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5686C-25C8-4A57-B347-13D7720172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B22DD9-6EAC-4E5F-8565-D9BBE6FD1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05574-57B9-4274-B5E9-EF4292018C1C}"/>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5" name="Footer Placeholder 4">
            <a:extLst>
              <a:ext uri="{FF2B5EF4-FFF2-40B4-BE49-F238E27FC236}">
                <a16:creationId xmlns:a16="http://schemas.microsoft.com/office/drawing/2014/main" id="{DB186CFC-1603-41D9-8C5D-C50622B2D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551E1-6C33-4A58-9BCA-42D28E1E820D}"/>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332448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EEB0-086C-4118-A77B-95B9ADA00E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5C888F-BD15-4931-9212-A21E17B045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B569A-3867-4BA8-A186-0D1CDF0CA529}"/>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5" name="Footer Placeholder 4">
            <a:extLst>
              <a:ext uri="{FF2B5EF4-FFF2-40B4-BE49-F238E27FC236}">
                <a16:creationId xmlns:a16="http://schemas.microsoft.com/office/drawing/2014/main" id="{43D58E9B-AF41-481C-86A5-C3F119E61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06E5B-507D-4D94-B72A-B1D422CBD76B}"/>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136899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B7273-9E30-4454-867D-0D1502D7D0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60DBB6-49A2-40A4-9CEC-21D078208C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35C34-8811-49AD-B346-F7E6FC76D407}"/>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5" name="Footer Placeholder 4">
            <a:extLst>
              <a:ext uri="{FF2B5EF4-FFF2-40B4-BE49-F238E27FC236}">
                <a16:creationId xmlns:a16="http://schemas.microsoft.com/office/drawing/2014/main" id="{D1FA100B-6516-451F-8420-6C2DA0354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8E17B-814F-4B27-8B83-4377B119EB02}"/>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174879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49D6-CEE2-4974-B457-AFC1D13B0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08429-934A-4470-858B-9DDDE866C9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A4DAA-F623-4860-B266-10F8E6125D6F}"/>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5" name="Footer Placeholder 4">
            <a:extLst>
              <a:ext uri="{FF2B5EF4-FFF2-40B4-BE49-F238E27FC236}">
                <a16:creationId xmlns:a16="http://schemas.microsoft.com/office/drawing/2014/main" id="{0F4BFAF3-AFA0-4E11-894B-D534D39E1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FD01E-2B1B-4C36-BF55-D60028347DCA}"/>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198769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49CC-F20C-4201-8D47-3A78492C0C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84669F-FEF0-40BB-BE82-73E396916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D94219A-5E65-436B-BCDC-A8532B64C22D}"/>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5" name="Footer Placeholder 4">
            <a:extLst>
              <a:ext uri="{FF2B5EF4-FFF2-40B4-BE49-F238E27FC236}">
                <a16:creationId xmlns:a16="http://schemas.microsoft.com/office/drawing/2014/main" id="{2720E1C4-AD07-42A2-AFFF-E5EBB22E3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05161-5F78-4827-A6C5-93BAC340671B}"/>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71346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7ACD-CD4C-4C41-BC1E-DFEB2793B5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35475-3378-4AF2-9FCD-4AFAD6332C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348D8-97F3-4FDE-90D5-2E20FD8226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14E2D2-3866-4B5A-8E6F-D186A89DE099}"/>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6" name="Footer Placeholder 5">
            <a:extLst>
              <a:ext uri="{FF2B5EF4-FFF2-40B4-BE49-F238E27FC236}">
                <a16:creationId xmlns:a16="http://schemas.microsoft.com/office/drawing/2014/main" id="{A121A833-4668-4A0A-954F-6F4A30893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10D19-CEB2-4E5E-9C97-3D1057EC63B5}"/>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388729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9D7A-E8FC-4164-8BA1-DF4705F955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CDEA98-99E1-4F32-AF7F-D0C34C6CE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1986A9-CF8D-429D-8805-668D0FFC0C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4E878E-9695-42E2-BAB2-37A9D7E7A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D6BC9D-717A-4DCB-8A34-63438AE050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34BB81-8F52-452D-BA42-AFBFB84D9650}"/>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8" name="Footer Placeholder 7">
            <a:extLst>
              <a:ext uri="{FF2B5EF4-FFF2-40B4-BE49-F238E27FC236}">
                <a16:creationId xmlns:a16="http://schemas.microsoft.com/office/drawing/2014/main" id="{B23C14A8-CB82-41AF-9F58-65BA6D41B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6BD1B-42A1-41D9-ABDA-C2D6700727C7}"/>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327445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EFB9-AD41-4049-9360-9DCFF20BF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A4D62D-306A-477C-8A97-73A7961BBAF4}"/>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4" name="Footer Placeholder 3">
            <a:extLst>
              <a:ext uri="{FF2B5EF4-FFF2-40B4-BE49-F238E27FC236}">
                <a16:creationId xmlns:a16="http://schemas.microsoft.com/office/drawing/2014/main" id="{7C11DE0A-D4BE-4E79-B158-E33CC18FA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9233F5-C377-4F9B-B56A-4FC91F3B1BE0}"/>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3552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A9324-15E2-4251-9147-73108E5FBE31}"/>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3" name="Footer Placeholder 2">
            <a:extLst>
              <a:ext uri="{FF2B5EF4-FFF2-40B4-BE49-F238E27FC236}">
                <a16:creationId xmlns:a16="http://schemas.microsoft.com/office/drawing/2014/main" id="{98CDC0D0-B9FF-47A0-AB50-116695A0D3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7FD16B-9FB2-4F6B-91C7-00BF10B0B66F}"/>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316112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DBC4-4579-4B00-A920-3F089D396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A12AD1-2C64-4DED-9F08-0861469B4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CD5F44-227D-48E5-A2B3-13CDDC8CE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97C6F2-2FC0-4214-832B-1E49320729A3}"/>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6" name="Footer Placeholder 5">
            <a:extLst>
              <a:ext uri="{FF2B5EF4-FFF2-40B4-BE49-F238E27FC236}">
                <a16:creationId xmlns:a16="http://schemas.microsoft.com/office/drawing/2014/main" id="{355D1136-F34E-47E6-8422-5DAD69ECC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3E997-7484-40DE-A151-27C17812E372}"/>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67701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53D1-9D7E-4521-9C19-9EFA790F2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B21C77-9024-4A34-B875-7F0B2704E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EC9E21-63CA-4837-BA3A-32E8801AF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0910E3-53D8-4EE8-9A25-9C75C8F588D3}"/>
              </a:ext>
            </a:extLst>
          </p:cNvPr>
          <p:cNvSpPr>
            <a:spLocks noGrp="1"/>
          </p:cNvSpPr>
          <p:nvPr>
            <p:ph type="dt" sz="half" idx="10"/>
          </p:nvPr>
        </p:nvSpPr>
        <p:spPr/>
        <p:txBody>
          <a:bodyPr/>
          <a:lstStyle/>
          <a:p>
            <a:fld id="{E7A0720F-5176-4E14-BF09-D91D2EFB0B72}" type="datetimeFigureOut">
              <a:rPr lang="en-US" smtClean="0"/>
              <a:t>10/31/2018</a:t>
            </a:fld>
            <a:endParaRPr lang="en-US"/>
          </a:p>
        </p:txBody>
      </p:sp>
      <p:sp>
        <p:nvSpPr>
          <p:cNvPr id="6" name="Footer Placeholder 5">
            <a:extLst>
              <a:ext uri="{FF2B5EF4-FFF2-40B4-BE49-F238E27FC236}">
                <a16:creationId xmlns:a16="http://schemas.microsoft.com/office/drawing/2014/main" id="{3DEC0FBA-9890-4F8A-804B-A07CBD146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C9DE0-220B-443A-883E-9719B6DC7D6D}"/>
              </a:ext>
            </a:extLst>
          </p:cNvPr>
          <p:cNvSpPr>
            <a:spLocks noGrp="1"/>
          </p:cNvSpPr>
          <p:nvPr>
            <p:ph type="sldNum" sz="quarter" idx="12"/>
          </p:nvPr>
        </p:nvSpPr>
        <p:spPr/>
        <p:txBody>
          <a:bodyPr/>
          <a:lstStyle/>
          <a:p>
            <a:fld id="{7BB73276-76EE-4071-ABE5-4CE405348842}" type="slidenum">
              <a:rPr lang="en-US" smtClean="0"/>
              <a:t>‹#›</a:t>
            </a:fld>
            <a:endParaRPr lang="en-US"/>
          </a:p>
        </p:txBody>
      </p:sp>
    </p:spTree>
    <p:extLst>
      <p:ext uri="{BB962C8B-B14F-4D97-AF65-F5344CB8AC3E}">
        <p14:creationId xmlns:p14="http://schemas.microsoft.com/office/powerpoint/2010/main" val="386915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2C9D5-C4D6-4B8C-AC28-BC10E2F8CE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99FCBE-8AD4-479E-978C-2A3A790ED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3C421-7090-481E-9D4A-451B36C24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0720F-5176-4E14-BF09-D91D2EFB0B72}" type="datetimeFigureOut">
              <a:rPr lang="en-US" smtClean="0"/>
              <a:t>10/31/2018</a:t>
            </a:fld>
            <a:endParaRPr lang="en-US"/>
          </a:p>
        </p:txBody>
      </p:sp>
      <p:sp>
        <p:nvSpPr>
          <p:cNvPr id="5" name="Footer Placeholder 4">
            <a:extLst>
              <a:ext uri="{FF2B5EF4-FFF2-40B4-BE49-F238E27FC236}">
                <a16:creationId xmlns:a16="http://schemas.microsoft.com/office/drawing/2014/main" id="{1045E11A-7DC3-4FC6-878B-88DB6C20C0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4086E-1E54-49CE-9A7C-717233512A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73276-76EE-4071-ABE5-4CE405348842}" type="slidenum">
              <a:rPr lang="en-US" smtClean="0"/>
              <a:t>‹#›</a:t>
            </a:fld>
            <a:endParaRPr lang="en-US"/>
          </a:p>
        </p:txBody>
      </p:sp>
    </p:spTree>
    <p:extLst>
      <p:ext uri="{BB962C8B-B14F-4D97-AF65-F5344CB8AC3E}">
        <p14:creationId xmlns:p14="http://schemas.microsoft.com/office/powerpoint/2010/main" val="241353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E75AEB-1399-49FD-9C50-30E2541797A7}"/>
              </a:ext>
            </a:extLst>
          </p:cNvPr>
          <p:cNvPicPr>
            <a:picLocks noChangeAspect="1"/>
          </p:cNvPicPr>
          <p:nvPr/>
        </p:nvPicPr>
        <p:blipFill>
          <a:blip r:embed="rId2"/>
          <a:stretch>
            <a:fillRect/>
          </a:stretch>
        </p:blipFill>
        <p:spPr>
          <a:xfrm>
            <a:off x="-1" y="0"/>
            <a:ext cx="12192001" cy="6858000"/>
          </a:xfrm>
          <a:prstGeom prst="rect">
            <a:avLst/>
          </a:prstGeom>
        </p:spPr>
      </p:pic>
      <p:sp>
        <p:nvSpPr>
          <p:cNvPr id="2" name="TextBox 1">
            <a:extLst>
              <a:ext uri="{FF2B5EF4-FFF2-40B4-BE49-F238E27FC236}">
                <a16:creationId xmlns:a16="http://schemas.microsoft.com/office/drawing/2014/main" id="{C4F9DC9F-BBCD-431B-BA3E-AB46DC352A78}"/>
              </a:ext>
            </a:extLst>
          </p:cNvPr>
          <p:cNvSpPr txBox="1"/>
          <p:nvPr/>
        </p:nvSpPr>
        <p:spPr>
          <a:xfrm>
            <a:off x="1736518" y="889341"/>
            <a:ext cx="8692175" cy="369332"/>
          </a:xfrm>
          <a:prstGeom prst="rect">
            <a:avLst/>
          </a:prstGeom>
          <a:solidFill>
            <a:schemeClr val="tx2"/>
          </a:solidFill>
        </p:spPr>
        <p:txBody>
          <a:bodyPr wrap="square" rtlCol="0">
            <a:spAutoFit/>
          </a:bodyPr>
          <a:lstStyle/>
          <a:p>
            <a:r>
              <a:rPr lang="en-US" dirty="0">
                <a:highlight>
                  <a:srgbClr val="008080"/>
                </a:highlight>
              </a:rPr>
              <a:t>Home</a:t>
            </a:r>
          </a:p>
        </p:txBody>
      </p:sp>
      <p:sp>
        <p:nvSpPr>
          <p:cNvPr id="3" name="TextBox 2">
            <a:extLst>
              <a:ext uri="{FF2B5EF4-FFF2-40B4-BE49-F238E27FC236}">
                <a16:creationId xmlns:a16="http://schemas.microsoft.com/office/drawing/2014/main" id="{9BCEDB66-087D-4B4B-A7F3-4A390A97BF0C}"/>
              </a:ext>
            </a:extLst>
          </p:cNvPr>
          <p:cNvSpPr txBox="1"/>
          <p:nvPr/>
        </p:nvSpPr>
        <p:spPr>
          <a:xfrm>
            <a:off x="2474753" y="889341"/>
            <a:ext cx="939567" cy="369332"/>
          </a:xfrm>
          <a:prstGeom prst="rect">
            <a:avLst/>
          </a:prstGeom>
          <a:noFill/>
        </p:spPr>
        <p:txBody>
          <a:bodyPr wrap="square" rtlCol="0">
            <a:spAutoFit/>
          </a:bodyPr>
          <a:lstStyle/>
          <a:p>
            <a:r>
              <a:rPr lang="en-US" dirty="0">
                <a:highlight>
                  <a:srgbClr val="008000"/>
                </a:highlight>
              </a:rPr>
              <a:t>Careers</a:t>
            </a:r>
          </a:p>
        </p:txBody>
      </p:sp>
      <p:sp>
        <p:nvSpPr>
          <p:cNvPr id="4" name="TextBox 3">
            <a:extLst>
              <a:ext uri="{FF2B5EF4-FFF2-40B4-BE49-F238E27FC236}">
                <a16:creationId xmlns:a16="http://schemas.microsoft.com/office/drawing/2014/main" id="{EEE6EE2E-88E0-41F5-8C89-18D9AF81856F}"/>
              </a:ext>
            </a:extLst>
          </p:cNvPr>
          <p:cNvSpPr txBox="1"/>
          <p:nvPr/>
        </p:nvSpPr>
        <p:spPr>
          <a:xfrm>
            <a:off x="3414320" y="889341"/>
            <a:ext cx="1996580" cy="369332"/>
          </a:xfrm>
          <a:prstGeom prst="rect">
            <a:avLst/>
          </a:prstGeom>
          <a:noFill/>
        </p:spPr>
        <p:txBody>
          <a:bodyPr wrap="square" rtlCol="0">
            <a:spAutoFit/>
          </a:bodyPr>
          <a:lstStyle/>
          <a:p>
            <a:r>
              <a:rPr lang="en-US" dirty="0">
                <a:highlight>
                  <a:srgbClr val="008000"/>
                </a:highlight>
              </a:rPr>
              <a:t>Contact a Recruiter</a:t>
            </a:r>
          </a:p>
        </p:txBody>
      </p:sp>
      <p:sp>
        <p:nvSpPr>
          <p:cNvPr id="5" name="TextBox 4">
            <a:extLst>
              <a:ext uri="{FF2B5EF4-FFF2-40B4-BE49-F238E27FC236}">
                <a16:creationId xmlns:a16="http://schemas.microsoft.com/office/drawing/2014/main" id="{67CA6A59-7FE4-40CB-BCF8-3815F3F08FB8}"/>
              </a:ext>
            </a:extLst>
          </p:cNvPr>
          <p:cNvSpPr txBox="1"/>
          <p:nvPr/>
        </p:nvSpPr>
        <p:spPr>
          <a:xfrm flipH="1">
            <a:off x="5410900" y="889341"/>
            <a:ext cx="696286" cy="369332"/>
          </a:xfrm>
          <a:prstGeom prst="rect">
            <a:avLst/>
          </a:prstGeom>
          <a:noFill/>
        </p:spPr>
        <p:txBody>
          <a:bodyPr wrap="square" rtlCol="0">
            <a:spAutoFit/>
          </a:bodyPr>
          <a:lstStyle/>
          <a:p>
            <a:r>
              <a:rPr lang="en-US" dirty="0">
                <a:highlight>
                  <a:srgbClr val="008000"/>
                </a:highlight>
              </a:rPr>
              <a:t>News</a:t>
            </a:r>
          </a:p>
        </p:txBody>
      </p:sp>
      <p:sp>
        <p:nvSpPr>
          <p:cNvPr id="6" name="Rectangle 5">
            <a:extLst>
              <a:ext uri="{FF2B5EF4-FFF2-40B4-BE49-F238E27FC236}">
                <a16:creationId xmlns:a16="http://schemas.microsoft.com/office/drawing/2014/main" id="{B0759557-E52F-487F-9578-A224717108A2}"/>
              </a:ext>
            </a:extLst>
          </p:cNvPr>
          <p:cNvSpPr/>
          <p:nvPr/>
        </p:nvSpPr>
        <p:spPr>
          <a:xfrm>
            <a:off x="1736517" y="0"/>
            <a:ext cx="8692177" cy="90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58CB3A-F117-4033-B5E0-86BCF02A1104}"/>
              </a:ext>
            </a:extLst>
          </p:cNvPr>
          <p:cNvPicPr>
            <a:picLocks noChangeAspect="1"/>
          </p:cNvPicPr>
          <p:nvPr/>
        </p:nvPicPr>
        <p:blipFill>
          <a:blip r:embed="rId3"/>
          <a:stretch>
            <a:fillRect/>
          </a:stretch>
        </p:blipFill>
        <p:spPr>
          <a:xfrm>
            <a:off x="8665388" y="889341"/>
            <a:ext cx="1763306" cy="369332"/>
          </a:xfrm>
          <a:prstGeom prst="rect">
            <a:avLst/>
          </a:prstGeom>
        </p:spPr>
      </p:pic>
      <p:pic>
        <p:nvPicPr>
          <p:cNvPr id="8" name="Picture 7">
            <a:extLst>
              <a:ext uri="{FF2B5EF4-FFF2-40B4-BE49-F238E27FC236}">
                <a16:creationId xmlns:a16="http://schemas.microsoft.com/office/drawing/2014/main" id="{C7EA85B7-1B72-4E8D-9841-B08CBEC17789}"/>
              </a:ext>
            </a:extLst>
          </p:cNvPr>
          <p:cNvPicPr>
            <a:picLocks noChangeAspect="1"/>
          </p:cNvPicPr>
          <p:nvPr/>
        </p:nvPicPr>
        <p:blipFill>
          <a:blip r:embed="rId4"/>
          <a:stretch>
            <a:fillRect/>
          </a:stretch>
        </p:blipFill>
        <p:spPr>
          <a:xfrm>
            <a:off x="1871349" y="41206"/>
            <a:ext cx="1044348" cy="805222"/>
          </a:xfrm>
          <a:prstGeom prst="rect">
            <a:avLst/>
          </a:prstGeom>
        </p:spPr>
      </p:pic>
      <p:sp>
        <p:nvSpPr>
          <p:cNvPr id="9" name="TextBox 8">
            <a:extLst>
              <a:ext uri="{FF2B5EF4-FFF2-40B4-BE49-F238E27FC236}">
                <a16:creationId xmlns:a16="http://schemas.microsoft.com/office/drawing/2014/main" id="{28D949D2-C849-47A1-A1EE-A2C65E521752}"/>
              </a:ext>
            </a:extLst>
          </p:cNvPr>
          <p:cNvSpPr txBox="1"/>
          <p:nvPr/>
        </p:nvSpPr>
        <p:spPr>
          <a:xfrm>
            <a:off x="3414320" y="259151"/>
            <a:ext cx="5558664" cy="369332"/>
          </a:xfrm>
          <a:prstGeom prst="rect">
            <a:avLst/>
          </a:prstGeom>
          <a:noFill/>
        </p:spPr>
        <p:txBody>
          <a:bodyPr wrap="square" rtlCol="0">
            <a:spAutoFit/>
          </a:bodyPr>
          <a:lstStyle/>
          <a:p>
            <a:r>
              <a:rPr lang="en-US" dirty="0">
                <a:latin typeface="Algerian" panose="04020705040A02060702" pitchFamily="82" charset="0"/>
                <a:cs typeface="Aparajita" panose="020B0502040204020203" pitchFamily="18" charset="0"/>
              </a:rPr>
              <a:t>United States Space Force</a:t>
            </a:r>
          </a:p>
        </p:txBody>
      </p:sp>
      <p:sp>
        <p:nvSpPr>
          <p:cNvPr id="11" name="Rectangle 10">
            <a:extLst>
              <a:ext uri="{FF2B5EF4-FFF2-40B4-BE49-F238E27FC236}">
                <a16:creationId xmlns:a16="http://schemas.microsoft.com/office/drawing/2014/main" id="{44136CB3-C915-4ED2-BD04-959AAC1F43B3}"/>
              </a:ext>
            </a:extLst>
          </p:cNvPr>
          <p:cNvSpPr/>
          <p:nvPr/>
        </p:nvSpPr>
        <p:spPr>
          <a:xfrm>
            <a:off x="1736514" y="1258673"/>
            <a:ext cx="8692177" cy="559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A7D125D2-9BA1-4B30-93F1-04E013FAC789}"/>
              </a:ext>
            </a:extLst>
          </p:cNvPr>
          <p:cNvSpPr txBox="1"/>
          <p:nvPr/>
        </p:nvSpPr>
        <p:spPr>
          <a:xfrm>
            <a:off x="4650162" y="1517823"/>
            <a:ext cx="1901640" cy="400110"/>
          </a:xfrm>
          <a:prstGeom prst="rect">
            <a:avLst/>
          </a:prstGeom>
          <a:noFill/>
        </p:spPr>
        <p:txBody>
          <a:bodyPr wrap="square" rtlCol="0">
            <a:spAutoFit/>
          </a:bodyPr>
          <a:lstStyle/>
          <a:p>
            <a:r>
              <a:rPr lang="en-US" sz="2000" dirty="0">
                <a:latin typeface="Arial Black" panose="020B0A04020102020204" pitchFamily="34" charset="0"/>
                <a:cs typeface="Aldhabi" panose="020B0604020202020204" pitchFamily="2" charset="-78"/>
              </a:rPr>
              <a:t>Our Mission</a:t>
            </a:r>
          </a:p>
        </p:txBody>
      </p:sp>
      <p:sp>
        <p:nvSpPr>
          <p:cNvPr id="18" name="TextBox 17">
            <a:extLst>
              <a:ext uri="{FF2B5EF4-FFF2-40B4-BE49-F238E27FC236}">
                <a16:creationId xmlns:a16="http://schemas.microsoft.com/office/drawing/2014/main" id="{5818F1F7-0269-4793-82AF-3C09BF0623C5}"/>
              </a:ext>
            </a:extLst>
          </p:cNvPr>
          <p:cNvSpPr txBox="1"/>
          <p:nvPr/>
        </p:nvSpPr>
        <p:spPr>
          <a:xfrm>
            <a:off x="2097888" y="2131000"/>
            <a:ext cx="5458573" cy="2585323"/>
          </a:xfrm>
          <a:prstGeom prst="rect">
            <a:avLst/>
          </a:prstGeom>
          <a:noFill/>
        </p:spPr>
        <p:txBody>
          <a:bodyPr wrap="square" rtlCol="0">
            <a:spAutoFit/>
          </a:bodyPr>
          <a:lstStyle/>
          <a:p>
            <a:r>
              <a:rPr lang="en-US" dirty="0"/>
              <a:t>When the going gets tough, we get tougher. The United States Space force is the most recent branch installment in the U.S. Our mission is to guard the Earth from space debris, detect incoming Asteroids, black holes, etc. We outgo constant broadcasts and attempt to discover alien life. Not every encounter is expected to go out smoothly, so if we do find hostiles not willing to cooperate or impose a threat, we have enough nukes that will send E.T. running home!</a:t>
            </a:r>
          </a:p>
        </p:txBody>
      </p:sp>
      <p:pic>
        <p:nvPicPr>
          <p:cNvPr id="19" name="Picture 18">
            <a:extLst>
              <a:ext uri="{FF2B5EF4-FFF2-40B4-BE49-F238E27FC236}">
                <a16:creationId xmlns:a16="http://schemas.microsoft.com/office/drawing/2014/main" id="{E4FCFD9F-6BB8-465B-BFE2-E1013C77FB4A}"/>
              </a:ext>
            </a:extLst>
          </p:cNvPr>
          <p:cNvPicPr>
            <a:picLocks noChangeAspect="1"/>
          </p:cNvPicPr>
          <p:nvPr/>
        </p:nvPicPr>
        <p:blipFill>
          <a:blip r:embed="rId5"/>
          <a:stretch>
            <a:fillRect/>
          </a:stretch>
        </p:blipFill>
        <p:spPr>
          <a:xfrm>
            <a:off x="7556464" y="2131000"/>
            <a:ext cx="1895656" cy="2701059"/>
          </a:xfrm>
          <a:prstGeom prst="rect">
            <a:avLst/>
          </a:prstGeom>
        </p:spPr>
      </p:pic>
      <p:sp>
        <p:nvSpPr>
          <p:cNvPr id="21" name="Rectangle 20">
            <a:extLst>
              <a:ext uri="{FF2B5EF4-FFF2-40B4-BE49-F238E27FC236}">
                <a16:creationId xmlns:a16="http://schemas.microsoft.com/office/drawing/2014/main" id="{B59760ED-A53D-47B3-B417-389B313D7BC1}"/>
              </a:ext>
            </a:extLst>
          </p:cNvPr>
          <p:cNvSpPr/>
          <p:nvPr/>
        </p:nvSpPr>
        <p:spPr>
          <a:xfrm>
            <a:off x="1736514" y="6241409"/>
            <a:ext cx="8692177" cy="616591"/>
          </a:xfrm>
          <a:prstGeom prst="rect">
            <a:avLst/>
          </a:prstGeom>
          <a:solidFill>
            <a:schemeClr val="tx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AFD533A-449F-4776-A2FF-8CF9EE5DC170}"/>
              </a:ext>
            </a:extLst>
          </p:cNvPr>
          <p:cNvSpPr txBox="1"/>
          <p:nvPr/>
        </p:nvSpPr>
        <p:spPr>
          <a:xfrm>
            <a:off x="1763309" y="6241409"/>
            <a:ext cx="845668" cy="646331"/>
          </a:xfrm>
          <a:prstGeom prst="rect">
            <a:avLst/>
          </a:prstGeom>
          <a:noFill/>
        </p:spPr>
        <p:txBody>
          <a:bodyPr wrap="square" rtlCol="0">
            <a:spAutoFit/>
          </a:bodyPr>
          <a:lstStyle/>
          <a:p>
            <a:r>
              <a:rPr lang="en-US" dirty="0"/>
              <a:t>Privacy Policy</a:t>
            </a:r>
          </a:p>
        </p:txBody>
      </p:sp>
      <p:sp>
        <p:nvSpPr>
          <p:cNvPr id="24" name="TextBox 23">
            <a:extLst>
              <a:ext uri="{FF2B5EF4-FFF2-40B4-BE49-F238E27FC236}">
                <a16:creationId xmlns:a16="http://schemas.microsoft.com/office/drawing/2014/main" id="{77C198BA-65E8-4610-AA3C-ED678ADAB3AC}"/>
              </a:ext>
            </a:extLst>
          </p:cNvPr>
          <p:cNvSpPr txBox="1"/>
          <p:nvPr/>
        </p:nvSpPr>
        <p:spPr>
          <a:xfrm>
            <a:off x="3735762" y="6234869"/>
            <a:ext cx="914400" cy="646331"/>
          </a:xfrm>
          <a:prstGeom prst="rect">
            <a:avLst/>
          </a:prstGeom>
          <a:noFill/>
        </p:spPr>
        <p:txBody>
          <a:bodyPr wrap="square" rtlCol="0">
            <a:spAutoFit/>
          </a:bodyPr>
          <a:lstStyle/>
          <a:p>
            <a:r>
              <a:rPr lang="en-US" dirty="0"/>
              <a:t>Join the fight!</a:t>
            </a:r>
          </a:p>
        </p:txBody>
      </p:sp>
      <p:sp>
        <p:nvSpPr>
          <p:cNvPr id="26" name="TextBox 25">
            <a:extLst>
              <a:ext uri="{FF2B5EF4-FFF2-40B4-BE49-F238E27FC236}">
                <a16:creationId xmlns:a16="http://schemas.microsoft.com/office/drawing/2014/main" id="{C016D105-F4B4-4E89-9A43-28F46403C93C}"/>
              </a:ext>
            </a:extLst>
          </p:cNvPr>
          <p:cNvSpPr txBox="1"/>
          <p:nvPr/>
        </p:nvSpPr>
        <p:spPr>
          <a:xfrm>
            <a:off x="2797539" y="6299720"/>
            <a:ext cx="845668" cy="369332"/>
          </a:xfrm>
          <a:prstGeom prst="rect">
            <a:avLst/>
          </a:prstGeom>
          <a:noFill/>
        </p:spPr>
        <p:txBody>
          <a:bodyPr wrap="square" rtlCol="0">
            <a:spAutoFit/>
          </a:bodyPr>
          <a:lstStyle/>
          <a:p>
            <a:r>
              <a:rPr lang="en-US" dirty="0"/>
              <a:t>FAQ</a:t>
            </a:r>
          </a:p>
        </p:txBody>
      </p:sp>
      <p:sp>
        <p:nvSpPr>
          <p:cNvPr id="28" name="Rectangle 27">
            <a:extLst>
              <a:ext uri="{FF2B5EF4-FFF2-40B4-BE49-F238E27FC236}">
                <a16:creationId xmlns:a16="http://schemas.microsoft.com/office/drawing/2014/main" id="{4711B204-9230-4B70-9A60-C1DC14A48CE9}"/>
              </a:ext>
            </a:extLst>
          </p:cNvPr>
          <p:cNvSpPr/>
          <p:nvPr/>
        </p:nvSpPr>
        <p:spPr>
          <a:xfrm>
            <a:off x="2604111" y="625807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9B085F9-7B06-46B9-8882-4950356B6647}"/>
              </a:ext>
            </a:extLst>
          </p:cNvPr>
          <p:cNvSpPr/>
          <p:nvPr/>
        </p:nvSpPr>
        <p:spPr>
          <a:xfrm>
            <a:off x="3545306" y="6249739"/>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AE3566-B3FD-4A4D-A57F-A90460DFF9DB}"/>
              </a:ext>
            </a:extLst>
          </p:cNvPr>
          <p:cNvSpPr txBox="1"/>
          <p:nvPr/>
        </p:nvSpPr>
        <p:spPr>
          <a:xfrm>
            <a:off x="7885651" y="6365037"/>
            <a:ext cx="1004659" cy="369332"/>
          </a:xfrm>
          <a:prstGeom prst="rect">
            <a:avLst/>
          </a:prstGeom>
          <a:noFill/>
        </p:spPr>
        <p:txBody>
          <a:bodyPr wrap="square" rtlCol="0">
            <a:spAutoFit/>
          </a:bodyPr>
          <a:lstStyle/>
          <a:p>
            <a:r>
              <a:rPr lang="en-US" dirty="0"/>
              <a:t>Connect </a:t>
            </a:r>
          </a:p>
        </p:txBody>
      </p:sp>
      <p:sp>
        <p:nvSpPr>
          <p:cNvPr id="31" name="Rectangle 30">
            <a:extLst>
              <a:ext uri="{FF2B5EF4-FFF2-40B4-BE49-F238E27FC236}">
                <a16:creationId xmlns:a16="http://schemas.microsoft.com/office/drawing/2014/main" id="{7C718282-2C55-4402-8309-E9BC28AF14F6}"/>
              </a:ext>
            </a:extLst>
          </p:cNvPr>
          <p:cNvSpPr/>
          <p:nvPr/>
        </p:nvSpPr>
        <p:spPr>
          <a:xfrm>
            <a:off x="4658500" y="625807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5FF562-0DD5-42E7-B2EA-972AFAC8E970}"/>
              </a:ext>
            </a:extLst>
          </p:cNvPr>
          <p:cNvSpPr/>
          <p:nvPr/>
        </p:nvSpPr>
        <p:spPr>
          <a:xfrm>
            <a:off x="7885648" y="626461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C924784D-4DB9-4AE8-B57C-CAE0E8BF87C8}"/>
              </a:ext>
            </a:extLst>
          </p:cNvPr>
          <p:cNvPicPr>
            <a:picLocks noChangeAspect="1"/>
          </p:cNvPicPr>
          <p:nvPr/>
        </p:nvPicPr>
        <p:blipFill>
          <a:blip r:embed="rId6"/>
          <a:stretch>
            <a:fillRect/>
          </a:stretch>
        </p:blipFill>
        <p:spPr>
          <a:xfrm>
            <a:off x="8890310" y="6341420"/>
            <a:ext cx="419137" cy="416566"/>
          </a:xfrm>
          <a:prstGeom prst="rect">
            <a:avLst/>
          </a:prstGeom>
        </p:spPr>
      </p:pic>
      <p:pic>
        <p:nvPicPr>
          <p:cNvPr id="35" name="Picture 34">
            <a:extLst>
              <a:ext uri="{FF2B5EF4-FFF2-40B4-BE49-F238E27FC236}">
                <a16:creationId xmlns:a16="http://schemas.microsoft.com/office/drawing/2014/main" id="{E985F8CA-5C10-413A-B26D-3622D5BEB53D}"/>
              </a:ext>
            </a:extLst>
          </p:cNvPr>
          <p:cNvPicPr>
            <a:picLocks noChangeAspect="1"/>
          </p:cNvPicPr>
          <p:nvPr/>
        </p:nvPicPr>
        <p:blipFill>
          <a:blip r:embed="rId7"/>
          <a:stretch>
            <a:fillRect/>
          </a:stretch>
        </p:blipFill>
        <p:spPr>
          <a:xfrm>
            <a:off x="9456796" y="6338144"/>
            <a:ext cx="377606" cy="416566"/>
          </a:xfrm>
          <a:prstGeom prst="rect">
            <a:avLst/>
          </a:prstGeom>
        </p:spPr>
      </p:pic>
      <p:sp>
        <p:nvSpPr>
          <p:cNvPr id="38" name="TextBox 37">
            <a:extLst>
              <a:ext uri="{FF2B5EF4-FFF2-40B4-BE49-F238E27FC236}">
                <a16:creationId xmlns:a16="http://schemas.microsoft.com/office/drawing/2014/main" id="{E418CB34-B0DC-42DF-B942-18EE5F21E2AF}"/>
              </a:ext>
            </a:extLst>
          </p:cNvPr>
          <p:cNvSpPr txBox="1"/>
          <p:nvPr/>
        </p:nvSpPr>
        <p:spPr>
          <a:xfrm>
            <a:off x="4923332" y="6299720"/>
            <a:ext cx="2724435" cy="369332"/>
          </a:xfrm>
          <a:prstGeom prst="rect">
            <a:avLst/>
          </a:prstGeom>
          <a:noFill/>
        </p:spPr>
        <p:txBody>
          <a:bodyPr wrap="square" rtlCol="0">
            <a:spAutoFit/>
          </a:bodyPr>
          <a:lstStyle/>
          <a:p>
            <a:r>
              <a:rPr lang="en-US" dirty="0">
                <a:latin typeface="Arial Rounded MT Bold" panose="020F0704030504030204" pitchFamily="34" charset="0"/>
              </a:rPr>
              <a:t>www.spaceforce.com</a:t>
            </a:r>
          </a:p>
        </p:txBody>
      </p:sp>
    </p:spTree>
    <p:extLst>
      <p:ext uri="{BB962C8B-B14F-4D97-AF65-F5344CB8AC3E}">
        <p14:creationId xmlns:p14="http://schemas.microsoft.com/office/powerpoint/2010/main" val="290413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E75AEB-1399-49FD-9C50-30E2541797A7}"/>
              </a:ext>
            </a:extLst>
          </p:cNvPr>
          <p:cNvPicPr>
            <a:picLocks noChangeAspect="1"/>
          </p:cNvPicPr>
          <p:nvPr/>
        </p:nvPicPr>
        <p:blipFill>
          <a:blip r:embed="rId2"/>
          <a:stretch>
            <a:fillRect/>
          </a:stretch>
        </p:blipFill>
        <p:spPr>
          <a:xfrm>
            <a:off x="-1" y="0"/>
            <a:ext cx="12192001" cy="6858000"/>
          </a:xfrm>
          <a:prstGeom prst="rect">
            <a:avLst/>
          </a:prstGeom>
        </p:spPr>
      </p:pic>
      <p:sp>
        <p:nvSpPr>
          <p:cNvPr id="2" name="TextBox 1">
            <a:extLst>
              <a:ext uri="{FF2B5EF4-FFF2-40B4-BE49-F238E27FC236}">
                <a16:creationId xmlns:a16="http://schemas.microsoft.com/office/drawing/2014/main" id="{C4F9DC9F-BBCD-431B-BA3E-AB46DC352A78}"/>
              </a:ext>
            </a:extLst>
          </p:cNvPr>
          <p:cNvSpPr txBox="1"/>
          <p:nvPr/>
        </p:nvSpPr>
        <p:spPr>
          <a:xfrm>
            <a:off x="1736518" y="889341"/>
            <a:ext cx="8692175" cy="369332"/>
          </a:xfrm>
          <a:prstGeom prst="rect">
            <a:avLst/>
          </a:prstGeom>
          <a:solidFill>
            <a:schemeClr val="tx2"/>
          </a:solidFill>
        </p:spPr>
        <p:txBody>
          <a:bodyPr wrap="square" rtlCol="0">
            <a:spAutoFit/>
          </a:bodyPr>
          <a:lstStyle/>
          <a:p>
            <a:r>
              <a:rPr lang="en-US" dirty="0">
                <a:highlight>
                  <a:srgbClr val="008000"/>
                </a:highlight>
              </a:rPr>
              <a:t>Home</a:t>
            </a:r>
          </a:p>
        </p:txBody>
      </p:sp>
      <p:sp>
        <p:nvSpPr>
          <p:cNvPr id="3" name="TextBox 2">
            <a:extLst>
              <a:ext uri="{FF2B5EF4-FFF2-40B4-BE49-F238E27FC236}">
                <a16:creationId xmlns:a16="http://schemas.microsoft.com/office/drawing/2014/main" id="{9BCEDB66-087D-4B4B-A7F3-4A390A97BF0C}"/>
              </a:ext>
            </a:extLst>
          </p:cNvPr>
          <p:cNvSpPr txBox="1"/>
          <p:nvPr/>
        </p:nvSpPr>
        <p:spPr>
          <a:xfrm>
            <a:off x="2474753" y="889341"/>
            <a:ext cx="939567" cy="369332"/>
          </a:xfrm>
          <a:prstGeom prst="rect">
            <a:avLst/>
          </a:prstGeom>
          <a:noFill/>
        </p:spPr>
        <p:txBody>
          <a:bodyPr wrap="square" rtlCol="0">
            <a:spAutoFit/>
          </a:bodyPr>
          <a:lstStyle/>
          <a:p>
            <a:r>
              <a:rPr lang="en-US" dirty="0">
                <a:highlight>
                  <a:srgbClr val="008080"/>
                </a:highlight>
              </a:rPr>
              <a:t>Careers</a:t>
            </a:r>
          </a:p>
        </p:txBody>
      </p:sp>
      <p:sp>
        <p:nvSpPr>
          <p:cNvPr id="4" name="TextBox 3">
            <a:extLst>
              <a:ext uri="{FF2B5EF4-FFF2-40B4-BE49-F238E27FC236}">
                <a16:creationId xmlns:a16="http://schemas.microsoft.com/office/drawing/2014/main" id="{EEE6EE2E-88E0-41F5-8C89-18D9AF81856F}"/>
              </a:ext>
            </a:extLst>
          </p:cNvPr>
          <p:cNvSpPr txBox="1"/>
          <p:nvPr/>
        </p:nvSpPr>
        <p:spPr>
          <a:xfrm>
            <a:off x="3414320" y="889341"/>
            <a:ext cx="1996580" cy="369332"/>
          </a:xfrm>
          <a:prstGeom prst="rect">
            <a:avLst/>
          </a:prstGeom>
          <a:noFill/>
        </p:spPr>
        <p:txBody>
          <a:bodyPr wrap="square" rtlCol="0">
            <a:spAutoFit/>
          </a:bodyPr>
          <a:lstStyle/>
          <a:p>
            <a:r>
              <a:rPr lang="en-US" dirty="0">
                <a:highlight>
                  <a:srgbClr val="008000"/>
                </a:highlight>
              </a:rPr>
              <a:t>Contact a Recruiter</a:t>
            </a:r>
          </a:p>
        </p:txBody>
      </p:sp>
      <p:sp>
        <p:nvSpPr>
          <p:cNvPr id="5" name="TextBox 4">
            <a:extLst>
              <a:ext uri="{FF2B5EF4-FFF2-40B4-BE49-F238E27FC236}">
                <a16:creationId xmlns:a16="http://schemas.microsoft.com/office/drawing/2014/main" id="{67CA6A59-7FE4-40CB-BCF8-3815F3F08FB8}"/>
              </a:ext>
            </a:extLst>
          </p:cNvPr>
          <p:cNvSpPr txBox="1"/>
          <p:nvPr/>
        </p:nvSpPr>
        <p:spPr>
          <a:xfrm flipH="1">
            <a:off x="5410900" y="889341"/>
            <a:ext cx="696286" cy="369332"/>
          </a:xfrm>
          <a:prstGeom prst="rect">
            <a:avLst/>
          </a:prstGeom>
          <a:noFill/>
        </p:spPr>
        <p:txBody>
          <a:bodyPr wrap="square" rtlCol="0">
            <a:spAutoFit/>
          </a:bodyPr>
          <a:lstStyle/>
          <a:p>
            <a:r>
              <a:rPr lang="en-US" dirty="0">
                <a:highlight>
                  <a:srgbClr val="008000"/>
                </a:highlight>
              </a:rPr>
              <a:t>News</a:t>
            </a:r>
          </a:p>
        </p:txBody>
      </p:sp>
      <p:sp>
        <p:nvSpPr>
          <p:cNvPr id="6" name="Rectangle 5">
            <a:extLst>
              <a:ext uri="{FF2B5EF4-FFF2-40B4-BE49-F238E27FC236}">
                <a16:creationId xmlns:a16="http://schemas.microsoft.com/office/drawing/2014/main" id="{B0759557-E52F-487F-9578-A224717108A2}"/>
              </a:ext>
            </a:extLst>
          </p:cNvPr>
          <p:cNvSpPr/>
          <p:nvPr/>
        </p:nvSpPr>
        <p:spPr>
          <a:xfrm>
            <a:off x="1736517" y="0"/>
            <a:ext cx="8692177" cy="90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58CB3A-F117-4033-B5E0-86BCF02A1104}"/>
              </a:ext>
            </a:extLst>
          </p:cNvPr>
          <p:cNvPicPr>
            <a:picLocks noChangeAspect="1"/>
          </p:cNvPicPr>
          <p:nvPr/>
        </p:nvPicPr>
        <p:blipFill>
          <a:blip r:embed="rId3"/>
          <a:stretch>
            <a:fillRect/>
          </a:stretch>
        </p:blipFill>
        <p:spPr>
          <a:xfrm>
            <a:off x="8665388" y="889341"/>
            <a:ext cx="1763306" cy="369332"/>
          </a:xfrm>
          <a:prstGeom prst="rect">
            <a:avLst/>
          </a:prstGeom>
        </p:spPr>
      </p:pic>
      <p:pic>
        <p:nvPicPr>
          <p:cNvPr id="8" name="Picture 7">
            <a:extLst>
              <a:ext uri="{FF2B5EF4-FFF2-40B4-BE49-F238E27FC236}">
                <a16:creationId xmlns:a16="http://schemas.microsoft.com/office/drawing/2014/main" id="{C7EA85B7-1B72-4E8D-9841-B08CBEC17789}"/>
              </a:ext>
            </a:extLst>
          </p:cNvPr>
          <p:cNvPicPr>
            <a:picLocks noChangeAspect="1"/>
          </p:cNvPicPr>
          <p:nvPr/>
        </p:nvPicPr>
        <p:blipFill>
          <a:blip r:embed="rId4"/>
          <a:stretch>
            <a:fillRect/>
          </a:stretch>
        </p:blipFill>
        <p:spPr>
          <a:xfrm>
            <a:off x="1871349" y="41206"/>
            <a:ext cx="1044348" cy="805222"/>
          </a:xfrm>
          <a:prstGeom prst="rect">
            <a:avLst/>
          </a:prstGeom>
        </p:spPr>
      </p:pic>
      <p:sp>
        <p:nvSpPr>
          <p:cNvPr id="9" name="TextBox 8">
            <a:extLst>
              <a:ext uri="{FF2B5EF4-FFF2-40B4-BE49-F238E27FC236}">
                <a16:creationId xmlns:a16="http://schemas.microsoft.com/office/drawing/2014/main" id="{28D949D2-C849-47A1-A1EE-A2C65E521752}"/>
              </a:ext>
            </a:extLst>
          </p:cNvPr>
          <p:cNvSpPr txBox="1"/>
          <p:nvPr/>
        </p:nvSpPr>
        <p:spPr>
          <a:xfrm>
            <a:off x="3414320" y="259151"/>
            <a:ext cx="5558664" cy="369332"/>
          </a:xfrm>
          <a:prstGeom prst="rect">
            <a:avLst/>
          </a:prstGeom>
          <a:noFill/>
        </p:spPr>
        <p:txBody>
          <a:bodyPr wrap="square" rtlCol="0">
            <a:spAutoFit/>
          </a:bodyPr>
          <a:lstStyle/>
          <a:p>
            <a:r>
              <a:rPr lang="en-US" dirty="0">
                <a:latin typeface="Algerian" panose="04020705040A02060702" pitchFamily="82" charset="0"/>
                <a:cs typeface="Aparajita" panose="020B0502040204020203" pitchFamily="18" charset="0"/>
              </a:rPr>
              <a:t>United States Space Force</a:t>
            </a:r>
          </a:p>
        </p:txBody>
      </p:sp>
      <p:sp>
        <p:nvSpPr>
          <p:cNvPr id="11" name="Rectangle 10">
            <a:extLst>
              <a:ext uri="{FF2B5EF4-FFF2-40B4-BE49-F238E27FC236}">
                <a16:creationId xmlns:a16="http://schemas.microsoft.com/office/drawing/2014/main" id="{44136CB3-C915-4ED2-BD04-959AAC1F43B3}"/>
              </a:ext>
            </a:extLst>
          </p:cNvPr>
          <p:cNvSpPr/>
          <p:nvPr/>
        </p:nvSpPr>
        <p:spPr>
          <a:xfrm>
            <a:off x="1736514" y="1258673"/>
            <a:ext cx="8692177" cy="559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A7D125D2-9BA1-4B30-93F1-04E013FAC789}"/>
              </a:ext>
            </a:extLst>
          </p:cNvPr>
          <p:cNvSpPr txBox="1"/>
          <p:nvPr/>
        </p:nvSpPr>
        <p:spPr>
          <a:xfrm>
            <a:off x="4650162" y="1517823"/>
            <a:ext cx="1901640" cy="400110"/>
          </a:xfrm>
          <a:prstGeom prst="rect">
            <a:avLst/>
          </a:prstGeom>
          <a:noFill/>
        </p:spPr>
        <p:txBody>
          <a:bodyPr wrap="square" rtlCol="0">
            <a:spAutoFit/>
          </a:bodyPr>
          <a:lstStyle/>
          <a:p>
            <a:r>
              <a:rPr lang="en-US" sz="2000" dirty="0">
                <a:latin typeface="Arial Black" panose="020B0A04020102020204" pitchFamily="34" charset="0"/>
                <a:cs typeface="Aldhabi" panose="020B0604020202020204" pitchFamily="2" charset="-78"/>
              </a:rPr>
              <a:t>Careers</a:t>
            </a:r>
          </a:p>
        </p:txBody>
      </p:sp>
      <p:sp>
        <p:nvSpPr>
          <p:cNvPr id="21" name="Rectangle 20">
            <a:extLst>
              <a:ext uri="{FF2B5EF4-FFF2-40B4-BE49-F238E27FC236}">
                <a16:creationId xmlns:a16="http://schemas.microsoft.com/office/drawing/2014/main" id="{B59760ED-A53D-47B3-B417-389B313D7BC1}"/>
              </a:ext>
            </a:extLst>
          </p:cNvPr>
          <p:cNvSpPr/>
          <p:nvPr/>
        </p:nvSpPr>
        <p:spPr>
          <a:xfrm>
            <a:off x="1736514" y="6241409"/>
            <a:ext cx="8692177" cy="616591"/>
          </a:xfrm>
          <a:prstGeom prst="rect">
            <a:avLst/>
          </a:prstGeom>
          <a:solidFill>
            <a:schemeClr val="tx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AFD533A-449F-4776-A2FF-8CF9EE5DC170}"/>
              </a:ext>
            </a:extLst>
          </p:cNvPr>
          <p:cNvSpPr txBox="1"/>
          <p:nvPr/>
        </p:nvSpPr>
        <p:spPr>
          <a:xfrm>
            <a:off x="1763309" y="6241409"/>
            <a:ext cx="845668" cy="646331"/>
          </a:xfrm>
          <a:prstGeom prst="rect">
            <a:avLst/>
          </a:prstGeom>
          <a:noFill/>
        </p:spPr>
        <p:txBody>
          <a:bodyPr wrap="square" rtlCol="0">
            <a:spAutoFit/>
          </a:bodyPr>
          <a:lstStyle/>
          <a:p>
            <a:r>
              <a:rPr lang="en-US" dirty="0"/>
              <a:t>Privacy Policy</a:t>
            </a:r>
          </a:p>
        </p:txBody>
      </p:sp>
      <p:sp>
        <p:nvSpPr>
          <p:cNvPr id="24" name="TextBox 23">
            <a:extLst>
              <a:ext uri="{FF2B5EF4-FFF2-40B4-BE49-F238E27FC236}">
                <a16:creationId xmlns:a16="http://schemas.microsoft.com/office/drawing/2014/main" id="{77C198BA-65E8-4610-AA3C-ED678ADAB3AC}"/>
              </a:ext>
            </a:extLst>
          </p:cNvPr>
          <p:cNvSpPr txBox="1"/>
          <p:nvPr/>
        </p:nvSpPr>
        <p:spPr>
          <a:xfrm>
            <a:off x="3735762" y="6234869"/>
            <a:ext cx="914400" cy="646331"/>
          </a:xfrm>
          <a:prstGeom prst="rect">
            <a:avLst/>
          </a:prstGeom>
          <a:noFill/>
        </p:spPr>
        <p:txBody>
          <a:bodyPr wrap="square" rtlCol="0">
            <a:spAutoFit/>
          </a:bodyPr>
          <a:lstStyle/>
          <a:p>
            <a:r>
              <a:rPr lang="en-US" dirty="0"/>
              <a:t>Join the fight!</a:t>
            </a:r>
          </a:p>
        </p:txBody>
      </p:sp>
      <p:sp>
        <p:nvSpPr>
          <p:cNvPr id="26" name="TextBox 25">
            <a:extLst>
              <a:ext uri="{FF2B5EF4-FFF2-40B4-BE49-F238E27FC236}">
                <a16:creationId xmlns:a16="http://schemas.microsoft.com/office/drawing/2014/main" id="{C016D105-F4B4-4E89-9A43-28F46403C93C}"/>
              </a:ext>
            </a:extLst>
          </p:cNvPr>
          <p:cNvSpPr txBox="1"/>
          <p:nvPr/>
        </p:nvSpPr>
        <p:spPr>
          <a:xfrm>
            <a:off x="2797539" y="6299720"/>
            <a:ext cx="845668" cy="369332"/>
          </a:xfrm>
          <a:prstGeom prst="rect">
            <a:avLst/>
          </a:prstGeom>
          <a:noFill/>
        </p:spPr>
        <p:txBody>
          <a:bodyPr wrap="square" rtlCol="0">
            <a:spAutoFit/>
          </a:bodyPr>
          <a:lstStyle/>
          <a:p>
            <a:r>
              <a:rPr lang="en-US" dirty="0"/>
              <a:t>FAQ</a:t>
            </a:r>
          </a:p>
        </p:txBody>
      </p:sp>
      <p:sp>
        <p:nvSpPr>
          <p:cNvPr id="28" name="Rectangle 27">
            <a:extLst>
              <a:ext uri="{FF2B5EF4-FFF2-40B4-BE49-F238E27FC236}">
                <a16:creationId xmlns:a16="http://schemas.microsoft.com/office/drawing/2014/main" id="{4711B204-9230-4B70-9A60-C1DC14A48CE9}"/>
              </a:ext>
            </a:extLst>
          </p:cNvPr>
          <p:cNvSpPr/>
          <p:nvPr/>
        </p:nvSpPr>
        <p:spPr>
          <a:xfrm>
            <a:off x="2604111" y="625807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9B085F9-7B06-46B9-8882-4950356B6647}"/>
              </a:ext>
            </a:extLst>
          </p:cNvPr>
          <p:cNvSpPr/>
          <p:nvPr/>
        </p:nvSpPr>
        <p:spPr>
          <a:xfrm>
            <a:off x="3545306" y="6249739"/>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AE3566-B3FD-4A4D-A57F-A90460DFF9DB}"/>
              </a:ext>
            </a:extLst>
          </p:cNvPr>
          <p:cNvSpPr txBox="1"/>
          <p:nvPr/>
        </p:nvSpPr>
        <p:spPr>
          <a:xfrm>
            <a:off x="7885651" y="6365037"/>
            <a:ext cx="1004659" cy="369332"/>
          </a:xfrm>
          <a:prstGeom prst="rect">
            <a:avLst/>
          </a:prstGeom>
          <a:noFill/>
        </p:spPr>
        <p:txBody>
          <a:bodyPr wrap="square" rtlCol="0">
            <a:spAutoFit/>
          </a:bodyPr>
          <a:lstStyle/>
          <a:p>
            <a:r>
              <a:rPr lang="en-US" dirty="0"/>
              <a:t>Connect </a:t>
            </a:r>
          </a:p>
        </p:txBody>
      </p:sp>
      <p:sp>
        <p:nvSpPr>
          <p:cNvPr id="31" name="Rectangle 30">
            <a:extLst>
              <a:ext uri="{FF2B5EF4-FFF2-40B4-BE49-F238E27FC236}">
                <a16:creationId xmlns:a16="http://schemas.microsoft.com/office/drawing/2014/main" id="{7C718282-2C55-4402-8309-E9BC28AF14F6}"/>
              </a:ext>
            </a:extLst>
          </p:cNvPr>
          <p:cNvSpPr/>
          <p:nvPr/>
        </p:nvSpPr>
        <p:spPr>
          <a:xfrm>
            <a:off x="4658500" y="625807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5FF562-0DD5-42E7-B2EA-972AFAC8E970}"/>
              </a:ext>
            </a:extLst>
          </p:cNvPr>
          <p:cNvSpPr/>
          <p:nvPr/>
        </p:nvSpPr>
        <p:spPr>
          <a:xfrm>
            <a:off x="7885648" y="626461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C924784D-4DB9-4AE8-B57C-CAE0E8BF87C8}"/>
              </a:ext>
            </a:extLst>
          </p:cNvPr>
          <p:cNvPicPr>
            <a:picLocks noChangeAspect="1"/>
          </p:cNvPicPr>
          <p:nvPr/>
        </p:nvPicPr>
        <p:blipFill>
          <a:blip r:embed="rId5"/>
          <a:stretch>
            <a:fillRect/>
          </a:stretch>
        </p:blipFill>
        <p:spPr>
          <a:xfrm>
            <a:off x="8890310" y="6341420"/>
            <a:ext cx="419137" cy="416566"/>
          </a:xfrm>
          <a:prstGeom prst="rect">
            <a:avLst/>
          </a:prstGeom>
        </p:spPr>
      </p:pic>
      <p:pic>
        <p:nvPicPr>
          <p:cNvPr id="35" name="Picture 34">
            <a:extLst>
              <a:ext uri="{FF2B5EF4-FFF2-40B4-BE49-F238E27FC236}">
                <a16:creationId xmlns:a16="http://schemas.microsoft.com/office/drawing/2014/main" id="{E985F8CA-5C10-413A-B26D-3622D5BEB53D}"/>
              </a:ext>
            </a:extLst>
          </p:cNvPr>
          <p:cNvPicPr>
            <a:picLocks noChangeAspect="1"/>
          </p:cNvPicPr>
          <p:nvPr/>
        </p:nvPicPr>
        <p:blipFill>
          <a:blip r:embed="rId6"/>
          <a:stretch>
            <a:fillRect/>
          </a:stretch>
        </p:blipFill>
        <p:spPr>
          <a:xfrm>
            <a:off x="9456796" y="6338144"/>
            <a:ext cx="377606" cy="416566"/>
          </a:xfrm>
          <a:prstGeom prst="rect">
            <a:avLst/>
          </a:prstGeom>
        </p:spPr>
      </p:pic>
      <p:graphicFrame>
        <p:nvGraphicFramePr>
          <p:cNvPr id="27" name="Table 26">
            <a:extLst>
              <a:ext uri="{FF2B5EF4-FFF2-40B4-BE49-F238E27FC236}">
                <a16:creationId xmlns:a16="http://schemas.microsoft.com/office/drawing/2014/main" id="{AF8C4E56-3ECF-46E4-AB13-D68D4A86DACD}"/>
              </a:ext>
            </a:extLst>
          </p:cNvPr>
          <p:cNvGraphicFramePr>
            <a:graphicFrameLocks noGrp="1"/>
          </p:cNvGraphicFramePr>
          <p:nvPr>
            <p:extLst>
              <p:ext uri="{D42A27DB-BD31-4B8C-83A1-F6EECF244321}">
                <p14:modId xmlns:p14="http://schemas.microsoft.com/office/powerpoint/2010/main" val="2802612468"/>
              </p:ext>
            </p:extLst>
          </p:nvPr>
        </p:nvGraphicFramePr>
        <p:xfrm>
          <a:off x="1920168" y="2922135"/>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25206893"/>
                    </a:ext>
                  </a:extLst>
                </a:gridCol>
                <a:gridCol w="2709333">
                  <a:extLst>
                    <a:ext uri="{9D8B030D-6E8A-4147-A177-3AD203B41FA5}">
                      <a16:colId xmlns:a16="http://schemas.microsoft.com/office/drawing/2014/main" val="716811512"/>
                    </a:ext>
                  </a:extLst>
                </a:gridCol>
                <a:gridCol w="2709333">
                  <a:extLst>
                    <a:ext uri="{9D8B030D-6E8A-4147-A177-3AD203B41FA5}">
                      <a16:colId xmlns:a16="http://schemas.microsoft.com/office/drawing/2014/main" val="766837893"/>
                    </a:ext>
                  </a:extLst>
                </a:gridCol>
              </a:tblGrid>
              <a:tr h="370840">
                <a:tc>
                  <a:txBody>
                    <a:bodyPr/>
                    <a:lstStyle/>
                    <a:p>
                      <a:r>
                        <a:rPr lang="en-US" dirty="0"/>
                        <a:t>Officer</a:t>
                      </a:r>
                    </a:p>
                  </a:txBody>
                  <a:tcPr/>
                </a:tc>
                <a:tc>
                  <a:txBody>
                    <a:bodyPr/>
                    <a:lstStyle/>
                    <a:p>
                      <a:r>
                        <a:rPr lang="en-US" dirty="0"/>
                        <a:t>Warrant</a:t>
                      </a:r>
                    </a:p>
                  </a:txBody>
                  <a:tcPr/>
                </a:tc>
                <a:tc>
                  <a:txBody>
                    <a:bodyPr/>
                    <a:lstStyle/>
                    <a:p>
                      <a:r>
                        <a:rPr lang="en-US" dirty="0"/>
                        <a:t>Enlisted</a:t>
                      </a:r>
                    </a:p>
                  </a:txBody>
                  <a:tcPr/>
                </a:tc>
                <a:extLst>
                  <a:ext uri="{0D108BD9-81ED-4DB2-BD59-A6C34878D82A}">
                    <a16:rowId xmlns:a16="http://schemas.microsoft.com/office/drawing/2014/main" val="2801842741"/>
                  </a:ext>
                </a:extLst>
              </a:tr>
              <a:tr h="370840">
                <a:tc>
                  <a:txBody>
                    <a:bodyPr/>
                    <a:lstStyle/>
                    <a:p>
                      <a:r>
                        <a:rPr lang="en-US" dirty="0"/>
                        <a:t>Ship Captain</a:t>
                      </a:r>
                    </a:p>
                  </a:txBody>
                  <a:tcPr/>
                </a:tc>
                <a:tc>
                  <a:txBody>
                    <a:bodyPr/>
                    <a:lstStyle/>
                    <a:p>
                      <a:r>
                        <a:rPr lang="en-US" dirty="0"/>
                        <a:t>Hyper Drive Specialist</a:t>
                      </a:r>
                    </a:p>
                  </a:txBody>
                  <a:tcPr/>
                </a:tc>
                <a:tc>
                  <a:txBody>
                    <a:bodyPr/>
                    <a:lstStyle/>
                    <a:p>
                      <a:r>
                        <a:rPr lang="en-US" dirty="0"/>
                        <a:t>Engineering</a:t>
                      </a:r>
                    </a:p>
                  </a:txBody>
                  <a:tcPr/>
                </a:tc>
                <a:extLst>
                  <a:ext uri="{0D108BD9-81ED-4DB2-BD59-A6C34878D82A}">
                    <a16:rowId xmlns:a16="http://schemas.microsoft.com/office/drawing/2014/main" val="1715106023"/>
                  </a:ext>
                </a:extLst>
              </a:tr>
              <a:tr h="370840">
                <a:tc>
                  <a:txBody>
                    <a:bodyPr/>
                    <a:lstStyle/>
                    <a:p>
                      <a:r>
                        <a:rPr lang="en-US" dirty="0"/>
                        <a:t>Crew Chief</a:t>
                      </a:r>
                    </a:p>
                  </a:txBody>
                  <a:tcPr/>
                </a:tc>
                <a:tc>
                  <a:txBody>
                    <a:bodyPr/>
                    <a:lstStyle/>
                    <a:p>
                      <a:r>
                        <a:rPr lang="en-US" dirty="0"/>
                        <a:t>Hostile Threat Advisor</a:t>
                      </a:r>
                    </a:p>
                  </a:txBody>
                  <a:tcPr/>
                </a:tc>
                <a:tc>
                  <a:txBody>
                    <a:bodyPr/>
                    <a:lstStyle/>
                    <a:p>
                      <a:r>
                        <a:rPr lang="en-US" dirty="0"/>
                        <a:t>Medic</a:t>
                      </a:r>
                    </a:p>
                  </a:txBody>
                  <a:tcPr/>
                </a:tc>
                <a:extLst>
                  <a:ext uri="{0D108BD9-81ED-4DB2-BD59-A6C34878D82A}">
                    <a16:rowId xmlns:a16="http://schemas.microsoft.com/office/drawing/2014/main" val="2423107825"/>
                  </a:ext>
                </a:extLst>
              </a:tr>
              <a:tr h="370840">
                <a:tc>
                  <a:txBody>
                    <a:bodyPr/>
                    <a:lstStyle/>
                    <a:p>
                      <a:r>
                        <a:rPr lang="en-US" dirty="0"/>
                        <a:t>Robot Systems Chief </a:t>
                      </a:r>
                    </a:p>
                  </a:txBody>
                  <a:tcPr/>
                </a:tc>
                <a:tc>
                  <a:txBody>
                    <a:bodyPr/>
                    <a:lstStyle/>
                    <a:p>
                      <a:r>
                        <a:rPr lang="en-US" dirty="0"/>
                        <a:t>Robot Mechanic</a:t>
                      </a:r>
                    </a:p>
                  </a:txBody>
                  <a:tcPr/>
                </a:tc>
                <a:tc>
                  <a:txBody>
                    <a:bodyPr/>
                    <a:lstStyle/>
                    <a:p>
                      <a:r>
                        <a:rPr lang="en-US" dirty="0"/>
                        <a:t>Plumbing</a:t>
                      </a:r>
                    </a:p>
                  </a:txBody>
                  <a:tcPr/>
                </a:tc>
                <a:extLst>
                  <a:ext uri="{0D108BD9-81ED-4DB2-BD59-A6C34878D82A}">
                    <a16:rowId xmlns:a16="http://schemas.microsoft.com/office/drawing/2014/main" val="474277940"/>
                  </a:ext>
                </a:extLst>
              </a:tr>
              <a:tr h="370840">
                <a:tc>
                  <a:txBody>
                    <a:bodyPr/>
                    <a:lstStyle/>
                    <a:p>
                      <a:r>
                        <a:rPr lang="en-US" dirty="0"/>
                        <a:t>Space Marine Captain</a:t>
                      </a:r>
                    </a:p>
                  </a:txBody>
                  <a:tcPr/>
                </a:tc>
                <a:tc>
                  <a:txBody>
                    <a:bodyPr/>
                    <a:lstStyle/>
                    <a:p>
                      <a:r>
                        <a:rPr lang="en-US" dirty="0"/>
                        <a:t>Space Marine</a:t>
                      </a:r>
                    </a:p>
                  </a:txBody>
                  <a:tcPr/>
                </a:tc>
                <a:tc>
                  <a:txBody>
                    <a:bodyPr/>
                    <a:lstStyle/>
                    <a:p>
                      <a:r>
                        <a:rPr lang="en-US" dirty="0"/>
                        <a:t>Infantry</a:t>
                      </a:r>
                    </a:p>
                  </a:txBody>
                  <a:tcPr/>
                </a:tc>
                <a:extLst>
                  <a:ext uri="{0D108BD9-81ED-4DB2-BD59-A6C34878D82A}">
                    <a16:rowId xmlns:a16="http://schemas.microsoft.com/office/drawing/2014/main" val="829112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Diplomatic Ambassador </a:t>
                      </a:r>
                    </a:p>
                  </a:txBody>
                  <a:tcPr/>
                </a:tc>
                <a:tc>
                  <a:txBody>
                    <a:bodyPr/>
                    <a:lstStyle/>
                    <a:p>
                      <a:r>
                        <a:rPr lang="en-US" dirty="0"/>
                        <a:t>Diplomatic Advisor</a:t>
                      </a:r>
                    </a:p>
                  </a:txBody>
                  <a:tcPr/>
                </a:tc>
                <a:tc>
                  <a:txBody>
                    <a:bodyPr/>
                    <a:lstStyle/>
                    <a:p>
                      <a:r>
                        <a:rPr lang="en-US" dirty="0"/>
                        <a:t>Computer Science</a:t>
                      </a:r>
                    </a:p>
                  </a:txBody>
                  <a:tcPr/>
                </a:tc>
                <a:extLst>
                  <a:ext uri="{0D108BD9-81ED-4DB2-BD59-A6C34878D82A}">
                    <a16:rowId xmlns:a16="http://schemas.microsoft.com/office/drawing/2014/main" val="2242903601"/>
                  </a:ext>
                </a:extLst>
              </a:tr>
              <a:tr h="370840">
                <a:tc>
                  <a:txBody>
                    <a:bodyPr/>
                    <a:lstStyle/>
                    <a:p>
                      <a:r>
                        <a:rPr lang="en-US" dirty="0"/>
                        <a:t>First Contact Chief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Contact Advisor</a:t>
                      </a:r>
                    </a:p>
                  </a:txBody>
                  <a:tcPr/>
                </a:tc>
                <a:tc>
                  <a:txBody>
                    <a:bodyPr/>
                    <a:lstStyle/>
                    <a:p>
                      <a:r>
                        <a:rPr lang="en-US" dirty="0"/>
                        <a:t>Computer Technician</a:t>
                      </a:r>
                    </a:p>
                  </a:txBody>
                  <a:tcPr/>
                </a:tc>
                <a:extLst>
                  <a:ext uri="{0D108BD9-81ED-4DB2-BD59-A6C34878D82A}">
                    <a16:rowId xmlns:a16="http://schemas.microsoft.com/office/drawing/2014/main" val="9116866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(Much more)</a:t>
                      </a:r>
                    </a:p>
                  </a:txBody>
                  <a:tcPr/>
                </a:tc>
                <a:tc>
                  <a:txBody>
                    <a:bodyPr/>
                    <a:lstStyle/>
                    <a:p>
                      <a:r>
                        <a:rPr lang="en-US" dirty="0"/>
                        <a:t>(Much more)</a:t>
                      </a:r>
                    </a:p>
                  </a:txBody>
                  <a:tcPr/>
                </a:tc>
                <a:tc>
                  <a:txBody>
                    <a:bodyPr/>
                    <a:lstStyle/>
                    <a:p>
                      <a:r>
                        <a:rPr lang="en-US" dirty="0"/>
                        <a:t>(Much More)</a:t>
                      </a:r>
                    </a:p>
                  </a:txBody>
                  <a:tcPr/>
                </a:tc>
                <a:extLst>
                  <a:ext uri="{0D108BD9-81ED-4DB2-BD59-A6C34878D82A}">
                    <a16:rowId xmlns:a16="http://schemas.microsoft.com/office/drawing/2014/main" val="2639191245"/>
                  </a:ext>
                </a:extLst>
              </a:tr>
            </a:tbl>
          </a:graphicData>
        </a:graphic>
      </p:graphicFrame>
      <p:sp>
        <p:nvSpPr>
          <p:cNvPr id="12" name="TextBox 11">
            <a:extLst>
              <a:ext uri="{FF2B5EF4-FFF2-40B4-BE49-F238E27FC236}">
                <a16:creationId xmlns:a16="http://schemas.microsoft.com/office/drawing/2014/main" id="{723E2D49-CFD6-4880-A388-64CD13097ADF}"/>
              </a:ext>
            </a:extLst>
          </p:cNvPr>
          <p:cNvSpPr txBox="1"/>
          <p:nvPr/>
        </p:nvSpPr>
        <p:spPr>
          <a:xfrm>
            <a:off x="1821737" y="1917932"/>
            <a:ext cx="8324863" cy="923330"/>
          </a:xfrm>
          <a:prstGeom prst="rect">
            <a:avLst/>
          </a:prstGeom>
          <a:noFill/>
        </p:spPr>
        <p:txBody>
          <a:bodyPr wrap="square" rtlCol="0">
            <a:spAutoFit/>
          </a:bodyPr>
          <a:lstStyle/>
          <a:p>
            <a:r>
              <a:rPr lang="en-US" dirty="0"/>
              <a:t>There are many careers to choose from. Whether you want to be right in the fight, guarding the Earth from asteroids, or going on diplomatic missions. There is something out there for you!</a:t>
            </a:r>
          </a:p>
        </p:txBody>
      </p:sp>
      <p:sp>
        <p:nvSpPr>
          <p:cNvPr id="33" name="TextBox 32">
            <a:extLst>
              <a:ext uri="{FF2B5EF4-FFF2-40B4-BE49-F238E27FC236}">
                <a16:creationId xmlns:a16="http://schemas.microsoft.com/office/drawing/2014/main" id="{0B044909-7B52-4472-A480-DA2BF227A269}"/>
              </a:ext>
            </a:extLst>
          </p:cNvPr>
          <p:cNvSpPr txBox="1"/>
          <p:nvPr/>
        </p:nvSpPr>
        <p:spPr>
          <a:xfrm>
            <a:off x="4923332" y="6299720"/>
            <a:ext cx="2724435" cy="369332"/>
          </a:xfrm>
          <a:prstGeom prst="rect">
            <a:avLst/>
          </a:prstGeom>
          <a:noFill/>
        </p:spPr>
        <p:txBody>
          <a:bodyPr wrap="square" rtlCol="0">
            <a:spAutoFit/>
          </a:bodyPr>
          <a:lstStyle/>
          <a:p>
            <a:r>
              <a:rPr lang="en-US" dirty="0">
                <a:latin typeface="Arial Rounded MT Bold" panose="020F0704030504030204" pitchFamily="34" charset="0"/>
              </a:rPr>
              <a:t>www.spaceforce.com</a:t>
            </a:r>
          </a:p>
        </p:txBody>
      </p:sp>
    </p:spTree>
    <p:extLst>
      <p:ext uri="{BB962C8B-B14F-4D97-AF65-F5344CB8AC3E}">
        <p14:creationId xmlns:p14="http://schemas.microsoft.com/office/powerpoint/2010/main" val="386531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E75AEB-1399-49FD-9C50-30E2541797A7}"/>
              </a:ext>
            </a:extLst>
          </p:cNvPr>
          <p:cNvPicPr>
            <a:picLocks noChangeAspect="1"/>
          </p:cNvPicPr>
          <p:nvPr/>
        </p:nvPicPr>
        <p:blipFill>
          <a:blip r:embed="rId2"/>
          <a:stretch>
            <a:fillRect/>
          </a:stretch>
        </p:blipFill>
        <p:spPr>
          <a:xfrm>
            <a:off x="-1" y="0"/>
            <a:ext cx="12192001" cy="6858000"/>
          </a:xfrm>
          <a:prstGeom prst="rect">
            <a:avLst/>
          </a:prstGeom>
        </p:spPr>
      </p:pic>
      <p:sp>
        <p:nvSpPr>
          <p:cNvPr id="2" name="TextBox 1">
            <a:extLst>
              <a:ext uri="{FF2B5EF4-FFF2-40B4-BE49-F238E27FC236}">
                <a16:creationId xmlns:a16="http://schemas.microsoft.com/office/drawing/2014/main" id="{C4F9DC9F-BBCD-431B-BA3E-AB46DC352A78}"/>
              </a:ext>
            </a:extLst>
          </p:cNvPr>
          <p:cNvSpPr txBox="1"/>
          <p:nvPr/>
        </p:nvSpPr>
        <p:spPr>
          <a:xfrm>
            <a:off x="1736518" y="889341"/>
            <a:ext cx="8692175" cy="369332"/>
          </a:xfrm>
          <a:prstGeom prst="rect">
            <a:avLst/>
          </a:prstGeom>
          <a:solidFill>
            <a:schemeClr val="tx2"/>
          </a:solidFill>
        </p:spPr>
        <p:txBody>
          <a:bodyPr wrap="square" rtlCol="0">
            <a:spAutoFit/>
          </a:bodyPr>
          <a:lstStyle/>
          <a:p>
            <a:r>
              <a:rPr lang="en-US" dirty="0">
                <a:highlight>
                  <a:srgbClr val="008000"/>
                </a:highlight>
              </a:rPr>
              <a:t>Home</a:t>
            </a:r>
          </a:p>
        </p:txBody>
      </p:sp>
      <p:sp>
        <p:nvSpPr>
          <p:cNvPr id="3" name="TextBox 2">
            <a:extLst>
              <a:ext uri="{FF2B5EF4-FFF2-40B4-BE49-F238E27FC236}">
                <a16:creationId xmlns:a16="http://schemas.microsoft.com/office/drawing/2014/main" id="{9BCEDB66-087D-4B4B-A7F3-4A390A97BF0C}"/>
              </a:ext>
            </a:extLst>
          </p:cNvPr>
          <p:cNvSpPr txBox="1"/>
          <p:nvPr/>
        </p:nvSpPr>
        <p:spPr>
          <a:xfrm>
            <a:off x="2474753" y="889341"/>
            <a:ext cx="939567" cy="369332"/>
          </a:xfrm>
          <a:prstGeom prst="rect">
            <a:avLst/>
          </a:prstGeom>
          <a:noFill/>
        </p:spPr>
        <p:txBody>
          <a:bodyPr wrap="square" rtlCol="0">
            <a:spAutoFit/>
          </a:bodyPr>
          <a:lstStyle/>
          <a:p>
            <a:r>
              <a:rPr lang="en-US" dirty="0">
                <a:highlight>
                  <a:srgbClr val="008000"/>
                </a:highlight>
              </a:rPr>
              <a:t>Careers</a:t>
            </a:r>
          </a:p>
        </p:txBody>
      </p:sp>
      <p:sp>
        <p:nvSpPr>
          <p:cNvPr id="4" name="TextBox 3">
            <a:extLst>
              <a:ext uri="{FF2B5EF4-FFF2-40B4-BE49-F238E27FC236}">
                <a16:creationId xmlns:a16="http://schemas.microsoft.com/office/drawing/2014/main" id="{EEE6EE2E-88E0-41F5-8C89-18D9AF81856F}"/>
              </a:ext>
            </a:extLst>
          </p:cNvPr>
          <p:cNvSpPr txBox="1"/>
          <p:nvPr/>
        </p:nvSpPr>
        <p:spPr>
          <a:xfrm>
            <a:off x="3414320" y="889341"/>
            <a:ext cx="1996580" cy="369332"/>
          </a:xfrm>
          <a:prstGeom prst="rect">
            <a:avLst/>
          </a:prstGeom>
          <a:noFill/>
        </p:spPr>
        <p:txBody>
          <a:bodyPr wrap="square" rtlCol="0">
            <a:spAutoFit/>
          </a:bodyPr>
          <a:lstStyle/>
          <a:p>
            <a:r>
              <a:rPr lang="en-US" dirty="0">
                <a:highlight>
                  <a:srgbClr val="008080"/>
                </a:highlight>
              </a:rPr>
              <a:t>Contact a Recruiter</a:t>
            </a:r>
          </a:p>
        </p:txBody>
      </p:sp>
      <p:sp>
        <p:nvSpPr>
          <p:cNvPr id="5" name="TextBox 4">
            <a:extLst>
              <a:ext uri="{FF2B5EF4-FFF2-40B4-BE49-F238E27FC236}">
                <a16:creationId xmlns:a16="http://schemas.microsoft.com/office/drawing/2014/main" id="{67CA6A59-7FE4-40CB-BCF8-3815F3F08FB8}"/>
              </a:ext>
            </a:extLst>
          </p:cNvPr>
          <p:cNvSpPr txBox="1"/>
          <p:nvPr/>
        </p:nvSpPr>
        <p:spPr>
          <a:xfrm flipH="1">
            <a:off x="5410900" y="889341"/>
            <a:ext cx="696286" cy="369332"/>
          </a:xfrm>
          <a:prstGeom prst="rect">
            <a:avLst/>
          </a:prstGeom>
          <a:noFill/>
        </p:spPr>
        <p:txBody>
          <a:bodyPr wrap="square" rtlCol="0">
            <a:spAutoFit/>
          </a:bodyPr>
          <a:lstStyle/>
          <a:p>
            <a:r>
              <a:rPr lang="en-US" dirty="0">
                <a:highlight>
                  <a:srgbClr val="008000"/>
                </a:highlight>
              </a:rPr>
              <a:t>News</a:t>
            </a:r>
          </a:p>
        </p:txBody>
      </p:sp>
      <p:sp>
        <p:nvSpPr>
          <p:cNvPr id="6" name="Rectangle 5">
            <a:extLst>
              <a:ext uri="{FF2B5EF4-FFF2-40B4-BE49-F238E27FC236}">
                <a16:creationId xmlns:a16="http://schemas.microsoft.com/office/drawing/2014/main" id="{B0759557-E52F-487F-9578-A224717108A2}"/>
              </a:ext>
            </a:extLst>
          </p:cNvPr>
          <p:cNvSpPr/>
          <p:nvPr/>
        </p:nvSpPr>
        <p:spPr>
          <a:xfrm>
            <a:off x="1736517" y="0"/>
            <a:ext cx="8692177" cy="90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58CB3A-F117-4033-B5E0-86BCF02A1104}"/>
              </a:ext>
            </a:extLst>
          </p:cNvPr>
          <p:cNvPicPr>
            <a:picLocks noChangeAspect="1"/>
          </p:cNvPicPr>
          <p:nvPr/>
        </p:nvPicPr>
        <p:blipFill>
          <a:blip r:embed="rId3"/>
          <a:stretch>
            <a:fillRect/>
          </a:stretch>
        </p:blipFill>
        <p:spPr>
          <a:xfrm>
            <a:off x="8665388" y="889341"/>
            <a:ext cx="1763306" cy="369332"/>
          </a:xfrm>
          <a:prstGeom prst="rect">
            <a:avLst/>
          </a:prstGeom>
        </p:spPr>
      </p:pic>
      <p:pic>
        <p:nvPicPr>
          <p:cNvPr id="8" name="Picture 7">
            <a:extLst>
              <a:ext uri="{FF2B5EF4-FFF2-40B4-BE49-F238E27FC236}">
                <a16:creationId xmlns:a16="http://schemas.microsoft.com/office/drawing/2014/main" id="{C7EA85B7-1B72-4E8D-9841-B08CBEC17789}"/>
              </a:ext>
            </a:extLst>
          </p:cNvPr>
          <p:cNvPicPr>
            <a:picLocks noChangeAspect="1"/>
          </p:cNvPicPr>
          <p:nvPr/>
        </p:nvPicPr>
        <p:blipFill>
          <a:blip r:embed="rId4"/>
          <a:stretch>
            <a:fillRect/>
          </a:stretch>
        </p:blipFill>
        <p:spPr>
          <a:xfrm>
            <a:off x="1871349" y="41206"/>
            <a:ext cx="1044348" cy="805222"/>
          </a:xfrm>
          <a:prstGeom prst="rect">
            <a:avLst/>
          </a:prstGeom>
        </p:spPr>
      </p:pic>
      <p:sp>
        <p:nvSpPr>
          <p:cNvPr id="9" name="TextBox 8">
            <a:extLst>
              <a:ext uri="{FF2B5EF4-FFF2-40B4-BE49-F238E27FC236}">
                <a16:creationId xmlns:a16="http://schemas.microsoft.com/office/drawing/2014/main" id="{28D949D2-C849-47A1-A1EE-A2C65E521752}"/>
              </a:ext>
            </a:extLst>
          </p:cNvPr>
          <p:cNvSpPr txBox="1"/>
          <p:nvPr/>
        </p:nvSpPr>
        <p:spPr>
          <a:xfrm>
            <a:off x="3414320" y="259151"/>
            <a:ext cx="5558664" cy="369332"/>
          </a:xfrm>
          <a:prstGeom prst="rect">
            <a:avLst/>
          </a:prstGeom>
          <a:noFill/>
        </p:spPr>
        <p:txBody>
          <a:bodyPr wrap="square" rtlCol="0">
            <a:spAutoFit/>
          </a:bodyPr>
          <a:lstStyle/>
          <a:p>
            <a:r>
              <a:rPr lang="en-US" dirty="0">
                <a:latin typeface="Algerian" panose="04020705040A02060702" pitchFamily="82" charset="0"/>
                <a:cs typeface="Aparajita" panose="020B0502040204020203" pitchFamily="18" charset="0"/>
              </a:rPr>
              <a:t>United States Space Force</a:t>
            </a:r>
          </a:p>
        </p:txBody>
      </p:sp>
      <p:sp>
        <p:nvSpPr>
          <p:cNvPr id="11" name="Rectangle 10">
            <a:extLst>
              <a:ext uri="{FF2B5EF4-FFF2-40B4-BE49-F238E27FC236}">
                <a16:creationId xmlns:a16="http://schemas.microsoft.com/office/drawing/2014/main" id="{44136CB3-C915-4ED2-BD04-959AAC1F43B3}"/>
              </a:ext>
            </a:extLst>
          </p:cNvPr>
          <p:cNvSpPr/>
          <p:nvPr/>
        </p:nvSpPr>
        <p:spPr>
          <a:xfrm>
            <a:off x="1736514" y="1258673"/>
            <a:ext cx="8692177" cy="559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A7D125D2-9BA1-4B30-93F1-04E013FAC789}"/>
              </a:ext>
            </a:extLst>
          </p:cNvPr>
          <p:cNvSpPr txBox="1"/>
          <p:nvPr/>
        </p:nvSpPr>
        <p:spPr>
          <a:xfrm>
            <a:off x="4068661" y="1517823"/>
            <a:ext cx="2944535" cy="400110"/>
          </a:xfrm>
          <a:prstGeom prst="rect">
            <a:avLst/>
          </a:prstGeom>
          <a:noFill/>
        </p:spPr>
        <p:txBody>
          <a:bodyPr wrap="square" rtlCol="0">
            <a:spAutoFit/>
          </a:bodyPr>
          <a:lstStyle/>
          <a:p>
            <a:r>
              <a:rPr lang="en-US" sz="2000" dirty="0">
                <a:latin typeface="Arial Black" panose="020B0A04020102020204" pitchFamily="34" charset="0"/>
                <a:cs typeface="Aldhabi" panose="020B0604020202020204" pitchFamily="2" charset="-78"/>
              </a:rPr>
              <a:t>Contact a Recruiter</a:t>
            </a:r>
          </a:p>
        </p:txBody>
      </p:sp>
      <p:sp>
        <p:nvSpPr>
          <p:cNvPr id="18" name="TextBox 17">
            <a:extLst>
              <a:ext uri="{FF2B5EF4-FFF2-40B4-BE49-F238E27FC236}">
                <a16:creationId xmlns:a16="http://schemas.microsoft.com/office/drawing/2014/main" id="{5818F1F7-0269-4793-82AF-3C09BF0623C5}"/>
              </a:ext>
            </a:extLst>
          </p:cNvPr>
          <p:cNvSpPr txBox="1"/>
          <p:nvPr/>
        </p:nvSpPr>
        <p:spPr>
          <a:xfrm>
            <a:off x="2097888" y="2131000"/>
            <a:ext cx="5458573" cy="923330"/>
          </a:xfrm>
          <a:prstGeom prst="rect">
            <a:avLst/>
          </a:prstGeom>
          <a:noFill/>
        </p:spPr>
        <p:txBody>
          <a:bodyPr wrap="square" rtlCol="0">
            <a:spAutoFit/>
          </a:bodyPr>
          <a:lstStyle/>
          <a:p>
            <a:r>
              <a:rPr lang="en-US" dirty="0"/>
              <a:t>We are actively searching for new recruits! Think you have what it takes? Try contacting us and a recruiter will contact you shortly! </a:t>
            </a:r>
          </a:p>
        </p:txBody>
      </p:sp>
      <p:sp>
        <p:nvSpPr>
          <p:cNvPr id="21" name="Rectangle 20">
            <a:extLst>
              <a:ext uri="{FF2B5EF4-FFF2-40B4-BE49-F238E27FC236}">
                <a16:creationId xmlns:a16="http://schemas.microsoft.com/office/drawing/2014/main" id="{B59760ED-A53D-47B3-B417-389B313D7BC1}"/>
              </a:ext>
            </a:extLst>
          </p:cNvPr>
          <p:cNvSpPr/>
          <p:nvPr/>
        </p:nvSpPr>
        <p:spPr>
          <a:xfrm>
            <a:off x="1736514" y="6241409"/>
            <a:ext cx="8692177" cy="616591"/>
          </a:xfrm>
          <a:prstGeom prst="rect">
            <a:avLst/>
          </a:prstGeom>
          <a:solidFill>
            <a:schemeClr val="tx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AFD533A-449F-4776-A2FF-8CF9EE5DC170}"/>
              </a:ext>
            </a:extLst>
          </p:cNvPr>
          <p:cNvSpPr txBox="1"/>
          <p:nvPr/>
        </p:nvSpPr>
        <p:spPr>
          <a:xfrm>
            <a:off x="1763309" y="6241409"/>
            <a:ext cx="845668" cy="646331"/>
          </a:xfrm>
          <a:prstGeom prst="rect">
            <a:avLst/>
          </a:prstGeom>
          <a:noFill/>
        </p:spPr>
        <p:txBody>
          <a:bodyPr wrap="square" rtlCol="0">
            <a:spAutoFit/>
          </a:bodyPr>
          <a:lstStyle/>
          <a:p>
            <a:r>
              <a:rPr lang="en-US" dirty="0"/>
              <a:t>Privacy Policy</a:t>
            </a:r>
          </a:p>
        </p:txBody>
      </p:sp>
      <p:sp>
        <p:nvSpPr>
          <p:cNvPr id="24" name="TextBox 23">
            <a:extLst>
              <a:ext uri="{FF2B5EF4-FFF2-40B4-BE49-F238E27FC236}">
                <a16:creationId xmlns:a16="http://schemas.microsoft.com/office/drawing/2014/main" id="{77C198BA-65E8-4610-AA3C-ED678ADAB3AC}"/>
              </a:ext>
            </a:extLst>
          </p:cNvPr>
          <p:cNvSpPr txBox="1"/>
          <p:nvPr/>
        </p:nvSpPr>
        <p:spPr>
          <a:xfrm>
            <a:off x="3735762" y="6234869"/>
            <a:ext cx="914400" cy="646331"/>
          </a:xfrm>
          <a:prstGeom prst="rect">
            <a:avLst/>
          </a:prstGeom>
          <a:noFill/>
        </p:spPr>
        <p:txBody>
          <a:bodyPr wrap="square" rtlCol="0">
            <a:spAutoFit/>
          </a:bodyPr>
          <a:lstStyle/>
          <a:p>
            <a:r>
              <a:rPr lang="en-US" dirty="0"/>
              <a:t>Join the fight!</a:t>
            </a:r>
          </a:p>
        </p:txBody>
      </p:sp>
      <p:sp>
        <p:nvSpPr>
          <p:cNvPr id="26" name="TextBox 25">
            <a:extLst>
              <a:ext uri="{FF2B5EF4-FFF2-40B4-BE49-F238E27FC236}">
                <a16:creationId xmlns:a16="http://schemas.microsoft.com/office/drawing/2014/main" id="{C016D105-F4B4-4E89-9A43-28F46403C93C}"/>
              </a:ext>
            </a:extLst>
          </p:cNvPr>
          <p:cNvSpPr txBox="1"/>
          <p:nvPr/>
        </p:nvSpPr>
        <p:spPr>
          <a:xfrm>
            <a:off x="2797539" y="6299720"/>
            <a:ext cx="845668" cy="369332"/>
          </a:xfrm>
          <a:prstGeom prst="rect">
            <a:avLst/>
          </a:prstGeom>
          <a:noFill/>
        </p:spPr>
        <p:txBody>
          <a:bodyPr wrap="square" rtlCol="0">
            <a:spAutoFit/>
          </a:bodyPr>
          <a:lstStyle/>
          <a:p>
            <a:r>
              <a:rPr lang="en-US" dirty="0"/>
              <a:t>FAQ</a:t>
            </a:r>
          </a:p>
        </p:txBody>
      </p:sp>
      <p:sp>
        <p:nvSpPr>
          <p:cNvPr id="28" name="Rectangle 27">
            <a:extLst>
              <a:ext uri="{FF2B5EF4-FFF2-40B4-BE49-F238E27FC236}">
                <a16:creationId xmlns:a16="http://schemas.microsoft.com/office/drawing/2014/main" id="{4711B204-9230-4B70-9A60-C1DC14A48CE9}"/>
              </a:ext>
            </a:extLst>
          </p:cNvPr>
          <p:cNvSpPr/>
          <p:nvPr/>
        </p:nvSpPr>
        <p:spPr>
          <a:xfrm>
            <a:off x="2604111" y="625807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9B085F9-7B06-46B9-8882-4950356B6647}"/>
              </a:ext>
            </a:extLst>
          </p:cNvPr>
          <p:cNvSpPr/>
          <p:nvPr/>
        </p:nvSpPr>
        <p:spPr>
          <a:xfrm>
            <a:off x="3545306" y="6249739"/>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AE3566-B3FD-4A4D-A57F-A90460DFF9DB}"/>
              </a:ext>
            </a:extLst>
          </p:cNvPr>
          <p:cNvSpPr txBox="1"/>
          <p:nvPr/>
        </p:nvSpPr>
        <p:spPr>
          <a:xfrm>
            <a:off x="7885651" y="6365037"/>
            <a:ext cx="1004659" cy="369332"/>
          </a:xfrm>
          <a:prstGeom prst="rect">
            <a:avLst/>
          </a:prstGeom>
          <a:noFill/>
        </p:spPr>
        <p:txBody>
          <a:bodyPr wrap="square" rtlCol="0">
            <a:spAutoFit/>
          </a:bodyPr>
          <a:lstStyle/>
          <a:p>
            <a:r>
              <a:rPr lang="en-US" dirty="0"/>
              <a:t>Connect </a:t>
            </a:r>
          </a:p>
        </p:txBody>
      </p:sp>
      <p:sp>
        <p:nvSpPr>
          <p:cNvPr id="31" name="Rectangle 30">
            <a:extLst>
              <a:ext uri="{FF2B5EF4-FFF2-40B4-BE49-F238E27FC236}">
                <a16:creationId xmlns:a16="http://schemas.microsoft.com/office/drawing/2014/main" id="{7C718282-2C55-4402-8309-E9BC28AF14F6}"/>
              </a:ext>
            </a:extLst>
          </p:cNvPr>
          <p:cNvSpPr/>
          <p:nvPr/>
        </p:nvSpPr>
        <p:spPr>
          <a:xfrm>
            <a:off x="4658500" y="625807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5FF562-0DD5-42E7-B2EA-972AFAC8E970}"/>
              </a:ext>
            </a:extLst>
          </p:cNvPr>
          <p:cNvSpPr/>
          <p:nvPr/>
        </p:nvSpPr>
        <p:spPr>
          <a:xfrm>
            <a:off x="7885648" y="626461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C924784D-4DB9-4AE8-B57C-CAE0E8BF87C8}"/>
              </a:ext>
            </a:extLst>
          </p:cNvPr>
          <p:cNvPicPr>
            <a:picLocks noChangeAspect="1"/>
          </p:cNvPicPr>
          <p:nvPr/>
        </p:nvPicPr>
        <p:blipFill>
          <a:blip r:embed="rId5"/>
          <a:stretch>
            <a:fillRect/>
          </a:stretch>
        </p:blipFill>
        <p:spPr>
          <a:xfrm>
            <a:off x="8890310" y="6341420"/>
            <a:ext cx="419137" cy="416566"/>
          </a:xfrm>
          <a:prstGeom prst="rect">
            <a:avLst/>
          </a:prstGeom>
        </p:spPr>
      </p:pic>
      <p:pic>
        <p:nvPicPr>
          <p:cNvPr id="35" name="Picture 34">
            <a:extLst>
              <a:ext uri="{FF2B5EF4-FFF2-40B4-BE49-F238E27FC236}">
                <a16:creationId xmlns:a16="http://schemas.microsoft.com/office/drawing/2014/main" id="{E985F8CA-5C10-413A-B26D-3622D5BEB53D}"/>
              </a:ext>
            </a:extLst>
          </p:cNvPr>
          <p:cNvPicPr>
            <a:picLocks noChangeAspect="1"/>
          </p:cNvPicPr>
          <p:nvPr/>
        </p:nvPicPr>
        <p:blipFill>
          <a:blip r:embed="rId6"/>
          <a:stretch>
            <a:fillRect/>
          </a:stretch>
        </p:blipFill>
        <p:spPr>
          <a:xfrm>
            <a:off x="9456796" y="6338144"/>
            <a:ext cx="377606" cy="416566"/>
          </a:xfrm>
          <a:prstGeom prst="rect">
            <a:avLst/>
          </a:prstGeom>
        </p:spPr>
      </p:pic>
      <p:sp>
        <p:nvSpPr>
          <p:cNvPr id="27" name="TextBox 26">
            <a:extLst>
              <a:ext uri="{FF2B5EF4-FFF2-40B4-BE49-F238E27FC236}">
                <a16:creationId xmlns:a16="http://schemas.microsoft.com/office/drawing/2014/main" id="{85143BAC-E420-450B-9CE1-9AE929045819}"/>
              </a:ext>
            </a:extLst>
          </p:cNvPr>
          <p:cNvSpPr txBox="1"/>
          <p:nvPr/>
        </p:nvSpPr>
        <p:spPr>
          <a:xfrm>
            <a:off x="4923332" y="6299720"/>
            <a:ext cx="2724435" cy="369332"/>
          </a:xfrm>
          <a:prstGeom prst="rect">
            <a:avLst/>
          </a:prstGeom>
          <a:noFill/>
        </p:spPr>
        <p:txBody>
          <a:bodyPr wrap="square" rtlCol="0">
            <a:spAutoFit/>
          </a:bodyPr>
          <a:lstStyle/>
          <a:p>
            <a:r>
              <a:rPr lang="en-US" dirty="0">
                <a:latin typeface="Arial Rounded MT Bold" panose="020F0704030504030204" pitchFamily="34" charset="0"/>
              </a:rPr>
              <a:t>www.spaceforce.com</a:t>
            </a:r>
          </a:p>
        </p:txBody>
      </p:sp>
      <p:pic>
        <p:nvPicPr>
          <p:cNvPr id="33" name="Picture 32">
            <a:extLst>
              <a:ext uri="{FF2B5EF4-FFF2-40B4-BE49-F238E27FC236}">
                <a16:creationId xmlns:a16="http://schemas.microsoft.com/office/drawing/2014/main" id="{1B30767F-6CA1-4F40-BF19-6A6694464544}"/>
              </a:ext>
            </a:extLst>
          </p:cNvPr>
          <p:cNvPicPr/>
          <p:nvPr/>
        </p:nvPicPr>
        <p:blipFill>
          <a:blip r:embed="rId7"/>
          <a:stretch>
            <a:fillRect/>
          </a:stretch>
        </p:blipFill>
        <p:spPr>
          <a:xfrm>
            <a:off x="7630673" y="3002322"/>
            <a:ext cx="2205738" cy="2824512"/>
          </a:xfrm>
          <a:prstGeom prst="rect">
            <a:avLst/>
          </a:prstGeom>
        </p:spPr>
      </p:pic>
      <p:sp>
        <p:nvSpPr>
          <p:cNvPr id="12" name="Rectangle 11">
            <a:extLst>
              <a:ext uri="{FF2B5EF4-FFF2-40B4-BE49-F238E27FC236}">
                <a16:creationId xmlns:a16="http://schemas.microsoft.com/office/drawing/2014/main" id="{D1AC3836-DB2F-443C-8245-AF83CC2B5D0A}"/>
              </a:ext>
            </a:extLst>
          </p:cNvPr>
          <p:cNvSpPr/>
          <p:nvPr/>
        </p:nvSpPr>
        <p:spPr>
          <a:xfrm>
            <a:off x="2202436" y="3012801"/>
            <a:ext cx="4349366" cy="27868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9C17A28-77BB-43CB-A78F-FBF3E7BC32AA}"/>
              </a:ext>
            </a:extLst>
          </p:cNvPr>
          <p:cNvSpPr txBox="1"/>
          <p:nvPr/>
        </p:nvSpPr>
        <p:spPr>
          <a:xfrm>
            <a:off x="2345384" y="3126787"/>
            <a:ext cx="1390378" cy="369332"/>
          </a:xfrm>
          <a:prstGeom prst="rect">
            <a:avLst/>
          </a:prstGeom>
          <a:noFill/>
        </p:spPr>
        <p:txBody>
          <a:bodyPr wrap="square" rtlCol="0">
            <a:spAutoFit/>
          </a:bodyPr>
          <a:lstStyle/>
          <a:p>
            <a:r>
              <a:rPr lang="en-US" dirty="0"/>
              <a:t>(First Name)</a:t>
            </a:r>
          </a:p>
        </p:txBody>
      </p:sp>
      <p:sp>
        <p:nvSpPr>
          <p:cNvPr id="37" name="TextBox 36">
            <a:extLst>
              <a:ext uri="{FF2B5EF4-FFF2-40B4-BE49-F238E27FC236}">
                <a16:creationId xmlns:a16="http://schemas.microsoft.com/office/drawing/2014/main" id="{4D8D82F5-8E8F-4ECA-8914-6CF9CC7ACA4D}"/>
              </a:ext>
            </a:extLst>
          </p:cNvPr>
          <p:cNvSpPr txBox="1"/>
          <p:nvPr/>
        </p:nvSpPr>
        <p:spPr>
          <a:xfrm>
            <a:off x="3824017" y="3126787"/>
            <a:ext cx="1477342" cy="369332"/>
          </a:xfrm>
          <a:prstGeom prst="rect">
            <a:avLst/>
          </a:prstGeom>
          <a:noFill/>
        </p:spPr>
        <p:txBody>
          <a:bodyPr wrap="square" rtlCol="0">
            <a:spAutoFit/>
          </a:bodyPr>
          <a:lstStyle/>
          <a:p>
            <a:r>
              <a:rPr lang="en-US" dirty="0"/>
              <a:t>(Last Name)</a:t>
            </a:r>
          </a:p>
        </p:txBody>
      </p:sp>
      <p:sp>
        <p:nvSpPr>
          <p:cNvPr id="38" name="TextBox 37">
            <a:extLst>
              <a:ext uri="{FF2B5EF4-FFF2-40B4-BE49-F238E27FC236}">
                <a16:creationId xmlns:a16="http://schemas.microsoft.com/office/drawing/2014/main" id="{5FD4E627-746C-429A-A416-93B8693CF98C}"/>
              </a:ext>
            </a:extLst>
          </p:cNvPr>
          <p:cNvSpPr txBox="1"/>
          <p:nvPr/>
        </p:nvSpPr>
        <p:spPr>
          <a:xfrm>
            <a:off x="2355589" y="3798332"/>
            <a:ext cx="1245641" cy="369332"/>
          </a:xfrm>
          <a:prstGeom prst="rect">
            <a:avLst/>
          </a:prstGeom>
          <a:noFill/>
        </p:spPr>
        <p:txBody>
          <a:bodyPr wrap="square" rtlCol="0">
            <a:spAutoFit/>
          </a:bodyPr>
          <a:lstStyle/>
          <a:p>
            <a:r>
              <a:rPr lang="en-US" dirty="0"/>
              <a:t>(Address)</a:t>
            </a:r>
          </a:p>
        </p:txBody>
      </p:sp>
      <p:sp>
        <p:nvSpPr>
          <p:cNvPr id="39" name="TextBox 38">
            <a:extLst>
              <a:ext uri="{FF2B5EF4-FFF2-40B4-BE49-F238E27FC236}">
                <a16:creationId xmlns:a16="http://schemas.microsoft.com/office/drawing/2014/main" id="{D5E85E14-A2FF-454C-9184-0F789DF28E4F}"/>
              </a:ext>
            </a:extLst>
          </p:cNvPr>
          <p:cNvSpPr txBox="1"/>
          <p:nvPr/>
        </p:nvSpPr>
        <p:spPr>
          <a:xfrm>
            <a:off x="3671213" y="3796894"/>
            <a:ext cx="1245641" cy="369332"/>
          </a:xfrm>
          <a:prstGeom prst="rect">
            <a:avLst/>
          </a:prstGeom>
          <a:noFill/>
        </p:spPr>
        <p:txBody>
          <a:bodyPr wrap="square" rtlCol="0">
            <a:spAutoFit/>
          </a:bodyPr>
          <a:lstStyle/>
          <a:p>
            <a:r>
              <a:rPr lang="en-US" dirty="0"/>
              <a:t>(City)</a:t>
            </a:r>
          </a:p>
        </p:txBody>
      </p:sp>
      <p:sp>
        <p:nvSpPr>
          <p:cNvPr id="40" name="TextBox 39">
            <a:extLst>
              <a:ext uri="{FF2B5EF4-FFF2-40B4-BE49-F238E27FC236}">
                <a16:creationId xmlns:a16="http://schemas.microsoft.com/office/drawing/2014/main" id="{D6B728CD-3544-43CD-BF2F-152B3D86E08C}"/>
              </a:ext>
            </a:extLst>
          </p:cNvPr>
          <p:cNvSpPr txBox="1"/>
          <p:nvPr/>
        </p:nvSpPr>
        <p:spPr>
          <a:xfrm>
            <a:off x="4699115" y="3796894"/>
            <a:ext cx="827005" cy="369332"/>
          </a:xfrm>
          <a:prstGeom prst="rect">
            <a:avLst/>
          </a:prstGeom>
          <a:noFill/>
        </p:spPr>
        <p:txBody>
          <a:bodyPr wrap="square" rtlCol="0">
            <a:spAutoFit/>
          </a:bodyPr>
          <a:lstStyle/>
          <a:p>
            <a:r>
              <a:rPr lang="en-US" dirty="0"/>
              <a:t>(State)</a:t>
            </a:r>
          </a:p>
        </p:txBody>
      </p:sp>
      <p:sp>
        <p:nvSpPr>
          <p:cNvPr id="42" name="TextBox 41">
            <a:extLst>
              <a:ext uri="{FF2B5EF4-FFF2-40B4-BE49-F238E27FC236}">
                <a16:creationId xmlns:a16="http://schemas.microsoft.com/office/drawing/2014/main" id="{BEF6772A-81E0-461F-89CC-ACF7C5B9BBBD}"/>
              </a:ext>
            </a:extLst>
          </p:cNvPr>
          <p:cNvSpPr txBox="1"/>
          <p:nvPr/>
        </p:nvSpPr>
        <p:spPr>
          <a:xfrm>
            <a:off x="5659172" y="3790739"/>
            <a:ext cx="827005" cy="369332"/>
          </a:xfrm>
          <a:prstGeom prst="rect">
            <a:avLst/>
          </a:prstGeom>
          <a:noFill/>
        </p:spPr>
        <p:txBody>
          <a:bodyPr wrap="square" rtlCol="0">
            <a:spAutoFit/>
          </a:bodyPr>
          <a:lstStyle/>
          <a:p>
            <a:r>
              <a:rPr lang="en-US" dirty="0"/>
              <a:t>(Zip)</a:t>
            </a:r>
          </a:p>
        </p:txBody>
      </p:sp>
      <p:sp>
        <p:nvSpPr>
          <p:cNvPr id="43" name="TextBox 42">
            <a:extLst>
              <a:ext uri="{FF2B5EF4-FFF2-40B4-BE49-F238E27FC236}">
                <a16:creationId xmlns:a16="http://schemas.microsoft.com/office/drawing/2014/main" id="{5DD9732D-B37E-4519-A82B-C8792C9D7479}"/>
              </a:ext>
            </a:extLst>
          </p:cNvPr>
          <p:cNvSpPr txBox="1"/>
          <p:nvPr/>
        </p:nvSpPr>
        <p:spPr>
          <a:xfrm>
            <a:off x="2334153" y="4582417"/>
            <a:ext cx="1245641" cy="369332"/>
          </a:xfrm>
          <a:prstGeom prst="rect">
            <a:avLst/>
          </a:prstGeom>
          <a:noFill/>
        </p:spPr>
        <p:txBody>
          <a:bodyPr wrap="square" rtlCol="0">
            <a:spAutoFit/>
          </a:bodyPr>
          <a:lstStyle/>
          <a:p>
            <a:r>
              <a:rPr lang="en-US" dirty="0"/>
              <a:t>(Email)</a:t>
            </a:r>
          </a:p>
        </p:txBody>
      </p:sp>
      <p:sp>
        <p:nvSpPr>
          <p:cNvPr id="44" name="TextBox 43">
            <a:extLst>
              <a:ext uri="{FF2B5EF4-FFF2-40B4-BE49-F238E27FC236}">
                <a16:creationId xmlns:a16="http://schemas.microsoft.com/office/drawing/2014/main" id="{C55C1A70-3348-4AD8-B93D-93710124AF3F}"/>
              </a:ext>
            </a:extLst>
          </p:cNvPr>
          <p:cNvSpPr txBox="1"/>
          <p:nvPr/>
        </p:nvSpPr>
        <p:spPr>
          <a:xfrm>
            <a:off x="3601230" y="4581372"/>
            <a:ext cx="1245641" cy="369332"/>
          </a:xfrm>
          <a:prstGeom prst="rect">
            <a:avLst/>
          </a:prstGeom>
          <a:noFill/>
        </p:spPr>
        <p:txBody>
          <a:bodyPr wrap="square" rtlCol="0">
            <a:spAutoFit/>
          </a:bodyPr>
          <a:lstStyle/>
          <a:p>
            <a:r>
              <a:rPr lang="en-US" dirty="0"/>
              <a:t>(Phone)</a:t>
            </a:r>
          </a:p>
        </p:txBody>
      </p:sp>
      <p:sp>
        <p:nvSpPr>
          <p:cNvPr id="14" name="TextBox 13">
            <a:extLst>
              <a:ext uri="{FF2B5EF4-FFF2-40B4-BE49-F238E27FC236}">
                <a16:creationId xmlns:a16="http://schemas.microsoft.com/office/drawing/2014/main" id="{63E82599-73E9-419E-AB22-15820DCDFBEB}"/>
              </a:ext>
            </a:extLst>
          </p:cNvPr>
          <p:cNvSpPr txBox="1"/>
          <p:nvPr/>
        </p:nvSpPr>
        <p:spPr>
          <a:xfrm>
            <a:off x="3837351" y="3421407"/>
            <a:ext cx="1232307" cy="369332"/>
          </a:xfrm>
          <a:prstGeom prst="rect">
            <a:avLst/>
          </a:prstGeom>
          <a:noFill/>
        </p:spPr>
        <p:txBody>
          <a:bodyPr wrap="square" rtlCol="0">
            <a:spAutoFit/>
          </a:bodyPr>
          <a:lstStyle/>
          <a:p>
            <a:r>
              <a:rPr lang="en-US" dirty="0"/>
              <a:t>_________</a:t>
            </a:r>
          </a:p>
        </p:txBody>
      </p:sp>
      <p:sp>
        <p:nvSpPr>
          <p:cNvPr id="45" name="TextBox 44">
            <a:extLst>
              <a:ext uri="{FF2B5EF4-FFF2-40B4-BE49-F238E27FC236}">
                <a16:creationId xmlns:a16="http://schemas.microsoft.com/office/drawing/2014/main" id="{2172AAA0-1F9A-41C1-B6E1-13D9EF4D9A04}"/>
              </a:ext>
            </a:extLst>
          </p:cNvPr>
          <p:cNvSpPr txBox="1"/>
          <p:nvPr/>
        </p:nvSpPr>
        <p:spPr>
          <a:xfrm>
            <a:off x="2373746" y="3429000"/>
            <a:ext cx="1292295" cy="369332"/>
          </a:xfrm>
          <a:prstGeom prst="rect">
            <a:avLst/>
          </a:prstGeom>
          <a:noFill/>
        </p:spPr>
        <p:txBody>
          <a:bodyPr wrap="square" rtlCol="0">
            <a:spAutoFit/>
          </a:bodyPr>
          <a:lstStyle/>
          <a:p>
            <a:r>
              <a:rPr lang="en-US" dirty="0"/>
              <a:t>_________</a:t>
            </a:r>
          </a:p>
        </p:txBody>
      </p:sp>
      <p:sp>
        <p:nvSpPr>
          <p:cNvPr id="46" name="TextBox 45">
            <a:extLst>
              <a:ext uri="{FF2B5EF4-FFF2-40B4-BE49-F238E27FC236}">
                <a16:creationId xmlns:a16="http://schemas.microsoft.com/office/drawing/2014/main" id="{88D7B17B-5F5D-452F-9408-27DDE5397954}"/>
              </a:ext>
            </a:extLst>
          </p:cNvPr>
          <p:cNvSpPr txBox="1"/>
          <p:nvPr/>
        </p:nvSpPr>
        <p:spPr>
          <a:xfrm>
            <a:off x="2310827" y="4065474"/>
            <a:ext cx="1292295" cy="369332"/>
          </a:xfrm>
          <a:prstGeom prst="rect">
            <a:avLst/>
          </a:prstGeom>
          <a:noFill/>
        </p:spPr>
        <p:txBody>
          <a:bodyPr wrap="square" rtlCol="0">
            <a:spAutoFit/>
          </a:bodyPr>
          <a:lstStyle/>
          <a:p>
            <a:r>
              <a:rPr lang="en-US" dirty="0"/>
              <a:t>_________</a:t>
            </a:r>
          </a:p>
        </p:txBody>
      </p:sp>
      <p:sp>
        <p:nvSpPr>
          <p:cNvPr id="47" name="TextBox 46">
            <a:extLst>
              <a:ext uri="{FF2B5EF4-FFF2-40B4-BE49-F238E27FC236}">
                <a16:creationId xmlns:a16="http://schemas.microsoft.com/office/drawing/2014/main" id="{441EC8E4-2CC0-491A-BD9A-67C85D932F2F}"/>
              </a:ext>
            </a:extLst>
          </p:cNvPr>
          <p:cNvSpPr txBox="1"/>
          <p:nvPr/>
        </p:nvSpPr>
        <p:spPr>
          <a:xfrm>
            <a:off x="3657724" y="4058696"/>
            <a:ext cx="875273" cy="369332"/>
          </a:xfrm>
          <a:prstGeom prst="rect">
            <a:avLst/>
          </a:prstGeom>
          <a:noFill/>
        </p:spPr>
        <p:txBody>
          <a:bodyPr wrap="square" rtlCol="0">
            <a:spAutoFit/>
          </a:bodyPr>
          <a:lstStyle/>
          <a:p>
            <a:r>
              <a:rPr lang="en-US" dirty="0"/>
              <a:t> _____</a:t>
            </a:r>
          </a:p>
        </p:txBody>
      </p:sp>
      <p:sp>
        <p:nvSpPr>
          <p:cNvPr id="48" name="TextBox 47">
            <a:extLst>
              <a:ext uri="{FF2B5EF4-FFF2-40B4-BE49-F238E27FC236}">
                <a16:creationId xmlns:a16="http://schemas.microsoft.com/office/drawing/2014/main" id="{A63D8D32-607F-4CCC-9AF8-E1E7C928C1F7}"/>
              </a:ext>
            </a:extLst>
          </p:cNvPr>
          <p:cNvSpPr txBox="1"/>
          <p:nvPr/>
        </p:nvSpPr>
        <p:spPr>
          <a:xfrm>
            <a:off x="4688598" y="4044152"/>
            <a:ext cx="875273" cy="369332"/>
          </a:xfrm>
          <a:prstGeom prst="rect">
            <a:avLst/>
          </a:prstGeom>
          <a:noFill/>
        </p:spPr>
        <p:txBody>
          <a:bodyPr wrap="square" rtlCol="0">
            <a:spAutoFit/>
          </a:bodyPr>
          <a:lstStyle/>
          <a:p>
            <a:r>
              <a:rPr lang="en-US" dirty="0"/>
              <a:t> _____</a:t>
            </a:r>
          </a:p>
        </p:txBody>
      </p:sp>
      <p:sp>
        <p:nvSpPr>
          <p:cNvPr id="49" name="TextBox 48">
            <a:extLst>
              <a:ext uri="{FF2B5EF4-FFF2-40B4-BE49-F238E27FC236}">
                <a16:creationId xmlns:a16="http://schemas.microsoft.com/office/drawing/2014/main" id="{D3EF3B14-041D-406F-A6B6-79F0288C9346}"/>
              </a:ext>
            </a:extLst>
          </p:cNvPr>
          <p:cNvSpPr txBox="1"/>
          <p:nvPr/>
        </p:nvSpPr>
        <p:spPr>
          <a:xfrm>
            <a:off x="5516827" y="4055619"/>
            <a:ext cx="875273" cy="369332"/>
          </a:xfrm>
          <a:prstGeom prst="rect">
            <a:avLst/>
          </a:prstGeom>
          <a:noFill/>
        </p:spPr>
        <p:txBody>
          <a:bodyPr wrap="square" rtlCol="0">
            <a:spAutoFit/>
          </a:bodyPr>
          <a:lstStyle/>
          <a:p>
            <a:r>
              <a:rPr lang="en-US" dirty="0"/>
              <a:t>  ____</a:t>
            </a:r>
          </a:p>
        </p:txBody>
      </p:sp>
      <p:sp>
        <p:nvSpPr>
          <p:cNvPr id="50" name="TextBox 49">
            <a:extLst>
              <a:ext uri="{FF2B5EF4-FFF2-40B4-BE49-F238E27FC236}">
                <a16:creationId xmlns:a16="http://schemas.microsoft.com/office/drawing/2014/main" id="{95C30E3A-BC02-4DC5-8E71-1E962E970EB8}"/>
              </a:ext>
            </a:extLst>
          </p:cNvPr>
          <p:cNvSpPr txBox="1"/>
          <p:nvPr/>
        </p:nvSpPr>
        <p:spPr>
          <a:xfrm>
            <a:off x="2287266" y="4914694"/>
            <a:ext cx="875273" cy="369332"/>
          </a:xfrm>
          <a:prstGeom prst="rect">
            <a:avLst/>
          </a:prstGeom>
          <a:noFill/>
        </p:spPr>
        <p:txBody>
          <a:bodyPr wrap="square" rtlCol="0">
            <a:spAutoFit/>
          </a:bodyPr>
          <a:lstStyle/>
          <a:p>
            <a:r>
              <a:rPr lang="en-US" dirty="0"/>
              <a:t> _____</a:t>
            </a:r>
          </a:p>
        </p:txBody>
      </p:sp>
      <p:sp>
        <p:nvSpPr>
          <p:cNvPr id="51" name="TextBox 50">
            <a:extLst>
              <a:ext uri="{FF2B5EF4-FFF2-40B4-BE49-F238E27FC236}">
                <a16:creationId xmlns:a16="http://schemas.microsoft.com/office/drawing/2014/main" id="{2C34F828-E20E-469A-866A-E4937BEEEB61}"/>
              </a:ext>
            </a:extLst>
          </p:cNvPr>
          <p:cNvSpPr txBox="1"/>
          <p:nvPr/>
        </p:nvSpPr>
        <p:spPr>
          <a:xfrm>
            <a:off x="3601227" y="4919382"/>
            <a:ext cx="875273" cy="369332"/>
          </a:xfrm>
          <a:prstGeom prst="rect">
            <a:avLst/>
          </a:prstGeom>
          <a:noFill/>
        </p:spPr>
        <p:txBody>
          <a:bodyPr wrap="square" rtlCol="0">
            <a:spAutoFit/>
          </a:bodyPr>
          <a:lstStyle/>
          <a:p>
            <a:r>
              <a:rPr lang="en-US" dirty="0"/>
              <a:t> _____</a:t>
            </a:r>
          </a:p>
        </p:txBody>
      </p:sp>
      <p:pic>
        <p:nvPicPr>
          <p:cNvPr id="15" name="Picture 14">
            <a:extLst>
              <a:ext uri="{FF2B5EF4-FFF2-40B4-BE49-F238E27FC236}">
                <a16:creationId xmlns:a16="http://schemas.microsoft.com/office/drawing/2014/main" id="{7A3A3731-FF04-49A1-866C-2919BC162D78}"/>
              </a:ext>
            </a:extLst>
          </p:cNvPr>
          <p:cNvPicPr>
            <a:picLocks noChangeAspect="1"/>
          </p:cNvPicPr>
          <p:nvPr/>
        </p:nvPicPr>
        <p:blipFill>
          <a:blip r:embed="rId8"/>
          <a:stretch>
            <a:fillRect/>
          </a:stretch>
        </p:blipFill>
        <p:spPr>
          <a:xfrm>
            <a:off x="4712253" y="4674608"/>
            <a:ext cx="1657350" cy="628650"/>
          </a:xfrm>
          <a:prstGeom prst="rect">
            <a:avLst/>
          </a:prstGeom>
        </p:spPr>
      </p:pic>
    </p:spTree>
    <p:extLst>
      <p:ext uri="{BB962C8B-B14F-4D97-AF65-F5344CB8AC3E}">
        <p14:creationId xmlns:p14="http://schemas.microsoft.com/office/powerpoint/2010/main" val="380304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E75AEB-1399-49FD-9C50-30E2541797A7}"/>
              </a:ext>
            </a:extLst>
          </p:cNvPr>
          <p:cNvPicPr>
            <a:picLocks noChangeAspect="1"/>
          </p:cNvPicPr>
          <p:nvPr/>
        </p:nvPicPr>
        <p:blipFill>
          <a:blip r:embed="rId2"/>
          <a:stretch>
            <a:fillRect/>
          </a:stretch>
        </p:blipFill>
        <p:spPr>
          <a:xfrm>
            <a:off x="-1" y="0"/>
            <a:ext cx="12192001" cy="6858000"/>
          </a:xfrm>
          <a:prstGeom prst="rect">
            <a:avLst/>
          </a:prstGeom>
        </p:spPr>
      </p:pic>
      <p:sp>
        <p:nvSpPr>
          <p:cNvPr id="2" name="TextBox 1">
            <a:extLst>
              <a:ext uri="{FF2B5EF4-FFF2-40B4-BE49-F238E27FC236}">
                <a16:creationId xmlns:a16="http://schemas.microsoft.com/office/drawing/2014/main" id="{C4F9DC9F-BBCD-431B-BA3E-AB46DC352A78}"/>
              </a:ext>
            </a:extLst>
          </p:cNvPr>
          <p:cNvSpPr txBox="1"/>
          <p:nvPr/>
        </p:nvSpPr>
        <p:spPr>
          <a:xfrm>
            <a:off x="1736518" y="889341"/>
            <a:ext cx="8692175" cy="369332"/>
          </a:xfrm>
          <a:prstGeom prst="rect">
            <a:avLst/>
          </a:prstGeom>
          <a:solidFill>
            <a:schemeClr val="tx2"/>
          </a:solidFill>
        </p:spPr>
        <p:txBody>
          <a:bodyPr wrap="square" rtlCol="0">
            <a:spAutoFit/>
          </a:bodyPr>
          <a:lstStyle/>
          <a:p>
            <a:r>
              <a:rPr lang="en-US" dirty="0">
                <a:highlight>
                  <a:srgbClr val="008000"/>
                </a:highlight>
              </a:rPr>
              <a:t>Home</a:t>
            </a:r>
          </a:p>
        </p:txBody>
      </p:sp>
      <p:sp>
        <p:nvSpPr>
          <p:cNvPr id="3" name="TextBox 2">
            <a:extLst>
              <a:ext uri="{FF2B5EF4-FFF2-40B4-BE49-F238E27FC236}">
                <a16:creationId xmlns:a16="http://schemas.microsoft.com/office/drawing/2014/main" id="{9BCEDB66-087D-4B4B-A7F3-4A390A97BF0C}"/>
              </a:ext>
            </a:extLst>
          </p:cNvPr>
          <p:cNvSpPr txBox="1"/>
          <p:nvPr/>
        </p:nvSpPr>
        <p:spPr>
          <a:xfrm>
            <a:off x="2474753" y="889341"/>
            <a:ext cx="939567" cy="369332"/>
          </a:xfrm>
          <a:prstGeom prst="rect">
            <a:avLst/>
          </a:prstGeom>
          <a:noFill/>
        </p:spPr>
        <p:txBody>
          <a:bodyPr wrap="square" rtlCol="0">
            <a:spAutoFit/>
          </a:bodyPr>
          <a:lstStyle/>
          <a:p>
            <a:r>
              <a:rPr lang="en-US" dirty="0">
                <a:highlight>
                  <a:srgbClr val="008000"/>
                </a:highlight>
              </a:rPr>
              <a:t>Careers</a:t>
            </a:r>
          </a:p>
        </p:txBody>
      </p:sp>
      <p:sp>
        <p:nvSpPr>
          <p:cNvPr id="4" name="TextBox 3">
            <a:extLst>
              <a:ext uri="{FF2B5EF4-FFF2-40B4-BE49-F238E27FC236}">
                <a16:creationId xmlns:a16="http://schemas.microsoft.com/office/drawing/2014/main" id="{EEE6EE2E-88E0-41F5-8C89-18D9AF81856F}"/>
              </a:ext>
            </a:extLst>
          </p:cNvPr>
          <p:cNvSpPr txBox="1"/>
          <p:nvPr/>
        </p:nvSpPr>
        <p:spPr>
          <a:xfrm>
            <a:off x="3414320" y="889341"/>
            <a:ext cx="1996580" cy="369332"/>
          </a:xfrm>
          <a:prstGeom prst="rect">
            <a:avLst/>
          </a:prstGeom>
          <a:noFill/>
        </p:spPr>
        <p:txBody>
          <a:bodyPr wrap="square" rtlCol="0">
            <a:spAutoFit/>
          </a:bodyPr>
          <a:lstStyle/>
          <a:p>
            <a:r>
              <a:rPr lang="en-US" dirty="0">
                <a:highlight>
                  <a:srgbClr val="008000"/>
                </a:highlight>
              </a:rPr>
              <a:t>Contact a Recruiter</a:t>
            </a:r>
          </a:p>
        </p:txBody>
      </p:sp>
      <p:sp>
        <p:nvSpPr>
          <p:cNvPr id="5" name="TextBox 4">
            <a:extLst>
              <a:ext uri="{FF2B5EF4-FFF2-40B4-BE49-F238E27FC236}">
                <a16:creationId xmlns:a16="http://schemas.microsoft.com/office/drawing/2014/main" id="{67CA6A59-7FE4-40CB-BCF8-3815F3F08FB8}"/>
              </a:ext>
            </a:extLst>
          </p:cNvPr>
          <p:cNvSpPr txBox="1"/>
          <p:nvPr/>
        </p:nvSpPr>
        <p:spPr>
          <a:xfrm flipH="1">
            <a:off x="5410900" y="889341"/>
            <a:ext cx="696286" cy="369332"/>
          </a:xfrm>
          <a:prstGeom prst="rect">
            <a:avLst/>
          </a:prstGeom>
          <a:noFill/>
        </p:spPr>
        <p:txBody>
          <a:bodyPr wrap="square" rtlCol="0">
            <a:spAutoFit/>
          </a:bodyPr>
          <a:lstStyle/>
          <a:p>
            <a:r>
              <a:rPr lang="en-US" dirty="0">
                <a:highlight>
                  <a:srgbClr val="008080"/>
                </a:highlight>
              </a:rPr>
              <a:t>News</a:t>
            </a:r>
          </a:p>
        </p:txBody>
      </p:sp>
      <p:sp>
        <p:nvSpPr>
          <p:cNvPr id="6" name="Rectangle 5">
            <a:extLst>
              <a:ext uri="{FF2B5EF4-FFF2-40B4-BE49-F238E27FC236}">
                <a16:creationId xmlns:a16="http://schemas.microsoft.com/office/drawing/2014/main" id="{B0759557-E52F-487F-9578-A224717108A2}"/>
              </a:ext>
            </a:extLst>
          </p:cNvPr>
          <p:cNvSpPr/>
          <p:nvPr/>
        </p:nvSpPr>
        <p:spPr>
          <a:xfrm>
            <a:off x="1736517" y="0"/>
            <a:ext cx="8692177" cy="90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58CB3A-F117-4033-B5E0-86BCF02A1104}"/>
              </a:ext>
            </a:extLst>
          </p:cNvPr>
          <p:cNvPicPr>
            <a:picLocks noChangeAspect="1"/>
          </p:cNvPicPr>
          <p:nvPr/>
        </p:nvPicPr>
        <p:blipFill>
          <a:blip r:embed="rId3"/>
          <a:stretch>
            <a:fillRect/>
          </a:stretch>
        </p:blipFill>
        <p:spPr>
          <a:xfrm>
            <a:off x="8665388" y="889341"/>
            <a:ext cx="1763306" cy="369332"/>
          </a:xfrm>
          <a:prstGeom prst="rect">
            <a:avLst/>
          </a:prstGeom>
        </p:spPr>
      </p:pic>
      <p:pic>
        <p:nvPicPr>
          <p:cNvPr id="8" name="Picture 7">
            <a:extLst>
              <a:ext uri="{FF2B5EF4-FFF2-40B4-BE49-F238E27FC236}">
                <a16:creationId xmlns:a16="http://schemas.microsoft.com/office/drawing/2014/main" id="{C7EA85B7-1B72-4E8D-9841-B08CBEC17789}"/>
              </a:ext>
            </a:extLst>
          </p:cNvPr>
          <p:cNvPicPr>
            <a:picLocks noChangeAspect="1"/>
          </p:cNvPicPr>
          <p:nvPr/>
        </p:nvPicPr>
        <p:blipFill>
          <a:blip r:embed="rId4"/>
          <a:stretch>
            <a:fillRect/>
          </a:stretch>
        </p:blipFill>
        <p:spPr>
          <a:xfrm>
            <a:off x="1871349" y="41206"/>
            <a:ext cx="1044348" cy="805222"/>
          </a:xfrm>
          <a:prstGeom prst="rect">
            <a:avLst/>
          </a:prstGeom>
        </p:spPr>
      </p:pic>
      <p:sp>
        <p:nvSpPr>
          <p:cNvPr id="9" name="TextBox 8">
            <a:extLst>
              <a:ext uri="{FF2B5EF4-FFF2-40B4-BE49-F238E27FC236}">
                <a16:creationId xmlns:a16="http://schemas.microsoft.com/office/drawing/2014/main" id="{28D949D2-C849-47A1-A1EE-A2C65E521752}"/>
              </a:ext>
            </a:extLst>
          </p:cNvPr>
          <p:cNvSpPr txBox="1"/>
          <p:nvPr/>
        </p:nvSpPr>
        <p:spPr>
          <a:xfrm>
            <a:off x="3414320" y="259151"/>
            <a:ext cx="5558664" cy="369332"/>
          </a:xfrm>
          <a:prstGeom prst="rect">
            <a:avLst/>
          </a:prstGeom>
          <a:noFill/>
        </p:spPr>
        <p:txBody>
          <a:bodyPr wrap="square" rtlCol="0">
            <a:spAutoFit/>
          </a:bodyPr>
          <a:lstStyle/>
          <a:p>
            <a:r>
              <a:rPr lang="en-US" dirty="0">
                <a:latin typeface="Algerian" panose="04020705040A02060702" pitchFamily="82" charset="0"/>
                <a:cs typeface="Aparajita" panose="020B0502040204020203" pitchFamily="18" charset="0"/>
              </a:rPr>
              <a:t>United States Space Force</a:t>
            </a:r>
          </a:p>
        </p:txBody>
      </p:sp>
      <p:sp>
        <p:nvSpPr>
          <p:cNvPr id="11" name="Rectangle 10">
            <a:extLst>
              <a:ext uri="{FF2B5EF4-FFF2-40B4-BE49-F238E27FC236}">
                <a16:creationId xmlns:a16="http://schemas.microsoft.com/office/drawing/2014/main" id="{44136CB3-C915-4ED2-BD04-959AAC1F43B3}"/>
              </a:ext>
            </a:extLst>
          </p:cNvPr>
          <p:cNvSpPr/>
          <p:nvPr/>
        </p:nvSpPr>
        <p:spPr>
          <a:xfrm>
            <a:off x="1736514" y="1258673"/>
            <a:ext cx="8692177" cy="5599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A7D125D2-9BA1-4B30-93F1-04E013FAC789}"/>
              </a:ext>
            </a:extLst>
          </p:cNvPr>
          <p:cNvSpPr txBox="1"/>
          <p:nvPr/>
        </p:nvSpPr>
        <p:spPr>
          <a:xfrm>
            <a:off x="4986833" y="1595405"/>
            <a:ext cx="960962" cy="400110"/>
          </a:xfrm>
          <a:prstGeom prst="rect">
            <a:avLst/>
          </a:prstGeom>
          <a:noFill/>
        </p:spPr>
        <p:txBody>
          <a:bodyPr wrap="square" rtlCol="0">
            <a:spAutoFit/>
          </a:bodyPr>
          <a:lstStyle/>
          <a:p>
            <a:r>
              <a:rPr lang="en-US" sz="2000" dirty="0">
                <a:latin typeface="Arial Black" panose="020B0A04020102020204" pitchFamily="34" charset="0"/>
                <a:cs typeface="Aldhabi" panose="020B0604020202020204" pitchFamily="2" charset="-78"/>
              </a:rPr>
              <a:t>News</a:t>
            </a:r>
          </a:p>
        </p:txBody>
      </p:sp>
      <p:sp>
        <p:nvSpPr>
          <p:cNvPr id="21" name="Rectangle 20">
            <a:extLst>
              <a:ext uri="{FF2B5EF4-FFF2-40B4-BE49-F238E27FC236}">
                <a16:creationId xmlns:a16="http://schemas.microsoft.com/office/drawing/2014/main" id="{B59760ED-A53D-47B3-B417-389B313D7BC1}"/>
              </a:ext>
            </a:extLst>
          </p:cNvPr>
          <p:cNvSpPr/>
          <p:nvPr/>
        </p:nvSpPr>
        <p:spPr>
          <a:xfrm>
            <a:off x="1736514" y="6241409"/>
            <a:ext cx="8692177" cy="616591"/>
          </a:xfrm>
          <a:prstGeom prst="rect">
            <a:avLst/>
          </a:prstGeom>
          <a:solidFill>
            <a:schemeClr val="tx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AFD533A-449F-4776-A2FF-8CF9EE5DC170}"/>
              </a:ext>
            </a:extLst>
          </p:cNvPr>
          <p:cNvSpPr txBox="1"/>
          <p:nvPr/>
        </p:nvSpPr>
        <p:spPr>
          <a:xfrm>
            <a:off x="1763309" y="6241409"/>
            <a:ext cx="845668" cy="646331"/>
          </a:xfrm>
          <a:prstGeom prst="rect">
            <a:avLst/>
          </a:prstGeom>
          <a:noFill/>
        </p:spPr>
        <p:txBody>
          <a:bodyPr wrap="square" rtlCol="0">
            <a:spAutoFit/>
          </a:bodyPr>
          <a:lstStyle/>
          <a:p>
            <a:r>
              <a:rPr lang="en-US" dirty="0"/>
              <a:t>Privacy Policy</a:t>
            </a:r>
          </a:p>
        </p:txBody>
      </p:sp>
      <p:sp>
        <p:nvSpPr>
          <p:cNvPr id="24" name="TextBox 23">
            <a:extLst>
              <a:ext uri="{FF2B5EF4-FFF2-40B4-BE49-F238E27FC236}">
                <a16:creationId xmlns:a16="http://schemas.microsoft.com/office/drawing/2014/main" id="{77C198BA-65E8-4610-AA3C-ED678ADAB3AC}"/>
              </a:ext>
            </a:extLst>
          </p:cNvPr>
          <p:cNvSpPr txBox="1"/>
          <p:nvPr/>
        </p:nvSpPr>
        <p:spPr>
          <a:xfrm>
            <a:off x="3735762" y="6234869"/>
            <a:ext cx="914400" cy="646331"/>
          </a:xfrm>
          <a:prstGeom prst="rect">
            <a:avLst/>
          </a:prstGeom>
          <a:noFill/>
        </p:spPr>
        <p:txBody>
          <a:bodyPr wrap="square" rtlCol="0">
            <a:spAutoFit/>
          </a:bodyPr>
          <a:lstStyle/>
          <a:p>
            <a:r>
              <a:rPr lang="en-US" dirty="0"/>
              <a:t>Join the fight!</a:t>
            </a:r>
          </a:p>
        </p:txBody>
      </p:sp>
      <p:sp>
        <p:nvSpPr>
          <p:cNvPr id="26" name="TextBox 25">
            <a:extLst>
              <a:ext uri="{FF2B5EF4-FFF2-40B4-BE49-F238E27FC236}">
                <a16:creationId xmlns:a16="http://schemas.microsoft.com/office/drawing/2014/main" id="{C016D105-F4B4-4E89-9A43-28F46403C93C}"/>
              </a:ext>
            </a:extLst>
          </p:cNvPr>
          <p:cNvSpPr txBox="1"/>
          <p:nvPr/>
        </p:nvSpPr>
        <p:spPr>
          <a:xfrm>
            <a:off x="2797539" y="6299720"/>
            <a:ext cx="845668" cy="369332"/>
          </a:xfrm>
          <a:prstGeom prst="rect">
            <a:avLst/>
          </a:prstGeom>
          <a:noFill/>
        </p:spPr>
        <p:txBody>
          <a:bodyPr wrap="square" rtlCol="0">
            <a:spAutoFit/>
          </a:bodyPr>
          <a:lstStyle/>
          <a:p>
            <a:r>
              <a:rPr lang="en-US" dirty="0"/>
              <a:t>FAQ</a:t>
            </a:r>
          </a:p>
        </p:txBody>
      </p:sp>
      <p:sp>
        <p:nvSpPr>
          <p:cNvPr id="28" name="Rectangle 27">
            <a:extLst>
              <a:ext uri="{FF2B5EF4-FFF2-40B4-BE49-F238E27FC236}">
                <a16:creationId xmlns:a16="http://schemas.microsoft.com/office/drawing/2014/main" id="{4711B204-9230-4B70-9A60-C1DC14A48CE9}"/>
              </a:ext>
            </a:extLst>
          </p:cNvPr>
          <p:cNvSpPr/>
          <p:nvPr/>
        </p:nvSpPr>
        <p:spPr>
          <a:xfrm>
            <a:off x="2604111" y="625807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9B085F9-7B06-46B9-8882-4950356B6647}"/>
              </a:ext>
            </a:extLst>
          </p:cNvPr>
          <p:cNvSpPr/>
          <p:nvPr/>
        </p:nvSpPr>
        <p:spPr>
          <a:xfrm>
            <a:off x="3545306" y="6249739"/>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AE3566-B3FD-4A4D-A57F-A90460DFF9DB}"/>
              </a:ext>
            </a:extLst>
          </p:cNvPr>
          <p:cNvSpPr txBox="1"/>
          <p:nvPr/>
        </p:nvSpPr>
        <p:spPr>
          <a:xfrm>
            <a:off x="7885651" y="6365037"/>
            <a:ext cx="1004659" cy="369332"/>
          </a:xfrm>
          <a:prstGeom prst="rect">
            <a:avLst/>
          </a:prstGeom>
          <a:noFill/>
        </p:spPr>
        <p:txBody>
          <a:bodyPr wrap="square" rtlCol="0">
            <a:spAutoFit/>
          </a:bodyPr>
          <a:lstStyle/>
          <a:p>
            <a:r>
              <a:rPr lang="en-US" dirty="0"/>
              <a:t>Connect </a:t>
            </a:r>
          </a:p>
        </p:txBody>
      </p:sp>
      <p:sp>
        <p:nvSpPr>
          <p:cNvPr id="31" name="Rectangle 30">
            <a:extLst>
              <a:ext uri="{FF2B5EF4-FFF2-40B4-BE49-F238E27FC236}">
                <a16:creationId xmlns:a16="http://schemas.microsoft.com/office/drawing/2014/main" id="{7C718282-2C55-4402-8309-E9BC28AF14F6}"/>
              </a:ext>
            </a:extLst>
          </p:cNvPr>
          <p:cNvSpPr/>
          <p:nvPr/>
        </p:nvSpPr>
        <p:spPr>
          <a:xfrm>
            <a:off x="4658500" y="625807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5FF562-0DD5-42E7-B2EA-972AFAC8E970}"/>
              </a:ext>
            </a:extLst>
          </p:cNvPr>
          <p:cNvSpPr/>
          <p:nvPr/>
        </p:nvSpPr>
        <p:spPr>
          <a:xfrm>
            <a:off x="7885648" y="6264611"/>
            <a:ext cx="45719" cy="599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C924784D-4DB9-4AE8-B57C-CAE0E8BF87C8}"/>
              </a:ext>
            </a:extLst>
          </p:cNvPr>
          <p:cNvPicPr>
            <a:picLocks noChangeAspect="1"/>
          </p:cNvPicPr>
          <p:nvPr/>
        </p:nvPicPr>
        <p:blipFill>
          <a:blip r:embed="rId5"/>
          <a:stretch>
            <a:fillRect/>
          </a:stretch>
        </p:blipFill>
        <p:spPr>
          <a:xfrm>
            <a:off x="8890310" y="6341420"/>
            <a:ext cx="419137" cy="416566"/>
          </a:xfrm>
          <a:prstGeom prst="rect">
            <a:avLst/>
          </a:prstGeom>
        </p:spPr>
      </p:pic>
      <p:pic>
        <p:nvPicPr>
          <p:cNvPr id="35" name="Picture 34">
            <a:extLst>
              <a:ext uri="{FF2B5EF4-FFF2-40B4-BE49-F238E27FC236}">
                <a16:creationId xmlns:a16="http://schemas.microsoft.com/office/drawing/2014/main" id="{E985F8CA-5C10-413A-B26D-3622D5BEB53D}"/>
              </a:ext>
            </a:extLst>
          </p:cNvPr>
          <p:cNvPicPr>
            <a:picLocks noChangeAspect="1"/>
          </p:cNvPicPr>
          <p:nvPr/>
        </p:nvPicPr>
        <p:blipFill>
          <a:blip r:embed="rId6"/>
          <a:stretch>
            <a:fillRect/>
          </a:stretch>
        </p:blipFill>
        <p:spPr>
          <a:xfrm>
            <a:off x="9456796" y="6338144"/>
            <a:ext cx="377606" cy="416566"/>
          </a:xfrm>
          <a:prstGeom prst="rect">
            <a:avLst/>
          </a:prstGeom>
        </p:spPr>
      </p:pic>
      <p:sp>
        <p:nvSpPr>
          <p:cNvPr id="27" name="TextBox 26">
            <a:extLst>
              <a:ext uri="{FF2B5EF4-FFF2-40B4-BE49-F238E27FC236}">
                <a16:creationId xmlns:a16="http://schemas.microsoft.com/office/drawing/2014/main" id="{85143BAC-E420-450B-9CE1-9AE929045819}"/>
              </a:ext>
            </a:extLst>
          </p:cNvPr>
          <p:cNvSpPr txBox="1"/>
          <p:nvPr/>
        </p:nvSpPr>
        <p:spPr>
          <a:xfrm>
            <a:off x="4923332" y="6299720"/>
            <a:ext cx="2724435" cy="369332"/>
          </a:xfrm>
          <a:prstGeom prst="rect">
            <a:avLst/>
          </a:prstGeom>
          <a:noFill/>
        </p:spPr>
        <p:txBody>
          <a:bodyPr wrap="square" rtlCol="0">
            <a:spAutoFit/>
          </a:bodyPr>
          <a:lstStyle/>
          <a:p>
            <a:r>
              <a:rPr lang="en-US" dirty="0">
                <a:latin typeface="Arial Rounded MT Bold" panose="020F0704030504030204" pitchFamily="34" charset="0"/>
              </a:rPr>
              <a:t>www.spaceforce.com</a:t>
            </a:r>
          </a:p>
        </p:txBody>
      </p:sp>
      <p:sp>
        <p:nvSpPr>
          <p:cNvPr id="17" name="TextBox 16">
            <a:extLst>
              <a:ext uri="{FF2B5EF4-FFF2-40B4-BE49-F238E27FC236}">
                <a16:creationId xmlns:a16="http://schemas.microsoft.com/office/drawing/2014/main" id="{F2330DF1-5268-4529-BD1B-442B45E8FF17}"/>
              </a:ext>
            </a:extLst>
          </p:cNvPr>
          <p:cNvSpPr txBox="1"/>
          <p:nvPr/>
        </p:nvSpPr>
        <p:spPr>
          <a:xfrm>
            <a:off x="1936322" y="2213833"/>
            <a:ext cx="2249783" cy="369332"/>
          </a:xfrm>
          <a:prstGeom prst="rect">
            <a:avLst/>
          </a:prstGeom>
          <a:noFill/>
        </p:spPr>
        <p:txBody>
          <a:bodyPr wrap="square" rtlCol="0">
            <a:spAutoFit/>
          </a:bodyPr>
          <a:lstStyle/>
          <a:p>
            <a:r>
              <a:rPr lang="en-US" u="sng" dirty="0"/>
              <a:t>Searching for new life</a:t>
            </a:r>
          </a:p>
        </p:txBody>
      </p:sp>
      <p:sp>
        <p:nvSpPr>
          <p:cNvPr id="52" name="TextBox 51">
            <a:extLst>
              <a:ext uri="{FF2B5EF4-FFF2-40B4-BE49-F238E27FC236}">
                <a16:creationId xmlns:a16="http://schemas.microsoft.com/office/drawing/2014/main" id="{C330F2D7-1303-4636-94D4-DACE545EFB58}"/>
              </a:ext>
            </a:extLst>
          </p:cNvPr>
          <p:cNvSpPr txBox="1"/>
          <p:nvPr/>
        </p:nvSpPr>
        <p:spPr>
          <a:xfrm>
            <a:off x="1936323" y="3586857"/>
            <a:ext cx="2767896" cy="369332"/>
          </a:xfrm>
          <a:prstGeom prst="rect">
            <a:avLst/>
          </a:prstGeom>
          <a:noFill/>
        </p:spPr>
        <p:txBody>
          <a:bodyPr wrap="square" rtlCol="0">
            <a:spAutoFit/>
          </a:bodyPr>
          <a:lstStyle/>
          <a:p>
            <a:r>
              <a:rPr lang="en-US" u="sng" dirty="0"/>
              <a:t>Earth Destruction Attempt</a:t>
            </a:r>
          </a:p>
        </p:txBody>
      </p:sp>
      <p:sp>
        <p:nvSpPr>
          <p:cNvPr id="53" name="TextBox 52">
            <a:extLst>
              <a:ext uri="{FF2B5EF4-FFF2-40B4-BE49-F238E27FC236}">
                <a16:creationId xmlns:a16="http://schemas.microsoft.com/office/drawing/2014/main" id="{ABB952A9-A257-48CD-AF68-D4A278789AC0}"/>
              </a:ext>
            </a:extLst>
          </p:cNvPr>
          <p:cNvSpPr txBox="1"/>
          <p:nvPr/>
        </p:nvSpPr>
        <p:spPr>
          <a:xfrm>
            <a:off x="1908251" y="4959881"/>
            <a:ext cx="2014892" cy="369332"/>
          </a:xfrm>
          <a:prstGeom prst="rect">
            <a:avLst/>
          </a:prstGeom>
          <a:noFill/>
        </p:spPr>
        <p:txBody>
          <a:bodyPr wrap="square" rtlCol="0">
            <a:spAutoFit/>
          </a:bodyPr>
          <a:lstStyle/>
          <a:p>
            <a:r>
              <a:rPr lang="en-US" u="sng" dirty="0"/>
              <a:t>More to Come! </a:t>
            </a:r>
          </a:p>
        </p:txBody>
      </p:sp>
      <p:pic>
        <p:nvPicPr>
          <p:cNvPr id="20" name="Picture 19">
            <a:extLst>
              <a:ext uri="{FF2B5EF4-FFF2-40B4-BE49-F238E27FC236}">
                <a16:creationId xmlns:a16="http://schemas.microsoft.com/office/drawing/2014/main" id="{174820E2-330F-4C36-8461-58F6A0425358}"/>
              </a:ext>
            </a:extLst>
          </p:cNvPr>
          <p:cNvPicPr>
            <a:picLocks noChangeAspect="1"/>
          </p:cNvPicPr>
          <p:nvPr/>
        </p:nvPicPr>
        <p:blipFill>
          <a:blip r:embed="rId7"/>
          <a:stretch>
            <a:fillRect/>
          </a:stretch>
        </p:blipFill>
        <p:spPr>
          <a:xfrm>
            <a:off x="8068358" y="3956189"/>
            <a:ext cx="1553804" cy="1051863"/>
          </a:xfrm>
          <a:prstGeom prst="rect">
            <a:avLst/>
          </a:prstGeom>
        </p:spPr>
      </p:pic>
      <p:sp>
        <p:nvSpPr>
          <p:cNvPr id="22" name="TextBox 21">
            <a:extLst>
              <a:ext uri="{FF2B5EF4-FFF2-40B4-BE49-F238E27FC236}">
                <a16:creationId xmlns:a16="http://schemas.microsoft.com/office/drawing/2014/main" id="{84E6BECE-A4CE-4498-8BD0-C128047E6AE3}"/>
              </a:ext>
            </a:extLst>
          </p:cNvPr>
          <p:cNvSpPr txBox="1"/>
          <p:nvPr/>
        </p:nvSpPr>
        <p:spPr>
          <a:xfrm>
            <a:off x="2029368" y="4014500"/>
            <a:ext cx="5856279" cy="738664"/>
          </a:xfrm>
          <a:prstGeom prst="rect">
            <a:avLst/>
          </a:prstGeom>
          <a:noFill/>
        </p:spPr>
        <p:txBody>
          <a:bodyPr wrap="square" rtlCol="0">
            <a:spAutoFit/>
          </a:bodyPr>
          <a:lstStyle/>
          <a:p>
            <a:r>
              <a:rPr lang="en-US" sz="1400" dirty="0"/>
              <a:t>Hostile alien threat attempt to take over earth. Computer Scientist under the name David Levinson quickly reacts, hacking their defenses allowing us to blow them to smithereens! Job well done!</a:t>
            </a:r>
          </a:p>
        </p:txBody>
      </p:sp>
      <p:sp>
        <p:nvSpPr>
          <p:cNvPr id="54" name="TextBox 53">
            <a:extLst>
              <a:ext uri="{FF2B5EF4-FFF2-40B4-BE49-F238E27FC236}">
                <a16:creationId xmlns:a16="http://schemas.microsoft.com/office/drawing/2014/main" id="{7F8FEF19-D4D8-4478-B601-0A0EFE47C33F}"/>
              </a:ext>
            </a:extLst>
          </p:cNvPr>
          <p:cNvSpPr txBox="1"/>
          <p:nvPr/>
        </p:nvSpPr>
        <p:spPr>
          <a:xfrm>
            <a:off x="2029367" y="2673559"/>
            <a:ext cx="5856279" cy="738664"/>
          </a:xfrm>
          <a:prstGeom prst="rect">
            <a:avLst/>
          </a:prstGeom>
          <a:noFill/>
        </p:spPr>
        <p:txBody>
          <a:bodyPr wrap="square" rtlCol="0">
            <a:spAutoFit/>
          </a:bodyPr>
          <a:lstStyle/>
          <a:p>
            <a:r>
              <a:rPr lang="en-US" sz="1400" dirty="0"/>
              <a:t>The voyage to seek out new life and new civilizations, and to boldly go where not man has gone before is under way. No new developments so far, but more advancements are coming by the minute!</a:t>
            </a:r>
          </a:p>
        </p:txBody>
      </p:sp>
      <p:sp>
        <p:nvSpPr>
          <p:cNvPr id="55" name="TextBox 54">
            <a:extLst>
              <a:ext uri="{FF2B5EF4-FFF2-40B4-BE49-F238E27FC236}">
                <a16:creationId xmlns:a16="http://schemas.microsoft.com/office/drawing/2014/main" id="{D02703CC-4656-4E45-B3F9-AAAF2645E6F9}"/>
              </a:ext>
            </a:extLst>
          </p:cNvPr>
          <p:cNvSpPr txBox="1"/>
          <p:nvPr/>
        </p:nvSpPr>
        <p:spPr>
          <a:xfrm>
            <a:off x="1995192" y="5298232"/>
            <a:ext cx="5856279" cy="307777"/>
          </a:xfrm>
          <a:prstGeom prst="rect">
            <a:avLst/>
          </a:prstGeom>
          <a:noFill/>
        </p:spPr>
        <p:txBody>
          <a:bodyPr wrap="square" rtlCol="0">
            <a:spAutoFit/>
          </a:bodyPr>
          <a:lstStyle/>
          <a:p>
            <a:r>
              <a:rPr lang="en-US" sz="1400" dirty="0"/>
              <a:t>Stay tuned for updates and more exciting news!</a:t>
            </a:r>
          </a:p>
        </p:txBody>
      </p:sp>
      <p:pic>
        <p:nvPicPr>
          <p:cNvPr id="25" name="Picture 24">
            <a:extLst>
              <a:ext uri="{FF2B5EF4-FFF2-40B4-BE49-F238E27FC236}">
                <a16:creationId xmlns:a16="http://schemas.microsoft.com/office/drawing/2014/main" id="{DFADD009-7EDB-45B0-93E5-538A5D918155}"/>
              </a:ext>
            </a:extLst>
          </p:cNvPr>
          <p:cNvPicPr>
            <a:picLocks noChangeAspect="1"/>
          </p:cNvPicPr>
          <p:nvPr/>
        </p:nvPicPr>
        <p:blipFill>
          <a:blip r:embed="rId8"/>
          <a:stretch>
            <a:fillRect/>
          </a:stretch>
        </p:blipFill>
        <p:spPr>
          <a:xfrm>
            <a:off x="8068358" y="2374362"/>
            <a:ext cx="1447287" cy="682083"/>
          </a:xfrm>
          <a:prstGeom prst="rect">
            <a:avLst/>
          </a:prstGeom>
        </p:spPr>
      </p:pic>
    </p:spTree>
    <p:extLst>
      <p:ext uri="{BB962C8B-B14F-4D97-AF65-F5344CB8AC3E}">
        <p14:creationId xmlns:p14="http://schemas.microsoft.com/office/powerpoint/2010/main" val="101105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446</Words>
  <Application>Microsoft Office PowerPoint</Application>
  <PresentationFormat>Widescreen</PresentationFormat>
  <Paragraphs>93</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Aldhabi</vt:lpstr>
      <vt:lpstr>Algerian</vt:lpstr>
      <vt:lpstr>Aparajita</vt:lpstr>
      <vt:lpstr>Arial</vt:lpstr>
      <vt:lpstr>Arial Black</vt:lpstr>
      <vt:lpstr>Arial Rounded MT Bold</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Preston Metzger</dc:creator>
  <cp:lastModifiedBy>Preston Metzger</cp:lastModifiedBy>
  <cp:revision>19</cp:revision>
  <dcterms:created xsi:type="dcterms:W3CDTF">2018-11-01T01:09:49Z</dcterms:created>
  <dcterms:modified xsi:type="dcterms:W3CDTF">2018-11-01T03:35:44Z</dcterms:modified>
</cp:coreProperties>
</file>