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4" r:id="rId9"/>
    <p:sldId id="262" r:id="rId10"/>
    <p:sldId id="263" r:id="rId11"/>
    <p:sldId id="265" r:id="rId12"/>
    <p:sldId id="267" r:id="rId13"/>
    <p:sldId id="269" r:id="rId14"/>
    <p:sldId id="270" r:id="rId15"/>
    <p:sldId id="268"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zabeth Fancher" initials="EF" lastIdx="1" clrIdx="0">
    <p:extLst>
      <p:ext uri="{19B8F6BF-5375-455C-9EA6-DF929625EA0E}">
        <p15:presenceInfo xmlns:p15="http://schemas.microsoft.com/office/powerpoint/2012/main" userId="248b5cc8cca011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11E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6" autoAdjust="0"/>
    <p:restoredTop sz="94660"/>
  </p:normalViewPr>
  <p:slideViewPr>
    <p:cSldViewPr snapToGrid="0">
      <p:cViewPr varScale="1">
        <p:scale>
          <a:sx n="74" d="100"/>
          <a:sy n="74" d="100"/>
        </p:scale>
        <p:origin x="33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26T16:46:10.963" idx="1">
    <p:pos x="6607" y="1375"/>
    <p:text>Form via Materialize</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6F2AED-AB98-481A-8511-69F47C3E87DE}" type="doc">
      <dgm:prSet loTypeId="urn:microsoft.com/office/officeart/2005/8/layout/chevron1" loCatId="process" qsTypeId="urn:microsoft.com/office/officeart/2005/8/quickstyle/3d7" qsCatId="3D" csTypeId="urn:microsoft.com/office/officeart/2005/8/colors/accent0_3" csCatId="mainScheme" phldr="1"/>
      <dgm:spPr/>
    </dgm:pt>
    <dgm:pt modelId="{B38BEBB6-75DA-489D-9632-6B9211A9C4CE}">
      <dgm:prSet phldrT="[Text]" custT="1"/>
      <dgm:spPr/>
      <dgm:t>
        <a:bodyPr/>
        <a:lstStyle/>
        <a:p>
          <a:r>
            <a:rPr lang="en-US" sz="2000" dirty="0">
              <a:solidFill>
                <a:schemeClr val="bg1"/>
              </a:solidFill>
            </a:rPr>
            <a:t>Meet with a recruiter</a:t>
          </a:r>
        </a:p>
      </dgm:t>
    </dgm:pt>
    <dgm:pt modelId="{7E4DEFF1-DD54-4205-8F54-7A7DCDAEDDFB}" type="parTrans" cxnId="{DE254D29-5E44-477E-B165-5A17C6CFC5CB}">
      <dgm:prSet/>
      <dgm:spPr/>
      <dgm:t>
        <a:bodyPr/>
        <a:lstStyle/>
        <a:p>
          <a:endParaRPr lang="en-US">
            <a:solidFill>
              <a:schemeClr val="bg1"/>
            </a:solidFill>
          </a:endParaRPr>
        </a:p>
      </dgm:t>
    </dgm:pt>
    <dgm:pt modelId="{07AE0413-B91C-4CF8-BE20-6880B54B1518}" type="sibTrans" cxnId="{DE254D29-5E44-477E-B165-5A17C6CFC5CB}">
      <dgm:prSet/>
      <dgm:spPr/>
      <dgm:t>
        <a:bodyPr/>
        <a:lstStyle/>
        <a:p>
          <a:endParaRPr lang="en-US">
            <a:solidFill>
              <a:schemeClr val="bg1"/>
            </a:solidFill>
          </a:endParaRPr>
        </a:p>
      </dgm:t>
    </dgm:pt>
    <dgm:pt modelId="{D880F604-3285-4900-A2D4-727C9BCCA15C}">
      <dgm:prSet phldrT="[Text]" custT="1"/>
      <dgm:spPr/>
      <dgm:t>
        <a:bodyPr/>
        <a:lstStyle/>
        <a:p>
          <a:r>
            <a:rPr lang="en-US" sz="2000" dirty="0">
              <a:solidFill>
                <a:schemeClr val="bg1"/>
              </a:solidFill>
            </a:rPr>
            <a:t>Take the ASVAB</a:t>
          </a:r>
        </a:p>
      </dgm:t>
    </dgm:pt>
    <dgm:pt modelId="{AE36587F-E4FC-434D-AD77-72BAAC8CD210}" type="parTrans" cxnId="{ECCCFD80-2885-45DC-9345-08B86E0F7BA0}">
      <dgm:prSet/>
      <dgm:spPr/>
      <dgm:t>
        <a:bodyPr/>
        <a:lstStyle/>
        <a:p>
          <a:endParaRPr lang="en-US">
            <a:solidFill>
              <a:schemeClr val="bg1"/>
            </a:solidFill>
          </a:endParaRPr>
        </a:p>
      </dgm:t>
    </dgm:pt>
    <dgm:pt modelId="{CB062B84-5959-4643-8465-0BB0DBA93027}" type="sibTrans" cxnId="{ECCCFD80-2885-45DC-9345-08B86E0F7BA0}">
      <dgm:prSet/>
      <dgm:spPr/>
      <dgm:t>
        <a:bodyPr/>
        <a:lstStyle/>
        <a:p>
          <a:endParaRPr lang="en-US">
            <a:solidFill>
              <a:schemeClr val="bg1"/>
            </a:solidFill>
          </a:endParaRPr>
        </a:p>
      </dgm:t>
    </dgm:pt>
    <dgm:pt modelId="{16F1E23C-6C7C-4DF0-96A4-B595AC552194}">
      <dgm:prSet phldrT="[Text]" custT="1"/>
      <dgm:spPr/>
      <dgm:t>
        <a:bodyPr/>
        <a:lstStyle/>
        <a:p>
          <a:r>
            <a:rPr lang="en-US" sz="2000" dirty="0">
              <a:ln>
                <a:noFill/>
              </a:ln>
              <a:solidFill>
                <a:schemeClr val="bg1"/>
              </a:solidFill>
            </a:rPr>
            <a:t>Choose your career</a:t>
          </a:r>
        </a:p>
      </dgm:t>
    </dgm:pt>
    <dgm:pt modelId="{E6A3DA48-D620-4472-B3D4-95762D9B02DF}" type="parTrans" cxnId="{33437273-04B0-404B-A5BA-497E4D8C46DA}">
      <dgm:prSet/>
      <dgm:spPr/>
      <dgm:t>
        <a:bodyPr/>
        <a:lstStyle/>
        <a:p>
          <a:endParaRPr lang="en-US">
            <a:solidFill>
              <a:schemeClr val="bg1"/>
            </a:solidFill>
          </a:endParaRPr>
        </a:p>
      </dgm:t>
    </dgm:pt>
    <dgm:pt modelId="{FC1B999F-B848-4515-BF40-B3D466ECA9FF}" type="sibTrans" cxnId="{33437273-04B0-404B-A5BA-497E4D8C46DA}">
      <dgm:prSet/>
      <dgm:spPr/>
      <dgm:t>
        <a:bodyPr/>
        <a:lstStyle/>
        <a:p>
          <a:endParaRPr lang="en-US">
            <a:solidFill>
              <a:schemeClr val="bg1"/>
            </a:solidFill>
          </a:endParaRPr>
        </a:p>
      </dgm:t>
    </dgm:pt>
    <dgm:pt modelId="{F9BE6F57-2C59-4750-92E9-8E9683EAA6B3}">
      <dgm:prSet phldrT="[Text]" custT="1"/>
      <dgm:spPr/>
      <dgm:t>
        <a:bodyPr/>
        <a:lstStyle/>
        <a:p>
          <a:r>
            <a:rPr lang="en-US" sz="1900" b="1" i="1" dirty="0">
              <a:ln>
                <a:noFill/>
              </a:ln>
              <a:solidFill>
                <a:schemeClr val="bg1"/>
              </a:solidFill>
            </a:rPr>
            <a:t>Become a Space Cadet</a:t>
          </a:r>
        </a:p>
      </dgm:t>
    </dgm:pt>
    <dgm:pt modelId="{A24E1E3F-4E88-4892-883C-4A0131014787}" type="parTrans" cxnId="{1B719941-8F61-470A-9282-4E5F1F095BFA}">
      <dgm:prSet/>
      <dgm:spPr/>
      <dgm:t>
        <a:bodyPr/>
        <a:lstStyle/>
        <a:p>
          <a:endParaRPr lang="en-US">
            <a:solidFill>
              <a:schemeClr val="bg1"/>
            </a:solidFill>
          </a:endParaRPr>
        </a:p>
      </dgm:t>
    </dgm:pt>
    <dgm:pt modelId="{D5A5EA5D-E791-441E-A241-853DD02AB1E8}" type="sibTrans" cxnId="{1B719941-8F61-470A-9282-4E5F1F095BFA}">
      <dgm:prSet/>
      <dgm:spPr/>
      <dgm:t>
        <a:bodyPr/>
        <a:lstStyle/>
        <a:p>
          <a:endParaRPr lang="en-US">
            <a:solidFill>
              <a:schemeClr val="bg1"/>
            </a:solidFill>
          </a:endParaRPr>
        </a:p>
      </dgm:t>
    </dgm:pt>
    <dgm:pt modelId="{4906B58E-1AD9-463B-B750-B665267FB039}" type="pres">
      <dgm:prSet presAssocID="{F86F2AED-AB98-481A-8511-69F47C3E87DE}" presName="Name0" presStyleCnt="0">
        <dgm:presLayoutVars>
          <dgm:dir/>
          <dgm:animLvl val="lvl"/>
          <dgm:resizeHandles val="exact"/>
        </dgm:presLayoutVars>
      </dgm:prSet>
      <dgm:spPr/>
    </dgm:pt>
    <dgm:pt modelId="{D76DE231-A2BF-48B2-B7C9-D76632237C22}" type="pres">
      <dgm:prSet presAssocID="{B38BEBB6-75DA-489D-9632-6B9211A9C4CE}" presName="parTxOnly" presStyleLbl="node1" presStyleIdx="0" presStyleCnt="4" custLinFactNeighborY="0">
        <dgm:presLayoutVars>
          <dgm:chMax val="0"/>
          <dgm:chPref val="0"/>
          <dgm:bulletEnabled val="1"/>
        </dgm:presLayoutVars>
      </dgm:prSet>
      <dgm:spPr/>
    </dgm:pt>
    <dgm:pt modelId="{EE0A6711-7B12-44E9-9FCD-08F3AF3B097E}" type="pres">
      <dgm:prSet presAssocID="{07AE0413-B91C-4CF8-BE20-6880B54B1518}" presName="parTxOnlySpace" presStyleCnt="0"/>
      <dgm:spPr/>
    </dgm:pt>
    <dgm:pt modelId="{D7A1402E-12FF-4491-BDC8-7C5ACFD3FA85}" type="pres">
      <dgm:prSet presAssocID="{D880F604-3285-4900-A2D4-727C9BCCA15C}" presName="parTxOnly" presStyleLbl="node1" presStyleIdx="1" presStyleCnt="4">
        <dgm:presLayoutVars>
          <dgm:chMax val="0"/>
          <dgm:chPref val="0"/>
          <dgm:bulletEnabled val="1"/>
        </dgm:presLayoutVars>
      </dgm:prSet>
      <dgm:spPr/>
    </dgm:pt>
    <dgm:pt modelId="{0859BE03-FA3E-4FBA-919A-AF5B75E606D1}" type="pres">
      <dgm:prSet presAssocID="{CB062B84-5959-4643-8465-0BB0DBA93027}" presName="parTxOnlySpace" presStyleCnt="0"/>
      <dgm:spPr/>
    </dgm:pt>
    <dgm:pt modelId="{081AEC7E-BF30-4B67-B399-731D2CCD38A1}" type="pres">
      <dgm:prSet presAssocID="{16F1E23C-6C7C-4DF0-96A4-B595AC552194}" presName="parTxOnly" presStyleLbl="node1" presStyleIdx="2" presStyleCnt="4">
        <dgm:presLayoutVars>
          <dgm:chMax val="0"/>
          <dgm:chPref val="0"/>
          <dgm:bulletEnabled val="1"/>
        </dgm:presLayoutVars>
      </dgm:prSet>
      <dgm:spPr/>
    </dgm:pt>
    <dgm:pt modelId="{A95D484A-22B7-4028-951D-B5BC64EF3C69}" type="pres">
      <dgm:prSet presAssocID="{FC1B999F-B848-4515-BF40-B3D466ECA9FF}" presName="parTxOnlySpace" presStyleCnt="0"/>
      <dgm:spPr/>
    </dgm:pt>
    <dgm:pt modelId="{1A306D0D-E9ED-4063-8C3F-09EB51C7935C}" type="pres">
      <dgm:prSet presAssocID="{F9BE6F57-2C59-4750-92E9-8E9683EAA6B3}" presName="parTxOnly" presStyleLbl="node1" presStyleIdx="3" presStyleCnt="4">
        <dgm:presLayoutVars>
          <dgm:chMax val="0"/>
          <dgm:chPref val="0"/>
          <dgm:bulletEnabled val="1"/>
        </dgm:presLayoutVars>
      </dgm:prSet>
      <dgm:spPr/>
    </dgm:pt>
  </dgm:ptLst>
  <dgm:cxnLst>
    <dgm:cxn modelId="{EA4F5E02-175F-43B2-A2AE-95E17BE8D82A}" type="presOf" srcId="{B38BEBB6-75DA-489D-9632-6B9211A9C4CE}" destId="{D76DE231-A2BF-48B2-B7C9-D76632237C22}" srcOrd="0" destOrd="0" presId="urn:microsoft.com/office/officeart/2005/8/layout/chevron1"/>
    <dgm:cxn modelId="{8231860D-BCCD-47BA-82AD-6293AA8EE76D}" type="presOf" srcId="{D880F604-3285-4900-A2D4-727C9BCCA15C}" destId="{D7A1402E-12FF-4491-BDC8-7C5ACFD3FA85}" srcOrd="0" destOrd="0" presId="urn:microsoft.com/office/officeart/2005/8/layout/chevron1"/>
    <dgm:cxn modelId="{DE254D29-5E44-477E-B165-5A17C6CFC5CB}" srcId="{F86F2AED-AB98-481A-8511-69F47C3E87DE}" destId="{B38BEBB6-75DA-489D-9632-6B9211A9C4CE}" srcOrd="0" destOrd="0" parTransId="{7E4DEFF1-DD54-4205-8F54-7A7DCDAEDDFB}" sibTransId="{07AE0413-B91C-4CF8-BE20-6880B54B1518}"/>
    <dgm:cxn modelId="{E02C2E38-BB70-45AA-AE56-D6E4B0630A69}" type="presOf" srcId="{F9BE6F57-2C59-4750-92E9-8E9683EAA6B3}" destId="{1A306D0D-E9ED-4063-8C3F-09EB51C7935C}" srcOrd="0" destOrd="0" presId="urn:microsoft.com/office/officeart/2005/8/layout/chevron1"/>
    <dgm:cxn modelId="{1B719941-8F61-470A-9282-4E5F1F095BFA}" srcId="{F86F2AED-AB98-481A-8511-69F47C3E87DE}" destId="{F9BE6F57-2C59-4750-92E9-8E9683EAA6B3}" srcOrd="3" destOrd="0" parTransId="{A24E1E3F-4E88-4892-883C-4A0131014787}" sibTransId="{D5A5EA5D-E791-441E-A241-853DD02AB1E8}"/>
    <dgm:cxn modelId="{33437273-04B0-404B-A5BA-497E4D8C46DA}" srcId="{F86F2AED-AB98-481A-8511-69F47C3E87DE}" destId="{16F1E23C-6C7C-4DF0-96A4-B595AC552194}" srcOrd="2" destOrd="0" parTransId="{E6A3DA48-D620-4472-B3D4-95762D9B02DF}" sibTransId="{FC1B999F-B848-4515-BF40-B3D466ECA9FF}"/>
    <dgm:cxn modelId="{ECCCFD80-2885-45DC-9345-08B86E0F7BA0}" srcId="{F86F2AED-AB98-481A-8511-69F47C3E87DE}" destId="{D880F604-3285-4900-A2D4-727C9BCCA15C}" srcOrd="1" destOrd="0" parTransId="{AE36587F-E4FC-434D-AD77-72BAAC8CD210}" sibTransId="{CB062B84-5959-4643-8465-0BB0DBA93027}"/>
    <dgm:cxn modelId="{D7B918E1-A192-4D3A-8476-CC8D6B284ACF}" type="presOf" srcId="{F86F2AED-AB98-481A-8511-69F47C3E87DE}" destId="{4906B58E-1AD9-463B-B750-B665267FB039}" srcOrd="0" destOrd="0" presId="urn:microsoft.com/office/officeart/2005/8/layout/chevron1"/>
    <dgm:cxn modelId="{4FA6FDE7-97FE-4940-B83A-D4AED7CC8595}" type="presOf" srcId="{16F1E23C-6C7C-4DF0-96A4-B595AC552194}" destId="{081AEC7E-BF30-4B67-B399-731D2CCD38A1}" srcOrd="0" destOrd="0" presId="urn:microsoft.com/office/officeart/2005/8/layout/chevron1"/>
    <dgm:cxn modelId="{C7266945-CD06-4F09-BC78-6636017EA83D}" type="presParOf" srcId="{4906B58E-1AD9-463B-B750-B665267FB039}" destId="{D76DE231-A2BF-48B2-B7C9-D76632237C22}" srcOrd="0" destOrd="0" presId="urn:microsoft.com/office/officeart/2005/8/layout/chevron1"/>
    <dgm:cxn modelId="{7B45F8C1-ABFA-48D1-818D-A25548BE5F79}" type="presParOf" srcId="{4906B58E-1AD9-463B-B750-B665267FB039}" destId="{EE0A6711-7B12-44E9-9FCD-08F3AF3B097E}" srcOrd="1" destOrd="0" presId="urn:microsoft.com/office/officeart/2005/8/layout/chevron1"/>
    <dgm:cxn modelId="{DAF7C981-0D7B-434D-84B3-E4B3D0BAE283}" type="presParOf" srcId="{4906B58E-1AD9-463B-B750-B665267FB039}" destId="{D7A1402E-12FF-4491-BDC8-7C5ACFD3FA85}" srcOrd="2" destOrd="0" presId="urn:microsoft.com/office/officeart/2005/8/layout/chevron1"/>
    <dgm:cxn modelId="{B3235B91-050D-46FD-959A-53D7F85B92C6}" type="presParOf" srcId="{4906B58E-1AD9-463B-B750-B665267FB039}" destId="{0859BE03-FA3E-4FBA-919A-AF5B75E606D1}" srcOrd="3" destOrd="0" presId="urn:microsoft.com/office/officeart/2005/8/layout/chevron1"/>
    <dgm:cxn modelId="{C4423609-DD92-4277-B6CB-644A946FD452}" type="presParOf" srcId="{4906B58E-1AD9-463B-B750-B665267FB039}" destId="{081AEC7E-BF30-4B67-B399-731D2CCD38A1}" srcOrd="4" destOrd="0" presId="urn:microsoft.com/office/officeart/2005/8/layout/chevron1"/>
    <dgm:cxn modelId="{AF8520A2-C20F-4468-80D2-2C85CFAE6D3D}" type="presParOf" srcId="{4906B58E-1AD9-463B-B750-B665267FB039}" destId="{A95D484A-22B7-4028-951D-B5BC64EF3C69}" srcOrd="5" destOrd="0" presId="urn:microsoft.com/office/officeart/2005/8/layout/chevron1"/>
    <dgm:cxn modelId="{ED522E8F-D5DC-43E7-BD19-38C76C2885DE}" type="presParOf" srcId="{4906B58E-1AD9-463B-B750-B665267FB039}" destId="{1A306D0D-E9ED-4063-8C3F-09EB51C7935C}"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DE231-A2BF-48B2-B7C9-D76632237C22}">
      <dsp:nvSpPr>
        <dsp:cNvPr id="0" name=""/>
        <dsp:cNvSpPr/>
      </dsp:nvSpPr>
      <dsp:spPr>
        <a:xfrm>
          <a:off x="3950" y="351398"/>
          <a:ext cx="2299853" cy="919941"/>
        </a:xfrm>
        <a:prstGeom prst="chevron">
          <a:avLst/>
        </a:prstGeom>
        <a:solidFill>
          <a:schemeClr val="dk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Meet with a recruiter</a:t>
          </a:r>
        </a:p>
      </dsp:txBody>
      <dsp:txXfrm>
        <a:off x="463921" y="351398"/>
        <a:ext cx="1379912" cy="919941"/>
      </dsp:txXfrm>
    </dsp:sp>
    <dsp:sp modelId="{D7A1402E-12FF-4491-BDC8-7C5ACFD3FA85}">
      <dsp:nvSpPr>
        <dsp:cNvPr id="0" name=""/>
        <dsp:cNvSpPr/>
      </dsp:nvSpPr>
      <dsp:spPr>
        <a:xfrm>
          <a:off x="2073819" y="351398"/>
          <a:ext cx="2299853" cy="919941"/>
        </a:xfrm>
        <a:prstGeom prst="chevron">
          <a:avLst/>
        </a:prstGeom>
        <a:solidFill>
          <a:schemeClr val="dk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Take the ASVAB</a:t>
          </a:r>
        </a:p>
      </dsp:txBody>
      <dsp:txXfrm>
        <a:off x="2533790" y="351398"/>
        <a:ext cx="1379912" cy="919941"/>
      </dsp:txXfrm>
    </dsp:sp>
    <dsp:sp modelId="{081AEC7E-BF30-4B67-B399-731D2CCD38A1}">
      <dsp:nvSpPr>
        <dsp:cNvPr id="0" name=""/>
        <dsp:cNvSpPr/>
      </dsp:nvSpPr>
      <dsp:spPr>
        <a:xfrm>
          <a:off x="4143687" y="351398"/>
          <a:ext cx="2299853" cy="919941"/>
        </a:xfrm>
        <a:prstGeom prst="chevron">
          <a:avLst/>
        </a:prstGeom>
        <a:solidFill>
          <a:schemeClr val="dk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n>
                <a:noFill/>
              </a:ln>
              <a:solidFill>
                <a:schemeClr val="bg1"/>
              </a:solidFill>
            </a:rPr>
            <a:t>Choose your career</a:t>
          </a:r>
        </a:p>
      </dsp:txBody>
      <dsp:txXfrm>
        <a:off x="4603658" y="351398"/>
        <a:ext cx="1379912" cy="919941"/>
      </dsp:txXfrm>
    </dsp:sp>
    <dsp:sp modelId="{1A306D0D-E9ED-4063-8C3F-09EB51C7935C}">
      <dsp:nvSpPr>
        <dsp:cNvPr id="0" name=""/>
        <dsp:cNvSpPr/>
      </dsp:nvSpPr>
      <dsp:spPr>
        <a:xfrm>
          <a:off x="6213556" y="351398"/>
          <a:ext cx="2299853" cy="919941"/>
        </a:xfrm>
        <a:prstGeom prst="chevron">
          <a:avLst/>
        </a:prstGeom>
        <a:solidFill>
          <a:schemeClr val="dk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b="1" i="1" kern="1200" dirty="0">
              <a:ln>
                <a:noFill/>
              </a:ln>
              <a:solidFill>
                <a:schemeClr val="bg1"/>
              </a:solidFill>
            </a:rPr>
            <a:t>Become a Space Cadet</a:t>
          </a:r>
        </a:p>
      </dsp:txBody>
      <dsp:txXfrm>
        <a:off x="6673527" y="351398"/>
        <a:ext cx="1379912" cy="91994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DEA97-A2B1-458B-89A3-799629F2D2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5870E4-8DEC-4E1E-BDDF-13DA1DD0EA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9591DD-3108-4ABA-B3F7-53FED8B7D15E}"/>
              </a:ext>
            </a:extLst>
          </p:cNvPr>
          <p:cNvSpPr>
            <a:spLocks noGrp="1"/>
          </p:cNvSpPr>
          <p:nvPr>
            <p:ph type="dt" sz="half" idx="10"/>
          </p:nvPr>
        </p:nvSpPr>
        <p:spPr/>
        <p:txBody>
          <a:bodyPr/>
          <a:lstStyle/>
          <a:p>
            <a:fld id="{D34E891A-2287-4FA0-8EAB-1C9DB273F5AD}" type="datetimeFigureOut">
              <a:rPr lang="en-US" smtClean="0"/>
              <a:t>10/29/2018</a:t>
            </a:fld>
            <a:endParaRPr lang="en-US"/>
          </a:p>
        </p:txBody>
      </p:sp>
      <p:sp>
        <p:nvSpPr>
          <p:cNvPr id="5" name="Footer Placeholder 4">
            <a:extLst>
              <a:ext uri="{FF2B5EF4-FFF2-40B4-BE49-F238E27FC236}">
                <a16:creationId xmlns:a16="http://schemas.microsoft.com/office/drawing/2014/main" id="{2B55B671-7C28-4240-AF5D-5259EBB09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13F8F-5FE7-4ED7-AECC-2848794DC7BC}"/>
              </a:ext>
            </a:extLst>
          </p:cNvPr>
          <p:cNvSpPr>
            <a:spLocks noGrp="1"/>
          </p:cNvSpPr>
          <p:nvPr>
            <p:ph type="sldNum" sz="quarter" idx="12"/>
          </p:nvPr>
        </p:nvSpPr>
        <p:spPr/>
        <p:txBody>
          <a:bodyPr/>
          <a:lstStyle/>
          <a:p>
            <a:fld id="{BA9EF982-6F1D-4009-966C-55BD1A4D3182}" type="slidenum">
              <a:rPr lang="en-US" smtClean="0"/>
              <a:t>‹#›</a:t>
            </a:fld>
            <a:endParaRPr lang="en-US"/>
          </a:p>
        </p:txBody>
      </p:sp>
    </p:spTree>
    <p:extLst>
      <p:ext uri="{BB962C8B-B14F-4D97-AF65-F5344CB8AC3E}">
        <p14:creationId xmlns:p14="http://schemas.microsoft.com/office/powerpoint/2010/main" val="279438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6552B-67AE-47C9-80D9-157352DAE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5CE18D-3D96-4FBA-AC36-D01D8732FA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2B7FD-67BF-4F98-B10B-AE7EABFF2186}"/>
              </a:ext>
            </a:extLst>
          </p:cNvPr>
          <p:cNvSpPr>
            <a:spLocks noGrp="1"/>
          </p:cNvSpPr>
          <p:nvPr>
            <p:ph type="dt" sz="half" idx="10"/>
          </p:nvPr>
        </p:nvSpPr>
        <p:spPr/>
        <p:txBody>
          <a:bodyPr/>
          <a:lstStyle/>
          <a:p>
            <a:fld id="{D34E891A-2287-4FA0-8EAB-1C9DB273F5AD}" type="datetimeFigureOut">
              <a:rPr lang="en-US" smtClean="0"/>
              <a:t>10/29/2018</a:t>
            </a:fld>
            <a:endParaRPr lang="en-US"/>
          </a:p>
        </p:txBody>
      </p:sp>
      <p:sp>
        <p:nvSpPr>
          <p:cNvPr id="5" name="Footer Placeholder 4">
            <a:extLst>
              <a:ext uri="{FF2B5EF4-FFF2-40B4-BE49-F238E27FC236}">
                <a16:creationId xmlns:a16="http://schemas.microsoft.com/office/drawing/2014/main" id="{965031B3-CFDB-49AA-8B38-D932335980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1EEA2D-D164-4D3E-8AAA-B7D1247BBF5F}"/>
              </a:ext>
            </a:extLst>
          </p:cNvPr>
          <p:cNvSpPr>
            <a:spLocks noGrp="1"/>
          </p:cNvSpPr>
          <p:nvPr>
            <p:ph type="sldNum" sz="quarter" idx="12"/>
          </p:nvPr>
        </p:nvSpPr>
        <p:spPr/>
        <p:txBody>
          <a:bodyPr/>
          <a:lstStyle/>
          <a:p>
            <a:fld id="{BA9EF982-6F1D-4009-966C-55BD1A4D3182}" type="slidenum">
              <a:rPr lang="en-US" smtClean="0"/>
              <a:t>‹#›</a:t>
            </a:fld>
            <a:endParaRPr lang="en-US"/>
          </a:p>
        </p:txBody>
      </p:sp>
    </p:spTree>
    <p:extLst>
      <p:ext uri="{BB962C8B-B14F-4D97-AF65-F5344CB8AC3E}">
        <p14:creationId xmlns:p14="http://schemas.microsoft.com/office/powerpoint/2010/main" val="467949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B9619A-5E98-4CA3-A9A5-7125988604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A78DAA-8658-4A1E-B6CE-D5F72F74CF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5AAF21-5CC6-4405-914C-33594F144BC8}"/>
              </a:ext>
            </a:extLst>
          </p:cNvPr>
          <p:cNvSpPr>
            <a:spLocks noGrp="1"/>
          </p:cNvSpPr>
          <p:nvPr>
            <p:ph type="dt" sz="half" idx="10"/>
          </p:nvPr>
        </p:nvSpPr>
        <p:spPr/>
        <p:txBody>
          <a:bodyPr/>
          <a:lstStyle/>
          <a:p>
            <a:fld id="{D34E891A-2287-4FA0-8EAB-1C9DB273F5AD}" type="datetimeFigureOut">
              <a:rPr lang="en-US" smtClean="0"/>
              <a:t>10/29/2018</a:t>
            </a:fld>
            <a:endParaRPr lang="en-US"/>
          </a:p>
        </p:txBody>
      </p:sp>
      <p:sp>
        <p:nvSpPr>
          <p:cNvPr id="5" name="Footer Placeholder 4">
            <a:extLst>
              <a:ext uri="{FF2B5EF4-FFF2-40B4-BE49-F238E27FC236}">
                <a16:creationId xmlns:a16="http://schemas.microsoft.com/office/drawing/2014/main" id="{4BDC82D6-961A-4752-96A0-C6E202AB5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F9BF6-5731-422A-9C09-A68291AB7551}"/>
              </a:ext>
            </a:extLst>
          </p:cNvPr>
          <p:cNvSpPr>
            <a:spLocks noGrp="1"/>
          </p:cNvSpPr>
          <p:nvPr>
            <p:ph type="sldNum" sz="quarter" idx="12"/>
          </p:nvPr>
        </p:nvSpPr>
        <p:spPr/>
        <p:txBody>
          <a:bodyPr/>
          <a:lstStyle/>
          <a:p>
            <a:fld id="{BA9EF982-6F1D-4009-966C-55BD1A4D3182}" type="slidenum">
              <a:rPr lang="en-US" smtClean="0"/>
              <a:t>‹#›</a:t>
            </a:fld>
            <a:endParaRPr lang="en-US"/>
          </a:p>
        </p:txBody>
      </p:sp>
    </p:spTree>
    <p:extLst>
      <p:ext uri="{BB962C8B-B14F-4D97-AF65-F5344CB8AC3E}">
        <p14:creationId xmlns:p14="http://schemas.microsoft.com/office/powerpoint/2010/main" val="345341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7DAE-F020-4372-978A-98CB491FB2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23C841-7531-4C26-968B-D1A0EF616B8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FD574-614B-4571-A908-FA2B4CCA77BC}"/>
              </a:ext>
            </a:extLst>
          </p:cNvPr>
          <p:cNvSpPr>
            <a:spLocks noGrp="1"/>
          </p:cNvSpPr>
          <p:nvPr>
            <p:ph type="dt" sz="half" idx="10"/>
          </p:nvPr>
        </p:nvSpPr>
        <p:spPr/>
        <p:txBody>
          <a:bodyPr/>
          <a:lstStyle/>
          <a:p>
            <a:fld id="{D34E891A-2287-4FA0-8EAB-1C9DB273F5AD}" type="datetimeFigureOut">
              <a:rPr lang="en-US" smtClean="0"/>
              <a:t>10/29/2018</a:t>
            </a:fld>
            <a:endParaRPr lang="en-US"/>
          </a:p>
        </p:txBody>
      </p:sp>
      <p:sp>
        <p:nvSpPr>
          <p:cNvPr id="5" name="Footer Placeholder 4">
            <a:extLst>
              <a:ext uri="{FF2B5EF4-FFF2-40B4-BE49-F238E27FC236}">
                <a16:creationId xmlns:a16="http://schemas.microsoft.com/office/drawing/2014/main" id="{8691B151-6C08-4426-9166-28E9A84693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7E9F-0E0B-4999-8C40-CCB41C1BDE3F}"/>
              </a:ext>
            </a:extLst>
          </p:cNvPr>
          <p:cNvSpPr>
            <a:spLocks noGrp="1"/>
          </p:cNvSpPr>
          <p:nvPr>
            <p:ph type="sldNum" sz="quarter" idx="12"/>
          </p:nvPr>
        </p:nvSpPr>
        <p:spPr/>
        <p:txBody>
          <a:bodyPr/>
          <a:lstStyle/>
          <a:p>
            <a:fld id="{BA9EF982-6F1D-4009-966C-55BD1A4D3182}" type="slidenum">
              <a:rPr lang="en-US" smtClean="0"/>
              <a:t>‹#›</a:t>
            </a:fld>
            <a:endParaRPr lang="en-US"/>
          </a:p>
        </p:txBody>
      </p:sp>
    </p:spTree>
    <p:extLst>
      <p:ext uri="{BB962C8B-B14F-4D97-AF65-F5344CB8AC3E}">
        <p14:creationId xmlns:p14="http://schemas.microsoft.com/office/powerpoint/2010/main" val="3009972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D022-FC6E-4CB6-A867-F42EC00001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A22351-10BB-42DD-A48A-7CA2C5555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567CFE0-BDAC-456D-A4AA-F286388C960F}"/>
              </a:ext>
            </a:extLst>
          </p:cNvPr>
          <p:cNvSpPr>
            <a:spLocks noGrp="1"/>
          </p:cNvSpPr>
          <p:nvPr>
            <p:ph type="dt" sz="half" idx="10"/>
          </p:nvPr>
        </p:nvSpPr>
        <p:spPr/>
        <p:txBody>
          <a:bodyPr/>
          <a:lstStyle/>
          <a:p>
            <a:fld id="{D34E891A-2287-4FA0-8EAB-1C9DB273F5AD}" type="datetimeFigureOut">
              <a:rPr lang="en-US" smtClean="0"/>
              <a:t>10/29/2018</a:t>
            </a:fld>
            <a:endParaRPr lang="en-US"/>
          </a:p>
        </p:txBody>
      </p:sp>
      <p:sp>
        <p:nvSpPr>
          <p:cNvPr id="5" name="Footer Placeholder 4">
            <a:extLst>
              <a:ext uri="{FF2B5EF4-FFF2-40B4-BE49-F238E27FC236}">
                <a16:creationId xmlns:a16="http://schemas.microsoft.com/office/drawing/2014/main" id="{7D4F0766-031D-40B4-808E-EC2E7AC09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C44C2-CE6A-4EEF-884F-9FA362320C09}"/>
              </a:ext>
            </a:extLst>
          </p:cNvPr>
          <p:cNvSpPr>
            <a:spLocks noGrp="1"/>
          </p:cNvSpPr>
          <p:nvPr>
            <p:ph type="sldNum" sz="quarter" idx="12"/>
          </p:nvPr>
        </p:nvSpPr>
        <p:spPr/>
        <p:txBody>
          <a:bodyPr/>
          <a:lstStyle/>
          <a:p>
            <a:fld id="{BA9EF982-6F1D-4009-966C-55BD1A4D3182}" type="slidenum">
              <a:rPr lang="en-US" smtClean="0"/>
              <a:t>‹#›</a:t>
            </a:fld>
            <a:endParaRPr lang="en-US"/>
          </a:p>
        </p:txBody>
      </p:sp>
    </p:spTree>
    <p:extLst>
      <p:ext uri="{BB962C8B-B14F-4D97-AF65-F5344CB8AC3E}">
        <p14:creationId xmlns:p14="http://schemas.microsoft.com/office/powerpoint/2010/main" val="1728186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4B-B500-4875-9C68-F6D92A07E7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ACB6EA-447B-40B9-A771-14673FA6472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E4ABCE-5C44-4BDD-892F-DAEE4CF4E3B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B7E745-7F74-40BF-BDA3-BC6A5A2E3759}"/>
              </a:ext>
            </a:extLst>
          </p:cNvPr>
          <p:cNvSpPr>
            <a:spLocks noGrp="1"/>
          </p:cNvSpPr>
          <p:nvPr>
            <p:ph type="dt" sz="half" idx="10"/>
          </p:nvPr>
        </p:nvSpPr>
        <p:spPr/>
        <p:txBody>
          <a:bodyPr/>
          <a:lstStyle/>
          <a:p>
            <a:fld id="{D34E891A-2287-4FA0-8EAB-1C9DB273F5AD}" type="datetimeFigureOut">
              <a:rPr lang="en-US" smtClean="0"/>
              <a:t>10/29/2018</a:t>
            </a:fld>
            <a:endParaRPr lang="en-US"/>
          </a:p>
        </p:txBody>
      </p:sp>
      <p:sp>
        <p:nvSpPr>
          <p:cNvPr id="6" name="Footer Placeholder 5">
            <a:extLst>
              <a:ext uri="{FF2B5EF4-FFF2-40B4-BE49-F238E27FC236}">
                <a16:creationId xmlns:a16="http://schemas.microsoft.com/office/drawing/2014/main" id="{9F577823-B74D-4216-BF86-57745B180F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5798A9-3DF8-4C96-9013-C563FC1D8B4A}"/>
              </a:ext>
            </a:extLst>
          </p:cNvPr>
          <p:cNvSpPr>
            <a:spLocks noGrp="1"/>
          </p:cNvSpPr>
          <p:nvPr>
            <p:ph type="sldNum" sz="quarter" idx="12"/>
          </p:nvPr>
        </p:nvSpPr>
        <p:spPr/>
        <p:txBody>
          <a:bodyPr/>
          <a:lstStyle/>
          <a:p>
            <a:fld id="{BA9EF982-6F1D-4009-966C-55BD1A4D3182}" type="slidenum">
              <a:rPr lang="en-US" smtClean="0"/>
              <a:t>‹#›</a:t>
            </a:fld>
            <a:endParaRPr lang="en-US"/>
          </a:p>
        </p:txBody>
      </p:sp>
    </p:spTree>
    <p:extLst>
      <p:ext uri="{BB962C8B-B14F-4D97-AF65-F5344CB8AC3E}">
        <p14:creationId xmlns:p14="http://schemas.microsoft.com/office/powerpoint/2010/main" val="2812866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47387-7082-4EFE-BBDB-ED6F8860B5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EA6B3D-63CF-4D0F-BCBA-EC2F7E0DB1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78B8043-AF9C-4933-AB66-D12587C88C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5F5F47-DB04-4808-B8E7-153676D6F4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A9D63F3-CE79-4631-9FFB-63B21EEC9A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50A9C5-DF9D-404C-B943-B077A4E9E148}"/>
              </a:ext>
            </a:extLst>
          </p:cNvPr>
          <p:cNvSpPr>
            <a:spLocks noGrp="1"/>
          </p:cNvSpPr>
          <p:nvPr>
            <p:ph type="dt" sz="half" idx="10"/>
          </p:nvPr>
        </p:nvSpPr>
        <p:spPr/>
        <p:txBody>
          <a:bodyPr/>
          <a:lstStyle/>
          <a:p>
            <a:fld id="{D34E891A-2287-4FA0-8EAB-1C9DB273F5AD}" type="datetimeFigureOut">
              <a:rPr lang="en-US" smtClean="0"/>
              <a:t>10/29/2018</a:t>
            </a:fld>
            <a:endParaRPr lang="en-US"/>
          </a:p>
        </p:txBody>
      </p:sp>
      <p:sp>
        <p:nvSpPr>
          <p:cNvPr id="8" name="Footer Placeholder 7">
            <a:extLst>
              <a:ext uri="{FF2B5EF4-FFF2-40B4-BE49-F238E27FC236}">
                <a16:creationId xmlns:a16="http://schemas.microsoft.com/office/drawing/2014/main" id="{B15D4F20-3228-4A7A-86B2-01EF2E370B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AE4722-8FE8-4003-B97F-9DA1633A1F6C}"/>
              </a:ext>
            </a:extLst>
          </p:cNvPr>
          <p:cNvSpPr>
            <a:spLocks noGrp="1"/>
          </p:cNvSpPr>
          <p:nvPr>
            <p:ph type="sldNum" sz="quarter" idx="12"/>
          </p:nvPr>
        </p:nvSpPr>
        <p:spPr/>
        <p:txBody>
          <a:bodyPr/>
          <a:lstStyle/>
          <a:p>
            <a:fld id="{BA9EF982-6F1D-4009-966C-55BD1A4D3182}" type="slidenum">
              <a:rPr lang="en-US" smtClean="0"/>
              <a:t>‹#›</a:t>
            </a:fld>
            <a:endParaRPr lang="en-US"/>
          </a:p>
        </p:txBody>
      </p:sp>
    </p:spTree>
    <p:extLst>
      <p:ext uri="{BB962C8B-B14F-4D97-AF65-F5344CB8AC3E}">
        <p14:creationId xmlns:p14="http://schemas.microsoft.com/office/powerpoint/2010/main" val="1921088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A143-E097-4D22-AEDC-8B08EEE60F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5F4807-8B53-4117-B0B7-60B90D4222D9}"/>
              </a:ext>
            </a:extLst>
          </p:cNvPr>
          <p:cNvSpPr>
            <a:spLocks noGrp="1"/>
          </p:cNvSpPr>
          <p:nvPr>
            <p:ph type="dt" sz="half" idx="10"/>
          </p:nvPr>
        </p:nvSpPr>
        <p:spPr/>
        <p:txBody>
          <a:bodyPr/>
          <a:lstStyle/>
          <a:p>
            <a:fld id="{D34E891A-2287-4FA0-8EAB-1C9DB273F5AD}" type="datetimeFigureOut">
              <a:rPr lang="en-US" smtClean="0"/>
              <a:t>10/29/2018</a:t>
            </a:fld>
            <a:endParaRPr lang="en-US"/>
          </a:p>
        </p:txBody>
      </p:sp>
      <p:sp>
        <p:nvSpPr>
          <p:cNvPr id="4" name="Footer Placeholder 3">
            <a:extLst>
              <a:ext uri="{FF2B5EF4-FFF2-40B4-BE49-F238E27FC236}">
                <a16:creationId xmlns:a16="http://schemas.microsoft.com/office/drawing/2014/main" id="{DAC66A1B-39E7-49A9-B801-8284960B15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6C89A9-2860-4EDD-A371-00C809AC2586}"/>
              </a:ext>
            </a:extLst>
          </p:cNvPr>
          <p:cNvSpPr>
            <a:spLocks noGrp="1"/>
          </p:cNvSpPr>
          <p:nvPr>
            <p:ph type="sldNum" sz="quarter" idx="12"/>
          </p:nvPr>
        </p:nvSpPr>
        <p:spPr/>
        <p:txBody>
          <a:bodyPr/>
          <a:lstStyle/>
          <a:p>
            <a:fld id="{BA9EF982-6F1D-4009-966C-55BD1A4D3182}" type="slidenum">
              <a:rPr lang="en-US" smtClean="0"/>
              <a:t>‹#›</a:t>
            </a:fld>
            <a:endParaRPr lang="en-US"/>
          </a:p>
        </p:txBody>
      </p:sp>
    </p:spTree>
    <p:extLst>
      <p:ext uri="{BB962C8B-B14F-4D97-AF65-F5344CB8AC3E}">
        <p14:creationId xmlns:p14="http://schemas.microsoft.com/office/powerpoint/2010/main" val="1202768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720BAF-AB33-40B3-97B6-2093101DB465}"/>
              </a:ext>
            </a:extLst>
          </p:cNvPr>
          <p:cNvSpPr>
            <a:spLocks noGrp="1"/>
          </p:cNvSpPr>
          <p:nvPr>
            <p:ph type="dt" sz="half" idx="10"/>
          </p:nvPr>
        </p:nvSpPr>
        <p:spPr/>
        <p:txBody>
          <a:bodyPr/>
          <a:lstStyle/>
          <a:p>
            <a:fld id="{D34E891A-2287-4FA0-8EAB-1C9DB273F5AD}" type="datetimeFigureOut">
              <a:rPr lang="en-US" smtClean="0"/>
              <a:t>10/29/2018</a:t>
            </a:fld>
            <a:endParaRPr lang="en-US"/>
          </a:p>
        </p:txBody>
      </p:sp>
      <p:sp>
        <p:nvSpPr>
          <p:cNvPr id="3" name="Footer Placeholder 2">
            <a:extLst>
              <a:ext uri="{FF2B5EF4-FFF2-40B4-BE49-F238E27FC236}">
                <a16:creationId xmlns:a16="http://schemas.microsoft.com/office/drawing/2014/main" id="{3280ECEF-59E6-449B-9B8C-2E43CCC8B6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F0233F-16DC-4251-9BDF-DB8F3761A1B6}"/>
              </a:ext>
            </a:extLst>
          </p:cNvPr>
          <p:cNvSpPr>
            <a:spLocks noGrp="1"/>
          </p:cNvSpPr>
          <p:nvPr>
            <p:ph type="sldNum" sz="quarter" idx="12"/>
          </p:nvPr>
        </p:nvSpPr>
        <p:spPr/>
        <p:txBody>
          <a:bodyPr/>
          <a:lstStyle/>
          <a:p>
            <a:fld id="{BA9EF982-6F1D-4009-966C-55BD1A4D3182}" type="slidenum">
              <a:rPr lang="en-US" smtClean="0"/>
              <a:t>‹#›</a:t>
            </a:fld>
            <a:endParaRPr lang="en-US"/>
          </a:p>
        </p:txBody>
      </p:sp>
    </p:spTree>
    <p:extLst>
      <p:ext uri="{BB962C8B-B14F-4D97-AF65-F5344CB8AC3E}">
        <p14:creationId xmlns:p14="http://schemas.microsoft.com/office/powerpoint/2010/main" val="2787586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9A1A-67D1-4788-BE3D-7BBD81E23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A15EE1-6BD4-4847-947F-D5EFE3FE30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165531-AB19-497A-8798-B6D20F44C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599AB1-A317-48D9-8296-0FB5F102BB7B}"/>
              </a:ext>
            </a:extLst>
          </p:cNvPr>
          <p:cNvSpPr>
            <a:spLocks noGrp="1"/>
          </p:cNvSpPr>
          <p:nvPr>
            <p:ph type="dt" sz="half" idx="10"/>
          </p:nvPr>
        </p:nvSpPr>
        <p:spPr/>
        <p:txBody>
          <a:bodyPr/>
          <a:lstStyle/>
          <a:p>
            <a:fld id="{D34E891A-2287-4FA0-8EAB-1C9DB273F5AD}" type="datetimeFigureOut">
              <a:rPr lang="en-US" smtClean="0"/>
              <a:t>10/29/2018</a:t>
            </a:fld>
            <a:endParaRPr lang="en-US"/>
          </a:p>
        </p:txBody>
      </p:sp>
      <p:sp>
        <p:nvSpPr>
          <p:cNvPr id="6" name="Footer Placeholder 5">
            <a:extLst>
              <a:ext uri="{FF2B5EF4-FFF2-40B4-BE49-F238E27FC236}">
                <a16:creationId xmlns:a16="http://schemas.microsoft.com/office/drawing/2014/main" id="{FCAB73C9-0BC9-4240-92C2-E9CA59E4D1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C974CD-CE84-42ED-86D5-8AB650841483}"/>
              </a:ext>
            </a:extLst>
          </p:cNvPr>
          <p:cNvSpPr>
            <a:spLocks noGrp="1"/>
          </p:cNvSpPr>
          <p:nvPr>
            <p:ph type="sldNum" sz="quarter" idx="12"/>
          </p:nvPr>
        </p:nvSpPr>
        <p:spPr/>
        <p:txBody>
          <a:bodyPr/>
          <a:lstStyle/>
          <a:p>
            <a:fld id="{BA9EF982-6F1D-4009-966C-55BD1A4D3182}" type="slidenum">
              <a:rPr lang="en-US" smtClean="0"/>
              <a:t>‹#›</a:t>
            </a:fld>
            <a:endParaRPr lang="en-US"/>
          </a:p>
        </p:txBody>
      </p:sp>
    </p:spTree>
    <p:extLst>
      <p:ext uri="{BB962C8B-B14F-4D97-AF65-F5344CB8AC3E}">
        <p14:creationId xmlns:p14="http://schemas.microsoft.com/office/powerpoint/2010/main" val="311846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FD17-723C-4A32-A8BD-1259A762AA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1E5609-3089-4830-807C-14F7180898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9BEE74-C1B9-4751-9E4E-D8141C350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A55AD1-10B8-4286-BEF7-5B4D66BA03EF}"/>
              </a:ext>
            </a:extLst>
          </p:cNvPr>
          <p:cNvSpPr>
            <a:spLocks noGrp="1"/>
          </p:cNvSpPr>
          <p:nvPr>
            <p:ph type="dt" sz="half" idx="10"/>
          </p:nvPr>
        </p:nvSpPr>
        <p:spPr/>
        <p:txBody>
          <a:bodyPr/>
          <a:lstStyle/>
          <a:p>
            <a:fld id="{D34E891A-2287-4FA0-8EAB-1C9DB273F5AD}" type="datetimeFigureOut">
              <a:rPr lang="en-US" smtClean="0"/>
              <a:t>10/29/2018</a:t>
            </a:fld>
            <a:endParaRPr lang="en-US"/>
          </a:p>
        </p:txBody>
      </p:sp>
      <p:sp>
        <p:nvSpPr>
          <p:cNvPr id="6" name="Footer Placeholder 5">
            <a:extLst>
              <a:ext uri="{FF2B5EF4-FFF2-40B4-BE49-F238E27FC236}">
                <a16:creationId xmlns:a16="http://schemas.microsoft.com/office/drawing/2014/main" id="{82C99450-86A4-44BA-BF40-153E0FD1D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9A0767-A686-4805-B4A2-DACD90599C2F}"/>
              </a:ext>
            </a:extLst>
          </p:cNvPr>
          <p:cNvSpPr>
            <a:spLocks noGrp="1"/>
          </p:cNvSpPr>
          <p:nvPr>
            <p:ph type="sldNum" sz="quarter" idx="12"/>
          </p:nvPr>
        </p:nvSpPr>
        <p:spPr/>
        <p:txBody>
          <a:bodyPr/>
          <a:lstStyle/>
          <a:p>
            <a:fld id="{BA9EF982-6F1D-4009-966C-55BD1A4D3182}" type="slidenum">
              <a:rPr lang="en-US" smtClean="0"/>
              <a:t>‹#›</a:t>
            </a:fld>
            <a:endParaRPr lang="en-US"/>
          </a:p>
        </p:txBody>
      </p:sp>
    </p:spTree>
    <p:extLst>
      <p:ext uri="{BB962C8B-B14F-4D97-AF65-F5344CB8AC3E}">
        <p14:creationId xmlns:p14="http://schemas.microsoft.com/office/powerpoint/2010/main" val="2156260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7B54DF-7DE5-43AD-9D0E-B4BB144FA4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4E89D8-43CE-4B90-A061-603131C1ED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DC899-B417-4D2F-BD2D-D4EBFF8EEC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4E891A-2287-4FA0-8EAB-1C9DB273F5AD}" type="datetimeFigureOut">
              <a:rPr lang="en-US" smtClean="0"/>
              <a:t>10/29/2018</a:t>
            </a:fld>
            <a:endParaRPr lang="en-US"/>
          </a:p>
        </p:txBody>
      </p:sp>
      <p:sp>
        <p:nvSpPr>
          <p:cNvPr id="5" name="Footer Placeholder 4">
            <a:extLst>
              <a:ext uri="{FF2B5EF4-FFF2-40B4-BE49-F238E27FC236}">
                <a16:creationId xmlns:a16="http://schemas.microsoft.com/office/drawing/2014/main" id="{4180EB69-ADEF-4244-ADCB-1E19E517C0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7963A6-2B15-4AC2-987F-040D2DFCA6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EF982-6F1D-4009-966C-55BD1A4D3182}" type="slidenum">
              <a:rPr lang="en-US" smtClean="0"/>
              <a:t>‹#›</a:t>
            </a:fld>
            <a:endParaRPr lang="en-US"/>
          </a:p>
        </p:txBody>
      </p:sp>
    </p:spTree>
    <p:extLst>
      <p:ext uri="{BB962C8B-B14F-4D97-AF65-F5344CB8AC3E}">
        <p14:creationId xmlns:p14="http://schemas.microsoft.com/office/powerpoint/2010/main" val="2083465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9.png"/><Relationship Id="rId4" Type="http://schemas.openxmlformats.org/officeDocument/2006/relationships/image" Target="../media/image6.png"/><Relationship Id="rId9" Type="http://schemas.microsoft.com/office/2007/relationships/hdphoto" Target="../media/hdphoto4.wdp"/></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11.png"/><Relationship Id="rId4" Type="http://schemas.openxmlformats.org/officeDocument/2006/relationships/image" Target="../media/image6.png"/><Relationship Id="rId9" Type="http://schemas.microsoft.com/office/2007/relationships/hdphoto" Target="../media/hdphoto4.wdp"/></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jpg"/><Relationship Id="rId5" Type="http://schemas.microsoft.com/office/2007/relationships/hdphoto" Target="../media/hdphoto2.wdp"/><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9.png"/><Relationship Id="rId4" Type="http://schemas.openxmlformats.org/officeDocument/2006/relationships/image" Target="../media/image6.png"/><Relationship Id="rId9" Type="http://schemas.microsoft.com/office/2007/relationships/hdphoto" Target="../media/hdphoto4.wdp"/></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3.wdp"/><Relationship Id="rId7" Type="http://schemas.microsoft.com/office/2007/relationships/hdphoto" Target="../media/hdphoto5.wdp"/><Relationship Id="rId12"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11" Type="http://schemas.microsoft.com/office/2007/relationships/hdphoto" Target="../media/hdphoto1.wdp"/><Relationship Id="rId5" Type="http://schemas.microsoft.com/office/2007/relationships/hdphoto" Target="../media/hdphoto4.wdp"/><Relationship Id="rId10" Type="http://schemas.openxmlformats.org/officeDocument/2006/relationships/image" Target="../media/image1.png"/><Relationship Id="rId4" Type="http://schemas.openxmlformats.org/officeDocument/2006/relationships/image" Target="../media/image8.png"/><Relationship Id="rId9" Type="http://schemas.microsoft.com/office/2007/relationships/hdphoto" Target="../media/hdphoto6.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1800-F678-433A-A193-08885CAD5EB6}"/>
              </a:ext>
            </a:extLst>
          </p:cNvPr>
          <p:cNvSpPr/>
          <p:nvPr/>
        </p:nvSpPr>
        <p:spPr>
          <a:xfrm>
            <a:off x="0" y="-26191"/>
            <a:ext cx="12192000" cy="888642"/>
          </a:xfrm>
          <a:prstGeom prst="rect">
            <a:avLst/>
          </a:prstGeom>
          <a:solidFill>
            <a:srgbClr val="111E35"/>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9FCD57E-B6E7-400D-8537-01FB1BCB27A6}"/>
              </a:ext>
            </a:extLst>
          </p:cNvPr>
          <p:cNvSpPr/>
          <p:nvPr/>
        </p:nvSpPr>
        <p:spPr>
          <a:xfrm>
            <a:off x="591442" y="301463"/>
            <a:ext cx="4443212" cy="399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ln w="0"/>
                <a:gradFill>
                  <a:gsLst>
                    <a:gs pos="21000">
                      <a:srgbClr val="53575C"/>
                    </a:gs>
                    <a:gs pos="88000">
                      <a:srgbClr val="C5C7CA"/>
                    </a:gs>
                  </a:gsLst>
                  <a:lin ang="5400000"/>
                </a:gradFill>
                <a:latin typeface="Agency FB" panose="020B0503020202020204" pitchFamily="34" charset="0"/>
              </a:rPr>
              <a:t>United States Space Force</a:t>
            </a:r>
          </a:p>
        </p:txBody>
      </p:sp>
      <p:pic>
        <p:nvPicPr>
          <p:cNvPr id="7" name="Picture 6">
            <a:extLst>
              <a:ext uri="{FF2B5EF4-FFF2-40B4-BE49-F238E27FC236}">
                <a16:creationId xmlns:a16="http://schemas.microsoft.com/office/drawing/2014/main" id="{38E77E85-E1F7-4382-B76B-B64821BE16B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7778" y1="10222" x2="37778" y2="10222"/>
                        <a14:foregroundMark x1="40000" y1="11111" x2="40000" y2="11111"/>
                        <a14:foregroundMark x1="30222" y1="12889" x2="30222" y2="12889"/>
                        <a14:foregroundMark x1="25333" y1="15556" x2="25333" y2="15556"/>
                        <a14:foregroundMark x1="22222" y1="19111" x2="22222" y2="19111"/>
                        <a14:foregroundMark x1="20889" y1="22667" x2="20889" y2="22667"/>
                        <a14:foregroundMark x1="14667" y1="27111" x2="14667" y2="27111"/>
                        <a14:foregroundMark x1="60444" y1="8444" x2="60444" y2="8444"/>
                        <a14:foregroundMark x1="69333" y1="10222" x2="69333" y2="10222"/>
                        <a14:foregroundMark x1="74222" y1="17778" x2="74222" y2="17778"/>
                        <a14:foregroundMark x1="80444" y1="17778" x2="80444" y2="17778"/>
                        <a14:foregroundMark x1="84000" y1="21333" x2="84000" y2="21333"/>
                        <a14:foregroundMark x1="88444" y1="27111" x2="88444" y2="27111"/>
                        <a14:foregroundMark x1="87111" y1="68889" x2="87111" y2="68889"/>
                        <a14:foregroundMark x1="80889" y1="77333" x2="80889" y2="77333"/>
                        <a14:foregroundMark x1="76444" y1="82222" x2="76444" y2="82222"/>
                        <a14:foregroundMark x1="69333" y1="85333" x2="69333" y2="85333"/>
                        <a14:foregroundMark x1="58222" y1="90667" x2="58222" y2="90667"/>
                        <a14:foregroundMark x1="11556" y1="69778" x2="11556" y2="69778"/>
                        <a14:foregroundMark x1="15111" y1="74667" x2="15111" y2="74667"/>
                        <a14:foregroundMark x1="22667" y1="84889" x2="22667" y2="84889"/>
                        <a14:foregroundMark x1="28444" y1="86222" x2="28444" y2="86222"/>
                        <a14:foregroundMark x1="37333" y1="90222" x2="37333" y2="90222"/>
                        <a14:foregroundMark x1="49778" y1="72000" x2="49778" y2="72000"/>
                        <a14:foregroundMark x1="51111" y1="64444" x2="51111" y2="64444"/>
                        <a14:foregroundMark x1="57333" y1="68000" x2="57333" y2="68000"/>
                        <a14:foregroundMark x1="62222" y1="56889" x2="62222" y2="56889"/>
                        <a14:foregroundMark x1="62667" y1="47556" x2="62667" y2="47556"/>
                        <a14:foregroundMark x1="52889" y1="42222" x2="52889" y2="42222"/>
                        <a14:foregroundMark x1="47556" y1="41333" x2="47556" y2="41333"/>
                        <a14:foregroundMark x1="50222" y1="56444" x2="50222" y2="56444"/>
                        <a14:foregroundMark x1="36889" y1="48000" x2="36889" y2="48000"/>
                        <a14:foregroundMark x1="33778" y1="56889" x2="33778" y2="56889"/>
                        <a14:foregroundMark x1="35556" y1="55556" x2="35556" y2="55556"/>
                        <a14:foregroundMark x1="41333" y1="68000" x2="41333" y2="68000"/>
                      </a14:backgroundRemoval>
                    </a14:imgEffect>
                  </a14:imgLayer>
                </a14:imgProps>
              </a:ext>
              <a:ext uri="{28A0092B-C50C-407E-A947-70E740481C1C}">
                <a14:useLocalDpi xmlns:a14="http://schemas.microsoft.com/office/drawing/2010/main" val="0"/>
              </a:ext>
            </a:extLst>
          </a:blip>
          <a:stretch>
            <a:fillRect/>
          </a:stretch>
        </p:blipFill>
        <p:spPr>
          <a:xfrm>
            <a:off x="203401" y="138626"/>
            <a:ext cx="669701" cy="669701"/>
          </a:xfrm>
          <a:prstGeom prst="rect">
            <a:avLst/>
          </a:prstGeom>
        </p:spPr>
      </p:pic>
      <p:sp>
        <p:nvSpPr>
          <p:cNvPr id="16" name="TextBox 15">
            <a:extLst>
              <a:ext uri="{FF2B5EF4-FFF2-40B4-BE49-F238E27FC236}">
                <a16:creationId xmlns:a16="http://schemas.microsoft.com/office/drawing/2014/main" id="{1483C278-DB8E-430D-9344-EE3115514AB1}"/>
              </a:ext>
            </a:extLst>
          </p:cNvPr>
          <p:cNvSpPr txBox="1"/>
          <p:nvPr/>
        </p:nvSpPr>
        <p:spPr>
          <a:xfrm>
            <a:off x="10477688" y="316419"/>
            <a:ext cx="728084" cy="369332"/>
          </a:xfrm>
          <a:prstGeom prst="rect">
            <a:avLst/>
          </a:prstGeom>
          <a:noFill/>
        </p:spPr>
        <p:txBody>
          <a:bodyPr wrap="none" rtlCol="0">
            <a:spAutoFit/>
          </a:bodyPr>
          <a:lstStyle/>
          <a:p>
            <a:r>
              <a:rPr lang="en-US" dirty="0">
                <a:ln w="0"/>
                <a:solidFill>
                  <a:schemeClr val="bg1">
                    <a:lumMod val="50000"/>
                  </a:schemeClr>
                </a:solidFill>
              </a:rPr>
              <a:t>menu</a:t>
            </a:r>
          </a:p>
        </p:txBody>
      </p:sp>
      <p:grpSp>
        <p:nvGrpSpPr>
          <p:cNvPr id="22" name="Group 21">
            <a:extLst>
              <a:ext uri="{FF2B5EF4-FFF2-40B4-BE49-F238E27FC236}">
                <a16:creationId xmlns:a16="http://schemas.microsoft.com/office/drawing/2014/main" id="{F5C28F13-ABD0-45F6-88CA-FF09CE1054CD}"/>
              </a:ext>
            </a:extLst>
          </p:cNvPr>
          <p:cNvGrpSpPr/>
          <p:nvPr/>
        </p:nvGrpSpPr>
        <p:grpSpPr>
          <a:xfrm>
            <a:off x="9946304" y="347787"/>
            <a:ext cx="273195" cy="258043"/>
            <a:chOff x="9697068" y="321539"/>
            <a:chExt cx="273195" cy="258043"/>
          </a:xfrm>
        </p:grpSpPr>
        <p:sp>
          <p:nvSpPr>
            <p:cNvPr id="17" name="Flowchart: Connector 16">
              <a:extLst>
                <a:ext uri="{FF2B5EF4-FFF2-40B4-BE49-F238E27FC236}">
                  <a16:creationId xmlns:a16="http://schemas.microsoft.com/office/drawing/2014/main" id="{67B41E50-588B-43AB-854D-859514E4D1D0}"/>
                </a:ext>
              </a:extLst>
            </p:cNvPr>
            <p:cNvSpPr/>
            <p:nvPr/>
          </p:nvSpPr>
          <p:spPr>
            <a:xfrm>
              <a:off x="9697068" y="321539"/>
              <a:ext cx="193184" cy="193183"/>
            </a:xfrm>
            <a:prstGeom prst="flowChartConnecto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4CD9F46-70CF-43EF-8FC7-240EFED1EAB3}"/>
                </a:ext>
              </a:extLst>
            </p:cNvPr>
            <p:cNvCxnSpPr>
              <a:cxnSpLocks/>
            </p:cNvCxnSpPr>
            <p:nvPr/>
          </p:nvCxnSpPr>
          <p:spPr>
            <a:xfrm>
              <a:off x="9860524" y="501085"/>
              <a:ext cx="109739" cy="7849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E2F4015-01A8-4AFA-85F0-F36422E02C1E}"/>
              </a:ext>
            </a:extLst>
          </p:cNvPr>
          <p:cNvGrpSpPr/>
          <p:nvPr/>
        </p:nvGrpSpPr>
        <p:grpSpPr>
          <a:xfrm>
            <a:off x="11205771" y="350958"/>
            <a:ext cx="394787" cy="245035"/>
            <a:chOff x="11205771" y="334547"/>
            <a:chExt cx="372336" cy="245035"/>
          </a:xfrm>
        </p:grpSpPr>
        <p:cxnSp>
          <p:nvCxnSpPr>
            <p:cNvPr id="24" name="Straight Connector 23">
              <a:extLst>
                <a:ext uri="{FF2B5EF4-FFF2-40B4-BE49-F238E27FC236}">
                  <a16:creationId xmlns:a16="http://schemas.microsoft.com/office/drawing/2014/main" id="{BD080560-33B5-4664-971C-2CE22DC357E0}"/>
                </a:ext>
              </a:extLst>
            </p:cNvPr>
            <p:cNvCxnSpPr/>
            <p:nvPr/>
          </p:nvCxnSpPr>
          <p:spPr>
            <a:xfrm>
              <a:off x="11205771" y="334547"/>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80EE59-DAE9-4B2C-B583-0FD6F75A8FC5}"/>
                </a:ext>
              </a:extLst>
            </p:cNvPr>
            <p:cNvCxnSpPr/>
            <p:nvPr/>
          </p:nvCxnSpPr>
          <p:spPr>
            <a:xfrm>
              <a:off x="11205772" y="457065"/>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747B96-307D-4060-B4D0-82DC0A47F550}"/>
                </a:ext>
              </a:extLst>
            </p:cNvPr>
            <p:cNvCxnSpPr/>
            <p:nvPr/>
          </p:nvCxnSpPr>
          <p:spPr>
            <a:xfrm>
              <a:off x="11205772" y="579582"/>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E587884-9088-4048-9D61-406CD113757B}"/>
              </a:ext>
            </a:extLst>
          </p:cNvPr>
          <p:cNvSpPr/>
          <p:nvPr/>
        </p:nvSpPr>
        <p:spPr>
          <a:xfrm>
            <a:off x="1687132" y="862451"/>
            <a:ext cx="8790556" cy="599554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55AE77-2F79-4851-B6EA-2D4AFC4B69DC}"/>
              </a:ext>
            </a:extLst>
          </p:cNvPr>
          <p:cNvSpPr/>
          <p:nvPr/>
        </p:nvSpPr>
        <p:spPr>
          <a:xfrm>
            <a:off x="0" y="862451"/>
            <a:ext cx="168713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962706F-A4EA-47F3-AFC8-2CE4D0B1D5EF}"/>
              </a:ext>
            </a:extLst>
          </p:cNvPr>
          <p:cNvSpPr/>
          <p:nvPr/>
        </p:nvSpPr>
        <p:spPr>
          <a:xfrm>
            <a:off x="10477688" y="862451"/>
            <a:ext cx="171431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2990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1800-F678-433A-A193-08885CAD5EB6}"/>
              </a:ext>
            </a:extLst>
          </p:cNvPr>
          <p:cNvSpPr/>
          <p:nvPr/>
        </p:nvSpPr>
        <p:spPr>
          <a:xfrm>
            <a:off x="0" y="-26191"/>
            <a:ext cx="12192000" cy="888642"/>
          </a:xfrm>
          <a:prstGeom prst="rect">
            <a:avLst/>
          </a:prstGeom>
          <a:solidFill>
            <a:srgbClr val="111E35"/>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9FCD57E-B6E7-400D-8537-01FB1BCB27A6}"/>
              </a:ext>
            </a:extLst>
          </p:cNvPr>
          <p:cNvSpPr/>
          <p:nvPr/>
        </p:nvSpPr>
        <p:spPr>
          <a:xfrm>
            <a:off x="591442" y="301463"/>
            <a:ext cx="4443212" cy="399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ln w="0"/>
                <a:gradFill>
                  <a:gsLst>
                    <a:gs pos="21000">
                      <a:srgbClr val="53575C"/>
                    </a:gs>
                    <a:gs pos="88000">
                      <a:srgbClr val="C5C7CA"/>
                    </a:gs>
                  </a:gsLst>
                  <a:lin ang="5400000"/>
                </a:gradFill>
                <a:latin typeface="Agency FB" panose="020B0503020202020204" pitchFamily="34" charset="0"/>
              </a:rPr>
              <a:t>United States Space Force</a:t>
            </a:r>
          </a:p>
        </p:txBody>
      </p:sp>
      <p:pic>
        <p:nvPicPr>
          <p:cNvPr id="7" name="Picture 6">
            <a:extLst>
              <a:ext uri="{FF2B5EF4-FFF2-40B4-BE49-F238E27FC236}">
                <a16:creationId xmlns:a16="http://schemas.microsoft.com/office/drawing/2014/main" id="{38E77E85-E1F7-4382-B76B-B64821BE16B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7778" y1="10222" x2="37778" y2="10222"/>
                        <a14:foregroundMark x1="40000" y1="11111" x2="40000" y2="11111"/>
                        <a14:foregroundMark x1="30222" y1="12889" x2="30222" y2="12889"/>
                        <a14:foregroundMark x1="25333" y1="15556" x2="25333" y2="15556"/>
                        <a14:foregroundMark x1="22222" y1="19111" x2="22222" y2="19111"/>
                        <a14:foregroundMark x1="20889" y1="22667" x2="20889" y2="22667"/>
                        <a14:foregroundMark x1="14667" y1="27111" x2="14667" y2="27111"/>
                        <a14:foregroundMark x1="60444" y1="8444" x2="60444" y2="8444"/>
                        <a14:foregroundMark x1="69333" y1="10222" x2="69333" y2="10222"/>
                        <a14:foregroundMark x1="74222" y1="17778" x2="74222" y2="17778"/>
                        <a14:foregroundMark x1="80444" y1="17778" x2="80444" y2="17778"/>
                        <a14:foregroundMark x1="84000" y1="21333" x2="84000" y2="21333"/>
                        <a14:foregroundMark x1="88444" y1="27111" x2="88444" y2="27111"/>
                        <a14:foregroundMark x1="87111" y1="68889" x2="87111" y2="68889"/>
                        <a14:foregroundMark x1="80889" y1="77333" x2="80889" y2="77333"/>
                        <a14:foregroundMark x1="76444" y1="82222" x2="76444" y2="82222"/>
                        <a14:foregroundMark x1="69333" y1="85333" x2="69333" y2="85333"/>
                        <a14:foregroundMark x1="58222" y1="90667" x2="58222" y2="90667"/>
                        <a14:foregroundMark x1="11556" y1="69778" x2="11556" y2="69778"/>
                        <a14:foregroundMark x1="15111" y1="74667" x2="15111" y2="74667"/>
                        <a14:foregroundMark x1="22667" y1="84889" x2="22667" y2="84889"/>
                        <a14:foregroundMark x1="28444" y1="86222" x2="28444" y2="86222"/>
                        <a14:foregroundMark x1="37333" y1="90222" x2="37333" y2="90222"/>
                        <a14:foregroundMark x1="49778" y1="72000" x2="49778" y2="72000"/>
                        <a14:foregroundMark x1="51111" y1="64444" x2="51111" y2="64444"/>
                        <a14:foregroundMark x1="57333" y1="68000" x2="57333" y2="68000"/>
                        <a14:foregroundMark x1="62222" y1="56889" x2="62222" y2="56889"/>
                        <a14:foregroundMark x1="62667" y1="47556" x2="62667" y2="47556"/>
                        <a14:foregroundMark x1="52889" y1="42222" x2="52889" y2="42222"/>
                        <a14:foregroundMark x1="47556" y1="41333" x2="47556" y2="41333"/>
                        <a14:foregroundMark x1="50222" y1="56444" x2="50222" y2="56444"/>
                        <a14:foregroundMark x1="36889" y1="48000" x2="36889" y2="48000"/>
                        <a14:foregroundMark x1="33778" y1="56889" x2="33778" y2="56889"/>
                        <a14:foregroundMark x1="35556" y1="55556" x2="35556" y2="55556"/>
                        <a14:foregroundMark x1="41333" y1="68000" x2="41333" y2="68000"/>
                      </a14:backgroundRemoval>
                    </a14:imgEffect>
                  </a14:imgLayer>
                </a14:imgProps>
              </a:ext>
              <a:ext uri="{28A0092B-C50C-407E-A947-70E740481C1C}">
                <a14:useLocalDpi xmlns:a14="http://schemas.microsoft.com/office/drawing/2010/main" val="0"/>
              </a:ext>
            </a:extLst>
          </a:blip>
          <a:stretch>
            <a:fillRect/>
          </a:stretch>
        </p:blipFill>
        <p:spPr>
          <a:xfrm>
            <a:off x="203401" y="138626"/>
            <a:ext cx="669701" cy="669701"/>
          </a:xfrm>
          <a:prstGeom prst="rect">
            <a:avLst/>
          </a:prstGeom>
        </p:spPr>
      </p:pic>
      <p:sp>
        <p:nvSpPr>
          <p:cNvPr id="16" name="TextBox 15">
            <a:extLst>
              <a:ext uri="{FF2B5EF4-FFF2-40B4-BE49-F238E27FC236}">
                <a16:creationId xmlns:a16="http://schemas.microsoft.com/office/drawing/2014/main" id="{1483C278-DB8E-430D-9344-EE3115514AB1}"/>
              </a:ext>
            </a:extLst>
          </p:cNvPr>
          <p:cNvSpPr txBox="1"/>
          <p:nvPr/>
        </p:nvSpPr>
        <p:spPr>
          <a:xfrm>
            <a:off x="10477688" y="316419"/>
            <a:ext cx="728084" cy="369332"/>
          </a:xfrm>
          <a:prstGeom prst="rect">
            <a:avLst/>
          </a:prstGeom>
          <a:noFill/>
        </p:spPr>
        <p:txBody>
          <a:bodyPr wrap="none" rtlCol="0">
            <a:spAutoFit/>
          </a:bodyPr>
          <a:lstStyle/>
          <a:p>
            <a:r>
              <a:rPr lang="en-US" dirty="0">
                <a:ln w="0"/>
                <a:solidFill>
                  <a:schemeClr val="bg1">
                    <a:lumMod val="50000"/>
                  </a:schemeClr>
                </a:solidFill>
              </a:rPr>
              <a:t>menu</a:t>
            </a:r>
          </a:p>
        </p:txBody>
      </p:sp>
      <p:grpSp>
        <p:nvGrpSpPr>
          <p:cNvPr id="22" name="Group 21">
            <a:extLst>
              <a:ext uri="{FF2B5EF4-FFF2-40B4-BE49-F238E27FC236}">
                <a16:creationId xmlns:a16="http://schemas.microsoft.com/office/drawing/2014/main" id="{F5C28F13-ABD0-45F6-88CA-FF09CE1054CD}"/>
              </a:ext>
            </a:extLst>
          </p:cNvPr>
          <p:cNvGrpSpPr/>
          <p:nvPr/>
        </p:nvGrpSpPr>
        <p:grpSpPr>
          <a:xfrm>
            <a:off x="9946304" y="347787"/>
            <a:ext cx="273195" cy="258043"/>
            <a:chOff x="9697068" y="321539"/>
            <a:chExt cx="273195" cy="258043"/>
          </a:xfrm>
        </p:grpSpPr>
        <p:sp>
          <p:nvSpPr>
            <p:cNvPr id="17" name="Flowchart: Connector 16">
              <a:extLst>
                <a:ext uri="{FF2B5EF4-FFF2-40B4-BE49-F238E27FC236}">
                  <a16:creationId xmlns:a16="http://schemas.microsoft.com/office/drawing/2014/main" id="{67B41E50-588B-43AB-854D-859514E4D1D0}"/>
                </a:ext>
              </a:extLst>
            </p:cNvPr>
            <p:cNvSpPr/>
            <p:nvPr/>
          </p:nvSpPr>
          <p:spPr>
            <a:xfrm>
              <a:off x="9697068" y="321539"/>
              <a:ext cx="193184" cy="193183"/>
            </a:xfrm>
            <a:prstGeom prst="flowChartConnecto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4CD9F46-70CF-43EF-8FC7-240EFED1EAB3}"/>
                </a:ext>
              </a:extLst>
            </p:cNvPr>
            <p:cNvCxnSpPr>
              <a:cxnSpLocks/>
            </p:cNvCxnSpPr>
            <p:nvPr/>
          </p:nvCxnSpPr>
          <p:spPr>
            <a:xfrm>
              <a:off x="9860524" y="501085"/>
              <a:ext cx="109739" cy="7849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E2F4015-01A8-4AFA-85F0-F36422E02C1E}"/>
              </a:ext>
            </a:extLst>
          </p:cNvPr>
          <p:cNvGrpSpPr/>
          <p:nvPr/>
        </p:nvGrpSpPr>
        <p:grpSpPr>
          <a:xfrm>
            <a:off x="11205771" y="350958"/>
            <a:ext cx="394787" cy="245035"/>
            <a:chOff x="11205771" y="334547"/>
            <a:chExt cx="372336" cy="245035"/>
          </a:xfrm>
        </p:grpSpPr>
        <p:cxnSp>
          <p:nvCxnSpPr>
            <p:cNvPr id="24" name="Straight Connector 23">
              <a:extLst>
                <a:ext uri="{FF2B5EF4-FFF2-40B4-BE49-F238E27FC236}">
                  <a16:creationId xmlns:a16="http://schemas.microsoft.com/office/drawing/2014/main" id="{BD080560-33B5-4664-971C-2CE22DC357E0}"/>
                </a:ext>
              </a:extLst>
            </p:cNvPr>
            <p:cNvCxnSpPr/>
            <p:nvPr/>
          </p:nvCxnSpPr>
          <p:spPr>
            <a:xfrm>
              <a:off x="11205771" y="334547"/>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80EE59-DAE9-4B2C-B583-0FD6F75A8FC5}"/>
                </a:ext>
              </a:extLst>
            </p:cNvPr>
            <p:cNvCxnSpPr/>
            <p:nvPr/>
          </p:nvCxnSpPr>
          <p:spPr>
            <a:xfrm>
              <a:off x="11205772" y="457065"/>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747B96-307D-4060-B4D0-82DC0A47F550}"/>
                </a:ext>
              </a:extLst>
            </p:cNvPr>
            <p:cNvCxnSpPr/>
            <p:nvPr/>
          </p:nvCxnSpPr>
          <p:spPr>
            <a:xfrm>
              <a:off x="11205772" y="579582"/>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E587884-9088-4048-9D61-406CD113757B}"/>
              </a:ext>
            </a:extLst>
          </p:cNvPr>
          <p:cNvSpPr/>
          <p:nvPr/>
        </p:nvSpPr>
        <p:spPr>
          <a:xfrm>
            <a:off x="1687132" y="862451"/>
            <a:ext cx="8790556" cy="599554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55AE77-2F79-4851-B6EA-2D4AFC4B69DC}"/>
              </a:ext>
            </a:extLst>
          </p:cNvPr>
          <p:cNvSpPr/>
          <p:nvPr/>
        </p:nvSpPr>
        <p:spPr>
          <a:xfrm>
            <a:off x="0" y="862451"/>
            <a:ext cx="168713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962706F-A4EA-47F3-AFC8-2CE4D0B1D5EF}"/>
              </a:ext>
            </a:extLst>
          </p:cNvPr>
          <p:cNvSpPr/>
          <p:nvPr/>
        </p:nvSpPr>
        <p:spPr>
          <a:xfrm>
            <a:off x="10477688" y="862451"/>
            <a:ext cx="171431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E127750-B835-4F51-BD95-D7B956C8587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88725" l="0" r="100000">
                        <a14:foregroundMark x1="49020" y1="17647" x2="49020" y2="17647"/>
                        <a14:foregroundMark x1="49020" y1="17647" x2="49020" y2="17647"/>
                        <a14:foregroundMark x1="49020" y1="18627" x2="49020" y2="18627"/>
                        <a14:foregroundMark x1="52696" y1="26961" x2="52696" y2="26961"/>
                        <a14:foregroundMark x1="50735" y1="17892" x2="50735" y2="17892"/>
                        <a14:foregroundMark x1="62745" y1="47549" x2="62745" y2="47549"/>
                        <a14:foregroundMark x1="48775" y1="56863" x2="48775" y2="56863"/>
                        <a14:foregroundMark x1="36765" y1="49265" x2="36765" y2="49265"/>
                        <a14:foregroundMark x1="35294" y1="57108" x2="35294" y2="57108"/>
                        <a14:foregroundMark x1="42402" y1="69608" x2="42402" y2="69608"/>
                        <a14:foregroundMark x1="42892" y1="55147" x2="42892" y2="55147"/>
                        <a14:foregroundMark x1="50490" y1="66176" x2="50490" y2="66176"/>
                        <a14:foregroundMark x1="50490" y1="74755" x2="50490" y2="74755"/>
                        <a14:foregroundMark x1="57598" y1="67157" x2="57598" y2="67157"/>
                        <a14:foregroundMark x1="62255" y1="55147" x2="62255" y2="55147"/>
                        <a14:foregroundMark x1="71324" y1="46814" x2="71324" y2="46814"/>
                        <a14:foregroundMark x1="70588" y1="49265" x2="70588" y2="49265"/>
                      </a14:backgroundRemoval>
                    </a14:imgEffect>
                  </a14:imgLayer>
                </a14:imgProps>
              </a:ext>
              <a:ext uri="{28A0092B-C50C-407E-A947-70E740481C1C}">
                <a14:useLocalDpi xmlns:a14="http://schemas.microsoft.com/office/drawing/2010/main" val="0"/>
              </a:ext>
            </a:extLst>
          </a:blip>
          <a:stretch>
            <a:fillRect/>
          </a:stretch>
        </p:blipFill>
        <p:spPr>
          <a:xfrm>
            <a:off x="4024345" y="1119072"/>
            <a:ext cx="4143309" cy="4143309"/>
          </a:xfrm>
          <a:prstGeom prst="rect">
            <a:avLst/>
          </a:prstGeom>
        </p:spPr>
      </p:pic>
      <p:sp>
        <p:nvSpPr>
          <p:cNvPr id="6" name="TextBox 5">
            <a:extLst>
              <a:ext uri="{FF2B5EF4-FFF2-40B4-BE49-F238E27FC236}">
                <a16:creationId xmlns:a16="http://schemas.microsoft.com/office/drawing/2014/main" id="{77E6D760-6B61-4BD0-8819-E67499F4DDEE}"/>
              </a:ext>
            </a:extLst>
          </p:cNvPr>
          <p:cNvSpPr txBox="1"/>
          <p:nvPr/>
        </p:nvSpPr>
        <p:spPr>
          <a:xfrm>
            <a:off x="2574517" y="865156"/>
            <a:ext cx="6958956" cy="769441"/>
          </a:xfrm>
          <a:prstGeom prst="rect">
            <a:avLst/>
          </a:prstGeom>
          <a:noFill/>
        </p:spPr>
        <p:txBody>
          <a:bodyPr wrap="none" rtlCol="0">
            <a:spAutoFit/>
          </a:bodyPr>
          <a:lstStyle/>
          <a:p>
            <a:r>
              <a:rPr lang="en-US" sz="4400" dirty="0">
                <a:ln w="0"/>
                <a:gradFill>
                  <a:gsLst>
                    <a:gs pos="21000">
                      <a:srgbClr val="53575C"/>
                    </a:gs>
                    <a:gs pos="88000">
                      <a:srgbClr val="C5C7CA"/>
                    </a:gs>
                  </a:gsLst>
                  <a:lin ang="5400000"/>
                </a:gradFill>
                <a:latin typeface="Agency FB" panose="020B0503020202020204" pitchFamily="34" charset="0"/>
              </a:rPr>
              <a:t>We want you in the Space Force Crew!</a:t>
            </a:r>
          </a:p>
        </p:txBody>
      </p:sp>
      <p:sp>
        <p:nvSpPr>
          <p:cNvPr id="14" name="TextBox 13">
            <a:extLst>
              <a:ext uri="{FF2B5EF4-FFF2-40B4-BE49-F238E27FC236}">
                <a16:creationId xmlns:a16="http://schemas.microsoft.com/office/drawing/2014/main" id="{D46D684E-FDEA-467C-9C71-C17745E03685}"/>
              </a:ext>
            </a:extLst>
          </p:cNvPr>
          <p:cNvSpPr txBox="1"/>
          <p:nvPr/>
        </p:nvSpPr>
        <p:spPr>
          <a:xfrm>
            <a:off x="8708495" y="4746855"/>
            <a:ext cx="1704313" cy="523220"/>
          </a:xfrm>
          <a:prstGeom prst="rect">
            <a:avLst/>
          </a:prstGeom>
          <a:noFill/>
        </p:spPr>
        <p:txBody>
          <a:bodyPr wrap="none" rtlCol="0">
            <a:spAutoFit/>
          </a:bodyPr>
          <a:lstStyle/>
          <a:p>
            <a:r>
              <a:rPr lang="en-US" sz="2800" dirty="0">
                <a:solidFill>
                  <a:schemeClr val="bg2"/>
                </a:solidFill>
                <a:latin typeface="Agency FB" panose="020B0503020202020204" pitchFamily="34" charset="0"/>
              </a:rPr>
              <a:t>Sign-up Form</a:t>
            </a:r>
          </a:p>
        </p:txBody>
      </p:sp>
      <p:sp>
        <p:nvSpPr>
          <p:cNvPr id="2" name="Rectangle: Rounded Corners 1">
            <a:extLst>
              <a:ext uri="{FF2B5EF4-FFF2-40B4-BE49-F238E27FC236}">
                <a16:creationId xmlns:a16="http://schemas.microsoft.com/office/drawing/2014/main" id="{FAC9EF24-FF71-44DF-9A91-8F75FC582A4E}"/>
              </a:ext>
            </a:extLst>
          </p:cNvPr>
          <p:cNvSpPr/>
          <p:nvPr/>
        </p:nvSpPr>
        <p:spPr>
          <a:xfrm>
            <a:off x="1783723" y="5446775"/>
            <a:ext cx="8597373" cy="1326524"/>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505FEB70-34F7-48BB-96E6-B08666831043}"/>
              </a:ext>
            </a:extLst>
          </p:cNvPr>
          <p:cNvSpPr txBox="1"/>
          <p:nvPr/>
        </p:nvSpPr>
        <p:spPr>
          <a:xfrm>
            <a:off x="1946093" y="5449860"/>
            <a:ext cx="1222110" cy="1323439"/>
          </a:xfrm>
          <a:prstGeom prst="rect">
            <a:avLst/>
          </a:prstGeom>
          <a:noFill/>
        </p:spPr>
        <p:txBody>
          <a:bodyPr wrap="square" rtlCol="0">
            <a:spAutoFit/>
          </a:bodyPr>
          <a:lstStyle/>
          <a:p>
            <a:r>
              <a:rPr lang="en-US" sz="1600" b="1" u="sng" dirty="0">
                <a:solidFill>
                  <a:schemeClr val="bg2"/>
                </a:solidFill>
                <a:latin typeface="Agency FB" panose="020B0503020202020204" pitchFamily="34" charset="0"/>
              </a:rPr>
              <a:t>How to join</a:t>
            </a:r>
          </a:p>
          <a:p>
            <a:r>
              <a:rPr lang="en-US" sz="1600" b="1" u="sng" dirty="0">
                <a:solidFill>
                  <a:schemeClr val="bg2"/>
                </a:solidFill>
                <a:latin typeface="Agency FB" panose="020B0503020202020204" pitchFamily="34" charset="0"/>
              </a:rPr>
              <a:t>Our Mission</a:t>
            </a:r>
          </a:p>
          <a:p>
            <a:r>
              <a:rPr lang="en-US" sz="1600" b="1" u="sng" dirty="0">
                <a:solidFill>
                  <a:schemeClr val="bg2"/>
                </a:solidFill>
                <a:latin typeface="Agency FB" panose="020B0503020202020204" pitchFamily="34" charset="0"/>
              </a:rPr>
              <a:t>Lifestyle</a:t>
            </a:r>
          </a:p>
          <a:p>
            <a:r>
              <a:rPr lang="en-US" sz="1600" b="1" u="sng" dirty="0">
                <a:solidFill>
                  <a:schemeClr val="bg2"/>
                </a:solidFill>
                <a:latin typeface="Agency FB" panose="020B0503020202020204" pitchFamily="34" charset="0"/>
              </a:rPr>
              <a:t>Benefits</a:t>
            </a:r>
          </a:p>
          <a:p>
            <a:r>
              <a:rPr lang="en-US" sz="1600" b="1" u="sng" dirty="0">
                <a:solidFill>
                  <a:schemeClr val="bg2"/>
                </a:solidFill>
                <a:latin typeface="Agency FB" panose="020B0503020202020204" pitchFamily="34" charset="0"/>
              </a:rPr>
              <a:t>Sign-up Form</a:t>
            </a:r>
          </a:p>
        </p:txBody>
      </p:sp>
      <p:sp>
        <p:nvSpPr>
          <p:cNvPr id="10" name="TextBox 9">
            <a:extLst>
              <a:ext uri="{FF2B5EF4-FFF2-40B4-BE49-F238E27FC236}">
                <a16:creationId xmlns:a16="http://schemas.microsoft.com/office/drawing/2014/main" id="{5DCC849F-D51A-425A-A1E1-57B0EE1444E8}"/>
              </a:ext>
            </a:extLst>
          </p:cNvPr>
          <p:cNvSpPr txBox="1"/>
          <p:nvPr/>
        </p:nvSpPr>
        <p:spPr>
          <a:xfrm>
            <a:off x="3330573" y="6547411"/>
            <a:ext cx="5533502" cy="276999"/>
          </a:xfrm>
          <a:prstGeom prst="rect">
            <a:avLst/>
          </a:prstGeom>
          <a:noFill/>
        </p:spPr>
        <p:txBody>
          <a:bodyPr wrap="none" rtlCol="0">
            <a:spAutoFit/>
          </a:bodyPr>
          <a:lstStyle/>
          <a:p>
            <a:r>
              <a:rPr lang="en-US" sz="1200" dirty="0">
                <a:solidFill>
                  <a:schemeClr val="bg1">
                    <a:lumMod val="50000"/>
                  </a:schemeClr>
                </a:solidFill>
              </a:rPr>
              <a:t>Privacy Policy        About Our Ads         Site Map         Terms of Use        FAQ        SF Links</a:t>
            </a:r>
          </a:p>
        </p:txBody>
      </p:sp>
      <p:grpSp>
        <p:nvGrpSpPr>
          <p:cNvPr id="27" name="Group 26">
            <a:extLst>
              <a:ext uri="{FF2B5EF4-FFF2-40B4-BE49-F238E27FC236}">
                <a16:creationId xmlns:a16="http://schemas.microsoft.com/office/drawing/2014/main" id="{167F18B4-7F03-4FD9-8DE2-4C62D9CE78A7}"/>
              </a:ext>
            </a:extLst>
          </p:cNvPr>
          <p:cNvGrpSpPr/>
          <p:nvPr/>
        </p:nvGrpSpPr>
        <p:grpSpPr>
          <a:xfrm>
            <a:off x="3699755" y="5607357"/>
            <a:ext cx="4792487" cy="373387"/>
            <a:chOff x="3699756" y="5812427"/>
            <a:chExt cx="4792487" cy="373387"/>
          </a:xfrm>
        </p:grpSpPr>
        <p:sp>
          <p:nvSpPr>
            <p:cNvPr id="12" name="TextBox 11">
              <a:extLst>
                <a:ext uri="{FF2B5EF4-FFF2-40B4-BE49-F238E27FC236}">
                  <a16:creationId xmlns:a16="http://schemas.microsoft.com/office/drawing/2014/main" id="{8ABCCC6E-EC1F-41C4-88B6-160192DE75F6}"/>
                </a:ext>
              </a:extLst>
            </p:cNvPr>
            <p:cNvSpPr txBox="1"/>
            <p:nvPr/>
          </p:nvSpPr>
          <p:spPr>
            <a:xfrm>
              <a:off x="3699756" y="5816482"/>
              <a:ext cx="1684948" cy="369332"/>
            </a:xfrm>
            <a:prstGeom prst="rect">
              <a:avLst/>
            </a:prstGeom>
            <a:noFill/>
          </p:spPr>
          <p:txBody>
            <a:bodyPr wrap="none" rtlCol="0">
              <a:spAutoFit/>
            </a:bodyPr>
            <a:lstStyle/>
            <a:p>
              <a:r>
                <a:rPr lang="en-US" dirty="0">
                  <a:solidFill>
                    <a:schemeClr val="bg2">
                      <a:lumMod val="75000"/>
                    </a:schemeClr>
                  </a:solidFill>
                </a:rPr>
                <a:t>Find A Recruiter</a:t>
              </a:r>
            </a:p>
          </p:txBody>
        </p:sp>
        <p:sp>
          <p:nvSpPr>
            <p:cNvPr id="13" name="TextBox 12">
              <a:extLst>
                <a:ext uri="{FF2B5EF4-FFF2-40B4-BE49-F238E27FC236}">
                  <a16:creationId xmlns:a16="http://schemas.microsoft.com/office/drawing/2014/main" id="{28225C0B-D1D4-497A-AD50-3A71E6D05DAA}"/>
                </a:ext>
              </a:extLst>
            </p:cNvPr>
            <p:cNvSpPr txBox="1"/>
            <p:nvPr/>
          </p:nvSpPr>
          <p:spPr>
            <a:xfrm>
              <a:off x="5444058" y="5812427"/>
              <a:ext cx="1036309" cy="369332"/>
            </a:xfrm>
            <a:prstGeom prst="rect">
              <a:avLst/>
            </a:prstGeom>
            <a:noFill/>
          </p:spPr>
          <p:txBody>
            <a:bodyPr wrap="none" rtlCol="0">
              <a:spAutoFit/>
            </a:bodyPr>
            <a:lstStyle/>
            <a:p>
              <a:r>
                <a:rPr lang="en-US" dirty="0">
                  <a:solidFill>
                    <a:schemeClr val="bg2">
                      <a:lumMod val="75000"/>
                    </a:schemeClr>
                  </a:solidFill>
                </a:rPr>
                <a:t>Chat Live</a:t>
              </a:r>
            </a:p>
          </p:txBody>
        </p:sp>
        <p:sp>
          <p:nvSpPr>
            <p:cNvPr id="18" name="TextBox 17">
              <a:extLst>
                <a:ext uri="{FF2B5EF4-FFF2-40B4-BE49-F238E27FC236}">
                  <a16:creationId xmlns:a16="http://schemas.microsoft.com/office/drawing/2014/main" id="{E7F8A426-492B-4D49-ABD4-626E9737D651}"/>
                </a:ext>
              </a:extLst>
            </p:cNvPr>
            <p:cNvSpPr txBox="1"/>
            <p:nvPr/>
          </p:nvSpPr>
          <p:spPr>
            <a:xfrm>
              <a:off x="6539721" y="5816438"/>
              <a:ext cx="1952522" cy="369332"/>
            </a:xfrm>
            <a:prstGeom prst="rect">
              <a:avLst/>
            </a:prstGeom>
            <a:noFill/>
          </p:spPr>
          <p:txBody>
            <a:bodyPr wrap="none" rtlCol="0">
              <a:spAutoFit/>
            </a:bodyPr>
            <a:lstStyle/>
            <a:p>
              <a:r>
                <a:rPr lang="en-US" dirty="0">
                  <a:solidFill>
                    <a:schemeClr val="bg2">
                      <a:lumMod val="75000"/>
                    </a:schemeClr>
                  </a:solidFill>
                </a:rPr>
                <a:t>Parents and Family</a:t>
              </a:r>
            </a:p>
          </p:txBody>
        </p:sp>
      </p:grpSp>
      <p:grpSp>
        <p:nvGrpSpPr>
          <p:cNvPr id="32" name="Group 31">
            <a:extLst>
              <a:ext uri="{FF2B5EF4-FFF2-40B4-BE49-F238E27FC236}">
                <a16:creationId xmlns:a16="http://schemas.microsoft.com/office/drawing/2014/main" id="{0FBBFE5E-3B2F-4017-A38A-8ABCC46B933B}"/>
              </a:ext>
            </a:extLst>
          </p:cNvPr>
          <p:cNvGrpSpPr/>
          <p:nvPr/>
        </p:nvGrpSpPr>
        <p:grpSpPr>
          <a:xfrm>
            <a:off x="4145518" y="5854762"/>
            <a:ext cx="3873783" cy="386059"/>
            <a:chOff x="4040031" y="6085882"/>
            <a:chExt cx="3873783" cy="386059"/>
          </a:xfrm>
        </p:grpSpPr>
        <p:sp>
          <p:nvSpPr>
            <p:cNvPr id="15" name="TextBox 14">
              <a:extLst>
                <a:ext uri="{FF2B5EF4-FFF2-40B4-BE49-F238E27FC236}">
                  <a16:creationId xmlns:a16="http://schemas.microsoft.com/office/drawing/2014/main" id="{8E58DF9D-2783-4A5A-89A2-4623794416C5}"/>
                </a:ext>
              </a:extLst>
            </p:cNvPr>
            <p:cNvSpPr txBox="1"/>
            <p:nvPr/>
          </p:nvSpPr>
          <p:spPr>
            <a:xfrm>
              <a:off x="4040031" y="6085882"/>
              <a:ext cx="2819105" cy="369332"/>
            </a:xfrm>
            <a:prstGeom prst="rect">
              <a:avLst/>
            </a:prstGeom>
            <a:noFill/>
          </p:spPr>
          <p:txBody>
            <a:bodyPr wrap="none" rtlCol="0">
              <a:spAutoFit/>
            </a:bodyPr>
            <a:lstStyle/>
            <a:p>
              <a:r>
                <a:rPr lang="en-US" dirty="0">
                  <a:solidFill>
                    <a:schemeClr val="bg2">
                      <a:lumMod val="75000"/>
                    </a:schemeClr>
                  </a:solidFill>
                </a:rPr>
                <a:t>Personal Career Assessment</a:t>
              </a:r>
            </a:p>
          </p:txBody>
        </p:sp>
        <p:sp>
          <p:nvSpPr>
            <p:cNvPr id="23" name="TextBox 22">
              <a:extLst>
                <a:ext uri="{FF2B5EF4-FFF2-40B4-BE49-F238E27FC236}">
                  <a16:creationId xmlns:a16="http://schemas.microsoft.com/office/drawing/2014/main" id="{610CD3A8-3B42-4091-AA9F-65C60CE1C496}"/>
                </a:ext>
              </a:extLst>
            </p:cNvPr>
            <p:cNvSpPr txBox="1"/>
            <p:nvPr/>
          </p:nvSpPr>
          <p:spPr>
            <a:xfrm>
              <a:off x="7095961" y="6102609"/>
              <a:ext cx="817853" cy="369332"/>
            </a:xfrm>
            <a:prstGeom prst="rect">
              <a:avLst/>
            </a:prstGeom>
            <a:noFill/>
          </p:spPr>
          <p:txBody>
            <a:bodyPr wrap="none" rtlCol="0">
              <a:spAutoFit/>
            </a:bodyPr>
            <a:lstStyle/>
            <a:p>
              <a:r>
                <a:rPr lang="en-US" dirty="0">
                  <a:solidFill>
                    <a:schemeClr val="bg2">
                      <a:lumMod val="75000"/>
                    </a:schemeClr>
                  </a:solidFill>
                </a:rPr>
                <a:t>Videos</a:t>
              </a:r>
            </a:p>
          </p:txBody>
        </p:sp>
      </p:grpSp>
      <p:grpSp>
        <p:nvGrpSpPr>
          <p:cNvPr id="46" name="Group 45">
            <a:extLst>
              <a:ext uri="{FF2B5EF4-FFF2-40B4-BE49-F238E27FC236}">
                <a16:creationId xmlns:a16="http://schemas.microsoft.com/office/drawing/2014/main" id="{3BDD2429-F5F1-47FF-8557-9CB00377DB63}"/>
              </a:ext>
            </a:extLst>
          </p:cNvPr>
          <p:cNvGrpSpPr/>
          <p:nvPr/>
        </p:nvGrpSpPr>
        <p:grpSpPr>
          <a:xfrm>
            <a:off x="9143518" y="5543893"/>
            <a:ext cx="1161639" cy="1142017"/>
            <a:chOff x="9153195" y="5672702"/>
            <a:chExt cx="1161639" cy="1142017"/>
          </a:xfrm>
        </p:grpSpPr>
        <p:sp>
          <p:nvSpPr>
            <p:cNvPr id="33" name="TextBox 32">
              <a:extLst>
                <a:ext uri="{FF2B5EF4-FFF2-40B4-BE49-F238E27FC236}">
                  <a16:creationId xmlns:a16="http://schemas.microsoft.com/office/drawing/2014/main" id="{B3CDF806-4344-4736-A4F3-E435E3A427A0}"/>
                </a:ext>
              </a:extLst>
            </p:cNvPr>
            <p:cNvSpPr txBox="1"/>
            <p:nvPr/>
          </p:nvSpPr>
          <p:spPr>
            <a:xfrm>
              <a:off x="9374744" y="5672702"/>
              <a:ext cx="628698" cy="338554"/>
            </a:xfrm>
            <a:prstGeom prst="rect">
              <a:avLst/>
            </a:prstGeom>
            <a:noFill/>
          </p:spPr>
          <p:txBody>
            <a:bodyPr wrap="none" rtlCol="0">
              <a:spAutoFit/>
            </a:bodyPr>
            <a:lstStyle/>
            <a:p>
              <a:r>
                <a:rPr lang="en-US" sz="1600" dirty="0">
                  <a:solidFill>
                    <a:schemeClr val="bg2"/>
                  </a:solidFill>
                  <a:latin typeface="Agency FB" panose="020B0503020202020204" pitchFamily="34" charset="0"/>
                </a:rPr>
                <a:t>twitter</a:t>
              </a:r>
            </a:p>
          </p:txBody>
        </p:sp>
        <p:pic>
          <p:nvPicPr>
            <p:cNvPr id="35" name="Picture 34">
              <a:extLst>
                <a:ext uri="{FF2B5EF4-FFF2-40B4-BE49-F238E27FC236}">
                  <a16:creationId xmlns:a16="http://schemas.microsoft.com/office/drawing/2014/main" id="{C89C3B03-8E5C-4397-962F-3BDFB3838AF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944611" y="5932282"/>
              <a:ext cx="322487" cy="335924"/>
            </a:xfrm>
            <a:prstGeom prst="rect">
              <a:avLst/>
            </a:prstGeom>
          </p:spPr>
        </p:pic>
        <p:pic>
          <p:nvPicPr>
            <p:cNvPr id="37" name="Picture 36">
              <a:extLst>
                <a:ext uri="{FF2B5EF4-FFF2-40B4-BE49-F238E27FC236}">
                  <a16:creationId xmlns:a16="http://schemas.microsoft.com/office/drawing/2014/main" id="{51CF9033-2449-4BFE-9FB5-EB4D8D58CD0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65445" y1="31646" x2="65445" y2="31646"/>
                          <a14:foregroundMark x1="58639" y1="39241" x2="58639" y2="39241"/>
                        </a14:backgroundRemoval>
                      </a14:imgEffect>
                    </a14:imgLayer>
                  </a14:imgProps>
                </a:ext>
                <a:ext uri="{28A0092B-C50C-407E-A947-70E740481C1C}">
                  <a14:useLocalDpi xmlns:a14="http://schemas.microsoft.com/office/drawing/2010/main" val="0"/>
                </a:ext>
              </a:extLst>
            </a:blip>
            <a:stretch>
              <a:fillRect/>
            </a:stretch>
          </p:blipFill>
          <p:spPr>
            <a:xfrm>
              <a:off x="9849303" y="6429620"/>
              <a:ext cx="465531" cy="385099"/>
            </a:xfrm>
            <a:prstGeom prst="rect">
              <a:avLst/>
            </a:prstGeom>
          </p:spPr>
        </p:pic>
        <p:pic>
          <p:nvPicPr>
            <p:cNvPr id="39" name="Picture 38">
              <a:extLst>
                <a:ext uri="{FF2B5EF4-FFF2-40B4-BE49-F238E27FC236}">
                  <a16:creationId xmlns:a16="http://schemas.microsoft.com/office/drawing/2014/main" id="{127D4941-B796-4AAD-AADB-7D64F82ABD59}"/>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859795" y="5682355"/>
              <a:ext cx="373689" cy="334953"/>
            </a:xfrm>
            <a:prstGeom prst="rect">
              <a:avLst/>
            </a:prstGeom>
          </p:spPr>
        </p:pic>
        <p:pic>
          <p:nvPicPr>
            <p:cNvPr id="41" name="Picture 40">
              <a:extLst>
                <a:ext uri="{FF2B5EF4-FFF2-40B4-BE49-F238E27FC236}">
                  <a16:creationId xmlns:a16="http://schemas.microsoft.com/office/drawing/2014/main" id="{6DFFF60F-9DE6-4F80-89A6-54D16A759625}"/>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822526" y="6183822"/>
              <a:ext cx="473307" cy="346215"/>
            </a:xfrm>
            <a:prstGeom prst="rect">
              <a:avLst/>
            </a:prstGeom>
          </p:spPr>
        </p:pic>
        <p:sp>
          <p:nvSpPr>
            <p:cNvPr id="43" name="TextBox 42">
              <a:extLst>
                <a:ext uri="{FF2B5EF4-FFF2-40B4-BE49-F238E27FC236}">
                  <a16:creationId xmlns:a16="http://schemas.microsoft.com/office/drawing/2014/main" id="{182D4616-AF47-48B6-BD99-4AFF8F4399EA}"/>
                </a:ext>
              </a:extLst>
            </p:cNvPr>
            <p:cNvSpPr txBox="1"/>
            <p:nvPr/>
          </p:nvSpPr>
          <p:spPr>
            <a:xfrm>
              <a:off x="9282717" y="5927419"/>
              <a:ext cx="766557" cy="338554"/>
            </a:xfrm>
            <a:prstGeom prst="rect">
              <a:avLst/>
            </a:prstGeom>
            <a:noFill/>
          </p:spPr>
          <p:txBody>
            <a:bodyPr wrap="none" rtlCol="0">
              <a:spAutoFit/>
            </a:bodyPr>
            <a:lstStyle/>
            <a:p>
              <a:r>
                <a:rPr lang="en-US" sz="1600" dirty="0" err="1">
                  <a:solidFill>
                    <a:schemeClr val="bg2"/>
                  </a:solidFill>
                  <a:latin typeface="Agency FB" panose="020B0503020202020204" pitchFamily="34" charset="0"/>
                </a:rPr>
                <a:t>facebook</a:t>
              </a:r>
              <a:endParaRPr lang="en-US" sz="1600" dirty="0">
                <a:solidFill>
                  <a:schemeClr val="bg2"/>
                </a:solidFill>
                <a:latin typeface="Agency FB" panose="020B0503020202020204" pitchFamily="34" charset="0"/>
              </a:endParaRPr>
            </a:p>
          </p:txBody>
        </p:sp>
        <p:sp>
          <p:nvSpPr>
            <p:cNvPr id="44" name="TextBox 43">
              <a:extLst>
                <a:ext uri="{FF2B5EF4-FFF2-40B4-BE49-F238E27FC236}">
                  <a16:creationId xmlns:a16="http://schemas.microsoft.com/office/drawing/2014/main" id="{F20BADD0-F0A5-4BEC-B80B-760CE4C6CC5A}"/>
                </a:ext>
              </a:extLst>
            </p:cNvPr>
            <p:cNvSpPr txBox="1"/>
            <p:nvPr/>
          </p:nvSpPr>
          <p:spPr>
            <a:xfrm>
              <a:off x="9294429" y="6157930"/>
              <a:ext cx="696024" cy="338554"/>
            </a:xfrm>
            <a:prstGeom prst="rect">
              <a:avLst/>
            </a:prstGeom>
            <a:noFill/>
          </p:spPr>
          <p:txBody>
            <a:bodyPr wrap="none" rtlCol="0">
              <a:spAutoFit/>
            </a:bodyPr>
            <a:lstStyle/>
            <a:p>
              <a:r>
                <a:rPr lang="en-US" sz="1600" dirty="0" err="1">
                  <a:solidFill>
                    <a:schemeClr val="bg2"/>
                  </a:solidFill>
                  <a:latin typeface="Agency FB" panose="020B0503020202020204" pitchFamily="34" charset="0"/>
                </a:rPr>
                <a:t>youtube</a:t>
              </a:r>
              <a:endParaRPr lang="en-US" sz="1600" dirty="0">
                <a:solidFill>
                  <a:schemeClr val="bg2"/>
                </a:solidFill>
                <a:latin typeface="Agency FB" panose="020B0503020202020204" pitchFamily="34" charset="0"/>
              </a:endParaRPr>
            </a:p>
          </p:txBody>
        </p:sp>
        <p:sp>
          <p:nvSpPr>
            <p:cNvPr id="45" name="TextBox 44">
              <a:extLst>
                <a:ext uri="{FF2B5EF4-FFF2-40B4-BE49-F238E27FC236}">
                  <a16:creationId xmlns:a16="http://schemas.microsoft.com/office/drawing/2014/main" id="{A613B629-779F-4B8F-962F-506A901852DE}"/>
                </a:ext>
              </a:extLst>
            </p:cNvPr>
            <p:cNvSpPr txBox="1"/>
            <p:nvPr/>
          </p:nvSpPr>
          <p:spPr>
            <a:xfrm>
              <a:off x="9153195" y="6438519"/>
              <a:ext cx="843501" cy="338554"/>
            </a:xfrm>
            <a:prstGeom prst="rect">
              <a:avLst/>
            </a:prstGeom>
            <a:noFill/>
          </p:spPr>
          <p:txBody>
            <a:bodyPr wrap="none" rtlCol="0">
              <a:spAutoFit/>
            </a:bodyPr>
            <a:lstStyle/>
            <a:p>
              <a:r>
                <a:rPr lang="en-US" sz="1600" dirty="0" err="1">
                  <a:solidFill>
                    <a:schemeClr val="bg2"/>
                  </a:solidFill>
                  <a:latin typeface="Agency FB" panose="020B0503020202020204" pitchFamily="34" charset="0"/>
                </a:rPr>
                <a:t>instagram</a:t>
              </a:r>
              <a:endParaRPr lang="en-US" sz="1600" dirty="0">
                <a:solidFill>
                  <a:schemeClr val="bg2"/>
                </a:solidFill>
                <a:latin typeface="Agency FB" panose="020B0503020202020204" pitchFamily="34" charset="0"/>
              </a:endParaRPr>
            </a:p>
          </p:txBody>
        </p:sp>
      </p:grpSp>
    </p:spTree>
    <p:extLst>
      <p:ext uri="{BB962C8B-B14F-4D97-AF65-F5344CB8AC3E}">
        <p14:creationId xmlns:p14="http://schemas.microsoft.com/office/powerpoint/2010/main" val="3666856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1800-F678-433A-A193-08885CAD5EB6}"/>
              </a:ext>
            </a:extLst>
          </p:cNvPr>
          <p:cNvSpPr/>
          <p:nvPr/>
        </p:nvSpPr>
        <p:spPr>
          <a:xfrm>
            <a:off x="0" y="-26191"/>
            <a:ext cx="12192000" cy="888642"/>
          </a:xfrm>
          <a:prstGeom prst="rect">
            <a:avLst/>
          </a:prstGeom>
          <a:solidFill>
            <a:srgbClr val="111E35"/>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9FCD57E-B6E7-400D-8537-01FB1BCB27A6}"/>
              </a:ext>
            </a:extLst>
          </p:cNvPr>
          <p:cNvSpPr/>
          <p:nvPr/>
        </p:nvSpPr>
        <p:spPr>
          <a:xfrm>
            <a:off x="591442" y="301463"/>
            <a:ext cx="4443212" cy="399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ln w="0"/>
                <a:gradFill>
                  <a:gsLst>
                    <a:gs pos="21000">
                      <a:srgbClr val="53575C"/>
                    </a:gs>
                    <a:gs pos="88000">
                      <a:srgbClr val="C5C7CA"/>
                    </a:gs>
                  </a:gsLst>
                  <a:lin ang="5400000"/>
                </a:gradFill>
                <a:latin typeface="Agency FB" panose="020B0503020202020204" pitchFamily="34" charset="0"/>
              </a:rPr>
              <a:t>United States Space Force</a:t>
            </a:r>
          </a:p>
        </p:txBody>
      </p:sp>
      <p:pic>
        <p:nvPicPr>
          <p:cNvPr id="7" name="Picture 6">
            <a:extLst>
              <a:ext uri="{FF2B5EF4-FFF2-40B4-BE49-F238E27FC236}">
                <a16:creationId xmlns:a16="http://schemas.microsoft.com/office/drawing/2014/main" id="{38E77E85-E1F7-4382-B76B-B64821BE16B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7778" y1="10222" x2="37778" y2="10222"/>
                        <a14:foregroundMark x1="40000" y1="11111" x2="40000" y2="11111"/>
                        <a14:foregroundMark x1="30222" y1="12889" x2="30222" y2="12889"/>
                        <a14:foregroundMark x1="25333" y1="15556" x2="25333" y2="15556"/>
                        <a14:foregroundMark x1="22222" y1="19111" x2="22222" y2="19111"/>
                        <a14:foregroundMark x1="20889" y1="22667" x2="20889" y2="22667"/>
                        <a14:foregroundMark x1="14667" y1="27111" x2="14667" y2="27111"/>
                        <a14:foregroundMark x1="60444" y1="8444" x2="60444" y2="8444"/>
                        <a14:foregroundMark x1="69333" y1="10222" x2="69333" y2="10222"/>
                        <a14:foregroundMark x1="74222" y1="17778" x2="74222" y2="17778"/>
                        <a14:foregroundMark x1="80444" y1="17778" x2="80444" y2="17778"/>
                        <a14:foregroundMark x1="84000" y1="21333" x2="84000" y2="21333"/>
                        <a14:foregroundMark x1="88444" y1="27111" x2="88444" y2="27111"/>
                        <a14:foregroundMark x1="87111" y1="68889" x2="87111" y2="68889"/>
                        <a14:foregroundMark x1="80889" y1="77333" x2="80889" y2="77333"/>
                        <a14:foregroundMark x1="76444" y1="82222" x2="76444" y2="82222"/>
                        <a14:foregroundMark x1="69333" y1="85333" x2="69333" y2="85333"/>
                        <a14:foregroundMark x1="58222" y1="90667" x2="58222" y2="90667"/>
                        <a14:foregroundMark x1="11556" y1="69778" x2="11556" y2="69778"/>
                        <a14:foregroundMark x1="15111" y1="74667" x2="15111" y2="74667"/>
                        <a14:foregroundMark x1="22667" y1="84889" x2="22667" y2="84889"/>
                        <a14:foregroundMark x1="28444" y1="86222" x2="28444" y2="86222"/>
                        <a14:foregroundMark x1="37333" y1="90222" x2="37333" y2="90222"/>
                        <a14:foregroundMark x1="49778" y1="72000" x2="49778" y2="72000"/>
                        <a14:foregroundMark x1="51111" y1="64444" x2="51111" y2="64444"/>
                        <a14:foregroundMark x1="57333" y1="68000" x2="57333" y2="68000"/>
                        <a14:foregroundMark x1="62222" y1="56889" x2="62222" y2="56889"/>
                        <a14:foregroundMark x1="62667" y1="47556" x2="62667" y2="47556"/>
                        <a14:foregroundMark x1="52889" y1="42222" x2="52889" y2="42222"/>
                        <a14:foregroundMark x1="47556" y1="41333" x2="47556" y2="41333"/>
                        <a14:foregroundMark x1="50222" y1="56444" x2="50222" y2="56444"/>
                        <a14:foregroundMark x1="36889" y1="48000" x2="36889" y2="48000"/>
                        <a14:foregroundMark x1="33778" y1="56889" x2="33778" y2="56889"/>
                        <a14:foregroundMark x1="35556" y1="55556" x2="35556" y2="55556"/>
                        <a14:foregroundMark x1="41333" y1="68000" x2="41333" y2="68000"/>
                      </a14:backgroundRemoval>
                    </a14:imgEffect>
                  </a14:imgLayer>
                </a14:imgProps>
              </a:ext>
              <a:ext uri="{28A0092B-C50C-407E-A947-70E740481C1C}">
                <a14:useLocalDpi xmlns:a14="http://schemas.microsoft.com/office/drawing/2010/main" val="0"/>
              </a:ext>
            </a:extLst>
          </a:blip>
          <a:stretch>
            <a:fillRect/>
          </a:stretch>
        </p:blipFill>
        <p:spPr>
          <a:xfrm>
            <a:off x="203401" y="138626"/>
            <a:ext cx="669701" cy="669701"/>
          </a:xfrm>
          <a:prstGeom prst="rect">
            <a:avLst/>
          </a:prstGeom>
        </p:spPr>
      </p:pic>
      <p:sp>
        <p:nvSpPr>
          <p:cNvPr id="16" name="TextBox 15">
            <a:extLst>
              <a:ext uri="{FF2B5EF4-FFF2-40B4-BE49-F238E27FC236}">
                <a16:creationId xmlns:a16="http://schemas.microsoft.com/office/drawing/2014/main" id="{1483C278-DB8E-430D-9344-EE3115514AB1}"/>
              </a:ext>
            </a:extLst>
          </p:cNvPr>
          <p:cNvSpPr txBox="1"/>
          <p:nvPr/>
        </p:nvSpPr>
        <p:spPr>
          <a:xfrm>
            <a:off x="10477688" y="316419"/>
            <a:ext cx="728084" cy="369332"/>
          </a:xfrm>
          <a:prstGeom prst="rect">
            <a:avLst/>
          </a:prstGeom>
          <a:noFill/>
        </p:spPr>
        <p:txBody>
          <a:bodyPr wrap="none" rtlCol="0">
            <a:spAutoFit/>
          </a:bodyPr>
          <a:lstStyle/>
          <a:p>
            <a:r>
              <a:rPr lang="en-US" dirty="0">
                <a:ln w="0"/>
                <a:solidFill>
                  <a:schemeClr val="bg1">
                    <a:lumMod val="50000"/>
                  </a:schemeClr>
                </a:solidFill>
              </a:rPr>
              <a:t>menu</a:t>
            </a:r>
          </a:p>
        </p:txBody>
      </p:sp>
      <p:grpSp>
        <p:nvGrpSpPr>
          <p:cNvPr id="22" name="Group 21">
            <a:extLst>
              <a:ext uri="{FF2B5EF4-FFF2-40B4-BE49-F238E27FC236}">
                <a16:creationId xmlns:a16="http://schemas.microsoft.com/office/drawing/2014/main" id="{F5C28F13-ABD0-45F6-88CA-FF09CE1054CD}"/>
              </a:ext>
            </a:extLst>
          </p:cNvPr>
          <p:cNvGrpSpPr/>
          <p:nvPr/>
        </p:nvGrpSpPr>
        <p:grpSpPr>
          <a:xfrm>
            <a:off x="9946304" y="347787"/>
            <a:ext cx="273195" cy="258043"/>
            <a:chOff x="9697068" y="321539"/>
            <a:chExt cx="273195" cy="258043"/>
          </a:xfrm>
        </p:grpSpPr>
        <p:sp>
          <p:nvSpPr>
            <p:cNvPr id="17" name="Flowchart: Connector 16">
              <a:extLst>
                <a:ext uri="{FF2B5EF4-FFF2-40B4-BE49-F238E27FC236}">
                  <a16:creationId xmlns:a16="http://schemas.microsoft.com/office/drawing/2014/main" id="{67B41E50-588B-43AB-854D-859514E4D1D0}"/>
                </a:ext>
              </a:extLst>
            </p:cNvPr>
            <p:cNvSpPr/>
            <p:nvPr/>
          </p:nvSpPr>
          <p:spPr>
            <a:xfrm>
              <a:off x="9697068" y="321539"/>
              <a:ext cx="193184" cy="193183"/>
            </a:xfrm>
            <a:prstGeom prst="flowChartConnecto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4CD9F46-70CF-43EF-8FC7-240EFED1EAB3}"/>
                </a:ext>
              </a:extLst>
            </p:cNvPr>
            <p:cNvCxnSpPr>
              <a:cxnSpLocks/>
            </p:cNvCxnSpPr>
            <p:nvPr/>
          </p:nvCxnSpPr>
          <p:spPr>
            <a:xfrm>
              <a:off x="9860524" y="501085"/>
              <a:ext cx="109739" cy="7849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E2F4015-01A8-4AFA-85F0-F36422E02C1E}"/>
              </a:ext>
            </a:extLst>
          </p:cNvPr>
          <p:cNvGrpSpPr/>
          <p:nvPr/>
        </p:nvGrpSpPr>
        <p:grpSpPr>
          <a:xfrm>
            <a:off x="11205771" y="350958"/>
            <a:ext cx="394787" cy="245035"/>
            <a:chOff x="11205771" y="334547"/>
            <a:chExt cx="372336" cy="245035"/>
          </a:xfrm>
        </p:grpSpPr>
        <p:cxnSp>
          <p:nvCxnSpPr>
            <p:cNvPr id="24" name="Straight Connector 23">
              <a:extLst>
                <a:ext uri="{FF2B5EF4-FFF2-40B4-BE49-F238E27FC236}">
                  <a16:creationId xmlns:a16="http://schemas.microsoft.com/office/drawing/2014/main" id="{BD080560-33B5-4664-971C-2CE22DC357E0}"/>
                </a:ext>
              </a:extLst>
            </p:cNvPr>
            <p:cNvCxnSpPr/>
            <p:nvPr/>
          </p:nvCxnSpPr>
          <p:spPr>
            <a:xfrm>
              <a:off x="11205771" y="334547"/>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80EE59-DAE9-4B2C-B583-0FD6F75A8FC5}"/>
                </a:ext>
              </a:extLst>
            </p:cNvPr>
            <p:cNvCxnSpPr/>
            <p:nvPr/>
          </p:nvCxnSpPr>
          <p:spPr>
            <a:xfrm>
              <a:off x="11205772" y="457065"/>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747B96-307D-4060-B4D0-82DC0A47F550}"/>
                </a:ext>
              </a:extLst>
            </p:cNvPr>
            <p:cNvCxnSpPr/>
            <p:nvPr/>
          </p:nvCxnSpPr>
          <p:spPr>
            <a:xfrm>
              <a:off x="11205772" y="579582"/>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E587884-9088-4048-9D61-406CD113757B}"/>
              </a:ext>
            </a:extLst>
          </p:cNvPr>
          <p:cNvSpPr/>
          <p:nvPr/>
        </p:nvSpPr>
        <p:spPr>
          <a:xfrm>
            <a:off x="1687132" y="862451"/>
            <a:ext cx="8790556" cy="599554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55AE77-2F79-4851-B6EA-2D4AFC4B69DC}"/>
              </a:ext>
            </a:extLst>
          </p:cNvPr>
          <p:cNvSpPr/>
          <p:nvPr/>
        </p:nvSpPr>
        <p:spPr>
          <a:xfrm>
            <a:off x="0" y="862451"/>
            <a:ext cx="168713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962706F-A4EA-47F3-AFC8-2CE4D0B1D5EF}"/>
              </a:ext>
            </a:extLst>
          </p:cNvPr>
          <p:cNvSpPr/>
          <p:nvPr/>
        </p:nvSpPr>
        <p:spPr>
          <a:xfrm>
            <a:off x="10477688" y="862451"/>
            <a:ext cx="171431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E127750-B835-4F51-BD95-D7B956C8587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88725" l="0" r="100000">
                        <a14:foregroundMark x1="49020" y1="17647" x2="49020" y2="17647"/>
                        <a14:foregroundMark x1="49020" y1="17647" x2="49020" y2="17647"/>
                        <a14:foregroundMark x1="49020" y1="18627" x2="49020" y2="18627"/>
                        <a14:foregroundMark x1="52696" y1="26961" x2="52696" y2="26961"/>
                        <a14:foregroundMark x1="50735" y1="17892" x2="50735" y2="17892"/>
                        <a14:foregroundMark x1="62745" y1="47549" x2="62745" y2="47549"/>
                        <a14:foregroundMark x1="48775" y1="56863" x2="48775" y2="56863"/>
                        <a14:foregroundMark x1="36765" y1="49265" x2="36765" y2="49265"/>
                        <a14:foregroundMark x1="35294" y1="57108" x2="35294" y2="57108"/>
                        <a14:foregroundMark x1="42402" y1="69608" x2="42402" y2="69608"/>
                        <a14:foregroundMark x1="42892" y1="55147" x2="42892" y2="55147"/>
                        <a14:foregroundMark x1="50490" y1="66176" x2="50490" y2="66176"/>
                        <a14:foregroundMark x1="50490" y1="74755" x2="50490" y2="74755"/>
                        <a14:foregroundMark x1="57598" y1="67157" x2="57598" y2="67157"/>
                        <a14:foregroundMark x1="62255" y1="55147" x2="62255" y2="55147"/>
                        <a14:foregroundMark x1="71324" y1="46814" x2="71324" y2="46814"/>
                        <a14:foregroundMark x1="70588" y1="49265" x2="70588" y2="49265"/>
                      </a14:backgroundRemoval>
                    </a14:imgEffect>
                  </a14:imgLayer>
                </a14:imgProps>
              </a:ext>
              <a:ext uri="{28A0092B-C50C-407E-A947-70E740481C1C}">
                <a14:useLocalDpi xmlns:a14="http://schemas.microsoft.com/office/drawing/2010/main" val="0"/>
              </a:ext>
            </a:extLst>
          </a:blip>
          <a:stretch>
            <a:fillRect/>
          </a:stretch>
        </p:blipFill>
        <p:spPr>
          <a:xfrm>
            <a:off x="4024345" y="1119072"/>
            <a:ext cx="4143309" cy="4143309"/>
          </a:xfrm>
          <a:prstGeom prst="rect">
            <a:avLst/>
          </a:prstGeom>
        </p:spPr>
      </p:pic>
      <p:sp>
        <p:nvSpPr>
          <p:cNvPr id="6" name="TextBox 5">
            <a:extLst>
              <a:ext uri="{FF2B5EF4-FFF2-40B4-BE49-F238E27FC236}">
                <a16:creationId xmlns:a16="http://schemas.microsoft.com/office/drawing/2014/main" id="{77E6D760-6B61-4BD0-8819-E67499F4DDEE}"/>
              </a:ext>
            </a:extLst>
          </p:cNvPr>
          <p:cNvSpPr txBox="1"/>
          <p:nvPr/>
        </p:nvSpPr>
        <p:spPr>
          <a:xfrm>
            <a:off x="2574517" y="865156"/>
            <a:ext cx="6958956" cy="769441"/>
          </a:xfrm>
          <a:prstGeom prst="rect">
            <a:avLst/>
          </a:prstGeom>
          <a:noFill/>
        </p:spPr>
        <p:txBody>
          <a:bodyPr wrap="none" rtlCol="0">
            <a:spAutoFit/>
          </a:bodyPr>
          <a:lstStyle/>
          <a:p>
            <a:r>
              <a:rPr lang="en-US" sz="4400" dirty="0">
                <a:ln w="0"/>
                <a:gradFill>
                  <a:gsLst>
                    <a:gs pos="21000">
                      <a:srgbClr val="53575C"/>
                    </a:gs>
                    <a:gs pos="88000">
                      <a:srgbClr val="C5C7CA"/>
                    </a:gs>
                  </a:gsLst>
                  <a:lin ang="5400000"/>
                </a:gradFill>
                <a:latin typeface="Agency FB" panose="020B0503020202020204" pitchFamily="34" charset="0"/>
              </a:rPr>
              <a:t>We want you in the Space Force Crew!</a:t>
            </a:r>
          </a:p>
        </p:txBody>
      </p:sp>
      <p:sp>
        <p:nvSpPr>
          <p:cNvPr id="14" name="TextBox 13">
            <a:extLst>
              <a:ext uri="{FF2B5EF4-FFF2-40B4-BE49-F238E27FC236}">
                <a16:creationId xmlns:a16="http://schemas.microsoft.com/office/drawing/2014/main" id="{D46D684E-FDEA-467C-9C71-C17745E03685}"/>
              </a:ext>
            </a:extLst>
          </p:cNvPr>
          <p:cNvSpPr txBox="1"/>
          <p:nvPr/>
        </p:nvSpPr>
        <p:spPr>
          <a:xfrm>
            <a:off x="8708495" y="4746855"/>
            <a:ext cx="1704313" cy="523220"/>
          </a:xfrm>
          <a:prstGeom prst="rect">
            <a:avLst/>
          </a:prstGeom>
          <a:noFill/>
        </p:spPr>
        <p:txBody>
          <a:bodyPr wrap="none" rtlCol="0">
            <a:spAutoFit/>
          </a:bodyPr>
          <a:lstStyle/>
          <a:p>
            <a:r>
              <a:rPr lang="en-US" sz="2800" dirty="0">
                <a:solidFill>
                  <a:schemeClr val="bg2"/>
                </a:solidFill>
                <a:latin typeface="Agency FB" panose="020B0503020202020204" pitchFamily="34" charset="0"/>
              </a:rPr>
              <a:t>Sign-up Form</a:t>
            </a:r>
          </a:p>
        </p:txBody>
      </p:sp>
      <p:sp>
        <p:nvSpPr>
          <p:cNvPr id="2" name="Rectangle: Rounded Corners 1">
            <a:extLst>
              <a:ext uri="{FF2B5EF4-FFF2-40B4-BE49-F238E27FC236}">
                <a16:creationId xmlns:a16="http://schemas.microsoft.com/office/drawing/2014/main" id="{FAC9EF24-FF71-44DF-9A91-8F75FC582A4E}"/>
              </a:ext>
            </a:extLst>
          </p:cNvPr>
          <p:cNvSpPr/>
          <p:nvPr/>
        </p:nvSpPr>
        <p:spPr>
          <a:xfrm>
            <a:off x="1783723" y="5446775"/>
            <a:ext cx="8597373" cy="1326524"/>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505FEB70-34F7-48BB-96E6-B08666831043}"/>
              </a:ext>
            </a:extLst>
          </p:cNvPr>
          <p:cNvSpPr txBox="1"/>
          <p:nvPr/>
        </p:nvSpPr>
        <p:spPr>
          <a:xfrm>
            <a:off x="1946093" y="5449860"/>
            <a:ext cx="1222110" cy="1338828"/>
          </a:xfrm>
          <a:prstGeom prst="rect">
            <a:avLst/>
          </a:prstGeom>
          <a:noFill/>
        </p:spPr>
        <p:txBody>
          <a:bodyPr wrap="square" rtlCol="0">
            <a:spAutoFit/>
          </a:bodyPr>
          <a:lstStyle/>
          <a:p>
            <a:r>
              <a:rPr lang="en-US" sz="1700" b="1" dirty="0">
                <a:solidFill>
                  <a:schemeClr val="bg1"/>
                </a:solidFill>
                <a:latin typeface="Agency FB" panose="020B0503020202020204" pitchFamily="34" charset="0"/>
              </a:rPr>
              <a:t>How to join</a:t>
            </a:r>
          </a:p>
          <a:p>
            <a:r>
              <a:rPr lang="en-US" sz="1600" b="1" u="sng" dirty="0">
                <a:solidFill>
                  <a:schemeClr val="bg2"/>
                </a:solidFill>
                <a:latin typeface="Agency FB" panose="020B0503020202020204" pitchFamily="34" charset="0"/>
              </a:rPr>
              <a:t>Our Mission</a:t>
            </a:r>
          </a:p>
          <a:p>
            <a:r>
              <a:rPr lang="en-US" sz="1600" b="1" u="sng" dirty="0">
                <a:solidFill>
                  <a:schemeClr val="bg2"/>
                </a:solidFill>
                <a:latin typeface="Agency FB" panose="020B0503020202020204" pitchFamily="34" charset="0"/>
              </a:rPr>
              <a:t>Lifestyle</a:t>
            </a:r>
          </a:p>
          <a:p>
            <a:r>
              <a:rPr lang="en-US" sz="1600" b="1" u="sng" dirty="0">
                <a:solidFill>
                  <a:schemeClr val="bg2"/>
                </a:solidFill>
                <a:latin typeface="Agency FB" panose="020B0503020202020204" pitchFamily="34" charset="0"/>
              </a:rPr>
              <a:t>Benefits</a:t>
            </a:r>
          </a:p>
          <a:p>
            <a:r>
              <a:rPr lang="en-US" sz="1600" b="1" u="sng" dirty="0">
                <a:solidFill>
                  <a:schemeClr val="bg2"/>
                </a:solidFill>
                <a:latin typeface="Agency FB" panose="020B0503020202020204" pitchFamily="34" charset="0"/>
              </a:rPr>
              <a:t>Sign-up Form</a:t>
            </a:r>
          </a:p>
        </p:txBody>
      </p:sp>
      <p:sp>
        <p:nvSpPr>
          <p:cNvPr id="10" name="TextBox 9">
            <a:extLst>
              <a:ext uri="{FF2B5EF4-FFF2-40B4-BE49-F238E27FC236}">
                <a16:creationId xmlns:a16="http://schemas.microsoft.com/office/drawing/2014/main" id="{5DCC849F-D51A-425A-A1E1-57B0EE1444E8}"/>
              </a:ext>
            </a:extLst>
          </p:cNvPr>
          <p:cNvSpPr txBox="1"/>
          <p:nvPr/>
        </p:nvSpPr>
        <p:spPr>
          <a:xfrm>
            <a:off x="3330573" y="6547411"/>
            <a:ext cx="5533502" cy="276999"/>
          </a:xfrm>
          <a:prstGeom prst="rect">
            <a:avLst/>
          </a:prstGeom>
          <a:noFill/>
        </p:spPr>
        <p:txBody>
          <a:bodyPr wrap="none" rtlCol="0">
            <a:spAutoFit/>
          </a:bodyPr>
          <a:lstStyle/>
          <a:p>
            <a:r>
              <a:rPr lang="en-US" sz="1200" dirty="0">
                <a:solidFill>
                  <a:schemeClr val="bg1">
                    <a:lumMod val="50000"/>
                  </a:schemeClr>
                </a:solidFill>
              </a:rPr>
              <a:t>Privacy Policy        About Our Ads         Site Map         Terms of Use        FAQ        SF Links</a:t>
            </a:r>
          </a:p>
        </p:txBody>
      </p:sp>
      <p:grpSp>
        <p:nvGrpSpPr>
          <p:cNvPr id="27" name="Group 26">
            <a:extLst>
              <a:ext uri="{FF2B5EF4-FFF2-40B4-BE49-F238E27FC236}">
                <a16:creationId xmlns:a16="http://schemas.microsoft.com/office/drawing/2014/main" id="{167F18B4-7F03-4FD9-8DE2-4C62D9CE78A7}"/>
              </a:ext>
            </a:extLst>
          </p:cNvPr>
          <p:cNvGrpSpPr/>
          <p:nvPr/>
        </p:nvGrpSpPr>
        <p:grpSpPr>
          <a:xfrm>
            <a:off x="3699755" y="5607357"/>
            <a:ext cx="4792487" cy="373387"/>
            <a:chOff x="3699756" y="5812427"/>
            <a:chExt cx="4792487" cy="373387"/>
          </a:xfrm>
        </p:grpSpPr>
        <p:sp>
          <p:nvSpPr>
            <p:cNvPr id="12" name="TextBox 11">
              <a:extLst>
                <a:ext uri="{FF2B5EF4-FFF2-40B4-BE49-F238E27FC236}">
                  <a16:creationId xmlns:a16="http://schemas.microsoft.com/office/drawing/2014/main" id="{8ABCCC6E-EC1F-41C4-88B6-160192DE75F6}"/>
                </a:ext>
              </a:extLst>
            </p:cNvPr>
            <p:cNvSpPr txBox="1"/>
            <p:nvPr/>
          </p:nvSpPr>
          <p:spPr>
            <a:xfrm>
              <a:off x="3699756" y="5816482"/>
              <a:ext cx="1684948" cy="369332"/>
            </a:xfrm>
            <a:prstGeom prst="rect">
              <a:avLst/>
            </a:prstGeom>
            <a:noFill/>
          </p:spPr>
          <p:txBody>
            <a:bodyPr wrap="none" rtlCol="0">
              <a:spAutoFit/>
            </a:bodyPr>
            <a:lstStyle/>
            <a:p>
              <a:r>
                <a:rPr lang="en-US" u="sng" dirty="0">
                  <a:solidFill>
                    <a:schemeClr val="bg2">
                      <a:lumMod val="75000"/>
                    </a:schemeClr>
                  </a:solidFill>
                </a:rPr>
                <a:t>Find A Recruiter</a:t>
              </a:r>
            </a:p>
          </p:txBody>
        </p:sp>
        <p:sp>
          <p:nvSpPr>
            <p:cNvPr id="13" name="TextBox 12">
              <a:extLst>
                <a:ext uri="{FF2B5EF4-FFF2-40B4-BE49-F238E27FC236}">
                  <a16:creationId xmlns:a16="http://schemas.microsoft.com/office/drawing/2014/main" id="{28225C0B-D1D4-497A-AD50-3A71E6D05DAA}"/>
                </a:ext>
              </a:extLst>
            </p:cNvPr>
            <p:cNvSpPr txBox="1"/>
            <p:nvPr/>
          </p:nvSpPr>
          <p:spPr>
            <a:xfrm>
              <a:off x="5444058" y="5812427"/>
              <a:ext cx="1036309" cy="369332"/>
            </a:xfrm>
            <a:prstGeom prst="rect">
              <a:avLst/>
            </a:prstGeom>
            <a:noFill/>
          </p:spPr>
          <p:txBody>
            <a:bodyPr wrap="none" rtlCol="0">
              <a:spAutoFit/>
            </a:bodyPr>
            <a:lstStyle/>
            <a:p>
              <a:r>
                <a:rPr lang="en-US" dirty="0">
                  <a:solidFill>
                    <a:schemeClr val="bg2">
                      <a:lumMod val="75000"/>
                    </a:schemeClr>
                  </a:solidFill>
                </a:rPr>
                <a:t>Chat Live</a:t>
              </a:r>
            </a:p>
          </p:txBody>
        </p:sp>
        <p:sp>
          <p:nvSpPr>
            <p:cNvPr id="18" name="TextBox 17">
              <a:extLst>
                <a:ext uri="{FF2B5EF4-FFF2-40B4-BE49-F238E27FC236}">
                  <a16:creationId xmlns:a16="http://schemas.microsoft.com/office/drawing/2014/main" id="{E7F8A426-492B-4D49-ABD4-626E9737D651}"/>
                </a:ext>
              </a:extLst>
            </p:cNvPr>
            <p:cNvSpPr txBox="1"/>
            <p:nvPr/>
          </p:nvSpPr>
          <p:spPr>
            <a:xfrm>
              <a:off x="6539721" y="5816438"/>
              <a:ext cx="1952522" cy="369332"/>
            </a:xfrm>
            <a:prstGeom prst="rect">
              <a:avLst/>
            </a:prstGeom>
            <a:noFill/>
          </p:spPr>
          <p:txBody>
            <a:bodyPr wrap="none" rtlCol="0">
              <a:spAutoFit/>
            </a:bodyPr>
            <a:lstStyle/>
            <a:p>
              <a:r>
                <a:rPr lang="en-US" dirty="0">
                  <a:solidFill>
                    <a:schemeClr val="bg2">
                      <a:lumMod val="75000"/>
                    </a:schemeClr>
                  </a:solidFill>
                </a:rPr>
                <a:t>Parents and Family</a:t>
              </a:r>
            </a:p>
          </p:txBody>
        </p:sp>
      </p:grpSp>
      <p:grpSp>
        <p:nvGrpSpPr>
          <p:cNvPr id="32" name="Group 31">
            <a:extLst>
              <a:ext uri="{FF2B5EF4-FFF2-40B4-BE49-F238E27FC236}">
                <a16:creationId xmlns:a16="http://schemas.microsoft.com/office/drawing/2014/main" id="{0FBBFE5E-3B2F-4017-A38A-8ABCC46B933B}"/>
              </a:ext>
            </a:extLst>
          </p:cNvPr>
          <p:cNvGrpSpPr/>
          <p:nvPr/>
        </p:nvGrpSpPr>
        <p:grpSpPr>
          <a:xfrm>
            <a:off x="4145518" y="5854762"/>
            <a:ext cx="3873783" cy="386059"/>
            <a:chOff x="4040031" y="6085882"/>
            <a:chExt cx="3873783" cy="386059"/>
          </a:xfrm>
        </p:grpSpPr>
        <p:sp>
          <p:nvSpPr>
            <p:cNvPr id="15" name="TextBox 14">
              <a:extLst>
                <a:ext uri="{FF2B5EF4-FFF2-40B4-BE49-F238E27FC236}">
                  <a16:creationId xmlns:a16="http://schemas.microsoft.com/office/drawing/2014/main" id="{8E58DF9D-2783-4A5A-89A2-4623794416C5}"/>
                </a:ext>
              </a:extLst>
            </p:cNvPr>
            <p:cNvSpPr txBox="1"/>
            <p:nvPr/>
          </p:nvSpPr>
          <p:spPr>
            <a:xfrm>
              <a:off x="4040031" y="6085882"/>
              <a:ext cx="2819105" cy="369332"/>
            </a:xfrm>
            <a:prstGeom prst="rect">
              <a:avLst/>
            </a:prstGeom>
            <a:noFill/>
          </p:spPr>
          <p:txBody>
            <a:bodyPr wrap="none" rtlCol="0">
              <a:spAutoFit/>
            </a:bodyPr>
            <a:lstStyle/>
            <a:p>
              <a:r>
                <a:rPr lang="en-US" dirty="0">
                  <a:solidFill>
                    <a:schemeClr val="bg2">
                      <a:lumMod val="75000"/>
                    </a:schemeClr>
                  </a:solidFill>
                </a:rPr>
                <a:t>Personal Career Assessment</a:t>
              </a:r>
            </a:p>
          </p:txBody>
        </p:sp>
        <p:sp>
          <p:nvSpPr>
            <p:cNvPr id="23" name="TextBox 22">
              <a:extLst>
                <a:ext uri="{FF2B5EF4-FFF2-40B4-BE49-F238E27FC236}">
                  <a16:creationId xmlns:a16="http://schemas.microsoft.com/office/drawing/2014/main" id="{610CD3A8-3B42-4091-AA9F-65C60CE1C496}"/>
                </a:ext>
              </a:extLst>
            </p:cNvPr>
            <p:cNvSpPr txBox="1"/>
            <p:nvPr/>
          </p:nvSpPr>
          <p:spPr>
            <a:xfrm>
              <a:off x="7095961" y="6102609"/>
              <a:ext cx="817853" cy="369332"/>
            </a:xfrm>
            <a:prstGeom prst="rect">
              <a:avLst/>
            </a:prstGeom>
            <a:noFill/>
          </p:spPr>
          <p:txBody>
            <a:bodyPr wrap="none" rtlCol="0">
              <a:spAutoFit/>
            </a:bodyPr>
            <a:lstStyle/>
            <a:p>
              <a:r>
                <a:rPr lang="en-US" dirty="0">
                  <a:solidFill>
                    <a:schemeClr val="bg2">
                      <a:lumMod val="75000"/>
                    </a:schemeClr>
                  </a:solidFill>
                </a:rPr>
                <a:t>Videos</a:t>
              </a:r>
            </a:p>
          </p:txBody>
        </p:sp>
      </p:grpSp>
      <p:grpSp>
        <p:nvGrpSpPr>
          <p:cNvPr id="9" name="Group 8">
            <a:extLst>
              <a:ext uri="{FF2B5EF4-FFF2-40B4-BE49-F238E27FC236}">
                <a16:creationId xmlns:a16="http://schemas.microsoft.com/office/drawing/2014/main" id="{0AE1B4CB-A9BD-43FD-9FC1-62BF3733071D}"/>
              </a:ext>
            </a:extLst>
          </p:cNvPr>
          <p:cNvGrpSpPr/>
          <p:nvPr/>
        </p:nvGrpSpPr>
        <p:grpSpPr>
          <a:xfrm>
            <a:off x="9149566" y="5551465"/>
            <a:ext cx="1161639" cy="1142017"/>
            <a:chOff x="9153195" y="5672702"/>
            <a:chExt cx="1161639" cy="1142017"/>
          </a:xfrm>
        </p:grpSpPr>
        <p:sp>
          <p:nvSpPr>
            <p:cNvPr id="33" name="TextBox 32">
              <a:extLst>
                <a:ext uri="{FF2B5EF4-FFF2-40B4-BE49-F238E27FC236}">
                  <a16:creationId xmlns:a16="http://schemas.microsoft.com/office/drawing/2014/main" id="{B3CDF806-4344-4736-A4F3-E435E3A427A0}"/>
                </a:ext>
              </a:extLst>
            </p:cNvPr>
            <p:cNvSpPr txBox="1"/>
            <p:nvPr/>
          </p:nvSpPr>
          <p:spPr>
            <a:xfrm>
              <a:off x="9374744" y="5672702"/>
              <a:ext cx="628698" cy="338554"/>
            </a:xfrm>
            <a:prstGeom prst="rect">
              <a:avLst/>
            </a:prstGeom>
            <a:noFill/>
          </p:spPr>
          <p:txBody>
            <a:bodyPr wrap="none" rtlCol="0">
              <a:spAutoFit/>
            </a:bodyPr>
            <a:lstStyle/>
            <a:p>
              <a:r>
                <a:rPr lang="en-US" sz="1600" dirty="0">
                  <a:solidFill>
                    <a:schemeClr val="accent5">
                      <a:lumMod val="75000"/>
                    </a:schemeClr>
                  </a:solidFill>
                  <a:latin typeface="Agency FB" panose="020B0503020202020204" pitchFamily="34" charset="0"/>
                </a:rPr>
                <a:t>twitter</a:t>
              </a:r>
            </a:p>
          </p:txBody>
        </p:sp>
        <p:pic>
          <p:nvPicPr>
            <p:cNvPr id="35" name="Picture 34">
              <a:extLst>
                <a:ext uri="{FF2B5EF4-FFF2-40B4-BE49-F238E27FC236}">
                  <a16:creationId xmlns:a16="http://schemas.microsoft.com/office/drawing/2014/main" id="{C89C3B03-8E5C-4397-962F-3BDFB3838AF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944611" y="5932282"/>
              <a:ext cx="322487" cy="335924"/>
            </a:xfrm>
            <a:prstGeom prst="rect">
              <a:avLst/>
            </a:prstGeom>
          </p:spPr>
        </p:pic>
        <p:pic>
          <p:nvPicPr>
            <p:cNvPr id="37" name="Picture 36">
              <a:extLst>
                <a:ext uri="{FF2B5EF4-FFF2-40B4-BE49-F238E27FC236}">
                  <a16:creationId xmlns:a16="http://schemas.microsoft.com/office/drawing/2014/main" id="{51CF9033-2449-4BFE-9FB5-EB4D8D58CD0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65445" y1="31646" x2="65445" y2="31646"/>
                          <a14:foregroundMark x1="58639" y1="39241" x2="58639" y2="39241"/>
                        </a14:backgroundRemoval>
                      </a14:imgEffect>
                    </a14:imgLayer>
                  </a14:imgProps>
                </a:ext>
                <a:ext uri="{28A0092B-C50C-407E-A947-70E740481C1C}">
                  <a14:useLocalDpi xmlns:a14="http://schemas.microsoft.com/office/drawing/2010/main" val="0"/>
                </a:ext>
              </a:extLst>
            </a:blip>
            <a:stretch>
              <a:fillRect/>
            </a:stretch>
          </p:blipFill>
          <p:spPr>
            <a:xfrm>
              <a:off x="9849303" y="6429620"/>
              <a:ext cx="465531" cy="385099"/>
            </a:xfrm>
            <a:prstGeom prst="rect">
              <a:avLst/>
            </a:prstGeom>
          </p:spPr>
        </p:pic>
        <p:pic>
          <p:nvPicPr>
            <p:cNvPr id="39" name="Picture 38">
              <a:extLst>
                <a:ext uri="{FF2B5EF4-FFF2-40B4-BE49-F238E27FC236}">
                  <a16:creationId xmlns:a16="http://schemas.microsoft.com/office/drawing/2014/main" id="{127D4941-B796-4AAD-AADB-7D64F82ABD59}"/>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859795" y="5682355"/>
              <a:ext cx="373689" cy="334953"/>
            </a:xfrm>
            <a:prstGeom prst="rect">
              <a:avLst/>
            </a:prstGeom>
          </p:spPr>
        </p:pic>
        <p:pic>
          <p:nvPicPr>
            <p:cNvPr id="41" name="Picture 40">
              <a:extLst>
                <a:ext uri="{FF2B5EF4-FFF2-40B4-BE49-F238E27FC236}">
                  <a16:creationId xmlns:a16="http://schemas.microsoft.com/office/drawing/2014/main" id="{6DFFF60F-9DE6-4F80-89A6-54D16A759625}"/>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822526" y="6183822"/>
              <a:ext cx="473307" cy="346215"/>
            </a:xfrm>
            <a:prstGeom prst="rect">
              <a:avLst/>
            </a:prstGeom>
          </p:spPr>
        </p:pic>
        <p:sp>
          <p:nvSpPr>
            <p:cNvPr id="43" name="TextBox 42">
              <a:extLst>
                <a:ext uri="{FF2B5EF4-FFF2-40B4-BE49-F238E27FC236}">
                  <a16:creationId xmlns:a16="http://schemas.microsoft.com/office/drawing/2014/main" id="{182D4616-AF47-48B6-BD99-4AFF8F4399EA}"/>
                </a:ext>
              </a:extLst>
            </p:cNvPr>
            <p:cNvSpPr txBox="1"/>
            <p:nvPr/>
          </p:nvSpPr>
          <p:spPr>
            <a:xfrm>
              <a:off x="9282717" y="5927419"/>
              <a:ext cx="766557" cy="338554"/>
            </a:xfrm>
            <a:prstGeom prst="rect">
              <a:avLst/>
            </a:prstGeom>
            <a:noFill/>
          </p:spPr>
          <p:txBody>
            <a:bodyPr wrap="none" rtlCol="0">
              <a:spAutoFit/>
            </a:bodyPr>
            <a:lstStyle/>
            <a:p>
              <a:r>
                <a:rPr lang="en-US" sz="1600" dirty="0" err="1">
                  <a:solidFill>
                    <a:schemeClr val="bg2"/>
                  </a:solidFill>
                  <a:latin typeface="Agency FB" panose="020B0503020202020204" pitchFamily="34" charset="0"/>
                </a:rPr>
                <a:t>facebook</a:t>
              </a:r>
              <a:endParaRPr lang="en-US" sz="1600" dirty="0">
                <a:solidFill>
                  <a:schemeClr val="bg2"/>
                </a:solidFill>
                <a:latin typeface="Agency FB" panose="020B0503020202020204" pitchFamily="34" charset="0"/>
              </a:endParaRPr>
            </a:p>
          </p:txBody>
        </p:sp>
        <p:sp>
          <p:nvSpPr>
            <p:cNvPr id="44" name="TextBox 43">
              <a:extLst>
                <a:ext uri="{FF2B5EF4-FFF2-40B4-BE49-F238E27FC236}">
                  <a16:creationId xmlns:a16="http://schemas.microsoft.com/office/drawing/2014/main" id="{F20BADD0-F0A5-4BEC-B80B-760CE4C6CC5A}"/>
                </a:ext>
              </a:extLst>
            </p:cNvPr>
            <p:cNvSpPr txBox="1"/>
            <p:nvPr/>
          </p:nvSpPr>
          <p:spPr>
            <a:xfrm>
              <a:off x="9294429" y="6157930"/>
              <a:ext cx="696024" cy="338554"/>
            </a:xfrm>
            <a:prstGeom prst="rect">
              <a:avLst/>
            </a:prstGeom>
            <a:noFill/>
          </p:spPr>
          <p:txBody>
            <a:bodyPr wrap="none" rtlCol="0">
              <a:spAutoFit/>
            </a:bodyPr>
            <a:lstStyle/>
            <a:p>
              <a:r>
                <a:rPr lang="en-US" sz="1600" dirty="0" err="1">
                  <a:solidFill>
                    <a:schemeClr val="bg2"/>
                  </a:solidFill>
                  <a:latin typeface="Agency FB" panose="020B0503020202020204" pitchFamily="34" charset="0"/>
                </a:rPr>
                <a:t>youtube</a:t>
              </a:r>
              <a:endParaRPr lang="en-US" sz="1600" dirty="0">
                <a:solidFill>
                  <a:schemeClr val="bg2"/>
                </a:solidFill>
                <a:latin typeface="Agency FB" panose="020B0503020202020204" pitchFamily="34" charset="0"/>
              </a:endParaRPr>
            </a:p>
          </p:txBody>
        </p:sp>
        <p:sp>
          <p:nvSpPr>
            <p:cNvPr id="45" name="TextBox 44">
              <a:extLst>
                <a:ext uri="{FF2B5EF4-FFF2-40B4-BE49-F238E27FC236}">
                  <a16:creationId xmlns:a16="http://schemas.microsoft.com/office/drawing/2014/main" id="{A613B629-779F-4B8F-962F-506A901852DE}"/>
                </a:ext>
              </a:extLst>
            </p:cNvPr>
            <p:cNvSpPr txBox="1"/>
            <p:nvPr/>
          </p:nvSpPr>
          <p:spPr>
            <a:xfrm>
              <a:off x="9153195" y="6438519"/>
              <a:ext cx="843501" cy="338554"/>
            </a:xfrm>
            <a:prstGeom prst="rect">
              <a:avLst/>
            </a:prstGeom>
            <a:noFill/>
          </p:spPr>
          <p:txBody>
            <a:bodyPr wrap="none" rtlCol="0">
              <a:spAutoFit/>
            </a:bodyPr>
            <a:lstStyle/>
            <a:p>
              <a:r>
                <a:rPr lang="en-US" sz="1600" dirty="0" err="1">
                  <a:solidFill>
                    <a:schemeClr val="bg2"/>
                  </a:solidFill>
                  <a:latin typeface="Agency FB" panose="020B0503020202020204" pitchFamily="34" charset="0"/>
                </a:rPr>
                <a:t>instagram</a:t>
              </a:r>
              <a:endParaRPr lang="en-US" sz="1600" dirty="0">
                <a:solidFill>
                  <a:schemeClr val="bg2"/>
                </a:solidFill>
                <a:latin typeface="Agency FB" panose="020B0503020202020204" pitchFamily="34" charset="0"/>
              </a:endParaRPr>
            </a:p>
          </p:txBody>
        </p:sp>
      </p:grpSp>
      <p:sp>
        <p:nvSpPr>
          <p:cNvPr id="38" name="Teardrop 37">
            <a:extLst>
              <a:ext uri="{FF2B5EF4-FFF2-40B4-BE49-F238E27FC236}">
                <a16:creationId xmlns:a16="http://schemas.microsoft.com/office/drawing/2014/main" id="{A43267E0-DCCC-4B78-8C81-B72AA64E58CB}"/>
              </a:ext>
            </a:extLst>
          </p:cNvPr>
          <p:cNvSpPr/>
          <p:nvPr/>
        </p:nvSpPr>
        <p:spPr>
          <a:xfrm flipH="1">
            <a:off x="2772158" y="5638629"/>
            <a:ext cx="309093" cy="265207"/>
          </a:xfrm>
          <a:prstGeom prst="teardrop">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ardrop 46">
            <a:extLst>
              <a:ext uri="{FF2B5EF4-FFF2-40B4-BE49-F238E27FC236}">
                <a16:creationId xmlns:a16="http://schemas.microsoft.com/office/drawing/2014/main" id="{411FCC29-53EA-4A18-BF92-7CC07F4F52CE}"/>
              </a:ext>
            </a:extLst>
          </p:cNvPr>
          <p:cNvSpPr/>
          <p:nvPr/>
        </p:nvSpPr>
        <p:spPr>
          <a:xfrm flipH="1">
            <a:off x="9991130" y="5724011"/>
            <a:ext cx="309093" cy="265207"/>
          </a:xfrm>
          <a:prstGeom prst="teardrop">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ardrop 47">
            <a:extLst>
              <a:ext uri="{FF2B5EF4-FFF2-40B4-BE49-F238E27FC236}">
                <a16:creationId xmlns:a16="http://schemas.microsoft.com/office/drawing/2014/main" id="{31E957B5-9E6A-4E66-93DF-7913F8F77C74}"/>
              </a:ext>
            </a:extLst>
          </p:cNvPr>
          <p:cNvSpPr/>
          <p:nvPr/>
        </p:nvSpPr>
        <p:spPr>
          <a:xfrm flipH="1">
            <a:off x="5149416" y="5790948"/>
            <a:ext cx="309093" cy="265207"/>
          </a:xfrm>
          <a:prstGeom prst="teardrop">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0036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1800-F678-433A-A193-08885CAD5EB6}"/>
              </a:ext>
            </a:extLst>
          </p:cNvPr>
          <p:cNvSpPr/>
          <p:nvPr/>
        </p:nvSpPr>
        <p:spPr>
          <a:xfrm>
            <a:off x="0" y="-26191"/>
            <a:ext cx="12192000" cy="888642"/>
          </a:xfrm>
          <a:prstGeom prst="rect">
            <a:avLst/>
          </a:prstGeom>
          <a:solidFill>
            <a:srgbClr val="111E35"/>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9FCD57E-B6E7-400D-8537-01FB1BCB27A6}"/>
              </a:ext>
            </a:extLst>
          </p:cNvPr>
          <p:cNvSpPr/>
          <p:nvPr/>
        </p:nvSpPr>
        <p:spPr>
          <a:xfrm>
            <a:off x="591442" y="301463"/>
            <a:ext cx="4443212" cy="399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ln w="0"/>
                <a:gradFill>
                  <a:gsLst>
                    <a:gs pos="21000">
                      <a:srgbClr val="53575C"/>
                    </a:gs>
                    <a:gs pos="88000">
                      <a:srgbClr val="C5C7CA"/>
                    </a:gs>
                  </a:gsLst>
                  <a:lin ang="5400000"/>
                </a:gradFill>
                <a:latin typeface="Agency FB" panose="020B0503020202020204" pitchFamily="34" charset="0"/>
              </a:rPr>
              <a:t>United States Space Force</a:t>
            </a:r>
          </a:p>
        </p:txBody>
      </p:sp>
      <p:pic>
        <p:nvPicPr>
          <p:cNvPr id="7" name="Picture 6">
            <a:extLst>
              <a:ext uri="{FF2B5EF4-FFF2-40B4-BE49-F238E27FC236}">
                <a16:creationId xmlns:a16="http://schemas.microsoft.com/office/drawing/2014/main" id="{38E77E85-E1F7-4382-B76B-B64821BE16B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7778" y1="10222" x2="37778" y2="10222"/>
                        <a14:foregroundMark x1="40000" y1="11111" x2="40000" y2="11111"/>
                        <a14:foregroundMark x1="30222" y1="12889" x2="30222" y2="12889"/>
                        <a14:foregroundMark x1="25333" y1="15556" x2="25333" y2="15556"/>
                        <a14:foregroundMark x1="22222" y1="19111" x2="22222" y2="19111"/>
                        <a14:foregroundMark x1="20889" y1="22667" x2="20889" y2="22667"/>
                        <a14:foregroundMark x1="14667" y1="27111" x2="14667" y2="27111"/>
                        <a14:foregroundMark x1="60444" y1="8444" x2="60444" y2="8444"/>
                        <a14:foregroundMark x1="69333" y1="10222" x2="69333" y2="10222"/>
                        <a14:foregroundMark x1="74222" y1="17778" x2="74222" y2="17778"/>
                        <a14:foregroundMark x1="80444" y1="17778" x2="80444" y2="17778"/>
                        <a14:foregroundMark x1="84000" y1="21333" x2="84000" y2="21333"/>
                        <a14:foregroundMark x1="88444" y1="27111" x2="88444" y2="27111"/>
                        <a14:foregroundMark x1="87111" y1="68889" x2="87111" y2="68889"/>
                        <a14:foregroundMark x1="80889" y1="77333" x2="80889" y2="77333"/>
                        <a14:foregroundMark x1="76444" y1="82222" x2="76444" y2="82222"/>
                        <a14:foregroundMark x1="69333" y1="85333" x2="69333" y2="85333"/>
                        <a14:foregroundMark x1="58222" y1="90667" x2="58222" y2="90667"/>
                        <a14:foregroundMark x1="11556" y1="69778" x2="11556" y2="69778"/>
                        <a14:foregroundMark x1="15111" y1="74667" x2="15111" y2="74667"/>
                        <a14:foregroundMark x1="22667" y1="84889" x2="22667" y2="84889"/>
                        <a14:foregroundMark x1="28444" y1="86222" x2="28444" y2="86222"/>
                        <a14:foregroundMark x1="37333" y1="90222" x2="37333" y2="90222"/>
                        <a14:foregroundMark x1="49778" y1="72000" x2="49778" y2="72000"/>
                        <a14:foregroundMark x1="51111" y1="64444" x2="51111" y2="64444"/>
                        <a14:foregroundMark x1="57333" y1="68000" x2="57333" y2="68000"/>
                        <a14:foregroundMark x1="62222" y1="56889" x2="62222" y2="56889"/>
                        <a14:foregroundMark x1="62667" y1="47556" x2="62667" y2="47556"/>
                        <a14:foregroundMark x1="52889" y1="42222" x2="52889" y2="42222"/>
                        <a14:foregroundMark x1="47556" y1="41333" x2="47556" y2="41333"/>
                        <a14:foregroundMark x1="50222" y1="56444" x2="50222" y2="56444"/>
                        <a14:foregroundMark x1="36889" y1="48000" x2="36889" y2="48000"/>
                        <a14:foregroundMark x1="33778" y1="56889" x2="33778" y2="56889"/>
                        <a14:foregroundMark x1="35556" y1="55556" x2="35556" y2="55556"/>
                        <a14:foregroundMark x1="41333" y1="68000" x2="41333" y2="68000"/>
                      </a14:backgroundRemoval>
                    </a14:imgEffect>
                  </a14:imgLayer>
                </a14:imgProps>
              </a:ext>
              <a:ext uri="{28A0092B-C50C-407E-A947-70E740481C1C}">
                <a14:useLocalDpi xmlns:a14="http://schemas.microsoft.com/office/drawing/2010/main" val="0"/>
              </a:ext>
            </a:extLst>
          </a:blip>
          <a:stretch>
            <a:fillRect/>
          </a:stretch>
        </p:blipFill>
        <p:spPr>
          <a:xfrm>
            <a:off x="203401" y="138626"/>
            <a:ext cx="669701" cy="669701"/>
          </a:xfrm>
          <a:prstGeom prst="rect">
            <a:avLst/>
          </a:prstGeom>
        </p:spPr>
      </p:pic>
      <p:sp>
        <p:nvSpPr>
          <p:cNvPr id="16" name="TextBox 15">
            <a:extLst>
              <a:ext uri="{FF2B5EF4-FFF2-40B4-BE49-F238E27FC236}">
                <a16:creationId xmlns:a16="http://schemas.microsoft.com/office/drawing/2014/main" id="{1483C278-DB8E-430D-9344-EE3115514AB1}"/>
              </a:ext>
            </a:extLst>
          </p:cNvPr>
          <p:cNvSpPr txBox="1"/>
          <p:nvPr/>
        </p:nvSpPr>
        <p:spPr>
          <a:xfrm>
            <a:off x="10477688" y="316419"/>
            <a:ext cx="728084" cy="369332"/>
          </a:xfrm>
          <a:prstGeom prst="rect">
            <a:avLst/>
          </a:prstGeom>
          <a:noFill/>
        </p:spPr>
        <p:txBody>
          <a:bodyPr wrap="none" rtlCol="0">
            <a:spAutoFit/>
          </a:bodyPr>
          <a:lstStyle/>
          <a:p>
            <a:r>
              <a:rPr lang="en-US" dirty="0">
                <a:ln w="0"/>
                <a:solidFill>
                  <a:schemeClr val="bg1">
                    <a:lumMod val="50000"/>
                  </a:schemeClr>
                </a:solidFill>
              </a:rPr>
              <a:t>menu</a:t>
            </a:r>
          </a:p>
        </p:txBody>
      </p:sp>
      <p:grpSp>
        <p:nvGrpSpPr>
          <p:cNvPr id="22" name="Group 21">
            <a:extLst>
              <a:ext uri="{FF2B5EF4-FFF2-40B4-BE49-F238E27FC236}">
                <a16:creationId xmlns:a16="http://schemas.microsoft.com/office/drawing/2014/main" id="{F5C28F13-ABD0-45F6-88CA-FF09CE1054CD}"/>
              </a:ext>
            </a:extLst>
          </p:cNvPr>
          <p:cNvGrpSpPr/>
          <p:nvPr/>
        </p:nvGrpSpPr>
        <p:grpSpPr>
          <a:xfrm>
            <a:off x="9946304" y="347787"/>
            <a:ext cx="273195" cy="258043"/>
            <a:chOff x="9697068" y="321539"/>
            <a:chExt cx="273195" cy="258043"/>
          </a:xfrm>
        </p:grpSpPr>
        <p:sp>
          <p:nvSpPr>
            <p:cNvPr id="17" name="Flowchart: Connector 16">
              <a:extLst>
                <a:ext uri="{FF2B5EF4-FFF2-40B4-BE49-F238E27FC236}">
                  <a16:creationId xmlns:a16="http://schemas.microsoft.com/office/drawing/2014/main" id="{67B41E50-588B-43AB-854D-859514E4D1D0}"/>
                </a:ext>
              </a:extLst>
            </p:cNvPr>
            <p:cNvSpPr/>
            <p:nvPr/>
          </p:nvSpPr>
          <p:spPr>
            <a:xfrm>
              <a:off x="9697068" y="321539"/>
              <a:ext cx="193184" cy="193183"/>
            </a:xfrm>
            <a:prstGeom prst="flowChartConnecto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4CD9F46-70CF-43EF-8FC7-240EFED1EAB3}"/>
                </a:ext>
              </a:extLst>
            </p:cNvPr>
            <p:cNvCxnSpPr>
              <a:cxnSpLocks/>
            </p:cNvCxnSpPr>
            <p:nvPr/>
          </p:nvCxnSpPr>
          <p:spPr>
            <a:xfrm>
              <a:off x="9860524" y="501085"/>
              <a:ext cx="109739" cy="7849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E2F4015-01A8-4AFA-85F0-F36422E02C1E}"/>
              </a:ext>
            </a:extLst>
          </p:cNvPr>
          <p:cNvGrpSpPr/>
          <p:nvPr/>
        </p:nvGrpSpPr>
        <p:grpSpPr>
          <a:xfrm>
            <a:off x="11205771" y="350958"/>
            <a:ext cx="394787" cy="245035"/>
            <a:chOff x="11205771" y="334547"/>
            <a:chExt cx="372336" cy="245035"/>
          </a:xfrm>
        </p:grpSpPr>
        <p:cxnSp>
          <p:nvCxnSpPr>
            <p:cNvPr id="24" name="Straight Connector 23">
              <a:extLst>
                <a:ext uri="{FF2B5EF4-FFF2-40B4-BE49-F238E27FC236}">
                  <a16:creationId xmlns:a16="http://schemas.microsoft.com/office/drawing/2014/main" id="{BD080560-33B5-4664-971C-2CE22DC357E0}"/>
                </a:ext>
              </a:extLst>
            </p:cNvPr>
            <p:cNvCxnSpPr/>
            <p:nvPr/>
          </p:nvCxnSpPr>
          <p:spPr>
            <a:xfrm>
              <a:off x="11205771" y="334547"/>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80EE59-DAE9-4B2C-B583-0FD6F75A8FC5}"/>
                </a:ext>
              </a:extLst>
            </p:cNvPr>
            <p:cNvCxnSpPr/>
            <p:nvPr/>
          </p:nvCxnSpPr>
          <p:spPr>
            <a:xfrm>
              <a:off x="11205772" y="457065"/>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747B96-307D-4060-B4D0-82DC0A47F550}"/>
                </a:ext>
              </a:extLst>
            </p:cNvPr>
            <p:cNvCxnSpPr/>
            <p:nvPr/>
          </p:nvCxnSpPr>
          <p:spPr>
            <a:xfrm>
              <a:off x="11205772" y="579582"/>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E587884-9088-4048-9D61-406CD113757B}"/>
              </a:ext>
            </a:extLst>
          </p:cNvPr>
          <p:cNvSpPr/>
          <p:nvPr/>
        </p:nvSpPr>
        <p:spPr>
          <a:xfrm>
            <a:off x="1687132" y="862451"/>
            <a:ext cx="8790556" cy="599554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455AE77-2F79-4851-B6EA-2D4AFC4B69DC}"/>
              </a:ext>
            </a:extLst>
          </p:cNvPr>
          <p:cNvSpPr/>
          <p:nvPr/>
        </p:nvSpPr>
        <p:spPr>
          <a:xfrm>
            <a:off x="0" y="862451"/>
            <a:ext cx="168713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962706F-A4EA-47F3-AFC8-2CE4D0B1D5EF}"/>
              </a:ext>
            </a:extLst>
          </p:cNvPr>
          <p:cNvSpPr/>
          <p:nvPr/>
        </p:nvSpPr>
        <p:spPr>
          <a:xfrm>
            <a:off x="10450508" y="847494"/>
            <a:ext cx="171431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877668F-8170-4C34-ADBC-710FD89CC3CD}"/>
              </a:ext>
            </a:extLst>
          </p:cNvPr>
          <p:cNvSpPr txBox="1"/>
          <p:nvPr/>
        </p:nvSpPr>
        <p:spPr>
          <a:xfrm>
            <a:off x="2264243" y="3373831"/>
            <a:ext cx="7662930" cy="1323439"/>
          </a:xfrm>
          <a:prstGeom prst="rect">
            <a:avLst/>
          </a:prstGeom>
          <a:noFill/>
        </p:spPr>
        <p:txBody>
          <a:bodyPr wrap="square" rtlCol="0">
            <a:spAutoFit/>
          </a:bodyPr>
          <a:lstStyle/>
          <a:p>
            <a:pPr algn="ctr"/>
            <a:r>
              <a:rPr lang="en-US" sz="2000" dirty="0">
                <a:solidFill>
                  <a:schemeClr val="bg2"/>
                </a:solidFill>
                <a:latin typeface="Agency FB" panose="020B0503020202020204" pitchFamily="34" charset="0"/>
              </a:rPr>
              <a:t>Whether you’re entering the Space Force as enlisted or an officer, there are a lot of factors that will shape your journey, including your unique background, current situation and goals for the future. We’ll help you determine the best path for you and figure out what steps you need to take to get your Space Force career started.</a:t>
            </a:r>
          </a:p>
        </p:txBody>
      </p:sp>
      <p:sp>
        <p:nvSpPr>
          <p:cNvPr id="6" name="TextBox 5">
            <a:extLst>
              <a:ext uri="{FF2B5EF4-FFF2-40B4-BE49-F238E27FC236}">
                <a16:creationId xmlns:a16="http://schemas.microsoft.com/office/drawing/2014/main" id="{72F823B6-784F-437A-B184-FF792F0326F1}"/>
              </a:ext>
            </a:extLst>
          </p:cNvPr>
          <p:cNvSpPr txBox="1"/>
          <p:nvPr/>
        </p:nvSpPr>
        <p:spPr>
          <a:xfrm>
            <a:off x="2264243" y="1175346"/>
            <a:ext cx="2327881" cy="584775"/>
          </a:xfrm>
          <a:prstGeom prst="rect">
            <a:avLst/>
          </a:prstGeom>
          <a:noFill/>
        </p:spPr>
        <p:txBody>
          <a:bodyPr wrap="none" rtlCol="0">
            <a:spAutoFit/>
          </a:bodyPr>
          <a:lstStyle/>
          <a:p>
            <a:r>
              <a:rPr lang="en-US" sz="3200" b="1" dirty="0">
                <a:solidFill>
                  <a:schemeClr val="bg2"/>
                </a:solidFill>
                <a:latin typeface="Agency FB" panose="020B0503020202020204" pitchFamily="34" charset="0"/>
              </a:rPr>
              <a:t>Getting Started</a:t>
            </a:r>
          </a:p>
        </p:txBody>
      </p:sp>
      <p:grpSp>
        <p:nvGrpSpPr>
          <p:cNvPr id="13" name="Group 12">
            <a:extLst>
              <a:ext uri="{FF2B5EF4-FFF2-40B4-BE49-F238E27FC236}">
                <a16:creationId xmlns:a16="http://schemas.microsoft.com/office/drawing/2014/main" id="{FF04344B-3BC7-47A4-A973-FCD49A35BE97}"/>
              </a:ext>
            </a:extLst>
          </p:cNvPr>
          <p:cNvGrpSpPr/>
          <p:nvPr/>
        </p:nvGrpSpPr>
        <p:grpSpPr>
          <a:xfrm>
            <a:off x="1428943" y="1751093"/>
            <a:ext cx="8517361" cy="1622738"/>
            <a:chOff x="1428943" y="1751093"/>
            <a:chExt cx="8426723" cy="1622738"/>
          </a:xfrm>
        </p:grpSpPr>
        <p:graphicFrame>
          <p:nvGraphicFramePr>
            <p:cNvPr id="3" name="Diagram 2">
              <a:extLst>
                <a:ext uri="{FF2B5EF4-FFF2-40B4-BE49-F238E27FC236}">
                  <a16:creationId xmlns:a16="http://schemas.microsoft.com/office/drawing/2014/main" id="{0B3EB11F-D823-42A3-8355-688613D57253}"/>
                </a:ext>
              </a:extLst>
            </p:cNvPr>
            <p:cNvGraphicFramePr/>
            <p:nvPr>
              <p:extLst>
                <p:ext uri="{D42A27DB-BD31-4B8C-83A1-F6EECF244321}">
                  <p14:modId xmlns:p14="http://schemas.microsoft.com/office/powerpoint/2010/main" val="2810767458"/>
                </p:ext>
              </p:extLst>
            </p:nvPr>
          </p:nvGraphicFramePr>
          <p:xfrm>
            <a:off x="1428943" y="1751093"/>
            <a:ext cx="8426723" cy="16227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Star: 4 Points 7">
              <a:extLst>
                <a:ext uri="{FF2B5EF4-FFF2-40B4-BE49-F238E27FC236}">
                  <a16:creationId xmlns:a16="http://schemas.microsoft.com/office/drawing/2014/main" id="{1D9A681C-6468-48C1-853B-58F23B3B9D79}"/>
                </a:ext>
              </a:extLst>
            </p:cNvPr>
            <p:cNvSpPr/>
            <p:nvPr/>
          </p:nvSpPr>
          <p:spPr>
            <a:xfrm>
              <a:off x="7262314" y="2070303"/>
              <a:ext cx="166026" cy="165340"/>
            </a:xfrm>
            <a:prstGeom prst="star4">
              <a:avLst/>
            </a:prstGeom>
            <a:solidFill>
              <a:schemeClr val="bg2"/>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111E35"/>
                  </a:solidFill>
                </a:ln>
              </a:endParaRPr>
            </a:p>
          </p:txBody>
        </p:sp>
        <p:sp>
          <p:nvSpPr>
            <p:cNvPr id="20" name="Star: 4 Points 19">
              <a:extLst>
                <a:ext uri="{FF2B5EF4-FFF2-40B4-BE49-F238E27FC236}">
                  <a16:creationId xmlns:a16="http://schemas.microsoft.com/office/drawing/2014/main" id="{3041E881-1299-49DE-BEB0-B0B747EEAC9D}"/>
                </a:ext>
              </a:extLst>
            </p:cNvPr>
            <p:cNvSpPr/>
            <p:nvPr/>
          </p:nvSpPr>
          <p:spPr>
            <a:xfrm>
              <a:off x="7388218" y="2214629"/>
              <a:ext cx="166026" cy="165340"/>
            </a:xfrm>
            <a:prstGeom prst="star4">
              <a:avLst/>
            </a:prstGeom>
            <a:solidFill>
              <a:schemeClr val="bg2"/>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111E35"/>
                  </a:solidFill>
                </a:ln>
              </a:endParaRPr>
            </a:p>
          </p:txBody>
        </p:sp>
        <p:sp>
          <p:nvSpPr>
            <p:cNvPr id="21" name="Star: 4 Points 20">
              <a:extLst>
                <a:ext uri="{FF2B5EF4-FFF2-40B4-BE49-F238E27FC236}">
                  <a16:creationId xmlns:a16="http://schemas.microsoft.com/office/drawing/2014/main" id="{E2C91AA1-1A31-49C8-8FC6-3E024E518C93}"/>
                </a:ext>
              </a:extLst>
            </p:cNvPr>
            <p:cNvSpPr/>
            <p:nvPr/>
          </p:nvSpPr>
          <p:spPr>
            <a:xfrm>
              <a:off x="7514220" y="2329292"/>
              <a:ext cx="166026" cy="165340"/>
            </a:xfrm>
            <a:prstGeom prst="star4">
              <a:avLst/>
            </a:prstGeom>
            <a:solidFill>
              <a:schemeClr val="bg2"/>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111E35"/>
                  </a:solidFill>
                </a:ln>
              </a:endParaRPr>
            </a:p>
          </p:txBody>
        </p:sp>
        <p:sp>
          <p:nvSpPr>
            <p:cNvPr id="23" name="Star: 4 Points 22">
              <a:extLst>
                <a:ext uri="{FF2B5EF4-FFF2-40B4-BE49-F238E27FC236}">
                  <a16:creationId xmlns:a16="http://schemas.microsoft.com/office/drawing/2014/main" id="{725BA246-2661-4CD7-A055-3238DAC061B5}"/>
                </a:ext>
              </a:extLst>
            </p:cNvPr>
            <p:cNvSpPr/>
            <p:nvPr/>
          </p:nvSpPr>
          <p:spPr>
            <a:xfrm>
              <a:off x="7597233" y="2443955"/>
              <a:ext cx="166026" cy="165340"/>
            </a:xfrm>
            <a:prstGeom prst="star4">
              <a:avLst/>
            </a:prstGeom>
            <a:solidFill>
              <a:schemeClr val="bg2"/>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111E35"/>
                  </a:solidFill>
                </a:ln>
              </a:endParaRPr>
            </a:p>
          </p:txBody>
        </p:sp>
        <p:sp>
          <p:nvSpPr>
            <p:cNvPr id="27" name="Star: 4 Points 26">
              <a:extLst>
                <a:ext uri="{FF2B5EF4-FFF2-40B4-BE49-F238E27FC236}">
                  <a16:creationId xmlns:a16="http://schemas.microsoft.com/office/drawing/2014/main" id="{A6E14D50-1B20-4548-8AE8-20F16BB2298B}"/>
                </a:ext>
              </a:extLst>
            </p:cNvPr>
            <p:cNvSpPr/>
            <p:nvPr/>
          </p:nvSpPr>
          <p:spPr>
            <a:xfrm>
              <a:off x="7514220" y="2597971"/>
              <a:ext cx="166026" cy="165340"/>
            </a:xfrm>
            <a:prstGeom prst="star4">
              <a:avLst/>
            </a:prstGeom>
            <a:solidFill>
              <a:schemeClr val="bg2"/>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111E35"/>
                  </a:solidFill>
                </a:ln>
              </a:endParaRPr>
            </a:p>
          </p:txBody>
        </p:sp>
        <p:sp>
          <p:nvSpPr>
            <p:cNvPr id="32" name="Star: 4 Points 31">
              <a:extLst>
                <a:ext uri="{FF2B5EF4-FFF2-40B4-BE49-F238E27FC236}">
                  <a16:creationId xmlns:a16="http://schemas.microsoft.com/office/drawing/2014/main" id="{70806C39-160B-4F95-B847-C87B793ABD13}"/>
                </a:ext>
              </a:extLst>
            </p:cNvPr>
            <p:cNvSpPr/>
            <p:nvPr/>
          </p:nvSpPr>
          <p:spPr>
            <a:xfrm>
              <a:off x="7389988" y="2736538"/>
              <a:ext cx="166026" cy="165340"/>
            </a:xfrm>
            <a:prstGeom prst="star4">
              <a:avLst/>
            </a:prstGeom>
            <a:solidFill>
              <a:schemeClr val="bg2"/>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111E35"/>
                  </a:solidFill>
                </a:ln>
              </a:endParaRPr>
            </a:p>
          </p:txBody>
        </p:sp>
        <p:sp>
          <p:nvSpPr>
            <p:cNvPr id="33" name="Star: 4 Points 32">
              <a:extLst>
                <a:ext uri="{FF2B5EF4-FFF2-40B4-BE49-F238E27FC236}">
                  <a16:creationId xmlns:a16="http://schemas.microsoft.com/office/drawing/2014/main" id="{F55E2D54-1B23-4BE2-A004-1509A00A62E0}"/>
                </a:ext>
              </a:extLst>
            </p:cNvPr>
            <p:cNvSpPr/>
            <p:nvPr/>
          </p:nvSpPr>
          <p:spPr>
            <a:xfrm>
              <a:off x="7253690" y="2853853"/>
              <a:ext cx="166026" cy="165340"/>
            </a:xfrm>
            <a:prstGeom prst="star4">
              <a:avLst/>
            </a:prstGeom>
            <a:solidFill>
              <a:schemeClr val="bg2"/>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111E35"/>
                  </a:solidFill>
                </a:ln>
              </a:endParaRPr>
            </a:p>
          </p:txBody>
        </p:sp>
      </p:grpSp>
      <p:sp>
        <p:nvSpPr>
          <p:cNvPr id="18" name="Rectangle 17">
            <a:extLst>
              <a:ext uri="{FF2B5EF4-FFF2-40B4-BE49-F238E27FC236}">
                <a16:creationId xmlns:a16="http://schemas.microsoft.com/office/drawing/2014/main" id="{1E969C87-0F85-4F63-899A-58D49D10D5C0}"/>
              </a:ext>
            </a:extLst>
          </p:cNvPr>
          <p:cNvSpPr/>
          <p:nvPr/>
        </p:nvSpPr>
        <p:spPr>
          <a:xfrm>
            <a:off x="2705980" y="5164428"/>
            <a:ext cx="2794715" cy="1392109"/>
          </a:xfrm>
          <a:prstGeom prst="rect">
            <a:avLst/>
          </a:prstGeom>
          <a:no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a recruiting office near you</a:t>
            </a:r>
          </a:p>
        </p:txBody>
      </p:sp>
      <p:sp>
        <p:nvSpPr>
          <p:cNvPr id="51" name="Rectangle 50">
            <a:extLst>
              <a:ext uri="{FF2B5EF4-FFF2-40B4-BE49-F238E27FC236}">
                <a16:creationId xmlns:a16="http://schemas.microsoft.com/office/drawing/2014/main" id="{EA1941A7-9439-4A7C-8CA4-5BBA151CAB1A}"/>
              </a:ext>
            </a:extLst>
          </p:cNvPr>
          <p:cNvSpPr/>
          <p:nvPr/>
        </p:nvSpPr>
        <p:spPr>
          <a:xfrm>
            <a:off x="6644169" y="5164428"/>
            <a:ext cx="2794715" cy="1392109"/>
          </a:xfrm>
          <a:prstGeom prst="rect">
            <a:avLst/>
          </a:prstGeom>
          <a:no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 live</a:t>
            </a:r>
          </a:p>
        </p:txBody>
      </p:sp>
      <p:pic>
        <p:nvPicPr>
          <p:cNvPr id="15" name="Picture 14">
            <a:extLst>
              <a:ext uri="{FF2B5EF4-FFF2-40B4-BE49-F238E27FC236}">
                <a16:creationId xmlns:a16="http://schemas.microsoft.com/office/drawing/2014/main" id="{8334C3C9-E923-47DE-BBC2-214CBDC0AC19}"/>
              </a:ext>
            </a:extLst>
          </p:cNvPr>
          <p:cNvPicPr>
            <a:picLocks noChangeAspect="1"/>
          </p:cNvPicPr>
          <p:nvPr/>
        </p:nvPicPr>
        <p:blipFill rotWithShape="1">
          <a:blip r:embed="rId9">
            <a:extLst>
              <a:ext uri="{28A0092B-C50C-407E-A947-70E740481C1C}">
                <a14:useLocalDpi xmlns:a14="http://schemas.microsoft.com/office/drawing/2010/main" val="0"/>
              </a:ext>
            </a:extLst>
          </a:blip>
          <a:srcRect b="39618"/>
          <a:stretch/>
        </p:blipFill>
        <p:spPr>
          <a:xfrm>
            <a:off x="5340404" y="5909316"/>
            <a:ext cx="1595907" cy="963642"/>
          </a:xfrm>
          <a:prstGeom prst="rect">
            <a:avLst/>
          </a:prstGeom>
        </p:spPr>
      </p:pic>
    </p:spTree>
    <p:extLst>
      <p:ext uri="{BB962C8B-B14F-4D97-AF65-F5344CB8AC3E}">
        <p14:creationId xmlns:p14="http://schemas.microsoft.com/office/powerpoint/2010/main" val="357858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1800-F678-433A-A193-08885CAD5EB6}"/>
              </a:ext>
            </a:extLst>
          </p:cNvPr>
          <p:cNvSpPr/>
          <p:nvPr/>
        </p:nvSpPr>
        <p:spPr>
          <a:xfrm>
            <a:off x="0" y="-26191"/>
            <a:ext cx="12192000" cy="888642"/>
          </a:xfrm>
          <a:prstGeom prst="rect">
            <a:avLst/>
          </a:prstGeom>
          <a:solidFill>
            <a:srgbClr val="111E35"/>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9FCD57E-B6E7-400D-8537-01FB1BCB27A6}"/>
              </a:ext>
            </a:extLst>
          </p:cNvPr>
          <p:cNvSpPr/>
          <p:nvPr/>
        </p:nvSpPr>
        <p:spPr>
          <a:xfrm>
            <a:off x="591442" y="301463"/>
            <a:ext cx="4443212" cy="399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ln w="0"/>
                <a:gradFill>
                  <a:gsLst>
                    <a:gs pos="21000">
                      <a:srgbClr val="53575C"/>
                    </a:gs>
                    <a:gs pos="88000">
                      <a:srgbClr val="C5C7CA"/>
                    </a:gs>
                  </a:gsLst>
                  <a:lin ang="5400000"/>
                </a:gradFill>
                <a:latin typeface="Agency FB" panose="020B0503020202020204" pitchFamily="34" charset="0"/>
              </a:rPr>
              <a:t>United States Space Force</a:t>
            </a:r>
          </a:p>
        </p:txBody>
      </p:sp>
      <p:pic>
        <p:nvPicPr>
          <p:cNvPr id="7" name="Picture 6">
            <a:extLst>
              <a:ext uri="{FF2B5EF4-FFF2-40B4-BE49-F238E27FC236}">
                <a16:creationId xmlns:a16="http://schemas.microsoft.com/office/drawing/2014/main" id="{38E77E85-E1F7-4382-B76B-B64821BE16B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7778" y1="10222" x2="37778" y2="10222"/>
                        <a14:foregroundMark x1="40000" y1="11111" x2="40000" y2="11111"/>
                        <a14:foregroundMark x1="30222" y1="12889" x2="30222" y2="12889"/>
                        <a14:foregroundMark x1="25333" y1="15556" x2="25333" y2="15556"/>
                        <a14:foregroundMark x1="22222" y1="19111" x2="22222" y2="19111"/>
                        <a14:foregroundMark x1="20889" y1="22667" x2="20889" y2="22667"/>
                        <a14:foregroundMark x1="14667" y1="27111" x2="14667" y2="27111"/>
                        <a14:foregroundMark x1="60444" y1="8444" x2="60444" y2="8444"/>
                        <a14:foregroundMark x1="69333" y1="10222" x2="69333" y2="10222"/>
                        <a14:foregroundMark x1="74222" y1="17778" x2="74222" y2="17778"/>
                        <a14:foregroundMark x1="80444" y1="17778" x2="80444" y2="17778"/>
                        <a14:foregroundMark x1="84000" y1="21333" x2="84000" y2="21333"/>
                        <a14:foregroundMark x1="88444" y1="27111" x2="88444" y2="27111"/>
                        <a14:foregroundMark x1="87111" y1="68889" x2="87111" y2="68889"/>
                        <a14:foregroundMark x1="80889" y1="77333" x2="80889" y2="77333"/>
                        <a14:foregroundMark x1="76444" y1="82222" x2="76444" y2="82222"/>
                        <a14:foregroundMark x1="69333" y1="85333" x2="69333" y2="85333"/>
                        <a14:foregroundMark x1="58222" y1="90667" x2="58222" y2="90667"/>
                        <a14:foregroundMark x1="11556" y1="69778" x2="11556" y2="69778"/>
                        <a14:foregroundMark x1="15111" y1="74667" x2="15111" y2="74667"/>
                        <a14:foregroundMark x1="22667" y1="84889" x2="22667" y2="84889"/>
                        <a14:foregroundMark x1="28444" y1="86222" x2="28444" y2="86222"/>
                        <a14:foregroundMark x1="37333" y1="90222" x2="37333" y2="90222"/>
                        <a14:foregroundMark x1="49778" y1="72000" x2="49778" y2="72000"/>
                        <a14:foregroundMark x1="51111" y1="64444" x2="51111" y2="64444"/>
                        <a14:foregroundMark x1="57333" y1="68000" x2="57333" y2="68000"/>
                        <a14:foregroundMark x1="62222" y1="56889" x2="62222" y2="56889"/>
                        <a14:foregroundMark x1="62667" y1="47556" x2="62667" y2="47556"/>
                        <a14:foregroundMark x1="52889" y1="42222" x2="52889" y2="42222"/>
                        <a14:foregroundMark x1="47556" y1="41333" x2="47556" y2="41333"/>
                        <a14:foregroundMark x1="50222" y1="56444" x2="50222" y2="56444"/>
                        <a14:foregroundMark x1="36889" y1="48000" x2="36889" y2="48000"/>
                        <a14:foregroundMark x1="33778" y1="56889" x2="33778" y2="56889"/>
                        <a14:foregroundMark x1="35556" y1="55556" x2="35556" y2="55556"/>
                        <a14:foregroundMark x1="41333" y1="68000" x2="41333" y2="68000"/>
                      </a14:backgroundRemoval>
                    </a14:imgEffect>
                  </a14:imgLayer>
                </a14:imgProps>
              </a:ext>
              <a:ext uri="{28A0092B-C50C-407E-A947-70E740481C1C}">
                <a14:useLocalDpi xmlns:a14="http://schemas.microsoft.com/office/drawing/2010/main" val="0"/>
              </a:ext>
            </a:extLst>
          </a:blip>
          <a:stretch>
            <a:fillRect/>
          </a:stretch>
        </p:blipFill>
        <p:spPr>
          <a:xfrm>
            <a:off x="203401" y="138626"/>
            <a:ext cx="669701" cy="669701"/>
          </a:xfrm>
          <a:prstGeom prst="rect">
            <a:avLst/>
          </a:prstGeom>
        </p:spPr>
      </p:pic>
      <p:sp>
        <p:nvSpPr>
          <p:cNvPr id="16" name="TextBox 15">
            <a:extLst>
              <a:ext uri="{FF2B5EF4-FFF2-40B4-BE49-F238E27FC236}">
                <a16:creationId xmlns:a16="http://schemas.microsoft.com/office/drawing/2014/main" id="{1483C278-DB8E-430D-9344-EE3115514AB1}"/>
              </a:ext>
            </a:extLst>
          </p:cNvPr>
          <p:cNvSpPr txBox="1"/>
          <p:nvPr/>
        </p:nvSpPr>
        <p:spPr>
          <a:xfrm>
            <a:off x="10477688" y="316419"/>
            <a:ext cx="728084" cy="369332"/>
          </a:xfrm>
          <a:prstGeom prst="rect">
            <a:avLst/>
          </a:prstGeom>
          <a:noFill/>
        </p:spPr>
        <p:txBody>
          <a:bodyPr wrap="none" rtlCol="0">
            <a:spAutoFit/>
          </a:bodyPr>
          <a:lstStyle/>
          <a:p>
            <a:r>
              <a:rPr lang="en-US" dirty="0">
                <a:ln w="0"/>
                <a:solidFill>
                  <a:schemeClr val="bg1">
                    <a:lumMod val="50000"/>
                  </a:schemeClr>
                </a:solidFill>
              </a:rPr>
              <a:t>menu</a:t>
            </a:r>
          </a:p>
        </p:txBody>
      </p:sp>
      <p:grpSp>
        <p:nvGrpSpPr>
          <p:cNvPr id="22" name="Group 21">
            <a:extLst>
              <a:ext uri="{FF2B5EF4-FFF2-40B4-BE49-F238E27FC236}">
                <a16:creationId xmlns:a16="http://schemas.microsoft.com/office/drawing/2014/main" id="{F5C28F13-ABD0-45F6-88CA-FF09CE1054CD}"/>
              </a:ext>
            </a:extLst>
          </p:cNvPr>
          <p:cNvGrpSpPr/>
          <p:nvPr/>
        </p:nvGrpSpPr>
        <p:grpSpPr>
          <a:xfrm>
            <a:off x="9946304" y="347787"/>
            <a:ext cx="273195" cy="258043"/>
            <a:chOff x="9697068" y="321539"/>
            <a:chExt cx="273195" cy="258043"/>
          </a:xfrm>
        </p:grpSpPr>
        <p:sp>
          <p:nvSpPr>
            <p:cNvPr id="17" name="Flowchart: Connector 16">
              <a:extLst>
                <a:ext uri="{FF2B5EF4-FFF2-40B4-BE49-F238E27FC236}">
                  <a16:creationId xmlns:a16="http://schemas.microsoft.com/office/drawing/2014/main" id="{67B41E50-588B-43AB-854D-859514E4D1D0}"/>
                </a:ext>
              </a:extLst>
            </p:cNvPr>
            <p:cNvSpPr/>
            <p:nvPr/>
          </p:nvSpPr>
          <p:spPr>
            <a:xfrm>
              <a:off x="9697068" y="321539"/>
              <a:ext cx="193184" cy="193183"/>
            </a:xfrm>
            <a:prstGeom prst="flowChartConnecto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4CD9F46-70CF-43EF-8FC7-240EFED1EAB3}"/>
                </a:ext>
              </a:extLst>
            </p:cNvPr>
            <p:cNvCxnSpPr>
              <a:cxnSpLocks/>
            </p:cNvCxnSpPr>
            <p:nvPr/>
          </p:nvCxnSpPr>
          <p:spPr>
            <a:xfrm>
              <a:off x="9860524" y="501085"/>
              <a:ext cx="109739" cy="7849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E2F4015-01A8-4AFA-85F0-F36422E02C1E}"/>
              </a:ext>
            </a:extLst>
          </p:cNvPr>
          <p:cNvGrpSpPr/>
          <p:nvPr/>
        </p:nvGrpSpPr>
        <p:grpSpPr>
          <a:xfrm>
            <a:off x="11205771" y="350958"/>
            <a:ext cx="394787" cy="245035"/>
            <a:chOff x="11205771" y="334547"/>
            <a:chExt cx="372336" cy="245035"/>
          </a:xfrm>
        </p:grpSpPr>
        <p:cxnSp>
          <p:nvCxnSpPr>
            <p:cNvPr id="24" name="Straight Connector 23">
              <a:extLst>
                <a:ext uri="{FF2B5EF4-FFF2-40B4-BE49-F238E27FC236}">
                  <a16:creationId xmlns:a16="http://schemas.microsoft.com/office/drawing/2014/main" id="{BD080560-33B5-4664-971C-2CE22DC357E0}"/>
                </a:ext>
              </a:extLst>
            </p:cNvPr>
            <p:cNvCxnSpPr/>
            <p:nvPr/>
          </p:nvCxnSpPr>
          <p:spPr>
            <a:xfrm>
              <a:off x="11205771" y="334547"/>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80EE59-DAE9-4B2C-B583-0FD6F75A8FC5}"/>
                </a:ext>
              </a:extLst>
            </p:cNvPr>
            <p:cNvCxnSpPr/>
            <p:nvPr/>
          </p:nvCxnSpPr>
          <p:spPr>
            <a:xfrm>
              <a:off x="11205772" y="457065"/>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747B96-307D-4060-B4D0-82DC0A47F550}"/>
                </a:ext>
              </a:extLst>
            </p:cNvPr>
            <p:cNvCxnSpPr/>
            <p:nvPr/>
          </p:nvCxnSpPr>
          <p:spPr>
            <a:xfrm>
              <a:off x="11205772" y="579582"/>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E587884-9088-4048-9D61-406CD113757B}"/>
              </a:ext>
            </a:extLst>
          </p:cNvPr>
          <p:cNvSpPr/>
          <p:nvPr/>
        </p:nvSpPr>
        <p:spPr>
          <a:xfrm>
            <a:off x="1687132" y="862451"/>
            <a:ext cx="8790556" cy="599554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55AE77-2F79-4851-B6EA-2D4AFC4B69DC}"/>
              </a:ext>
            </a:extLst>
          </p:cNvPr>
          <p:cNvSpPr/>
          <p:nvPr/>
        </p:nvSpPr>
        <p:spPr>
          <a:xfrm>
            <a:off x="0" y="862451"/>
            <a:ext cx="168713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962706F-A4EA-47F3-AFC8-2CE4D0B1D5EF}"/>
              </a:ext>
            </a:extLst>
          </p:cNvPr>
          <p:cNvSpPr/>
          <p:nvPr/>
        </p:nvSpPr>
        <p:spPr>
          <a:xfrm>
            <a:off x="10477688" y="862451"/>
            <a:ext cx="171431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D7A1066C-C338-4810-850A-DBBF37D09FAC}"/>
              </a:ext>
            </a:extLst>
          </p:cNvPr>
          <p:cNvPicPr>
            <a:picLocks noChangeAspect="1"/>
          </p:cNvPicPr>
          <p:nvPr/>
        </p:nvPicPr>
        <p:blipFill rotWithShape="1">
          <a:blip r:embed="rId4">
            <a:extLst>
              <a:ext uri="{28A0092B-C50C-407E-A947-70E740481C1C}">
                <a14:useLocalDpi xmlns:a14="http://schemas.microsoft.com/office/drawing/2010/main" val="0"/>
              </a:ext>
            </a:extLst>
          </a:blip>
          <a:srcRect t="58036"/>
          <a:stretch/>
        </p:blipFill>
        <p:spPr>
          <a:xfrm>
            <a:off x="5298046" y="862304"/>
            <a:ext cx="1595907" cy="669701"/>
          </a:xfrm>
          <a:prstGeom prst="rect">
            <a:avLst/>
          </a:prstGeom>
        </p:spPr>
      </p:pic>
      <p:sp>
        <p:nvSpPr>
          <p:cNvPr id="6" name="TextBox 5">
            <a:extLst>
              <a:ext uri="{FF2B5EF4-FFF2-40B4-BE49-F238E27FC236}">
                <a16:creationId xmlns:a16="http://schemas.microsoft.com/office/drawing/2014/main" id="{9450FBE1-9401-42D1-9DD7-00B3631B571C}"/>
              </a:ext>
            </a:extLst>
          </p:cNvPr>
          <p:cNvSpPr txBox="1"/>
          <p:nvPr/>
        </p:nvSpPr>
        <p:spPr>
          <a:xfrm>
            <a:off x="4751720" y="1835144"/>
            <a:ext cx="2688557" cy="584775"/>
          </a:xfrm>
          <a:prstGeom prst="rect">
            <a:avLst/>
          </a:prstGeom>
          <a:noFill/>
        </p:spPr>
        <p:txBody>
          <a:bodyPr wrap="none" rtlCol="0">
            <a:spAutoFit/>
          </a:bodyPr>
          <a:lstStyle/>
          <a:p>
            <a:pPr algn="ctr"/>
            <a:r>
              <a:rPr lang="en-US" sz="3200" dirty="0">
                <a:solidFill>
                  <a:schemeClr val="bg2"/>
                </a:solidFill>
                <a:latin typeface="Agency FB" panose="020B0503020202020204" pitchFamily="34" charset="0"/>
              </a:rPr>
              <a:t>What is the ASVAB?</a:t>
            </a:r>
          </a:p>
        </p:txBody>
      </p:sp>
      <p:sp>
        <p:nvSpPr>
          <p:cNvPr id="8" name="TextBox 7">
            <a:extLst>
              <a:ext uri="{FF2B5EF4-FFF2-40B4-BE49-F238E27FC236}">
                <a16:creationId xmlns:a16="http://schemas.microsoft.com/office/drawing/2014/main" id="{254B000A-6570-4FF9-A370-7076815D9FB9}"/>
              </a:ext>
            </a:extLst>
          </p:cNvPr>
          <p:cNvSpPr txBox="1"/>
          <p:nvPr/>
        </p:nvSpPr>
        <p:spPr>
          <a:xfrm>
            <a:off x="1896741" y="2568688"/>
            <a:ext cx="8432116" cy="7294305"/>
          </a:xfrm>
          <a:prstGeom prst="rect">
            <a:avLst/>
          </a:prstGeom>
          <a:noFill/>
        </p:spPr>
        <p:txBody>
          <a:bodyPr wrap="square" rtlCol="0">
            <a:spAutoFit/>
          </a:bodyPr>
          <a:lstStyle/>
          <a:p>
            <a:r>
              <a:rPr lang="en-US" dirty="0">
                <a:solidFill>
                  <a:schemeClr val="bg2">
                    <a:lumMod val="90000"/>
                  </a:schemeClr>
                </a:solidFill>
              </a:rPr>
              <a:t>The ASVAB is a series of tests developed by the Department of Defense and is used by the U.S. Space Force to determine whether you have the mental aptitude to enlist. The ASVAB also helps determine which Military Occupational Specialties (MOS) you qualify for. The ASVAB is required to enlist in the U.S.S.F. and is valid for two years. The ASVAB may be given in a computerized version at a Military Entrance Processing Station (MEPS) or in a paper version at various Military Entrance Test (MET) sites around the country or at high schools and colleges. </a:t>
            </a:r>
            <a:br>
              <a:rPr lang="en-US" dirty="0">
                <a:solidFill>
                  <a:schemeClr val="bg2">
                    <a:lumMod val="90000"/>
                  </a:schemeClr>
                </a:solidFill>
              </a:rPr>
            </a:br>
            <a:endParaRPr lang="en-US" dirty="0">
              <a:solidFill>
                <a:schemeClr val="bg2">
                  <a:lumMod val="90000"/>
                </a:schemeClr>
              </a:solidFill>
            </a:endParaRPr>
          </a:p>
          <a:p>
            <a:r>
              <a:rPr lang="en-US" b="1" cap="all" dirty="0">
                <a:solidFill>
                  <a:schemeClr val="bg2">
                    <a:lumMod val="90000"/>
                  </a:schemeClr>
                </a:solidFill>
              </a:rPr>
              <a:t>ASVAB TEST AREAS</a:t>
            </a:r>
          </a:p>
          <a:p>
            <a:r>
              <a:rPr lang="en-US" dirty="0">
                <a:solidFill>
                  <a:schemeClr val="bg2">
                    <a:lumMod val="90000"/>
                  </a:schemeClr>
                </a:solidFill>
              </a:rPr>
              <a:t>General Science - measures knowledge of life science, earth and space science, and physical science</a:t>
            </a:r>
          </a:p>
          <a:p>
            <a:r>
              <a:rPr lang="en-US" dirty="0">
                <a:solidFill>
                  <a:schemeClr val="bg2">
                    <a:lumMod val="90000"/>
                  </a:schemeClr>
                </a:solidFill>
              </a:rPr>
              <a:t>Arithmetic Reasoning - measures ability to solve basic arithmetic word problems</a:t>
            </a:r>
          </a:p>
          <a:p>
            <a:r>
              <a:rPr lang="en-US" dirty="0">
                <a:solidFill>
                  <a:schemeClr val="bg2">
                    <a:lumMod val="90000"/>
                  </a:schemeClr>
                </a:solidFill>
              </a:rPr>
              <a:t>Word Knowledge - measures ability to understand the meaning of words through synonyms</a:t>
            </a:r>
          </a:p>
          <a:p>
            <a:r>
              <a:rPr lang="en-US" dirty="0">
                <a:solidFill>
                  <a:schemeClr val="bg2">
                    <a:lumMod val="90000"/>
                  </a:schemeClr>
                </a:solidFill>
              </a:rPr>
              <a:t>Paragraph Comprehension - measures ability to obtain information from written material</a:t>
            </a:r>
          </a:p>
          <a:p>
            <a:r>
              <a:rPr lang="en-US" dirty="0">
                <a:solidFill>
                  <a:schemeClr val="bg2">
                    <a:lumMod val="90000"/>
                  </a:schemeClr>
                </a:solidFill>
              </a:rPr>
              <a:t>Mathematics Knowledge - measures knowledge of mathematical concepts and applications</a:t>
            </a:r>
          </a:p>
          <a:p>
            <a:r>
              <a:rPr lang="en-US" dirty="0">
                <a:solidFill>
                  <a:schemeClr val="bg2">
                    <a:lumMod val="90000"/>
                  </a:schemeClr>
                </a:solidFill>
              </a:rPr>
              <a:t>Electronics Information - measures knowledge of electrical current, circuits, devices and electronic systems</a:t>
            </a:r>
          </a:p>
          <a:p>
            <a:r>
              <a:rPr lang="en-US" dirty="0">
                <a:solidFill>
                  <a:schemeClr val="bg2">
                    <a:lumMod val="90000"/>
                  </a:schemeClr>
                </a:solidFill>
              </a:rPr>
              <a:t>Auto and Shop Information - measures knowledge of automotive maintenance and repair, and wood and metal shop practices</a:t>
            </a:r>
          </a:p>
          <a:p>
            <a:r>
              <a:rPr lang="en-US" dirty="0">
                <a:solidFill>
                  <a:schemeClr val="bg2">
                    <a:lumMod val="90000"/>
                  </a:schemeClr>
                </a:solidFill>
              </a:rPr>
              <a:t>Mechanical Comprehension - measures knowledge of the principles of mechanical devices, structural support and properties of materials</a:t>
            </a:r>
          </a:p>
          <a:p>
            <a:r>
              <a:rPr lang="en-US" dirty="0">
                <a:solidFill>
                  <a:schemeClr val="bg2">
                    <a:lumMod val="90000"/>
                  </a:schemeClr>
                </a:solidFill>
              </a:rPr>
              <a:t>Assembling Objects - measures ability with spatial relationships</a:t>
            </a:r>
          </a:p>
          <a:p>
            <a:endParaRPr lang="en-US" dirty="0">
              <a:solidFill>
                <a:schemeClr val="bg2">
                  <a:lumMod val="90000"/>
                </a:schemeClr>
              </a:solidFill>
            </a:endParaRPr>
          </a:p>
        </p:txBody>
      </p:sp>
    </p:spTree>
    <p:extLst>
      <p:ext uri="{BB962C8B-B14F-4D97-AF65-F5344CB8AC3E}">
        <p14:creationId xmlns:p14="http://schemas.microsoft.com/office/powerpoint/2010/main" val="1889536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1800-F678-433A-A193-08885CAD5EB6}"/>
              </a:ext>
            </a:extLst>
          </p:cNvPr>
          <p:cNvSpPr/>
          <p:nvPr/>
        </p:nvSpPr>
        <p:spPr>
          <a:xfrm>
            <a:off x="0" y="-26191"/>
            <a:ext cx="12192000" cy="888642"/>
          </a:xfrm>
          <a:prstGeom prst="rect">
            <a:avLst/>
          </a:prstGeom>
          <a:solidFill>
            <a:srgbClr val="111E35"/>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9FCD57E-B6E7-400D-8537-01FB1BCB27A6}"/>
              </a:ext>
            </a:extLst>
          </p:cNvPr>
          <p:cNvSpPr/>
          <p:nvPr/>
        </p:nvSpPr>
        <p:spPr>
          <a:xfrm>
            <a:off x="591442" y="301463"/>
            <a:ext cx="4443212" cy="399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ln w="0"/>
                <a:gradFill>
                  <a:gsLst>
                    <a:gs pos="21000">
                      <a:srgbClr val="53575C"/>
                    </a:gs>
                    <a:gs pos="88000">
                      <a:srgbClr val="C5C7CA"/>
                    </a:gs>
                  </a:gsLst>
                  <a:lin ang="5400000"/>
                </a:gradFill>
                <a:latin typeface="Agency FB" panose="020B0503020202020204" pitchFamily="34" charset="0"/>
              </a:rPr>
              <a:t>United States Space Force</a:t>
            </a:r>
          </a:p>
        </p:txBody>
      </p:sp>
      <p:pic>
        <p:nvPicPr>
          <p:cNvPr id="7" name="Picture 6">
            <a:extLst>
              <a:ext uri="{FF2B5EF4-FFF2-40B4-BE49-F238E27FC236}">
                <a16:creationId xmlns:a16="http://schemas.microsoft.com/office/drawing/2014/main" id="{38E77E85-E1F7-4382-B76B-B64821BE16B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7778" y1="10222" x2="37778" y2="10222"/>
                        <a14:foregroundMark x1="40000" y1="11111" x2="40000" y2="11111"/>
                        <a14:foregroundMark x1="30222" y1="12889" x2="30222" y2="12889"/>
                        <a14:foregroundMark x1="25333" y1="15556" x2="25333" y2="15556"/>
                        <a14:foregroundMark x1="22222" y1="19111" x2="22222" y2="19111"/>
                        <a14:foregroundMark x1="20889" y1="22667" x2="20889" y2="22667"/>
                        <a14:foregroundMark x1="14667" y1="27111" x2="14667" y2="27111"/>
                        <a14:foregroundMark x1="60444" y1="8444" x2="60444" y2="8444"/>
                        <a14:foregroundMark x1="69333" y1="10222" x2="69333" y2="10222"/>
                        <a14:foregroundMark x1="74222" y1="17778" x2="74222" y2="17778"/>
                        <a14:foregroundMark x1="80444" y1="17778" x2="80444" y2="17778"/>
                        <a14:foregroundMark x1="84000" y1="21333" x2="84000" y2="21333"/>
                        <a14:foregroundMark x1="88444" y1="27111" x2="88444" y2="27111"/>
                        <a14:foregroundMark x1="87111" y1="68889" x2="87111" y2="68889"/>
                        <a14:foregroundMark x1="80889" y1="77333" x2="80889" y2="77333"/>
                        <a14:foregroundMark x1="76444" y1="82222" x2="76444" y2="82222"/>
                        <a14:foregroundMark x1="69333" y1="85333" x2="69333" y2="85333"/>
                        <a14:foregroundMark x1="58222" y1="90667" x2="58222" y2="90667"/>
                        <a14:foregroundMark x1="11556" y1="69778" x2="11556" y2="69778"/>
                        <a14:foregroundMark x1="15111" y1="74667" x2="15111" y2="74667"/>
                        <a14:foregroundMark x1="22667" y1="84889" x2="22667" y2="84889"/>
                        <a14:foregroundMark x1="28444" y1="86222" x2="28444" y2="86222"/>
                        <a14:foregroundMark x1="37333" y1="90222" x2="37333" y2="90222"/>
                        <a14:foregroundMark x1="49778" y1="72000" x2="49778" y2="72000"/>
                        <a14:foregroundMark x1="51111" y1="64444" x2="51111" y2="64444"/>
                        <a14:foregroundMark x1="57333" y1="68000" x2="57333" y2="68000"/>
                        <a14:foregroundMark x1="62222" y1="56889" x2="62222" y2="56889"/>
                        <a14:foregroundMark x1="62667" y1="47556" x2="62667" y2="47556"/>
                        <a14:foregroundMark x1="52889" y1="42222" x2="52889" y2="42222"/>
                        <a14:foregroundMark x1="47556" y1="41333" x2="47556" y2="41333"/>
                        <a14:foregroundMark x1="50222" y1="56444" x2="50222" y2="56444"/>
                        <a14:foregroundMark x1="36889" y1="48000" x2="36889" y2="48000"/>
                        <a14:foregroundMark x1="33778" y1="56889" x2="33778" y2="56889"/>
                        <a14:foregroundMark x1="35556" y1="55556" x2="35556" y2="55556"/>
                        <a14:foregroundMark x1="41333" y1="68000" x2="41333" y2="68000"/>
                      </a14:backgroundRemoval>
                    </a14:imgEffect>
                  </a14:imgLayer>
                </a14:imgProps>
              </a:ext>
              <a:ext uri="{28A0092B-C50C-407E-A947-70E740481C1C}">
                <a14:useLocalDpi xmlns:a14="http://schemas.microsoft.com/office/drawing/2010/main" val="0"/>
              </a:ext>
            </a:extLst>
          </a:blip>
          <a:stretch>
            <a:fillRect/>
          </a:stretch>
        </p:blipFill>
        <p:spPr>
          <a:xfrm>
            <a:off x="203401" y="138626"/>
            <a:ext cx="669701" cy="669701"/>
          </a:xfrm>
          <a:prstGeom prst="rect">
            <a:avLst/>
          </a:prstGeom>
        </p:spPr>
      </p:pic>
      <p:sp>
        <p:nvSpPr>
          <p:cNvPr id="16" name="TextBox 15">
            <a:extLst>
              <a:ext uri="{FF2B5EF4-FFF2-40B4-BE49-F238E27FC236}">
                <a16:creationId xmlns:a16="http://schemas.microsoft.com/office/drawing/2014/main" id="{1483C278-DB8E-430D-9344-EE3115514AB1}"/>
              </a:ext>
            </a:extLst>
          </p:cNvPr>
          <p:cNvSpPr txBox="1"/>
          <p:nvPr/>
        </p:nvSpPr>
        <p:spPr>
          <a:xfrm>
            <a:off x="10477688" y="316419"/>
            <a:ext cx="728084" cy="369332"/>
          </a:xfrm>
          <a:prstGeom prst="rect">
            <a:avLst/>
          </a:prstGeom>
          <a:noFill/>
        </p:spPr>
        <p:txBody>
          <a:bodyPr wrap="none" rtlCol="0">
            <a:spAutoFit/>
          </a:bodyPr>
          <a:lstStyle/>
          <a:p>
            <a:r>
              <a:rPr lang="en-US" dirty="0">
                <a:ln w="0"/>
                <a:solidFill>
                  <a:schemeClr val="bg1">
                    <a:lumMod val="50000"/>
                  </a:schemeClr>
                </a:solidFill>
              </a:rPr>
              <a:t>menu</a:t>
            </a:r>
          </a:p>
        </p:txBody>
      </p:sp>
      <p:grpSp>
        <p:nvGrpSpPr>
          <p:cNvPr id="22" name="Group 21">
            <a:extLst>
              <a:ext uri="{FF2B5EF4-FFF2-40B4-BE49-F238E27FC236}">
                <a16:creationId xmlns:a16="http://schemas.microsoft.com/office/drawing/2014/main" id="{F5C28F13-ABD0-45F6-88CA-FF09CE1054CD}"/>
              </a:ext>
            </a:extLst>
          </p:cNvPr>
          <p:cNvGrpSpPr/>
          <p:nvPr/>
        </p:nvGrpSpPr>
        <p:grpSpPr>
          <a:xfrm>
            <a:off x="9946304" y="347787"/>
            <a:ext cx="273195" cy="258043"/>
            <a:chOff x="9697068" y="321539"/>
            <a:chExt cx="273195" cy="258043"/>
          </a:xfrm>
        </p:grpSpPr>
        <p:sp>
          <p:nvSpPr>
            <p:cNvPr id="17" name="Flowchart: Connector 16">
              <a:extLst>
                <a:ext uri="{FF2B5EF4-FFF2-40B4-BE49-F238E27FC236}">
                  <a16:creationId xmlns:a16="http://schemas.microsoft.com/office/drawing/2014/main" id="{67B41E50-588B-43AB-854D-859514E4D1D0}"/>
                </a:ext>
              </a:extLst>
            </p:cNvPr>
            <p:cNvSpPr/>
            <p:nvPr/>
          </p:nvSpPr>
          <p:spPr>
            <a:xfrm>
              <a:off x="9697068" y="321539"/>
              <a:ext cx="193184" cy="193183"/>
            </a:xfrm>
            <a:prstGeom prst="flowChartConnecto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4CD9F46-70CF-43EF-8FC7-240EFED1EAB3}"/>
                </a:ext>
              </a:extLst>
            </p:cNvPr>
            <p:cNvCxnSpPr>
              <a:cxnSpLocks/>
            </p:cNvCxnSpPr>
            <p:nvPr/>
          </p:nvCxnSpPr>
          <p:spPr>
            <a:xfrm>
              <a:off x="9860524" y="501085"/>
              <a:ext cx="109739" cy="7849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E2F4015-01A8-4AFA-85F0-F36422E02C1E}"/>
              </a:ext>
            </a:extLst>
          </p:cNvPr>
          <p:cNvGrpSpPr/>
          <p:nvPr/>
        </p:nvGrpSpPr>
        <p:grpSpPr>
          <a:xfrm>
            <a:off x="11205771" y="350958"/>
            <a:ext cx="394787" cy="245035"/>
            <a:chOff x="11205771" y="334547"/>
            <a:chExt cx="372336" cy="245035"/>
          </a:xfrm>
        </p:grpSpPr>
        <p:cxnSp>
          <p:nvCxnSpPr>
            <p:cNvPr id="24" name="Straight Connector 23">
              <a:extLst>
                <a:ext uri="{FF2B5EF4-FFF2-40B4-BE49-F238E27FC236}">
                  <a16:creationId xmlns:a16="http://schemas.microsoft.com/office/drawing/2014/main" id="{BD080560-33B5-4664-971C-2CE22DC357E0}"/>
                </a:ext>
              </a:extLst>
            </p:cNvPr>
            <p:cNvCxnSpPr/>
            <p:nvPr/>
          </p:nvCxnSpPr>
          <p:spPr>
            <a:xfrm>
              <a:off x="11205771" y="334547"/>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80EE59-DAE9-4B2C-B583-0FD6F75A8FC5}"/>
                </a:ext>
              </a:extLst>
            </p:cNvPr>
            <p:cNvCxnSpPr/>
            <p:nvPr/>
          </p:nvCxnSpPr>
          <p:spPr>
            <a:xfrm>
              <a:off x="11205772" y="457065"/>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747B96-307D-4060-B4D0-82DC0A47F550}"/>
                </a:ext>
              </a:extLst>
            </p:cNvPr>
            <p:cNvCxnSpPr/>
            <p:nvPr/>
          </p:nvCxnSpPr>
          <p:spPr>
            <a:xfrm>
              <a:off x="11205772" y="579582"/>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E587884-9088-4048-9D61-406CD113757B}"/>
              </a:ext>
            </a:extLst>
          </p:cNvPr>
          <p:cNvSpPr/>
          <p:nvPr/>
        </p:nvSpPr>
        <p:spPr>
          <a:xfrm>
            <a:off x="1687132" y="862451"/>
            <a:ext cx="8790556" cy="599554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55AE77-2F79-4851-B6EA-2D4AFC4B69DC}"/>
              </a:ext>
            </a:extLst>
          </p:cNvPr>
          <p:cNvSpPr/>
          <p:nvPr/>
        </p:nvSpPr>
        <p:spPr>
          <a:xfrm>
            <a:off x="0" y="862451"/>
            <a:ext cx="168713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962706F-A4EA-47F3-AFC8-2CE4D0B1D5EF}"/>
              </a:ext>
            </a:extLst>
          </p:cNvPr>
          <p:cNvSpPr/>
          <p:nvPr/>
        </p:nvSpPr>
        <p:spPr>
          <a:xfrm>
            <a:off x="10477688" y="862451"/>
            <a:ext cx="171431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4B000A-6570-4FF9-A370-7076815D9FB9}"/>
              </a:ext>
            </a:extLst>
          </p:cNvPr>
          <p:cNvSpPr txBox="1"/>
          <p:nvPr/>
        </p:nvSpPr>
        <p:spPr>
          <a:xfrm>
            <a:off x="1866352" y="767573"/>
            <a:ext cx="8432116" cy="3139321"/>
          </a:xfrm>
          <a:prstGeom prst="rect">
            <a:avLst/>
          </a:prstGeom>
          <a:noFill/>
        </p:spPr>
        <p:txBody>
          <a:bodyPr wrap="square" rtlCol="0">
            <a:spAutoFit/>
          </a:bodyPr>
          <a:lstStyle/>
          <a:p>
            <a:r>
              <a:rPr lang="en-US" dirty="0">
                <a:solidFill>
                  <a:schemeClr val="bg2">
                    <a:lumMod val="90000"/>
                  </a:schemeClr>
                </a:solidFill>
              </a:rPr>
              <a:t>material</a:t>
            </a:r>
          </a:p>
          <a:p>
            <a:r>
              <a:rPr lang="en-US" dirty="0">
                <a:solidFill>
                  <a:schemeClr val="bg2">
                    <a:lumMod val="90000"/>
                  </a:schemeClr>
                </a:solidFill>
              </a:rPr>
              <a:t>Mathematics Knowledge - measures knowledge of mathematical concepts and applications</a:t>
            </a:r>
          </a:p>
          <a:p>
            <a:r>
              <a:rPr lang="en-US" dirty="0">
                <a:solidFill>
                  <a:schemeClr val="bg2">
                    <a:lumMod val="90000"/>
                  </a:schemeClr>
                </a:solidFill>
              </a:rPr>
              <a:t>Electronics Information - measures knowledge of electrical current, circuits, devices and electronic systems</a:t>
            </a:r>
          </a:p>
          <a:p>
            <a:r>
              <a:rPr lang="en-US" dirty="0">
                <a:solidFill>
                  <a:schemeClr val="bg2">
                    <a:lumMod val="90000"/>
                  </a:schemeClr>
                </a:solidFill>
              </a:rPr>
              <a:t>Auto and Shop Information - measures knowledge of automotive maintenance and repair, and wood and metal shop practices</a:t>
            </a:r>
          </a:p>
          <a:p>
            <a:r>
              <a:rPr lang="en-US" dirty="0">
                <a:solidFill>
                  <a:schemeClr val="bg2">
                    <a:lumMod val="90000"/>
                  </a:schemeClr>
                </a:solidFill>
              </a:rPr>
              <a:t>Mechanical Comprehension - measures knowledge of the principles of mechanical devices, structural support and properties of materials</a:t>
            </a:r>
          </a:p>
          <a:p>
            <a:r>
              <a:rPr lang="en-US" dirty="0">
                <a:solidFill>
                  <a:schemeClr val="bg2">
                    <a:lumMod val="90000"/>
                  </a:schemeClr>
                </a:solidFill>
              </a:rPr>
              <a:t>Assembling Objects - measures ability with spatial relationships</a:t>
            </a:r>
          </a:p>
          <a:p>
            <a:endParaRPr lang="en-US" dirty="0">
              <a:solidFill>
                <a:schemeClr val="bg2">
                  <a:lumMod val="90000"/>
                </a:schemeClr>
              </a:solidFill>
            </a:endParaRPr>
          </a:p>
        </p:txBody>
      </p:sp>
      <p:grpSp>
        <p:nvGrpSpPr>
          <p:cNvPr id="10" name="Group 9">
            <a:extLst>
              <a:ext uri="{FF2B5EF4-FFF2-40B4-BE49-F238E27FC236}">
                <a16:creationId xmlns:a16="http://schemas.microsoft.com/office/drawing/2014/main" id="{8EA78606-8D31-44E9-AC98-919D87D85F97}"/>
              </a:ext>
            </a:extLst>
          </p:cNvPr>
          <p:cNvGrpSpPr/>
          <p:nvPr/>
        </p:nvGrpSpPr>
        <p:grpSpPr>
          <a:xfrm>
            <a:off x="1700722" y="3864487"/>
            <a:ext cx="8763376" cy="3353769"/>
            <a:chOff x="1700722" y="3864487"/>
            <a:chExt cx="8763376" cy="3353769"/>
          </a:xfrm>
        </p:grpSpPr>
        <p:pic>
          <p:nvPicPr>
            <p:cNvPr id="3" name="Picture 2">
              <a:extLst>
                <a:ext uri="{FF2B5EF4-FFF2-40B4-BE49-F238E27FC236}">
                  <a16:creationId xmlns:a16="http://schemas.microsoft.com/office/drawing/2014/main" id="{D16CC682-8BCD-4C97-A655-64DB42582E24}"/>
                </a:ext>
              </a:extLst>
            </p:cNvPr>
            <p:cNvPicPr>
              <a:picLocks noChangeAspect="1"/>
            </p:cNvPicPr>
            <p:nvPr/>
          </p:nvPicPr>
          <p:blipFill rotWithShape="1">
            <a:blip r:embed="rId4">
              <a:extLst>
                <a:ext uri="{28A0092B-C50C-407E-A947-70E740481C1C}">
                  <a14:useLocalDpi xmlns:a14="http://schemas.microsoft.com/office/drawing/2010/main" val="0"/>
                </a:ext>
              </a:extLst>
            </a:blip>
            <a:srcRect b="39309"/>
            <a:stretch/>
          </p:blipFill>
          <p:spPr>
            <a:xfrm>
              <a:off x="1700722" y="3864487"/>
              <a:ext cx="8763376" cy="2993513"/>
            </a:xfrm>
            <a:prstGeom prst="rect">
              <a:avLst/>
            </a:prstGeom>
          </p:spPr>
        </p:pic>
        <p:sp>
          <p:nvSpPr>
            <p:cNvPr id="9" name="TextBox 8">
              <a:extLst>
                <a:ext uri="{FF2B5EF4-FFF2-40B4-BE49-F238E27FC236}">
                  <a16:creationId xmlns:a16="http://schemas.microsoft.com/office/drawing/2014/main" id="{DFB14734-C88E-4C0B-8DE3-0FCA926C8CD2}"/>
                </a:ext>
              </a:extLst>
            </p:cNvPr>
            <p:cNvSpPr txBox="1"/>
            <p:nvPr/>
          </p:nvSpPr>
          <p:spPr>
            <a:xfrm>
              <a:off x="3680951" y="5894817"/>
              <a:ext cx="4802918" cy="1323439"/>
            </a:xfrm>
            <a:prstGeom prst="rect">
              <a:avLst/>
            </a:prstGeom>
            <a:noFill/>
          </p:spPr>
          <p:txBody>
            <a:bodyPr wrap="none" rtlCol="0">
              <a:spAutoFit/>
            </a:bodyPr>
            <a:lstStyle/>
            <a:p>
              <a:r>
                <a:rPr lang="en-US" sz="8000" dirty="0">
                  <a:solidFill>
                    <a:schemeClr val="bg2"/>
                  </a:solidFill>
                  <a:latin typeface="Agency FB" panose="020B0503020202020204" pitchFamily="34" charset="0"/>
                </a:rPr>
                <a:t>Be the Change</a:t>
              </a:r>
            </a:p>
          </p:txBody>
        </p:sp>
      </p:grpSp>
    </p:spTree>
    <p:extLst>
      <p:ext uri="{BB962C8B-B14F-4D97-AF65-F5344CB8AC3E}">
        <p14:creationId xmlns:p14="http://schemas.microsoft.com/office/powerpoint/2010/main" val="3901104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1800-F678-433A-A193-08885CAD5EB6}"/>
              </a:ext>
            </a:extLst>
          </p:cNvPr>
          <p:cNvSpPr/>
          <p:nvPr/>
        </p:nvSpPr>
        <p:spPr>
          <a:xfrm>
            <a:off x="0" y="-26191"/>
            <a:ext cx="12192000" cy="888642"/>
          </a:xfrm>
          <a:prstGeom prst="rect">
            <a:avLst/>
          </a:prstGeom>
          <a:solidFill>
            <a:srgbClr val="111E35"/>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9FCD57E-B6E7-400D-8537-01FB1BCB27A6}"/>
              </a:ext>
            </a:extLst>
          </p:cNvPr>
          <p:cNvSpPr/>
          <p:nvPr/>
        </p:nvSpPr>
        <p:spPr>
          <a:xfrm>
            <a:off x="591442" y="301463"/>
            <a:ext cx="4443212" cy="399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ln w="0"/>
                <a:gradFill>
                  <a:gsLst>
                    <a:gs pos="21000">
                      <a:srgbClr val="53575C"/>
                    </a:gs>
                    <a:gs pos="88000">
                      <a:srgbClr val="C5C7CA"/>
                    </a:gs>
                  </a:gsLst>
                  <a:lin ang="5400000"/>
                </a:gradFill>
                <a:latin typeface="Agency FB" panose="020B0503020202020204" pitchFamily="34" charset="0"/>
              </a:rPr>
              <a:t>United States Space Force</a:t>
            </a:r>
          </a:p>
        </p:txBody>
      </p:sp>
      <p:pic>
        <p:nvPicPr>
          <p:cNvPr id="7" name="Picture 6">
            <a:extLst>
              <a:ext uri="{FF2B5EF4-FFF2-40B4-BE49-F238E27FC236}">
                <a16:creationId xmlns:a16="http://schemas.microsoft.com/office/drawing/2014/main" id="{38E77E85-E1F7-4382-B76B-B64821BE16B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7778" y1="10222" x2="37778" y2="10222"/>
                        <a14:foregroundMark x1="40000" y1="11111" x2="40000" y2="11111"/>
                        <a14:foregroundMark x1="30222" y1="12889" x2="30222" y2="12889"/>
                        <a14:foregroundMark x1="25333" y1="15556" x2="25333" y2="15556"/>
                        <a14:foregroundMark x1="22222" y1="19111" x2="22222" y2="19111"/>
                        <a14:foregroundMark x1="20889" y1="22667" x2="20889" y2="22667"/>
                        <a14:foregroundMark x1="14667" y1="27111" x2="14667" y2="27111"/>
                        <a14:foregroundMark x1="60444" y1="8444" x2="60444" y2="8444"/>
                        <a14:foregroundMark x1="69333" y1="10222" x2="69333" y2="10222"/>
                        <a14:foregroundMark x1="74222" y1="17778" x2="74222" y2="17778"/>
                        <a14:foregroundMark x1="80444" y1="17778" x2="80444" y2="17778"/>
                        <a14:foregroundMark x1="84000" y1="21333" x2="84000" y2="21333"/>
                        <a14:foregroundMark x1="88444" y1="27111" x2="88444" y2="27111"/>
                        <a14:foregroundMark x1="87111" y1="68889" x2="87111" y2="68889"/>
                        <a14:foregroundMark x1="80889" y1="77333" x2="80889" y2="77333"/>
                        <a14:foregroundMark x1="76444" y1="82222" x2="76444" y2="82222"/>
                        <a14:foregroundMark x1="69333" y1="85333" x2="69333" y2="85333"/>
                        <a14:foregroundMark x1="58222" y1="90667" x2="58222" y2="90667"/>
                        <a14:foregroundMark x1="11556" y1="69778" x2="11556" y2="69778"/>
                        <a14:foregroundMark x1="15111" y1="74667" x2="15111" y2="74667"/>
                        <a14:foregroundMark x1="22667" y1="84889" x2="22667" y2="84889"/>
                        <a14:foregroundMark x1="28444" y1="86222" x2="28444" y2="86222"/>
                        <a14:foregroundMark x1="37333" y1="90222" x2="37333" y2="90222"/>
                        <a14:foregroundMark x1="49778" y1="72000" x2="49778" y2="72000"/>
                        <a14:foregroundMark x1="51111" y1="64444" x2="51111" y2="64444"/>
                        <a14:foregroundMark x1="57333" y1="68000" x2="57333" y2="68000"/>
                        <a14:foregroundMark x1="62222" y1="56889" x2="62222" y2="56889"/>
                        <a14:foregroundMark x1="62667" y1="47556" x2="62667" y2="47556"/>
                        <a14:foregroundMark x1="52889" y1="42222" x2="52889" y2="42222"/>
                        <a14:foregroundMark x1="47556" y1="41333" x2="47556" y2="41333"/>
                        <a14:foregroundMark x1="50222" y1="56444" x2="50222" y2="56444"/>
                        <a14:foregroundMark x1="36889" y1="48000" x2="36889" y2="48000"/>
                        <a14:foregroundMark x1="33778" y1="56889" x2="33778" y2="56889"/>
                        <a14:foregroundMark x1="35556" y1="55556" x2="35556" y2="55556"/>
                        <a14:foregroundMark x1="41333" y1="68000" x2="41333" y2="68000"/>
                      </a14:backgroundRemoval>
                    </a14:imgEffect>
                  </a14:imgLayer>
                </a14:imgProps>
              </a:ext>
              <a:ext uri="{28A0092B-C50C-407E-A947-70E740481C1C}">
                <a14:useLocalDpi xmlns:a14="http://schemas.microsoft.com/office/drawing/2010/main" val="0"/>
              </a:ext>
            </a:extLst>
          </a:blip>
          <a:stretch>
            <a:fillRect/>
          </a:stretch>
        </p:blipFill>
        <p:spPr>
          <a:xfrm>
            <a:off x="203401" y="138626"/>
            <a:ext cx="669701" cy="669701"/>
          </a:xfrm>
          <a:prstGeom prst="rect">
            <a:avLst/>
          </a:prstGeom>
        </p:spPr>
      </p:pic>
      <p:sp>
        <p:nvSpPr>
          <p:cNvPr id="16" name="TextBox 15">
            <a:extLst>
              <a:ext uri="{FF2B5EF4-FFF2-40B4-BE49-F238E27FC236}">
                <a16:creationId xmlns:a16="http://schemas.microsoft.com/office/drawing/2014/main" id="{1483C278-DB8E-430D-9344-EE3115514AB1}"/>
              </a:ext>
            </a:extLst>
          </p:cNvPr>
          <p:cNvSpPr txBox="1"/>
          <p:nvPr/>
        </p:nvSpPr>
        <p:spPr>
          <a:xfrm>
            <a:off x="10477688" y="316419"/>
            <a:ext cx="728084" cy="369332"/>
          </a:xfrm>
          <a:prstGeom prst="rect">
            <a:avLst/>
          </a:prstGeom>
          <a:noFill/>
        </p:spPr>
        <p:txBody>
          <a:bodyPr wrap="none" rtlCol="0">
            <a:spAutoFit/>
          </a:bodyPr>
          <a:lstStyle/>
          <a:p>
            <a:r>
              <a:rPr lang="en-US" dirty="0">
                <a:ln w="0"/>
                <a:solidFill>
                  <a:schemeClr val="bg1">
                    <a:lumMod val="50000"/>
                  </a:schemeClr>
                </a:solidFill>
              </a:rPr>
              <a:t>menu</a:t>
            </a:r>
          </a:p>
        </p:txBody>
      </p:sp>
      <p:grpSp>
        <p:nvGrpSpPr>
          <p:cNvPr id="22" name="Group 21">
            <a:extLst>
              <a:ext uri="{FF2B5EF4-FFF2-40B4-BE49-F238E27FC236}">
                <a16:creationId xmlns:a16="http://schemas.microsoft.com/office/drawing/2014/main" id="{F5C28F13-ABD0-45F6-88CA-FF09CE1054CD}"/>
              </a:ext>
            </a:extLst>
          </p:cNvPr>
          <p:cNvGrpSpPr/>
          <p:nvPr/>
        </p:nvGrpSpPr>
        <p:grpSpPr>
          <a:xfrm>
            <a:off x="9946304" y="347787"/>
            <a:ext cx="273195" cy="258043"/>
            <a:chOff x="9697068" y="321539"/>
            <a:chExt cx="273195" cy="258043"/>
          </a:xfrm>
        </p:grpSpPr>
        <p:sp>
          <p:nvSpPr>
            <p:cNvPr id="17" name="Flowchart: Connector 16">
              <a:extLst>
                <a:ext uri="{FF2B5EF4-FFF2-40B4-BE49-F238E27FC236}">
                  <a16:creationId xmlns:a16="http://schemas.microsoft.com/office/drawing/2014/main" id="{67B41E50-588B-43AB-854D-859514E4D1D0}"/>
                </a:ext>
              </a:extLst>
            </p:cNvPr>
            <p:cNvSpPr/>
            <p:nvPr/>
          </p:nvSpPr>
          <p:spPr>
            <a:xfrm>
              <a:off x="9697068" y="321539"/>
              <a:ext cx="193184" cy="193183"/>
            </a:xfrm>
            <a:prstGeom prst="flowChartConnecto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4CD9F46-70CF-43EF-8FC7-240EFED1EAB3}"/>
                </a:ext>
              </a:extLst>
            </p:cNvPr>
            <p:cNvCxnSpPr>
              <a:cxnSpLocks/>
            </p:cNvCxnSpPr>
            <p:nvPr/>
          </p:nvCxnSpPr>
          <p:spPr>
            <a:xfrm>
              <a:off x="9860524" y="501085"/>
              <a:ext cx="109739" cy="7849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E2F4015-01A8-4AFA-85F0-F36422E02C1E}"/>
              </a:ext>
            </a:extLst>
          </p:cNvPr>
          <p:cNvGrpSpPr/>
          <p:nvPr/>
        </p:nvGrpSpPr>
        <p:grpSpPr>
          <a:xfrm>
            <a:off x="11205771" y="350958"/>
            <a:ext cx="394787" cy="245035"/>
            <a:chOff x="11205771" y="334547"/>
            <a:chExt cx="372336" cy="245035"/>
          </a:xfrm>
        </p:grpSpPr>
        <p:cxnSp>
          <p:nvCxnSpPr>
            <p:cNvPr id="24" name="Straight Connector 23">
              <a:extLst>
                <a:ext uri="{FF2B5EF4-FFF2-40B4-BE49-F238E27FC236}">
                  <a16:creationId xmlns:a16="http://schemas.microsoft.com/office/drawing/2014/main" id="{BD080560-33B5-4664-971C-2CE22DC357E0}"/>
                </a:ext>
              </a:extLst>
            </p:cNvPr>
            <p:cNvCxnSpPr/>
            <p:nvPr/>
          </p:nvCxnSpPr>
          <p:spPr>
            <a:xfrm>
              <a:off x="11205771" y="334547"/>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80EE59-DAE9-4B2C-B583-0FD6F75A8FC5}"/>
                </a:ext>
              </a:extLst>
            </p:cNvPr>
            <p:cNvCxnSpPr/>
            <p:nvPr/>
          </p:nvCxnSpPr>
          <p:spPr>
            <a:xfrm>
              <a:off x="11205772" y="457065"/>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747B96-307D-4060-B4D0-82DC0A47F550}"/>
                </a:ext>
              </a:extLst>
            </p:cNvPr>
            <p:cNvCxnSpPr/>
            <p:nvPr/>
          </p:nvCxnSpPr>
          <p:spPr>
            <a:xfrm>
              <a:off x="11205772" y="579582"/>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E587884-9088-4048-9D61-406CD113757B}"/>
              </a:ext>
            </a:extLst>
          </p:cNvPr>
          <p:cNvSpPr/>
          <p:nvPr/>
        </p:nvSpPr>
        <p:spPr>
          <a:xfrm>
            <a:off x="1687132" y="862451"/>
            <a:ext cx="8790556" cy="599554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55AE77-2F79-4851-B6EA-2D4AFC4B69DC}"/>
              </a:ext>
            </a:extLst>
          </p:cNvPr>
          <p:cNvSpPr/>
          <p:nvPr/>
        </p:nvSpPr>
        <p:spPr>
          <a:xfrm>
            <a:off x="0" y="862451"/>
            <a:ext cx="168713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962706F-A4EA-47F3-AFC8-2CE4D0B1D5EF}"/>
              </a:ext>
            </a:extLst>
          </p:cNvPr>
          <p:cNvSpPr/>
          <p:nvPr/>
        </p:nvSpPr>
        <p:spPr>
          <a:xfrm>
            <a:off x="10477688" y="862451"/>
            <a:ext cx="171431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E127750-B835-4F51-BD95-D7B956C8587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88725" l="0" r="100000">
                        <a14:foregroundMark x1="49020" y1="17647" x2="49020" y2="17647"/>
                        <a14:foregroundMark x1="49020" y1="17647" x2="49020" y2="17647"/>
                        <a14:foregroundMark x1="49020" y1="18627" x2="49020" y2="18627"/>
                        <a14:foregroundMark x1="52696" y1="26961" x2="52696" y2="26961"/>
                        <a14:foregroundMark x1="50735" y1="17892" x2="50735" y2="17892"/>
                        <a14:foregroundMark x1="62745" y1="47549" x2="62745" y2="47549"/>
                        <a14:foregroundMark x1="48775" y1="56863" x2="48775" y2="56863"/>
                        <a14:foregroundMark x1="36765" y1="49265" x2="36765" y2="49265"/>
                        <a14:foregroundMark x1="35294" y1="57108" x2="35294" y2="57108"/>
                        <a14:foregroundMark x1="42402" y1="69608" x2="42402" y2="69608"/>
                        <a14:foregroundMark x1="42892" y1="55147" x2="42892" y2="55147"/>
                        <a14:foregroundMark x1="50490" y1="66176" x2="50490" y2="66176"/>
                        <a14:foregroundMark x1="50490" y1="74755" x2="50490" y2="74755"/>
                        <a14:foregroundMark x1="57598" y1="67157" x2="57598" y2="67157"/>
                        <a14:foregroundMark x1="62255" y1="55147" x2="62255" y2="55147"/>
                        <a14:foregroundMark x1="71324" y1="46814" x2="71324" y2="46814"/>
                        <a14:foregroundMark x1="70588" y1="49265" x2="70588" y2="49265"/>
                      </a14:backgroundRemoval>
                    </a14:imgEffect>
                  </a14:imgLayer>
                </a14:imgProps>
              </a:ext>
              <a:ext uri="{28A0092B-C50C-407E-A947-70E740481C1C}">
                <a14:useLocalDpi xmlns:a14="http://schemas.microsoft.com/office/drawing/2010/main" val="0"/>
              </a:ext>
            </a:extLst>
          </a:blip>
          <a:stretch>
            <a:fillRect/>
          </a:stretch>
        </p:blipFill>
        <p:spPr>
          <a:xfrm>
            <a:off x="4052760" y="2674654"/>
            <a:ext cx="4143309" cy="4143309"/>
          </a:xfrm>
          <a:prstGeom prst="rect">
            <a:avLst/>
          </a:prstGeom>
        </p:spPr>
      </p:pic>
      <p:sp>
        <p:nvSpPr>
          <p:cNvPr id="6" name="TextBox 5">
            <a:extLst>
              <a:ext uri="{FF2B5EF4-FFF2-40B4-BE49-F238E27FC236}">
                <a16:creationId xmlns:a16="http://schemas.microsoft.com/office/drawing/2014/main" id="{77E6D760-6B61-4BD0-8819-E67499F4DDEE}"/>
              </a:ext>
            </a:extLst>
          </p:cNvPr>
          <p:cNvSpPr txBox="1"/>
          <p:nvPr/>
        </p:nvSpPr>
        <p:spPr>
          <a:xfrm>
            <a:off x="2602932" y="2420738"/>
            <a:ext cx="6958956" cy="769441"/>
          </a:xfrm>
          <a:prstGeom prst="rect">
            <a:avLst/>
          </a:prstGeom>
          <a:noFill/>
        </p:spPr>
        <p:txBody>
          <a:bodyPr wrap="none" rtlCol="0">
            <a:spAutoFit/>
          </a:bodyPr>
          <a:lstStyle/>
          <a:p>
            <a:r>
              <a:rPr lang="en-US" sz="4400" dirty="0">
                <a:ln w="0"/>
                <a:gradFill>
                  <a:gsLst>
                    <a:gs pos="21000">
                      <a:srgbClr val="53575C"/>
                    </a:gs>
                    <a:gs pos="88000">
                      <a:srgbClr val="C5C7CA"/>
                    </a:gs>
                  </a:gsLst>
                  <a:lin ang="5400000"/>
                </a:gradFill>
                <a:latin typeface="Agency FB" panose="020B0503020202020204" pitchFamily="34" charset="0"/>
              </a:rPr>
              <a:t>We want you in the Space Force Crew!</a:t>
            </a:r>
          </a:p>
        </p:txBody>
      </p:sp>
      <p:sp>
        <p:nvSpPr>
          <p:cNvPr id="14" name="TextBox 13">
            <a:extLst>
              <a:ext uri="{FF2B5EF4-FFF2-40B4-BE49-F238E27FC236}">
                <a16:creationId xmlns:a16="http://schemas.microsoft.com/office/drawing/2014/main" id="{D46D684E-FDEA-467C-9C71-C17745E03685}"/>
              </a:ext>
            </a:extLst>
          </p:cNvPr>
          <p:cNvSpPr txBox="1"/>
          <p:nvPr/>
        </p:nvSpPr>
        <p:spPr>
          <a:xfrm>
            <a:off x="8736910" y="6302437"/>
            <a:ext cx="1704313" cy="523220"/>
          </a:xfrm>
          <a:prstGeom prst="rect">
            <a:avLst/>
          </a:prstGeom>
          <a:noFill/>
        </p:spPr>
        <p:txBody>
          <a:bodyPr wrap="none" rtlCol="0">
            <a:spAutoFit/>
          </a:bodyPr>
          <a:lstStyle/>
          <a:p>
            <a:r>
              <a:rPr lang="en-US" sz="2800" dirty="0">
                <a:solidFill>
                  <a:schemeClr val="bg2"/>
                </a:solidFill>
                <a:latin typeface="Agency FB" panose="020B0503020202020204" pitchFamily="34" charset="0"/>
              </a:rPr>
              <a:t>Sign-up Form</a:t>
            </a:r>
          </a:p>
        </p:txBody>
      </p:sp>
      <p:pic>
        <p:nvPicPr>
          <p:cNvPr id="23" name="Picture 22">
            <a:extLst>
              <a:ext uri="{FF2B5EF4-FFF2-40B4-BE49-F238E27FC236}">
                <a16:creationId xmlns:a16="http://schemas.microsoft.com/office/drawing/2014/main" id="{42AE5E79-6BDE-4264-869D-8A71D6DDAB29}"/>
              </a:ext>
            </a:extLst>
          </p:cNvPr>
          <p:cNvPicPr>
            <a:picLocks noChangeAspect="1"/>
          </p:cNvPicPr>
          <p:nvPr/>
        </p:nvPicPr>
        <p:blipFill rotWithShape="1">
          <a:blip r:embed="rId6">
            <a:extLst>
              <a:ext uri="{28A0092B-C50C-407E-A947-70E740481C1C}">
                <a14:useLocalDpi xmlns:a14="http://schemas.microsoft.com/office/drawing/2010/main" val="0"/>
              </a:ext>
            </a:extLst>
          </a:blip>
          <a:srcRect t="73075"/>
          <a:stretch/>
        </p:blipFill>
        <p:spPr>
          <a:xfrm>
            <a:off x="1714312" y="847494"/>
            <a:ext cx="8763376" cy="1161696"/>
          </a:xfrm>
          <a:prstGeom prst="rect">
            <a:avLst/>
          </a:prstGeom>
        </p:spPr>
      </p:pic>
    </p:spTree>
    <p:extLst>
      <p:ext uri="{BB962C8B-B14F-4D97-AF65-F5344CB8AC3E}">
        <p14:creationId xmlns:p14="http://schemas.microsoft.com/office/powerpoint/2010/main" val="2625630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1800-F678-433A-A193-08885CAD5EB6}"/>
              </a:ext>
            </a:extLst>
          </p:cNvPr>
          <p:cNvSpPr/>
          <p:nvPr/>
        </p:nvSpPr>
        <p:spPr>
          <a:xfrm>
            <a:off x="0" y="-26191"/>
            <a:ext cx="12192000" cy="888642"/>
          </a:xfrm>
          <a:prstGeom prst="rect">
            <a:avLst/>
          </a:prstGeom>
          <a:solidFill>
            <a:srgbClr val="111E35"/>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9FCD57E-B6E7-400D-8537-01FB1BCB27A6}"/>
              </a:ext>
            </a:extLst>
          </p:cNvPr>
          <p:cNvSpPr/>
          <p:nvPr/>
        </p:nvSpPr>
        <p:spPr>
          <a:xfrm>
            <a:off x="591442" y="301463"/>
            <a:ext cx="4443212" cy="399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ln w="0"/>
                <a:gradFill>
                  <a:gsLst>
                    <a:gs pos="21000">
                      <a:srgbClr val="53575C"/>
                    </a:gs>
                    <a:gs pos="88000">
                      <a:srgbClr val="C5C7CA"/>
                    </a:gs>
                  </a:gsLst>
                  <a:lin ang="5400000"/>
                </a:gradFill>
                <a:latin typeface="Agency FB" panose="020B0503020202020204" pitchFamily="34" charset="0"/>
              </a:rPr>
              <a:t>United States Space Force</a:t>
            </a:r>
          </a:p>
        </p:txBody>
      </p:sp>
      <p:pic>
        <p:nvPicPr>
          <p:cNvPr id="7" name="Picture 6">
            <a:extLst>
              <a:ext uri="{FF2B5EF4-FFF2-40B4-BE49-F238E27FC236}">
                <a16:creationId xmlns:a16="http://schemas.microsoft.com/office/drawing/2014/main" id="{38E77E85-E1F7-4382-B76B-B64821BE16B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7778" y1="10222" x2="37778" y2="10222"/>
                        <a14:foregroundMark x1="40000" y1="11111" x2="40000" y2="11111"/>
                        <a14:foregroundMark x1="30222" y1="12889" x2="30222" y2="12889"/>
                        <a14:foregroundMark x1="25333" y1="15556" x2="25333" y2="15556"/>
                        <a14:foregroundMark x1="22222" y1="19111" x2="22222" y2="19111"/>
                        <a14:foregroundMark x1="20889" y1="22667" x2="20889" y2="22667"/>
                        <a14:foregroundMark x1="14667" y1="27111" x2="14667" y2="27111"/>
                        <a14:foregroundMark x1="60444" y1="8444" x2="60444" y2="8444"/>
                        <a14:foregroundMark x1="69333" y1="10222" x2="69333" y2="10222"/>
                        <a14:foregroundMark x1="74222" y1="17778" x2="74222" y2="17778"/>
                        <a14:foregroundMark x1="80444" y1="17778" x2="80444" y2="17778"/>
                        <a14:foregroundMark x1="84000" y1="21333" x2="84000" y2="21333"/>
                        <a14:foregroundMark x1="88444" y1="27111" x2="88444" y2="27111"/>
                        <a14:foregroundMark x1="87111" y1="68889" x2="87111" y2="68889"/>
                        <a14:foregroundMark x1="80889" y1="77333" x2="80889" y2="77333"/>
                        <a14:foregroundMark x1="76444" y1="82222" x2="76444" y2="82222"/>
                        <a14:foregroundMark x1="69333" y1="85333" x2="69333" y2="85333"/>
                        <a14:foregroundMark x1="58222" y1="90667" x2="58222" y2="90667"/>
                        <a14:foregroundMark x1="11556" y1="69778" x2="11556" y2="69778"/>
                        <a14:foregroundMark x1="15111" y1="74667" x2="15111" y2="74667"/>
                        <a14:foregroundMark x1="22667" y1="84889" x2="22667" y2="84889"/>
                        <a14:foregroundMark x1="28444" y1="86222" x2="28444" y2="86222"/>
                        <a14:foregroundMark x1="37333" y1="90222" x2="37333" y2="90222"/>
                        <a14:foregroundMark x1="49778" y1="72000" x2="49778" y2="72000"/>
                        <a14:foregroundMark x1="51111" y1="64444" x2="51111" y2="64444"/>
                        <a14:foregroundMark x1="57333" y1="68000" x2="57333" y2="68000"/>
                        <a14:foregroundMark x1="62222" y1="56889" x2="62222" y2="56889"/>
                        <a14:foregroundMark x1="62667" y1="47556" x2="62667" y2="47556"/>
                        <a14:foregroundMark x1="52889" y1="42222" x2="52889" y2="42222"/>
                        <a14:foregroundMark x1="47556" y1="41333" x2="47556" y2="41333"/>
                        <a14:foregroundMark x1="50222" y1="56444" x2="50222" y2="56444"/>
                        <a14:foregroundMark x1="36889" y1="48000" x2="36889" y2="48000"/>
                        <a14:foregroundMark x1="33778" y1="56889" x2="33778" y2="56889"/>
                        <a14:foregroundMark x1="35556" y1="55556" x2="35556" y2="55556"/>
                        <a14:foregroundMark x1="41333" y1="68000" x2="41333" y2="68000"/>
                      </a14:backgroundRemoval>
                    </a14:imgEffect>
                  </a14:imgLayer>
                </a14:imgProps>
              </a:ext>
              <a:ext uri="{28A0092B-C50C-407E-A947-70E740481C1C}">
                <a14:useLocalDpi xmlns:a14="http://schemas.microsoft.com/office/drawing/2010/main" val="0"/>
              </a:ext>
            </a:extLst>
          </a:blip>
          <a:stretch>
            <a:fillRect/>
          </a:stretch>
        </p:blipFill>
        <p:spPr>
          <a:xfrm>
            <a:off x="203401" y="138626"/>
            <a:ext cx="669701" cy="669701"/>
          </a:xfrm>
          <a:prstGeom prst="rect">
            <a:avLst/>
          </a:prstGeom>
        </p:spPr>
      </p:pic>
      <p:sp>
        <p:nvSpPr>
          <p:cNvPr id="16" name="TextBox 15">
            <a:extLst>
              <a:ext uri="{FF2B5EF4-FFF2-40B4-BE49-F238E27FC236}">
                <a16:creationId xmlns:a16="http://schemas.microsoft.com/office/drawing/2014/main" id="{1483C278-DB8E-430D-9344-EE3115514AB1}"/>
              </a:ext>
            </a:extLst>
          </p:cNvPr>
          <p:cNvSpPr txBox="1"/>
          <p:nvPr/>
        </p:nvSpPr>
        <p:spPr>
          <a:xfrm>
            <a:off x="10477688" y="316419"/>
            <a:ext cx="728084" cy="369332"/>
          </a:xfrm>
          <a:prstGeom prst="rect">
            <a:avLst/>
          </a:prstGeom>
          <a:noFill/>
        </p:spPr>
        <p:txBody>
          <a:bodyPr wrap="none" rtlCol="0">
            <a:spAutoFit/>
          </a:bodyPr>
          <a:lstStyle/>
          <a:p>
            <a:r>
              <a:rPr lang="en-US" dirty="0">
                <a:ln w="0"/>
                <a:solidFill>
                  <a:schemeClr val="bg1">
                    <a:lumMod val="50000"/>
                  </a:schemeClr>
                </a:solidFill>
              </a:rPr>
              <a:t>menu</a:t>
            </a:r>
          </a:p>
        </p:txBody>
      </p:sp>
      <p:grpSp>
        <p:nvGrpSpPr>
          <p:cNvPr id="22" name="Group 21">
            <a:extLst>
              <a:ext uri="{FF2B5EF4-FFF2-40B4-BE49-F238E27FC236}">
                <a16:creationId xmlns:a16="http://schemas.microsoft.com/office/drawing/2014/main" id="{F5C28F13-ABD0-45F6-88CA-FF09CE1054CD}"/>
              </a:ext>
            </a:extLst>
          </p:cNvPr>
          <p:cNvGrpSpPr/>
          <p:nvPr/>
        </p:nvGrpSpPr>
        <p:grpSpPr>
          <a:xfrm>
            <a:off x="9946304" y="347787"/>
            <a:ext cx="273195" cy="258043"/>
            <a:chOff x="9697068" y="321539"/>
            <a:chExt cx="273195" cy="258043"/>
          </a:xfrm>
        </p:grpSpPr>
        <p:sp>
          <p:nvSpPr>
            <p:cNvPr id="17" name="Flowchart: Connector 16">
              <a:extLst>
                <a:ext uri="{FF2B5EF4-FFF2-40B4-BE49-F238E27FC236}">
                  <a16:creationId xmlns:a16="http://schemas.microsoft.com/office/drawing/2014/main" id="{67B41E50-588B-43AB-854D-859514E4D1D0}"/>
                </a:ext>
              </a:extLst>
            </p:cNvPr>
            <p:cNvSpPr/>
            <p:nvPr/>
          </p:nvSpPr>
          <p:spPr>
            <a:xfrm>
              <a:off x="9697068" y="321539"/>
              <a:ext cx="193184" cy="193183"/>
            </a:xfrm>
            <a:prstGeom prst="flowChartConnecto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4CD9F46-70CF-43EF-8FC7-240EFED1EAB3}"/>
                </a:ext>
              </a:extLst>
            </p:cNvPr>
            <p:cNvCxnSpPr>
              <a:cxnSpLocks/>
            </p:cNvCxnSpPr>
            <p:nvPr/>
          </p:nvCxnSpPr>
          <p:spPr>
            <a:xfrm>
              <a:off x="9860524" y="501085"/>
              <a:ext cx="109739" cy="7849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E2F4015-01A8-4AFA-85F0-F36422E02C1E}"/>
              </a:ext>
            </a:extLst>
          </p:cNvPr>
          <p:cNvGrpSpPr/>
          <p:nvPr/>
        </p:nvGrpSpPr>
        <p:grpSpPr>
          <a:xfrm>
            <a:off x="11205771" y="350958"/>
            <a:ext cx="394787" cy="245035"/>
            <a:chOff x="11205771" y="334547"/>
            <a:chExt cx="372336" cy="245035"/>
          </a:xfrm>
        </p:grpSpPr>
        <p:cxnSp>
          <p:nvCxnSpPr>
            <p:cNvPr id="24" name="Straight Connector 23">
              <a:extLst>
                <a:ext uri="{FF2B5EF4-FFF2-40B4-BE49-F238E27FC236}">
                  <a16:creationId xmlns:a16="http://schemas.microsoft.com/office/drawing/2014/main" id="{BD080560-33B5-4664-971C-2CE22DC357E0}"/>
                </a:ext>
              </a:extLst>
            </p:cNvPr>
            <p:cNvCxnSpPr/>
            <p:nvPr/>
          </p:nvCxnSpPr>
          <p:spPr>
            <a:xfrm>
              <a:off x="11205771" y="334547"/>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80EE59-DAE9-4B2C-B583-0FD6F75A8FC5}"/>
                </a:ext>
              </a:extLst>
            </p:cNvPr>
            <p:cNvCxnSpPr/>
            <p:nvPr/>
          </p:nvCxnSpPr>
          <p:spPr>
            <a:xfrm>
              <a:off x="11205772" y="457065"/>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747B96-307D-4060-B4D0-82DC0A47F550}"/>
                </a:ext>
              </a:extLst>
            </p:cNvPr>
            <p:cNvCxnSpPr/>
            <p:nvPr/>
          </p:nvCxnSpPr>
          <p:spPr>
            <a:xfrm>
              <a:off x="11205772" y="579582"/>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E587884-9088-4048-9D61-406CD113757B}"/>
              </a:ext>
            </a:extLst>
          </p:cNvPr>
          <p:cNvSpPr/>
          <p:nvPr/>
        </p:nvSpPr>
        <p:spPr>
          <a:xfrm>
            <a:off x="1687132" y="862451"/>
            <a:ext cx="8790556" cy="599554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55AE77-2F79-4851-B6EA-2D4AFC4B69DC}"/>
              </a:ext>
            </a:extLst>
          </p:cNvPr>
          <p:cNvSpPr/>
          <p:nvPr/>
        </p:nvSpPr>
        <p:spPr>
          <a:xfrm>
            <a:off x="0" y="862451"/>
            <a:ext cx="168713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962706F-A4EA-47F3-AFC8-2CE4D0B1D5EF}"/>
              </a:ext>
            </a:extLst>
          </p:cNvPr>
          <p:cNvSpPr/>
          <p:nvPr/>
        </p:nvSpPr>
        <p:spPr>
          <a:xfrm>
            <a:off x="10477688" y="862451"/>
            <a:ext cx="171431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E127750-B835-4F51-BD95-D7B956C8587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88725" l="0" r="100000">
                        <a14:foregroundMark x1="49020" y1="17647" x2="49020" y2="17647"/>
                        <a14:foregroundMark x1="49020" y1="17647" x2="49020" y2="17647"/>
                        <a14:foregroundMark x1="49020" y1="18627" x2="49020" y2="18627"/>
                        <a14:foregroundMark x1="52696" y1="26961" x2="52696" y2="26961"/>
                        <a14:foregroundMark x1="50735" y1="17892" x2="50735" y2="17892"/>
                        <a14:foregroundMark x1="62745" y1="47549" x2="62745" y2="47549"/>
                        <a14:foregroundMark x1="48775" y1="56863" x2="48775" y2="56863"/>
                        <a14:foregroundMark x1="36765" y1="49265" x2="36765" y2="49265"/>
                        <a14:foregroundMark x1="35294" y1="57108" x2="35294" y2="57108"/>
                        <a14:foregroundMark x1="42402" y1="69608" x2="42402" y2="69608"/>
                        <a14:foregroundMark x1="42892" y1="55147" x2="42892" y2="55147"/>
                        <a14:foregroundMark x1="50490" y1="66176" x2="50490" y2="66176"/>
                        <a14:foregroundMark x1="50490" y1="74755" x2="50490" y2="74755"/>
                        <a14:foregroundMark x1="57598" y1="67157" x2="57598" y2="67157"/>
                        <a14:foregroundMark x1="62255" y1="55147" x2="62255" y2="55147"/>
                        <a14:foregroundMark x1="71324" y1="46814" x2="71324" y2="46814"/>
                        <a14:foregroundMark x1="70588" y1="49265" x2="70588" y2="49265"/>
                      </a14:backgroundRemoval>
                    </a14:imgEffect>
                  </a14:imgLayer>
                </a14:imgProps>
              </a:ext>
              <a:ext uri="{28A0092B-C50C-407E-A947-70E740481C1C}">
                <a14:useLocalDpi xmlns:a14="http://schemas.microsoft.com/office/drawing/2010/main" val="0"/>
              </a:ext>
            </a:extLst>
          </a:blip>
          <a:stretch>
            <a:fillRect/>
          </a:stretch>
        </p:blipFill>
        <p:spPr>
          <a:xfrm>
            <a:off x="4024345" y="1119072"/>
            <a:ext cx="4143309" cy="4143309"/>
          </a:xfrm>
          <a:prstGeom prst="rect">
            <a:avLst/>
          </a:prstGeom>
        </p:spPr>
      </p:pic>
      <p:sp>
        <p:nvSpPr>
          <p:cNvPr id="6" name="TextBox 5">
            <a:extLst>
              <a:ext uri="{FF2B5EF4-FFF2-40B4-BE49-F238E27FC236}">
                <a16:creationId xmlns:a16="http://schemas.microsoft.com/office/drawing/2014/main" id="{77E6D760-6B61-4BD0-8819-E67499F4DDEE}"/>
              </a:ext>
            </a:extLst>
          </p:cNvPr>
          <p:cNvSpPr txBox="1"/>
          <p:nvPr/>
        </p:nvSpPr>
        <p:spPr>
          <a:xfrm>
            <a:off x="2574517" y="865156"/>
            <a:ext cx="6958956" cy="769441"/>
          </a:xfrm>
          <a:prstGeom prst="rect">
            <a:avLst/>
          </a:prstGeom>
          <a:noFill/>
        </p:spPr>
        <p:txBody>
          <a:bodyPr wrap="none" rtlCol="0">
            <a:spAutoFit/>
          </a:bodyPr>
          <a:lstStyle/>
          <a:p>
            <a:r>
              <a:rPr lang="en-US" sz="4400" dirty="0">
                <a:ln w="0"/>
                <a:gradFill>
                  <a:gsLst>
                    <a:gs pos="21000">
                      <a:srgbClr val="53575C"/>
                    </a:gs>
                    <a:gs pos="88000">
                      <a:srgbClr val="C5C7CA"/>
                    </a:gs>
                  </a:gsLst>
                  <a:lin ang="5400000"/>
                </a:gradFill>
                <a:latin typeface="Agency FB" panose="020B0503020202020204" pitchFamily="34" charset="0"/>
              </a:rPr>
              <a:t>We want you in the Space Force Crew!</a:t>
            </a:r>
          </a:p>
        </p:txBody>
      </p:sp>
      <p:sp>
        <p:nvSpPr>
          <p:cNvPr id="14" name="TextBox 13">
            <a:extLst>
              <a:ext uri="{FF2B5EF4-FFF2-40B4-BE49-F238E27FC236}">
                <a16:creationId xmlns:a16="http://schemas.microsoft.com/office/drawing/2014/main" id="{D46D684E-FDEA-467C-9C71-C17745E03685}"/>
              </a:ext>
            </a:extLst>
          </p:cNvPr>
          <p:cNvSpPr txBox="1"/>
          <p:nvPr/>
        </p:nvSpPr>
        <p:spPr>
          <a:xfrm>
            <a:off x="8708495" y="4746855"/>
            <a:ext cx="1704313" cy="523220"/>
          </a:xfrm>
          <a:prstGeom prst="rect">
            <a:avLst/>
          </a:prstGeom>
          <a:noFill/>
        </p:spPr>
        <p:txBody>
          <a:bodyPr wrap="none" rtlCol="0">
            <a:spAutoFit/>
          </a:bodyPr>
          <a:lstStyle/>
          <a:p>
            <a:r>
              <a:rPr lang="en-US" sz="2800" dirty="0">
                <a:solidFill>
                  <a:schemeClr val="bg2"/>
                </a:solidFill>
                <a:latin typeface="Agency FB" panose="020B0503020202020204" pitchFamily="34" charset="0"/>
              </a:rPr>
              <a:t>Sign-up Form</a:t>
            </a:r>
          </a:p>
        </p:txBody>
      </p:sp>
      <p:sp>
        <p:nvSpPr>
          <p:cNvPr id="2" name="Rectangle: Rounded Corners 1">
            <a:extLst>
              <a:ext uri="{FF2B5EF4-FFF2-40B4-BE49-F238E27FC236}">
                <a16:creationId xmlns:a16="http://schemas.microsoft.com/office/drawing/2014/main" id="{FAC9EF24-FF71-44DF-9A91-8F75FC582A4E}"/>
              </a:ext>
            </a:extLst>
          </p:cNvPr>
          <p:cNvSpPr/>
          <p:nvPr/>
        </p:nvSpPr>
        <p:spPr>
          <a:xfrm>
            <a:off x="1783723" y="5446775"/>
            <a:ext cx="8597373" cy="1326524"/>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505FEB70-34F7-48BB-96E6-B08666831043}"/>
              </a:ext>
            </a:extLst>
          </p:cNvPr>
          <p:cNvSpPr txBox="1"/>
          <p:nvPr/>
        </p:nvSpPr>
        <p:spPr>
          <a:xfrm>
            <a:off x="1946093" y="5449860"/>
            <a:ext cx="1222110" cy="1323439"/>
          </a:xfrm>
          <a:prstGeom prst="rect">
            <a:avLst/>
          </a:prstGeom>
          <a:noFill/>
        </p:spPr>
        <p:txBody>
          <a:bodyPr wrap="square" rtlCol="0">
            <a:spAutoFit/>
          </a:bodyPr>
          <a:lstStyle/>
          <a:p>
            <a:r>
              <a:rPr lang="en-US" sz="1600" b="1" u="sng" dirty="0">
                <a:solidFill>
                  <a:schemeClr val="bg2"/>
                </a:solidFill>
                <a:latin typeface="Agency FB" panose="020B0503020202020204" pitchFamily="34" charset="0"/>
              </a:rPr>
              <a:t>How to join</a:t>
            </a:r>
          </a:p>
          <a:p>
            <a:r>
              <a:rPr lang="en-US" sz="1600" b="1" u="sng" dirty="0">
                <a:solidFill>
                  <a:schemeClr val="bg2"/>
                </a:solidFill>
                <a:latin typeface="Agency FB" panose="020B0503020202020204" pitchFamily="34" charset="0"/>
              </a:rPr>
              <a:t>Our Mission</a:t>
            </a:r>
          </a:p>
          <a:p>
            <a:r>
              <a:rPr lang="en-US" sz="1600" b="1" u="sng" dirty="0">
                <a:solidFill>
                  <a:schemeClr val="bg2"/>
                </a:solidFill>
                <a:latin typeface="Agency FB" panose="020B0503020202020204" pitchFamily="34" charset="0"/>
              </a:rPr>
              <a:t>Lifestyle</a:t>
            </a:r>
          </a:p>
          <a:p>
            <a:r>
              <a:rPr lang="en-US" sz="1600" b="1" u="sng" dirty="0">
                <a:solidFill>
                  <a:schemeClr val="bg2"/>
                </a:solidFill>
                <a:latin typeface="Agency FB" panose="020B0503020202020204" pitchFamily="34" charset="0"/>
              </a:rPr>
              <a:t>Benefits</a:t>
            </a:r>
          </a:p>
          <a:p>
            <a:r>
              <a:rPr lang="en-US" sz="1600" b="1" u="sng" dirty="0">
                <a:solidFill>
                  <a:schemeClr val="bg2"/>
                </a:solidFill>
                <a:latin typeface="Agency FB" panose="020B0503020202020204" pitchFamily="34" charset="0"/>
              </a:rPr>
              <a:t>Sign-up Form</a:t>
            </a:r>
          </a:p>
        </p:txBody>
      </p:sp>
      <p:sp>
        <p:nvSpPr>
          <p:cNvPr id="10" name="TextBox 9">
            <a:extLst>
              <a:ext uri="{FF2B5EF4-FFF2-40B4-BE49-F238E27FC236}">
                <a16:creationId xmlns:a16="http://schemas.microsoft.com/office/drawing/2014/main" id="{5DCC849F-D51A-425A-A1E1-57B0EE1444E8}"/>
              </a:ext>
            </a:extLst>
          </p:cNvPr>
          <p:cNvSpPr txBox="1"/>
          <p:nvPr/>
        </p:nvSpPr>
        <p:spPr>
          <a:xfrm>
            <a:off x="3330573" y="6547411"/>
            <a:ext cx="5533502" cy="276999"/>
          </a:xfrm>
          <a:prstGeom prst="rect">
            <a:avLst/>
          </a:prstGeom>
          <a:noFill/>
        </p:spPr>
        <p:txBody>
          <a:bodyPr wrap="none" rtlCol="0">
            <a:spAutoFit/>
          </a:bodyPr>
          <a:lstStyle/>
          <a:p>
            <a:r>
              <a:rPr lang="en-US" sz="1200" dirty="0">
                <a:solidFill>
                  <a:schemeClr val="bg1">
                    <a:lumMod val="50000"/>
                  </a:schemeClr>
                </a:solidFill>
              </a:rPr>
              <a:t>Privacy Policy        About Our Ads         Site Map         Terms of Use        FAQ        SF Links</a:t>
            </a:r>
          </a:p>
        </p:txBody>
      </p:sp>
      <p:grpSp>
        <p:nvGrpSpPr>
          <p:cNvPr id="27" name="Group 26">
            <a:extLst>
              <a:ext uri="{FF2B5EF4-FFF2-40B4-BE49-F238E27FC236}">
                <a16:creationId xmlns:a16="http://schemas.microsoft.com/office/drawing/2014/main" id="{167F18B4-7F03-4FD9-8DE2-4C62D9CE78A7}"/>
              </a:ext>
            </a:extLst>
          </p:cNvPr>
          <p:cNvGrpSpPr/>
          <p:nvPr/>
        </p:nvGrpSpPr>
        <p:grpSpPr>
          <a:xfrm>
            <a:off x="3699755" y="5607357"/>
            <a:ext cx="4792487" cy="373387"/>
            <a:chOff x="3699756" y="5812427"/>
            <a:chExt cx="4792487" cy="373387"/>
          </a:xfrm>
        </p:grpSpPr>
        <p:sp>
          <p:nvSpPr>
            <p:cNvPr id="12" name="TextBox 11">
              <a:extLst>
                <a:ext uri="{FF2B5EF4-FFF2-40B4-BE49-F238E27FC236}">
                  <a16:creationId xmlns:a16="http://schemas.microsoft.com/office/drawing/2014/main" id="{8ABCCC6E-EC1F-41C4-88B6-160192DE75F6}"/>
                </a:ext>
              </a:extLst>
            </p:cNvPr>
            <p:cNvSpPr txBox="1"/>
            <p:nvPr/>
          </p:nvSpPr>
          <p:spPr>
            <a:xfrm>
              <a:off x="3699756" y="5816482"/>
              <a:ext cx="1684948" cy="369332"/>
            </a:xfrm>
            <a:prstGeom prst="rect">
              <a:avLst/>
            </a:prstGeom>
            <a:noFill/>
          </p:spPr>
          <p:txBody>
            <a:bodyPr wrap="none" rtlCol="0">
              <a:spAutoFit/>
            </a:bodyPr>
            <a:lstStyle/>
            <a:p>
              <a:r>
                <a:rPr lang="en-US" dirty="0">
                  <a:solidFill>
                    <a:schemeClr val="bg2">
                      <a:lumMod val="75000"/>
                    </a:schemeClr>
                  </a:solidFill>
                </a:rPr>
                <a:t>Find A Recruiter</a:t>
              </a:r>
            </a:p>
          </p:txBody>
        </p:sp>
        <p:sp>
          <p:nvSpPr>
            <p:cNvPr id="13" name="TextBox 12">
              <a:extLst>
                <a:ext uri="{FF2B5EF4-FFF2-40B4-BE49-F238E27FC236}">
                  <a16:creationId xmlns:a16="http://schemas.microsoft.com/office/drawing/2014/main" id="{28225C0B-D1D4-497A-AD50-3A71E6D05DAA}"/>
                </a:ext>
              </a:extLst>
            </p:cNvPr>
            <p:cNvSpPr txBox="1"/>
            <p:nvPr/>
          </p:nvSpPr>
          <p:spPr>
            <a:xfrm>
              <a:off x="5444058" y="5812427"/>
              <a:ext cx="1036309" cy="369332"/>
            </a:xfrm>
            <a:prstGeom prst="rect">
              <a:avLst/>
            </a:prstGeom>
            <a:noFill/>
          </p:spPr>
          <p:txBody>
            <a:bodyPr wrap="none" rtlCol="0">
              <a:spAutoFit/>
            </a:bodyPr>
            <a:lstStyle/>
            <a:p>
              <a:r>
                <a:rPr lang="en-US" dirty="0">
                  <a:solidFill>
                    <a:schemeClr val="bg2">
                      <a:lumMod val="75000"/>
                    </a:schemeClr>
                  </a:solidFill>
                </a:rPr>
                <a:t>Chat Live</a:t>
              </a:r>
            </a:p>
          </p:txBody>
        </p:sp>
        <p:sp>
          <p:nvSpPr>
            <p:cNvPr id="18" name="TextBox 17">
              <a:extLst>
                <a:ext uri="{FF2B5EF4-FFF2-40B4-BE49-F238E27FC236}">
                  <a16:creationId xmlns:a16="http://schemas.microsoft.com/office/drawing/2014/main" id="{E7F8A426-492B-4D49-ABD4-626E9737D651}"/>
                </a:ext>
              </a:extLst>
            </p:cNvPr>
            <p:cNvSpPr txBox="1"/>
            <p:nvPr/>
          </p:nvSpPr>
          <p:spPr>
            <a:xfrm>
              <a:off x="6539721" y="5816438"/>
              <a:ext cx="1952522" cy="369332"/>
            </a:xfrm>
            <a:prstGeom prst="rect">
              <a:avLst/>
            </a:prstGeom>
            <a:noFill/>
          </p:spPr>
          <p:txBody>
            <a:bodyPr wrap="none" rtlCol="0">
              <a:spAutoFit/>
            </a:bodyPr>
            <a:lstStyle/>
            <a:p>
              <a:r>
                <a:rPr lang="en-US" dirty="0">
                  <a:solidFill>
                    <a:schemeClr val="bg2">
                      <a:lumMod val="75000"/>
                    </a:schemeClr>
                  </a:solidFill>
                </a:rPr>
                <a:t>Parents and Family</a:t>
              </a:r>
            </a:p>
          </p:txBody>
        </p:sp>
      </p:grpSp>
      <p:grpSp>
        <p:nvGrpSpPr>
          <p:cNvPr id="32" name="Group 31">
            <a:extLst>
              <a:ext uri="{FF2B5EF4-FFF2-40B4-BE49-F238E27FC236}">
                <a16:creationId xmlns:a16="http://schemas.microsoft.com/office/drawing/2014/main" id="{0FBBFE5E-3B2F-4017-A38A-8ABCC46B933B}"/>
              </a:ext>
            </a:extLst>
          </p:cNvPr>
          <p:cNvGrpSpPr/>
          <p:nvPr/>
        </p:nvGrpSpPr>
        <p:grpSpPr>
          <a:xfrm>
            <a:off x="4145518" y="5854762"/>
            <a:ext cx="3873783" cy="386059"/>
            <a:chOff x="4040031" y="6085882"/>
            <a:chExt cx="3873783" cy="386059"/>
          </a:xfrm>
        </p:grpSpPr>
        <p:sp>
          <p:nvSpPr>
            <p:cNvPr id="15" name="TextBox 14">
              <a:extLst>
                <a:ext uri="{FF2B5EF4-FFF2-40B4-BE49-F238E27FC236}">
                  <a16:creationId xmlns:a16="http://schemas.microsoft.com/office/drawing/2014/main" id="{8E58DF9D-2783-4A5A-89A2-4623794416C5}"/>
                </a:ext>
              </a:extLst>
            </p:cNvPr>
            <p:cNvSpPr txBox="1"/>
            <p:nvPr/>
          </p:nvSpPr>
          <p:spPr>
            <a:xfrm>
              <a:off x="4040031" y="6085882"/>
              <a:ext cx="2819105" cy="369332"/>
            </a:xfrm>
            <a:prstGeom prst="rect">
              <a:avLst/>
            </a:prstGeom>
            <a:noFill/>
          </p:spPr>
          <p:txBody>
            <a:bodyPr wrap="none" rtlCol="0">
              <a:spAutoFit/>
            </a:bodyPr>
            <a:lstStyle/>
            <a:p>
              <a:r>
                <a:rPr lang="en-US" dirty="0">
                  <a:solidFill>
                    <a:schemeClr val="bg2">
                      <a:lumMod val="75000"/>
                    </a:schemeClr>
                  </a:solidFill>
                </a:rPr>
                <a:t>Personal Career Assessment</a:t>
              </a:r>
            </a:p>
          </p:txBody>
        </p:sp>
        <p:sp>
          <p:nvSpPr>
            <p:cNvPr id="23" name="TextBox 22">
              <a:extLst>
                <a:ext uri="{FF2B5EF4-FFF2-40B4-BE49-F238E27FC236}">
                  <a16:creationId xmlns:a16="http://schemas.microsoft.com/office/drawing/2014/main" id="{610CD3A8-3B42-4091-AA9F-65C60CE1C496}"/>
                </a:ext>
              </a:extLst>
            </p:cNvPr>
            <p:cNvSpPr txBox="1"/>
            <p:nvPr/>
          </p:nvSpPr>
          <p:spPr>
            <a:xfrm>
              <a:off x="7095961" y="6102609"/>
              <a:ext cx="817853" cy="369332"/>
            </a:xfrm>
            <a:prstGeom prst="rect">
              <a:avLst/>
            </a:prstGeom>
            <a:noFill/>
          </p:spPr>
          <p:txBody>
            <a:bodyPr wrap="none" rtlCol="0">
              <a:spAutoFit/>
            </a:bodyPr>
            <a:lstStyle/>
            <a:p>
              <a:r>
                <a:rPr lang="en-US" dirty="0">
                  <a:solidFill>
                    <a:schemeClr val="bg2">
                      <a:lumMod val="75000"/>
                    </a:schemeClr>
                  </a:solidFill>
                </a:rPr>
                <a:t>Videos</a:t>
              </a:r>
            </a:p>
          </p:txBody>
        </p:sp>
      </p:grpSp>
      <p:grpSp>
        <p:nvGrpSpPr>
          <p:cNvPr id="46" name="Group 45">
            <a:extLst>
              <a:ext uri="{FF2B5EF4-FFF2-40B4-BE49-F238E27FC236}">
                <a16:creationId xmlns:a16="http://schemas.microsoft.com/office/drawing/2014/main" id="{3BDD2429-F5F1-47FF-8557-9CB00377DB63}"/>
              </a:ext>
            </a:extLst>
          </p:cNvPr>
          <p:cNvGrpSpPr/>
          <p:nvPr/>
        </p:nvGrpSpPr>
        <p:grpSpPr>
          <a:xfrm>
            <a:off x="9143518" y="5543893"/>
            <a:ext cx="1161639" cy="1142017"/>
            <a:chOff x="9153195" y="5672702"/>
            <a:chExt cx="1161639" cy="1142017"/>
          </a:xfrm>
        </p:grpSpPr>
        <p:sp>
          <p:nvSpPr>
            <p:cNvPr id="33" name="TextBox 32">
              <a:extLst>
                <a:ext uri="{FF2B5EF4-FFF2-40B4-BE49-F238E27FC236}">
                  <a16:creationId xmlns:a16="http://schemas.microsoft.com/office/drawing/2014/main" id="{B3CDF806-4344-4736-A4F3-E435E3A427A0}"/>
                </a:ext>
              </a:extLst>
            </p:cNvPr>
            <p:cNvSpPr txBox="1"/>
            <p:nvPr/>
          </p:nvSpPr>
          <p:spPr>
            <a:xfrm>
              <a:off x="9374744" y="5672702"/>
              <a:ext cx="628698" cy="338554"/>
            </a:xfrm>
            <a:prstGeom prst="rect">
              <a:avLst/>
            </a:prstGeom>
            <a:noFill/>
          </p:spPr>
          <p:txBody>
            <a:bodyPr wrap="none" rtlCol="0">
              <a:spAutoFit/>
            </a:bodyPr>
            <a:lstStyle/>
            <a:p>
              <a:r>
                <a:rPr lang="en-US" sz="1600" dirty="0">
                  <a:solidFill>
                    <a:schemeClr val="bg2"/>
                  </a:solidFill>
                  <a:latin typeface="Agency FB" panose="020B0503020202020204" pitchFamily="34" charset="0"/>
                </a:rPr>
                <a:t>twitter</a:t>
              </a:r>
            </a:p>
          </p:txBody>
        </p:sp>
        <p:pic>
          <p:nvPicPr>
            <p:cNvPr id="35" name="Picture 34">
              <a:extLst>
                <a:ext uri="{FF2B5EF4-FFF2-40B4-BE49-F238E27FC236}">
                  <a16:creationId xmlns:a16="http://schemas.microsoft.com/office/drawing/2014/main" id="{C89C3B03-8E5C-4397-962F-3BDFB3838AF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944611" y="5932282"/>
              <a:ext cx="322487" cy="335924"/>
            </a:xfrm>
            <a:prstGeom prst="rect">
              <a:avLst/>
            </a:prstGeom>
          </p:spPr>
        </p:pic>
        <p:pic>
          <p:nvPicPr>
            <p:cNvPr id="37" name="Picture 36">
              <a:extLst>
                <a:ext uri="{FF2B5EF4-FFF2-40B4-BE49-F238E27FC236}">
                  <a16:creationId xmlns:a16="http://schemas.microsoft.com/office/drawing/2014/main" id="{51CF9033-2449-4BFE-9FB5-EB4D8D58CD0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65445" y1="31646" x2="65445" y2="31646"/>
                          <a14:foregroundMark x1="58639" y1="39241" x2="58639" y2="39241"/>
                        </a14:backgroundRemoval>
                      </a14:imgEffect>
                    </a14:imgLayer>
                  </a14:imgProps>
                </a:ext>
                <a:ext uri="{28A0092B-C50C-407E-A947-70E740481C1C}">
                  <a14:useLocalDpi xmlns:a14="http://schemas.microsoft.com/office/drawing/2010/main" val="0"/>
                </a:ext>
              </a:extLst>
            </a:blip>
            <a:stretch>
              <a:fillRect/>
            </a:stretch>
          </p:blipFill>
          <p:spPr>
            <a:xfrm>
              <a:off x="9849303" y="6429620"/>
              <a:ext cx="465531" cy="385099"/>
            </a:xfrm>
            <a:prstGeom prst="rect">
              <a:avLst/>
            </a:prstGeom>
          </p:spPr>
        </p:pic>
        <p:pic>
          <p:nvPicPr>
            <p:cNvPr id="39" name="Picture 38">
              <a:extLst>
                <a:ext uri="{FF2B5EF4-FFF2-40B4-BE49-F238E27FC236}">
                  <a16:creationId xmlns:a16="http://schemas.microsoft.com/office/drawing/2014/main" id="{127D4941-B796-4AAD-AADB-7D64F82ABD59}"/>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859795" y="5682355"/>
              <a:ext cx="373689" cy="334953"/>
            </a:xfrm>
            <a:prstGeom prst="rect">
              <a:avLst/>
            </a:prstGeom>
          </p:spPr>
        </p:pic>
        <p:pic>
          <p:nvPicPr>
            <p:cNvPr id="41" name="Picture 40">
              <a:extLst>
                <a:ext uri="{FF2B5EF4-FFF2-40B4-BE49-F238E27FC236}">
                  <a16:creationId xmlns:a16="http://schemas.microsoft.com/office/drawing/2014/main" id="{6DFFF60F-9DE6-4F80-89A6-54D16A759625}"/>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822526" y="6183822"/>
              <a:ext cx="473307" cy="346215"/>
            </a:xfrm>
            <a:prstGeom prst="rect">
              <a:avLst/>
            </a:prstGeom>
          </p:spPr>
        </p:pic>
        <p:sp>
          <p:nvSpPr>
            <p:cNvPr id="43" name="TextBox 42">
              <a:extLst>
                <a:ext uri="{FF2B5EF4-FFF2-40B4-BE49-F238E27FC236}">
                  <a16:creationId xmlns:a16="http://schemas.microsoft.com/office/drawing/2014/main" id="{182D4616-AF47-48B6-BD99-4AFF8F4399EA}"/>
                </a:ext>
              </a:extLst>
            </p:cNvPr>
            <p:cNvSpPr txBox="1"/>
            <p:nvPr/>
          </p:nvSpPr>
          <p:spPr>
            <a:xfrm>
              <a:off x="9282717" y="5927419"/>
              <a:ext cx="766557" cy="338554"/>
            </a:xfrm>
            <a:prstGeom prst="rect">
              <a:avLst/>
            </a:prstGeom>
            <a:noFill/>
          </p:spPr>
          <p:txBody>
            <a:bodyPr wrap="none" rtlCol="0">
              <a:spAutoFit/>
            </a:bodyPr>
            <a:lstStyle/>
            <a:p>
              <a:r>
                <a:rPr lang="en-US" sz="1600" dirty="0" err="1">
                  <a:solidFill>
                    <a:schemeClr val="bg2"/>
                  </a:solidFill>
                  <a:latin typeface="Agency FB" panose="020B0503020202020204" pitchFamily="34" charset="0"/>
                </a:rPr>
                <a:t>facebook</a:t>
              </a:r>
              <a:endParaRPr lang="en-US" sz="1600" dirty="0">
                <a:solidFill>
                  <a:schemeClr val="bg2"/>
                </a:solidFill>
                <a:latin typeface="Agency FB" panose="020B0503020202020204" pitchFamily="34" charset="0"/>
              </a:endParaRPr>
            </a:p>
          </p:txBody>
        </p:sp>
        <p:sp>
          <p:nvSpPr>
            <p:cNvPr id="44" name="TextBox 43">
              <a:extLst>
                <a:ext uri="{FF2B5EF4-FFF2-40B4-BE49-F238E27FC236}">
                  <a16:creationId xmlns:a16="http://schemas.microsoft.com/office/drawing/2014/main" id="{F20BADD0-F0A5-4BEC-B80B-760CE4C6CC5A}"/>
                </a:ext>
              </a:extLst>
            </p:cNvPr>
            <p:cNvSpPr txBox="1"/>
            <p:nvPr/>
          </p:nvSpPr>
          <p:spPr>
            <a:xfrm>
              <a:off x="9294429" y="6157930"/>
              <a:ext cx="696024" cy="338554"/>
            </a:xfrm>
            <a:prstGeom prst="rect">
              <a:avLst/>
            </a:prstGeom>
            <a:noFill/>
          </p:spPr>
          <p:txBody>
            <a:bodyPr wrap="none" rtlCol="0">
              <a:spAutoFit/>
            </a:bodyPr>
            <a:lstStyle/>
            <a:p>
              <a:r>
                <a:rPr lang="en-US" sz="1600" dirty="0" err="1">
                  <a:solidFill>
                    <a:schemeClr val="bg2"/>
                  </a:solidFill>
                  <a:latin typeface="Agency FB" panose="020B0503020202020204" pitchFamily="34" charset="0"/>
                </a:rPr>
                <a:t>youtube</a:t>
              </a:r>
              <a:endParaRPr lang="en-US" sz="1600" dirty="0">
                <a:solidFill>
                  <a:schemeClr val="bg2"/>
                </a:solidFill>
                <a:latin typeface="Agency FB" panose="020B0503020202020204" pitchFamily="34" charset="0"/>
              </a:endParaRPr>
            </a:p>
          </p:txBody>
        </p:sp>
        <p:sp>
          <p:nvSpPr>
            <p:cNvPr id="45" name="TextBox 44">
              <a:extLst>
                <a:ext uri="{FF2B5EF4-FFF2-40B4-BE49-F238E27FC236}">
                  <a16:creationId xmlns:a16="http://schemas.microsoft.com/office/drawing/2014/main" id="{A613B629-779F-4B8F-962F-506A901852DE}"/>
                </a:ext>
              </a:extLst>
            </p:cNvPr>
            <p:cNvSpPr txBox="1"/>
            <p:nvPr/>
          </p:nvSpPr>
          <p:spPr>
            <a:xfrm>
              <a:off x="9153195" y="6438519"/>
              <a:ext cx="843501" cy="338554"/>
            </a:xfrm>
            <a:prstGeom prst="rect">
              <a:avLst/>
            </a:prstGeom>
            <a:noFill/>
          </p:spPr>
          <p:txBody>
            <a:bodyPr wrap="none" rtlCol="0">
              <a:spAutoFit/>
            </a:bodyPr>
            <a:lstStyle/>
            <a:p>
              <a:r>
                <a:rPr lang="en-US" sz="1600" dirty="0" err="1">
                  <a:solidFill>
                    <a:schemeClr val="bg2"/>
                  </a:solidFill>
                  <a:latin typeface="Agency FB" panose="020B0503020202020204" pitchFamily="34" charset="0"/>
                </a:rPr>
                <a:t>instagram</a:t>
              </a:r>
              <a:endParaRPr lang="en-US" sz="1600" dirty="0">
                <a:solidFill>
                  <a:schemeClr val="bg2"/>
                </a:solidFill>
                <a:latin typeface="Agency FB" panose="020B0503020202020204" pitchFamily="34" charset="0"/>
              </a:endParaRPr>
            </a:p>
          </p:txBody>
        </p:sp>
      </p:grpSp>
    </p:spTree>
    <p:extLst>
      <p:ext uri="{BB962C8B-B14F-4D97-AF65-F5344CB8AC3E}">
        <p14:creationId xmlns:p14="http://schemas.microsoft.com/office/powerpoint/2010/main" val="49818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1800-F678-433A-A193-08885CAD5EB6}"/>
              </a:ext>
            </a:extLst>
          </p:cNvPr>
          <p:cNvSpPr/>
          <p:nvPr/>
        </p:nvSpPr>
        <p:spPr>
          <a:xfrm>
            <a:off x="0" y="-26191"/>
            <a:ext cx="12192000" cy="888642"/>
          </a:xfrm>
          <a:prstGeom prst="rect">
            <a:avLst/>
          </a:prstGeom>
          <a:solidFill>
            <a:srgbClr val="111E35"/>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9FCD57E-B6E7-400D-8537-01FB1BCB27A6}"/>
              </a:ext>
            </a:extLst>
          </p:cNvPr>
          <p:cNvSpPr/>
          <p:nvPr/>
        </p:nvSpPr>
        <p:spPr>
          <a:xfrm>
            <a:off x="591442" y="301463"/>
            <a:ext cx="4443212" cy="399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ln w="0"/>
                <a:gradFill>
                  <a:gsLst>
                    <a:gs pos="21000">
                      <a:srgbClr val="53575C"/>
                    </a:gs>
                    <a:gs pos="88000">
                      <a:srgbClr val="C5C7CA"/>
                    </a:gs>
                  </a:gsLst>
                  <a:lin ang="5400000"/>
                </a:gradFill>
                <a:latin typeface="Agency FB" panose="020B0503020202020204" pitchFamily="34" charset="0"/>
              </a:rPr>
              <a:t>United States Space Force</a:t>
            </a:r>
          </a:p>
        </p:txBody>
      </p:sp>
      <p:pic>
        <p:nvPicPr>
          <p:cNvPr id="7" name="Picture 6">
            <a:extLst>
              <a:ext uri="{FF2B5EF4-FFF2-40B4-BE49-F238E27FC236}">
                <a16:creationId xmlns:a16="http://schemas.microsoft.com/office/drawing/2014/main" id="{38E77E85-E1F7-4382-B76B-B64821BE16B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7778" y1="10222" x2="37778" y2="10222"/>
                        <a14:foregroundMark x1="40000" y1="11111" x2="40000" y2="11111"/>
                        <a14:foregroundMark x1="30222" y1="12889" x2="30222" y2="12889"/>
                        <a14:foregroundMark x1="25333" y1="15556" x2="25333" y2="15556"/>
                        <a14:foregroundMark x1="22222" y1="19111" x2="22222" y2="19111"/>
                        <a14:foregroundMark x1="20889" y1="22667" x2="20889" y2="22667"/>
                        <a14:foregroundMark x1="14667" y1="27111" x2="14667" y2="27111"/>
                        <a14:foregroundMark x1="60444" y1="8444" x2="60444" y2="8444"/>
                        <a14:foregroundMark x1="69333" y1="10222" x2="69333" y2="10222"/>
                        <a14:foregroundMark x1="74222" y1="17778" x2="74222" y2="17778"/>
                        <a14:foregroundMark x1="80444" y1="17778" x2="80444" y2="17778"/>
                        <a14:foregroundMark x1="84000" y1="21333" x2="84000" y2="21333"/>
                        <a14:foregroundMark x1="88444" y1="27111" x2="88444" y2="27111"/>
                        <a14:foregroundMark x1="87111" y1="68889" x2="87111" y2="68889"/>
                        <a14:foregroundMark x1="80889" y1="77333" x2="80889" y2="77333"/>
                        <a14:foregroundMark x1="76444" y1="82222" x2="76444" y2="82222"/>
                        <a14:foregroundMark x1="69333" y1="85333" x2="69333" y2="85333"/>
                        <a14:foregroundMark x1="58222" y1="90667" x2="58222" y2="90667"/>
                        <a14:foregroundMark x1="11556" y1="69778" x2="11556" y2="69778"/>
                        <a14:foregroundMark x1="15111" y1="74667" x2="15111" y2="74667"/>
                        <a14:foregroundMark x1="22667" y1="84889" x2="22667" y2="84889"/>
                        <a14:foregroundMark x1="28444" y1="86222" x2="28444" y2="86222"/>
                        <a14:foregroundMark x1="37333" y1="90222" x2="37333" y2="90222"/>
                        <a14:foregroundMark x1="49778" y1="72000" x2="49778" y2="72000"/>
                        <a14:foregroundMark x1="51111" y1="64444" x2="51111" y2="64444"/>
                        <a14:foregroundMark x1="57333" y1="68000" x2="57333" y2="68000"/>
                        <a14:foregroundMark x1="62222" y1="56889" x2="62222" y2="56889"/>
                        <a14:foregroundMark x1="62667" y1="47556" x2="62667" y2="47556"/>
                        <a14:foregroundMark x1="52889" y1="42222" x2="52889" y2="42222"/>
                        <a14:foregroundMark x1="47556" y1="41333" x2="47556" y2="41333"/>
                        <a14:foregroundMark x1="50222" y1="56444" x2="50222" y2="56444"/>
                        <a14:foregroundMark x1="36889" y1="48000" x2="36889" y2="48000"/>
                        <a14:foregroundMark x1="33778" y1="56889" x2="33778" y2="56889"/>
                        <a14:foregroundMark x1="35556" y1="55556" x2="35556" y2="55556"/>
                        <a14:foregroundMark x1="41333" y1="68000" x2="41333" y2="68000"/>
                      </a14:backgroundRemoval>
                    </a14:imgEffect>
                  </a14:imgLayer>
                </a14:imgProps>
              </a:ext>
              <a:ext uri="{28A0092B-C50C-407E-A947-70E740481C1C}">
                <a14:useLocalDpi xmlns:a14="http://schemas.microsoft.com/office/drawing/2010/main" val="0"/>
              </a:ext>
            </a:extLst>
          </a:blip>
          <a:stretch>
            <a:fillRect/>
          </a:stretch>
        </p:blipFill>
        <p:spPr>
          <a:xfrm>
            <a:off x="203401" y="138626"/>
            <a:ext cx="669701" cy="669701"/>
          </a:xfrm>
          <a:prstGeom prst="rect">
            <a:avLst/>
          </a:prstGeom>
        </p:spPr>
      </p:pic>
      <p:sp>
        <p:nvSpPr>
          <p:cNvPr id="16" name="TextBox 15">
            <a:extLst>
              <a:ext uri="{FF2B5EF4-FFF2-40B4-BE49-F238E27FC236}">
                <a16:creationId xmlns:a16="http://schemas.microsoft.com/office/drawing/2014/main" id="{1483C278-DB8E-430D-9344-EE3115514AB1}"/>
              </a:ext>
            </a:extLst>
          </p:cNvPr>
          <p:cNvSpPr txBox="1"/>
          <p:nvPr/>
        </p:nvSpPr>
        <p:spPr>
          <a:xfrm>
            <a:off x="10477688" y="316419"/>
            <a:ext cx="728084" cy="369332"/>
          </a:xfrm>
          <a:prstGeom prst="rect">
            <a:avLst/>
          </a:prstGeom>
          <a:noFill/>
        </p:spPr>
        <p:txBody>
          <a:bodyPr wrap="none" rtlCol="0">
            <a:spAutoFit/>
          </a:bodyPr>
          <a:lstStyle/>
          <a:p>
            <a:r>
              <a:rPr lang="en-US" dirty="0">
                <a:ln w="0"/>
                <a:solidFill>
                  <a:schemeClr val="bg1">
                    <a:lumMod val="50000"/>
                  </a:schemeClr>
                </a:solidFill>
              </a:rPr>
              <a:t>menu</a:t>
            </a:r>
          </a:p>
        </p:txBody>
      </p:sp>
      <p:grpSp>
        <p:nvGrpSpPr>
          <p:cNvPr id="22" name="Group 21">
            <a:extLst>
              <a:ext uri="{FF2B5EF4-FFF2-40B4-BE49-F238E27FC236}">
                <a16:creationId xmlns:a16="http://schemas.microsoft.com/office/drawing/2014/main" id="{F5C28F13-ABD0-45F6-88CA-FF09CE1054CD}"/>
              </a:ext>
            </a:extLst>
          </p:cNvPr>
          <p:cNvGrpSpPr/>
          <p:nvPr/>
        </p:nvGrpSpPr>
        <p:grpSpPr>
          <a:xfrm>
            <a:off x="9946304" y="347787"/>
            <a:ext cx="273195" cy="258043"/>
            <a:chOff x="9697068" y="321539"/>
            <a:chExt cx="273195" cy="258043"/>
          </a:xfrm>
        </p:grpSpPr>
        <p:sp>
          <p:nvSpPr>
            <p:cNvPr id="17" name="Flowchart: Connector 16">
              <a:extLst>
                <a:ext uri="{FF2B5EF4-FFF2-40B4-BE49-F238E27FC236}">
                  <a16:creationId xmlns:a16="http://schemas.microsoft.com/office/drawing/2014/main" id="{67B41E50-588B-43AB-854D-859514E4D1D0}"/>
                </a:ext>
              </a:extLst>
            </p:cNvPr>
            <p:cNvSpPr/>
            <p:nvPr/>
          </p:nvSpPr>
          <p:spPr>
            <a:xfrm>
              <a:off x="9697068" y="321539"/>
              <a:ext cx="193184" cy="193183"/>
            </a:xfrm>
            <a:prstGeom prst="flowChartConnecto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4CD9F46-70CF-43EF-8FC7-240EFED1EAB3}"/>
                </a:ext>
              </a:extLst>
            </p:cNvPr>
            <p:cNvCxnSpPr>
              <a:cxnSpLocks/>
            </p:cNvCxnSpPr>
            <p:nvPr/>
          </p:nvCxnSpPr>
          <p:spPr>
            <a:xfrm>
              <a:off x="9860524" y="501085"/>
              <a:ext cx="109739" cy="7849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E2F4015-01A8-4AFA-85F0-F36422E02C1E}"/>
              </a:ext>
            </a:extLst>
          </p:cNvPr>
          <p:cNvGrpSpPr/>
          <p:nvPr/>
        </p:nvGrpSpPr>
        <p:grpSpPr>
          <a:xfrm>
            <a:off x="11205771" y="350958"/>
            <a:ext cx="394787" cy="245035"/>
            <a:chOff x="11205771" y="334547"/>
            <a:chExt cx="372336" cy="245035"/>
          </a:xfrm>
        </p:grpSpPr>
        <p:cxnSp>
          <p:nvCxnSpPr>
            <p:cNvPr id="24" name="Straight Connector 23">
              <a:extLst>
                <a:ext uri="{FF2B5EF4-FFF2-40B4-BE49-F238E27FC236}">
                  <a16:creationId xmlns:a16="http://schemas.microsoft.com/office/drawing/2014/main" id="{BD080560-33B5-4664-971C-2CE22DC357E0}"/>
                </a:ext>
              </a:extLst>
            </p:cNvPr>
            <p:cNvCxnSpPr/>
            <p:nvPr/>
          </p:nvCxnSpPr>
          <p:spPr>
            <a:xfrm>
              <a:off x="11205771" y="334547"/>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80EE59-DAE9-4B2C-B583-0FD6F75A8FC5}"/>
                </a:ext>
              </a:extLst>
            </p:cNvPr>
            <p:cNvCxnSpPr/>
            <p:nvPr/>
          </p:nvCxnSpPr>
          <p:spPr>
            <a:xfrm>
              <a:off x="11205772" y="457065"/>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747B96-307D-4060-B4D0-82DC0A47F550}"/>
                </a:ext>
              </a:extLst>
            </p:cNvPr>
            <p:cNvCxnSpPr/>
            <p:nvPr/>
          </p:nvCxnSpPr>
          <p:spPr>
            <a:xfrm>
              <a:off x="11205772" y="579582"/>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E587884-9088-4048-9D61-406CD113757B}"/>
              </a:ext>
            </a:extLst>
          </p:cNvPr>
          <p:cNvSpPr/>
          <p:nvPr/>
        </p:nvSpPr>
        <p:spPr>
          <a:xfrm>
            <a:off x="1684107" y="862451"/>
            <a:ext cx="8790556" cy="599554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55AE77-2F79-4851-B6EA-2D4AFC4B69DC}"/>
              </a:ext>
            </a:extLst>
          </p:cNvPr>
          <p:cNvSpPr/>
          <p:nvPr/>
        </p:nvSpPr>
        <p:spPr>
          <a:xfrm>
            <a:off x="0" y="862451"/>
            <a:ext cx="168713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962706F-A4EA-47F3-AFC8-2CE4D0B1D5EF}"/>
              </a:ext>
            </a:extLst>
          </p:cNvPr>
          <p:cNvSpPr/>
          <p:nvPr/>
        </p:nvSpPr>
        <p:spPr>
          <a:xfrm>
            <a:off x="10477688" y="862451"/>
            <a:ext cx="171431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DD92670-F226-43F9-93F1-BB4AB4F76499}"/>
              </a:ext>
            </a:extLst>
          </p:cNvPr>
          <p:cNvSpPr txBox="1"/>
          <p:nvPr/>
        </p:nvSpPr>
        <p:spPr>
          <a:xfrm>
            <a:off x="2264243" y="1175346"/>
            <a:ext cx="2095445" cy="584775"/>
          </a:xfrm>
          <a:prstGeom prst="rect">
            <a:avLst/>
          </a:prstGeom>
          <a:noFill/>
        </p:spPr>
        <p:txBody>
          <a:bodyPr wrap="none" rtlCol="0">
            <a:spAutoFit/>
          </a:bodyPr>
          <a:lstStyle/>
          <a:p>
            <a:r>
              <a:rPr lang="en-US" sz="3200" b="1" dirty="0">
                <a:solidFill>
                  <a:schemeClr val="bg2"/>
                </a:solidFill>
                <a:latin typeface="Agency FB" panose="020B0503020202020204" pitchFamily="34" charset="0"/>
              </a:rPr>
              <a:t>Sign-Up Form</a:t>
            </a:r>
          </a:p>
        </p:txBody>
      </p:sp>
      <p:sp>
        <p:nvSpPr>
          <p:cNvPr id="6" name="Rectangle 5">
            <a:extLst>
              <a:ext uri="{FF2B5EF4-FFF2-40B4-BE49-F238E27FC236}">
                <a16:creationId xmlns:a16="http://schemas.microsoft.com/office/drawing/2014/main" id="{EECFB87F-051F-4764-BA2D-4FA8EA701FA3}"/>
              </a:ext>
            </a:extLst>
          </p:cNvPr>
          <p:cNvSpPr/>
          <p:nvPr/>
        </p:nvSpPr>
        <p:spPr>
          <a:xfrm>
            <a:off x="1684107" y="2073016"/>
            <a:ext cx="8817738" cy="3374265"/>
          </a:xfrm>
          <a:prstGeom prst="rect">
            <a:avLst/>
          </a:prstGeom>
          <a:solidFill>
            <a:srgbClr val="111E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E3CD05A-5A80-4D55-BF18-F7AB6B7D621F}"/>
              </a:ext>
            </a:extLst>
          </p:cNvPr>
          <p:cNvPicPr>
            <a:picLocks noChangeAspect="1"/>
          </p:cNvPicPr>
          <p:nvPr/>
        </p:nvPicPr>
        <p:blipFill>
          <a:blip r:embed="rId4">
            <a:duotone>
              <a:prstClr val="black"/>
              <a:schemeClr val="tx2">
                <a:lumMod val="50000"/>
                <a:tint val="45000"/>
                <a:satMod val="400000"/>
              </a:schemeClr>
            </a:duotone>
            <a:extLst>
              <a:ext uri="{BEBA8EAE-BF5A-486C-A8C5-ECC9F3942E4B}">
                <a14:imgProps xmlns:a14="http://schemas.microsoft.com/office/drawing/2010/main">
                  <a14:imgLayer r:embed="rId5">
                    <a14:imgEffect>
                      <a14:backgroundRemoval t="0" b="88725" l="0" r="100000">
                        <a14:foregroundMark x1="49020" y1="17647" x2="49020" y2="17647"/>
                        <a14:foregroundMark x1="49020" y1="17647" x2="49020" y2="17647"/>
                        <a14:foregroundMark x1="49020" y1="18627" x2="49020" y2="18627"/>
                        <a14:foregroundMark x1="52696" y1="26961" x2="52696" y2="26961"/>
                        <a14:foregroundMark x1="50735" y1="17892" x2="50735" y2="17892"/>
                        <a14:foregroundMark x1="62745" y1="47549" x2="62745" y2="47549"/>
                        <a14:foregroundMark x1="48775" y1="56863" x2="48775" y2="56863"/>
                        <a14:foregroundMark x1="36765" y1="49265" x2="36765" y2="49265"/>
                        <a14:foregroundMark x1="35294" y1="57108" x2="35294" y2="57108"/>
                        <a14:foregroundMark x1="42402" y1="69608" x2="42402" y2="69608"/>
                        <a14:foregroundMark x1="42892" y1="55147" x2="42892" y2="55147"/>
                        <a14:foregroundMark x1="50490" y1="66176" x2="50490" y2="66176"/>
                        <a14:foregroundMark x1="50490" y1="74755" x2="50490" y2="74755"/>
                        <a14:foregroundMark x1="57598" y1="67157" x2="57598" y2="67157"/>
                        <a14:foregroundMark x1="62255" y1="55147" x2="62255" y2="55147"/>
                        <a14:foregroundMark x1="71324" y1="46814" x2="71324" y2="46814"/>
                        <a14:foregroundMark x1="70588" y1="49265" x2="70588" y2="49265"/>
                      </a14:backgroundRemoval>
                    </a14:imgEffect>
                  </a14:imgLayer>
                </a14:imgProps>
              </a:ext>
              <a:ext uri="{28A0092B-C50C-407E-A947-70E740481C1C}">
                <a14:useLocalDpi xmlns:a14="http://schemas.microsoft.com/office/drawing/2010/main" val="0"/>
              </a:ext>
            </a:extLst>
          </a:blip>
          <a:stretch>
            <a:fillRect/>
          </a:stretch>
        </p:blipFill>
        <p:spPr>
          <a:xfrm>
            <a:off x="4601739" y="1632168"/>
            <a:ext cx="2982474" cy="2982474"/>
          </a:xfrm>
          <a:prstGeom prst="rect">
            <a:avLst/>
          </a:prstGeom>
        </p:spPr>
      </p:pic>
      <p:sp>
        <p:nvSpPr>
          <p:cNvPr id="3" name="TextBox 2">
            <a:extLst>
              <a:ext uri="{FF2B5EF4-FFF2-40B4-BE49-F238E27FC236}">
                <a16:creationId xmlns:a16="http://schemas.microsoft.com/office/drawing/2014/main" id="{3B68A6AF-EDC0-4B04-AF18-A0E2DA8D7649}"/>
              </a:ext>
            </a:extLst>
          </p:cNvPr>
          <p:cNvSpPr txBox="1"/>
          <p:nvPr/>
        </p:nvSpPr>
        <p:spPr>
          <a:xfrm>
            <a:off x="2722990" y="3829812"/>
            <a:ext cx="6739972" cy="1569660"/>
          </a:xfrm>
          <a:prstGeom prst="rect">
            <a:avLst/>
          </a:prstGeom>
          <a:noFill/>
        </p:spPr>
        <p:txBody>
          <a:bodyPr wrap="square" rtlCol="0">
            <a:spAutoFit/>
          </a:bodyPr>
          <a:lstStyle/>
          <a:p>
            <a:pPr algn="ctr"/>
            <a:r>
              <a:rPr lang="en-US" sz="3200" dirty="0">
                <a:solidFill>
                  <a:schemeClr val="bg1"/>
                </a:solidFill>
                <a:latin typeface="Agency FB" panose="020B0503020202020204" pitchFamily="34" charset="0"/>
              </a:rPr>
              <a:t>Thank you for your interest in the Space Force!</a:t>
            </a:r>
          </a:p>
          <a:p>
            <a:pPr algn="ctr"/>
            <a:r>
              <a:rPr lang="en-US" sz="3200" dirty="0">
                <a:solidFill>
                  <a:schemeClr val="bg1"/>
                </a:solidFill>
                <a:latin typeface="Agency FB" panose="020B0503020202020204" pitchFamily="34" charset="0"/>
              </a:rPr>
              <a:t>Please fill out the following form and a recruiter will be in touch soon!</a:t>
            </a:r>
          </a:p>
        </p:txBody>
      </p:sp>
      <p:sp>
        <p:nvSpPr>
          <p:cNvPr id="8" name="Rectangle 7">
            <a:extLst>
              <a:ext uri="{FF2B5EF4-FFF2-40B4-BE49-F238E27FC236}">
                <a16:creationId xmlns:a16="http://schemas.microsoft.com/office/drawing/2014/main" id="{92C1E111-AEA5-4B2C-B7B7-0E986CB7402E}"/>
              </a:ext>
            </a:extLst>
          </p:cNvPr>
          <p:cNvSpPr/>
          <p:nvPr/>
        </p:nvSpPr>
        <p:spPr>
          <a:xfrm>
            <a:off x="1684107" y="5447281"/>
            <a:ext cx="8817738" cy="1410719"/>
          </a:xfrm>
          <a:prstGeom prst="rect">
            <a:avLst/>
          </a:prstGeom>
          <a:solidFill>
            <a:schemeClr val="bg2"/>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AECE44C-D049-440A-9947-869A1C8FD0AD}"/>
              </a:ext>
            </a:extLst>
          </p:cNvPr>
          <p:cNvCxnSpPr>
            <a:cxnSpLocks/>
          </p:cNvCxnSpPr>
          <p:nvPr/>
        </p:nvCxnSpPr>
        <p:spPr>
          <a:xfrm>
            <a:off x="3771739" y="5910241"/>
            <a:ext cx="2308018"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70A64D3-3658-495E-861B-D6EECE6E4CA7}"/>
              </a:ext>
            </a:extLst>
          </p:cNvPr>
          <p:cNvCxnSpPr>
            <a:cxnSpLocks/>
          </p:cNvCxnSpPr>
          <p:nvPr/>
        </p:nvCxnSpPr>
        <p:spPr>
          <a:xfrm>
            <a:off x="3782364" y="6766348"/>
            <a:ext cx="4932001"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7C1B13-2A24-4BDC-B801-8735BA5FF9F3}"/>
              </a:ext>
            </a:extLst>
          </p:cNvPr>
          <p:cNvCxnSpPr>
            <a:cxnSpLocks/>
          </p:cNvCxnSpPr>
          <p:nvPr/>
        </p:nvCxnSpPr>
        <p:spPr>
          <a:xfrm>
            <a:off x="3782364" y="6371396"/>
            <a:ext cx="4932001"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CCE4C6F-C186-409B-88D5-06CF779A4D24}"/>
              </a:ext>
            </a:extLst>
          </p:cNvPr>
          <p:cNvCxnSpPr>
            <a:cxnSpLocks/>
          </p:cNvCxnSpPr>
          <p:nvPr/>
        </p:nvCxnSpPr>
        <p:spPr>
          <a:xfrm>
            <a:off x="6406347" y="5910241"/>
            <a:ext cx="2308018"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645C01C3-62E3-47CF-A86B-130C9AC006C9}"/>
              </a:ext>
            </a:extLst>
          </p:cNvPr>
          <p:cNvSpPr txBox="1"/>
          <p:nvPr/>
        </p:nvSpPr>
        <p:spPr>
          <a:xfrm>
            <a:off x="3814940" y="5583327"/>
            <a:ext cx="1196033" cy="369332"/>
          </a:xfrm>
          <a:prstGeom prst="rect">
            <a:avLst/>
          </a:prstGeom>
          <a:noFill/>
        </p:spPr>
        <p:txBody>
          <a:bodyPr wrap="none" rtlCol="0">
            <a:spAutoFit/>
          </a:bodyPr>
          <a:lstStyle/>
          <a:p>
            <a:r>
              <a:rPr lang="en-US" dirty="0">
                <a:solidFill>
                  <a:schemeClr val="bg1">
                    <a:lumMod val="50000"/>
                  </a:schemeClr>
                </a:solidFill>
              </a:rPr>
              <a:t>First Name</a:t>
            </a:r>
          </a:p>
        </p:txBody>
      </p:sp>
      <p:sp>
        <p:nvSpPr>
          <p:cNvPr id="41" name="TextBox 40">
            <a:extLst>
              <a:ext uri="{FF2B5EF4-FFF2-40B4-BE49-F238E27FC236}">
                <a16:creationId xmlns:a16="http://schemas.microsoft.com/office/drawing/2014/main" id="{8A9E7118-BBEA-4AD4-BE6A-1F2661F49D91}"/>
              </a:ext>
            </a:extLst>
          </p:cNvPr>
          <p:cNvSpPr txBox="1"/>
          <p:nvPr/>
        </p:nvSpPr>
        <p:spPr>
          <a:xfrm>
            <a:off x="3814939" y="6419206"/>
            <a:ext cx="1162819" cy="369332"/>
          </a:xfrm>
          <a:prstGeom prst="rect">
            <a:avLst/>
          </a:prstGeom>
          <a:noFill/>
        </p:spPr>
        <p:txBody>
          <a:bodyPr wrap="none" rtlCol="0">
            <a:spAutoFit/>
          </a:bodyPr>
          <a:lstStyle/>
          <a:p>
            <a:r>
              <a:rPr lang="en-US" dirty="0">
                <a:solidFill>
                  <a:schemeClr val="bg1">
                    <a:lumMod val="50000"/>
                  </a:schemeClr>
                </a:solidFill>
              </a:rPr>
              <a:t>Telephone</a:t>
            </a:r>
          </a:p>
        </p:txBody>
      </p:sp>
      <p:sp>
        <p:nvSpPr>
          <p:cNvPr id="42" name="TextBox 41">
            <a:extLst>
              <a:ext uri="{FF2B5EF4-FFF2-40B4-BE49-F238E27FC236}">
                <a16:creationId xmlns:a16="http://schemas.microsoft.com/office/drawing/2014/main" id="{56601F81-21A1-478F-BB6A-ECDBF5243797}"/>
              </a:ext>
            </a:extLst>
          </p:cNvPr>
          <p:cNvSpPr txBox="1"/>
          <p:nvPr/>
        </p:nvSpPr>
        <p:spPr>
          <a:xfrm>
            <a:off x="3814939" y="6029309"/>
            <a:ext cx="933461" cy="369332"/>
          </a:xfrm>
          <a:prstGeom prst="rect">
            <a:avLst/>
          </a:prstGeom>
          <a:noFill/>
        </p:spPr>
        <p:txBody>
          <a:bodyPr wrap="none" rtlCol="0">
            <a:spAutoFit/>
          </a:bodyPr>
          <a:lstStyle/>
          <a:p>
            <a:r>
              <a:rPr lang="en-US" dirty="0">
                <a:solidFill>
                  <a:schemeClr val="bg1">
                    <a:lumMod val="50000"/>
                  </a:schemeClr>
                </a:solidFill>
              </a:rPr>
              <a:t>Address</a:t>
            </a:r>
          </a:p>
        </p:txBody>
      </p:sp>
      <p:sp>
        <p:nvSpPr>
          <p:cNvPr id="43" name="TextBox 42">
            <a:extLst>
              <a:ext uri="{FF2B5EF4-FFF2-40B4-BE49-F238E27FC236}">
                <a16:creationId xmlns:a16="http://schemas.microsoft.com/office/drawing/2014/main" id="{CD527F2C-FFAD-4FD4-B421-21946950B94C}"/>
              </a:ext>
            </a:extLst>
          </p:cNvPr>
          <p:cNvSpPr txBox="1"/>
          <p:nvPr/>
        </p:nvSpPr>
        <p:spPr>
          <a:xfrm>
            <a:off x="6414662" y="5561215"/>
            <a:ext cx="1169551" cy="369332"/>
          </a:xfrm>
          <a:prstGeom prst="rect">
            <a:avLst/>
          </a:prstGeom>
          <a:noFill/>
        </p:spPr>
        <p:txBody>
          <a:bodyPr wrap="none" rtlCol="0">
            <a:spAutoFit/>
          </a:bodyPr>
          <a:lstStyle/>
          <a:p>
            <a:r>
              <a:rPr lang="en-US" dirty="0">
                <a:solidFill>
                  <a:schemeClr val="bg1">
                    <a:lumMod val="50000"/>
                  </a:schemeClr>
                </a:solidFill>
              </a:rPr>
              <a:t>Last Name</a:t>
            </a:r>
          </a:p>
        </p:txBody>
      </p:sp>
    </p:spTree>
    <p:extLst>
      <p:ext uri="{BB962C8B-B14F-4D97-AF65-F5344CB8AC3E}">
        <p14:creationId xmlns:p14="http://schemas.microsoft.com/office/powerpoint/2010/main" val="2865349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1800-F678-433A-A193-08885CAD5EB6}"/>
              </a:ext>
            </a:extLst>
          </p:cNvPr>
          <p:cNvSpPr/>
          <p:nvPr/>
        </p:nvSpPr>
        <p:spPr>
          <a:xfrm>
            <a:off x="0" y="-26191"/>
            <a:ext cx="12192000" cy="888642"/>
          </a:xfrm>
          <a:prstGeom prst="rect">
            <a:avLst/>
          </a:prstGeom>
          <a:solidFill>
            <a:srgbClr val="111E35"/>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9FCD57E-B6E7-400D-8537-01FB1BCB27A6}"/>
              </a:ext>
            </a:extLst>
          </p:cNvPr>
          <p:cNvSpPr/>
          <p:nvPr/>
        </p:nvSpPr>
        <p:spPr>
          <a:xfrm>
            <a:off x="591442" y="301463"/>
            <a:ext cx="4443212" cy="399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ln w="0"/>
                <a:gradFill>
                  <a:gsLst>
                    <a:gs pos="21000">
                      <a:srgbClr val="53575C"/>
                    </a:gs>
                    <a:gs pos="88000">
                      <a:srgbClr val="C5C7CA"/>
                    </a:gs>
                  </a:gsLst>
                  <a:lin ang="5400000"/>
                </a:gradFill>
                <a:latin typeface="Agency FB" panose="020B0503020202020204" pitchFamily="34" charset="0"/>
              </a:rPr>
              <a:t>United States Space Force</a:t>
            </a:r>
          </a:p>
        </p:txBody>
      </p:sp>
      <p:pic>
        <p:nvPicPr>
          <p:cNvPr id="7" name="Picture 6">
            <a:extLst>
              <a:ext uri="{FF2B5EF4-FFF2-40B4-BE49-F238E27FC236}">
                <a16:creationId xmlns:a16="http://schemas.microsoft.com/office/drawing/2014/main" id="{38E77E85-E1F7-4382-B76B-B64821BE16B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7778" y1="10222" x2="37778" y2="10222"/>
                        <a14:foregroundMark x1="40000" y1="11111" x2="40000" y2="11111"/>
                        <a14:foregroundMark x1="30222" y1="12889" x2="30222" y2="12889"/>
                        <a14:foregroundMark x1="25333" y1="15556" x2="25333" y2="15556"/>
                        <a14:foregroundMark x1="22222" y1="19111" x2="22222" y2="19111"/>
                        <a14:foregroundMark x1="20889" y1="22667" x2="20889" y2="22667"/>
                        <a14:foregroundMark x1="14667" y1="27111" x2="14667" y2="27111"/>
                        <a14:foregroundMark x1="60444" y1="8444" x2="60444" y2="8444"/>
                        <a14:foregroundMark x1="69333" y1="10222" x2="69333" y2="10222"/>
                        <a14:foregroundMark x1="74222" y1="17778" x2="74222" y2="17778"/>
                        <a14:foregroundMark x1="80444" y1="17778" x2="80444" y2="17778"/>
                        <a14:foregroundMark x1="84000" y1="21333" x2="84000" y2="21333"/>
                        <a14:foregroundMark x1="88444" y1="27111" x2="88444" y2="27111"/>
                        <a14:foregroundMark x1="87111" y1="68889" x2="87111" y2="68889"/>
                        <a14:foregroundMark x1="80889" y1="77333" x2="80889" y2="77333"/>
                        <a14:foregroundMark x1="76444" y1="82222" x2="76444" y2="82222"/>
                        <a14:foregroundMark x1="69333" y1="85333" x2="69333" y2="85333"/>
                        <a14:foregroundMark x1="58222" y1="90667" x2="58222" y2="90667"/>
                        <a14:foregroundMark x1="11556" y1="69778" x2="11556" y2="69778"/>
                        <a14:foregroundMark x1="15111" y1="74667" x2="15111" y2="74667"/>
                        <a14:foregroundMark x1="22667" y1="84889" x2="22667" y2="84889"/>
                        <a14:foregroundMark x1="28444" y1="86222" x2="28444" y2="86222"/>
                        <a14:foregroundMark x1="37333" y1="90222" x2="37333" y2="90222"/>
                        <a14:foregroundMark x1="49778" y1="72000" x2="49778" y2="72000"/>
                        <a14:foregroundMark x1="51111" y1="64444" x2="51111" y2="64444"/>
                        <a14:foregroundMark x1="57333" y1="68000" x2="57333" y2="68000"/>
                        <a14:foregroundMark x1="62222" y1="56889" x2="62222" y2="56889"/>
                        <a14:foregroundMark x1="62667" y1="47556" x2="62667" y2="47556"/>
                        <a14:foregroundMark x1="52889" y1="42222" x2="52889" y2="42222"/>
                        <a14:foregroundMark x1="47556" y1="41333" x2="47556" y2="41333"/>
                        <a14:foregroundMark x1="50222" y1="56444" x2="50222" y2="56444"/>
                        <a14:foregroundMark x1="36889" y1="48000" x2="36889" y2="48000"/>
                        <a14:foregroundMark x1="33778" y1="56889" x2="33778" y2="56889"/>
                        <a14:foregroundMark x1="35556" y1="55556" x2="35556" y2="55556"/>
                        <a14:foregroundMark x1="41333" y1="68000" x2="41333" y2="68000"/>
                      </a14:backgroundRemoval>
                    </a14:imgEffect>
                  </a14:imgLayer>
                </a14:imgProps>
              </a:ext>
              <a:ext uri="{28A0092B-C50C-407E-A947-70E740481C1C}">
                <a14:useLocalDpi xmlns:a14="http://schemas.microsoft.com/office/drawing/2010/main" val="0"/>
              </a:ext>
            </a:extLst>
          </a:blip>
          <a:stretch>
            <a:fillRect/>
          </a:stretch>
        </p:blipFill>
        <p:spPr>
          <a:xfrm>
            <a:off x="203401" y="138626"/>
            <a:ext cx="669701" cy="669701"/>
          </a:xfrm>
          <a:prstGeom prst="rect">
            <a:avLst/>
          </a:prstGeom>
        </p:spPr>
      </p:pic>
      <p:sp>
        <p:nvSpPr>
          <p:cNvPr id="16" name="TextBox 15">
            <a:extLst>
              <a:ext uri="{FF2B5EF4-FFF2-40B4-BE49-F238E27FC236}">
                <a16:creationId xmlns:a16="http://schemas.microsoft.com/office/drawing/2014/main" id="{1483C278-DB8E-430D-9344-EE3115514AB1}"/>
              </a:ext>
            </a:extLst>
          </p:cNvPr>
          <p:cNvSpPr txBox="1"/>
          <p:nvPr/>
        </p:nvSpPr>
        <p:spPr>
          <a:xfrm>
            <a:off x="10477688" y="316419"/>
            <a:ext cx="728084" cy="369332"/>
          </a:xfrm>
          <a:prstGeom prst="rect">
            <a:avLst/>
          </a:prstGeom>
          <a:noFill/>
        </p:spPr>
        <p:txBody>
          <a:bodyPr wrap="none" rtlCol="0">
            <a:spAutoFit/>
          </a:bodyPr>
          <a:lstStyle/>
          <a:p>
            <a:r>
              <a:rPr lang="en-US" dirty="0">
                <a:ln w="0"/>
                <a:solidFill>
                  <a:schemeClr val="bg1">
                    <a:lumMod val="50000"/>
                  </a:schemeClr>
                </a:solidFill>
              </a:rPr>
              <a:t>menu</a:t>
            </a:r>
          </a:p>
        </p:txBody>
      </p:sp>
      <p:grpSp>
        <p:nvGrpSpPr>
          <p:cNvPr id="22" name="Group 21">
            <a:extLst>
              <a:ext uri="{FF2B5EF4-FFF2-40B4-BE49-F238E27FC236}">
                <a16:creationId xmlns:a16="http://schemas.microsoft.com/office/drawing/2014/main" id="{F5C28F13-ABD0-45F6-88CA-FF09CE1054CD}"/>
              </a:ext>
            </a:extLst>
          </p:cNvPr>
          <p:cNvGrpSpPr/>
          <p:nvPr/>
        </p:nvGrpSpPr>
        <p:grpSpPr>
          <a:xfrm>
            <a:off x="9946304" y="347787"/>
            <a:ext cx="273195" cy="258043"/>
            <a:chOff x="9697068" y="321539"/>
            <a:chExt cx="273195" cy="258043"/>
          </a:xfrm>
        </p:grpSpPr>
        <p:sp>
          <p:nvSpPr>
            <p:cNvPr id="17" name="Flowchart: Connector 16">
              <a:extLst>
                <a:ext uri="{FF2B5EF4-FFF2-40B4-BE49-F238E27FC236}">
                  <a16:creationId xmlns:a16="http://schemas.microsoft.com/office/drawing/2014/main" id="{67B41E50-588B-43AB-854D-859514E4D1D0}"/>
                </a:ext>
              </a:extLst>
            </p:cNvPr>
            <p:cNvSpPr/>
            <p:nvPr/>
          </p:nvSpPr>
          <p:spPr>
            <a:xfrm>
              <a:off x="9697068" y="321539"/>
              <a:ext cx="193184" cy="193183"/>
            </a:xfrm>
            <a:prstGeom prst="flowChartConnecto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4CD9F46-70CF-43EF-8FC7-240EFED1EAB3}"/>
                </a:ext>
              </a:extLst>
            </p:cNvPr>
            <p:cNvCxnSpPr>
              <a:cxnSpLocks/>
            </p:cNvCxnSpPr>
            <p:nvPr/>
          </p:nvCxnSpPr>
          <p:spPr>
            <a:xfrm>
              <a:off x="9860524" y="501085"/>
              <a:ext cx="109739" cy="7849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E2F4015-01A8-4AFA-85F0-F36422E02C1E}"/>
              </a:ext>
            </a:extLst>
          </p:cNvPr>
          <p:cNvGrpSpPr/>
          <p:nvPr/>
        </p:nvGrpSpPr>
        <p:grpSpPr>
          <a:xfrm>
            <a:off x="11205771" y="350958"/>
            <a:ext cx="394787" cy="245035"/>
            <a:chOff x="11205771" y="334547"/>
            <a:chExt cx="372336" cy="245035"/>
          </a:xfrm>
        </p:grpSpPr>
        <p:cxnSp>
          <p:nvCxnSpPr>
            <p:cNvPr id="24" name="Straight Connector 23">
              <a:extLst>
                <a:ext uri="{FF2B5EF4-FFF2-40B4-BE49-F238E27FC236}">
                  <a16:creationId xmlns:a16="http://schemas.microsoft.com/office/drawing/2014/main" id="{BD080560-33B5-4664-971C-2CE22DC357E0}"/>
                </a:ext>
              </a:extLst>
            </p:cNvPr>
            <p:cNvCxnSpPr/>
            <p:nvPr/>
          </p:nvCxnSpPr>
          <p:spPr>
            <a:xfrm>
              <a:off x="11205771" y="334547"/>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80EE59-DAE9-4B2C-B583-0FD6F75A8FC5}"/>
                </a:ext>
              </a:extLst>
            </p:cNvPr>
            <p:cNvCxnSpPr/>
            <p:nvPr/>
          </p:nvCxnSpPr>
          <p:spPr>
            <a:xfrm>
              <a:off x="11205772" y="457065"/>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747B96-307D-4060-B4D0-82DC0A47F550}"/>
                </a:ext>
              </a:extLst>
            </p:cNvPr>
            <p:cNvCxnSpPr/>
            <p:nvPr/>
          </p:nvCxnSpPr>
          <p:spPr>
            <a:xfrm>
              <a:off x="11205772" y="579582"/>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E587884-9088-4048-9D61-406CD113757B}"/>
              </a:ext>
            </a:extLst>
          </p:cNvPr>
          <p:cNvSpPr/>
          <p:nvPr/>
        </p:nvSpPr>
        <p:spPr>
          <a:xfrm>
            <a:off x="1684107" y="862451"/>
            <a:ext cx="8790556" cy="599554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55AE77-2F79-4851-B6EA-2D4AFC4B69DC}"/>
              </a:ext>
            </a:extLst>
          </p:cNvPr>
          <p:cNvSpPr/>
          <p:nvPr/>
        </p:nvSpPr>
        <p:spPr>
          <a:xfrm>
            <a:off x="0" y="862451"/>
            <a:ext cx="168713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962706F-A4EA-47F3-AFC8-2CE4D0B1D5EF}"/>
              </a:ext>
            </a:extLst>
          </p:cNvPr>
          <p:cNvSpPr/>
          <p:nvPr/>
        </p:nvSpPr>
        <p:spPr>
          <a:xfrm>
            <a:off x="10477688" y="862451"/>
            <a:ext cx="171431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16380C1F-B714-42E3-88F1-CC31573DA3CC}"/>
              </a:ext>
            </a:extLst>
          </p:cNvPr>
          <p:cNvGrpSpPr/>
          <p:nvPr/>
        </p:nvGrpSpPr>
        <p:grpSpPr>
          <a:xfrm>
            <a:off x="1670516" y="405353"/>
            <a:ext cx="8817738" cy="3815113"/>
            <a:chOff x="1684107" y="1632168"/>
            <a:chExt cx="8817738" cy="3815113"/>
          </a:xfrm>
        </p:grpSpPr>
        <p:sp>
          <p:nvSpPr>
            <p:cNvPr id="6" name="Rectangle 5">
              <a:extLst>
                <a:ext uri="{FF2B5EF4-FFF2-40B4-BE49-F238E27FC236}">
                  <a16:creationId xmlns:a16="http://schemas.microsoft.com/office/drawing/2014/main" id="{EECFB87F-051F-4764-BA2D-4FA8EA701FA3}"/>
                </a:ext>
              </a:extLst>
            </p:cNvPr>
            <p:cNvSpPr/>
            <p:nvPr/>
          </p:nvSpPr>
          <p:spPr>
            <a:xfrm>
              <a:off x="1684107" y="2073016"/>
              <a:ext cx="8817738" cy="3374265"/>
            </a:xfrm>
            <a:prstGeom prst="rect">
              <a:avLst/>
            </a:prstGeom>
            <a:solidFill>
              <a:srgbClr val="111E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E3CD05A-5A80-4D55-BF18-F7AB6B7D621F}"/>
                </a:ext>
              </a:extLst>
            </p:cNvPr>
            <p:cNvPicPr>
              <a:picLocks noChangeAspect="1"/>
            </p:cNvPicPr>
            <p:nvPr/>
          </p:nvPicPr>
          <p:blipFill>
            <a:blip r:embed="rId4">
              <a:duotone>
                <a:prstClr val="black"/>
                <a:schemeClr val="tx2">
                  <a:lumMod val="50000"/>
                  <a:tint val="45000"/>
                  <a:satMod val="400000"/>
                </a:schemeClr>
              </a:duotone>
              <a:extLst>
                <a:ext uri="{BEBA8EAE-BF5A-486C-A8C5-ECC9F3942E4B}">
                  <a14:imgProps xmlns:a14="http://schemas.microsoft.com/office/drawing/2010/main">
                    <a14:imgLayer r:embed="rId5">
                      <a14:imgEffect>
                        <a14:backgroundRemoval t="0" b="88725" l="0" r="100000">
                          <a14:foregroundMark x1="49020" y1="17647" x2="49020" y2="17647"/>
                          <a14:foregroundMark x1="49020" y1="17647" x2="49020" y2="17647"/>
                          <a14:foregroundMark x1="49020" y1="18627" x2="49020" y2="18627"/>
                          <a14:foregroundMark x1="52696" y1="26961" x2="52696" y2="26961"/>
                          <a14:foregroundMark x1="50735" y1="17892" x2="50735" y2="17892"/>
                          <a14:foregroundMark x1="62745" y1="47549" x2="62745" y2="47549"/>
                          <a14:foregroundMark x1="48775" y1="56863" x2="48775" y2="56863"/>
                          <a14:foregroundMark x1="36765" y1="49265" x2="36765" y2="49265"/>
                          <a14:foregroundMark x1="35294" y1="57108" x2="35294" y2="57108"/>
                          <a14:foregroundMark x1="42402" y1="69608" x2="42402" y2="69608"/>
                          <a14:foregroundMark x1="42892" y1="55147" x2="42892" y2="55147"/>
                          <a14:foregroundMark x1="50490" y1="66176" x2="50490" y2="66176"/>
                          <a14:foregroundMark x1="50490" y1="74755" x2="50490" y2="74755"/>
                          <a14:foregroundMark x1="57598" y1="67157" x2="57598" y2="67157"/>
                          <a14:foregroundMark x1="62255" y1="55147" x2="62255" y2="55147"/>
                          <a14:foregroundMark x1="71324" y1="46814" x2="71324" y2="46814"/>
                          <a14:foregroundMark x1="70588" y1="49265" x2="70588" y2="49265"/>
                        </a14:backgroundRemoval>
                      </a14:imgEffect>
                    </a14:imgLayer>
                  </a14:imgProps>
                </a:ext>
                <a:ext uri="{28A0092B-C50C-407E-A947-70E740481C1C}">
                  <a14:useLocalDpi xmlns:a14="http://schemas.microsoft.com/office/drawing/2010/main" val="0"/>
                </a:ext>
              </a:extLst>
            </a:blip>
            <a:stretch>
              <a:fillRect/>
            </a:stretch>
          </p:blipFill>
          <p:spPr>
            <a:xfrm>
              <a:off x="4601739" y="1632168"/>
              <a:ext cx="2982474" cy="2982474"/>
            </a:xfrm>
            <a:prstGeom prst="rect">
              <a:avLst/>
            </a:prstGeom>
          </p:spPr>
        </p:pic>
        <p:sp>
          <p:nvSpPr>
            <p:cNvPr id="3" name="TextBox 2">
              <a:extLst>
                <a:ext uri="{FF2B5EF4-FFF2-40B4-BE49-F238E27FC236}">
                  <a16:creationId xmlns:a16="http://schemas.microsoft.com/office/drawing/2014/main" id="{3B68A6AF-EDC0-4B04-AF18-A0E2DA8D7649}"/>
                </a:ext>
              </a:extLst>
            </p:cNvPr>
            <p:cNvSpPr txBox="1"/>
            <p:nvPr/>
          </p:nvSpPr>
          <p:spPr>
            <a:xfrm>
              <a:off x="2722990" y="3829812"/>
              <a:ext cx="6739972" cy="1569660"/>
            </a:xfrm>
            <a:prstGeom prst="rect">
              <a:avLst/>
            </a:prstGeom>
            <a:noFill/>
          </p:spPr>
          <p:txBody>
            <a:bodyPr wrap="square" rtlCol="0">
              <a:spAutoFit/>
            </a:bodyPr>
            <a:lstStyle/>
            <a:p>
              <a:pPr algn="ctr"/>
              <a:r>
                <a:rPr lang="en-US" sz="3200" dirty="0">
                  <a:solidFill>
                    <a:schemeClr val="bg1"/>
                  </a:solidFill>
                  <a:latin typeface="Agency FB" panose="020B0503020202020204" pitchFamily="34" charset="0"/>
                </a:rPr>
                <a:t>Thank you for your interest in the Space Force!</a:t>
              </a:r>
            </a:p>
            <a:p>
              <a:pPr algn="ctr"/>
              <a:r>
                <a:rPr lang="en-US" sz="3200" dirty="0">
                  <a:solidFill>
                    <a:schemeClr val="bg1"/>
                  </a:solidFill>
                  <a:latin typeface="Agency FB" panose="020B0503020202020204" pitchFamily="34" charset="0"/>
                </a:rPr>
                <a:t>Please fill out the following form and a recruiter will be in touch soon!</a:t>
              </a:r>
            </a:p>
          </p:txBody>
        </p:sp>
      </p:grpSp>
      <p:sp>
        <p:nvSpPr>
          <p:cNvPr id="8" name="Rectangle 7">
            <a:extLst>
              <a:ext uri="{FF2B5EF4-FFF2-40B4-BE49-F238E27FC236}">
                <a16:creationId xmlns:a16="http://schemas.microsoft.com/office/drawing/2014/main" id="{92C1E111-AEA5-4B2C-B7B7-0E986CB7402E}"/>
              </a:ext>
            </a:extLst>
          </p:cNvPr>
          <p:cNvSpPr/>
          <p:nvPr/>
        </p:nvSpPr>
        <p:spPr>
          <a:xfrm>
            <a:off x="1670516" y="4220466"/>
            <a:ext cx="8817738" cy="2637534"/>
          </a:xfrm>
          <a:prstGeom prst="rect">
            <a:avLst/>
          </a:prstGeom>
          <a:solidFill>
            <a:schemeClr val="bg2"/>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947C5433-D674-4F19-B6A6-C0F11102B3B1}"/>
              </a:ext>
            </a:extLst>
          </p:cNvPr>
          <p:cNvGrpSpPr/>
          <p:nvPr/>
        </p:nvGrpSpPr>
        <p:grpSpPr>
          <a:xfrm>
            <a:off x="3601386" y="4305111"/>
            <a:ext cx="4989228" cy="2576794"/>
            <a:chOff x="3745136" y="4306144"/>
            <a:chExt cx="4989228" cy="2576794"/>
          </a:xfrm>
        </p:grpSpPr>
        <p:cxnSp>
          <p:nvCxnSpPr>
            <p:cNvPr id="12" name="Straight Connector 11">
              <a:extLst>
                <a:ext uri="{FF2B5EF4-FFF2-40B4-BE49-F238E27FC236}">
                  <a16:creationId xmlns:a16="http://schemas.microsoft.com/office/drawing/2014/main" id="{FAECE44C-D049-440A-9947-869A1C8FD0AD}"/>
                </a:ext>
              </a:extLst>
            </p:cNvPr>
            <p:cNvCxnSpPr>
              <a:cxnSpLocks/>
            </p:cNvCxnSpPr>
            <p:nvPr/>
          </p:nvCxnSpPr>
          <p:spPr>
            <a:xfrm>
              <a:off x="3759163" y="4680707"/>
              <a:ext cx="2308018"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70A64D3-3658-495E-861B-D6EECE6E4CA7}"/>
                </a:ext>
              </a:extLst>
            </p:cNvPr>
            <p:cNvCxnSpPr>
              <a:cxnSpLocks/>
            </p:cNvCxnSpPr>
            <p:nvPr/>
          </p:nvCxnSpPr>
          <p:spPr>
            <a:xfrm>
              <a:off x="3759163" y="5539233"/>
              <a:ext cx="4932001"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7C1B13-2A24-4BDC-B801-8735BA5FF9F3}"/>
                </a:ext>
              </a:extLst>
            </p:cNvPr>
            <p:cNvCxnSpPr>
              <a:cxnSpLocks/>
            </p:cNvCxnSpPr>
            <p:nvPr/>
          </p:nvCxnSpPr>
          <p:spPr>
            <a:xfrm>
              <a:off x="3800213" y="6855057"/>
              <a:ext cx="4932001"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CCE4C6F-C186-409B-88D5-06CF779A4D24}"/>
                </a:ext>
              </a:extLst>
            </p:cNvPr>
            <p:cNvCxnSpPr>
              <a:cxnSpLocks/>
            </p:cNvCxnSpPr>
            <p:nvPr/>
          </p:nvCxnSpPr>
          <p:spPr>
            <a:xfrm>
              <a:off x="6383146" y="4675074"/>
              <a:ext cx="2308018"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645C01C3-62E3-47CF-A86B-130C9AC006C9}"/>
                </a:ext>
              </a:extLst>
            </p:cNvPr>
            <p:cNvSpPr txBox="1"/>
            <p:nvPr/>
          </p:nvSpPr>
          <p:spPr>
            <a:xfrm>
              <a:off x="3801348" y="4306144"/>
              <a:ext cx="1196033" cy="369332"/>
            </a:xfrm>
            <a:prstGeom prst="rect">
              <a:avLst/>
            </a:prstGeom>
            <a:noFill/>
          </p:spPr>
          <p:txBody>
            <a:bodyPr wrap="none" rtlCol="0">
              <a:spAutoFit/>
            </a:bodyPr>
            <a:lstStyle/>
            <a:p>
              <a:r>
                <a:rPr lang="en-US" dirty="0">
                  <a:solidFill>
                    <a:schemeClr val="bg1">
                      <a:lumMod val="50000"/>
                    </a:schemeClr>
                  </a:solidFill>
                </a:rPr>
                <a:t>First Name</a:t>
              </a:r>
            </a:p>
          </p:txBody>
        </p:sp>
        <p:sp>
          <p:nvSpPr>
            <p:cNvPr id="41" name="TextBox 40">
              <a:extLst>
                <a:ext uri="{FF2B5EF4-FFF2-40B4-BE49-F238E27FC236}">
                  <a16:creationId xmlns:a16="http://schemas.microsoft.com/office/drawing/2014/main" id="{8A9E7118-BBEA-4AD4-BE6A-1F2661F49D91}"/>
                </a:ext>
              </a:extLst>
            </p:cNvPr>
            <p:cNvSpPr txBox="1"/>
            <p:nvPr/>
          </p:nvSpPr>
          <p:spPr>
            <a:xfrm>
              <a:off x="3760150" y="6513606"/>
              <a:ext cx="1162819" cy="369332"/>
            </a:xfrm>
            <a:prstGeom prst="rect">
              <a:avLst/>
            </a:prstGeom>
            <a:noFill/>
          </p:spPr>
          <p:txBody>
            <a:bodyPr wrap="none" rtlCol="0">
              <a:spAutoFit/>
            </a:bodyPr>
            <a:lstStyle/>
            <a:p>
              <a:r>
                <a:rPr lang="en-US" dirty="0">
                  <a:solidFill>
                    <a:schemeClr val="bg1">
                      <a:lumMod val="50000"/>
                    </a:schemeClr>
                  </a:solidFill>
                </a:rPr>
                <a:t>Telephone</a:t>
              </a:r>
            </a:p>
          </p:txBody>
        </p:sp>
        <p:sp>
          <p:nvSpPr>
            <p:cNvPr id="42" name="TextBox 41">
              <a:extLst>
                <a:ext uri="{FF2B5EF4-FFF2-40B4-BE49-F238E27FC236}">
                  <a16:creationId xmlns:a16="http://schemas.microsoft.com/office/drawing/2014/main" id="{56601F81-21A1-478F-BB6A-ECDBF5243797}"/>
                </a:ext>
              </a:extLst>
            </p:cNvPr>
            <p:cNvSpPr txBox="1"/>
            <p:nvPr/>
          </p:nvSpPr>
          <p:spPr>
            <a:xfrm>
              <a:off x="3801348" y="4768416"/>
              <a:ext cx="540212" cy="369332"/>
            </a:xfrm>
            <a:prstGeom prst="rect">
              <a:avLst/>
            </a:prstGeom>
            <a:noFill/>
          </p:spPr>
          <p:txBody>
            <a:bodyPr wrap="none" rtlCol="0">
              <a:spAutoFit/>
            </a:bodyPr>
            <a:lstStyle/>
            <a:p>
              <a:r>
                <a:rPr lang="en-US" dirty="0">
                  <a:solidFill>
                    <a:schemeClr val="bg1">
                      <a:lumMod val="50000"/>
                    </a:schemeClr>
                  </a:solidFill>
                </a:rPr>
                <a:t>Age</a:t>
              </a:r>
            </a:p>
          </p:txBody>
        </p:sp>
        <p:sp>
          <p:nvSpPr>
            <p:cNvPr id="43" name="TextBox 42">
              <a:extLst>
                <a:ext uri="{FF2B5EF4-FFF2-40B4-BE49-F238E27FC236}">
                  <a16:creationId xmlns:a16="http://schemas.microsoft.com/office/drawing/2014/main" id="{CD527F2C-FFAD-4FD4-B421-21946950B94C}"/>
                </a:ext>
              </a:extLst>
            </p:cNvPr>
            <p:cNvSpPr txBox="1"/>
            <p:nvPr/>
          </p:nvSpPr>
          <p:spPr>
            <a:xfrm>
              <a:off x="6405325" y="4339478"/>
              <a:ext cx="1169551" cy="369332"/>
            </a:xfrm>
            <a:prstGeom prst="rect">
              <a:avLst/>
            </a:prstGeom>
            <a:noFill/>
          </p:spPr>
          <p:txBody>
            <a:bodyPr wrap="none" rtlCol="0">
              <a:spAutoFit/>
            </a:bodyPr>
            <a:lstStyle/>
            <a:p>
              <a:r>
                <a:rPr lang="en-US" dirty="0">
                  <a:solidFill>
                    <a:schemeClr val="bg1">
                      <a:lumMod val="50000"/>
                    </a:schemeClr>
                  </a:solidFill>
                </a:rPr>
                <a:t>Last Name</a:t>
              </a:r>
            </a:p>
          </p:txBody>
        </p:sp>
        <p:cxnSp>
          <p:nvCxnSpPr>
            <p:cNvPr id="34" name="Straight Connector 33">
              <a:extLst>
                <a:ext uri="{FF2B5EF4-FFF2-40B4-BE49-F238E27FC236}">
                  <a16:creationId xmlns:a16="http://schemas.microsoft.com/office/drawing/2014/main" id="{FC4528BA-2BD1-496C-83F6-4B69C62A342C}"/>
                </a:ext>
              </a:extLst>
            </p:cNvPr>
            <p:cNvCxnSpPr>
              <a:cxnSpLocks/>
            </p:cNvCxnSpPr>
            <p:nvPr/>
          </p:nvCxnSpPr>
          <p:spPr>
            <a:xfrm>
              <a:off x="3745136" y="5955804"/>
              <a:ext cx="1838027" cy="10415"/>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A402480-F612-4389-984E-3B2FB149EDE0}"/>
                </a:ext>
              </a:extLst>
            </p:cNvPr>
            <p:cNvCxnSpPr>
              <a:cxnSpLocks/>
            </p:cNvCxnSpPr>
            <p:nvPr/>
          </p:nvCxnSpPr>
          <p:spPr>
            <a:xfrm>
              <a:off x="3802363" y="6397758"/>
              <a:ext cx="4932001"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FB8B1F9C-77B5-4117-9230-6CE1FDEB1BBF}"/>
                </a:ext>
              </a:extLst>
            </p:cNvPr>
            <p:cNvSpPr txBox="1"/>
            <p:nvPr/>
          </p:nvSpPr>
          <p:spPr>
            <a:xfrm>
              <a:off x="7270661" y="5591680"/>
              <a:ext cx="1002197" cy="369332"/>
            </a:xfrm>
            <a:prstGeom prst="rect">
              <a:avLst/>
            </a:prstGeom>
            <a:noFill/>
          </p:spPr>
          <p:txBody>
            <a:bodyPr wrap="none" rtlCol="0">
              <a:spAutoFit/>
            </a:bodyPr>
            <a:lstStyle/>
            <a:p>
              <a:r>
                <a:rPr lang="en-US" dirty="0">
                  <a:solidFill>
                    <a:schemeClr val="bg1">
                      <a:lumMod val="50000"/>
                    </a:schemeClr>
                  </a:solidFill>
                </a:rPr>
                <a:t>Zip Code</a:t>
              </a:r>
            </a:p>
          </p:txBody>
        </p:sp>
        <p:sp>
          <p:nvSpPr>
            <p:cNvPr id="38" name="TextBox 37">
              <a:extLst>
                <a:ext uri="{FF2B5EF4-FFF2-40B4-BE49-F238E27FC236}">
                  <a16:creationId xmlns:a16="http://schemas.microsoft.com/office/drawing/2014/main" id="{8B824152-8C5D-4F98-9E57-8DB210990A5F}"/>
                </a:ext>
              </a:extLst>
            </p:cNvPr>
            <p:cNvSpPr txBox="1"/>
            <p:nvPr/>
          </p:nvSpPr>
          <p:spPr>
            <a:xfrm>
              <a:off x="6405717" y="4739155"/>
              <a:ext cx="885179" cy="369332"/>
            </a:xfrm>
            <a:prstGeom prst="rect">
              <a:avLst/>
            </a:prstGeom>
            <a:noFill/>
          </p:spPr>
          <p:txBody>
            <a:bodyPr wrap="none" rtlCol="0">
              <a:spAutoFit/>
            </a:bodyPr>
            <a:lstStyle/>
            <a:p>
              <a:r>
                <a:rPr lang="en-US" dirty="0">
                  <a:solidFill>
                    <a:schemeClr val="bg1">
                      <a:lumMod val="50000"/>
                    </a:schemeClr>
                  </a:solidFill>
                </a:rPr>
                <a:t>Gender</a:t>
              </a:r>
            </a:p>
          </p:txBody>
        </p:sp>
        <p:sp>
          <p:nvSpPr>
            <p:cNvPr id="39" name="TextBox 38">
              <a:extLst>
                <a:ext uri="{FF2B5EF4-FFF2-40B4-BE49-F238E27FC236}">
                  <a16:creationId xmlns:a16="http://schemas.microsoft.com/office/drawing/2014/main" id="{F3777331-82FB-4063-A7DE-C5D78DD0BB3B}"/>
                </a:ext>
              </a:extLst>
            </p:cNvPr>
            <p:cNvSpPr txBox="1"/>
            <p:nvPr/>
          </p:nvSpPr>
          <p:spPr>
            <a:xfrm>
              <a:off x="5769387" y="5599164"/>
              <a:ext cx="662938" cy="369332"/>
            </a:xfrm>
            <a:prstGeom prst="rect">
              <a:avLst/>
            </a:prstGeom>
            <a:noFill/>
          </p:spPr>
          <p:txBody>
            <a:bodyPr wrap="none" rtlCol="0">
              <a:spAutoFit/>
            </a:bodyPr>
            <a:lstStyle/>
            <a:p>
              <a:r>
                <a:rPr lang="en-US" dirty="0">
                  <a:solidFill>
                    <a:schemeClr val="bg1">
                      <a:lumMod val="50000"/>
                    </a:schemeClr>
                  </a:solidFill>
                </a:rPr>
                <a:t>State</a:t>
              </a:r>
            </a:p>
          </p:txBody>
        </p:sp>
        <p:sp>
          <p:nvSpPr>
            <p:cNvPr id="44" name="TextBox 43">
              <a:extLst>
                <a:ext uri="{FF2B5EF4-FFF2-40B4-BE49-F238E27FC236}">
                  <a16:creationId xmlns:a16="http://schemas.microsoft.com/office/drawing/2014/main" id="{66C776AA-B93C-4EBD-904F-3424A4916011}"/>
                </a:ext>
              </a:extLst>
            </p:cNvPr>
            <p:cNvSpPr txBox="1"/>
            <p:nvPr/>
          </p:nvSpPr>
          <p:spPr>
            <a:xfrm>
              <a:off x="3774301" y="5597468"/>
              <a:ext cx="542136" cy="369332"/>
            </a:xfrm>
            <a:prstGeom prst="rect">
              <a:avLst/>
            </a:prstGeom>
            <a:noFill/>
          </p:spPr>
          <p:txBody>
            <a:bodyPr wrap="none" rtlCol="0">
              <a:spAutoFit/>
            </a:bodyPr>
            <a:lstStyle/>
            <a:p>
              <a:r>
                <a:rPr lang="en-US" dirty="0">
                  <a:solidFill>
                    <a:schemeClr val="bg1">
                      <a:lumMod val="50000"/>
                    </a:schemeClr>
                  </a:solidFill>
                </a:rPr>
                <a:t>City</a:t>
              </a:r>
            </a:p>
          </p:txBody>
        </p:sp>
        <p:sp>
          <p:nvSpPr>
            <p:cNvPr id="45" name="TextBox 44">
              <a:extLst>
                <a:ext uri="{FF2B5EF4-FFF2-40B4-BE49-F238E27FC236}">
                  <a16:creationId xmlns:a16="http://schemas.microsoft.com/office/drawing/2014/main" id="{8EE197C2-ADB3-4CD5-9A6A-F4FC800DF3C3}"/>
                </a:ext>
              </a:extLst>
            </p:cNvPr>
            <p:cNvSpPr txBox="1"/>
            <p:nvPr/>
          </p:nvSpPr>
          <p:spPr>
            <a:xfrm>
              <a:off x="3774301" y="5221709"/>
              <a:ext cx="933461" cy="369332"/>
            </a:xfrm>
            <a:prstGeom prst="rect">
              <a:avLst/>
            </a:prstGeom>
            <a:noFill/>
          </p:spPr>
          <p:txBody>
            <a:bodyPr wrap="none" rtlCol="0">
              <a:spAutoFit/>
            </a:bodyPr>
            <a:lstStyle/>
            <a:p>
              <a:r>
                <a:rPr lang="en-US" dirty="0">
                  <a:solidFill>
                    <a:schemeClr val="bg1">
                      <a:lumMod val="50000"/>
                    </a:schemeClr>
                  </a:solidFill>
                </a:rPr>
                <a:t>Address</a:t>
              </a:r>
            </a:p>
          </p:txBody>
        </p:sp>
        <p:sp>
          <p:nvSpPr>
            <p:cNvPr id="46" name="TextBox 45">
              <a:extLst>
                <a:ext uri="{FF2B5EF4-FFF2-40B4-BE49-F238E27FC236}">
                  <a16:creationId xmlns:a16="http://schemas.microsoft.com/office/drawing/2014/main" id="{56A8AD82-DA91-42A8-A3D7-C6745A8DBD24}"/>
                </a:ext>
              </a:extLst>
            </p:cNvPr>
            <p:cNvSpPr txBox="1"/>
            <p:nvPr/>
          </p:nvSpPr>
          <p:spPr>
            <a:xfrm>
              <a:off x="3756890" y="6057422"/>
              <a:ext cx="697627" cy="369332"/>
            </a:xfrm>
            <a:prstGeom prst="rect">
              <a:avLst/>
            </a:prstGeom>
            <a:noFill/>
          </p:spPr>
          <p:txBody>
            <a:bodyPr wrap="none" rtlCol="0">
              <a:spAutoFit/>
            </a:bodyPr>
            <a:lstStyle/>
            <a:p>
              <a:r>
                <a:rPr lang="en-US" dirty="0">
                  <a:solidFill>
                    <a:schemeClr val="bg1">
                      <a:lumMod val="50000"/>
                    </a:schemeClr>
                  </a:solidFill>
                </a:rPr>
                <a:t>Email</a:t>
              </a:r>
            </a:p>
          </p:txBody>
        </p:sp>
        <p:cxnSp>
          <p:nvCxnSpPr>
            <p:cNvPr id="47" name="Straight Connector 46">
              <a:extLst>
                <a:ext uri="{FF2B5EF4-FFF2-40B4-BE49-F238E27FC236}">
                  <a16:creationId xmlns:a16="http://schemas.microsoft.com/office/drawing/2014/main" id="{A97084CA-C9FF-4498-988A-8678B77D0F91}"/>
                </a:ext>
              </a:extLst>
            </p:cNvPr>
            <p:cNvCxnSpPr>
              <a:cxnSpLocks/>
            </p:cNvCxnSpPr>
            <p:nvPr/>
          </p:nvCxnSpPr>
          <p:spPr>
            <a:xfrm>
              <a:off x="3756890" y="5124895"/>
              <a:ext cx="2308018"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F483C33-AF48-40EC-93C3-A6856F4DE845}"/>
                </a:ext>
              </a:extLst>
            </p:cNvPr>
            <p:cNvCxnSpPr>
              <a:cxnSpLocks/>
            </p:cNvCxnSpPr>
            <p:nvPr/>
          </p:nvCxnSpPr>
          <p:spPr>
            <a:xfrm>
              <a:off x="6383146" y="5108487"/>
              <a:ext cx="2308018"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CCA0F7F-9D7F-4AAF-B46C-9CEA0395D5A6}"/>
                </a:ext>
              </a:extLst>
            </p:cNvPr>
            <p:cNvCxnSpPr>
              <a:cxnSpLocks/>
            </p:cNvCxnSpPr>
            <p:nvPr/>
          </p:nvCxnSpPr>
          <p:spPr>
            <a:xfrm>
              <a:off x="5768172" y="5962490"/>
              <a:ext cx="1379603"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2A23C181-E408-431C-B906-C00CA792290B}"/>
                </a:ext>
              </a:extLst>
            </p:cNvPr>
            <p:cNvCxnSpPr>
              <a:cxnSpLocks/>
            </p:cNvCxnSpPr>
            <p:nvPr/>
          </p:nvCxnSpPr>
          <p:spPr>
            <a:xfrm>
              <a:off x="7290896" y="5968496"/>
              <a:ext cx="1379603"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73052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5C28F13-ABD0-45F6-88CA-FF09CE1054CD}"/>
              </a:ext>
            </a:extLst>
          </p:cNvPr>
          <p:cNvGrpSpPr/>
          <p:nvPr/>
        </p:nvGrpSpPr>
        <p:grpSpPr>
          <a:xfrm>
            <a:off x="9946304" y="347787"/>
            <a:ext cx="273195" cy="258043"/>
            <a:chOff x="9697068" y="321539"/>
            <a:chExt cx="273195" cy="258043"/>
          </a:xfrm>
        </p:grpSpPr>
        <p:sp>
          <p:nvSpPr>
            <p:cNvPr id="17" name="Flowchart: Connector 16">
              <a:extLst>
                <a:ext uri="{FF2B5EF4-FFF2-40B4-BE49-F238E27FC236}">
                  <a16:creationId xmlns:a16="http://schemas.microsoft.com/office/drawing/2014/main" id="{67B41E50-588B-43AB-854D-859514E4D1D0}"/>
                </a:ext>
              </a:extLst>
            </p:cNvPr>
            <p:cNvSpPr/>
            <p:nvPr/>
          </p:nvSpPr>
          <p:spPr>
            <a:xfrm>
              <a:off x="9697068" y="321539"/>
              <a:ext cx="193184" cy="193183"/>
            </a:xfrm>
            <a:prstGeom prst="flowChartConnecto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4CD9F46-70CF-43EF-8FC7-240EFED1EAB3}"/>
                </a:ext>
              </a:extLst>
            </p:cNvPr>
            <p:cNvCxnSpPr>
              <a:cxnSpLocks/>
            </p:cNvCxnSpPr>
            <p:nvPr/>
          </p:nvCxnSpPr>
          <p:spPr>
            <a:xfrm>
              <a:off x="9860524" y="501085"/>
              <a:ext cx="109739" cy="7849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E587884-9088-4048-9D61-406CD113757B}"/>
              </a:ext>
            </a:extLst>
          </p:cNvPr>
          <p:cNvSpPr/>
          <p:nvPr/>
        </p:nvSpPr>
        <p:spPr>
          <a:xfrm>
            <a:off x="1684107" y="862451"/>
            <a:ext cx="8790556" cy="599554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55AE77-2F79-4851-B6EA-2D4AFC4B69DC}"/>
              </a:ext>
            </a:extLst>
          </p:cNvPr>
          <p:cNvSpPr/>
          <p:nvPr/>
        </p:nvSpPr>
        <p:spPr>
          <a:xfrm>
            <a:off x="0" y="862451"/>
            <a:ext cx="168713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962706F-A4EA-47F3-AFC8-2CE4D0B1D5EF}"/>
              </a:ext>
            </a:extLst>
          </p:cNvPr>
          <p:cNvSpPr/>
          <p:nvPr/>
        </p:nvSpPr>
        <p:spPr>
          <a:xfrm>
            <a:off x="10477688" y="862451"/>
            <a:ext cx="171431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ECFB87F-051F-4764-BA2D-4FA8EA701FA3}"/>
              </a:ext>
            </a:extLst>
          </p:cNvPr>
          <p:cNvSpPr/>
          <p:nvPr/>
        </p:nvSpPr>
        <p:spPr>
          <a:xfrm>
            <a:off x="1717337" y="536651"/>
            <a:ext cx="8756440" cy="1301512"/>
          </a:xfrm>
          <a:prstGeom prst="rect">
            <a:avLst/>
          </a:prstGeom>
          <a:solidFill>
            <a:srgbClr val="111E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B68A6AF-EDC0-4B04-AF18-A0E2DA8D7649}"/>
              </a:ext>
            </a:extLst>
          </p:cNvPr>
          <p:cNvSpPr txBox="1"/>
          <p:nvPr/>
        </p:nvSpPr>
        <p:spPr>
          <a:xfrm>
            <a:off x="2710468" y="295566"/>
            <a:ext cx="6739972" cy="1569660"/>
          </a:xfrm>
          <a:prstGeom prst="rect">
            <a:avLst/>
          </a:prstGeom>
          <a:noFill/>
        </p:spPr>
        <p:txBody>
          <a:bodyPr wrap="square" rtlCol="0">
            <a:spAutoFit/>
          </a:bodyPr>
          <a:lstStyle/>
          <a:p>
            <a:pPr algn="ctr"/>
            <a:r>
              <a:rPr lang="en-US" sz="3200" dirty="0">
                <a:solidFill>
                  <a:schemeClr val="bg1"/>
                </a:solidFill>
                <a:latin typeface="Agency FB" panose="020B0503020202020204" pitchFamily="34" charset="0"/>
              </a:rPr>
              <a:t>Thank you for your interest in the Space Force!</a:t>
            </a:r>
          </a:p>
          <a:p>
            <a:pPr algn="ctr"/>
            <a:r>
              <a:rPr lang="en-US" sz="3200" dirty="0">
                <a:solidFill>
                  <a:schemeClr val="bg1"/>
                </a:solidFill>
                <a:latin typeface="Agency FB" panose="020B0503020202020204" pitchFamily="34" charset="0"/>
              </a:rPr>
              <a:t>Please fill out the following form and a recruiter will be in touch soon!</a:t>
            </a:r>
          </a:p>
        </p:txBody>
      </p:sp>
      <p:sp>
        <p:nvSpPr>
          <p:cNvPr id="8" name="Rectangle 7">
            <a:extLst>
              <a:ext uri="{FF2B5EF4-FFF2-40B4-BE49-F238E27FC236}">
                <a16:creationId xmlns:a16="http://schemas.microsoft.com/office/drawing/2014/main" id="{92C1E111-AEA5-4B2C-B7B7-0E986CB7402E}"/>
              </a:ext>
            </a:extLst>
          </p:cNvPr>
          <p:cNvSpPr/>
          <p:nvPr/>
        </p:nvSpPr>
        <p:spPr>
          <a:xfrm>
            <a:off x="1687131" y="1808018"/>
            <a:ext cx="8786645" cy="3539218"/>
          </a:xfrm>
          <a:prstGeom prst="rect">
            <a:avLst/>
          </a:prstGeom>
          <a:solidFill>
            <a:schemeClr val="bg2"/>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8F47A75-3D11-4464-B0D3-8D7B2AB72775}"/>
              </a:ext>
            </a:extLst>
          </p:cNvPr>
          <p:cNvGrpSpPr/>
          <p:nvPr/>
        </p:nvGrpSpPr>
        <p:grpSpPr>
          <a:xfrm>
            <a:off x="3570294" y="1954188"/>
            <a:ext cx="4989228" cy="2576794"/>
            <a:chOff x="3745136" y="2268496"/>
            <a:chExt cx="4989228" cy="2576794"/>
          </a:xfrm>
        </p:grpSpPr>
        <p:cxnSp>
          <p:nvCxnSpPr>
            <p:cNvPr id="12" name="Straight Connector 11">
              <a:extLst>
                <a:ext uri="{FF2B5EF4-FFF2-40B4-BE49-F238E27FC236}">
                  <a16:creationId xmlns:a16="http://schemas.microsoft.com/office/drawing/2014/main" id="{FAECE44C-D049-440A-9947-869A1C8FD0AD}"/>
                </a:ext>
              </a:extLst>
            </p:cNvPr>
            <p:cNvCxnSpPr>
              <a:cxnSpLocks/>
            </p:cNvCxnSpPr>
            <p:nvPr/>
          </p:nvCxnSpPr>
          <p:spPr>
            <a:xfrm>
              <a:off x="3759163" y="2643059"/>
              <a:ext cx="2308018"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70A64D3-3658-495E-861B-D6EECE6E4CA7}"/>
                </a:ext>
              </a:extLst>
            </p:cNvPr>
            <p:cNvCxnSpPr>
              <a:cxnSpLocks/>
            </p:cNvCxnSpPr>
            <p:nvPr/>
          </p:nvCxnSpPr>
          <p:spPr>
            <a:xfrm>
              <a:off x="3759163" y="3501585"/>
              <a:ext cx="4932001"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7C1B13-2A24-4BDC-B801-8735BA5FF9F3}"/>
                </a:ext>
              </a:extLst>
            </p:cNvPr>
            <p:cNvCxnSpPr>
              <a:cxnSpLocks/>
            </p:cNvCxnSpPr>
            <p:nvPr/>
          </p:nvCxnSpPr>
          <p:spPr>
            <a:xfrm>
              <a:off x="3800213" y="4817409"/>
              <a:ext cx="4932001"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CCE4C6F-C186-409B-88D5-06CF779A4D24}"/>
                </a:ext>
              </a:extLst>
            </p:cNvPr>
            <p:cNvCxnSpPr>
              <a:cxnSpLocks/>
            </p:cNvCxnSpPr>
            <p:nvPr/>
          </p:nvCxnSpPr>
          <p:spPr>
            <a:xfrm>
              <a:off x="6383146" y="2637426"/>
              <a:ext cx="2308018"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645C01C3-62E3-47CF-A86B-130C9AC006C9}"/>
                </a:ext>
              </a:extLst>
            </p:cNvPr>
            <p:cNvSpPr txBox="1"/>
            <p:nvPr/>
          </p:nvSpPr>
          <p:spPr>
            <a:xfrm>
              <a:off x="3801348" y="2268496"/>
              <a:ext cx="1196033" cy="369332"/>
            </a:xfrm>
            <a:prstGeom prst="rect">
              <a:avLst/>
            </a:prstGeom>
            <a:noFill/>
          </p:spPr>
          <p:txBody>
            <a:bodyPr wrap="none" rtlCol="0">
              <a:spAutoFit/>
            </a:bodyPr>
            <a:lstStyle/>
            <a:p>
              <a:r>
                <a:rPr lang="en-US" dirty="0">
                  <a:solidFill>
                    <a:schemeClr val="bg1">
                      <a:lumMod val="50000"/>
                    </a:schemeClr>
                  </a:solidFill>
                </a:rPr>
                <a:t>First Name</a:t>
              </a:r>
            </a:p>
          </p:txBody>
        </p:sp>
        <p:sp>
          <p:nvSpPr>
            <p:cNvPr id="41" name="TextBox 40">
              <a:extLst>
                <a:ext uri="{FF2B5EF4-FFF2-40B4-BE49-F238E27FC236}">
                  <a16:creationId xmlns:a16="http://schemas.microsoft.com/office/drawing/2014/main" id="{8A9E7118-BBEA-4AD4-BE6A-1F2661F49D91}"/>
                </a:ext>
              </a:extLst>
            </p:cNvPr>
            <p:cNvSpPr txBox="1"/>
            <p:nvPr/>
          </p:nvSpPr>
          <p:spPr>
            <a:xfrm>
              <a:off x="3760150" y="4475958"/>
              <a:ext cx="1162819" cy="369332"/>
            </a:xfrm>
            <a:prstGeom prst="rect">
              <a:avLst/>
            </a:prstGeom>
            <a:noFill/>
          </p:spPr>
          <p:txBody>
            <a:bodyPr wrap="none" rtlCol="0">
              <a:spAutoFit/>
            </a:bodyPr>
            <a:lstStyle/>
            <a:p>
              <a:r>
                <a:rPr lang="en-US" dirty="0">
                  <a:solidFill>
                    <a:schemeClr val="bg1">
                      <a:lumMod val="50000"/>
                    </a:schemeClr>
                  </a:solidFill>
                </a:rPr>
                <a:t>Telephone</a:t>
              </a:r>
            </a:p>
          </p:txBody>
        </p:sp>
        <p:sp>
          <p:nvSpPr>
            <p:cNvPr id="42" name="TextBox 41">
              <a:extLst>
                <a:ext uri="{FF2B5EF4-FFF2-40B4-BE49-F238E27FC236}">
                  <a16:creationId xmlns:a16="http://schemas.microsoft.com/office/drawing/2014/main" id="{56601F81-21A1-478F-BB6A-ECDBF5243797}"/>
                </a:ext>
              </a:extLst>
            </p:cNvPr>
            <p:cNvSpPr txBox="1"/>
            <p:nvPr/>
          </p:nvSpPr>
          <p:spPr>
            <a:xfrm>
              <a:off x="3801348" y="2730768"/>
              <a:ext cx="540212" cy="369332"/>
            </a:xfrm>
            <a:prstGeom prst="rect">
              <a:avLst/>
            </a:prstGeom>
            <a:noFill/>
          </p:spPr>
          <p:txBody>
            <a:bodyPr wrap="none" rtlCol="0">
              <a:spAutoFit/>
            </a:bodyPr>
            <a:lstStyle/>
            <a:p>
              <a:r>
                <a:rPr lang="en-US" dirty="0">
                  <a:solidFill>
                    <a:schemeClr val="bg1">
                      <a:lumMod val="50000"/>
                    </a:schemeClr>
                  </a:solidFill>
                </a:rPr>
                <a:t>Age</a:t>
              </a:r>
            </a:p>
          </p:txBody>
        </p:sp>
        <p:sp>
          <p:nvSpPr>
            <p:cNvPr id="43" name="TextBox 42">
              <a:extLst>
                <a:ext uri="{FF2B5EF4-FFF2-40B4-BE49-F238E27FC236}">
                  <a16:creationId xmlns:a16="http://schemas.microsoft.com/office/drawing/2014/main" id="{CD527F2C-FFAD-4FD4-B421-21946950B94C}"/>
                </a:ext>
              </a:extLst>
            </p:cNvPr>
            <p:cNvSpPr txBox="1"/>
            <p:nvPr/>
          </p:nvSpPr>
          <p:spPr>
            <a:xfrm>
              <a:off x="6405325" y="2301830"/>
              <a:ext cx="1169551" cy="369332"/>
            </a:xfrm>
            <a:prstGeom prst="rect">
              <a:avLst/>
            </a:prstGeom>
            <a:noFill/>
          </p:spPr>
          <p:txBody>
            <a:bodyPr wrap="none" rtlCol="0">
              <a:spAutoFit/>
            </a:bodyPr>
            <a:lstStyle/>
            <a:p>
              <a:r>
                <a:rPr lang="en-US" dirty="0">
                  <a:solidFill>
                    <a:schemeClr val="bg1">
                      <a:lumMod val="50000"/>
                    </a:schemeClr>
                  </a:solidFill>
                </a:rPr>
                <a:t>Last Name</a:t>
              </a:r>
            </a:p>
          </p:txBody>
        </p:sp>
        <p:cxnSp>
          <p:nvCxnSpPr>
            <p:cNvPr id="34" name="Straight Connector 33">
              <a:extLst>
                <a:ext uri="{FF2B5EF4-FFF2-40B4-BE49-F238E27FC236}">
                  <a16:creationId xmlns:a16="http://schemas.microsoft.com/office/drawing/2014/main" id="{FC4528BA-2BD1-496C-83F6-4B69C62A342C}"/>
                </a:ext>
              </a:extLst>
            </p:cNvPr>
            <p:cNvCxnSpPr>
              <a:cxnSpLocks/>
            </p:cNvCxnSpPr>
            <p:nvPr/>
          </p:nvCxnSpPr>
          <p:spPr>
            <a:xfrm>
              <a:off x="3745136" y="3918156"/>
              <a:ext cx="1838027" cy="10415"/>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A402480-F612-4389-984E-3B2FB149EDE0}"/>
                </a:ext>
              </a:extLst>
            </p:cNvPr>
            <p:cNvCxnSpPr>
              <a:cxnSpLocks/>
            </p:cNvCxnSpPr>
            <p:nvPr/>
          </p:nvCxnSpPr>
          <p:spPr>
            <a:xfrm>
              <a:off x="3802363" y="4360110"/>
              <a:ext cx="4932001"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FB8B1F9C-77B5-4117-9230-6CE1FDEB1BBF}"/>
                </a:ext>
              </a:extLst>
            </p:cNvPr>
            <p:cNvSpPr txBox="1"/>
            <p:nvPr/>
          </p:nvSpPr>
          <p:spPr>
            <a:xfrm>
              <a:off x="7270661" y="3554032"/>
              <a:ext cx="1002197" cy="369332"/>
            </a:xfrm>
            <a:prstGeom prst="rect">
              <a:avLst/>
            </a:prstGeom>
            <a:noFill/>
          </p:spPr>
          <p:txBody>
            <a:bodyPr wrap="none" rtlCol="0">
              <a:spAutoFit/>
            </a:bodyPr>
            <a:lstStyle/>
            <a:p>
              <a:r>
                <a:rPr lang="en-US" dirty="0">
                  <a:solidFill>
                    <a:schemeClr val="bg1">
                      <a:lumMod val="50000"/>
                    </a:schemeClr>
                  </a:solidFill>
                </a:rPr>
                <a:t>Zip Code</a:t>
              </a:r>
            </a:p>
          </p:txBody>
        </p:sp>
        <p:sp>
          <p:nvSpPr>
            <p:cNvPr id="38" name="TextBox 37">
              <a:extLst>
                <a:ext uri="{FF2B5EF4-FFF2-40B4-BE49-F238E27FC236}">
                  <a16:creationId xmlns:a16="http://schemas.microsoft.com/office/drawing/2014/main" id="{8B824152-8C5D-4F98-9E57-8DB210990A5F}"/>
                </a:ext>
              </a:extLst>
            </p:cNvPr>
            <p:cNvSpPr txBox="1"/>
            <p:nvPr/>
          </p:nvSpPr>
          <p:spPr>
            <a:xfrm>
              <a:off x="6405717" y="2701507"/>
              <a:ext cx="885179" cy="369332"/>
            </a:xfrm>
            <a:prstGeom prst="rect">
              <a:avLst/>
            </a:prstGeom>
            <a:noFill/>
          </p:spPr>
          <p:txBody>
            <a:bodyPr wrap="none" rtlCol="0">
              <a:spAutoFit/>
            </a:bodyPr>
            <a:lstStyle/>
            <a:p>
              <a:r>
                <a:rPr lang="en-US" dirty="0">
                  <a:solidFill>
                    <a:schemeClr val="bg1">
                      <a:lumMod val="50000"/>
                    </a:schemeClr>
                  </a:solidFill>
                </a:rPr>
                <a:t>Gender</a:t>
              </a:r>
            </a:p>
          </p:txBody>
        </p:sp>
        <p:sp>
          <p:nvSpPr>
            <p:cNvPr id="39" name="TextBox 38">
              <a:extLst>
                <a:ext uri="{FF2B5EF4-FFF2-40B4-BE49-F238E27FC236}">
                  <a16:creationId xmlns:a16="http://schemas.microsoft.com/office/drawing/2014/main" id="{F3777331-82FB-4063-A7DE-C5D78DD0BB3B}"/>
                </a:ext>
              </a:extLst>
            </p:cNvPr>
            <p:cNvSpPr txBox="1"/>
            <p:nvPr/>
          </p:nvSpPr>
          <p:spPr>
            <a:xfrm>
              <a:off x="5769387" y="3561516"/>
              <a:ext cx="662938" cy="369332"/>
            </a:xfrm>
            <a:prstGeom prst="rect">
              <a:avLst/>
            </a:prstGeom>
            <a:noFill/>
          </p:spPr>
          <p:txBody>
            <a:bodyPr wrap="none" rtlCol="0">
              <a:spAutoFit/>
            </a:bodyPr>
            <a:lstStyle/>
            <a:p>
              <a:r>
                <a:rPr lang="en-US" dirty="0">
                  <a:solidFill>
                    <a:schemeClr val="bg1">
                      <a:lumMod val="50000"/>
                    </a:schemeClr>
                  </a:solidFill>
                </a:rPr>
                <a:t>State</a:t>
              </a:r>
            </a:p>
          </p:txBody>
        </p:sp>
        <p:sp>
          <p:nvSpPr>
            <p:cNvPr id="44" name="TextBox 43">
              <a:extLst>
                <a:ext uri="{FF2B5EF4-FFF2-40B4-BE49-F238E27FC236}">
                  <a16:creationId xmlns:a16="http://schemas.microsoft.com/office/drawing/2014/main" id="{66C776AA-B93C-4EBD-904F-3424A4916011}"/>
                </a:ext>
              </a:extLst>
            </p:cNvPr>
            <p:cNvSpPr txBox="1"/>
            <p:nvPr/>
          </p:nvSpPr>
          <p:spPr>
            <a:xfrm>
              <a:off x="3774301" y="3559820"/>
              <a:ext cx="542136" cy="369332"/>
            </a:xfrm>
            <a:prstGeom prst="rect">
              <a:avLst/>
            </a:prstGeom>
            <a:noFill/>
          </p:spPr>
          <p:txBody>
            <a:bodyPr wrap="none" rtlCol="0">
              <a:spAutoFit/>
            </a:bodyPr>
            <a:lstStyle/>
            <a:p>
              <a:r>
                <a:rPr lang="en-US" dirty="0">
                  <a:solidFill>
                    <a:schemeClr val="bg1">
                      <a:lumMod val="50000"/>
                    </a:schemeClr>
                  </a:solidFill>
                </a:rPr>
                <a:t>City</a:t>
              </a:r>
            </a:p>
          </p:txBody>
        </p:sp>
        <p:sp>
          <p:nvSpPr>
            <p:cNvPr id="45" name="TextBox 44">
              <a:extLst>
                <a:ext uri="{FF2B5EF4-FFF2-40B4-BE49-F238E27FC236}">
                  <a16:creationId xmlns:a16="http://schemas.microsoft.com/office/drawing/2014/main" id="{8EE197C2-ADB3-4CD5-9A6A-F4FC800DF3C3}"/>
                </a:ext>
              </a:extLst>
            </p:cNvPr>
            <p:cNvSpPr txBox="1"/>
            <p:nvPr/>
          </p:nvSpPr>
          <p:spPr>
            <a:xfrm>
              <a:off x="3774301" y="3184061"/>
              <a:ext cx="933461" cy="369332"/>
            </a:xfrm>
            <a:prstGeom prst="rect">
              <a:avLst/>
            </a:prstGeom>
            <a:noFill/>
          </p:spPr>
          <p:txBody>
            <a:bodyPr wrap="none" rtlCol="0">
              <a:spAutoFit/>
            </a:bodyPr>
            <a:lstStyle/>
            <a:p>
              <a:r>
                <a:rPr lang="en-US" dirty="0">
                  <a:solidFill>
                    <a:schemeClr val="bg1">
                      <a:lumMod val="50000"/>
                    </a:schemeClr>
                  </a:solidFill>
                </a:rPr>
                <a:t>Address</a:t>
              </a:r>
            </a:p>
          </p:txBody>
        </p:sp>
        <p:sp>
          <p:nvSpPr>
            <p:cNvPr id="46" name="TextBox 45">
              <a:extLst>
                <a:ext uri="{FF2B5EF4-FFF2-40B4-BE49-F238E27FC236}">
                  <a16:creationId xmlns:a16="http://schemas.microsoft.com/office/drawing/2014/main" id="{56A8AD82-DA91-42A8-A3D7-C6745A8DBD24}"/>
                </a:ext>
              </a:extLst>
            </p:cNvPr>
            <p:cNvSpPr txBox="1"/>
            <p:nvPr/>
          </p:nvSpPr>
          <p:spPr>
            <a:xfrm>
              <a:off x="3756890" y="4019774"/>
              <a:ext cx="697627" cy="369332"/>
            </a:xfrm>
            <a:prstGeom prst="rect">
              <a:avLst/>
            </a:prstGeom>
            <a:noFill/>
          </p:spPr>
          <p:txBody>
            <a:bodyPr wrap="none" rtlCol="0">
              <a:spAutoFit/>
            </a:bodyPr>
            <a:lstStyle/>
            <a:p>
              <a:r>
                <a:rPr lang="en-US" dirty="0">
                  <a:solidFill>
                    <a:schemeClr val="bg1">
                      <a:lumMod val="50000"/>
                    </a:schemeClr>
                  </a:solidFill>
                </a:rPr>
                <a:t>Email</a:t>
              </a:r>
            </a:p>
          </p:txBody>
        </p:sp>
        <p:cxnSp>
          <p:nvCxnSpPr>
            <p:cNvPr id="47" name="Straight Connector 46">
              <a:extLst>
                <a:ext uri="{FF2B5EF4-FFF2-40B4-BE49-F238E27FC236}">
                  <a16:creationId xmlns:a16="http://schemas.microsoft.com/office/drawing/2014/main" id="{A97084CA-C9FF-4498-988A-8678B77D0F91}"/>
                </a:ext>
              </a:extLst>
            </p:cNvPr>
            <p:cNvCxnSpPr>
              <a:cxnSpLocks/>
            </p:cNvCxnSpPr>
            <p:nvPr/>
          </p:nvCxnSpPr>
          <p:spPr>
            <a:xfrm>
              <a:off x="3756890" y="3087247"/>
              <a:ext cx="2308018"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F483C33-AF48-40EC-93C3-A6856F4DE845}"/>
                </a:ext>
              </a:extLst>
            </p:cNvPr>
            <p:cNvCxnSpPr>
              <a:cxnSpLocks/>
            </p:cNvCxnSpPr>
            <p:nvPr/>
          </p:nvCxnSpPr>
          <p:spPr>
            <a:xfrm>
              <a:off x="6383146" y="3070839"/>
              <a:ext cx="2308018"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CCA0F7F-9D7F-4AAF-B46C-9CEA0395D5A6}"/>
                </a:ext>
              </a:extLst>
            </p:cNvPr>
            <p:cNvCxnSpPr>
              <a:cxnSpLocks/>
            </p:cNvCxnSpPr>
            <p:nvPr/>
          </p:nvCxnSpPr>
          <p:spPr>
            <a:xfrm>
              <a:off x="5768172" y="3924842"/>
              <a:ext cx="1379603"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2A23C181-E408-431C-B906-C00CA792290B}"/>
                </a:ext>
              </a:extLst>
            </p:cNvPr>
            <p:cNvCxnSpPr>
              <a:cxnSpLocks/>
            </p:cNvCxnSpPr>
            <p:nvPr/>
          </p:nvCxnSpPr>
          <p:spPr>
            <a:xfrm>
              <a:off x="7290896" y="3930848"/>
              <a:ext cx="1379603"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grpSp>
      <p:sp>
        <p:nvSpPr>
          <p:cNvPr id="50" name="Rectangle: Rounded Corners 49">
            <a:extLst>
              <a:ext uri="{FF2B5EF4-FFF2-40B4-BE49-F238E27FC236}">
                <a16:creationId xmlns:a16="http://schemas.microsoft.com/office/drawing/2014/main" id="{6DEEE173-CC66-42DC-9980-5392C59B86FE}"/>
              </a:ext>
            </a:extLst>
          </p:cNvPr>
          <p:cNvSpPr/>
          <p:nvPr/>
        </p:nvSpPr>
        <p:spPr>
          <a:xfrm>
            <a:off x="1783723" y="5446775"/>
            <a:ext cx="8597373" cy="1326524"/>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FF3D6325-E594-4261-A4C0-75D47F95B23B}"/>
              </a:ext>
            </a:extLst>
          </p:cNvPr>
          <p:cNvSpPr txBox="1"/>
          <p:nvPr/>
        </p:nvSpPr>
        <p:spPr>
          <a:xfrm>
            <a:off x="1946093" y="5449860"/>
            <a:ext cx="1222110" cy="1323439"/>
          </a:xfrm>
          <a:prstGeom prst="rect">
            <a:avLst/>
          </a:prstGeom>
          <a:noFill/>
        </p:spPr>
        <p:txBody>
          <a:bodyPr wrap="square" rtlCol="0">
            <a:spAutoFit/>
          </a:bodyPr>
          <a:lstStyle/>
          <a:p>
            <a:r>
              <a:rPr lang="en-US" sz="1600" b="1" u="sng" dirty="0">
                <a:solidFill>
                  <a:schemeClr val="bg2"/>
                </a:solidFill>
                <a:latin typeface="Agency FB" panose="020B0503020202020204" pitchFamily="34" charset="0"/>
              </a:rPr>
              <a:t>How to join</a:t>
            </a:r>
          </a:p>
          <a:p>
            <a:r>
              <a:rPr lang="en-US" sz="1600" b="1" u="sng" dirty="0">
                <a:solidFill>
                  <a:schemeClr val="bg2"/>
                </a:solidFill>
                <a:latin typeface="Agency FB" panose="020B0503020202020204" pitchFamily="34" charset="0"/>
              </a:rPr>
              <a:t>Our Mission</a:t>
            </a:r>
          </a:p>
          <a:p>
            <a:r>
              <a:rPr lang="en-US" sz="1600" b="1" u="sng" dirty="0">
                <a:solidFill>
                  <a:schemeClr val="bg2"/>
                </a:solidFill>
                <a:latin typeface="Agency FB" panose="020B0503020202020204" pitchFamily="34" charset="0"/>
              </a:rPr>
              <a:t>Lifestyle</a:t>
            </a:r>
          </a:p>
          <a:p>
            <a:r>
              <a:rPr lang="en-US" sz="1600" b="1" u="sng" dirty="0">
                <a:solidFill>
                  <a:schemeClr val="bg2"/>
                </a:solidFill>
                <a:latin typeface="Agency FB" panose="020B0503020202020204" pitchFamily="34" charset="0"/>
              </a:rPr>
              <a:t>Benefits</a:t>
            </a:r>
          </a:p>
          <a:p>
            <a:r>
              <a:rPr lang="en-US" sz="1600" b="1" u="sng" dirty="0">
                <a:solidFill>
                  <a:schemeClr val="bg2"/>
                </a:solidFill>
                <a:latin typeface="Agency FB" panose="020B0503020202020204" pitchFamily="34" charset="0"/>
              </a:rPr>
              <a:t>Sign-up Form</a:t>
            </a:r>
          </a:p>
        </p:txBody>
      </p:sp>
      <p:sp>
        <p:nvSpPr>
          <p:cNvPr id="54" name="TextBox 53">
            <a:extLst>
              <a:ext uri="{FF2B5EF4-FFF2-40B4-BE49-F238E27FC236}">
                <a16:creationId xmlns:a16="http://schemas.microsoft.com/office/drawing/2014/main" id="{31300CFC-05FD-4BE6-8AA2-FD54B7D96A2A}"/>
              </a:ext>
            </a:extLst>
          </p:cNvPr>
          <p:cNvSpPr txBox="1"/>
          <p:nvPr/>
        </p:nvSpPr>
        <p:spPr>
          <a:xfrm>
            <a:off x="3330573" y="6547411"/>
            <a:ext cx="5533502" cy="276999"/>
          </a:xfrm>
          <a:prstGeom prst="rect">
            <a:avLst/>
          </a:prstGeom>
          <a:noFill/>
        </p:spPr>
        <p:txBody>
          <a:bodyPr wrap="none" rtlCol="0">
            <a:spAutoFit/>
          </a:bodyPr>
          <a:lstStyle/>
          <a:p>
            <a:r>
              <a:rPr lang="en-US" sz="1200" dirty="0">
                <a:solidFill>
                  <a:schemeClr val="bg1">
                    <a:lumMod val="50000"/>
                  </a:schemeClr>
                </a:solidFill>
              </a:rPr>
              <a:t>Privacy Policy        About Our Ads         Site Map         Terms of Use        FAQ        SF Links</a:t>
            </a:r>
          </a:p>
        </p:txBody>
      </p:sp>
      <p:grpSp>
        <p:nvGrpSpPr>
          <p:cNvPr id="55" name="Group 54">
            <a:extLst>
              <a:ext uri="{FF2B5EF4-FFF2-40B4-BE49-F238E27FC236}">
                <a16:creationId xmlns:a16="http://schemas.microsoft.com/office/drawing/2014/main" id="{661FC6A8-8086-4A88-A6E3-5D5451F268A0}"/>
              </a:ext>
            </a:extLst>
          </p:cNvPr>
          <p:cNvGrpSpPr/>
          <p:nvPr/>
        </p:nvGrpSpPr>
        <p:grpSpPr>
          <a:xfrm>
            <a:off x="3699755" y="5607357"/>
            <a:ext cx="4792487" cy="373387"/>
            <a:chOff x="3699756" y="5812427"/>
            <a:chExt cx="4792487" cy="373387"/>
          </a:xfrm>
        </p:grpSpPr>
        <p:sp>
          <p:nvSpPr>
            <p:cNvPr id="56" name="TextBox 55">
              <a:extLst>
                <a:ext uri="{FF2B5EF4-FFF2-40B4-BE49-F238E27FC236}">
                  <a16:creationId xmlns:a16="http://schemas.microsoft.com/office/drawing/2014/main" id="{CD87AA95-4324-4673-B6B0-DA1B8982AF0C}"/>
                </a:ext>
              </a:extLst>
            </p:cNvPr>
            <p:cNvSpPr txBox="1"/>
            <p:nvPr/>
          </p:nvSpPr>
          <p:spPr>
            <a:xfrm>
              <a:off x="3699756" y="5816482"/>
              <a:ext cx="1684948" cy="369332"/>
            </a:xfrm>
            <a:prstGeom prst="rect">
              <a:avLst/>
            </a:prstGeom>
            <a:noFill/>
          </p:spPr>
          <p:txBody>
            <a:bodyPr wrap="none" rtlCol="0">
              <a:spAutoFit/>
            </a:bodyPr>
            <a:lstStyle/>
            <a:p>
              <a:r>
                <a:rPr lang="en-US" dirty="0">
                  <a:solidFill>
                    <a:schemeClr val="bg2">
                      <a:lumMod val="75000"/>
                    </a:schemeClr>
                  </a:solidFill>
                </a:rPr>
                <a:t>Find A Recruiter</a:t>
              </a:r>
            </a:p>
          </p:txBody>
        </p:sp>
        <p:sp>
          <p:nvSpPr>
            <p:cNvPr id="57" name="TextBox 56">
              <a:extLst>
                <a:ext uri="{FF2B5EF4-FFF2-40B4-BE49-F238E27FC236}">
                  <a16:creationId xmlns:a16="http://schemas.microsoft.com/office/drawing/2014/main" id="{AC45E034-5D96-4FEE-9788-331B55505A39}"/>
                </a:ext>
              </a:extLst>
            </p:cNvPr>
            <p:cNvSpPr txBox="1"/>
            <p:nvPr/>
          </p:nvSpPr>
          <p:spPr>
            <a:xfrm>
              <a:off x="5444058" y="5812427"/>
              <a:ext cx="1036309" cy="369332"/>
            </a:xfrm>
            <a:prstGeom prst="rect">
              <a:avLst/>
            </a:prstGeom>
            <a:noFill/>
          </p:spPr>
          <p:txBody>
            <a:bodyPr wrap="none" rtlCol="0">
              <a:spAutoFit/>
            </a:bodyPr>
            <a:lstStyle/>
            <a:p>
              <a:r>
                <a:rPr lang="en-US" dirty="0">
                  <a:solidFill>
                    <a:schemeClr val="bg2">
                      <a:lumMod val="75000"/>
                    </a:schemeClr>
                  </a:solidFill>
                </a:rPr>
                <a:t>Chat Live</a:t>
              </a:r>
            </a:p>
          </p:txBody>
        </p:sp>
        <p:sp>
          <p:nvSpPr>
            <p:cNvPr id="58" name="TextBox 57">
              <a:extLst>
                <a:ext uri="{FF2B5EF4-FFF2-40B4-BE49-F238E27FC236}">
                  <a16:creationId xmlns:a16="http://schemas.microsoft.com/office/drawing/2014/main" id="{C47D09BE-AE37-4274-914A-239869AC5963}"/>
                </a:ext>
              </a:extLst>
            </p:cNvPr>
            <p:cNvSpPr txBox="1"/>
            <p:nvPr/>
          </p:nvSpPr>
          <p:spPr>
            <a:xfrm>
              <a:off x="6539721" y="5816438"/>
              <a:ext cx="1952522" cy="369332"/>
            </a:xfrm>
            <a:prstGeom prst="rect">
              <a:avLst/>
            </a:prstGeom>
            <a:noFill/>
          </p:spPr>
          <p:txBody>
            <a:bodyPr wrap="none" rtlCol="0">
              <a:spAutoFit/>
            </a:bodyPr>
            <a:lstStyle/>
            <a:p>
              <a:r>
                <a:rPr lang="en-US" dirty="0">
                  <a:solidFill>
                    <a:schemeClr val="bg2">
                      <a:lumMod val="75000"/>
                    </a:schemeClr>
                  </a:solidFill>
                </a:rPr>
                <a:t>Parents and Family</a:t>
              </a:r>
            </a:p>
          </p:txBody>
        </p:sp>
      </p:grpSp>
      <p:grpSp>
        <p:nvGrpSpPr>
          <p:cNvPr id="59" name="Group 58">
            <a:extLst>
              <a:ext uri="{FF2B5EF4-FFF2-40B4-BE49-F238E27FC236}">
                <a16:creationId xmlns:a16="http://schemas.microsoft.com/office/drawing/2014/main" id="{4D4296E2-2A0C-4B51-B112-06E80816AE99}"/>
              </a:ext>
            </a:extLst>
          </p:cNvPr>
          <p:cNvGrpSpPr/>
          <p:nvPr/>
        </p:nvGrpSpPr>
        <p:grpSpPr>
          <a:xfrm>
            <a:off x="4145518" y="5854762"/>
            <a:ext cx="3873783" cy="386059"/>
            <a:chOff x="4040031" y="6085882"/>
            <a:chExt cx="3873783" cy="386059"/>
          </a:xfrm>
        </p:grpSpPr>
        <p:sp>
          <p:nvSpPr>
            <p:cNvPr id="60" name="TextBox 59">
              <a:extLst>
                <a:ext uri="{FF2B5EF4-FFF2-40B4-BE49-F238E27FC236}">
                  <a16:creationId xmlns:a16="http://schemas.microsoft.com/office/drawing/2014/main" id="{FFF74669-EDB6-437D-B6F5-794A2030781A}"/>
                </a:ext>
              </a:extLst>
            </p:cNvPr>
            <p:cNvSpPr txBox="1"/>
            <p:nvPr/>
          </p:nvSpPr>
          <p:spPr>
            <a:xfrm>
              <a:off x="4040031" y="6085882"/>
              <a:ext cx="2819105" cy="369332"/>
            </a:xfrm>
            <a:prstGeom prst="rect">
              <a:avLst/>
            </a:prstGeom>
            <a:noFill/>
          </p:spPr>
          <p:txBody>
            <a:bodyPr wrap="none" rtlCol="0">
              <a:spAutoFit/>
            </a:bodyPr>
            <a:lstStyle/>
            <a:p>
              <a:r>
                <a:rPr lang="en-US" dirty="0">
                  <a:solidFill>
                    <a:schemeClr val="bg2">
                      <a:lumMod val="75000"/>
                    </a:schemeClr>
                  </a:solidFill>
                </a:rPr>
                <a:t>Personal Career Assessment</a:t>
              </a:r>
            </a:p>
          </p:txBody>
        </p:sp>
        <p:sp>
          <p:nvSpPr>
            <p:cNvPr id="61" name="TextBox 60">
              <a:extLst>
                <a:ext uri="{FF2B5EF4-FFF2-40B4-BE49-F238E27FC236}">
                  <a16:creationId xmlns:a16="http://schemas.microsoft.com/office/drawing/2014/main" id="{27DAB772-BC22-424C-9CDC-EFDBB7F98913}"/>
                </a:ext>
              </a:extLst>
            </p:cNvPr>
            <p:cNvSpPr txBox="1"/>
            <p:nvPr/>
          </p:nvSpPr>
          <p:spPr>
            <a:xfrm>
              <a:off x="7095961" y="6102609"/>
              <a:ext cx="817853" cy="369332"/>
            </a:xfrm>
            <a:prstGeom prst="rect">
              <a:avLst/>
            </a:prstGeom>
            <a:noFill/>
          </p:spPr>
          <p:txBody>
            <a:bodyPr wrap="none" rtlCol="0">
              <a:spAutoFit/>
            </a:bodyPr>
            <a:lstStyle/>
            <a:p>
              <a:r>
                <a:rPr lang="en-US" dirty="0">
                  <a:solidFill>
                    <a:schemeClr val="bg2">
                      <a:lumMod val="75000"/>
                    </a:schemeClr>
                  </a:solidFill>
                </a:rPr>
                <a:t>Videos</a:t>
              </a:r>
            </a:p>
          </p:txBody>
        </p:sp>
      </p:grpSp>
      <p:grpSp>
        <p:nvGrpSpPr>
          <p:cNvPr id="62" name="Group 61">
            <a:extLst>
              <a:ext uri="{FF2B5EF4-FFF2-40B4-BE49-F238E27FC236}">
                <a16:creationId xmlns:a16="http://schemas.microsoft.com/office/drawing/2014/main" id="{B2ADB147-FFB4-4AAD-8F6C-725DD095BE67}"/>
              </a:ext>
            </a:extLst>
          </p:cNvPr>
          <p:cNvGrpSpPr/>
          <p:nvPr/>
        </p:nvGrpSpPr>
        <p:grpSpPr>
          <a:xfrm>
            <a:off x="9143518" y="5543893"/>
            <a:ext cx="1161639" cy="1142017"/>
            <a:chOff x="9153195" y="5672702"/>
            <a:chExt cx="1161639" cy="1142017"/>
          </a:xfrm>
        </p:grpSpPr>
        <p:sp>
          <p:nvSpPr>
            <p:cNvPr id="63" name="TextBox 62">
              <a:extLst>
                <a:ext uri="{FF2B5EF4-FFF2-40B4-BE49-F238E27FC236}">
                  <a16:creationId xmlns:a16="http://schemas.microsoft.com/office/drawing/2014/main" id="{AEA58920-7636-4C2C-B711-FCBD2376A032}"/>
                </a:ext>
              </a:extLst>
            </p:cNvPr>
            <p:cNvSpPr txBox="1"/>
            <p:nvPr/>
          </p:nvSpPr>
          <p:spPr>
            <a:xfrm>
              <a:off x="9374744" y="5672702"/>
              <a:ext cx="628698" cy="338554"/>
            </a:xfrm>
            <a:prstGeom prst="rect">
              <a:avLst/>
            </a:prstGeom>
            <a:noFill/>
          </p:spPr>
          <p:txBody>
            <a:bodyPr wrap="none" rtlCol="0">
              <a:spAutoFit/>
            </a:bodyPr>
            <a:lstStyle/>
            <a:p>
              <a:r>
                <a:rPr lang="en-US" sz="1600" dirty="0">
                  <a:solidFill>
                    <a:schemeClr val="bg2"/>
                  </a:solidFill>
                  <a:latin typeface="Agency FB" panose="020B0503020202020204" pitchFamily="34" charset="0"/>
                </a:rPr>
                <a:t>twitter</a:t>
              </a:r>
            </a:p>
          </p:txBody>
        </p:sp>
        <p:pic>
          <p:nvPicPr>
            <p:cNvPr id="64" name="Picture 63">
              <a:extLst>
                <a:ext uri="{FF2B5EF4-FFF2-40B4-BE49-F238E27FC236}">
                  <a16:creationId xmlns:a16="http://schemas.microsoft.com/office/drawing/2014/main" id="{A71C98ED-0128-43AA-97DA-61B7FB505CA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944611" y="5932282"/>
              <a:ext cx="322487" cy="335924"/>
            </a:xfrm>
            <a:prstGeom prst="rect">
              <a:avLst/>
            </a:prstGeom>
          </p:spPr>
        </p:pic>
        <p:pic>
          <p:nvPicPr>
            <p:cNvPr id="65" name="Picture 64">
              <a:extLst>
                <a:ext uri="{FF2B5EF4-FFF2-40B4-BE49-F238E27FC236}">
                  <a16:creationId xmlns:a16="http://schemas.microsoft.com/office/drawing/2014/main" id="{9B09D29C-E104-4707-A058-8918844C2D9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65445" y1="31646" x2="65445" y2="31646"/>
                          <a14:foregroundMark x1="58639" y1="39241" x2="58639" y2="39241"/>
                        </a14:backgroundRemoval>
                      </a14:imgEffect>
                    </a14:imgLayer>
                  </a14:imgProps>
                </a:ext>
                <a:ext uri="{28A0092B-C50C-407E-A947-70E740481C1C}">
                  <a14:useLocalDpi xmlns:a14="http://schemas.microsoft.com/office/drawing/2010/main" val="0"/>
                </a:ext>
              </a:extLst>
            </a:blip>
            <a:stretch>
              <a:fillRect/>
            </a:stretch>
          </p:blipFill>
          <p:spPr>
            <a:xfrm>
              <a:off x="9849303" y="6429620"/>
              <a:ext cx="465531" cy="385099"/>
            </a:xfrm>
            <a:prstGeom prst="rect">
              <a:avLst/>
            </a:prstGeom>
          </p:spPr>
        </p:pic>
        <p:pic>
          <p:nvPicPr>
            <p:cNvPr id="66" name="Picture 65">
              <a:extLst>
                <a:ext uri="{FF2B5EF4-FFF2-40B4-BE49-F238E27FC236}">
                  <a16:creationId xmlns:a16="http://schemas.microsoft.com/office/drawing/2014/main" id="{8F3D42A8-BB6C-416B-8E47-7459A2EA35B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859795" y="5682355"/>
              <a:ext cx="373689" cy="334953"/>
            </a:xfrm>
            <a:prstGeom prst="rect">
              <a:avLst/>
            </a:prstGeom>
          </p:spPr>
        </p:pic>
        <p:pic>
          <p:nvPicPr>
            <p:cNvPr id="67" name="Picture 66">
              <a:extLst>
                <a:ext uri="{FF2B5EF4-FFF2-40B4-BE49-F238E27FC236}">
                  <a16:creationId xmlns:a16="http://schemas.microsoft.com/office/drawing/2014/main" id="{BC46A781-67E6-4AFE-814E-14AE4F5602F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822526" y="6183822"/>
              <a:ext cx="473307" cy="346215"/>
            </a:xfrm>
            <a:prstGeom prst="rect">
              <a:avLst/>
            </a:prstGeom>
          </p:spPr>
        </p:pic>
        <p:sp>
          <p:nvSpPr>
            <p:cNvPr id="68" name="TextBox 67">
              <a:extLst>
                <a:ext uri="{FF2B5EF4-FFF2-40B4-BE49-F238E27FC236}">
                  <a16:creationId xmlns:a16="http://schemas.microsoft.com/office/drawing/2014/main" id="{14A22348-CFD5-498C-86CB-663EBDB6AF88}"/>
                </a:ext>
              </a:extLst>
            </p:cNvPr>
            <p:cNvSpPr txBox="1"/>
            <p:nvPr/>
          </p:nvSpPr>
          <p:spPr>
            <a:xfrm>
              <a:off x="9282717" y="5927419"/>
              <a:ext cx="766557" cy="338554"/>
            </a:xfrm>
            <a:prstGeom prst="rect">
              <a:avLst/>
            </a:prstGeom>
            <a:noFill/>
          </p:spPr>
          <p:txBody>
            <a:bodyPr wrap="none" rtlCol="0">
              <a:spAutoFit/>
            </a:bodyPr>
            <a:lstStyle/>
            <a:p>
              <a:r>
                <a:rPr lang="en-US" sz="1600" dirty="0" err="1">
                  <a:solidFill>
                    <a:schemeClr val="bg2"/>
                  </a:solidFill>
                  <a:latin typeface="Agency FB" panose="020B0503020202020204" pitchFamily="34" charset="0"/>
                </a:rPr>
                <a:t>facebook</a:t>
              </a:r>
              <a:endParaRPr lang="en-US" sz="1600" dirty="0">
                <a:solidFill>
                  <a:schemeClr val="bg2"/>
                </a:solidFill>
                <a:latin typeface="Agency FB" panose="020B0503020202020204" pitchFamily="34" charset="0"/>
              </a:endParaRPr>
            </a:p>
          </p:txBody>
        </p:sp>
        <p:sp>
          <p:nvSpPr>
            <p:cNvPr id="69" name="TextBox 68">
              <a:extLst>
                <a:ext uri="{FF2B5EF4-FFF2-40B4-BE49-F238E27FC236}">
                  <a16:creationId xmlns:a16="http://schemas.microsoft.com/office/drawing/2014/main" id="{583FB61C-FA3B-42E1-B8F0-0A934BEE5667}"/>
                </a:ext>
              </a:extLst>
            </p:cNvPr>
            <p:cNvSpPr txBox="1"/>
            <p:nvPr/>
          </p:nvSpPr>
          <p:spPr>
            <a:xfrm>
              <a:off x="9294429" y="6157930"/>
              <a:ext cx="696024" cy="338554"/>
            </a:xfrm>
            <a:prstGeom prst="rect">
              <a:avLst/>
            </a:prstGeom>
            <a:noFill/>
          </p:spPr>
          <p:txBody>
            <a:bodyPr wrap="none" rtlCol="0">
              <a:spAutoFit/>
            </a:bodyPr>
            <a:lstStyle/>
            <a:p>
              <a:r>
                <a:rPr lang="en-US" sz="1600" dirty="0" err="1">
                  <a:solidFill>
                    <a:schemeClr val="bg2"/>
                  </a:solidFill>
                  <a:latin typeface="Agency FB" panose="020B0503020202020204" pitchFamily="34" charset="0"/>
                </a:rPr>
                <a:t>youtube</a:t>
              </a:r>
              <a:endParaRPr lang="en-US" sz="1600" dirty="0">
                <a:solidFill>
                  <a:schemeClr val="bg2"/>
                </a:solidFill>
                <a:latin typeface="Agency FB" panose="020B0503020202020204" pitchFamily="34" charset="0"/>
              </a:endParaRPr>
            </a:p>
          </p:txBody>
        </p:sp>
        <p:sp>
          <p:nvSpPr>
            <p:cNvPr id="70" name="TextBox 69">
              <a:extLst>
                <a:ext uri="{FF2B5EF4-FFF2-40B4-BE49-F238E27FC236}">
                  <a16:creationId xmlns:a16="http://schemas.microsoft.com/office/drawing/2014/main" id="{BC39830E-4652-4971-B3D9-2AF41A71A160}"/>
                </a:ext>
              </a:extLst>
            </p:cNvPr>
            <p:cNvSpPr txBox="1"/>
            <p:nvPr/>
          </p:nvSpPr>
          <p:spPr>
            <a:xfrm>
              <a:off x="9153195" y="6438519"/>
              <a:ext cx="843501" cy="338554"/>
            </a:xfrm>
            <a:prstGeom prst="rect">
              <a:avLst/>
            </a:prstGeom>
            <a:noFill/>
          </p:spPr>
          <p:txBody>
            <a:bodyPr wrap="none" rtlCol="0">
              <a:spAutoFit/>
            </a:bodyPr>
            <a:lstStyle/>
            <a:p>
              <a:r>
                <a:rPr lang="en-US" sz="1600" dirty="0" err="1">
                  <a:solidFill>
                    <a:schemeClr val="bg2"/>
                  </a:solidFill>
                  <a:latin typeface="Agency FB" panose="020B0503020202020204" pitchFamily="34" charset="0"/>
                </a:rPr>
                <a:t>instagram</a:t>
              </a:r>
              <a:endParaRPr lang="en-US" sz="1600" dirty="0">
                <a:solidFill>
                  <a:schemeClr val="bg2"/>
                </a:solidFill>
                <a:latin typeface="Agency FB" panose="020B0503020202020204" pitchFamily="34" charset="0"/>
              </a:endParaRPr>
            </a:p>
          </p:txBody>
        </p:sp>
      </p:grpSp>
      <p:sp>
        <p:nvSpPr>
          <p:cNvPr id="4" name="Rectangle 3">
            <a:extLst>
              <a:ext uri="{FF2B5EF4-FFF2-40B4-BE49-F238E27FC236}">
                <a16:creationId xmlns:a16="http://schemas.microsoft.com/office/drawing/2014/main" id="{3B3D1800-F678-433A-A193-08885CAD5EB6}"/>
              </a:ext>
            </a:extLst>
          </p:cNvPr>
          <p:cNvSpPr/>
          <p:nvPr/>
        </p:nvSpPr>
        <p:spPr>
          <a:xfrm>
            <a:off x="0" y="-26191"/>
            <a:ext cx="12192000" cy="888642"/>
          </a:xfrm>
          <a:prstGeom prst="rect">
            <a:avLst/>
          </a:prstGeom>
          <a:solidFill>
            <a:srgbClr val="111E35"/>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9FCD57E-B6E7-400D-8537-01FB1BCB27A6}"/>
              </a:ext>
            </a:extLst>
          </p:cNvPr>
          <p:cNvSpPr/>
          <p:nvPr/>
        </p:nvSpPr>
        <p:spPr>
          <a:xfrm>
            <a:off x="591442" y="301463"/>
            <a:ext cx="4443212" cy="399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ln w="0"/>
                <a:gradFill>
                  <a:gsLst>
                    <a:gs pos="21000">
                      <a:srgbClr val="53575C"/>
                    </a:gs>
                    <a:gs pos="88000">
                      <a:srgbClr val="C5C7CA"/>
                    </a:gs>
                  </a:gsLst>
                  <a:lin ang="5400000"/>
                </a:gradFill>
                <a:latin typeface="Agency FB" panose="020B0503020202020204" pitchFamily="34" charset="0"/>
              </a:rPr>
              <a:t>United States Space Force</a:t>
            </a:r>
          </a:p>
        </p:txBody>
      </p:sp>
      <p:pic>
        <p:nvPicPr>
          <p:cNvPr id="7" name="Picture 6">
            <a:extLst>
              <a:ext uri="{FF2B5EF4-FFF2-40B4-BE49-F238E27FC236}">
                <a16:creationId xmlns:a16="http://schemas.microsoft.com/office/drawing/2014/main" id="{38E77E85-E1F7-4382-B76B-B64821BE16B8}"/>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0" b="100000" l="0" r="100000">
                        <a14:foregroundMark x1="37778" y1="10222" x2="37778" y2="10222"/>
                        <a14:foregroundMark x1="40000" y1="11111" x2="40000" y2="11111"/>
                        <a14:foregroundMark x1="30222" y1="12889" x2="30222" y2="12889"/>
                        <a14:foregroundMark x1="25333" y1="15556" x2="25333" y2="15556"/>
                        <a14:foregroundMark x1="22222" y1="19111" x2="22222" y2="19111"/>
                        <a14:foregroundMark x1="20889" y1="22667" x2="20889" y2="22667"/>
                        <a14:foregroundMark x1="14667" y1="27111" x2="14667" y2="27111"/>
                        <a14:foregroundMark x1="60444" y1="8444" x2="60444" y2="8444"/>
                        <a14:foregroundMark x1="69333" y1="10222" x2="69333" y2="10222"/>
                        <a14:foregroundMark x1="74222" y1="17778" x2="74222" y2="17778"/>
                        <a14:foregroundMark x1="80444" y1="17778" x2="80444" y2="17778"/>
                        <a14:foregroundMark x1="84000" y1="21333" x2="84000" y2="21333"/>
                        <a14:foregroundMark x1="88444" y1="27111" x2="88444" y2="27111"/>
                        <a14:foregroundMark x1="87111" y1="68889" x2="87111" y2="68889"/>
                        <a14:foregroundMark x1="80889" y1="77333" x2="80889" y2="77333"/>
                        <a14:foregroundMark x1="76444" y1="82222" x2="76444" y2="82222"/>
                        <a14:foregroundMark x1="69333" y1="85333" x2="69333" y2="85333"/>
                        <a14:foregroundMark x1="58222" y1="90667" x2="58222" y2="90667"/>
                        <a14:foregroundMark x1="11556" y1="69778" x2="11556" y2="69778"/>
                        <a14:foregroundMark x1="15111" y1="74667" x2="15111" y2="74667"/>
                        <a14:foregroundMark x1="22667" y1="84889" x2="22667" y2="84889"/>
                        <a14:foregroundMark x1="28444" y1="86222" x2="28444" y2="86222"/>
                        <a14:foregroundMark x1="37333" y1="90222" x2="37333" y2="90222"/>
                        <a14:foregroundMark x1="49778" y1="72000" x2="49778" y2="72000"/>
                        <a14:foregroundMark x1="51111" y1="64444" x2="51111" y2="64444"/>
                        <a14:foregroundMark x1="57333" y1="68000" x2="57333" y2="68000"/>
                        <a14:foregroundMark x1="62222" y1="56889" x2="62222" y2="56889"/>
                        <a14:foregroundMark x1="62667" y1="47556" x2="62667" y2="47556"/>
                        <a14:foregroundMark x1="52889" y1="42222" x2="52889" y2="42222"/>
                        <a14:foregroundMark x1="47556" y1="41333" x2="47556" y2="41333"/>
                        <a14:foregroundMark x1="50222" y1="56444" x2="50222" y2="56444"/>
                        <a14:foregroundMark x1="36889" y1="48000" x2="36889" y2="48000"/>
                        <a14:foregroundMark x1="33778" y1="56889" x2="33778" y2="56889"/>
                        <a14:foregroundMark x1="35556" y1="55556" x2="35556" y2="55556"/>
                        <a14:foregroundMark x1="41333" y1="68000" x2="41333" y2="68000"/>
                      </a14:backgroundRemoval>
                    </a14:imgEffect>
                  </a14:imgLayer>
                </a14:imgProps>
              </a:ext>
              <a:ext uri="{28A0092B-C50C-407E-A947-70E740481C1C}">
                <a14:useLocalDpi xmlns:a14="http://schemas.microsoft.com/office/drawing/2010/main" val="0"/>
              </a:ext>
            </a:extLst>
          </a:blip>
          <a:stretch>
            <a:fillRect/>
          </a:stretch>
        </p:blipFill>
        <p:spPr>
          <a:xfrm>
            <a:off x="203401" y="138626"/>
            <a:ext cx="669701" cy="669701"/>
          </a:xfrm>
          <a:prstGeom prst="rect">
            <a:avLst/>
          </a:prstGeom>
        </p:spPr>
      </p:pic>
      <p:sp>
        <p:nvSpPr>
          <p:cNvPr id="16" name="TextBox 15">
            <a:extLst>
              <a:ext uri="{FF2B5EF4-FFF2-40B4-BE49-F238E27FC236}">
                <a16:creationId xmlns:a16="http://schemas.microsoft.com/office/drawing/2014/main" id="{1483C278-DB8E-430D-9344-EE3115514AB1}"/>
              </a:ext>
            </a:extLst>
          </p:cNvPr>
          <p:cNvSpPr txBox="1"/>
          <p:nvPr/>
        </p:nvSpPr>
        <p:spPr>
          <a:xfrm>
            <a:off x="10477688" y="316419"/>
            <a:ext cx="728084" cy="369332"/>
          </a:xfrm>
          <a:prstGeom prst="rect">
            <a:avLst/>
          </a:prstGeom>
          <a:noFill/>
        </p:spPr>
        <p:txBody>
          <a:bodyPr wrap="none" rtlCol="0">
            <a:spAutoFit/>
          </a:bodyPr>
          <a:lstStyle/>
          <a:p>
            <a:r>
              <a:rPr lang="en-US" dirty="0">
                <a:ln w="0"/>
                <a:solidFill>
                  <a:schemeClr val="bg1">
                    <a:lumMod val="50000"/>
                  </a:schemeClr>
                </a:solidFill>
              </a:rPr>
              <a:t>menu</a:t>
            </a:r>
          </a:p>
        </p:txBody>
      </p:sp>
      <p:grpSp>
        <p:nvGrpSpPr>
          <p:cNvPr id="28" name="Group 27">
            <a:extLst>
              <a:ext uri="{FF2B5EF4-FFF2-40B4-BE49-F238E27FC236}">
                <a16:creationId xmlns:a16="http://schemas.microsoft.com/office/drawing/2014/main" id="{0E2F4015-01A8-4AFA-85F0-F36422E02C1E}"/>
              </a:ext>
            </a:extLst>
          </p:cNvPr>
          <p:cNvGrpSpPr/>
          <p:nvPr/>
        </p:nvGrpSpPr>
        <p:grpSpPr>
          <a:xfrm>
            <a:off x="11205771" y="350958"/>
            <a:ext cx="394787" cy="245035"/>
            <a:chOff x="11205771" y="334547"/>
            <a:chExt cx="372336" cy="245035"/>
          </a:xfrm>
        </p:grpSpPr>
        <p:cxnSp>
          <p:nvCxnSpPr>
            <p:cNvPr id="24" name="Straight Connector 23">
              <a:extLst>
                <a:ext uri="{FF2B5EF4-FFF2-40B4-BE49-F238E27FC236}">
                  <a16:creationId xmlns:a16="http://schemas.microsoft.com/office/drawing/2014/main" id="{BD080560-33B5-4664-971C-2CE22DC357E0}"/>
                </a:ext>
              </a:extLst>
            </p:cNvPr>
            <p:cNvCxnSpPr/>
            <p:nvPr/>
          </p:nvCxnSpPr>
          <p:spPr>
            <a:xfrm>
              <a:off x="11205771" y="334547"/>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80EE59-DAE9-4B2C-B583-0FD6F75A8FC5}"/>
                </a:ext>
              </a:extLst>
            </p:cNvPr>
            <p:cNvCxnSpPr/>
            <p:nvPr/>
          </p:nvCxnSpPr>
          <p:spPr>
            <a:xfrm>
              <a:off x="11205772" y="457065"/>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747B96-307D-4060-B4D0-82DC0A47F550}"/>
                </a:ext>
              </a:extLst>
            </p:cNvPr>
            <p:cNvCxnSpPr/>
            <p:nvPr/>
          </p:nvCxnSpPr>
          <p:spPr>
            <a:xfrm>
              <a:off x="11205772" y="579582"/>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99F5849B-84B1-4548-9894-BB4C7095DF66}"/>
              </a:ext>
            </a:extLst>
          </p:cNvPr>
          <p:cNvGrpSpPr/>
          <p:nvPr/>
        </p:nvGrpSpPr>
        <p:grpSpPr>
          <a:xfrm>
            <a:off x="10000126" y="306278"/>
            <a:ext cx="273195" cy="258043"/>
            <a:chOff x="9697068" y="321539"/>
            <a:chExt cx="273195" cy="258043"/>
          </a:xfrm>
        </p:grpSpPr>
        <p:sp>
          <p:nvSpPr>
            <p:cNvPr id="72" name="Flowchart: Connector 71">
              <a:extLst>
                <a:ext uri="{FF2B5EF4-FFF2-40B4-BE49-F238E27FC236}">
                  <a16:creationId xmlns:a16="http://schemas.microsoft.com/office/drawing/2014/main" id="{E5C126FD-CED6-44EB-9C20-1967E9550F48}"/>
                </a:ext>
              </a:extLst>
            </p:cNvPr>
            <p:cNvSpPr/>
            <p:nvPr/>
          </p:nvSpPr>
          <p:spPr>
            <a:xfrm>
              <a:off x="9697068" y="321539"/>
              <a:ext cx="193184" cy="193183"/>
            </a:xfrm>
            <a:prstGeom prst="flowChartConnecto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424A886E-8E4D-4CFA-BC0C-CE4F24C9274E}"/>
                </a:ext>
              </a:extLst>
            </p:cNvPr>
            <p:cNvCxnSpPr>
              <a:cxnSpLocks/>
            </p:cNvCxnSpPr>
            <p:nvPr/>
          </p:nvCxnSpPr>
          <p:spPr>
            <a:xfrm>
              <a:off x="9860524" y="501085"/>
              <a:ext cx="109739" cy="7849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Rectangle: Rounded Corners 9">
            <a:extLst>
              <a:ext uri="{FF2B5EF4-FFF2-40B4-BE49-F238E27FC236}">
                <a16:creationId xmlns:a16="http://schemas.microsoft.com/office/drawing/2014/main" id="{00173618-6E8A-41B1-BF32-114FE3FAEBD2}"/>
              </a:ext>
            </a:extLst>
          </p:cNvPr>
          <p:cNvSpPr/>
          <p:nvPr/>
        </p:nvSpPr>
        <p:spPr>
          <a:xfrm>
            <a:off x="4997226" y="4766874"/>
            <a:ext cx="1929969" cy="419780"/>
          </a:xfrm>
          <a:prstGeom prst="round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9124835-C001-4037-AF3D-F561B8863D36}"/>
              </a:ext>
            </a:extLst>
          </p:cNvPr>
          <p:cNvSpPr txBox="1"/>
          <p:nvPr/>
        </p:nvSpPr>
        <p:spPr>
          <a:xfrm>
            <a:off x="5392053" y="4729567"/>
            <a:ext cx="1067921" cy="461665"/>
          </a:xfrm>
          <a:prstGeom prst="rect">
            <a:avLst/>
          </a:prstGeom>
          <a:noFill/>
        </p:spPr>
        <p:txBody>
          <a:bodyPr wrap="none" rtlCol="0">
            <a:spAutoFit/>
          </a:bodyPr>
          <a:lstStyle/>
          <a:p>
            <a:r>
              <a:rPr lang="en-US" sz="2400" dirty="0">
                <a:solidFill>
                  <a:schemeClr val="bg2"/>
                </a:solidFill>
              </a:rPr>
              <a:t>Submit</a:t>
            </a:r>
          </a:p>
        </p:txBody>
      </p:sp>
    </p:spTree>
    <p:extLst>
      <p:ext uri="{BB962C8B-B14F-4D97-AF65-F5344CB8AC3E}">
        <p14:creationId xmlns:p14="http://schemas.microsoft.com/office/powerpoint/2010/main" val="79656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1800-F678-433A-A193-08885CAD5EB6}"/>
              </a:ext>
            </a:extLst>
          </p:cNvPr>
          <p:cNvSpPr/>
          <p:nvPr/>
        </p:nvSpPr>
        <p:spPr>
          <a:xfrm>
            <a:off x="0" y="-26191"/>
            <a:ext cx="12192000" cy="888642"/>
          </a:xfrm>
          <a:prstGeom prst="rect">
            <a:avLst/>
          </a:prstGeom>
          <a:solidFill>
            <a:srgbClr val="111E35"/>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9FCD57E-B6E7-400D-8537-01FB1BCB27A6}"/>
              </a:ext>
            </a:extLst>
          </p:cNvPr>
          <p:cNvSpPr/>
          <p:nvPr/>
        </p:nvSpPr>
        <p:spPr>
          <a:xfrm>
            <a:off x="591442" y="301463"/>
            <a:ext cx="4443212" cy="399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ln w="0"/>
                <a:solidFill>
                  <a:schemeClr val="bg2"/>
                </a:solidFill>
                <a:latin typeface="Agency FB" panose="020B0503020202020204" pitchFamily="34" charset="0"/>
              </a:rPr>
              <a:t>United States Space Force</a:t>
            </a:r>
          </a:p>
        </p:txBody>
      </p:sp>
      <p:pic>
        <p:nvPicPr>
          <p:cNvPr id="7" name="Picture 6">
            <a:extLst>
              <a:ext uri="{FF2B5EF4-FFF2-40B4-BE49-F238E27FC236}">
                <a16:creationId xmlns:a16="http://schemas.microsoft.com/office/drawing/2014/main" id="{38E77E85-E1F7-4382-B76B-B64821BE16B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7778" y1="10222" x2="37778" y2="10222"/>
                        <a14:foregroundMark x1="40000" y1="11111" x2="40000" y2="11111"/>
                        <a14:foregroundMark x1="30222" y1="12889" x2="30222" y2="12889"/>
                        <a14:foregroundMark x1="25333" y1="15556" x2="25333" y2="15556"/>
                        <a14:foregroundMark x1="22222" y1="19111" x2="22222" y2="19111"/>
                        <a14:foregroundMark x1="20889" y1="22667" x2="20889" y2="22667"/>
                        <a14:foregroundMark x1="14667" y1="27111" x2="14667" y2="27111"/>
                        <a14:foregroundMark x1="60444" y1="8444" x2="60444" y2="8444"/>
                        <a14:foregroundMark x1="69333" y1="10222" x2="69333" y2="10222"/>
                        <a14:foregroundMark x1="74222" y1="17778" x2="74222" y2="17778"/>
                        <a14:foregroundMark x1="80444" y1="17778" x2="80444" y2="17778"/>
                        <a14:foregroundMark x1="84000" y1="21333" x2="84000" y2="21333"/>
                        <a14:foregroundMark x1="88444" y1="27111" x2="88444" y2="27111"/>
                        <a14:foregroundMark x1="87111" y1="68889" x2="87111" y2="68889"/>
                        <a14:foregroundMark x1="80889" y1="77333" x2="80889" y2="77333"/>
                        <a14:foregroundMark x1="76444" y1="82222" x2="76444" y2="82222"/>
                        <a14:foregroundMark x1="69333" y1="85333" x2="69333" y2="85333"/>
                        <a14:foregroundMark x1="58222" y1="90667" x2="58222" y2="90667"/>
                        <a14:foregroundMark x1="11556" y1="69778" x2="11556" y2="69778"/>
                        <a14:foregroundMark x1="15111" y1="74667" x2="15111" y2="74667"/>
                        <a14:foregroundMark x1="22667" y1="84889" x2="22667" y2="84889"/>
                        <a14:foregroundMark x1="28444" y1="86222" x2="28444" y2="86222"/>
                        <a14:foregroundMark x1="37333" y1="90222" x2="37333" y2="90222"/>
                        <a14:foregroundMark x1="49778" y1="72000" x2="49778" y2="72000"/>
                        <a14:foregroundMark x1="51111" y1="64444" x2="51111" y2="64444"/>
                        <a14:foregroundMark x1="57333" y1="68000" x2="57333" y2="68000"/>
                        <a14:foregroundMark x1="62222" y1="56889" x2="62222" y2="56889"/>
                        <a14:foregroundMark x1="62667" y1="47556" x2="62667" y2="47556"/>
                        <a14:foregroundMark x1="52889" y1="42222" x2="52889" y2="42222"/>
                        <a14:foregroundMark x1="47556" y1="41333" x2="47556" y2="41333"/>
                        <a14:foregroundMark x1="50222" y1="56444" x2="50222" y2="56444"/>
                        <a14:foregroundMark x1="36889" y1="48000" x2="36889" y2="48000"/>
                        <a14:foregroundMark x1="33778" y1="56889" x2="33778" y2="56889"/>
                        <a14:foregroundMark x1="35556" y1="55556" x2="35556" y2="55556"/>
                        <a14:foregroundMark x1="41333" y1="68000" x2="41333" y2="68000"/>
                      </a14:backgroundRemoval>
                    </a14:imgEffect>
                  </a14:imgLayer>
                </a14:imgProps>
              </a:ext>
              <a:ext uri="{28A0092B-C50C-407E-A947-70E740481C1C}">
                <a14:useLocalDpi xmlns:a14="http://schemas.microsoft.com/office/drawing/2010/main" val="0"/>
              </a:ext>
            </a:extLst>
          </a:blip>
          <a:stretch>
            <a:fillRect/>
          </a:stretch>
        </p:blipFill>
        <p:spPr>
          <a:xfrm>
            <a:off x="203401" y="138626"/>
            <a:ext cx="669701" cy="669701"/>
          </a:xfrm>
          <a:prstGeom prst="rect">
            <a:avLst/>
          </a:prstGeom>
        </p:spPr>
      </p:pic>
      <p:sp>
        <p:nvSpPr>
          <p:cNvPr id="16" name="TextBox 15">
            <a:extLst>
              <a:ext uri="{FF2B5EF4-FFF2-40B4-BE49-F238E27FC236}">
                <a16:creationId xmlns:a16="http://schemas.microsoft.com/office/drawing/2014/main" id="{1483C278-DB8E-430D-9344-EE3115514AB1}"/>
              </a:ext>
            </a:extLst>
          </p:cNvPr>
          <p:cNvSpPr txBox="1"/>
          <p:nvPr/>
        </p:nvSpPr>
        <p:spPr>
          <a:xfrm>
            <a:off x="10477688" y="316419"/>
            <a:ext cx="728084" cy="369332"/>
          </a:xfrm>
          <a:prstGeom prst="rect">
            <a:avLst/>
          </a:prstGeom>
          <a:noFill/>
          <a:ln>
            <a:noFill/>
          </a:ln>
        </p:spPr>
        <p:txBody>
          <a:bodyPr wrap="none" rtlCol="0">
            <a:spAutoFit/>
          </a:bodyPr>
          <a:lstStyle/>
          <a:p>
            <a:r>
              <a:rPr lang="en-US" dirty="0">
                <a:ln w="0"/>
                <a:solidFill>
                  <a:schemeClr val="bg2"/>
                </a:solidFill>
              </a:rPr>
              <a:t>menu</a:t>
            </a:r>
          </a:p>
        </p:txBody>
      </p:sp>
      <p:grpSp>
        <p:nvGrpSpPr>
          <p:cNvPr id="28" name="Group 27">
            <a:extLst>
              <a:ext uri="{FF2B5EF4-FFF2-40B4-BE49-F238E27FC236}">
                <a16:creationId xmlns:a16="http://schemas.microsoft.com/office/drawing/2014/main" id="{0E2F4015-01A8-4AFA-85F0-F36422E02C1E}"/>
              </a:ext>
            </a:extLst>
          </p:cNvPr>
          <p:cNvGrpSpPr/>
          <p:nvPr/>
        </p:nvGrpSpPr>
        <p:grpSpPr>
          <a:xfrm>
            <a:off x="11205771" y="350958"/>
            <a:ext cx="394787" cy="245035"/>
            <a:chOff x="11205771" y="334547"/>
            <a:chExt cx="372336" cy="245035"/>
          </a:xfrm>
        </p:grpSpPr>
        <p:cxnSp>
          <p:nvCxnSpPr>
            <p:cNvPr id="24" name="Straight Connector 23">
              <a:extLst>
                <a:ext uri="{FF2B5EF4-FFF2-40B4-BE49-F238E27FC236}">
                  <a16:creationId xmlns:a16="http://schemas.microsoft.com/office/drawing/2014/main" id="{BD080560-33B5-4664-971C-2CE22DC357E0}"/>
                </a:ext>
              </a:extLst>
            </p:cNvPr>
            <p:cNvCxnSpPr/>
            <p:nvPr/>
          </p:nvCxnSpPr>
          <p:spPr>
            <a:xfrm>
              <a:off x="11205771" y="334547"/>
              <a:ext cx="372335"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80EE59-DAE9-4B2C-B583-0FD6F75A8FC5}"/>
                </a:ext>
              </a:extLst>
            </p:cNvPr>
            <p:cNvCxnSpPr/>
            <p:nvPr/>
          </p:nvCxnSpPr>
          <p:spPr>
            <a:xfrm>
              <a:off x="11205772" y="457065"/>
              <a:ext cx="372335"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747B96-307D-4060-B4D0-82DC0A47F550}"/>
                </a:ext>
              </a:extLst>
            </p:cNvPr>
            <p:cNvCxnSpPr/>
            <p:nvPr/>
          </p:nvCxnSpPr>
          <p:spPr>
            <a:xfrm>
              <a:off x="11205772" y="579582"/>
              <a:ext cx="372335"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E587884-9088-4048-9D61-406CD113757B}"/>
              </a:ext>
            </a:extLst>
          </p:cNvPr>
          <p:cNvSpPr/>
          <p:nvPr/>
        </p:nvSpPr>
        <p:spPr>
          <a:xfrm>
            <a:off x="1687132" y="877408"/>
            <a:ext cx="8790556" cy="599554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55AE77-2F79-4851-B6EA-2D4AFC4B69DC}"/>
              </a:ext>
            </a:extLst>
          </p:cNvPr>
          <p:cNvSpPr/>
          <p:nvPr/>
        </p:nvSpPr>
        <p:spPr>
          <a:xfrm>
            <a:off x="0" y="862451"/>
            <a:ext cx="168713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962706F-A4EA-47F3-AFC8-2CE4D0B1D5EF}"/>
              </a:ext>
            </a:extLst>
          </p:cNvPr>
          <p:cNvSpPr/>
          <p:nvPr/>
        </p:nvSpPr>
        <p:spPr>
          <a:xfrm>
            <a:off x="10477688" y="862451"/>
            <a:ext cx="171431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ardrop 1">
            <a:extLst>
              <a:ext uri="{FF2B5EF4-FFF2-40B4-BE49-F238E27FC236}">
                <a16:creationId xmlns:a16="http://schemas.microsoft.com/office/drawing/2014/main" id="{A2BBC8A4-B0E9-4EB4-97F5-976567D95A4D}"/>
              </a:ext>
            </a:extLst>
          </p:cNvPr>
          <p:cNvSpPr/>
          <p:nvPr/>
        </p:nvSpPr>
        <p:spPr>
          <a:xfrm flipH="1">
            <a:off x="3071546" y="597244"/>
            <a:ext cx="309093" cy="265207"/>
          </a:xfrm>
          <a:prstGeom prst="teardrop">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ardrop 19">
            <a:extLst>
              <a:ext uri="{FF2B5EF4-FFF2-40B4-BE49-F238E27FC236}">
                <a16:creationId xmlns:a16="http://schemas.microsoft.com/office/drawing/2014/main" id="{16F09413-E2EE-42B2-B892-7F7311015F4C}"/>
              </a:ext>
            </a:extLst>
          </p:cNvPr>
          <p:cNvSpPr/>
          <p:nvPr/>
        </p:nvSpPr>
        <p:spPr>
          <a:xfrm flipH="1">
            <a:off x="11205771" y="527333"/>
            <a:ext cx="309093" cy="265207"/>
          </a:xfrm>
          <a:prstGeom prst="teardrop">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CC55C6C-205D-44E7-9D83-54EE0F76DAEE}"/>
              </a:ext>
            </a:extLst>
          </p:cNvPr>
          <p:cNvCxnSpPr>
            <a:cxnSpLocks/>
          </p:cNvCxnSpPr>
          <p:nvPr/>
        </p:nvCxnSpPr>
        <p:spPr>
          <a:xfrm flipV="1">
            <a:off x="10348593" y="877408"/>
            <a:ext cx="9715" cy="159607"/>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7A878D1-EA88-47FE-9135-E545D6F68059}"/>
              </a:ext>
            </a:extLst>
          </p:cNvPr>
          <p:cNvCxnSpPr>
            <a:cxnSpLocks/>
          </p:cNvCxnSpPr>
          <p:nvPr/>
        </p:nvCxnSpPr>
        <p:spPr>
          <a:xfrm flipH="1" flipV="1">
            <a:off x="10479834" y="847494"/>
            <a:ext cx="112181" cy="189521"/>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15E9F97-7387-4D4B-8EF0-B3323BBD1D7F}"/>
              </a:ext>
            </a:extLst>
          </p:cNvPr>
          <p:cNvCxnSpPr>
            <a:cxnSpLocks/>
          </p:cNvCxnSpPr>
          <p:nvPr/>
        </p:nvCxnSpPr>
        <p:spPr>
          <a:xfrm flipH="1" flipV="1">
            <a:off x="10524694" y="764683"/>
            <a:ext cx="170410" cy="73386"/>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E129B04-FDC2-45CE-95E4-533BC9489808}"/>
              </a:ext>
            </a:extLst>
          </p:cNvPr>
          <p:cNvSpPr/>
          <p:nvPr/>
        </p:nvSpPr>
        <p:spPr>
          <a:xfrm>
            <a:off x="7444144" y="290604"/>
            <a:ext cx="2891724" cy="369332"/>
          </a:xfrm>
          <a:prstGeom prst="rect">
            <a:avLst/>
          </a:prstGeom>
          <a:solidFill>
            <a:schemeClr val="tx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50000"/>
                  </a:schemeClr>
                </a:solidFill>
              </a:rPr>
              <a:t>search</a:t>
            </a:r>
          </a:p>
        </p:txBody>
      </p:sp>
      <p:grpSp>
        <p:nvGrpSpPr>
          <p:cNvPr id="22" name="Group 21">
            <a:extLst>
              <a:ext uri="{FF2B5EF4-FFF2-40B4-BE49-F238E27FC236}">
                <a16:creationId xmlns:a16="http://schemas.microsoft.com/office/drawing/2014/main" id="{F5C28F13-ABD0-45F6-88CA-FF09CE1054CD}"/>
              </a:ext>
            </a:extLst>
          </p:cNvPr>
          <p:cNvGrpSpPr/>
          <p:nvPr/>
        </p:nvGrpSpPr>
        <p:grpSpPr>
          <a:xfrm>
            <a:off x="9946304" y="347787"/>
            <a:ext cx="273195" cy="258043"/>
            <a:chOff x="9697068" y="321539"/>
            <a:chExt cx="273195" cy="258043"/>
          </a:xfrm>
        </p:grpSpPr>
        <p:sp>
          <p:nvSpPr>
            <p:cNvPr id="17" name="Flowchart: Connector 16">
              <a:extLst>
                <a:ext uri="{FF2B5EF4-FFF2-40B4-BE49-F238E27FC236}">
                  <a16:creationId xmlns:a16="http://schemas.microsoft.com/office/drawing/2014/main" id="{67B41E50-588B-43AB-854D-859514E4D1D0}"/>
                </a:ext>
              </a:extLst>
            </p:cNvPr>
            <p:cNvSpPr/>
            <p:nvPr/>
          </p:nvSpPr>
          <p:spPr>
            <a:xfrm>
              <a:off x="9697068" y="321539"/>
              <a:ext cx="193184" cy="193183"/>
            </a:xfrm>
            <a:prstGeom prst="flowChartConnecto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cxnSp>
          <p:nvCxnSpPr>
            <p:cNvPr id="19" name="Straight Connector 18">
              <a:extLst>
                <a:ext uri="{FF2B5EF4-FFF2-40B4-BE49-F238E27FC236}">
                  <a16:creationId xmlns:a16="http://schemas.microsoft.com/office/drawing/2014/main" id="{F4CD9F46-70CF-43EF-8FC7-240EFED1EAB3}"/>
                </a:ext>
              </a:extLst>
            </p:cNvPr>
            <p:cNvCxnSpPr>
              <a:cxnSpLocks/>
            </p:cNvCxnSpPr>
            <p:nvPr/>
          </p:nvCxnSpPr>
          <p:spPr>
            <a:xfrm>
              <a:off x="9860524" y="501085"/>
              <a:ext cx="109739" cy="7849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8" name="Teardrop 17">
            <a:extLst>
              <a:ext uri="{FF2B5EF4-FFF2-40B4-BE49-F238E27FC236}">
                <a16:creationId xmlns:a16="http://schemas.microsoft.com/office/drawing/2014/main" id="{0F88E0D1-73A6-48C6-AB57-5FD81259878C}"/>
              </a:ext>
            </a:extLst>
          </p:cNvPr>
          <p:cNvSpPr/>
          <p:nvPr/>
        </p:nvSpPr>
        <p:spPr>
          <a:xfrm flipH="1">
            <a:off x="10194047" y="582287"/>
            <a:ext cx="309093" cy="265207"/>
          </a:xfrm>
          <a:prstGeom prst="teardrop">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4583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1800-F678-433A-A193-08885CAD5EB6}"/>
              </a:ext>
            </a:extLst>
          </p:cNvPr>
          <p:cNvSpPr/>
          <p:nvPr/>
        </p:nvSpPr>
        <p:spPr>
          <a:xfrm>
            <a:off x="0" y="-26191"/>
            <a:ext cx="12192000" cy="888642"/>
          </a:xfrm>
          <a:prstGeom prst="rect">
            <a:avLst/>
          </a:prstGeom>
          <a:solidFill>
            <a:srgbClr val="111E35"/>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9FCD57E-B6E7-400D-8537-01FB1BCB27A6}"/>
              </a:ext>
            </a:extLst>
          </p:cNvPr>
          <p:cNvSpPr/>
          <p:nvPr/>
        </p:nvSpPr>
        <p:spPr>
          <a:xfrm>
            <a:off x="591442" y="301463"/>
            <a:ext cx="4443212" cy="399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ln w="0"/>
                <a:gradFill>
                  <a:gsLst>
                    <a:gs pos="21000">
                      <a:srgbClr val="53575C"/>
                    </a:gs>
                    <a:gs pos="88000">
                      <a:srgbClr val="C5C7CA"/>
                    </a:gs>
                  </a:gsLst>
                  <a:lin ang="5400000"/>
                </a:gradFill>
                <a:latin typeface="Agency FB" panose="020B0503020202020204" pitchFamily="34" charset="0"/>
              </a:rPr>
              <a:t>United States Space Force</a:t>
            </a:r>
          </a:p>
        </p:txBody>
      </p:sp>
      <p:pic>
        <p:nvPicPr>
          <p:cNvPr id="7" name="Picture 6">
            <a:extLst>
              <a:ext uri="{FF2B5EF4-FFF2-40B4-BE49-F238E27FC236}">
                <a16:creationId xmlns:a16="http://schemas.microsoft.com/office/drawing/2014/main" id="{38E77E85-E1F7-4382-B76B-B64821BE16B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7778" y1="10222" x2="37778" y2="10222"/>
                        <a14:foregroundMark x1="40000" y1="11111" x2="40000" y2="11111"/>
                        <a14:foregroundMark x1="30222" y1="12889" x2="30222" y2="12889"/>
                        <a14:foregroundMark x1="25333" y1="15556" x2="25333" y2="15556"/>
                        <a14:foregroundMark x1="22222" y1="19111" x2="22222" y2="19111"/>
                        <a14:foregroundMark x1="20889" y1="22667" x2="20889" y2="22667"/>
                        <a14:foregroundMark x1="14667" y1="27111" x2="14667" y2="27111"/>
                        <a14:foregroundMark x1="60444" y1="8444" x2="60444" y2="8444"/>
                        <a14:foregroundMark x1="69333" y1="10222" x2="69333" y2="10222"/>
                        <a14:foregroundMark x1="74222" y1="17778" x2="74222" y2="17778"/>
                        <a14:foregroundMark x1="80444" y1="17778" x2="80444" y2="17778"/>
                        <a14:foregroundMark x1="84000" y1="21333" x2="84000" y2="21333"/>
                        <a14:foregroundMark x1="88444" y1="27111" x2="88444" y2="27111"/>
                        <a14:foregroundMark x1="87111" y1="68889" x2="87111" y2="68889"/>
                        <a14:foregroundMark x1="80889" y1="77333" x2="80889" y2="77333"/>
                        <a14:foregroundMark x1="76444" y1="82222" x2="76444" y2="82222"/>
                        <a14:foregroundMark x1="69333" y1="85333" x2="69333" y2="85333"/>
                        <a14:foregroundMark x1="58222" y1="90667" x2="58222" y2="90667"/>
                        <a14:foregroundMark x1="11556" y1="69778" x2="11556" y2="69778"/>
                        <a14:foregroundMark x1="15111" y1="74667" x2="15111" y2="74667"/>
                        <a14:foregroundMark x1="22667" y1="84889" x2="22667" y2="84889"/>
                        <a14:foregroundMark x1="28444" y1="86222" x2="28444" y2="86222"/>
                        <a14:foregroundMark x1="37333" y1="90222" x2="37333" y2="90222"/>
                        <a14:foregroundMark x1="49778" y1="72000" x2="49778" y2="72000"/>
                        <a14:foregroundMark x1="51111" y1="64444" x2="51111" y2="64444"/>
                        <a14:foregroundMark x1="57333" y1="68000" x2="57333" y2="68000"/>
                        <a14:foregroundMark x1="62222" y1="56889" x2="62222" y2="56889"/>
                        <a14:foregroundMark x1="62667" y1="47556" x2="62667" y2="47556"/>
                        <a14:foregroundMark x1="52889" y1="42222" x2="52889" y2="42222"/>
                        <a14:foregroundMark x1="47556" y1="41333" x2="47556" y2="41333"/>
                        <a14:foregroundMark x1="50222" y1="56444" x2="50222" y2="56444"/>
                        <a14:foregroundMark x1="36889" y1="48000" x2="36889" y2="48000"/>
                        <a14:foregroundMark x1="33778" y1="56889" x2="33778" y2="56889"/>
                        <a14:foregroundMark x1="35556" y1="55556" x2="35556" y2="55556"/>
                        <a14:foregroundMark x1="41333" y1="68000" x2="41333" y2="68000"/>
                      </a14:backgroundRemoval>
                    </a14:imgEffect>
                  </a14:imgLayer>
                </a14:imgProps>
              </a:ext>
              <a:ext uri="{28A0092B-C50C-407E-A947-70E740481C1C}">
                <a14:useLocalDpi xmlns:a14="http://schemas.microsoft.com/office/drawing/2010/main" val="0"/>
              </a:ext>
            </a:extLst>
          </a:blip>
          <a:stretch>
            <a:fillRect/>
          </a:stretch>
        </p:blipFill>
        <p:spPr>
          <a:xfrm>
            <a:off x="203401" y="138626"/>
            <a:ext cx="669701" cy="669701"/>
          </a:xfrm>
          <a:prstGeom prst="rect">
            <a:avLst/>
          </a:prstGeom>
        </p:spPr>
      </p:pic>
      <p:sp>
        <p:nvSpPr>
          <p:cNvPr id="29" name="Rectangle 28">
            <a:extLst>
              <a:ext uri="{FF2B5EF4-FFF2-40B4-BE49-F238E27FC236}">
                <a16:creationId xmlns:a16="http://schemas.microsoft.com/office/drawing/2014/main" id="{2E587884-9088-4048-9D61-406CD113757B}"/>
              </a:ext>
            </a:extLst>
          </p:cNvPr>
          <p:cNvSpPr/>
          <p:nvPr/>
        </p:nvSpPr>
        <p:spPr>
          <a:xfrm>
            <a:off x="1687132" y="877408"/>
            <a:ext cx="8790556" cy="599554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55AE77-2F79-4851-B6EA-2D4AFC4B69DC}"/>
              </a:ext>
            </a:extLst>
          </p:cNvPr>
          <p:cNvSpPr/>
          <p:nvPr/>
        </p:nvSpPr>
        <p:spPr>
          <a:xfrm>
            <a:off x="0" y="862451"/>
            <a:ext cx="168713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962706F-A4EA-47F3-AFC8-2CE4D0B1D5EF}"/>
              </a:ext>
            </a:extLst>
          </p:cNvPr>
          <p:cNvSpPr/>
          <p:nvPr/>
        </p:nvSpPr>
        <p:spPr>
          <a:xfrm>
            <a:off x="10477688" y="862451"/>
            <a:ext cx="171431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CC55C6C-205D-44E7-9D83-54EE0F76DAEE}"/>
              </a:ext>
            </a:extLst>
          </p:cNvPr>
          <p:cNvCxnSpPr>
            <a:cxnSpLocks/>
          </p:cNvCxnSpPr>
          <p:nvPr/>
        </p:nvCxnSpPr>
        <p:spPr>
          <a:xfrm flipV="1">
            <a:off x="10348593" y="877408"/>
            <a:ext cx="9715" cy="159607"/>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7A878D1-EA88-47FE-9135-E545D6F68059}"/>
              </a:ext>
            </a:extLst>
          </p:cNvPr>
          <p:cNvCxnSpPr>
            <a:cxnSpLocks/>
          </p:cNvCxnSpPr>
          <p:nvPr/>
        </p:nvCxnSpPr>
        <p:spPr>
          <a:xfrm flipH="1" flipV="1">
            <a:off x="10479834" y="847494"/>
            <a:ext cx="112181" cy="189521"/>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15E9F97-7387-4D4B-8EF0-B3323BBD1D7F}"/>
              </a:ext>
            </a:extLst>
          </p:cNvPr>
          <p:cNvCxnSpPr>
            <a:cxnSpLocks/>
          </p:cNvCxnSpPr>
          <p:nvPr/>
        </p:nvCxnSpPr>
        <p:spPr>
          <a:xfrm flipH="1" flipV="1">
            <a:off x="10524694" y="764683"/>
            <a:ext cx="170410" cy="73386"/>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5C28F13-ABD0-45F6-88CA-FF09CE1054CD}"/>
              </a:ext>
            </a:extLst>
          </p:cNvPr>
          <p:cNvGrpSpPr/>
          <p:nvPr/>
        </p:nvGrpSpPr>
        <p:grpSpPr>
          <a:xfrm>
            <a:off x="9946304" y="347787"/>
            <a:ext cx="273195" cy="258043"/>
            <a:chOff x="9697068" y="321539"/>
            <a:chExt cx="273195" cy="258043"/>
          </a:xfrm>
        </p:grpSpPr>
        <p:sp>
          <p:nvSpPr>
            <p:cNvPr id="17" name="Flowchart: Connector 16">
              <a:extLst>
                <a:ext uri="{FF2B5EF4-FFF2-40B4-BE49-F238E27FC236}">
                  <a16:creationId xmlns:a16="http://schemas.microsoft.com/office/drawing/2014/main" id="{67B41E50-588B-43AB-854D-859514E4D1D0}"/>
                </a:ext>
              </a:extLst>
            </p:cNvPr>
            <p:cNvSpPr/>
            <p:nvPr/>
          </p:nvSpPr>
          <p:spPr>
            <a:xfrm>
              <a:off x="9697068" y="321539"/>
              <a:ext cx="193184" cy="193183"/>
            </a:xfrm>
            <a:prstGeom prst="flowChartConnecto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cxnSp>
          <p:nvCxnSpPr>
            <p:cNvPr id="19" name="Straight Connector 18">
              <a:extLst>
                <a:ext uri="{FF2B5EF4-FFF2-40B4-BE49-F238E27FC236}">
                  <a16:creationId xmlns:a16="http://schemas.microsoft.com/office/drawing/2014/main" id="{F4CD9F46-70CF-43EF-8FC7-240EFED1EAB3}"/>
                </a:ext>
              </a:extLst>
            </p:cNvPr>
            <p:cNvCxnSpPr>
              <a:cxnSpLocks/>
            </p:cNvCxnSpPr>
            <p:nvPr/>
          </p:nvCxnSpPr>
          <p:spPr>
            <a:xfrm>
              <a:off x="9860524" y="501085"/>
              <a:ext cx="109739" cy="7849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AF1D8563-429B-4F0E-8BD6-482C53152C33}"/>
              </a:ext>
            </a:extLst>
          </p:cNvPr>
          <p:cNvSpPr/>
          <p:nvPr/>
        </p:nvSpPr>
        <p:spPr>
          <a:xfrm>
            <a:off x="8636784" y="138626"/>
            <a:ext cx="3090929" cy="5628068"/>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0E2F4015-01A8-4AFA-85F0-F36422E02C1E}"/>
              </a:ext>
            </a:extLst>
          </p:cNvPr>
          <p:cNvGrpSpPr/>
          <p:nvPr/>
        </p:nvGrpSpPr>
        <p:grpSpPr>
          <a:xfrm>
            <a:off x="11205771" y="350958"/>
            <a:ext cx="394787" cy="245035"/>
            <a:chOff x="11205771" y="334547"/>
            <a:chExt cx="372336" cy="245035"/>
          </a:xfrm>
        </p:grpSpPr>
        <p:cxnSp>
          <p:nvCxnSpPr>
            <p:cNvPr id="24" name="Straight Connector 23">
              <a:extLst>
                <a:ext uri="{FF2B5EF4-FFF2-40B4-BE49-F238E27FC236}">
                  <a16:creationId xmlns:a16="http://schemas.microsoft.com/office/drawing/2014/main" id="{BD080560-33B5-4664-971C-2CE22DC357E0}"/>
                </a:ext>
              </a:extLst>
            </p:cNvPr>
            <p:cNvCxnSpPr/>
            <p:nvPr/>
          </p:nvCxnSpPr>
          <p:spPr>
            <a:xfrm>
              <a:off x="11205771" y="334547"/>
              <a:ext cx="372335"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80EE59-DAE9-4B2C-B583-0FD6F75A8FC5}"/>
                </a:ext>
              </a:extLst>
            </p:cNvPr>
            <p:cNvCxnSpPr/>
            <p:nvPr/>
          </p:nvCxnSpPr>
          <p:spPr>
            <a:xfrm>
              <a:off x="11205772" y="457065"/>
              <a:ext cx="372335"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747B96-307D-4060-B4D0-82DC0A47F550}"/>
                </a:ext>
              </a:extLst>
            </p:cNvPr>
            <p:cNvCxnSpPr/>
            <p:nvPr/>
          </p:nvCxnSpPr>
          <p:spPr>
            <a:xfrm>
              <a:off x="11205772" y="579582"/>
              <a:ext cx="372335"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1483C278-DB8E-430D-9344-EE3115514AB1}"/>
              </a:ext>
            </a:extLst>
          </p:cNvPr>
          <p:cNvSpPr txBox="1"/>
          <p:nvPr/>
        </p:nvSpPr>
        <p:spPr>
          <a:xfrm>
            <a:off x="10477688" y="316419"/>
            <a:ext cx="728084" cy="369332"/>
          </a:xfrm>
          <a:prstGeom prst="rect">
            <a:avLst/>
          </a:prstGeom>
          <a:noFill/>
          <a:ln>
            <a:noFill/>
          </a:ln>
        </p:spPr>
        <p:txBody>
          <a:bodyPr wrap="none" rtlCol="0">
            <a:spAutoFit/>
          </a:bodyPr>
          <a:lstStyle/>
          <a:p>
            <a:r>
              <a:rPr lang="en-US" dirty="0">
                <a:ln w="0"/>
                <a:solidFill>
                  <a:schemeClr val="bg2"/>
                </a:solidFill>
              </a:rPr>
              <a:t>menu</a:t>
            </a:r>
          </a:p>
        </p:txBody>
      </p:sp>
      <p:sp>
        <p:nvSpPr>
          <p:cNvPr id="20" name="Teardrop 19">
            <a:extLst>
              <a:ext uri="{FF2B5EF4-FFF2-40B4-BE49-F238E27FC236}">
                <a16:creationId xmlns:a16="http://schemas.microsoft.com/office/drawing/2014/main" id="{16F09413-E2EE-42B2-B892-7F7311015F4C}"/>
              </a:ext>
            </a:extLst>
          </p:cNvPr>
          <p:cNvSpPr/>
          <p:nvPr/>
        </p:nvSpPr>
        <p:spPr>
          <a:xfrm flipH="1">
            <a:off x="11139915" y="513264"/>
            <a:ext cx="309093" cy="265207"/>
          </a:xfrm>
          <a:prstGeom prst="teardrop">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A93A9C7D-66CD-4325-AFB6-0949EBFD459E}"/>
              </a:ext>
            </a:extLst>
          </p:cNvPr>
          <p:cNvCxnSpPr>
            <a:cxnSpLocks/>
          </p:cNvCxnSpPr>
          <p:nvPr/>
        </p:nvCxnSpPr>
        <p:spPr>
          <a:xfrm flipV="1">
            <a:off x="11289763" y="812694"/>
            <a:ext cx="9715" cy="159607"/>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C44A2BB-BD27-4FCA-95DF-D03D2456AA49}"/>
              </a:ext>
            </a:extLst>
          </p:cNvPr>
          <p:cNvCxnSpPr>
            <a:cxnSpLocks/>
          </p:cNvCxnSpPr>
          <p:nvPr/>
        </p:nvCxnSpPr>
        <p:spPr>
          <a:xfrm flipH="1" flipV="1">
            <a:off x="11421004" y="782780"/>
            <a:ext cx="112181" cy="189521"/>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250726-36C7-4623-8FE3-9AAB2397757B}"/>
              </a:ext>
            </a:extLst>
          </p:cNvPr>
          <p:cNvCxnSpPr>
            <a:cxnSpLocks/>
          </p:cNvCxnSpPr>
          <p:nvPr/>
        </p:nvCxnSpPr>
        <p:spPr>
          <a:xfrm flipH="1" flipV="1">
            <a:off x="11465864" y="699969"/>
            <a:ext cx="170410" cy="73386"/>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37" name="Teardrop 36">
            <a:extLst>
              <a:ext uri="{FF2B5EF4-FFF2-40B4-BE49-F238E27FC236}">
                <a16:creationId xmlns:a16="http://schemas.microsoft.com/office/drawing/2014/main" id="{06C8AD6B-70BD-41E8-92D5-F5337A084155}"/>
              </a:ext>
            </a:extLst>
          </p:cNvPr>
          <p:cNvSpPr/>
          <p:nvPr/>
        </p:nvSpPr>
        <p:spPr>
          <a:xfrm flipH="1">
            <a:off x="11135217" y="517573"/>
            <a:ext cx="309093" cy="265207"/>
          </a:xfrm>
          <a:prstGeom prst="teardrop">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ABD849E7-BB08-4229-8E1C-C0598CCA0273}"/>
              </a:ext>
            </a:extLst>
          </p:cNvPr>
          <p:cNvGrpSpPr/>
          <p:nvPr/>
        </p:nvGrpSpPr>
        <p:grpSpPr>
          <a:xfrm>
            <a:off x="8884516" y="875820"/>
            <a:ext cx="2843197" cy="3773186"/>
            <a:chOff x="8759207" y="824591"/>
            <a:chExt cx="2843197" cy="3773186"/>
          </a:xfrm>
        </p:grpSpPr>
        <p:sp>
          <p:nvSpPr>
            <p:cNvPr id="6" name="TextBox 5">
              <a:extLst>
                <a:ext uri="{FF2B5EF4-FFF2-40B4-BE49-F238E27FC236}">
                  <a16:creationId xmlns:a16="http://schemas.microsoft.com/office/drawing/2014/main" id="{A0B6F3EB-30D9-4E9F-B623-D654A4D437F0}"/>
                </a:ext>
              </a:extLst>
            </p:cNvPr>
            <p:cNvSpPr txBox="1"/>
            <p:nvPr/>
          </p:nvSpPr>
          <p:spPr>
            <a:xfrm>
              <a:off x="9644054" y="824591"/>
              <a:ext cx="1931687" cy="461665"/>
            </a:xfrm>
            <a:prstGeom prst="rect">
              <a:avLst/>
            </a:prstGeom>
            <a:noFill/>
          </p:spPr>
          <p:txBody>
            <a:bodyPr wrap="square" rtlCol="0">
              <a:spAutoFit/>
            </a:bodyPr>
            <a:lstStyle/>
            <a:p>
              <a:pPr algn="r"/>
              <a:r>
                <a:rPr lang="en-US" sz="2400" dirty="0">
                  <a:solidFill>
                    <a:schemeClr val="bg2"/>
                  </a:solidFill>
                </a:rPr>
                <a:t>home</a:t>
              </a:r>
            </a:p>
          </p:txBody>
        </p:sp>
        <p:sp>
          <p:nvSpPr>
            <p:cNvPr id="38" name="TextBox 37">
              <a:extLst>
                <a:ext uri="{FF2B5EF4-FFF2-40B4-BE49-F238E27FC236}">
                  <a16:creationId xmlns:a16="http://schemas.microsoft.com/office/drawing/2014/main" id="{438E302A-0A5F-465C-8ACA-ADD1B69844FE}"/>
                </a:ext>
              </a:extLst>
            </p:cNvPr>
            <p:cNvSpPr txBox="1"/>
            <p:nvPr/>
          </p:nvSpPr>
          <p:spPr>
            <a:xfrm>
              <a:off x="8759207" y="1376511"/>
              <a:ext cx="2816536" cy="461665"/>
            </a:xfrm>
            <a:prstGeom prst="rect">
              <a:avLst/>
            </a:prstGeom>
            <a:noFill/>
          </p:spPr>
          <p:txBody>
            <a:bodyPr wrap="square" rtlCol="0">
              <a:spAutoFit/>
            </a:bodyPr>
            <a:lstStyle/>
            <a:p>
              <a:pPr algn="r"/>
              <a:r>
                <a:rPr lang="en-US" sz="2400" dirty="0">
                  <a:solidFill>
                    <a:schemeClr val="bg2"/>
                  </a:solidFill>
                </a:rPr>
                <a:t>parents + family</a:t>
              </a:r>
            </a:p>
          </p:txBody>
        </p:sp>
        <p:sp>
          <p:nvSpPr>
            <p:cNvPr id="39" name="TextBox 38">
              <a:extLst>
                <a:ext uri="{FF2B5EF4-FFF2-40B4-BE49-F238E27FC236}">
                  <a16:creationId xmlns:a16="http://schemas.microsoft.com/office/drawing/2014/main" id="{3958377A-416E-4E85-957F-50B691188B1E}"/>
                </a:ext>
              </a:extLst>
            </p:cNvPr>
            <p:cNvSpPr txBox="1"/>
            <p:nvPr/>
          </p:nvSpPr>
          <p:spPr>
            <a:xfrm>
              <a:off x="8766265" y="1928431"/>
              <a:ext cx="2829080" cy="461665"/>
            </a:xfrm>
            <a:prstGeom prst="rect">
              <a:avLst/>
            </a:prstGeom>
            <a:noFill/>
          </p:spPr>
          <p:txBody>
            <a:bodyPr wrap="square" rtlCol="0">
              <a:spAutoFit/>
            </a:bodyPr>
            <a:lstStyle/>
            <a:p>
              <a:pPr algn="r"/>
              <a:r>
                <a:rPr lang="en-US" sz="2400" dirty="0">
                  <a:solidFill>
                    <a:schemeClr val="bg2"/>
                  </a:solidFill>
                </a:rPr>
                <a:t>current space cadets</a:t>
              </a:r>
            </a:p>
          </p:txBody>
        </p:sp>
        <p:sp>
          <p:nvSpPr>
            <p:cNvPr id="40" name="TextBox 39">
              <a:extLst>
                <a:ext uri="{FF2B5EF4-FFF2-40B4-BE49-F238E27FC236}">
                  <a16:creationId xmlns:a16="http://schemas.microsoft.com/office/drawing/2014/main" id="{6F57F3BE-6844-43A6-8E51-9096EFA2434F}"/>
                </a:ext>
              </a:extLst>
            </p:cNvPr>
            <p:cNvSpPr txBox="1"/>
            <p:nvPr/>
          </p:nvSpPr>
          <p:spPr>
            <a:xfrm>
              <a:off x="8911318" y="2480351"/>
              <a:ext cx="2665538" cy="461665"/>
            </a:xfrm>
            <a:prstGeom prst="rect">
              <a:avLst/>
            </a:prstGeom>
            <a:noFill/>
          </p:spPr>
          <p:txBody>
            <a:bodyPr wrap="square" rtlCol="0">
              <a:spAutoFit/>
            </a:bodyPr>
            <a:lstStyle/>
            <a:p>
              <a:pPr algn="r"/>
              <a:r>
                <a:rPr lang="en-US" sz="2400" dirty="0">
                  <a:solidFill>
                    <a:schemeClr val="bg2"/>
                  </a:solidFill>
                </a:rPr>
                <a:t>future space cadets</a:t>
              </a:r>
            </a:p>
          </p:txBody>
        </p:sp>
        <p:sp>
          <p:nvSpPr>
            <p:cNvPr id="41" name="TextBox 40">
              <a:extLst>
                <a:ext uri="{FF2B5EF4-FFF2-40B4-BE49-F238E27FC236}">
                  <a16:creationId xmlns:a16="http://schemas.microsoft.com/office/drawing/2014/main" id="{EEAEEAB6-968B-470D-839A-8EC2DC365B19}"/>
                </a:ext>
              </a:extLst>
            </p:cNvPr>
            <p:cNvSpPr txBox="1"/>
            <p:nvPr/>
          </p:nvSpPr>
          <p:spPr>
            <a:xfrm>
              <a:off x="9518317" y="3032271"/>
              <a:ext cx="2084087" cy="461665"/>
            </a:xfrm>
            <a:prstGeom prst="rect">
              <a:avLst/>
            </a:prstGeom>
            <a:noFill/>
          </p:spPr>
          <p:txBody>
            <a:bodyPr wrap="square" rtlCol="0">
              <a:spAutoFit/>
            </a:bodyPr>
            <a:lstStyle/>
            <a:p>
              <a:pPr algn="r"/>
              <a:r>
                <a:rPr lang="en-US" sz="2400" dirty="0">
                  <a:solidFill>
                    <a:schemeClr val="bg2"/>
                  </a:solidFill>
                </a:rPr>
                <a:t>getting started</a:t>
              </a:r>
            </a:p>
          </p:txBody>
        </p:sp>
        <p:sp>
          <p:nvSpPr>
            <p:cNvPr id="42" name="TextBox 41">
              <a:extLst>
                <a:ext uri="{FF2B5EF4-FFF2-40B4-BE49-F238E27FC236}">
                  <a16:creationId xmlns:a16="http://schemas.microsoft.com/office/drawing/2014/main" id="{41CB9B86-0D97-4DF4-9C23-5D79375C23E9}"/>
                </a:ext>
              </a:extLst>
            </p:cNvPr>
            <p:cNvSpPr txBox="1"/>
            <p:nvPr/>
          </p:nvSpPr>
          <p:spPr>
            <a:xfrm>
              <a:off x="9153990" y="3584191"/>
              <a:ext cx="2422681" cy="461665"/>
            </a:xfrm>
            <a:prstGeom prst="rect">
              <a:avLst/>
            </a:prstGeom>
            <a:noFill/>
          </p:spPr>
          <p:txBody>
            <a:bodyPr wrap="square" rtlCol="0">
              <a:spAutoFit/>
            </a:bodyPr>
            <a:lstStyle/>
            <a:p>
              <a:pPr algn="r"/>
              <a:r>
                <a:rPr lang="en-US" sz="2400" dirty="0">
                  <a:solidFill>
                    <a:schemeClr val="bg2"/>
                  </a:solidFill>
                </a:rPr>
                <a:t>recruiting stations</a:t>
              </a:r>
            </a:p>
          </p:txBody>
        </p:sp>
        <p:sp>
          <p:nvSpPr>
            <p:cNvPr id="43" name="TextBox 42">
              <a:extLst>
                <a:ext uri="{FF2B5EF4-FFF2-40B4-BE49-F238E27FC236}">
                  <a16:creationId xmlns:a16="http://schemas.microsoft.com/office/drawing/2014/main" id="{CEF155C3-C500-4ED2-9CED-B09B5AE22ED4}"/>
                </a:ext>
              </a:extLst>
            </p:cNvPr>
            <p:cNvSpPr txBox="1"/>
            <p:nvPr/>
          </p:nvSpPr>
          <p:spPr>
            <a:xfrm>
              <a:off x="9644055" y="4136112"/>
              <a:ext cx="1931687" cy="461665"/>
            </a:xfrm>
            <a:prstGeom prst="rect">
              <a:avLst/>
            </a:prstGeom>
            <a:noFill/>
          </p:spPr>
          <p:txBody>
            <a:bodyPr wrap="square" rtlCol="0">
              <a:spAutoFit/>
            </a:bodyPr>
            <a:lstStyle/>
            <a:p>
              <a:pPr algn="r"/>
              <a:r>
                <a:rPr lang="en-US" sz="2400" dirty="0">
                  <a:solidFill>
                    <a:schemeClr val="bg2"/>
                  </a:solidFill>
                </a:rPr>
                <a:t>videos</a:t>
              </a:r>
            </a:p>
          </p:txBody>
        </p:sp>
      </p:grpSp>
      <p:sp>
        <p:nvSpPr>
          <p:cNvPr id="44" name="TextBox 43">
            <a:extLst>
              <a:ext uri="{FF2B5EF4-FFF2-40B4-BE49-F238E27FC236}">
                <a16:creationId xmlns:a16="http://schemas.microsoft.com/office/drawing/2014/main" id="{E829BAA2-944A-4671-86AE-453B52EA4320}"/>
              </a:ext>
            </a:extLst>
          </p:cNvPr>
          <p:cNvSpPr txBox="1"/>
          <p:nvPr/>
        </p:nvSpPr>
        <p:spPr>
          <a:xfrm>
            <a:off x="9769363" y="5143956"/>
            <a:ext cx="1931687" cy="461665"/>
          </a:xfrm>
          <a:prstGeom prst="rect">
            <a:avLst/>
          </a:prstGeom>
          <a:noFill/>
        </p:spPr>
        <p:txBody>
          <a:bodyPr wrap="square" rtlCol="0">
            <a:spAutoFit/>
          </a:bodyPr>
          <a:lstStyle/>
          <a:p>
            <a:pPr algn="r"/>
            <a:r>
              <a:rPr lang="en-US" sz="2400" dirty="0">
                <a:solidFill>
                  <a:schemeClr val="bg2"/>
                </a:solidFill>
              </a:rPr>
              <a:t>sign in</a:t>
            </a:r>
          </a:p>
        </p:txBody>
      </p:sp>
    </p:spTree>
    <p:extLst>
      <p:ext uri="{BB962C8B-B14F-4D97-AF65-F5344CB8AC3E}">
        <p14:creationId xmlns:p14="http://schemas.microsoft.com/office/powerpoint/2010/main" val="2505187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1800-F678-433A-A193-08885CAD5EB6}"/>
              </a:ext>
            </a:extLst>
          </p:cNvPr>
          <p:cNvSpPr/>
          <p:nvPr/>
        </p:nvSpPr>
        <p:spPr>
          <a:xfrm>
            <a:off x="0" y="-26191"/>
            <a:ext cx="12192000" cy="888642"/>
          </a:xfrm>
          <a:prstGeom prst="rect">
            <a:avLst/>
          </a:prstGeom>
          <a:solidFill>
            <a:srgbClr val="111E35"/>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9FCD57E-B6E7-400D-8537-01FB1BCB27A6}"/>
              </a:ext>
            </a:extLst>
          </p:cNvPr>
          <p:cNvSpPr/>
          <p:nvPr/>
        </p:nvSpPr>
        <p:spPr>
          <a:xfrm>
            <a:off x="591442" y="301463"/>
            <a:ext cx="4443212" cy="399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ln w="0"/>
                <a:gradFill>
                  <a:gsLst>
                    <a:gs pos="21000">
                      <a:srgbClr val="53575C"/>
                    </a:gs>
                    <a:gs pos="88000">
                      <a:srgbClr val="C5C7CA"/>
                    </a:gs>
                  </a:gsLst>
                  <a:lin ang="5400000"/>
                </a:gradFill>
                <a:latin typeface="Agency FB" panose="020B0503020202020204" pitchFamily="34" charset="0"/>
              </a:rPr>
              <a:t>United States Space Force</a:t>
            </a:r>
          </a:p>
        </p:txBody>
      </p:sp>
      <p:pic>
        <p:nvPicPr>
          <p:cNvPr id="7" name="Picture 6">
            <a:extLst>
              <a:ext uri="{FF2B5EF4-FFF2-40B4-BE49-F238E27FC236}">
                <a16:creationId xmlns:a16="http://schemas.microsoft.com/office/drawing/2014/main" id="{38E77E85-E1F7-4382-B76B-B64821BE16B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7778" y1="10222" x2="37778" y2="10222"/>
                        <a14:foregroundMark x1="40000" y1="11111" x2="40000" y2="11111"/>
                        <a14:foregroundMark x1="30222" y1="12889" x2="30222" y2="12889"/>
                        <a14:foregroundMark x1="25333" y1="15556" x2="25333" y2="15556"/>
                        <a14:foregroundMark x1="22222" y1="19111" x2="22222" y2="19111"/>
                        <a14:foregroundMark x1="20889" y1="22667" x2="20889" y2="22667"/>
                        <a14:foregroundMark x1="14667" y1="27111" x2="14667" y2="27111"/>
                        <a14:foregroundMark x1="60444" y1="8444" x2="60444" y2="8444"/>
                        <a14:foregroundMark x1="69333" y1="10222" x2="69333" y2="10222"/>
                        <a14:foregroundMark x1="74222" y1="17778" x2="74222" y2="17778"/>
                        <a14:foregroundMark x1="80444" y1="17778" x2="80444" y2="17778"/>
                        <a14:foregroundMark x1="84000" y1="21333" x2="84000" y2="21333"/>
                        <a14:foregroundMark x1="88444" y1="27111" x2="88444" y2="27111"/>
                        <a14:foregroundMark x1="87111" y1="68889" x2="87111" y2="68889"/>
                        <a14:foregroundMark x1="80889" y1="77333" x2="80889" y2="77333"/>
                        <a14:foregroundMark x1="76444" y1="82222" x2="76444" y2="82222"/>
                        <a14:foregroundMark x1="69333" y1="85333" x2="69333" y2="85333"/>
                        <a14:foregroundMark x1="58222" y1="90667" x2="58222" y2="90667"/>
                        <a14:foregroundMark x1="11556" y1="69778" x2="11556" y2="69778"/>
                        <a14:foregroundMark x1="15111" y1="74667" x2="15111" y2="74667"/>
                        <a14:foregroundMark x1="22667" y1="84889" x2="22667" y2="84889"/>
                        <a14:foregroundMark x1="28444" y1="86222" x2="28444" y2="86222"/>
                        <a14:foregroundMark x1="37333" y1="90222" x2="37333" y2="90222"/>
                        <a14:foregroundMark x1="49778" y1="72000" x2="49778" y2="72000"/>
                        <a14:foregroundMark x1="51111" y1="64444" x2="51111" y2="64444"/>
                        <a14:foregroundMark x1="57333" y1="68000" x2="57333" y2="68000"/>
                        <a14:foregroundMark x1="62222" y1="56889" x2="62222" y2="56889"/>
                        <a14:foregroundMark x1="62667" y1="47556" x2="62667" y2="47556"/>
                        <a14:foregroundMark x1="52889" y1="42222" x2="52889" y2="42222"/>
                        <a14:foregroundMark x1="47556" y1="41333" x2="47556" y2="41333"/>
                        <a14:foregroundMark x1="50222" y1="56444" x2="50222" y2="56444"/>
                        <a14:foregroundMark x1="36889" y1="48000" x2="36889" y2="48000"/>
                        <a14:foregroundMark x1="33778" y1="56889" x2="33778" y2="56889"/>
                        <a14:foregroundMark x1="35556" y1="55556" x2="35556" y2="55556"/>
                        <a14:foregroundMark x1="41333" y1="68000" x2="41333" y2="68000"/>
                      </a14:backgroundRemoval>
                    </a14:imgEffect>
                  </a14:imgLayer>
                </a14:imgProps>
              </a:ext>
              <a:ext uri="{28A0092B-C50C-407E-A947-70E740481C1C}">
                <a14:useLocalDpi xmlns:a14="http://schemas.microsoft.com/office/drawing/2010/main" val="0"/>
              </a:ext>
            </a:extLst>
          </a:blip>
          <a:stretch>
            <a:fillRect/>
          </a:stretch>
        </p:blipFill>
        <p:spPr>
          <a:xfrm>
            <a:off x="203401" y="138626"/>
            <a:ext cx="669701" cy="669701"/>
          </a:xfrm>
          <a:prstGeom prst="rect">
            <a:avLst/>
          </a:prstGeom>
        </p:spPr>
      </p:pic>
      <p:sp>
        <p:nvSpPr>
          <p:cNvPr id="16" name="TextBox 15">
            <a:extLst>
              <a:ext uri="{FF2B5EF4-FFF2-40B4-BE49-F238E27FC236}">
                <a16:creationId xmlns:a16="http://schemas.microsoft.com/office/drawing/2014/main" id="{1483C278-DB8E-430D-9344-EE3115514AB1}"/>
              </a:ext>
            </a:extLst>
          </p:cNvPr>
          <p:cNvSpPr txBox="1"/>
          <p:nvPr/>
        </p:nvSpPr>
        <p:spPr>
          <a:xfrm>
            <a:off x="10477688" y="316419"/>
            <a:ext cx="728084" cy="369332"/>
          </a:xfrm>
          <a:prstGeom prst="rect">
            <a:avLst/>
          </a:prstGeom>
          <a:noFill/>
        </p:spPr>
        <p:txBody>
          <a:bodyPr wrap="none" rtlCol="0">
            <a:spAutoFit/>
          </a:bodyPr>
          <a:lstStyle/>
          <a:p>
            <a:r>
              <a:rPr lang="en-US" dirty="0">
                <a:ln w="0"/>
                <a:solidFill>
                  <a:schemeClr val="bg1">
                    <a:lumMod val="50000"/>
                  </a:schemeClr>
                </a:solidFill>
              </a:rPr>
              <a:t>menu</a:t>
            </a:r>
          </a:p>
        </p:txBody>
      </p:sp>
      <p:grpSp>
        <p:nvGrpSpPr>
          <p:cNvPr id="22" name="Group 21">
            <a:extLst>
              <a:ext uri="{FF2B5EF4-FFF2-40B4-BE49-F238E27FC236}">
                <a16:creationId xmlns:a16="http://schemas.microsoft.com/office/drawing/2014/main" id="{F5C28F13-ABD0-45F6-88CA-FF09CE1054CD}"/>
              </a:ext>
            </a:extLst>
          </p:cNvPr>
          <p:cNvGrpSpPr/>
          <p:nvPr/>
        </p:nvGrpSpPr>
        <p:grpSpPr>
          <a:xfrm>
            <a:off x="9946304" y="347787"/>
            <a:ext cx="273195" cy="258043"/>
            <a:chOff x="9697068" y="321539"/>
            <a:chExt cx="273195" cy="258043"/>
          </a:xfrm>
        </p:grpSpPr>
        <p:sp>
          <p:nvSpPr>
            <p:cNvPr id="17" name="Flowchart: Connector 16">
              <a:extLst>
                <a:ext uri="{FF2B5EF4-FFF2-40B4-BE49-F238E27FC236}">
                  <a16:creationId xmlns:a16="http://schemas.microsoft.com/office/drawing/2014/main" id="{67B41E50-588B-43AB-854D-859514E4D1D0}"/>
                </a:ext>
              </a:extLst>
            </p:cNvPr>
            <p:cNvSpPr/>
            <p:nvPr/>
          </p:nvSpPr>
          <p:spPr>
            <a:xfrm>
              <a:off x="9697068" y="321539"/>
              <a:ext cx="193184" cy="193183"/>
            </a:xfrm>
            <a:prstGeom prst="flowChartConnecto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4CD9F46-70CF-43EF-8FC7-240EFED1EAB3}"/>
                </a:ext>
              </a:extLst>
            </p:cNvPr>
            <p:cNvCxnSpPr>
              <a:cxnSpLocks/>
            </p:cNvCxnSpPr>
            <p:nvPr/>
          </p:nvCxnSpPr>
          <p:spPr>
            <a:xfrm>
              <a:off x="9860524" y="501085"/>
              <a:ext cx="109739" cy="7849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E2F4015-01A8-4AFA-85F0-F36422E02C1E}"/>
              </a:ext>
            </a:extLst>
          </p:cNvPr>
          <p:cNvGrpSpPr/>
          <p:nvPr/>
        </p:nvGrpSpPr>
        <p:grpSpPr>
          <a:xfrm>
            <a:off x="11205771" y="350958"/>
            <a:ext cx="394787" cy="245035"/>
            <a:chOff x="11205771" y="334547"/>
            <a:chExt cx="372336" cy="245035"/>
          </a:xfrm>
        </p:grpSpPr>
        <p:cxnSp>
          <p:nvCxnSpPr>
            <p:cNvPr id="24" name="Straight Connector 23">
              <a:extLst>
                <a:ext uri="{FF2B5EF4-FFF2-40B4-BE49-F238E27FC236}">
                  <a16:creationId xmlns:a16="http://schemas.microsoft.com/office/drawing/2014/main" id="{BD080560-33B5-4664-971C-2CE22DC357E0}"/>
                </a:ext>
              </a:extLst>
            </p:cNvPr>
            <p:cNvCxnSpPr/>
            <p:nvPr/>
          </p:nvCxnSpPr>
          <p:spPr>
            <a:xfrm>
              <a:off x="11205771" y="334547"/>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80EE59-DAE9-4B2C-B583-0FD6F75A8FC5}"/>
                </a:ext>
              </a:extLst>
            </p:cNvPr>
            <p:cNvCxnSpPr/>
            <p:nvPr/>
          </p:nvCxnSpPr>
          <p:spPr>
            <a:xfrm>
              <a:off x="11205772" y="457065"/>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747B96-307D-4060-B4D0-82DC0A47F550}"/>
                </a:ext>
              </a:extLst>
            </p:cNvPr>
            <p:cNvCxnSpPr/>
            <p:nvPr/>
          </p:nvCxnSpPr>
          <p:spPr>
            <a:xfrm>
              <a:off x="11205772" y="579582"/>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E587884-9088-4048-9D61-406CD113757B}"/>
              </a:ext>
            </a:extLst>
          </p:cNvPr>
          <p:cNvSpPr/>
          <p:nvPr/>
        </p:nvSpPr>
        <p:spPr>
          <a:xfrm>
            <a:off x="1687132" y="862451"/>
            <a:ext cx="8790556" cy="599554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55AE77-2F79-4851-B6EA-2D4AFC4B69DC}"/>
              </a:ext>
            </a:extLst>
          </p:cNvPr>
          <p:cNvSpPr/>
          <p:nvPr/>
        </p:nvSpPr>
        <p:spPr>
          <a:xfrm>
            <a:off x="0" y="862451"/>
            <a:ext cx="168713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962706F-A4EA-47F3-AFC8-2CE4D0B1D5EF}"/>
              </a:ext>
            </a:extLst>
          </p:cNvPr>
          <p:cNvSpPr/>
          <p:nvPr/>
        </p:nvSpPr>
        <p:spPr>
          <a:xfrm>
            <a:off x="10477688" y="862451"/>
            <a:ext cx="171431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F29ED89-AD2B-4C45-948B-362CD6E872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7132" y="862451"/>
            <a:ext cx="8790556" cy="4944688"/>
          </a:xfrm>
          <a:prstGeom prst="rect">
            <a:avLst/>
          </a:prstGeom>
        </p:spPr>
      </p:pic>
      <p:sp>
        <p:nvSpPr>
          <p:cNvPr id="6" name="TextBox 5">
            <a:extLst>
              <a:ext uri="{FF2B5EF4-FFF2-40B4-BE49-F238E27FC236}">
                <a16:creationId xmlns:a16="http://schemas.microsoft.com/office/drawing/2014/main" id="{C9A45365-4350-4F9C-82BF-2A70F0421C29}"/>
              </a:ext>
            </a:extLst>
          </p:cNvPr>
          <p:cNvSpPr txBox="1"/>
          <p:nvPr/>
        </p:nvSpPr>
        <p:spPr>
          <a:xfrm>
            <a:off x="4697330" y="5086074"/>
            <a:ext cx="2797340" cy="830997"/>
          </a:xfrm>
          <a:prstGeom prst="rect">
            <a:avLst/>
          </a:prstGeom>
          <a:noFill/>
        </p:spPr>
        <p:txBody>
          <a:bodyPr wrap="square" rtlCol="0">
            <a:spAutoFit/>
          </a:bodyPr>
          <a:lstStyle/>
          <a:p>
            <a:r>
              <a:rPr lang="en-US" sz="4800" dirty="0">
                <a:solidFill>
                  <a:schemeClr val="bg2"/>
                </a:solidFill>
                <a:latin typeface="Agency FB" panose="020B0503020202020204" pitchFamily="34" charset="0"/>
              </a:rPr>
              <a:t>Join the Fight</a:t>
            </a:r>
          </a:p>
        </p:txBody>
      </p:sp>
      <p:pic>
        <p:nvPicPr>
          <p:cNvPr id="9" name="Picture 8">
            <a:extLst>
              <a:ext uri="{FF2B5EF4-FFF2-40B4-BE49-F238E27FC236}">
                <a16:creationId xmlns:a16="http://schemas.microsoft.com/office/drawing/2014/main" id="{C5B91149-41AC-41D9-8997-450DDCFA4E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7132" y="5807139"/>
            <a:ext cx="8790556" cy="1050862"/>
          </a:xfrm>
          <a:prstGeom prst="rect">
            <a:avLst/>
          </a:prstGeom>
        </p:spPr>
      </p:pic>
      <p:sp>
        <p:nvSpPr>
          <p:cNvPr id="10" name="TextBox 9">
            <a:extLst>
              <a:ext uri="{FF2B5EF4-FFF2-40B4-BE49-F238E27FC236}">
                <a16:creationId xmlns:a16="http://schemas.microsoft.com/office/drawing/2014/main" id="{71C409C3-5018-408F-A376-0E1BD16B1D36}"/>
              </a:ext>
            </a:extLst>
          </p:cNvPr>
          <p:cNvSpPr txBox="1"/>
          <p:nvPr/>
        </p:nvSpPr>
        <p:spPr>
          <a:xfrm>
            <a:off x="3611986" y="5915209"/>
            <a:ext cx="4968027" cy="923330"/>
          </a:xfrm>
          <a:prstGeom prst="rect">
            <a:avLst/>
          </a:prstGeom>
          <a:noFill/>
        </p:spPr>
        <p:txBody>
          <a:bodyPr wrap="none" rtlCol="0">
            <a:spAutoFit/>
          </a:bodyPr>
          <a:lstStyle/>
          <a:p>
            <a:r>
              <a:rPr lang="en-US" sz="5400" dirty="0">
                <a:solidFill>
                  <a:schemeClr val="bg2"/>
                </a:solidFill>
                <a:latin typeface="Agency FB" panose="020B0503020202020204" pitchFamily="34" charset="0"/>
              </a:rPr>
              <a:t>A Career that Matters</a:t>
            </a:r>
          </a:p>
        </p:txBody>
      </p:sp>
      <p:sp>
        <p:nvSpPr>
          <p:cNvPr id="11" name="TextBox 10">
            <a:extLst>
              <a:ext uri="{FF2B5EF4-FFF2-40B4-BE49-F238E27FC236}">
                <a16:creationId xmlns:a16="http://schemas.microsoft.com/office/drawing/2014/main" id="{8ECFB9A9-12F5-4C4E-B443-7DC56ACDED78}"/>
              </a:ext>
            </a:extLst>
          </p:cNvPr>
          <p:cNvSpPr txBox="1"/>
          <p:nvPr/>
        </p:nvSpPr>
        <p:spPr>
          <a:xfrm>
            <a:off x="8416234" y="5082453"/>
            <a:ext cx="2061454" cy="707886"/>
          </a:xfrm>
          <a:prstGeom prst="rect">
            <a:avLst/>
          </a:prstGeom>
          <a:noFill/>
        </p:spPr>
        <p:txBody>
          <a:bodyPr wrap="square" rtlCol="0">
            <a:spAutoFit/>
          </a:bodyPr>
          <a:lstStyle/>
          <a:p>
            <a:pPr algn="ctr"/>
            <a:r>
              <a:rPr lang="en-US" sz="2000" dirty="0">
                <a:solidFill>
                  <a:schemeClr val="bg2"/>
                </a:solidFill>
                <a:latin typeface="Agency FB" panose="020B0503020202020204" pitchFamily="34" charset="0"/>
              </a:rPr>
              <a:t>Sign-up Information and Resources</a:t>
            </a:r>
          </a:p>
        </p:txBody>
      </p:sp>
    </p:spTree>
    <p:extLst>
      <p:ext uri="{BB962C8B-B14F-4D97-AF65-F5344CB8AC3E}">
        <p14:creationId xmlns:p14="http://schemas.microsoft.com/office/powerpoint/2010/main" val="329738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1800-F678-433A-A193-08885CAD5EB6}"/>
              </a:ext>
            </a:extLst>
          </p:cNvPr>
          <p:cNvSpPr/>
          <p:nvPr/>
        </p:nvSpPr>
        <p:spPr>
          <a:xfrm>
            <a:off x="0" y="-26191"/>
            <a:ext cx="12192000" cy="888642"/>
          </a:xfrm>
          <a:prstGeom prst="rect">
            <a:avLst/>
          </a:prstGeom>
          <a:solidFill>
            <a:srgbClr val="111E35"/>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9FCD57E-B6E7-400D-8537-01FB1BCB27A6}"/>
              </a:ext>
            </a:extLst>
          </p:cNvPr>
          <p:cNvSpPr/>
          <p:nvPr/>
        </p:nvSpPr>
        <p:spPr>
          <a:xfrm>
            <a:off x="591442" y="301463"/>
            <a:ext cx="4443212" cy="399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ln w="0"/>
                <a:gradFill>
                  <a:gsLst>
                    <a:gs pos="21000">
                      <a:srgbClr val="53575C"/>
                    </a:gs>
                    <a:gs pos="88000">
                      <a:srgbClr val="C5C7CA"/>
                    </a:gs>
                  </a:gsLst>
                  <a:lin ang="5400000"/>
                </a:gradFill>
                <a:latin typeface="Agency FB" panose="020B0503020202020204" pitchFamily="34" charset="0"/>
              </a:rPr>
              <a:t>United States Space Force</a:t>
            </a:r>
          </a:p>
        </p:txBody>
      </p:sp>
      <p:pic>
        <p:nvPicPr>
          <p:cNvPr id="7" name="Picture 6">
            <a:extLst>
              <a:ext uri="{FF2B5EF4-FFF2-40B4-BE49-F238E27FC236}">
                <a16:creationId xmlns:a16="http://schemas.microsoft.com/office/drawing/2014/main" id="{38E77E85-E1F7-4382-B76B-B64821BE16B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7778" y1="10222" x2="37778" y2="10222"/>
                        <a14:foregroundMark x1="40000" y1="11111" x2="40000" y2="11111"/>
                        <a14:foregroundMark x1="30222" y1="12889" x2="30222" y2="12889"/>
                        <a14:foregroundMark x1="25333" y1="15556" x2="25333" y2="15556"/>
                        <a14:foregroundMark x1="22222" y1="19111" x2="22222" y2="19111"/>
                        <a14:foregroundMark x1="20889" y1="22667" x2="20889" y2="22667"/>
                        <a14:foregroundMark x1="14667" y1="27111" x2="14667" y2="27111"/>
                        <a14:foregroundMark x1="60444" y1="8444" x2="60444" y2="8444"/>
                        <a14:foregroundMark x1="69333" y1="10222" x2="69333" y2="10222"/>
                        <a14:foregroundMark x1="74222" y1="17778" x2="74222" y2="17778"/>
                        <a14:foregroundMark x1="80444" y1="17778" x2="80444" y2="17778"/>
                        <a14:foregroundMark x1="84000" y1="21333" x2="84000" y2="21333"/>
                        <a14:foregroundMark x1="88444" y1="27111" x2="88444" y2="27111"/>
                        <a14:foregroundMark x1="87111" y1="68889" x2="87111" y2="68889"/>
                        <a14:foregroundMark x1="80889" y1="77333" x2="80889" y2="77333"/>
                        <a14:foregroundMark x1="76444" y1="82222" x2="76444" y2="82222"/>
                        <a14:foregroundMark x1="69333" y1="85333" x2="69333" y2="85333"/>
                        <a14:foregroundMark x1="58222" y1="90667" x2="58222" y2="90667"/>
                        <a14:foregroundMark x1="11556" y1="69778" x2="11556" y2="69778"/>
                        <a14:foregroundMark x1="15111" y1="74667" x2="15111" y2="74667"/>
                        <a14:foregroundMark x1="22667" y1="84889" x2="22667" y2="84889"/>
                        <a14:foregroundMark x1="28444" y1="86222" x2="28444" y2="86222"/>
                        <a14:foregroundMark x1="37333" y1="90222" x2="37333" y2="90222"/>
                        <a14:foregroundMark x1="49778" y1="72000" x2="49778" y2="72000"/>
                        <a14:foregroundMark x1="51111" y1="64444" x2="51111" y2="64444"/>
                        <a14:foregroundMark x1="57333" y1="68000" x2="57333" y2="68000"/>
                        <a14:foregroundMark x1="62222" y1="56889" x2="62222" y2="56889"/>
                        <a14:foregroundMark x1="62667" y1="47556" x2="62667" y2="47556"/>
                        <a14:foregroundMark x1="52889" y1="42222" x2="52889" y2="42222"/>
                        <a14:foregroundMark x1="47556" y1="41333" x2="47556" y2="41333"/>
                        <a14:foregroundMark x1="50222" y1="56444" x2="50222" y2="56444"/>
                        <a14:foregroundMark x1="36889" y1="48000" x2="36889" y2="48000"/>
                        <a14:foregroundMark x1="33778" y1="56889" x2="33778" y2="56889"/>
                        <a14:foregroundMark x1="35556" y1="55556" x2="35556" y2="55556"/>
                        <a14:foregroundMark x1="41333" y1="68000" x2="41333" y2="68000"/>
                      </a14:backgroundRemoval>
                    </a14:imgEffect>
                  </a14:imgLayer>
                </a14:imgProps>
              </a:ext>
              <a:ext uri="{28A0092B-C50C-407E-A947-70E740481C1C}">
                <a14:useLocalDpi xmlns:a14="http://schemas.microsoft.com/office/drawing/2010/main" val="0"/>
              </a:ext>
            </a:extLst>
          </a:blip>
          <a:stretch>
            <a:fillRect/>
          </a:stretch>
        </p:blipFill>
        <p:spPr>
          <a:xfrm>
            <a:off x="203401" y="138626"/>
            <a:ext cx="669701" cy="669701"/>
          </a:xfrm>
          <a:prstGeom prst="rect">
            <a:avLst/>
          </a:prstGeom>
        </p:spPr>
      </p:pic>
      <p:sp>
        <p:nvSpPr>
          <p:cNvPr id="16" name="TextBox 15">
            <a:extLst>
              <a:ext uri="{FF2B5EF4-FFF2-40B4-BE49-F238E27FC236}">
                <a16:creationId xmlns:a16="http://schemas.microsoft.com/office/drawing/2014/main" id="{1483C278-DB8E-430D-9344-EE3115514AB1}"/>
              </a:ext>
            </a:extLst>
          </p:cNvPr>
          <p:cNvSpPr txBox="1"/>
          <p:nvPr/>
        </p:nvSpPr>
        <p:spPr>
          <a:xfrm>
            <a:off x="10477688" y="316419"/>
            <a:ext cx="728084" cy="369332"/>
          </a:xfrm>
          <a:prstGeom prst="rect">
            <a:avLst/>
          </a:prstGeom>
          <a:noFill/>
        </p:spPr>
        <p:txBody>
          <a:bodyPr wrap="none" rtlCol="0">
            <a:spAutoFit/>
          </a:bodyPr>
          <a:lstStyle/>
          <a:p>
            <a:r>
              <a:rPr lang="en-US" dirty="0">
                <a:ln w="0"/>
                <a:solidFill>
                  <a:schemeClr val="bg1">
                    <a:lumMod val="50000"/>
                  </a:schemeClr>
                </a:solidFill>
              </a:rPr>
              <a:t>menu</a:t>
            </a:r>
          </a:p>
        </p:txBody>
      </p:sp>
      <p:grpSp>
        <p:nvGrpSpPr>
          <p:cNvPr id="22" name="Group 21">
            <a:extLst>
              <a:ext uri="{FF2B5EF4-FFF2-40B4-BE49-F238E27FC236}">
                <a16:creationId xmlns:a16="http://schemas.microsoft.com/office/drawing/2014/main" id="{F5C28F13-ABD0-45F6-88CA-FF09CE1054CD}"/>
              </a:ext>
            </a:extLst>
          </p:cNvPr>
          <p:cNvGrpSpPr/>
          <p:nvPr/>
        </p:nvGrpSpPr>
        <p:grpSpPr>
          <a:xfrm>
            <a:off x="9946304" y="347787"/>
            <a:ext cx="273195" cy="258043"/>
            <a:chOff x="9697068" y="321539"/>
            <a:chExt cx="273195" cy="258043"/>
          </a:xfrm>
        </p:grpSpPr>
        <p:sp>
          <p:nvSpPr>
            <p:cNvPr id="17" name="Flowchart: Connector 16">
              <a:extLst>
                <a:ext uri="{FF2B5EF4-FFF2-40B4-BE49-F238E27FC236}">
                  <a16:creationId xmlns:a16="http://schemas.microsoft.com/office/drawing/2014/main" id="{67B41E50-588B-43AB-854D-859514E4D1D0}"/>
                </a:ext>
              </a:extLst>
            </p:cNvPr>
            <p:cNvSpPr/>
            <p:nvPr/>
          </p:nvSpPr>
          <p:spPr>
            <a:xfrm>
              <a:off x="9697068" y="321539"/>
              <a:ext cx="193184" cy="193183"/>
            </a:xfrm>
            <a:prstGeom prst="flowChartConnecto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4CD9F46-70CF-43EF-8FC7-240EFED1EAB3}"/>
                </a:ext>
              </a:extLst>
            </p:cNvPr>
            <p:cNvCxnSpPr>
              <a:cxnSpLocks/>
            </p:cNvCxnSpPr>
            <p:nvPr/>
          </p:nvCxnSpPr>
          <p:spPr>
            <a:xfrm>
              <a:off x="9860524" y="501085"/>
              <a:ext cx="109739" cy="7849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E2F4015-01A8-4AFA-85F0-F36422E02C1E}"/>
              </a:ext>
            </a:extLst>
          </p:cNvPr>
          <p:cNvGrpSpPr/>
          <p:nvPr/>
        </p:nvGrpSpPr>
        <p:grpSpPr>
          <a:xfrm>
            <a:off x="11205771" y="350958"/>
            <a:ext cx="394787" cy="245035"/>
            <a:chOff x="11205771" y="334547"/>
            <a:chExt cx="372336" cy="245035"/>
          </a:xfrm>
        </p:grpSpPr>
        <p:cxnSp>
          <p:nvCxnSpPr>
            <p:cNvPr id="24" name="Straight Connector 23">
              <a:extLst>
                <a:ext uri="{FF2B5EF4-FFF2-40B4-BE49-F238E27FC236}">
                  <a16:creationId xmlns:a16="http://schemas.microsoft.com/office/drawing/2014/main" id="{BD080560-33B5-4664-971C-2CE22DC357E0}"/>
                </a:ext>
              </a:extLst>
            </p:cNvPr>
            <p:cNvCxnSpPr/>
            <p:nvPr/>
          </p:nvCxnSpPr>
          <p:spPr>
            <a:xfrm>
              <a:off x="11205771" y="334547"/>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80EE59-DAE9-4B2C-B583-0FD6F75A8FC5}"/>
                </a:ext>
              </a:extLst>
            </p:cNvPr>
            <p:cNvCxnSpPr/>
            <p:nvPr/>
          </p:nvCxnSpPr>
          <p:spPr>
            <a:xfrm>
              <a:off x="11205772" y="457065"/>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747B96-307D-4060-B4D0-82DC0A47F550}"/>
                </a:ext>
              </a:extLst>
            </p:cNvPr>
            <p:cNvCxnSpPr/>
            <p:nvPr/>
          </p:nvCxnSpPr>
          <p:spPr>
            <a:xfrm>
              <a:off x="11205772" y="579582"/>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E587884-9088-4048-9D61-406CD113757B}"/>
              </a:ext>
            </a:extLst>
          </p:cNvPr>
          <p:cNvSpPr/>
          <p:nvPr/>
        </p:nvSpPr>
        <p:spPr>
          <a:xfrm>
            <a:off x="1687132" y="862451"/>
            <a:ext cx="8790556" cy="599554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55AE77-2F79-4851-B6EA-2D4AFC4B69DC}"/>
              </a:ext>
            </a:extLst>
          </p:cNvPr>
          <p:cNvSpPr/>
          <p:nvPr/>
        </p:nvSpPr>
        <p:spPr>
          <a:xfrm>
            <a:off x="0" y="862451"/>
            <a:ext cx="168713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962706F-A4EA-47F3-AFC8-2CE4D0B1D5EF}"/>
              </a:ext>
            </a:extLst>
          </p:cNvPr>
          <p:cNvSpPr/>
          <p:nvPr/>
        </p:nvSpPr>
        <p:spPr>
          <a:xfrm>
            <a:off x="10477688" y="862451"/>
            <a:ext cx="171431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F29ED89-AD2B-4C45-948B-362CD6E872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7132" y="862451"/>
            <a:ext cx="8790556" cy="1087618"/>
          </a:xfrm>
          <a:prstGeom prst="rect">
            <a:avLst/>
          </a:prstGeom>
        </p:spPr>
      </p:pic>
      <p:sp>
        <p:nvSpPr>
          <p:cNvPr id="6" name="TextBox 5">
            <a:extLst>
              <a:ext uri="{FF2B5EF4-FFF2-40B4-BE49-F238E27FC236}">
                <a16:creationId xmlns:a16="http://schemas.microsoft.com/office/drawing/2014/main" id="{C9A45365-4350-4F9C-82BF-2A70F0421C29}"/>
              </a:ext>
            </a:extLst>
          </p:cNvPr>
          <p:cNvSpPr txBox="1"/>
          <p:nvPr/>
        </p:nvSpPr>
        <p:spPr>
          <a:xfrm>
            <a:off x="4697329" y="972383"/>
            <a:ext cx="2797340" cy="830997"/>
          </a:xfrm>
          <a:prstGeom prst="rect">
            <a:avLst/>
          </a:prstGeom>
          <a:noFill/>
        </p:spPr>
        <p:txBody>
          <a:bodyPr wrap="square" rtlCol="0">
            <a:spAutoFit/>
          </a:bodyPr>
          <a:lstStyle/>
          <a:p>
            <a:r>
              <a:rPr lang="en-US" sz="4800" dirty="0">
                <a:solidFill>
                  <a:schemeClr val="bg2"/>
                </a:solidFill>
                <a:latin typeface="Agency FB" panose="020B0503020202020204" pitchFamily="34" charset="0"/>
              </a:rPr>
              <a:t>Join the Fight</a:t>
            </a:r>
          </a:p>
        </p:txBody>
      </p:sp>
      <p:pic>
        <p:nvPicPr>
          <p:cNvPr id="8" name="Picture 7">
            <a:extLst>
              <a:ext uri="{FF2B5EF4-FFF2-40B4-BE49-F238E27FC236}">
                <a16:creationId xmlns:a16="http://schemas.microsoft.com/office/drawing/2014/main" id="{4B9A3EF7-7183-42F5-8719-9D5EE9A9B9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0722" y="1913313"/>
            <a:ext cx="8790555" cy="4944687"/>
          </a:xfrm>
          <a:prstGeom prst="rect">
            <a:avLst/>
          </a:prstGeom>
        </p:spPr>
      </p:pic>
      <p:sp>
        <p:nvSpPr>
          <p:cNvPr id="21" name="TextBox 20">
            <a:extLst>
              <a:ext uri="{FF2B5EF4-FFF2-40B4-BE49-F238E27FC236}">
                <a16:creationId xmlns:a16="http://schemas.microsoft.com/office/drawing/2014/main" id="{48867157-BC7B-4278-9955-CF5F99DF6C12}"/>
              </a:ext>
            </a:extLst>
          </p:cNvPr>
          <p:cNvSpPr txBox="1"/>
          <p:nvPr/>
        </p:nvSpPr>
        <p:spPr>
          <a:xfrm>
            <a:off x="3611985" y="2271550"/>
            <a:ext cx="4968027" cy="923330"/>
          </a:xfrm>
          <a:prstGeom prst="rect">
            <a:avLst/>
          </a:prstGeom>
          <a:noFill/>
        </p:spPr>
        <p:txBody>
          <a:bodyPr wrap="none" rtlCol="0">
            <a:spAutoFit/>
          </a:bodyPr>
          <a:lstStyle/>
          <a:p>
            <a:r>
              <a:rPr lang="en-US" sz="5400" dirty="0">
                <a:solidFill>
                  <a:schemeClr val="bg2"/>
                </a:solidFill>
                <a:latin typeface="Agency FB" panose="020B0503020202020204" pitchFamily="34" charset="0"/>
              </a:rPr>
              <a:t>A Career that Matters</a:t>
            </a:r>
          </a:p>
        </p:txBody>
      </p:sp>
      <p:sp>
        <p:nvSpPr>
          <p:cNvPr id="10" name="TextBox 9">
            <a:extLst>
              <a:ext uri="{FF2B5EF4-FFF2-40B4-BE49-F238E27FC236}">
                <a16:creationId xmlns:a16="http://schemas.microsoft.com/office/drawing/2014/main" id="{081C0E61-04D5-4159-A1DD-73121E1E1828}"/>
              </a:ext>
            </a:extLst>
          </p:cNvPr>
          <p:cNvSpPr txBox="1"/>
          <p:nvPr/>
        </p:nvSpPr>
        <p:spPr>
          <a:xfrm>
            <a:off x="8841811" y="6233911"/>
            <a:ext cx="1534267" cy="523220"/>
          </a:xfrm>
          <a:prstGeom prst="rect">
            <a:avLst/>
          </a:prstGeom>
          <a:noFill/>
        </p:spPr>
        <p:txBody>
          <a:bodyPr wrap="square" rtlCol="0">
            <a:spAutoFit/>
          </a:bodyPr>
          <a:lstStyle/>
          <a:p>
            <a:r>
              <a:rPr lang="en-US" sz="2800" dirty="0">
                <a:solidFill>
                  <a:schemeClr val="bg2"/>
                </a:solidFill>
                <a:latin typeface="Agency FB" panose="020B0503020202020204" pitchFamily="34" charset="0"/>
              </a:rPr>
              <a:t>Our Mission</a:t>
            </a:r>
          </a:p>
        </p:txBody>
      </p:sp>
    </p:spTree>
    <p:extLst>
      <p:ext uri="{BB962C8B-B14F-4D97-AF65-F5344CB8AC3E}">
        <p14:creationId xmlns:p14="http://schemas.microsoft.com/office/powerpoint/2010/main" val="4207847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1800-F678-433A-A193-08885CAD5EB6}"/>
              </a:ext>
            </a:extLst>
          </p:cNvPr>
          <p:cNvSpPr/>
          <p:nvPr/>
        </p:nvSpPr>
        <p:spPr>
          <a:xfrm>
            <a:off x="0" y="-26191"/>
            <a:ext cx="12192000" cy="888642"/>
          </a:xfrm>
          <a:prstGeom prst="rect">
            <a:avLst/>
          </a:prstGeom>
          <a:solidFill>
            <a:srgbClr val="111E35"/>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9FCD57E-B6E7-400D-8537-01FB1BCB27A6}"/>
              </a:ext>
            </a:extLst>
          </p:cNvPr>
          <p:cNvSpPr/>
          <p:nvPr/>
        </p:nvSpPr>
        <p:spPr>
          <a:xfrm>
            <a:off x="591442" y="301463"/>
            <a:ext cx="4443212" cy="399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ln w="0"/>
                <a:gradFill>
                  <a:gsLst>
                    <a:gs pos="21000">
                      <a:srgbClr val="53575C"/>
                    </a:gs>
                    <a:gs pos="88000">
                      <a:srgbClr val="C5C7CA"/>
                    </a:gs>
                  </a:gsLst>
                  <a:lin ang="5400000"/>
                </a:gradFill>
                <a:latin typeface="Agency FB" panose="020B0503020202020204" pitchFamily="34" charset="0"/>
              </a:rPr>
              <a:t>United States Space Force</a:t>
            </a:r>
          </a:p>
        </p:txBody>
      </p:sp>
      <p:pic>
        <p:nvPicPr>
          <p:cNvPr id="7" name="Picture 6">
            <a:extLst>
              <a:ext uri="{FF2B5EF4-FFF2-40B4-BE49-F238E27FC236}">
                <a16:creationId xmlns:a16="http://schemas.microsoft.com/office/drawing/2014/main" id="{38E77E85-E1F7-4382-B76B-B64821BE16B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7778" y1="10222" x2="37778" y2="10222"/>
                        <a14:foregroundMark x1="40000" y1="11111" x2="40000" y2="11111"/>
                        <a14:foregroundMark x1="30222" y1="12889" x2="30222" y2="12889"/>
                        <a14:foregroundMark x1="25333" y1="15556" x2="25333" y2="15556"/>
                        <a14:foregroundMark x1="22222" y1="19111" x2="22222" y2="19111"/>
                        <a14:foregroundMark x1="20889" y1="22667" x2="20889" y2="22667"/>
                        <a14:foregroundMark x1="14667" y1="27111" x2="14667" y2="27111"/>
                        <a14:foregroundMark x1="60444" y1="8444" x2="60444" y2="8444"/>
                        <a14:foregroundMark x1="69333" y1="10222" x2="69333" y2="10222"/>
                        <a14:foregroundMark x1="74222" y1="17778" x2="74222" y2="17778"/>
                        <a14:foregroundMark x1="80444" y1="17778" x2="80444" y2="17778"/>
                        <a14:foregroundMark x1="84000" y1="21333" x2="84000" y2="21333"/>
                        <a14:foregroundMark x1="88444" y1="27111" x2="88444" y2="27111"/>
                        <a14:foregroundMark x1="87111" y1="68889" x2="87111" y2="68889"/>
                        <a14:foregroundMark x1="80889" y1="77333" x2="80889" y2="77333"/>
                        <a14:foregroundMark x1="76444" y1="82222" x2="76444" y2="82222"/>
                        <a14:foregroundMark x1="69333" y1="85333" x2="69333" y2="85333"/>
                        <a14:foregroundMark x1="58222" y1="90667" x2="58222" y2="90667"/>
                        <a14:foregroundMark x1="11556" y1="69778" x2="11556" y2="69778"/>
                        <a14:foregroundMark x1="15111" y1="74667" x2="15111" y2="74667"/>
                        <a14:foregroundMark x1="22667" y1="84889" x2="22667" y2="84889"/>
                        <a14:foregroundMark x1="28444" y1="86222" x2="28444" y2="86222"/>
                        <a14:foregroundMark x1="37333" y1="90222" x2="37333" y2="90222"/>
                        <a14:foregroundMark x1="49778" y1="72000" x2="49778" y2="72000"/>
                        <a14:foregroundMark x1="51111" y1="64444" x2="51111" y2="64444"/>
                        <a14:foregroundMark x1="57333" y1="68000" x2="57333" y2="68000"/>
                        <a14:foregroundMark x1="62222" y1="56889" x2="62222" y2="56889"/>
                        <a14:foregroundMark x1="62667" y1="47556" x2="62667" y2="47556"/>
                        <a14:foregroundMark x1="52889" y1="42222" x2="52889" y2="42222"/>
                        <a14:foregroundMark x1="47556" y1="41333" x2="47556" y2="41333"/>
                        <a14:foregroundMark x1="50222" y1="56444" x2="50222" y2="56444"/>
                        <a14:foregroundMark x1="36889" y1="48000" x2="36889" y2="48000"/>
                        <a14:foregroundMark x1="33778" y1="56889" x2="33778" y2="56889"/>
                        <a14:foregroundMark x1="35556" y1="55556" x2="35556" y2="55556"/>
                        <a14:foregroundMark x1="41333" y1="68000" x2="41333" y2="68000"/>
                      </a14:backgroundRemoval>
                    </a14:imgEffect>
                  </a14:imgLayer>
                </a14:imgProps>
              </a:ext>
              <a:ext uri="{28A0092B-C50C-407E-A947-70E740481C1C}">
                <a14:useLocalDpi xmlns:a14="http://schemas.microsoft.com/office/drawing/2010/main" val="0"/>
              </a:ext>
            </a:extLst>
          </a:blip>
          <a:stretch>
            <a:fillRect/>
          </a:stretch>
        </p:blipFill>
        <p:spPr>
          <a:xfrm>
            <a:off x="203401" y="138626"/>
            <a:ext cx="669701" cy="669701"/>
          </a:xfrm>
          <a:prstGeom prst="rect">
            <a:avLst/>
          </a:prstGeom>
        </p:spPr>
      </p:pic>
      <p:sp>
        <p:nvSpPr>
          <p:cNvPr id="16" name="TextBox 15">
            <a:extLst>
              <a:ext uri="{FF2B5EF4-FFF2-40B4-BE49-F238E27FC236}">
                <a16:creationId xmlns:a16="http://schemas.microsoft.com/office/drawing/2014/main" id="{1483C278-DB8E-430D-9344-EE3115514AB1}"/>
              </a:ext>
            </a:extLst>
          </p:cNvPr>
          <p:cNvSpPr txBox="1"/>
          <p:nvPr/>
        </p:nvSpPr>
        <p:spPr>
          <a:xfrm>
            <a:off x="10477688" y="316419"/>
            <a:ext cx="728084" cy="369332"/>
          </a:xfrm>
          <a:prstGeom prst="rect">
            <a:avLst/>
          </a:prstGeom>
          <a:noFill/>
        </p:spPr>
        <p:txBody>
          <a:bodyPr wrap="none" rtlCol="0">
            <a:spAutoFit/>
          </a:bodyPr>
          <a:lstStyle/>
          <a:p>
            <a:r>
              <a:rPr lang="en-US" dirty="0">
                <a:ln w="0"/>
                <a:solidFill>
                  <a:schemeClr val="bg1">
                    <a:lumMod val="50000"/>
                  </a:schemeClr>
                </a:solidFill>
              </a:rPr>
              <a:t>menu</a:t>
            </a:r>
          </a:p>
        </p:txBody>
      </p:sp>
      <p:grpSp>
        <p:nvGrpSpPr>
          <p:cNvPr id="22" name="Group 21">
            <a:extLst>
              <a:ext uri="{FF2B5EF4-FFF2-40B4-BE49-F238E27FC236}">
                <a16:creationId xmlns:a16="http://schemas.microsoft.com/office/drawing/2014/main" id="{F5C28F13-ABD0-45F6-88CA-FF09CE1054CD}"/>
              </a:ext>
            </a:extLst>
          </p:cNvPr>
          <p:cNvGrpSpPr/>
          <p:nvPr/>
        </p:nvGrpSpPr>
        <p:grpSpPr>
          <a:xfrm>
            <a:off x="9946304" y="347787"/>
            <a:ext cx="273195" cy="258043"/>
            <a:chOff x="9697068" y="321539"/>
            <a:chExt cx="273195" cy="258043"/>
          </a:xfrm>
        </p:grpSpPr>
        <p:sp>
          <p:nvSpPr>
            <p:cNvPr id="17" name="Flowchart: Connector 16">
              <a:extLst>
                <a:ext uri="{FF2B5EF4-FFF2-40B4-BE49-F238E27FC236}">
                  <a16:creationId xmlns:a16="http://schemas.microsoft.com/office/drawing/2014/main" id="{67B41E50-588B-43AB-854D-859514E4D1D0}"/>
                </a:ext>
              </a:extLst>
            </p:cNvPr>
            <p:cNvSpPr/>
            <p:nvPr/>
          </p:nvSpPr>
          <p:spPr>
            <a:xfrm>
              <a:off x="9697068" y="321539"/>
              <a:ext cx="193184" cy="193183"/>
            </a:xfrm>
            <a:prstGeom prst="flowChartConnecto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4CD9F46-70CF-43EF-8FC7-240EFED1EAB3}"/>
                </a:ext>
              </a:extLst>
            </p:cNvPr>
            <p:cNvCxnSpPr>
              <a:cxnSpLocks/>
            </p:cNvCxnSpPr>
            <p:nvPr/>
          </p:nvCxnSpPr>
          <p:spPr>
            <a:xfrm>
              <a:off x="9860524" y="501085"/>
              <a:ext cx="109739" cy="7849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E2F4015-01A8-4AFA-85F0-F36422E02C1E}"/>
              </a:ext>
            </a:extLst>
          </p:cNvPr>
          <p:cNvGrpSpPr/>
          <p:nvPr/>
        </p:nvGrpSpPr>
        <p:grpSpPr>
          <a:xfrm>
            <a:off x="11205771" y="350958"/>
            <a:ext cx="394787" cy="245035"/>
            <a:chOff x="11205771" y="334547"/>
            <a:chExt cx="372336" cy="245035"/>
          </a:xfrm>
        </p:grpSpPr>
        <p:cxnSp>
          <p:nvCxnSpPr>
            <p:cNvPr id="24" name="Straight Connector 23">
              <a:extLst>
                <a:ext uri="{FF2B5EF4-FFF2-40B4-BE49-F238E27FC236}">
                  <a16:creationId xmlns:a16="http://schemas.microsoft.com/office/drawing/2014/main" id="{BD080560-33B5-4664-971C-2CE22DC357E0}"/>
                </a:ext>
              </a:extLst>
            </p:cNvPr>
            <p:cNvCxnSpPr/>
            <p:nvPr/>
          </p:nvCxnSpPr>
          <p:spPr>
            <a:xfrm>
              <a:off x="11205771" y="334547"/>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80EE59-DAE9-4B2C-B583-0FD6F75A8FC5}"/>
                </a:ext>
              </a:extLst>
            </p:cNvPr>
            <p:cNvCxnSpPr/>
            <p:nvPr/>
          </p:nvCxnSpPr>
          <p:spPr>
            <a:xfrm>
              <a:off x="11205772" y="457065"/>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747B96-307D-4060-B4D0-82DC0A47F550}"/>
                </a:ext>
              </a:extLst>
            </p:cNvPr>
            <p:cNvCxnSpPr/>
            <p:nvPr/>
          </p:nvCxnSpPr>
          <p:spPr>
            <a:xfrm>
              <a:off x="11205772" y="579582"/>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E587884-9088-4048-9D61-406CD113757B}"/>
              </a:ext>
            </a:extLst>
          </p:cNvPr>
          <p:cNvSpPr/>
          <p:nvPr/>
        </p:nvSpPr>
        <p:spPr>
          <a:xfrm>
            <a:off x="1687132" y="862451"/>
            <a:ext cx="8790556" cy="599554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B9A3EF7-7183-42F5-8719-9D5EE9A9B9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241" y="1662695"/>
            <a:ext cx="9366489" cy="5268650"/>
          </a:xfrm>
          <a:prstGeom prst="rect">
            <a:avLst/>
          </a:prstGeom>
        </p:spPr>
      </p:pic>
      <p:pic>
        <p:nvPicPr>
          <p:cNvPr id="3" name="Picture 2">
            <a:extLst>
              <a:ext uri="{FF2B5EF4-FFF2-40B4-BE49-F238E27FC236}">
                <a16:creationId xmlns:a16="http://schemas.microsoft.com/office/drawing/2014/main" id="{4F29ED89-AD2B-4C45-948B-362CD6E872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7132" y="862451"/>
            <a:ext cx="8790556" cy="1087618"/>
          </a:xfrm>
          <a:prstGeom prst="rect">
            <a:avLst/>
          </a:prstGeom>
        </p:spPr>
      </p:pic>
      <p:sp>
        <p:nvSpPr>
          <p:cNvPr id="21" name="TextBox 20">
            <a:extLst>
              <a:ext uri="{FF2B5EF4-FFF2-40B4-BE49-F238E27FC236}">
                <a16:creationId xmlns:a16="http://schemas.microsoft.com/office/drawing/2014/main" id="{48867157-BC7B-4278-9955-CF5F99DF6C12}"/>
              </a:ext>
            </a:extLst>
          </p:cNvPr>
          <p:cNvSpPr txBox="1"/>
          <p:nvPr/>
        </p:nvSpPr>
        <p:spPr>
          <a:xfrm>
            <a:off x="3611985" y="2271550"/>
            <a:ext cx="4968027" cy="923330"/>
          </a:xfrm>
          <a:prstGeom prst="rect">
            <a:avLst/>
          </a:prstGeom>
          <a:noFill/>
        </p:spPr>
        <p:txBody>
          <a:bodyPr wrap="none" rtlCol="0">
            <a:spAutoFit/>
          </a:bodyPr>
          <a:lstStyle/>
          <a:p>
            <a:r>
              <a:rPr lang="en-US" sz="5400" dirty="0">
                <a:solidFill>
                  <a:schemeClr val="bg2"/>
                </a:solidFill>
                <a:latin typeface="Agency FB" panose="020B0503020202020204" pitchFamily="34" charset="0"/>
              </a:rPr>
              <a:t>A Career that Matters</a:t>
            </a:r>
          </a:p>
        </p:txBody>
      </p:sp>
      <p:sp>
        <p:nvSpPr>
          <p:cNvPr id="10" name="TextBox 9">
            <a:extLst>
              <a:ext uri="{FF2B5EF4-FFF2-40B4-BE49-F238E27FC236}">
                <a16:creationId xmlns:a16="http://schemas.microsoft.com/office/drawing/2014/main" id="{081C0E61-04D5-4159-A1DD-73121E1E1828}"/>
              </a:ext>
            </a:extLst>
          </p:cNvPr>
          <p:cNvSpPr txBox="1"/>
          <p:nvPr/>
        </p:nvSpPr>
        <p:spPr>
          <a:xfrm>
            <a:off x="8851423" y="6305446"/>
            <a:ext cx="1534267" cy="523220"/>
          </a:xfrm>
          <a:prstGeom prst="rect">
            <a:avLst/>
          </a:prstGeom>
          <a:noFill/>
        </p:spPr>
        <p:txBody>
          <a:bodyPr wrap="square" rtlCol="0">
            <a:spAutoFit/>
          </a:bodyPr>
          <a:lstStyle/>
          <a:p>
            <a:r>
              <a:rPr lang="en-US" sz="2400" dirty="0">
                <a:solidFill>
                  <a:schemeClr val="bg2"/>
                </a:solidFill>
                <a:latin typeface="Agency FB" panose="020B0503020202020204" pitchFamily="34" charset="0"/>
              </a:rPr>
              <a:t>Our </a:t>
            </a:r>
            <a:r>
              <a:rPr lang="en-US" sz="2800" dirty="0">
                <a:solidFill>
                  <a:schemeClr val="bg2"/>
                </a:solidFill>
                <a:latin typeface="Agency FB" panose="020B0503020202020204" pitchFamily="34" charset="0"/>
              </a:rPr>
              <a:t>Mission</a:t>
            </a:r>
          </a:p>
        </p:txBody>
      </p:sp>
      <p:sp>
        <p:nvSpPr>
          <p:cNvPr id="6" name="TextBox 5">
            <a:extLst>
              <a:ext uri="{FF2B5EF4-FFF2-40B4-BE49-F238E27FC236}">
                <a16:creationId xmlns:a16="http://schemas.microsoft.com/office/drawing/2014/main" id="{C9A45365-4350-4F9C-82BF-2A70F0421C29}"/>
              </a:ext>
            </a:extLst>
          </p:cNvPr>
          <p:cNvSpPr txBox="1"/>
          <p:nvPr/>
        </p:nvSpPr>
        <p:spPr>
          <a:xfrm>
            <a:off x="4697329" y="972383"/>
            <a:ext cx="2797340" cy="830997"/>
          </a:xfrm>
          <a:prstGeom prst="rect">
            <a:avLst/>
          </a:prstGeom>
          <a:noFill/>
        </p:spPr>
        <p:txBody>
          <a:bodyPr wrap="square" rtlCol="0">
            <a:spAutoFit/>
          </a:bodyPr>
          <a:lstStyle/>
          <a:p>
            <a:r>
              <a:rPr lang="en-US" sz="4800" dirty="0">
                <a:solidFill>
                  <a:schemeClr val="bg2"/>
                </a:solidFill>
                <a:latin typeface="Agency FB" panose="020B0503020202020204" pitchFamily="34" charset="0"/>
              </a:rPr>
              <a:t>Join the Fight</a:t>
            </a:r>
          </a:p>
        </p:txBody>
      </p:sp>
      <p:sp>
        <p:nvSpPr>
          <p:cNvPr id="31" name="Rectangle 30">
            <a:extLst>
              <a:ext uri="{FF2B5EF4-FFF2-40B4-BE49-F238E27FC236}">
                <a16:creationId xmlns:a16="http://schemas.microsoft.com/office/drawing/2014/main" id="{E962706F-A4EA-47F3-AFC8-2CE4D0B1D5EF}"/>
              </a:ext>
            </a:extLst>
          </p:cNvPr>
          <p:cNvSpPr/>
          <p:nvPr/>
        </p:nvSpPr>
        <p:spPr>
          <a:xfrm>
            <a:off x="10477688" y="862451"/>
            <a:ext cx="171431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55AE77-2F79-4851-B6EA-2D4AFC4B69DC}"/>
              </a:ext>
            </a:extLst>
          </p:cNvPr>
          <p:cNvSpPr/>
          <p:nvPr/>
        </p:nvSpPr>
        <p:spPr>
          <a:xfrm>
            <a:off x="0" y="862451"/>
            <a:ext cx="168713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ardrop 22">
            <a:extLst>
              <a:ext uri="{FF2B5EF4-FFF2-40B4-BE49-F238E27FC236}">
                <a16:creationId xmlns:a16="http://schemas.microsoft.com/office/drawing/2014/main" id="{4E695BAE-F33E-40CA-9E4A-CA443C02EBE8}"/>
              </a:ext>
            </a:extLst>
          </p:cNvPr>
          <p:cNvSpPr/>
          <p:nvPr/>
        </p:nvSpPr>
        <p:spPr>
          <a:xfrm flipH="1">
            <a:off x="8172064" y="4047863"/>
            <a:ext cx="309093" cy="265207"/>
          </a:xfrm>
          <a:prstGeom prst="teardrop">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436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1800-F678-433A-A193-08885CAD5EB6}"/>
              </a:ext>
            </a:extLst>
          </p:cNvPr>
          <p:cNvSpPr/>
          <p:nvPr/>
        </p:nvSpPr>
        <p:spPr>
          <a:xfrm>
            <a:off x="0" y="-26191"/>
            <a:ext cx="12192000" cy="888642"/>
          </a:xfrm>
          <a:prstGeom prst="rect">
            <a:avLst/>
          </a:prstGeom>
          <a:solidFill>
            <a:srgbClr val="111E35"/>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9FCD57E-B6E7-400D-8537-01FB1BCB27A6}"/>
              </a:ext>
            </a:extLst>
          </p:cNvPr>
          <p:cNvSpPr/>
          <p:nvPr/>
        </p:nvSpPr>
        <p:spPr>
          <a:xfrm>
            <a:off x="591442" y="301463"/>
            <a:ext cx="4443212" cy="399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ln w="0"/>
                <a:gradFill>
                  <a:gsLst>
                    <a:gs pos="21000">
                      <a:srgbClr val="53575C"/>
                    </a:gs>
                    <a:gs pos="88000">
                      <a:srgbClr val="C5C7CA"/>
                    </a:gs>
                  </a:gsLst>
                  <a:lin ang="5400000"/>
                </a:gradFill>
                <a:latin typeface="Agency FB" panose="020B0503020202020204" pitchFamily="34" charset="0"/>
              </a:rPr>
              <a:t>United States Space Force</a:t>
            </a:r>
          </a:p>
        </p:txBody>
      </p:sp>
      <p:pic>
        <p:nvPicPr>
          <p:cNvPr id="7" name="Picture 6">
            <a:extLst>
              <a:ext uri="{FF2B5EF4-FFF2-40B4-BE49-F238E27FC236}">
                <a16:creationId xmlns:a16="http://schemas.microsoft.com/office/drawing/2014/main" id="{38E77E85-E1F7-4382-B76B-B64821BE16B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7778" y1="10222" x2="37778" y2="10222"/>
                        <a14:foregroundMark x1="40000" y1="11111" x2="40000" y2="11111"/>
                        <a14:foregroundMark x1="30222" y1="12889" x2="30222" y2="12889"/>
                        <a14:foregroundMark x1="25333" y1="15556" x2="25333" y2="15556"/>
                        <a14:foregroundMark x1="22222" y1="19111" x2="22222" y2="19111"/>
                        <a14:foregroundMark x1="20889" y1="22667" x2="20889" y2="22667"/>
                        <a14:foregroundMark x1="14667" y1="27111" x2="14667" y2="27111"/>
                        <a14:foregroundMark x1="60444" y1="8444" x2="60444" y2="8444"/>
                        <a14:foregroundMark x1="69333" y1="10222" x2="69333" y2="10222"/>
                        <a14:foregroundMark x1="74222" y1="17778" x2="74222" y2="17778"/>
                        <a14:foregroundMark x1="80444" y1="17778" x2="80444" y2="17778"/>
                        <a14:foregroundMark x1="84000" y1="21333" x2="84000" y2="21333"/>
                        <a14:foregroundMark x1="88444" y1="27111" x2="88444" y2="27111"/>
                        <a14:foregroundMark x1="87111" y1="68889" x2="87111" y2="68889"/>
                        <a14:foregroundMark x1="80889" y1="77333" x2="80889" y2="77333"/>
                        <a14:foregroundMark x1="76444" y1="82222" x2="76444" y2="82222"/>
                        <a14:foregroundMark x1="69333" y1="85333" x2="69333" y2="85333"/>
                        <a14:foregroundMark x1="58222" y1="90667" x2="58222" y2="90667"/>
                        <a14:foregroundMark x1="11556" y1="69778" x2="11556" y2="69778"/>
                        <a14:foregroundMark x1="15111" y1="74667" x2="15111" y2="74667"/>
                        <a14:foregroundMark x1="22667" y1="84889" x2="22667" y2="84889"/>
                        <a14:foregroundMark x1="28444" y1="86222" x2="28444" y2="86222"/>
                        <a14:foregroundMark x1="37333" y1="90222" x2="37333" y2="90222"/>
                        <a14:foregroundMark x1="49778" y1="72000" x2="49778" y2="72000"/>
                        <a14:foregroundMark x1="51111" y1="64444" x2="51111" y2="64444"/>
                        <a14:foregroundMark x1="57333" y1="68000" x2="57333" y2="68000"/>
                        <a14:foregroundMark x1="62222" y1="56889" x2="62222" y2="56889"/>
                        <a14:foregroundMark x1="62667" y1="47556" x2="62667" y2="47556"/>
                        <a14:foregroundMark x1="52889" y1="42222" x2="52889" y2="42222"/>
                        <a14:foregroundMark x1="47556" y1="41333" x2="47556" y2="41333"/>
                        <a14:foregroundMark x1="50222" y1="56444" x2="50222" y2="56444"/>
                        <a14:foregroundMark x1="36889" y1="48000" x2="36889" y2="48000"/>
                        <a14:foregroundMark x1="33778" y1="56889" x2="33778" y2="56889"/>
                        <a14:foregroundMark x1="35556" y1="55556" x2="35556" y2="55556"/>
                        <a14:foregroundMark x1="41333" y1="68000" x2="41333" y2="68000"/>
                      </a14:backgroundRemoval>
                    </a14:imgEffect>
                  </a14:imgLayer>
                </a14:imgProps>
              </a:ext>
              <a:ext uri="{28A0092B-C50C-407E-A947-70E740481C1C}">
                <a14:useLocalDpi xmlns:a14="http://schemas.microsoft.com/office/drawing/2010/main" val="0"/>
              </a:ext>
            </a:extLst>
          </a:blip>
          <a:stretch>
            <a:fillRect/>
          </a:stretch>
        </p:blipFill>
        <p:spPr>
          <a:xfrm>
            <a:off x="203401" y="138626"/>
            <a:ext cx="669701" cy="669701"/>
          </a:xfrm>
          <a:prstGeom prst="rect">
            <a:avLst/>
          </a:prstGeom>
        </p:spPr>
      </p:pic>
      <p:sp>
        <p:nvSpPr>
          <p:cNvPr id="16" name="TextBox 15">
            <a:extLst>
              <a:ext uri="{FF2B5EF4-FFF2-40B4-BE49-F238E27FC236}">
                <a16:creationId xmlns:a16="http://schemas.microsoft.com/office/drawing/2014/main" id="{1483C278-DB8E-430D-9344-EE3115514AB1}"/>
              </a:ext>
            </a:extLst>
          </p:cNvPr>
          <p:cNvSpPr txBox="1"/>
          <p:nvPr/>
        </p:nvSpPr>
        <p:spPr>
          <a:xfrm>
            <a:off x="10477688" y="316419"/>
            <a:ext cx="728084" cy="369332"/>
          </a:xfrm>
          <a:prstGeom prst="rect">
            <a:avLst/>
          </a:prstGeom>
          <a:noFill/>
        </p:spPr>
        <p:txBody>
          <a:bodyPr wrap="none" rtlCol="0">
            <a:spAutoFit/>
          </a:bodyPr>
          <a:lstStyle/>
          <a:p>
            <a:r>
              <a:rPr lang="en-US" dirty="0">
                <a:ln w="0"/>
                <a:solidFill>
                  <a:schemeClr val="bg1">
                    <a:lumMod val="50000"/>
                  </a:schemeClr>
                </a:solidFill>
              </a:rPr>
              <a:t>menu</a:t>
            </a:r>
          </a:p>
        </p:txBody>
      </p:sp>
      <p:grpSp>
        <p:nvGrpSpPr>
          <p:cNvPr id="22" name="Group 21">
            <a:extLst>
              <a:ext uri="{FF2B5EF4-FFF2-40B4-BE49-F238E27FC236}">
                <a16:creationId xmlns:a16="http://schemas.microsoft.com/office/drawing/2014/main" id="{F5C28F13-ABD0-45F6-88CA-FF09CE1054CD}"/>
              </a:ext>
            </a:extLst>
          </p:cNvPr>
          <p:cNvGrpSpPr/>
          <p:nvPr/>
        </p:nvGrpSpPr>
        <p:grpSpPr>
          <a:xfrm>
            <a:off x="9946304" y="347787"/>
            <a:ext cx="273195" cy="258043"/>
            <a:chOff x="9697068" y="321539"/>
            <a:chExt cx="273195" cy="258043"/>
          </a:xfrm>
        </p:grpSpPr>
        <p:sp>
          <p:nvSpPr>
            <p:cNvPr id="17" name="Flowchart: Connector 16">
              <a:extLst>
                <a:ext uri="{FF2B5EF4-FFF2-40B4-BE49-F238E27FC236}">
                  <a16:creationId xmlns:a16="http://schemas.microsoft.com/office/drawing/2014/main" id="{67B41E50-588B-43AB-854D-859514E4D1D0}"/>
                </a:ext>
              </a:extLst>
            </p:cNvPr>
            <p:cNvSpPr/>
            <p:nvPr/>
          </p:nvSpPr>
          <p:spPr>
            <a:xfrm>
              <a:off x="9697068" y="321539"/>
              <a:ext cx="193184" cy="193183"/>
            </a:xfrm>
            <a:prstGeom prst="flowChartConnecto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4CD9F46-70CF-43EF-8FC7-240EFED1EAB3}"/>
                </a:ext>
              </a:extLst>
            </p:cNvPr>
            <p:cNvCxnSpPr>
              <a:cxnSpLocks/>
            </p:cNvCxnSpPr>
            <p:nvPr/>
          </p:nvCxnSpPr>
          <p:spPr>
            <a:xfrm>
              <a:off x="9860524" y="501085"/>
              <a:ext cx="109739" cy="7849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E2F4015-01A8-4AFA-85F0-F36422E02C1E}"/>
              </a:ext>
            </a:extLst>
          </p:cNvPr>
          <p:cNvGrpSpPr/>
          <p:nvPr/>
        </p:nvGrpSpPr>
        <p:grpSpPr>
          <a:xfrm>
            <a:off x="11205771" y="350958"/>
            <a:ext cx="394787" cy="245035"/>
            <a:chOff x="11205771" y="334547"/>
            <a:chExt cx="372336" cy="245035"/>
          </a:xfrm>
        </p:grpSpPr>
        <p:cxnSp>
          <p:nvCxnSpPr>
            <p:cNvPr id="24" name="Straight Connector 23">
              <a:extLst>
                <a:ext uri="{FF2B5EF4-FFF2-40B4-BE49-F238E27FC236}">
                  <a16:creationId xmlns:a16="http://schemas.microsoft.com/office/drawing/2014/main" id="{BD080560-33B5-4664-971C-2CE22DC357E0}"/>
                </a:ext>
              </a:extLst>
            </p:cNvPr>
            <p:cNvCxnSpPr/>
            <p:nvPr/>
          </p:nvCxnSpPr>
          <p:spPr>
            <a:xfrm>
              <a:off x="11205771" y="334547"/>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80EE59-DAE9-4B2C-B583-0FD6F75A8FC5}"/>
                </a:ext>
              </a:extLst>
            </p:cNvPr>
            <p:cNvCxnSpPr/>
            <p:nvPr/>
          </p:nvCxnSpPr>
          <p:spPr>
            <a:xfrm>
              <a:off x="11205772" y="457065"/>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747B96-307D-4060-B4D0-82DC0A47F550}"/>
                </a:ext>
              </a:extLst>
            </p:cNvPr>
            <p:cNvCxnSpPr/>
            <p:nvPr/>
          </p:nvCxnSpPr>
          <p:spPr>
            <a:xfrm>
              <a:off x="11205772" y="579582"/>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E587884-9088-4048-9D61-406CD113757B}"/>
              </a:ext>
            </a:extLst>
          </p:cNvPr>
          <p:cNvSpPr/>
          <p:nvPr/>
        </p:nvSpPr>
        <p:spPr>
          <a:xfrm>
            <a:off x="1687132" y="862451"/>
            <a:ext cx="8790556" cy="599554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55AE77-2F79-4851-B6EA-2D4AFC4B69DC}"/>
              </a:ext>
            </a:extLst>
          </p:cNvPr>
          <p:cNvSpPr/>
          <p:nvPr/>
        </p:nvSpPr>
        <p:spPr>
          <a:xfrm>
            <a:off x="0" y="862451"/>
            <a:ext cx="168713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B9A3EF7-7183-42F5-8719-9D5EE9A9B9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7133" y="872287"/>
            <a:ext cx="8790555" cy="1218033"/>
          </a:xfrm>
          <a:prstGeom prst="rect">
            <a:avLst/>
          </a:prstGeom>
        </p:spPr>
      </p:pic>
      <p:sp>
        <p:nvSpPr>
          <p:cNvPr id="21" name="TextBox 20">
            <a:extLst>
              <a:ext uri="{FF2B5EF4-FFF2-40B4-BE49-F238E27FC236}">
                <a16:creationId xmlns:a16="http://schemas.microsoft.com/office/drawing/2014/main" id="{48867157-BC7B-4278-9955-CF5F99DF6C12}"/>
              </a:ext>
            </a:extLst>
          </p:cNvPr>
          <p:cNvSpPr txBox="1"/>
          <p:nvPr/>
        </p:nvSpPr>
        <p:spPr>
          <a:xfrm>
            <a:off x="3640401" y="1005248"/>
            <a:ext cx="4968027" cy="923330"/>
          </a:xfrm>
          <a:prstGeom prst="rect">
            <a:avLst/>
          </a:prstGeom>
          <a:noFill/>
        </p:spPr>
        <p:txBody>
          <a:bodyPr wrap="none" rtlCol="0">
            <a:spAutoFit/>
          </a:bodyPr>
          <a:lstStyle/>
          <a:p>
            <a:r>
              <a:rPr lang="en-US" sz="5400" dirty="0">
                <a:solidFill>
                  <a:schemeClr val="bg2"/>
                </a:solidFill>
                <a:latin typeface="Agency FB" panose="020B0503020202020204" pitchFamily="34" charset="0"/>
              </a:rPr>
              <a:t>A Career that Matters</a:t>
            </a:r>
          </a:p>
        </p:txBody>
      </p:sp>
      <p:pic>
        <p:nvPicPr>
          <p:cNvPr id="9" name="Picture 8">
            <a:extLst>
              <a:ext uri="{FF2B5EF4-FFF2-40B4-BE49-F238E27FC236}">
                <a16:creationId xmlns:a16="http://schemas.microsoft.com/office/drawing/2014/main" id="{978B8D4F-C14C-4C51-A64F-73A568A2C7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4312" y="2090321"/>
            <a:ext cx="8820206" cy="4767679"/>
          </a:xfrm>
          <a:prstGeom prst="rect">
            <a:avLst/>
          </a:prstGeom>
        </p:spPr>
      </p:pic>
      <p:sp>
        <p:nvSpPr>
          <p:cNvPr id="31" name="Rectangle 30">
            <a:extLst>
              <a:ext uri="{FF2B5EF4-FFF2-40B4-BE49-F238E27FC236}">
                <a16:creationId xmlns:a16="http://schemas.microsoft.com/office/drawing/2014/main" id="{E962706F-A4EA-47F3-AFC8-2CE4D0B1D5EF}"/>
              </a:ext>
            </a:extLst>
          </p:cNvPr>
          <p:cNvSpPr/>
          <p:nvPr/>
        </p:nvSpPr>
        <p:spPr>
          <a:xfrm>
            <a:off x="10477688" y="862451"/>
            <a:ext cx="171431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E03EB02-2B18-4C3B-B814-34A1DF76CD6B}"/>
              </a:ext>
            </a:extLst>
          </p:cNvPr>
          <p:cNvSpPr txBox="1"/>
          <p:nvPr/>
        </p:nvSpPr>
        <p:spPr>
          <a:xfrm>
            <a:off x="2772048" y="3860225"/>
            <a:ext cx="6620723" cy="923330"/>
          </a:xfrm>
          <a:prstGeom prst="rect">
            <a:avLst/>
          </a:prstGeom>
          <a:noFill/>
        </p:spPr>
        <p:txBody>
          <a:bodyPr wrap="none" rtlCol="0">
            <a:spAutoFit/>
          </a:bodyPr>
          <a:lstStyle/>
          <a:p>
            <a:r>
              <a:rPr lang="en-US" sz="5400" dirty="0">
                <a:solidFill>
                  <a:schemeClr val="bg2"/>
                </a:solidFill>
                <a:latin typeface="Agency FB" panose="020B0503020202020204" pitchFamily="34" charset="0"/>
              </a:rPr>
              <a:t>Never Miss a Family Holiday!*</a:t>
            </a:r>
          </a:p>
        </p:txBody>
      </p:sp>
      <p:sp>
        <p:nvSpPr>
          <p:cNvPr id="12" name="TextBox 11">
            <a:extLst>
              <a:ext uri="{FF2B5EF4-FFF2-40B4-BE49-F238E27FC236}">
                <a16:creationId xmlns:a16="http://schemas.microsoft.com/office/drawing/2014/main" id="{F1E0227B-8210-4EB3-98AE-CA7239647B13}"/>
              </a:ext>
            </a:extLst>
          </p:cNvPr>
          <p:cNvSpPr txBox="1"/>
          <p:nvPr/>
        </p:nvSpPr>
        <p:spPr>
          <a:xfrm>
            <a:off x="9271024" y="6291849"/>
            <a:ext cx="1132041" cy="523220"/>
          </a:xfrm>
          <a:prstGeom prst="rect">
            <a:avLst/>
          </a:prstGeom>
          <a:noFill/>
        </p:spPr>
        <p:txBody>
          <a:bodyPr wrap="none" rtlCol="0">
            <a:spAutoFit/>
          </a:bodyPr>
          <a:lstStyle/>
          <a:p>
            <a:r>
              <a:rPr lang="en-US" sz="2800" dirty="0">
                <a:solidFill>
                  <a:schemeClr val="bg2"/>
                </a:solidFill>
                <a:latin typeface="Agency FB" panose="020B0503020202020204" pitchFamily="34" charset="0"/>
              </a:rPr>
              <a:t>Lifestyle</a:t>
            </a:r>
          </a:p>
        </p:txBody>
      </p:sp>
    </p:spTree>
    <p:extLst>
      <p:ext uri="{BB962C8B-B14F-4D97-AF65-F5344CB8AC3E}">
        <p14:creationId xmlns:p14="http://schemas.microsoft.com/office/powerpoint/2010/main" val="2463894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1800-F678-433A-A193-08885CAD5EB6}"/>
              </a:ext>
            </a:extLst>
          </p:cNvPr>
          <p:cNvSpPr/>
          <p:nvPr/>
        </p:nvSpPr>
        <p:spPr>
          <a:xfrm>
            <a:off x="0" y="-26191"/>
            <a:ext cx="12192000" cy="888642"/>
          </a:xfrm>
          <a:prstGeom prst="rect">
            <a:avLst/>
          </a:prstGeom>
          <a:solidFill>
            <a:srgbClr val="111E35"/>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9FCD57E-B6E7-400D-8537-01FB1BCB27A6}"/>
              </a:ext>
            </a:extLst>
          </p:cNvPr>
          <p:cNvSpPr/>
          <p:nvPr/>
        </p:nvSpPr>
        <p:spPr>
          <a:xfrm>
            <a:off x="591442" y="301463"/>
            <a:ext cx="4443212" cy="399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ln w="0"/>
                <a:gradFill>
                  <a:gsLst>
                    <a:gs pos="21000">
                      <a:srgbClr val="53575C"/>
                    </a:gs>
                    <a:gs pos="88000">
                      <a:srgbClr val="C5C7CA"/>
                    </a:gs>
                  </a:gsLst>
                  <a:lin ang="5400000"/>
                </a:gradFill>
                <a:latin typeface="Agency FB" panose="020B0503020202020204" pitchFamily="34" charset="0"/>
              </a:rPr>
              <a:t>United States Space Force</a:t>
            </a:r>
          </a:p>
        </p:txBody>
      </p:sp>
      <p:pic>
        <p:nvPicPr>
          <p:cNvPr id="7" name="Picture 6">
            <a:extLst>
              <a:ext uri="{FF2B5EF4-FFF2-40B4-BE49-F238E27FC236}">
                <a16:creationId xmlns:a16="http://schemas.microsoft.com/office/drawing/2014/main" id="{38E77E85-E1F7-4382-B76B-B64821BE16B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7778" y1="10222" x2="37778" y2="10222"/>
                        <a14:foregroundMark x1="40000" y1="11111" x2="40000" y2="11111"/>
                        <a14:foregroundMark x1="30222" y1="12889" x2="30222" y2="12889"/>
                        <a14:foregroundMark x1="25333" y1="15556" x2="25333" y2="15556"/>
                        <a14:foregroundMark x1="22222" y1="19111" x2="22222" y2="19111"/>
                        <a14:foregroundMark x1="20889" y1="22667" x2="20889" y2="22667"/>
                        <a14:foregroundMark x1="14667" y1="27111" x2="14667" y2="27111"/>
                        <a14:foregroundMark x1="60444" y1="8444" x2="60444" y2="8444"/>
                        <a14:foregroundMark x1="69333" y1="10222" x2="69333" y2="10222"/>
                        <a14:foregroundMark x1="74222" y1="17778" x2="74222" y2="17778"/>
                        <a14:foregroundMark x1="80444" y1="17778" x2="80444" y2="17778"/>
                        <a14:foregroundMark x1="84000" y1="21333" x2="84000" y2="21333"/>
                        <a14:foregroundMark x1="88444" y1="27111" x2="88444" y2="27111"/>
                        <a14:foregroundMark x1="87111" y1="68889" x2="87111" y2="68889"/>
                        <a14:foregroundMark x1="80889" y1="77333" x2="80889" y2="77333"/>
                        <a14:foregroundMark x1="76444" y1="82222" x2="76444" y2="82222"/>
                        <a14:foregroundMark x1="69333" y1="85333" x2="69333" y2="85333"/>
                        <a14:foregroundMark x1="58222" y1="90667" x2="58222" y2="90667"/>
                        <a14:foregroundMark x1="11556" y1="69778" x2="11556" y2="69778"/>
                        <a14:foregroundMark x1="15111" y1="74667" x2="15111" y2="74667"/>
                        <a14:foregroundMark x1="22667" y1="84889" x2="22667" y2="84889"/>
                        <a14:foregroundMark x1="28444" y1="86222" x2="28444" y2="86222"/>
                        <a14:foregroundMark x1="37333" y1="90222" x2="37333" y2="90222"/>
                        <a14:foregroundMark x1="49778" y1="72000" x2="49778" y2="72000"/>
                        <a14:foregroundMark x1="51111" y1="64444" x2="51111" y2="64444"/>
                        <a14:foregroundMark x1="57333" y1="68000" x2="57333" y2="68000"/>
                        <a14:foregroundMark x1="62222" y1="56889" x2="62222" y2="56889"/>
                        <a14:foregroundMark x1="62667" y1="47556" x2="62667" y2="47556"/>
                        <a14:foregroundMark x1="52889" y1="42222" x2="52889" y2="42222"/>
                        <a14:foregroundMark x1="47556" y1="41333" x2="47556" y2="41333"/>
                        <a14:foregroundMark x1="50222" y1="56444" x2="50222" y2="56444"/>
                        <a14:foregroundMark x1="36889" y1="48000" x2="36889" y2="48000"/>
                        <a14:foregroundMark x1="33778" y1="56889" x2="33778" y2="56889"/>
                        <a14:foregroundMark x1="35556" y1="55556" x2="35556" y2="55556"/>
                        <a14:foregroundMark x1="41333" y1="68000" x2="41333" y2="68000"/>
                      </a14:backgroundRemoval>
                    </a14:imgEffect>
                  </a14:imgLayer>
                </a14:imgProps>
              </a:ext>
              <a:ext uri="{28A0092B-C50C-407E-A947-70E740481C1C}">
                <a14:useLocalDpi xmlns:a14="http://schemas.microsoft.com/office/drawing/2010/main" val="0"/>
              </a:ext>
            </a:extLst>
          </a:blip>
          <a:stretch>
            <a:fillRect/>
          </a:stretch>
        </p:blipFill>
        <p:spPr>
          <a:xfrm>
            <a:off x="203401" y="138626"/>
            <a:ext cx="669701" cy="669701"/>
          </a:xfrm>
          <a:prstGeom prst="rect">
            <a:avLst/>
          </a:prstGeom>
        </p:spPr>
      </p:pic>
      <p:sp>
        <p:nvSpPr>
          <p:cNvPr id="16" name="TextBox 15">
            <a:extLst>
              <a:ext uri="{FF2B5EF4-FFF2-40B4-BE49-F238E27FC236}">
                <a16:creationId xmlns:a16="http://schemas.microsoft.com/office/drawing/2014/main" id="{1483C278-DB8E-430D-9344-EE3115514AB1}"/>
              </a:ext>
            </a:extLst>
          </p:cNvPr>
          <p:cNvSpPr txBox="1"/>
          <p:nvPr/>
        </p:nvSpPr>
        <p:spPr>
          <a:xfrm>
            <a:off x="10477688" y="316419"/>
            <a:ext cx="728084" cy="369332"/>
          </a:xfrm>
          <a:prstGeom prst="rect">
            <a:avLst/>
          </a:prstGeom>
          <a:noFill/>
        </p:spPr>
        <p:txBody>
          <a:bodyPr wrap="none" rtlCol="0">
            <a:spAutoFit/>
          </a:bodyPr>
          <a:lstStyle/>
          <a:p>
            <a:r>
              <a:rPr lang="en-US" dirty="0">
                <a:ln w="0"/>
                <a:solidFill>
                  <a:schemeClr val="bg1">
                    <a:lumMod val="50000"/>
                  </a:schemeClr>
                </a:solidFill>
              </a:rPr>
              <a:t>menu</a:t>
            </a:r>
          </a:p>
        </p:txBody>
      </p:sp>
      <p:grpSp>
        <p:nvGrpSpPr>
          <p:cNvPr id="22" name="Group 21">
            <a:extLst>
              <a:ext uri="{FF2B5EF4-FFF2-40B4-BE49-F238E27FC236}">
                <a16:creationId xmlns:a16="http://schemas.microsoft.com/office/drawing/2014/main" id="{F5C28F13-ABD0-45F6-88CA-FF09CE1054CD}"/>
              </a:ext>
            </a:extLst>
          </p:cNvPr>
          <p:cNvGrpSpPr/>
          <p:nvPr/>
        </p:nvGrpSpPr>
        <p:grpSpPr>
          <a:xfrm>
            <a:off x="9946304" y="347787"/>
            <a:ext cx="273195" cy="258043"/>
            <a:chOff x="9697068" y="321539"/>
            <a:chExt cx="273195" cy="258043"/>
          </a:xfrm>
        </p:grpSpPr>
        <p:sp>
          <p:nvSpPr>
            <p:cNvPr id="17" name="Flowchart: Connector 16">
              <a:extLst>
                <a:ext uri="{FF2B5EF4-FFF2-40B4-BE49-F238E27FC236}">
                  <a16:creationId xmlns:a16="http://schemas.microsoft.com/office/drawing/2014/main" id="{67B41E50-588B-43AB-854D-859514E4D1D0}"/>
                </a:ext>
              </a:extLst>
            </p:cNvPr>
            <p:cNvSpPr/>
            <p:nvPr/>
          </p:nvSpPr>
          <p:spPr>
            <a:xfrm>
              <a:off x="9697068" y="321539"/>
              <a:ext cx="193184" cy="193183"/>
            </a:xfrm>
            <a:prstGeom prst="flowChartConnecto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4CD9F46-70CF-43EF-8FC7-240EFED1EAB3}"/>
                </a:ext>
              </a:extLst>
            </p:cNvPr>
            <p:cNvCxnSpPr>
              <a:cxnSpLocks/>
            </p:cNvCxnSpPr>
            <p:nvPr/>
          </p:nvCxnSpPr>
          <p:spPr>
            <a:xfrm>
              <a:off x="9860524" y="501085"/>
              <a:ext cx="109739" cy="7849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E2F4015-01A8-4AFA-85F0-F36422E02C1E}"/>
              </a:ext>
            </a:extLst>
          </p:cNvPr>
          <p:cNvGrpSpPr/>
          <p:nvPr/>
        </p:nvGrpSpPr>
        <p:grpSpPr>
          <a:xfrm>
            <a:off x="11205771" y="350958"/>
            <a:ext cx="394787" cy="245035"/>
            <a:chOff x="11205771" y="334547"/>
            <a:chExt cx="372336" cy="245035"/>
          </a:xfrm>
        </p:grpSpPr>
        <p:cxnSp>
          <p:nvCxnSpPr>
            <p:cNvPr id="24" name="Straight Connector 23">
              <a:extLst>
                <a:ext uri="{FF2B5EF4-FFF2-40B4-BE49-F238E27FC236}">
                  <a16:creationId xmlns:a16="http://schemas.microsoft.com/office/drawing/2014/main" id="{BD080560-33B5-4664-971C-2CE22DC357E0}"/>
                </a:ext>
              </a:extLst>
            </p:cNvPr>
            <p:cNvCxnSpPr/>
            <p:nvPr/>
          </p:nvCxnSpPr>
          <p:spPr>
            <a:xfrm>
              <a:off x="11205771" y="334547"/>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80EE59-DAE9-4B2C-B583-0FD6F75A8FC5}"/>
                </a:ext>
              </a:extLst>
            </p:cNvPr>
            <p:cNvCxnSpPr/>
            <p:nvPr/>
          </p:nvCxnSpPr>
          <p:spPr>
            <a:xfrm>
              <a:off x="11205772" y="457065"/>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747B96-307D-4060-B4D0-82DC0A47F550}"/>
                </a:ext>
              </a:extLst>
            </p:cNvPr>
            <p:cNvCxnSpPr/>
            <p:nvPr/>
          </p:nvCxnSpPr>
          <p:spPr>
            <a:xfrm>
              <a:off x="11205772" y="579582"/>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E587884-9088-4048-9D61-406CD113757B}"/>
              </a:ext>
            </a:extLst>
          </p:cNvPr>
          <p:cNvSpPr/>
          <p:nvPr/>
        </p:nvSpPr>
        <p:spPr>
          <a:xfrm>
            <a:off x="1687132" y="862451"/>
            <a:ext cx="8790556" cy="599554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55AE77-2F79-4851-B6EA-2D4AFC4B69DC}"/>
              </a:ext>
            </a:extLst>
          </p:cNvPr>
          <p:cNvSpPr/>
          <p:nvPr/>
        </p:nvSpPr>
        <p:spPr>
          <a:xfrm>
            <a:off x="0" y="862451"/>
            <a:ext cx="168713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78B8D4F-C14C-4C51-A64F-73A568A2C7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312" y="862451"/>
            <a:ext cx="8820206" cy="1198169"/>
          </a:xfrm>
          <a:prstGeom prst="rect">
            <a:avLst/>
          </a:prstGeom>
        </p:spPr>
      </p:pic>
      <p:sp>
        <p:nvSpPr>
          <p:cNvPr id="31" name="Rectangle 30">
            <a:extLst>
              <a:ext uri="{FF2B5EF4-FFF2-40B4-BE49-F238E27FC236}">
                <a16:creationId xmlns:a16="http://schemas.microsoft.com/office/drawing/2014/main" id="{E962706F-A4EA-47F3-AFC8-2CE4D0B1D5EF}"/>
              </a:ext>
            </a:extLst>
          </p:cNvPr>
          <p:cNvSpPr/>
          <p:nvPr/>
        </p:nvSpPr>
        <p:spPr>
          <a:xfrm>
            <a:off x="10477688" y="862451"/>
            <a:ext cx="171431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E03EB02-2B18-4C3B-B814-34A1DF76CD6B}"/>
              </a:ext>
            </a:extLst>
          </p:cNvPr>
          <p:cNvSpPr txBox="1"/>
          <p:nvPr/>
        </p:nvSpPr>
        <p:spPr>
          <a:xfrm>
            <a:off x="2814053" y="974500"/>
            <a:ext cx="6620723" cy="923330"/>
          </a:xfrm>
          <a:prstGeom prst="rect">
            <a:avLst/>
          </a:prstGeom>
          <a:noFill/>
        </p:spPr>
        <p:txBody>
          <a:bodyPr wrap="none" rtlCol="0">
            <a:spAutoFit/>
          </a:bodyPr>
          <a:lstStyle/>
          <a:p>
            <a:r>
              <a:rPr lang="en-US" sz="5400" dirty="0">
                <a:solidFill>
                  <a:schemeClr val="bg2"/>
                </a:solidFill>
                <a:latin typeface="Agency FB" panose="020B0503020202020204" pitchFamily="34" charset="0"/>
              </a:rPr>
              <a:t>Never Miss a Family Holiday!*</a:t>
            </a:r>
          </a:p>
        </p:txBody>
      </p:sp>
      <p:pic>
        <p:nvPicPr>
          <p:cNvPr id="3" name="Picture 2">
            <a:extLst>
              <a:ext uri="{FF2B5EF4-FFF2-40B4-BE49-F238E27FC236}">
                <a16:creationId xmlns:a16="http://schemas.microsoft.com/office/drawing/2014/main" id="{D630966F-7977-4E61-9940-B5BF24594C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4808" y="2219311"/>
            <a:ext cx="8801295" cy="4620680"/>
          </a:xfrm>
          <a:prstGeom prst="rect">
            <a:avLst/>
          </a:prstGeom>
        </p:spPr>
      </p:pic>
      <p:sp>
        <p:nvSpPr>
          <p:cNvPr id="6" name="Rectangle 5">
            <a:extLst>
              <a:ext uri="{FF2B5EF4-FFF2-40B4-BE49-F238E27FC236}">
                <a16:creationId xmlns:a16="http://schemas.microsoft.com/office/drawing/2014/main" id="{561D1668-28C7-40D7-8FCE-BAA8D1B4C13B}"/>
              </a:ext>
            </a:extLst>
          </p:cNvPr>
          <p:cNvSpPr/>
          <p:nvPr/>
        </p:nvSpPr>
        <p:spPr>
          <a:xfrm>
            <a:off x="1704808" y="2060620"/>
            <a:ext cx="8790556" cy="14068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F44E15C-5825-4888-A81E-F1079FB12844}"/>
              </a:ext>
            </a:extLst>
          </p:cNvPr>
          <p:cNvSpPr txBox="1"/>
          <p:nvPr/>
        </p:nvSpPr>
        <p:spPr>
          <a:xfrm>
            <a:off x="2262619" y="2308507"/>
            <a:ext cx="7723589" cy="769441"/>
          </a:xfrm>
          <a:prstGeom prst="rect">
            <a:avLst/>
          </a:prstGeom>
          <a:noFill/>
        </p:spPr>
        <p:txBody>
          <a:bodyPr wrap="none" rtlCol="0">
            <a:spAutoFit/>
          </a:bodyPr>
          <a:lstStyle/>
          <a:p>
            <a:r>
              <a:rPr lang="en-US" sz="4400" dirty="0">
                <a:solidFill>
                  <a:schemeClr val="bg2"/>
                </a:solidFill>
                <a:latin typeface="Agency FB" panose="020B0503020202020204" pitchFamily="34" charset="0"/>
              </a:rPr>
              <a:t>Earn an Education that’s Out of this World!</a:t>
            </a:r>
          </a:p>
        </p:txBody>
      </p:sp>
      <p:sp>
        <p:nvSpPr>
          <p:cNvPr id="13" name="TextBox 12">
            <a:extLst>
              <a:ext uri="{FF2B5EF4-FFF2-40B4-BE49-F238E27FC236}">
                <a16:creationId xmlns:a16="http://schemas.microsoft.com/office/drawing/2014/main" id="{AAE0533D-9F74-47A7-B98A-6423AF866C1D}"/>
              </a:ext>
            </a:extLst>
          </p:cNvPr>
          <p:cNvSpPr txBox="1"/>
          <p:nvPr/>
        </p:nvSpPr>
        <p:spPr>
          <a:xfrm>
            <a:off x="9120746" y="6248603"/>
            <a:ext cx="1111202" cy="523220"/>
          </a:xfrm>
          <a:prstGeom prst="rect">
            <a:avLst/>
          </a:prstGeom>
          <a:noFill/>
        </p:spPr>
        <p:txBody>
          <a:bodyPr wrap="none" rtlCol="0">
            <a:spAutoFit/>
          </a:bodyPr>
          <a:lstStyle/>
          <a:p>
            <a:r>
              <a:rPr lang="en-US" sz="2800" dirty="0">
                <a:solidFill>
                  <a:schemeClr val="bg2"/>
                </a:solidFill>
                <a:latin typeface="Agency FB" panose="020B0503020202020204" pitchFamily="34" charset="0"/>
              </a:rPr>
              <a:t>Benefits</a:t>
            </a:r>
          </a:p>
        </p:txBody>
      </p:sp>
    </p:spTree>
    <p:extLst>
      <p:ext uri="{BB962C8B-B14F-4D97-AF65-F5344CB8AC3E}">
        <p14:creationId xmlns:p14="http://schemas.microsoft.com/office/powerpoint/2010/main" val="89290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1800-F678-433A-A193-08885CAD5EB6}"/>
              </a:ext>
            </a:extLst>
          </p:cNvPr>
          <p:cNvSpPr/>
          <p:nvPr/>
        </p:nvSpPr>
        <p:spPr>
          <a:xfrm>
            <a:off x="0" y="-26191"/>
            <a:ext cx="12192000" cy="888642"/>
          </a:xfrm>
          <a:prstGeom prst="rect">
            <a:avLst/>
          </a:prstGeom>
          <a:solidFill>
            <a:srgbClr val="111E35"/>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9FCD57E-B6E7-400D-8537-01FB1BCB27A6}"/>
              </a:ext>
            </a:extLst>
          </p:cNvPr>
          <p:cNvSpPr/>
          <p:nvPr/>
        </p:nvSpPr>
        <p:spPr>
          <a:xfrm>
            <a:off x="591442" y="301463"/>
            <a:ext cx="4443212" cy="399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ln w="0"/>
                <a:gradFill>
                  <a:gsLst>
                    <a:gs pos="21000">
                      <a:srgbClr val="53575C"/>
                    </a:gs>
                    <a:gs pos="88000">
                      <a:srgbClr val="C5C7CA"/>
                    </a:gs>
                  </a:gsLst>
                  <a:lin ang="5400000"/>
                </a:gradFill>
                <a:latin typeface="Agency FB" panose="020B0503020202020204" pitchFamily="34" charset="0"/>
              </a:rPr>
              <a:t>United States Space Force</a:t>
            </a:r>
          </a:p>
        </p:txBody>
      </p:sp>
      <p:pic>
        <p:nvPicPr>
          <p:cNvPr id="7" name="Picture 6">
            <a:extLst>
              <a:ext uri="{FF2B5EF4-FFF2-40B4-BE49-F238E27FC236}">
                <a16:creationId xmlns:a16="http://schemas.microsoft.com/office/drawing/2014/main" id="{38E77E85-E1F7-4382-B76B-B64821BE16B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7778" y1="10222" x2="37778" y2="10222"/>
                        <a14:foregroundMark x1="40000" y1="11111" x2="40000" y2="11111"/>
                        <a14:foregroundMark x1="30222" y1="12889" x2="30222" y2="12889"/>
                        <a14:foregroundMark x1="25333" y1="15556" x2="25333" y2="15556"/>
                        <a14:foregroundMark x1="22222" y1="19111" x2="22222" y2="19111"/>
                        <a14:foregroundMark x1="20889" y1="22667" x2="20889" y2="22667"/>
                        <a14:foregroundMark x1="14667" y1="27111" x2="14667" y2="27111"/>
                        <a14:foregroundMark x1="60444" y1="8444" x2="60444" y2="8444"/>
                        <a14:foregroundMark x1="69333" y1="10222" x2="69333" y2="10222"/>
                        <a14:foregroundMark x1="74222" y1="17778" x2="74222" y2="17778"/>
                        <a14:foregroundMark x1="80444" y1="17778" x2="80444" y2="17778"/>
                        <a14:foregroundMark x1="84000" y1="21333" x2="84000" y2="21333"/>
                        <a14:foregroundMark x1="88444" y1="27111" x2="88444" y2="27111"/>
                        <a14:foregroundMark x1="87111" y1="68889" x2="87111" y2="68889"/>
                        <a14:foregroundMark x1="80889" y1="77333" x2="80889" y2="77333"/>
                        <a14:foregroundMark x1="76444" y1="82222" x2="76444" y2="82222"/>
                        <a14:foregroundMark x1="69333" y1="85333" x2="69333" y2="85333"/>
                        <a14:foregroundMark x1="58222" y1="90667" x2="58222" y2="90667"/>
                        <a14:foregroundMark x1="11556" y1="69778" x2="11556" y2="69778"/>
                        <a14:foregroundMark x1="15111" y1="74667" x2="15111" y2="74667"/>
                        <a14:foregroundMark x1="22667" y1="84889" x2="22667" y2="84889"/>
                        <a14:foregroundMark x1="28444" y1="86222" x2="28444" y2="86222"/>
                        <a14:foregroundMark x1="37333" y1="90222" x2="37333" y2="90222"/>
                        <a14:foregroundMark x1="49778" y1="72000" x2="49778" y2="72000"/>
                        <a14:foregroundMark x1="51111" y1="64444" x2="51111" y2="64444"/>
                        <a14:foregroundMark x1="57333" y1="68000" x2="57333" y2="68000"/>
                        <a14:foregroundMark x1="62222" y1="56889" x2="62222" y2="56889"/>
                        <a14:foregroundMark x1="62667" y1="47556" x2="62667" y2="47556"/>
                        <a14:foregroundMark x1="52889" y1="42222" x2="52889" y2="42222"/>
                        <a14:foregroundMark x1="47556" y1="41333" x2="47556" y2="41333"/>
                        <a14:foregroundMark x1="50222" y1="56444" x2="50222" y2="56444"/>
                        <a14:foregroundMark x1="36889" y1="48000" x2="36889" y2="48000"/>
                        <a14:foregroundMark x1="33778" y1="56889" x2="33778" y2="56889"/>
                        <a14:foregroundMark x1="35556" y1="55556" x2="35556" y2="55556"/>
                        <a14:foregroundMark x1="41333" y1="68000" x2="41333" y2="68000"/>
                      </a14:backgroundRemoval>
                    </a14:imgEffect>
                  </a14:imgLayer>
                </a14:imgProps>
              </a:ext>
              <a:ext uri="{28A0092B-C50C-407E-A947-70E740481C1C}">
                <a14:useLocalDpi xmlns:a14="http://schemas.microsoft.com/office/drawing/2010/main" val="0"/>
              </a:ext>
            </a:extLst>
          </a:blip>
          <a:stretch>
            <a:fillRect/>
          </a:stretch>
        </p:blipFill>
        <p:spPr>
          <a:xfrm>
            <a:off x="203401" y="138626"/>
            <a:ext cx="669701" cy="669701"/>
          </a:xfrm>
          <a:prstGeom prst="rect">
            <a:avLst/>
          </a:prstGeom>
        </p:spPr>
      </p:pic>
      <p:sp>
        <p:nvSpPr>
          <p:cNvPr id="16" name="TextBox 15">
            <a:extLst>
              <a:ext uri="{FF2B5EF4-FFF2-40B4-BE49-F238E27FC236}">
                <a16:creationId xmlns:a16="http://schemas.microsoft.com/office/drawing/2014/main" id="{1483C278-DB8E-430D-9344-EE3115514AB1}"/>
              </a:ext>
            </a:extLst>
          </p:cNvPr>
          <p:cNvSpPr txBox="1"/>
          <p:nvPr/>
        </p:nvSpPr>
        <p:spPr>
          <a:xfrm>
            <a:off x="10477688" y="316419"/>
            <a:ext cx="728084" cy="369332"/>
          </a:xfrm>
          <a:prstGeom prst="rect">
            <a:avLst/>
          </a:prstGeom>
          <a:noFill/>
        </p:spPr>
        <p:txBody>
          <a:bodyPr wrap="none" rtlCol="0">
            <a:spAutoFit/>
          </a:bodyPr>
          <a:lstStyle/>
          <a:p>
            <a:r>
              <a:rPr lang="en-US" dirty="0">
                <a:ln w="0"/>
                <a:solidFill>
                  <a:schemeClr val="bg1">
                    <a:lumMod val="50000"/>
                  </a:schemeClr>
                </a:solidFill>
              </a:rPr>
              <a:t>menu</a:t>
            </a:r>
          </a:p>
        </p:txBody>
      </p:sp>
      <p:grpSp>
        <p:nvGrpSpPr>
          <p:cNvPr id="22" name="Group 21">
            <a:extLst>
              <a:ext uri="{FF2B5EF4-FFF2-40B4-BE49-F238E27FC236}">
                <a16:creationId xmlns:a16="http://schemas.microsoft.com/office/drawing/2014/main" id="{F5C28F13-ABD0-45F6-88CA-FF09CE1054CD}"/>
              </a:ext>
            </a:extLst>
          </p:cNvPr>
          <p:cNvGrpSpPr/>
          <p:nvPr/>
        </p:nvGrpSpPr>
        <p:grpSpPr>
          <a:xfrm>
            <a:off x="9946304" y="347787"/>
            <a:ext cx="273195" cy="258043"/>
            <a:chOff x="9697068" y="321539"/>
            <a:chExt cx="273195" cy="258043"/>
          </a:xfrm>
        </p:grpSpPr>
        <p:sp>
          <p:nvSpPr>
            <p:cNvPr id="17" name="Flowchart: Connector 16">
              <a:extLst>
                <a:ext uri="{FF2B5EF4-FFF2-40B4-BE49-F238E27FC236}">
                  <a16:creationId xmlns:a16="http://schemas.microsoft.com/office/drawing/2014/main" id="{67B41E50-588B-43AB-854D-859514E4D1D0}"/>
                </a:ext>
              </a:extLst>
            </p:cNvPr>
            <p:cNvSpPr/>
            <p:nvPr/>
          </p:nvSpPr>
          <p:spPr>
            <a:xfrm>
              <a:off x="9697068" y="321539"/>
              <a:ext cx="193184" cy="193183"/>
            </a:xfrm>
            <a:prstGeom prst="flowChartConnecto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4CD9F46-70CF-43EF-8FC7-240EFED1EAB3}"/>
                </a:ext>
              </a:extLst>
            </p:cNvPr>
            <p:cNvCxnSpPr>
              <a:cxnSpLocks/>
            </p:cNvCxnSpPr>
            <p:nvPr/>
          </p:nvCxnSpPr>
          <p:spPr>
            <a:xfrm>
              <a:off x="9860524" y="501085"/>
              <a:ext cx="109739" cy="7849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E2F4015-01A8-4AFA-85F0-F36422E02C1E}"/>
              </a:ext>
            </a:extLst>
          </p:cNvPr>
          <p:cNvGrpSpPr/>
          <p:nvPr/>
        </p:nvGrpSpPr>
        <p:grpSpPr>
          <a:xfrm>
            <a:off x="11205771" y="350958"/>
            <a:ext cx="394787" cy="245035"/>
            <a:chOff x="11205771" y="334547"/>
            <a:chExt cx="372336" cy="245035"/>
          </a:xfrm>
        </p:grpSpPr>
        <p:cxnSp>
          <p:nvCxnSpPr>
            <p:cNvPr id="24" name="Straight Connector 23">
              <a:extLst>
                <a:ext uri="{FF2B5EF4-FFF2-40B4-BE49-F238E27FC236}">
                  <a16:creationId xmlns:a16="http://schemas.microsoft.com/office/drawing/2014/main" id="{BD080560-33B5-4664-971C-2CE22DC357E0}"/>
                </a:ext>
              </a:extLst>
            </p:cNvPr>
            <p:cNvCxnSpPr/>
            <p:nvPr/>
          </p:nvCxnSpPr>
          <p:spPr>
            <a:xfrm>
              <a:off x="11205771" y="334547"/>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80EE59-DAE9-4B2C-B583-0FD6F75A8FC5}"/>
                </a:ext>
              </a:extLst>
            </p:cNvPr>
            <p:cNvCxnSpPr/>
            <p:nvPr/>
          </p:nvCxnSpPr>
          <p:spPr>
            <a:xfrm>
              <a:off x="11205772" y="457065"/>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747B96-307D-4060-B4D0-82DC0A47F550}"/>
                </a:ext>
              </a:extLst>
            </p:cNvPr>
            <p:cNvCxnSpPr/>
            <p:nvPr/>
          </p:nvCxnSpPr>
          <p:spPr>
            <a:xfrm>
              <a:off x="11205772" y="579582"/>
              <a:ext cx="37233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E587884-9088-4048-9D61-406CD113757B}"/>
              </a:ext>
            </a:extLst>
          </p:cNvPr>
          <p:cNvSpPr/>
          <p:nvPr/>
        </p:nvSpPr>
        <p:spPr>
          <a:xfrm>
            <a:off x="1687132" y="862451"/>
            <a:ext cx="8790556" cy="599554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55AE77-2F79-4851-B6EA-2D4AFC4B69DC}"/>
              </a:ext>
            </a:extLst>
          </p:cNvPr>
          <p:cNvSpPr/>
          <p:nvPr/>
        </p:nvSpPr>
        <p:spPr>
          <a:xfrm>
            <a:off x="0" y="862451"/>
            <a:ext cx="168713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78B8D4F-C14C-4C51-A64F-73A568A2C7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312" y="880255"/>
            <a:ext cx="8820206" cy="1219002"/>
          </a:xfrm>
          <a:prstGeom prst="rect">
            <a:avLst/>
          </a:prstGeom>
        </p:spPr>
      </p:pic>
      <p:sp>
        <p:nvSpPr>
          <p:cNvPr id="31" name="Rectangle 30">
            <a:extLst>
              <a:ext uri="{FF2B5EF4-FFF2-40B4-BE49-F238E27FC236}">
                <a16:creationId xmlns:a16="http://schemas.microsoft.com/office/drawing/2014/main" id="{E962706F-A4EA-47F3-AFC8-2CE4D0B1D5EF}"/>
              </a:ext>
            </a:extLst>
          </p:cNvPr>
          <p:cNvSpPr/>
          <p:nvPr/>
        </p:nvSpPr>
        <p:spPr>
          <a:xfrm>
            <a:off x="10477688" y="862451"/>
            <a:ext cx="1714312" cy="5995549"/>
          </a:xfrm>
          <a:prstGeom prst="rect">
            <a:avLst/>
          </a:prstGeom>
          <a:solidFill>
            <a:schemeClr val="tx2">
              <a:lumMod val="50000"/>
            </a:schemeClr>
          </a:solidFill>
          <a:ln>
            <a:solidFill>
              <a:srgbClr val="111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E03EB02-2B18-4C3B-B814-34A1DF76CD6B}"/>
              </a:ext>
            </a:extLst>
          </p:cNvPr>
          <p:cNvSpPr txBox="1"/>
          <p:nvPr/>
        </p:nvSpPr>
        <p:spPr>
          <a:xfrm>
            <a:off x="2785638" y="1022189"/>
            <a:ext cx="6620723" cy="923330"/>
          </a:xfrm>
          <a:prstGeom prst="rect">
            <a:avLst/>
          </a:prstGeom>
          <a:noFill/>
        </p:spPr>
        <p:txBody>
          <a:bodyPr wrap="none" rtlCol="0">
            <a:spAutoFit/>
          </a:bodyPr>
          <a:lstStyle/>
          <a:p>
            <a:r>
              <a:rPr lang="en-US" sz="5400" dirty="0">
                <a:solidFill>
                  <a:schemeClr val="bg2"/>
                </a:solidFill>
                <a:latin typeface="Agency FB" panose="020B0503020202020204" pitchFamily="34" charset="0"/>
              </a:rPr>
              <a:t>Never Miss a Family Holiday!*</a:t>
            </a:r>
          </a:p>
        </p:txBody>
      </p:sp>
      <p:pic>
        <p:nvPicPr>
          <p:cNvPr id="3" name="Picture 2">
            <a:extLst>
              <a:ext uri="{FF2B5EF4-FFF2-40B4-BE49-F238E27FC236}">
                <a16:creationId xmlns:a16="http://schemas.microsoft.com/office/drawing/2014/main" id="{0E127750-B835-4F51-BD95-D7B956C85875}"/>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0" b="88725" l="0" r="100000">
                        <a14:foregroundMark x1="49020" y1="17647" x2="49020" y2="17647"/>
                        <a14:foregroundMark x1="49020" y1="17647" x2="49020" y2="17647"/>
                        <a14:foregroundMark x1="49020" y1="18627" x2="49020" y2="18627"/>
                        <a14:foregroundMark x1="52696" y1="26961" x2="52696" y2="26961"/>
                        <a14:foregroundMark x1="50735" y1="17892" x2="50735" y2="17892"/>
                        <a14:foregroundMark x1="62745" y1="47549" x2="62745" y2="47549"/>
                        <a14:foregroundMark x1="48775" y1="56863" x2="48775" y2="56863"/>
                        <a14:foregroundMark x1="36765" y1="49265" x2="36765" y2="49265"/>
                        <a14:foregroundMark x1="35294" y1="57108" x2="35294" y2="57108"/>
                        <a14:foregroundMark x1="42402" y1="69608" x2="42402" y2="69608"/>
                        <a14:foregroundMark x1="42892" y1="55147" x2="42892" y2="55147"/>
                        <a14:foregroundMark x1="50490" y1="66176" x2="50490" y2="66176"/>
                        <a14:foregroundMark x1="50490" y1="74755" x2="50490" y2="74755"/>
                        <a14:foregroundMark x1="57598" y1="67157" x2="57598" y2="67157"/>
                        <a14:foregroundMark x1="62255" y1="55147" x2="62255" y2="55147"/>
                        <a14:foregroundMark x1="71324" y1="46814" x2="71324" y2="46814"/>
                        <a14:foregroundMark x1="70588" y1="49265" x2="70588" y2="49265"/>
                      </a14:backgroundRemoval>
                    </a14:imgEffect>
                  </a14:imgLayer>
                </a14:imgProps>
              </a:ext>
              <a:ext uri="{28A0092B-C50C-407E-A947-70E740481C1C}">
                <a14:useLocalDpi xmlns:a14="http://schemas.microsoft.com/office/drawing/2010/main" val="0"/>
              </a:ext>
            </a:extLst>
          </a:blip>
          <a:stretch>
            <a:fillRect/>
          </a:stretch>
        </p:blipFill>
        <p:spPr>
          <a:xfrm>
            <a:off x="4052760" y="2674654"/>
            <a:ext cx="4143309" cy="4143309"/>
          </a:xfrm>
          <a:prstGeom prst="rect">
            <a:avLst/>
          </a:prstGeom>
        </p:spPr>
      </p:pic>
      <p:sp>
        <p:nvSpPr>
          <p:cNvPr id="6" name="TextBox 5">
            <a:extLst>
              <a:ext uri="{FF2B5EF4-FFF2-40B4-BE49-F238E27FC236}">
                <a16:creationId xmlns:a16="http://schemas.microsoft.com/office/drawing/2014/main" id="{77E6D760-6B61-4BD0-8819-E67499F4DDEE}"/>
              </a:ext>
            </a:extLst>
          </p:cNvPr>
          <p:cNvSpPr txBox="1"/>
          <p:nvPr/>
        </p:nvSpPr>
        <p:spPr>
          <a:xfrm>
            <a:off x="2602932" y="2420738"/>
            <a:ext cx="6958956" cy="769441"/>
          </a:xfrm>
          <a:prstGeom prst="rect">
            <a:avLst/>
          </a:prstGeom>
          <a:noFill/>
        </p:spPr>
        <p:txBody>
          <a:bodyPr wrap="none" rtlCol="0">
            <a:spAutoFit/>
          </a:bodyPr>
          <a:lstStyle/>
          <a:p>
            <a:r>
              <a:rPr lang="en-US" sz="4400" dirty="0">
                <a:ln w="0"/>
                <a:gradFill>
                  <a:gsLst>
                    <a:gs pos="21000">
                      <a:srgbClr val="53575C"/>
                    </a:gs>
                    <a:gs pos="88000">
                      <a:srgbClr val="C5C7CA"/>
                    </a:gs>
                  </a:gsLst>
                  <a:lin ang="5400000"/>
                </a:gradFill>
                <a:latin typeface="Agency FB" panose="020B0503020202020204" pitchFamily="34" charset="0"/>
              </a:rPr>
              <a:t>We want you in the Space Force Crew!</a:t>
            </a:r>
          </a:p>
        </p:txBody>
      </p:sp>
      <p:sp>
        <p:nvSpPr>
          <p:cNvPr id="14" name="TextBox 13">
            <a:extLst>
              <a:ext uri="{FF2B5EF4-FFF2-40B4-BE49-F238E27FC236}">
                <a16:creationId xmlns:a16="http://schemas.microsoft.com/office/drawing/2014/main" id="{D46D684E-FDEA-467C-9C71-C17745E03685}"/>
              </a:ext>
            </a:extLst>
          </p:cNvPr>
          <p:cNvSpPr txBox="1"/>
          <p:nvPr/>
        </p:nvSpPr>
        <p:spPr>
          <a:xfrm>
            <a:off x="8736910" y="6302437"/>
            <a:ext cx="1704313" cy="523220"/>
          </a:xfrm>
          <a:prstGeom prst="rect">
            <a:avLst/>
          </a:prstGeom>
          <a:noFill/>
        </p:spPr>
        <p:txBody>
          <a:bodyPr wrap="none" rtlCol="0">
            <a:spAutoFit/>
          </a:bodyPr>
          <a:lstStyle/>
          <a:p>
            <a:r>
              <a:rPr lang="en-US" sz="2800" dirty="0">
                <a:solidFill>
                  <a:schemeClr val="bg2"/>
                </a:solidFill>
                <a:latin typeface="Agency FB" panose="020B0503020202020204" pitchFamily="34" charset="0"/>
              </a:rPr>
              <a:t>Sign-up Form</a:t>
            </a:r>
          </a:p>
        </p:txBody>
      </p:sp>
      <p:pic>
        <p:nvPicPr>
          <p:cNvPr id="27" name="Picture 26">
            <a:extLst>
              <a:ext uri="{FF2B5EF4-FFF2-40B4-BE49-F238E27FC236}">
                <a16:creationId xmlns:a16="http://schemas.microsoft.com/office/drawing/2014/main" id="{541A77C4-282A-4F6B-A9CA-53A9B2F7C1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16429" y="879839"/>
            <a:ext cx="8801295" cy="1219002"/>
          </a:xfrm>
          <a:prstGeom prst="rect">
            <a:avLst/>
          </a:prstGeom>
        </p:spPr>
      </p:pic>
      <p:sp>
        <p:nvSpPr>
          <p:cNvPr id="32" name="TextBox 31">
            <a:extLst>
              <a:ext uri="{FF2B5EF4-FFF2-40B4-BE49-F238E27FC236}">
                <a16:creationId xmlns:a16="http://schemas.microsoft.com/office/drawing/2014/main" id="{1E64FFD3-1B79-41F3-9876-D880654E9B0B}"/>
              </a:ext>
            </a:extLst>
          </p:cNvPr>
          <p:cNvSpPr txBox="1"/>
          <p:nvPr/>
        </p:nvSpPr>
        <p:spPr>
          <a:xfrm>
            <a:off x="2262619" y="1021341"/>
            <a:ext cx="7723589" cy="769441"/>
          </a:xfrm>
          <a:prstGeom prst="rect">
            <a:avLst/>
          </a:prstGeom>
          <a:noFill/>
        </p:spPr>
        <p:txBody>
          <a:bodyPr wrap="none" rtlCol="0">
            <a:spAutoFit/>
          </a:bodyPr>
          <a:lstStyle/>
          <a:p>
            <a:r>
              <a:rPr lang="en-US" sz="4400" dirty="0">
                <a:solidFill>
                  <a:schemeClr val="bg2"/>
                </a:solidFill>
                <a:latin typeface="Agency FB" panose="020B0503020202020204" pitchFamily="34" charset="0"/>
              </a:rPr>
              <a:t>Earn an Education that’s Out of this World!</a:t>
            </a:r>
          </a:p>
        </p:txBody>
      </p:sp>
    </p:spTree>
    <p:extLst>
      <p:ext uri="{BB962C8B-B14F-4D97-AF65-F5344CB8AC3E}">
        <p14:creationId xmlns:p14="http://schemas.microsoft.com/office/powerpoint/2010/main" val="1864844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oryboard USSF" id="{7DECB91E-9F0E-4995-9C10-375C68E71C36}" vid="{C55FD6E8-41B9-4528-B2BD-CB2921E089ED}"/>
    </a:ext>
  </a:extLst>
</a:theme>
</file>

<file path=docProps/app.xml><?xml version="1.0" encoding="utf-8"?>
<Properties xmlns="http://schemas.openxmlformats.org/officeDocument/2006/extended-properties" xmlns:vt="http://schemas.openxmlformats.org/officeDocument/2006/docPropsVTypes">
  <Template/>
  <TotalTime>399</TotalTime>
  <Words>783</Words>
  <Application>Microsoft Office PowerPoint</Application>
  <PresentationFormat>Widescreen</PresentationFormat>
  <Paragraphs>193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Agency FB</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Fancher</dc:creator>
  <cp:lastModifiedBy>Elizabeth Fancher</cp:lastModifiedBy>
  <cp:revision>32</cp:revision>
  <dcterms:created xsi:type="dcterms:W3CDTF">2018-10-26T14:12:16Z</dcterms:created>
  <dcterms:modified xsi:type="dcterms:W3CDTF">2018-10-29T15:14:46Z</dcterms:modified>
</cp:coreProperties>
</file>