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BE947CD-9417-42AE-B3BC-F5677F521DBF}">
  <a:tblStyle styleId="{7BE947CD-9417-42AE-B3BC-F5677F521D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Splash page, might try to animate.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56e9ab2e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56e9ab2e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56e9ab2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56e9ab2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page with first </a:t>
            </a:r>
            <a:r>
              <a:rPr lang="en"/>
              <a:t>carousel</a:t>
            </a:r>
            <a:r>
              <a:rPr lang="en"/>
              <a:t> picture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653b8e9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653b8e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a:t>
            </a:r>
            <a:r>
              <a:rPr lang="en"/>
              <a:t>carousel</a:t>
            </a:r>
            <a:r>
              <a:rPr lang="en"/>
              <a:t> picture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56e9ab2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56e9ab2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3rd </a:t>
            </a:r>
            <a:r>
              <a:rPr lang="en"/>
              <a:t>carousel</a:t>
            </a:r>
            <a:r>
              <a:rPr lang="en"/>
              <a:t> picture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56e9ab2e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56e9ab2e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Space force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56e9ab2e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56e9ab2e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56e9ab2e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56e9ab2e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Carousel</a:t>
            </a:r>
            <a:r>
              <a:rPr lang="en"/>
              <a:t> #1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56e9ab2e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56e9ab2e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Carousel</a:t>
            </a:r>
            <a:r>
              <a:rPr lang="en"/>
              <a:t> #2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56e9ab2e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56e9ab2e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Carousel #3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4" name="Google Shape;14;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9" name="Google Shape;49;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1" name="Google Shape;21;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5" name="Google Shape;25;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41" name="Google Shape;41;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nSpc>
                <a:spcPct val="100000"/>
              </a:lnSpc>
              <a:spcBef>
                <a:spcPts val="0"/>
              </a:spcBef>
              <a:spcAft>
                <a:spcPts val="0"/>
              </a:spcAft>
              <a:buSzPts val="1400"/>
              <a:buNone/>
              <a:defRPr/>
            </a:lvl1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5.jp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75" y="0"/>
            <a:ext cx="9144000" cy="204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6900" y="700200"/>
            <a:ext cx="9157800" cy="615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 name="Google Shape;8;p1"/>
          <p:cNvPicPr preferRelativeResize="0"/>
          <p:nvPr/>
        </p:nvPicPr>
        <p:blipFill>
          <a:blip r:embed="rId1">
            <a:alphaModFix/>
          </a:blip>
          <a:stretch>
            <a:fillRect/>
          </a:stretch>
        </p:blipFill>
        <p:spPr>
          <a:xfrm>
            <a:off x="175" y="204900"/>
            <a:ext cx="2209800" cy="495300"/>
          </a:xfrm>
          <a:prstGeom prst="rect">
            <a:avLst/>
          </a:prstGeom>
          <a:noFill/>
          <a:ln>
            <a:noFill/>
          </a:ln>
        </p:spPr>
      </p:pic>
      <p:graphicFrame>
        <p:nvGraphicFramePr>
          <p:cNvPr id="9" name="Google Shape;9;p1"/>
          <p:cNvGraphicFramePr/>
          <p:nvPr/>
        </p:nvGraphicFramePr>
        <p:xfrm>
          <a:off x="1320900" y="860275"/>
          <a:ext cx="3000000" cy="3000000"/>
        </p:xfrm>
        <a:graphic>
          <a:graphicData uri="http://schemas.openxmlformats.org/drawingml/2006/table">
            <a:tbl>
              <a:tblPr>
                <a:noFill/>
                <a:tableStyleId>{7BE947CD-9417-42AE-B3BC-F5677F521DBF}</a:tableStyleId>
              </a:tblPr>
              <a:tblGrid>
                <a:gridCol w="1625550"/>
                <a:gridCol w="1625550"/>
                <a:gridCol w="1625550"/>
                <a:gridCol w="1625550"/>
              </a:tblGrid>
              <a:tr h="454925">
                <a:tc>
                  <a:txBody>
                    <a:bodyPr>
                      <a:noAutofit/>
                    </a:bodyPr>
                    <a:lstStyle/>
                    <a:p>
                      <a:pPr indent="0" lvl="0" marL="0" rtl="0" algn="ctr">
                        <a:spcBef>
                          <a:spcPts val="0"/>
                        </a:spcBef>
                        <a:spcAft>
                          <a:spcPts val="0"/>
                        </a:spcAft>
                        <a:buNone/>
                      </a:pPr>
                      <a:r>
                        <a:rPr b="1" lang="en" sz="1100"/>
                        <a:t>About Space Force</a:t>
                      </a:r>
                      <a:endParaRPr b="1"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100"/>
                        <a:t>Careers and Jobs</a:t>
                      </a:r>
                      <a:endParaRPr b="1"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100"/>
                        <a:t>Lifestyles</a:t>
                      </a:r>
                      <a:endParaRPr b="1"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100"/>
                        <a:t>Join Space Force</a:t>
                      </a:r>
                      <a:endParaRPr b="1"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10" name="Google Shape;10;p1"/>
          <p:cNvPicPr preferRelativeResize="0"/>
          <p:nvPr/>
        </p:nvPicPr>
        <p:blipFill>
          <a:blip r:embed="rId2">
            <a:alphaModFix/>
          </a:blip>
          <a:stretch>
            <a:fillRect/>
          </a:stretch>
        </p:blipFill>
        <p:spPr>
          <a:xfrm>
            <a:off x="7791450" y="228700"/>
            <a:ext cx="1352550" cy="247650"/>
          </a:xfrm>
          <a:prstGeom prst="rect">
            <a:avLst/>
          </a:prstGeom>
          <a:noFill/>
          <a:ln>
            <a:noFill/>
          </a:ln>
        </p:spPr>
      </p:pic>
      <p:pic>
        <p:nvPicPr>
          <p:cNvPr id="11" name="Google Shape;11;p1"/>
          <p:cNvPicPr preferRelativeResize="0"/>
          <p:nvPr/>
        </p:nvPicPr>
        <p:blipFill>
          <a:blip r:embed="rId3">
            <a:alphaModFix/>
          </a:blip>
          <a:stretch>
            <a:fillRect/>
          </a:stretch>
        </p:blipFill>
        <p:spPr>
          <a:xfrm>
            <a:off x="175" y="1315200"/>
            <a:ext cx="9143999" cy="3828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6" name="Shape 56"/>
        <p:cNvGrpSpPr/>
        <p:nvPr/>
      </p:nvGrpSpPr>
      <p:grpSpPr>
        <a:xfrm>
          <a:off x="0" y="0"/>
          <a:ext cx="0" cy="0"/>
          <a:chOff x="0" y="0"/>
          <a:chExt cx="0" cy="0"/>
        </a:xfrm>
      </p:grpSpPr>
      <p:sp>
        <p:nvSpPr>
          <p:cNvPr id="57" name="Google Shape;57;p13"/>
          <p:cNvSpPr/>
          <p:nvPr/>
        </p:nvSpPr>
        <p:spPr>
          <a:xfrm>
            <a:off x="175" y="0"/>
            <a:ext cx="9144000" cy="204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900" y="700200"/>
            <a:ext cx="9157800" cy="615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175" y="204900"/>
            <a:ext cx="2209800" cy="495300"/>
          </a:xfrm>
          <a:prstGeom prst="rect">
            <a:avLst/>
          </a:prstGeom>
          <a:noFill/>
          <a:ln>
            <a:noFill/>
          </a:ln>
        </p:spPr>
      </p:pic>
      <p:graphicFrame>
        <p:nvGraphicFramePr>
          <p:cNvPr id="60" name="Google Shape;60;p13"/>
          <p:cNvGraphicFramePr/>
          <p:nvPr/>
        </p:nvGraphicFramePr>
        <p:xfrm>
          <a:off x="924200" y="860275"/>
          <a:ext cx="3000000" cy="3000000"/>
        </p:xfrm>
        <a:graphic>
          <a:graphicData uri="http://schemas.openxmlformats.org/drawingml/2006/table">
            <a:tbl>
              <a:tblPr>
                <a:noFill/>
                <a:tableStyleId>{7BE947CD-9417-42AE-B3BC-F5677F521DBF}</a:tableStyleId>
              </a:tblPr>
              <a:tblGrid>
                <a:gridCol w="1853350"/>
                <a:gridCol w="1853350"/>
                <a:gridCol w="1853350"/>
                <a:gridCol w="1853350"/>
              </a:tblGrid>
              <a:tr h="297250">
                <a:tc>
                  <a:txBody>
                    <a:bodyPr>
                      <a:noAutofit/>
                    </a:bodyPr>
                    <a:lstStyle/>
                    <a:p>
                      <a:pPr indent="0" lvl="0" marL="0" rtl="0" algn="ctr">
                        <a:spcBef>
                          <a:spcPts val="0"/>
                        </a:spcBef>
                        <a:spcAft>
                          <a:spcPts val="0"/>
                        </a:spcAft>
                        <a:buNone/>
                      </a:pPr>
                      <a:r>
                        <a:rPr lang="en" sz="1100"/>
                        <a:t>About</a:t>
                      </a:r>
                      <a:r>
                        <a:rPr lang="en" sz="1100"/>
                        <a:t> the Space Force</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t>Careers and Jobs</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t>Benefits</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t>Lifestyles</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61" name="Google Shape;61;p13"/>
          <p:cNvPicPr preferRelativeResize="0"/>
          <p:nvPr/>
        </p:nvPicPr>
        <p:blipFill>
          <a:blip r:embed="rId4">
            <a:alphaModFix/>
          </a:blip>
          <a:stretch>
            <a:fillRect/>
          </a:stretch>
        </p:blipFill>
        <p:spPr>
          <a:xfrm>
            <a:off x="7696200" y="204900"/>
            <a:ext cx="1447800" cy="323850"/>
          </a:xfrm>
          <a:prstGeom prst="rect">
            <a:avLst/>
          </a:prstGeom>
          <a:noFill/>
          <a:ln>
            <a:noFill/>
          </a:ln>
        </p:spPr>
      </p:pic>
      <p:pic>
        <p:nvPicPr>
          <p:cNvPr id="62" name="Google Shape;62;p13"/>
          <p:cNvPicPr preferRelativeResize="0"/>
          <p:nvPr/>
        </p:nvPicPr>
        <p:blipFill>
          <a:blip r:embed="rId5">
            <a:alphaModFix/>
          </a:blip>
          <a:stretch>
            <a:fillRect/>
          </a:stretch>
        </p:blipFill>
        <p:spPr>
          <a:xfrm>
            <a:off x="690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6953250" y="912025"/>
            <a:ext cx="276225" cy="345275"/>
          </a:xfrm>
          <a:prstGeom prst="rect">
            <a:avLst/>
          </a:prstGeom>
          <a:noFill/>
          <a:ln>
            <a:noFill/>
          </a:ln>
        </p:spPr>
      </p:pic>
      <p:pic>
        <p:nvPicPr>
          <p:cNvPr id="124" name="Google Shape;124;p22"/>
          <p:cNvPicPr preferRelativeResize="0"/>
          <p:nvPr/>
        </p:nvPicPr>
        <p:blipFill>
          <a:blip r:embed="rId4">
            <a:alphaModFix/>
          </a:blip>
          <a:stretch>
            <a:fillRect/>
          </a:stretch>
        </p:blipFill>
        <p:spPr>
          <a:xfrm>
            <a:off x="2190750" y="1862150"/>
            <a:ext cx="4762500" cy="3171825"/>
          </a:xfrm>
          <a:prstGeom prst="rect">
            <a:avLst/>
          </a:prstGeom>
          <a:noFill/>
          <a:ln>
            <a:noFill/>
          </a:ln>
        </p:spPr>
      </p:pic>
      <p:sp>
        <p:nvSpPr>
          <p:cNvPr id="125" name="Google Shape;125;p22"/>
          <p:cNvSpPr txBox="1"/>
          <p:nvPr/>
        </p:nvSpPr>
        <p:spPr>
          <a:xfrm>
            <a:off x="990600" y="1443038"/>
            <a:ext cx="69153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To receive more information about Space Force, please fill out the form below</a:t>
            </a:r>
            <a:endParaRPr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2063750" y="1323975"/>
            <a:ext cx="5092700" cy="381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1" name="Shape 71"/>
        <p:cNvGrpSpPr/>
        <p:nvPr/>
      </p:nvGrpSpPr>
      <p:grpSpPr>
        <a:xfrm>
          <a:off x="0" y="0"/>
          <a:ext cx="0" cy="0"/>
          <a:chOff x="0" y="0"/>
          <a:chExt cx="0" cy="0"/>
        </a:xfrm>
      </p:grpSpPr>
      <p:sp>
        <p:nvSpPr>
          <p:cNvPr id="72" name="Google Shape;72;p15"/>
          <p:cNvSpPr/>
          <p:nvPr/>
        </p:nvSpPr>
        <p:spPr>
          <a:xfrm>
            <a:off x="175" y="0"/>
            <a:ext cx="9144000" cy="204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6900" y="700200"/>
            <a:ext cx="9157800" cy="615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175" y="204900"/>
            <a:ext cx="2209800" cy="495300"/>
          </a:xfrm>
          <a:prstGeom prst="rect">
            <a:avLst/>
          </a:prstGeom>
          <a:noFill/>
          <a:ln>
            <a:noFill/>
          </a:ln>
        </p:spPr>
      </p:pic>
      <p:graphicFrame>
        <p:nvGraphicFramePr>
          <p:cNvPr id="75" name="Google Shape;75;p15"/>
          <p:cNvGraphicFramePr/>
          <p:nvPr/>
        </p:nvGraphicFramePr>
        <p:xfrm>
          <a:off x="924200" y="860275"/>
          <a:ext cx="3000000" cy="3000000"/>
        </p:xfrm>
        <a:graphic>
          <a:graphicData uri="http://schemas.openxmlformats.org/drawingml/2006/table">
            <a:tbl>
              <a:tblPr>
                <a:noFill/>
                <a:tableStyleId>{7BE947CD-9417-42AE-B3BC-F5677F521DBF}</a:tableStyleId>
              </a:tblPr>
              <a:tblGrid>
                <a:gridCol w="1853350"/>
                <a:gridCol w="1853350"/>
                <a:gridCol w="1853350"/>
                <a:gridCol w="1853350"/>
              </a:tblGrid>
              <a:tr h="297250">
                <a:tc>
                  <a:txBody>
                    <a:bodyPr>
                      <a:noAutofit/>
                    </a:bodyPr>
                    <a:lstStyle/>
                    <a:p>
                      <a:pPr indent="0" lvl="0" marL="0" rtl="0" algn="ctr">
                        <a:spcBef>
                          <a:spcPts val="0"/>
                        </a:spcBef>
                        <a:spcAft>
                          <a:spcPts val="0"/>
                        </a:spcAft>
                        <a:buNone/>
                      </a:pPr>
                      <a:r>
                        <a:rPr b="1" lang="en" sz="1100"/>
                        <a:t>About the Space Force</a:t>
                      </a:r>
                      <a:endParaRPr b="1"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100"/>
                        <a:t>Careers and Jobs</a:t>
                      </a:r>
                      <a:endParaRPr b="1"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100"/>
                        <a:t>Benefits</a:t>
                      </a:r>
                      <a:endParaRPr b="1"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100"/>
                        <a:t>Lifestyles</a:t>
                      </a:r>
                      <a:endParaRPr b="1"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76" name="Google Shape;76;p15"/>
          <p:cNvPicPr preferRelativeResize="0"/>
          <p:nvPr/>
        </p:nvPicPr>
        <p:blipFill>
          <a:blip r:embed="rId4">
            <a:alphaModFix/>
          </a:blip>
          <a:stretch>
            <a:fillRect/>
          </a:stretch>
        </p:blipFill>
        <p:spPr>
          <a:xfrm>
            <a:off x="2657850" y="1315200"/>
            <a:ext cx="3828300" cy="382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2216338" y="1314450"/>
            <a:ext cx="4711326" cy="382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2000250" y="978700"/>
            <a:ext cx="276225" cy="345275"/>
          </a:xfrm>
          <a:prstGeom prst="rect">
            <a:avLst/>
          </a:prstGeom>
          <a:noFill/>
          <a:ln>
            <a:noFill/>
          </a:ln>
        </p:spPr>
      </p:pic>
      <p:sp>
        <p:nvSpPr>
          <p:cNvPr id="87" name="Google Shape;87;p17"/>
          <p:cNvSpPr txBox="1"/>
          <p:nvPr/>
        </p:nvSpPr>
        <p:spPr>
          <a:xfrm>
            <a:off x="2000250" y="1323975"/>
            <a:ext cx="5676900" cy="381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b="1" lang="en" sz="2400">
                <a:solidFill>
                  <a:srgbClr val="FFFFFF"/>
                </a:solidFill>
              </a:rPr>
              <a:t>What is a Space Force? </a:t>
            </a:r>
            <a:endParaRPr b="1" sz="2400">
              <a:solidFill>
                <a:srgbClr val="FFFFFF"/>
              </a:solidFill>
            </a:endParaRPr>
          </a:p>
          <a:p>
            <a:pPr indent="0" lvl="0" marL="0" rtl="0" algn="l">
              <a:lnSpc>
                <a:spcPct val="115000"/>
              </a:lnSpc>
              <a:spcBef>
                <a:spcPts val="1100"/>
              </a:spcBef>
              <a:spcAft>
                <a:spcPts val="0"/>
              </a:spcAft>
              <a:buClr>
                <a:schemeClr val="dk1"/>
              </a:buClr>
              <a:buSzPts val="1100"/>
              <a:buFont typeface="Arial"/>
              <a:buNone/>
            </a:pPr>
            <a:r>
              <a:rPr lang="en" sz="1300">
                <a:solidFill>
                  <a:srgbClr val="FFFFFF"/>
                </a:solidFill>
              </a:rPr>
              <a:t>Space Force is the latest and greatest branch of the military.  It will be focused on imposing US military influence on current space traffic and anything else in the stratosphere and beyond.  </a:t>
            </a:r>
            <a:endParaRPr sz="1300">
              <a:solidFill>
                <a:srgbClr val="FFFFFF"/>
              </a:solidFill>
            </a:endParaRPr>
          </a:p>
          <a:p>
            <a:pPr indent="0" lvl="0" marL="0" rtl="0" algn="l">
              <a:lnSpc>
                <a:spcPct val="115000"/>
              </a:lnSpc>
              <a:spcBef>
                <a:spcPts val="1500"/>
              </a:spcBef>
              <a:spcAft>
                <a:spcPts val="0"/>
              </a:spcAft>
              <a:buNone/>
            </a:pPr>
            <a:r>
              <a:rPr b="1" lang="en" sz="2400">
                <a:solidFill>
                  <a:srgbClr val="FFFFFF"/>
                </a:solidFill>
              </a:rPr>
              <a:t>Why do we need this? </a:t>
            </a:r>
            <a:endParaRPr b="1" sz="2400">
              <a:solidFill>
                <a:srgbClr val="FFFFFF"/>
              </a:solidFill>
            </a:endParaRPr>
          </a:p>
          <a:p>
            <a:pPr indent="0" lvl="0" marL="0" rtl="0" algn="l">
              <a:lnSpc>
                <a:spcPct val="115000"/>
              </a:lnSpc>
              <a:spcBef>
                <a:spcPts val="1500"/>
              </a:spcBef>
              <a:spcAft>
                <a:spcPts val="0"/>
              </a:spcAft>
              <a:buClr>
                <a:schemeClr val="dk1"/>
              </a:buClr>
              <a:buSzPts val="1100"/>
              <a:buFont typeface="Arial"/>
              <a:buNone/>
            </a:pPr>
            <a:r>
              <a:rPr lang="en" sz="1300">
                <a:solidFill>
                  <a:srgbClr val="FFFFFF"/>
                </a:solidFill>
              </a:rPr>
              <a:t>What if L. Ron Hubbard was right and Xenu, dictator of the Galactic Confederacy, comes back to earth to eradicate the thetans that remained after he detonated hydrogen bombs to kill the Teegeeack?  We must be ready to defend ourselves from this galactic force.  </a:t>
            </a:r>
            <a:endParaRPr sz="1300">
              <a:solidFill>
                <a:srgbClr val="FFFFFF"/>
              </a:solidFill>
            </a:endParaRPr>
          </a:p>
          <a:p>
            <a:pPr indent="0" lvl="0" marL="0" rtl="0" algn="l">
              <a:lnSpc>
                <a:spcPct val="115000"/>
              </a:lnSpc>
              <a:spcBef>
                <a:spcPts val="1500"/>
              </a:spcBef>
              <a:spcAft>
                <a:spcPts val="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3629025" y="959650"/>
            <a:ext cx="276225" cy="345275"/>
          </a:xfrm>
          <a:prstGeom prst="rect">
            <a:avLst/>
          </a:prstGeom>
          <a:noFill/>
          <a:ln>
            <a:noFill/>
          </a:ln>
        </p:spPr>
      </p:pic>
      <p:sp>
        <p:nvSpPr>
          <p:cNvPr id="93" name="Google Shape;93;p18"/>
          <p:cNvSpPr txBox="1"/>
          <p:nvPr/>
        </p:nvSpPr>
        <p:spPr>
          <a:xfrm>
            <a:off x="581025" y="1438275"/>
            <a:ext cx="5638800" cy="319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FFFFFF"/>
                </a:solidFill>
              </a:rPr>
              <a:t>CHOOSE MORE THAN 150 CAREER PATHS</a:t>
            </a:r>
            <a:endParaRPr b="1" sz="1200">
              <a:solidFill>
                <a:srgbClr val="FFFFFF"/>
              </a:solidFill>
            </a:endParaRPr>
          </a:p>
          <a:p>
            <a:pPr indent="0" lvl="0" marL="0" rtl="0" algn="l">
              <a:lnSpc>
                <a:spcPct val="100000"/>
              </a:lnSpc>
              <a:spcBef>
                <a:spcPts val="0"/>
              </a:spcBef>
              <a:spcAft>
                <a:spcPts val="0"/>
              </a:spcAft>
              <a:buNone/>
            </a:pPr>
            <a:r>
              <a:t/>
            </a:r>
            <a:endParaRPr sz="1200">
              <a:solidFill>
                <a:srgbClr val="FFFFFF"/>
              </a:solidFill>
            </a:endParaRPr>
          </a:p>
          <a:p>
            <a:pPr indent="0" lvl="0" marL="0" rtl="0" algn="l">
              <a:lnSpc>
                <a:spcPct val="100000"/>
              </a:lnSpc>
              <a:spcBef>
                <a:spcPts val="0"/>
              </a:spcBef>
              <a:spcAft>
                <a:spcPts val="0"/>
              </a:spcAft>
              <a:buNone/>
            </a:pPr>
            <a:r>
              <a:rPr lang="en" sz="1200">
                <a:solidFill>
                  <a:srgbClr val="FFFFFF"/>
                </a:solidFill>
              </a:rPr>
              <a:t>The Army offers training in more than 150 different career paths. As an active duty Soldier, you will have access to all of them. Choose from jobs in art, science, intelligence, combat, aviation, engineering, law and more. There is no limit to what you can achieve.</a:t>
            </a:r>
            <a:endParaRPr sz="1200">
              <a:solidFill>
                <a:srgbClr val="FFFFFF"/>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 sz="1200">
                <a:solidFill>
                  <a:srgbClr val="FFFFFF"/>
                </a:solidFill>
              </a:rPr>
              <a:t>GENERAL QUALIFICATIONS</a:t>
            </a:r>
            <a:endParaRPr b="1"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 sz="1200">
                <a:solidFill>
                  <a:srgbClr val="FFFFFF"/>
                </a:solidFill>
              </a:rPr>
              <a:t>You must be a U.S. citizen</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 sz="1200">
                <a:solidFill>
                  <a:srgbClr val="FFFFFF"/>
                </a:solidFill>
              </a:rPr>
              <a:t>You must be 17-34 years old</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 sz="1200">
                <a:solidFill>
                  <a:srgbClr val="FFFFFF"/>
                </a:solidFill>
              </a:rPr>
              <a:t>You must be in good physical condition</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 sz="1200">
                <a:solidFill>
                  <a:srgbClr val="FFFFFF"/>
                </a:solidFill>
              </a:rPr>
              <a:t>You must have a clean legal record</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 sz="1200">
                <a:solidFill>
                  <a:srgbClr val="FFFFFF"/>
                </a:solidFill>
              </a:rPr>
              <a:t>You must have a high school diploma or GED</a:t>
            </a:r>
            <a:endParaRPr sz="1200">
              <a:solidFill>
                <a:srgbClr val="FFFFFF"/>
              </a:solidFill>
            </a:endParaRPr>
          </a:p>
          <a:p>
            <a:pPr indent="0" lvl="0" marL="0" rtl="0" algn="l">
              <a:lnSpc>
                <a:spcPct val="100000"/>
              </a:lnSpc>
              <a:spcBef>
                <a:spcPts val="0"/>
              </a:spcBef>
              <a:spcAft>
                <a:spcPts val="0"/>
              </a:spcAft>
              <a:buNone/>
            </a:pPr>
            <a:r>
              <a:rPr i="1" lang="en" sz="1200">
                <a:solidFill>
                  <a:srgbClr val="FFFFFF"/>
                </a:solidFill>
              </a:rPr>
              <a:t>Some positions may have additional qualifications.</a:t>
            </a:r>
            <a:endParaRPr sz="1200">
              <a:solidFill>
                <a:srgbClr val="FFFFFF"/>
              </a:solidFill>
            </a:endParaRPr>
          </a:p>
        </p:txBody>
      </p:sp>
      <p:pic>
        <p:nvPicPr>
          <p:cNvPr id="94" name="Google Shape;94;p18"/>
          <p:cNvPicPr preferRelativeResize="0"/>
          <p:nvPr/>
        </p:nvPicPr>
        <p:blipFill>
          <a:blip r:embed="rId4">
            <a:alphaModFix/>
          </a:blip>
          <a:stretch>
            <a:fillRect/>
          </a:stretch>
        </p:blipFill>
        <p:spPr>
          <a:xfrm>
            <a:off x="4571988" y="2571751"/>
            <a:ext cx="2274888" cy="194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5276850" y="978700"/>
            <a:ext cx="276225" cy="345275"/>
          </a:xfrm>
          <a:prstGeom prst="rect">
            <a:avLst/>
          </a:prstGeom>
          <a:noFill/>
          <a:ln>
            <a:noFill/>
          </a:ln>
        </p:spPr>
      </p:pic>
      <p:sp>
        <p:nvSpPr>
          <p:cNvPr id="100" name="Google Shape;100;p19"/>
          <p:cNvSpPr txBox="1"/>
          <p:nvPr/>
        </p:nvSpPr>
        <p:spPr>
          <a:xfrm>
            <a:off x="1066800" y="1323975"/>
            <a:ext cx="6762600" cy="5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Joining Space Force will provide you the chance to form great friendships and bonds with your fellow Space Force members.  </a:t>
            </a:r>
            <a:endParaRPr>
              <a:solidFill>
                <a:srgbClr val="FFFFFF"/>
              </a:solidFill>
            </a:endParaRPr>
          </a:p>
        </p:txBody>
      </p:sp>
      <p:pic>
        <p:nvPicPr>
          <p:cNvPr id="101" name="Google Shape;101;p19"/>
          <p:cNvPicPr preferRelativeResize="0"/>
          <p:nvPr/>
        </p:nvPicPr>
        <p:blipFill>
          <a:blip r:embed="rId4">
            <a:alphaModFix/>
          </a:blip>
          <a:stretch>
            <a:fillRect/>
          </a:stretch>
        </p:blipFill>
        <p:spPr>
          <a:xfrm>
            <a:off x="2638425" y="1914375"/>
            <a:ext cx="3352800" cy="2514627"/>
          </a:xfrm>
          <a:prstGeom prst="rect">
            <a:avLst/>
          </a:prstGeom>
          <a:noFill/>
          <a:ln>
            <a:noFill/>
          </a:ln>
        </p:spPr>
      </p:pic>
      <p:sp>
        <p:nvSpPr>
          <p:cNvPr id="102" name="Google Shape;102;p19"/>
          <p:cNvSpPr txBox="1"/>
          <p:nvPr/>
        </p:nvSpPr>
        <p:spPr>
          <a:xfrm>
            <a:off x="2638425" y="3981400"/>
            <a:ext cx="3352800" cy="44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Enjoy downtime with your friends</a:t>
            </a:r>
            <a:endParaRPr b="1">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5286375" y="978700"/>
            <a:ext cx="276225" cy="345275"/>
          </a:xfrm>
          <a:prstGeom prst="rect">
            <a:avLst/>
          </a:prstGeom>
          <a:noFill/>
          <a:ln>
            <a:noFill/>
          </a:ln>
        </p:spPr>
      </p:pic>
      <p:sp>
        <p:nvSpPr>
          <p:cNvPr id="108" name="Google Shape;108;p20"/>
          <p:cNvSpPr txBox="1"/>
          <p:nvPr/>
        </p:nvSpPr>
        <p:spPr>
          <a:xfrm>
            <a:off x="1066800" y="1323975"/>
            <a:ext cx="6762600" cy="5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Joining Space Force will provide you the chance to form great friendships and bonds with your fellow Space Force members.  </a:t>
            </a:r>
            <a:endParaRPr>
              <a:solidFill>
                <a:srgbClr val="FFFFFF"/>
              </a:solidFill>
            </a:endParaRPr>
          </a:p>
        </p:txBody>
      </p:sp>
      <p:pic>
        <p:nvPicPr>
          <p:cNvPr id="109" name="Google Shape;109;p20"/>
          <p:cNvPicPr preferRelativeResize="0"/>
          <p:nvPr/>
        </p:nvPicPr>
        <p:blipFill>
          <a:blip r:embed="rId4">
            <a:alphaModFix/>
          </a:blip>
          <a:stretch>
            <a:fillRect/>
          </a:stretch>
        </p:blipFill>
        <p:spPr>
          <a:xfrm>
            <a:off x="1971600" y="1914375"/>
            <a:ext cx="4953000" cy="2686050"/>
          </a:xfrm>
          <a:prstGeom prst="rect">
            <a:avLst/>
          </a:prstGeom>
          <a:noFill/>
          <a:ln>
            <a:noFill/>
          </a:ln>
        </p:spPr>
      </p:pic>
      <p:sp>
        <p:nvSpPr>
          <p:cNvPr id="110" name="Google Shape;110;p20"/>
          <p:cNvSpPr txBox="1"/>
          <p:nvPr/>
        </p:nvSpPr>
        <p:spPr>
          <a:xfrm>
            <a:off x="1971600" y="4257675"/>
            <a:ext cx="49530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Enjoy futuristic music played by your fellow servicemen</a:t>
            </a:r>
            <a:endParaRPr b="1">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5276850" y="978700"/>
            <a:ext cx="276225" cy="345275"/>
          </a:xfrm>
          <a:prstGeom prst="rect">
            <a:avLst/>
          </a:prstGeom>
          <a:noFill/>
          <a:ln>
            <a:noFill/>
          </a:ln>
        </p:spPr>
      </p:pic>
      <p:sp>
        <p:nvSpPr>
          <p:cNvPr id="116" name="Google Shape;116;p21"/>
          <p:cNvSpPr txBox="1"/>
          <p:nvPr/>
        </p:nvSpPr>
        <p:spPr>
          <a:xfrm>
            <a:off x="1066800" y="1323975"/>
            <a:ext cx="6762600" cy="5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Joining Space Force will provide you the chance to form great friendships and bonds with your fellow Space Force members.  </a:t>
            </a:r>
            <a:endParaRPr>
              <a:solidFill>
                <a:srgbClr val="FFFFFF"/>
              </a:solidFill>
            </a:endParaRPr>
          </a:p>
        </p:txBody>
      </p:sp>
      <p:pic>
        <p:nvPicPr>
          <p:cNvPr id="117" name="Google Shape;117;p21"/>
          <p:cNvPicPr preferRelativeResize="0"/>
          <p:nvPr/>
        </p:nvPicPr>
        <p:blipFill>
          <a:blip r:embed="rId4">
            <a:alphaModFix/>
          </a:blip>
          <a:stretch>
            <a:fillRect/>
          </a:stretch>
        </p:blipFill>
        <p:spPr>
          <a:xfrm>
            <a:off x="2228850" y="1914375"/>
            <a:ext cx="4519411" cy="2924325"/>
          </a:xfrm>
          <a:prstGeom prst="rect">
            <a:avLst/>
          </a:prstGeom>
          <a:noFill/>
          <a:ln>
            <a:noFill/>
          </a:ln>
        </p:spPr>
      </p:pic>
      <p:sp>
        <p:nvSpPr>
          <p:cNvPr id="118" name="Google Shape;118;p21"/>
          <p:cNvSpPr txBox="1"/>
          <p:nvPr/>
        </p:nvSpPr>
        <p:spPr>
          <a:xfrm>
            <a:off x="2188350" y="4248300"/>
            <a:ext cx="4519500" cy="5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Life off planet can be hard, so coed showering is mandatory.  </a:t>
            </a:r>
            <a:endParaRPr b="1">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F">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