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7"/>
  </p:sldMasterIdLst>
  <p:sldIdLst>
    <p:sldId id="259" r:id="rId18"/>
    <p:sldId id="260" r:id="rId19"/>
    <p:sldId id="261" r:id="rId20"/>
    <p:sldId id="266" r:id="rId21"/>
    <p:sldId id="262" r:id="rId22"/>
    <p:sldId id="265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00386B"/>
    <a:srgbClr val="F6E24C"/>
    <a:srgbClr val="FFCC00"/>
    <a:srgbClr val="FF5D5D"/>
    <a:srgbClr val="FCBCAA"/>
    <a:srgbClr val="F95F35"/>
    <a:srgbClr val="000058"/>
    <a:srgbClr val="FBF1A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36" d="100"/>
          <a:sy n="36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2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ahlc.org/?option=com_directory&amp;Action=ShowBasic&amp;instid=1667" TargetMode="External"/><Relationship Id="rId3" Type="http://schemas.openxmlformats.org/officeDocument/2006/relationships/hyperlink" Target="https://findmyid.wvup.edu/" TargetMode="External"/><Relationship Id="rId7" Type="http://schemas.openxmlformats.org/officeDocument/2006/relationships/hyperlink" Target="https://login.wvup.edu/Account/Login.aspx" TargetMode="Externa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Relationship Id="rId6" Type="http://schemas.openxmlformats.org/officeDocument/2006/relationships/hyperlink" Target="https://rand.wvnet.edu:9920/" TargetMode="External"/><Relationship Id="rId11" Type="http://schemas.openxmlformats.org/officeDocument/2006/relationships/hyperlink" Target="http://www.wvup.edu/about/about-wvu-parkersburg/missionphilosophy/" TargetMode="External"/><Relationship Id="rId5" Type="http://schemas.openxmlformats.org/officeDocument/2006/relationships/hyperlink" Target="http://webmail.wvup.edu/" TargetMode="External"/><Relationship Id="rId10" Type="http://schemas.openxmlformats.org/officeDocument/2006/relationships/hyperlink" Target="http://www.wvu.edu/" TargetMode="External"/><Relationship Id="rId4" Type="http://schemas.openxmlformats.org/officeDocument/2006/relationships/hyperlink" Target="http://it.wvup.edu/" TargetMode="External"/><Relationship Id="rId9" Type="http://schemas.openxmlformats.org/officeDocument/2006/relationships/hyperlink" Target="http://www.wvctc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971080"/>
          </a:xfrm>
          <a:prstGeom prst="rect">
            <a:avLst/>
          </a:prstGeom>
          <a:solidFill>
            <a:srgbClr val="00386B"/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entury Schoolbook" panose="02040604050505020304" pitchFamily="18" charset="0"/>
                <a:ea typeface="NSimSun" panose="02010609030101010101" pitchFamily="49" charset="-122"/>
              </a:rPr>
              <a:t>	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Schoolbook" panose="02040604050505020304" pitchFamily="18" charset="0"/>
                <a:ea typeface="NSimSun" panose="02010609030101010101" pitchFamily="49" charset="-122"/>
              </a:rPr>
              <a:t>West Virginia University at Parkersburg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8845" y="6504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71080" cy="971080"/>
          </a:xfrm>
          <a:prstGeom prst="rect">
            <a:avLst/>
          </a:prstGeom>
        </p:spPr>
      </p:pic>
      <p:grpSp>
        <p:nvGrpSpPr>
          <p:cNvPr id="5" name="StickyNote"/>
          <p:cNvGrpSpPr/>
          <p:nvPr>
            <p:custDataLst>
              <p:custData r:id="rId2"/>
            </p:custDataLst>
          </p:nvPr>
        </p:nvGrpSpPr>
        <p:grpSpPr>
          <a:xfrm>
            <a:off x="436563" y="1439976"/>
            <a:ext cx="2337810" cy="1999415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13889"/>
              <a:ext cx="1371600" cy="140091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Main header for WVUP.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406600" y="2629127"/>
              <a:ext cx="330800" cy="16008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7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971080"/>
          </a:xfrm>
          <a:prstGeom prst="rect">
            <a:avLst/>
          </a:prstGeom>
          <a:solidFill>
            <a:srgbClr val="00386B"/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entury Schoolbook" panose="02040604050505020304" pitchFamily="18" charset="0"/>
              <a:ea typeface="NSimSun" panose="02010609030101010101" pitchFamily="49" charset="-122"/>
            </a:endParaRPr>
          </a:p>
        </p:txBody>
      </p:sp>
      <p:grpSp>
        <p:nvGrpSpPr>
          <p:cNvPr id="6" name="SearchBox"/>
          <p:cNvGrpSpPr/>
          <p:nvPr>
            <p:custDataLst>
              <p:custData r:id="rId2"/>
            </p:custDataLst>
          </p:nvPr>
        </p:nvGrpSpPr>
        <p:grpSpPr>
          <a:xfrm>
            <a:off x="9705110" y="374777"/>
            <a:ext cx="2123837" cy="310896"/>
            <a:chOff x="4111925" y="3293647"/>
            <a:chExt cx="962995" cy="198201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4111925" y="3315813"/>
              <a:ext cx="943569" cy="1457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953" y="3293647"/>
              <a:ext cx="140967" cy="19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8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1512348"/>
            <a:ext cx="12192000" cy="97108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About  Academics  Current Students  Future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Students  High School Students  Faculty &amp; Staff  Alumni &amp; Giving  Workforce Development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0" y="2982583"/>
            <a:ext cx="1724891" cy="69619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APPLY NOW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1173164"/>
            <a:ext cx="12192000" cy="971080"/>
          </a:xfrm>
          <a:prstGeom prst="rect">
            <a:avLst/>
          </a:prstGeom>
          <a:solidFill>
            <a:schemeClr val="bg1">
              <a:lumMod val="95000"/>
              <a:lumOff val="5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About  Academics  Current Students  Future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Students  High School Students  Faculty &amp; Staff  Alumni &amp; Giving  Workforce Development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DropdownBox"/>
          <p:cNvGrpSpPr/>
          <p:nvPr>
            <p:custDataLst>
              <p:custData r:id="rId2"/>
            </p:custDataLst>
          </p:nvPr>
        </p:nvGrpSpPr>
        <p:grpSpPr>
          <a:xfrm>
            <a:off x="353322" y="2235983"/>
            <a:ext cx="1454695" cy="228600"/>
            <a:chOff x="4442884" y="3430202"/>
            <a:chExt cx="1097652" cy="82551"/>
          </a:xfrm>
        </p:grpSpPr>
        <p:sp>
          <p:nvSpPr>
            <p:cNvPr id="13" name="Content"/>
            <p:cNvSpPr>
              <a:spLocks/>
            </p:cNvSpPr>
            <p:nvPr/>
          </p:nvSpPr>
          <p:spPr>
            <a:xfrm>
              <a:off x="4442884" y="3430202"/>
              <a:ext cx="1097652" cy="8255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/>
            <p:cNvSpPr>
              <a:spLocks noChangeAspect="1"/>
            </p:cNvSpPr>
            <p:nvPr/>
          </p:nvSpPr>
          <p:spPr>
            <a:xfrm rot="10800000">
              <a:off x="5447902" y="3466674"/>
              <a:ext cx="61351" cy="1761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" name="StickyNote"/>
          <p:cNvGrpSpPr/>
          <p:nvPr>
            <p:custDataLst>
              <p:custData r:id="rId3"/>
            </p:custDataLst>
          </p:nvPr>
        </p:nvGrpSpPr>
        <p:grpSpPr>
          <a:xfrm>
            <a:off x="2885784" y="2556322"/>
            <a:ext cx="4157647" cy="1485673"/>
            <a:chOff x="3886200" y="2629127"/>
            <a:chExt cx="1371600" cy="1485673"/>
          </a:xfrm>
        </p:grpSpPr>
        <p:sp>
          <p:nvSpPr>
            <p:cNvPr id="1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Each word will be given its own drop down box with information that pertains to each section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DropdownBox"/>
          <p:cNvGrpSpPr/>
          <p:nvPr>
            <p:custDataLst>
              <p:custData r:id="rId4"/>
            </p:custDataLst>
          </p:nvPr>
        </p:nvGrpSpPr>
        <p:grpSpPr>
          <a:xfrm>
            <a:off x="2802113" y="2235983"/>
            <a:ext cx="1454695" cy="228600"/>
            <a:chOff x="4442884" y="3430202"/>
            <a:chExt cx="1097652" cy="82551"/>
          </a:xfrm>
        </p:grpSpPr>
        <p:sp>
          <p:nvSpPr>
            <p:cNvPr id="22" name="Content"/>
            <p:cNvSpPr>
              <a:spLocks/>
            </p:cNvSpPr>
            <p:nvPr/>
          </p:nvSpPr>
          <p:spPr>
            <a:xfrm>
              <a:off x="4442884" y="3430202"/>
              <a:ext cx="1097652" cy="8255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DownArrow"/>
            <p:cNvSpPr>
              <a:spLocks noChangeAspect="1"/>
            </p:cNvSpPr>
            <p:nvPr/>
          </p:nvSpPr>
          <p:spPr>
            <a:xfrm rot="10800000">
              <a:off x="5447902" y="3466674"/>
              <a:ext cx="61351" cy="1761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" name="DropdownBox"/>
          <p:cNvGrpSpPr/>
          <p:nvPr>
            <p:custDataLst>
              <p:custData r:id="rId5"/>
            </p:custDataLst>
          </p:nvPr>
        </p:nvGrpSpPr>
        <p:grpSpPr>
          <a:xfrm>
            <a:off x="5588737" y="2222681"/>
            <a:ext cx="1454695" cy="228600"/>
            <a:chOff x="4442884" y="3430202"/>
            <a:chExt cx="1097652" cy="82551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4442884" y="3430202"/>
              <a:ext cx="1097652" cy="8255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DownArrow"/>
            <p:cNvSpPr>
              <a:spLocks noChangeAspect="1"/>
            </p:cNvSpPr>
            <p:nvPr/>
          </p:nvSpPr>
          <p:spPr>
            <a:xfrm rot="10800000">
              <a:off x="5447902" y="3466674"/>
              <a:ext cx="61351" cy="1761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8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-1" y="1226127"/>
            <a:ext cx="12192001" cy="48109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kern="0" dirty="0" smtClean="0">
                <a:solidFill>
                  <a:srgbClr val="FFFFFF"/>
                </a:solidFill>
                <a:latin typeface="Segoe UI"/>
              </a:rPr>
              <a:t>Different Images Representing The School Will Appear Here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592715" y="436851"/>
            <a:ext cx="2202440" cy="2364395"/>
            <a:chOff x="3886200" y="2629126"/>
            <a:chExt cx="1371600" cy="1485674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00804"/>
              <a:ext cx="1371600" cy="141399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Attempting to make some sort of slideshow. If that falls through it will be one main image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 a carousel affect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396434" y="2629126"/>
              <a:ext cx="351132" cy="13537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7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05" y="5119646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73" y="5119646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43" y="5119646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8" y="5119646"/>
            <a:ext cx="609600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1922" y="3952087"/>
            <a:ext cx="6832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CONNECT WITH WVUP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4187537"/>
            <a:ext cx="12192000" cy="211974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Calendar"/>
          <p:cNvGrpSpPr/>
          <p:nvPr>
            <p:custDataLst>
              <p:custData r:id="rId2"/>
            </p:custDataLst>
          </p:nvPr>
        </p:nvGrpSpPr>
        <p:grpSpPr>
          <a:xfrm>
            <a:off x="704550" y="4352803"/>
            <a:ext cx="2163341" cy="1789212"/>
            <a:chOff x="3646492" y="2684275"/>
            <a:chExt cx="1851017" cy="1489451"/>
          </a:xfrm>
        </p:grpSpPr>
        <p:sp>
          <p:nvSpPr>
            <p:cNvPr id="61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3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4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66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4677742" y="4352968"/>
            <a:ext cx="6494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INFORMATION ABOUT EVENTS</a:t>
            </a:r>
          </a:p>
          <a:p>
            <a:pPr algn="ctr"/>
            <a:r>
              <a:rPr lang="en-US" dirty="0" smtClean="0"/>
              <a:t>HAPPENING AT THE SCHOOL WILL</a:t>
            </a:r>
          </a:p>
          <a:p>
            <a:pPr algn="ctr"/>
            <a:r>
              <a:rPr lang="en-US" dirty="0" smtClean="0"/>
              <a:t>BE PLACED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3574473"/>
            <a:ext cx="12192000" cy="3283527"/>
          </a:xfrm>
          <a:prstGeom prst="rect">
            <a:avLst/>
          </a:prstGeom>
          <a:solidFill>
            <a:srgbClr val="00386B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000" u="sng" dirty="0">
                <a:hlinkClick r:id="rId3"/>
              </a:rPr>
              <a:t>Find My ID</a:t>
            </a:r>
            <a:r>
              <a:rPr lang="en-US" sz="2000" dirty="0"/>
              <a:t> | </a:t>
            </a:r>
            <a:r>
              <a:rPr lang="en-US" sz="2000" u="sng" dirty="0">
                <a:hlinkClick r:id="rId4"/>
              </a:rPr>
              <a:t>Technology Resources</a:t>
            </a:r>
            <a:r>
              <a:rPr lang="en-US" sz="2000" dirty="0"/>
              <a:t> | </a:t>
            </a:r>
            <a:r>
              <a:rPr lang="en-US" sz="2000" u="sng" dirty="0">
                <a:hlinkClick r:id="rId5"/>
              </a:rPr>
              <a:t>WVUP Email</a:t>
            </a:r>
            <a:r>
              <a:rPr lang="en-US" sz="2000" dirty="0"/>
              <a:t> | </a:t>
            </a:r>
            <a:r>
              <a:rPr lang="en-US" sz="2000" u="sng" dirty="0">
                <a:hlinkClick r:id="rId6"/>
              </a:rPr>
              <a:t>OLSIS</a:t>
            </a:r>
            <a:r>
              <a:rPr lang="en-US" sz="2000" dirty="0"/>
              <a:t> | </a:t>
            </a:r>
            <a:r>
              <a:rPr lang="en-US" sz="2000" u="sng" dirty="0" err="1">
                <a:hlinkClick r:id="rId7"/>
              </a:rPr>
              <a:t>LearningStudio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300 Campus Drive, Parkersburg, WV 26104-8647 | Voice: 304-424.8000 | Fax: 304-424.8315 | Toll-Free: 1-800-WVA-WVUP (WV/OH)</a:t>
            </a:r>
            <a:br>
              <a:rPr lang="en-US" sz="2000" dirty="0"/>
            </a:br>
            <a:r>
              <a:rPr lang="en-US" sz="2000" dirty="0"/>
              <a:t>Accredited by </a:t>
            </a:r>
            <a:r>
              <a:rPr lang="en-US" sz="2000" u="sng" dirty="0">
                <a:hlinkClick r:id="rId8"/>
              </a:rPr>
              <a:t>The Higher Learning Commission</a:t>
            </a:r>
            <a:r>
              <a:rPr lang="en-US" sz="2000" dirty="0"/>
              <a:t> and a member of the North Central Association of Colleges and Schools.</a:t>
            </a:r>
            <a:br>
              <a:rPr lang="en-US" sz="2000" dirty="0"/>
            </a:br>
            <a:r>
              <a:rPr lang="en-US" sz="2000" dirty="0"/>
              <a:t>A member institution of the </a:t>
            </a:r>
            <a:r>
              <a:rPr lang="en-US" sz="2000" u="sng" dirty="0">
                <a:hlinkClick r:id="rId9"/>
              </a:rPr>
              <a:t>Community and Technical College System of West Virginia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WVU Parkersburg is an affiliated institution of </a:t>
            </a:r>
            <a:r>
              <a:rPr lang="en-US" sz="2000" u="sng" dirty="0">
                <a:hlinkClick r:id="rId10"/>
              </a:rPr>
              <a:t>West Virginia University</a:t>
            </a:r>
            <a:r>
              <a:rPr lang="en-US" sz="2000" dirty="0"/>
              <a:t> | An </a:t>
            </a:r>
            <a:r>
              <a:rPr lang="en-US" sz="2000" u="sng" dirty="0">
                <a:hlinkClick r:id="rId11"/>
              </a:rPr>
              <a:t>Equal Opportunity/Affirmative Action</a:t>
            </a:r>
            <a:r>
              <a:rPr lang="en-US" sz="2000" dirty="0"/>
              <a:t> institution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2363A15-AD68-4A1A-B0A7-FC36153CD9C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A0898F1-5EEF-463A-AA84-C7F97F93E7C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1AE6D65-832C-4C71-B6EE-33CA5D59B61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E639D7-1DD8-42A2-8F9B-618390B0C41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408C35-7A9B-4365-8489-219B5896B3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7C660B6-E1BE-4D02-994C-279A3B4CEF2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C1B7D90-87E7-443E-A9E3-EB80C140EFB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A7CF907-0A02-46FB-BE35-1BE91329AD0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00A5E99-DE79-4074-A03C-39E70F8FCE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1C09DD6-FD74-40CE-B0D8-0FCAE86AD8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ABBDD68-6F0A-4A07-AC0B-A436C5932A2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816FED1-AB24-416F-9CE6-2055C174BC3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0F77128-F45D-4048-99F8-CE9410B043F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9CFEF34-CCB5-4C05-BF4D-BC1C08E1BB7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C500383-BDA7-4F0F-803B-9CEA1136AE8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09FC827-25FF-40A4-BCC7-91E6F68C88E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2572</TotalTime>
  <Words>163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NSimSun</vt:lpstr>
      <vt:lpstr>Arial</vt:lpstr>
      <vt:lpstr>Century Schoolbook</vt:lpstr>
      <vt:lpstr>Corbel</vt:lpstr>
      <vt:lpstr>Segoe UI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Miller</dc:creator>
  <cp:lastModifiedBy>Erika Miller</cp:lastModifiedBy>
  <cp:revision>21</cp:revision>
  <dcterms:created xsi:type="dcterms:W3CDTF">2015-10-19T12:31:46Z</dcterms:created>
  <dcterms:modified xsi:type="dcterms:W3CDTF">2015-10-22T22:34:05Z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