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5" r:id="rId5"/>
    <p:sldId id="260" r:id="rId6"/>
    <p:sldId id="263" r:id="rId7"/>
    <p:sldId id="266" r:id="rId8"/>
    <p:sldId id="264" r:id="rId9"/>
    <p:sldId id="26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95CD-1579-4400-B6B0-A78D9D0FF85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BD15-520D-43F9-9A81-F8FDA23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C166-F07D-473C-9E74-4498BAAF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ED2D4-DE0E-4E9C-9E3D-02EF74A3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0EF2-221B-4A7E-AA89-7C312B5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EEA9-F0A4-4015-96F6-5DC9DC666CB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36CC-EF06-4921-9FC0-DF0DF257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C01F-60CF-4D6B-AC1F-944BF65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037E-8269-4FE1-9057-8FE0327C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4CCF2-873E-4C71-94B4-E576F217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47B1-9196-4798-B6FB-9DD340C3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F60B-7128-43E4-960F-86D914661F00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1E58-6030-4354-8293-B9CB3692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B5BC-CEF5-41C0-A3C6-0228199C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1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92F89-A78F-4B3A-B66E-5AB849267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0B7C-73FC-47E5-A39B-1B0F6AAF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2BEA-C4F3-4978-AAB0-C3E92A5D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2551-1544-438E-BAA3-E06D2580E6A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3B5F-2005-4511-997F-D6E4EC83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F8FA-0268-4238-9ABE-71177392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7191-FF1A-4899-98A0-1D279692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5812-EA7D-456D-9955-A54E2BBC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9BE3-E36D-4206-8290-D214EF3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BEA4-66E6-479D-BF7B-97883D171FCA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764C-7FBF-4CF3-A771-A82C66D0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4413-133B-42E0-8FF1-0C300F1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AC7-44CA-4B5B-839C-52935712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A094-9742-4DBD-A2FF-6C5CEBB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2C86-CDDE-4318-9DAB-28FFF7C1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1AFE-FD2A-45F5-A920-3C53022F299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22AD-061F-4E07-AAAA-6C8D7299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241A-1F15-4402-8303-35EF8A83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2DAF-3443-4AA6-A793-1434FC08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1DDF-7832-4411-908C-3DC1C974C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42B36-D01A-401E-9133-4A1E9B964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825D-1469-4630-BD8F-214C2A02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782E-ED0C-47D9-92A1-1FAF36D75B6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81D7-42BA-49E6-BF33-460B704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69732-7F77-4782-8B09-1786F3F1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7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D0F5-1751-47C1-AC2B-47D9A2D5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98AE-B3C2-4DE6-A20E-9A4F1E8E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E9A2-E472-4D4C-AEE4-03F69D45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72D2-210E-4B83-BFF6-1D75821C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F8B28-5594-4B96-AD7A-5BED2C888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2168C-9A0F-4E55-A55F-F9286F52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978F-072D-49C7-8F3A-3EB871FEDCAA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48706-8E13-4738-A9DE-5E6452A3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E09EA-E922-4B33-A98A-9ACB931B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C83-BC42-43CD-9DC6-D6E326D5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F75F9-48A5-49EA-B52F-89328701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91E-316D-437C-A49D-C834BA823E63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CEF49-268F-4441-91C5-E0CD4324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CB2F3-1F61-4779-97E7-B398919B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A812E-D22B-44BE-90D1-50C8214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EDF-269C-48A7-833C-895CA82F5A2B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0BEC-6498-4200-952A-B7504CA7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F247A-ECC6-497E-A9FE-C093CE35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744E-1A38-4330-909E-6F0D575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7B9D-5259-4F2C-93E8-A951C92C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77A47-24BF-4E1F-862E-4A4FF9E0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85987-0205-496F-A812-5B730C4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A8F-5B7D-453C-A573-76E917E3B80A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6EAF-AFDD-421C-A8F9-ACD466AC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3070E-930B-4752-A498-E12CB9D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881B-4C76-4560-896C-8A61161D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B53A1-637C-4B6E-980A-58618901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2EAB-E606-4760-867C-474632E4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FB1-DDBC-4383-AF61-B04A9CD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E1A-C54D-433F-92E4-05985F7B30D5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D413-F1F7-4548-8897-13AB824B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4FB6-B488-4823-A04E-73451C54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7E47D-D8D0-48C0-ADFB-99B01E20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7D61-8BDC-45A9-BAA9-067BA190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20D7-FAF2-4A93-9961-79573F74B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A063-812E-4245-91BD-2C6CC350501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DCA8-C76A-4EA1-A960-8ABA45377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909D-C22C-43D3-AF66-2624F435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ED00-DBE6-4EB1-9131-CB7486CD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0735A-9FD1-4367-AE0B-958A85EE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Frequency content of non-periodic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9C89-6BE3-45D0-9B25-655AE13550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1332" y="352926"/>
                <a:ext cx="3841167" cy="622433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900" dirty="0"/>
                  <a:t>Fourier Series (sines, cosines or complex exponentials of discrete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/>
                  <a:t>) are used to analyze the frequency content of periodic signals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Fourier Transform is used to analyze the frequency content of non-periodic signal.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Frequency is a continuous parameter. </a:t>
                </a:r>
              </a:p>
              <a:p>
                <a:endParaRPr lang="en-US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9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9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9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  <m:r>
                        <a:rPr lang="en-US" sz="2900" b="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9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9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9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9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9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9C89-6BE3-45D0-9B25-655AE1355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1332" y="352926"/>
                <a:ext cx="3841167" cy="6224337"/>
              </a:xfrm>
              <a:blipFill>
                <a:blip r:embed="rId2"/>
                <a:stretch>
                  <a:fillRect l="-952" t="-58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20FB9C-F66A-4BA1-9B10-5E15356F19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51603" y="352926"/>
                <a:ext cx="3211661" cy="542340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900" dirty="0"/>
                  <a:t>Fourier Transform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Discrete time Fourier Transform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Fast Fourier Transform (for a non-periodic digital signal)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Time is measured in integers (bins)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900" dirty="0"/>
                  <a:t>Frequency is measure in bins too.</a:t>
                </a:r>
              </a:p>
              <a:p>
                <a:endParaRPr lang="en-US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9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9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9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900" b="0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9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9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900" dirty="0"/>
              </a:p>
              <a:p>
                <a:endParaRPr lang="en-US" sz="29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20FB9C-F66A-4BA1-9B10-5E15356F1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51603" y="352926"/>
                <a:ext cx="3211661" cy="5423407"/>
              </a:xfrm>
              <a:blipFill>
                <a:blip r:embed="rId3"/>
                <a:stretch>
                  <a:fillRect l="-113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9D56F-AB4B-4D70-80EA-E702131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/>
              <a:t>Correlation in 2d 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1852"/>
            <a:ext cx="10896600" cy="589237"/>
          </a:xfrm>
        </p:spPr>
        <p:txBody>
          <a:bodyPr/>
          <a:lstStyle/>
          <a:p>
            <a:r>
              <a:rPr lang="en-US" dirty="0"/>
              <a:t>2d FT stands for two dimensional Fourier Transform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D700-21AC-4AB9-ADAF-7B355889A718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3538" y="411481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4976" y="4091391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76" y="4091391"/>
                <a:ext cx="66717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71708" y="57349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 = 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78034" y="574137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 = 20, 50, 70,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211" y="606510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100 (in bins)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3065" y="609280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100 (in bins)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9197"/>
            <a:ext cx="2593755" cy="2355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51" y="3123969"/>
            <a:ext cx="2677436" cy="24721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65" y="3118705"/>
            <a:ext cx="3194758" cy="25376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6" y="3128376"/>
            <a:ext cx="2729214" cy="24782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26" y="3118705"/>
            <a:ext cx="3308823" cy="25933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86" y="3120366"/>
            <a:ext cx="2790494" cy="24942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84" y="3115452"/>
            <a:ext cx="3280740" cy="25838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6" y="3148625"/>
            <a:ext cx="2704110" cy="24554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17" y="3111526"/>
            <a:ext cx="3227110" cy="25853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7128" y="284381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pulse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6245" y="2802250"/>
            <a:ext cx="264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four matched filters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7816" y="2564072"/>
            <a:ext cx="3386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result of “correlation”</a:t>
            </a:r>
          </a:p>
        </p:txBody>
      </p:sp>
    </p:spTree>
    <p:extLst>
      <p:ext uri="{BB962C8B-B14F-4D97-AF65-F5344CB8AC3E}">
        <p14:creationId xmlns:p14="http://schemas.microsoft.com/office/powerpoint/2010/main" val="24787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C0C6B-A1F2-4C4A-8561-BDF1D282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Fourier Transform Pairs: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FE18A-B3BF-4D9B-AB2D-DB66E9114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4"/>
                <a:ext cx="3499324" cy="34156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 −0.5&lt;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0,           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/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FE18A-B3BF-4D9B-AB2D-DB66E9114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4"/>
                <a:ext cx="3499324" cy="3415622"/>
              </a:xfrm>
              <a:blipFill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C5F691-8DC8-4CAB-99D4-5402EFD7F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08" y="411689"/>
            <a:ext cx="6942857" cy="57619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5138-C59A-4E56-9C20-302535DD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5CD6-EBE9-445B-8D34-F56786F1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ED748-4E89-4715-AC9C-862627ABE4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Delta function is a mathematical abstraction. </a:t>
                </a:r>
              </a:p>
              <a:p>
                <a:r>
                  <a:rPr lang="en-US" dirty="0"/>
                  <a:t>It is used to sample other functions.  </a:t>
                </a:r>
              </a:p>
              <a:p>
                <a:r>
                  <a:rPr lang="en-US" dirty="0"/>
                  <a:t>Definition: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ED748-4E89-4715-AC9C-862627ABE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B9C7D1-ACE2-46C3-B79C-3DAA56C538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4130842"/>
                <a:ext cx="5181600" cy="20461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𝑡𝑓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B9C7D1-ACE2-46C3-B79C-3DAA56C5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4130842"/>
                <a:ext cx="5181600" cy="2046121"/>
              </a:xfrm>
              <a:blipFill>
                <a:blip r:embed="rId3"/>
                <a:stretch>
                  <a:fillRect l="-1882" t="-6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49373FD-5F17-4995-82C4-432B81EC1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17" y="589132"/>
            <a:ext cx="2855933" cy="3180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30E8-1819-4D82-885E-87C3B29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DE59F-6DAD-4384-B2F5-3079D7A8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83607-CD03-4188-B10F-7235FB463F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Fourier pairs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sSup>
                        <m:sSupPr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83607-CD03-4188-B10F-7235FB463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996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749696-ED97-4FBE-AA58-2788677D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99" y="445410"/>
            <a:ext cx="6942857" cy="576190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6C455-D095-4CE8-BAA9-08300FA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FC9C14-1CC0-49EE-904E-25AE38FA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Linearity of 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7DF4-6C3E-4FC5-8992-7C9ABB860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400" dirty="0"/>
              <a:t>Fourier transform of a sum of signals = sum of Fourier transforms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1F93-F99A-4EEA-97C3-8D515FF5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400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5F522-9C0C-413D-8E82-2E440EAF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3F0E-A7B3-4211-A741-05438289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Exponential and Cosine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2D4AE-AB8A-479F-A41B-940B2EE68E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0126" y="1424575"/>
                <a:ext cx="10042358" cy="29870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Fourier pairs (duality of FT and its inverse)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⇔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groupChr>
                            <m:groupChrPr>
                              <m:chr m:val="⇔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2D4AE-AB8A-479F-A41B-940B2EE68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0126" y="1424575"/>
                <a:ext cx="10042358" cy="2987002"/>
              </a:xfrm>
              <a:blipFill>
                <a:blip r:embed="rId2"/>
                <a:stretch>
                  <a:fillRect l="-1275" t="-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AC6A-9B4F-4962-B966-9147B56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7">
            <a:extLst>
              <a:ext uri="{FF2B5EF4-FFF2-40B4-BE49-F238E27FC236}">
                <a16:creationId xmlns:a16="http://schemas.microsoft.com/office/drawing/2014/main" id="{3777047D-2DA4-4D7D-BAA6-25EA5EF3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1" name="Graphic 5">
            <a:extLst>
              <a:ext uri="{FF2B5EF4-FFF2-40B4-BE49-F238E27FC236}">
                <a16:creationId xmlns:a16="http://schemas.microsoft.com/office/drawing/2014/main" id="{165AFF6A-F6C7-4BBF-9CFD-99AF04E26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AF7D8-422D-418D-A4F7-27586975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6" y="2187743"/>
            <a:ext cx="5650387" cy="3853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of pulses: </a:t>
            </a:r>
            <a:r>
              <a:rPr lang="en-US" dirty="0"/>
              <a:t>FT of a Dirac train and another Dirac train, but in frequency space.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9CAD5-16F6-4B0A-A734-738E802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8B9-A8DE-4546-891D-3465A97E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22499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F9E7B-9B2D-4F20-A562-4116DC2938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54505" y="1595041"/>
                <a:ext cx="8678779" cy="27764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“*” stands for complex conjugate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 shifting, multiplying and integrating at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multiplication point-by-point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F9E7B-9B2D-4F20-A562-4116DC293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4505" y="1595041"/>
                <a:ext cx="8678779" cy="2776432"/>
              </a:xfrm>
              <a:blipFill>
                <a:blip r:embed="rId2"/>
                <a:stretch>
                  <a:fillRect l="-1476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1700-10E5-4AB6-B57C-A76010F4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00-DBE6-4EB1-9131-CB7486CD5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Matched filtering of filter-bank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716"/>
            <a:ext cx="6975764" cy="17504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Correlate filter-bank data with a dispersed pulse.</a:t>
            </a:r>
          </a:p>
          <a:p>
            <a:r>
              <a:rPr lang="en-US" sz="2600" dirty="0"/>
              <a:t>Vary pulse width and its shape.  Also vary DM value. </a:t>
            </a:r>
          </a:p>
          <a:p>
            <a:r>
              <a:rPr lang="en-US" sz="2600" dirty="0"/>
              <a:t>Computationally it is very expensive.  </a:t>
            </a:r>
          </a:p>
          <a:p>
            <a:r>
              <a:rPr lang="en-US" sz="2600" dirty="0"/>
              <a:t>PSNR can be used as detection criterion.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D700-21AC-4AB9-ADAF-7B355889A71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589" y="4100952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075" y="392084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7563" y="3158835"/>
            <a:ext cx="193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correlation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460" y="523701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spectrogram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3621" y="5223168"/>
            <a:ext cx="347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 of matched filter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1772" y="2258288"/>
            <a:ext cx="266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3629165"/>
            <a:ext cx="2234150" cy="1675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24" y="3632723"/>
            <a:ext cx="2237781" cy="16783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06" y="2795481"/>
            <a:ext cx="4967096" cy="2958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4" y="3632716"/>
            <a:ext cx="2249897" cy="16874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27" y="2793912"/>
            <a:ext cx="4980640" cy="29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7755C-1895-46E5-A40F-F24D3B32E1D8}"/>
</file>

<file path=customXml/itemProps2.xml><?xml version="1.0" encoding="utf-8"?>
<ds:datastoreItem xmlns:ds="http://schemas.openxmlformats.org/officeDocument/2006/customXml" ds:itemID="{E0F840A3-BDB6-4416-AA30-A85F865FB74D}"/>
</file>

<file path=customXml/itemProps3.xml><?xml version="1.0" encoding="utf-8"?>
<ds:datastoreItem xmlns:ds="http://schemas.openxmlformats.org/officeDocument/2006/customXml" ds:itemID="{865623FC-D581-47FE-9CAC-3BA026FBA1AF}"/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383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Frequency content of non-periodic signals</vt:lpstr>
      <vt:lpstr>Common Fourier Transform Pairs: Rectangular Pulse</vt:lpstr>
      <vt:lpstr>Delta function</vt:lpstr>
      <vt:lpstr>Time delay</vt:lpstr>
      <vt:lpstr>Linearity of FT</vt:lpstr>
      <vt:lpstr>Complex Exponential and Cosine</vt:lpstr>
      <vt:lpstr>Train of pulses: FT of a Dirac train and another Dirac train, but in frequency space.</vt:lpstr>
      <vt:lpstr>Correlation</vt:lpstr>
      <vt:lpstr>Matched filtering of filter-bank data</vt:lpstr>
      <vt:lpstr>Correlation in 2d 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Schmid</dc:creator>
  <cp:lastModifiedBy>Natalia Schmid</cp:lastModifiedBy>
  <cp:revision>19</cp:revision>
  <dcterms:created xsi:type="dcterms:W3CDTF">2018-06-27T22:00:54Z</dcterms:created>
  <dcterms:modified xsi:type="dcterms:W3CDTF">2018-07-09T21:20:21Z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