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2" r:id="rId3"/>
    <p:sldId id="263" r:id="rId4"/>
    <p:sldId id="264" r:id="rId5"/>
    <p:sldId id="265" r:id="rId6"/>
    <p:sldId id="258" r:id="rId7"/>
    <p:sldId id="259" r:id="rId8"/>
    <p:sldId id="257" r:id="rId9"/>
    <p:sldId id="256" r:id="rId10"/>
    <p:sldId id="26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>
              <a:defRPr sz="1300"/>
            </a:lvl1pPr>
          </a:lstStyle>
          <a:p>
            <a:fld id="{A762A31C-FAB7-43E4-82F9-29A8258EC38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r">
              <a:defRPr sz="1300"/>
            </a:lvl1pPr>
          </a:lstStyle>
          <a:p>
            <a:fld id="{6B591747-D08B-4660-9B04-ABBB69B2B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9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>
              <a:defRPr sz="1300"/>
            </a:lvl1pPr>
          </a:lstStyle>
          <a:p>
            <a:fld id="{FA5B1346-1967-40F5-995E-93A0D52B5323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9" tIns="48325" rIns="96649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9" tIns="48325" rIns="96649" bIns="483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r">
              <a:defRPr sz="1300"/>
            </a:lvl1pPr>
          </a:lstStyle>
          <a:p>
            <a:fld id="{6B020B43-94CA-4726-BE19-C192C628E7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20B43-94CA-4726-BE19-C192C628E7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20B43-94CA-4726-BE19-C192C628E7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4/05/2013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329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4/05/2013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 329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n.wikipedia.org/wiki/Moir%C3%A9_pattern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AE5DD-84B0-4F44-AAC9-C41D57DF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Ideal Sampling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A945F-0473-4D81-94A8-0FE50937FC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32023" y="963877"/>
                <a:ext cx="4783327" cy="493024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1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is a low pass signal (a smooth function)</a:t>
                </a:r>
              </a:p>
              <a:p>
                <a:pPr indent="-228600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100" b="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100" dirty="0"/>
                  <a:t> is its bandwidth (all frequencies describing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)</a:t>
                </a:r>
              </a:p>
              <a:p>
                <a:pPr indent="-228600">
                  <a:lnSpc>
                    <a:spcPct val="90000"/>
                  </a:lnSpc>
                </a:pPr>
                <a:r>
                  <a:rPr lang="en-US" sz="2100" dirty="0"/>
                  <a:t>Ideal sampling is performed by multiplying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with a Dirac delta train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)×</m:t>
                      </m:r>
                      <m:nary>
                        <m:naryPr>
                          <m:chr m:val="∑"/>
                          <m:ctrlPr>
                            <a:rPr lang="en-US" sz="21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1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1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100" dirty="0"/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100" dirty="0"/>
                  <a:t> is a sampling interval. </a:t>
                </a:r>
              </a:p>
              <a:p>
                <a:pPr marL="0" indent="-228600">
                  <a:lnSpc>
                    <a:spcPct val="90000"/>
                  </a:lnSpc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A945F-0473-4D81-94A8-0FE50937F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32023" y="963877"/>
                <a:ext cx="4783327" cy="49302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5A45E-907D-41DE-A174-653801A0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8637" y="6033479"/>
            <a:ext cx="5867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Aliasing (another example)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4044805" cy="2633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56" y="3505200"/>
            <a:ext cx="3988336" cy="2596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9200" y="1828800"/>
            <a:ext cx="3335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Aliasing due to </a:t>
            </a:r>
            <a:r>
              <a:rPr lang="en-US" sz="2000" dirty="0" err="1"/>
              <a:t>undersampling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953000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Application of anti-aliasing filter  </a:t>
            </a:r>
          </a:p>
        </p:txBody>
      </p:sp>
    </p:spTree>
    <p:extLst>
      <p:ext uri="{BB962C8B-B14F-4D97-AF65-F5344CB8AC3E}">
        <p14:creationId xmlns:p14="http://schemas.microsoft.com/office/powerpoint/2010/main" val="278494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4DB8-EC96-477F-94A5-CAE8238F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Illustration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80BE0-D0AF-4324-8596-70ECFB209E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2057400"/>
                <a:ext cx="7886700" cy="387176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90000"/>
                  </a:lnSpc>
                </a:pPr>
                <a:r>
                  <a:rPr lang="en-US" sz="2100" b="0" dirty="0"/>
                  <a:t>Signal as a function of time: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1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b="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n-US" sz="2100" b="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func>
                      <m:r>
                        <a:rPr lang="en-US" sz="2100" b="0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sz="2100" b="0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100" b="0" i="0">
                          <a:latin typeface="Cambria Math" panose="02040503050406030204" pitchFamily="18" charset="0"/>
                        </a:rPr>
                        <m:t>(6</m:t>
                      </m:r>
                      <m:r>
                        <m:rPr>
                          <m:sty m:val="p"/>
                        </m:rPr>
                        <a:rPr lang="en-US" sz="2100" b="0" i="1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  <a:p>
                <a:pPr indent="-228600">
                  <a:lnSpc>
                    <a:spcPct val="90000"/>
                  </a:lnSpc>
                </a:pPr>
                <a:r>
                  <a:rPr lang="en-US" sz="2100" dirty="0"/>
                  <a:t>Its Fourier transform: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1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  <m:r>
                        <a:rPr lang="en-US" sz="21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00" b="0" i="1">
                              <a:latin typeface="Cambria Math" panose="02040503050406030204" pitchFamily="18" charset="0"/>
                            </a:rPr>
                            <m:t>±3</m:t>
                          </m:r>
                        </m:e>
                      </m:d>
                    </m:oMath>
                  </m:oMathPara>
                </a14:m>
                <a:endParaRPr lang="en-US" sz="2100" dirty="0"/>
              </a:p>
              <a:p>
                <a:pPr indent="-228600">
                  <a:lnSpc>
                    <a:spcPct val="90000"/>
                  </a:lnSpc>
                </a:pPr>
                <a:r>
                  <a:rPr lang="en-US" sz="2100" dirty="0"/>
                  <a:t>If we treat it as a low pass signal (described by low frequencies), then its bandwidth is </a:t>
                </a:r>
                <a:r>
                  <a:rPr lang="en-US" sz="2100" i="1" dirty="0"/>
                  <a:t> </a:t>
                </a:r>
                <a14:m>
                  <m:oMath xmlns:m="http://schemas.openxmlformats.org/officeDocument/2006/math">
                    <m:r>
                      <a:rPr lang="en-US" sz="2100" b="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100" b="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100" dirty="0"/>
                  <a:t>.</a:t>
                </a:r>
              </a:p>
              <a:p>
                <a:pPr indent="-228600">
                  <a:lnSpc>
                    <a:spcPct val="90000"/>
                  </a:lnSpc>
                </a:pPr>
                <a:r>
                  <a:rPr lang="en-US" sz="2100" dirty="0"/>
                  <a:t>Let us sample the signal at the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100" b="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100" dirty="0"/>
                  <a:t> Hz (the sampling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1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100" b="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r>
                  <a:rPr lang="en-US" sz="2100" dirty="0"/>
                  <a:t> s.  </a:t>
                </a:r>
              </a:p>
              <a:p>
                <a:pPr marL="0" indent="-228600">
                  <a:lnSpc>
                    <a:spcPct val="90000"/>
                  </a:lnSpc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80BE0-D0AF-4324-8596-70ECFB209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2057400"/>
                <a:ext cx="7886700" cy="3871762"/>
              </a:xfrm>
              <a:blipFill>
                <a:blip r:embed="rId2"/>
                <a:stretch>
                  <a:fillRect t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71658-C03A-4876-8007-BFA909CC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4/05/2013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9749-553E-4ABC-B237-B3F7F362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 329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A52B-BDFF-4F6B-9F5E-89E1F72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B6DEB-BA1D-4E3A-A19A-D6B4D55F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Illustration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89BFBFC-C100-4FFC-84BE-9DC642BB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49" y="1142567"/>
            <a:ext cx="5510653" cy="457384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3431-5FB2-4FC2-AED6-06181257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447071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 329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0938-D66F-4E27-B3B2-A0784AA1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312" y="6356350"/>
            <a:ext cx="191759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/>
              <a:t>4/05/2013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A07F-6474-46D5-BC64-D8DDFC2F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4857" y="6356350"/>
            <a:ext cx="46908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6F15528-21DE-4FAA-801E-634DDDAF4B2B}" type="slidenum">
              <a:rPr lang="en-US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36FCA-84FF-45CA-9839-3D28B669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FT of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A887F-EA03-4DEB-9BD4-7C3061C70C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2057400"/>
                <a:ext cx="7886700" cy="3871762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indent="-228600">
                  <a:lnSpc>
                    <a:spcPct val="90000"/>
                  </a:lnSpc>
                </a:pPr>
                <a:r>
                  <a:rPr lang="en-US" dirty="0"/>
                  <a:t>FT of the sampled signal: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“*” stands for correlation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-228600">
                  <a:lnSpc>
                    <a:spcPct val="90000"/>
                  </a:lnSpc>
                </a:pPr>
                <a:r>
                  <a:rPr lang="en-US" dirty="0"/>
                  <a:t>It can also be written as: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Many copies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!</a:t>
                </a:r>
              </a:p>
              <a:p>
                <a:pPr indent="-228600">
                  <a:lnSpc>
                    <a:spcPct val="90000"/>
                  </a:lnSpc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A887F-EA03-4DEB-9BD4-7C3061C70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2057400"/>
                <a:ext cx="7886700" cy="3871762"/>
              </a:xfrm>
              <a:blipFill>
                <a:blip r:embed="rId2"/>
                <a:stretch>
                  <a:fillRect l="-1546" t="-3622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8E82D-FACB-45BB-8812-25B42301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7758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4/05/2013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65B2-3B06-4DEB-8360-5F89220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77585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 329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AC26D-AB65-4336-958C-96BC2ADF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77585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643467"/>
            <a:ext cx="2568323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17194-BFFB-4AEB-B255-53677B03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343" y="996950"/>
            <a:ext cx="2227007" cy="5028490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Back to illustration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4E474-DABE-442B-816E-D98A46273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0754" y="3905965"/>
                <a:ext cx="5047740" cy="2308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/>
                  <a:t>FT of the sampled signal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func>
                      <m:r>
                        <a:rPr lang="en-US" sz="190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sz="1900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900"/>
              </a:p>
              <a:p>
                <a:pPr marL="0" indent="0">
                  <a:buNone/>
                </a:pPr>
                <a:r>
                  <a:rPr lang="en-US" sz="1900"/>
                  <a:t>sampled at the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900" b="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1900"/>
                  <a:t> Hz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9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9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±1−</m:t>
                                  </m:r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9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±3−</m:t>
                                  </m:r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9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4E474-DABE-442B-816E-D98A46273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754" y="3905965"/>
                <a:ext cx="5047740" cy="2308567"/>
              </a:xfrm>
              <a:blipFill>
                <a:blip r:embed="rId2"/>
                <a:stretch>
                  <a:fillRect l="-1087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47D6721-BBE5-45DF-8742-C99E3FA09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4" y="1233656"/>
            <a:ext cx="5040237" cy="19279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2633-A310-4924-A6A7-389A1918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24587" y="6356350"/>
            <a:ext cx="16319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prstClr val="black">
                    <a:tint val="75000"/>
                  </a:prstClr>
                </a:solidFill>
              </a:rPr>
              <a:t>4/05/2013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EFA0-F683-4D22-ABBE-7A9583A9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6356350"/>
            <a:ext cx="526573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prstClr val="black">
                    <a:tint val="75000"/>
                  </a:prstClr>
                </a:solidFill>
              </a:rPr>
              <a:t>EE 329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1D66-090B-4FD2-B13B-829B242C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7187" y="6356350"/>
            <a:ext cx="5381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5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Nyquist</a:t>
            </a:r>
            <a:r>
              <a:rPr lang="en-US" dirty="0">
                <a:solidFill>
                  <a:srgbClr val="0070C0"/>
                </a:solidFill>
              </a:rPr>
              <a:t> Sampling Theorem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52400" y="1981200"/>
            <a:ext cx="2743200" cy="2667000"/>
          </a:xfrm>
        </p:spPr>
        <p:txBody>
          <a:bodyPr>
            <a:normAutofit/>
          </a:bodyPr>
          <a:lstStyle/>
          <a:p>
            <a:r>
              <a:rPr lang="en-US" sz="2000" dirty="0"/>
              <a:t>W=1000 is the bandwidth of a band pass signal </a:t>
            </a:r>
          </a:p>
          <a:p>
            <a:r>
              <a:rPr lang="en-US" sz="2000" dirty="0"/>
              <a:t>Find the smallest value of sampling rate such that spectral copies do not overlap.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9000" y="2590800"/>
            <a:ext cx="5486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5638800" y="17526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5373291" y="2095103"/>
            <a:ext cx="144700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7467600" y="17526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3810000" y="17526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70514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0000" y="2667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26670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- 4000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400" y="160020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41204" y="160020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05257" y="26024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6024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92266" y="20499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400" y="20574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59956" y="266253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429000" y="4190206"/>
            <a:ext cx="5486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5638800" y="3352006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rot="5400000" flipH="1" flipV="1">
            <a:off x="5373291" y="3694509"/>
            <a:ext cx="144700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7467600" y="3352006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3810000" y="3352006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70514" y="420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62457" y="4202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86425" y="42026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- 2000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00400" y="319960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41204" y="319960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92266" y="3649365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3656806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559956" y="4261941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61" name="Isosceles Triangle 60"/>
          <p:cNvSpPr/>
          <p:nvPr/>
        </p:nvSpPr>
        <p:spPr>
          <a:xfrm>
            <a:off x="4724400" y="33528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6553200" y="33528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66" y="36576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35466" y="36576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429000" y="5955268"/>
            <a:ext cx="5486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5638800" y="5117068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5400000" flipH="1" flipV="1">
            <a:off x="5373291" y="5459571"/>
            <a:ext cx="144700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>
            <a:off x="7467600" y="5117068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3810000" y="5117068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70514" y="5966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00400" y="496466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41204" y="496466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05257" y="59669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05400" y="596693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- 1000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92266" y="5414427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772400" y="5421868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83" name="Isosceles Triangle 82"/>
          <p:cNvSpPr/>
          <p:nvPr/>
        </p:nvSpPr>
        <p:spPr>
          <a:xfrm>
            <a:off x="6096000" y="51054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>
            <a:off x="6553200" y="51054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>
            <a:off x="7010400" y="51054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>
            <a:off x="5181600" y="51054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>
            <a:off x="4724400" y="51054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>
            <a:off x="4267200" y="51054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51" idx="2"/>
            <a:endCxn id="52" idx="2"/>
          </p:cNvCxnSpPr>
          <p:nvPr/>
        </p:nvCxnSpPr>
        <p:spPr>
          <a:xfrm rot="16200000" flipH="1">
            <a:off x="6504696" y="4087867"/>
            <a:ext cx="794" cy="96747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72200" y="4572000"/>
            <a:ext cx="68640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2W</a:t>
            </a:r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Nyquist</a:t>
            </a:r>
            <a:r>
              <a:rPr lang="en-US" dirty="0">
                <a:solidFill>
                  <a:srgbClr val="0070C0"/>
                </a:solidFill>
              </a:rPr>
              <a:t> Sampling Theorem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Assume that sampling frequency is high (spectral copies do not overlap)  </a:t>
            </a:r>
          </a:p>
          <a:p>
            <a:r>
              <a:rPr lang="en-US" sz="2000" dirty="0"/>
              <a:t>How to recover the original spectrum?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76600" y="2819400"/>
            <a:ext cx="5486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486400" y="19812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220891" y="2323703"/>
            <a:ext cx="144700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7315200" y="19812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3657600" y="19812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8114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67600" y="2895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0" y="28956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- 4000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0" y="182880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88804" y="182880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52857" y="2831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28310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- 1000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39866" y="2278559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0" y="22860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07556" y="289113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76600" y="5333206"/>
            <a:ext cx="5486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5486400" y="4495006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5220891" y="4837509"/>
            <a:ext cx="144700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7315200" y="4495006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3657600" y="4495006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18114" y="5344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10057" y="5345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34025" y="53456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- 2000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0" y="434260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88804" y="434260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39866" y="4792365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0000" y="4799806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4572000" y="44958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6400800" y="4495800"/>
            <a:ext cx="914400" cy="838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54266" y="48006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3066" y="48006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4876800" y="26670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29200" y="2514600"/>
            <a:ext cx="182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6705600" y="26670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00600" y="19812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(1/f  )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031906" y="3212068"/>
            <a:ext cx="2654894" cy="597932"/>
            <a:chOff x="6260506" y="2907268"/>
            <a:chExt cx="2654894" cy="597932"/>
          </a:xfrm>
        </p:grpSpPr>
        <p:sp>
          <p:nvSpPr>
            <p:cNvPr id="55" name="TextBox 54"/>
            <p:cNvSpPr txBox="1"/>
            <p:nvPr/>
          </p:nvSpPr>
          <p:spPr>
            <a:xfrm>
              <a:off x="6260506" y="2907268"/>
              <a:ext cx="2654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W &lt; f        &lt; f - W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31415" y="3135868"/>
              <a:ext cx="753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cutoff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13106" y="31358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458200" y="540573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48644" y="2057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Sampling with Zero-Order Hold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3400" y="2895600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52450" y="1349375"/>
            <a:ext cx="2762250" cy="1393825"/>
          </a:xfrm>
          <a:custGeom>
            <a:avLst/>
            <a:gdLst>
              <a:gd name="connsiteX0" fmla="*/ 0 w 2762250"/>
              <a:gd name="connsiteY0" fmla="*/ 1393825 h 1393825"/>
              <a:gd name="connsiteX1" fmla="*/ 114300 w 2762250"/>
              <a:gd name="connsiteY1" fmla="*/ 1222375 h 1393825"/>
              <a:gd name="connsiteX2" fmla="*/ 476250 w 2762250"/>
              <a:gd name="connsiteY2" fmla="*/ 612775 h 1393825"/>
              <a:gd name="connsiteX3" fmla="*/ 1066800 w 2762250"/>
              <a:gd name="connsiteY3" fmla="*/ 841375 h 1393825"/>
              <a:gd name="connsiteX4" fmla="*/ 1390650 w 2762250"/>
              <a:gd name="connsiteY4" fmla="*/ 307975 h 1393825"/>
              <a:gd name="connsiteX5" fmla="*/ 1657350 w 2762250"/>
              <a:gd name="connsiteY5" fmla="*/ 41275 h 1393825"/>
              <a:gd name="connsiteX6" fmla="*/ 1905000 w 2762250"/>
              <a:gd name="connsiteY6" fmla="*/ 60325 h 1393825"/>
              <a:gd name="connsiteX7" fmla="*/ 2038350 w 2762250"/>
              <a:gd name="connsiteY7" fmla="*/ 155575 h 1393825"/>
              <a:gd name="connsiteX8" fmla="*/ 2152650 w 2762250"/>
              <a:gd name="connsiteY8" fmla="*/ 403225 h 1393825"/>
              <a:gd name="connsiteX9" fmla="*/ 2171700 w 2762250"/>
              <a:gd name="connsiteY9" fmla="*/ 479425 h 1393825"/>
              <a:gd name="connsiteX10" fmla="*/ 2228850 w 2762250"/>
              <a:gd name="connsiteY10" fmla="*/ 650875 h 1393825"/>
              <a:gd name="connsiteX11" fmla="*/ 2305050 w 2762250"/>
              <a:gd name="connsiteY11" fmla="*/ 784225 h 1393825"/>
              <a:gd name="connsiteX12" fmla="*/ 2381250 w 2762250"/>
              <a:gd name="connsiteY12" fmla="*/ 898525 h 1393825"/>
              <a:gd name="connsiteX13" fmla="*/ 2438400 w 2762250"/>
              <a:gd name="connsiteY13" fmla="*/ 993775 h 1393825"/>
              <a:gd name="connsiteX14" fmla="*/ 2667000 w 2762250"/>
              <a:gd name="connsiteY14" fmla="*/ 1184275 h 1393825"/>
              <a:gd name="connsiteX15" fmla="*/ 2743200 w 2762250"/>
              <a:gd name="connsiteY15" fmla="*/ 1241425 h 1393825"/>
              <a:gd name="connsiteX16" fmla="*/ 2762250 w 2762250"/>
              <a:gd name="connsiteY16" fmla="*/ 1260475 h 139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2250" h="1393825">
                <a:moveTo>
                  <a:pt x="0" y="1393825"/>
                </a:moveTo>
                <a:cubicBezTo>
                  <a:pt x="17462" y="1373187"/>
                  <a:pt x="34925" y="1352550"/>
                  <a:pt x="114300" y="1222375"/>
                </a:cubicBezTo>
                <a:cubicBezTo>
                  <a:pt x="193675" y="1092200"/>
                  <a:pt x="317500" y="676275"/>
                  <a:pt x="476250" y="612775"/>
                </a:cubicBezTo>
                <a:cubicBezTo>
                  <a:pt x="635000" y="549275"/>
                  <a:pt x="914400" y="892175"/>
                  <a:pt x="1066800" y="841375"/>
                </a:cubicBezTo>
                <a:cubicBezTo>
                  <a:pt x="1219200" y="790575"/>
                  <a:pt x="1292225" y="441325"/>
                  <a:pt x="1390650" y="307975"/>
                </a:cubicBezTo>
                <a:cubicBezTo>
                  <a:pt x="1489075" y="174625"/>
                  <a:pt x="1571625" y="82550"/>
                  <a:pt x="1657350" y="41275"/>
                </a:cubicBezTo>
                <a:cubicBezTo>
                  <a:pt x="1743075" y="0"/>
                  <a:pt x="1841500" y="41275"/>
                  <a:pt x="1905000" y="60325"/>
                </a:cubicBezTo>
                <a:cubicBezTo>
                  <a:pt x="1968500" y="79375"/>
                  <a:pt x="1997075" y="98425"/>
                  <a:pt x="2038350" y="155575"/>
                </a:cubicBezTo>
                <a:cubicBezTo>
                  <a:pt x="2079625" y="212725"/>
                  <a:pt x="2130425" y="349250"/>
                  <a:pt x="2152650" y="403225"/>
                </a:cubicBezTo>
                <a:cubicBezTo>
                  <a:pt x="2174875" y="457200"/>
                  <a:pt x="2159000" y="438150"/>
                  <a:pt x="2171700" y="479425"/>
                </a:cubicBezTo>
                <a:cubicBezTo>
                  <a:pt x="2184400" y="520700"/>
                  <a:pt x="2206625" y="600075"/>
                  <a:pt x="2228850" y="650875"/>
                </a:cubicBezTo>
                <a:cubicBezTo>
                  <a:pt x="2251075" y="701675"/>
                  <a:pt x="2279650" y="742950"/>
                  <a:pt x="2305050" y="784225"/>
                </a:cubicBezTo>
                <a:cubicBezTo>
                  <a:pt x="2330450" y="825500"/>
                  <a:pt x="2359025" y="863600"/>
                  <a:pt x="2381250" y="898525"/>
                </a:cubicBezTo>
                <a:cubicBezTo>
                  <a:pt x="2403475" y="933450"/>
                  <a:pt x="2390775" y="946150"/>
                  <a:pt x="2438400" y="993775"/>
                </a:cubicBezTo>
                <a:cubicBezTo>
                  <a:pt x="2486025" y="1041400"/>
                  <a:pt x="2616200" y="1143000"/>
                  <a:pt x="2667000" y="1184275"/>
                </a:cubicBezTo>
                <a:cubicBezTo>
                  <a:pt x="2717800" y="1225550"/>
                  <a:pt x="2727325" y="1228725"/>
                  <a:pt x="2743200" y="1241425"/>
                </a:cubicBezTo>
                <a:cubicBezTo>
                  <a:pt x="2759075" y="1254125"/>
                  <a:pt x="2760662" y="1257300"/>
                  <a:pt x="2762250" y="12604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1828800"/>
            <a:ext cx="152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39687" y="1905000"/>
            <a:ext cx="1594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Zero-order </a:t>
            </a:r>
          </a:p>
          <a:p>
            <a:pPr algn="ctr"/>
            <a:r>
              <a:rPr lang="en-US" sz="2400" dirty="0"/>
              <a:t>hold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800" y="312420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x(t)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715000" y="2895600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734050" y="1349375"/>
            <a:ext cx="2762250" cy="1393825"/>
          </a:xfrm>
          <a:custGeom>
            <a:avLst/>
            <a:gdLst>
              <a:gd name="connsiteX0" fmla="*/ 0 w 2762250"/>
              <a:gd name="connsiteY0" fmla="*/ 1393825 h 1393825"/>
              <a:gd name="connsiteX1" fmla="*/ 114300 w 2762250"/>
              <a:gd name="connsiteY1" fmla="*/ 1222375 h 1393825"/>
              <a:gd name="connsiteX2" fmla="*/ 476250 w 2762250"/>
              <a:gd name="connsiteY2" fmla="*/ 612775 h 1393825"/>
              <a:gd name="connsiteX3" fmla="*/ 1066800 w 2762250"/>
              <a:gd name="connsiteY3" fmla="*/ 841375 h 1393825"/>
              <a:gd name="connsiteX4" fmla="*/ 1390650 w 2762250"/>
              <a:gd name="connsiteY4" fmla="*/ 307975 h 1393825"/>
              <a:gd name="connsiteX5" fmla="*/ 1657350 w 2762250"/>
              <a:gd name="connsiteY5" fmla="*/ 41275 h 1393825"/>
              <a:gd name="connsiteX6" fmla="*/ 1905000 w 2762250"/>
              <a:gd name="connsiteY6" fmla="*/ 60325 h 1393825"/>
              <a:gd name="connsiteX7" fmla="*/ 2038350 w 2762250"/>
              <a:gd name="connsiteY7" fmla="*/ 155575 h 1393825"/>
              <a:gd name="connsiteX8" fmla="*/ 2152650 w 2762250"/>
              <a:gd name="connsiteY8" fmla="*/ 403225 h 1393825"/>
              <a:gd name="connsiteX9" fmla="*/ 2171700 w 2762250"/>
              <a:gd name="connsiteY9" fmla="*/ 479425 h 1393825"/>
              <a:gd name="connsiteX10" fmla="*/ 2228850 w 2762250"/>
              <a:gd name="connsiteY10" fmla="*/ 650875 h 1393825"/>
              <a:gd name="connsiteX11" fmla="*/ 2305050 w 2762250"/>
              <a:gd name="connsiteY11" fmla="*/ 784225 h 1393825"/>
              <a:gd name="connsiteX12" fmla="*/ 2381250 w 2762250"/>
              <a:gd name="connsiteY12" fmla="*/ 898525 h 1393825"/>
              <a:gd name="connsiteX13" fmla="*/ 2438400 w 2762250"/>
              <a:gd name="connsiteY13" fmla="*/ 993775 h 1393825"/>
              <a:gd name="connsiteX14" fmla="*/ 2667000 w 2762250"/>
              <a:gd name="connsiteY14" fmla="*/ 1184275 h 1393825"/>
              <a:gd name="connsiteX15" fmla="*/ 2743200 w 2762250"/>
              <a:gd name="connsiteY15" fmla="*/ 1241425 h 1393825"/>
              <a:gd name="connsiteX16" fmla="*/ 2762250 w 2762250"/>
              <a:gd name="connsiteY16" fmla="*/ 1260475 h 139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2250" h="1393825">
                <a:moveTo>
                  <a:pt x="0" y="1393825"/>
                </a:moveTo>
                <a:cubicBezTo>
                  <a:pt x="17462" y="1373187"/>
                  <a:pt x="34925" y="1352550"/>
                  <a:pt x="114300" y="1222375"/>
                </a:cubicBezTo>
                <a:cubicBezTo>
                  <a:pt x="193675" y="1092200"/>
                  <a:pt x="317500" y="676275"/>
                  <a:pt x="476250" y="612775"/>
                </a:cubicBezTo>
                <a:cubicBezTo>
                  <a:pt x="635000" y="549275"/>
                  <a:pt x="914400" y="892175"/>
                  <a:pt x="1066800" y="841375"/>
                </a:cubicBezTo>
                <a:cubicBezTo>
                  <a:pt x="1219200" y="790575"/>
                  <a:pt x="1292225" y="441325"/>
                  <a:pt x="1390650" y="307975"/>
                </a:cubicBezTo>
                <a:cubicBezTo>
                  <a:pt x="1489075" y="174625"/>
                  <a:pt x="1571625" y="82550"/>
                  <a:pt x="1657350" y="41275"/>
                </a:cubicBezTo>
                <a:cubicBezTo>
                  <a:pt x="1743075" y="0"/>
                  <a:pt x="1841500" y="41275"/>
                  <a:pt x="1905000" y="60325"/>
                </a:cubicBezTo>
                <a:cubicBezTo>
                  <a:pt x="1968500" y="79375"/>
                  <a:pt x="1997075" y="98425"/>
                  <a:pt x="2038350" y="155575"/>
                </a:cubicBezTo>
                <a:cubicBezTo>
                  <a:pt x="2079625" y="212725"/>
                  <a:pt x="2130425" y="349250"/>
                  <a:pt x="2152650" y="403225"/>
                </a:cubicBezTo>
                <a:cubicBezTo>
                  <a:pt x="2174875" y="457200"/>
                  <a:pt x="2159000" y="438150"/>
                  <a:pt x="2171700" y="479425"/>
                </a:cubicBezTo>
                <a:cubicBezTo>
                  <a:pt x="2184400" y="520700"/>
                  <a:pt x="2206625" y="600075"/>
                  <a:pt x="2228850" y="650875"/>
                </a:cubicBezTo>
                <a:cubicBezTo>
                  <a:pt x="2251075" y="701675"/>
                  <a:pt x="2279650" y="742950"/>
                  <a:pt x="2305050" y="784225"/>
                </a:cubicBezTo>
                <a:cubicBezTo>
                  <a:pt x="2330450" y="825500"/>
                  <a:pt x="2359025" y="863600"/>
                  <a:pt x="2381250" y="898525"/>
                </a:cubicBezTo>
                <a:cubicBezTo>
                  <a:pt x="2403475" y="933450"/>
                  <a:pt x="2390775" y="946150"/>
                  <a:pt x="2438400" y="993775"/>
                </a:cubicBezTo>
                <a:cubicBezTo>
                  <a:pt x="2486025" y="1041400"/>
                  <a:pt x="2616200" y="1143000"/>
                  <a:pt x="2667000" y="1184275"/>
                </a:cubicBezTo>
                <a:cubicBezTo>
                  <a:pt x="2717800" y="1225550"/>
                  <a:pt x="2727325" y="1228725"/>
                  <a:pt x="2743200" y="1241425"/>
                </a:cubicBezTo>
                <a:cubicBezTo>
                  <a:pt x="2759075" y="1254125"/>
                  <a:pt x="2760662" y="1257300"/>
                  <a:pt x="2762250" y="12604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105400" y="2362200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486400" y="2362200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867400" y="2362200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096000" y="22860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77000" y="22098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858000" y="2209800"/>
            <a:ext cx="2133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391400" y="2362200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19800" y="2209800"/>
            <a:ext cx="381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00800" y="1981200"/>
            <a:ext cx="381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81800" y="2209800"/>
            <a:ext cx="381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62800" y="1600200"/>
            <a:ext cx="381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543800" y="1371600"/>
            <a:ext cx="381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924800" y="1981200"/>
            <a:ext cx="381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05800" y="2438400"/>
            <a:ext cx="381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286500" y="2095500"/>
            <a:ext cx="228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6667500" y="2095500"/>
            <a:ext cx="228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6819900" y="1866900"/>
            <a:ext cx="685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7429500" y="1485900"/>
            <a:ext cx="228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rot="5400000">
            <a:off x="7581900" y="1714500"/>
            <a:ext cx="685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305800" y="1981200"/>
            <a:ext cx="0" cy="4572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21015" y="3276600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  (t)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62800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Oval 74"/>
          <p:cNvSpPr/>
          <p:nvPr/>
        </p:nvSpPr>
        <p:spPr>
          <a:xfrm>
            <a:off x="2362200" y="45720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590708" y="4724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47800" y="4876800"/>
            <a:ext cx="914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2399506" y="4228306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47800" y="4338935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x(t)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70090" y="3657600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c(t)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962400" y="4419600"/>
            <a:ext cx="25146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962400" y="4648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Hold for T seconds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048000" y="4876800"/>
            <a:ext cx="914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477000" y="4876800"/>
            <a:ext cx="914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553200" y="4267200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  (t)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087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321176"/>
            <a:ext cx="538068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16137" y="640263"/>
            <a:ext cx="4653738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5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Aliasing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500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500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16136" y="2121762"/>
            <a:ext cx="4653738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/>
              <a:t>Left panel: Properly Sampled image of brick wall (493-by-599) 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/>
              <a:t>Right panel: Spatial aliasing in the form of a </a:t>
            </a:r>
            <a:r>
              <a:rPr lang="en-US" sz="2100">
                <a:hlinkClick r:id="rId2" action="ppaction://hlinkfile" tooltip="Moiré pattern"/>
              </a:rPr>
              <a:t>Moiré pattern</a:t>
            </a:r>
            <a:r>
              <a:rPr lang="en-US" sz="2100"/>
              <a:t> (205-by-250)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/>
              <a:t>http://en.wikipedia.org/wiki/Aliasing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/>
          </a:p>
        </p:txBody>
      </p:sp>
      <p:pic>
        <p:nvPicPr>
          <p:cNvPr id="9" name="Picture 8" descr="Moire_pattern_of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21940"/>
            <a:ext cx="2679172" cy="3257352"/>
          </a:xfrm>
          <a:prstGeom prst="rect">
            <a:avLst/>
          </a:prstGeom>
        </p:spPr>
      </p:pic>
      <p:pic>
        <p:nvPicPr>
          <p:cNvPr id="8" name="Picture 7" descr="Moire_pattern_of_bricks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4073" y="4126898"/>
            <a:ext cx="1425154" cy="1737993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6F108F9F92488C988DDF36346911" ma:contentTypeVersion="5" ma:contentTypeDescription="Create a new document." ma:contentTypeScope="" ma:versionID="c417924321fef32731141cd966ef6f94">
  <xsd:schema xmlns:xsd="http://www.w3.org/2001/XMLSchema" xmlns:xs="http://www.w3.org/2001/XMLSchema" xmlns:p="http://schemas.microsoft.com/office/2006/metadata/properties" xmlns:ns2="1bb24863-89de-455f-aabf-4424925aa312" targetNamespace="http://schemas.microsoft.com/office/2006/metadata/properties" ma:root="true" ma:fieldsID="a7d3b2212d350eb904df17fc79fef4f4" ns2:_="">
    <xsd:import namespace="1bb24863-89de-455f-aabf-4424925aa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24863-89de-455f-aabf-4424925aa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19B30-49AC-47DE-A348-34F7E817606E}"/>
</file>

<file path=customXml/itemProps2.xml><?xml version="1.0" encoding="utf-8"?>
<ds:datastoreItem xmlns:ds="http://schemas.openxmlformats.org/officeDocument/2006/customXml" ds:itemID="{A217FCB8-3C21-47EA-BD28-F986766CF26D}"/>
</file>

<file path=customXml/itemProps3.xml><?xml version="1.0" encoding="utf-8"?>
<ds:datastoreItem xmlns:ds="http://schemas.openxmlformats.org/officeDocument/2006/customXml" ds:itemID="{8DCA140A-81BB-40DD-957A-904D2F637921}"/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439</Words>
  <Application>Microsoft Office PowerPoint</Application>
  <PresentationFormat>On-screen Show (4:3)</PresentationFormat>
  <Paragraphs>126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Ideal Sampling</vt:lpstr>
      <vt:lpstr>Illustration</vt:lpstr>
      <vt:lpstr>Illustration</vt:lpstr>
      <vt:lpstr>FT of sampled signal</vt:lpstr>
      <vt:lpstr>Back to illustration</vt:lpstr>
      <vt:lpstr>Nyquist Sampling Theorem</vt:lpstr>
      <vt:lpstr>Nyquist Sampling Theorem</vt:lpstr>
      <vt:lpstr>Sampling with Zero-Order Hold </vt:lpstr>
      <vt:lpstr>PowerPoint Presentation</vt:lpstr>
      <vt:lpstr>Aliasing (another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Natalia Schmid</cp:lastModifiedBy>
  <cp:revision>34</cp:revision>
  <cp:lastPrinted>2013-04-05T12:53:11Z</cp:lastPrinted>
  <dcterms:created xsi:type="dcterms:W3CDTF">2006-08-16T00:00:00Z</dcterms:created>
  <dcterms:modified xsi:type="dcterms:W3CDTF">2018-07-11T22:08:17Z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0x01010016C36F108F9F92488C988DDF36346911</vt:lpwstr>
  </property>
</Properties>
</file>