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FD841-67A3-4220-A93B-4CD11B51FE2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32167-7446-4DC7-8FD3-BA93C2C6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9E39-3745-4048-BD21-7F0E3E17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18908-F689-4D1F-B713-2BD3AD6F2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ED12-A86D-41D2-A844-1C613571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0D8D-075B-4C11-802B-C83E0A3CFA7A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7A4F-2D0E-4BC8-AC35-2BFFA8CB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156B-9C3C-4C2B-AF94-73CABB38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3E1-9CE8-4C1A-8FA7-A9DDA8EC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52C1-4B3E-4D42-B927-B7E706754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7E75-70B7-4C54-967B-019F3C12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9075-BEA6-41C8-90AF-B6FFE5CA15CC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1836-2CA2-401C-933A-00E3329E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28E3-237E-4F6B-ADC2-263474A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12956-3139-480B-928F-CDCFD42C3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4D0A9-9120-44D3-ABA5-FCDA4BCC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0CED-B339-4112-A478-3C255327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AD9F-BBF2-4E56-9D13-7E4AA22117F5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7BD4-16E2-4377-A05D-024EC18B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B704-A5BD-482C-B261-3A36037B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3D8F-E7CA-47BF-93B3-05B6E232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B734-B1D7-463C-AE7F-B8211408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3D4B-64D5-46B9-B15D-D11A612E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9DF-550C-4AE5-8E4C-9787E3236087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80D2-4245-424B-BCBF-7DE0DFB4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CF8C-5F0F-4042-A702-FF778315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9DFC-7BF8-4A4C-BA87-180D0D97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381FF-325F-4BA5-B65C-3F48E790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785C-D26F-4E49-92ED-8D161BAC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4D22-931B-4AC8-85E2-F9DE01595FF3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D4B2-6E89-4494-AD80-5BF0C473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3A76-5C57-44B5-9C83-AA163080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CAAA-2756-4396-BB96-A79CCE8D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4FA7-8839-4CD6-8A76-D4077F01C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0341-715C-4CE7-B5C4-264E9208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E327-9538-42B8-B2E6-867B4FED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86AB-4DF9-4212-A7E1-5EA93AA7DD2A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39E2B-77BF-44C7-ADC3-0DEEDD9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61DC-1169-4285-8C79-466F006A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1DDC-AA51-45A5-8B93-03C3EBC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797-0D8F-451E-9AE3-27F11BAA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C517-A3B0-4771-B7DA-903CBF5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5C8FA-9F4F-410C-9226-649DBDB18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4F2B6-11A5-4ACC-91AC-E52ECE13F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F7FC9-6214-4344-8D1C-C9C4E672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BEE2-7BD1-4DCF-ACA3-F43E88D3F5C8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6458-85F5-4D7F-9009-E6AB9143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B7171-6F26-4A68-A4FF-F3C6DC1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B39A-6D20-4B28-9909-26A15836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DC55-A279-4AE9-AA75-71257015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A9F5-9A2E-4A0D-A0E4-CDAE472A3387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8144E-5C57-4567-93F0-99CC457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844B3-38EA-46B1-9B16-7C34E23B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77A1E-E3DF-467A-AF74-E781C2AD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FB5D-EF54-41AD-B904-FAF8AC56F48E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B7076-2726-49D6-95FF-84101A74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AC04-EE29-4BA7-8DB3-599F7F53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023E-ED63-44FE-A6BE-043E94CD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7CE4-5779-4481-9F53-B3030AB7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4C846-28DF-482C-9979-00B95F677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DF86-F948-4353-AE29-FC755297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EAB8-8374-4DE9-BAF7-85289176D28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12643-1C7B-43C2-BBA4-FD5550F9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6D7F-D125-4E83-A94B-170F9FBF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26F8-E410-4A03-A060-A7142E1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847D7-3B50-41AC-AEE7-C08F4DF90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3B23-5CDC-4028-A421-1E0B977E4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1AFB5-E6E0-4BBC-BE89-2F6561DA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12B1-9D8F-4BFC-A707-35D03684B2CB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6EB3-EDA8-4597-8A91-B59B9EAB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6C97-6DB1-4673-B8CB-D030E00D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191BB-ED63-4541-97E8-BEE79ECA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7406A-0C73-4529-8A3D-59D2C44D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E65C-07B0-4AFA-AB0D-46F78D396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AA0B-8EBA-449A-A177-8B12438CBDB6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106F-8F94-4371-A2D1-AB0404C43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0732-2CEF-4468-A12F-B9E7D8AB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9AEB-AA43-4F11-B5F7-17FA2DC3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9C09A-327C-4A43-AB84-DBC79B87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Mixing = modulation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3105A-DA44-495B-9354-6A01C688D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A low pass signal (described by low frequencies) such as voice and video cannot be sent from New York to Seattle. </a:t>
                </a:r>
              </a:p>
              <a:p>
                <a:r>
                  <a:rPr lang="en-US" sz="2200"/>
                  <a:t>In fact, voice loses power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/>
                  <a:t> (you cannot hear me speaking if you are 30 meters away)</a:t>
                </a:r>
              </a:p>
              <a:p>
                <a:r>
                  <a:rPr lang="en-US" sz="2200"/>
                  <a:t>The fact that voice dissipates indicates that the environment (air) is resistant to low frequencies. </a:t>
                </a:r>
              </a:p>
              <a:p>
                <a:r>
                  <a:rPr lang="en-US" sz="2200"/>
                  <a:t>We can transmit voice as is, but we will need an antenna of size 10-100 km.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3105A-DA44-495B-9354-6A01C688D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515" y="2121762"/>
                <a:ext cx="6204984" cy="3626917"/>
              </a:xfrm>
              <a:blipFill>
                <a:blip r:embed="rId2"/>
                <a:stretch>
                  <a:fillRect l="-1179" t="-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oat on a body of water with a city in the background&#10;&#10;Description generated with very high confidence">
            <a:extLst>
              <a:ext uri="{FF2B5EF4-FFF2-40B4-BE49-F238E27FC236}">
                <a16:creationId xmlns:a16="http://schemas.microsoft.com/office/drawing/2014/main" id="{7C2E1300-7685-4906-99B9-5DDB3AF21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7" name="Picture 6" descr="A view of a city with tall buildings in the background&#10;&#10;Description generated with very high confidence">
            <a:extLst>
              <a:ext uri="{FF2B5EF4-FFF2-40B4-BE49-F238E27FC236}">
                <a16:creationId xmlns:a16="http://schemas.microsoft.com/office/drawing/2014/main" id="{51CF666E-8AE4-49F5-BD63-2974CABF89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7" r="8674" b="1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8C9CC5-5B04-4C9B-A2CB-69DB47B4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609AEB-AA43-4F11-B5F7-17FA2DC3DBF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506-3592-4AE7-B278-73AE3A9C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How to overcome the resistance of the air?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0AFD-D58A-4575-B951-D1B39143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2" y="2575034"/>
            <a:ext cx="4687860" cy="3462228"/>
          </a:xfrm>
        </p:spPr>
        <p:txBody>
          <a:bodyPr>
            <a:normAutofit/>
          </a:bodyPr>
          <a:lstStyle/>
          <a:p>
            <a:r>
              <a:rPr lang="en-US" sz="2400" dirty="0"/>
              <a:t>Air (channel) acts as a band pass filter. </a:t>
            </a:r>
          </a:p>
          <a:p>
            <a:r>
              <a:rPr lang="en-US" sz="2400" dirty="0"/>
              <a:t>Voice, video, etc. are low pass signals.  </a:t>
            </a:r>
          </a:p>
          <a:p>
            <a:r>
              <a:rPr lang="en-US" sz="2400" dirty="0"/>
              <a:t>To pass voice over channel, we need to translate voice to medium frequency. </a:t>
            </a:r>
          </a:p>
          <a:p>
            <a:r>
              <a:rPr lang="en-US" sz="2400" dirty="0"/>
              <a:t>This is done through modulation (mixing).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406AA-5682-47DE-A9E8-81B288B5C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23417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A5DFB3-AB98-478B-A59D-974E8744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7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F6F7-BC51-4E7B-9463-8FDB7DBA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40A7-C9F5-4568-80AB-D61B8BD5C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78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want: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A5B734-C4B8-4719-B216-FA9A327DBD8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86968" y="3808983"/>
                <a:ext cx="10204704" cy="26838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Mathematically it is described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By duality property, the FT of the modulated signal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Passes through environment!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A5B734-C4B8-4719-B216-FA9A327DB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86968" y="3808983"/>
                <a:ext cx="10204704" cy="2683892"/>
              </a:xfrm>
              <a:blipFill>
                <a:blip r:embed="rId2"/>
                <a:stretch>
                  <a:fillRect l="-1254" t="-386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DFB9F7-F656-4DEF-9EBB-34F6B228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63" y="1825625"/>
            <a:ext cx="7341770" cy="1746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69AA-1907-41AE-B8C2-689FB4EB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73056-A60E-41AA-999C-43BBE20D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Demodulation (how to extract voice from modulated signal?)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4CBE9-CAD0-4F11-9E70-65072DD176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878784" y="4824249"/>
                <a:ext cx="6673136" cy="146178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700">
                    <a:solidFill>
                      <a:schemeClr val="bg1"/>
                    </a:solidFill>
                  </a:rPr>
                  <a:t>Multiply the modulated signal by the same cosine function. </a:t>
                </a:r>
              </a:p>
              <a:p>
                <a:pPr marL="0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)×</m:t>
                    </m:r>
                    <m:r>
                      <m:rPr>
                        <m:sty m:val="p"/>
                      </m:rPr>
                      <a:rPr lang="en-US" sz="17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>
                  <a:solidFill>
                    <a:schemeClr val="bg1"/>
                  </a:solidFill>
                </a:endParaRPr>
              </a:p>
              <a:p>
                <a:r>
                  <a:rPr lang="en-US" sz="1700">
                    <a:solidFill>
                      <a:schemeClr val="bg1"/>
                    </a:solidFill>
                  </a:rPr>
                  <a:t>Pass the result through a low pass filter (set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70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sz="1700">
                    <a:solidFill>
                      <a:schemeClr val="bg1"/>
                    </a:solidFill>
                  </a:rPr>
                  <a:t>Amplify the signal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4CBE9-CAD0-4F11-9E70-65072DD17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78784" y="4824249"/>
                <a:ext cx="6673136" cy="1461780"/>
              </a:xfrm>
              <a:blipFill>
                <a:blip r:embed="rId2"/>
                <a:stretch>
                  <a:fillRect l="-457" t="-1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0C1C622-0F04-4BE8-9DFB-D7E7EE69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08" y="800945"/>
            <a:ext cx="10015378" cy="298734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6587C-9ED3-4C7F-869F-B21EE92E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ED19B-D4A8-4B47-93EB-FBF834A8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A random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F0E8-ACD8-4C2D-A775-D4791E8C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Random experiment = outcome cannot be predicted</a:t>
            </a:r>
          </a:p>
          <a:p>
            <a:r>
              <a:rPr lang="en-US" sz="2400"/>
              <a:t>Example: Bow and arrows (2d target)</a:t>
            </a:r>
          </a:p>
          <a:p>
            <a:r>
              <a:rPr lang="en-US" sz="2400"/>
              <a:t>Outcomes and their probabilities = weights (how often do we observe an outcome?)</a:t>
            </a:r>
          </a:p>
          <a:p>
            <a:r>
              <a:rPr lang="en-US" sz="2400"/>
              <a:t>Fit a 2D function into the point on the target and look at the slice – it is a Gaussian bell. </a:t>
            </a:r>
          </a:p>
          <a:p>
            <a:endParaRPr lang="en-US" sz="2400"/>
          </a:p>
        </p:txBody>
      </p:sp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2C96D434-F6C1-4986-BDD3-4F075CE4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27" y="637397"/>
            <a:ext cx="303787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48D54-B5B9-4118-A535-36750094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62" y="3122422"/>
            <a:ext cx="4042410" cy="32339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D008C-59DA-4EF1-AC50-E312B93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609AEB-AA43-4F11-B5F7-17FA2DC3DBF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2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B0D9-C283-430D-9489-746FEEFE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6107"/>
          </a:xfrm>
        </p:spPr>
        <p:txBody>
          <a:bodyPr>
            <a:normAutofit/>
          </a:bodyPr>
          <a:lstStyle/>
          <a:p>
            <a:r>
              <a:rPr lang="en-US" dirty="0"/>
              <a:t>Gaussian probability density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95A3D-CBD8-49CF-8FB8-26EAF49F2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5924"/>
                <a:ext cx="10515600" cy="518042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bell is mathematically described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mean and variance of this random variable. </a:t>
                </a:r>
              </a:p>
              <a:p>
                <a:r>
                  <a:rPr lang="en-US" dirty="0"/>
                  <a:t>Noise due to a receiver (telescope or antenna) is Gaussian. </a:t>
                </a:r>
              </a:p>
              <a:p>
                <a:r>
                  <a:rPr lang="en-US" dirty="0"/>
                  <a:t>Its mean is zero.  </a:t>
                </a:r>
              </a:p>
              <a:p>
                <a:r>
                  <a:rPr lang="en-US" dirty="0"/>
                  <a:t>Its variance can be estimated by using multiple measurements of the noise: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95A3D-CBD8-49CF-8FB8-26EAF49F2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5924"/>
                <a:ext cx="10515600" cy="5180426"/>
              </a:xfrm>
              <a:blipFill>
                <a:blip r:embed="rId2"/>
                <a:stretch>
                  <a:fillRect l="-928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4C2B-D8B3-419E-AA59-293FD91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9AEB-AA43-4F11-B5F7-17FA2DC3DB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CE3C33-DA20-4137-8780-2DFB9D124B5F}"/>
</file>

<file path=customXml/itemProps2.xml><?xml version="1.0" encoding="utf-8"?>
<ds:datastoreItem xmlns:ds="http://schemas.openxmlformats.org/officeDocument/2006/customXml" ds:itemID="{EF52A612-AF78-47DD-B93F-797A255C919D}"/>
</file>

<file path=customXml/itemProps3.xml><?xml version="1.0" encoding="utf-8"?>
<ds:datastoreItem xmlns:ds="http://schemas.openxmlformats.org/officeDocument/2006/customXml" ds:itemID="{4DD8559E-0254-4CDB-A1BC-0C5BFDA8332E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Tw Cen MT</vt:lpstr>
      <vt:lpstr>Office Theme</vt:lpstr>
      <vt:lpstr>Mixing = modulation</vt:lpstr>
      <vt:lpstr>How to overcome the resistance of the air?</vt:lpstr>
      <vt:lpstr>How do we do this?</vt:lpstr>
      <vt:lpstr>Demodulation (how to extract voice from modulated signal?) </vt:lpstr>
      <vt:lpstr>A random experiment</vt:lpstr>
      <vt:lpstr>Gaussian probability density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Schmid</dc:creator>
  <cp:lastModifiedBy>Natalia Schmid</cp:lastModifiedBy>
  <cp:revision>17</cp:revision>
  <dcterms:created xsi:type="dcterms:W3CDTF">2018-07-11T19:01:07Z</dcterms:created>
  <dcterms:modified xsi:type="dcterms:W3CDTF">2018-07-11T20:34:24Z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