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B4C964-2A22-45F4-8E70-3C317812E012}">
  <a:tblStyle styleId="{06B4C964-2A22-45F4-8E70-3C317812E0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a9874f3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a9874f3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a9874f31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a9874f3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человек&#10;&#10;Автоматически созданное описание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52582" y="3214255"/>
            <a:ext cx="7195127" cy="220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200"/>
              <a:buFont typeface="Calibri"/>
              <a:buNone/>
              <a:defRPr b="1" sz="72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2582" y="5434590"/>
            <a:ext cx="7195127" cy="78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19607" y="3098505"/>
            <a:ext cx="71952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 sz="3600"/>
              <a:t>Открытое рандомизированное клиническое исследование эффективности влияния физической активности на развитие остеопороза у женщин в постменопаузе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19600" y="5477500"/>
            <a:ext cx="72900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/>
              <a:t>Евгения Намиот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/>
              <a:t>Никита Зайцев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/>
              <a:t>Сергей Смирнов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/>
              <a:t>Золотиков Устин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60"/>
              <a:buFont typeface="Calibri"/>
              <a:buNone/>
            </a:pPr>
            <a:r>
              <a:rPr b="1" lang="en-US" sz="3759"/>
              <a:t>Актуальность</a:t>
            </a:r>
            <a:endParaRPr b="1" sz="3759"/>
          </a:p>
        </p:txBody>
      </p:sp>
      <p:sp>
        <p:nvSpPr>
          <p:cNvPr id="93" name="Google Shape;93;p14"/>
          <p:cNvSpPr/>
          <p:nvPr/>
        </p:nvSpPr>
        <p:spPr>
          <a:xfrm>
            <a:off x="5481340" y="2205357"/>
            <a:ext cx="1199467" cy="1042233"/>
          </a:xfrm>
          <a:custGeom>
            <a:rect b="b" l="l" r="r" t="t"/>
            <a:pathLst>
              <a:path extrusionOk="0" h="232" w="267">
                <a:moveTo>
                  <a:pt x="0" y="232"/>
                </a:moveTo>
                <a:lnTo>
                  <a:pt x="135" y="0"/>
                </a:lnTo>
                <a:lnTo>
                  <a:pt x="267" y="232"/>
                </a:lnTo>
                <a:lnTo>
                  <a:pt x="0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Переломы костей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68039" y="3467719"/>
            <a:ext cx="2026066" cy="489671"/>
          </a:xfrm>
          <a:custGeom>
            <a:rect b="b" l="l" r="r" t="t"/>
            <a:pathLst>
              <a:path extrusionOk="0" h="109" w="451">
                <a:moveTo>
                  <a:pt x="0" y="109"/>
                </a:moveTo>
                <a:lnTo>
                  <a:pt x="64" y="0"/>
                </a:lnTo>
                <a:lnTo>
                  <a:pt x="387" y="0"/>
                </a:lnTo>
                <a:lnTo>
                  <a:pt x="451" y="109"/>
                </a:lnTo>
                <a:lnTo>
                  <a:pt x="0" y="1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Шаткость и нарушение равновесия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4663726" y="4182005"/>
            <a:ext cx="2843679" cy="485178"/>
          </a:xfrm>
          <a:custGeom>
            <a:rect b="b" l="l" r="r" t="t"/>
            <a:pathLst>
              <a:path extrusionOk="0" h="108" w="633">
                <a:moveTo>
                  <a:pt x="0" y="108"/>
                </a:moveTo>
                <a:lnTo>
                  <a:pt x="62" y="0"/>
                </a:lnTo>
                <a:lnTo>
                  <a:pt x="570" y="0"/>
                </a:lnTo>
                <a:lnTo>
                  <a:pt x="633" y="108"/>
                </a:lnTo>
                <a:lnTo>
                  <a:pt x="0" y="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Ломкость костей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039283" y="4891802"/>
            <a:ext cx="4097053" cy="862538"/>
          </a:xfrm>
          <a:custGeom>
            <a:rect b="b" l="l" r="r" t="t"/>
            <a:pathLst>
              <a:path extrusionOk="0" h="192" w="912">
                <a:moveTo>
                  <a:pt x="0" y="192"/>
                </a:moveTo>
                <a:lnTo>
                  <a:pt x="111" y="0"/>
                </a:lnTo>
                <a:lnTo>
                  <a:pt x="801" y="0"/>
                </a:lnTo>
                <a:lnTo>
                  <a:pt x="912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Снижение минеральной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плотности 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костей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481339" y="3247589"/>
            <a:ext cx="1325254" cy="220128"/>
          </a:xfrm>
          <a:custGeom>
            <a:rect b="b" l="l" r="r" t="t"/>
            <a:pathLst>
              <a:path extrusionOk="0" h="49" w="295">
                <a:moveTo>
                  <a:pt x="0" y="0"/>
                </a:moveTo>
                <a:lnTo>
                  <a:pt x="206" y="0"/>
                </a:lnTo>
                <a:lnTo>
                  <a:pt x="295" y="49"/>
                </a:lnTo>
                <a:lnTo>
                  <a:pt x="90" y="49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068039" y="3957387"/>
            <a:ext cx="2156344" cy="224619"/>
          </a:xfrm>
          <a:custGeom>
            <a:rect b="b" l="l" r="r" t="t"/>
            <a:pathLst>
              <a:path extrusionOk="0" h="50" w="480">
                <a:moveTo>
                  <a:pt x="0" y="0"/>
                </a:moveTo>
                <a:lnTo>
                  <a:pt x="333" y="0"/>
                </a:lnTo>
                <a:lnTo>
                  <a:pt x="480" y="50"/>
                </a:lnTo>
                <a:lnTo>
                  <a:pt x="146" y="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663726" y="4667184"/>
            <a:ext cx="2973957" cy="224619"/>
          </a:xfrm>
          <a:custGeom>
            <a:rect b="b" l="l" r="r" t="t"/>
            <a:pathLst>
              <a:path extrusionOk="0" h="50" w="662">
                <a:moveTo>
                  <a:pt x="0" y="0"/>
                </a:moveTo>
                <a:lnTo>
                  <a:pt x="461" y="0"/>
                </a:lnTo>
                <a:lnTo>
                  <a:pt x="662" y="50"/>
                </a:lnTo>
                <a:lnTo>
                  <a:pt x="201" y="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52008" y="2243457"/>
            <a:ext cx="489671" cy="489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152008" y="3505819"/>
            <a:ext cx="489671" cy="480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152008" y="4759192"/>
            <a:ext cx="489671" cy="4896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520782" y="2243457"/>
            <a:ext cx="485177" cy="4896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0520782" y="3505819"/>
            <a:ext cx="485177" cy="480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0520782" y="4759192"/>
            <a:ext cx="485177" cy="4896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49501" y="2240685"/>
            <a:ext cx="2952328" cy="6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Женщины теряют около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10% МПК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первые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лет менопаузы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749501" y="3494063"/>
            <a:ext cx="2664296" cy="93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 из двух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женщин старше 60 будет иметь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 бы 1 перелом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из-за остеопороза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749501" y="4657778"/>
            <a:ext cx="2304256" cy="93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Глобально,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30% женщин старше 50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будут иметь остеопороз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442026" y="2240685"/>
            <a:ext cx="2952328" cy="652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Ходьба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МПК шейки бедра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730058" y="3297197"/>
            <a:ext cx="2664296" cy="12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Мультимодальные тренировки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показали положительные результаты у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женщин в постменопаузе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090098" y="4657778"/>
            <a:ext cx="2304256" cy="93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Общего вывода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 эффективности тренировок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2331383" y="5906168"/>
            <a:ext cx="762516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Hemmati, Elnaz et al. “Prevalence of primary osteoporosis and low bone mass in postmenopausal women and related risk factors.” 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of education and health promotion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vol. 10 204. 30 Jun. 2021, doi:10.4103/jehp.jehp_945_20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Moreira, Linda Denise Fernandes, et al. "Physical exercise and osteoporosis: effects of different types of exercises on bone and physical function of postmenopausal women." Arquivos Brasileiros de Endocrinologia &amp; Metabologia 58 (2014): 514-522.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Daly, Robin M., et al. "Exercise for the prevention of osteoporosis in postmenopausal women: an evidence-based guide to the optimal prescription." </a:t>
            </a: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Brazilian journal of physical therapy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23.2 (2019): 170-180.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915250" y="576975"/>
            <a:ext cx="10515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60"/>
              <a:buFont typeface="Calibri"/>
              <a:buNone/>
            </a:pPr>
            <a:r>
              <a:rPr b="1" lang="en-US" sz="3459"/>
              <a:t>Дизайн исследования</a:t>
            </a:r>
            <a:endParaRPr b="1" sz="3459"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193700"/>
            <a:ext cx="983924" cy="10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2297200" y="3518650"/>
            <a:ext cx="1826700" cy="33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297200" y="3092825"/>
            <a:ext cx="1983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Скрининг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498950" y="3709150"/>
            <a:ext cx="1423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2 недель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280650" y="3238500"/>
            <a:ext cx="1143000" cy="108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544050" y="3389788"/>
            <a:ext cx="6162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 flipH="1" rot="10800000">
            <a:off x="4751300" y="4437450"/>
            <a:ext cx="1479300" cy="818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751300" y="2360213"/>
            <a:ext cx="1479300" cy="75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544225" y="1848975"/>
            <a:ext cx="4572000" cy="10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Группа 1 (активная группа): 500 женщин, которым рекомендуется регулярная физическая активность (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3-5 раз в неделю, включая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аэробные и силовые упражнения)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544225" y="4437450"/>
            <a:ext cx="4572000" cy="10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Группа 2 (контрольная группа): 500 женщин, которым рекомендуется обычная физическая активность (менее 3 раз в неделю).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71500" y="4448725"/>
            <a:ext cx="1479300" cy="59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1000 субъектов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390025" y="5771025"/>
            <a:ext cx="5963700" cy="33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096000" y="6006350"/>
            <a:ext cx="4874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Очные и удаленные визиты раз в пол года на протяжении 5 лет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93775" y="6339725"/>
            <a:ext cx="570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Brooke-Wavell, Katherine, et al. "Strong, steady and straight: UK consensus statement on physical activity and exercise for osteoporosis." </a:t>
            </a:r>
            <a:r>
              <a:rPr i="1" lang="en-US" sz="1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British journal of sports medicine</a:t>
            </a:r>
            <a:r>
              <a:rPr lang="en-US" sz="1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56.15 (2022): 837-846.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66575"/>
            <a:ext cx="9925050" cy="62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173325" y="6314975"/>
            <a:ext cx="98409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-US" sz="1100">
                <a:solidFill>
                  <a:schemeClr val="dk1"/>
                </a:solidFill>
              </a:rPr>
              <a:t>В ходе телефонного контакта исследователь должен убедиться в комплаентности субъекта, осуществить сбор данных по сопутствующей терапии и дополнительному анамнезу.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7"/>
          <p:cNvGraphicFramePr/>
          <p:nvPr/>
        </p:nvGraphicFramePr>
        <p:xfrm>
          <a:off x="1045700" y="64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{06B4C964-2A22-45F4-8E70-3C317812E012}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Критерии включения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Критерии невключения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Предоставление письменного информированного согласия на участие в исследовании;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Клинически значимые отклонения в ОАК, БАК или ОАМ на скрининге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Субъекты женского пола в возрасте от 50 до 70 лет;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Острые или хронические заболевания, которые могут помешать выполнению процедур исследования 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Аменорея в течение &gt;= 12 месяцев, которую нельзя объяснить какой-либо причиной кроме менопаузы;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Способность субъекта, по мнению исследователя, соблюдать процедуры протокола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7"/>
          <p:cNvSpPr txBox="1"/>
          <p:nvPr/>
        </p:nvSpPr>
        <p:spPr>
          <a:xfrm>
            <a:off x="1162250" y="3718275"/>
            <a:ext cx="10053900" cy="27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Хроническая сердечная недостаточность (NYHA class &gt; 2)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Инфаркт миокарда, нестабильная стенокардия в анамнезе за последние 6 месяцев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Острое нарушение мозгового кровообращения в анамнезе за последние 6 месяцев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Наличие неврологических заболеваний (например, деменция, афазия, моторные нарушения), которые могут помешать коммуникации с персоналом и следованию инструкциям. Наличие психиатрического заболевания, пребывание в остром состоянии, которое может помешать коммуникации с персоналом и следованию инструкциям.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Наличие имплантов как верхних, так и нижних конечностей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Плохо контролируемая артериальная гипертензия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Наличие симптоматической ортостатической гипертензии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Наличие симптоматического заболевания периферических сосудов (например, активные жалобы на перемежающую хромоту)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Наличие подтвержденного остеопороза или положительный хотя бы один из следующих критериев </a:t>
            </a:r>
            <a:r>
              <a:rPr lang="en-US" sz="1200">
                <a:solidFill>
                  <a:schemeClr val="dk1"/>
                </a:solidFill>
              </a:rPr>
              <a:t>T-score ≤ -2.5 стандартных отклонений (SDs) на </a:t>
            </a:r>
            <a:r>
              <a:rPr lang="en-US" sz="1050">
                <a:solidFill>
                  <a:schemeClr val="dk1"/>
                </a:solidFill>
              </a:rPr>
              <a:t>двухэнергетической рентгеновской абсорбциометрии (ДЭРА)</a:t>
            </a:r>
            <a:r>
              <a:rPr lang="en-US" sz="1200">
                <a:solidFill>
                  <a:schemeClr val="dk1"/>
                </a:solidFill>
              </a:rPr>
              <a:t>, T-score -1 до -2.5 SD у пациентов с высоким риском остеопоротического перелома, история остеопоротического перелома (вне зависимости от МПК)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Любые другие костные патологии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838200" y="414300"/>
            <a:ext cx="10515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60"/>
              <a:buFont typeface="Calibri"/>
              <a:buNone/>
            </a:pPr>
            <a:r>
              <a:rPr b="1" lang="en-US" sz="3359"/>
              <a:t>Стратификация</a:t>
            </a:r>
            <a:r>
              <a:rPr b="1" lang="en-US" sz="3459"/>
              <a:t> </a:t>
            </a:r>
            <a:endParaRPr b="1" sz="3459"/>
          </a:p>
        </p:txBody>
      </p:sp>
      <p:grpSp>
        <p:nvGrpSpPr>
          <p:cNvPr id="149" name="Google Shape;149;p18"/>
          <p:cNvGrpSpPr/>
          <p:nvPr/>
        </p:nvGrpSpPr>
        <p:grpSpPr>
          <a:xfrm>
            <a:off x="4679884" y="2313907"/>
            <a:ext cx="3329248" cy="3327796"/>
            <a:chOff x="3347856" y="1888809"/>
            <a:chExt cx="2663825" cy="2662237"/>
          </a:xfrm>
        </p:grpSpPr>
        <p:sp>
          <p:nvSpPr>
            <p:cNvPr id="150" name="Google Shape;150;p18"/>
            <p:cNvSpPr/>
            <p:nvPr/>
          </p:nvSpPr>
          <p:spPr>
            <a:xfrm>
              <a:off x="3347856" y="1888809"/>
              <a:ext cx="2663825" cy="2662237"/>
            </a:xfrm>
            <a:custGeom>
              <a:rect b="b" l="l" r="r" t="t"/>
              <a:pathLst>
                <a:path extrusionOk="0" h="986" w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0925" lIns="121875" spcFirstLastPara="1" rIns="121875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5215273" y="3837624"/>
              <a:ext cx="312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4360447" y="1982523"/>
            <a:ext cx="2747920" cy="2748359"/>
            <a:chOff x="3092268" y="1623697"/>
            <a:chExt cx="2198688" cy="2198687"/>
          </a:xfrm>
        </p:grpSpPr>
        <p:sp>
          <p:nvSpPr>
            <p:cNvPr id="153" name="Google Shape;153;p18"/>
            <p:cNvSpPr/>
            <p:nvPr/>
          </p:nvSpPr>
          <p:spPr>
            <a:xfrm>
              <a:off x="3092268" y="1623697"/>
              <a:ext cx="2198688" cy="2198687"/>
            </a:xfrm>
            <a:custGeom>
              <a:rect b="b" l="l" r="r" t="t"/>
              <a:pathLst>
                <a:path extrusionOk="0" h="814" w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60925" lIns="121875" spcFirstLastPara="1" rIns="121875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808197" y="180995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5165975" y="2790163"/>
            <a:ext cx="1414634" cy="1414859"/>
            <a:chOff x="3736793" y="2269809"/>
            <a:chExt cx="1131888" cy="1131887"/>
          </a:xfrm>
        </p:grpSpPr>
        <p:sp>
          <p:nvSpPr>
            <p:cNvPr id="156" name="Google Shape;156;p18"/>
            <p:cNvSpPr/>
            <p:nvPr/>
          </p:nvSpPr>
          <p:spPr>
            <a:xfrm>
              <a:off x="3736793" y="2269809"/>
              <a:ext cx="1131888" cy="1131887"/>
            </a:xfrm>
            <a:custGeom>
              <a:rect b="b" l="l" r="r" t="t"/>
              <a:pathLst>
                <a:path extrusionOk="0" h="419" w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60925" lIns="121875" spcFirstLastPara="1" rIns="121875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4013937" y="2370026"/>
              <a:ext cx="30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5304853" y="2905254"/>
            <a:ext cx="2065404" cy="2065734"/>
            <a:chOff x="3847918" y="2361884"/>
            <a:chExt cx="1652588" cy="1652587"/>
          </a:xfrm>
        </p:grpSpPr>
        <p:sp>
          <p:nvSpPr>
            <p:cNvPr id="159" name="Google Shape;159;p18"/>
            <p:cNvSpPr/>
            <p:nvPr/>
          </p:nvSpPr>
          <p:spPr>
            <a:xfrm>
              <a:off x="3847918" y="2361884"/>
              <a:ext cx="1652588" cy="1652587"/>
            </a:xfrm>
            <a:custGeom>
              <a:rect b="b" l="l" r="r" t="t"/>
              <a:pathLst>
                <a:path extrusionOk="0" h="612" w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60925" lIns="121875" spcFirstLastPara="1" rIns="121875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5056570" y="2613663"/>
              <a:ext cx="29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8533755" y="3202291"/>
            <a:ext cx="2747996" cy="1616768"/>
            <a:chOff x="6710071" y="1053684"/>
            <a:chExt cx="2333358" cy="1170638"/>
          </a:xfrm>
        </p:grpSpPr>
        <p:sp>
          <p:nvSpPr>
            <p:cNvPr id="162" name="Google Shape;162;p18"/>
            <p:cNvSpPr txBox="1"/>
            <p:nvPr/>
          </p:nvSpPr>
          <p:spPr>
            <a:xfrm>
              <a:off x="6971930" y="1546022"/>
              <a:ext cx="2071500" cy="6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Достаточное потребление кальция и витамина D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</a:rPr>
                <a:t>Недостаточное потребление кальция и витамина D</a:t>
              </a: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831791" y="1053684"/>
              <a:ext cx="19788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775" lIns="111550" spcFirstLastPara="1" rIns="111550" wrap="square" tIns="55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По диетическим факторам</a:t>
              </a:r>
              <a:endParaRPr b="1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64" name="Google Shape;164;p18"/>
            <p:cNvCxnSpPr/>
            <p:nvPr/>
          </p:nvCxnSpPr>
          <p:spPr>
            <a:xfrm>
              <a:off x="6710071" y="1920726"/>
              <a:ext cx="187590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5" name="Google Shape;165;p18"/>
          <p:cNvSpPr/>
          <p:nvPr/>
        </p:nvSpPr>
        <p:spPr>
          <a:xfrm>
            <a:off x="7366600" y="3600527"/>
            <a:ext cx="1188719" cy="1234948"/>
          </a:xfrm>
          <a:custGeom>
            <a:rect b="b" l="l" r="r" t="t"/>
            <a:pathLst>
              <a:path extrusionOk="0" h="1320800" w="1306285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cap="flat" cmpd="sng" w="12700">
            <a:solidFill>
              <a:srgbClr val="261F1C"/>
            </a:solidFill>
            <a:prstDash val="dash"/>
            <a:miter lim="800000"/>
            <a:headEnd len="sm" w="sm" type="none"/>
            <a:tailEnd len="med" w="med" type="triangl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1193046" y="3177311"/>
            <a:ext cx="2721679" cy="1192383"/>
            <a:chOff x="6327102" y="1707306"/>
            <a:chExt cx="2177343" cy="954135"/>
          </a:xfrm>
        </p:grpSpPr>
        <p:sp>
          <p:nvSpPr>
            <p:cNvPr id="167" name="Google Shape;167;p18"/>
            <p:cNvSpPr txBox="1"/>
            <p:nvPr/>
          </p:nvSpPr>
          <p:spPr>
            <a:xfrm>
              <a:off x="6445245" y="2055441"/>
              <a:ext cx="20592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Нормальный ИМТ (18.5–24.9)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>
                  <a:solidFill>
                    <a:schemeClr val="dk1"/>
                  </a:solidFill>
                </a:rPr>
                <a:t>Избыточный вес (25–29.9)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Ожирение (≥30)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327102" y="1707306"/>
              <a:ext cx="1562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775" lIns="111550" spcFirstLastPara="1" rIns="111550" wrap="square" tIns="55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По ИМТ</a:t>
              </a:r>
              <a:endParaRPr b="1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69" name="Google Shape;169;p18"/>
            <p:cNvCxnSpPr/>
            <p:nvPr/>
          </p:nvCxnSpPr>
          <p:spPr>
            <a:xfrm>
              <a:off x="6445250" y="1920736"/>
              <a:ext cx="187579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0" name="Google Shape;170;p18"/>
          <p:cNvSpPr/>
          <p:nvPr/>
        </p:nvSpPr>
        <p:spPr>
          <a:xfrm>
            <a:off x="4124124" y="2510268"/>
            <a:ext cx="1143000" cy="1143000"/>
          </a:xfrm>
          <a:custGeom>
            <a:rect b="b" l="l" r="r" t="t"/>
            <a:pathLst>
              <a:path extrusionOk="0" h="914400" w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cap="flat" cmpd="sng" w="12700">
            <a:solidFill>
              <a:srgbClr val="261F1C"/>
            </a:solidFill>
            <a:prstDash val="dash"/>
            <a:miter lim="800000"/>
            <a:headEnd len="sm" w="sm" type="none"/>
            <a:tailEnd len="med" w="med" type="triangl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8"/>
          <p:cNvGrpSpPr/>
          <p:nvPr/>
        </p:nvGrpSpPr>
        <p:grpSpPr>
          <a:xfrm>
            <a:off x="997312" y="5443960"/>
            <a:ext cx="2344875" cy="992460"/>
            <a:chOff x="6721186" y="1677209"/>
            <a:chExt cx="1875900" cy="794159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7058737" y="2037268"/>
              <a:ext cx="1435800" cy="4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50–59 лет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60–70 лет</a:t>
              </a:r>
              <a:endParaRPr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838460" y="1677209"/>
              <a:ext cx="13317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775" lIns="111550" spcFirstLastPara="1" rIns="111550" wrap="square" tIns="557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По возрасту</a:t>
              </a:r>
              <a:endParaRPr b="1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74" name="Google Shape;174;p18"/>
            <p:cNvCxnSpPr/>
            <p:nvPr/>
          </p:nvCxnSpPr>
          <p:spPr>
            <a:xfrm>
              <a:off x="6721186" y="2000825"/>
              <a:ext cx="187590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" name="Google Shape;175;p18"/>
          <p:cNvSpPr/>
          <p:nvPr/>
        </p:nvSpPr>
        <p:spPr>
          <a:xfrm>
            <a:off x="3424159" y="3281760"/>
            <a:ext cx="2185988" cy="2185988"/>
          </a:xfrm>
          <a:custGeom>
            <a:rect b="b" l="l" r="r" t="t"/>
            <a:pathLst>
              <a:path extrusionOk="0" h="1748790" w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cap="flat" cmpd="sng" w="12700">
            <a:solidFill>
              <a:srgbClr val="261F1C"/>
            </a:solidFill>
            <a:prstDash val="dash"/>
            <a:miter lim="800000"/>
            <a:headEnd len="sm" w="sm" type="none"/>
            <a:tailEnd len="med" w="med" type="triangl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>
            <a:off x="8556624" y="1177513"/>
            <a:ext cx="2724328" cy="1223801"/>
            <a:chOff x="6364500" y="1239383"/>
            <a:chExt cx="2179637" cy="979276"/>
          </a:xfrm>
        </p:grpSpPr>
        <p:sp>
          <p:nvSpPr>
            <p:cNvPr id="177" name="Google Shape;177;p18"/>
            <p:cNvSpPr txBox="1"/>
            <p:nvPr/>
          </p:nvSpPr>
          <p:spPr>
            <a:xfrm>
              <a:off x="6472637" y="1810959"/>
              <a:ext cx="2071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91425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Прием ГЗТ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Без приема ГЗТ</a:t>
              </a:r>
              <a:endParaRPr sz="19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6364500" y="1239383"/>
              <a:ext cx="20715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5775" lIns="111550" spcFirstLastPara="1" rIns="111550" wrap="square" tIns="55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По гормональной  терапии</a:t>
              </a:r>
              <a:endParaRPr b="1"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179" name="Google Shape;179;p18"/>
            <p:cNvCxnSpPr/>
            <p:nvPr/>
          </p:nvCxnSpPr>
          <p:spPr>
            <a:xfrm>
              <a:off x="6668228" y="1963126"/>
              <a:ext cx="1875900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18"/>
          <p:cNvSpPr/>
          <p:nvPr/>
        </p:nvSpPr>
        <p:spPr>
          <a:xfrm>
            <a:off x="6923766" y="1641703"/>
            <a:ext cx="1632856" cy="1651000"/>
          </a:xfrm>
          <a:custGeom>
            <a:rect b="b" l="l" r="r" t="t"/>
            <a:pathLst>
              <a:path extrusionOk="0" h="1320800" w="1306285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cap="flat" cmpd="sng" w="12700">
            <a:solidFill>
              <a:srgbClr val="261F1C"/>
            </a:solidFill>
            <a:prstDash val="dash"/>
            <a:miter lim="800000"/>
            <a:headEnd len="sm" w="sm" type="none"/>
            <a:tailEnd len="med" w="med" type="triangl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754725" y="5842200"/>
            <a:ext cx="535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Pan, Meijun, et al. "Update on hormone therapy for the management of postmenopausal women."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Bioscience trends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16.1 (2022): 46-57.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Roomi, Ali B., Wassan Nori, and Saad H. Al-Badry. "The value of serum adiponectin in osteoporotic women: does weight have an effect?."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Journal of obesity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2021.1 (2021): 5325813.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Hemmati, Elnaz, et al. "Prevalence of primary osteoporosis and low bone mass in postmenopausal women and related risk factors."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Journal of Education and Health Promotion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10.1 (2021).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838200" y="365125"/>
            <a:ext cx="10515600" cy="456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60"/>
              <a:buFont typeface="Calibri"/>
              <a:buNone/>
            </a:pPr>
            <a:r>
              <a:rPr b="1" lang="en-US" sz="3759"/>
              <a:t>Конечные точки</a:t>
            </a:r>
            <a:endParaRPr b="1" sz="3759"/>
          </a:p>
        </p:txBody>
      </p:sp>
      <p:sp>
        <p:nvSpPr>
          <p:cNvPr id="187" name="Google Shape;187;p19"/>
          <p:cNvSpPr txBox="1"/>
          <p:nvPr/>
        </p:nvSpPr>
        <p:spPr>
          <a:xfrm>
            <a:off x="963500" y="1223375"/>
            <a:ext cx="94191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Первичные конечные точки: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Снижение костной минеральной плотности (КМП) на 5% и более за 5 лет.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Вторичные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конечные точки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Частота и наличие основных остеопоротических переломов (шейки бедра, большого вертела бедренной кости, позвоночника, запястья, плечевой кости).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Уровень маркеров костного обмена (например, костной специфической щелочной фосфатаза, остеокальцин, N-телопептид, общая щелочная фосфатаза).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Качество жизни: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Оценить боязнь падения - Falls Efficacy Scale International - FES-I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Мышечная сила - Hand grip (KG)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Подвижность в суставах - оценить амплитуду в плечевом суставе, коленном суставе, бедренном суставе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ИМТ - изменился ли он за это время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Хождение - 6-Minute Walk Test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134200" y="5749800"/>
            <a:ext cx="8022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Petersen, Tanja Gram, et al. "Ten-year follow-up of fracture risk in a systematic population-based screening program: the risk-stratified osteoporosis strategy evaluation (ROSE) randomised trial."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EClinicalMedicine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71 (2024).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Alonso Pérez, Jose Luis, et al. "An up-date of the muscle strengthening exercise effectiveness in postmenopausal women with osteoporosis: a qualitative systematic review."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Journal of Clinical Medicine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10.11 (2021): 2229.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Anupama, D. S., et al. "Effect of exercise on bone mineral density and quality of life among postmenopausal women with osteoporosis without fracture: A systematic review."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International Journal of Orthopaedic and Trauma Nursing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39 (2020): 100796.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Marini, Sofia, et al. "The effect of physical activity on bone biomarkers in people with osteoporosis: a systematic review." </a:t>
            </a:r>
            <a:r>
              <a:rPr i="1"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Frontiers in endocrinology</a:t>
            </a:r>
            <a:r>
              <a:rPr lang="en-US" sz="9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11 (2020): 585689.</a:t>
            </a:r>
            <a:endParaRPr sz="9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838200" y="775550"/>
            <a:ext cx="10515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60"/>
              <a:buFont typeface="Calibri"/>
              <a:buNone/>
            </a:pPr>
            <a:r>
              <a:rPr b="1" lang="en-US" sz="3859"/>
              <a:t>Мера ассоциации</a:t>
            </a:r>
            <a:endParaRPr b="1" sz="3859"/>
          </a:p>
        </p:txBody>
      </p:sp>
      <p:sp>
        <p:nvSpPr>
          <p:cNvPr id="194" name="Google Shape;194;p20"/>
          <p:cNvSpPr txBox="1"/>
          <p:nvPr/>
        </p:nvSpPr>
        <p:spPr>
          <a:xfrm>
            <a:off x="883150" y="1684675"/>
            <a:ext cx="8623500" cy="4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Относительный риск (ОР) и отношение шансов (ОШ) развития остеопороза и переломов в активной группе по сравнению с контрольной группой: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 и ОШ будут рассчитаны на основе данных о снижении КМП и частоте переломов.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 — это отношение вероятности развития остеопороза или переломов в активной группе к вероятности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 = 1: Нет разницы между группами.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 &lt; 1: Риск развития остеопороза в активной группе ниже, чем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 &gt; 1: Риск в активной группе выше, чем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Отношение шансов (ОШ):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 — это отношение шансов возникновения события в активной группе к шансам возникновения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 = 1: Нет разницы между группами.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 &lt; 1: Шансы р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азвития остеопороза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активной группе ниже, чем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 &gt; 1: Шансы в активной группе выше, чем в контрольной группе.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5813275" y="4219225"/>
            <a:ext cx="527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952500" y="10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{06B4C964-2A22-45F4-8E70-3C317812E012}</a:tableStyleId>
              </a:tblPr>
              <a:tblGrid>
                <a:gridCol w="4211350"/>
                <a:gridCol w="6075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2060"/>
                          </a:solidFill>
                        </a:rPr>
                        <a:t>Bias</a:t>
                      </a:r>
                      <a:endParaRPr b="1" sz="2800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002060"/>
                          </a:solidFill>
                        </a:rPr>
                        <a:t>Решение</a:t>
                      </a:r>
                      <a:endParaRPr b="1" sz="2800">
                        <a:solidFill>
                          <a:srgbClr val="00206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Селективный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Рандомизация участников в группы, использование стратификации по ключевым факторам риска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Информационный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Использование стандартизированных методов измерения, обучение участников и персонала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Когнитивный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Ослепление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Ошибка выжившего</a:t>
                      </a:r>
                      <a:endParaRPr b="1" sz="2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</a:t>
                      </a:r>
                      <a:endParaRPr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Пропущенные данные</a:t>
                      </a:r>
                      <a:endParaRPr b="1" sz="2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Принимаем пропущенные значения как отсутствие положенной физической активности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