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3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6B2"/>
    <a:srgbClr val="3139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03" autoAdjust="0"/>
  </p:normalViewPr>
  <p:slideViewPr>
    <p:cSldViewPr snapToGrid="0">
      <p:cViewPr>
        <p:scale>
          <a:sx n="100" d="100"/>
          <a:sy n="100" d="100"/>
        </p:scale>
        <p:origin x="946" y="1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de" sz="1300" b="1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Problem</a:t>
            </a:r>
            <a:endParaRPr sz="1300" b="1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An application needs to create the elements of a complex aggregate. The specification for the aggregate exists on secondary storage and one of many representations needs to be built in primary storage.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645f63584_1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645f63584_1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de" sz="1200">
                <a:solidFill>
                  <a:srgbClr val="24292E"/>
                </a:solidFill>
                <a:highlight>
                  <a:srgbClr val="FFFFFF"/>
                </a:highlight>
              </a:rPr>
              <a:t>wenn Instanziierung sehr schwer und komplex ist, weil das Objekt z.B. aus mehreren Objekten zusammengesetzt ist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de" sz="1200">
                <a:solidFill>
                  <a:srgbClr val="24292E"/>
                </a:solidFill>
                <a:highlight>
                  <a:srgbClr val="FFFFFF"/>
                </a:highlight>
              </a:rPr>
              <a:t>wenn ein Objekt sehr viele Übergabeparameter besitzt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de" sz="1200">
                <a:solidFill>
                  <a:srgbClr val="24292E"/>
                </a:solidFill>
                <a:highlight>
                  <a:srgbClr val="FFFFFF"/>
                </a:highlight>
              </a:rPr>
              <a:t>achten auf Übergabeparameter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de" sz="1200">
                <a:solidFill>
                  <a:srgbClr val="24292E"/>
                </a:solidFill>
                <a:highlight>
                  <a:srgbClr val="FFFFFF"/>
                </a:highlight>
              </a:rPr>
              <a:t>achten, dass Komponenten richtig zusammengebaut werden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de" sz="1200">
                <a:solidFill>
                  <a:srgbClr val="24292E"/>
                </a:solidFill>
                <a:highlight>
                  <a:srgbClr val="FFFFFF"/>
                </a:highlight>
              </a:rPr>
              <a:t>Objekte, die aus versch. Teilen zusammengesetzt werden, in unterschiedlichen Varianten vorkommen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de" sz="1200">
                <a:solidFill>
                  <a:srgbClr val="24292E"/>
                </a:solidFill>
                <a:highlight>
                  <a:srgbClr val="FFFFFF"/>
                </a:highlight>
              </a:rPr>
              <a:t>Indikator: zahlreiche überladene </a:t>
            </a:r>
            <a:r>
              <a:rPr lang="de" sz="1200" i="1">
                <a:solidFill>
                  <a:srgbClr val="24292E"/>
                </a:solidFill>
                <a:highlight>
                  <a:srgbClr val="FFFFFF"/>
                </a:highlight>
              </a:rPr>
              <a:t>Konstruktoren</a:t>
            </a:r>
            <a:r>
              <a:rPr lang="de" sz="1200">
                <a:solidFill>
                  <a:srgbClr val="24292E"/>
                </a:solidFill>
                <a:highlight>
                  <a:srgbClr val="FFFFFF"/>
                </a:highlight>
              </a:rPr>
              <a:t> → zig Variationen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de" sz="1200">
                <a:solidFill>
                  <a:srgbClr val="24292E"/>
                </a:solidFill>
                <a:highlight>
                  <a:srgbClr val="FFFFFF"/>
                </a:highlight>
              </a:rPr>
              <a:t>Applikationen, die etwas von einem Format in ein anderes Format konvertieren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de" sz="1200">
                <a:solidFill>
                  <a:srgbClr val="24292E"/>
                </a:solidFill>
                <a:highlight>
                  <a:srgbClr val="FFFFFF"/>
                </a:highlight>
              </a:rPr>
              <a:t>Bild ist als </a:t>
            </a:r>
            <a:r>
              <a:rPr lang="de" sz="1200" i="1">
                <a:solidFill>
                  <a:srgbClr val="24292E"/>
                </a:solidFill>
                <a:highlight>
                  <a:srgbClr val="FFFFFF"/>
                </a:highlight>
              </a:rPr>
              <a:t>jpeg</a:t>
            </a:r>
            <a:r>
              <a:rPr lang="de" sz="1200">
                <a:solidFill>
                  <a:srgbClr val="24292E"/>
                </a:solidFill>
                <a:highlight>
                  <a:srgbClr val="FFFFFF"/>
                </a:highlight>
              </a:rPr>
              <a:t> abgespeichert. User soll angeboten werden Bild in unterschiedliche Formate umzuwandeln wie z.B. </a:t>
            </a:r>
            <a:r>
              <a:rPr lang="de" sz="1200" i="1">
                <a:solidFill>
                  <a:srgbClr val="24292E"/>
                </a:solidFill>
                <a:highlight>
                  <a:srgbClr val="FFFFFF"/>
                </a:highlight>
              </a:rPr>
              <a:t>png</a:t>
            </a:r>
            <a:r>
              <a:rPr lang="de" sz="1200">
                <a:solidFill>
                  <a:srgbClr val="24292E"/>
                </a:solidFill>
                <a:highlight>
                  <a:srgbClr val="FFFFFF"/>
                </a:highlight>
              </a:rPr>
              <a:t>, </a:t>
            </a:r>
            <a:r>
              <a:rPr lang="de" sz="1200" i="1">
                <a:solidFill>
                  <a:srgbClr val="24292E"/>
                </a:solidFill>
                <a:highlight>
                  <a:srgbClr val="FFFFFF"/>
                </a:highlight>
              </a:rPr>
              <a:t>pdf</a:t>
            </a:r>
            <a:r>
              <a:rPr lang="de" sz="1200">
                <a:solidFill>
                  <a:srgbClr val="24292E"/>
                </a:solidFill>
                <a:highlight>
                  <a:srgbClr val="FFFFFF"/>
                </a:highlight>
              </a:rPr>
              <a:t> etc.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de" sz="1200">
                <a:solidFill>
                  <a:srgbClr val="24292E"/>
                </a:solidFill>
                <a:highlight>
                  <a:schemeClr val="lt1"/>
                </a:highlight>
              </a:rPr>
              <a:t>Konstruktionsablauf erfordert internen Zustand, der vor einem Client verborgen wird</a:t>
            </a:r>
            <a:endParaRPr sz="12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645f63584_1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645f63584_1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a3c89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a3c89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645f63584_7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645f63584_7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design_patterns/builder/python/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e.wikipedia.org/wiki/Erbauer_(Entwurfsmuster)" TargetMode="External"/><Relationship Id="rId4" Type="http://schemas.openxmlformats.org/officeDocument/2006/relationships/hyperlink" Target="https://en.wikipedia.org/wiki/Builder_patter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806649-28AB-472A-A7B8-8A3E536F86F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997" y="1479547"/>
            <a:ext cx="3048006" cy="3048006"/>
          </a:xfrm>
          <a:prstGeom prst="rect">
            <a:avLst/>
          </a:prstGeom>
        </p:spPr>
      </p:pic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" sz="4800" dirty="0"/>
              <a:t>Builder Pattern</a:t>
            </a:r>
            <a:br>
              <a:rPr lang="de" sz="4800" dirty="0"/>
            </a:br>
            <a:r>
              <a:rPr lang="de" sz="2800" dirty="0"/>
              <a:t>Software Engineering 2: </a:t>
            </a:r>
            <a:r>
              <a:rPr lang="de-DE" sz="2800" dirty="0" err="1"/>
              <a:t>Creational</a:t>
            </a:r>
            <a:r>
              <a:rPr lang="de-DE" sz="2800" dirty="0"/>
              <a:t> Patterns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59"/>
            <a:ext cx="4242600" cy="15361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Yassine Bensaleh, Rene Fischer,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Sascha Görnert, Niko Lockenvitz,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Julian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Mannheim, den 07.01.2019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AD845A-9FB0-4745-9E1D-08AFD515C5AE}"/>
              </a:ext>
            </a:extLst>
          </p:cNvPr>
          <p:cNvSpPr/>
          <p:nvPr/>
        </p:nvSpPr>
        <p:spPr>
          <a:xfrm>
            <a:off x="2541585" y="2792670"/>
            <a:ext cx="418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" sz="32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2</a:t>
            </a:r>
            <a:endParaRPr lang="de-DE" b="1" dirty="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0DC017-7511-462B-AB32-6C1964F2E208}"/>
              </a:ext>
            </a:extLst>
          </p:cNvPr>
          <p:cNvSpPr/>
          <p:nvPr/>
        </p:nvSpPr>
        <p:spPr>
          <a:xfrm>
            <a:off x="2781720" y="2773477"/>
            <a:ext cx="4010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" sz="32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0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10" name="Google Shape;65;p13">
            <a:extLst>
              <a:ext uri="{FF2B5EF4-FFF2-40B4-BE49-F238E27FC236}">
                <a16:creationId xmlns:a16="http://schemas.microsoft.com/office/drawing/2014/main" id="{F903F2D9-DCC1-40C9-82FC-7884C3BC115B}"/>
              </a:ext>
            </a:extLst>
          </p:cNvPr>
          <p:cNvSpPr txBox="1">
            <a:spLocks/>
          </p:cNvSpPr>
          <p:nvPr/>
        </p:nvSpPr>
        <p:spPr>
          <a:xfrm>
            <a:off x="896519" y="2367157"/>
            <a:ext cx="1200108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de-DE" dirty="0"/>
              <a:t>Rolle</a:t>
            </a:r>
          </a:p>
        </p:txBody>
      </p:sp>
      <p:sp>
        <p:nvSpPr>
          <p:cNvPr id="11" name="Google Shape;65;p13">
            <a:extLst>
              <a:ext uri="{FF2B5EF4-FFF2-40B4-BE49-F238E27FC236}">
                <a16:creationId xmlns:a16="http://schemas.microsoft.com/office/drawing/2014/main" id="{C67CC0F1-62B2-45A7-BCAB-A57CD59452CB}"/>
              </a:ext>
            </a:extLst>
          </p:cNvPr>
          <p:cNvSpPr txBox="1">
            <a:spLocks/>
          </p:cNvSpPr>
          <p:nvPr/>
        </p:nvSpPr>
        <p:spPr>
          <a:xfrm>
            <a:off x="896938" y="2365827"/>
            <a:ext cx="384387" cy="42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de-DE" dirty="0"/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71605E-6 L 0.01302 -0.0071 C 0.0158 -0.00864 0.01996 -0.00926 0.02448 -0.00926 C 0.02934 -0.00926 0.03333 -0.00864 0.03611 -0.0071 L 0.04948 2.71605E-6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5" y="-46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031 L -0.00087 -0.00031 C -0.0007 -0.00123 -0.00052 -0.00247 -0.00018 -0.00339 C 0.00017 -0.0037 0.00052 -0.00339 0.00069 -0.0037 C 0.00121 -0.00401 0.00156 -0.00432 0.00191 -0.00432 C 0.00225 -0.00463 0.0026 -0.00463 0.00277 -0.00494 C 0.0033 -0.00494 0.00364 -0.00525 0.00399 -0.00555 C 0.00434 -0.00555 0.00451 -0.00586 0.00468 -0.00586 C 0.00573 -0.00648 0.00521 -0.00617 0.00607 -0.00648 C 0.00677 -0.00648 0.00746 -0.00648 0.00816 -0.00617 C 0.00868 -0.00617 0.00902 -0.00586 0.00955 -0.00586 C 0.01076 -0.00586 0.01198 -0.00555 0.01319 -0.00555 C 0.01354 -0.00525 0.01441 -0.00463 0.01493 -0.00432 C 0.01527 -0.00432 0.01562 -0.00432 0.01597 -0.00401 C 0.01614 -0.0037 0.01632 -0.0037 0.01649 -0.00339 C 0.01823 -0.00093 0.01632 -0.00339 0.01788 -0.00154 C 0.01788 -0.00123 0.01805 -0.00062 0.01823 -0.00031 C 0.01909 0.00278 0.01771 -0.00123 0.01892 0.00185 C 0.01875 0.00432 0.01875 0.00648 0.01857 0.00895 C 0.01857 0.00926 0.0184 0.00957 0.01823 0.00988 C 0.01771 0.01173 0.0184 0.01049 0.01753 0.01204 C 0.01736 0.01265 0.01718 0.01296 0.01701 0.01327 C 0.01684 0.01358 0.01666 0.0142 0.01649 0.01482 C 0.01614 0.01543 0.01562 0.01605 0.01527 0.01698 C 0.0151 0.01728 0.0151 0.0179 0.01493 0.01821 C 0.01458 0.01852 0.01423 0.01852 0.01406 0.01883 C 0.01371 0.01914 0.01354 0.01945 0.01319 0.01975 C 0.01128 0.02191 0.01336 0.01945 0.0118 0.0213 C 0.01163 0.02161 0.01059 0.02284 0.01024 0.02315 C 0.01007 0.02346 0.00989 0.02346 0.00972 0.02346 C 0.00937 0.02377 0.00937 0.02407 0.00902 0.02438 C 0.00868 0.02469 0.00781 0.025 0.00781 0.025 C 0.00746 0.02531 0.00729 0.02593 0.00694 0.02624 C 0.00677 0.02654 0.00642 0.02624 0.00607 0.02654 C 0.0059 0.02685 0.00486 0.02747 0.00451 0.02778 C 0.00399 0.02778 0.00364 0.02778 0.0033 0.02809 C 0.00208 0.0284 0.00277 0.0284 0.00173 0.0287 C 0.00156 0.02901 0.00121 0.02901 0.00086 0.02901 C 0.00017 0.02901 -0.00052 0.02901 -0.00139 0.0287 C -0.00157 0.0287 -0.00191 0.0284 -0.00191 0.02809 C -0.00209 0.02654 -0.00191 0.025 -0.00174 0.02346 C -0.0007 0.02377 0.00277 0.02377 0.00434 0.02469 C 0.00468 0.025 0.00486 0.02593 0.00538 0.02624 C 0.00573 0.02654 0.00607 0.02654 0.00659 0.02685 C 0.00677 0.02716 0.00694 0.02716 0.00711 0.02716 C 0.00746 0.02747 0.00764 0.02778 0.00781 0.02809 C 0.00798 0.0284 0.00816 0.0287 0.0085 0.02901 C 0.00868 0.02932 0.00989 0.02994 0.01007 0.02994 C 0.01024 0.03025 0.01041 0.03025 0.01076 0.03056 C 0.01146 0.03117 0.01267 0.03117 0.01319 0.03148 C 0.02066 0.03086 0.01805 0.03086 0.021 0.03086 " pathEditMode="relative" ptsTypes="AAAAAAAAAAAAAAAAAAAAAAAAAAAAAAAAAAAAAAAAAAAAAAAAA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83 0.03025 L 0.02083 0.03025 C 0.021 0.02932 0.02152 0.0284 0.0217 0.02747 C 0.02187 0.02716 0.02205 0.02654 0.02222 0.02593 C 0.02239 0.02562 0.02257 0.02562 0.02274 0.02562 C 0.02378 0.02315 0.02257 0.02624 0.02378 0.02315 C 0.02396 0.02253 0.02413 0.02222 0.0243 0.02191 C 0.02448 0.02161 0.02465 0.0213 0.02482 0.0213 C 0.02586 0.01852 0.02534 0.01945 0.02639 0.01821 C 0.02639 0.0179 0.02639 0.01728 0.02656 0.01698 C 0.02673 0.01667 0.02691 0.01636 0.02691 0.01605 C 0.0276 0.0142 0.02743 0.01482 0.0283 0.01327 C 0.0283 0.01296 0.0283 0.01265 0.02847 0.01235 C 0.02864 0.01204 0.02882 0.01173 0.02899 0.01142 C 0.02934 0.01111 0.02951 0.0108 0.02968 0.01049 C 0.02986 0.01019 0.02986 0.00957 0.03003 0.00926 C 0.03038 0.00864 0.03073 0.00833 0.0309 0.00772 C 0.03107 0.00741 0.03107 0.0071 0.03125 0.00679 C 0.03142 0.00648 0.03177 0.00617 0.03194 0.00586 C 0.03229 0.00556 0.03246 0.00525 0.03281 0.00494 C 0.03316 0.00278 0.03264 0.00432 0.03368 0.00309 C 0.03402 0.00216 0.03437 0.00124 0.03489 0.00062 C 0.03507 0.00062 0.03541 0.00031 0.03576 -6.17284E-7 C 0.03593 -0.00031 0.03611 -0.00093 0.03628 -0.00123 C 0.03646 -0.00154 0.0368 -0.00154 0.03698 -0.00185 C 0.03732 -0.0037 0.03698 -0.00247 0.03784 -0.00432 C 0.03784 -0.00494 0.03802 -0.00525 0.03819 -0.00555 C 0.03836 -0.00586 0.03889 -0.00617 0.03889 -0.00617 " pathEditMode="relative" ptsTypes="AAAAAAAAAAAAAAAAAAAAAAAAAAAA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decel="2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36 -0.00648 L 0.03836 -0.00648 C 0.03871 -0.00555 0.03906 -0.00463 0.03941 -0.0037 C 0.03958 -0.00339 0.03993 -0.00339 0.0401 -0.00278 C 0.04027 -0.00247 0.0401 -0.00216 0.04027 -0.00185 C 0.04062 -0.00093 0.04114 -0.00062 0.04149 -6.17284E-7 C 0.04166 0.00031 0.04166 0.00093 0.04166 0.00124 C 0.04201 0.00185 0.04305 0.00278 0.04305 0.00278 C 0.0434 0.00525 0.04323 0.00432 0.04375 0.00586 C 0.04427 0.00895 0.04444 0.00926 0.04375 0.01389 C 0.04375 0.01451 0.04323 0.01512 0.04305 0.01605 C 0.04288 0.01636 0.04288 0.01667 0.04271 0.01698 C 0.04271 0.01759 0.04271 0.01852 0.04253 0.01883 C 0.04218 0.02068 0.04149 0.02161 0.04062 0.02315 C 0.04045 0.02346 0.04027 0.02407 0.0401 0.02407 C 0.03975 0.02438 0.03958 0.02438 0.03923 0.02438 C 0.03663 0.02593 0.03906 0.02469 0.03715 0.02562 C 0.03698 0.02593 0.0368 0.02624 0.03646 0.02624 C 0.03524 0.02747 0.03559 0.02685 0.0342 0.02747 C 0.03385 0.02778 0.0335 0.02809 0.03298 0.02809 C 0.03264 0.0284 0.03246 0.0284 0.03211 0.0287 L 0.03021 0.02963 L 0.02968 0.03025 C 0.0283 0.02994 0.02691 0.02994 0.02552 0.02963 C 0.02534 0.02963 0.025 0.02963 0.02482 0.02932 C 0.02465 0.02901 0.02465 0.0287 0.02465 0.02809 C 0.0243 0.02562 0.02465 0.02809 0.0243 0.025 C 0.02413 0.02438 0.02413 0.02407 0.02413 0.02377 C 0.02413 0.02191 0.02413 0.02037 0.0243 0.01852 C 0.0243 0.01821 0.02448 0.0179 0.02448 0.01759 C 0.02517 0.01358 0.02413 0.01914 0.025 0.01389 C 0.02517 0.01327 0.02517 0.01296 0.02534 0.01265 C 0.02534 0.01204 0.02534 0.01173 0.02552 0.01111 C 0.02552 0.0108 0.02586 0.01049 0.02586 0.01019 C 0.02604 0.00926 0.02621 0.00864 0.02639 0.00772 C 0.02639 0.00679 0.02639 0.00586 0.02673 0.00494 C 0.02795 0.00154 0.02656 0.00586 0.02743 0.00278 C 0.02743 0.00216 0.0276 0.00185 0.02777 0.00154 C 0.02795 0.00124 0.02795 0.00062 0.02795 0.00031 C 0.0283 -0.00031 0.02882 -0.00123 0.02916 -0.00154 C 0.02951 -0.00154 0.02968 -0.00154 0.02986 -0.00185 C 0.03038 -0.00216 0.03073 -0.00247 0.03107 -0.00278 C 0.03264 -0.00463 0.03125 -0.0037 0.03264 -0.00432 C 0.03333 -0.00648 0.03264 -0.00525 0.03472 -0.00586 C 0.0375 -0.0071 0.03784 -0.00648 0.03836 -0.00648 Z " pathEditMode="relative" ptsTypes="AAAAAAAAAAAAAAAAAAAAAAAAAAAAAAAAAAAAAAAAAAAAA">
                                      <p:cBhvr>
                                        <p:cTn id="3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0" grpId="0"/>
      <p:bldP spid="11" grpId="0"/>
      <p:bldP spid="11" grpId="1"/>
      <p:bldP spid="11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D36D4AD-506E-4D2B-9375-C8093CA84E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1429" r="21429"/>
          <a:stretch/>
        </p:blipFill>
        <p:spPr>
          <a:xfrm>
            <a:off x="5746474" y="3496581"/>
            <a:ext cx="68400" cy="68400"/>
          </a:xfrm>
          <a:prstGeom prst="flowChartConnector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6D6C4E3-F1BF-4216-A926-36E47C5259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4225" r="33143"/>
          <a:stretch/>
        </p:blipFill>
        <p:spPr>
          <a:xfrm>
            <a:off x="5536287" y="3498486"/>
            <a:ext cx="64800" cy="64800"/>
          </a:xfrm>
          <a:prstGeom prst="flowChartConnector">
            <a:avLst/>
          </a:prstGeom>
        </p:spPr>
      </p:pic>
      <p:pic>
        <p:nvPicPr>
          <p:cNvPr id="11" name="Graphic 10" descr="Suburban scene">
            <a:extLst>
              <a:ext uri="{FF2B5EF4-FFF2-40B4-BE49-F238E27FC236}">
                <a16:creationId xmlns:a16="http://schemas.microsoft.com/office/drawing/2014/main" id="{41F9D387-E91F-4A53-8E0D-47C4B3C90B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24982" y="1149165"/>
            <a:ext cx="3773238" cy="3773238"/>
          </a:xfrm>
          <a:prstGeom prst="rect">
            <a:avLst/>
          </a:prstGeom>
        </p:spPr>
      </p:pic>
      <p:pic>
        <p:nvPicPr>
          <p:cNvPr id="3" name="Graphic 2" descr="Suburban scene">
            <a:extLst>
              <a:ext uri="{FF2B5EF4-FFF2-40B4-BE49-F238E27FC236}">
                <a16:creationId xmlns:a16="http://schemas.microsoft.com/office/drawing/2014/main" id="{E580491C-7474-44A6-882E-E2B72895E0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24982" y="1153761"/>
            <a:ext cx="3773238" cy="3773238"/>
          </a:xfrm>
          <a:prstGeom prst="rect">
            <a:avLst/>
          </a:prstGeom>
        </p:spPr>
      </p:pic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32055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Buzzword-Bingo - Hausbau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25" y="1505700"/>
            <a:ext cx="3999900" cy="32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Tür</a:t>
            </a: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Fenster</a:t>
            </a: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Dach</a:t>
            </a: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Keller</a:t>
            </a: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Heizung</a:t>
            </a: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Wand</a:t>
            </a: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Garage</a:t>
            </a: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de" sz="1400"/>
              <a:t>Kamin</a:t>
            </a:r>
            <a:endParaRPr sz="140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3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" sz="1200" dirty="0"/>
              <a:t>Steinhaus</a:t>
            </a:r>
            <a:endParaRPr sz="1200" dirty="0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de" sz="1200" dirty="0"/>
              <a:t>Mauerhaus</a:t>
            </a:r>
            <a:endParaRPr sz="1200" dirty="0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de" sz="1200" dirty="0"/>
              <a:t>Holzhaus</a:t>
            </a:r>
            <a:endParaRPr sz="1200" dirty="0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de" sz="1200" dirty="0"/>
              <a:t>Fertighaus</a:t>
            </a:r>
            <a:endParaRPr sz="1200" dirty="0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de" sz="1200" dirty="0"/>
              <a:t>Schloss</a:t>
            </a:r>
            <a:endParaRPr sz="1200" dirty="0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de" sz="1200" dirty="0"/>
              <a:t>Atombunker</a:t>
            </a:r>
            <a:endParaRPr sz="1200" dirty="0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de" sz="1200" dirty="0"/>
              <a:t>Villa</a:t>
            </a:r>
            <a:endParaRPr sz="1200" dirty="0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de" sz="1200" dirty="0"/>
              <a:t>Reihenhaus</a:t>
            </a: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de" sz="1200" dirty="0"/>
              <a:t> </a:t>
            </a:r>
            <a:endParaRPr sz="1200" dirty="0"/>
          </a:p>
          <a:p>
            <a:pPr marL="457200" lvl="0" indent="-304800" algn="l" rtl="0">
              <a:spcBef>
                <a:spcPts val="1200"/>
              </a:spcBef>
              <a:spcAft>
                <a:spcPts val="1200"/>
              </a:spcAft>
              <a:buSzPts val="1200"/>
              <a:buChar char="●"/>
            </a:pPr>
            <a:endParaRPr sz="1200" dirty="0"/>
          </a:p>
        </p:txBody>
      </p:sp>
      <p:sp>
        <p:nvSpPr>
          <p:cNvPr id="74" name="Google Shape;74;p14"/>
          <p:cNvSpPr txBox="1"/>
          <p:nvPr/>
        </p:nvSpPr>
        <p:spPr>
          <a:xfrm>
            <a:off x="311700" y="2640200"/>
            <a:ext cx="676885" cy="40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11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Sandra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5290450" y="4406220"/>
            <a:ext cx="15171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12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Blockhaus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5290450" y="4405434"/>
            <a:ext cx="15171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12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Blockchain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6.17284E-7 L -0.08733 6.17284E-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45679E-6 L -0.08733 -3.45679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01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101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301"/>
                            </p:stCondLst>
                            <p:childTnLst>
                              <p:par>
                                <p:cTn id="45" presetID="1" presetClass="exit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1"/>
                            </p:stCondLst>
                            <p:childTnLst>
                              <p:par>
                                <p:cTn id="50" presetID="1" presetClass="entr" presetSubtype="0" fill="hold" grpId="1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6" grpId="0"/>
      <p:bldP spid="7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Wann ist das Pattern anzuwenden?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11725" y="1567825"/>
            <a:ext cx="8520600" cy="30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de" sz="1800">
                <a:solidFill>
                  <a:srgbClr val="24292E"/>
                </a:solidFill>
                <a:highlight>
                  <a:srgbClr val="FFFFFF"/>
                </a:highlight>
              </a:rPr>
              <a:t>Objekt besteht aus mehreren Einzelteilen (komplex)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de" sz="1800">
                <a:solidFill>
                  <a:srgbClr val="24292E"/>
                </a:solidFill>
                <a:highlight>
                  <a:srgbClr val="FFFFFF"/>
                </a:highlight>
              </a:rPr>
              <a:t>Objekt hat sehr viele Übergabeparameter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de" sz="1800">
                <a:solidFill>
                  <a:srgbClr val="24292E"/>
                </a:solidFill>
                <a:highlight>
                  <a:srgbClr val="FFFFFF"/>
                </a:highlight>
              </a:rPr>
              <a:t>Objekt kommt multivariat vor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de" sz="1800">
                <a:solidFill>
                  <a:srgbClr val="24292E"/>
                </a:solidFill>
                <a:highlight>
                  <a:schemeClr val="lt1"/>
                </a:highlight>
              </a:rPr>
              <a:t>Konstruktionsablauf erfordert internen Zustand, der vor einem Client verborgen wird</a:t>
            </a:r>
            <a:endParaRPr sz="1800">
              <a:solidFill>
                <a:srgbClr val="24292E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E12FE7D-6394-49CF-B9DF-8311D4C43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8212" y="1628200"/>
            <a:ext cx="6867525" cy="3171825"/>
          </a:xfrm>
          <a:prstGeom prst="rect">
            <a:avLst/>
          </a:prstGeom>
        </p:spPr>
      </p:pic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UML-Beispiel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5525625" y="1855425"/>
            <a:ext cx="2282700" cy="9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i="1">
                <a:latin typeface="Roboto"/>
                <a:ea typeface="Roboto"/>
                <a:cs typeface="Roboto"/>
                <a:sym typeface="Roboto"/>
              </a:rPr>
              <a:t>buildWall()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i="1">
                <a:latin typeface="Roboto"/>
                <a:ea typeface="Roboto"/>
                <a:cs typeface="Roboto"/>
                <a:sym typeface="Roboto"/>
              </a:rPr>
              <a:t>buildDoor()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i="1">
                <a:latin typeface="Roboto"/>
                <a:ea typeface="Roboto"/>
                <a:cs typeface="Roboto"/>
                <a:sym typeface="Roboto"/>
              </a:rPr>
              <a:t>buildRoof()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i="1">
                <a:latin typeface="Roboto"/>
                <a:ea typeface="Roboto"/>
                <a:cs typeface="Roboto"/>
                <a:sym typeface="Roboto"/>
              </a:rPr>
              <a:t>buildWindow()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i="1">
                <a:latin typeface="Roboto"/>
                <a:ea typeface="Roboto"/>
                <a:cs typeface="Roboto"/>
                <a:sym typeface="Roboto"/>
              </a:rPr>
              <a:t>buildBasement()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i="1">
                <a:latin typeface="Roboto"/>
                <a:ea typeface="Roboto"/>
                <a:cs typeface="Roboto"/>
                <a:sym typeface="Roboto"/>
              </a:rPr>
              <a:t>...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1891550" y="3794625"/>
            <a:ext cx="18267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StoneHouseBuilder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WoodHouseBuilder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8087075" y="3866950"/>
            <a:ext cx="8367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House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Nachteile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de" sz="2800" b="1">
                <a:solidFill>
                  <a:srgbClr val="F46524"/>
                </a:solidFill>
                <a:latin typeface="Merriweather"/>
                <a:ea typeface="Merriweather"/>
                <a:cs typeface="Merriweather"/>
                <a:sym typeface="Merriweather"/>
              </a:rPr>
              <a:t>Vorteile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100" b="1">
              <a:solidFill>
                <a:srgbClr val="F46524"/>
              </a:solidFill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2"/>
          </p:nvPr>
        </p:nvSpPr>
        <p:spPr>
          <a:xfrm>
            <a:off x="311300" y="12040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Char char="●"/>
            </a:pPr>
            <a:r>
              <a:rPr lang="de" sz="1600" dirty="0">
                <a:solidFill>
                  <a:srgbClr val="D9D9D9"/>
                </a:solidFill>
              </a:rPr>
              <a:t>enge Kopplung zwischen Produkt, konkretem </a:t>
            </a:r>
            <a:r>
              <a:rPr lang="de" sz="1600" i="1" dirty="0">
                <a:solidFill>
                  <a:srgbClr val="D9D9D9"/>
                </a:solidFill>
              </a:rPr>
              <a:t>Builder </a:t>
            </a:r>
            <a:r>
              <a:rPr lang="de" sz="1600" dirty="0">
                <a:solidFill>
                  <a:srgbClr val="D9D9D9"/>
                </a:solidFill>
              </a:rPr>
              <a:t>und den am Konstruktionsprozess beteiligten Klassen</a:t>
            </a:r>
            <a:endParaRPr sz="1600" dirty="0">
              <a:solidFill>
                <a:srgbClr val="D9D9D9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D9D9D9"/>
              </a:buClr>
              <a:buSzPts val="1600"/>
              <a:buChar char="●"/>
            </a:pPr>
            <a:r>
              <a:rPr lang="de" sz="1600" dirty="0">
                <a:solidFill>
                  <a:srgbClr val="D9D9D9"/>
                </a:solidFill>
              </a:rPr>
              <a:t>mehr Code</a:t>
            </a:r>
            <a:endParaRPr sz="1600" dirty="0">
              <a:solidFill>
                <a:srgbClr val="D9D9D9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D9D9D9"/>
              </a:buClr>
              <a:buSzPts val="1600"/>
              <a:buChar char="●"/>
            </a:pPr>
            <a:r>
              <a:rPr lang="de" sz="1600" dirty="0">
                <a:solidFill>
                  <a:srgbClr val="D9D9D9"/>
                </a:solidFill>
              </a:rPr>
              <a:t>komplexer</a:t>
            </a:r>
            <a:endParaRPr sz="1600" dirty="0">
              <a:solidFill>
                <a:srgbClr val="D9D9D9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Clr>
                <a:srgbClr val="D9D9D9"/>
              </a:buClr>
              <a:buSzPts val="1600"/>
              <a:buChar char="●"/>
            </a:pPr>
            <a:r>
              <a:rPr lang="de" sz="1600" dirty="0">
                <a:solidFill>
                  <a:srgbClr val="D9D9D9"/>
                </a:solidFill>
              </a:rPr>
              <a:t>jeder weitere Produkttyp benötigt eigenen </a:t>
            </a:r>
            <a:r>
              <a:rPr lang="de" sz="1600" i="1" dirty="0">
                <a:solidFill>
                  <a:srgbClr val="D9D9D9"/>
                </a:solidFill>
              </a:rPr>
              <a:t>ConcreteBuilder</a:t>
            </a:r>
            <a:endParaRPr sz="1600" i="1" dirty="0">
              <a:solidFill>
                <a:srgbClr val="D9D9D9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2"/>
          </p:nvPr>
        </p:nvSpPr>
        <p:spPr>
          <a:xfrm>
            <a:off x="4879025" y="1204000"/>
            <a:ext cx="41157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komplexe Systeme leichter abbildbar (z. B. Hinzufügen neuer Produkttypen)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feingranulare Kontrolle über Konstruktionsprozess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Konstruktionsprozess: verschiedene Repräsentationen erzeugen z. B. Hausbau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Code wird besser wartbar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de" sz="1600" i="1"/>
              <a:t>step by step</a:t>
            </a:r>
            <a:endParaRPr sz="1600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Quellen</a:t>
            </a: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de" sz="1000">
                <a:solidFill>
                  <a:srgbClr val="000000"/>
                </a:solidFill>
                <a:uFill>
                  <a:noFill/>
                </a:uFill>
                <a:hlinkClick r:id="rId3"/>
              </a:rPr>
              <a:t>https://sourcemaking.com/design_patterns/builder</a:t>
            </a:r>
            <a:endParaRPr sz="1000">
              <a:solidFill>
                <a:srgbClr val="000000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de" sz="10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https://en.wikipedia.org/wiki/Builder_pattern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de" sz="1000">
                <a:solidFill>
                  <a:srgbClr val="000000"/>
                </a:solidFill>
                <a:uFill>
                  <a:noFill/>
                </a:uFill>
                <a:hlinkClick r:id="rId5"/>
              </a:rPr>
              <a:t>https://de.wikipedia.org/wiki/Erbauer_(Entwurfsmuster)</a:t>
            </a:r>
            <a:endParaRPr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On-screen Show (16:9)</PresentationFormat>
  <Paragraphs>73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Microsoft Yahei</vt:lpstr>
      <vt:lpstr>Arial</vt:lpstr>
      <vt:lpstr>Bradley Hand ITC</vt:lpstr>
      <vt:lpstr>Merriweather</vt:lpstr>
      <vt:lpstr>Roboto</vt:lpstr>
      <vt:lpstr>Paradigm</vt:lpstr>
      <vt:lpstr>Builder Pattern Software Engineering 2: Creational Patterns</vt:lpstr>
      <vt:lpstr>Buzzword-Bingo - Hausbau</vt:lpstr>
      <vt:lpstr>Wann ist das Pattern anzuwenden?</vt:lpstr>
      <vt:lpstr>UML-Beispiel</vt:lpstr>
      <vt:lpstr>Nachteile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2: Builder-Pattern</dc:title>
  <cp:lastModifiedBy>Lockenvitz, Niko</cp:lastModifiedBy>
  <cp:revision>25</cp:revision>
  <dcterms:modified xsi:type="dcterms:W3CDTF">2020-01-07T10:23:00Z</dcterms:modified>
</cp:coreProperties>
</file>