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73" autoAdjust="0"/>
  </p:normalViewPr>
  <p:slideViewPr>
    <p:cSldViewPr snapToGrid="0">
      <p:cViewPr varScale="1">
        <p:scale>
          <a:sx n="74" d="100"/>
          <a:sy n="74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kenvitz, Niko" userId="ddcb36c6-014d-422f-bd18-8125242f5120" providerId="ADAL" clId="{3A79F24C-0954-4CD6-B835-F61B555E4DAE}"/>
    <pc:docChg chg="undo modSld">
      <pc:chgData name="Lockenvitz, Niko" userId="ddcb36c6-014d-422f-bd18-8125242f5120" providerId="ADAL" clId="{3A79F24C-0954-4CD6-B835-F61B555E4DAE}" dt="2020-01-31T09:56:19.627" v="13" actId="20577"/>
      <pc:docMkLst>
        <pc:docMk/>
      </pc:docMkLst>
      <pc:sldChg chg="modSp">
        <pc:chgData name="Lockenvitz, Niko" userId="ddcb36c6-014d-422f-bd18-8125242f5120" providerId="ADAL" clId="{3A79F24C-0954-4CD6-B835-F61B555E4DAE}" dt="2020-01-31T09:53:43.239" v="1" actId="20577"/>
        <pc:sldMkLst>
          <pc:docMk/>
          <pc:sldMk cId="1929947576" sldId="256"/>
        </pc:sldMkLst>
        <pc:spChg chg="mod">
          <ac:chgData name="Lockenvitz, Niko" userId="ddcb36c6-014d-422f-bd18-8125242f5120" providerId="ADAL" clId="{3A79F24C-0954-4CD6-B835-F61B555E4DAE}" dt="2020-01-31T09:53:43.239" v="1" actId="20577"/>
          <ac:spMkLst>
            <pc:docMk/>
            <pc:sldMk cId="1929947576" sldId="256"/>
            <ac:spMk id="3" creationId="{17FD0926-A3BF-46A9-A7C1-2521D868A0ED}"/>
          </ac:spMkLst>
        </pc:spChg>
      </pc:sldChg>
      <pc:sldChg chg="modSp">
        <pc:chgData name="Lockenvitz, Niko" userId="ddcb36c6-014d-422f-bd18-8125242f5120" providerId="ADAL" clId="{3A79F24C-0954-4CD6-B835-F61B555E4DAE}" dt="2020-01-31T09:56:19.627" v="13" actId="20577"/>
        <pc:sldMkLst>
          <pc:docMk/>
          <pc:sldMk cId="207270718" sldId="257"/>
        </pc:sldMkLst>
        <pc:spChg chg="mod">
          <ac:chgData name="Lockenvitz, Niko" userId="ddcb36c6-014d-422f-bd18-8125242f5120" providerId="ADAL" clId="{3A79F24C-0954-4CD6-B835-F61B555E4DAE}" dt="2020-01-31T09:56:19.627" v="13" actId="20577"/>
          <ac:spMkLst>
            <pc:docMk/>
            <pc:sldMk cId="207270718" sldId="257"/>
            <ac:spMk id="2" creationId="{CA46E796-CC3D-49B6-B9A2-A59A7F9ACCA8}"/>
          </ac:spMkLst>
        </pc:spChg>
        <pc:spChg chg="mod">
          <ac:chgData name="Lockenvitz, Niko" userId="ddcb36c6-014d-422f-bd18-8125242f5120" providerId="ADAL" clId="{3A79F24C-0954-4CD6-B835-F61B555E4DAE}" dt="2020-01-31T09:56:15.467" v="11" actId="20577"/>
          <ac:spMkLst>
            <pc:docMk/>
            <pc:sldMk cId="207270718" sldId="257"/>
            <ac:spMk id="3" creationId="{CCB00515-87ED-4B02-8A8D-29BC02C678DB}"/>
          </ac:spMkLst>
        </pc:spChg>
      </pc:sldChg>
      <pc:sldChg chg="modSp">
        <pc:chgData name="Lockenvitz, Niko" userId="ddcb36c6-014d-422f-bd18-8125242f5120" providerId="ADAL" clId="{3A79F24C-0954-4CD6-B835-F61B555E4DAE}" dt="2020-01-31T09:54:43.216" v="7" actId="20577"/>
        <pc:sldMkLst>
          <pc:docMk/>
          <pc:sldMk cId="1064962936" sldId="259"/>
        </pc:sldMkLst>
        <pc:spChg chg="mod">
          <ac:chgData name="Lockenvitz, Niko" userId="ddcb36c6-014d-422f-bd18-8125242f5120" providerId="ADAL" clId="{3A79F24C-0954-4CD6-B835-F61B555E4DAE}" dt="2020-01-31T09:54:43.216" v="7" actId="20577"/>
          <ac:spMkLst>
            <pc:docMk/>
            <pc:sldMk cId="1064962936" sldId="259"/>
            <ac:spMk id="5" creationId="{FB624352-4280-4DD4-B52E-0F775C32D2BB}"/>
          </ac:spMkLst>
        </pc:spChg>
      </pc:sldChg>
      <pc:sldChg chg="modSp">
        <pc:chgData name="Lockenvitz, Niko" userId="ddcb36c6-014d-422f-bd18-8125242f5120" providerId="ADAL" clId="{3A79F24C-0954-4CD6-B835-F61B555E4DAE}" dt="2020-01-31T09:55:13.893" v="9" actId="1076"/>
        <pc:sldMkLst>
          <pc:docMk/>
          <pc:sldMk cId="2934660945" sldId="261"/>
        </pc:sldMkLst>
        <pc:spChg chg="mod">
          <ac:chgData name="Lockenvitz, Niko" userId="ddcb36c6-014d-422f-bd18-8125242f5120" providerId="ADAL" clId="{3A79F24C-0954-4CD6-B835-F61B555E4DAE}" dt="2020-01-31T09:55:13.893" v="9" actId="1076"/>
          <ac:spMkLst>
            <pc:docMk/>
            <pc:sldMk cId="2934660945" sldId="261"/>
            <ac:spMk id="4" creationId="{1FE30B28-03B9-4F9C-BDD6-4E2065E3B3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E14D-02BA-4001-8767-499BC9CEC395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51B6-6AAC-4FB4-9DD5-A8C7A70464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87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Doesn’t like the word „software architecture”: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a senior in a company setting rules, standards onto how software should be written but hasten actually written any software for 10 or 20 years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“architecture astronauts”</a:t>
            </a:r>
          </a:p>
          <a:p>
            <a:pPr marL="171450" lvl="0" indent="-171450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a technical person, you have to be comfortable with the act of programming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 community has always believed: code is important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Notion that an architect is beyond programming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you’re an architect, you shouldn’t be programming anymore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feels wrong!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51B6-6AAC-4FB4-9DD5-A8C7A70464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21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1: “fundamental organization of a system, embodied in its components, their relationships to each other and the environment, and the principles governing its design and evolution” (ANSI/IEEE Std 1471-2000)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Ralf Johnson (one of the 4 authors of the design pattern book) has a problem with that definition: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highest level most critical components?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select which components / which relationships are important?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matters that makes some of them architectural or not?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really matters is talking to the expert developers -&gt; they will have some common understanding of how the thing (Software project) works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hat common understanding that is effectively the architecture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Johnson’s definition 1: “Expert developer’s shared understanding of the system design”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is very much a social thing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that fuzzy embedded understanding that really matters</a:t>
            </a:r>
          </a:p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Wirklich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wichtig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zwischen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erfahrenen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Entwickler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Architektur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sehr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soziale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Angelegenheit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Wichtig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gutes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gemeinsames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Verständnis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zwischen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das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leiten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 with the title “architecture” are usually just an imperfect presentation of that shared understanding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to make a software project grow successfully: a good shared understanding between the people who are leading a project -&gt; that’s really what matters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51B6-6AAC-4FB4-9DD5-A8C7A70464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7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2: “The set of design decisions that must be made early”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should be the decisions you need to make early 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Johnson’s definition 2: “the decisions that you wish you could get right early”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not have the information you need for the decisions you want to make early 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only learn about the software product should be structured like as you’re building it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concerned about the decisions that are hard to change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of programming language is a decision that’s hard to change but not considered a top-level component</a:t>
            </a:r>
          </a:p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en-US" dirty="0" err="1"/>
              <a:t>Entscheidungen</a:t>
            </a:r>
            <a:r>
              <a:rPr lang="en-US" dirty="0"/>
              <a:t>, die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ändern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z.B</a:t>
            </a:r>
            <a:r>
              <a:rPr lang="en-US" dirty="0"/>
              <a:t>.: die Wahl der </a:t>
            </a:r>
            <a:r>
              <a:rPr lang="en-US" dirty="0" err="1"/>
              <a:t>Programmuiersprache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im </a:t>
            </a:r>
            <a:r>
              <a:rPr lang="en-US" dirty="0" err="1"/>
              <a:t>Nachhinein</a:t>
            </a:r>
            <a:r>
              <a:rPr lang="en-US" dirty="0"/>
              <a:t>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ändern</a:t>
            </a:r>
            <a:r>
              <a:rPr lang="en-US" dirty="0"/>
              <a:t>, </a:t>
            </a:r>
            <a:r>
              <a:rPr lang="en-US" dirty="0" err="1"/>
              <a:t>zählt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top-level </a:t>
            </a:r>
            <a:r>
              <a:rPr lang="en-US" dirty="0" err="1"/>
              <a:t>Komponente</a:t>
            </a:r>
            <a:endParaRPr lang="de-DE" dirty="0"/>
          </a:p>
          <a:p>
            <a:pPr marL="171450" lvl="0" indent="-171450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51B6-6AAC-4FB4-9DD5-A8C7A70464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6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summary: architecture is shared understanding and hard to change -&gt; short definition: “the important stuff. Whatever that is”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trying to think about your software system and what its architecture is, the first thing you have to do is to fire out what is important?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we as the technical leadership of a project consider to be the most important things?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key things about this system? What is the most important thing in the codebase?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the key thing is that decision about what is important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51B6-6AAC-4FB4-9DD5-A8C7A70464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9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it important: “We need to put less effort on quality so we can build more features for our next release”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Reaction of a lot of people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Frustration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Argument: we got to do a decent job as software professionals (like a moral response)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battle between craftsmanship and economics</a:t>
            </a:r>
          </a:p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/>
              <a:t>Architektur: innere 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Nicht sichtbar nach außen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Oftmals wird billigere Software bevorzugt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51B6-6AAC-4FB4-9DD5-A8C7A70464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5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on the outside one would choose a cheaper software with less (internal) quality that does the same as the software with higher quality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matters in terms of internal quality is the long-term picture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Stamina Hypothesis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 the software of an architecture that grows over time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time goes on you want to add new features it seams to get harder, because the existing codebase slows you down as you add more code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doesn’t have to be this way: if you have a good architecture and you keep attention to keeping it healthy and refactoring regularly and making sure that the software code base is clean, you can get a different experience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51B6-6AAC-4FB4-9DD5-A8C7A70464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4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build new features faster and faster, because the software is already componentized and it’s easy to find where to make the changes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easily possible to accelerate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why software architecture is important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buying the cheap software is a win for the moment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 software with better internal software will be able to make new features more and more rapidly -&gt; the cheap/slow one can’t keep up anymore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51B6-6AAC-4FB4-9DD5-A8C7A70464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65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DesignStaminaHypothesi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1ECE-180D-4155-BB51-9B7B22C0D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000" dirty="0"/>
              <a:t>Making </a:t>
            </a:r>
            <a:r>
              <a:rPr lang="de-DE" sz="7000" dirty="0" err="1"/>
              <a:t>architecture</a:t>
            </a:r>
            <a:r>
              <a:rPr lang="de-DE" sz="7000" dirty="0"/>
              <a:t> matter</a:t>
            </a:r>
            <a:br>
              <a:rPr lang="de-DE" sz="6000" dirty="0"/>
            </a:br>
            <a:r>
              <a:rPr lang="de-DE" sz="4000" dirty="0"/>
              <a:t>(Martin Fowler)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D0926-A3BF-46A9-A7C1-2521D868A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NiKo</a:t>
            </a:r>
            <a:r>
              <a:rPr lang="de-DE" dirty="0"/>
              <a:t>, </a:t>
            </a:r>
            <a:r>
              <a:rPr lang="de-DE" dirty="0" err="1"/>
              <a:t>SaschA</a:t>
            </a:r>
            <a:r>
              <a:rPr lang="de-DE" dirty="0"/>
              <a:t>, Julian, </a:t>
            </a:r>
            <a:r>
              <a:rPr lang="de-DE" dirty="0" err="1"/>
              <a:t>yassine</a:t>
            </a:r>
            <a:r>
              <a:rPr lang="de-DE" dirty="0"/>
              <a:t>, Rene, Andrea</a:t>
            </a:r>
          </a:p>
        </p:txBody>
      </p:sp>
    </p:spTree>
    <p:extLst>
      <p:ext uri="{BB962C8B-B14F-4D97-AF65-F5344CB8AC3E}">
        <p14:creationId xmlns:p14="http://schemas.microsoft.com/office/powerpoint/2010/main" val="192994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E796-CC3D-49B6-B9A2-A59A7F9A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„Software-Architekt</a:t>
            </a:r>
            <a:r>
              <a:rPr lang="de-DE" dirty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0515-87ED-4B02-8A8D-29BC02C6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„Architekt Astronaut“:</a:t>
            </a:r>
            <a:br>
              <a:rPr lang="de-DE" dirty="0"/>
            </a:br>
            <a:r>
              <a:rPr lang="de-DE" dirty="0"/>
              <a:t>Senior-Architekt, der seit 10-20 Jahren keinen Code mehr geschrieben hat</a:t>
            </a:r>
          </a:p>
          <a:p>
            <a:r>
              <a:rPr lang="de-DE" dirty="0"/>
              <a:t>Annahme: Architekt muss keinen Code schreiben</a:t>
            </a:r>
          </a:p>
          <a:p>
            <a:r>
              <a:rPr lang="de-DE" dirty="0"/>
              <a:t>Aber: Wer im technischen Bereich arbeitet, sollte mit dem Programmieren vertraut sein</a:t>
            </a:r>
          </a:p>
        </p:txBody>
      </p:sp>
    </p:spTree>
    <p:extLst>
      <p:ext uri="{BB962C8B-B14F-4D97-AF65-F5344CB8AC3E}">
        <p14:creationId xmlns:p14="http://schemas.microsoft.com/office/powerpoint/2010/main" val="2072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57B2-948C-4551-833A-402BCDC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(Software-) Architektur?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01C-5A9E-42A5-AE29-8DDA8A75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47248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Definition 1 (ANSI/IEEE Std 1471-2000):</a:t>
            </a:r>
          </a:p>
          <a:p>
            <a:pPr marL="0" indent="0">
              <a:buNone/>
            </a:pPr>
            <a:r>
              <a:rPr lang="de-DE" dirty="0"/>
              <a:t>„</a:t>
            </a:r>
            <a:r>
              <a:rPr lang="en-US" dirty="0"/>
              <a:t>fundamental organization of a system, embodied in its components, their relationships to each other and the environment, and the principles governing its design and evolution”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Ralph Johnson: Was </a:t>
            </a:r>
            <a:r>
              <a:rPr lang="en-US" dirty="0" err="1"/>
              <a:t>sind</a:t>
            </a:r>
            <a:r>
              <a:rPr lang="en-US" dirty="0"/>
              <a:t> die </a:t>
            </a:r>
            <a:r>
              <a:rPr lang="de-DE" dirty="0"/>
              <a:t>„ </a:t>
            </a:r>
            <a:r>
              <a:rPr lang="en-US" dirty="0"/>
              <a:t>high level most critical components”?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CB86B-6954-42A1-BF2A-E0AC937B6553}"/>
              </a:ext>
            </a:extLst>
          </p:cNvPr>
          <p:cNvSpPr/>
          <p:nvPr/>
        </p:nvSpPr>
        <p:spPr>
          <a:xfrm>
            <a:off x="6624322" y="2053516"/>
            <a:ext cx="48859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  <a:ea typeface="+mj-ea"/>
                <a:cs typeface="+mj-cs"/>
              </a:rPr>
              <a:t>Definition 1 (Ralph Johnson):</a:t>
            </a:r>
            <a:br>
              <a:rPr lang="en-US" sz="2000" b="1" dirty="0">
                <a:latin typeface="+mj-lt"/>
                <a:ea typeface="+mj-ea"/>
                <a:cs typeface="+mj-cs"/>
              </a:rPr>
            </a:br>
            <a:endParaRPr lang="en-US" sz="2000" b="1" dirty="0">
              <a:latin typeface="+mj-lt"/>
              <a:ea typeface="+mj-ea"/>
              <a:cs typeface="+mj-cs"/>
            </a:endParaRP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“Expert developer’s shared understanding of the system design”</a:t>
            </a:r>
          </a:p>
          <a:p>
            <a:endParaRPr lang="en-US" sz="2000" dirty="0">
              <a:latin typeface="+mj-lt"/>
              <a:ea typeface="+mj-ea"/>
              <a:cs typeface="+mj-cs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+mj-lt"/>
                <a:ea typeface="+mj-ea"/>
                <a:cs typeface="+mj-cs"/>
              </a:rPr>
              <a:t>Wirklich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wichtig</a:t>
            </a:r>
            <a:r>
              <a:rPr lang="en-US" sz="2000" dirty="0">
                <a:latin typeface="+mj-lt"/>
                <a:ea typeface="+mj-ea"/>
                <a:cs typeface="+mj-cs"/>
              </a:rPr>
              <a:t>: </a:t>
            </a:r>
            <a:r>
              <a:rPr lang="en-US" sz="2000" dirty="0" err="1">
                <a:latin typeface="+mj-lt"/>
                <a:ea typeface="+mj-ea"/>
                <a:cs typeface="+mj-cs"/>
              </a:rPr>
              <a:t>Kommunikation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+mj-lt"/>
                <a:ea typeface="+mj-ea"/>
                <a:cs typeface="+mj-cs"/>
              </a:rPr>
              <a:t>Architektur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ist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eine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sehr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soziale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Angelegenheit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+mj-lt"/>
                <a:ea typeface="+mj-ea"/>
                <a:cs typeface="+mj-cs"/>
              </a:rPr>
              <a:t>Wichtig</a:t>
            </a:r>
            <a:r>
              <a:rPr lang="en-US" sz="2000" dirty="0">
                <a:latin typeface="+mj-lt"/>
                <a:ea typeface="+mj-ea"/>
                <a:cs typeface="+mj-cs"/>
              </a:rPr>
              <a:t>: </a:t>
            </a:r>
            <a:r>
              <a:rPr lang="en-US" sz="2000" dirty="0" err="1">
                <a:latin typeface="+mj-lt"/>
                <a:ea typeface="+mj-ea"/>
                <a:cs typeface="+mj-cs"/>
              </a:rPr>
              <a:t>gutes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gemeinsames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Verständnis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6F92F2-A707-48F8-A878-6E93290975B0}"/>
              </a:ext>
            </a:extLst>
          </p:cNvPr>
          <p:cNvCxnSpPr/>
          <p:nvPr/>
        </p:nvCxnSpPr>
        <p:spPr>
          <a:xfrm>
            <a:off x="6004561" y="1914208"/>
            <a:ext cx="0" cy="4191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EB10-0166-436D-A1D0-204F01A5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(Software-) Architektur?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1679-5A8A-45AB-8D19-033123AB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830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Definition 2:</a:t>
            </a:r>
            <a:br>
              <a:rPr lang="de-DE" b="1" dirty="0"/>
            </a:br>
            <a:br>
              <a:rPr lang="de-DE" dirty="0"/>
            </a:br>
            <a:r>
              <a:rPr lang="de-DE" dirty="0"/>
              <a:t>„</a:t>
            </a:r>
            <a:r>
              <a:rPr lang="en-US" dirty="0"/>
              <a:t>The set of design decisions that must be made early”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b="1" dirty="0"/>
            </a:br>
            <a:br>
              <a:rPr lang="en-US" dirty="0"/>
            </a:br>
            <a:endParaRPr lang="de-DE" dirty="0"/>
          </a:p>
          <a:p>
            <a:endParaRPr lang="de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C7EAA0-BCC0-4F0B-A065-EAE61A68450E}"/>
              </a:ext>
            </a:extLst>
          </p:cNvPr>
          <p:cNvCxnSpPr/>
          <p:nvPr/>
        </p:nvCxnSpPr>
        <p:spPr>
          <a:xfrm>
            <a:off x="6004561" y="1914208"/>
            <a:ext cx="0" cy="4191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B624352-4280-4DD4-B52E-0F775C32D2BB}"/>
              </a:ext>
            </a:extLst>
          </p:cNvPr>
          <p:cNvSpPr/>
          <p:nvPr/>
        </p:nvSpPr>
        <p:spPr>
          <a:xfrm>
            <a:off x="6685280" y="2052918"/>
            <a:ext cx="46431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Definition 2 (Ralph Johnson):</a:t>
            </a:r>
            <a:br>
              <a:rPr lang="en-US" sz="2000" b="1" dirty="0"/>
            </a:br>
            <a:br>
              <a:rPr lang="en-US" b="1" dirty="0"/>
            </a:br>
            <a:r>
              <a:rPr lang="de-DE" dirty="0"/>
              <a:t>„ T</a:t>
            </a:r>
            <a:r>
              <a:rPr lang="en-US" dirty="0"/>
              <a:t>he decisions that you wish you could get right early”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Entscheidungen</a:t>
            </a:r>
            <a:r>
              <a:rPr lang="en-US" dirty="0"/>
              <a:t>, die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ändern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z. B.: die Wahl der </a:t>
            </a:r>
            <a:r>
              <a:rPr lang="en-US" dirty="0" err="1"/>
              <a:t>Programmiersprache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6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C3C-4652-49BA-84FE-D745CBA4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ist…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4187-3506-4377-B82A-F46A6382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Verständnis</a:t>
            </a:r>
          </a:p>
          <a:p>
            <a:r>
              <a:rPr lang="de-DE" dirty="0"/>
              <a:t>schwer zu verändern</a:t>
            </a:r>
            <a:br>
              <a:rPr lang="de-DE" dirty="0"/>
            </a:br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sz="3000" b="1" dirty="0"/>
              <a:t>… „</a:t>
            </a:r>
            <a:r>
              <a:rPr lang="de-DE" sz="3000" b="1" dirty="0" err="1"/>
              <a:t>the</a:t>
            </a:r>
            <a:r>
              <a:rPr lang="de-DE" sz="3000" b="1" dirty="0"/>
              <a:t> </a:t>
            </a:r>
            <a:r>
              <a:rPr lang="de-DE" sz="3000" b="1" dirty="0" err="1"/>
              <a:t>important</a:t>
            </a:r>
            <a:r>
              <a:rPr lang="de-DE" sz="3000" b="1" dirty="0"/>
              <a:t> </a:t>
            </a:r>
            <a:r>
              <a:rPr lang="de-DE" sz="3000" b="1" dirty="0" err="1"/>
              <a:t>stuff</a:t>
            </a:r>
            <a:r>
              <a:rPr lang="de-DE" sz="3000" b="1" dirty="0"/>
              <a:t>. </a:t>
            </a:r>
            <a:r>
              <a:rPr lang="de-DE" sz="3000" b="1" dirty="0" err="1"/>
              <a:t>Whatever</a:t>
            </a:r>
            <a:r>
              <a:rPr lang="de-DE" sz="3000" b="1" dirty="0"/>
              <a:t> </a:t>
            </a:r>
            <a:r>
              <a:rPr lang="de-DE" sz="3000" b="1" dirty="0" err="1"/>
              <a:t>that</a:t>
            </a:r>
            <a:r>
              <a:rPr lang="de-DE" sz="3000" b="1" dirty="0"/>
              <a:t> </a:t>
            </a:r>
            <a:r>
              <a:rPr lang="de-DE" sz="3000" b="1" dirty="0" err="1"/>
              <a:t>is</a:t>
            </a:r>
            <a:r>
              <a:rPr lang="de-DE" sz="3000" b="1" dirty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250088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C883-054A-4F34-8D3D-036A0073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Architektur wichtig?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C93F-EDD6-4A4C-B5FB-14301270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97644"/>
          </a:xfrm>
        </p:spPr>
        <p:txBody>
          <a:bodyPr>
            <a:normAutofit/>
          </a:bodyPr>
          <a:lstStyle/>
          <a:p>
            <a:r>
              <a:rPr lang="de-DE" dirty="0"/>
              <a:t>Häufige Anforderung:</a:t>
            </a:r>
            <a:br>
              <a:rPr lang="de-DE" dirty="0"/>
            </a:br>
            <a:r>
              <a:rPr lang="de-DE" dirty="0"/>
              <a:t>„ </a:t>
            </a:r>
            <a:r>
              <a:rPr lang="en-US" dirty="0"/>
              <a:t>We need to put less effort on quality so we can build more features for our next release”</a:t>
            </a:r>
          </a:p>
          <a:p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Arten</a:t>
            </a:r>
            <a:r>
              <a:rPr lang="en-US" dirty="0"/>
              <a:t> von </a:t>
            </a:r>
            <a:r>
              <a:rPr lang="en-US" dirty="0" err="1"/>
              <a:t>Qualität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30B28-03B9-4F9C-BDD6-4E2065E3B34B}"/>
              </a:ext>
            </a:extLst>
          </p:cNvPr>
          <p:cNvSpPr/>
          <p:nvPr/>
        </p:nvSpPr>
        <p:spPr>
          <a:xfrm>
            <a:off x="4875321" y="4561317"/>
            <a:ext cx="2260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Äußere</a:t>
            </a:r>
            <a:r>
              <a:rPr lang="en-US" sz="2000" dirty="0"/>
              <a:t> </a:t>
            </a:r>
            <a:r>
              <a:rPr lang="en-US" sz="2000" dirty="0" err="1"/>
              <a:t>Qualität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/>
              <a:t>Innere</a:t>
            </a:r>
            <a:r>
              <a:rPr lang="en-US" sz="2000" dirty="0"/>
              <a:t> </a:t>
            </a:r>
            <a:r>
              <a:rPr lang="en-US" sz="2000" dirty="0" err="1"/>
              <a:t>Qualität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538FB-12D7-4809-824C-EC2B9875F7E0}"/>
              </a:ext>
            </a:extLst>
          </p:cNvPr>
          <p:cNvSpPr/>
          <p:nvPr/>
        </p:nvSpPr>
        <p:spPr>
          <a:xfrm>
            <a:off x="1740024" y="4243526"/>
            <a:ext cx="8531440" cy="82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E23DC-9A8E-4535-A313-39D084FB5F2E}"/>
              </a:ext>
            </a:extLst>
          </p:cNvPr>
          <p:cNvSpPr/>
          <p:nvPr/>
        </p:nvSpPr>
        <p:spPr>
          <a:xfrm>
            <a:off x="1740024" y="5069151"/>
            <a:ext cx="8531440" cy="82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6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09E2AF-AF5A-41E6-8FD3-7C906B7CF928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F4C24-1B52-4516-8215-EE3A7E5E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Warum ist Architektur wichtig?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F9121-157E-4E93-8CC9-FAFFA012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853248"/>
            <a:ext cx="8332085" cy="44356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DB1E39-A1F9-4704-824A-AC6CC9BD0B34}"/>
              </a:ext>
            </a:extLst>
          </p:cNvPr>
          <p:cNvSpPr/>
          <p:nvPr/>
        </p:nvSpPr>
        <p:spPr>
          <a:xfrm>
            <a:off x="646111" y="1377692"/>
            <a:ext cx="408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Innere Qualität = langfristiger Erfolg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A0B7B-A2B2-4323-999C-894F37E5EB1F}"/>
              </a:ext>
            </a:extLst>
          </p:cNvPr>
          <p:cNvSpPr txBox="1"/>
          <p:nvPr/>
        </p:nvSpPr>
        <p:spPr>
          <a:xfrm>
            <a:off x="646111" y="6398517"/>
            <a:ext cx="4439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Quelle: </a:t>
            </a:r>
            <a:r>
              <a:rPr lang="de-DE" sz="1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https://martinfowler.com/bliki/DesignStaminaHypothesis.html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00206-61B4-4B62-9DAC-D3125E5EE545}"/>
              </a:ext>
            </a:extLst>
          </p:cNvPr>
          <p:cNvSpPr/>
          <p:nvPr/>
        </p:nvSpPr>
        <p:spPr>
          <a:xfrm>
            <a:off x="10440139" y="0"/>
            <a:ext cx="683581" cy="1145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64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7B07-CCE6-4D87-8F2F-F1C6AECB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2E8E-C891-4DCF-97BF-A82B670F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Gute Software-Architektur…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Ist bereits in Komponenten unterteilt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macht es einfach, zu ermitteln, wo Veränderungen vorgenommen werden sollen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Gute Software-Architektur ist wichtig, damit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Software durch Features schnell weiterentwickelt werden kann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Kontinuierlich und schnell Entwicklung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constinuous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“)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Kontinuierlich und schnell neue Software geliefert werden kann („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“)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492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1005</Words>
  <Application>Microsoft Office PowerPoint</Application>
  <PresentationFormat>Widescreen</PresentationFormat>
  <Paragraphs>121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Making architecture matter (Martin Fowler)</vt:lpstr>
      <vt:lpstr>„Software-Architekt“</vt:lpstr>
      <vt:lpstr>Was ist (Software-) Architektur?</vt:lpstr>
      <vt:lpstr>Was ist (Software-) Architektur?</vt:lpstr>
      <vt:lpstr>Architektur ist…</vt:lpstr>
      <vt:lpstr>Warum ist Architektur wichtig?</vt:lpstr>
      <vt:lpstr>Warum ist Architektur wichtig?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architecure matter Martin Fowler</dc:title>
  <dc:creator>Engel, Andrea</dc:creator>
  <cp:lastModifiedBy>Lockenvitz, Niko</cp:lastModifiedBy>
  <cp:revision>26</cp:revision>
  <dcterms:created xsi:type="dcterms:W3CDTF">2020-01-10T12:07:12Z</dcterms:created>
  <dcterms:modified xsi:type="dcterms:W3CDTF">2020-01-31T09:56:26Z</dcterms:modified>
</cp:coreProperties>
</file>