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B692E-35A1-4DFC-8BE9-1347D0DAF6E3}" type="datetimeFigureOut">
              <a:rPr lang="de-DE" smtClean="0"/>
              <a:t>02.12.2022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7B745-218F-42FD-B331-BF2BAB4E4868}" type="slidenum">
              <a:rPr lang="de-DE" smtClean="0"/>
              <a:t>‹Nr.›</a:t>
            </a:fld>
            <a:endParaRPr lang="de-DE"/>
          </a:p>
        </p:txBody>
      </p:sp>
    </p:spTree>
    <p:extLst>
      <p:ext uri="{BB962C8B-B14F-4D97-AF65-F5344CB8AC3E}">
        <p14:creationId xmlns:p14="http://schemas.microsoft.com/office/powerpoint/2010/main" val="313052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1FB9BD-E83D-48C5-8CB2-13CFB833D76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1B71EF2-5F74-4485-B7CD-368EBB5C2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402ACC-3DDE-4262-AD25-1A5826BA98D3}"/>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865ABE58-5FE8-4AD0-9F03-253649E02C3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09369A3-6301-4C40-BA05-3939F3D5DF56}"/>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424184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CB213-E2B8-472D-AD1D-E066F35CD33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3A39AA4-854C-45F9-852C-F06B6480237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AEFDC0-DCE1-496A-BE7F-758ECCFB11E9}"/>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8A052DB3-9436-472E-AEBE-EC76609EA23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E89098-9F62-4BDA-972D-2766431E3849}"/>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1374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81ABAA6-1770-46BA-8230-446DDBCF36E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3104588-5F07-482D-BD63-F6AE147C4D2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A2723CA-522A-4900-985E-3946FA8CC3AA}"/>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37670902-0690-4261-836C-87FB45203B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FFEBDF-4DA3-4213-883F-47A800679016}"/>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310399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771832-8E21-4181-AD53-3297865D7B3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DC9EC65-AB9F-4805-9C61-98B5E064D24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B282E38-E299-499B-B835-EA61A279F6F3}"/>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D2372B76-6521-4D1D-998F-65B45DE8085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46AF18-13EA-4AA0-9514-728F4474178C}"/>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29708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EEF5C3-3615-4D66-9F31-3737BB271F8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2055321-2286-4362-9E6F-B68979F50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4ABB59-6E0B-4969-84B2-E95A342A7218}"/>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89E94B44-ED9F-4A39-9882-7AFE578E274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C38C7F-E3B2-4BDD-9078-B5CA55C51559}"/>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94494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2CCAE-628B-4610-8032-25C4C4DC0C5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5BBB626-D06B-45CC-B88C-F1AC5FC94A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4698B27-1A4A-4C5D-A0B5-5801CE76406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2097A30-9C43-4210-B788-2C351933C260}"/>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6" name="Fußzeilenplatzhalter 5">
            <a:extLst>
              <a:ext uri="{FF2B5EF4-FFF2-40B4-BE49-F238E27FC236}">
                <a16:creationId xmlns:a16="http://schemas.microsoft.com/office/drawing/2014/main" id="{AC9ACBA4-5BA7-4638-901A-A47FFD6A2D3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E868DF-9A4D-42E5-96FE-606040A69116}"/>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119139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ABFC2-AB51-4BDC-B0B6-57B3F69CE03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C8E5C87-F956-4435-A943-0F5E75DF0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C6E78E1-80D5-4A13-9F48-2DF23AA95F3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CA45783-7E7A-48F1-BBD4-A494F291C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9275722-2B05-4B9C-B0C7-4552F36BBE2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744D7-9ABA-46CC-9E52-4084EBC4118A}"/>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8" name="Fußzeilenplatzhalter 7">
            <a:extLst>
              <a:ext uri="{FF2B5EF4-FFF2-40B4-BE49-F238E27FC236}">
                <a16:creationId xmlns:a16="http://schemas.microsoft.com/office/drawing/2014/main" id="{CC3FE320-466D-436B-938C-81BFD8AAC9B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224448-DFD6-4B7B-A3C8-33FEB78E53AF}"/>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226047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70D3E-763E-4DA8-AA01-061C0EA5E3F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470F269-7942-4C4B-9511-96D29A582A8D}"/>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4" name="Fußzeilenplatzhalter 3">
            <a:extLst>
              <a:ext uri="{FF2B5EF4-FFF2-40B4-BE49-F238E27FC236}">
                <a16:creationId xmlns:a16="http://schemas.microsoft.com/office/drawing/2014/main" id="{5FF35526-88C4-4CBD-BBFE-6FA4B4CF647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77903E9-3250-4C96-B482-DBA5F7E733F1}"/>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109120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174E7C1-3ED1-4C95-A5B6-68167326FFC0}"/>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3" name="Fußzeilenplatzhalter 2">
            <a:extLst>
              <a:ext uri="{FF2B5EF4-FFF2-40B4-BE49-F238E27FC236}">
                <a16:creationId xmlns:a16="http://schemas.microsoft.com/office/drawing/2014/main" id="{D91BEF71-7945-4281-86C0-68AC7B0E2D7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88533F8-2960-4F87-A8DE-6015890C72D0}"/>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119139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1E6A1-78E6-41EB-A1FA-933BC97E39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AA577FC-F4A2-4BDC-8209-1F700B5CE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C69F458-A19E-4BE3-8BDF-3B3869406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0762522-A0D8-44B8-A419-C24B4E9BBD24}"/>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6" name="Fußzeilenplatzhalter 5">
            <a:extLst>
              <a:ext uri="{FF2B5EF4-FFF2-40B4-BE49-F238E27FC236}">
                <a16:creationId xmlns:a16="http://schemas.microsoft.com/office/drawing/2014/main" id="{A4AFF69D-DDF0-418C-9223-E0492C56486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974DEE8-20B6-4CA9-A9D4-A97F4F28302E}"/>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67273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8466B-41B1-4D15-BA74-0C321BE2DA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A98C715-3C9C-44A0-A7D6-CE686D717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6C3D7C-AF3B-4AED-9337-A1B7F5890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E93B31-F128-4601-BF52-068F1C111D92}"/>
              </a:ext>
            </a:extLst>
          </p:cNvPr>
          <p:cNvSpPr>
            <a:spLocks noGrp="1"/>
          </p:cNvSpPr>
          <p:nvPr>
            <p:ph type="dt" sz="half" idx="10"/>
          </p:nvPr>
        </p:nvSpPr>
        <p:spPr/>
        <p:txBody>
          <a:bodyPr/>
          <a:lstStyle/>
          <a:p>
            <a:fld id="{24115F47-9F4E-41EE-B048-DE5153ADDC14}" type="datetimeFigureOut">
              <a:rPr lang="de-DE" smtClean="0"/>
              <a:t>02.12.2022</a:t>
            </a:fld>
            <a:endParaRPr lang="de-DE"/>
          </a:p>
        </p:txBody>
      </p:sp>
      <p:sp>
        <p:nvSpPr>
          <p:cNvPr id="6" name="Fußzeilenplatzhalter 5">
            <a:extLst>
              <a:ext uri="{FF2B5EF4-FFF2-40B4-BE49-F238E27FC236}">
                <a16:creationId xmlns:a16="http://schemas.microsoft.com/office/drawing/2014/main" id="{F0894F99-4644-4FDD-A4E5-DC5A04087F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8E6DEB2-C40C-46F1-A856-95B7CD206C84}"/>
              </a:ext>
            </a:extLst>
          </p:cNvPr>
          <p:cNvSpPr>
            <a:spLocks noGrp="1"/>
          </p:cNvSpPr>
          <p:nvPr>
            <p:ph type="sldNum" sz="quarter" idx="12"/>
          </p:nvPr>
        </p:nvSpPr>
        <p:spPr/>
        <p:txBody>
          <a:bodyPr/>
          <a:lstStyle/>
          <a:p>
            <a:fld id="{4473D60D-8E0A-4B89-877A-34AAAD9453BF}" type="slidenum">
              <a:rPr lang="de-DE" smtClean="0"/>
              <a:t>‹Nr.›</a:t>
            </a:fld>
            <a:endParaRPr lang="de-DE"/>
          </a:p>
        </p:txBody>
      </p:sp>
    </p:spTree>
    <p:extLst>
      <p:ext uri="{BB962C8B-B14F-4D97-AF65-F5344CB8AC3E}">
        <p14:creationId xmlns:p14="http://schemas.microsoft.com/office/powerpoint/2010/main" val="153562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82DB641-7617-4E76-B5FB-32EF4E6A3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54FF61F-9B1A-4B44-9D48-C9AEB4809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604DC3F-C707-49A4-995B-BAF76C3AB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15F47-9F4E-41EE-B048-DE5153ADDC14}" type="datetimeFigureOut">
              <a:rPr lang="de-DE" smtClean="0"/>
              <a:t>02.12.2022</a:t>
            </a:fld>
            <a:endParaRPr lang="de-DE"/>
          </a:p>
        </p:txBody>
      </p:sp>
      <p:sp>
        <p:nvSpPr>
          <p:cNvPr id="5" name="Fußzeilenplatzhalter 4">
            <a:extLst>
              <a:ext uri="{FF2B5EF4-FFF2-40B4-BE49-F238E27FC236}">
                <a16:creationId xmlns:a16="http://schemas.microsoft.com/office/drawing/2014/main" id="{DD86B9BA-2EFD-46AB-9A47-9C62D766F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B5D3F80-633E-423E-B6E9-C6BEA1C52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3D60D-8E0A-4B89-877A-34AAAD9453BF}" type="slidenum">
              <a:rPr lang="de-DE" smtClean="0"/>
              <a:t>‹Nr.›</a:t>
            </a:fld>
            <a:endParaRPr lang="de-DE"/>
          </a:p>
        </p:txBody>
      </p:sp>
    </p:spTree>
    <p:extLst>
      <p:ext uri="{BB962C8B-B14F-4D97-AF65-F5344CB8AC3E}">
        <p14:creationId xmlns:p14="http://schemas.microsoft.com/office/powerpoint/2010/main" val="128023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C1295FA-B2CF-4082-973A-F8BA08E44001}"/>
              </a:ext>
            </a:extLst>
          </p:cNvPr>
          <p:cNvSpPr txBox="1"/>
          <p:nvPr/>
        </p:nvSpPr>
        <p:spPr>
          <a:xfrm>
            <a:off x="290572" y="114300"/>
            <a:ext cx="1038105" cy="369332"/>
          </a:xfrm>
          <a:prstGeom prst="rect">
            <a:avLst/>
          </a:prstGeom>
          <a:noFill/>
        </p:spPr>
        <p:txBody>
          <a:bodyPr wrap="none" rtlCol="0">
            <a:spAutoFit/>
          </a:bodyPr>
          <a:lstStyle/>
          <a:p>
            <a:r>
              <a:rPr lang="de-DE" dirty="0"/>
              <a:t>Produkte</a:t>
            </a:r>
          </a:p>
        </p:txBody>
      </p:sp>
      <p:sp>
        <p:nvSpPr>
          <p:cNvPr id="7" name="Textfeld 6">
            <a:extLst>
              <a:ext uri="{FF2B5EF4-FFF2-40B4-BE49-F238E27FC236}">
                <a16:creationId xmlns:a16="http://schemas.microsoft.com/office/drawing/2014/main" id="{D914C333-4919-43DC-85C7-952E4E9D1A9B}"/>
              </a:ext>
            </a:extLst>
          </p:cNvPr>
          <p:cNvSpPr txBox="1"/>
          <p:nvPr/>
        </p:nvSpPr>
        <p:spPr>
          <a:xfrm>
            <a:off x="-1966973" y="664904"/>
            <a:ext cx="6096000" cy="369332"/>
          </a:xfrm>
          <a:prstGeom prst="rect">
            <a:avLst/>
          </a:prstGeom>
          <a:noFill/>
        </p:spPr>
        <p:txBody>
          <a:bodyPr wrap="square">
            <a:spAutoFit/>
          </a:bodyPr>
          <a:lstStyle/>
          <a:p>
            <a:pPr algn="ctr"/>
            <a:r>
              <a:rPr lang="de-DE" b="1" dirty="0">
                <a:ln w="0"/>
                <a:solidFill>
                  <a:schemeClr val="tx1"/>
                </a:solidFill>
                <a:effectLst>
                  <a:outerShdw blurRad="38100" dist="19050" dir="2700000" algn="tl" rotWithShape="0">
                    <a:schemeClr val="dk1">
                      <a:alpha val="40000"/>
                    </a:schemeClr>
                  </a:outerShdw>
                </a:effectLst>
              </a:rPr>
              <a:t>Unser Klassiker</a:t>
            </a:r>
          </a:p>
        </p:txBody>
      </p:sp>
      <p:sp>
        <p:nvSpPr>
          <p:cNvPr id="8" name="Textfeld 7">
            <a:extLst>
              <a:ext uri="{FF2B5EF4-FFF2-40B4-BE49-F238E27FC236}">
                <a16:creationId xmlns:a16="http://schemas.microsoft.com/office/drawing/2014/main" id="{D8E651F0-465C-4E59-A0B2-192E4535895E}"/>
              </a:ext>
            </a:extLst>
          </p:cNvPr>
          <p:cNvSpPr txBox="1"/>
          <p:nvPr/>
        </p:nvSpPr>
        <p:spPr>
          <a:xfrm>
            <a:off x="290572" y="1034236"/>
            <a:ext cx="7010400" cy="2031325"/>
          </a:xfrm>
          <a:prstGeom prst="rect">
            <a:avLst/>
          </a:prstGeom>
          <a:noFill/>
        </p:spPr>
        <p:txBody>
          <a:bodyPr wrap="square" rtlCol="0">
            <a:spAutoFit/>
          </a:bodyPr>
          <a:lstStyle/>
          <a:p>
            <a:r>
              <a:rPr lang="de-DE" dirty="0"/>
              <a:t>Sie sind sich nicht sicher bei Ihrer Pralinenwahl? Mit unserem Klassiker können Sie nur richtig liegen! Mit einem Hohlkörper aus edler Zartbitterschokolade mit 50% Fairtrade Kakao und einer Füllung von cremiger Alpen- Vollmilchschokolade steht dem süßen Genuss nichts mehr entgegen. Durch die Jahrzehnte lange Erfahrung unseres Chocolatier, hebt sich dieser Klassiker nochmal erheblich geschmacklich von herkömmlichen Pralinen ab.</a:t>
            </a:r>
          </a:p>
        </p:txBody>
      </p:sp>
      <p:sp>
        <p:nvSpPr>
          <p:cNvPr id="9" name="Textfeld 8">
            <a:extLst>
              <a:ext uri="{FF2B5EF4-FFF2-40B4-BE49-F238E27FC236}">
                <a16:creationId xmlns:a16="http://schemas.microsoft.com/office/drawing/2014/main" id="{1AD24467-B356-472F-AD7F-7132FD5B62F7}"/>
              </a:ext>
            </a:extLst>
          </p:cNvPr>
          <p:cNvSpPr txBox="1"/>
          <p:nvPr/>
        </p:nvSpPr>
        <p:spPr>
          <a:xfrm>
            <a:off x="290572" y="3244334"/>
            <a:ext cx="1930208" cy="369332"/>
          </a:xfrm>
          <a:prstGeom prst="rect">
            <a:avLst/>
          </a:prstGeom>
          <a:noFill/>
        </p:spPr>
        <p:txBody>
          <a:bodyPr wrap="none" rtlCol="0">
            <a:spAutoFit/>
          </a:bodyPr>
          <a:lstStyle/>
          <a:p>
            <a:r>
              <a:rPr lang="de-DE" b="1" dirty="0"/>
              <a:t>Unser Alleskönner</a:t>
            </a:r>
          </a:p>
        </p:txBody>
      </p:sp>
      <p:sp>
        <p:nvSpPr>
          <p:cNvPr id="10" name="Textfeld 9">
            <a:extLst>
              <a:ext uri="{FF2B5EF4-FFF2-40B4-BE49-F238E27FC236}">
                <a16:creationId xmlns:a16="http://schemas.microsoft.com/office/drawing/2014/main" id="{9D051011-E351-42EB-BD95-19C78712B237}"/>
              </a:ext>
            </a:extLst>
          </p:cNvPr>
          <p:cNvSpPr txBox="1"/>
          <p:nvPr/>
        </p:nvSpPr>
        <p:spPr>
          <a:xfrm>
            <a:off x="357140" y="3569732"/>
            <a:ext cx="7543774" cy="2308324"/>
          </a:xfrm>
          <a:prstGeom prst="rect">
            <a:avLst/>
          </a:prstGeom>
          <a:noFill/>
        </p:spPr>
        <p:txBody>
          <a:bodyPr wrap="square" rtlCol="0">
            <a:spAutoFit/>
          </a:bodyPr>
          <a:lstStyle/>
          <a:p>
            <a:r>
              <a:rPr lang="de-DE" dirty="0"/>
              <a:t>Sie oder Ihr Freundeskreis sind wählerisch? Kein Problem für uns! Mit dieser</a:t>
            </a:r>
          </a:p>
          <a:p>
            <a:r>
              <a:rPr lang="de-DE" dirty="0"/>
              <a:t>Praline werden auch die Feinschmecker befriedigt. Durch einen etwas süßeren Hohlkörper mit geringerer fettfreien Kakaotrockenmasse und einem cremigen Nougatkern als Füllung, sorgt diese Praline für eine Überraschung auf jeder Zunge. Zusätzlich haben wir uns für einen Überzug aus dunkler Schokolade entschieden, da dieser beim Verzehr hervorragend die Vollmilchschokolade ergänzt. Dieser Vorgang ist extrem herausfordernd, aufgrund der kurzen Abkühlungszeit der dunklen Schokolade</a:t>
            </a:r>
          </a:p>
        </p:txBody>
      </p:sp>
    </p:spTree>
    <p:extLst>
      <p:ext uri="{BB962C8B-B14F-4D97-AF65-F5344CB8AC3E}">
        <p14:creationId xmlns:p14="http://schemas.microsoft.com/office/powerpoint/2010/main" val="88714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4B10D9-6068-44F5-A60C-FF546718FE43}"/>
              </a:ext>
            </a:extLst>
          </p:cNvPr>
          <p:cNvSpPr txBox="1"/>
          <p:nvPr/>
        </p:nvSpPr>
        <p:spPr>
          <a:xfrm>
            <a:off x="371475" y="381000"/>
            <a:ext cx="1031051" cy="369332"/>
          </a:xfrm>
          <a:prstGeom prst="rect">
            <a:avLst/>
          </a:prstGeom>
          <a:noFill/>
        </p:spPr>
        <p:txBody>
          <a:bodyPr wrap="none" rtlCol="0">
            <a:spAutoFit/>
          </a:bodyPr>
          <a:lstStyle/>
          <a:p>
            <a:r>
              <a:rPr lang="de-DE" b="1" dirty="0"/>
              <a:t>Die Süße</a:t>
            </a:r>
          </a:p>
        </p:txBody>
      </p:sp>
      <p:sp>
        <p:nvSpPr>
          <p:cNvPr id="3" name="Textfeld 2">
            <a:extLst>
              <a:ext uri="{FF2B5EF4-FFF2-40B4-BE49-F238E27FC236}">
                <a16:creationId xmlns:a16="http://schemas.microsoft.com/office/drawing/2014/main" id="{78130245-D721-4A08-B9A1-9B5E0A3FBB2F}"/>
              </a:ext>
            </a:extLst>
          </p:cNvPr>
          <p:cNvSpPr txBox="1"/>
          <p:nvPr/>
        </p:nvSpPr>
        <p:spPr>
          <a:xfrm>
            <a:off x="371475" y="856007"/>
            <a:ext cx="6983895" cy="2308324"/>
          </a:xfrm>
          <a:prstGeom prst="rect">
            <a:avLst/>
          </a:prstGeom>
          <a:noFill/>
        </p:spPr>
        <p:txBody>
          <a:bodyPr wrap="square" rtlCol="0">
            <a:spAutoFit/>
          </a:bodyPr>
          <a:lstStyle/>
          <a:p>
            <a:r>
              <a:rPr lang="de-DE" dirty="0"/>
              <a:t>Lassen Sie sich durch dieses Goldstück die Woche versüßen!</a:t>
            </a:r>
          </a:p>
          <a:p>
            <a:r>
              <a:rPr lang="de-DE" dirty="0"/>
              <a:t>Sie erwartet ein bereits sehr süßer Hohlkörper, welcher neben edler </a:t>
            </a:r>
            <a:r>
              <a:rPr lang="de-DE" dirty="0" err="1"/>
              <a:t>Tobleronen</a:t>
            </a:r>
            <a:r>
              <a:rPr lang="de-DE" dirty="0"/>
              <a:t> Schokolade durch Zugabe von feinem Bio Blütenhonig beim Anrichten der Kuvertüre entsteht. Auch die Füllung hat es in sich: Hier sorgten wir für eine versüßte Marzipanmasse, welche jeden Gaumen beglückt. Doch das war noch nicht alles. Neben einer transparenten Zuckerglasur, schmücken diese schöne Praline noch feine Zuckerstreusel. Dabei ist höchste Präzision und richtiges Timing gefragt!</a:t>
            </a:r>
          </a:p>
        </p:txBody>
      </p:sp>
      <p:sp>
        <p:nvSpPr>
          <p:cNvPr id="4" name="Textfeld 3">
            <a:extLst>
              <a:ext uri="{FF2B5EF4-FFF2-40B4-BE49-F238E27FC236}">
                <a16:creationId xmlns:a16="http://schemas.microsoft.com/office/drawing/2014/main" id="{3263A713-06D2-4DE0-9D84-7D71CE8B8DC4}"/>
              </a:ext>
            </a:extLst>
          </p:cNvPr>
          <p:cNvSpPr txBox="1"/>
          <p:nvPr/>
        </p:nvSpPr>
        <p:spPr>
          <a:xfrm>
            <a:off x="401225" y="3270006"/>
            <a:ext cx="3704050" cy="369332"/>
          </a:xfrm>
          <a:prstGeom prst="rect">
            <a:avLst/>
          </a:prstGeom>
          <a:noFill/>
        </p:spPr>
        <p:txBody>
          <a:bodyPr wrap="square" rtlCol="0">
            <a:spAutoFit/>
          </a:bodyPr>
          <a:lstStyle/>
          <a:p>
            <a:r>
              <a:rPr lang="de-DE" b="1" dirty="0"/>
              <a:t>Die Herzhafte/ Unsere Schwarze</a:t>
            </a:r>
          </a:p>
        </p:txBody>
      </p:sp>
      <p:sp>
        <p:nvSpPr>
          <p:cNvPr id="5" name="Textfeld 4">
            <a:extLst>
              <a:ext uri="{FF2B5EF4-FFF2-40B4-BE49-F238E27FC236}">
                <a16:creationId xmlns:a16="http://schemas.microsoft.com/office/drawing/2014/main" id="{D02991BB-2032-4965-B1A4-0E80E651B3DD}"/>
              </a:ext>
            </a:extLst>
          </p:cNvPr>
          <p:cNvSpPr txBox="1"/>
          <p:nvPr/>
        </p:nvSpPr>
        <p:spPr>
          <a:xfrm>
            <a:off x="401225" y="3693670"/>
            <a:ext cx="7553325" cy="2308324"/>
          </a:xfrm>
          <a:prstGeom prst="rect">
            <a:avLst/>
          </a:prstGeom>
          <a:noFill/>
        </p:spPr>
        <p:txBody>
          <a:bodyPr wrap="square" rtlCol="0">
            <a:spAutoFit/>
          </a:bodyPr>
          <a:lstStyle/>
          <a:p>
            <a:r>
              <a:rPr lang="de-DE" dirty="0"/>
              <a:t>Auch für den herzhaften Gaumen haben wir das passende Sortiment.</a:t>
            </a:r>
          </a:p>
          <a:p>
            <a:r>
              <a:rPr lang="de-DE" dirty="0"/>
              <a:t>Hierfür haben wir auf die hochwertige </a:t>
            </a:r>
            <a:r>
              <a:rPr lang="de-DE" dirty="0" err="1"/>
              <a:t>schweizer</a:t>
            </a:r>
            <a:r>
              <a:rPr lang="de-DE" dirty="0"/>
              <a:t> zartbitter und bitter Schokoladen zurückgegriffen. Um den Genuss maximal zu gestalten haben wir die Kuvertüre aus 60 prozentiger Zartbitter Schokolade extra lange temperiert, damit der Kakaogehalt zu vollen Geltung kommt. Als Füllung haben wir eine Haselnuss eingebettet in dunkle Vollmilchschokolade gewählt um den herzhaften Schokoladengeschmack zu vervollständigen. Überzogen Mit 95 prozentiger Bitterschokolade wird diese Praline zu einem echten Einzelstück! </a:t>
            </a:r>
          </a:p>
        </p:txBody>
      </p:sp>
    </p:spTree>
    <p:extLst>
      <p:ext uri="{BB962C8B-B14F-4D97-AF65-F5344CB8AC3E}">
        <p14:creationId xmlns:p14="http://schemas.microsoft.com/office/powerpoint/2010/main" val="9147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CD0C41C-3DF3-47E4-ABD1-26805F43900C}"/>
              </a:ext>
            </a:extLst>
          </p:cNvPr>
          <p:cNvSpPr txBox="1"/>
          <p:nvPr/>
        </p:nvSpPr>
        <p:spPr>
          <a:xfrm>
            <a:off x="419100" y="3313570"/>
            <a:ext cx="1425903" cy="369332"/>
          </a:xfrm>
          <a:prstGeom prst="rect">
            <a:avLst/>
          </a:prstGeom>
          <a:noFill/>
        </p:spPr>
        <p:txBody>
          <a:bodyPr wrap="none" rtlCol="0">
            <a:spAutoFit/>
          </a:bodyPr>
          <a:lstStyle/>
          <a:p>
            <a:r>
              <a:rPr lang="de-DE" b="1" dirty="0"/>
              <a:t>Royal Praline</a:t>
            </a:r>
          </a:p>
        </p:txBody>
      </p:sp>
      <p:sp>
        <p:nvSpPr>
          <p:cNvPr id="4" name="Textfeld 3">
            <a:extLst>
              <a:ext uri="{FF2B5EF4-FFF2-40B4-BE49-F238E27FC236}">
                <a16:creationId xmlns:a16="http://schemas.microsoft.com/office/drawing/2014/main" id="{7BF07684-01B5-4E74-9928-8803EED6FF91}"/>
              </a:ext>
            </a:extLst>
          </p:cNvPr>
          <p:cNvSpPr txBox="1"/>
          <p:nvPr/>
        </p:nvSpPr>
        <p:spPr>
          <a:xfrm>
            <a:off x="419100" y="497443"/>
            <a:ext cx="1476430" cy="369332"/>
          </a:xfrm>
          <a:prstGeom prst="rect">
            <a:avLst/>
          </a:prstGeom>
          <a:noFill/>
        </p:spPr>
        <p:txBody>
          <a:bodyPr wrap="none" rtlCol="0">
            <a:spAutoFit/>
          </a:bodyPr>
          <a:lstStyle/>
          <a:p>
            <a:r>
              <a:rPr lang="de-DE" b="1" dirty="0"/>
              <a:t>Kinderpraline</a:t>
            </a:r>
          </a:p>
        </p:txBody>
      </p:sp>
      <p:sp>
        <p:nvSpPr>
          <p:cNvPr id="5" name="Textfeld 4">
            <a:extLst>
              <a:ext uri="{FF2B5EF4-FFF2-40B4-BE49-F238E27FC236}">
                <a16:creationId xmlns:a16="http://schemas.microsoft.com/office/drawing/2014/main" id="{683F3B11-EF4E-4F43-9309-9E712514DA0C}"/>
              </a:ext>
            </a:extLst>
          </p:cNvPr>
          <p:cNvSpPr txBox="1"/>
          <p:nvPr/>
        </p:nvSpPr>
        <p:spPr>
          <a:xfrm>
            <a:off x="342899" y="866775"/>
            <a:ext cx="6572251" cy="2308324"/>
          </a:xfrm>
          <a:prstGeom prst="rect">
            <a:avLst/>
          </a:prstGeom>
          <a:noFill/>
        </p:spPr>
        <p:txBody>
          <a:bodyPr wrap="square" rtlCol="0">
            <a:spAutoFit/>
          </a:bodyPr>
          <a:lstStyle/>
          <a:p>
            <a:r>
              <a:rPr lang="de-DE" dirty="0"/>
              <a:t>Pralinengenuss gibt es nur für Erwachsene? Blödsinn! Mit dieser Praline gehen wir besonders auf die Geschmäcker von Kindern ein. Durch die Wahl einer bereits kinderfreundlicher Gießform, wird allein der Hohlkörper aus leckerer Alpen-Vollmilchschokolade zu einem echten Augenschmaus. Ergänzt mit einer Füllung aus einem Marshmallow in Zuckerwattenglasur und einem Überzug aus weißer Schokolade mit kleinen Streuseln, fängt wohl jedes Kinderauge an zu leuchten.</a:t>
            </a:r>
          </a:p>
        </p:txBody>
      </p:sp>
      <p:sp>
        <p:nvSpPr>
          <p:cNvPr id="6" name="Textfeld 5">
            <a:extLst>
              <a:ext uri="{FF2B5EF4-FFF2-40B4-BE49-F238E27FC236}">
                <a16:creationId xmlns:a16="http://schemas.microsoft.com/office/drawing/2014/main" id="{76CF9914-6DB7-4CCE-A6C1-9CD7CC94F6C2}"/>
              </a:ext>
            </a:extLst>
          </p:cNvPr>
          <p:cNvSpPr txBox="1"/>
          <p:nvPr/>
        </p:nvSpPr>
        <p:spPr>
          <a:xfrm>
            <a:off x="342899" y="3682902"/>
            <a:ext cx="7258050" cy="2585323"/>
          </a:xfrm>
          <a:prstGeom prst="rect">
            <a:avLst/>
          </a:prstGeom>
          <a:noFill/>
        </p:spPr>
        <p:txBody>
          <a:bodyPr wrap="square" rtlCol="0">
            <a:spAutoFit/>
          </a:bodyPr>
          <a:lstStyle/>
          <a:p>
            <a:r>
              <a:rPr lang="de-DE" dirty="0"/>
              <a:t>Ein wenig Luxus schadet nie! Aus diesem Grund darf diese einzigartige Praline nicht in unserem Sortiment fehlen. Durch einen Hohlkörper aus speziell eingeflogener Blond </a:t>
            </a:r>
            <a:r>
              <a:rPr lang="de-DE" dirty="0" err="1"/>
              <a:t>Dulcey</a:t>
            </a:r>
            <a:r>
              <a:rPr lang="de-DE" dirty="0"/>
              <a:t> Tropenschokolade aus Kuba, lässt Sie diese Praline gedanklich in andere Welten versinken. Bei der Füllung haben wir eine Macadamia Nuss zugeschnitten und mit weißer Weinrichs Kuvertüren Schokolade umschlossen. Um dem Glanzstück die Krone aufzusetzen, haben wir die Praline mit Dunkler Schokolade aus </a:t>
            </a:r>
            <a:r>
              <a:rPr lang="de-DE" dirty="0" err="1"/>
              <a:t>Criollo</a:t>
            </a:r>
            <a:r>
              <a:rPr lang="de-DE" dirty="0"/>
              <a:t> Kakao überzogen und mit Blattgold verziert. Dieser Traum von Praline ist unangefochten die Nummer eins der Pralinen, für besondere Anlässe.</a:t>
            </a:r>
          </a:p>
        </p:txBody>
      </p:sp>
    </p:spTree>
    <p:extLst>
      <p:ext uri="{BB962C8B-B14F-4D97-AF65-F5344CB8AC3E}">
        <p14:creationId xmlns:p14="http://schemas.microsoft.com/office/powerpoint/2010/main" val="18896907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Breitbild</PresentationFormat>
  <Paragraphs>16</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vt:lpstr>
      <vt:lpstr>PowerPoint-Präsentation</vt:lpstr>
      <vt:lpstr>PowerPoint-Präsentation</vt:lpstr>
      <vt:lpstr>PowerPoint-Präsentation</vt:lpstr>
    </vt:vector>
  </TitlesOfParts>
  <Company>Wieland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Luca Dvorak</dc:creator>
  <cp:lastModifiedBy>Luca Dvorak</cp:lastModifiedBy>
  <cp:revision>2</cp:revision>
  <dcterms:created xsi:type="dcterms:W3CDTF">2022-12-02T12:12:16Z</dcterms:created>
  <dcterms:modified xsi:type="dcterms:W3CDTF">2022-12-02T13:34:25Z</dcterms:modified>
</cp:coreProperties>
</file>