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7" r:id="rId2"/>
  </p:sldMasterIdLst>
  <p:notesMasterIdLst>
    <p:notesMasterId r:id="rId59"/>
  </p:notesMasterIdLst>
  <p:handoutMasterIdLst>
    <p:handoutMasterId r:id="rId60"/>
  </p:handoutMasterIdLst>
  <p:sldIdLst>
    <p:sldId id="274" r:id="rId3"/>
    <p:sldId id="276" r:id="rId4"/>
    <p:sldId id="512" r:id="rId5"/>
    <p:sldId id="460" r:id="rId6"/>
    <p:sldId id="461" r:id="rId7"/>
    <p:sldId id="462" r:id="rId8"/>
    <p:sldId id="463" r:id="rId9"/>
    <p:sldId id="464" r:id="rId10"/>
    <p:sldId id="513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457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2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703263"/>
            <a:ext cx="6172200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9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3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3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949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945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2488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91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96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570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48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639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230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211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165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1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358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8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662" r:id="rId18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couchdb.apache.org/" TargetMode="External"/><Relationship Id="rId7" Type="http://schemas.openxmlformats.org/officeDocument/2006/relationships/image" Target="../media/image24.jpe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ersystems.com/our-products/cache/cache-overview/" TargetMode="External"/><Relationship Id="rId5" Type="http://schemas.openxmlformats.org/officeDocument/2006/relationships/hyperlink" Target="http://cassandra.apache.org/" TargetMode="External"/><Relationship Id="rId10" Type="http://schemas.openxmlformats.org/officeDocument/2006/relationships/image" Target="../media/image27.jpeg"/><Relationship Id="rId4" Type="http://schemas.openxmlformats.org/officeDocument/2006/relationships/hyperlink" Target="http://redis.io/" TargetMode="External"/><Relationship Id="rId9" Type="http://schemas.openxmlformats.org/officeDocument/2006/relationships/image" Target="../media/image26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DBMS Fundamental Concepts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a table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column specifications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9812" y="3429000"/>
            <a:ext cx="502602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8879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sz="3200" dirty="0"/>
              <a:t>is a column of the table</a:t>
            </a:r>
            <a:r>
              <a:rPr lang="bg-BG" sz="3200" dirty="0"/>
              <a:t> </a:t>
            </a:r>
            <a:r>
              <a:rPr lang="en-US" sz="3200" dirty="0"/>
              <a:t>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uniquely</a:t>
            </a:r>
            <a:r>
              <a:rPr lang="en-US" sz="3200" dirty="0"/>
              <a:t> identifies its rows (usually its is a number)</a:t>
            </a:r>
            <a:endParaRPr lang="bg-BG" sz="3200" dirty="0"/>
          </a:p>
          <a:p>
            <a:endParaRPr lang="bg-BG" sz="3000" dirty="0"/>
          </a:p>
          <a:p>
            <a:pPr>
              <a:buNone/>
            </a:pPr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r>
              <a:rPr lang="en-US" sz="3200" dirty="0"/>
              <a:t>Two records</a:t>
            </a:r>
            <a:r>
              <a:rPr lang="bg-BG" sz="3200" dirty="0"/>
              <a:t> (</a:t>
            </a:r>
            <a:r>
              <a:rPr lang="en-US" sz="3200" dirty="0"/>
              <a:t>rows</a:t>
            </a:r>
            <a:r>
              <a:rPr lang="bg-BG" sz="3200" dirty="0"/>
              <a:t>) </a:t>
            </a:r>
            <a:r>
              <a:rPr lang="en-US" sz="3200" dirty="0"/>
              <a:t>are different if and only if their primary keys are different</a:t>
            </a:r>
            <a:endParaRPr lang="bg-BG" sz="3200" dirty="0"/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primary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– composed by several </a:t>
            </a:r>
            <a:r>
              <a:rPr lang="en-US" sz="3200" dirty="0" smtClean="0"/>
              <a:t>columns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90337"/>
              </p:ext>
            </p:extLst>
          </p:nvPr>
        </p:nvGraphicFramePr>
        <p:xfrm>
          <a:off x="2665412" y="2839720"/>
          <a:ext cx="8125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362200"/>
                <a:gridCol w="2590800"/>
                <a:gridCol w="2487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First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Last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Employer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</a:t>
                      </a:r>
                      <a:r>
                        <a:rPr lang="en-GB" baseline="0" noProof="1" smtClean="0"/>
                        <a:t> 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Progress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Evgeni</a:t>
                      </a:r>
                      <a:r>
                        <a:rPr lang="en-GB" baseline="0" noProof="1" smtClean="0"/>
                        <a:t> 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Hristov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Progress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Angel</a:t>
                      </a:r>
                      <a:r>
                        <a:rPr lang="en-GB" baseline="0" noProof="1" smtClean="0"/>
                        <a:t> 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Ivanov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Progress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2995667"/>
            <a:ext cx="1855575" cy="585733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 smtClean="0"/>
              <a:t>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103156" y="29026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313448" y="327439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246813" y="4066700"/>
            <a:ext cx="1720852" cy="3449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246813" y="4522599"/>
            <a:ext cx="1709738" cy="493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246813" y="4938714"/>
            <a:ext cx="1709738" cy="842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261525" y="5081989"/>
            <a:ext cx="1706140" cy="419496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245777" y="5501486"/>
            <a:ext cx="1699663" cy="41949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43145"/>
              </p:ext>
            </p:extLst>
          </p:nvPr>
        </p:nvGraphicFramePr>
        <p:xfrm>
          <a:off x="1253065" y="3534722"/>
          <a:ext cx="4901142" cy="228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/>
                <a:gridCol w="2133600"/>
                <a:gridCol w="2133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CountryId</a:t>
                      </a:r>
                      <a:endParaRPr lang="en-GB" dirty="0"/>
                    </a:p>
                  </a:txBody>
                  <a:tcPr/>
                </a:tc>
              </a:tr>
              <a:tr h="4226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Munich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Berlin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Moscow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0828"/>
              </p:ext>
            </p:extLst>
          </p:nvPr>
        </p:nvGraphicFramePr>
        <p:xfrm>
          <a:off x="8050410" y="3833192"/>
          <a:ext cx="259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65"/>
                <a:gridCol w="2143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Bulgaria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Russia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974177" y="2758009"/>
            <a:ext cx="2037261" cy="550263"/>
          </a:xfrm>
          <a:prstGeom prst="wedgeRoundRectCallout">
            <a:avLst>
              <a:gd name="adj1" fmla="val -27953"/>
              <a:gd name="adj2" fmla="val 1182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563726" y="3033141"/>
            <a:ext cx="1394966" cy="797315"/>
          </a:xfrm>
          <a:prstGeom prst="wedgeRoundRectCallout">
            <a:avLst>
              <a:gd name="adj1" fmla="val 71742"/>
              <a:gd name="adj2" fmla="val 5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04552" y="2765672"/>
            <a:ext cx="1905237" cy="509533"/>
          </a:xfrm>
          <a:prstGeom prst="wedgeRoundRectCallout">
            <a:avLst>
              <a:gd name="adj1" fmla="val -43351"/>
              <a:gd name="adj2" fmla="val 9435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human</a:t>
            </a:r>
            <a:r>
              <a:rPr lang="bg-BG" sz="3000" dirty="0"/>
              <a:t> / </a:t>
            </a:r>
            <a:r>
              <a:rPr lang="en-US" sz="3000" dirty="0"/>
              <a:t>student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One-To-Many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 – used often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3179356" y="3048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389648" y="3472732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6323013" y="4219100"/>
            <a:ext cx="1720852" cy="34496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Line 57"/>
          <p:cNvSpPr>
            <a:spLocks noChangeShapeType="1"/>
          </p:cNvSpPr>
          <p:nvPr/>
        </p:nvSpPr>
        <p:spPr bwMode="auto">
          <a:xfrm flipV="1">
            <a:off x="6323013" y="4674999"/>
            <a:ext cx="1709738" cy="493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 flipV="1">
            <a:off x="6323013" y="5091114"/>
            <a:ext cx="1709738" cy="842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 flipV="1">
            <a:off x="6337725" y="5234389"/>
            <a:ext cx="1706140" cy="419496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V="1">
            <a:off x="6321977" y="5653886"/>
            <a:ext cx="1699663" cy="41949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5084"/>
              </p:ext>
            </p:extLst>
          </p:nvPr>
        </p:nvGraphicFramePr>
        <p:xfrm>
          <a:off x="1370012" y="3581400"/>
          <a:ext cx="4901142" cy="228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/>
                <a:gridCol w="2133600"/>
                <a:gridCol w="2133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CountryId</a:t>
                      </a:r>
                      <a:endParaRPr lang="en-GB" dirty="0"/>
                    </a:p>
                  </a:txBody>
                  <a:tcPr/>
                </a:tc>
              </a:tr>
              <a:tr h="42262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Munich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Berlin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52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Moscow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93902"/>
              </p:ext>
            </p:extLst>
          </p:nvPr>
        </p:nvGraphicFramePr>
        <p:xfrm>
          <a:off x="8126610" y="4038600"/>
          <a:ext cx="259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65"/>
                <a:gridCol w="2143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Bulgaria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Russia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133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Many-To-Many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752600"/>
            <a:ext cx="11804822" cy="4884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1903412" y="3613391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8837612" y="3886200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4880848" y="3461468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3697285" y="4551131"/>
            <a:ext cx="1063627" cy="9872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7284" y="4776854"/>
            <a:ext cx="1063627" cy="2828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3659185" y="5467417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9183" y="5666996"/>
            <a:ext cx="1101727" cy="28247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9184" y="6136140"/>
            <a:ext cx="1101726" cy="22315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7614291" y="4551131"/>
            <a:ext cx="908996" cy="427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18412" y="5086417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7618412" y="5421083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7618412" y="5848418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18412" y="5502044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007"/>
              </p:ext>
            </p:extLst>
          </p:nvPr>
        </p:nvGraphicFramePr>
        <p:xfrm>
          <a:off x="1653643" y="4007150"/>
          <a:ext cx="20055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1524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Name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Pesho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Minka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Gosho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Jivka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39031"/>
              </p:ext>
            </p:extLst>
          </p:nvPr>
        </p:nvGraphicFramePr>
        <p:xfrm>
          <a:off x="4698921" y="3886200"/>
          <a:ext cx="3187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587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StudentId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CourseId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64029"/>
              </p:ext>
            </p:extLst>
          </p:nvPr>
        </p:nvGraphicFramePr>
        <p:xfrm>
          <a:off x="8577803" y="4287072"/>
          <a:ext cx="2005542" cy="158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1524001"/>
              </a:tblGrid>
              <a:tr h="47375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.NET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998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– One-To-One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738219" y="1198681"/>
            <a:ext cx="8594429" cy="38807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one-to-one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900" dirty="0"/>
              <a:t>A single</a:t>
            </a:r>
            <a:r>
              <a:rPr lang="bg-BG" sz="2900" dirty="0"/>
              <a:t> </a:t>
            </a:r>
            <a:r>
              <a:rPr lang="en-US" sz="2900" dirty="0"/>
              <a:t>record in a table corresponds to a single</a:t>
            </a:r>
            <a:r>
              <a:rPr lang="bg-BG" sz="2900" dirty="0"/>
              <a:t> </a:t>
            </a:r>
            <a:r>
              <a:rPr lang="en-US" sz="29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Used to model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inheritance </a:t>
            </a:r>
            <a:r>
              <a:rPr lang="en-US" sz="2900" dirty="0"/>
              <a:t>between tables</a:t>
            </a:r>
            <a:endParaRPr lang="bg-BG" sz="29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2969917" y="427120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5463217" y="6124781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463217" y="5692981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463546" y="4183269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7580959" y="4640468"/>
            <a:ext cx="154401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8456612" y="3139068"/>
            <a:ext cx="1507015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Professors</a:t>
            </a:r>
            <a:endParaRPr lang="bg-BG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26029"/>
              </p:ext>
            </p:extLst>
          </p:nvPr>
        </p:nvGraphicFramePr>
        <p:xfrm>
          <a:off x="1628875" y="4684010"/>
          <a:ext cx="383434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1336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Name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Age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Baba Mara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67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Stancho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33</a:t>
                      </a:r>
                      <a:endParaRPr lang="en-GB" sz="22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Bay Gosho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45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29646"/>
              </p:ext>
            </p:extLst>
          </p:nvPr>
        </p:nvGraphicFramePr>
        <p:xfrm>
          <a:off x="8136673" y="3534695"/>
          <a:ext cx="21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21"/>
                <a:gridCol w="14813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Ph.D.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51611"/>
              </p:ext>
            </p:extLst>
          </p:nvPr>
        </p:nvGraphicFramePr>
        <p:xfrm>
          <a:off x="6707560" y="5045633"/>
          <a:ext cx="32247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514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Specialty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Computer 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Chemistry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129604" y="3188194"/>
            <a:ext cx="2590800" cy="814333"/>
          </a:xfrm>
          <a:prstGeom prst="wedgeRoundRectCallout">
            <a:avLst>
              <a:gd name="adj1" fmla="val 14063"/>
              <a:gd name="adj2" fmla="val 1641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&amp; 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337739" y="3169839"/>
            <a:ext cx="2590800" cy="814333"/>
          </a:xfrm>
          <a:prstGeom prst="wedgeRoundRectCallout">
            <a:avLst>
              <a:gd name="adj1" fmla="val 62700"/>
              <a:gd name="adj2" fmla="val 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&amp; 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679985" y="3351434"/>
            <a:ext cx="1409797" cy="814333"/>
          </a:xfrm>
          <a:prstGeom prst="wedgeRoundRectCallout">
            <a:avLst>
              <a:gd name="adj1" fmla="val -29468"/>
              <a:gd name="adj2" fmla="val 11900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648676" y="1652276"/>
            <a:ext cx="8594429" cy="38807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3656013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9927023" y="3633656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924570" y="440468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1096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 smtClean="0"/>
              <a:t>folders hold sub-folders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3687868" y="3548977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8096251" y="4844377"/>
            <a:ext cx="796925" cy="81896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8096251" y="4671339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8081653" y="5722074"/>
            <a:ext cx="796925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85212" y="3276600"/>
            <a:ext cx="2514600" cy="499432"/>
          </a:xfrm>
          <a:prstGeom prst="wedgeRoundRectCallout">
            <a:avLst>
              <a:gd name="adj1" fmla="val -48481"/>
              <a:gd name="adj2" fmla="val 2016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Self-Relationship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07414"/>
              </p:ext>
            </p:extLst>
          </p:nvPr>
        </p:nvGraphicFramePr>
        <p:xfrm>
          <a:off x="2474912" y="4104602"/>
          <a:ext cx="55107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41"/>
                <a:gridCol w="2963687"/>
                <a:gridCol w="1836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/>
                        <a:t>ParentId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Pictures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Birthday Party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89612" y="3352800"/>
            <a:ext cx="1828800" cy="499432"/>
          </a:xfrm>
          <a:prstGeom prst="wedgeRoundRectCallout">
            <a:avLst>
              <a:gd name="adj1" fmla="val 37614"/>
              <a:gd name="adj2" fmla="val 1134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293812" y="3310568"/>
            <a:ext cx="1828800" cy="499432"/>
          </a:xfrm>
          <a:prstGeom prst="wedgeRoundRectCallout">
            <a:avLst>
              <a:gd name="adj1" fmla="val 33266"/>
              <a:gd name="adj2" fmla="val 118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267200"/>
            <a:ext cx="8938472" cy="8206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145368"/>
            <a:ext cx="8938472" cy="1365365"/>
          </a:xfrm>
        </p:spPr>
        <p:txBody>
          <a:bodyPr/>
          <a:lstStyle/>
          <a:p>
            <a:r>
              <a:rPr lang="en-US" dirty="0" smtClean="0"/>
              <a:t>Entity / Relationship Diagrams</a:t>
            </a:r>
            <a:br>
              <a:rPr lang="en-US" dirty="0" smtClean="0"/>
            </a:br>
            <a:r>
              <a:rPr lang="en-US" dirty="0" smtClean="0"/>
              <a:t>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9144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DBMS &amp; RDBMS Systems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Tables, Relationships, </a:t>
            </a:r>
            <a:r>
              <a:rPr lang="en-US" sz="3200" dirty="0" smtClean="0"/>
              <a:t>Multiplicity</a:t>
            </a:r>
            <a:r>
              <a:rPr lang="en-US" sz="3200" dirty="0"/>
              <a:t>, E/R Diagrams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The SQL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/>
              <a:t>E/R Diagrams)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97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39270" y="1313145"/>
            <a:ext cx="3041553" cy="1649676"/>
          </a:xfrm>
          <a:prstGeom prst="wedgeRoundRectCallout">
            <a:avLst>
              <a:gd name="adj1" fmla="val -85144"/>
              <a:gd name="adj2" fmla="val -45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created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Microsoft SQL Server Management Studio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12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2006986" y="137792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599612" y="1295400"/>
            <a:ext cx="2209800" cy="1295401"/>
          </a:xfrm>
          <a:prstGeom prst="wedgeRoundRectCallout">
            <a:avLst>
              <a:gd name="adj1" fmla="val -74042"/>
              <a:gd name="adj2" fmla="val -45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ERwin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2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1443039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1151121"/>
            <a:ext cx="3429000" cy="1371601"/>
          </a:xfrm>
          <a:prstGeom prst="wedgeRoundRectCallout">
            <a:avLst>
              <a:gd name="adj1" fmla="val -63607"/>
              <a:gd name="adj2" fmla="val 418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fabFORCE DB Designer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 MySQL</a:t>
            </a:r>
          </a:p>
        </p:txBody>
      </p:sp>
    </p:spTree>
    <p:extLst>
      <p:ext uri="{BB962C8B-B14F-4D97-AF65-F5344CB8AC3E}">
        <p14:creationId xmlns:p14="http://schemas.microsoft.com/office/powerpoint/2010/main" val="384689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2055812" y="2049279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668502" y="914400"/>
            <a:ext cx="3097910" cy="982479"/>
          </a:xfrm>
          <a:prstGeom prst="wedgeRoundRectCallout">
            <a:avLst>
              <a:gd name="adj1" fmla="val -46685"/>
              <a:gd name="adj2" fmla="val 82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diagram is created with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MS Visio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3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Data modeling tools </a:t>
            </a:r>
            <a:r>
              <a:rPr lang="en-US" noProof="1" smtClean="0"/>
              <a:t>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849" y="3505200"/>
            <a:ext cx="2727126" cy="2622338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91937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419600"/>
            <a:ext cx="8938472" cy="820600"/>
          </a:xfrm>
        </p:spPr>
        <p:txBody>
          <a:bodyPr/>
          <a:lstStyle/>
          <a:p>
            <a:r>
              <a:rPr lang="en-US" dirty="0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221568"/>
            <a:ext cx="8938472" cy="688256"/>
          </a:xfrm>
        </p:spPr>
        <p:txBody>
          <a:bodyPr>
            <a:normAutofit/>
          </a:bodyPr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8" y="878789"/>
            <a:ext cx="3372444" cy="2966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915480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4362370" y="477899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600201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58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repeated data,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10774"/>
              </p:ext>
            </p:extLst>
          </p:nvPr>
        </p:nvGraphicFramePr>
        <p:xfrm>
          <a:off x="684212" y="3352800"/>
          <a:ext cx="10676790" cy="321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7"/>
                <a:gridCol w="2772664"/>
                <a:gridCol w="954655"/>
                <a:gridCol w="1562162"/>
                <a:gridCol w="2008823"/>
                <a:gridCol w="1128229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Producer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Price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Category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Shop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-st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96721"/>
              </p:ext>
            </p:extLst>
          </p:nvPr>
        </p:nvGraphicFramePr>
        <p:xfrm>
          <a:off x="1598612" y="4648200"/>
          <a:ext cx="8915400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1981200"/>
                <a:gridCol w="2743200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BookTitle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ISBN (PK)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AuthorEmail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2342123344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Pesho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pesho@abv.bg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4342354322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Gosho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gosho@abv.bg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-nd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71782"/>
              </p:ext>
            </p:extLst>
          </p:nvPr>
        </p:nvGraphicFramePr>
        <p:xfrm>
          <a:off x="1446212" y="4868678"/>
          <a:ext cx="8458200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981200"/>
                <a:gridCol w="1403617"/>
                <a:gridCol w="2558783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BookTitle (PK)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 (PK)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Price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AuthorEmail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2342123344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Pesho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pesho@abv.bg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4342354322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Gosho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gosho@abv.bg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3733800"/>
            <a:ext cx="2590800" cy="8300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price depends on the book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68523" y="3743740"/>
            <a:ext cx="2590800" cy="830078"/>
          </a:xfrm>
          <a:prstGeom prst="wedgeRoundRectCallout">
            <a:avLst>
              <a:gd name="adj1" fmla="val -45394"/>
              <a:gd name="adj2" fmla="val 1005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E-mail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depends on the author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Transactions and 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</a:pPr>
            <a:r>
              <a:rPr lang="en-US" dirty="0"/>
              <a:t>NoSQL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-rd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0000"/>
              </p:ext>
            </p:extLst>
          </p:nvPr>
        </p:nvGraphicFramePr>
        <p:xfrm>
          <a:off x="1674812" y="3487509"/>
          <a:ext cx="8875565" cy="291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92"/>
                <a:gridCol w="2047303"/>
                <a:gridCol w="1524063"/>
                <a:gridCol w="1053043"/>
                <a:gridCol w="1570464"/>
                <a:gridCol w="1066800"/>
                <a:gridCol w="1143000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ProducerId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Price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CategoryId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ShopId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TownId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4-th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52574"/>
              </p:ext>
            </p:extLst>
          </p:nvPr>
        </p:nvGraphicFramePr>
        <p:xfrm>
          <a:off x="2659615" y="5048419"/>
          <a:ext cx="6374574" cy="161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2573528"/>
                <a:gridCol w="3330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Book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Article</a:t>
                      </a:r>
                      <a:endParaRPr lang="en-GB" sz="2200" noProof="1"/>
                    </a:p>
                  </a:txBody>
                  <a:tcPr/>
                </a:tc>
              </a:tr>
              <a:tr h="429968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/>
                </a:tc>
              </a:tr>
              <a:tr h="327972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94012" y="3810000"/>
            <a:ext cx="2590800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books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812" y="3810000"/>
            <a:ext cx="2743200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articles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631625" y="1388737"/>
            <a:ext cx="8594429" cy="38807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 (in</a:t>
            </a:r>
            <a:r>
              <a:rPr lang="bg-BG" dirty="0" smtClean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1568017" y="1679228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2060282" y="4727277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392833" y="473204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6810082" y="4735694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638882" y="4738869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8034" y="44015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3414" y="43253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1580" y="4325309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3080" y="4401509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61566"/>
              </p:ext>
            </p:extLst>
          </p:nvPr>
        </p:nvGraphicFramePr>
        <p:xfrm>
          <a:off x="1748325" y="2114071"/>
          <a:ext cx="803891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2062290"/>
                <a:gridCol w="1402144"/>
                <a:gridCol w="762318"/>
                <a:gridCol w="1382586"/>
                <a:gridCol w="975043"/>
                <a:gridCol w="100971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Product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ProducerId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Price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CategoryId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ShopId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TownId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84517"/>
              </p:ext>
            </p:extLst>
          </p:nvPr>
        </p:nvGraphicFramePr>
        <p:xfrm>
          <a:off x="2020216" y="5152009"/>
          <a:ext cx="20618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617028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25494"/>
              </p:ext>
            </p:extLst>
          </p:nvPr>
        </p:nvGraphicFramePr>
        <p:xfrm>
          <a:off x="4307613" y="5124843"/>
          <a:ext cx="20618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617028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food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49336"/>
              </p:ext>
            </p:extLst>
          </p:nvPr>
        </p:nvGraphicFramePr>
        <p:xfrm>
          <a:off x="6733882" y="5132726"/>
          <a:ext cx="14538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00907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Billa</a:t>
                      </a:r>
                      <a:endParaRPr lang="en-US" sz="2000" noProof="1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METRO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51339"/>
              </p:ext>
            </p:extLst>
          </p:nvPr>
        </p:nvGraphicFramePr>
        <p:xfrm>
          <a:off x="8562682" y="5132726"/>
          <a:ext cx="14538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/>
                <a:gridCol w="100907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Sofia</a:t>
                      </a:r>
                      <a:endParaRPr lang="en-GB" sz="2000" dirty="0"/>
                    </a:p>
                  </a:txBody>
                  <a:tcPr/>
                </a:tc>
              </a:tr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Varna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553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290392"/>
            <a:ext cx="8938472" cy="8206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145368"/>
            <a:ext cx="8938472" cy="1365365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constraints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174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Foreign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105400"/>
            <a:ext cx="9829798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1413" y="5796994"/>
            <a:ext cx="9829798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</a:p>
        </p:txBody>
      </p:sp>
    </p:spTree>
    <p:extLst>
      <p:ext uri="{BB962C8B-B14F-4D97-AF65-F5344CB8AC3E}">
        <p14:creationId xmlns:p14="http://schemas.microsoft.com/office/powerpoint/2010/main" val="20263403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Indices </a:t>
            </a:r>
            <a:r>
              <a:rPr lang="en-US" dirty="0" smtClean="0"/>
              <a:t>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B-trees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847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SQL-2011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</a:t>
            </a:r>
            <a:r>
              <a:rPr lang="en-US" dirty="0" smtClean="0"/>
              <a:t>DB objects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6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DDL </a:t>
            </a:r>
            <a:r>
              <a:rPr lang="en-US" dirty="0"/>
              <a:t>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DML </a:t>
            </a:r>
            <a:r>
              <a:rPr lang="en-US" dirty="0"/>
              <a:t>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912814" y="5257800"/>
            <a:ext cx="10286998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28591870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056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190204"/>
            <a:ext cx="8938472" cy="8206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026744"/>
            <a:ext cx="8938472" cy="1374056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295400"/>
            <a:ext cx="3366977" cy="2525233"/>
          </a:xfrm>
          <a:prstGeom prst="roundRect">
            <a:avLst>
              <a:gd name="adj" fmla="val 1008"/>
            </a:avLst>
          </a:prstGeom>
          <a:noFill/>
          <a:effectLst>
            <a:softEdge rad="63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296670"/>
            <a:ext cx="2539197" cy="25239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666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Stored procedures are written in a language extension of SQL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T-SQL </a:t>
            </a:r>
            <a:r>
              <a:rPr lang="bg-BG" dirty="0"/>
              <a:t>–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Microsoft SQL</a:t>
            </a:r>
            <a:r>
              <a:rPr lang="bg-BG" dirty="0"/>
              <a:t> </a:t>
            </a:r>
            <a:r>
              <a:rPr lang="en-US" dirty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PL/SQL – in</a:t>
            </a:r>
            <a:r>
              <a:rPr lang="bg-BG" dirty="0"/>
              <a:t> </a:t>
            </a:r>
            <a:r>
              <a:rPr lang="en-US" dirty="0"/>
              <a:t>Oracle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stored procedure in</a:t>
            </a:r>
            <a:r>
              <a:rPr lang="bg-BG" dirty="0"/>
              <a:t> </a:t>
            </a:r>
            <a:r>
              <a:rPr lang="en-US" dirty="0"/>
              <a:t>Oracle PL/SQL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98614" y="4191000"/>
            <a:ext cx="10805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spInsertCountry(countryName varchar2) 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Countries(Name)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0186484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656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2821331" y="124570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7667099" y="1289055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</a:p>
        </p:txBody>
      </p:sp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4928973" y="4253948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52203"/>
              </p:ext>
            </p:extLst>
          </p:nvPr>
        </p:nvGraphicFramePr>
        <p:xfrm>
          <a:off x="2132012" y="1777530"/>
          <a:ext cx="348399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922145"/>
                <a:gridCol w="1091629"/>
              </a:tblGrid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Company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TownId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Mente LTD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BulkSoft Inc.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HardSoft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Sputnik Corp.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88017"/>
              </p:ext>
            </p:extLst>
          </p:nvPr>
        </p:nvGraphicFramePr>
        <p:xfrm>
          <a:off x="6780212" y="1828800"/>
          <a:ext cx="30984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335151"/>
                <a:gridCol w="1293114"/>
              </a:tblGrid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Id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Town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CountyId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New</a:t>
                      </a:r>
                      <a:r>
                        <a:rPr lang="en-GB" sz="2200" baseline="0" noProof="1" smtClean="0"/>
                        <a:t> York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Moscow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/>
                </a:tc>
              </a:tr>
              <a:tr h="32568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Plovdiv</a:t>
                      </a:r>
                      <a:endParaRPr lang="en-GB" sz="2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32439"/>
              </p:ext>
            </p:extLst>
          </p:nvPr>
        </p:nvGraphicFramePr>
        <p:xfrm>
          <a:off x="5027612" y="4780592"/>
          <a:ext cx="180536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7"/>
                <a:gridCol w="1335151"/>
              </a:tblGrid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/>
                        <a:t>Id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/>
                        <a:t>Country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1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Bulgaria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2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Russia</a:t>
                      </a:r>
                      <a:endParaRPr lang="en-GB" sz="2200" dirty="0"/>
                    </a:p>
                  </a:txBody>
                  <a:tcPr/>
                </a:tc>
              </a:tr>
              <a:tr h="330900">
                <a:tc>
                  <a:txBody>
                    <a:bodyPr/>
                    <a:lstStyle/>
                    <a:p>
                      <a:pPr algn="ctr"/>
                      <a:r>
                        <a:rPr lang="en-GB" sz="2200" smtClean="0"/>
                        <a:t>3</a:t>
                      </a:r>
                      <a:endParaRPr lang="en-GB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USA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56"/>
          <p:cNvSpPr>
            <a:spLocks noChangeShapeType="1"/>
          </p:cNvSpPr>
          <p:nvPr/>
        </p:nvSpPr>
        <p:spPr bwMode="auto">
          <a:xfrm flipV="1">
            <a:off x="5713413" y="2895600"/>
            <a:ext cx="990599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 flipH="1">
            <a:off x="6888165" y="4038600"/>
            <a:ext cx="1168849" cy="1448813"/>
          </a:xfrm>
          <a:custGeom>
            <a:avLst/>
            <a:gdLst>
              <a:gd name="connsiteX0" fmla="*/ 0 w 1035048"/>
              <a:gd name="connsiteY0" fmla="*/ 0 h 1447800"/>
              <a:gd name="connsiteX1" fmla="*/ 1035048 w 1035048"/>
              <a:gd name="connsiteY1" fmla="*/ 1447800 h 1447800"/>
              <a:gd name="connsiteX0" fmla="*/ 0 w 1035048"/>
              <a:gd name="connsiteY0" fmla="*/ 0 h 1448657"/>
              <a:gd name="connsiteX1" fmla="*/ 1035048 w 1035048"/>
              <a:gd name="connsiteY1" fmla="*/ 1447800 h 1448657"/>
              <a:gd name="connsiteX0" fmla="*/ 133801 w 1168849"/>
              <a:gd name="connsiteY0" fmla="*/ 0 h 1448813"/>
              <a:gd name="connsiteX1" fmla="*/ 1168849 w 1168849"/>
              <a:gd name="connsiteY1" fmla="*/ 1447800 h 144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849" h="1448813">
                <a:moveTo>
                  <a:pt x="133801" y="0"/>
                </a:moveTo>
                <a:cubicBezTo>
                  <a:pt x="-24766" y="641626"/>
                  <a:pt x="-315854" y="1482035"/>
                  <a:pt x="1168849" y="144780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866622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1706080" y="1143000"/>
            <a:ext cx="873173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Companies.Id AS 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Companies.Company AS Company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Companies INNER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(Towns INNER JOIN Countries 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Towns.CountryId = Countries.Id)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Companies.TownId = Towns.Id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Countries.Country = "Bulgaria";</a:t>
            </a:r>
          </a:p>
        </p:txBody>
      </p:sp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2170444" y="5705840"/>
            <a:ext cx="230543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V_BGCompanies</a:t>
            </a: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6073146" y="4758972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59361"/>
              </p:ext>
            </p:extLst>
          </p:nvPr>
        </p:nvGraphicFramePr>
        <p:xfrm>
          <a:off x="4785873" y="5216172"/>
          <a:ext cx="2574545" cy="126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18"/>
                <a:gridCol w="2078927"/>
              </a:tblGrid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Id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Company</a:t>
                      </a:r>
                      <a:endParaRPr lang="en-GB" sz="2000" noProof="1"/>
                    </a:p>
                  </a:txBody>
                  <a:tcPr/>
                </a:tc>
              </a:tr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Mente Ltd.</a:t>
                      </a:r>
                      <a:endParaRPr lang="en-GB" sz="2000" noProof="1"/>
                    </a:p>
                  </a:txBody>
                  <a:tcPr/>
                </a:tc>
              </a:tr>
              <a:tr h="420276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HardSoft Corp.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6827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 </a:t>
            </a:r>
            <a:r>
              <a:rPr lang="en-US" dirty="0"/>
              <a:t>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</a:t>
            </a:r>
            <a:r>
              <a:rPr lang="en-US" dirty="0" smtClean="0"/>
              <a:t>history</a:t>
            </a:r>
            <a:r>
              <a:rPr lang="bg-BG" dirty="0" smtClean="0"/>
              <a:t> </a:t>
            </a:r>
            <a:r>
              <a:rPr lang="en-US" dirty="0" smtClean="0"/>
              <a:t>on change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209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800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4095780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2278063" y="1911630"/>
            <a:ext cx="7777163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Companies(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 number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278063" y="4267200"/>
            <a:ext cx="777716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Ltd.';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599227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 </a:t>
            </a:r>
            <a:r>
              <a:rPr lang="en-US" dirty="0"/>
              <a:t>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513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1141412" y="1473760"/>
            <a:ext cx="9898912" cy="4215282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3507569" y="4377665"/>
            <a:ext cx="126130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6828116" y="3119736"/>
            <a:ext cx="119616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3732991" y="3635388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6818941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Transactions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4897798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4880993" y="2021037"/>
            <a:ext cx="82618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5865812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5812261" y="2031670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2894013" y="4317969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3732212" y="3141002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2221541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8075612" y="2966708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4799013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7743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 </a:t>
            </a:r>
            <a:r>
              <a:rPr lang="en-US" dirty="0"/>
              <a:t>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ROLLBACK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600200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 smtClean="0"/>
              <a:t>tables</a:t>
            </a:r>
            <a:r>
              <a:rPr lang="bg-BG" dirty="0" smtClean="0"/>
              <a:t>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Relational databases</a:t>
            </a:r>
            <a:endParaRPr lang="bg-BG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/>
              <a:t> together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56366"/>
            <a:ext cx="7924800" cy="8206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529366"/>
            <a:ext cx="7924800" cy="719034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(e.g. </a:t>
            </a:r>
            <a:r>
              <a:rPr lang="en-US" noProof="1" smtClean="0">
                <a:hlinkClick r:id="rId2"/>
              </a:rPr>
              <a:t>MongoDB</a:t>
            </a:r>
            <a:r>
              <a:rPr lang="en-US" noProof="1" smtClean="0"/>
              <a:t>, </a:t>
            </a:r>
            <a:r>
              <a:rPr lang="en-US" noProof="1" smtClean="0">
                <a:hlinkClick r:id="rId3"/>
              </a:rPr>
              <a:t>CouchDB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 of documents, e.g. JSON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Key-value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(e.g. </a:t>
            </a:r>
            <a:r>
              <a:rPr lang="en-US" noProof="1" smtClean="0">
                <a:hlinkClick r:id="rId4"/>
              </a:rPr>
              <a:t>Redis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 of key-value pairs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Wide-column model </a:t>
            </a:r>
            <a:r>
              <a:rPr lang="en-US" dirty="0" smtClean="0"/>
              <a:t>(e.g. </a:t>
            </a:r>
            <a:r>
              <a:rPr lang="en-US" dirty="0" smtClean="0">
                <a:hlinkClick r:id="rId5"/>
              </a:rPr>
              <a:t>Cassandra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Key-value model with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 </a:t>
            </a:r>
            <a:r>
              <a:rPr lang="en-US" dirty="0"/>
              <a:t>(e.g. </a:t>
            </a:r>
            <a:r>
              <a:rPr lang="en-US" noProof="1" smtClean="0">
                <a:hlinkClick r:id="rId6"/>
              </a:rPr>
              <a:t>Caché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OOP-style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4540" y="3886199"/>
            <a:ext cx="1684007" cy="2451239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1836" y="1295400"/>
            <a:ext cx="1798976" cy="2255555"/>
          </a:xfrm>
          <a:prstGeom prst="rect">
            <a:avLst/>
          </a:prstGeom>
        </p:spPr>
      </p:pic>
      <p:pic>
        <p:nvPicPr>
          <p:cNvPr id="1026" name="Picture 2" descr="http://1.bp.blogspot.com/-NhP-r7kTpIw/UBfkiMj_1lI/AAAAAAAAAJ0/CV1gFLfNLW0/s1600/Types%2Bof%2BNoSQL%2B-%2Bkey%2Bvalue%2Bstor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1" y="2309012"/>
            <a:ext cx="1878311" cy="1643523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ervice-architecture.static-barryandassociates.com/images/object-oriented_databases/query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21" y="4564034"/>
            <a:ext cx="2150691" cy="1545943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72" y="2438400"/>
            <a:ext cx="2743879" cy="2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Relational vs.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6482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826663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31363"/>
            <a:ext cx="8594429" cy="1320800"/>
          </a:xfrm>
        </p:spPr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96012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760692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Georgi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Georgiev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Gender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: </a:t>
              </a:r>
              <a:r>
                <a:rPr lang="en-US" sz="1800" b="1" dirty="0" smtClean="0"/>
                <a:t>male</a:t>
              </a:r>
              <a:endParaRPr lang="en-US" sz="1800" b="1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: </a:t>
              </a:r>
              <a:r>
                <a:rPr lang="bg-BG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+359</a:t>
              </a:r>
              <a:r>
                <a:rPr lang="en-US" sz="1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832723732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Street: </a:t>
              </a:r>
              <a:r>
                <a:rPr lang="en-US" sz="1800" b="1" noProof="1" smtClean="0"/>
                <a:t>Vitoshka</a:t>
              </a:r>
              <a:endParaRPr lang="en-US" sz="1800" b="1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Post Code: </a:t>
              </a:r>
              <a:r>
                <a:rPr lang="en-US" sz="1800" b="1" dirty="0" smtClean="0"/>
                <a:t>1113</a:t>
              </a:r>
              <a:endParaRPr lang="en-US" sz="1800" b="1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Town: </a:t>
              </a:r>
              <a:r>
                <a:rPr lang="en-US" sz="1800" b="1" dirty="0"/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Country: </a:t>
              </a:r>
              <a:r>
                <a:rPr lang="en-US" sz="1800" b="1" dirty="0"/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/>
                <a:t>G</a:t>
              </a:r>
              <a:r>
                <a:rPr lang="en-US" sz="1800" b="1" dirty="0" smtClean="0"/>
                <a:t>eorgi</a:t>
              </a:r>
              <a:r>
                <a:rPr lang="en-US" sz="1800" b="1" dirty="0" smtClean="0"/>
                <a:t>@abv.bg</a:t>
              </a:r>
              <a:endParaRPr lang="bg-BG" sz="1800" b="1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/>
                <a:t>www.georgi.com</a:t>
              </a:r>
              <a:endParaRPr lang="en-US" sz="18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67662" y="914401"/>
            <a:ext cx="241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378" y="914401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 flipH="1">
            <a:off x="3832859" y="3530600"/>
            <a:ext cx="139073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26663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0659"/>
              </p:ext>
            </p:extLst>
          </p:nvPr>
        </p:nvGraphicFramePr>
        <p:xfrm>
          <a:off x="2118359" y="1549400"/>
          <a:ext cx="3707146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97619"/>
                <a:gridCol w="2209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Georgi</a:t>
                      </a:r>
                      <a:r>
                        <a:rPr 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Georgiev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832723732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Georgi@abv.bg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www.georgi.com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132012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36431"/>
              </p:ext>
            </p:extLst>
          </p:nvPr>
        </p:nvGraphicFramePr>
        <p:xfrm>
          <a:off x="2118359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Vitoshka</a:t>
                      </a:r>
                      <a:r>
                        <a:rPr lang="en-US" sz="2000" b="1" baseline="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1113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132012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99839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8575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1671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4759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86023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4759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73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6" y="1066800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2325552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0" y="3638734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747592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4878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/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158" y="1503862"/>
            <a:ext cx="8594429" cy="38807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is relational database?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 of RDBMS?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E/R data model?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primary key?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relationships do you know?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constraint?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transaction?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NoSQL database?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Management </a:t>
            </a:r>
            <a:r>
              <a:rPr lang="en-US" dirty="0" smtClean="0"/>
              <a:t>System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 smtClean="0"/>
              <a:t>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err="1" smtClean="0"/>
              <a:t>ows</a:t>
            </a:r>
            <a:r>
              <a:rPr lang="en-US" dirty="0" smtClean="0"/>
              <a:t> 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77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/>
            <a:r>
              <a:rPr lang="en-US" dirty="0"/>
              <a:t>Database management servers</a:t>
            </a:r>
            <a:endParaRPr lang="bg-BG" dirty="0"/>
          </a:p>
          <a:p>
            <a:pPr lvl="1"/>
            <a:r>
              <a:rPr lang="en-US" dirty="0" smtClean="0"/>
              <a:t>Or just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servers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/>
            <a:r>
              <a:rPr lang="en-US" noProof="1" smtClean="0"/>
              <a:t>Microsoft SQL Server</a:t>
            </a:r>
          </a:p>
          <a:p>
            <a:pPr lvl="1"/>
            <a:r>
              <a:rPr lang="en-US" noProof="1" smtClean="0"/>
              <a:t>Oracle Database</a:t>
            </a:r>
          </a:p>
          <a:p>
            <a:pPr lvl="1"/>
            <a:r>
              <a:rPr lang="en-US" noProof="1"/>
              <a:t>MySQL</a:t>
            </a:r>
          </a:p>
          <a:p>
            <a:pPr lvl="1"/>
            <a:r>
              <a:rPr lang="en-US" noProof="1" smtClean="0"/>
              <a:t>PostgreSQL</a:t>
            </a:r>
          </a:p>
          <a:p>
            <a:pPr lvl="1"/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6002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961128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553417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59684" y="5678768"/>
            <a:ext cx="10111528" cy="688256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24" y="1447800"/>
            <a:ext cx="3708248" cy="30332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505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 of data</a:t>
            </a:r>
            <a:r>
              <a:rPr lang="bg-BG" dirty="0"/>
              <a:t>, </a:t>
            </a:r>
            <a:r>
              <a:rPr lang="en-US" dirty="0"/>
              <a:t>arranged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example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 smtClean="0"/>
          </a:p>
          <a:p>
            <a:pPr>
              <a:lnSpc>
                <a:spcPct val="110000"/>
              </a:lnSpc>
            </a:pPr>
            <a:r>
              <a:rPr lang="en-US" dirty="0"/>
              <a:t>All rows have the</a:t>
            </a:r>
            <a:r>
              <a:rPr lang="bg-BG" dirty="0"/>
              <a:t> </a:t>
            </a:r>
            <a:r>
              <a:rPr lang="en-US" dirty="0"/>
              <a:t>same structure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Columns have name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number</a:t>
            </a:r>
            <a:r>
              <a:rPr lang="bg-BG" dirty="0"/>
              <a:t>, </a:t>
            </a:r>
            <a:r>
              <a:rPr lang="en-US" dirty="0"/>
              <a:t>string</a:t>
            </a:r>
            <a:r>
              <a:rPr lang="bg-BG" dirty="0"/>
              <a:t>, </a:t>
            </a:r>
            <a:r>
              <a:rPr lang="en-US" dirty="0"/>
              <a:t>date, image, 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32528"/>
              </p:ext>
            </p:extLst>
          </p:nvPr>
        </p:nvGraphicFramePr>
        <p:xfrm>
          <a:off x="2132012" y="2667000"/>
          <a:ext cx="8125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362200"/>
                <a:gridCol w="2590800"/>
                <a:gridCol w="2487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Id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First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Last Name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Employer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</a:t>
                      </a:r>
                      <a:r>
                        <a:rPr lang="en-GB" baseline="0" noProof="1" smtClean="0"/>
                        <a:t> 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Georgiev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Progress</a:t>
                      </a:r>
                      <a:endParaRPr lang="en-GB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Evgeni</a:t>
                      </a:r>
                      <a:r>
                        <a:rPr lang="en-GB" baseline="0" noProof="1" smtClean="0"/>
                        <a:t> 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Hristov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Progress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Angel</a:t>
                      </a:r>
                      <a:r>
                        <a:rPr lang="en-GB" baseline="0" noProof="1" smtClean="0"/>
                        <a:t> 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Ivanov</a:t>
                      </a:r>
                      <a:endParaRPr lang="en-GB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 smtClean="0"/>
                        <a:t>Progress</a:t>
                      </a:r>
                      <a:endParaRPr lang="en-GB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2794</Words>
  <Application>Microsoft Office PowerPoint</Application>
  <PresentationFormat>Custom</PresentationFormat>
  <Paragraphs>837</Paragraphs>
  <Slides>56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</vt:lpstr>
      <vt:lpstr>RDBMS Systems</vt:lpstr>
      <vt:lpstr>Tables and Relationships</vt:lpstr>
      <vt:lpstr>Tables</vt:lpstr>
      <vt:lpstr>Table Schema</vt:lpstr>
      <vt:lpstr>Primary Key</vt:lpstr>
      <vt:lpstr>Relationships </vt:lpstr>
      <vt:lpstr>Relationships (2)</vt:lpstr>
      <vt:lpstr>Relationships' Multiplicity – One-To-Many</vt:lpstr>
      <vt:lpstr>Relationships' Multiplicity – Many-To-Many</vt:lpstr>
      <vt:lpstr>Relationships' Multiplicity – One-To-One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Summary / Questions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/>
  <cp:keywords>Databases, SQL, programming, SoftUni, Software University, programming, software development, software engineering, course, database systems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2016-03-14T10:15:11Z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