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vjJkRmz/bigK8rfaOhcAWgBt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2"/>
    <p:restoredTop sz="94679"/>
  </p:normalViewPr>
  <p:slideViewPr>
    <p:cSldViewPr snapToGrid="0">
      <p:cViewPr varScale="1">
        <p:scale>
          <a:sx n="158" d="100"/>
          <a:sy n="158" d="100"/>
        </p:scale>
        <p:origin x="568" y="200"/>
      </p:cViewPr>
      <p:guideLst>
        <p:guide orient="horz" pos="3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10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65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80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5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9413f75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b9413f75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b9413f75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b9413f75f_2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fb9413f75f_2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gfb9413f75f_2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b9413f75f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fb9413f75f_2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b9413f75f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fb9413f75f_2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fb9413f75f_2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b9413f75f_2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413f75f_2_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b9413f75f_2_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fb9413f75f_2_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fb9413f75f_2_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fb9413f75f_2_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b9413f75f_2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9413f75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gfb9413f75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fb9413f75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fb9413f75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fb9413f75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maps.com/data/us-countie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ata-downloads.evictionlab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zillow/rent-inde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orldpopulationreview.com/states/state-abbrevi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-downloads.evictionlab.org/" TargetMode="External"/><Relationship Id="rId5" Type="http://schemas.openxmlformats.org/officeDocument/2006/relationships/hyperlink" Target="https://www.kaggle.com/zillow/rent-index" TargetMode="External"/><Relationship Id="rId4" Type="http://schemas.openxmlformats.org/officeDocument/2006/relationships/hyperlink" Target="https://simplemaps.com/data/us-count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268570" y="1566972"/>
            <a:ext cx="1012333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# 2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Extract, Transform and Load (ETL)</a:t>
            </a: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9 December, 2021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59832" y="1240724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59832" y="1955681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59833" y="2670638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59834" y="3385595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5099" y="1164828"/>
            <a:ext cx="3200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205099" y="1879785"/>
            <a:ext cx="33897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205098" y="2594742"/>
            <a:ext cx="477625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205099" y="3309699"/>
            <a:ext cx="28627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338184" y="1432121"/>
            <a:ext cx="3491734" cy="397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Abishua Prashanth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Wesley Watkins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Anthony Ndungu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Thea James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Beverly Phillips (Scout)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Sidney Henry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 Gibson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Elsa Hernandez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Harsh Patel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Jason Degrace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Mark Alford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Randy Weaver</a:t>
            </a:r>
          </a:p>
        </p:txBody>
      </p:sp>
      <p:sp>
        <p:nvSpPr>
          <p:cNvPr id="89" name="Google Shape;89;p2"/>
          <p:cNvSpPr txBox="1"/>
          <p:nvPr/>
        </p:nvSpPr>
        <p:spPr>
          <a:xfrm>
            <a:off x="7338185" y="1062790"/>
            <a:ext cx="3491734" cy="369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6D70A6-6E14-E743-95C7-E59DDB782C75}"/>
              </a:ext>
            </a:extLst>
          </p:cNvPr>
          <p:cNvCxnSpPr/>
          <p:nvPr/>
        </p:nvCxnSpPr>
        <p:spPr>
          <a:xfrm>
            <a:off x="6096000" y="1022190"/>
            <a:ext cx="0" cy="5483385"/>
          </a:xfrm>
          <a:prstGeom prst="line">
            <a:avLst/>
          </a:prstGeom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D649717-1207-0B4B-BCBB-962F44CC73B4}"/>
              </a:ext>
            </a:extLst>
          </p:cNvPr>
          <p:cNvSpPr/>
          <p:nvPr/>
        </p:nvSpPr>
        <p:spPr>
          <a:xfrm>
            <a:off x="378261" y="841664"/>
            <a:ext cx="3871495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fb9413f75f_2_28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7" name="Google Shape;97;gfb9413f75f_2_28"/>
          <p:cNvGrpSpPr/>
          <p:nvPr/>
        </p:nvGrpSpPr>
        <p:grpSpPr>
          <a:xfrm>
            <a:off x="526447" y="1443828"/>
            <a:ext cx="11133620" cy="4912086"/>
            <a:chOff x="330441" y="935825"/>
            <a:chExt cx="11133620" cy="4912086"/>
          </a:xfrm>
        </p:grpSpPr>
        <p:sp>
          <p:nvSpPr>
            <p:cNvPr id="98" name="Google Shape;98;gfb9413f75f_2_28"/>
            <p:cNvSpPr/>
            <p:nvPr/>
          </p:nvSpPr>
          <p:spPr>
            <a:xfrm>
              <a:off x="8758317" y="968374"/>
              <a:ext cx="2705744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99" name="Google Shape;99;gfb9413f75f_2_28"/>
            <p:cNvSpPr/>
            <p:nvPr/>
          </p:nvSpPr>
          <p:spPr>
            <a:xfrm>
              <a:off x="4043983" y="958255"/>
              <a:ext cx="4541352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01" name="Google Shape;101;gfb9413f75f_2_28"/>
            <p:cNvSpPr/>
            <p:nvPr/>
          </p:nvSpPr>
          <p:spPr>
            <a:xfrm>
              <a:off x="330441" y="935825"/>
              <a:ext cx="3584307" cy="4893383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102" name="Google Shape;102;gfb9413f75f_2_28"/>
          <p:cNvSpPr txBox="1"/>
          <p:nvPr/>
        </p:nvSpPr>
        <p:spPr>
          <a:xfrm>
            <a:off x="1187813" y="818422"/>
            <a:ext cx="2090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04" name="Google Shape;104;gfb9413f75f_2_28"/>
          <p:cNvSpPr txBox="1"/>
          <p:nvPr/>
        </p:nvSpPr>
        <p:spPr>
          <a:xfrm>
            <a:off x="910086" y="1546951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dirty="0"/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8E10270-75F0-214E-80F1-65603CD97DED}"/>
              </a:ext>
            </a:extLst>
          </p:cNvPr>
          <p:cNvSpPr/>
          <p:nvPr/>
        </p:nvSpPr>
        <p:spPr>
          <a:xfrm>
            <a:off x="4094483" y="841047"/>
            <a:ext cx="4900830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1EAA16EB-48FD-F343-9314-0AEB094DB0AD}"/>
              </a:ext>
            </a:extLst>
          </p:cNvPr>
          <p:cNvSpPr/>
          <p:nvPr/>
        </p:nvSpPr>
        <p:spPr>
          <a:xfrm>
            <a:off x="8838038" y="840430"/>
            <a:ext cx="2774874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oogle Shape;102;gfb9413f75f_2_28">
            <a:extLst>
              <a:ext uri="{FF2B5EF4-FFF2-40B4-BE49-F238E27FC236}">
                <a16:creationId xmlns:a16="http://schemas.microsoft.com/office/drawing/2014/main" id="{B90D2AD0-5B8E-4A42-9363-AED29485347C}"/>
              </a:ext>
            </a:extLst>
          </p:cNvPr>
          <p:cNvSpPr txBox="1"/>
          <p:nvPr/>
        </p:nvSpPr>
        <p:spPr>
          <a:xfrm>
            <a:off x="5212616" y="845407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5" name="Google Shape;102;gfb9413f75f_2_28">
            <a:extLst>
              <a:ext uri="{FF2B5EF4-FFF2-40B4-BE49-F238E27FC236}">
                <a16:creationId xmlns:a16="http://schemas.microsoft.com/office/drawing/2014/main" id="{808A64C0-F377-BA44-A767-DA21ABF9AFD1}"/>
              </a:ext>
            </a:extLst>
          </p:cNvPr>
          <p:cNvSpPr txBox="1"/>
          <p:nvPr/>
        </p:nvSpPr>
        <p:spPr>
          <a:xfrm>
            <a:off x="9007384" y="833384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6" name="Google Shape;104;gfb9413f75f_2_28">
            <a:extLst>
              <a:ext uri="{FF2B5EF4-FFF2-40B4-BE49-F238E27FC236}">
                <a16:creationId xmlns:a16="http://schemas.microsoft.com/office/drawing/2014/main" id="{1F800E8B-B591-054E-9D0E-AFD2312DF0F6}"/>
              </a:ext>
            </a:extLst>
          </p:cNvPr>
          <p:cNvSpPr txBox="1"/>
          <p:nvPr/>
        </p:nvSpPr>
        <p:spPr>
          <a:xfrm>
            <a:off x="4718511" y="1551446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Clean and Transform </a:t>
            </a:r>
            <a:endParaRPr dirty="0"/>
          </a:p>
        </p:txBody>
      </p:sp>
      <p:sp>
        <p:nvSpPr>
          <p:cNvPr id="37" name="Google Shape;104;gfb9413f75f_2_28">
            <a:extLst>
              <a:ext uri="{FF2B5EF4-FFF2-40B4-BE49-F238E27FC236}">
                <a16:creationId xmlns:a16="http://schemas.microsoft.com/office/drawing/2014/main" id="{3EFB64B1-FC37-4F4A-B34B-A2884F9814C0}"/>
              </a:ext>
            </a:extLst>
          </p:cNvPr>
          <p:cNvSpPr txBox="1"/>
          <p:nvPr/>
        </p:nvSpPr>
        <p:spPr>
          <a:xfrm>
            <a:off x="8371237" y="1546971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Load</a:t>
            </a:r>
            <a:endParaRPr dirty="0"/>
          </a:p>
        </p:txBody>
      </p:sp>
      <p:pic>
        <p:nvPicPr>
          <p:cNvPr id="38" name="Picture 2" descr="Free Science And Technology Icons Pack Bigdata data source database  database network distributed computing distributed data distributed  database icon - allfreeicons.com">
            <a:extLst>
              <a:ext uri="{FF2B5EF4-FFF2-40B4-BE49-F238E27FC236}">
                <a16:creationId xmlns:a16="http://schemas.microsoft.com/office/drawing/2014/main" id="{3D793D82-F53E-B04C-8784-FC300EB6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6" y="1373010"/>
            <a:ext cx="807968" cy="7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hange, convert, modify, switch, transform icon - Download on Iconfinder">
            <a:extLst>
              <a:ext uri="{FF2B5EF4-FFF2-40B4-BE49-F238E27FC236}">
                <a16:creationId xmlns:a16="http://schemas.microsoft.com/office/drawing/2014/main" id="{37ED2106-C071-6B44-BE7C-9311F1DA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85" y="1422552"/>
            <a:ext cx="630082" cy="6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ata acquisition, data collection, download data, input data, load data icon  - Download on Iconfinder">
            <a:extLst>
              <a:ext uri="{FF2B5EF4-FFF2-40B4-BE49-F238E27FC236}">
                <a16:creationId xmlns:a16="http://schemas.microsoft.com/office/drawing/2014/main" id="{97346AC7-EF43-F345-8162-A2A72EC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017" y="1444105"/>
            <a:ext cx="749885" cy="5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113;gfb9413f75f_2_28">
            <a:extLst>
              <a:ext uri="{FF2B5EF4-FFF2-40B4-BE49-F238E27FC236}">
                <a16:creationId xmlns:a16="http://schemas.microsoft.com/office/drawing/2014/main" id="{B61786E8-F38F-0B45-8946-10F894D65337}"/>
              </a:ext>
            </a:extLst>
          </p:cNvPr>
          <p:cNvSpPr txBox="1"/>
          <p:nvPr/>
        </p:nvSpPr>
        <p:spPr>
          <a:xfrm>
            <a:off x="306817" y="2750762"/>
            <a:ext cx="378390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7500" lvl="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Zillow Rent Data from Kaggle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Eviction data set from eviction lab 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and Counties master list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://simplemaps.com/data/us-counties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State, State Code and State Abbreviations data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2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dirty="0" err="1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worldpopulationreview.com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/states/state-abbreviations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13;gfb9413f75f_2_28">
            <a:extLst>
              <a:ext uri="{FF2B5EF4-FFF2-40B4-BE49-F238E27FC236}">
                <a16:creationId xmlns:a16="http://schemas.microsoft.com/office/drawing/2014/main" id="{B5B39C15-0001-0344-A893-2064162B611F}"/>
              </a:ext>
            </a:extLst>
          </p:cNvPr>
          <p:cNvSpPr txBox="1"/>
          <p:nvPr/>
        </p:nvSpPr>
        <p:spPr>
          <a:xfrm>
            <a:off x="4315728" y="2129900"/>
            <a:ext cx="43310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13;gfb9413f75f_2_28">
            <a:extLst>
              <a:ext uri="{FF2B5EF4-FFF2-40B4-BE49-F238E27FC236}">
                <a16:creationId xmlns:a16="http://schemas.microsoft.com/office/drawing/2014/main" id="{BD0BD107-148B-514B-98DC-AAE8D30F5A9F}"/>
              </a:ext>
            </a:extLst>
          </p:cNvPr>
          <p:cNvSpPr txBox="1"/>
          <p:nvPr/>
        </p:nvSpPr>
        <p:spPr>
          <a:xfrm>
            <a:off x="427685" y="1921582"/>
            <a:ext cx="350375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 of data sources where the team was able to extract the data for the ETL process, the data is centered around residential rentals and eviction rate among the population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13;gfb9413f75f_2_28">
            <a:extLst>
              <a:ext uri="{FF2B5EF4-FFF2-40B4-BE49-F238E27FC236}">
                <a16:creationId xmlns:a16="http://schemas.microsoft.com/office/drawing/2014/main" id="{6C97C910-2CDC-954A-BCB1-695566F13A2C}"/>
              </a:ext>
            </a:extLst>
          </p:cNvPr>
          <p:cNvSpPr txBox="1"/>
          <p:nvPr/>
        </p:nvSpPr>
        <p:spPr>
          <a:xfrm>
            <a:off x="4186493" y="1907697"/>
            <a:ext cx="35843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13;gfb9413f75f_2_28">
            <a:extLst>
              <a:ext uri="{FF2B5EF4-FFF2-40B4-BE49-F238E27FC236}">
                <a16:creationId xmlns:a16="http://schemas.microsoft.com/office/drawing/2014/main" id="{702ABA52-8B7D-D94A-9B4C-81532E4A222D}"/>
              </a:ext>
            </a:extLst>
          </p:cNvPr>
          <p:cNvSpPr txBox="1"/>
          <p:nvPr/>
        </p:nvSpPr>
        <p:spPr>
          <a:xfrm>
            <a:off x="4652475" y="1921582"/>
            <a:ext cx="350375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 level steps involving the data cleaning and transformation into a state where the data can be saved into the data base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13;gfb9413f75f_2_28">
            <a:extLst>
              <a:ext uri="{FF2B5EF4-FFF2-40B4-BE49-F238E27FC236}">
                <a16:creationId xmlns:a16="http://schemas.microsoft.com/office/drawing/2014/main" id="{593ADC48-B1C1-D943-9FA6-970018C7F2ED}"/>
              </a:ext>
            </a:extLst>
          </p:cNvPr>
          <p:cNvSpPr txBox="1"/>
          <p:nvPr/>
        </p:nvSpPr>
        <p:spPr>
          <a:xfrm>
            <a:off x="4427469" y="2750762"/>
            <a:ext cx="350375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0350" indent="-1714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Analyze each data set to understand the fields and the information in the data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Drop data that is not relevant or has nulls in the fields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Determine the key that maps the different dataset – In this case it was the State and County 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Determine the columns to keep and drop in each dataset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Rename the columns to conform to the DB column names and are descriptive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Standardize the State and County fields across the datasets for consistency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603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13;gfb9413f75f_2_28">
            <a:extLst>
              <a:ext uri="{FF2B5EF4-FFF2-40B4-BE49-F238E27FC236}">
                <a16:creationId xmlns:a16="http://schemas.microsoft.com/office/drawing/2014/main" id="{291DAF46-BDCF-6146-B507-BAC6955ADFF0}"/>
              </a:ext>
            </a:extLst>
          </p:cNvPr>
          <p:cNvSpPr txBox="1"/>
          <p:nvPr/>
        </p:nvSpPr>
        <p:spPr>
          <a:xfrm>
            <a:off x="8877265" y="1921582"/>
            <a:ext cx="26365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Team decided to load the data in an RDBMS instead of a document DB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13;gfb9413f75f_2_28">
            <a:extLst>
              <a:ext uri="{FF2B5EF4-FFF2-40B4-BE49-F238E27FC236}">
                <a16:creationId xmlns:a16="http://schemas.microsoft.com/office/drawing/2014/main" id="{BC11872A-E518-A347-9765-B548A7C92BDB}"/>
              </a:ext>
            </a:extLst>
          </p:cNvPr>
          <p:cNvSpPr txBox="1"/>
          <p:nvPr/>
        </p:nvSpPr>
        <p:spPr>
          <a:xfrm>
            <a:off x="9029542" y="2750762"/>
            <a:ext cx="239186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0350" indent="-1714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PostgreSQL was the database of choice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Database was designed with State and County as the composite key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Data was loaded using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 package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~400K records were loaded into the DB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603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999381-2AC2-334A-A4E8-CA118D8F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931096"/>
            <a:ext cx="6896100" cy="5737977"/>
          </a:xfrm>
          <a:prstGeom prst="rect">
            <a:avLst/>
          </a:prstGeom>
        </p:spPr>
      </p:pic>
      <p:sp>
        <p:nvSpPr>
          <p:cNvPr id="27" name="Google Shape;113;gfb9413f75f_2_28">
            <a:extLst>
              <a:ext uri="{FF2B5EF4-FFF2-40B4-BE49-F238E27FC236}">
                <a16:creationId xmlns:a16="http://schemas.microsoft.com/office/drawing/2014/main" id="{86A6119A-B7B9-CF43-9342-5DF4654CE5B1}"/>
              </a:ext>
            </a:extLst>
          </p:cNvPr>
          <p:cNvSpPr txBox="1"/>
          <p:nvPr/>
        </p:nvSpPr>
        <p:spPr>
          <a:xfrm>
            <a:off x="7977732" y="939921"/>
            <a:ext cx="380427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STATE_COUNTY_MASTER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Master table with all the counties by state in the US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://simplemaps.com/data/us-counties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COUNTY_ZILLOW_RENTAL_PRICES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Rental data from Zillow with a reference back to the State-County Master table, the rent is captured by month starting from 2010 November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COUNTY_DEMOGRAPHICS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Demographics by county and also includes information on income and poverty rate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COUNTY_DEMOGRAPHICS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Eviction rate data by county in the US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5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gfb9413f75f_2_28">
            <a:extLst>
              <a:ext uri="{FF2B5EF4-FFF2-40B4-BE49-F238E27FC236}">
                <a16:creationId xmlns:a16="http://schemas.microsoft.com/office/drawing/2014/main" id="{CB1B6B10-53D2-764A-8F2C-DB19713F0128}"/>
              </a:ext>
            </a:extLst>
          </p:cNvPr>
          <p:cNvSpPr txBox="1"/>
          <p:nvPr/>
        </p:nvSpPr>
        <p:spPr>
          <a:xfrm>
            <a:off x="559837" y="907714"/>
            <a:ext cx="744318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Zillow had the rental data by month across the columns, which had to be stored in the tables as rows  </a:t>
            </a:r>
          </a:p>
          <a:p>
            <a:pPr marL="431800" lvl="2" indent="-342900"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5BB0F-96BD-DE48-A904-9DDB198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87" y="1473666"/>
            <a:ext cx="5473138" cy="3814244"/>
          </a:xfrm>
          <a:prstGeom prst="rect">
            <a:avLst/>
          </a:prstGeom>
        </p:spPr>
      </p:pic>
      <p:sp>
        <p:nvSpPr>
          <p:cNvPr id="6" name="Google Shape;113;gfb9413f75f_2_28">
            <a:extLst>
              <a:ext uri="{FF2B5EF4-FFF2-40B4-BE49-F238E27FC236}">
                <a16:creationId xmlns:a16="http://schemas.microsoft.com/office/drawing/2014/main" id="{31050402-FBDC-0040-BEF8-E33706AEC486}"/>
              </a:ext>
            </a:extLst>
          </p:cNvPr>
          <p:cNvSpPr txBox="1"/>
          <p:nvPr/>
        </p:nvSpPr>
        <p:spPr>
          <a:xfrm>
            <a:off x="364280" y="5484550"/>
            <a:ext cx="74431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2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Standardization of the county names across the dataset</a:t>
            </a:r>
          </a:p>
          <a:p>
            <a:pPr marL="431800" lvl="2" indent="-342900"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07B17-A627-AE4E-9E4F-0354848D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390" y="1473666"/>
            <a:ext cx="5282750" cy="105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ECEB7-4171-5742-A1AA-323ABFBF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950" y="3361191"/>
            <a:ext cx="5393629" cy="879396"/>
          </a:xfrm>
          <a:prstGeom prst="rect">
            <a:avLst/>
          </a:prstGeom>
        </p:spPr>
      </p:pic>
      <p:sp>
        <p:nvSpPr>
          <p:cNvPr id="7" name="Merge 6">
            <a:extLst>
              <a:ext uri="{FF2B5EF4-FFF2-40B4-BE49-F238E27FC236}">
                <a16:creationId xmlns:a16="http://schemas.microsoft.com/office/drawing/2014/main" id="{6141771C-D7F5-1A42-8A9B-D27ED534F97B}"/>
              </a:ext>
            </a:extLst>
          </p:cNvPr>
          <p:cNvSpPr/>
          <p:nvPr/>
        </p:nvSpPr>
        <p:spPr>
          <a:xfrm>
            <a:off x="6789218" y="2379065"/>
            <a:ext cx="4839037" cy="712212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 and 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3B5A3-1946-FB4B-B115-AAC618A34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3" y="5942313"/>
            <a:ext cx="3390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13;gfb9413f75f_2_28">
            <a:extLst>
              <a:ext uri="{FF2B5EF4-FFF2-40B4-BE49-F238E27FC236}">
                <a16:creationId xmlns:a16="http://schemas.microsoft.com/office/drawing/2014/main" id="{31050402-FBDC-0040-BEF8-E33706AEC486}"/>
              </a:ext>
            </a:extLst>
          </p:cNvPr>
          <p:cNvSpPr txBox="1"/>
          <p:nvPr/>
        </p:nvSpPr>
        <p:spPr>
          <a:xfrm>
            <a:off x="389904" y="1000288"/>
            <a:ext cx="510807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eviction lab column headers needed to be standardized  </a:t>
            </a: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Burroughs, Census tracts, </a:t>
            </a:r>
            <a:r>
              <a:rPr lang="en-US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were removed so that only counties remained</a:t>
            </a: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county names were formatted to match the master county table by removing “ County”</a:t>
            </a: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Shannon County, South Dakota changed to Oglala Lakota County, South Dakota in 2015.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178FE-7237-B14D-9FE6-995DABE9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13" y="1000288"/>
            <a:ext cx="5823187" cy="46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454640" y="2660073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539</Words>
  <Application>Microsoft Macintosh PowerPoint</Application>
  <PresentationFormat>Widescreen</PresentationFormat>
  <Paragraphs>120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Prashanth, Abishua</dc:creator>
  <cp:keywords/>
  <dc:description/>
  <cp:lastModifiedBy>Prashanth, Abishua (CCI-Atlanta)</cp:lastModifiedBy>
  <cp:revision>66</cp:revision>
  <dcterms:created xsi:type="dcterms:W3CDTF">2017-02-24T19:43:51Z</dcterms:created>
  <dcterms:modified xsi:type="dcterms:W3CDTF">2021-12-10T00:05:57Z</dcterms:modified>
  <cp:category/>
</cp:coreProperties>
</file>