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  <p:sldMasterId id="2147483653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6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vjJkRmz/bigK8rfaOhcAWgBto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51"/>
    <p:restoredTop sz="94679"/>
  </p:normalViewPr>
  <p:slideViewPr>
    <p:cSldViewPr snapToGrid="0">
      <p:cViewPr>
        <p:scale>
          <a:sx n="157" d="100"/>
          <a:sy n="157" d="100"/>
        </p:scale>
        <p:origin x="504" y="200"/>
      </p:cViewPr>
      <p:guideLst>
        <p:guide orient="horz" pos="36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4" Type="http://schemas.openxmlformats.org/officeDocument/2006/relationships/slide" Target="slides/slide2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9413f75f_2_28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fb9413f75f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9413f75f_2_28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fb9413f75f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109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9413f75f_2_28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fb9413f75f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965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fb9413f75f_2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fb9413f75f_2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fb9413f75f_2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fb9413f75f_2_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fb9413f75f_2_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gfb9413f75f_2_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fb9413f75f_2_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fb9413f75f_2_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b9413f75f_2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fb9413f75f_2_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fb9413f75f_2_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fb9413f75f_2_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b9413f75f_2_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fb9413f75f_2_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gfb9413f75f_2_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gfb9413f75f_2_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fb9413f75f_2_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fb9413f75f_2_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b9413f75f_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gfb9413f75f_2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gfb9413f75f_2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gfb9413f75f_2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gfb9413f75f_2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implemaps.com/data/us-counties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data-downloads.evictionlab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kaggle.com/zillow/rent-index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worldpopulationreview.com/states/state-abbreviation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ata-downloads.evictionlab.org/" TargetMode="External"/><Relationship Id="rId5" Type="http://schemas.openxmlformats.org/officeDocument/2006/relationships/hyperlink" Target="https://www.kaggle.com/zillow/rent-index" TargetMode="External"/><Relationship Id="rId4" Type="http://schemas.openxmlformats.org/officeDocument/2006/relationships/hyperlink" Target="https://simplemaps.com/data/us-counti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/>
          <p:nvPr/>
        </p:nvSpPr>
        <p:spPr>
          <a:xfrm>
            <a:off x="1268570" y="1566972"/>
            <a:ext cx="10123330" cy="372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Project # 2</a:t>
            </a:r>
            <a:endParaRPr dirty="0">
              <a:solidFill>
                <a:srgbClr val="0070C0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Extract, Transform and Load (ETL)</a:t>
            </a:r>
            <a:endParaRPr sz="36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10 December, 2021</a:t>
            </a:r>
            <a:endParaRPr dirty="0">
              <a:solidFill>
                <a:srgbClr val="0070C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dirty="0">
              <a:solidFill>
                <a:srgbClr val="0070C0"/>
              </a:solidFill>
            </a:endParaRPr>
          </a:p>
        </p:txBody>
      </p:sp>
      <p:cxnSp>
        <p:nvCxnSpPr>
          <p:cNvPr id="76" name="Google Shape;76;p2"/>
          <p:cNvCxnSpPr/>
          <p:nvPr/>
        </p:nvCxnSpPr>
        <p:spPr>
          <a:xfrm>
            <a:off x="559837" y="765111"/>
            <a:ext cx="11140931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77;p2"/>
          <p:cNvSpPr txBox="1">
            <a:spLocks noGrp="1"/>
          </p:cNvSpPr>
          <p:nvPr>
            <p:ph type="sldNum" idx="12"/>
          </p:nvPr>
        </p:nvSpPr>
        <p:spPr>
          <a:xfrm>
            <a:off x="11660067" y="6355914"/>
            <a:ext cx="4004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559832" y="1240724"/>
            <a:ext cx="539500" cy="50886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559832" y="1955681"/>
            <a:ext cx="539500" cy="50886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559833" y="2670638"/>
            <a:ext cx="539500" cy="50886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559834" y="3385595"/>
            <a:ext cx="539500" cy="50886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1205099" y="1164828"/>
            <a:ext cx="32003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ETL Overview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1205099" y="1879785"/>
            <a:ext cx="338971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Database Design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1205098" y="2594742"/>
            <a:ext cx="477625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1205099" y="3309699"/>
            <a:ext cx="28627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7338184" y="1432121"/>
            <a:ext cx="3491734" cy="418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Abishua Prashanth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Wesley Watkins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Anthony Ndungu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Thea James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Beverly Phillips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Sidney Henry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Di Gibson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Elsa Hernandez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Harsh Patel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Jason Degrace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Mark Alford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Randy Weaver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endParaRPr dirty="0"/>
          </a:p>
        </p:txBody>
      </p:sp>
      <p:sp>
        <p:nvSpPr>
          <p:cNvPr id="89" name="Google Shape;89;p2"/>
          <p:cNvSpPr txBox="1"/>
          <p:nvPr/>
        </p:nvSpPr>
        <p:spPr>
          <a:xfrm>
            <a:off x="7338185" y="1062790"/>
            <a:ext cx="3491734" cy="3692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6D70A6-6E14-E743-95C7-E59DDB782C75}"/>
              </a:ext>
            </a:extLst>
          </p:cNvPr>
          <p:cNvCxnSpPr/>
          <p:nvPr/>
        </p:nvCxnSpPr>
        <p:spPr>
          <a:xfrm>
            <a:off x="6096000" y="1022190"/>
            <a:ext cx="0" cy="5483385"/>
          </a:xfrm>
          <a:prstGeom prst="line">
            <a:avLst/>
          </a:prstGeom>
          <a:ln>
            <a:solidFill>
              <a:srgbClr val="0070C0">
                <a:alpha val="20000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>
            <a:extLst>
              <a:ext uri="{FF2B5EF4-FFF2-40B4-BE49-F238E27FC236}">
                <a16:creationId xmlns:a16="http://schemas.microsoft.com/office/drawing/2014/main" id="{2D649717-1207-0B4B-BCBB-962F44CC73B4}"/>
              </a:ext>
            </a:extLst>
          </p:cNvPr>
          <p:cNvSpPr/>
          <p:nvPr/>
        </p:nvSpPr>
        <p:spPr>
          <a:xfrm>
            <a:off x="378261" y="841664"/>
            <a:ext cx="3871495" cy="484632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4" name="Google Shape;94;gfb9413f75f_2_28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ETL Overview</a:t>
            </a:r>
            <a:endParaRPr dirty="0">
              <a:solidFill>
                <a:srgbClr val="0070C0"/>
              </a:solidFill>
            </a:endParaRPr>
          </a:p>
        </p:txBody>
      </p:sp>
      <p:cxnSp>
        <p:nvCxnSpPr>
          <p:cNvPr id="95" name="Google Shape;95;gfb9413f75f_2_28"/>
          <p:cNvCxnSpPr/>
          <p:nvPr/>
        </p:nvCxnSpPr>
        <p:spPr>
          <a:xfrm>
            <a:off x="559837" y="773201"/>
            <a:ext cx="1114093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gfb9413f75f_2_28"/>
          <p:cNvSpPr txBox="1">
            <a:spLocks noGrp="1"/>
          </p:cNvSpPr>
          <p:nvPr>
            <p:ph type="sldNum" idx="12"/>
          </p:nvPr>
        </p:nvSpPr>
        <p:spPr>
          <a:xfrm>
            <a:off x="11660067" y="6355914"/>
            <a:ext cx="4004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97" name="Google Shape;97;gfb9413f75f_2_28"/>
          <p:cNvGrpSpPr/>
          <p:nvPr/>
        </p:nvGrpSpPr>
        <p:grpSpPr>
          <a:xfrm>
            <a:off x="526447" y="1443828"/>
            <a:ext cx="11133620" cy="4912086"/>
            <a:chOff x="330441" y="935825"/>
            <a:chExt cx="11133620" cy="4912086"/>
          </a:xfrm>
        </p:grpSpPr>
        <p:sp>
          <p:nvSpPr>
            <p:cNvPr id="98" name="Google Shape;98;gfb9413f75f_2_28"/>
            <p:cNvSpPr/>
            <p:nvPr/>
          </p:nvSpPr>
          <p:spPr>
            <a:xfrm>
              <a:off x="8758317" y="968374"/>
              <a:ext cx="2705744" cy="4879537"/>
            </a:xfrm>
            <a:prstGeom prst="rect">
              <a:avLst/>
            </a:prstGeom>
            <a:solidFill>
              <a:schemeClr val="bg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99" name="Google Shape;99;gfb9413f75f_2_28"/>
            <p:cNvSpPr/>
            <p:nvPr/>
          </p:nvSpPr>
          <p:spPr>
            <a:xfrm>
              <a:off x="4043983" y="958255"/>
              <a:ext cx="4541352" cy="4879537"/>
            </a:xfrm>
            <a:prstGeom prst="rect">
              <a:avLst/>
            </a:prstGeom>
            <a:solidFill>
              <a:schemeClr val="bg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101" name="Google Shape;101;gfb9413f75f_2_28"/>
            <p:cNvSpPr/>
            <p:nvPr/>
          </p:nvSpPr>
          <p:spPr>
            <a:xfrm>
              <a:off x="330441" y="935825"/>
              <a:ext cx="3584307" cy="4893383"/>
            </a:xfrm>
            <a:prstGeom prst="rect">
              <a:avLst/>
            </a:prstGeom>
            <a:solidFill>
              <a:schemeClr val="bg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</p:grpSp>
      <p:sp>
        <p:nvSpPr>
          <p:cNvPr id="102" name="Google Shape;102;gfb9413f75f_2_28"/>
          <p:cNvSpPr txBox="1"/>
          <p:nvPr/>
        </p:nvSpPr>
        <p:spPr>
          <a:xfrm>
            <a:off x="1187813" y="818422"/>
            <a:ext cx="2090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04" name="Google Shape;104;gfb9413f75f_2_28"/>
          <p:cNvSpPr txBox="1"/>
          <p:nvPr/>
        </p:nvSpPr>
        <p:spPr>
          <a:xfrm>
            <a:off x="910086" y="1546951"/>
            <a:ext cx="19210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 dirty="0"/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88E10270-75F0-214E-80F1-65603CD97DED}"/>
              </a:ext>
            </a:extLst>
          </p:cNvPr>
          <p:cNvSpPr/>
          <p:nvPr/>
        </p:nvSpPr>
        <p:spPr>
          <a:xfrm>
            <a:off x="4094483" y="841047"/>
            <a:ext cx="4900830" cy="484632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hevron 28">
            <a:extLst>
              <a:ext uri="{FF2B5EF4-FFF2-40B4-BE49-F238E27FC236}">
                <a16:creationId xmlns:a16="http://schemas.microsoft.com/office/drawing/2014/main" id="{1EAA16EB-48FD-F343-9314-0AEB094DB0AD}"/>
              </a:ext>
            </a:extLst>
          </p:cNvPr>
          <p:cNvSpPr/>
          <p:nvPr/>
        </p:nvSpPr>
        <p:spPr>
          <a:xfrm>
            <a:off x="8838038" y="840430"/>
            <a:ext cx="2774874" cy="484632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Google Shape;102;gfb9413f75f_2_28">
            <a:extLst>
              <a:ext uri="{FF2B5EF4-FFF2-40B4-BE49-F238E27FC236}">
                <a16:creationId xmlns:a16="http://schemas.microsoft.com/office/drawing/2014/main" id="{B90D2AD0-5B8E-4A42-9363-AED29485347C}"/>
              </a:ext>
            </a:extLst>
          </p:cNvPr>
          <p:cNvSpPr txBox="1"/>
          <p:nvPr/>
        </p:nvSpPr>
        <p:spPr>
          <a:xfrm>
            <a:off x="5212616" y="845407"/>
            <a:ext cx="204818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Transform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5" name="Google Shape;102;gfb9413f75f_2_28">
            <a:extLst>
              <a:ext uri="{FF2B5EF4-FFF2-40B4-BE49-F238E27FC236}">
                <a16:creationId xmlns:a16="http://schemas.microsoft.com/office/drawing/2014/main" id="{808A64C0-F377-BA44-A767-DA21ABF9AFD1}"/>
              </a:ext>
            </a:extLst>
          </p:cNvPr>
          <p:cNvSpPr txBox="1"/>
          <p:nvPr/>
        </p:nvSpPr>
        <p:spPr>
          <a:xfrm>
            <a:off x="9007384" y="833384"/>
            <a:ext cx="204818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6" name="Google Shape;104;gfb9413f75f_2_28">
            <a:extLst>
              <a:ext uri="{FF2B5EF4-FFF2-40B4-BE49-F238E27FC236}">
                <a16:creationId xmlns:a16="http://schemas.microsoft.com/office/drawing/2014/main" id="{1F800E8B-B591-054E-9D0E-AFD2312DF0F6}"/>
              </a:ext>
            </a:extLst>
          </p:cNvPr>
          <p:cNvSpPr txBox="1"/>
          <p:nvPr/>
        </p:nvSpPr>
        <p:spPr>
          <a:xfrm>
            <a:off x="4718511" y="1551446"/>
            <a:ext cx="358430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Clean and Transform </a:t>
            </a:r>
            <a:endParaRPr dirty="0"/>
          </a:p>
        </p:txBody>
      </p:sp>
      <p:sp>
        <p:nvSpPr>
          <p:cNvPr id="37" name="Google Shape;104;gfb9413f75f_2_28">
            <a:extLst>
              <a:ext uri="{FF2B5EF4-FFF2-40B4-BE49-F238E27FC236}">
                <a16:creationId xmlns:a16="http://schemas.microsoft.com/office/drawing/2014/main" id="{3EFB64B1-FC37-4F4A-B34B-A2884F9814C0}"/>
              </a:ext>
            </a:extLst>
          </p:cNvPr>
          <p:cNvSpPr txBox="1"/>
          <p:nvPr/>
        </p:nvSpPr>
        <p:spPr>
          <a:xfrm>
            <a:off x="8371237" y="1546971"/>
            <a:ext cx="358430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Load</a:t>
            </a:r>
            <a:endParaRPr dirty="0"/>
          </a:p>
        </p:txBody>
      </p:sp>
      <p:pic>
        <p:nvPicPr>
          <p:cNvPr id="38" name="Picture 2" descr="Free Science And Technology Icons Pack Bigdata data source database  database network distributed computing distributed data distributed  database icon - allfreeicons.com">
            <a:extLst>
              <a:ext uri="{FF2B5EF4-FFF2-40B4-BE49-F238E27FC236}">
                <a16:creationId xmlns:a16="http://schemas.microsoft.com/office/drawing/2014/main" id="{3D793D82-F53E-B04C-8784-FC300EB66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6" y="1373010"/>
            <a:ext cx="807968" cy="72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Change, convert, modify, switch, transform icon - Download on Iconfinder">
            <a:extLst>
              <a:ext uri="{FF2B5EF4-FFF2-40B4-BE49-F238E27FC236}">
                <a16:creationId xmlns:a16="http://schemas.microsoft.com/office/drawing/2014/main" id="{37ED2106-C071-6B44-BE7C-9311F1DA4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785" y="1422552"/>
            <a:ext cx="630082" cy="63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Data acquisition, data collection, download data, input data, load data icon  - Download on Iconfinder">
            <a:extLst>
              <a:ext uri="{FF2B5EF4-FFF2-40B4-BE49-F238E27FC236}">
                <a16:creationId xmlns:a16="http://schemas.microsoft.com/office/drawing/2014/main" id="{97346AC7-EF43-F345-8162-A2A72EC5C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017" y="1444105"/>
            <a:ext cx="749885" cy="58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Google Shape;113;gfb9413f75f_2_28">
            <a:extLst>
              <a:ext uri="{FF2B5EF4-FFF2-40B4-BE49-F238E27FC236}">
                <a16:creationId xmlns:a16="http://schemas.microsoft.com/office/drawing/2014/main" id="{B61786E8-F38F-0B45-8946-10F894D65337}"/>
              </a:ext>
            </a:extLst>
          </p:cNvPr>
          <p:cNvSpPr txBox="1"/>
          <p:nvPr/>
        </p:nvSpPr>
        <p:spPr>
          <a:xfrm>
            <a:off x="306817" y="2750762"/>
            <a:ext cx="3783905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>
              <a:buClr>
                <a:schemeClr val="dk1"/>
              </a:buClr>
              <a:buSzPts val="14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17500" lvl="0" indent="-22860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Zillow Rent Data from Kaggle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https://www.kaggle.com/zillow/rent-index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17500" indent="-22860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+mj-lt"/>
              <a:buAutoNum type="arabicPeriod" startAt="2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Eviction data set from eviction lab 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>
                <a:solidFill>
                  <a:srgbClr val="0563C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://data-downloads.evictionlab.org/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317500" indent="-22860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+mj-lt"/>
              <a:buAutoNum type="arabicPeriod" startAt="3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and Counties master list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>
                <a:solidFill>
                  <a:srgbClr val="0563C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://simplemaps.com/data/us-counties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17500" indent="-22860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+mj-lt"/>
              <a:buAutoNum type="arabicPeriod" startAt="4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State, State Code and State Abbreviations data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1200" dirty="0">
                <a:solidFill>
                  <a:srgbClr val="0563C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200" dirty="0" err="1">
                <a:solidFill>
                  <a:srgbClr val="0563C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worldpopulationreview.com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/states/state-abbreviations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318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13;gfb9413f75f_2_28">
            <a:extLst>
              <a:ext uri="{FF2B5EF4-FFF2-40B4-BE49-F238E27FC236}">
                <a16:creationId xmlns:a16="http://schemas.microsoft.com/office/drawing/2014/main" id="{B5B39C15-0001-0344-A893-2064162B611F}"/>
              </a:ext>
            </a:extLst>
          </p:cNvPr>
          <p:cNvSpPr txBox="1"/>
          <p:nvPr/>
        </p:nvSpPr>
        <p:spPr>
          <a:xfrm>
            <a:off x="4315728" y="2129900"/>
            <a:ext cx="433100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>
              <a:buClr>
                <a:schemeClr val="dk1"/>
              </a:buClr>
              <a:buSzPts val="14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13;gfb9413f75f_2_28">
            <a:extLst>
              <a:ext uri="{FF2B5EF4-FFF2-40B4-BE49-F238E27FC236}">
                <a16:creationId xmlns:a16="http://schemas.microsoft.com/office/drawing/2014/main" id="{BD0BD107-148B-514B-98DC-AAE8D30F5A9F}"/>
              </a:ext>
            </a:extLst>
          </p:cNvPr>
          <p:cNvSpPr txBox="1"/>
          <p:nvPr/>
        </p:nvSpPr>
        <p:spPr>
          <a:xfrm>
            <a:off x="427685" y="1921582"/>
            <a:ext cx="3503753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>
              <a:buClr>
                <a:schemeClr val="dk1"/>
              </a:buClr>
              <a:buSzPts val="1400"/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List of data sources where the team was able to extract the data for the ETL process, the data is centered around residential rentals and eviction rate among the population 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113;gfb9413f75f_2_28">
            <a:extLst>
              <a:ext uri="{FF2B5EF4-FFF2-40B4-BE49-F238E27FC236}">
                <a16:creationId xmlns:a16="http://schemas.microsoft.com/office/drawing/2014/main" id="{6C97C910-2CDC-954A-BCB1-695566F13A2C}"/>
              </a:ext>
            </a:extLst>
          </p:cNvPr>
          <p:cNvSpPr txBox="1"/>
          <p:nvPr/>
        </p:nvSpPr>
        <p:spPr>
          <a:xfrm>
            <a:off x="4186493" y="1907697"/>
            <a:ext cx="358430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>
              <a:buClr>
                <a:schemeClr val="dk1"/>
              </a:buClr>
              <a:buSzPts val="14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113;gfb9413f75f_2_28">
            <a:extLst>
              <a:ext uri="{FF2B5EF4-FFF2-40B4-BE49-F238E27FC236}">
                <a16:creationId xmlns:a16="http://schemas.microsoft.com/office/drawing/2014/main" id="{702ABA52-8B7D-D94A-9B4C-81532E4A222D}"/>
              </a:ext>
            </a:extLst>
          </p:cNvPr>
          <p:cNvSpPr txBox="1"/>
          <p:nvPr/>
        </p:nvSpPr>
        <p:spPr>
          <a:xfrm>
            <a:off x="4652475" y="1921582"/>
            <a:ext cx="350375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>
              <a:buClr>
                <a:schemeClr val="dk1"/>
              </a:buClr>
              <a:buSzPts val="1400"/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High level steps involving the data cleaning and transformation into a state where the data can be saved into the data base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13;gfb9413f75f_2_28">
            <a:extLst>
              <a:ext uri="{FF2B5EF4-FFF2-40B4-BE49-F238E27FC236}">
                <a16:creationId xmlns:a16="http://schemas.microsoft.com/office/drawing/2014/main" id="{593ADC48-B1C1-D943-9FA6-970018C7F2ED}"/>
              </a:ext>
            </a:extLst>
          </p:cNvPr>
          <p:cNvSpPr txBox="1"/>
          <p:nvPr/>
        </p:nvSpPr>
        <p:spPr>
          <a:xfrm>
            <a:off x="4427469" y="2750762"/>
            <a:ext cx="350375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0350" indent="-17145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0350" lvl="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Analyze each data set to understand the fields and the information in the data</a:t>
            </a:r>
          </a:p>
          <a:p>
            <a:pPr marL="260350" lvl="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lvl="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Drop data that is not relevant or has nulls in the fields</a:t>
            </a:r>
          </a:p>
          <a:p>
            <a:pPr marL="260350" lvl="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Determine the key that maps the different dataset – In this case it was the State and County </a:t>
            </a: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Determine the columns to keep and drop in each dataset</a:t>
            </a: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Rename the columns to conform to the DB column names and are descriptive</a:t>
            </a: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Standardize the State and County fields across the datasets for consistency</a:t>
            </a: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603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13;gfb9413f75f_2_28">
            <a:extLst>
              <a:ext uri="{FF2B5EF4-FFF2-40B4-BE49-F238E27FC236}">
                <a16:creationId xmlns:a16="http://schemas.microsoft.com/office/drawing/2014/main" id="{291DAF46-BDCF-6146-B507-BAC6955ADFF0}"/>
              </a:ext>
            </a:extLst>
          </p:cNvPr>
          <p:cNvSpPr txBox="1"/>
          <p:nvPr/>
        </p:nvSpPr>
        <p:spPr>
          <a:xfrm>
            <a:off x="8877265" y="1921582"/>
            <a:ext cx="263655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>
              <a:buClr>
                <a:schemeClr val="dk1"/>
              </a:buClr>
              <a:buSzPts val="1400"/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Team decided to load the data in an RDBMS instead for a document DB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113;gfb9413f75f_2_28">
            <a:extLst>
              <a:ext uri="{FF2B5EF4-FFF2-40B4-BE49-F238E27FC236}">
                <a16:creationId xmlns:a16="http://schemas.microsoft.com/office/drawing/2014/main" id="{BC11872A-E518-A347-9765-B548A7C92BDB}"/>
              </a:ext>
            </a:extLst>
          </p:cNvPr>
          <p:cNvSpPr txBox="1"/>
          <p:nvPr/>
        </p:nvSpPr>
        <p:spPr>
          <a:xfrm>
            <a:off x="9029542" y="2750762"/>
            <a:ext cx="2391865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0350" indent="-17145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0350" lvl="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PostgreSQL was the database of choice</a:t>
            </a:r>
          </a:p>
          <a:p>
            <a:pPr marL="260350" lvl="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Database was designed with State and County as the composite key 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Data was loaded using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sqlalchemy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 package</a:t>
            </a: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~400K records were loaded into the DB 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603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b9413f75f_2_28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Database Design</a:t>
            </a:r>
            <a:endParaRPr dirty="0">
              <a:solidFill>
                <a:srgbClr val="0070C0"/>
              </a:solidFill>
            </a:endParaRPr>
          </a:p>
        </p:txBody>
      </p:sp>
      <p:cxnSp>
        <p:nvCxnSpPr>
          <p:cNvPr id="95" name="Google Shape;95;gfb9413f75f_2_28"/>
          <p:cNvCxnSpPr/>
          <p:nvPr/>
        </p:nvCxnSpPr>
        <p:spPr>
          <a:xfrm>
            <a:off x="559837" y="773201"/>
            <a:ext cx="11140931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A999381-2AC2-334A-A4E8-CA118D8F3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1" y="931096"/>
            <a:ext cx="6896100" cy="5737977"/>
          </a:xfrm>
          <a:prstGeom prst="rect">
            <a:avLst/>
          </a:prstGeom>
        </p:spPr>
      </p:pic>
      <p:sp>
        <p:nvSpPr>
          <p:cNvPr id="27" name="Google Shape;113;gfb9413f75f_2_28">
            <a:extLst>
              <a:ext uri="{FF2B5EF4-FFF2-40B4-BE49-F238E27FC236}">
                <a16:creationId xmlns:a16="http://schemas.microsoft.com/office/drawing/2014/main" id="{86A6119A-B7B9-CF43-9342-5DF4654CE5B1}"/>
              </a:ext>
            </a:extLst>
          </p:cNvPr>
          <p:cNvSpPr txBox="1"/>
          <p:nvPr/>
        </p:nvSpPr>
        <p:spPr>
          <a:xfrm>
            <a:off x="7977732" y="939921"/>
            <a:ext cx="3804272" cy="581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STATE_COUNTY_MASTER</a:t>
            </a: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Master table with all the counties by state in the US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://simplemaps.com/data/us-counties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COUNTY_ZILLOW_RENTAL_PRICES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Rental data from Zillow with a reference back to the State-County Master table, the rent is captured by month starting from 2010 November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https://www.kaggle.com/zillow/rent-index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COUNTY_DEMOGRAPHICS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Demographics by county and also includes information on income and poverty rate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https://www.kaggle.com/zillow/rent-index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://data-downloads.evictionlab.org/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COUNTY_DEMOGRAPHICS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Eviction rate data by county in the US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https://www.kaggle.com/zillow/rent-index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://data-downloads.evictionlab.org/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318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54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b9413f75f_2_28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dirty="0">
              <a:solidFill>
                <a:srgbClr val="0070C0"/>
              </a:solidFill>
            </a:endParaRPr>
          </a:p>
        </p:txBody>
      </p:sp>
      <p:cxnSp>
        <p:nvCxnSpPr>
          <p:cNvPr id="95" name="Google Shape;95;gfb9413f75f_2_28"/>
          <p:cNvCxnSpPr/>
          <p:nvPr/>
        </p:nvCxnSpPr>
        <p:spPr>
          <a:xfrm>
            <a:off x="559837" y="773201"/>
            <a:ext cx="11140931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Google Shape;113;gfb9413f75f_2_28">
            <a:extLst>
              <a:ext uri="{FF2B5EF4-FFF2-40B4-BE49-F238E27FC236}">
                <a16:creationId xmlns:a16="http://schemas.microsoft.com/office/drawing/2014/main" id="{CB1B6B10-53D2-764A-8F2C-DB19713F0128}"/>
              </a:ext>
            </a:extLst>
          </p:cNvPr>
          <p:cNvSpPr txBox="1"/>
          <p:nvPr/>
        </p:nvSpPr>
        <p:spPr>
          <a:xfrm>
            <a:off x="559837" y="907714"/>
            <a:ext cx="744318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318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Zillow had the rental data by month across the columns, which had to be stored in the tables as rows  </a:t>
            </a:r>
          </a:p>
          <a:p>
            <a:pPr marL="431800" lvl="2" indent="-342900"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65BB0F-96BD-DE48-A904-9DDB1989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87" y="1473666"/>
            <a:ext cx="5473138" cy="3814244"/>
          </a:xfrm>
          <a:prstGeom prst="rect">
            <a:avLst/>
          </a:prstGeom>
        </p:spPr>
      </p:pic>
      <p:sp>
        <p:nvSpPr>
          <p:cNvPr id="6" name="Google Shape;113;gfb9413f75f_2_28">
            <a:extLst>
              <a:ext uri="{FF2B5EF4-FFF2-40B4-BE49-F238E27FC236}">
                <a16:creationId xmlns:a16="http://schemas.microsoft.com/office/drawing/2014/main" id="{31050402-FBDC-0040-BEF8-E33706AEC486}"/>
              </a:ext>
            </a:extLst>
          </p:cNvPr>
          <p:cNvSpPr txBox="1"/>
          <p:nvPr/>
        </p:nvSpPr>
        <p:spPr>
          <a:xfrm>
            <a:off x="364280" y="5484550"/>
            <a:ext cx="744318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318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1400"/>
              <a:buFont typeface="+mj-lt"/>
              <a:buAutoNum type="arabicPeriod" startAt="2"/>
            </a:pPr>
            <a:r>
              <a:rPr lang="en-US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Standardization of the county names across the dataset</a:t>
            </a:r>
          </a:p>
          <a:p>
            <a:pPr marL="431800" lvl="2" indent="-342900"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307B17-A627-AE4E-9E4F-0354848D1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390" y="1473666"/>
            <a:ext cx="5282750" cy="10516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FECEB7-4171-5742-A1AA-323ABFBF5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950" y="3361191"/>
            <a:ext cx="5393629" cy="879396"/>
          </a:xfrm>
          <a:prstGeom prst="rect">
            <a:avLst/>
          </a:prstGeom>
        </p:spPr>
      </p:pic>
      <p:sp>
        <p:nvSpPr>
          <p:cNvPr id="7" name="Merge 6">
            <a:extLst>
              <a:ext uri="{FF2B5EF4-FFF2-40B4-BE49-F238E27FC236}">
                <a16:creationId xmlns:a16="http://schemas.microsoft.com/office/drawing/2014/main" id="{6141771C-D7F5-1A42-8A9B-D27ED534F97B}"/>
              </a:ext>
            </a:extLst>
          </p:cNvPr>
          <p:cNvSpPr/>
          <p:nvPr/>
        </p:nvSpPr>
        <p:spPr>
          <a:xfrm>
            <a:off x="6789218" y="2379065"/>
            <a:ext cx="4839037" cy="712212"/>
          </a:xfrm>
          <a:prstGeom prst="flowChartMerg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Transform and Load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33B5A3-1946-FB4B-B115-AAC618A341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263" y="5942313"/>
            <a:ext cx="3390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2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479</Words>
  <Application>Microsoft Macintosh PowerPoint</Application>
  <PresentationFormat>Widescreen</PresentationFormat>
  <Paragraphs>111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Prashanth, Abishua</dc:creator>
  <cp:keywords/>
  <dc:description/>
  <cp:lastModifiedBy>Prashanth, Abishua (CCI-Atlanta)</cp:lastModifiedBy>
  <cp:revision>56</cp:revision>
  <dcterms:created xsi:type="dcterms:W3CDTF">2017-02-24T19:43:51Z</dcterms:created>
  <dcterms:modified xsi:type="dcterms:W3CDTF">2021-12-09T15:38:06Z</dcterms:modified>
  <cp:category/>
</cp:coreProperties>
</file>