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7" r:id="rId2"/>
    <p:sldId id="265" r:id="rId3"/>
    <p:sldId id="266" r:id="rId4"/>
    <p:sldId id="272" r:id="rId5"/>
    <p:sldId id="273" r:id="rId6"/>
    <p:sldId id="274" r:id="rId7"/>
    <p:sldId id="276" r:id="rId8"/>
    <p:sldId id="275" r:id="rId9"/>
    <p:sldId id="27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9033"/>
    <a:srgbClr val="C9716A"/>
    <a:srgbClr val="C66441"/>
    <a:srgbClr val="9651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D03447BB-5D67-496B-8E87-E561075AD55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2988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DE8356-FFDA-4E74-B804-79023C7DD259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CB32D8-F2D2-4D01-80A9-88F3B128A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8472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3DDCE7-616C-4285-A468-7301F171BC93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C1D8F7-2BDD-4C56-98AF-2E212EF34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619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C1D8F7-2BDD-4C56-98AF-2E212EF349F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724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38800" y="304801"/>
            <a:ext cx="5486400" cy="2514599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8800" y="2895600"/>
            <a:ext cx="5486400" cy="914400"/>
          </a:xfrm>
        </p:spPr>
        <p:txBody>
          <a:bodyPr/>
          <a:lstStyle>
            <a:lvl1pPr marL="0" indent="0" algn="l">
              <a:spcBef>
                <a:spcPts val="1200"/>
              </a:spcBef>
              <a:buNone/>
              <a:defRPr sz="2400">
                <a:solidFill>
                  <a:schemeClr val="bg2">
                    <a:lumMod val="25000"/>
                    <a:lumOff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533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512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6400" y="365125"/>
            <a:ext cx="1828800" cy="56546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365125"/>
            <a:ext cx="8001000" cy="5654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379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009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450" y="1676401"/>
            <a:ext cx="10058400" cy="175260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0450" y="3581400"/>
            <a:ext cx="10058400" cy="1143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6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676401"/>
            <a:ext cx="4846320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676401"/>
            <a:ext cx="4846320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256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681163"/>
            <a:ext cx="4846320" cy="823912"/>
          </a:xfrm>
        </p:spPr>
        <p:txBody>
          <a:bodyPr anchor="ctr"/>
          <a:lstStyle>
            <a:lvl1pPr marL="0" indent="0">
              <a:buNone/>
              <a:defRPr sz="2400" b="0">
                <a:solidFill>
                  <a:schemeClr val="bg2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505075"/>
            <a:ext cx="4846320" cy="3514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681163"/>
            <a:ext cx="4846320" cy="823912"/>
          </a:xfrm>
        </p:spPr>
        <p:txBody>
          <a:bodyPr anchor="ctr"/>
          <a:lstStyle>
            <a:lvl1pPr marL="0" indent="0">
              <a:buNone/>
              <a:defRPr sz="2400" b="0">
                <a:solidFill>
                  <a:schemeClr val="bg2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505075"/>
            <a:ext cx="4846320" cy="3514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426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930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200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7467600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838200"/>
            <a:ext cx="3657600" cy="2133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38200"/>
            <a:ext cx="6172200" cy="51816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2" y="3124200"/>
            <a:ext cx="3657600" cy="28956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79593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838200"/>
            <a:ext cx="3657600" cy="2133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0"/>
            <a:ext cx="7239000" cy="6858000"/>
          </a:xfrm>
          <a:solidFill>
            <a:schemeClr val="bg1"/>
          </a:solidFill>
        </p:spPr>
        <p:txBody>
          <a:bodyPr tIns="36576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1" y="3124200"/>
            <a:ext cx="3657600" cy="28956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7239000" y="0"/>
            <a:ext cx="228600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1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100584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676400"/>
            <a:ext cx="100584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0918" y="6392562"/>
            <a:ext cx="7082481" cy="180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34400" y="6392562"/>
            <a:ext cx="1295400" cy="180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2EC29-B8C5-4C7A-B6DA-418494D5CB21}" type="datetimeFigureOut">
              <a:rPr lang="en-US" smtClean="0"/>
              <a:pPr/>
              <a:t>3/4/2022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58400" y="6392562"/>
            <a:ext cx="1066800" cy="180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43838-BFF5-400C-B067-3DF4A5F395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2095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adityak2003/college-basketball-players-2009202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atkins142.github.io/project-4-team-pikachu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38800" y="152400"/>
            <a:ext cx="5715000" cy="3276600"/>
          </a:xfrm>
        </p:spPr>
        <p:txBody>
          <a:bodyPr>
            <a:normAutofit/>
          </a:bodyPr>
          <a:lstStyle/>
          <a:p>
            <a:pPr algn="ctr"/>
            <a:r>
              <a:rPr lang="en-US" sz="6400" dirty="0"/>
              <a:t>Project 4: </a:t>
            </a:r>
            <a:br>
              <a:rPr lang="en-US" sz="6400" dirty="0"/>
            </a:br>
            <a:r>
              <a:rPr lang="en-US" sz="6400" dirty="0"/>
              <a:t>NBA Draft Predictions</a:t>
            </a:r>
          </a:p>
        </p:txBody>
      </p:sp>
    </p:spTree>
    <p:extLst>
      <p:ext uri="{BB962C8B-B14F-4D97-AF65-F5344CB8AC3E}">
        <p14:creationId xmlns:p14="http://schemas.microsoft.com/office/powerpoint/2010/main" val="576090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685800"/>
            <a:ext cx="3810000" cy="838200"/>
          </a:xfrm>
        </p:spPr>
        <p:txBody>
          <a:bodyPr>
            <a:noAutofit/>
          </a:bodyPr>
          <a:lstStyle/>
          <a:p>
            <a:r>
              <a:rPr lang="en-US" sz="4400" dirty="0"/>
              <a:t>Starting Lineup</a:t>
            </a:r>
          </a:p>
        </p:txBody>
      </p:sp>
      <p:pic>
        <p:nvPicPr>
          <p:cNvPr id="5" name="Picture Placeholder 4" descr="Basketball players raising hands together"/>
          <p:cNvPicPr>
            <a:picLocks noGrp="1" noChangeAspect="1"/>
          </p:cNvPicPr>
          <p:nvPr>
            <p:ph type="pic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7924801" y="1905000"/>
            <a:ext cx="3657600" cy="4114800"/>
          </a:xfrm>
        </p:spPr>
        <p:txBody>
          <a:bodyPr>
            <a:normAutofit/>
          </a:bodyPr>
          <a:lstStyle/>
          <a:p>
            <a:r>
              <a:rPr lang="en-US" dirty="0"/>
              <a:t>Steven Broyles</a:t>
            </a:r>
          </a:p>
          <a:p>
            <a:r>
              <a:rPr lang="en-US" dirty="0"/>
              <a:t>Ryan “Fin” Finley</a:t>
            </a:r>
          </a:p>
          <a:p>
            <a:r>
              <a:rPr lang="en-US" dirty="0"/>
              <a:t>Cornelia Hinton</a:t>
            </a:r>
          </a:p>
          <a:p>
            <a:r>
              <a:rPr lang="en-US" dirty="0"/>
              <a:t>Thea James</a:t>
            </a:r>
          </a:p>
          <a:p>
            <a:r>
              <a:rPr lang="en-US" dirty="0"/>
              <a:t>Jennifer Long</a:t>
            </a:r>
          </a:p>
          <a:p>
            <a:r>
              <a:rPr lang="en-US" dirty="0"/>
              <a:t>Hazel Morris</a:t>
            </a:r>
          </a:p>
          <a:p>
            <a:r>
              <a:rPr lang="en-US" dirty="0"/>
              <a:t>Wesley Watkins</a:t>
            </a:r>
          </a:p>
        </p:txBody>
      </p:sp>
      <p:sp>
        <p:nvSpPr>
          <p:cNvPr id="6" name="Rounded Rectangle 5" hidden="1"/>
          <p:cNvSpPr/>
          <p:nvPr/>
        </p:nvSpPr>
        <p:spPr>
          <a:xfrm>
            <a:off x="12344400" y="152400"/>
            <a:ext cx="1295400" cy="65532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 i="1" dirty="0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lang="en-US" sz="1200" i="1" dirty="0">
                <a:latin typeface="Arial" pitchFamily="34" charset="0"/>
                <a:cs typeface="Arial" pitchFamily="34" charset="0"/>
              </a:rPr>
              <a:t>To change images on this slide, select a picture and delete it. Then click the Insert Picture icon</a:t>
            </a:r>
          </a:p>
          <a:p>
            <a:r>
              <a:rPr lang="en-US" sz="1200" i="1" dirty="0">
                <a:latin typeface="Arial" pitchFamily="34" charset="0"/>
                <a:cs typeface="Arial" pitchFamily="34" charset="0"/>
              </a:rPr>
              <a:t>in the placeholder to insert your own image.</a:t>
            </a:r>
          </a:p>
        </p:txBody>
      </p:sp>
    </p:spTree>
    <p:extLst>
      <p:ext uri="{BB962C8B-B14F-4D97-AF65-F5344CB8AC3E}">
        <p14:creationId xmlns:p14="http://schemas.microsoft.com/office/powerpoint/2010/main" val="3053388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10058400" cy="1066800"/>
          </a:xfrm>
        </p:spPr>
        <p:txBody>
          <a:bodyPr>
            <a:normAutofit/>
          </a:bodyPr>
          <a:lstStyle/>
          <a:p>
            <a:r>
              <a:rPr lang="en-US" sz="4400" dirty="0"/>
              <a:t>Game Plan</a:t>
            </a:r>
            <a:endParaRPr lang="en-US" sz="4400" i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i="1" dirty="0">
                <a:latin typeface="+mn-lt"/>
              </a:rPr>
              <a:t>What questions did we want to answer with this project? </a:t>
            </a:r>
          </a:p>
          <a:p>
            <a:pPr lvl="1"/>
            <a:r>
              <a:rPr lang="en-US" dirty="0"/>
              <a:t>Based on the college stats of past draft classes, what is the likelihood of 2022 college players getting drafted to the NBA?</a:t>
            </a:r>
          </a:p>
          <a:p>
            <a:pPr lvl="1"/>
            <a:r>
              <a:rPr lang="en-US" dirty="0"/>
              <a:t>What variables are most important when predicting this?</a:t>
            </a:r>
          </a:p>
          <a:p>
            <a:pPr marL="0" indent="0">
              <a:buNone/>
            </a:pPr>
            <a:r>
              <a:rPr lang="en-US" sz="2400" i="1" dirty="0">
                <a:latin typeface="+mn-lt"/>
              </a:rPr>
              <a:t>Our Dataset</a:t>
            </a:r>
          </a:p>
          <a:p>
            <a:pPr lvl="1"/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https://www.Kaggle.com/adityak2003/college-basketball-players-20092021</a:t>
            </a:r>
            <a:endParaRPr lang="en-US" dirty="0"/>
          </a:p>
          <a:p>
            <a:pPr lvl="3"/>
            <a:r>
              <a:rPr lang="en-US" dirty="0"/>
              <a:t>CollegeBasketballPlayers2009-2021.csv</a:t>
            </a:r>
          </a:p>
          <a:p>
            <a:pPr lvl="5"/>
            <a:r>
              <a:rPr lang="en-US" dirty="0"/>
              <a:t>61,061 rows and 65 columns</a:t>
            </a:r>
          </a:p>
          <a:p>
            <a:pPr lvl="3"/>
            <a:r>
              <a:rPr lang="en-US" dirty="0"/>
              <a:t>CollegeBasketballPlayers2022.csv</a:t>
            </a:r>
          </a:p>
          <a:p>
            <a:pPr lvl="5"/>
            <a:r>
              <a:rPr lang="en-US" dirty="0"/>
              <a:t>3,978 rows and 65 columns</a:t>
            </a:r>
          </a:p>
          <a:p>
            <a:pPr lvl="3"/>
            <a:r>
              <a:rPr lang="en-US" dirty="0"/>
              <a:t>DraftedPlayers2009-2021.xlsx</a:t>
            </a:r>
          </a:p>
          <a:p>
            <a:pPr lvl="5"/>
            <a:r>
              <a:rPr lang="en-US" dirty="0"/>
              <a:t>781 rows and 7 columns</a:t>
            </a:r>
          </a:p>
        </p:txBody>
      </p:sp>
    </p:spTree>
    <p:extLst>
      <p:ext uri="{BB962C8B-B14F-4D97-AF65-F5344CB8AC3E}">
        <p14:creationId xmlns:p14="http://schemas.microsoft.com/office/powerpoint/2010/main" val="2905083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10058400" cy="1066800"/>
          </a:xfrm>
        </p:spPr>
        <p:txBody>
          <a:bodyPr>
            <a:normAutofit/>
          </a:bodyPr>
          <a:lstStyle/>
          <a:p>
            <a:r>
              <a:rPr lang="en-US" sz="4400" dirty="0"/>
              <a:t>First Half</a:t>
            </a:r>
            <a:endParaRPr lang="en-US" sz="4400" i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676400"/>
            <a:ext cx="10058400" cy="45720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i="1" dirty="0">
                <a:latin typeface="+mn-lt"/>
              </a:rPr>
              <a:t>Cleaning the Data</a:t>
            </a:r>
          </a:p>
          <a:p>
            <a:pPr lvl="1"/>
            <a:r>
              <a:rPr lang="en-US" dirty="0"/>
              <a:t>Merged the CollegeBasketballPlayers2009-2021.csv with DraftedPlayers2009-2021.csv</a:t>
            </a:r>
          </a:p>
          <a:p>
            <a:pPr lvl="1"/>
            <a:r>
              <a:rPr lang="en-US" dirty="0"/>
              <a:t>Changed our “pick” column to read drafted or undrafted</a:t>
            </a:r>
          </a:p>
          <a:p>
            <a:pPr lvl="1"/>
            <a:r>
              <a:rPr lang="en-US" dirty="0"/>
              <a:t>Dropped nulls and unnecessary columns</a:t>
            </a:r>
          </a:p>
          <a:p>
            <a:pPr lvl="1"/>
            <a:r>
              <a:rPr lang="en-US" dirty="0"/>
              <a:t>Created new csv from merged and cleaned </a:t>
            </a:r>
            <a:r>
              <a:rPr lang="en-US" dirty="0" err="1"/>
              <a:t>DataFrame</a:t>
            </a:r>
            <a:endParaRPr lang="en-US" dirty="0"/>
          </a:p>
          <a:p>
            <a:pPr marL="0" indent="0">
              <a:buNone/>
            </a:pPr>
            <a:r>
              <a:rPr lang="en-US" sz="2400" i="1" dirty="0">
                <a:latin typeface="+mn-lt"/>
              </a:rPr>
              <a:t>Building our Model and Predicting</a:t>
            </a:r>
          </a:p>
          <a:p>
            <a:pPr lvl="1"/>
            <a:r>
              <a:rPr lang="en-US" dirty="0"/>
              <a:t>Used newly merged csv</a:t>
            </a:r>
          </a:p>
          <a:p>
            <a:pPr lvl="1"/>
            <a:r>
              <a:rPr lang="en-US" dirty="0"/>
              <a:t>Train, test, split using particular columns for X data</a:t>
            </a:r>
          </a:p>
          <a:p>
            <a:pPr lvl="1"/>
            <a:r>
              <a:rPr lang="en-US" dirty="0"/>
              <a:t>Random Forest Classifier</a:t>
            </a:r>
          </a:p>
          <a:p>
            <a:pPr lvl="1"/>
            <a:r>
              <a:rPr lang="en-US" dirty="0"/>
              <a:t>Used cleaned CollegeBasketballPlayers2022.csv for predicting draft probability</a:t>
            </a:r>
          </a:p>
          <a:p>
            <a:pPr lvl="1"/>
            <a:r>
              <a:rPr lang="en-US" dirty="0"/>
              <a:t>Created new csv from the probability of 2022 college players being drafted</a:t>
            </a:r>
          </a:p>
        </p:txBody>
      </p:sp>
    </p:spTree>
    <p:extLst>
      <p:ext uri="{BB962C8B-B14F-4D97-AF65-F5344CB8AC3E}">
        <p14:creationId xmlns:p14="http://schemas.microsoft.com/office/powerpoint/2010/main" val="2631770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3733800" cy="1066800"/>
          </a:xfrm>
        </p:spPr>
        <p:txBody>
          <a:bodyPr>
            <a:normAutofit/>
          </a:bodyPr>
          <a:lstStyle/>
          <a:p>
            <a:r>
              <a:rPr lang="en-US" sz="4400" dirty="0"/>
              <a:t>Timeout</a:t>
            </a:r>
            <a:endParaRPr lang="en-US" sz="4400" i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676400"/>
            <a:ext cx="4191000" cy="152400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800" i="1" dirty="0">
                <a:latin typeface="+mn-lt"/>
              </a:rPr>
              <a:t>Feature Importances</a:t>
            </a:r>
          </a:p>
          <a:p>
            <a:pPr lvl="1"/>
            <a:r>
              <a:rPr lang="en-US" dirty="0"/>
              <a:t>Most heavily weighted features are:</a:t>
            </a:r>
          </a:p>
          <a:p>
            <a:pPr lvl="2"/>
            <a:r>
              <a:rPr lang="en-US" dirty="0"/>
              <a:t>Points Over Replacement Per Adjusted Game</a:t>
            </a:r>
          </a:p>
          <a:p>
            <a:pPr lvl="2"/>
            <a:r>
              <a:rPr lang="en-US" dirty="0"/>
              <a:t>Adjusted Offensive Efficiency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76121E9-E598-4435-8AD4-0962C24C04BB}"/>
              </a:ext>
            </a:extLst>
          </p:cNvPr>
          <p:cNvSpPr txBox="1">
            <a:spLocks/>
          </p:cNvSpPr>
          <p:nvPr/>
        </p:nvSpPr>
        <p:spPr>
          <a:xfrm>
            <a:off x="6324600" y="1676400"/>
            <a:ext cx="41910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5156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2316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i="1" dirty="0"/>
              <a:t>Model Scores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19AB44-FD19-444B-8500-699F0B3BC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3200400"/>
            <a:ext cx="4636460" cy="3121218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CD01744-64CD-4470-9CB7-F5D6AE1ED6CE}"/>
              </a:ext>
            </a:extLst>
          </p:cNvPr>
          <p:cNvSpPr txBox="1">
            <a:spLocks/>
          </p:cNvSpPr>
          <p:nvPr/>
        </p:nvSpPr>
        <p:spPr>
          <a:xfrm>
            <a:off x="6324600" y="3429000"/>
            <a:ext cx="41910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5156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2316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i="1" dirty="0"/>
              <a:t>Classification Report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5791288-EC56-401F-8B79-49112FCB1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2286000"/>
            <a:ext cx="3781425" cy="4381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8E42BAB-06DA-43E6-853C-2767841AAA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0325" y="4067175"/>
            <a:ext cx="5172075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240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10058400" cy="1066800"/>
          </a:xfrm>
        </p:spPr>
        <p:txBody>
          <a:bodyPr>
            <a:normAutofit/>
          </a:bodyPr>
          <a:lstStyle/>
          <a:p>
            <a:r>
              <a:rPr lang="en-US" sz="4400" dirty="0"/>
              <a:t>Second Half</a:t>
            </a:r>
            <a:endParaRPr lang="en-US" sz="4400" i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i="1" dirty="0">
                <a:latin typeface="+mn-lt"/>
              </a:rPr>
              <a:t>Visualizations</a:t>
            </a:r>
          </a:p>
          <a:p>
            <a:pPr lvl="1"/>
            <a:r>
              <a:rPr lang="en-US" dirty="0"/>
              <a:t>Tableau</a:t>
            </a:r>
          </a:p>
          <a:p>
            <a:pPr lvl="2"/>
            <a:r>
              <a:rPr lang="en-US" dirty="0"/>
              <a:t>Took the average of the </a:t>
            </a:r>
            <a:r>
              <a:rPr lang="en-US" dirty="0" err="1"/>
              <a:t>YesDraft</a:t>
            </a:r>
            <a:r>
              <a:rPr lang="en-US" dirty="0"/>
              <a:t>, color coded, filtered by players, and separated by conference</a:t>
            </a:r>
          </a:p>
          <a:p>
            <a:pPr lvl="2"/>
            <a:endParaRPr lang="en-US" dirty="0"/>
          </a:p>
          <a:p>
            <a:pPr marL="0" indent="0">
              <a:buNone/>
            </a:pPr>
            <a:r>
              <a:rPr lang="en-US" sz="2400" i="1" dirty="0">
                <a:latin typeface="+mn-lt"/>
              </a:rPr>
              <a:t>Website</a:t>
            </a:r>
          </a:p>
          <a:p>
            <a:pPr lvl="1"/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https://wwatkins142.github.io/project-4-team-pikachu/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31282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10058400" cy="1066800"/>
          </a:xfrm>
        </p:spPr>
        <p:txBody>
          <a:bodyPr>
            <a:normAutofit/>
          </a:bodyPr>
          <a:lstStyle/>
          <a:p>
            <a:r>
              <a:rPr lang="en-US" sz="4400" dirty="0"/>
              <a:t>Blocks</a:t>
            </a:r>
            <a:endParaRPr lang="en-US" sz="4400" i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i="1" dirty="0">
                <a:latin typeface="+mn-lt"/>
              </a:rPr>
              <a:t>Our Limitations</a:t>
            </a:r>
          </a:p>
          <a:p>
            <a:pPr lvl="1"/>
            <a:r>
              <a:rPr lang="en-US" dirty="0"/>
              <a:t>NBA looks for specific draft positions based on the needs of the team</a:t>
            </a:r>
          </a:p>
          <a:p>
            <a:pPr lvl="1"/>
            <a:r>
              <a:rPr lang="en-US" dirty="0"/>
              <a:t>Draft probability is relative to other players in the dataset</a:t>
            </a:r>
          </a:p>
          <a:p>
            <a:pPr lvl="2"/>
            <a:r>
              <a:rPr lang="en-US" dirty="0"/>
              <a:t>Dataset doesn’t include some top draft prospects (G-league or International players)</a:t>
            </a:r>
          </a:p>
          <a:p>
            <a:pPr lvl="1"/>
            <a:r>
              <a:rPr lang="en-US" dirty="0"/>
              <a:t>Less than 1% of dataset removed during merge due to wildcard characters</a:t>
            </a:r>
          </a:p>
          <a:p>
            <a:pPr lvl="3"/>
            <a:r>
              <a:rPr lang="en-US" dirty="0"/>
              <a:t>Example: Cam Thomas vs. Cameron Thomas</a:t>
            </a:r>
          </a:p>
          <a:p>
            <a:pPr lvl="1"/>
            <a:r>
              <a:rPr lang="en-US" dirty="0"/>
              <a:t>Want to fit the model to columns that have different datatypes</a:t>
            </a:r>
          </a:p>
          <a:p>
            <a:pPr lvl="3"/>
            <a:r>
              <a:rPr lang="en-US" dirty="0"/>
              <a:t>Example: conference column is a string datatype</a:t>
            </a:r>
          </a:p>
          <a:p>
            <a:pPr lvl="1"/>
            <a:r>
              <a:rPr lang="en-US" dirty="0"/>
              <a:t>Our dataset did not come with a data dictionary</a:t>
            </a:r>
          </a:p>
        </p:txBody>
      </p:sp>
    </p:spTree>
    <p:extLst>
      <p:ext uri="{BB962C8B-B14F-4D97-AF65-F5344CB8AC3E}">
        <p14:creationId xmlns:p14="http://schemas.microsoft.com/office/powerpoint/2010/main" val="1093817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10058400" cy="1066800"/>
          </a:xfrm>
        </p:spPr>
        <p:txBody>
          <a:bodyPr>
            <a:normAutofit/>
          </a:bodyPr>
          <a:lstStyle/>
          <a:p>
            <a:r>
              <a:rPr lang="en-US" sz="4400" dirty="0"/>
              <a:t>Overtime</a:t>
            </a:r>
            <a:endParaRPr lang="en-US" sz="4400" i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i="1" dirty="0">
                <a:latin typeface="+mn-lt"/>
              </a:rPr>
              <a:t>What would we do if we had more time?</a:t>
            </a:r>
          </a:p>
          <a:p>
            <a:pPr lvl="1"/>
            <a:r>
              <a:rPr lang="en-US" dirty="0"/>
              <a:t>Section on the website to predict NBA draft probability based on stats inputted</a:t>
            </a:r>
          </a:p>
          <a:p>
            <a:pPr lvl="1"/>
            <a:r>
              <a:rPr lang="en-US" dirty="0"/>
              <a:t>Dropdown menu for user to select player to view their draft probability and other stats</a:t>
            </a:r>
          </a:p>
          <a:p>
            <a:pPr lvl="1"/>
            <a:r>
              <a:rPr lang="en-US" dirty="0"/>
              <a:t>Included more features in the Random Forest Classifier model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297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10058400" cy="6172200"/>
          </a:xfrm>
        </p:spPr>
        <p:txBody>
          <a:bodyPr anchor="ctr">
            <a:normAutofit/>
          </a:bodyPr>
          <a:lstStyle/>
          <a:p>
            <a:pPr algn="ctr"/>
            <a:r>
              <a:rPr lang="en-US" sz="8600" dirty="0"/>
              <a:t>Questions?</a:t>
            </a:r>
            <a:endParaRPr lang="en-US" sz="8600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15908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sketball 16x9">
  <a:themeElements>
    <a:clrScheme name="Basketball">
      <a:dk1>
        <a:sysClr val="windowText" lastClr="000000"/>
      </a:dk1>
      <a:lt1>
        <a:sysClr val="window" lastClr="FFFFFF"/>
      </a:lt1>
      <a:dk2>
        <a:srgbClr val="51270B"/>
      </a:dk2>
      <a:lt2>
        <a:srgbClr val="CAAF92"/>
      </a:lt2>
      <a:accent1>
        <a:srgbClr val="8C061E"/>
      </a:accent1>
      <a:accent2>
        <a:srgbClr val="CD0205"/>
      </a:accent2>
      <a:accent3>
        <a:srgbClr val="D05002"/>
      </a:accent3>
      <a:accent4>
        <a:srgbClr val="052A5E"/>
      </a:accent4>
      <a:accent5>
        <a:srgbClr val="1A559C"/>
      </a:accent5>
      <a:accent6>
        <a:srgbClr val="156645"/>
      </a:accent6>
      <a:hlink>
        <a:srgbClr val="D05002"/>
      </a:hlink>
      <a:folHlink>
        <a:srgbClr val="808080"/>
      </a:folHlink>
    </a:clrScheme>
    <a:fontScheme name="Impact - Franklin Gothic Medium">
      <a:majorFont>
        <a:latin typeface="Impact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ketball presentation (widescreen).potx" id="{CC5AF3F1-F1AD-46F5-B229-4E1329F06412}" vid="{B7E1BF64-2168-4738-AA42-CF7C9F7F9E95}"/>
    </a:ext>
  </a:extLst>
</a:theme>
</file>

<file path=ppt/theme/theme2.xml><?xml version="1.0" encoding="utf-8"?>
<a:theme xmlns:a="http://schemas.openxmlformats.org/drawingml/2006/main" name="Office Theme">
  <a:themeElements>
    <a:clrScheme name="Basketball">
      <a:dk1>
        <a:sysClr val="windowText" lastClr="000000"/>
      </a:dk1>
      <a:lt1>
        <a:sysClr val="window" lastClr="FFFFFF"/>
      </a:lt1>
      <a:dk2>
        <a:srgbClr val="51270B"/>
      </a:dk2>
      <a:lt2>
        <a:srgbClr val="CAAF92"/>
      </a:lt2>
      <a:accent1>
        <a:srgbClr val="8C061E"/>
      </a:accent1>
      <a:accent2>
        <a:srgbClr val="CD0205"/>
      </a:accent2>
      <a:accent3>
        <a:srgbClr val="D05002"/>
      </a:accent3>
      <a:accent4>
        <a:srgbClr val="052A5E"/>
      </a:accent4>
      <a:accent5>
        <a:srgbClr val="1A559C"/>
      </a:accent5>
      <a:accent6>
        <a:srgbClr val="156645"/>
      </a:accent6>
      <a:hlink>
        <a:srgbClr val="D05002"/>
      </a:hlink>
      <a:folHlink>
        <a:srgbClr val="808080"/>
      </a:folHlink>
    </a:clrScheme>
    <a:fontScheme name="Impact - Franklin Gothic Medium">
      <a:majorFont>
        <a:latin typeface="Impact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Basketball">
      <a:dk1>
        <a:sysClr val="windowText" lastClr="000000"/>
      </a:dk1>
      <a:lt1>
        <a:sysClr val="window" lastClr="FFFFFF"/>
      </a:lt1>
      <a:dk2>
        <a:srgbClr val="51270B"/>
      </a:dk2>
      <a:lt2>
        <a:srgbClr val="CAAF92"/>
      </a:lt2>
      <a:accent1>
        <a:srgbClr val="8C061E"/>
      </a:accent1>
      <a:accent2>
        <a:srgbClr val="CD0205"/>
      </a:accent2>
      <a:accent3>
        <a:srgbClr val="D05002"/>
      </a:accent3>
      <a:accent4>
        <a:srgbClr val="052A5E"/>
      </a:accent4>
      <a:accent5>
        <a:srgbClr val="1A559C"/>
      </a:accent5>
      <a:accent6>
        <a:srgbClr val="156645"/>
      </a:accent6>
      <a:hlink>
        <a:srgbClr val="D05002"/>
      </a:hlink>
      <a:folHlink>
        <a:srgbClr val="808080"/>
      </a:folHlink>
    </a:clrScheme>
    <a:fontScheme name="Impact - Franklin Gothic Medium">
      <a:majorFont>
        <a:latin typeface="Impact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Basketball presentation (widescreen)</Template>
  <TotalTime>465</TotalTime>
  <Words>416</Words>
  <Application>Microsoft Office PowerPoint</Application>
  <PresentationFormat>Widescreen</PresentationFormat>
  <Paragraphs>67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Franklin Gothic Medium</vt:lpstr>
      <vt:lpstr>Impact</vt:lpstr>
      <vt:lpstr>Basketball 16x9</vt:lpstr>
      <vt:lpstr>Project 4:  NBA Draft Predictions</vt:lpstr>
      <vt:lpstr>Starting Lineup</vt:lpstr>
      <vt:lpstr>Game Plan</vt:lpstr>
      <vt:lpstr>First Half</vt:lpstr>
      <vt:lpstr>Timeout</vt:lpstr>
      <vt:lpstr>Second Half</vt:lpstr>
      <vt:lpstr>Blocks</vt:lpstr>
      <vt:lpstr>Overtime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4:  NBA Draft Predictions</dc:title>
  <dc:creator>Jennifer Long</dc:creator>
  <cp:lastModifiedBy>Jennifer Long</cp:lastModifiedBy>
  <cp:revision>4</cp:revision>
  <dcterms:created xsi:type="dcterms:W3CDTF">2022-03-04T16:08:04Z</dcterms:created>
  <dcterms:modified xsi:type="dcterms:W3CDTF">2022-03-05T03:36:56Z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