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32"/>
  </p:notesMasterIdLst>
  <p:sldIdLst>
    <p:sldId id="259" r:id="rId3"/>
    <p:sldId id="299" r:id="rId4"/>
    <p:sldId id="300" r:id="rId5"/>
    <p:sldId id="301" r:id="rId6"/>
    <p:sldId id="304" r:id="rId7"/>
    <p:sldId id="302" r:id="rId8"/>
    <p:sldId id="305" r:id="rId9"/>
    <p:sldId id="306" r:id="rId10"/>
    <p:sldId id="303" r:id="rId11"/>
    <p:sldId id="330" r:id="rId12"/>
    <p:sldId id="307" r:id="rId13"/>
    <p:sldId id="308" r:id="rId14"/>
    <p:sldId id="309" r:id="rId15"/>
    <p:sldId id="331" r:id="rId16"/>
    <p:sldId id="310" r:id="rId17"/>
    <p:sldId id="313" r:id="rId18"/>
    <p:sldId id="314" r:id="rId19"/>
    <p:sldId id="315" r:id="rId20"/>
    <p:sldId id="316" r:id="rId21"/>
    <p:sldId id="317" r:id="rId22"/>
    <p:sldId id="311" r:id="rId23"/>
    <p:sldId id="320" r:id="rId24"/>
    <p:sldId id="321" r:id="rId25"/>
    <p:sldId id="319" r:id="rId26"/>
    <p:sldId id="326" r:id="rId27"/>
    <p:sldId id="322" r:id="rId28"/>
    <p:sldId id="327" r:id="rId29"/>
    <p:sldId id="325" r:id="rId30"/>
    <p:sldId id="328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F46"/>
    <a:srgbClr val="E7E8E0"/>
    <a:srgbClr val="8A6E3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8C08-58C8-4ECA-8A6C-8C55D46BE14C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556E-5EF6-4C00-80A3-9D3DBED30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2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99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7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2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1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54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4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15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35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27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10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2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5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70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15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19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8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94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4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9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6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5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556E-5EF6-4C00-80A3-9D3DBED302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2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77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67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26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94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6387337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898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79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6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6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3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ancyerii.github.io/2019/03/14/dl-book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Prosody_(linguistics)" TargetMode="External"/><Relationship Id="rId4" Type="http://schemas.openxmlformats.org/officeDocument/2006/relationships/hyperlink" Target="https://blog.csdn.net/weixin_38206214/article/details/8108445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79436" y="2639462"/>
            <a:ext cx="0" cy="1578234"/>
          </a:xfrm>
          <a:prstGeom prst="line">
            <a:avLst/>
          </a:prstGeom>
          <a:ln w="38100">
            <a:solidFill>
              <a:srgbClr val="8A6E3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512061" y="2639462"/>
            <a:ext cx="0" cy="1578234"/>
          </a:xfrm>
          <a:prstGeom prst="line">
            <a:avLst/>
          </a:prstGeom>
          <a:ln w="38100">
            <a:solidFill>
              <a:srgbClr val="8A6E3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306553" y="2639462"/>
            <a:ext cx="10714893" cy="2328989"/>
            <a:chOff x="3346889" y="2639462"/>
            <a:chExt cx="10714893" cy="2328989"/>
          </a:xfrm>
        </p:grpSpPr>
        <p:sp>
          <p:nvSpPr>
            <p:cNvPr id="2" name="矩形 1"/>
            <p:cNvSpPr/>
            <p:nvPr/>
          </p:nvSpPr>
          <p:spPr>
            <a:xfrm>
              <a:off x="3346889" y="2639462"/>
              <a:ext cx="9578391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dirty="0"/>
                <a:t>Spoofing and countermeasures </a:t>
              </a:r>
            </a:p>
            <a:p>
              <a:pPr algn="ctr"/>
              <a:r>
                <a:rPr lang="en-US" altLang="zh-CN" sz="4800" dirty="0"/>
                <a:t>for speaker verification</a:t>
              </a:r>
              <a:endParaRPr lang="zh-CN" altLang="en-US" sz="4800" dirty="0">
                <a:solidFill>
                  <a:srgbClr val="8A6E36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977621" y="4506786"/>
              <a:ext cx="40841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A6E36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1th</a:t>
              </a:r>
              <a:r>
                <a:rPr lang="zh-CN" altLang="en-US" sz="2400" dirty="0">
                  <a:solidFill>
                    <a:srgbClr val="8A6E36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103650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731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0" y="368611"/>
            <a:ext cx="9063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History</a:t>
            </a:r>
          </a:p>
          <a:p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EBF8C-5D94-40B4-B28D-A7B46336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612"/>
            <a:ext cx="12192000" cy="56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34973"/>
      </p:ext>
    </p:extLst>
  </p:cSld>
  <p:clrMapOvr>
    <a:masterClrMapping/>
  </p:clrMapOvr>
  <p:transition spd="slow"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1.2.1 GMM-UBM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UBM -&gt;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MAP -&gt;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GMM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56F81-C0E1-4A22-B4B4-4FF614FF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02" y="1740384"/>
            <a:ext cx="4341398" cy="51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A8A6F24-F5D7-4697-ADB0-5F71FCBC6208}"/>
              </a:ext>
            </a:extLst>
          </p:cNvPr>
          <p:cNvSpPr txBox="1"/>
          <p:nvPr/>
        </p:nvSpPr>
        <p:spPr>
          <a:xfrm>
            <a:off x="8775546" y="69893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We do not have </a:t>
            </a:r>
          </a:p>
          <a:p>
            <a:r>
              <a:rPr lang="en-US" altLang="zh-CN" b="1" dirty="0"/>
              <a:t>enough data!</a:t>
            </a:r>
            <a:endParaRPr lang="en-US" altLang="zh-CN" sz="1800" b="1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7F7722F7-EC77-4426-96FC-E7AAE9D9B6F1}"/>
              </a:ext>
            </a:extLst>
          </p:cNvPr>
          <p:cNvSpPr/>
          <p:nvPr/>
        </p:nvSpPr>
        <p:spPr>
          <a:xfrm>
            <a:off x="8396886" y="671722"/>
            <a:ext cx="2820838" cy="700763"/>
          </a:xfrm>
          <a:prstGeom prst="wedgeRectCallout">
            <a:avLst>
              <a:gd name="adj1" fmla="val -26328"/>
              <a:gd name="adj2" fmla="val 9749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BFC6B-3E9B-4883-BE32-428AC1A9D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302" y="1245477"/>
            <a:ext cx="2781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03923"/>
      </p:ext>
    </p:extLst>
  </p:cSld>
  <p:clrMapOvr>
    <a:masterClrMapping/>
  </p:clrMapOvr>
  <p:transition spd="slow"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 1.2.2 HMM-GMM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886A9-C5B8-4C72-B8DA-C1152ED1ECE9}"/>
                  </a:ext>
                </a:extLst>
              </p:cNvPr>
              <p:cNvSpPr txBox="1"/>
              <p:nvPr/>
            </p:nvSpPr>
            <p:spPr>
              <a:xfrm>
                <a:off x="1514650" y="1874952"/>
                <a:ext cx="10561600" cy="3076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HMM</a:t>
                </a:r>
              </a:p>
              <a:p>
                <a:r>
                  <a:rPr lang="en-US" altLang="zh-CN" sz="2400" b="1" dirty="0"/>
                  <a:t>     Likelihood       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/>
                  <a:t>(A,B) &amp; O =&gt; P(O|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/>
                  <a:t>) </a:t>
                </a:r>
              </a:p>
              <a:p>
                <a:r>
                  <a:rPr lang="en-US" altLang="zh-CN" sz="2400" b="1" dirty="0"/>
                  <a:t>     Decoding        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/>
                  <a:t>(A,B) &amp; O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r>
                  <a:rPr lang="en-US" altLang="zh-CN" sz="2400" b="1" dirty="0"/>
                  <a:t>     Learning         Q                 =&gt; 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/>
                  <a:t>(A,B)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GMM</a:t>
                </a:r>
              </a:p>
              <a:p>
                <a:r>
                  <a:rPr lang="en-US" altLang="zh-CN" sz="2400" b="1" dirty="0"/>
                  <a:t>     for continuous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/>
              </a:p>
              <a:p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886A9-C5B8-4C72-B8DA-C1152ED1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50" y="1874952"/>
                <a:ext cx="10561600" cy="3076740"/>
              </a:xfrm>
              <a:prstGeom prst="rect">
                <a:avLst/>
              </a:prstGeom>
              <a:blipFill>
                <a:blip r:embed="rId3"/>
                <a:stretch>
                  <a:fillRect l="-750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746E8AE-B217-4EDD-9E48-90B95D0D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3781261"/>
            <a:ext cx="6345146" cy="30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108"/>
      </p:ext>
    </p:extLst>
  </p:cSld>
  <p:clrMapOvr>
    <a:masterClrMapping/>
  </p:clrMapOvr>
  <p:transition spd="slow"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1.3 Possible attack points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514650" y="1874952"/>
            <a:ext cx="107313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Direct attacks *</a:t>
            </a:r>
          </a:p>
          <a:p>
            <a:r>
              <a:rPr lang="en-US" altLang="zh-CN" sz="2400" b="1" dirty="0"/>
              <a:t>     1: microphone level        (impersonation and replay )</a:t>
            </a:r>
          </a:p>
          <a:p>
            <a:r>
              <a:rPr lang="en-US" altLang="zh-CN" sz="2400" b="1" dirty="0"/>
              <a:t>     2: transmission level       (speech synthesis and voice conversion)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Speaker modelling and classification</a:t>
            </a:r>
          </a:p>
          <a:p>
            <a:r>
              <a:rPr lang="en-US" altLang="zh-CN" sz="2400" b="1" dirty="0"/>
              <a:t>     3~8</a:t>
            </a:r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01068-C739-4C19-9F05-F0384B5E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4076700"/>
            <a:ext cx="8162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1498"/>
      </p:ext>
    </p:extLst>
  </p:cSld>
  <p:clrMapOvr>
    <a:masterClrMapping/>
  </p:clrMapOvr>
  <p:transition spd="slow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731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0" y="368611"/>
            <a:ext cx="9063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 Two direction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continue with the traditional pursuit of improved fundamental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 involves the design of specific or </a:t>
            </a:r>
            <a:r>
              <a:rPr lang="en-US" altLang="zh-CN" sz="2400" b="1" dirty="0" err="1"/>
              <a:t>generalised</a:t>
            </a:r>
            <a:r>
              <a:rPr lang="en-US" altLang="zh-CN" sz="2400" b="1" dirty="0"/>
              <a:t> spoofing countermeasures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5720047"/>
      </p:ext>
    </p:extLst>
  </p:cSld>
  <p:clrMapOvr>
    <a:masterClrMapping/>
  </p:clrMapOvr>
  <p:transition spd="slow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3. Evaluation metrics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514650" y="1874952"/>
            <a:ext cx="9481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FAR : </a:t>
            </a:r>
            <a:r>
              <a:rPr lang="en-US" altLang="zh-CN" sz="2400" b="1" dirty="0" err="1"/>
              <a:t>unauthorised</a:t>
            </a:r>
            <a:r>
              <a:rPr lang="en-US" altLang="zh-CN" sz="2400" b="1" dirty="0"/>
              <a:t> persons are incorrectly accepted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FFR : </a:t>
            </a:r>
            <a:r>
              <a:rPr lang="en-US" altLang="zh-CN" sz="2400" b="1" dirty="0" err="1"/>
              <a:t>authorised</a:t>
            </a:r>
            <a:r>
              <a:rPr lang="en-US" altLang="zh-CN" sz="2400" b="1" dirty="0"/>
              <a:t> persons are incorrectly rejected.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EER : where FAR=FFR</a:t>
            </a:r>
          </a:p>
          <a:p>
            <a:endParaRPr lang="zh-CN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A3ED4-B433-4D0E-A9C3-23CEB748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13" y="3587971"/>
            <a:ext cx="4844487" cy="32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14219"/>
      </p:ext>
    </p:extLst>
  </p:cSld>
  <p:clrMapOvr>
    <a:masterClrMapping/>
  </p:clrMapOvr>
  <p:transition spd="slow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0" y="368611"/>
            <a:ext cx="6967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 Spoofing and countermeasure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Impersonation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Replay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Speech synthesis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Voice conversion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9164918"/>
      </p:ext>
    </p:extLst>
  </p:cSld>
  <p:clrMapOvr>
    <a:masterClrMapping/>
  </p:clrMapOvr>
  <p:transition spd="slow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4.1 Impersonation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About Impersonation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an attacker tries to mimic a target speaker’s voice timbre and prosody without computer-aided technologies.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Spoofing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Countermeasures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56E9E-8D8E-4CB9-8063-19188C74DC26}"/>
              </a:ext>
            </a:extLst>
          </p:cNvPr>
          <p:cNvSpPr txBox="1"/>
          <p:nvPr/>
        </p:nvSpPr>
        <p:spPr>
          <a:xfrm>
            <a:off x="243639" y="8872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attacks using human-altered voices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052997"/>
      </p:ext>
    </p:extLst>
  </p:cSld>
  <p:clrMapOvr>
    <a:masterClrMapping/>
  </p:clrMapOvr>
  <p:transition spd="slow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4.1.1 Spoofing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Speaker modelling and classification</a:t>
            </a:r>
          </a:p>
          <a:p>
            <a:r>
              <a:rPr lang="en-US" altLang="zh-CN" sz="2400" dirty="0"/>
              <a:t>     untrained impersonators =&gt; ×</a:t>
            </a:r>
          </a:p>
          <a:p>
            <a:r>
              <a:rPr lang="en-US" altLang="zh-CN" sz="2400" dirty="0"/>
              <a:t>     the use of ASV systems to attack other ASV =&gt;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Feature extraction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dirty="0"/>
              <a:t>speaking rates    =&gt; </a:t>
            </a:r>
            <a:r>
              <a:rPr lang="zh-CN" altLang="en-US" sz="2400" dirty="0"/>
              <a:t>√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dirty="0"/>
              <a:t>F0 (fundamental frequency) =&gt; ×</a:t>
            </a:r>
          </a:p>
          <a:p>
            <a:r>
              <a:rPr lang="en-US" altLang="zh-CN" sz="2400" dirty="0"/>
              <a:t>     formants =&gt; ×</a:t>
            </a:r>
          </a:p>
          <a:p>
            <a:r>
              <a:rPr lang="en-US" altLang="zh-CN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00390162"/>
      </p:ext>
    </p:extLst>
  </p:cSld>
  <p:clrMapOvr>
    <a:masterClrMapping/>
  </p:clrMapOvr>
  <p:transition spd="slow"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4.1.2 Countermeasures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9573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design of appropriate countermeasures might be challenging (people not computer)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used quadratic discriminant on the first two formants to quantify the amount of acoustic variation on a vowel-</a:t>
            </a:r>
            <a:r>
              <a:rPr lang="en-US" altLang="zh-CN" sz="2400" dirty="0" err="1"/>
              <a:t>byvowel</a:t>
            </a:r>
            <a:r>
              <a:rPr lang="en-US" altLang="zh-CN" sz="2400" dirty="0"/>
              <a:t> basis. </a:t>
            </a:r>
          </a:p>
        </p:txBody>
      </p:sp>
    </p:spTree>
    <p:extLst>
      <p:ext uri="{BB962C8B-B14F-4D97-AF65-F5344CB8AC3E}">
        <p14:creationId xmlns:p14="http://schemas.microsoft.com/office/powerpoint/2010/main" val="1796811256"/>
      </p:ext>
    </p:extLst>
  </p:cSld>
  <p:clrMapOvr>
    <a:masterClrMapping/>
  </p:clrMapOvr>
  <p:transition spd="slow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27742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About ASV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Two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Evaluation metrics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Spoofing and countermeasure</a:t>
            </a:r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5705361"/>
      </p:ext>
    </p:extLst>
  </p:cSld>
  <p:clrMapOvr>
    <a:masterClrMapping/>
  </p:clrMapOvr>
  <p:transition spd="slow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4.2 Replay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About Replay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use a pre-recorded speech sample collected from a genuine target speaker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Spoofing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Countermeasures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91614245"/>
      </p:ext>
    </p:extLst>
  </p:cSld>
  <p:clrMapOvr>
    <a:masterClrMapping/>
  </p:clrMapOvr>
  <p:transition spd="slow"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4.2.1 Spoofing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digit sequence ASV system with attacks constructed from  the concatenation of pre-recorded, isolated digits. (HMM,1999)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used pre-recorded speech samples which were collected using a far-field microphone and then replayed in a mobile telephony scenario. (2011)</a:t>
            </a:r>
          </a:p>
          <a:p>
            <a:endParaRPr lang="en-US" altLang="zh-CN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A5D2AA-80AF-45DF-A911-F01F85B4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67" y="4169328"/>
            <a:ext cx="5784234" cy="26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8443"/>
      </p:ext>
    </p:extLst>
  </p:cSld>
  <p:clrMapOvr>
    <a:masterClrMapping/>
  </p:clrMapOvr>
  <p:transition spd="slow" advClick="0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4.2.2 Countermeasures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7E84AA-18AA-464F-9DD3-1789436EC04B}"/>
              </a:ext>
            </a:extLst>
          </p:cNvPr>
          <p:cNvSpPr txBox="1"/>
          <p:nvPr/>
        </p:nvSpPr>
        <p:spPr>
          <a:xfrm>
            <a:off x="1630400" y="1990702"/>
            <a:ext cx="89573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 </a:t>
            </a:r>
            <a:r>
              <a:rPr lang="en-US" altLang="zh-CN" sz="2400" dirty="0"/>
              <a:t>the comparison of new access samples with stored instances of past access attempts.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spectral ratio and modulation indexes (noise and reverberation)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detection of channel noise (additional channel noise)</a:t>
            </a:r>
          </a:p>
        </p:txBody>
      </p:sp>
    </p:spTree>
    <p:extLst>
      <p:ext uri="{BB962C8B-B14F-4D97-AF65-F5344CB8AC3E}">
        <p14:creationId xmlns:p14="http://schemas.microsoft.com/office/powerpoint/2010/main" val="1941458297"/>
      </p:ext>
    </p:extLst>
  </p:cSld>
  <p:clrMapOvr>
    <a:masterClrMapping/>
  </p:clrMapOvr>
  <p:transition spd="slow" advClick="0"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4.3  Speech synthesis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About Speech synthesis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TTS is a technique for generating intelligible, natural-sounding artificial speech for any arbitrary text.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Spoofing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Countermeasures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56E9E-8D8E-4CB9-8063-19188C74DC26}"/>
              </a:ext>
            </a:extLst>
          </p:cNvPr>
          <p:cNvSpPr txBox="1"/>
          <p:nvPr/>
        </p:nvSpPr>
        <p:spPr>
          <a:xfrm>
            <a:off x="243639" y="8872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text-to-speech (TTS)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6422"/>
      </p:ext>
    </p:extLst>
  </p:cSld>
  <p:clrMapOvr>
    <a:masterClrMapping/>
  </p:clrMapOvr>
  <p:transition spd="slow" advClick="0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4.3.1 Spoofing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514650" y="1874952"/>
            <a:ext cx="9481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a state-of-the-art HMM-based speech </a:t>
            </a:r>
          </a:p>
          <a:p>
            <a:r>
              <a:rPr lang="en-US" altLang="zh-CN" sz="2400" dirty="0"/>
              <a:t>    synthesizer attack two ASV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generally use relatively large-scale datasets,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usually of high-quality clean speech.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2B15AA-383F-4B90-B7B9-89039244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495" y="1005333"/>
            <a:ext cx="328450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827"/>
      </p:ext>
    </p:extLst>
  </p:cSld>
  <p:clrMapOvr>
    <a:masterClrMapping/>
  </p:clrMapOvr>
  <p:transition spd="slow" advClick="0"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4.3.2 Countermeasures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399" y="1990702"/>
            <a:ext cx="100642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Most approaches to detect synthetic speech rely on processing artefacts specific to a particular synthesis algorithm.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the dynamic variation in the speech parameters  </a:t>
            </a:r>
            <a:r>
              <a:rPr lang="en-US" altLang="zh-CN" sz="2400" dirty="0">
                <a:sym typeface="Wingdings" panose="05000000000000000000" pitchFamily="2" charset="2"/>
              </a:rPr>
              <a:t>less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higher order cepstral coefficients 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en-US" altLang="zh-CN" sz="2400" dirty="0"/>
              <a:t>less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differences between vocoders and natural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F0 statistics (other)</a:t>
            </a:r>
          </a:p>
        </p:txBody>
      </p:sp>
    </p:spTree>
    <p:extLst>
      <p:ext uri="{BB962C8B-B14F-4D97-AF65-F5344CB8AC3E}">
        <p14:creationId xmlns:p14="http://schemas.microsoft.com/office/powerpoint/2010/main" val="3511642006"/>
      </p:ext>
    </p:extLst>
  </p:cSld>
  <p:clrMapOvr>
    <a:masterClrMapping/>
  </p:clrMapOvr>
  <p:transition spd="slow" advClick="0"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4.4  Voice conversion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939052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   About Speech synthesis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manipulate the speech of a given speaker so that it resembles in some sense that of another target speaker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spectral mapping : </a:t>
            </a:r>
            <a:r>
              <a:rPr lang="en-US" altLang="zh-CN" sz="2000" dirty="0"/>
              <a:t>voice timbre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prosody conversion : </a:t>
            </a:r>
            <a:r>
              <a:rPr lang="en-US" altLang="zh-CN" sz="2000" dirty="0"/>
              <a:t>prosodic features (such as fundamental frequency and duration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Spoofing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Countermeasures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61763362"/>
      </p:ext>
    </p:extLst>
  </p:cSld>
  <p:clrMapOvr>
    <a:masterClrMapping/>
  </p:clrMapOvr>
  <p:transition spd="slow" advClick="0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4.4.1 Spoofing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514650" y="1874952"/>
            <a:ext cx="94812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vulnerability of a GMM-UBM ASV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artificial signals attack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with large-scale datasets with a large number of speakers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produce speech with clearly audible artefacts</a:t>
            </a:r>
          </a:p>
        </p:txBody>
      </p:sp>
    </p:spTree>
    <p:extLst>
      <p:ext uri="{BB962C8B-B14F-4D97-AF65-F5344CB8AC3E}">
        <p14:creationId xmlns:p14="http://schemas.microsoft.com/office/powerpoint/2010/main" val="3710024835"/>
      </p:ext>
    </p:extLst>
  </p:cSld>
  <p:clrMapOvr>
    <a:masterClrMapping/>
  </p:clrMapOvr>
  <p:transition spd="slow" advClick="0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4.4.2 Countermeasures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60F3E-3663-4254-A577-F3F5A55A9E06}"/>
              </a:ext>
            </a:extLst>
          </p:cNvPr>
          <p:cNvSpPr txBox="1"/>
          <p:nvPr/>
        </p:nvSpPr>
        <p:spPr>
          <a:xfrm>
            <a:off x="1514649" y="1874952"/>
            <a:ext cx="102762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Voice conversion bears some similarity to speech synthesis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use the vocoder as a means of discriminating converted speech from natural speech.  (cos-phase or MGD-phase)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 dynamic speech variability</a:t>
            </a:r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17825946"/>
      </p:ext>
    </p:extLst>
  </p:cSld>
  <p:clrMapOvr>
    <a:masterClrMapping/>
  </p:clrMapOvr>
  <p:transition spd="slow" advClick="0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0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60F3E-3663-4254-A577-F3F5A55A9E06}"/>
              </a:ext>
            </a:extLst>
          </p:cNvPr>
          <p:cNvSpPr txBox="1"/>
          <p:nvPr/>
        </p:nvSpPr>
        <p:spPr>
          <a:xfrm>
            <a:off x="1514649" y="1874952"/>
            <a:ext cx="1027629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Spoofing and countermeasures for speaker verification: A survey (2015)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Voice Mimicry Attacks Assisted by Automatic Speaker Verification </a:t>
            </a:r>
            <a:endParaRPr lang="en-US" altLang="zh-CN" sz="2400" b="1" dirty="0"/>
          </a:p>
          <a:p>
            <a:r>
              <a:rPr lang="en-US" altLang="zh-CN" sz="2400" dirty="0"/>
              <a:t>(2019)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 </a:t>
            </a:r>
            <a:r>
              <a:rPr lang="en-US" altLang="zh-CN" sz="2400" dirty="0">
                <a:hlinkClick r:id="rId3"/>
              </a:rPr>
              <a:t>http://fancyerii.github.io/2019/03/14/dl-book/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《</a:t>
            </a:r>
            <a:r>
              <a:rPr lang="zh-CN" altLang="en-US" sz="2400" dirty="0"/>
              <a:t>声纹识别技术前沿与团队工作进展</a:t>
            </a:r>
            <a:r>
              <a:rPr lang="en-US" altLang="zh-CN" sz="2400" dirty="0"/>
              <a:t>》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https://blog.csdn.net/weixin_38206214/article/details/81084456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5"/>
              </a:rPr>
              <a:t>https://en.wikipedia.org/wiki/Prosody_(linguistics)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0267258"/>
      </p:ext>
    </p:extLst>
  </p:cSld>
  <p:clrMapOvr>
    <a:masterClrMapping/>
  </p:clrMapOvr>
  <p:transition spd="slow"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27742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About ASV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Speaker modelling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Possible attack points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5915117"/>
      </p:ext>
    </p:extLst>
  </p:cSld>
  <p:clrMapOvr>
    <a:masterClrMapping/>
  </p:clrMapOvr>
  <p:transition spd="slow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5870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5845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1.1 Feature extraction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83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short-term spectral                    </a:t>
            </a:r>
            <a:r>
              <a:rPr lang="en-US" altLang="zh-CN" sz="2400" b="1" dirty="0">
                <a:sym typeface="Wingdings" panose="05000000000000000000" pitchFamily="2" charset="2"/>
              </a:rPr>
              <a:t> voice timbre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Prosodic                                      </a:t>
            </a:r>
            <a:r>
              <a:rPr lang="en-US" altLang="zh-CN" sz="2400" b="1" dirty="0">
                <a:sym typeface="Wingdings" panose="05000000000000000000" pitchFamily="2" charset="2"/>
              </a:rPr>
              <a:t></a:t>
            </a:r>
            <a:r>
              <a:rPr lang="en-US" altLang="zh-CN" sz="2400" b="1" dirty="0"/>
              <a:t> prosody  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high-level idiolectal features    </a:t>
            </a:r>
            <a:r>
              <a:rPr lang="en-US" altLang="zh-CN" sz="2400" b="1" dirty="0">
                <a:sym typeface="Wingdings" panose="05000000000000000000" pitchFamily="2" charset="2"/>
              </a:rPr>
              <a:t> language content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476072"/>
      </p:ext>
    </p:extLst>
  </p:cSld>
  <p:clrMapOvr>
    <a:masterClrMapping/>
  </p:clrMapOvr>
  <p:transition spd="slow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871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1.1.1 short-term spectral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9027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from short frames typically of 20–30 </a:t>
            </a:r>
            <a:r>
              <a:rPr lang="en-US" altLang="zh-CN" sz="2400" b="1" dirty="0" err="1"/>
              <a:t>ms</a:t>
            </a:r>
            <a:r>
              <a:rPr lang="en-US" altLang="zh-CN" sz="2400" b="1" dirty="0"/>
              <a:t> duration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describe the short-term spectral envelope 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Eg</a:t>
            </a:r>
            <a:r>
              <a:rPr lang="en-US" altLang="zh-CN" sz="2400" b="1" dirty="0"/>
              <a:t> : MFCC LPCC PLP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121588"/>
      </p:ext>
    </p:extLst>
  </p:cSld>
  <p:clrMapOvr>
    <a:masterClrMapping/>
  </p:clrMapOvr>
  <p:transition spd="slow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1615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 MFCC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82959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Extraction steps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</a:t>
            </a:r>
            <a:r>
              <a:rPr lang="en-US" altLang="zh-CN" sz="2000" b="1" dirty="0"/>
              <a:t>1. Framing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2. DFT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3. Calculate the Meier filter bank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4. log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5. DCT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Code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5377717"/>
      </p:ext>
    </p:extLst>
  </p:cSld>
  <p:clrMapOvr>
    <a:masterClrMapping/>
  </p:clrMapOvr>
  <p:transition spd="slow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3871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1" y="36861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1.1.2 Prosodic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9027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fundamental frequency    </a:t>
            </a:r>
            <a:r>
              <a:rPr lang="en-US" altLang="zh-CN" sz="2400" b="1" dirty="0">
                <a:sym typeface="Wingdings" panose="05000000000000000000" pitchFamily="2" charset="2"/>
              </a:rPr>
              <a:t> pitch of the voice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duration                             </a:t>
            </a:r>
            <a:r>
              <a:rPr lang="en-US" altLang="zh-CN" sz="2400" b="1" dirty="0">
                <a:sym typeface="Wingdings" panose="05000000000000000000" pitchFamily="2" charset="2"/>
              </a:rPr>
              <a:t> length of sounds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intensity</a:t>
            </a:r>
            <a:r>
              <a:rPr lang="en-US" altLang="zh-CN" sz="2400" b="1" dirty="0">
                <a:sym typeface="Wingdings" panose="05000000000000000000" pitchFamily="2" charset="2"/>
              </a:rPr>
              <a:t>                              loudness, or prominence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spectral characteristics</a:t>
            </a:r>
            <a:r>
              <a:rPr lang="en-US" altLang="zh-CN" sz="2400" b="1" dirty="0">
                <a:sym typeface="Wingdings" panose="05000000000000000000" pitchFamily="2" charset="2"/>
              </a:rPr>
              <a:t>      timbre or voice quality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04251500"/>
      </p:ext>
    </p:extLst>
  </p:cSld>
  <p:clrMapOvr>
    <a:masterClrMapping/>
  </p:clrMapOvr>
  <p:transition spd="slow"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6167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0" y="368611"/>
            <a:ext cx="7976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1.1.3 high-level idiolectal 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886A9-C5B8-4C72-B8DA-C1152ED1ECE9}"/>
              </a:ext>
            </a:extLst>
          </p:cNvPr>
          <p:cNvSpPr txBox="1"/>
          <p:nvPr/>
        </p:nvSpPr>
        <p:spPr>
          <a:xfrm>
            <a:off x="1630400" y="1990702"/>
            <a:ext cx="90274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speaker </a:t>
            </a:r>
            <a:r>
              <a:rPr lang="en-US" altLang="zh-CN" sz="2400" b="1" dirty="0" err="1"/>
              <a:t>behaviour</a:t>
            </a:r>
            <a:r>
              <a:rPr lang="en-US" altLang="zh-CN" sz="2400" b="1" dirty="0"/>
              <a:t> 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lexical cues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Easy in replay</a:t>
            </a:r>
          </a:p>
        </p:txBody>
      </p:sp>
    </p:spTree>
    <p:extLst>
      <p:ext uri="{BB962C8B-B14F-4D97-AF65-F5344CB8AC3E}">
        <p14:creationId xmlns:p14="http://schemas.microsoft.com/office/powerpoint/2010/main" val="1747880762"/>
      </p:ext>
    </p:extLst>
  </p:cSld>
  <p:clrMapOvr>
    <a:masterClrMapping/>
  </p:clrMapOvr>
  <p:transition spd="slow"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3DEF6-8E31-42C0-B4E0-537B8BAFD356}"/>
              </a:ext>
            </a:extLst>
          </p:cNvPr>
          <p:cNvCxnSpPr>
            <a:cxnSpLocks/>
          </p:cNvCxnSpPr>
          <p:nvPr/>
        </p:nvCxnSpPr>
        <p:spPr>
          <a:xfrm>
            <a:off x="243281" y="890096"/>
            <a:ext cx="73157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D5E36-49D1-48E0-B99C-0AABBB9F0AE0}"/>
              </a:ext>
            </a:extLst>
          </p:cNvPr>
          <p:cNvSpPr txBox="1"/>
          <p:nvPr/>
        </p:nvSpPr>
        <p:spPr>
          <a:xfrm>
            <a:off x="243280" y="368611"/>
            <a:ext cx="9063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1.2 Speaker modelling and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886A9-C5B8-4C72-B8DA-C1152ED1ECE9}"/>
                  </a:ext>
                </a:extLst>
              </p:cNvPr>
              <p:cNvSpPr txBox="1"/>
              <p:nvPr/>
            </p:nvSpPr>
            <p:spPr>
              <a:xfrm>
                <a:off x="1630400" y="1990702"/>
                <a:ext cx="8295920" cy="2904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GMM-UBM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(HMM-GMM)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SVM</a:t>
                </a:r>
              </a:p>
              <a:p>
                <a:endParaRPr lang="en-US" altLang="zh-CN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 smtClean="0"/>
                      <m:t>LLR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CN" sz="2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sz="2400" b="1" dirty="0"/>
                  <a:t>  (X always MFCC)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3886A9-C5B8-4C72-B8DA-C1152ED1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400" y="1990702"/>
                <a:ext cx="8295920" cy="2904578"/>
              </a:xfrm>
              <a:prstGeom prst="rect">
                <a:avLst/>
              </a:prstGeom>
              <a:blipFill>
                <a:blip r:embed="rId3"/>
                <a:stretch>
                  <a:fillRect l="-955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48130"/>
      </p:ext>
    </p:extLst>
  </p:cSld>
  <p:clrMapOvr>
    <a:masterClrMapping/>
  </p:clrMapOvr>
  <p:transition spd="slow" advClick="0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4wimhz3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</TotalTime>
  <Words>834</Words>
  <Application>Microsoft Office PowerPoint</Application>
  <PresentationFormat>宽屏</PresentationFormat>
  <Paragraphs>233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方正正黑简体</vt:lpstr>
      <vt:lpstr>微软雅黑</vt:lpstr>
      <vt:lpstr>Agency FB</vt:lpstr>
      <vt:lpstr>Arial</vt:lpstr>
      <vt:lpstr>Calibri</vt:lpstr>
      <vt:lpstr>Cambria Math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商务演示</dc:title>
  <dc:creator>第一PPT</dc:creator>
  <cp:keywords>www.1ppt.com</cp:keywords>
  <dc:description>www.1ppt.com</dc:description>
  <cp:lastModifiedBy>吴 文杰</cp:lastModifiedBy>
  <cp:revision>144</cp:revision>
  <dcterms:created xsi:type="dcterms:W3CDTF">2017-08-18T03:02:00Z</dcterms:created>
  <dcterms:modified xsi:type="dcterms:W3CDTF">2021-01-31T16:02:59Z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