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26"/>
  </p:notesMasterIdLst>
  <p:sldIdLst>
    <p:sldId id="259" r:id="rId3"/>
    <p:sldId id="260" r:id="rId4"/>
    <p:sldId id="261" r:id="rId5"/>
    <p:sldId id="262" r:id="rId6"/>
    <p:sldId id="263" r:id="rId7"/>
    <p:sldId id="290" r:id="rId8"/>
    <p:sldId id="264" r:id="rId9"/>
    <p:sldId id="294" r:id="rId10"/>
    <p:sldId id="291" r:id="rId11"/>
    <p:sldId id="295" r:id="rId12"/>
    <p:sldId id="289" r:id="rId13"/>
    <p:sldId id="268" r:id="rId14"/>
    <p:sldId id="269" r:id="rId15"/>
    <p:sldId id="270" r:id="rId16"/>
    <p:sldId id="272" r:id="rId17"/>
    <p:sldId id="273" r:id="rId18"/>
    <p:sldId id="274" r:id="rId19"/>
    <p:sldId id="275" r:id="rId20"/>
    <p:sldId id="276" r:id="rId21"/>
    <p:sldId id="277" r:id="rId22"/>
    <p:sldId id="278" r:id="rId23"/>
    <p:sldId id="279" r:id="rId24"/>
    <p:sldId id="284"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E36"/>
    <a:srgbClr val="B48F46"/>
    <a:srgbClr val="E7E8E0"/>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4660"/>
  </p:normalViewPr>
  <p:slideViewPr>
    <p:cSldViewPr snapToGrid="0">
      <p:cViewPr varScale="1">
        <p:scale>
          <a:sx n="48" d="100"/>
          <a:sy n="48" d="100"/>
        </p:scale>
        <p:origin x="67" y="9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28C08-58C8-4ECA-8A6C-8C55D46BE14C}"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D556E-5EF6-4C00-80A3-9D3DBED30252}" type="slidenum">
              <a:rPr lang="zh-CN" altLang="en-US" smtClean="0"/>
              <a:t>‹#›</a:t>
            </a:fld>
            <a:endParaRPr lang="zh-CN" altLang="en-US"/>
          </a:p>
        </p:txBody>
      </p:sp>
    </p:spTree>
    <p:extLst>
      <p:ext uri="{BB962C8B-B14F-4D97-AF65-F5344CB8AC3E}">
        <p14:creationId xmlns:p14="http://schemas.microsoft.com/office/powerpoint/2010/main" val="121182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a:t>
            </a:fld>
            <a:endParaRPr lang="zh-CN" altLang="en-US"/>
          </a:p>
        </p:txBody>
      </p:sp>
    </p:spTree>
    <p:extLst>
      <p:ext uri="{BB962C8B-B14F-4D97-AF65-F5344CB8AC3E}">
        <p14:creationId xmlns:p14="http://schemas.microsoft.com/office/powerpoint/2010/main" val="2198699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10</a:t>
            </a:fld>
            <a:endParaRPr lang="zh-CN" altLang="en-US"/>
          </a:p>
        </p:txBody>
      </p:sp>
    </p:spTree>
    <p:extLst>
      <p:ext uri="{BB962C8B-B14F-4D97-AF65-F5344CB8AC3E}">
        <p14:creationId xmlns:p14="http://schemas.microsoft.com/office/powerpoint/2010/main" val="68526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11</a:t>
            </a:fld>
            <a:endParaRPr lang="zh-CN" altLang="en-US"/>
          </a:p>
        </p:txBody>
      </p:sp>
    </p:spTree>
    <p:extLst>
      <p:ext uri="{BB962C8B-B14F-4D97-AF65-F5344CB8AC3E}">
        <p14:creationId xmlns:p14="http://schemas.microsoft.com/office/powerpoint/2010/main" val="275582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12</a:t>
            </a:fld>
            <a:endParaRPr lang="zh-CN" altLang="en-US"/>
          </a:p>
        </p:txBody>
      </p:sp>
    </p:spTree>
    <p:extLst>
      <p:ext uri="{BB962C8B-B14F-4D97-AF65-F5344CB8AC3E}">
        <p14:creationId xmlns:p14="http://schemas.microsoft.com/office/powerpoint/2010/main" val="561134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13</a:t>
            </a:fld>
            <a:endParaRPr lang="zh-CN" altLang="en-US"/>
          </a:p>
        </p:txBody>
      </p:sp>
    </p:spTree>
    <p:extLst>
      <p:ext uri="{BB962C8B-B14F-4D97-AF65-F5344CB8AC3E}">
        <p14:creationId xmlns:p14="http://schemas.microsoft.com/office/powerpoint/2010/main" val="2480354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14</a:t>
            </a:fld>
            <a:endParaRPr lang="zh-CN" altLang="en-US"/>
          </a:p>
        </p:txBody>
      </p:sp>
    </p:spTree>
    <p:extLst>
      <p:ext uri="{BB962C8B-B14F-4D97-AF65-F5344CB8AC3E}">
        <p14:creationId xmlns:p14="http://schemas.microsoft.com/office/powerpoint/2010/main" val="322975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15</a:t>
            </a:fld>
            <a:endParaRPr lang="zh-CN" altLang="en-US"/>
          </a:p>
        </p:txBody>
      </p:sp>
    </p:spTree>
    <p:extLst>
      <p:ext uri="{BB962C8B-B14F-4D97-AF65-F5344CB8AC3E}">
        <p14:creationId xmlns:p14="http://schemas.microsoft.com/office/powerpoint/2010/main" val="2002848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16</a:t>
            </a:fld>
            <a:endParaRPr lang="zh-CN" altLang="en-US"/>
          </a:p>
        </p:txBody>
      </p:sp>
    </p:spTree>
    <p:extLst>
      <p:ext uri="{BB962C8B-B14F-4D97-AF65-F5344CB8AC3E}">
        <p14:creationId xmlns:p14="http://schemas.microsoft.com/office/powerpoint/2010/main" val="700529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17</a:t>
            </a:fld>
            <a:endParaRPr lang="zh-CN" altLang="en-US"/>
          </a:p>
        </p:txBody>
      </p:sp>
    </p:spTree>
    <p:extLst>
      <p:ext uri="{BB962C8B-B14F-4D97-AF65-F5344CB8AC3E}">
        <p14:creationId xmlns:p14="http://schemas.microsoft.com/office/powerpoint/2010/main" val="3908068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18</a:t>
            </a:fld>
            <a:endParaRPr lang="zh-CN" altLang="en-US"/>
          </a:p>
        </p:txBody>
      </p:sp>
    </p:spTree>
    <p:extLst>
      <p:ext uri="{BB962C8B-B14F-4D97-AF65-F5344CB8AC3E}">
        <p14:creationId xmlns:p14="http://schemas.microsoft.com/office/powerpoint/2010/main" val="726498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19</a:t>
            </a:fld>
            <a:endParaRPr lang="zh-CN" altLang="en-US"/>
          </a:p>
        </p:txBody>
      </p:sp>
    </p:spTree>
    <p:extLst>
      <p:ext uri="{BB962C8B-B14F-4D97-AF65-F5344CB8AC3E}">
        <p14:creationId xmlns:p14="http://schemas.microsoft.com/office/powerpoint/2010/main" val="309260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2</a:t>
            </a:fld>
            <a:endParaRPr lang="zh-CN" altLang="en-US"/>
          </a:p>
        </p:txBody>
      </p:sp>
    </p:spTree>
    <p:extLst>
      <p:ext uri="{BB962C8B-B14F-4D97-AF65-F5344CB8AC3E}">
        <p14:creationId xmlns:p14="http://schemas.microsoft.com/office/powerpoint/2010/main" val="2249248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20</a:t>
            </a:fld>
            <a:endParaRPr lang="zh-CN" altLang="en-US"/>
          </a:p>
        </p:txBody>
      </p:sp>
    </p:spTree>
    <p:extLst>
      <p:ext uri="{BB962C8B-B14F-4D97-AF65-F5344CB8AC3E}">
        <p14:creationId xmlns:p14="http://schemas.microsoft.com/office/powerpoint/2010/main" val="2808651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21</a:t>
            </a:fld>
            <a:endParaRPr lang="zh-CN" altLang="en-US"/>
          </a:p>
        </p:txBody>
      </p:sp>
    </p:spTree>
    <p:extLst>
      <p:ext uri="{BB962C8B-B14F-4D97-AF65-F5344CB8AC3E}">
        <p14:creationId xmlns:p14="http://schemas.microsoft.com/office/powerpoint/2010/main" val="734512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22</a:t>
            </a:fld>
            <a:endParaRPr lang="zh-CN" altLang="en-US"/>
          </a:p>
        </p:txBody>
      </p:sp>
    </p:spTree>
    <p:extLst>
      <p:ext uri="{BB962C8B-B14F-4D97-AF65-F5344CB8AC3E}">
        <p14:creationId xmlns:p14="http://schemas.microsoft.com/office/powerpoint/2010/main" val="2651143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23</a:t>
            </a:fld>
            <a:endParaRPr lang="zh-CN" altLang="en-US"/>
          </a:p>
        </p:txBody>
      </p:sp>
    </p:spTree>
    <p:extLst>
      <p:ext uri="{BB962C8B-B14F-4D97-AF65-F5344CB8AC3E}">
        <p14:creationId xmlns:p14="http://schemas.microsoft.com/office/powerpoint/2010/main" val="2824500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3</a:t>
            </a:fld>
            <a:endParaRPr lang="zh-CN" altLang="en-US"/>
          </a:p>
        </p:txBody>
      </p:sp>
    </p:spTree>
    <p:extLst>
      <p:ext uri="{BB962C8B-B14F-4D97-AF65-F5344CB8AC3E}">
        <p14:creationId xmlns:p14="http://schemas.microsoft.com/office/powerpoint/2010/main" val="283001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4</a:t>
            </a:fld>
            <a:endParaRPr lang="zh-CN" altLang="en-US"/>
          </a:p>
        </p:txBody>
      </p:sp>
    </p:spTree>
    <p:extLst>
      <p:ext uri="{BB962C8B-B14F-4D97-AF65-F5344CB8AC3E}">
        <p14:creationId xmlns:p14="http://schemas.microsoft.com/office/powerpoint/2010/main" val="181145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5</a:t>
            </a:fld>
            <a:endParaRPr lang="zh-CN" altLang="en-US"/>
          </a:p>
        </p:txBody>
      </p:sp>
    </p:spTree>
    <p:extLst>
      <p:ext uri="{BB962C8B-B14F-4D97-AF65-F5344CB8AC3E}">
        <p14:creationId xmlns:p14="http://schemas.microsoft.com/office/powerpoint/2010/main" val="236882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6</a:t>
            </a:fld>
            <a:endParaRPr lang="zh-CN" altLang="en-US"/>
          </a:p>
        </p:txBody>
      </p:sp>
    </p:spTree>
    <p:extLst>
      <p:ext uri="{BB962C8B-B14F-4D97-AF65-F5344CB8AC3E}">
        <p14:creationId xmlns:p14="http://schemas.microsoft.com/office/powerpoint/2010/main" val="156280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7</a:t>
            </a:fld>
            <a:endParaRPr lang="zh-CN" altLang="en-US"/>
          </a:p>
        </p:txBody>
      </p:sp>
    </p:spTree>
    <p:extLst>
      <p:ext uri="{BB962C8B-B14F-4D97-AF65-F5344CB8AC3E}">
        <p14:creationId xmlns:p14="http://schemas.microsoft.com/office/powerpoint/2010/main" val="2223052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8</a:t>
            </a:fld>
            <a:endParaRPr lang="zh-CN" altLang="en-US"/>
          </a:p>
        </p:txBody>
      </p:sp>
    </p:spTree>
    <p:extLst>
      <p:ext uri="{BB962C8B-B14F-4D97-AF65-F5344CB8AC3E}">
        <p14:creationId xmlns:p14="http://schemas.microsoft.com/office/powerpoint/2010/main" val="3383997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CD556E-5EF6-4C00-80A3-9D3DBED30252}" type="slidenum">
              <a:rPr lang="zh-CN" altLang="en-US" smtClean="0"/>
              <a:t>9</a:t>
            </a:fld>
            <a:endParaRPr lang="zh-CN" altLang="en-US"/>
          </a:p>
        </p:txBody>
      </p:sp>
    </p:spTree>
    <p:extLst>
      <p:ext uri="{BB962C8B-B14F-4D97-AF65-F5344CB8AC3E}">
        <p14:creationId xmlns:p14="http://schemas.microsoft.com/office/powerpoint/2010/main" val="344713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rgbClr val="E7E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77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7675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3269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0949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907704" y="6387337"/>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18983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2792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9060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33202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6286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532620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756367" y="699848"/>
            <a:ext cx="679266" cy="390382"/>
            <a:chOff x="5869578" y="712678"/>
            <a:chExt cx="679266" cy="390382"/>
          </a:xfrm>
        </p:grpSpPr>
        <p:sp>
          <p:nvSpPr>
            <p:cNvPr id="3" name="等腰三角形 2"/>
            <p:cNvSpPr/>
            <p:nvPr/>
          </p:nvSpPr>
          <p:spPr>
            <a:xfrm>
              <a:off x="5869578" y="712678"/>
              <a:ext cx="452844" cy="390382"/>
            </a:xfrm>
            <a:prstGeom prst="triangle">
              <a:avLst/>
            </a:prstGeom>
            <a:noFill/>
            <a:ln>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等腰三角形 3"/>
            <p:cNvSpPr/>
            <p:nvPr/>
          </p:nvSpPr>
          <p:spPr>
            <a:xfrm>
              <a:off x="6096000" y="712678"/>
              <a:ext cx="452844" cy="390382"/>
            </a:xfrm>
            <a:prstGeom prst="triangle">
              <a:avLst/>
            </a:prstGeom>
            <a:noFill/>
            <a:ln>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4896401" y="1222363"/>
            <a:ext cx="2399197" cy="338554"/>
            <a:chOff x="4896401" y="1222363"/>
            <a:chExt cx="2399197" cy="338554"/>
          </a:xfrm>
        </p:grpSpPr>
        <p:sp>
          <p:nvSpPr>
            <p:cNvPr id="6" name="椭圆 5"/>
            <p:cNvSpPr/>
            <p:nvPr/>
          </p:nvSpPr>
          <p:spPr>
            <a:xfrm flipV="1">
              <a:off x="4896401" y="1391640"/>
              <a:ext cx="90548" cy="90548"/>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flipV="1">
              <a:off x="7205050" y="1391640"/>
              <a:ext cx="90548" cy="90548"/>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5892006" y="1222363"/>
              <a:ext cx="407484" cy="338554"/>
            </a:xfrm>
            <a:prstGeom prst="rect">
              <a:avLst/>
            </a:prstGeom>
            <a:noFill/>
          </p:spPr>
          <p:txBody>
            <a:bodyPr wrap="none" rtlCol="0">
              <a:spAutoFit/>
            </a:bodyPr>
            <a:lstStyle/>
            <a:p>
              <a:r>
                <a:rPr lang="en-US" altLang="zh-CN" sz="1600" b="1" dirty="0">
                  <a:solidFill>
                    <a:srgbClr val="8A6E36"/>
                  </a:solidFill>
                  <a:cs typeface="+mn-ea"/>
                  <a:sym typeface="+mn-lt"/>
                </a:rPr>
                <a:t>AI</a:t>
              </a:r>
              <a:endParaRPr lang="zh-CN" altLang="en-US" sz="1600" b="1" dirty="0">
                <a:solidFill>
                  <a:srgbClr val="8A6E36"/>
                </a:solidFill>
                <a:cs typeface="+mn-ea"/>
                <a:sym typeface="+mn-lt"/>
              </a:endParaRPr>
            </a:p>
          </p:txBody>
        </p:sp>
      </p:grpSp>
      <p:cxnSp>
        <p:nvCxnSpPr>
          <p:cNvPr id="11" name="直接连接符 10"/>
          <p:cNvCxnSpPr/>
          <p:nvPr/>
        </p:nvCxnSpPr>
        <p:spPr>
          <a:xfrm>
            <a:off x="679436" y="2639462"/>
            <a:ext cx="0" cy="1578234"/>
          </a:xfrm>
          <a:prstGeom prst="line">
            <a:avLst/>
          </a:prstGeom>
          <a:ln w="38100">
            <a:solidFill>
              <a:srgbClr val="8A6E36"/>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512061" y="2639462"/>
            <a:ext cx="0" cy="1578234"/>
          </a:xfrm>
          <a:prstGeom prst="line">
            <a:avLst/>
          </a:prstGeom>
          <a:ln w="38100">
            <a:solidFill>
              <a:srgbClr val="8A6E36"/>
            </a:solidFill>
          </a:ln>
        </p:spPr>
        <p:style>
          <a:lnRef idx="1">
            <a:schemeClr val="dk1"/>
          </a:lnRef>
          <a:fillRef idx="0">
            <a:schemeClr val="dk1"/>
          </a:fillRef>
          <a:effectRef idx="0">
            <a:schemeClr val="dk1"/>
          </a:effectRef>
          <a:fontRef idx="minor">
            <a:schemeClr val="tx1"/>
          </a:fontRef>
        </p:style>
      </p:cxnSp>
      <p:grpSp>
        <p:nvGrpSpPr>
          <p:cNvPr id="10" name="组合 9"/>
          <p:cNvGrpSpPr/>
          <p:nvPr/>
        </p:nvGrpSpPr>
        <p:grpSpPr>
          <a:xfrm>
            <a:off x="2902555" y="2639462"/>
            <a:ext cx="7277354" cy="1538883"/>
            <a:chOff x="3346890" y="2639462"/>
            <a:chExt cx="7277354" cy="1538883"/>
          </a:xfrm>
        </p:grpSpPr>
        <p:sp>
          <p:nvSpPr>
            <p:cNvPr id="2" name="矩形 1"/>
            <p:cNvSpPr/>
            <p:nvPr/>
          </p:nvSpPr>
          <p:spPr>
            <a:xfrm>
              <a:off x="3346890" y="2639462"/>
              <a:ext cx="6386387" cy="1077218"/>
            </a:xfrm>
            <a:prstGeom prst="rect">
              <a:avLst/>
            </a:prstGeom>
          </p:spPr>
          <p:txBody>
            <a:bodyPr wrap="square">
              <a:spAutoFit/>
            </a:bodyPr>
            <a:lstStyle/>
            <a:p>
              <a:r>
                <a:rPr lang="en-US" altLang="zh-CN" sz="3200" dirty="0">
                  <a:solidFill>
                    <a:srgbClr val="8A6E36"/>
                  </a:solidFill>
                  <a:latin typeface="方正正黑简体" panose="02000000000000000000" pitchFamily="2" charset="-122"/>
                  <a:ea typeface="方正正黑简体" panose="02000000000000000000" pitchFamily="2" charset="-122"/>
                  <a:cs typeface="+mn-ea"/>
                  <a:sym typeface="+mn-lt"/>
                </a:rPr>
                <a:t>Spoofing and countermeasures for speaker verification</a:t>
              </a:r>
              <a:endParaRPr lang="zh-CN" altLang="en-US" sz="3200" dirty="0">
                <a:solidFill>
                  <a:srgbClr val="8A6E36"/>
                </a:solidFill>
                <a:latin typeface="方正正黑简体" panose="02000000000000000000" pitchFamily="2" charset="-122"/>
                <a:ea typeface="方正正黑简体" panose="02000000000000000000" pitchFamily="2" charset="-122"/>
                <a:cs typeface="+mn-ea"/>
                <a:sym typeface="+mn-lt"/>
              </a:endParaRPr>
            </a:p>
          </p:txBody>
        </p:sp>
        <p:sp>
          <p:nvSpPr>
            <p:cNvPr id="14" name="矩形 13"/>
            <p:cNvSpPr/>
            <p:nvPr/>
          </p:nvSpPr>
          <p:spPr>
            <a:xfrm>
              <a:off x="6540083" y="3716680"/>
              <a:ext cx="4084161" cy="461665"/>
            </a:xfrm>
            <a:prstGeom prst="rect">
              <a:avLst/>
            </a:prstGeom>
          </p:spPr>
          <p:txBody>
            <a:bodyPr wrap="square">
              <a:spAutoFit/>
            </a:bodyPr>
            <a:lstStyle/>
            <a:p>
              <a:pPr algn="ctr"/>
              <a:r>
                <a:rPr lang="zh-CN" altLang="en-US" sz="2400" dirty="0">
                  <a:solidFill>
                    <a:srgbClr val="8A6E36"/>
                  </a:solidFill>
                  <a:latin typeface="Agency FB" panose="020B0503020202020204" pitchFamily="34" charset="0"/>
                  <a:cs typeface="+mn-ea"/>
                  <a:sym typeface="+mn-lt"/>
                </a:rPr>
                <a:t>Report</a:t>
              </a:r>
            </a:p>
          </p:txBody>
        </p:sp>
      </p:grpSp>
      <p:grpSp>
        <p:nvGrpSpPr>
          <p:cNvPr id="16" name="Group 4"/>
          <p:cNvGrpSpPr>
            <a:grpSpLocks noChangeAspect="1"/>
          </p:cNvGrpSpPr>
          <p:nvPr/>
        </p:nvGrpSpPr>
        <p:grpSpPr bwMode="auto">
          <a:xfrm flipH="1">
            <a:off x="8398654" y="5400751"/>
            <a:ext cx="495300" cy="495300"/>
            <a:chOff x="2801" y="3019"/>
            <a:chExt cx="312" cy="312"/>
          </a:xfrm>
        </p:grpSpPr>
        <p:sp>
          <p:nvSpPr>
            <p:cNvPr id="17" name="AutoShape 3"/>
            <p:cNvSpPr>
              <a:spLocks noChangeAspect="1" noChangeArrowheads="1" noTextEdit="1"/>
            </p:cNvSpPr>
            <p:nvPr/>
          </p:nvSpPr>
          <p:spPr bwMode="auto">
            <a:xfrm>
              <a:off x="2801" y="3019"/>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5"/>
            <p:cNvSpPr>
              <a:spLocks noEditPoints="1"/>
            </p:cNvSpPr>
            <p:nvPr/>
          </p:nvSpPr>
          <p:spPr bwMode="auto">
            <a:xfrm>
              <a:off x="2798" y="3016"/>
              <a:ext cx="318" cy="318"/>
            </a:xfrm>
            <a:custGeom>
              <a:avLst/>
              <a:gdLst>
                <a:gd name="T0" fmla="*/ 104 w 116"/>
                <a:gd name="T1" fmla="*/ 12 h 116"/>
                <a:gd name="T2" fmla="*/ 76 w 116"/>
                <a:gd name="T3" fmla="*/ 0 h 116"/>
                <a:gd name="T4" fmla="*/ 48 w 116"/>
                <a:gd name="T5" fmla="*/ 12 h 116"/>
                <a:gd name="T6" fmla="*/ 36 w 116"/>
                <a:gd name="T7" fmla="*/ 40 h 116"/>
                <a:gd name="T8" fmla="*/ 41 w 116"/>
                <a:gd name="T9" fmla="*/ 59 h 116"/>
                <a:gd name="T10" fmla="*/ 3 w 116"/>
                <a:gd name="T11" fmla="*/ 97 h 116"/>
                <a:gd name="T12" fmla="*/ 0 w 116"/>
                <a:gd name="T13" fmla="*/ 105 h 116"/>
                <a:gd name="T14" fmla="*/ 3 w 116"/>
                <a:gd name="T15" fmla="*/ 113 h 116"/>
                <a:gd name="T16" fmla="*/ 11 w 116"/>
                <a:gd name="T17" fmla="*/ 116 h 116"/>
                <a:gd name="T18" fmla="*/ 19 w 116"/>
                <a:gd name="T19" fmla="*/ 113 h 116"/>
                <a:gd name="T20" fmla="*/ 57 w 116"/>
                <a:gd name="T21" fmla="*/ 75 h 116"/>
                <a:gd name="T22" fmla="*/ 76 w 116"/>
                <a:gd name="T23" fmla="*/ 80 h 116"/>
                <a:gd name="T24" fmla="*/ 104 w 116"/>
                <a:gd name="T25" fmla="*/ 68 h 116"/>
                <a:gd name="T26" fmla="*/ 116 w 116"/>
                <a:gd name="T27" fmla="*/ 40 h 116"/>
                <a:gd name="T28" fmla="*/ 104 w 116"/>
                <a:gd name="T29" fmla="*/ 12 h 116"/>
                <a:gd name="T30" fmla="*/ 16 w 116"/>
                <a:gd name="T31" fmla="*/ 110 h 116"/>
                <a:gd name="T32" fmla="*/ 11 w 116"/>
                <a:gd name="T33" fmla="*/ 112 h 116"/>
                <a:gd name="T34" fmla="*/ 6 w 116"/>
                <a:gd name="T35" fmla="*/ 110 h 116"/>
                <a:gd name="T36" fmla="*/ 4 w 116"/>
                <a:gd name="T37" fmla="*/ 105 h 116"/>
                <a:gd name="T38" fmla="*/ 6 w 116"/>
                <a:gd name="T39" fmla="*/ 100 h 116"/>
                <a:gd name="T40" fmla="*/ 44 w 116"/>
                <a:gd name="T41" fmla="*/ 63 h 116"/>
                <a:gd name="T42" fmla="*/ 48 w 116"/>
                <a:gd name="T43" fmla="*/ 68 h 116"/>
                <a:gd name="T44" fmla="*/ 53 w 116"/>
                <a:gd name="T45" fmla="*/ 72 h 116"/>
                <a:gd name="T46" fmla="*/ 16 w 116"/>
                <a:gd name="T47" fmla="*/ 110 h 116"/>
                <a:gd name="T48" fmla="*/ 98 w 116"/>
                <a:gd name="T49" fmla="*/ 62 h 116"/>
                <a:gd name="T50" fmla="*/ 76 w 116"/>
                <a:gd name="T51" fmla="*/ 72 h 116"/>
                <a:gd name="T52" fmla="*/ 54 w 116"/>
                <a:gd name="T53" fmla="*/ 62 h 116"/>
                <a:gd name="T54" fmla="*/ 54 w 116"/>
                <a:gd name="T55" fmla="*/ 18 h 116"/>
                <a:gd name="T56" fmla="*/ 76 w 116"/>
                <a:gd name="T57" fmla="*/ 8 h 116"/>
                <a:gd name="T58" fmla="*/ 98 w 116"/>
                <a:gd name="T59" fmla="*/ 18 h 116"/>
                <a:gd name="T60" fmla="*/ 98 w 116"/>
                <a:gd name="T61" fmla="*/ 6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116">
                  <a:moveTo>
                    <a:pt x="104" y="12"/>
                  </a:moveTo>
                  <a:cubicBezTo>
                    <a:pt x="97" y="4"/>
                    <a:pt x="87" y="0"/>
                    <a:pt x="76" y="0"/>
                  </a:cubicBezTo>
                  <a:cubicBezTo>
                    <a:pt x="65" y="0"/>
                    <a:pt x="55" y="4"/>
                    <a:pt x="48" y="12"/>
                  </a:cubicBezTo>
                  <a:cubicBezTo>
                    <a:pt x="40" y="19"/>
                    <a:pt x="36" y="29"/>
                    <a:pt x="36" y="40"/>
                  </a:cubicBezTo>
                  <a:cubicBezTo>
                    <a:pt x="36" y="47"/>
                    <a:pt x="38" y="54"/>
                    <a:pt x="41" y="59"/>
                  </a:cubicBezTo>
                  <a:cubicBezTo>
                    <a:pt x="3" y="97"/>
                    <a:pt x="3" y="97"/>
                    <a:pt x="3" y="97"/>
                  </a:cubicBezTo>
                  <a:cubicBezTo>
                    <a:pt x="1" y="99"/>
                    <a:pt x="0" y="102"/>
                    <a:pt x="0" y="105"/>
                  </a:cubicBezTo>
                  <a:cubicBezTo>
                    <a:pt x="0" y="108"/>
                    <a:pt x="1" y="111"/>
                    <a:pt x="3" y="113"/>
                  </a:cubicBezTo>
                  <a:cubicBezTo>
                    <a:pt x="5" y="115"/>
                    <a:pt x="8" y="116"/>
                    <a:pt x="11" y="116"/>
                  </a:cubicBezTo>
                  <a:cubicBezTo>
                    <a:pt x="14" y="116"/>
                    <a:pt x="17" y="115"/>
                    <a:pt x="19" y="113"/>
                  </a:cubicBezTo>
                  <a:cubicBezTo>
                    <a:pt x="57" y="75"/>
                    <a:pt x="57" y="75"/>
                    <a:pt x="57" y="75"/>
                  </a:cubicBezTo>
                  <a:cubicBezTo>
                    <a:pt x="62" y="78"/>
                    <a:pt x="69" y="80"/>
                    <a:pt x="76" y="80"/>
                  </a:cubicBezTo>
                  <a:cubicBezTo>
                    <a:pt x="87" y="80"/>
                    <a:pt x="97" y="76"/>
                    <a:pt x="104" y="68"/>
                  </a:cubicBezTo>
                  <a:cubicBezTo>
                    <a:pt x="112" y="61"/>
                    <a:pt x="116" y="51"/>
                    <a:pt x="116" y="40"/>
                  </a:cubicBezTo>
                  <a:cubicBezTo>
                    <a:pt x="116" y="29"/>
                    <a:pt x="112" y="19"/>
                    <a:pt x="104" y="12"/>
                  </a:cubicBezTo>
                  <a:close/>
                  <a:moveTo>
                    <a:pt x="16" y="110"/>
                  </a:moveTo>
                  <a:cubicBezTo>
                    <a:pt x="14" y="111"/>
                    <a:pt x="13" y="112"/>
                    <a:pt x="11" y="112"/>
                  </a:cubicBezTo>
                  <a:cubicBezTo>
                    <a:pt x="9" y="112"/>
                    <a:pt x="7" y="111"/>
                    <a:pt x="6" y="110"/>
                  </a:cubicBezTo>
                  <a:cubicBezTo>
                    <a:pt x="5" y="109"/>
                    <a:pt x="4" y="107"/>
                    <a:pt x="4" y="105"/>
                  </a:cubicBezTo>
                  <a:cubicBezTo>
                    <a:pt x="4" y="103"/>
                    <a:pt x="5" y="101"/>
                    <a:pt x="6" y="100"/>
                  </a:cubicBezTo>
                  <a:cubicBezTo>
                    <a:pt x="44" y="63"/>
                    <a:pt x="44" y="63"/>
                    <a:pt x="44" y="63"/>
                  </a:cubicBezTo>
                  <a:cubicBezTo>
                    <a:pt x="45" y="65"/>
                    <a:pt x="46" y="67"/>
                    <a:pt x="48" y="68"/>
                  </a:cubicBezTo>
                  <a:cubicBezTo>
                    <a:pt x="49" y="70"/>
                    <a:pt x="51" y="71"/>
                    <a:pt x="53" y="72"/>
                  </a:cubicBezTo>
                  <a:lnTo>
                    <a:pt x="16" y="110"/>
                  </a:lnTo>
                  <a:close/>
                  <a:moveTo>
                    <a:pt x="98" y="62"/>
                  </a:moveTo>
                  <a:cubicBezTo>
                    <a:pt x="92" y="69"/>
                    <a:pt x="84" y="72"/>
                    <a:pt x="76" y="72"/>
                  </a:cubicBezTo>
                  <a:cubicBezTo>
                    <a:pt x="68" y="72"/>
                    <a:pt x="60" y="69"/>
                    <a:pt x="54" y="62"/>
                  </a:cubicBezTo>
                  <a:cubicBezTo>
                    <a:pt x="41" y="50"/>
                    <a:pt x="41" y="30"/>
                    <a:pt x="54" y="18"/>
                  </a:cubicBezTo>
                  <a:cubicBezTo>
                    <a:pt x="60" y="11"/>
                    <a:pt x="68" y="8"/>
                    <a:pt x="76" y="8"/>
                  </a:cubicBezTo>
                  <a:cubicBezTo>
                    <a:pt x="84" y="8"/>
                    <a:pt x="92" y="11"/>
                    <a:pt x="98" y="18"/>
                  </a:cubicBezTo>
                  <a:cubicBezTo>
                    <a:pt x="111" y="30"/>
                    <a:pt x="111" y="50"/>
                    <a:pt x="98" y="62"/>
                  </a:cubicBez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6"/>
            <p:cNvSpPr>
              <a:spLocks/>
            </p:cNvSpPr>
            <p:nvPr/>
          </p:nvSpPr>
          <p:spPr bwMode="auto">
            <a:xfrm>
              <a:off x="2954" y="3049"/>
              <a:ext cx="104" cy="39"/>
            </a:xfrm>
            <a:custGeom>
              <a:avLst/>
              <a:gdLst>
                <a:gd name="T0" fmla="*/ 1 w 38"/>
                <a:gd name="T1" fmla="*/ 10 h 14"/>
                <a:gd name="T2" fmla="*/ 1 w 38"/>
                <a:gd name="T3" fmla="*/ 13 h 14"/>
                <a:gd name="T4" fmla="*/ 4 w 38"/>
                <a:gd name="T5" fmla="*/ 13 h 14"/>
                <a:gd name="T6" fmla="*/ 34 w 38"/>
                <a:gd name="T7" fmla="*/ 13 h 14"/>
                <a:gd name="T8" fmla="*/ 36 w 38"/>
                <a:gd name="T9" fmla="*/ 13 h 14"/>
                <a:gd name="T10" fmla="*/ 37 w 38"/>
                <a:gd name="T11" fmla="*/ 13 h 14"/>
                <a:gd name="T12" fmla="*/ 37 w 38"/>
                <a:gd name="T13" fmla="*/ 10 h 14"/>
                <a:gd name="T14" fmla="*/ 1 w 38"/>
                <a:gd name="T15" fmla="*/ 1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4">
                  <a:moveTo>
                    <a:pt x="1" y="10"/>
                  </a:moveTo>
                  <a:cubicBezTo>
                    <a:pt x="0" y="11"/>
                    <a:pt x="0" y="12"/>
                    <a:pt x="1" y="13"/>
                  </a:cubicBezTo>
                  <a:cubicBezTo>
                    <a:pt x="2" y="14"/>
                    <a:pt x="3" y="14"/>
                    <a:pt x="4" y="13"/>
                  </a:cubicBezTo>
                  <a:cubicBezTo>
                    <a:pt x="12" y="4"/>
                    <a:pt x="26" y="4"/>
                    <a:pt x="34" y="13"/>
                  </a:cubicBezTo>
                  <a:cubicBezTo>
                    <a:pt x="35" y="13"/>
                    <a:pt x="35" y="13"/>
                    <a:pt x="36" y="13"/>
                  </a:cubicBezTo>
                  <a:cubicBezTo>
                    <a:pt x="36" y="13"/>
                    <a:pt x="37" y="13"/>
                    <a:pt x="37" y="13"/>
                  </a:cubicBezTo>
                  <a:cubicBezTo>
                    <a:pt x="38" y="12"/>
                    <a:pt x="38" y="11"/>
                    <a:pt x="37" y="10"/>
                  </a:cubicBezTo>
                  <a:cubicBezTo>
                    <a:pt x="27" y="0"/>
                    <a:pt x="11" y="0"/>
                    <a:pt x="1" y="10"/>
                  </a:cubicBez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 name="文本框 19"/>
          <p:cNvSpPr txBox="1"/>
          <p:nvPr/>
        </p:nvSpPr>
        <p:spPr>
          <a:xfrm>
            <a:off x="7904575" y="6064008"/>
            <a:ext cx="1978759" cy="369332"/>
          </a:xfrm>
          <a:prstGeom prst="rect">
            <a:avLst/>
          </a:prstGeom>
          <a:noFill/>
        </p:spPr>
        <p:txBody>
          <a:bodyPr wrap="square" rtlCol="0">
            <a:spAutoFit/>
          </a:bodyPr>
          <a:lstStyle/>
          <a:p>
            <a:r>
              <a:rPr lang="en-US" altLang="zh-CN" dirty="0">
                <a:solidFill>
                  <a:srgbClr val="8A6E36"/>
                </a:solidFill>
                <a:cs typeface="+mn-ea"/>
                <a:sym typeface="+mn-lt"/>
              </a:rPr>
              <a:t>Mode by :_</a:t>
            </a:r>
            <a:r>
              <a:rPr lang="en-US" altLang="zh-CN" dirty="0" err="1">
                <a:solidFill>
                  <a:srgbClr val="8A6E36"/>
                </a:solidFill>
                <a:cs typeface="+mn-ea"/>
                <a:sym typeface="+mn-lt"/>
              </a:rPr>
              <a:t>wwj</a:t>
            </a:r>
            <a:r>
              <a:rPr lang="en-US" altLang="zh-CN" dirty="0">
                <a:solidFill>
                  <a:srgbClr val="8A6E36"/>
                </a:solidFill>
                <a:cs typeface="+mn-ea"/>
                <a:sym typeface="+mn-lt"/>
              </a:rPr>
              <a:t>_</a:t>
            </a:r>
            <a:endParaRPr lang="zh-CN" altLang="en-US" dirty="0">
              <a:solidFill>
                <a:srgbClr val="8A6E36"/>
              </a:solidFill>
              <a:cs typeface="+mn-ea"/>
              <a:sym typeface="+mn-lt"/>
            </a:endParaRPr>
          </a:p>
        </p:txBody>
      </p:sp>
    </p:spTree>
    <p:extLst>
      <p:ext uri="{BB962C8B-B14F-4D97-AF65-F5344CB8AC3E}">
        <p14:creationId xmlns:p14="http://schemas.microsoft.com/office/powerpoint/2010/main" val="3735103650"/>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250"/>
                                        <p:tgtEl>
                                          <p:spTgt spid="5"/>
                                        </p:tgtEl>
                                      </p:cBhvr>
                                    </p:animEffect>
                                  </p:childTnLst>
                                </p:cTn>
                              </p:par>
                            </p:childTnLst>
                          </p:cTn>
                        </p:par>
                        <p:par>
                          <p:cTn id="8" fill="hold">
                            <p:stCondLst>
                              <p:cond delay="125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1000"/>
                                        <p:tgtEl>
                                          <p:spTgt spid="9"/>
                                        </p:tgtEl>
                                      </p:cBhvr>
                                    </p:animEffect>
                                  </p:childTnLst>
                                </p:cTn>
                              </p:par>
                            </p:childTnLst>
                          </p:cTn>
                        </p:par>
                        <p:par>
                          <p:cTn id="12" fill="hold">
                            <p:stCondLst>
                              <p:cond delay="2250"/>
                            </p:stCondLst>
                            <p:childTnLst>
                              <p:par>
                                <p:cTn id="13" presetID="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1+#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0-#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3250"/>
                            </p:stCondLst>
                            <p:childTnLst>
                              <p:par>
                                <p:cTn id="22" presetID="2" presetClass="exit" presetSubtype="2" fill="hold" nodeType="afterEffect">
                                  <p:stCondLst>
                                    <p:cond delay="0"/>
                                  </p:stCondLst>
                                  <p:childTnLst>
                                    <p:anim calcmode="lin" valueType="num">
                                      <p:cBhvr additive="base">
                                        <p:cTn id="23" dur="1250"/>
                                        <p:tgtEl>
                                          <p:spTgt spid="11"/>
                                        </p:tgtEl>
                                        <p:attrNameLst>
                                          <p:attrName>ppt_x</p:attrName>
                                        </p:attrNameLst>
                                      </p:cBhvr>
                                      <p:tavLst>
                                        <p:tav tm="0">
                                          <p:val>
                                            <p:strVal val="ppt_x"/>
                                          </p:val>
                                        </p:tav>
                                        <p:tav tm="100000">
                                          <p:val>
                                            <p:strVal val="1+ppt_w/2"/>
                                          </p:val>
                                        </p:tav>
                                      </p:tavLst>
                                    </p:anim>
                                    <p:anim calcmode="lin" valueType="num">
                                      <p:cBhvr additive="base">
                                        <p:cTn id="24" dur="1250"/>
                                        <p:tgtEl>
                                          <p:spTgt spid="11"/>
                                        </p:tgtEl>
                                        <p:attrNameLst>
                                          <p:attrName>ppt_y</p:attrName>
                                        </p:attrNameLst>
                                      </p:cBhvr>
                                      <p:tavLst>
                                        <p:tav tm="0">
                                          <p:val>
                                            <p:strVal val="ppt_y"/>
                                          </p:val>
                                        </p:tav>
                                        <p:tav tm="100000">
                                          <p:val>
                                            <p:strVal val="ppt_y"/>
                                          </p:val>
                                        </p:tav>
                                      </p:tavLst>
                                    </p:anim>
                                    <p:set>
                                      <p:cBhvr>
                                        <p:cTn id="25" dur="1" fill="hold">
                                          <p:stCondLst>
                                            <p:cond delay="1249"/>
                                          </p:stCondLst>
                                        </p:cTn>
                                        <p:tgtEl>
                                          <p:spTgt spid="11"/>
                                        </p:tgtEl>
                                        <p:attrNameLst>
                                          <p:attrName>style.visibility</p:attrName>
                                        </p:attrNameLst>
                                      </p:cBhvr>
                                      <p:to>
                                        <p:strVal val="hidden"/>
                                      </p:to>
                                    </p:set>
                                  </p:childTnLst>
                                </p:cTn>
                              </p:par>
                              <p:par>
                                <p:cTn id="26" presetID="2" presetClass="exit" presetSubtype="8" fill="hold" nodeType="withEffect">
                                  <p:stCondLst>
                                    <p:cond delay="0"/>
                                  </p:stCondLst>
                                  <p:childTnLst>
                                    <p:anim calcmode="lin" valueType="num">
                                      <p:cBhvr additive="base">
                                        <p:cTn id="27" dur="1250"/>
                                        <p:tgtEl>
                                          <p:spTgt spid="13"/>
                                        </p:tgtEl>
                                        <p:attrNameLst>
                                          <p:attrName>ppt_x</p:attrName>
                                        </p:attrNameLst>
                                      </p:cBhvr>
                                      <p:tavLst>
                                        <p:tav tm="0">
                                          <p:val>
                                            <p:strVal val="ppt_x"/>
                                          </p:val>
                                        </p:tav>
                                        <p:tav tm="100000">
                                          <p:val>
                                            <p:strVal val="0-ppt_w/2"/>
                                          </p:val>
                                        </p:tav>
                                      </p:tavLst>
                                    </p:anim>
                                    <p:anim calcmode="lin" valueType="num">
                                      <p:cBhvr additive="base">
                                        <p:cTn id="28" dur="1250"/>
                                        <p:tgtEl>
                                          <p:spTgt spid="13"/>
                                        </p:tgtEl>
                                        <p:attrNameLst>
                                          <p:attrName>ppt_y</p:attrName>
                                        </p:attrNameLst>
                                      </p:cBhvr>
                                      <p:tavLst>
                                        <p:tav tm="0">
                                          <p:val>
                                            <p:strVal val="ppt_y"/>
                                          </p:val>
                                        </p:tav>
                                        <p:tav tm="100000">
                                          <p:val>
                                            <p:strVal val="ppt_y"/>
                                          </p:val>
                                        </p:tav>
                                      </p:tavLst>
                                    </p:anim>
                                    <p:set>
                                      <p:cBhvr>
                                        <p:cTn id="29" dur="1" fill="hold">
                                          <p:stCondLst>
                                            <p:cond delay="1249"/>
                                          </p:stCondLst>
                                        </p:cTn>
                                        <p:tgtEl>
                                          <p:spTgt spid="13"/>
                                        </p:tgtEl>
                                        <p:attrNameLst>
                                          <p:attrName>style.visibility</p:attrName>
                                        </p:attrNameLst>
                                      </p:cBhvr>
                                      <p:to>
                                        <p:strVal val="hidden"/>
                                      </p:to>
                                    </p:set>
                                  </p:childTnLst>
                                </p:cTn>
                              </p:par>
                              <p:par>
                                <p:cTn id="30" presetID="16" presetClass="entr" presetSubtype="37" fill="hold" nodeType="withEffect">
                                  <p:stCondLst>
                                    <p:cond delay="500"/>
                                  </p:stCondLst>
                                  <p:childTnLst>
                                    <p:set>
                                      <p:cBhvr>
                                        <p:cTn id="31" dur="1" fill="hold">
                                          <p:stCondLst>
                                            <p:cond delay="0"/>
                                          </p:stCondLst>
                                        </p:cTn>
                                        <p:tgtEl>
                                          <p:spTgt spid="10"/>
                                        </p:tgtEl>
                                        <p:attrNameLst>
                                          <p:attrName>style.visibility</p:attrName>
                                        </p:attrNameLst>
                                      </p:cBhvr>
                                      <p:to>
                                        <p:strVal val="visible"/>
                                      </p:to>
                                    </p:set>
                                    <p:animEffect transition="in" filter="barn(outVertical)">
                                      <p:cBhvr>
                                        <p:cTn id="32" dur="1000"/>
                                        <p:tgtEl>
                                          <p:spTgt spid="10"/>
                                        </p:tgtEl>
                                      </p:cBhvr>
                                    </p:animEffect>
                                  </p:childTnLst>
                                </p:cTn>
                              </p:par>
                            </p:childTnLst>
                          </p:cTn>
                        </p:par>
                        <p:par>
                          <p:cTn id="33" fill="hold">
                            <p:stCondLst>
                              <p:cond delay="4750"/>
                            </p:stCondLst>
                            <p:childTnLst>
                              <p:par>
                                <p:cTn id="34" presetID="2" presetClass="entr" presetSubtype="4"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750" fill="hold"/>
                                        <p:tgtEl>
                                          <p:spTgt spid="16"/>
                                        </p:tgtEl>
                                        <p:attrNameLst>
                                          <p:attrName>ppt_x</p:attrName>
                                        </p:attrNameLst>
                                      </p:cBhvr>
                                      <p:tavLst>
                                        <p:tav tm="0">
                                          <p:val>
                                            <p:strVal val="#ppt_x"/>
                                          </p:val>
                                        </p:tav>
                                        <p:tav tm="100000">
                                          <p:val>
                                            <p:strVal val="#ppt_x"/>
                                          </p:val>
                                        </p:tav>
                                      </p:tavLst>
                                    </p:anim>
                                    <p:anim calcmode="lin" valueType="num">
                                      <p:cBhvr additive="base">
                                        <p:cTn id="37" dur="750" fill="hold"/>
                                        <p:tgtEl>
                                          <p:spTgt spid="16"/>
                                        </p:tgtEl>
                                        <p:attrNameLst>
                                          <p:attrName>ppt_y</p:attrName>
                                        </p:attrNameLst>
                                      </p:cBhvr>
                                      <p:tavLst>
                                        <p:tav tm="0">
                                          <p:val>
                                            <p:strVal val="1+#ppt_h/2"/>
                                          </p:val>
                                        </p:tav>
                                        <p:tav tm="100000">
                                          <p:val>
                                            <p:strVal val="#ppt_y"/>
                                          </p:val>
                                        </p:tav>
                                      </p:tavLst>
                                    </p:anim>
                                  </p:childTnLst>
                                </p:cTn>
                              </p:par>
                            </p:childTnLst>
                          </p:cTn>
                        </p:par>
                        <p:par>
                          <p:cTn id="38" fill="hold">
                            <p:stCondLst>
                              <p:cond delay="5500"/>
                            </p:stCondLst>
                            <p:childTnLst>
                              <p:par>
                                <p:cTn id="39" presetID="32" presetClass="emph" presetSubtype="0" fill="hold" nodeType="afterEffect">
                                  <p:stCondLst>
                                    <p:cond delay="0"/>
                                  </p:stCondLst>
                                  <p:childTnLst>
                                    <p:animRot by="120000">
                                      <p:cBhvr>
                                        <p:cTn id="40" dur="100" fill="hold">
                                          <p:stCondLst>
                                            <p:cond delay="0"/>
                                          </p:stCondLst>
                                        </p:cTn>
                                        <p:tgtEl>
                                          <p:spTgt spid="16"/>
                                        </p:tgtEl>
                                        <p:attrNameLst>
                                          <p:attrName>r</p:attrName>
                                        </p:attrNameLst>
                                      </p:cBhvr>
                                    </p:animRot>
                                    <p:animRot by="-240000">
                                      <p:cBhvr>
                                        <p:cTn id="41" dur="200" fill="hold">
                                          <p:stCondLst>
                                            <p:cond delay="200"/>
                                          </p:stCondLst>
                                        </p:cTn>
                                        <p:tgtEl>
                                          <p:spTgt spid="16"/>
                                        </p:tgtEl>
                                        <p:attrNameLst>
                                          <p:attrName>r</p:attrName>
                                        </p:attrNameLst>
                                      </p:cBhvr>
                                    </p:animRot>
                                    <p:animRot by="240000">
                                      <p:cBhvr>
                                        <p:cTn id="42" dur="200" fill="hold">
                                          <p:stCondLst>
                                            <p:cond delay="400"/>
                                          </p:stCondLst>
                                        </p:cTn>
                                        <p:tgtEl>
                                          <p:spTgt spid="16"/>
                                        </p:tgtEl>
                                        <p:attrNameLst>
                                          <p:attrName>r</p:attrName>
                                        </p:attrNameLst>
                                      </p:cBhvr>
                                    </p:animRot>
                                    <p:animRot by="-240000">
                                      <p:cBhvr>
                                        <p:cTn id="43" dur="200" fill="hold">
                                          <p:stCondLst>
                                            <p:cond delay="600"/>
                                          </p:stCondLst>
                                        </p:cTn>
                                        <p:tgtEl>
                                          <p:spTgt spid="16"/>
                                        </p:tgtEl>
                                        <p:attrNameLst>
                                          <p:attrName>r</p:attrName>
                                        </p:attrNameLst>
                                      </p:cBhvr>
                                    </p:animRot>
                                    <p:animRot by="120000">
                                      <p:cBhvr>
                                        <p:cTn id="44" dur="200" fill="hold">
                                          <p:stCondLst>
                                            <p:cond delay="800"/>
                                          </p:stCondLst>
                                        </p:cTn>
                                        <p:tgtEl>
                                          <p:spTgt spid="16"/>
                                        </p:tgtEl>
                                        <p:attrNameLst>
                                          <p:attrName>r</p:attrName>
                                        </p:attrNameLst>
                                      </p:cBhvr>
                                    </p:animRot>
                                  </p:childTnLst>
                                </p:cTn>
                              </p:par>
                            </p:childTnLst>
                          </p:cTn>
                        </p:par>
                        <p:par>
                          <p:cTn id="45" fill="hold">
                            <p:stCondLst>
                              <p:cond delay="6500"/>
                            </p:stCondLst>
                            <p:childTnLst>
                              <p:par>
                                <p:cTn id="46" presetID="22" presetClass="entr" presetSubtype="8" fill="hold" grpId="0" nodeType="afterEffect">
                                  <p:stCondLst>
                                    <p:cond delay="25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7869276" cy="523220"/>
          </a:xfrm>
          <a:prstGeom prst="rect">
            <a:avLst/>
          </a:prstGeom>
          <a:noFill/>
        </p:spPr>
        <p:txBody>
          <a:bodyPr wrap="square" rtlCol="0">
            <a:spAutoFit/>
          </a:bodyPr>
          <a:lstStyle/>
          <a:p>
            <a:r>
              <a:rPr lang="en-US" altLang="zh-CN" sz="2800" dirty="0"/>
              <a:t>ASV system with eight possible attack points</a:t>
            </a:r>
            <a:endParaRPr lang="zh-CN" altLang="en-US" sz="2800" dirty="0">
              <a:cs typeface="+mn-ea"/>
              <a:sym typeface="+mn-lt"/>
            </a:endParaRPr>
          </a:p>
        </p:txBody>
      </p:sp>
      <p:grpSp>
        <p:nvGrpSpPr>
          <p:cNvPr id="3" name="组合 2"/>
          <p:cNvGrpSpPr/>
          <p:nvPr/>
        </p:nvGrpSpPr>
        <p:grpSpPr>
          <a:xfrm>
            <a:off x="628425" y="320707"/>
            <a:ext cx="852903" cy="769441"/>
            <a:chOff x="251010" y="420576"/>
            <a:chExt cx="852903" cy="769441"/>
          </a:xfrm>
        </p:grpSpPr>
        <p:sp>
          <p:nvSpPr>
            <p:cNvPr id="4" name="文本框 3"/>
            <p:cNvSpPr txBox="1"/>
            <p:nvPr/>
          </p:nvSpPr>
          <p:spPr>
            <a:xfrm>
              <a:off x="251010" y="420576"/>
              <a:ext cx="852903" cy="769441"/>
            </a:xfrm>
            <a:prstGeom prst="rect">
              <a:avLst/>
            </a:prstGeom>
            <a:noFill/>
          </p:spPr>
          <p:txBody>
            <a:bodyPr wrap="square" rtlCol="0">
              <a:spAutoFit/>
            </a:bodyPr>
            <a:lstStyle/>
            <a:p>
              <a:r>
                <a:rPr lang="en-US" altLang="zh-CN" sz="4400" dirty="0">
                  <a:cs typeface="+mn-ea"/>
                  <a:sym typeface="+mn-lt"/>
                </a:rPr>
                <a:t>02</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pic>
        <p:nvPicPr>
          <p:cNvPr id="9" name="图片 8">
            <a:extLst>
              <a:ext uri="{FF2B5EF4-FFF2-40B4-BE49-F238E27FC236}">
                <a16:creationId xmlns:a16="http://schemas.microsoft.com/office/drawing/2014/main" id="{24C9B288-EA7D-434D-8533-D1A99A78ABFA}"/>
              </a:ext>
            </a:extLst>
          </p:cNvPr>
          <p:cNvPicPr>
            <a:picLocks noChangeAspect="1"/>
          </p:cNvPicPr>
          <p:nvPr/>
        </p:nvPicPr>
        <p:blipFill>
          <a:blip r:embed="rId3"/>
          <a:stretch>
            <a:fillRect/>
          </a:stretch>
        </p:blipFill>
        <p:spPr>
          <a:xfrm>
            <a:off x="628425" y="1569720"/>
            <a:ext cx="4752975" cy="4267200"/>
          </a:xfrm>
          <a:prstGeom prst="rect">
            <a:avLst/>
          </a:prstGeom>
        </p:spPr>
      </p:pic>
      <p:sp>
        <p:nvSpPr>
          <p:cNvPr id="17" name="文本框 16">
            <a:extLst>
              <a:ext uri="{FF2B5EF4-FFF2-40B4-BE49-F238E27FC236}">
                <a16:creationId xmlns:a16="http://schemas.microsoft.com/office/drawing/2014/main" id="{DA89B9B6-C7F5-4614-9D05-ECE54C8C4F24}"/>
              </a:ext>
            </a:extLst>
          </p:cNvPr>
          <p:cNvSpPr txBox="1"/>
          <p:nvPr/>
        </p:nvSpPr>
        <p:spPr>
          <a:xfrm>
            <a:off x="6202680" y="1569720"/>
            <a:ext cx="4998720" cy="1200329"/>
          </a:xfrm>
          <a:prstGeom prst="rect">
            <a:avLst/>
          </a:prstGeom>
          <a:noFill/>
        </p:spPr>
        <p:txBody>
          <a:bodyPr wrap="square">
            <a:spAutoFit/>
          </a:bodyPr>
          <a:lstStyle/>
          <a:p>
            <a:r>
              <a:rPr lang="en-US" altLang="zh-CN" dirty="0">
                <a:solidFill>
                  <a:srgbClr val="8A6E36"/>
                </a:solidFill>
              </a:rPr>
              <a:t>There are two possible correct outcomes and two possible incorrect outcomes, namely false acceptance (or false alarm) and false rejection (or miss). </a:t>
            </a:r>
            <a:endParaRPr lang="zh-CN" altLang="en-US" dirty="0">
              <a:solidFill>
                <a:srgbClr val="8A6E36"/>
              </a:solidFill>
            </a:endParaRPr>
          </a:p>
        </p:txBody>
      </p:sp>
      <p:sp>
        <p:nvSpPr>
          <p:cNvPr id="19" name="文本框 18">
            <a:extLst>
              <a:ext uri="{FF2B5EF4-FFF2-40B4-BE49-F238E27FC236}">
                <a16:creationId xmlns:a16="http://schemas.microsoft.com/office/drawing/2014/main" id="{3E6128D4-672D-4941-B1B9-012D8DF34420}"/>
              </a:ext>
            </a:extLst>
          </p:cNvPr>
          <p:cNvSpPr txBox="1"/>
          <p:nvPr/>
        </p:nvSpPr>
        <p:spPr>
          <a:xfrm>
            <a:off x="6205135" y="2886890"/>
            <a:ext cx="4752975" cy="1200329"/>
          </a:xfrm>
          <a:prstGeom prst="rect">
            <a:avLst/>
          </a:prstGeom>
          <a:noFill/>
        </p:spPr>
        <p:txBody>
          <a:bodyPr wrap="square">
            <a:spAutoFit/>
          </a:bodyPr>
          <a:lstStyle/>
          <a:p>
            <a:r>
              <a:rPr lang="en-US" altLang="zh-CN" dirty="0">
                <a:solidFill>
                  <a:srgbClr val="8A6E36"/>
                </a:solidFill>
              </a:rPr>
              <a:t>Statistics acquired from many independent tests (trials) are used to estimate the false acceptance rate (FAR) and the false rejection rate (FRR).</a:t>
            </a:r>
            <a:endParaRPr lang="zh-CN" altLang="en-US" dirty="0">
              <a:solidFill>
                <a:srgbClr val="8A6E36"/>
              </a:solidFill>
            </a:endParaRPr>
          </a:p>
        </p:txBody>
      </p:sp>
      <p:sp>
        <p:nvSpPr>
          <p:cNvPr id="21" name="文本框 20">
            <a:extLst>
              <a:ext uri="{FF2B5EF4-FFF2-40B4-BE49-F238E27FC236}">
                <a16:creationId xmlns:a16="http://schemas.microsoft.com/office/drawing/2014/main" id="{D0BE0CC5-9001-46C8-A982-2119DA80F78B}"/>
              </a:ext>
            </a:extLst>
          </p:cNvPr>
          <p:cNvSpPr txBox="1"/>
          <p:nvPr/>
        </p:nvSpPr>
        <p:spPr>
          <a:xfrm>
            <a:off x="6202680" y="4118432"/>
            <a:ext cx="4602480" cy="2585323"/>
          </a:xfrm>
          <a:prstGeom prst="rect">
            <a:avLst/>
          </a:prstGeom>
          <a:noFill/>
        </p:spPr>
        <p:txBody>
          <a:bodyPr wrap="square">
            <a:spAutoFit/>
          </a:bodyPr>
          <a:lstStyle/>
          <a:p>
            <a:r>
              <a:rPr lang="en-US" altLang="zh-CN" dirty="0">
                <a:solidFill>
                  <a:srgbClr val="8A6E36"/>
                </a:solidFill>
              </a:rPr>
              <a:t>To prevent spoofing attacks, countermeasures have been developed to decide whether a particular trial is a licit access attempt or a spoofing attack. Ideally, countermeasures should decrease the FAR in the event of spoofing attacks while not increasing the FRR in the case of genuine access attempts.</a:t>
            </a:r>
            <a:endParaRPr lang="zh-CN" altLang="en-US" dirty="0">
              <a:solidFill>
                <a:srgbClr val="8A6E36"/>
              </a:solidFill>
            </a:endParaRPr>
          </a:p>
        </p:txBody>
      </p:sp>
    </p:spTree>
    <p:extLst>
      <p:ext uri="{BB962C8B-B14F-4D97-AF65-F5344CB8AC3E}">
        <p14:creationId xmlns:p14="http://schemas.microsoft.com/office/powerpoint/2010/main" val="2095456755"/>
      </p:ext>
    </p:extLst>
  </p:cSld>
  <p:clrMapOvr>
    <a:masterClrMapping/>
  </p:clrMapOvr>
  <mc:AlternateContent xmlns:mc="http://schemas.openxmlformats.org/markup-compatibility/2006" xmlns:p14="http://schemas.microsoft.com/office/powerpoint/2010/main">
    <mc:Choice Requires="p14">
      <p:transition spd="slow" advClick="0" advTm="0">
        <p14:ripple/>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4577" y="464694"/>
            <a:ext cx="4916774" cy="5756223"/>
          </a:xfrm>
          <a:prstGeom prst="rect">
            <a:avLst/>
          </a:prstGeom>
          <a:noFill/>
          <a:ln w="9525">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019331" y="1260453"/>
            <a:ext cx="2158584" cy="1015663"/>
          </a:xfrm>
          <a:prstGeom prst="rect">
            <a:avLst/>
          </a:prstGeom>
          <a:noFill/>
        </p:spPr>
        <p:txBody>
          <a:bodyPr wrap="square" rtlCol="0">
            <a:spAutoFit/>
          </a:bodyPr>
          <a:lstStyle/>
          <a:p>
            <a:r>
              <a:rPr lang="en-US" altLang="zh-CN" sz="6000" dirty="0">
                <a:solidFill>
                  <a:srgbClr val="8A6E36"/>
                </a:solidFill>
                <a:cs typeface="+mn-ea"/>
                <a:sym typeface="+mn-lt"/>
              </a:rPr>
              <a:t>PART</a:t>
            </a:r>
            <a:endParaRPr lang="zh-CN" altLang="en-US" sz="6000" dirty="0">
              <a:solidFill>
                <a:srgbClr val="8A6E36"/>
              </a:solidFill>
              <a:cs typeface="+mn-ea"/>
              <a:sym typeface="+mn-lt"/>
            </a:endParaRPr>
          </a:p>
        </p:txBody>
      </p:sp>
      <p:sp>
        <p:nvSpPr>
          <p:cNvPr id="4" name="文本框 3"/>
          <p:cNvSpPr txBox="1"/>
          <p:nvPr/>
        </p:nvSpPr>
        <p:spPr>
          <a:xfrm>
            <a:off x="2915588" y="2234809"/>
            <a:ext cx="2908091" cy="2215991"/>
          </a:xfrm>
          <a:prstGeom prst="rect">
            <a:avLst/>
          </a:prstGeom>
          <a:noFill/>
        </p:spPr>
        <p:txBody>
          <a:bodyPr wrap="square" rtlCol="0">
            <a:spAutoFit/>
          </a:bodyPr>
          <a:lstStyle/>
          <a:p>
            <a:r>
              <a:rPr lang="en-US" altLang="zh-CN" sz="13800" dirty="0">
                <a:solidFill>
                  <a:srgbClr val="8A6E36"/>
                </a:solidFill>
                <a:cs typeface="+mn-ea"/>
                <a:sym typeface="+mn-lt"/>
              </a:rPr>
              <a:t>04</a:t>
            </a:r>
            <a:endParaRPr lang="zh-CN" altLang="en-US" sz="13800" dirty="0">
              <a:solidFill>
                <a:srgbClr val="8A6E36"/>
              </a:solidFill>
              <a:cs typeface="+mn-ea"/>
              <a:sym typeface="+mn-lt"/>
            </a:endParaRPr>
          </a:p>
        </p:txBody>
      </p:sp>
      <p:cxnSp>
        <p:nvCxnSpPr>
          <p:cNvPr id="6" name="直接连接符 5"/>
          <p:cNvCxnSpPr/>
          <p:nvPr/>
        </p:nvCxnSpPr>
        <p:spPr>
          <a:xfrm>
            <a:off x="1978702" y="2526165"/>
            <a:ext cx="0" cy="1813808"/>
          </a:xfrm>
          <a:prstGeom prst="line">
            <a:avLst/>
          </a:prstGeom>
          <a:ln>
            <a:solidFill>
              <a:srgbClr val="8A6E36"/>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019331" y="4911113"/>
            <a:ext cx="4061951" cy="369332"/>
          </a:xfrm>
          <a:prstGeom prst="rect">
            <a:avLst/>
          </a:prstGeom>
        </p:spPr>
        <p:txBody>
          <a:bodyPr wrap="square">
            <a:spAutoFit/>
          </a:bodyPr>
          <a:lstStyle/>
          <a:p>
            <a:r>
              <a:rPr lang="en-US" altLang="zh-CN" sz="1400" b="1" dirty="0">
                <a:solidFill>
                  <a:srgbClr val="8A6E36"/>
                </a:solidFill>
                <a:cs typeface="+mn-ea"/>
                <a:sym typeface="+mn-lt"/>
              </a:rPr>
              <a:t> </a:t>
            </a:r>
            <a:r>
              <a:rPr lang="en-US" altLang="zh-CN" b="1" dirty="0">
                <a:solidFill>
                  <a:srgbClr val="8A6E36"/>
                </a:solidFill>
                <a:cs typeface="+mn-ea"/>
                <a:sym typeface="+mn-lt"/>
              </a:rPr>
              <a:t>Spoofing and countermeasures</a:t>
            </a:r>
            <a:endParaRPr lang="zh-CN" altLang="en-US" sz="1400" b="1" dirty="0">
              <a:solidFill>
                <a:srgbClr val="8A6E36"/>
              </a:solidFill>
              <a:cs typeface="+mn-ea"/>
              <a:sym typeface="+mn-lt"/>
            </a:endParaRPr>
          </a:p>
        </p:txBody>
      </p:sp>
      <p:grpSp>
        <p:nvGrpSpPr>
          <p:cNvPr id="11" name="组合 10"/>
          <p:cNvGrpSpPr/>
          <p:nvPr/>
        </p:nvGrpSpPr>
        <p:grpSpPr>
          <a:xfrm>
            <a:off x="6679748" y="1288125"/>
            <a:ext cx="4421067" cy="400110"/>
            <a:chOff x="6721312" y="891121"/>
            <a:chExt cx="4421067" cy="400110"/>
          </a:xfrm>
        </p:grpSpPr>
        <p:sp>
          <p:nvSpPr>
            <p:cNvPr id="9" name="文本框 8"/>
            <p:cNvSpPr txBox="1"/>
            <p:nvPr/>
          </p:nvSpPr>
          <p:spPr>
            <a:xfrm>
              <a:off x="6867973" y="891121"/>
              <a:ext cx="4274406" cy="400110"/>
            </a:xfrm>
            <a:prstGeom prst="rect">
              <a:avLst/>
            </a:prstGeom>
            <a:noFill/>
          </p:spPr>
          <p:txBody>
            <a:bodyPr wrap="square" rtlCol="0">
              <a:spAutoFit/>
            </a:bodyPr>
            <a:lstStyle/>
            <a:p>
              <a:r>
                <a:rPr lang="en-US" altLang="zh-CN" dirty="0">
                  <a:solidFill>
                    <a:srgbClr val="8A6E36"/>
                  </a:solidFill>
                  <a:cs typeface="+mn-ea"/>
                  <a:sym typeface="+mn-lt"/>
                </a:rPr>
                <a:t> </a:t>
              </a:r>
              <a:r>
                <a:rPr lang="en-US" altLang="zh-CN" sz="2000" dirty="0">
                  <a:solidFill>
                    <a:srgbClr val="8A6E36"/>
                  </a:solidFill>
                  <a:cs typeface="+mn-ea"/>
                  <a:sym typeface="+mn-lt"/>
                </a:rPr>
                <a:t>Four different spoofing attacks </a:t>
              </a:r>
              <a:endParaRPr lang="zh-CN" altLang="en-US" dirty="0">
                <a:solidFill>
                  <a:srgbClr val="8A6E36"/>
                </a:solidFill>
                <a:cs typeface="+mn-ea"/>
                <a:sym typeface="+mn-lt"/>
              </a:endParaRPr>
            </a:p>
          </p:txBody>
        </p:sp>
        <p:sp>
          <p:nvSpPr>
            <p:cNvPr id="10" name="椭圆 9"/>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18" name="矩形 17"/>
          <p:cNvSpPr/>
          <p:nvPr/>
        </p:nvSpPr>
        <p:spPr>
          <a:xfrm>
            <a:off x="6752350" y="1800816"/>
            <a:ext cx="4348465" cy="4078039"/>
          </a:xfrm>
          <a:prstGeom prst="rect">
            <a:avLst/>
          </a:prstGeom>
        </p:spPr>
        <p:txBody>
          <a:bodyPr wrap="square">
            <a:spAutoFit/>
          </a:bodyPr>
          <a:lstStyle/>
          <a:p>
            <a:pPr>
              <a:lnSpc>
                <a:spcPct val="150000"/>
              </a:lnSpc>
            </a:pPr>
            <a:r>
              <a:rPr lang="en-US" altLang="zh-CN" dirty="0">
                <a:solidFill>
                  <a:srgbClr val="8A6E36"/>
                </a:solidFill>
                <a:cs typeface="+mn-ea"/>
                <a:sym typeface="+mn-lt"/>
              </a:rPr>
              <a:t>Impersonation (generate the same voice as of the original)</a:t>
            </a:r>
          </a:p>
          <a:p>
            <a:pPr>
              <a:lnSpc>
                <a:spcPct val="150000"/>
              </a:lnSpc>
            </a:pPr>
            <a:r>
              <a:rPr lang="en-US" altLang="zh-CN" dirty="0">
                <a:solidFill>
                  <a:srgbClr val="8A6E36"/>
                </a:solidFill>
                <a:cs typeface="+mn-ea"/>
                <a:sym typeface="+mn-lt"/>
              </a:rPr>
              <a:t>Speech synthesis (text-to-speech(TTS), to read from text)</a:t>
            </a:r>
          </a:p>
          <a:p>
            <a:pPr>
              <a:lnSpc>
                <a:spcPct val="150000"/>
              </a:lnSpc>
            </a:pPr>
            <a:r>
              <a:rPr lang="en-US" altLang="zh-CN" dirty="0">
                <a:solidFill>
                  <a:srgbClr val="8A6E36"/>
                </a:solidFill>
                <a:cs typeface="+mn-ea"/>
                <a:sym typeface="+mn-lt"/>
              </a:rPr>
              <a:t>Voice conversion (convert one speaker’s voice towards that of another)</a:t>
            </a:r>
          </a:p>
          <a:p>
            <a:pPr>
              <a:lnSpc>
                <a:spcPct val="150000"/>
              </a:lnSpc>
            </a:pPr>
            <a:r>
              <a:rPr lang="en-US" altLang="zh-CN" dirty="0">
                <a:solidFill>
                  <a:srgbClr val="8A6E36"/>
                </a:solidFill>
                <a:cs typeface="+mn-ea"/>
                <a:sym typeface="+mn-lt"/>
              </a:rPr>
              <a:t>Replay attack (very easy to do, recorded voice)</a:t>
            </a:r>
          </a:p>
          <a:p>
            <a:endParaRPr lang="zh-CN" altLang="en-US" sz="1600" dirty="0">
              <a:solidFill>
                <a:srgbClr val="8A6E36"/>
              </a:solidFill>
              <a:cs typeface="+mn-ea"/>
              <a:sym typeface="+mn-lt"/>
            </a:endParaRPr>
          </a:p>
        </p:txBody>
      </p:sp>
    </p:spTree>
    <p:extLst>
      <p:ext uri="{BB962C8B-B14F-4D97-AF65-F5344CB8AC3E}">
        <p14:creationId xmlns:p14="http://schemas.microsoft.com/office/powerpoint/2010/main" val="264544237"/>
      </p:ext>
    </p:extLst>
  </p:cSld>
  <p:clrMapOvr>
    <a:masterClrMapping/>
  </p:clrMapOvr>
  <mc:AlternateContent xmlns:mc="http://schemas.openxmlformats.org/markup-compatibility/2006" xmlns:p14="http://schemas.microsoft.com/office/powerpoint/2010/main">
    <mc:Choice Requires="p14">
      <p:transition spd="slow" advClick="0" advTm="0">
        <p14:revea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childTnLst>
                          </p:cTn>
                        </p:par>
                        <p:par>
                          <p:cTn id="13" fill="hold">
                            <p:stCondLst>
                              <p:cond delay="175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1000"/>
                                        <p:tgtEl>
                                          <p:spTgt spid="6"/>
                                        </p:tgtEl>
                                      </p:cBhvr>
                                    </p:animEffect>
                                  </p:childTnLst>
                                </p:cTn>
                              </p:par>
                            </p:childTnLst>
                          </p:cTn>
                        </p:par>
                        <p:par>
                          <p:cTn id="17" fill="hold">
                            <p:stCondLst>
                              <p:cond delay="2750"/>
                            </p:stCondLst>
                            <p:childTnLst>
                              <p:par>
                                <p:cTn id="18" presetID="16" presetClass="entr" presetSubtype="37"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outVertical)">
                                      <p:cBhvr>
                                        <p:cTn id="20" dur="1250"/>
                                        <p:tgtEl>
                                          <p:spTgt spid="4"/>
                                        </p:tgtEl>
                                      </p:cBhvr>
                                    </p:animEffect>
                                  </p:childTnLst>
                                </p:cTn>
                              </p:par>
                            </p:childTnLst>
                          </p:cTn>
                        </p:par>
                        <p:par>
                          <p:cTn id="21" fill="hold">
                            <p:stCondLst>
                              <p:cond delay="4000"/>
                            </p:stCondLst>
                            <p:childTnLst>
                              <p:par>
                                <p:cTn id="22" presetID="37"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900" decel="100000" fill="hold"/>
                                        <p:tgtEl>
                                          <p:spTgt spid="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8" fill="hold">
                            <p:stCondLst>
                              <p:cond delay="50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par>
                          <p:cTn id="32" fill="hold">
                            <p:stCondLst>
                              <p:cond delay="6000"/>
                            </p:stCondLst>
                            <p:childTnLst>
                              <p:par>
                                <p:cTn id="33" presetID="18" presetClass="entr" presetSubtype="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trips(downRight)">
                                      <p:cBhvr>
                                        <p:cTn id="3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cs typeface="+mn-ea"/>
                <a:sym typeface="+mn-lt"/>
              </a:rPr>
              <a:t>Impersonation</a:t>
            </a:r>
            <a:endParaRPr lang="zh-CN" altLang="en-US" sz="2800" dirty="0">
              <a:cs typeface="+mn-ea"/>
              <a:sym typeface="+mn-lt"/>
            </a:endParaRPr>
          </a:p>
        </p:txBody>
      </p:sp>
      <p:grpSp>
        <p:nvGrpSpPr>
          <p:cNvPr id="3" name="组合 2"/>
          <p:cNvGrpSpPr/>
          <p:nvPr/>
        </p:nvGrpSpPr>
        <p:grpSpPr>
          <a:xfrm>
            <a:off x="499854" y="349082"/>
            <a:ext cx="884006" cy="769441"/>
            <a:chOff x="122439" y="448951"/>
            <a:chExt cx="884006" cy="769441"/>
          </a:xfrm>
        </p:grpSpPr>
        <p:sp>
          <p:nvSpPr>
            <p:cNvPr id="4" name="文本框 3"/>
            <p:cNvSpPr txBox="1"/>
            <p:nvPr/>
          </p:nvSpPr>
          <p:spPr>
            <a:xfrm>
              <a:off x="122439" y="448951"/>
              <a:ext cx="852903" cy="769441"/>
            </a:xfrm>
            <a:prstGeom prst="rect">
              <a:avLst/>
            </a:prstGeom>
            <a:noFill/>
          </p:spPr>
          <p:txBody>
            <a:bodyPr wrap="square" rtlCol="0">
              <a:spAutoFit/>
            </a:bodyPr>
            <a:lstStyle/>
            <a:p>
              <a:r>
                <a:rPr lang="en-US" altLang="zh-CN" sz="4400" dirty="0">
                  <a:cs typeface="+mn-ea"/>
                  <a:sym typeface="+mn-lt"/>
                </a:rPr>
                <a:t>01</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65" name="文本框 64">
            <a:extLst>
              <a:ext uri="{FF2B5EF4-FFF2-40B4-BE49-F238E27FC236}">
                <a16:creationId xmlns:a16="http://schemas.microsoft.com/office/drawing/2014/main" id="{E04A0800-CD96-4B51-A2E2-A925A34208A9}"/>
              </a:ext>
            </a:extLst>
          </p:cNvPr>
          <p:cNvSpPr txBox="1"/>
          <p:nvPr/>
        </p:nvSpPr>
        <p:spPr>
          <a:xfrm>
            <a:off x="499854" y="1317754"/>
            <a:ext cx="5947245" cy="1754326"/>
          </a:xfrm>
          <a:prstGeom prst="rect">
            <a:avLst/>
          </a:prstGeom>
          <a:noFill/>
        </p:spPr>
        <p:txBody>
          <a:bodyPr wrap="square">
            <a:spAutoFit/>
          </a:bodyPr>
          <a:lstStyle/>
          <a:p>
            <a:r>
              <a:rPr lang="en-US" altLang="zh-CN" dirty="0">
                <a:solidFill>
                  <a:srgbClr val="8A6E36"/>
                </a:solidFill>
              </a:rPr>
              <a:t>Impersonation is one of the most obvious approaches to spoofing and refers to attacks using human-altered voices, otherwise referred to as human mimicking. Here, an attacker tries to mimic a target speaker’s voice timbre and prosody without computer-aided technologies. </a:t>
            </a:r>
            <a:endParaRPr lang="zh-CN" altLang="en-US" dirty="0">
              <a:solidFill>
                <a:srgbClr val="8A6E36"/>
              </a:solidFill>
            </a:endParaRPr>
          </a:p>
        </p:txBody>
      </p:sp>
      <p:pic>
        <p:nvPicPr>
          <p:cNvPr id="1026" name="Picture 2" descr="查看源图像">
            <a:extLst>
              <a:ext uri="{FF2B5EF4-FFF2-40B4-BE49-F238E27FC236}">
                <a16:creationId xmlns:a16="http://schemas.microsoft.com/office/drawing/2014/main" id="{CA235AE5-8001-4451-9BB6-46D60B8969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854" y="3086680"/>
            <a:ext cx="4861561" cy="3767841"/>
          </a:xfrm>
          <a:prstGeom prst="rect">
            <a:avLst/>
          </a:prstGeom>
          <a:noFill/>
          <a:extLst>
            <a:ext uri="{909E8E84-426E-40DD-AFC4-6F175D3DCCD1}">
              <a14:hiddenFill xmlns:a14="http://schemas.microsoft.com/office/drawing/2010/main">
                <a:solidFill>
                  <a:srgbClr val="FFFFFF"/>
                </a:solidFill>
              </a14:hiddenFill>
            </a:ext>
          </a:extLst>
        </p:spPr>
      </p:pic>
      <p:sp>
        <p:nvSpPr>
          <p:cNvPr id="57" name="文本框 56">
            <a:extLst>
              <a:ext uri="{FF2B5EF4-FFF2-40B4-BE49-F238E27FC236}">
                <a16:creationId xmlns:a16="http://schemas.microsoft.com/office/drawing/2014/main" id="{DFC317CE-A748-4D2C-9794-B7129DB8EA52}"/>
              </a:ext>
            </a:extLst>
          </p:cNvPr>
          <p:cNvSpPr txBox="1"/>
          <p:nvPr/>
        </p:nvSpPr>
        <p:spPr>
          <a:xfrm>
            <a:off x="6547038" y="798877"/>
            <a:ext cx="5644962" cy="6045053"/>
          </a:xfrm>
          <a:prstGeom prst="rect">
            <a:avLst/>
          </a:prstGeom>
          <a:noFill/>
        </p:spPr>
        <p:txBody>
          <a:bodyPr wrap="square" rtlCol="0">
            <a:spAutoFit/>
          </a:bodyPr>
          <a:lstStyle/>
          <a:p>
            <a:pPr>
              <a:lnSpc>
                <a:spcPct val="150000"/>
              </a:lnSpc>
            </a:pPr>
            <a:r>
              <a:rPr lang="zh-CN" altLang="en-US" sz="2000" dirty="0">
                <a:solidFill>
                  <a:srgbClr val="8A6E36"/>
                </a:solidFill>
              </a:rPr>
              <a:t>有的研究认为模拟来调整自己的声音可以克服</a:t>
            </a:r>
            <a:r>
              <a:rPr lang="en-US" altLang="zh-CN" sz="2000" dirty="0">
                <a:solidFill>
                  <a:srgbClr val="8A6E36"/>
                </a:solidFill>
              </a:rPr>
              <a:t>ASV</a:t>
            </a:r>
            <a:r>
              <a:rPr lang="zh-CN" altLang="en-US" sz="2000" dirty="0">
                <a:solidFill>
                  <a:srgbClr val="8A6E36"/>
                </a:solidFill>
              </a:rPr>
              <a:t>，甚至是非专业的模仿者：</a:t>
            </a:r>
            <a:endParaRPr lang="en-US" altLang="zh-CN" sz="2000" dirty="0">
              <a:solidFill>
                <a:srgbClr val="8A6E36"/>
              </a:solidFill>
            </a:endParaRPr>
          </a:p>
          <a:p>
            <a:pPr>
              <a:lnSpc>
                <a:spcPct val="150000"/>
              </a:lnSpc>
            </a:pPr>
            <a:r>
              <a:rPr lang="en-US" altLang="zh-CN" dirty="0">
                <a:solidFill>
                  <a:srgbClr val="8A6E36"/>
                </a:solidFill>
              </a:rPr>
              <a:t>The work in Lau et al. (2004) showed that non-professional impersonators can readily adapt their voice to overcome ASV, but only when their natural voice is already similar to that of the target speaker</a:t>
            </a:r>
          </a:p>
          <a:p>
            <a:pPr>
              <a:lnSpc>
                <a:spcPct val="150000"/>
              </a:lnSpc>
            </a:pPr>
            <a:endParaRPr lang="en-US" altLang="zh-CN" dirty="0">
              <a:solidFill>
                <a:srgbClr val="8A6E36"/>
              </a:solidFill>
            </a:endParaRPr>
          </a:p>
          <a:p>
            <a:pPr>
              <a:lnSpc>
                <a:spcPct val="150000"/>
              </a:lnSpc>
            </a:pPr>
            <a:r>
              <a:rPr lang="zh-CN" altLang="en-US" sz="2000" dirty="0">
                <a:solidFill>
                  <a:srgbClr val="8A6E36"/>
                </a:solidFill>
              </a:rPr>
              <a:t>有的研究认为</a:t>
            </a:r>
            <a:r>
              <a:rPr lang="en-US" altLang="zh-CN" sz="2000" dirty="0">
                <a:solidFill>
                  <a:srgbClr val="8A6E36"/>
                </a:solidFill>
              </a:rPr>
              <a:t>(</a:t>
            </a:r>
            <a:r>
              <a:rPr lang="zh-CN" altLang="en-US" sz="2000" dirty="0">
                <a:solidFill>
                  <a:srgbClr val="8A6E36"/>
                </a:solidFill>
              </a:rPr>
              <a:t>专业</a:t>
            </a:r>
            <a:r>
              <a:rPr lang="en-US" altLang="zh-CN" sz="2000" dirty="0">
                <a:solidFill>
                  <a:srgbClr val="8A6E36"/>
                </a:solidFill>
              </a:rPr>
              <a:t>)</a:t>
            </a:r>
            <a:r>
              <a:rPr lang="zh-CN" altLang="en-US" sz="2000" dirty="0">
                <a:solidFill>
                  <a:srgbClr val="8A6E36"/>
                </a:solidFill>
              </a:rPr>
              <a:t>模仿者无法欺骗任何一种</a:t>
            </a:r>
            <a:r>
              <a:rPr lang="en-US" altLang="zh-CN" sz="2000" dirty="0">
                <a:solidFill>
                  <a:srgbClr val="8A6E36"/>
                </a:solidFill>
              </a:rPr>
              <a:t>ASV</a:t>
            </a:r>
            <a:r>
              <a:rPr lang="zh-CN" altLang="en-US" sz="2000" dirty="0">
                <a:solidFill>
                  <a:srgbClr val="8A6E36"/>
                </a:solidFill>
              </a:rPr>
              <a:t>系统：</a:t>
            </a:r>
            <a:endParaRPr lang="en-US" altLang="zh-CN" sz="2000" dirty="0">
              <a:solidFill>
                <a:srgbClr val="8A6E36"/>
              </a:solidFill>
            </a:endParaRPr>
          </a:p>
          <a:p>
            <a:pPr>
              <a:lnSpc>
                <a:spcPct val="150000"/>
              </a:lnSpc>
            </a:pPr>
            <a:r>
              <a:rPr lang="en-US" altLang="zh-CN" dirty="0">
                <a:solidFill>
                  <a:srgbClr val="8A6E36"/>
                </a:solidFill>
              </a:rPr>
              <a:t>A more recent study (</a:t>
            </a:r>
            <a:r>
              <a:rPr lang="en-US" altLang="zh-CN" dirty="0" err="1">
                <a:solidFill>
                  <a:srgbClr val="8A6E36"/>
                </a:solidFill>
              </a:rPr>
              <a:t>Hautama¨ki</a:t>
            </a:r>
            <a:r>
              <a:rPr lang="en-US" altLang="zh-CN" dirty="0">
                <a:solidFill>
                  <a:srgbClr val="8A6E36"/>
                </a:solidFill>
              </a:rPr>
              <a:t> et al., 2013a) </a:t>
            </a:r>
            <a:r>
              <a:rPr lang="en-US" altLang="zh-CN" dirty="0" err="1">
                <a:solidFill>
                  <a:srgbClr val="8A6E36"/>
                </a:solidFill>
              </a:rPr>
              <a:t>analysed</a:t>
            </a:r>
            <a:r>
              <a:rPr lang="en-US" altLang="zh-CN" dirty="0">
                <a:solidFill>
                  <a:srgbClr val="8A6E36"/>
                </a:solidFill>
              </a:rPr>
              <a:t> the vulnerability of both classical GMM-UBM and state-of-the-art </a:t>
            </a:r>
            <a:r>
              <a:rPr lang="en-US" altLang="zh-CN" dirty="0" err="1">
                <a:solidFill>
                  <a:srgbClr val="8A6E36"/>
                </a:solidFill>
              </a:rPr>
              <a:t>i</a:t>
            </a:r>
            <a:r>
              <a:rPr lang="en-US" altLang="zh-CN" dirty="0">
                <a:solidFill>
                  <a:srgbClr val="8A6E36"/>
                </a:solidFill>
              </a:rPr>
              <a:t>-vector systems to impersonation attacks.</a:t>
            </a:r>
            <a:endParaRPr lang="zh-CN" altLang="en-US" dirty="0">
              <a:solidFill>
                <a:srgbClr val="8A6E36"/>
              </a:solidFill>
            </a:endParaRPr>
          </a:p>
        </p:txBody>
      </p:sp>
    </p:spTree>
    <p:extLst>
      <p:ext uri="{BB962C8B-B14F-4D97-AF65-F5344CB8AC3E}">
        <p14:creationId xmlns:p14="http://schemas.microsoft.com/office/powerpoint/2010/main" val="445630365"/>
      </p:ext>
    </p:extLst>
  </p:cSld>
  <p:clrMapOvr>
    <a:masterClrMapping/>
  </p:clrMapOvr>
  <mc:AlternateContent xmlns:mc="http://schemas.openxmlformats.org/markup-compatibility/2006" xmlns:p14="http://schemas.microsoft.com/office/powerpoint/2010/main">
    <mc:Choice Requires="p14">
      <p:transition spd="slow" advClick="0" advTm="0">
        <p14:conveyor dir="l"/>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cs typeface="+mn-ea"/>
                <a:sym typeface="+mn-lt"/>
              </a:rPr>
              <a:t>ADD TOUR TITLE HERE</a:t>
            </a:r>
            <a:endParaRPr lang="zh-CN" altLang="en-US" sz="2800" dirty="0">
              <a:cs typeface="+mn-ea"/>
              <a:sym typeface="+mn-lt"/>
            </a:endParaRPr>
          </a:p>
        </p:txBody>
      </p:sp>
      <p:grpSp>
        <p:nvGrpSpPr>
          <p:cNvPr id="3" name="组合 2"/>
          <p:cNvGrpSpPr/>
          <p:nvPr/>
        </p:nvGrpSpPr>
        <p:grpSpPr>
          <a:xfrm>
            <a:off x="499854" y="349082"/>
            <a:ext cx="884006" cy="769441"/>
            <a:chOff x="122439" y="448951"/>
            <a:chExt cx="884006" cy="769441"/>
          </a:xfrm>
        </p:grpSpPr>
        <p:sp>
          <p:nvSpPr>
            <p:cNvPr id="4" name="文本框 3"/>
            <p:cNvSpPr txBox="1"/>
            <p:nvPr/>
          </p:nvSpPr>
          <p:spPr>
            <a:xfrm>
              <a:off x="122439" y="448951"/>
              <a:ext cx="852903" cy="769441"/>
            </a:xfrm>
            <a:prstGeom prst="rect">
              <a:avLst/>
            </a:prstGeom>
            <a:noFill/>
          </p:spPr>
          <p:txBody>
            <a:bodyPr wrap="square" rtlCol="0">
              <a:spAutoFit/>
            </a:bodyPr>
            <a:lstStyle/>
            <a:p>
              <a:r>
                <a:rPr lang="en-US" altLang="zh-CN" sz="4400" dirty="0">
                  <a:cs typeface="+mn-ea"/>
                  <a:sym typeface="+mn-lt"/>
                </a:rPr>
                <a:t>01</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E48AEDA8-2AB7-4ADE-83C7-2C52004A94E5}"/>
              </a:ext>
            </a:extLst>
          </p:cNvPr>
          <p:cNvSpPr txBox="1"/>
          <p:nvPr/>
        </p:nvSpPr>
        <p:spPr>
          <a:xfrm>
            <a:off x="499854" y="1329234"/>
            <a:ext cx="10218946" cy="1982402"/>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面临的一大问题：真人所发出的数据难以记录</a:t>
            </a:r>
            <a:endParaRPr lang="en-US" altLang="zh-CN" dirty="0">
              <a:solidFill>
                <a:srgbClr val="8A6E36"/>
              </a:solidFill>
            </a:endParaRPr>
          </a:p>
          <a:p>
            <a:pPr>
              <a:lnSpc>
                <a:spcPct val="150000"/>
              </a:lnSpc>
            </a:pPr>
            <a:r>
              <a:rPr lang="en-US" altLang="zh-CN" dirty="0">
                <a:solidFill>
                  <a:srgbClr val="8A6E36"/>
                </a:solidFill>
              </a:rPr>
              <a:t>Unlike the spoofing attacks discussed below, all of which can be assumed to leave traces of the physical properties of the recording and playback devices, or signal processing artefacts from synthesis or conversion systems, impersonators are live human beings who produce entirely natural speech.</a:t>
            </a:r>
            <a:endParaRPr lang="zh-CN" altLang="en-US" dirty="0">
              <a:solidFill>
                <a:srgbClr val="8A6E36"/>
              </a:solidFill>
            </a:endParaRPr>
          </a:p>
        </p:txBody>
      </p:sp>
      <p:sp>
        <p:nvSpPr>
          <p:cNvPr id="38" name="文本框 37">
            <a:extLst>
              <a:ext uri="{FF2B5EF4-FFF2-40B4-BE49-F238E27FC236}">
                <a16:creationId xmlns:a16="http://schemas.microsoft.com/office/drawing/2014/main" id="{B7C495CB-A682-402C-AD11-BACA02E0941D}"/>
              </a:ext>
            </a:extLst>
          </p:cNvPr>
          <p:cNvSpPr txBox="1"/>
          <p:nvPr/>
        </p:nvSpPr>
        <p:spPr>
          <a:xfrm>
            <a:off x="499854" y="3446373"/>
            <a:ext cx="10401826" cy="1151405"/>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伪装检测问题的解决</a:t>
            </a:r>
            <a:endParaRPr lang="en-US" altLang="zh-CN" dirty="0">
              <a:solidFill>
                <a:srgbClr val="8A6E36"/>
              </a:solidFill>
            </a:endParaRPr>
          </a:p>
          <a:p>
            <a:pPr>
              <a:lnSpc>
                <a:spcPct val="150000"/>
              </a:lnSpc>
            </a:pPr>
            <a:r>
              <a:rPr lang="en-US" altLang="zh-CN" dirty="0">
                <a:solidFill>
                  <a:srgbClr val="8A6E36"/>
                </a:solidFill>
              </a:rPr>
              <a:t>Interestingly, some related work (Amin et al., 2013; Amin et al., 2014) has addressed the problem of disguise detection.</a:t>
            </a:r>
          </a:p>
        </p:txBody>
      </p:sp>
      <p:sp>
        <p:nvSpPr>
          <p:cNvPr id="41" name="文本框 40">
            <a:extLst>
              <a:ext uri="{FF2B5EF4-FFF2-40B4-BE49-F238E27FC236}">
                <a16:creationId xmlns:a16="http://schemas.microsoft.com/office/drawing/2014/main" id="{DEC105DC-0155-4EFB-9635-DA30551602C9}"/>
              </a:ext>
            </a:extLst>
          </p:cNvPr>
          <p:cNvSpPr txBox="1"/>
          <p:nvPr/>
        </p:nvSpPr>
        <p:spPr>
          <a:xfrm>
            <a:off x="499854" y="4716630"/>
            <a:ext cx="9733280" cy="1982402"/>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摘要</a:t>
            </a:r>
            <a:endParaRPr lang="en-US" altLang="zh-CN" dirty="0">
              <a:solidFill>
                <a:srgbClr val="8A6E36"/>
              </a:solidFill>
            </a:endParaRPr>
          </a:p>
          <a:p>
            <a:pPr>
              <a:lnSpc>
                <a:spcPct val="150000"/>
              </a:lnSpc>
            </a:pPr>
            <a:r>
              <a:rPr lang="en-US" altLang="zh-CN" dirty="0">
                <a:solidFill>
                  <a:srgbClr val="8A6E36"/>
                </a:solidFill>
              </a:rPr>
              <a:t>we collected a database of synchronous speech and </a:t>
            </a:r>
            <a:r>
              <a:rPr lang="en-US" altLang="zh-CN" dirty="0" err="1">
                <a:solidFill>
                  <a:srgbClr val="8A6E36"/>
                </a:solidFill>
              </a:rPr>
              <a:t>ElectroGlottoGraphic</a:t>
            </a:r>
            <a:r>
              <a:rPr lang="en-US" altLang="zh-CN" dirty="0">
                <a:solidFill>
                  <a:srgbClr val="8A6E36"/>
                </a:solidFill>
              </a:rPr>
              <a:t> (EGG) signals from three voice impersonators each producing nine distinct voice identities </a:t>
            </a:r>
            <a:r>
              <a:rPr lang="en-US" altLang="zh-CN" b="0" i="0" dirty="0">
                <a:solidFill>
                  <a:srgbClr val="8A6E36"/>
                </a:solidFill>
                <a:effectLst/>
                <a:latin typeface="Roboto"/>
              </a:rPr>
              <a:t>And analyzed. The </a:t>
            </a:r>
            <a:r>
              <a:rPr lang="zh-CN" altLang="en-US" dirty="0">
                <a:solidFill>
                  <a:srgbClr val="8A6E36"/>
                </a:solidFill>
              </a:rPr>
              <a:t>results demonstrate the utility of voice variability data for the development of voice disguise detection and speaker identification applications.</a:t>
            </a:r>
          </a:p>
        </p:txBody>
      </p:sp>
    </p:spTree>
    <p:extLst>
      <p:ext uri="{BB962C8B-B14F-4D97-AF65-F5344CB8AC3E}">
        <p14:creationId xmlns:p14="http://schemas.microsoft.com/office/powerpoint/2010/main" val="1145283793"/>
      </p:ext>
    </p:extLst>
  </p:cSld>
  <p:clrMapOvr>
    <a:masterClrMapping/>
  </p:clrMapOvr>
  <mc:AlternateContent xmlns:mc="http://schemas.openxmlformats.org/markup-compatibility/2006" xmlns:p14="http://schemas.microsoft.com/office/powerpoint/2010/main">
    <mc:Choice Requires="p14">
      <p:transition spd="slow" advClick="0" advTm="0">
        <p14:prism isContent="1" isInverted="1"/>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t>Replay</a:t>
            </a:r>
            <a:endParaRPr lang="zh-CN" altLang="en-US" sz="2800" dirty="0">
              <a:cs typeface="+mn-ea"/>
              <a:sym typeface="+mn-lt"/>
            </a:endParaRPr>
          </a:p>
        </p:txBody>
      </p:sp>
      <p:grpSp>
        <p:nvGrpSpPr>
          <p:cNvPr id="3" name="组合 2"/>
          <p:cNvGrpSpPr/>
          <p:nvPr/>
        </p:nvGrpSpPr>
        <p:grpSpPr>
          <a:xfrm>
            <a:off x="499854" y="349082"/>
            <a:ext cx="884006" cy="769441"/>
            <a:chOff x="122439" y="448951"/>
            <a:chExt cx="884006" cy="769441"/>
          </a:xfrm>
        </p:grpSpPr>
        <p:sp>
          <p:nvSpPr>
            <p:cNvPr id="4" name="文本框 3"/>
            <p:cNvSpPr txBox="1"/>
            <p:nvPr/>
          </p:nvSpPr>
          <p:spPr>
            <a:xfrm>
              <a:off x="122439" y="448951"/>
              <a:ext cx="852903" cy="769441"/>
            </a:xfrm>
            <a:prstGeom prst="rect">
              <a:avLst/>
            </a:prstGeom>
            <a:noFill/>
          </p:spPr>
          <p:txBody>
            <a:bodyPr wrap="square" rtlCol="0">
              <a:spAutoFit/>
            </a:bodyPr>
            <a:lstStyle/>
            <a:p>
              <a:r>
                <a:rPr lang="en-US" altLang="zh-CN" sz="4400" dirty="0">
                  <a:cs typeface="+mn-ea"/>
                  <a:sym typeface="+mn-lt"/>
                </a:rPr>
                <a:t>02</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57" name="文本框 56">
            <a:extLst>
              <a:ext uri="{FF2B5EF4-FFF2-40B4-BE49-F238E27FC236}">
                <a16:creationId xmlns:a16="http://schemas.microsoft.com/office/drawing/2014/main" id="{EE3081B3-CB39-433C-AD9A-E0748AC51B1A}"/>
              </a:ext>
            </a:extLst>
          </p:cNvPr>
          <p:cNvSpPr txBox="1"/>
          <p:nvPr/>
        </p:nvSpPr>
        <p:spPr>
          <a:xfrm>
            <a:off x="926304" y="1333796"/>
            <a:ext cx="11265695" cy="4413837"/>
          </a:xfrm>
          <a:prstGeom prst="rect">
            <a:avLst/>
          </a:prstGeom>
          <a:noFill/>
        </p:spPr>
        <p:txBody>
          <a:bodyPr wrap="square">
            <a:spAutoFit/>
          </a:bodyPr>
          <a:lstStyle/>
          <a:p>
            <a:pPr marL="285750" indent="-285750">
              <a:buFont typeface="Wingdings" panose="05000000000000000000" pitchFamily="2" charset="2"/>
              <a:buChar char="l"/>
            </a:pPr>
            <a:r>
              <a:rPr lang="en-US" altLang="zh-CN" sz="2400" dirty="0">
                <a:solidFill>
                  <a:srgbClr val="8A6E36"/>
                </a:solidFill>
              </a:rPr>
              <a:t>definition</a:t>
            </a:r>
          </a:p>
          <a:p>
            <a:pPr>
              <a:lnSpc>
                <a:spcPct val="150000"/>
              </a:lnSpc>
            </a:pPr>
            <a:r>
              <a:rPr lang="en-US" altLang="zh-CN" dirty="0">
                <a:solidFill>
                  <a:srgbClr val="8A6E36"/>
                </a:solidFill>
              </a:rPr>
              <a:t>Replay is a form of spoofing whereby an adversary attacks an ASV system using a pre-recorded speech sample collected from a genuine target speaker.  </a:t>
            </a:r>
          </a:p>
          <a:p>
            <a:pPr marL="285750" indent="-285750">
              <a:buFont typeface="Wingdings" panose="05000000000000000000" pitchFamily="2" charset="2"/>
              <a:buChar char="l"/>
            </a:pPr>
            <a:r>
              <a:rPr lang="en-US" altLang="zh-CN" sz="2400" dirty="0">
                <a:solidFill>
                  <a:srgbClr val="8A6E36"/>
                </a:solidFill>
              </a:rPr>
              <a:t>Low cost</a:t>
            </a:r>
          </a:p>
          <a:p>
            <a:pPr>
              <a:lnSpc>
                <a:spcPct val="150000"/>
              </a:lnSpc>
            </a:pPr>
            <a:r>
              <a:rPr lang="en-US" altLang="zh-CN" dirty="0">
                <a:solidFill>
                  <a:srgbClr val="8A6E36"/>
                </a:solidFill>
              </a:rPr>
              <a:t>Due to the availability of high quality and low-cost recording devices, such as smart phones, replay spoofing attack are arguably the most accessible and therefore present a significant threat.</a:t>
            </a:r>
          </a:p>
          <a:p>
            <a:pPr marL="285750" indent="-285750">
              <a:buFont typeface="Wingdings" panose="05000000000000000000" pitchFamily="2" charset="2"/>
              <a:buChar char="l"/>
            </a:pPr>
            <a:r>
              <a:rPr lang="en-US" altLang="zh-CN" sz="2000" dirty="0">
                <a:solidFill>
                  <a:srgbClr val="8A6E36"/>
                </a:solidFill>
              </a:rPr>
              <a:t>Similarity</a:t>
            </a:r>
          </a:p>
          <a:p>
            <a:pPr>
              <a:lnSpc>
                <a:spcPct val="150000"/>
              </a:lnSpc>
            </a:pPr>
            <a:r>
              <a:rPr lang="en-US" altLang="zh-CN" dirty="0">
                <a:solidFill>
                  <a:srgbClr val="8A6E36"/>
                </a:solidFill>
              </a:rPr>
              <a:t>Figure shows that the spectrogram and </a:t>
            </a:r>
          </a:p>
          <a:p>
            <a:pPr>
              <a:lnSpc>
                <a:spcPct val="150000"/>
              </a:lnSpc>
            </a:pPr>
            <a:r>
              <a:rPr lang="en-US" altLang="zh-CN" dirty="0">
                <a:solidFill>
                  <a:srgbClr val="8A6E36"/>
                </a:solidFill>
              </a:rPr>
              <a:t>formant trajectories of the replay speech</a:t>
            </a:r>
          </a:p>
          <a:p>
            <a:pPr>
              <a:lnSpc>
                <a:spcPct val="150000"/>
              </a:lnSpc>
            </a:pPr>
            <a:r>
              <a:rPr lang="en-US" altLang="zh-CN" dirty="0">
                <a:solidFill>
                  <a:srgbClr val="8A6E36"/>
                </a:solidFill>
              </a:rPr>
              <a:t> (upper images) have a highly similarity to</a:t>
            </a:r>
          </a:p>
          <a:p>
            <a:pPr>
              <a:lnSpc>
                <a:spcPct val="150000"/>
              </a:lnSpc>
            </a:pPr>
            <a:r>
              <a:rPr lang="en-US" altLang="zh-CN" dirty="0">
                <a:solidFill>
                  <a:srgbClr val="8A6E36"/>
                </a:solidFill>
              </a:rPr>
              <a:t>those of the </a:t>
            </a:r>
            <a:r>
              <a:rPr lang="en-US" altLang="zh-CN" dirty="0" err="1">
                <a:solidFill>
                  <a:srgbClr val="8A6E36"/>
                </a:solidFill>
              </a:rPr>
              <a:t>genuinespeech</a:t>
            </a:r>
            <a:r>
              <a:rPr lang="en-US" altLang="zh-CN" dirty="0">
                <a:solidFill>
                  <a:srgbClr val="8A6E36"/>
                </a:solidFill>
              </a:rPr>
              <a:t> (lower images).</a:t>
            </a:r>
          </a:p>
        </p:txBody>
      </p:sp>
      <p:pic>
        <p:nvPicPr>
          <p:cNvPr id="17" name="图片 16">
            <a:extLst>
              <a:ext uri="{FF2B5EF4-FFF2-40B4-BE49-F238E27FC236}">
                <a16:creationId xmlns:a16="http://schemas.microsoft.com/office/drawing/2014/main" id="{9D60F73F-0F18-4D6A-98F9-C2370F386C49}"/>
              </a:ext>
            </a:extLst>
          </p:cNvPr>
          <p:cNvPicPr>
            <a:picLocks noChangeAspect="1"/>
          </p:cNvPicPr>
          <p:nvPr/>
        </p:nvPicPr>
        <p:blipFill>
          <a:blip r:embed="rId3"/>
          <a:stretch>
            <a:fillRect/>
          </a:stretch>
        </p:blipFill>
        <p:spPr>
          <a:xfrm>
            <a:off x="5838825" y="3962400"/>
            <a:ext cx="6353175" cy="2895600"/>
          </a:xfrm>
          <a:prstGeom prst="rect">
            <a:avLst/>
          </a:prstGeom>
        </p:spPr>
      </p:pic>
    </p:spTree>
    <p:extLst>
      <p:ext uri="{BB962C8B-B14F-4D97-AF65-F5344CB8AC3E}">
        <p14:creationId xmlns:p14="http://schemas.microsoft.com/office/powerpoint/2010/main" val="1559476158"/>
      </p:ext>
    </p:extLst>
  </p:cSld>
  <p:clrMapOvr>
    <a:masterClrMapping/>
  </p:clrMapOvr>
  <p:transition spd="slow" advClick="0" advTm="0">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t>Replay proofing</a:t>
            </a:r>
            <a:endParaRPr lang="zh-CN" altLang="en-US" sz="2800" dirty="0">
              <a:cs typeface="+mn-ea"/>
              <a:sym typeface="+mn-lt"/>
            </a:endParaRPr>
          </a:p>
        </p:txBody>
      </p:sp>
      <p:grpSp>
        <p:nvGrpSpPr>
          <p:cNvPr id="3" name="组合 2"/>
          <p:cNvGrpSpPr/>
          <p:nvPr/>
        </p:nvGrpSpPr>
        <p:grpSpPr>
          <a:xfrm>
            <a:off x="543314" y="349082"/>
            <a:ext cx="852903" cy="769441"/>
            <a:chOff x="165899" y="448951"/>
            <a:chExt cx="852903" cy="769441"/>
          </a:xfrm>
        </p:grpSpPr>
        <p:sp>
          <p:nvSpPr>
            <p:cNvPr id="4" name="文本框 3"/>
            <p:cNvSpPr txBox="1"/>
            <p:nvPr/>
          </p:nvSpPr>
          <p:spPr>
            <a:xfrm>
              <a:off x="165899" y="448951"/>
              <a:ext cx="852903" cy="769441"/>
            </a:xfrm>
            <a:prstGeom prst="rect">
              <a:avLst/>
            </a:prstGeom>
            <a:noFill/>
          </p:spPr>
          <p:txBody>
            <a:bodyPr wrap="square" rtlCol="0">
              <a:spAutoFit/>
            </a:bodyPr>
            <a:lstStyle/>
            <a:p>
              <a:r>
                <a:rPr lang="en-US" altLang="zh-CN" sz="4400" dirty="0">
                  <a:cs typeface="+mn-ea"/>
                  <a:sym typeface="+mn-lt"/>
                </a:rPr>
                <a:t>02</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45" name="文本框 44">
            <a:extLst>
              <a:ext uri="{FF2B5EF4-FFF2-40B4-BE49-F238E27FC236}">
                <a16:creationId xmlns:a16="http://schemas.microsoft.com/office/drawing/2014/main" id="{4DDFF093-B684-4A3A-BC3C-7D3183332F8E}"/>
              </a:ext>
            </a:extLst>
          </p:cNvPr>
          <p:cNvSpPr txBox="1"/>
          <p:nvPr/>
        </p:nvSpPr>
        <p:spPr>
          <a:xfrm>
            <a:off x="543313" y="1610959"/>
            <a:ext cx="10277087" cy="2120902"/>
          </a:xfrm>
          <a:prstGeom prst="rect">
            <a:avLst/>
          </a:prstGeom>
          <a:noFill/>
        </p:spPr>
        <p:txBody>
          <a:bodyPr wrap="square">
            <a:spAutoFit/>
          </a:bodyPr>
          <a:lstStyle/>
          <a:p>
            <a:pPr>
              <a:lnSpc>
                <a:spcPct val="150000"/>
              </a:lnSpc>
            </a:pPr>
            <a:r>
              <a:rPr lang="en-US" altLang="zh-CN" dirty="0">
                <a:solidFill>
                  <a:srgbClr val="8A6E36"/>
                </a:solidFill>
              </a:rPr>
              <a:t>Vulnerabilities in the context of text-independent ASV were assessed in </a:t>
            </a:r>
            <a:r>
              <a:rPr lang="en-US" altLang="zh-CN" dirty="0" err="1">
                <a:solidFill>
                  <a:srgbClr val="8A6E36"/>
                </a:solidFill>
              </a:rPr>
              <a:t>Villalba</a:t>
            </a:r>
            <a:r>
              <a:rPr lang="en-US" altLang="zh-CN" dirty="0">
                <a:solidFill>
                  <a:srgbClr val="8A6E36"/>
                </a:solidFill>
              </a:rPr>
              <a:t> and Lleida (2010, 2011a). Both studies used pre-recorded speech samples which were collected using a far-field microphone and then replayed in a mobile telephony scenario. Results showed that the FAR of a joint factor analysis (JFA) system increased from 0.71% to almost 68% as a result of replay attacks. Both studies involved only five speakers. </a:t>
            </a:r>
            <a:endParaRPr lang="zh-CN" altLang="en-US" dirty="0">
              <a:solidFill>
                <a:srgbClr val="8A6E36"/>
              </a:solidFill>
            </a:endParaRPr>
          </a:p>
        </p:txBody>
      </p:sp>
      <p:pic>
        <p:nvPicPr>
          <p:cNvPr id="10" name="图片 9">
            <a:extLst>
              <a:ext uri="{FF2B5EF4-FFF2-40B4-BE49-F238E27FC236}">
                <a16:creationId xmlns:a16="http://schemas.microsoft.com/office/drawing/2014/main" id="{90AE8748-73C6-4358-81DC-7EAB8B335D67}"/>
              </a:ext>
            </a:extLst>
          </p:cNvPr>
          <p:cNvPicPr>
            <a:picLocks noChangeAspect="1"/>
          </p:cNvPicPr>
          <p:nvPr/>
        </p:nvPicPr>
        <p:blipFill>
          <a:blip r:embed="rId3"/>
          <a:stretch>
            <a:fillRect/>
          </a:stretch>
        </p:blipFill>
        <p:spPr>
          <a:xfrm>
            <a:off x="543313" y="3970691"/>
            <a:ext cx="8401050" cy="1276350"/>
          </a:xfrm>
          <a:prstGeom prst="rect">
            <a:avLst/>
          </a:prstGeom>
        </p:spPr>
      </p:pic>
      <p:sp>
        <p:nvSpPr>
          <p:cNvPr id="11" name="文本框 10">
            <a:extLst>
              <a:ext uri="{FF2B5EF4-FFF2-40B4-BE49-F238E27FC236}">
                <a16:creationId xmlns:a16="http://schemas.microsoft.com/office/drawing/2014/main" id="{FF2F09DD-F170-4307-B7A2-ECF10CD8EE2F}"/>
              </a:ext>
            </a:extLst>
          </p:cNvPr>
          <p:cNvSpPr txBox="1"/>
          <p:nvPr/>
        </p:nvSpPr>
        <p:spPr>
          <a:xfrm>
            <a:off x="543313" y="5486400"/>
            <a:ext cx="7615167" cy="369332"/>
          </a:xfrm>
          <a:prstGeom prst="rect">
            <a:avLst/>
          </a:prstGeom>
          <a:noFill/>
        </p:spPr>
        <p:txBody>
          <a:bodyPr wrap="square" rtlCol="0">
            <a:spAutoFit/>
          </a:bodyPr>
          <a:lstStyle/>
          <a:p>
            <a:r>
              <a:rPr lang="zh-CN" altLang="en-US" dirty="0">
                <a:solidFill>
                  <a:srgbClr val="8A6E36"/>
                </a:solidFill>
              </a:rPr>
              <a:t>可以看到，无论使用哪种</a:t>
            </a:r>
            <a:r>
              <a:rPr lang="en-US" altLang="zh-CN" dirty="0">
                <a:solidFill>
                  <a:srgbClr val="8A6E36"/>
                </a:solidFill>
              </a:rPr>
              <a:t>ASV</a:t>
            </a:r>
            <a:r>
              <a:rPr lang="zh-CN" altLang="en-US" dirty="0">
                <a:solidFill>
                  <a:srgbClr val="8A6E36"/>
                </a:solidFill>
              </a:rPr>
              <a:t>系统，重播攻击都会导致</a:t>
            </a:r>
            <a:r>
              <a:rPr lang="en-US" altLang="zh-CN" dirty="0">
                <a:solidFill>
                  <a:srgbClr val="8A6E36"/>
                </a:solidFill>
              </a:rPr>
              <a:t>FAR</a:t>
            </a:r>
            <a:r>
              <a:rPr lang="zh-CN" altLang="en-US" dirty="0">
                <a:solidFill>
                  <a:srgbClr val="8A6E36"/>
                </a:solidFill>
              </a:rPr>
              <a:t>显着增加。 </a:t>
            </a:r>
          </a:p>
        </p:txBody>
      </p:sp>
    </p:spTree>
    <p:extLst>
      <p:ext uri="{BB962C8B-B14F-4D97-AF65-F5344CB8AC3E}">
        <p14:creationId xmlns:p14="http://schemas.microsoft.com/office/powerpoint/2010/main" val="1365926563"/>
      </p:ext>
    </p:extLst>
  </p:cSld>
  <p:clrMapOvr>
    <a:masterClrMapping/>
  </p:clrMapOvr>
  <mc:AlternateContent xmlns:mc="http://schemas.openxmlformats.org/markup-compatibility/2006" xmlns:p14="http://schemas.microsoft.com/office/powerpoint/2010/main">
    <mc:Choice Requires="p14">
      <p:transition spd="slow" advClick="0" advTm="0">
        <p14:flythrough/>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cs typeface="+mn-ea"/>
                <a:sym typeface="+mn-lt"/>
              </a:rPr>
              <a:t>ADD TOUR TITLE HERE</a:t>
            </a:r>
            <a:endParaRPr lang="zh-CN" altLang="en-US" sz="2800" dirty="0">
              <a:cs typeface="+mn-ea"/>
              <a:sym typeface="+mn-lt"/>
            </a:endParaRPr>
          </a:p>
        </p:txBody>
      </p:sp>
      <p:grpSp>
        <p:nvGrpSpPr>
          <p:cNvPr id="3" name="组合 2"/>
          <p:cNvGrpSpPr/>
          <p:nvPr/>
        </p:nvGrpSpPr>
        <p:grpSpPr>
          <a:xfrm>
            <a:off x="543314" y="349082"/>
            <a:ext cx="852903" cy="769441"/>
            <a:chOff x="165899" y="448951"/>
            <a:chExt cx="852903" cy="769441"/>
          </a:xfrm>
        </p:grpSpPr>
        <p:sp>
          <p:nvSpPr>
            <p:cNvPr id="4" name="文本框 3"/>
            <p:cNvSpPr txBox="1"/>
            <p:nvPr/>
          </p:nvSpPr>
          <p:spPr>
            <a:xfrm>
              <a:off x="165899" y="448951"/>
              <a:ext cx="852903" cy="769441"/>
            </a:xfrm>
            <a:prstGeom prst="rect">
              <a:avLst/>
            </a:prstGeom>
            <a:noFill/>
          </p:spPr>
          <p:txBody>
            <a:bodyPr wrap="square" rtlCol="0">
              <a:spAutoFit/>
            </a:bodyPr>
            <a:lstStyle/>
            <a:p>
              <a:r>
                <a:rPr lang="en-US" altLang="zh-CN" sz="4400" dirty="0">
                  <a:cs typeface="+mn-ea"/>
                  <a:sym typeface="+mn-lt"/>
                </a:rPr>
                <a:t>03</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86" name="文本框 85">
            <a:extLst>
              <a:ext uri="{FF2B5EF4-FFF2-40B4-BE49-F238E27FC236}">
                <a16:creationId xmlns:a16="http://schemas.microsoft.com/office/drawing/2014/main" id="{CFE5908F-2B7C-447B-AE7E-6FE4FE3B15EB}"/>
              </a:ext>
            </a:extLst>
          </p:cNvPr>
          <p:cNvSpPr txBox="1"/>
          <p:nvPr/>
        </p:nvSpPr>
        <p:spPr>
          <a:xfrm>
            <a:off x="172720" y="1360438"/>
            <a:ext cx="10383520" cy="1803186"/>
          </a:xfrm>
          <a:prstGeom prst="rect">
            <a:avLst/>
          </a:prstGeom>
          <a:noFill/>
        </p:spPr>
        <p:txBody>
          <a:bodyPr wrap="square">
            <a:spAutoFit/>
          </a:bodyPr>
          <a:lstStyle/>
          <a:p>
            <a:pPr marL="285750" indent="-285750">
              <a:buFont typeface="Wingdings" panose="05000000000000000000" pitchFamily="2" charset="2"/>
              <a:buChar char="l"/>
            </a:pPr>
            <a:r>
              <a:rPr kumimoji="0" lang="zh-CN" altLang="zh-CN" sz="1800" b="0" i="0" u="none" strike="noStrike" cap="none" normalizeH="0" baseline="0" dirty="0">
                <a:ln>
                  <a:noFill/>
                </a:ln>
                <a:solidFill>
                  <a:srgbClr val="8A6E36"/>
                </a:solidFill>
                <a:effectLst/>
                <a:latin typeface="Arial" panose="020B0604020202020204" pitchFamily="34" charset="0"/>
                <a:ea typeface="Open Sans"/>
              </a:rPr>
              <a:t>使用固定密码短语的文本依赖ASV系统</a:t>
            </a:r>
            <a:r>
              <a:rPr kumimoji="0" lang="zh-CN" altLang="zh-CN" sz="1050" b="0" i="0" u="none" strike="noStrike" cap="none" normalizeH="0" baseline="0" dirty="0">
                <a:ln>
                  <a:noFill/>
                </a:ln>
                <a:solidFill>
                  <a:srgbClr val="8A6E36"/>
                </a:solidFill>
                <a:effectLst/>
                <a:latin typeface="Arial" panose="020B0604020202020204" pitchFamily="34" charset="0"/>
              </a:rPr>
              <a:t> </a:t>
            </a:r>
            <a:endParaRPr lang="en-US" altLang="zh-CN" dirty="0">
              <a:solidFill>
                <a:srgbClr val="8A6E36"/>
              </a:solidFill>
            </a:endParaRPr>
          </a:p>
          <a:p>
            <a:pPr>
              <a:lnSpc>
                <a:spcPct val="150000"/>
              </a:lnSpc>
            </a:pPr>
            <a:r>
              <a:rPr lang="en-US" altLang="zh-CN" sz="1600" dirty="0">
                <a:solidFill>
                  <a:srgbClr val="8A6E36"/>
                </a:solidFill>
              </a:rPr>
              <a:t>The first approach to replay detection was reported in Shang and Stevenson (2010) in the context of a text-dependent ASV system using fixed pass-phrases. The detector is based upon the comparison of new access samples with stored instances of past access attempts. New accesses are identified as replay attacks if they produce a similarity score higher than a pre-defined threshold.</a:t>
            </a:r>
            <a:endParaRPr lang="zh-CN" altLang="en-US" sz="1600" dirty="0">
              <a:solidFill>
                <a:srgbClr val="8A6E36"/>
              </a:solidFill>
            </a:endParaRPr>
          </a:p>
        </p:txBody>
      </p:sp>
      <p:sp>
        <p:nvSpPr>
          <p:cNvPr id="92" name="文本框 91">
            <a:extLst>
              <a:ext uri="{FF2B5EF4-FFF2-40B4-BE49-F238E27FC236}">
                <a16:creationId xmlns:a16="http://schemas.microsoft.com/office/drawing/2014/main" id="{D5757145-FA94-4947-9EA0-C155AE33C4C5}"/>
              </a:ext>
            </a:extLst>
          </p:cNvPr>
          <p:cNvSpPr txBox="1"/>
          <p:nvPr/>
        </p:nvSpPr>
        <p:spPr>
          <a:xfrm>
            <a:off x="172720" y="3174277"/>
            <a:ext cx="10139680" cy="1803186"/>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基于频谱比和调制指数的替代对策</a:t>
            </a:r>
            <a:endParaRPr lang="en-US" altLang="zh-CN" dirty="0">
              <a:solidFill>
                <a:srgbClr val="8A6E36"/>
              </a:solidFill>
            </a:endParaRPr>
          </a:p>
          <a:p>
            <a:pPr>
              <a:lnSpc>
                <a:spcPct val="150000"/>
              </a:lnSpc>
            </a:pPr>
            <a:r>
              <a:rPr lang="en-US" altLang="zh-CN" sz="1600" dirty="0">
                <a:solidFill>
                  <a:srgbClr val="8A6E36"/>
                </a:solidFill>
              </a:rPr>
              <a:t>An alternative countermeasure based upon spectral ratio and modulation indexes was proposed in </a:t>
            </a:r>
            <a:r>
              <a:rPr lang="en-US" altLang="zh-CN" sz="1600" dirty="0" err="1">
                <a:solidFill>
                  <a:srgbClr val="8A6E36"/>
                </a:solidFill>
              </a:rPr>
              <a:t>Villalba</a:t>
            </a:r>
            <a:r>
              <a:rPr lang="en-US" altLang="zh-CN" sz="1600" dirty="0">
                <a:solidFill>
                  <a:srgbClr val="8A6E36"/>
                </a:solidFill>
              </a:rPr>
              <a:t> and Lleida (2011a,b). The motivation stems from the increase in noise and reverberation which occurs as a result of replaying far-field recordings. The spectrum is flattened as a result and thus the modulation index is reduced. </a:t>
            </a:r>
            <a:endParaRPr lang="zh-CN" altLang="en-US" sz="1600" dirty="0">
              <a:solidFill>
                <a:srgbClr val="8A6E36"/>
              </a:solidFill>
            </a:endParaRPr>
          </a:p>
        </p:txBody>
      </p:sp>
      <p:sp>
        <p:nvSpPr>
          <p:cNvPr id="97" name="文本框 96">
            <a:extLst>
              <a:ext uri="{FF2B5EF4-FFF2-40B4-BE49-F238E27FC236}">
                <a16:creationId xmlns:a16="http://schemas.microsoft.com/office/drawing/2014/main" id="{1F3054F8-2562-4A8E-81E1-162D2BC4F439}"/>
              </a:ext>
            </a:extLst>
          </p:cNvPr>
          <p:cNvSpPr txBox="1"/>
          <p:nvPr/>
        </p:nvSpPr>
        <p:spPr>
          <a:xfrm>
            <a:off x="172720" y="5005758"/>
            <a:ext cx="10017760" cy="1803186"/>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基于信道噪声检测的重放攻击对策</a:t>
            </a:r>
            <a:endParaRPr lang="en-US" altLang="zh-CN" dirty="0">
              <a:solidFill>
                <a:srgbClr val="8A6E36"/>
              </a:solidFill>
            </a:endParaRPr>
          </a:p>
          <a:p>
            <a:pPr>
              <a:lnSpc>
                <a:spcPct val="150000"/>
              </a:lnSpc>
            </a:pPr>
            <a:r>
              <a:rPr lang="en-US" altLang="zh-CN" sz="1600" dirty="0">
                <a:solidFill>
                  <a:srgbClr val="8A6E36"/>
                </a:solidFill>
              </a:rPr>
              <a:t>A replay attack countermeasure based on the detection of channel noise was proposed in Wang et al. (2011). Licit recordings only contain channel noise from the recording device of the ASV system, while replay attacks incur additional channel noise introduced by both the recording device and the loudspeaker used for replay. </a:t>
            </a:r>
            <a:endParaRPr lang="zh-CN" altLang="en-US" sz="1600" dirty="0">
              <a:solidFill>
                <a:srgbClr val="8A6E36"/>
              </a:solidFill>
            </a:endParaRPr>
          </a:p>
        </p:txBody>
      </p:sp>
    </p:spTree>
    <p:extLst>
      <p:ext uri="{BB962C8B-B14F-4D97-AF65-F5344CB8AC3E}">
        <p14:creationId xmlns:p14="http://schemas.microsoft.com/office/powerpoint/2010/main" val="2066397191"/>
      </p:ext>
    </p:extLst>
  </p:cSld>
  <p:clrMapOvr>
    <a:masterClrMapping/>
  </p:clrMapOvr>
  <p:transition spd="slow" advClick="0" advTm="0">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cs typeface="+mn-ea"/>
                <a:sym typeface="+mn-lt"/>
              </a:rPr>
              <a:t>Speech synthesis</a:t>
            </a:r>
            <a:endParaRPr lang="zh-CN" altLang="en-US" sz="2800" dirty="0">
              <a:cs typeface="+mn-ea"/>
              <a:sym typeface="+mn-lt"/>
            </a:endParaRPr>
          </a:p>
        </p:txBody>
      </p:sp>
      <p:grpSp>
        <p:nvGrpSpPr>
          <p:cNvPr id="3" name="组合 2"/>
          <p:cNvGrpSpPr/>
          <p:nvPr/>
        </p:nvGrpSpPr>
        <p:grpSpPr>
          <a:xfrm>
            <a:off x="543314" y="349082"/>
            <a:ext cx="852903" cy="769441"/>
            <a:chOff x="165899" y="448951"/>
            <a:chExt cx="852903" cy="769441"/>
          </a:xfrm>
        </p:grpSpPr>
        <p:sp>
          <p:nvSpPr>
            <p:cNvPr id="4" name="文本框 3"/>
            <p:cNvSpPr txBox="1"/>
            <p:nvPr/>
          </p:nvSpPr>
          <p:spPr>
            <a:xfrm>
              <a:off x="165899" y="448951"/>
              <a:ext cx="852903" cy="769441"/>
            </a:xfrm>
            <a:prstGeom prst="rect">
              <a:avLst/>
            </a:prstGeom>
            <a:noFill/>
          </p:spPr>
          <p:txBody>
            <a:bodyPr wrap="square" rtlCol="0">
              <a:spAutoFit/>
            </a:bodyPr>
            <a:lstStyle/>
            <a:p>
              <a:r>
                <a:rPr lang="en-US" altLang="zh-CN" sz="4400" dirty="0">
                  <a:cs typeface="+mn-ea"/>
                  <a:sym typeface="+mn-lt"/>
                </a:rPr>
                <a:t>03</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25" name="文本框 24">
            <a:extLst>
              <a:ext uri="{FF2B5EF4-FFF2-40B4-BE49-F238E27FC236}">
                <a16:creationId xmlns:a16="http://schemas.microsoft.com/office/drawing/2014/main" id="{98BB99BB-3656-4DFF-B17C-1B6C33878FEA}"/>
              </a:ext>
            </a:extLst>
          </p:cNvPr>
          <p:cNvSpPr txBox="1"/>
          <p:nvPr/>
        </p:nvSpPr>
        <p:spPr>
          <a:xfrm>
            <a:off x="482353" y="1451477"/>
            <a:ext cx="8870193" cy="1064522"/>
          </a:xfrm>
          <a:prstGeom prst="rect">
            <a:avLst/>
          </a:prstGeom>
          <a:noFill/>
        </p:spPr>
        <p:txBody>
          <a:bodyPr wrap="square">
            <a:spAutoFit/>
          </a:bodyPr>
          <a:lstStyle/>
          <a:p>
            <a:pPr marL="285750" indent="-285750">
              <a:buFont typeface="Wingdings" panose="05000000000000000000" pitchFamily="2" charset="2"/>
              <a:buChar char="l"/>
            </a:pPr>
            <a:r>
              <a:rPr lang="en-US" altLang="zh-CN" sz="1800" dirty="0">
                <a:solidFill>
                  <a:srgbClr val="8A6E36"/>
                </a:solidFill>
              </a:rPr>
              <a:t>definition</a:t>
            </a:r>
            <a:endParaRPr lang="en-US" altLang="zh-CN" dirty="0"/>
          </a:p>
          <a:p>
            <a:pPr>
              <a:lnSpc>
                <a:spcPct val="150000"/>
              </a:lnSpc>
            </a:pPr>
            <a:r>
              <a:rPr lang="en-US" altLang="zh-CN" sz="1600" dirty="0">
                <a:solidFill>
                  <a:srgbClr val="8A6E36"/>
                </a:solidFill>
              </a:rPr>
              <a:t>Speech synthesis, commonly referred to as text-</a:t>
            </a:r>
            <a:r>
              <a:rPr lang="en-US" altLang="zh-CN" sz="1600" dirty="0" err="1">
                <a:solidFill>
                  <a:srgbClr val="8A6E36"/>
                </a:solidFill>
              </a:rPr>
              <a:t>tospeech</a:t>
            </a:r>
            <a:r>
              <a:rPr lang="en-US" altLang="zh-CN" sz="1600" dirty="0">
                <a:solidFill>
                  <a:srgbClr val="8A6E36"/>
                </a:solidFill>
              </a:rPr>
              <a:t> (TTS), is a technique for generating intelligible, natural-sounding artificial speech for any arbitrary text. </a:t>
            </a:r>
            <a:endParaRPr lang="zh-CN" altLang="en-US" sz="1600" dirty="0">
              <a:solidFill>
                <a:srgbClr val="8A6E36"/>
              </a:solidFill>
            </a:endParaRPr>
          </a:p>
        </p:txBody>
      </p:sp>
      <p:sp>
        <p:nvSpPr>
          <p:cNvPr id="27" name="文本框 26">
            <a:extLst>
              <a:ext uri="{FF2B5EF4-FFF2-40B4-BE49-F238E27FC236}">
                <a16:creationId xmlns:a16="http://schemas.microsoft.com/office/drawing/2014/main" id="{7F5D4E49-8996-4F33-A17A-B1C5F116E899}"/>
              </a:ext>
            </a:extLst>
          </p:cNvPr>
          <p:cNvSpPr txBox="1"/>
          <p:nvPr/>
        </p:nvSpPr>
        <p:spPr>
          <a:xfrm>
            <a:off x="482354" y="3227318"/>
            <a:ext cx="10265857" cy="2449517"/>
          </a:xfrm>
          <a:prstGeom prst="rect">
            <a:avLst/>
          </a:prstGeom>
          <a:noFill/>
        </p:spPr>
        <p:txBody>
          <a:bodyPr wrap="square">
            <a:spAutoFit/>
          </a:bodyPr>
          <a:lstStyle/>
          <a:p>
            <a:pPr marL="285750" indent="-285750">
              <a:buFont typeface="Wingdings" panose="05000000000000000000" pitchFamily="2" charset="2"/>
              <a:buChar char="l"/>
            </a:pPr>
            <a:r>
              <a:rPr lang="en-US" altLang="zh-CN" dirty="0">
                <a:solidFill>
                  <a:srgbClr val="8A6E36"/>
                </a:solidFill>
              </a:rPr>
              <a:t>Model</a:t>
            </a:r>
          </a:p>
          <a:p>
            <a:r>
              <a:rPr lang="zh-CN" altLang="en-US" dirty="0">
                <a:solidFill>
                  <a:srgbClr val="8A6E36"/>
                </a:solidFill>
              </a:rPr>
              <a:t>前端后端两个部分组件</a:t>
            </a:r>
            <a:endParaRPr lang="en-US" altLang="zh-CN" dirty="0">
              <a:solidFill>
                <a:srgbClr val="8A6E36"/>
              </a:solidFill>
            </a:endParaRPr>
          </a:p>
          <a:p>
            <a:pPr>
              <a:lnSpc>
                <a:spcPct val="150000"/>
              </a:lnSpc>
            </a:pPr>
            <a:r>
              <a:rPr lang="en-US" altLang="zh-CN" sz="1600" dirty="0">
                <a:solidFill>
                  <a:srgbClr val="8A6E36"/>
                </a:solidFill>
              </a:rPr>
              <a:t>Typical speech synthesis systems have two main components: text analysis and speech waveform generation, which are sometimes referred to as the front-end and back-end, respectively. In the text analysis component, input text is converted into a linguistic specification consisting of elements such as phonemes. In the speech waveform generation component, speech waveforms are generated from the produced linguistic specification.</a:t>
            </a:r>
            <a:endParaRPr lang="zh-CN" altLang="en-US" sz="1600" dirty="0">
              <a:solidFill>
                <a:srgbClr val="8A6E36"/>
              </a:solidFill>
            </a:endParaRPr>
          </a:p>
        </p:txBody>
      </p:sp>
    </p:spTree>
    <p:extLst>
      <p:ext uri="{BB962C8B-B14F-4D97-AF65-F5344CB8AC3E}">
        <p14:creationId xmlns:p14="http://schemas.microsoft.com/office/powerpoint/2010/main" val="2123688421"/>
      </p:ext>
    </p:extLst>
  </p:cSld>
  <p:clrMapOvr>
    <a:masterClrMapping/>
  </p:clrMapOvr>
  <p:transition spd="slow" advClick="0"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59" y="595303"/>
            <a:ext cx="5177361" cy="523220"/>
          </a:xfrm>
          <a:prstGeom prst="rect">
            <a:avLst/>
          </a:prstGeom>
          <a:noFill/>
        </p:spPr>
        <p:txBody>
          <a:bodyPr wrap="square" rtlCol="0">
            <a:spAutoFit/>
          </a:bodyPr>
          <a:lstStyle/>
          <a:p>
            <a:r>
              <a:rPr lang="en-US" altLang="zh-CN" sz="2800" dirty="0">
                <a:cs typeface="+mn-ea"/>
                <a:sym typeface="+mn-lt"/>
              </a:rPr>
              <a:t>Speech synthesis proofing</a:t>
            </a:r>
            <a:endParaRPr lang="zh-CN" altLang="en-US" sz="2800" dirty="0">
              <a:cs typeface="+mn-ea"/>
              <a:sym typeface="+mn-lt"/>
            </a:endParaRPr>
          </a:p>
        </p:txBody>
      </p:sp>
      <p:grpSp>
        <p:nvGrpSpPr>
          <p:cNvPr id="3" name="组合 2"/>
          <p:cNvGrpSpPr/>
          <p:nvPr/>
        </p:nvGrpSpPr>
        <p:grpSpPr>
          <a:xfrm>
            <a:off x="543314" y="349082"/>
            <a:ext cx="852903" cy="769441"/>
            <a:chOff x="165899" y="448951"/>
            <a:chExt cx="852903" cy="769441"/>
          </a:xfrm>
        </p:grpSpPr>
        <p:sp>
          <p:nvSpPr>
            <p:cNvPr id="4" name="文本框 3"/>
            <p:cNvSpPr txBox="1"/>
            <p:nvPr/>
          </p:nvSpPr>
          <p:spPr>
            <a:xfrm>
              <a:off x="165899" y="448951"/>
              <a:ext cx="852903" cy="769441"/>
            </a:xfrm>
            <a:prstGeom prst="rect">
              <a:avLst/>
            </a:prstGeom>
            <a:noFill/>
          </p:spPr>
          <p:txBody>
            <a:bodyPr wrap="square" rtlCol="0">
              <a:spAutoFit/>
            </a:bodyPr>
            <a:lstStyle/>
            <a:p>
              <a:r>
                <a:rPr lang="en-US" altLang="zh-CN" sz="4400" dirty="0">
                  <a:cs typeface="+mn-ea"/>
                  <a:sym typeface="+mn-lt"/>
                </a:rPr>
                <a:t>03</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48" name="文本框 47">
            <a:extLst>
              <a:ext uri="{FF2B5EF4-FFF2-40B4-BE49-F238E27FC236}">
                <a16:creationId xmlns:a16="http://schemas.microsoft.com/office/drawing/2014/main" id="{3362522E-2BE9-4329-ADB4-D456316B8062}"/>
              </a:ext>
            </a:extLst>
          </p:cNvPr>
          <p:cNvSpPr txBox="1"/>
          <p:nvPr/>
        </p:nvSpPr>
        <p:spPr>
          <a:xfrm>
            <a:off x="543313" y="3311422"/>
            <a:ext cx="10012392" cy="1895519"/>
          </a:xfrm>
          <a:prstGeom prst="rect">
            <a:avLst/>
          </a:prstGeom>
          <a:noFill/>
        </p:spPr>
        <p:txBody>
          <a:bodyPr wrap="square">
            <a:spAutoFit/>
          </a:bodyPr>
          <a:lstStyle/>
          <a:p>
            <a:pPr>
              <a:lnSpc>
                <a:spcPct val="150000"/>
              </a:lnSpc>
            </a:pPr>
            <a:r>
              <a:rPr lang="en-US" altLang="zh-CN" sz="1600" dirty="0">
                <a:solidFill>
                  <a:srgbClr val="8A6E36"/>
                </a:solidFill>
              </a:rPr>
              <a:t>Larger scale experiments using the Wall Street Journal corpus containing in the order of 283 speakers and two different ASV systems (GMM-UBM and SVM using Gaussian supervectors) were reported in De Leon et al. (2010b), De Leon et al. (2010a) and De Leon et al. (2012a). Using a state-of-the-art HMM-based speech </a:t>
            </a:r>
            <a:r>
              <a:rPr lang="en-US" altLang="zh-CN" sz="1600" dirty="0" err="1">
                <a:solidFill>
                  <a:srgbClr val="8A6E36"/>
                </a:solidFill>
              </a:rPr>
              <a:t>synthesiser</a:t>
            </a:r>
            <a:r>
              <a:rPr lang="en-US" altLang="zh-CN" sz="1600" dirty="0">
                <a:solidFill>
                  <a:srgbClr val="8A6E36"/>
                </a:solidFill>
              </a:rPr>
              <a:t>, the FAR was shown to rise from 0.28% and 0% to 86% and 81% for the GMM-UBM and SVM systems respectively.</a:t>
            </a:r>
            <a:endParaRPr lang="zh-CN" altLang="en-US" sz="1600" dirty="0">
              <a:solidFill>
                <a:srgbClr val="8A6E36"/>
              </a:solidFill>
            </a:endParaRPr>
          </a:p>
        </p:txBody>
      </p:sp>
      <p:sp>
        <p:nvSpPr>
          <p:cNvPr id="51" name="文本框 50">
            <a:extLst>
              <a:ext uri="{FF2B5EF4-FFF2-40B4-BE49-F238E27FC236}">
                <a16:creationId xmlns:a16="http://schemas.microsoft.com/office/drawing/2014/main" id="{4BB7D575-88DB-4492-9292-461D4EB5ED3D}"/>
              </a:ext>
            </a:extLst>
          </p:cNvPr>
          <p:cNvSpPr txBox="1"/>
          <p:nvPr/>
        </p:nvSpPr>
        <p:spPr>
          <a:xfrm>
            <a:off x="543312" y="5352429"/>
            <a:ext cx="9579255" cy="787523"/>
          </a:xfrm>
          <a:prstGeom prst="rect">
            <a:avLst/>
          </a:prstGeom>
          <a:noFill/>
        </p:spPr>
        <p:txBody>
          <a:bodyPr wrap="square">
            <a:spAutoFit/>
          </a:bodyPr>
          <a:lstStyle/>
          <a:p>
            <a:pPr>
              <a:lnSpc>
                <a:spcPct val="150000"/>
              </a:lnSpc>
            </a:pPr>
            <a:r>
              <a:rPr lang="en-US" altLang="zh-CN" sz="1600" dirty="0">
                <a:solidFill>
                  <a:srgbClr val="8A6E36"/>
                </a:solidFill>
              </a:rPr>
              <a:t>Spoofing experiments using HMM-based synthetic speech and a commercial, forensic speaker verification tool were also reported in </a:t>
            </a:r>
            <a:r>
              <a:rPr lang="en-US" altLang="zh-CN" sz="1600" dirty="0" err="1">
                <a:solidFill>
                  <a:srgbClr val="8A6E36"/>
                </a:solidFill>
              </a:rPr>
              <a:t>Galou</a:t>
            </a:r>
            <a:r>
              <a:rPr lang="en-US" altLang="zh-CN" sz="1600" dirty="0">
                <a:solidFill>
                  <a:srgbClr val="8A6E36"/>
                </a:solidFill>
              </a:rPr>
              <a:t> (2011) and reached similar findings.</a:t>
            </a:r>
            <a:endParaRPr lang="zh-CN" altLang="en-US" sz="1600" dirty="0">
              <a:solidFill>
                <a:srgbClr val="8A6E36"/>
              </a:solidFill>
            </a:endParaRPr>
          </a:p>
        </p:txBody>
      </p:sp>
      <p:sp>
        <p:nvSpPr>
          <p:cNvPr id="52" name="文本框 51">
            <a:extLst>
              <a:ext uri="{FF2B5EF4-FFF2-40B4-BE49-F238E27FC236}">
                <a16:creationId xmlns:a16="http://schemas.microsoft.com/office/drawing/2014/main" id="{327A627D-A420-4D7F-BFDB-073541D1F7FF}"/>
              </a:ext>
            </a:extLst>
          </p:cNvPr>
          <p:cNvSpPr txBox="1"/>
          <p:nvPr/>
        </p:nvSpPr>
        <p:spPr>
          <a:xfrm>
            <a:off x="543312" y="1339102"/>
            <a:ext cx="10397404" cy="1895519"/>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1600" dirty="0">
                <a:solidFill>
                  <a:srgbClr val="8A6E36"/>
                </a:solidFill>
              </a:rPr>
              <a:t>ASV</a:t>
            </a:r>
            <a:r>
              <a:rPr lang="zh-CN" altLang="en-US" sz="1600" dirty="0">
                <a:solidFill>
                  <a:srgbClr val="8A6E36"/>
                </a:solidFill>
              </a:rPr>
              <a:t>对基于</a:t>
            </a:r>
            <a:r>
              <a:rPr lang="en-US" altLang="zh-CN" sz="1600" dirty="0">
                <a:solidFill>
                  <a:srgbClr val="8A6E36"/>
                </a:solidFill>
              </a:rPr>
              <a:t>HMM</a:t>
            </a:r>
            <a:r>
              <a:rPr lang="zh-CN" altLang="en-US" sz="1600" dirty="0">
                <a:solidFill>
                  <a:srgbClr val="8A6E36"/>
                </a:solidFill>
              </a:rPr>
              <a:t>的合成语音的脆弱性</a:t>
            </a:r>
            <a:endParaRPr lang="en-US" altLang="zh-CN" sz="1600" dirty="0">
              <a:solidFill>
                <a:srgbClr val="8A6E36"/>
              </a:solidFill>
            </a:endParaRPr>
          </a:p>
          <a:p>
            <a:pPr>
              <a:lnSpc>
                <a:spcPct val="150000"/>
              </a:lnSpc>
            </a:pPr>
            <a:r>
              <a:rPr lang="en-US" altLang="zh-CN" sz="1600" dirty="0">
                <a:solidFill>
                  <a:srgbClr val="8A6E36"/>
                </a:solidFill>
              </a:rPr>
              <a:t>ASV vulnerabilities to HMM-based synthetic speech were first demonstrated over a decade ago (</a:t>
            </a:r>
            <a:r>
              <a:rPr lang="en-US" altLang="zh-CN" sz="1600" dirty="0" err="1">
                <a:solidFill>
                  <a:srgbClr val="8A6E36"/>
                </a:solidFill>
              </a:rPr>
              <a:t>Masuko</a:t>
            </a:r>
            <a:r>
              <a:rPr lang="en-US" altLang="zh-CN" sz="1600" dirty="0">
                <a:solidFill>
                  <a:srgbClr val="8A6E36"/>
                </a:solidFill>
              </a:rPr>
              <a:t> et al., 1999; </a:t>
            </a:r>
            <a:r>
              <a:rPr lang="en-US" altLang="zh-CN" sz="1600" dirty="0" err="1">
                <a:solidFill>
                  <a:srgbClr val="8A6E36"/>
                </a:solidFill>
              </a:rPr>
              <a:t>Masuko</a:t>
            </a:r>
            <a:r>
              <a:rPr lang="en-US" altLang="zh-CN" sz="1600" dirty="0">
                <a:solidFill>
                  <a:srgbClr val="8A6E36"/>
                </a:solidFill>
              </a:rPr>
              <a:t> et al., 2000). The work used acoustic models adapted to specific human speakers (</a:t>
            </a:r>
            <a:r>
              <a:rPr lang="en-US" altLang="zh-CN" sz="1600" dirty="0" err="1">
                <a:solidFill>
                  <a:srgbClr val="8A6E36"/>
                </a:solidFill>
              </a:rPr>
              <a:t>Masuko</a:t>
            </a:r>
            <a:r>
              <a:rPr lang="en-US" altLang="zh-CN" sz="1600" dirty="0">
                <a:solidFill>
                  <a:srgbClr val="8A6E36"/>
                </a:solidFill>
              </a:rPr>
              <a:t> et al., 1996, 1997) and was performed using an HMM-based, text-prompted ASV system (Matsui and </a:t>
            </a:r>
            <a:r>
              <a:rPr lang="en-US" altLang="zh-CN" sz="1600" dirty="0" err="1">
                <a:solidFill>
                  <a:srgbClr val="8A6E36"/>
                </a:solidFill>
              </a:rPr>
              <a:t>Furui</a:t>
            </a:r>
            <a:r>
              <a:rPr lang="en-US" altLang="zh-CN" sz="1600" dirty="0">
                <a:solidFill>
                  <a:srgbClr val="8A6E36"/>
                </a:solidFill>
              </a:rPr>
              <a:t>, 1995).</a:t>
            </a:r>
            <a:endParaRPr lang="zh-CN" altLang="en-US" sz="1600" dirty="0">
              <a:solidFill>
                <a:srgbClr val="8A6E36"/>
              </a:solidFill>
            </a:endParaRPr>
          </a:p>
        </p:txBody>
      </p:sp>
    </p:spTree>
    <p:extLst>
      <p:ext uri="{BB962C8B-B14F-4D97-AF65-F5344CB8AC3E}">
        <p14:creationId xmlns:p14="http://schemas.microsoft.com/office/powerpoint/2010/main" val="1453742266"/>
      </p:ext>
    </p:extLst>
  </p:cSld>
  <p:clrMapOvr>
    <a:masterClrMapping/>
  </p:clrMapOvr>
  <mc:AlternateContent xmlns:mc="http://schemas.openxmlformats.org/markup-compatibility/2006" xmlns:p14="http://schemas.microsoft.com/office/powerpoint/2010/main">
    <mc:Choice Requires="p14">
      <p:transition spd="slow" advClick="0" advTm="0">
        <p14:prism isContent="1"/>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cs typeface="+mn-ea"/>
                <a:sym typeface="+mn-lt"/>
              </a:rPr>
              <a:t>ADD TOUR TITLE HERE</a:t>
            </a:r>
            <a:endParaRPr lang="zh-CN" altLang="en-US" sz="2800" dirty="0">
              <a:cs typeface="+mn-ea"/>
              <a:sym typeface="+mn-lt"/>
            </a:endParaRPr>
          </a:p>
        </p:txBody>
      </p:sp>
      <p:grpSp>
        <p:nvGrpSpPr>
          <p:cNvPr id="3" name="组合 2"/>
          <p:cNvGrpSpPr/>
          <p:nvPr/>
        </p:nvGrpSpPr>
        <p:grpSpPr>
          <a:xfrm>
            <a:off x="543314" y="349082"/>
            <a:ext cx="852903" cy="769441"/>
            <a:chOff x="165899" y="448951"/>
            <a:chExt cx="852903" cy="769441"/>
          </a:xfrm>
        </p:grpSpPr>
        <p:sp>
          <p:nvSpPr>
            <p:cNvPr id="4" name="文本框 3"/>
            <p:cNvSpPr txBox="1"/>
            <p:nvPr/>
          </p:nvSpPr>
          <p:spPr>
            <a:xfrm>
              <a:off x="165899" y="448951"/>
              <a:ext cx="852903" cy="769441"/>
            </a:xfrm>
            <a:prstGeom prst="rect">
              <a:avLst/>
            </a:prstGeom>
            <a:noFill/>
          </p:spPr>
          <p:txBody>
            <a:bodyPr wrap="square" rtlCol="0">
              <a:spAutoFit/>
            </a:bodyPr>
            <a:lstStyle/>
            <a:p>
              <a:r>
                <a:rPr lang="en-US" altLang="zh-CN" sz="4400" dirty="0">
                  <a:cs typeface="+mn-ea"/>
                  <a:sym typeface="+mn-lt"/>
                </a:rPr>
                <a:t>03</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32" name="文本框 31">
            <a:extLst>
              <a:ext uri="{FF2B5EF4-FFF2-40B4-BE49-F238E27FC236}">
                <a16:creationId xmlns:a16="http://schemas.microsoft.com/office/drawing/2014/main" id="{BF733A60-9504-4206-BFBE-1CB141781897}"/>
              </a:ext>
            </a:extLst>
          </p:cNvPr>
          <p:cNvSpPr txBox="1"/>
          <p:nvPr/>
        </p:nvSpPr>
        <p:spPr>
          <a:xfrm>
            <a:off x="1057562" y="1085303"/>
            <a:ext cx="10236083" cy="1803186"/>
          </a:xfrm>
          <a:prstGeom prst="rect">
            <a:avLst/>
          </a:prstGeom>
          <a:noFill/>
        </p:spPr>
        <p:txBody>
          <a:bodyPr wrap="square">
            <a:spAutoFit/>
          </a:bodyPr>
          <a:lstStyle/>
          <a:p>
            <a:pPr marL="285750" indent="-285750">
              <a:buFont typeface="Wingdings" panose="05000000000000000000" pitchFamily="2" charset="2"/>
              <a:buChar char="l"/>
            </a:pPr>
            <a:r>
              <a:rPr kumimoji="0" lang="zh-CN" altLang="zh-CN" sz="1800" b="0" i="0" u="none" strike="noStrike" cap="none" normalizeH="0" baseline="0" dirty="0">
                <a:ln>
                  <a:noFill/>
                </a:ln>
                <a:solidFill>
                  <a:srgbClr val="8A6E36"/>
                </a:solidFill>
                <a:effectLst/>
                <a:latin typeface="Arial" panose="020B0604020202020204" pitchFamily="34" charset="0"/>
                <a:ea typeface="Open Sans"/>
              </a:rPr>
              <a:t>使用帧内差异作为判别特征</a:t>
            </a:r>
            <a:r>
              <a:rPr kumimoji="0" lang="zh-CN" altLang="zh-CN" sz="1050" b="0" i="0" u="none" strike="noStrike" cap="none" normalizeH="0" baseline="0" dirty="0">
                <a:ln>
                  <a:noFill/>
                </a:ln>
                <a:solidFill>
                  <a:srgbClr val="8A6E36"/>
                </a:solidFill>
                <a:effectLst/>
                <a:latin typeface="Arial" panose="020B0604020202020204" pitchFamily="34" charset="0"/>
              </a:rPr>
              <a:t> </a:t>
            </a:r>
            <a:endParaRPr lang="en-US" altLang="zh-CN" dirty="0">
              <a:solidFill>
                <a:srgbClr val="8A6E36"/>
              </a:solidFill>
            </a:endParaRPr>
          </a:p>
          <a:p>
            <a:pPr>
              <a:lnSpc>
                <a:spcPct val="150000"/>
              </a:lnSpc>
            </a:pPr>
            <a:r>
              <a:rPr lang="en-US" altLang="zh-CN" sz="1600" dirty="0">
                <a:solidFill>
                  <a:srgbClr val="8A6E36"/>
                </a:solidFill>
              </a:rPr>
              <a:t>Most approaches to detect synthetic speech rely on processing artefacts specific to a particular synthesis algorithm. Based on the observation that the dynamic variation in the speech parameters of synthetic speech tend to be less than those of natural speech (Satoh et al., 2001) investigated the use of intra-frame differences as a discriminative feature. </a:t>
            </a:r>
            <a:endParaRPr lang="zh-CN" altLang="en-US" sz="1600" dirty="0">
              <a:solidFill>
                <a:srgbClr val="8A6E36"/>
              </a:solidFill>
            </a:endParaRPr>
          </a:p>
        </p:txBody>
      </p:sp>
      <p:sp>
        <p:nvSpPr>
          <p:cNvPr id="35" name="文本框 34">
            <a:extLst>
              <a:ext uri="{FF2B5EF4-FFF2-40B4-BE49-F238E27FC236}">
                <a16:creationId xmlns:a16="http://schemas.microsoft.com/office/drawing/2014/main" id="{CCF3BE52-2B54-467E-B08E-B88D4CC2ED26}"/>
              </a:ext>
            </a:extLst>
          </p:cNvPr>
          <p:cNvSpPr txBox="1"/>
          <p:nvPr/>
        </p:nvSpPr>
        <p:spPr>
          <a:xfrm>
            <a:off x="1057562" y="2855419"/>
            <a:ext cx="10236082" cy="1803186"/>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用</a:t>
            </a:r>
            <a:r>
              <a:rPr lang="en-US" altLang="zh-CN" dirty="0">
                <a:solidFill>
                  <a:srgbClr val="8A6E36"/>
                </a:solidFill>
              </a:rPr>
              <a:t>MCEP</a:t>
            </a:r>
            <a:r>
              <a:rPr lang="zh-CN" altLang="en-US" dirty="0">
                <a:solidFill>
                  <a:srgbClr val="8A6E36"/>
                </a:solidFill>
              </a:rPr>
              <a:t>检测基于</a:t>
            </a:r>
            <a:r>
              <a:rPr lang="en-US" altLang="zh-CN" dirty="0">
                <a:solidFill>
                  <a:srgbClr val="8A6E36"/>
                </a:solidFill>
              </a:rPr>
              <a:t>HMM</a:t>
            </a:r>
            <a:r>
              <a:rPr lang="zh-CN" altLang="en-US" dirty="0">
                <a:solidFill>
                  <a:srgbClr val="8A6E36"/>
                </a:solidFill>
              </a:rPr>
              <a:t>的合成系统产生的合成语音</a:t>
            </a:r>
            <a:endParaRPr lang="en-US" altLang="zh-CN" dirty="0">
              <a:solidFill>
                <a:srgbClr val="8A6E36"/>
              </a:solidFill>
            </a:endParaRPr>
          </a:p>
          <a:p>
            <a:pPr>
              <a:lnSpc>
                <a:spcPct val="150000"/>
              </a:lnSpc>
            </a:pPr>
            <a:r>
              <a:rPr lang="en-US" altLang="zh-CN" sz="1600" dirty="0">
                <a:solidFill>
                  <a:srgbClr val="8A6E36"/>
                </a:solidFill>
              </a:rPr>
              <a:t>In Chen et al. (2010), higher order Mel-cepstral coefficients (MCEPs) are employed to detect synthetic speech produced by an HMM-based synthesis system. The higher order cepstral coefficients, which reflect the detail in the spectral envelope, tend to be smoothed during the HMM model parameter training and synthesis processes. </a:t>
            </a:r>
            <a:endParaRPr lang="zh-CN" altLang="en-US" sz="1600" dirty="0">
              <a:solidFill>
                <a:srgbClr val="8A6E36"/>
              </a:solidFill>
            </a:endParaRPr>
          </a:p>
        </p:txBody>
      </p:sp>
      <p:sp>
        <p:nvSpPr>
          <p:cNvPr id="37" name="文本框 36">
            <a:extLst>
              <a:ext uri="{FF2B5EF4-FFF2-40B4-BE49-F238E27FC236}">
                <a16:creationId xmlns:a16="http://schemas.microsoft.com/office/drawing/2014/main" id="{F2BB653F-C034-42A7-BBDF-F5DC9E69A69A}"/>
              </a:ext>
            </a:extLst>
          </p:cNvPr>
          <p:cNvSpPr txBox="1"/>
          <p:nvPr/>
        </p:nvSpPr>
        <p:spPr>
          <a:xfrm>
            <a:off x="1057562" y="4654498"/>
            <a:ext cx="9881936" cy="2172518"/>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声码器和自然语音之间的声学差异</a:t>
            </a:r>
            <a:endParaRPr lang="en-US" altLang="zh-CN" dirty="0">
              <a:solidFill>
                <a:srgbClr val="8A6E36"/>
              </a:solidFill>
            </a:endParaRPr>
          </a:p>
          <a:p>
            <a:pPr>
              <a:lnSpc>
                <a:spcPct val="150000"/>
              </a:lnSpc>
            </a:pPr>
            <a:r>
              <a:rPr lang="en-US" altLang="zh-CN" sz="1600" dirty="0">
                <a:solidFill>
                  <a:srgbClr val="8A6E36"/>
                </a:solidFill>
              </a:rPr>
              <a:t>There are some attempts which focus on acoustic differences between vocoders and natural speech. Since the human auditory system is thought to be relatively insensitive to phase (</a:t>
            </a:r>
            <a:r>
              <a:rPr lang="en-US" altLang="zh-CN" sz="1600" dirty="0" err="1">
                <a:solidFill>
                  <a:srgbClr val="8A6E36"/>
                </a:solidFill>
              </a:rPr>
              <a:t>Quatieri</a:t>
            </a:r>
            <a:r>
              <a:rPr lang="en-US" altLang="zh-CN" sz="1600" dirty="0">
                <a:solidFill>
                  <a:srgbClr val="8A6E36"/>
                </a:solidFill>
              </a:rPr>
              <a:t>, 2002), vocoders typically do not reconstruct speech-like phase information. This simplification leads to differences in the phase spectra between human and synthetic speech, differences which can be </a:t>
            </a:r>
            <a:r>
              <a:rPr lang="en-US" altLang="zh-CN" sz="1600" dirty="0" err="1">
                <a:solidFill>
                  <a:srgbClr val="8A6E36"/>
                </a:solidFill>
              </a:rPr>
              <a:t>utilised</a:t>
            </a:r>
            <a:r>
              <a:rPr lang="en-US" altLang="zh-CN" sz="1600" dirty="0">
                <a:solidFill>
                  <a:srgbClr val="8A6E36"/>
                </a:solidFill>
              </a:rPr>
              <a:t> for discrimination</a:t>
            </a:r>
            <a:endParaRPr lang="zh-CN" altLang="en-US" sz="1600" dirty="0">
              <a:solidFill>
                <a:srgbClr val="8A6E36"/>
              </a:solidFill>
            </a:endParaRPr>
          </a:p>
        </p:txBody>
      </p:sp>
    </p:spTree>
    <p:extLst>
      <p:ext uri="{BB962C8B-B14F-4D97-AF65-F5344CB8AC3E}">
        <p14:creationId xmlns:p14="http://schemas.microsoft.com/office/powerpoint/2010/main" val="2847845126"/>
      </p:ext>
    </p:extLst>
  </p:cSld>
  <p:clrMapOvr>
    <a:masterClrMapping/>
  </p:clrMapOvr>
  <mc:AlternateContent xmlns:mc="http://schemas.openxmlformats.org/markup-compatibility/2006" xmlns:p14="http://schemas.microsoft.com/office/powerpoint/2010/main">
    <mc:Choice Requires="p14">
      <p:transition spd="slow" p14:dur="1600" advClick="0" advTm="0">
        <p14:prism dir="d" isContent="1" isInverted="1"/>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25879" y="278970"/>
            <a:ext cx="2340243" cy="1077218"/>
          </a:xfrm>
          <a:prstGeom prst="rect">
            <a:avLst/>
          </a:prstGeom>
          <a:noFill/>
        </p:spPr>
        <p:txBody>
          <a:bodyPr wrap="square" rtlCol="0">
            <a:spAutoFit/>
          </a:bodyPr>
          <a:lstStyle/>
          <a:p>
            <a:pPr algn="ctr"/>
            <a:r>
              <a:rPr lang="zh-CN" altLang="en-US" sz="3200" dirty="0">
                <a:solidFill>
                  <a:srgbClr val="8A6E36"/>
                </a:solidFill>
                <a:cs typeface="+mn-ea"/>
                <a:sym typeface="+mn-lt"/>
              </a:rPr>
              <a:t>目录</a:t>
            </a:r>
            <a:endParaRPr lang="en-US" altLang="zh-CN" sz="3200" dirty="0">
              <a:solidFill>
                <a:srgbClr val="8A6E36"/>
              </a:solidFill>
              <a:cs typeface="+mn-ea"/>
              <a:sym typeface="+mn-lt"/>
            </a:endParaRPr>
          </a:p>
          <a:p>
            <a:pPr algn="ctr"/>
            <a:r>
              <a:rPr lang="en-US" altLang="zh-CN" sz="3200" dirty="0">
                <a:solidFill>
                  <a:srgbClr val="8A6E36"/>
                </a:solidFill>
                <a:cs typeface="+mn-ea"/>
                <a:sym typeface="+mn-lt"/>
              </a:rPr>
              <a:t>CONTENT</a:t>
            </a:r>
            <a:endParaRPr lang="zh-CN" altLang="en-US" sz="3200" dirty="0">
              <a:solidFill>
                <a:srgbClr val="8A6E36"/>
              </a:solidFill>
              <a:cs typeface="+mn-ea"/>
              <a:sym typeface="+mn-lt"/>
            </a:endParaRPr>
          </a:p>
        </p:txBody>
      </p:sp>
      <p:cxnSp>
        <p:nvCxnSpPr>
          <p:cNvPr id="4" name="直接连接符 3"/>
          <p:cNvCxnSpPr/>
          <p:nvPr/>
        </p:nvCxnSpPr>
        <p:spPr>
          <a:xfrm>
            <a:off x="1020306" y="1755183"/>
            <a:ext cx="10151389" cy="0"/>
          </a:xfrm>
          <a:prstGeom prst="line">
            <a:avLst/>
          </a:prstGeom>
          <a:ln w="12700">
            <a:solidFill>
              <a:srgbClr val="8A6E36"/>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20306" y="5738247"/>
            <a:ext cx="10151389" cy="0"/>
          </a:xfrm>
          <a:prstGeom prst="line">
            <a:avLst/>
          </a:prstGeom>
          <a:ln w="12700">
            <a:solidFill>
              <a:srgbClr val="8A6E3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398391" y="1755182"/>
            <a:ext cx="0" cy="867905"/>
          </a:xfrm>
          <a:prstGeom prst="line">
            <a:avLst/>
          </a:prstGeom>
          <a:ln w="12700">
            <a:solidFill>
              <a:srgbClr val="8A6E3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747631" y="1755183"/>
            <a:ext cx="0" cy="867905"/>
          </a:xfrm>
          <a:prstGeom prst="line">
            <a:avLst/>
          </a:prstGeom>
          <a:ln w="12700">
            <a:solidFill>
              <a:srgbClr val="8A6E36"/>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96000" y="4870342"/>
            <a:ext cx="0" cy="867905"/>
          </a:xfrm>
          <a:prstGeom prst="line">
            <a:avLst/>
          </a:prstGeom>
          <a:ln w="12700">
            <a:solidFill>
              <a:srgbClr val="8A6E36"/>
            </a:solidFill>
          </a:ln>
        </p:spPr>
        <p:style>
          <a:lnRef idx="1">
            <a:schemeClr val="accent1"/>
          </a:lnRef>
          <a:fillRef idx="0">
            <a:schemeClr val="accent1"/>
          </a:fillRef>
          <a:effectRef idx="0">
            <a:schemeClr val="accent1"/>
          </a:effectRef>
          <a:fontRef idx="minor">
            <a:schemeClr val="tx1"/>
          </a:fontRef>
        </p:style>
      </p:cxnSp>
      <p:grpSp>
        <p:nvGrpSpPr>
          <p:cNvPr id="18" name="Group 4"/>
          <p:cNvGrpSpPr>
            <a:grpSpLocks noChangeAspect="1"/>
          </p:cNvGrpSpPr>
          <p:nvPr/>
        </p:nvGrpSpPr>
        <p:grpSpPr bwMode="auto">
          <a:xfrm>
            <a:off x="1934804" y="3367084"/>
            <a:ext cx="549090" cy="561858"/>
            <a:chOff x="1220" y="1559"/>
            <a:chExt cx="344" cy="352"/>
          </a:xfrm>
        </p:grpSpPr>
        <p:sp>
          <p:nvSpPr>
            <p:cNvPr id="19" name="AutoShape 3"/>
            <p:cNvSpPr>
              <a:spLocks noChangeAspect="1" noChangeArrowheads="1" noTextEdit="1"/>
            </p:cNvSpPr>
            <p:nvPr/>
          </p:nvSpPr>
          <p:spPr bwMode="auto">
            <a:xfrm>
              <a:off x="1220" y="1559"/>
              <a:ext cx="3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5"/>
            <p:cNvSpPr>
              <a:spLocks noEditPoints="1"/>
            </p:cNvSpPr>
            <p:nvPr/>
          </p:nvSpPr>
          <p:spPr bwMode="auto">
            <a:xfrm>
              <a:off x="1217" y="1559"/>
              <a:ext cx="358" cy="352"/>
            </a:xfrm>
            <a:custGeom>
              <a:avLst/>
              <a:gdLst>
                <a:gd name="T0" fmla="*/ 117 w 131"/>
                <a:gd name="T1" fmla="*/ 12 h 129"/>
                <a:gd name="T2" fmla="*/ 100 w 131"/>
                <a:gd name="T3" fmla="*/ 2 h 129"/>
                <a:gd name="T4" fmla="*/ 84 w 131"/>
                <a:gd name="T5" fmla="*/ 6 h 129"/>
                <a:gd name="T6" fmla="*/ 68 w 131"/>
                <a:gd name="T7" fmla="*/ 21 h 129"/>
                <a:gd name="T8" fmla="*/ 14 w 131"/>
                <a:gd name="T9" fmla="*/ 76 h 129"/>
                <a:gd name="T10" fmla="*/ 13 w 131"/>
                <a:gd name="T11" fmla="*/ 77 h 129"/>
                <a:gd name="T12" fmla="*/ 13 w 131"/>
                <a:gd name="T13" fmla="*/ 77 h 129"/>
                <a:gd name="T14" fmla="*/ 13 w 131"/>
                <a:gd name="T15" fmla="*/ 78 h 129"/>
                <a:gd name="T16" fmla="*/ 0 w 131"/>
                <a:gd name="T17" fmla="*/ 124 h 129"/>
                <a:gd name="T18" fmla="*/ 1 w 131"/>
                <a:gd name="T19" fmla="*/ 128 h 129"/>
                <a:gd name="T20" fmla="*/ 4 w 131"/>
                <a:gd name="T21" fmla="*/ 129 h 129"/>
                <a:gd name="T22" fmla="*/ 5 w 131"/>
                <a:gd name="T23" fmla="*/ 129 h 129"/>
                <a:gd name="T24" fmla="*/ 51 w 131"/>
                <a:gd name="T25" fmla="*/ 116 h 129"/>
                <a:gd name="T26" fmla="*/ 52 w 131"/>
                <a:gd name="T27" fmla="*/ 116 h 129"/>
                <a:gd name="T28" fmla="*/ 52 w 131"/>
                <a:gd name="T29" fmla="*/ 116 h 129"/>
                <a:gd name="T30" fmla="*/ 53 w 131"/>
                <a:gd name="T31" fmla="*/ 115 h 129"/>
                <a:gd name="T32" fmla="*/ 108 w 131"/>
                <a:gd name="T33" fmla="*/ 61 h 129"/>
                <a:gd name="T34" fmla="*/ 123 w 131"/>
                <a:gd name="T35" fmla="*/ 45 h 129"/>
                <a:gd name="T36" fmla="*/ 117 w 131"/>
                <a:gd name="T37" fmla="*/ 12 h 129"/>
                <a:gd name="T38" fmla="*/ 112 w 131"/>
                <a:gd name="T39" fmla="*/ 17 h 129"/>
                <a:gd name="T40" fmla="*/ 120 w 131"/>
                <a:gd name="T41" fmla="*/ 36 h 129"/>
                <a:gd name="T42" fmla="*/ 93 w 131"/>
                <a:gd name="T43" fmla="*/ 9 h 129"/>
                <a:gd name="T44" fmla="*/ 112 w 131"/>
                <a:gd name="T45" fmla="*/ 17 h 129"/>
                <a:gd name="T46" fmla="*/ 80 w 131"/>
                <a:gd name="T47" fmla="*/ 21 h 129"/>
                <a:gd name="T48" fmla="*/ 108 w 131"/>
                <a:gd name="T49" fmla="*/ 49 h 129"/>
                <a:gd name="T50" fmla="*/ 105 w 131"/>
                <a:gd name="T51" fmla="*/ 52 h 129"/>
                <a:gd name="T52" fmla="*/ 77 w 131"/>
                <a:gd name="T53" fmla="*/ 24 h 129"/>
                <a:gd name="T54" fmla="*/ 80 w 131"/>
                <a:gd name="T55" fmla="*/ 21 h 129"/>
                <a:gd name="T56" fmla="*/ 12 w 131"/>
                <a:gd name="T57" fmla="*/ 111 h 129"/>
                <a:gd name="T58" fmla="*/ 19 w 131"/>
                <a:gd name="T59" fmla="*/ 86 h 129"/>
                <a:gd name="T60" fmla="*/ 31 w 131"/>
                <a:gd name="T61" fmla="*/ 98 h 129"/>
                <a:gd name="T62" fmla="*/ 43 w 131"/>
                <a:gd name="T63" fmla="*/ 110 h 129"/>
                <a:gd name="T64" fmla="*/ 18 w 131"/>
                <a:gd name="T65" fmla="*/ 117 h 129"/>
                <a:gd name="T66" fmla="*/ 12 w 131"/>
                <a:gd name="T67" fmla="*/ 111 h 129"/>
                <a:gd name="T68" fmla="*/ 71 w 131"/>
                <a:gd name="T69" fmla="*/ 30 h 129"/>
                <a:gd name="T70" fmla="*/ 76 w 131"/>
                <a:gd name="T71" fmla="*/ 35 h 129"/>
                <a:gd name="T72" fmla="*/ 27 w 131"/>
                <a:gd name="T73" fmla="*/ 84 h 129"/>
                <a:gd name="T74" fmla="*/ 22 w 131"/>
                <a:gd name="T75" fmla="*/ 79 h 129"/>
                <a:gd name="T76" fmla="*/ 71 w 131"/>
                <a:gd name="T77" fmla="*/ 30 h 129"/>
                <a:gd name="T78" fmla="*/ 36 w 131"/>
                <a:gd name="T79" fmla="*/ 93 h 129"/>
                <a:gd name="T80" fmla="*/ 30 w 131"/>
                <a:gd name="T81" fmla="*/ 86 h 129"/>
                <a:gd name="T82" fmla="*/ 79 w 131"/>
                <a:gd name="T83" fmla="*/ 38 h 129"/>
                <a:gd name="T84" fmla="*/ 91 w 131"/>
                <a:gd name="T85" fmla="*/ 50 h 129"/>
                <a:gd name="T86" fmla="*/ 42 w 131"/>
                <a:gd name="T87" fmla="*/ 99 h 129"/>
                <a:gd name="T88" fmla="*/ 36 w 131"/>
                <a:gd name="T89" fmla="*/ 93 h 129"/>
                <a:gd name="T90" fmla="*/ 50 w 131"/>
                <a:gd name="T91" fmla="*/ 107 h 129"/>
                <a:gd name="T92" fmla="*/ 45 w 131"/>
                <a:gd name="T93" fmla="*/ 102 h 129"/>
                <a:gd name="T94" fmla="*/ 94 w 131"/>
                <a:gd name="T95" fmla="*/ 53 h 129"/>
                <a:gd name="T96" fmla="*/ 99 w 131"/>
                <a:gd name="T97" fmla="*/ 58 h 129"/>
                <a:gd name="T98" fmla="*/ 50 w 131"/>
                <a:gd name="T99" fmla="*/ 107 h 129"/>
                <a:gd name="T100" fmla="*/ 111 w 131"/>
                <a:gd name="T101" fmla="*/ 46 h 129"/>
                <a:gd name="T102" fmla="*/ 83 w 131"/>
                <a:gd name="T103" fmla="*/ 18 h 129"/>
                <a:gd name="T104" fmla="*/ 87 w 131"/>
                <a:gd name="T105" fmla="*/ 14 h 129"/>
                <a:gd name="T106" fmla="*/ 115 w 131"/>
                <a:gd name="T107" fmla="*/ 42 h 129"/>
                <a:gd name="T108" fmla="*/ 111 w 131"/>
                <a:gd name="T109" fmla="*/ 4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1" h="129">
                  <a:moveTo>
                    <a:pt x="117" y="12"/>
                  </a:moveTo>
                  <a:cubicBezTo>
                    <a:pt x="112" y="7"/>
                    <a:pt x="106" y="3"/>
                    <a:pt x="100" y="2"/>
                  </a:cubicBezTo>
                  <a:cubicBezTo>
                    <a:pt x="94" y="0"/>
                    <a:pt x="88" y="2"/>
                    <a:pt x="84" y="6"/>
                  </a:cubicBezTo>
                  <a:cubicBezTo>
                    <a:pt x="68" y="21"/>
                    <a:pt x="68" y="21"/>
                    <a:pt x="68" y="21"/>
                  </a:cubicBezTo>
                  <a:cubicBezTo>
                    <a:pt x="14" y="76"/>
                    <a:pt x="14" y="76"/>
                    <a:pt x="14" y="76"/>
                  </a:cubicBezTo>
                  <a:cubicBezTo>
                    <a:pt x="14" y="76"/>
                    <a:pt x="13" y="76"/>
                    <a:pt x="13" y="77"/>
                  </a:cubicBezTo>
                  <a:cubicBezTo>
                    <a:pt x="13" y="77"/>
                    <a:pt x="13" y="77"/>
                    <a:pt x="13" y="77"/>
                  </a:cubicBezTo>
                  <a:cubicBezTo>
                    <a:pt x="13" y="77"/>
                    <a:pt x="13" y="77"/>
                    <a:pt x="13" y="78"/>
                  </a:cubicBezTo>
                  <a:cubicBezTo>
                    <a:pt x="0" y="124"/>
                    <a:pt x="0" y="124"/>
                    <a:pt x="0" y="124"/>
                  </a:cubicBezTo>
                  <a:cubicBezTo>
                    <a:pt x="0" y="125"/>
                    <a:pt x="0" y="127"/>
                    <a:pt x="1" y="128"/>
                  </a:cubicBezTo>
                  <a:cubicBezTo>
                    <a:pt x="2" y="128"/>
                    <a:pt x="3" y="129"/>
                    <a:pt x="4" y="129"/>
                  </a:cubicBezTo>
                  <a:cubicBezTo>
                    <a:pt x="5" y="129"/>
                    <a:pt x="5" y="129"/>
                    <a:pt x="5" y="129"/>
                  </a:cubicBezTo>
                  <a:cubicBezTo>
                    <a:pt x="51" y="116"/>
                    <a:pt x="51" y="116"/>
                    <a:pt x="51" y="116"/>
                  </a:cubicBezTo>
                  <a:cubicBezTo>
                    <a:pt x="52" y="116"/>
                    <a:pt x="52" y="116"/>
                    <a:pt x="52" y="116"/>
                  </a:cubicBezTo>
                  <a:cubicBezTo>
                    <a:pt x="52" y="116"/>
                    <a:pt x="52" y="116"/>
                    <a:pt x="52" y="116"/>
                  </a:cubicBezTo>
                  <a:cubicBezTo>
                    <a:pt x="53" y="116"/>
                    <a:pt x="53" y="115"/>
                    <a:pt x="53" y="115"/>
                  </a:cubicBezTo>
                  <a:cubicBezTo>
                    <a:pt x="108" y="61"/>
                    <a:pt x="108" y="61"/>
                    <a:pt x="108" y="61"/>
                  </a:cubicBezTo>
                  <a:cubicBezTo>
                    <a:pt x="123" y="45"/>
                    <a:pt x="123" y="45"/>
                    <a:pt x="123" y="45"/>
                  </a:cubicBezTo>
                  <a:cubicBezTo>
                    <a:pt x="131" y="37"/>
                    <a:pt x="128" y="23"/>
                    <a:pt x="117" y="12"/>
                  </a:cubicBezTo>
                  <a:close/>
                  <a:moveTo>
                    <a:pt x="112" y="17"/>
                  </a:moveTo>
                  <a:cubicBezTo>
                    <a:pt x="118" y="23"/>
                    <a:pt x="121" y="31"/>
                    <a:pt x="120" y="36"/>
                  </a:cubicBezTo>
                  <a:cubicBezTo>
                    <a:pt x="93" y="9"/>
                    <a:pt x="93" y="9"/>
                    <a:pt x="93" y="9"/>
                  </a:cubicBezTo>
                  <a:cubicBezTo>
                    <a:pt x="98" y="8"/>
                    <a:pt x="106" y="11"/>
                    <a:pt x="112" y="17"/>
                  </a:cubicBezTo>
                  <a:close/>
                  <a:moveTo>
                    <a:pt x="80" y="21"/>
                  </a:moveTo>
                  <a:cubicBezTo>
                    <a:pt x="108" y="49"/>
                    <a:pt x="108" y="49"/>
                    <a:pt x="108" y="49"/>
                  </a:cubicBezTo>
                  <a:cubicBezTo>
                    <a:pt x="105" y="52"/>
                    <a:pt x="105" y="52"/>
                    <a:pt x="105" y="52"/>
                  </a:cubicBezTo>
                  <a:cubicBezTo>
                    <a:pt x="77" y="24"/>
                    <a:pt x="77" y="24"/>
                    <a:pt x="77" y="24"/>
                  </a:cubicBezTo>
                  <a:lnTo>
                    <a:pt x="80" y="21"/>
                  </a:lnTo>
                  <a:close/>
                  <a:moveTo>
                    <a:pt x="12" y="111"/>
                  </a:moveTo>
                  <a:cubicBezTo>
                    <a:pt x="19" y="86"/>
                    <a:pt x="19" y="86"/>
                    <a:pt x="19" y="86"/>
                  </a:cubicBezTo>
                  <a:cubicBezTo>
                    <a:pt x="31" y="98"/>
                    <a:pt x="31" y="98"/>
                    <a:pt x="31" y="98"/>
                  </a:cubicBezTo>
                  <a:cubicBezTo>
                    <a:pt x="43" y="110"/>
                    <a:pt x="43" y="110"/>
                    <a:pt x="43" y="110"/>
                  </a:cubicBezTo>
                  <a:cubicBezTo>
                    <a:pt x="18" y="117"/>
                    <a:pt x="18" y="117"/>
                    <a:pt x="18" y="117"/>
                  </a:cubicBezTo>
                  <a:lnTo>
                    <a:pt x="12" y="111"/>
                  </a:lnTo>
                  <a:close/>
                  <a:moveTo>
                    <a:pt x="71" y="30"/>
                  </a:moveTo>
                  <a:cubicBezTo>
                    <a:pt x="76" y="35"/>
                    <a:pt x="76" y="35"/>
                    <a:pt x="76" y="35"/>
                  </a:cubicBezTo>
                  <a:cubicBezTo>
                    <a:pt x="27" y="84"/>
                    <a:pt x="27" y="84"/>
                    <a:pt x="27" y="84"/>
                  </a:cubicBezTo>
                  <a:cubicBezTo>
                    <a:pt x="22" y="79"/>
                    <a:pt x="22" y="79"/>
                    <a:pt x="22" y="79"/>
                  </a:cubicBezTo>
                  <a:lnTo>
                    <a:pt x="71" y="30"/>
                  </a:lnTo>
                  <a:close/>
                  <a:moveTo>
                    <a:pt x="36" y="93"/>
                  </a:moveTo>
                  <a:cubicBezTo>
                    <a:pt x="30" y="86"/>
                    <a:pt x="30" y="86"/>
                    <a:pt x="30" y="86"/>
                  </a:cubicBezTo>
                  <a:cubicBezTo>
                    <a:pt x="79" y="38"/>
                    <a:pt x="79" y="38"/>
                    <a:pt x="79" y="38"/>
                  </a:cubicBezTo>
                  <a:cubicBezTo>
                    <a:pt x="91" y="50"/>
                    <a:pt x="91" y="50"/>
                    <a:pt x="91" y="50"/>
                  </a:cubicBezTo>
                  <a:cubicBezTo>
                    <a:pt x="42" y="99"/>
                    <a:pt x="42" y="99"/>
                    <a:pt x="42" y="99"/>
                  </a:cubicBezTo>
                  <a:lnTo>
                    <a:pt x="36" y="93"/>
                  </a:lnTo>
                  <a:close/>
                  <a:moveTo>
                    <a:pt x="50" y="107"/>
                  </a:moveTo>
                  <a:cubicBezTo>
                    <a:pt x="45" y="102"/>
                    <a:pt x="45" y="102"/>
                    <a:pt x="45" y="102"/>
                  </a:cubicBezTo>
                  <a:cubicBezTo>
                    <a:pt x="94" y="53"/>
                    <a:pt x="94" y="53"/>
                    <a:pt x="94" y="53"/>
                  </a:cubicBezTo>
                  <a:cubicBezTo>
                    <a:pt x="99" y="58"/>
                    <a:pt x="99" y="58"/>
                    <a:pt x="99" y="58"/>
                  </a:cubicBezTo>
                  <a:lnTo>
                    <a:pt x="50" y="107"/>
                  </a:lnTo>
                  <a:close/>
                  <a:moveTo>
                    <a:pt x="111" y="46"/>
                  </a:moveTo>
                  <a:cubicBezTo>
                    <a:pt x="83" y="18"/>
                    <a:pt x="83" y="18"/>
                    <a:pt x="83" y="18"/>
                  </a:cubicBezTo>
                  <a:cubicBezTo>
                    <a:pt x="87" y="14"/>
                    <a:pt x="87" y="14"/>
                    <a:pt x="87" y="14"/>
                  </a:cubicBezTo>
                  <a:cubicBezTo>
                    <a:pt x="115" y="42"/>
                    <a:pt x="115" y="42"/>
                    <a:pt x="115" y="42"/>
                  </a:cubicBezTo>
                  <a:lnTo>
                    <a:pt x="111" y="46"/>
                  </a:ln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1" name="Group 8"/>
          <p:cNvGrpSpPr>
            <a:grpSpLocks noChangeAspect="1"/>
          </p:cNvGrpSpPr>
          <p:nvPr/>
        </p:nvGrpSpPr>
        <p:grpSpPr bwMode="auto">
          <a:xfrm>
            <a:off x="4403754" y="3967369"/>
            <a:ext cx="523550" cy="561858"/>
            <a:chOff x="2775" y="2575"/>
            <a:chExt cx="328" cy="352"/>
          </a:xfrm>
        </p:grpSpPr>
        <p:sp>
          <p:nvSpPr>
            <p:cNvPr id="22" name="AutoShape 7"/>
            <p:cNvSpPr>
              <a:spLocks noChangeAspect="1" noChangeArrowheads="1" noTextEdit="1"/>
            </p:cNvSpPr>
            <p:nvPr/>
          </p:nvSpPr>
          <p:spPr bwMode="auto">
            <a:xfrm>
              <a:off x="2775" y="2575"/>
              <a:ext cx="32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9"/>
            <p:cNvSpPr>
              <a:spLocks noEditPoints="1"/>
            </p:cNvSpPr>
            <p:nvPr/>
          </p:nvSpPr>
          <p:spPr bwMode="auto">
            <a:xfrm>
              <a:off x="2775" y="2575"/>
              <a:ext cx="328" cy="349"/>
            </a:xfrm>
            <a:custGeom>
              <a:avLst/>
              <a:gdLst>
                <a:gd name="T0" fmla="*/ 116 w 120"/>
                <a:gd name="T1" fmla="*/ 8 h 128"/>
                <a:gd name="T2" fmla="*/ 96 w 120"/>
                <a:gd name="T3" fmla="*/ 8 h 128"/>
                <a:gd name="T4" fmla="*/ 96 w 120"/>
                <a:gd name="T5" fmla="*/ 4 h 128"/>
                <a:gd name="T6" fmla="*/ 92 w 120"/>
                <a:gd name="T7" fmla="*/ 0 h 128"/>
                <a:gd name="T8" fmla="*/ 88 w 120"/>
                <a:gd name="T9" fmla="*/ 4 h 128"/>
                <a:gd name="T10" fmla="*/ 88 w 120"/>
                <a:gd name="T11" fmla="*/ 8 h 128"/>
                <a:gd name="T12" fmla="*/ 74 w 120"/>
                <a:gd name="T13" fmla="*/ 8 h 128"/>
                <a:gd name="T14" fmla="*/ 74 w 120"/>
                <a:gd name="T15" fmla="*/ 4 h 128"/>
                <a:gd name="T16" fmla="*/ 70 w 120"/>
                <a:gd name="T17" fmla="*/ 0 h 128"/>
                <a:gd name="T18" fmla="*/ 66 w 120"/>
                <a:gd name="T19" fmla="*/ 4 h 128"/>
                <a:gd name="T20" fmla="*/ 66 w 120"/>
                <a:gd name="T21" fmla="*/ 8 h 128"/>
                <a:gd name="T22" fmla="*/ 53 w 120"/>
                <a:gd name="T23" fmla="*/ 8 h 128"/>
                <a:gd name="T24" fmla="*/ 53 w 120"/>
                <a:gd name="T25" fmla="*/ 4 h 128"/>
                <a:gd name="T26" fmla="*/ 49 w 120"/>
                <a:gd name="T27" fmla="*/ 0 h 128"/>
                <a:gd name="T28" fmla="*/ 45 w 120"/>
                <a:gd name="T29" fmla="*/ 4 h 128"/>
                <a:gd name="T30" fmla="*/ 45 w 120"/>
                <a:gd name="T31" fmla="*/ 8 h 128"/>
                <a:gd name="T32" fmla="*/ 32 w 120"/>
                <a:gd name="T33" fmla="*/ 8 h 128"/>
                <a:gd name="T34" fmla="*/ 32 w 120"/>
                <a:gd name="T35" fmla="*/ 4 h 128"/>
                <a:gd name="T36" fmla="*/ 28 w 120"/>
                <a:gd name="T37" fmla="*/ 0 h 128"/>
                <a:gd name="T38" fmla="*/ 24 w 120"/>
                <a:gd name="T39" fmla="*/ 4 h 128"/>
                <a:gd name="T40" fmla="*/ 24 w 120"/>
                <a:gd name="T41" fmla="*/ 8 h 128"/>
                <a:gd name="T42" fmla="*/ 4 w 120"/>
                <a:gd name="T43" fmla="*/ 8 h 128"/>
                <a:gd name="T44" fmla="*/ 0 w 120"/>
                <a:gd name="T45" fmla="*/ 12 h 128"/>
                <a:gd name="T46" fmla="*/ 0 w 120"/>
                <a:gd name="T47" fmla="*/ 124 h 128"/>
                <a:gd name="T48" fmla="*/ 4 w 120"/>
                <a:gd name="T49" fmla="*/ 128 h 128"/>
                <a:gd name="T50" fmla="*/ 116 w 120"/>
                <a:gd name="T51" fmla="*/ 128 h 128"/>
                <a:gd name="T52" fmla="*/ 120 w 120"/>
                <a:gd name="T53" fmla="*/ 124 h 128"/>
                <a:gd name="T54" fmla="*/ 120 w 120"/>
                <a:gd name="T55" fmla="*/ 12 h 128"/>
                <a:gd name="T56" fmla="*/ 116 w 120"/>
                <a:gd name="T57" fmla="*/ 8 h 128"/>
                <a:gd name="T58" fmla="*/ 24 w 120"/>
                <a:gd name="T59" fmla="*/ 16 h 128"/>
                <a:gd name="T60" fmla="*/ 24 w 120"/>
                <a:gd name="T61" fmla="*/ 20 h 128"/>
                <a:gd name="T62" fmla="*/ 28 w 120"/>
                <a:gd name="T63" fmla="*/ 24 h 128"/>
                <a:gd name="T64" fmla="*/ 32 w 120"/>
                <a:gd name="T65" fmla="*/ 20 h 128"/>
                <a:gd name="T66" fmla="*/ 32 w 120"/>
                <a:gd name="T67" fmla="*/ 16 h 128"/>
                <a:gd name="T68" fmla="*/ 45 w 120"/>
                <a:gd name="T69" fmla="*/ 16 h 128"/>
                <a:gd name="T70" fmla="*/ 45 w 120"/>
                <a:gd name="T71" fmla="*/ 20 h 128"/>
                <a:gd name="T72" fmla="*/ 49 w 120"/>
                <a:gd name="T73" fmla="*/ 24 h 128"/>
                <a:gd name="T74" fmla="*/ 53 w 120"/>
                <a:gd name="T75" fmla="*/ 20 h 128"/>
                <a:gd name="T76" fmla="*/ 53 w 120"/>
                <a:gd name="T77" fmla="*/ 16 h 128"/>
                <a:gd name="T78" fmla="*/ 66 w 120"/>
                <a:gd name="T79" fmla="*/ 16 h 128"/>
                <a:gd name="T80" fmla="*/ 66 w 120"/>
                <a:gd name="T81" fmla="*/ 20 h 128"/>
                <a:gd name="T82" fmla="*/ 70 w 120"/>
                <a:gd name="T83" fmla="*/ 24 h 128"/>
                <a:gd name="T84" fmla="*/ 74 w 120"/>
                <a:gd name="T85" fmla="*/ 20 h 128"/>
                <a:gd name="T86" fmla="*/ 74 w 120"/>
                <a:gd name="T87" fmla="*/ 16 h 128"/>
                <a:gd name="T88" fmla="*/ 88 w 120"/>
                <a:gd name="T89" fmla="*/ 16 h 128"/>
                <a:gd name="T90" fmla="*/ 88 w 120"/>
                <a:gd name="T91" fmla="*/ 20 h 128"/>
                <a:gd name="T92" fmla="*/ 92 w 120"/>
                <a:gd name="T93" fmla="*/ 24 h 128"/>
                <a:gd name="T94" fmla="*/ 96 w 120"/>
                <a:gd name="T95" fmla="*/ 20 h 128"/>
                <a:gd name="T96" fmla="*/ 96 w 120"/>
                <a:gd name="T97" fmla="*/ 16 h 128"/>
                <a:gd name="T98" fmla="*/ 112 w 120"/>
                <a:gd name="T99" fmla="*/ 16 h 128"/>
                <a:gd name="T100" fmla="*/ 112 w 120"/>
                <a:gd name="T101" fmla="*/ 37 h 128"/>
                <a:gd name="T102" fmla="*/ 8 w 120"/>
                <a:gd name="T103" fmla="*/ 37 h 128"/>
                <a:gd name="T104" fmla="*/ 8 w 120"/>
                <a:gd name="T105" fmla="*/ 16 h 128"/>
                <a:gd name="T106" fmla="*/ 24 w 120"/>
                <a:gd name="T107" fmla="*/ 16 h 128"/>
                <a:gd name="T108" fmla="*/ 8 w 120"/>
                <a:gd name="T109" fmla="*/ 120 h 128"/>
                <a:gd name="T110" fmla="*/ 8 w 120"/>
                <a:gd name="T111" fmla="*/ 41 h 128"/>
                <a:gd name="T112" fmla="*/ 112 w 120"/>
                <a:gd name="T113" fmla="*/ 41 h 128"/>
                <a:gd name="T114" fmla="*/ 112 w 120"/>
                <a:gd name="T115" fmla="*/ 120 h 128"/>
                <a:gd name="T116" fmla="*/ 8 w 120"/>
                <a:gd name="T1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128">
                  <a:moveTo>
                    <a:pt x="116" y="8"/>
                  </a:moveTo>
                  <a:cubicBezTo>
                    <a:pt x="96" y="8"/>
                    <a:pt x="96" y="8"/>
                    <a:pt x="96" y="8"/>
                  </a:cubicBezTo>
                  <a:cubicBezTo>
                    <a:pt x="96" y="4"/>
                    <a:pt x="96" y="4"/>
                    <a:pt x="96" y="4"/>
                  </a:cubicBezTo>
                  <a:cubicBezTo>
                    <a:pt x="96" y="2"/>
                    <a:pt x="94" y="0"/>
                    <a:pt x="92" y="0"/>
                  </a:cubicBezTo>
                  <a:cubicBezTo>
                    <a:pt x="90" y="0"/>
                    <a:pt x="88" y="2"/>
                    <a:pt x="88" y="4"/>
                  </a:cubicBezTo>
                  <a:cubicBezTo>
                    <a:pt x="88" y="8"/>
                    <a:pt x="88" y="8"/>
                    <a:pt x="88" y="8"/>
                  </a:cubicBezTo>
                  <a:cubicBezTo>
                    <a:pt x="74" y="8"/>
                    <a:pt x="74" y="8"/>
                    <a:pt x="74" y="8"/>
                  </a:cubicBezTo>
                  <a:cubicBezTo>
                    <a:pt x="74" y="4"/>
                    <a:pt x="74" y="4"/>
                    <a:pt x="74" y="4"/>
                  </a:cubicBezTo>
                  <a:cubicBezTo>
                    <a:pt x="74" y="2"/>
                    <a:pt x="73" y="0"/>
                    <a:pt x="70" y="0"/>
                  </a:cubicBezTo>
                  <a:cubicBezTo>
                    <a:pt x="68" y="0"/>
                    <a:pt x="66" y="2"/>
                    <a:pt x="66" y="4"/>
                  </a:cubicBezTo>
                  <a:cubicBezTo>
                    <a:pt x="66" y="8"/>
                    <a:pt x="66" y="8"/>
                    <a:pt x="66" y="8"/>
                  </a:cubicBezTo>
                  <a:cubicBezTo>
                    <a:pt x="53" y="8"/>
                    <a:pt x="53" y="8"/>
                    <a:pt x="53" y="8"/>
                  </a:cubicBezTo>
                  <a:cubicBezTo>
                    <a:pt x="53" y="4"/>
                    <a:pt x="53" y="4"/>
                    <a:pt x="53" y="4"/>
                  </a:cubicBezTo>
                  <a:cubicBezTo>
                    <a:pt x="53" y="2"/>
                    <a:pt x="51" y="0"/>
                    <a:pt x="49" y="0"/>
                  </a:cubicBezTo>
                  <a:cubicBezTo>
                    <a:pt x="47" y="0"/>
                    <a:pt x="45" y="2"/>
                    <a:pt x="45" y="4"/>
                  </a:cubicBezTo>
                  <a:cubicBezTo>
                    <a:pt x="45" y="8"/>
                    <a:pt x="45" y="8"/>
                    <a:pt x="45" y="8"/>
                  </a:cubicBezTo>
                  <a:cubicBezTo>
                    <a:pt x="32" y="8"/>
                    <a:pt x="32" y="8"/>
                    <a:pt x="32" y="8"/>
                  </a:cubicBezTo>
                  <a:cubicBezTo>
                    <a:pt x="32" y="4"/>
                    <a:pt x="32" y="4"/>
                    <a:pt x="32" y="4"/>
                  </a:cubicBezTo>
                  <a:cubicBezTo>
                    <a:pt x="32" y="2"/>
                    <a:pt x="30" y="0"/>
                    <a:pt x="28" y="0"/>
                  </a:cubicBezTo>
                  <a:cubicBezTo>
                    <a:pt x="26" y="0"/>
                    <a:pt x="24" y="2"/>
                    <a:pt x="24" y="4"/>
                  </a:cubicBezTo>
                  <a:cubicBezTo>
                    <a:pt x="24" y="8"/>
                    <a:pt x="24" y="8"/>
                    <a:pt x="24" y="8"/>
                  </a:cubicBezTo>
                  <a:cubicBezTo>
                    <a:pt x="4" y="8"/>
                    <a:pt x="4" y="8"/>
                    <a:pt x="4" y="8"/>
                  </a:cubicBezTo>
                  <a:cubicBezTo>
                    <a:pt x="2" y="8"/>
                    <a:pt x="0" y="10"/>
                    <a:pt x="0" y="12"/>
                  </a:cubicBezTo>
                  <a:cubicBezTo>
                    <a:pt x="0" y="124"/>
                    <a:pt x="0" y="124"/>
                    <a:pt x="0" y="124"/>
                  </a:cubicBezTo>
                  <a:cubicBezTo>
                    <a:pt x="0" y="126"/>
                    <a:pt x="2" y="128"/>
                    <a:pt x="4" y="128"/>
                  </a:cubicBezTo>
                  <a:cubicBezTo>
                    <a:pt x="116" y="128"/>
                    <a:pt x="116" y="128"/>
                    <a:pt x="116" y="128"/>
                  </a:cubicBezTo>
                  <a:cubicBezTo>
                    <a:pt x="118" y="128"/>
                    <a:pt x="120" y="126"/>
                    <a:pt x="120" y="124"/>
                  </a:cubicBezTo>
                  <a:cubicBezTo>
                    <a:pt x="120" y="12"/>
                    <a:pt x="120" y="12"/>
                    <a:pt x="120" y="12"/>
                  </a:cubicBezTo>
                  <a:cubicBezTo>
                    <a:pt x="120" y="10"/>
                    <a:pt x="118" y="8"/>
                    <a:pt x="116" y="8"/>
                  </a:cubicBezTo>
                  <a:close/>
                  <a:moveTo>
                    <a:pt x="24" y="16"/>
                  </a:moveTo>
                  <a:cubicBezTo>
                    <a:pt x="24" y="20"/>
                    <a:pt x="24" y="20"/>
                    <a:pt x="24" y="20"/>
                  </a:cubicBezTo>
                  <a:cubicBezTo>
                    <a:pt x="24" y="22"/>
                    <a:pt x="26" y="24"/>
                    <a:pt x="28" y="24"/>
                  </a:cubicBezTo>
                  <a:cubicBezTo>
                    <a:pt x="30" y="24"/>
                    <a:pt x="32" y="22"/>
                    <a:pt x="32" y="20"/>
                  </a:cubicBezTo>
                  <a:cubicBezTo>
                    <a:pt x="32" y="16"/>
                    <a:pt x="32" y="16"/>
                    <a:pt x="32" y="16"/>
                  </a:cubicBezTo>
                  <a:cubicBezTo>
                    <a:pt x="45" y="16"/>
                    <a:pt x="45" y="16"/>
                    <a:pt x="45" y="16"/>
                  </a:cubicBezTo>
                  <a:cubicBezTo>
                    <a:pt x="45" y="20"/>
                    <a:pt x="45" y="20"/>
                    <a:pt x="45" y="20"/>
                  </a:cubicBezTo>
                  <a:cubicBezTo>
                    <a:pt x="45" y="22"/>
                    <a:pt x="47" y="24"/>
                    <a:pt x="49" y="24"/>
                  </a:cubicBezTo>
                  <a:cubicBezTo>
                    <a:pt x="51" y="24"/>
                    <a:pt x="53" y="22"/>
                    <a:pt x="53" y="20"/>
                  </a:cubicBezTo>
                  <a:cubicBezTo>
                    <a:pt x="53" y="16"/>
                    <a:pt x="53" y="16"/>
                    <a:pt x="53" y="16"/>
                  </a:cubicBezTo>
                  <a:cubicBezTo>
                    <a:pt x="66" y="16"/>
                    <a:pt x="66" y="16"/>
                    <a:pt x="66" y="16"/>
                  </a:cubicBezTo>
                  <a:cubicBezTo>
                    <a:pt x="66" y="20"/>
                    <a:pt x="66" y="20"/>
                    <a:pt x="66" y="20"/>
                  </a:cubicBezTo>
                  <a:cubicBezTo>
                    <a:pt x="66" y="22"/>
                    <a:pt x="68" y="24"/>
                    <a:pt x="70" y="24"/>
                  </a:cubicBezTo>
                  <a:cubicBezTo>
                    <a:pt x="73" y="24"/>
                    <a:pt x="74" y="22"/>
                    <a:pt x="74" y="20"/>
                  </a:cubicBezTo>
                  <a:cubicBezTo>
                    <a:pt x="74" y="16"/>
                    <a:pt x="74" y="16"/>
                    <a:pt x="74" y="16"/>
                  </a:cubicBezTo>
                  <a:cubicBezTo>
                    <a:pt x="88" y="16"/>
                    <a:pt x="88" y="16"/>
                    <a:pt x="88" y="16"/>
                  </a:cubicBezTo>
                  <a:cubicBezTo>
                    <a:pt x="88" y="20"/>
                    <a:pt x="88" y="20"/>
                    <a:pt x="88" y="20"/>
                  </a:cubicBezTo>
                  <a:cubicBezTo>
                    <a:pt x="88" y="22"/>
                    <a:pt x="90" y="24"/>
                    <a:pt x="92" y="24"/>
                  </a:cubicBezTo>
                  <a:cubicBezTo>
                    <a:pt x="94" y="24"/>
                    <a:pt x="96" y="22"/>
                    <a:pt x="96" y="20"/>
                  </a:cubicBezTo>
                  <a:cubicBezTo>
                    <a:pt x="96" y="16"/>
                    <a:pt x="96" y="16"/>
                    <a:pt x="96" y="16"/>
                  </a:cubicBezTo>
                  <a:cubicBezTo>
                    <a:pt x="112" y="16"/>
                    <a:pt x="112" y="16"/>
                    <a:pt x="112" y="16"/>
                  </a:cubicBezTo>
                  <a:cubicBezTo>
                    <a:pt x="112" y="37"/>
                    <a:pt x="112" y="37"/>
                    <a:pt x="112" y="37"/>
                  </a:cubicBezTo>
                  <a:cubicBezTo>
                    <a:pt x="8" y="37"/>
                    <a:pt x="8" y="37"/>
                    <a:pt x="8" y="37"/>
                  </a:cubicBezTo>
                  <a:cubicBezTo>
                    <a:pt x="8" y="16"/>
                    <a:pt x="8" y="16"/>
                    <a:pt x="8" y="16"/>
                  </a:cubicBezTo>
                  <a:lnTo>
                    <a:pt x="24" y="16"/>
                  </a:lnTo>
                  <a:close/>
                  <a:moveTo>
                    <a:pt x="8" y="120"/>
                  </a:moveTo>
                  <a:cubicBezTo>
                    <a:pt x="8" y="41"/>
                    <a:pt x="8" y="41"/>
                    <a:pt x="8" y="41"/>
                  </a:cubicBezTo>
                  <a:cubicBezTo>
                    <a:pt x="112" y="41"/>
                    <a:pt x="112" y="41"/>
                    <a:pt x="112" y="41"/>
                  </a:cubicBezTo>
                  <a:cubicBezTo>
                    <a:pt x="112" y="120"/>
                    <a:pt x="112" y="120"/>
                    <a:pt x="112" y="120"/>
                  </a:cubicBezTo>
                  <a:lnTo>
                    <a:pt x="8" y="120"/>
                  </a:ln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Oval 10"/>
            <p:cNvSpPr>
              <a:spLocks noChangeArrowheads="1"/>
            </p:cNvSpPr>
            <p:nvPr/>
          </p:nvSpPr>
          <p:spPr bwMode="auto">
            <a:xfrm>
              <a:off x="2958" y="2706"/>
              <a:ext cx="20" cy="22"/>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Oval 11"/>
            <p:cNvSpPr>
              <a:spLocks noChangeArrowheads="1"/>
            </p:cNvSpPr>
            <p:nvPr/>
          </p:nvSpPr>
          <p:spPr bwMode="auto">
            <a:xfrm>
              <a:off x="2997" y="2706"/>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Oval 12"/>
            <p:cNvSpPr>
              <a:spLocks noChangeArrowheads="1"/>
            </p:cNvSpPr>
            <p:nvPr/>
          </p:nvSpPr>
          <p:spPr bwMode="auto">
            <a:xfrm>
              <a:off x="3035" y="2706"/>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Oval 13"/>
            <p:cNvSpPr>
              <a:spLocks noChangeArrowheads="1"/>
            </p:cNvSpPr>
            <p:nvPr/>
          </p:nvSpPr>
          <p:spPr bwMode="auto">
            <a:xfrm>
              <a:off x="2811" y="2744"/>
              <a:ext cx="21"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Oval 14"/>
            <p:cNvSpPr>
              <a:spLocks noChangeArrowheads="1"/>
            </p:cNvSpPr>
            <p:nvPr/>
          </p:nvSpPr>
          <p:spPr bwMode="auto">
            <a:xfrm>
              <a:off x="2849" y="2744"/>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Oval 15"/>
            <p:cNvSpPr>
              <a:spLocks noChangeArrowheads="1"/>
            </p:cNvSpPr>
            <p:nvPr/>
          </p:nvSpPr>
          <p:spPr bwMode="auto">
            <a:xfrm>
              <a:off x="2887" y="2744"/>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Oval 16"/>
            <p:cNvSpPr>
              <a:spLocks noChangeArrowheads="1"/>
            </p:cNvSpPr>
            <p:nvPr/>
          </p:nvSpPr>
          <p:spPr bwMode="auto">
            <a:xfrm>
              <a:off x="2925" y="2744"/>
              <a:ext cx="22" cy="22"/>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Oval 17"/>
            <p:cNvSpPr>
              <a:spLocks noChangeArrowheads="1"/>
            </p:cNvSpPr>
            <p:nvPr/>
          </p:nvSpPr>
          <p:spPr bwMode="auto">
            <a:xfrm>
              <a:off x="2958" y="2744"/>
              <a:ext cx="20" cy="22"/>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Oval 18"/>
            <p:cNvSpPr>
              <a:spLocks noChangeArrowheads="1"/>
            </p:cNvSpPr>
            <p:nvPr/>
          </p:nvSpPr>
          <p:spPr bwMode="auto">
            <a:xfrm>
              <a:off x="2997" y="2744"/>
              <a:ext cx="22" cy="22"/>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Oval 19"/>
            <p:cNvSpPr>
              <a:spLocks noChangeArrowheads="1"/>
            </p:cNvSpPr>
            <p:nvPr/>
          </p:nvSpPr>
          <p:spPr bwMode="auto">
            <a:xfrm>
              <a:off x="3035" y="2744"/>
              <a:ext cx="22" cy="22"/>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Oval 20"/>
            <p:cNvSpPr>
              <a:spLocks noChangeArrowheads="1"/>
            </p:cNvSpPr>
            <p:nvPr/>
          </p:nvSpPr>
          <p:spPr bwMode="auto">
            <a:xfrm>
              <a:off x="2811" y="2782"/>
              <a:ext cx="21"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Oval 21"/>
            <p:cNvSpPr>
              <a:spLocks noChangeArrowheads="1"/>
            </p:cNvSpPr>
            <p:nvPr/>
          </p:nvSpPr>
          <p:spPr bwMode="auto">
            <a:xfrm>
              <a:off x="2849" y="2782"/>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2"/>
            <p:cNvSpPr>
              <a:spLocks noEditPoints="1"/>
            </p:cNvSpPr>
            <p:nvPr/>
          </p:nvSpPr>
          <p:spPr bwMode="auto">
            <a:xfrm>
              <a:off x="2876" y="2771"/>
              <a:ext cx="44" cy="44"/>
            </a:xfrm>
            <a:custGeom>
              <a:avLst/>
              <a:gdLst>
                <a:gd name="T0" fmla="*/ 8 w 16"/>
                <a:gd name="T1" fmla="*/ 0 h 16"/>
                <a:gd name="T2" fmla="*/ 0 w 16"/>
                <a:gd name="T3" fmla="*/ 8 h 16"/>
                <a:gd name="T4" fmla="*/ 8 w 16"/>
                <a:gd name="T5" fmla="*/ 16 h 16"/>
                <a:gd name="T6" fmla="*/ 16 w 16"/>
                <a:gd name="T7" fmla="*/ 8 h 16"/>
                <a:gd name="T8" fmla="*/ 8 w 16"/>
                <a:gd name="T9" fmla="*/ 0 h 16"/>
                <a:gd name="T10" fmla="*/ 8 w 16"/>
                <a:gd name="T11" fmla="*/ 12 h 16"/>
                <a:gd name="T12" fmla="*/ 4 w 16"/>
                <a:gd name="T13" fmla="*/ 8 h 16"/>
                <a:gd name="T14" fmla="*/ 8 w 16"/>
                <a:gd name="T15" fmla="*/ 4 h 16"/>
                <a:gd name="T16" fmla="*/ 12 w 16"/>
                <a:gd name="T17" fmla="*/ 8 h 16"/>
                <a:gd name="T18" fmla="*/ 8 w 16"/>
                <a:gd name="T19"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0"/>
                  </a:moveTo>
                  <a:cubicBezTo>
                    <a:pt x="4" y="0"/>
                    <a:pt x="0" y="4"/>
                    <a:pt x="0" y="8"/>
                  </a:cubicBezTo>
                  <a:cubicBezTo>
                    <a:pt x="0" y="12"/>
                    <a:pt x="4" y="16"/>
                    <a:pt x="8" y="16"/>
                  </a:cubicBezTo>
                  <a:cubicBezTo>
                    <a:pt x="13" y="16"/>
                    <a:pt x="16" y="12"/>
                    <a:pt x="16" y="8"/>
                  </a:cubicBezTo>
                  <a:cubicBezTo>
                    <a:pt x="16" y="4"/>
                    <a:pt x="13" y="0"/>
                    <a:pt x="8" y="0"/>
                  </a:cubicBezTo>
                  <a:close/>
                  <a:moveTo>
                    <a:pt x="8" y="12"/>
                  </a:moveTo>
                  <a:cubicBezTo>
                    <a:pt x="6" y="12"/>
                    <a:pt x="4" y="10"/>
                    <a:pt x="4" y="8"/>
                  </a:cubicBezTo>
                  <a:cubicBezTo>
                    <a:pt x="4" y="6"/>
                    <a:pt x="6" y="4"/>
                    <a:pt x="8" y="4"/>
                  </a:cubicBezTo>
                  <a:cubicBezTo>
                    <a:pt x="11" y="4"/>
                    <a:pt x="12" y="6"/>
                    <a:pt x="12" y="8"/>
                  </a:cubicBezTo>
                  <a:cubicBezTo>
                    <a:pt x="12" y="10"/>
                    <a:pt x="11" y="12"/>
                    <a:pt x="8" y="12"/>
                  </a:cubicBez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Oval 23"/>
            <p:cNvSpPr>
              <a:spLocks noChangeArrowheads="1"/>
            </p:cNvSpPr>
            <p:nvPr/>
          </p:nvSpPr>
          <p:spPr bwMode="auto">
            <a:xfrm>
              <a:off x="2925" y="2782"/>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Oval 24"/>
            <p:cNvSpPr>
              <a:spLocks noChangeArrowheads="1"/>
            </p:cNvSpPr>
            <p:nvPr/>
          </p:nvSpPr>
          <p:spPr bwMode="auto">
            <a:xfrm>
              <a:off x="2966" y="2782"/>
              <a:ext cx="20" cy="22"/>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Oval 25"/>
            <p:cNvSpPr>
              <a:spLocks noChangeArrowheads="1"/>
            </p:cNvSpPr>
            <p:nvPr/>
          </p:nvSpPr>
          <p:spPr bwMode="auto">
            <a:xfrm>
              <a:off x="3005" y="2782"/>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Oval 26"/>
            <p:cNvSpPr>
              <a:spLocks noChangeArrowheads="1"/>
            </p:cNvSpPr>
            <p:nvPr/>
          </p:nvSpPr>
          <p:spPr bwMode="auto">
            <a:xfrm>
              <a:off x="3043" y="2782"/>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Oval 27"/>
            <p:cNvSpPr>
              <a:spLocks noChangeArrowheads="1"/>
            </p:cNvSpPr>
            <p:nvPr/>
          </p:nvSpPr>
          <p:spPr bwMode="auto">
            <a:xfrm>
              <a:off x="2811" y="2821"/>
              <a:ext cx="21" cy="21"/>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Oval 28"/>
            <p:cNvSpPr>
              <a:spLocks noChangeArrowheads="1"/>
            </p:cNvSpPr>
            <p:nvPr/>
          </p:nvSpPr>
          <p:spPr bwMode="auto">
            <a:xfrm>
              <a:off x="2849" y="2821"/>
              <a:ext cx="22" cy="21"/>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Oval 29"/>
            <p:cNvSpPr>
              <a:spLocks noChangeArrowheads="1"/>
            </p:cNvSpPr>
            <p:nvPr/>
          </p:nvSpPr>
          <p:spPr bwMode="auto">
            <a:xfrm>
              <a:off x="2887" y="2821"/>
              <a:ext cx="22" cy="21"/>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Oval 30"/>
            <p:cNvSpPr>
              <a:spLocks noChangeArrowheads="1"/>
            </p:cNvSpPr>
            <p:nvPr/>
          </p:nvSpPr>
          <p:spPr bwMode="auto">
            <a:xfrm>
              <a:off x="2925" y="2821"/>
              <a:ext cx="22" cy="21"/>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Oval 31"/>
            <p:cNvSpPr>
              <a:spLocks noChangeArrowheads="1"/>
            </p:cNvSpPr>
            <p:nvPr/>
          </p:nvSpPr>
          <p:spPr bwMode="auto">
            <a:xfrm>
              <a:off x="2966" y="2821"/>
              <a:ext cx="20" cy="21"/>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Oval 32"/>
            <p:cNvSpPr>
              <a:spLocks noChangeArrowheads="1"/>
            </p:cNvSpPr>
            <p:nvPr/>
          </p:nvSpPr>
          <p:spPr bwMode="auto">
            <a:xfrm>
              <a:off x="3005" y="2821"/>
              <a:ext cx="22" cy="21"/>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Oval 33"/>
            <p:cNvSpPr>
              <a:spLocks noChangeArrowheads="1"/>
            </p:cNvSpPr>
            <p:nvPr/>
          </p:nvSpPr>
          <p:spPr bwMode="auto">
            <a:xfrm>
              <a:off x="3043" y="2821"/>
              <a:ext cx="22" cy="21"/>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Oval 34"/>
            <p:cNvSpPr>
              <a:spLocks noChangeArrowheads="1"/>
            </p:cNvSpPr>
            <p:nvPr/>
          </p:nvSpPr>
          <p:spPr bwMode="auto">
            <a:xfrm>
              <a:off x="2811" y="2859"/>
              <a:ext cx="21"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Oval 35"/>
            <p:cNvSpPr>
              <a:spLocks noChangeArrowheads="1"/>
            </p:cNvSpPr>
            <p:nvPr/>
          </p:nvSpPr>
          <p:spPr bwMode="auto">
            <a:xfrm>
              <a:off x="2849" y="2859"/>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Oval 36"/>
            <p:cNvSpPr>
              <a:spLocks noChangeArrowheads="1"/>
            </p:cNvSpPr>
            <p:nvPr/>
          </p:nvSpPr>
          <p:spPr bwMode="auto">
            <a:xfrm>
              <a:off x="2887" y="2859"/>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Oval 37"/>
            <p:cNvSpPr>
              <a:spLocks noChangeArrowheads="1"/>
            </p:cNvSpPr>
            <p:nvPr/>
          </p:nvSpPr>
          <p:spPr bwMode="auto">
            <a:xfrm>
              <a:off x="2925" y="2859"/>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Oval 38"/>
            <p:cNvSpPr>
              <a:spLocks noChangeArrowheads="1"/>
            </p:cNvSpPr>
            <p:nvPr/>
          </p:nvSpPr>
          <p:spPr bwMode="auto">
            <a:xfrm>
              <a:off x="2966" y="2859"/>
              <a:ext cx="20" cy="22"/>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Oval 39"/>
            <p:cNvSpPr>
              <a:spLocks noChangeArrowheads="1"/>
            </p:cNvSpPr>
            <p:nvPr/>
          </p:nvSpPr>
          <p:spPr bwMode="auto">
            <a:xfrm>
              <a:off x="3005" y="2859"/>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Oval 40"/>
            <p:cNvSpPr>
              <a:spLocks noChangeArrowheads="1"/>
            </p:cNvSpPr>
            <p:nvPr/>
          </p:nvSpPr>
          <p:spPr bwMode="auto">
            <a:xfrm>
              <a:off x="3043" y="2859"/>
              <a:ext cx="22" cy="22"/>
            </a:xfrm>
            <a:prstGeom prst="ellipse">
              <a:avLst/>
            </a:prstGeom>
            <a:solidFill>
              <a:srgbClr val="8A6E36"/>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5" name="Group 43"/>
          <p:cNvGrpSpPr>
            <a:grpSpLocks noChangeAspect="1"/>
          </p:cNvGrpSpPr>
          <p:nvPr/>
        </p:nvGrpSpPr>
        <p:grpSpPr bwMode="auto">
          <a:xfrm>
            <a:off x="7411356" y="3430931"/>
            <a:ext cx="536320" cy="434164"/>
            <a:chOff x="4577" y="1599"/>
            <a:chExt cx="336" cy="272"/>
          </a:xfrm>
        </p:grpSpPr>
        <p:sp>
          <p:nvSpPr>
            <p:cNvPr id="56" name="AutoShape 42"/>
            <p:cNvSpPr>
              <a:spLocks noChangeAspect="1" noChangeArrowheads="1" noTextEdit="1"/>
            </p:cNvSpPr>
            <p:nvPr/>
          </p:nvSpPr>
          <p:spPr bwMode="auto">
            <a:xfrm>
              <a:off x="4577" y="1599"/>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44"/>
            <p:cNvSpPr>
              <a:spLocks/>
            </p:cNvSpPr>
            <p:nvPr/>
          </p:nvSpPr>
          <p:spPr bwMode="auto">
            <a:xfrm>
              <a:off x="4667" y="1846"/>
              <a:ext cx="153" cy="22"/>
            </a:xfrm>
            <a:custGeom>
              <a:avLst/>
              <a:gdLst>
                <a:gd name="T0" fmla="*/ 52 w 56"/>
                <a:gd name="T1" fmla="*/ 8 h 8"/>
                <a:gd name="T2" fmla="*/ 4 w 56"/>
                <a:gd name="T3" fmla="*/ 8 h 8"/>
                <a:gd name="T4" fmla="*/ 0 w 56"/>
                <a:gd name="T5" fmla="*/ 4 h 8"/>
                <a:gd name="T6" fmla="*/ 4 w 56"/>
                <a:gd name="T7" fmla="*/ 0 h 8"/>
                <a:gd name="T8" fmla="*/ 52 w 56"/>
                <a:gd name="T9" fmla="*/ 0 h 8"/>
                <a:gd name="T10" fmla="*/ 56 w 56"/>
                <a:gd name="T11" fmla="*/ 4 h 8"/>
                <a:gd name="T12" fmla="*/ 52 w 5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6" h="8">
                  <a:moveTo>
                    <a:pt x="52" y="8"/>
                  </a:moveTo>
                  <a:cubicBezTo>
                    <a:pt x="4" y="8"/>
                    <a:pt x="4" y="8"/>
                    <a:pt x="4" y="8"/>
                  </a:cubicBezTo>
                  <a:cubicBezTo>
                    <a:pt x="1" y="8"/>
                    <a:pt x="0" y="6"/>
                    <a:pt x="0" y="4"/>
                  </a:cubicBezTo>
                  <a:cubicBezTo>
                    <a:pt x="0" y="1"/>
                    <a:pt x="1" y="0"/>
                    <a:pt x="4" y="0"/>
                  </a:cubicBezTo>
                  <a:cubicBezTo>
                    <a:pt x="52" y="0"/>
                    <a:pt x="52" y="0"/>
                    <a:pt x="52" y="0"/>
                  </a:cubicBezTo>
                  <a:cubicBezTo>
                    <a:pt x="55" y="0"/>
                    <a:pt x="56" y="1"/>
                    <a:pt x="56" y="4"/>
                  </a:cubicBezTo>
                  <a:cubicBezTo>
                    <a:pt x="56" y="6"/>
                    <a:pt x="55" y="8"/>
                    <a:pt x="52" y="8"/>
                  </a:cubicBez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45"/>
            <p:cNvSpPr>
              <a:spLocks noEditPoints="1"/>
            </p:cNvSpPr>
            <p:nvPr/>
          </p:nvSpPr>
          <p:spPr bwMode="auto">
            <a:xfrm>
              <a:off x="4574" y="1599"/>
              <a:ext cx="339" cy="225"/>
            </a:xfrm>
            <a:custGeom>
              <a:avLst/>
              <a:gdLst>
                <a:gd name="T0" fmla="*/ 120 w 124"/>
                <a:gd name="T1" fmla="*/ 82 h 82"/>
                <a:gd name="T2" fmla="*/ 4 w 124"/>
                <a:gd name="T3" fmla="*/ 82 h 82"/>
                <a:gd name="T4" fmla="*/ 0 w 124"/>
                <a:gd name="T5" fmla="*/ 78 h 82"/>
                <a:gd name="T6" fmla="*/ 0 w 124"/>
                <a:gd name="T7" fmla="*/ 4 h 82"/>
                <a:gd name="T8" fmla="*/ 4 w 124"/>
                <a:gd name="T9" fmla="*/ 0 h 82"/>
                <a:gd name="T10" fmla="*/ 120 w 124"/>
                <a:gd name="T11" fmla="*/ 0 h 82"/>
                <a:gd name="T12" fmla="*/ 124 w 124"/>
                <a:gd name="T13" fmla="*/ 4 h 82"/>
                <a:gd name="T14" fmla="*/ 124 w 124"/>
                <a:gd name="T15" fmla="*/ 78 h 82"/>
                <a:gd name="T16" fmla="*/ 120 w 124"/>
                <a:gd name="T17" fmla="*/ 82 h 82"/>
                <a:gd name="T18" fmla="*/ 8 w 124"/>
                <a:gd name="T19" fmla="*/ 74 h 82"/>
                <a:gd name="T20" fmla="*/ 116 w 124"/>
                <a:gd name="T21" fmla="*/ 74 h 82"/>
                <a:gd name="T22" fmla="*/ 116 w 124"/>
                <a:gd name="T23" fmla="*/ 8 h 82"/>
                <a:gd name="T24" fmla="*/ 8 w 124"/>
                <a:gd name="T25" fmla="*/ 8 h 82"/>
                <a:gd name="T26" fmla="*/ 8 w 124"/>
                <a:gd name="T27"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82">
                  <a:moveTo>
                    <a:pt x="120" y="82"/>
                  </a:moveTo>
                  <a:cubicBezTo>
                    <a:pt x="4" y="82"/>
                    <a:pt x="4" y="82"/>
                    <a:pt x="4" y="82"/>
                  </a:cubicBezTo>
                  <a:cubicBezTo>
                    <a:pt x="2" y="82"/>
                    <a:pt x="0" y="80"/>
                    <a:pt x="0" y="78"/>
                  </a:cubicBezTo>
                  <a:cubicBezTo>
                    <a:pt x="0" y="4"/>
                    <a:pt x="0" y="4"/>
                    <a:pt x="0" y="4"/>
                  </a:cubicBezTo>
                  <a:cubicBezTo>
                    <a:pt x="0" y="2"/>
                    <a:pt x="2" y="0"/>
                    <a:pt x="4" y="0"/>
                  </a:cubicBezTo>
                  <a:cubicBezTo>
                    <a:pt x="120" y="0"/>
                    <a:pt x="120" y="0"/>
                    <a:pt x="120" y="0"/>
                  </a:cubicBezTo>
                  <a:cubicBezTo>
                    <a:pt x="122" y="0"/>
                    <a:pt x="124" y="2"/>
                    <a:pt x="124" y="4"/>
                  </a:cubicBezTo>
                  <a:cubicBezTo>
                    <a:pt x="124" y="78"/>
                    <a:pt x="124" y="78"/>
                    <a:pt x="124" y="78"/>
                  </a:cubicBezTo>
                  <a:cubicBezTo>
                    <a:pt x="124" y="80"/>
                    <a:pt x="122" y="82"/>
                    <a:pt x="120" y="82"/>
                  </a:cubicBezTo>
                  <a:close/>
                  <a:moveTo>
                    <a:pt x="8" y="74"/>
                  </a:moveTo>
                  <a:cubicBezTo>
                    <a:pt x="116" y="74"/>
                    <a:pt x="116" y="74"/>
                    <a:pt x="116" y="74"/>
                  </a:cubicBezTo>
                  <a:cubicBezTo>
                    <a:pt x="116" y="8"/>
                    <a:pt x="116" y="8"/>
                    <a:pt x="116" y="8"/>
                  </a:cubicBezTo>
                  <a:cubicBezTo>
                    <a:pt x="8" y="8"/>
                    <a:pt x="8" y="8"/>
                    <a:pt x="8" y="8"/>
                  </a:cubicBezTo>
                  <a:lnTo>
                    <a:pt x="8" y="74"/>
                  </a:ln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46"/>
            <p:cNvSpPr>
              <a:spLocks noEditPoints="1"/>
            </p:cNvSpPr>
            <p:nvPr/>
          </p:nvSpPr>
          <p:spPr bwMode="auto">
            <a:xfrm>
              <a:off x="4694" y="1808"/>
              <a:ext cx="99" cy="55"/>
            </a:xfrm>
            <a:custGeom>
              <a:avLst/>
              <a:gdLst>
                <a:gd name="T0" fmla="*/ 34 w 36"/>
                <a:gd name="T1" fmla="*/ 20 h 20"/>
                <a:gd name="T2" fmla="*/ 2 w 36"/>
                <a:gd name="T3" fmla="*/ 20 h 20"/>
                <a:gd name="T4" fmla="*/ 0 w 36"/>
                <a:gd name="T5" fmla="*/ 18 h 20"/>
                <a:gd name="T6" fmla="*/ 0 w 36"/>
                <a:gd name="T7" fmla="*/ 2 h 20"/>
                <a:gd name="T8" fmla="*/ 2 w 36"/>
                <a:gd name="T9" fmla="*/ 0 h 20"/>
                <a:gd name="T10" fmla="*/ 34 w 36"/>
                <a:gd name="T11" fmla="*/ 0 h 20"/>
                <a:gd name="T12" fmla="*/ 36 w 36"/>
                <a:gd name="T13" fmla="*/ 2 h 20"/>
                <a:gd name="T14" fmla="*/ 36 w 36"/>
                <a:gd name="T15" fmla="*/ 18 h 20"/>
                <a:gd name="T16" fmla="*/ 34 w 36"/>
                <a:gd name="T17" fmla="*/ 20 h 20"/>
                <a:gd name="T18" fmla="*/ 4 w 36"/>
                <a:gd name="T19" fmla="*/ 16 h 20"/>
                <a:gd name="T20" fmla="*/ 32 w 36"/>
                <a:gd name="T21" fmla="*/ 16 h 20"/>
                <a:gd name="T22" fmla="*/ 32 w 36"/>
                <a:gd name="T23" fmla="*/ 4 h 20"/>
                <a:gd name="T24" fmla="*/ 4 w 36"/>
                <a:gd name="T25" fmla="*/ 4 h 20"/>
                <a:gd name="T26" fmla="*/ 4 w 36"/>
                <a:gd name="T2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20">
                  <a:moveTo>
                    <a:pt x="34" y="20"/>
                  </a:moveTo>
                  <a:cubicBezTo>
                    <a:pt x="2" y="20"/>
                    <a:pt x="2" y="20"/>
                    <a:pt x="2" y="20"/>
                  </a:cubicBezTo>
                  <a:cubicBezTo>
                    <a:pt x="1" y="20"/>
                    <a:pt x="0" y="19"/>
                    <a:pt x="0" y="18"/>
                  </a:cubicBezTo>
                  <a:cubicBezTo>
                    <a:pt x="0" y="2"/>
                    <a:pt x="0" y="2"/>
                    <a:pt x="0" y="2"/>
                  </a:cubicBezTo>
                  <a:cubicBezTo>
                    <a:pt x="0" y="1"/>
                    <a:pt x="1" y="0"/>
                    <a:pt x="2" y="0"/>
                  </a:cubicBezTo>
                  <a:cubicBezTo>
                    <a:pt x="34" y="0"/>
                    <a:pt x="34" y="0"/>
                    <a:pt x="34" y="0"/>
                  </a:cubicBezTo>
                  <a:cubicBezTo>
                    <a:pt x="35" y="0"/>
                    <a:pt x="36" y="1"/>
                    <a:pt x="36" y="2"/>
                  </a:cubicBezTo>
                  <a:cubicBezTo>
                    <a:pt x="36" y="18"/>
                    <a:pt x="36" y="18"/>
                    <a:pt x="36" y="18"/>
                  </a:cubicBezTo>
                  <a:cubicBezTo>
                    <a:pt x="36" y="19"/>
                    <a:pt x="35" y="20"/>
                    <a:pt x="34" y="20"/>
                  </a:cubicBezTo>
                  <a:close/>
                  <a:moveTo>
                    <a:pt x="4" y="16"/>
                  </a:moveTo>
                  <a:cubicBezTo>
                    <a:pt x="32" y="16"/>
                    <a:pt x="32" y="16"/>
                    <a:pt x="32" y="16"/>
                  </a:cubicBezTo>
                  <a:cubicBezTo>
                    <a:pt x="32" y="4"/>
                    <a:pt x="32" y="4"/>
                    <a:pt x="32" y="4"/>
                  </a:cubicBezTo>
                  <a:cubicBezTo>
                    <a:pt x="4" y="4"/>
                    <a:pt x="4" y="4"/>
                    <a:pt x="4" y="4"/>
                  </a:cubicBezTo>
                  <a:lnTo>
                    <a:pt x="4" y="16"/>
                  </a:ln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47"/>
            <p:cNvSpPr>
              <a:spLocks/>
            </p:cNvSpPr>
            <p:nvPr/>
          </p:nvSpPr>
          <p:spPr bwMode="auto">
            <a:xfrm>
              <a:off x="4583" y="1753"/>
              <a:ext cx="322" cy="11"/>
            </a:xfrm>
            <a:custGeom>
              <a:avLst/>
              <a:gdLst>
                <a:gd name="T0" fmla="*/ 116 w 118"/>
                <a:gd name="T1" fmla="*/ 4 h 4"/>
                <a:gd name="T2" fmla="*/ 2 w 118"/>
                <a:gd name="T3" fmla="*/ 4 h 4"/>
                <a:gd name="T4" fmla="*/ 0 w 118"/>
                <a:gd name="T5" fmla="*/ 2 h 4"/>
                <a:gd name="T6" fmla="*/ 2 w 118"/>
                <a:gd name="T7" fmla="*/ 0 h 4"/>
                <a:gd name="T8" fmla="*/ 116 w 118"/>
                <a:gd name="T9" fmla="*/ 0 h 4"/>
                <a:gd name="T10" fmla="*/ 118 w 118"/>
                <a:gd name="T11" fmla="*/ 2 h 4"/>
                <a:gd name="T12" fmla="*/ 116 w 11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8" h="4">
                  <a:moveTo>
                    <a:pt x="116" y="4"/>
                  </a:moveTo>
                  <a:cubicBezTo>
                    <a:pt x="2" y="4"/>
                    <a:pt x="2" y="4"/>
                    <a:pt x="2" y="4"/>
                  </a:cubicBezTo>
                  <a:cubicBezTo>
                    <a:pt x="1" y="4"/>
                    <a:pt x="0" y="3"/>
                    <a:pt x="0" y="2"/>
                  </a:cubicBezTo>
                  <a:cubicBezTo>
                    <a:pt x="0" y="1"/>
                    <a:pt x="1" y="0"/>
                    <a:pt x="2" y="0"/>
                  </a:cubicBezTo>
                  <a:cubicBezTo>
                    <a:pt x="116" y="0"/>
                    <a:pt x="116" y="0"/>
                    <a:pt x="116" y="0"/>
                  </a:cubicBezTo>
                  <a:cubicBezTo>
                    <a:pt x="117" y="0"/>
                    <a:pt x="118" y="1"/>
                    <a:pt x="118" y="2"/>
                  </a:cubicBezTo>
                  <a:cubicBezTo>
                    <a:pt x="118" y="3"/>
                    <a:pt x="117" y="4"/>
                    <a:pt x="116" y="4"/>
                  </a:cubicBez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Oval 48"/>
            <p:cNvSpPr>
              <a:spLocks noChangeArrowheads="1"/>
            </p:cNvSpPr>
            <p:nvPr/>
          </p:nvSpPr>
          <p:spPr bwMode="auto">
            <a:xfrm>
              <a:off x="4735" y="1775"/>
              <a:ext cx="20" cy="19"/>
            </a:xfrm>
            <a:prstGeom prst="ellipse">
              <a:avLst/>
            </a:pr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2" name="Group 51"/>
          <p:cNvGrpSpPr>
            <a:grpSpLocks noChangeAspect="1"/>
          </p:cNvGrpSpPr>
          <p:nvPr/>
        </p:nvGrpSpPr>
        <p:grpSpPr bwMode="auto">
          <a:xfrm>
            <a:off x="9806419" y="3966563"/>
            <a:ext cx="561858" cy="549090"/>
            <a:chOff x="6102" y="2575"/>
            <a:chExt cx="352" cy="344"/>
          </a:xfrm>
        </p:grpSpPr>
        <p:sp>
          <p:nvSpPr>
            <p:cNvPr id="63" name="AutoShape 50"/>
            <p:cNvSpPr>
              <a:spLocks noChangeAspect="1" noChangeArrowheads="1" noTextEdit="1"/>
            </p:cNvSpPr>
            <p:nvPr/>
          </p:nvSpPr>
          <p:spPr bwMode="auto">
            <a:xfrm>
              <a:off x="6102" y="2575"/>
              <a:ext cx="35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52"/>
            <p:cNvSpPr>
              <a:spLocks noEditPoints="1"/>
            </p:cNvSpPr>
            <p:nvPr/>
          </p:nvSpPr>
          <p:spPr bwMode="auto">
            <a:xfrm>
              <a:off x="6102" y="2570"/>
              <a:ext cx="355" cy="352"/>
            </a:xfrm>
            <a:custGeom>
              <a:avLst/>
              <a:gdLst>
                <a:gd name="T0" fmla="*/ 125 w 130"/>
                <a:gd name="T1" fmla="*/ 31 h 129"/>
                <a:gd name="T2" fmla="*/ 119 w 130"/>
                <a:gd name="T3" fmla="*/ 5 h 129"/>
                <a:gd name="T4" fmla="*/ 65 w 130"/>
                <a:gd name="T5" fmla="*/ 39 h 129"/>
                <a:gd name="T6" fmla="*/ 22 w 130"/>
                <a:gd name="T7" fmla="*/ 5 h 129"/>
                <a:gd name="T8" fmla="*/ 21 w 130"/>
                <a:gd name="T9" fmla="*/ 12 h 129"/>
                <a:gd name="T10" fmla="*/ 30 w 130"/>
                <a:gd name="T11" fmla="*/ 30 h 129"/>
                <a:gd name="T12" fmla="*/ 12 w 130"/>
                <a:gd name="T13" fmla="*/ 20 h 129"/>
                <a:gd name="T14" fmla="*/ 5 w 130"/>
                <a:gd name="T15" fmla="*/ 22 h 129"/>
                <a:gd name="T16" fmla="*/ 43 w 130"/>
                <a:gd name="T17" fmla="*/ 64 h 129"/>
                <a:gd name="T18" fmla="*/ 44 w 130"/>
                <a:gd name="T19" fmla="*/ 73 h 129"/>
                <a:gd name="T20" fmla="*/ 14 w 130"/>
                <a:gd name="T21" fmla="*/ 101 h 129"/>
                <a:gd name="T22" fmla="*/ 13 w 130"/>
                <a:gd name="T23" fmla="*/ 101 h 129"/>
                <a:gd name="T24" fmla="*/ 13 w 130"/>
                <a:gd name="T25" fmla="*/ 102 h 129"/>
                <a:gd name="T26" fmla="*/ 2 w 130"/>
                <a:gd name="T27" fmla="*/ 124 h 129"/>
                <a:gd name="T28" fmla="*/ 8 w 130"/>
                <a:gd name="T29" fmla="*/ 129 h 129"/>
                <a:gd name="T30" fmla="*/ 28 w 130"/>
                <a:gd name="T31" fmla="*/ 117 h 129"/>
                <a:gd name="T32" fmla="*/ 29 w 130"/>
                <a:gd name="T33" fmla="*/ 117 h 129"/>
                <a:gd name="T34" fmla="*/ 29 w 130"/>
                <a:gd name="T35" fmla="*/ 116 h 129"/>
                <a:gd name="T36" fmla="*/ 57 w 130"/>
                <a:gd name="T37" fmla="*/ 86 h 129"/>
                <a:gd name="T38" fmla="*/ 67 w 130"/>
                <a:gd name="T39" fmla="*/ 87 h 129"/>
                <a:gd name="T40" fmla="*/ 113 w 130"/>
                <a:gd name="T41" fmla="*/ 127 h 129"/>
                <a:gd name="T42" fmla="*/ 127 w 130"/>
                <a:gd name="T43" fmla="*/ 113 h 129"/>
                <a:gd name="T44" fmla="*/ 88 w 130"/>
                <a:gd name="T45" fmla="*/ 68 h 129"/>
                <a:gd name="T46" fmla="*/ 11 w 130"/>
                <a:gd name="T47" fmla="*/ 31 h 129"/>
                <a:gd name="T48" fmla="*/ 24 w 130"/>
                <a:gd name="T49" fmla="*/ 41 h 129"/>
                <a:gd name="T50" fmla="*/ 37 w 130"/>
                <a:gd name="T51" fmla="*/ 35 h 129"/>
                <a:gd name="T52" fmla="*/ 40 w 130"/>
                <a:gd name="T53" fmla="*/ 20 h 129"/>
                <a:gd name="T54" fmla="*/ 51 w 130"/>
                <a:gd name="T55" fmla="*/ 17 h 129"/>
                <a:gd name="T56" fmla="*/ 56 w 130"/>
                <a:gd name="T57" fmla="*/ 47 h 129"/>
                <a:gd name="T58" fmla="*/ 48 w 130"/>
                <a:gd name="T59" fmla="*/ 56 h 129"/>
                <a:gd name="T60" fmla="*/ 43 w 130"/>
                <a:gd name="T61" fmla="*/ 55 h 129"/>
                <a:gd name="T62" fmla="*/ 29 w 130"/>
                <a:gd name="T63" fmla="*/ 103 h 129"/>
                <a:gd name="T64" fmla="*/ 49 w 130"/>
                <a:gd name="T65" fmla="*/ 79 h 129"/>
                <a:gd name="T66" fmla="*/ 29 w 130"/>
                <a:gd name="T67" fmla="*/ 103 h 129"/>
                <a:gd name="T68" fmla="*/ 17 w 130"/>
                <a:gd name="T69" fmla="*/ 111 h 129"/>
                <a:gd name="T70" fmla="*/ 12 w 130"/>
                <a:gd name="T71" fmla="*/ 118 h 129"/>
                <a:gd name="T72" fmla="*/ 59 w 130"/>
                <a:gd name="T73" fmla="*/ 78 h 129"/>
                <a:gd name="T74" fmla="*/ 50 w 130"/>
                <a:gd name="T75" fmla="*/ 67 h 129"/>
                <a:gd name="T76" fmla="*/ 105 w 130"/>
                <a:gd name="T77" fmla="*/ 11 h 129"/>
                <a:gd name="T78" fmla="*/ 113 w 130"/>
                <a:gd name="T79" fmla="*/ 11 h 129"/>
                <a:gd name="T80" fmla="*/ 119 w 130"/>
                <a:gd name="T81" fmla="*/ 25 h 129"/>
                <a:gd name="T82" fmla="*/ 59 w 130"/>
                <a:gd name="T83" fmla="*/ 78 h 129"/>
                <a:gd name="T84" fmla="*/ 109 w 130"/>
                <a:gd name="T85" fmla="*/ 117 h 129"/>
                <a:gd name="T86" fmla="*/ 82 w 130"/>
                <a:gd name="T87" fmla="*/ 74 h 129"/>
                <a:gd name="T88" fmla="*/ 119 w 130"/>
                <a:gd name="T89"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29">
                  <a:moveTo>
                    <a:pt x="88" y="68"/>
                  </a:moveTo>
                  <a:cubicBezTo>
                    <a:pt x="125" y="31"/>
                    <a:pt x="125" y="31"/>
                    <a:pt x="125" y="31"/>
                  </a:cubicBezTo>
                  <a:cubicBezTo>
                    <a:pt x="130" y="26"/>
                    <a:pt x="130" y="17"/>
                    <a:pt x="125" y="11"/>
                  </a:cubicBezTo>
                  <a:cubicBezTo>
                    <a:pt x="119" y="5"/>
                    <a:pt x="119" y="5"/>
                    <a:pt x="119" y="5"/>
                  </a:cubicBezTo>
                  <a:cubicBezTo>
                    <a:pt x="113" y="0"/>
                    <a:pt x="104" y="0"/>
                    <a:pt x="99" y="5"/>
                  </a:cubicBezTo>
                  <a:cubicBezTo>
                    <a:pt x="65" y="39"/>
                    <a:pt x="65" y="39"/>
                    <a:pt x="65" y="39"/>
                  </a:cubicBezTo>
                  <a:cubicBezTo>
                    <a:pt x="67" y="29"/>
                    <a:pt x="63" y="19"/>
                    <a:pt x="56" y="12"/>
                  </a:cubicBezTo>
                  <a:cubicBezTo>
                    <a:pt x="47" y="3"/>
                    <a:pt x="34" y="0"/>
                    <a:pt x="22" y="5"/>
                  </a:cubicBezTo>
                  <a:cubicBezTo>
                    <a:pt x="21" y="6"/>
                    <a:pt x="20" y="7"/>
                    <a:pt x="19" y="8"/>
                  </a:cubicBezTo>
                  <a:cubicBezTo>
                    <a:pt x="19" y="9"/>
                    <a:pt x="20" y="11"/>
                    <a:pt x="21" y="12"/>
                  </a:cubicBezTo>
                  <a:cubicBezTo>
                    <a:pt x="33" y="24"/>
                    <a:pt x="33" y="24"/>
                    <a:pt x="33" y="24"/>
                  </a:cubicBezTo>
                  <a:cubicBezTo>
                    <a:pt x="30" y="30"/>
                    <a:pt x="30" y="30"/>
                    <a:pt x="30" y="30"/>
                  </a:cubicBezTo>
                  <a:cubicBezTo>
                    <a:pt x="24" y="33"/>
                    <a:pt x="24" y="33"/>
                    <a:pt x="24" y="33"/>
                  </a:cubicBezTo>
                  <a:cubicBezTo>
                    <a:pt x="12" y="20"/>
                    <a:pt x="12" y="20"/>
                    <a:pt x="12" y="20"/>
                  </a:cubicBezTo>
                  <a:cubicBezTo>
                    <a:pt x="11" y="19"/>
                    <a:pt x="9" y="19"/>
                    <a:pt x="8" y="19"/>
                  </a:cubicBezTo>
                  <a:cubicBezTo>
                    <a:pt x="7" y="20"/>
                    <a:pt x="6" y="20"/>
                    <a:pt x="5" y="22"/>
                  </a:cubicBezTo>
                  <a:cubicBezTo>
                    <a:pt x="0" y="34"/>
                    <a:pt x="3" y="47"/>
                    <a:pt x="12" y="56"/>
                  </a:cubicBezTo>
                  <a:cubicBezTo>
                    <a:pt x="20" y="64"/>
                    <a:pt x="32" y="67"/>
                    <a:pt x="43" y="64"/>
                  </a:cubicBezTo>
                  <a:cubicBezTo>
                    <a:pt x="43" y="65"/>
                    <a:pt x="42" y="66"/>
                    <a:pt x="42" y="67"/>
                  </a:cubicBezTo>
                  <a:cubicBezTo>
                    <a:pt x="42" y="69"/>
                    <a:pt x="43" y="71"/>
                    <a:pt x="44" y="73"/>
                  </a:cubicBezTo>
                  <a:cubicBezTo>
                    <a:pt x="19" y="98"/>
                    <a:pt x="19" y="98"/>
                    <a:pt x="19" y="98"/>
                  </a:cubicBezTo>
                  <a:cubicBezTo>
                    <a:pt x="14" y="101"/>
                    <a:pt x="14" y="101"/>
                    <a:pt x="14" y="101"/>
                  </a:cubicBezTo>
                  <a:cubicBezTo>
                    <a:pt x="14" y="101"/>
                    <a:pt x="14" y="101"/>
                    <a:pt x="14" y="101"/>
                  </a:cubicBezTo>
                  <a:cubicBezTo>
                    <a:pt x="14" y="101"/>
                    <a:pt x="13" y="101"/>
                    <a:pt x="13" y="101"/>
                  </a:cubicBezTo>
                  <a:cubicBezTo>
                    <a:pt x="13" y="102"/>
                    <a:pt x="13" y="102"/>
                    <a:pt x="13" y="102"/>
                  </a:cubicBezTo>
                  <a:cubicBezTo>
                    <a:pt x="13" y="102"/>
                    <a:pt x="13" y="102"/>
                    <a:pt x="13" y="102"/>
                  </a:cubicBezTo>
                  <a:cubicBezTo>
                    <a:pt x="2" y="119"/>
                    <a:pt x="2" y="119"/>
                    <a:pt x="2" y="119"/>
                  </a:cubicBezTo>
                  <a:cubicBezTo>
                    <a:pt x="1" y="121"/>
                    <a:pt x="1" y="123"/>
                    <a:pt x="2" y="124"/>
                  </a:cubicBezTo>
                  <a:cubicBezTo>
                    <a:pt x="6" y="128"/>
                    <a:pt x="6" y="128"/>
                    <a:pt x="6" y="128"/>
                  </a:cubicBezTo>
                  <a:cubicBezTo>
                    <a:pt x="6" y="129"/>
                    <a:pt x="7" y="129"/>
                    <a:pt x="8" y="129"/>
                  </a:cubicBezTo>
                  <a:cubicBezTo>
                    <a:pt x="9" y="129"/>
                    <a:pt x="10" y="129"/>
                    <a:pt x="11" y="128"/>
                  </a:cubicBezTo>
                  <a:cubicBezTo>
                    <a:pt x="28" y="117"/>
                    <a:pt x="28" y="117"/>
                    <a:pt x="28" y="117"/>
                  </a:cubicBezTo>
                  <a:cubicBezTo>
                    <a:pt x="28" y="117"/>
                    <a:pt x="28" y="117"/>
                    <a:pt x="28" y="117"/>
                  </a:cubicBezTo>
                  <a:cubicBezTo>
                    <a:pt x="28" y="117"/>
                    <a:pt x="28" y="117"/>
                    <a:pt x="29" y="117"/>
                  </a:cubicBezTo>
                  <a:cubicBezTo>
                    <a:pt x="29" y="116"/>
                    <a:pt x="29" y="116"/>
                    <a:pt x="29" y="116"/>
                  </a:cubicBezTo>
                  <a:cubicBezTo>
                    <a:pt x="29" y="116"/>
                    <a:pt x="29" y="116"/>
                    <a:pt x="29" y="116"/>
                  </a:cubicBezTo>
                  <a:cubicBezTo>
                    <a:pt x="32" y="111"/>
                    <a:pt x="32" y="111"/>
                    <a:pt x="32" y="111"/>
                  </a:cubicBezTo>
                  <a:cubicBezTo>
                    <a:pt x="57" y="86"/>
                    <a:pt x="57" y="86"/>
                    <a:pt x="57" y="86"/>
                  </a:cubicBezTo>
                  <a:cubicBezTo>
                    <a:pt x="59" y="87"/>
                    <a:pt x="61" y="88"/>
                    <a:pt x="63" y="88"/>
                  </a:cubicBezTo>
                  <a:cubicBezTo>
                    <a:pt x="64" y="88"/>
                    <a:pt x="65" y="87"/>
                    <a:pt x="67" y="87"/>
                  </a:cubicBezTo>
                  <a:cubicBezTo>
                    <a:pt x="103" y="123"/>
                    <a:pt x="103" y="123"/>
                    <a:pt x="103" y="123"/>
                  </a:cubicBezTo>
                  <a:cubicBezTo>
                    <a:pt x="106" y="126"/>
                    <a:pt x="109" y="127"/>
                    <a:pt x="113" y="127"/>
                  </a:cubicBezTo>
                  <a:cubicBezTo>
                    <a:pt x="117" y="127"/>
                    <a:pt x="120" y="126"/>
                    <a:pt x="123" y="123"/>
                  </a:cubicBezTo>
                  <a:cubicBezTo>
                    <a:pt x="126" y="120"/>
                    <a:pt x="127" y="117"/>
                    <a:pt x="127" y="113"/>
                  </a:cubicBezTo>
                  <a:cubicBezTo>
                    <a:pt x="127" y="109"/>
                    <a:pt x="126" y="106"/>
                    <a:pt x="123" y="103"/>
                  </a:cubicBezTo>
                  <a:lnTo>
                    <a:pt x="88" y="68"/>
                  </a:lnTo>
                  <a:close/>
                  <a:moveTo>
                    <a:pt x="17" y="50"/>
                  </a:moveTo>
                  <a:cubicBezTo>
                    <a:pt x="12" y="45"/>
                    <a:pt x="10" y="38"/>
                    <a:pt x="11" y="31"/>
                  </a:cubicBezTo>
                  <a:cubicBezTo>
                    <a:pt x="20" y="40"/>
                    <a:pt x="20" y="40"/>
                    <a:pt x="20" y="40"/>
                  </a:cubicBezTo>
                  <a:cubicBezTo>
                    <a:pt x="21" y="41"/>
                    <a:pt x="23" y="42"/>
                    <a:pt x="24" y="41"/>
                  </a:cubicBezTo>
                  <a:cubicBezTo>
                    <a:pt x="35" y="37"/>
                    <a:pt x="35" y="37"/>
                    <a:pt x="35" y="37"/>
                  </a:cubicBezTo>
                  <a:cubicBezTo>
                    <a:pt x="36" y="36"/>
                    <a:pt x="36" y="36"/>
                    <a:pt x="37" y="35"/>
                  </a:cubicBezTo>
                  <a:cubicBezTo>
                    <a:pt x="41" y="24"/>
                    <a:pt x="41" y="24"/>
                    <a:pt x="41" y="24"/>
                  </a:cubicBezTo>
                  <a:cubicBezTo>
                    <a:pt x="42" y="23"/>
                    <a:pt x="41" y="21"/>
                    <a:pt x="40" y="20"/>
                  </a:cubicBezTo>
                  <a:cubicBezTo>
                    <a:pt x="31" y="11"/>
                    <a:pt x="31" y="11"/>
                    <a:pt x="31" y="11"/>
                  </a:cubicBezTo>
                  <a:cubicBezTo>
                    <a:pt x="38" y="10"/>
                    <a:pt x="45" y="12"/>
                    <a:pt x="51" y="17"/>
                  </a:cubicBezTo>
                  <a:cubicBezTo>
                    <a:pt x="57" y="24"/>
                    <a:pt x="59" y="34"/>
                    <a:pt x="56" y="43"/>
                  </a:cubicBezTo>
                  <a:cubicBezTo>
                    <a:pt x="55" y="45"/>
                    <a:pt x="55" y="46"/>
                    <a:pt x="56" y="47"/>
                  </a:cubicBezTo>
                  <a:cubicBezTo>
                    <a:pt x="56" y="47"/>
                    <a:pt x="56" y="47"/>
                    <a:pt x="56" y="47"/>
                  </a:cubicBezTo>
                  <a:cubicBezTo>
                    <a:pt x="48" y="56"/>
                    <a:pt x="48" y="56"/>
                    <a:pt x="48" y="56"/>
                  </a:cubicBezTo>
                  <a:cubicBezTo>
                    <a:pt x="47" y="56"/>
                    <a:pt x="47" y="56"/>
                    <a:pt x="47" y="56"/>
                  </a:cubicBezTo>
                  <a:cubicBezTo>
                    <a:pt x="46" y="55"/>
                    <a:pt x="45" y="55"/>
                    <a:pt x="43" y="55"/>
                  </a:cubicBezTo>
                  <a:cubicBezTo>
                    <a:pt x="34" y="59"/>
                    <a:pt x="24" y="57"/>
                    <a:pt x="17" y="50"/>
                  </a:cubicBezTo>
                  <a:close/>
                  <a:moveTo>
                    <a:pt x="29" y="103"/>
                  </a:moveTo>
                  <a:cubicBezTo>
                    <a:pt x="27" y="101"/>
                    <a:pt x="27" y="101"/>
                    <a:pt x="27" y="101"/>
                  </a:cubicBezTo>
                  <a:cubicBezTo>
                    <a:pt x="49" y="79"/>
                    <a:pt x="49" y="79"/>
                    <a:pt x="49" y="79"/>
                  </a:cubicBezTo>
                  <a:cubicBezTo>
                    <a:pt x="51" y="81"/>
                    <a:pt x="51" y="81"/>
                    <a:pt x="51" y="81"/>
                  </a:cubicBezTo>
                  <a:lnTo>
                    <a:pt x="29" y="103"/>
                  </a:lnTo>
                  <a:close/>
                  <a:moveTo>
                    <a:pt x="17" y="110"/>
                  </a:moveTo>
                  <a:cubicBezTo>
                    <a:pt x="17" y="111"/>
                    <a:pt x="17" y="111"/>
                    <a:pt x="17" y="111"/>
                  </a:cubicBezTo>
                  <a:cubicBezTo>
                    <a:pt x="20" y="113"/>
                    <a:pt x="20" y="113"/>
                    <a:pt x="20" y="113"/>
                  </a:cubicBezTo>
                  <a:cubicBezTo>
                    <a:pt x="12" y="118"/>
                    <a:pt x="12" y="118"/>
                    <a:pt x="12" y="118"/>
                  </a:cubicBezTo>
                  <a:lnTo>
                    <a:pt x="17" y="110"/>
                  </a:lnTo>
                  <a:close/>
                  <a:moveTo>
                    <a:pt x="59" y="78"/>
                  </a:moveTo>
                  <a:cubicBezTo>
                    <a:pt x="52" y="71"/>
                    <a:pt x="52" y="71"/>
                    <a:pt x="52" y="71"/>
                  </a:cubicBezTo>
                  <a:cubicBezTo>
                    <a:pt x="51" y="70"/>
                    <a:pt x="50" y="69"/>
                    <a:pt x="50" y="67"/>
                  </a:cubicBezTo>
                  <a:cubicBezTo>
                    <a:pt x="50" y="66"/>
                    <a:pt x="51" y="64"/>
                    <a:pt x="52" y="63"/>
                  </a:cubicBezTo>
                  <a:cubicBezTo>
                    <a:pt x="105" y="11"/>
                    <a:pt x="105" y="11"/>
                    <a:pt x="105" y="11"/>
                  </a:cubicBezTo>
                  <a:cubicBezTo>
                    <a:pt x="106" y="9"/>
                    <a:pt x="107" y="9"/>
                    <a:pt x="109" y="9"/>
                  </a:cubicBezTo>
                  <a:cubicBezTo>
                    <a:pt x="110" y="9"/>
                    <a:pt x="112" y="9"/>
                    <a:pt x="113" y="11"/>
                  </a:cubicBezTo>
                  <a:cubicBezTo>
                    <a:pt x="119" y="17"/>
                    <a:pt x="119" y="17"/>
                    <a:pt x="119" y="17"/>
                  </a:cubicBezTo>
                  <a:cubicBezTo>
                    <a:pt x="122" y="19"/>
                    <a:pt x="122" y="23"/>
                    <a:pt x="119" y="25"/>
                  </a:cubicBezTo>
                  <a:cubicBezTo>
                    <a:pt x="67" y="78"/>
                    <a:pt x="67" y="78"/>
                    <a:pt x="67" y="78"/>
                  </a:cubicBezTo>
                  <a:cubicBezTo>
                    <a:pt x="65" y="80"/>
                    <a:pt x="61" y="80"/>
                    <a:pt x="59" y="78"/>
                  </a:cubicBezTo>
                  <a:close/>
                  <a:moveTo>
                    <a:pt x="118" y="117"/>
                  </a:moveTo>
                  <a:cubicBezTo>
                    <a:pt x="115" y="120"/>
                    <a:pt x="111" y="120"/>
                    <a:pt x="109" y="117"/>
                  </a:cubicBezTo>
                  <a:cubicBezTo>
                    <a:pt x="74" y="82"/>
                    <a:pt x="74" y="82"/>
                    <a:pt x="74" y="82"/>
                  </a:cubicBezTo>
                  <a:cubicBezTo>
                    <a:pt x="82" y="74"/>
                    <a:pt x="82" y="74"/>
                    <a:pt x="82" y="74"/>
                  </a:cubicBezTo>
                  <a:cubicBezTo>
                    <a:pt x="118" y="109"/>
                    <a:pt x="118" y="109"/>
                    <a:pt x="118" y="109"/>
                  </a:cubicBezTo>
                  <a:cubicBezTo>
                    <a:pt x="119" y="110"/>
                    <a:pt x="119" y="111"/>
                    <a:pt x="119" y="113"/>
                  </a:cubicBezTo>
                  <a:cubicBezTo>
                    <a:pt x="119" y="115"/>
                    <a:pt x="119" y="116"/>
                    <a:pt x="118" y="117"/>
                  </a:cubicBez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53"/>
            <p:cNvSpPr>
              <a:spLocks/>
            </p:cNvSpPr>
            <p:nvPr/>
          </p:nvSpPr>
          <p:spPr bwMode="auto">
            <a:xfrm>
              <a:off x="6397" y="2864"/>
              <a:ext cx="19" cy="20"/>
            </a:xfrm>
            <a:custGeom>
              <a:avLst/>
              <a:gdLst>
                <a:gd name="T0" fmla="*/ 1 w 7"/>
                <a:gd name="T1" fmla="*/ 1 h 7"/>
                <a:gd name="T2" fmla="*/ 1 w 7"/>
                <a:gd name="T3" fmla="*/ 6 h 7"/>
                <a:gd name="T4" fmla="*/ 6 w 7"/>
                <a:gd name="T5" fmla="*/ 6 h 7"/>
                <a:gd name="T6" fmla="*/ 6 w 7"/>
                <a:gd name="T7" fmla="*/ 1 h 7"/>
                <a:gd name="T8" fmla="*/ 1 w 7"/>
                <a:gd name="T9" fmla="*/ 1 h 7"/>
              </a:gdLst>
              <a:ahLst/>
              <a:cxnLst>
                <a:cxn ang="0">
                  <a:pos x="T0" y="T1"/>
                </a:cxn>
                <a:cxn ang="0">
                  <a:pos x="T2" y="T3"/>
                </a:cxn>
                <a:cxn ang="0">
                  <a:pos x="T4" y="T5"/>
                </a:cxn>
                <a:cxn ang="0">
                  <a:pos x="T6" y="T7"/>
                </a:cxn>
                <a:cxn ang="0">
                  <a:pos x="T8" y="T9"/>
                </a:cxn>
              </a:cxnLst>
              <a:rect l="0" t="0" r="r" b="b"/>
              <a:pathLst>
                <a:path w="7" h="7">
                  <a:moveTo>
                    <a:pt x="1" y="1"/>
                  </a:moveTo>
                  <a:cubicBezTo>
                    <a:pt x="0" y="3"/>
                    <a:pt x="0" y="5"/>
                    <a:pt x="1" y="6"/>
                  </a:cubicBezTo>
                  <a:cubicBezTo>
                    <a:pt x="3" y="7"/>
                    <a:pt x="5" y="7"/>
                    <a:pt x="6" y="6"/>
                  </a:cubicBezTo>
                  <a:cubicBezTo>
                    <a:pt x="7" y="5"/>
                    <a:pt x="7" y="3"/>
                    <a:pt x="6" y="1"/>
                  </a:cubicBezTo>
                  <a:cubicBezTo>
                    <a:pt x="5" y="0"/>
                    <a:pt x="3" y="0"/>
                    <a:pt x="1" y="1"/>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54"/>
            <p:cNvSpPr>
              <a:spLocks/>
            </p:cNvSpPr>
            <p:nvPr/>
          </p:nvSpPr>
          <p:spPr bwMode="auto">
            <a:xfrm>
              <a:off x="6266" y="2621"/>
              <a:ext cx="139" cy="140"/>
            </a:xfrm>
            <a:custGeom>
              <a:avLst/>
              <a:gdLst>
                <a:gd name="T0" fmla="*/ 50 w 51"/>
                <a:gd name="T1" fmla="*/ 1 h 51"/>
                <a:gd name="T2" fmla="*/ 47 w 51"/>
                <a:gd name="T3" fmla="*/ 1 h 51"/>
                <a:gd name="T4" fmla="*/ 1 w 51"/>
                <a:gd name="T5" fmla="*/ 46 h 51"/>
                <a:gd name="T6" fmla="*/ 1 w 51"/>
                <a:gd name="T7" fmla="*/ 50 h 51"/>
                <a:gd name="T8" fmla="*/ 5 w 51"/>
                <a:gd name="T9" fmla="*/ 50 h 51"/>
                <a:gd name="T10" fmla="*/ 50 w 51"/>
                <a:gd name="T11" fmla="*/ 4 h 51"/>
                <a:gd name="T12" fmla="*/ 50 w 51"/>
                <a:gd name="T13" fmla="*/ 1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50" y="1"/>
                  </a:moveTo>
                  <a:cubicBezTo>
                    <a:pt x="49" y="0"/>
                    <a:pt x="48" y="0"/>
                    <a:pt x="47" y="1"/>
                  </a:cubicBezTo>
                  <a:cubicBezTo>
                    <a:pt x="1" y="46"/>
                    <a:pt x="1" y="46"/>
                    <a:pt x="1" y="46"/>
                  </a:cubicBezTo>
                  <a:cubicBezTo>
                    <a:pt x="0" y="47"/>
                    <a:pt x="0" y="49"/>
                    <a:pt x="1" y="50"/>
                  </a:cubicBezTo>
                  <a:cubicBezTo>
                    <a:pt x="2" y="51"/>
                    <a:pt x="4" y="51"/>
                    <a:pt x="5" y="50"/>
                  </a:cubicBezTo>
                  <a:cubicBezTo>
                    <a:pt x="50" y="4"/>
                    <a:pt x="50" y="4"/>
                    <a:pt x="50" y="4"/>
                  </a:cubicBezTo>
                  <a:cubicBezTo>
                    <a:pt x="51" y="3"/>
                    <a:pt x="51" y="2"/>
                    <a:pt x="50" y="1"/>
                  </a:cubicBezTo>
                  <a:close/>
                </a:path>
              </a:pathLst>
            </a:custGeom>
            <a:solidFill>
              <a:srgbClr val="8A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3" name="组合 2"/>
          <p:cNvGrpSpPr/>
          <p:nvPr/>
        </p:nvGrpSpPr>
        <p:grpSpPr>
          <a:xfrm>
            <a:off x="1493336" y="2335528"/>
            <a:ext cx="1398494" cy="857036"/>
            <a:chOff x="1493336" y="2335528"/>
            <a:chExt cx="1398494" cy="857036"/>
          </a:xfrm>
        </p:grpSpPr>
        <p:sp>
          <p:nvSpPr>
            <p:cNvPr id="67" name="文本框 66"/>
            <p:cNvSpPr txBox="1"/>
            <p:nvPr/>
          </p:nvSpPr>
          <p:spPr>
            <a:xfrm>
              <a:off x="1493336" y="2854010"/>
              <a:ext cx="1398494" cy="338554"/>
            </a:xfrm>
            <a:prstGeom prst="rect">
              <a:avLst/>
            </a:prstGeom>
            <a:noFill/>
          </p:spPr>
          <p:txBody>
            <a:bodyPr wrap="square" rtlCol="0">
              <a:spAutoFit/>
            </a:bodyPr>
            <a:lstStyle/>
            <a:p>
              <a:pPr algn="ctr"/>
              <a:r>
                <a:rPr lang="en-US" altLang="zh-CN" sz="1600" b="1" dirty="0">
                  <a:solidFill>
                    <a:srgbClr val="8A6E36"/>
                  </a:solidFill>
                  <a:cs typeface="+mn-ea"/>
                  <a:sym typeface="+mn-lt"/>
                </a:rPr>
                <a:t>ASV</a:t>
              </a:r>
              <a:endParaRPr lang="zh-CN" altLang="en-US" sz="1600" b="1" dirty="0">
                <a:solidFill>
                  <a:srgbClr val="8A6E36"/>
                </a:solidFill>
                <a:cs typeface="+mn-ea"/>
                <a:sym typeface="+mn-lt"/>
              </a:endParaRPr>
            </a:p>
          </p:txBody>
        </p:sp>
        <p:sp>
          <p:nvSpPr>
            <p:cNvPr id="71" name="文本框 70"/>
            <p:cNvSpPr txBox="1"/>
            <p:nvPr/>
          </p:nvSpPr>
          <p:spPr>
            <a:xfrm>
              <a:off x="1947573" y="2335528"/>
              <a:ext cx="553879" cy="461665"/>
            </a:xfrm>
            <a:prstGeom prst="rect">
              <a:avLst/>
            </a:prstGeom>
            <a:noFill/>
          </p:spPr>
          <p:txBody>
            <a:bodyPr wrap="square" rtlCol="0">
              <a:spAutoFit/>
            </a:bodyPr>
            <a:lstStyle/>
            <a:p>
              <a:r>
                <a:rPr lang="en-US" altLang="zh-CN" sz="2400" dirty="0">
                  <a:solidFill>
                    <a:srgbClr val="8A6E36"/>
                  </a:solidFill>
                  <a:cs typeface="+mn-ea"/>
                  <a:sym typeface="+mn-lt"/>
                </a:rPr>
                <a:t>01</a:t>
              </a:r>
              <a:endParaRPr lang="zh-CN" altLang="en-US" sz="2400" dirty="0">
                <a:solidFill>
                  <a:srgbClr val="8A6E36"/>
                </a:solidFill>
                <a:cs typeface="+mn-ea"/>
                <a:sym typeface="+mn-lt"/>
              </a:endParaRPr>
            </a:p>
          </p:txBody>
        </p:sp>
      </p:grpSp>
      <p:grpSp>
        <p:nvGrpSpPr>
          <p:cNvPr id="8" name="组合 7"/>
          <p:cNvGrpSpPr/>
          <p:nvPr/>
        </p:nvGrpSpPr>
        <p:grpSpPr>
          <a:xfrm>
            <a:off x="6918007" y="2335528"/>
            <a:ext cx="1398494" cy="857036"/>
            <a:chOff x="6918007" y="2335528"/>
            <a:chExt cx="1398494" cy="857036"/>
          </a:xfrm>
        </p:grpSpPr>
        <p:sp>
          <p:nvSpPr>
            <p:cNvPr id="68" name="文本框 67"/>
            <p:cNvSpPr txBox="1"/>
            <p:nvPr/>
          </p:nvSpPr>
          <p:spPr>
            <a:xfrm>
              <a:off x="6918007" y="2854010"/>
              <a:ext cx="1398494" cy="338554"/>
            </a:xfrm>
            <a:prstGeom prst="rect">
              <a:avLst/>
            </a:prstGeom>
            <a:noFill/>
          </p:spPr>
          <p:txBody>
            <a:bodyPr wrap="square" rtlCol="0">
              <a:spAutoFit/>
            </a:bodyPr>
            <a:lstStyle/>
            <a:p>
              <a:pPr algn="ctr"/>
              <a:r>
                <a:rPr lang="en-US" altLang="zh-CN" sz="1600" b="1" dirty="0">
                  <a:solidFill>
                    <a:srgbClr val="8A6E36"/>
                  </a:solidFill>
                  <a:cs typeface="+mn-ea"/>
                  <a:sym typeface="+mn-lt"/>
                </a:rPr>
                <a:t>HOW</a:t>
              </a:r>
              <a:endParaRPr lang="zh-CN" altLang="en-US" sz="1600" b="1" dirty="0">
                <a:solidFill>
                  <a:srgbClr val="8A6E36"/>
                </a:solidFill>
                <a:cs typeface="+mn-ea"/>
                <a:sym typeface="+mn-lt"/>
              </a:endParaRPr>
            </a:p>
          </p:txBody>
        </p:sp>
        <p:sp>
          <p:nvSpPr>
            <p:cNvPr id="72" name="文本框 71"/>
            <p:cNvSpPr txBox="1"/>
            <p:nvPr/>
          </p:nvSpPr>
          <p:spPr>
            <a:xfrm>
              <a:off x="7338693" y="2335528"/>
              <a:ext cx="681554" cy="461665"/>
            </a:xfrm>
            <a:prstGeom prst="rect">
              <a:avLst/>
            </a:prstGeom>
            <a:noFill/>
          </p:spPr>
          <p:txBody>
            <a:bodyPr wrap="square" rtlCol="0">
              <a:spAutoFit/>
            </a:bodyPr>
            <a:lstStyle/>
            <a:p>
              <a:r>
                <a:rPr lang="en-US" altLang="zh-CN" sz="2400" dirty="0">
                  <a:solidFill>
                    <a:srgbClr val="8A6E36"/>
                  </a:solidFill>
                  <a:cs typeface="+mn-ea"/>
                  <a:sym typeface="+mn-lt"/>
                </a:rPr>
                <a:t>03</a:t>
              </a:r>
              <a:endParaRPr lang="zh-CN" altLang="en-US" sz="2400" dirty="0">
                <a:solidFill>
                  <a:srgbClr val="8A6E36"/>
                </a:solidFill>
                <a:cs typeface="+mn-ea"/>
                <a:sym typeface="+mn-lt"/>
              </a:endParaRPr>
            </a:p>
          </p:txBody>
        </p:sp>
      </p:grpSp>
      <p:grpSp>
        <p:nvGrpSpPr>
          <p:cNvPr id="6" name="组合 5"/>
          <p:cNvGrpSpPr/>
          <p:nvPr/>
        </p:nvGrpSpPr>
        <p:grpSpPr>
          <a:xfrm>
            <a:off x="3959084" y="4669498"/>
            <a:ext cx="1398494" cy="834306"/>
            <a:chOff x="3959084" y="4669498"/>
            <a:chExt cx="1398494" cy="834306"/>
          </a:xfrm>
        </p:grpSpPr>
        <p:sp>
          <p:nvSpPr>
            <p:cNvPr id="69" name="文本框 68"/>
            <p:cNvSpPr txBox="1"/>
            <p:nvPr/>
          </p:nvSpPr>
          <p:spPr>
            <a:xfrm>
              <a:off x="3959084" y="5165250"/>
              <a:ext cx="1398494" cy="338554"/>
            </a:xfrm>
            <a:prstGeom prst="rect">
              <a:avLst/>
            </a:prstGeom>
            <a:noFill/>
          </p:spPr>
          <p:txBody>
            <a:bodyPr wrap="square" rtlCol="0">
              <a:spAutoFit/>
            </a:bodyPr>
            <a:lstStyle/>
            <a:p>
              <a:pPr algn="ctr"/>
              <a:r>
                <a:rPr lang="en-US" altLang="zh-CN" sz="1600" b="1" dirty="0">
                  <a:solidFill>
                    <a:srgbClr val="8A6E36"/>
                  </a:solidFill>
                  <a:cs typeface="+mn-ea"/>
                  <a:sym typeface="+mn-lt"/>
                </a:rPr>
                <a:t>WHERE</a:t>
              </a:r>
              <a:endParaRPr lang="zh-CN" altLang="en-US" sz="1600" b="1" dirty="0">
                <a:solidFill>
                  <a:srgbClr val="8A6E36"/>
                </a:solidFill>
                <a:cs typeface="+mn-ea"/>
                <a:sym typeface="+mn-lt"/>
              </a:endParaRPr>
            </a:p>
          </p:txBody>
        </p:sp>
        <p:sp>
          <p:nvSpPr>
            <p:cNvPr id="73" name="文本框 72"/>
            <p:cNvSpPr txBox="1"/>
            <p:nvPr/>
          </p:nvSpPr>
          <p:spPr>
            <a:xfrm>
              <a:off x="4409354" y="4669498"/>
              <a:ext cx="553879" cy="461665"/>
            </a:xfrm>
            <a:prstGeom prst="rect">
              <a:avLst/>
            </a:prstGeom>
            <a:noFill/>
          </p:spPr>
          <p:txBody>
            <a:bodyPr wrap="square" rtlCol="0">
              <a:spAutoFit/>
            </a:bodyPr>
            <a:lstStyle/>
            <a:p>
              <a:r>
                <a:rPr lang="en-US" altLang="zh-CN" sz="2400" dirty="0">
                  <a:solidFill>
                    <a:srgbClr val="8A6E36"/>
                  </a:solidFill>
                  <a:cs typeface="+mn-ea"/>
                  <a:sym typeface="+mn-lt"/>
                </a:rPr>
                <a:t>02</a:t>
              </a:r>
              <a:endParaRPr lang="zh-CN" altLang="en-US" sz="2400" dirty="0">
                <a:solidFill>
                  <a:srgbClr val="8A6E36"/>
                </a:solidFill>
                <a:cs typeface="+mn-ea"/>
                <a:sym typeface="+mn-lt"/>
              </a:endParaRPr>
            </a:p>
          </p:txBody>
        </p:sp>
      </p:grpSp>
      <p:grpSp>
        <p:nvGrpSpPr>
          <p:cNvPr id="11" name="组合 10"/>
          <p:cNvGrpSpPr/>
          <p:nvPr/>
        </p:nvGrpSpPr>
        <p:grpSpPr>
          <a:xfrm>
            <a:off x="8936687" y="4669498"/>
            <a:ext cx="2285733" cy="834306"/>
            <a:chOff x="9317281" y="4669498"/>
            <a:chExt cx="1398494" cy="834306"/>
          </a:xfrm>
        </p:grpSpPr>
        <p:sp>
          <p:nvSpPr>
            <p:cNvPr id="70" name="文本框 69"/>
            <p:cNvSpPr txBox="1"/>
            <p:nvPr/>
          </p:nvSpPr>
          <p:spPr>
            <a:xfrm>
              <a:off x="9317281" y="5165250"/>
              <a:ext cx="1398494" cy="338554"/>
            </a:xfrm>
            <a:prstGeom prst="rect">
              <a:avLst/>
            </a:prstGeom>
            <a:noFill/>
          </p:spPr>
          <p:txBody>
            <a:bodyPr wrap="square" rtlCol="0">
              <a:spAutoFit/>
            </a:bodyPr>
            <a:lstStyle/>
            <a:p>
              <a:pPr algn="ctr"/>
              <a:r>
                <a:rPr lang="en-US" altLang="zh-CN" sz="1600" b="1" dirty="0">
                  <a:solidFill>
                    <a:srgbClr val="8A6E36"/>
                  </a:solidFill>
                  <a:cs typeface="+mn-ea"/>
                  <a:sym typeface="+mn-lt"/>
                </a:rPr>
                <a:t>WHAT</a:t>
              </a:r>
              <a:endParaRPr lang="zh-CN" altLang="en-US" sz="1600" b="1" dirty="0">
                <a:solidFill>
                  <a:srgbClr val="8A6E36"/>
                </a:solidFill>
                <a:cs typeface="+mn-ea"/>
                <a:sym typeface="+mn-lt"/>
              </a:endParaRPr>
            </a:p>
          </p:txBody>
        </p:sp>
        <p:sp>
          <p:nvSpPr>
            <p:cNvPr id="74" name="文本框 73"/>
            <p:cNvSpPr txBox="1"/>
            <p:nvPr/>
          </p:nvSpPr>
          <p:spPr>
            <a:xfrm>
              <a:off x="9839320" y="4669498"/>
              <a:ext cx="639995" cy="461665"/>
            </a:xfrm>
            <a:prstGeom prst="rect">
              <a:avLst/>
            </a:prstGeom>
            <a:noFill/>
          </p:spPr>
          <p:txBody>
            <a:bodyPr wrap="square" rtlCol="0">
              <a:spAutoFit/>
            </a:bodyPr>
            <a:lstStyle/>
            <a:p>
              <a:r>
                <a:rPr lang="en-US" altLang="zh-CN" sz="2400" dirty="0">
                  <a:solidFill>
                    <a:srgbClr val="8A6E36"/>
                  </a:solidFill>
                  <a:cs typeface="+mn-ea"/>
                  <a:sym typeface="+mn-lt"/>
                </a:rPr>
                <a:t>04</a:t>
              </a:r>
              <a:endParaRPr lang="zh-CN" altLang="en-US" sz="2400" dirty="0">
                <a:solidFill>
                  <a:srgbClr val="8A6E36"/>
                </a:solidFill>
                <a:cs typeface="+mn-ea"/>
                <a:sym typeface="+mn-lt"/>
              </a:endParaRPr>
            </a:p>
          </p:txBody>
        </p:sp>
      </p:grpSp>
      <p:sp>
        <p:nvSpPr>
          <p:cNvPr id="75" name="矩形 74"/>
          <p:cNvSpPr/>
          <p:nvPr/>
        </p:nvSpPr>
        <p:spPr>
          <a:xfrm>
            <a:off x="1282174" y="4189330"/>
            <a:ext cx="1801857" cy="461665"/>
          </a:xfrm>
          <a:prstGeom prst="rect">
            <a:avLst/>
          </a:prstGeom>
        </p:spPr>
        <p:txBody>
          <a:bodyPr wrap="square">
            <a:spAutoFit/>
          </a:bodyPr>
          <a:lstStyle/>
          <a:p>
            <a:pPr algn="ctr"/>
            <a:r>
              <a:rPr lang="en-US" altLang="zh-CN" sz="1200" b="1" dirty="0">
                <a:solidFill>
                  <a:srgbClr val="8A6E36"/>
                </a:solidFill>
                <a:cs typeface="+mn-ea"/>
                <a:sym typeface="+mn-lt"/>
              </a:rPr>
              <a:t>About ASV, we should know…</a:t>
            </a:r>
            <a:endParaRPr lang="zh-CN" altLang="en-US" sz="1200" b="1" dirty="0">
              <a:solidFill>
                <a:srgbClr val="8A6E36"/>
              </a:solidFill>
              <a:cs typeface="+mn-ea"/>
              <a:sym typeface="+mn-lt"/>
            </a:endParaRPr>
          </a:p>
        </p:txBody>
      </p:sp>
      <p:sp>
        <p:nvSpPr>
          <p:cNvPr id="76" name="矩形 75"/>
          <p:cNvSpPr/>
          <p:nvPr/>
        </p:nvSpPr>
        <p:spPr>
          <a:xfrm>
            <a:off x="6792293" y="4177755"/>
            <a:ext cx="1801857" cy="461665"/>
          </a:xfrm>
          <a:prstGeom prst="rect">
            <a:avLst/>
          </a:prstGeom>
        </p:spPr>
        <p:txBody>
          <a:bodyPr wrap="square">
            <a:spAutoFit/>
          </a:bodyPr>
          <a:lstStyle/>
          <a:p>
            <a:pPr algn="ctr"/>
            <a:r>
              <a:rPr lang="en-US" altLang="zh-CN" sz="1200" b="1" dirty="0">
                <a:solidFill>
                  <a:srgbClr val="8A6E36"/>
                </a:solidFill>
                <a:cs typeface="+mn-ea"/>
                <a:sym typeface="+mn-lt"/>
              </a:rPr>
              <a:t>When we evaluate ASV, we use …</a:t>
            </a:r>
            <a:endParaRPr lang="zh-CN" altLang="en-US" sz="1200" b="1" dirty="0">
              <a:solidFill>
                <a:srgbClr val="8A6E36"/>
              </a:solidFill>
              <a:cs typeface="+mn-ea"/>
              <a:sym typeface="+mn-lt"/>
            </a:endParaRPr>
          </a:p>
        </p:txBody>
      </p:sp>
      <p:sp>
        <p:nvSpPr>
          <p:cNvPr id="77" name="矩形 76"/>
          <p:cNvSpPr/>
          <p:nvPr/>
        </p:nvSpPr>
        <p:spPr>
          <a:xfrm>
            <a:off x="3807697" y="2928906"/>
            <a:ext cx="1801857" cy="461665"/>
          </a:xfrm>
          <a:prstGeom prst="rect">
            <a:avLst/>
          </a:prstGeom>
        </p:spPr>
        <p:txBody>
          <a:bodyPr wrap="square">
            <a:spAutoFit/>
          </a:bodyPr>
          <a:lstStyle/>
          <a:p>
            <a:pPr algn="ctr"/>
            <a:r>
              <a:rPr lang="en-US" altLang="zh-CN" sz="1200" b="1" dirty="0">
                <a:solidFill>
                  <a:srgbClr val="8A6E36"/>
                </a:solidFill>
                <a:cs typeface="+mn-ea"/>
                <a:sym typeface="+mn-lt"/>
              </a:rPr>
              <a:t>ASV could be attacked in …</a:t>
            </a:r>
            <a:endParaRPr lang="zh-CN" altLang="en-US" sz="1200" b="1" dirty="0">
              <a:solidFill>
                <a:srgbClr val="8A6E36"/>
              </a:solidFill>
              <a:cs typeface="+mn-ea"/>
              <a:sym typeface="+mn-lt"/>
            </a:endParaRPr>
          </a:p>
        </p:txBody>
      </p:sp>
      <p:sp>
        <p:nvSpPr>
          <p:cNvPr id="78" name="矩形 77"/>
          <p:cNvSpPr/>
          <p:nvPr/>
        </p:nvSpPr>
        <p:spPr>
          <a:xfrm>
            <a:off x="9209569" y="2999458"/>
            <a:ext cx="1801857" cy="276999"/>
          </a:xfrm>
          <a:prstGeom prst="rect">
            <a:avLst/>
          </a:prstGeom>
        </p:spPr>
        <p:txBody>
          <a:bodyPr wrap="square">
            <a:spAutoFit/>
          </a:bodyPr>
          <a:lstStyle/>
          <a:p>
            <a:pPr algn="ctr"/>
            <a:r>
              <a:rPr lang="en-US" altLang="zh-CN" sz="1200" b="1" dirty="0">
                <a:solidFill>
                  <a:srgbClr val="8A6E36"/>
                </a:solidFill>
                <a:cs typeface="+mn-ea"/>
                <a:sym typeface="+mn-lt"/>
              </a:rPr>
              <a:t>The attack is …</a:t>
            </a:r>
            <a:endParaRPr lang="zh-CN" altLang="en-US" sz="1200" b="1" dirty="0">
              <a:solidFill>
                <a:srgbClr val="8A6E36"/>
              </a:solidFill>
              <a:cs typeface="+mn-ea"/>
              <a:sym typeface="+mn-lt"/>
            </a:endParaRPr>
          </a:p>
        </p:txBody>
      </p:sp>
    </p:spTree>
    <p:extLst>
      <p:ext uri="{BB962C8B-B14F-4D97-AF65-F5344CB8AC3E}">
        <p14:creationId xmlns:p14="http://schemas.microsoft.com/office/powerpoint/2010/main" val="2441522012"/>
      </p:ext>
    </p:extLst>
  </p:cSld>
  <p:clrMapOvr>
    <a:masterClrMapping/>
  </p:clrMapOvr>
  <p:transition spd="slow" advClick="0" advTm="0">
    <p:split orient="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750"/>
                                            <p:tgtEl>
                                              <p:spTgt spid="4"/>
                                            </p:tgtEl>
                                          </p:cBhvr>
                                        </p:animEffect>
                                      </p:childTnLst>
                                    </p:cTn>
                                  </p:par>
                                  <p:par>
                                    <p:cTn id="13" presetID="2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750"/>
                                            <p:tgtEl>
                                              <p:spTgt spid="5"/>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75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75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750"/>
                                            <p:tgtEl>
                                              <p:spTgt spid="10"/>
                                            </p:tgtEl>
                                          </p:cBhvr>
                                        </p:animEffect>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750"/>
                                            <p:tgtEl>
                                              <p:spTgt spid="3"/>
                                            </p:tgtEl>
                                            <p:attrNameLst>
                                              <p:attrName>ppt_y</p:attrName>
                                            </p:attrNameLst>
                                          </p:cBhvr>
                                          <p:tavLst>
                                            <p:tav tm="0">
                                              <p:val>
                                                <p:strVal val="#ppt_y+#ppt_h*1.125000"/>
                                              </p:val>
                                            </p:tav>
                                            <p:tav tm="100000">
                                              <p:val>
                                                <p:strVal val="#ppt_y"/>
                                              </p:val>
                                            </p:tav>
                                          </p:tavLst>
                                        </p:anim>
                                        <p:animEffect transition="in" filter="wipe(up)">
                                          <p:cBhvr>
                                            <p:cTn id="30" dur="75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down)">
                                          <p:cBhvr>
                                            <p:cTn id="37" dur="1000"/>
                                            <p:tgtEl>
                                              <p:spTgt spid="75"/>
                                            </p:tgtEl>
                                          </p:cBhvr>
                                        </p:animEffect>
                                      </p:childTnLst>
                                    </p:cTn>
                                  </p:par>
                                </p:childTnLst>
                              </p:cTn>
                            </p:par>
                            <p:par>
                              <p:cTn id="38" fill="hold">
                                <p:stCondLst>
                                  <p:cond delay="4500"/>
                                </p:stCondLst>
                                <p:childTnLst>
                                  <p:par>
                                    <p:cTn id="39" presetID="12" presetClass="entr" presetSubtype="4"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750"/>
                                            <p:tgtEl>
                                              <p:spTgt spid="6"/>
                                            </p:tgtEl>
                                            <p:attrNameLst>
                                              <p:attrName>ppt_y</p:attrName>
                                            </p:attrNameLst>
                                          </p:cBhvr>
                                          <p:tavLst>
                                            <p:tav tm="0">
                                              <p:val>
                                                <p:strVal val="#ppt_y+#ppt_h*1.125000"/>
                                              </p:val>
                                            </p:tav>
                                            <p:tav tm="100000">
                                              <p:val>
                                                <p:strVal val="#ppt_y"/>
                                              </p:val>
                                            </p:tav>
                                          </p:tavLst>
                                        </p:anim>
                                        <p:animEffect transition="in" filter="wipe(up)">
                                          <p:cBhvr>
                                            <p:cTn id="42" dur="750"/>
                                            <p:tgtEl>
                                              <p:spTgt spid="6"/>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childTnLst>
                                    </p:cTn>
                                  </p:par>
                                </p:childTnLst>
                              </p:cTn>
                            </p:par>
                            <p:par>
                              <p:cTn id="46" fill="hold">
                                <p:stCondLst>
                                  <p:cond delay="5500"/>
                                </p:stCondLst>
                                <p:childTnLst>
                                  <p:par>
                                    <p:cTn id="47" presetID="22" presetClass="entr" presetSubtype="1"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up)">
                                          <p:cBhvr>
                                            <p:cTn id="49" dur="1000"/>
                                            <p:tgtEl>
                                              <p:spTgt spid="77"/>
                                            </p:tgtEl>
                                          </p:cBhvr>
                                        </p:animEffect>
                                      </p:childTnLst>
                                    </p:cTn>
                                  </p:par>
                                </p:childTnLst>
                              </p:cTn>
                            </p:par>
                            <p:par>
                              <p:cTn id="50" fill="hold">
                                <p:stCondLst>
                                  <p:cond delay="6500"/>
                                </p:stCondLst>
                                <p:childTnLst>
                                  <p:par>
                                    <p:cTn id="51" presetID="12" presetClass="entr" presetSubtype="4"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750"/>
                                            <p:tgtEl>
                                              <p:spTgt spid="8"/>
                                            </p:tgtEl>
                                            <p:attrNameLst>
                                              <p:attrName>ppt_y</p:attrName>
                                            </p:attrNameLst>
                                          </p:cBhvr>
                                          <p:tavLst>
                                            <p:tav tm="0">
                                              <p:val>
                                                <p:strVal val="#ppt_y+#ppt_h*1.125000"/>
                                              </p:val>
                                            </p:tav>
                                            <p:tav tm="100000">
                                              <p:val>
                                                <p:strVal val="#ppt_y"/>
                                              </p:val>
                                            </p:tav>
                                          </p:tavLst>
                                        </p:anim>
                                        <p:animEffect transition="in" filter="wipe(up)">
                                          <p:cBhvr>
                                            <p:cTn id="54" dur="750"/>
                                            <p:tgtEl>
                                              <p:spTgt spid="8"/>
                                            </p:tgtEl>
                                          </p:cBhvr>
                                        </p:animEffect>
                                      </p:childTnLst>
                                    </p:cTn>
                                  </p:par>
                                  <p:par>
                                    <p:cTn id="55" presetID="10"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childTnLst>
                                    </p:cTn>
                                  </p:par>
                                </p:childTnLst>
                              </p:cTn>
                            </p:par>
                            <p:par>
                              <p:cTn id="58" fill="hold">
                                <p:stCondLst>
                                  <p:cond delay="7500"/>
                                </p:stCondLst>
                                <p:childTnLst>
                                  <p:par>
                                    <p:cTn id="59" presetID="22" presetClass="entr" presetSubtype="4"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down)">
                                          <p:cBhvr>
                                            <p:cTn id="61" dur="1000"/>
                                            <p:tgtEl>
                                              <p:spTgt spid="76"/>
                                            </p:tgtEl>
                                          </p:cBhvr>
                                        </p:animEffect>
                                      </p:childTnLst>
                                    </p:cTn>
                                  </p:par>
                                </p:childTnLst>
                              </p:cTn>
                            </p:par>
                            <p:par>
                              <p:cTn id="62" fill="hold">
                                <p:stCondLst>
                                  <p:cond delay="8500"/>
                                </p:stCondLst>
                                <p:childTnLst>
                                  <p:par>
                                    <p:cTn id="63" presetID="12" presetClass="entr" presetSubtype="4"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750"/>
                                            <p:tgtEl>
                                              <p:spTgt spid="11"/>
                                            </p:tgtEl>
                                            <p:attrNameLst>
                                              <p:attrName>ppt_y</p:attrName>
                                            </p:attrNameLst>
                                          </p:cBhvr>
                                          <p:tavLst>
                                            <p:tav tm="0">
                                              <p:val>
                                                <p:strVal val="#ppt_y+#ppt_h*1.125000"/>
                                              </p:val>
                                            </p:tav>
                                            <p:tav tm="100000">
                                              <p:val>
                                                <p:strVal val="#ppt_y"/>
                                              </p:val>
                                            </p:tav>
                                          </p:tavLst>
                                        </p:anim>
                                        <p:animEffect transition="in" filter="wipe(up)">
                                          <p:cBhvr>
                                            <p:cTn id="66" dur="750"/>
                                            <p:tgtEl>
                                              <p:spTgt spid="11"/>
                                            </p:tgtEl>
                                          </p:cBhvr>
                                        </p:animEffect>
                                      </p:childTnLst>
                                    </p:cTn>
                                  </p:par>
                                  <p:par>
                                    <p:cTn id="67" presetID="10"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1000"/>
                                            <p:tgtEl>
                                              <p:spTgt spid="62"/>
                                            </p:tgtEl>
                                          </p:cBhvr>
                                        </p:animEffect>
                                      </p:childTnLst>
                                    </p:cTn>
                                  </p:par>
                                </p:childTnLst>
                              </p:cTn>
                            </p:par>
                            <p:par>
                              <p:cTn id="70" fill="hold">
                                <p:stCondLst>
                                  <p:cond delay="9500"/>
                                </p:stCondLst>
                                <p:childTnLst>
                                  <p:par>
                                    <p:cTn id="71" presetID="22" presetClass="entr" presetSubtype="1" fill="hold" grpId="0" nodeType="after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up)">
                                          <p:cBhvr>
                                            <p:cTn id="73"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5" grpId="0"/>
          <p:bldP spid="76" grpId="0"/>
          <p:bldP spid="77" grpId="0"/>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750"/>
                                            <p:tgtEl>
                                              <p:spTgt spid="4"/>
                                            </p:tgtEl>
                                          </p:cBhvr>
                                        </p:animEffect>
                                      </p:childTnLst>
                                    </p:cTn>
                                  </p:par>
                                  <p:par>
                                    <p:cTn id="13" presetID="2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750"/>
                                            <p:tgtEl>
                                              <p:spTgt spid="5"/>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75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75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750"/>
                                            <p:tgtEl>
                                              <p:spTgt spid="10"/>
                                            </p:tgtEl>
                                          </p:cBhvr>
                                        </p:animEffect>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750"/>
                                            <p:tgtEl>
                                              <p:spTgt spid="3"/>
                                            </p:tgtEl>
                                            <p:attrNameLst>
                                              <p:attrName>ppt_y</p:attrName>
                                            </p:attrNameLst>
                                          </p:cBhvr>
                                          <p:tavLst>
                                            <p:tav tm="0">
                                              <p:val>
                                                <p:strVal val="#ppt_y+#ppt_h*1.125000"/>
                                              </p:val>
                                            </p:tav>
                                            <p:tav tm="100000">
                                              <p:val>
                                                <p:strVal val="#ppt_y"/>
                                              </p:val>
                                            </p:tav>
                                          </p:tavLst>
                                        </p:anim>
                                        <p:animEffect transition="in" filter="wipe(up)">
                                          <p:cBhvr>
                                            <p:cTn id="30" dur="750"/>
                                            <p:tgtEl>
                                              <p:spTgt spid="3"/>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down)">
                                          <p:cBhvr>
                                            <p:cTn id="37" dur="1000"/>
                                            <p:tgtEl>
                                              <p:spTgt spid="75"/>
                                            </p:tgtEl>
                                          </p:cBhvr>
                                        </p:animEffect>
                                      </p:childTnLst>
                                    </p:cTn>
                                  </p:par>
                                </p:childTnLst>
                              </p:cTn>
                            </p:par>
                            <p:par>
                              <p:cTn id="38" fill="hold">
                                <p:stCondLst>
                                  <p:cond delay="4500"/>
                                </p:stCondLst>
                                <p:childTnLst>
                                  <p:par>
                                    <p:cTn id="39" presetID="12" presetClass="entr" presetSubtype="4"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750"/>
                                            <p:tgtEl>
                                              <p:spTgt spid="6"/>
                                            </p:tgtEl>
                                            <p:attrNameLst>
                                              <p:attrName>ppt_y</p:attrName>
                                            </p:attrNameLst>
                                          </p:cBhvr>
                                          <p:tavLst>
                                            <p:tav tm="0">
                                              <p:val>
                                                <p:strVal val="#ppt_y+#ppt_h*1.125000"/>
                                              </p:val>
                                            </p:tav>
                                            <p:tav tm="100000">
                                              <p:val>
                                                <p:strVal val="#ppt_y"/>
                                              </p:val>
                                            </p:tav>
                                          </p:tavLst>
                                        </p:anim>
                                        <p:animEffect transition="in" filter="wipe(up)">
                                          <p:cBhvr>
                                            <p:cTn id="42" dur="750"/>
                                            <p:tgtEl>
                                              <p:spTgt spid="6"/>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childTnLst>
                                    </p:cTn>
                                  </p:par>
                                </p:childTnLst>
                              </p:cTn>
                            </p:par>
                            <p:par>
                              <p:cTn id="46" fill="hold">
                                <p:stCondLst>
                                  <p:cond delay="5500"/>
                                </p:stCondLst>
                                <p:childTnLst>
                                  <p:par>
                                    <p:cTn id="47" presetID="22" presetClass="entr" presetSubtype="1"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up)">
                                          <p:cBhvr>
                                            <p:cTn id="49" dur="1000"/>
                                            <p:tgtEl>
                                              <p:spTgt spid="77"/>
                                            </p:tgtEl>
                                          </p:cBhvr>
                                        </p:animEffect>
                                      </p:childTnLst>
                                    </p:cTn>
                                  </p:par>
                                </p:childTnLst>
                              </p:cTn>
                            </p:par>
                            <p:par>
                              <p:cTn id="50" fill="hold">
                                <p:stCondLst>
                                  <p:cond delay="6500"/>
                                </p:stCondLst>
                                <p:childTnLst>
                                  <p:par>
                                    <p:cTn id="51" presetID="12" presetClass="entr" presetSubtype="4"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750"/>
                                            <p:tgtEl>
                                              <p:spTgt spid="8"/>
                                            </p:tgtEl>
                                            <p:attrNameLst>
                                              <p:attrName>ppt_y</p:attrName>
                                            </p:attrNameLst>
                                          </p:cBhvr>
                                          <p:tavLst>
                                            <p:tav tm="0">
                                              <p:val>
                                                <p:strVal val="#ppt_y+#ppt_h*1.125000"/>
                                              </p:val>
                                            </p:tav>
                                            <p:tav tm="100000">
                                              <p:val>
                                                <p:strVal val="#ppt_y"/>
                                              </p:val>
                                            </p:tav>
                                          </p:tavLst>
                                        </p:anim>
                                        <p:animEffect transition="in" filter="wipe(up)">
                                          <p:cBhvr>
                                            <p:cTn id="54" dur="750"/>
                                            <p:tgtEl>
                                              <p:spTgt spid="8"/>
                                            </p:tgtEl>
                                          </p:cBhvr>
                                        </p:animEffect>
                                      </p:childTnLst>
                                    </p:cTn>
                                  </p:par>
                                  <p:par>
                                    <p:cTn id="55" presetID="10"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childTnLst>
                                    </p:cTn>
                                  </p:par>
                                </p:childTnLst>
                              </p:cTn>
                            </p:par>
                            <p:par>
                              <p:cTn id="58" fill="hold">
                                <p:stCondLst>
                                  <p:cond delay="7500"/>
                                </p:stCondLst>
                                <p:childTnLst>
                                  <p:par>
                                    <p:cTn id="59" presetID="22" presetClass="entr" presetSubtype="4"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down)">
                                          <p:cBhvr>
                                            <p:cTn id="61" dur="1000"/>
                                            <p:tgtEl>
                                              <p:spTgt spid="76"/>
                                            </p:tgtEl>
                                          </p:cBhvr>
                                        </p:animEffect>
                                      </p:childTnLst>
                                    </p:cTn>
                                  </p:par>
                                </p:childTnLst>
                              </p:cTn>
                            </p:par>
                            <p:par>
                              <p:cTn id="62" fill="hold">
                                <p:stCondLst>
                                  <p:cond delay="8500"/>
                                </p:stCondLst>
                                <p:childTnLst>
                                  <p:par>
                                    <p:cTn id="63" presetID="12" presetClass="entr" presetSubtype="4"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750"/>
                                            <p:tgtEl>
                                              <p:spTgt spid="11"/>
                                            </p:tgtEl>
                                            <p:attrNameLst>
                                              <p:attrName>ppt_y</p:attrName>
                                            </p:attrNameLst>
                                          </p:cBhvr>
                                          <p:tavLst>
                                            <p:tav tm="0">
                                              <p:val>
                                                <p:strVal val="#ppt_y+#ppt_h*1.125000"/>
                                              </p:val>
                                            </p:tav>
                                            <p:tav tm="100000">
                                              <p:val>
                                                <p:strVal val="#ppt_y"/>
                                              </p:val>
                                            </p:tav>
                                          </p:tavLst>
                                        </p:anim>
                                        <p:animEffect transition="in" filter="wipe(up)">
                                          <p:cBhvr>
                                            <p:cTn id="66" dur="750"/>
                                            <p:tgtEl>
                                              <p:spTgt spid="11"/>
                                            </p:tgtEl>
                                          </p:cBhvr>
                                        </p:animEffect>
                                      </p:childTnLst>
                                    </p:cTn>
                                  </p:par>
                                  <p:par>
                                    <p:cTn id="67" presetID="10"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1000"/>
                                            <p:tgtEl>
                                              <p:spTgt spid="62"/>
                                            </p:tgtEl>
                                          </p:cBhvr>
                                        </p:animEffect>
                                      </p:childTnLst>
                                    </p:cTn>
                                  </p:par>
                                </p:childTnLst>
                              </p:cTn>
                            </p:par>
                            <p:par>
                              <p:cTn id="70" fill="hold">
                                <p:stCondLst>
                                  <p:cond delay="9500"/>
                                </p:stCondLst>
                                <p:childTnLst>
                                  <p:par>
                                    <p:cTn id="71" presetID="22" presetClass="entr" presetSubtype="1" fill="hold" grpId="0" nodeType="after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up)">
                                          <p:cBhvr>
                                            <p:cTn id="73"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5" grpId="0"/>
          <p:bldP spid="76" grpId="0"/>
          <p:bldP spid="77" grpId="0"/>
          <p:bldP spid="7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t>Voice conversion </a:t>
            </a:r>
            <a:endParaRPr lang="zh-CN" altLang="en-US" sz="2800" dirty="0">
              <a:cs typeface="+mn-ea"/>
              <a:sym typeface="+mn-lt"/>
            </a:endParaRPr>
          </a:p>
        </p:txBody>
      </p:sp>
      <p:grpSp>
        <p:nvGrpSpPr>
          <p:cNvPr id="3" name="组合 2"/>
          <p:cNvGrpSpPr/>
          <p:nvPr/>
        </p:nvGrpSpPr>
        <p:grpSpPr>
          <a:xfrm>
            <a:off x="557886" y="349082"/>
            <a:ext cx="852903" cy="769441"/>
            <a:chOff x="180471" y="448951"/>
            <a:chExt cx="852903" cy="769441"/>
          </a:xfrm>
        </p:grpSpPr>
        <p:sp>
          <p:nvSpPr>
            <p:cNvPr id="4" name="文本框 3"/>
            <p:cNvSpPr txBox="1"/>
            <p:nvPr/>
          </p:nvSpPr>
          <p:spPr>
            <a:xfrm>
              <a:off x="180471" y="448951"/>
              <a:ext cx="852903" cy="769441"/>
            </a:xfrm>
            <a:prstGeom prst="rect">
              <a:avLst/>
            </a:prstGeom>
            <a:noFill/>
          </p:spPr>
          <p:txBody>
            <a:bodyPr wrap="square" rtlCol="0">
              <a:spAutoFit/>
            </a:bodyPr>
            <a:lstStyle/>
            <a:p>
              <a:r>
                <a:rPr lang="en-US" altLang="zh-CN" sz="4400" dirty="0">
                  <a:cs typeface="+mn-ea"/>
                  <a:sym typeface="+mn-lt"/>
                </a:rPr>
                <a:t>04</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64CBF93E-2C90-4187-A9D9-6F8D29FC54AE}"/>
              </a:ext>
            </a:extLst>
          </p:cNvPr>
          <p:cNvSpPr txBox="1"/>
          <p:nvPr/>
        </p:nvSpPr>
        <p:spPr>
          <a:xfrm>
            <a:off x="557886" y="1528070"/>
            <a:ext cx="8220354" cy="3834511"/>
          </a:xfrm>
          <a:prstGeom prst="rect">
            <a:avLst/>
          </a:prstGeom>
          <a:noFill/>
        </p:spPr>
        <p:txBody>
          <a:bodyPr wrap="square">
            <a:spAutoFit/>
          </a:bodyPr>
          <a:lstStyle/>
          <a:p>
            <a:pPr marL="285750" indent="-285750">
              <a:buFont typeface="Wingdings" panose="05000000000000000000" pitchFamily="2" charset="2"/>
              <a:buChar char="l"/>
            </a:pPr>
            <a:r>
              <a:rPr lang="en-US" altLang="zh-CN" sz="1800" dirty="0">
                <a:solidFill>
                  <a:srgbClr val="8A6E36"/>
                </a:solidFill>
              </a:rPr>
              <a:t>definition</a:t>
            </a:r>
            <a:endParaRPr lang="en-US" altLang="zh-CN" dirty="0"/>
          </a:p>
          <a:p>
            <a:pPr>
              <a:lnSpc>
                <a:spcPct val="150000"/>
              </a:lnSpc>
            </a:pPr>
            <a:r>
              <a:rPr lang="en-US" altLang="zh-CN" sz="1600" dirty="0">
                <a:solidFill>
                  <a:srgbClr val="8A6E36"/>
                </a:solidFill>
              </a:rPr>
              <a:t>Voice conversion aims to </a:t>
            </a:r>
            <a:r>
              <a:rPr lang="en-US" altLang="zh-CN" sz="1600" b="1" dirty="0">
                <a:solidFill>
                  <a:srgbClr val="8A6E36"/>
                </a:solidFill>
              </a:rPr>
              <a:t>manipulate the speech of a given speaker</a:t>
            </a:r>
            <a:r>
              <a:rPr lang="en-US" altLang="zh-CN" sz="1600" dirty="0">
                <a:solidFill>
                  <a:srgbClr val="8A6E36"/>
                </a:solidFill>
              </a:rPr>
              <a:t> so that it resembles in some sense that of another, target speaker (</a:t>
            </a:r>
            <a:r>
              <a:rPr lang="en-US" altLang="zh-CN" sz="1600" dirty="0" err="1">
                <a:solidFill>
                  <a:srgbClr val="8A6E36"/>
                </a:solidFill>
              </a:rPr>
              <a:t>Stylianou</a:t>
            </a:r>
            <a:r>
              <a:rPr lang="en-US" altLang="zh-CN" sz="1600" dirty="0">
                <a:solidFill>
                  <a:srgbClr val="8A6E36"/>
                </a:solidFill>
              </a:rPr>
              <a:t>, 2009; Evans et al., 2014a). </a:t>
            </a:r>
          </a:p>
          <a:p>
            <a:endParaRPr lang="en-US" altLang="zh-CN" dirty="0">
              <a:solidFill>
                <a:srgbClr val="8A6E36"/>
              </a:solidFill>
            </a:endParaRPr>
          </a:p>
          <a:p>
            <a:pPr marL="285750" indent="-285750">
              <a:buFont typeface="Wingdings" panose="05000000000000000000" pitchFamily="2" charset="2"/>
              <a:buChar char="l"/>
            </a:pPr>
            <a:r>
              <a:rPr lang="en-US" altLang="zh-CN" dirty="0">
                <a:solidFill>
                  <a:srgbClr val="8A6E36"/>
                </a:solidFill>
              </a:rPr>
              <a:t>difference</a:t>
            </a:r>
          </a:p>
          <a:p>
            <a:pPr>
              <a:lnSpc>
                <a:spcPct val="150000"/>
              </a:lnSpc>
            </a:pPr>
            <a:r>
              <a:rPr lang="en-US" altLang="zh-CN" sz="1600" dirty="0">
                <a:solidFill>
                  <a:srgbClr val="8A6E36"/>
                </a:solidFill>
              </a:rPr>
              <a:t>In contrast to speech synthesis systems which require text input, the input to a voice conversion system is a </a:t>
            </a:r>
            <a:r>
              <a:rPr lang="en-US" altLang="zh-CN" sz="1600" b="1" dirty="0">
                <a:solidFill>
                  <a:srgbClr val="8A6E36"/>
                </a:solidFill>
              </a:rPr>
              <a:t>natural speech signal</a:t>
            </a:r>
            <a:r>
              <a:rPr lang="en-US" altLang="zh-CN" sz="1600" dirty="0">
                <a:solidFill>
                  <a:srgbClr val="8A6E36"/>
                </a:solidFill>
              </a:rPr>
              <a:t>. Typically, voice conversion involves spectral mapping and prosody conversion. Spectral mapping relates to voice timbre, while prosody conversion relates to prosodic features, such as fundamental frequency and duration.</a:t>
            </a:r>
            <a:endParaRPr lang="zh-CN" altLang="en-US" sz="1600" dirty="0">
              <a:solidFill>
                <a:srgbClr val="8A6E36"/>
              </a:solidFill>
            </a:endParaRPr>
          </a:p>
        </p:txBody>
      </p:sp>
    </p:spTree>
    <p:extLst>
      <p:ext uri="{BB962C8B-B14F-4D97-AF65-F5344CB8AC3E}">
        <p14:creationId xmlns:p14="http://schemas.microsoft.com/office/powerpoint/2010/main" val="976988531"/>
      </p:ext>
    </p:extLst>
  </p:cSld>
  <p:clrMapOvr>
    <a:masterClrMapping/>
  </p:clrMapOvr>
  <p:transition spd="slow" advClick="0" advTm="0">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708654" cy="523220"/>
          </a:xfrm>
          <a:prstGeom prst="rect">
            <a:avLst/>
          </a:prstGeom>
          <a:noFill/>
        </p:spPr>
        <p:txBody>
          <a:bodyPr wrap="square" rtlCol="0">
            <a:spAutoFit/>
          </a:bodyPr>
          <a:lstStyle/>
          <a:p>
            <a:r>
              <a:rPr lang="en-US" altLang="zh-CN" sz="2800" dirty="0"/>
              <a:t>Voice conversion proofing</a:t>
            </a:r>
            <a:endParaRPr lang="zh-CN" altLang="en-US" sz="2800" dirty="0">
              <a:cs typeface="+mn-ea"/>
              <a:sym typeface="+mn-lt"/>
            </a:endParaRPr>
          </a:p>
        </p:txBody>
      </p:sp>
      <p:grpSp>
        <p:nvGrpSpPr>
          <p:cNvPr id="3" name="组合 2"/>
          <p:cNvGrpSpPr/>
          <p:nvPr/>
        </p:nvGrpSpPr>
        <p:grpSpPr>
          <a:xfrm>
            <a:off x="557886" y="349082"/>
            <a:ext cx="852903" cy="769441"/>
            <a:chOff x="180471" y="448951"/>
            <a:chExt cx="852903" cy="769441"/>
          </a:xfrm>
        </p:grpSpPr>
        <p:sp>
          <p:nvSpPr>
            <p:cNvPr id="4" name="文本框 3"/>
            <p:cNvSpPr txBox="1"/>
            <p:nvPr/>
          </p:nvSpPr>
          <p:spPr>
            <a:xfrm>
              <a:off x="180471" y="448951"/>
              <a:ext cx="852903" cy="769441"/>
            </a:xfrm>
            <a:prstGeom prst="rect">
              <a:avLst/>
            </a:prstGeom>
            <a:noFill/>
          </p:spPr>
          <p:txBody>
            <a:bodyPr wrap="square" rtlCol="0">
              <a:spAutoFit/>
            </a:bodyPr>
            <a:lstStyle/>
            <a:p>
              <a:r>
                <a:rPr lang="en-US" altLang="zh-CN" sz="4400" dirty="0">
                  <a:cs typeface="+mn-ea"/>
                  <a:sym typeface="+mn-lt"/>
                </a:rPr>
                <a:t>04</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32" name="文本框 31">
            <a:extLst>
              <a:ext uri="{FF2B5EF4-FFF2-40B4-BE49-F238E27FC236}">
                <a16:creationId xmlns:a16="http://schemas.microsoft.com/office/drawing/2014/main" id="{DCAA9007-1327-4A2B-AB39-E66D7C62500F}"/>
              </a:ext>
            </a:extLst>
          </p:cNvPr>
          <p:cNvSpPr txBox="1"/>
          <p:nvPr/>
        </p:nvSpPr>
        <p:spPr>
          <a:xfrm>
            <a:off x="557886" y="1333796"/>
            <a:ext cx="8098434" cy="2541850"/>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使用联合密度</a:t>
            </a:r>
            <a:r>
              <a:rPr lang="en-US" altLang="zh-CN" dirty="0">
                <a:solidFill>
                  <a:srgbClr val="8A6E36"/>
                </a:solidFill>
              </a:rPr>
              <a:t>GMM</a:t>
            </a:r>
            <a:r>
              <a:rPr lang="zh-CN" altLang="en-US" dirty="0">
                <a:solidFill>
                  <a:srgbClr val="8A6E36"/>
                </a:solidFill>
              </a:rPr>
              <a:t>和单位选择方法进行语音转换</a:t>
            </a:r>
            <a:endParaRPr lang="en-US" altLang="zh-CN" dirty="0">
              <a:solidFill>
                <a:srgbClr val="8A6E36"/>
              </a:solidFill>
            </a:endParaRPr>
          </a:p>
          <a:p>
            <a:pPr>
              <a:lnSpc>
                <a:spcPct val="150000"/>
              </a:lnSpc>
            </a:pPr>
            <a:r>
              <a:rPr lang="en-US" altLang="zh-CN" sz="1600" dirty="0">
                <a:solidFill>
                  <a:srgbClr val="8A6E36"/>
                </a:solidFill>
              </a:rPr>
              <a:t>The work in </a:t>
            </a:r>
            <a:r>
              <a:rPr lang="en-US" altLang="zh-CN" sz="1600" dirty="0" err="1">
                <a:solidFill>
                  <a:srgbClr val="8A6E36"/>
                </a:solidFill>
              </a:rPr>
              <a:t>Kinnunen</a:t>
            </a:r>
            <a:r>
              <a:rPr lang="en-US" altLang="zh-CN" sz="1600" dirty="0">
                <a:solidFill>
                  <a:srgbClr val="8A6E36"/>
                </a:solidFill>
              </a:rPr>
              <a:t> et al. (2012) and Wu et al. (2012b) extended the study of GMM-UBM systems to consider an array of different approaches to ASV. The work was performed on the 2006 NIST SRE dataset using both joint-density GMM and unit selection approaches to voice conversion. Even if converted speech could be detected easily by human listeners, experiments involving six different ASV systems showed universal susceptibility to spoofing.</a:t>
            </a:r>
            <a:endParaRPr lang="zh-CN" altLang="en-US" sz="1600" dirty="0">
              <a:solidFill>
                <a:srgbClr val="8A6E36"/>
              </a:solidFill>
            </a:endParaRPr>
          </a:p>
        </p:txBody>
      </p:sp>
      <p:sp>
        <p:nvSpPr>
          <p:cNvPr id="35" name="文本框 34">
            <a:extLst>
              <a:ext uri="{FF2B5EF4-FFF2-40B4-BE49-F238E27FC236}">
                <a16:creationId xmlns:a16="http://schemas.microsoft.com/office/drawing/2014/main" id="{D9E10165-F27B-4BF8-BC1B-D4A0DDCFFD50}"/>
              </a:ext>
            </a:extLst>
          </p:cNvPr>
          <p:cNvSpPr txBox="1"/>
          <p:nvPr/>
        </p:nvSpPr>
        <p:spPr>
          <a:xfrm>
            <a:off x="557886" y="4090350"/>
            <a:ext cx="7900314" cy="2172518"/>
          </a:xfrm>
          <a:prstGeom prst="rect">
            <a:avLst/>
          </a:prstGeom>
          <a:noFill/>
        </p:spPr>
        <p:txBody>
          <a:bodyPr wrap="square">
            <a:spAutoFit/>
          </a:bodyPr>
          <a:lstStyle/>
          <a:p>
            <a:pPr marL="285750" indent="-285750">
              <a:buFont typeface="Wingdings" panose="05000000000000000000" pitchFamily="2" charset="2"/>
              <a:buChar char="l"/>
            </a:pPr>
            <a:r>
              <a:rPr lang="en-US" altLang="zh-CN" dirty="0" err="1">
                <a:solidFill>
                  <a:srgbClr val="8A6E36"/>
                </a:solidFill>
              </a:rPr>
              <a:t>i</a:t>
            </a:r>
            <a:r>
              <a:rPr lang="en-US" altLang="zh-CN" dirty="0">
                <a:solidFill>
                  <a:srgbClr val="8A6E36"/>
                </a:solidFill>
              </a:rPr>
              <a:t>-vector</a:t>
            </a:r>
            <a:r>
              <a:rPr lang="zh-CN" altLang="en-US" dirty="0">
                <a:solidFill>
                  <a:srgbClr val="8A6E36"/>
                </a:solidFill>
              </a:rPr>
              <a:t>，</a:t>
            </a:r>
            <a:r>
              <a:rPr lang="en-US" altLang="zh-CN" dirty="0">
                <a:solidFill>
                  <a:srgbClr val="8A6E36"/>
                </a:solidFill>
              </a:rPr>
              <a:t>GMM-NAP</a:t>
            </a:r>
            <a:r>
              <a:rPr lang="zh-CN" altLang="en-US" dirty="0">
                <a:solidFill>
                  <a:srgbClr val="8A6E36"/>
                </a:solidFill>
              </a:rPr>
              <a:t>和</a:t>
            </a:r>
            <a:r>
              <a:rPr lang="en-US" altLang="zh-CN" dirty="0">
                <a:solidFill>
                  <a:srgbClr val="8A6E36"/>
                </a:solidFill>
              </a:rPr>
              <a:t>HMM-NAP</a:t>
            </a:r>
            <a:r>
              <a:rPr lang="zh-CN" altLang="en-US" dirty="0">
                <a:solidFill>
                  <a:srgbClr val="8A6E36"/>
                </a:solidFill>
              </a:rPr>
              <a:t>系统的脆弱性</a:t>
            </a:r>
            <a:endParaRPr lang="en-US" altLang="zh-CN" dirty="0">
              <a:solidFill>
                <a:srgbClr val="8A6E36"/>
              </a:solidFill>
            </a:endParaRPr>
          </a:p>
          <a:p>
            <a:pPr>
              <a:lnSpc>
                <a:spcPct val="150000"/>
              </a:lnSpc>
            </a:pPr>
            <a:r>
              <a:rPr lang="en-US" altLang="zh-CN" sz="1600" dirty="0">
                <a:solidFill>
                  <a:srgbClr val="8A6E36"/>
                </a:solidFill>
              </a:rPr>
              <a:t>The work in </a:t>
            </a:r>
            <a:r>
              <a:rPr lang="en-US" altLang="zh-CN" sz="1600" dirty="0" err="1">
                <a:solidFill>
                  <a:srgbClr val="8A6E36"/>
                </a:solidFill>
              </a:rPr>
              <a:t>Kons</a:t>
            </a:r>
            <a:r>
              <a:rPr lang="en-US" altLang="zh-CN" sz="1600" dirty="0">
                <a:solidFill>
                  <a:srgbClr val="8A6E36"/>
                </a:solidFill>
              </a:rPr>
              <a:t> and </a:t>
            </a:r>
            <a:r>
              <a:rPr lang="en-US" altLang="zh-CN" sz="1600" dirty="0" err="1">
                <a:solidFill>
                  <a:srgbClr val="8A6E36"/>
                </a:solidFill>
              </a:rPr>
              <a:t>Aronowitz</a:t>
            </a:r>
            <a:r>
              <a:rPr lang="en-US" altLang="zh-CN" sz="1600" dirty="0">
                <a:solidFill>
                  <a:srgbClr val="8A6E36"/>
                </a:solidFill>
              </a:rPr>
              <a:t> (2013) examined the vulnerability of several state-of-the-art text-dependent systems, namely, </a:t>
            </a:r>
            <a:r>
              <a:rPr lang="en-US" altLang="zh-CN" sz="1600" dirty="0" err="1">
                <a:solidFill>
                  <a:srgbClr val="8A6E36"/>
                </a:solidFill>
              </a:rPr>
              <a:t>i</a:t>
            </a:r>
            <a:r>
              <a:rPr lang="en-US" altLang="zh-CN" sz="1600" dirty="0">
                <a:solidFill>
                  <a:srgbClr val="8A6E36"/>
                </a:solidFill>
              </a:rPr>
              <a:t>-vector, GMM-NAP and HMM-NAP systems. Among the three systems, HMM-NAP employed a speaker-independent hidden Markov model (HMM) instead of a GMM to capture temporal information.</a:t>
            </a:r>
            <a:endParaRPr lang="zh-CN" altLang="en-US" sz="1600" dirty="0">
              <a:solidFill>
                <a:srgbClr val="8A6E36"/>
              </a:solidFill>
            </a:endParaRPr>
          </a:p>
        </p:txBody>
      </p:sp>
    </p:spTree>
    <p:extLst>
      <p:ext uri="{BB962C8B-B14F-4D97-AF65-F5344CB8AC3E}">
        <p14:creationId xmlns:p14="http://schemas.microsoft.com/office/powerpoint/2010/main" val="2871625236"/>
      </p:ext>
    </p:extLst>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6525700" cy="523220"/>
          </a:xfrm>
          <a:prstGeom prst="rect">
            <a:avLst/>
          </a:prstGeom>
          <a:noFill/>
        </p:spPr>
        <p:txBody>
          <a:bodyPr wrap="square" rtlCol="0">
            <a:spAutoFit/>
          </a:bodyPr>
          <a:lstStyle/>
          <a:p>
            <a:r>
              <a:rPr lang="en-US" altLang="zh-CN" sz="2800" dirty="0"/>
              <a:t>Voice conversion countermeasures</a:t>
            </a:r>
            <a:endParaRPr lang="zh-CN" altLang="en-US" sz="2800" dirty="0">
              <a:cs typeface="+mn-ea"/>
              <a:sym typeface="+mn-lt"/>
            </a:endParaRPr>
          </a:p>
        </p:txBody>
      </p:sp>
      <p:grpSp>
        <p:nvGrpSpPr>
          <p:cNvPr id="3" name="组合 2"/>
          <p:cNvGrpSpPr/>
          <p:nvPr/>
        </p:nvGrpSpPr>
        <p:grpSpPr>
          <a:xfrm>
            <a:off x="557886" y="349082"/>
            <a:ext cx="852903" cy="769441"/>
            <a:chOff x="180471" y="448951"/>
            <a:chExt cx="852903" cy="769441"/>
          </a:xfrm>
        </p:grpSpPr>
        <p:sp>
          <p:nvSpPr>
            <p:cNvPr id="4" name="文本框 3"/>
            <p:cNvSpPr txBox="1"/>
            <p:nvPr/>
          </p:nvSpPr>
          <p:spPr>
            <a:xfrm>
              <a:off x="180471" y="448951"/>
              <a:ext cx="852903" cy="769441"/>
            </a:xfrm>
            <a:prstGeom prst="rect">
              <a:avLst/>
            </a:prstGeom>
            <a:noFill/>
          </p:spPr>
          <p:txBody>
            <a:bodyPr wrap="square" rtlCol="0">
              <a:spAutoFit/>
            </a:bodyPr>
            <a:lstStyle/>
            <a:p>
              <a:r>
                <a:rPr lang="en-US" altLang="zh-CN" sz="4400" dirty="0">
                  <a:cs typeface="+mn-ea"/>
                  <a:sym typeface="+mn-lt"/>
                </a:rPr>
                <a:t>04</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sp>
        <p:nvSpPr>
          <p:cNvPr id="21" name="文本框 20">
            <a:extLst>
              <a:ext uri="{FF2B5EF4-FFF2-40B4-BE49-F238E27FC236}">
                <a16:creationId xmlns:a16="http://schemas.microsoft.com/office/drawing/2014/main" id="{DFD6B475-6DFB-44A7-991D-BB953183C28E}"/>
              </a:ext>
            </a:extLst>
          </p:cNvPr>
          <p:cNvSpPr txBox="1"/>
          <p:nvPr/>
        </p:nvSpPr>
        <p:spPr>
          <a:xfrm>
            <a:off x="557886" y="1119200"/>
            <a:ext cx="9420303" cy="1803186"/>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借鉴语音合成</a:t>
            </a:r>
            <a:endParaRPr lang="en-US" altLang="zh-CN" dirty="0">
              <a:solidFill>
                <a:srgbClr val="8A6E36"/>
              </a:solidFill>
            </a:endParaRPr>
          </a:p>
          <a:p>
            <a:pPr>
              <a:lnSpc>
                <a:spcPct val="150000"/>
              </a:lnSpc>
            </a:pPr>
            <a:r>
              <a:rPr lang="en-US" altLang="zh-CN" sz="1600" dirty="0">
                <a:solidFill>
                  <a:srgbClr val="8A6E36"/>
                </a:solidFill>
              </a:rPr>
              <a:t>Voice conversion bears some similarity to speech synthesis in that some voice conversion algorithms employ vocoding techniques similar to those used in statistical parametric speech synthesis (Zen et al., 2009). Accordingly, some of the first work to detect converted speech drew on related work in synthetic speech detection (De Leon et al., 2011). </a:t>
            </a:r>
            <a:endParaRPr lang="zh-CN" altLang="en-US" sz="1600" dirty="0">
              <a:solidFill>
                <a:srgbClr val="8A6E36"/>
              </a:solidFill>
            </a:endParaRPr>
          </a:p>
        </p:txBody>
      </p:sp>
      <p:sp>
        <p:nvSpPr>
          <p:cNvPr id="31" name="文本框 30">
            <a:extLst>
              <a:ext uri="{FF2B5EF4-FFF2-40B4-BE49-F238E27FC236}">
                <a16:creationId xmlns:a16="http://schemas.microsoft.com/office/drawing/2014/main" id="{543362F4-AA68-4151-910F-7619CED11D3F}"/>
              </a:ext>
            </a:extLst>
          </p:cNvPr>
          <p:cNvSpPr txBox="1"/>
          <p:nvPr/>
        </p:nvSpPr>
        <p:spPr>
          <a:xfrm>
            <a:off x="557885" y="2955147"/>
            <a:ext cx="8987167" cy="1433854"/>
          </a:xfrm>
          <a:prstGeom prst="rect">
            <a:avLst/>
          </a:prstGeom>
          <a:noFill/>
        </p:spPr>
        <p:txBody>
          <a:bodyPr wrap="square">
            <a:spAutoFit/>
          </a:bodyPr>
          <a:lstStyle/>
          <a:p>
            <a:pPr marL="285750" indent="-285750">
              <a:buFont typeface="Wingdings" panose="05000000000000000000" pitchFamily="2" charset="2"/>
              <a:buChar char="l"/>
            </a:pPr>
            <a:r>
              <a:rPr lang="zh-CN" altLang="en-US" dirty="0">
                <a:solidFill>
                  <a:srgbClr val="8A6E36"/>
                </a:solidFill>
              </a:rPr>
              <a:t>利用声码器引入的伪像</a:t>
            </a:r>
            <a:endParaRPr lang="en-US" altLang="zh-CN" dirty="0">
              <a:solidFill>
                <a:srgbClr val="8A6E36"/>
              </a:solidFill>
            </a:endParaRPr>
          </a:p>
          <a:p>
            <a:pPr>
              <a:lnSpc>
                <a:spcPct val="150000"/>
              </a:lnSpc>
            </a:pPr>
            <a:r>
              <a:rPr lang="en-US" altLang="zh-CN" sz="1600" dirty="0">
                <a:solidFill>
                  <a:srgbClr val="8A6E36"/>
                </a:solidFill>
              </a:rPr>
              <a:t>The work in Wu et al. (2012a) exploited artefacts introduced by the vocoder as a means of discriminating converted speech from natural speech. Cosine </a:t>
            </a:r>
            <a:r>
              <a:rPr lang="en-US" altLang="zh-CN" sz="1600" dirty="0" err="1">
                <a:solidFill>
                  <a:srgbClr val="8A6E36"/>
                </a:solidFill>
              </a:rPr>
              <a:t>normalised</a:t>
            </a:r>
            <a:r>
              <a:rPr lang="en-US" altLang="zh-CN" sz="1600" dirty="0">
                <a:solidFill>
                  <a:srgbClr val="8A6E36"/>
                </a:solidFill>
              </a:rPr>
              <a:t> phase (cos-phase) and modified group delay phase (MGD-phase) features were shown to be effective.</a:t>
            </a:r>
            <a:endParaRPr lang="zh-CN" altLang="en-US" sz="1600" dirty="0">
              <a:solidFill>
                <a:srgbClr val="8A6E36"/>
              </a:solidFill>
            </a:endParaRPr>
          </a:p>
        </p:txBody>
      </p:sp>
      <p:sp>
        <p:nvSpPr>
          <p:cNvPr id="32" name="文本框 31">
            <a:extLst>
              <a:ext uri="{FF2B5EF4-FFF2-40B4-BE49-F238E27FC236}">
                <a16:creationId xmlns:a16="http://schemas.microsoft.com/office/drawing/2014/main" id="{1060E258-0667-4EC0-828E-F1F2DEA82A1B}"/>
              </a:ext>
            </a:extLst>
          </p:cNvPr>
          <p:cNvSpPr txBox="1"/>
          <p:nvPr/>
        </p:nvSpPr>
        <p:spPr>
          <a:xfrm>
            <a:off x="557885" y="4309468"/>
            <a:ext cx="9144000" cy="2634183"/>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rgbClr val="8A6E36"/>
                </a:solidFill>
              </a:rPr>
              <a:t>使用发声级动态语音可变性</a:t>
            </a:r>
            <a:endParaRPr lang="en-US" altLang="zh-CN" sz="1600" dirty="0">
              <a:solidFill>
                <a:srgbClr val="8A6E36"/>
              </a:solidFill>
            </a:endParaRPr>
          </a:p>
          <a:p>
            <a:pPr>
              <a:lnSpc>
                <a:spcPct val="150000"/>
              </a:lnSpc>
            </a:pPr>
            <a:r>
              <a:rPr lang="en-US" altLang="zh-CN" sz="1600" dirty="0">
                <a:solidFill>
                  <a:srgbClr val="8A6E36"/>
                </a:solidFill>
              </a:rPr>
              <a:t>The work in Alegre et al. (2012b) and Alegre et al. (2013b) assessed an approach to detect both voice conversion attacks which preserve real-speech phase (</a:t>
            </a:r>
            <a:r>
              <a:rPr lang="en-US" altLang="zh-CN" sz="1600" dirty="0" err="1">
                <a:solidFill>
                  <a:srgbClr val="8A6E36"/>
                </a:solidFill>
              </a:rPr>
              <a:t>Matrouf</a:t>
            </a:r>
            <a:r>
              <a:rPr lang="en-US" altLang="zh-CN" sz="1600" dirty="0">
                <a:solidFill>
                  <a:srgbClr val="8A6E36"/>
                </a:solidFill>
              </a:rPr>
              <a:t> et al., 2006; </a:t>
            </a:r>
            <a:r>
              <a:rPr lang="en-US" altLang="zh-CN" sz="1600" dirty="0" err="1">
                <a:solidFill>
                  <a:srgbClr val="8A6E36"/>
                </a:solidFill>
              </a:rPr>
              <a:t>Bonastre</a:t>
            </a:r>
            <a:r>
              <a:rPr lang="en-US" altLang="zh-CN" sz="1600" dirty="0">
                <a:solidFill>
                  <a:srgbClr val="8A6E36"/>
                </a:solidFill>
              </a:rPr>
              <a:t> et al., 2007) and artificial signal attacks (Alegre et al., 2012a). Results in Alegre et al. (2012b) suggest that supervector-based SVM classifiers are naturally robust to artificial signal attacks whereas the work in Alegre et al. (2013b) shows that voice conversion attacks can be detected effectively using estimates of utterance-level, dynamic speech variability.</a:t>
            </a:r>
            <a:endParaRPr lang="zh-CN" altLang="en-US" sz="1600" dirty="0">
              <a:solidFill>
                <a:srgbClr val="8A6E36"/>
              </a:solidFill>
            </a:endParaRPr>
          </a:p>
        </p:txBody>
      </p:sp>
    </p:spTree>
    <p:extLst>
      <p:ext uri="{BB962C8B-B14F-4D97-AF65-F5344CB8AC3E}">
        <p14:creationId xmlns:p14="http://schemas.microsoft.com/office/powerpoint/2010/main" val="2688495538"/>
      </p:ext>
    </p:extLst>
  </p:cSld>
  <p:clrMapOvr>
    <a:masterClrMapping/>
  </p:clrMapOvr>
  <mc:AlternateContent xmlns:mc="http://schemas.openxmlformats.org/markup-compatibility/2006" xmlns:p14="http://schemas.microsoft.com/office/powerpoint/2010/main">
    <mc:Choice Requires="p14">
      <p:transition spd="slow" advClick="0" advTm="0">
        <p14:flythrough/>
      </p:transition>
    </mc:Choice>
    <mc:Fallback xmlns="">
      <p:transition spd="slow" advClick="0"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41135" y="2447640"/>
            <a:ext cx="7109731" cy="1015663"/>
          </a:xfrm>
          <a:prstGeom prst="rect">
            <a:avLst/>
          </a:prstGeom>
          <a:noFill/>
        </p:spPr>
        <p:txBody>
          <a:bodyPr wrap="square" rtlCol="0">
            <a:spAutoFit/>
          </a:bodyPr>
          <a:lstStyle/>
          <a:p>
            <a:pPr algn="ctr"/>
            <a:r>
              <a:rPr lang="en-US" altLang="zh-CN" sz="6000" spc="300" dirty="0">
                <a:solidFill>
                  <a:srgbClr val="8A6E36"/>
                </a:solidFill>
                <a:cs typeface="+mn-ea"/>
                <a:sym typeface="+mn-lt"/>
              </a:rPr>
              <a:t>END</a:t>
            </a:r>
            <a:endParaRPr lang="zh-CN" altLang="en-US" sz="6000" spc="300" dirty="0">
              <a:solidFill>
                <a:srgbClr val="8A6E36"/>
              </a:solidFill>
              <a:cs typeface="+mn-ea"/>
              <a:sym typeface="+mn-lt"/>
            </a:endParaRPr>
          </a:p>
        </p:txBody>
      </p:sp>
    </p:spTree>
    <p:extLst>
      <p:ext uri="{BB962C8B-B14F-4D97-AF65-F5344CB8AC3E}">
        <p14:creationId xmlns:p14="http://schemas.microsoft.com/office/powerpoint/2010/main" val="363461753"/>
      </p:ext>
    </p:extLst>
  </p:cSld>
  <p:clrMapOvr>
    <a:masterClrMapping/>
  </p:clrMapOvr>
  <mc:AlternateContent xmlns:mc="http://schemas.openxmlformats.org/markup-compatibility/2006" xmlns:p15="http://schemas.microsoft.com/office/powerpoint/2012/main">
    <mc:Choice Requires="p15">
      <p:transition spd="slow" advClick="0" advTm="0">
        <p15:prstTrans prst="curtains"/>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4577" y="464694"/>
            <a:ext cx="4916774" cy="5756223"/>
          </a:xfrm>
          <a:prstGeom prst="rect">
            <a:avLst/>
          </a:prstGeom>
          <a:noFill/>
          <a:ln w="9525">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019331" y="1260453"/>
            <a:ext cx="2158584" cy="1015663"/>
          </a:xfrm>
          <a:prstGeom prst="rect">
            <a:avLst/>
          </a:prstGeom>
          <a:noFill/>
        </p:spPr>
        <p:txBody>
          <a:bodyPr wrap="square" rtlCol="0">
            <a:spAutoFit/>
          </a:bodyPr>
          <a:lstStyle/>
          <a:p>
            <a:r>
              <a:rPr lang="en-US" altLang="zh-CN" sz="6000" dirty="0">
                <a:solidFill>
                  <a:srgbClr val="8A6E36"/>
                </a:solidFill>
                <a:cs typeface="+mn-ea"/>
                <a:sym typeface="+mn-lt"/>
              </a:rPr>
              <a:t>PART</a:t>
            </a:r>
            <a:endParaRPr lang="zh-CN" altLang="en-US" sz="6000" dirty="0">
              <a:solidFill>
                <a:srgbClr val="8A6E36"/>
              </a:solidFill>
              <a:cs typeface="+mn-ea"/>
              <a:sym typeface="+mn-lt"/>
            </a:endParaRPr>
          </a:p>
        </p:txBody>
      </p:sp>
      <p:sp>
        <p:nvSpPr>
          <p:cNvPr id="4" name="文本框 3"/>
          <p:cNvSpPr txBox="1"/>
          <p:nvPr/>
        </p:nvSpPr>
        <p:spPr>
          <a:xfrm>
            <a:off x="2915588" y="2234809"/>
            <a:ext cx="2908091" cy="2215991"/>
          </a:xfrm>
          <a:prstGeom prst="rect">
            <a:avLst/>
          </a:prstGeom>
          <a:noFill/>
        </p:spPr>
        <p:txBody>
          <a:bodyPr wrap="square" rtlCol="0">
            <a:spAutoFit/>
          </a:bodyPr>
          <a:lstStyle/>
          <a:p>
            <a:r>
              <a:rPr lang="en-US" altLang="zh-CN" sz="13800" dirty="0">
                <a:solidFill>
                  <a:srgbClr val="8A6E36"/>
                </a:solidFill>
                <a:cs typeface="+mn-ea"/>
                <a:sym typeface="+mn-lt"/>
              </a:rPr>
              <a:t>01</a:t>
            </a:r>
            <a:endParaRPr lang="zh-CN" altLang="en-US" sz="13800" dirty="0">
              <a:solidFill>
                <a:srgbClr val="8A6E36"/>
              </a:solidFill>
              <a:cs typeface="+mn-ea"/>
              <a:sym typeface="+mn-lt"/>
            </a:endParaRPr>
          </a:p>
        </p:txBody>
      </p:sp>
      <p:cxnSp>
        <p:nvCxnSpPr>
          <p:cNvPr id="6" name="直接连接符 5"/>
          <p:cNvCxnSpPr/>
          <p:nvPr/>
        </p:nvCxnSpPr>
        <p:spPr>
          <a:xfrm>
            <a:off x="1978702" y="2526165"/>
            <a:ext cx="0" cy="1813808"/>
          </a:xfrm>
          <a:prstGeom prst="line">
            <a:avLst/>
          </a:prstGeom>
          <a:ln>
            <a:solidFill>
              <a:srgbClr val="8A6E36"/>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019331" y="4911113"/>
            <a:ext cx="3168621" cy="369332"/>
          </a:xfrm>
          <a:prstGeom prst="rect">
            <a:avLst/>
          </a:prstGeom>
        </p:spPr>
        <p:txBody>
          <a:bodyPr wrap="square">
            <a:spAutoFit/>
          </a:bodyPr>
          <a:lstStyle/>
          <a:p>
            <a:r>
              <a:rPr lang="en-US" altLang="zh-CN" b="1" dirty="0">
                <a:solidFill>
                  <a:srgbClr val="8A6E36"/>
                </a:solidFill>
                <a:cs typeface="+mn-ea"/>
                <a:sym typeface="+mn-lt"/>
              </a:rPr>
              <a:t>About ASV</a:t>
            </a:r>
            <a:endParaRPr lang="zh-CN" altLang="en-US" b="1" dirty="0">
              <a:solidFill>
                <a:srgbClr val="8A6E36"/>
              </a:solidFill>
              <a:cs typeface="+mn-ea"/>
              <a:sym typeface="+mn-lt"/>
            </a:endParaRPr>
          </a:p>
        </p:txBody>
      </p:sp>
      <p:grpSp>
        <p:nvGrpSpPr>
          <p:cNvPr id="11" name="组合 10"/>
          <p:cNvGrpSpPr/>
          <p:nvPr/>
        </p:nvGrpSpPr>
        <p:grpSpPr>
          <a:xfrm>
            <a:off x="6679748" y="1288125"/>
            <a:ext cx="5349738" cy="369332"/>
            <a:chOff x="6721312" y="891121"/>
            <a:chExt cx="5349738" cy="369332"/>
          </a:xfrm>
        </p:grpSpPr>
        <p:sp>
          <p:nvSpPr>
            <p:cNvPr id="9" name="文本框 8"/>
            <p:cNvSpPr txBox="1"/>
            <p:nvPr/>
          </p:nvSpPr>
          <p:spPr>
            <a:xfrm>
              <a:off x="6867973" y="891121"/>
              <a:ext cx="5203077" cy="369332"/>
            </a:xfrm>
            <a:prstGeom prst="rect">
              <a:avLst/>
            </a:prstGeom>
            <a:noFill/>
          </p:spPr>
          <p:txBody>
            <a:bodyPr wrap="square" rtlCol="0">
              <a:spAutoFit/>
            </a:bodyPr>
            <a:lstStyle/>
            <a:p>
              <a:r>
                <a:rPr lang="en-US" altLang="zh-CN" dirty="0">
                  <a:solidFill>
                    <a:srgbClr val="8A6E36"/>
                  </a:solidFill>
                  <a:cs typeface="+mn-ea"/>
                  <a:sym typeface="+mn-lt"/>
                </a:rPr>
                <a:t>task</a:t>
              </a:r>
              <a:endParaRPr lang="zh-CN" altLang="en-US" dirty="0">
                <a:solidFill>
                  <a:srgbClr val="8A6E36"/>
                </a:solidFill>
                <a:cs typeface="+mn-ea"/>
                <a:sym typeface="+mn-lt"/>
              </a:endParaRPr>
            </a:p>
          </p:txBody>
        </p:sp>
        <p:sp>
          <p:nvSpPr>
            <p:cNvPr id="10" name="椭圆 9"/>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18" name="矩形 17"/>
          <p:cNvSpPr/>
          <p:nvPr/>
        </p:nvSpPr>
        <p:spPr>
          <a:xfrm>
            <a:off x="6752350" y="1800816"/>
            <a:ext cx="4348465" cy="584775"/>
          </a:xfrm>
          <a:prstGeom prst="rect">
            <a:avLst/>
          </a:prstGeom>
        </p:spPr>
        <p:txBody>
          <a:bodyPr wrap="square">
            <a:spAutoFit/>
          </a:bodyPr>
          <a:lstStyle/>
          <a:p>
            <a:r>
              <a:rPr lang="en-US" altLang="zh-CN" sz="1600" dirty="0">
                <a:solidFill>
                  <a:srgbClr val="8A6E36"/>
                </a:solidFill>
                <a:cs typeface="+mn-ea"/>
                <a:sym typeface="+mn-lt"/>
              </a:rPr>
              <a:t> accept or reject a claimed identity based on a speech sample</a:t>
            </a:r>
            <a:endParaRPr lang="zh-CN" altLang="en-US" sz="1600" dirty="0">
              <a:solidFill>
                <a:srgbClr val="8A6E36"/>
              </a:solidFill>
              <a:cs typeface="+mn-ea"/>
              <a:sym typeface="+mn-lt"/>
            </a:endParaRPr>
          </a:p>
        </p:txBody>
      </p:sp>
      <p:grpSp>
        <p:nvGrpSpPr>
          <p:cNvPr id="21" name="组合 20"/>
          <p:cNvGrpSpPr/>
          <p:nvPr/>
        </p:nvGrpSpPr>
        <p:grpSpPr>
          <a:xfrm>
            <a:off x="6679748" y="2897469"/>
            <a:ext cx="4721315" cy="369332"/>
            <a:chOff x="6721312" y="891121"/>
            <a:chExt cx="4721315" cy="369332"/>
          </a:xfrm>
        </p:grpSpPr>
        <p:sp>
          <p:nvSpPr>
            <p:cNvPr id="22" name="文本框 21"/>
            <p:cNvSpPr txBox="1"/>
            <p:nvPr/>
          </p:nvSpPr>
          <p:spPr>
            <a:xfrm>
              <a:off x="6867973" y="891121"/>
              <a:ext cx="4574654" cy="369332"/>
            </a:xfrm>
            <a:prstGeom prst="rect">
              <a:avLst/>
            </a:prstGeom>
            <a:noFill/>
          </p:spPr>
          <p:txBody>
            <a:bodyPr wrap="square" rtlCol="0">
              <a:spAutoFit/>
            </a:bodyPr>
            <a:lstStyle/>
            <a:p>
              <a:r>
                <a:rPr lang="en-US" altLang="zh-CN" dirty="0">
                  <a:solidFill>
                    <a:srgbClr val="8A6E36"/>
                  </a:solidFill>
                  <a:cs typeface="+mn-ea"/>
                  <a:sym typeface="+mn-lt"/>
                </a:rPr>
                <a:t>two types of ASV systems</a:t>
              </a:r>
              <a:endParaRPr lang="zh-CN" altLang="en-US" dirty="0">
                <a:solidFill>
                  <a:srgbClr val="8A6E36"/>
                </a:solidFill>
                <a:cs typeface="+mn-ea"/>
                <a:sym typeface="+mn-lt"/>
              </a:endParaRPr>
            </a:p>
          </p:txBody>
        </p:sp>
        <p:sp>
          <p:nvSpPr>
            <p:cNvPr id="23" name="椭圆 22"/>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24" name="矩形 23"/>
          <p:cNvSpPr/>
          <p:nvPr/>
        </p:nvSpPr>
        <p:spPr>
          <a:xfrm>
            <a:off x="6752350" y="3410160"/>
            <a:ext cx="4348465" cy="338554"/>
          </a:xfrm>
          <a:prstGeom prst="rect">
            <a:avLst/>
          </a:prstGeom>
        </p:spPr>
        <p:txBody>
          <a:bodyPr wrap="square">
            <a:spAutoFit/>
          </a:bodyPr>
          <a:lstStyle/>
          <a:p>
            <a:r>
              <a:rPr lang="en-US" altLang="zh-CN" sz="1600" dirty="0">
                <a:solidFill>
                  <a:srgbClr val="8A6E36"/>
                </a:solidFill>
                <a:cs typeface="+mn-ea"/>
                <a:sym typeface="+mn-lt"/>
              </a:rPr>
              <a:t>text-dependent and text-independent</a:t>
            </a:r>
            <a:endParaRPr lang="zh-CN" altLang="en-US" sz="1600" dirty="0">
              <a:solidFill>
                <a:srgbClr val="8A6E36"/>
              </a:solidFill>
              <a:cs typeface="+mn-ea"/>
              <a:sym typeface="+mn-lt"/>
            </a:endParaRPr>
          </a:p>
        </p:txBody>
      </p:sp>
      <p:grpSp>
        <p:nvGrpSpPr>
          <p:cNvPr id="25" name="组合 24"/>
          <p:cNvGrpSpPr/>
          <p:nvPr/>
        </p:nvGrpSpPr>
        <p:grpSpPr>
          <a:xfrm>
            <a:off x="6979996" y="3819471"/>
            <a:ext cx="2789037" cy="369332"/>
            <a:chOff x="6721312" y="891121"/>
            <a:chExt cx="2789037" cy="369332"/>
          </a:xfrm>
        </p:grpSpPr>
        <p:sp>
          <p:nvSpPr>
            <p:cNvPr id="26" name="文本框 25"/>
            <p:cNvSpPr txBox="1"/>
            <p:nvPr/>
          </p:nvSpPr>
          <p:spPr>
            <a:xfrm>
              <a:off x="6867973" y="891121"/>
              <a:ext cx="2642376" cy="369332"/>
            </a:xfrm>
            <a:prstGeom prst="rect">
              <a:avLst/>
            </a:prstGeom>
            <a:noFill/>
          </p:spPr>
          <p:txBody>
            <a:bodyPr wrap="square" rtlCol="0">
              <a:spAutoFit/>
            </a:bodyPr>
            <a:lstStyle/>
            <a:p>
              <a:r>
                <a:rPr lang="en-US" altLang="zh-CN" sz="1800" dirty="0">
                  <a:solidFill>
                    <a:srgbClr val="8A6E36"/>
                  </a:solidFill>
                  <a:cs typeface="+mn-ea"/>
                  <a:sym typeface="+mn-lt"/>
                </a:rPr>
                <a:t>text-dependent</a:t>
              </a:r>
              <a:endParaRPr lang="zh-CN" altLang="en-US" dirty="0">
                <a:solidFill>
                  <a:srgbClr val="8A6E36"/>
                </a:solidFill>
                <a:cs typeface="+mn-ea"/>
                <a:sym typeface="+mn-lt"/>
              </a:endParaRPr>
            </a:p>
          </p:txBody>
        </p:sp>
        <p:sp>
          <p:nvSpPr>
            <p:cNvPr id="27" name="椭圆 26"/>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28" name="矩形 27"/>
          <p:cNvSpPr/>
          <p:nvPr/>
        </p:nvSpPr>
        <p:spPr>
          <a:xfrm>
            <a:off x="7052598" y="4332162"/>
            <a:ext cx="4348465" cy="338554"/>
          </a:xfrm>
          <a:prstGeom prst="rect">
            <a:avLst/>
          </a:prstGeom>
        </p:spPr>
        <p:txBody>
          <a:bodyPr wrap="square">
            <a:spAutoFit/>
          </a:bodyPr>
          <a:lstStyle/>
          <a:p>
            <a:r>
              <a:rPr lang="en-US" altLang="zh-CN" sz="1600" dirty="0">
                <a:solidFill>
                  <a:srgbClr val="8A6E36"/>
                </a:solidFill>
                <a:cs typeface="+mn-ea"/>
                <a:sym typeface="+mn-lt"/>
              </a:rPr>
              <a:t>Assume fixed or prompted phrases</a:t>
            </a:r>
            <a:endParaRPr lang="zh-CN" altLang="en-US" sz="1600" dirty="0">
              <a:solidFill>
                <a:srgbClr val="8A6E36"/>
              </a:solidFill>
              <a:cs typeface="+mn-ea"/>
              <a:sym typeface="+mn-lt"/>
            </a:endParaRPr>
          </a:p>
        </p:txBody>
      </p:sp>
      <p:grpSp>
        <p:nvGrpSpPr>
          <p:cNvPr id="19" name="组合 18">
            <a:extLst>
              <a:ext uri="{FF2B5EF4-FFF2-40B4-BE49-F238E27FC236}">
                <a16:creationId xmlns:a16="http://schemas.microsoft.com/office/drawing/2014/main" id="{EA9F01BA-7A0F-4D4E-8358-2DB5BBB9425A}"/>
              </a:ext>
            </a:extLst>
          </p:cNvPr>
          <p:cNvGrpSpPr/>
          <p:nvPr/>
        </p:nvGrpSpPr>
        <p:grpSpPr>
          <a:xfrm>
            <a:off x="6979996" y="4884832"/>
            <a:ext cx="2789037" cy="369332"/>
            <a:chOff x="6721312" y="891121"/>
            <a:chExt cx="2789037" cy="369332"/>
          </a:xfrm>
        </p:grpSpPr>
        <p:sp>
          <p:nvSpPr>
            <p:cNvPr id="20" name="文本框 19">
              <a:extLst>
                <a:ext uri="{FF2B5EF4-FFF2-40B4-BE49-F238E27FC236}">
                  <a16:creationId xmlns:a16="http://schemas.microsoft.com/office/drawing/2014/main" id="{E8C0B3FC-E5F8-40C1-9529-6B43B8E35634}"/>
                </a:ext>
              </a:extLst>
            </p:cNvPr>
            <p:cNvSpPr txBox="1"/>
            <p:nvPr/>
          </p:nvSpPr>
          <p:spPr>
            <a:xfrm>
              <a:off x="6867973" y="891121"/>
              <a:ext cx="2642376" cy="369332"/>
            </a:xfrm>
            <a:prstGeom prst="rect">
              <a:avLst/>
            </a:prstGeom>
            <a:noFill/>
          </p:spPr>
          <p:txBody>
            <a:bodyPr wrap="square" rtlCol="0">
              <a:spAutoFit/>
            </a:bodyPr>
            <a:lstStyle/>
            <a:p>
              <a:r>
                <a:rPr lang="en-US" altLang="zh-CN" sz="1800" dirty="0">
                  <a:solidFill>
                    <a:srgbClr val="8A6E36"/>
                  </a:solidFill>
                  <a:cs typeface="+mn-ea"/>
                  <a:sym typeface="+mn-lt"/>
                </a:rPr>
                <a:t>text-independent</a:t>
              </a:r>
              <a:endParaRPr lang="zh-CN" altLang="en-US" dirty="0">
                <a:solidFill>
                  <a:srgbClr val="8A6E36"/>
                </a:solidFill>
                <a:cs typeface="+mn-ea"/>
                <a:sym typeface="+mn-lt"/>
              </a:endParaRPr>
            </a:p>
          </p:txBody>
        </p:sp>
        <p:sp>
          <p:nvSpPr>
            <p:cNvPr id="29" name="椭圆 28">
              <a:extLst>
                <a:ext uri="{FF2B5EF4-FFF2-40B4-BE49-F238E27FC236}">
                  <a16:creationId xmlns:a16="http://schemas.microsoft.com/office/drawing/2014/main" id="{0A6C92DA-8A95-4BDB-B025-BAD4B204678E}"/>
                </a:ext>
              </a:extLst>
            </p:cNvPr>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30" name="矩形 29">
            <a:extLst>
              <a:ext uri="{FF2B5EF4-FFF2-40B4-BE49-F238E27FC236}">
                <a16:creationId xmlns:a16="http://schemas.microsoft.com/office/drawing/2014/main" id="{1C84458C-E553-484A-8B66-3D7E3D7293F5}"/>
              </a:ext>
            </a:extLst>
          </p:cNvPr>
          <p:cNvSpPr/>
          <p:nvPr/>
        </p:nvSpPr>
        <p:spPr>
          <a:xfrm>
            <a:off x="7052598" y="5397523"/>
            <a:ext cx="4348465" cy="338554"/>
          </a:xfrm>
          <a:prstGeom prst="rect">
            <a:avLst/>
          </a:prstGeom>
        </p:spPr>
        <p:txBody>
          <a:bodyPr wrap="square">
            <a:spAutoFit/>
          </a:bodyPr>
          <a:lstStyle/>
          <a:p>
            <a:r>
              <a:rPr lang="en-US" altLang="zh-CN" sz="1600" dirty="0">
                <a:solidFill>
                  <a:srgbClr val="8A6E36"/>
                </a:solidFill>
                <a:cs typeface="+mn-ea"/>
                <a:sym typeface="+mn-lt"/>
              </a:rPr>
              <a:t>Operate on arbitrary utterances</a:t>
            </a:r>
            <a:endParaRPr lang="zh-CN" altLang="en-US" sz="1600" dirty="0">
              <a:solidFill>
                <a:srgbClr val="8A6E36"/>
              </a:solidFill>
              <a:cs typeface="+mn-ea"/>
              <a:sym typeface="+mn-lt"/>
            </a:endParaRPr>
          </a:p>
        </p:txBody>
      </p:sp>
    </p:spTree>
    <p:extLst>
      <p:ext uri="{BB962C8B-B14F-4D97-AF65-F5344CB8AC3E}">
        <p14:creationId xmlns:p14="http://schemas.microsoft.com/office/powerpoint/2010/main" val="3340252218"/>
      </p:ext>
    </p:extLst>
  </p:cSld>
  <p:clrMapOvr>
    <a:masterClrMapping/>
  </p:clrMapOvr>
  <mc:AlternateContent xmlns:mc="http://schemas.openxmlformats.org/markup-compatibility/2006" xmlns:p14="http://schemas.microsoft.com/office/powerpoint/2010/main">
    <mc:Choice Requires="p14">
      <p:transition spd="slow" advClick="0" advTm="0">
        <p14:revea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childTnLst>
                          </p:cTn>
                        </p:par>
                        <p:par>
                          <p:cTn id="13" fill="hold">
                            <p:stCondLst>
                              <p:cond delay="175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1000"/>
                                        <p:tgtEl>
                                          <p:spTgt spid="6"/>
                                        </p:tgtEl>
                                      </p:cBhvr>
                                    </p:animEffect>
                                  </p:childTnLst>
                                </p:cTn>
                              </p:par>
                            </p:childTnLst>
                          </p:cTn>
                        </p:par>
                        <p:par>
                          <p:cTn id="17" fill="hold">
                            <p:stCondLst>
                              <p:cond delay="2750"/>
                            </p:stCondLst>
                            <p:childTnLst>
                              <p:par>
                                <p:cTn id="18" presetID="16" presetClass="entr" presetSubtype="37"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outVertical)">
                                      <p:cBhvr>
                                        <p:cTn id="20" dur="1250"/>
                                        <p:tgtEl>
                                          <p:spTgt spid="4"/>
                                        </p:tgtEl>
                                      </p:cBhvr>
                                    </p:animEffect>
                                  </p:childTnLst>
                                </p:cTn>
                              </p:par>
                            </p:childTnLst>
                          </p:cTn>
                        </p:par>
                        <p:par>
                          <p:cTn id="21" fill="hold">
                            <p:stCondLst>
                              <p:cond delay="4000"/>
                            </p:stCondLst>
                            <p:childTnLst>
                              <p:par>
                                <p:cTn id="22" presetID="37"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900" decel="100000" fill="hold"/>
                                        <p:tgtEl>
                                          <p:spTgt spid="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8" fill="hold">
                            <p:stCondLst>
                              <p:cond delay="50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par>
                          <p:cTn id="32" fill="hold">
                            <p:stCondLst>
                              <p:cond delay="6000"/>
                            </p:stCondLst>
                            <p:childTnLst>
                              <p:par>
                                <p:cTn id="33" presetID="18" presetClass="entr" presetSubtype="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trips(downRight)">
                                      <p:cBhvr>
                                        <p:cTn id="35" dur="1000"/>
                                        <p:tgtEl>
                                          <p:spTgt spid="18"/>
                                        </p:tgtEl>
                                      </p:cBhvr>
                                    </p:animEffect>
                                  </p:childTnLst>
                                </p:cTn>
                              </p:par>
                            </p:childTnLst>
                          </p:cTn>
                        </p:par>
                        <p:par>
                          <p:cTn id="36" fill="hold">
                            <p:stCondLst>
                              <p:cond delay="7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par>
                          <p:cTn id="40" fill="hold">
                            <p:stCondLst>
                              <p:cond delay="8000"/>
                            </p:stCondLst>
                            <p:childTnLst>
                              <p:par>
                                <p:cTn id="41" presetID="18" presetClass="entr" presetSubtype="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strips(downRight)">
                                      <p:cBhvr>
                                        <p:cTn id="43" dur="1000"/>
                                        <p:tgtEl>
                                          <p:spTgt spid="24"/>
                                        </p:tgtEl>
                                      </p:cBhvr>
                                    </p:animEffect>
                                  </p:childTnLst>
                                </p:cTn>
                              </p:par>
                            </p:childTnLst>
                          </p:cTn>
                        </p:par>
                        <p:par>
                          <p:cTn id="44" fill="hold">
                            <p:stCondLst>
                              <p:cond delay="9000"/>
                            </p:stCondLst>
                            <p:childTnLst>
                              <p:par>
                                <p:cTn id="45" presetID="2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000"/>
                                        <p:tgtEl>
                                          <p:spTgt spid="25"/>
                                        </p:tgtEl>
                                      </p:cBhvr>
                                    </p:animEffect>
                                  </p:childTnLst>
                                </p:cTn>
                              </p:par>
                            </p:childTnLst>
                          </p:cTn>
                        </p:par>
                        <p:par>
                          <p:cTn id="48" fill="hold">
                            <p:stCondLst>
                              <p:cond delay="10000"/>
                            </p:stCondLst>
                            <p:childTnLst>
                              <p:par>
                                <p:cTn id="49" presetID="18" presetClass="entr" presetSubtype="6"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strips(downRight)">
                                      <p:cBhvr>
                                        <p:cTn id="51" dur="1000"/>
                                        <p:tgtEl>
                                          <p:spTgt spid="28"/>
                                        </p:tgtEl>
                                      </p:cBhvr>
                                    </p:animEffect>
                                  </p:childTnLst>
                                </p:cTn>
                              </p:par>
                            </p:childTnLst>
                          </p:cTn>
                        </p:par>
                        <p:par>
                          <p:cTn id="52" fill="hold">
                            <p:stCondLst>
                              <p:cond delay="11000"/>
                            </p:stCondLst>
                            <p:childTnLst>
                              <p:par>
                                <p:cTn id="53" presetID="2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1000"/>
                                        <p:tgtEl>
                                          <p:spTgt spid="19"/>
                                        </p:tgtEl>
                                      </p:cBhvr>
                                    </p:animEffect>
                                  </p:childTnLst>
                                </p:cTn>
                              </p:par>
                            </p:childTnLst>
                          </p:cTn>
                        </p:par>
                        <p:par>
                          <p:cTn id="56" fill="hold">
                            <p:stCondLst>
                              <p:cond delay="12000"/>
                            </p:stCondLst>
                            <p:childTnLst>
                              <p:par>
                                <p:cTn id="57" presetID="18" presetClass="entr" presetSubtype="6"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strips(downRight)">
                                      <p:cBhvr>
                                        <p:cTn id="5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p:bldP spid="18" grpId="0"/>
      <p:bldP spid="24" grpId="0"/>
      <p:bldP spid="2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523220"/>
          </a:xfrm>
          <a:prstGeom prst="rect">
            <a:avLst/>
          </a:prstGeom>
          <a:noFill/>
        </p:spPr>
        <p:txBody>
          <a:bodyPr wrap="square" rtlCol="0">
            <a:spAutoFit/>
          </a:bodyPr>
          <a:lstStyle/>
          <a:p>
            <a:r>
              <a:rPr lang="en-US" altLang="zh-CN" sz="2800" dirty="0"/>
              <a:t>Feature extraction</a:t>
            </a:r>
            <a:endParaRPr lang="zh-CN" altLang="en-US" sz="2800" dirty="0">
              <a:cs typeface="+mn-ea"/>
              <a:sym typeface="+mn-lt"/>
            </a:endParaRPr>
          </a:p>
        </p:txBody>
      </p:sp>
      <p:grpSp>
        <p:nvGrpSpPr>
          <p:cNvPr id="6" name="组合 5"/>
          <p:cNvGrpSpPr/>
          <p:nvPr/>
        </p:nvGrpSpPr>
        <p:grpSpPr>
          <a:xfrm>
            <a:off x="628425" y="320707"/>
            <a:ext cx="852903" cy="769441"/>
            <a:chOff x="251010" y="420576"/>
            <a:chExt cx="852903" cy="769441"/>
          </a:xfrm>
        </p:grpSpPr>
        <p:sp>
          <p:nvSpPr>
            <p:cNvPr id="3" name="文本框 2"/>
            <p:cNvSpPr txBox="1"/>
            <p:nvPr/>
          </p:nvSpPr>
          <p:spPr>
            <a:xfrm>
              <a:off x="251010" y="420576"/>
              <a:ext cx="852903" cy="769441"/>
            </a:xfrm>
            <a:prstGeom prst="rect">
              <a:avLst/>
            </a:prstGeom>
            <a:noFill/>
          </p:spPr>
          <p:txBody>
            <a:bodyPr wrap="square" rtlCol="0">
              <a:spAutoFit/>
            </a:bodyPr>
            <a:lstStyle/>
            <a:p>
              <a:r>
                <a:rPr lang="en-US" altLang="zh-CN" sz="4400" dirty="0">
                  <a:cs typeface="+mn-ea"/>
                  <a:sym typeface="+mn-lt"/>
                </a:rPr>
                <a:t>01</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 name="直接连接符 8"/>
          <p:cNvCxnSpPr>
            <a:cxnSpLocks/>
            <a:stCxn id="34" idx="5"/>
          </p:cNvCxnSpPr>
          <p:nvPr/>
        </p:nvCxnSpPr>
        <p:spPr>
          <a:xfrm>
            <a:off x="2346937" y="3142209"/>
            <a:ext cx="1213174" cy="836392"/>
          </a:xfrm>
          <a:prstGeom prst="line">
            <a:avLst/>
          </a:prstGeom>
          <a:ln>
            <a:solidFill>
              <a:srgbClr val="8A6E36"/>
            </a:solidFill>
          </a:ln>
        </p:spPr>
        <p:style>
          <a:lnRef idx="1">
            <a:schemeClr val="dk1"/>
          </a:lnRef>
          <a:fillRef idx="0">
            <a:schemeClr val="dk1"/>
          </a:fillRef>
          <a:effectRef idx="0">
            <a:schemeClr val="dk1"/>
          </a:effectRef>
          <a:fontRef idx="minor">
            <a:schemeClr val="tx1"/>
          </a:fontRef>
        </p:style>
      </p:cxnSp>
      <p:cxnSp>
        <p:nvCxnSpPr>
          <p:cNvPr id="11" name="直接连接符 10"/>
          <p:cNvCxnSpPr>
            <a:cxnSpLocks/>
            <a:stCxn id="30" idx="3"/>
          </p:cNvCxnSpPr>
          <p:nvPr/>
        </p:nvCxnSpPr>
        <p:spPr>
          <a:xfrm flipH="1">
            <a:off x="6230648" y="2441595"/>
            <a:ext cx="999436" cy="1449016"/>
          </a:xfrm>
          <a:prstGeom prst="line">
            <a:avLst/>
          </a:prstGeom>
          <a:ln>
            <a:solidFill>
              <a:srgbClr val="8A6E36"/>
            </a:solidFill>
          </a:ln>
        </p:spPr>
        <p:style>
          <a:lnRef idx="1">
            <a:schemeClr val="dk1"/>
          </a:lnRef>
          <a:fillRef idx="0">
            <a:schemeClr val="dk1"/>
          </a:fillRef>
          <a:effectRef idx="0">
            <a:schemeClr val="dk1"/>
          </a:effectRef>
          <a:fontRef idx="minor">
            <a:schemeClr val="tx1"/>
          </a:fontRef>
        </p:style>
      </p:cxnSp>
      <p:cxnSp>
        <p:nvCxnSpPr>
          <p:cNvPr id="16" name="直接连接符 15"/>
          <p:cNvCxnSpPr>
            <a:cxnSpLocks/>
            <a:stCxn id="38" idx="3"/>
          </p:cNvCxnSpPr>
          <p:nvPr/>
        </p:nvCxnSpPr>
        <p:spPr>
          <a:xfrm flipH="1">
            <a:off x="8644514" y="3114431"/>
            <a:ext cx="581246" cy="1145053"/>
          </a:xfrm>
          <a:prstGeom prst="line">
            <a:avLst/>
          </a:prstGeom>
          <a:ln>
            <a:solidFill>
              <a:srgbClr val="8A6E36"/>
            </a:solidFill>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4912018" y="1568001"/>
            <a:ext cx="1667084" cy="369332"/>
          </a:xfrm>
          <a:prstGeom prst="rect">
            <a:avLst/>
          </a:prstGeom>
          <a:noFill/>
        </p:spPr>
        <p:txBody>
          <a:bodyPr wrap="square" rtlCol="0">
            <a:spAutoFit/>
          </a:bodyPr>
          <a:lstStyle/>
          <a:p>
            <a:r>
              <a:rPr lang="en-US" altLang="zh-CN" b="1" dirty="0">
                <a:solidFill>
                  <a:srgbClr val="8A6E36"/>
                </a:solidFill>
                <a:cs typeface="+mn-ea"/>
                <a:sym typeface="+mn-lt"/>
              </a:rPr>
              <a:t>prosodic</a:t>
            </a:r>
            <a:endParaRPr lang="zh-CN" altLang="en-US" b="1" dirty="0">
              <a:solidFill>
                <a:srgbClr val="8A6E36"/>
              </a:solidFill>
              <a:cs typeface="+mn-ea"/>
              <a:sym typeface="+mn-lt"/>
            </a:endParaRPr>
          </a:p>
        </p:txBody>
      </p:sp>
      <p:sp>
        <p:nvSpPr>
          <p:cNvPr id="25" name="矩形 24"/>
          <p:cNvSpPr/>
          <p:nvPr/>
        </p:nvSpPr>
        <p:spPr>
          <a:xfrm>
            <a:off x="4488892" y="1937333"/>
            <a:ext cx="2529102" cy="1815882"/>
          </a:xfrm>
          <a:prstGeom prst="rect">
            <a:avLst/>
          </a:prstGeom>
        </p:spPr>
        <p:txBody>
          <a:bodyPr wrap="square">
            <a:spAutoFit/>
          </a:bodyPr>
          <a:lstStyle/>
          <a:p>
            <a:r>
              <a:rPr lang="en-US" altLang="zh-CN" sz="1600" dirty="0">
                <a:solidFill>
                  <a:srgbClr val="8A6E36"/>
                </a:solidFill>
                <a:cs typeface="+mn-ea"/>
                <a:sym typeface="+mn-lt"/>
              </a:rPr>
              <a:t>Prosodic features are extracted from longer segments such as syllables and word-like units to </a:t>
            </a:r>
            <a:r>
              <a:rPr lang="en-US" altLang="zh-CN" sz="1600" dirty="0" err="1">
                <a:solidFill>
                  <a:srgbClr val="8A6E36"/>
                </a:solidFill>
                <a:cs typeface="+mn-ea"/>
                <a:sym typeface="+mn-lt"/>
              </a:rPr>
              <a:t>characterise</a:t>
            </a:r>
            <a:r>
              <a:rPr lang="en-US" altLang="zh-CN" sz="1600" dirty="0">
                <a:solidFill>
                  <a:srgbClr val="8A6E36"/>
                </a:solidFill>
                <a:cs typeface="+mn-ea"/>
                <a:sym typeface="+mn-lt"/>
              </a:rPr>
              <a:t> speaking style and intonation</a:t>
            </a:r>
            <a:endParaRPr lang="zh-CN" altLang="en-US" sz="1600" dirty="0">
              <a:solidFill>
                <a:srgbClr val="8A6E36"/>
              </a:solidFill>
              <a:cs typeface="+mn-ea"/>
              <a:sym typeface="+mn-lt"/>
            </a:endParaRPr>
          </a:p>
        </p:txBody>
      </p:sp>
      <p:grpSp>
        <p:nvGrpSpPr>
          <p:cNvPr id="32" name="组合 31"/>
          <p:cNvGrpSpPr/>
          <p:nvPr/>
        </p:nvGrpSpPr>
        <p:grpSpPr>
          <a:xfrm>
            <a:off x="7159428" y="2029779"/>
            <a:ext cx="482472" cy="482472"/>
            <a:chOff x="2919634" y="2642709"/>
            <a:chExt cx="482472" cy="482472"/>
          </a:xfrm>
          <a:noFill/>
        </p:grpSpPr>
        <p:sp>
          <p:nvSpPr>
            <p:cNvPr id="30" name="椭圆 29"/>
            <p:cNvSpPr/>
            <p:nvPr/>
          </p:nvSpPr>
          <p:spPr>
            <a:xfrm>
              <a:off x="2919634" y="2642709"/>
              <a:ext cx="482472" cy="482472"/>
            </a:xfrm>
            <a:prstGeom prst="ellipse">
              <a:avLst/>
            </a:prstGeom>
            <a:grpFill/>
            <a:ln>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2970754" y="2738014"/>
              <a:ext cx="425116" cy="338554"/>
            </a:xfrm>
            <a:prstGeom prst="rect">
              <a:avLst/>
            </a:prstGeom>
            <a:grpFill/>
          </p:spPr>
          <p:txBody>
            <a:bodyPr wrap="none" rtlCol="0">
              <a:spAutoFit/>
            </a:bodyPr>
            <a:lstStyle/>
            <a:p>
              <a:r>
                <a:rPr lang="en-US" altLang="zh-CN" sz="1600" dirty="0">
                  <a:solidFill>
                    <a:srgbClr val="8A6E36"/>
                  </a:solidFill>
                  <a:cs typeface="+mn-ea"/>
                  <a:sym typeface="+mn-lt"/>
                </a:rPr>
                <a:t>02</a:t>
              </a:r>
              <a:endParaRPr lang="zh-CN" altLang="en-US" sz="1600" dirty="0">
                <a:solidFill>
                  <a:srgbClr val="8A6E36"/>
                </a:solidFill>
                <a:cs typeface="+mn-ea"/>
                <a:sym typeface="+mn-lt"/>
              </a:endParaRPr>
            </a:p>
          </p:txBody>
        </p:sp>
      </p:grpSp>
      <p:grpSp>
        <p:nvGrpSpPr>
          <p:cNvPr id="33" name="组合 32"/>
          <p:cNvGrpSpPr/>
          <p:nvPr/>
        </p:nvGrpSpPr>
        <p:grpSpPr>
          <a:xfrm>
            <a:off x="1935121" y="2730393"/>
            <a:ext cx="482472" cy="482472"/>
            <a:chOff x="2919634" y="2642709"/>
            <a:chExt cx="482472" cy="482472"/>
          </a:xfrm>
          <a:noFill/>
        </p:grpSpPr>
        <p:sp>
          <p:nvSpPr>
            <p:cNvPr id="34" name="椭圆 33"/>
            <p:cNvSpPr/>
            <p:nvPr/>
          </p:nvSpPr>
          <p:spPr>
            <a:xfrm>
              <a:off x="2919634" y="2642709"/>
              <a:ext cx="482472" cy="482472"/>
            </a:xfrm>
            <a:prstGeom prst="ellipse">
              <a:avLst/>
            </a:prstGeom>
            <a:grpFill/>
            <a:ln>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2970754" y="2738014"/>
              <a:ext cx="425116" cy="338554"/>
            </a:xfrm>
            <a:prstGeom prst="rect">
              <a:avLst/>
            </a:prstGeom>
            <a:grpFill/>
          </p:spPr>
          <p:txBody>
            <a:bodyPr wrap="none" rtlCol="0">
              <a:spAutoFit/>
            </a:bodyPr>
            <a:lstStyle/>
            <a:p>
              <a:r>
                <a:rPr lang="en-US" altLang="zh-CN" sz="1600" dirty="0">
                  <a:solidFill>
                    <a:srgbClr val="8A6E36"/>
                  </a:solidFill>
                  <a:cs typeface="+mn-ea"/>
                  <a:sym typeface="+mn-lt"/>
                </a:rPr>
                <a:t>01</a:t>
              </a:r>
              <a:endParaRPr lang="zh-CN" altLang="en-US" sz="1600" dirty="0">
                <a:solidFill>
                  <a:srgbClr val="8A6E36"/>
                </a:solidFill>
                <a:cs typeface="+mn-ea"/>
                <a:sym typeface="+mn-lt"/>
              </a:endParaRPr>
            </a:p>
          </p:txBody>
        </p:sp>
      </p:grpSp>
      <p:grpSp>
        <p:nvGrpSpPr>
          <p:cNvPr id="37" name="组合 36"/>
          <p:cNvGrpSpPr/>
          <p:nvPr/>
        </p:nvGrpSpPr>
        <p:grpSpPr>
          <a:xfrm>
            <a:off x="9155104" y="2702615"/>
            <a:ext cx="482472" cy="482472"/>
            <a:chOff x="2919634" y="2642709"/>
            <a:chExt cx="482472" cy="482472"/>
          </a:xfrm>
          <a:noFill/>
        </p:grpSpPr>
        <p:sp>
          <p:nvSpPr>
            <p:cNvPr id="38" name="椭圆 37"/>
            <p:cNvSpPr/>
            <p:nvPr/>
          </p:nvSpPr>
          <p:spPr>
            <a:xfrm>
              <a:off x="2919634" y="2642709"/>
              <a:ext cx="482472" cy="482472"/>
            </a:xfrm>
            <a:prstGeom prst="ellipse">
              <a:avLst/>
            </a:prstGeom>
            <a:grpFill/>
            <a:ln>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文本框 38"/>
            <p:cNvSpPr txBox="1"/>
            <p:nvPr/>
          </p:nvSpPr>
          <p:spPr>
            <a:xfrm>
              <a:off x="2970754" y="2738014"/>
              <a:ext cx="425116" cy="338554"/>
            </a:xfrm>
            <a:prstGeom prst="rect">
              <a:avLst/>
            </a:prstGeom>
            <a:grpFill/>
          </p:spPr>
          <p:txBody>
            <a:bodyPr wrap="none" rtlCol="0">
              <a:spAutoFit/>
            </a:bodyPr>
            <a:lstStyle/>
            <a:p>
              <a:r>
                <a:rPr lang="en-US" altLang="zh-CN" sz="1600" dirty="0">
                  <a:solidFill>
                    <a:srgbClr val="8A6E36"/>
                  </a:solidFill>
                  <a:cs typeface="+mn-ea"/>
                  <a:sym typeface="+mn-lt"/>
                </a:rPr>
                <a:t>03</a:t>
              </a:r>
              <a:endParaRPr lang="zh-CN" altLang="en-US" sz="1600" dirty="0">
                <a:solidFill>
                  <a:srgbClr val="8A6E36"/>
                </a:solidFill>
                <a:cs typeface="+mn-ea"/>
                <a:sym typeface="+mn-lt"/>
              </a:endParaRPr>
            </a:p>
          </p:txBody>
        </p:sp>
      </p:grpSp>
      <p:sp>
        <p:nvSpPr>
          <p:cNvPr id="45" name="文本框 44"/>
          <p:cNvSpPr txBox="1"/>
          <p:nvPr/>
        </p:nvSpPr>
        <p:spPr>
          <a:xfrm>
            <a:off x="9650675" y="2663693"/>
            <a:ext cx="2489113" cy="646331"/>
          </a:xfrm>
          <a:prstGeom prst="rect">
            <a:avLst/>
          </a:prstGeom>
          <a:noFill/>
        </p:spPr>
        <p:txBody>
          <a:bodyPr wrap="square" rtlCol="0">
            <a:spAutoFit/>
          </a:bodyPr>
          <a:lstStyle/>
          <a:p>
            <a:r>
              <a:rPr lang="en-US" altLang="zh-CN" b="1" dirty="0">
                <a:solidFill>
                  <a:srgbClr val="8A6E36"/>
                </a:solidFill>
                <a:cs typeface="+mn-ea"/>
                <a:sym typeface="+mn-lt"/>
              </a:rPr>
              <a:t>high-level idiolectal features</a:t>
            </a:r>
            <a:endParaRPr lang="zh-CN" altLang="en-US" b="1" dirty="0">
              <a:solidFill>
                <a:srgbClr val="8A6E36"/>
              </a:solidFill>
              <a:cs typeface="+mn-ea"/>
              <a:sym typeface="+mn-lt"/>
            </a:endParaRPr>
          </a:p>
        </p:txBody>
      </p:sp>
      <p:sp>
        <p:nvSpPr>
          <p:cNvPr id="46" name="矩形 45"/>
          <p:cNvSpPr/>
          <p:nvPr/>
        </p:nvSpPr>
        <p:spPr>
          <a:xfrm>
            <a:off x="9654490" y="3310024"/>
            <a:ext cx="2355296" cy="1815882"/>
          </a:xfrm>
          <a:prstGeom prst="rect">
            <a:avLst/>
          </a:prstGeom>
        </p:spPr>
        <p:txBody>
          <a:bodyPr wrap="square">
            <a:spAutoFit/>
          </a:bodyPr>
          <a:lstStyle/>
          <a:p>
            <a:r>
              <a:rPr lang="en-US" altLang="zh-CN" sz="1600" dirty="0">
                <a:solidFill>
                  <a:srgbClr val="8A6E36"/>
                </a:solidFill>
                <a:cs typeface="+mn-ea"/>
                <a:sym typeface="+mn-lt"/>
              </a:rPr>
              <a:t>High-level features are extracted from a lexicon (or other discrete tokens) to represent speaker </a:t>
            </a:r>
            <a:r>
              <a:rPr lang="en-US" altLang="zh-CN" sz="1600" dirty="0" err="1">
                <a:solidFill>
                  <a:srgbClr val="8A6E36"/>
                </a:solidFill>
                <a:cs typeface="+mn-ea"/>
                <a:sym typeface="+mn-lt"/>
              </a:rPr>
              <a:t>behaviour</a:t>
            </a:r>
            <a:r>
              <a:rPr lang="en-US" altLang="zh-CN" sz="1600" dirty="0">
                <a:solidFill>
                  <a:srgbClr val="8A6E36"/>
                </a:solidFill>
                <a:cs typeface="+mn-ea"/>
                <a:sym typeface="+mn-lt"/>
              </a:rPr>
              <a:t> or lexical cues.</a:t>
            </a:r>
            <a:endParaRPr lang="zh-CN" altLang="en-US" sz="1600" dirty="0">
              <a:solidFill>
                <a:srgbClr val="8A6E36"/>
              </a:solidFill>
              <a:cs typeface="+mn-ea"/>
              <a:sym typeface="+mn-lt"/>
            </a:endParaRPr>
          </a:p>
        </p:txBody>
      </p:sp>
      <p:sp>
        <p:nvSpPr>
          <p:cNvPr id="49" name="文本框 48"/>
          <p:cNvSpPr txBox="1"/>
          <p:nvPr/>
        </p:nvSpPr>
        <p:spPr>
          <a:xfrm>
            <a:off x="537795" y="3400517"/>
            <a:ext cx="2415729" cy="369332"/>
          </a:xfrm>
          <a:prstGeom prst="rect">
            <a:avLst/>
          </a:prstGeom>
          <a:noFill/>
        </p:spPr>
        <p:txBody>
          <a:bodyPr wrap="square" rtlCol="0">
            <a:spAutoFit/>
          </a:bodyPr>
          <a:lstStyle/>
          <a:p>
            <a:r>
              <a:rPr lang="en-US" altLang="zh-CN" dirty="0">
                <a:solidFill>
                  <a:srgbClr val="8A6E36"/>
                </a:solidFill>
                <a:cs typeface="+mn-ea"/>
                <a:sym typeface="+mn-lt"/>
              </a:rPr>
              <a:t> </a:t>
            </a:r>
            <a:r>
              <a:rPr lang="en-US" altLang="zh-CN" b="1" dirty="0">
                <a:solidFill>
                  <a:srgbClr val="8A6E36"/>
                </a:solidFill>
                <a:cs typeface="+mn-ea"/>
                <a:sym typeface="+mn-lt"/>
              </a:rPr>
              <a:t>short-term spectra</a:t>
            </a:r>
            <a:endParaRPr lang="zh-CN" altLang="en-US" b="1" dirty="0">
              <a:solidFill>
                <a:srgbClr val="8A6E36"/>
              </a:solidFill>
              <a:cs typeface="+mn-ea"/>
              <a:sym typeface="+mn-lt"/>
            </a:endParaRPr>
          </a:p>
        </p:txBody>
      </p:sp>
      <p:sp>
        <p:nvSpPr>
          <p:cNvPr id="50" name="矩形 49"/>
          <p:cNvSpPr/>
          <p:nvPr/>
        </p:nvSpPr>
        <p:spPr>
          <a:xfrm>
            <a:off x="622787" y="3769849"/>
            <a:ext cx="2235127" cy="2554545"/>
          </a:xfrm>
          <a:prstGeom prst="rect">
            <a:avLst/>
          </a:prstGeom>
        </p:spPr>
        <p:txBody>
          <a:bodyPr wrap="square">
            <a:spAutoFit/>
          </a:bodyPr>
          <a:lstStyle/>
          <a:p>
            <a:r>
              <a:rPr lang="en-US" altLang="zh-CN" sz="1400" dirty="0">
                <a:solidFill>
                  <a:srgbClr val="8A6E36"/>
                </a:solidFill>
                <a:cs typeface="+mn-ea"/>
                <a:sym typeface="+mn-lt"/>
              </a:rPr>
              <a:t> </a:t>
            </a:r>
            <a:r>
              <a:rPr lang="en-US" altLang="zh-CN" sz="1600" dirty="0">
                <a:solidFill>
                  <a:srgbClr val="8A6E36"/>
                </a:solidFill>
                <a:cs typeface="+mn-ea"/>
                <a:sym typeface="+mn-lt"/>
              </a:rPr>
              <a:t>Short-term spectral features are extracted from short frames typically of 20–30 </a:t>
            </a:r>
            <a:r>
              <a:rPr lang="en-US" altLang="zh-CN" sz="1600" dirty="0" err="1">
                <a:solidFill>
                  <a:srgbClr val="8A6E36"/>
                </a:solidFill>
                <a:cs typeface="+mn-ea"/>
                <a:sym typeface="+mn-lt"/>
              </a:rPr>
              <a:t>ms</a:t>
            </a:r>
            <a:r>
              <a:rPr lang="en-US" altLang="zh-CN" sz="1600" dirty="0">
                <a:solidFill>
                  <a:srgbClr val="8A6E36"/>
                </a:solidFill>
                <a:cs typeface="+mn-ea"/>
                <a:sym typeface="+mn-lt"/>
              </a:rPr>
              <a:t> duration. They describe the short-term spectral envelope which is an acoustic correlate of voice timbre.</a:t>
            </a:r>
            <a:endParaRPr lang="zh-CN" altLang="en-US" sz="1400" dirty="0">
              <a:solidFill>
                <a:srgbClr val="8A6E36"/>
              </a:solidFill>
              <a:cs typeface="+mn-ea"/>
              <a:sym typeface="+mn-lt"/>
            </a:endParaRPr>
          </a:p>
        </p:txBody>
      </p:sp>
      <p:pic>
        <p:nvPicPr>
          <p:cNvPr id="1026" name="Picture 2" descr="查看源图像">
            <a:extLst>
              <a:ext uri="{FF2B5EF4-FFF2-40B4-BE49-F238E27FC236}">
                <a16:creationId xmlns:a16="http://schemas.microsoft.com/office/drawing/2014/main" id="{FC6688B5-3D9F-4C2A-96E9-5607C43733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0111" y="3890611"/>
            <a:ext cx="5084401" cy="296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077211"/>
      </p:ext>
    </p:extLst>
  </p:cSld>
  <p:clrMapOvr>
    <a:masterClrMapping/>
  </p:clrMapOvr>
  <mc:AlternateContent xmlns:mc="http://schemas.openxmlformats.org/markup-compatibility/2006" xmlns:p14="http://schemas.microsoft.com/office/powerpoint/2010/main">
    <mc:Choice Requires="p14">
      <p:transition spd="slow" advClick="0" advTm="0">
        <p14:ferris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right)">
                                          <p:cBhvr>
                                            <p:cTn id="11" dur="500"/>
                                            <p:tgtEl>
                                              <p:spTgt spid="33"/>
                                            </p:tgtEl>
                                          </p:cBhvr>
                                        </p:animEffect>
                                      </p:childTnLst>
                                    </p:cTn>
                                  </p:par>
                                  <p:par>
                                    <p:cTn id="12" presetID="2" presetClass="entr" presetSubtype="8" fill="hold" grpId="0" nodeType="withEffect">
                                      <p:stCondLst>
                                        <p:cond delay="25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750" fill="hold"/>
                                            <p:tgtEl>
                                              <p:spTgt spid="49"/>
                                            </p:tgtEl>
                                            <p:attrNameLst>
                                              <p:attrName>ppt_x</p:attrName>
                                            </p:attrNameLst>
                                          </p:cBhvr>
                                          <p:tavLst>
                                            <p:tav tm="0">
                                              <p:val>
                                                <p:strVal val="0-#ppt_w/2"/>
                                              </p:val>
                                            </p:tav>
                                            <p:tav tm="100000">
                                              <p:val>
                                                <p:strVal val="#ppt_x"/>
                                              </p:val>
                                            </p:tav>
                                          </p:tavLst>
                                        </p:anim>
                                        <p:anim calcmode="lin" valueType="num">
                                          <p:cBhvr additive="base">
                                            <p:cTn id="15" dur="750" fill="hold"/>
                                            <p:tgtEl>
                                              <p:spTgt spid="49"/>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14:presetBounceEnd="60000">
                                      <p:stCondLst>
                                        <p:cond delay="750"/>
                                      </p:stCondLst>
                                      <p:childTnLst>
                                        <p:set>
                                          <p:cBhvr>
                                            <p:cTn id="17" dur="1" fill="hold">
                                              <p:stCondLst>
                                                <p:cond delay="0"/>
                                              </p:stCondLst>
                                            </p:cTn>
                                            <p:tgtEl>
                                              <p:spTgt spid="50"/>
                                            </p:tgtEl>
                                            <p:attrNameLst>
                                              <p:attrName>style.visibility</p:attrName>
                                            </p:attrNameLst>
                                          </p:cBhvr>
                                          <p:to>
                                            <p:strVal val="visible"/>
                                          </p:to>
                                        </p:set>
                                        <p:anim calcmode="lin" valueType="num" p14:bounceEnd="60000">
                                          <p:cBhvr additive="base">
                                            <p:cTn id="18" dur="750" fill="hold"/>
                                            <p:tgtEl>
                                              <p:spTgt spid="50"/>
                                            </p:tgtEl>
                                            <p:attrNameLst>
                                              <p:attrName>ppt_x</p:attrName>
                                            </p:attrNameLst>
                                          </p:cBhvr>
                                          <p:tavLst>
                                            <p:tav tm="0">
                                              <p:val>
                                                <p:strVal val="0-#ppt_w/2"/>
                                              </p:val>
                                            </p:tav>
                                            <p:tav tm="100000">
                                              <p:val>
                                                <p:strVal val="#ppt_x"/>
                                              </p:val>
                                            </p:tav>
                                          </p:tavLst>
                                        </p:anim>
                                        <p:anim calcmode="lin" valueType="num" p14:bounceEnd="60000">
                                          <p:cBhvr additive="base">
                                            <p:cTn id="19" dur="75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1000"/>
                                            <p:tgtEl>
                                              <p:spTgt spid="11"/>
                                            </p:tgtEl>
                                          </p:cBhvr>
                                        </p:animEffect>
                                      </p:childTnLst>
                                    </p:cTn>
                                  </p:par>
                                </p:childTnLst>
                              </p:cTn>
                            </p:par>
                            <p:par>
                              <p:cTn id="24" fill="hold">
                                <p:stCondLst>
                                  <p:cond delay="3500"/>
                                </p:stCondLst>
                                <p:childTnLst>
                                  <p:par>
                                    <p:cTn id="25" presetID="2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par>
                                    <p:cTn id="28" presetID="2" presetClass="entr" presetSubtype="8" fill="hold" grpId="0" nodeType="withEffect">
                                      <p:stCondLst>
                                        <p:cond delay="25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750" fill="hold"/>
                                            <p:tgtEl>
                                              <p:spTgt spid="23"/>
                                            </p:tgtEl>
                                            <p:attrNameLst>
                                              <p:attrName>ppt_x</p:attrName>
                                            </p:attrNameLst>
                                          </p:cBhvr>
                                          <p:tavLst>
                                            <p:tav tm="0">
                                              <p:val>
                                                <p:strVal val="0-#ppt_w/2"/>
                                              </p:val>
                                            </p:tav>
                                            <p:tav tm="100000">
                                              <p:val>
                                                <p:strVal val="#ppt_x"/>
                                              </p:val>
                                            </p:tav>
                                          </p:tavLst>
                                        </p:anim>
                                        <p:anim calcmode="lin" valueType="num">
                                          <p:cBhvr additive="base">
                                            <p:cTn id="31" dur="750" fill="hold"/>
                                            <p:tgtEl>
                                              <p:spTgt spid="2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14:presetBounceEnd="60000">
                                      <p:stCondLst>
                                        <p:cond delay="750"/>
                                      </p:stCondLst>
                                      <p:childTnLst>
                                        <p:set>
                                          <p:cBhvr>
                                            <p:cTn id="33" dur="1" fill="hold">
                                              <p:stCondLst>
                                                <p:cond delay="0"/>
                                              </p:stCondLst>
                                            </p:cTn>
                                            <p:tgtEl>
                                              <p:spTgt spid="25"/>
                                            </p:tgtEl>
                                            <p:attrNameLst>
                                              <p:attrName>style.visibility</p:attrName>
                                            </p:attrNameLst>
                                          </p:cBhvr>
                                          <p:to>
                                            <p:strVal val="visible"/>
                                          </p:to>
                                        </p:set>
                                        <p:anim calcmode="lin" valueType="num" p14:bounceEnd="60000">
                                          <p:cBhvr additive="base">
                                            <p:cTn id="34" dur="750" fill="hold"/>
                                            <p:tgtEl>
                                              <p:spTgt spid="25"/>
                                            </p:tgtEl>
                                            <p:attrNameLst>
                                              <p:attrName>ppt_x</p:attrName>
                                            </p:attrNameLst>
                                          </p:cBhvr>
                                          <p:tavLst>
                                            <p:tav tm="0">
                                              <p:val>
                                                <p:strVal val="0-#ppt_w/2"/>
                                              </p:val>
                                            </p:tav>
                                            <p:tav tm="100000">
                                              <p:val>
                                                <p:strVal val="#ppt_x"/>
                                              </p:val>
                                            </p:tav>
                                          </p:tavLst>
                                        </p:anim>
                                        <p:anim calcmode="lin" valueType="num" p14:bounceEnd="60000">
                                          <p:cBhvr additive="base">
                                            <p:cTn id="35" dur="750" fill="hold"/>
                                            <p:tgtEl>
                                              <p:spTgt spid="25"/>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22" presetClass="entr" presetSubtype="4"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1000"/>
                                            <p:tgtEl>
                                              <p:spTgt spid="16"/>
                                            </p:tgtEl>
                                          </p:cBhvr>
                                        </p:animEffect>
                                      </p:childTnLst>
                                    </p:cTn>
                                  </p:par>
                                </p:childTnLst>
                              </p:cTn>
                            </p:par>
                            <p:par>
                              <p:cTn id="40" fill="hold">
                                <p:stCondLst>
                                  <p:cond delay="6000"/>
                                </p:stCondLst>
                                <p:childTnLst>
                                  <p:par>
                                    <p:cTn id="41" presetID="22" presetClass="entr" presetSubtype="8"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 presetClass="entr" presetSubtype="2" fill="hold" grpId="0" nodeType="withEffect">
                                      <p:stCondLst>
                                        <p:cond delay="25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750" fill="hold"/>
                                            <p:tgtEl>
                                              <p:spTgt spid="45"/>
                                            </p:tgtEl>
                                            <p:attrNameLst>
                                              <p:attrName>ppt_x</p:attrName>
                                            </p:attrNameLst>
                                          </p:cBhvr>
                                          <p:tavLst>
                                            <p:tav tm="0">
                                              <p:val>
                                                <p:strVal val="1+#ppt_w/2"/>
                                              </p:val>
                                            </p:tav>
                                            <p:tav tm="100000">
                                              <p:val>
                                                <p:strVal val="#ppt_x"/>
                                              </p:val>
                                            </p:tav>
                                          </p:tavLst>
                                        </p:anim>
                                        <p:anim calcmode="lin" valueType="num">
                                          <p:cBhvr additive="base">
                                            <p:cTn id="47" dur="750" fill="hold"/>
                                            <p:tgtEl>
                                              <p:spTgt spid="4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14:presetBounceEnd="60000">
                                      <p:stCondLst>
                                        <p:cond delay="750"/>
                                      </p:stCondLst>
                                      <p:childTnLst>
                                        <p:set>
                                          <p:cBhvr>
                                            <p:cTn id="49" dur="1" fill="hold">
                                              <p:stCondLst>
                                                <p:cond delay="0"/>
                                              </p:stCondLst>
                                            </p:cTn>
                                            <p:tgtEl>
                                              <p:spTgt spid="46"/>
                                            </p:tgtEl>
                                            <p:attrNameLst>
                                              <p:attrName>style.visibility</p:attrName>
                                            </p:attrNameLst>
                                          </p:cBhvr>
                                          <p:to>
                                            <p:strVal val="visible"/>
                                          </p:to>
                                        </p:set>
                                        <p:anim calcmode="lin" valueType="num" p14:bounceEnd="60000">
                                          <p:cBhvr additive="base">
                                            <p:cTn id="50" dur="750" fill="hold"/>
                                            <p:tgtEl>
                                              <p:spTgt spid="46"/>
                                            </p:tgtEl>
                                            <p:attrNameLst>
                                              <p:attrName>ppt_x</p:attrName>
                                            </p:attrNameLst>
                                          </p:cBhvr>
                                          <p:tavLst>
                                            <p:tav tm="0">
                                              <p:val>
                                                <p:strVal val="1+#ppt_w/2"/>
                                              </p:val>
                                            </p:tav>
                                            <p:tav tm="100000">
                                              <p:val>
                                                <p:strVal val="#ppt_x"/>
                                              </p:val>
                                            </p:tav>
                                          </p:tavLst>
                                        </p:anim>
                                        <p:anim calcmode="lin" valueType="num" p14:bounceEnd="60000">
                                          <p:cBhvr additive="base">
                                            <p:cTn id="51" dur="75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45" grpId="0"/>
          <p:bldP spid="46" grpId="0"/>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right)">
                                          <p:cBhvr>
                                            <p:cTn id="11" dur="500"/>
                                            <p:tgtEl>
                                              <p:spTgt spid="33"/>
                                            </p:tgtEl>
                                          </p:cBhvr>
                                        </p:animEffect>
                                      </p:childTnLst>
                                    </p:cTn>
                                  </p:par>
                                  <p:par>
                                    <p:cTn id="12" presetID="2" presetClass="entr" presetSubtype="8" fill="hold" grpId="0" nodeType="withEffect">
                                      <p:stCondLst>
                                        <p:cond delay="25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750" fill="hold"/>
                                            <p:tgtEl>
                                              <p:spTgt spid="49"/>
                                            </p:tgtEl>
                                            <p:attrNameLst>
                                              <p:attrName>ppt_x</p:attrName>
                                            </p:attrNameLst>
                                          </p:cBhvr>
                                          <p:tavLst>
                                            <p:tav tm="0">
                                              <p:val>
                                                <p:strVal val="0-#ppt_w/2"/>
                                              </p:val>
                                            </p:tav>
                                            <p:tav tm="100000">
                                              <p:val>
                                                <p:strVal val="#ppt_x"/>
                                              </p:val>
                                            </p:tav>
                                          </p:tavLst>
                                        </p:anim>
                                        <p:anim calcmode="lin" valueType="num">
                                          <p:cBhvr additive="base">
                                            <p:cTn id="15" dur="750" fill="hold"/>
                                            <p:tgtEl>
                                              <p:spTgt spid="49"/>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75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750" fill="hold"/>
                                            <p:tgtEl>
                                              <p:spTgt spid="50"/>
                                            </p:tgtEl>
                                            <p:attrNameLst>
                                              <p:attrName>ppt_x</p:attrName>
                                            </p:attrNameLst>
                                          </p:cBhvr>
                                          <p:tavLst>
                                            <p:tav tm="0">
                                              <p:val>
                                                <p:strVal val="0-#ppt_w/2"/>
                                              </p:val>
                                            </p:tav>
                                            <p:tav tm="100000">
                                              <p:val>
                                                <p:strVal val="#ppt_x"/>
                                              </p:val>
                                            </p:tav>
                                          </p:tavLst>
                                        </p:anim>
                                        <p:anim calcmode="lin" valueType="num">
                                          <p:cBhvr additive="base">
                                            <p:cTn id="19" dur="75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1000"/>
                                            <p:tgtEl>
                                              <p:spTgt spid="11"/>
                                            </p:tgtEl>
                                          </p:cBhvr>
                                        </p:animEffect>
                                      </p:childTnLst>
                                    </p:cTn>
                                  </p:par>
                                </p:childTnLst>
                              </p:cTn>
                            </p:par>
                            <p:par>
                              <p:cTn id="24" fill="hold">
                                <p:stCondLst>
                                  <p:cond delay="3500"/>
                                </p:stCondLst>
                                <p:childTnLst>
                                  <p:par>
                                    <p:cTn id="25" presetID="2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par>
                                    <p:cTn id="28" presetID="2" presetClass="entr" presetSubtype="8" fill="hold" grpId="0" nodeType="withEffect">
                                      <p:stCondLst>
                                        <p:cond delay="25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750" fill="hold"/>
                                            <p:tgtEl>
                                              <p:spTgt spid="23"/>
                                            </p:tgtEl>
                                            <p:attrNameLst>
                                              <p:attrName>ppt_x</p:attrName>
                                            </p:attrNameLst>
                                          </p:cBhvr>
                                          <p:tavLst>
                                            <p:tav tm="0">
                                              <p:val>
                                                <p:strVal val="0-#ppt_w/2"/>
                                              </p:val>
                                            </p:tav>
                                            <p:tav tm="100000">
                                              <p:val>
                                                <p:strVal val="#ppt_x"/>
                                              </p:val>
                                            </p:tav>
                                          </p:tavLst>
                                        </p:anim>
                                        <p:anim calcmode="lin" valueType="num">
                                          <p:cBhvr additive="base">
                                            <p:cTn id="31" dur="750" fill="hold"/>
                                            <p:tgtEl>
                                              <p:spTgt spid="2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750" fill="hold"/>
                                            <p:tgtEl>
                                              <p:spTgt spid="25"/>
                                            </p:tgtEl>
                                            <p:attrNameLst>
                                              <p:attrName>ppt_x</p:attrName>
                                            </p:attrNameLst>
                                          </p:cBhvr>
                                          <p:tavLst>
                                            <p:tav tm="0">
                                              <p:val>
                                                <p:strVal val="0-#ppt_w/2"/>
                                              </p:val>
                                            </p:tav>
                                            <p:tav tm="100000">
                                              <p:val>
                                                <p:strVal val="#ppt_x"/>
                                              </p:val>
                                            </p:tav>
                                          </p:tavLst>
                                        </p:anim>
                                        <p:anim calcmode="lin" valueType="num">
                                          <p:cBhvr additive="base">
                                            <p:cTn id="35" dur="750" fill="hold"/>
                                            <p:tgtEl>
                                              <p:spTgt spid="25"/>
                                            </p:tgtEl>
                                            <p:attrNameLst>
                                              <p:attrName>ppt_y</p:attrName>
                                            </p:attrNameLst>
                                          </p:cBhvr>
                                          <p:tavLst>
                                            <p:tav tm="0">
                                              <p:val>
                                                <p:strVal val="#ppt_y"/>
                                              </p:val>
                                            </p:tav>
                                            <p:tav tm="100000">
                                              <p:val>
                                                <p:strVal val="#ppt_y"/>
                                              </p:val>
                                            </p:tav>
                                          </p:tavLst>
                                        </p:anim>
                                      </p:childTnLst>
                                    </p:cTn>
                                  </p:par>
                                </p:childTnLst>
                              </p:cTn>
                            </p:par>
                            <p:par>
                              <p:cTn id="36" fill="hold">
                                <p:stCondLst>
                                  <p:cond delay="5000"/>
                                </p:stCondLst>
                                <p:childTnLst>
                                  <p:par>
                                    <p:cTn id="37" presetID="22" presetClass="entr" presetSubtype="4"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1000"/>
                                            <p:tgtEl>
                                              <p:spTgt spid="16"/>
                                            </p:tgtEl>
                                          </p:cBhvr>
                                        </p:animEffect>
                                      </p:childTnLst>
                                    </p:cTn>
                                  </p:par>
                                </p:childTnLst>
                              </p:cTn>
                            </p:par>
                            <p:par>
                              <p:cTn id="40" fill="hold">
                                <p:stCondLst>
                                  <p:cond delay="6000"/>
                                </p:stCondLst>
                                <p:childTnLst>
                                  <p:par>
                                    <p:cTn id="41" presetID="22" presetClass="entr" presetSubtype="8"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 presetClass="entr" presetSubtype="2" fill="hold" grpId="0" nodeType="withEffect">
                                      <p:stCondLst>
                                        <p:cond delay="25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750" fill="hold"/>
                                            <p:tgtEl>
                                              <p:spTgt spid="45"/>
                                            </p:tgtEl>
                                            <p:attrNameLst>
                                              <p:attrName>ppt_x</p:attrName>
                                            </p:attrNameLst>
                                          </p:cBhvr>
                                          <p:tavLst>
                                            <p:tav tm="0">
                                              <p:val>
                                                <p:strVal val="1+#ppt_w/2"/>
                                              </p:val>
                                            </p:tav>
                                            <p:tav tm="100000">
                                              <p:val>
                                                <p:strVal val="#ppt_x"/>
                                              </p:val>
                                            </p:tav>
                                          </p:tavLst>
                                        </p:anim>
                                        <p:anim calcmode="lin" valueType="num">
                                          <p:cBhvr additive="base">
                                            <p:cTn id="47" dur="750" fill="hold"/>
                                            <p:tgtEl>
                                              <p:spTgt spid="4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750"/>
                                      </p:stCondLst>
                                      <p:childTnLst>
                                        <p:set>
                                          <p:cBhvr>
                                            <p:cTn id="49" dur="1" fill="hold">
                                              <p:stCondLst>
                                                <p:cond delay="0"/>
                                              </p:stCondLst>
                                            </p:cTn>
                                            <p:tgtEl>
                                              <p:spTgt spid="46"/>
                                            </p:tgtEl>
                                            <p:attrNameLst>
                                              <p:attrName>style.visibility</p:attrName>
                                            </p:attrNameLst>
                                          </p:cBhvr>
                                          <p:to>
                                            <p:strVal val="visible"/>
                                          </p:to>
                                        </p:set>
                                        <p:anim calcmode="lin" valueType="num">
                                          <p:cBhvr additive="base">
                                            <p:cTn id="50" dur="750" fill="hold"/>
                                            <p:tgtEl>
                                              <p:spTgt spid="46"/>
                                            </p:tgtEl>
                                            <p:attrNameLst>
                                              <p:attrName>ppt_x</p:attrName>
                                            </p:attrNameLst>
                                          </p:cBhvr>
                                          <p:tavLst>
                                            <p:tav tm="0">
                                              <p:val>
                                                <p:strVal val="1+#ppt_w/2"/>
                                              </p:val>
                                            </p:tav>
                                            <p:tav tm="100000">
                                              <p:val>
                                                <p:strVal val="#ppt_x"/>
                                              </p:val>
                                            </p:tav>
                                          </p:tavLst>
                                        </p:anim>
                                        <p:anim calcmode="lin" valueType="num">
                                          <p:cBhvr additive="base">
                                            <p:cTn id="51" dur="75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45" grpId="0"/>
          <p:bldP spid="46" grpId="0"/>
          <p:bldP spid="49" grpId="0"/>
          <p:bldP spid="5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4261104" cy="954107"/>
          </a:xfrm>
          <a:prstGeom prst="rect">
            <a:avLst/>
          </a:prstGeom>
          <a:noFill/>
        </p:spPr>
        <p:txBody>
          <a:bodyPr wrap="square" rtlCol="0">
            <a:spAutoFit/>
          </a:bodyPr>
          <a:lstStyle/>
          <a:p>
            <a:r>
              <a:rPr lang="en-US" altLang="zh-CN" sz="2800" dirty="0">
                <a:cs typeface="+mn-ea"/>
                <a:sym typeface="+mn-lt"/>
              </a:rPr>
              <a:t>Speaker modelling and classification</a:t>
            </a:r>
            <a:endParaRPr lang="zh-CN" altLang="en-US" sz="2800" dirty="0">
              <a:cs typeface="+mn-ea"/>
              <a:sym typeface="+mn-lt"/>
            </a:endParaRPr>
          </a:p>
        </p:txBody>
      </p:sp>
      <p:grpSp>
        <p:nvGrpSpPr>
          <p:cNvPr id="3" name="组合 2"/>
          <p:cNvGrpSpPr/>
          <p:nvPr/>
        </p:nvGrpSpPr>
        <p:grpSpPr>
          <a:xfrm>
            <a:off x="628425" y="320707"/>
            <a:ext cx="852903" cy="769441"/>
            <a:chOff x="251010" y="420576"/>
            <a:chExt cx="852903" cy="769441"/>
          </a:xfrm>
        </p:grpSpPr>
        <p:sp>
          <p:nvSpPr>
            <p:cNvPr id="4" name="文本框 3"/>
            <p:cNvSpPr txBox="1"/>
            <p:nvPr/>
          </p:nvSpPr>
          <p:spPr>
            <a:xfrm>
              <a:off x="251010" y="420576"/>
              <a:ext cx="852903" cy="769441"/>
            </a:xfrm>
            <a:prstGeom prst="rect">
              <a:avLst/>
            </a:prstGeom>
            <a:noFill/>
          </p:spPr>
          <p:txBody>
            <a:bodyPr wrap="square" rtlCol="0">
              <a:spAutoFit/>
            </a:bodyPr>
            <a:lstStyle/>
            <a:p>
              <a:r>
                <a:rPr lang="en-US" altLang="zh-CN" sz="4400" dirty="0">
                  <a:cs typeface="+mn-ea"/>
                  <a:sym typeface="+mn-lt"/>
                </a:rPr>
                <a:t>01</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 name="直接连接符 5"/>
          <p:cNvCxnSpPr/>
          <p:nvPr/>
        </p:nvCxnSpPr>
        <p:spPr>
          <a:xfrm>
            <a:off x="1746447" y="1782077"/>
            <a:ext cx="8640000" cy="0"/>
          </a:xfrm>
          <a:prstGeom prst="line">
            <a:avLst/>
          </a:prstGeom>
          <a:ln>
            <a:solidFill>
              <a:srgbClr val="B48F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46447" y="6155106"/>
            <a:ext cx="8640000" cy="0"/>
          </a:xfrm>
          <a:prstGeom prst="line">
            <a:avLst/>
          </a:prstGeom>
          <a:ln>
            <a:solidFill>
              <a:srgbClr val="B48F4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96000" y="1782077"/>
            <a:ext cx="0" cy="4373029"/>
          </a:xfrm>
          <a:prstGeom prst="line">
            <a:avLst/>
          </a:prstGeom>
          <a:ln>
            <a:solidFill>
              <a:srgbClr val="B48F46"/>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05555" y="2210508"/>
            <a:ext cx="4035652" cy="923330"/>
          </a:xfrm>
          <a:prstGeom prst="rect">
            <a:avLst/>
          </a:prstGeom>
          <a:noFill/>
        </p:spPr>
        <p:txBody>
          <a:bodyPr wrap="square" rtlCol="0">
            <a:spAutoFit/>
          </a:bodyPr>
          <a:lstStyle/>
          <a:p>
            <a:r>
              <a:rPr lang="en-US" altLang="zh-CN" dirty="0">
                <a:solidFill>
                  <a:srgbClr val="8A6E36"/>
                </a:solidFill>
                <a:cs typeface="+mn-ea"/>
                <a:sym typeface="+mn-lt"/>
              </a:rPr>
              <a:t>modelling the feature distribution of a target speaker</a:t>
            </a:r>
          </a:p>
          <a:p>
            <a:r>
              <a:rPr lang="zh-CN" altLang="en-US" dirty="0">
                <a:solidFill>
                  <a:srgbClr val="8A6E36"/>
                </a:solidFill>
                <a:cs typeface="+mn-ea"/>
                <a:sym typeface="+mn-lt"/>
              </a:rPr>
              <a:t>对目标说话者的特征分布进行建模</a:t>
            </a:r>
          </a:p>
        </p:txBody>
      </p:sp>
      <p:sp>
        <p:nvSpPr>
          <p:cNvPr id="11" name="文本框 10"/>
          <p:cNvSpPr txBox="1"/>
          <p:nvPr/>
        </p:nvSpPr>
        <p:spPr>
          <a:xfrm>
            <a:off x="7215722" y="2187102"/>
            <a:ext cx="2479967" cy="646331"/>
          </a:xfrm>
          <a:prstGeom prst="rect">
            <a:avLst/>
          </a:prstGeom>
          <a:noFill/>
        </p:spPr>
        <p:txBody>
          <a:bodyPr wrap="square" rtlCol="0">
            <a:spAutoFit/>
          </a:bodyPr>
          <a:lstStyle/>
          <a:p>
            <a:r>
              <a:rPr lang="en-US" altLang="zh-CN" dirty="0">
                <a:solidFill>
                  <a:srgbClr val="8A6E36"/>
                </a:solidFill>
                <a:cs typeface="+mn-ea"/>
                <a:sym typeface="+mn-lt"/>
              </a:rPr>
              <a:t>About </a:t>
            </a:r>
            <a:r>
              <a:rPr lang="en-US" altLang="zh-CN" dirty="0">
                <a:solidFill>
                  <a:srgbClr val="8A6E36"/>
                </a:solidFill>
              </a:rPr>
              <a:t>text-dependent systems</a:t>
            </a:r>
            <a:endParaRPr lang="zh-CN" altLang="en-US" dirty="0">
              <a:solidFill>
                <a:srgbClr val="8A6E36"/>
              </a:solidFill>
              <a:cs typeface="+mn-ea"/>
              <a:sym typeface="+mn-lt"/>
            </a:endParaRPr>
          </a:p>
        </p:txBody>
      </p:sp>
      <p:sp>
        <p:nvSpPr>
          <p:cNvPr id="12" name="矩形 11"/>
          <p:cNvSpPr/>
          <p:nvPr/>
        </p:nvSpPr>
        <p:spPr>
          <a:xfrm>
            <a:off x="1800113" y="3288298"/>
            <a:ext cx="3215793" cy="523220"/>
          </a:xfrm>
          <a:prstGeom prst="rect">
            <a:avLst/>
          </a:prstGeom>
        </p:spPr>
        <p:txBody>
          <a:bodyPr wrap="square">
            <a:spAutoFit/>
          </a:bodyPr>
          <a:lstStyle/>
          <a:p>
            <a:r>
              <a:rPr lang="en-US" altLang="zh-CN" sz="1400" dirty="0">
                <a:solidFill>
                  <a:srgbClr val="8A6E36"/>
                </a:solidFill>
                <a:cs typeface="+mn-ea"/>
                <a:sym typeface="+mn-lt"/>
              </a:rPr>
              <a:t>a log-likelihood ratio (LLR) score:</a:t>
            </a:r>
          </a:p>
          <a:p>
            <a:endParaRPr lang="zh-CN" altLang="en-US" sz="1400" dirty="0">
              <a:solidFill>
                <a:srgbClr val="8A6E36"/>
              </a:solidFill>
              <a:cs typeface="+mn-ea"/>
              <a:sym typeface="+mn-lt"/>
            </a:endParaRPr>
          </a:p>
        </p:txBody>
      </p:sp>
      <p:sp>
        <p:nvSpPr>
          <p:cNvPr id="13" name="矩形 12"/>
          <p:cNvSpPr/>
          <p:nvPr/>
        </p:nvSpPr>
        <p:spPr>
          <a:xfrm>
            <a:off x="6670988" y="3008270"/>
            <a:ext cx="3569437" cy="1895519"/>
          </a:xfrm>
          <a:prstGeom prst="rect">
            <a:avLst/>
          </a:prstGeom>
        </p:spPr>
        <p:txBody>
          <a:bodyPr wrap="square">
            <a:spAutoFit/>
          </a:bodyPr>
          <a:lstStyle/>
          <a:p>
            <a:pPr>
              <a:lnSpc>
                <a:spcPct val="150000"/>
              </a:lnSpc>
            </a:pPr>
            <a:r>
              <a:rPr lang="en-US" altLang="zh-CN" sz="1600" dirty="0">
                <a:solidFill>
                  <a:srgbClr val="8A6E36"/>
                </a:solidFill>
                <a:cs typeface="+mn-ea"/>
                <a:sym typeface="+mn-lt"/>
              </a:rPr>
              <a:t>In contrast to text -independent systems, text-dependent systems not only model the feature distribution, but also the language content.</a:t>
            </a:r>
            <a:endParaRPr lang="zh-CN" altLang="en-US" sz="1600" dirty="0">
              <a:solidFill>
                <a:srgbClr val="8A6E36"/>
              </a:solidFill>
              <a:cs typeface="+mn-ea"/>
              <a:sym typeface="+mn-lt"/>
            </a:endParaRPr>
          </a:p>
        </p:txBody>
      </p:sp>
      <p:sp>
        <p:nvSpPr>
          <p:cNvPr id="29" name="矩形 28"/>
          <p:cNvSpPr/>
          <p:nvPr/>
        </p:nvSpPr>
        <p:spPr>
          <a:xfrm>
            <a:off x="628425" y="2708564"/>
            <a:ext cx="121527" cy="1440872"/>
          </a:xfrm>
          <a:prstGeom prst="rect">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11320522" y="2708564"/>
            <a:ext cx="121527" cy="1440872"/>
          </a:xfrm>
          <a:prstGeom prst="rect">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a:extLst>
              <a:ext uri="{FF2B5EF4-FFF2-40B4-BE49-F238E27FC236}">
                <a16:creationId xmlns:a16="http://schemas.microsoft.com/office/drawing/2014/main" id="{340B6566-78B3-4FDB-A648-555DC61368FF}"/>
              </a:ext>
            </a:extLst>
          </p:cNvPr>
          <p:cNvPicPr>
            <a:picLocks noChangeAspect="1"/>
          </p:cNvPicPr>
          <p:nvPr/>
        </p:nvPicPr>
        <p:blipFill>
          <a:blip r:embed="rId3"/>
          <a:stretch>
            <a:fillRect/>
          </a:stretch>
        </p:blipFill>
        <p:spPr>
          <a:xfrm>
            <a:off x="1883911" y="3621848"/>
            <a:ext cx="1495425" cy="542925"/>
          </a:xfrm>
          <a:prstGeom prst="rect">
            <a:avLst/>
          </a:prstGeom>
        </p:spPr>
      </p:pic>
      <p:sp>
        <p:nvSpPr>
          <p:cNvPr id="15" name="文本框 14">
            <a:extLst>
              <a:ext uri="{FF2B5EF4-FFF2-40B4-BE49-F238E27FC236}">
                <a16:creationId xmlns:a16="http://schemas.microsoft.com/office/drawing/2014/main" id="{C79CE7E5-BABF-436A-9ECC-42E3034CEE2D}"/>
              </a:ext>
            </a:extLst>
          </p:cNvPr>
          <p:cNvSpPr txBox="1"/>
          <p:nvPr/>
        </p:nvSpPr>
        <p:spPr>
          <a:xfrm>
            <a:off x="3379336" y="3724033"/>
            <a:ext cx="3036859" cy="338554"/>
          </a:xfrm>
          <a:prstGeom prst="rect">
            <a:avLst/>
          </a:prstGeom>
          <a:noFill/>
        </p:spPr>
        <p:txBody>
          <a:bodyPr wrap="square" rtlCol="0">
            <a:spAutoFit/>
          </a:bodyPr>
          <a:lstStyle/>
          <a:p>
            <a:r>
              <a:rPr lang="en-US" altLang="zh-CN" sz="1600" dirty="0">
                <a:solidFill>
                  <a:srgbClr val="8A6E36"/>
                </a:solidFill>
              </a:rPr>
              <a:t>(</a:t>
            </a:r>
            <a:r>
              <a:rPr lang="zh-CN" altLang="en-US" sz="1600" dirty="0">
                <a:solidFill>
                  <a:srgbClr val="8A6E36"/>
                </a:solidFill>
              </a:rPr>
              <a:t>这里</a:t>
            </a:r>
            <a:r>
              <a:rPr lang="en-US" altLang="zh-CN" sz="1600" dirty="0">
                <a:solidFill>
                  <a:srgbClr val="8A6E36"/>
                </a:solidFill>
              </a:rPr>
              <a:t>X</a:t>
            </a:r>
            <a:r>
              <a:rPr lang="zh-CN" altLang="en-US" sz="1600" dirty="0">
                <a:solidFill>
                  <a:srgbClr val="8A6E36"/>
                </a:solidFill>
              </a:rPr>
              <a:t>为特征向量的序列</a:t>
            </a:r>
            <a:r>
              <a:rPr lang="en-US" altLang="zh-CN" sz="1600" dirty="0">
                <a:solidFill>
                  <a:srgbClr val="8A6E36"/>
                </a:solidFill>
              </a:rPr>
              <a:t>)</a:t>
            </a:r>
            <a:endParaRPr lang="zh-CN" altLang="en-US" sz="1600" dirty="0">
              <a:solidFill>
                <a:srgbClr val="8A6E36"/>
              </a:solidFill>
            </a:endParaRPr>
          </a:p>
        </p:txBody>
      </p:sp>
      <p:sp>
        <p:nvSpPr>
          <p:cNvPr id="16" name="文本框 15">
            <a:extLst>
              <a:ext uri="{FF2B5EF4-FFF2-40B4-BE49-F238E27FC236}">
                <a16:creationId xmlns:a16="http://schemas.microsoft.com/office/drawing/2014/main" id="{05911758-F410-4429-802C-BBE1EFDB659A}"/>
              </a:ext>
            </a:extLst>
          </p:cNvPr>
          <p:cNvSpPr txBox="1"/>
          <p:nvPr/>
        </p:nvSpPr>
        <p:spPr>
          <a:xfrm>
            <a:off x="1883910" y="4281107"/>
            <a:ext cx="4071539" cy="584775"/>
          </a:xfrm>
          <a:prstGeom prst="rect">
            <a:avLst/>
          </a:prstGeom>
          <a:noFill/>
        </p:spPr>
        <p:txBody>
          <a:bodyPr wrap="square" rtlCol="0">
            <a:spAutoFit/>
          </a:bodyPr>
          <a:lstStyle/>
          <a:p>
            <a:r>
              <a:rPr lang="zh-CN" altLang="en-US" sz="1600" dirty="0">
                <a:solidFill>
                  <a:srgbClr val="8A6E36"/>
                </a:solidFill>
              </a:rPr>
              <a:t>将</a:t>
            </a:r>
            <a:r>
              <a:rPr lang="en-US" altLang="zh-CN" sz="1600" dirty="0">
                <a:solidFill>
                  <a:srgbClr val="8A6E36"/>
                </a:solidFill>
              </a:rPr>
              <a:t>l</a:t>
            </a:r>
            <a:r>
              <a:rPr lang="zh-CN" altLang="en-US" sz="1600" dirty="0">
                <a:solidFill>
                  <a:srgbClr val="8A6E36"/>
                </a:solidFill>
              </a:rPr>
              <a:t>和阈值进行比较来判断是选择</a:t>
            </a:r>
            <a:r>
              <a:rPr lang="en-US" altLang="zh-CN" sz="1600" dirty="0">
                <a:solidFill>
                  <a:srgbClr val="8A6E36"/>
                </a:solidFill>
              </a:rPr>
              <a:t>H0(</a:t>
            </a:r>
            <a:r>
              <a:rPr lang="zh-CN" altLang="en-US" sz="1600" dirty="0">
                <a:solidFill>
                  <a:srgbClr val="8A6E36"/>
                </a:solidFill>
              </a:rPr>
              <a:t>相同说话者</a:t>
            </a:r>
            <a:r>
              <a:rPr lang="en-US" altLang="zh-CN" sz="1600" dirty="0">
                <a:solidFill>
                  <a:srgbClr val="8A6E36"/>
                </a:solidFill>
              </a:rPr>
              <a:t>)</a:t>
            </a:r>
            <a:r>
              <a:rPr lang="zh-CN" altLang="en-US" sz="1600" dirty="0">
                <a:solidFill>
                  <a:srgbClr val="8A6E36"/>
                </a:solidFill>
              </a:rPr>
              <a:t>还是</a:t>
            </a:r>
            <a:r>
              <a:rPr lang="en-US" altLang="zh-CN" sz="1600" dirty="0">
                <a:solidFill>
                  <a:srgbClr val="8A6E36"/>
                </a:solidFill>
              </a:rPr>
              <a:t>H1(</a:t>
            </a:r>
            <a:r>
              <a:rPr lang="zh-CN" altLang="en-US" sz="1600" dirty="0">
                <a:solidFill>
                  <a:srgbClr val="8A6E36"/>
                </a:solidFill>
              </a:rPr>
              <a:t>不同说话者）</a:t>
            </a:r>
          </a:p>
        </p:txBody>
      </p:sp>
      <p:sp>
        <p:nvSpPr>
          <p:cNvPr id="17" name="文本框 16">
            <a:extLst>
              <a:ext uri="{FF2B5EF4-FFF2-40B4-BE49-F238E27FC236}">
                <a16:creationId xmlns:a16="http://schemas.microsoft.com/office/drawing/2014/main" id="{EC1D149A-1986-467E-90E5-F859A0EA10D2}"/>
              </a:ext>
            </a:extLst>
          </p:cNvPr>
          <p:cNvSpPr txBox="1"/>
          <p:nvPr/>
        </p:nvSpPr>
        <p:spPr>
          <a:xfrm>
            <a:off x="1800113" y="5034987"/>
            <a:ext cx="4295854" cy="1077218"/>
          </a:xfrm>
          <a:prstGeom prst="rect">
            <a:avLst/>
          </a:prstGeom>
          <a:noFill/>
        </p:spPr>
        <p:txBody>
          <a:bodyPr wrap="square" rtlCol="0">
            <a:spAutoFit/>
          </a:bodyPr>
          <a:lstStyle/>
          <a:p>
            <a:r>
              <a:rPr lang="zh-CN" altLang="en-US" sz="1600" dirty="0">
                <a:solidFill>
                  <a:srgbClr val="8A6E36"/>
                </a:solidFill>
              </a:rPr>
              <a:t>实现方法：</a:t>
            </a:r>
            <a:endParaRPr lang="en-US" altLang="zh-CN" sz="1600" dirty="0">
              <a:solidFill>
                <a:srgbClr val="8A6E36"/>
              </a:solidFill>
            </a:endParaRPr>
          </a:p>
          <a:p>
            <a:r>
              <a:rPr lang="en-US" altLang="zh-CN" sz="1600" dirty="0">
                <a:solidFill>
                  <a:srgbClr val="8A6E36"/>
                </a:solidFill>
              </a:rPr>
              <a:t>X</a:t>
            </a:r>
            <a:r>
              <a:rPr lang="zh-CN" altLang="en-US" sz="1600" dirty="0">
                <a:solidFill>
                  <a:srgbClr val="8A6E36"/>
                </a:solidFill>
              </a:rPr>
              <a:t>是</a:t>
            </a:r>
            <a:r>
              <a:rPr lang="en-US" altLang="zh-CN" sz="1600" dirty="0">
                <a:solidFill>
                  <a:srgbClr val="8A6E36"/>
                </a:solidFill>
              </a:rPr>
              <a:t>MFCC</a:t>
            </a:r>
            <a:r>
              <a:rPr lang="zh-CN" altLang="en-US" sz="1600" dirty="0">
                <a:solidFill>
                  <a:srgbClr val="8A6E36"/>
                </a:solidFill>
              </a:rPr>
              <a:t>，声学模型用</a:t>
            </a:r>
            <a:r>
              <a:rPr lang="en-US" altLang="zh-CN" sz="1600" dirty="0">
                <a:solidFill>
                  <a:srgbClr val="8A6E36"/>
                </a:solidFill>
              </a:rPr>
              <a:t>GMM(</a:t>
            </a:r>
            <a:r>
              <a:rPr lang="zh-CN" altLang="en-US" sz="1600" dirty="0">
                <a:solidFill>
                  <a:srgbClr val="8A6E36"/>
                </a:solidFill>
              </a:rPr>
              <a:t>高斯混合模型</a:t>
            </a:r>
            <a:r>
              <a:rPr lang="en-US" altLang="zh-CN" sz="1600" dirty="0">
                <a:solidFill>
                  <a:srgbClr val="8A6E36"/>
                </a:solidFill>
              </a:rPr>
              <a:t>)</a:t>
            </a:r>
          </a:p>
          <a:p>
            <a:r>
              <a:rPr lang="zh-CN" altLang="en-US" sz="1600" dirty="0">
                <a:solidFill>
                  <a:srgbClr val="8A6E36"/>
                </a:solidFill>
              </a:rPr>
              <a:t>更现代的方法，</a:t>
            </a:r>
            <a:r>
              <a:rPr lang="en-US" altLang="zh-CN" sz="1600" dirty="0">
                <a:solidFill>
                  <a:srgbClr val="8A6E36"/>
                </a:solidFill>
              </a:rPr>
              <a:t>X</a:t>
            </a:r>
            <a:r>
              <a:rPr lang="zh-CN" altLang="en-US" sz="1600" dirty="0">
                <a:solidFill>
                  <a:srgbClr val="8A6E36"/>
                </a:solidFill>
              </a:rPr>
              <a:t>为</a:t>
            </a:r>
            <a:r>
              <a:rPr lang="en-US" altLang="zh-CN" sz="1600" dirty="0">
                <a:solidFill>
                  <a:srgbClr val="8A6E36"/>
                </a:solidFill>
              </a:rPr>
              <a:t>high-dimensional </a:t>
            </a:r>
            <a:r>
              <a:rPr lang="en-US" altLang="zh-CN" sz="1600" dirty="0" err="1">
                <a:solidFill>
                  <a:srgbClr val="8A6E36"/>
                </a:solidFill>
              </a:rPr>
              <a:t>i</a:t>
            </a:r>
            <a:r>
              <a:rPr lang="en-US" altLang="zh-CN" sz="1600" dirty="0">
                <a:solidFill>
                  <a:srgbClr val="8A6E36"/>
                </a:solidFill>
              </a:rPr>
              <a:t>-vectors</a:t>
            </a:r>
            <a:endParaRPr lang="zh-CN" altLang="en-US" sz="1600" dirty="0">
              <a:solidFill>
                <a:srgbClr val="8A6E36"/>
              </a:solidFill>
            </a:endParaRPr>
          </a:p>
        </p:txBody>
      </p:sp>
    </p:spTree>
    <p:extLst>
      <p:ext uri="{BB962C8B-B14F-4D97-AF65-F5344CB8AC3E}">
        <p14:creationId xmlns:p14="http://schemas.microsoft.com/office/powerpoint/2010/main" val="4052824789"/>
      </p:ext>
    </p:extLst>
  </p:cSld>
  <p:clrMapOvr>
    <a:masterClrMapping/>
  </p:clrMapOvr>
  <mc:AlternateContent xmlns:mc="http://schemas.openxmlformats.org/markup-compatibility/2006" xmlns:p14="http://schemas.microsoft.com/office/powerpoint/2010/main">
    <mc:Choice Requires="p14">
      <p:transition spd="slow" advClick="0" advTm="0">
        <p14:revea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1"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750"/>
                                        <p:tgtEl>
                                          <p:spTgt spid="9"/>
                                        </p:tgtEl>
                                      </p:cBhvr>
                                    </p:animEffect>
                                  </p:childTnLst>
                                </p:cTn>
                              </p:par>
                              <p:par>
                                <p:cTn id="11" presetID="16" presetClass="entr" presetSubtype="37"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750"/>
                                        <p:tgtEl>
                                          <p:spTgt spid="7"/>
                                        </p:tgtEl>
                                      </p:cBhvr>
                                    </p:animEffect>
                                  </p:childTnLst>
                                </p:cTn>
                              </p:par>
                            </p:childTnLst>
                          </p:cTn>
                        </p:par>
                        <p:par>
                          <p:cTn id="14" fill="hold">
                            <p:stCondLst>
                              <p:cond delay="175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750"/>
                                        <p:tgtEl>
                                          <p:spTgt spid="11"/>
                                        </p:tgtEl>
                                      </p:cBhvr>
                                    </p:animEffect>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14" presetClass="entr" presetSubtype="10" fill="hold" grpId="0" nodeType="withEffect">
                                  <p:stCondLst>
                                    <p:cond delay="75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30"/>
                                        </p:tgtEl>
                                        <p:attrNameLst>
                                          <p:attrName>style.visibility</p:attrName>
                                        </p:attrNameLst>
                                      </p:cBhvr>
                                      <p:to>
                                        <p:strVal val="visible"/>
                                      </p:to>
                                    </p:set>
                                    <p:animEffect transition="in" filter="randombar(horizontal)">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4577" y="464694"/>
            <a:ext cx="4916774" cy="5756223"/>
          </a:xfrm>
          <a:prstGeom prst="rect">
            <a:avLst/>
          </a:prstGeom>
          <a:noFill/>
          <a:ln w="9525">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019331" y="1260453"/>
            <a:ext cx="2158584" cy="1015663"/>
          </a:xfrm>
          <a:prstGeom prst="rect">
            <a:avLst/>
          </a:prstGeom>
          <a:noFill/>
        </p:spPr>
        <p:txBody>
          <a:bodyPr wrap="square" rtlCol="0">
            <a:spAutoFit/>
          </a:bodyPr>
          <a:lstStyle/>
          <a:p>
            <a:r>
              <a:rPr lang="en-US" altLang="zh-CN" sz="6000" dirty="0">
                <a:solidFill>
                  <a:srgbClr val="8A6E36"/>
                </a:solidFill>
                <a:cs typeface="+mn-ea"/>
                <a:sym typeface="+mn-lt"/>
              </a:rPr>
              <a:t>PART</a:t>
            </a:r>
            <a:endParaRPr lang="zh-CN" altLang="en-US" sz="6000" dirty="0">
              <a:solidFill>
                <a:srgbClr val="8A6E36"/>
              </a:solidFill>
              <a:cs typeface="+mn-ea"/>
              <a:sym typeface="+mn-lt"/>
            </a:endParaRPr>
          </a:p>
        </p:txBody>
      </p:sp>
      <p:sp>
        <p:nvSpPr>
          <p:cNvPr id="4" name="文本框 3"/>
          <p:cNvSpPr txBox="1"/>
          <p:nvPr/>
        </p:nvSpPr>
        <p:spPr>
          <a:xfrm>
            <a:off x="2915588" y="2234809"/>
            <a:ext cx="2908091" cy="2215991"/>
          </a:xfrm>
          <a:prstGeom prst="rect">
            <a:avLst/>
          </a:prstGeom>
          <a:noFill/>
        </p:spPr>
        <p:txBody>
          <a:bodyPr wrap="square" rtlCol="0">
            <a:spAutoFit/>
          </a:bodyPr>
          <a:lstStyle/>
          <a:p>
            <a:r>
              <a:rPr lang="en-US" altLang="zh-CN" sz="13800" dirty="0">
                <a:solidFill>
                  <a:srgbClr val="8A6E36"/>
                </a:solidFill>
                <a:cs typeface="+mn-ea"/>
                <a:sym typeface="+mn-lt"/>
              </a:rPr>
              <a:t>02</a:t>
            </a:r>
            <a:endParaRPr lang="zh-CN" altLang="en-US" sz="13800" dirty="0">
              <a:solidFill>
                <a:srgbClr val="8A6E36"/>
              </a:solidFill>
              <a:cs typeface="+mn-ea"/>
              <a:sym typeface="+mn-lt"/>
            </a:endParaRPr>
          </a:p>
        </p:txBody>
      </p:sp>
      <p:cxnSp>
        <p:nvCxnSpPr>
          <p:cNvPr id="6" name="直接连接符 5"/>
          <p:cNvCxnSpPr/>
          <p:nvPr/>
        </p:nvCxnSpPr>
        <p:spPr>
          <a:xfrm>
            <a:off x="1978702" y="2526165"/>
            <a:ext cx="0" cy="1813808"/>
          </a:xfrm>
          <a:prstGeom prst="line">
            <a:avLst/>
          </a:prstGeom>
          <a:ln>
            <a:solidFill>
              <a:srgbClr val="8A6E36"/>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019331" y="4911113"/>
            <a:ext cx="3795734" cy="369332"/>
          </a:xfrm>
          <a:prstGeom prst="rect">
            <a:avLst/>
          </a:prstGeom>
        </p:spPr>
        <p:txBody>
          <a:bodyPr wrap="square">
            <a:spAutoFit/>
          </a:bodyPr>
          <a:lstStyle/>
          <a:p>
            <a:r>
              <a:rPr lang="en-US" altLang="zh-CN" b="1" dirty="0">
                <a:solidFill>
                  <a:srgbClr val="8A6E36"/>
                </a:solidFill>
                <a:cs typeface="+mn-ea"/>
                <a:sym typeface="+mn-lt"/>
              </a:rPr>
              <a:t>ASV's process and weaknesses</a:t>
            </a:r>
            <a:endParaRPr lang="zh-CN" altLang="en-US" b="1" dirty="0">
              <a:solidFill>
                <a:srgbClr val="8A6E36"/>
              </a:solidFill>
              <a:cs typeface="+mn-ea"/>
              <a:sym typeface="+mn-lt"/>
            </a:endParaRPr>
          </a:p>
        </p:txBody>
      </p:sp>
      <p:grpSp>
        <p:nvGrpSpPr>
          <p:cNvPr id="11" name="组合 10"/>
          <p:cNvGrpSpPr/>
          <p:nvPr/>
        </p:nvGrpSpPr>
        <p:grpSpPr>
          <a:xfrm>
            <a:off x="6679748" y="1428699"/>
            <a:ext cx="2137874" cy="369332"/>
            <a:chOff x="6721312" y="891121"/>
            <a:chExt cx="2137874" cy="369332"/>
          </a:xfrm>
        </p:grpSpPr>
        <p:sp>
          <p:nvSpPr>
            <p:cNvPr id="9" name="文本框 8"/>
            <p:cNvSpPr txBox="1"/>
            <p:nvPr/>
          </p:nvSpPr>
          <p:spPr>
            <a:xfrm>
              <a:off x="6867973" y="891121"/>
              <a:ext cx="1991213" cy="369332"/>
            </a:xfrm>
            <a:prstGeom prst="rect">
              <a:avLst/>
            </a:prstGeom>
            <a:noFill/>
          </p:spPr>
          <p:txBody>
            <a:bodyPr wrap="square" rtlCol="0">
              <a:spAutoFit/>
            </a:bodyPr>
            <a:lstStyle/>
            <a:p>
              <a:r>
                <a:rPr lang="en-US" altLang="zh-CN" dirty="0">
                  <a:solidFill>
                    <a:srgbClr val="8A6E36"/>
                  </a:solidFill>
                  <a:cs typeface="+mn-ea"/>
                  <a:sym typeface="+mn-lt"/>
                </a:rPr>
                <a:t>two processes</a:t>
              </a:r>
              <a:endParaRPr lang="zh-CN" altLang="en-US" dirty="0">
                <a:solidFill>
                  <a:srgbClr val="8A6E36"/>
                </a:solidFill>
                <a:cs typeface="+mn-ea"/>
                <a:sym typeface="+mn-lt"/>
              </a:endParaRPr>
            </a:p>
          </p:txBody>
        </p:sp>
        <p:sp>
          <p:nvSpPr>
            <p:cNvPr id="10" name="椭圆 9"/>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18" name="矩形 17"/>
          <p:cNvSpPr/>
          <p:nvPr/>
        </p:nvSpPr>
        <p:spPr>
          <a:xfrm>
            <a:off x="6752350" y="1941390"/>
            <a:ext cx="3861635" cy="584775"/>
          </a:xfrm>
          <a:prstGeom prst="rect">
            <a:avLst/>
          </a:prstGeom>
        </p:spPr>
        <p:txBody>
          <a:bodyPr wrap="square">
            <a:spAutoFit/>
          </a:bodyPr>
          <a:lstStyle/>
          <a:p>
            <a:r>
              <a:rPr lang="en-US" altLang="zh-CN" sz="1600" dirty="0">
                <a:solidFill>
                  <a:srgbClr val="8A6E36"/>
                </a:solidFill>
                <a:cs typeface="+mn-ea"/>
                <a:sym typeface="+mn-lt"/>
              </a:rPr>
              <a:t> offline enrolment and runtime verification</a:t>
            </a:r>
            <a:endParaRPr lang="zh-CN" altLang="en-US" sz="1600" dirty="0">
              <a:solidFill>
                <a:srgbClr val="8A6E36"/>
              </a:solidFill>
              <a:cs typeface="+mn-ea"/>
              <a:sym typeface="+mn-lt"/>
            </a:endParaRPr>
          </a:p>
        </p:txBody>
      </p:sp>
      <p:grpSp>
        <p:nvGrpSpPr>
          <p:cNvPr id="21" name="组合 20"/>
          <p:cNvGrpSpPr/>
          <p:nvPr/>
        </p:nvGrpSpPr>
        <p:grpSpPr>
          <a:xfrm>
            <a:off x="6679748" y="3962504"/>
            <a:ext cx="2137874" cy="369332"/>
            <a:chOff x="6721312" y="891121"/>
            <a:chExt cx="2137874" cy="369332"/>
          </a:xfrm>
        </p:grpSpPr>
        <p:sp>
          <p:nvSpPr>
            <p:cNvPr id="22" name="文本框 21"/>
            <p:cNvSpPr txBox="1"/>
            <p:nvPr/>
          </p:nvSpPr>
          <p:spPr>
            <a:xfrm>
              <a:off x="6867973" y="891121"/>
              <a:ext cx="1991213" cy="369332"/>
            </a:xfrm>
            <a:prstGeom prst="rect">
              <a:avLst/>
            </a:prstGeom>
            <a:noFill/>
          </p:spPr>
          <p:txBody>
            <a:bodyPr wrap="square" rtlCol="0">
              <a:spAutoFit/>
            </a:bodyPr>
            <a:lstStyle/>
            <a:p>
              <a:r>
                <a:rPr lang="en-US" altLang="zh-CN" dirty="0">
                  <a:solidFill>
                    <a:srgbClr val="8A6E36"/>
                  </a:solidFill>
                  <a:cs typeface="+mn-ea"/>
                  <a:sym typeface="+mn-lt"/>
                </a:rPr>
                <a:t>weaknesses</a:t>
              </a:r>
              <a:endParaRPr lang="zh-CN" altLang="en-US" dirty="0">
                <a:solidFill>
                  <a:srgbClr val="8A6E36"/>
                </a:solidFill>
                <a:cs typeface="+mn-ea"/>
                <a:sym typeface="+mn-lt"/>
              </a:endParaRPr>
            </a:p>
          </p:txBody>
        </p:sp>
        <p:sp>
          <p:nvSpPr>
            <p:cNvPr id="23" name="椭圆 22"/>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24" name="矩形 23"/>
          <p:cNvSpPr/>
          <p:nvPr/>
        </p:nvSpPr>
        <p:spPr>
          <a:xfrm>
            <a:off x="6752350" y="4475195"/>
            <a:ext cx="4348465" cy="830997"/>
          </a:xfrm>
          <a:prstGeom prst="rect">
            <a:avLst/>
          </a:prstGeom>
        </p:spPr>
        <p:txBody>
          <a:bodyPr wrap="square">
            <a:spAutoFit/>
          </a:bodyPr>
          <a:lstStyle/>
          <a:p>
            <a:r>
              <a:rPr lang="en-US" altLang="zh-CN" sz="1600" dirty="0">
                <a:solidFill>
                  <a:srgbClr val="8A6E36"/>
                </a:solidFill>
                <a:cs typeface="+mn-ea"/>
                <a:sym typeface="+mn-lt"/>
              </a:rPr>
              <a:t> Eight such vulnerability points for a generic ASV system are also illustrated in</a:t>
            </a:r>
          </a:p>
          <a:p>
            <a:r>
              <a:rPr lang="en-US" altLang="zh-CN" sz="1600" dirty="0">
                <a:solidFill>
                  <a:srgbClr val="8A6E36"/>
                </a:solidFill>
                <a:cs typeface="+mn-ea"/>
                <a:sym typeface="+mn-lt"/>
              </a:rPr>
              <a:t>next PPT</a:t>
            </a:r>
            <a:endParaRPr lang="zh-CN" altLang="en-US" sz="1600" dirty="0">
              <a:solidFill>
                <a:srgbClr val="8A6E36"/>
              </a:solidFill>
              <a:cs typeface="+mn-ea"/>
              <a:sym typeface="+mn-lt"/>
            </a:endParaRPr>
          </a:p>
        </p:txBody>
      </p:sp>
    </p:spTree>
    <p:extLst>
      <p:ext uri="{BB962C8B-B14F-4D97-AF65-F5344CB8AC3E}">
        <p14:creationId xmlns:p14="http://schemas.microsoft.com/office/powerpoint/2010/main" val="3403823501"/>
      </p:ext>
    </p:extLst>
  </p:cSld>
  <p:clrMapOvr>
    <a:masterClrMapping/>
  </p:clrMapOvr>
  <mc:AlternateContent xmlns:mc="http://schemas.openxmlformats.org/markup-compatibility/2006" xmlns:p14="http://schemas.microsoft.com/office/powerpoint/2010/main">
    <mc:Choice Requires="p14">
      <p:transition spd="slow" advClick="0" advTm="0">
        <p14:window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childTnLst>
                          </p:cTn>
                        </p:par>
                        <p:par>
                          <p:cTn id="13" fill="hold">
                            <p:stCondLst>
                              <p:cond delay="175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1000"/>
                                        <p:tgtEl>
                                          <p:spTgt spid="6"/>
                                        </p:tgtEl>
                                      </p:cBhvr>
                                    </p:animEffect>
                                  </p:childTnLst>
                                </p:cTn>
                              </p:par>
                            </p:childTnLst>
                          </p:cTn>
                        </p:par>
                        <p:par>
                          <p:cTn id="17" fill="hold">
                            <p:stCondLst>
                              <p:cond delay="2750"/>
                            </p:stCondLst>
                            <p:childTnLst>
                              <p:par>
                                <p:cTn id="18" presetID="16" presetClass="entr" presetSubtype="37"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outVertical)">
                                      <p:cBhvr>
                                        <p:cTn id="20" dur="1250"/>
                                        <p:tgtEl>
                                          <p:spTgt spid="4"/>
                                        </p:tgtEl>
                                      </p:cBhvr>
                                    </p:animEffect>
                                  </p:childTnLst>
                                </p:cTn>
                              </p:par>
                            </p:childTnLst>
                          </p:cTn>
                        </p:par>
                        <p:par>
                          <p:cTn id="21" fill="hold">
                            <p:stCondLst>
                              <p:cond delay="4000"/>
                            </p:stCondLst>
                            <p:childTnLst>
                              <p:par>
                                <p:cTn id="22" presetID="37"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900" decel="100000" fill="hold"/>
                                        <p:tgtEl>
                                          <p:spTgt spid="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8" fill="hold">
                            <p:stCondLst>
                              <p:cond delay="50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par>
                          <p:cTn id="32" fill="hold">
                            <p:stCondLst>
                              <p:cond delay="6000"/>
                            </p:stCondLst>
                            <p:childTnLst>
                              <p:par>
                                <p:cTn id="33" presetID="18" presetClass="entr" presetSubtype="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trips(downRight)">
                                      <p:cBhvr>
                                        <p:cTn id="35" dur="1000"/>
                                        <p:tgtEl>
                                          <p:spTgt spid="18"/>
                                        </p:tgtEl>
                                      </p:cBhvr>
                                    </p:animEffect>
                                  </p:childTnLst>
                                </p:cTn>
                              </p:par>
                            </p:childTnLst>
                          </p:cTn>
                        </p:par>
                        <p:par>
                          <p:cTn id="36" fill="hold">
                            <p:stCondLst>
                              <p:cond delay="7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par>
                          <p:cTn id="40" fill="hold">
                            <p:stCondLst>
                              <p:cond delay="8000"/>
                            </p:stCondLst>
                            <p:childTnLst>
                              <p:par>
                                <p:cTn id="41" presetID="18" presetClass="entr" presetSubtype="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strips(downRight)">
                                      <p:cBhvr>
                                        <p:cTn id="4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p:bldP spid="18"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7869276" cy="523220"/>
          </a:xfrm>
          <a:prstGeom prst="rect">
            <a:avLst/>
          </a:prstGeom>
          <a:noFill/>
        </p:spPr>
        <p:txBody>
          <a:bodyPr wrap="square" rtlCol="0">
            <a:spAutoFit/>
          </a:bodyPr>
          <a:lstStyle/>
          <a:p>
            <a:r>
              <a:rPr lang="en-US" altLang="zh-CN" sz="2800" dirty="0"/>
              <a:t>ASV system with eight possible attack points</a:t>
            </a:r>
            <a:endParaRPr lang="zh-CN" altLang="en-US" sz="2800" dirty="0">
              <a:cs typeface="+mn-ea"/>
              <a:sym typeface="+mn-lt"/>
            </a:endParaRPr>
          </a:p>
        </p:txBody>
      </p:sp>
      <p:grpSp>
        <p:nvGrpSpPr>
          <p:cNvPr id="3" name="组合 2"/>
          <p:cNvGrpSpPr/>
          <p:nvPr/>
        </p:nvGrpSpPr>
        <p:grpSpPr>
          <a:xfrm>
            <a:off x="628425" y="320707"/>
            <a:ext cx="852903" cy="769441"/>
            <a:chOff x="251010" y="420576"/>
            <a:chExt cx="852903" cy="769441"/>
          </a:xfrm>
        </p:grpSpPr>
        <p:sp>
          <p:nvSpPr>
            <p:cNvPr id="4" name="文本框 3"/>
            <p:cNvSpPr txBox="1"/>
            <p:nvPr/>
          </p:nvSpPr>
          <p:spPr>
            <a:xfrm>
              <a:off x="251010" y="420576"/>
              <a:ext cx="852903" cy="769441"/>
            </a:xfrm>
            <a:prstGeom prst="rect">
              <a:avLst/>
            </a:prstGeom>
            <a:noFill/>
          </p:spPr>
          <p:txBody>
            <a:bodyPr wrap="square" rtlCol="0">
              <a:spAutoFit/>
            </a:bodyPr>
            <a:lstStyle/>
            <a:p>
              <a:r>
                <a:rPr lang="en-US" altLang="zh-CN" sz="4400" dirty="0">
                  <a:cs typeface="+mn-ea"/>
                  <a:sym typeface="+mn-lt"/>
                </a:rPr>
                <a:t>02</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pic>
        <p:nvPicPr>
          <p:cNvPr id="50" name="图片 49">
            <a:extLst>
              <a:ext uri="{FF2B5EF4-FFF2-40B4-BE49-F238E27FC236}">
                <a16:creationId xmlns:a16="http://schemas.microsoft.com/office/drawing/2014/main" id="{BE9B5A42-85E1-44F8-B925-525B6939EE29}"/>
              </a:ext>
            </a:extLst>
          </p:cNvPr>
          <p:cNvPicPr>
            <a:picLocks noChangeAspect="1"/>
          </p:cNvPicPr>
          <p:nvPr/>
        </p:nvPicPr>
        <p:blipFill>
          <a:blip r:embed="rId3"/>
          <a:stretch>
            <a:fillRect/>
          </a:stretch>
        </p:blipFill>
        <p:spPr>
          <a:xfrm>
            <a:off x="525922" y="1416279"/>
            <a:ext cx="8727214" cy="2825955"/>
          </a:xfrm>
          <a:prstGeom prst="rect">
            <a:avLst/>
          </a:prstGeom>
        </p:spPr>
      </p:pic>
      <p:sp>
        <p:nvSpPr>
          <p:cNvPr id="52" name="文本框 51">
            <a:extLst>
              <a:ext uri="{FF2B5EF4-FFF2-40B4-BE49-F238E27FC236}">
                <a16:creationId xmlns:a16="http://schemas.microsoft.com/office/drawing/2014/main" id="{0284D0FA-C9AA-4E2B-896B-2AB4088114FD}"/>
              </a:ext>
            </a:extLst>
          </p:cNvPr>
          <p:cNvSpPr txBox="1"/>
          <p:nvPr/>
        </p:nvSpPr>
        <p:spPr>
          <a:xfrm>
            <a:off x="628425" y="4321600"/>
            <a:ext cx="8727214" cy="2536400"/>
          </a:xfrm>
          <a:prstGeom prst="rect">
            <a:avLst/>
          </a:prstGeom>
          <a:noFill/>
        </p:spPr>
        <p:txBody>
          <a:bodyPr wrap="square">
            <a:spAutoFit/>
          </a:bodyPr>
          <a:lstStyle/>
          <a:p>
            <a:pPr>
              <a:lnSpc>
                <a:spcPct val="150000"/>
              </a:lnSpc>
            </a:pPr>
            <a:r>
              <a:rPr lang="en-US" altLang="zh-CN" dirty="0">
                <a:solidFill>
                  <a:srgbClr val="8A6E36"/>
                </a:solidFill>
              </a:rPr>
              <a:t>In practice the sample is compared to two models, one corresponding to the </a:t>
            </a:r>
            <a:r>
              <a:rPr lang="en-US" altLang="zh-CN" dirty="0" err="1">
                <a:solidFill>
                  <a:srgbClr val="8A6E36"/>
                </a:solidFill>
              </a:rPr>
              <a:t>hypothesised</a:t>
            </a:r>
            <a:r>
              <a:rPr lang="en-US" altLang="zh-CN" dirty="0">
                <a:solidFill>
                  <a:srgbClr val="8A6E36"/>
                </a:solidFill>
              </a:rPr>
              <a:t> speaker and a second representing the alternative hypothesis. The classifier determines a match score which represents the relative similarity of the sample to each of the two models. Finally, the decision logic module uses the relative score (usually, a log-likelihood ratio) to either accept or reject the identity claim.</a:t>
            </a:r>
            <a:endParaRPr lang="zh-CN" altLang="en-US" dirty="0">
              <a:solidFill>
                <a:srgbClr val="8A6E36"/>
              </a:solidFill>
            </a:endParaRPr>
          </a:p>
        </p:txBody>
      </p:sp>
      <p:sp>
        <p:nvSpPr>
          <p:cNvPr id="54" name="文本框 53">
            <a:extLst>
              <a:ext uri="{FF2B5EF4-FFF2-40B4-BE49-F238E27FC236}">
                <a16:creationId xmlns:a16="http://schemas.microsoft.com/office/drawing/2014/main" id="{59697038-5AF0-46F3-8B72-1DE3847AE7C9}"/>
              </a:ext>
            </a:extLst>
          </p:cNvPr>
          <p:cNvSpPr txBox="1"/>
          <p:nvPr/>
        </p:nvSpPr>
        <p:spPr>
          <a:xfrm>
            <a:off x="9619804" y="2357603"/>
            <a:ext cx="2329128" cy="1477328"/>
          </a:xfrm>
          <a:prstGeom prst="rect">
            <a:avLst/>
          </a:prstGeom>
          <a:noFill/>
        </p:spPr>
        <p:txBody>
          <a:bodyPr wrap="square">
            <a:spAutoFit/>
          </a:bodyPr>
          <a:lstStyle/>
          <a:p>
            <a:r>
              <a:rPr lang="en-US" altLang="zh-CN" dirty="0">
                <a:solidFill>
                  <a:srgbClr val="8A6E36"/>
                </a:solidFill>
              </a:rPr>
              <a:t>These components and the links between them all represent possible attack points</a:t>
            </a:r>
            <a:endParaRPr lang="zh-CN" altLang="en-US" dirty="0">
              <a:solidFill>
                <a:srgbClr val="8A6E36"/>
              </a:solidFill>
            </a:endParaRPr>
          </a:p>
        </p:txBody>
      </p:sp>
      <p:sp>
        <p:nvSpPr>
          <p:cNvPr id="55" name="矩形 54">
            <a:extLst>
              <a:ext uri="{FF2B5EF4-FFF2-40B4-BE49-F238E27FC236}">
                <a16:creationId xmlns:a16="http://schemas.microsoft.com/office/drawing/2014/main" id="{4A9E4CF4-5C37-47BE-B953-8A6E0B87BA38}"/>
              </a:ext>
            </a:extLst>
          </p:cNvPr>
          <p:cNvSpPr/>
          <p:nvPr/>
        </p:nvSpPr>
        <p:spPr>
          <a:xfrm>
            <a:off x="9618562" y="2338086"/>
            <a:ext cx="2257063" cy="1481560"/>
          </a:xfrm>
          <a:prstGeom prst="rect">
            <a:avLst/>
          </a:prstGeom>
          <a:noFill/>
          <a:ln w="25400">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0584918"/>
      </p:ext>
    </p:extLst>
  </p:cSld>
  <p:clrMapOvr>
    <a:masterClrMapping/>
  </p:clrMapOvr>
  <mc:AlternateContent xmlns:mc="http://schemas.openxmlformats.org/markup-compatibility/2006" xmlns:p14="http://schemas.microsoft.com/office/powerpoint/2010/main">
    <mc:Choice Requires="p14">
      <p:transition spd="slow" advClick="0" advTm="0">
        <p14:ripple/>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3860" y="595303"/>
            <a:ext cx="7869276" cy="523220"/>
          </a:xfrm>
          <a:prstGeom prst="rect">
            <a:avLst/>
          </a:prstGeom>
          <a:noFill/>
        </p:spPr>
        <p:txBody>
          <a:bodyPr wrap="square" rtlCol="0">
            <a:spAutoFit/>
          </a:bodyPr>
          <a:lstStyle/>
          <a:p>
            <a:r>
              <a:rPr lang="en-US" altLang="zh-CN" sz="2800" dirty="0"/>
              <a:t>ASV system with eight possible attack points</a:t>
            </a:r>
            <a:endParaRPr lang="zh-CN" altLang="en-US" sz="2800" dirty="0">
              <a:cs typeface="+mn-ea"/>
              <a:sym typeface="+mn-lt"/>
            </a:endParaRPr>
          </a:p>
        </p:txBody>
      </p:sp>
      <p:grpSp>
        <p:nvGrpSpPr>
          <p:cNvPr id="3" name="组合 2"/>
          <p:cNvGrpSpPr/>
          <p:nvPr/>
        </p:nvGrpSpPr>
        <p:grpSpPr>
          <a:xfrm>
            <a:off x="628425" y="320707"/>
            <a:ext cx="852903" cy="769441"/>
            <a:chOff x="251010" y="420576"/>
            <a:chExt cx="852903" cy="769441"/>
          </a:xfrm>
        </p:grpSpPr>
        <p:sp>
          <p:nvSpPr>
            <p:cNvPr id="4" name="文本框 3"/>
            <p:cNvSpPr txBox="1"/>
            <p:nvPr/>
          </p:nvSpPr>
          <p:spPr>
            <a:xfrm>
              <a:off x="251010" y="420576"/>
              <a:ext cx="852903" cy="769441"/>
            </a:xfrm>
            <a:prstGeom prst="rect">
              <a:avLst/>
            </a:prstGeom>
            <a:noFill/>
          </p:spPr>
          <p:txBody>
            <a:bodyPr wrap="square" rtlCol="0">
              <a:spAutoFit/>
            </a:bodyPr>
            <a:lstStyle/>
            <a:p>
              <a:r>
                <a:rPr lang="en-US" altLang="zh-CN" sz="4400" dirty="0">
                  <a:cs typeface="+mn-ea"/>
                  <a:sym typeface="+mn-lt"/>
                </a:rPr>
                <a:t>02</a:t>
              </a:r>
              <a:endParaRPr lang="zh-CN" altLang="en-US" sz="4400" dirty="0">
                <a:cs typeface="+mn-ea"/>
                <a:sym typeface="+mn-lt"/>
              </a:endParaRPr>
            </a:p>
          </p:txBody>
        </p:sp>
        <p:cxnSp>
          <p:nvCxnSpPr>
            <p:cNvPr id="5" name="直接连接符 4"/>
            <p:cNvCxnSpPr/>
            <p:nvPr/>
          </p:nvCxnSpPr>
          <p:spPr>
            <a:xfrm flipV="1">
              <a:off x="741127" y="664224"/>
              <a:ext cx="265318" cy="469044"/>
            </a:xfrm>
            <a:prstGeom prst="line">
              <a:avLst/>
            </a:prstGeom>
            <a:ln w="19050"/>
          </p:spPr>
          <p:style>
            <a:lnRef idx="1">
              <a:schemeClr val="dk1"/>
            </a:lnRef>
            <a:fillRef idx="0">
              <a:schemeClr val="dk1"/>
            </a:fillRef>
            <a:effectRef idx="0">
              <a:schemeClr val="dk1"/>
            </a:effectRef>
            <a:fontRef idx="minor">
              <a:schemeClr val="tx1"/>
            </a:fontRef>
          </p:style>
        </p:cxnSp>
      </p:grpSp>
      <p:pic>
        <p:nvPicPr>
          <p:cNvPr id="50" name="图片 49">
            <a:extLst>
              <a:ext uri="{FF2B5EF4-FFF2-40B4-BE49-F238E27FC236}">
                <a16:creationId xmlns:a16="http://schemas.microsoft.com/office/drawing/2014/main" id="{BE9B5A42-85E1-44F8-B925-525B6939EE29}"/>
              </a:ext>
            </a:extLst>
          </p:cNvPr>
          <p:cNvPicPr>
            <a:picLocks noChangeAspect="1"/>
          </p:cNvPicPr>
          <p:nvPr/>
        </p:nvPicPr>
        <p:blipFill>
          <a:blip r:embed="rId3"/>
          <a:stretch>
            <a:fillRect/>
          </a:stretch>
        </p:blipFill>
        <p:spPr>
          <a:xfrm>
            <a:off x="525922" y="1416279"/>
            <a:ext cx="8727214" cy="2825955"/>
          </a:xfrm>
          <a:prstGeom prst="rect">
            <a:avLst/>
          </a:prstGeom>
        </p:spPr>
      </p:pic>
      <p:sp>
        <p:nvSpPr>
          <p:cNvPr id="54" name="文本框 53">
            <a:extLst>
              <a:ext uri="{FF2B5EF4-FFF2-40B4-BE49-F238E27FC236}">
                <a16:creationId xmlns:a16="http://schemas.microsoft.com/office/drawing/2014/main" id="{59697038-5AF0-46F3-8B72-1DE3847AE7C9}"/>
              </a:ext>
            </a:extLst>
          </p:cNvPr>
          <p:cNvSpPr txBox="1"/>
          <p:nvPr/>
        </p:nvSpPr>
        <p:spPr>
          <a:xfrm>
            <a:off x="9689252" y="2670119"/>
            <a:ext cx="2329128" cy="923330"/>
          </a:xfrm>
          <a:prstGeom prst="rect">
            <a:avLst/>
          </a:prstGeom>
          <a:noFill/>
        </p:spPr>
        <p:txBody>
          <a:bodyPr wrap="square">
            <a:spAutoFit/>
          </a:bodyPr>
          <a:lstStyle/>
          <a:p>
            <a:r>
              <a:rPr lang="en-US" altLang="zh-CN" dirty="0">
                <a:solidFill>
                  <a:srgbClr val="8A6E36"/>
                </a:solidFill>
              </a:rPr>
              <a:t>They can be </a:t>
            </a:r>
            <a:r>
              <a:rPr lang="en-US" altLang="zh-CN" dirty="0" err="1">
                <a:solidFill>
                  <a:srgbClr val="8A6E36"/>
                </a:solidFill>
              </a:rPr>
              <a:t>categorised</a:t>
            </a:r>
            <a:r>
              <a:rPr lang="en-US" altLang="zh-CN" dirty="0">
                <a:solidFill>
                  <a:srgbClr val="8A6E36"/>
                </a:solidFill>
              </a:rPr>
              <a:t> as follows:</a:t>
            </a:r>
            <a:endParaRPr lang="zh-CN" altLang="en-US" dirty="0">
              <a:solidFill>
                <a:srgbClr val="8A6E36"/>
              </a:solidFill>
            </a:endParaRPr>
          </a:p>
        </p:txBody>
      </p:sp>
      <p:sp>
        <p:nvSpPr>
          <p:cNvPr id="55" name="矩形 54">
            <a:extLst>
              <a:ext uri="{FF2B5EF4-FFF2-40B4-BE49-F238E27FC236}">
                <a16:creationId xmlns:a16="http://schemas.microsoft.com/office/drawing/2014/main" id="{4A9E4CF4-5C37-47BE-B953-8A6E0B87BA38}"/>
              </a:ext>
            </a:extLst>
          </p:cNvPr>
          <p:cNvSpPr/>
          <p:nvPr/>
        </p:nvSpPr>
        <p:spPr>
          <a:xfrm>
            <a:off x="9688010" y="2662177"/>
            <a:ext cx="1736203" cy="923330"/>
          </a:xfrm>
          <a:prstGeom prst="rect">
            <a:avLst/>
          </a:prstGeom>
          <a:noFill/>
          <a:ln w="25400">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666ABF-6E62-4171-BA80-462D253CE075}"/>
              </a:ext>
            </a:extLst>
          </p:cNvPr>
          <p:cNvSpPr txBox="1"/>
          <p:nvPr/>
        </p:nvSpPr>
        <p:spPr>
          <a:xfrm>
            <a:off x="1054876" y="4416391"/>
            <a:ext cx="6094070" cy="2120902"/>
          </a:xfrm>
          <a:prstGeom prst="rect">
            <a:avLst/>
          </a:prstGeom>
          <a:noFill/>
        </p:spPr>
        <p:txBody>
          <a:bodyPr wrap="square">
            <a:spAutoFit/>
          </a:bodyPr>
          <a:lstStyle/>
          <a:p>
            <a:pPr>
              <a:lnSpc>
                <a:spcPct val="150000"/>
              </a:lnSpc>
            </a:pPr>
            <a:r>
              <a:rPr lang="en-US" altLang="zh-CN" b="1" dirty="0">
                <a:solidFill>
                  <a:srgbClr val="8A6E36"/>
                </a:solidFill>
              </a:rPr>
              <a:t>Direct attacks, </a:t>
            </a:r>
            <a:r>
              <a:rPr lang="en-US" altLang="zh-CN" dirty="0">
                <a:solidFill>
                  <a:srgbClr val="8A6E36"/>
                </a:solidFill>
              </a:rPr>
              <a:t>also referred to as spoofing attacks, can be applied at the microphone level as well as the transmission level – labelled as attack points 1 and 2</a:t>
            </a:r>
          </a:p>
          <a:p>
            <a:pPr>
              <a:lnSpc>
                <a:spcPct val="150000"/>
              </a:lnSpc>
            </a:pPr>
            <a:r>
              <a:rPr lang="en-US" altLang="zh-CN" b="1" dirty="0">
                <a:solidFill>
                  <a:srgbClr val="8A6E36"/>
                </a:solidFill>
              </a:rPr>
              <a:t>Indirect attacks </a:t>
            </a:r>
            <a:r>
              <a:rPr lang="en-US" altLang="zh-CN" dirty="0">
                <a:solidFill>
                  <a:srgbClr val="8A6E36"/>
                </a:solidFill>
              </a:rPr>
              <a:t>are performed within the ASV system itself – labelled as attack points 3 to 8 </a:t>
            </a:r>
            <a:endParaRPr lang="zh-CN" altLang="en-US" dirty="0">
              <a:solidFill>
                <a:srgbClr val="8A6E36"/>
              </a:solidFill>
            </a:endParaRPr>
          </a:p>
        </p:txBody>
      </p:sp>
      <p:sp>
        <p:nvSpPr>
          <p:cNvPr id="15" name="文本框 14">
            <a:extLst>
              <a:ext uri="{FF2B5EF4-FFF2-40B4-BE49-F238E27FC236}">
                <a16:creationId xmlns:a16="http://schemas.microsoft.com/office/drawing/2014/main" id="{E6762302-2C1D-44B5-A654-80CC5C36724F}"/>
              </a:ext>
            </a:extLst>
          </p:cNvPr>
          <p:cNvSpPr txBox="1"/>
          <p:nvPr/>
        </p:nvSpPr>
        <p:spPr>
          <a:xfrm>
            <a:off x="8067212" y="4738178"/>
            <a:ext cx="2786604" cy="1477328"/>
          </a:xfrm>
          <a:prstGeom prst="rect">
            <a:avLst/>
          </a:prstGeom>
          <a:noFill/>
        </p:spPr>
        <p:txBody>
          <a:bodyPr wrap="square">
            <a:spAutoFit/>
          </a:bodyPr>
          <a:lstStyle/>
          <a:p>
            <a:r>
              <a:rPr lang="en-US" altLang="zh-CN" dirty="0">
                <a:solidFill>
                  <a:srgbClr val="8A6E36"/>
                </a:solidFill>
              </a:rPr>
              <a:t>neither microphone level nor transmission level attacks necessarily require system-level access</a:t>
            </a:r>
            <a:endParaRPr lang="zh-CN" altLang="en-US" dirty="0">
              <a:solidFill>
                <a:srgbClr val="8A6E36"/>
              </a:solidFill>
            </a:endParaRPr>
          </a:p>
        </p:txBody>
      </p:sp>
      <p:sp>
        <p:nvSpPr>
          <p:cNvPr id="10" name="对话气泡: 椭圆形 9">
            <a:extLst>
              <a:ext uri="{FF2B5EF4-FFF2-40B4-BE49-F238E27FC236}">
                <a16:creationId xmlns:a16="http://schemas.microsoft.com/office/drawing/2014/main" id="{6127EC94-CDDB-41B9-8453-98C67C42F32B}"/>
              </a:ext>
            </a:extLst>
          </p:cNvPr>
          <p:cNvSpPr/>
          <p:nvPr/>
        </p:nvSpPr>
        <p:spPr>
          <a:xfrm>
            <a:off x="7480148" y="4505507"/>
            <a:ext cx="3656976" cy="1842178"/>
          </a:xfrm>
          <a:prstGeom prst="wedgeEllipseCallout">
            <a:avLst>
              <a:gd name="adj1" fmla="val -61663"/>
              <a:gd name="adj2" fmla="val -26092"/>
            </a:avLst>
          </a:prstGeom>
          <a:noFill/>
          <a:ln w="25400">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885346"/>
      </p:ext>
    </p:extLst>
  </p:cSld>
  <p:clrMapOvr>
    <a:masterClrMapping/>
  </p:clrMapOvr>
  <mc:AlternateContent xmlns:mc="http://schemas.openxmlformats.org/markup-compatibility/2006" xmlns:p14="http://schemas.microsoft.com/office/powerpoint/2010/main">
    <mc:Choice Requires="p14">
      <p:transition spd="slow" advClick="0" advTm="0">
        <p14:ripple/>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4577" y="464694"/>
            <a:ext cx="4916774" cy="5756223"/>
          </a:xfrm>
          <a:prstGeom prst="rect">
            <a:avLst/>
          </a:prstGeom>
          <a:noFill/>
          <a:ln w="9525">
            <a:solidFill>
              <a:srgbClr val="8A6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019331" y="1260453"/>
            <a:ext cx="2158584" cy="1015663"/>
          </a:xfrm>
          <a:prstGeom prst="rect">
            <a:avLst/>
          </a:prstGeom>
          <a:noFill/>
        </p:spPr>
        <p:txBody>
          <a:bodyPr wrap="square" rtlCol="0">
            <a:spAutoFit/>
          </a:bodyPr>
          <a:lstStyle/>
          <a:p>
            <a:r>
              <a:rPr lang="en-US" altLang="zh-CN" sz="6000" dirty="0">
                <a:solidFill>
                  <a:srgbClr val="8A6E36"/>
                </a:solidFill>
                <a:cs typeface="+mn-ea"/>
                <a:sym typeface="+mn-lt"/>
              </a:rPr>
              <a:t>PART</a:t>
            </a:r>
            <a:endParaRPr lang="zh-CN" altLang="en-US" sz="6000" dirty="0">
              <a:solidFill>
                <a:srgbClr val="8A6E36"/>
              </a:solidFill>
              <a:cs typeface="+mn-ea"/>
              <a:sym typeface="+mn-lt"/>
            </a:endParaRPr>
          </a:p>
        </p:txBody>
      </p:sp>
      <p:sp>
        <p:nvSpPr>
          <p:cNvPr id="4" name="文本框 3"/>
          <p:cNvSpPr txBox="1"/>
          <p:nvPr/>
        </p:nvSpPr>
        <p:spPr>
          <a:xfrm>
            <a:off x="2915588" y="2234809"/>
            <a:ext cx="2908091" cy="2215991"/>
          </a:xfrm>
          <a:prstGeom prst="rect">
            <a:avLst/>
          </a:prstGeom>
          <a:noFill/>
        </p:spPr>
        <p:txBody>
          <a:bodyPr wrap="square" rtlCol="0">
            <a:spAutoFit/>
          </a:bodyPr>
          <a:lstStyle/>
          <a:p>
            <a:r>
              <a:rPr lang="en-US" altLang="zh-CN" sz="13800" dirty="0">
                <a:solidFill>
                  <a:srgbClr val="8A6E36"/>
                </a:solidFill>
                <a:cs typeface="+mn-ea"/>
                <a:sym typeface="+mn-lt"/>
              </a:rPr>
              <a:t>03</a:t>
            </a:r>
            <a:endParaRPr lang="zh-CN" altLang="en-US" sz="13800" dirty="0">
              <a:solidFill>
                <a:srgbClr val="8A6E36"/>
              </a:solidFill>
              <a:cs typeface="+mn-ea"/>
              <a:sym typeface="+mn-lt"/>
            </a:endParaRPr>
          </a:p>
        </p:txBody>
      </p:sp>
      <p:cxnSp>
        <p:nvCxnSpPr>
          <p:cNvPr id="6" name="直接连接符 5"/>
          <p:cNvCxnSpPr/>
          <p:nvPr/>
        </p:nvCxnSpPr>
        <p:spPr>
          <a:xfrm>
            <a:off x="1978702" y="2526165"/>
            <a:ext cx="0" cy="1813808"/>
          </a:xfrm>
          <a:prstGeom prst="line">
            <a:avLst/>
          </a:prstGeom>
          <a:ln>
            <a:solidFill>
              <a:srgbClr val="8A6E36"/>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019331" y="4911113"/>
            <a:ext cx="3168621" cy="369332"/>
          </a:xfrm>
          <a:prstGeom prst="rect">
            <a:avLst/>
          </a:prstGeom>
        </p:spPr>
        <p:txBody>
          <a:bodyPr wrap="square">
            <a:spAutoFit/>
          </a:bodyPr>
          <a:lstStyle/>
          <a:p>
            <a:r>
              <a:rPr lang="en-US" altLang="zh-CN" b="1" dirty="0">
                <a:solidFill>
                  <a:srgbClr val="8A6E36"/>
                </a:solidFill>
                <a:cs typeface="+mn-ea"/>
                <a:sym typeface="+mn-lt"/>
              </a:rPr>
              <a:t>Evaluation metrics</a:t>
            </a:r>
            <a:endParaRPr lang="zh-CN" altLang="en-US" b="1" dirty="0">
              <a:solidFill>
                <a:srgbClr val="8A6E36"/>
              </a:solidFill>
              <a:cs typeface="+mn-ea"/>
              <a:sym typeface="+mn-lt"/>
            </a:endParaRPr>
          </a:p>
        </p:txBody>
      </p:sp>
      <p:grpSp>
        <p:nvGrpSpPr>
          <p:cNvPr id="11" name="组合 10"/>
          <p:cNvGrpSpPr/>
          <p:nvPr/>
        </p:nvGrpSpPr>
        <p:grpSpPr>
          <a:xfrm>
            <a:off x="6679748" y="1288125"/>
            <a:ext cx="2880812" cy="369332"/>
            <a:chOff x="6721312" y="891121"/>
            <a:chExt cx="2880812" cy="369332"/>
          </a:xfrm>
        </p:grpSpPr>
        <p:sp>
          <p:nvSpPr>
            <p:cNvPr id="9" name="文本框 8"/>
            <p:cNvSpPr txBox="1"/>
            <p:nvPr/>
          </p:nvSpPr>
          <p:spPr>
            <a:xfrm>
              <a:off x="6867973" y="891121"/>
              <a:ext cx="2734151" cy="369332"/>
            </a:xfrm>
            <a:prstGeom prst="rect">
              <a:avLst/>
            </a:prstGeom>
            <a:noFill/>
          </p:spPr>
          <p:txBody>
            <a:bodyPr wrap="square" rtlCol="0">
              <a:spAutoFit/>
            </a:bodyPr>
            <a:lstStyle/>
            <a:p>
              <a:r>
                <a:rPr lang="en-US" altLang="zh-CN" dirty="0">
                  <a:solidFill>
                    <a:srgbClr val="8A6E36"/>
                  </a:solidFill>
                  <a:cs typeface="+mn-ea"/>
                  <a:sym typeface="+mn-lt"/>
                </a:rPr>
                <a:t>Two different test</a:t>
              </a:r>
              <a:endParaRPr lang="zh-CN" altLang="en-US" dirty="0">
                <a:solidFill>
                  <a:srgbClr val="8A6E36"/>
                </a:solidFill>
                <a:cs typeface="+mn-ea"/>
                <a:sym typeface="+mn-lt"/>
              </a:endParaRPr>
            </a:p>
          </p:txBody>
        </p:sp>
        <p:sp>
          <p:nvSpPr>
            <p:cNvPr id="10" name="椭圆 9"/>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18" name="矩形 17"/>
          <p:cNvSpPr/>
          <p:nvPr/>
        </p:nvSpPr>
        <p:spPr>
          <a:xfrm>
            <a:off x="6752350" y="1800816"/>
            <a:ext cx="4348465" cy="338554"/>
          </a:xfrm>
          <a:prstGeom prst="rect">
            <a:avLst/>
          </a:prstGeom>
        </p:spPr>
        <p:txBody>
          <a:bodyPr wrap="square">
            <a:spAutoFit/>
          </a:bodyPr>
          <a:lstStyle/>
          <a:p>
            <a:r>
              <a:rPr lang="en-US" altLang="zh-CN" sz="1600" dirty="0">
                <a:solidFill>
                  <a:srgbClr val="8A6E36"/>
                </a:solidFill>
              </a:rPr>
              <a:t>target tests and impostor tests</a:t>
            </a:r>
            <a:endParaRPr lang="zh-CN" altLang="en-US" sz="1600" dirty="0">
              <a:solidFill>
                <a:srgbClr val="8A6E36"/>
              </a:solidFill>
              <a:cs typeface="+mn-ea"/>
              <a:sym typeface="+mn-lt"/>
            </a:endParaRPr>
          </a:p>
        </p:txBody>
      </p:sp>
      <p:grpSp>
        <p:nvGrpSpPr>
          <p:cNvPr id="21" name="组合 20"/>
          <p:cNvGrpSpPr/>
          <p:nvPr/>
        </p:nvGrpSpPr>
        <p:grpSpPr>
          <a:xfrm>
            <a:off x="6679748" y="2897469"/>
            <a:ext cx="2137874" cy="369332"/>
            <a:chOff x="6721312" y="891121"/>
            <a:chExt cx="2137874" cy="369332"/>
          </a:xfrm>
        </p:grpSpPr>
        <p:sp>
          <p:nvSpPr>
            <p:cNvPr id="22" name="文本框 21"/>
            <p:cNvSpPr txBox="1"/>
            <p:nvPr/>
          </p:nvSpPr>
          <p:spPr>
            <a:xfrm>
              <a:off x="6867973" y="891121"/>
              <a:ext cx="1991213" cy="369332"/>
            </a:xfrm>
            <a:prstGeom prst="rect">
              <a:avLst/>
            </a:prstGeom>
            <a:noFill/>
          </p:spPr>
          <p:txBody>
            <a:bodyPr wrap="square" rtlCol="0">
              <a:spAutoFit/>
            </a:bodyPr>
            <a:lstStyle/>
            <a:p>
              <a:r>
                <a:rPr lang="en-US" altLang="zh-CN" dirty="0">
                  <a:solidFill>
                    <a:srgbClr val="8A6E36"/>
                  </a:solidFill>
                  <a:cs typeface="+mn-ea"/>
                  <a:sym typeface="+mn-lt"/>
                </a:rPr>
                <a:t>Two result</a:t>
              </a:r>
              <a:endParaRPr lang="zh-CN" altLang="en-US" dirty="0">
                <a:solidFill>
                  <a:srgbClr val="8A6E36"/>
                </a:solidFill>
                <a:cs typeface="+mn-ea"/>
                <a:sym typeface="+mn-lt"/>
              </a:endParaRPr>
            </a:p>
          </p:txBody>
        </p:sp>
        <p:sp>
          <p:nvSpPr>
            <p:cNvPr id="23" name="椭圆 22"/>
            <p:cNvSpPr/>
            <p:nvPr/>
          </p:nvSpPr>
          <p:spPr>
            <a:xfrm flipV="1">
              <a:off x="6721312" y="1003185"/>
              <a:ext cx="145204" cy="145204"/>
            </a:xfrm>
            <a:prstGeom prst="ellipse">
              <a:avLst/>
            </a:prstGeom>
            <a:solidFill>
              <a:srgbClr val="8A6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A6E36"/>
                </a:solidFill>
                <a:cs typeface="+mn-ea"/>
                <a:sym typeface="+mn-lt"/>
              </a:endParaRPr>
            </a:p>
          </p:txBody>
        </p:sp>
      </p:grpSp>
      <p:sp>
        <p:nvSpPr>
          <p:cNvPr id="24" name="矩形 23"/>
          <p:cNvSpPr/>
          <p:nvPr/>
        </p:nvSpPr>
        <p:spPr>
          <a:xfrm>
            <a:off x="6752350" y="3410160"/>
            <a:ext cx="4348465" cy="338554"/>
          </a:xfrm>
          <a:prstGeom prst="rect">
            <a:avLst/>
          </a:prstGeom>
        </p:spPr>
        <p:txBody>
          <a:bodyPr wrap="square">
            <a:spAutoFit/>
          </a:bodyPr>
          <a:lstStyle/>
          <a:p>
            <a:r>
              <a:rPr lang="en-US" altLang="zh-CN" sz="1600" dirty="0">
                <a:solidFill>
                  <a:srgbClr val="8A6E36"/>
                </a:solidFill>
                <a:cs typeface="+mn-ea"/>
                <a:sym typeface="+mn-lt"/>
              </a:rPr>
              <a:t>Accept and Reject</a:t>
            </a:r>
            <a:endParaRPr lang="zh-CN" altLang="en-US" sz="1600" dirty="0">
              <a:solidFill>
                <a:srgbClr val="8A6E36"/>
              </a:solidFill>
              <a:cs typeface="+mn-ea"/>
              <a:sym typeface="+mn-lt"/>
            </a:endParaRPr>
          </a:p>
        </p:txBody>
      </p:sp>
      <p:pic>
        <p:nvPicPr>
          <p:cNvPr id="13" name="图片 12">
            <a:extLst>
              <a:ext uri="{FF2B5EF4-FFF2-40B4-BE49-F238E27FC236}">
                <a16:creationId xmlns:a16="http://schemas.microsoft.com/office/drawing/2014/main" id="{AED953D7-F30A-43A5-84C6-7D64B8220907}"/>
              </a:ext>
            </a:extLst>
          </p:cNvPr>
          <p:cNvPicPr>
            <a:picLocks noChangeAspect="1"/>
          </p:cNvPicPr>
          <p:nvPr/>
        </p:nvPicPr>
        <p:blipFill>
          <a:blip r:embed="rId3"/>
          <a:stretch>
            <a:fillRect/>
          </a:stretch>
        </p:blipFill>
        <p:spPr>
          <a:xfrm>
            <a:off x="6504127" y="4275557"/>
            <a:ext cx="4743450" cy="2009775"/>
          </a:xfrm>
          <a:prstGeom prst="rect">
            <a:avLst/>
          </a:prstGeom>
        </p:spPr>
      </p:pic>
    </p:spTree>
    <p:extLst>
      <p:ext uri="{BB962C8B-B14F-4D97-AF65-F5344CB8AC3E}">
        <p14:creationId xmlns:p14="http://schemas.microsoft.com/office/powerpoint/2010/main" val="3214612018"/>
      </p:ext>
    </p:extLst>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childTnLst>
                                </p:cTn>
                              </p:par>
                            </p:childTnLst>
                          </p:cTn>
                        </p:par>
                        <p:par>
                          <p:cTn id="13" fill="hold">
                            <p:stCondLst>
                              <p:cond delay="175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1000"/>
                                        <p:tgtEl>
                                          <p:spTgt spid="6"/>
                                        </p:tgtEl>
                                      </p:cBhvr>
                                    </p:animEffect>
                                  </p:childTnLst>
                                </p:cTn>
                              </p:par>
                            </p:childTnLst>
                          </p:cTn>
                        </p:par>
                        <p:par>
                          <p:cTn id="17" fill="hold">
                            <p:stCondLst>
                              <p:cond delay="2750"/>
                            </p:stCondLst>
                            <p:childTnLst>
                              <p:par>
                                <p:cTn id="18" presetID="16" presetClass="entr" presetSubtype="37"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outVertical)">
                                      <p:cBhvr>
                                        <p:cTn id="20" dur="1250"/>
                                        <p:tgtEl>
                                          <p:spTgt spid="4"/>
                                        </p:tgtEl>
                                      </p:cBhvr>
                                    </p:animEffect>
                                  </p:childTnLst>
                                </p:cTn>
                              </p:par>
                            </p:childTnLst>
                          </p:cTn>
                        </p:par>
                        <p:par>
                          <p:cTn id="21" fill="hold">
                            <p:stCondLst>
                              <p:cond delay="4000"/>
                            </p:stCondLst>
                            <p:childTnLst>
                              <p:par>
                                <p:cTn id="22" presetID="37"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900" decel="100000" fill="hold"/>
                                        <p:tgtEl>
                                          <p:spTgt spid="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8" fill="hold">
                            <p:stCondLst>
                              <p:cond delay="50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par>
                          <p:cTn id="32" fill="hold">
                            <p:stCondLst>
                              <p:cond delay="6000"/>
                            </p:stCondLst>
                            <p:childTnLst>
                              <p:par>
                                <p:cTn id="33" presetID="18" presetClass="entr" presetSubtype="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trips(downRight)">
                                      <p:cBhvr>
                                        <p:cTn id="35" dur="1000"/>
                                        <p:tgtEl>
                                          <p:spTgt spid="18"/>
                                        </p:tgtEl>
                                      </p:cBhvr>
                                    </p:animEffect>
                                  </p:childTnLst>
                                </p:cTn>
                              </p:par>
                            </p:childTnLst>
                          </p:cTn>
                        </p:par>
                        <p:par>
                          <p:cTn id="36" fill="hold">
                            <p:stCondLst>
                              <p:cond delay="7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par>
                          <p:cTn id="40" fill="hold">
                            <p:stCondLst>
                              <p:cond delay="8000"/>
                            </p:stCondLst>
                            <p:childTnLst>
                              <p:par>
                                <p:cTn id="41" presetID="18" presetClass="entr" presetSubtype="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strips(downRight)">
                                      <p:cBhvr>
                                        <p:cTn id="4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p:bldP spid="18"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4wimhz3f">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1109</TotalTime>
  <Words>2367</Words>
  <Application>Microsoft Office PowerPoint</Application>
  <PresentationFormat>宽屏</PresentationFormat>
  <Paragraphs>195</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Roboto</vt:lpstr>
      <vt:lpstr>等线</vt:lpstr>
      <vt:lpstr>方正正黑简体</vt:lpstr>
      <vt:lpstr>微软雅黑</vt:lpstr>
      <vt:lpstr>Agency FB</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商务演示</dc:title>
  <dc:creator>第一PPT</dc:creator>
  <cp:keywords>www.1ppt.com</cp:keywords>
  <dc:description>www.1ppt.com</dc:description>
  <cp:lastModifiedBy>吴 文杰</cp:lastModifiedBy>
  <cp:revision>121</cp:revision>
  <dcterms:created xsi:type="dcterms:W3CDTF">2017-08-18T03:02:00Z</dcterms:created>
  <dcterms:modified xsi:type="dcterms:W3CDTF">2021-01-10T13:44:13Z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