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92" r:id="rId3"/>
    <p:sldId id="293" r:id="rId4"/>
    <p:sldId id="364" r:id="rId5"/>
    <p:sldId id="359" r:id="rId6"/>
    <p:sldId id="370" r:id="rId7"/>
    <p:sldId id="358" r:id="rId8"/>
    <p:sldId id="354" r:id="rId9"/>
    <p:sldId id="339" r:id="rId10"/>
    <p:sldId id="342" r:id="rId11"/>
    <p:sldId id="340" r:id="rId12"/>
    <p:sldId id="365" r:id="rId13"/>
    <p:sldId id="379" r:id="rId14"/>
    <p:sldId id="376" r:id="rId15"/>
    <p:sldId id="368" r:id="rId16"/>
    <p:sldId id="381" r:id="rId17"/>
    <p:sldId id="341" r:id="rId18"/>
    <p:sldId id="353" r:id="rId19"/>
    <p:sldId id="333"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6182" autoAdjust="0"/>
  </p:normalViewPr>
  <p:slideViewPr>
    <p:cSldViewPr>
      <p:cViewPr varScale="1">
        <p:scale>
          <a:sx n="121" d="100"/>
          <a:sy n="121" d="100"/>
        </p:scale>
        <p:origin x="302" y="72"/>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2023/7/6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2023/7/6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slide" Target="slide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14701" y="947598"/>
            <a:ext cx="8514597" cy="1569660"/>
          </a:xfrm>
          <a:prstGeom prst="rect">
            <a:avLst/>
          </a:prstGeom>
          <a:noFill/>
        </p:spPr>
        <p:txBody>
          <a:bodyPr wrap="square" rtlCol="0">
            <a:spAutoFit/>
          </a:bodyPr>
          <a:lstStyle/>
          <a:p>
            <a:pPr algn="ctr"/>
            <a:r>
              <a:rPr lang="en-US" altLang="zh-CN" sz="3200">
                <a:ln w="6350">
                  <a:noFill/>
                </a:ln>
                <a:solidFill>
                  <a:schemeClr val="tx1">
                    <a:lumMod val="75000"/>
                  </a:schemeClr>
                </a:solidFill>
                <a:latin typeface="Times New Roman" panose="02020603050405020304" pitchFamily="18" charset="0"/>
                <a:ea typeface="微软雅黑" panose="020B0503020204020204" pitchFamily="34" charset="-122"/>
              </a:rPr>
              <a:t>The WEIRD problem in a “non-WEIRD” context: A meta-research on the representativeness of human subjects in Chinese psychological research</a:t>
            </a:r>
            <a:endParaRPr lang="zh-CN" altLang="en-US" sz="3200" dirty="0">
              <a:ln w="6350">
                <a:noFill/>
              </a:ln>
              <a:solidFill>
                <a:schemeClr val="tx1">
                  <a:lumMod val="75000"/>
                </a:schemeClr>
              </a:solidFill>
              <a:latin typeface="Times New Roman" panose="02020603050405020304" pitchFamily="18" charset="0"/>
              <a:ea typeface="微软雅黑" panose="020B0503020204020204" pitchFamily="34" charset="-122"/>
            </a:endParaRPr>
          </a:p>
        </p:txBody>
      </p:sp>
      <p:grpSp>
        <p:nvGrpSpPr>
          <p:cNvPr id="21" name="组合 20"/>
          <p:cNvGrpSpPr/>
          <p:nvPr/>
        </p:nvGrpSpPr>
        <p:grpSpPr>
          <a:xfrm>
            <a:off x="7892"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7892" y="5089494"/>
            <a:ext cx="9144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EAB07A2-5E3E-4E2D-A5F2-9F0CD9558348}"/>
              </a:ext>
            </a:extLst>
          </p:cNvPr>
          <p:cNvSpPr txBox="1"/>
          <p:nvPr/>
        </p:nvSpPr>
        <p:spPr>
          <a:xfrm>
            <a:off x="3512931" y="3228460"/>
            <a:ext cx="2133919" cy="414922"/>
          </a:xfrm>
          <a:prstGeom prst="rect">
            <a:avLst/>
          </a:prstGeom>
          <a:noFill/>
        </p:spPr>
        <p:txBody>
          <a:bodyPr wrap="none" rtlCol="0">
            <a:spAutoFit/>
          </a:bodyPr>
          <a:lstStyle/>
          <a:p>
            <a:pPr algn="ctr">
              <a:lnSpc>
                <a:spcPct val="150000"/>
              </a:lnSpc>
            </a:pPr>
            <a:r>
              <a:rPr lang="zh-CN" altLang="en-US" sz="1600">
                <a:latin typeface="Times New Roman" panose="02020603050405020304" pitchFamily="18" charset="0"/>
              </a:rPr>
              <a:t>岳磊   左西年   胡传鹏</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22054" y="279246"/>
            <a:ext cx="1217000" cy="400110"/>
          </a:xfrm>
          <a:prstGeom prst="rect">
            <a:avLst/>
          </a:prstGeom>
          <a:noFill/>
        </p:spPr>
        <p:txBody>
          <a:bodyPr wrap="none" rtlCol="0">
            <a:spAutoFit/>
          </a:bodyPr>
          <a:lstStyle/>
          <a:p>
            <a:r>
              <a:rPr lang="zh-CN" altLang="en-US" sz="2000" b="1"/>
              <a:t>数据来源</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4644793" y="297410"/>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p:cNvCxnSpPr>
          <p:nvPr/>
        </p:nvCxnSpPr>
        <p:spPr>
          <a:xfrm flipH="1">
            <a:off x="3006017" y="1569899"/>
            <a:ext cx="1654256" cy="830427"/>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p:cNvCxnSpPr>
          <p:nvPr/>
        </p:nvCxnSpPr>
        <p:spPr>
          <a:xfrm flipH="1" flipV="1">
            <a:off x="3035488" y="2609007"/>
            <a:ext cx="1806614" cy="642360"/>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a:latin typeface="Times New Roman" panose="02020603050405020304" pitchFamily="18" charset="0"/>
              </a:rPr>
              <a:t>Data source</a:t>
            </a:r>
            <a:endParaRPr lang="zh-CN" altLang="en-US" sz="1400" b="1" i="1">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4538685" y="4047585"/>
            <a:ext cx="2924198" cy="307777"/>
          </a:xfrm>
          <a:prstGeom prst="rect">
            <a:avLst/>
          </a:prstGeom>
          <a:noFill/>
        </p:spPr>
        <p:txBody>
          <a:bodyPr wrap="none" rtlCol="0">
            <a:spAutoFit/>
          </a:bodyPr>
          <a:lstStyle/>
          <a:p>
            <a:r>
              <a:rPr lang="en-US" altLang="zh-CN" sz="1400" b="1" i="1">
                <a:latin typeface="Times New Roman" panose="02020603050405020304" pitchFamily="18" charset="0"/>
              </a:rPr>
              <a:t> International collaborations projects</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61388318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hlinkClick r:id="rId2" action="ppaction://hlinksldjump"/>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726984" cy="769441"/>
            <a:chOff x="2195736" y="1100737"/>
            <a:chExt cx="3726984"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601994" cy="523220"/>
            </a:xfrm>
            <a:prstGeom prst="rect">
              <a:avLst/>
            </a:prstGeom>
            <a:noFill/>
          </p:spPr>
          <p:txBody>
            <a:bodyPr wrap="none" rtlCol="0">
              <a:spAutoFit/>
            </a:bodyPr>
            <a:lstStyle/>
            <a:p>
              <a:r>
                <a:rPr lang="zh-CN" altLang="en-US" sz="2800" b="1"/>
                <a:t>研    究    进    展</a:t>
              </a:r>
            </a:p>
          </p:txBody>
        </p:sp>
      </p:grpSp>
    </p:spTree>
    <p:extLst>
      <p:ext uri="{BB962C8B-B14F-4D97-AF65-F5344CB8AC3E}">
        <p14:creationId xmlns:p14="http://schemas.microsoft.com/office/powerpoint/2010/main" val="1130713142"/>
      </p:ext>
    </p:extLst>
  </p:cSld>
  <p:clrMapOvr>
    <a:masterClrMapping/>
  </p:clrMapOvr>
  <p:transition spd="slow">
    <p:push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5E71969-FC62-02CD-EEAD-1E2A5557ABEF}"/>
              </a:ext>
            </a:extLst>
          </p:cNvPr>
          <p:cNvGrpSpPr/>
          <p:nvPr/>
        </p:nvGrpSpPr>
        <p:grpSpPr>
          <a:xfrm>
            <a:off x="2376493" y="1620233"/>
            <a:ext cx="4715787" cy="1743605"/>
            <a:chOff x="2376493" y="1620233"/>
            <a:chExt cx="4715787" cy="1743605"/>
          </a:xfrm>
        </p:grpSpPr>
        <p:sp>
          <p:nvSpPr>
            <p:cNvPr id="117" name="流程图: 磁盘 116">
              <a:extLst>
                <a:ext uri="{FF2B5EF4-FFF2-40B4-BE49-F238E27FC236}">
                  <a16:creationId xmlns:a16="http://schemas.microsoft.com/office/drawing/2014/main" id="{37155132-DE08-45F8-9F73-27C59DC2CD35}"/>
                </a:ext>
              </a:extLst>
            </p:cNvPr>
            <p:cNvSpPr/>
            <p:nvPr/>
          </p:nvSpPr>
          <p:spPr>
            <a:xfrm>
              <a:off x="2597467" y="2379903"/>
              <a:ext cx="605759" cy="747725"/>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磁盘 117">
              <a:extLst>
                <a:ext uri="{FF2B5EF4-FFF2-40B4-BE49-F238E27FC236}">
                  <a16:creationId xmlns:a16="http://schemas.microsoft.com/office/drawing/2014/main" id="{C71429C3-C0E2-4FB4-AA3C-80FFED220845}"/>
                </a:ext>
              </a:extLst>
            </p:cNvPr>
            <p:cNvSpPr/>
            <p:nvPr/>
          </p:nvSpPr>
          <p:spPr>
            <a:xfrm>
              <a:off x="4210040" y="1620233"/>
              <a:ext cx="605759" cy="747725"/>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磁盘 118">
              <a:extLst>
                <a:ext uri="{FF2B5EF4-FFF2-40B4-BE49-F238E27FC236}">
                  <a16:creationId xmlns:a16="http://schemas.microsoft.com/office/drawing/2014/main" id="{39346592-6638-4792-BEA9-4B38F2EB824A}"/>
                </a:ext>
              </a:extLst>
            </p:cNvPr>
            <p:cNvSpPr/>
            <p:nvPr/>
          </p:nvSpPr>
          <p:spPr>
            <a:xfrm>
              <a:off x="5931462" y="2355192"/>
              <a:ext cx="605759" cy="747725"/>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连接符: 曲线 119">
              <a:extLst>
                <a:ext uri="{FF2B5EF4-FFF2-40B4-BE49-F238E27FC236}">
                  <a16:creationId xmlns:a16="http://schemas.microsoft.com/office/drawing/2014/main" id="{DA277FD1-C4F6-4EA2-A97E-CD20103FFAF8}"/>
                </a:ext>
              </a:extLst>
            </p:cNvPr>
            <p:cNvCxnSpPr>
              <a:cxnSpLocks/>
            </p:cNvCxnSpPr>
            <p:nvPr/>
          </p:nvCxnSpPr>
          <p:spPr>
            <a:xfrm flipV="1">
              <a:off x="3310597" y="2077093"/>
              <a:ext cx="820501" cy="431734"/>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75B8591E-457D-462B-85D5-11B6B8A6237D}"/>
                </a:ext>
              </a:extLst>
            </p:cNvPr>
            <p:cNvCxnSpPr>
              <a:cxnSpLocks/>
            </p:cNvCxnSpPr>
            <p:nvPr/>
          </p:nvCxnSpPr>
          <p:spPr>
            <a:xfrm>
              <a:off x="4951599" y="1994095"/>
              <a:ext cx="954204" cy="408214"/>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22" name="文本框 121">
              <a:extLst>
                <a:ext uri="{FF2B5EF4-FFF2-40B4-BE49-F238E27FC236}">
                  <a16:creationId xmlns:a16="http://schemas.microsoft.com/office/drawing/2014/main" id="{F02B881D-2EEB-4EA6-AF33-2570AB14F200}"/>
                </a:ext>
              </a:extLst>
            </p:cNvPr>
            <p:cNvSpPr txBox="1"/>
            <p:nvPr/>
          </p:nvSpPr>
          <p:spPr>
            <a:xfrm>
              <a:off x="2376493" y="3134778"/>
              <a:ext cx="1047706" cy="229059"/>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123" name="文本框 122">
              <a:extLst>
                <a:ext uri="{FF2B5EF4-FFF2-40B4-BE49-F238E27FC236}">
                  <a16:creationId xmlns:a16="http://schemas.microsoft.com/office/drawing/2014/main" id="{7C4FB5D6-B5E9-436E-A462-333241920A15}"/>
                </a:ext>
              </a:extLst>
            </p:cNvPr>
            <p:cNvSpPr txBox="1"/>
            <p:nvPr/>
          </p:nvSpPr>
          <p:spPr>
            <a:xfrm>
              <a:off x="3971496" y="2367958"/>
              <a:ext cx="1274379" cy="229059"/>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124" name="文本框 123">
              <a:extLst>
                <a:ext uri="{FF2B5EF4-FFF2-40B4-BE49-F238E27FC236}">
                  <a16:creationId xmlns:a16="http://schemas.microsoft.com/office/drawing/2014/main" id="{A2D34591-2F6B-4D94-B455-20B3E0C2451F}"/>
                </a:ext>
              </a:extLst>
            </p:cNvPr>
            <p:cNvSpPr txBox="1"/>
            <p:nvPr/>
          </p:nvSpPr>
          <p:spPr>
            <a:xfrm>
              <a:off x="5483857" y="3108048"/>
              <a:ext cx="1608423" cy="229059"/>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B416A4B3-B0BD-4FC6-1962-4A0E13311261}"/>
                </a:ext>
              </a:extLst>
            </p:cNvPr>
            <p:cNvSpPr txBox="1"/>
            <p:nvPr/>
          </p:nvSpPr>
          <p:spPr>
            <a:xfrm>
              <a:off x="2376493" y="3134779"/>
              <a:ext cx="1047706" cy="229059"/>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Tree>
    <p:extLst>
      <p:ext uri="{BB962C8B-B14F-4D97-AF65-F5344CB8AC3E}">
        <p14:creationId xmlns:p14="http://schemas.microsoft.com/office/powerpoint/2010/main" val="74536715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03DCD5DD-5DB0-A4DD-4210-2A723ECD3161}"/>
              </a:ext>
            </a:extLst>
          </p:cNvPr>
          <p:cNvPicPr>
            <a:picLocks noChangeAspect="1"/>
          </p:cNvPicPr>
          <p:nvPr/>
        </p:nvPicPr>
        <p:blipFill>
          <a:blip r:embed="rId2"/>
          <a:stretch>
            <a:fillRect/>
          </a:stretch>
        </p:blipFill>
        <p:spPr>
          <a:xfrm>
            <a:off x="2699792" y="518232"/>
            <a:ext cx="3580952" cy="3990476"/>
          </a:xfrm>
          <a:prstGeom prst="rect">
            <a:avLst/>
          </a:prstGeom>
        </p:spPr>
      </p:pic>
    </p:spTree>
    <p:extLst>
      <p:ext uri="{BB962C8B-B14F-4D97-AF65-F5344CB8AC3E}">
        <p14:creationId xmlns:p14="http://schemas.microsoft.com/office/powerpoint/2010/main" val="349938931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A9E9929C-A593-4371-A87B-0A236494B412}"/>
              </a:ext>
            </a:extLst>
          </p:cNvPr>
          <p:cNvPicPr>
            <a:picLocks noChangeAspect="1"/>
          </p:cNvPicPr>
          <p:nvPr/>
        </p:nvPicPr>
        <p:blipFill>
          <a:blip r:embed="rId2"/>
          <a:stretch>
            <a:fillRect/>
          </a:stretch>
        </p:blipFill>
        <p:spPr>
          <a:xfrm>
            <a:off x="2483768" y="477353"/>
            <a:ext cx="3761905" cy="3990476"/>
          </a:xfrm>
          <a:prstGeom prst="rect">
            <a:avLst/>
          </a:prstGeom>
        </p:spPr>
      </p:pic>
    </p:spTree>
    <p:extLst>
      <p:ext uri="{BB962C8B-B14F-4D97-AF65-F5344CB8AC3E}">
        <p14:creationId xmlns:p14="http://schemas.microsoft.com/office/powerpoint/2010/main" val="251933106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9" name="Picture 3">
            <a:extLst>
              <a:ext uri="{FF2B5EF4-FFF2-40B4-BE49-F238E27FC236}">
                <a16:creationId xmlns:a16="http://schemas.microsoft.com/office/drawing/2014/main" id="{9A0E46F1-2781-4A2E-84B6-C68F42693E36}"/>
              </a:ext>
            </a:extLst>
          </p:cNvPr>
          <p:cNvPicPr>
            <a:picLocks noChangeAspect="1"/>
          </p:cNvPicPr>
          <p:nvPr/>
        </p:nvPicPr>
        <p:blipFill rotWithShape="1">
          <a:blip r:embed="rId3"/>
          <a:srcRect b="49488"/>
          <a:stretch/>
        </p:blipFill>
        <p:spPr>
          <a:xfrm>
            <a:off x="1933922" y="622930"/>
            <a:ext cx="5782885" cy="3897634"/>
          </a:xfrm>
          <a:prstGeom prst="rect">
            <a:avLst/>
          </a:prstGeom>
        </p:spPr>
      </p:pic>
    </p:spTree>
    <p:extLst>
      <p:ext uri="{BB962C8B-B14F-4D97-AF65-F5344CB8AC3E}">
        <p14:creationId xmlns:p14="http://schemas.microsoft.com/office/powerpoint/2010/main" val="2744791570"/>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555773B6-4BF9-45FB-AFFB-35C830A1CE42}"/>
              </a:ext>
            </a:extLst>
          </p:cNvPr>
          <p:cNvPicPr>
            <a:picLocks noChangeAspect="1"/>
          </p:cNvPicPr>
          <p:nvPr/>
        </p:nvPicPr>
        <p:blipFill>
          <a:blip r:embed="rId3"/>
          <a:stretch>
            <a:fillRect/>
          </a:stretch>
        </p:blipFill>
        <p:spPr>
          <a:xfrm>
            <a:off x="820238" y="802423"/>
            <a:ext cx="8028571" cy="4038095"/>
          </a:xfrm>
          <a:prstGeom prst="rect">
            <a:avLst/>
          </a:prstGeom>
        </p:spPr>
      </p:pic>
    </p:spTree>
    <p:extLst>
      <p:ext uri="{BB962C8B-B14F-4D97-AF65-F5344CB8AC3E}">
        <p14:creationId xmlns:p14="http://schemas.microsoft.com/office/powerpoint/2010/main" val="1009495596"/>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62D7B512-B7B9-4B6C-B74A-98608104F1F5}"/>
              </a:ext>
            </a:extLst>
          </p:cNvPr>
          <p:cNvGrpSpPr/>
          <p:nvPr/>
        </p:nvGrpSpPr>
        <p:grpSpPr>
          <a:xfrm>
            <a:off x="3146246" y="1275606"/>
            <a:ext cx="3739716" cy="769441"/>
            <a:chOff x="2195736" y="1100737"/>
            <a:chExt cx="3739716" cy="769441"/>
          </a:xfrm>
        </p:grpSpPr>
        <p:sp>
          <p:nvSpPr>
            <p:cNvPr id="13" name="矩形 12">
              <a:extLst>
                <a:ext uri="{FF2B5EF4-FFF2-40B4-BE49-F238E27FC236}">
                  <a16:creationId xmlns:a16="http://schemas.microsoft.com/office/drawing/2014/main" id="{B18924B7-D94D-421E-9B92-6512DF4875B4}"/>
                </a:ext>
              </a:extLst>
            </p:cNvPr>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id="{9BFE8BE8-CAFB-4AB7-B9E1-4FDE15FF4D4B}"/>
                </a:ext>
              </a:extLst>
            </p:cNvPr>
            <p:cNvSpPr txBox="1"/>
            <p:nvPr/>
          </p:nvSpPr>
          <p:spPr>
            <a:xfrm>
              <a:off x="3333458" y="1223847"/>
              <a:ext cx="2601994" cy="523220"/>
            </a:xfrm>
            <a:prstGeom prst="rect">
              <a:avLst/>
            </a:prstGeom>
            <a:noFill/>
          </p:spPr>
          <p:txBody>
            <a:bodyPr wrap="none" rtlCol="0">
              <a:spAutoFit/>
            </a:bodyPr>
            <a:lstStyle/>
            <a:p>
              <a:r>
                <a:rPr lang="zh-CN" altLang="en-US" sz="2800" b="1"/>
                <a:t>后    续    计    划</a:t>
              </a:r>
            </a:p>
          </p:txBody>
        </p:sp>
      </p:grpSp>
    </p:spTree>
    <p:extLst>
      <p:ext uri="{BB962C8B-B14F-4D97-AF65-F5344CB8AC3E}">
        <p14:creationId xmlns:p14="http://schemas.microsoft.com/office/powerpoint/2010/main" val="2664720654"/>
      </p:ext>
    </p:extLst>
  </p:cSld>
  <p:clrMapOvr>
    <a:masterClrMapping/>
  </p:clrMapOvr>
  <p:transition spd="slow">
    <p:push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88" name="表格 87">
            <a:extLst>
              <a:ext uri="{FF2B5EF4-FFF2-40B4-BE49-F238E27FC236}">
                <a16:creationId xmlns:a16="http://schemas.microsoft.com/office/drawing/2014/main" id="{131F0151-7E4E-4802-A18F-48708A55CFB3}"/>
              </a:ext>
            </a:extLst>
          </p:cNvPr>
          <p:cNvGraphicFramePr>
            <a:graphicFrameLocks noGrp="1"/>
          </p:cNvGraphicFramePr>
          <p:nvPr>
            <p:extLst>
              <p:ext uri="{D42A27DB-BD31-4B8C-83A1-F6EECF244321}">
                <p14:modId xmlns:p14="http://schemas.microsoft.com/office/powerpoint/2010/main" val="3154080888"/>
              </p:ext>
            </p:extLst>
          </p:nvPr>
        </p:nvGraphicFramePr>
        <p:xfrm>
          <a:off x="775957" y="163946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89" name="表格 88">
            <a:extLst>
              <a:ext uri="{FF2B5EF4-FFF2-40B4-BE49-F238E27FC236}">
                <a16:creationId xmlns:a16="http://schemas.microsoft.com/office/drawing/2014/main" id="{B23EE161-724C-488F-AFAB-477DF502DAD8}"/>
              </a:ext>
            </a:extLst>
          </p:cNvPr>
          <p:cNvGraphicFramePr>
            <a:graphicFrameLocks noGrp="1"/>
          </p:cNvGraphicFramePr>
          <p:nvPr>
            <p:extLst>
              <p:ext uri="{D42A27DB-BD31-4B8C-83A1-F6EECF244321}">
                <p14:modId xmlns:p14="http://schemas.microsoft.com/office/powerpoint/2010/main" val="1370997658"/>
              </p:ext>
            </p:extLst>
          </p:nvPr>
        </p:nvGraphicFramePr>
        <p:xfrm>
          <a:off x="467544" y="2149254"/>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91" name="文本框 90">
            <a:extLst>
              <a:ext uri="{FF2B5EF4-FFF2-40B4-BE49-F238E27FC236}">
                <a16:creationId xmlns:a16="http://schemas.microsoft.com/office/drawing/2014/main" id="{946219A0-F33B-4F86-8B6B-701929454591}"/>
              </a:ext>
            </a:extLst>
          </p:cNvPr>
          <p:cNvSpPr txBox="1"/>
          <p:nvPr/>
        </p:nvSpPr>
        <p:spPr>
          <a:xfrm>
            <a:off x="1091291" y="3080847"/>
            <a:ext cx="503664" cy="307777"/>
          </a:xfrm>
          <a:prstGeom prst="rect">
            <a:avLst/>
          </a:prstGeom>
          <a:noFill/>
        </p:spPr>
        <p:txBody>
          <a:bodyPr wrap="none" rtlCol="0">
            <a:spAutoFit/>
          </a:bodyPr>
          <a:lstStyle/>
          <a:p>
            <a:r>
              <a:rPr lang="en-US" altLang="zh-CN" sz="1400" b="1" i="1">
                <a:latin typeface="Times New Roman" panose="02020603050405020304" pitchFamily="18" charset="0"/>
              </a:rPr>
              <a:t>data</a:t>
            </a:r>
            <a:endParaRPr lang="zh-CN" altLang="en-US" sz="1400" b="1" i="1">
              <a:latin typeface="Times New Roman" panose="02020603050405020304" pitchFamily="18" charset="0"/>
            </a:endParaRPr>
          </a:p>
        </p:txBody>
      </p:sp>
      <p:cxnSp>
        <p:nvCxnSpPr>
          <p:cNvPr id="8" name="直接箭头连接符 7">
            <a:extLst>
              <a:ext uri="{FF2B5EF4-FFF2-40B4-BE49-F238E27FC236}">
                <a16:creationId xmlns:a16="http://schemas.microsoft.com/office/drawing/2014/main" id="{6ECB444E-1F90-2413-CB47-F58DD19151F7}"/>
              </a:ext>
            </a:extLst>
          </p:cNvPr>
          <p:cNvCxnSpPr>
            <a:cxnSpLocks/>
          </p:cNvCxnSpPr>
          <p:nvPr/>
        </p:nvCxnSpPr>
        <p:spPr>
          <a:xfrm>
            <a:off x="5922104" y="2358585"/>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0" name="组合 9">
            <a:extLst>
              <a:ext uri="{FF2B5EF4-FFF2-40B4-BE49-F238E27FC236}">
                <a16:creationId xmlns:a16="http://schemas.microsoft.com/office/drawing/2014/main" id="{8BB55ABD-2876-174B-0CA4-C0EB16F63159}"/>
              </a:ext>
            </a:extLst>
          </p:cNvPr>
          <p:cNvGrpSpPr/>
          <p:nvPr/>
        </p:nvGrpSpPr>
        <p:grpSpPr>
          <a:xfrm>
            <a:off x="3515637" y="1563638"/>
            <a:ext cx="2014357" cy="1872207"/>
            <a:chOff x="554375" y="2067694"/>
            <a:chExt cx="1476164" cy="1438638"/>
          </a:xfrm>
        </p:grpSpPr>
        <p:sp>
          <p:nvSpPr>
            <p:cNvPr id="12" name="矩形: 圆角 11">
              <a:extLst>
                <a:ext uri="{FF2B5EF4-FFF2-40B4-BE49-F238E27FC236}">
                  <a16:creationId xmlns:a16="http://schemas.microsoft.com/office/drawing/2014/main" id="{39509D69-B66B-EC46-1284-4C6DCC08824F}"/>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CB248F65-B395-EFBC-F4DE-61B1C161DABE}"/>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8">
              <a:extLst>
                <a:ext uri="{FF2B5EF4-FFF2-40B4-BE49-F238E27FC236}">
                  <a16:creationId xmlns:a16="http://schemas.microsoft.com/office/drawing/2014/main" id="{2FCCC215-02CA-E0C2-1866-B5FBA1431AF6}"/>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584E26AC-4546-CF97-08F4-06C7A4FB7FFF}"/>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7A315659-2B6D-DEC8-0AEC-EA67E8E71AB5}"/>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D70F77D6-DCC7-49E0-579A-D751285696AC}"/>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905D5481-8AE4-269F-186D-B02F787F4015}"/>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D01891D0-8953-E22A-94E1-494B54B1B3AA}"/>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E4962032-E27C-8DD8-EF93-110DCF2BA1F1}"/>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EBB0B453-7E5A-D4A5-561E-192D67DDA30D}"/>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6E2434D8-1350-18C9-5AC4-A06B76CF931C}"/>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80FF9B66-A4E6-EFF5-8E29-55CE17F9FD90}"/>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12BCBE0D-A26E-9E07-C871-5495A50D74DF}"/>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22F7C7FA-91D3-FF82-4E58-3C0333C359AA}"/>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55697484-C26E-E973-7716-9FD132D96AB3}"/>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a:extLst>
                <a:ext uri="{FF2B5EF4-FFF2-40B4-BE49-F238E27FC236}">
                  <a16:creationId xmlns:a16="http://schemas.microsoft.com/office/drawing/2014/main" id="{B3F44169-44FD-9FA7-69A7-F979271BCC38}"/>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902428D-9A1E-1991-6C60-E460B3D1A1E2}"/>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55FDE56-1DB9-2EB0-FDF3-62D3278D98B9}"/>
                </a:ext>
              </a:extLst>
            </p:cNvPr>
            <p:cNvSpPr txBox="1"/>
            <p:nvPr/>
          </p:nvSpPr>
          <p:spPr>
            <a:xfrm>
              <a:off x="888289" y="2143342"/>
              <a:ext cx="197588" cy="189201"/>
            </a:xfrm>
            <a:prstGeom prst="rect">
              <a:avLst/>
            </a:prstGeom>
            <a:noFill/>
          </p:spPr>
          <p:txBody>
            <a:bodyPr wrap="none" rtlCol="0">
              <a:spAutoFit/>
            </a:bodyPr>
            <a:lstStyle/>
            <a:p>
              <a:r>
                <a:rPr lang="en-US" altLang="zh-CN" sz="1000" b="1" i="1">
                  <a:latin typeface="Times New Roman" panose="02020603050405020304" pitchFamily="18" charset="0"/>
                </a:rPr>
                <a:t>R</a:t>
              </a:r>
              <a:endParaRPr lang="zh-CN" altLang="en-US" sz="1000" b="1" i="1">
                <a:latin typeface="Times New Roman" panose="02020603050405020304" pitchFamily="18" charset="0"/>
              </a:endParaRPr>
            </a:p>
          </p:txBody>
        </p:sp>
        <p:cxnSp>
          <p:nvCxnSpPr>
            <p:cNvPr id="43" name="直接连接符 42">
              <a:extLst>
                <a:ext uri="{FF2B5EF4-FFF2-40B4-BE49-F238E27FC236}">
                  <a16:creationId xmlns:a16="http://schemas.microsoft.com/office/drawing/2014/main" id="{BA5F495C-9F81-CCD8-F95E-F62B8A967E96}"/>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B9778FE4-DBA3-4010-62FD-4F1B471101CD}"/>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F327D653-C7CE-25AE-10CD-9EAC5E0F5575}"/>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3DA69C7D-832D-598C-7893-52533EE1F174}"/>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965147F1-93E2-3B9E-DF17-83D03A1E033A}"/>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117237A-1E5F-172C-8303-5CBDB67E7E82}"/>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49" name="文本框 48">
              <a:extLst>
                <a:ext uri="{FF2B5EF4-FFF2-40B4-BE49-F238E27FC236}">
                  <a16:creationId xmlns:a16="http://schemas.microsoft.com/office/drawing/2014/main" id="{8A03C262-105C-43C6-DD34-533D95DA5E82}"/>
                </a:ext>
              </a:extLst>
            </p:cNvPr>
            <p:cNvSpPr txBox="1"/>
            <p:nvPr/>
          </p:nvSpPr>
          <p:spPr>
            <a:xfrm>
              <a:off x="554375" y="3198555"/>
              <a:ext cx="184731" cy="307777"/>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grpSp>
        <p:nvGrpSpPr>
          <p:cNvPr id="50" name="组合 49">
            <a:extLst>
              <a:ext uri="{FF2B5EF4-FFF2-40B4-BE49-F238E27FC236}">
                <a16:creationId xmlns:a16="http://schemas.microsoft.com/office/drawing/2014/main" id="{C92B48A5-9191-FCFA-C291-6CAF39803D88}"/>
              </a:ext>
            </a:extLst>
          </p:cNvPr>
          <p:cNvGrpSpPr/>
          <p:nvPr/>
        </p:nvGrpSpPr>
        <p:grpSpPr>
          <a:xfrm>
            <a:off x="7014616" y="1688904"/>
            <a:ext cx="1637346" cy="1307785"/>
            <a:chOff x="4599965" y="1477191"/>
            <a:chExt cx="2164014" cy="1936342"/>
          </a:xfrm>
        </p:grpSpPr>
        <p:grpSp>
          <p:nvGrpSpPr>
            <p:cNvPr id="51" name="组合 50">
              <a:extLst>
                <a:ext uri="{FF2B5EF4-FFF2-40B4-BE49-F238E27FC236}">
                  <a16:creationId xmlns:a16="http://schemas.microsoft.com/office/drawing/2014/main" id="{57F328EC-6888-5412-790A-E4F1476CC313}"/>
                </a:ext>
              </a:extLst>
            </p:cNvPr>
            <p:cNvGrpSpPr/>
            <p:nvPr/>
          </p:nvGrpSpPr>
          <p:grpSpPr>
            <a:xfrm rot="20943513">
              <a:off x="4881819" y="1477191"/>
              <a:ext cx="1047289" cy="1409447"/>
              <a:chOff x="5370965" y="1680603"/>
              <a:chExt cx="1793322" cy="2133284"/>
            </a:xfrm>
            <a:solidFill>
              <a:schemeClr val="bg1"/>
            </a:solidFill>
          </p:grpSpPr>
          <p:sp>
            <p:nvSpPr>
              <p:cNvPr id="99" name="矩形 98">
                <a:extLst>
                  <a:ext uri="{FF2B5EF4-FFF2-40B4-BE49-F238E27FC236}">
                    <a16:creationId xmlns:a16="http://schemas.microsoft.com/office/drawing/2014/main" id="{46475347-98C5-33C7-8530-DC36A4437DBE}"/>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0" name="直接连接符 99">
                <a:extLst>
                  <a:ext uri="{FF2B5EF4-FFF2-40B4-BE49-F238E27FC236}">
                    <a16:creationId xmlns:a16="http://schemas.microsoft.com/office/drawing/2014/main" id="{BA44A575-955E-CD8F-B246-4735A29C913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A209059A-EBB7-09E5-5B31-1C6D7A023EDE}"/>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BFA792AE-8341-FC03-40AA-9D61FE97F15D}"/>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30606EAC-EC7A-397B-436D-B26FC9A20E9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C4D95B4E-AF40-02A3-3761-3955E172C041}"/>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D25A3C75-1510-93B3-F283-0D7580EB9CC6}"/>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3502C027-7BF4-F416-A5CF-DEA48070F50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6E4E6322-A7B4-9ABD-A810-C732AC0CC7BE}"/>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52" name="文本框 51">
              <a:extLst>
                <a:ext uri="{FF2B5EF4-FFF2-40B4-BE49-F238E27FC236}">
                  <a16:creationId xmlns:a16="http://schemas.microsoft.com/office/drawing/2014/main" id="{F52C623B-41A4-0F0C-2B35-CD036D09F3C8}"/>
                </a:ext>
              </a:extLst>
            </p:cNvPr>
            <p:cNvSpPr txBox="1"/>
            <p:nvPr/>
          </p:nvSpPr>
          <p:spPr>
            <a:xfrm rot="19792743">
              <a:off x="5420294" y="3044521"/>
              <a:ext cx="221485" cy="369012"/>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nvGrpSpPr>
            <p:cNvPr id="53" name="组合 52">
              <a:extLst>
                <a:ext uri="{FF2B5EF4-FFF2-40B4-BE49-F238E27FC236}">
                  <a16:creationId xmlns:a16="http://schemas.microsoft.com/office/drawing/2014/main" id="{598A2620-9509-2284-DDC0-0CA0FD0C763F}"/>
                </a:ext>
              </a:extLst>
            </p:cNvPr>
            <p:cNvGrpSpPr/>
            <p:nvPr/>
          </p:nvGrpSpPr>
          <p:grpSpPr>
            <a:xfrm rot="20943513">
              <a:off x="5349897" y="1510271"/>
              <a:ext cx="1047289" cy="1409447"/>
              <a:chOff x="5370966" y="1680604"/>
              <a:chExt cx="1793322" cy="2133284"/>
            </a:xfrm>
            <a:solidFill>
              <a:schemeClr val="bg1"/>
            </a:solidFill>
          </p:grpSpPr>
          <p:sp>
            <p:nvSpPr>
              <p:cNvPr id="84" name="矩形 83">
                <a:extLst>
                  <a:ext uri="{FF2B5EF4-FFF2-40B4-BE49-F238E27FC236}">
                    <a16:creationId xmlns:a16="http://schemas.microsoft.com/office/drawing/2014/main" id="{6100BF5B-EC13-75EA-F7F0-38D958A6306C}"/>
                  </a:ext>
                </a:extLst>
              </p:cNvPr>
              <p:cNvSpPr/>
              <p:nvPr/>
            </p:nvSpPr>
            <p:spPr>
              <a:xfrm>
                <a:off x="5370966" y="1680604"/>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连接符 84">
                <a:extLst>
                  <a:ext uri="{FF2B5EF4-FFF2-40B4-BE49-F238E27FC236}">
                    <a16:creationId xmlns:a16="http://schemas.microsoft.com/office/drawing/2014/main" id="{3D27C110-8227-8D7A-3135-17A8209C2D5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88B80EC2-D82A-7831-1164-113FAD9D30B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C99C0D11-C9FE-666C-E6FC-D434860FBC1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93328751-3B67-C6F6-10B2-96F1A8F3EF2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71EC792F-9425-AB49-670D-D3217E18998E}"/>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A7C41236-8FFB-E2A1-A42C-ECCE3B9D7940}"/>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79A05014-B197-40A6-88C3-8213F0B926F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67C11138-647E-43D3-57FD-13004405F483}"/>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54" name="组合 53">
              <a:extLst>
                <a:ext uri="{FF2B5EF4-FFF2-40B4-BE49-F238E27FC236}">
                  <a16:creationId xmlns:a16="http://schemas.microsoft.com/office/drawing/2014/main" id="{76A2F711-ECDC-7CCC-0D6F-B1795CD701F0}"/>
                </a:ext>
              </a:extLst>
            </p:cNvPr>
            <p:cNvGrpSpPr/>
            <p:nvPr/>
          </p:nvGrpSpPr>
          <p:grpSpPr>
            <a:xfrm rot="1431567">
              <a:off x="5199663" y="1819238"/>
              <a:ext cx="1047289" cy="1409447"/>
              <a:chOff x="5370964" y="1680605"/>
              <a:chExt cx="1793322" cy="2133284"/>
            </a:xfrm>
            <a:solidFill>
              <a:schemeClr val="bg1"/>
            </a:solidFill>
          </p:grpSpPr>
          <p:sp>
            <p:nvSpPr>
              <p:cNvPr id="75" name="矩形 74">
                <a:extLst>
                  <a:ext uri="{FF2B5EF4-FFF2-40B4-BE49-F238E27FC236}">
                    <a16:creationId xmlns:a16="http://schemas.microsoft.com/office/drawing/2014/main" id="{B8E79C9F-2401-AC5B-60F9-0735ABDE6AFD}"/>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B3F76CD2-BF3F-4E4A-BC05-03884462098B}"/>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324AC8BE-268E-F55E-C1B9-FDE831B93985}"/>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E6F88DBC-FE61-87FC-F487-3FE9BDD84E3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B9CB99BD-676C-9DBE-0423-3105AAA40BF9}"/>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9ECE895F-A634-E75E-C7EF-9A4FCD9BA5BC}"/>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6C00998E-6B27-319D-43B5-886570B80491}"/>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417ECB73-BE46-0B4C-6AD1-7312C33FD1D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D6A8C72A-C302-98AB-94C1-33C8CD18DD1E}"/>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55" name="组合 54">
              <a:extLst>
                <a:ext uri="{FF2B5EF4-FFF2-40B4-BE49-F238E27FC236}">
                  <a16:creationId xmlns:a16="http://schemas.microsoft.com/office/drawing/2014/main" id="{EFC8DD98-8A15-E36A-AD6A-1FC2863ABEC2}"/>
                </a:ext>
              </a:extLst>
            </p:cNvPr>
            <p:cNvGrpSpPr/>
            <p:nvPr/>
          </p:nvGrpSpPr>
          <p:grpSpPr>
            <a:xfrm rot="723433">
              <a:off x="5716690" y="1841202"/>
              <a:ext cx="1047289" cy="1409447"/>
              <a:chOff x="5370964" y="1680605"/>
              <a:chExt cx="1793322" cy="2133284"/>
            </a:xfrm>
            <a:solidFill>
              <a:schemeClr val="bg1"/>
            </a:solidFill>
          </p:grpSpPr>
          <p:sp>
            <p:nvSpPr>
              <p:cNvPr id="66" name="矩形 65">
                <a:extLst>
                  <a:ext uri="{FF2B5EF4-FFF2-40B4-BE49-F238E27FC236}">
                    <a16:creationId xmlns:a16="http://schemas.microsoft.com/office/drawing/2014/main" id="{0AB5BDF8-78EC-CB55-7942-7367C5C92EBE}"/>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02B41F3C-017E-E778-2DDA-01BB1FA8C20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3DFA88A8-F3EA-84D3-FA4F-E12E1AD6368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EAD6250E-CEE6-CD07-6D2E-050A3EF057C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69AD1F7F-49B9-A2C3-E6B4-D7717168C9B1}"/>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240906F4-B892-CCF6-D0BC-09ABD3B19213}"/>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A4266528-9539-C483-1B7C-4430DEABD01B}"/>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37FE96C4-D6A5-AC64-ED56-CE3BC79E26C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FCA29C97-4B61-B417-B92D-46C817F9CB3B}"/>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56" name="组合 55">
              <a:extLst>
                <a:ext uri="{FF2B5EF4-FFF2-40B4-BE49-F238E27FC236}">
                  <a16:creationId xmlns:a16="http://schemas.microsoft.com/office/drawing/2014/main" id="{87484AE0-7090-590D-04E0-A97F685EB049}"/>
                </a:ext>
              </a:extLst>
            </p:cNvPr>
            <p:cNvGrpSpPr/>
            <p:nvPr/>
          </p:nvGrpSpPr>
          <p:grpSpPr>
            <a:xfrm rot="20812059">
              <a:off x="4599965" y="1937558"/>
              <a:ext cx="1047289" cy="1409447"/>
              <a:chOff x="5370964" y="1680605"/>
              <a:chExt cx="1793322" cy="2133284"/>
            </a:xfrm>
            <a:solidFill>
              <a:schemeClr val="bg1"/>
            </a:solidFill>
          </p:grpSpPr>
          <p:sp>
            <p:nvSpPr>
              <p:cNvPr id="57" name="矩形 56">
                <a:extLst>
                  <a:ext uri="{FF2B5EF4-FFF2-40B4-BE49-F238E27FC236}">
                    <a16:creationId xmlns:a16="http://schemas.microsoft.com/office/drawing/2014/main" id="{2DF4B06B-57F0-2048-9F16-19E009646072}"/>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连接符 57">
                <a:extLst>
                  <a:ext uri="{FF2B5EF4-FFF2-40B4-BE49-F238E27FC236}">
                    <a16:creationId xmlns:a16="http://schemas.microsoft.com/office/drawing/2014/main" id="{27B139D6-9DC8-20EE-9DA1-A1257C64265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EB0ECEFC-E404-B74C-45A3-FA9854A8FD39}"/>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7662A850-0C06-1151-B5A3-48C30C5A8436}"/>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AE556DD0-EFEC-BFA4-3326-DBD7AF742C16}"/>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42F6A09-74FF-6913-81BE-2BB290122BA4}"/>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A3234EB3-5B26-1716-F06D-D3732208FF19}"/>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798298B0-F91C-0E57-4A91-7AE85B73F83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143D0CA-1E7E-C5FE-D78A-AAEB8DB46FAF}"/>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sp>
        <p:nvSpPr>
          <p:cNvPr id="108" name="文本框 107">
            <a:extLst>
              <a:ext uri="{FF2B5EF4-FFF2-40B4-BE49-F238E27FC236}">
                <a16:creationId xmlns:a16="http://schemas.microsoft.com/office/drawing/2014/main" id="{209C3004-131B-7A1C-7A03-E17C70430067}"/>
              </a:ext>
            </a:extLst>
          </p:cNvPr>
          <p:cNvSpPr txBox="1"/>
          <p:nvPr/>
        </p:nvSpPr>
        <p:spPr>
          <a:xfrm>
            <a:off x="4143887" y="3064535"/>
            <a:ext cx="784189" cy="307777"/>
          </a:xfrm>
          <a:prstGeom prst="rect">
            <a:avLst/>
          </a:prstGeom>
          <a:noFill/>
        </p:spPr>
        <p:txBody>
          <a:bodyPr wrap="none" rtlCol="0">
            <a:spAutoFit/>
          </a:bodyPr>
          <a:lstStyle/>
          <a:p>
            <a:r>
              <a:rPr lang="en-US" altLang="zh-CN" sz="1400" b="1" i="1">
                <a:latin typeface="Times New Roman" panose="02020603050405020304" pitchFamily="18" charset="0"/>
              </a:rPr>
              <a:t>analysis</a:t>
            </a:r>
            <a:endParaRPr lang="zh-CN" altLang="en-US" sz="1400" b="1" i="1">
              <a:latin typeface="Times New Roman" panose="02020603050405020304" pitchFamily="18" charset="0"/>
            </a:endParaRPr>
          </a:p>
        </p:txBody>
      </p:sp>
      <p:sp>
        <p:nvSpPr>
          <p:cNvPr id="109" name="文本框 108">
            <a:extLst>
              <a:ext uri="{FF2B5EF4-FFF2-40B4-BE49-F238E27FC236}">
                <a16:creationId xmlns:a16="http://schemas.microsoft.com/office/drawing/2014/main" id="{CC3F854B-0589-4ED1-5BE5-804373A0C5A8}"/>
              </a:ext>
            </a:extLst>
          </p:cNvPr>
          <p:cNvSpPr txBox="1"/>
          <p:nvPr/>
        </p:nvSpPr>
        <p:spPr>
          <a:xfrm>
            <a:off x="7418028" y="3077081"/>
            <a:ext cx="1046569" cy="307777"/>
          </a:xfrm>
          <a:prstGeom prst="rect">
            <a:avLst/>
          </a:prstGeom>
          <a:noFill/>
        </p:spPr>
        <p:txBody>
          <a:bodyPr wrap="none" rtlCol="0">
            <a:spAutoFit/>
          </a:bodyPr>
          <a:lstStyle/>
          <a:p>
            <a:r>
              <a:rPr lang="en-US" altLang="zh-CN" sz="1400" b="1" i="1">
                <a:latin typeface="Times New Roman" panose="02020603050405020304" pitchFamily="18" charset="0"/>
              </a:rPr>
              <a:t>Write paper</a:t>
            </a:r>
            <a:endParaRPr lang="zh-CN" altLang="en-US" sz="1400" b="1" i="1">
              <a:latin typeface="Times New Roman" panose="02020603050405020304" pitchFamily="18" charset="0"/>
            </a:endParaRPr>
          </a:p>
        </p:txBody>
      </p:sp>
      <p:cxnSp>
        <p:nvCxnSpPr>
          <p:cNvPr id="110" name="直接箭头连接符 109">
            <a:extLst>
              <a:ext uri="{FF2B5EF4-FFF2-40B4-BE49-F238E27FC236}">
                <a16:creationId xmlns:a16="http://schemas.microsoft.com/office/drawing/2014/main" id="{A590EB2D-7EE6-5C24-CE3A-189D638DF42B}"/>
              </a:ext>
            </a:extLst>
          </p:cNvPr>
          <p:cNvCxnSpPr>
            <a:cxnSpLocks/>
          </p:cNvCxnSpPr>
          <p:nvPr/>
        </p:nvCxnSpPr>
        <p:spPr>
          <a:xfrm>
            <a:off x="2507525" y="2270224"/>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55737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E19D4263-A045-4C49-803F-820160214B65}"/>
              </a:ext>
            </a:extLst>
          </p:cNvPr>
          <p:cNvGrpSpPr/>
          <p:nvPr/>
        </p:nvGrpSpPr>
        <p:grpSpPr>
          <a:xfrm>
            <a:off x="0" y="5085443"/>
            <a:ext cx="9144000" cy="54006"/>
            <a:chOff x="2190216" y="0"/>
            <a:chExt cx="7128792" cy="108012"/>
          </a:xfrm>
        </p:grpSpPr>
        <p:sp>
          <p:nvSpPr>
            <p:cNvPr id="40" name="矩形 39">
              <a:extLst>
                <a:ext uri="{FF2B5EF4-FFF2-40B4-BE49-F238E27FC236}">
                  <a16:creationId xmlns:a16="http://schemas.microsoft.com/office/drawing/2014/main" id="{547F9DBA-B6EC-4735-B525-3C416342ADCF}"/>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ACE5025-919F-4724-8FDB-3FDE859A5DE4}"/>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4454170-42A0-4801-8861-FE5585CCB009}"/>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64797CD-BDEF-4C4A-A391-35BC3D99F4DE}"/>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B5058C4-9243-41DC-9973-282173E23A19}"/>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8EB3BB5-640E-4593-8EF8-888B7C90827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557E321-947C-405D-80B4-FAB1E49E6488}"/>
              </a:ext>
            </a:extLst>
          </p:cNvPr>
          <p:cNvGrpSpPr/>
          <p:nvPr/>
        </p:nvGrpSpPr>
        <p:grpSpPr>
          <a:xfrm>
            <a:off x="2347955" y="1377089"/>
            <a:ext cx="4448091" cy="2389323"/>
            <a:chOff x="2341868" y="1357159"/>
            <a:chExt cx="4448091" cy="2389323"/>
          </a:xfrm>
        </p:grpSpPr>
        <p:sp>
          <p:nvSpPr>
            <p:cNvPr id="36" name="对话气泡: 椭圆形 35">
              <a:extLst>
                <a:ext uri="{FF2B5EF4-FFF2-40B4-BE49-F238E27FC236}">
                  <a16:creationId xmlns:a16="http://schemas.microsoft.com/office/drawing/2014/main" id="{A0F903FD-DD60-4CBD-A1E1-C4ACCA20A9B6}"/>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感谢，感谢！</a:t>
              </a:r>
            </a:p>
          </p:txBody>
        </p:sp>
        <p:grpSp>
          <p:nvGrpSpPr>
            <p:cNvPr id="29" name="组合 28">
              <a:extLst>
                <a:ext uri="{FF2B5EF4-FFF2-40B4-BE49-F238E27FC236}">
                  <a16:creationId xmlns:a16="http://schemas.microsoft.com/office/drawing/2014/main" id="{06BF6F7C-DC38-404F-861E-4931B20BA581}"/>
                </a:ext>
              </a:extLst>
            </p:cNvPr>
            <p:cNvGrpSpPr/>
            <p:nvPr/>
          </p:nvGrpSpPr>
          <p:grpSpPr>
            <a:xfrm>
              <a:off x="3295920" y="2144513"/>
              <a:ext cx="1270372" cy="1601969"/>
              <a:chOff x="3057965" y="961407"/>
              <a:chExt cx="801971" cy="1011304"/>
            </a:xfrm>
          </p:grpSpPr>
          <p:grpSp>
            <p:nvGrpSpPr>
              <p:cNvPr id="32" name="组合 31">
                <a:extLst>
                  <a:ext uri="{FF2B5EF4-FFF2-40B4-BE49-F238E27FC236}">
                    <a16:creationId xmlns:a16="http://schemas.microsoft.com/office/drawing/2014/main" id="{B6D0B81D-FCE3-43C8-B5BF-2024F0595A7F}"/>
                  </a:ext>
                </a:extLst>
              </p:cNvPr>
              <p:cNvGrpSpPr/>
              <p:nvPr/>
            </p:nvGrpSpPr>
            <p:grpSpPr>
              <a:xfrm>
                <a:off x="3057965" y="961407"/>
                <a:ext cx="801971" cy="1011304"/>
                <a:chOff x="3337981" y="675665"/>
                <a:chExt cx="2157513" cy="3915501"/>
              </a:xfrm>
            </p:grpSpPr>
            <p:sp>
              <p:nvSpPr>
                <p:cNvPr id="34" name="椭圆 33">
                  <a:extLst>
                    <a:ext uri="{FF2B5EF4-FFF2-40B4-BE49-F238E27FC236}">
                      <a16:creationId xmlns:a16="http://schemas.microsoft.com/office/drawing/2014/main" id="{F978608F-AD6B-4125-97FC-BF9ADE43890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3B426128-4E5C-4660-808C-B0242194349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星形: 五角 32">
                <a:extLst>
                  <a:ext uri="{FF2B5EF4-FFF2-40B4-BE49-F238E27FC236}">
                    <a16:creationId xmlns:a16="http://schemas.microsoft.com/office/drawing/2014/main" id="{CA6790B2-CE82-4803-B3B7-1E0B52DF115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对话气泡: 椭圆形 30">
              <a:extLst>
                <a:ext uri="{FF2B5EF4-FFF2-40B4-BE49-F238E27FC236}">
                  <a16:creationId xmlns:a16="http://schemas.microsoft.com/office/drawing/2014/main" id="{3EC6772A-6DF4-46FB-AF3A-97AEBC0493D6}"/>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感谢各位聆听！</a:t>
              </a:r>
            </a:p>
          </p:txBody>
        </p:sp>
        <p:grpSp>
          <p:nvGrpSpPr>
            <p:cNvPr id="18" name="组合 17">
              <a:extLst>
                <a:ext uri="{FF2B5EF4-FFF2-40B4-BE49-F238E27FC236}">
                  <a16:creationId xmlns:a16="http://schemas.microsoft.com/office/drawing/2014/main" id="{085313B0-7992-47B5-823C-C0A38F0415A8}"/>
                </a:ext>
              </a:extLst>
            </p:cNvPr>
            <p:cNvGrpSpPr/>
            <p:nvPr/>
          </p:nvGrpSpPr>
          <p:grpSpPr>
            <a:xfrm>
              <a:off x="4973045" y="2147662"/>
              <a:ext cx="1230546" cy="1551747"/>
              <a:chOff x="3858254" y="991203"/>
              <a:chExt cx="801971" cy="1011304"/>
            </a:xfrm>
          </p:grpSpPr>
          <p:grpSp>
            <p:nvGrpSpPr>
              <p:cNvPr id="24" name="组合 23">
                <a:extLst>
                  <a:ext uri="{FF2B5EF4-FFF2-40B4-BE49-F238E27FC236}">
                    <a16:creationId xmlns:a16="http://schemas.microsoft.com/office/drawing/2014/main" id="{0C4504C0-9B3D-422F-AC95-19C0DCC1190C}"/>
                  </a:ext>
                </a:extLst>
              </p:cNvPr>
              <p:cNvGrpSpPr/>
              <p:nvPr/>
            </p:nvGrpSpPr>
            <p:grpSpPr>
              <a:xfrm>
                <a:off x="3858254" y="991203"/>
                <a:ext cx="801971" cy="1011304"/>
                <a:chOff x="3337981" y="675665"/>
                <a:chExt cx="2157513" cy="3915501"/>
              </a:xfrm>
            </p:grpSpPr>
            <p:sp>
              <p:nvSpPr>
                <p:cNvPr id="26" name="椭圆 25">
                  <a:extLst>
                    <a:ext uri="{FF2B5EF4-FFF2-40B4-BE49-F238E27FC236}">
                      <a16:creationId xmlns:a16="http://schemas.microsoft.com/office/drawing/2014/main" id="{081B907D-3289-4404-8CEA-FE429F7EA700}"/>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272131-BC88-4BA0-96AB-699D5CF281B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D96DA601-300C-4BFF-A155-98F3817414EF}"/>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63"/>
          <p:cNvSpPr/>
          <p:nvPr/>
        </p:nvSpPr>
        <p:spPr>
          <a:xfrm>
            <a:off x="6300191" y="1422641"/>
            <a:ext cx="1456849"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研究进展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5" name="矩形: 圆角 64"/>
          <p:cNvSpPr/>
          <p:nvPr/>
        </p:nvSpPr>
        <p:spPr>
          <a:xfrm>
            <a:off x="3961414" y="2143340"/>
            <a:ext cx="846653"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方法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6" name="矩形: 圆角 65"/>
          <p:cNvSpPr/>
          <p:nvPr/>
        </p:nvSpPr>
        <p:spPr>
          <a:xfrm>
            <a:off x="323528" y="2879548"/>
            <a:ext cx="1537632" cy="510778"/>
          </a:xfrm>
          <a:prstGeom prst="roundRect">
            <a:avLst/>
          </a:prstGeom>
          <a:noFill/>
          <a:ln>
            <a:noFill/>
          </a:ln>
        </p:spPr>
        <p:txBody>
          <a:bodyPr wrap="squar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引言</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8" name="矩形: 圆角 67"/>
          <p:cNvSpPr/>
          <p:nvPr/>
        </p:nvSpPr>
        <p:spPr>
          <a:xfrm>
            <a:off x="7685438" y="226313"/>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后续计划</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grpSp>
        <p:nvGrpSpPr>
          <p:cNvPr id="23" name="组合 22">
            <a:extLst>
              <a:ext uri="{FF2B5EF4-FFF2-40B4-BE49-F238E27FC236}">
                <a16:creationId xmlns:a16="http://schemas.microsoft.com/office/drawing/2014/main" id="{4CF95FDA-A504-44E0-9EEA-D917507FBD4F}"/>
              </a:ext>
            </a:extLst>
          </p:cNvPr>
          <p:cNvGrpSpPr/>
          <p:nvPr/>
        </p:nvGrpSpPr>
        <p:grpSpPr>
          <a:xfrm>
            <a:off x="4127" y="445425"/>
            <a:ext cx="9553065" cy="4192721"/>
            <a:chOff x="4127" y="445425"/>
            <a:chExt cx="9553065" cy="4192721"/>
          </a:xfrm>
        </p:grpSpPr>
        <p:sp>
          <p:nvSpPr>
            <p:cNvPr id="15" name="任意多边形: 形状 14">
              <a:extLst>
                <a:ext uri="{FF2B5EF4-FFF2-40B4-BE49-F238E27FC236}">
                  <a16:creationId xmlns:a16="http://schemas.microsoft.com/office/drawing/2014/main" id="{765AAC05-16A3-4A0F-9001-963112E4D6C5}"/>
                </a:ext>
              </a:extLst>
            </p:cNvPr>
            <p:cNvSpPr/>
            <p:nvPr/>
          </p:nvSpPr>
          <p:spPr>
            <a:xfrm>
              <a:off x="4127" y="3340974"/>
              <a:ext cx="2977116" cy="1297172"/>
            </a:xfrm>
            <a:custGeom>
              <a:avLst/>
              <a:gdLst>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Lst>
              <a:ahLst/>
              <a:cxnLst>
                <a:cxn ang="0">
                  <a:pos x="connsiteX0" y="connsiteY0"/>
                </a:cxn>
                <a:cxn ang="0">
                  <a:pos x="connsiteX1" y="connsiteY1"/>
                </a:cxn>
                <a:cxn ang="0">
                  <a:pos x="connsiteX2" y="connsiteY2"/>
                </a:cxn>
                <a:cxn ang="0">
                  <a:pos x="connsiteX3" y="connsiteY3"/>
                </a:cxn>
              </a:cxnLst>
              <a:rect l="l" t="t" r="r" b="b"/>
              <a:pathLst>
                <a:path w="2977116" h="1297172">
                  <a:moveTo>
                    <a:pt x="0" y="1297172"/>
                  </a:moveTo>
                  <a:cubicBezTo>
                    <a:pt x="366823" y="807188"/>
                    <a:pt x="733647" y="317205"/>
                    <a:pt x="1084521" y="148856"/>
                  </a:cubicBezTo>
                  <a:cubicBezTo>
                    <a:pt x="1435395" y="-19493"/>
                    <a:pt x="1789814" y="311888"/>
                    <a:pt x="2105247" y="287079"/>
                  </a:cubicBezTo>
                  <a:cubicBezTo>
                    <a:pt x="2527006" y="315433"/>
                    <a:pt x="2698898" y="131135"/>
                    <a:pt x="2977116" y="0"/>
                  </a:cubicBezTo>
                </a:path>
              </a:pathLst>
            </a:custGeom>
            <a:noFill/>
            <a:ln w="38100">
              <a:solidFill>
                <a:srgbClr val="84C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04B0F6F9-6358-40F4-A524-658A55F0F984}"/>
                </a:ext>
              </a:extLst>
            </p:cNvPr>
            <p:cNvSpPr/>
            <p:nvPr/>
          </p:nvSpPr>
          <p:spPr>
            <a:xfrm>
              <a:off x="2981243" y="2626808"/>
              <a:ext cx="2806996" cy="714166"/>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Lst>
              <a:ahLst/>
              <a:cxnLst>
                <a:cxn ang="0">
                  <a:pos x="connsiteX0" y="connsiteY0"/>
                </a:cxn>
                <a:cxn ang="0">
                  <a:pos x="connsiteX1" y="connsiteY1"/>
                </a:cxn>
                <a:cxn ang="0">
                  <a:pos x="connsiteX2" y="connsiteY2"/>
                </a:cxn>
              </a:cxnLst>
              <a:rect l="l" t="t" r="r" b="b"/>
              <a:pathLst>
                <a:path w="2806996" h="714166">
                  <a:moveTo>
                    <a:pt x="0" y="714166"/>
                  </a:moveTo>
                  <a:cubicBezTo>
                    <a:pt x="505046" y="404936"/>
                    <a:pt x="956930" y="63808"/>
                    <a:pt x="1477926" y="12418"/>
                  </a:cubicBezTo>
                  <a:cubicBezTo>
                    <a:pt x="1945759" y="-70870"/>
                    <a:pt x="2408274" y="295067"/>
                    <a:pt x="2806996" y="214436"/>
                  </a:cubicBezTo>
                </a:path>
              </a:pathLst>
            </a:custGeom>
            <a:noFill/>
            <a:ln w="38100">
              <a:solidFill>
                <a:srgbClr val="3276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808773B1-6E4B-4892-9149-373411CB6237}"/>
                </a:ext>
              </a:extLst>
            </p:cNvPr>
            <p:cNvSpPr/>
            <p:nvPr/>
          </p:nvSpPr>
          <p:spPr>
            <a:xfrm>
              <a:off x="5782633" y="1933419"/>
              <a:ext cx="2264735" cy="908638"/>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Lst>
              <a:ahLst/>
              <a:cxnLst>
                <a:cxn ang="0">
                  <a:pos x="connsiteX0" y="connsiteY0"/>
                </a:cxn>
                <a:cxn ang="0">
                  <a:pos x="connsiteX1" y="connsiteY1"/>
                </a:cxn>
                <a:cxn ang="0">
                  <a:pos x="connsiteX2" y="connsiteY2"/>
                </a:cxn>
              </a:cxnLst>
              <a:rect l="l" t="t" r="r" b="b"/>
              <a:pathLst>
                <a:path w="2264735" h="908638">
                  <a:moveTo>
                    <a:pt x="0" y="908638"/>
                  </a:moveTo>
                  <a:cubicBezTo>
                    <a:pt x="707065" y="769528"/>
                    <a:pt x="903768" y="-71328"/>
                    <a:pt x="1477926" y="4872"/>
                  </a:cubicBezTo>
                  <a:cubicBezTo>
                    <a:pt x="1956392" y="6644"/>
                    <a:pt x="1823482" y="117399"/>
                    <a:pt x="2264735" y="68666"/>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AFEBF0BA-F400-4D34-8200-8DFE3CCE98E6}"/>
                </a:ext>
              </a:extLst>
            </p:cNvPr>
            <p:cNvSpPr/>
            <p:nvPr/>
          </p:nvSpPr>
          <p:spPr>
            <a:xfrm>
              <a:off x="8047368" y="445425"/>
              <a:ext cx="1509824" cy="1557603"/>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 name="connsiteX0" fmla="*/ 0 w 2264735"/>
                <a:gd name="connsiteY0" fmla="*/ 908269 h 908269"/>
                <a:gd name="connsiteX1" fmla="*/ 1477926 w 2264735"/>
                <a:gd name="connsiteY1" fmla="*/ 4503 h 908269"/>
                <a:gd name="connsiteX2" fmla="*/ 2264735 w 2264735"/>
                <a:gd name="connsiteY2" fmla="*/ 68297 h 908269"/>
                <a:gd name="connsiteX0" fmla="*/ 0 w 2264735"/>
                <a:gd name="connsiteY0" fmla="*/ 1555048 h 1555048"/>
                <a:gd name="connsiteX1" fmla="*/ 1509824 w 2264735"/>
                <a:gd name="connsiteY1" fmla="*/ 2696 h 1555048"/>
                <a:gd name="connsiteX2" fmla="*/ 2264735 w 2264735"/>
                <a:gd name="connsiteY2" fmla="*/ 715076 h 1555048"/>
                <a:gd name="connsiteX0" fmla="*/ 0 w 1509824"/>
                <a:gd name="connsiteY0" fmla="*/ 1555048 h 1555048"/>
                <a:gd name="connsiteX1" fmla="*/ 1509824 w 1509824"/>
                <a:gd name="connsiteY1" fmla="*/ 2696 h 1555048"/>
                <a:gd name="connsiteX0" fmla="*/ 0 w 1509824"/>
                <a:gd name="connsiteY0" fmla="*/ 1557603 h 1557603"/>
                <a:gd name="connsiteX1" fmla="*/ 1509824 w 1509824"/>
                <a:gd name="connsiteY1" fmla="*/ 5251 h 1557603"/>
              </a:gdLst>
              <a:ahLst/>
              <a:cxnLst>
                <a:cxn ang="0">
                  <a:pos x="connsiteX0" y="connsiteY0"/>
                </a:cxn>
                <a:cxn ang="0">
                  <a:pos x="connsiteX1" y="connsiteY1"/>
                </a:cxn>
              </a:cxnLst>
              <a:rect l="l" t="t" r="r" b="b"/>
              <a:pathLst>
                <a:path w="1509824" h="1557603">
                  <a:moveTo>
                    <a:pt x="0" y="1557603"/>
                  </a:moveTo>
                  <a:cubicBezTo>
                    <a:pt x="781493" y="1492921"/>
                    <a:pt x="967563" y="-102847"/>
                    <a:pt x="1509824" y="5251"/>
                  </a:cubicBezTo>
                </a:path>
              </a:pathLst>
            </a:custGeom>
            <a:noFill/>
            <a:ln w="38100">
              <a:solidFill>
                <a:srgbClr val="F8D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172345" cy="769441"/>
            <a:chOff x="2195736" y="1100737"/>
            <a:chExt cx="3172345"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047355" cy="523220"/>
            </a:xfrm>
            <a:prstGeom prst="rect">
              <a:avLst/>
            </a:prstGeom>
            <a:noFill/>
          </p:spPr>
          <p:txBody>
            <a:bodyPr wrap="none" rtlCol="0">
              <a:spAutoFit/>
            </a:bodyPr>
            <a:lstStyle/>
            <a:p>
              <a:r>
                <a:rPr lang="zh-CN" altLang="en-US" sz="2800" b="1"/>
                <a:t>引              言</a:t>
              </a:r>
            </a:p>
          </p:txBody>
        </p:sp>
      </p:gr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B88974F9-C3BD-40B5-B66C-3201FA80F80F}"/>
              </a:ext>
            </a:extLst>
          </p:cNvPr>
          <p:cNvSpPr txBox="1"/>
          <p:nvPr/>
        </p:nvSpPr>
        <p:spPr>
          <a:xfrm>
            <a:off x="706227" y="1131590"/>
            <a:ext cx="7787475" cy="2542363"/>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Psychological science aims at understanding human mind and behaviour. However, psychological science largely relies on unrepresentative human samples: most human participants in published psychological studies are undergraduate students who take psychology courses from “</a:t>
            </a:r>
            <a:r>
              <a:rPr lang="en-US" altLang="zh-CN" b="1">
                <a:solidFill>
                  <a:srgbClr val="FF0000"/>
                </a:solidFill>
                <a:latin typeface="Times New Roman" panose="02020603050405020304" pitchFamily="18" charset="0"/>
              </a:rPr>
              <a:t>W</a:t>
            </a:r>
            <a:r>
              <a:rPr lang="en-US" altLang="zh-CN">
                <a:latin typeface="Times New Roman" panose="02020603050405020304" pitchFamily="18" charset="0"/>
              </a:rPr>
              <a:t>estern, </a:t>
            </a:r>
            <a:r>
              <a:rPr lang="en-US" altLang="zh-CN" b="1">
                <a:solidFill>
                  <a:srgbClr val="FF0000"/>
                </a:solidFill>
                <a:latin typeface="Times New Roman" panose="02020603050405020304" pitchFamily="18" charset="0"/>
              </a:rPr>
              <a:t>E</a:t>
            </a:r>
            <a:r>
              <a:rPr lang="en-US" altLang="zh-CN">
                <a:latin typeface="Times New Roman" panose="02020603050405020304" pitchFamily="18" charset="0"/>
              </a:rPr>
              <a:t>ducated, </a:t>
            </a:r>
            <a:r>
              <a:rPr lang="en-US" altLang="zh-CN" b="1">
                <a:solidFill>
                  <a:srgbClr val="FF0000"/>
                </a:solidFill>
                <a:latin typeface="Times New Roman" panose="02020603050405020304" pitchFamily="18" charset="0"/>
              </a:rPr>
              <a:t>I</a:t>
            </a:r>
            <a:r>
              <a:rPr lang="en-US" altLang="zh-CN">
                <a:latin typeface="Times New Roman" panose="02020603050405020304" pitchFamily="18" charset="0"/>
              </a:rPr>
              <a:t>ndustrialized, </a:t>
            </a:r>
            <a:r>
              <a:rPr lang="en-US" altLang="zh-CN" b="1">
                <a:solidFill>
                  <a:srgbClr val="FF0000"/>
                </a:solidFill>
                <a:latin typeface="Times New Roman" panose="02020603050405020304" pitchFamily="18" charset="0"/>
              </a:rPr>
              <a:t>R</a:t>
            </a:r>
            <a:r>
              <a:rPr lang="en-US" altLang="zh-CN">
                <a:latin typeface="Times New Roman" panose="02020603050405020304" pitchFamily="18" charset="0"/>
              </a:rPr>
              <a:t>ich, and </a:t>
            </a:r>
            <a:r>
              <a:rPr lang="en-US" altLang="zh-CN" b="1">
                <a:solidFill>
                  <a:srgbClr val="FF0000"/>
                </a:solidFill>
                <a:latin typeface="Times New Roman" panose="02020603050405020304" pitchFamily="18" charset="0"/>
              </a:rPr>
              <a:t>D</a:t>
            </a:r>
            <a:r>
              <a:rPr lang="en-US" altLang="zh-CN">
                <a:latin typeface="Times New Roman" panose="02020603050405020304" pitchFamily="18" charset="0"/>
              </a:rPr>
              <a:t>emocratic” regions (Henrich et al., 2010a; Henrich et al., 2010b; Henry, 2008; Sears, 1986)</a:t>
            </a:r>
            <a:endParaRPr lang="zh-CN" altLang="en-US">
              <a:latin typeface="Times New Roman" panose="02020603050405020304" pitchFamily="18" charset="0"/>
            </a:endParaRPr>
          </a:p>
        </p:txBody>
      </p:sp>
    </p:spTree>
    <p:extLst>
      <p:ext uri="{BB962C8B-B14F-4D97-AF65-F5344CB8AC3E}">
        <p14:creationId xmlns:p14="http://schemas.microsoft.com/office/powerpoint/2010/main" val="294708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9" name="图片 8">
            <a:extLst>
              <a:ext uri="{FF2B5EF4-FFF2-40B4-BE49-F238E27FC236}">
                <a16:creationId xmlns:a16="http://schemas.microsoft.com/office/drawing/2014/main" id="{E86D0517-A5BD-47DD-B8A5-3552DB500912}"/>
              </a:ext>
            </a:extLst>
          </p:cNvPr>
          <p:cNvPicPr>
            <a:picLocks noChangeAspect="1"/>
          </p:cNvPicPr>
          <p:nvPr/>
        </p:nvPicPr>
        <p:blipFill>
          <a:blip r:embed="rId2"/>
          <a:stretch>
            <a:fillRect/>
          </a:stretch>
        </p:blipFill>
        <p:spPr>
          <a:xfrm>
            <a:off x="281469" y="959573"/>
            <a:ext cx="5508038" cy="3432988"/>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56" y="841116"/>
            <a:ext cx="3238149" cy="366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58816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a:latin typeface="Times New Roman" panose="02020603050405020304" pitchFamily="18" charset="0"/>
                </a:rPr>
                <a:t>WEIRD problem</a:t>
              </a:r>
              <a:endParaRPr lang="zh-CN" altLang="en-US" b="1" i="1">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spTree>
    <p:extLst>
      <p:ext uri="{BB962C8B-B14F-4D97-AF65-F5344CB8AC3E}">
        <p14:creationId xmlns:p14="http://schemas.microsoft.com/office/powerpoint/2010/main" val="4095344681"/>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809525" y="794245"/>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639BF40-CA99-47F6-9ED6-7090CA46AC32}"/>
              </a:ext>
            </a:extLst>
          </p:cNvPr>
          <p:cNvGrpSpPr/>
          <p:nvPr/>
        </p:nvGrpSpPr>
        <p:grpSpPr>
          <a:xfrm>
            <a:off x="843485" y="1000779"/>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86180" y="2029699"/>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56469" y="2984053"/>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39479" y="1945353"/>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54532" y="1637576"/>
            <a:ext cx="1261884" cy="307777"/>
          </a:xfrm>
          <a:prstGeom prst="rect">
            <a:avLst/>
          </a:prstGeom>
          <a:noFill/>
        </p:spPr>
        <p:txBody>
          <a:bodyPr wrap="none" rtlCol="0">
            <a:spAutoFit/>
          </a:bodyPr>
          <a:lstStyle/>
          <a:p>
            <a:r>
              <a:rPr lang="zh-CN" altLang="en-US" sz="1400" b="1">
                <a:latin typeface="Times New Roman" panose="02020603050405020304" pitchFamily="18" charset="0"/>
              </a:rPr>
              <a:t>有代表性吗？</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118586" y="2821039"/>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spTree>
    <p:extLst>
      <p:ext uri="{BB962C8B-B14F-4D97-AF65-F5344CB8AC3E}">
        <p14:creationId xmlns:p14="http://schemas.microsoft.com/office/powerpoint/2010/main" val="4130477097"/>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475084" cy="400110"/>
          </a:xfrm>
          <a:prstGeom prst="rect">
            <a:avLst/>
          </a:prstGeom>
          <a:noFill/>
        </p:spPr>
        <p:txBody>
          <a:bodyPr wrap="none" rtlCol="0">
            <a:spAutoFit/>
          </a:bodyPr>
          <a:lstStyle/>
          <a:p>
            <a:r>
              <a:rPr lang="zh-CN" altLang="en-US" sz="2000" b="1"/>
              <a:t>问题与假设</a:t>
            </a:r>
          </a:p>
        </p:txBody>
      </p:sp>
      <p:pic>
        <p:nvPicPr>
          <p:cNvPr id="37" name="Picture 1">
            <a:extLst>
              <a:ext uri="{FF2B5EF4-FFF2-40B4-BE49-F238E27FC236}">
                <a16:creationId xmlns:a16="http://schemas.microsoft.com/office/drawing/2014/main" id="{A3BD15D6-76E5-443B-A734-C2133E9E4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78" y="1180137"/>
            <a:ext cx="4800540" cy="2700134"/>
          </a:xfrm>
          <a:prstGeom prst="rect">
            <a:avLst/>
          </a:prstGeom>
        </p:spPr>
      </p:pic>
      <p:sp>
        <p:nvSpPr>
          <p:cNvPr id="44" name="文本框 43">
            <a:extLst>
              <a:ext uri="{FF2B5EF4-FFF2-40B4-BE49-F238E27FC236}">
                <a16:creationId xmlns:a16="http://schemas.microsoft.com/office/drawing/2014/main" id="{B797DF35-E1BD-4A4E-8C13-A2A2615C0F61}"/>
              </a:ext>
            </a:extLst>
          </p:cNvPr>
          <p:cNvSpPr txBox="1"/>
          <p:nvPr/>
        </p:nvSpPr>
        <p:spPr>
          <a:xfrm>
            <a:off x="328028" y="4395430"/>
            <a:ext cx="4630478" cy="253916"/>
          </a:xfrm>
          <a:prstGeom prst="rect">
            <a:avLst/>
          </a:prstGeom>
          <a:noFill/>
        </p:spPr>
        <p:txBody>
          <a:bodyPr wrap="square">
            <a:spAutoFit/>
          </a:bodyPr>
          <a:lstStyle/>
          <a:p>
            <a:r>
              <a:rPr lang="en-GB" altLang="zh-CN" sz="105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1. Schema of the current meta-research. </a:t>
            </a:r>
            <a:endParaRPr lang="zh-CN" altLang="en-US"/>
          </a:p>
        </p:txBody>
      </p:sp>
      <p:sp>
        <p:nvSpPr>
          <p:cNvPr id="20" name="文本框 19">
            <a:hlinkClick r:id="rId3" action="ppaction://hlinksldjump"/>
            <a:extLst>
              <a:ext uri="{FF2B5EF4-FFF2-40B4-BE49-F238E27FC236}">
                <a16:creationId xmlns:a16="http://schemas.microsoft.com/office/drawing/2014/main" id="{B6736164-5F31-40CE-8354-468124E319D1}"/>
              </a:ext>
            </a:extLst>
          </p:cNvPr>
          <p:cNvSpPr txBox="1"/>
          <p:nvPr/>
        </p:nvSpPr>
        <p:spPr>
          <a:xfrm>
            <a:off x="5714751" y="854981"/>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22" name="文本框 21">
            <a:hlinkClick r:id="" action="ppaction://noaction"/>
            <a:extLst>
              <a:ext uri="{FF2B5EF4-FFF2-40B4-BE49-F238E27FC236}">
                <a16:creationId xmlns:a16="http://schemas.microsoft.com/office/drawing/2014/main" id="{F66E60F7-9E31-4D3E-84CF-E7B4D802A451}"/>
              </a:ext>
            </a:extLst>
          </p:cNvPr>
          <p:cNvSpPr txBox="1"/>
          <p:nvPr/>
        </p:nvSpPr>
        <p:spPr>
          <a:xfrm>
            <a:off x="5741149" y="2396297"/>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与人口普查数据和</a:t>
            </a:r>
            <a:r>
              <a:rPr lang="en-US" altLang="zh-CN" sz="1600">
                <a:latin typeface="Times New Roman" panose="02020603050405020304" pitchFamily="18" charset="0"/>
                <a:ea typeface="宋体" panose="02010600030101010101" pitchFamily="2" charset="-122"/>
              </a:rPr>
              <a:t>CFPS</a:t>
            </a:r>
            <a:r>
              <a:rPr lang="zh-CN" altLang="en-US" sz="1600">
                <a:latin typeface="Times New Roman" panose="02020603050405020304" pitchFamily="18" charset="0"/>
                <a:ea typeface="宋体" panose="02010600030101010101" pitchFamily="2" charset="-122"/>
              </a:rPr>
              <a:t>相比，心理学研究中的中国被试在多大程度上能代表中国人？</a:t>
            </a:r>
          </a:p>
        </p:txBody>
      </p:sp>
      <p:sp>
        <p:nvSpPr>
          <p:cNvPr id="23" name="文本框 22">
            <a:hlinkClick r:id="rId4" action="ppaction://hlinksldjump"/>
            <a:extLst>
              <a:ext uri="{FF2B5EF4-FFF2-40B4-BE49-F238E27FC236}">
                <a16:creationId xmlns:a16="http://schemas.microsoft.com/office/drawing/2014/main" id="{1D658405-49E7-4A82-BC36-52754050DB89}"/>
              </a:ext>
            </a:extLst>
          </p:cNvPr>
          <p:cNvSpPr txBox="1"/>
          <p:nvPr/>
        </p:nvSpPr>
        <p:spPr>
          <a:xfrm>
            <a:off x="5741149" y="3937613"/>
            <a:ext cx="3250971" cy="584775"/>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3</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2" name="文本框 1">
            <a:extLst>
              <a:ext uri="{FF2B5EF4-FFF2-40B4-BE49-F238E27FC236}">
                <a16:creationId xmlns:a16="http://schemas.microsoft.com/office/drawing/2014/main" id="{FB3C971A-CE62-40DF-B3BB-D25146C07F40}"/>
              </a:ext>
            </a:extLst>
          </p:cNvPr>
          <p:cNvSpPr txBox="1"/>
          <p:nvPr/>
        </p:nvSpPr>
        <p:spPr>
          <a:xfrm>
            <a:off x="7334586" y="1829087"/>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25" name="文本框 24">
            <a:extLst>
              <a:ext uri="{FF2B5EF4-FFF2-40B4-BE49-F238E27FC236}">
                <a16:creationId xmlns:a16="http://schemas.microsoft.com/office/drawing/2014/main" id="{45E038A3-7342-4DC8-8F04-F59DB81582BF}"/>
              </a:ext>
            </a:extLst>
          </p:cNvPr>
          <p:cNvSpPr txBox="1"/>
          <p:nvPr/>
        </p:nvSpPr>
        <p:spPr>
          <a:xfrm>
            <a:off x="7178057" y="3413176"/>
            <a:ext cx="1011815" cy="338554"/>
          </a:xfrm>
          <a:prstGeom prst="rect">
            <a:avLst/>
          </a:prstGeom>
          <a:noFill/>
        </p:spPr>
        <p:txBody>
          <a:bodyPr wrap="none" rtlCol="0">
            <a:spAutoFit/>
          </a:bodyPr>
          <a:lstStyle/>
          <a:p>
            <a:r>
              <a:rPr lang="zh-CN" altLang="en-US" sz="1600" b="1" i="1">
                <a:solidFill>
                  <a:srgbClr val="FF0000"/>
                </a:solidFill>
              </a:rPr>
              <a:t>代表性差</a:t>
            </a:r>
          </a:p>
        </p:txBody>
      </p:sp>
      <p:sp>
        <p:nvSpPr>
          <p:cNvPr id="33" name="文本框 32">
            <a:extLst>
              <a:ext uri="{FF2B5EF4-FFF2-40B4-BE49-F238E27FC236}">
                <a16:creationId xmlns:a16="http://schemas.microsoft.com/office/drawing/2014/main" id="{0B7651D6-168B-43D6-B562-7CBFB4D0536D}"/>
              </a:ext>
            </a:extLst>
          </p:cNvPr>
          <p:cNvSpPr txBox="1"/>
          <p:nvPr/>
        </p:nvSpPr>
        <p:spPr>
          <a:xfrm>
            <a:off x="7539644" y="4538994"/>
            <a:ext cx="391454" cy="338554"/>
          </a:xfrm>
          <a:prstGeom prst="rect">
            <a:avLst/>
          </a:prstGeom>
          <a:noFill/>
        </p:spPr>
        <p:txBody>
          <a:bodyPr wrap="none" rtlCol="0">
            <a:spAutoFit/>
          </a:bodyPr>
          <a:lstStyle/>
          <a:p>
            <a:r>
              <a:rPr lang="zh-CN" altLang="en-US" sz="1600" b="1" i="1">
                <a:solidFill>
                  <a:srgbClr val="FF0000"/>
                </a:solidFill>
              </a:rPr>
              <a:t>是</a:t>
            </a:r>
          </a:p>
        </p:txBody>
      </p:sp>
    </p:spTree>
    <p:extLst>
      <p:ext uri="{BB962C8B-B14F-4D97-AF65-F5344CB8AC3E}">
        <p14:creationId xmlns:p14="http://schemas.microsoft.com/office/powerpoint/2010/main" val="339334875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948100" y="1154887"/>
            <a:ext cx="3163713" cy="769441"/>
            <a:chOff x="2195736" y="1100737"/>
            <a:chExt cx="3163713"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12094" y="1223847"/>
              <a:ext cx="2047355" cy="523220"/>
            </a:xfrm>
            <a:prstGeom prst="rect">
              <a:avLst/>
            </a:prstGeom>
            <a:noFill/>
          </p:spPr>
          <p:txBody>
            <a:bodyPr wrap="none" rtlCol="0">
              <a:spAutoFit/>
            </a:bodyPr>
            <a:lstStyle/>
            <a:p>
              <a:r>
                <a:rPr lang="zh-CN" altLang="en-US" sz="2800" b="1"/>
                <a:t>方              法</a:t>
              </a:r>
            </a:p>
          </p:txBody>
        </p:sp>
      </p:grpSp>
      <p:grpSp>
        <p:nvGrpSpPr>
          <p:cNvPr id="10" name="组合 9">
            <a:extLst>
              <a:ext uri="{FF2B5EF4-FFF2-40B4-BE49-F238E27FC236}">
                <a16:creationId xmlns:a16="http://schemas.microsoft.com/office/drawing/2014/main" id="{B038F590-4C3D-40C6-A1B0-968F44673AC9}"/>
              </a:ext>
            </a:extLst>
          </p:cNvPr>
          <p:cNvGrpSpPr/>
          <p:nvPr/>
        </p:nvGrpSpPr>
        <p:grpSpPr>
          <a:xfrm>
            <a:off x="777820" y="3219172"/>
            <a:ext cx="7588360" cy="2039522"/>
            <a:chOff x="-61766" y="4007044"/>
            <a:chExt cx="4660390" cy="1252572"/>
          </a:xfrm>
        </p:grpSpPr>
        <p:sp>
          <p:nvSpPr>
            <p:cNvPr id="13" name="任意多边形: 形状 12">
              <a:extLst>
                <a:ext uri="{FF2B5EF4-FFF2-40B4-BE49-F238E27FC236}">
                  <a16:creationId xmlns:a16="http://schemas.microsoft.com/office/drawing/2014/main" id="{93F4B1FE-C001-4258-8168-E324D21701D3}"/>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A4B1F7C8-CFB6-41D7-A3E4-93C77E3810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E3275F5-C175-4017-B964-6C5ED2C637D9}"/>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FAD9571-8B6C-460B-8BE9-4184CAC61E7C}"/>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95632"/>
      </p:ext>
    </p:extLst>
  </p:cSld>
  <p:clrMapOvr>
    <a:masterClrMapping/>
  </p:clrMapOvr>
  <p:transition spd="slow">
    <p:push dir="d"/>
  </p:transition>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371</Words>
  <Application>Microsoft Office PowerPoint</Application>
  <PresentationFormat>全屏显示(16:9)</PresentationFormat>
  <Paragraphs>76</Paragraphs>
  <Slides>19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宋体</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磊 岳</cp:lastModifiedBy>
  <cp:revision>369</cp:revision>
  <dcterms:created xsi:type="dcterms:W3CDTF">2016-04-09T09:29:00Z</dcterms:created>
  <dcterms:modified xsi:type="dcterms:W3CDTF">2023-07-06T08:44:50Z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