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92" r:id="rId3"/>
    <p:sldId id="293" r:id="rId4"/>
    <p:sldId id="364" r:id="rId5"/>
    <p:sldId id="359" r:id="rId6"/>
    <p:sldId id="393" r:id="rId7"/>
    <p:sldId id="394" r:id="rId8"/>
    <p:sldId id="405" r:id="rId9"/>
    <p:sldId id="370" r:id="rId10"/>
    <p:sldId id="358" r:id="rId11"/>
    <p:sldId id="354" r:id="rId12"/>
    <p:sldId id="382" r:id="rId13"/>
    <p:sldId id="342" r:id="rId14"/>
    <p:sldId id="387" r:id="rId15"/>
    <p:sldId id="388" r:id="rId16"/>
    <p:sldId id="392" r:id="rId17"/>
    <p:sldId id="390" r:id="rId18"/>
    <p:sldId id="391" r:id="rId19"/>
    <p:sldId id="395" r:id="rId20"/>
    <p:sldId id="408" r:id="rId21"/>
    <p:sldId id="397" r:id="rId22"/>
    <p:sldId id="398" r:id="rId23"/>
    <p:sldId id="399" r:id="rId24"/>
    <p:sldId id="379" r:id="rId25"/>
    <p:sldId id="400" r:id="rId26"/>
    <p:sldId id="401" r:id="rId27"/>
    <p:sldId id="385" r:id="rId28"/>
    <p:sldId id="402" r:id="rId29"/>
    <p:sldId id="403" r:id="rId30"/>
    <p:sldId id="404" r:id="rId31"/>
    <p:sldId id="407" r:id="rId32"/>
    <p:sldId id="409" r:id="rId33"/>
    <p:sldId id="384" r:id="rId34"/>
    <p:sldId id="406"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182" autoAdjust="0"/>
  </p:normalViewPr>
  <p:slideViewPr>
    <p:cSldViewPr>
      <p:cViewPr varScale="1">
        <p:scale>
          <a:sx n="121" d="100"/>
          <a:sy n="121" d="100"/>
        </p:scale>
        <p:origin x="302" y="72"/>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2023/11/24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21.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83568" y="1773958"/>
            <a:ext cx="7776864" cy="1077218"/>
          </a:xfrm>
          <a:prstGeom prst="rect">
            <a:avLst/>
          </a:prstGeom>
          <a:noFill/>
        </p:spPr>
        <p:txBody>
          <a:bodyPr wrap="square" rtlCol="0">
            <a:spAutoFit/>
          </a:bodyPr>
          <a:lstStyle/>
          <a:p>
            <a:pPr algn="ct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心理学实证研究中被试的代表性：</a:t>
            </a:r>
            <a:endParaRPr lang="en-US" altLang="zh-CN" sz="3200" b="1" dirty="0">
              <a:ln w="6350">
                <a:noFill/>
              </a:ln>
              <a:solidFill>
                <a:schemeClr val="tx1">
                  <a:lumMod val="75000"/>
                </a:schemeClr>
              </a:solidFill>
              <a:latin typeface="Times New Roman" panose="02020603050405020304" pitchFamily="18" charset="0"/>
              <a:ea typeface="宋体" panose="02010600030101010101" pitchFamily="2" charset="-122"/>
            </a:endParaRPr>
          </a:p>
          <a:p>
            <a:pPr algn="ct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基于</a:t>
            </a:r>
            <a:r>
              <a:rPr lang="en-US" altLang="zh-CN" sz="3200" b="1" dirty="0">
                <a:ln w="6350">
                  <a:noFill/>
                </a:ln>
                <a:solidFill>
                  <a:schemeClr val="tx1">
                    <a:lumMod val="75000"/>
                  </a:schemeClr>
                </a:solidFill>
                <a:latin typeface="Times New Roman" panose="02020603050405020304" pitchFamily="18" charset="0"/>
                <a:ea typeface="宋体" panose="02010600030101010101" pitchFamily="2" charset="-122"/>
              </a:rPr>
              <a:t>1000</a:t>
            </a: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篇中文论文的元研究	</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 name="文本框 1">
            <a:extLst>
              <a:ext uri="{FF2B5EF4-FFF2-40B4-BE49-F238E27FC236}">
                <a16:creationId xmlns:a16="http://schemas.microsoft.com/office/drawing/2014/main" id="{DEAB07A2-5E3E-4E2D-A5F2-9F0CD9558348}"/>
              </a:ext>
            </a:extLst>
          </p:cNvPr>
          <p:cNvSpPr txBox="1"/>
          <p:nvPr/>
        </p:nvSpPr>
        <p:spPr>
          <a:xfrm>
            <a:off x="2418339" y="2875926"/>
            <a:ext cx="4307320" cy="786754"/>
          </a:xfrm>
          <a:prstGeom prst="rect">
            <a:avLst/>
          </a:prstGeom>
          <a:noFill/>
        </p:spPr>
        <p:txBody>
          <a:bodyPr wrap="square" rtlCol="0">
            <a:spAutoFit/>
          </a:bodyPr>
          <a:lstStyle/>
          <a:p>
            <a:pPr algn="ctr">
              <a:lnSpc>
                <a:spcPct val="150000"/>
              </a:lnSpc>
            </a:pPr>
            <a:r>
              <a:rPr lang="zh-CN" altLang="en-US" sz="1600" dirty="0">
                <a:latin typeface="Times New Roman" panose="02020603050405020304" pitchFamily="18" charset="0"/>
              </a:rPr>
              <a:t>岳磊  左西年  胡传鹏</a:t>
            </a:r>
            <a:r>
              <a:rPr lang="en-US" altLang="zh-CN" sz="1600" dirty="0">
                <a:latin typeface="Times New Roman" panose="02020603050405020304" pitchFamily="18" charset="0"/>
              </a:rPr>
              <a:t>*</a:t>
            </a:r>
            <a:r>
              <a:rPr lang="zh-CN" altLang="en-US" sz="1600" dirty="0">
                <a:latin typeface="Times New Roman" panose="02020603050405020304" pitchFamily="18" charset="0"/>
              </a:rPr>
              <a:t>     </a:t>
            </a:r>
            <a:r>
              <a:rPr lang="en-US" altLang="zh-CN" sz="1600" dirty="0">
                <a:latin typeface="Times New Roman" panose="02020603050405020304" pitchFamily="18" charset="0"/>
              </a:rPr>
              <a:t>2023.10.14</a:t>
            </a:r>
          </a:p>
          <a:p>
            <a:pPr algn="ctr">
              <a:lnSpc>
                <a:spcPct val="150000"/>
              </a:lnSpc>
            </a:pPr>
            <a:r>
              <a:rPr lang="en-US" altLang="zh-CN" sz="1600" dirty="0">
                <a:latin typeface="Times New Roman" panose="02020603050405020304" pitchFamily="18" charset="0"/>
              </a:rPr>
              <a:t>*</a:t>
            </a:r>
            <a:r>
              <a:rPr lang="zh-CN" altLang="en-US" sz="1600" dirty="0">
                <a:latin typeface="Times New Roman" panose="02020603050405020304" pitchFamily="18" charset="0"/>
              </a:rPr>
              <a:t>通讯作者：</a:t>
            </a:r>
            <a:r>
              <a:rPr lang="en-US" altLang="zh-CN" sz="1600" dirty="0">
                <a:latin typeface="Times New Roman" panose="02020603050405020304" pitchFamily="18" charset="0"/>
              </a:rPr>
              <a:t>hcp4715@hotmail.com</a:t>
            </a:r>
            <a:endParaRPr lang="zh-CN" altLang="en-US" sz="1600" dirty="0">
              <a:latin typeface="Times New Roman" panose="02020603050405020304" pitchFamily="18" charset="0"/>
            </a:endParaRPr>
          </a:p>
        </p:txBody>
      </p:sp>
      <p:pic>
        <p:nvPicPr>
          <p:cNvPr id="8" name="图片 7">
            <a:extLst>
              <a:ext uri="{FF2B5EF4-FFF2-40B4-BE49-F238E27FC236}">
                <a16:creationId xmlns:a16="http://schemas.microsoft.com/office/drawing/2014/main" id="{E7127107-5B9A-8C79-3179-B0FA90BE8D36}"/>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10" name="图片 9">
            <a:extLst>
              <a:ext uri="{FF2B5EF4-FFF2-40B4-BE49-F238E27FC236}">
                <a16:creationId xmlns:a16="http://schemas.microsoft.com/office/drawing/2014/main" id="{9397EB02-DA8A-AA03-5DF8-A6DCE59832AB}"/>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795"/>
    </mc:Choice>
    <mc:Fallback xmlns="">
      <p:transition spd="slow" advTm="147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775265" y="1067963"/>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639BF40-CA99-47F6-9ED6-7090CA46AC32}"/>
              </a:ext>
            </a:extLst>
          </p:cNvPr>
          <p:cNvGrpSpPr/>
          <p:nvPr/>
        </p:nvGrpSpPr>
        <p:grpSpPr>
          <a:xfrm>
            <a:off x="809225" y="1274497"/>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51920" y="2303417"/>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22209" y="3257771"/>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05219" y="2219071"/>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20272" y="1911294"/>
            <a:ext cx="1829283" cy="307777"/>
          </a:xfrm>
          <a:prstGeom prst="rect">
            <a:avLst/>
          </a:prstGeom>
          <a:noFill/>
        </p:spPr>
        <p:txBody>
          <a:bodyPr wrap="none" rtlCol="0">
            <a:spAutoFit/>
          </a:bodyPr>
          <a:lstStyle/>
          <a:p>
            <a:r>
              <a:rPr lang="en-US" altLang="zh-CN" sz="1400" b="1" dirty="0">
                <a:latin typeface="Times New Roman" panose="02020603050405020304" pitchFamily="18" charset="0"/>
              </a:rPr>
              <a:t>Representativeness</a:t>
            </a:r>
            <a:r>
              <a:rPr lang="zh-CN" altLang="en-US" sz="1400" b="1" dirty="0">
                <a:latin typeface="Times New Roman" panose="02020603050405020304" pitchFamily="18" charset="0"/>
              </a:rPr>
              <a:t>？</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084326" y="3094757"/>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grpSp>
        <p:nvGrpSpPr>
          <p:cNvPr id="3" name="组合 2">
            <a:extLst>
              <a:ext uri="{FF2B5EF4-FFF2-40B4-BE49-F238E27FC236}">
                <a16:creationId xmlns:a16="http://schemas.microsoft.com/office/drawing/2014/main" id="{4E1C0F89-20BF-B980-C97F-9EBDCB2649F5}"/>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B33F6471-82C9-427B-3A7B-20E0D1C51C9E}"/>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DD14F11-C06E-227C-4431-F00B1B8F4FC3}"/>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301C1964-E7D8-A9AD-23A1-111BEAC92FB4}"/>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grpSp>
    </p:spTree>
    <p:extLst>
      <p:ext uri="{BB962C8B-B14F-4D97-AF65-F5344CB8AC3E}">
        <p14:creationId xmlns:p14="http://schemas.microsoft.com/office/powerpoint/2010/main" val="4130477097"/>
      </p:ext>
    </p:extLst>
  </p:cSld>
  <p:clrMapOvr>
    <a:masterClrMapping/>
  </p:clrMapOvr>
  <mc:AlternateContent xmlns:mc="http://schemas.openxmlformats.org/markup-compatibility/2006" xmlns:p14="http://schemas.microsoft.com/office/powerpoint/2010/main">
    <mc:Choice Requires="p14">
      <p:transition spd="slow" p14:dur="2000" advTm="60609"/>
    </mc:Choice>
    <mc:Fallback xmlns="">
      <p:transition spd="slow" advTm="606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0" name="组合 9">
            <a:extLst>
              <a:ext uri="{FF2B5EF4-FFF2-40B4-BE49-F238E27FC236}">
                <a16:creationId xmlns:a16="http://schemas.microsoft.com/office/drawing/2014/main" id="{16C5007A-C729-B4D1-28EE-3EC29541DB32}"/>
              </a:ext>
            </a:extLst>
          </p:cNvPr>
          <p:cNvGrpSpPr/>
          <p:nvPr/>
        </p:nvGrpSpPr>
        <p:grpSpPr>
          <a:xfrm>
            <a:off x="-3056" y="-28998"/>
            <a:ext cx="9156872" cy="5587387"/>
            <a:chOff x="-3056" y="-28998"/>
            <a:chExt cx="9156872" cy="5587387"/>
          </a:xfrm>
        </p:grpSpPr>
        <p:pic>
          <p:nvPicPr>
            <p:cNvPr id="8" name="图片 7">
              <a:hlinkClick r:id="rId2" action="ppaction://hlinksldjump"/>
              <a:extLst>
                <a:ext uri="{FF2B5EF4-FFF2-40B4-BE49-F238E27FC236}">
                  <a16:creationId xmlns:a16="http://schemas.microsoft.com/office/drawing/2014/main" id="{C5B41084-2624-278A-7AEC-F970238F6489}"/>
                </a:ext>
              </a:extLst>
            </p:cNvPr>
            <p:cNvPicPr>
              <a:picLocks noChangeAspect="1"/>
            </p:cNvPicPr>
            <p:nvPr/>
          </p:nvPicPr>
          <p:blipFill rotWithShape="1">
            <a:blip r:embed="rId3">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9" name="图片 8">
              <a:extLst>
                <a:ext uri="{FF2B5EF4-FFF2-40B4-BE49-F238E27FC236}">
                  <a16:creationId xmlns:a16="http://schemas.microsoft.com/office/drawing/2014/main" id="{CCCC4976-C7C7-5C95-2E21-6C4F46184723}"/>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3" name="文本框 2">
              <a:extLst>
                <a:ext uri="{FF2B5EF4-FFF2-40B4-BE49-F238E27FC236}">
                  <a16:creationId xmlns:a16="http://schemas.microsoft.com/office/drawing/2014/main" id="{A609E08F-1821-4907-82DA-6D2A19FB0E91}"/>
                </a:ext>
              </a:extLst>
            </p:cNvPr>
            <p:cNvSpPr txBox="1"/>
            <p:nvPr/>
          </p:nvSpPr>
          <p:spPr>
            <a:xfrm>
              <a:off x="6326888" y="102272"/>
              <a:ext cx="2826928" cy="400110"/>
            </a:xfrm>
            <a:prstGeom prst="rect">
              <a:avLst/>
            </a:prstGeom>
            <a:noFill/>
          </p:spPr>
          <p:txBody>
            <a:bodyPr wrap="none" rtlCol="0">
              <a:spAutoFit/>
            </a:bodyPr>
            <a:lstStyle/>
            <a:p>
              <a:r>
                <a:rPr lang="en-US" altLang="zh-CN" sz="2000" b="1" dirty="0">
                  <a:solidFill>
                    <a:schemeClr val="bg1"/>
                  </a:solidFill>
                </a:rPr>
                <a:t>Question and hypothesis</a:t>
              </a:r>
              <a:endParaRPr lang="zh-CN" altLang="en-US" sz="2000" b="1" dirty="0">
                <a:solidFill>
                  <a:schemeClr val="bg1"/>
                </a:solidFill>
              </a:endParaRPr>
            </a:p>
          </p:txBody>
        </p:sp>
      </p:grpSp>
      <p:grpSp>
        <p:nvGrpSpPr>
          <p:cNvPr id="13" name="组合 12">
            <a:extLst>
              <a:ext uri="{FF2B5EF4-FFF2-40B4-BE49-F238E27FC236}">
                <a16:creationId xmlns:a16="http://schemas.microsoft.com/office/drawing/2014/main" id="{CFFF3419-CFD7-B6D6-1D21-14C17A0B6C3F}"/>
              </a:ext>
            </a:extLst>
          </p:cNvPr>
          <p:cNvGrpSpPr/>
          <p:nvPr/>
        </p:nvGrpSpPr>
        <p:grpSpPr>
          <a:xfrm>
            <a:off x="827584" y="1379131"/>
            <a:ext cx="7026435" cy="2357818"/>
            <a:chOff x="438824" y="1138504"/>
            <a:chExt cx="7026435" cy="2357818"/>
          </a:xfrm>
        </p:grpSpPr>
        <p:sp>
          <p:nvSpPr>
            <p:cNvPr id="2" name="文本框 1">
              <a:hlinkClick r:id="rId4" action="ppaction://hlinksldjump"/>
              <a:extLst>
                <a:ext uri="{FF2B5EF4-FFF2-40B4-BE49-F238E27FC236}">
                  <a16:creationId xmlns:a16="http://schemas.microsoft.com/office/drawing/2014/main" id="{A927265F-9920-1D72-9562-E34ADE5B0025}"/>
                </a:ext>
              </a:extLst>
            </p:cNvPr>
            <p:cNvSpPr txBox="1"/>
            <p:nvPr/>
          </p:nvSpPr>
          <p:spPr>
            <a:xfrm>
              <a:off x="475045" y="113850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1</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4" name="文本框 3">
              <a:hlinkClick r:id="" action="ppaction://noaction"/>
              <a:extLst>
                <a:ext uri="{FF2B5EF4-FFF2-40B4-BE49-F238E27FC236}">
                  <a16:creationId xmlns:a16="http://schemas.microsoft.com/office/drawing/2014/main" id="{F6C4AA7E-3B23-BC1C-6012-CCC79505DCDF}"/>
                </a:ext>
              </a:extLst>
            </p:cNvPr>
            <p:cNvSpPr txBox="1"/>
            <p:nvPr/>
          </p:nvSpPr>
          <p:spPr>
            <a:xfrm>
              <a:off x="474633" y="206769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2</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与人口普查数据和</a:t>
              </a:r>
              <a:r>
                <a:rPr lang="en-US" altLang="zh-CN" sz="1600" dirty="0">
                  <a:latin typeface="Times New Roman" panose="02020603050405020304" pitchFamily="18" charset="0"/>
                  <a:ea typeface="宋体" panose="02010600030101010101" pitchFamily="2" charset="-122"/>
                </a:rPr>
                <a:t>CFPS</a:t>
              </a:r>
              <a:r>
                <a:rPr lang="zh-CN" altLang="en-US" sz="1600" dirty="0">
                  <a:latin typeface="Times New Roman" panose="02020603050405020304" pitchFamily="18" charset="0"/>
                  <a:ea typeface="宋体" panose="02010600030101010101" pitchFamily="2" charset="-122"/>
                </a:rPr>
                <a:t>相比，心理学研究中的中国被试在多大程度上能代表中国人？</a:t>
              </a:r>
            </a:p>
          </p:txBody>
        </p:sp>
        <p:sp>
          <p:nvSpPr>
            <p:cNvPr id="5" name="文本框 4">
              <a:hlinkClick r:id="rId5" action="ppaction://hlinksldjump"/>
              <a:extLst>
                <a:ext uri="{FF2B5EF4-FFF2-40B4-BE49-F238E27FC236}">
                  <a16:creationId xmlns:a16="http://schemas.microsoft.com/office/drawing/2014/main" id="{63002CFF-71D4-41D1-E60B-12477EE6AE26}"/>
                </a:ext>
              </a:extLst>
            </p:cNvPr>
            <p:cNvSpPr txBox="1"/>
            <p:nvPr/>
          </p:nvSpPr>
          <p:spPr>
            <a:xfrm>
              <a:off x="438824" y="2911547"/>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6" name="文本框 5">
              <a:extLst>
                <a:ext uri="{FF2B5EF4-FFF2-40B4-BE49-F238E27FC236}">
                  <a16:creationId xmlns:a16="http://schemas.microsoft.com/office/drawing/2014/main" id="{D94E99FA-E749-4B10-CE05-93B65E30A565}"/>
                </a:ext>
              </a:extLst>
            </p:cNvPr>
            <p:cNvSpPr txBox="1"/>
            <p:nvPr/>
          </p:nvSpPr>
          <p:spPr>
            <a:xfrm>
              <a:off x="6660232" y="1261614"/>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7" name="文本框 6">
              <a:extLst>
                <a:ext uri="{FF2B5EF4-FFF2-40B4-BE49-F238E27FC236}">
                  <a16:creationId xmlns:a16="http://schemas.microsoft.com/office/drawing/2014/main" id="{AB893241-C501-70DE-FFE8-6BFF5C481AA0}"/>
                </a:ext>
              </a:extLst>
            </p:cNvPr>
            <p:cNvSpPr txBox="1"/>
            <p:nvPr/>
          </p:nvSpPr>
          <p:spPr>
            <a:xfrm>
              <a:off x="6453444" y="2111800"/>
              <a:ext cx="1011815" cy="338554"/>
            </a:xfrm>
            <a:prstGeom prst="rect">
              <a:avLst/>
            </a:prstGeom>
            <a:noFill/>
          </p:spPr>
          <p:txBody>
            <a:bodyPr wrap="none" rtlCol="0">
              <a:spAutoFit/>
            </a:bodyPr>
            <a:lstStyle/>
            <a:p>
              <a:r>
                <a:rPr lang="zh-CN" altLang="en-US" sz="1600" b="1" i="1" dirty="0">
                  <a:solidFill>
                    <a:srgbClr val="FF0000"/>
                  </a:solidFill>
                </a:rPr>
                <a:t>代表性差</a:t>
              </a:r>
            </a:p>
          </p:txBody>
        </p:sp>
        <p:sp>
          <p:nvSpPr>
            <p:cNvPr id="12" name="文本框 11">
              <a:extLst>
                <a:ext uri="{FF2B5EF4-FFF2-40B4-BE49-F238E27FC236}">
                  <a16:creationId xmlns:a16="http://schemas.microsoft.com/office/drawing/2014/main" id="{DCEB4167-857F-A2A9-4B76-08C169134FE7}"/>
                </a:ext>
              </a:extLst>
            </p:cNvPr>
            <p:cNvSpPr txBox="1"/>
            <p:nvPr/>
          </p:nvSpPr>
          <p:spPr>
            <a:xfrm>
              <a:off x="6763624" y="2961986"/>
              <a:ext cx="391454" cy="338554"/>
            </a:xfrm>
            <a:prstGeom prst="rect">
              <a:avLst/>
            </a:prstGeom>
            <a:noFill/>
          </p:spPr>
          <p:txBody>
            <a:bodyPr wrap="none" rtlCol="0">
              <a:spAutoFit/>
            </a:bodyPr>
            <a:lstStyle/>
            <a:p>
              <a:r>
                <a:rPr lang="zh-CN" altLang="en-US" sz="1600" b="1" i="1" dirty="0">
                  <a:solidFill>
                    <a:srgbClr val="FF0000"/>
                  </a:solidFill>
                </a:rPr>
                <a:t>是</a:t>
              </a:r>
            </a:p>
          </p:txBody>
        </p:sp>
      </p:grpSp>
    </p:spTree>
    <p:extLst>
      <p:ext uri="{BB962C8B-B14F-4D97-AF65-F5344CB8AC3E}">
        <p14:creationId xmlns:p14="http://schemas.microsoft.com/office/powerpoint/2010/main" val="3393348756"/>
      </p:ext>
    </p:extLst>
  </p:cSld>
  <p:clrMapOvr>
    <a:masterClrMapping/>
  </p:clrMapOvr>
  <mc:AlternateContent xmlns:mc="http://schemas.openxmlformats.org/markup-compatibility/2006" xmlns:p14="http://schemas.microsoft.com/office/powerpoint/2010/main">
    <mc:Choice Requires="p14">
      <p:transition spd="slow" p14:dur="2000" advTm="23474"/>
    </mc:Choice>
    <mc:Fallback xmlns="">
      <p:transition spd="slow" advTm="2347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3086790" y="2134851"/>
            <a:ext cx="2970420" cy="873798"/>
            <a:chOff x="2195736" y="1100737"/>
            <a:chExt cx="2282017"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02</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1552028" cy="584774"/>
            </a:xfrm>
            <a:prstGeom prst="rect">
              <a:avLst/>
            </a:prstGeom>
            <a:noFill/>
          </p:spPr>
          <p:txBody>
            <a:bodyPr wrap="none" rtlCol="0">
              <a:spAutoFit/>
            </a:bodyPr>
            <a:lstStyle/>
            <a:p>
              <a:r>
                <a:rPr lang="en-US" altLang="zh-CN" sz="3200" b="1" dirty="0">
                  <a:latin typeface="Times New Roman" panose="02020603050405020304" pitchFamily="18" charset="0"/>
                </a:rPr>
                <a:t>Method</a:t>
              </a:r>
              <a:endParaRPr lang="zh-CN" altLang="en-US" sz="3200" b="1" dirty="0">
                <a:latin typeface="Times New Roman" panose="02020603050405020304" pitchFamily="18" charset="0"/>
              </a:endParaRP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3903198414"/>
      </p:ext>
    </p:extLst>
  </p:cSld>
  <p:clrMapOvr>
    <a:masterClrMapping/>
  </p:clrMapOvr>
  <mc:AlternateContent xmlns:mc="http://schemas.openxmlformats.org/markup-compatibility/2006" xmlns:p14="http://schemas.microsoft.com/office/powerpoint/2010/main">
    <mc:Choice Requires="p14">
      <p:transition spd="slow" p14:dur="2000" advTm="3673"/>
    </mc:Choice>
    <mc:Fallback xmlns="">
      <p:transition spd="slow" advTm="367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5369515" y="790143"/>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a:stCxn id="60" idx="1"/>
          </p:cNvCxnSpPr>
          <p:nvPr/>
        </p:nvCxnSpPr>
        <p:spPr>
          <a:xfrm flipH="1">
            <a:off x="3006017" y="1587638"/>
            <a:ext cx="2395559" cy="812688"/>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a:stCxn id="228" idx="1"/>
          </p:cNvCxnSpPr>
          <p:nvPr/>
        </p:nvCxnSpPr>
        <p:spPr>
          <a:xfrm flipH="1" flipV="1">
            <a:off x="3035488" y="2609007"/>
            <a:ext cx="2409522" cy="1061056"/>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dirty="0">
                <a:latin typeface="Times New Roman" panose="02020603050405020304" pitchFamily="18" charset="0"/>
              </a:rPr>
              <a:t>Data source</a:t>
            </a:r>
            <a:endParaRPr lang="zh-CN" altLang="en-US" sz="1400" b="1" i="1" dirty="0">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5445010" y="2879377"/>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5358236" y="4331871"/>
            <a:ext cx="2924198" cy="307777"/>
          </a:xfrm>
          <a:prstGeom prst="rect">
            <a:avLst/>
          </a:prstGeom>
          <a:noFill/>
        </p:spPr>
        <p:txBody>
          <a:bodyPr wrap="none" rtlCol="0">
            <a:spAutoFit/>
          </a:bodyPr>
          <a:lstStyle/>
          <a:p>
            <a:r>
              <a:rPr lang="en-US" altLang="zh-CN" sz="1400" b="1" i="1" dirty="0">
                <a:latin typeface="Times New Roman" panose="02020603050405020304" pitchFamily="18" charset="0"/>
              </a:rPr>
              <a:t> International collaborations projects</a:t>
            </a:r>
            <a:endParaRPr lang="zh-CN" altLang="en-US" sz="1400" b="1" i="1" dirty="0">
              <a:latin typeface="Times New Roman" panose="02020603050405020304" pitchFamily="18" charset="0"/>
            </a:endParaRP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04EC6AEE-B68A-CF14-16A5-7CFAE79B1198}"/>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613883180"/>
      </p:ext>
    </p:extLst>
  </p:cSld>
  <p:clrMapOvr>
    <a:masterClrMapping/>
  </p:clrMapOvr>
  <mc:AlternateContent xmlns:mc="http://schemas.openxmlformats.org/markup-compatibility/2006" xmlns:p14="http://schemas.microsoft.com/office/powerpoint/2010/main">
    <mc:Choice Requires="p14">
      <p:transition spd="slow" p14:dur="2000" advTm="25455"/>
    </mc:Choice>
    <mc:Fallback xmlns="">
      <p:transition spd="slow" advTm="2545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7DC600D6-050A-9482-965F-821C3DA536C3}"/>
              </a:ext>
            </a:extLst>
          </p:cNvPr>
          <p:cNvGrpSpPr/>
          <p:nvPr/>
        </p:nvGrpSpPr>
        <p:grpSpPr>
          <a:xfrm>
            <a:off x="2036146" y="1552758"/>
            <a:ext cx="2154813" cy="1952631"/>
            <a:chOff x="213579" y="1541977"/>
            <a:chExt cx="2154813" cy="1952631"/>
          </a:xfrm>
        </p:grpSpPr>
        <p:grpSp>
          <p:nvGrpSpPr>
            <p:cNvPr id="4" name="组合 3">
              <a:extLst>
                <a:ext uri="{FF2B5EF4-FFF2-40B4-BE49-F238E27FC236}">
                  <a16:creationId xmlns:a16="http://schemas.microsoft.com/office/drawing/2014/main" id="{DAC27868-39E8-44A6-FEC9-228894F59264}"/>
                </a:ext>
              </a:extLst>
            </p:cNvPr>
            <p:cNvGrpSpPr/>
            <p:nvPr/>
          </p:nvGrpSpPr>
          <p:grpSpPr>
            <a:xfrm>
              <a:off x="213579" y="1541977"/>
              <a:ext cx="2154813" cy="1636684"/>
              <a:chOff x="213579" y="1541977"/>
              <a:chExt cx="2154813" cy="1636684"/>
            </a:xfrm>
          </p:grpSpPr>
          <p:grpSp>
            <p:nvGrpSpPr>
              <p:cNvPr id="6" name="组合 5">
                <a:extLst>
                  <a:ext uri="{FF2B5EF4-FFF2-40B4-BE49-F238E27FC236}">
                    <a16:creationId xmlns:a16="http://schemas.microsoft.com/office/drawing/2014/main" id="{583EC1F0-2D69-46DF-248C-366F7C8F8E77}"/>
                  </a:ext>
                </a:extLst>
              </p:cNvPr>
              <p:cNvGrpSpPr/>
              <p:nvPr/>
            </p:nvGrpSpPr>
            <p:grpSpPr>
              <a:xfrm>
                <a:off x="268019" y="1736988"/>
                <a:ext cx="1033010" cy="1175560"/>
                <a:chOff x="268019" y="1736988"/>
                <a:chExt cx="1033010" cy="1175560"/>
              </a:xfrm>
            </p:grpSpPr>
            <p:grpSp>
              <p:nvGrpSpPr>
                <p:cNvPr id="123" name="组合 122">
                  <a:extLst>
                    <a:ext uri="{FF2B5EF4-FFF2-40B4-BE49-F238E27FC236}">
                      <a16:creationId xmlns:a16="http://schemas.microsoft.com/office/drawing/2014/main" id="{28C1C2B7-299F-F1E6-39DE-FD546E8BFE54}"/>
                    </a:ext>
                  </a:extLst>
                </p:cNvPr>
                <p:cNvGrpSpPr/>
                <p:nvPr/>
              </p:nvGrpSpPr>
              <p:grpSpPr>
                <a:xfrm rot="20252617">
                  <a:off x="427530" y="1736988"/>
                  <a:ext cx="873499" cy="1175560"/>
                  <a:chOff x="5370965" y="1680603"/>
                  <a:chExt cx="1793323" cy="2133285"/>
                </a:xfrm>
                <a:solidFill>
                  <a:schemeClr val="bg1"/>
                </a:solidFill>
              </p:grpSpPr>
              <p:sp>
                <p:nvSpPr>
                  <p:cNvPr id="125" name="矩形 124">
                    <a:extLst>
                      <a:ext uri="{FF2B5EF4-FFF2-40B4-BE49-F238E27FC236}">
                        <a16:creationId xmlns:a16="http://schemas.microsoft.com/office/drawing/2014/main" id="{B4190C16-D383-6B1C-C151-FC9101CE80D9}"/>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接连接符 125">
                    <a:extLst>
                      <a:ext uri="{FF2B5EF4-FFF2-40B4-BE49-F238E27FC236}">
                        <a16:creationId xmlns:a16="http://schemas.microsoft.com/office/drawing/2014/main" id="{C78EBDA6-8172-20D0-6823-7C71F65BF7D2}"/>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3C7030B2-F72C-5233-A90D-34923AE5FDDF}"/>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8" name="直接连接符 127">
                    <a:extLst>
                      <a:ext uri="{FF2B5EF4-FFF2-40B4-BE49-F238E27FC236}">
                        <a16:creationId xmlns:a16="http://schemas.microsoft.com/office/drawing/2014/main" id="{BC7DD07A-9E7E-CFD3-23F6-8CB321C5063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2DD238A3-7782-11BC-4D3E-7101746E0829}"/>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837EB823-DADD-B2EB-119B-B49DFCEC702C}"/>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9E3443CA-400A-6054-9808-071E4485683A}"/>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10C3BAF0-745F-A971-5D82-0582B9CFCCC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38D8548A-A732-FCE4-C8AC-16BF0DFB9C97}"/>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24" name="文本框 123">
                  <a:extLst>
                    <a:ext uri="{FF2B5EF4-FFF2-40B4-BE49-F238E27FC236}">
                      <a16:creationId xmlns:a16="http://schemas.microsoft.com/office/drawing/2014/main" id="{7446EDB3-8BCE-7FFF-6F08-8CC8C88EC53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7" name="组合 6">
                <a:extLst>
                  <a:ext uri="{FF2B5EF4-FFF2-40B4-BE49-F238E27FC236}">
                    <a16:creationId xmlns:a16="http://schemas.microsoft.com/office/drawing/2014/main" id="{312259DA-69C1-B32E-168F-0FE924AFC557}"/>
                  </a:ext>
                </a:extLst>
              </p:cNvPr>
              <p:cNvGrpSpPr/>
              <p:nvPr/>
            </p:nvGrpSpPr>
            <p:grpSpPr>
              <a:xfrm rot="2147229">
                <a:off x="654656" y="1541977"/>
                <a:ext cx="1101623" cy="1175560"/>
                <a:chOff x="199406" y="1736988"/>
                <a:chExt cx="1101623" cy="1175560"/>
              </a:xfrm>
            </p:grpSpPr>
            <p:grpSp>
              <p:nvGrpSpPr>
                <p:cNvPr id="112" name="组合 111">
                  <a:extLst>
                    <a:ext uri="{FF2B5EF4-FFF2-40B4-BE49-F238E27FC236}">
                      <a16:creationId xmlns:a16="http://schemas.microsoft.com/office/drawing/2014/main" id="{2CCBEF2C-C3B9-B987-2A12-A7B31AEB3537}"/>
                    </a:ext>
                  </a:extLst>
                </p:cNvPr>
                <p:cNvGrpSpPr/>
                <p:nvPr/>
              </p:nvGrpSpPr>
              <p:grpSpPr>
                <a:xfrm rot="20252617">
                  <a:off x="427530" y="1736988"/>
                  <a:ext cx="873499" cy="1175560"/>
                  <a:chOff x="5370965" y="1680603"/>
                  <a:chExt cx="1793323" cy="2133285"/>
                </a:xfrm>
                <a:solidFill>
                  <a:schemeClr val="bg1"/>
                </a:solidFill>
              </p:grpSpPr>
              <p:sp>
                <p:nvSpPr>
                  <p:cNvPr id="114" name="矩形 113">
                    <a:extLst>
                      <a:ext uri="{FF2B5EF4-FFF2-40B4-BE49-F238E27FC236}">
                        <a16:creationId xmlns:a16="http://schemas.microsoft.com/office/drawing/2014/main" id="{5DCE0EB0-BF2A-F2E0-2E3F-17F75CED797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a:extLst>
                      <a:ext uri="{FF2B5EF4-FFF2-40B4-BE49-F238E27FC236}">
                        <a16:creationId xmlns:a16="http://schemas.microsoft.com/office/drawing/2014/main" id="{F4FCD497-0A83-A9D2-46A4-8E2827A64B0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A633185-5855-E872-4544-82676AE1BCDC}"/>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8FB55CEF-EA72-2F33-8E82-96246F715BB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42DE7D08-7FE6-8043-D485-B2FFBF547C7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F2FFED75-E4A6-1890-8B0B-E5ECF2BB144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432A679-F6FD-EF1F-6F41-87A350AFDF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37BDF943-50AC-23B4-CB72-2D9E38ACFD8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794597E4-F8C6-5E46-68AE-227CACFAD7BB}"/>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3" name="文本框 112">
                  <a:extLst>
                    <a:ext uri="{FF2B5EF4-FFF2-40B4-BE49-F238E27FC236}">
                      <a16:creationId xmlns:a16="http://schemas.microsoft.com/office/drawing/2014/main" id="{7B3117EB-1429-9BD5-E541-4EE951595D14}"/>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13" name="组合 12">
                <a:extLst>
                  <a:ext uri="{FF2B5EF4-FFF2-40B4-BE49-F238E27FC236}">
                    <a16:creationId xmlns:a16="http://schemas.microsoft.com/office/drawing/2014/main" id="{448799F8-5628-130C-24D1-4AC869900FE8}"/>
                  </a:ext>
                </a:extLst>
              </p:cNvPr>
              <p:cNvGrpSpPr/>
              <p:nvPr/>
            </p:nvGrpSpPr>
            <p:grpSpPr>
              <a:xfrm>
                <a:off x="213579" y="2003101"/>
                <a:ext cx="1101521" cy="1175560"/>
                <a:chOff x="199508" y="1736988"/>
                <a:chExt cx="1101521" cy="1175560"/>
              </a:xfrm>
            </p:grpSpPr>
            <p:grpSp>
              <p:nvGrpSpPr>
                <p:cNvPr id="101" name="组合 100">
                  <a:extLst>
                    <a:ext uri="{FF2B5EF4-FFF2-40B4-BE49-F238E27FC236}">
                      <a16:creationId xmlns:a16="http://schemas.microsoft.com/office/drawing/2014/main" id="{838346CF-2EDE-6E1C-5707-E245B502B854}"/>
                    </a:ext>
                  </a:extLst>
                </p:cNvPr>
                <p:cNvGrpSpPr/>
                <p:nvPr/>
              </p:nvGrpSpPr>
              <p:grpSpPr>
                <a:xfrm rot="20252617">
                  <a:off x="427530" y="1736988"/>
                  <a:ext cx="873499" cy="1175560"/>
                  <a:chOff x="5370965" y="1680603"/>
                  <a:chExt cx="1793323" cy="2133285"/>
                </a:xfrm>
                <a:solidFill>
                  <a:schemeClr val="bg1"/>
                </a:solidFill>
              </p:grpSpPr>
              <p:sp>
                <p:nvSpPr>
                  <p:cNvPr id="103" name="矩形 102">
                    <a:extLst>
                      <a:ext uri="{FF2B5EF4-FFF2-40B4-BE49-F238E27FC236}">
                        <a16:creationId xmlns:a16="http://schemas.microsoft.com/office/drawing/2014/main" id="{4C56B9AB-1CB6-7451-8457-5BC60F82E22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106A2442-C7E9-7928-8F96-DE67F9C1377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01AD29C-4ABE-8B75-E31F-8E5225A8510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2F8A4964-FC2D-E30C-54D5-9C3D27A5990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E9790293-C5C5-777C-4920-D9651016F7A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E3F7A09-6D0E-53FE-9068-C2EE94750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8DD2BEB1-6CA5-56AB-DF3E-252BC255D0A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9C66422C-BA3D-12CA-B9F4-C2084C9EDD8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FBF783DA-8BFE-9714-2844-53E6986552A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2" name="文本框 101">
                  <a:extLst>
                    <a:ext uri="{FF2B5EF4-FFF2-40B4-BE49-F238E27FC236}">
                      <a16:creationId xmlns:a16="http://schemas.microsoft.com/office/drawing/2014/main" id="{4214136D-F440-8818-FEC6-A57EAF0CCA68}"/>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4" name="组合 13">
                <a:extLst>
                  <a:ext uri="{FF2B5EF4-FFF2-40B4-BE49-F238E27FC236}">
                    <a16:creationId xmlns:a16="http://schemas.microsoft.com/office/drawing/2014/main" id="{6C18E520-F72A-1F36-E147-5CB2BE5B7E75}"/>
                  </a:ext>
                </a:extLst>
              </p:cNvPr>
              <p:cNvGrpSpPr/>
              <p:nvPr/>
            </p:nvGrpSpPr>
            <p:grpSpPr>
              <a:xfrm rot="2827202">
                <a:off x="1222582" y="1775175"/>
                <a:ext cx="1116060" cy="1175560"/>
                <a:chOff x="184969" y="1736988"/>
                <a:chExt cx="1116060" cy="1175560"/>
              </a:xfrm>
            </p:grpSpPr>
            <p:grpSp>
              <p:nvGrpSpPr>
                <p:cNvPr id="38" name="组合 37">
                  <a:extLst>
                    <a:ext uri="{FF2B5EF4-FFF2-40B4-BE49-F238E27FC236}">
                      <a16:creationId xmlns:a16="http://schemas.microsoft.com/office/drawing/2014/main" id="{AEA2BD14-A54B-0103-7C6C-BCD30B45B9B8}"/>
                    </a:ext>
                  </a:extLst>
                </p:cNvPr>
                <p:cNvGrpSpPr/>
                <p:nvPr/>
              </p:nvGrpSpPr>
              <p:grpSpPr>
                <a:xfrm rot="20252617">
                  <a:off x="427530" y="1736988"/>
                  <a:ext cx="873499" cy="1175560"/>
                  <a:chOff x="5370965" y="1680603"/>
                  <a:chExt cx="1793323" cy="2133285"/>
                </a:xfrm>
                <a:solidFill>
                  <a:schemeClr val="bg1"/>
                </a:solidFill>
              </p:grpSpPr>
              <p:sp>
                <p:nvSpPr>
                  <p:cNvPr id="92" name="矩形 91">
                    <a:extLst>
                      <a:ext uri="{FF2B5EF4-FFF2-40B4-BE49-F238E27FC236}">
                        <a16:creationId xmlns:a16="http://schemas.microsoft.com/office/drawing/2014/main" id="{4AA61788-FC89-3628-9AA2-8FFF033D828D}"/>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a:extLst>
                      <a:ext uri="{FF2B5EF4-FFF2-40B4-BE49-F238E27FC236}">
                        <a16:creationId xmlns:a16="http://schemas.microsoft.com/office/drawing/2014/main" id="{5C6E6ADC-1DF4-3DB8-9BF6-EA4F91D0115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C5BBC6D6-410D-360D-161C-C11E197ECF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3874EEC1-3032-6B69-DD11-85BCAE976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D7BB72A7-9325-D960-FEB0-945B49685AA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98186261-587B-FCEE-1C3D-505111D94EE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50582F13-DE98-C8E2-A2CF-AB0B9207E46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FA6A32E5-6969-5ED0-BE3F-D4FAC5B72A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8221ECF1-652F-40CF-7651-6A5507FA2A5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9" name="文本框 38">
                  <a:extLst>
                    <a:ext uri="{FF2B5EF4-FFF2-40B4-BE49-F238E27FC236}">
                      <a16:creationId xmlns:a16="http://schemas.microsoft.com/office/drawing/2014/main" id="{F57116F3-A497-D59A-1197-5B66FA83A0EC}"/>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15" name="组合 14">
                <a:extLst>
                  <a:ext uri="{FF2B5EF4-FFF2-40B4-BE49-F238E27FC236}">
                    <a16:creationId xmlns:a16="http://schemas.microsoft.com/office/drawing/2014/main" id="{DAE133A0-4DA2-EC99-8B6B-B67E1EC1E729}"/>
                  </a:ext>
                </a:extLst>
              </p:cNvPr>
              <p:cNvGrpSpPr/>
              <p:nvPr/>
            </p:nvGrpSpPr>
            <p:grpSpPr>
              <a:xfrm rot="2650740">
                <a:off x="828927" y="1873677"/>
                <a:ext cx="1020185" cy="1175560"/>
                <a:chOff x="280844" y="1736988"/>
                <a:chExt cx="1020185" cy="1175560"/>
              </a:xfrm>
            </p:grpSpPr>
            <p:grpSp>
              <p:nvGrpSpPr>
                <p:cNvPr id="16" name="组合 15">
                  <a:extLst>
                    <a:ext uri="{FF2B5EF4-FFF2-40B4-BE49-F238E27FC236}">
                      <a16:creationId xmlns:a16="http://schemas.microsoft.com/office/drawing/2014/main" id="{D4FE4290-0440-4E5A-B381-494C37DD0F2D}"/>
                    </a:ext>
                  </a:extLst>
                </p:cNvPr>
                <p:cNvGrpSpPr/>
                <p:nvPr/>
              </p:nvGrpSpPr>
              <p:grpSpPr>
                <a:xfrm rot="20252617">
                  <a:off x="427530" y="1736988"/>
                  <a:ext cx="873499" cy="1175560"/>
                  <a:chOff x="5370965" y="1680603"/>
                  <a:chExt cx="1793323" cy="2133285"/>
                </a:xfrm>
                <a:solidFill>
                  <a:schemeClr val="bg1"/>
                </a:solidFill>
              </p:grpSpPr>
              <p:sp>
                <p:nvSpPr>
                  <p:cNvPr id="18" name="矩形 17">
                    <a:extLst>
                      <a:ext uri="{FF2B5EF4-FFF2-40B4-BE49-F238E27FC236}">
                        <a16:creationId xmlns:a16="http://schemas.microsoft.com/office/drawing/2014/main" id="{D573EBDB-B811-1988-E27A-0D02DF31D68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16034E85-6B42-676C-C76A-7F1B3E8D193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069E8D1-9B58-CB7D-4635-7C841F7E29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0E29F863-600B-E4A6-7C3F-77F6F852AB4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5DA95D8-E19E-E494-5C48-135112728DA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C3264A3B-6204-84E3-CC06-3AAE8040D71E}"/>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6EC8DBAA-3092-3C34-5931-7C80560B3E73}"/>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3AE9E24B-B83C-280D-32AE-23E12F43EA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AA13E0BF-1828-5AE5-3AE4-D47E3A0B205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7" name="文本框 16">
                  <a:extLst>
                    <a:ext uri="{FF2B5EF4-FFF2-40B4-BE49-F238E27FC236}">
                      <a16:creationId xmlns:a16="http://schemas.microsoft.com/office/drawing/2014/main" id="{E6F65968-8655-ED04-637F-698B4CE2D59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5" name="文本框 4">
              <a:extLst>
                <a:ext uri="{FF2B5EF4-FFF2-40B4-BE49-F238E27FC236}">
                  <a16:creationId xmlns:a16="http://schemas.microsoft.com/office/drawing/2014/main" id="{C18EB957-6F7C-2F89-75E3-D73C910AEAF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34" name="直接箭头连接符 133">
            <a:extLst>
              <a:ext uri="{FF2B5EF4-FFF2-40B4-BE49-F238E27FC236}">
                <a16:creationId xmlns:a16="http://schemas.microsoft.com/office/drawing/2014/main" id="{2A8CF3AD-749C-1FF2-A8D1-9B1AB39D559D}"/>
              </a:ext>
            </a:extLst>
          </p:cNvPr>
          <p:cNvCxnSpPr>
            <a:cxnSpLocks/>
          </p:cNvCxnSpPr>
          <p:nvPr/>
        </p:nvCxnSpPr>
        <p:spPr>
          <a:xfrm>
            <a:off x="4230259" y="1548276"/>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a:extLst>
              <a:ext uri="{FF2B5EF4-FFF2-40B4-BE49-F238E27FC236}">
                <a16:creationId xmlns:a16="http://schemas.microsoft.com/office/drawing/2014/main" id="{B4731B32-B42C-86CC-DF72-398EFC4AF522}"/>
              </a:ext>
            </a:extLst>
          </p:cNvPr>
          <p:cNvCxnSpPr>
            <a:cxnSpLocks/>
          </p:cNvCxnSpPr>
          <p:nvPr/>
        </p:nvCxnSpPr>
        <p:spPr>
          <a:xfrm>
            <a:off x="4451113" y="2648145"/>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B473764A-0385-BAC5-D1A5-3107D3E419AC}"/>
              </a:ext>
            </a:extLst>
          </p:cNvPr>
          <p:cNvCxnSpPr>
            <a:cxnSpLocks/>
          </p:cNvCxnSpPr>
          <p:nvPr/>
        </p:nvCxnSpPr>
        <p:spPr>
          <a:xfrm flipV="1">
            <a:off x="4230259" y="2783171"/>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9570D693-A6DC-4A07-E1D4-910093B2C71D}"/>
              </a:ext>
            </a:extLst>
          </p:cNvPr>
          <p:cNvGraphicFramePr>
            <a:graphicFrameLocks noGrp="1"/>
          </p:cNvGraphicFramePr>
          <p:nvPr>
            <p:extLst>
              <p:ext uri="{D42A27DB-BD31-4B8C-83A1-F6EECF244321}">
                <p14:modId xmlns:p14="http://schemas.microsoft.com/office/powerpoint/2010/main" val="1066639201"/>
              </p:ext>
            </p:extLst>
          </p:nvPr>
        </p:nvGraphicFramePr>
        <p:xfrm>
          <a:off x="5796136" y="2271413"/>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8722EA70-C16F-82A6-4A96-62B171B1B9CF}"/>
              </a:ext>
            </a:extLst>
          </p:cNvPr>
          <p:cNvSpPr txBox="1"/>
          <p:nvPr/>
        </p:nvSpPr>
        <p:spPr>
          <a:xfrm rot="2160000">
            <a:off x="4178439" y="1617347"/>
            <a:ext cx="1717843" cy="461665"/>
          </a:xfrm>
          <a:prstGeom prst="rect">
            <a:avLst/>
          </a:prstGeom>
          <a:noFill/>
        </p:spPr>
        <p:txBody>
          <a:bodyPr wrap="none" rtlCol="0">
            <a:spAutoFit/>
          </a:bodyPr>
          <a:lstStyle/>
          <a:p>
            <a:r>
              <a:rPr lang="en-US" altLang="zh-CN" sz="1200" b="1" i="1" dirty="0">
                <a:latin typeface="Times New Roman" panose="02020603050405020304" pitchFamily="18" charset="0"/>
              </a:rPr>
              <a:t>Wang et al. (2021) </a:t>
            </a:r>
          </a:p>
          <a:p>
            <a:r>
              <a:rPr lang="en-US" altLang="zh-CN" sz="1200" b="1" i="1" dirty="0">
                <a:latin typeface="Times New Roman" panose="02020603050405020304" pitchFamily="18" charset="0"/>
              </a:rPr>
              <a:t>2017~2018 500  Articles</a:t>
            </a:r>
            <a:endParaRPr lang="zh-CN" altLang="en-US" sz="1200" b="1" i="1" dirty="0">
              <a:latin typeface="Times New Roman" panose="02020603050405020304" pitchFamily="18" charset="0"/>
            </a:endParaRPr>
          </a:p>
        </p:txBody>
      </p:sp>
      <p:sp>
        <p:nvSpPr>
          <p:cNvPr id="139" name="文本框 138">
            <a:extLst>
              <a:ext uri="{FF2B5EF4-FFF2-40B4-BE49-F238E27FC236}">
                <a16:creationId xmlns:a16="http://schemas.microsoft.com/office/drawing/2014/main" id="{22A3E7B7-F0CE-0397-B3BB-2B284AA86DAF}"/>
              </a:ext>
            </a:extLst>
          </p:cNvPr>
          <p:cNvSpPr txBox="1"/>
          <p:nvPr/>
        </p:nvSpPr>
        <p:spPr>
          <a:xfrm>
            <a:off x="6017844" y="3198142"/>
            <a:ext cx="1197507" cy="307777"/>
          </a:xfrm>
          <a:prstGeom prst="rect">
            <a:avLst/>
          </a:prstGeom>
          <a:noFill/>
        </p:spPr>
        <p:txBody>
          <a:bodyPr wrap="none" rtlCol="0">
            <a:spAutoFit/>
          </a:bodyPr>
          <a:lstStyle/>
          <a:p>
            <a:r>
              <a:rPr lang="en-US" altLang="zh-CN" sz="1400" b="1" i="1" dirty="0">
                <a:latin typeface="Times New Roman" panose="02020603050405020304" pitchFamily="18" charset="0"/>
              </a:rPr>
              <a:t>1000  Articles</a:t>
            </a:r>
            <a:endParaRPr lang="zh-CN" altLang="en-US" sz="1400" b="1" i="1" dirty="0">
              <a:latin typeface="Times New Roman" panose="02020603050405020304" pitchFamily="18" charset="0"/>
            </a:endParaRPr>
          </a:p>
        </p:txBody>
      </p:sp>
      <p:sp>
        <p:nvSpPr>
          <p:cNvPr id="140" name="文本框 139">
            <a:extLst>
              <a:ext uri="{FF2B5EF4-FFF2-40B4-BE49-F238E27FC236}">
                <a16:creationId xmlns:a16="http://schemas.microsoft.com/office/drawing/2014/main" id="{85811802-C76D-C988-2BD6-7E60CA145368}"/>
              </a:ext>
            </a:extLst>
          </p:cNvPr>
          <p:cNvSpPr txBox="1"/>
          <p:nvPr/>
        </p:nvSpPr>
        <p:spPr>
          <a:xfrm>
            <a:off x="4485604" y="2404263"/>
            <a:ext cx="1321900" cy="276999"/>
          </a:xfrm>
          <a:prstGeom prst="rect">
            <a:avLst/>
          </a:prstGeom>
          <a:noFill/>
        </p:spPr>
        <p:txBody>
          <a:bodyPr wrap="none" rtlCol="0">
            <a:spAutoFit/>
          </a:bodyPr>
          <a:lstStyle/>
          <a:p>
            <a:r>
              <a:rPr lang="en-US" altLang="zh-CN" sz="1200" b="1" i="1" dirty="0">
                <a:latin typeface="Times New Roman" panose="02020603050405020304" pitchFamily="18" charset="0"/>
              </a:rPr>
              <a:t>2008 250  Articles</a:t>
            </a:r>
            <a:endParaRPr lang="zh-CN" altLang="en-US" sz="1200" b="1" i="1" dirty="0">
              <a:latin typeface="Times New Roman" panose="02020603050405020304" pitchFamily="18" charset="0"/>
            </a:endParaRPr>
          </a:p>
        </p:txBody>
      </p:sp>
      <p:sp>
        <p:nvSpPr>
          <p:cNvPr id="141" name="文本框 140">
            <a:extLst>
              <a:ext uri="{FF2B5EF4-FFF2-40B4-BE49-F238E27FC236}">
                <a16:creationId xmlns:a16="http://schemas.microsoft.com/office/drawing/2014/main" id="{2D3EC851-0263-434B-E1FD-FED278B26B6B}"/>
              </a:ext>
            </a:extLst>
          </p:cNvPr>
          <p:cNvSpPr txBox="1"/>
          <p:nvPr/>
        </p:nvSpPr>
        <p:spPr>
          <a:xfrm rot="20043702">
            <a:off x="4035694" y="3067196"/>
            <a:ext cx="1717843" cy="276999"/>
          </a:xfrm>
          <a:prstGeom prst="rect">
            <a:avLst/>
          </a:prstGeom>
          <a:noFill/>
        </p:spPr>
        <p:txBody>
          <a:bodyPr wrap="none" rtlCol="0">
            <a:spAutoFit/>
          </a:bodyPr>
          <a:lstStyle/>
          <a:p>
            <a:r>
              <a:rPr lang="en-US" altLang="zh-CN" sz="1200" b="1" i="1" dirty="0">
                <a:latin typeface="Times New Roman" panose="02020603050405020304" pitchFamily="18" charset="0"/>
              </a:rPr>
              <a:t>2020~2021 250  Articles</a:t>
            </a:r>
            <a:endParaRPr lang="zh-CN" altLang="en-US" sz="1200" b="1" i="1" dirty="0">
              <a:latin typeface="Times New Roman" panose="02020603050405020304" pitchFamily="18" charset="0"/>
            </a:endParaRPr>
          </a:p>
        </p:txBody>
      </p:sp>
      <p:sp>
        <p:nvSpPr>
          <p:cNvPr id="175" name="文本框 174">
            <a:extLst>
              <a:ext uri="{FF2B5EF4-FFF2-40B4-BE49-F238E27FC236}">
                <a16:creationId xmlns:a16="http://schemas.microsoft.com/office/drawing/2014/main" id="{C3407E9E-95F0-D4C7-69C7-A0CA1429ADF4}"/>
              </a:ext>
            </a:extLst>
          </p:cNvPr>
          <p:cNvSpPr txBox="1"/>
          <p:nvPr/>
        </p:nvSpPr>
        <p:spPr>
          <a:xfrm>
            <a:off x="92958" y="4305001"/>
            <a:ext cx="8951972" cy="338554"/>
          </a:xfrm>
          <a:prstGeom prst="rect">
            <a:avLst/>
          </a:prstGeom>
          <a:noFill/>
        </p:spPr>
        <p:txBody>
          <a:bodyPr wrap="square">
            <a:spAutoFit/>
          </a:bodyPr>
          <a:lstStyle/>
          <a:p>
            <a:pPr algn="l"/>
            <a:r>
              <a:rPr lang="zh-CN" altLang="en-US" sz="1600" b="0" i="0" dirty="0">
                <a:solidFill>
                  <a:srgbClr val="333333"/>
                </a:solidFill>
                <a:effectLst/>
                <a:latin typeface="Times New Roman" panose="02020603050405020304" pitchFamily="18" charset="0"/>
              </a:rPr>
              <a:t>王珺</a:t>
            </a:r>
            <a:r>
              <a:rPr lang="en-US" altLang="zh-CN" sz="1600" dirty="0">
                <a:solidFill>
                  <a:srgbClr val="333333"/>
                </a:solidFill>
                <a:latin typeface="Times New Roman" panose="02020603050405020304" pitchFamily="18" charset="0"/>
              </a:rPr>
              <a:t> </a:t>
            </a:r>
            <a:r>
              <a:rPr lang="zh-CN" altLang="en-US" sz="1600" dirty="0">
                <a:solidFill>
                  <a:srgbClr val="333333"/>
                </a:solidFill>
                <a:latin typeface="Times New Roman" panose="02020603050405020304" pitchFamily="18" charset="0"/>
              </a:rPr>
              <a:t>等</a:t>
            </a:r>
            <a:r>
              <a:rPr lang="en-US" altLang="zh-CN" sz="1600" b="0" i="0" dirty="0">
                <a:solidFill>
                  <a:srgbClr val="333333"/>
                </a:solidFill>
                <a:effectLst/>
                <a:latin typeface="Times New Roman" panose="02020603050405020304" pitchFamily="18" charset="0"/>
              </a:rPr>
              <a:t>. (2021). </a:t>
            </a:r>
            <a:r>
              <a:rPr lang="zh-CN" altLang="en-US" sz="1600" b="0" i="0" dirty="0">
                <a:solidFill>
                  <a:srgbClr val="333333"/>
                </a:solidFill>
                <a:effectLst/>
                <a:latin typeface="Times New Roman" panose="02020603050405020304" pitchFamily="18" charset="0"/>
              </a:rPr>
              <a:t>解读不显著结果：基于</a:t>
            </a:r>
            <a:r>
              <a:rPr lang="en-US" altLang="zh-CN" sz="1600" b="0" i="0" dirty="0">
                <a:solidFill>
                  <a:srgbClr val="333333"/>
                </a:solidFill>
                <a:effectLst/>
                <a:latin typeface="Times New Roman" panose="02020603050405020304" pitchFamily="18" charset="0"/>
              </a:rPr>
              <a:t>500</a:t>
            </a:r>
            <a:r>
              <a:rPr lang="zh-CN" altLang="en-US" sz="1600" b="0" i="0" dirty="0">
                <a:solidFill>
                  <a:srgbClr val="333333"/>
                </a:solidFill>
                <a:effectLst/>
                <a:latin typeface="Times New Roman" panose="02020603050405020304" pitchFamily="18" charset="0"/>
              </a:rPr>
              <a:t>个实证研究的量化分析</a:t>
            </a:r>
            <a:r>
              <a:rPr lang="en-US" altLang="zh-CN" sz="1600" b="0" i="0" dirty="0">
                <a:solidFill>
                  <a:srgbClr val="333333"/>
                </a:solidFill>
                <a:effectLst/>
                <a:latin typeface="Times New Roman" panose="02020603050405020304" pitchFamily="18" charset="0"/>
              </a:rPr>
              <a:t>. </a:t>
            </a:r>
            <a:r>
              <a:rPr lang="zh-CN" altLang="en-US" sz="1600" b="0" i="1" dirty="0">
                <a:solidFill>
                  <a:srgbClr val="333333"/>
                </a:solidFill>
                <a:effectLst/>
                <a:latin typeface="Times New Roman" panose="02020603050405020304" pitchFamily="18" charset="0"/>
              </a:rPr>
              <a:t>心理科学进展 </a:t>
            </a:r>
            <a:r>
              <a:rPr lang="en-US" altLang="zh-CN" sz="1600" b="0" i="1" dirty="0">
                <a:solidFill>
                  <a:srgbClr val="333333"/>
                </a:solidFill>
                <a:effectLst/>
                <a:latin typeface="Times New Roman" panose="02020603050405020304" pitchFamily="18" charset="0"/>
              </a:rPr>
              <a:t>, 29</a:t>
            </a:r>
            <a:r>
              <a:rPr lang="en-US" altLang="zh-CN" sz="1600" b="0" i="0" dirty="0">
                <a:solidFill>
                  <a:srgbClr val="333333"/>
                </a:solidFill>
                <a:effectLst/>
                <a:latin typeface="Times New Roman" panose="02020603050405020304" pitchFamily="18" charset="0"/>
              </a:rPr>
              <a:t>(3), 381-393.</a:t>
            </a:r>
            <a:endParaRPr lang="zh-CN" altLang="en-US" sz="1600" b="0" i="0" dirty="0">
              <a:solidFill>
                <a:srgbClr val="333333"/>
              </a:solidFill>
              <a:effectLst/>
              <a:latin typeface="Times New Roman" panose="02020603050405020304" pitchFamily="18" charset="0"/>
            </a:endParaRPr>
          </a:p>
        </p:txBody>
      </p:sp>
      <p:sp>
        <p:nvSpPr>
          <p:cNvPr id="8" name="文本框 7">
            <a:extLst>
              <a:ext uri="{FF2B5EF4-FFF2-40B4-BE49-F238E27FC236}">
                <a16:creationId xmlns:a16="http://schemas.microsoft.com/office/drawing/2014/main" id="{AE461AF2-A4CA-BF2C-88BB-F1DE8A25BA6F}"/>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146115391"/>
      </p:ext>
    </p:extLst>
  </p:cSld>
  <p:clrMapOvr>
    <a:masterClrMapping/>
  </p:clrMapOvr>
  <mc:AlternateContent xmlns:mc="http://schemas.openxmlformats.org/markup-compatibility/2006" xmlns:p14="http://schemas.microsoft.com/office/powerpoint/2010/main">
    <mc:Choice Requires="p14">
      <p:transition spd="slow" p14:dur="2000" advTm="39079"/>
    </mc:Choice>
    <mc:Fallback xmlns="">
      <p:transition spd="slow" advTm="390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aphicFrame>
        <p:nvGraphicFramePr>
          <p:cNvPr id="8" name="表格 7">
            <a:extLst>
              <a:ext uri="{FF2B5EF4-FFF2-40B4-BE49-F238E27FC236}">
                <a16:creationId xmlns:a16="http://schemas.microsoft.com/office/drawing/2014/main" id="{CB8C58C0-DF60-BAD1-01F7-90C317EDA280}"/>
              </a:ext>
            </a:extLst>
          </p:cNvPr>
          <p:cNvGraphicFramePr>
            <a:graphicFrameLocks noGrp="1"/>
          </p:cNvGraphicFramePr>
          <p:nvPr>
            <p:extLst>
              <p:ext uri="{D42A27DB-BD31-4B8C-83A1-F6EECF244321}">
                <p14:modId xmlns:p14="http://schemas.microsoft.com/office/powerpoint/2010/main" val="3892341949"/>
              </p:ext>
            </p:extLst>
          </p:nvPr>
        </p:nvGraphicFramePr>
        <p:xfrm>
          <a:off x="570972" y="1281559"/>
          <a:ext cx="7995944" cy="1849374"/>
        </p:xfrm>
        <a:graphic>
          <a:graphicData uri="http://schemas.openxmlformats.org/drawingml/2006/table">
            <a:tbl>
              <a:tblPr firstRow="1" firstCol="1" bandRow="1">
                <a:tableStyleId>{5C22544A-7EE6-4342-B048-85BDC9FD1C3A}</a:tableStyleId>
              </a:tblPr>
              <a:tblGrid>
                <a:gridCol w="3767198">
                  <a:extLst>
                    <a:ext uri="{9D8B030D-6E8A-4147-A177-3AD203B41FA5}">
                      <a16:colId xmlns:a16="http://schemas.microsoft.com/office/drawing/2014/main" val="3924118901"/>
                    </a:ext>
                  </a:extLst>
                </a:gridCol>
                <a:gridCol w="1409582">
                  <a:extLst>
                    <a:ext uri="{9D8B030D-6E8A-4147-A177-3AD203B41FA5}">
                      <a16:colId xmlns:a16="http://schemas.microsoft.com/office/drawing/2014/main" val="4115403443"/>
                    </a:ext>
                  </a:extLst>
                </a:gridCol>
                <a:gridCol w="1409582">
                  <a:extLst>
                    <a:ext uri="{9D8B030D-6E8A-4147-A177-3AD203B41FA5}">
                      <a16:colId xmlns:a16="http://schemas.microsoft.com/office/drawing/2014/main" val="1829810748"/>
                    </a:ext>
                  </a:extLst>
                </a:gridCol>
                <a:gridCol w="1409582">
                  <a:extLst>
                    <a:ext uri="{9D8B030D-6E8A-4147-A177-3AD203B41FA5}">
                      <a16:colId xmlns:a16="http://schemas.microsoft.com/office/drawing/2014/main" val="4211440747"/>
                    </a:ext>
                  </a:extLst>
                </a:gridCol>
              </a:tblGrid>
              <a:tr h="308229">
                <a:tc>
                  <a:txBody>
                    <a:bodyPr/>
                    <a:lstStyle/>
                    <a:p>
                      <a:pPr indent="279400" algn="ctr">
                        <a:lnSpc>
                          <a:spcPct val="150000"/>
                        </a:lnSpc>
                      </a:pPr>
                      <a:r>
                        <a:rPr lang="en-GB" sz="1100"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2008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2017~2018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2020~2021</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1322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Acta Psychological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Sinica</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138 (39)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246 (95)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91 (28)</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31711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 of Psychological Science</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(107)</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299 (115)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203 (61)</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637690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Chinese Journal of Clinical Psychology</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227 (64)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(146)</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310 (94)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4635605"/>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Development and Education</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87 (24)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162 (62)</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95 (29)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529972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and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Behavioral</a:t>
                      </a: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Studies</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57 (16)</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213 (82)</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125 (38)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299990"/>
                  </a:ext>
                </a:extLst>
              </a:tr>
            </a:tbl>
          </a:graphicData>
        </a:graphic>
      </p:graphicFrame>
      <p:sp>
        <p:nvSpPr>
          <p:cNvPr id="20" name="文本框 19">
            <a:extLst>
              <a:ext uri="{FF2B5EF4-FFF2-40B4-BE49-F238E27FC236}">
                <a16:creationId xmlns:a16="http://schemas.microsoft.com/office/drawing/2014/main" id="{00F191BB-5EF9-1484-F4E4-8395065D8144}"/>
              </a:ext>
            </a:extLst>
          </p:cNvPr>
          <p:cNvSpPr txBox="1"/>
          <p:nvPr/>
        </p:nvSpPr>
        <p:spPr>
          <a:xfrm>
            <a:off x="580760" y="3308711"/>
            <a:ext cx="8130832" cy="786497"/>
          </a:xfrm>
          <a:prstGeom prst="rect">
            <a:avLst/>
          </a:prstGeom>
          <a:noFill/>
        </p:spPr>
        <p:txBody>
          <a:bodyPr wrap="square">
            <a:spAutoFit/>
          </a:bodyPr>
          <a:lstStyle/>
          <a:p>
            <a:pPr>
              <a:lnSpc>
                <a:spcPct val="150000"/>
              </a:lnSpc>
            </a:pPr>
            <a:r>
              <a:rPr lang="en-US" altLang="zh-CN" sz="1600" i="1" dirty="0">
                <a:solidFill>
                  <a:srgbClr val="0D0D0D"/>
                </a:solidFill>
                <a:latin typeface="Times New Roman" panose="02020603050405020304" pitchFamily="18" charset="0"/>
                <a:ea typeface="宋体" panose="02010600030101010101" pitchFamily="2" charset="-122"/>
                <a:cs typeface="Arial" panose="020B0604020202020204" pitchFamily="34" charset="0"/>
              </a:rPr>
              <a:t>Note: Each column includes the total number of articles published in each journal at that time interval and the number of articles selected (inside parentheses)</a:t>
            </a:r>
            <a:endParaRPr lang="zh-CN" altLang="zh-CN" sz="1600" dirty="0">
              <a:effectLst/>
              <a:latin typeface="Arial" panose="020B060402020202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ECBC8954-B90A-5893-B5AE-855182ECFD81}"/>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1773836407"/>
      </p:ext>
    </p:extLst>
  </p:cSld>
  <p:clrMapOvr>
    <a:masterClrMapping/>
  </p:clrMapOvr>
  <mc:AlternateContent xmlns:mc="http://schemas.openxmlformats.org/markup-compatibility/2006" xmlns:p14="http://schemas.microsoft.com/office/powerpoint/2010/main">
    <mc:Choice Requires="p14">
      <p:transition spd="slow" p14:dur="2000" advTm="28782"/>
    </mc:Choice>
    <mc:Fallback xmlns="">
      <p:transition spd="slow" advTm="2878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366635" y="105705"/>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grpSp>
      <p:grpSp>
        <p:nvGrpSpPr>
          <p:cNvPr id="3" name="组合 2">
            <a:extLst>
              <a:ext uri="{FF2B5EF4-FFF2-40B4-BE49-F238E27FC236}">
                <a16:creationId xmlns:a16="http://schemas.microsoft.com/office/drawing/2014/main" id="{CD39F6E8-DEC2-C4A2-299E-5E7745272EF1}"/>
              </a:ext>
            </a:extLst>
          </p:cNvPr>
          <p:cNvGrpSpPr/>
          <p:nvPr/>
        </p:nvGrpSpPr>
        <p:grpSpPr>
          <a:xfrm>
            <a:off x="3725378" y="2687120"/>
            <a:ext cx="1535998" cy="1438638"/>
            <a:chOff x="554375" y="2067694"/>
            <a:chExt cx="1535998" cy="1438638"/>
          </a:xfrm>
        </p:grpSpPr>
        <p:sp>
          <p:nvSpPr>
            <p:cNvPr id="4" name="矩形: 圆角 3">
              <a:extLst>
                <a:ext uri="{FF2B5EF4-FFF2-40B4-BE49-F238E27FC236}">
                  <a16:creationId xmlns:a16="http://schemas.microsoft.com/office/drawing/2014/main" id="{C6EE6613-CFDD-81F5-5B8D-C91A3148D4C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26B244D3-EBD2-2235-AB6B-58C8888149F3}"/>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8">
              <a:extLst>
                <a:ext uri="{FF2B5EF4-FFF2-40B4-BE49-F238E27FC236}">
                  <a16:creationId xmlns:a16="http://schemas.microsoft.com/office/drawing/2014/main" id="{23F34C22-2DA6-E7F5-DFA7-456AABE675C3}"/>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E35A32A5-CDF4-589B-5449-13A3B15BDAD1}"/>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A18005D9-553F-E1B8-2C96-697593411817}"/>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40305BAC-E198-521C-4254-7BF991368A44}"/>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3FEBA16C-F3D0-947C-124D-A40587C99B58}"/>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FD912795-DFCE-25B6-68FF-5F59EA42BAF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5A3C156-3CE0-EB0F-4A2C-FFD2DEC8278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AF58344F-0CEF-9CE4-D347-CC528483B2F9}"/>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59F1CBA0-B249-05C5-4B5B-AF895ED4F9AB}"/>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955AFB2C-F280-DC0F-56AC-5BEDDB1437C4}"/>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A8EEDF51-A27E-BD8E-C1A2-0C5FABEFD85E}"/>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91096431-86BC-D012-E52A-83657EBD5612}"/>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BB34F835-3DDB-64FB-42DE-8D28C3F30E01}"/>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BEF81FBC-EEA2-DF4A-2C80-DF071F33B036}"/>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999820-8187-E0DA-6683-F02A3FB1527D}"/>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B3C428C-B1F3-C75B-1BF7-26D601E7067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8" name="直接连接符 27">
              <a:extLst>
                <a:ext uri="{FF2B5EF4-FFF2-40B4-BE49-F238E27FC236}">
                  <a16:creationId xmlns:a16="http://schemas.microsoft.com/office/drawing/2014/main" id="{17541365-830D-93EF-3C73-AB8F5ED747ED}"/>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A368CC0-1D36-DBF6-1C60-43098DE42D41}"/>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873760D-7455-B1FE-F9F0-88FFB4717537}"/>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C5F5B5C2-1E35-95C0-7616-C798A5F0C60C}"/>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2C648C41-78EA-9703-4D7B-66CE7855EE90}"/>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A95F11AE-3756-4EFA-6086-2159A6A98C57}"/>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3944FC7-04FC-EA0E-B49A-33365901AFB9}"/>
                </a:ext>
              </a:extLst>
            </p:cNvPr>
            <p:cNvSpPr txBox="1"/>
            <p:nvPr/>
          </p:nvSpPr>
          <p:spPr>
            <a:xfrm>
              <a:off x="554375" y="3198555"/>
              <a:ext cx="1535998" cy="307777"/>
            </a:xfrm>
            <a:prstGeom prst="rect">
              <a:avLst/>
            </a:prstGeom>
            <a:noFill/>
          </p:spPr>
          <p:txBody>
            <a:bodyPr wrap="none" rtlCol="0">
              <a:spAutoFit/>
            </a:bodyPr>
            <a:lstStyle/>
            <a:p>
              <a:r>
                <a:rPr lang="en-US" altLang="zh-CN" sz="1400" b="1" i="1" dirty="0">
                  <a:latin typeface="Times New Roman" panose="02020603050405020304" pitchFamily="18" charset="0"/>
                </a:rPr>
                <a:t>Random sampling</a:t>
              </a:r>
              <a:endParaRPr lang="zh-CN" altLang="en-US" sz="1400" b="1" i="1" dirty="0">
                <a:latin typeface="Times New Roman" panose="02020603050405020304" pitchFamily="18" charset="0"/>
              </a:endParaRPr>
            </a:p>
          </p:txBody>
        </p:sp>
      </p:grpSp>
      <p:cxnSp>
        <p:nvCxnSpPr>
          <p:cNvPr id="35" name="直接箭头连接符 34">
            <a:extLst>
              <a:ext uri="{FF2B5EF4-FFF2-40B4-BE49-F238E27FC236}">
                <a16:creationId xmlns:a16="http://schemas.microsoft.com/office/drawing/2014/main" id="{BBAD45BE-56AF-43EF-D8A9-48BACD956083}"/>
              </a:ext>
            </a:extLst>
          </p:cNvPr>
          <p:cNvCxnSpPr>
            <a:cxnSpLocks/>
          </p:cNvCxnSpPr>
          <p:nvPr/>
        </p:nvCxnSpPr>
        <p:spPr>
          <a:xfrm>
            <a:off x="2481265" y="2328787"/>
            <a:ext cx="1226008" cy="5909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92" name="组合 91">
            <a:extLst>
              <a:ext uri="{FF2B5EF4-FFF2-40B4-BE49-F238E27FC236}">
                <a16:creationId xmlns:a16="http://schemas.microsoft.com/office/drawing/2014/main" id="{3B03EAB8-CB73-96BF-95A2-FF95DADE691D}"/>
              </a:ext>
            </a:extLst>
          </p:cNvPr>
          <p:cNvGrpSpPr/>
          <p:nvPr/>
        </p:nvGrpSpPr>
        <p:grpSpPr>
          <a:xfrm>
            <a:off x="6174349" y="998206"/>
            <a:ext cx="2216093" cy="1956653"/>
            <a:chOff x="3660436" y="1753530"/>
            <a:chExt cx="2216093" cy="1956653"/>
          </a:xfrm>
        </p:grpSpPr>
        <p:grpSp>
          <p:nvGrpSpPr>
            <p:cNvPr id="36" name="组合 35">
              <a:extLst>
                <a:ext uri="{FF2B5EF4-FFF2-40B4-BE49-F238E27FC236}">
                  <a16:creationId xmlns:a16="http://schemas.microsoft.com/office/drawing/2014/main" id="{843501D7-0D78-B1F0-7CFF-C673C2DAF973}"/>
                </a:ext>
              </a:extLst>
            </p:cNvPr>
            <p:cNvGrpSpPr/>
            <p:nvPr/>
          </p:nvGrpSpPr>
          <p:grpSpPr>
            <a:xfrm>
              <a:off x="3660436" y="1753530"/>
              <a:ext cx="2216093" cy="1665689"/>
              <a:chOff x="3518112" y="1709885"/>
              <a:chExt cx="2216093" cy="1665689"/>
            </a:xfrm>
          </p:grpSpPr>
          <p:grpSp>
            <p:nvGrpSpPr>
              <p:cNvPr id="37" name="组合 36">
                <a:extLst>
                  <a:ext uri="{FF2B5EF4-FFF2-40B4-BE49-F238E27FC236}">
                    <a16:creationId xmlns:a16="http://schemas.microsoft.com/office/drawing/2014/main" id="{17D33228-1E08-691C-0A61-F3C722884423}"/>
                  </a:ext>
                </a:extLst>
              </p:cNvPr>
              <p:cNvGrpSpPr/>
              <p:nvPr/>
            </p:nvGrpSpPr>
            <p:grpSpPr>
              <a:xfrm>
                <a:off x="4846783" y="1721878"/>
                <a:ext cx="873499" cy="1175560"/>
                <a:chOff x="4406773" y="1254804"/>
                <a:chExt cx="873499" cy="1175560"/>
              </a:xfrm>
            </p:grpSpPr>
            <p:grpSp>
              <p:nvGrpSpPr>
                <p:cNvPr id="67" name="组合 66">
                  <a:extLst>
                    <a:ext uri="{FF2B5EF4-FFF2-40B4-BE49-F238E27FC236}">
                      <a16:creationId xmlns:a16="http://schemas.microsoft.com/office/drawing/2014/main" id="{0715B97E-6497-C2EF-2050-1DCFF6CB6302}"/>
                    </a:ext>
                  </a:extLst>
                </p:cNvPr>
                <p:cNvGrpSpPr/>
                <p:nvPr/>
              </p:nvGrpSpPr>
              <p:grpSpPr>
                <a:xfrm>
                  <a:off x="4406773" y="1254804"/>
                  <a:ext cx="873499" cy="1175560"/>
                  <a:chOff x="4406773" y="1254804"/>
                  <a:chExt cx="873499" cy="1175560"/>
                </a:xfrm>
              </p:grpSpPr>
              <p:sp>
                <p:nvSpPr>
                  <p:cNvPr id="74" name="矩形 73">
                    <a:extLst>
                      <a:ext uri="{FF2B5EF4-FFF2-40B4-BE49-F238E27FC236}">
                        <a16:creationId xmlns:a16="http://schemas.microsoft.com/office/drawing/2014/main" id="{B63AFC7B-E8E5-D5B0-BE1E-EE1FF25345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83B93BB-6052-500F-DE58-BC1383113BA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5139CBBD-99F0-07BD-1B5D-98EB1AFCDEAE}"/>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41C7C31D-5158-E60D-97D3-1266AE95D1A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7390A98F-37B0-376D-1B40-BEAAD5CDA67E}"/>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3A41A65A-4384-368D-AF34-0AACFF878A96}"/>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F7DF9BA-8DB0-CC24-9A85-9D3D974D151B}"/>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形状 80">
                    <a:extLst>
                      <a:ext uri="{FF2B5EF4-FFF2-40B4-BE49-F238E27FC236}">
                        <a16:creationId xmlns:a16="http://schemas.microsoft.com/office/drawing/2014/main" id="{67198F2C-2DBB-FA72-0079-E0CFD93BA88C}"/>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F1FA934C-03B1-6843-64B8-98E1F991DED7}"/>
                      </a:ext>
                    </a:extLst>
                  </p:cNvPr>
                  <p:cNvGrpSpPr/>
                  <p:nvPr/>
                </p:nvGrpSpPr>
                <p:grpSpPr>
                  <a:xfrm>
                    <a:off x="4491744" y="1540146"/>
                    <a:ext cx="71465" cy="75040"/>
                    <a:chOff x="957867" y="997933"/>
                    <a:chExt cx="145120" cy="136689"/>
                  </a:xfrm>
                </p:grpSpPr>
                <p:cxnSp>
                  <p:nvCxnSpPr>
                    <p:cNvPr id="87" name="直接连接符 86">
                      <a:extLst>
                        <a:ext uri="{FF2B5EF4-FFF2-40B4-BE49-F238E27FC236}">
                          <a16:creationId xmlns:a16="http://schemas.microsoft.com/office/drawing/2014/main" id="{180D2CB9-FDA3-530D-5413-9811E803213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C873C2B-D13B-32A3-B4B8-3A7C86B5D522}"/>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3" name="任意多边形: 形状 82">
                    <a:extLst>
                      <a:ext uri="{FF2B5EF4-FFF2-40B4-BE49-F238E27FC236}">
                        <a16:creationId xmlns:a16="http://schemas.microsoft.com/office/drawing/2014/main" id="{1479C714-C306-93A7-AC3B-DF1F4FDEC87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ABA95EBF-2610-8272-8DC7-22B47C1FFA15}"/>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a:extLst>
                      <a:ext uri="{FF2B5EF4-FFF2-40B4-BE49-F238E27FC236}">
                        <a16:creationId xmlns:a16="http://schemas.microsoft.com/office/drawing/2014/main" id="{E690A02E-CCB8-0AB9-D871-B1DC0DDB1C9D}"/>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43827D44-1814-B1FB-2155-6F649C238620}"/>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文本框 67">
                  <a:extLst>
                    <a:ext uri="{FF2B5EF4-FFF2-40B4-BE49-F238E27FC236}">
                      <a16:creationId xmlns:a16="http://schemas.microsoft.com/office/drawing/2014/main" id="{7F38CF17-2E49-CCA4-E66E-7B76F1C98796}"/>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69" name="文本框 68">
                  <a:extLst>
                    <a:ext uri="{FF2B5EF4-FFF2-40B4-BE49-F238E27FC236}">
                      <a16:creationId xmlns:a16="http://schemas.microsoft.com/office/drawing/2014/main" id="{BDF41278-7647-560E-3DB7-AD86B4BEAD1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0" name="文本框 69">
                  <a:extLst>
                    <a:ext uri="{FF2B5EF4-FFF2-40B4-BE49-F238E27FC236}">
                      <a16:creationId xmlns:a16="http://schemas.microsoft.com/office/drawing/2014/main" id="{AF42B84B-FCD0-A224-205D-39F5BDACB553}"/>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1" name="文本框 70">
                  <a:extLst>
                    <a:ext uri="{FF2B5EF4-FFF2-40B4-BE49-F238E27FC236}">
                      <a16:creationId xmlns:a16="http://schemas.microsoft.com/office/drawing/2014/main" id="{F95343E2-A00B-A3BC-DBDE-2F4E86D0CDE0}"/>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2" name="文本框 71">
                  <a:extLst>
                    <a:ext uri="{FF2B5EF4-FFF2-40B4-BE49-F238E27FC236}">
                      <a16:creationId xmlns:a16="http://schemas.microsoft.com/office/drawing/2014/main" id="{74D60106-7286-248B-45FD-2251181756A5}"/>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3" name="文本框 72">
                  <a:extLst>
                    <a:ext uri="{FF2B5EF4-FFF2-40B4-BE49-F238E27FC236}">
                      <a16:creationId xmlns:a16="http://schemas.microsoft.com/office/drawing/2014/main" id="{E8910BAE-04DD-AA5E-F44B-C1BD336D558D}"/>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8" name="组合 37">
                <a:extLst>
                  <a:ext uri="{FF2B5EF4-FFF2-40B4-BE49-F238E27FC236}">
                    <a16:creationId xmlns:a16="http://schemas.microsoft.com/office/drawing/2014/main" id="{1210DDC8-6A3E-1AE3-8655-6C8566965E14}"/>
                  </a:ext>
                </a:extLst>
              </p:cNvPr>
              <p:cNvGrpSpPr/>
              <p:nvPr/>
            </p:nvGrpSpPr>
            <p:grpSpPr>
              <a:xfrm>
                <a:off x="3518112" y="1709885"/>
                <a:ext cx="873499" cy="1175560"/>
                <a:chOff x="4406773" y="1254804"/>
                <a:chExt cx="873499" cy="1175560"/>
              </a:xfrm>
            </p:grpSpPr>
            <p:grpSp>
              <p:nvGrpSpPr>
                <p:cNvPr id="45" name="组合 44">
                  <a:extLst>
                    <a:ext uri="{FF2B5EF4-FFF2-40B4-BE49-F238E27FC236}">
                      <a16:creationId xmlns:a16="http://schemas.microsoft.com/office/drawing/2014/main" id="{774EAD2B-CEFB-3487-919D-5555D335905E}"/>
                    </a:ext>
                  </a:extLst>
                </p:cNvPr>
                <p:cNvGrpSpPr/>
                <p:nvPr/>
              </p:nvGrpSpPr>
              <p:grpSpPr>
                <a:xfrm>
                  <a:off x="4406773" y="1254804"/>
                  <a:ext cx="873499" cy="1175560"/>
                  <a:chOff x="4406773" y="1254804"/>
                  <a:chExt cx="873499" cy="1175560"/>
                </a:xfrm>
              </p:grpSpPr>
              <p:sp>
                <p:nvSpPr>
                  <p:cNvPr id="52" name="矩形 51">
                    <a:extLst>
                      <a:ext uri="{FF2B5EF4-FFF2-40B4-BE49-F238E27FC236}">
                        <a16:creationId xmlns:a16="http://schemas.microsoft.com/office/drawing/2014/main" id="{8C0E3408-2782-805D-3FF1-655934E74D14}"/>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27D4CE3B-971E-9A58-6EE5-074ED514469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63F2437-D83C-78DE-FAC9-09B908C443F3}"/>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02CF6ABD-570C-C643-D30B-12E448B853B8}"/>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E1638E3-9897-9B00-AFA7-F69692C90053}"/>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598DD66E-DB70-D1F8-D6F0-7AB3A8A1FD9C}"/>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8B1F3C11-689F-A364-0F38-147EFF2D190E}"/>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DEF666A3-12CD-85D0-605C-783FF04B3110}"/>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a:extLst>
                      <a:ext uri="{FF2B5EF4-FFF2-40B4-BE49-F238E27FC236}">
                        <a16:creationId xmlns:a16="http://schemas.microsoft.com/office/drawing/2014/main" id="{0DAD9A38-283B-E3DA-F8CA-00B7BA82152C}"/>
                      </a:ext>
                    </a:extLst>
                  </p:cNvPr>
                  <p:cNvGrpSpPr/>
                  <p:nvPr/>
                </p:nvGrpSpPr>
                <p:grpSpPr>
                  <a:xfrm>
                    <a:off x="4491744" y="1540146"/>
                    <a:ext cx="71465" cy="75040"/>
                    <a:chOff x="957867" y="997933"/>
                    <a:chExt cx="145120" cy="136689"/>
                  </a:xfrm>
                </p:grpSpPr>
                <p:cxnSp>
                  <p:nvCxnSpPr>
                    <p:cNvPr id="65" name="直接连接符 64">
                      <a:extLst>
                        <a:ext uri="{FF2B5EF4-FFF2-40B4-BE49-F238E27FC236}">
                          <a16:creationId xmlns:a16="http://schemas.microsoft.com/office/drawing/2014/main" id="{F972907C-60C7-2D7D-2F50-7F1E1268DF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C99010D0-D1B1-57EF-2C1A-616B77A2FF2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任意多边形: 形状 60">
                    <a:extLst>
                      <a:ext uri="{FF2B5EF4-FFF2-40B4-BE49-F238E27FC236}">
                        <a16:creationId xmlns:a16="http://schemas.microsoft.com/office/drawing/2014/main" id="{7FEB417F-5242-5D93-E5AC-BCF3BCEA40A7}"/>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AE0B8D96-9FFE-10E3-04C5-BE88663B962C}"/>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C951858D-5644-DE09-E711-278D30420B96}"/>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4933A168-A0F7-D79C-0A8A-40F40532DC67}"/>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6A3D0B89-4A7C-6B15-888B-9C9D9DC4CBC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47" name="文本框 46">
                  <a:extLst>
                    <a:ext uri="{FF2B5EF4-FFF2-40B4-BE49-F238E27FC236}">
                      <a16:creationId xmlns:a16="http://schemas.microsoft.com/office/drawing/2014/main" id="{76B4ACB6-59AA-23F8-9C38-F50C0100D79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48" name="文本框 47">
                  <a:extLst>
                    <a:ext uri="{FF2B5EF4-FFF2-40B4-BE49-F238E27FC236}">
                      <a16:creationId xmlns:a16="http://schemas.microsoft.com/office/drawing/2014/main" id="{E189A6DA-8476-8138-1B38-3D9197838B41}"/>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49" name="文本框 48">
                  <a:extLst>
                    <a:ext uri="{FF2B5EF4-FFF2-40B4-BE49-F238E27FC236}">
                      <a16:creationId xmlns:a16="http://schemas.microsoft.com/office/drawing/2014/main" id="{E0CB7CC1-0973-CD1A-1578-B4B41670C5EB}"/>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50" name="文本框 49">
                  <a:extLst>
                    <a:ext uri="{FF2B5EF4-FFF2-40B4-BE49-F238E27FC236}">
                      <a16:creationId xmlns:a16="http://schemas.microsoft.com/office/drawing/2014/main" id="{EB3B6114-BB32-A329-41F8-60082B8F6D2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51" name="文本框 50">
                  <a:extLst>
                    <a:ext uri="{FF2B5EF4-FFF2-40B4-BE49-F238E27FC236}">
                      <a16:creationId xmlns:a16="http://schemas.microsoft.com/office/drawing/2014/main" id="{2FDEC605-322E-5F7A-C23A-679C9C15AD4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9" name="组合 38">
                <a:extLst>
                  <a:ext uri="{FF2B5EF4-FFF2-40B4-BE49-F238E27FC236}">
                    <a16:creationId xmlns:a16="http://schemas.microsoft.com/office/drawing/2014/main" id="{509D9FB5-63A7-0902-F807-EE5CDE243A2B}"/>
                  </a:ext>
                </a:extLst>
              </p:cNvPr>
              <p:cNvGrpSpPr/>
              <p:nvPr/>
            </p:nvGrpSpPr>
            <p:grpSpPr>
              <a:xfrm>
                <a:off x="4932234" y="2295842"/>
                <a:ext cx="801971" cy="1011304"/>
                <a:chOff x="3337981" y="675665"/>
                <a:chExt cx="2157513" cy="3915501"/>
              </a:xfrm>
            </p:grpSpPr>
            <p:sp>
              <p:nvSpPr>
                <p:cNvPr id="43" name="椭圆 42">
                  <a:extLst>
                    <a:ext uri="{FF2B5EF4-FFF2-40B4-BE49-F238E27FC236}">
                      <a16:creationId xmlns:a16="http://schemas.microsoft.com/office/drawing/2014/main" id="{0817069E-C776-E1B6-5249-8DF529E88D53}"/>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C209EEA-90D6-602B-E502-4374ECDD912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1AD626ED-0555-7D7A-7662-8ABC8DBC6E2A}"/>
                  </a:ext>
                </a:extLst>
              </p:cNvPr>
              <p:cNvGrpSpPr/>
              <p:nvPr/>
            </p:nvGrpSpPr>
            <p:grpSpPr>
              <a:xfrm>
                <a:off x="3611691" y="2364270"/>
                <a:ext cx="801971" cy="1011304"/>
                <a:chOff x="3337981" y="675665"/>
                <a:chExt cx="2157513" cy="3915501"/>
              </a:xfrm>
            </p:grpSpPr>
            <p:sp>
              <p:nvSpPr>
                <p:cNvPr id="41" name="椭圆 40">
                  <a:extLst>
                    <a:ext uri="{FF2B5EF4-FFF2-40B4-BE49-F238E27FC236}">
                      <a16:creationId xmlns:a16="http://schemas.microsoft.com/office/drawing/2014/main" id="{644218F8-8F00-94A2-8D17-E7F37E7B2F07}"/>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39FA9E00-864E-F353-CDEA-D2D7E2DD2C3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文本框 88">
              <a:extLst>
                <a:ext uri="{FF2B5EF4-FFF2-40B4-BE49-F238E27FC236}">
                  <a16:creationId xmlns:a16="http://schemas.microsoft.com/office/drawing/2014/main" id="{BB215BA3-25DC-17FB-4EA6-BF7AF593E453}"/>
                </a:ext>
              </a:extLst>
            </p:cNvPr>
            <p:cNvSpPr txBox="1"/>
            <p:nvPr/>
          </p:nvSpPr>
          <p:spPr>
            <a:xfrm>
              <a:off x="4555986" y="3402406"/>
              <a:ext cx="654346" cy="307777"/>
            </a:xfrm>
            <a:prstGeom prst="rect">
              <a:avLst/>
            </a:prstGeom>
            <a:noFill/>
          </p:spPr>
          <p:txBody>
            <a:bodyPr wrap="none" rtlCol="0">
              <a:spAutoFit/>
            </a:bodyPr>
            <a:lstStyle/>
            <a:p>
              <a:r>
                <a:rPr lang="en-US" altLang="zh-CN" sz="1400" b="1" i="1" dirty="0">
                  <a:latin typeface="Times New Roman" panose="02020603050405020304" pitchFamily="18" charset="0"/>
                </a:rPr>
                <a:t>Check</a:t>
              </a:r>
              <a:endParaRPr lang="zh-CN" altLang="en-US" sz="1400" b="1" i="1" dirty="0">
                <a:latin typeface="Times New Roman" panose="02020603050405020304" pitchFamily="18" charset="0"/>
              </a:endParaRPr>
            </a:p>
          </p:txBody>
        </p:sp>
      </p:grpSp>
      <p:cxnSp>
        <p:nvCxnSpPr>
          <p:cNvPr id="90" name="直接箭头连接符 89">
            <a:extLst>
              <a:ext uri="{FF2B5EF4-FFF2-40B4-BE49-F238E27FC236}">
                <a16:creationId xmlns:a16="http://schemas.microsoft.com/office/drawing/2014/main" id="{249E2D68-1966-0226-D956-5A015358E456}"/>
              </a:ext>
            </a:extLst>
          </p:cNvPr>
          <p:cNvCxnSpPr>
            <a:cxnSpLocks/>
          </p:cNvCxnSpPr>
          <p:nvPr/>
        </p:nvCxnSpPr>
        <p:spPr>
          <a:xfrm>
            <a:off x="8018203" y="2705662"/>
            <a:ext cx="669794" cy="744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CE843A8A-CA71-D43A-B69E-590CD3DDECA1}"/>
              </a:ext>
            </a:extLst>
          </p:cNvPr>
          <p:cNvSpPr txBox="1"/>
          <p:nvPr/>
        </p:nvSpPr>
        <p:spPr>
          <a:xfrm>
            <a:off x="7666240" y="3549774"/>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grpSp>
        <p:nvGrpSpPr>
          <p:cNvPr id="93" name="组合 92">
            <a:extLst>
              <a:ext uri="{FF2B5EF4-FFF2-40B4-BE49-F238E27FC236}">
                <a16:creationId xmlns:a16="http://schemas.microsoft.com/office/drawing/2014/main" id="{8BF335DE-99DA-2776-FE71-DC225498ADC7}"/>
              </a:ext>
            </a:extLst>
          </p:cNvPr>
          <p:cNvGrpSpPr/>
          <p:nvPr/>
        </p:nvGrpSpPr>
        <p:grpSpPr>
          <a:xfrm>
            <a:off x="487339" y="1520765"/>
            <a:ext cx="2049573" cy="1827438"/>
            <a:chOff x="6692738" y="1700725"/>
            <a:chExt cx="2049573" cy="1827438"/>
          </a:xfrm>
        </p:grpSpPr>
        <p:grpSp>
          <p:nvGrpSpPr>
            <p:cNvPr id="94" name="组合 93">
              <a:extLst>
                <a:ext uri="{FF2B5EF4-FFF2-40B4-BE49-F238E27FC236}">
                  <a16:creationId xmlns:a16="http://schemas.microsoft.com/office/drawing/2014/main" id="{79462E53-6925-77B7-02FA-1F3AC3A9C83E}"/>
                </a:ext>
              </a:extLst>
            </p:cNvPr>
            <p:cNvGrpSpPr/>
            <p:nvPr/>
          </p:nvGrpSpPr>
          <p:grpSpPr>
            <a:xfrm>
              <a:off x="6913622" y="1897385"/>
              <a:ext cx="1619724" cy="1630778"/>
              <a:chOff x="332990" y="1741954"/>
              <a:chExt cx="1619724" cy="1630778"/>
            </a:xfrm>
          </p:grpSpPr>
          <p:grpSp>
            <p:nvGrpSpPr>
              <p:cNvPr id="99" name="组合 98">
                <a:extLst>
                  <a:ext uri="{FF2B5EF4-FFF2-40B4-BE49-F238E27FC236}">
                    <a16:creationId xmlns:a16="http://schemas.microsoft.com/office/drawing/2014/main" id="{1C170F8C-97E8-7C2C-AFBE-C10CDE114EEE}"/>
                  </a:ext>
                </a:extLst>
              </p:cNvPr>
              <p:cNvGrpSpPr/>
              <p:nvPr/>
            </p:nvGrpSpPr>
            <p:grpSpPr>
              <a:xfrm rot="20252617">
                <a:off x="332990" y="1741954"/>
                <a:ext cx="873499" cy="1175560"/>
                <a:chOff x="5370965" y="1680603"/>
                <a:chExt cx="1793323" cy="2133285"/>
              </a:xfrm>
              <a:solidFill>
                <a:schemeClr val="bg1"/>
              </a:solidFill>
            </p:grpSpPr>
            <p:sp>
              <p:nvSpPr>
                <p:cNvPr id="111" name="矩形 110">
                  <a:extLst>
                    <a:ext uri="{FF2B5EF4-FFF2-40B4-BE49-F238E27FC236}">
                      <a16:creationId xmlns:a16="http://schemas.microsoft.com/office/drawing/2014/main" id="{A983BE22-8502-9E68-DF3C-8BB1E398792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id="{E95165DE-8729-0E7F-46A7-BCCF86031C3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F50F6BE8-7109-FA06-2ECB-B0D035BB618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71D57629-5E20-5239-0B85-E75D2CF774B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D1A787C9-F26B-3B0B-C26E-B4785FCC1DC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BFE7087-E937-6362-D8CF-8A2987B0D4D1}"/>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2B36537B-FEA5-9F67-AECB-1089D8EFA8A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160B6FC4-F01E-3082-6BA3-810AD03AC7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E2B419F0-9A80-72A5-BC72-7F3867D6EA5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100" name="组合 99">
                <a:extLst>
                  <a:ext uri="{FF2B5EF4-FFF2-40B4-BE49-F238E27FC236}">
                    <a16:creationId xmlns:a16="http://schemas.microsoft.com/office/drawing/2014/main" id="{EC2BCE94-109F-9F75-AF01-F789D3261C64}"/>
                  </a:ext>
                </a:extLst>
              </p:cNvPr>
              <p:cNvGrpSpPr/>
              <p:nvPr/>
            </p:nvGrpSpPr>
            <p:grpSpPr>
              <a:xfrm rot="1150770">
                <a:off x="1079215" y="1787349"/>
                <a:ext cx="873499" cy="1175560"/>
                <a:chOff x="5370965" y="1680603"/>
                <a:chExt cx="1793322" cy="2133284"/>
              </a:xfrm>
              <a:solidFill>
                <a:schemeClr val="bg1"/>
              </a:solidFill>
            </p:grpSpPr>
            <p:sp>
              <p:nvSpPr>
                <p:cNvPr id="102" name="矩形 101">
                  <a:extLst>
                    <a:ext uri="{FF2B5EF4-FFF2-40B4-BE49-F238E27FC236}">
                      <a16:creationId xmlns:a16="http://schemas.microsoft.com/office/drawing/2014/main" id="{A462F3B7-194C-FD7B-2BB8-1CF5C9753940}"/>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a:extLst>
                    <a:ext uri="{FF2B5EF4-FFF2-40B4-BE49-F238E27FC236}">
                      <a16:creationId xmlns:a16="http://schemas.microsoft.com/office/drawing/2014/main" id="{79B5A538-40D0-4F0D-3E7C-06BFEC7B094C}"/>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BD5E650-C203-782C-34EF-92E407D0098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0D2510E3-73ED-E98F-EC31-6070AC6C918F}"/>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D5C739FE-B929-E5C8-AD70-2F8C17C56C9D}"/>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65CCE137-3E57-9EE0-6116-88AD20F64D7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473D7770-7C43-2711-4AAE-AE805487EE2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339576DE-ED9C-5325-F8E5-9261061F1EA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F2CAAF46-1193-3D93-5FD6-A99F872B770C}"/>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1" name="文本框 100">
                <a:extLst>
                  <a:ext uri="{FF2B5EF4-FFF2-40B4-BE49-F238E27FC236}">
                    <a16:creationId xmlns:a16="http://schemas.microsoft.com/office/drawing/2014/main" id="{DA5E066D-FC36-1637-D31C-9FB5D73B229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95" name="文本框 94">
              <a:extLst>
                <a:ext uri="{FF2B5EF4-FFF2-40B4-BE49-F238E27FC236}">
                  <a16:creationId xmlns:a16="http://schemas.microsoft.com/office/drawing/2014/main" id="{A0355B43-4B46-F529-0936-A081956449CE}"/>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96" name="文本框 95">
              <a:extLst>
                <a:ext uri="{FF2B5EF4-FFF2-40B4-BE49-F238E27FC236}">
                  <a16:creationId xmlns:a16="http://schemas.microsoft.com/office/drawing/2014/main" id="{0D277F1B-EF9F-992A-E53B-456211A76817}"/>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97" name="文本框 96">
              <a:extLst>
                <a:ext uri="{FF2B5EF4-FFF2-40B4-BE49-F238E27FC236}">
                  <a16:creationId xmlns:a16="http://schemas.microsoft.com/office/drawing/2014/main" id="{491FEB9B-9EA1-0BA1-4658-38CDD416800F}"/>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98" name="文本框 97">
              <a:extLst>
                <a:ext uri="{FF2B5EF4-FFF2-40B4-BE49-F238E27FC236}">
                  <a16:creationId xmlns:a16="http://schemas.microsoft.com/office/drawing/2014/main" id="{6457FAFA-CFF3-82EA-DCCC-15712CF38173}"/>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121" name="直接箭头连接符 120">
            <a:extLst>
              <a:ext uri="{FF2B5EF4-FFF2-40B4-BE49-F238E27FC236}">
                <a16:creationId xmlns:a16="http://schemas.microsoft.com/office/drawing/2014/main" id="{E06FE126-80B8-25E2-CFEA-EC30E4DA6522}"/>
              </a:ext>
            </a:extLst>
          </p:cNvPr>
          <p:cNvCxnSpPr>
            <a:cxnSpLocks/>
          </p:cNvCxnSpPr>
          <p:nvPr/>
        </p:nvCxnSpPr>
        <p:spPr>
          <a:xfrm flipV="1">
            <a:off x="4996447" y="1690888"/>
            <a:ext cx="1019628" cy="8184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758078"/>
      </p:ext>
    </p:extLst>
  </p:cSld>
  <p:clrMapOvr>
    <a:masterClrMapping/>
  </p:clrMapOvr>
  <mc:AlternateContent xmlns:mc="http://schemas.openxmlformats.org/markup-compatibility/2006" xmlns:p14="http://schemas.microsoft.com/office/powerpoint/2010/main">
    <mc:Choice Requires="p14">
      <p:transition spd="slow" p14:dur="2000" advTm="13190"/>
    </mc:Choice>
    <mc:Fallback xmlns="">
      <p:transition spd="slow" advTm="1319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8" name="流程图: 磁盘 7">
            <a:hlinkClick r:id="rId3" action="ppaction://hlinksldjump"/>
            <a:extLst>
              <a:ext uri="{FF2B5EF4-FFF2-40B4-BE49-F238E27FC236}">
                <a16:creationId xmlns:a16="http://schemas.microsoft.com/office/drawing/2014/main" id="{A3E38CD1-2C61-4DEB-5DF5-ECB771987451}"/>
              </a:ext>
            </a:extLst>
          </p:cNvPr>
          <p:cNvSpPr/>
          <p:nvPr/>
        </p:nvSpPr>
        <p:spPr>
          <a:xfrm>
            <a:off x="2061833" y="2385460"/>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磁盘 18">
            <a:hlinkClick r:id="rId4" action="ppaction://hlinksldjump"/>
            <a:extLst>
              <a:ext uri="{FF2B5EF4-FFF2-40B4-BE49-F238E27FC236}">
                <a16:creationId xmlns:a16="http://schemas.microsoft.com/office/drawing/2014/main" id="{C60F7333-33BD-A4B2-6C9C-D07B5FA49210}"/>
              </a:ext>
            </a:extLst>
          </p:cNvPr>
          <p:cNvSpPr/>
          <p:nvPr/>
        </p:nvSpPr>
        <p:spPr>
          <a:xfrm>
            <a:off x="4228579" y="1364724"/>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磁盘 19">
            <a:hlinkClick r:id="rId5" action="ppaction://hlinksldjump"/>
            <a:extLst>
              <a:ext uri="{FF2B5EF4-FFF2-40B4-BE49-F238E27FC236}">
                <a16:creationId xmlns:a16="http://schemas.microsoft.com/office/drawing/2014/main" id="{179D81D1-6964-F421-66CF-155C351681E0}"/>
              </a:ext>
            </a:extLst>
          </p:cNvPr>
          <p:cNvSpPr/>
          <p:nvPr/>
        </p:nvSpPr>
        <p:spPr>
          <a:xfrm>
            <a:off x="6541579" y="2352257"/>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曲线 21">
            <a:extLst>
              <a:ext uri="{FF2B5EF4-FFF2-40B4-BE49-F238E27FC236}">
                <a16:creationId xmlns:a16="http://schemas.microsoft.com/office/drawing/2014/main" id="{7F968E63-D052-712B-AC99-26222199D385}"/>
              </a:ext>
            </a:extLst>
          </p:cNvPr>
          <p:cNvCxnSpPr>
            <a:cxnSpLocks/>
          </p:cNvCxnSpPr>
          <p:nvPr/>
        </p:nvCxnSpPr>
        <p:spPr>
          <a:xfrm flipV="1">
            <a:off x="3020035" y="1978588"/>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连接符: 曲线 22">
            <a:extLst>
              <a:ext uri="{FF2B5EF4-FFF2-40B4-BE49-F238E27FC236}">
                <a16:creationId xmlns:a16="http://schemas.microsoft.com/office/drawing/2014/main" id="{B88070DF-D2C1-89F1-A301-69313359DC1B}"/>
              </a:ext>
            </a:extLst>
          </p:cNvPr>
          <p:cNvCxnSpPr>
            <a:cxnSpLocks/>
          </p:cNvCxnSpPr>
          <p:nvPr/>
        </p:nvCxnSpPr>
        <p:spPr>
          <a:xfrm>
            <a:off x="5224979" y="1867067"/>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1E68EB7-7E78-6115-1F48-F147AC45945E}"/>
              </a:ext>
            </a:extLst>
          </p:cNvPr>
          <p:cNvSpPr txBox="1"/>
          <p:nvPr/>
        </p:nvSpPr>
        <p:spPr>
          <a:xfrm>
            <a:off x="1764920" y="3399754"/>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25" name="文本框 24">
            <a:extLst>
              <a:ext uri="{FF2B5EF4-FFF2-40B4-BE49-F238E27FC236}">
                <a16:creationId xmlns:a16="http://schemas.microsoft.com/office/drawing/2014/main" id="{CA0DA411-9567-7242-9414-3B13864A26B5}"/>
              </a:ext>
            </a:extLst>
          </p:cNvPr>
          <p:cNvSpPr txBox="1"/>
          <p:nvPr/>
        </p:nvSpPr>
        <p:spPr>
          <a:xfrm>
            <a:off x="3908057" y="2369411"/>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33" name="文本框 32">
            <a:extLst>
              <a:ext uri="{FF2B5EF4-FFF2-40B4-BE49-F238E27FC236}">
                <a16:creationId xmlns:a16="http://schemas.microsoft.com/office/drawing/2014/main" id="{67B8BD62-0575-C317-9B21-C6728B3E1849}"/>
              </a:ext>
            </a:extLst>
          </p:cNvPr>
          <p:cNvSpPr txBox="1"/>
          <p:nvPr/>
        </p:nvSpPr>
        <p:spPr>
          <a:xfrm>
            <a:off x="5940152" y="3363838"/>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ED19E23A-0600-27AE-8978-A4F9A2AF5C3C}"/>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spTree>
    <p:extLst>
      <p:ext uri="{BB962C8B-B14F-4D97-AF65-F5344CB8AC3E}">
        <p14:creationId xmlns:p14="http://schemas.microsoft.com/office/powerpoint/2010/main" val="1168924115"/>
      </p:ext>
    </p:extLst>
  </p:cSld>
  <p:clrMapOvr>
    <a:masterClrMapping/>
  </p:clrMapOvr>
  <mc:AlternateContent xmlns:mc="http://schemas.openxmlformats.org/markup-compatibility/2006" xmlns:p14="http://schemas.microsoft.com/office/powerpoint/2010/main">
    <mc:Choice Requires="p14">
      <p:transition spd="slow" p14:dur="2000" advTm="66909"/>
    </mc:Choice>
    <mc:Fallback xmlns="">
      <p:transition spd="slow" advTm="6690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A23D344A-3B04-26CC-F97E-1C5255C64341}"/>
              </a:ext>
            </a:extLst>
          </p:cNvPr>
          <p:cNvGrpSpPr/>
          <p:nvPr/>
        </p:nvGrpSpPr>
        <p:grpSpPr>
          <a:xfrm>
            <a:off x="3013039" y="1732900"/>
            <a:ext cx="1864768" cy="1870828"/>
            <a:chOff x="2419200" y="1377041"/>
            <a:chExt cx="2264907" cy="2201441"/>
          </a:xfrm>
        </p:grpSpPr>
        <p:grpSp>
          <p:nvGrpSpPr>
            <p:cNvPr id="4" name="组合 3">
              <a:extLst>
                <a:ext uri="{FF2B5EF4-FFF2-40B4-BE49-F238E27FC236}">
                  <a16:creationId xmlns:a16="http://schemas.microsoft.com/office/drawing/2014/main" id="{FBC61AD3-A969-1715-9D22-BF47BD39445D}"/>
                </a:ext>
              </a:extLst>
            </p:cNvPr>
            <p:cNvGrpSpPr/>
            <p:nvPr/>
          </p:nvGrpSpPr>
          <p:grpSpPr>
            <a:xfrm>
              <a:off x="2637588" y="1377041"/>
              <a:ext cx="1626495" cy="1011304"/>
              <a:chOff x="1465517" y="1421703"/>
              <a:chExt cx="1626495" cy="1011304"/>
            </a:xfrm>
          </p:grpSpPr>
          <p:grpSp>
            <p:nvGrpSpPr>
              <p:cNvPr id="35" name="组合 34">
                <a:extLst>
                  <a:ext uri="{FF2B5EF4-FFF2-40B4-BE49-F238E27FC236}">
                    <a16:creationId xmlns:a16="http://schemas.microsoft.com/office/drawing/2014/main" id="{8B78BDC8-04C5-B5AF-115C-7FECC0D75294}"/>
                  </a:ext>
                </a:extLst>
              </p:cNvPr>
              <p:cNvGrpSpPr/>
              <p:nvPr/>
            </p:nvGrpSpPr>
            <p:grpSpPr>
              <a:xfrm>
                <a:off x="1465517" y="1421703"/>
                <a:ext cx="801971" cy="1011304"/>
                <a:chOff x="3337981" y="675665"/>
                <a:chExt cx="2157513" cy="3915501"/>
              </a:xfrm>
            </p:grpSpPr>
            <p:sp>
              <p:nvSpPr>
                <p:cNvPr id="41" name="椭圆 40">
                  <a:extLst>
                    <a:ext uri="{FF2B5EF4-FFF2-40B4-BE49-F238E27FC236}">
                      <a16:creationId xmlns:a16="http://schemas.microsoft.com/office/drawing/2014/main" id="{A8755675-6CC9-B0EA-5372-5D617D87E81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E985230-ABBD-2254-806E-F6FC4C051BC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D0C29063-CF38-D3BA-FF7D-B6449B27D2E7}"/>
                  </a:ext>
                </a:extLst>
              </p:cNvPr>
              <p:cNvGrpSpPr/>
              <p:nvPr/>
            </p:nvGrpSpPr>
            <p:grpSpPr>
              <a:xfrm>
                <a:off x="2290041" y="1421703"/>
                <a:ext cx="801971" cy="1011304"/>
                <a:chOff x="3337981" y="675665"/>
                <a:chExt cx="2157513" cy="3915501"/>
              </a:xfrm>
            </p:grpSpPr>
            <p:sp>
              <p:nvSpPr>
                <p:cNvPr id="39" name="椭圆 38">
                  <a:extLst>
                    <a:ext uri="{FF2B5EF4-FFF2-40B4-BE49-F238E27FC236}">
                      <a16:creationId xmlns:a16="http://schemas.microsoft.com/office/drawing/2014/main" id="{CD1405B9-0C21-8CCB-4FFD-F63A3D4A290F}"/>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6C21619F-708D-DAEB-D620-BCF001694B1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星形: 五角 36">
                <a:extLst>
                  <a:ext uri="{FF2B5EF4-FFF2-40B4-BE49-F238E27FC236}">
                    <a16:creationId xmlns:a16="http://schemas.microsoft.com/office/drawing/2014/main" id="{84C482D0-BB5F-041B-1B8A-641E23BA567F}"/>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星形: 五角 37">
                <a:extLst>
                  <a:ext uri="{FF2B5EF4-FFF2-40B4-BE49-F238E27FC236}">
                    <a16:creationId xmlns:a16="http://schemas.microsoft.com/office/drawing/2014/main" id="{C1F59F3D-8F0D-C794-0592-3F90B3B3C5A5}"/>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FCC747FC-D562-9B42-0D90-3A0F6EBA2B56}"/>
                </a:ext>
              </a:extLst>
            </p:cNvPr>
            <p:cNvGrpSpPr/>
            <p:nvPr/>
          </p:nvGrpSpPr>
          <p:grpSpPr>
            <a:xfrm>
              <a:off x="3057965" y="2084932"/>
              <a:ext cx="1626142" cy="1015462"/>
              <a:chOff x="1359346" y="2684846"/>
              <a:chExt cx="1626142" cy="1015462"/>
            </a:xfrm>
          </p:grpSpPr>
          <p:grpSp>
            <p:nvGrpSpPr>
              <p:cNvPr id="26" name="组合 25">
                <a:extLst>
                  <a:ext uri="{FF2B5EF4-FFF2-40B4-BE49-F238E27FC236}">
                    <a16:creationId xmlns:a16="http://schemas.microsoft.com/office/drawing/2014/main" id="{935EFBF9-B273-CA58-6356-DDEDFB4D4172}"/>
                  </a:ext>
                </a:extLst>
              </p:cNvPr>
              <p:cNvGrpSpPr/>
              <p:nvPr/>
            </p:nvGrpSpPr>
            <p:grpSpPr>
              <a:xfrm>
                <a:off x="1359346" y="2684846"/>
                <a:ext cx="801971" cy="1011304"/>
                <a:chOff x="3337981" y="675665"/>
                <a:chExt cx="2157513" cy="3915501"/>
              </a:xfrm>
            </p:grpSpPr>
            <p:sp>
              <p:nvSpPr>
                <p:cNvPr id="32" name="椭圆 31">
                  <a:extLst>
                    <a:ext uri="{FF2B5EF4-FFF2-40B4-BE49-F238E27FC236}">
                      <a16:creationId xmlns:a16="http://schemas.microsoft.com/office/drawing/2014/main" id="{F641F8B9-64E7-3B91-6138-7E8E034673A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73EE9ACD-E7B4-777C-5175-AABEC6A29E5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18F3266C-0F8E-3CDE-CDA1-EE7B301335DA}"/>
                  </a:ext>
                </a:extLst>
              </p:cNvPr>
              <p:cNvGrpSpPr/>
              <p:nvPr/>
            </p:nvGrpSpPr>
            <p:grpSpPr>
              <a:xfrm>
                <a:off x="2183517" y="2689004"/>
                <a:ext cx="801971" cy="1011304"/>
                <a:chOff x="3337981" y="675665"/>
                <a:chExt cx="2157513" cy="3915501"/>
              </a:xfrm>
            </p:grpSpPr>
            <p:sp>
              <p:nvSpPr>
                <p:cNvPr id="30" name="椭圆 29">
                  <a:extLst>
                    <a:ext uri="{FF2B5EF4-FFF2-40B4-BE49-F238E27FC236}">
                      <a16:creationId xmlns:a16="http://schemas.microsoft.com/office/drawing/2014/main" id="{7B5AF73C-2917-A535-80FE-1D938800C37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3965E26F-CE51-ADA1-717A-8A1DAC39A760}"/>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星形: 五角 27">
                <a:extLst>
                  <a:ext uri="{FF2B5EF4-FFF2-40B4-BE49-F238E27FC236}">
                    <a16:creationId xmlns:a16="http://schemas.microsoft.com/office/drawing/2014/main" id="{3F678A7E-0608-6DBE-BEC5-3379598519CA}"/>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星形: 五角 28">
                <a:extLst>
                  <a:ext uri="{FF2B5EF4-FFF2-40B4-BE49-F238E27FC236}">
                    <a16:creationId xmlns:a16="http://schemas.microsoft.com/office/drawing/2014/main" id="{1473EB86-503F-B29F-E757-D66BC87023A7}"/>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C628F50B-1504-42AF-AE2F-2CE56DBF8A84}"/>
                </a:ext>
              </a:extLst>
            </p:cNvPr>
            <p:cNvGrpSpPr/>
            <p:nvPr/>
          </p:nvGrpSpPr>
          <p:grpSpPr>
            <a:xfrm>
              <a:off x="2419200" y="2567178"/>
              <a:ext cx="1626495" cy="1011304"/>
              <a:chOff x="1465517" y="1421703"/>
              <a:chExt cx="1626495" cy="1011304"/>
            </a:xfrm>
          </p:grpSpPr>
          <p:grpSp>
            <p:nvGrpSpPr>
              <p:cNvPr id="7" name="组合 6">
                <a:extLst>
                  <a:ext uri="{FF2B5EF4-FFF2-40B4-BE49-F238E27FC236}">
                    <a16:creationId xmlns:a16="http://schemas.microsoft.com/office/drawing/2014/main" id="{D1B376CB-0F8A-AC38-335E-5929CEE6C0B5}"/>
                  </a:ext>
                </a:extLst>
              </p:cNvPr>
              <p:cNvGrpSpPr/>
              <p:nvPr/>
            </p:nvGrpSpPr>
            <p:grpSpPr>
              <a:xfrm>
                <a:off x="1465517" y="1421703"/>
                <a:ext cx="801971" cy="1011304"/>
                <a:chOff x="3337981" y="675665"/>
                <a:chExt cx="2157513" cy="3915501"/>
              </a:xfrm>
            </p:grpSpPr>
            <p:sp>
              <p:nvSpPr>
                <p:cNvPr id="18" name="椭圆 17">
                  <a:extLst>
                    <a:ext uri="{FF2B5EF4-FFF2-40B4-BE49-F238E27FC236}">
                      <a16:creationId xmlns:a16="http://schemas.microsoft.com/office/drawing/2014/main" id="{9CBCF335-77E8-727A-BE9B-32D33C38F7A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0FCE68EF-303D-9CD1-2F01-4AF8BAE3217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5317B260-B626-A8B0-FD10-A3B020094026}"/>
                  </a:ext>
                </a:extLst>
              </p:cNvPr>
              <p:cNvGrpSpPr/>
              <p:nvPr/>
            </p:nvGrpSpPr>
            <p:grpSpPr>
              <a:xfrm>
                <a:off x="2290041" y="1421703"/>
                <a:ext cx="801971" cy="1011304"/>
                <a:chOff x="3337981" y="675665"/>
                <a:chExt cx="2157513" cy="3915501"/>
              </a:xfrm>
            </p:grpSpPr>
            <p:sp>
              <p:nvSpPr>
                <p:cNvPr id="16" name="椭圆 15">
                  <a:extLst>
                    <a:ext uri="{FF2B5EF4-FFF2-40B4-BE49-F238E27FC236}">
                      <a16:creationId xmlns:a16="http://schemas.microsoft.com/office/drawing/2014/main" id="{11B89271-3441-CD06-EC5D-24DC318249B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3DEFA5CC-B87F-C9D4-35A1-DB1493F5FC8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星形: 五角 13">
                <a:extLst>
                  <a:ext uri="{FF2B5EF4-FFF2-40B4-BE49-F238E27FC236}">
                    <a16:creationId xmlns:a16="http://schemas.microsoft.com/office/drawing/2014/main" id="{04C76775-0961-DC85-145C-4DCD8CD1BB18}"/>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星形: 五角 14">
                <a:extLst>
                  <a:ext uri="{FF2B5EF4-FFF2-40B4-BE49-F238E27FC236}">
                    <a16:creationId xmlns:a16="http://schemas.microsoft.com/office/drawing/2014/main" id="{1E60BA10-2F5D-045F-02F3-6140417E6D44}"/>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a:extLst>
              <a:ext uri="{FF2B5EF4-FFF2-40B4-BE49-F238E27FC236}">
                <a16:creationId xmlns:a16="http://schemas.microsoft.com/office/drawing/2014/main" id="{8DF5C438-9D49-7D5F-0317-6394EF365B37}"/>
              </a:ext>
            </a:extLst>
          </p:cNvPr>
          <p:cNvSpPr txBox="1"/>
          <p:nvPr/>
        </p:nvSpPr>
        <p:spPr>
          <a:xfrm>
            <a:off x="622865" y="2280278"/>
            <a:ext cx="902811" cy="523220"/>
          </a:xfrm>
          <a:prstGeom prst="rect">
            <a:avLst/>
          </a:prstGeom>
          <a:noFill/>
        </p:spPr>
        <p:txBody>
          <a:bodyPr wrap="none" rtlCol="0">
            <a:spAutoFit/>
          </a:bodyPr>
          <a:lstStyle/>
          <a:p>
            <a:r>
              <a:rPr lang="en-US" altLang="zh-CN" sz="2800" b="1" i="1" dirty="0">
                <a:latin typeface="Times New Roman" panose="02020603050405020304" pitchFamily="18" charset="0"/>
              </a:rPr>
              <a:t>1000</a:t>
            </a:r>
            <a:endParaRPr lang="zh-CN" altLang="en-US" sz="2800" b="1" i="1" dirty="0">
              <a:latin typeface="Times New Roman" panose="02020603050405020304" pitchFamily="18" charset="0"/>
            </a:endParaRPr>
          </a:p>
        </p:txBody>
      </p:sp>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直接箭头连接符 53">
            <a:extLst>
              <a:ext uri="{FF2B5EF4-FFF2-40B4-BE49-F238E27FC236}">
                <a16:creationId xmlns:a16="http://schemas.microsoft.com/office/drawing/2014/main" id="{EDC434B1-08A7-BFBF-D90C-EBC9B436B365}"/>
              </a:ext>
            </a:extLst>
          </p:cNvPr>
          <p:cNvCxnSpPr>
            <a:cxnSpLocks/>
          </p:cNvCxnSpPr>
          <p:nvPr/>
        </p:nvCxnSpPr>
        <p:spPr>
          <a:xfrm>
            <a:off x="1777241" y="254927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hlinkClick r:id="rId3" action="ppaction://hlinksldjump"/>
            <a:extLst>
              <a:ext uri="{FF2B5EF4-FFF2-40B4-BE49-F238E27FC236}">
                <a16:creationId xmlns:a16="http://schemas.microsoft.com/office/drawing/2014/main" id="{0BB316E9-DBBC-114B-F0AF-AF08665EB60F}"/>
              </a:ext>
            </a:extLst>
          </p:cNvPr>
          <p:cNvCxnSpPr>
            <a:cxnSpLocks/>
          </p:cNvCxnSpPr>
          <p:nvPr/>
        </p:nvCxnSpPr>
        <p:spPr>
          <a:xfrm flipH="1">
            <a:off x="5314112" y="257285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FFCCC6EA-5E72-F567-7253-59192414C230}"/>
              </a:ext>
            </a:extLst>
          </p:cNvPr>
          <p:cNvSpPr txBox="1"/>
          <p:nvPr/>
        </p:nvSpPr>
        <p:spPr>
          <a:xfrm>
            <a:off x="7092280" y="3127705"/>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63891FB3-C4B6-A288-7026-4CDF834B41F4}"/>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spTree>
    <p:extLst>
      <p:ext uri="{BB962C8B-B14F-4D97-AF65-F5344CB8AC3E}">
        <p14:creationId xmlns:p14="http://schemas.microsoft.com/office/powerpoint/2010/main" val="3059018874"/>
      </p:ext>
    </p:extLst>
  </p:cSld>
  <p:clrMapOvr>
    <a:masterClrMapping/>
  </p:clrMapOvr>
  <mc:AlternateContent xmlns:mc="http://schemas.openxmlformats.org/markup-compatibility/2006" xmlns:p14="http://schemas.microsoft.com/office/powerpoint/2010/main">
    <mc:Choice Requires="p14">
      <p:transition spd="slow" p14:dur="2000" advTm="18139"/>
    </mc:Choice>
    <mc:Fallback xmlns="">
      <p:transition spd="slow" advTm="1813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grpSp>
      <p:grpSp>
        <p:nvGrpSpPr>
          <p:cNvPr id="8" name="组合 7">
            <a:extLst>
              <a:ext uri="{FF2B5EF4-FFF2-40B4-BE49-F238E27FC236}">
                <a16:creationId xmlns:a16="http://schemas.microsoft.com/office/drawing/2014/main" id="{CE9EF457-77D1-002F-DB1B-B5C8635261A4}"/>
              </a:ext>
            </a:extLst>
          </p:cNvPr>
          <p:cNvGrpSpPr/>
          <p:nvPr/>
        </p:nvGrpSpPr>
        <p:grpSpPr>
          <a:xfrm>
            <a:off x="467544" y="1934569"/>
            <a:ext cx="1746998" cy="1478122"/>
            <a:chOff x="6683651" y="1937491"/>
            <a:chExt cx="1746998" cy="1478122"/>
          </a:xfrm>
        </p:grpSpPr>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56" name="文本框 55">
              <a:extLst>
                <a:ext uri="{FF2B5EF4-FFF2-40B4-BE49-F238E27FC236}">
                  <a16:creationId xmlns:a16="http://schemas.microsoft.com/office/drawing/2014/main" id="{FFCCC6EA-5E72-F567-7253-59192414C230}"/>
                </a:ext>
              </a:extLst>
            </p:cNvPr>
            <p:cNvSpPr txBox="1"/>
            <p:nvPr/>
          </p:nvSpPr>
          <p:spPr>
            <a:xfrm>
              <a:off x="6977945" y="3107836"/>
              <a:ext cx="1176925" cy="307777"/>
            </a:xfrm>
            <a:prstGeom prst="rect">
              <a:avLst/>
            </a:prstGeom>
            <a:noFill/>
          </p:spPr>
          <p:txBody>
            <a:bodyPr wrap="none" rtlCol="0">
              <a:spAutoFit/>
            </a:bodyPr>
            <a:lstStyle/>
            <a:p>
              <a:r>
                <a:rPr lang="en-US" altLang="zh-CN" sz="1400" b="1" i="1" dirty="0">
                  <a:latin typeface="Times New Roman" panose="02020603050405020304" pitchFamily="18" charset="0"/>
                </a:rPr>
                <a:t>Code manual</a:t>
              </a:r>
              <a:endParaRPr lang="zh-CN" altLang="en-US" sz="1400" b="1" i="1" dirty="0">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grpSp>
      <p:sp>
        <p:nvSpPr>
          <p:cNvPr id="19" name="左大括号 18">
            <a:extLst>
              <a:ext uri="{FF2B5EF4-FFF2-40B4-BE49-F238E27FC236}">
                <a16:creationId xmlns:a16="http://schemas.microsoft.com/office/drawing/2014/main" id="{16C4153F-1C20-03B8-CC56-402242887BE0}"/>
              </a:ext>
            </a:extLst>
          </p:cNvPr>
          <p:cNvSpPr/>
          <p:nvPr/>
        </p:nvSpPr>
        <p:spPr>
          <a:xfrm>
            <a:off x="2429655" y="1455626"/>
            <a:ext cx="1008112" cy="2232248"/>
          </a:xfrm>
          <a:prstGeom prst="leftBrace">
            <a:avLst>
              <a:gd name="adj1" fmla="val 52103"/>
              <a:gd name="adj2" fmla="val 51709"/>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FC4696F-4FAF-9DBA-40E7-E64B480AEB6F}"/>
              </a:ext>
            </a:extLst>
          </p:cNvPr>
          <p:cNvSpPr txBox="1"/>
          <p:nvPr/>
        </p:nvSpPr>
        <p:spPr>
          <a:xfrm>
            <a:off x="3491880" y="1255571"/>
            <a:ext cx="4864280" cy="400110"/>
          </a:xfrm>
          <a:prstGeom prst="rect">
            <a:avLst/>
          </a:prstGeom>
          <a:noFill/>
        </p:spPr>
        <p:txBody>
          <a:bodyPr wrap="none" rtlCol="0">
            <a:spAutoFit/>
          </a:bodyPr>
          <a:lstStyle/>
          <a:p>
            <a:r>
              <a:rPr lang="en-US" altLang="zh-CN" sz="2000" i="1" dirty="0">
                <a:latin typeface="Times New Roman" panose="02020603050405020304" pitchFamily="18" charset="0"/>
              </a:rPr>
              <a:t>Article basis info: title, first-author, journal…</a:t>
            </a:r>
            <a:endParaRPr lang="zh-CN" altLang="en-US" sz="2000" i="1" dirty="0">
              <a:latin typeface="Times New Roman" panose="02020603050405020304" pitchFamily="18" charset="0"/>
            </a:endParaRPr>
          </a:p>
        </p:txBody>
      </p:sp>
      <p:sp>
        <p:nvSpPr>
          <p:cNvPr id="23" name="文本框 22">
            <a:extLst>
              <a:ext uri="{FF2B5EF4-FFF2-40B4-BE49-F238E27FC236}">
                <a16:creationId xmlns:a16="http://schemas.microsoft.com/office/drawing/2014/main" id="{9B599C6E-1758-0C56-6716-1EF0F15DD2D9}"/>
              </a:ext>
            </a:extLst>
          </p:cNvPr>
          <p:cNvSpPr txBox="1"/>
          <p:nvPr/>
        </p:nvSpPr>
        <p:spPr>
          <a:xfrm>
            <a:off x="3491880" y="2156871"/>
            <a:ext cx="5207772" cy="707886"/>
          </a:xfrm>
          <a:prstGeom prst="rect">
            <a:avLst/>
          </a:prstGeom>
          <a:noFill/>
        </p:spPr>
        <p:txBody>
          <a:bodyPr wrap="none" rtlCol="0">
            <a:spAutoFit/>
          </a:bodyPr>
          <a:lstStyle/>
          <a:p>
            <a:r>
              <a:rPr lang="en-US" altLang="zh-CN" sz="2000" i="1" dirty="0">
                <a:latin typeface="Times New Roman" panose="02020603050405020304" pitchFamily="18" charset="0"/>
              </a:rPr>
              <a:t>Subjects info: gender, age, SES, subjects number,</a:t>
            </a:r>
          </a:p>
          <a:p>
            <a:r>
              <a:rPr lang="en-US" altLang="zh-CN" sz="2000" i="1" dirty="0">
                <a:latin typeface="Times New Roman" panose="02020603050405020304" pitchFamily="18" charset="0"/>
              </a:rPr>
              <a:t>subjects recruitment area…</a:t>
            </a:r>
            <a:endParaRPr lang="zh-CN" altLang="en-US" sz="2000" i="1" dirty="0">
              <a:latin typeface="Times New Roman" panose="02020603050405020304" pitchFamily="18" charset="0"/>
            </a:endParaRPr>
          </a:p>
        </p:txBody>
      </p:sp>
      <p:sp>
        <p:nvSpPr>
          <p:cNvPr id="24" name="文本框 23">
            <a:extLst>
              <a:ext uri="{FF2B5EF4-FFF2-40B4-BE49-F238E27FC236}">
                <a16:creationId xmlns:a16="http://schemas.microsoft.com/office/drawing/2014/main" id="{C394FE08-A343-3AE0-739C-5ED4749A2CC8}"/>
              </a:ext>
            </a:extLst>
          </p:cNvPr>
          <p:cNvSpPr txBox="1"/>
          <p:nvPr/>
        </p:nvSpPr>
        <p:spPr>
          <a:xfrm>
            <a:off x="3491880" y="3203616"/>
            <a:ext cx="5091587" cy="1015663"/>
          </a:xfrm>
          <a:prstGeom prst="rect">
            <a:avLst/>
          </a:prstGeom>
          <a:noFill/>
        </p:spPr>
        <p:txBody>
          <a:bodyPr wrap="none" rtlCol="0">
            <a:spAutoFit/>
          </a:bodyPr>
          <a:lstStyle/>
          <a:p>
            <a:r>
              <a:rPr lang="en-US" altLang="zh-CN" sz="2000" i="1" dirty="0">
                <a:latin typeface="Times New Roman" panose="02020603050405020304" pitchFamily="18" charset="0"/>
              </a:rPr>
              <a:t>Other important info: target population, </a:t>
            </a:r>
          </a:p>
          <a:p>
            <a:r>
              <a:rPr lang="en-US" altLang="zh-CN" sz="2000" i="1" dirty="0">
                <a:latin typeface="Times New Roman" panose="02020603050405020304" pitchFamily="18" charset="0"/>
              </a:rPr>
              <a:t>sampling method, subjects recruitment method, </a:t>
            </a:r>
          </a:p>
          <a:p>
            <a:r>
              <a:rPr lang="en-US" altLang="zh-CN" sz="2000" i="1" dirty="0">
                <a:latin typeface="Times New Roman" panose="02020603050405020304" pitchFamily="18" charset="0"/>
              </a:rPr>
              <a:t>study type</a:t>
            </a:r>
            <a:endParaRPr lang="zh-CN" altLang="en-US" sz="2000" i="1" dirty="0">
              <a:latin typeface="Times New Roman" panose="02020603050405020304" pitchFamily="18" charset="0"/>
            </a:endParaRPr>
          </a:p>
        </p:txBody>
      </p:sp>
    </p:spTree>
    <p:extLst>
      <p:ext uri="{BB962C8B-B14F-4D97-AF65-F5344CB8AC3E}">
        <p14:creationId xmlns:p14="http://schemas.microsoft.com/office/powerpoint/2010/main" val="504741618"/>
      </p:ext>
    </p:extLst>
  </p:cSld>
  <p:clrMapOvr>
    <a:masterClrMapping/>
  </p:clrMapOvr>
  <mc:AlternateContent xmlns:mc="http://schemas.openxmlformats.org/markup-compatibility/2006" xmlns:p14="http://schemas.microsoft.com/office/powerpoint/2010/main">
    <mc:Choice Requires="p14">
      <p:transition spd="slow" p14:dur="2000" advTm="84758"/>
    </mc:Choice>
    <mc:Fallback xmlns="">
      <p:transition spd="slow" advTm="847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1331640" y="2210009"/>
            <a:ext cx="1944216" cy="715089"/>
          </a:xfrm>
          <a:prstGeom prst="roundRect">
            <a:avLst/>
          </a:prstGeom>
          <a:noFill/>
          <a:ln>
            <a:noFill/>
          </a:ln>
        </p:spPr>
        <p:txBody>
          <a:bodyPr wrap="square">
            <a:spAutoFit/>
          </a:bodyPr>
          <a:lstStyle/>
          <a:p>
            <a:pPr algn="ctr"/>
            <a:r>
              <a:rPr lang="en-US" altLang="zh-CN" sz="3600" b="1" dirty="0">
                <a:ln w="6350">
                  <a:noFill/>
                </a:ln>
                <a:solidFill>
                  <a:schemeClr val="tx1">
                    <a:lumMod val="75000"/>
                  </a:schemeClr>
                </a:solidFill>
                <a:latin typeface="Times New Roman" panose="02020603050405020304" pitchFamily="18" charset="0"/>
                <a:ea typeface="宋体" panose="02010600030101010101" pitchFamily="2" charset="-122"/>
              </a:rPr>
              <a:t>Content</a:t>
            </a:r>
            <a:endParaRPr lang="zh-CN" altLang="en-US" sz="36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grpSp>
        <p:nvGrpSpPr>
          <p:cNvPr id="15" name="组合 14">
            <a:extLst>
              <a:ext uri="{FF2B5EF4-FFF2-40B4-BE49-F238E27FC236}">
                <a16:creationId xmlns:a16="http://schemas.microsoft.com/office/drawing/2014/main" id="{D34E36D9-C163-71E0-B4A9-84A0ACFB6AE4}"/>
              </a:ext>
            </a:extLst>
          </p:cNvPr>
          <p:cNvGrpSpPr/>
          <p:nvPr/>
        </p:nvGrpSpPr>
        <p:grpSpPr>
          <a:xfrm>
            <a:off x="3707904" y="1203598"/>
            <a:ext cx="3377800" cy="2887491"/>
            <a:chOff x="3416060" y="1139386"/>
            <a:chExt cx="3377800" cy="2887491"/>
          </a:xfrm>
        </p:grpSpPr>
        <p:sp>
          <p:nvSpPr>
            <p:cNvPr id="64" name="矩形: 圆角 63"/>
            <p:cNvSpPr/>
            <p:nvPr/>
          </p:nvSpPr>
          <p:spPr>
            <a:xfrm>
              <a:off x="4058197" y="1139386"/>
              <a:ext cx="1891724"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Introduction</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C8AA628A-380B-1F25-78EB-7E80E73D23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142756"/>
              <a:ext cx="576064" cy="533540"/>
            </a:xfrm>
            <a:prstGeom prst="rect">
              <a:avLst/>
            </a:prstGeom>
          </p:spPr>
        </p:pic>
        <p:sp>
          <p:nvSpPr>
            <p:cNvPr id="10" name="矩形: 圆角 9">
              <a:extLst>
                <a:ext uri="{FF2B5EF4-FFF2-40B4-BE49-F238E27FC236}">
                  <a16:creationId xmlns:a16="http://schemas.microsoft.com/office/drawing/2014/main" id="{E16047CD-CF8B-6F0A-48AA-48E6145B9567}"/>
                </a:ext>
              </a:extLst>
            </p:cNvPr>
            <p:cNvSpPr/>
            <p:nvPr/>
          </p:nvSpPr>
          <p:spPr>
            <a:xfrm>
              <a:off x="4058197" y="2723862"/>
              <a:ext cx="2735663"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Preliminary results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50B836B8-0023-82CC-F838-CBF9E9050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2709810"/>
              <a:ext cx="576064" cy="533540"/>
            </a:xfrm>
            <a:prstGeom prst="rect">
              <a:avLst/>
            </a:prstGeom>
          </p:spPr>
        </p:pic>
        <p:sp>
          <p:nvSpPr>
            <p:cNvPr id="13" name="矩形: 圆角 12">
              <a:extLst>
                <a:ext uri="{FF2B5EF4-FFF2-40B4-BE49-F238E27FC236}">
                  <a16:creationId xmlns:a16="http://schemas.microsoft.com/office/drawing/2014/main" id="{D3E9EB00-35F1-34D9-B15C-205B27B01EE3}"/>
                </a:ext>
              </a:extLst>
            </p:cNvPr>
            <p:cNvSpPr/>
            <p:nvPr/>
          </p:nvSpPr>
          <p:spPr>
            <a:xfrm>
              <a:off x="4058197" y="1931624"/>
              <a:ext cx="1257419"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Method</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9787D822-D528-E9CB-B17C-2B810D8B20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926283"/>
              <a:ext cx="576064" cy="533540"/>
            </a:xfrm>
            <a:prstGeom prst="rect">
              <a:avLst/>
            </a:prstGeom>
          </p:spPr>
        </p:pic>
        <p:sp>
          <p:nvSpPr>
            <p:cNvPr id="4" name="矩形: 圆角 3">
              <a:extLst>
                <a:ext uri="{FF2B5EF4-FFF2-40B4-BE49-F238E27FC236}">
                  <a16:creationId xmlns:a16="http://schemas.microsoft.com/office/drawing/2014/main" id="{D5F3DDBF-89DF-C54B-E395-626F49FE222D}"/>
                </a:ext>
              </a:extLst>
            </p:cNvPr>
            <p:cNvSpPr/>
            <p:nvPr/>
          </p:nvSpPr>
          <p:spPr>
            <a:xfrm>
              <a:off x="4058197" y="3516099"/>
              <a:ext cx="2611880"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Research progress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6F3309B7-1358-6BDF-D253-90AB4ACC9F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3493337"/>
              <a:ext cx="576064" cy="53354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2672"/>
    </mc:Choice>
    <mc:Fallback xmlns="">
      <p:transition spd="slow" advTm="26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582421" cy="400110"/>
            </a:xfrm>
            <a:prstGeom prst="rect">
              <a:avLst/>
            </a:prstGeom>
            <a:noFill/>
          </p:spPr>
          <p:txBody>
            <a:bodyPr wrap="none" rtlCol="0">
              <a:spAutoFit/>
            </a:bodyPr>
            <a:lstStyle/>
            <a:p>
              <a:r>
                <a:rPr lang="en-US" altLang="zh-CN" sz="2000" b="1" dirty="0">
                  <a:solidFill>
                    <a:schemeClr val="bg1"/>
                  </a:solidFill>
                </a:rPr>
                <a:t>Data analysis</a:t>
              </a:r>
              <a:endParaRPr lang="zh-CN" altLang="en-US" sz="2000" b="1" dirty="0">
                <a:solidFill>
                  <a:schemeClr val="bg1"/>
                </a:solidFill>
              </a:endParaRPr>
            </a:p>
          </p:txBody>
        </p:sp>
      </p:grpSp>
      <p:pic>
        <p:nvPicPr>
          <p:cNvPr id="8" name="图片 7">
            <a:extLst>
              <a:ext uri="{FF2B5EF4-FFF2-40B4-BE49-F238E27FC236}">
                <a16:creationId xmlns:a16="http://schemas.microsoft.com/office/drawing/2014/main" id="{05538793-1E76-B393-775F-2EFC65263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419622"/>
            <a:ext cx="2808312" cy="2176054"/>
          </a:xfrm>
          <a:prstGeom prst="rect">
            <a:avLst/>
          </a:prstGeom>
        </p:spPr>
      </p:pic>
      <p:grpSp>
        <p:nvGrpSpPr>
          <p:cNvPr id="6" name="组合 5">
            <a:extLst>
              <a:ext uri="{FF2B5EF4-FFF2-40B4-BE49-F238E27FC236}">
                <a16:creationId xmlns:a16="http://schemas.microsoft.com/office/drawing/2014/main" id="{44BCBD40-DFE7-919F-3EB1-D465EB48EE93}"/>
              </a:ext>
            </a:extLst>
          </p:cNvPr>
          <p:cNvGrpSpPr/>
          <p:nvPr/>
        </p:nvGrpSpPr>
        <p:grpSpPr>
          <a:xfrm>
            <a:off x="5436096" y="1910792"/>
            <a:ext cx="2757098" cy="1669062"/>
            <a:chOff x="5292079" y="1735192"/>
            <a:chExt cx="2757098" cy="1669062"/>
          </a:xfrm>
        </p:grpSpPr>
        <p:sp>
          <p:nvSpPr>
            <p:cNvPr id="3" name="任意多边形: 形状 2">
              <a:extLst>
                <a:ext uri="{FF2B5EF4-FFF2-40B4-BE49-F238E27FC236}">
                  <a16:creationId xmlns:a16="http://schemas.microsoft.com/office/drawing/2014/main" id="{4E7A2FFC-4761-AE87-8569-57DE8E9B8B5D}"/>
                </a:ext>
              </a:extLst>
            </p:cNvPr>
            <p:cNvSpPr/>
            <p:nvPr/>
          </p:nvSpPr>
          <p:spPr>
            <a:xfrm>
              <a:off x="5324896" y="2355726"/>
              <a:ext cx="2724281" cy="1048527"/>
            </a:xfrm>
            <a:custGeom>
              <a:avLst/>
              <a:gdLst>
                <a:gd name="connsiteX0" fmla="*/ 0 w 2724281"/>
                <a:gd name="connsiteY0" fmla="*/ 1048527 h 1048527"/>
                <a:gd name="connsiteX1" fmla="*/ 384679 w 2724281"/>
                <a:gd name="connsiteY1" fmla="*/ 1696 h 1048527"/>
                <a:gd name="connsiteX2" fmla="*/ 1551327 w 2724281"/>
                <a:gd name="connsiteY2" fmla="*/ 808891 h 1048527"/>
                <a:gd name="connsiteX3" fmla="*/ 2724281 w 2724281"/>
                <a:gd name="connsiteY3" fmla="*/ 1023302 h 1048527"/>
                <a:gd name="connsiteX4" fmla="*/ 2724281 w 2724281"/>
                <a:gd name="connsiteY4" fmla="*/ 1023302 h 10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281" h="1048527">
                  <a:moveTo>
                    <a:pt x="0" y="1048527"/>
                  </a:moveTo>
                  <a:cubicBezTo>
                    <a:pt x="63062" y="545081"/>
                    <a:pt x="126124" y="41635"/>
                    <a:pt x="384679" y="1696"/>
                  </a:cubicBezTo>
                  <a:cubicBezTo>
                    <a:pt x="643234" y="-38243"/>
                    <a:pt x="1161393" y="638623"/>
                    <a:pt x="1551327" y="808891"/>
                  </a:cubicBezTo>
                  <a:cubicBezTo>
                    <a:pt x="1941261" y="979159"/>
                    <a:pt x="2724281" y="1023302"/>
                    <a:pt x="2724281" y="1023302"/>
                  </a:cubicBezTo>
                  <a:lnTo>
                    <a:pt x="2724281" y="1023302"/>
                  </a:lnTo>
                </a:path>
              </a:pathLst>
            </a:cu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6FD519B8-3C81-BA85-7E8E-5CD49BFA169A}"/>
                </a:ext>
              </a:extLst>
            </p:cNvPr>
            <p:cNvSpPr/>
            <p:nvPr/>
          </p:nvSpPr>
          <p:spPr>
            <a:xfrm>
              <a:off x="5292079" y="1735192"/>
              <a:ext cx="2757097" cy="1669062"/>
            </a:xfrm>
            <a:custGeom>
              <a:avLst/>
              <a:gdLst>
                <a:gd name="connsiteX0" fmla="*/ 0 w 2686444"/>
                <a:gd name="connsiteY0" fmla="*/ 1627046 h 1674269"/>
                <a:gd name="connsiteX1" fmla="*/ 567558 w 2686444"/>
                <a:gd name="connsiteY1" fmla="*/ 1469391 h 1674269"/>
                <a:gd name="connsiteX2" fmla="*/ 1116198 w 2686444"/>
                <a:gd name="connsiteY2" fmla="*/ 45 h 1674269"/>
                <a:gd name="connsiteX3" fmla="*/ 1683757 w 2686444"/>
                <a:gd name="connsiteY3" fmla="*/ 1418941 h 1674269"/>
                <a:gd name="connsiteX4" fmla="*/ 2686444 w 2686444"/>
                <a:gd name="connsiteY4" fmla="*/ 1645965 h 1674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444" h="1674269">
                  <a:moveTo>
                    <a:pt x="0" y="1627046"/>
                  </a:moveTo>
                  <a:cubicBezTo>
                    <a:pt x="190762" y="1683802"/>
                    <a:pt x="381525" y="1740558"/>
                    <a:pt x="567558" y="1469391"/>
                  </a:cubicBezTo>
                  <a:cubicBezTo>
                    <a:pt x="753591" y="1198224"/>
                    <a:pt x="930165" y="8453"/>
                    <a:pt x="1116198" y="45"/>
                  </a:cubicBezTo>
                  <a:cubicBezTo>
                    <a:pt x="1302231" y="-8363"/>
                    <a:pt x="1422049" y="1144621"/>
                    <a:pt x="1683757" y="1418941"/>
                  </a:cubicBezTo>
                  <a:cubicBezTo>
                    <a:pt x="1945465" y="1693261"/>
                    <a:pt x="2315954" y="1669613"/>
                    <a:pt x="2686444" y="1645965"/>
                  </a:cubicBezTo>
                </a:path>
              </a:pathLst>
            </a:cu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a:extLst>
              <a:ext uri="{FF2B5EF4-FFF2-40B4-BE49-F238E27FC236}">
                <a16:creationId xmlns:a16="http://schemas.microsoft.com/office/drawing/2014/main" id="{C6F68CE3-AD7C-3F26-EFFF-257C3E27573C}"/>
              </a:ext>
            </a:extLst>
          </p:cNvPr>
          <p:cNvSpPr txBox="1"/>
          <p:nvPr/>
        </p:nvSpPr>
        <p:spPr>
          <a:xfrm>
            <a:off x="4932040" y="3768249"/>
            <a:ext cx="398981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Bayes factor (Bayesian multinomial test) </a:t>
            </a:r>
            <a:endParaRPr lang="zh-CN" altLang="en-US" i="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A7FE740-72BF-A517-3ECE-F16D9A56DE87}"/>
              </a:ext>
            </a:extLst>
          </p:cNvPr>
          <p:cNvSpPr txBox="1"/>
          <p:nvPr/>
        </p:nvSpPr>
        <p:spPr>
          <a:xfrm>
            <a:off x="971600" y="3768249"/>
            <a:ext cx="3053593"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pre-process and </a:t>
            </a:r>
            <a:r>
              <a:rPr lang="en-US" altLang="zh-CN" i="1" dirty="0" err="1">
                <a:latin typeface="Times New Roman" panose="02020603050405020304" pitchFamily="18" charset="0"/>
                <a:cs typeface="Times New Roman" panose="02020603050405020304" pitchFamily="18" charset="0"/>
              </a:rPr>
              <a:t>visualise</a:t>
            </a:r>
            <a:r>
              <a:rPr lang="en-US" altLang="zh-CN" i="1" dirty="0">
                <a:latin typeface="Times New Roman" panose="02020603050405020304" pitchFamily="18" charset="0"/>
                <a:cs typeface="Times New Roman" panose="02020603050405020304" pitchFamily="18" charset="0"/>
              </a:rPr>
              <a:t> data </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356617"/>
      </p:ext>
    </p:extLst>
  </p:cSld>
  <p:clrMapOvr>
    <a:masterClrMapping/>
  </p:clrMapOvr>
  <mc:AlternateContent xmlns:mc="http://schemas.openxmlformats.org/markup-compatibility/2006" xmlns:p14="http://schemas.microsoft.com/office/powerpoint/2010/main">
    <mc:Choice Requires="p14">
      <p:transition spd="slow" p14:dur="2000" advTm="6392"/>
    </mc:Choice>
    <mc:Fallback xmlns="">
      <p:transition spd="slow" advTm="639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319234" y="2156252"/>
            <a:ext cx="4505532" cy="830997"/>
            <a:chOff x="2195736" y="1100737"/>
            <a:chExt cx="3461363" cy="1492774"/>
          </a:xfrm>
        </p:grpSpPr>
        <p:sp>
          <p:nvSpPr>
            <p:cNvPr id="41" name="矩形 40"/>
            <p:cNvSpPr/>
            <p:nvPr/>
          </p:nvSpPr>
          <p:spPr>
            <a:xfrm>
              <a:off x="2195736" y="1100737"/>
              <a:ext cx="790518" cy="1492774"/>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03</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2731374" cy="1050469"/>
            </a:xfrm>
            <a:prstGeom prst="rect">
              <a:avLst/>
            </a:prstGeom>
            <a:noFill/>
          </p:spPr>
          <p:txBody>
            <a:bodyPr wrap="none" rtlCol="0">
              <a:spAutoFit/>
            </a:bodyPr>
            <a:lstStyle/>
            <a:p>
              <a:r>
                <a:rPr lang="en-US" altLang="zh-CN" sz="3200" b="1" dirty="0">
                  <a:latin typeface="Times New Roman" panose="02020603050405020304" pitchFamily="18" charset="0"/>
                </a:rPr>
                <a:t>Preliminary results</a:t>
              </a:r>
            </a:p>
          </p:txBody>
        </p:sp>
      </p:grpSp>
      <p:pic>
        <p:nvPicPr>
          <p:cNvPr id="2" name="图片 1">
            <a:hlinkClick r:id="rId2" action="ppaction://hlinksldjump"/>
            <a:extLst>
              <a:ext uri="{FF2B5EF4-FFF2-40B4-BE49-F238E27FC236}">
                <a16:creationId xmlns:a16="http://schemas.microsoft.com/office/drawing/2014/main" id="{9DFF4340-79CC-6D58-7B23-4836390CC89E}"/>
              </a:ext>
            </a:extLst>
          </p:cNvPr>
          <p:cNvPicPr>
            <a:picLocks noChangeAspect="1"/>
          </p:cNvPicPr>
          <p:nvPr/>
        </p:nvPicPr>
        <p:blipFill rotWithShape="1">
          <a:blip r:embed="rId3">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528935043"/>
      </p:ext>
    </p:extLst>
  </p:cSld>
  <p:clrMapOvr>
    <a:masterClrMapping/>
  </p:clrMapOvr>
  <mc:AlternateContent xmlns:mc="http://schemas.openxmlformats.org/markup-compatibility/2006" xmlns:p14="http://schemas.microsoft.com/office/powerpoint/2010/main">
    <mc:Choice Requires="p14">
      <p:transition spd="slow" p14:dur="2000" advTm="367"/>
    </mc:Choice>
    <mc:Fallback xmlns="">
      <p:transition spd="slow" advTm="3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300398" y="1434989"/>
            <a:ext cx="8645346" cy="2950744"/>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We tested whether the sex ratio in psychological sample is different from that of the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census data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using the Bayesian multinomial test (Bayesian version of Goodness-of-fit). The results revealed strong evidence that the psychological sample data (Jones et al., 2021) is different from the census data,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3.73</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In contrast to psychological sample data, data from sociology,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CFPS 2018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is not different from census data</a:t>
            </a:r>
            <a:r>
              <a:rPr lang="en-GB" altLang="zh-CN" sz="1800" dirty="0">
                <a:effectLst/>
                <a:latin typeface="Times New Roman" panose="02020603050405020304" pitchFamily="18" charset="0"/>
                <a:ea typeface="宋体" panose="02010600030101010101" pitchFamily="2" charset="-122"/>
                <a:cs typeface="Arial" panose="020B0604020202020204" pitchFamily="34" charset="0"/>
              </a:rPr>
              <a:t>,</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-2.06</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As we can see from Figure 3 A, Chinese psychological science sample included more female participants, while the CFPS data has a similar pattern as the census data.</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015377760"/>
      </p:ext>
    </p:extLst>
  </p:cSld>
  <p:clrMapOvr>
    <a:masterClrMapping/>
  </p:clrMapOvr>
  <mc:AlternateContent xmlns:mc="http://schemas.openxmlformats.org/markup-compatibility/2006" xmlns:p14="http://schemas.microsoft.com/office/powerpoint/2010/main">
    <mc:Choice Requires="p14">
      <p:transition spd="slow" p14:dur="2000" advTm="21983"/>
    </mc:Choice>
    <mc:Fallback xmlns="">
      <p:transition spd="slow" advTm="2198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1830" y="1850487"/>
            <a:ext cx="8645346" cy="2119747"/>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the age distribution, we found that the psychological samples’ age distribution is different from that of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the census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with strong evidence from the Bayesian multinomial test,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rPr>
              <a:t>168.38</a:t>
            </a:r>
            <a:r>
              <a:rPr lang="en-GB" altLang="zh-CN" sz="1800" dirty="0">
                <a:solidFill>
                  <a:srgbClr val="000000"/>
                </a:solidFill>
                <a:effectLst/>
                <a:latin typeface="Times New Roman" panose="02020603050405020304" pitchFamily="18" charset="0"/>
                <a:ea typeface="等线" panose="02010600030101010101" pitchFamily="2" charset="-122"/>
                <a:cs typeface="Arial" panose="020B0604020202020204" pitchFamily="34" charset="0"/>
              </a:rPr>
              <a:t>. This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difference is further revealed by the demographic pyramid (See figure 3 B), which showed that the Chinese psychological samples consist of females aged 15~24 years.</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958089838"/>
      </p:ext>
    </p:extLst>
  </p:cSld>
  <p:clrMapOvr>
    <a:masterClrMapping/>
  </p:clrMapOvr>
  <mc:AlternateContent xmlns:mc="http://schemas.openxmlformats.org/markup-compatibility/2006" xmlns:p14="http://schemas.microsoft.com/office/powerpoint/2010/main">
    <mc:Choice Requires="p14">
      <p:transition spd="slow" p14:dur="2000" advTm="4451"/>
    </mc:Choice>
    <mc:Fallback xmlns="">
      <p:transition spd="slow" advTm="445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2F8936A3-6000-014B-B58E-D2732CAAB489}"/>
              </a:ext>
            </a:extLst>
          </p:cNvPr>
          <p:cNvPicPr>
            <a:picLocks noChangeAspect="1"/>
          </p:cNvPicPr>
          <p:nvPr/>
        </p:nvPicPr>
        <p:blipFill>
          <a:blip r:embed="rId3"/>
          <a:stretch>
            <a:fillRect/>
          </a:stretch>
        </p:blipFill>
        <p:spPr>
          <a:xfrm>
            <a:off x="0" y="26894"/>
            <a:ext cx="9144000" cy="5116606"/>
          </a:xfrm>
          <a:prstGeom prst="rect">
            <a:avLst/>
          </a:prstGeom>
        </p:spPr>
      </p:pic>
    </p:spTree>
    <p:extLst>
      <p:ext uri="{BB962C8B-B14F-4D97-AF65-F5344CB8AC3E}">
        <p14:creationId xmlns:p14="http://schemas.microsoft.com/office/powerpoint/2010/main" val="196142653"/>
      </p:ext>
    </p:extLst>
  </p:cSld>
  <p:clrMapOvr>
    <a:masterClrMapping/>
  </p:clrMapOvr>
  <mc:AlternateContent xmlns:mc="http://schemas.openxmlformats.org/markup-compatibility/2006" xmlns:p14="http://schemas.microsoft.com/office/powerpoint/2010/main">
    <mc:Choice Requires="p14">
      <p:transition spd="slow" p14:dur="2000" advTm="7914"/>
    </mc:Choice>
    <mc:Fallback xmlns="">
      <p:transition spd="slow" advTm="791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73574" y="2058236"/>
            <a:ext cx="8645346" cy="1704249"/>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sex ratio, the pairwise Bayesian multinomial test revealed that data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9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different sex ratios as compared to Chinese psychological samples (see Figure 4A).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Twenty-three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higher proportion of female participants than Chinese samples (see Figure 4C).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153426936"/>
      </p:ext>
    </p:extLst>
  </p:cSld>
  <p:clrMapOvr>
    <a:masterClrMapping/>
  </p:clrMapOvr>
  <mc:AlternateContent xmlns:mc="http://schemas.openxmlformats.org/markup-compatibility/2006" xmlns:p14="http://schemas.microsoft.com/office/powerpoint/2010/main">
    <mc:Choice Requires="p14">
      <p:transition spd="slow" p14:dur="2000" advTm="10389"/>
    </mc:Choice>
    <mc:Fallback xmlns="">
      <p:transition spd="slow" advTm="1038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535246"/>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age distribution, 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fourteen countries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are the same as Chinese psychological samples (see Figure 4B, 4D). These preliminary results indicated that the psychological samples from many regions are similar, probably most of them are college students or communities around university campuses (Arnett, 2008), but also there is variability in both sex ratio and age distribution.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4080822827"/>
      </p:ext>
    </p:extLst>
  </p:cSld>
  <p:clrMapOvr>
    <a:masterClrMapping/>
  </p:clrMapOvr>
  <mc:AlternateContent xmlns:mc="http://schemas.openxmlformats.org/markup-compatibility/2006" xmlns:p14="http://schemas.microsoft.com/office/powerpoint/2010/main">
    <mc:Choice Requires="p14">
      <p:transition spd="slow" p14:dur="2000" advTm="674"/>
    </mc:Choice>
    <mc:Fallback xmlns="">
      <p:transition spd="slow" advTm="67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7627A5A4-B164-F328-E459-0989A9729CB6}"/>
              </a:ext>
            </a:extLst>
          </p:cNvPr>
          <p:cNvPicPr>
            <a:picLocks noChangeAspect="1"/>
          </p:cNvPicPr>
          <p:nvPr/>
        </p:nvPicPr>
        <p:blipFill>
          <a:blip r:embed="rId3"/>
          <a:stretch>
            <a:fillRect/>
          </a:stretch>
        </p:blipFill>
        <p:spPr>
          <a:xfrm>
            <a:off x="0" y="490168"/>
            <a:ext cx="9144000" cy="4653332"/>
          </a:xfrm>
          <a:prstGeom prst="rect">
            <a:avLst/>
          </a:prstGeom>
        </p:spPr>
      </p:pic>
    </p:spTree>
    <p:extLst>
      <p:ext uri="{BB962C8B-B14F-4D97-AF65-F5344CB8AC3E}">
        <p14:creationId xmlns:p14="http://schemas.microsoft.com/office/powerpoint/2010/main" val="3933492604"/>
      </p:ext>
    </p:extLst>
  </p:cSld>
  <p:clrMapOvr>
    <a:masterClrMapping/>
  </p:clrMapOvr>
  <mc:AlternateContent xmlns:mc="http://schemas.openxmlformats.org/markup-compatibility/2006" xmlns:p14="http://schemas.microsoft.com/office/powerpoint/2010/main">
    <mc:Choice Requires="p14">
      <p:transition spd="slow" p14:dur="2000" advTm="590"/>
    </mc:Choice>
    <mc:Fallback xmlns="">
      <p:transition spd="slow" advTm="59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52AD46C7-3181-B7A4-03FF-D2CC8F8F53BC}"/>
              </a:ext>
            </a:extLst>
          </p:cNvPr>
          <p:cNvPicPr>
            <a:picLocks noChangeAspect="1"/>
          </p:cNvPicPr>
          <p:nvPr/>
        </p:nvPicPr>
        <p:blipFill>
          <a:blip r:embed="rId3"/>
          <a:stretch>
            <a:fillRect/>
          </a:stretch>
        </p:blipFill>
        <p:spPr>
          <a:xfrm>
            <a:off x="0" y="563568"/>
            <a:ext cx="9144000" cy="4528678"/>
          </a:xfrm>
          <a:prstGeom prst="rect">
            <a:avLst/>
          </a:prstGeom>
        </p:spPr>
      </p:pic>
    </p:spTree>
    <p:extLst>
      <p:ext uri="{BB962C8B-B14F-4D97-AF65-F5344CB8AC3E}">
        <p14:creationId xmlns:p14="http://schemas.microsoft.com/office/powerpoint/2010/main" val="3460739240"/>
      </p:ext>
    </p:extLst>
  </p:cSld>
  <p:clrMapOvr>
    <a:masterClrMapping/>
  </p:clrMapOvr>
  <mc:AlternateContent xmlns:mc="http://schemas.openxmlformats.org/markup-compatibility/2006" xmlns:p14="http://schemas.microsoft.com/office/powerpoint/2010/main">
    <mc:Choice Requires="p14">
      <p:transition spd="slow" p14:dur="2000" advTm="41072"/>
    </mc:Choice>
    <mc:Fallback xmlns="">
      <p:transition spd="slow" advTm="4107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119747"/>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eighteen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are the same as Chinese psychological samples (see Figure S1a, S1b). These preliminary results was similar to the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5-bins approach for age bins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These results suggest that the psychological samples from many regions are similar, probably most of them are college students or communities around university campus (Arnett, 2008).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392644556"/>
      </p:ext>
    </p:extLst>
  </p:cSld>
  <p:clrMapOvr>
    <a:masterClrMapping/>
  </p:clrMapOvr>
  <mc:AlternateContent xmlns:mc="http://schemas.openxmlformats.org/markup-compatibility/2006" xmlns:p14="http://schemas.microsoft.com/office/powerpoint/2010/main">
    <mc:Choice Requires="p14">
      <p:transition spd="slow" p14:dur="2000" advTm="554"/>
    </mc:Choice>
    <mc:Fallback xmlns="">
      <p:transition spd="slow" advTm="5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745630" y="2061524"/>
            <a:ext cx="3652740" cy="1020452"/>
            <a:chOff x="2195736" y="1100737"/>
            <a:chExt cx="3200730"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01</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410212" cy="584775"/>
            </a:xfrm>
            <a:prstGeom prst="rect">
              <a:avLst/>
            </a:prstGeom>
            <a:noFill/>
          </p:spPr>
          <p:txBody>
            <a:bodyPr wrap="none" rtlCol="0">
              <a:spAutoFit/>
            </a:bodyPr>
            <a:lstStyle/>
            <a:p>
              <a:r>
                <a:rPr lang="en-US" altLang="zh-CN" sz="3200" b="1" dirty="0">
                  <a:latin typeface="Times New Roman" panose="02020603050405020304" pitchFamily="18" charset="0"/>
                </a:rPr>
                <a:t>Introduction</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pic>
        <p:nvPicPr>
          <p:cNvPr id="3" name="图片 2">
            <a:extLst>
              <a:ext uri="{FF2B5EF4-FFF2-40B4-BE49-F238E27FC236}">
                <a16:creationId xmlns:a16="http://schemas.microsoft.com/office/drawing/2014/main" id="{0CDAC2F8-1E57-A618-748B-DEED6E2F1221}"/>
              </a:ext>
            </a:extLst>
          </p:cNvPr>
          <p:cNvPicPr>
            <a:picLocks noChangeAspect="1"/>
          </p:cNvPicPr>
          <p:nvPr/>
        </p:nvPicPr>
        <p:blipFill>
          <a:blip r:embed="rId3"/>
          <a:stretch>
            <a:fillRect/>
          </a:stretch>
        </p:blipFill>
        <p:spPr>
          <a:xfrm>
            <a:off x="-513" y="608023"/>
            <a:ext cx="9144000" cy="4535477"/>
          </a:xfrm>
          <a:prstGeom prst="rect">
            <a:avLst/>
          </a:prstGeom>
        </p:spPr>
      </p:pic>
    </p:spTree>
    <p:extLst>
      <p:ext uri="{BB962C8B-B14F-4D97-AF65-F5344CB8AC3E}">
        <p14:creationId xmlns:p14="http://schemas.microsoft.com/office/powerpoint/2010/main" val="3347460233"/>
      </p:ext>
    </p:extLst>
  </p:cSld>
  <p:clrMapOvr>
    <a:masterClrMapping/>
  </p:clrMapOvr>
  <mc:AlternateContent xmlns:mc="http://schemas.openxmlformats.org/markup-compatibility/2006" xmlns:p14="http://schemas.microsoft.com/office/powerpoint/2010/main">
    <mc:Choice Requires="p14">
      <p:transition spd="slow" p14:dur="2000" advTm="499"/>
    </mc:Choice>
    <mc:Fallback xmlns="">
      <p:transition spd="slow" advTm="49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424721" y="2156252"/>
            <a:ext cx="4294559" cy="830997"/>
            <a:chOff x="2195736" y="1100737"/>
            <a:chExt cx="3763127" cy="1278240"/>
          </a:xfrm>
        </p:grpSpPr>
        <p:sp>
          <p:nvSpPr>
            <p:cNvPr id="41" name="矩形 40"/>
            <p:cNvSpPr/>
            <p:nvPr/>
          </p:nvSpPr>
          <p:spPr>
            <a:xfrm>
              <a:off x="2195736" y="1100737"/>
              <a:ext cx="790518" cy="127824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04</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972609" cy="899501"/>
            </a:xfrm>
            <a:prstGeom prst="rect">
              <a:avLst/>
            </a:prstGeom>
            <a:noFill/>
          </p:spPr>
          <p:txBody>
            <a:bodyPr wrap="none" rtlCol="0">
              <a:spAutoFit/>
            </a:bodyPr>
            <a:lstStyle/>
            <a:p>
              <a:r>
                <a:rPr lang="en-US" altLang="zh-CN" sz="3200" b="1" dirty="0">
                  <a:latin typeface="Times New Roman" panose="02020603050405020304" pitchFamily="18" charset="0"/>
                </a:rPr>
                <a:t>Research progress</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3473337132"/>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pic>
        <p:nvPicPr>
          <p:cNvPr id="3" name="图片 2">
            <a:extLst>
              <a:ext uri="{FF2B5EF4-FFF2-40B4-BE49-F238E27FC236}">
                <a16:creationId xmlns:a16="http://schemas.microsoft.com/office/drawing/2014/main" id="{D486DC61-1670-EEE9-4DFA-3B9BE3EBF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384" y="2113267"/>
            <a:ext cx="3419872" cy="1135704"/>
          </a:xfrm>
          <a:prstGeom prst="rect">
            <a:avLst/>
          </a:prstGeom>
        </p:spPr>
      </p:pic>
      <p:sp>
        <p:nvSpPr>
          <p:cNvPr id="5" name="文本框 4">
            <a:extLst>
              <a:ext uri="{FF2B5EF4-FFF2-40B4-BE49-F238E27FC236}">
                <a16:creationId xmlns:a16="http://schemas.microsoft.com/office/drawing/2014/main" id="{E81416F7-D8F5-0929-8D19-C1DC0CD1B98C}"/>
              </a:ext>
            </a:extLst>
          </p:cNvPr>
          <p:cNvSpPr txBox="1"/>
          <p:nvPr/>
        </p:nvSpPr>
        <p:spPr>
          <a:xfrm>
            <a:off x="395536" y="2347512"/>
            <a:ext cx="1351652" cy="523220"/>
          </a:xfrm>
          <a:prstGeom prst="rect">
            <a:avLst/>
          </a:prstGeom>
          <a:noFill/>
        </p:spPr>
        <p:txBody>
          <a:bodyPr wrap="none" rtlCol="0">
            <a:spAutoFit/>
          </a:bodyPr>
          <a:lstStyle/>
          <a:p>
            <a:r>
              <a:rPr lang="en-US" altLang="zh-CN" sz="2800" dirty="0">
                <a:latin typeface="Times New Roman" panose="02020603050405020304" pitchFamily="18" charset="0"/>
              </a:rPr>
              <a:t>2021.03</a:t>
            </a:r>
            <a:endParaRPr lang="zh-CN" altLang="en-US" sz="2800" dirty="0">
              <a:latin typeface="Times New Roman" panose="02020603050405020304" pitchFamily="18" charset="0"/>
            </a:endParaRPr>
          </a:p>
        </p:txBody>
      </p:sp>
      <p:pic>
        <p:nvPicPr>
          <p:cNvPr id="12" name="图片 11">
            <a:extLst>
              <a:ext uri="{FF2B5EF4-FFF2-40B4-BE49-F238E27FC236}">
                <a16:creationId xmlns:a16="http://schemas.microsoft.com/office/drawing/2014/main" id="{A85842E4-4088-E53C-7C4E-D67F5187E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645" y="1806847"/>
            <a:ext cx="1748545" cy="1748545"/>
          </a:xfrm>
          <a:prstGeom prst="rect">
            <a:avLst/>
          </a:prstGeom>
        </p:spPr>
      </p:pic>
    </p:spTree>
    <p:extLst>
      <p:ext uri="{BB962C8B-B14F-4D97-AF65-F5344CB8AC3E}">
        <p14:creationId xmlns:p14="http://schemas.microsoft.com/office/powerpoint/2010/main" val="2254237536"/>
      </p:ext>
    </p:extLst>
  </p:cSld>
  <p:clrMapOvr>
    <a:masterClrMapping/>
  </p:clrMapOvr>
  <mc:AlternateContent xmlns:mc="http://schemas.openxmlformats.org/markup-compatibility/2006" xmlns:p14="http://schemas.microsoft.com/office/powerpoint/2010/main">
    <mc:Choice Requires="p14">
      <p:transition spd="slow" p14:dur="2000" advTm="554"/>
    </mc:Choice>
    <mc:Fallback xmlns="">
      <p:transition spd="slow" advTm="55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
        <p:nvSpPr>
          <p:cNvPr id="3" name="文本框 2">
            <a:extLst>
              <a:ext uri="{FF2B5EF4-FFF2-40B4-BE49-F238E27FC236}">
                <a16:creationId xmlns:a16="http://schemas.microsoft.com/office/drawing/2014/main" id="{49A1EAAF-205D-7E9B-4C5D-71B813743BCD}"/>
              </a:ext>
            </a:extLst>
          </p:cNvPr>
          <p:cNvSpPr txBox="1"/>
          <p:nvPr/>
        </p:nvSpPr>
        <p:spPr>
          <a:xfrm>
            <a:off x="539552" y="1995686"/>
            <a:ext cx="7560840" cy="869533"/>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Other coder: </a:t>
            </a:r>
            <a:r>
              <a:rPr lang="zh-CN" altLang="en-US"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季小童，李窈，王欣，杨熙媛，王春晓，张涵，郝鑫，王琳，霍世图，魏浠羽，贝冬丽，徐洁，张威威，向静雯，林也，沙莹等等。</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724881115"/>
      </p:ext>
    </p:extLst>
  </p:cSld>
  <p:clrMapOvr>
    <a:masterClrMapping/>
  </p:clrMapOvr>
  <mc:AlternateContent xmlns:mc="http://schemas.openxmlformats.org/markup-compatibility/2006" xmlns:p14="http://schemas.microsoft.com/office/powerpoint/2010/main">
    <mc:Choice Requires="p14">
      <p:transition spd="slow" p14:dur="2000" advTm="3700"/>
    </mc:Choice>
    <mc:Fallback xmlns="">
      <p:transition spd="slow" advTm="37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grpSp>
        <p:nvGrpSpPr>
          <p:cNvPr id="2" name="组合 1">
            <a:extLst>
              <a:ext uri="{FF2B5EF4-FFF2-40B4-BE49-F238E27FC236}">
                <a16:creationId xmlns:a16="http://schemas.microsoft.com/office/drawing/2014/main" id="{CBDC87AA-1552-9EDF-FD45-EC2D9B187884}"/>
              </a:ext>
            </a:extLst>
          </p:cNvPr>
          <p:cNvGrpSpPr/>
          <p:nvPr/>
        </p:nvGrpSpPr>
        <p:grpSpPr>
          <a:xfrm>
            <a:off x="2347953" y="1377088"/>
            <a:ext cx="4448091" cy="2389323"/>
            <a:chOff x="2341868" y="1357159"/>
            <a:chExt cx="4448091" cy="2389323"/>
          </a:xfrm>
        </p:grpSpPr>
        <p:sp>
          <p:nvSpPr>
            <p:cNvPr id="4" name="对话气泡: 椭圆形 3">
              <a:extLst>
                <a:ext uri="{FF2B5EF4-FFF2-40B4-BE49-F238E27FC236}">
                  <a16:creationId xmlns:a16="http://schemas.microsoft.com/office/drawing/2014/main" id="{0E574CA8-4B74-0652-1415-19CE2C8B4313}"/>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rPr>
                <a:t>Thanks!</a:t>
              </a:r>
              <a:endParaRPr lang="zh-CN" altLang="en-US" dirty="0">
                <a:solidFill>
                  <a:schemeClr val="tx1"/>
                </a:solidFill>
                <a:latin typeface="Times New Roman" panose="02020603050405020304" pitchFamily="18" charset="0"/>
              </a:endParaRPr>
            </a:p>
          </p:txBody>
        </p:sp>
        <p:grpSp>
          <p:nvGrpSpPr>
            <p:cNvPr id="5" name="组合 4">
              <a:extLst>
                <a:ext uri="{FF2B5EF4-FFF2-40B4-BE49-F238E27FC236}">
                  <a16:creationId xmlns:a16="http://schemas.microsoft.com/office/drawing/2014/main" id="{E079749A-6CEA-B118-58F2-11CBD0F97001}"/>
                </a:ext>
              </a:extLst>
            </p:cNvPr>
            <p:cNvGrpSpPr/>
            <p:nvPr/>
          </p:nvGrpSpPr>
          <p:grpSpPr>
            <a:xfrm>
              <a:off x="3295920" y="2144513"/>
              <a:ext cx="1270372" cy="1601969"/>
              <a:chOff x="3057965" y="961407"/>
              <a:chExt cx="801971" cy="1011304"/>
            </a:xfrm>
          </p:grpSpPr>
          <p:grpSp>
            <p:nvGrpSpPr>
              <p:cNvPr id="21" name="组合 20">
                <a:extLst>
                  <a:ext uri="{FF2B5EF4-FFF2-40B4-BE49-F238E27FC236}">
                    <a16:creationId xmlns:a16="http://schemas.microsoft.com/office/drawing/2014/main" id="{4FAADD6D-C648-B30A-A652-9DD6155C3E98}"/>
                  </a:ext>
                </a:extLst>
              </p:cNvPr>
              <p:cNvGrpSpPr/>
              <p:nvPr/>
            </p:nvGrpSpPr>
            <p:grpSpPr>
              <a:xfrm>
                <a:off x="3057965" y="961407"/>
                <a:ext cx="801971" cy="1011304"/>
                <a:chOff x="3337981" y="675665"/>
                <a:chExt cx="2157513" cy="3915501"/>
              </a:xfrm>
            </p:grpSpPr>
            <p:sp>
              <p:nvSpPr>
                <p:cNvPr id="23" name="椭圆 22">
                  <a:extLst>
                    <a:ext uri="{FF2B5EF4-FFF2-40B4-BE49-F238E27FC236}">
                      <a16:creationId xmlns:a16="http://schemas.microsoft.com/office/drawing/2014/main" id="{55011007-C5B0-D4FC-E40C-EDEE7FC572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24" name="任意多边形: 形状 23">
                  <a:extLst>
                    <a:ext uri="{FF2B5EF4-FFF2-40B4-BE49-F238E27FC236}">
                      <a16:creationId xmlns:a16="http://schemas.microsoft.com/office/drawing/2014/main" id="{99B62DFE-15AB-0978-5155-3331997B1771}"/>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22" name="星形: 五角 21">
                <a:extLst>
                  <a:ext uri="{FF2B5EF4-FFF2-40B4-BE49-F238E27FC236}">
                    <a16:creationId xmlns:a16="http://schemas.microsoft.com/office/drawing/2014/main" id="{804A1B62-99FB-2A40-5428-2909C44DCC8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15" name="对话气泡: 椭圆形 14">
              <a:extLst>
                <a:ext uri="{FF2B5EF4-FFF2-40B4-BE49-F238E27FC236}">
                  <a16:creationId xmlns:a16="http://schemas.microsoft.com/office/drawing/2014/main" id="{E8402DB0-952A-DDF4-B427-8DF3DAE4179E}"/>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rPr>
                <a:t>Thanks!</a:t>
              </a:r>
              <a:endParaRPr lang="zh-CN" altLang="en-US" sz="1600" dirty="0">
                <a:solidFill>
                  <a:schemeClr val="tx1"/>
                </a:solidFill>
                <a:latin typeface="Times New Roman" panose="02020603050405020304" pitchFamily="18" charset="0"/>
              </a:endParaRPr>
            </a:p>
          </p:txBody>
        </p:sp>
        <p:grpSp>
          <p:nvGrpSpPr>
            <p:cNvPr id="16" name="组合 15">
              <a:extLst>
                <a:ext uri="{FF2B5EF4-FFF2-40B4-BE49-F238E27FC236}">
                  <a16:creationId xmlns:a16="http://schemas.microsoft.com/office/drawing/2014/main" id="{A695BC87-6453-80E3-82C0-9BA6374AC80B}"/>
                </a:ext>
              </a:extLst>
            </p:cNvPr>
            <p:cNvGrpSpPr/>
            <p:nvPr/>
          </p:nvGrpSpPr>
          <p:grpSpPr>
            <a:xfrm>
              <a:off x="4973045" y="2147662"/>
              <a:ext cx="1230546" cy="1551747"/>
              <a:chOff x="3858254" y="991203"/>
              <a:chExt cx="801971" cy="1011304"/>
            </a:xfrm>
          </p:grpSpPr>
          <p:grpSp>
            <p:nvGrpSpPr>
              <p:cNvPr id="17" name="组合 16">
                <a:extLst>
                  <a:ext uri="{FF2B5EF4-FFF2-40B4-BE49-F238E27FC236}">
                    <a16:creationId xmlns:a16="http://schemas.microsoft.com/office/drawing/2014/main" id="{134C7E8C-3F6B-B613-7E1E-9288CAA002F1}"/>
                  </a:ext>
                </a:extLst>
              </p:cNvPr>
              <p:cNvGrpSpPr/>
              <p:nvPr/>
            </p:nvGrpSpPr>
            <p:grpSpPr>
              <a:xfrm>
                <a:off x="3858254" y="991203"/>
                <a:ext cx="801971" cy="1011304"/>
                <a:chOff x="3337981" y="675665"/>
                <a:chExt cx="2157513" cy="3915501"/>
              </a:xfrm>
            </p:grpSpPr>
            <p:sp>
              <p:nvSpPr>
                <p:cNvPr id="19" name="椭圆 18">
                  <a:extLst>
                    <a:ext uri="{FF2B5EF4-FFF2-40B4-BE49-F238E27FC236}">
                      <a16:creationId xmlns:a16="http://schemas.microsoft.com/office/drawing/2014/main" id="{8513AFB8-4A2B-B26E-DCB1-0FBD5A7E458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20" name="任意多边形: 形状 19">
                  <a:extLst>
                    <a:ext uri="{FF2B5EF4-FFF2-40B4-BE49-F238E27FC236}">
                      <a16:creationId xmlns:a16="http://schemas.microsoft.com/office/drawing/2014/main" id="{F70054C1-4F4D-117B-EF81-B5B443D5F158}"/>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18" name="星形: 五角 17">
                <a:extLst>
                  <a:ext uri="{FF2B5EF4-FFF2-40B4-BE49-F238E27FC236}">
                    <a16:creationId xmlns:a16="http://schemas.microsoft.com/office/drawing/2014/main" id="{A7497B64-84FD-8C36-BE73-0C7115628F73}"/>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grpSp>
    </p:spTree>
    <p:extLst>
      <p:ext uri="{BB962C8B-B14F-4D97-AF65-F5344CB8AC3E}">
        <p14:creationId xmlns:p14="http://schemas.microsoft.com/office/powerpoint/2010/main" val="20225619"/>
      </p:ext>
    </p:extLst>
  </p:cSld>
  <p:clrMapOvr>
    <a:masterClrMapping/>
  </p:clrMapOvr>
  <mc:AlternateContent xmlns:mc="http://schemas.openxmlformats.org/markup-compatibility/2006" xmlns:p14="http://schemas.microsoft.com/office/powerpoint/2010/main">
    <mc:Choice Requires="p14">
      <p:transition spd="slow" p14:dur="2000" advTm="3700"/>
    </mc:Choice>
    <mc:Fallback xmlns="">
      <p:transition spd="slow" advTm="37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2" name="文本框 21">
            <a:extLst>
              <a:ext uri="{FF2B5EF4-FFF2-40B4-BE49-F238E27FC236}">
                <a16:creationId xmlns:a16="http://schemas.microsoft.com/office/drawing/2014/main" id="{B88974F9-C3BD-40B5-B66C-3201FA80F80F}"/>
              </a:ext>
            </a:extLst>
          </p:cNvPr>
          <p:cNvSpPr txBox="1"/>
          <p:nvPr/>
        </p:nvSpPr>
        <p:spPr>
          <a:xfrm>
            <a:off x="755576" y="1300568"/>
            <a:ext cx="7787475" cy="2542363"/>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rPr>
              <a:t>Psychological science aims at understanding human mind and </a:t>
            </a:r>
            <a:r>
              <a:rPr lang="en-US" altLang="zh-CN" dirty="0" err="1">
                <a:latin typeface="Times New Roman" panose="02020603050405020304" pitchFamily="18" charset="0"/>
              </a:rPr>
              <a:t>behaviour</a:t>
            </a:r>
            <a:r>
              <a:rPr lang="en-US" altLang="zh-CN" dirty="0">
                <a:latin typeface="Times New Roman" panose="02020603050405020304" pitchFamily="18" charset="0"/>
              </a:rPr>
              <a:t>. However, psychological science largely relies on unrepresentative human samples: most human participants in published psychological studies are undergraduate students who take psychology courses from “</a:t>
            </a:r>
            <a:r>
              <a:rPr lang="en-US" altLang="zh-CN" b="1" dirty="0">
                <a:solidFill>
                  <a:srgbClr val="FF0000"/>
                </a:solidFill>
                <a:latin typeface="Times New Roman" panose="02020603050405020304" pitchFamily="18" charset="0"/>
              </a:rPr>
              <a:t>W</a:t>
            </a:r>
            <a:r>
              <a:rPr lang="en-US" altLang="zh-CN" dirty="0">
                <a:latin typeface="Times New Roman" panose="02020603050405020304" pitchFamily="18" charset="0"/>
              </a:rPr>
              <a:t>estern, </a:t>
            </a:r>
            <a:r>
              <a:rPr lang="en-US" altLang="zh-CN" b="1" dirty="0">
                <a:solidFill>
                  <a:srgbClr val="FF0000"/>
                </a:solidFill>
                <a:latin typeface="Times New Roman" panose="02020603050405020304" pitchFamily="18" charset="0"/>
              </a:rPr>
              <a:t>E</a:t>
            </a:r>
            <a:r>
              <a:rPr lang="en-US" altLang="zh-CN" dirty="0">
                <a:latin typeface="Times New Roman" panose="02020603050405020304" pitchFamily="18" charset="0"/>
              </a:rPr>
              <a:t>ducated, </a:t>
            </a:r>
            <a:r>
              <a:rPr lang="en-US" altLang="zh-CN" b="1" dirty="0">
                <a:solidFill>
                  <a:srgbClr val="FF0000"/>
                </a:solidFill>
                <a:latin typeface="Times New Roman" panose="02020603050405020304" pitchFamily="18" charset="0"/>
              </a:rPr>
              <a:t>I</a:t>
            </a:r>
            <a:r>
              <a:rPr lang="en-US" altLang="zh-CN" dirty="0">
                <a:latin typeface="Times New Roman" panose="02020603050405020304" pitchFamily="18" charset="0"/>
              </a:rPr>
              <a:t>ndustrialized, </a:t>
            </a:r>
            <a:r>
              <a:rPr lang="en-US" altLang="zh-CN" b="1" dirty="0">
                <a:solidFill>
                  <a:srgbClr val="FF0000"/>
                </a:solidFill>
                <a:latin typeface="Times New Roman" panose="02020603050405020304" pitchFamily="18" charset="0"/>
              </a:rPr>
              <a:t>R</a:t>
            </a:r>
            <a:r>
              <a:rPr lang="en-US" altLang="zh-CN" dirty="0">
                <a:latin typeface="Times New Roman" panose="02020603050405020304" pitchFamily="18" charset="0"/>
              </a:rPr>
              <a:t>ich, and </a:t>
            </a:r>
            <a:r>
              <a:rPr lang="en-US" altLang="zh-CN" b="1" dirty="0">
                <a:solidFill>
                  <a:srgbClr val="FF0000"/>
                </a:solidFill>
                <a:latin typeface="Times New Roman" panose="02020603050405020304" pitchFamily="18" charset="0"/>
              </a:rPr>
              <a:t>D</a:t>
            </a:r>
            <a:r>
              <a:rPr lang="en-US" altLang="zh-CN" dirty="0">
                <a:latin typeface="Times New Roman" panose="02020603050405020304" pitchFamily="18" charset="0"/>
              </a:rPr>
              <a:t>emocratic” regions (Henrich et al., 2010a; Henrich et al., 2010b; Henry, 2008; Sears, 1986)</a:t>
            </a:r>
            <a:endParaRPr lang="zh-CN" altLang="en-US" dirty="0">
              <a:latin typeface="Times New Roman" panose="02020603050405020304" pitchFamily="18" charset="0"/>
            </a:endParaRPr>
          </a:p>
        </p:txBody>
      </p:sp>
      <p:grpSp>
        <p:nvGrpSpPr>
          <p:cNvPr id="2" name="组合 1">
            <a:extLst>
              <a:ext uri="{FF2B5EF4-FFF2-40B4-BE49-F238E27FC236}">
                <a16:creationId xmlns:a16="http://schemas.microsoft.com/office/drawing/2014/main" id="{761117A7-D2FD-1471-99BE-7FE570DF0D62}"/>
              </a:ext>
            </a:extLst>
          </p:cNvPr>
          <p:cNvGrpSpPr/>
          <p:nvPr/>
        </p:nvGrpSpPr>
        <p:grpSpPr>
          <a:xfrm>
            <a:off x="-3056" y="-28998"/>
            <a:ext cx="9147056" cy="5587387"/>
            <a:chOff x="-3056" y="-28998"/>
            <a:chExt cx="9147056" cy="5587387"/>
          </a:xfrm>
        </p:grpSpPr>
        <p:pic>
          <p:nvPicPr>
            <p:cNvPr id="4" name="图片 3">
              <a:extLst>
                <a:ext uri="{FF2B5EF4-FFF2-40B4-BE49-F238E27FC236}">
                  <a16:creationId xmlns:a16="http://schemas.microsoft.com/office/drawing/2014/main" id="{4A0F248E-E0AB-AC30-BEE2-DC173F38B385}"/>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5" name="图片 4">
              <a:extLst>
                <a:ext uri="{FF2B5EF4-FFF2-40B4-BE49-F238E27FC236}">
                  <a16:creationId xmlns:a16="http://schemas.microsoft.com/office/drawing/2014/main" id="{201A8D0D-B796-AF87-91C1-1759D0F1981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6" name="文本框 5">
            <a:extLst>
              <a:ext uri="{FF2B5EF4-FFF2-40B4-BE49-F238E27FC236}">
                <a16:creationId xmlns:a16="http://schemas.microsoft.com/office/drawing/2014/main" id="{6B4EB51A-B05E-A408-763F-31A3186BC5C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spTree>
    <p:extLst>
      <p:ext uri="{BB962C8B-B14F-4D97-AF65-F5344CB8AC3E}">
        <p14:creationId xmlns:p14="http://schemas.microsoft.com/office/powerpoint/2010/main" val="29470860"/>
      </p:ext>
    </p:extLst>
  </p:cSld>
  <p:clrMapOvr>
    <a:masterClrMapping/>
  </p:clrMapOvr>
  <mc:AlternateContent xmlns:mc="http://schemas.openxmlformats.org/markup-compatibility/2006" xmlns:p14="http://schemas.microsoft.com/office/powerpoint/2010/main">
    <mc:Choice Requires="p14">
      <p:transition spd="slow" p14:dur="2000" advTm="61846"/>
    </mc:Choice>
    <mc:Fallback xmlns="">
      <p:transition spd="slow" advTm="618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E63904FF-50BC-CA3F-CD45-D6CD60F2B90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7" name="图片 6">
            <a:extLst>
              <a:ext uri="{FF2B5EF4-FFF2-40B4-BE49-F238E27FC236}">
                <a16:creationId xmlns:a16="http://schemas.microsoft.com/office/drawing/2014/main" id="{6E5A1B8C-8EFC-C438-BC75-D3153CA8122F}"/>
              </a:ext>
            </a:extLst>
          </p:cNvPr>
          <p:cNvPicPr>
            <a:picLocks noChangeAspect="1"/>
          </p:cNvPicPr>
          <p:nvPr/>
        </p:nvPicPr>
        <p:blipFill>
          <a:blip r:embed="rId3"/>
          <a:stretch>
            <a:fillRect/>
          </a:stretch>
        </p:blipFill>
        <p:spPr>
          <a:xfrm>
            <a:off x="42926" y="915566"/>
            <a:ext cx="8733395" cy="2437618"/>
          </a:xfrm>
          <a:prstGeom prst="rect">
            <a:avLst/>
          </a:prstGeom>
        </p:spPr>
      </p:pic>
      <p:sp>
        <p:nvSpPr>
          <p:cNvPr id="15" name="文本框 14">
            <a:extLst>
              <a:ext uri="{FF2B5EF4-FFF2-40B4-BE49-F238E27FC236}">
                <a16:creationId xmlns:a16="http://schemas.microsoft.com/office/drawing/2014/main" id="{BAC257F0-683F-C4FA-FA04-256978701CFF}"/>
              </a:ext>
            </a:extLst>
          </p:cNvPr>
          <p:cNvSpPr txBox="1"/>
          <p:nvPr/>
        </p:nvSpPr>
        <p:spPr>
          <a:xfrm>
            <a:off x="179512" y="3579862"/>
            <a:ext cx="1941557" cy="369332"/>
          </a:xfrm>
          <a:prstGeom prst="rect">
            <a:avLst/>
          </a:prstGeom>
          <a:noFill/>
        </p:spPr>
        <p:txBody>
          <a:bodyPr wrap="none" rtlCol="0">
            <a:spAutoFit/>
          </a:bodyPr>
          <a:lstStyle/>
          <a:p>
            <a:r>
              <a:rPr lang="en-US" altLang="zh-CN" b="1" i="1" dirty="0">
                <a:latin typeface="Times New Roman" panose="02020603050405020304" pitchFamily="18" charset="0"/>
              </a:rPr>
              <a:t>Nielsen et al. 2017</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1912588160"/>
      </p:ext>
    </p:extLst>
  </p:cSld>
  <p:clrMapOvr>
    <a:masterClrMapping/>
  </p:clrMapOvr>
  <mc:AlternateContent xmlns:mc="http://schemas.openxmlformats.org/markup-compatibility/2006" xmlns:p14="http://schemas.microsoft.com/office/powerpoint/2010/main">
    <mc:Choice Requires="p14">
      <p:transition spd="slow" p14:dur="2000" advTm="36481"/>
    </mc:Choice>
    <mc:Fallback xmlns="">
      <p:transition spd="slow" advTm="364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4" name="文本框 3">
            <a:extLst>
              <a:ext uri="{FF2B5EF4-FFF2-40B4-BE49-F238E27FC236}">
                <a16:creationId xmlns:a16="http://schemas.microsoft.com/office/drawing/2014/main" id="{A1319C91-6626-56EC-9286-748D64797F0C}"/>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6" name="图片 5">
            <a:extLst>
              <a:ext uri="{FF2B5EF4-FFF2-40B4-BE49-F238E27FC236}">
                <a16:creationId xmlns:a16="http://schemas.microsoft.com/office/drawing/2014/main" id="{58A5154D-BF22-5F34-8049-9EFF93D6A54A}"/>
              </a:ext>
            </a:extLst>
          </p:cNvPr>
          <p:cNvPicPr>
            <a:picLocks noChangeAspect="1"/>
          </p:cNvPicPr>
          <p:nvPr/>
        </p:nvPicPr>
        <p:blipFill>
          <a:blip r:embed="rId3"/>
          <a:stretch>
            <a:fillRect/>
          </a:stretch>
        </p:blipFill>
        <p:spPr>
          <a:xfrm>
            <a:off x="145150" y="894044"/>
            <a:ext cx="8847587" cy="3627434"/>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412" y="954964"/>
            <a:ext cx="3238149" cy="3669902"/>
          </a:xfrm>
          <a:prstGeom prst="rect">
            <a:avLst/>
          </a:prstGeom>
          <a:effectLst>
            <a:outerShdw blurRad="50800" dist="38100" dir="2700000" algn="tl" rotWithShape="0">
              <a:prstClr val="black">
                <a:alpha val="40000"/>
              </a:prstClr>
            </a:outerShdw>
          </a:effectLst>
        </p:spPr>
      </p:pic>
      <p:pic>
        <p:nvPicPr>
          <p:cNvPr id="12" name="图片 11">
            <a:extLst>
              <a:ext uri="{FF2B5EF4-FFF2-40B4-BE49-F238E27FC236}">
                <a16:creationId xmlns:a16="http://schemas.microsoft.com/office/drawing/2014/main" id="{7CDE22A1-D6A8-8646-8EA0-B6FE878ADFFA}"/>
              </a:ext>
            </a:extLst>
          </p:cNvPr>
          <p:cNvPicPr>
            <a:picLocks noChangeAspect="1"/>
          </p:cNvPicPr>
          <p:nvPr/>
        </p:nvPicPr>
        <p:blipFill>
          <a:blip r:embed="rId5"/>
          <a:stretch>
            <a:fillRect/>
          </a:stretch>
        </p:blipFill>
        <p:spPr>
          <a:xfrm>
            <a:off x="158782" y="1460135"/>
            <a:ext cx="2088061" cy="2057578"/>
          </a:xfrm>
          <a:prstGeom prst="rect">
            <a:avLst/>
          </a:prstGeom>
        </p:spPr>
      </p:pic>
    </p:spTree>
    <p:extLst>
      <p:ext uri="{BB962C8B-B14F-4D97-AF65-F5344CB8AC3E}">
        <p14:creationId xmlns:p14="http://schemas.microsoft.com/office/powerpoint/2010/main" val="426121781"/>
      </p:ext>
    </p:extLst>
  </p:cSld>
  <p:clrMapOvr>
    <a:masterClrMapping/>
  </p:clrMapOvr>
  <mc:AlternateContent xmlns:mc="http://schemas.openxmlformats.org/markup-compatibility/2006" xmlns:p14="http://schemas.microsoft.com/office/powerpoint/2010/main">
    <mc:Choice Requires="p14">
      <p:transition spd="slow" p14:dur="2000" advTm="30485"/>
    </mc:Choice>
    <mc:Fallback xmlns="">
      <p:transition spd="slow" advTm="304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12" name="图片 11">
            <a:extLst>
              <a:ext uri="{FF2B5EF4-FFF2-40B4-BE49-F238E27FC236}">
                <a16:creationId xmlns:a16="http://schemas.microsoft.com/office/drawing/2014/main" id="{0714EE2E-41AA-5540-D3E8-3CB8DD6A7FE6}"/>
              </a:ext>
            </a:extLst>
          </p:cNvPr>
          <p:cNvPicPr>
            <a:picLocks noChangeAspect="1"/>
          </p:cNvPicPr>
          <p:nvPr/>
        </p:nvPicPr>
        <p:blipFill>
          <a:blip r:embed="rId3"/>
          <a:stretch>
            <a:fillRect/>
          </a:stretch>
        </p:blipFill>
        <p:spPr>
          <a:xfrm>
            <a:off x="-3056" y="1113470"/>
            <a:ext cx="9144000" cy="4448634"/>
          </a:xfrm>
          <a:prstGeom prst="rect">
            <a:avLst/>
          </a:prstGeom>
        </p:spPr>
      </p:pic>
      <p:sp>
        <p:nvSpPr>
          <p:cNvPr id="15" name="文本框 14">
            <a:extLst>
              <a:ext uri="{FF2B5EF4-FFF2-40B4-BE49-F238E27FC236}">
                <a16:creationId xmlns:a16="http://schemas.microsoft.com/office/drawing/2014/main" id="{C53A3746-6DB6-9614-B060-C697E2EDFF60}"/>
              </a:ext>
            </a:extLst>
          </p:cNvPr>
          <p:cNvSpPr txBox="1"/>
          <p:nvPr/>
        </p:nvSpPr>
        <p:spPr>
          <a:xfrm>
            <a:off x="539552" y="8829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1460218769"/>
      </p:ext>
    </p:extLst>
  </p:cSld>
  <p:clrMapOvr>
    <a:masterClrMapping/>
  </p:clrMapOvr>
  <mc:AlternateContent xmlns:mc="http://schemas.openxmlformats.org/markup-compatibility/2006" xmlns:p14="http://schemas.microsoft.com/office/powerpoint/2010/main">
    <mc:Choice Requires="p14">
      <p:transition spd="slow" p14:dur="2000" advTm="39839"/>
    </mc:Choice>
    <mc:Fallback xmlns="">
      <p:transition spd="slow" advTm="398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5" name="图片 4">
            <a:extLst>
              <a:ext uri="{FF2B5EF4-FFF2-40B4-BE49-F238E27FC236}">
                <a16:creationId xmlns:a16="http://schemas.microsoft.com/office/drawing/2014/main" id="{88203A2B-C73C-BAB5-5285-D622A870F848}"/>
              </a:ext>
            </a:extLst>
          </p:cNvPr>
          <p:cNvPicPr>
            <a:picLocks noChangeAspect="1"/>
          </p:cNvPicPr>
          <p:nvPr/>
        </p:nvPicPr>
        <p:blipFill>
          <a:blip r:embed="rId3"/>
          <a:stretch>
            <a:fillRect/>
          </a:stretch>
        </p:blipFill>
        <p:spPr>
          <a:xfrm>
            <a:off x="552856" y="1059582"/>
            <a:ext cx="8032176" cy="1173582"/>
          </a:xfrm>
          <a:prstGeom prst="rect">
            <a:avLst/>
          </a:prstGeom>
        </p:spPr>
      </p:pic>
      <p:pic>
        <p:nvPicPr>
          <p:cNvPr id="7" name="图片 6">
            <a:extLst>
              <a:ext uri="{FF2B5EF4-FFF2-40B4-BE49-F238E27FC236}">
                <a16:creationId xmlns:a16="http://schemas.microsoft.com/office/drawing/2014/main" id="{C51FB494-5D41-DCF4-9B77-ED5810DAA232}"/>
              </a:ext>
            </a:extLst>
          </p:cNvPr>
          <p:cNvPicPr>
            <a:picLocks noChangeAspect="1"/>
          </p:cNvPicPr>
          <p:nvPr/>
        </p:nvPicPr>
        <p:blipFill>
          <a:blip r:embed="rId4"/>
          <a:stretch>
            <a:fillRect/>
          </a:stretch>
        </p:blipFill>
        <p:spPr>
          <a:xfrm>
            <a:off x="683568" y="2787774"/>
            <a:ext cx="7940728" cy="975445"/>
          </a:xfrm>
          <a:prstGeom prst="rect">
            <a:avLst/>
          </a:prstGeom>
        </p:spPr>
      </p:pic>
      <p:sp>
        <p:nvSpPr>
          <p:cNvPr id="9" name="文本框 8">
            <a:extLst>
              <a:ext uri="{FF2B5EF4-FFF2-40B4-BE49-F238E27FC236}">
                <a16:creationId xmlns:a16="http://schemas.microsoft.com/office/drawing/2014/main" id="{04A2200F-EA6D-9160-F249-642855005FC6}"/>
              </a:ext>
            </a:extLst>
          </p:cNvPr>
          <p:cNvSpPr txBox="1"/>
          <p:nvPr/>
        </p:nvSpPr>
        <p:spPr>
          <a:xfrm>
            <a:off x="6588224" y="10282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786924464"/>
      </p:ext>
    </p:extLst>
  </p:cSld>
  <p:clrMapOvr>
    <a:masterClrMapping/>
  </p:clrMapOvr>
  <mc:AlternateContent xmlns:mc="http://schemas.openxmlformats.org/markup-compatibility/2006" xmlns:p14="http://schemas.microsoft.com/office/powerpoint/2010/main">
    <mc:Choice Requires="p14">
      <p:transition spd="slow" p14:dur="2000" advTm="37978"/>
    </mc:Choice>
    <mc:Fallback xmlns="">
      <p:transition spd="slow" advTm="379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dirty="0">
                  <a:latin typeface="Times New Roman" panose="02020603050405020304" pitchFamily="18" charset="0"/>
                </a:rPr>
                <a:t>WEIRD problem</a:t>
              </a:r>
              <a:endParaRPr lang="zh-CN" altLang="en-US" b="1" i="1" dirty="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pPr algn="just"/>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dirty="0"/>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grpSp>
        <p:nvGrpSpPr>
          <p:cNvPr id="17" name="组合 16">
            <a:extLst>
              <a:ext uri="{FF2B5EF4-FFF2-40B4-BE49-F238E27FC236}">
                <a16:creationId xmlns:a16="http://schemas.microsoft.com/office/drawing/2014/main" id="{3C479889-1726-FB27-EEC9-DF6EEC37CB0B}"/>
              </a:ext>
            </a:extLst>
          </p:cNvPr>
          <p:cNvGrpSpPr/>
          <p:nvPr/>
        </p:nvGrpSpPr>
        <p:grpSpPr>
          <a:xfrm>
            <a:off x="-3056" y="-28998"/>
            <a:ext cx="9147056" cy="5587387"/>
            <a:chOff x="-3056" y="-28998"/>
            <a:chExt cx="9147056" cy="5587387"/>
          </a:xfrm>
        </p:grpSpPr>
        <p:pic>
          <p:nvPicPr>
            <p:cNvPr id="18" name="图片 17">
              <a:extLst>
                <a:ext uri="{FF2B5EF4-FFF2-40B4-BE49-F238E27FC236}">
                  <a16:creationId xmlns:a16="http://schemas.microsoft.com/office/drawing/2014/main" id="{F9BA5171-8FCE-F174-BA65-C782DB038D5F}"/>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9" name="图片 18">
              <a:extLst>
                <a:ext uri="{FF2B5EF4-FFF2-40B4-BE49-F238E27FC236}">
                  <a16:creationId xmlns:a16="http://schemas.microsoft.com/office/drawing/2014/main" id="{FE4ABD72-839A-0437-41B5-129A8056D486}"/>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2" name="文本框 1">
            <a:extLst>
              <a:ext uri="{FF2B5EF4-FFF2-40B4-BE49-F238E27FC236}">
                <a16:creationId xmlns:a16="http://schemas.microsoft.com/office/drawing/2014/main" id="{B824121A-64C3-D3E9-E0A1-C805856DA189}"/>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spTree>
    <p:extLst>
      <p:ext uri="{BB962C8B-B14F-4D97-AF65-F5344CB8AC3E}">
        <p14:creationId xmlns:p14="http://schemas.microsoft.com/office/powerpoint/2010/main" val="4095344681"/>
      </p:ext>
    </p:extLst>
  </p:cSld>
  <p:clrMapOvr>
    <a:masterClrMapping/>
  </p:clrMapOvr>
  <mc:AlternateContent xmlns:mc="http://schemas.openxmlformats.org/markup-compatibility/2006" xmlns:p14="http://schemas.microsoft.com/office/powerpoint/2010/main">
    <mc:Choice Requires="p14">
      <p:transition spd="slow" p14:dur="2000" advTm="54047"/>
    </mc:Choice>
    <mc:Fallback xmlns="">
      <p:transition spd="slow" advTm="54047"/>
    </mc:Fallback>
  </mc:AlternateContent>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1138</Words>
  <Application>Microsoft Office PowerPoint</Application>
  <PresentationFormat>全屏显示(16:9)</PresentationFormat>
  <Paragraphs>184</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磊 岳</cp:lastModifiedBy>
  <cp:revision>389</cp:revision>
  <dcterms:created xsi:type="dcterms:W3CDTF">2016-04-09T09:29:00Z</dcterms:created>
  <dcterms:modified xsi:type="dcterms:W3CDTF">2023-11-24T12:01:03Z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