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92" r:id="rId3"/>
    <p:sldId id="293" r:id="rId4"/>
    <p:sldId id="364" r:id="rId5"/>
    <p:sldId id="359" r:id="rId6"/>
    <p:sldId id="394" r:id="rId7"/>
    <p:sldId id="405" r:id="rId8"/>
    <p:sldId id="412" r:id="rId9"/>
    <p:sldId id="370" r:id="rId10"/>
    <p:sldId id="358" r:id="rId11"/>
    <p:sldId id="354" r:id="rId12"/>
    <p:sldId id="382" r:id="rId13"/>
    <p:sldId id="342" r:id="rId14"/>
    <p:sldId id="387" r:id="rId15"/>
    <p:sldId id="388" r:id="rId16"/>
    <p:sldId id="392" r:id="rId17"/>
    <p:sldId id="390" r:id="rId18"/>
    <p:sldId id="391" r:id="rId19"/>
    <p:sldId id="395" r:id="rId20"/>
    <p:sldId id="408" r:id="rId21"/>
    <p:sldId id="397" r:id="rId22"/>
    <p:sldId id="398" r:id="rId23"/>
    <p:sldId id="399" r:id="rId24"/>
    <p:sldId id="379" r:id="rId25"/>
    <p:sldId id="400" r:id="rId26"/>
    <p:sldId id="401" r:id="rId27"/>
    <p:sldId id="385" r:id="rId28"/>
    <p:sldId id="402" r:id="rId29"/>
    <p:sldId id="403" r:id="rId30"/>
    <p:sldId id="404" r:id="rId31"/>
    <p:sldId id="407" r:id="rId32"/>
    <p:sldId id="409" r:id="rId33"/>
    <p:sldId id="410" r:id="rId34"/>
    <p:sldId id="411" r:id="rId35"/>
    <p:sldId id="384" r:id="rId36"/>
    <p:sldId id="406"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9A3"/>
    <a:srgbClr val="F2B90A"/>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6182" autoAdjust="0"/>
  </p:normalViewPr>
  <p:slideViewPr>
    <p:cSldViewPr>
      <p:cViewPr varScale="1">
        <p:scale>
          <a:sx n="121" d="100"/>
          <a:sy n="121" d="100"/>
        </p:scale>
        <p:origin x="312" y="72"/>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elei\Desktop\Chin_Subj_NACP2023\data_pop.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767703248397086E-2"/>
          <c:y val="4.4605909820069276E-2"/>
          <c:w val="0.89057891734023376"/>
          <c:h val="0.76856269988045489"/>
        </c:manualLayout>
      </c:layout>
      <c:barChart>
        <c:barDir val="col"/>
        <c:grouping val="clustered"/>
        <c:varyColors val="0"/>
        <c:ser>
          <c:idx val="0"/>
          <c:order val="0"/>
          <c:tx>
            <c:strRef>
              <c:f>Sheet2!$A$2</c:f>
              <c:strCache>
                <c:ptCount val="1"/>
                <c:pt idx="0">
                  <c:v>Psychological Science 2014</c:v>
                </c:pt>
              </c:strCache>
            </c:strRef>
          </c:tx>
          <c:spPr>
            <a:solidFill>
              <a:schemeClr val="accent1"/>
            </a:solidFill>
            <a:ln>
              <a:noFill/>
            </a:ln>
            <a:effectLst/>
          </c:spPr>
          <c:invertIfNegative val="0"/>
          <c:cat>
            <c:strRef>
              <c:f>Sheet2!$B$1:$F$1</c:f>
              <c:strCache>
                <c:ptCount val="5"/>
                <c:pt idx="0">
                  <c:v>US</c:v>
                </c:pt>
                <c:pt idx="1">
                  <c:v>Other_WEIRD</c:v>
                </c:pt>
                <c:pt idx="2">
                  <c:v>Asia</c:v>
                </c:pt>
                <c:pt idx="3">
                  <c:v>Afirca</c:v>
                </c:pt>
                <c:pt idx="4">
                  <c:v>Latin America</c:v>
                </c:pt>
              </c:strCache>
            </c:strRef>
          </c:cat>
          <c:val>
            <c:numRef>
              <c:f>Sheet2!$B$2:$F$2</c:f>
              <c:numCache>
                <c:formatCode>0.00%</c:formatCode>
                <c:ptCount val="5"/>
                <c:pt idx="0">
                  <c:v>0.50800000000000001</c:v>
                </c:pt>
                <c:pt idx="1">
                  <c:v>0.27600000000000002</c:v>
                </c:pt>
                <c:pt idx="2">
                  <c:v>8.3000000000000004E-2</c:v>
                </c:pt>
                <c:pt idx="3">
                  <c:v>1.2999999999999999E-2</c:v>
                </c:pt>
                <c:pt idx="4">
                  <c:v>6.0000000000000001E-3</c:v>
                </c:pt>
              </c:numCache>
            </c:numRef>
          </c:val>
          <c:extLst>
            <c:ext xmlns:c16="http://schemas.microsoft.com/office/drawing/2014/chart" uri="{C3380CC4-5D6E-409C-BE32-E72D297353CC}">
              <c16:uniqueId val="{00000000-2F5B-4680-929B-3E7A58515915}"/>
            </c:ext>
          </c:extLst>
        </c:ser>
        <c:ser>
          <c:idx val="1"/>
          <c:order val="1"/>
          <c:tx>
            <c:strRef>
              <c:f>Sheet2!$A$3</c:f>
              <c:strCache>
                <c:ptCount val="1"/>
                <c:pt idx="0">
                  <c:v>Psychological Science 2017</c:v>
                </c:pt>
              </c:strCache>
            </c:strRef>
          </c:tx>
          <c:spPr>
            <a:solidFill>
              <a:schemeClr val="accent2"/>
            </a:solidFill>
            <a:ln>
              <a:noFill/>
            </a:ln>
            <a:effectLst/>
          </c:spPr>
          <c:invertIfNegative val="0"/>
          <c:cat>
            <c:strRef>
              <c:f>Sheet2!$B$1:$F$1</c:f>
              <c:strCache>
                <c:ptCount val="5"/>
                <c:pt idx="0">
                  <c:v>US</c:v>
                </c:pt>
                <c:pt idx="1">
                  <c:v>Other_WEIRD</c:v>
                </c:pt>
                <c:pt idx="2">
                  <c:v>Asia</c:v>
                </c:pt>
                <c:pt idx="3">
                  <c:v>Afirca</c:v>
                </c:pt>
                <c:pt idx="4">
                  <c:v>Latin America</c:v>
                </c:pt>
              </c:strCache>
            </c:strRef>
          </c:cat>
          <c:val>
            <c:numRef>
              <c:f>Sheet2!$B$3:$F$3</c:f>
              <c:numCache>
                <c:formatCode>0.00%</c:formatCode>
                <c:ptCount val="5"/>
                <c:pt idx="0">
                  <c:v>0.51100000000000001</c:v>
                </c:pt>
                <c:pt idx="1">
                  <c:v>0.19800000000000001</c:v>
                </c:pt>
                <c:pt idx="2">
                  <c:v>9.8000000000000004E-2</c:v>
                </c:pt>
                <c:pt idx="3">
                  <c:v>0</c:v>
                </c:pt>
                <c:pt idx="4">
                  <c:v>0</c:v>
                </c:pt>
              </c:numCache>
            </c:numRef>
          </c:val>
          <c:extLst>
            <c:ext xmlns:c16="http://schemas.microsoft.com/office/drawing/2014/chart" uri="{C3380CC4-5D6E-409C-BE32-E72D297353CC}">
              <c16:uniqueId val="{00000001-2F5B-4680-929B-3E7A58515915}"/>
            </c:ext>
          </c:extLst>
        </c:ser>
        <c:ser>
          <c:idx val="2"/>
          <c:order val="2"/>
          <c:tx>
            <c:strRef>
              <c:f>Sheet2!$A$4</c:f>
              <c:strCache>
                <c:ptCount val="1"/>
                <c:pt idx="0">
                  <c:v>World population 2022</c:v>
                </c:pt>
              </c:strCache>
            </c:strRef>
          </c:tx>
          <c:spPr>
            <a:solidFill>
              <a:schemeClr val="accent3"/>
            </a:solidFill>
            <a:ln>
              <a:noFill/>
            </a:ln>
            <a:effectLst/>
          </c:spPr>
          <c:invertIfNegative val="0"/>
          <c:cat>
            <c:strRef>
              <c:f>Sheet2!$B$1:$F$1</c:f>
              <c:strCache>
                <c:ptCount val="5"/>
                <c:pt idx="0">
                  <c:v>US</c:v>
                </c:pt>
                <c:pt idx="1">
                  <c:v>Other_WEIRD</c:v>
                </c:pt>
                <c:pt idx="2">
                  <c:v>Asia</c:v>
                </c:pt>
                <c:pt idx="3">
                  <c:v>Afirca</c:v>
                </c:pt>
                <c:pt idx="4">
                  <c:v>Latin America</c:v>
                </c:pt>
              </c:strCache>
            </c:strRef>
          </c:cat>
          <c:val>
            <c:numRef>
              <c:f>Sheet2!$B$4:$F$4</c:f>
              <c:numCache>
                <c:formatCode>0%</c:formatCode>
                <c:ptCount val="5"/>
                <c:pt idx="0" formatCode="0.00%">
                  <c:v>4.2299999999999997E-2</c:v>
                </c:pt>
                <c:pt idx="1">
                  <c:v>0.1077</c:v>
                </c:pt>
                <c:pt idx="2">
                  <c:v>0.55000000000000004</c:v>
                </c:pt>
                <c:pt idx="3">
                  <c:v>0.17</c:v>
                </c:pt>
                <c:pt idx="4">
                  <c:v>0.08</c:v>
                </c:pt>
              </c:numCache>
            </c:numRef>
          </c:val>
          <c:extLst>
            <c:ext xmlns:c16="http://schemas.microsoft.com/office/drawing/2014/chart" uri="{C3380CC4-5D6E-409C-BE32-E72D297353CC}">
              <c16:uniqueId val="{00000002-2F5B-4680-929B-3E7A58515915}"/>
            </c:ext>
          </c:extLst>
        </c:ser>
        <c:dLbls>
          <c:showLegendKey val="0"/>
          <c:showVal val="0"/>
          <c:showCatName val="0"/>
          <c:showSerName val="0"/>
          <c:showPercent val="0"/>
          <c:showBubbleSize val="0"/>
        </c:dLbls>
        <c:gapWidth val="219"/>
        <c:overlap val="-27"/>
        <c:axId val="766764048"/>
        <c:axId val="1062509232"/>
      </c:barChart>
      <c:catAx>
        <c:axId val="766764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062509232"/>
        <c:crosses val="autoZero"/>
        <c:auto val="1"/>
        <c:lblAlgn val="ctr"/>
        <c:lblOffset val="100"/>
        <c:noMultiLvlLbl val="0"/>
      </c:catAx>
      <c:valAx>
        <c:axId val="1062509232"/>
        <c:scaling>
          <c:orientation val="minMax"/>
        </c:scaling>
        <c:delete val="0"/>
        <c:axPos val="l"/>
        <c:majorGridlines>
          <c:spPr>
            <a:ln w="9525" cap="flat" cmpd="sng" algn="ctr">
              <a:no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66764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2023/10/14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2023/10/14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2023/10/14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21.xml"/><Relationship Id="rId1" Type="http://schemas.openxmlformats.org/officeDocument/2006/relationships/slideLayout" Target="../slideLayouts/slideLayout1.xml"/><Relationship Id="rId5" Type="http://schemas.openxmlformats.org/officeDocument/2006/relationships/slide" Target="slide15.xml"/><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slide" Target="slide24.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slide" Target="slide2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83568" y="1773958"/>
            <a:ext cx="7776864" cy="1077218"/>
          </a:xfrm>
          <a:prstGeom prst="rect">
            <a:avLst/>
          </a:prstGeom>
          <a:noFill/>
        </p:spPr>
        <p:txBody>
          <a:bodyPr wrap="square" rtlCol="0">
            <a:spAutoFit/>
          </a:bodyPr>
          <a:lstStyle/>
          <a:p>
            <a:pPr algn="ctr"/>
            <a:r>
              <a:rPr lang="zh-CN" altLang="en-US" sz="3200" b="1" dirty="0">
                <a:ln w="6350">
                  <a:noFill/>
                </a:ln>
                <a:solidFill>
                  <a:schemeClr val="tx1">
                    <a:lumMod val="75000"/>
                  </a:schemeClr>
                </a:solidFill>
                <a:latin typeface="Times New Roman" panose="02020603050405020304" pitchFamily="18" charset="0"/>
                <a:ea typeface="宋体" panose="02010600030101010101" pitchFamily="2" charset="-122"/>
              </a:rPr>
              <a:t>心理学实证研究中被试的代表性：</a:t>
            </a:r>
            <a:endParaRPr lang="en-US" altLang="zh-CN" sz="3200" b="1" dirty="0">
              <a:ln w="6350">
                <a:noFill/>
              </a:ln>
              <a:solidFill>
                <a:schemeClr val="tx1">
                  <a:lumMod val="75000"/>
                </a:schemeClr>
              </a:solidFill>
              <a:latin typeface="Times New Roman" panose="02020603050405020304" pitchFamily="18" charset="0"/>
              <a:ea typeface="宋体" panose="02010600030101010101" pitchFamily="2" charset="-122"/>
            </a:endParaRPr>
          </a:p>
          <a:p>
            <a:pPr algn="ctr"/>
            <a:r>
              <a:rPr lang="zh-CN" altLang="en-US" sz="3200" b="1" dirty="0">
                <a:ln w="6350">
                  <a:noFill/>
                </a:ln>
                <a:solidFill>
                  <a:schemeClr val="tx1">
                    <a:lumMod val="75000"/>
                  </a:schemeClr>
                </a:solidFill>
                <a:latin typeface="Times New Roman" panose="02020603050405020304" pitchFamily="18" charset="0"/>
                <a:ea typeface="宋体" panose="02010600030101010101" pitchFamily="2" charset="-122"/>
              </a:rPr>
              <a:t>基于</a:t>
            </a:r>
            <a:r>
              <a:rPr lang="en-US" altLang="zh-CN" sz="3200" b="1" dirty="0">
                <a:ln w="6350">
                  <a:noFill/>
                </a:ln>
                <a:solidFill>
                  <a:schemeClr val="tx1">
                    <a:lumMod val="75000"/>
                  </a:schemeClr>
                </a:solidFill>
                <a:latin typeface="Times New Roman" panose="02020603050405020304" pitchFamily="18" charset="0"/>
                <a:ea typeface="宋体" panose="02010600030101010101" pitchFamily="2" charset="-122"/>
              </a:rPr>
              <a:t>1000</a:t>
            </a:r>
            <a:r>
              <a:rPr lang="zh-CN" altLang="en-US" sz="3200" b="1" dirty="0">
                <a:ln w="6350">
                  <a:noFill/>
                </a:ln>
                <a:solidFill>
                  <a:schemeClr val="tx1">
                    <a:lumMod val="75000"/>
                  </a:schemeClr>
                </a:solidFill>
                <a:latin typeface="Times New Roman" panose="02020603050405020304" pitchFamily="18" charset="0"/>
                <a:ea typeface="宋体" panose="02010600030101010101" pitchFamily="2" charset="-122"/>
              </a:rPr>
              <a:t>篇中文论文的元研究	</a:t>
            </a: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sp>
        <p:nvSpPr>
          <p:cNvPr id="2" name="文本框 1">
            <a:extLst>
              <a:ext uri="{FF2B5EF4-FFF2-40B4-BE49-F238E27FC236}">
                <a16:creationId xmlns:a16="http://schemas.microsoft.com/office/drawing/2014/main" id="{DEAB07A2-5E3E-4E2D-A5F2-9F0CD9558348}"/>
              </a:ext>
            </a:extLst>
          </p:cNvPr>
          <p:cNvSpPr txBox="1"/>
          <p:nvPr/>
        </p:nvSpPr>
        <p:spPr>
          <a:xfrm>
            <a:off x="2418339" y="2875926"/>
            <a:ext cx="4307320" cy="786754"/>
          </a:xfrm>
          <a:prstGeom prst="rect">
            <a:avLst/>
          </a:prstGeom>
          <a:noFill/>
        </p:spPr>
        <p:txBody>
          <a:bodyPr wrap="square" rtlCol="0">
            <a:spAutoFit/>
          </a:bodyPr>
          <a:lstStyle/>
          <a:p>
            <a:pPr algn="ctr">
              <a:lnSpc>
                <a:spcPct val="150000"/>
              </a:lnSpc>
            </a:pPr>
            <a:r>
              <a:rPr lang="zh-CN" altLang="en-US" sz="1600" dirty="0">
                <a:latin typeface="Times New Roman" panose="02020603050405020304" pitchFamily="18" charset="0"/>
              </a:rPr>
              <a:t>岳磊  左西年  胡传鹏</a:t>
            </a:r>
            <a:r>
              <a:rPr lang="en-US" altLang="zh-CN" sz="1600" dirty="0">
                <a:latin typeface="Times New Roman" panose="02020603050405020304" pitchFamily="18" charset="0"/>
              </a:rPr>
              <a:t>*</a:t>
            </a:r>
            <a:r>
              <a:rPr lang="zh-CN" altLang="en-US" sz="1600" dirty="0">
                <a:latin typeface="Times New Roman" panose="02020603050405020304" pitchFamily="18" charset="0"/>
              </a:rPr>
              <a:t>     </a:t>
            </a:r>
            <a:r>
              <a:rPr lang="en-US" altLang="zh-CN" sz="1600" dirty="0">
                <a:latin typeface="Times New Roman" panose="02020603050405020304" pitchFamily="18" charset="0"/>
              </a:rPr>
              <a:t>2023.10.14</a:t>
            </a:r>
          </a:p>
          <a:p>
            <a:pPr algn="ctr">
              <a:lnSpc>
                <a:spcPct val="150000"/>
              </a:lnSpc>
            </a:pPr>
            <a:r>
              <a:rPr lang="en-US" altLang="zh-CN" sz="1600" dirty="0">
                <a:latin typeface="Times New Roman" panose="02020603050405020304" pitchFamily="18" charset="0"/>
              </a:rPr>
              <a:t>*</a:t>
            </a:r>
            <a:r>
              <a:rPr lang="zh-CN" altLang="en-US" sz="1600" dirty="0">
                <a:latin typeface="Times New Roman" panose="02020603050405020304" pitchFamily="18" charset="0"/>
              </a:rPr>
              <a:t>通讯作者：</a:t>
            </a:r>
            <a:r>
              <a:rPr lang="en-US" altLang="zh-CN" sz="1600" dirty="0">
                <a:latin typeface="Times New Roman" panose="02020603050405020304" pitchFamily="18" charset="0"/>
              </a:rPr>
              <a:t>hcp4715@hotmail.com</a:t>
            </a:r>
            <a:endParaRPr lang="zh-CN" altLang="en-US" sz="1600" dirty="0">
              <a:latin typeface="Times New Roman" panose="02020603050405020304" pitchFamily="18" charset="0"/>
            </a:endParaRPr>
          </a:p>
        </p:txBody>
      </p:sp>
      <p:pic>
        <p:nvPicPr>
          <p:cNvPr id="8" name="图片 7">
            <a:extLst>
              <a:ext uri="{FF2B5EF4-FFF2-40B4-BE49-F238E27FC236}">
                <a16:creationId xmlns:a16="http://schemas.microsoft.com/office/drawing/2014/main" id="{E7127107-5B9A-8C79-3179-B0FA90BE8D36}"/>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10" name="图片 9">
            <a:extLst>
              <a:ext uri="{FF2B5EF4-FFF2-40B4-BE49-F238E27FC236}">
                <a16:creationId xmlns:a16="http://schemas.microsoft.com/office/drawing/2014/main" id="{9397EB02-DA8A-AA03-5DF8-A6DCE59832AB}"/>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775265" y="1067963"/>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639BF40-CA99-47F6-9ED6-7090CA46AC32}"/>
              </a:ext>
            </a:extLst>
          </p:cNvPr>
          <p:cNvGrpSpPr/>
          <p:nvPr/>
        </p:nvGrpSpPr>
        <p:grpSpPr>
          <a:xfrm>
            <a:off x="809225" y="1274497"/>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51920" y="2303417"/>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22209" y="3257771"/>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05219" y="2219071"/>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20272" y="1911294"/>
            <a:ext cx="1829283" cy="307777"/>
          </a:xfrm>
          <a:prstGeom prst="rect">
            <a:avLst/>
          </a:prstGeom>
          <a:noFill/>
        </p:spPr>
        <p:txBody>
          <a:bodyPr wrap="none" rtlCol="0">
            <a:spAutoFit/>
          </a:bodyPr>
          <a:lstStyle/>
          <a:p>
            <a:r>
              <a:rPr lang="en-US" altLang="zh-CN" sz="1400" b="1" dirty="0">
                <a:latin typeface="Times New Roman" panose="02020603050405020304" pitchFamily="18" charset="0"/>
              </a:rPr>
              <a:t>Representativeness</a:t>
            </a:r>
            <a:r>
              <a:rPr lang="zh-CN" altLang="en-US" sz="1400" b="1" dirty="0">
                <a:latin typeface="Times New Roman" panose="02020603050405020304" pitchFamily="18" charset="0"/>
              </a:rPr>
              <a:t>？</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084326" y="3094757"/>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grpSp>
        <p:nvGrpSpPr>
          <p:cNvPr id="3" name="组合 2">
            <a:extLst>
              <a:ext uri="{FF2B5EF4-FFF2-40B4-BE49-F238E27FC236}">
                <a16:creationId xmlns:a16="http://schemas.microsoft.com/office/drawing/2014/main" id="{4E1C0F89-20BF-B980-C97F-9EBDCB2649F5}"/>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B33F6471-82C9-427B-3A7B-20E0D1C51C9E}"/>
                </a:ext>
              </a:extLst>
            </p:cNvPr>
            <p:cNvPicPr>
              <a:picLocks noChangeAspect="1"/>
            </p:cNvPicPr>
            <p:nvPr/>
          </p:nvPicPr>
          <p:blipFill rotWithShape="1">
            <a:blip r:embed="rId4">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DD14F11-C06E-227C-4431-F00B1B8F4FC3}"/>
                </a:ext>
              </a:extLst>
            </p:cNvPr>
            <p:cNvPicPr>
              <a:picLocks noChangeAspect="1"/>
            </p:cNvPicPr>
            <p:nvPr/>
          </p:nvPicPr>
          <p:blipFill rotWithShape="1">
            <a:blip r:embed="rId4">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301C1964-E7D8-A9AD-23A1-111BEAC92FB4}"/>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grpSp>
    </p:spTree>
    <p:extLst>
      <p:ext uri="{BB962C8B-B14F-4D97-AF65-F5344CB8AC3E}">
        <p14:creationId xmlns:p14="http://schemas.microsoft.com/office/powerpoint/2010/main" val="413047709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0" name="组合 9">
            <a:extLst>
              <a:ext uri="{FF2B5EF4-FFF2-40B4-BE49-F238E27FC236}">
                <a16:creationId xmlns:a16="http://schemas.microsoft.com/office/drawing/2014/main" id="{16C5007A-C729-B4D1-28EE-3EC29541DB32}"/>
              </a:ext>
            </a:extLst>
          </p:cNvPr>
          <p:cNvGrpSpPr/>
          <p:nvPr/>
        </p:nvGrpSpPr>
        <p:grpSpPr>
          <a:xfrm>
            <a:off x="-3056" y="-28998"/>
            <a:ext cx="9156872" cy="5587387"/>
            <a:chOff x="-3056" y="-28998"/>
            <a:chExt cx="9156872" cy="5587387"/>
          </a:xfrm>
        </p:grpSpPr>
        <p:pic>
          <p:nvPicPr>
            <p:cNvPr id="8" name="图片 7">
              <a:hlinkClick r:id="rId2" action="ppaction://hlinksldjump"/>
              <a:extLst>
                <a:ext uri="{FF2B5EF4-FFF2-40B4-BE49-F238E27FC236}">
                  <a16:creationId xmlns:a16="http://schemas.microsoft.com/office/drawing/2014/main" id="{C5B41084-2624-278A-7AEC-F970238F6489}"/>
                </a:ext>
              </a:extLst>
            </p:cNvPr>
            <p:cNvPicPr>
              <a:picLocks noChangeAspect="1"/>
            </p:cNvPicPr>
            <p:nvPr/>
          </p:nvPicPr>
          <p:blipFill rotWithShape="1">
            <a:blip r:embed="rId3">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9" name="图片 8">
              <a:extLst>
                <a:ext uri="{FF2B5EF4-FFF2-40B4-BE49-F238E27FC236}">
                  <a16:creationId xmlns:a16="http://schemas.microsoft.com/office/drawing/2014/main" id="{CCCC4976-C7C7-5C95-2E21-6C4F46184723}"/>
                </a:ext>
              </a:extLst>
            </p:cNvPr>
            <p:cNvPicPr>
              <a:picLocks noChangeAspect="1"/>
            </p:cNvPicPr>
            <p:nvPr/>
          </p:nvPicPr>
          <p:blipFill rotWithShape="1">
            <a:blip r:embed="rId3">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3" name="文本框 2">
              <a:extLst>
                <a:ext uri="{FF2B5EF4-FFF2-40B4-BE49-F238E27FC236}">
                  <a16:creationId xmlns:a16="http://schemas.microsoft.com/office/drawing/2014/main" id="{A609E08F-1821-4907-82DA-6D2A19FB0E91}"/>
                </a:ext>
              </a:extLst>
            </p:cNvPr>
            <p:cNvSpPr txBox="1"/>
            <p:nvPr/>
          </p:nvSpPr>
          <p:spPr>
            <a:xfrm>
              <a:off x="6326888" y="102272"/>
              <a:ext cx="2826928" cy="400110"/>
            </a:xfrm>
            <a:prstGeom prst="rect">
              <a:avLst/>
            </a:prstGeom>
            <a:noFill/>
          </p:spPr>
          <p:txBody>
            <a:bodyPr wrap="none" rtlCol="0">
              <a:spAutoFit/>
            </a:bodyPr>
            <a:lstStyle/>
            <a:p>
              <a:r>
                <a:rPr lang="en-US" altLang="zh-CN" sz="2000" b="1" dirty="0">
                  <a:solidFill>
                    <a:schemeClr val="bg1"/>
                  </a:solidFill>
                </a:rPr>
                <a:t>Question and hypothesis</a:t>
              </a:r>
              <a:endParaRPr lang="zh-CN" altLang="en-US" sz="2000" b="1" dirty="0">
                <a:solidFill>
                  <a:schemeClr val="bg1"/>
                </a:solidFill>
              </a:endParaRPr>
            </a:p>
          </p:txBody>
        </p:sp>
      </p:grpSp>
      <p:grpSp>
        <p:nvGrpSpPr>
          <p:cNvPr id="13" name="组合 12">
            <a:extLst>
              <a:ext uri="{FF2B5EF4-FFF2-40B4-BE49-F238E27FC236}">
                <a16:creationId xmlns:a16="http://schemas.microsoft.com/office/drawing/2014/main" id="{CFFF3419-CFD7-B6D6-1D21-14C17A0B6C3F}"/>
              </a:ext>
            </a:extLst>
          </p:cNvPr>
          <p:cNvGrpSpPr/>
          <p:nvPr/>
        </p:nvGrpSpPr>
        <p:grpSpPr>
          <a:xfrm>
            <a:off x="827584" y="1379131"/>
            <a:ext cx="7026435" cy="2357818"/>
            <a:chOff x="438824" y="1138504"/>
            <a:chExt cx="7026435" cy="2357818"/>
          </a:xfrm>
        </p:grpSpPr>
        <p:sp>
          <p:nvSpPr>
            <p:cNvPr id="2" name="文本框 1">
              <a:hlinkClick r:id="rId4" action="ppaction://hlinksldjump"/>
              <a:extLst>
                <a:ext uri="{FF2B5EF4-FFF2-40B4-BE49-F238E27FC236}">
                  <a16:creationId xmlns:a16="http://schemas.microsoft.com/office/drawing/2014/main" id="{A927265F-9920-1D72-9562-E34ADE5B0025}"/>
                </a:ext>
              </a:extLst>
            </p:cNvPr>
            <p:cNvSpPr txBox="1"/>
            <p:nvPr/>
          </p:nvSpPr>
          <p:spPr>
            <a:xfrm>
              <a:off x="475045" y="1138504"/>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1</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4" name="文本框 3">
              <a:hlinkClick r:id="" action="ppaction://noaction"/>
              <a:extLst>
                <a:ext uri="{FF2B5EF4-FFF2-40B4-BE49-F238E27FC236}">
                  <a16:creationId xmlns:a16="http://schemas.microsoft.com/office/drawing/2014/main" id="{F6C4AA7E-3B23-BC1C-6012-CCC79505DCDF}"/>
                </a:ext>
              </a:extLst>
            </p:cNvPr>
            <p:cNvSpPr txBox="1"/>
            <p:nvPr/>
          </p:nvSpPr>
          <p:spPr>
            <a:xfrm>
              <a:off x="474633" y="2067694"/>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2</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与人口普查数据和</a:t>
              </a:r>
              <a:r>
                <a:rPr lang="en-US" altLang="zh-CN" sz="1600" dirty="0">
                  <a:latin typeface="Times New Roman" panose="02020603050405020304" pitchFamily="18" charset="0"/>
                  <a:ea typeface="宋体" panose="02010600030101010101" pitchFamily="2" charset="-122"/>
                </a:rPr>
                <a:t>CFPS</a:t>
              </a:r>
              <a:r>
                <a:rPr lang="zh-CN" altLang="en-US" sz="1600" dirty="0">
                  <a:latin typeface="Times New Roman" panose="02020603050405020304" pitchFamily="18" charset="0"/>
                  <a:ea typeface="宋体" panose="02010600030101010101" pitchFamily="2" charset="-122"/>
                </a:rPr>
                <a:t>相比，心理学研究中的中国被试在多大程度上能代表中国人？</a:t>
              </a:r>
            </a:p>
          </p:txBody>
        </p:sp>
        <p:sp>
          <p:nvSpPr>
            <p:cNvPr id="5" name="文本框 4">
              <a:hlinkClick r:id="rId5" action="ppaction://hlinksldjump"/>
              <a:extLst>
                <a:ext uri="{FF2B5EF4-FFF2-40B4-BE49-F238E27FC236}">
                  <a16:creationId xmlns:a16="http://schemas.microsoft.com/office/drawing/2014/main" id="{63002CFF-71D4-41D1-E60B-12477EE6AE26}"/>
                </a:ext>
              </a:extLst>
            </p:cNvPr>
            <p:cNvSpPr txBox="1"/>
            <p:nvPr/>
          </p:nvSpPr>
          <p:spPr>
            <a:xfrm>
              <a:off x="438824" y="2911547"/>
              <a:ext cx="5616624" cy="584775"/>
            </a:xfrm>
            <a:prstGeom prst="rect">
              <a:avLst/>
            </a:prstGeom>
            <a:noFill/>
          </p:spPr>
          <p:txBody>
            <a:bodyPr wrap="square" rtlCol="0">
              <a:spAutoFit/>
            </a:bodyPr>
            <a:lstStyle/>
            <a:p>
              <a:pPr algn="just"/>
              <a:r>
                <a:rPr lang="zh-CN" altLang="en-US" sz="1600" b="1" dirty="0">
                  <a:latin typeface="Times New Roman" panose="02020603050405020304" pitchFamily="18" charset="0"/>
                  <a:ea typeface="宋体" panose="02010600030101010101" pitchFamily="2" charset="-122"/>
                </a:rPr>
                <a:t>问题</a:t>
              </a:r>
              <a:r>
                <a:rPr lang="en-US" altLang="zh-CN" sz="1600" b="1" dirty="0">
                  <a:latin typeface="Times New Roman" panose="02020603050405020304" pitchFamily="18" charset="0"/>
                  <a:ea typeface="宋体" panose="02010600030101010101" pitchFamily="2" charset="-122"/>
                </a:rPr>
                <a:t>3</a:t>
              </a:r>
              <a:r>
                <a:rPr lang="zh-CN" altLang="en-US" sz="1600" b="1" dirty="0">
                  <a:latin typeface="Times New Roman" panose="02020603050405020304" pitchFamily="18" charset="0"/>
                  <a:ea typeface="宋体" panose="02010600030101010101" pitchFamily="2" charset="-122"/>
                </a:rPr>
                <a:t>：</a:t>
              </a:r>
              <a:r>
                <a:rPr lang="zh-CN" altLang="en-US" sz="1600" dirty="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6" name="文本框 5">
              <a:extLst>
                <a:ext uri="{FF2B5EF4-FFF2-40B4-BE49-F238E27FC236}">
                  <a16:creationId xmlns:a16="http://schemas.microsoft.com/office/drawing/2014/main" id="{D94E99FA-E749-4B10-CE05-93B65E30A565}"/>
                </a:ext>
              </a:extLst>
            </p:cNvPr>
            <p:cNvSpPr txBox="1"/>
            <p:nvPr/>
          </p:nvSpPr>
          <p:spPr>
            <a:xfrm>
              <a:off x="6660232" y="1261614"/>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7" name="文本框 6">
              <a:extLst>
                <a:ext uri="{FF2B5EF4-FFF2-40B4-BE49-F238E27FC236}">
                  <a16:creationId xmlns:a16="http://schemas.microsoft.com/office/drawing/2014/main" id="{AB893241-C501-70DE-FFE8-6BFF5C481AA0}"/>
                </a:ext>
              </a:extLst>
            </p:cNvPr>
            <p:cNvSpPr txBox="1"/>
            <p:nvPr/>
          </p:nvSpPr>
          <p:spPr>
            <a:xfrm>
              <a:off x="6453444" y="2111800"/>
              <a:ext cx="1011815" cy="338554"/>
            </a:xfrm>
            <a:prstGeom prst="rect">
              <a:avLst/>
            </a:prstGeom>
            <a:noFill/>
          </p:spPr>
          <p:txBody>
            <a:bodyPr wrap="none" rtlCol="0">
              <a:spAutoFit/>
            </a:bodyPr>
            <a:lstStyle/>
            <a:p>
              <a:r>
                <a:rPr lang="zh-CN" altLang="en-US" sz="1600" b="1" i="1" dirty="0">
                  <a:solidFill>
                    <a:srgbClr val="FF0000"/>
                  </a:solidFill>
                </a:rPr>
                <a:t>代表性差</a:t>
              </a:r>
            </a:p>
          </p:txBody>
        </p:sp>
        <p:sp>
          <p:nvSpPr>
            <p:cNvPr id="12" name="文本框 11">
              <a:extLst>
                <a:ext uri="{FF2B5EF4-FFF2-40B4-BE49-F238E27FC236}">
                  <a16:creationId xmlns:a16="http://schemas.microsoft.com/office/drawing/2014/main" id="{DCEB4167-857F-A2A9-4B76-08C169134FE7}"/>
                </a:ext>
              </a:extLst>
            </p:cNvPr>
            <p:cNvSpPr txBox="1"/>
            <p:nvPr/>
          </p:nvSpPr>
          <p:spPr>
            <a:xfrm>
              <a:off x="6763624" y="2961986"/>
              <a:ext cx="391454" cy="338554"/>
            </a:xfrm>
            <a:prstGeom prst="rect">
              <a:avLst/>
            </a:prstGeom>
            <a:noFill/>
          </p:spPr>
          <p:txBody>
            <a:bodyPr wrap="none" rtlCol="0">
              <a:spAutoFit/>
            </a:bodyPr>
            <a:lstStyle/>
            <a:p>
              <a:r>
                <a:rPr lang="zh-CN" altLang="en-US" sz="1600" b="1" i="1" dirty="0">
                  <a:solidFill>
                    <a:srgbClr val="FF0000"/>
                  </a:solidFill>
                </a:rPr>
                <a:t>是</a:t>
              </a:r>
            </a:p>
          </p:txBody>
        </p:sp>
      </p:grpSp>
    </p:spTree>
    <p:extLst>
      <p:ext uri="{BB962C8B-B14F-4D97-AF65-F5344CB8AC3E}">
        <p14:creationId xmlns:p14="http://schemas.microsoft.com/office/powerpoint/2010/main" val="33933487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3086790" y="2134851"/>
            <a:ext cx="2970420" cy="873798"/>
            <a:chOff x="2195736" y="1100737"/>
            <a:chExt cx="2282017" cy="1569660"/>
          </a:xfrm>
        </p:grpSpPr>
        <p:sp>
          <p:nvSpPr>
            <p:cNvPr id="41" name="矩形 40"/>
            <p:cNvSpPr/>
            <p:nvPr/>
          </p:nvSpPr>
          <p:spPr>
            <a:xfrm>
              <a:off x="2195736" y="1100737"/>
              <a:ext cx="790518" cy="156966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02</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25725" y="1300793"/>
              <a:ext cx="1552028" cy="584774"/>
            </a:xfrm>
            <a:prstGeom prst="rect">
              <a:avLst/>
            </a:prstGeom>
            <a:noFill/>
          </p:spPr>
          <p:txBody>
            <a:bodyPr wrap="none" rtlCol="0">
              <a:spAutoFit/>
            </a:bodyPr>
            <a:lstStyle/>
            <a:p>
              <a:r>
                <a:rPr lang="en-US" altLang="zh-CN" sz="3200" b="1" dirty="0">
                  <a:latin typeface="Times New Roman" panose="02020603050405020304" pitchFamily="18" charset="0"/>
                </a:rPr>
                <a:t>Method</a:t>
              </a:r>
              <a:endParaRPr lang="zh-CN" altLang="en-US" sz="3200" b="1" dirty="0">
                <a:latin typeface="Times New Roman" panose="02020603050405020304" pitchFamily="18" charset="0"/>
              </a:endParaRP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extLst>
      <p:ext uri="{BB962C8B-B14F-4D97-AF65-F5344CB8AC3E}">
        <p14:creationId xmlns:p14="http://schemas.microsoft.com/office/powerpoint/2010/main" val="390319841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5369515" y="790143"/>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a:stCxn id="60" idx="1"/>
          </p:cNvCxnSpPr>
          <p:nvPr/>
        </p:nvCxnSpPr>
        <p:spPr>
          <a:xfrm flipH="1">
            <a:off x="3006017" y="1587638"/>
            <a:ext cx="2395559" cy="812688"/>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a:stCxn id="228" idx="1"/>
          </p:cNvCxnSpPr>
          <p:nvPr/>
        </p:nvCxnSpPr>
        <p:spPr>
          <a:xfrm flipH="1" flipV="1">
            <a:off x="3035488" y="2609007"/>
            <a:ext cx="2409522" cy="1061056"/>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dirty="0">
                <a:latin typeface="Times New Roman" panose="02020603050405020304" pitchFamily="18" charset="0"/>
              </a:rPr>
              <a:t>Data source</a:t>
            </a:r>
            <a:endParaRPr lang="zh-CN" altLang="en-US" sz="1400" b="1" i="1" dirty="0">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dirty="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5445010" y="2879377"/>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5358236" y="4331871"/>
            <a:ext cx="2924198" cy="307777"/>
          </a:xfrm>
          <a:prstGeom prst="rect">
            <a:avLst/>
          </a:prstGeom>
          <a:noFill/>
        </p:spPr>
        <p:txBody>
          <a:bodyPr wrap="none" rtlCol="0">
            <a:spAutoFit/>
          </a:bodyPr>
          <a:lstStyle/>
          <a:p>
            <a:r>
              <a:rPr lang="en-US" altLang="zh-CN" sz="1400" b="1" i="1" dirty="0">
                <a:latin typeface="Times New Roman" panose="02020603050405020304" pitchFamily="18" charset="0"/>
              </a:rPr>
              <a:t> International collaborations projects</a:t>
            </a:r>
            <a:endParaRPr lang="zh-CN" altLang="en-US" sz="1400" b="1" i="1" dirty="0">
              <a:latin typeface="Times New Roman" panose="02020603050405020304" pitchFamily="18" charset="0"/>
            </a:endParaRP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4">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4">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04EC6AEE-B68A-CF14-16A5-7CFAE79B1198}"/>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spTree>
    <p:extLst>
      <p:ext uri="{BB962C8B-B14F-4D97-AF65-F5344CB8AC3E}">
        <p14:creationId xmlns:p14="http://schemas.microsoft.com/office/powerpoint/2010/main" val="6138831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pSp>
        <p:nvGrpSpPr>
          <p:cNvPr id="3" name="组合 2">
            <a:extLst>
              <a:ext uri="{FF2B5EF4-FFF2-40B4-BE49-F238E27FC236}">
                <a16:creationId xmlns:a16="http://schemas.microsoft.com/office/drawing/2014/main" id="{7DC600D6-050A-9482-965F-821C3DA536C3}"/>
              </a:ext>
            </a:extLst>
          </p:cNvPr>
          <p:cNvGrpSpPr/>
          <p:nvPr/>
        </p:nvGrpSpPr>
        <p:grpSpPr>
          <a:xfrm>
            <a:off x="2036146" y="1552758"/>
            <a:ext cx="2154813" cy="1952631"/>
            <a:chOff x="213579" y="1541977"/>
            <a:chExt cx="2154813" cy="1952631"/>
          </a:xfrm>
        </p:grpSpPr>
        <p:grpSp>
          <p:nvGrpSpPr>
            <p:cNvPr id="4" name="组合 3">
              <a:extLst>
                <a:ext uri="{FF2B5EF4-FFF2-40B4-BE49-F238E27FC236}">
                  <a16:creationId xmlns:a16="http://schemas.microsoft.com/office/drawing/2014/main" id="{DAC27868-39E8-44A6-FEC9-228894F59264}"/>
                </a:ext>
              </a:extLst>
            </p:cNvPr>
            <p:cNvGrpSpPr/>
            <p:nvPr/>
          </p:nvGrpSpPr>
          <p:grpSpPr>
            <a:xfrm>
              <a:off x="213579" y="1541977"/>
              <a:ext cx="2154813" cy="1636684"/>
              <a:chOff x="213579" y="1541977"/>
              <a:chExt cx="2154813" cy="1636684"/>
            </a:xfrm>
          </p:grpSpPr>
          <p:grpSp>
            <p:nvGrpSpPr>
              <p:cNvPr id="6" name="组合 5">
                <a:extLst>
                  <a:ext uri="{FF2B5EF4-FFF2-40B4-BE49-F238E27FC236}">
                    <a16:creationId xmlns:a16="http://schemas.microsoft.com/office/drawing/2014/main" id="{583EC1F0-2D69-46DF-248C-366F7C8F8E77}"/>
                  </a:ext>
                </a:extLst>
              </p:cNvPr>
              <p:cNvGrpSpPr/>
              <p:nvPr/>
            </p:nvGrpSpPr>
            <p:grpSpPr>
              <a:xfrm>
                <a:off x="268019" y="1736988"/>
                <a:ext cx="1033010" cy="1175560"/>
                <a:chOff x="268019" y="1736988"/>
                <a:chExt cx="1033010" cy="1175560"/>
              </a:xfrm>
            </p:grpSpPr>
            <p:grpSp>
              <p:nvGrpSpPr>
                <p:cNvPr id="123" name="组合 122">
                  <a:extLst>
                    <a:ext uri="{FF2B5EF4-FFF2-40B4-BE49-F238E27FC236}">
                      <a16:creationId xmlns:a16="http://schemas.microsoft.com/office/drawing/2014/main" id="{28C1C2B7-299F-F1E6-39DE-FD546E8BFE54}"/>
                    </a:ext>
                  </a:extLst>
                </p:cNvPr>
                <p:cNvGrpSpPr/>
                <p:nvPr/>
              </p:nvGrpSpPr>
              <p:grpSpPr>
                <a:xfrm rot="20252617">
                  <a:off x="427530" y="1736988"/>
                  <a:ext cx="873499" cy="1175560"/>
                  <a:chOff x="5370965" y="1680603"/>
                  <a:chExt cx="1793323" cy="2133285"/>
                </a:xfrm>
                <a:solidFill>
                  <a:schemeClr val="bg1"/>
                </a:solidFill>
              </p:grpSpPr>
              <p:sp>
                <p:nvSpPr>
                  <p:cNvPr id="125" name="矩形 124">
                    <a:extLst>
                      <a:ext uri="{FF2B5EF4-FFF2-40B4-BE49-F238E27FC236}">
                        <a16:creationId xmlns:a16="http://schemas.microsoft.com/office/drawing/2014/main" id="{B4190C16-D383-6B1C-C151-FC9101CE80D9}"/>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6" name="直接连接符 125">
                    <a:extLst>
                      <a:ext uri="{FF2B5EF4-FFF2-40B4-BE49-F238E27FC236}">
                        <a16:creationId xmlns:a16="http://schemas.microsoft.com/office/drawing/2014/main" id="{C78EBDA6-8172-20D0-6823-7C71F65BF7D2}"/>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3C7030B2-F72C-5233-A90D-34923AE5FDDF}"/>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8" name="直接连接符 127">
                    <a:extLst>
                      <a:ext uri="{FF2B5EF4-FFF2-40B4-BE49-F238E27FC236}">
                        <a16:creationId xmlns:a16="http://schemas.microsoft.com/office/drawing/2014/main" id="{BC7DD07A-9E7E-CFD3-23F6-8CB321C5063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2DD238A3-7782-11BC-4D3E-7101746E0829}"/>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837EB823-DADD-B2EB-119B-B49DFCEC702C}"/>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9E3443CA-400A-6054-9808-071E4485683A}"/>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10C3BAF0-745F-A971-5D82-0582B9CFCCC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38D8548A-A732-FCE4-C8AC-16BF0DFB9C97}"/>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24" name="文本框 123">
                  <a:extLst>
                    <a:ext uri="{FF2B5EF4-FFF2-40B4-BE49-F238E27FC236}">
                      <a16:creationId xmlns:a16="http://schemas.microsoft.com/office/drawing/2014/main" id="{7446EDB3-8BCE-7FFF-6F08-8CC8C88EC53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7" name="组合 6">
                <a:extLst>
                  <a:ext uri="{FF2B5EF4-FFF2-40B4-BE49-F238E27FC236}">
                    <a16:creationId xmlns:a16="http://schemas.microsoft.com/office/drawing/2014/main" id="{312259DA-69C1-B32E-168F-0FE924AFC557}"/>
                  </a:ext>
                </a:extLst>
              </p:cNvPr>
              <p:cNvGrpSpPr/>
              <p:nvPr/>
            </p:nvGrpSpPr>
            <p:grpSpPr>
              <a:xfrm rot="2147229">
                <a:off x="654656" y="1541977"/>
                <a:ext cx="1101623" cy="1175560"/>
                <a:chOff x="199406" y="1736988"/>
                <a:chExt cx="1101623" cy="1175560"/>
              </a:xfrm>
            </p:grpSpPr>
            <p:grpSp>
              <p:nvGrpSpPr>
                <p:cNvPr id="112" name="组合 111">
                  <a:extLst>
                    <a:ext uri="{FF2B5EF4-FFF2-40B4-BE49-F238E27FC236}">
                      <a16:creationId xmlns:a16="http://schemas.microsoft.com/office/drawing/2014/main" id="{2CCBEF2C-C3B9-B987-2A12-A7B31AEB3537}"/>
                    </a:ext>
                  </a:extLst>
                </p:cNvPr>
                <p:cNvGrpSpPr/>
                <p:nvPr/>
              </p:nvGrpSpPr>
              <p:grpSpPr>
                <a:xfrm rot="20252617">
                  <a:off x="427530" y="1736988"/>
                  <a:ext cx="873499" cy="1175560"/>
                  <a:chOff x="5370965" y="1680603"/>
                  <a:chExt cx="1793323" cy="2133285"/>
                </a:xfrm>
                <a:solidFill>
                  <a:schemeClr val="bg1"/>
                </a:solidFill>
              </p:grpSpPr>
              <p:sp>
                <p:nvSpPr>
                  <p:cNvPr id="114" name="矩形 113">
                    <a:extLst>
                      <a:ext uri="{FF2B5EF4-FFF2-40B4-BE49-F238E27FC236}">
                        <a16:creationId xmlns:a16="http://schemas.microsoft.com/office/drawing/2014/main" id="{5DCE0EB0-BF2A-F2E0-2E3F-17F75CED797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5" name="直接连接符 114">
                    <a:extLst>
                      <a:ext uri="{FF2B5EF4-FFF2-40B4-BE49-F238E27FC236}">
                        <a16:creationId xmlns:a16="http://schemas.microsoft.com/office/drawing/2014/main" id="{F4FCD497-0A83-A9D2-46A4-8E2827A64B0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5A633185-5855-E872-4544-82676AE1BCDC}"/>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8FB55CEF-EA72-2F33-8E82-96246F715BB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42DE7D08-7FE6-8043-D485-B2FFBF547C7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F2FFED75-E4A6-1890-8B0B-E5ECF2BB144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432A679-F6FD-EF1F-6F41-87A350AFDF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a16="http://schemas.microsoft.com/office/drawing/2014/main" id="{37BDF943-50AC-23B4-CB72-2D9E38ACFD8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794597E4-F8C6-5E46-68AE-227CACFAD7BB}"/>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13" name="文本框 112">
                  <a:extLst>
                    <a:ext uri="{FF2B5EF4-FFF2-40B4-BE49-F238E27FC236}">
                      <a16:creationId xmlns:a16="http://schemas.microsoft.com/office/drawing/2014/main" id="{7B3117EB-1429-9BD5-E541-4EE951595D14}"/>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13" name="组合 12">
                <a:extLst>
                  <a:ext uri="{FF2B5EF4-FFF2-40B4-BE49-F238E27FC236}">
                    <a16:creationId xmlns:a16="http://schemas.microsoft.com/office/drawing/2014/main" id="{448799F8-5628-130C-24D1-4AC869900FE8}"/>
                  </a:ext>
                </a:extLst>
              </p:cNvPr>
              <p:cNvGrpSpPr/>
              <p:nvPr/>
            </p:nvGrpSpPr>
            <p:grpSpPr>
              <a:xfrm>
                <a:off x="213579" y="2003101"/>
                <a:ext cx="1101521" cy="1175560"/>
                <a:chOff x="199508" y="1736988"/>
                <a:chExt cx="1101521" cy="1175560"/>
              </a:xfrm>
            </p:grpSpPr>
            <p:grpSp>
              <p:nvGrpSpPr>
                <p:cNvPr id="101" name="组合 100">
                  <a:extLst>
                    <a:ext uri="{FF2B5EF4-FFF2-40B4-BE49-F238E27FC236}">
                      <a16:creationId xmlns:a16="http://schemas.microsoft.com/office/drawing/2014/main" id="{838346CF-2EDE-6E1C-5707-E245B502B854}"/>
                    </a:ext>
                  </a:extLst>
                </p:cNvPr>
                <p:cNvGrpSpPr/>
                <p:nvPr/>
              </p:nvGrpSpPr>
              <p:grpSpPr>
                <a:xfrm rot="20252617">
                  <a:off x="427530" y="1736988"/>
                  <a:ext cx="873499" cy="1175560"/>
                  <a:chOff x="5370965" y="1680603"/>
                  <a:chExt cx="1793323" cy="2133285"/>
                </a:xfrm>
                <a:solidFill>
                  <a:schemeClr val="bg1"/>
                </a:solidFill>
              </p:grpSpPr>
              <p:sp>
                <p:nvSpPr>
                  <p:cNvPr id="103" name="矩形 102">
                    <a:extLst>
                      <a:ext uri="{FF2B5EF4-FFF2-40B4-BE49-F238E27FC236}">
                        <a16:creationId xmlns:a16="http://schemas.microsoft.com/office/drawing/2014/main" id="{4C56B9AB-1CB6-7451-8457-5BC60F82E22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连接符 103">
                    <a:extLst>
                      <a:ext uri="{FF2B5EF4-FFF2-40B4-BE49-F238E27FC236}">
                        <a16:creationId xmlns:a16="http://schemas.microsoft.com/office/drawing/2014/main" id="{106A2442-C7E9-7928-8F96-DE67F9C1377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01AD29C-4ABE-8B75-E31F-8E5225A8510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2F8A4964-FC2D-E30C-54D5-9C3D27A5990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E9790293-C5C5-777C-4920-D9651016F7A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DE3F7A09-6D0E-53FE-9068-C2EE9475048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8DD2BEB1-6CA5-56AB-DF3E-252BC255D0AE}"/>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9C66422C-BA3D-12CA-B9F4-C2084C9EDD8A}"/>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FBF783DA-8BFE-9714-2844-53E6986552A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2" name="文本框 101">
                  <a:extLst>
                    <a:ext uri="{FF2B5EF4-FFF2-40B4-BE49-F238E27FC236}">
                      <a16:creationId xmlns:a16="http://schemas.microsoft.com/office/drawing/2014/main" id="{4214136D-F440-8818-FEC6-A57EAF0CCA68}"/>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14" name="组合 13">
                <a:extLst>
                  <a:ext uri="{FF2B5EF4-FFF2-40B4-BE49-F238E27FC236}">
                    <a16:creationId xmlns:a16="http://schemas.microsoft.com/office/drawing/2014/main" id="{6C18E520-F72A-1F36-E147-5CB2BE5B7E75}"/>
                  </a:ext>
                </a:extLst>
              </p:cNvPr>
              <p:cNvGrpSpPr/>
              <p:nvPr/>
            </p:nvGrpSpPr>
            <p:grpSpPr>
              <a:xfrm rot="2827202">
                <a:off x="1222582" y="1775175"/>
                <a:ext cx="1116060" cy="1175560"/>
                <a:chOff x="184969" y="1736988"/>
                <a:chExt cx="1116060" cy="1175560"/>
              </a:xfrm>
            </p:grpSpPr>
            <p:grpSp>
              <p:nvGrpSpPr>
                <p:cNvPr id="38" name="组合 37">
                  <a:extLst>
                    <a:ext uri="{FF2B5EF4-FFF2-40B4-BE49-F238E27FC236}">
                      <a16:creationId xmlns:a16="http://schemas.microsoft.com/office/drawing/2014/main" id="{AEA2BD14-A54B-0103-7C6C-BCD30B45B9B8}"/>
                    </a:ext>
                  </a:extLst>
                </p:cNvPr>
                <p:cNvGrpSpPr/>
                <p:nvPr/>
              </p:nvGrpSpPr>
              <p:grpSpPr>
                <a:xfrm rot="20252617">
                  <a:off x="427530" y="1736988"/>
                  <a:ext cx="873499" cy="1175560"/>
                  <a:chOff x="5370965" y="1680603"/>
                  <a:chExt cx="1793323" cy="2133285"/>
                </a:xfrm>
                <a:solidFill>
                  <a:schemeClr val="bg1"/>
                </a:solidFill>
              </p:grpSpPr>
              <p:sp>
                <p:nvSpPr>
                  <p:cNvPr id="92" name="矩形 91">
                    <a:extLst>
                      <a:ext uri="{FF2B5EF4-FFF2-40B4-BE49-F238E27FC236}">
                        <a16:creationId xmlns:a16="http://schemas.microsoft.com/office/drawing/2014/main" id="{4AA61788-FC89-3628-9AA2-8FFF033D828D}"/>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92">
                    <a:extLst>
                      <a:ext uri="{FF2B5EF4-FFF2-40B4-BE49-F238E27FC236}">
                        <a16:creationId xmlns:a16="http://schemas.microsoft.com/office/drawing/2014/main" id="{5C6E6ADC-1DF4-3DB8-9BF6-EA4F91D0115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C5BBC6D6-410D-360D-161C-C11E197ECF5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3874EEC1-3032-6B69-DD11-85BCAE976E9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D7BB72A7-9325-D960-FEB0-945B49685AAB}"/>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98186261-587B-FCEE-1C3D-505111D94EE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50582F13-DE98-C8E2-A2CF-AB0B9207E46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FA6A32E5-6969-5ED0-BE3F-D4FAC5B72AF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8221ECF1-652F-40CF-7651-6A5507FA2A5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9" name="文本框 38">
                  <a:extLst>
                    <a:ext uri="{FF2B5EF4-FFF2-40B4-BE49-F238E27FC236}">
                      <a16:creationId xmlns:a16="http://schemas.microsoft.com/office/drawing/2014/main" id="{F57116F3-A497-D59A-1197-5B66FA83A0EC}"/>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15" name="组合 14">
                <a:extLst>
                  <a:ext uri="{FF2B5EF4-FFF2-40B4-BE49-F238E27FC236}">
                    <a16:creationId xmlns:a16="http://schemas.microsoft.com/office/drawing/2014/main" id="{DAE133A0-4DA2-EC99-8B6B-B67E1EC1E729}"/>
                  </a:ext>
                </a:extLst>
              </p:cNvPr>
              <p:cNvGrpSpPr/>
              <p:nvPr/>
            </p:nvGrpSpPr>
            <p:grpSpPr>
              <a:xfrm rot="2650740">
                <a:off x="828927" y="1873677"/>
                <a:ext cx="1020185" cy="1175560"/>
                <a:chOff x="280844" y="1736988"/>
                <a:chExt cx="1020185" cy="1175560"/>
              </a:xfrm>
            </p:grpSpPr>
            <p:grpSp>
              <p:nvGrpSpPr>
                <p:cNvPr id="16" name="组合 15">
                  <a:extLst>
                    <a:ext uri="{FF2B5EF4-FFF2-40B4-BE49-F238E27FC236}">
                      <a16:creationId xmlns:a16="http://schemas.microsoft.com/office/drawing/2014/main" id="{D4FE4290-0440-4E5A-B381-494C37DD0F2D}"/>
                    </a:ext>
                  </a:extLst>
                </p:cNvPr>
                <p:cNvGrpSpPr/>
                <p:nvPr/>
              </p:nvGrpSpPr>
              <p:grpSpPr>
                <a:xfrm rot="20252617">
                  <a:off x="427530" y="1736988"/>
                  <a:ext cx="873499" cy="1175560"/>
                  <a:chOff x="5370965" y="1680603"/>
                  <a:chExt cx="1793323" cy="2133285"/>
                </a:xfrm>
                <a:solidFill>
                  <a:schemeClr val="bg1"/>
                </a:solidFill>
              </p:grpSpPr>
              <p:sp>
                <p:nvSpPr>
                  <p:cNvPr id="18" name="矩形 17">
                    <a:extLst>
                      <a:ext uri="{FF2B5EF4-FFF2-40B4-BE49-F238E27FC236}">
                        <a16:creationId xmlns:a16="http://schemas.microsoft.com/office/drawing/2014/main" id="{D573EBDB-B811-1988-E27A-0D02DF31D68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a:extLst>
                      <a:ext uri="{FF2B5EF4-FFF2-40B4-BE49-F238E27FC236}">
                        <a16:creationId xmlns:a16="http://schemas.microsoft.com/office/drawing/2014/main" id="{16034E85-6B42-676C-C76A-7F1B3E8D193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D069E8D1-9B58-CB7D-4635-7C841F7E29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0E29F863-600B-E4A6-7C3F-77F6F852AB45}"/>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F5DA95D8-E19E-E494-5C48-135112728DA4}"/>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C3264A3B-6204-84E3-CC06-3AAE8040D71E}"/>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6EC8DBAA-3092-3C34-5931-7C80560B3E73}"/>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3AE9E24B-B83C-280D-32AE-23E12F43EA7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AA13E0BF-1828-5AE5-3AE4-D47E3A0B205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7" name="文本框 16">
                  <a:extLst>
                    <a:ext uri="{FF2B5EF4-FFF2-40B4-BE49-F238E27FC236}">
                      <a16:creationId xmlns:a16="http://schemas.microsoft.com/office/drawing/2014/main" id="{E6F65968-8655-ED04-637F-698B4CE2D59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5" name="文本框 4">
              <a:extLst>
                <a:ext uri="{FF2B5EF4-FFF2-40B4-BE49-F238E27FC236}">
                  <a16:creationId xmlns:a16="http://schemas.microsoft.com/office/drawing/2014/main" id="{C18EB957-6F7C-2F89-75E3-D73C910AEAF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134" name="直接箭头连接符 133">
            <a:extLst>
              <a:ext uri="{FF2B5EF4-FFF2-40B4-BE49-F238E27FC236}">
                <a16:creationId xmlns:a16="http://schemas.microsoft.com/office/drawing/2014/main" id="{2A8CF3AD-749C-1FF2-A8D1-9B1AB39D559D}"/>
              </a:ext>
            </a:extLst>
          </p:cNvPr>
          <p:cNvCxnSpPr>
            <a:cxnSpLocks/>
          </p:cNvCxnSpPr>
          <p:nvPr/>
        </p:nvCxnSpPr>
        <p:spPr>
          <a:xfrm>
            <a:off x="4230259" y="1548276"/>
            <a:ext cx="1280855" cy="9295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5" name="直接箭头连接符 134">
            <a:extLst>
              <a:ext uri="{FF2B5EF4-FFF2-40B4-BE49-F238E27FC236}">
                <a16:creationId xmlns:a16="http://schemas.microsoft.com/office/drawing/2014/main" id="{B4731B32-B42C-86CC-DF72-398EFC4AF522}"/>
              </a:ext>
            </a:extLst>
          </p:cNvPr>
          <p:cNvCxnSpPr>
            <a:cxnSpLocks/>
          </p:cNvCxnSpPr>
          <p:nvPr/>
        </p:nvCxnSpPr>
        <p:spPr>
          <a:xfrm>
            <a:off x="4451113" y="2648145"/>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6" name="直接箭头连接符 135">
            <a:extLst>
              <a:ext uri="{FF2B5EF4-FFF2-40B4-BE49-F238E27FC236}">
                <a16:creationId xmlns:a16="http://schemas.microsoft.com/office/drawing/2014/main" id="{B473764A-0385-BAC5-D1A5-3107D3E419AC}"/>
              </a:ext>
            </a:extLst>
          </p:cNvPr>
          <p:cNvCxnSpPr>
            <a:cxnSpLocks/>
          </p:cNvCxnSpPr>
          <p:nvPr/>
        </p:nvCxnSpPr>
        <p:spPr>
          <a:xfrm flipV="1">
            <a:off x="4230259" y="2783171"/>
            <a:ext cx="1238561" cy="590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37" name="表格 136">
            <a:extLst>
              <a:ext uri="{FF2B5EF4-FFF2-40B4-BE49-F238E27FC236}">
                <a16:creationId xmlns:a16="http://schemas.microsoft.com/office/drawing/2014/main" id="{9570D693-A6DC-4A07-E1D4-910093B2C71D}"/>
              </a:ext>
            </a:extLst>
          </p:cNvPr>
          <p:cNvGraphicFramePr>
            <a:graphicFrameLocks noGrp="1"/>
          </p:cNvGraphicFramePr>
          <p:nvPr>
            <p:extLst>
              <p:ext uri="{D42A27DB-BD31-4B8C-83A1-F6EECF244321}">
                <p14:modId xmlns:p14="http://schemas.microsoft.com/office/powerpoint/2010/main" val="1066639201"/>
              </p:ext>
            </p:extLst>
          </p:nvPr>
        </p:nvGraphicFramePr>
        <p:xfrm>
          <a:off x="5796136" y="2271413"/>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138" name="文本框 137">
            <a:extLst>
              <a:ext uri="{FF2B5EF4-FFF2-40B4-BE49-F238E27FC236}">
                <a16:creationId xmlns:a16="http://schemas.microsoft.com/office/drawing/2014/main" id="{8722EA70-C16F-82A6-4A96-62B171B1B9CF}"/>
              </a:ext>
            </a:extLst>
          </p:cNvPr>
          <p:cNvSpPr txBox="1"/>
          <p:nvPr/>
        </p:nvSpPr>
        <p:spPr>
          <a:xfrm rot="2160000">
            <a:off x="4178439" y="1617347"/>
            <a:ext cx="1717843" cy="461665"/>
          </a:xfrm>
          <a:prstGeom prst="rect">
            <a:avLst/>
          </a:prstGeom>
          <a:noFill/>
        </p:spPr>
        <p:txBody>
          <a:bodyPr wrap="none" rtlCol="0">
            <a:spAutoFit/>
          </a:bodyPr>
          <a:lstStyle/>
          <a:p>
            <a:r>
              <a:rPr lang="en-US" altLang="zh-CN" sz="1200" b="1" i="1" dirty="0">
                <a:latin typeface="Times New Roman" panose="02020603050405020304" pitchFamily="18" charset="0"/>
              </a:rPr>
              <a:t>Wang et al. (2021) </a:t>
            </a:r>
          </a:p>
          <a:p>
            <a:r>
              <a:rPr lang="en-US" altLang="zh-CN" sz="1200" b="1" i="1" dirty="0">
                <a:latin typeface="Times New Roman" panose="02020603050405020304" pitchFamily="18" charset="0"/>
              </a:rPr>
              <a:t>2017~2018 500  Articles</a:t>
            </a:r>
            <a:endParaRPr lang="zh-CN" altLang="en-US" sz="1200" b="1" i="1" dirty="0">
              <a:latin typeface="Times New Roman" panose="02020603050405020304" pitchFamily="18" charset="0"/>
            </a:endParaRPr>
          </a:p>
        </p:txBody>
      </p:sp>
      <p:sp>
        <p:nvSpPr>
          <p:cNvPr id="139" name="文本框 138">
            <a:extLst>
              <a:ext uri="{FF2B5EF4-FFF2-40B4-BE49-F238E27FC236}">
                <a16:creationId xmlns:a16="http://schemas.microsoft.com/office/drawing/2014/main" id="{22A3E7B7-F0CE-0397-B3BB-2B284AA86DAF}"/>
              </a:ext>
            </a:extLst>
          </p:cNvPr>
          <p:cNvSpPr txBox="1"/>
          <p:nvPr/>
        </p:nvSpPr>
        <p:spPr>
          <a:xfrm>
            <a:off x="6017844" y="3198142"/>
            <a:ext cx="1197507" cy="307777"/>
          </a:xfrm>
          <a:prstGeom prst="rect">
            <a:avLst/>
          </a:prstGeom>
          <a:noFill/>
        </p:spPr>
        <p:txBody>
          <a:bodyPr wrap="none" rtlCol="0">
            <a:spAutoFit/>
          </a:bodyPr>
          <a:lstStyle/>
          <a:p>
            <a:r>
              <a:rPr lang="en-US" altLang="zh-CN" sz="1400" b="1" i="1" dirty="0">
                <a:latin typeface="Times New Roman" panose="02020603050405020304" pitchFamily="18" charset="0"/>
              </a:rPr>
              <a:t>1000  Articles</a:t>
            </a:r>
            <a:endParaRPr lang="zh-CN" altLang="en-US" sz="1400" b="1" i="1" dirty="0">
              <a:latin typeface="Times New Roman" panose="02020603050405020304" pitchFamily="18" charset="0"/>
            </a:endParaRPr>
          </a:p>
        </p:txBody>
      </p:sp>
      <p:sp>
        <p:nvSpPr>
          <p:cNvPr id="140" name="文本框 139">
            <a:extLst>
              <a:ext uri="{FF2B5EF4-FFF2-40B4-BE49-F238E27FC236}">
                <a16:creationId xmlns:a16="http://schemas.microsoft.com/office/drawing/2014/main" id="{85811802-C76D-C988-2BD6-7E60CA145368}"/>
              </a:ext>
            </a:extLst>
          </p:cNvPr>
          <p:cNvSpPr txBox="1"/>
          <p:nvPr/>
        </p:nvSpPr>
        <p:spPr>
          <a:xfrm>
            <a:off x="4485604" y="2404263"/>
            <a:ext cx="1321900" cy="276999"/>
          </a:xfrm>
          <a:prstGeom prst="rect">
            <a:avLst/>
          </a:prstGeom>
          <a:noFill/>
        </p:spPr>
        <p:txBody>
          <a:bodyPr wrap="none" rtlCol="0">
            <a:spAutoFit/>
          </a:bodyPr>
          <a:lstStyle/>
          <a:p>
            <a:r>
              <a:rPr lang="en-US" altLang="zh-CN" sz="1200" b="1" i="1" dirty="0">
                <a:latin typeface="Times New Roman" panose="02020603050405020304" pitchFamily="18" charset="0"/>
              </a:rPr>
              <a:t>2008 250  Articles</a:t>
            </a:r>
            <a:endParaRPr lang="zh-CN" altLang="en-US" sz="1200" b="1" i="1" dirty="0">
              <a:latin typeface="Times New Roman" panose="02020603050405020304" pitchFamily="18" charset="0"/>
            </a:endParaRPr>
          </a:p>
        </p:txBody>
      </p:sp>
      <p:sp>
        <p:nvSpPr>
          <p:cNvPr id="141" name="文本框 140">
            <a:extLst>
              <a:ext uri="{FF2B5EF4-FFF2-40B4-BE49-F238E27FC236}">
                <a16:creationId xmlns:a16="http://schemas.microsoft.com/office/drawing/2014/main" id="{2D3EC851-0263-434B-E1FD-FED278B26B6B}"/>
              </a:ext>
            </a:extLst>
          </p:cNvPr>
          <p:cNvSpPr txBox="1"/>
          <p:nvPr/>
        </p:nvSpPr>
        <p:spPr>
          <a:xfrm rot="20043702">
            <a:off x="4035694" y="3067196"/>
            <a:ext cx="1717843" cy="276999"/>
          </a:xfrm>
          <a:prstGeom prst="rect">
            <a:avLst/>
          </a:prstGeom>
          <a:noFill/>
        </p:spPr>
        <p:txBody>
          <a:bodyPr wrap="none" rtlCol="0">
            <a:spAutoFit/>
          </a:bodyPr>
          <a:lstStyle/>
          <a:p>
            <a:r>
              <a:rPr lang="en-US" altLang="zh-CN" sz="1200" b="1" i="1" dirty="0">
                <a:latin typeface="Times New Roman" panose="02020603050405020304" pitchFamily="18" charset="0"/>
              </a:rPr>
              <a:t>2020~2021 250  Articles</a:t>
            </a:r>
            <a:endParaRPr lang="zh-CN" altLang="en-US" sz="1200" b="1" i="1" dirty="0">
              <a:latin typeface="Times New Roman" panose="02020603050405020304" pitchFamily="18" charset="0"/>
            </a:endParaRPr>
          </a:p>
        </p:txBody>
      </p:sp>
      <p:sp>
        <p:nvSpPr>
          <p:cNvPr id="175" name="文本框 174">
            <a:extLst>
              <a:ext uri="{FF2B5EF4-FFF2-40B4-BE49-F238E27FC236}">
                <a16:creationId xmlns:a16="http://schemas.microsoft.com/office/drawing/2014/main" id="{C3407E9E-95F0-D4C7-69C7-A0CA1429ADF4}"/>
              </a:ext>
            </a:extLst>
          </p:cNvPr>
          <p:cNvSpPr txBox="1"/>
          <p:nvPr/>
        </p:nvSpPr>
        <p:spPr>
          <a:xfrm>
            <a:off x="92958" y="4305001"/>
            <a:ext cx="8951972" cy="338554"/>
          </a:xfrm>
          <a:prstGeom prst="rect">
            <a:avLst/>
          </a:prstGeom>
          <a:noFill/>
        </p:spPr>
        <p:txBody>
          <a:bodyPr wrap="square">
            <a:spAutoFit/>
          </a:bodyPr>
          <a:lstStyle/>
          <a:p>
            <a:pPr algn="l"/>
            <a:r>
              <a:rPr lang="zh-CN" altLang="en-US" sz="1600" b="0" i="0" dirty="0">
                <a:solidFill>
                  <a:srgbClr val="333333"/>
                </a:solidFill>
                <a:effectLst/>
                <a:latin typeface="Times New Roman" panose="02020603050405020304" pitchFamily="18" charset="0"/>
              </a:rPr>
              <a:t>王珺</a:t>
            </a:r>
            <a:r>
              <a:rPr lang="en-US" altLang="zh-CN" sz="1600" dirty="0">
                <a:solidFill>
                  <a:srgbClr val="333333"/>
                </a:solidFill>
                <a:latin typeface="Times New Roman" panose="02020603050405020304" pitchFamily="18" charset="0"/>
              </a:rPr>
              <a:t> </a:t>
            </a:r>
            <a:r>
              <a:rPr lang="zh-CN" altLang="en-US" sz="1600" dirty="0">
                <a:solidFill>
                  <a:srgbClr val="333333"/>
                </a:solidFill>
                <a:latin typeface="Times New Roman" panose="02020603050405020304" pitchFamily="18" charset="0"/>
              </a:rPr>
              <a:t>等</a:t>
            </a:r>
            <a:r>
              <a:rPr lang="en-US" altLang="zh-CN" sz="1600" b="0" i="0" dirty="0">
                <a:solidFill>
                  <a:srgbClr val="333333"/>
                </a:solidFill>
                <a:effectLst/>
                <a:latin typeface="Times New Roman" panose="02020603050405020304" pitchFamily="18" charset="0"/>
              </a:rPr>
              <a:t>. (2021). </a:t>
            </a:r>
            <a:r>
              <a:rPr lang="zh-CN" altLang="en-US" sz="1600" b="0" i="0" dirty="0">
                <a:solidFill>
                  <a:srgbClr val="333333"/>
                </a:solidFill>
                <a:effectLst/>
                <a:latin typeface="Times New Roman" panose="02020603050405020304" pitchFamily="18" charset="0"/>
              </a:rPr>
              <a:t>解读不显著结果：基于</a:t>
            </a:r>
            <a:r>
              <a:rPr lang="en-US" altLang="zh-CN" sz="1600" b="0" i="0" dirty="0">
                <a:solidFill>
                  <a:srgbClr val="333333"/>
                </a:solidFill>
                <a:effectLst/>
                <a:latin typeface="Times New Roman" panose="02020603050405020304" pitchFamily="18" charset="0"/>
              </a:rPr>
              <a:t>500</a:t>
            </a:r>
            <a:r>
              <a:rPr lang="zh-CN" altLang="en-US" sz="1600" b="0" i="0" dirty="0">
                <a:solidFill>
                  <a:srgbClr val="333333"/>
                </a:solidFill>
                <a:effectLst/>
                <a:latin typeface="Times New Roman" panose="02020603050405020304" pitchFamily="18" charset="0"/>
              </a:rPr>
              <a:t>个实证研究的量化分析</a:t>
            </a:r>
            <a:r>
              <a:rPr lang="en-US" altLang="zh-CN" sz="1600" b="0" i="0" dirty="0">
                <a:solidFill>
                  <a:srgbClr val="333333"/>
                </a:solidFill>
                <a:effectLst/>
                <a:latin typeface="Times New Roman" panose="02020603050405020304" pitchFamily="18" charset="0"/>
              </a:rPr>
              <a:t>. </a:t>
            </a:r>
            <a:r>
              <a:rPr lang="zh-CN" altLang="en-US" sz="1600" b="0" i="1" dirty="0">
                <a:solidFill>
                  <a:srgbClr val="333333"/>
                </a:solidFill>
                <a:effectLst/>
                <a:latin typeface="Times New Roman" panose="02020603050405020304" pitchFamily="18" charset="0"/>
              </a:rPr>
              <a:t>心理科学进展 </a:t>
            </a:r>
            <a:r>
              <a:rPr lang="en-US" altLang="zh-CN" sz="1600" b="0" i="1" dirty="0">
                <a:solidFill>
                  <a:srgbClr val="333333"/>
                </a:solidFill>
                <a:effectLst/>
                <a:latin typeface="Times New Roman" panose="02020603050405020304" pitchFamily="18" charset="0"/>
              </a:rPr>
              <a:t>, 29</a:t>
            </a:r>
            <a:r>
              <a:rPr lang="en-US" altLang="zh-CN" sz="1600" b="0" i="0" dirty="0">
                <a:solidFill>
                  <a:srgbClr val="333333"/>
                </a:solidFill>
                <a:effectLst/>
                <a:latin typeface="Times New Roman" panose="02020603050405020304" pitchFamily="18" charset="0"/>
              </a:rPr>
              <a:t>(3), 381-393.</a:t>
            </a:r>
            <a:endParaRPr lang="zh-CN" altLang="en-US" sz="1600" b="0" i="0" dirty="0">
              <a:solidFill>
                <a:srgbClr val="333333"/>
              </a:solidFill>
              <a:effectLst/>
              <a:latin typeface="Times New Roman" panose="02020603050405020304" pitchFamily="18" charset="0"/>
            </a:endParaRPr>
          </a:p>
        </p:txBody>
      </p:sp>
      <p:sp>
        <p:nvSpPr>
          <p:cNvPr id="8" name="文本框 7">
            <a:extLst>
              <a:ext uri="{FF2B5EF4-FFF2-40B4-BE49-F238E27FC236}">
                <a16:creationId xmlns:a16="http://schemas.microsoft.com/office/drawing/2014/main" id="{AE461AF2-A4CA-BF2C-88BB-F1DE8A25BA6F}"/>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spTree>
    <p:extLst>
      <p:ext uri="{BB962C8B-B14F-4D97-AF65-F5344CB8AC3E}">
        <p14:creationId xmlns:p14="http://schemas.microsoft.com/office/powerpoint/2010/main" val="1461153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aphicFrame>
        <p:nvGraphicFramePr>
          <p:cNvPr id="8" name="表格 7">
            <a:extLst>
              <a:ext uri="{FF2B5EF4-FFF2-40B4-BE49-F238E27FC236}">
                <a16:creationId xmlns:a16="http://schemas.microsoft.com/office/drawing/2014/main" id="{CB8C58C0-DF60-BAD1-01F7-90C317EDA280}"/>
              </a:ext>
            </a:extLst>
          </p:cNvPr>
          <p:cNvGraphicFramePr>
            <a:graphicFrameLocks noGrp="1"/>
          </p:cNvGraphicFramePr>
          <p:nvPr>
            <p:extLst>
              <p:ext uri="{D42A27DB-BD31-4B8C-83A1-F6EECF244321}">
                <p14:modId xmlns:p14="http://schemas.microsoft.com/office/powerpoint/2010/main" val="3892341949"/>
              </p:ext>
            </p:extLst>
          </p:nvPr>
        </p:nvGraphicFramePr>
        <p:xfrm>
          <a:off x="570972" y="1281559"/>
          <a:ext cx="7995944" cy="1849374"/>
        </p:xfrm>
        <a:graphic>
          <a:graphicData uri="http://schemas.openxmlformats.org/drawingml/2006/table">
            <a:tbl>
              <a:tblPr firstRow="1" firstCol="1" bandRow="1">
                <a:tableStyleId>{5C22544A-7EE6-4342-B048-85BDC9FD1C3A}</a:tableStyleId>
              </a:tblPr>
              <a:tblGrid>
                <a:gridCol w="3767198">
                  <a:extLst>
                    <a:ext uri="{9D8B030D-6E8A-4147-A177-3AD203B41FA5}">
                      <a16:colId xmlns:a16="http://schemas.microsoft.com/office/drawing/2014/main" val="3924118901"/>
                    </a:ext>
                  </a:extLst>
                </a:gridCol>
                <a:gridCol w="1409582">
                  <a:extLst>
                    <a:ext uri="{9D8B030D-6E8A-4147-A177-3AD203B41FA5}">
                      <a16:colId xmlns:a16="http://schemas.microsoft.com/office/drawing/2014/main" val="4115403443"/>
                    </a:ext>
                  </a:extLst>
                </a:gridCol>
                <a:gridCol w="1409582">
                  <a:extLst>
                    <a:ext uri="{9D8B030D-6E8A-4147-A177-3AD203B41FA5}">
                      <a16:colId xmlns:a16="http://schemas.microsoft.com/office/drawing/2014/main" val="1829810748"/>
                    </a:ext>
                  </a:extLst>
                </a:gridCol>
                <a:gridCol w="1409582">
                  <a:extLst>
                    <a:ext uri="{9D8B030D-6E8A-4147-A177-3AD203B41FA5}">
                      <a16:colId xmlns:a16="http://schemas.microsoft.com/office/drawing/2014/main" val="4211440747"/>
                    </a:ext>
                  </a:extLst>
                </a:gridCol>
              </a:tblGrid>
              <a:tr h="308229">
                <a:tc>
                  <a:txBody>
                    <a:bodyPr/>
                    <a:lstStyle/>
                    <a:p>
                      <a:pPr indent="279400" algn="ctr">
                        <a:lnSpc>
                          <a:spcPct val="150000"/>
                        </a:lnSpc>
                      </a:pPr>
                      <a:r>
                        <a:rPr lang="en-GB" sz="1100"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Journal</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2008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2017~2018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2020~2021</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613228"/>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Acta Psychological </a:t>
                      </a:r>
                      <a:r>
                        <a:rPr lang="en-GB" sz="1100" i="1" kern="10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Sinica</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138 (39)</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246 (95)</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91 (28)</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63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1317118"/>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Journal of Psychological Science</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379 (107)</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299 (115)</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203 (61)</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6376902"/>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Chinese Journal of Clinical Psychology</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227 (64)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379 (146)</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310 (94)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04635605"/>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Psychological Development and Education</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87 (24)</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162 (62)</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a:solidFill>
                            <a:schemeClr val="tx1"/>
                          </a:solidFill>
                          <a:effectLst/>
                          <a:latin typeface="Times New Roman" panose="02020603050405020304" pitchFamily="18" charset="0"/>
                          <a:ea typeface="宋体" panose="02010600030101010101" pitchFamily="2" charset="-122"/>
                        </a:rPr>
                        <a:t>95 (29)</a:t>
                      </a:r>
                      <a:endParaRPr lang="zh-CN" sz="1100" kern="100" baseline="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5299722"/>
                  </a:ext>
                </a:extLst>
              </a:tr>
              <a:tr h="308229">
                <a:tc>
                  <a:txBody>
                    <a:bodyPr/>
                    <a:lstStyle/>
                    <a:p>
                      <a:pPr indent="279400" algn="ctr">
                        <a:lnSpc>
                          <a:spcPct val="150000"/>
                        </a:lnSpc>
                      </a:pP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Psychological and </a:t>
                      </a:r>
                      <a:r>
                        <a:rPr lang="en-GB" sz="1100" i="1" kern="10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Behavioral</a:t>
                      </a:r>
                      <a:r>
                        <a:rPr lang="en-GB" sz="1100" i="1" kern="1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Studies</a:t>
                      </a:r>
                      <a:endParaRPr lang="zh-CN" sz="1100" kern="100" dirty="0">
                        <a:effectLst/>
                        <a:latin typeface="Arial" panose="020B0604020202020204" pitchFamily="34" charset="0"/>
                        <a:ea typeface="等线"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57 (16)</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213 (82)</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279400" algn="ctr">
                        <a:lnSpc>
                          <a:spcPct val="150000"/>
                        </a:lnSpc>
                      </a:pPr>
                      <a:r>
                        <a:rPr lang="en-GB" sz="1100" kern="100" baseline="0" dirty="0">
                          <a:solidFill>
                            <a:schemeClr val="tx1"/>
                          </a:solidFill>
                          <a:effectLst/>
                          <a:latin typeface="Times New Roman" panose="02020603050405020304" pitchFamily="18" charset="0"/>
                          <a:ea typeface="宋体" panose="02010600030101010101" pitchFamily="2" charset="-122"/>
                        </a:rPr>
                        <a:t>125 (38)</a:t>
                      </a:r>
                      <a:endParaRPr lang="zh-CN" sz="11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299990"/>
                  </a:ext>
                </a:extLst>
              </a:tr>
            </a:tbl>
          </a:graphicData>
        </a:graphic>
      </p:graphicFrame>
      <p:sp>
        <p:nvSpPr>
          <p:cNvPr id="20" name="文本框 19">
            <a:extLst>
              <a:ext uri="{FF2B5EF4-FFF2-40B4-BE49-F238E27FC236}">
                <a16:creationId xmlns:a16="http://schemas.microsoft.com/office/drawing/2014/main" id="{00F191BB-5EF9-1484-F4E4-8395065D8144}"/>
              </a:ext>
            </a:extLst>
          </p:cNvPr>
          <p:cNvSpPr txBox="1"/>
          <p:nvPr/>
        </p:nvSpPr>
        <p:spPr>
          <a:xfrm>
            <a:off x="580760" y="3308711"/>
            <a:ext cx="8130832" cy="786497"/>
          </a:xfrm>
          <a:prstGeom prst="rect">
            <a:avLst/>
          </a:prstGeom>
          <a:noFill/>
        </p:spPr>
        <p:txBody>
          <a:bodyPr wrap="square">
            <a:spAutoFit/>
          </a:bodyPr>
          <a:lstStyle/>
          <a:p>
            <a:pPr>
              <a:lnSpc>
                <a:spcPct val="150000"/>
              </a:lnSpc>
            </a:pPr>
            <a:r>
              <a:rPr lang="en-US" altLang="zh-CN" sz="1600" i="1" dirty="0">
                <a:solidFill>
                  <a:srgbClr val="0D0D0D"/>
                </a:solidFill>
                <a:latin typeface="Times New Roman" panose="02020603050405020304" pitchFamily="18" charset="0"/>
                <a:ea typeface="宋体" panose="02010600030101010101" pitchFamily="2" charset="-122"/>
                <a:cs typeface="Arial" panose="020B0604020202020204" pitchFamily="34" charset="0"/>
              </a:rPr>
              <a:t>Note: Each column includes the total number of articles published in each journal at that time interval and the number of articles selected (inside parentheses)</a:t>
            </a:r>
            <a:endParaRPr lang="zh-CN" altLang="zh-CN" sz="1600" dirty="0">
              <a:effectLst/>
              <a:latin typeface="Arial" panose="020B0604020202020204" pitchFamily="34" charset="0"/>
              <a:ea typeface="等线" panose="02010600030101010101" pitchFamily="2" charset="-122"/>
            </a:endParaRPr>
          </a:p>
        </p:txBody>
      </p:sp>
      <p:sp>
        <p:nvSpPr>
          <p:cNvPr id="3" name="文本框 2">
            <a:extLst>
              <a:ext uri="{FF2B5EF4-FFF2-40B4-BE49-F238E27FC236}">
                <a16:creationId xmlns:a16="http://schemas.microsoft.com/office/drawing/2014/main" id="{ECBC8954-B90A-5893-B5AE-855182ECFD81}"/>
              </a:ext>
            </a:extLst>
          </p:cNvPr>
          <p:cNvSpPr txBox="1"/>
          <p:nvPr/>
        </p:nvSpPr>
        <p:spPr>
          <a:xfrm>
            <a:off x="7366635" y="134703"/>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spTree>
    <p:extLst>
      <p:ext uri="{BB962C8B-B14F-4D97-AF65-F5344CB8AC3E}">
        <p14:creationId xmlns:p14="http://schemas.microsoft.com/office/powerpoint/2010/main" val="17738364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366635" y="105705"/>
              <a:ext cx="1662443" cy="400110"/>
            </a:xfrm>
            <a:prstGeom prst="rect">
              <a:avLst/>
            </a:prstGeom>
            <a:noFill/>
          </p:spPr>
          <p:txBody>
            <a:bodyPr wrap="none" rtlCol="0">
              <a:spAutoFit/>
            </a:bodyPr>
            <a:lstStyle/>
            <a:p>
              <a:r>
                <a:rPr lang="en-US" altLang="zh-CN" sz="2000" b="1" dirty="0">
                  <a:solidFill>
                    <a:schemeClr val="bg1"/>
                  </a:solidFill>
                </a:rPr>
                <a:t>Data resource</a:t>
              </a:r>
              <a:endParaRPr lang="zh-CN" altLang="en-US" sz="2000" b="1" dirty="0">
                <a:solidFill>
                  <a:schemeClr val="bg1"/>
                </a:solidFill>
              </a:endParaRPr>
            </a:p>
          </p:txBody>
        </p:sp>
      </p:grpSp>
      <p:grpSp>
        <p:nvGrpSpPr>
          <p:cNvPr id="3" name="组合 2">
            <a:extLst>
              <a:ext uri="{FF2B5EF4-FFF2-40B4-BE49-F238E27FC236}">
                <a16:creationId xmlns:a16="http://schemas.microsoft.com/office/drawing/2014/main" id="{CD39F6E8-DEC2-C4A2-299E-5E7745272EF1}"/>
              </a:ext>
            </a:extLst>
          </p:cNvPr>
          <p:cNvGrpSpPr/>
          <p:nvPr/>
        </p:nvGrpSpPr>
        <p:grpSpPr>
          <a:xfrm>
            <a:off x="3725378" y="2687120"/>
            <a:ext cx="1535998" cy="1438638"/>
            <a:chOff x="554375" y="2067694"/>
            <a:chExt cx="1535998" cy="1438638"/>
          </a:xfrm>
        </p:grpSpPr>
        <p:sp>
          <p:nvSpPr>
            <p:cNvPr id="4" name="矩形: 圆角 3">
              <a:extLst>
                <a:ext uri="{FF2B5EF4-FFF2-40B4-BE49-F238E27FC236}">
                  <a16:creationId xmlns:a16="http://schemas.microsoft.com/office/drawing/2014/main" id="{C6EE6613-CFDD-81F5-5B8D-C91A3148D4C1}"/>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26B244D3-EBD2-2235-AB6B-58C8888149F3}"/>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8">
              <a:extLst>
                <a:ext uri="{FF2B5EF4-FFF2-40B4-BE49-F238E27FC236}">
                  <a16:creationId xmlns:a16="http://schemas.microsoft.com/office/drawing/2014/main" id="{23F34C22-2DA6-E7F5-DFA7-456AABE675C3}"/>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E35A32A5-CDF4-589B-5449-13A3B15BDAD1}"/>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A18005D9-553F-E1B8-2C96-697593411817}"/>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40305BAC-E198-521C-4254-7BF991368A44}"/>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3FEBA16C-F3D0-947C-124D-A40587C99B58}"/>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FD912795-DFCE-25B6-68FF-5F59EA42BAFB}"/>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A5A3C156-3CE0-EB0F-4A2C-FFD2DEC8278B}"/>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AF58344F-0CEF-9CE4-D347-CC528483B2F9}"/>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59F1CBA0-B249-05C5-4B5B-AF895ED4F9AB}"/>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955AFB2C-F280-DC0F-56AC-5BEDDB1437C4}"/>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A8EEDF51-A27E-BD8E-C1A2-0C5FABEFD85E}"/>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91096431-86BC-D012-E52A-83657EBD5612}"/>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BB34F835-3DDB-64FB-42DE-8D28C3F30E01}"/>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BEF81FBC-EEA2-DF4A-2C80-DF071F33B036}"/>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任意多边形: 形状 25">
              <a:extLst>
                <a:ext uri="{FF2B5EF4-FFF2-40B4-BE49-F238E27FC236}">
                  <a16:creationId xmlns:a16="http://schemas.microsoft.com/office/drawing/2014/main" id="{9F999820-8187-E0DA-6683-F02A3FB1527D}"/>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5B3C428C-B1F3-C75B-1BF7-26D601E7067B}"/>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28" name="直接连接符 27">
              <a:extLst>
                <a:ext uri="{FF2B5EF4-FFF2-40B4-BE49-F238E27FC236}">
                  <a16:creationId xmlns:a16="http://schemas.microsoft.com/office/drawing/2014/main" id="{17541365-830D-93EF-3C73-AB8F5ED747ED}"/>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9A368CC0-1D36-DBF6-1C60-43098DE42D41}"/>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3873760D-7455-B1FE-F9F0-88FFB4717537}"/>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C5F5B5C2-1E35-95C0-7616-C798A5F0C60C}"/>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2C648C41-78EA-9703-4D7B-66CE7855EE90}"/>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A95F11AE-3756-4EFA-6086-2159A6A98C57}"/>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43944FC7-04FC-EA0E-B49A-33365901AFB9}"/>
                </a:ext>
              </a:extLst>
            </p:cNvPr>
            <p:cNvSpPr txBox="1"/>
            <p:nvPr/>
          </p:nvSpPr>
          <p:spPr>
            <a:xfrm>
              <a:off x="554375" y="3198555"/>
              <a:ext cx="1535998" cy="307777"/>
            </a:xfrm>
            <a:prstGeom prst="rect">
              <a:avLst/>
            </a:prstGeom>
            <a:noFill/>
          </p:spPr>
          <p:txBody>
            <a:bodyPr wrap="none" rtlCol="0">
              <a:spAutoFit/>
            </a:bodyPr>
            <a:lstStyle/>
            <a:p>
              <a:r>
                <a:rPr lang="en-US" altLang="zh-CN" sz="1400" b="1" i="1" dirty="0">
                  <a:latin typeface="Times New Roman" panose="02020603050405020304" pitchFamily="18" charset="0"/>
                </a:rPr>
                <a:t>Random sampling</a:t>
              </a:r>
              <a:endParaRPr lang="zh-CN" altLang="en-US" sz="1400" b="1" i="1" dirty="0">
                <a:latin typeface="Times New Roman" panose="02020603050405020304" pitchFamily="18" charset="0"/>
              </a:endParaRPr>
            </a:p>
          </p:txBody>
        </p:sp>
      </p:grpSp>
      <p:cxnSp>
        <p:nvCxnSpPr>
          <p:cNvPr id="35" name="直接箭头连接符 34">
            <a:extLst>
              <a:ext uri="{FF2B5EF4-FFF2-40B4-BE49-F238E27FC236}">
                <a16:creationId xmlns:a16="http://schemas.microsoft.com/office/drawing/2014/main" id="{BBAD45BE-56AF-43EF-D8A9-48BACD956083}"/>
              </a:ext>
            </a:extLst>
          </p:cNvPr>
          <p:cNvCxnSpPr>
            <a:cxnSpLocks/>
          </p:cNvCxnSpPr>
          <p:nvPr/>
        </p:nvCxnSpPr>
        <p:spPr>
          <a:xfrm>
            <a:off x="2481265" y="2328787"/>
            <a:ext cx="1226008" cy="59098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92" name="组合 91">
            <a:extLst>
              <a:ext uri="{FF2B5EF4-FFF2-40B4-BE49-F238E27FC236}">
                <a16:creationId xmlns:a16="http://schemas.microsoft.com/office/drawing/2014/main" id="{3B03EAB8-CB73-96BF-95A2-FF95DADE691D}"/>
              </a:ext>
            </a:extLst>
          </p:cNvPr>
          <p:cNvGrpSpPr/>
          <p:nvPr/>
        </p:nvGrpSpPr>
        <p:grpSpPr>
          <a:xfrm>
            <a:off x="6174349" y="998206"/>
            <a:ext cx="2216093" cy="1956653"/>
            <a:chOff x="3660436" y="1753530"/>
            <a:chExt cx="2216093" cy="1956653"/>
          </a:xfrm>
        </p:grpSpPr>
        <p:grpSp>
          <p:nvGrpSpPr>
            <p:cNvPr id="36" name="组合 35">
              <a:extLst>
                <a:ext uri="{FF2B5EF4-FFF2-40B4-BE49-F238E27FC236}">
                  <a16:creationId xmlns:a16="http://schemas.microsoft.com/office/drawing/2014/main" id="{843501D7-0D78-B1F0-7CFF-C673C2DAF973}"/>
                </a:ext>
              </a:extLst>
            </p:cNvPr>
            <p:cNvGrpSpPr/>
            <p:nvPr/>
          </p:nvGrpSpPr>
          <p:grpSpPr>
            <a:xfrm>
              <a:off x="3660436" y="1753530"/>
              <a:ext cx="2216093" cy="1665689"/>
              <a:chOff x="3518112" y="1709885"/>
              <a:chExt cx="2216093" cy="1665689"/>
            </a:xfrm>
          </p:grpSpPr>
          <p:grpSp>
            <p:nvGrpSpPr>
              <p:cNvPr id="37" name="组合 36">
                <a:extLst>
                  <a:ext uri="{FF2B5EF4-FFF2-40B4-BE49-F238E27FC236}">
                    <a16:creationId xmlns:a16="http://schemas.microsoft.com/office/drawing/2014/main" id="{17D33228-1E08-691C-0A61-F3C722884423}"/>
                  </a:ext>
                </a:extLst>
              </p:cNvPr>
              <p:cNvGrpSpPr/>
              <p:nvPr/>
            </p:nvGrpSpPr>
            <p:grpSpPr>
              <a:xfrm>
                <a:off x="4846783" y="1721878"/>
                <a:ext cx="873499" cy="1175560"/>
                <a:chOff x="4406773" y="1254804"/>
                <a:chExt cx="873499" cy="1175560"/>
              </a:xfrm>
            </p:grpSpPr>
            <p:grpSp>
              <p:nvGrpSpPr>
                <p:cNvPr id="67" name="组合 66">
                  <a:extLst>
                    <a:ext uri="{FF2B5EF4-FFF2-40B4-BE49-F238E27FC236}">
                      <a16:creationId xmlns:a16="http://schemas.microsoft.com/office/drawing/2014/main" id="{0715B97E-6497-C2EF-2050-1DCFF6CB6302}"/>
                    </a:ext>
                  </a:extLst>
                </p:cNvPr>
                <p:cNvGrpSpPr/>
                <p:nvPr/>
              </p:nvGrpSpPr>
              <p:grpSpPr>
                <a:xfrm>
                  <a:off x="4406773" y="1254804"/>
                  <a:ext cx="873499" cy="1175560"/>
                  <a:chOff x="4406773" y="1254804"/>
                  <a:chExt cx="873499" cy="1175560"/>
                </a:xfrm>
              </p:grpSpPr>
              <p:sp>
                <p:nvSpPr>
                  <p:cNvPr id="74" name="矩形 73">
                    <a:extLst>
                      <a:ext uri="{FF2B5EF4-FFF2-40B4-BE49-F238E27FC236}">
                        <a16:creationId xmlns:a16="http://schemas.microsoft.com/office/drawing/2014/main" id="{B63AFC7B-E8E5-D5B0-BE1E-EE1FF25345E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583B93BB-6052-500F-DE58-BC1383113BA3}"/>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5139CBBD-99F0-07BD-1B5D-98EB1AFCDEAE}"/>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41C7C31D-5158-E60D-97D3-1266AE95D1A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7390A98F-37B0-376D-1B40-BEAAD5CDA67E}"/>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3A41A65A-4384-368D-AF34-0AACFF878A96}"/>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F7DF9BA-8DB0-CC24-9A85-9D3D974D151B}"/>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任意多边形: 形状 80">
                    <a:extLst>
                      <a:ext uri="{FF2B5EF4-FFF2-40B4-BE49-F238E27FC236}">
                        <a16:creationId xmlns:a16="http://schemas.microsoft.com/office/drawing/2014/main" id="{67198F2C-2DBB-FA72-0079-E0CFD93BA88C}"/>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2" name="组合 81">
                    <a:extLst>
                      <a:ext uri="{FF2B5EF4-FFF2-40B4-BE49-F238E27FC236}">
                        <a16:creationId xmlns:a16="http://schemas.microsoft.com/office/drawing/2014/main" id="{F1FA934C-03B1-6843-64B8-98E1F991DED7}"/>
                      </a:ext>
                    </a:extLst>
                  </p:cNvPr>
                  <p:cNvGrpSpPr/>
                  <p:nvPr/>
                </p:nvGrpSpPr>
                <p:grpSpPr>
                  <a:xfrm>
                    <a:off x="4491744" y="1540146"/>
                    <a:ext cx="71465" cy="75040"/>
                    <a:chOff x="957867" y="997933"/>
                    <a:chExt cx="145120" cy="136689"/>
                  </a:xfrm>
                </p:grpSpPr>
                <p:cxnSp>
                  <p:nvCxnSpPr>
                    <p:cNvPr id="87" name="直接连接符 86">
                      <a:extLst>
                        <a:ext uri="{FF2B5EF4-FFF2-40B4-BE49-F238E27FC236}">
                          <a16:creationId xmlns:a16="http://schemas.microsoft.com/office/drawing/2014/main" id="{180D2CB9-FDA3-530D-5413-9811E8032137}"/>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9C873C2B-D13B-32A3-B4B8-3A7C86B5D522}"/>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3" name="任意多边形: 形状 82">
                    <a:extLst>
                      <a:ext uri="{FF2B5EF4-FFF2-40B4-BE49-F238E27FC236}">
                        <a16:creationId xmlns:a16="http://schemas.microsoft.com/office/drawing/2014/main" id="{1479C714-C306-93A7-AC3B-DF1F4FDEC87A}"/>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ABA95EBF-2610-8272-8DC7-22B47C1FFA15}"/>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任意多边形: 形状 84">
                    <a:extLst>
                      <a:ext uri="{FF2B5EF4-FFF2-40B4-BE49-F238E27FC236}">
                        <a16:creationId xmlns:a16="http://schemas.microsoft.com/office/drawing/2014/main" id="{E690A02E-CCB8-0AB9-D871-B1DC0DDB1C9D}"/>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43827D44-1814-B1FB-2155-6F649C238620}"/>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8" name="文本框 67">
                  <a:extLst>
                    <a:ext uri="{FF2B5EF4-FFF2-40B4-BE49-F238E27FC236}">
                      <a16:creationId xmlns:a16="http://schemas.microsoft.com/office/drawing/2014/main" id="{7F38CF17-2E49-CCA4-E66E-7B76F1C98796}"/>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69" name="文本框 68">
                  <a:extLst>
                    <a:ext uri="{FF2B5EF4-FFF2-40B4-BE49-F238E27FC236}">
                      <a16:creationId xmlns:a16="http://schemas.microsoft.com/office/drawing/2014/main" id="{BDF41278-7647-560E-3DB7-AD86B4BEAD19}"/>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70" name="文本框 69">
                  <a:extLst>
                    <a:ext uri="{FF2B5EF4-FFF2-40B4-BE49-F238E27FC236}">
                      <a16:creationId xmlns:a16="http://schemas.microsoft.com/office/drawing/2014/main" id="{AF42B84B-FCD0-A224-205D-39F5BDACB553}"/>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71" name="文本框 70">
                  <a:extLst>
                    <a:ext uri="{FF2B5EF4-FFF2-40B4-BE49-F238E27FC236}">
                      <a16:creationId xmlns:a16="http://schemas.microsoft.com/office/drawing/2014/main" id="{F95343E2-A00B-A3BC-DBDE-2F4E86D0CDE0}"/>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72" name="文本框 71">
                  <a:extLst>
                    <a:ext uri="{FF2B5EF4-FFF2-40B4-BE49-F238E27FC236}">
                      <a16:creationId xmlns:a16="http://schemas.microsoft.com/office/drawing/2014/main" id="{74D60106-7286-248B-45FD-2251181756A5}"/>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73" name="文本框 72">
                  <a:extLst>
                    <a:ext uri="{FF2B5EF4-FFF2-40B4-BE49-F238E27FC236}">
                      <a16:creationId xmlns:a16="http://schemas.microsoft.com/office/drawing/2014/main" id="{E8910BAE-04DD-AA5E-F44B-C1BD336D558D}"/>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38" name="组合 37">
                <a:extLst>
                  <a:ext uri="{FF2B5EF4-FFF2-40B4-BE49-F238E27FC236}">
                    <a16:creationId xmlns:a16="http://schemas.microsoft.com/office/drawing/2014/main" id="{1210DDC8-6A3E-1AE3-8655-6C8566965E14}"/>
                  </a:ext>
                </a:extLst>
              </p:cNvPr>
              <p:cNvGrpSpPr/>
              <p:nvPr/>
            </p:nvGrpSpPr>
            <p:grpSpPr>
              <a:xfrm>
                <a:off x="3518112" y="1709885"/>
                <a:ext cx="873499" cy="1175560"/>
                <a:chOff x="4406773" y="1254804"/>
                <a:chExt cx="873499" cy="1175560"/>
              </a:xfrm>
            </p:grpSpPr>
            <p:grpSp>
              <p:nvGrpSpPr>
                <p:cNvPr id="45" name="组合 44">
                  <a:extLst>
                    <a:ext uri="{FF2B5EF4-FFF2-40B4-BE49-F238E27FC236}">
                      <a16:creationId xmlns:a16="http://schemas.microsoft.com/office/drawing/2014/main" id="{774EAD2B-CEFB-3487-919D-5555D335905E}"/>
                    </a:ext>
                  </a:extLst>
                </p:cNvPr>
                <p:cNvGrpSpPr/>
                <p:nvPr/>
              </p:nvGrpSpPr>
              <p:grpSpPr>
                <a:xfrm>
                  <a:off x="4406773" y="1254804"/>
                  <a:ext cx="873499" cy="1175560"/>
                  <a:chOff x="4406773" y="1254804"/>
                  <a:chExt cx="873499" cy="1175560"/>
                </a:xfrm>
              </p:grpSpPr>
              <p:sp>
                <p:nvSpPr>
                  <p:cNvPr id="52" name="矩形 51">
                    <a:extLst>
                      <a:ext uri="{FF2B5EF4-FFF2-40B4-BE49-F238E27FC236}">
                        <a16:creationId xmlns:a16="http://schemas.microsoft.com/office/drawing/2014/main" id="{8C0E3408-2782-805D-3FF1-655934E74D14}"/>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27D4CE3B-971E-9A58-6EE5-074ED514469D}"/>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a:extLst>
                      <a:ext uri="{FF2B5EF4-FFF2-40B4-BE49-F238E27FC236}">
                        <a16:creationId xmlns:a16="http://schemas.microsoft.com/office/drawing/2014/main" id="{F63F2437-D83C-78DE-FAC9-09B908C443F3}"/>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02CF6ABD-570C-C643-D30B-12E448B853B8}"/>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2E1638E3-9897-9B00-AFA7-F69692C90053}"/>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598DD66E-DB70-D1F8-D6F0-7AB3A8A1FD9C}"/>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8B1F3C11-689F-A364-0F38-147EFF2D190E}"/>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任意多边形: 形状 58">
                    <a:extLst>
                      <a:ext uri="{FF2B5EF4-FFF2-40B4-BE49-F238E27FC236}">
                        <a16:creationId xmlns:a16="http://schemas.microsoft.com/office/drawing/2014/main" id="{DEF666A3-12CD-85D0-605C-783FF04B3110}"/>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a:extLst>
                      <a:ext uri="{FF2B5EF4-FFF2-40B4-BE49-F238E27FC236}">
                        <a16:creationId xmlns:a16="http://schemas.microsoft.com/office/drawing/2014/main" id="{0DAD9A38-283B-E3DA-F8CA-00B7BA82152C}"/>
                      </a:ext>
                    </a:extLst>
                  </p:cNvPr>
                  <p:cNvGrpSpPr/>
                  <p:nvPr/>
                </p:nvGrpSpPr>
                <p:grpSpPr>
                  <a:xfrm>
                    <a:off x="4491744" y="1540146"/>
                    <a:ext cx="71465" cy="75040"/>
                    <a:chOff x="957867" y="997933"/>
                    <a:chExt cx="145120" cy="136689"/>
                  </a:xfrm>
                </p:grpSpPr>
                <p:cxnSp>
                  <p:nvCxnSpPr>
                    <p:cNvPr id="65" name="直接连接符 64">
                      <a:extLst>
                        <a:ext uri="{FF2B5EF4-FFF2-40B4-BE49-F238E27FC236}">
                          <a16:creationId xmlns:a16="http://schemas.microsoft.com/office/drawing/2014/main" id="{F972907C-60C7-2D7D-2F50-7F1E1268DF01}"/>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C99010D0-D1B1-57EF-2C1A-616B77A2FF23}"/>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任意多边形: 形状 60">
                    <a:extLst>
                      <a:ext uri="{FF2B5EF4-FFF2-40B4-BE49-F238E27FC236}">
                        <a16:creationId xmlns:a16="http://schemas.microsoft.com/office/drawing/2014/main" id="{7FEB417F-5242-5D93-E5AC-BCF3BCEA40A7}"/>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AE0B8D96-9FFE-10E3-04C5-BE88663B962C}"/>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C951858D-5644-DE09-E711-278D30420B96}"/>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4933A168-A0F7-D79C-0A8A-40F40532DC67}"/>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文本框 45">
                  <a:extLst>
                    <a:ext uri="{FF2B5EF4-FFF2-40B4-BE49-F238E27FC236}">
                      <a16:creationId xmlns:a16="http://schemas.microsoft.com/office/drawing/2014/main" id="{6A3D0B89-4A7C-6B15-888B-9C9D9DC4CBCB}"/>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47" name="文本框 46">
                  <a:extLst>
                    <a:ext uri="{FF2B5EF4-FFF2-40B4-BE49-F238E27FC236}">
                      <a16:creationId xmlns:a16="http://schemas.microsoft.com/office/drawing/2014/main" id="{76B4ACB6-59AA-23F8-9C38-F50C0100D799}"/>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48" name="文本框 47">
                  <a:extLst>
                    <a:ext uri="{FF2B5EF4-FFF2-40B4-BE49-F238E27FC236}">
                      <a16:creationId xmlns:a16="http://schemas.microsoft.com/office/drawing/2014/main" id="{E189A6DA-8476-8138-1B38-3D9197838B41}"/>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49" name="文本框 48">
                  <a:extLst>
                    <a:ext uri="{FF2B5EF4-FFF2-40B4-BE49-F238E27FC236}">
                      <a16:creationId xmlns:a16="http://schemas.microsoft.com/office/drawing/2014/main" id="{E0CB7CC1-0973-CD1A-1578-B4B41670C5EB}"/>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50" name="文本框 49">
                  <a:extLst>
                    <a:ext uri="{FF2B5EF4-FFF2-40B4-BE49-F238E27FC236}">
                      <a16:creationId xmlns:a16="http://schemas.microsoft.com/office/drawing/2014/main" id="{EB3B6114-BB32-A329-41F8-60082B8F6D2A}"/>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51" name="文本框 50">
                  <a:extLst>
                    <a:ext uri="{FF2B5EF4-FFF2-40B4-BE49-F238E27FC236}">
                      <a16:creationId xmlns:a16="http://schemas.microsoft.com/office/drawing/2014/main" id="{2FDEC605-322E-5F7A-C23A-679C9C15AD4E}"/>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39" name="组合 38">
                <a:extLst>
                  <a:ext uri="{FF2B5EF4-FFF2-40B4-BE49-F238E27FC236}">
                    <a16:creationId xmlns:a16="http://schemas.microsoft.com/office/drawing/2014/main" id="{509D9FB5-63A7-0902-F807-EE5CDE243A2B}"/>
                  </a:ext>
                </a:extLst>
              </p:cNvPr>
              <p:cNvGrpSpPr/>
              <p:nvPr/>
            </p:nvGrpSpPr>
            <p:grpSpPr>
              <a:xfrm>
                <a:off x="4932234" y="2295842"/>
                <a:ext cx="801971" cy="1011304"/>
                <a:chOff x="3337981" y="675665"/>
                <a:chExt cx="2157513" cy="3915501"/>
              </a:xfrm>
            </p:grpSpPr>
            <p:sp>
              <p:nvSpPr>
                <p:cNvPr id="43" name="椭圆 42">
                  <a:extLst>
                    <a:ext uri="{FF2B5EF4-FFF2-40B4-BE49-F238E27FC236}">
                      <a16:creationId xmlns:a16="http://schemas.microsoft.com/office/drawing/2014/main" id="{0817069E-C776-E1B6-5249-8DF529E88D53}"/>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BC209EEA-90D6-602B-E502-4374ECDD912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1AD626ED-0555-7D7A-7662-8ABC8DBC6E2A}"/>
                  </a:ext>
                </a:extLst>
              </p:cNvPr>
              <p:cNvGrpSpPr/>
              <p:nvPr/>
            </p:nvGrpSpPr>
            <p:grpSpPr>
              <a:xfrm>
                <a:off x="3611691" y="2364270"/>
                <a:ext cx="801971" cy="1011304"/>
                <a:chOff x="3337981" y="675665"/>
                <a:chExt cx="2157513" cy="3915501"/>
              </a:xfrm>
            </p:grpSpPr>
            <p:sp>
              <p:nvSpPr>
                <p:cNvPr id="41" name="椭圆 40">
                  <a:extLst>
                    <a:ext uri="{FF2B5EF4-FFF2-40B4-BE49-F238E27FC236}">
                      <a16:creationId xmlns:a16="http://schemas.microsoft.com/office/drawing/2014/main" id="{644218F8-8F00-94A2-8D17-E7F37E7B2F07}"/>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39FA9E00-864E-F353-CDEA-D2D7E2DD2C37}"/>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9" name="文本框 88">
              <a:extLst>
                <a:ext uri="{FF2B5EF4-FFF2-40B4-BE49-F238E27FC236}">
                  <a16:creationId xmlns:a16="http://schemas.microsoft.com/office/drawing/2014/main" id="{BB215BA3-25DC-17FB-4EA6-BF7AF593E453}"/>
                </a:ext>
              </a:extLst>
            </p:cNvPr>
            <p:cNvSpPr txBox="1"/>
            <p:nvPr/>
          </p:nvSpPr>
          <p:spPr>
            <a:xfrm>
              <a:off x="4555986" y="3402406"/>
              <a:ext cx="654346" cy="307777"/>
            </a:xfrm>
            <a:prstGeom prst="rect">
              <a:avLst/>
            </a:prstGeom>
            <a:noFill/>
          </p:spPr>
          <p:txBody>
            <a:bodyPr wrap="none" rtlCol="0">
              <a:spAutoFit/>
            </a:bodyPr>
            <a:lstStyle/>
            <a:p>
              <a:r>
                <a:rPr lang="en-US" altLang="zh-CN" sz="1400" b="1" i="1" dirty="0">
                  <a:latin typeface="Times New Roman" panose="02020603050405020304" pitchFamily="18" charset="0"/>
                </a:rPr>
                <a:t>Check</a:t>
              </a:r>
              <a:endParaRPr lang="zh-CN" altLang="en-US" sz="1400" b="1" i="1" dirty="0">
                <a:latin typeface="Times New Roman" panose="02020603050405020304" pitchFamily="18" charset="0"/>
              </a:endParaRPr>
            </a:p>
          </p:txBody>
        </p:sp>
      </p:grpSp>
      <p:cxnSp>
        <p:nvCxnSpPr>
          <p:cNvPr id="90" name="直接箭头连接符 89">
            <a:extLst>
              <a:ext uri="{FF2B5EF4-FFF2-40B4-BE49-F238E27FC236}">
                <a16:creationId xmlns:a16="http://schemas.microsoft.com/office/drawing/2014/main" id="{249E2D68-1966-0226-D956-5A015358E456}"/>
              </a:ext>
            </a:extLst>
          </p:cNvPr>
          <p:cNvCxnSpPr>
            <a:cxnSpLocks/>
          </p:cNvCxnSpPr>
          <p:nvPr/>
        </p:nvCxnSpPr>
        <p:spPr>
          <a:xfrm>
            <a:off x="8018203" y="2705662"/>
            <a:ext cx="669794" cy="7449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CE843A8A-CA71-D43A-B69E-590CD3DDECA1}"/>
              </a:ext>
            </a:extLst>
          </p:cNvPr>
          <p:cNvSpPr txBox="1"/>
          <p:nvPr/>
        </p:nvSpPr>
        <p:spPr>
          <a:xfrm>
            <a:off x="7666240" y="3549774"/>
            <a:ext cx="1368705" cy="432792"/>
          </a:xfrm>
          <a:prstGeom prst="ellipse">
            <a:avLst/>
          </a:prstGeom>
          <a:noFill/>
          <a:ln w="19050">
            <a:solidFill>
              <a:schemeClr val="tx1">
                <a:lumMod val="50000"/>
              </a:schemeClr>
            </a:solidFill>
          </a:ln>
        </p:spPr>
        <p:txBody>
          <a:bodyPr wrap="none" rtlCol="0">
            <a:spAutoFit/>
          </a:bodyPr>
          <a:lstStyle/>
          <a:p>
            <a:r>
              <a:rPr lang="en-US" altLang="zh-CN" sz="1400" b="1" i="1">
                <a:latin typeface="Times New Roman" panose="02020603050405020304" pitchFamily="18" charset="0"/>
              </a:rPr>
              <a:t>Data code </a:t>
            </a:r>
            <a:endParaRPr lang="zh-CN" altLang="en-US" sz="1400" b="1" i="1">
              <a:latin typeface="Times New Roman" panose="02020603050405020304" pitchFamily="18" charset="0"/>
            </a:endParaRPr>
          </a:p>
        </p:txBody>
      </p:sp>
      <p:grpSp>
        <p:nvGrpSpPr>
          <p:cNvPr id="93" name="组合 92">
            <a:extLst>
              <a:ext uri="{FF2B5EF4-FFF2-40B4-BE49-F238E27FC236}">
                <a16:creationId xmlns:a16="http://schemas.microsoft.com/office/drawing/2014/main" id="{8BF335DE-99DA-2776-FE71-DC225498ADC7}"/>
              </a:ext>
            </a:extLst>
          </p:cNvPr>
          <p:cNvGrpSpPr/>
          <p:nvPr/>
        </p:nvGrpSpPr>
        <p:grpSpPr>
          <a:xfrm>
            <a:off x="487339" y="1520765"/>
            <a:ext cx="2049573" cy="1827438"/>
            <a:chOff x="6692738" y="1700725"/>
            <a:chExt cx="2049573" cy="1827438"/>
          </a:xfrm>
        </p:grpSpPr>
        <p:grpSp>
          <p:nvGrpSpPr>
            <p:cNvPr id="94" name="组合 93">
              <a:extLst>
                <a:ext uri="{FF2B5EF4-FFF2-40B4-BE49-F238E27FC236}">
                  <a16:creationId xmlns:a16="http://schemas.microsoft.com/office/drawing/2014/main" id="{79462E53-6925-77B7-02FA-1F3AC3A9C83E}"/>
                </a:ext>
              </a:extLst>
            </p:cNvPr>
            <p:cNvGrpSpPr/>
            <p:nvPr/>
          </p:nvGrpSpPr>
          <p:grpSpPr>
            <a:xfrm>
              <a:off x="6913622" y="1897385"/>
              <a:ext cx="1619724" cy="1630778"/>
              <a:chOff x="332990" y="1741954"/>
              <a:chExt cx="1619724" cy="1630778"/>
            </a:xfrm>
          </p:grpSpPr>
          <p:grpSp>
            <p:nvGrpSpPr>
              <p:cNvPr id="99" name="组合 98">
                <a:extLst>
                  <a:ext uri="{FF2B5EF4-FFF2-40B4-BE49-F238E27FC236}">
                    <a16:creationId xmlns:a16="http://schemas.microsoft.com/office/drawing/2014/main" id="{1C170F8C-97E8-7C2C-AFBE-C10CDE114EEE}"/>
                  </a:ext>
                </a:extLst>
              </p:cNvPr>
              <p:cNvGrpSpPr/>
              <p:nvPr/>
            </p:nvGrpSpPr>
            <p:grpSpPr>
              <a:xfrm rot="20252617">
                <a:off x="332990" y="1741954"/>
                <a:ext cx="873499" cy="1175560"/>
                <a:chOff x="5370965" y="1680603"/>
                <a:chExt cx="1793323" cy="2133285"/>
              </a:xfrm>
              <a:solidFill>
                <a:schemeClr val="bg1"/>
              </a:solidFill>
            </p:grpSpPr>
            <p:sp>
              <p:nvSpPr>
                <p:cNvPr id="111" name="矩形 110">
                  <a:extLst>
                    <a:ext uri="{FF2B5EF4-FFF2-40B4-BE49-F238E27FC236}">
                      <a16:creationId xmlns:a16="http://schemas.microsoft.com/office/drawing/2014/main" id="{A983BE22-8502-9E68-DF3C-8BB1E398792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直接连接符 111">
                  <a:extLst>
                    <a:ext uri="{FF2B5EF4-FFF2-40B4-BE49-F238E27FC236}">
                      <a16:creationId xmlns:a16="http://schemas.microsoft.com/office/drawing/2014/main" id="{E95165DE-8729-0E7F-46A7-BCCF86031C3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F50F6BE8-7109-FA06-2ECB-B0D035BB618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71D57629-5E20-5239-0B85-E75D2CF774B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D1A787C9-F26B-3B0B-C26E-B4785FCC1DC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BFE7087-E937-6362-D8CF-8A2987B0D4D1}"/>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2B36537B-FEA5-9F67-AECB-1089D8EFA8A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160B6FC4-F01E-3082-6BA3-810AD03AC77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E2B419F0-9A80-72A5-BC72-7F3867D6EA5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100" name="组合 99">
                <a:extLst>
                  <a:ext uri="{FF2B5EF4-FFF2-40B4-BE49-F238E27FC236}">
                    <a16:creationId xmlns:a16="http://schemas.microsoft.com/office/drawing/2014/main" id="{EC2BCE94-109F-9F75-AF01-F789D3261C64}"/>
                  </a:ext>
                </a:extLst>
              </p:cNvPr>
              <p:cNvGrpSpPr/>
              <p:nvPr/>
            </p:nvGrpSpPr>
            <p:grpSpPr>
              <a:xfrm rot="1150770">
                <a:off x="1079215" y="1787349"/>
                <a:ext cx="873499" cy="1175560"/>
                <a:chOff x="5370965" y="1680603"/>
                <a:chExt cx="1793322" cy="2133284"/>
              </a:xfrm>
              <a:solidFill>
                <a:schemeClr val="bg1"/>
              </a:solidFill>
            </p:grpSpPr>
            <p:sp>
              <p:nvSpPr>
                <p:cNvPr id="102" name="矩形 101">
                  <a:extLst>
                    <a:ext uri="{FF2B5EF4-FFF2-40B4-BE49-F238E27FC236}">
                      <a16:creationId xmlns:a16="http://schemas.microsoft.com/office/drawing/2014/main" id="{A462F3B7-194C-FD7B-2BB8-1CF5C9753940}"/>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a:extLst>
                    <a:ext uri="{FF2B5EF4-FFF2-40B4-BE49-F238E27FC236}">
                      <a16:creationId xmlns:a16="http://schemas.microsoft.com/office/drawing/2014/main" id="{79B5A538-40D0-4F0D-3E7C-06BFEC7B094C}"/>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8BD5E650-C203-782C-34EF-92E407D0098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0D2510E3-73ED-E98F-EC31-6070AC6C918F}"/>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D5C739FE-B929-E5C8-AD70-2F8C17C56C9D}"/>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65CCE137-3E57-9EE0-6116-88AD20F64D7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473D7770-7C43-2711-4AAE-AE805487EE2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339576DE-ED9C-5325-F8E5-9261061F1EA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F2CAAF46-1193-3D93-5FD6-A99F872B770C}"/>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1" name="文本框 100">
                <a:extLst>
                  <a:ext uri="{FF2B5EF4-FFF2-40B4-BE49-F238E27FC236}">
                    <a16:creationId xmlns:a16="http://schemas.microsoft.com/office/drawing/2014/main" id="{DA5E066D-FC36-1637-D31C-9FB5D73B2296}"/>
                  </a:ext>
                </a:extLst>
              </p:cNvPr>
              <p:cNvSpPr txBox="1"/>
              <p:nvPr/>
            </p:nvSpPr>
            <p:spPr>
              <a:xfrm>
                <a:off x="538110" y="3064955"/>
                <a:ext cx="1308371" cy="307777"/>
              </a:xfrm>
              <a:prstGeom prst="rect">
                <a:avLst/>
              </a:prstGeom>
              <a:noFill/>
            </p:spPr>
            <p:txBody>
              <a:bodyPr wrap="none" rtlCol="0">
                <a:spAutoFit/>
              </a:bodyPr>
              <a:lstStyle/>
              <a:p>
                <a:r>
                  <a:rPr lang="en-US" altLang="zh-CN" sz="1400" b="1" i="1">
                    <a:latin typeface="Times New Roman" panose="02020603050405020304" pitchFamily="18" charset="0"/>
                  </a:rPr>
                  <a:t>Article number</a:t>
                </a:r>
                <a:endParaRPr lang="zh-CN" altLang="en-US" sz="1400" b="1" i="1">
                  <a:latin typeface="Times New Roman" panose="02020603050405020304" pitchFamily="18" charset="0"/>
                </a:endParaRPr>
              </a:p>
            </p:txBody>
          </p:sp>
        </p:grpSp>
        <p:sp>
          <p:nvSpPr>
            <p:cNvPr id="95" name="文本框 94">
              <a:extLst>
                <a:ext uri="{FF2B5EF4-FFF2-40B4-BE49-F238E27FC236}">
                  <a16:creationId xmlns:a16="http://schemas.microsoft.com/office/drawing/2014/main" id="{A0355B43-4B46-F529-0936-A081956449CE}"/>
                </a:ext>
              </a:extLst>
            </p:cNvPr>
            <p:cNvSpPr txBox="1"/>
            <p:nvPr/>
          </p:nvSpPr>
          <p:spPr>
            <a:xfrm rot="20357549">
              <a:off x="6744281" y="1955505"/>
              <a:ext cx="748923" cy="261610"/>
            </a:xfrm>
            <a:prstGeom prst="rect">
              <a:avLst/>
            </a:prstGeom>
            <a:noFill/>
          </p:spPr>
          <p:txBody>
            <a:bodyPr wrap="none" rtlCol="0">
              <a:spAutoFit/>
            </a:bodyPr>
            <a:lstStyle/>
            <a:p>
              <a:r>
                <a:rPr lang="zh-CN" altLang="en-US" sz="1050"/>
                <a:t>心理学报</a:t>
              </a:r>
            </a:p>
          </p:txBody>
        </p:sp>
        <p:sp>
          <p:nvSpPr>
            <p:cNvPr id="96" name="文本框 95">
              <a:extLst>
                <a:ext uri="{FF2B5EF4-FFF2-40B4-BE49-F238E27FC236}">
                  <a16:creationId xmlns:a16="http://schemas.microsoft.com/office/drawing/2014/main" id="{0D277F1B-EF9F-992A-E53B-456211A76817}"/>
                </a:ext>
              </a:extLst>
            </p:cNvPr>
            <p:cNvSpPr txBox="1"/>
            <p:nvPr/>
          </p:nvSpPr>
          <p:spPr>
            <a:xfrm rot="-1380000">
              <a:off x="6692738" y="1700725"/>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20081001</a:t>
              </a:r>
              <a:endParaRPr lang="zh-CN" altLang="en-US" sz="1200" b="1" i="1">
                <a:latin typeface="Times New Roman" panose="02020603050405020304" pitchFamily="18" charset="0"/>
              </a:endParaRPr>
            </a:p>
          </p:txBody>
        </p:sp>
        <p:sp>
          <p:nvSpPr>
            <p:cNvPr id="97" name="文本框 96">
              <a:extLst>
                <a:ext uri="{FF2B5EF4-FFF2-40B4-BE49-F238E27FC236}">
                  <a16:creationId xmlns:a16="http://schemas.microsoft.com/office/drawing/2014/main" id="{491FEB9B-9EA1-0BA1-4658-38CDD416800F}"/>
                </a:ext>
              </a:extLst>
            </p:cNvPr>
            <p:cNvSpPr txBox="1"/>
            <p:nvPr/>
          </p:nvSpPr>
          <p:spPr>
            <a:xfrm rot="1260000">
              <a:off x="7942092" y="1753758"/>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20081002</a:t>
              </a:r>
              <a:endParaRPr lang="zh-CN" altLang="en-US" sz="1200" b="1" i="1">
                <a:latin typeface="Times New Roman" panose="02020603050405020304" pitchFamily="18" charset="0"/>
              </a:endParaRPr>
            </a:p>
          </p:txBody>
        </p:sp>
        <p:sp>
          <p:nvSpPr>
            <p:cNvPr id="98" name="文本框 97">
              <a:extLst>
                <a:ext uri="{FF2B5EF4-FFF2-40B4-BE49-F238E27FC236}">
                  <a16:creationId xmlns:a16="http://schemas.microsoft.com/office/drawing/2014/main" id="{6457FAFA-CFF3-82EA-DCCC-15712CF38173}"/>
                </a:ext>
              </a:extLst>
            </p:cNvPr>
            <p:cNvSpPr txBox="1"/>
            <p:nvPr/>
          </p:nvSpPr>
          <p:spPr>
            <a:xfrm rot="1112845">
              <a:off x="7829436" y="1945713"/>
              <a:ext cx="748923" cy="261610"/>
            </a:xfrm>
            <a:prstGeom prst="rect">
              <a:avLst/>
            </a:prstGeom>
            <a:noFill/>
          </p:spPr>
          <p:txBody>
            <a:bodyPr wrap="none" rtlCol="0">
              <a:spAutoFit/>
            </a:bodyPr>
            <a:lstStyle/>
            <a:p>
              <a:r>
                <a:rPr lang="zh-CN" altLang="en-US" sz="1050"/>
                <a:t>心理学报</a:t>
              </a:r>
            </a:p>
          </p:txBody>
        </p:sp>
      </p:grpSp>
      <p:cxnSp>
        <p:nvCxnSpPr>
          <p:cNvPr id="121" name="直接箭头连接符 120">
            <a:extLst>
              <a:ext uri="{FF2B5EF4-FFF2-40B4-BE49-F238E27FC236}">
                <a16:creationId xmlns:a16="http://schemas.microsoft.com/office/drawing/2014/main" id="{E06FE126-80B8-25E2-CFEA-EC30E4DA6522}"/>
              </a:ext>
            </a:extLst>
          </p:cNvPr>
          <p:cNvCxnSpPr>
            <a:cxnSpLocks/>
          </p:cNvCxnSpPr>
          <p:nvPr/>
        </p:nvCxnSpPr>
        <p:spPr>
          <a:xfrm flipV="1">
            <a:off x="4996447" y="1690888"/>
            <a:ext cx="1019628" cy="8184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375807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8" name="流程图: 磁盘 7">
            <a:hlinkClick r:id="rId3" action="ppaction://hlinksldjump"/>
            <a:extLst>
              <a:ext uri="{FF2B5EF4-FFF2-40B4-BE49-F238E27FC236}">
                <a16:creationId xmlns:a16="http://schemas.microsoft.com/office/drawing/2014/main" id="{A3E38CD1-2C61-4DEB-5DF5-ECB771987451}"/>
              </a:ext>
            </a:extLst>
          </p:cNvPr>
          <p:cNvSpPr/>
          <p:nvPr/>
        </p:nvSpPr>
        <p:spPr>
          <a:xfrm>
            <a:off x="2061833" y="2385460"/>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磁盘 18">
            <a:hlinkClick r:id="rId4" action="ppaction://hlinksldjump"/>
            <a:extLst>
              <a:ext uri="{FF2B5EF4-FFF2-40B4-BE49-F238E27FC236}">
                <a16:creationId xmlns:a16="http://schemas.microsoft.com/office/drawing/2014/main" id="{C60F7333-33BD-A4B2-6C9C-D07B5FA49210}"/>
              </a:ext>
            </a:extLst>
          </p:cNvPr>
          <p:cNvSpPr/>
          <p:nvPr/>
        </p:nvSpPr>
        <p:spPr>
          <a:xfrm>
            <a:off x="4228579" y="1364724"/>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磁盘 19">
            <a:hlinkClick r:id="rId5" action="ppaction://hlinksldjump"/>
            <a:extLst>
              <a:ext uri="{FF2B5EF4-FFF2-40B4-BE49-F238E27FC236}">
                <a16:creationId xmlns:a16="http://schemas.microsoft.com/office/drawing/2014/main" id="{179D81D1-6964-F421-66CF-155C351681E0}"/>
              </a:ext>
            </a:extLst>
          </p:cNvPr>
          <p:cNvSpPr/>
          <p:nvPr/>
        </p:nvSpPr>
        <p:spPr>
          <a:xfrm>
            <a:off x="6541579" y="2352257"/>
            <a:ext cx="813933" cy="1004687"/>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连接符: 曲线 21">
            <a:extLst>
              <a:ext uri="{FF2B5EF4-FFF2-40B4-BE49-F238E27FC236}">
                <a16:creationId xmlns:a16="http://schemas.microsoft.com/office/drawing/2014/main" id="{7F968E63-D052-712B-AC99-26222199D385}"/>
              </a:ext>
            </a:extLst>
          </p:cNvPr>
          <p:cNvCxnSpPr>
            <a:cxnSpLocks/>
          </p:cNvCxnSpPr>
          <p:nvPr/>
        </p:nvCxnSpPr>
        <p:spPr>
          <a:xfrm flipV="1">
            <a:off x="3020035" y="1978588"/>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连接符: 曲线 22">
            <a:extLst>
              <a:ext uri="{FF2B5EF4-FFF2-40B4-BE49-F238E27FC236}">
                <a16:creationId xmlns:a16="http://schemas.microsoft.com/office/drawing/2014/main" id="{B88070DF-D2C1-89F1-A301-69313359DC1B}"/>
              </a:ext>
            </a:extLst>
          </p:cNvPr>
          <p:cNvCxnSpPr>
            <a:cxnSpLocks/>
          </p:cNvCxnSpPr>
          <p:nvPr/>
        </p:nvCxnSpPr>
        <p:spPr>
          <a:xfrm>
            <a:off x="5224979" y="1867067"/>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81E68EB7-7E78-6115-1F48-F147AC45945E}"/>
              </a:ext>
            </a:extLst>
          </p:cNvPr>
          <p:cNvSpPr txBox="1"/>
          <p:nvPr/>
        </p:nvSpPr>
        <p:spPr>
          <a:xfrm>
            <a:off x="1764920" y="3399754"/>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25" name="文本框 24">
            <a:extLst>
              <a:ext uri="{FF2B5EF4-FFF2-40B4-BE49-F238E27FC236}">
                <a16:creationId xmlns:a16="http://schemas.microsoft.com/office/drawing/2014/main" id="{CA0DA411-9567-7242-9414-3B13864A26B5}"/>
              </a:ext>
            </a:extLst>
          </p:cNvPr>
          <p:cNvSpPr txBox="1"/>
          <p:nvPr/>
        </p:nvSpPr>
        <p:spPr>
          <a:xfrm>
            <a:off x="3908057" y="2369411"/>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33" name="文本框 32">
            <a:extLst>
              <a:ext uri="{FF2B5EF4-FFF2-40B4-BE49-F238E27FC236}">
                <a16:creationId xmlns:a16="http://schemas.microsoft.com/office/drawing/2014/main" id="{67B8BD62-0575-C317-9B21-C6728B3E1849}"/>
              </a:ext>
            </a:extLst>
          </p:cNvPr>
          <p:cNvSpPr txBox="1"/>
          <p:nvPr/>
        </p:nvSpPr>
        <p:spPr>
          <a:xfrm>
            <a:off x="5940152" y="3363838"/>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
        <p:nvSpPr>
          <p:cNvPr id="3" name="文本框 2">
            <a:extLst>
              <a:ext uri="{FF2B5EF4-FFF2-40B4-BE49-F238E27FC236}">
                <a16:creationId xmlns:a16="http://schemas.microsoft.com/office/drawing/2014/main" id="{ED19E23A-0600-27AE-8978-A4F9A2AF5C3C}"/>
              </a:ext>
            </a:extLst>
          </p:cNvPr>
          <p:cNvSpPr txBox="1"/>
          <p:nvPr/>
        </p:nvSpPr>
        <p:spPr>
          <a:xfrm>
            <a:off x="7524328" y="126715"/>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spTree>
    <p:extLst>
      <p:ext uri="{BB962C8B-B14F-4D97-AF65-F5344CB8AC3E}">
        <p14:creationId xmlns:p14="http://schemas.microsoft.com/office/powerpoint/2010/main" val="11689241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grpSp>
        <p:nvGrpSpPr>
          <p:cNvPr id="3" name="组合 2">
            <a:extLst>
              <a:ext uri="{FF2B5EF4-FFF2-40B4-BE49-F238E27FC236}">
                <a16:creationId xmlns:a16="http://schemas.microsoft.com/office/drawing/2014/main" id="{A23D344A-3B04-26CC-F97E-1C5255C64341}"/>
              </a:ext>
            </a:extLst>
          </p:cNvPr>
          <p:cNvGrpSpPr/>
          <p:nvPr/>
        </p:nvGrpSpPr>
        <p:grpSpPr>
          <a:xfrm>
            <a:off x="3013039" y="1732900"/>
            <a:ext cx="1864768" cy="1870828"/>
            <a:chOff x="2419200" y="1377041"/>
            <a:chExt cx="2264907" cy="2201441"/>
          </a:xfrm>
        </p:grpSpPr>
        <p:grpSp>
          <p:nvGrpSpPr>
            <p:cNvPr id="4" name="组合 3">
              <a:extLst>
                <a:ext uri="{FF2B5EF4-FFF2-40B4-BE49-F238E27FC236}">
                  <a16:creationId xmlns:a16="http://schemas.microsoft.com/office/drawing/2014/main" id="{FBC61AD3-A969-1715-9D22-BF47BD39445D}"/>
                </a:ext>
              </a:extLst>
            </p:cNvPr>
            <p:cNvGrpSpPr/>
            <p:nvPr/>
          </p:nvGrpSpPr>
          <p:grpSpPr>
            <a:xfrm>
              <a:off x="2637588" y="1377041"/>
              <a:ext cx="1626495" cy="1011304"/>
              <a:chOff x="1465517" y="1421703"/>
              <a:chExt cx="1626495" cy="1011304"/>
            </a:xfrm>
          </p:grpSpPr>
          <p:grpSp>
            <p:nvGrpSpPr>
              <p:cNvPr id="35" name="组合 34">
                <a:extLst>
                  <a:ext uri="{FF2B5EF4-FFF2-40B4-BE49-F238E27FC236}">
                    <a16:creationId xmlns:a16="http://schemas.microsoft.com/office/drawing/2014/main" id="{8B78BDC8-04C5-B5AF-115C-7FECC0D75294}"/>
                  </a:ext>
                </a:extLst>
              </p:cNvPr>
              <p:cNvGrpSpPr/>
              <p:nvPr/>
            </p:nvGrpSpPr>
            <p:grpSpPr>
              <a:xfrm>
                <a:off x="1465517" y="1421703"/>
                <a:ext cx="801971" cy="1011304"/>
                <a:chOff x="3337981" y="675665"/>
                <a:chExt cx="2157513" cy="3915501"/>
              </a:xfrm>
            </p:grpSpPr>
            <p:sp>
              <p:nvSpPr>
                <p:cNvPr id="41" name="椭圆 40">
                  <a:extLst>
                    <a:ext uri="{FF2B5EF4-FFF2-40B4-BE49-F238E27FC236}">
                      <a16:creationId xmlns:a16="http://schemas.microsoft.com/office/drawing/2014/main" id="{A8755675-6CC9-B0EA-5372-5D617D87E816}"/>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8E985230-ABBD-2254-806E-F6FC4C051BC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D0C29063-CF38-D3BA-FF7D-B6449B27D2E7}"/>
                  </a:ext>
                </a:extLst>
              </p:cNvPr>
              <p:cNvGrpSpPr/>
              <p:nvPr/>
            </p:nvGrpSpPr>
            <p:grpSpPr>
              <a:xfrm>
                <a:off x="2290041" y="1421703"/>
                <a:ext cx="801971" cy="1011304"/>
                <a:chOff x="3337981" y="675665"/>
                <a:chExt cx="2157513" cy="3915501"/>
              </a:xfrm>
            </p:grpSpPr>
            <p:sp>
              <p:nvSpPr>
                <p:cNvPr id="39" name="椭圆 38">
                  <a:extLst>
                    <a:ext uri="{FF2B5EF4-FFF2-40B4-BE49-F238E27FC236}">
                      <a16:creationId xmlns:a16="http://schemas.microsoft.com/office/drawing/2014/main" id="{CD1405B9-0C21-8CCB-4FFD-F63A3D4A290F}"/>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6C21619F-708D-DAEB-D620-BCF001694B17}"/>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星形: 五角 36">
                <a:extLst>
                  <a:ext uri="{FF2B5EF4-FFF2-40B4-BE49-F238E27FC236}">
                    <a16:creationId xmlns:a16="http://schemas.microsoft.com/office/drawing/2014/main" id="{84C482D0-BB5F-041B-1B8A-641E23BA567F}"/>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星形: 五角 37">
                <a:extLst>
                  <a:ext uri="{FF2B5EF4-FFF2-40B4-BE49-F238E27FC236}">
                    <a16:creationId xmlns:a16="http://schemas.microsoft.com/office/drawing/2014/main" id="{C1F59F3D-8F0D-C794-0592-3F90B3B3C5A5}"/>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id="{FCC747FC-D562-9B42-0D90-3A0F6EBA2B56}"/>
                </a:ext>
              </a:extLst>
            </p:cNvPr>
            <p:cNvGrpSpPr/>
            <p:nvPr/>
          </p:nvGrpSpPr>
          <p:grpSpPr>
            <a:xfrm>
              <a:off x="3057965" y="2084932"/>
              <a:ext cx="1626142" cy="1015462"/>
              <a:chOff x="1359346" y="2684846"/>
              <a:chExt cx="1626142" cy="1015462"/>
            </a:xfrm>
          </p:grpSpPr>
          <p:grpSp>
            <p:nvGrpSpPr>
              <p:cNvPr id="26" name="组合 25">
                <a:extLst>
                  <a:ext uri="{FF2B5EF4-FFF2-40B4-BE49-F238E27FC236}">
                    <a16:creationId xmlns:a16="http://schemas.microsoft.com/office/drawing/2014/main" id="{935EFBF9-B273-CA58-6356-DDEDFB4D4172}"/>
                  </a:ext>
                </a:extLst>
              </p:cNvPr>
              <p:cNvGrpSpPr/>
              <p:nvPr/>
            </p:nvGrpSpPr>
            <p:grpSpPr>
              <a:xfrm>
                <a:off x="1359346" y="2684846"/>
                <a:ext cx="801971" cy="1011304"/>
                <a:chOff x="3337981" y="675665"/>
                <a:chExt cx="2157513" cy="3915501"/>
              </a:xfrm>
            </p:grpSpPr>
            <p:sp>
              <p:nvSpPr>
                <p:cNvPr id="32" name="椭圆 31">
                  <a:extLst>
                    <a:ext uri="{FF2B5EF4-FFF2-40B4-BE49-F238E27FC236}">
                      <a16:creationId xmlns:a16="http://schemas.microsoft.com/office/drawing/2014/main" id="{F641F8B9-64E7-3B91-6138-7E8E034673A6}"/>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id="{73EE9ACD-E7B4-777C-5175-AABEC6A29E5E}"/>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a:extLst>
                  <a:ext uri="{FF2B5EF4-FFF2-40B4-BE49-F238E27FC236}">
                    <a16:creationId xmlns:a16="http://schemas.microsoft.com/office/drawing/2014/main" id="{18F3266C-0F8E-3CDE-CDA1-EE7B301335DA}"/>
                  </a:ext>
                </a:extLst>
              </p:cNvPr>
              <p:cNvGrpSpPr/>
              <p:nvPr/>
            </p:nvGrpSpPr>
            <p:grpSpPr>
              <a:xfrm>
                <a:off x="2183517" y="2689004"/>
                <a:ext cx="801971" cy="1011304"/>
                <a:chOff x="3337981" y="675665"/>
                <a:chExt cx="2157513" cy="3915501"/>
              </a:xfrm>
            </p:grpSpPr>
            <p:sp>
              <p:nvSpPr>
                <p:cNvPr id="30" name="椭圆 29">
                  <a:extLst>
                    <a:ext uri="{FF2B5EF4-FFF2-40B4-BE49-F238E27FC236}">
                      <a16:creationId xmlns:a16="http://schemas.microsoft.com/office/drawing/2014/main" id="{7B5AF73C-2917-A535-80FE-1D938800C37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任意多边形: 形状 30">
                  <a:extLst>
                    <a:ext uri="{FF2B5EF4-FFF2-40B4-BE49-F238E27FC236}">
                      <a16:creationId xmlns:a16="http://schemas.microsoft.com/office/drawing/2014/main" id="{3965E26F-CE51-ADA1-717A-8A1DAC39A760}"/>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星形: 五角 27">
                <a:extLst>
                  <a:ext uri="{FF2B5EF4-FFF2-40B4-BE49-F238E27FC236}">
                    <a16:creationId xmlns:a16="http://schemas.microsoft.com/office/drawing/2014/main" id="{3F678A7E-0608-6DBE-BEC5-3379598519CA}"/>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星形: 五角 28">
                <a:extLst>
                  <a:ext uri="{FF2B5EF4-FFF2-40B4-BE49-F238E27FC236}">
                    <a16:creationId xmlns:a16="http://schemas.microsoft.com/office/drawing/2014/main" id="{1473EB86-503F-B29F-E757-D66BC87023A7}"/>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a:extLst>
                <a:ext uri="{FF2B5EF4-FFF2-40B4-BE49-F238E27FC236}">
                  <a16:creationId xmlns:a16="http://schemas.microsoft.com/office/drawing/2014/main" id="{C628F50B-1504-42AF-AE2F-2CE56DBF8A84}"/>
                </a:ext>
              </a:extLst>
            </p:cNvPr>
            <p:cNvGrpSpPr/>
            <p:nvPr/>
          </p:nvGrpSpPr>
          <p:grpSpPr>
            <a:xfrm>
              <a:off x="2419200" y="2567178"/>
              <a:ext cx="1626495" cy="1011304"/>
              <a:chOff x="1465517" y="1421703"/>
              <a:chExt cx="1626495" cy="1011304"/>
            </a:xfrm>
          </p:grpSpPr>
          <p:grpSp>
            <p:nvGrpSpPr>
              <p:cNvPr id="7" name="组合 6">
                <a:extLst>
                  <a:ext uri="{FF2B5EF4-FFF2-40B4-BE49-F238E27FC236}">
                    <a16:creationId xmlns:a16="http://schemas.microsoft.com/office/drawing/2014/main" id="{D1B376CB-0F8A-AC38-335E-5929CEE6C0B5}"/>
                  </a:ext>
                </a:extLst>
              </p:cNvPr>
              <p:cNvGrpSpPr/>
              <p:nvPr/>
            </p:nvGrpSpPr>
            <p:grpSpPr>
              <a:xfrm>
                <a:off x="1465517" y="1421703"/>
                <a:ext cx="801971" cy="1011304"/>
                <a:chOff x="3337981" y="675665"/>
                <a:chExt cx="2157513" cy="3915501"/>
              </a:xfrm>
            </p:grpSpPr>
            <p:sp>
              <p:nvSpPr>
                <p:cNvPr id="18" name="椭圆 17">
                  <a:extLst>
                    <a:ext uri="{FF2B5EF4-FFF2-40B4-BE49-F238E27FC236}">
                      <a16:creationId xmlns:a16="http://schemas.microsoft.com/office/drawing/2014/main" id="{9CBCF335-77E8-727A-BE9B-32D33C38F7A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0FCE68EF-303D-9CD1-2F01-4AF8BAE3217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a:extLst>
                  <a:ext uri="{FF2B5EF4-FFF2-40B4-BE49-F238E27FC236}">
                    <a16:creationId xmlns:a16="http://schemas.microsoft.com/office/drawing/2014/main" id="{5317B260-B626-A8B0-FD10-A3B020094026}"/>
                  </a:ext>
                </a:extLst>
              </p:cNvPr>
              <p:cNvGrpSpPr/>
              <p:nvPr/>
            </p:nvGrpSpPr>
            <p:grpSpPr>
              <a:xfrm>
                <a:off x="2290041" y="1421703"/>
                <a:ext cx="801971" cy="1011304"/>
                <a:chOff x="3337981" y="675665"/>
                <a:chExt cx="2157513" cy="3915501"/>
              </a:xfrm>
            </p:grpSpPr>
            <p:sp>
              <p:nvSpPr>
                <p:cNvPr id="16" name="椭圆 15">
                  <a:extLst>
                    <a:ext uri="{FF2B5EF4-FFF2-40B4-BE49-F238E27FC236}">
                      <a16:creationId xmlns:a16="http://schemas.microsoft.com/office/drawing/2014/main" id="{11B89271-3441-CD06-EC5D-24DC318249B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3DEFA5CC-B87F-C9D4-35A1-DB1493F5FC8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星形: 五角 13">
                <a:extLst>
                  <a:ext uri="{FF2B5EF4-FFF2-40B4-BE49-F238E27FC236}">
                    <a16:creationId xmlns:a16="http://schemas.microsoft.com/office/drawing/2014/main" id="{04C76775-0961-DC85-145C-4DCD8CD1BB18}"/>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星形: 五角 14">
                <a:extLst>
                  <a:ext uri="{FF2B5EF4-FFF2-40B4-BE49-F238E27FC236}">
                    <a16:creationId xmlns:a16="http://schemas.microsoft.com/office/drawing/2014/main" id="{1E60BA10-2F5D-045F-02F3-6140417E6D44}"/>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3" name="文本框 42">
            <a:extLst>
              <a:ext uri="{FF2B5EF4-FFF2-40B4-BE49-F238E27FC236}">
                <a16:creationId xmlns:a16="http://schemas.microsoft.com/office/drawing/2014/main" id="{8DF5C438-9D49-7D5F-0317-6394EF365B37}"/>
              </a:ext>
            </a:extLst>
          </p:cNvPr>
          <p:cNvSpPr txBox="1"/>
          <p:nvPr/>
        </p:nvSpPr>
        <p:spPr>
          <a:xfrm>
            <a:off x="622865" y="2280278"/>
            <a:ext cx="902811" cy="523220"/>
          </a:xfrm>
          <a:prstGeom prst="rect">
            <a:avLst/>
          </a:prstGeom>
          <a:noFill/>
        </p:spPr>
        <p:txBody>
          <a:bodyPr wrap="none" rtlCol="0">
            <a:spAutoFit/>
          </a:bodyPr>
          <a:lstStyle/>
          <a:p>
            <a:r>
              <a:rPr lang="en-US" altLang="zh-CN" sz="2800" b="1" i="1" dirty="0">
                <a:latin typeface="Times New Roman" panose="02020603050405020304" pitchFamily="18" charset="0"/>
              </a:rPr>
              <a:t>1000</a:t>
            </a:r>
            <a:endParaRPr lang="zh-CN" altLang="en-US" sz="2800" b="1" i="1" dirty="0">
              <a:latin typeface="Times New Roman" panose="02020603050405020304" pitchFamily="18" charset="0"/>
            </a:endParaRPr>
          </a:p>
        </p:txBody>
      </p:sp>
      <p:grpSp>
        <p:nvGrpSpPr>
          <p:cNvPr id="44" name="组合 43">
            <a:extLst>
              <a:ext uri="{FF2B5EF4-FFF2-40B4-BE49-F238E27FC236}">
                <a16:creationId xmlns:a16="http://schemas.microsoft.com/office/drawing/2014/main" id="{E133833A-5518-EDED-D347-E2B4C0253E5E}"/>
              </a:ext>
            </a:extLst>
          </p:cNvPr>
          <p:cNvGrpSpPr/>
          <p:nvPr/>
        </p:nvGrpSpPr>
        <p:grpSpPr>
          <a:xfrm>
            <a:off x="6683651" y="1937491"/>
            <a:ext cx="873499" cy="1175560"/>
            <a:chOff x="5370965" y="1680603"/>
            <a:chExt cx="1793323" cy="2133285"/>
          </a:xfrm>
        </p:grpSpPr>
        <p:sp>
          <p:nvSpPr>
            <p:cNvPr id="45" name="矩形 44">
              <a:extLst>
                <a:ext uri="{FF2B5EF4-FFF2-40B4-BE49-F238E27FC236}">
                  <a16:creationId xmlns:a16="http://schemas.microsoft.com/office/drawing/2014/main" id="{7804B5C1-36F9-10E6-8B1D-C548B4D04EA3}"/>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CD72947-60AC-E53D-B08F-E25A601A6B32}"/>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D666DAC4-2881-3A0D-8E7E-F8E8D38838B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E521140C-EBB0-6894-4861-DFAD09CC1E87}"/>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DF0AE2A-E635-E099-A02E-E1BB62B558E1}"/>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F5C8C3FA-0E59-7215-8DAD-885162F751BA}"/>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91A8907-E3D1-C293-A1CA-425D4F419143}"/>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2D2FE86-4793-8A33-F74A-7B4A34084C71}"/>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6D78C14-B003-D417-2ACD-896AF1C421F1}"/>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cxnSp>
        <p:nvCxnSpPr>
          <p:cNvPr id="54" name="直接箭头连接符 53">
            <a:extLst>
              <a:ext uri="{FF2B5EF4-FFF2-40B4-BE49-F238E27FC236}">
                <a16:creationId xmlns:a16="http://schemas.microsoft.com/office/drawing/2014/main" id="{EDC434B1-08A7-BFBF-D90C-EBC9B436B365}"/>
              </a:ext>
            </a:extLst>
          </p:cNvPr>
          <p:cNvCxnSpPr>
            <a:cxnSpLocks/>
          </p:cNvCxnSpPr>
          <p:nvPr/>
        </p:nvCxnSpPr>
        <p:spPr>
          <a:xfrm>
            <a:off x="1777241" y="2549273"/>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a:hlinkClick r:id="rId3" action="ppaction://hlinksldjump"/>
            <a:extLst>
              <a:ext uri="{FF2B5EF4-FFF2-40B4-BE49-F238E27FC236}">
                <a16:creationId xmlns:a16="http://schemas.microsoft.com/office/drawing/2014/main" id="{0BB316E9-DBBC-114B-F0AF-AF08665EB60F}"/>
              </a:ext>
            </a:extLst>
          </p:cNvPr>
          <p:cNvCxnSpPr>
            <a:cxnSpLocks/>
          </p:cNvCxnSpPr>
          <p:nvPr/>
        </p:nvCxnSpPr>
        <p:spPr>
          <a:xfrm flipH="1">
            <a:off x="5314112" y="2572853"/>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6" name="文本框 55">
            <a:extLst>
              <a:ext uri="{FF2B5EF4-FFF2-40B4-BE49-F238E27FC236}">
                <a16:creationId xmlns:a16="http://schemas.microsoft.com/office/drawing/2014/main" id="{FFCCC6EA-5E72-F567-7253-59192414C230}"/>
              </a:ext>
            </a:extLst>
          </p:cNvPr>
          <p:cNvSpPr txBox="1"/>
          <p:nvPr/>
        </p:nvSpPr>
        <p:spPr>
          <a:xfrm>
            <a:off x="7092280" y="3127705"/>
            <a:ext cx="1176925" cy="307777"/>
          </a:xfrm>
          <a:prstGeom prst="rect">
            <a:avLst/>
          </a:prstGeom>
          <a:noFill/>
        </p:spPr>
        <p:txBody>
          <a:bodyPr wrap="none" rtlCol="0">
            <a:spAutoFit/>
          </a:bodyPr>
          <a:lstStyle/>
          <a:p>
            <a:r>
              <a:rPr lang="en-US" altLang="zh-CN" sz="1400" b="1" i="1">
                <a:latin typeface="Times New Roman" panose="02020603050405020304" pitchFamily="18" charset="0"/>
              </a:rPr>
              <a:t>Code manual</a:t>
            </a:r>
            <a:endParaRPr lang="zh-CN" altLang="en-US" sz="1400" b="1" i="1">
              <a:latin typeface="Times New Roman" panose="02020603050405020304" pitchFamily="18" charset="0"/>
            </a:endParaRPr>
          </a:p>
        </p:txBody>
      </p:sp>
      <p:grpSp>
        <p:nvGrpSpPr>
          <p:cNvPr id="57" name="组合 56">
            <a:extLst>
              <a:ext uri="{FF2B5EF4-FFF2-40B4-BE49-F238E27FC236}">
                <a16:creationId xmlns:a16="http://schemas.microsoft.com/office/drawing/2014/main" id="{0C824654-BCDF-42E4-7C3C-258513C74367}"/>
              </a:ext>
            </a:extLst>
          </p:cNvPr>
          <p:cNvGrpSpPr/>
          <p:nvPr/>
        </p:nvGrpSpPr>
        <p:grpSpPr>
          <a:xfrm flipH="1">
            <a:off x="7557150" y="1937491"/>
            <a:ext cx="873499" cy="1175560"/>
            <a:chOff x="5370965" y="1680603"/>
            <a:chExt cx="1793323" cy="2133285"/>
          </a:xfrm>
        </p:grpSpPr>
        <p:sp>
          <p:nvSpPr>
            <p:cNvPr id="58" name="矩形 57">
              <a:extLst>
                <a:ext uri="{FF2B5EF4-FFF2-40B4-BE49-F238E27FC236}">
                  <a16:creationId xmlns:a16="http://schemas.microsoft.com/office/drawing/2014/main" id="{746E1416-5811-ADF5-AD77-412B5368770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472A7448-227B-B0E6-990F-BC091BEFA389}"/>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B1AE30A-3BDA-E223-9311-D6B2C8EB4B1A}"/>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9C1FC1D-B682-4EB4-9DCB-7D63553B1C21}"/>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7A123563-54AD-3D54-F11E-B99F7EE5C82E}"/>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6099CCE4-F795-47CC-B128-6F6DB56B565F}"/>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A6205BB-C008-3F1F-6FBA-FF78F06B0792}"/>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AAB6AAB3-CAC6-DF10-2DD4-68DAB3CAE143}"/>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2316538-6DBE-8E65-C2E2-5E1892A62687}"/>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63891FB3-C4B6-A288-7026-4CDF834B41F4}"/>
              </a:ext>
            </a:extLst>
          </p:cNvPr>
          <p:cNvSpPr txBox="1"/>
          <p:nvPr/>
        </p:nvSpPr>
        <p:spPr>
          <a:xfrm>
            <a:off x="7524328" y="126715"/>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spTree>
    <p:extLst>
      <p:ext uri="{BB962C8B-B14F-4D97-AF65-F5344CB8AC3E}">
        <p14:creationId xmlns:p14="http://schemas.microsoft.com/office/powerpoint/2010/main" val="30590188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524328" y="97717"/>
              <a:ext cx="1252522" cy="400110"/>
            </a:xfrm>
            <a:prstGeom prst="rect">
              <a:avLst/>
            </a:prstGeom>
            <a:noFill/>
          </p:spPr>
          <p:txBody>
            <a:bodyPr wrap="none" rtlCol="0">
              <a:spAutoFit/>
            </a:bodyPr>
            <a:lstStyle/>
            <a:p>
              <a:r>
                <a:rPr lang="en-US" altLang="zh-CN" sz="2000" b="1" dirty="0">
                  <a:solidFill>
                    <a:schemeClr val="bg1"/>
                  </a:solidFill>
                </a:rPr>
                <a:t>Data code</a:t>
              </a:r>
              <a:endParaRPr lang="zh-CN" altLang="en-US" sz="2000" b="1" dirty="0">
                <a:solidFill>
                  <a:schemeClr val="bg1"/>
                </a:solidFill>
              </a:endParaRPr>
            </a:p>
          </p:txBody>
        </p:sp>
      </p:grpSp>
      <p:grpSp>
        <p:nvGrpSpPr>
          <p:cNvPr id="8" name="组合 7">
            <a:extLst>
              <a:ext uri="{FF2B5EF4-FFF2-40B4-BE49-F238E27FC236}">
                <a16:creationId xmlns:a16="http://schemas.microsoft.com/office/drawing/2014/main" id="{CE9EF457-77D1-002F-DB1B-B5C8635261A4}"/>
              </a:ext>
            </a:extLst>
          </p:cNvPr>
          <p:cNvGrpSpPr/>
          <p:nvPr/>
        </p:nvGrpSpPr>
        <p:grpSpPr>
          <a:xfrm>
            <a:off x="467544" y="1934569"/>
            <a:ext cx="1746998" cy="1478122"/>
            <a:chOff x="6683651" y="1937491"/>
            <a:chExt cx="1746998" cy="1478122"/>
          </a:xfrm>
        </p:grpSpPr>
        <p:grpSp>
          <p:nvGrpSpPr>
            <p:cNvPr id="44" name="组合 43">
              <a:extLst>
                <a:ext uri="{FF2B5EF4-FFF2-40B4-BE49-F238E27FC236}">
                  <a16:creationId xmlns:a16="http://schemas.microsoft.com/office/drawing/2014/main" id="{E133833A-5518-EDED-D347-E2B4C0253E5E}"/>
                </a:ext>
              </a:extLst>
            </p:cNvPr>
            <p:cNvGrpSpPr/>
            <p:nvPr/>
          </p:nvGrpSpPr>
          <p:grpSpPr>
            <a:xfrm>
              <a:off x="6683651" y="1937491"/>
              <a:ext cx="873499" cy="1175560"/>
              <a:chOff x="5370965" y="1680603"/>
              <a:chExt cx="1793323" cy="2133285"/>
            </a:xfrm>
          </p:grpSpPr>
          <p:sp>
            <p:nvSpPr>
              <p:cNvPr id="45" name="矩形 44">
                <a:extLst>
                  <a:ext uri="{FF2B5EF4-FFF2-40B4-BE49-F238E27FC236}">
                    <a16:creationId xmlns:a16="http://schemas.microsoft.com/office/drawing/2014/main" id="{7804B5C1-36F9-10E6-8B1D-C548B4D04EA3}"/>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a:extLst>
                  <a:ext uri="{FF2B5EF4-FFF2-40B4-BE49-F238E27FC236}">
                    <a16:creationId xmlns:a16="http://schemas.microsoft.com/office/drawing/2014/main" id="{9CD72947-60AC-E53D-B08F-E25A601A6B32}"/>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D666DAC4-2881-3A0D-8E7E-F8E8D38838B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E521140C-EBB0-6894-4861-DFAD09CC1E87}"/>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4DF0AE2A-E635-E099-A02E-E1BB62B558E1}"/>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F5C8C3FA-0E59-7215-8DAD-885162F751BA}"/>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F91A8907-E3D1-C293-A1CA-425D4F419143}"/>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2D2FE86-4793-8A33-F74A-7B4A34084C71}"/>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6D78C14-B003-D417-2ACD-896AF1C421F1}"/>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
          <p:nvSpPr>
            <p:cNvPr id="56" name="文本框 55">
              <a:extLst>
                <a:ext uri="{FF2B5EF4-FFF2-40B4-BE49-F238E27FC236}">
                  <a16:creationId xmlns:a16="http://schemas.microsoft.com/office/drawing/2014/main" id="{FFCCC6EA-5E72-F567-7253-59192414C230}"/>
                </a:ext>
              </a:extLst>
            </p:cNvPr>
            <p:cNvSpPr txBox="1"/>
            <p:nvPr/>
          </p:nvSpPr>
          <p:spPr>
            <a:xfrm>
              <a:off x="6977945" y="3107836"/>
              <a:ext cx="1176925" cy="307777"/>
            </a:xfrm>
            <a:prstGeom prst="rect">
              <a:avLst/>
            </a:prstGeom>
            <a:noFill/>
          </p:spPr>
          <p:txBody>
            <a:bodyPr wrap="none" rtlCol="0">
              <a:spAutoFit/>
            </a:bodyPr>
            <a:lstStyle/>
            <a:p>
              <a:r>
                <a:rPr lang="en-US" altLang="zh-CN" sz="1400" b="1" i="1" dirty="0">
                  <a:latin typeface="Times New Roman" panose="02020603050405020304" pitchFamily="18" charset="0"/>
                </a:rPr>
                <a:t>Code manual</a:t>
              </a:r>
              <a:endParaRPr lang="zh-CN" altLang="en-US" sz="1400" b="1" i="1" dirty="0">
                <a:latin typeface="Times New Roman" panose="02020603050405020304" pitchFamily="18" charset="0"/>
              </a:endParaRPr>
            </a:p>
          </p:txBody>
        </p:sp>
        <p:grpSp>
          <p:nvGrpSpPr>
            <p:cNvPr id="57" name="组合 56">
              <a:extLst>
                <a:ext uri="{FF2B5EF4-FFF2-40B4-BE49-F238E27FC236}">
                  <a16:creationId xmlns:a16="http://schemas.microsoft.com/office/drawing/2014/main" id="{0C824654-BCDF-42E4-7C3C-258513C74367}"/>
                </a:ext>
              </a:extLst>
            </p:cNvPr>
            <p:cNvGrpSpPr/>
            <p:nvPr/>
          </p:nvGrpSpPr>
          <p:grpSpPr>
            <a:xfrm flipH="1">
              <a:off x="7557150" y="1937491"/>
              <a:ext cx="873499" cy="1175560"/>
              <a:chOff x="5370965" y="1680603"/>
              <a:chExt cx="1793323" cy="2133285"/>
            </a:xfrm>
          </p:grpSpPr>
          <p:sp>
            <p:nvSpPr>
              <p:cNvPr id="58" name="矩形 57">
                <a:extLst>
                  <a:ext uri="{FF2B5EF4-FFF2-40B4-BE49-F238E27FC236}">
                    <a16:creationId xmlns:a16="http://schemas.microsoft.com/office/drawing/2014/main" id="{746E1416-5811-ADF5-AD77-412B5368770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直接连接符 58">
                <a:extLst>
                  <a:ext uri="{FF2B5EF4-FFF2-40B4-BE49-F238E27FC236}">
                    <a16:creationId xmlns:a16="http://schemas.microsoft.com/office/drawing/2014/main" id="{472A7448-227B-B0E6-990F-BC091BEFA389}"/>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1B1AE30A-3BDA-E223-9311-D6B2C8EB4B1A}"/>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9C1FC1D-B682-4EB4-9DCB-7D63553B1C21}"/>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7A123563-54AD-3D54-F11E-B99F7EE5C82E}"/>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6099CCE4-F795-47CC-B128-6F6DB56B565F}"/>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A6205BB-C008-3F1F-6FBA-FF78F06B0792}"/>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AAB6AAB3-CAC6-DF10-2DD4-68DAB3CAE143}"/>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E2316538-6DBE-8E65-C2E2-5E1892A62687}"/>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grpSp>
      <p:sp>
        <p:nvSpPr>
          <p:cNvPr id="19" name="左大括号 18">
            <a:extLst>
              <a:ext uri="{FF2B5EF4-FFF2-40B4-BE49-F238E27FC236}">
                <a16:creationId xmlns:a16="http://schemas.microsoft.com/office/drawing/2014/main" id="{16C4153F-1C20-03B8-CC56-402242887BE0}"/>
              </a:ext>
            </a:extLst>
          </p:cNvPr>
          <p:cNvSpPr/>
          <p:nvPr/>
        </p:nvSpPr>
        <p:spPr>
          <a:xfrm>
            <a:off x="2429655" y="1455626"/>
            <a:ext cx="1008112" cy="2232248"/>
          </a:xfrm>
          <a:prstGeom prst="leftBrace">
            <a:avLst>
              <a:gd name="adj1" fmla="val 52103"/>
              <a:gd name="adj2" fmla="val 51709"/>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4FC4696F-4FAF-9DBA-40E7-E64B480AEB6F}"/>
              </a:ext>
            </a:extLst>
          </p:cNvPr>
          <p:cNvSpPr txBox="1"/>
          <p:nvPr/>
        </p:nvSpPr>
        <p:spPr>
          <a:xfrm>
            <a:off x="3491880" y="1255571"/>
            <a:ext cx="4864280" cy="400110"/>
          </a:xfrm>
          <a:prstGeom prst="rect">
            <a:avLst/>
          </a:prstGeom>
          <a:noFill/>
        </p:spPr>
        <p:txBody>
          <a:bodyPr wrap="none" rtlCol="0">
            <a:spAutoFit/>
          </a:bodyPr>
          <a:lstStyle/>
          <a:p>
            <a:r>
              <a:rPr lang="en-US" altLang="zh-CN" sz="2000" i="1" dirty="0">
                <a:latin typeface="Times New Roman" panose="02020603050405020304" pitchFamily="18" charset="0"/>
              </a:rPr>
              <a:t>Article basis info: title, first-author, journal…</a:t>
            </a:r>
            <a:endParaRPr lang="zh-CN" altLang="en-US" sz="2000" i="1" dirty="0">
              <a:latin typeface="Times New Roman" panose="02020603050405020304" pitchFamily="18" charset="0"/>
            </a:endParaRPr>
          </a:p>
        </p:txBody>
      </p:sp>
      <p:sp>
        <p:nvSpPr>
          <p:cNvPr id="23" name="文本框 22">
            <a:extLst>
              <a:ext uri="{FF2B5EF4-FFF2-40B4-BE49-F238E27FC236}">
                <a16:creationId xmlns:a16="http://schemas.microsoft.com/office/drawing/2014/main" id="{9B599C6E-1758-0C56-6716-1EF0F15DD2D9}"/>
              </a:ext>
            </a:extLst>
          </p:cNvPr>
          <p:cNvSpPr txBox="1"/>
          <p:nvPr/>
        </p:nvSpPr>
        <p:spPr>
          <a:xfrm>
            <a:off x="3491880" y="2156871"/>
            <a:ext cx="5207772" cy="707886"/>
          </a:xfrm>
          <a:prstGeom prst="rect">
            <a:avLst/>
          </a:prstGeom>
          <a:noFill/>
        </p:spPr>
        <p:txBody>
          <a:bodyPr wrap="none" rtlCol="0">
            <a:spAutoFit/>
          </a:bodyPr>
          <a:lstStyle/>
          <a:p>
            <a:r>
              <a:rPr lang="en-US" altLang="zh-CN" sz="2000" i="1" dirty="0">
                <a:latin typeface="Times New Roman" panose="02020603050405020304" pitchFamily="18" charset="0"/>
              </a:rPr>
              <a:t>Subjects info: gender, age, SES, subjects number,</a:t>
            </a:r>
          </a:p>
          <a:p>
            <a:r>
              <a:rPr lang="en-US" altLang="zh-CN" sz="2000" i="1" dirty="0">
                <a:latin typeface="Times New Roman" panose="02020603050405020304" pitchFamily="18" charset="0"/>
              </a:rPr>
              <a:t>subjects recruitment area…</a:t>
            </a:r>
            <a:endParaRPr lang="zh-CN" altLang="en-US" sz="2000" i="1" dirty="0">
              <a:latin typeface="Times New Roman" panose="02020603050405020304" pitchFamily="18" charset="0"/>
            </a:endParaRPr>
          </a:p>
        </p:txBody>
      </p:sp>
      <p:sp>
        <p:nvSpPr>
          <p:cNvPr id="24" name="文本框 23">
            <a:extLst>
              <a:ext uri="{FF2B5EF4-FFF2-40B4-BE49-F238E27FC236}">
                <a16:creationId xmlns:a16="http://schemas.microsoft.com/office/drawing/2014/main" id="{C394FE08-A343-3AE0-739C-5ED4749A2CC8}"/>
              </a:ext>
            </a:extLst>
          </p:cNvPr>
          <p:cNvSpPr txBox="1"/>
          <p:nvPr/>
        </p:nvSpPr>
        <p:spPr>
          <a:xfrm>
            <a:off x="3491880" y="3203616"/>
            <a:ext cx="5091587" cy="1015663"/>
          </a:xfrm>
          <a:prstGeom prst="rect">
            <a:avLst/>
          </a:prstGeom>
          <a:noFill/>
        </p:spPr>
        <p:txBody>
          <a:bodyPr wrap="none" rtlCol="0">
            <a:spAutoFit/>
          </a:bodyPr>
          <a:lstStyle/>
          <a:p>
            <a:r>
              <a:rPr lang="en-US" altLang="zh-CN" sz="2000" i="1" dirty="0">
                <a:latin typeface="Times New Roman" panose="02020603050405020304" pitchFamily="18" charset="0"/>
              </a:rPr>
              <a:t>Other important info: target population, </a:t>
            </a:r>
          </a:p>
          <a:p>
            <a:r>
              <a:rPr lang="en-US" altLang="zh-CN" sz="2000" i="1" dirty="0">
                <a:latin typeface="Times New Roman" panose="02020603050405020304" pitchFamily="18" charset="0"/>
              </a:rPr>
              <a:t>sampling method, subjects recruitment method, </a:t>
            </a:r>
          </a:p>
          <a:p>
            <a:r>
              <a:rPr lang="en-US" altLang="zh-CN" sz="2000" i="1" dirty="0">
                <a:latin typeface="Times New Roman" panose="02020603050405020304" pitchFamily="18" charset="0"/>
              </a:rPr>
              <a:t>study type</a:t>
            </a:r>
            <a:endParaRPr lang="zh-CN" altLang="en-US" sz="2000" i="1" dirty="0">
              <a:latin typeface="Times New Roman" panose="02020603050405020304" pitchFamily="18" charset="0"/>
            </a:endParaRPr>
          </a:p>
        </p:txBody>
      </p:sp>
    </p:spTree>
    <p:extLst>
      <p:ext uri="{BB962C8B-B14F-4D97-AF65-F5344CB8AC3E}">
        <p14:creationId xmlns:p14="http://schemas.microsoft.com/office/powerpoint/2010/main" val="50474161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圆角 65"/>
          <p:cNvSpPr/>
          <p:nvPr/>
        </p:nvSpPr>
        <p:spPr>
          <a:xfrm>
            <a:off x="1331640" y="2210009"/>
            <a:ext cx="1944216" cy="715089"/>
          </a:xfrm>
          <a:prstGeom prst="roundRect">
            <a:avLst/>
          </a:prstGeom>
          <a:noFill/>
          <a:ln>
            <a:noFill/>
          </a:ln>
        </p:spPr>
        <p:txBody>
          <a:bodyPr wrap="square">
            <a:spAutoFit/>
          </a:bodyPr>
          <a:lstStyle/>
          <a:p>
            <a:pPr algn="ctr"/>
            <a:r>
              <a:rPr lang="en-US" altLang="zh-CN" sz="3600" b="1" dirty="0">
                <a:ln w="6350">
                  <a:noFill/>
                </a:ln>
                <a:solidFill>
                  <a:schemeClr val="tx1">
                    <a:lumMod val="75000"/>
                  </a:schemeClr>
                </a:solidFill>
                <a:latin typeface="Times New Roman" panose="02020603050405020304" pitchFamily="18" charset="0"/>
                <a:ea typeface="宋体" panose="02010600030101010101" pitchFamily="2" charset="-122"/>
              </a:rPr>
              <a:t>Content</a:t>
            </a:r>
            <a:endParaRPr lang="zh-CN" altLang="en-US" sz="36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grpSp>
        <p:nvGrpSpPr>
          <p:cNvPr id="15" name="组合 14">
            <a:extLst>
              <a:ext uri="{FF2B5EF4-FFF2-40B4-BE49-F238E27FC236}">
                <a16:creationId xmlns:a16="http://schemas.microsoft.com/office/drawing/2014/main" id="{D34E36D9-C163-71E0-B4A9-84A0ACFB6AE4}"/>
              </a:ext>
            </a:extLst>
          </p:cNvPr>
          <p:cNvGrpSpPr/>
          <p:nvPr/>
        </p:nvGrpSpPr>
        <p:grpSpPr>
          <a:xfrm>
            <a:off x="3707904" y="1203598"/>
            <a:ext cx="3377800" cy="2887491"/>
            <a:chOff x="3416060" y="1139386"/>
            <a:chExt cx="3377800" cy="2887491"/>
          </a:xfrm>
        </p:grpSpPr>
        <p:sp>
          <p:nvSpPr>
            <p:cNvPr id="64" name="矩形: 圆角 63"/>
            <p:cNvSpPr/>
            <p:nvPr/>
          </p:nvSpPr>
          <p:spPr>
            <a:xfrm>
              <a:off x="4058197" y="1139386"/>
              <a:ext cx="1891724"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Introduction</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C8AA628A-380B-1F25-78EB-7E80E73D23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1142756"/>
              <a:ext cx="576064" cy="533540"/>
            </a:xfrm>
            <a:prstGeom prst="rect">
              <a:avLst/>
            </a:prstGeom>
          </p:spPr>
        </p:pic>
        <p:sp>
          <p:nvSpPr>
            <p:cNvPr id="10" name="矩形: 圆角 9">
              <a:extLst>
                <a:ext uri="{FF2B5EF4-FFF2-40B4-BE49-F238E27FC236}">
                  <a16:creationId xmlns:a16="http://schemas.microsoft.com/office/drawing/2014/main" id="{E16047CD-CF8B-6F0A-48AA-48E6145B9567}"/>
                </a:ext>
              </a:extLst>
            </p:cNvPr>
            <p:cNvSpPr/>
            <p:nvPr/>
          </p:nvSpPr>
          <p:spPr>
            <a:xfrm>
              <a:off x="4058197" y="2723862"/>
              <a:ext cx="2735663"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Preliminary results</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11" name="图片 10">
              <a:extLst>
                <a:ext uri="{FF2B5EF4-FFF2-40B4-BE49-F238E27FC236}">
                  <a16:creationId xmlns:a16="http://schemas.microsoft.com/office/drawing/2014/main" id="{50B836B8-0023-82CC-F838-CBF9E90503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2709810"/>
              <a:ext cx="576064" cy="533540"/>
            </a:xfrm>
            <a:prstGeom prst="rect">
              <a:avLst/>
            </a:prstGeom>
          </p:spPr>
        </p:pic>
        <p:sp>
          <p:nvSpPr>
            <p:cNvPr id="13" name="矩形: 圆角 12">
              <a:extLst>
                <a:ext uri="{FF2B5EF4-FFF2-40B4-BE49-F238E27FC236}">
                  <a16:creationId xmlns:a16="http://schemas.microsoft.com/office/drawing/2014/main" id="{D3E9EB00-35F1-34D9-B15C-205B27B01EE3}"/>
                </a:ext>
              </a:extLst>
            </p:cNvPr>
            <p:cNvSpPr/>
            <p:nvPr/>
          </p:nvSpPr>
          <p:spPr>
            <a:xfrm>
              <a:off x="4058197" y="1931624"/>
              <a:ext cx="1257419"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Method</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14" name="图片 13">
              <a:extLst>
                <a:ext uri="{FF2B5EF4-FFF2-40B4-BE49-F238E27FC236}">
                  <a16:creationId xmlns:a16="http://schemas.microsoft.com/office/drawing/2014/main" id="{9787D822-D528-E9CB-B17C-2B810D8B205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1926283"/>
              <a:ext cx="576064" cy="533540"/>
            </a:xfrm>
            <a:prstGeom prst="rect">
              <a:avLst/>
            </a:prstGeom>
          </p:spPr>
        </p:pic>
        <p:sp>
          <p:nvSpPr>
            <p:cNvPr id="4" name="矩形: 圆角 3">
              <a:extLst>
                <a:ext uri="{FF2B5EF4-FFF2-40B4-BE49-F238E27FC236}">
                  <a16:creationId xmlns:a16="http://schemas.microsoft.com/office/drawing/2014/main" id="{D5F3DDBF-89DF-C54B-E395-626F49FE222D}"/>
                </a:ext>
              </a:extLst>
            </p:cNvPr>
            <p:cNvSpPr/>
            <p:nvPr/>
          </p:nvSpPr>
          <p:spPr>
            <a:xfrm>
              <a:off x="4058197" y="3516099"/>
              <a:ext cx="2611880" cy="510778"/>
            </a:xfrm>
            <a:prstGeom prst="roundRect">
              <a:avLst/>
            </a:prstGeom>
            <a:noFill/>
          </p:spPr>
          <p:txBody>
            <a:bodyPr wrap="none">
              <a:spAutoFit/>
            </a:bodyPr>
            <a:lstStyle/>
            <a:p>
              <a:pPr algn="ctr"/>
              <a:r>
                <a:rPr lang="en-US" altLang="zh-CN" sz="2400" b="1" dirty="0">
                  <a:ln w="6350">
                    <a:noFill/>
                  </a:ln>
                  <a:solidFill>
                    <a:schemeClr val="tx1">
                      <a:lumMod val="75000"/>
                    </a:schemeClr>
                  </a:solidFill>
                  <a:latin typeface="Times New Roman" panose="02020603050405020304" pitchFamily="18" charset="0"/>
                  <a:ea typeface="宋体" panose="02010600030101010101" pitchFamily="2" charset="-122"/>
                </a:rPr>
                <a:t>Research progress</a:t>
              </a:r>
              <a:endParaRPr lang="zh-CN" altLang="en-US" sz="2400" b="1" dirty="0">
                <a:ln w="6350">
                  <a:noFill/>
                </a:ln>
                <a:solidFill>
                  <a:schemeClr val="tx1">
                    <a:lumMod val="75000"/>
                  </a:schemeClr>
                </a:solidFill>
                <a:latin typeface="Times New Roman" panose="02020603050405020304" pitchFamily="18" charset="0"/>
                <a:ea typeface="宋体" panose="02010600030101010101" pitchFamily="2" charset="-122"/>
              </a:endParaRPr>
            </a:p>
          </p:txBody>
        </p:sp>
        <p:pic>
          <p:nvPicPr>
            <p:cNvPr id="5" name="图片 4">
              <a:extLst>
                <a:ext uri="{FF2B5EF4-FFF2-40B4-BE49-F238E27FC236}">
                  <a16:creationId xmlns:a16="http://schemas.microsoft.com/office/drawing/2014/main" id="{6F3309B7-1358-6BDF-D253-90AB4ACC9F2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64175" t="30089"/>
            <a:stretch/>
          </p:blipFill>
          <p:spPr>
            <a:xfrm>
              <a:off x="3416060" y="3493337"/>
              <a:ext cx="576064" cy="53354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7BFD5CEF-E864-1A5B-D5AC-C91F15BFC8A8}"/>
              </a:ext>
            </a:extLst>
          </p:cNvPr>
          <p:cNvGrpSpPr/>
          <p:nvPr/>
        </p:nvGrpSpPr>
        <p:grpSpPr>
          <a:xfrm>
            <a:off x="-3056" y="0"/>
            <a:ext cx="9147056" cy="5587387"/>
            <a:chOff x="-3056" y="-28998"/>
            <a:chExt cx="9147056" cy="5587387"/>
          </a:xfrm>
        </p:grpSpPr>
        <p:pic>
          <p:nvPicPr>
            <p:cNvPr id="9" name="图片 8">
              <a:extLst>
                <a:ext uri="{FF2B5EF4-FFF2-40B4-BE49-F238E27FC236}">
                  <a16:creationId xmlns:a16="http://schemas.microsoft.com/office/drawing/2014/main" id="{F5D150F8-9AD5-9F05-31A3-91708B0A6730}"/>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3181E2E0-174C-9DE6-BFCD-5248B10A987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sp>
          <p:nvSpPr>
            <p:cNvPr id="12" name="文本框 11">
              <a:extLst>
                <a:ext uri="{FF2B5EF4-FFF2-40B4-BE49-F238E27FC236}">
                  <a16:creationId xmlns:a16="http://schemas.microsoft.com/office/drawing/2014/main" id="{0E80265D-FE47-423A-CD77-6E3DE9252448}"/>
                </a:ext>
              </a:extLst>
            </p:cNvPr>
            <p:cNvSpPr txBox="1"/>
            <p:nvPr/>
          </p:nvSpPr>
          <p:spPr>
            <a:xfrm>
              <a:off x="7524328" y="97717"/>
              <a:ext cx="1582421" cy="400110"/>
            </a:xfrm>
            <a:prstGeom prst="rect">
              <a:avLst/>
            </a:prstGeom>
            <a:noFill/>
          </p:spPr>
          <p:txBody>
            <a:bodyPr wrap="none" rtlCol="0">
              <a:spAutoFit/>
            </a:bodyPr>
            <a:lstStyle/>
            <a:p>
              <a:r>
                <a:rPr lang="en-US" altLang="zh-CN" sz="2000" b="1" dirty="0">
                  <a:solidFill>
                    <a:schemeClr val="bg1"/>
                  </a:solidFill>
                </a:rPr>
                <a:t>Data analysis</a:t>
              </a:r>
              <a:endParaRPr lang="zh-CN" altLang="en-US" sz="2000" b="1" dirty="0">
                <a:solidFill>
                  <a:schemeClr val="bg1"/>
                </a:solidFill>
              </a:endParaRPr>
            </a:p>
          </p:txBody>
        </p:sp>
      </p:grpSp>
      <p:pic>
        <p:nvPicPr>
          <p:cNvPr id="8" name="图片 7">
            <a:extLst>
              <a:ext uri="{FF2B5EF4-FFF2-40B4-BE49-F238E27FC236}">
                <a16:creationId xmlns:a16="http://schemas.microsoft.com/office/drawing/2014/main" id="{05538793-1E76-B393-775F-2EFC65263C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6" y="1419622"/>
            <a:ext cx="2808312" cy="2176054"/>
          </a:xfrm>
          <a:prstGeom prst="rect">
            <a:avLst/>
          </a:prstGeom>
        </p:spPr>
      </p:pic>
      <p:grpSp>
        <p:nvGrpSpPr>
          <p:cNvPr id="6" name="组合 5">
            <a:extLst>
              <a:ext uri="{FF2B5EF4-FFF2-40B4-BE49-F238E27FC236}">
                <a16:creationId xmlns:a16="http://schemas.microsoft.com/office/drawing/2014/main" id="{44BCBD40-DFE7-919F-3EB1-D465EB48EE93}"/>
              </a:ext>
            </a:extLst>
          </p:cNvPr>
          <p:cNvGrpSpPr/>
          <p:nvPr/>
        </p:nvGrpSpPr>
        <p:grpSpPr>
          <a:xfrm>
            <a:off x="5436096" y="1910792"/>
            <a:ext cx="2757098" cy="1669062"/>
            <a:chOff x="5292079" y="1735192"/>
            <a:chExt cx="2757098" cy="1669062"/>
          </a:xfrm>
        </p:grpSpPr>
        <p:sp>
          <p:nvSpPr>
            <p:cNvPr id="3" name="任意多边形: 形状 2">
              <a:extLst>
                <a:ext uri="{FF2B5EF4-FFF2-40B4-BE49-F238E27FC236}">
                  <a16:creationId xmlns:a16="http://schemas.microsoft.com/office/drawing/2014/main" id="{4E7A2FFC-4761-AE87-8569-57DE8E9B8B5D}"/>
                </a:ext>
              </a:extLst>
            </p:cNvPr>
            <p:cNvSpPr/>
            <p:nvPr/>
          </p:nvSpPr>
          <p:spPr>
            <a:xfrm>
              <a:off x="5324896" y="2355726"/>
              <a:ext cx="2724281" cy="1048527"/>
            </a:xfrm>
            <a:custGeom>
              <a:avLst/>
              <a:gdLst>
                <a:gd name="connsiteX0" fmla="*/ 0 w 2724281"/>
                <a:gd name="connsiteY0" fmla="*/ 1048527 h 1048527"/>
                <a:gd name="connsiteX1" fmla="*/ 384679 w 2724281"/>
                <a:gd name="connsiteY1" fmla="*/ 1696 h 1048527"/>
                <a:gd name="connsiteX2" fmla="*/ 1551327 w 2724281"/>
                <a:gd name="connsiteY2" fmla="*/ 808891 h 1048527"/>
                <a:gd name="connsiteX3" fmla="*/ 2724281 w 2724281"/>
                <a:gd name="connsiteY3" fmla="*/ 1023302 h 1048527"/>
                <a:gd name="connsiteX4" fmla="*/ 2724281 w 2724281"/>
                <a:gd name="connsiteY4" fmla="*/ 1023302 h 1048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4281" h="1048527">
                  <a:moveTo>
                    <a:pt x="0" y="1048527"/>
                  </a:moveTo>
                  <a:cubicBezTo>
                    <a:pt x="63062" y="545081"/>
                    <a:pt x="126124" y="41635"/>
                    <a:pt x="384679" y="1696"/>
                  </a:cubicBezTo>
                  <a:cubicBezTo>
                    <a:pt x="643234" y="-38243"/>
                    <a:pt x="1161393" y="638623"/>
                    <a:pt x="1551327" y="808891"/>
                  </a:cubicBezTo>
                  <a:cubicBezTo>
                    <a:pt x="1941261" y="979159"/>
                    <a:pt x="2724281" y="1023302"/>
                    <a:pt x="2724281" y="1023302"/>
                  </a:cubicBezTo>
                  <a:lnTo>
                    <a:pt x="2724281" y="1023302"/>
                  </a:lnTo>
                </a:path>
              </a:pathLst>
            </a:cu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6FD519B8-3C81-BA85-7E8E-5CD49BFA169A}"/>
                </a:ext>
              </a:extLst>
            </p:cNvPr>
            <p:cNvSpPr/>
            <p:nvPr/>
          </p:nvSpPr>
          <p:spPr>
            <a:xfrm>
              <a:off x="5292079" y="1735192"/>
              <a:ext cx="2757097" cy="1669062"/>
            </a:xfrm>
            <a:custGeom>
              <a:avLst/>
              <a:gdLst>
                <a:gd name="connsiteX0" fmla="*/ 0 w 2686444"/>
                <a:gd name="connsiteY0" fmla="*/ 1627046 h 1674269"/>
                <a:gd name="connsiteX1" fmla="*/ 567558 w 2686444"/>
                <a:gd name="connsiteY1" fmla="*/ 1469391 h 1674269"/>
                <a:gd name="connsiteX2" fmla="*/ 1116198 w 2686444"/>
                <a:gd name="connsiteY2" fmla="*/ 45 h 1674269"/>
                <a:gd name="connsiteX3" fmla="*/ 1683757 w 2686444"/>
                <a:gd name="connsiteY3" fmla="*/ 1418941 h 1674269"/>
                <a:gd name="connsiteX4" fmla="*/ 2686444 w 2686444"/>
                <a:gd name="connsiteY4" fmla="*/ 1645965 h 16742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6444" h="1674269">
                  <a:moveTo>
                    <a:pt x="0" y="1627046"/>
                  </a:moveTo>
                  <a:cubicBezTo>
                    <a:pt x="190762" y="1683802"/>
                    <a:pt x="381525" y="1740558"/>
                    <a:pt x="567558" y="1469391"/>
                  </a:cubicBezTo>
                  <a:cubicBezTo>
                    <a:pt x="753591" y="1198224"/>
                    <a:pt x="930165" y="8453"/>
                    <a:pt x="1116198" y="45"/>
                  </a:cubicBezTo>
                  <a:cubicBezTo>
                    <a:pt x="1302231" y="-8363"/>
                    <a:pt x="1422049" y="1144621"/>
                    <a:pt x="1683757" y="1418941"/>
                  </a:cubicBezTo>
                  <a:cubicBezTo>
                    <a:pt x="1945465" y="1693261"/>
                    <a:pt x="2315954" y="1669613"/>
                    <a:pt x="2686444" y="1645965"/>
                  </a:cubicBezTo>
                </a:path>
              </a:pathLst>
            </a:custGeom>
            <a:noFill/>
            <a:ln w="762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6">
            <a:extLst>
              <a:ext uri="{FF2B5EF4-FFF2-40B4-BE49-F238E27FC236}">
                <a16:creationId xmlns:a16="http://schemas.microsoft.com/office/drawing/2014/main" id="{C6F68CE3-AD7C-3F26-EFFF-257C3E27573C}"/>
              </a:ext>
            </a:extLst>
          </p:cNvPr>
          <p:cNvSpPr txBox="1"/>
          <p:nvPr/>
        </p:nvSpPr>
        <p:spPr>
          <a:xfrm>
            <a:off x="4932040" y="3768249"/>
            <a:ext cx="3989810"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Bayes factor (Bayesian multinomial test) </a:t>
            </a:r>
            <a:endParaRPr lang="zh-CN" altLang="en-US" i="1"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5A7FE740-72BF-A517-3ECE-F16D9A56DE87}"/>
              </a:ext>
            </a:extLst>
          </p:cNvPr>
          <p:cNvSpPr txBox="1"/>
          <p:nvPr/>
        </p:nvSpPr>
        <p:spPr>
          <a:xfrm>
            <a:off x="971600" y="3768249"/>
            <a:ext cx="3053593" cy="369332"/>
          </a:xfrm>
          <a:prstGeom prst="rect">
            <a:avLst/>
          </a:prstGeom>
          <a:noFill/>
        </p:spPr>
        <p:txBody>
          <a:bodyPr wrap="none" rtlCol="0">
            <a:spAutoFit/>
          </a:bodyPr>
          <a:lstStyle/>
          <a:p>
            <a:r>
              <a:rPr lang="en-US" altLang="zh-CN" i="1" dirty="0">
                <a:latin typeface="Times New Roman" panose="02020603050405020304" pitchFamily="18" charset="0"/>
                <a:cs typeface="Times New Roman" panose="02020603050405020304" pitchFamily="18" charset="0"/>
              </a:rPr>
              <a:t>pre-process and </a:t>
            </a:r>
            <a:r>
              <a:rPr lang="en-US" altLang="zh-CN" i="1" dirty="0" err="1">
                <a:latin typeface="Times New Roman" panose="02020603050405020304" pitchFamily="18" charset="0"/>
                <a:cs typeface="Times New Roman" panose="02020603050405020304" pitchFamily="18" charset="0"/>
              </a:rPr>
              <a:t>visualise</a:t>
            </a:r>
            <a:r>
              <a:rPr lang="en-US" altLang="zh-CN" i="1" dirty="0">
                <a:latin typeface="Times New Roman" panose="02020603050405020304" pitchFamily="18" charset="0"/>
                <a:cs typeface="Times New Roman" panose="02020603050405020304" pitchFamily="18" charset="0"/>
              </a:rPr>
              <a:t> data </a:t>
            </a:r>
            <a:endParaRPr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35661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319234" y="2156252"/>
            <a:ext cx="4505532" cy="830997"/>
            <a:chOff x="2195736" y="1100737"/>
            <a:chExt cx="3461363" cy="1492774"/>
          </a:xfrm>
        </p:grpSpPr>
        <p:sp>
          <p:nvSpPr>
            <p:cNvPr id="41" name="矩形 40"/>
            <p:cNvSpPr/>
            <p:nvPr/>
          </p:nvSpPr>
          <p:spPr>
            <a:xfrm>
              <a:off x="2195736" y="1100737"/>
              <a:ext cx="790518" cy="1492774"/>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03</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25725" y="1300793"/>
              <a:ext cx="2731374" cy="1050469"/>
            </a:xfrm>
            <a:prstGeom prst="rect">
              <a:avLst/>
            </a:prstGeom>
            <a:noFill/>
          </p:spPr>
          <p:txBody>
            <a:bodyPr wrap="none" rtlCol="0">
              <a:spAutoFit/>
            </a:bodyPr>
            <a:lstStyle/>
            <a:p>
              <a:r>
                <a:rPr lang="en-US" altLang="zh-CN" sz="3200" b="1" dirty="0">
                  <a:latin typeface="Times New Roman" panose="02020603050405020304" pitchFamily="18" charset="0"/>
                </a:rPr>
                <a:t>Preliminary results</a:t>
              </a:r>
            </a:p>
          </p:txBody>
        </p:sp>
      </p:grpSp>
      <p:pic>
        <p:nvPicPr>
          <p:cNvPr id="2" name="图片 1">
            <a:hlinkClick r:id="rId2" action="ppaction://hlinksldjump"/>
            <a:extLst>
              <a:ext uri="{FF2B5EF4-FFF2-40B4-BE49-F238E27FC236}">
                <a16:creationId xmlns:a16="http://schemas.microsoft.com/office/drawing/2014/main" id="{9DFF4340-79CC-6D58-7B23-4836390CC89E}"/>
              </a:ext>
            </a:extLst>
          </p:cNvPr>
          <p:cNvPicPr>
            <a:picLocks noChangeAspect="1"/>
          </p:cNvPicPr>
          <p:nvPr/>
        </p:nvPicPr>
        <p:blipFill rotWithShape="1">
          <a:blip r:embed="rId3">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3">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extLst>
      <p:ext uri="{BB962C8B-B14F-4D97-AF65-F5344CB8AC3E}">
        <p14:creationId xmlns:p14="http://schemas.microsoft.com/office/powerpoint/2010/main" val="52893504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300398" y="1434989"/>
            <a:ext cx="8645346" cy="2950744"/>
          </a:xfrm>
          <a:prstGeom prst="rect">
            <a:avLst/>
          </a:prstGeom>
          <a:noFill/>
        </p:spPr>
        <p:txBody>
          <a:bodyPr wrap="square">
            <a:spAutoFit/>
          </a:bodyPr>
          <a:lstStyle/>
          <a:p>
            <a:pPr indent="279400" algn="just">
              <a:lnSpc>
                <a:spcPct val="150000"/>
              </a:lnSpc>
            </a:pP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We tested whether the sex ratio in psychological sample is different from that of the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census data </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using the Bayesian multinomial test (Bayesian version of Goodness-of-fit). The results revealed strong evidence that the psychological sample data (Jones et al., 2021) is different from the census data,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 3.73</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In contrast to psychological sample data, data from sociology,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CFPS 2018 data</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is not different from census data</a:t>
            </a:r>
            <a:r>
              <a:rPr lang="en-GB" altLang="zh-CN" sz="1800" dirty="0">
                <a:effectLst/>
                <a:latin typeface="Times New Roman" panose="02020603050405020304" pitchFamily="18" charset="0"/>
                <a:ea typeface="宋体" panose="02010600030101010101" pitchFamily="2" charset="-122"/>
                <a:cs typeface="Arial" panose="020B0604020202020204" pitchFamily="34" charset="0"/>
              </a:rPr>
              <a:t>,</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 -2.06</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As we can see from Figure 3 A, Chinese psychological science sample included more female participants, while the CFPS data has a similar pattern as the census data.</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10153777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1830" y="1850487"/>
            <a:ext cx="8645346" cy="2119747"/>
          </a:xfrm>
          <a:prstGeom prst="rect">
            <a:avLst/>
          </a:prstGeom>
          <a:noFill/>
        </p:spPr>
        <p:txBody>
          <a:bodyPr wrap="square">
            <a:spAutoFit/>
          </a:bodyPr>
          <a:lstStyle/>
          <a:p>
            <a:pPr indent="279400" algn="just">
              <a:lnSpc>
                <a:spcPct val="150000"/>
              </a:lnSpc>
            </a:pP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the age distribution, we found that the psychological samples’ age distribution is different from that of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the census data</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with strong evidence from the Bayesian multinomial test, </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log(BF</a:t>
            </a:r>
            <a:r>
              <a:rPr lang="en-GB" altLang="zh-CN" sz="1800" b="1" baseline="-25000"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 =</a:t>
            </a:r>
            <a:r>
              <a:rPr lang="en-GB" altLang="zh-CN" sz="1800" b="1" dirty="0">
                <a:solidFill>
                  <a:srgbClr val="FF0000"/>
                </a:solidFill>
                <a:effectLst/>
                <a:latin typeface="Times New Roman" panose="02020603050405020304" pitchFamily="18" charset="0"/>
                <a:ea typeface="等线" panose="02010600030101010101" pitchFamily="2" charset="-122"/>
                <a:cs typeface="Arial" panose="020B0604020202020204" pitchFamily="34" charset="0"/>
              </a:rPr>
              <a:t> </a:t>
            </a:r>
            <a:r>
              <a:rPr lang="en-GB" altLang="zh-CN" sz="1800" b="1" dirty="0">
                <a:solidFill>
                  <a:srgbClr val="FF0000"/>
                </a:solidFill>
                <a:effectLst/>
                <a:latin typeface="Times New Roman" panose="02020603050405020304" pitchFamily="18" charset="0"/>
                <a:ea typeface="等线" panose="02010600030101010101" pitchFamily="2" charset="-122"/>
              </a:rPr>
              <a:t>168.38</a:t>
            </a:r>
            <a:r>
              <a:rPr lang="en-GB" altLang="zh-CN" sz="1800" dirty="0">
                <a:solidFill>
                  <a:srgbClr val="000000"/>
                </a:solidFill>
                <a:effectLst/>
                <a:latin typeface="Times New Roman" panose="02020603050405020304" pitchFamily="18" charset="0"/>
                <a:ea typeface="等线" panose="02010600030101010101" pitchFamily="2" charset="-122"/>
                <a:cs typeface="Arial" panose="020B0604020202020204" pitchFamily="34" charset="0"/>
              </a:rPr>
              <a:t>. This </a:t>
            </a:r>
            <a:r>
              <a:rPr lang="en-GB"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difference is further revealed by the demographic pyramid (See figure 3 B), which showed that the Chinese psychological samples consist of females aged 15~24 years.</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95808983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Q2</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2F8936A3-6000-014B-B58E-D2732CAAB489}"/>
              </a:ext>
            </a:extLst>
          </p:cNvPr>
          <p:cNvPicPr>
            <a:picLocks noChangeAspect="1"/>
          </p:cNvPicPr>
          <p:nvPr/>
        </p:nvPicPr>
        <p:blipFill>
          <a:blip r:embed="rId3"/>
          <a:stretch>
            <a:fillRect/>
          </a:stretch>
        </p:blipFill>
        <p:spPr>
          <a:xfrm>
            <a:off x="0" y="26894"/>
            <a:ext cx="9144000" cy="5116606"/>
          </a:xfrm>
          <a:prstGeom prst="rect">
            <a:avLst/>
          </a:prstGeom>
        </p:spPr>
      </p:pic>
    </p:spTree>
    <p:extLst>
      <p:ext uri="{BB962C8B-B14F-4D97-AF65-F5344CB8AC3E}">
        <p14:creationId xmlns:p14="http://schemas.microsoft.com/office/powerpoint/2010/main" val="19614265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73574" y="2058236"/>
            <a:ext cx="8645346" cy="1704249"/>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sex ratio, the pairwise Bayesian multinomial test revealed that data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9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different sex ratios as compared to Chinese psychological samples (see Figure 4A).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Twenty-three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higher proportion of female participants than Chinese samples (see Figure 4C). </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11534269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79148" y="187032"/>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5174" y="1562693"/>
            <a:ext cx="8645346" cy="2535246"/>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age distribution, the pairwise Bayesian multinomial test revealed strong evidence that samples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fourteen countries</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are the same as Chinese psychological samples (see Figure 4B, 4D). These preliminary results indicated that the psychological samples from many regions are similar, probably most of them are college students or communities around university campuses (Arnett, 2008), but also there is variability in both sex ratio and age distribution. </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40808228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0" y="-23202"/>
            <a:ext cx="9144000" cy="653540"/>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88424" y="69788"/>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7627A5A4-B164-F328-E459-0989A9729CB6}"/>
              </a:ext>
            </a:extLst>
          </p:cNvPr>
          <p:cNvPicPr>
            <a:picLocks noChangeAspect="1"/>
          </p:cNvPicPr>
          <p:nvPr/>
        </p:nvPicPr>
        <p:blipFill>
          <a:blip r:embed="rId3"/>
          <a:stretch>
            <a:fillRect/>
          </a:stretch>
        </p:blipFill>
        <p:spPr>
          <a:xfrm>
            <a:off x="0" y="490168"/>
            <a:ext cx="9144000" cy="4653332"/>
          </a:xfrm>
          <a:prstGeom prst="rect">
            <a:avLst/>
          </a:prstGeom>
        </p:spPr>
      </p:pic>
    </p:spTree>
    <p:extLst>
      <p:ext uri="{BB962C8B-B14F-4D97-AF65-F5344CB8AC3E}">
        <p14:creationId xmlns:p14="http://schemas.microsoft.com/office/powerpoint/2010/main" val="393349260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0" y="-23202"/>
            <a:ext cx="9144000" cy="653540"/>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8388424" y="69788"/>
            <a:ext cx="56137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a:t>
            </a:r>
            <a:endParaRPr lang="zh-CN" altLang="en-US" sz="2400" b="1" i="1" dirty="0">
              <a:solidFill>
                <a:schemeClr val="bg1"/>
              </a:solidFill>
              <a:latin typeface="Times New Roman" panose="02020603050405020304" pitchFamily="18" charset="0"/>
            </a:endParaRPr>
          </a:p>
        </p:txBody>
      </p:sp>
      <p:pic>
        <p:nvPicPr>
          <p:cNvPr id="4" name="图片 3">
            <a:extLst>
              <a:ext uri="{FF2B5EF4-FFF2-40B4-BE49-F238E27FC236}">
                <a16:creationId xmlns:a16="http://schemas.microsoft.com/office/drawing/2014/main" id="{52AD46C7-3181-B7A4-03FF-D2CC8F8F53BC}"/>
              </a:ext>
            </a:extLst>
          </p:cNvPr>
          <p:cNvPicPr>
            <a:picLocks noChangeAspect="1"/>
          </p:cNvPicPr>
          <p:nvPr/>
        </p:nvPicPr>
        <p:blipFill>
          <a:blip r:embed="rId3"/>
          <a:stretch>
            <a:fillRect/>
          </a:stretch>
        </p:blipFill>
        <p:spPr>
          <a:xfrm>
            <a:off x="0" y="563568"/>
            <a:ext cx="9144000" cy="4528678"/>
          </a:xfrm>
          <a:prstGeom prst="rect">
            <a:avLst/>
          </a:prstGeom>
        </p:spPr>
      </p:pic>
    </p:spTree>
    <p:extLst>
      <p:ext uri="{BB962C8B-B14F-4D97-AF65-F5344CB8AC3E}">
        <p14:creationId xmlns:p14="http://schemas.microsoft.com/office/powerpoint/2010/main" val="34607392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7625736" y="187032"/>
            <a:ext cx="1314784"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Q3_supp</a:t>
            </a:r>
            <a:endParaRPr lang="zh-CN" altLang="en-US" sz="2400" b="1" i="1" dirty="0">
              <a:solidFill>
                <a:schemeClr val="bg1"/>
              </a:solidFill>
              <a:latin typeface="Times New Roman" panose="02020603050405020304" pitchFamily="18" charset="0"/>
            </a:endParaRPr>
          </a:p>
        </p:txBody>
      </p:sp>
      <p:sp>
        <p:nvSpPr>
          <p:cNvPr id="4" name="文本框 3">
            <a:extLst>
              <a:ext uri="{FF2B5EF4-FFF2-40B4-BE49-F238E27FC236}">
                <a16:creationId xmlns:a16="http://schemas.microsoft.com/office/drawing/2014/main" id="{FE1EF1AE-D6B0-86C3-A016-A4984AB247B8}"/>
              </a:ext>
            </a:extLst>
          </p:cNvPr>
          <p:cNvSpPr txBox="1"/>
          <p:nvPr/>
        </p:nvSpPr>
        <p:spPr>
          <a:xfrm>
            <a:off x="295174" y="1562693"/>
            <a:ext cx="8645346" cy="2119747"/>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the pairwise Bayesian multinomial test revealed strong evidence that samples from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eighteen countries </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are the same as Chinese psychological samples (see Figure S1a, S1b). These preliminary results was similar to the </a:t>
            </a:r>
            <a:r>
              <a:rPr lang="en-US" altLang="zh-CN" sz="1800" b="1" dirty="0">
                <a:solidFill>
                  <a:srgbClr val="FF0000"/>
                </a:solidFill>
                <a:effectLst/>
                <a:latin typeface="Times New Roman" panose="02020603050405020304" pitchFamily="18" charset="0"/>
                <a:ea typeface="宋体" panose="02010600030101010101" pitchFamily="2" charset="-122"/>
                <a:cs typeface="Arial" panose="020B0604020202020204" pitchFamily="34" charset="0"/>
              </a:rPr>
              <a:t>5-bins approach for age bins</a:t>
            </a: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These results suggest that the psychological samples from many regions are similar, probably most of them are college students or communities around university campus (Arnett, 2008). </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23926445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745630" y="2061524"/>
            <a:ext cx="3652740" cy="1020452"/>
            <a:chOff x="2195736" y="1100737"/>
            <a:chExt cx="3200730" cy="1569660"/>
          </a:xfrm>
        </p:grpSpPr>
        <p:sp>
          <p:nvSpPr>
            <p:cNvPr id="41" name="矩形 40"/>
            <p:cNvSpPr/>
            <p:nvPr/>
          </p:nvSpPr>
          <p:spPr>
            <a:xfrm>
              <a:off x="2195736" y="1100737"/>
              <a:ext cx="790518" cy="156966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01</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86254" y="1300792"/>
              <a:ext cx="2410212" cy="584775"/>
            </a:xfrm>
            <a:prstGeom prst="rect">
              <a:avLst/>
            </a:prstGeom>
            <a:noFill/>
          </p:spPr>
          <p:txBody>
            <a:bodyPr wrap="none" rtlCol="0">
              <a:spAutoFit/>
            </a:bodyPr>
            <a:lstStyle/>
            <a:p>
              <a:r>
                <a:rPr lang="en-US" altLang="zh-CN" sz="3200" b="1" dirty="0">
                  <a:latin typeface="Times New Roman" panose="02020603050405020304" pitchFamily="18" charset="0"/>
                </a:rPr>
                <a:t>Introduction</a:t>
              </a: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7625736" y="187032"/>
            <a:ext cx="1314784"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Q3_supp</a:t>
            </a:r>
            <a:endParaRPr lang="zh-CN" altLang="en-US" sz="2400" b="1" i="1" dirty="0">
              <a:solidFill>
                <a:schemeClr val="bg1"/>
              </a:solidFill>
              <a:latin typeface="Times New Roman" panose="02020603050405020304" pitchFamily="18" charset="0"/>
            </a:endParaRPr>
          </a:p>
        </p:txBody>
      </p:sp>
      <p:pic>
        <p:nvPicPr>
          <p:cNvPr id="3" name="图片 2">
            <a:extLst>
              <a:ext uri="{FF2B5EF4-FFF2-40B4-BE49-F238E27FC236}">
                <a16:creationId xmlns:a16="http://schemas.microsoft.com/office/drawing/2014/main" id="{0CDAC2F8-1E57-A618-748B-DEED6E2F1221}"/>
              </a:ext>
            </a:extLst>
          </p:cNvPr>
          <p:cNvPicPr>
            <a:picLocks noChangeAspect="1"/>
          </p:cNvPicPr>
          <p:nvPr/>
        </p:nvPicPr>
        <p:blipFill>
          <a:blip r:embed="rId3"/>
          <a:stretch>
            <a:fillRect/>
          </a:stretch>
        </p:blipFill>
        <p:spPr>
          <a:xfrm>
            <a:off x="-513" y="608023"/>
            <a:ext cx="9144000" cy="4535477"/>
          </a:xfrm>
          <a:prstGeom prst="rect">
            <a:avLst/>
          </a:prstGeom>
        </p:spPr>
      </p:pic>
    </p:spTree>
    <p:extLst>
      <p:ext uri="{BB962C8B-B14F-4D97-AF65-F5344CB8AC3E}">
        <p14:creationId xmlns:p14="http://schemas.microsoft.com/office/powerpoint/2010/main" val="33474602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424721" y="2156252"/>
            <a:ext cx="4294559" cy="830997"/>
            <a:chOff x="2195736" y="1100737"/>
            <a:chExt cx="3763127" cy="1278240"/>
          </a:xfrm>
        </p:grpSpPr>
        <p:sp>
          <p:nvSpPr>
            <p:cNvPr id="41" name="矩形 40"/>
            <p:cNvSpPr/>
            <p:nvPr/>
          </p:nvSpPr>
          <p:spPr>
            <a:xfrm>
              <a:off x="2195736" y="1100737"/>
              <a:ext cx="790518" cy="1278240"/>
            </a:xfrm>
            <a:prstGeom prst="rect">
              <a:avLst/>
            </a:prstGeom>
          </p:spPr>
          <p:txBody>
            <a:bodyPr wrap="square">
              <a:spAutoFit/>
            </a:bodyPr>
            <a:lstStyle/>
            <a:p>
              <a:pPr algn="ctr"/>
              <a:r>
                <a:rPr lang="en-US" altLang="zh-CN" sz="4800" b="1" dirty="0">
                  <a:ln w="6350">
                    <a:noFill/>
                  </a:ln>
                  <a:solidFill>
                    <a:schemeClr val="bg1">
                      <a:lumMod val="50000"/>
                    </a:schemeClr>
                  </a:solidFill>
                  <a:latin typeface="Times New Roman" panose="02020603050405020304" pitchFamily="18" charset="0"/>
                  <a:ea typeface="微软雅黑" panose="020B0503020204020204" pitchFamily="34" charset="-122"/>
                </a:rPr>
                <a:t>04</a:t>
              </a:r>
              <a:endParaRPr lang="zh-CN" altLang="en-US" sz="4800" b="1" dirty="0">
                <a:ln w="6350">
                  <a:noFill/>
                </a:ln>
                <a:solidFill>
                  <a:schemeClr val="bg1">
                    <a:lumMod val="50000"/>
                  </a:schemeClr>
                </a:solidFill>
                <a:latin typeface="Times New Roman" panose="02020603050405020304" pitchFamily="18"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2986254" y="1300792"/>
              <a:ext cx="2972609" cy="899501"/>
            </a:xfrm>
            <a:prstGeom prst="rect">
              <a:avLst/>
            </a:prstGeom>
            <a:noFill/>
          </p:spPr>
          <p:txBody>
            <a:bodyPr wrap="none" rtlCol="0">
              <a:spAutoFit/>
            </a:bodyPr>
            <a:lstStyle/>
            <a:p>
              <a:r>
                <a:rPr lang="en-US" altLang="zh-CN" sz="3200" b="1" dirty="0">
                  <a:latin typeface="Times New Roman" panose="02020603050405020304" pitchFamily="18" charset="0"/>
                </a:rPr>
                <a:t>Research progress</a:t>
              </a:r>
            </a:p>
          </p:txBody>
        </p:sp>
      </p:grpSp>
      <p:pic>
        <p:nvPicPr>
          <p:cNvPr id="2" name="图片 1">
            <a:extLst>
              <a:ext uri="{FF2B5EF4-FFF2-40B4-BE49-F238E27FC236}">
                <a16:creationId xmlns:a16="http://schemas.microsoft.com/office/drawing/2014/main" id="{9DFF4340-79CC-6D58-7B23-4836390CC89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3" name="图片 2">
            <a:extLst>
              <a:ext uri="{FF2B5EF4-FFF2-40B4-BE49-F238E27FC236}">
                <a16:creationId xmlns:a16="http://schemas.microsoft.com/office/drawing/2014/main" id="{A61E1459-E1D3-9D7E-CA16-0C4E5481710E}"/>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Tree>
    <p:extLst>
      <p:ext uri="{BB962C8B-B14F-4D97-AF65-F5344CB8AC3E}">
        <p14:creationId xmlns:p14="http://schemas.microsoft.com/office/powerpoint/2010/main" val="347333713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sp>
        <p:nvSpPr>
          <p:cNvPr id="125" name="文本框 124">
            <a:extLst>
              <a:ext uri="{FF2B5EF4-FFF2-40B4-BE49-F238E27FC236}">
                <a16:creationId xmlns:a16="http://schemas.microsoft.com/office/drawing/2014/main" id="{87C7728D-5F73-4CE5-BB13-D31D735E15E4}"/>
              </a:ext>
            </a:extLst>
          </p:cNvPr>
          <p:cNvSpPr txBox="1"/>
          <p:nvPr/>
        </p:nvSpPr>
        <p:spPr>
          <a:xfrm>
            <a:off x="6594908" y="187032"/>
            <a:ext cx="252024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Research progress</a:t>
            </a:r>
          </a:p>
        </p:txBody>
      </p:sp>
      <p:pic>
        <p:nvPicPr>
          <p:cNvPr id="3" name="图片 2">
            <a:extLst>
              <a:ext uri="{FF2B5EF4-FFF2-40B4-BE49-F238E27FC236}">
                <a16:creationId xmlns:a16="http://schemas.microsoft.com/office/drawing/2014/main" id="{D486DC61-1670-EEE9-4DFA-3B9BE3EBF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8651" y="1783145"/>
            <a:ext cx="3419872" cy="1135704"/>
          </a:xfrm>
          <a:prstGeom prst="rect">
            <a:avLst/>
          </a:prstGeom>
        </p:spPr>
      </p:pic>
      <p:sp>
        <p:nvSpPr>
          <p:cNvPr id="5" name="文本框 4">
            <a:extLst>
              <a:ext uri="{FF2B5EF4-FFF2-40B4-BE49-F238E27FC236}">
                <a16:creationId xmlns:a16="http://schemas.microsoft.com/office/drawing/2014/main" id="{E81416F7-D8F5-0929-8D19-C1DC0CD1B98C}"/>
              </a:ext>
            </a:extLst>
          </p:cNvPr>
          <p:cNvSpPr txBox="1"/>
          <p:nvPr/>
        </p:nvSpPr>
        <p:spPr>
          <a:xfrm>
            <a:off x="620531" y="2877992"/>
            <a:ext cx="1018227" cy="400110"/>
          </a:xfrm>
          <a:prstGeom prst="rect">
            <a:avLst/>
          </a:prstGeom>
          <a:noFill/>
        </p:spPr>
        <p:txBody>
          <a:bodyPr wrap="none" rtlCol="0">
            <a:spAutoFit/>
          </a:bodyPr>
          <a:lstStyle/>
          <a:p>
            <a:r>
              <a:rPr lang="en-US" altLang="zh-CN" sz="2000" dirty="0">
                <a:latin typeface="Times New Roman" panose="02020603050405020304" pitchFamily="18" charset="0"/>
              </a:rPr>
              <a:t>2021.03</a:t>
            </a:r>
            <a:endParaRPr lang="zh-CN" altLang="en-US" sz="2000" dirty="0">
              <a:latin typeface="Times New Roman" panose="02020603050405020304" pitchFamily="18" charset="0"/>
            </a:endParaRPr>
          </a:p>
        </p:txBody>
      </p:sp>
      <p:pic>
        <p:nvPicPr>
          <p:cNvPr id="12" name="图片 11">
            <a:extLst>
              <a:ext uri="{FF2B5EF4-FFF2-40B4-BE49-F238E27FC236}">
                <a16:creationId xmlns:a16="http://schemas.microsoft.com/office/drawing/2014/main" id="{A85842E4-4088-E53C-7C4E-D67F5187EC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6226" y="1900622"/>
            <a:ext cx="1018227" cy="1018227"/>
          </a:xfrm>
          <a:prstGeom prst="rect">
            <a:avLst/>
          </a:prstGeom>
        </p:spPr>
      </p:pic>
      <p:pic>
        <p:nvPicPr>
          <p:cNvPr id="4" name="图片 3">
            <a:extLst>
              <a:ext uri="{FF2B5EF4-FFF2-40B4-BE49-F238E27FC236}">
                <a16:creationId xmlns:a16="http://schemas.microsoft.com/office/drawing/2014/main" id="{5D080D55-280E-79C3-D0ED-ACAE6736C3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102" y="1792193"/>
            <a:ext cx="1235086" cy="1235086"/>
          </a:xfrm>
          <a:prstGeom prst="rect">
            <a:avLst/>
          </a:prstGeom>
        </p:spPr>
      </p:pic>
      <p:sp>
        <p:nvSpPr>
          <p:cNvPr id="6" name="文本框 5">
            <a:extLst>
              <a:ext uri="{FF2B5EF4-FFF2-40B4-BE49-F238E27FC236}">
                <a16:creationId xmlns:a16="http://schemas.microsoft.com/office/drawing/2014/main" id="{7835F202-D986-3B03-FA0E-698AB896D84D}"/>
              </a:ext>
            </a:extLst>
          </p:cNvPr>
          <p:cNvSpPr txBox="1"/>
          <p:nvPr/>
        </p:nvSpPr>
        <p:spPr>
          <a:xfrm>
            <a:off x="2621993" y="2877992"/>
            <a:ext cx="1018227" cy="400110"/>
          </a:xfrm>
          <a:prstGeom prst="rect">
            <a:avLst/>
          </a:prstGeom>
          <a:noFill/>
        </p:spPr>
        <p:txBody>
          <a:bodyPr wrap="none" rtlCol="0">
            <a:spAutoFit/>
          </a:bodyPr>
          <a:lstStyle/>
          <a:p>
            <a:r>
              <a:rPr lang="en-US" altLang="zh-CN" sz="2000" dirty="0">
                <a:latin typeface="Times New Roman" panose="02020603050405020304" pitchFamily="18" charset="0"/>
              </a:rPr>
              <a:t>2021.05</a:t>
            </a:r>
            <a:endParaRPr lang="zh-CN" altLang="en-US" sz="2000" dirty="0">
              <a:latin typeface="Times New Roman" panose="02020603050405020304" pitchFamily="18" charset="0"/>
            </a:endParaRPr>
          </a:p>
        </p:txBody>
      </p:sp>
      <p:sp>
        <p:nvSpPr>
          <p:cNvPr id="7" name="文本框 6">
            <a:extLst>
              <a:ext uri="{FF2B5EF4-FFF2-40B4-BE49-F238E27FC236}">
                <a16:creationId xmlns:a16="http://schemas.microsoft.com/office/drawing/2014/main" id="{04E5A202-A974-D7A8-257F-B2DD992C22A8}"/>
              </a:ext>
            </a:extLst>
          </p:cNvPr>
          <p:cNvSpPr txBox="1"/>
          <p:nvPr/>
        </p:nvSpPr>
        <p:spPr>
          <a:xfrm>
            <a:off x="6836802" y="2882378"/>
            <a:ext cx="1018227" cy="400110"/>
          </a:xfrm>
          <a:prstGeom prst="rect">
            <a:avLst/>
          </a:prstGeom>
          <a:noFill/>
        </p:spPr>
        <p:txBody>
          <a:bodyPr wrap="none" rtlCol="0">
            <a:spAutoFit/>
          </a:bodyPr>
          <a:lstStyle/>
          <a:p>
            <a:r>
              <a:rPr lang="en-US" altLang="zh-CN" sz="2000" dirty="0">
                <a:latin typeface="Times New Roman" panose="02020603050405020304" pitchFamily="18" charset="0"/>
              </a:rPr>
              <a:t>2021.09</a:t>
            </a:r>
            <a:endParaRPr lang="zh-CN" altLang="en-US" sz="2000" dirty="0">
              <a:latin typeface="Times New Roman" panose="02020603050405020304" pitchFamily="18" charset="0"/>
            </a:endParaRPr>
          </a:p>
        </p:txBody>
      </p:sp>
      <p:cxnSp>
        <p:nvCxnSpPr>
          <p:cNvPr id="13" name="直接箭头连接符 12">
            <a:extLst>
              <a:ext uri="{FF2B5EF4-FFF2-40B4-BE49-F238E27FC236}">
                <a16:creationId xmlns:a16="http://schemas.microsoft.com/office/drawing/2014/main" id="{76CF58AE-8E2F-616E-86F8-7FB30E8E36CF}"/>
              </a:ext>
            </a:extLst>
          </p:cNvPr>
          <p:cNvCxnSpPr>
            <a:cxnSpLocks/>
          </p:cNvCxnSpPr>
          <p:nvPr/>
        </p:nvCxnSpPr>
        <p:spPr>
          <a:xfrm flipV="1">
            <a:off x="1878961" y="2409735"/>
            <a:ext cx="59256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A0237A8B-A90E-1497-FE4B-939816FF2832}"/>
              </a:ext>
            </a:extLst>
          </p:cNvPr>
          <p:cNvCxnSpPr>
            <a:cxnSpLocks/>
          </p:cNvCxnSpPr>
          <p:nvPr/>
        </p:nvCxnSpPr>
        <p:spPr>
          <a:xfrm>
            <a:off x="3833828" y="2427734"/>
            <a:ext cx="147634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A597BBAE-B3F9-B6C8-98D0-AF46738FC6AC}"/>
              </a:ext>
            </a:extLst>
          </p:cNvPr>
          <p:cNvSpPr txBox="1"/>
          <p:nvPr/>
        </p:nvSpPr>
        <p:spPr>
          <a:xfrm>
            <a:off x="327709" y="3971774"/>
            <a:ext cx="8487555" cy="784254"/>
          </a:xfrm>
          <a:prstGeom prst="rect">
            <a:avLst/>
          </a:prstGeom>
          <a:noFill/>
        </p:spPr>
        <p:txBody>
          <a:bodyPr wrap="square">
            <a:spAutoFit/>
          </a:bodyPr>
          <a:lstStyle/>
          <a:p>
            <a:pPr indent="457200">
              <a:lnSpc>
                <a:spcPct val="150000"/>
              </a:lnSpc>
            </a:pPr>
            <a:r>
              <a:rPr lang="zh-CN" altLang="en-US" sz="1600" dirty="0">
                <a:latin typeface="Times New Roman" panose="02020603050405020304" pitchFamily="18" charset="0"/>
                <a:ea typeface="宋体" panose="02010600030101010101" pitchFamily="2" charset="-122"/>
              </a:rPr>
              <a:t>赵加伟</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夏涛</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胡传鹏</a:t>
            </a:r>
            <a:r>
              <a:rPr lang="en-US" altLang="zh-CN" sz="1600" dirty="0">
                <a:latin typeface="Times New Roman" panose="02020603050405020304" pitchFamily="18" charset="0"/>
                <a:ea typeface="宋体" panose="02010600030101010101" pitchFamily="2" charset="-122"/>
              </a:rPr>
              <a:t>. (2023). </a:t>
            </a:r>
            <a:r>
              <a:rPr lang="zh-CN" altLang="en-US" sz="1600" dirty="0">
                <a:latin typeface="Times New Roman" panose="02020603050405020304" pitchFamily="18" charset="0"/>
                <a:ea typeface="宋体" panose="02010600030101010101" pitchFamily="2" charset="-122"/>
              </a:rPr>
              <a:t>心理学研究中预注册的现状、挑战与建议</a:t>
            </a:r>
            <a:r>
              <a:rPr lang="en-US" altLang="zh-CN" sz="1600" dirty="0">
                <a:latin typeface="Times New Roman" panose="02020603050405020304" pitchFamily="18" charset="0"/>
                <a:ea typeface="宋体" panose="02010600030101010101" pitchFamily="2" charset="-122"/>
              </a:rPr>
              <a:t>. </a:t>
            </a:r>
            <a:r>
              <a:rPr lang="zh-CN" altLang="en-US" sz="1600" dirty="0">
                <a:latin typeface="Times New Roman" panose="02020603050405020304" pitchFamily="18" charset="0"/>
                <a:ea typeface="宋体" panose="02010600030101010101" pitchFamily="2" charset="-122"/>
              </a:rPr>
              <a:t>中国科学院科技论文预发布平台</a:t>
            </a:r>
            <a:r>
              <a:rPr lang="en-US" altLang="zh-CN" sz="1600" dirty="0">
                <a:latin typeface="Times New Roman" panose="02020603050405020304" pitchFamily="18" charset="0"/>
                <a:ea typeface="宋体" panose="02010600030101010101" pitchFamily="2" charset="-122"/>
              </a:rPr>
              <a:t>. doi:10.12074/202308.00146V4</a:t>
            </a:r>
            <a:endParaRPr lang="zh-CN" altLang="en-US" sz="16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542375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grpSp>
        <p:nvGrpSpPr>
          <p:cNvPr id="2" name="组合 1">
            <a:extLst>
              <a:ext uri="{FF2B5EF4-FFF2-40B4-BE49-F238E27FC236}">
                <a16:creationId xmlns:a16="http://schemas.microsoft.com/office/drawing/2014/main" id="{FB5FB2AE-498E-5189-CE19-D9AA07D01D96}"/>
              </a:ext>
            </a:extLst>
          </p:cNvPr>
          <p:cNvGrpSpPr/>
          <p:nvPr/>
        </p:nvGrpSpPr>
        <p:grpSpPr>
          <a:xfrm>
            <a:off x="270284" y="1222537"/>
            <a:ext cx="3419872" cy="1499343"/>
            <a:chOff x="5468651" y="1783145"/>
            <a:chExt cx="3419872" cy="1499343"/>
          </a:xfrm>
        </p:grpSpPr>
        <p:pic>
          <p:nvPicPr>
            <p:cNvPr id="3" name="图片 2">
              <a:extLst>
                <a:ext uri="{FF2B5EF4-FFF2-40B4-BE49-F238E27FC236}">
                  <a16:creationId xmlns:a16="http://schemas.microsoft.com/office/drawing/2014/main" id="{D486DC61-1670-EEE9-4DFA-3B9BE3EBF8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8651" y="1783145"/>
              <a:ext cx="3419872" cy="1135704"/>
            </a:xfrm>
            <a:prstGeom prst="rect">
              <a:avLst/>
            </a:prstGeom>
          </p:spPr>
        </p:pic>
        <p:sp>
          <p:nvSpPr>
            <p:cNvPr id="7" name="文本框 6">
              <a:extLst>
                <a:ext uri="{FF2B5EF4-FFF2-40B4-BE49-F238E27FC236}">
                  <a16:creationId xmlns:a16="http://schemas.microsoft.com/office/drawing/2014/main" id="{04E5A202-A974-D7A8-257F-B2DD992C22A8}"/>
                </a:ext>
              </a:extLst>
            </p:cNvPr>
            <p:cNvSpPr txBox="1"/>
            <p:nvPr/>
          </p:nvSpPr>
          <p:spPr>
            <a:xfrm>
              <a:off x="6836802" y="2882378"/>
              <a:ext cx="1018227" cy="400110"/>
            </a:xfrm>
            <a:prstGeom prst="rect">
              <a:avLst/>
            </a:prstGeom>
            <a:noFill/>
          </p:spPr>
          <p:txBody>
            <a:bodyPr wrap="none" rtlCol="0">
              <a:spAutoFit/>
            </a:bodyPr>
            <a:lstStyle/>
            <a:p>
              <a:r>
                <a:rPr lang="en-US" altLang="zh-CN" sz="2000" dirty="0">
                  <a:latin typeface="Times New Roman" panose="02020603050405020304" pitchFamily="18" charset="0"/>
                </a:rPr>
                <a:t>2021.09</a:t>
              </a:r>
              <a:endParaRPr lang="zh-CN" altLang="en-US" sz="2000" dirty="0">
                <a:latin typeface="Times New Roman" panose="02020603050405020304" pitchFamily="18" charset="0"/>
              </a:endParaRPr>
            </a:p>
          </p:txBody>
        </p:sp>
      </p:grpSp>
      <p:cxnSp>
        <p:nvCxnSpPr>
          <p:cNvPr id="20" name="直接箭头连接符 19">
            <a:extLst>
              <a:ext uri="{FF2B5EF4-FFF2-40B4-BE49-F238E27FC236}">
                <a16:creationId xmlns:a16="http://schemas.microsoft.com/office/drawing/2014/main" id="{2C1E6E53-4AAF-69D1-7C57-9DD6CF181344}"/>
              </a:ext>
            </a:extLst>
          </p:cNvPr>
          <p:cNvCxnSpPr>
            <a:cxnSpLocks/>
          </p:cNvCxnSpPr>
          <p:nvPr/>
        </p:nvCxnSpPr>
        <p:spPr>
          <a:xfrm>
            <a:off x="3059832" y="2075407"/>
            <a:ext cx="140466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8" name="组合 27">
            <a:extLst>
              <a:ext uri="{FF2B5EF4-FFF2-40B4-BE49-F238E27FC236}">
                <a16:creationId xmlns:a16="http://schemas.microsoft.com/office/drawing/2014/main" id="{B2944281-79D2-81A1-1333-C28E0AFB6821}"/>
              </a:ext>
            </a:extLst>
          </p:cNvPr>
          <p:cNvGrpSpPr/>
          <p:nvPr/>
        </p:nvGrpSpPr>
        <p:grpSpPr>
          <a:xfrm>
            <a:off x="4740276" y="1345746"/>
            <a:ext cx="4412068" cy="1004968"/>
            <a:chOff x="4598557" y="2285290"/>
            <a:chExt cx="4412068" cy="1004968"/>
          </a:xfrm>
        </p:grpSpPr>
        <p:grpSp>
          <p:nvGrpSpPr>
            <p:cNvPr id="18" name="组合 17">
              <a:extLst>
                <a:ext uri="{FF2B5EF4-FFF2-40B4-BE49-F238E27FC236}">
                  <a16:creationId xmlns:a16="http://schemas.microsoft.com/office/drawing/2014/main" id="{D1934D33-32C8-72D1-6662-19EC3584F4F7}"/>
                </a:ext>
              </a:extLst>
            </p:cNvPr>
            <p:cNvGrpSpPr/>
            <p:nvPr/>
          </p:nvGrpSpPr>
          <p:grpSpPr>
            <a:xfrm>
              <a:off x="4598557" y="2285290"/>
              <a:ext cx="1809139" cy="1004968"/>
              <a:chOff x="4571778" y="2118115"/>
              <a:chExt cx="1809139" cy="1004968"/>
            </a:xfrm>
          </p:grpSpPr>
          <p:grpSp>
            <p:nvGrpSpPr>
              <p:cNvPr id="16" name="组合 15">
                <a:extLst>
                  <a:ext uri="{FF2B5EF4-FFF2-40B4-BE49-F238E27FC236}">
                    <a16:creationId xmlns:a16="http://schemas.microsoft.com/office/drawing/2014/main" id="{C3588132-8B0F-5B8F-A3E5-D05C144EC54B}"/>
                  </a:ext>
                </a:extLst>
              </p:cNvPr>
              <p:cNvGrpSpPr/>
              <p:nvPr/>
            </p:nvGrpSpPr>
            <p:grpSpPr>
              <a:xfrm>
                <a:off x="4571778" y="2118115"/>
                <a:ext cx="1809139" cy="1004968"/>
                <a:chOff x="4797792" y="2211710"/>
                <a:chExt cx="1809139" cy="1004968"/>
              </a:xfrm>
            </p:grpSpPr>
            <p:sp>
              <p:nvSpPr>
                <p:cNvPr id="10" name="箭头: 左弧形 9">
                  <a:extLst>
                    <a:ext uri="{FF2B5EF4-FFF2-40B4-BE49-F238E27FC236}">
                      <a16:creationId xmlns:a16="http://schemas.microsoft.com/office/drawing/2014/main" id="{3EE6416F-1A95-5037-C196-1F3C0F1F9388}"/>
                    </a:ext>
                  </a:extLst>
                </p:cNvPr>
                <p:cNvSpPr/>
                <p:nvPr/>
              </p:nvSpPr>
              <p:spPr>
                <a:xfrm>
                  <a:off x="4797792" y="2280574"/>
                  <a:ext cx="826755" cy="936104"/>
                </a:xfrm>
                <a:prstGeom prst="curved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箭头: 左弧形 14">
                  <a:extLst>
                    <a:ext uri="{FF2B5EF4-FFF2-40B4-BE49-F238E27FC236}">
                      <a16:creationId xmlns:a16="http://schemas.microsoft.com/office/drawing/2014/main" id="{DAA8F3FF-FC98-AC17-4BB6-E1257693FEBC}"/>
                    </a:ext>
                  </a:extLst>
                </p:cNvPr>
                <p:cNvSpPr/>
                <p:nvPr/>
              </p:nvSpPr>
              <p:spPr>
                <a:xfrm rot="10800000">
                  <a:off x="5780176" y="2211710"/>
                  <a:ext cx="826755" cy="936104"/>
                </a:xfrm>
                <a:prstGeom prst="curved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7" name="文本框 16">
                <a:extLst>
                  <a:ext uri="{FF2B5EF4-FFF2-40B4-BE49-F238E27FC236}">
                    <a16:creationId xmlns:a16="http://schemas.microsoft.com/office/drawing/2014/main" id="{0005FDBE-54CC-A453-A397-1E17DDAB0D21}"/>
                  </a:ext>
                </a:extLst>
              </p:cNvPr>
              <p:cNvSpPr txBox="1"/>
              <p:nvPr/>
            </p:nvSpPr>
            <p:spPr>
              <a:xfrm>
                <a:off x="5288113" y="2386111"/>
                <a:ext cx="338554" cy="461665"/>
              </a:xfrm>
              <a:prstGeom prst="rect">
                <a:avLst/>
              </a:prstGeom>
              <a:noFill/>
            </p:spPr>
            <p:txBody>
              <a:bodyPr wrap="none" rtlCol="0">
                <a:spAutoFit/>
              </a:bodyPr>
              <a:lstStyle/>
              <a:p>
                <a:r>
                  <a:rPr lang="en-US" altLang="zh-CN" sz="2400" i="1" dirty="0">
                    <a:latin typeface="Times New Roman" panose="02020603050405020304" pitchFamily="18" charset="0"/>
                  </a:rPr>
                  <a:t>5</a:t>
                </a:r>
                <a:endParaRPr lang="zh-CN" altLang="en-US" sz="2400" i="1" dirty="0">
                  <a:latin typeface="Times New Roman" panose="02020603050405020304" pitchFamily="18" charset="0"/>
                </a:endParaRPr>
              </a:p>
            </p:txBody>
          </p:sp>
        </p:grpSp>
        <p:sp>
          <p:nvSpPr>
            <p:cNvPr id="21" name="箭头: 燕尾形 20">
              <a:extLst>
                <a:ext uri="{FF2B5EF4-FFF2-40B4-BE49-F238E27FC236}">
                  <a16:creationId xmlns:a16="http://schemas.microsoft.com/office/drawing/2014/main" id="{C2F97059-F9C7-DE65-7A8B-058632E95D0D}"/>
                </a:ext>
              </a:extLst>
            </p:cNvPr>
            <p:cNvSpPr/>
            <p:nvPr/>
          </p:nvSpPr>
          <p:spPr>
            <a:xfrm flipH="1">
              <a:off x="6563325" y="2324397"/>
              <a:ext cx="1152128" cy="873798"/>
            </a:xfrm>
            <a:prstGeom prst="notchedRightArrow">
              <a:avLst>
                <a:gd name="adj1" fmla="val 50000"/>
                <a:gd name="adj2" fmla="val 615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39E0FD22-E287-FD38-7C17-B2AC638A7685}"/>
                </a:ext>
              </a:extLst>
            </p:cNvPr>
            <p:cNvSpPr txBox="1"/>
            <p:nvPr/>
          </p:nvSpPr>
          <p:spPr>
            <a:xfrm>
              <a:off x="7871082" y="2438130"/>
              <a:ext cx="1139543" cy="646331"/>
            </a:xfrm>
            <a:prstGeom prst="rect">
              <a:avLst/>
            </a:prstGeom>
            <a:noFill/>
          </p:spPr>
          <p:txBody>
            <a:bodyPr wrap="none" rtlCol="0">
              <a:spAutoFit/>
            </a:bodyPr>
            <a:lstStyle/>
            <a:p>
              <a:r>
                <a:rPr lang="en-US" altLang="zh-CN" dirty="0"/>
                <a:t>2 round + </a:t>
              </a:r>
            </a:p>
            <a:p>
              <a:r>
                <a:rPr lang="en-US" altLang="zh-CN" dirty="0"/>
                <a:t>3 round</a:t>
              </a:r>
              <a:endParaRPr lang="zh-CN" altLang="en-US" dirty="0"/>
            </a:p>
          </p:txBody>
        </p:sp>
      </p:grpSp>
      <p:grpSp>
        <p:nvGrpSpPr>
          <p:cNvPr id="27" name="组合 26">
            <a:extLst>
              <a:ext uri="{FF2B5EF4-FFF2-40B4-BE49-F238E27FC236}">
                <a16:creationId xmlns:a16="http://schemas.microsoft.com/office/drawing/2014/main" id="{EFCC8C79-A379-89B4-FFB0-A601880545D5}"/>
              </a:ext>
            </a:extLst>
          </p:cNvPr>
          <p:cNvGrpSpPr/>
          <p:nvPr/>
        </p:nvGrpSpPr>
        <p:grpSpPr>
          <a:xfrm>
            <a:off x="3932162" y="3334952"/>
            <a:ext cx="2161169" cy="1319358"/>
            <a:chOff x="5940152" y="2352257"/>
            <a:chExt cx="2161169" cy="1319358"/>
          </a:xfrm>
        </p:grpSpPr>
        <p:sp>
          <p:nvSpPr>
            <p:cNvPr id="25" name="流程图: 磁盘 24">
              <a:hlinkClick r:id="rId4" action="ppaction://hlinksldjump"/>
              <a:extLst>
                <a:ext uri="{FF2B5EF4-FFF2-40B4-BE49-F238E27FC236}">
                  <a16:creationId xmlns:a16="http://schemas.microsoft.com/office/drawing/2014/main" id="{14CF4280-08FD-51FD-BC4B-C947C63E274A}"/>
                </a:ext>
              </a:extLst>
            </p:cNvPr>
            <p:cNvSpPr/>
            <p:nvPr/>
          </p:nvSpPr>
          <p:spPr>
            <a:xfrm>
              <a:off x="6541579" y="2352257"/>
              <a:ext cx="813933" cy="1004687"/>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EEAAED6E-8BB6-B7B5-CF43-5A0A1B1FAAEF}"/>
                </a:ext>
              </a:extLst>
            </p:cNvPr>
            <p:cNvSpPr txBox="1"/>
            <p:nvPr/>
          </p:nvSpPr>
          <p:spPr>
            <a:xfrm>
              <a:off x="5940152" y="3363838"/>
              <a:ext cx="2161169" cy="307777"/>
            </a:xfrm>
            <a:prstGeom prst="rect">
              <a:avLst/>
            </a:prstGeom>
            <a:noFill/>
          </p:spPr>
          <p:txBody>
            <a:bodyPr wrap="none" rtlCol="0">
              <a:spAutoFit/>
            </a:bodyPr>
            <a:lstStyle/>
            <a:p>
              <a:r>
                <a:rPr lang="en-US" altLang="zh-CN" sz="1400" b="1" i="1" dirty="0">
                  <a:latin typeface="Times New Roman" panose="02020603050405020304" pitchFamily="18" charset="0"/>
                </a:rPr>
                <a:t>Coding proofreading stage</a:t>
              </a:r>
              <a:endParaRPr lang="zh-CN" altLang="en-US" sz="1400" b="1" i="1" dirty="0">
                <a:latin typeface="Times New Roman" panose="02020603050405020304" pitchFamily="18" charset="0"/>
              </a:endParaRPr>
            </a:p>
          </p:txBody>
        </p:sp>
      </p:grpSp>
      <p:cxnSp>
        <p:nvCxnSpPr>
          <p:cNvPr id="29" name="直接箭头连接符 28">
            <a:extLst>
              <a:ext uri="{FF2B5EF4-FFF2-40B4-BE49-F238E27FC236}">
                <a16:creationId xmlns:a16="http://schemas.microsoft.com/office/drawing/2014/main" id="{7679421E-6843-A585-C350-D232C4248EED}"/>
              </a:ext>
            </a:extLst>
          </p:cNvPr>
          <p:cNvCxnSpPr>
            <a:cxnSpLocks/>
          </p:cNvCxnSpPr>
          <p:nvPr/>
        </p:nvCxnSpPr>
        <p:spPr>
          <a:xfrm flipH="1">
            <a:off x="5625888" y="2974850"/>
            <a:ext cx="1290519" cy="82072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2" name="文本框 31">
            <a:extLst>
              <a:ext uri="{FF2B5EF4-FFF2-40B4-BE49-F238E27FC236}">
                <a16:creationId xmlns:a16="http://schemas.microsoft.com/office/drawing/2014/main" id="{DA058C63-B073-9A07-B39D-B8CEFF0973A0}"/>
              </a:ext>
            </a:extLst>
          </p:cNvPr>
          <p:cNvSpPr txBox="1"/>
          <p:nvPr/>
        </p:nvSpPr>
        <p:spPr>
          <a:xfrm>
            <a:off x="5347522" y="2343260"/>
            <a:ext cx="3401893" cy="523220"/>
          </a:xfrm>
          <a:prstGeom prst="rect">
            <a:avLst/>
          </a:prstGeom>
          <a:noFill/>
        </p:spPr>
        <p:txBody>
          <a:bodyPr wrap="none" rtlCol="0">
            <a:spAutoFit/>
          </a:bodyPr>
          <a:lstStyle/>
          <a:p>
            <a:pPr algn="ctr"/>
            <a:r>
              <a:rPr lang="en-US" altLang="zh-CN" sz="1400" b="1" i="1" dirty="0">
                <a:latin typeface="Times New Roman" panose="02020603050405020304" pitchFamily="18" charset="0"/>
              </a:rPr>
              <a:t>Registered reports</a:t>
            </a:r>
          </a:p>
          <a:p>
            <a:pPr algn="ctr"/>
            <a:r>
              <a:rPr lang="en-US" altLang="zh-CN" sz="1400" b="1" i="1" dirty="0">
                <a:latin typeface="Times New Roman" panose="02020603050405020304" pitchFamily="18" charset="0"/>
              </a:rPr>
              <a:t>Stage 1 in-principle acceptance  2023.04.03</a:t>
            </a:r>
            <a:endParaRPr lang="zh-CN" altLang="en-US" sz="1400" b="1" i="1" dirty="0">
              <a:latin typeface="Times New Roman" panose="02020603050405020304" pitchFamily="18" charset="0"/>
            </a:endParaRPr>
          </a:p>
        </p:txBody>
      </p:sp>
      <p:sp>
        <p:nvSpPr>
          <p:cNvPr id="4" name="文本框 3">
            <a:extLst>
              <a:ext uri="{FF2B5EF4-FFF2-40B4-BE49-F238E27FC236}">
                <a16:creationId xmlns:a16="http://schemas.microsoft.com/office/drawing/2014/main" id="{99F2211B-26B7-6F34-7135-8EB41DEB1218}"/>
              </a:ext>
            </a:extLst>
          </p:cNvPr>
          <p:cNvSpPr txBox="1"/>
          <p:nvPr/>
        </p:nvSpPr>
        <p:spPr>
          <a:xfrm>
            <a:off x="6594908" y="187032"/>
            <a:ext cx="252024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Research progress</a:t>
            </a:r>
          </a:p>
        </p:txBody>
      </p:sp>
    </p:spTree>
    <p:extLst>
      <p:ext uri="{BB962C8B-B14F-4D97-AF65-F5344CB8AC3E}">
        <p14:creationId xmlns:p14="http://schemas.microsoft.com/office/powerpoint/2010/main" val="15067773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pic>
        <p:nvPicPr>
          <p:cNvPr id="8" name="图片 7">
            <a:extLst>
              <a:ext uri="{FF2B5EF4-FFF2-40B4-BE49-F238E27FC236}">
                <a16:creationId xmlns:a16="http://schemas.microsoft.com/office/drawing/2014/main" id="{4E765B54-D10F-E0A8-CDE3-29CB89588CCE}"/>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513" y="-19034"/>
            <a:ext cx="9144000" cy="873798"/>
          </a:xfrm>
          <a:prstGeom prst="rect">
            <a:avLst/>
          </a:prstGeom>
        </p:spPr>
      </p:pic>
      <p:pic>
        <p:nvPicPr>
          <p:cNvPr id="9" name="图片 8">
            <a:extLst>
              <a:ext uri="{FF2B5EF4-FFF2-40B4-BE49-F238E27FC236}">
                <a16:creationId xmlns:a16="http://schemas.microsoft.com/office/drawing/2014/main" id="{3E850E41-269C-C446-1725-F71794CE8A11}"/>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965958"/>
            <a:ext cx="9144000" cy="873798"/>
          </a:xfrm>
          <a:prstGeom prst="rect">
            <a:avLst/>
          </a:prstGeom>
        </p:spPr>
      </p:pic>
      <p:pic>
        <p:nvPicPr>
          <p:cNvPr id="5" name="图片 4">
            <a:extLst>
              <a:ext uri="{FF2B5EF4-FFF2-40B4-BE49-F238E27FC236}">
                <a16:creationId xmlns:a16="http://schemas.microsoft.com/office/drawing/2014/main" id="{8CDE27F4-D909-2957-4913-82BB6F2B4CDE}"/>
              </a:ext>
            </a:extLst>
          </p:cNvPr>
          <p:cNvPicPr>
            <a:picLocks noChangeAspect="1"/>
          </p:cNvPicPr>
          <p:nvPr/>
        </p:nvPicPr>
        <p:blipFill rotWithShape="1">
          <a:blip r:embed="rId3">
            <a:extLst>
              <a:ext uri="{28A0092B-C50C-407E-A947-70E740481C1C}">
                <a14:useLocalDpi xmlns:a14="http://schemas.microsoft.com/office/drawing/2010/main" val="0"/>
              </a:ext>
            </a:extLst>
          </a:blip>
          <a:srcRect l="20197" t="24033" r="21050" b="31524"/>
          <a:stretch/>
        </p:blipFill>
        <p:spPr>
          <a:xfrm>
            <a:off x="1215447" y="1131590"/>
            <a:ext cx="3338920" cy="3312368"/>
          </a:xfrm>
          <a:prstGeom prst="rect">
            <a:avLst/>
          </a:prstGeom>
        </p:spPr>
      </p:pic>
      <p:sp>
        <p:nvSpPr>
          <p:cNvPr id="6" name="文本框 5">
            <a:extLst>
              <a:ext uri="{FF2B5EF4-FFF2-40B4-BE49-F238E27FC236}">
                <a16:creationId xmlns:a16="http://schemas.microsoft.com/office/drawing/2014/main" id="{A8CF5D35-ADD5-DA28-4849-337F9C35FEE4}"/>
              </a:ext>
            </a:extLst>
          </p:cNvPr>
          <p:cNvSpPr txBox="1"/>
          <p:nvPr/>
        </p:nvSpPr>
        <p:spPr>
          <a:xfrm>
            <a:off x="4716016" y="2556418"/>
            <a:ext cx="2492990" cy="707886"/>
          </a:xfrm>
          <a:prstGeom prst="rect">
            <a:avLst/>
          </a:prstGeom>
          <a:noFill/>
        </p:spPr>
        <p:txBody>
          <a:bodyPr wrap="none" rtlCol="0">
            <a:spAutoFit/>
          </a:bodyPr>
          <a:lstStyle/>
          <a:p>
            <a:pPr algn="ctr"/>
            <a:r>
              <a:rPr lang="zh-CN" altLang="en-US" sz="2000" b="1" dirty="0">
                <a:latin typeface="Times New Roman" panose="02020603050405020304" pitchFamily="18" charset="0"/>
              </a:rPr>
              <a:t>扫描二维码获取</a:t>
            </a:r>
            <a:endParaRPr lang="en-US" altLang="zh-CN" sz="2000" b="1" dirty="0">
              <a:latin typeface="Times New Roman" panose="02020603050405020304" pitchFamily="18" charset="0"/>
            </a:endParaRPr>
          </a:p>
          <a:p>
            <a:pPr algn="ctr"/>
            <a:r>
              <a:rPr lang="zh-CN" altLang="en-US" sz="2000" b="1" dirty="0">
                <a:latin typeface="Times New Roman" panose="02020603050405020304" pitchFamily="18" charset="0"/>
              </a:rPr>
              <a:t>我们的注册报告文档</a:t>
            </a:r>
          </a:p>
        </p:txBody>
      </p:sp>
      <p:sp>
        <p:nvSpPr>
          <p:cNvPr id="2" name="文本框 1">
            <a:extLst>
              <a:ext uri="{FF2B5EF4-FFF2-40B4-BE49-F238E27FC236}">
                <a16:creationId xmlns:a16="http://schemas.microsoft.com/office/drawing/2014/main" id="{C382A211-52B8-A53B-201D-DB0CD652E929}"/>
              </a:ext>
            </a:extLst>
          </p:cNvPr>
          <p:cNvSpPr txBox="1"/>
          <p:nvPr/>
        </p:nvSpPr>
        <p:spPr>
          <a:xfrm>
            <a:off x="6594908" y="187032"/>
            <a:ext cx="2520242" cy="461665"/>
          </a:xfrm>
          <a:prstGeom prst="rect">
            <a:avLst/>
          </a:prstGeom>
          <a:noFill/>
        </p:spPr>
        <p:txBody>
          <a:bodyPr wrap="none" rtlCol="0">
            <a:spAutoFit/>
          </a:bodyPr>
          <a:lstStyle/>
          <a:p>
            <a:r>
              <a:rPr lang="en-US" altLang="zh-CN" sz="2400" b="1" i="1" dirty="0">
                <a:solidFill>
                  <a:schemeClr val="bg1"/>
                </a:solidFill>
                <a:latin typeface="Times New Roman" panose="02020603050405020304" pitchFamily="18" charset="0"/>
              </a:rPr>
              <a:t>Research progress</a:t>
            </a:r>
          </a:p>
        </p:txBody>
      </p:sp>
    </p:spTree>
    <p:extLst>
      <p:ext uri="{BB962C8B-B14F-4D97-AF65-F5344CB8AC3E}">
        <p14:creationId xmlns:p14="http://schemas.microsoft.com/office/powerpoint/2010/main" val="39094465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sp>
        <p:nvSpPr>
          <p:cNvPr id="3" name="文本框 2">
            <a:extLst>
              <a:ext uri="{FF2B5EF4-FFF2-40B4-BE49-F238E27FC236}">
                <a16:creationId xmlns:a16="http://schemas.microsoft.com/office/drawing/2014/main" id="{49A1EAAF-205D-7E9B-4C5D-71B813743BCD}"/>
              </a:ext>
            </a:extLst>
          </p:cNvPr>
          <p:cNvSpPr txBox="1"/>
          <p:nvPr/>
        </p:nvSpPr>
        <p:spPr>
          <a:xfrm>
            <a:off x="539552" y="1995686"/>
            <a:ext cx="7560840" cy="869533"/>
          </a:xfrm>
          <a:prstGeom prst="rect">
            <a:avLst/>
          </a:prstGeom>
          <a:noFill/>
        </p:spPr>
        <p:txBody>
          <a:bodyPr wrap="square">
            <a:spAutoFit/>
          </a:bodyPr>
          <a:lstStyle/>
          <a:p>
            <a:pPr indent="279400" algn="just">
              <a:lnSpc>
                <a:spcPct val="150000"/>
              </a:lnSpc>
            </a:pPr>
            <a:r>
              <a:rPr lang="en-US" altLang="zh-CN"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Other coder: </a:t>
            </a:r>
            <a:r>
              <a:rPr lang="zh-CN" altLang="en-US" sz="180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季小童，李窈，王欣，杨熙媛，王春晓，张涵，郝鑫，王琳，霍世图，魏浠羽，贝冬丽，徐洁，张威威，向静雯，林也，沙莹等等。</a:t>
            </a:r>
            <a:endParaRPr lang="zh-CN" altLang="zh-CN" sz="1800" dirty="0">
              <a:effectLst/>
              <a:latin typeface="Arial" panose="020B0604020202020204" pitchFamily="34" charset="0"/>
              <a:ea typeface="等线" panose="02010600030101010101" pitchFamily="2" charset="-122"/>
            </a:endParaRPr>
          </a:p>
        </p:txBody>
      </p:sp>
    </p:spTree>
    <p:extLst>
      <p:ext uri="{BB962C8B-B14F-4D97-AF65-F5344CB8AC3E}">
        <p14:creationId xmlns:p14="http://schemas.microsoft.com/office/powerpoint/2010/main" val="7248811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377843C9-6977-4B81-5E92-EA7CA745D0BB}"/>
              </a:ext>
            </a:extLst>
          </p:cNvPr>
          <p:cNvPicPr>
            <a:picLocks noChangeAspect="1"/>
          </p:cNvPicPr>
          <p:nvPr/>
        </p:nvPicPr>
        <p:blipFill rotWithShape="1">
          <a:blip r:embed="rId2">
            <a:extLst>
              <a:ext uri="{28A0092B-C50C-407E-A947-70E740481C1C}">
                <a14:useLocalDpi xmlns:a14="http://schemas.microsoft.com/office/drawing/2010/main" val="0"/>
              </a:ext>
            </a:extLst>
          </a:blip>
          <a:srcRect b="79866"/>
          <a:stretch/>
        </p:blipFill>
        <p:spPr>
          <a:xfrm>
            <a:off x="-1" y="-1474"/>
            <a:ext cx="9144000" cy="873798"/>
          </a:xfrm>
          <a:prstGeom prst="rect">
            <a:avLst/>
          </a:prstGeom>
        </p:spPr>
      </p:pic>
      <p:pic>
        <p:nvPicPr>
          <p:cNvPr id="7" name="图片 6">
            <a:extLst>
              <a:ext uri="{FF2B5EF4-FFF2-40B4-BE49-F238E27FC236}">
                <a16:creationId xmlns:a16="http://schemas.microsoft.com/office/drawing/2014/main" id="{2A61CA34-FDF5-D7F5-23B1-D56845ADE45A}"/>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36537"/>
            <a:ext cx="9144000" cy="873798"/>
          </a:xfrm>
          <a:prstGeom prst="rect">
            <a:avLst/>
          </a:prstGeom>
        </p:spPr>
      </p:pic>
      <p:grpSp>
        <p:nvGrpSpPr>
          <p:cNvPr id="2" name="组合 1">
            <a:extLst>
              <a:ext uri="{FF2B5EF4-FFF2-40B4-BE49-F238E27FC236}">
                <a16:creationId xmlns:a16="http://schemas.microsoft.com/office/drawing/2014/main" id="{CBDC87AA-1552-9EDF-FD45-EC2D9B187884}"/>
              </a:ext>
            </a:extLst>
          </p:cNvPr>
          <p:cNvGrpSpPr/>
          <p:nvPr/>
        </p:nvGrpSpPr>
        <p:grpSpPr>
          <a:xfrm>
            <a:off x="5436096" y="1923678"/>
            <a:ext cx="3016135" cy="1620138"/>
            <a:chOff x="2341868" y="1357159"/>
            <a:chExt cx="4448091" cy="2389323"/>
          </a:xfrm>
        </p:grpSpPr>
        <p:sp>
          <p:nvSpPr>
            <p:cNvPr id="4" name="对话气泡: 椭圆形 3">
              <a:extLst>
                <a:ext uri="{FF2B5EF4-FFF2-40B4-BE49-F238E27FC236}">
                  <a16:creationId xmlns:a16="http://schemas.microsoft.com/office/drawing/2014/main" id="{0E574CA8-4B74-0652-1415-19CE2C8B4313}"/>
                </a:ext>
              </a:extLst>
            </p:cNvPr>
            <p:cNvSpPr/>
            <p:nvPr/>
          </p:nvSpPr>
          <p:spPr>
            <a:xfrm>
              <a:off x="5559413" y="1357159"/>
              <a:ext cx="1230546" cy="766741"/>
            </a:xfrm>
            <a:prstGeom prst="wedgeEllipseCallout">
              <a:avLst>
                <a:gd name="adj1" fmla="val -43835"/>
                <a:gd name="adj2" fmla="val 57841"/>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rPr>
                <a:t>Thanks!</a:t>
              </a:r>
              <a:endParaRPr lang="zh-CN" altLang="en-US" dirty="0">
                <a:solidFill>
                  <a:schemeClr val="tx1"/>
                </a:solidFill>
                <a:latin typeface="Times New Roman" panose="02020603050405020304" pitchFamily="18" charset="0"/>
              </a:endParaRPr>
            </a:p>
          </p:txBody>
        </p:sp>
        <p:grpSp>
          <p:nvGrpSpPr>
            <p:cNvPr id="5" name="组合 4">
              <a:extLst>
                <a:ext uri="{FF2B5EF4-FFF2-40B4-BE49-F238E27FC236}">
                  <a16:creationId xmlns:a16="http://schemas.microsoft.com/office/drawing/2014/main" id="{E079749A-6CEA-B118-58F2-11CBD0F97001}"/>
                </a:ext>
              </a:extLst>
            </p:cNvPr>
            <p:cNvGrpSpPr/>
            <p:nvPr/>
          </p:nvGrpSpPr>
          <p:grpSpPr>
            <a:xfrm>
              <a:off x="3295920" y="2144513"/>
              <a:ext cx="1270372" cy="1601969"/>
              <a:chOff x="3057965" y="961407"/>
              <a:chExt cx="801971" cy="1011304"/>
            </a:xfrm>
          </p:grpSpPr>
          <p:grpSp>
            <p:nvGrpSpPr>
              <p:cNvPr id="21" name="组合 20">
                <a:extLst>
                  <a:ext uri="{FF2B5EF4-FFF2-40B4-BE49-F238E27FC236}">
                    <a16:creationId xmlns:a16="http://schemas.microsoft.com/office/drawing/2014/main" id="{4FAADD6D-C648-B30A-A652-9DD6155C3E98}"/>
                  </a:ext>
                </a:extLst>
              </p:cNvPr>
              <p:cNvGrpSpPr/>
              <p:nvPr/>
            </p:nvGrpSpPr>
            <p:grpSpPr>
              <a:xfrm>
                <a:off x="3057965" y="961407"/>
                <a:ext cx="801971" cy="1011304"/>
                <a:chOff x="3337981" y="675665"/>
                <a:chExt cx="2157513" cy="3915501"/>
              </a:xfrm>
            </p:grpSpPr>
            <p:sp>
              <p:nvSpPr>
                <p:cNvPr id="23" name="椭圆 22">
                  <a:extLst>
                    <a:ext uri="{FF2B5EF4-FFF2-40B4-BE49-F238E27FC236}">
                      <a16:creationId xmlns:a16="http://schemas.microsoft.com/office/drawing/2014/main" id="{55011007-C5B0-D4FC-E40C-EDEE7FC5720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24" name="任意多边形: 形状 23">
                  <a:extLst>
                    <a:ext uri="{FF2B5EF4-FFF2-40B4-BE49-F238E27FC236}">
                      <a16:creationId xmlns:a16="http://schemas.microsoft.com/office/drawing/2014/main" id="{99B62DFE-15AB-0978-5155-3331997B1771}"/>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sp>
            <p:nvSpPr>
              <p:cNvPr id="22" name="星形: 五角 21">
                <a:extLst>
                  <a:ext uri="{FF2B5EF4-FFF2-40B4-BE49-F238E27FC236}">
                    <a16:creationId xmlns:a16="http://schemas.microsoft.com/office/drawing/2014/main" id="{804A1B62-99FB-2A40-5428-2909C44DCC80}"/>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sp>
          <p:nvSpPr>
            <p:cNvPr id="15" name="对话气泡: 椭圆形 14">
              <a:extLst>
                <a:ext uri="{FF2B5EF4-FFF2-40B4-BE49-F238E27FC236}">
                  <a16:creationId xmlns:a16="http://schemas.microsoft.com/office/drawing/2014/main" id="{E8402DB0-952A-DDF4-B427-8DF3DAE4179E}"/>
                </a:ext>
              </a:extLst>
            </p:cNvPr>
            <p:cNvSpPr/>
            <p:nvPr/>
          </p:nvSpPr>
          <p:spPr>
            <a:xfrm>
              <a:off x="2341868" y="1407187"/>
              <a:ext cx="1230546" cy="766741"/>
            </a:xfrm>
            <a:prstGeom prst="wedgeEllipseCallout">
              <a:avLst>
                <a:gd name="adj1" fmla="val 44298"/>
                <a:gd name="adj2" fmla="val 60614"/>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latin typeface="Times New Roman" panose="02020603050405020304" pitchFamily="18" charset="0"/>
                </a:rPr>
                <a:t>Thanks!</a:t>
              </a:r>
              <a:endParaRPr lang="zh-CN" altLang="en-US" sz="1600" dirty="0">
                <a:solidFill>
                  <a:schemeClr val="tx1"/>
                </a:solidFill>
                <a:latin typeface="Times New Roman" panose="02020603050405020304" pitchFamily="18" charset="0"/>
              </a:endParaRPr>
            </a:p>
          </p:txBody>
        </p:sp>
        <p:grpSp>
          <p:nvGrpSpPr>
            <p:cNvPr id="16" name="组合 15">
              <a:extLst>
                <a:ext uri="{FF2B5EF4-FFF2-40B4-BE49-F238E27FC236}">
                  <a16:creationId xmlns:a16="http://schemas.microsoft.com/office/drawing/2014/main" id="{A695BC87-6453-80E3-82C0-9BA6374AC80B}"/>
                </a:ext>
              </a:extLst>
            </p:cNvPr>
            <p:cNvGrpSpPr/>
            <p:nvPr/>
          </p:nvGrpSpPr>
          <p:grpSpPr>
            <a:xfrm>
              <a:off x="4973045" y="2147662"/>
              <a:ext cx="1230546" cy="1551747"/>
              <a:chOff x="3858254" y="991203"/>
              <a:chExt cx="801971" cy="1011304"/>
            </a:xfrm>
          </p:grpSpPr>
          <p:grpSp>
            <p:nvGrpSpPr>
              <p:cNvPr id="17" name="组合 16">
                <a:extLst>
                  <a:ext uri="{FF2B5EF4-FFF2-40B4-BE49-F238E27FC236}">
                    <a16:creationId xmlns:a16="http://schemas.microsoft.com/office/drawing/2014/main" id="{134C7E8C-3F6B-B613-7E1E-9288CAA002F1}"/>
                  </a:ext>
                </a:extLst>
              </p:cNvPr>
              <p:cNvGrpSpPr/>
              <p:nvPr/>
            </p:nvGrpSpPr>
            <p:grpSpPr>
              <a:xfrm>
                <a:off x="3858254" y="991203"/>
                <a:ext cx="801971" cy="1011304"/>
                <a:chOff x="3337981" y="675665"/>
                <a:chExt cx="2157513" cy="3915501"/>
              </a:xfrm>
            </p:grpSpPr>
            <p:sp>
              <p:nvSpPr>
                <p:cNvPr id="19" name="椭圆 18">
                  <a:extLst>
                    <a:ext uri="{FF2B5EF4-FFF2-40B4-BE49-F238E27FC236}">
                      <a16:creationId xmlns:a16="http://schemas.microsoft.com/office/drawing/2014/main" id="{8513AFB8-4A2B-B26E-DCB1-0FBD5A7E458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sp>
              <p:nvSpPr>
                <p:cNvPr id="20" name="任意多边形: 形状 19">
                  <a:extLst>
                    <a:ext uri="{FF2B5EF4-FFF2-40B4-BE49-F238E27FC236}">
                      <a16:creationId xmlns:a16="http://schemas.microsoft.com/office/drawing/2014/main" id="{F70054C1-4F4D-117B-EF81-B5B443D5F158}"/>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sp>
            <p:nvSpPr>
              <p:cNvPr id="18" name="星形: 五角 17">
                <a:extLst>
                  <a:ext uri="{FF2B5EF4-FFF2-40B4-BE49-F238E27FC236}">
                    <a16:creationId xmlns:a16="http://schemas.microsoft.com/office/drawing/2014/main" id="{A7497B64-84FD-8C36-BE73-0C7115628F73}"/>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ndParaRPr>
              </a:p>
            </p:txBody>
          </p:sp>
        </p:grpSp>
      </p:grpSp>
      <p:pic>
        <p:nvPicPr>
          <p:cNvPr id="8" name="图片 7">
            <a:extLst>
              <a:ext uri="{FF2B5EF4-FFF2-40B4-BE49-F238E27FC236}">
                <a16:creationId xmlns:a16="http://schemas.microsoft.com/office/drawing/2014/main" id="{0DF00A7F-4D4A-52F7-610F-520EBCB54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8469" y="1672851"/>
            <a:ext cx="2113899" cy="2113899"/>
          </a:xfrm>
          <a:prstGeom prst="rect">
            <a:avLst/>
          </a:prstGeom>
        </p:spPr>
      </p:pic>
      <p:pic>
        <p:nvPicPr>
          <p:cNvPr id="10" name="图片 9">
            <a:extLst>
              <a:ext uri="{FF2B5EF4-FFF2-40B4-BE49-F238E27FC236}">
                <a16:creationId xmlns:a16="http://schemas.microsoft.com/office/drawing/2014/main" id="{A75B30DB-DC9B-7961-34BD-AC9531A672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787" y="1631931"/>
            <a:ext cx="2113899" cy="2113899"/>
          </a:xfrm>
          <a:prstGeom prst="rect">
            <a:avLst/>
          </a:prstGeom>
        </p:spPr>
      </p:pic>
      <p:sp>
        <p:nvSpPr>
          <p:cNvPr id="12" name="文本框 11">
            <a:extLst>
              <a:ext uri="{FF2B5EF4-FFF2-40B4-BE49-F238E27FC236}">
                <a16:creationId xmlns:a16="http://schemas.microsoft.com/office/drawing/2014/main" id="{BEDD8410-995D-C7E2-A1C9-255BDA438CA5}"/>
              </a:ext>
            </a:extLst>
          </p:cNvPr>
          <p:cNvSpPr txBox="1"/>
          <p:nvPr/>
        </p:nvSpPr>
        <p:spPr>
          <a:xfrm>
            <a:off x="-324544" y="3730398"/>
            <a:ext cx="6990630" cy="455253"/>
          </a:xfrm>
          <a:prstGeom prst="rect">
            <a:avLst/>
          </a:prstGeom>
          <a:noFill/>
        </p:spPr>
        <p:txBody>
          <a:bodyPr wrap="square">
            <a:spAutoFit/>
          </a:bodyPr>
          <a:lstStyle/>
          <a:p>
            <a:pPr indent="457200">
              <a:lnSpc>
                <a:spcPct val="150000"/>
              </a:lnSpc>
            </a:pPr>
            <a:r>
              <a:rPr lang="zh-CN" altLang="en-US" dirty="0">
                <a:latin typeface="Times New Roman" panose="02020603050405020304" pitchFamily="18" charset="0"/>
                <a:ea typeface="宋体" panose="02010600030101010101" pitchFamily="2" charset="-122"/>
              </a:rPr>
              <a:t>微信即可扫码关注公众号元自我和</a:t>
            </a:r>
            <a:r>
              <a:rPr lang="en-US" altLang="zh-CN" dirty="0" err="1">
                <a:latin typeface="Times New Roman" panose="02020603050405020304" pitchFamily="18" charset="0"/>
                <a:ea typeface="宋体" panose="02010600030101010101" pitchFamily="2" charset="-122"/>
              </a:rPr>
              <a:t>OpenScience</a:t>
            </a:r>
            <a:endParaRPr lang="zh-CN" altLang="en-US"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22561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sp>
        <p:nvSpPr>
          <p:cNvPr id="22" name="文本框 21">
            <a:extLst>
              <a:ext uri="{FF2B5EF4-FFF2-40B4-BE49-F238E27FC236}">
                <a16:creationId xmlns:a16="http://schemas.microsoft.com/office/drawing/2014/main" id="{B88974F9-C3BD-40B5-B66C-3201FA80F80F}"/>
              </a:ext>
            </a:extLst>
          </p:cNvPr>
          <p:cNvSpPr txBox="1"/>
          <p:nvPr/>
        </p:nvSpPr>
        <p:spPr>
          <a:xfrm>
            <a:off x="755576" y="1300568"/>
            <a:ext cx="7787475" cy="2542363"/>
          </a:xfrm>
          <a:prstGeom prst="rect">
            <a:avLst/>
          </a:prstGeom>
          <a:noFill/>
        </p:spPr>
        <p:txBody>
          <a:bodyPr wrap="square">
            <a:spAutoFit/>
          </a:bodyPr>
          <a:lstStyle/>
          <a:p>
            <a:pPr indent="457200" algn="just">
              <a:lnSpc>
                <a:spcPct val="150000"/>
              </a:lnSpc>
            </a:pPr>
            <a:r>
              <a:rPr lang="en-US" altLang="zh-CN" dirty="0">
                <a:latin typeface="Times New Roman" panose="02020603050405020304" pitchFamily="18" charset="0"/>
              </a:rPr>
              <a:t>Psychological science aims at understanding human mind and </a:t>
            </a:r>
            <a:r>
              <a:rPr lang="en-US" altLang="zh-CN" dirty="0" err="1">
                <a:latin typeface="Times New Roman" panose="02020603050405020304" pitchFamily="18" charset="0"/>
              </a:rPr>
              <a:t>behaviour</a:t>
            </a:r>
            <a:r>
              <a:rPr lang="en-US" altLang="zh-CN" dirty="0">
                <a:latin typeface="Times New Roman" panose="02020603050405020304" pitchFamily="18" charset="0"/>
              </a:rPr>
              <a:t>. However, psychological science largely relies on unrepresentative human samples: most human participants in published psychological studies are undergraduate students who take psychology courses from “</a:t>
            </a:r>
            <a:r>
              <a:rPr lang="en-US" altLang="zh-CN" b="1" dirty="0">
                <a:solidFill>
                  <a:srgbClr val="FF0000"/>
                </a:solidFill>
                <a:latin typeface="Times New Roman" panose="02020603050405020304" pitchFamily="18" charset="0"/>
              </a:rPr>
              <a:t>W</a:t>
            </a:r>
            <a:r>
              <a:rPr lang="en-US" altLang="zh-CN" dirty="0">
                <a:latin typeface="Times New Roman" panose="02020603050405020304" pitchFamily="18" charset="0"/>
              </a:rPr>
              <a:t>estern, </a:t>
            </a:r>
            <a:r>
              <a:rPr lang="en-US" altLang="zh-CN" b="1" dirty="0">
                <a:solidFill>
                  <a:srgbClr val="FF0000"/>
                </a:solidFill>
                <a:latin typeface="Times New Roman" panose="02020603050405020304" pitchFamily="18" charset="0"/>
              </a:rPr>
              <a:t>E</a:t>
            </a:r>
            <a:r>
              <a:rPr lang="en-US" altLang="zh-CN" dirty="0">
                <a:latin typeface="Times New Roman" panose="02020603050405020304" pitchFamily="18" charset="0"/>
              </a:rPr>
              <a:t>ducated, </a:t>
            </a:r>
            <a:r>
              <a:rPr lang="en-US" altLang="zh-CN" b="1" dirty="0">
                <a:solidFill>
                  <a:srgbClr val="FF0000"/>
                </a:solidFill>
                <a:latin typeface="Times New Roman" panose="02020603050405020304" pitchFamily="18" charset="0"/>
              </a:rPr>
              <a:t>I</a:t>
            </a:r>
            <a:r>
              <a:rPr lang="en-US" altLang="zh-CN" dirty="0">
                <a:latin typeface="Times New Roman" panose="02020603050405020304" pitchFamily="18" charset="0"/>
              </a:rPr>
              <a:t>ndustrialized, </a:t>
            </a:r>
            <a:r>
              <a:rPr lang="en-US" altLang="zh-CN" b="1" dirty="0">
                <a:solidFill>
                  <a:srgbClr val="FF0000"/>
                </a:solidFill>
                <a:latin typeface="Times New Roman" panose="02020603050405020304" pitchFamily="18" charset="0"/>
              </a:rPr>
              <a:t>R</a:t>
            </a:r>
            <a:r>
              <a:rPr lang="en-US" altLang="zh-CN" dirty="0">
                <a:latin typeface="Times New Roman" panose="02020603050405020304" pitchFamily="18" charset="0"/>
              </a:rPr>
              <a:t>ich, and </a:t>
            </a:r>
            <a:r>
              <a:rPr lang="en-US" altLang="zh-CN" b="1" dirty="0">
                <a:solidFill>
                  <a:srgbClr val="FF0000"/>
                </a:solidFill>
                <a:latin typeface="Times New Roman" panose="02020603050405020304" pitchFamily="18" charset="0"/>
              </a:rPr>
              <a:t>D</a:t>
            </a:r>
            <a:r>
              <a:rPr lang="en-US" altLang="zh-CN" dirty="0">
                <a:latin typeface="Times New Roman" panose="02020603050405020304" pitchFamily="18" charset="0"/>
              </a:rPr>
              <a:t>emocratic” regions (Henrich et al., 2010a; Henrich et al., 2010b; Henry, 2008; Sears, 1986)</a:t>
            </a:r>
            <a:endParaRPr lang="zh-CN" altLang="en-US" dirty="0">
              <a:latin typeface="Times New Roman" panose="02020603050405020304" pitchFamily="18" charset="0"/>
            </a:endParaRPr>
          </a:p>
        </p:txBody>
      </p:sp>
      <p:grpSp>
        <p:nvGrpSpPr>
          <p:cNvPr id="2" name="组合 1">
            <a:extLst>
              <a:ext uri="{FF2B5EF4-FFF2-40B4-BE49-F238E27FC236}">
                <a16:creationId xmlns:a16="http://schemas.microsoft.com/office/drawing/2014/main" id="{761117A7-D2FD-1471-99BE-7FE570DF0D62}"/>
              </a:ext>
            </a:extLst>
          </p:cNvPr>
          <p:cNvGrpSpPr/>
          <p:nvPr/>
        </p:nvGrpSpPr>
        <p:grpSpPr>
          <a:xfrm>
            <a:off x="-3056" y="-28998"/>
            <a:ext cx="9147056" cy="5587387"/>
            <a:chOff x="-3056" y="-28998"/>
            <a:chExt cx="9147056" cy="5587387"/>
          </a:xfrm>
        </p:grpSpPr>
        <p:pic>
          <p:nvPicPr>
            <p:cNvPr id="4" name="图片 3">
              <a:extLst>
                <a:ext uri="{FF2B5EF4-FFF2-40B4-BE49-F238E27FC236}">
                  <a16:creationId xmlns:a16="http://schemas.microsoft.com/office/drawing/2014/main" id="{4A0F248E-E0AB-AC30-BEE2-DC173F38B385}"/>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5" name="图片 4">
              <a:extLst>
                <a:ext uri="{FF2B5EF4-FFF2-40B4-BE49-F238E27FC236}">
                  <a16:creationId xmlns:a16="http://schemas.microsoft.com/office/drawing/2014/main" id="{201A8D0D-B796-AF87-91C1-1759D0F19818}"/>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6" name="文本框 5">
            <a:extLst>
              <a:ext uri="{FF2B5EF4-FFF2-40B4-BE49-F238E27FC236}">
                <a16:creationId xmlns:a16="http://schemas.microsoft.com/office/drawing/2014/main" id="{6B4EB51A-B05E-A408-763F-31A3186BC5C3}"/>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spTree>
    <p:extLst>
      <p:ext uri="{BB962C8B-B14F-4D97-AF65-F5344CB8AC3E}">
        <p14:creationId xmlns:p14="http://schemas.microsoft.com/office/powerpoint/2010/main" val="294708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E63904FF-50BC-CA3F-CD45-D6CD60F2B903}"/>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7" name="图片 6">
            <a:extLst>
              <a:ext uri="{FF2B5EF4-FFF2-40B4-BE49-F238E27FC236}">
                <a16:creationId xmlns:a16="http://schemas.microsoft.com/office/drawing/2014/main" id="{6E5A1B8C-8EFC-C438-BC75-D3153CA8122F}"/>
              </a:ext>
            </a:extLst>
          </p:cNvPr>
          <p:cNvPicPr>
            <a:picLocks noChangeAspect="1"/>
          </p:cNvPicPr>
          <p:nvPr/>
        </p:nvPicPr>
        <p:blipFill>
          <a:blip r:embed="rId3"/>
          <a:stretch>
            <a:fillRect/>
          </a:stretch>
        </p:blipFill>
        <p:spPr>
          <a:xfrm>
            <a:off x="42926" y="915566"/>
            <a:ext cx="8733395" cy="2437618"/>
          </a:xfrm>
          <a:prstGeom prst="rect">
            <a:avLst/>
          </a:prstGeom>
        </p:spPr>
      </p:pic>
      <p:sp>
        <p:nvSpPr>
          <p:cNvPr id="15" name="文本框 14">
            <a:extLst>
              <a:ext uri="{FF2B5EF4-FFF2-40B4-BE49-F238E27FC236}">
                <a16:creationId xmlns:a16="http://schemas.microsoft.com/office/drawing/2014/main" id="{BAC257F0-683F-C4FA-FA04-256978701CFF}"/>
              </a:ext>
            </a:extLst>
          </p:cNvPr>
          <p:cNvSpPr txBox="1"/>
          <p:nvPr/>
        </p:nvSpPr>
        <p:spPr>
          <a:xfrm>
            <a:off x="179512" y="3579862"/>
            <a:ext cx="1941557" cy="369332"/>
          </a:xfrm>
          <a:prstGeom prst="rect">
            <a:avLst/>
          </a:prstGeom>
          <a:noFill/>
        </p:spPr>
        <p:txBody>
          <a:bodyPr wrap="none" rtlCol="0">
            <a:spAutoFit/>
          </a:bodyPr>
          <a:lstStyle/>
          <a:p>
            <a:r>
              <a:rPr lang="en-US" altLang="zh-CN" b="1" i="1" dirty="0">
                <a:latin typeface="Times New Roman" panose="02020603050405020304" pitchFamily="18" charset="0"/>
              </a:rPr>
              <a:t>Nielsen et al. 2017</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191258816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12" name="图片 11">
            <a:extLst>
              <a:ext uri="{FF2B5EF4-FFF2-40B4-BE49-F238E27FC236}">
                <a16:creationId xmlns:a16="http://schemas.microsoft.com/office/drawing/2014/main" id="{0714EE2E-41AA-5540-D3E8-3CB8DD6A7FE6}"/>
              </a:ext>
            </a:extLst>
          </p:cNvPr>
          <p:cNvPicPr>
            <a:picLocks noChangeAspect="1"/>
          </p:cNvPicPr>
          <p:nvPr/>
        </p:nvPicPr>
        <p:blipFill>
          <a:blip r:embed="rId3"/>
          <a:stretch>
            <a:fillRect/>
          </a:stretch>
        </p:blipFill>
        <p:spPr>
          <a:xfrm>
            <a:off x="-3056" y="1113470"/>
            <a:ext cx="9144000" cy="4448634"/>
          </a:xfrm>
          <a:prstGeom prst="rect">
            <a:avLst/>
          </a:prstGeom>
        </p:spPr>
      </p:pic>
      <p:sp>
        <p:nvSpPr>
          <p:cNvPr id="15" name="文本框 14">
            <a:extLst>
              <a:ext uri="{FF2B5EF4-FFF2-40B4-BE49-F238E27FC236}">
                <a16:creationId xmlns:a16="http://schemas.microsoft.com/office/drawing/2014/main" id="{C53A3746-6DB6-9614-B060-C697E2EDFF60}"/>
              </a:ext>
            </a:extLst>
          </p:cNvPr>
          <p:cNvSpPr txBox="1"/>
          <p:nvPr/>
        </p:nvSpPr>
        <p:spPr>
          <a:xfrm>
            <a:off x="539552" y="882975"/>
            <a:ext cx="2313454" cy="369332"/>
          </a:xfrm>
          <a:prstGeom prst="rect">
            <a:avLst/>
          </a:prstGeom>
          <a:noFill/>
        </p:spPr>
        <p:txBody>
          <a:bodyPr wrap="none" rtlCol="0">
            <a:spAutoFit/>
          </a:bodyPr>
          <a:lstStyle/>
          <a:p>
            <a:r>
              <a:rPr lang="en-US" altLang="zh-CN" b="1" i="1" dirty="0">
                <a:latin typeface="Times New Roman" panose="02020603050405020304" pitchFamily="18" charset="0"/>
              </a:rPr>
              <a:t>Rad et al. 2018  PNAS</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146021876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pic>
        <p:nvPicPr>
          <p:cNvPr id="5" name="图片 4">
            <a:extLst>
              <a:ext uri="{FF2B5EF4-FFF2-40B4-BE49-F238E27FC236}">
                <a16:creationId xmlns:a16="http://schemas.microsoft.com/office/drawing/2014/main" id="{88203A2B-C73C-BAB5-5285-D622A870F848}"/>
              </a:ext>
            </a:extLst>
          </p:cNvPr>
          <p:cNvPicPr>
            <a:picLocks noChangeAspect="1"/>
          </p:cNvPicPr>
          <p:nvPr/>
        </p:nvPicPr>
        <p:blipFill>
          <a:blip r:embed="rId3"/>
          <a:stretch>
            <a:fillRect/>
          </a:stretch>
        </p:blipFill>
        <p:spPr>
          <a:xfrm>
            <a:off x="552856" y="1059582"/>
            <a:ext cx="8032176" cy="1173582"/>
          </a:xfrm>
          <a:prstGeom prst="rect">
            <a:avLst/>
          </a:prstGeom>
        </p:spPr>
      </p:pic>
      <p:pic>
        <p:nvPicPr>
          <p:cNvPr id="7" name="图片 6">
            <a:extLst>
              <a:ext uri="{FF2B5EF4-FFF2-40B4-BE49-F238E27FC236}">
                <a16:creationId xmlns:a16="http://schemas.microsoft.com/office/drawing/2014/main" id="{C51FB494-5D41-DCF4-9B77-ED5810DAA232}"/>
              </a:ext>
            </a:extLst>
          </p:cNvPr>
          <p:cNvPicPr>
            <a:picLocks noChangeAspect="1"/>
          </p:cNvPicPr>
          <p:nvPr/>
        </p:nvPicPr>
        <p:blipFill>
          <a:blip r:embed="rId4"/>
          <a:stretch>
            <a:fillRect/>
          </a:stretch>
        </p:blipFill>
        <p:spPr>
          <a:xfrm>
            <a:off x="683568" y="2787774"/>
            <a:ext cx="7940728" cy="975445"/>
          </a:xfrm>
          <a:prstGeom prst="rect">
            <a:avLst/>
          </a:prstGeom>
        </p:spPr>
      </p:pic>
      <p:sp>
        <p:nvSpPr>
          <p:cNvPr id="9" name="文本框 8">
            <a:extLst>
              <a:ext uri="{FF2B5EF4-FFF2-40B4-BE49-F238E27FC236}">
                <a16:creationId xmlns:a16="http://schemas.microsoft.com/office/drawing/2014/main" id="{04A2200F-EA6D-9160-F249-642855005FC6}"/>
              </a:ext>
            </a:extLst>
          </p:cNvPr>
          <p:cNvSpPr txBox="1"/>
          <p:nvPr/>
        </p:nvSpPr>
        <p:spPr>
          <a:xfrm>
            <a:off x="6588224" y="1028275"/>
            <a:ext cx="2313454" cy="369332"/>
          </a:xfrm>
          <a:prstGeom prst="rect">
            <a:avLst/>
          </a:prstGeom>
          <a:noFill/>
        </p:spPr>
        <p:txBody>
          <a:bodyPr wrap="none" rtlCol="0">
            <a:spAutoFit/>
          </a:bodyPr>
          <a:lstStyle/>
          <a:p>
            <a:r>
              <a:rPr lang="en-US" altLang="zh-CN" b="1" i="1" dirty="0">
                <a:latin typeface="Times New Roman" panose="02020603050405020304" pitchFamily="18" charset="0"/>
              </a:rPr>
              <a:t>Rad et al. 2018  PNAS</a:t>
            </a:r>
            <a:endParaRPr lang="zh-CN" altLang="en-US" b="1" i="1" dirty="0">
              <a:latin typeface="Times New Roman" panose="02020603050405020304" pitchFamily="18" charset="0"/>
            </a:endParaRPr>
          </a:p>
        </p:txBody>
      </p:sp>
    </p:spTree>
    <p:extLst>
      <p:ext uri="{BB962C8B-B14F-4D97-AF65-F5344CB8AC3E}">
        <p14:creationId xmlns:p14="http://schemas.microsoft.com/office/powerpoint/2010/main" val="78692446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 name="组合 1">
            <a:extLst>
              <a:ext uri="{FF2B5EF4-FFF2-40B4-BE49-F238E27FC236}">
                <a16:creationId xmlns:a16="http://schemas.microsoft.com/office/drawing/2014/main" id="{B2645FC7-55A4-E3FA-DFDF-B04C758CA11A}"/>
              </a:ext>
            </a:extLst>
          </p:cNvPr>
          <p:cNvGrpSpPr/>
          <p:nvPr/>
        </p:nvGrpSpPr>
        <p:grpSpPr>
          <a:xfrm>
            <a:off x="-3056" y="-28998"/>
            <a:ext cx="9147056" cy="5587387"/>
            <a:chOff x="-3056" y="-28998"/>
            <a:chExt cx="9147056" cy="5587387"/>
          </a:xfrm>
        </p:grpSpPr>
        <p:pic>
          <p:nvPicPr>
            <p:cNvPr id="8" name="图片 7">
              <a:extLst>
                <a:ext uri="{FF2B5EF4-FFF2-40B4-BE49-F238E27FC236}">
                  <a16:creationId xmlns:a16="http://schemas.microsoft.com/office/drawing/2014/main" id="{CF2A7776-B6B5-4D75-BDC2-8517DFE27468}"/>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0" name="图片 9">
              <a:extLst>
                <a:ext uri="{FF2B5EF4-FFF2-40B4-BE49-F238E27FC236}">
                  <a16:creationId xmlns:a16="http://schemas.microsoft.com/office/drawing/2014/main" id="{51037561-E2FC-7EE6-51FF-87803E4330FD}"/>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3" name="文本框 2">
            <a:extLst>
              <a:ext uri="{FF2B5EF4-FFF2-40B4-BE49-F238E27FC236}">
                <a16:creationId xmlns:a16="http://schemas.microsoft.com/office/drawing/2014/main" id="{4B2127DA-3242-5788-0ED7-275D9064BC57}"/>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graphicFrame>
        <p:nvGraphicFramePr>
          <p:cNvPr id="12" name="图表 11">
            <a:extLst>
              <a:ext uri="{FF2B5EF4-FFF2-40B4-BE49-F238E27FC236}">
                <a16:creationId xmlns:a16="http://schemas.microsoft.com/office/drawing/2014/main" id="{B21844A9-E8FB-752F-DDAD-6E9D8F160AFF}"/>
              </a:ext>
            </a:extLst>
          </p:cNvPr>
          <p:cNvGraphicFramePr>
            <a:graphicFrameLocks/>
          </p:cNvGraphicFramePr>
          <p:nvPr>
            <p:extLst>
              <p:ext uri="{D42A27DB-BD31-4B8C-83A1-F6EECF244321}">
                <p14:modId xmlns:p14="http://schemas.microsoft.com/office/powerpoint/2010/main" val="2442446144"/>
              </p:ext>
            </p:extLst>
          </p:nvPr>
        </p:nvGraphicFramePr>
        <p:xfrm>
          <a:off x="1508212" y="1005814"/>
          <a:ext cx="6127576" cy="3131872"/>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本框 13">
            <a:extLst>
              <a:ext uri="{FF2B5EF4-FFF2-40B4-BE49-F238E27FC236}">
                <a16:creationId xmlns:a16="http://schemas.microsoft.com/office/drawing/2014/main" id="{8E65E2D4-5FD9-DB42-04AF-D13C969FDB34}"/>
              </a:ext>
            </a:extLst>
          </p:cNvPr>
          <p:cNvSpPr txBox="1"/>
          <p:nvPr/>
        </p:nvSpPr>
        <p:spPr>
          <a:xfrm>
            <a:off x="179512" y="4320138"/>
            <a:ext cx="4798108" cy="307777"/>
          </a:xfrm>
          <a:prstGeom prst="rect">
            <a:avLst/>
          </a:prstGeom>
          <a:noFill/>
        </p:spPr>
        <p:txBody>
          <a:bodyPr wrap="none" rtlCol="0">
            <a:spAutoFit/>
          </a:bodyPr>
          <a:lstStyle/>
          <a:p>
            <a:r>
              <a:rPr lang="en-US" altLang="zh-CN" sz="1400" b="1" i="1" dirty="0">
                <a:latin typeface="Times New Roman" panose="02020603050405020304" pitchFamily="18" charset="0"/>
              </a:rPr>
              <a:t>Note: </a:t>
            </a:r>
            <a:r>
              <a:rPr lang="zh-CN" altLang="en-US" sz="1400" b="1" i="1" dirty="0">
                <a:latin typeface="Times New Roman" panose="02020603050405020304" pitchFamily="18" charset="0"/>
              </a:rPr>
              <a:t>本图由</a:t>
            </a:r>
            <a:r>
              <a:rPr lang="en-US" altLang="zh-CN" sz="1400" b="1" i="1" dirty="0">
                <a:latin typeface="Times New Roman" panose="02020603050405020304" pitchFamily="18" charset="0"/>
              </a:rPr>
              <a:t>Rad et al. 2018</a:t>
            </a:r>
            <a:r>
              <a:rPr lang="zh-CN" altLang="en-US" sz="1400" b="1" i="1" dirty="0">
                <a:latin typeface="Times New Roman" panose="02020603050405020304" pitchFamily="18" charset="0"/>
              </a:rPr>
              <a:t>和</a:t>
            </a:r>
            <a:r>
              <a:rPr lang="en-US" altLang="zh-CN" sz="1400" b="1" i="1" dirty="0">
                <a:latin typeface="Times New Roman" panose="02020603050405020304" pitchFamily="18" charset="0"/>
              </a:rPr>
              <a:t>2022</a:t>
            </a:r>
            <a:r>
              <a:rPr lang="zh-CN" altLang="en-US" sz="1400" b="1" i="1" dirty="0">
                <a:latin typeface="Times New Roman" panose="02020603050405020304" pitchFamily="18" charset="0"/>
              </a:rPr>
              <a:t>世界人口数据整合而成。</a:t>
            </a:r>
          </a:p>
        </p:txBody>
      </p:sp>
    </p:spTree>
    <p:extLst>
      <p:ext uri="{BB962C8B-B14F-4D97-AF65-F5344CB8AC3E}">
        <p14:creationId xmlns:p14="http://schemas.microsoft.com/office/powerpoint/2010/main" val="33186299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dirty="0">
                  <a:latin typeface="Times New Roman" panose="02020603050405020304" pitchFamily="18" charset="0"/>
                </a:rPr>
                <a:t>WEIRD problem</a:t>
              </a:r>
              <a:endParaRPr lang="zh-CN" altLang="en-US" b="1" i="1" dirty="0">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pPr algn="just"/>
              <a:r>
                <a:rPr lang="en-GB" altLang="zh-CN" sz="1800" kern="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dirty="0" err="1">
                  <a:solidFill>
                    <a:srgbClr val="0D0D0D"/>
                  </a:solidFill>
                  <a:effectLst/>
                  <a:latin typeface="Times New Roman" panose="02020603050405020304" pitchFamily="18" charset="0"/>
                  <a:ea typeface="宋体" panose="02010600030101010101" pitchFamily="2" charset="-122"/>
                  <a:cs typeface="Arial" panose="020B0604020202020204" pitchFamily="34" charset="0"/>
                </a:rPr>
                <a:t>ing</a:t>
              </a:r>
              <a:r>
                <a:rPr lang="en-GB" altLang="zh-CN" sz="1800" kern="0" dirty="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dirty="0"/>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grpSp>
        <p:nvGrpSpPr>
          <p:cNvPr id="17" name="组合 16">
            <a:extLst>
              <a:ext uri="{FF2B5EF4-FFF2-40B4-BE49-F238E27FC236}">
                <a16:creationId xmlns:a16="http://schemas.microsoft.com/office/drawing/2014/main" id="{3C479889-1726-FB27-EEC9-DF6EEC37CB0B}"/>
              </a:ext>
            </a:extLst>
          </p:cNvPr>
          <p:cNvGrpSpPr/>
          <p:nvPr/>
        </p:nvGrpSpPr>
        <p:grpSpPr>
          <a:xfrm>
            <a:off x="-3056" y="-28998"/>
            <a:ext cx="9147056" cy="5587387"/>
            <a:chOff x="-3056" y="-28998"/>
            <a:chExt cx="9147056" cy="5587387"/>
          </a:xfrm>
        </p:grpSpPr>
        <p:pic>
          <p:nvPicPr>
            <p:cNvPr id="18" name="图片 17">
              <a:extLst>
                <a:ext uri="{FF2B5EF4-FFF2-40B4-BE49-F238E27FC236}">
                  <a16:creationId xmlns:a16="http://schemas.microsoft.com/office/drawing/2014/main" id="{F9BA5171-8FCE-F174-BA65-C782DB038D5F}"/>
                </a:ext>
              </a:extLst>
            </p:cNvPr>
            <p:cNvPicPr>
              <a:picLocks noChangeAspect="1"/>
            </p:cNvPicPr>
            <p:nvPr/>
          </p:nvPicPr>
          <p:blipFill rotWithShape="1">
            <a:blip r:embed="rId2">
              <a:extLst>
                <a:ext uri="{28A0092B-C50C-407E-A947-70E740481C1C}">
                  <a14:useLocalDpi xmlns:a14="http://schemas.microsoft.com/office/drawing/2010/main" val="0"/>
                </a:ext>
              </a:extLst>
            </a:blip>
            <a:srcRect b="84941"/>
            <a:stretch/>
          </p:blipFill>
          <p:spPr>
            <a:xfrm>
              <a:off x="-3056" y="-28998"/>
              <a:ext cx="9144000" cy="653540"/>
            </a:xfrm>
            <a:prstGeom prst="rect">
              <a:avLst/>
            </a:prstGeom>
          </p:spPr>
        </p:pic>
        <p:pic>
          <p:nvPicPr>
            <p:cNvPr id="19" name="图片 18">
              <a:extLst>
                <a:ext uri="{FF2B5EF4-FFF2-40B4-BE49-F238E27FC236}">
                  <a16:creationId xmlns:a16="http://schemas.microsoft.com/office/drawing/2014/main" id="{FE4ABD72-839A-0437-41B5-129A8056D486}"/>
                </a:ext>
              </a:extLst>
            </p:cNvPr>
            <p:cNvPicPr>
              <a:picLocks noChangeAspect="1"/>
            </p:cNvPicPr>
            <p:nvPr/>
          </p:nvPicPr>
          <p:blipFill rotWithShape="1">
            <a:blip r:embed="rId2">
              <a:extLst>
                <a:ext uri="{28A0092B-C50C-407E-A947-70E740481C1C}">
                  <a14:useLocalDpi xmlns:a14="http://schemas.microsoft.com/office/drawing/2010/main" val="0"/>
                </a:ext>
              </a:extLst>
            </a:blip>
            <a:srcRect t="79866"/>
            <a:stretch/>
          </p:blipFill>
          <p:spPr>
            <a:xfrm>
              <a:off x="0" y="4684591"/>
              <a:ext cx="9144000" cy="873798"/>
            </a:xfrm>
            <a:prstGeom prst="rect">
              <a:avLst/>
            </a:prstGeom>
          </p:spPr>
        </p:pic>
      </p:grpSp>
      <p:sp>
        <p:nvSpPr>
          <p:cNvPr id="2" name="文本框 1">
            <a:extLst>
              <a:ext uri="{FF2B5EF4-FFF2-40B4-BE49-F238E27FC236}">
                <a16:creationId xmlns:a16="http://schemas.microsoft.com/office/drawing/2014/main" id="{B824121A-64C3-D3E9-E0A1-C805856DA189}"/>
              </a:ext>
            </a:extLst>
          </p:cNvPr>
          <p:cNvSpPr txBox="1"/>
          <p:nvPr/>
        </p:nvSpPr>
        <p:spPr>
          <a:xfrm>
            <a:off x="6588224" y="96777"/>
            <a:ext cx="2461571" cy="400110"/>
          </a:xfrm>
          <a:prstGeom prst="rect">
            <a:avLst/>
          </a:prstGeom>
          <a:noFill/>
        </p:spPr>
        <p:txBody>
          <a:bodyPr wrap="none" rtlCol="0">
            <a:spAutoFit/>
          </a:bodyPr>
          <a:lstStyle/>
          <a:p>
            <a:r>
              <a:rPr lang="en-US" altLang="zh-CN" sz="2000" b="1" dirty="0">
                <a:solidFill>
                  <a:schemeClr val="bg1"/>
                </a:solidFill>
              </a:rPr>
              <a:t>Research background</a:t>
            </a:r>
            <a:endParaRPr lang="zh-CN" altLang="en-US" sz="2000" b="1" dirty="0">
              <a:solidFill>
                <a:schemeClr val="bg1"/>
              </a:solidFill>
            </a:endParaRPr>
          </a:p>
        </p:txBody>
      </p:sp>
    </p:spTree>
    <p:extLst>
      <p:ext uri="{BB962C8B-B14F-4D97-AF65-F5344CB8AC3E}">
        <p14:creationId xmlns:p14="http://schemas.microsoft.com/office/powerpoint/2010/main" val="40953446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1246</Words>
  <Application>Microsoft Office PowerPoint</Application>
  <PresentationFormat>全屏显示(16:9)</PresentationFormat>
  <Paragraphs>202</Paragraphs>
  <Slides>36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宋体</vt:lpstr>
      <vt:lpstr>Arial</vt:lpstr>
      <vt:lpstr>Calibri</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磊 岳</cp:lastModifiedBy>
  <cp:revision>397</cp:revision>
  <dcterms:created xsi:type="dcterms:W3CDTF">2016-04-09T09:29:00Z</dcterms:created>
  <dcterms:modified xsi:type="dcterms:W3CDTF">2023-10-14T00:31:59Z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