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handoutMasterIdLst>
    <p:handoutMasterId r:id="rId10"/>
  </p:handoutMasterIdLst>
  <p:sldIdLst>
    <p:sldId id="338" r:id="rId3"/>
    <p:sldId id="300" r:id="rId4"/>
    <p:sldId id="301" r:id="rId5"/>
    <p:sldId id="302" r:id="rId6"/>
    <p:sldId id="303" r:id="rId7"/>
    <p:sldId id="304" r:id="rId8"/>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90"/>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commentAuthors" Target="commentAuthors.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handoutMaster" Target="handoutMasters/handoutMaster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0.png"/><Relationship Id="rId1"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44475" y="306705"/>
            <a:ext cx="9521825" cy="2584450"/>
          </a:xfrm>
          <a:prstGeom prst="rect">
            <a:avLst/>
          </a:prstGeom>
          <a:noFill/>
        </p:spPr>
        <p:txBody>
          <a:bodyPr wrap="square" rtlCol="0">
            <a:spAutoFit/>
          </a:bodyPr>
          <a:p>
            <a:r>
              <a:rPr b="1">
                <a:latin typeface="Arial Bold" panose="020B0604020202090204" charset="0"/>
                <a:cs typeface="Arial Bold" panose="020B0604020202090204" charset="0"/>
              </a:rPr>
              <a:t>% Make a model of the corresponding level (phylumn, class, order, family, genus, species).</a:t>
            </a:r>
            <a:endParaRPr b="1">
              <a:latin typeface="Arial Bold" panose="020B0604020202090204" charset="0"/>
              <a:cs typeface="Arial Bold" panose="020B0604020202090204" charset="0"/>
            </a:endParaRPr>
          </a:p>
          <a:p>
            <a:r>
              <a:t>modPath='/home/tako/gutbicrobiomanaylise/CD_machinelearning/agora模型/AGORA2_mat模型'</a:t>
            </a:r>
          </a:p>
          <a:p>
            <a:r>
              <a:t>panPath='/home/tako/gutbicrobiomanaylise/CD_machinelearning/agora模型/新species'</a:t>
            </a:r>
          </a:p>
          <a:p>
            <a:r>
              <a:t>taxonLevel='Species';</a:t>
            </a:r>
          </a:p>
          <a:p>
            <a:r>
              <a:t>taxTable='/home/tako/gutbicrobiomanaylise/CD_machinelearning/agora模型/AGORA2_infoFile.xlsx'</a:t>
            </a:r>
          </a:p>
          <a:p>
            <a:r>
              <a:t>createPanModels(modPath,panPath,taxonLevel,</a:t>
            </a:r>
            <a:r>
              <a:rPr lang="en-US"/>
              <a:t>32,</a:t>
            </a:r>
            <a:r>
              <a:t>taxTable);</a:t>
            </a:r>
          </a:p>
        </p:txBody>
      </p:sp>
      <p:pic>
        <p:nvPicPr>
          <p:cNvPr id="5" name="图片 4" descr="截屏2024-03-13 16.50.45"/>
          <p:cNvPicPr>
            <a:picLocks noChangeAspect="1"/>
          </p:cNvPicPr>
          <p:nvPr/>
        </p:nvPicPr>
        <p:blipFill>
          <a:blip r:embed="rId1"/>
          <a:stretch>
            <a:fillRect/>
          </a:stretch>
        </p:blipFill>
        <p:spPr>
          <a:xfrm>
            <a:off x="244475" y="3298190"/>
            <a:ext cx="4140200" cy="1301750"/>
          </a:xfrm>
          <a:prstGeom prst="rect">
            <a:avLst/>
          </a:prstGeom>
        </p:spPr>
      </p:pic>
      <p:sp>
        <p:nvSpPr>
          <p:cNvPr id="2" name="文本框 1"/>
          <p:cNvSpPr txBox="1"/>
          <p:nvPr/>
        </p:nvSpPr>
        <p:spPr>
          <a:xfrm>
            <a:off x="405765" y="4876800"/>
            <a:ext cx="2715895" cy="368300"/>
          </a:xfrm>
          <a:prstGeom prst="rect">
            <a:avLst/>
          </a:prstGeom>
          <a:noFill/>
        </p:spPr>
        <p:txBody>
          <a:bodyPr wrap="square" rtlCol="0" anchor="t">
            <a:spAutoFit/>
          </a:bodyPr>
          <a:p>
            <a:r>
              <a:rPr>
                <a:sym typeface="+mn-ea"/>
              </a:rPr>
              <a:t>AGORA2_infoFile.xlsx</a:t>
            </a:r>
            <a:endParaRPr lang="zh-CN" altLang="en-US">
              <a:sym typeface="+mn-ea"/>
            </a:endParaRPr>
          </a:p>
        </p:txBody>
      </p:sp>
      <p:pic>
        <p:nvPicPr>
          <p:cNvPr id="3" name="图片 2" descr="스크린샷, 2024-04-03 16-05-20"/>
          <p:cNvPicPr>
            <a:picLocks noChangeAspect="1"/>
          </p:cNvPicPr>
          <p:nvPr/>
        </p:nvPicPr>
        <p:blipFill>
          <a:blip r:embed="rId2"/>
          <a:stretch>
            <a:fillRect/>
          </a:stretch>
        </p:blipFill>
        <p:spPr>
          <a:xfrm>
            <a:off x="4890135" y="3298190"/>
            <a:ext cx="6680200" cy="303085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59385" y="128270"/>
            <a:ext cx="7795895" cy="368300"/>
          </a:xfrm>
          <a:prstGeom prst="rect">
            <a:avLst/>
          </a:prstGeom>
          <a:noFill/>
        </p:spPr>
        <p:txBody>
          <a:bodyPr wrap="square" rtlCol="0">
            <a:spAutoFit/>
          </a:bodyPr>
          <a:p>
            <a:r>
              <a:rPr b="1">
                <a:latin typeface="Arial Bold" panose="020B0604020202090204" charset="0"/>
                <a:cs typeface="Arial Bold" panose="020B0604020202090204" charset="0"/>
              </a:rPr>
              <a:t>First, we need to prepare two tables: otu_table and agora_info.</a:t>
            </a:r>
            <a:endParaRPr b="1">
              <a:latin typeface="Arial Bold" panose="020B0604020202090204" charset="0"/>
              <a:cs typeface="Arial Bold" panose="020B0604020202090204" charset="0"/>
            </a:endParaRPr>
          </a:p>
        </p:txBody>
      </p:sp>
      <p:pic>
        <p:nvPicPr>
          <p:cNvPr id="5" name="图片 4" descr="截屏2024-01-29 19.53.35"/>
          <p:cNvPicPr>
            <a:picLocks noChangeAspect="1"/>
          </p:cNvPicPr>
          <p:nvPr/>
        </p:nvPicPr>
        <p:blipFill>
          <a:blip r:embed="rId1"/>
          <a:stretch>
            <a:fillRect/>
          </a:stretch>
        </p:blipFill>
        <p:spPr>
          <a:xfrm>
            <a:off x="159385" y="802005"/>
            <a:ext cx="4094480" cy="2373630"/>
          </a:xfrm>
          <a:prstGeom prst="rect">
            <a:avLst/>
          </a:prstGeom>
        </p:spPr>
      </p:pic>
      <p:pic>
        <p:nvPicPr>
          <p:cNvPr id="6" name="图片 5" descr="截屏2024-01-29 19.53.53"/>
          <p:cNvPicPr>
            <a:picLocks noChangeAspect="1"/>
          </p:cNvPicPr>
          <p:nvPr/>
        </p:nvPicPr>
        <p:blipFill>
          <a:blip r:embed="rId2"/>
          <a:stretch>
            <a:fillRect/>
          </a:stretch>
        </p:blipFill>
        <p:spPr>
          <a:xfrm>
            <a:off x="4462145" y="810260"/>
            <a:ext cx="5386070" cy="2312035"/>
          </a:xfrm>
          <a:prstGeom prst="rect">
            <a:avLst/>
          </a:prstGeom>
        </p:spPr>
      </p:pic>
      <p:sp>
        <p:nvSpPr>
          <p:cNvPr id="7" name="文本框 6"/>
          <p:cNvSpPr txBox="1"/>
          <p:nvPr/>
        </p:nvSpPr>
        <p:spPr>
          <a:xfrm>
            <a:off x="752475" y="3175635"/>
            <a:ext cx="4064000" cy="368300"/>
          </a:xfrm>
          <a:prstGeom prst="rect">
            <a:avLst/>
          </a:prstGeom>
          <a:noFill/>
        </p:spPr>
        <p:txBody>
          <a:bodyPr wrap="square" rtlCol="0">
            <a:spAutoFit/>
          </a:bodyPr>
          <a:p>
            <a:r>
              <a:rPr lang="en-US" altLang="zh-CN"/>
              <a:t>otu_table.xlsx</a:t>
            </a:r>
            <a:endParaRPr lang="en-US" altLang="zh-CN"/>
          </a:p>
        </p:txBody>
      </p:sp>
      <p:sp>
        <p:nvSpPr>
          <p:cNvPr id="8" name="文本框 7"/>
          <p:cNvSpPr txBox="1"/>
          <p:nvPr/>
        </p:nvSpPr>
        <p:spPr>
          <a:xfrm>
            <a:off x="5123180" y="3175635"/>
            <a:ext cx="4064000" cy="368300"/>
          </a:xfrm>
          <a:prstGeom prst="rect">
            <a:avLst/>
          </a:prstGeom>
          <a:noFill/>
        </p:spPr>
        <p:txBody>
          <a:bodyPr wrap="square" rtlCol="0">
            <a:spAutoFit/>
          </a:bodyPr>
          <a:p>
            <a:r>
              <a:rPr lang="en-US" altLang="zh-CN"/>
              <a:t>AGORA2_infoFile.xlsx</a:t>
            </a:r>
            <a:endParaRPr lang="en-US" altLang="zh-CN"/>
          </a:p>
        </p:txBody>
      </p:sp>
      <p:sp>
        <p:nvSpPr>
          <p:cNvPr id="9" name="文本框 8"/>
          <p:cNvSpPr txBox="1"/>
          <p:nvPr/>
        </p:nvSpPr>
        <p:spPr>
          <a:xfrm>
            <a:off x="159385" y="3469640"/>
            <a:ext cx="11537315" cy="645160"/>
          </a:xfrm>
          <a:prstGeom prst="rect">
            <a:avLst/>
          </a:prstGeom>
          <a:noFill/>
        </p:spPr>
        <p:txBody>
          <a:bodyPr wrap="square" rtlCol="0">
            <a:spAutoFit/>
          </a:bodyPr>
          <a:p>
            <a:r>
              <a:t>Then open the command window and run the following code. The red part writes the path of otu_table.xlsx, and the purple part writes the path of AGORA2_infoFile.xlsx</a:t>
            </a:r>
          </a:p>
        </p:txBody>
      </p:sp>
      <p:sp>
        <p:nvSpPr>
          <p:cNvPr id="10" name="文本框 9"/>
          <p:cNvSpPr txBox="1"/>
          <p:nvPr/>
        </p:nvSpPr>
        <p:spPr>
          <a:xfrm>
            <a:off x="273050" y="4101465"/>
            <a:ext cx="11423650" cy="368300"/>
          </a:xfrm>
          <a:prstGeom prst="rect">
            <a:avLst/>
          </a:prstGeom>
          <a:noFill/>
        </p:spPr>
        <p:txBody>
          <a:bodyPr wrap="square" rtlCol="0">
            <a:spAutoFit/>
          </a:bodyPr>
          <a:p>
            <a:r>
              <a:rPr lang="en-US" altLang="zh-CN"/>
              <a:t>python </a:t>
            </a:r>
            <a:r>
              <a:rPr lang="en-US" altLang="zh-CN">
                <a:solidFill>
                  <a:srgbClr val="00B050"/>
                </a:solidFill>
              </a:rPr>
              <a:t>agora_input_exchange.py</a:t>
            </a:r>
            <a:r>
              <a:rPr lang="en-US" altLang="zh-CN"/>
              <a:t> -otu </a:t>
            </a:r>
            <a:r>
              <a:rPr lang="en-US" altLang="zh-CN">
                <a:solidFill>
                  <a:srgbClr val="FF0000"/>
                </a:solidFill>
              </a:rPr>
              <a:t>otu_table.xlsx</a:t>
            </a:r>
            <a:r>
              <a:rPr lang="en-US" altLang="zh-CN"/>
              <a:t> -info </a:t>
            </a:r>
            <a:r>
              <a:rPr lang="en-US" altLang="zh-CN">
                <a:solidFill>
                  <a:srgbClr val="7030A0"/>
                </a:solidFill>
              </a:rPr>
              <a:t>AGORA2_infoFile.xlsx </a:t>
            </a:r>
            <a:r>
              <a:rPr lang="en-US" altLang="zh-CN">
                <a:solidFill>
                  <a:schemeClr val="tx1"/>
                </a:solidFill>
              </a:rPr>
              <a:t>-o</a:t>
            </a:r>
            <a:r>
              <a:rPr lang="en-US" altLang="zh-CN">
                <a:solidFill>
                  <a:srgbClr val="7030A0"/>
                </a:solidFill>
              </a:rPr>
              <a:t> </a:t>
            </a:r>
            <a:r>
              <a:rPr lang="en-US" altLang="zh-CN">
                <a:solidFill>
                  <a:srgbClr val="0070C0"/>
                </a:solidFill>
              </a:rPr>
              <a:t>agora_input.txt</a:t>
            </a:r>
            <a:endParaRPr lang="en-US" altLang="zh-CN">
              <a:solidFill>
                <a:srgbClr val="0070C0"/>
              </a:solidFill>
            </a:endParaRPr>
          </a:p>
        </p:txBody>
      </p:sp>
      <p:cxnSp>
        <p:nvCxnSpPr>
          <p:cNvPr id="12" name="直接箭头连接符 11"/>
          <p:cNvCxnSpPr/>
          <p:nvPr/>
        </p:nvCxnSpPr>
        <p:spPr>
          <a:xfrm>
            <a:off x="3652520" y="3159760"/>
            <a:ext cx="1045210" cy="941705"/>
          </a:xfrm>
          <a:prstGeom prst="straightConnector1">
            <a:avLst/>
          </a:prstGeom>
          <a:ln>
            <a:solidFill>
              <a:srgbClr val="FF0000"/>
            </a:solidFill>
            <a:tailEnd type="arrow"/>
          </a:ln>
        </p:spPr>
        <p:style>
          <a:lnRef idx="2">
            <a:schemeClr val="accent1"/>
          </a:lnRef>
          <a:fillRef idx="0">
            <a:srgbClr val="FFFFFF"/>
          </a:fillRef>
          <a:effectRef idx="0">
            <a:srgbClr val="FFFFFF"/>
          </a:effectRef>
          <a:fontRef idx="minor">
            <a:schemeClr val="tx1"/>
          </a:fontRef>
        </p:style>
      </p:cxnSp>
      <p:cxnSp>
        <p:nvCxnSpPr>
          <p:cNvPr id="13" name="直接箭头连接符 12"/>
          <p:cNvCxnSpPr/>
          <p:nvPr/>
        </p:nvCxnSpPr>
        <p:spPr>
          <a:xfrm>
            <a:off x="6703060" y="3175635"/>
            <a:ext cx="706120" cy="916305"/>
          </a:xfrm>
          <a:prstGeom prst="straightConnector1">
            <a:avLst/>
          </a:prstGeom>
          <a:ln>
            <a:solidFill>
              <a:srgbClr val="7030A0"/>
            </a:solidFill>
            <a:tailEnd type="arrow"/>
          </a:ln>
        </p:spPr>
        <p:style>
          <a:lnRef idx="2">
            <a:schemeClr val="accent1"/>
          </a:lnRef>
          <a:fillRef idx="0">
            <a:srgbClr val="FFFFFF"/>
          </a:fillRef>
          <a:effectRef idx="0">
            <a:srgbClr val="FFFFFF"/>
          </a:effectRef>
          <a:fontRef idx="minor">
            <a:schemeClr val="tx1"/>
          </a:fontRef>
        </p:style>
      </p:cxnSp>
      <p:pic>
        <p:nvPicPr>
          <p:cNvPr id="14" name="图片 13" descr="截屏2024-01-29 22.34.41"/>
          <p:cNvPicPr>
            <a:picLocks noChangeAspect="1"/>
          </p:cNvPicPr>
          <p:nvPr/>
        </p:nvPicPr>
        <p:blipFill>
          <a:blip r:embed="rId3"/>
          <a:stretch>
            <a:fillRect/>
          </a:stretch>
        </p:blipFill>
        <p:spPr>
          <a:xfrm>
            <a:off x="273050" y="5027295"/>
            <a:ext cx="4945380" cy="610870"/>
          </a:xfrm>
          <a:prstGeom prst="rect">
            <a:avLst/>
          </a:prstGeom>
        </p:spPr>
      </p:pic>
      <p:pic>
        <p:nvPicPr>
          <p:cNvPr id="15" name="图片 14" descr="截屏2024-01-29 22.34.59"/>
          <p:cNvPicPr>
            <a:picLocks noChangeAspect="1"/>
          </p:cNvPicPr>
          <p:nvPr/>
        </p:nvPicPr>
        <p:blipFill>
          <a:blip r:embed="rId4"/>
          <a:stretch>
            <a:fillRect/>
          </a:stretch>
        </p:blipFill>
        <p:spPr>
          <a:xfrm>
            <a:off x="5544820" y="4564380"/>
            <a:ext cx="1897380" cy="2212340"/>
          </a:xfrm>
          <a:prstGeom prst="rect">
            <a:avLst/>
          </a:prstGeom>
        </p:spPr>
      </p:pic>
      <p:sp>
        <p:nvSpPr>
          <p:cNvPr id="16" name="圆角矩形 15"/>
          <p:cNvSpPr/>
          <p:nvPr/>
        </p:nvSpPr>
        <p:spPr>
          <a:xfrm>
            <a:off x="5733415" y="5476240"/>
            <a:ext cx="1120140" cy="187960"/>
          </a:xfrm>
          <a:prstGeom prst="roundRect">
            <a:avLst/>
          </a:prstGeom>
          <a:noFill/>
          <a:ln w="28575" cap="flat" cmpd="sng">
            <a:solidFill>
              <a:schemeClr val="accent1"/>
            </a:solidFill>
            <a:prstDash val="solid"/>
            <a:miter lim="800000"/>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cxnSp>
        <p:nvCxnSpPr>
          <p:cNvPr id="17" name="直接箭头连接符 16"/>
          <p:cNvCxnSpPr>
            <a:stCxn id="16" idx="3"/>
          </p:cNvCxnSpPr>
          <p:nvPr/>
        </p:nvCxnSpPr>
        <p:spPr>
          <a:xfrm flipV="1">
            <a:off x="6853555" y="4408170"/>
            <a:ext cx="2215515" cy="116205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스크린샷, 2024-01-29 22-21-59"/>
          <p:cNvPicPr>
            <a:picLocks noChangeAspect="1"/>
          </p:cNvPicPr>
          <p:nvPr/>
        </p:nvPicPr>
        <p:blipFill>
          <a:blip r:embed="rId1"/>
          <a:stretch>
            <a:fillRect/>
          </a:stretch>
        </p:blipFill>
        <p:spPr>
          <a:xfrm>
            <a:off x="153670" y="5315585"/>
            <a:ext cx="9305925" cy="1295400"/>
          </a:xfrm>
          <a:prstGeom prst="rect">
            <a:avLst/>
          </a:prstGeom>
        </p:spPr>
      </p:pic>
      <p:sp>
        <p:nvSpPr>
          <p:cNvPr id="5" name="文本框 4"/>
          <p:cNvSpPr txBox="1"/>
          <p:nvPr/>
        </p:nvSpPr>
        <p:spPr>
          <a:xfrm>
            <a:off x="153670" y="197485"/>
            <a:ext cx="11402060" cy="2584450"/>
          </a:xfrm>
          <a:prstGeom prst="rect">
            <a:avLst/>
          </a:prstGeom>
          <a:noFill/>
        </p:spPr>
        <p:txBody>
          <a:bodyPr wrap="square" rtlCol="0" anchor="t">
            <a:spAutoFit/>
          </a:bodyPr>
          <a:p>
            <a:r>
              <a:rPr lang="zh-CN" altLang="en-US"/>
              <a:t>abunFilePath=</a:t>
            </a:r>
            <a:r>
              <a:rPr lang="zh-CN" altLang="en-US">
                <a:solidFill>
                  <a:srgbClr val="0070C0"/>
                </a:solidFill>
              </a:rPr>
              <a:t>'/home/tako/gutbicrobiomanaylise/帕金森meta/agora/agora_input.txt'</a:t>
            </a:r>
            <a:r>
              <a:rPr lang="zh-CN" altLang="en-US"/>
              <a:t>;</a:t>
            </a:r>
            <a:endParaRPr lang="zh-CN" altLang="en-US"/>
          </a:p>
          <a:p>
            <a:r>
              <a:rPr lang="zh-CN" altLang="en-US"/>
              <a:t>modPath=</a:t>
            </a:r>
            <a:r>
              <a:rPr lang="zh-CN" altLang="en-US">
                <a:solidFill>
                  <a:srgbClr val="FF0000"/>
                </a:solidFill>
              </a:rPr>
              <a:t>'/home/tako/gutbicrobiomanaylise/CD_machinelearning/agora模型/AGORA2_mat模型'</a:t>
            </a:r>
            <a:r>
              <a:rPr lang="zh-CN" altLang="en-US"/>
              <a:t>;</a:t>
            </a:r>
            <a:endParaRPr lang="zh-CN" altLang="en-US"/>
          </a:p>
          <a:p>
            <a:r>
              <a:rPr lang="zh-CN" altLang="en-US"/>
              <a:t>dietFilePath=</a:t>
            </a:r>
            <a:r>
              <a:rPr lang="zh-CN" altLang="en-US">
                <a:solidFill>
                  <a:srgbClr val="FFC000"/>
                </a:solidFill>
              </a:rPr>
              <a:t>'/home/tako/gutbicrobiomanaylise/帕金森meta/agora/AverageEuropeanDiet.txt'</a:t>
            </a:r>
            <a:r>
              <a:rPr lang="zh-CN" altLang="en-US"/>
              <a:t>;</a:t>
            </a:r>
            <a:endParaRPr lang="zh-CN" altLang="en-US"/>
          </a:p>
          <a:p>
            <a:r>
              <a:rPr lang="zh-CN" altLang="en-US"/>
              <a:t>computeProfiles = true;</a:t>
            </a:r>
            <a:endParaRPr lang="zh-CN" altLang="en-US"/>
          </a:p>
          <a:p>
            <a:r>
              <a:rPr lang="zh-CN" altLang="en-US"/>
              <a:t>numWorkers = 32;</a:t>
            </a:r>
            <a:endParaRPr lang="zh-CN" altLang="en-US"/>
          </a:p>
          <a:p>
            <a:r>
              <a:rPr lang="zh-CN" altLang="en-US"/>
              <a:t>[init, netSecretionFluxes, netUptakeFluxes, Y, modelStats, summary, statistics] = initMgPipe(modPath, abunFilePath, computeProfiles, 'dietFilePath', dietFilePath,  'numWorkers', numWorkers);</a:t>
            </a:r>
            <a:endParaRPr lang="zh-CN" altLang="en-US"/>
          </a:p>
          <a:p>
            <a:r>
              <a:rPr lang="zh-CN" altLang="en-US"/>
              <a:t>csvFilePath='result.csv'</a:t>
            </a:r>
            <a:endParaRPr lang="zh-CN" altLang="en-US"/>
          </a:p>
          <a:p>
            <a:r>
              <a:rPr lang="zh-CN" altLang="en-US"/>
              <a:t>cell2csv(csvFilePath, pairwiseInteractions);</a:t>
            </a:r>
            <a:endParaRPr lang="zh-CN" altLang="en-US"/>
          </a:p>
        </p:txBody>
      </p:sp>
      <p:sp>
        <p:nvSpPr>
          <p:cNvPr id="6" name="文本框 5"/>
          <p:cNvSpPr txBox="1"/>
          <p:nvPr/>
        </p:nvSpPr>
        <p:spPr>
          <a:xfrm>
            <a:off x="161925" y="3748405"/>
            <a:ext cx="7541895" cy="922020"/>
          </a:xfrm>
          <a:prstGeom prst="rect">
            <a:avLst/>
          </a:prstGeom>
          <a:noFill/>
        </p:spPr>
        <p:txBody>
          <a:bodyPr wrap="square" rtlCol="0">
            <a:spAutoFit/>
          </a:bodyPr>
          <a:p>
            <a:r>
              <a:rPr>
                <a:solidFill>
                  <a:schemeClr val="accent5"/>
                </a:solidFill>
              </a:rPr>
              <a:t>The blue one is for agora_input.txt created on the previous page</a:t>
            </a:r>
            <a:endParaRPr>
              <a:solidFill>
                <a:schemeClr val="accent5"/>
              </a:solidFill>
            </a:endParaRPr>
          </a:p>
          <a:p>
            <a:r>
              <a:rPr>
                <a:solidFill>
                  <a:srgbClr val="FF0000"/>
                </a:solidFill>
              </a:rPr>
              <a:t>The red one is for the folder where the model is located</a:t>
            </a:r>
            <a:endParaRPr>
              <a:solidFill>
                <a:srgbClr val="FF0000"/>
              </a:solidFill>
            </a:endParaRPr>
          </a:p>
          <a:p>
            <a:r>
              <a:rPr>
                <a:solidFill>
                  <a:srgbClr val="FFC000"/>
                </a:solidFill>
              </a:rPr>
              <a:t>The orange one is for the diet composition file AverageEuropeanDiet.txt</a:t>
            </a:r>
            <a:endParaRPr>
              <a:solidFill>
                <a:srgbClr val="FFC000"/>
              </a:solidFill>
            </a:endParaRPr>
          </a:p>
        </p:txBody>
      </p:sp>
      <p:pic>
        <p:nvPicPr>
          <p:cNvPr id="7" name="图片 6" descr="截屏2024-01-29 22.56.30"/>
          <p:cNvPicPr>
            <a:picLocks noChangeAspect="1"/>
          </p:cNvPicPr>
          <p:nvPr/>
        </p:nvPicPr>
        <p:blipFill>
          <a:blip r:embed="rId2"/>
          <a:stretch>
            <a:fillRect/>
          </a:stretch>
        </p:blipFill>
        <p:spPr>
          <a:xfrm>
            <a:off x="7703820" y="2280285"/>
            <a:ext cx="2667000" cy="2667000"/>
          </a:xfrm>
          <a:prstGeom prst="rect">
            <a:avLst/>
          </a:prstGeom>
        </p:spPr>
      </p:pic>
      <p:sp>
        <p:nvSpPr>
          <p:cNvPr id="8" name="文本框 7"/>
          <p:cNvSpPr txBox="1"/>
          <p:nvPr/>
        </p:nvSpPr>
        <p:spPr>
          <a:xfrm>
            <a:off x="7586980" y="4947285"/>
            <a:ext cx="4064000" cy="368300"/>
          </a:xfrm>
          <a:prstGeom prst="rect">
            <a:avLst/>
          </a:prstGeom>
          <a:noFill/>
        </p:spPr>
        <p:txBody>
          <a:bodyPr wrap="square" rtlCol="0">
            <a:spAutoFit/>
          </a:bodyPr>
          <a:p>
            <a:r>
              <a:rPr lang="en-US" altLang="zh-CN"/>
              <a:t>AverageEuropeanDiet.txt</a:t>
            </a:r>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图片 5" descr="스크린샷, 2024-01-29 22-23-18"/>
          <p:cNvPicPr>
            <a:picLocks noChangeAspect="1"/>
          </p:cNvPicPr>
          <p:nvPr/>
        </p:nvPicPr>
        <p:blipFill>
          <a:blip r:embed="rId1"/>
          <a:stretch>
            <a:fillRect/>
          </a:stretch>
        </p:blipFill>
        <p:spPr>
          <a:xfrm>
            <a:off x="106045" y="93345"/>
            <a:ext cx="6563360" cy="3019425"/>
          </a:xfrm>
          <a:prstGeom prst="rect">
            <a:avLst/>
          </a:prstGeom>
        </p:spPr>
      </p:pic>
      <p:pic>
        <p:nvPicPr>
          <p:cNvPr id="7" name="图片 6" descr="스크린샷, 2024-01-29 22-23-31"/>
          <p:cNvPicPr>
            <a:picLocks noChangeAspect="1"/>
          </p:cNvPicPr>
          <p:nvPr/>
        </p:nvPicPr>
        <p:blipFill>
          <a:blip r:embed="rId2"/>
          <a:stretch>
            <a:fillRect/>
          </a:stretch>
        </p:blipFill>
        <p:spPr>
          <a:xfrm>
            <a:off x="106045" y="3335655"/>
            <a:ext cx="9086850" cy="2828925"/>
          </a:xfrm>
          <a:prstGeom prst="rect">
            <a:avLst/>
          </a:prstGeom>
        </p:spPr>
      </p:pic>
      <p:sp>
        <p:nvSpPr>
          <p:cNvPr id="8" name="文本框 7"/>
          <p:cNvSpPr txBox="1"/>
          <p:nvPr/>
        </p:nvSpPr>
        <p:spPr>
          <a:xfrm>
            <a:off x="7406640" y="882650"/>
            <a:ext cx="4064000" cy="1476375"/>
          </a:xfrm>
          <a:prstGeom prst="rect">
            <a:avLst/>
          </a:prstGeom>
          <a:noFill/>
        </p:spPr>
        <p:txBody>
          <a:bodyPr wrap="square" rtlCol="0">
            <a:spAutoFit/>
          </a:bodyPr>
          <a:p>
            <a:r>
              <a:t>This is a screenshot of the normal operation. Below is the Results folder that will be generated. The run will last 1~2 days, depending on the number of samples.</a:t>
            </a:r>
          </a:p>
        </p:txBody>
      </p:sp>
      <p:cxnSp>
        <p:nvCxnSpPr>
          <p:cNvPr id="9" name="直接箭头连接符 8"/>
          <p:cNvCxnSpPr/>
          <p:nvPr/>
        </p:nvCxnSpPr>
        <p:spPr>
          <a:xfrm flipV="1">
            <a:off x="5516880" y="1205230"/>
            <a:ext cx="1889760" cy="84391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0" name="直接箭头连接符 9"/>
          <p:cNvCxnSpPr/>
          <p:nvPr/>
        </p:nvCxnSpPr>
        <p:spPr>
          <a:xfrm flipH="1">
            <a:off x="1637665" y="1456055"/>
            <a:ext cx="6430010" cy="262636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11" name="圆角矩形 10"/>
          <p:cNvSpPr/>
          <p:nvPr/>
        </p:nvSpPr>
        <p:spPr>
          <a:xfrm>
            <a:off x="1176655" y="3894455"/>
            <a:ext cx="640080" cy="715645"/>
          </a:xfrm>
          <a:prstGeom prst="round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스크린샷, 2024-01-29 22-47-41"/>
          <p:cNvPicPr>
            <a:picLocks noChangeAspect="1"/>
          </p:cNvPicPr>
          <p:nvPr/>
        </p:nvPicPr>
        <p:blipFill>
          <a:blip r:embed="rId1"/>
          <a:stretch>
            <a:fillRect/>
          </a:stretch>
        </p:blipFill>
        <p:spPr>
          <a:xfrm>
            <a:off x="772160" y="335915"/>
            <a:ext cx="9201150" cy="3886200"/>
          </a:xfrm>
          <a:prstGeom prst="rect">
            <a:avLst/>
          </a:prstGeom>
        </p:spPr>
      </p:pic>
      <p:sp>
        <p:nvSpPr>
          <p:cNvPr id="5" name="文本框 4"/>
          <p:cNvSpPr txBox="1"/>
          <p:nvPr/>
        </p:nvSpPr>
        <p:spPr>
          <a:xfrm>
            <a:off x="978535" y="4572000"/>
            <a:ext cx="9201150" cy="645160"/>
          </a:xfrm>
          <a:prstGeom prst="rect">
            <a:avLst/>
          </a:prstGeom>
          <a:noFill/>
        </p:spPr>
        <p:txBody>
          <a:bodyPr wrap="square" rtlCol="0">
            <a:spAutoFit/>
          </a:bodyPr>
          <a:p>
            <a:r>
              <a:rPr lang="zh-CN" altLang="en-US"/>
              <a:t>进入</a:t>
            </a:r>
            <a:r>
              <a:rPr lang="en-US" altLang="zh-CN"/>
              <a:t>Result</a:t>
            </a:r>
            <a:r>
              <a:rPr lang="zh-CN" altLang="en-US"/>
              <a:t>文件夹，然后找到</a:t>
            </a:r>
            <a:r>
              <a:rPr lang="en-US" altLang="zh-CN"/>
              <a:t>inputDiet_net_secretion_fluxes.csv</a:t>
            </a:r>
            <a:r>
              <a:rPr lang="zh-CN" altLang="en-US"/>
              <a:t>文件，这个就是代谢所产生的结果文件。</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descr="截屏2024-01-29 23.07.49"/>
          <p:cNvPicPr>
            <a:picLocks noChangeAspect="1"/>
          </p:cNvPicPr>
          <p:nvPr/>
        </p:nvPicPr>
        <p:blipFill>
          <a:blip r:embed="rId1"/>
          <a:stretch>
            <a:fillRect/>
          </a:stretch>
        </p:blipFill>
        <p:spPr>
          <a:xfrm>
            <a:off x="196850" y="129540"/>
            <a:ext cx="3703955" cy="2591435"/>
          </a:xfrm>
          <a:prstGeom prst="rect">
            <a:avLst/>
          </a:prstGeom>
        </p:spPr>
      </p:pic>
      <p:sp>
        <p:nvSpPr>
          <p:cNvPr id="5" name="文本框 4"/>
          <p:cNvSpPr txBox="1"/>
          <p:nvPr/>
        </p:nvSpPr>
        <p:spPr>
          <a:xfrm>
            <a:off x="196850" y="2876550"/>
            <a:ext cx="6096000" cy="645160"/>
          </a:xfrm>
          <a:prstGeom prst="rect">
            <a:avLst/>
          </a:prstGeom>
          <a:noFill/>
        </p:spPr>
        <p:txBody>
          <a:bodyPr wrap="square" rtlCol="0" anchor="t">
            <a:spAutoFit/>
          </a:bodyPr>
          <a:p>
            <a:r>
              <a:rPr lang="en-US" altLang="zh-CN">
                <a:sym typeface="+mn-ea"/>
              </a:rPr>
              <a:t>inputDiet_net_secretion_fluxes.csv</a:t>
            </a:r>
            <a:endParaRPr lang="en-US" altLang="zh-CN">
              <a:sym typeface="+mn-ea"/>
            </a:endParaRPr>
          </a:p>
          <a:p>
            <a:endParaRPr lang="zh-CN" altLang="en-US">
              <a:sym typeface="+mn-ea"/>
            </a:endParaRPr>
          </a:p>
        </p:txBody>
      </p:sp>
      <p:pic>
        <p:nvPicPr>
          <p:cNvPr id="6" name="图片 5" descr="截屏2024-01-29 23.09.22"/>
          <p:cNvPicPr>
            <a:picLocks noChangeAspect="1"/>
          </p:cNvPicPr>
          <p:nvPr/>
        </p:nvPicPr>
        <p:blipFill>
          <a:blip r:embed="rId2"/>
          <a:stretch>
            <a:fillRect/>
          </a:stretch>
        </p:blipFill>
        <p:spPr>
          <a:xfrm>
            <a:off x="5535930" y="129540"/>
            <a:ext cx="3218180" cy="3006090"/>
          </a:xfrm>
          <a:prstGeom prst="rect">
            <a:avLst/>
          </a:prstGeom>
        </p:spPr>
      </p:pic>
      <p:sp>
        <p:nvSpPr>
          <p:cNvPr id="7" name="文本框 6"/>
          <p:cNvSpPr txBox="1"/>
          <p:nvPr/>
        </p:nvSpPr>
        <p:spPr>
          <a:xfrm>
            <a:off x="196850" y="4486910"/>
            <a:ext cx="11433175" cy="1198880"/>
          </a:xfrm>
          <a:prstGeom prst="rect">
            <a:avLst/>
          </a:prstGeom>
          <a:noFill/>
        </p:spPr>
        <p:txBody>
          <a:bodyPr wrap="square" rtlCol="0" anchor="t">
            <a:spAutoFit/>
          </a:bodyPr>
          <a:p>
            <a:r>
              <a:rPr>
                <a:sym typeface="+mn-ea"/>
              </a:rPr>
              <a:t>Each of the first columns of this file is a metabolite produced. The first step is to find the corresponding actual metabolite name. The list file of metabolite names is called the reaction worksheet in agora metabolic reaction name.xlsx. It should be noted here that the suffixes such as [fe] and (e) need to be deleted in advance when matching, and only the name after EX_ is needed.</a:t>
            </a:r>
            <a:endParaRPr>
              <a:sym typeface="+mn-ea"/>
            </a:endParaRPr>
          </a:p>
        </p:txBody>
      </p:sp>
      <p:sp>
        <p:nvSpPr>
          <p:cNvPr id="8" name="文本框 7"/>
          <p:cNvSpPr txBox="1"/>
          <p:nvPr/>
        </p:nvSpPr>
        <p:spPr>
          <a:xfrm>
            <a:off x="5844540" y="3244850"/>
            <a:ext cx="6096000" cy="368300"/>
          </a:xfrm>
          <a:prstGeom prst="rect">
            <a:avLst/>
          </a:prstGeom>
          <a:noFill/>
        </p:spPr>
        <p:txBody>
          <a:bodyPr wrap="square" rtlCol="0" anchor="t">
            <a:spAutoFit/>
          </a:bodyPr>
          <a:p>
            <a:r>
              <a:rPr lang="zh-CN" altLang="en-US">
                <a:sym typeface="+mn-ea"/>
              </a:rPr>
              <a:t>agora代谢反应名.xlsx</a:t>
            </a:r>
            <a:endParaRPr lang="zh-CN" altLang="en-US">
              <a:sym typeface="+mn-ea"/>
            </a:endParaRPr>
          </a:p>
        </p:txBody>
      </p:sp>
      <p:sp>
        <p:nvSpPr>
          <p:cNvPr id="9" name="左右箭头 8"/>
          <p:cNvSpPr/>
          <p:nvPr/>
        </p:nvSpPr>
        <p:spPr>
          <a:xfrm>
            <a:off x="4104640" y="948055"/>
            <a:ext cx="1186180" cy="451485"/>
          </a:xfrm>
          <a:prstGeom prst="lef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2210</Words>
  <Application>WPS 表格</Application>
  <PresentationFormat>宽屏</PresentationFormat>
  <Paragraphs>45</Paragraphs>
  <Slides>6</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6</vt:i4>
      </vt:variant>
    </vt:vector>
  </HeadingPairs>
  <TitlesOfParts>
    <vt:vector size="17" baseType="lpstr">
      <vt:lpstr>Arial</vt:lpstr>
      <vt:lpstr>宋体</vt:lpstr>
      <vt:lpstr>Wingdings</vt:lpstr>
      <vt:lpstr>汉仪书宋二KW</vt:lpstr>
      <vt:lpstr>宋体</vt:lpstr>
      <vt:lpstr>微软雅黑</vt:lpstr>
      <vt:lpstr>汉仪旗黑</vt:lpstr>
      <vt:lpstr>Arial Unicode MS</vt:lpstr>
      <vt:lpstr>Arial Black</vt:lpstr>
      <vt:lpstr>Arial Bold</vt:lpstr>
      <vt:lpstr>Office 主题​​</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tako</dc:creator>
  <cp:lastModifiedBy>오현호</cp:lastModifiedBy>
  <cp:revision>54</cp:revision>
  <dcterms:created xsi:type="dcterms:W3CDTF">2025-05-31T07:38:14Z</dcterms:created>
  <dcterms:modified xsi:type="dcterms:W3CDTF">2025-05-31T07:38:14Z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2052-6.7.1.8828</vt:lpwstr>
  </property>
  <property fmtid="{D5CDD505-2E9C-101B-9397-08002B2CF9AE}" pid="3" name="ICV">
    <vt:lpwstr>18133B6D096209F09EA9B7657B266799_42</vt:lpwstr>
  </property>
</Properties>
</file>