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5" r:id="rId4"/>
    <p:sldId id="266" r:id="rId5"/>
    <p:sldId id="259" r:id="rId6"/>
    <p:sldId id="261" r:id="rId7"/>
    <p:sldId id="267" r:id="rId8"/>
    <p:sldId id="262" r:id="rId9"/>
    <p:sldId id="269" r:id="rId10"/>
    <p:sldId id="263" r:id="rId11"/>
    <p:sldId id="268"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80" d="100"/>
          <a:sy n="80" d="100"/>
        </p:scale>
        <p:origin x="1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03513-D30C-4658-B271-0029437A3E6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6DA116D-B3E9-4378-87FA-C77966BE5B9F}">
      <dgm:prSet/>
      <dgm:spPr/>
      <dgm:t>
        <a:bodyPr/>
        <a:lstStyle/>
        <a:p>
          <a:r>
            <a:rPr lang="en-US" b="0" i="0" dirty="0"/>
            <a:t>Path planning is </a:t>
          </a:r>
          <a:r>
            <a:rPr lang="en-US" b="1" i="0" dirty="0"/>
            <a:t>a robotics field on its own</a:t>
          </a:r>
          <a:r>
            <a:rPr lang="en-US" b="0" i="0" dirty="0"/>
            <a:t>. Its solution gives a feasible collision-free path for going from one place to another. </a:t>
          </a:r>
          <a:endParaRPr lang="en-US" dirty="0"/>
        </a:p>
      </dgm:t>
    </dgm:pt>
    <dgm:pt modelId="{6B88BBF6-DE15-4893-AF5E-0A375370C4FA}" type="parTrans" cxnId="{B10DE6DD-EBA7-4894-B02E-EC5FD76E7F6A}">
      <dgm:prSet/>
      <dgm:spPr/>
      <dgm:t>
        <a:bodyPr/>
        <a:lstStyle/>
        <a:p>
          <a:endParaRPr lang="en-US"/>
        </a:p>
      </dgm:t>
    </dgm:pt>
    <dgm:pt modelId="{E0DBDD96-1DF1-463F-B9A2-E9115F0E7FA1}" type="sibTrans" cxnId="{B10DE6DD-EBA7-4894-B02E-EC5FD76E7F6A}">
      <dgm:prSet/>
      <dgm:spPr/>
      <dgm:t>
        <a:bodyPr/>
        <a:lstStyle/>
        <a:p>
          <a:endParaRPr lang="en-US"/>
        </a:p>
      </dgm:t>
    </dgm:pt>
    <dgm:pt modelId="{EDE3AAD0-FB16-43E5-830F-5318CE53D32E}">
      <dgm:prSet/>
      <dgm:spPr/>
      <dgm:t>
        <a:bodyPr/>
        <a:lstStyle/>
        <a:p>
          <a:r>
            <a:rPr lang="en-US" b="0" i="0"/>
            <a:t>Humans do path planning without thinking how it is done. If there is an obstacle ahead that has not been there before, humans just pass it.</a:t>
          </a:r>
          <a:endParaRPr lang="en-US"/>
        </a:p>
      </dgm:t>
    </dgm:pt>
    <dgm:pt modelId="{C1B7F1DB-9321-4BC8-985A-C25503602094}" type="parTrans" cxnId="{10BD7A5A-15C7-46C8-8E9F-9AA1CDDAA0C0}">
      <dgm:prSet/>
      <dgm:spPr/>
      <dgm:t>
        <a:bodyPr/>
        <a:lstStyle/>
        <a:p>
          <a:endParaRPr lang="en-US"/>
        </a:p>
      </dgm:t>
    </dgm:pt>
    <dgm:pt modelId="{DBFA5331-B408-4B58-AF31-629D7E0D67A6}" type="sibTrans" cxnId="{10BD7A5A-15C7-46C8-8E9F-9AA1CDDAA0C0}">
      <dgm:prSet/>
      <dgm:spPr/>
      <dgm:t>
        <a:bodyPr/>
        <a:lstStyle/>
        <a:p>
          <a:endParaRPr lang="en-US"/>
        </a:p>
      </dgm:t>
    </dgm:pt>
    <dgm:pt modelId="{899E226A-3646-429A-8BAE-1560EA2E9D54}">
      <dgm:prSet/>
      <dgm:spPr/>
      <dgm:t>
        <a:bodyPr/>
        <a:lstStyle/>
        <a:p>
          <a:r>
            <a:rPr lang="en-US" b="0" i="0"/>
            <a:t>If the obstacle blocks the way completely, humans just use another way. To perform all the above operations, a robot must be equipped with suitable high-level intelligence capabilities.</a:t>
          </a:r>
          <a:endParaRPr lang="en-US"/>
        </a:p>
      </dgm:t>
    </dgm:pt>
    <dgm:pt modelId="{A149BFC4-B5BA-4814-880B-38412DE43BAD}" type="parTrans" cxnId="{D1BE8DA0-2505-41A4-A7AA-15A6A428856C}">
      <dgm:prSet/>
      <dgm:spPr/>
      <dgm:t>
        <a:bodyPr/>
        <a:lstStyle/>
        <a:p>
          <a:endParaRPr lang="en-US"/>
        </a:p>
      </dgm:t>
    </dgm:pt>
    <dgm:pt modelId="{892792A1-D830-4E47-93F2-C4607470B85C}" type="sibTrans" cxnId="{D1BE8DA0-2505-41A4-A7AA-15A6A428856C}">
      <dgm:prSet/>
      <dgm:spPr/>
      <dgm:t>
        <a:bodyPr/>
        <a:lstStyle/>
        <a:p>
          <a:endParaRPr lang="en-US"/>
        </a:p>
      </dgm:t>
    </dgm:pt>
    <dgm:pt modelId="{E230DA54-74DE-4B86-B575-E89A8F221406}" type="pres">
      <dgm:prSet presAssocID="{D3C03513-D30C-4658-B271-0029437A3E66}" presName="vert0" presStyleCnt="0">
        <dgm:presLayoutVars>
          <dgm:dir/>
          <dgm:animOne val="branch"/>
          <dgm:animLvl val="lvl"/>
        </dgm:presLayoutVars>
      </dgm:prSet>
      <dgm:spPr/>
      <dgm:t>
        <a:bodyPr/>
        <a:lstStyle/>
        <a:p>
          <a:endParaRPr lang="en-US"/>
        </a:p>
      </dgm:t>
    </dgm:pt>
    <dgm:pt modelId="{DB433175-6E86-45B5-A7BB-EC6763D7A67B}" type="pres">
      <dgm:prSet presAssocID="{26DA116D-B3E9-4378-87FA-C77966BE5B9F}" presName="thickLine" presStyleLbl="alignNode1" presStyleIdx="0" presStyleCnt="3"/>
      <dgm:spPr/>
    </dgm:pt>
    <dgm:pt modelId="{04679406-250C-449C-892E-A760DD1E5540}" type="pres">
      <dgm:prSet presAssocID="{26DA116D-B3E9-4378-87FA-C77966BE5B9F}" presName="horz1" presStyleCnt="0"/>
      <dgm:spPr/>
    </dgm:pt>
    <dgm:pt modelId="{2B903E52-B2C4-4DD7-A103-F0237D147F47}" type="pres">
      <dgm:prSet presAssocID="{26DA116D-B3E9-4378-87FA-C77966BE5B9F}" presName="tx1" presStyleLbl="revTx" presStyleIdx="0" presStyleCnt="3"/>
      <dgm:spPr/>
      <dgm:t>
        <a:bodyPr/>
        <a:lstStyle/>
        <a:p>
          <a:endParaRPr lang="en-US"/>
        </a:p>
      </dgm:t>
    </dgm:pt>
    <dgm:pt modelId="{DC4BB119-5C56-4763-B640-8A37E0BFD511}" type="pres">
      <dgm:prSet presAssocID="{26DA116D-B3E9-4378-87FA-C77966BE5B9F}" presName="vert1" presStyleCnt="0"/>
      <dgm:spPr/>
    </dgm:pt>
    <dgm:pt modelId="{CE1E81CC-787A-4B33-9266-37E4DCF88AAA}" type="pres">
      <dgm:prSet presAssocID="{EDE3AAD0-FB16-43E5-830F-5318CE53D32E}" presName="thickLine" presStyleLbl="alignNode1" presStyleIdx="1" presStyleCnt="3"/>
      <dgm:spPr/>
    </dgm:pt>
    <dgm:pt modelId="{5A5DDE8A-48CF-4ACA-A561-BF0DB986C00D}" type="pres">
      <dgm:prSet presAssocID="{EDE3AAD0-FB16-43E5-830F-5318CE53D32E}" presName="horz1" presStyleCnt="0"/>
      <dgm:spPr/>
    </dgm:pt>
    <dgm:pt modelId="{C4562024-58A3-4503-BC46-E4C30CF9E0C7}" type="pres">
      <dgm:prSet presAssocID="{EDE3AAD0-FB16-43E5-830F-5318CE53D32E}" presName="tx1" presStyleLbl="revTx" presStyleIdx="1" presStyleCnt="3"/>
      <dgm:spPr/>
      <dgm:t>
        <a:bodyPr/>
        <a:lstStyle/>
        <a:p>
          <a:endParaRPr lang="en-US"/>
        </a:p>
      </dgm:t>
    </dgm:pt>
    <dgm:pt modelId="{8CC53A00-CCDB-4C21-92C4-7135FC9E1548}" type="pres">
      <dgm:prSet presAssocID="{EDE3AAD0-FB16-43E5-830F-5318CE53D32E}" presName="vert1" presStyleCnt="0"/>
      <dgm:spPr/>
    </dgm:pt>
    <dgm:pt modelId="{74FF0F15-7F48-4ABD-BB22-70D6D64CF2C0}" type="pres">
      <dgm:prSet presAssocID="{899E226A-3646-429A-8BAE-1560EA2E9D54}" presName="thickLine" presStyleLbl="alignNode1" presStyleIdx="2" presStyleCnt="3"/>
      <dgm:spPr/>
    </dgm:pt>
    <dgm:pt modelId="{2D2BD113-522A-4687-A4D1-5B15F0CEB273}" type="pres">
      <dgm:prSet presAssocID="{899E226A-3646-429A-8BAE-1560EA2E9D54}" presName="horz1" presStyleCnt="0"/>
      <dgm:spPr/>
    </dgm:pt>
    <dgm:pt modelId="{5169C13D-98B0-48B0-9FC6-93DCF757E172}" type="pres">
      <dgm:prSet presAssocID="{899E226A-3646-429A-8BAE-1560EA2E9D54}" presName="tx1" presStyleLbl="revTx" presStyleIdx="2" presStyleCnt="3"/>
      <dgm:spPr/>
      <dgm:t>
        <a:bodyPr/>
        <a:lstStyle/>
        <a:p>
          <a:endParaRPr lang="en-US"/>
        </a:p>
      </dgm:t>
    </dgm:pt>
    <dgm:pt modelId="{A19E0F94-857B-4D3D-A687-92048D451714}" type="pres">
      <dgm:prSet presAssocID="{899E226A-3646-429A-8BAE-1560EA2E9D54}" presName="vert1" presStyleCnt="0"/>
      <dgm:spPr/>
    </dgm:pt>
  </dgm:ptLst>
  <dgm:cxnLst>
    <dgm:cxn modelId="{10BD7A5A-15C7-46C8-8E9F-9AA1CDDAA0C0}" srcId="{D3C03513-D30C-4658-B271-0029437A3E66}" destId="{EDE3AAD0-FB16-43E5-830F-5318CE53D32E}" srcOrd="1" destOrd="0" parTransId="{C1B7F1DB-9321-4BC8-985A-C25503602094}" sibTransId="{DBFA5331-B408-4B58-AF31-629D7E0D67A6}"/>
    <dgm:cxn modelId="{FEA9FE7F-9542-4194-9AEA-F85EE69FFC6A}" type="presOf" srcId="{26DA116D-B3E9-4378-87FA-C77966BE5B9F}" destId="{2B903E52-B2C4-4DD7-A103-F0237D147F47}" srcOrd="0" destOrd="0" presId="urn:microsoft.com/office/officeart/2008/layout/LinedList"/>
    <dgm:cxn modelId="{B10DE6DD-EBA7-4894-B02E-EC5FD76E7F6A}" srcId="{D3C03513-D30C-4658-B271-0029437A3E66}" destId="{26DA116D-B3E9-4378-87FA-C77966BE5B9F}" srcOrd="0" destOrd="0" parTransId="{6B88BBF6-DE15-4893-AF5E-0A375370C4FA}" sibTransId="{E0DBDD96-1DF1-463F-B9A2-E9115F0E7FA1}"/>
    <dgm:cxn modelId="{0554EA1F-5ABB-46B4-8CA8-F0FE08F96226}" type="presOf" srcId="{D3C03513-D30C-4658-B271-0029437A3E66}" destId="{E230DA54-74DE-4B86-B575-E89A8F221406}" srcOrd="0" destOrd="0" presId="urn:microsoft.com/office/officeart/2008/layout/LinedList"/>
    <dgm:cxn modelId="{C4ECF676-3F94-43ED-91FE-8E7738414750}" type="presOf" srcId="{899E226A-3646-429A-8BAE-1560EA2E9D54}" destId="{5169C13D-98B0-48B0-9FC6-93DCF757E172}" srcOrd="0" destOrd="0" presId="urn:microsoft.com/office/officeart/2008/layout/LinedList"/>
    <dgm:cxn modelId="{B389F522-A80B-461D-ACC8-DC56B10CA0EB}" type="presOf" srcId="{EDE3AAD0-FB16-43E5-830F-5318CE53D32E}" destId="{C4562024-58A3-4503-BC46-E4C30CF9E0C7}" srcOrd="0" destOrd="0" presId="urn:microsoft.com/office/officeart/2008/layout/LinedList"/>
    <dgm:cxn modelId="{D1BE8DA0-2505-41A4-A7AA-15A6A428856C}" srcId="{D3C03513-D30C-4658-B271-0029437A3E66}" destId="{899E226A-3646-429A-8BAE-1560EA2E9D54}" srcOrd="2" destOrd="0" parTransId="{A149BFC4-B5BA-4814-880B-38412DE43BAD}" sibTransId="{892792A1-D830-4E47-93F2-C4607470B85C}"/>
    <dgm:cxn modelId="{1073CC64-462D-4086-A996-41532DAC8B65}" type="presParOf" srcId="{E230DA54-74DE-4B86-B575-E89A8F221406}" destId="{DB433175-6E86-45B5-A7BB-EC6763D7A67B}" srcOrd="0" destOrd="0" presId="urn:microsoft.com/office/officeart/2008/layout/LinedList"/>
    <dgm:cxn modelId="{E6B66512-1645-45A0-8F80-684293D9A509}" type="presParOf" srcId="{E230DA54-74DE-4B86-B575-E89A8F221406}" destId="{04679406-250C-449C-892E-A760DD1E5540}" srcOrd="1" destOrd="0" presId="urn:microsoft.com/office/officeart/2008/layout/LinedList"/>
    <dgm:cxn modelId="{5A619933-B859-4D4F-8073-145366E98049}" type="presParOf" srcId="{04679406-250C-449C-892E-A760DD1E5540}" destId="{2B903E52-B2C4-4DD7-A103-F0237D147F47}" srcOrd="0" destOrd="0" presId="urn:microsoft.com/office/officeart/2008/layout/LinedList"/>
    <dgm:cxn modelId="{B2F77537-181B-42EB-860E-A9F8D4FD27C0}" type="presParOf" srcId="{04679406-250C-449C-892E-A760DD1E5540}" destId="{DC4BB119-5C56-4763-B640-8A37E0BFD511}" srcOrd="1" destOrd="0" presId="urn:microsoft.com/office/officeart/2008/layout/LinedList"/>
    <dgm:cxn modelId="{AC2F6769-74B2-4472-8CA5-A06D7F595844}" type="presParOf" srcId="{E230DA54-74DE-4B86-B575-E89A8F221406}" destId="{CE1E81CC-787A-4B33-9266-37E4DCF88AAA}" srcOrd="2" destOrd="0" presId="urn:microsoft.com/office/officeart/2008/layout/LinedList"/>
    <dgm:cxn modelId="{7AF21C35-55A7-452C-B258-D1945CA24ED1}" type="presParOf" srcId="{E230DA54-74DE-4B86-B575-E89A8F221406}" destId="{5A5DDE8A-48CF-4ACA-A561-BF0DB986C00D}" srcOrd="3" destOrd="0" presId="urn:microsoft.com/office/officeart/2008/layout/LinedList"/>
    <dgm:cxn modelId="{3F03DE4D-02FA-4ED1-9049-A862BE3AB8D3}" type="presParOf" srcId="{5A5DDE8A-48CF-4ACA-A561-BF0DB986C00D}" destId="{C4562024-58A3-4503-BC46-E4C30CF9E0C7}" srcOrd="0" destOrd="0" presId="urn:microsoft.com/office/officeart/2008/layout/LinedList"/>
    <dgm:cxn modelId="{19B20DB2-D004-4501-9A3A-0AAE2D022264}" type="presParOf" srcId="{5A5DDE8A-48CF-4ACA-A561-BF0DB986C00D}" destId="{8CC53A00-CCDB-4C21-92C4-7135FC9E1548}" srcOrd="1" destOrd="0" presId="urn:microsoft.com/office/officeart/2008/layout/LinedList"/>
    <dgm:cxn modelId="{A70FBE67-00D2-4C50-91CA-5C0FEBB2F307}" type="presParOf" srcId="{E230DA54-74DE-4B86-B575-E89A8F221406}" destId="{74FF0F15-7F48-4ABD-BB22-70D6D64CF2C0}" srcOrd="4" destOrd="0" presId="urn:microsoft.com/office/officeart/2008/layout/LinedList"/>
    <dgm:cxn modelId="{CF94E389-E0DE-4FDA-A34E-37D7680770D3}" type="presParOf" srcId="{E230DA54-74DE-4B86-B575-E89A8F221406}" destId="{2D2BD113-522A-4687-A4D1-5B15F0CEB273}" srcOrd="5" destOrd="0" presId="urn:microsoft.com/office/officeart/2008/layout/LinedList"/>
    <dgm:cxn modelId="{8C78900E-B680-4D2E-8B7F-3761FD0A9A08}" type="presParOf" srcId="{2D2BD113-522A-4687-A4D1-5B15F0CEB273}" destId="{5169C13D-98B0-48B0-9FC6-93DCF757E172}" srcOrd="0" destOrd="0" presId="urn:microsoft.com/office/officeart/2008/layout/LinedList"/>
    <dgm:cxn modelId="{59CBF94E-F83D-4D17-8F46-5AABE51DE776}" type="presParOf" srcId="{2D2BD113-522A-4687-A4D1-5B15F0CEB273}" destId="{A19E0F94-857B-4D3D-A687-92048D45171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33175-6E86-45B5-A7BB-EC6763D7A67B}">
      <dsp:nvSpPr>
        <dsp:cNvPr id="0" name=""/>
        <dsp:cNvSpPr/>
      </dsp:nvSpPr>
      <dsp:spPr>
        <a:xfrm>
          <a:off x="0" y="2398"/>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903E52-B2C4-4DD7-A103-F0237D147F47}">
      <dsp:nvSpPr>
        <dsp:cNvPr id="0" name=""/>
        <dsp:cNvSpPr/>
      </dsp:nvSpPr>
      <dsp:spPr>
        <a:xfrm>
          <a:off x="0" y="2398"/>
          <a:ext cx="6391275" cy="163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b="0" i="0" kern="1200" dirty="0"/>
            <a:t>Path planning is </a:t>
          </a:r>
          <a:r>
            <a:rPr lang="en-US" sz="2100" b="1" i="0" kern="1200" dirty="0"/>
            <a:t>a robotics field on its own</a:t>
          </a:r>
          <a:r>
            <a:rPr lang="en-US" sz="2100" b="0" i="0" kern="1200" dirty="0"/>
            <a:t>. Its solution gives a feasible collision-free path for going from one place to another. </a:t>
          </a:r>
          <a:endParaRPr lang="en-US" sz="2100" kern="1200" dirty="0"/>
        </a:p>
      </dsp:txBody>
      <dsp:txXfrm>
        <a:off x="0" y="2398"/>
        <a:ext cx="6391275" cy="1635642"/>
      </dsp:txXfrm>
    </dsp:sp>
    <dsp:sp modelId="{CE1E81CC-787A-4B33-9266-37E4DCF88AAA}">
      <dsp:nvSpPr>
        <dsp:cNvPr id="0" name=""/>
        <dsp:cNvSpPr/>
      </dsp:nvSpPr>
      <dsp:spPr>
        <a:xfrm>
          <a:off x="0" y="1638041"/>
          <a:ext cx="6391275" cy="0"/>
        </a:xfrm>
        <a:prstGeom prst="line">
          <a:avLst/>
        </a:prstGeom>
        <a:solidFill>
          <a:schemeClr val="accent2">
            <a:hueOff val="-727682"/>
            <a:satOff val="-41964"/>
            <a:lumOff val="4314"/>
            <a:alphaOff val="0"/>
          </a:schemeClr>
        </a:solidFill>
        <a:ln w="19050" cap="rnd" cmpd="sng" algn="ctr">
          <a:solidFill>
            <a:schemeClr val="accent2">
              <a:hueOff val="-727682"/>
              <a:satOff val="-41964"/>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562024-58A3-4503-BC46-E4C30CF9E0C7}">
      <dsp:nvSpPr>
        <dsp:cNvPr id="0" name=""/>
        <dsp:cNvSpPr/>
      </dsp:nvSpPr>
      <dsp:spPr>
        <a:xfrm>
          <a:off x="0" y="1638041"/>
          <a:ext cx="6391275" cy="163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b="0" i="0" kern="1200"/>
            <a:t>Humans do path planning without thinking how it is done. If there is an obstacle ahead that has not been there before, humans just pass it.</a:t>
          </a:r>
          <a:endParaRPr lang="en-US" sz="2100" kern="1200"/>
        </a:p>
      </dsp:txBody>
      <dsp:txXfrm>
        <a:off x="0" y="1638041"/>
        <a:ext cx="6391275" cy="1635642"/>
      </dsp:txXfrm>
    </dsp:sp>
    <dsp:sp modelId="{74FF0F15-7F48-4ABD-BB22-70D6D64CF2C0}">
      <dsp:nvSpPr>
        <dsp:cNvPr id="0" name=""/>
        <dsp:cNvSpPr/>
      </dsp:nvSpPr>
      <dsp:spPr>
        <a:xfrm>
          <a:off x="0" y="3273683"/>
          <a:ext cx="6391275" cy="0"/>
        </a:xfrm>
        <a:prstGeom prst="line">
          <a:avLst/>
        </a:prstGeom>
        <a:solidFill>
          <a:schemeClr val="accent2">
            <a:hueOff val="-1455363"/>
            <a:satOff val="-83928"/>
            <a:lumOff val="8628"/>
            <a:alphaOff val="0"/>
          </a:schemeClr>
        </a:solidFill>
        <a:ln w="19050" cap="rnd"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69C13D-98B0-48B0-9FC6-93DCF757E172}">
      <dsp:nvSpPr>
        <dsp:cNvPr id="0" name=""/>
        <dsp:cNvSpPr/>
      </dsp:nvSpPr>
      <dsp:spPr>
        <a:xfrm>
          <a:off x="0" y="3273683"/>
          <a:ext cx="6391275" cy="163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b="0" i="0" kern="1200"/>
            <a:t>If the obstacle blocks the way completely, humans just use another way. To perform all the above operations, a robot must be equipped with suitable high-level intelligence capabilities.</a:t>
          </a:r>
          <a:endParaRPr lang="en-US" sz="2100" kern="1200"/>
        </a:p>
      </dsp:txBody>
      <dsp:txXfrm>
        <a:off x="0" y="3273683"/>
        <a:ext cx="6391275" cy="16356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3/11/2022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826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74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01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074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70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5189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8521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8103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8618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371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96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730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52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41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24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345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139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3/11/2022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044262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c/summerschool2020/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xmlns="" id="{4E212B76-74CB-461F-90A3-EF4F2397A8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ctrTitle"/>
          </p:nvPr>
        </p:nvSpPr>
        <p:spPr>
          <a:xfrm>
            <a:off x="6389914" y="1241268"/>
            <a:ext cx="5153157" cy="2804752"/>
          </a:xfrm>
        </p:spPr>
        <p:txBody>
          <a:bodyPr vert="horz" lIns="91440" tIns="45720" rIns="91440" bIns="45720" rtlCol="0">
            <a:normAutofit fontScale="90000"/>
          </a:bodyPr>
          <a:lstStyle/>
          <a:p>
            <a:pPr>
              <a:lnSpc>
                <a:spcPct val="90000"/>
              </a:lnSpc>
            </a:pPr>
            <a:r>
              <a:rPr lang="en-US" b="0" i="0" kern="1200" dirty="0">
                <a:solidFill>
                  <a:srgbClr val="EBEBEB"/>
                </a:solidFill>
                <a:effectLst>
                  <a:outerShdw blurRad="38100" dist="38100" dir="2700000" algn="tl">
                    <a:srgbClr val="000000">
                      <a:alpha val="43137"/>
                    </a:srgbClr>
                  </a:outerShdw>
                </a:effectLst>
                <a:latin typeface="+mj-lt"/>
                <a:ea typeface="+mj-ea"/>
                <a:cs typeface="+mj-cs"/>
              </a:rPr>
              <a:t>Optimal Path for Robot</a:t>
            </a:r>
            <a:br>
              <a:rPr lang="en-US" b="0" i="0" kern="1200" dirty="0">
                <a:solidFill>
                  <a:srgbClr val="EBEBEB"/>
                </a:solidFill>
                <a:effectLst>
                  <a:outerShdw blurRad="38100" dist="38100" dir="2700000" algn="tl">
                    <a:srgbClr val="000000">
                      <a:alpha val="43137"/>
                    </a:srgbClr>
                  </a:outerShdw>
                </a:effectLst>
                <a:latin typeface="+mj-lt"/>
                <a:ea typeface="+mj-ea"/>
                <a:cs typeface="+mj-cs"/>
              </a:rPr>
            </a:br>
            <a:r>
              <a:rPr lang="en-US" b="0" i="0" kern="1200" dirty="0">
                <a:solidFill>
                  <a:srgbClr val="EBEBEB"/>
                </a:solidFill>
                <a:effectLst>
                  <a:outerShdw blurRad="38100" dist="38100" dir="2700000" algn="tl">
                    <a:srgbClr val="000000">
                      <a:alpha val="43137"/>
                    </a:srgbClr>
                  </a:outerShdw>
                </a:effectLst>
                <a:latin typeface="+mj-lt"/>
                <a:ea typeface="+mj-ea"/>
                <a:cs typeface="+mj-cs"/>
              </a:rPr>
              <a:t>movement using PSO</a:t>
            </a:r>
          </a:p>
        </p:txBody>
      </p:sp>
      <p:sp>
        <p:nvSpPr>
          <p:cNvPr id="3" name="Subtitle 2"/>
          <p:cNvSpPr>
            <a:spLocks noGrp="1"/>
          </p:cNvSpPr>
          <p:nvPr>
            <p:ph type="subTitle" idx="1"/>
          </p:nvPr>
        </p:nvSpPr>
        <p:spPr>
          <a:xfrm>
            <a:off x="6744929" y="4591665"/>
            <a:ext cx="4798142" cy="1622322"/>
          </a:xfrm>
        </p:spPr>
        <p:txBody>
          <a:bodyPr vert="horz" lIns="91440" tIns="45720" rIns="91440" bIns="45720" rtlCol="0">
            <a:normAutofit lnSpcReduction="10000"/>
          </a:bodyPr>
          <a:lstStyle/>
          <a:p>
            <a:pPr indent="-228600">
              <a:lnSpc>
                <a:spcPct val="90000"/>
              </a:lnSpc>
              <a:buFont typeface="Wingdings 3" charset="2"/>
              <a:buChar char=""/>
            </a:pPr>
            <a:r>
              <a:rPr lang="en-US" sz="1100" dirty="0"/>
              <a:t>TEAM MEMBERS</a:t>
            </a:r>
          </a:p>
          <a:p>
            <a:pPr indent="-228600">
              <a:lnSpc>
                <a:spcPct val="90000"/>
              </a:lnSpc>
              <a:buFont typeface="Wingdings 3" charset="2"/>
              <a:buChar char=""/>
            </a:pPr>
            <a:r>
              <a:rPr lang="en-US" sz="1100" dirty="0"/>
              <a:t>SAI SHANKAR 2010030054</a:t>
            </a:r>
          </a:p>
          <a:p>
            <a:pPr indent="-228600">
              <a:lnSpc>
                <a:spcPct val="90000"/>
              </a:lnSpc>
              <a:buFont typeface="Wingdings 3" charset="2"/>
              <a:buChar char=""/>
            </a:pPr>
            <a:r>
              <a:rPr lang="en-US" sz="1100" dirty="0"/>
              <a:t>PS YESHWANTH 2010030122</a:t>
            </a:r>
          </a:p>
          <a:p>
            <a:pPr indent="-228600">
              <a:lnSpc>
                <a:spcPct val="90000"/>
              </a:lnSpc>
              <a:buFont typeface="Wingdings 3" charset="2"/>
              <a:buChar char=""/>
            </a:pPr>
            <a:r>
              <a:rPr lang="en-US" sz="1100" dirty="0"/>
              <a:t>SRIKAR KANCHE 2010030474</a:t>
            </a:r>
          </a:p>
          <a:p>
            <a:pPr indent="-228600">
              <a:lnSpc>
                <a:spcPct val="90000"/>
              </a:lnSpc>
              <a:buFont typeface="Wingdings 3" charset="2"/>
              <a:buChar char=""/>
            </a:pPr>
            <a:r>
              <a:rPr lang="en-US" sz="1100" dirty="0"/>
              <a:t>SAI MANASWI 2010030325</a:t>
            </a:r>
          </a:p>
          <a:p>
            <a:pPr lvl="1" indent="-228600">
              <a:lnSpc>
                <a:spcPct val="90000"/>
              </a:lnSpc>
              <a:buFont typeface="Wingdings 3" charset="2"/>
              <a:buChar char=""/>
            </a:pPr>
            <a:r>
              <a:rPr lang="en-US" sz="1100" dirty="0"/>
              <a:t>Mentor: Dr. Anal Paul</a:t>
            </a:r>
          </a:p>
        </p:txBody>
      </p:sp>
      <p:sp>
        <p:nvSpPr>
          <p:cNvPr id="58" name="Rectangle 57">
            <a:extLst>
              <a:ext uri="{FF2B5EF4-FFF2-40B4-BE49-F238E27FC236}">
                <a16:creationId xmlns:a16="http://schemas.microsoft.com/office/drawing/2014/main" xmlns="" id="{81E746D0-4B37-4869-B2EF-79D5F0FFFB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4" descr="A robot with a face">
            <a:extLst>
              <a:ext uri="{FF2B5EF4-FFF2-40B4-BE49-F238E27FC236}">
                <a16:creationId xmlns:a16="http://schemas.microsoft.com/office/drawing/2014/main" xmlns="" id="{0DFD1871-DA17-4341-A9CB-A2ABCE36BDD3}"/>
              </a:ext>
            </a:extLst>
          </p:cNvPr>
          <p:cNvPicPr>
            <a:picLocks noChangeAspect="1"/>
          </p:cNvPicPr>
          <p:nvPr/>
        </p:nvPicPr>
        <p:blipFill rotWithShape="1">
          <a:blip r:embed="rId2"/>
          <a:srcRect t="17669" b="1974"/>
          <a:stretch/>
        </p:blipFill>
        <p:spPr>
          <a:xfrm>
            <a:off x="1109764" y="2025066"/>
            <a:ext cx="4986236" cy="280475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784577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p:txBody>
          <a:bodyPr/>
          <a:lstStyle/>
          <a:p>
            <a:r>
              <a:rPr lang="en-US" dirty="0"/>
              <a:t>Test Dataset</a:t>
            </a:r>
          </a:p>
          <a:p>
            <a:pPr lvl="1"/>
            <a:r>
              <a:rPr lang="en-US" dirty="0">
                <a:hlinkClick r:id="rId2"/>
              </a:rPr>
              <a:t>https://www.kaggle.com/c/summerschool2020/data</a:t>
            </a:r>
            <a:endParaRPr lang="en-US" dirty="0"/>
          </a:p>
          <a:p>
            <a:r>
              <a:rPr lang="en-US" dirty="0"/>
              <a:t>Train Dataset</a:t>
            </a:r>
          </a:p>
          <a:p>
            <a:pPr lvl="1"/>
            <a:r>
              <a:rPr lang="en-US" dirty="0">
                <a:hlinkClick r:id="rId2"/>
              </a:rPr>
              <a:t>https://www.kaggle.com/c/summerschool2020/data</a:t>
            </a:r>
            <a:endParaRPr lang="en-US" dirty="0"/>
          </a:p>
        </p:txBody>
      </p:sp>
    </p:spTree>
    <p:extLst>
      <p:ext uri="{BB962C8B-B14F-4D97-AF65-F5344CB8AC3E}">
        <p14:creationId xmlns:p14="http://schemas.microsoft.com/office/powerpoint/2010/main" val="418108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219AE65-9B94-44EA-BEF3-EF4BFA169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0C81A57-9CD5-461B-8FFE-4A8CB6CFBE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xmlns="" id="{3086C462-37F4-494D-8292-CCB95221CC1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xmlns="" id="{2C7D2D64-353F-4802-AA48-A70CE6020B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xmlns="" id="{30A6328F-CAA3-4052-BF4C-14BD47706E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SCOPE</a:t>
            </a:r>
          </a:p>
        </p:txBody>
      </p:sp>
      <p:cxnSp>
        <p:nvCxnSpPr>
          <p:cNvPr id="16" name="Straight Connector 15">
            <a:extLst>
              <a:ext uri="{FF2B5EF4-FFF2-40B4-BE49-F238E27FC236}">
                <a16:creationId xmlns:a16="http://schemas.microsoft.com/office/drawing/2014/main" xmlns="" id="{AD23B2CD-009B-425A-9616-1E1AD1D5AB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678424" y="1059025"/>
            <a:ext cx="5302189" cy="4739950"/>
          </a:xfrm>
        </p:spPr>
        <p:txBody>
          <a:bodyPr anchor="ctr">
            <a:normAutofit/>
          </a:bodyPr>
          <a:lstStyle/>
          <a:p>
            <a:r>
              <a:rPr lang="en-US">
                <a:solidFill>
                  <a:schemeClr val="tx1"/>
                </a:solidFill>
              </a:rPr>
              <a:t>In future this application can be useful to train the robots.</a:t>
            </a:r>
          </a:p>
          <a:p>
            <a:r>
              <a:rPr lang="en-US">
                <a:solidFill>
                  <a:schemeClr val="tx1"/>
                </a:solidFill>
              </a:rPr>
              <a:t>It is the extensively used Swarm Intelligence (SI) inspired optimization algorithm used for finding the global optimal solution in a multifaceted search region.</a:t>
            </a:r>
          </a:p>
          <a:p>
            <a:r>
              <a:rPr lang="en-US">
                <a:solidFill>
                  <a:schemeClr val="tx1"/>
                </a:solidFill>
              </a:rPr>
              <a:t>Applicability of different PSO variants to data clustering is studied in the literature, and the analyzed research work shows that, PSO variants give poor results for multidimensional data.</a:t>
            </a:r>
          </a:p>
        </p:txBody>
      </p:sp>
    </p:spTree>
    <p:extLst>
      <p:ext uri="{BB962C8B-B14F-4D97-AF65-F5344CB8AC3E}">
        <p14:creationId xmlns:p14="http://schemas.microsoft.com/office/powerpoint/2010/main" val="306999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4091D54B-59AB-4A5E-8E9E-0421BD66D4F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xmlns="" id="{547CE62E-FFFD-4A1F-BA78-C3B89C36FC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xmlns="" id="{AE51FD27-6B6A-4D21-BF22-245DA9BD0B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xmlns="" id="{B8144315-1C5A-4185-A952-25D98D303D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xmlns="" id="{11CAC6F2-0806-417B-BF5D-5AEF6195FA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xmlns="" id="{D4723B02-0AAB-4F6E-BA41-8ED99D559D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a:solidFill>
                  <a:srgbClr val="EBEBEB"/>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xmlns="" id="{9AD75A6F-AA43-4EB7-9562-90ADE4DBFB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664324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US">
                <a:solidFill>
                  <a:srgbClr val="EBEBEB"/>
                </a:solidFill>
              </a:rPr>
              <a:t>INTRODUCTION</a:t>
            </a:r>
          </a:p>
        </p:txBody>
      </p:sp>
      <p:pic>
        <p:nvPicPr>
          <p:cNvPr id="5" name="Picture 4" descr="Top view of cubes connected with black lines">
            <a:extLst>
              <a:ext uri="{FF2B5EF4-FFF2-40B4-BE49-F238E27FC236}">
                <a16:creationId xmlns:a16="http://schemas.microsoft.com/office/drawing/2014/main" xmlns="" id="{59BCBFB9-11EB-47DF-BBB9-D582E2CD369E}"/>
              </a:ext>
            </a:extLst>
          </p:cNvPr>
          <p:cNvPicPr>
            <a:picLocks noChangeAspect="1"/>
          </p:cNvPicPr>
          <p:nvPr/>
        </p:nvPicPr>
        <p:blipFill rotWithShape="1">
          <a:blip r:embed="rId2"/>
          <a:srcRect t="14732" b="10268"/>
          <a:stretch/>
        </p:blipFill>
        <p:spPr>
          <a:xfrm>
            <a:off x="1151467" y="3456810"/>
            <a:ext cx="3031901" cy="1705444"/>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p:cNvSpPr>
            <a:spLocks noGrp="1"/>
          </p:cNvSpPr>
          <p:nvPr>
            <p:ph idx="1"/>
          </p:nvPr>
        </p:nvSpPr>
        <p:spPr>
          <a:xfrm>
            <a:off x="4641336" y="2603500"/>
            <a:ext cx="6551597" cy="3416300"/>
          </a:xfrm>
        </p:spPr>
        <p:txBody>
          <a:bodyPr anchor="ctr">
            <a:normAutofit/>
          </a:bodyPr>
          <a:lstStyle/>
          <a:p>
            <a:r>
              <a:rPr lang="en-US"/>
              <a:t>The robot motion planning is with respect to two objectives, the shortest and smoothest path criteria. </a:t>
            </a:r>
          </a:p>
          <a:p>
            <a:r>
              <a:rPr lang="en-US"/>
              <a:t>A Particle Swarm Optimization (PSO) algorithm is employed for global path planning, while the Probabilistic Roadmap method (PRM) is used for obstacle avoidance (local planning). </a:t>
            </a:r>
          </a:p>
          <a:p>
            <a:r>
              <a:rPr lang="en-US"/>
              <a:t>The two objective functions are incorporated in the PSO equations in which the path smoothness is measured by the difference of the angles of the hypothetical lines connecting the robot's two successive positions to its goal. </a:t>
            </a:r>
          </a:p>
        </p:txBody>
      </p:sp>
    </p:spTree>
    <p:extLst>
      <p:ext uri="{BB962C8B-B14F-4D97-AF65-F5344CB8AC3E}">
        <p14:creationId xmlns:p14="http://schemas.microsoft.com/office/powerpoint/2010/main" val="311606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2F448CB3-7B4F-45D7-B7C0-DF553DF614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xmlns="" id="{5C5305EA-7A88-413D-BE8A-47A02476F0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xmlns="" id="{FCA94DB5-FE56-4A3D-BC48-31B5595197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973668"/>
            <a:ext cx="8761413" cy="706964"/>
          </a:xfrm>
        </p:spPr>
        <p:txBody>
          <a:bodyPr>
            <a:normAutofit/>
          </a:bodyPr>
          <a:lstStyle/>
          <a:p>
            <a:r>
              <a:rPr lang="en-US">
                <a:solidFill>
                  <a:srgbClr val="FFFFFF"/>
                </a:solidFill>
              </a:rPr>
              <a:t>LITERATURE SURVEY</a:t>
            </a:r>
          </a:p>
        </p:txBody>
      </p:sp>
      <p:sp>
        <p:nvSpPr>
          <p:cNvPr id="16" name="Rectangle 15">
            <a:extLst>
              <a:ext uri="{FF2B5EF4-FFF2-40B4-BE49-F238E27FC236}">
                <a16:creationId xmlns:a16="http://schemas.microsoft.com/office/drawing/2014/main" xmlns="" id="{F9ED434F-8767-46CC-B26B-5AF62FF01E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Table 7">
            <a:extLst>
              <a:ext uri="{FF2B5EF4-FFF2-40B4-BE49-F238E27FC236}">
                <a16:creationId xmlns:a16="http://schemas.microsoft.com/office/drawing/2014/main" xmlns="" id="{85B9856A-3FA2-48DF-B34F-6313EC99A1EA}"/>
              </a:ext>
            </a:extLst>
          </p:cNvPr>
          <p:cNvGraphicFramePr>
            <a:graphicFrameLocks noGrp="1"/>
          </p:cNvGraphicFramePr>
          <p:nvPr>
            <p:ph idx="1"/>
            <p:extLst>
              <p:ext uri="{D42A27DB-BD31-4B8C-83A1-F6EECF244321}">
                <p14:modId xmlns:p14="http://schemas.microsoft.com/office/powerpoint/2010/main" val="3725239149"/>
              </p:ext>
            </p:extLst>
          </p:nvPr>
        </p:nvGraphicFramePr>
        <p:xfrm>
          <a:off x="903514" y="2334217"/>
          <a:ext cx="10384971" cy="3380191"/>
        </p:xfrm>
        <a:graphic>
          <a:graphicData uri="http://schemas.openxmlformats.org/drawingml/2006/table">
            <a:tbl>
              <a:tblPr firstRow="1" bandRow="1">
                <a:tableStyleId>{5C22544A-7EE6-4342-B048-85BDC9FD1C3A}</a:tableStyleId>
              </a:tblPr>
              <a:tblGrid>
                <a:gridCol w="645819">
                  <a:extLst>
                    <a:ext uri="{9D8B030D-6E8A-4147-A177-3AD203B41FA5}">
                      <a16:colId xmlns:a16="http://schemas.microsoft.com/office/drawing/2014/main" xmlns="" val="2000421007"/>
                    </a:ext>
                  </a:extLst>
                </a:gridCol>
                <a:gridCol w="1512891">
                  <a:extLst>
                    <a:ext uri="{9D8B030D-6E8A-4147-A177-3AD203B41FA5}">
                      <a16:colId xmlns:a16="http://schemas.microsoft.com/office/drawing/2014/main" xmlns="" val="2363203681"/>
                    </a:ext>
                  </a:extLst>
                </a:gridCol>
                <a:gridCol w="1931477">
                  <a:extLst>
                    <a:ext uri="{9D8B030D-6E8A-4147-A177-3AD203B41FA5}">
                      <a16:colId xmlns:a16="http://schemas.microsoft.com/office/drawing/2014/main" xmlns="" val="965458081"/>
                    </a:ext>
                  </a:extLst>
                </a:gridCol>
                <a:gridCol w="1189384">
                  <a:extLst>
                    <a:ext uri="{9D8B030D-6E8A-4147-A177-3AD203B41FA5}">
                      <a16:colId xmlns:a16="http://schemas.microsoft.com/office/drawing/2014/main" xmlns="" val="1292035974"/>
                    </a:ext>
                  </a:extLst>
                </a:gridCol>
                <a:gridCol w="999225">
                  <a:extLst>
                    <a:ext uri="{9D8B030D-6E8A-4147-A177-3AD203B41FA5}">
                      <a16:colId xmlns:a16="http://schemas.microsoft.com/office/drawing/2014/main" xmlns="" val="2657856775"/>
                    </a:ext>
                  </a:extLst>
                </a:gridCol>
                <a:gridCol w="2698886">
                  <a:extLst>
                    <a:ext uri="{9D8B030D-6E8A-4147-A177-3AD203B41FA5}">
                      <a16:colId xmlns:a16="http://schemas.microsoft.com/office/drawing/2014/main" xmlns="" val="216358487"/>
                    </a:ext>
                  </a:extLst>
                </a:gridCol>
                <a:gridCol w="1407289">
                  <a:extLst>
                    <a:ext uri="{9D8B030D-6E8A-4147-A177-3AD203B41FA5}">
                      <a16:colId xmlns:a16="http://schemas.microsoft.com/office/drawing/2014/main" xmlns="" val="4240262515"/>
                    </a:ext>
                  </a:extLst>
                </a:gridCol>
              </a:tblGrid>
              <a:tr h="369972">
                <a:tc>
                  <a:txBody>
                    <a:bodyPr/>
                    <a:lstStyle/>
                    <a:p>
                      <a:pPr algn="ctr"/>
                      <a:r>
                        <a:rPr lang="en-US" sz="1300"/>
                        <a:t>S.No</a:t>
                      </a:r>
                    </a:p>
                  </a:txBody>
                  <a:tcPr marL="66509" marR="66509" marT="33255" marB="33255" anchor="ctr"/>
                </a:tc>
                <a:tc>
                  <a:txBody>
                    <a:bodyPr/>
                    <a:lstStyle/>
                    <a:p>
                      <a:pPr algn="ctr"/>
                      <a:r>
                        <a:rPr lang="en-US" sz="1300"/>
                        <a:t>Author</a:t>
                      </a:r>
                    </a:p>
                  </a:txBody>
                  <a:tcPr marL="66509" marR="66509" marT="33255" marB="33255" anchor="ctr"/>
                </a:tc>
                <a:tc>
                  <a:txBody>
                    <a:bodyPr/>
                    <a:lstStyle/>
                    <a:p>
                      <a:pPr algn="ctr"/>
                      <a:r>
                        <a:rPr lang="en-US" sz="1300"/>
                        <a:t>Journal</a:t>
                      </a:r>
                    </a:p>
                  </a:txBody>
                  <a:tcPr marL="66509" marR="66509" marT="33255" marB="33255" anchor="ctr"/>
                </a:tc>
                <a:tc>
                  <a:txBody>
                    <a:bodyPr/>
                    <a:lstStyle/>
                    <a:p>
                      <a:pPr algn="ctr"/>
                      <a:r>
                        <a:rPr lang="en-US" sz="1300"/>
                        <a:t>Algorithm</a:t>
                      </a:r>
                    </a:p>
                  </a:txBody>
                  <a:tcPr marL="66509" marR="66509" marT="33255" marB="33255" anchor="ctr"/>
                </a:tc>
                <a:tc>
                  <a:txBody>
                    <a:bodyPr/>
                    <a:lstStyle/>
                    <a:p>
                      <a:pPr algn="ctr"/>
                      <a:r>
                        <a:rPr lang="en-US" sz="1300"/>
                        <a:t>Accuracy</a:t>
                      </a:r>
                    </a:p>
                  </a:txBody>
                  <a:tcPr marL="66509" marR="66509" marT="33255" marB="33255" anchor="ctr"/>
                </a:tc>
                <a:tc>
                  <a:txBody>
                    <a:bodyPr/>
                    <a:lstStyle/>
                    <a:p>
                      <a:r>
                        <a:rPr lang="en-US" sz="1300"/>
                        <a:t>Scope</a:t>
                      </a:r>
                    </a:p>
                  </a:txBody>
                  <a:tcPr marL="66509" marR="66509" marT="33255" marB="33255" anchor="ctr"/>
                </a:tc>
                <a:tc>
                  <a:txBody>
                    <a:bodyPr/>
                    <a:lstStyle/>
                    <a:p>
                      <a:pPr algn="ctr"/>
                      <a:r>
                        <a:rPr lang="en-US" sz="1300"/>
                        <a:t>Link</a:t>
                      </a:r>
                    </a:p>
                  </a:txBody>
                  <a:tcPr marL="66509" marR="66509" marT="33255" marB="33255" anchor="ctr"/>
                </a:tc>
                <a:extLst>
                  <a:ext uri="{0D108BD9-81ED-4DB2-BD59-A6C34878D82A}">
                    <a16:rowId xmlns:a16="http://schemas.microsoft.com/office/drawing/2014/main" xmlns="" val="564598408"/>
                  </a:ext>
                </a:extLst>
              </a:tr>
              <a:tr h="1631236">
                <a:tc>
                  <a:txBody>
                    <a:bodyPr/>
                    <a:lstStyle/>
                    <a:p>
                      <a:pPr algn="ctr"/>
                      <a:r>
                        <a:rPr lang="en-US" sz="1300"/>
                        <a:t>1</a:t>
                      </a:r>
                    </a:p>
                  </a:txBody>
                  <a:tcPr marL="66509" marR="66509" marT="33255" marB="33255" anchor="ctr"/>
                </a:tc>
                <a:tc>
                  <a:txBody>
                    <a:bodyPr/>
                    <a:lstStyle/>
                    <a:p>
                      <a:r>
                        <a:rPr lang="en-US" sz="1300"/>
                        <a:t>Russell C. Eberhart</a:t>
                      </a:r>
                    </a:p>
                    <a:p>
                      <a:endParaRPr lang="en-US" sz="1300"/>
                    </a:p>
                    <a:p>
                      <a:r>
                        <a:rPr lang="en-US" sz="1300"/>
                        <a:t>Yuhui Shi</a:t>
                      </a:r>
                    </a:p>
                  </a:txBody>
                  <a:tcPr marL="66509" marR="66509" marT="33255" marB="3325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a:solidFill>
                            <a:schemeClr val="dk1"/>
                          </a:solidFill>
                          <a:effectLst/>
                          <a:latin typeface="+mn-lt"/>
                          <a:ea typeface="+mn-ea"/>
                          <a:cs typeface="+mn-cs"/>
                        </a:rPr>
                        <a:t>Particle swarm optimization: Development, applications and resources</a:t>
                      </a:r>
                    </a:p>
                    <a:p>
                      <a:endParaRPr lang="en-US" sz="1300"/>
                    </a:p>
                  </a:txBody>
                  <a:tcPr marL="66509" marR="66509" marT="33255" marB="3325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a:solidFill>
                            <a:schemeClr val="dk1"/>
                          </a:solidFill>
                          <a:effectLst/>
                          <a:latin typeface="+mn-lt"/>
                          <a:ea typeface="+mn-ea"/>
                          <a:cs typeface="+mn-cs"/>
                        </a:rPr>
                        <a:t>Particle swarm optimization</a:t>
                      </a:r>
                    </a:p>
                    <a:p>
                      <a:endParaRPr lang="en-US" sz="1300"/>
                    </a:p>
                  </a:txBody>
                  <a:tcPr marL="66509" marR="66509" marT="33255" marB="33255"/>
                </a:tc>
                <a:tc>
                  <a:txBody>
                    <a:bodyPr/>
                    <a:lstStyle/>
                    <a:p>
                      <a:r>
                        <a:rPr lang="en-US" sz="1300"/>
                        <a:t>85</a:t>
                      </a:r>
                    </a:p>
                  </a:txBody>
                  <a:tcPr marL="66509" marR="66509" marT="33255" marB="3325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a:solidFill>
                            <a:schemeClr val="dk1"/>
                          </a:solidFill>
                          <a:effectLst/>
                          <a:latin typeface="+mn-lt"/>
                          <a:ea typeface="+mn-ea"/>
                          <a:cs typeface="+mn-cs"/>
                        </a:rPr>
                        <a:t>Development, applications and resources</a:t>
                      </a:r>
                    </a:p>
                    <a:p>
                      <a:endParaRPr lang="en-US" sz="1300"/>
                    </a:p>
                  </a:txBody>
                  <a:tcPr marL="66509" marR="66509" marT="33255" marB="33255"/>
                </a:tc>
                <a:tc>
                  <a:txBody>
                    <a:bodyPr/>
                    <a:lstStyle/>
                    <a:p>
                      <a:r>
                        <a:rPr lang="en-US" sz="1000" dirty="0"/>
                        <a:t>https://www.researchgate.net/publication/3903911_Particle_swarm_optimization_Development_applications_and_resources</a:t>
                      </a:r>
                    </a:p>
                  </a:txBody>
                  <a:tcPr marL="66509" marR="66509" marT="33255" marB="33255"/>
                </a:tc>
                <a:extLst>
                  <a:ext uri="{0D108BD9-81ED-4DB2-BD59-A6C34878D82A}">
                    <a16:rowId xmlns:a16="http://schemas.microsoft.com/office/drawing/2014/main" xmlns="" val="675084235"/>
                  </a:ext>
                </a:extLst>
              </a:tr>
              <a:tr h="1378983">
                <a:tc>
                  <a:txBody>
                    <a:bodyPr/>
                    <a:lstStyle/>
                    <a:p>
                      <a:pPr algn="ctr"/>
                      <a:r>
                        <a:rPr lang="en-US" sz="1300"/>
                        <a:t>2</a:t>
                      </a:r>
                    </a:p>
                  </a:txBody>
                  <a:tcPr marL="66509" marR="66509" marT="33255" marB="33255" anchor="ctr"/>
                </a:tc>
                <a:tc>
                  <a:txBody>
                    <a:bodyPr/>
                    <a:lstStyle/>
                    <a:p>
                      <a:r>
                        <a:rPr lang="en-US" sz="1300"/>
                        <a:t>Martin Saska,</a:t>
                      </a:r>
                    </a:p>
                    <a:p>
                      <a:r>
                        <a:rPr lang="en-US" sz="1300"/>
                        <a:t>Martin Macas,</a:t>
                      </a:r>
                    </a:p>
                    <a:p>
                      <a:r>
                        <a:rPr lang="en-US" sz="1300"/>
                        <a:t>Libor Preucil,</a:t>
                      </a:r>
                    </a:p>
                    <a:p>
                      <a:r>
                        <a:rPr lang="en-US" sz="1300"/>
                        <a:t>Lenka Lhotska .</a:t>
                      </a:r>
                    </a:p>
                  </a:txBody>
                  <a:tcPr marL="66509" marR="66509" marT="33255" marB="33255"/>
                </a:tc>
                <a:tc>
                  <a:txBody>
                    <a:bodyPr/>
                    <a:lstStyle/>
                    <a:p>
                      <a:r>
                        <a:rPr lang="en-US" sz="1300"/>
                        <a:t>Robot Path Planning using Particle Swarm Optimization of Ferguson Splines</a:t>
                      </a:r>
                    </a:p>
                  </a:txBody>
                  <a:tcPr marL="66509" marR="66509" marT="33255" marB="3325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a:solidFill>
                            <a:schemeClr val="dk1"/>
                          </a:solidFill>
                          <a:effectLst/>
                          <a:latin typeface="+mn-lt"/>
                          <a:ea typeface="+mn-ea"/>
                          <a:cs typeface="+mn-cs"/>
                        </a:rPr>
                        <a:t>Particle swarm optimization</a:t>
                      </a:r>
                    </a:p>
                    <a:p>
                      <a:endParaRPr lang="en-US" sz="1300"/>
                    </a:p>
                  </a:txBody>
                  <a:tcPr marL="66509" marR="66509" marT="33255" marB="33255"/>
                </a:tc>
                <a:tc>
                  <a:txBody>
                    <a:bodyPr/>
                    <a:lstStyle/>
                    <a:p>
                      <a:r>
                        <a:rPr lang="en-US" sz="1300"/>
                        <a:t>80</a:t>
                      </a:r>
                    </a:p>
                  </a:txBody>
                  <a:tcPr marL="66509" marR="66509" marT="33255" marB="33255"/>
                </a:tc>
                <a:tc>
                  <a:txBody>
                    <a:bodyPr/>
                    <a:lstStyle/>
                    <a:p>
                      <a:r>
                        <a:rPr lang="en-US" sz="1300"/>
                        <a:t>Robot Path Planning</a:t>
                      </a:r>
                    </a:p>
                  </a:txBody>
                  <a:tcPr marL="66509" marR="66509" marT="33255" marB="33255"/>
                </a:tc>
                <a:tc>
                  <a:txBody>
                    <a:bodyPr/>
                    <a:lstStyle/>
                    <a:p>
                      <a:r>
                        <a:rPr lang="en-US" sz="1300" dirty="0"/>
                        <a:t>https://ieeexplore.ieee.org/abstract/document/4178249/authors#authors</a:t>
                      </a:r>
                    </a:p>
                  </a:txBody>
                  <a:tcPr marL="66509" marR="66509" marT="33255" marB="33255"/>
                </a:tc>
                <a:extLst>
                  <a:ext uri="{0D108BD9-81ED-4DB2-BD59-A6C34878D82A}">
                    <a16:rowId xmlns:a16="http://schemas.microsoft.com/office/drawing/2014/main" xmlns="" val="1454695169"/>
                  </a:ext>
                </a:extLst>
              </a:tr>
            </a:tbl>
          </a:graphicData>
        </a:graphic>
      </p:graphicFrame>
    </p:spTree>
    <p:extLst>
      <p:ext uri="{BB962C8B-B14F-4D97-AF65-F5344CB8AC3E}">
        <p14:creationId xmlns:p14="http://schemas.microsoft.com/office/powerpoint/2010/main" val="4079512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2F448CB3-7B4F-45D7-B7C0-DF553DF614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xmlns="" id="{5C5305EA-7A88-413D-BE8A-47A02476F0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xmlns="" id="{FCA94DB5-FE56-4A3D-BC48-31B5595197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973668"/>
            <a:ext cx="8761413" cy="706964"/>
          </a:xfrm>
        </p:spPr>
        <p:txBody>
          <a:bodyPr>
            <a:normAutofit/>
          </a:bodyPr>
          <a:lstStyle/>
          <a:p>
            <a:r>
              <a:rPr lang="en-US">
                <a:solidFill>
                  <a:srgbClr val="FFFFFF"/>
                </a:solidFill>
              </a:rPr>
              <a:t>LITERATURE SURVEY</a:t>
            </a:r>
          </a:p>
        </p:txBody>
      </p:sp>
      <p:sp>
        <p:nvSpPr>
          <p:cNvPr id="16" name="Rectangle 15">
            <a:extLst>
              <a:ext uri="{FF2B5EF4-FFF2-40B4-BE49-F238E27FC236}">
                <a16:creationId xmlns:a16="http://schemas.microsoft.com/office/drawing/2014/main" xmlns="" id="{F9ED434F-8767-46CC-B26B-5AF62FF01E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Table 7">
            <a:extLst>
              <a:ext uri="{FF2B5EF4-FFF2-40B4-BE49-F238E27FC236}">
                <a16:creationId xmlns:a16="http://schemas.microsoft.com/office/drawing/2014/main" xmlns="" id="{85B9856A-3FA2-48DF-B34F-6313EC99A1EA}"/>
              </a:ext>
            </a:extLst>
          </p:cNvPr>
          <p:cNvGraphicFramePr>
            <a:graphicFrameLocks noGrp="1"/>
          </p:cNvGraphicFramePr>
          <p:nvPr>
            <p:ph idx="1"/>
            <p:extLst>
              <p:ext uri="{D42A27DB-BD31-4B8C-83A1-F6EECF244321}">
                <p14:modId xmlns:p14="http://schemas.microsoft.com/office/powerpoint/2010/main" val="1037806495"/>
              </p:ext>
            </p:extLst>
          </p:nvPr>
        </p:nvGraphicFramePr>
        <p:xfrm>
          <a:off x="892629" y="2464958"/>
          <a:ext cx="10493827" cy="3419374"/>
        </p:xfrm>
        <a:graphic>
          <a:graphicData uri="http://schemas.openxmlformats.org/drawingml/2006/table">
            <a:tbl>
              <a:tblPr firstRow="1" bandRow="1">
                <a:tableStyleId>{5C22544A-7EE6-4342-B048-85BDC9FD1C3A}</a:tableStyleId>
              </a:tblPr>
              <a:tblGrid>
                <a:gridCol w="713409">
                  <a:extLst>
                    <a:ext uri="{9D8B030D-6E8A-4147-A177-3AD203B41FA5}">
                      <a16:colId xmlns:a16="http://schemas.microsoft.com/office/drawing/2014/main" xmlns="" val="2000421007"/>
                    </a:ext>
                  </a:extLst>
                </a:gridCol>
                <a:gridCol w="1561131">
                  <a:extLst>
                    <a:ext uri="{9D8B030D-6E8A-4147-A177-3AD203B41FA5}">
                      <a16:colId xmlns:a16="http://schemas.microsoft.com/office/drawing/2014/main" xmlns="" val="2363203681"/>
                    </a:ext>
                  </a:extLst>
                </a:gridCol>
                <a:gridCol w="2761154">
                  <a:extLst>
                    <a:ext uri="{9D8B030D-6E8A-4147-A177-3AD203B41FA5}">
                      <a16:colId xmlns:a16="http://schemas.microsoft.com/office/drawing/2014/main" xmlns="" val="965458081"/>
                    </a:ext>
                  </a:extLst>
                </a:gridCol>
                <a:gridCol w="1373971">
                  <a:extLst>
                    <a:ext uri="{9D8B030D-6E8A-4147-A177-3AD203B41FA5}">
                      <a16:colId xmlns:a16="http://schemas.microsoft.com/office/drawing/2014/main" xmlns="" val="1292035974"/>
                    </a:ext>
                  </a:extLst>
                </a:gridCol>
                <a:gridCol w="1087727">
                  <a:extLst>
                    <a:ext uri="{9D8B030D-6E8A-4147-A177-3AD203B41FA5}">
                      <a16:colId xmlns:a16="http://schemas.microsoft.com/office/drawing/2014/main" xmlns="" val="2657856775"/>
                    </a:ext>
                  </a:extLst>
                </a:gridCol>
                <a:gridCol w="1539113">
                  <a:extLst>
                    <a:ext uri="{9D8B030D-6E8A-4147-A177-3AD203B41FA5}">
                      <a16:colId xmlns:a16="http://schemas.microsoft.com/office/drawing/2014/main" xmlns="" val="216358487"/>
                    </a:ext>
                  </a:extLst>
                </a:gridCol>
                <a:gridCol w="1457322">
                  <a:extLst>
                    <a:ext uri="{9D8B030D-6E8A-4147-A177-3AD203B41FA5}">
                      <a16:colId xmlns:a16="http://schemas.microsoft.com/office/drawing/2014/main" xmlns="" val="4240262515"/>
                    </a:ext>
                  </a:extLst>
                </a:gridCol>
              </a:tblGrid>
              <a:tr h="348270">
                <a:tc>
                  <a:txBody>
                    <a:bodyPr/>
                    <a:lstStyle/>
                    <a:p>
                      <a:pPr algn="ctr"/>
                      <a:r>
                        <a:rPr lang="en-US" sz="1400"/>
                        <a:t>S.No</a:t>
                      </a:r>
                    </a:p>
                  </a:txBody>
                  <a:tcPr marL="72708" marR="72708" marT="36354" marB="36354" anchor="ctr"/>
                </a:tc>
                <a:tc>
                  <a:txBody>
                    <a:bodyPr/>
                    <a:lstStyle/>
                    <a:p>
                      <a:pPr algn="ctr"/>
                      <a:r>
                        <a:rPr lang="en-US" sz="1400"/>
                        <a:t>Author</a:t>
                      </a:r>
                    </a:p>
                  </a:txBody>
                  <a:tcPr marL="72708" marR="72708" marT="36354" marB="36354" anchor="ctr"/>
                </a:tc>
                <a:tc>
                  <a:txBody>
                    <a:bodyPr/>
                    <a:lstStyle/>
                    <a:p>
                      <a:pPr algn="ctr"/>
                      <a:r>
                        <a:rPr lang="en-US" sz="1400"/>
                        <a:t>Journal</a:t>
                      </a:r>
                    </a:p>
                  </a:txBody>
                  <a:tcPr marL="72708" marR="72708" marT="36354" marB="36354" anchor="ctr"/>
                </a:tc>
                <a:tc>
                  <a:txBody>
                    <a:bodyPr/>
                    <a:lstStyle/>
                    <a:p>
                      <a:pPr algn="ctr"/>
                      <a:r>
                        <a:rPr lang="en-US" sz="1400"/>
                        <a:t>Algorithm</a:t>
                      </a:r>
                    </a:p>
                  </a:txBody>
                  <a:tcPr marL="72708" marR="72708" marT="36354" marB="36354" anchor="ctr"/>
                </a:tc>
                <a:tc>
                  <a:txBody>
                    <a:bodyPr/>
                    <a:lstStyle/>
                    <a:p>
                      <a:pPr algn="ctr"/>
                      <a:r>
                        <a:rPr lang="en-US" sz="1400"/>
                        <a:t>Accuracy</a:t>
                      </a:r>
                    </a:p>
                  </a:txBody>
                  <a:tcPr marL="72708" marR="72708" marT="36354" marB="36354" anchor="ctr"/>
                </a:tc>
                <a:tc>
                  <a:txBody>
                    <a:bodyPr/>
                    <a:lstStyle/>
                    <a:p>
                      <a:r>
                        <a:rPr lang="en-US" sz="1400"/>
                        <a:t>Scope</a:t>
                      </a:r>
                    </a:p>
                  </a:txBody>
                  <a:tcPr marL="72708" marR="72708" marT="36354" marB="36354" anchor="ctr"/>
                </a:tc>
                <a:tc>
                  <a:txBody>
                    <a:bodyPr/>
                    <a:lstStyle/>
                    <a:p>
                      <a:pPr algn="ctr"/>
                      <a:r>
                        <a:rPr lang="en-US" sz="1400"/>
                        <a:t>Link</a:t>
                      </a:r>
                    </a:p>
                  </a:txBody>
                  <a:tcPr marL="72708" marR="72708" marT="36354" marB="36354" anchor="ctr"/>
                </a:tc>
                <a:extLst>
                  <a:ext uri="{0D108BD9-81ED-4DB2-BD59-A6C34878D82A}">
                    <a16:rowId xmlns:a16="http://schemas.microsoft.com/office/drawing/2014/main" xmlns="" val="564598408"/>
                  </a:ext>
                </a:extLst>
              </a:tr>
              <a:tr h="1298096">
                <a:tc>
                  <a:txBody>
                    <a:bodyPr/>
                    <a:lstStyle/>
                    <a:p>
                      <a:pPr algn="ctr"/>
                      <a:r>
                        <a:rPr lang="en-US" sz="1400"/>
                        <a:t>3</a:t>
                      </a:r>
                    </a:p>
                  </a:txBody>
                  <a:tcPr marL="72708" marR="72708" marT="36354" marB="36354" anchor="ctr"/>
                </a:tc>
                <a:tc>
                  <a:txBody>
                    <a:bodyPr/>
                    <a:lstStyle/>
                    <a:p>
                      <a:r>
                        <a:rPr lang="en-US" sz="1400"/>
                        <a:t>P.Raja,</a:t>
                      </a:r>
                    </a:p>
                    <a:p>
                      <a:r>
                        <a:rPr lang="en-US" sz="1400"/>
                        <a:t>S.Pugazhenthi</a:t>
                      </a:r>
                    </a:p>
                  </a:txBody>
                  <a:tcPr marL="72708" marR="72708" marT="36354" marB="36354"/>
                </a:tc>
                <a:tc>
                  <a:txBody>
                    <a:bodyPr/>
                    <a:lstStyle/>
                    <a:p>
                      <a:r>
                        <a:rPr lang="en-US" sz="1400"/>
                        <a:t>Path Planning for Mobile Robots in Dynamic Environments Using Particle Swarm Optimization</a:t>
                      </a:r>
                    </a:p>
                  </a:txBody>
                  <a:tcPr marL="72708" marR="72708" marT="36354" marB="36354"/>
                </a:tc>
                <a:tc>
                  <a:txBody>
                    <a:bodyPr/>
                    <a:lstStyle/>
                    <a:p>
                      <a:r>
                        <a:rPr lang="en-US" sz="1400"/>
                        <a:t>Particle Swarm Optimization</a:t>
                      </a:r>
                    </a:p>
                  </a:txBody>
                  <a:tcPr marL="72708" marR="72708" marT="36354" marB="36354"/>
                </a:tc>
                <a:tc>
                  <a:txBody>
                    <a:bodyPr/>
                    <a:lstStyle/>
                    <a:p>
                      <a:r>
                        <a:rPr lang="en-US" sz="1400"/>
                        <a:t>75</a:t>
                      </a:r>
                    </a:p>
                  </a:txBody>
                  <a:tcPr marL="72708" marR="72708" marT="36354" marB="36354"/>
                </a:tc>
                <a:tc>
                  <a:txBody>
                    <a:bodyPr/>
                    <a:lstStyle/>
                    <a:p>
                      <a:r>
                        <a:rPr lang="en-US" sz="1400"/>
                        <a:t>Path Planning for Mobile Robots in Dynamic Environments </a:t>
                      </a:r>
                    </a:p>
                  </a:txBody>
                  <a:tcPr marL="72708" marR="72708" marT="36354" marB="36354"/>
                </a:tc>
                <a:tc>
                  <a:txBody>
                    <a:bodyPr/>
                    <a:lstStyle/>
                    <a:p>
                      <a:r>
                        <a:rPr lang="en-US" sz="1100"/>
                        <a:t>https://ieeexplore.ieee.org/abstract/document/5329373/authors#authors</a:t>
                      </a:r>
                    </a:p>
                  </a:txBody>
                  <a:tcPr marL="72708" marR="72708" marT="36354" marB="36354"/>
                </a:tc>
                <a:extLst>
                  <a:ext uri="{0D108BD9-81ED-4DB2-BD59-A6C34878D82A}">
                    <a16:rowId xmlns:a16="http://schemas.microsoft.com/office/drawing/2014/main" xmlns="" val="675084235"/>
                  </a:ext>
                </a:extLst>
              </a:tr>
              <a:tr h="1773008">
                <a:tc>
                  <a:txBody>
                    <a:bodyPr/>
                    <a:lstStyle/>
                    <a:p>
                      <a:pPr algn="ctr"/>
                      <a:r>
                        <a:rPr lang="en-US" sz="1400"/>
                        <a:t>4</a:t>
                      </a:r>
                    </a:p>
                  </a:txBody>
                  <a:tcPr marL="72708" marR="72708" marT="36354" marB="36354" anchor="ctr"/>
                </a:tc>
                <a:tc>
                  <a:txBody>
                    <a:bodyPr/>
                    <a:lstStyle/>
                    <a:p>
                      <a:r>
                        <a:rPr lang="en-US" sz="1400"/>
                        <a:t>Xin Chen,</a:t>
                      </a:r>
                    </a:p>
                    <a:p>
                      <a:r>
                        <a:rPr lang="en-US" sz="1400"/>
                        <a:t>Yangmin Li</a:t>
                      </a:r>
                    </a:p>
                  </a:txBody>
                  <a:tcPr marL="72708" marR="72708" marT="36354" marB="36354"/>
                </a:tc>
                <a:tc>
                  <a:txBody>
                    <a:bodyPr/>
                    <a:lstStyle/>
                    <a:p>
                      <a:r>
                        <a:rPr lang="en-US" sz="1400"/>
                        <a:t>Smooth Path Planning of a Mobile Robot Using</a:t>
                      </a:r>
                    </a:p>
                    <a:p>
                      <a:r>
                        <a:rPr lang="en-US" sz="1400"/>
                        <a:t>Stochastic Particle Swarm Optimization</a:t>
                      </a:r>
                    </a:p>
                  </a:txBody>
                  <a:tcPr marL="72708" marR="72708" marT="36354" marB="36354"/>
                </a:tc>
                <a:tc>
                  <a:txBody>
                    <a:bodyPr/>
                    <a:lstStyle/>
                    <a:p>
                      <a:r>
                        <a:rPr lang="en-US" sz="1400"/>
                        <a:t>Stochastic Particle Swarm Optimization</a:t>
                      </a:r>
                    </a:p>
                  </a:txBody>
                  <a:tcPr marL="72708" marR="72708" marT="36354" marB="36354"/>
                </a:tc>
                <a:tc>
                  <a:txBody>
                    <a:bodyPr/>
                    <a:lstStyle/>
                    <a:p>
                      <a:r>
                        <a:rPr lang="en-US" sz="1400"/>
                        <a:t>75</a:t>
                      </a:r>
                    </a:p>
                  </a:txBody>
                  <a:tcPr marL="72708" marR="72708" marT="36354" marB="36354"/>
                </a:tc>
                <a:tc>
                  <a:txBody>
                    <a:bodyPr/>
                    <a:lstStyle/>
                    <a:p>
                      <a:r>
                        <a:rPr lang="en-US" sz="1400"/>
                        <a:t>Smooth Path Planning of a Mobile Robot </a:t>
                      </a:r>
                    </a:p>
                  </a:txBody>
                  <a:tcPr marL="72708" marR="72708" marT="36354" marB="36354"/>
                </a:tc>
                <a:tc>
                  <a:txBody>
                    <a:bodyPr/>
                    <a:lstStyle/>
                    <a:p>
                      <a:r>
                        <a:rPr lang="en-US" sz="1400" dirty="0"/>
                        <a:t>http://citeseerx.ist.psu.edu/viewdoc/download?doi=10.1.1.702.8893&amp;rep=rep1&amp;type=pdf</a:t>
                      </a:r>
                    </a:p>
                  </a:txBody>
                  <a:tcPr marL="72708" marR="72708" marT="36354" marB="36354"/>
                </a:tc>
                <a:extLst>
                  <a:ext uri="{0D108BD9-81ED-4DB2-BD59-A6C34878D82A}">
                    <a16:rowId xmlns:a16="http://schemas.microsoft.com/office/drawing/2014/main" xmlns="" val="1454695169"/>
                  </a:ext>
                </a:extLst>
              </a:tr>
            </a:tbl>
          </a:graphicData>
        </a:graphic>
      </p:graphicFrame>
    </p:spTree>
    <p:extLst>
      <p:ext uri="{BB962C8B-B14F-4D97-AF65-F5344CB8AC3E}">
        <p14:creationId xmlns:p14="http://schemas.microsoft.com/office/powerpoint/2010/main" val="1123148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314C310-850D-4491-AA52-C75BEA68B6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D4EC3799-3F52-48CE-85CC-83AED368EB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xmlns="" id="{F3FC2939-BF10-4CBC-904B-74A17D4B9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xmlns="" id="{266B6D5D-11B6-40A6-9CEF-F0B0D104C5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836247" y="1085549"/>
            <a:ext cx="3430947" cy="4686903"/>
          </a:xfrm>
        </p:spPr>
        <p:txBody>
          <a:bodyPr anchor="ctr">
            <a:normAutofit/>
          </a:bodyPr>
          <a:lstStyle/>
          <a:p>
            <a:pPr algn="r"/>
            <a:r>
              <a:rPr lang="en-US">
                <a:solidFill>
                  <a:schemeClr val="tx1"/>
                </a:solidFill>
              </a:rPr>
              <a:t>PROBLEM STATEMENT</a:t>
            </a:r>
          </a:p>
        </p:txBody>
      </p:sp>
      <p:cxnSp>
        <p:nvCxnSpPr>
          <p:cNvPr id="14" name="Straight Connector 13">
            <a:extLst>
              <a:ext uri="{FF2B5EF4-FFF2-40B4-BE49-F238E27FC236}">
                <a16:creationId xmlns:a16="http://schemas.microsoft.com/office/drawing/2014/main" xmlns="" id="{789E20C7-BB50-4317-93C7-90C8ED80B2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pPr>
              <a:lnSpc>
                <a:spcPct val="90000"/>
              </a:lnSpc>
            </a:pPr>
            <a:r>
              <a:rPr lang="en-US">
                <a:solidFill>
                  <a:schemeClr val="tx1"/>
                </a:solidFill>
              </a:rPr>
              <a:t>Now-a-days mobile robots are vastly used in many areas such as in military purposes, space research, emergency situations like fire hazard, medical use etc. The robot completed above type of tedious tasks efficiently and effectively without any human interruption.</a:t>
            </a:r>
          </a:p>
          <a:p>
            <a:pPr>
              <a:lnSpc>
                <a:spcPct val="90000"/>
              </a:lnSpc>
            </a:pPr>
            <a:r>
              <a:rPr lang="en-US">
                <a:solidFill>
                  <a:schemeClr val="tx1"/>
                </a:solidFill>
              </a:rPr>
              <a:t> To cope up with such situation “Path Planning” term has been introduced.</a:t>
            </a:r>
          </a:p>
          <a:p>
            <a:pPr>
              <a:lnSpc>
                <a:spcPct val="90000"/>
              </a:lnSpc>
            </a:pPr>
            <a:r>
              <a:rPr lang="en-US">
                <a:solidFill>
                  <a:schemeClr val="tx1"/>
                </a:solidFill>
              </a:rPr>
              <a:t> In path planning, robot needs to navigate on a particular route whether the environment is familiar or not to the robot. </a:t>
            </a:r>
          </a:p>
          <a:p>
            <a:pPr>
              <a:lnSpc>
                <a:spcPct val="90000"/>
              </a:lnSpc>
            </a:pPr>
            <a:r>
              <a:rPr lang="en-US">
                <a:solidFill>
                  <a:schemeClr val="tx1"/>
                </a:solidFill>
              </a:rPr>
              <a:t>During navigation of mobile robot various types of obstacles or hurdles comes across the robot and it needs to overcome those hurdles safely without collision and find the suitable path from source to goal point.</a:t>
            </a:r>
          </a:p>
          <a:p>
            <a:pPr>
              <a:lnSpc>
                <a:spcPct val="90000"/>
              </a:lnSpc>
            </a:pPr>
            <a:endParaRPr lang="en-US">
              <a:solidFill>
                <a:schemeClr val="tx1"/>
              </a:solidFill>
            </a:endParaRPr>
          </a:p>
        </p:txBody>
      </p:sp>
    </p:spTree>
    <p:extLst>
      <p:ext uri="{BB962C8B-B14F-4D97-AF65-F5344CB8AC3E}">
        <p14:creationId xmlns:p14="http://schemas.microsoft.com/office/powerpoint/2010/main" val="212670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xmlns="" id="{08BCF048-8940-4354-B9EC-5AD74E283CE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38" name="Rectangle 27">
              <a:extLst>
                <a:ext uri="{FF2B5EF4-FFF2-40B4-BE49-F238E27FC236}">
                  <a16:creationId xmlns:a16="http://schemas.microsoft.com/office/drawing/2014/main" xmlns="" id="{D024C14A-78BD-44B0-82BE-6A0D0A2706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28">
              <a:extLst>
                <a:ext uri="{FF2B5EF4-FFF2-40B4-BE49-F238E27FC236}">
                  <a16:creationId xmlns:a16="http://schemas.microsoft.com/office/drawing/2014/main" xmlns="" id="{809F3D29-EDB1-4F1C-A0E0-36F28CE17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29">
              <a:extLst>
                <a:ext uri="{FF2B5EF4-FFF2-40B4-BE49-F238E27FC236}">
                  <a16:creationId xmlns:a16="http://schemas.microsoft.com/office/drawing/2014/main" xmlns="" id="{5282F4AB-C7B8-4A86-9927-AA106AA27B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Rectangle 30">
              <a:extLst>
                <a:ext uri="{FF2B5EF4-FFF2-40B4-BE49-F238E27FC236}">
                  <a16:creationId xmlns:a16="http://schemas.microsoft.com/office/drawing/2014/main" xmlns="" id="{60B26874-5AFA-4D1E-94A9-53AF9790D7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5">
              <a:extLst>
                <a:ext uri="{FF2B5EF4-FFF2-40B4-BE49-F238E27FC236}">
                  <a16:creationId xmlns:a16="http://schemas.microsoft.com/office/drawing/2014/main" xmlns="" id="{A1DA6C95-40F8-4305-89F6-17F6167C0B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3" name="Freeform 5">
              <a:extLst>
                <a:ext uri="{FF2B5EF4-FFF2-40B4-BE49-F238E27FC236}">
                  <a16:creationId xmlns:a16="http://schemas.microsoft.com/office/drawing/2014/main" xmlns="" id="{A2FA2D29-AEEE-4FFA-B233-94FBE84C9B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4" name="Freeform 5">
              <a:extLst>
                <a:ext uri="{FF2B5EF4-FFF2-40B4-BE49-F238E27FC236}">
                  <a16:creationId xmlns:a16="http://schemas.microsoft.com/office/drawing/2014/main" xmlns="" id="{6DA5143E-FA8E-4EC1-99F7-35AE5AD4E3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SOLUTION</a:t>
            </a:r>
          </a:p>
        </p:txBody>
      </p:sp>
      <p:sp>
        <p:nvSpPr>
          <p:cNvPr id="36" name="Rectangle 35">
            <a:extLst>
              <a:ext uri="{FF2B5EF4-FFF2-40B4-BE49-F238E27FC236}">
                <a16:creationId xmlns:a16="http://schemas.microsoft.com/office/drawing/2014/main" xmlns="" id="{CC28BCC9-4093-4FD5-83EB-7EC297F51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3" name="Content Placeholder 3">
            <a:extLst>
              <a:ext uri="{FF2B5EF4-FFF2-40B4-BE49-F238E27FC236}">
                <a16:creationId xmlns:a16="http://schemas.microsoft.com/office/drawing/2014/main" xmlns="" id="{30FDB11E-D1A7-4235-9C21-F2D3CDCE21E5}"/>
              </a:ext>
            </a:extLst>
          </p:cNvPr>
          <p:cNvGraphicFramePr>
            <a:graphicFrameLocks noGrp="1"/>
          </p:cNvGraphicFramePr>
          <p:nvPr>
            <p:ph idx="1"/>
            <p:extLst>
              <p:ext uri="{D42A27DB-BD31-4B8C-83A1-F6EECF244321}">
                <p14:modId xmlns:p14="http://schemas.microsoft.com/office/powerpoint/2010/main" val="3340913121"/>
              </p:ext>
            </p:extLst>
          </p:nvPr>
        </p:nvGraphicFramePr>
        <p:xfrm>
          <a:off x="5194300" y="1143000"/>
          <a:ext cx="6391275" cy="4911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272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6ACE8-CD58-4DF9-97F0-64664E77651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xmlns="" id="{B1E26543-1A91-45D2-A4CE-0498A7A105DA}"/>
              </a:ext>
            </a:extLst>
          </p:cNvPr>
          <p:cNvSpPr>
            <a:spLocks noGrp="1"/>
          </p:cNvSpPr>
          <p:nvPr>
            <p:ph idx="1"/>
          </p:nvPr>
        </p:nvSpPr>
        <p:spPr/>
        <p:txBody>
          <a:bodyPr>
            <a:normAutofit/>
          </a:bodyPr>
          <a:lstStyle/>
          <a:p>
            <a:r>
              <a:rPr lang="en-US" dirty="0"/>
              <a:t>Implementation of particle swarm optimization (PSO) for path planning when the environment is known.</a:t>
            </a:r>
          </a:p>
          <a:p>
            <a:r>
              <a:rPr lang="en-US" dirty="0"/>
              <a:t>To improve the execution speed, the algorithms to determine if a point is inside an obstacle have been designed to carry out the determination on all points simultaneously.</a:t>
            </a:r>
          </a:p>
          <a:p>
            <a:r>
              <a:rPr lang="en-US" dirty="0"/>
              <a:t>Points on the obstacle borders/edges are not considered inside the obstacle.</a:t>
            </a:r>
          </a:p>
          <a:p>
            <a:r>
              <a:rPr lang="en-US" dirty="0"/>
              <a:t>Option to run sequential tests with different initial conditions to increase the chances to find a </a:t>
            </a:r>
            <a:r>
              <a:rPr lang="en-US"/>
              <a:t>global minimum.</a:t>
            </a:r>
            <a:endParaRPr lang="en-US" dirty="0"/>
          </a:p>
          <a:p>
            <a:endParaRPr lang="en-US" dirty="0"/>
          </a:p>
          <a:p>
            <a:endParaRPr lang="en-US" dirty="0"/>
          </a:p>
        </p:txBody>
      </p:sp>
    </p:spTree>
    <p:extLst>
      <p:ext uri="{BB962C8B-B14F-4D97-AF65-F5344CB8AC3E}">
        <p14:creationId xmlns:p14="http://schemas.microsoft.com/office/powerpoint/2010/main" val="242229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6E0488BA-180E-40D8-8350-4B17917955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bstract nylon string background">
            <a:extLst>
              <a:ext uri="{FF2B5EF4-FFF2-40B4-BE49-F238E27FC236}">
                <a16:creationId xmlns:a16="http://schemas.microsoft.com/office/drawing/2014/main" xmlns="" id="{DC73153C-1D64-4B8B-9A05-7196B7B57E2A}"/>
              </a:ext>
            </a:extLst>
          </p:cNvPr>
          <p:cNvPicPr>
            <a:picLocks noChangeAspect="1"/>
          </p:cNvPicPr>
          <p:nvPr/>
        </p:nvPicPr>
        <p:blipFill rotWithShape="1">
          <a:blip r:embed="rId2">
            <a:alphaModFix amt="40000"/>
          </a:blip>
          <a:srcRect l="17302" r="6254"/>
          <a:stretch/>
        </p:blipFill>
        <p:spPr>
          <a:xfrm>
            <a:off x="20" y="10"/>
            <a:ext cx="12191980" cy="6857990"/>
          </a:xfrm>
          <a:prstGeom prst="rect">
            <a:avLst/>
          </a:prstGeom>
        </p:spPr>
      </p:pic>
      <p:sp>
        <p:nvSpPr>
          <p:cNvPr id="2" name="Title 1"/>
          <p:cNvSpPr>
            <a:spLocks noGrp="1"/>
          </p:cNvSpPr>
          <p:nvPr>
            <p:ph type="title"/>
          </p:nvPr>
        </p:nvSpPr>
        <p:spPr>
          <a:xfrm>
            <a:off x="1154954" y="973668"/>
            <a:ext cx="8761413" cy="706964"/>
          </a:xfrm>
        </p:spPr>
        <p:txBody>
          <a:bodyPr>
            <a:normAutofit/>
          </a:bodyPr>
          <a:lstStyle/>
          <a:p>
            <a:r>
              <a:rPr lang="en-US">
                <a:solidFill>
                  <a:schemeClr val="tx1"/>
                </a:solidFill>
              </a:rPr>
              <a:t>ALGORITHM</a:t>
            </a:r>
          </a:p>
        </p:txBody>
      </p:sp>
      <p:sp>
        <p:nvSpPr>
          <p:cNvPr id="4" name="Content Placeholder 3"/>
          <p:cNvSpPr>
            <a:spLocks noGrp="1"/>
          </p:cNvSpPr>
          <p:nvPr>
            <p:ph idx="1"/>
          </p:nvPr>
        </p:nvSpPr>
        <p:spPr>
          <a:xfrm>
            <a:off x="1154954" y="2603500"/>
            <a:ext cx="8825659" cy="3416300"/>
          </a:xfrm>
        </p:spPr>
        <p:txBody>
          <a:bodyPr>
            <a:normAutofit/>
          </a:bodyPr>
          <a:lstStyle/>
          <a:p>
            <a:pPr>
              <a:lnSpc>
                <a:spcPct val="90000"/>
              </a:lnSpc>
            </a:pPr>
            <a:r>
              <a:rPr lang="en-US" b="1">
                <a:solidFill>
                  <a:schemeClr val="tx1"/>
                </a:solidFill>
              </a:rPr>
              <a:t>Particle Swarm Optimization (PSO) Algorithm</a:t>
            </a:r>
          </a:p>
          <a:p>
            <a:pPr lvl="1">
              <a:lnSpc>
                <a:spcPct val="90000"/>
              </a:lnSpc>
            </a:pPr>
            <a:r>
              <a:rPr lang="en-US">
                <a:solidFill>
                  <a:schemeClr val="tx1"/>
                </a:solidFill>
              </a:rPr>
              <a:t>PSO is a stochastic optimization technique based on the movement and intelligence of swarms.</a:t>
            </a:r>
          </a:p>
          <a:p>
            <a:pPr lvl="1">
              <a:lnSpc>
                <a:spcPct val="90000"/>
              </a:lnSpc>
            </a:pPr>
            <a:r>
              <a:rPr lang="en-US">
                <a:solidFill>
                  <a:schemeClr val="tx1"/>
                </a:solidFill>
              </a:rPr>
              <a:t>In PSO, the concept of social interaction is used for solving a problem.</a:t>
            </a:r>
          </a:p>
          <a:p>
            <a:pPr lvl="1">
              <a:lnSpc>
                <a:spcPct val="90000"/>
              </a:lnSpc>
            </a:pPr>
            <a:r>
              <a:rPr lang="en-US">
                <a:solidFill>
                  <a:schemeClr val="tx1"/>
                </a:solidFill>
              </a:rPr>
              <a:t>It uses a number of particles (agents) that constitute a swarm moving around in the search space, looking for the best solution.</a:t>
            </a:r>
          </a:p>
          <a:p>
            <a:pPr lvl="1">
              <a:lnSpc>
                <a:spcPct val="90000"/>
              </a:lnSpc>
            </a:pPr>
            <a:r>
              <a:rPr lang="en-US">
                <a:solidFill>
                  <a:schemeClr val="tx1"/>
                </a:solidFill>
              </a:rPr>
              <a:t>Each particle in the swarm looks for its positional coordinates in the solution space, which are associated with the best solution that has been achieved so far by that particle. It is known as personal best.</a:t>
            </a:r>
          </a:p>
          <a:p>
            <a:pPr lvl="1">
              <a:lnSpc>
                <a:spcPct val="90000"/>
              </a:lnSpc>
            </a:pPr>
            <a:r>
              <a:rPr lang="en-US">
                <a:solidFill>
                  <a:schemeClr val="tx1"/>
                </a:solidFill>
              </a:rPr>
              <a:t>Another best value known as global best is tracked by the PSO. This is the best possible value obtained so far by any particle in the neighborhood of that particle.</a:t>
            </a:r>
          </a:p>
          <a:p>
            <a:pPr lvl="1">
              <a:lnSpc>
                <a:spcPct val="90000"/>
              </a:lnSpc>
            </a:pPr>
            <a:endParaRPr lang="en-US">
              <a:solidFill>
                <a:schemeClr val="tx1"/>
              </a:solidFill>
            </a:endParaRPr>
          </a:p>
        </p:txBody>
      </p:sp>
    </p:spTree>
    <p:extLst>
      <p:ext uri="{BB962C8B-B14F-4D97-AF65-F5344CB8AC3E}">
        <p14:creationId xmlns:p14="http://schemas.microsoft.com/office/powerpoint/2010/main" val="41367521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Language : Python</a:t>
            </a:r>
          </a:p>
          <a:p>
            <a:r>
              <a:rPr lang="en-US" dirty="0" smtClean="0"/>
              <a:t>IDE : PyCharm</a:t>
            </a:r>
          </a:p>
          <a:p>
            <a:r>
              <a:rPr lang="en-US" dirty="0" smtClean="0"/>
              <a:t>Modules</a:t>
            </a:r>
          </a:p>
          <a:p>
            <a:pPr lvl="1"/>
            <a:r>
              <a:rPr lang="en-US" dirty="0" smtClean="0"/>
              <a:t>Numpy</a:t>
            </a:r>
          </a:p>
          <a:p>
            <a:pPr lvl="1"/>
            <a:r>
              <a:rPr lang="en-US" dirty="0" smtClean="0"/>
              <a:t>Scipy</a:t>
            </a:r>
          </a:p>
          <a:p>
            <a:pPr lvl="1"/>
            <a:r>
              <a:rPr lang="en-US" dirty="0" smtClean="0"/>
              <a:t>Matplotlib</a:t>
            </a:r>
          </a:p>
          <a:p>
            <a:pPr lvl="1"/>
            <a:r>
              <a:rPr lang="en-US" dirty="0" smtClean="0"/>
              <a:t>PathPlanning</a:t>
            </a:r>
          </a:p>
          <a:p>
            <a:pPr lvl="1"/>
            <a:endParaRPr lang="en-US" dirty="0"/>
          </a:p>
        </p:txBody>
      </p:sp>
    </p:spTree>
    <p:extLst>
      <p:ext uri="{BB962C8B-B14F-4D97-AF65-F5344CB8AC3E}">
        <p14:creationId xmlns:p14="http://schemas.microsoft.com/office/powerpoint/2010/main" val="2360541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179</TotalTime>
  <Words>751</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Optimal Path for Robot movement using PSO</vt:lpstr>
      <vt:lpstr>INTRODUCTION</vt:lpstr>
      <vt:lpstr>LITERATURE SURVEY</vt:lpstr>
      <vt:lpstr>LITERATURE SURVEY</vt:lpstr>
      <vt:lpstr>PROBLEM STATEMENT</vt:lpstr>
      <vt:lpstr>SOLUTION</vt:lpstr>
      <vt:lpstr>Objective</vt:lpstr>
      <vt:lpstr>ALGORITHM</vt:lpstr>
      <vt:lpstr>Tools</vt:lpstr>
      <vt:lpstr>DATASETS</vt:lpstr>
      <vt:lpstr>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Path for Robot movement using PSO</dc:title>
  <dc:creator>Microsoft account</dc:creator>
  <cp:lastModifiedBy>Microsoft account</cp:lastModifiedBy>
  <cp:revision>10</cp:revision>
  <dcterms:created xsi:type="dcterms:W3CDTF">2022-03-05T12:48:42Z</dcterms:created>
  <dcterms:modified xsi:type="dcterms:W3CDTF">2022-03-11T10:10:49Z</dcterms:modified>
</cp:coreProperties>
</file>