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86" r:id="rId2"/>
    <p:sldId id="257" r:id="rId3"/>
    <p:sldId id="280" r:id="rId4"/>
    <p:sldId id="288" r:id="rId5"/>
    <p:sldId id="287" r:id="rId6"/>
    <p:sldId id="3393" r:id="rId7"/>
    <p:sldId id="3571" r:id="rId8"/>
    <p:sldId id="265" r:id="rId9"/>
    <p:sldId id="270" r:id="rId10"/>
    <p:sldId id="281" r:id="rId11"/>
    <p:sldId id="266" r:id="rId12"/>
    <p:sldId id="269" r:id="rId13"/>
    <p:sldId id="267" r:id="rId14"/>
    <p:sldId id="3572" r:id="rId15"/>
    <p:sldId id="3545" r:id="rId16"/>
    <p:sldId id="3573" r:id="rId17"/>
    <p:sldId id="271" r:id="rId18"/>
    <p:sldId id="282" r:id="rId19"/>
    <p:sldId id="3574" r:id="rId20"/>
    <p:sldId id="3575" r:id="rId21"/>
    <p:sldId id="3576" r:id="rId22"/>
    <p:sldId id="3577" r:id="rId23"/>
    <p:sldId id="3568" r:id="rId24"/>
    <p:sldId id="357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86" d="100"/>
          <a:sy n="86" d="100"/>
        </p:scale>
        <p:origin x="562" y="62"/>
      </p:cViewPr>
      <p:guideLst>
        <p:guide orient="horz" pos="2137"/>
        <p:guide pos="3885"/>
        <p:guide orient="horz" pos="1525"/>
      </p:guideLst>
    </p:cSldViewPr>
  </p:slideViewPr>
  <p:notesTextViewPr>
    <p:cViewPr>
      <p:scale>
        <a:sx n="150" d="100"/>
        <a:sy n="150" d="100"/>
      </p:scale>
      <p:origin x="0" y="0"/>
    </p:cViewPr>
  </p:notesTextViewPr>
  <p:sorterViewPr>
    <p:cViewPr>
      <p:scale>
        <a:sx n="139" d="100"/>
        <a:sy n="139"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2020/4/9</a:t>
            </a:fld>
            <a:endParaRPr lang="zh-CN" altLang="en-US"/>
          </a:p>
        </p:txBody>
      </p:sp>
      <p:sp>
        <p:nvSpPr>
          <p:cNvPr id="4" name="页脚占位符 3">
            <a:extLst>
              <a:ext uri="{FF2B5EF4-FFF2-40B4-BE49-F238E27FC236}">
                <a16:creationId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2020/4/9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3</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406812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7</a:t>
            </a:fld>
            <a:endParaRPr lang="zh-CN" altLang="en-US"/>
          </a:p>
        </p:txBody>
      </p:sp>
    </p:spTree>
    <p:extLst>
      <p:ext uri="{BB962C8B-B14F-4D97-AF65-F5344CB8AC3E}">
        <p14:creationId xmlns:p14="http://schemas.microsoft.com/office/powerpoint/2010/main" val="169405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10</a:t>
            </a:fld>
            <a:endParaRPr lang="zh-CN" altLang="en-US"/>
          </a:p>
        </p:txBody>
      </p:sp>
    </p:spTree>
    <p:extLst>
      <p:ext uri="{BB962C8B-B14F-4D97-AF65-F5344CB8AC3E}">
        <p14:creationId xmlns:p14="http://schemas.microsoft.com/office/powerpoint/2010/main" val="1572941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14</a:t>
            </a:fld>
            <a:endParaRPr lang="zh-CN" altLang="en-US"/>
          </a:p>
        </p:txBody>
      </p:sp>
    </p:spTree>
    <p:extLst>
      <p:ext uri="{BB962C8B-B14F-4D97-AF65-F5344CB8AC3E}">
        <p14:creationId xmlns:p14="http://schemas.microsoft.com/office/powerpoint/2010/main" val="27203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15</a:t>
            </a:fld>
            <a:endParaRPr lang="zh-CN" altLang="en-US"/>
          </a:p>
        </p:txBody>
      </p:sp>
    </p:spTree>
    <p:extLst>
      <p:ext uri="{BB962C8B-B14F-4D97-AF65-F5344CB8AC3E}">
        <p14:creationId xmlns:p14="http://schemas.microsoft.com/office/powerpoint/2010/main" val="193751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16</a:t>
            </a:fld>
            <a:endParaRPr lang="zh-CN" altLang="en-US"/>
          </a:p>
        </p:txBody>
      </p:sp>
    </p:spTree>
    <p:extLst>
      <p:ext uri="{BB962C8B-B14F-4D97-AF65-F5344CB8AC3E}">
        <p14:creationId xmlns:p14="http://schemas.microsoft.com/office/powerpoint/2010/main" val="281555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18</a:t>
            </a:fld>
            <a:endParaRPr lang="zh-CN" altLang="en-US"/>
          </a:p>
        </p:txBody>
      </p:sp>
    </p:spTree>
    <p:extLst>
      <p:ext uri="{BB962C8B-B14F-4D97-AF65-F5344CB8AC3E}">
        <p14:creationId xmlns:p14="http://schemas.microsoft.com/office/powerpoint/2010/main" val="83403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23</a:t>
            </a:fld>
            <a:endParaRPr lang="en-US" altLang="zh-CN"/>
          </a:p>
        </p:txBody>
      </p:sp>
    </p:spTree>
    <p:extLst>
      <p:ext uri="{BB962C8B-B14F-4D97-AF65-F5344CB8AC3E}">
        <p14:creationId xmlns:p14="http://schemas.microsoft.com/office/powerpoint/2010/main" val="2036350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47947"/>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66953-998F-41A4-9D9E-1080686F6C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D532CE-BDCE-4BC4-A260-A5D97644597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4BBBA2-0F1F-4129-B79A-385DBC4F8CE7}"/>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4/9/2020</a:t>
            </a:fld>
            <a:endParaRPr lang="en-US" dirty="0"/>
          </a:p>
        </p:txBody>
      </p:sp>
      <p:sp>
        <p:nvSpPr>
          <p:cNvPr id="5" name="页脚占位符 4">
            <a:extLst>
              <a:ext uri="{FF2B5EF4-FFF2-40B4-BE49-F238E27FC236}">
                <a16:creationId xmlns:a16="http://schemas.microsoft.com/office/drawing/2014/main" id="{63123C2F-5CCC-45F8-B92B-D523E155DD0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a:extLst>
              <a:ext uri="{FF2B5EF4-FFF2-40B4-BE49-F238E27FC236}">
                <a16:creationId xmlns:a16="http://schemas.microsoft.com/office/drawing/2014/main" id="{F22789BD-2147-4FE1-9442-FC37FF1E0553}"/>
              </a:ext>
            </a:extLst>
          </p:cNvPr>
          <p:cNvSpPr>
            <a:spLocks noGrp="1"/>
          </p:cNvSpPr>
          <p:nvPr>
            <p:ph type="sldNum" sz="quarter" idx="12"/>
          </p:nvPr>
        </p:nvSpPr>
        <p:spPr>
          <a:xfrm>
            <a:off x="8610600" y="6356350"/>
            <a:ext cx="2743200"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010258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0627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2020/4/9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asyai.tech/ai-definition/nlu/" TargetMode="External"/><Relationship Id="rId2" Type="http://schemas.openxmlformats.org/officeDocument/2006/relationships/hyperlink" Target="https://easyai.tech/ai-definition/nl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81002" y="4410313"/>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汇报人：魏祥一</a:t>
            </a:r>
          </a:p>
        </p:txBody>
      </p:sp>
      <p:sp>
        <p:nvSpPr>
          <p:cNvPr id="18" name="文本框 17"/>
          <p:cNvSpPr txBox="1"/>
          <p:nvPr/>
        </p:nvSpPr>
        <p:spPr>
          <a:xfrm>
            <a:off x="7280223" y="4398738"/>
            <a:ext cx="2201127"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部门：</a:t>
            </a:r>
            <a:r>
              <a:rPr lang="en-US" altLang="zh-CN" sz="1400" dirty="0">
                <a:latin typeface="明兰" panose="02010600030101010101" pitchFamily="2" charset="-122"/>
                <a:ea typeface="明兰" panose="02010600030101010101" pitchFamily="2" charset="-122"/>
              </a:rPr>
              <a:t>Android</a:t>
            </a:r>
            <a:r>
              <a:rPr lang="zh-CN" altLang="en-US" sz="1400" dirty="0">
                <a:latin typeface="明兰" panose="02010600030101010101" pitchFamily="2" charset="-122"/>
                <a:ea typeface="明兰" panose="02010600030101010101" pitchFamily="2" charset="-122"/>
              </a:rPr>
              <a:t>实验室</a:t>
            </a:r>
          </a:p>
        </p:txBody>
      </p:sp>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3" name="Freeform 6"/>
          <p:cNvSpPr>
            <a:spLocks noEditPoints="1"/>
          </p:cNvSpPr>
          <p:nvPr/>
        </p:nvSpPr>
        <p:spPr bwMode="auto">
          <a:xfrm>
            <a:off x="4176044" y="4488484"/>
            <a:ext cx="147638" cy="147638"/>
          </a:xfrm>
          <a:custGeom>
            <a:avLst/>
            <a:gdLst>
              <a:gd name="T0" fmla="*/ 2899 w 3290"/>
              <a:gd name="T1" fmla="*/ 2617 h 3421"/>
              <a:gd name="T2" fmla="*/ 2623 w 3290"/>
              <a:gd name="T3" fmla="*/ 2363 h 3421"/>
              <a:gd name="T4" fmla="*/ 2299 w 3290"/>
              <a:gd name="T5" fmla="*/ 2176 h 3421"/>
              <a:gd name="T6" fmla="*/ 2173 w 3290"/>
              <a:gd name="T7" fmla="*/ 2073 h 3421"/>
              <a:gd name="T8" fmla="*/ 2404 w 3290"/>
              <a:gd name="T9" fmla="*/ 1891 h 3421"/>
              <a:gd name="T10" fmla="*/ 2587 w 3290"/>
              <a:gd name="T11" fmla="*/ 1637 h 3421"/>
              <a:gd name="T12" fmla="*/ 2693 w 3290"/>
              <a:gd name="T13" fmla="*/ 1345 h 3421"/>
              <a:gd name="T14" fmla="*/ 2714 w 3290"/>
              <a:gd name="T15" fmla="*/ 1028 h 3421"/>
              <a:gd name="T16" fmla="*/ 2650 w 3290"/>
              <a:gd name="T17" fmla="*/ 720 h 3421"/>
              <a:gd name="T18" fmla="*/ 2505 w 3290"/>
              <a:gd name="T19" fmla="*/ 445 h 3421"/>
              <a:gd name="T20" fmla="*/ 2288 w 3290"/>
              <a:gd name="T21" fmla="*/ 220 h 3421"/>
              <a:gd name="T22" fmla="*/ 2023 w 3290"/>
              <a:gd name="T23" fmla="*/ 69 h 3421"/>
              <a:gd name="T24" fmla="*/ 1727 w 3290"/>
              <a:gd name="T25" fmla="*/ 2 h 3421"/>
              <a:gd name="T26" fmla="*/ 1422 w 3290"/>
              <a:gd name="T27" fmla="*/ 25 h 3421"/>
              <a:gd name="T28" fmla="*/ 1139 w 3290"/>
              <a:gd name="T29" fmla="*/ 134 h 3421"/>
              <a:gd name="T30" fmla="*/ 895 w 3290"/>
              <a:gd name="T31" fmla="*/ 325 h 3421"/>
              <a:gd name="T32" fmla="*/ 712 w 3290"/>
              <a:gd name="T33" fmla="*/ 577 h 3421"/>
              <a:gd name="T34" fmla="*/ 607 w 3290"/>
              <a:gd name="T35" fmla="*/ 871 h 3421"/>
              <a:gd name="T36" fmla="*/ 585 w 3290"/>
              <a:gd name="T37" fmla="*/ 1188 h 3421"/>
              <a:gd name="T38" fmla="*/ 649 w 3290"/>
              <a:gd name="T39" fmla="*/ 1495 h 3421"/>
              <a:gd name="T40" fmla="*/ 794 w 3290"/>
              <a:gd name="T41" fmla="*/ 1770 h 3421"/>
              <a:gd name="T42" fmla="*/ 1004 w 3290"/>
              <a:gd name="T43" fmla="*/ 1990 h 3421"/>
              <a:gd name="T44" fmla="*/ 1132 w 3290"/>
              <a:gd name="T45" fmla="*/ 2123 h 3421"/>
              <a:gd name="T46" fmla="*/ 825 w 3290"/>
              <a:gd name="T47" fmla="*/ 2261 h 3421"/>
              <a:gd name="T48" fmla="*/ 521 w 3290"/>
              <a:gd name="T49" fmla="*/ 2484 h 3421"/>
              <a:gd name="T50" fmla="*/ 275 w 3290"/>
              <a:gd name="T51" fmla="*/ 2767 h 3421"/>
              <a:gd name="T52" fmla="*/ 89 w 3290"/>
              <a:gd name="T53" fmla="*/ 3103 h 3421"/>
              <a:gd name="T54" fmla="*/ 165 w 3290"/>
              <a:gd name="T55" fmla="*/ 3421 h 3421"/>
              <a:gd name="T56" fmla="*/ 294 w 3290"/>
              <a:gd name="T57" fmla="*/ 3068 h 3421"/>
              <a:gd name="T58" fmla="*/ 500 w 3290"/>
              <a:gd name="T59" fmla="*/ 2756 h 3421"/>
              <a:gd name="T60" fmla="*/ 765 w 3290"/>
              <a:gd name="T61" fmla="*/ 2508 h 3421"/>
              <a:gd name="T62" fmla="*/ 1057 w 3290"/>
              <a:gd name="T63" fmla="*/ 2339 h 3421"/>
              <a:gd name="T64" fmla="*/ 1386 w 3290"/>
              <a:gd name="T65" fmla="*/ 2240 h 3421"/>
              <a:gd name="T66" fmla="*/ 1733 w 3290"/>
              <a:gd name="T67" fmla="*/ 2220 h 3421"/>
              <a:gd name="T68" fmla="*/ 2073 w 3290"/>
              <a:gd name="T69" fmla="*/ 2280 h 3421"/>
              <a:gd name="T70" fmla="*/ 2383 w 3290"/>
              <a:gd name="T71" fmla="*/ 2415 h 3421"/>
              <a:gd name="T72" fmla="*/ 2662 w 3290"/>
              <a:gd name="T73" fmla="*/ 2621 h 3421"/>
              <a:gd name="T74" fmla="*/ 2902 w 3290"/>
              <a:gd name="T75" fmla="*/ 2905 h 3421"/>
              <a:gd name="T76" fmla="*/ 3071 w 3290"/>
              <a:gd name="T77" fmla="*/ 3238 h 3421"/>
              <a:gd name="T78" fmla="*/ 3265 w 3290"/>
              <a:gd name="T79" fmla="*/ 3282 h 3421"/>
              <a:gd name="T80" fmla="*/ 3117 w 3290"/>
              <a:gd name="T81" fmla="*/ 2927 h 3421"/>
              <a:gd name="T82" fmla="*/ 764 w 3290"/>
              <a:gd name="T83" fmla="*/ 957 h 3421"/>
              <a:gd name="T84" fmla="*/ 853 w 3290"/>
              <a:gd name="T85" fmla="*/ 680 h 3421"/>
              <a:gd name="T86" fmla="*/ 1016 w 3290"/>
              <a:gd name="T87" fmla="*/ 449 h 3421"/>
              <a:gd name="T88" fmla="*/ 1237 w 3290"/>
              <a:gd name="T89" fmla="*/ 280 h 3421"/>
              <a:gd name="T90" fmla="*/ 1505 w 3290"/>
              <a:gd name="T91" fmla="*/ 188 h 3421"/>
              <a:gd name="T92" fmla="*/ 1795 w 3290"/>
              <a:gd name="T93" fmla="*/ 188 h 3421"/>
              <a:gd name="T94" fmla="*/ 2062 w 3290"/>
              <a:gd name="T95" fmla="*/ 280 h 3421"/>
              <a:gd name="T96" fmla="*/ 2284 w 3290"/>
              <a:gd name="T97" fmla="*/ 449 h 3421"/>
              <a:gd name="T98" fmla="*/ 2446 w 3290"/>
              <a:gd name="T99" fmla="*/ 680 h 3421"/>
              <a:gd name="T100" fmla="*/ 2535 w 3290"/>
              <a:gd name="T101" fmla="*/ 957 h 3421"/>
              <a:gd name="T102" fmla="*/ 2535 w 3290"/>
              <a:gd name="T103" fmla="*/ 1259 h 3421"/>
              <a:gd name="T104" fmla="*/ 2446 w 3290"/>
              <a:gd name="T105" fmla="*/ 1535 h 3421"/>
              <a:gd name="T106" fmla="*/ 2284 w 3290"/>
              <a:gd name="T107" fmla="*/ 1766 h 3421"/>
              <a:gd name="T108" fmla="*/ 2062 w 3290"/>
              <a:gd name="T109" fmla="*/ 1935 h 3421"/>
              <a:gd name="T110" fmla="*/ 1795 w 3290"/>
              <a:gd name="T111" fmla="*/ 2026 h 3421"/>
              <a:gd name="T112" fmla="*/ 1505 w 3290"/>
              <a:gd name="T113" fmla="*/ 2026 h 3421"/>
              <a:gd name="T114" fmla="*/ 1237 w 3290"/>
              <a:gd name="T115" fmla="*/ 1935 h 3421"/>
              <a:gd name="T116" fmla="*/ 1016 w 3290"/>
              <a:gd name="T117" fmla="*/ 1766 h 3421"/>
              <a:gd name="T118" fmla="*/ 853 w 3290"/>
              <a:gd name="T119" fmla="*/ 1535 h 3421"/>
              <a:gd name="T120" fmla="*/ 764 w 3290"/>
              <a:gd name="T121" fmla="*/ 1259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90" h="3421">
                <a:moveTo>
                  <a:pt x="3068" y="2844"/>
                </a:moveTo>
                <a:lnTo>
                  <a:pt x="3015" y="2765"/>
                </a:lnTo>
                <a:lnTo>
                  <a:pt x="2959" y="2690"/>
                </a:lnTo>
                <a:lnTo>
                  <a:pt x="2899" y="2617"/>
                </a:lnTo>
                <a:lnTo>
                  <a:pt x="2836" y="2548"/>
                </a:lnTo>
                <a:lnTo>
                  <a:pt x="2768" y="2483"/>
                </a:lnTo>
                <a:lnTo>
                  <a:pt x="2698" y="2421"/>
                </a:lnTo>
                <a:lnTo>
                  <a:pt x="2623" y="2363"/>
                </a:lnTo>
                <a:lnTo>
                  <a:pt x="2546" y="2309"/>
                </a:lnTo>
                <a:lnTo>
                  <a:pt x="2465" y="2260"/>
                </a:lnTo>
                <a:lnTo>
                  <a:pt x="2383" y="2216"/>
                </a:lnTo>
                <a:lnTo>
                  <a:pt x="2299" y="2176"/>
                </a:lnTo>
                <a:lnTo>
                  <a:pt x="2212" y="2142"/>
                </a:lnTo>
                <a:lnTo>
                  <a:pt x="2161" y="2124"/>
                </a:lnTo>
                <a:lnTo>
                  <a:pt x="2110" y="2107"/>
                </a:lnTo>
                <a:lnTo>
                  <a:pt x="2173" y="2073"/>
                </a:lnTo>
                <a:lnTo>
                  <a:pt x="2235" y="2034"/>
                </a:lnTo>
                <a:lnTo>
                  <a:pt x="2294" y="1991"/>
                </a:lnTo>
                <a:lnTo>
                  <a:pt x="2350" y="1943"/>
                </a:lnTo>
                <a:lnTo>
                  <a:pt x="2404" y="1891"/>
                </a:lnTo>
                <a:lnTo>
                  <a:pt x="2456" y="1832"/>
                </a:lnTo>
                <a:lnTo>
                  <a:pt x="2506" y="1770"/>
                </a:lnTo>
                <a:lnTo>
                  <a:pt x="2549" y="1705"/>
                </a:lnTo>
                <a:lnTo>
                  <a:pt x="2587" y="1637"/>
                </a:lnTo>
                <a:lnTo>
                  <a:pt x="2621" y="1567"/>
                </a:lnTo>
                <a:lnTo>
                  <a:pt x="2650" y="1495"/>
                </a:lnTo>
                <a:lnTo>
                  <a:pt x="2674" y="1421"/>
                </a:lnTo>
                <a:lnTo>
                  <a:pt x="2693" y="1345"/>
                </a:lnTo>
                <a:lnTo>
                  <a:pt x="2706" y="1267"/>
                </a:lnTo>
                <a:lnTo>
                  <a:pt x="2714" y="1188"/>
                </a:lnTo>
                <a:lnTo>
                  <a:pt x="2717" y="1108"/>
                </a:lnTo>
                <a:lnTo>
                  <a:pt x="2714" y="1028"/>
                </a:lnTo>
                <a:lnTo>
                  <a:pt x="2706" y="948"/>
                </a:lnTo>
                <a:lnTo>
                  <a:pt x="2693" y="871"/>
                </a:lnTo>
                <a:lnTo>
                  <a:pt x="2674" y="794"/>
                </a:lnTo>
                <a:lnTo>
                  <a:pt x="2650" y="720"/>
                </a:lnTo>
                <a:lnTo>
                  <a:pt x="2621" y="647"/>
                </a:lnTo>
                <a:lnTo>
                  <a:pt x="2587" y="577"/>
                </a:lnTo>
                <a:lnTo>
                  <a:pt x="2549" y="510"/>
                </a:lnTo>
                <a:lnTo>
                  <a:pt x="2505" y="445"/>
                </a:lnTo>
                <a:lnTo>
                  <a:pt x="2456" y="383"/>
                </a:lnTo>
                <a:lnTo>
                  <a:pt x="2404" y="325"/>
                </a:lnTo>
                <a:lnTo>
                  <a:pt x="2347" y="270"/>
                </a:lnTo>
                <a:lnTo>
                  <a:pt x="2288" y="220"/>
                </a:lnTo>
                <a:lnTo>
                  <a:pt x="2225" y="174"/>
                </a:lnTo>
                <a:lnTo>
                  <a:pt x="2160" y="134"/>
                </a:lnTo>
                <a:lnTo>
                  <a:pt x="2093" y="99"/>
                </a:lnTo>
                <a:lnTo>
                  <a:pt x="2023" y="69"/>
                </a:lnTo>
                <a:lnTo>
                  <a:pt x="1952" y="44"/>
                </a:lnTo>
                <a:lnTo>
                  <a:pt x="1878" y="25"/>
                </a:lnTo>
                <a:lnTo>
                  <a:pt x="1803" y="11"/>
                </a:lnTo>
                <a:lnTo>
                  <a:pt x="1727" y="2"/>
                </a:lnTo>
                <a:lnTo>
                  <a:pt x="1650" y="0"/>
                </a:lnTo>
                <a:lnTo>
                  <a:pt x="1572" y="2"/>
                </a:lnTo>
                <a:lnTo>
                  <a:pt x="1496" y="11"/>
                </a:lnTo>
                <a:lnTo>
                  <a:pt x="1422" y="25"/>
                </a:lnTo>
                <a:lnTo>
                  <a:pt x="1347" y="44"/>
                </a:lnTo>
                <a:lnTo>
                  <a:pt x="1276" y="69"/>
                </a:lnTo>
                <a:lnTo>
                  <a:pt x="1206" y="99"/>
                </a:lnTo>
                <a:lnTo>
                  <a:pt x="1139" y="134"/>
                </a:lnTo>
                <a:lnTo>
                  <a:pt x="1074" y="174"/>
                </a:lnTo>
                <a:lnTo>
                  <a:pt x="1011" y="220"/>
                </a:lnTo>
                <a:lnTo>
                  <a:pt x="952" y="270"/>
                </a:lnTo>
                <a:lnTo>
                  <a:pt x="895" y="325"/>
                </a:lnTo>
                <a:lnTo>
                  <a:pt x="843" y="383"/>
                </a:lnTo>
                <a:lnTo>
                  <a:pt x="794" y="445"/>
                </a:lnTo>
                <a:lnTo>
                  <a:pt x="750" y="510"/>
                </a:lnTo>
                <a:lnTo>
                  <a:pt x="712" y="577"/>
                </a:lnTo>
                <a:lnTo>
                  <a:pt x="678" y="647"/>
                </a:lnTo>
                <a:lnTo>
                  <a:pt x="649" y="720"/>
                </a:lnTo>
                <a:lnTo>
                  <a:pt x="625" y="794"/>
                </a:lnTo>
                <a:lnTo>
                  <a:pt x="607" y="871"/>
                </a:lnTo>
                <a:lnTo>
                  <a:pt x="593" y="948"/>
                </a:lnTo>
                <a:lnTo>
                  <a:pt x="585" y="1028"/>
                </a:lnTo>
                <a:lnTo>
                  <a:pt x="582" y="1108"/>
                </a:lnTo>
                <a:lnTo>
                  <a:pt x="585" y="1188"/>
                </a:lnTo>
                <a:lnTo>
                  <a:pt x="593" y="1267"/>
                </a:lnTo>
                <a:lnTo>
                  <a:pt x="607" y="1345"/>
                </a:lnTo>
                <a:lnTo>
                  <a:pt x="625" y="1421"/>
                </a:lnTo>
                <a:lnTo>
                  <a:pt x="649" y="1495"/>
                </a:lnTo>
                <a:lnTo>
                  <a:pt x="678" y="1567"/>
                </a:lnTo>
                <a:lnTo>
                  <a:pt x="712" y="1637"/>
                </a:lnTo>
                <a:lnTo>
                  <a:pt x="750" y="1705"/>
                </a:lnTo>
                <a:lnTo>
                  <a:pt x="794" y="1770"/>
                </a:lnTo>
                <a:lnTo>
                  <a:pt x="843" y="1832"/>
                </a:lnTo>
                <a:lnTo>
                  <a:pt x="895" y="1891"/>
                </a:lnTo>
                <a:lnTo>
                  <a:pt x="948" y="1943"/>
                </a:lnTo>
                <a:lnTo>
                  <a:pt x="1004" y="1990"/>
                </a:lnTo>
                <a:lnTo>
                  <a:pt x="1063" y="2033"/>
                </a:lnTo>
                <a:lnTo>
                  <a:pt x="1123" y="2072"/>
                </a:lnTo>
                <a:lnTo>
                  <a:pt x="1186" y="2106"/>
                </a:lnTo>
                <a:lnTo>
                  <a:pt x="1132" y="2123"/>
                </a:lnTo>
                <a:lnTo>
                  <a:pt x="1078" y="2142"/>
                </a:lnTo>
                <a:lnTo>
                  <a:pt x="991" y="2177"/>
                </a:lnTo>
                <a:lnTo>
                  <a:pt x="907" y="2216"/>
                </a:lnTo>
                <a:lnTo>
                  <a:pt x="825" y="2261"/>
                </a:lnTo>
                <a:lnTo>
                  <a:pt x="744" y="2310"/>
                </a:lnTo>
                <a:lnTo>
                  <a:pt x="667" y="2363"/>
                </a:lnTo>
                <a:lnTo>
                  <a:pt x="592" y="2421"/>
                </a:lnTo>
                <a:lnTo>
                  <a:pt x="521" y="2484"/>
                </a:lnTo>
                <a:lnTo>
                  <a:pt x="454" y="2549"/>
                </a:lnTo>
                <a:lnTo>
                  <a:pt x="391" y="2618"/>
                </a:lnTo>
                <a:lnTo>
                  <a:pt x="331" y="2691"/>
                </a:lnTo>
                <a:lnTo>
                  <a:pt x="275" y="2767"/>
                </a:lnTo>
                <a:lnTo>
                  <a:pt x="221" y="2846"/>
                </a:lnTo>
                <a:lnTo>
                  <a:pt x="173" y="2929"/>
                </a:lnTo>
                <a:lnTo>
                  <a:pt x="129" y="3015"/>
                </a:lnTo>
                <a:lnTo>
                  <a:pt x="89" y="3103"/>
                </a:lnTo>
                <a:lnTo>
                  <a:pt x="55" y="3193"/>
                </a:lnTo>
                <a:lnTo>
                  <a:pt x="25" y="3285"/>
                </a:lnTo>
                <a:lnTo>
                  <a:pt x="0" y="3379"/>
                </a:lnTo>
                <a:lnTo>
                  <a:pt x="165" y="3421"/>
                </a:lnTo>
                <a:lnTo>
                  <a:pt x="189" y="3329"/>
                </a:lnTo>
                <a:lnTo>
                  <a:pt x="219" y="3240"/>
                </a:lnTo>
                <a:lnTo>
                  <a:pt x="254" y="3152"/>
                </a:lnTo>
                <a:lnTo>
                  <a:pt x="294" y="3068"/>
                </a:lnTo>
                <a:lnTo>
                  <a:pt x="339" y="2985"/>
                </a:lnTo>
                <a:lnTo>
                  <a:pt x="388" y="2906"/>
                </a:lnTo>
                <a:lnTo>
                  <a:pt x="442" y="2830"/>
                </a:lnTo>
                <a:lnTo>
                  <a:pt x="500" y="2756"/>
                </a:lnTo>
                <a:lnTo>
                  <a:pt x="562" y="2687"/>
                </a:lnTo>
                <a:lnTo>
                  <a:pt x="628" y="2621"/>
                </a:lnTo>
                <a:lnTo>
                  <a:pt x="698" y="2560"/>
                </a:lnTo>
                <a:lnTo>
                  <a:pt x="765" y="2508"/>
                </a:lnTo>
                <a:lnTo>
                  <a:pt x="835" y="2460"/>
                </a:lnTo>
                <a:lnTo>
                  <a:pt x="907" y="2415"/>
                </a:lnTo>
                <a:lnTo>
                  <a:pt x="981" y="2376"/>
                </a:lnTo>
                <a:lnTo>
                  <a:pt x="1057" y="2339"/>
                </a:lnTo>
                <a:lnTo>
                  <a:pt x="1135" y="2308"/>
                </a:lnTo>
                <a:lnTo>
                  <a:pt x="1217" y="2281"/>
                </a:lnTo>
                <a:lnTo>
                  <a:pt x="1301" y="2258"/>
                </a:lnTo>
                <a:lnTo>
                  <a:pt x="1386" y="2240"/>
                </a:lnTo>
                <a:lnTo>
                  <a:pt x="1472" y="2228"/>
                </a:lnTo>
                <a:lnTo>
                  <a:pt x="1558" y="2220"/>
                </a:lnTo>
                <a:lnTo>
                  <a:pt x="1645" y="2217"/>
                </a:lnTo>
                <a:lnTo>
                  <a:pt x="1733" y="2220"/>
                </a:lnTo>
                <a:lnTo>
                  <a:pt x="1819" y="2228"/>
                </a:lnTo>
                <a:lnTo>
                  <a:pt x="1904" y="2240"/>
                </a:lnTo>
                <a:lnTo>
                  <a:pt x="1990" y="2258"/>
                </a:lnTo>
                <a:lnTo>
                  <a:pt x="2073" y="2280"/>
                </a:lnTo>
                <a:lnTo>
                  <a:pt x="2155" y="2308"/>
                </a:lnTo>
                <a:lnTo>
                  <a:pt x="2233" y="2339"/>
                </a:lnTo>
                <a:lnTo>
                  <a:pt x="2309" y="2375"/>
                </a:lnTo>
                <a:lnTo>
                  <a:pt x="2383" y="2415"/>
                </a:lnTo>
                <a:lnTo>
                  <a:pt x="2455" y="2459"/>
                </a:lnTo>
                <a:lnTo>
                  <a:pt x="2525" y="2507"/>
                </a:lnTo>
                <a:lnTo>
                  <a:pt x="2592" y="2560"/>
                </a:lnTo>
                <a:lnTo>
                  <a:pt x="2662" y="2621"/>
                </a:lnTo>
                <a:lnTo>
                  <a:pt x="2728" y="2687"/>
                </a:lnTo>
                <a:lnTo>
                  <a:pt x="2790" y="2755"/>
                </a:lnTo>
                <a:lnTo>
                  <a:pt x="2848" y="2828"/>
                </a:lnTo>
                <a:lnTo>
                  <a:pt x="2902" y="2905"/>
                </a:lnTo>
                <a:lnTo>
                  <a:pt x="2951" y="2984"/>
                </a:lnTo>
                <a:lnTo>
                  <a:pt x="2996" y="3066"/>
                </a:lnTo>
                <a:lnTo>
                  <a:pt x="3036" y="3151"/>
                </a:lnTo>
                <a:lnTo>
                  <a:pt x="3071" y="3238"/>
                </a:lnTo>
                <a:lnTo>
                  <a:pt x="3101" y="3327"/>
                </a:lnTo>
                <a:lnTo>
                  <a:pt x="3125" y="3419"/>
                </a:lnTo>
                <a:lnTo>
                  <a:pt x="3290" y="3376"/>
                </a:lnTo>
                <a:lnTo>
                  <a:pt x="3265" y="3282"/>
                </a:lnTo>
                <a:lnTo>
                  <a:pt x="3235" y="3191"/>
                </a:lnTo>
                <a:lnTo>
                  <a:pt x="3201" y="3100"/>
                </a:lnTo>
                <a:lnTo>
                  <a:pt x="3161" y="3013"/>
                </a:lnTo>
                <a:lnTo>
                  <a:pt x="3117" y="2927"/>
                </a:lnTo>
                <a:lnTo>
                  <a:pt x="3068" y="2844"/>
                </a:lnTo>
                <a:close/>
                <a:moveTo>
                  <a:pt x="752" y="1108"/>
                </a:moveTo>
                <a:lnTo>
                  <a:pt x="755" y="1031"/>
                </a:lnTo>
                <a:lnTo>
                  <a:pt x="764" y="957"/>
                </a:lnTo>
                <a:lnTo>
                  <a:pt x="778" y="884"/>
                </a:lnTo>
                <a:lnTo>
                  <a:pt x="798" y="813"/>
                </a:lnTo>
                <a:lnTo>
                  <a:pt x="824" y="745"/>
                </a:lnTo>
                <a:lnTo>
                  <a:pt x="853" y="680"/>
                </a:lnTo>
                <a:lnTo>
                  <a:pt x="888" y="617"/>
                </a:lnTo>
                <a:lnTo>
                  <a:pt x="926" y="558"/>
                </a:lnTo>
                <a:lnTo>
                  <a:pt x="969" y="501"/>
                </a:lnTo>
                <a:lnTo>
                  <a:pt x="1016" y="449"/>
                </a:lnTo>
                <a:lnTo>
                  <a:pt x="1066" y="401"/>
                </a:lnTo>
                <a:lnTo>
                  <a:pt x="1120" y="356"/>
                </a:lnTo>
                <a:lnTo>
                  <a:pt x="1177" y="316"/>
                </a:lnTo>
                <a:lnTo>
                  <a:pt x="1237" y="280"/>
                </a:lnTo>
                <a:lnTo>
                  <a:pt x="1300" y="250"/>
                </a:lnTo>
                <a:lnTo>
                  <a:pt x="1366" y="224"/>
                </a:lnTo>
                <a:lnTo>
                  <a:pt x="1435" y="203"/>
                </a:lnTo>
                <a:lnTo>
                  <a:pt x="1505" y="188"/>
                </a:lnTo>
                <a:lnTo>
                  <a:pt x="1576" y="179"/>
                </a:lnTo>
                <a:lnTo>
                  <a:pt x="1650" y="176"/>
                </a:lnTo>
                <a:lnTo>
                  <a:pt x="1723" y="179"/>
                </a:lnTo>
                <a:lnTo>
                  <a:pt x="1795" y="188"/>
                </a:lnTo>
                <a:lnTo>
                  <a:pt x="1865" y="203"/>
                </a:lnTo>
                <a:lnTo>
                  <a:pt x="1933" y="224"/>
                </a:lnTo>
                <a:lnTo>
                  <a:pt x="1999" y="250"/>
                </a:lnTo>
                <a:lnTo>
                  <a:pt x="2062" y="280"/>
                </a:lnTo>
                <a:lnTo>
                  <a:pt x="2122" y="316"/>
                </a:lnTo>
                <a:lnTo>
                  <a:pt x="2179" y="356"/>
                </a:lnTo>
                <a:lnTo>
                  <a:pt x="2233" y="401"/>
                </a:lnTo>
                <a:lnTo>
                  <a:pt x="2284" y="449"/>
                </a:lnTo>
                <a:lnTo>
                  <a:pt x="2330" y="501"/>
                </a:lnTo>
                <a:lnTo>
                  <a:pt x="2373" y="558"/>
                </a:lnTo>
                <a:lnTo>
                  <a:pt x="2412" y="617"/>
                </a:lnTo>
                <a:lnTo>
                  <a:pt x="2446" y="680"/>
                </a:lnTo>
                <a:lnTo>
                  <a:pt x="2477" y="745"/>
                </a:lnTo>
                <a:lnTo>
                  <a:pt x="2501" y="813"/>
                </a:lnTo>
                <a:lnTo>
                  <a:pt x="2521" y="884"/>
                </a:lnTo>
                <a:lnTo>
                  <a:pt x="2535" y="957"/>
                </a:lnTo>
                <a:lnTo>
                  <a:pt x="2544" y="1031"/>
                </a:lnTo>
                <a:lnTo>
                  <a:pt x="2547" y="1108"/>
                </a:lnTo>
                <a:lnTo>
                  <a:pt x="2544" y="1184"/>
                </a:lnTo>
                <a:lnTo>
                  <a:pt x="2535" y="1259"/>
                </a:lnTo>
                <a:lnTo>
                  <a:pt x="2521" y="1331"/>
                </a:lnTo>
                <a:lnTo>
                  <a:pt x="2501" y="1401"/>
                </a:lnTo>
                <a:lnTo>
                  <a:pt x="2477" y="1470"/>
                </a:lnTo>
                <a:lnTo>
                  <a:pt x="2446" y="1535"/>
                </a:lnTo>
                <a:lnTo>
                  <a:pt x="2412" y="1598"/>
                </a:lnTo>
                <a:lnTo>
                  <a:pt x="2373" y="1657"/>
                </a:lnTo>
                <a:lnTo>
                  <a:pt x="2330" y="1713"/>
                </a:lnTo>
                <a:lnTo>
                  <a:pt x="2284" y="1766"/>
                </a:lnTo>
                <a:lnTo>
                  <a:pt x="2233" y="1814"/>
                </a:lnTo>
                <a:lnTo>
                  <a:pt x="2179" y="1859"/>
                </a:lnTo>
                <a:lnTo>
                  <a:pt x="2122" y="1899"/>
                </a:lnTo>
                <a:lnTo>
                  <a:pt x="2062" y="1935"/>
                </a:lnTo>
                <a:lnTo>
                  <a:pt x="1999" y="1966"/>
                </a:lnTo>
                <a:lnTo>
                  <a:pt x="1933" y="1991"/>
                </a:lnTo>
                <a:lnTo>
                  <a:pt x="1865" y="2012"/>
                </a:lnTo>
                <a:lnTo>
                  <a:pt x="1795" y="2026"/>
                </a:lnTo>
                <a:lnTo>
                  <a:pt x="1723" y="2035"/>
                </a:lnTo>
                <a:lnTo>
                  <a:pt x="1650" y="2039"/>
                </a:lnTo>
                <a:lnTo>
                  <a:pt x="1576" y="2035"/>
                </a:lnTo>
                <a:lnTo>
                  <a:pt x="1505" y="2026"/>
                </a:lnTo>
                <a:lnTo>
                  <a:pt x="1435" y="2012"/>
                </a:lnTo>
                <a:lnTo>
                  <a:pt x="1366" y="1991"/>
                </a:lnTo>
                <a:lnTo>
                  <a:pt x="1300" y="1966"/>
                </a:lnTo>
                <a:lnTo>
                  <a:pt x="1237" y="1935"/>
                </a:lnTo>
                <a:lnTo>
                  <a:pt x="1177" y="1899"/>
                </a:lnTo>
                <a:lnTo>
                  <a:pt x="1120" y="1859"/>
                </a:lnTo>
                <a:lnTo>
                  <a:pt x="1066" y="1814"/>
                </a:lnTo>
                <a:lnTo>
                  <a:pt x="1016" y="1766"/>
                </a:lnTo>
                <a:lnTo>
                  <a:pt x="969" y="1713"/>
                </a:lnTo>
                <a:lnTo>
                  <a:pt x="926" y="1657"/>
                </a:lnTo>
                <a:lnTo>
                  <a:pt x="888" y="1598"/>
                </a:lnTo>
                <a:lnTo>
                  <a:pt x="853" y="1535"/>
                </a:lnTo>
                <a:lnTo>
                  <a:pt x="824" y="1470"/>
                </a:lnTo>
                <a:lnTo>
                  <a:pt x="798" y="1401"/>
                </a:lnTo>
                <a:lnTo>
                  <a:pt x="778" y="1331"/>
                </a:lnTo>
                <a:lnTo>
                  <a:pt x="764" y="1259"/>
                </a:lnTo>
                <a:lnTo>
                  <a:pt x="755" y="1184"/>
                </a:lnTo>
                <a:lnTo>
                  <a:pt x="752" y="110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nvGrpSpPr>
          <p:cNvPr id="30" name="组合 29"/>
          <p:cNvGrpSpPr/>
          <p:nvPr/>
        </p:nvGrpSpPr>
        <p:grpSpPr>
          <a:xfrm>
            <a:off x="7125940" y="4486133"/>
            <a:ext cx="104968" cy="149989"/>
            <a:chOff x="11101388" y="-2608263"/>
            <a:chExt cx="4789488" cy="6843714"/>
          </a:xfrm>
          <a:solidFill>
            <a:schemeClr val="tx1"/>
          </a:solidFill>
        </p:grpSpPr>
        <p:sp>
          <p:nvSpPr>
            <p:cNvPr id="28" name="Freeform 11"/>
            <p:cNvSpPr>
              <a:spLocks/>
            </p:cNvSpPr>
            <p:nvPr/>
          </p:nvSpPr>
          <p:spPr bwMode="auto">
            <a:xfrm>
              <a:off x="11101388" y="641350"/>
              <a:ext cx="4789488" cy="3594101"/>
            </a:xfrm>
            <a:custGeom>
              <a:avLst/>
              <a:gdLst>
                <a:gd name="T0" fmla="*/ 3013 w 3017"/>
                <a:gd name="T1" fmla="*/ 80 h 2264"/>
                <a:gd name="T2" fmla="*/ 2986 w 3017"/>
                <a:gd name="T3" fmla="*/ 32 h 2264"/>
                <a:gd name="T4" fmla="*/ 2937 w 3017"/>
                <a:gd name="T5" fmla="*/ 4 h 2264"/>
                <a:gd name="T6" fmla="*/ 2881 w 3017"/>
                <a:gd name="T7" fmla="*/ 4 h 2264"/>
                <a:gd name="T8" fmla="*/ 2833 w 3017"/>
                <a:gd name="T9" fmla="*/ 32 h 2264"/>
                <a:gd name="T10" fmla="*/ 2805 w 3017"/>
                <a:gd name="T11" fmla="*/ 80 h 2264"/>
                <a:gd name="T12" fmla="*/ 2797 w 3017"/>
                <a:gd name="T13" fmla="*/ 210 h 2264"/>
                <a:gd name="T14" fmla="*/ 2767 w 3017"/>
                <a:gd name="T15" fmla="*/ 405 h 2264"/>
                <a:gd name="T16" fmla="*/ 2708 w 3017"/>
                <a:gd name="T17" fmla="*/ 589 h 2264"/>
                <a:gd name="T18" fmla="*/ 2624 w 3017"/>
                <a:gd name="T19" fmla="*/ 761 h 2264"/>
                <a:gd name="T20" fmla="*/ 2517 w 3017"/>
                <a:gd name="T21" fmla="*/ 917 h 2264"/>
                <a:gd name="T22" fmla="*/ 2389 w 3017"/>
                <a:gd name="T23" fmla="*/ 1055 h 2264"/>
                <a:gd name="T24" fmla="*/ 2241 w 3017"/>
                <a:gd name="T25" fmla="*/ 1173 h 2264"/>
                <a:gd name="T26" fmla="*/ 2076 w 3017"/>
                <a:gd name="T27" fmla="*/ 1270 h 2264"/>
                <a:gd name="T28" fmla="*/ 1898 w 3017"/>
                <a:gd name="T29" fmla="*/ 1342 h 2264"/>
                <a:gd name="T30" fmla="*/ 1708 w 3017"/>
                <a:gd name="T31" fmla="*/ 1387 h 2264"/>
                <a:gd name="T32" fmla="*/ 1508 w 3017"/>
                <a:gd name="T33" fmla="*/ 1401 h 2264"/>
                <a:gd name="T34" fmla="*/ 1309 w 3017"/>
                <a:gd name="T35" fmla="*/ 1387 h 2264"/>
                <a:gd name="T36" fmla="*/ 1119 w 3017"/>
                <a:gd name="T37" fmla="*/ 1342 h 2264"/>
                <a:gd name="T38" fmla="*/ 940 w 3017"/>
                <a:gd name="T39" fmla="*/ 1270 h 2264"/>
                <a:gd name="T40" fmla="*/ 776 w 3017"/>
                <a:gd name="T41" fmla="*/ 1173 h 2264"/>
                <a:gd name="T42" fmla="*/ 628 w 3017"/>
                <a:gd name="T43" fmla="*/ 1055 h 2264"/>
                <a:gd name="T44" fmla="*/ 500 w 3017"/>
                <a:gd name="T45" fmla="*/ 917 h 2264"/>
                <a:gd name="T46" fmla="*/ 393 w 3017"/>
                <a:gd name="T47" fmla="*/ 761 h 2264"/>
                <a:gd name="T48" fmla="*/ 308 w 3017"/>
                <a:gd name="T49" fmla="*/ 589 h 2264"/>
                <a:gd name="T50" fmla="*/ 250 w 3017"/>
                <a:gd name="T51" fmla="*/ 405 h 2264"/>
                <a:gd name="T52" fmla="*/ 220 w 3017"/>
                <a:gd name="T53" fmla="*/ 210 h 2264"/>
                <a:gd name="T54" fmla="*/ 212 w 3017"/>
                <a:gd name="T55" fmla="*/ 80 h 2264"/>
                <a:gd name="T56" fmla="*/ 183 w 3017"/>
                <a:gd name="T57" fmla="*/ 32 h 2264"/>
                <a:gd name="T58" fmla="*/ 136 w 3017"/>
                <a:gd name="T59" fmla="*/ 4 h 2264"/>
                <a:gd name="T60" fmla="*/ 79 w 3017"/>
                <a:gd name="T61" fmla="*/ 4 h 2264"/>
                <a:gd name="T62" fmla="*/ 32 w 3017"/>
                <a:gd name="T63" fmla="*/ 32 h 2264"/>
                <a:gd name="T64" fmla="*/ 4 w 3017"/>
                <a:gd name="T65" fmla="*/ 80 h 2264"/>
                <a:gd name="T66" fmla="*/ 4 w 3017"/>
                <a:gd name="T67" fmla="*/ 222 h 2264"/>
                <a:gd name="T68" fmla="*/ 37 w 3017"/>
                <a:gd name="T69" fmla="*/ 439 h 2264"/>
                <a:gd name="T70" fmla="*/ 100 w 3017"/>
                <a:gd name="T71" fmla="*/ 647 h 2264"/>
                <a:gd name="T72" fmla="*/ 190 w 3017"/>
                <a:gd name="T73" fmla="*/ 839 h 2264"/>
                <a:gd name="T74" fmla="*/ 305 w 3017"/>
                <a:gd name="T75" fmla="*/ 1018 h 2264"/>
                <a:gd name="T76" fmla="*/ 444 w 3017"/>
                <a:gd name="T77" fmla="*/ 1176 h 2264"/>
                <a:gd name="T78" fmla="*/ 604 w 3017"/>
                <a:gd name="T79" fmla="*/ 1315 h 2264"/>
                <a:gd name="T80" fmla="*/ 782 w 3017"/>
                <a:gd name="T81" fmla="*/ 1430 h 2264"/>
                <a:gd name="T82" fmla="*/ 975 w 3017"/>
                <a:gd name="T83" fmla="*/ 1520 h 2264"/>
                <a:gd name="T84" fmla="*/ 1182 w 3017"/>
                <a:gd name="T85" fmla="*/ 1582 h 2264"/>
                <a:gd name="T86" fmla="*/ 1401 w 3017"/>
                <a:gd name="T87" fmla="*/ 1613 h 2264"/>
                <a:gd name="T88" fmla="*/ 1401 w 3017"/>
                <a:gd name="T89" fmla="*/ 2156 h 2264"/>
                <a:gd name="T90" fmla="*/ 1415 w 3017"/>
                <a:gd name="T91" fmla="*/ 2210 h 2264"/>
                <a:gd name="T92" fmla="*/ 1454 w 3017"/>
                <a:gd name="T93" fmla="*/ 2249 h 2264"/>
                <a:gd name="T94" fmla="*/ 1508 w 3017"/>
                <a:gd name="T95" fmla="*/ 2264 h 2264"/>
                <a:gd name="T96" fmla="*/ 1563 w 3017"/>
                <a:gd name="T97" fmla="*/ 2249 h 2264"/>
                <a:gd name="T98" fmla="*/ 1601 w 3017"/>
                <a:gd name="T99" fmla="*/ 2210 h 2264"/>
                <a:gd name="T100" fmla="*/ 1617 w 3017"/>
                <a:gd name="T101" fmla="*/ 2156 h 2264"/>
                <a:gd name="T102" fmla="*/ 1617 w 3017"/>
                <a:gd name="T103" fmla="*/ 1613 h 2264"/>
                <a:gd name="T104" fmla="*/ 1835 w 3017"/>
                <a:gd name="T105" fmla="*/ 1582 h 2264"/>
                <a:gd name="T106" fmla="*/ 2042 w 3017"/>
                <a:gd name="T107" fmla="*/ 1520 h 2264"/>
                <a:gd name="T108" fmla="*/ 2236 w 3017"/>
                <a:gd name="T109" fmla="*/ 1430 h 2264"/>
                <a:gd name="T110" fmla="*/ 2414 w 3017"/>
                <a:gd name="T111" fmla="*/ 1315 h 2264"/>
                <a:gd name="T112" fmla="*/ 2573 w 3017"/>
                <a:gd name="T113" fmla="*/ 1176 h 2264"/>
                <a:gd name="T114" fmla="*/ 2712 w 3017"/>
                <a:gd name="T115" fmla="*/ 1018 h 2264"/>
                <a:gd name="T116" fmla="*/ 2827 w 3017"/>
                <a:gd name="T117" fmla="*/ 839 h 2264"/>
                <a:gd name="T118" fmla="*/ 2918 w 3017"/>
                <a:gd name="T119" fmla="*/ 647 h 2264"/>
                <a:gd name="T120" fmla="*/ 2980 w 3017"/>
                <a:gd name="T121" fmla="*/ 439 h 2264"/>
                <a:gd name="T122" fmla="*/ 3013 w 3017"/>
                <a:gd name="T123" fmla="*/ 2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7" h="2264">
                  <a:moveTo>
                    <a:pt x="3017" y="108"/>
                  </a:moveTo>
                  <a:lnTo>
                    <a:pt x="3013" y="80"/>
                  </a:lnTo>
                  <a:lnTo>
                    <a:pt x="3003" y="54"/>
                  </a:lnTo>
                  <a:lnTo>
                    <a:pt x="2986" y="32"/>
                  </a:lnTo>
                  <a:lnTo>
                    <a:pt x="2963" y="16"/>
                  </a:lnTo>
                  <a:lnTo>
                    <a:pt x="2937" y="4"/>
                  </a:lnTo>
                  <a:lnTo>
                    <a:pt x="2910" y="0"/>
                  </a:lnTo>
                  <a:lnTo>
                    <a:pt x="2881" y="4"/>
                  </a:lnTo>
                  <a:lnTo>
                    <a:pt x="2855" y="16"/>
                  </a:lnTo>
                  <a:lnTo>
                    <a:pt x="2833" y="32"/>
                  </a:lnTo>
                  <a:lnTo>
                    <a:pt x="2816" y="54"/>
                  </a:lnTo>
                  <a:lnTo>
                    <a:pt x="2805" y="80"/>
                  </a:lnTo>
                  <a:lnTo>
                    <a:pt x="2801" y="108"/>
                  </a:lnTo>
                  <a:lnTo>
                    <a:pt x="2797" y="210"/>
                  </a:lnTo>
                  <a:lnTo>
                    <a:pt x="2785" y="308"/>
                  </a:lnTo>
                  <a:lnTo>
                    <a:pt x="2767" y="405"/>
                  </a:lnTo>
                  <a:lnTo>
                    <a:pt x="2741" y="498"/>
                  </a:lnTo>
                  <a:lnTo>
                    <a:pt x="2708" y="589"/>
                  </a:lnTo>
                  <a:lnTo>
                    <a:pt x="2670" y="677"/>
                  </a:lnTo>
                  <a:lnTo>
                    <a:pt x="2624" y="761"/>
                  </a:lnTo>
                  <a:lnTo>
                    <a:pt x="2573" y="841"/>
                  </a:lnTo>
                  <a:lnTo>
                    <a:pt x="2517" y="917"/>
                  </a:lnTo>
                  <a:lnTo>
                    <a:pt x="2456" y="989"/>
                  </a:lnTo>
                  <a:lnTo>
                    <a:pt x="2389" y="1055"/>
                  </a:lnTo>
                  <a:lnTo>
                    <a:pt x="2317" y="1117"/>
                  </a:lnTo>
                  <a:lnTo>
                    <a:pt x="2241" y="1173"/>
                  </a:lnTo>
                  <a:lnTo>
                    <a:pt x="2161" y="1224"/>
                  </a:lnTo>
                  <a:lnTo>
                    <a:pt x="2076" y="1270"/>
                  </a:lnTo>
                  <a:lnTo>
                    <a:pt x="1990" y="1309"/>
                  </a:lnTo>
                  <a:lnTo>
                    <a:pt x="1898" y="1342"/>
                  </a:lnTo>
                  <a:lnTo>
                    <a:pt x="1805" y="1367"/>
                  </a:lnTo>
                  <a:lnTo>
                    <a:pt x="1708" y="1387"/>
                  </a:lnTo>
                  <a:lnTo>
                    <a:pt x="1610" y="1397"/>
                  </a:lnTo>
                  <a:lnTo>
                    <a:pt x="1508" y="1401"/>
                  </a:lnTo>
                  <a:lnTo>
                    <a:pt x="1407" y="1397"/>
                  </a:lnTo>
                  <a:lnTo>
                    <a:pt x="1309" y="1387"/>
                  </a:lnTo>
                  <a:lnTo>
                    <a:pt x="1212" y="1367"/>
                  </a:lnTo>
                  <a:lnTo>
                    <a:pt x="1119" y="1342"/>
                  </a:lnTo>
                  <a:lnTo>
                    <a:pt x="1028" y="1309"/>
                  </a:lnTo>
                  <a:lnTo>
                    <a:pt x="940" y="1270"/>
                  </a:lnTo>
                  <a:lnTo>
                    <a:pt x="856" y="1224"/>
                  </a:lnTo>
                  <a:lnTo>
                    <a:pt x="776" y="1173"/>
                  </a:lnTo>
                  <a:lnTo>
                    <a:pt x="700" y="1117"/>
                  </a:lnTo>
                  <a:lnTo>
                    <a:pt x="628" y="1055"/>
                  </a:lnTo>
                  <a:lnTo>
                    <a:pt x="562" y="989"/>
                  </a:lnTo>
                  <a:lnTo>
                    <a:pt x="500" y="917"/>
                  </a:lnTo>
                  <a:lnTo>
                    <a:pt x="444" y="841"/>
                  </a:lnTo>
                  <a:lnTo>
                    <a:pt x="393" y="761"/>
                  </a:lnTo>
                  <a:lnTo>
                    <a:pt x="347" y="677"/>
                  </a:lnTo>
                  <a:lnTo>
                    <a:pt x="308" y="589"/>
                  </a:lnTo>
                  <a:lnTo>
                    <a:pt x="275" y="498"/>
                  </a:lnTo>
                  <a:lnTo>
                    <a:pt x="250" y="405"/>
                  </a:lnTo>
                  <a:lnTo>
                    <a:pt x="231" y="308"/>
                  </a:lnTo>
                  <a:lnTo>
                    <a:pt x="220" y="210"/>
                  </a:lnTo>
                  <a:lnTo>
                    <a:pt x="216" y="108"/>
                  </a:lnTo>
                  <a:lnTo>
                    <a:pt x="212" y="80"/>
                  </a:lnTo>
                  <a:lnTo>
                    <a:pt x="200" y="54"/>
                  </a:lnTo>
                  <a:lnTo>
                    <a:pt x="183" y="32"/>
                  </a:lnTo>
                  <a:lnTo>
                    <a:pt x="162" y="16"/>
                  </a:lnTo>
                  <a:lnTo>
                    <a:pt x="136" y="4"/>
                  </a:lnTo>
                  <a:lnTo>
                    <a:pt x="107" y="0"/>
                  </a:lnTo>
                  <a:lnTo>
                    <a:pt x="79" y="4"/>
                  </a:lnTo>
                  <a:lnTo>
                    <a:pt x="54" y="16"/>
                  </a:lnTo>
                  <a:lnTo>
                    <a:pt x="32" y="32"/>
                  </a:lnTo>
                  <a:lnTo>
                    <a:pt x="15" y="54"/>
                  </a:lnTo>
                  <a:lnTo>
                    <a:pt x="4" y="80"/>
                  </a:lnTo>
                  <a:lnTo>
                    <a:pt x="0" y="108"/>
                  </a:lnTo>
                  <a:lnTo>
                    <a:pt x="4" y="222"/>
                  </a:lnTo>
                  <a:lnTo>
                    <a:pt x="17" y="332"/>
                  </a:lnTo>
                  <a:lnTo>
                    <a:pt x="37" y="439"/>
                  </a:lnTo>
                  <a:lnTo>
                    <a:pt x="64" y="545"/>
                  </a:lnTo>
                  <a:lnTo>
                    <a:pt x="100" y="647"/>
                  </a:lnTo>
                  <a:lnTo>
                    <a:pt x="142" y="745"/>
                  </a:lnTo>
                  <a:lnTo>
                    <a:pt x="190" y="839"/>
                  </a:lnTo>
                  <a:lnTo>
                    <a:pt x="245" y="931"/>
                  </a:lnTo>
                  <a:lnTo>
                    <a:pt x="305" y="1018"/>
                  </a:lnTo>
                  <a:lnTo>
                    <a:pt x="372" y="1100"/>
                  </a:lnTo>
                  <a:lnTo>
                    <a:pt x="444" y="1176"/>
                  </a:lnTo>
                  <a:lnTo>
                    <a:pt x="521" y="1248"/>
                  </a:lnTo>
                  <a:lnTo>
                    <a:pt x="604" y="1315"/>
                  </a:lnTo>
                  <a:lnTo>
                    <a:pt x="690" y="1375"/>
                  </a:lnTo>
                  <a:lnTo>
                    <a:pt x="782" y="1430"/>
                  </a:lnTo>
                  <a:lnTo>
                    <a:pt x="876" y="1478"/>
                  </a:lnTo>
                  <a:lnTo>
                    <a:pt x="975" y="1520"/>
                  </a:lnTo>
                  <a:lnTo>
                    <a:pt x="1077" y="1554"/>
                  </a:lnTo>
                  <a:lnTo>
                    <a:pt x="1182" y="1582"/>
                  </a:lnTo>
                  <a:lnTo>
                    <a:pt x="1291" y="1601"/>
                  </a:lnTo>
                  <a:lnTo>
                    <a:pt x="1401" y="1613"/>
                  </a:lnTo>
                  <a:lnTo>
                    <a:pt x="1401" y="1617"/>
                  </a:lnTo>
                  <a:lnTo>
                    <a:pt x="1401" y="2156"/>
                  </a:lnTo>
                  <a:lnTo>
                    <a:pt x="1405" y="2185"/>
                  </a:lnTo>
                  <a:lnTo>
                    <a:pt x="1415" y="2210"/>
                  </a:lnTo>
                  <a:lnTo>
                    <a:pt x="1432" y="2232"/>
                  </a:lnTo>
                  <a:lnTo>
                    <a:pt x="1454" y="2249"/>
                  </a:lnTo>
                  <a:lnTo>
                    <a:pt x="1480" y="2260"/>
                  </a:lnTo>
                  <a:lnTo>
                    <a:pt x="1508" y="2264"/>
                  </a:lnTo>
                  <a:lnTo>
                    <a:pt x="1537" y="2260"/>
                  </a:lnTo>
                  <a:lnTo>
                    <a:pt x="1563" y="2249"/>
                  </a:lnTo>
                  <a:lnTo>
                    <a:pt x="1585" y="2232"/>
                  </a:lnTo>
                  <a:lnTo>
                    <a:pt x="1601" y="2210"/>
                  </a:lnTo>
                  <a:lnTo>
                    <a:pt x="1613" y="2185"/>
                  </a:lnTo>
                  <a:lnTo>
                    <a:pt x="1617" y="2156"/>
                  </a:lnTo>
                  <a:lnTo>
                    <a:pt x="1617" y="1617"/>
                  </a:lnTo>
                  <a:lnTo>
                    <a:pt x="1617" y="1613"/>
                  </a:lnTo>
                  <a:lnTo>
                    <a:pt x="1727" y="1601"/>
                  </a:lnTo>
                  <a:lnTo>
                    <a:pt x="1835" y="1582"/>
                  </a:lnTo>
                  <a:lnTo>
                    <a:pt x="1940" y="1554"/>
                  </a:lnTo>
                  <a:lnTo>
                    <a:pt x="2042" y="1520"/>
                  </a:lnTo>
                  <a:lnTo>
                    <a:pt x="2140" y="1478"/>
                  </a:lnTo>
                  <a:lnTo>
                    <a:pt x="2236" y="1430"/>
                  </a:lnTo>
                  <a:lnTo>
                    <a:pt x="2327" y="1375"/>
                  </a:lnTo>
                  <a:lnTo>
                    <a:pt x="2414" y="1315"/>
                  </a:lnTo>
                  <a:lnTo>
                    <a:pt x="2496" y="1248"/>
                  </a:lnTo>
                  <a:lnTo>
                    <a:pt x="2573" y="1176"/>
                  </a:lnTo>
                  <a:lnTo>
                    <a:pt x="2645" y="1100"/>
                  </a:lnTo>
                  <a:lnTo>
                    <a:pt x="2712" y="1018"/>
                  </a:lnTo>
                  <a:lnTo>
                    <a:pt x="2772" y="931"/>
                  </a:lnTo>
                  <a:lnTo>
                    <a:pt x="2827" y="839"/>
                  </a:lnTo>
                  <a:lnTo>
                    <a:pt x="2876" y="745"/>
                  </a:lnTo>
                  <a:lnTo>
                    <a:pt x="2918" y="647"/>
                  </a:lnTo>
                  <a:lnTo>
                    <a:pt x="2953" y="545"/>
                  </a:lnTo>
                  <a:lnTo>
                    <a:pt x="2980" y="439"/>
                  </a:lnTo>
                  <a:lnTo>
                    <a:pt x="3000" y="332"/>
                  </a:lnTo>
                  <a:lnTo>
                    <a:pt x="3013" y="222"/>
                  </a:lnTo>
                  <a:lnTo>
                    <a:pt x="3017"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9" name="Freeform 12"/>
            <p:cNvSpPr>
              <a:spLocks noEditPoints="1"/>
            </p:cNvSpPr>
            <p:nvPr/>
          </p:nvSpPr>
          <p:spPr bwMode="auto">
            <a:xfrm>
              <a:off x="11957050" y="-2608263"/>
              <a:ext cx="3078163" cy="4960938"/>
            </a:xfrm>
            <a:custGeom>
              <a:avLst/>
              <a:gdLst>
                <a:gd name="T0" fmla="*/ 1144 w 1939"/>
                <a:gd name="T1" fmla="*/ 3110 h 3125"/>
                <a:gd name="T2" fmla="*/ 1385 w 1939"/>
                <a:gd name="T3" fmla="*/ 3032 h 3125"/>
                <a:gd name="T4" fmla="*/ 1595 w 1939"/>
                <a:gd name="T5" fmla="*/ 2897 h 3125"/>
                <a:gd name="T6" fmla="*/ 1762 w 1939"/>
                <a:gd name="T7" fmla="*/ 2715 h 3125"/>
                <a:gd name="T8" fmla="*/ 1879 w 1939"/>
                <a:gd name="T9" fmla="*/ 2494 h 3125"/>
                <a:gd name="T10" fmla="*/ 1935 w 1939"/>
                <a:gd name="T11" fmla="*/ 2244 h 3125"/>
                <a:gd name="T12" fmla="*/ 1935 w 1939"/>
                <a:gd name="T13" fmla="*/ 882 h 3125"/>
                <a:gd name="T14" fmla="*/ 1879 w 1939"/>
                <a:gd name="T15" fmla="*/ 632 h 3125"/>
                <a:gd name="T16" fmla="*/ 1762 w 1939"/>
                <a:gd name="T17" fmla="*/ 411 h 3125"/>
                <a:gd name="T18" fmla="*/ 1595 w 1939"/>
                <a:gd name="T19" fmla="*/ 228 h 3125"/>
                <a:gd name="T20" fmla="*/ 1385 w 1939"/>
                <a:gd name="T21" fmla="*/ 94 h 3125"/>
                <a:gd name="T22" fmla="*/ 1144 w 1939"/>
                <a:gd name="T23" fmla="*/ 16 h 3125"/>
                <a:gd name="T24" fmla="*/ 881 w 1939"/>
                <a:gd name="T25" fmla="*/ 4 h 3125"/>
                <a:gd name="T26" fmla="*/ 631 w 1939"/>
                <a:gd name="T27" fmla="*/ 61 h 3125"/>
                <a:gd name="T28" fmla="*/ 410 w 1939"/>
                <a:gd name="T29" fmla="*/ 178 h 3125"/>
                <a:gd name="T30" fmla="*/ 228 w 1939"/>
                <a:gd name="T31" fmla="*/ 346 h 3125"/>
                <a:gd name="T32" fmla="*/ 93 w 1939"/>
                <a:gd name="T33" fmla="*/ 554 h 3125"/>
                <a:gd name="T34" fmla="*/ 15 w 1939"/>
                <a:gd name="T35" fmla="*/ 796 h 3125"/>
                <a:gd name="T36" fmla="*/ 0 w 1939"/>
                <a:gd name="T37" fmla="*/ 2155 h 3125"/>
                <a:gd name="T38" fmla="*/ 34 w 1939"/>
                <a:gd name="T39" fmla="*/ 2414 h 3125"/>
                <a:gd name="T40" fmla="*/ 133 w 1939"/>
                <a:gd name="T41" fmla="*/ 2646 h 3125"/>
                <a:gd name="T42" fmla="*/ 284 w 1939"/>
                <a:gd name="T43" fmla="*/ 2841 h 3125"/>
                <a:gd name="T44" fmla="*/ 479 w 1939"/>
                <a:gd name="T45" fmla="*/ 2993 h 3125"/>
                <a:gd name="T46" fmla="*/ 711 w 1939"/>
                <a:gd name="T47" fmla="*/ 3091 h 3125"/>
                <a:gd name="T48" fmla="*/ 969 w 1939"/>
                <a:gd name="T49" fmla="*/ 3125 h 3125"/>
                <a:gd name="T50" fmla="*/ 231 w 1939"/>
                <a:gd name="T51" fmla="*/ 818 h 3125"/>
                <a:gd name="T52" fmla="*/ 307 w 1939"/>
                <a:gd name="T53" fmla="*/ 611 h 3125"/>
                <a:gd name="T54" fmla="*/ 436 w 1939"/>
                <a:gd name="T55" fmla="*/ 437 h 3125"/>
                <a:gd name="T56" fmla="*/ 610 w 1939"/>
                <a:gd name="T57" fmla="*/ 308 h 3125"/>
                <a:gd name="T58" fmla="*/ 817 w 1939"/>
                <a:gd name="T59" fmla="*/ 232 h 3125"/>
                <a:gd name="T60" fmla="*/ 1046 w 1939"/>
                <a:gd name="T61" fmla="*/ 220 h 3125"/>
                <a:gd name="T62" fmla="*/ 1262 w 1939"/>
                <a:gd name="T63" fmla="*/ 275 h 3125"/>
                <a:gd name="T64" fmla="*/ 1449 w 1939"/>
                <a:gd name="T65" fmla="*/ 389 h 3125"/>
                <a:gd name="T66" fmla="*/ 1595 w 1939"/>
                <a:gd name="T67" fmla="*/ 548 h 3125"/>
                <a:gd name="T68" fmla="*/ 1690 w 1939"/>
                <a:gd name="T69" fmla="*/ 746 h 3125"/>
                <a:gd name="T70" fmla="*/ 1724 w 1939"/>
                <a:gd name="T71" fmla="*/ 970 h 3125"/>
                <a:gd name="T72" fmla="*/ 1708 w 1939"/>
                <a:gd name="T73" fmla="*/ 2308 h 3125"/>
                <a:gd name="T74" fmla="*/ 1633 w 1939"/>
                <a:gd name="T75" fmla="*/ 2515 h 3125"/>
                <a:gd name="T76" fmla="*/ 1503 w 1939"/>
                <a:gd name="T77" fmla="*/ 2689 h 3125"/>
                <a:gd name="T78" fmla="*/ 1329 w 1939"/>
                <a:gd name="T79" fmla="*/ 2818 h 3125"/>
                <a:gd name="T80" fmla="*/ 1121 w 1939"/>
                <a:gd name="T81" fmla="*/ 2894 h 3125"/>
                <a:gd name="T82" fmla="*/ 893 w 1939"/>
                <a:gd name="T83" fmla="*/ 2906 h 3125"/>
                <a:gd name="T84" fmla="*/ 676 w 1939"/>
                <a:gd name="T85" fmla="*/ 2850 h 3125"/>
                <a:gd name="T86" fmla="*/ 490 w 1939"/>
                <a:gd name="T87" fmla="*/ 2737 h 3125"/>
                <a:gd name="T88" fmla="*/ 345 w 1939"/>
                <a:gd name="T89" fmla="*/ 2578 h 3125"/>
                <a:gd name="T90" fmla="*/ 249 w 1939"/>
                <a:gd name="T91" fmla="*/ 2380 h 3125"/>
                <a:gd name="T92" fmla="*/ 215 w 1939"/>
                <a:gd name="T93" fmla="*/ 2155 h 3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3125">
                  <a:moveTo>
                    <a:pt x="969" y="3125"/>
                  </a:moveTo>
                  <a:lnTo>
                    <a:pt x="1058" y="3121"/>
                  </a:lnTo>
                  <a:lnTo>
                    <a:pt x="1144" y="3110"/>
                  </a:lnTo>
                  <a:lnTo>
                    <a:pt x="1227" y="3091"/>
                  </a:lnTo>
                  <a:lnTo>
                    <a:pt x="1308" y="3065"/>
                  </a:lnTo>
                  <a:lnTo>
                    <a:pt x="1385" y="3032"/>
                  </a:lnTo>
                  <a:lnTo>
                    <a:pt x="1458" y="2993"/>
                  </a:lnTo>
                  <a:lnTo>
                    <a:pt x="1529" y="2948"/>
                  </a:lnTo>
                  <a:lnTo>
                    <a:pt x="1595" y="2897"/>
                  </a:lnTo>
                  <a:lnTo>
                    <a:pt x="1655" y="2841"/>
                  </a:lnTo>
                  <a:lnTo>
                    <a:pt x="1711" y="2780"/>
                  </a:lnTo>
                  <a:lnTo>
                    <a:pt x="1762" y="2715"/>
                  </a:lnTo>
                  <a:lnTo>
                    <a:pt x="1807" y="2646"/>
                  </a:lnTo>
                  <a:lnTo>
                    <a:pt x="1846" y="2571"/>
                  </a:lnTo>
                  <a:lnTo>
                    <a:pt x="1879" y="2494"/>
                  </a:lnTo>
                  <a:lnTo>
                    <a:pt x="1905" y="2414"/>
                  </a:lnTo>
                  <a:lnTo>
                    <a:pt x="1923" y="2330"/>
                  </a:lnTo>
                  <a:lnTo>
                    <a:pt x="1935" y="2244"/>
                  </a:lnTo>
                  <a:lnTo>
                    <a:pt x="1939" y="2155"/>
                  </a:lnTo>
                  <a:lnTo>
                    <a:pt x="1939" y="970"/>
                  </a:lnTo>
                  <a:lnTo>
                    <a:pt x="1935" y="882"/>
                  </a:lnTo>
                  <a:lnTo>
                    <a:pt x="1923" y="796"/>
                  </a:lnTo>
                  <a:lnTo>
                    <a:pt x="1905" y="712"/>
                  </a:lnTo>
                  <a:lnTo>
                    <a:pt x="1879" y="632"/>
                  </a:lnTo>
                  <a:lnTo>
                    <a:pt x="1846" y="554"/>
                  </a:lnTo>
                  <a:lnTo>
                    <a:pt x="1807" y="480"/>
                  </a:lnTo>
                  <a:lnTo>
                    <a:pt x="1762" y="411"/>
                  </a:lnTo>
                  <a:lnTo>
                    <a:pt x="1711" y="346"/>
                  </a:lnTo>
                  <a:lnTo>
                    <a:pt x="1655" y="284"/>
                  </a:lnTo>
                  <a:lnTo>
                    <a:pt x="1595" y="228"/>
                  </a:lnTo>
                  <a:lnTo>
                    <a:pt x="1529" y="178"/>
                  </a:lnTo>
                  <a:lnTo>
                    <a:pt x="1458" y="132"/>
                  </a:lnTo>
                  <a:lnTo>
                    <a:pt x="1385" y="94"/>
                  </a:lnTo>
                  <a:lnTo>
                    <a:pt x="1308" y="61"/>
                  </a:lnTo>
                  <a:lnTo>
                    <a:pt x="1227" y="35"/>
                  </a:lnTo>
                  <a:lnTo>
                    <a:pt x="1144" y="16"/>
                  </a:lnTo>
                  <a:lnTo>
                    <a:pt x="1058" y="4"/>
                  </a:lnTo>
                  <a:lnTo>
                    <a:pt x="969" y="0"/>
                  </a:lnTo>
                  <a:lnTo>
                    <a:pt x="881" y="4"/>
                  </a:lnTo>
                  <a:lnTo>
                    <a:pt x="795" y="16"/>
                  </a:lnTo>
                  <a:lnTo>
                    <a:pt x="711" y="35"/>
                  </a:lnTo>
                  <a:lnTo>
                    <a:pt x="631" y="61"/>
                  </a:lnTo>
                  <a:lnTo>
                    <a:pt x="554" y="94"/>
                  </a:lnTo>
                  <a:lnTo>
                    <a:pt x="479" y="132"/>
                  </a:lnTo>
                  <a:lnTo>
                    <a:pt x="410" y="178"/>
                  </a:lnTo>
                  <a:lnTo>
                    <a:pt x="345" y="228"/>
                  </a:lnTo>
                  <a:lnTo>
                    <a:pt x="284" y="284"/>
                  </a:lnTo>
                  <a:lnTo>
                    <a:pt x="228" y="346"/>
                  </a:lnTo>
                  <a:lnTo>
                    <a:pt x="177" y="411"/>
                  </a:lnTo>
                  <a:lnTo>
                    <a:pt x="133" y="480"/>
                  </a:lnTo>
                  <a:lnTo>
                    <a:pt x="93" y="554"/>
                  </a:lnTo>
                  <a:lnTo>
                    <a:pt x="61" y="632"/>
                  </a:lnTo>
                  <a:lnTo>
                    <a:pt x="34" y="712"/>
                  </a:lnTo>
                  <a:lnTo>
                    <a:pt x="15" y="796"/>
                  </a:lnTo>
                  <a:lnTo>
                    <a:pt x="4" y="882"/>
                  </a:lnTo>
                  <a:lnTo>
                    <a:pt x="0" y="970"/>
                  </a:lnTo>
                  <a:lnTo>
                    <a:pt x="0" y="2155"/>
                  </a:lnTo>
                  <a:lnTo>
                    <a:pt x="4" y="2244"/>
                  </a:lnTo>
                  <a:lnTo>
                    <a:pt x="15" y="2330"/>
                  </a:lnTo>
                  <a:lnTo>
                    <a:pt x="34" y="2414"/>
                  </a:lnTo>
                  <a:lnTo>
                    <a:pt x="61" y="2494"/>
                  </a:lnTo>
                  <a:lnTo>
                    <a:pt x="93" y="2571"/>
                  </a:lnTo>
                  <a:lnTo>
                    <a:pt x="133" y="2646"/>
                  </a:lnTo>
                  <a:lnTo>
                    <a:pt x="177" y="2715"/>
                  </a:lnTo>
                  <a:lnTo>
                    <a:pt x="228" y="2780"/>
                  </a:lnTo>
                  <a:lnTo>
                    <a:pt x="284" y="2841"/>
                  </a:lnTo>
                  <a:lnTo>
                    <a:pt x="345" y="2897"/>
                  </a:lnTo>
                  <a:lnTo>
                    <a:pt x="410" y="2948"/>
                  </a:lnTo>
                  <a:lnTo>
                    <a:pt x="479" y="2993"/>
                  </a:lnTo>
                  <a:lnTo>
                    <a:pt x="554" y="3032"/>
                  </a:lnTo>
                  <a:lnTo>
                    <a:pt x="631" y="3065"/>
                  </a:lnTo>
                  <a:lnTo>
                    <a:pt x="711" y="3091"/>
                  </a:lnTo>
                  <a:lnTo>
                    <a:pt x="795" y="3110"/>
                  </a:lnTo>
                  <a:lnTo>
                    <a:pt x="881" y="3121"/>
                  </a:lnTo>
                  <a:lnTo>
                    <a:pt x="969" y="3125"/>
                  </a:lnTo>
                  <a:close/>
                  <a:moveTo>
                    <a:pt x="215" y="970"/>
                  </a:moveTo>
                  <a:lnTo>
                    <a:pt x="219" y="893"/>
                  </a:lnTo>
                  <a:lnTo>
                    <a:pt x="231" y="818"/>
                  </a:lnTo>
                  <a:lnTo>
                    <a:pt x="249" y="746"/>
                  </a:lnTo>
                  <a:lnTo>
                    <a:pt x="275" y="677"/>
                  </a:lnTo>
                  <a:lnTo>
                    <a:pt x="307" y="611"/>
                  </a:lnTo>
                  <a:lnTo>
                    <a:pt x="345" y="548"/>
                  </a:lnTo>
                  <a:lnTo>
                    <a:pt x="388" y="491"/>
                  </a:lnTo>
                  <a:lnTo>
                    <a:pt x="436" y="437"/>
                  </a:lnTo>
                  <a:lnTo>
                    <a:pt x="490" y="389"/>
                  </a:lnTo>
                  <a:lnTo>
                    <a:pt x="548" y="344"/>
                  </a:lnTo>
                  <a:lnTo>
                    <a:pt x="610" y="308"/>
                  </a:lnTo>
                  <a:lnTo>
                    <a:pt x="676" y="275"/>
                  </a:lnTo>
                  <a:lnTo>
                    <a:pt x="745" y="250"/>
                  </a:lnTo>
                  <a:lnTo>
                    <a:pt x="817" y="232"/>
                  </a:lnTo>
                  <a:lnTo>
                    <a:pt x="893" y="220"/>
                  </a:lnTo>
                  <a:lnTo>
                    <a:pt x="969" y="216"/>
                  </a:lnTo>
                  <a:lnTo>
                    <a:pt x="1046" y="220"/>
                  </a:lnTo>
                  <a:lnTo>
                    <a:pt x="1121" y="232"/>
                  </a:lnTo>
                  <a:lnTo>
                    <a:pt x="1194" y="250"/>
                  </a:lnTo>
                  <a:lnTo>
                    <a:pt x="1262" y="275"/>
                  </a:lnTo>
                  <a:lnTo>
                    <a:pt x="1329" y="308"/>
                  </a:lnTo>
                  <a:lnTo>
                    <a:pt x="1390" y="344"/>
                  </a:lnTo>
                  <a:lnTo>
                    <a:pt x="1449" y="389"/>
                  </a:lnTo>
                  <a:lnTo>
                    <a:pt x="1503" y="437"/>
                  </a:lnTo>
                  <a:lnTo>
                    <a:pt x="1551" y="491"/>
                  </a:lnTo>
                  <a:lnTo>
                    <a:pt x="1595" y="548"/>
                  </a:lnTo>
                  <a:lnTo>
                    <a:pt x="1633" y="611"/>
                  </a:lnTo>
                  <a:lnTo>
                    <a:pt x="1664" y="677"/>
                  </a:lnTo>
                  <a:lnTo>
                    <a:pt x="1690" y="746"/>
                  </a:lnTo>
                  <a:lnTo>
                    <a:pt x="1708" y="818"/>
                  </a:lnTo>
                  <a:lnTo>
                    <a:pt x="1720" y="893"/>
                  </a:lnTo>
                  <a:lnTo>
                    <a:pt x="1724" y="970"/>
                  </a:lnTo>
                  <a:lnTo>
                    <a:pt x="1724" y="2155"/>
                  </a:lnTo>
                  <a:lnTo>
                    <a:pt x="1720" y="2232"/>
                  </a:lnTo>
                  <a:lnTo>
                    <a:pt x="1708" y="2308"/>
                  </a:lnTo>
                  <a:lnTo>
                    <a:pt x="1690" y="2380"/>
                  </a:lnTo>
                  <a:lnTo>
                    <a:pt x="1664" y="2449"/>
                  </a:lnTo>
                  <a:lnTo>
                    <a:pt x="1633" y="2515"/>
                  </a:lnTo>
                  <a:lnTo>
                    <a:pt x="1595" y="2578"/>
                  </a:lnTo>
                  <a:lnTo>
                    <a:pt x="1551" y="2635"/>
                  </a:lnTo>
                  <a:lnTo>
                    <a:pt x="1503" y="2689"/>
                  </a:lnTo>
                  <a:lnTo>
                    <a:pt x="1449" y="2737"/>
                  </a:lnTo>
                  <a:lnTo>
                    <a:pt x="1390" y="2780"/>
                  </a:lnTo>
                  <a:lnTo>
                    <a:pt x="1329" y="2818"/>
                  </a:lnTo>
                  <a:lnTo>
                    <a:pt x="1262" y="2850"/>
                  </a:lnTo>
                  <a:lnTo>
                    <a:pt x="1194" y="2876"/>
                  </a:lnTo>
                  <a:lnTo>
                    <a:pt x="1121" y="2894"/>
                  </a:lnTo>
                  <a:lnTo>
                    <a:pt x="1046" y="2906"/>
                  </a:lnTo>
                  <a:lnTo>
                    <a:pt x="969" y="2910"/>
                  </a:lnTo>
                  <a:lnTo>
                    <a:pt x="893" y="2906"/>
                  </a:lnTo>
                  <a:lnTo>
                    <a:pt x="817" y="2894"/>
                  </a:lnTo>
                  <a:lnTo>
                    <a:pt x="745" y="2876"/>
                  </a:lnTo>
                  <a:lnTo>
                    <a:pt x="676" y="2850"/>
                  </a:lnTo>
                  <a:lnTo>
                    <a:pt x="610" y="2818"/>
                  </a:lnTo>
                  <a:lnTo>
                    <a:pt x="548" y="2780"/>
                  </a:lnTo>
                  <a:lnTo>
                    <a:pt x="490" y="2737"/>
                  </a:lnTo>
                  <a:lnTo>
                    <a:pt x="436" y="2689"/>
                  </a:lnTo>
                  <a:lnTo>
                    <a:pt x="388" y="2635"/>
                  </a:lnTo>
                  <a:lnTo>
                    <a:pt x="345" y="2578"/>
                  </a:lnTo>
                  <a:lnTo>
                    <a:pt x="307" y="2515"/>
                  </a:lnTo>
                  <a:lnTo>
                    <a:pt x="275" y="2449"/>
                  </a:lnTo>
                  <a:lnTo>
                    <a:pt x="249" y="2380"/>
                  </a:lnTo>
                  <a:lnTo>
                    <a:pt x="231" y="2308"/>
                  </a:lnTo>
                  <a:lnTo>
                    <a:pt x="219" y="2232"/>
                  </a:lnTo>
                  <a:lnTo>
                    <a:pt x="215" y="2155"/>
                  </a:lnTo>
                  <a:lnTo>
                    <a:pt x="215" y="9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sp>
        <p:nvSpPr>
          <p:cNvPr id="76" name="文本框 75"/>
          <p:cNvSpPr txBox="1"/>
          <p:nvPr/>
        </p:nvSpPr>
        <p:spPr>
          <a:xfrm>
            <a:off x="2438941" y="2123209"/>
            <a:ext cx="7817679" cy="1938992"/>
          </a:xfrm>
          <a:prstGeom prst="rect">
            <a:avLst/>
          </a:prstGeom>
          <a:noFill/>
        </p:spPr>
        <p:txBody>
          <a:bodyPr vert="horz" wrap="square" rtlCol="0">
            <a:spAutoFit/>
          </a:bodyPr>
          <a:lstStyle/>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自然语言处理</a:t>
            </a:r>
            <a:r>
              <a:rPr lang="en-US" altLang="zh-CN"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a:t>
            </a: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从入门到入门</a:t>
            </a: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childTnLst>
                          </p:cTn>
                        </p:par>
                        <p:par>
                          <p:cTn id="14" fill="hold">
                            <p:stCondLst>
                              <p:cond delay="35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nodePh="1">
                                  <p:stCondLst>
                                    <p:cond delay="0"/>
                                  </p:stCondLst>
                                  <p:endCondLst>
                                    <p:cond evt="begin" delay="0">
                                      <p:tn val="21"/>
                                    </p:cond>
                                  </p:end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2" grpId="0"/>
      <p:bldP spid="23" grpId="0" animBg="1"/>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08687" y="2475857"/>
            <a:ext cx="4547611" cy="1754326"/>
          </a:xfrm>
          <a:prstGeom prst="rect">
            <a:avLst/>
          </a:prstGeom>
          <a:solidFill>
            <a:schemeClr val="bg1">
              <a:alpha val="80000"/>
            </a:schemeClr>
          </a:solidFill>
        </p:spPr>
        <p:txBody>
          <a:bodyPr wrap="square" rtlCol="0">
            <a:spAutoFit/>
          </a:bodyPr>
          <a:lstStyle/>
          <a:p>
            <a:pPr algn="ctr"/>
            <a:r>
              <a:rPr lang="en-US" altLang="zh-CN" sz="5400" spc="100" dirty="0">
                <a:latin typeface="明兰" panose="02010600030101010101" pitchFamily="2" charset="-122"/>
                <a:ea typeface="明兰" panose="02010600030101010101" pitchFamily="2" charset="-122"/>
              </a:rPr>
              <a:t>NLP </a:t>
            </a:r>
            <a:r>
              <a:rPr lang="zh-CN" altLang="en-US" sz="5400" spc="100" dirty="0">
                <a:latin typeface="明兰" panose="02010600030101010101" pitchFamily="2" charset="-122"/>
                <a:ea typeface="明兰" panose="02010600030101010101" pitchFamily="2" charset="-122"/>
              </a:rPr>
              <a:t>的</a:t>
            </a:r>
            <a:r>
              <a:rPr lang="en-US" altLang="zh-CN" sz="5400" spc="100" dirty="0">
                <a:latin typeface="明兰" panose="02010600030101010101" pitchFamily="2" charset="-122"/>
                <a:ea typeface="明兰" panose="02010600030101010101" pitchFamily="2" charset="-122"/>
              </a:rPr>
              <a:t>2</a:t>
            </a:r>
            <a:r>
              <a:rPr lang="zh-CN" altLang="en-US" sz="5400" spc="100" dirty="0">
                <a:latin typeface="明兰" panose="02010600030101010101" pitchFamily="2" charset="-122"/>
                <a:ea typeface="明兰" panose="02010600030101010101" pitchFamily="2" charset="-122"/>
              </a:rPr>
              <a:t>大核心任务</a:t>
            </a: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7996"/>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zh-CN" altLang="en-US" sz="6600" spc="100" dirty="0">
                <a:latin typeface="明兰" panose="02010600030101010101" pitchFamily="2" charset="-122"/>
                <a:ea typeface="明兰" panose="02010600030101010101" pitchFamily="2" charset="-122"/>
              </a:rPr>
              <a:t>３</a:t>
            </a:r>
          </a:p>
        </p:txBody>
      </p:sp>
    </p:spTree>
    <p:extLst>
      <p:ext uri="{BB962C8B-B14F-4D97-AF65-F5344CB8AC3E}">
        <p14:creationId xmlns:p14="http://schemas.microsoft.com/office/powerpoint/2010/main" val="7525635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31638" y="4535916"/>
            <a:ext cx="133744" cy="1337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417136" y="5616564"/>
            <a:ext cx="48334" cy="4833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6985828" y="5161004"/>
            <a:ext cx="57878" cy="57878"/>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7222356" y="4775232"/>
            <a:ext cx="62650" cy="626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6950883" y="1925659"/>
            <a:ext cx="67423" cy="6742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4144491" y="3190887"/>
            <a:ext cx="72195" cy="7219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5226839" y="2690815"/>
            <a:ext cx="76967" cy="7696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6136467" y="2990843"/>
            <a:ext cx="81739" cy="8173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8074795" y="2808271"/>
            <a:ext cx="86511" cy="865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6664891" y="3853194"/>
            <a:ext cx="91283" cy="912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8001750" y="5605426"/>
            <a:ext cx="96056" cy="9605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7663603" y="4543379"/>
            <a:ext cx="72000" cy="72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5757006" y="2001782"/>
            <a:ext cx="105600" cy="1056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5069527" y="4889265"/>
            <a:ext cx="110372" cy="110372"/>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6395162" y="5484738"/>
            <a:ext cx="115144" cy="1151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7789403" y="4244891"/>
            <a:ext cx="45719" cy="4571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5356917" y="4103593"/>
            <a:ext cx="124689" cy="12468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4920345" y="2866921"/>
            <a:ext cx="129461" cy="12946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2573" y="2963749"/>
            <a:ext cx="134233" cy="13423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8666915" y="1416834"/>
            <a:ext cx="139005" cy="13900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 name="直接连接符 34"/>
          <p:cNvCxnSpPr>
            <a:cxnSpLocks/>
          </p:cNvCxnSpPr>
          <p:nvPr/>
        </p:nvCxnSpPr>
        <p:spPr>
          <a:xfrm flipH="1">
            <a:off x="4527550" y="1604305"/>
            <a:ext cx="70527" cy="1138077"/>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6" idx="7"/>
          </p:cNvCxnSpPr>
          <p:nvPr/>
        </p:nvCxnSpPr>
        <p:spPr>
          <a:xfrm flipH="1">
            <a:off x="5847141" y="993373"/>
            <a:ext cx="342689" cy="102387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89830" y="993373"/>
            <a:ext cx="90135" cy="1024451"/>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8" idx="6"/>
            <a:endCxn id="33" idx="3"/>
          </p:cNvCxnSpPr>
          <p:nvPr/>
        </p:nvCxnSpPr>
        <p:spPr>
          <a:xfrm flipV="1">
            <a:off x="7018306" y="1535482"/>
            <a:ext cx="1668966" cy="423889"/>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8" idx="2"/>
          </p:cNvCxnSpPr>
          <p:nvPr/>
        </p:nvCxnSpPr>
        <p:spPr>
          <a:xfrm flipH="1">
            <a:off x="6263923" y="1959371"/>
            <a:ext cx="686960" cy="57876"/>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a:off x="4598077" y="1566753"/>
            <a:ext cx="676623" cy="93741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034065" y="4885875"/>
            <a:ext cx="2121555" cy="494061"/>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3"/>
            <a:endCxn id="22" idx="0"/>
          </p:cNvCxnSpPr>
          <p:nvPr/>
        </p:nvCxnSpPr>
        <p:spPr>
          <a:xfrm flipH="1">
            <a:off x="8118051" y="1535482"/>
            <a:ext cx="569221" cy="1272789"/>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9018362" y="2903322"/>
            <a:ext cx="654466" cy="654466"/>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295068" y="4490728"/>
            <a:ext cx="1398430" cy="139843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492052" y="3028331"/>
            <a:ext cx="340890" cy="34089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8262422" y="4100585"/>
            <a:ext cx="119916" cy="11991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连接符 64"/>
          <p:cNvCxnSpPr>
            <a:stCxn id="59" idx="3"/>
            <a:endCxn id="63" idx="7"/>
          </p:cNvCxnSpPr>
          <p:nvPr/>
        </p:nvCxnSpPr>
        <p:spPr>
          <a:xfrm flipH="1">
            <a:off x="8364777" y="3461944"/>
            <a:ext cx="749429" cy="656202"/>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2"/>
            <a:endCxn id="23" idx="7"/>
          </p:cNvCxnSpPr>
          <p:nvPr/>
        </p:nvCxnSpPr>
        <p:spPr>
          <a:xfrm flipH="1" flipV="1">
            <a:off x="6742806" y="3866562"/>
            <a:ext cx="1519616" cy="293981"/>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23" idx="4"/>
          </p:cNvCxnSpPr>
          <p:nvPr/>
        </p:nvCxnSpPr>
        <p:spPr>
          <a:xfrm>
            <a:off x="6710533" y="3944477"/>
            <a:ext cx="45641" cy="591439"/>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0" idx="2"/>
          </p:cNvCxnSpPr>
          <p:nvPr/>
        </p:nvCxnSpPr>
        <p:spPr>
          <a:xfrm flipH="1" flipV="1">
            <a:off x="3815290" y="3627120"/>
            <a:ext cx="2479778" cy="1562823"/>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2087705" y="3627120"/>
            <a:ext cx="1727586" cy="648576"/>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1" idx="4"/>
          </p:cNvCxnSpPr>
          <p:nvPr/>
        </p:nvCxnSpPr>
        <p:spPr>
          <a:xfrm>
            <a:off x="1662497" y="3369221"/>
            <a:ext cx="425208" cy="885707"/>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 idx="0"/>
          </p:cNvCxnSpPr>
          <p:nvPr/>
        </p:nvCxnSpPr>
        <p:spPr>
          <a:xfrm flipV="1">
            <a:off x="3698510" y="3627120"/>
            <a:ext cx="116780" cy="908796"/>
          </a:xfrm>
          <a:prstGeom prst="line">
            <a:avLst/>
          </a:prstGeom>
          <a:ln w="3175">
            <a:solidFill>
              <a:srgbClr val="7F7F7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4022705" y="1959035"/>
            <a:ext cx="100811" cy="1008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a:off x="2747741" y="2735434"/>
            <a:ext cx="71659" cy="7165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4" name="直接连接符 93"/>
          <p:cNvCxnSpPr>
            <a:stCxn id="92" idx="6"/>
            <a:endCxn id="19" idx="0"/>
          </p:cNvCxnSpPr>
          <p:nvPr/>
        </p:nvCxnSpPr>
        <p:spPr>
          <a:xfrm>
            <a:off x="2819400" y="2771264"/>
            <a:ext cx="1361189" cy="41962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2"/>
          </p:cNvCxnSpPr>
          <p:nvPr/>
        </p:nvCxnSpPr>
        <p:spPr>
          <a:xfrm flipV="1">
            <a:off x="2758235" y="2009441"/>
            <a:ext cx="1264470" cy="736487"/>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p:cNvCxnSpPr>
          <p:nvPr/>
        </p:nvCxnSpPr>
        <p:spPr>
          <a:xfrm>
            <a:off x="4123516" y="2009441"/>
            <a:ext cx="716454" cy="64217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8406058" y="3740790"/>
            <a:ext cx="3740637" cy="2380849"/>
            <a:chOff x="8406058" y="3740790"/>
            <a:chExt cx="3740637" cy="2380849"/>
          </a:xfrm>
        </p:grpSpPr>
        <p:sp>
          <p:nvSpPr>
            <p:cNvPr id="99" name="文本框 98"/>
            <p:cNvSpPr txBox="1"/>
            <p:nvPr/>
          </p:nvSpPr>
          <p:spPr>
            <a:xfrm>
              <a:off x="8832876" y="3740790"/>
              <a:ext cx="817973" cy="52565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en-US" altLang="zh-CN" sz="2400" dirty="0">
                  <a:latin typeface="明兰" panose="02010600030101010101" pitchFamily="2" charset="-122"/>
                  <a:ea typeface="明兰" panose="02010600030101010101" pitchFamily="2" charset="-122"/>
                </a:rPr>
                <a:t>NLU</a:t>
              </a:r>
              <a:endParaRPr lang="zh-CN" altLang="en-US" sz="2400" dirty="0">
                <a:latin typeface="明兰" panose="02010600030101010101" pitchFamily="2" charset="-122"/>
                <a:ea typeface="明兰" panose="02010600030101010101" pitchFamily="2" charset="-122"/>
              </a:endParaRPr>
            </a:p>
          </p:txBody>
        </p:sp>
        <p:sp>
          <p:nvSpPr>
            <p:cNvPr id="100" name="矩形 99"/>
            <p:cNvSpPr/>
            <p:nvPr/>
          </p:nvSpPr>
          <p:spPr>
            <a:xfrm>
              <a:off x="8406058" y="4258246"/>
              <a:ext cx="3740637" cy="1863393"/>
            </a:xfrm>
            <a:prstGeom prst="rect">
              <a:avLst/>
            </a:prstGeom>
          </p:spPr>
          <p:txBody>
            <a:bodyPr wrap="square" lIns="91438" tIns="45719" rIns="91438" bIns="45719">
              <a:spAutoFit/>
            </a:bodyPr>
            <a:lstStyle/>
            <a:p>
              <a:pPr>
                <a:lnSpc>
                  <a:spcPct val="130000"/>
                </a:lnSpc>
              </a:pPr>
              <a:r>
                <a:rPr lang="zh-CN" altLang="en-US" b="1" u="sng" dirty="0">
                  <a:latin typeface="黑体" panose="02010609060101010101" pitchFamily="49" charset="-122"/>
                  <a:ea typeface="黑体" panose="02010609060101010101" pitchFamily="49" charset="-122"/>
                  <a:hlinkClick r:id="rId2"/>
                </a:rPr>
                <a:t>自然语言生成</a:t>
              </a:r>
              <a:endParaRPr lang="en-US" altLang="zh-CN" b="1" u="sng" dirty="0">
                <a:latin typeface="黑体" panose="02010609060101010101" pitchFamily="49" charset="-122"/>
                <a:ea typeface="黑体" panose="02010609060101010101" pitchFamily="49" charset="-122"/>
                <a:hlinkClick r:id="rId2"/>
              </a:endParaRPr>
            </a:p>
            <a:p>
              <a:pPr>
                <a:lnSpc>
                  <a:spcPct val="130000"/>
                </a:lnSpc>
              </a:pPr>
              <a:r>
                <a:rPr lang="en-US" altLang="zh-CN" b="1" u="sng" dirty="0">
                  <a:hlinkClick r:id="rId2"/>
                </a:rPr>
                <a:t>NLG</a:t>
              </a:r>
              <a:r>
                <a:rPr lang="zh-CN" altLang="en-US" b="1" dirty="0"/>
                <a:t> 是为了跨越人类和机器之间的沟通鸿沟，将非语言格式的数据转换成人类可以理解的语言格式，如文章、报告等。</a:t>
              </a:r>
              <a:endParaRPr lang="zh-CN" altLang="en-US" sz="1200" b="1" dirty="0">
                <a:latin typeface="微软雅黑 Light" panose="020B0502040204020203" pitchFamily="34" charset="-122"/>
                <a:ea typeface="微软雅黑 Light" panose="020B0502040204020203" pitchFamily="34" charset="-122"/>
              </a:endParaRPr>
            </a:p>
          </p:txBody>
        </p:sp>
      </p:grpSp>
      <p:sp>
        <p:nvSpPr>
          <p:cNvPr id="5" name="椭圆 4"/>
          <p:cNvSpPr/>
          <p:nvPr/>
        </p:nvSpPr>
        <p:spPr>
          <a:xfrm>
            <a:off x="3574290" y="3276667"/>
            <a:ext cx="546034" cy="546034"/>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1971561" y="1136435"/>
            <a:ext cx="812009" cy="52565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en-US" altLang="zh-CN" sz="2400" dirty="0">
                <a:latin typeface="明兰" panose="02010600030101010101" pitchFamily="2" charset="-122"/>
                <a:ea typeface="明兰" panose="02010600030101010101" pitchFamily="2" charset="-122"/>
              </a:rPr>
              <a:t>NLG</a:t>
            </a:r>
            <a:endParaRPr lang="zh-CN" altLang="en-US" sz="2400" dirty="0">
              <a:latin typeface="明兰" panose="02010600030101010101" pitchFamily="2" charset="-122"/>
              <a:ea typeface="明兰" panose="02010600030101010101" pitchFamily="2" charset="-122"/>
            </a:endParaRPr>
          </a:p>
        </p:txBody>
      </p:sp>
      <p:sp>
        <p:nvSpPr>
          <p:cNvPr id="102" name="矩形 101"/>
          <p:cNvSpPr/>
          <p:nvPr/>
        </p:nvSpPr>
        <p:spPr>
          <a:xfrm>
            <a:off x="2429257" y="1626153"/>
            <a:ext cx="5318745" cy="1889746"/>
          </a:xfrm>
          <a:prstGeom prst="rect">
            <a:avLst/>
          </a:prstGeom>
        </p:spPr>
        <p:txBody>
          <a:bodyPr wrap="square" lIns="91438" tIns="45719" rIns="91438" bIns="45719">
            <a:spAutoFit/>
          </a:bodyPr>
          <a:lstStyle/>
          <a:p>
            <a:pPr>
              <a:lnSpc>
                <a:spcPct val="130000"/>
              </a:lnSpc>
            </a:pPr>
            <a:r>
              <a:rPr lang="zh-CN" altLang="en-US" sz="1600" b="1" dirty="0">
                <a:latin typeface="黑体" panose="02010609060101010101" pitchFamily="49" charset="-122"/>
                <a:ea typeface="黑体" panose="02010609060101010101" pitchFamily="49" charset="-122"/>
              </a:rPr>
              <a:t>自然语言理解</a:t>
            </a:r>
            <a:endParaRPr lang="en-US" altLang="zh-CN" sz="1600" b="1" dirty="0">
              <a:latin typeface="黑体" panose="02010609060101010101" pitchFamily="49" charset="-122"/>
              <a:ea typeface="黑体" panose="02010609060101010101" pitchFamily="49" charset="-122"/>
            </a:endParaRPr>
          </a:p>
          <a:p>
            <a:r>
              <a:rPr lang="zh-CN" altLang="en-US" b="1" dirty="0"/>
              <a:t>自然语言理解就是希望机器像人一样，具备正常人的语言理解能力，由于自然语言在理解上有很多难点</a:t>
            </a:r>
            <a:r>
              <a:rPr lang="en-US" altLang="zh-CN" b="1" dirty="0"/>
              <a:t>(</a:t>
            </a:r>
            <a:r>
              <a:rPr lang="zh-CN" altLang="en-US" b="1" dirty="0"/>
              <a:t>下面详细说明</a:t>
            </a:r>
            <a:r>
              <a:rPr lang="en-US" altLang="zh-CN" b="1" dirty="0"/>
              <a:t>)</a:t>
            </a:r>
            <a:r>
              <a:rPr lang="zh-CN" altLang="en-US" b="1" dirty="0"/>
              <a:t>，所以 </a:t>
            </a:r>
            <a:r>
              <a:rPr lang="en-US" altLang="zh-CN" b="1" u="sng" dirty="0">
                <a:hlinkClick r:id="rId3"/>
              </a:rPr>
              <a:t>NLU</a:t>
            </a:r>
            <a:r>
              <a:rPr lang="zh-CN" altLang="en-US" b="1" dirty="0"/>
              <a:t> 是至今还远不如人类的表现。</a:t>
            </a:r>
          </a:p>
          <a:p>
            <a:br>
              <a:rPr lang="zh-CN" altLang="en-US" sz="1200" dirty="0"/>
            </a:br>
            <a:endParaRPr lang="zh-CN" altLang="en-US" sz="1200" dirty="0">
              <a:latin typeface="微软雅黑 Light" panose="020B0502040204020203" pitchFamily="34" charset="-122"/>
              <a:ea typeface="微软雅黑 Light" panose="020B0502040204020203" pitchFamily="34" charset="-122"/>
            </a:endParaRPr>
          </a:p>
        </p:txBody>
      </p:sp>
      <p:sp>
        <p:nvSpPr>
          <p:cNvPr id="12" name="椭圆 11"/>
          <p:cNvSpPr/>
          <p:nvPr/>
        </p:nvSpPr>
        <p:spPr>
          <a:xfrm>
            <a:off x="1678965" y="3960763"/>
            <a:ext cx="535036" cy="53503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55271F6C-D1F7-4515-8FE7-492AD5A7F4CF}"/>
              </a:ext>
            </a:extLst>
          </p:cNvPr>
          <p:cNvSpPr/>
          <p:nvPr/>
        </p:nvSpPr>
        <p:spPr>
          <a:xfrm>
            <a:off x="971052" y="487478"/>
            <a:ext cx="3945311" cy="584775"/>
          </a:xfrm>
          <a:prstGeom prst="rect">
            <a:avLst/>
          </a:prstGeom>
        </p:spPr>
        <p:txBody>
          <a:bodyPr wrap="none">
            <a:spAutoFit/>
          </a:bodyPr>
          <a:lstStyle/>
          <a:p>
            <a:pPr algn="ctr"/>
            <a:r>
              <a:rPr lang="en-US" altLang="zh-CN" sz="3200" spc="100" dirty="0">
                <a:latin typeface="明兰" panose="02010600030101010101" pitchFamily="2" charset="-122"/>
                <a:ea typeface="明兰" panose="02010600030101010101" pitchFamily="2" charset="-122"/>
              </a:rPr>
              <a:t>NLP </a:t>
            </a:r>
            <a:r>
              <a:rPr lang="zh-CN" altLang="en-US" sz="3200" spc="100" dirty="0">
                <a:latin typeface="明兰" panose="02010600030101010101" pitchFamily="2" charset="-122"/>
                <a:ea typeface="明兰" panose="02010600030101010101" pitchFamily="2" charset="-122"/>
              </a:rPr>
              <a:t>的</a:t>
            </a:r>
            <a:r>
              <a:rPr lang="en-US" altLang="zh-CN" sz="3200" spc="100" dirty="0">
                <a:latin typeface="明兰" panose="02010600030101010101" pitchFamily="2" charset="-122"/>
                <a:ea typeface="明兰" panose="02010600030101010101" pitchFamily="2" charset="-122"/>
              </a:rPr>
              <a:t>2</a:t>
            </a:r>
            <a:r>
              <a:rPr lang="zh-CN" altLang="en-US" sz="3200" spc="100" dirty="0">
                <a:latin typeface="明兰" panose="02010600030101010101" pitchFamily="2" charset="-122"/>
                <a:ea typeface="明兰" panose="02010600030101010101" pitchFamily="2" charset="-122"/>
              </a:rPr>
              <a:t>大核心任务</a:t>
            </a:r>
          </a:p>
        </p:txBody>
      </p:sp>
    </p:spTree>
    <p:extLst>
      <p:ext uri="{BB962C8B-B14F-4D97-AF65-F5344CB8AC3E}">
        <p14:creationId xmlns:p14="http://schemas.microsoft.com/office/powerpoint/2010/main" val="241141879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300" fill="hold"/>
                                        <p:tgtEl>
                                          <p:spTgt spid="61"/>
                                        </p:tgtEl>
                                        <p:attrNameLst>
                                          <p:attrName>ppt_w</p:attrName>
                                        </p:attrNameLst>
                                      </p:cBhvr>
                                      <p:tavLst>
                                        <p:tav tm="0">
                                          <p:val>
                                            <p:fltVal val="0"/>
                                          </p:val>
                                        </p:tav>
                                        <p:tav tm="100000">
                                          <p:val>
                                            <p:strVal val="#ppt_w"/>
                                          </p:val>
                                        </p:tav>
                                      </p:tavLst>
                                    </p:anim>
                                    <p:anim calcmode="lin" valueType="num">
                                      <p:cBhvr>
                                        <p:cTn id="14" dur="300" fill="hold"/>
                                        <p:tgtEl>
                                          <p:spTgt spid="61"/>
                                        </p:tgtEl>
                                        <p:attrNameLst>
                                          <p:attrName>ppt_h</p:attrName>
                                        </p:attrNameLst>
                                      </p:cBhvr>
                                      <p:tavLst>
                                        <p:tav tm="0">
                                          <p:val>
                                            <p:fltVal val="0"/>
                                          </p:val>
                                        </p:tav>
                                        <p:tav tm="100000">
                                          <p:val>
                                            <p:strVal val="#ppt_h"/>
                                          </p:val>
                                        </p:tav>
                                      </p:tavLst>
                                    </p:anim>
                                    <p:animEffect transition="in" filter="fade">
                                      <p:cBhvr>
                                        <p:cTn id="15" dur="300"/>
                                        <p:tgtEl>
                                          <p:spTgt spid="61"/>
                                        </p:tgtEl>
                                      </p:cBhvr>
                                    </p:animEffect>
                                  </p:childTnLst>
                                </p:cTn>
                              </p:par>
                            </p:childTnLst>
                          </p:cTn>
                        </p:par>
                        <p:par>
                          <p:cTn id="16" fill="hold">
                            <p:stCondLst>
                              <p:cond delay="8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400" fill="hold"/>
                                        <p:tgtEl>
                                          <p:spTgt spid="12"/>
                                        </p:tgtEl>
                                        <p:attrNameLst>
                                          <p:attrName>ppt_w</p:attrName>
                                        </p:attrNameLst>
                                      </p:cBhvr>
                                      <p:tavLst>
                                        <p:tav tm="0">
                                          <p:val>
                                            <p:fltVal val="0"/>
                                          </p:val>
                                        </p:tav>
                                        <p:tav tm="100000">
                                          <p:val>
                                            <p:strVal val="#ppt_w"/>
                                          </p:val>
                                        </p:tav>
                                      </p:tavLst>
                                    </p:anim>
                                    <p:anim calcmode="lin" valueType="num">
                                      <p:cBhvr>
                                        <p:cTn id="20" dur="400" fill="hold"/>
                                        <p:tgtEl>
                                          <p:spTgt spid="12"/>
                                        </p:tgtEl>
                                        <p:attrNameLst>
                                          <p:attrName>ppt_h</p:attrName>
                                        </p:attrNameLst>
                                      </p:cBhvr>
                                      <p:tavLst>
                                        <p:tav tm="0">
                                          <p:val>
                                            <p:fltVal val="0"/>
                                          </p:val>
                                        </p:tav>
                                        <p:tav tm="100000">
                                          <p:val>
                                            <p:strVal val="#ppt_h"/>
                                          </p:val>
                                        </p:tav>
                                      </p:tavLst>
                                    </p:anim>
                                    <p:animEffect transition="in" filter="fade">
                                      <p:cBhvr>
                                        <p:cTn id="21" dur="400"/>
                                        <p:tgtEl>
                                          <p:spTgt spid="12"/>
                                        </p:tgtEl>
                                      </p:cBhvr>
                                    </p:animEffect>
                                  </p:childTnLst>
                                </p:cTn>
                              </p:par>
                            </p:childTnLst>
                          </p:cTn>
                        </p:par>
                        <p:par>
                          <p:cTn id="22" fill="hold">
                            <p:stCondLst>
                              <p:cond delay="1200"/>
                            </p:stCondLst>
                            <p:childTnLst>
                              <p:par>
                                <p:cTn id="23" presetID="10" presetClass="entr" presetSubtype="0" fill="hold" grpId="0" nodeType="after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fade">
                                      <p:cBhvr>
                                        <p:cTn id="29" dur="500"/>
                                        <p:tgtEl>
                                          <p:spTgt spid="102"/>
                                        </p:tgtEl>
                                      </p:cBhvr>
                                    </p:animEffect>
                                  </p:childTnLst>
                                </p:cTn>
                              </p:par>
                            </p:childTnLst>
                          </p:cTn>
                        </p:par>
                        <p:par>
                          <p:cTn id="30" fill="hold">
                            <p:stCondLst>
                              <p:cond delay="22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700"/>
                            </p:stCondLst>
                            <p:childTnLst>
                              <p:par>
                                <p:cTn id="37" presetID="53" presetClass="entr" presetSubtype="16"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p:cTn id="39" dur="500" fill="hold"/>
                                        <p:tgtEl>
                                          <p:spTgt spid="59"/>
                                        </p:tgtEl>
                                        <p:attrNameLst>
                                          <p:attrName>ppt_w</p:attrName>
                                        </p:attrNameLst>
                                      </p:cBhvr>
                                      <p:tavLst>
                                        <p:tav tm="0">
                                          <p:val>
                                            <p:fltVal val="0"/>
                                          </p:val>
                                        </p:tav>
                                        <p:tav tm="100000">
                                          <p:val>
                                            <p:strVal val="#ppt_w"/>
                                          </p:val>
                                        </p:tav>
                                      </p:tavLst>
                                    </p:anim>
                                    <p:anim calcmode="lin" valueType="num">
                                      <p:cBhvr>
                                        <p:cTn id="40" dur="500" fill="hold"/>
                                        <p:tgtEl>
                                          <p:spTgt spid="59"/>
                                        </p:tgtEl>
                                        <p:attrNameLst>
                                          <p:attrName>ppt_h</p:attrName>
                                        </p:attrNameLst>
                                      </p:cBhvr>
                                      <p:tavLst>
                                        <p:tav tm="0">
                                          <p:val>
                                            <p:fltVal val="0"/>
                                          </p:val>
                                        </p:tav>
                                        <p:tav tm="100000">
                                          <p:val>
                                            <p:strVal val="#ppt_h"/>
                                          </p:val>
                                        </p:tav>
                                      </p:tavLst>
                                    </p:anim>
                                    <p:animEffect transition="in" filter="fade">
                                      <p:cBhvr>
                                        <p:cTn id="41" dur="500"/>
                                        <p:tgtEl>
                                          <p:spTgt spid="59"/>
                                        </p:tgtEl>
                                      </p:cBhvr>
                                    </p:animEffect>
                                  </p:childTnLst>
                                </p:cTn>
                              </p:par>
                            </p:childTnLst>
                          </p:cTn>
                        </p:par>
                        <p:par>
                          <p:cTn id="42" fill="hold">
                            <p:stCondLst>
                              <p:cond delay="3200"/>
                            </p:stCondLst>
                            <p:childTnLst>
                              <p:par>
                                <p:cTn id="43" presetID="10" presetClass="entr" presetSubtype="0"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5" grpId="0" animBg="1"/>
      <p:bldP spid="101" grpId="0"/>
      <p:bldP spid="102"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PA_组合 3"/>
          <p:cNvGrpSpPr/>
          <p:nvPr>
            <p:custDataLst>
              <p:tags r:id="rId1"/>
            </p:custDataLst>
          </p:nvPr>
        </p:nvGrpSpPr>
        <p:grpSpPr>
          <a:xfrm>
            <a:off x="2688576" y="1609155"/>
            <a:ext cx="6029722" cy="853618"/>
            <a:chOff x="5741409" y="2661945"/>
            <a:chExt cx="6029722" cy="853618"/>
          </a:xfrm>
        </p:grpSpPr>
        <p:sp>
          <p:nvSpPr>
            <p:cNvPr id="12" name="椭圆 11"/>
            <p:cNvSpPr/>
            <p:nvPr/>
          </p:nvSpPr>
          <p:spPr>
            <a:xfrm>
              <a:off x="5741409" y="2663245"/>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4"/>
            <p:cNvSpPr>
              <a:spLocks noChangeArrowheads="1"/>
            </p:cNvSpPr>
            <p:nvPr/>
          </p:nvSpPr>
          <p:spPr bwMode="auto">
            <a:xfrm>
              <a:off x="6533188" y="2715344"/>
              <a:ext cx="52379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语言的多样性</a:t>
              </a:r>
            </a:p>
            <a:p>
              <a:br>
                <a:rPr lang="zh-CN" altLang="en-US" sz="1400" dirty="0"/>
              </a:br>
              <a:r>
                <a:rPr lang="en-US" sz="1400" dirty="0">
                  <a:latin typeface="微软雅黑 Light" panose="020B0502040204020203" pitchFamily="34" charset="-122"/>
                  <a:ea typeface="微软雅黑 Light" panose="020B0502040204020203" pitchFamily="34" charset="-122"/>
                  <a:sym typeface="微软雅黑" panose="020B0503020204020204" pitchFamily="34" charset="-122"/>
                </a:rPr>
                <a:t>.</a:t>
              </a:r>
              <a:endParaRPr lang="zh-CN" altLang="en-US" sz="1400" dirty="0">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4" name="文本框 13"/>
            <p:cNvSpPr txBox="1"/>
            <p:nvPr/>
          </p:nvSpPr>
          <p:spPr>
            <a:xfrm>
              <a:off x="5836458" y="2661945"/>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chemeClr val="tx1"/>
                  </a:solidFill>
                </a:rPr>
                <a:t>1</a:t>
              </a:r>
              <a:endParaRPr lang="zh-CN" altLang="en-US" sz="3200" dirty="0">
                <a:solidFill>
                  <a:schemeClr val="tx1"/>
                </a:solidFill>
              </a:endParaRPr>
            </a:p>
          </p:txBody>
        </p:sp>
      </p:grpSp>
      <p:grpSp>
        <p:nvGrpSpPr>
          <p:cNvPr id="15" name="PA_组合 15"/>
          <p:cNvGrpSpPr/>
          <p:nvPr>
            <p:custDataLst>
              <p:tags r:id="rId2"/>
            </p:custDataLst>
          </p:nvPr>
        </p:nvGrpSpPr>
        <p:grpSpPr>
          <a:xfrm>
            <a:off x="3261690" y="2532785"/>
            <a:ext cx="6021888" cy="870005"/>
            <a:chOff x="5339745" y="3792476"/>
            <a:chExt cx="6021888" cy="870005"/>
          </a:xfrm>
        </p:grpSpPr>
        <p:sp>
          <p:nvSpPr>
            <p:cNvPr id="16" name="椭圆 15"/>
            <p:cNvSpPr/>
            <p:nvPr/>
          </p:nvSpPr>
          <p:spPr>
            <a:xfrm>
              <a:off x="5339745" y="3798307"/>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4"/>
            <p:cNvSpPr>
              <a:spLocks noChangeArrowheads="1"/>
            </p:cNvSpPr>
            <p:nvPr/>
          </p:nvSpPr>
          <p:spPr bwMode="auto">
            <a:xfrm>
              <a:off x="6123690" y="3862262"/>
              <a:ext cx="52379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语言的歧义性</a:t>
              </a:r>
            </a:p>
            <a:p>
              <a:br>
                <a:rPr lang="zh-CN" altLang="en-US" sz="1400" dirty="0"/>
              </a:b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5424717" y="3792476"/>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2</a:t>
              </a:r>
              <a:endParaRPr lang="zh-CN" altLang="en-US" sz="3200" dirty="0">
                <a:solidFill>
                  <a:srgbClr val="374C59"/>
                </a:solidFill>
              </a:endParaRPr>
            </a:p>
          </p:txBody>
        </p:sp>
      </p:grpSp>
      <p:grpSp>
        <p:nvGrpSpPr>
          <p:cNvPr id="19" name="PA_组合 16"/>
          <p:cNvGrpSpPr/>
          <p:nvPr>
            <p:custDataLst>
              <p:tags r:id="rId3"/>
            </p:custDataLst>
          </p:nvPr>
        </p:nvGrpSpPr>
        <p:grpSpPr>
          <a:xfrm>
            <a:off x="3834804" y="3480582"/>
            <a:ext cx="6012766" cy="846734"/>
            <a:chOff x="4668935" y="4769050"/>
            <a:chExt cx="6012766" cy="846734"/>
          </a:xfrm>
        </p:grpSpPr>
        <p:sp>
          <p:nvSpPr>
            <p:cNvPr id="20" name="椭圆 19"/>
            <p:cNvSpPr/>
            <p:nvPr/>
          </p:nvSpPr>
          <p:spPr>
            <a:xfrm>
              <a:off x="4668935" y="4769050"/>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4"/>
            <p:cNvSpPr>
              <a:spLocks noChangeArrowheads="1"/>
            </p:cNvSpPr>
            <p:nvPr/>
          </p:nvSpPr>
          <p:spPr bwMode="auto">
            <a:xfrm>
              <a:off x="5443758" y="4815565"/>
              <a:ext cx="52379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语言的鲁棒性</a:t>
              </a:r>
            </a:p>
            <a:p>
              <a:br>
                <a:rPr lang="zh-CN" altLang="en-US" sz="1400" dirty="0"/>
              </a:b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4754283" y="4769050"/>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3</a:t>
              </a:r>
              <a:endParaRPr lang="zh-CN" altLang="en-US" sz="3200" dirty="0">
                <a:solidFill>
                  <a:srgbClr val="374C59"/>
                </a:solidFill>
              </a:endParaRPr>
            </a:p>
          </p:txBody>
        </p:sp>
      </p:grpSp>
      <p:sp>
        <p:nvSpPr>
          <p:cNvPr id="25" name="矩形 24">
            <a:extLst>
              <a:ext uri="{FF2B5EF4-FFF2-40B4-BE49-F238E27FC236}">
                <a16:creationId xmlns:a16="http://schemas.microsoft.com/office/drawing/2014/main" id="{27C2B1A4-2BE8-4BE1-B69D-8D2E77377814}"/>
              </a:ext>
            </a:extLst>
          </p:cNvPr>
          <p:cNvSpPr/>
          <p:nvPr/>
        </p:nvSpPr>
        <p:spPr>
          <a:xfrm>
            <a:off x="1004715" y="487478"/>
            <a:ext cx="6287299" cy="584775"/>
          </a:xfrm>
          <a:prstGeom prst="rect">
            <a:avLst/>
          </a:prstGeom>
        </p:spPr>
        <p:txBody>
          <a:bodyPr wrap="none">
            <a:spAutoFit/>
          </a:bodyPr>
          <a:lstStyle/>
          <a:p>
            <a:r>
              <a:rPr lang="zh-CN" altLang="en-US" sz="3200" dirty="0"/>
              <a:t>自然语言理解（</a:t>
            </a:r>
            <a:r>
              <a:rPr lang="en-US" altLang="zh-CN" sz="3200" dirty="0"/>
              <a:t>NLG</a:t>
            </a:r>
            <a:r>
              <a:rPr lang="zh-CN" altLang="en-US" sz="3200" dirty="0"/>
              <a:t>）的五个难点</a:t>
            </a:r>
          </a:p>
        </p:txBody>
      </p:sp>
      <p:grpSp>
        <p:nvGrpSpPr>
          <p:cNvPr id="24" name="PA_组合 16">
            <a:extLst>
              <a:ext uri="{FF2B5EF4-FFF2-40B4-BE49-F238E27FC236}">
                <a16:creationId xmlns:a16="http://schemas.microsoft.com/office/drawing/2014/main" id="{5D9B4B0C-9A56-4325-92C0-CEB6DFC7B08C}"/>
              </a:ext>
            </a:extLst>
          </p:cNvPr>
          <p:cNvGrpSpPr/>
          <p:nvPr>
            <p:custDataLst>
              <p:tags r:id="rId4"/>
            </p:custDataLst>
          </p:nvPr>
        </p:nvGrpSpPr>
        <p:grpSpPr>
          <a:xfrm>
            <a:off x="4609627" y="4340961"/>
            <a:ext cx="6012766" cy="858395"/>
            <a:chOff x="4668935" y="4757389"/>
            <a:chExt cx="6012766" cy="858395"/>
          </a:xfrm>
        </p:grpSpPr>
        <p:sp>
          <p:nvSpPr>
            <p:cNvPr id="26" name="椭圆 25">
              <a:extLst>
                <a:ext uri="{FF2B5EF4-FFF2-40B4-BE49-F238E27FC236}">
                  <a16:creationId xmlns:a16="http://schemas.microsoft.com/office/drawing/2014/main" id="{4FA5EA41-3219-4FA0-A661-493DC816388E}"/>
                </a:ext>
              </a:extLst>
            </p:cNvPr>
            <p:cNvSpPr/>
            <p:nvPr/>
          </p:nvSpPr>
          <p:spPr>
            <a:xfrm>
              <a:off x="4668935" y="4769050"/>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4">
              <a:extLst>
                <a:ext uri="{FF2B5EF4-FFF2-40B4-BE49-F238E27FC236}">
                  <a16:creationId xmlns:a16="http://schemas.microsoft.com/office/drawing/2014/main" id="{7A8835D3-31D2-4BB5-A613-F8AA184FDEB9}"/>
                </a:ext>
              </a:extLst>
            </p:cNvPr>
            <p:cNvSpPr>
              <a:spLocks noChangeArrowheads="1"/>
            </p:cNvSpPr>
            <p:nvPr/>
          </p:nvSpPr>
          <p:spPr bwMode="auto">
            <a:xfrm>
              <a:off x="5443758" y="4815565"/>
              <a:ext cx="52379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语言的知识依赖</a:t>
              </a:r>
            </a:p>
            <a:p>
              <a:br>
                <a:rPr lang="zh-CN" altLang="en-US" sz="1400" dirty="0"/>
              </a:b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id="{41D370CC-5C0A-4310-ACD1-B170BABD96A7}"/>
                </a:ext>
              </a:extLst>
            </p:cNvPr>
            <p:cNvSpPr txBox="1"/>
            <p:nvPr/>
          </p:nvSpPr>
          <p:spPr>
            <a:xfrm>
              <a:off x="4668935" y="4757389"/>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zh-CN" altLang="en-US" sz="3200" dirty="0">
                  <a:solidFill>
                    <a:srgbClr val="374C59"/>
                  </a:solidFill>
                </a:rPr>
                <a:t>４</a:t>
              </a:r>
            </a:p>
          </p:txBody>
        </p:sp>
      </p:grpSp>
      <p:grpSp>
        <p:nvGrpSpPr>
          <p:cNvPr id="29" name="PA_组合 16">
            <a:extLst>
              <a:ext uri="{FF2B5EF4-FFF2-40B4-BE49-F238E27FC236}">
                <a16:creationId xmlns:a16="http://schemas.microsoft.com/office/drawing/2014/main" id="{DF378EE4-8A8D-4927-B7D9-9D320923BEDC}"/>
              </a:ext>
            </a:extLst>
          </p:cNvPr>
          <p:cNvGrpSpPr/>
          <p:nvPr>
            <p:custDataLst>
              <p:tags r:id="rId5"/>
            </p:custDataLst>
          </p:nvPr>
        </p:nvGrpSpPr>
        <p:grpSpPr>
          <a:xfrm>
            <a:off x="5384450" y="5271177"/>
            <a:ext cx="6012766" cy="850394"/>
            <a:chOff x="4668935" y="4765390"/>
            <a:chExt cx="6012766" cy="850394"/>
          </a:xfrm>
        </p:grpSpPr>
        <p:sp>
          <p:nvSpPr>
            <p:cNvPr id="30" name="椭圆 29">
              <a:extLst>
                <a:ext uri="{FF2B5EF4-FFF2-40B4-BE49-F238E27FC236}">
                  <a16:creationId xmlns:a16="http://schemas.microsoft.com/office/drawing/2014/main" id="{EE51937C-3E31-4AB0-8576-41C893771A3A}"/>
                </a:ext>
              </a:extLst>
            </p:cNvPr>
            <p:cNvSpPr/>
            <p:nvPr/>
          </p:nvSpPr>
          <p:spPr>
            <a:xfrm>
              <a:off x="4668935" y="4769050"/>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4">
              <a:extLst>
                <a:ext uri="{FF2B5EF4-FFF2-40B4-BE49-F238E27FC236}">
                  <a16:creationId xmlns:a16="http://schemas.microsoft.com/office/drawing/2014/main" id="{8A76BD56-9BAF-43EB-9EEF-5BCEDDEE0CF1}"/>
                </a:ext>
              </a:extLst>
            </p:cNvPr>
            <p:cNvSpPr>
              <a:spLocks noChangeArrowheads="1"/>
            </p:cNvSpPr>
            <p:nvPr/>
          </p:nvSpPr>
          <p:spPr bwMode="auto">
            <a:xfrm>
              <a:off x="5443758" y="4815565"/>
              <a:ext cx="52379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语言的上下文</a:t>
              </a:r>
            </a:p>
            <a:p>
              <a:br>
                <a:rPr lang="zh-CN" altLang="en-US" sz="1400" dirty="0"/>
              </a:b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32" name="文本框 31">
              <a:extLst>
                <a:ext uri="{FF2B5EF4-FFF2-40B4-BE49-F238E27FC236}">
                  <a16:creationId xmlns:a16="http://schemas.microsoft.com/office/drawing/2014/main" id="{7957E293-1189-41CC-865F-45C6A8FA9EBD}"/>
                </a:ext>
              </a:extLst>
            </p:cNvPr>
            <p:cNvSpPr txBox="1"/>
            <p:nvPr/>
          </p:nvSpPr>
          <p:spPr>
            <a:xfrm>
              <a:off x="4668935" y="4765390"/>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zh-CN" altLang="en-US" sz="3200" dirty="0">
                  <a:solidFill>
                    <a:srgbClr val="374C59"/>
                  </a:solidFill>
                </a:rPr>
                <a:t>５</a:t>
              </a:r>
            </a:p>
          </p:txBody>
        </p:sp>
      </p:grpSp>
      <p:sp>
        <p:nvSpPr>
          <p:cNvPr id="2" name="文本框 1">
            <a:extLst>
              <a:ext uri="{FF2B5EF4-FFF2-40B4-BE49-F238E27FC236}">
                <a16:creationId xmlns:a16="http://schemas.microsoft.com/office/drawing/2014/main" id="{A986C3B3-41D6-492F-A3AA-A2A7B1993723}"/>
              </a:ext>
            </a:extLst>
          </p:cNvPr>
          <p:cNvSpPr txBox="1"/>
          <p:nvPr/>
        </p:nvSpPr>
        <p:spPr>
          <a:xfrm>
            <a:off x="6951927" y="2576368"/>
            <a:ext cx="4663301" cy="1200329"/>
          </a:xfrm>
          <a:prstGeom prst="rect">
            <a:avLst/>
          </a:prstGeom>
          <a:noFill/>
        </p:spPr>
        <p:txBody>
          <a:bodyPr wrap="square" rtlCol="0">
            <a:spAutoFit/>
          </a:bodyPr>
          <a:lstStyle/>
          <a:p>
            <a:r>
              <a:rPr lang="zh-CN" altLang="en-US" b="1" dirty="0"/>
              <a:t>想要深入了解</a:t>
            </a:r>
            <a:r>
              <a:rPr lang="en-US" altLang="zh-CN" b="1" dirty="0"/>
              <a:t>NLU</a:t>
            </a:r>
            <a:r>
              <a:rPr lang="zh-CN" altLang="en-US" b="1" dirty="0"/>
              <a:t>，可以看看这篇文章</a:t>
            </a:r>
            <a:r>
              <a:rPr lang="en-US" altLang="zh-CN" b="1" dirty="0"/>
              <a:t>《</a:t>
            </a:r>
            <a:r>
              <a:rPr lang="zh-CN" altLang="en-US" b="1" dirty="0"/>
              <a:t>智能交互系统中</a:t>
            </a:r>
            <a:r>
              <a:rPr lang="en-US" altLang="zh-CN" b="1" dirty="0"/>
              <a:t>NLU</a:t>
            </a:r>
            <a:r>
              <a:rPr lang="zh-CN" altLang="en-US" b="1" dirty="0"/>
              <a:t>的实现方案思考</a:t>
            </a:r>
            <a:r>
              <a:rPr lang="en-US" altLang="zh-CN" b="1" dirty="0"/>
              <a:t>》</a:t>
            </a:r>
          </a:p>
          <a:p>
            <a:br>
              <a:rPr lang="zh-CN" altLang="en-US" dirty="0"/>
            </a:br>
            <a:endParaRPr lang="zh-CN" altLang="en-US" dirty="0"/>
          </a:p>
        </p:txBody>
      </p:sp>
    </p:spTree>
    <p:extLst>
      <p:ext uri="{BB962C8B-B14F-4D97-AF65-F5344CB8AC3E}">
        <p14:creationId xmlns:p14="http://schemas.microsoft.com/office/powerpoint/2010/main" val="40327543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5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50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083476" y="1564696"/>
            <a:ext cx="10546110" cy="3477875"/>
            <a:chOff x="2754020" y="1660136"/>
            <a:chExt cx="4707627" cy="3477875"/>
          </a:xfrm>
        </p:grpSpPr>
        <p:grpSp>
          <p:nvGrpSpPr>
            <p:cNvPr id="28" name="组合 27"/>
            <p:cNvGrpSpPr>
              <a:grpSpLocks noChangeAspect="1"/>
            </p:cNvGrpSpPr>
            <p:nvPr/>
          </p:nvGrpSpPr>
          <p:grpSpPr>
            <a:xfrm>
              <a:off x="2754020" y="1862533"/>
              <a:ext cx="144000" cy="168786"/>
              <a:chOff x="758562" y="2561597"/>
              <a:chExt cx="423517" cy="496415"/>
            </a:xfrm>
          </p:grpSpPr>
          <p:sp>
            <p:nvSpPr>
              <p:cNvPr id="32" name="任意多边形 31"/>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819997" y="2563285"/>
                <a:ext cx="356155" cy="297400"/>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37"/>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2975985" y="1660136"/>
              <a:ext cx="4485662" cy="3477875"/>
            </a:xfrm>
            <a:prstGeom prst="rect">
              <a:avLst/>
            </a:prstGeom>
            <a:noFill/>
          </p:spPr>
          <p:txBody>
            <a:bodyPr wrap="square" rtlCol="0">
              <a:spAutoFit/>
            </a:bodyPr>
            <a:lstStyle/>
            <a:p>
              <a:r>
                <a:rPr lang="zh-CN" altLang="en-US" sz="2000" spc="300" dirty="0">
                  <a:latin typeface="明兰" panose="02010600030101010101" pitchFamily="2" charset="-122"/>
                  <a:ea typeface="明兰" panose="02010600030101010101" pitchFamily="2" charset="-122"/>
                </a:rPr>
                <a:t>内容确定 </a:t>
              </a:r>
              <a:r>
                <a:rPr lang="en-US" altLang="zh-CN" sz="2000" spc="300" dirty="0">
                  <a:latin typeface="明兰" panose="02010600030101010101" pitchFamily="2" charset="-122"/>
                  <a:ea typeface="明兰" panose="02010600030101010101" pitchFamily="2" charset="-122"/>
                </a:rPr>
                <a:t>– Content Determination</a:t>
              </a:r>
            </a:p>
            <a:p>
              <a:endParaRPr lang="en-US" altLang="zh-CN" sz="2000" spc="300" dirty="0">
                <a:latin typeface="明兰" panose="02010600030101010101" pitchFamily="2" charset="-122"/>
                <a:ea typeface="明兰" panose="02010600030101010101" pitchFamily="2" charset="-122"/>
              </a:endParaRPr>
            </a:p>
            <a:p>
              <a:r>
                <a:rPr lang="zh-CN" altLang="en-US" sz="2000" spc="300" dirty="0">
                  <a:latin typeface="明兰" panose="02010600030101010101" pitchFamily="2" charset="-122"/>
                  <a:ea typeface="明兰" panose="02010600030101010101" pitchFamily="2" charset="-122"/>
                </a:rPr>
                <a:t>文本结构 </a:t>
              </a:r>
              <a:r>
                <a:rPr lang="en-US" altLang="zh-CN" sz="2000" spc="300" dirty="0">
                  <a:latin typeface="明兰" panose="02010600030101010101" pitchFamily="2" charset="-122"/>
                  <a:ea typeface="明兰" panose="02010600030101010101" pitchFamily="2" charset="-122"/>
                </a:rPr>
                <a:t>– Text Structuring</a:t>
              </a:r>
            </a:p>
            <a:p>
              <a:endParaRPr lang="en-US" altLang="zh-CN" sz="2000" spc="300" dirty="0">
                <a:latin typeface="明兰" panose="02010600030101010101" pitchFamily="2" charset="-122"/>
                <a:ea typeface="明兰" panose="02010600030101010101" pitchFamily="2" charset="-122"/>
              </a:endParaRPr>
            </a:p>
            <a:p>
              <a:r>
                <a:rPr lang="zh-CN" altLang="en-US" sz="2000" spc="300" dirty="0">
                  <a:latin typeface="明兰" panose="02010600030101010101" pitchFamily="2" charset="-122"/>
                  <a:ea typeface="明兰" panose="02010600030101010101" pitchFamily="2" charset="-122"/>
                </a:rPr>
                <a:t>句子聚合 </a:t>
              </a:r>
              <a:r>
                <a:rPr lang="en-US" altLang="zh-CN" sz="2000" spc="300" dirty="0">
                  <a:latin typeface="明兰" panose="02010600030101010101" pitchFamily="2" charset="-122"/>
                  <a:ea typeface="明兰" panose="02010600030101010101" pitchFamily="2" charset="-122"/>
                </a:rPr>
                <a:t>– Sentence Aggregation</a:t>
              </a:r>
            </a:p>
            <a:p>
              <a:endParaRPr lang="en-US" altLang="zh-CN" sz="2000" spc="300" dirty="0">
                <a:latin typeface="明兰" panose="02010600030101010101" pitchFamily="2" charset="-122"/>
                <a:ea typeface="明兰" panose="02010600030101010101" pitchFamily="2" charset="-122"/>
              </a:endParaRPr>
            </a:p>
            <a:p>
              <a:r>
                <a:rPr lang="zh-CN" altLang="en-US" sz="2000" spc="300" dirty="0">
                  <a:latin typeface="明兰" panose="02010600030101010101" pitchFamily="2" charset="-122"/>
                  <a:ea typeface="明兰" panose="02010600030101010101" pitchFamily="2" charset="-122"/>
                </a:rPr>
                <a:t>语法化 </a:t>
              </a:r>
              <a:r>
                <a:rPr lang="en-US" altLang="zh-CN" sz="2000" spc="300" dirty="0">
                  <a:latin typeface="明兰" panose="02010600030101010101" pitchFamily="2" charset="-122"/>
                  <a:ea typeface="明兰" panose="02010600030101010101" pitchFamily="2" charset="-122"/>
                </a:rPr>
                <a:t>– </a:t>
              </a:r>
              <a:r>
                <a:rPr lang="en-US" altLang="zh-CN" sz="2000" spc="300" dirty="0" err="1">
                  <a:latin typeface="明兰" panose="02010600030101010101" pitchFamily="2" charset="-122"/>
                  <a:ea typeface="明兰" panose="02010600030101010101" pitchFamily="2" charset="-122"/>
                </a:rPr>
                <a:t>Lexicalisation</a:t>
              </a:r>
              <a:endParaRPr lang="en-US" altLang="zh-CN" sz="2000" spc="300" dirty="0">
                <a:latin typeface="明兰" panose="02010600030101010101" pitchFamily="2" charset="-122"/>
                <a:ea typeface="明兰" panose="02010600030101010101" pitchFamily="2" charset="-122"/>
              </a:endParaRPr>
            </a:p>
            <a:p>
              <a:endParaRPr lang="en-US" altLang="zh-CN" sz="2000" spc="300" dirty="0">
                <a:latin typeface="明兰" panose="02010600030101010101" pitchFamily="2" charset="-122"/>
                <a:ea typeface="明兰" panose="02010600030101010101" pitchFamily="2" charset="-122"/>
              </a:endParaRPr>
            </a:p>
            <a:p>
              <a:r>
                <a:rPr lang="zh-CN" altLang="en-US" sz="2000" spc="300" dirty="0">
                  <a:latin typeface="明兰" panose="02010600030101010101" pitchFamily="2" charset="-122"/>
                  <a:ea typeface="明兰" panose="02010600030101010101" pitchFamily="2" charset="-122"/>
                </a:rPr>
                <a:t>参考表达式生成 </a:t>
              </a:r>
              <a:r>
                <a:rPr lang="en-US" altLang="zh-CN" sz="2000" spc="300" dirty="0">
                  <a:latin typeface="明兰" panose="02010600030101010101" pitchFamily="2" charset="-122"/>
                  <a:ea typeface="明兰" panose="02010600030101010101" pitchFamily="2" charset="-122"/>
                </a:rPr>
                <a:t>– Referring Expression </a:t>
              </a:r>
              <a:r>
                <a:rPr lang="en-US" altLang="zh-CN" sz="2000" spc="300" dirty="0" err="1">
                  <a:latin typeface="明兰" panose="02010600030101010101" pitchFamily="2" charset="-122"/>
                  <a:ea typeface="明兰" panose="02010600030101010101" pitchFamily="2" charset="-122"/>
                </a:rPr>
                <a:t>Generation|REG</a:t>
              </a:r>
              <a:endParaRPr lang="en-US" altLang="zh-CN" sz="2000" spc="300" dirty="0">
                <a:latin typeface="明兰" panose="02010600030101010101" pitchFamily="2" charset="-122"/>
                <a:ea typeface="明兰" panose="02010600030101010101" pitchFamily="2" charset="-122"/>
              </a:endParaRPr>
            </a:p>
            <a:p>
              <a:endParaRPr lang="en-US" altLang="zh-CN" sz="2000" spc="300" dirty="0">
                <a:latin typeface="明兰" panose="02010600030101010101" pitchFamily="2" charset="-122"/>
                <a:ea typeface="明兰" panose="02010600030101010101" pitchFamily="2" charset="-122"/>
              </a:endParaRPr>
            </a:p>
            <a:p>
              <a:r>
                <a:rPr lang="zh-CN" altLang="en-US" sz="2000" spc="300" dirty="0">
                  <a:latin typeface="明兰" panose="02010600030101010101" pitchFamily="2" charset="-122"/>
                  <a:ea typeface="明兰" panose="02010600030101010101" pitchFamily="2" charset="-122"/>
                </a:rPr>
                <a:t>语言实现 </a:t>
              </a:r>
              <a:r>
                <a:rPr lang="en-US" altLang="zh-CN" sz="2000" spc="300" dirty="0">
                  <a:latin typeface="明兰" panose="02010600030101010101" pitchFamily="2" charset="-122"/>
                  <a:ea typeface="明兰" panose="02010600030101010101" pitchFamily="2" charset="-122"/>
                </a:rPr>
                <a:t>– Linguistic </a:t>
              </a:r>
              <a:r>
                <a:rPr lang="en-US" altLang="zh-CN" sz="2000" spc="300" dirty="0" err="1">
                  <a:latin typeface="明兰" panose="02010600030101010101" pitchFamily="2" charset="-122"/>
                  <a:ea typeface="明兰" panose="02010600030101010101" pitchFamily="2" charset="-122"/>
                </a:rPr>
                <a:t>Realisation</a:t>
              </a:r>
              <a:endParaRPr lang="zh-CN" altLang="en-US" sz="2000" spc="300" dirty="0">
                <a:latin typeface="明兰" panose="02010600030101010101" pitchFamily="2" charset="-122"/>
                <a:ea typeface="明兰" panose="02010600030101010101" pitchFamily="2" charset="-122"/>
              </a:endParaRPr>
            </a:p>
          </p:txBody>
        </p:sp>
      </p:grpSp>
      <p:sp>
        <p:nvSpPr>
          <p:cNvPr id="63" name="矩形 62">
            <a:extLst>
              <a:ext uri="{FF2B5EF4-FFF2-40B4-BE49-F238E27FC236}">
                <a16:creationId xmlns:a16="http://schemas.microsoft.com/office/drawing/2014/main" id="{EF54027C-C1F3-486B-919D-4B2FC12C9B68}"/>
              </a:ext>
            </a:extLst>
          </p:cNvPr>
          <p:cNvSpPr/>
          <p:nvPr/>
        </p:nvSpPr>
        <p:spPr>
          <a:xfrm>
            <a:off x="1004715" y="487478"/>
            <a:ext cx="3332964" cy="1077218"/>
          </a:xfrm>
          <a:prstGeom prst="rect">
            <a:avLst/>
          </a:prstGeom>
        </p:spPr>
        <p:txBody>
          <a:bodyPr wrap="none">
            <a:spAutoFit/>
          </a:bodyPr>
          <a:lstStyle/>
          <a:p>
            <a:r>
              <a:rPr lang="en-US" altLang="zh-CN" sz="3200" dirty="0"/>
              <a:t>NLG </a:t>
            </a:r>
            <a:r>
              <a:rPr lang="zh-CN" altLang="en-US" sz="3200" dirty="0"/>
              <a:t>的</a:t>
            </a:r>
            <a:r>
              <a:rPr lang="en-US" altLang="zh-CN" sz="3200" dirty="0"/>
              <a:t>6</a:t>
            </a:r>
            <a:r>
              <a:rPr lang="zh-CN" altLang="en-US" sz="3200" dirty="0"/>
              <a:t>个步骤：</a:t>
            </a:r>
          </a:p>
          <a:p>
            <a:endParaRPr lang="zh-CN" altLang="en-US" sz="3200" dirty="0"/>
          </a:p>
        </p:txBody>
      </p:sp>
      <p:sp>
        <p:nvSpPr>
          <p:cNvPr id="2" name="文本框 1">
            <a:extLst>
              <a:ext uri="{FF2B5EF4-FFF2-40B4-BE49-F238E27FC236}">
                <a16:creationId xmlns:a16="http://schemas.microsoft.com/office/drawing/2014/main" id="{C32E46C7-F6E8-4882-AB88-508FDEE28A6D}"/>
              </a:ext>
            </a:extLst>
          </p:cNvPr>
          <p:cNvSpPr txBox="1"/>
          <p:nvPr/>
        </p:nvSpPr>
        <p:spPr>
          <a:xfrm>
            <a:off x="1004715" y="5344296"/>
            <a:ext cx="10626571" cy="1231106"/>
          </a:xfrm>
          <a:prstGeom prst="rect">
            <a:avLst/>
          </a:prstGeom>
          <a:noFill/>
        </p:spPr>
        <p:txBody>
          <a:bodyPr wrap="square" rtlCol="0">
            <a:spAutoFit/>
          </a:bodyPr>
          <a:lstStyle/>
          <a:p>
            <a:r>
              <a:rPr lang="zh-CN" altLang="en-US" sz="2800" b="1" dirty="0"/>
              <a:t>想要深入了解</a:t>
            </a:r>
            <a:r>
              <a:rPr lang="en-US" altLang="zh-CN" sz="2800" b="1" dirty="0"/>
              <a:t>NLG</a:t>
            </a:r>
            <a:r>
              <a:rPr lang="zh-CN" altLang="en-US" sz="2800" b="1" dirty="0"/>
              <a:t>，可以看看这篇文章</a:t>
            </a:r>
            <a:r>
              <a:rPr lang="en-US" altLang="zh-CN" sz="2800" b="1" dirty="0"/>
              <a:t>《</a:t>
            </a:r>
            <a:r>
              <a:rPr lang="zh-CN" altLang="en-US" sz="2800" b="1" dirty="0"/>
              <a:t> 总结</a:t>
            </a:r>
            <a:r>
              <a:rPr lang="en-US" altLang="zh-CN" sz="2800" b="1" dirty="0"/>
              <a:t>+paper</a:t>
            </a:r>
            <a:r>
              <a:rPr lang="zh-CN" altLang="en-US" sz="2800" b="1" dirty="0"/>
              <a:t>分享</a:t>
            </a:r>
            <a:r>
              <a:rPr lang="en-US" altLang="zh-CN" sz="2800" b="1" dirty="0"/>
              <a:t>|</a:t>
            </a:r>
            <a:r>
              <a:rPr lang="zh-CN" altLang="en-US" sz="2800" b="1" dirty="0"/>
              <a:t>对话系统中的自然语言生成技术（</a:t>
            </a:r>
            <a:r>
              <a:rPr lang="en-US" altLang="zh-CN" sz="2800" b="1" dirty="0"/>
              <a:t>NLG</a:t>
            </a:r>
            <a:r>
              <a:rPr lang="zh-CN" altLang="en-US" sz="2800" b="1" dirty="0"/>
              <a:t>） </a:t>
            </a:r>
            <a:r>
              <a:rPr lang="en-US" altLang="zh-CN" sz="2800" b="1" dirty="0"/>
              <a:t>》</a:t>
            </a:r>
          </a:p>
          <a:p>
            <a:endParaRPr lang="en-US" altLang="zh-CN" dirty="0"/>
          </a:p>
        </p:txBody>
      </p:sp>
    </p:spTree>
    <p:extLst>
      <p:ext uri="{BB962C8B-B14F-4D97-AF65-F5344CB8AC3E}">
        <p14:creationId xmlns:p14="http://schemas.microsoft.com/office/powerpoint/2010/main" val="41402313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08687" y="2475857"/>
            <a:ext cx="4547611" cy="1754326"/>
          </a:xfrm>
          <a:prstGeom prst="rect">
            <a:avLst/>
          </a:prstGeom>
          <a:solidFill>
            <a:schemeClr val="bg1">
              <a:alpha val="80000"/>
            </a:schemeClr>
          </a:solidFill>
        </p:spPr>
        <p:txBody>
          <a:bodyPr wrap="square" rtlCol="0">
            <a:spAutoFit/>
          </a:bodyPr>
          <a:lstStyle/>
          <a:p>
            <a:pPr algn="ctr"/>
            <a:r>
              <a:rPr lang="en-US" altLang="zh-CN" sz="5400" spc="100" dirty="0">
                <a:latin typeface="明兰" panose="02010600030101010101" pitchFamily="2" charset="-122"/>
                <a:ea typeface="明兰" panose="02010600030101010101" pitchFamily="2" charset="-122"/>
              </a:rPr>
              <a:t>NLP </a:t>
            </a:r>
            <a:r>
              <a:rPr lang="zh-CN" altLang="en-US" sz="5400" spc="100" dirty="0">
                <a:latin typeface="明兰" panose="02010600030101010101" pitchFamily="2" charset="-122"/>
                <a:ea typeface="明兰" panose="02010600030101010101" pitchFamily="2" charset="-122"/>
              </a:rPr>
              <a:t>的５个难点</a:t>
            </a: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7996"/>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4</a:t>
            </a:r>
            <a:endParaRPr lang="zh-CN" altLang="en-US" sz="6600" spc="1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332221486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3640" y="3576331"/>
            <a:ext cx="184720" cy="400105"/>
          </a:xfrm>
          <a:prstGeom prst="rect">
            <a:avLst/>
          </a:prstGeom>
          <a:solidFill>
            <a:schemeClr val="bg1">
              <a:lumMod val="95000"/>
            </a:schemeClr>
          </a:solidFill>
        </p:spPr>
        <p:txBody>
          <a:bodyPr rot="0" spcFirstLastPara="0" vertOverflow="overflow" horzOverflow="overflow" vert="horz" wrap="none" lIns="91435" tIns="45718" rIns="91435" bIns="45718" numCol="1" spcCol="0" rtlCol="0" fromWordArt="0" anchor="ctr" anchorCtr="0" forceAA="0" compatLnSpc="1">
            <a:prstTxWarp prst="textNoShape">
              <a:avLst/>
            </a:prstTxWarp>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88" name="任意多边形: 形状 8"/>
          <p:cNvSpPr/>
          <p:nvPr/>
        </p:nvSpPr>
        <p:spPr>
          <a:xfrm>
            <a:off x="335" y="3304709"/>
            <a:ext cx="12176818" cy="819099"/>
          </a:xfrm>
          <a:custGeom>
            <a:avLst/>
            <a:gdLst>
              <a:gd name="connsiteX0" fmla="*/ 0 w 12177486"/>
              <a:gd name="connsiteY0" fmla="*/ 805696 h 823872"/>
              <a:gd name="connsiteX1" fmla="*/ 3788229 w 12177486"/>
              <a:gd name="connsiteY1" fmla="*/ 326725 h 823872"/>
              <a:gd name="connsiteX2" fmla="*/ 6821715 w 12177486"/>
              <a:gd name="connsiteY2" fmla="*/ 820210 h 823872"/>
              <a:gd name="connsiteX3" fmla="*/ 9913257 w 12177486"/>
              <a:gd name="connsiteY3" fmla="*/ 7410 h 823872"/>
              <a:gd name="connsiteX4" fmla="*/ 12177486 w 12177486"/>
              <a:gd name="connsiteY4" fmla="*/ 486382 h 823872"/>
              <a:gd name="connsiteX0" fmla="*/ 0 w 12177486"/>
              <a:gd name="connsiteY0" fmla="*/ 805696 h 825056"/>
              <a:gd name="connsiteX1" fmla="*/ 3788229 w 12177486"/>
              <a:gd name="connsiteY1" fmla="*/ 326725 h 825056"/>
              <a:gd name="connsiteX2" fmla="*/ 6821715 w 12177486"/>
              <a:gd name="connsiteY2" fmla="*/ 820210 h 825056"/>
              <a:gd name="connsiteX3" fmla="*/ 9913257 w 12177486"/>
              <a:gd name="connsiteY3" fmla="*/ 7410 h 825056"/>
              <a:gd name="connsiteX4" fmla="*/ 12177486 w 12177486"/>
              <a:gd name="connsiteY4" fmla="*/ 486382 h 825056"/>
              <a:gd name="connsiteX0" fmla="*/ 0 w 12177486"/>
              <a:gd name="connsiteY0" fmla="*/ 805696 h 831751"/>
              <a:gd name="connsiteX1" fmla="*/ 3788229 w 12177486"/>
              <a:gd name="connsiteY1" fmla="*/ 326725 h 831751"/>
              <a:gd name="connsiteX2" fmla="*/ 6821715 w 12177486"/>
              <a:gd name="connsiteY2" fmla="*/ 820210 h 831751"/>
              <a:gd name="connsiteX3" fmla="*/ 9913257 w 12177486"/>
              <a:gd name="connsiteY3" fmla="*/ 7410 h 831751"/>
              <a:gd name="connsiteX4" fmla="*/ 12177486 w 12177486"/>
              <a:gd name="connsiteY4" fmla="*/ 486382 h 831751"/>
              <a:gd name="connsiteX0" fmla="*/ 0 w 12177486"/>
              <a:gd name="connsiteY0" fmla="*/ 803846 h 829901"/>
              <a:gd name="connsiteX1" fmla="*/ 3788229 w 12177486"/>
              <a:gd name="connsiteY1" fmla="*/ 324875 h 829901"/>
              <a:gd name="connsiteX2" fmla="*/ 6821715 w 12177486"/>
              <a:gd name="connsiteY2" fmla="*/ 818360 h 829901"/>
              <a:gd name="connsiteX3" fmla="*/ 9913257 w 12177486"/>
              <a:gd name="connsiteY3" fmla="*/ 5560 h 829901"/>
              <a:gd name="connsiteX4" fmla="*/ 12177486 w 12177486"/>
              <a:gd name="connsiteY4" fmla="*/ 484532 h 829901"/>
              <a:gd name="connsiteX0" fmla="*/ 0 w 12177486"/>
              <a:gd name="connsiteY0" fmla="*/ 798305 h 824360"/>
              <a:gd name="connsiteX1" fmla="*/ 3788229 w 12177486"/>
              <a:gd name="connsiteY1" fmla="*/ 319334 h 824360"/>
              <a:gd name="connsiteX2" fmla="*/ 6821715 w 12177486"/>
              <a:gd name="connsiteY2" fmla="*/ 812819 h 824360"/>
              <a:gd name="connsiteX3" fmla="*/ 9913257 w 12177486"/>
              <a:gd name="connsiteY3" fmla="*/ 19 h 824360"/>
              <a:gd name="connsiteX4" fmla="*/ 12177486 w 12177486"/>
              <a:gd name="connsiteY4" fmla="*/ 478991 h 824360"/>
              <a:gd name="connsiteX0" fmla="*/ 0 w 12177486"/>
              <a:gd name="connsiteY0" fmla="*/ 798305 h 819144"/>
              <a:gd name="connsiteX1" fmla="*/ 3788229 w 12177486"/>
              <a:gd name="connsiteY1" fmla="*/ 319334 h 819144"/>
              <a:gd name="connsiteX2" fmla="*/ 6821715 w 12177486"/>
              <a:gd name="connsiteY2" fmla="*/ 812819 h 819144"/>
              <a:gd name="connsiteX3" fmla="*/ 9913257 w 12177486"/>
              <a:gd name="connsiteY3" fmla="*/ 19 h 819144"/>
              <a:gd name="connsiteX4" fmla="*/ 12177486 w 12177486"/>
              <a:gd name="connsiteY4" fmla="*/ 478991 h 81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6" h="819144">
                <a:moveTo>
                  <a:pt x="0" y="798305"/>
                </a:moveTo>
                <a:cubicBezTo>
                  <a:pt x="1325638" y="557610"/>
                  <a:pt x="3009417" y="65455"/>
                  <a:pt x="3788229" y="319334"/>
                </a:cubicBezTo>
                <a:cubicBezTo>
                  <a:pt x="4567041" y="573213"/>
                  <a:pt x="5800877" y="866038"/>
                  <a:pt x="6821715" y="812819"/>
                </a:cubicBezTo>
                <a:cubicBezTo>
                  <a:pt x="7842553" y="759600"/>
                  <a:pt x="8883469" y="2317"/>
                  <a:pt x="9913257" y="19"/>
                </a:cubicBezTo>
                <a:cubicBezTo>
                  <a:pt x="10943045" y="-2279"/>
                  <a:pt x="11491686" y="211686"/>
                  <a:pt x="12177486" y="478991"/>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89" name="椭圆 88"/>
          <p:cNvSpPr/>
          <p:nvPr/>
        </p:nvSpPr>
        <p:spPr>
          <a:xfrm>
            <a:off x="1887465"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0" name="椭圆 89"/>
          <p:cNvSpPr/>
          <p:nvPr/>
        </p:nvSpPr>
        <p:spPr>
          <a:xfrm>
            <a:off x="3947516"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1" name="椭圆 90"/>
          <p:cNvSpPr/>
          <p:nvPr/>
        </p:nvSpPr>
        <p:spPr>
          <a:xfrm>
            <a:off x="6032116" y="4052750"/>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3" name="椭圆 92"/>
          <p:cNvSpPr/>
          <p:nvPr/>
        </p:nvSpPr>
        <p:spPr>
          <a:xfrm>
            <a:off x="8082061" y="3700796"/>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4" name="椭圆 93"/>
          <p:cNvSpPr/>
          <p:nvPr/>
        </p:nvSpPr>
        <p:spPr>
          <a:xfrm>
            <a:off x="10166305" y="3251449"/>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grpSp>
        <p:nvGrpSpPr>
          <p:cNvPr id="95" name="组合 94"/>
          <p:cNvGrpSpPr/>
          <p:nvPr/>
        </p:nvGrpSpPr>
        <p:grpSpPr>
          <a:xfrm>
            <a:off x="1472653" y="3966776"/>
            <a:ext cx="1064715" cy="1064715"/>
            <a:chOff x="1676400" y="4740492"/>
            <a:chExt cx="685800" cy="685800"/>
          </a:xfrm>
        </p:grpSpPr>
        <p:sp>
          <p:nvSpPr>
            <p:cNvPr id="96" name="椭圆 95"/>
            <p:cNvSpPr/>
            <p:nvPr/>
          </p:nvSpPr>
          <p:spPr>
            <a:xfrm>
              <a:off x="1676400" y="47404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7" name="Freeform 109"/>
            <p:cNvSpPr>
              <a:spLocks noChangeArrowheads="1"/>
            </p:cNvSpPr>
            <p:nvPr/>
          </p:nvSpPr>
          <p:spPr bwMode="auto">
            <a:xfrm>
              <a:off x="1827792" y="4880339"/>
              <a:ext cx="383016" cy="38301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98" name="组合 97"/>
          <p:cNvGrpSpPr/>
          <p:nvPr/>
        </p:nvGrpSpPr>
        <p:grpSpPr>
          <a:xfrm>
            <a:off x="7597431" y="2507334"/>
            <a:ext cx="1064715" cy="1064715"/>
            <a:chOff x="8299836" y="4588092"/>
            <a:chExt cx="685800" cy="685800"/>
          </a:xfrm>
        </p:grpSpPr>
        <p:sp>
          <p:nvSpPr>
            <p:cNvPr id="99" name="椭圆 98"/>
            <p:cNvSpPr/>
            <p:nvPr/>
          </p:nvSpPr>
          <p:spPr>
            <a:xfrm>
              <a:off x="8299836" y="45880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0" name="Freeform 81"/>
            <p:cNvSpPr>
              <a:spLocks noChangeArrowheads="1"/>
            </p:cNvSpPr>
            <p:nvPr/>
          </p:nvSpPr>
          <p:spPr bwMode="auto">
            <a:xfrm>
              <a:off x="8456763" y="4786246"/>
              <a:ext cx="371946" cy="285600"/>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FFFFFF"/>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1" name="组合 100"/>
          <p:cNvGrpSpPr/>
          <p:nvPr/>
        </p:nvGrpSpPr>
        <p:grpSpPr>
          <a:xfrm>
            <a:off x="9692719" y="3579164"/>
            <a:ext cx="1064715" cy="1064715"/>
            <a:chOff x="9955694" y="2892642"/>
            <a:chExt cx="685800" cy="685800"/>
          </a:xfrm>
        </p:grpSpPr>
        <p:sp>
          <p:nvSpPr>
            <p:cNvPr id="102" name="椭圆 101"/>
            <p:cNvSpPr/>
            <p:nvPr/>
          </p:nvSpPr>
          <p:spPr>
            <a:xfrm>
              <a:off x="9955694" y="28926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3" name="Freeform 85"/>
            <p:cNvSpPr>
              <a:spLocks noChangeArrowheads="1"/>
            </p:cNvSpPr>
            <p:nvPr/>
          </p:nvSpPr>
          <p:spPr bwMode="auto">
            <a:xfrm>
              <a:off x="10130332" y="3043021"/>
              <a:ext cx="336524" cy="383014"/>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8" name="组合 107"/>
          <p:cNvGrpSpPr/>
          <p:nvPr/>
        </p:nvGrpSpPr>
        <p:grpSpPr>
          <a:xfrm>
            <a:off x="5582685" y="4382286"/>
            <a:ext cx="1064715" cy="1064715"/>
            <a:chOff x="4988118" y="4988142"/>
            <a:chExt cx="685800" cy="685800"/>
          </a:xfrm>
        </p:grpSpPr>
        <p:sp>
          <p:nvSpPr>
            <p:cNvPr id="109" name="椭圆 108"/>
            <p:cNvSpPr/>
            <p:nvPr/>
          </p:nvSpPr>
          <p:spPr>
            <a:xfrm>
              <a:off x="4988118" y="4988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0" name="Freeform 159"/>
            <p:cNvSpPr>
              <a:spLocks noChangeArrowheads="1"/>
            </p:cNvSpPr>
            <p:nvPr/>
          </p:nvSpPr>
          <p:spPr bwMode="auto">
            <a:xfrm>
              <a:off x="5139510" y="5151163"/>
              <a:ext cx="383016" cy="37194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11" name="组合 110"/>
          <p:cNvGrpSpPr/>
          <p:nvPr/>
        </p:nvGrpSpPr>
        <p:grpSpPr>
          <a:xfrm>
            <a:off x="3532703" y="2397028"/>
            <a:ext cx="1064715" cy="1064715"/>
            <a:chOff x="3332259" y="3083142"/>
            <a:chExt cx="685800" cy="685800"/>
          </a:xfrm>
        </p:grpSpPr>
        <p:sp>
          <p:nvSpPr>
            <p:cNvPr id="112" name="椭圆 111"/>
            <p:cNvSpPr/>
            <p:nvPr/>
          </p:nvSpPr>
          <p:spPr>
            <a:xfrm>
              <a:off x="3332259" y="3083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3" name="Freeform 160"/>
            <p:cNvSpPr>
              <a:spLocks noChangeArrowheads="1"/>
            </p:cNvSpPr>
            <p:nvPr/>
          </p:nvSpPr>
          <p:spPr bwMode="auto">
            <a:xfrm>
              <a:off x="3530439" y="3240069"/>
              <a:ext cx="309956" cy="371946"/>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sp>
        <p:nvSpPr>
          <p:cNvPr id="114" name="文本框 113"/>
          <p:cNvSpPr txBox="1"/>
          <p:nvPr/>
        </p:nvSpPr>
        <p:spPr>
          <a:xfrm>
            <a:off x="1437302" y="2499053"/>
            <a:ext cx="1819575" cy="1283108"/>
          </a:xfrm>
          <a:prstGeom prst="rect">
            <a:avLst/>
          </a:prstGeom>
          <a:noFill/>
        </p:spPr>
        <p:txBody>
          <a:bodyPr wrap="square" rtlCol="0">
            <a:spAutoFit/>
          </a:bodyPr>
          <a:lstStyle/>
          <a:p>
            <a:r>
              <a:rPr lang="zh-CN" altLang="en-US" dirty="0"/>
              <a:t>语言是没有规律的，或者说规律是错综复杂的。</a:t>
            </a:r>
          </a:p>
          <a:p>
            <a:br>
              <a:rPr lang="zh-CN" altLang="en-US" sz="1200" dirty="0"/>
            </a:br>
            <a:endParaRPr lang="en-US" altLang="zh-CN" sz="1138" dirty="0">
              <a:latin typeface="微软雅黑" panose="020B0503020204020204" pitchFamily="34" charset="-122"/>
              <a:ea typeface="微软雅黑" panose="020B0503020204020204" pitchFamily="34" charset="-122"/>
            </a:endParaRPr>
          </a:p>
        </p:txBody>
      </p:sp>
      <p:sp>
        <p:nvSpPr>
          <p:cNvPr id="115" name="文本框 114"/>
          <p:cNvSpPr txBox="1"/>
          <p:nvPr/>
        </p:nvSpPr>
        <p:spPr>
          <a:xfrm>
            <a:off x="3131219" y="3916239"/>
            <a:ext cx="1819575" cy="1560107"/>
          </a:xfrm>
          <a:prstGeom prst="rect">
            <a:avLst/>
          </a:prstGeom>
          <a:noFill/>
        </p:spPr>
        <p:txBody>
          <a:bodyPr wrap="square" rtlCol="0">
            <a:spAutoFit/>
          </a:bodyPr>
          <a:lstStyle/>
          <a:p>
            <a:r>
              <a:rPr lang="zh-CN" altLang="en-US" dirty="0"/>
              <a:t>语言是可以自由组合的，可以组合复杂的语言表达。</a:t>
            </a:r>
          </a:p>
          <a:p>
            <a:br>
              <a:rPr lang="zh-CN" altLang="en-US" sz="1200" dirty="0"/>
            </a:br>
            <a:endParaRPr lang="en-US" altLang="zh-CN" sz="1138"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5221922" y="2828686"/>
            <a:ext cx="2048119" cy="1560107"/>
          </a:xfrm>
          <a:prstGeom prst="rect">
            <a:avLst/>
          </a:prstGeom>
          <a:noFill/>
        </p:spPr>
        <p:txBody>
          <a:bodyPr wrap="square" rtlCol="0">
            <a:spAutoFit/>
          </a:bodyPr>
          <a:lstStyle/>
          <a:p>
            <a:r>
              <a:rPr lang="zh-CN" altLang="en-US" dirty="0"/>
              <a:t>语言是一个开放集合，我们可以任意的发明创造一些新的表达方式。</a:t>
            </a:r>
          </a:p>
          <a:p>
            <a:br>
              <a:rPr lang="zh-CN" altLang="en-US" sz="1200" dirty="0"/>
            </a:br>
            <a:endParaRPr lang="en-US" altLang="zh-CN" sz="1138" dirty="0">
              <a:latin typeface="微软雅黑" panose="020B0503020204020204" pitchFamily="34" charset="-122"/>
              <a:ea typeface="微软雅黑" panose="020B0503020204020204" pitchFamily="34" charset="-122"/>
            </a:endParaRPr>
          </a:p>
        </p:txBody>
      </p:sp>
      <p:sp>
        <p:nvSpPr>
          <p:cNvPr id="118" name="文本框 117"/>
          <p:cNvSpPr txBox="1"/>
          <p:nvPr/>
        </p:nvSpPr>
        <p:spPr>
          <a:xfrm>
            <a:off x="7477533" y="4102502"/>
            <a:ext cx="2231116" cy="1283108"/>
          </a:xfrm>
          <a:prstGeom prst="rect">
            <a:avLst/>
          </a:prstGeom>
          <a:noFill/>
        </p:spPr>
        <p:txBody>
          <a:bodyPr wrap="square" rtlCol="0">
            <a:spAutoFit/>
          </a:bodyPr>
          <a:lstStyle/>
          <a:p>
            <a:r>
              <a:rPr lang="zh-CN" altLang="en-US" dirty="0"/>
              <a:t>语言需要联系到实践知识，有一定的知识依赖。</a:t>
            </a:r>
          </a:p>
          <a:p>
            <a:br>
              <a:rPr lang="zh-CN" altLang="en-US" sz="1200" dirty="0"/>
            </a:br>
            <a:endParaRPr lang="en-US" altLang="zh-CN" sz="1138" dirty="0">
              <a:latin typeface="微软雅黑" panose="020B0503020204020204" pitchFamily="34" charset="-122"/>
              <a:ea typeface="微软雅黑" panose="020B0503020204020204" pitchFamily="34" charset="-122"/>
            </a:endParaRPr>
          </a:p>
        </p:txBody>
      </p:sp>
      <p:sp>
        <p:nvSpPr>
          <p:cNvPr id="119" name="文本框 118"/>
          <p:cNvSpPr txBox="1"/>
          <p:nvPr/>
        </p:nvSpPr>
        <p:spPr>
          <a:xfrm>
            <a:off x="9246133" y="2206992"/>
            <a:ext cx="2416025" cy="1006109"/>
          </a:xfrm>
          <a:prstGeom prst="rect">
            <a:avLst/>
          </a:prstGeom>
          <a:noFill/>
        </p:spPr>
        <p:txBody>
          <a:bodyPr wrap="square" rtlCol="0">
            <a:spAutoFit/>
          </a:bodyPr>
          <a:lstStyle/>
          <a:p>
            <a:r>
              <a:rPr lang="zh-CN" altLang="en-US" dirty="0"/>
              <a:t>语言的使用要基于环境和上下文。</a:t>
            </a:r>
          </a:p>
          <a:p>
            <a:br>
              <a:rPr lang="zh-CN" altLang="en-US" sz="1200" dirty="0"/>
            </a:br>
            <a:endParaRPr lang="en-US" altLang="zh-CN" sz="1138"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A2B4BA13-9DB9-4189-A344-5E14023FD2E8}"/>
              </a:ext>
            </a:extLst>
          </p:cNvPr>
          <p:cNvSpPr/>
          <p:nvPr/>
        </p:nvSpPr>
        <p:spPr>
          <a:xfrm>
            <a:off x="1309285" y="487478"/>
            <a:ext cx="3268844" cy="584775"/>
          </a:xfrm>
          <a:prstGeom prst="rect">
            <a:avLst/>
          </a:prstGeom>
        </p:spPr>
        <p:txBody>
          <a:bodyPr wrap="none">
            <a:spAutoFit/>
          </a:bodyPr>
          <a:lstStyle/>
          <a:p>
            <a:pPr algn="ctr"/>
            <a:r>
              <a:rPr lang="en-US" altLang="zh-CN" sz="3200" spc="100" dirty="0">
                <a:latin typeface="明兰" panose="02010600030101010101" pitchFamily="2" charset="-122"/>
                <a:ea typeface="明兰" panose="02010600030101010101" pitchFamily="2" charset="-122"/>
              </a:rPr>
              <a:t>NLP </a:t>
            </a:r>
            <a:r>
              <a:rPr lang="zh-CN" altLang="en-US" sz="3200" spc="100" dirty="0">
                <a:latin typeface="明兰" panose="02010600030101010101" pitchFamily="2" charset="-122"/>
                <a:ea typeface="明兰" panose="02010600030101010101" pitchFamily="2" charset="-122"/>
              </a:rPr>
              <a:t>的５个难点</a:t>
            </a:r>
          </a:p>
        </p:txBody>
      </p:sp>
    </p:spTree>
    <p:extLst>
      <p:ext uri="{BB962C8B-B14F-4D97-AF65-F5344CB8AC3E}">
        <p14:creationId xmlns:p14="http://schemas.microsoft.com/office/powerpoint/2010/main" val="2675156857"/>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14:presetBounceEnd="40000">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14:bounceEnd="40000">
                                          <p:cBhvr additive="base">
                                            <p:cTn id="11" dur="1000" fill="hold"/>
                                            <p:tgtEl>
                                              <p:spTgt spid="88"/>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14:presetBounceEnd="40000">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14:bounceEnd="40000">
                                          <p:cBhvr additive="base">
                                            <p:cTn id="15" dur="1000" fill="hold"/>
                                            <p:tgtEl>
                                              <p:spTgt spid="89"/>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14:presetBounceEnd="40000">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14:bounceEnd="40000">
                                          <p:cBhvr additive="base">
                                            <p:cTn id="19" dur="1000" fill="hold"/>
                                            <p:tgtEl>
                                              <p:spTgt spid="90"/>
                                            </p:tgtEl>
                                            <p:attrNameLst>
                                              <p:attrName>ppt_x</p:attrName>
                                            </p:attrNameLst>
                                          </p:cBhvr>
                                          <p:tavLst>
                                            <p:tav tm="0">
                                              <p:val>
                                                <p:strVal val="0-#ppt_w/2"/>
                                              </p:val>
                                            </p:tav>
                                            <p:tav tm="100000">
                                              <p:val>
                                                <p:strVal val="#ppt_x"/>
                                              </p:val>
                                            </p:tav>
                                          </p:tavLst>
                                        </p:anim>
                                        <p:anim calcmode="lin" valueType="num" p14:bounceEnd="40000">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14:presetBounceEnd="40000">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14:bounceEnd="40000">
                                          <p:cBhvr additive="base">
                                            <p:cTn id="23" dur="1000" fill="hold"/>
                                            <p:tgtEl>
                                              <p:spTgt spid="91"/>
                                            </p:tgtEl>
                                            <p:attrNameLst>
                                              <p:attrName>ppt_x</p:attrName>
                                            </p:attrNameLst>
                                          </p:cBhvr>
                                          <p:tavLst>
                                            <p:tav tm="0">
                                              <p:val>
                                                <p:strVal val="0-#ppt_w/2"/>
                                              </p:val>
                                            </p:tav>
                                            <p:tav tm="100000">
                                              <p:val>
                                                <p:strVal val="#ppt_x"/>
                                              </p:val>
                                            </p:tav>
                                          </p:tavLst>
                                        </p:anim>
                                        <p:anim calcmode="lin" valueType="num" p14:bounceEnd="40000">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14:presetBounceEnd="40000">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14:bounceEnd="40000">
                                          <p:cBhvr additive="base">
                                            <p:cTn id="27" dur="1000" fill="hold"/>
                                            <p:tgtEl>
                                              <p:spTgt spid="93"/>
                                            </p:tgtEl>
                                            <p:attrNameLst>
                                              <p:attrName>ppt_x</p:attrName>
                                            </p:attrNameLst>
                                          </p:cBhvr>
                                          <p:tavLst>
                                            <p:tav tm="0">
                                              <p:val>
                                                <p:strVal val="0-#ppt_w/2"/>
                                              </p:val>
                                            </p:tav>
                                            <p:tav tm="100000">
                                              <p:val>
                                                <p:strVal val="#ppt_x"/>
                                              </p:val>
                                            </p:tav>
                                          </p:tavLst>
                                        </p:anim>
                                        <p:anim calcmode="lin" valueType="num" p14:bounceEnd="40000">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14:presetBounceEnd="40000">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14:bounceEnd="40000">
                                          <p:cBhvr additive="base">
                                            <p:cTn id="31" dur="1000" fill="hold"/>
                                            <p:tgtEl>
                                              <p:spTgt spid="94"/>
                                            </p:tgtEl>
                                            <p:attrNameLst>
                                              <p:attrName>ppt_x</p:attrName>
                                            </p:attrNameLst>
                                          </p:cBhvr>
                                          <p:tavLst>
                                            <p:tav tm="0">
                                              <p:val>
                                                <p:strVal val="0-#ppt_w/2"/>
                                              </p:val>
                                            </p:tav>
                                            <p:tav tm="100000">
                                              <p:val>
                                                <p:strVal val="#ppt_x"/>
                                              </p:val>
                                            </p:tav>
                                          </p:tavLst>
                                        </p:anim>
                                        <p:anim calcmode="lin" valueType="num" p14:bounceEnd="40000">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14:presetBounceEnd="40000">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14:bounceEnd="40000">
                                          <p:cBhvr additive="base">
                                            <p:cTn id="35" dur="1000" fill="hold"/>
                                            <p:tgtEl>
                                              <p:spTgt spid="95"/>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14:presetBounceEnd="40000">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14:bounceEnd="40000">
                                          <p:cBhvr additive="base">
                                            <p:cTn id="39" dur="1000" fill="hold"/>
                                            <p:tgtEl>
                                              <p:spTgt spid="98"/>
                                            </p:tgtEl>
                                            <p:attrNameLst>
                                              <p:attrName>ppt_x</p:attrName>
                                            </p:attrNameLst>
                                          </p:cBhvr>
                                          <p:tavLst>
                                            <p:tav tm="0">
                                              <p:val>
                                                <p:strVal val="0-#ppt_w/2"/>
                                              </p:val>
                                            </p:tav>
                                            <p:tav tm="100000">
                                              <p:val>
                                                <p:strVal val="#ppt_x"/>
                                              </p:val>
                                            </p:tav>
                                          </p:tavLst>
                                        </p:anim>
                                        <p:anim calcmode="lin" valueType="num" p14:bounceEnd="40000">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14:presetBounceEnd="40000">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14:bounceEnd="40000">
                                          <p:cBhvr additive="base">
                                            <p:cTn id="43" dur="1000" fill="hold"/>
                                            <p:tgtEl>
                                              <p:spTgt spid="101"/>
                                            </p:tgtEl>
                                            <p:attrNameLst>
                                              <p:attrName>ppt_x</p:attrName>
                                            </p:attrNameLst>
                                          </p:cBhvr>
                                          <p:tavLst>
                                            <p:tav tm="0">
                                              <p:val>
                                                <p:strVal val="0-#ppt_w/2"/>
                                              </p:val>
                                            </p:tav>
                                            <p:tav tm="100000">
                                              <p:val>
                                                <p:strVal val="#ppt_x"/>
                                              </p:val>
                                            </p:tav>
                                          </p:tavLst>
                                        </p:anim>
                                        <p:anim calcmode="lin" valueType="num" p14:bounceEnd="40000">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14:presetBounceEnd="40000">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14:bounceEnd="40000">
                                          <p:cBhvr additive="base">
                                            <p:cTn id="47" dur="1000" fill="hold"/>
                                            <p:tgtEl>
                                              <p:spTgt spid="108"/>
                                            </p:tgtEl>
                                            <p:attrNameLst>
                                              <p:attrName>ppt_x</p:attrName>
                                            </p:attrNameLst>
                                          </p:cBhvr>
                                          <p:tavLst>
                                            <p:tav tm="0">
                                              <p:val>
                                                <p:strVal val="0-#ppt_w/2"/>
                                              </p:val>
                                            </p:tav>
                                            <p:tav tm="100000">
                                              <p:val>
                                                <p:strVal val="#ppt_x"/>
                                              </p:val>
                                            </p:tav>
                                          </p:tavLst>
                                        </p:anim>
                                        <p:anim calcmode="lin" valueType="num" p14:bounceEnd="40000">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14:presetBounceEnd="40000">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14:bounceEnd="40000">
                                          <p:cBhvr additive="base">
                                            <p:cTn id="51" dur="1000" fill="hold"/>
                                            <p:tgtEl>
                                              <p:spTgt spid="111"/>
                                            </p:tgtEl>
                                            <p:attrNameLst>
                                              <p:attrName>ppt_x</p:attrName>
                                            </p:attrNameLst>
                                          </p:cBhvr>
                                          <p:tavLst>
                                            <p:tav tm="0">
                                              <p:val>
                                                <p:strVal val="0-#ppt_w/2"/>
                                              </p:val>
                                            </p:tav>
                                            <p:tav tm="100000">
                                              <p:val>
                                                <p:strVal val="#ppt_x"/>
                                              </p:val>
                                            </p:tav>
                                          </p:tavLst>
                                        </p:anim>
                                        <p:anim calcmode="lin" valueType="num" p14:bounceEnd="40000">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14:presetBounceEnd="40000">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14:bounceEnd="40000">
                                          <p:cBhvr additive="base">
                                            <p:cTn id="55" dur="1000" fill="hold"/>
                                            <p:tgtEl>
                                              <p:spTgt spid="114"/>
                                            </p:tgtEl>
                                            <p:attrNameLst>
                                              <p:attrName>ppt_x</p:attrName>
                                            </p:attrNameLst>
                                          </p:cBhvr>
                                          <p:tavLst>
                                            <p:tav tm="0">
                                              <p:val>
                                                <p:strVal val="0-#ppt_w/2"/>
                                              </p:val>
                                            </p:tav>
                                            <p:tav tm="100000">
                                              <p:val>
                                                <p:strVal val="#ppt_x"/>
                                              </p:val>
                                            </p:tav>
                                          </p:tavLst>
                                        </p:anim>
                                        <p:anim calcmode="lin" valueType="num" p14:bounceEnd="40000">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14:presetBounceEnd="40000">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14:bounceEnd="40000">
                                          <p:cBhvr additive="base">
                                            <p:cTn id="59" dur="1000" fill="hold"/>
                                            <p:tgtEl>
                                              <p:spTgt spid="115"/>
                                            </p:tgtEl>
                                            <p:attrNameLst>
                                              <p:attrName>ppt_x</p:attrName>
                                            </p:attrNameLst>
                                          </p:cBhvr>
                                          <p:tavLst>
                                            <p:tav tm="0">
                                              <p:val>
                                                <p:strVal val="0-#ppt_w/2"/>
                                              </p:val>
                                            </p:tav>
                                            <p:tav tm="100000">
                                              <p:val>
                                                <p:strVal val="#ppt_x"/>
                                              </p:val>
                                            </p:tav>
                                          </p:tavLst>
                                        </p:anim>
                                        <p:anim calcmode="lin" valueType="num" p14:bounceEnd="40000">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14:presetBounceEnd="40000">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14:bounceEnd="40000">
                                          <p:cBhvr additive="base">
                                            <p:cTn id="63" dur="1000" fill="hold"/>
                                            <p:tgtEl>
                                              <p:spTgt spid="116"/>
                                            </p:tgtEl>
                                            <p:attrNameLst>
                                              <p:attrName>ppt_x</p:attrName>
                                            </p:attrNameLst>
                                          </p:cBhvr>
                                          <p:tavLst>
                                            <p:tav tm="0">
                                              <p:val>
                                                <p:strVal val="0-#ppt_w/2"/>
                                              </p:val>
                                            </p:tav>
                                            <p:tav tm="100000">
                                              <p:val>
                                                <p:strVal val="#ppt_x"/>
                                              </p:val>
                                            </p:tav>
                                          </p:tavLst>
                                        </p:anim>
                                        <p:anim calcmode="lin" valueType="num" p14:bounceEnd="40000">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14:presetBounceEnd="40000">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14:bounceEnd="40000">
                                          <p:cBhvr additive="base">
                                            <p:cTn id="67" dur="1000" fill="hold"/>
                                            <p:tgtEl>
                                              <p:spTgt spid="118"/>
                                            </p:tgtEl>
                                            <p:attrNameLst>
                                              <p:attrName>ppt_x</p:attrName>
                                            </p:attrNameLst>
                                          </p:cBhvr>
                                          <p:tavLst>
                                            <p:tav tm="0">
                                              <p:val>
                                                <p:strVal val="0-#ppt_w/2"/>
                                              </p:val>
                                            </p:tav>
                                            <p:tav tm="100000">
                                              <p:val>
                                                <p:strVal val="#ppt_x"/>
                                              </p:val>
                                            </p:tav>
                                          </p:tavLst>
                                        </p:anim>
                                        <p:anim calcmode="lin" valueType="num" p14:bounceEnd="40000">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14:presetBounceEnd="40000">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14:bounceEnd="40000">
                                          <p:cBhvr additive="base">
                                            <p:cTn id="71" dur="1000" fill="hold"/>
                                            <p:tgtEl>
                                              <p:spTgt spid="119"/>
                                            </p:tgtEl>
                                            <p:attrNameLst>
                                              <p:attrName>ppt_x</p:attrName>
                                            </p:attrNameLst>
                                          </p:cBhvr>
                                          <p:tavLst>
                                            <p:tav tm="0">
                                              <p:val>
                                                <p:strVal val="0-#ppt_w/2"/>
                                              </p:val>
                                            </p:tav>
                                            <p:tav tm="100000">
                                              <p:val>
                                                <p:strVal val="#ppt_x"/>
                                              </p:val>
                                            </p:tav>
                                          </p:tavLst>
                                        </p:anim>
                                        <p:anim calcmode="lin" valueType="num" p14:bounceEnd="40000">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1000" fill="hold"/>
                                            <p:tgtEl>
                                              <p:spTgt spid="88"/>
                                            </p:tgtEl>
                                            <p:attrNameLst>
                                              <p:attrName>ppt_x</p:attrName>
                                            </p:attrNameLst>
                                          </p:cBhvr>
                                          <p:tavLst>
                                            <p:tav tm="0">
                                              <p:val>
                                                <p:strVal val="0-#ppt_w/2"/>
                                              </p:val>
                                            </p:tav>
                                            <p:tav tm="100000">
                                              <p:val>
                                                <p:strVal val="#ppt_x"/>
                                              </p:val>
                                            </p:tav>
                                          </p:tavLst>
                                        </p:anim>
                                        <p:anim calcmode="lin" valueType="num">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1000" fill="hold"/>
                                            <p:tgtEl>
                                              <p:spTgt spid="89"/>
                                            </p:tgtEl>
                                            <p:attrNameLst>
                                              <p:attrName>ppt_x</p:attrName>
                                            </p:attrNameLst>
                                          </p:cBhvr>
                                          <p:tavLst>
                                            <p:tav tm="0">
                                              <p:val>
                                                <p:strVal val="0-#ppt_w/2"/>
                                              </p:val>
                                            </p:tav>
                                            <p:tav tm="100000">
                                              <p:val>
                                                <p:strVal val="#ppt_x"/>
                                              </p:val>
                                            </p:tav>
                                          </p:tavLst>
                                        </p:anim>
                                        <p:anim calcmode="lin" valueType="num">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1000" fill="hold"/>
                                            <p:tgtEl>
                                              <p:spTgt spid="90"/>
                                            </p:tgtEl>
                                            <p:attrNameLst>
                                              <p:attrName>ppt_x</p:attrName>
                                            </p:attrNameLst>
                                          </p:cBhvr>
                                          <p:tavLst>
                                            <p:tav tm="0">
                                              <p:val>
                                                <p:strVal val="0-#ppt_w/2"/>
                                              </p:val>
                                            </p:tav>
                                            <p:tav tm="100000">
                                              <p:val>
                                                <p:strVal val="#ppt_x"/>
                                              </p:val>
                                            </p:tav>
                                          </p:tavLst>
                                        </p:anim>
                                        <p:anim calcmode="lin" valueType="num">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1000" fill="hold"/>
                                            <p:tgtEl>
                                              <p:spTgt spid="91"/>
                                            </p:tgtEl>
                                            <p:attrNameLst>
                                              <p:attrName>ppt_x</p:attrName>
                                            </p:attrNameLst>
                                          </p:cBhvr>
                                          <p:tavLst>
                                            <p:tav tm="0">
                                              <p:val>
                                                <p:strVal val="0-#ppt_w/2"/>
                                              </p:val>
                                            </p:tav>
                                            <p:tav tm="100000">
                                              <p:val>
                                                <p:strVal val="#ppt_x"/>
                                              </p:val>
                                            </p:tav>
                                          </p:tavLst>
                                        </p:anim>
                                        <p:anim calcmode="lin" valueType="num">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cBhvr additive="base">
                                            <p:cTn id="27" dur="1000" fill="hold"/>
                                            <p:tgtEl>
                                              <p:spTgt spid="93"/>
                                            </p:tgtEl>
                                            <p:attrNameLst>
                                              <p:attrName>ppt_x</p:attrName>
                                            </p:attrNameLst>
                                          </p:cBhvr>
                                          <p:tavLst>
                                            <p:tav tm="0">
                                              <p:val>
                                                <p:strVal val="0-#ppt_w/2"/>
                                              </p:val>
                                            </p:tav>
                                            <p:tav tm="100000">
                                              <p:val>
                                                <p:strVal val="#ppt_x"/>
                                              </p:val>
                                            </p:tav>
                                          </p:tavLst>
                                        </p:anim>
                                        <p:anim calcmode="lin" valueType="num">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cBhvr additive="base">
                                            <p:cTn id="31" dur="1000" fill="hold"/>
                                            <p:tgtEl>
                                              <p:spTgt spid="94"/>
                                            </p:tgtEl>
                                            <p:attrNameLst>
                                              <p:attrName>ppt_x</p:attrName>
                                            </p:attrNameLst>
                                          </p:cBhvr>
                                          <p:tavLst>
                                            <p:tav tm="0">
                                              <p:val>
                                                <p:strVal val="0-#ppt_w/2"/>
                                              </p:val>
                                            </p:tav>
                                            <p:tav tm="100000">
                                              <p:val>
                                                <p:strVal val="#ppt_x"/>
                                              </p:val>
                                            </p:tav>
                                          </p:tavLst>
                                        </p:anim>
                                        <p:anim calcmode="lin" valueType="num">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1000" fill="hold"/>
                                            <p:tgtEl>
                                              <p:spTgt spid="95"/>
                                            </p:tgtEl>
                                            <p:attrNameLst>
                                              <p:attrName>ppt_x</p:attrName>
                                            </p:attrNameLst>
                                          </p:cBhvr>
                                          <p:tavLst>
                                            <p:tav tm="0">
                                              <p:val>
                                                <p:strVal val="0-#ppt_w/2"/>
                                              </p:val>
                                            </p:tav>
                                            <p:tav tm="100000">
                                              <p:val>
                                                <p:strVal val="#ppt_x"/>
                                              </p:val>
                                            </p:tav>
                                          </p:tavLst>
                                        </p:anim>
                                        <p:anim calcmode="lin" valueType="num">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cBhvr additive="base">
                                            <p:cTn id="39" dur="1000" fill="hold"/>
                                            <p:tgtEl>
                                              <p:spTgt spid="98"/>
                                            </p:tgtEl>
                                            <p:attrNameLst>
                                              <p:attrName>ppt_x</p:attrName>
                                            </p:attrNameLst>
                                          </p:cBhvr>
                                          <p:tavLst>
                                            <p:tav tm="0">
                                              <p:val>
                                                <p:strVal val="0-#ppt_w/2"/>
                                              </p:val>
                                            </p:tav>
                                            <p:tav tm="100000">
                                              <p:val>
                                                <p:strVal val="#ppt_x"/>
                                              </p:val>
                                            </p:tav>
                                          </p:tavLst>
                                        </p:anim>
                                        <p:anim calcmode="lin" valueType="num">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1000" fill="hold"/>
                                            <p:tgtEl>
                                              <p:spTgt spid="101"/>
                                            </p:tgtEl>
                                            <p:attrNameLst>
                                              <p:attrName>ppt_x</p:attrName>
                                            </p:attrNameLst>
                                          </p:cBhvr>
                                          <p:tavLst>
                                            <p:tav tm="0">
                                              <p:val>
                                                <p:strVal val="0-#ppt_w/2"/>
                                              </p:val>
                                            </p:tav>
                                            <p:tav tm="100000">
                                              <p:val>
                                                <p:strVal val="#ppt_x"/>
                                              </p:val>
                                            </p:tav>
                                          </p:tavLst>
                                        </p:anim>
                                        <p:anim calcmode="lin" valueType="num">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cBhvr additive="base">
                                            <p:cTn id="47" dur="1000" fill="hold"/>
                                            <p:tgtEl>
                                              <p:spTgt spid="108"/>
                                            </p:tgtEl>
                                            <p:attrNameLst>
                                              <p:attrName>ppt_x</p:attrName>
                                            </p:attrNameLst>
                                          </p:cBhvr>
                                          <p:tavLst>
                                            <p:tav tm="0">
                                              <p:val>
                                                <p:strVal val="0-#ppt_w/2"/>
                                              </p:val>
                                            </p:tav>
                                            <p:tav tm="100000">
                                              <p:val>
                                                <p:strVal val="#ppt_x"/>
                                              </p:val>
                                            </p:tav>
                                          </p:tavLst>
                                        </p:anim>
                                        <p:anim calcmode="lin" valueType="num">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cBhvr additive="base">
                                            <p:cTn id="51" dur="1000" fill="hold"/>
                                            <p:tgtEl>
                                              <p:spTgt spid="111"/>
                                            </p:tgtEl>
                                            <p:attrNameLst>
                                              <p:attrName>ppt_x</p:attrName>
                                            </p:attrNameLst>
                                          </p:cBhvr>
                                          <p:tavLst>
                                            <p:tav tm="0">
                                              <p:val>
                                                <p:strVal val="0-#ppt_w/2"/>
                                              </p:val>
                                            </p:tav>
                                            <p:tav tm="100000">
                                              <p:val>
                                                <p:strVal val="#ppt_x"/>
                                              </p:val>
                                            </p:tav>
                                          </p:tavLst>
                                        </p:anim>
                                        <p:anim calcmode="lin" valueType="num">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cBhvr additive="base">
                                            <p:cTn id="55" dur="1000" fill="hold"/>
                                            <p:tgtEl>
                                              <p:spTgt spid="114"/>
                                            </p:tgtEl>
                                            <p:attrNameLst>
                                              <p:attrName>ppt_x</p:attrName>
                                            </p:attrNameLst>
                                          </p:cBhvr>
                                          <p:tavLst>
                                            <p:tav tm="0">
                                              <p:val>
                                                <p:strVal val="0-#ppt_w/2"/>
                                              </p:val>
                                            </p:tav>
                                            <p:tav tm="100000">
                                              <p:val>
                                                <p:strVal val="#ppt_x"/>
                                              </p:val>
                                            </p:tav>
                                          </p:tavLst>
                                        </p:anim>
                                        <p:anim calcmode="lin" valueType="num">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cBhvr additive="base">
                                            <p:cTn id="59" dur="1000" fill="hold"/>
                                            <p:tgtEl>
                                              <p:spTgt spid="115"/>
                                            </p:tgtEl>
                                            <p:attrNameLst>
                                              <p:attrName>ppt_x</p:attrName>
                                            </p:attrNameLst>
                                          </p:cBhvr>
                                          <p:tavLst>
                                            <p:tav tm="0">
                                              <p:val>
                                                <p:strVal val="0-#ppt_w/2"/>
                                              </p:val>
                                            </p:tav>
                                            <p:tav tm="100000">
                                              <p:val>
                                                <p:strVal val="#ppt_x"/>
                                              </p:val>
                                            </p:tav>
                                          </p:tavLst>
                                        </p:anim>
                                        <p:anim calcmode="lin" valueType="num">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cBhvr additive="base">
                                            <p:cTn id="63" dur="1000" fill="hold"/>
                                            <p:tgtEl>
                                              <p:spTgt spid="116"/>
                                            </p:tgtEl>
                                            <p:attrNameLst>
                                              <p:attrName>ppt_x</p:attrName>
                                            </p:attrNameLst>
                                          </p:cBhvr>
                                          <p:tavLst>
                                            <p:tav tm="0">
                                              <p:val>
                                                <p:strVal val="0-#ppt_w/2"/>
                                              </p:val>
                                            </p:tav>
                                            <p:tav tm="100000">
                                              <p:val>
                                                <p:strVal val="#ppt_x"/>
                                              </p:val>
                                            </p:tav>
                                          </p:tavLst>
                                        </p:anim>
                                        <p:anim calcmode="lin" valueType="num">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cBhvr additive="base">
                                            <p:cTn id="67" dur="1000" fill="hold"/>
                                            <p:tgtEl>
                                              <p:spTgt spid="118"/>
                                            </p:tgtEl>
                                            <p:attrNameLst>
                                              <p:attrName>ppt_x</p:attrName>
                                            </p:attrNameLst>
                                          </p:cBhvr>
                                          <p:tavLst>
                                            <p:tav tm="0">
                                              <p:val>
                                                <p:strVal val="0-#ppt_w/2"/>
                                              </p:val>
                                            </p:tav>
                                            <p:tav tm="100000">
                                              <p:val>
                                                <p:strVal val="#ppt_x"/>
                                              </p:val>
                                            </p:tav>
                                          </p:tavLst>
                                        </p:anim>
                                        <p:anim calcmode="lin" valueType="num">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cBhvr additive="base">
                                            <p:cTn id="71" dur="1000" fill="hold"/>
                                            <p:tgtEl>
                                              <p:spTgt spid="119"/>
                                            </p:tgtEl>
                                            <p:attrNameLst>
                                              <p:attrName>ppt_x</p:attrName>
                                            </p:attrNameLst>
                                          </p:cBhvr>
                                          <p:tavLst>
                                            <p:tav tm="0">
                                              <p:val>
                                                <p:strVal val="0-#ppt_w/2"/>
                                              </p:val>
                                            </p:tav>
                                            <p:tav tm="100000">
                                              <p:val>
                                                <p:strVal val="#ppt_x"/>
                                              </p:val>
                                            </p:tav>
                                          </p:tavLst>
                                        </p:anim>
                                        <p:anim calcmode="lin" valueType="num">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08687" y="2475857"/>
            <a:ext cx="4547611" cy="1754326"/>
          </a:xfrm>
          <a:prstGeom prst="rect">
            <a:avLst/>
          </a:prstGeom>
          <a:solidFill>
            <a:schemeClr val="bg1">
              <a:alpha val="80000"/>
            </a:schemeClr>
          </a:solidFill>
        </p:spPr>
        <p:txBody>
          <a:bodyPr wrap="square" rtlCol="0">
            <a:spAutoFit/>
          </a:bodyPr>
          <a:lstStyle/>
          <a:p>
            <a:pPr algn="ctr"/>
            <a:r>
              <a:rPr lang="en-US" altLang="zh-CN" sz="5400" spc="100" dirty="0">
                <a:latin typeface="明兰" panose="02010600030101010101" pitchFamily="2" charset="-122"/>
                <a:ea typeface="明兰" panose="02010600030101010101" pitchFamily="2" charset="-122"/>
              </a:rPr>
              <a:t>NLP </a:t>
            </a:r>
            <a:r>
              <a:rPr lang="zh-CN" altLang="en-US" sz="5400" spc="100" dirty="0">
                <a:latin typeface="明兰" panose="02010600030101010101" pitchFamily="2" charset="-122"/>
                <a:ea typeface="明兰" panose="02010600030101010101" pitchFamily="2" charset="-122"/>
              </a:rPr>
              <a:t>的４个典型应用</a:t>
            </a: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7996"/>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4</a:t>
            </a:r>
            <a:endParaRPr lang="zh-CN" altLang="en-US" sz="6600" spc="1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400658754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309302" y="691761"/>
            <a:ext cx="4693301" cy="1185320"/>
          </a:xfrm>
          <a:prstGeom prst="rect">
            <a:avLst/>
          </a:prstGeom>
        </p:spPr>
        <p:txBody>
          <a:bodyPr wrap="square" lIns="91436" tIns="45718" rIns="91436" bIns="45718">
            <a:spAutoFit/>
          </a:bodyPr>
          <a:lstStyle/>
          <a:p>
            <a:pPr>
              <a:lnSpc>
                <a:spcPct val="130000"/>
              </a:lnSpc>
            </a:pPr>
            <a:r>
              <a:rPr lang="zh-CN" altLang="en-US" sz="1400" b="1" dirty="0">
                <a:latin typeface="微软雅黑" panose="020B0503020204020204" pitchFamily="34" charset="-122"/>
                <a:ea typeface="微软雅黑" panose="020B0503020204020204" pitchFamily="34" charset="-122"/>
              </a:rPr>
              <a:t>互联网上有大量的文本信息，这些信息想要表达的内容是五花八门的，但是他们抒发的情感是一致的：正面</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积极的 </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负面</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消极的。</a:t>
            </a:r>
          </a:p>
          <a:p>
            <a:pPr>
              <a:lnSpc>
                <a:spcPct val="130000"/>
              </a:lnSpc>
            </a:pPr>
            <a:r>
              <a:rPr lang="zh-CN" altLang="en-US" sz="1400" b="1" dirty="0">
                <a:latin typeface="微软雅黑" panose="020B0503020204020204" pitchFamily="34" charset="-122"/>
                <a:ea typeface="微软雅黑" panose="020B0503020204020204" pitchFamily="34" charset="-122"/>
              </a:rPr>
              <a:t>通过情感分析，可以快速了解用户的舆情情况。</a:t>
            </a:r>
            <a:endParaRPr lang="en-US" altLang="zh-CN" sz="1400" b="1"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7309302" y="287423"/>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b="1" spc="200" dirty="0"/>
              <a:t>情感分析</a:t>
            </a:r>
          </a:p>
        </p:txBody>
      </p:sp>
      <p:sp>
        <p:nvSpPr>
          <p:cNvPr id="4" name="椭圆 3"/>
          <p:cNvSpPr/>
          <p:nvPr/>
        </p:nvSpPr>
        <p:spPr>
          <a:xfrm>
            <a:off x="6653784" y="342895"/>
            <a:ext cx="301171" cy="30117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785319" y="788781"/>
            <a:ext cx="0" cy="969235"/>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732707" y="2159071"/>
            <a:ext cx="143326" cy="14332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69086" y="3824296"/>
            <a:ext cx="184868" cy="184868"/>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804369" y="2505599"/>
            <a:ext cx="0" cy="921524"/>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309302" y="2310346"/>
            <a:ext cx="4950755" cy="1465397"/>
          </a:xfrm>
          <a:prstGeom prst="rect">
            <a:avLst/>
          </a:prstGeom>
        </p:spPr>
        <p:txBody>
          <a:bodyPr wrap="square" lIns="91436" tIns="45718" rIns="91436" bIns="45718">
            <a:spAutoFit/>
          </a:bodyPr>
          <a:lstStyle/>
          <a:p>
            <a:pPr>
              <a:lnSpc>
                <a:spcPct val="130000"/>
              </a:lnSpc>
            </a:pPr>
            <a:r>
              <a:rPr lang="zh-CN" altLang="en-US" sz="1400" b="1" dirty="0">
                <a:latin typeface="微软雅黑" panose="020B0503020204020204" pitchFamily="34" charset="-122"/>
                <a:ea typeface="微软雅黑" panose="020B0503020204020204" pitchFamily="34" charset="-122"/>
              </a:rPr>
              <a:t>过去只有 </a:t>
            </a:r>
            <a:r>
              <a:rPr lang="en-US" altLang="zh-CN" sz="1400" b="1" dirty="0">
                <a:latin typeface="微软雅黑" panose="020B0503020204020204" pitchFamily="34" charset="-122"/>
                <a:ea typeface="微软雅黑" panose="020B0503020204020204" pitchFamily="34" charset="-122"/>
              </a:rPr>
              <a:t>Siri</a:t>
            </a:r>
            <a:r>
              <a:rPr lang="zh-CN" altLang="en-US" sz="1400" b="1" dirty="0">
                <a:latin typeface="微软雅黑" panose="020B0503020204020204" pitchFamily="34" charset="-122"/>
                <a:ea typeface="微软雅黑" panose="020B0503020204020204" pitchFamily="34" charset="-122"/>
              </a:rPr>
              <a:t>、小冰这些机器人，大家使用的动力并不强，只是当做一个娱乐的方式。但是最近几年智能音箱的快速发展让大家感受到了聊天机器人的价值。</a:t>
            </a:r>
          </a:p>
          <a:p>
            <a:pPr>
              <a:lnSpc>
                <a:spcPct val="130000"/>
              </a:lnSpc>
            </a:pPr>
            <a:r>
              <a:rPr lang="zh-CN" altLang="en-US" sz="1400" b="1" dirty="0">
                <a:latin typeface="微软雅黑" panose="020B0503020204020204" pitchFamily="34" charset="-122"/>
                <a:ea typeface="微软雅黑" panose="020B0503020204020204" pitchFamily="34" charset="-122"/>
              </a:rPr>
              <a:t>而且未来随着智能家居，智能汽车的发展，聊天机器人会有更大的使用价值。</a:t>
            </a:r>
            <a:endParaRPr lang="en-US" altLang="zh-CN" sz="1400" b="1"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7309302" y="2004810"/>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b="1" spc="200" dirty="0"/>
              <a:t>聊天机器人</a:t>
            </a:r>
          </a:p>
        </p:txBody>
      </p:sp>
      <p:sp>
        <p:nvSpPr>
          <p:cNvPr id="44" name="矩形 43"/>
          <p:cNvSpPr/>
          <p:nvPr/>
        </p:nvSpPr>
        <p:spPr>
          <a:xfrm>
            <a:off x="7309303" y="4115799"/>
            <a:ext cx="4113998" cy="905244"/>
          </a:xfrm>
          <a:prstGeom prst="rect">
            <a:avLst/>
          </a:prstGeom>
        </p:spPr>
        <p:txBody>
          <a:bodyPr wrap="square" lIns="91436" tIns="45718" rIns="91436" bIns="45718">
            <a:spAutoFit/>
          </a:bodyPr>
          <a:lstStyle/>
          <a:p>
            <a:pPr>
              <a:lnSpc>
                <a:spcPct val="130000"/>
              </a:lnSpc>
            </a:pPr>
            <a:r>
              <a:rPr lang="zh-CN" altLang="en-US" sz="1400" b="1" dirty="0">
                <a:latin typeface="微软雅黑" panose="020B0503020204020204" pitchFamily="34" charset="-122"/>
                <a:ea typeface="微软雅黑" panose="020B0503020204020204" pitchFamily="34" charset="-122"/>
              </a:rPr>
              <a:t>语音识别已经成为了全民级的引用，微信里可以语音转文字，汽车中使用导航可以直接说目的地，老年人使用输入法也可以直接语音而不用学习拼音</a:t>
            </a:r>
            <a:r>
              <a:rPr lang="en-US" altLang="zh-CN" sz="1400" b="1" dirty="0">
                <a:latin typeface="微软雅黑" panose="020B0503020204020204" pitchFamily="34" charset="-122"/>
                <a:ea typeface="微软雅黑" panose="020B0503020204020204" pitchFamily="34" charset="-122"/>
              </a:rPr>
              <a:t>…</a:t>
            </a:r>
          </a:p>
        </p:txBody>
      </p:sp>
      <p:sp>
        <p:nvSpPr>
          <p:cNvPr id="45" name="文本框 44"/>
          <p:cNvSpPr txBox="1"/>
          <p:nvPr/>
        </p:nvSpPr>
        <p:spPr>
          <a:xfrm>
            <a:off x="7309302" y="3711461"/>
            <a:ext cx="1983227" cy="707886"/>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b="1" spc="200" dirty="0"/>
              <a:t>语音识别</a:t>
            </a:r>
          </a:p>
          <a:p>
            <a:endParaRPr lang="zh-CN" altLang="en-US" sz="2000" spc="200" dirty="0"/>
          </a:p>
        </p:txBody>
      </p:sp>
      <p:sp>
        <p:nvSpPr>
          <p:cNvPr id="21" name="矩形 20">
            <a:extLst>
              <a:ext uri="{FF2B5EF4-FFF2-40B4-BE49-F238E27FC236}">
                <a16:creationId xmlns:a16="http://schemas.microsoft.com/office/drawing/2014/main" id="{E4027D19-2BE7-48D6-8207-E6D54FE9F7BE}"/>
              </a:ext>
            </a:extLst>
          </p:cNvPr>
          <p:cNvSpPr/>
          <p:nvPr/>
        </p:nvSpPr>
        <p:spPr>
          <a:xfrm>
            <a:off x="1004715" y="487478"/>
            <a:ext cx="3924472" cy="584775"/>
          </a:xfrm>
          <a:prstGeom prst="rect">
            <a:avLst/>
          </a:prstGeom>
        </p:spPr>
        <p:txBody>
          <a:bodyPr wrap="none">
            <a:spAutoFit/>
          </a:bodyPr>
          <a:lstStyle/>
          <a:p>
            <a:r>
              <a:rPr lang="en-US" altLang="zh-CN" sz="3200" b="1" dirty="0"/>
              <a:t>NLP </a:t>
            </a:r>
            <a:r>
              <a:rPr lang="zh-CN" altLang="en-US" sz="3200" b="1" dirty="0"/>
              <a:t>的４个典型应用</a:t>
            </a:r>
          </a:p>
        </p:txBody>
      </p:sp>
      <p:sp>
        <p:nvSpPr>
          <p:cNvPr id="17" name="椭圆 16">
            <a:extLst>
              <a:ext uri="{FF2B5EF4-FFF2-40B4-BE49-F238E27FC236}">
                <a16:creationId xmlns:a16="http://schemas.microsoft.com/office/drawing/2014/main" id="{6186BCFE-B50C-4466-B5BF-0D74FCB6E626}"/>
              </a:ext>
            </a:extLst>
          </p:cNvPr>
          <p:cNvSpPr/>
          <p:nvPr/>
        </p:nvSpPr>
        <p:spPr>
          <a:xfrm>
            <a:off x="6785319" y="5133878"/>
            <a:ext cx="184868" cy="184868"/>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76B48B3-0CD3-43C8-BB29-B72CA19FFE66}"/>
              </a:ext>
            </a:extLst>
          </p:cNvPr>
          <p:cNvSpPr/>
          <p:nvPr/>
        </p:nvSpPr>
        <p:spPr>
          <a:xfrm>
            <a:off x="7325535" y="5425381"/>
            <a:ext cx="4739217" cy="1185320"/>
          </a:xfrm>
          <a:prstGeom prst="rect">
            <a:avLst/>
          </a:prstGeom>
        </p:spPr>
        <p:txBody>
          <a:bodyPr wrap="square" lIns="91436" tIns="45718" rIns="91436" bIns="45718">
            <a:spAutoFit/>
          </a:bodyPr>
          <a:lstStyle/>
          <a:p>
            <a:pPr>
              <a:lnSpc>
                <a:spcPct val="130000"/>
              </a:lnSpc>
            </a:pPr>
            <a:r>
              <a:rPr lang="zh-CN" altLang="en-US" sz="1400" b="1" dirty="0">
                <a:latin typeface="微软雅黑" panose="020B0503020204020204" pitchFamily="34" charset="-122"/>
                <a:ea typeface="微软雅黑" panose="020B0503020204020204" pitchFamily="34" charset="-122"/>
              </a:rPr>
              <a:t>目前的机器翻译准确率已经很高了，大家使用 </a:t>
            </a:r>
            <a:r>
              <a:rPr lang="en-US" altLang="zh-CN" sz="1400" b="1" dirty="0">
                <a:latin typeface="微软雅黑" panose="020B0503020204020204" pitchFamily="34" charset="-122"/>
                <a:ea typeface="微软雅黑" panose="020B0503020204020204" pitchFamily="34" charset="-122"/>
              </a:rPr>
              <a:t>Google </a:t>
            </a:r>
            <a:r>
              <a:rPr lang="zh-CN" altLang="en-US" sz="1400" b="1" dirty="0">
                <a:latin typeface="微软雅黑" panose="020B0503020204020204" pitchFamily="34" charset="-122"/>
                <a:ea typeface="微软雅黑" panose="020B0503020204020204" pitchFamily="34" charset="-122"/>
              </a:rPr>
              <a:t>翻译完全可以看懂文章的大意。传统的人肉翻译未来很可能会失业。</a:t>
            </a:r>
          </a:p>
          <a:p>
            <a:pPr>
              <a:lnSpc>
                <a:spcPct val="130000"/>
              </a:lnSpc>
            </a:pP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84AF2AF6-470D-4C4B-908F-C99196766DEE}"/>
              </a:ext>
            </a:extLst>
          </p:cNvPr>
          <p:cNvSpPr txBox="1"/>
          <p:nvPr/>
        </p:nvSpPr>
        <p:spPr>
          <a:xfrm>
            <a:off x="7325535" y="5021043"/>
            <a:ext cx="1983227" cy="707886"/>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b="1" spc="200" dirty="0"/>
              <a:t>机器翻译</a:t>
            </a:r>
          </a:p>
          <a:p>
            <a:endParaRPr lang="zh-CN" altLang="en-US" sz="2000" spc="200" dirty="0"/>
          </a:p>
        </p:txBody>
      </p:sp>
      <p:pic>
        <p:nvPicPr>
          <p:cNvPr id="3" name="图片 2">
            <a:extLst>
              <a:ext uri="{FF2B5EF4-FFF2-40B4-BE49-F238E27FC236}">
                <a16:creationId xmlns:a16="http://schemas.microsoft.com/office/drawing/2014/main" id="{65A1EFEA-DDF0-4BB3-8387-BE5E43CC6CB1}"/>
              </a:ext>
            </a:extLst>
          </p:cNvPr>
          <p:cNvPicPr>
            <a:picLocks noChangeAspect="1"/>
          </p:cNvPicPr>
          <p:nvPr/>
        </p:nvPicPr>
        <p:blipFill>
          <a:blip r:embed="rId2"/>
          <a:stretch>
            <a:fillRect/>
          </a:stretch>
        </p:blipFill>
        <p:spPr>
          <a:xfrm>
            <a:off x="378027" y="1956397"/>
            <a:ext cx="6173875" cy="26120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文本框 4">
            <a:extLst>
              <a:ext uri="{FF2B5EF4-FFF2-40B4-BE49-F238E27FC236}">
                <a16:creationId xmlns:a16="http://schemas.microsoft.com/office/drawing/2014/main" id="{024DDFCC-70BF-4BC6-BB3A-A45CB9E69CC0}"/>
              </a:ext>
            </a:extLst>
          </p:cNvPr>
          <p:cNvSpPr txBox="1"/>
          <p:nvPr/>
        </p:nvSpPr>
        <p:spPr>
          <a:xfrm>
            <a:off x="644267" y="4810813"/>
            <a:ext cx="5641394" cy="830997"/>
          </a:xfrm>
          <a:prstGeom prst="rect">
            <a:avLst/>
          </a:prstGeom>
          <a:noFill/>
        </p:spPr>
        <p:txBody>
          <a:bodyPr wrap="square" rtlCol="0">
            <a:spAutoFit/>
          </a:bodyPr>
          <a:lstStyle/>
          <a:p>
            <a:r>
              <a:rPr lang="zh-CN" altLang="en-US" sz="2400" b="1" dirty="0"/>
              <a:t>实际上发展到现在</a:t>
            </a:r>
            <a:r>
              <a:rPr lang="en-US" altLang="zh-CN" sz="2400" b="1" dirty="0"/>
              <a:t>NLP</a:t>
            </a:r>
            <a:r>
              <a:rPr lang="zh-CN" altLang="en-US" sz="2400" b="1" dirty="0"/>
              <a:t>在阅读理解、多模态、知识图谱上的应用更为重要！！</a:t>
            </a:r>
          </a:p>
        </p:txBody>
      </p:sp>
    </p:spTree>
    <p:extLst>
      <p:ext uri="{BB962C8B-B14F-4D97-AF65-F5344CB8AC3E}">
        <p14:creationId xmlns:p14="http://schemas.microsoft.com/office/powerpoint/2010/main" val="1316400949"/>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iterate type="wd">
                                    <p:tmPct val="4000"/>
                                  </p:iterate>
                                  <p:childTnLst>
                                    <p:set>
                                      <p:cBhvr>
                                        <p:cTn id="12" dur="1" fill="hold">
                                          <p:stCondLst>
                                            <p:cond delay="0"/>
                                          </p:stCondLst>
                                        </p:cTn>
                                        <p:tgtEl>
                                          <p:spTgt spid="27"/>
                                        </p:tgtEl>
                                        <p:attrNameLst>
                                          <p:attrName>style.visibility</p:attrName>
                                        </p:attrNameLst>
                                      </p:cBhvr>
                                      <p:to>
                                        <p:strVal val="visible"/>
                                      </p:to>
                                    </p:set>
                                    <p:animEffect transition="in" filter="fade">
                                      <p:cBhvr>
                                        <p:cTn id="13" dur="400"/>
                                        <p:tgtEl>
                                          <p:spTgt spid="27"/>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3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4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400"/>
                                        <p:tgtEl>
                                          <p:spTgt spid="43"/>
                                        </p:tgtEl>
                                      </p:cBhvr>
                                    </p:animEffect>
                                  </p:childTnLst>
                                </p:cTn>
                              </p:par>
                              <p:par>
                                <p:cTn id="23" presetID="10" presetClass="entr" presetSubtype="0" fill="hold" grpId="0" nodeType="withEffect">
                                  <p:stCondLst>
                                    <p:cond delay="0"/>
                                  </p:stCondLst>
                                  <p:iterate type="wd">
                                    <p:tmPct val="4000"/>
                                  </p:iterate>
                                  <p:childTnLst>
                                    <p:set>
                                      <p:cBhvr>
                                        <p:cTn id="24" dur="1" fill="hold">
                                          <p:stCondLst>
                                            <p:cond delay="0"/>
                                          </p:stCondLst>
                                        </p:cTn>
                                        <p:tgtEl>
                                          <p:spTgt spid="42"/>
                                        </p:tgtEl>
                                        <p:attrNameLst>
                                          <p:attrName>style.visibility</p:attrName>
                                        </p:attrNameLst>
                                      </p:cBhvr>
                                      <p:to>
                                        <p:strVal val="visible"/>
                                      </p:to>
                                    </p:set>
                                    <p:animEffect transition="in" filter="fade">
                                      <p:cBhvr>
                                        <p:cTn id="25" dur="400"/>
                                        <p:tgtEl>
                                          <p:spTgt spid="42"/>
                                        </p:tgtEl>
                                      </p:cBhvr>
                                    </p:animEffect>
                                  </p:childTnLst>
                                </p:cTn>
                              </p:par>
                              <p:par>
                                <p:cTn id="26" presetID="22" presetClass="entr" presetSubtype="1"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3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4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400"/>
                                        <p:tgtEl>
                                          <p:spTgt spid="45"/>
                                        </p:tgtEl>
                                      </p:cBhvr>
                                    </p:animEffect>
                                  </p:childTnLst>
                                </p:cTn>
                              </p:par>
                              <p:par>
                                <p:cTn id="35" presetID="10" presetClass="entr" presetSubtype="0" fill="hold" grpId="0" nodeType="withEffect">
                                  <p:stCondLst>
                                    <p:cond delay="0"/>
                                  </p:stCondLst>
                                  <p:iterate type="wd">
                                    <p:tmPct val="4000"/>
                                  </p:iterate>
                                  <p:childTnLst>
                                    <p:set>
                                      <p:cBhvr>
                                        <p:cTn id="36" dur="1" fill="hold">
                                          <p:stCondLst>
                                            <p:cond delay="0"/>
                                          </p:stCondLst>
                                        </p:cTn>
                                        <p:tgtEl>
                                          <p:spTgt spid="44"/>
                                        </p:tgtEl>
                                        <p:attrNameLst>
                                          <p:attrName>style.visibility</p:attrName>
                                        </p:attrNameLst>
                                      </p:cBhvr>
                                      <p:to>
                                        <p:strVal val="visible"/>
                                      </p:to>
                                    </p:set>
                                    <p:animEffect transition="in" filter="fade">
                                      <p:cBhvr>
                                        <p:cTn id="37" dur="400"/>
                                        <p:tgtEl>
                                          <p:spTgt spid="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4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400"/>
                                        <p:tgtEl>
                                          <p:spTgt spid="19"/>
                                        </p:tgtEl>
                                      </p:cBhvr>
                                    </p:animEffect>
                                  </p:childTnLst>
                                </p:cTn>
                              </p:par>
                              <p:par>
                                <p:cTn id="44" presetID="10" presetClass="entr" presetSubtype="0" fill="hold" grpId="0" nodeType="withEffect">
                                  <p:stCondLst>
                                    <p:cond delay="0"/>
                                  </p:stCondLst>
                                  <p:iterate type="wd">
                                    <p:tmPct val="4000"/>
                                  </p:iterate>
                                  <p:childTnLst>
                                    <p:set>
                                      <p:cBhvr>
                                        <p:cTn id="45" dur="1" fill="hold">
                                          <p:stCondLst>
                                            <p:cond delay="0"/>
                                          </p:stCondLst>
                                        </p:cTn>
                                        <p:tgtEl>
                                          <p:spTgt spid="18"/>
                                        </p:tgtEl>
                                        <p:attrNameLst>
                                          <p:attrName>style.visibility</p:attrName>
                                        </p:attrNameLst>
                                      </p:cBhvr>
                                      <p:to>
                                        <p:strVal val="visible"/>
                                      </p:to>
                                    </p:set>
                                    <p:animEffect transition="in" filter="fade">
                                      <p:cBhvr>
                                        <p:cTn id="46"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4" grpId="0" animBg="1"/>
      <p:bldP spid="38" grpId="0" animBg="1"/>
      <p:bldP spid="39" grpId="0" animBg="1"/>
      <p:bldP spid="42" grpId="0"/>
      <p:bldP spid="43" grpId="0"/>
      <p:bldP spid="44" grpId="0"/>
      <p:bldP spid="45" grpId="0"/>
      <p:bldP spid="17" grpId="0" animBg="1"/>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988820"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zh-CN" altLang="en-US" sz="11500" spc="100" dirty="0">
                <a:latin typeface="明兰" panose="02010600030101010101" pitchFamily="2" charset="-122"/>
                <a:ea typeface="明兰" panose="02010600030101010101" pitchFamily="2" charset="-122"/>
              </a:rPr>
              <a:t>５</a:t>
            </a:r>
            <a:endParaRPr lang="zh-CN" altLang="en-US"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3902602" y="4078347"/>
            <a:ext cx="8570524" cy="646331"/>
          </a:xfrm>
          <a:prstGeom prst="rect">
            <a:avLst/>
          </a:prstGeom>
          <a:noFill/>
        </p:spPr>
        <p:txBody>
          <a:bodyPr wrap="square" rtlCol="0">
            <a:spAutoFit/>
          </a:bodyPr>
          <a:lstStyle/>
          <a:p>
            <a:r>
              <a:rPr lang="en-US" altLang="zh-CN" sz="3600" spc="100" dirty="0">
                <a:latin typeface="明兰" panose="02010600030101010101" pitchFamily="2" charset="-122"/>
                <a:ea typeface="明兰" panose="02010600030101010101" pitchFamily="2" charset="-122"/>
              </a:rPr>
              <a:t>NLP </a:t>
            </a:r>
            <a:r>
              <a:rPr lang="zh-CN" altLang="en-US" sz="3600" spc="100" dirty="0">
                <a:latin typeface="明兰" panose="02010600030101010101" pitchFamily="2" charset="-122"/>
                <a:ea typeface="明兰" panose="02010600030101010101" pitchFamily="2" charset="-122"/>
              </a:rPr>
              <a:t>的 </a:t>
            </a:r>
            <a:r>
              <a:rPr lang="en-US" altLang="zh-CN" sz="3600" spc="100" dirty="0">
                <a:latin typeface="明兰" panose="02010600030101010101" pitchFamily="2" charset="-122"/>
                <a:ea typeface="明兰" panose="02010600030101010101" pitchFamily="2" charset="-122"/>
              </a:rPr>
              <a:t>2 </a:t>
            </a:r>
            <a:r>
              <a:rPr lang="zh-CN" altLang="en-US" sz="3600" spc="100" dirty="0">
                <a:latin typeface="明兰" panose="02010600030101010101" pitchFamily="2" charset="-122"/>
                <a:ea typeface="明兰" panose="02010600030101010101" pitchFamily="2" charset="-122"/>
              </a:rPr>
              <a:t>种途径、</a:t>
            </a:r>
            <a:r>
              <a:rPr lang="en-US" altLang="zh-CN" sz="3600" spc="100" dirty="0">
                <a:latin typeface="明兰" panose="02010600030101010101" pitchFamily="2" charset="-122"/>
                <a:ea typeface="明兰" panose="02010600030101010101" pitchFamily="2" charset="-122"/>
              </a:rPr>
              <a:t>3 </a:t>
            </a:r>
            <a:r>
              <a:rPr lang="zh-CN" altLang="en-US" sz="3600" spc="100" dirty="0">
                <a:latin typeface="明兰" panose="02010600030101010101" pitchFamily="2" charset="-122"/>
                <a:ea typeface="明兰" panose="02010600030101010101" pitchFamily="2" charset="-122"/>
              </a:rPr>
              <a:t>个核心步骤</a:t>
            </a:r>
          </a:p>
        </p:txBody>
      </p:sp>
    </p:spTree>
    <p:extLst>
      <p:ext uri="{BB962C8B-B14F-4D97-AF65-F5344CB8AC3E}">
        <p14:creationId xmlns:p14="http://schemas.microsoft.com/office/powerpoint/2010/main" val="15479297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a:extLst>
              <a:ext uri="{FF2B5EF4-FFF2-40B4-BE49-F238E27FC236}">
                <a16:creationId xmlns:a16="http://schemas.microsoft.com/office/drawing/2014/main" id="{EF54027C-C1F3-486B-919D-4B2FC12C9B68}"/>
              </a:ext>
            </a:extLst>
          </p:cNvPr>
          <p:cNvSpPr/>
          <p:nvPr/>
        </p:nvSpPr>
        <p:spPr>
          <a:xfrm>
            <a:off x="1004715" y="487478"/>
            <a:ext cx="4818948" cy="584775"/>
          </a:xfrm>
          <a:prstGeom prst="rect">
            <a:avLst/>
          </a:prstGeom>
        </p:spPr>
        <p:txBody>
          <a:bodyPr wrap="none">
            <a:spAutoFit/>
          </a:bodyPr>
          <a:lstStyle/>
          <a:p>
            <a:r>
              <a:rPr lang="zh-CN" altLang="en-US" sz="3200" b="1" dirty="0"/>
              <a:t>传统机器学习的 </a:t>
            </a:r>
            <a:r>
              <a:rPr lang="en-US" altLang="zh-CN" sz="3200" b="1" dirty="0"/>
              <a:t>NLP </a:t>
            </a:r>
            <a:r>
              <a:rPr lang="zh-CN" altLang="en-US" sz="3200" b="1" dirty="0"/>
              <a:t>流程</a:t>
            </a:r>
          </a:p>
        </p:txBody>
      </p:sp>
      <p:pic>
        <p:nvPicPr>
          <p:cNvPr id="3" name="图片 2">
            <a:extLst>
              <a:ext uri="{FF2B5EF4-FFF2-40B4-BE49-F238E27FC236}">
                <a16:creationId xmlns:a16="http://schemas.microsoft.com/office/drawing/2014/main" id="{427BBEFF-70A8-47D6-8590-79A41D0E9DEA}"/>
              </a:ext>
            </a:extLst>
          </p:cNvPr>
          <p:cNvPicPr>
            <a:picLocks noChangeAspect="1"/>
          </p:cNvPicPr>
          <p:nvPr/>
        </p:nvPicPr>
        <p:blipFill>
          <a:blip r:embed="rId2"/>
          <a:stretch>
            <a:fillRect/>
          </a:stretch>
        </p:blipFill>
        <p:spPr>
          <a:xfrm>
            <a:off x="2997965" y="1352451"/>
            <a:ext cx="6515665" cy="2324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a:extLst>
              <a:ext uri="{FF2B5EF4-FFF2-40B4-BE49-F238E27FC236}">
                <a16:creationId xmlns:a16="http://schemas.microsoft.com/office/drawing/2014/main" id="{D861AE81-397C-4E76-80A9-F10A92FBB978}"/>
              </a:ext>
            </a:extLst>
          </p:cNvPr>
          <p:cNvSpPr txBox="1"/>
          <p:nvPr/>
        </p:nvSpPr>
        <p:spPr>
          <a:xfrm>
            <a:off x="3204839" y="3956950"/>
            <a:ext cx="6383045" cy="2246769"/>
          </a:xfrm>
          <a:prstGeom prst="rect">
            <a:avLst/>
          </a:prstGeom>
          <a:noFill/>
        </p:spPr>
        <p:txBody>
          <a:bodyPr wrap="square" rtlCol="0">
            <a:spAutoFit/>
          </a:bodyPr>
          <a:lstStyle/>
          <a:p>
            <a:r>
              <a:rPr lang="zh-CN" altLang="en-US" sz="2000" b="1" dirty="0"/>
              <a:t>１</a:t>
            </a:r>
            <a:r>
              <a:rPr lang="en-US" altLang="zh-CN" sz="2000" b="1" dirty="0"/>
              <a:t>.</a:t>
            </a:r>
            <a:r>
              <a:rPr lang="zh-CN" altLang="en-US" sz="2000" b="1" dirty="0"/>
              <a:t>语料预处理</a:t>
            </a:r>
          </a:p>
          <a:p>
            <a:r>
              <a:rPr lang="en-US" altLang="zh-CN" sz="2000" b="1" dirty="0"/>
              <a:t>	</a:t>
            </a:r>
            <a:r>
              <a:rPr lang="zh-CN" altLang="en-US" sz="2000" b="1" dirty="0"/>
              <a:t>中文语料预处理 </a:t>
            </a:r>
            <a:r>
              <a:rPr lang="en-US" altLang="zh-CN" sz="2000" b="1" dirty="0"/>
              <a:t>4 </a:t>
            </a:r>
            <a:r>
              <a:rPr lang="zh-CN" altLang="en-US" sz="2000" b="1" dirty="0"/>
              <a:t>个步骤（下文详解）</a:t>
            </a:r>
          </a:p>
          <a:p>
            <a:r>
              <a:rPr lang="en-US" altLang="zh-CN" sz="2000" b="1" dirty="0"/>
              <a:t>	</a:t>
            </a:r>
            <a:r>
              <a:rPr lang="zh-CN" altLang="en-US" sz="2000" b="1" dirty="0"/>
              <a:t>英文语料预处理的 </a:t>
            </a:r>
            <a:r>
              <a:rPr lang="en-US" altLang="zh-CN" sz="2000" b="1" dirty="0"/>
              <a:t>6 </a:t>
            </a:r>
            <a:r>
              <a:rPr lang="zh-CN" altLang="en-US" sz="2000" b="1" dirty="0"/>
              <a:t>个步骤（下文详解）</a:t>
            </a:r>
          </a:p>
          <a:p>
            <a:r>
              <a:rPr lang="zh-CN" altLang="en-US" sz="2000" b="1" dirty="0"/>
              <a:t>２</a:t>
            </a:r>
            <a:r>
              <a:rPr lang="en-US" altLang="zh-CN" sz="2000" b="1" dirty="0"/>
              <a:t>.</a:t>
            </a:r>
            <a:r>
              <a:rPr lang="zh-CN" altLang="en-US" sz="2000" b="1" dirty="0"/>
              <a:t>特征工程</a:t>
            </a:r>
          </a:p>
          <a:p>
            <a:r>
              <a:rPr lang="en-US" altLang="zh-CN" sz="2000" b="1" dirty="0"/>
              <a:t>	</a:t>
            </a:r>
            <a:r>
              <a:rPr lang="zh-CN" altLang="en-US" sz="2000" b="1" dirty="0"/>
              <a:t>特征提取</a:t>
            </a:r>
          </a:p>
          <a:p>
            <a:r>
              <a:rPr lang="en-US" altLang="zh-CN" sz="2000" b="1" dirty="0"/>
              <a:t>	</a:t>
            </a:r>
            <a:r>
              <a:rPr lang="zh-CN" altLang="en-US" sz="2000" b="1" dirty="0"/>
              <a:t>特征选择</a:t>
            </a:r>
          </a:p>
          <a:p>
            <a:r>
              <a:rPr lang="zh-CN" altLang="en-US" sz="2000" b="1" dirty="0"/>
              <a:t>３</a:t>
            </a:r>
            <a:r>
              <a:rPr lang="en-US" altLang="zh-CN" sz="2000" b="1" dirty="0"/>
              <a:t>.</a:t>
            </a:r>
            <a:r>
              <a:rPr lang="zh-CN" altLang="en-US" sz="2000" b="1" dirty="0"/>
              <a:t>选择分类器</a:t>
            </a:r>
          </a:p>
        </p:txBody>
      </p:sp>
    </p:spTree>
    <p:extLst>
      <p:ext uri="{BB962C8B-B14F-4D97-AF65-F5344CB8AC3E}">
        <p14:creationId xmlns:p14="http://schemas.microsoft.com/office/powerpoint/2010/main" val="307704168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9" name="文本框 38"/>
          <p:cNvSpPr txBox="1"/>
          <p:nvPr/>
        </p:nvSpPr>
        <p:spPr>
          <a:xfrm>
            <a:off x="1807584" y="1154531"/>
            <a:ext cx="1375813" cy="707886"/>
          </a:xfrm>
          <a:prstGeom prst="rect">
            <a:avLst/>
          </a:prstGeom>
          <a:noFill/>
        </p:spPr>
        <p:txBody>
          <a:bodyPr wrap="square" rtlCol="0">
            <a:spAutoFit/>
          </a:bodyPr>
          <a:lstStyle/>
          <a:p>
            <a:r>
              <a:rPr lang="zh-CN" altLang="en-US" sz="4000" b="1" spc="100" dirty="0">
                <a:latin typeface="明兰" panose="02010600030101010101" pitchFamily="2" charset="-122"/>
                <a:ea typeface="明兰" panose="02010600030101010101" pitchFamily="2" charset="-122"/>
              </a:rPr>
              <a:t>目录</a:t>
            </a:r>
          </a:p>
        </p:txBody>
      </p:sp>
      <p:sp>
        <p:nvSpPr>
          <p:cNvPr id="40" name="文本框 39"/>
          <p:cNvSpPr txBox="1"/>
          <p:nvPr/>
        </p:nvSpPr>
        <p:spPr>
          <a:xfrm>
            <a:off x="1877371" y="1908055"/>
            <a:ext cx="2863847" cy="400110"/>
          </a:xfrm>
          <a:prstGeom prst="rect">
            <a:avLst/>
          </a:prstGeom>
          <a:noFill/>
        </p:spPr>
        <p:txBody>
          <a:bodyPr wrap="square" rtlCol="0">
            <a:spAutoFit/>
          </a:bodyPr>
          <a:lstStyle/>
          <a:p>
            <a:r>
              <a:rPr lang="en-US" altLang="zh-CN" sz="2000" b="1" spc="100" dirty="0">
                <a:latin typeface="明兰" panose="02010600030101010101" pitchFamily="2" charset="-122"/>
                <a:ea typeface="明兰" panose="02010600030101010101" pitchFamily="2" charset="-122"/>
              </a:rPr>
              <a:t>Content</a:t>
            </a:r>
            <a:endParaRPr lang="zh-CN" altLang="en-US" sz="2000" b="1" spc="100" dirty="0">
              <a:latin typeface="明兰" panose="02010600030101010101" pitchFamily="2" charset="-122"/>
              <a:ea typeface="明兰" panose="02010600030101010101" pitchFamily="2" charset="-122"/>
            </a:endParaRPr>
          </a:p>
        </p:txBody>
      </p:sp>
      <p:grpSp>
        <p:nvGrpSpPr>
          <p:cNvPr id="2" name="组合 1"/>
          <p:cNvGrpSpPr/>
          <p:nvPr/>
        </p:nvGrpSpPr>
        <p:grpSpPr>
          <a:xfrm>
            <a:off x="4837649" y="393806"/>
            <a:ext cx="4740133" cy="1232709"/>
            <a:chOff x="6554232" y="1886931"/>
            <a:chExt cx="3377168" cy="1232709"/>
          </a:xfrm>
        </p:grpSpPr>
        <p:sp>
          <p:nvSpPr>
            <p:cNvPr id="46" name="文本框 45"/>
            <p:cNvSpPr txBox="1"/>
            <p:nvPr/>
          </p:nvSpPr>
          <p:spPr>
            <a:xfrm>
              <a:off x="6587565" y="1931248"/>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1</a:t>
              </a:r>
              <a:endParaRPr lang="zh-CN" altLang="en-US" sz="4000" dirty="0">
                <a:latin typeface="Impact" panose="020B0806030902050204" pitchFamily="34" charset="0"/>
                <a:ea typeface="明兰" panose="02010600030101010101" pitchFamily="2" charset="-122"/>
              </a:endParaRPr>
            </a:p>
          </p:txBody>
        </p:sp>
        <p:cxnSp>
          <p:nvCxnSpPr>
            <p:cNvPr id="48" name="直接连接符 47"/>
            <p:cNvCxnSpPr/>
            <p:nvPr/>
          </p:nvCxnSpPr>
          <p:spPr>
            <a:xfrm flipH="1">
              <a:off x="6554699" y="2099356"/>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7029707" y="1886931"/>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692102" y="2630246"/>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554232" y="2332087"/>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418898" y="2165533"/>
              <a:ext cx="2512502" cy="954107"/>
            </a:xfrm>
            <a:prstGeom prst="rect">
              <a:avLst/>
            </a:prstGeom>
            <a:noFill/>
          </p:spPr>
          <p:txBody>
            <a:bodyPr wrap="square" rtlCol="0">
              <a:spAutoFit/>
            </a:bodyPr>
            <a:lstStyle/>
            <a:p>
              <a:r>
                <a:rPr lang="en-US" altLang="zh-CN" sz="2800" spc="100" dirty="0">
                  <a:latin typeface="明兰" panose="02010600030101010101" pitchFamily="2" charset="-122"/>
                  <a:ea typeface="明兰" panose="02010600030101010101" pitchFamily="2" charset="-122"/>
                </a:rPr>
                <a:t>NLP</a:t>
              </a:r>
              <a:r>
                <a:rPr lang="zh-CN" altLang="en-US" sz="2800" spc="100" dirty="0">
                  <a:latin typeface="明兰" panose="02010600030101010101" pitchFamily="2" charset="-122"/>
                  <a:ea typeface="明兰" panose="02010600030101010101" pitchFamily="2" charset="-122"/>
                </a:rPr>
                <a:t>为什么重要</a:t>
              </a:r>
            </a:p>
          </p:txBody>
        </p:sp>
      </p:grpSp>
      <p:grpSp>
        <p:nvGrpSpPr>
          <p:cNvPr id="3" name="组合 2"/>
          <p:cNvGrpSpPr/>
          <p:nvPr/>
        </p:nvGrpSpPr>
        <p:grpSpPr>
          <a:xfrm>
            <a:off x="4837649" y="1398425"/>
            <a:ext cx="5476980" cy="829980"/>
            <a:chOff x="6554232" y="2948217"/>
            <a:chExt cx="5476980" cy="829980"/>
          </a:xfrm>
        </p:grpSpPr>
        <p:grpSp>
          <p:nvGrpSpPr>
            <p:cNvPr id="59" name="组合 58"/>
            <p:cNvGrpSpPr/>
            <p:nvPr/>
          </p:nvGrpSpPr>
          <p:grpSpPr>
            <a:xfrm>
              <a:off x="6554232" y="2948217"/>
              <a:ext cx="602020" cy="811736"/>
              <a:chOff x="6381459" y="1890219"/>
              <a:chExt cx="602020" cy="811736"/>
            </a:xfrm>
          </p:grpSpPr>
          <p:sp>
            <p:nvSpPr>
              <p:cNvPr id="60" name="文本框 59"/>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2</a:t>
                </a:r>
                <a:endParaRPr lang="zh-CN" altLang="en-US" sz="4000" dirty="0">
                  <a:latin typeface="Impact" panose="020B0806030902050204" pitchFamily="34" charset="0"/>
                  <a:ea typeface="明兰" panose="02010600030101010101" pitchFamily="2" charset="-122"/>
                </a:endParaRPr>
              </a:p>
            </p:txBody>
          </p:sp>
          <p:cxnSp>
            <p:nvCxnSpPr>
              <p:cNvPr id="65" name="直接连接符 64"/>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418898" y="3254977"/>
              <a:ext cx="4612314"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什么是自然语言处理</a:t>
              </a:r>
            </a:p>
          </p:txBody>
        </p:sp>
      </p:grpSp>
      <p:grpSp>
        <p:nvGrpSpPr>
          <p:cNvPr id="5" name="组合 4"/>
          <p:cNvGrpSpPr/>
          <p:nvPr/>
        </p:nvGrpSpPr>
        <p:grpSpPr>
          <a:xfrm>
            <a:off x="4837650" y="2571177"/>
            <a:ext cx="5050852" cy="830183"/>
            <a:chOff x="6554232" y="4064302"/>
            <a:chExt cx="5050852" cy="830183"/>
          </a:xfrm>
        </p:grpSpPr>
        <p:grpSp>
          <p:nvGrpSpPr>
            <p:cNvPr id="67" name="组合 66"/>
            <p:cNvGrpSpPr/>
            <p:nvPr/>
          </p:nvGrpSpPr>
          <p:grpSpPr>
            <a:xfrm>
              <a:off x="6554232" y="4064302"/>
              <a:ext cx="602020" cy="811736"/>
              <a:chOff x="6381459" y="1890219"/>
              <a:chExt cx="602020" cy="811736"/>
            </a:xfrm>
          </p:grpSpPr>
          <p:sp>
            <p:nvSpPr>
              <p:cNvPr id="68" name="文本框 67"/>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3</a:t>
                </a:r>
                <a:endParaRPr lang="zh-CN" altLang="en-US" sz="4000" dirty="0">
                  <a:latin typeface="Impact" panose="020B0806030902050204" pitchFamily="34" charset="0"/>
                  <a:ea typeface="明兰" panose="02010600030101010101" pitchFamily="2" charset="-122"/>
                </a:endParaRPr>
              </a:p>
            </p:txBody>
          </p:sp>
          <p:cxnSp>
            <p:nvCxnSpPr>
              <p:cNvPr id="73" name="直接连接符 72"/>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文本框 105"/>
            <p:cNvSpPr txBox="1"/>
            <p:nvPr/>
          </p:nvSpPr>
          <p:spPr>
            <a:xfrm>
              <a:off x="7418898" y="4371265"/>
              <a:ext cx="4186186" cy="523220"/>
            </a:xfrm>
            <a:prstGeom prst="rect">
              <a:avLst/>
            </a:prstGeom>
            <a:noFill/>
          </p:spPr>
          <p:txBody>
            <a:bodyPr wrap="square" rtlCol="0">
              <a:spAutoFit/>
            </a:bodyPr>
            <a:lstStyle/>
            <a:p>
              <a:r>
                <a:rPr lang="en-US" altLang="zh-CN" sz="2800" spc="100" dirty="0">
                  <a:latin typeface="明兰" panose="02010600030101010101" pitchFamily="2" charset="-122"/>
                  <a:ea typeface="明兰" panose="02010600030101010101" pitchFamily="2" charset="-122"/>
                </a:rPr>
                <a:t>NLP</a:t>
              </a:r>
              <a:r>
                <a:rPr lang="zh-CN" altLang="en-US" sz="2800" spc="100" dirty="0">
                  <a:latin typeface="明兰" panose="02010600030101010101" pitchFamily="2" charset="-122"/>
                  <a:ea typeface="明兰" panose="02010600030101010101" pitchFamily="2" charset="-122"/>
                </a:rPr>
                <a:t>两大核心任务</a:t>
              </a:r>
            </a:p>
          </p:txBody>
        </p:sp>
      </p:grpSp>
      <p:grpSp>
        <p:nvGrpSpPr>
          <p:cNvPr id="9" name="组合 8"/>
          <p:cNvGrpSpPr/>
          <p:nvPr/>
        </p:nvGrpSpPr>
        <p:grpSpPr>
          <a:xfrm>
            <a:off x="4837650" y="3687262"/>
            <a:ext cx="3992354" cy="811736"/>
            <a:chOff x="6554232" y="5180387"/>
            <a:chExt cx="3992354" cy="811736"/>
          </a:xfrm>
        </p:grpSpPr>
        <p:grpSp>
          <p:nvGrpSpPr>
            <p:cNvPr id="75" name="组合 74"/>
            <p:cNvGrpSpPr/>
            <p:nvPr/>
          </p:nvGrpSpPr>
          <p:grpSpPr>
            <a:xfrm>
              <a:off x="6554232" y="5180387"/>
              <a:ext cx="602020" cy="811736"/>
              <a:chOff x="6381459" y="1890219"/>
              <a:chExt cx="602020" cy="811736"/>
            </a:xfrm>
          </p:grpSpPr>
          <p:sp>
            <p:nvSpPr>
              <p:cNvPr id="76" name="文本框 75"/>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4</a:t>
                </a:r>
                <a:endParaRPr lang="zh-CN" altLang="en-US" sz="4000" dirty="0">
                  <a:latin typeface="Impact" panose="020B0806030902050204" pitchFamily="34" charset="0"/>
                  <a:ea typeface="明兰" panose="02010600030101010101" pitchFamily="2" charset="-122"/>
                </a:endParaRPr>
              </a:p>
            </p:txBody>
          </p:sp>
          <p:cxnSp>
            <p:nvCxnSpPr>
              <p:cNvPr id="81" name="直接连接符 80"/>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7418898" y="5460709"/>
              <a:ext cx="3127688" cy="523220"/>
            </a:xfrm>
            <a:prstGeom prst="rect">
              <a:avLst/>
            </a:prstGeom>
            <a:noFill/>
          </p:spPr>
          <p:txBody>
            <a:bodyPr wrap="square" rtlCol="0">
              <a:spAutoFit/>
            </a:bodyPr>
            <a:lstStyle/>
            <a:p>
              <a:r>
                <a:rPr lang="en-US" altLang="zh-CN" sz="2800" spc="100" dirty="0">
                  <a:latin typeface="明兰" panose="02010600030101010101" pitchFamily="2" charset="-122"/>
                  <a:ea typeface="明兰" panose="02010600030101010101" pitchFamily="2" charset="-122"/>
                </a:rPr>
                <a:t>NLP</a:t>
              </a:r>
              <a:r>
                <a:rPr lang="zh-CN" altLang="en-US" sz="2800" spc="100" dirty="0">
                  <a:latin typeface="明兰" panose="02010600030101010101" pitchFamily="2" charset="-122"/>
                  <a:ea typeface="明兰" panose="02010600030101010101" pitchFamily="2" charset="-122"/>
                </a:rPr>
                <a:t>五个难点</a:t>
              </a:r>
            </a:p>
          </p:txBody>
        </p:sp>
      </p:grpSp>
      <p:grpSp>
        <p:nvGrpSpPr>
          <p:cNvPr id="35" name="组合 34">
            <a:extLst>
              <a:ext uri="{FF2B5EF4-FFF2-40B4-BE49-F238E27FC236}">
                <a16:creationId xmlns:a16="http://schemas.microsoft.com/office/drawing/2014/main" id="{D1482F3D-688F-4022-BC5D-24E23777496A}"/>
              </a:ext>
            </a:extLst>
          </p:cNvPr>
          <p:cNvGrpSpPr/>
          <p:nvPr/>
        </p:nvGrpSpPr>
        <p:grpSpPr>
          <a:xfrm>
            <a:off x="4861609" y="4547257"/>
            <a:ext cx="3992354" cy="811736"/>
            <a:chOff x="6554232" y="5180387"/>
            <a:chExt cx="3992354" cy="811736"/>
          </a:xfrm>
        </p:grpSpPr>
        <p:grpSp>
          <p:nvGrpSpPr>
            <p:cNvPr id="36" name="组合 35">
              <a:extLst>
                <a:ext uri="{FF2B5EF4-FFF2-40B4-BE49-F238E27FC236}">
                  <a16:creationId xmlns:a16="http://schemas.microsoft.com/office/drawing/2014/main" id="{0D22C1B2-BFE3-4BBB-BFB6-CA41E935368C}"/>
                </a:ext>
              </a:extLst>
            </p:cNvPr>
            <p:cNvGrpSpPr/>
            <p:nvPr/>
          </p:nvGrpSpPr>
          <p:grpSpPr>
            <a:xfrm>
              <a:off x="6554232" y="5180387"/>
              <a:ext cx="602020" cy="811736"/>
              <a:chOff x="6381459" y="1890219"/>
              <a:chExt cx="602020" cy="811736"/>
            </a:xfrm>
          </p:grpSpPr>
          <p:sp>
            <p:nvSpPr>
              <p:cNvPr id="38" name="文本框 37">
                <a:extLst>
                  <a:ext uri="{FF2B5EF4-FFF2-40B4-BE49-F238E27FC236}">
                    <a16:creationId xmlns:a16="http://schemas.microsoft.com/office/drawing/2014/main" id="{101A547C-3474-4DE7-BB59-5543C9071B0B}"/>
                  </a:ext>
                </a:extLst>
              </p:cNvPr>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5</a:t>
                </a:r>
                <a:endParaRPr lang="zh-CN" altLang="en-US" sz="4000" dirty="0">
                  <a:latin typeface="Impact" panose="020B0806030902050204" pitchFamily="34" charset="0"/>
                  <a:ea typeface="明兰" panose="02010600030101010101" pitchFamily="2" charset="-122"/>
                </a:endParaRPr>
              </a:p>
            </p:txBody>
          </p:sp>
          <p:cxnSp>
            <p:nvCxnSpPr>
              <p:cNvPr id="41" name="直接连接符 40">
                <a:extLst>
                  <a:ext uri="{FF2B5EF4-FFF2-40B4-BE49-F238E27FC236}">
                    <a16:creationId xmlns:a16="http://schemas.microsoft.com/office/drawing/2014/main" id="{554B3562-8FFD-4F88-B89A-7DC3A5A4860B}"/>
                  </a:ext>
                </a:extLst>
              </p:cNvPr>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CC3AB26A-FA90-4BF7-B8E5-3703A5FF81D5}"/>
                  </a:ext>
                </a:extLst>
              </p:cNvPr>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D9145D71-5D63-4B3E-A31D-F0E83FD9D313}"/>
                  </a:ext>
                </a:extLst>
              </p:cNvPr>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F869F3D1-CED5-4226-8A03-75819C96ABA5}"/>
                  </a:ext>
                </a:extLst>
              </p:cNvPr>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5AAE84DE-A89F-4995-9D39-28C10CD1A642}"/>
                </a:ext>
              </a:extLst>
            </p:cNvPr>
            <p:cNvSpPr txBox="1"/>
            <p:nvPr/>
          </p:nvSpPr>
          <p:spPr>
            <a:xfrm>
              <a:off x="7418898" y="5460709"/>
              <a:ext cx="3127688" cy="523220"/>
            </a:xfrm>
            <a:prstGeom prst="rect">
              <a:avLst/>
            </a:prstGeom>
            <a:noFill/>
          </p:spPr>
          <p:txBody>
            <a:bodyPr wrap="square" rtlCol="0">
              <a:spAutoFit/>
            </a:bodyPr>
            <a:lstStyle/>
            <a:p>
              <a:r>
                <a:rPr lang="en-US" altLang="zh-CN" sz="2800" spc="100" dirty="0">
                  <a:latin typeface="明兰" panose="02010600030101010101" pitchFamily="2" charset="-122"/>
                  <a:ea typeface="明兰" panose="02010600030101010101" pitchFamily="2" charset="-122"/>
                </a:rPr>
                <a:t>NLP</a:t>
              </a:r>
              <a:r>
                <a:rPr lang="zh-CN" altLang="en-US" sz="2800" spc="100" dirty="0">
                  <a:latin typeface="明兰" panose="02010600030101010101" pitchFamily="2" charset="-122"/>
                  <a:ea typeface="明兰" panose="02010600030101010101" pitchFamily="2" charset="-122"/>
                </a:rPr>
                <a:t>四个典型应用</a:t>
              </a:r>
            </a:p>
          </p:txBody>
        </p:sp>
      </p:grpSp>
    </p:spTree>
    <p:extLst>
      <p:ext uri="{BB962C8B-B14F-4D97-AF65-F5344CB8AC3E}">
        <p14:creationId xmlns:p14="http://schemas.microsoft.com/office/powerpoint/2010/main" val="310493939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a:extLst>
              <a:ext uri="{FF2B5EF4-FFF2-40B4-BE49-F238E27FC236}">
                <a16:creationId xmlns:a16="http://schemas.microsoft.com/office/drawing/2014/main" id="{EF54027C-C1F3-486B-919D-4B2FC12C9B68}"/>
              </a:ext>
            </a:extLst>
          </p:cNvPr>
          <p:cNvSpPr/>
          <p:nvPr/>
        </p:nvSpPr>
        <p:spPr>
          <a:xfrm>
            <a:off x="1004715" y="487478"/>
            <a:ext cx="4036682" cy="584775"/>
          </a:xfrm>
          <a:prstGeom prst="rect">
            <a:avLst/>
          </a:prstGeom>
        </p:spPr>
        <p:txBody>
          <a:bodyPr wrap="none">
            <a:spAutoFit/>
          </a:bodyPr>
          <a:lstStyle/>
          <a:p>
            <a:r>
              <a:rPr lang="zh-CN" altLang="en-US" sz="3200" b="1" dirty="0"/>
              <a:t>深度学习的 </a:t>
            </a:r>
            <a:r>
              <a:rPr lang="en-US" altLang="zh-CN" sz="3200" b="1" dirty="0"/>
              <a:t>NLP </a:t>
            </a:r>
            <a:r>
              <a:rPr lang="zh-CN" altLang="en-US" sz="3200" b="1" dirty="0"/>
              <a:t>流程</a:t>
            </a:r>
          </a:p>
        </p:txBody>
      </p:sp>
      <p:sp>
        <p:nvSpPr>
          <p:cNvPr id="4" name="文本框 3">
            <a:extLst>
              <a:ext uri="{FF2B5EF4-FFF2-40B4-BE49-F238E27FC236}">
                <a16:creationId xmlns:a16="http://schemas.microsoft.com/office/drawing/2014/main" id="{D861AE81-397C-4E76-80A9-F10A92FBB978}"/>
              </a:ext>
            </a:extLst>
          </p:cNvPr>
          <p:cNvSpPr txBox="1"/>
          <p:nvPr/>
        </p:nvSpPr>
        <p:spPr>
          <a:xfrm>
            <a:off x="3204839" y="3956950"/>
            <a:ext cx="6383045" cy="1631216"/>
          </a:xfrm>
          <a:prstGeom prst="rect">
            <a:avLst/>
          </a:prstGeom>
          <a:noFill/>
        </p:spPr>
        <p:txBody>
          <a:bodyPr wrap="square" rtlCol="0">
            <a:spAutoFit/>
          </a:bodyPr>
          <a:lstStyle/>
          <a:p>
            <a:r>
              <a:rPr lang="zh-CN" altLang="en-US" sz="2000" b="1" dirty="0"/>
              <a:t>１</a:t>
            </a:r>
            <a:r>
              <a:rPr lang="en-US" altLang="zh-CN" sz="2000" b="1" dirty="0"/>
              <a:t>.</a:t>
            </a:r>
            <a:r>
              <a:rPr lang="zh-CN" altLang="en-US" sz="2000" b="1" dirty="0"/>
              <a:t>语料预处理</a:t>
            </a:r>
          </a:p>
          <a:p>
            <a:r>
              <a:rPr lang="en-US" altLang="zh-CN" sz="2000" b="1" dirty="0"/>
              <a:t>	</a:t>
            </a:r>
            <a:r>
              <a:rPr lang="zh-CN" altLang="en-US" sz="2000" b="1" dirty="0"/>
              <a:t>中文语料预处理 </a:t>
            </a:r>
            <a:r>
              <a:rPr lang="en-US" altLang="zh-CN" sz="2000" b="1" dirty="0"/>
              <a:t>4 </a:t>
            </a:r>
            <a:r>
              <a:rPr lang="zh-CN" altLang="en-US" sz="2000" b="1" dirty="0"/>
              <a:t>个步骤（下文详解）</a:t>
            </a:r>
          </a:p>
          <a:p>
            <a:r>
              <a:rPr lang="en-US" altLang="zh-CN" sz="2000" b="1" dirty="0"/>
              <a:t>	</a:t>
            </a:r>
            <a:r>
              <a:rPr lang="zh-CN" altLang="en-US" sz="2000" b="1" dirty="0"/>
              <a:t>英文语料预处理的 </a:t>
            </a:r>
            <a:r>
              <a:rPr lang="en-US" altLang="zh-CN" sz="2000" b="1" dirty="0"/>
              <a:t>6 </a:t>
            </a:r>
            <a:r>
              <a:rPr lang="zh-CN" altLang="en-US" sz="2000" b="1" dirty="0"/>
              <a:t>个步骤（下文详解）</a:t>
            </a:r>
          </a:p>
          <a:p>
            <a:r>
              <a:rPr lang="zh-CN" altLang="en-US" sz="2000" b="1" dirty="0"/>
              <a:t>２</a:t>
            </a:r>
            <a:r>
              <a:rPr lang="en-US" altLang="zh-CN" sz="2000" b="1" dirty="0"/>
              <a:t>.</a:t>
            </a:r>
            <a:r>
              <a:rPr lang="zh-CN" altLang="en-US" sz="2000" b="1" dirty="0"/>
              <a:t>设计模型</a:t>
            </a:r>
          </a:p>
          <a:p>
            <a:r>
              <a:rPr lang="zh-CN" altLang="en-US" sz="2000" b="1" dirty="0"/>
              <a:t>３</a:t>
            </a:r>
            <a:r>
              <a:rPr lang="en-US" altLang="zh-CN" sz="2000" b="1" dirty="0"/>
              <a:t>.</a:t>
            </a:r>
            <a:r>
              <a:rPr lang="zh-CN" altLang="en-US" sz="2000" b="1" dirty="0"/>
              <a:t>模型训练</a:t>
            </a:r>
          </a:p>
        </p:txBody>
      </p:sp>
      <p:pic>
        <p:nvPicPr>
          <p:cNvPr id="2" name="图片 1">
            <a:extLst>
              <a:ext uri="{FF2B5EF4-FFF2-40B4-BE49-F238E27FC236}">
                <a16:creationId xmlns:a16="http://schemas.microsoft.com/office/drawing/2014/main" id="{D4257660-EF0A-455E-93D0-12DF69D36BF7}"/>
              </a:ext>
            </a:extLst>
          </p:cNvPr>
          <p:cNvPicPr>
            <a:picLocks noChangeAspect="1"/>
          </p:cNvPicPr>
          <p:nvPr/>
        </p:nvPicPr>
        <p:blipFill>
          <a:blip r:embed="rId2"/>
          <a:stretch>
            <a:fillRect/>
          </a:stretch>
        </p:blipFill>
        <p:spPr>
          <a:xfrm>
            <a:off x="3021063" y="1341020"/>
            <a:ext cx="6149873" cy="2347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111555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a:extLst>
              <a:ext uri="{FF2B5EF4-FFF2-40B4-BE49-F238E27FC236}">
                <a16:creationId xmlns:a16="http://schemas.microsoft.com/office/drawing/2014/main" id="{EF54027C-C1F3-486B-919D-4B2FC12C9B68}"/>
              </a:ext>
            </a:extLst>
          </p:cNvPr>
          <p:cNvSpPr/>
          <p:nvPr/>
        </p:nvSpPr>
        <p:spPr>
          <a:xfrm>
            <a:off x="1004715" y="487478"/>
            <a:ext cx="6130204" cy="1077218"/>
          </a:xfrm>
          <a:prstGeom prst="rect">
            <a:avLst/>
          </a:prstGeom>
        </p:spPr>
        <p:txBody>
          <a:bodyPr wrap="none">
            <a:spAutoFit/>
          </a:bodyPr>
          <a:lstStyle/>
          <a:p>
            <a:r>
              <a:rPr lang="zh-CN" altLang="en-US" sz="3200" b="1" dirty="0"/>
              <a:t>英文 </a:t>
            </a:r>
            <a:r>
              <a:rPr lang="en-US" altLang="zh-CN" sz="3200" b="1" dirty="0"/>
              <a:t>NLP </a:t>
            </a:r>
            <a:r>
              <a:rPr lang="zh-CN" altLang="en-US" sz="3200" b="1" dirty="0"/>
              <a:t>语料预处理的 </a:t>
            </a:r>
            <a:r>
              <a:rPr lang="en-US" altLang="zh-CN" sz="3200" b="1" dirty="0"/>
              <a:t>6 </a:t>
            </a:r>
            <a:r>
              <a:rPr lang="zh-CN" altLang="en-US" sz="3200" b="1" dirty="0"/>
              <a:t>个步骤</a:t>
            </a:r>
          </a:p>
          <a:p>
            <a:endParaRPr lang="zh-CN" altLang="en-US" sz="3200" b="1" dirty="0"/>
          </a:p>
        </p:txBody>
      </p:sp>
      <p:sp>
        <p:nvSpPr>
          <p:cNvPr id="4" name="文本框 3">
            <a:extLst>
              <a:ext uri="{FF2B5EF4-FFF2-40B4-BE49-F238E27FC236}">
                <a16:creationId xmlns:a16="http://schemas.microsoft.com/office/drawing/2014/main" id="{D861AE81-397C-4E76-80A9-F10A92FBB978}"/>
              </a:ext>
            </a:extLst>
          </p:cNvPr>
          <p:cNvSpPr txBox="1"/>
          <p:nvPr/>
        </p:nvSpPr>
        <p:spPr>
          <a:xfrm>
            <a:off x="3204839" y="3956950"/>
            <a:ext cx="6383045" cy="1938992"/>
          </a:xfrm>
          <a:prstGeom prst="rect">
            <a:avLst/>
          </a:prstGeom>
          <a:noFill/>
        </p:spPr>
        <p:txBody>
          <a:bodyPr wrap="square" rtlCol="0">
            <a:spAutoFit/>
          </a:bodyPr>
          <a:lstStyle/>
          <a:p>
            <a:r>
              <a:rPr lang="zh-CN" altLang="en-US" sz="2000" b="1" dirty="0"/>
              <a:t>分词 </a:t>
            </a:r>
            <a:r>
              <a:rPr lang="en-US" altLang="zh-CN" sz="2000" b="1" dirty="0"/>
              <a:t>– Tokenization</a:t>
            </a:r>
          </a:p>
          <a:p>
            <a:r>
              <a:rPr lang="zh-CN" altLang="en-US" sz="2000" b="1" dirty="0"/>
              <a:t>词干提取 </a:t>
            </a:r>
            <a:r>
              <a:rPr lang="en-US" altLang="zh-CN" sz="2000" b="1" dirty="0"/>
              <a:t>– Stemming</a:t>
            </a:r>
          </a:p>
          <a:p>
            <a:r>
              <a:rPr lang="zh-CN" altLang="en-US" sz="2000" b="1" dirty="0"/>
              <a:t>词形还原 </a:t>
            </a:r>
            <a:r>
              <a:rPr lang="en-US" altLang="zh-CN" sz="2000" b="1" dirty="0"/>
              <a:t>– Lemmatization</a:t>
            </a:r>
          </a:p>
          <a:p>
            <a:r>
              <a:rPr lang="zh-CN" altLang="en-US" sz="2000" b="1" dirty="0"/>
              <a:t>词性标注 </a:t>
            </a:r>
            <a:r>
              <a:rPr lang="en-US" altLang="zh-CN" sz="2000" b="1" dirty="0"/>
              <a:t>– Parts of Speech</a:t>
            </a:r>
          </a:p>
          <a:p>
            <a:r>
              <a:rPr lang="zh-CN" altLang="en-US" sz="2000" b="1" dirty="0"/>
              <a:t>命名实体识别 </a:t>
            </a:r>
            <a:r>
              <a:rPr lang="en-US" altLang="zh-CN" sz="2000" b="1" dirty="0"/>
              <a:t>– NER</a:t>
            </a:r>
          </a:p>
          <a:p>
            <a:r>
              <a:rPr lang="zh-CN" altLang="en-US" sz="2000" b="1" dirty="0"/>
              <a:t>分块 </a:t>
            </a:r>
            <a:r>
              <a:rPr lang="en-US" altLang="zh-CN" sz="2000" b="1" dirty="0"/>
              <a:t>– Chunking</a:t>
            </a:r>
            <a:endParaRPr lang="zh-CN" altLang="en-US" sz="2000" b="1" dirty="0"/>
          </a:p>
        </p:txBody>
      </p:sp>
      <p:pic>
        <p:nvPicPr>
          <p:cNvPr id="3" name="图片 2">
            <a:extLst>
              <a:ext uri="{FF2B5EF4-FFF2-40B4-BE49-F238E27FC236}">
                <a16:creationId xmlns:a16="http://schemas.microsoft.com/office/drawing/2014/main" id="{34BA9603-C6C6-450D-998C-C8555F3C04A2}"/>
              </a:ext>
            </a:extLst>
          </p:cNvPr>
          <p:cNvPicPr>
            <a:picLocks noChangeAspect="1"/>
          </p:cNvPicPr>
          <p:nvPr/>
        </p:nvPicPr>
        <p:blipFill>
          <a:blip r:embed="rId2"/>
          <a:stretch>
            <a:fillRect/>
          </a:stretch>
        </p:blipFill>
        <p:spPr>
          <a:xfrm>
            <a:off x="3066787" y="1269834"/>
            <a:ext cx="6058425" cy="2530059"/>
          </a:xfrm>
          <a:prstGeom prst="rect">
            <a:avLst/>
          </a:prstGeom>
        </p:spPr>
      </p:pic>
    </p:spTree>
    <p:extLst>
      <p:ext uri="{BB962C8B-B14F-4D97-AF65-F5344CB8AC3E}">
        <p14:creationId xmlns:p14="http://schemas.microsoft.com/office/powerpoint/2010/main" val="205312991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a:extLst>
              <a:ext uri="{FF2B5EF4-FFF2-40B4-BE49-F238E27FC236}">
                <a16:creationId xmlns:a16="http://schemas.microsoft.com/office/drawing/2014/main" id="{EF54027C-C1F3-486B-919D-4B2FC12C9B68}"/>
              </a:ext>
            </a:extLst>
          </p:cNvPr>
          <p:cNvSpPr/>
          <p:nvPr/>
        </p:nvSpPr>
        <p:spPr>
          <a:xfrm>
            <a:off x="1004715" y="487478"/>
            <a:ext cx="6130204" cy="1569660"/>
          </a:xfrm>
          <a:prstGeom prst="rect">
            <a:avLst/>
          </a:prstGeom>
        </p:spPr>
        <p:txBody>
          <a:bodyPr wrap="none">
            <a:spAutoFit/>
          </a:bodyPr>
          <a:lstStyle/>
          <a:p>
            <a:r>
              <a:rPr lang="zh-CN" altLang="en-US" sz="3200" b="1" dirty="0"/>
              <a:t>中文 </a:t>
            </a:r>
            <a:r>
              <a:rPr lang="en-US" altLang="zh-CN" sz="3200" b="1" dirty="0"/>
              <a:t>NLP </a:t>
            </a:r>
            <a:r>
              <a:rPr lang="zh-CN" altLang="en-US" sz="3200" b="1" dirty="0"/>
              <a:t>语料预处理的 </a:t>
            </a:r>
            <a:r>
              <a:rPr lang="en-US" altLang="zh-CN" sz="3200" b="1" dirty="0"/>
              <a:t>4 </a:t>
            </a:r>
            <a:r>
              <a:rPr lang="zh-CN" altLang="en-US" sz="3200" b="1" dirty="0"/>
              <a:t>个步骤</a:t>
            </a:r>
          </a:p>
          <a:p>
            <a:endParaRPr lang="zh-CN" altLang="en-US" sz="3200" b="1" dirty="0"/>
          </a:p>
          <a:p>
            <a:endParaRPr lang="zh-CN" altLang="en-US" sz="3200" b="1" dirty="0"/>
          </a:p>
        </p:txBody>
      </p:sp>
      <p:sp>
        <p:nvSpPr>
          <p:cNvPr id="4" name="文本框 3">
            <a:extLst>
              <a:ext uri="{FF2B5EF4-FFF2-40B4-BE49-F238E27FC236}">
                <a16:creationId xmlns:a16="http://schemas.microsoft.com/office/drawing/2014/main" id="{D861AE81-397C-4E76-80A9-F10A92FBB978}"/>
              </a:ext>
            </a:extLst>
          </p:cNvPr>
          <p:cNvSpPr txBox="1"/>
          <p:nvPr/>
        </p:nvSpPr>
        <p:spPr>
          <a:xfrm>
            <a:off x="3204839" y="3956950"/>
            <a:ext cx="6383045" cy="1323439"/>
          </a:xfrm>
          <a:prstGeom prst="rect">
            <a:avLst/>
          </a:prstGeom>
          <a:noFill/>
        </p:spPr>
        <p:txBody>
          <a:bodyPr wrap="square" rtlCol="0">
            <a:spAutoFit/>
          </a:bodyPr>
          <a:lstStyle/>
          <a:p>
            <a:r>
              <a:rPr lang="zh-CN" altLang="en-US" sz="2000" b="1" dirty="0"/>
              <a:t>中文分词 </a:t>
            </a:r>
            <a:r>
              <a:rPr lang="en-US" altLang="zh-CN" sz="2000" b="1" dirty="0"/>
              <a:t>– Chinese Word Segmentation</a:t>
            </a:r>
          </a:p>
          <a:p>
            <a:r>
              <a:rPr lang="zh-CN" altLang="en-US" sz="2000" b="1" dirty="0"/>
              <a:t>词性标注 </a:t>
            </a:r>
            <a:r>
              <a:rPr lang="en-US" altLang="zh-CN" sz="2000" b="1" dirty="0"/>
              <a:t>– Parts of Speech</a:t>
            </a:r>
          </a:p>
          <a:p>
            <a:r>
              <a:rPr lang="zh-CN" altLang="en-US" sz="2000" b="1" dirty="0"/>
              <a:t>命名实体识别 </a:t>
            </a:r>
            <a:r>
              <a:rPr lang="en-US" altLang="zh-CN" sz="2000" b="1" dirty="0"/>
              <a:t>– NER</a:t>
            </a:r>
          </a:p>
          <a:p>
            <a:r>
              <a:rPr lang="zh-CN" altLang="en-US" sz="2000" b="1" dirty="0"/>
              <a:t>去除停用词</a:t>
            </a:r>
          </a:p>
        </p:txBody>
      </p:sp>
      <p:pic>
        <p:nvPicPr>
          <p:cNvPr id="2" name="图片 1">
            <a:extLst>
              <a:ext uri="{FF2B5EF4-FFF2-40B4-BE49-F238E27FC236}">
                <a16:creationId xmlns:a16="http://schemas.microsoft.com/office/drawing/2014/main" id="{80E77417-3603-418D-967A-996CEE508C96}"/>
              </a:ext>
            </a:extLst>
          </p:cNvPr>
          <p:cNvPicPr>
            <a:picLocks noChangeAspect="1"/>
          </p:cNvPicPr>
          <p:nvPr/>
        </p:nvPicPr>
        <p:blipFill>
          <a:blip r:embed="rId2"/>
          <a:stretch>
            <a:fillRect/>
          </a:stretch>
        </p:blipFill>
        <p:spPr>
          <a:xfrm>
            <a:off x="2826736" y="1318916"/>
            <a:ext cx="6538527" cy="2484335"/>
          </a:xfrm>
          <a:prstGeom prst="rect">
            <a:avLst/>
          </a:prstGeom>
        </p:spPr>
      </p:pic>
    </p:spTree>
    <p:extLst>
      <p:ext uri="{BB962C8B-B14F-4D97-AF65-F5344CB8AC3E}">
        <p14:creationId xmlns:p14="http://schemas.microsoft.com/office/powerpoint/2010/main" val="3521163780"/>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040EDCF-BBBE-4657-95F9-0A106778FD4C}"/>
              </a:ext>
            </a:extLst>
          </p:cNvPr>
          <p:cNvSpPr/>
          <p:nvPr/>
        </p:nvSpPr>
        <p:spPr>
          <a:xfrm>
            <a:off x="1004715" y="487478"/>
            <a:ext cx="3467616" cy="584775"/>
          </a:xfrm>
          <a:prstGeom prst="rect">
            <a:avLst/>
          </a:prstGeom>
        </p:spPr>
        <p:txBody>
          <a:bodyPr wrap="none">
            <a:spAutoFit/>
          </a:bodyPr>
          <a:lstStyle/>
          <a:p>
            <a:r>
              <a:rPr lang="zh-CN" altLang="en-US" sz="3200" b="1" dirty="0"/>
              <a:t>会议、论文、期刊</a:t>
            </a:r>
          </a:p>
        </p:txBody>
      </p:sp>
      <p:sp>
        <p:nvSpPr>
          <p:cNvPr id="2" name="文本框 1">
            <a:extLst>
              <a:ext uri="{FF2B5EF4-FFF2-40B4-BE49-F238E27FC236}">
                <a16:creationId xmlns:a16="http://schemas.microsoft.com/office/drawing/2014/main" id="{5FE1835B-51E0-4665-8472-877497899A18}"/>
              </a:ext>
            </a:extLst>
          </p:cNvPr>
          <p:cNvSpPr txBox="1"/>
          <p:nvPr/>
        </p:nvSpPr>
        <p:spPr>
          <a:xfrm>
            <a:off x="2681056" y="1882066"/>
            <a:ext cx="6702641" cy="2800767"/>
          </a:xfrm>
          <a:prstGeom prst="rect">
            <a:avLst/>
          </a:prstGeom>
          <a:noFill/>
        </p:spPr>
        <p:txBody>
          <a:bodyPr wrap="square" rtlCol="0">
            <a:spAutoFit/>
          </a:bodyPr>
          <a:lstStyle/>
          <a:p>
            <a:r>
              <a:rPr lang="en-US" altLang="zh-CN" sz="4400" b="1" dirty="0"/>
              <a:t>IJCAI</a:t>
            </a:r>
            <a:r>
              <a:rPr lang="zh-CN" altLang="en-US" sz="4400" b="1" dirty="0"/>
              <a:t>， </a:t>
            </a:r>
            <a:r>
              <a:rPr lang="en-US" altLang="zh-CN" sz="4400" b="1" dirty="0"/>
              <a:t>ACL</a:t>
            </a:r>
            <a:r>
              <a:rPr lang="zh-CN" altLang="en-US" sz="4400" b="1" dirty="0"/>
              <a:t>， </a:t>
            </a:r>
            <a:r>
              <a:rPr lang="en-US" altLang="zh-CN" sz="4400" b="1" dirty="0"/>
              <a:t>AAAI</a:t>
            </a:r>
          </a:p>
          <a:p>
            <a:r>
              <a:rPr lang="en-US" altLang="zh-CN" sz="4400" b="1" dirty="0"/>
              <a:t>ENNLP</a:t>
            </a:r>
            <a:r>
              <a:rPr lang="zh-CN" altLang="en-US" sz="4400" b="1" dirty="0"/>
              <a:t>， </a:t>
            </a:r>
            <a:r>
              <a:rPr lang="en-US" altLang="zh-CN" sz="4400" b="1" dirty="0" err="1"/>
              <a:t>Coling</a:t>
            </a:r>
            <a:endParaRPr lang="en-US" altLang="zh-CN" sz="4400" b="1" dirty="0"/>
          </a:p>
          <a:p>
            <a:r>
              <a:rPr lang="en-US" altLang="zh-CN" sz="4400" b="1" dirty="0"/>
              <a:t>EMNLP</a:t>
            </a:r>
          </a:p>
          <a:p>
            <a:r>
              <a:rPr lang="en-US" altLang="zh-CN" sz="4400" b="1" dirty="0"/>
              <a:t>CVPR</a:t>
            </a:r>
            <a:r>
              <a:rPr lang="zh-CN" altLang="en-US" sz="4400" b="1" dirty="0"/>
              <a:t>， </a:t>
            </a:r>
            <a:r>
              <a:rPr lang="en-US" altLang="zh-CN" sz="4400" b="1" dirty="0"/>
              <a:t>ICRL</a:t>
            </a:r>
            <a:r>
              <a:rPr lang="zh-CN" altLang="en-US" sz="4400" b="1" dirty="0"/>
              <a:t>（视觉）</a:t>
            </a:r>
            <a:endParaRPr lang="en-US" altLang="zh-CN" sz="4400" b="1" dirty="0"/>
          </a:p>
        </p:txBody>
      </p:sp>
    </p:spTree>
    <p:extLst>
      <p:ext uri="{BB962C8B-B14F-4D97-AF65-F5344CB8AC3E}">
        <p14:creationId xmlns:p14="http://schemas.microsoft.com/office/powerpoint/2010/main" val="4254808551"/>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11173" y="5617395"/>
            <a:ext cx="646331" cy="369332"/>
          </a:xfrm>
          <a:prstGeom prst="rect">
            <a:avLst/>
          </a:prstGeom>
          <a:noFill/>
        </p:spPr>
        <p:txBody>
          <a:bodyPr wrap="none" rtlCol="0">
            <a:spAutoFit/>
          </a:bodyPr>
          <a:lstStyle/>
          <a:p>
            <a:r>
              <a:rPr lang="zh-CN" altLang="en-US" dirty="0"/>
              <a:t>谢谢</a:t>
            </a:r>
          </a:p>
        </p:txBody>
      </p:sp>
    </p:spTree>
    <p:extLst>
      <p:ext uri="{BB962C8B-B14F-4D97-AF65-F5344CB8AC3E}">
        <p14:creationId xmlns:p14="http://schemas.microsoft.com/office/powerpoint/2010/main" val="110419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5516743" cy="923330"/>
          </a:xfrm>
          <a:prstGeom prst="rect">
            <a:avLst/>
          </a:prstGeom>
          <a:noFill/>
        </p:spPr>
        <p:txBody>
          <a:bodyPr wrap="square" rtlCol="0">
            <a:spAutoFit/>
          </a:bodyPr>
          <a:lstStyle/>
          <a:p>
            <a:r>
              <a:rPr lang="en-US" altLang="zh-CN" sz="5400" spc="100" dirty="0">
                <a:latin typeface="明兰" panose="02010600030101010101" pitchFamily="2" charset="-122"/>
                <a:ea typeface="明兰" panose="02010600030101010101" pitchFamily="2" charset="-122"/>
              </a:rPr>
              <a:t>NLP</a:t>
            </a:r>
            <a:r>
              <a:rPr lang="zh-CN" altLang="en-US" sz="5400" spc="100" dirty="0">
                <a:latin typeface="明兰" panose="02010600030101010101" pitchFamily="2" charset="-122"/>
                <a:ea typeface="明兰" panose="02010600030101010101" pitchFamily="2" charset="-122"/>
              </a:rPr>
              <a:t>为什么重要</a:t>
            </a: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A_图片 16"/>
          <p:cNvSpPr/>
          <p:nvPr>
            <p:custDataLst>
              <p:tags r:id="rId1"/>
            </p:custDataLst>
          </p:nvPr>
        </p:nvSpPr>
        <p:spPr>
          <a:xfrm>
            <a:off x="2878500" y="1365008"/>
            <a:ext cx="5560251" cy="4238436"/>
          </a:xfrm>
          <a:custGeom>
            <a:avLst/>
            <a:gdLst/>
            <a:ahLst/>
            <a:cxnLst/>
            <a:rect l="0" t="0" r="0" b="0"/>
            <a:pathLst>
              <a:path w="8019913" h="6113371">
                <a:moveTo>
                  <a:pt x="0" y="0"/>
                </a:moveTo>
                <a:lnTo>
                  <a:pt x="8019912" y="0"/>
                </a:lnTo>
                <a:lnTo>
                  <a:pt x="8019912" y="6113370"/>
                </a:lnTo>
                <a:lnTo>
                  <a:pt x="0" y="6113370"/>
                </a:lnTo>
                <a:close/>
              </a:path>
            </a:pathLst>
          </a:custGeom>
          <a:blipFill dpi="0" rotWithShape="1">
            <a:blip r:embed="rId3" cstate="email">
              <a:alphaModFix amt="15000"/>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 name="组合 1"/>
          <p:cNvGrpSpPr/>
          <p:nvPr/>
        </p:nvGrpSpPr>
        <p:grpSpPr>
          <a:xfrm>
            <a:off x="8009220" y="1746430"/>
            <a:ext cx="2005126" cy="2005126"/>
            <a:chOff x="4879269" y="2160187"/>
            <a:chExt cx="2005126" cy="2005126"/>
          </a:xfrm>
        </p:grpSpPr>
        <p:sp>
          <p:nvSpPr>
            <p:cNvPr id="3" name="矩形 2"/>
            <p:cNvSpPr/>
            <p:nvPr/>
          </p:nvSpPr>
          <p:spPr>
            <a:xfrm rot="162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4" name="矩形 3"/>
            <p:cNvSpPr/>
            <p:nvPr/>
          </p:nvSpPr>
          <p:spPr>
            <a:xfrm rot="18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 name="矩形 4"/>
            <p:cNvSpPr/>
            <p:nvPr/>
          </p:nvSpPr>
          <p:spPr>
            <a:xfrm rot="90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nvGrpSpPr>
            <p:cNvPr id="8" name="组合 7"/>
            <p:cNvGrpSpPr/>
            <p:nvPr/>
          </p:nvGrpSpPr>
          <p:grpSpPr>
            <a:xfrm>
              <a:off x="4879269" y="2160187"/>
              <a:ext cx="2005126" cy="2005126"/>
              <a:chOff x="5700612" y="0"/>
              <a:chExt cx="1537554" cy="1537554"/>
            </a:xfrm>
          </p:grpSpPr>
          <p:sp>
            <p:nvSpPr>
              <p:cNvPr id="9" name="椭圆 8"/>
              <p:cNvSpPr/>
              <p:nvPr/>
            </p:nvSpPr>
            <p:spPr>
              <a:xfrm>
                <a:off x="5700612"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0" name="椭圆 9"/>
              <p:cNvSpPr/>
              <p:nvPr/>
            </p:nvSpPr>
            <p:spPr>
              <a:xfrm>
                <a:off x="5801197"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1" name="椭圆 10"/>
              <p:cNvSpPr/>
              <p:nvPr/>
            </p:nvSpPr>
            <p:spPr>
              <a:xfrm>
                <a:off x="6076000"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2" name="椭圆 11"/>
              <p:cNvSpPr/>
              <p:nvPr/>
            </p:nvSpPr>
            <p:spPr>
              <a:xfrm>
                <a:off x="6451389" y="0"/>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3" name="椭圆 12"/>
              <p:cNvSpPr/>
              <p:nvPr/>
            </p:nvSpPr>
            <p:spPr>
              <a:xfrm>
                <a:off x="6826777"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4" name="椭圆 13"/>
              <p:cNvSpPr/>
              <p:nvPr/>
            </p:nvSpPr>
            <p:spPr>
              <a:xfrm>
                <a:off x="7101581"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5" name="椭圆 14"/>
              <p:cNvSpPr/>
              <p:nvPr/>
            </p:nvSpPr>
            <p:spPr>
              <a:xfrm>
                <a:off x="7202166"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6" name="椭圆 15"/>
              <p:cNvSpPr/>
              <p:nvPr/>
            </p:nvSpPr>
            <p:spPr>
              <a:xfrm>
                <a:off x="7101581"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7" name="椭圆 16"/>
              <p:cNvSpPr/>
              <p:nvPr/>
            </p:nvSpPr>
            <p:spPr>
              <a:xfrm>
                <a:off x="6826777"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8" name="椭圆 17"/>
              <p:cNvSpPr/>
              <p:nvPr/>
            </p:nvSpPr>
            <p:spPr>
              <a:xfrm>
                <a:off x="6451389" y="1501554"/>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9" name="椭圆 18"/>
              <p:cNvSpPr/>
              <p:nvPr/>
            </p:nvSpPr>
            <p:spPr>
              <a:xfrm>
                <a:off x="6076000"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0" name="椭圆 19"/>
              <p:cNvSpPr/>
              <p:nvPr/>
            </p:nvSpPr>
            <p:spPr>
              <a:xfrm>
                <a:off x="5801197"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grpSp>
        <p:nvGrpSpPr>
          <p:cNvPr id="21" name="组合 20"/>
          <p:cNvGrpSpPr/>
          <p:nvPr/>
        </p:nvGrpSpPr>
        <p:grpSpPr>
          <a:xfrm>
            <a:off x="8244011" y="1981221"/>
            <a:ext cx="1535544" cy="1535544"/>
            <a:chOff x="2412445" y="1981221"/>
            <a:chExt cx="1535544" cy="1535544"/>
          </a:xfrm>
        </p:grpSpPr>
        <p:sp>
          <p:nvSpPr>
            <p:cNvPr id="22" name="椭圆 21"/>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3" name="等腰三角形 22"/>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4" name="等腰三角形 23"/>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5" name="等腰三角形 24"/>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6" name="等腰三角形 25"/>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48" name="组合 47"/>
          <p:cNvGrpSpPr/>
          <p:nvPr/>
        </p:nvGrpSpPr>
        <p:grpSpPr>
          <a:xfrm>
            <a:off x="2412445" y="1981221"/>
            <a:ext cx="1535544" cy="1535544"/>
            <a:chOff x="2412445" y="1981221"/>
            <a:chExt cx="1535544" cy="1535544"/>
          </a:xfrm>
        </p:grpSpPr>
        <p:sp>
          <p:nvSpPr>
            <p:cNvPr id="49" name="椭圆 48"/>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0" name="等腰三角形 49"/>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1" name="等腰三角形 50"/>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2" name="等腰三角形 51"/>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3" name="等腰三角形 52"/>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54" name="组合 53"/>
          <p:cNvGrpSpPr/>
          <p:nvPr/>
        </p:nvGrpSpPr>
        <p:grpSpPr>
          <a:xfrm>
            <a:off x="6060000" y="1842175"/>
            <a:ext cx="72000" cy="3973555"/>
            <a:chOff x="6060000" y="1941011"/>
            <a:chExt cx="72000" cy="3973555"/>
          </a:xfrm>
        </p:grpSpPr>
        <p:cxnSp>
          <p:nvCxnSpPr>
            <p:cNvPr id="55" name="直接连接符 54"/>
            <p:cNvCxnSpPr>
              <a:stCxn id="56" idx="4"/>
              <a:endCxn id="57" idx="0"/>
            </p:cNvCxnSpPr>
            <p:nvPr/>
          </p:nvCxnSpPr>
          <p:spPr>
            <a:xfrm flipV="1">
              <a:off x="6096000" y="2013011"/>
              <a:ext cx="0" cy="3829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rot="10800000" flipH="1">
              <a:off x="6060000" y="5842566"/>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7" name="椭圆 56"/>
            <p:cNvSpPr/>
            <p:nvPr/>
          </p:nvSpPr>
          <p:spPr>
            <a:xfrm rot="10800000" flipH="1">
              <a:off x="6060000" y="1941011"/>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sp>
        <p:nvSpPr>
          <p:cNvPr id="67" name="文本框 66"/>
          <p:cNvSpPr txBox="1"/>
          <p:nvPr/>
        </p:nvSpPr>
        <p:spPr>
          <a:xfrm>
            <a:off x="7573584" y="3947107"/>
            <a:ext cx="3060445" cy="525653"/>
          </a:xfrm>
          <a:prstGeom prst="rect">
            <a:avLst/>
          </a:prstGeom>
          <a:noFill/>
        </p:spPr>
        <p:txBody>
          <a:bodyPr wrap="none" lIns="91436" tIns="45718" rIns="91436" bIns="45718" rtlCol="0">
            <a:spAutoFit/>
          </a:bodyPr>
          <a:lstStyle/>
          <a:p>
            <a:pPr>
              <a:lnSpc>
                <a:spcPct val="130000"/>
              </a:lnSpc>
            </a:pPr>
            <a:r>
              <a:rPr lang="zh-CN" altLang="en-US" sz="2400" dirty="0">
                <a:solidFill>
                  <a:srgbClr val="000000"/>
                </a:solidFill>
                <a:latin typeface="明兰" panose="02010600030101010101" pitchFamily="2" charset="-122"/>
                <a:ea typeface="明兰" panose="02010600030101010101" pitchFamily="2" charset="-122"/>
              </a:rPr>
              <a:t>文本、图片、音视频</a:t>
            </a:r>
            <a:endParaRPr lang="en-US" altLang="zh-CN" sz="2400" dirty="0">
              <a:solidFill>
                <a:srgbClr val="000000"/>
              </a:solidFill>
              <a:latin typeface="明兰" panose="02010600030101010101" pitchFamily="2" charset="-122"/>
              <a:ea typeface="明兰" panose="02010600030101010101" pitchFamily="2" charset="-122"/>
            </a:endParaRPr>
          </a:p>
        </p:txBody>
      </p:sp>
      <p:sp>
        <p:nvSpPr>
          <p:cNvPr id="71" name="文本框 70"/>
          <p:cNvSpPr txBox="1"/>
          <p:nvPr/>
        </p:nvSpPr>
        <p:spPr>
          <a:xfrm>
            <a:off x="2411554" y="3938349"/>
            <a:ext cx="1841202" cy="525653"/>
          </a:xfrm>
          <a:prstGeom prst="rect">
            <a:avLst/>
          </a:prstGeom>
          <a:noFill/>
        </p:spPr>
        <p:txBody>
          <a:bodyPr wrap="none" lIns="91436" tIns="45718" rIns="91436" bIns="45718" rtlCol="0">
            <a:spAutoFit/>
          </a:bodyPr>
          <a:lstStyle/>
          <a:p>
            <a:pPr>
              <a:lnSpc>
                <a:spcPct val="130000"/>
              </a:lnSpc>
            </a:pPr>
            <a:r>
              <a:rPr lang="en-US" altLang="zh-CN" sz="2400" dirty="0">
                <a:solidFill>
                  <a:srgbClr val="000000"/>
                </a:solidFill>
                <a:latin typeface="明兰" panose="02010600030101010101" pitchFamily="2" charset="-122"/>
                <a:ea typeface="明兰" panose="02010600030101010101" pitchFamily="2" charset="-122"/>
              </a:rPr>
              <a:t>Excel</a:t>
            </a:r>
            <a:r>
              <a:rPr lang="zh-CN" altLang="en-US" sz="2400" dirty="0">
                <a:solidFill>
                  <a:srgbClr val="000000"/>
                </a:solidFill>
                <a:latin typeface="明兰" panose="02010600030101010101" pitchFamily="2" charset="-122"/>
                <a:ea typeface="明兰" panose="02010600030101010101" pitchFamily="2" charset="-122"/>
              </a:rPr>
              <a:t>数据库</a:t>
            </a:r>
          </a:p>
        </p:txBody>
      </p:sp>
      <p:sp>
        <p:nvSpPr>
          <p:cNvPr id="83" name="文本框 82"/>
          <p:cNvSpPr txBox="1"/>
          <p:nvPr/>
        </p:nvSpPr>
        <p:spPr>
          <a:xfrm>
            <a:off x="2541023" y="2187873"/>
            <a:ext cx="1261876" cy="1158070"/>
          </a:xfrm>
          <a:prstGeom prst="rect">
            <a:avLst/>
          </a:prstGeom>
          <a:noFill/>
        </p:spPr>
        <p:txBody>
          <a:bodyPr wrap="none" lIns="91436" tIns="45718" rIns="91436" bIns="45718" rtlCol="0">
            <a:spAutoFit/>
          </a:bodyPr>
          <a:lstStyle/>
          <a:p>
            <a:pPr algn="ctr">
              <a:lnSpc>
                <a:spcPct val="130000"/>
              </a:lnSpc>
            </a:pPr>
            <a:r>
              <a:rPr lang="zh-CN" altLang="en-US" sz="2800" dirty="0">
                <a:solidFill>
                  <a:schemeClr val="bg1"/>
                </a:solidFill>
                <a:latin typeface="明兰" panose="02010600030101010101" pitchFamily="2" charset="-122"/>
                <a:ea typeface="明兰" panose="02010600030101010101" pitchFamily="2" charset="-122"/>
              </a:rPr>
              <a:t>结构化</a:t>
            </a:r>
            <a:br>
              <a:rPr lang="en-US" altLang="zh-CN" sz="2800" dirty="0">
                <a:solidFill>
                  <a:schemeClr val="bg1"/>
                </a:solidFill>
                <a:latin typeface="明兰" panose="02010600030101010101" pitchFamily="2" charset="-122"/>
                <a:ea typeface="明兰" panose="02010600030101010101" pitchFamily="2" charset="-122"/>
              </a:rPr>
            </a:br>
            <a:r>
              <a:rPr lang="zh-CN" altLang="en-US" sz="2800" dirty="0">
                <a:solidFill>
                  <a:schemeClr val="bg1"/>
                </a:solidFill>
                <a:latin typeface="明兰" panose="02010600030101010101" pitchFamily="2" charset="-122"/>
                <a:ea typeface="明兰" panose="02010600030101010101" pitchFamily="2" charset="-122"/>
              </a:rPr>
              <a:t>数据</a:t>
            </a:r>
          </a:p>
        </p:txBody>
      </p:sp>
      <p:sp>
        <p:nvSpPr>
          <p:cNvPr id="84" name="文本框 83"/>
          <p:cNvSpPr txBox="1"/>
          <p:nvPr/>
        </p:nvSpPr>
        <p:spPr>
          <a:xfrm>
            <a:off x="8404319" y="2227229"/>
            <a:ext cx="1261876" cy="1158070"/>
          </a:xfrm>
          <a:prstGeom prst="rect">
            <a:avLst/>
          </a:prstGeom>
          <a:noFill/>
        </p:spPr>
        <p:txBody>
          <a:bodyPr wrap="none" lIns="91436" tIns="45718" rIns="91436" bIns="45718" rtlCol="0">
            <a:spAutoFit/>
          </a:bodyPr>
          <a:lstStyle/>
          <a:p>
            <a:pPr>
              <a:lnSpc>
                <a:spcPct val="130000"/>
              </a:lnSpc>
            </a:pPr>
            <a:r>
              <a:rPr lang="zh-CN" altLang="en-US" sz="2800" dirty="0">
                <a:solidFill>
                  <a:schemeClr val="bg1"/>
                </a:solidFill>
                <a:latin typeface="明兰" panose="02010600030101010101" pitchFamily="2" charset="-122"/>
                <a:ea typeface="明兰" panose="02010600030101010101" pitchFamily="2" charset="-122"/>
              </a:rPr>
              <a:t>非结构</a:t>
            </a:r>
            <a:br>
              <a:rPr lang="en-US" altLang="zh-CN" sz="2800" dirty="0">
                <a:solidFill>
                  <a:schemeClr val="bg1"/>
                </a:solidFill>
                <a:latin typeface="明兰" panose="02010600030101010101" pitchFamily="2" charset="-122"/>
                <a:ea typeface="明兰" panose="02010600030101010101" pitchFamily="2" charset="-122"/>
              </a:rPr>
            </a:br>
            <a:r>
              <a:rPr lang="zh-CN" altLang="en-US" sz="2800" dirty="0">
                <a:solidFill>
                  <a:schemeClr val="bg1"/>
                </a:solidFill>
                <a:latin typeface="明兰" panose="02010600030101010101" pitchFamily="2" charset="-122"/>
                <a:ea typeface="明兰" panose="02010600030101010101" pitchFamily="2" charset="-122"/>
              </a:rPr>
              <a:t>化数据</a:t>
            </a:r>
          </a:p>
        </p:txBody>
      </p:sp>
      <p:sp>
        <p:nvSpPr>
          <p:cNvPr id="27" name="矩形 26">
            <a:extLst>
              <a:ext uri="{FF2B5EF4-FFF2-40B4-BE49-F238E27FC236}">
                <a16:creationId xmlns:a16="http://schemas.microsoft.com/office/drawing/2014/main" id="{7A300C78-2589-4F09-B093-850A10B5F87D}"/>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
        <p:nvSpPr>
          <p:cNvPr id="46" name="文本框 45">
            <a:extLst>
              <a:ext uri="{FF2B5EF4-FFF2-40B4-BE49-F238E27FC236}">
                <a16:creationId xmlns:a16="http://schemas.microsoft.com/office/drawing/2014/main" id="{A58F9591-D4EF-4E48-8AD1-8F81338CB1D6}"/>
              </a:ext>
            </a:extLst>
          </p:cNvPr>
          <p:cNvSpPr txBox="1"/>
          <p:nvPr/>
        </p:nvSpPr>
        <p:spPr>
          <a:xfrm>
            <a:off x="1524971" y="4708533"/>
            <a:ext cx="3877982" cy="1661989"/>
          </a:xfrm>
          <a:prstGeom prst="rect">
            <a:avLst/>
          </a:prstGeom>
          <a:noFill/>
        </p:spPr>
        <p:txBody>
          <a:bodyPr wrap="square" lIns="91436" tIns="45718" rIns="91436" bIns="45718" rtlCol="0">
            <a:spAutoFit/>
          </a:bodyPr>
          <a:lstStyle/>
          <a:p>
            <a:r>
              <a:rPr lang="zh-CN" altLang="en-US" dirty="0"/>
              <a:t>结构化数据是数据的</a:t>
            </a:r>
            <a:r>
              <a:rPr lang="zh-CN" altLang="en-US" b="1" i="1" dirty="0"/>
              <a:t>数据库</a:t>
            </a:r>
            <a:r>
              <a:rPr lang="en-US" altLang="zh-CN" dirty="0"/>
              <a:t>(</a:t>
            </a:r>
            <a:r>
              <a:rPr lang="zh-CN" altLang="en-US" b="1" i="1" dirty="0"/>
              <a:t>即行数据</a:t>
            </a:r>
            <a:r>
              <a:rPr lang="en-US" altLang="zh-CN" b="1" i="1" dirty="0"/>
              <a:t>,</a:t>
            </a:r>
            <a:r>
              <a:rPr lang="zh-CN" altLang="en-US" b="1" i="1" dirty="0"/>
              <a:t>存储在数据库里</a:t>
            </a:r>
            <a:r>
              <a:rPr lang="en-US" altLang="zh-CN" b="1" i="1" dirty="0"/>
              <a:t>,</a:t>
            </a:r>
            <a:r>
              <a:rPr lang="zh-CN" altLang="en-US" b="1" i="1" dirty="0"/>
              <a:t>可以用二维表结构来逻辑表达实现的数据</a:t>
            </a:r>
            <a:r>
              <a:rPr lang="en-US" altLang="zh-CN" dirty="0"/>
              <a:t>)</a:t>
            </a:r>
          </a:p>
          <a:p>
            <a:br>
              <a:rPr lang="zh-CN" altLang="en-US" sz="2400" dirty="0"/>
            </a:br>
            <a:endParaRPr lang="zh-CN" altLang="en-US" sz="2400" dirty="0">
              <a:solidFill>
                <a:srgbClr val="000000"/>
              </a:solidFill>
              <a:latin typeface="明兰" panose="02010600030101010101" pitchFamily="2" charset="-122"/>
              <a:ea typeface="明兰" panose="02010600030101010101" pitchFamily="2" charset="-122"/>
            </a:endParaRPr>
          </a:p>
        </p:txBody>
      </p:sp>
      <p:sp>
        <p:nvSpPr>
          <p:cNvPr id="47" name="文本框 46">
            <a:extLst>
              <a:ext uri="{FF2B5EF4-FFF2-40B4-BE49-F238E27FC236}">
                <a16:creationId xmlns:a16="http://schemas.microsoft.com/office/drawing/2014/main" id="{92E3AFB0-C5CE-49DF-9B9A-29B516559A94}"/>
              </a:ext>
            </a:extLst>
          </p:cNvPr>
          <p:cNvSpPr txBox="1"/>
          <p:nvPr/>
        </p:nvSpPr>
        <p:spPr>
          <a:xfrm>
            <a:off x="7178680" y="4641050"/>
            <a:ext cx="3877982" cy="2215987"/>
          </a:xfrm>
          <a:prstGeom prst="rect">
            <a:avLst/>
          </a:prstGeom>
          <a:noFill/>
        </p:spPr>
        <p:txBody>
          <a:bodyPr wrap="square" lIns="91436" tIns="45718" rIns="91436" bIns="45718" rtlCol="0">
            <a:spAutoFit/>
          </a:bodyPr>
          <a:lstStyle/>
          <a:p>
            <a:r>
              <a:rPr lang="zh-CN" altLang="en-US" dirty="0"/>
              <a:t>非结构化数据</a:t>
            </a:r>
            <a:r>
              <a:rPr lang="en-US" altLang="zh-CN" dirty="0"/>
              <a:t>,</a:t>
            </a:r>
            <a:r>
              <a:rPr lang="zh-CN" altLang="en-US" b="1" i="1" dirty="0"/>
              <a:t>包括所有格式的办公文档、文本、图片、</a:t>
            </a:r>
            <a:r>
              <a:rPr lang="en-US" altLang="zh-CN" b="1" i="1" dirty="0"/>
              <a:t>XML</a:t>
            </a:r>
            <a:r>
              <a:rPr lang="zh-CN" altLang="en-US" b="1" i="1" dirty="0"/>
              <a:t>、</a:t>
            </a:r>
            <a:r>
              <a:rPr lang="en-US" altLang="zh-CN" b="1" i="1" dirty="0"/>
              <a:t>HTML</a:t>
            </a:r>
            <a:r>
              <a:rPr lang="zh-CN" altLang="en-US" b="1" i="1" dirty="0"/>
              <a:t>、各类报表、图像和音频</a:t>
            </a:r>
            <a:r>
              <a:rPr lang="en-US" altLang="zh-CN" b="1" i="1" dirty="0"/>
              <a:t>/</a:t>
            </a:r>
            <a:r>
              <a:rPr lang="zh-CN" altLang="en-US" b="1" i="1" dirty="0"/>
              <a:t>视频信息等等</a:t>
            </a:r>
          </a:p>
          <a:p>
            <a:br>
              <a:rPr lang="zh-CN" altLang="en-US" dirty="0"/>
            </a:br>
            <a:br>
              <a:rPr lang="zh-CN" altLang="en-US" sz="2400" dirty="0"/>
            </a:br>
            <a:endParaRPr lang="zh-CN" altLang="en-US" sz="2400" dirty="0">
              <a:solidFill>
                <a:srgbClr val="000000"/>
              </a:solidFill>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animEffect transition="in" filter="fade">
                                      <p:cBhvr>
                                        <p:cTn id="13" dur="500"/>
                                        <p:tgtEl>
                                          <p:spTgt spid="54"/>
                                        </p:tgtEl>
                                      </p:cBhvr>
                                    </p:animEffect>
                                  </p:childTnLst>
                                </p:cTn>
                              </p:par>
                              <p:par>
                                <p:cTn id="14" presetID="49" presetClass="entr" presetSubtype="0" decel="100000" fill="hold" nodeType="withEffect">
                                  <p:stCondLst>
                                    <p:cond delay="200"/>
                                  </p:stCondLst>
                                  <p:childTnLst>
                                    <p:set>
                                      <p:cBhvr>
                                        <p:cTn id="15" dur="1" fill="hold">
                                          <p:stCondLst>
                                            <p:cond delay="0"/>
                                          </p:stCondLst>
                                        </p:cTn>
                                        <p:tgtEl>
                                          <p:spTgt spid="48"/>
                                        </p:tgtEl>
                                        <p:attrNameLst>
                                          <p:attrName>style.visibility</p:attrName>
                                        </p:attrNameLst>
                                      </p:cBhvr>
                                      <p:to>
                                        <p:strVal val="visible"/>
                                      </p:to>
                                    </p:set>
                                    <p:anim calcmode="lin" valueType="num">
                                      <p:cBhvr>
                                        <p:cTn id="16" dur="500" fill="hold"/>
                                        <p:tgtEl>
                                          <p:spTgt spid="48"/>
                                        </p:tgtEl>
                                        <p:attrNameLst>
                                          <p:attrName>ppt_w</p:attrName>
                                        </p:attrNameLst>
                                      </p:cBhvr>
                                      <p:tavLst>
                                        <p:tav tm="0">
                                          <p:val>
                                            <p:fltVal val="0"/>
                                          </p:val>
                                        </p:tav>
                                        <p:tav tm="100000">
                                          <p:val>
                                            <p:strVal val="#ppt_w"/>
                                          </p:val>
                                        </p:tav>
                                      </p:tavLst>
                                    </p:anim>
                                    <p:anim calcmode="lin" valueType="num">
                                      <p:cBhvr>
                                        <p:cTn id="17" dur="500" fill="hold"/>
                                        <p:tgtEl>
                                          <p:spTgt spid="48"/>
                                        </p:tgtEl>
                                        <p:attrNameLst>
                                          <p:attrName>ppt_h</p:attrName>
                                        </p:attrNameLst>
                                      </p:cBhvr>
                                      <p:tavLst>
                                        <p:tav tm="0">
                                          <p:val>
                                            <p:fltVal val="0"/>
                                          </p:val>
                                        </p:tav>
                                        <p:tav tm="100000">
                                          <p:val>
                                            <p:strVal val="#ppt_h"/>
                                          </p:val>
                                        </p:tav>
                                      </p:tavLst>
                                    </p:anim>
                                    <p:anim calcmode="lin" valueType="num">
                                      <p:cBhvr>
                                        <p:cTn id="18" dur="500" fill="hold"/>
                                        <p:tgtEl>
                                          <p:spTgt spid="48"/>
                                        </p:tgtEl>
                                        <p:attrNameLst>
                                          <p:attrName>style.rotation</p:attrName>
                                        </p:attrNameLst>
                                      </p:cBhvr>
                                      <p:tavLst>
                                        <p:tav tm="0">
                                          <p:val>
                                            <p:fltVal val="360"/>
                                          </p:val>
                                        </p:tav>
                                        <p:tav tm="100000">
                                          <p:val>
                                            <p:fltVal val="0"/>
                                          </p:val>
                                        </p:tav>
                                      </p:tavLst>
                                    </p:anim>
                                    <p:animEffect transition="in" filter="fade">
                                      <p:cBhvr>
                                        <p:cTn id="19" dur="500"/>
                                        <p:tgtEl>
                                          <p:spTgt spid="48"/>
                                        </p:tgtEl>
                                      </p:cBhvr>
                                    </p:animEffect>
                                  </p:childTnLst>
                                </p:cTn>
                              </p:par>
                              <p:par>
                                <p:cTn id="20" presetID="6" presetClass="emph" presetSubtype="0" autoRev="1" fill="hold" nodeType="withEffect">
                                  <p:stCondLst>
                                    <p:cond delay="600"/>
                                  </p:stCondLst>
                                  <p:childTnLst>
                                    <p:animScale>
                                      <p:cBhvr>
                                        <p:cTn id="21" dur="200" fill="hold"/>
                                        <p:tgtEl>
                                          <p:spTgt spid="48"/>
                                        </p:tgtEl>
                                      </p:cBhvr>
                                      <p:by x="105000" y="105000"/>
                                    </p:animScale>
                                  </p:childTnLst>
                                </p:cTn>
                              </p:par>
                              <p:par>
                                <p:cTn id="22" presetID="49" presetClass="entr" presetSubtype="0" decel="100000" fill="hold" grpId="0" nodeType="withEffect">
                                  <p:stCondLst>
                                    <p:cond delay="1000"/>
                                  </p:stCondLst>
                                  <p:childTnLst>
                                    <p:set>
                                      <p:cBhvr>
                                        <p:cTn id="23" dur="1" fill="hold">
                                          <p:stCondLst>
                                            <p:cond delay="0"/>
                                          </p:stCondLst>
                                        </p:cTn>
                                        <p:tgtEl>
                                          <p:spTgt spid="83"/>
                                        </p:tgtEl>
                                        <p:attrNameLst>
                                          <p:attrName>style.visibility</p:attrName>
                                        </p:attrNameLst>
                                      </p:cBhvr>
                                      <p:to>
                                        <p:strVal val="visible"/>
                                      </p:to>
                                    </p:set>
                                    <p:anim calcmode="lin" valueType="num">
                                      <p:cBhvr>
                                        <p:cTn id="24" dur="500" fill="hold"/>
                                        <p:tgtEl>
                                          <p:spTgt spid="83"/>
                                        </p:tgtEl>
                                        <p:attrNameLst>
                                          <p:attrName>ppt_w</p:attrName>
                                        </p:attrNameLst>
                                      </p:cBhvr>
                                      <p:tavLst>
                                        <p:tav tm="0">
                                          <p:val>
                                            <p:fltVal val="0"/>
                                          </p:val>
                                        </p:tav>
                                        <p:tav tm="100000">
                                          <p:val>
                                            <p:strVal val="#ppt_w"/>
                                          </p:val>
                                        </p:tav>
                                      </p:tavLst>
                                    </p:anim>
                                    <p:anim calcmode="lin" valueType="num">
                                      <p:cBhvr>
                                        <p:cTn id="25" dur="500" fill="hold"/>
                                        <p:tgtEl>
                                          <p:spTgt spid="83"/>
                                        </p:tgtEl>
                                        <p:attrNameLst>
                                          <p:attrName>ppt_h</p:attrName>
                                        </p:attrNameLst>
                                      </p:cBhvr>
                                      <p:tavLst>
                                        <p:tav tm="0">
                                          <p:val>
                                            <p:fltVal val="0"/>
                                          </p:val>
                                        </p:tav>
                                        <p:tav tm="100000">
                                          <p:val>
                                            <p:strVal val="#ppt_h"/>
                                          </p:val>
                                        </p:tav>
                                      </p:tavLst>
                                    </p:anim>
                                    <p:anim calcmode="lin" valueType="num">
                                      <p:cBhvr>
                                        <p:cTn id="26" dur="500" fill="hold"/>
                                        <p:tgtEl>
                                          <p:spTgt spid="83"/>
                                        </p:tgtEl>
                                        <p:attrNameLst>
                                          <p:attrName>style.rotation</p:attrName>
                                        </p:attrNameLst>
                                      </p:cBhvr>
                                      <p:tavLst>
                                        <p:tav tm="0">
                                          <p:val>
                                            <p:fltVal val="360"/>
                                          </p:val>
                                        </p:tav>
                                        <p:tav tm="100000">
                                          <p:val>
                                            <p:fltVal val="0"/>
                                          </p:val>
                                        </p:tav>
                                      </p:tavLst>
                                    </p:anim>
                                    <p:animEffect transition="in" filter="fade">
                                      <p:cBhvr>
                                        <p:cTn id="27" dur="500"/>
                                        <p:tgtEl>
                                          <p:spTgt spid="83"/>
                                        </p:tgtEl>
                                      </p:cBhvr>
                                    </p:animEffect>
                                  </p:childTnLst>
                                </p:cTn>
                              </p:par>
                              <p:par>
                                <p:cTn id="28" presetID="6" presetClass="emph" presetSubtype="0" autoRev="1" fill="hold" grpId="1" nodeType="withEffect">
                                  <p:stCondLst>
                                    <p:cond delay="1300"/>
                                  </p:stCondLst>
                                  <p:childTnLst>
                                    <p:animScale>
                                      <p:cBhvr>
                                        <p:cTn id="29" dur="200" fill="hold"/>
                                        <p:tgtEl>
                                          <p:spTgt spid="83"/>
                                        </p:tgtEl>
                                      </p:cBhvr>
                                      <p:by x="105000" y="105000"/>
                                    </p:animScale>
                                  </p:childTnLst>
                                </p:cTn>
                              </p:par>
                            </p:childTnLst>
                          </p:cTn>
                        </p:par>
                        <p:par>
                          <p:cTn id="30" fill="hold">
                            <p:stCondLst>
                              <p:cond delay="2200"/>
                            </p:stCondLst>
                            <p:childTnLst>
                              <p:par>
                                <p:cTn id="31" presetID="49" presetClass="entr" presetSubtype="0" decel="10000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 calcmode="lin" valueType="num">
                                      <p:cBhvr>
                                        <p:cTn id="35" dur="500" fill="hold"/>
                                        <p:tgtEl>
                                          <p:spTgt spid="2"/>
                                        </p:tgtEl>
                                        <p:attrNameLst>
                                          <p:attrName>style.rotation</p:attrName>
                                        </p:attrNameLst>
                                      </p:cBhvr>
                                      <p:tavLst>
                                        <p:tav tm="0">
                                          <p:val>
                                            <p:fltVal val="360"/>
                                          </p:val>
                                        </p:tav>
                                        <p:tav tm="100000">
                                          <p:val>
                                            <p:fltVal val="0"/>
                                          </p:val>
                                        </p:tav>
                                      </p:tavLst>
                                    </p:anim>
                                    <p:animEffect transition="in" filter="fade">
                                      <p:cBhvr>
                                        <p:cTn id="36" dur="500"/>
                                        <p:tgtEl>
                                          <p:spTgt spid="2"/>
                                        </p:tgtEl>
                                      </p:cBhvr>
                                    </p:animEffect>
                                  </p:childTnLst>
                                </p:cTn>
                              </p:par>
                              <p:par>
                                <p:cTn id="37" presetID="49" presetClass="entr" presetSubtype="0" decel="100000" fill="hold" nodeType="withEffect">
                                  <p:stCondLst>
                                    <p:cond delay="20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 calcmode="lin" valueType="num">
                                      <p:cBhvr>
                                        <p:cTn id="41" dur="500" fill="hold"/>
                                        <p:tgtEl>
                                          <p:spTgt spid="21"/>
                                        </p:tgtEl>
                                        <p:attrNameLst>
                                          <p:attrName>style.rotation</p:attrName>
                                        </p:attrNameLst>
                                      </p:cBhvr>
                                      <p:tavLst>
                                        <p:tav tm="0">
                                          <p:val>
                                            <p:fltVal val="360"/>
                                          </p:val>
                                        </p:tav>
                                        <p:tav tm="100000">
                                          <p:val>
                                            <p:fltVal val="0"/>
                                          </p:val>
                                        </p:tav>
                                      </p:tavLst>
                                    </p:anim>
                                    <p:animEffect transition="in" filter="fade">
                                      <p:cBhvr>
                                        <p:cTn id="42" dur="500"/>
                                        <p:tgtEl>
                                          <p:spTgt spid="21"/>
                                        </p:tgtEl>
                                      </p:cBhvr>
                                    </p:animEffect>
                                  </p:childTnLst>
                                </p:cTn>
                              </p:par>
                              <p:par>
                                <p:cTn id="43" presetID="6" presetClass="emph" presetSubtype="0" autoRev="1" fill="hold" nodeType="withEffect">
                                  <p:stCondLst>
                                    <p:cond delay="600"/>
                                  </p:stCondLst>
                                  <p:childTnLst>
                                    <p:animScale>
                                      <p:cBhvr>
                                        <p:cTn id="44" dur="200" fill="hold"/>
                                        <p:tgtEl>
                                          <p:spTgt spid="21"/>
                                        </p:tgtEl>
                                      </p:cBhvr>
                                      <p:by x="105000" y="105000"/>
                                    </p:animScale>
                                  </p:childTnLst>
                                </p:cTn>
                              </p:par>
                              <p:par>
                                <p:cTn id="45" presetID="49" presetClass="entr" presetSubtype="0" decel="100000" fill="hold" grpId="0" nodeType="withEffect">
                                  <p:stCondLst>
                                    <p:cond delay="600"/>
                                  </p:stCondLst>
                                  <p:childTnLst>
                                    <p:set>
                                      <p:cBhvr>
                                        <p:cTn id="46" dur="1" fill="hold">
                                          <p:stCondLst>
                                            <p:cond delay="0"/>
                                          </p:stCondLst>
                                        </p:cTn>
                                        <p:tgtEl>
                                          <p:spTgt spid="84"/>
                                        </p:tgtEl>
                                        <p:attrNameLst>
                                          <p:attrName>style.visibility</p:attrName>
                                        </p:attrNameLst>
                                      </p:cBhvr>
                                      <p:to>
                                        <p:strVal val="visible"/>
                                      </p:to>
                                    </p:set>
                                    <p:anim calcmode="lin" valueType="num">
                                      <p:cBhvr>
                                        <p:cTn id="47" dur="500" fill="hold"/>
                                        <p:tgtEl>
                                          <p:spTgt spid="84"/>
                                        </p:tgtEl>
                                        <p:attrNameLst>
                                          <p:attrName>ppt_w</p:attrName>
                                        </p:attrNameLst>
                                      </p:cBhvr>
                                      <p:tavLst>
                                        <p:tav tm="0">
                                          <p:val>
                                            <p:fltVal val="0"/>
                                          </p:val>
                                        </p:tav>
                                        <p:tav tm="100000">
                                          <p:val>
                                            <p:strVal val="#ppt_w"/>
                                          </p:val>
                                        </p:tav>
                                      </p:tavLst>
                                    </p:anim>
                                    <p:anim calcmode="lin" valueType="num">
                                      <p:cBhvr>
                                        <p:cTn id="48" dur="500" fill="hold"/>
                                        <p:tgtEl>
                                          <p:spTgt spid="84"/>
                                        </p:tgtEl>
                                        <p:attrNameLst>
                                          <p:attrName>ppt_h</p:attrName>
                                        </p:attrNameLst>
                                      </p:cBhvr>
                                      <p:tavLst>
                                        <p:tav tm="0">
                                          <p:val>
                                            <p:fltVal val="0"/>
                                          </p:val>
                                        </p:tav>
                                        <p:tav tm="100000">
                                          <p:val>
                                            <p:strVal val="#ppt_h"/>
                                          </p:val>
                                        </p:tav>
                                      </p:tavLst>
                                    </p:anim>
                                    <p:anim calcmode="lin" valueType="num">
                                      <p:cBhvr>
                                        <p:cTn id="49" dur="500" fill="hold"/>
                                        <p:tgtEl>
                                          <p:spTgt spid="84"/>
                                        </p:tgtEl>
                                        <p:attrNameLst>
                                          <p:attrName>style.rotation</p:attrName>
                                        </p:attrNameLst>
                                      </p:cBhvr>
                                      <p:tavLst>
                                        <p:tav tm="0">
                                          <p:val>
                                            <p:fltVal val="360"/>
                                          </p:val>
                                        </p:tav>
                                        <p:tav tm="100000">
                                          <p:val>
                                            <p:fltVal val="0"/>
                                          </p:val>
                                        </p:tav>
                                      </p:tavLst>
                                    </p:anim>
                                    <p:animEffect transition="in" filter="fade">
                                      <p:cBhvr>
                                        <p:cTn id="50" dur="500"/>
                                        <p:tgtEl>
                                          <p:spTgt spid="84"/>
                                        </p:tgtEl>
                                      </p:cBhvr>
                                    </p:animEffect>
                                  </p:childTnLst>
                                </p:cTn>
                              </p:par>
                              <p:par>
                                <p:cTn id="51" presetID="6" presetClass="emph" presetSubtype="0" autoRev="1" fill="hold" grpId="1" nodeType="withEffect">
                                  <p:stCondLst>
                                    <p:cond delay="900"/>
                                  </p:stCondLst>
                                  <p:childTnLst>
                                    <p:animScale>
                                      <p:cBhvr>
                                        <p:cTn id="52" dur="200" fill="hold"/>
                                        <p:tgtEl>
                                          <p:spTgt spid="8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3" grpId="0"/>
      <p:bldP spid="83" grpId="1"/>
      <p:bldP spid="84" grpId="0"/>
      <p:bldP spid="8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a:extLst>
              <a:ext uri="{FF2B5EF4-FFF2-40B4-BE49-F238E27FC236}">
                <a16:creationId xmlns:a16="http://schemas.microsoft.com/office/drawing/2014/main" id="{BDEED6B3-A2A4-4CE6-9768-632AC7947D82}"/>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
        <p:nvSpPr>
          <p:cNvPr id="12" name="文本框 11">
            <a:extLst>
              <a:ext uri="{FF2B5EF4-FFF2-40B4-BE49-F238E27FC236}">
                <a16:creationId xmlns:a16="http://schemas.microsoft.com/office/drawing/2014/main" id="{27098A42-88D3-4DA3-A6C5-D7D72D04B669}"/>
              </a:ext>
            </a:extLst>
          </p:cNvPr>
          <p:cNvSpPr txBox="1"/>
          <p:nvPr/>
        </p:nvSpPr>
        <p:spPr>
          <a:xfrm>
            <a:off x="1754079" y="1766534"/>
            <a:ext cx="8881370" cy="3785652"/>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在非结构数据中，文本的数量是最多的，他虽然没有图片和视频占用的空间大，但是他的信息量是最大的。</a:t>
            </a:r>
          </a:p>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为了能够分析和利用这些文本信息，我们就需要利用 </a:t>
            </a:r>
            <a:r>
              <a:rPr lang="en-US" altLang="zh-CN" sz="3200" dirty="0">
                <a:latin typeface="黑体" panose="02010609060101010101" pitchFamily="49" charset="-122"/>
                <a:ea typeface="黑体" panose="02010609060101010101" pitchFamily="49" charset="-122"/>
              </a:rPr>
              <a:t>NLP </a:t>
            </a:r>
            <a:r>
              <a:rPr lang="zh-CN" altLang="en-US" sz="3200" dirty="0">
                <a:latin typeface="黑体" panose="02010609060101010101" pitchFamily="49" charset="-122"/>
                <a:ea typeface="黑体" panose="02010609060101010101" pitchFamily="49" charset="-122"/>
              </a:rPr>
              <a:t>技术，让机器理解这些文本信息，并加以利用。</a:t>
            </a:r>
          </a:p>
          <a:p>
            <a:r>
              <a:rPr lang="zh-CN" altLang="en-US" sz="2400" dirty="0"/>
              <a:t> </a:t>
            </a:r>
          </a:p>
          <a:p>
            <a:endParaRPr lang="zh-CN" altLang="en-US" sz="2400" dirty="0"/>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D09B3382-892B-4E71-A1B0-8596B987A9F4}"/>
              </a:ext>
            </a:extLst>
          </p:cNvPr>
          <p:cNvSpPr/>
          <p:nvPr/>
        </p:nvSpPr>
        <p:spPr>
          <a:xfrm>
            <a:off x="1004715" y="487478"/>
            <a:ext cx="2379177" cy="584775"/>
          </a:xfrm>
          <a:prstGeom prst="rect">
            <a:avLst/>
          </a:prstGeom>
        </p:spPr>
        <p:txBody>
          <a:bodyPr wrap="none">
            <a:spAutoFit/>
          </a:bodyPr>
          <a:lstStyle/>
          <a:p>
            <a:r>
              <a:rPr lang="zh-CN" altLang="en-US" sz="3200" dirty="0"/>
              <a:t>举个栗子🌰</a:t>
            </a:r>
          </a:p>
        </p:txBody>
      </p:sp>
      <p:pic>
        <p:nvPicPr>
          <p:cNvPr id="2" name="图片 1">
            <a:extLst>
              <a:ext uri="{FF2B5EF4-FFF2-40B4-BE49-F238E27FC236}">
                <a16:creationId xmlns:a16="http://schemas.microsoft.com/office/drawing/2014/main" id="{057C97A9-6384-41FE-88AC-C25C1FA546DE}"/>
              </a:ext>
            </a:extLst>
          </p:cNvPr>
          <p:cNvPicPr>
            <a:picLocks noChangeAspect="1"/>
          </p:cNvPicPr>
          <p:nvPr/>
        </p:nvPicPr>
        <p:blipFill>
          <a:blip r:embed="rId3"/>
          <a:stretch>
            <a:fillRect/>
          </a:stretch>
        </p:blipFill>
        <p:spPr>
          <a:xfrm>
            <a:off x="1004715" y="1072253"/>
            <a:ext cx="3661578" cy="5150993"/>
          </a:xfrm>
          <a:prstGeom prst="rect">
            <a:avLst/>
          </a:prstGeom>
        </p:spPr>
      </p:pic>
      <p:pic>
        <p:nvPicPr>
          <p:cNvPr id="3" name="图片 2">
            <a:extLst>
              <a:ext uri="{FF2B5EF4-FFF2-40B4-BE49-F238E27FC236}">
                <a16:creationId xmlns:a16="http://schemas.microsoft.com/office/drawing/2014/main" id="{E776AF67-1C96-4501-9164-112D34E3A92F}"/>
              </a:ext>
            </a:extLst>
          </p:cNvPr>
          <p:cNvPicPr>
            <a:picLocks noChangeAspect="1"/>
          </p:cNvPicPr>
          <p:nvPr/>
        </p:nvPicPr>
        <p:blipFill>
          <a:blip r:embed="rId4"/>
          <a:stretch>
            <a:fillRect/>
          </a:stretch>
        </p:blipFill>
        <p:spPr>
          <a:xfrm>
            <a:off x="6805193" y="1072253"/>
            <a:ext cx="3458815" cy="5150993"/>
          </a:xfrm>
          <a:prstGeom prst="rect">
            <a:avLst/>
          </a:prstGeom>
        </p:spPr>
      </p:pic>
      <p:sp>
        <p:nvSpPr>
          <p:cNvPr id="4" name="文本框 3">
            <a:extLst>
              <a:ext uri="{FF2B5EF4-FFF2-40B4-BE49-F238E27FC236}">
                <a16:creationId xmlns:a16="http://schemas.microsoft.com/office/drawing/2014/main" id="{8F89690E-2AF3-43E8-A76E-A93325D86317}"/>
              </a:ext>
            </a:extLst>
          </p:cNvPr>
          <p:cNvSpPr txBox="1"/>
          <p:nvPr/>
        </p:nvSpPr>
        <p:spPr>
          <a:xfrm>
            <a:off x="4740676" y="1597981"/>
            <a:ext cx="2157274" cy="954107"/>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十万卷古籍</a:t>
            </a:r>
            <a:br>
              <a:rPr lang="en-US" altLang="zh-CN" sz="2800" dirty="0">
                <a:latin typeface="黑体" panose="02010609060101010101" pitchFamily="49" charset="-122"/>
                <a:ea typeface="黑体" panose="02010609060101010101" pitchFamily="49" charset="-122"/>
              </a:rPr>
            </a:br>
            <a:r>
              <a:rPr lang="en-US" altLang="zh-CN" sz="2800" dirty="0">
                <a:latin typeface="黑体" panose="02010609060101010101" pitchFamily="49" charset="-122"/>
                <a:ea typeface="黑体" panose="02010609060101010101" pitchFamily="49" charset="-122"/>
              </a:rPr>
              <a:t>13</a:t>
            </a:r>
            <a:r>
              <a:rPr lang="zh-CN" altLang="en-US" sz="2800" dirty="0">
                <a:latin typeface="黑体" panose="02010609060101010101" pitchFamily="49" charset="-122"/>
                <a:ea typeface="黑体" panose="02010609060101010101" pitchFamily="49" charset="-122"/>
              </a:rPr>
              <a:t>亿字</a:t>
            </a:r>
          </a:p>
        </p:txBody>
      </p:sp>
      <p:sp>
        <p:nvSpPr>
          <p:cNvPr id="54" name="文本框 53">
            <a:extLst>
              <a:ext uri="{FF2B5EF4-FFF2-40B4-BE49-F238E27FC236}">
                <a16:creationId xmlns:a16="http://schemas.microsoft.com/office/drawing/2014/main" id="{609C8A27-7799-44FE-9F7B-F66D91B4CF7C}"/>
              </a:ext>
            </a:extLst>
          </p:cNvPr>
          <p:cNvSpPr txBox="1"/>
          <p:nvPr/>
        </p:nvSpPr>
        <p:spPr>
          <a:xfrm>
            <a:off x="10397173" y="1597981"/>
            <a:ext cx="2157274" cy="954107"/>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三元组</a:t>
            </a:r>
            <a:br>
              <a:rPr lang="en-US" altLang="zh-CN" sz="2800" dirty="0">
                <a:latin typeface="黑体" panose="02010609060101010101" pitchFamily="49" charset="-122"/>
                <a:ea typeface="黑体" panose="02010609060101010101" pitchFamily="49" charset="-122"/>
              </a:rPr>
            </a:br>
            <a:r>
              <a:rPr lang="en-US" altLang="zh-CN" sz="2800" dirty="0">
                <a:latin typeface="黑体" panose="02010609060101010101" pitchFamily="49" charset="-122"/>
                <a:ea typeface="黑体" panose="02010609060101010101" pitchFamily="49" charset="-122"/>
              </a:rPr>
              <a:t>1.4</a:t>
            </a:r>
            <a:r>
              <a:rPr lang="zh-CN" altLang="en-US" sz="2800" dirty="0">
                <a:latin typeface="黑体" panose="02010609060101010101" pitchFamily="49" charset="-122"/>
                <a:ea typeface="黑体" panose="02010609060101010101" pitchFamily="49" charset="-122"/>
              </a:rPr>
              <a:t>亿项</a:t>
            </a:r>
          </a:p>
        </p:txBody>
      </p:sp>
    </p:spTree>
    <p:extLst>
      <p:ext uri="{BB962C8B-B14F-4D97-AF65-F5344CB8AC3E}">
        <p14:creationId xmlns:p14="http://schemas.microsoft.com/office/powerpoint/2010/main" val="216035954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574911" y="2166785"/>
            <a:ext cx="5516743" cy="1754326"/>
          </a:xfrm>
          <a:prstGeom prst="rect">
            <a:avLst/>
          </a:prstGeom>
          <a:noFill/>
        </p:spPr>
        <p:txBody>
          <a:bodyPr wrap="square" rtlCol="0">
            <a:spAutoFit/>
          </a:bodyPr>
          <a:lstStyle/>
          <a:p>
            <a:r>
              <a:rPr lang="zh-CN" altLang="en-US" sz="5400" spc="100" dirty="0">
                <a:latin typeface="明兰" panose="02010600030101010101" pitchFamily="2" charset="-122"/>
                <a:ea typeface="明兰" panose="02010600030101010101" pitchFamily="2" charset="-122"/>
              </a:rPr>
              <a:t>什么是自然语言处理 </a:t>
            </a:r>
            <a:r>
              <a:rPr lang="en-US" altLang="zh-CN" sz="5400" spc="100" dirty="0">
                <a:latin typeface="明兰" panose="02010600030101010101" pitchFamily="2" charset="-122"/>
                <a:ea typeface="明兰" panose="02010600030101010101" pitchFamily="2" charset="-122"/>
              </a:rPr>
              <a:t>– NLP</a:t>
            </a: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855294"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zh-CN" altLang="en-US" sz="11500" spc="100" dirty="0">
                <a:latin typeface="明兰" panose="02010600030101010101" pitchFamily="2" charset="-122"/>
                <a:ea typeface="明兰" panose="02010600030101010101" pitchFamily="2" charset="-122"/>
              </a:rPr>
              <a:t>２</a:t>
            </a:r>
            <a:endParaRPr lang="zh-CN" altLang="en-US" sz="6600" spc="1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233804328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5106898" y="2887280"/>
            <a:ext cx="53870" cy="5387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870073" y="3264543"/>
            <a:ext cx="56693" cy="56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72536" y="2627581"/>
            <a:ext cx="65163" cy="6516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581734" y="3373215"/>
            <a:ext cx="73634" cy="7363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760524" y="2466646"/>
            <a:ext cx="76457" cy="7645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812138" y="2715388"/>
            <a:ext cx="82105" cy="82105"/>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85591" y="3217844"/>
            <a:ext cx="93398" cy="9339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35112" y="2710588"/>
            <a:ext cx="101869" cy="10186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426643" y="3565096"/>
            <a:ext cx="104693" cy="104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774357" y="2076449"/>
            <a:ext cx="107516" cy="10751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035699" y="3333998"/>
            <a:ext cx="71200" cy="7120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552249" y="3821769"/>
            <a:ext cx="115987" cy="115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50012" y="3884486"/>
            <a:ext cx="71987" cy="71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79536" y="2430287"/>
            <a:ext cx="114148" cy="11414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852608" y="2924721"/>
            <a:ext cx="110341" cy="11034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79627" y="996426"/>
            <a:ext cx="10432745" cy="1384993"/>
          </a:xfrm>
          <a:prstGeom prst="rect">
            <a:avLst/>
          </a:prstGeom>
        </p:spPr>
        <p:txBody>
          <a:bodyPr wrap="square" lIns="91438" tIns="45719" rIns="91438" bIns="45719">
            <a:spAutoFit/>
          </a:bodyPr>
          <a:lstStyle/>
          <a:p>
            <a:r>
              <a:rPr lang="zh-CN" altLang="en-US" sz="2000" dirty="0">
                <a:latin typeface="黑体" panose="02010609060101010101" pitchFamily="49" charset="-122"/>
                <a:ea typeface="黑体" panose="02010609060101010101" pitchFamily="49" charset="-122"/>
              </a:rPr>
              <a:t>每种动物都有自己的语言，机器也是！</a:t>
            </a:r>
          </a:p>
          <a:p>
            <a:r>
              <a:rPr lang="zh-CN" altLang="en-US" sz="2000" dirty="0">
                <a:latin typeface="黑体" panose="02010609060101010101" pitchFamily="49" charset="-122"/>
                <a:ea typeface="黑体" panose="02010609060101010101" pitchFamily="49" charset="-122"/>
              </a:rPr>
              <a:t>自然语言处理（</a:t>
            </a:r>
            <a:r>
              <a:rPr lang="en-US" altLang="zh-CN" sz="2000" dirty="0">
                <a:latin typeface="黑体" panose="02010609060101010101" pitchFamily="49" charset="-122"/>
                <a:ea typeface="黑体" panose="02010609060101010101" pitchFamily="49" charset="-122"/>
              </a:rPr>
              <a:t>NLP</a:t>
            </a:r>
            <a:r>
              <a:rPr lang="zh-CN" altLang="en-US" sz="2000" dirty="0">
                <a:latin typeface="黑体" panose="02010609060101010101" pitchFamily="49" charset="-122"/>
                <a:ea typeface="黑体" panose="02010609060101010101" pitchFamily="49" charset="-122"/>
              </a:rPr>
              <a:t>）就是在机器语言和人类语言之间沟通的桥梁，以实现人机交流的目的。</a:t>
            </a:r>
          </a:p>
          <a:p>
            <a:r>
              <a:rPr lang="zh-CN" altLang="en-US" sz="2000" dirty="0">
                <a:latin typeface="黑体" panose="02010609060101010101" pitchFamily="49" charset="-122"/>
                <a:ea typeface="黑体" panose="02010609060101010101" pitchFamily="49" charset="-122"/>
              </a:rPr>
              <a:t>人类通过语言来交流，狗通过汪汪叫来交流。机器也有自己的交流方式，那就是数字信息。</a:t>
            </a:r>
          </a:p>
          <a:p>
            <a:br>
              <a:rPr lang="zh-CN" altLang="en-US" sz="1200" dirty="0"/>
            </a:br>
            <a:endParaRPr lang="zh-CN" altLang="en-US" sz="1200" dirty="0">
              <a:latin typeface="微软雅黑 Light" panose="020B0502040204020203" pitchFamily="34" charset="-122"/>
              <a:ea typeface="微软雅黑 Light" panose="020B0502040204020203" pitchFamily="34" charset="-122"/>
            </a:endParaRPr>
          </a:p>
        </p:txBody>
      </p:sp>
      <p:sp>
        <p:nvSpPr>
          <p:cNvPr id="87" name="矩形 86">
            <a:extLst>
              <a:ext uri="{FF2B5EF4-FFF2-40B4-BE49-F238E27FC236}">
                <a16:creationId xmlns:a16="http://schemas.microsoft.com/office/drawing/2014/main" id="{C633DC23-23E8-422E-ACBB-473DC5D758E3}"/>
              </a:ext>
            </a:extLst>
          </p:cNvPr>
          <p:cNvSpPr/>
          <p:nvPr/>
        </p:nvSpPr>
        <p:spPr>
          <a:xfrm>
            <a:off x="1004715" y="487478"/>
            <a:ext cx="5024132" cy="584775"/>
          </a:xfrm>
          <a:prstGeom prst="rect">
            <a:avLst/>
          </a:prstGeom>
        </p:spPr>
        <p:txBody>
          <a:bodyPr wrap="none">
            <a:spAutoFit/>
          </a:bodyPr>
          <a:lstStyle/>
          <a:p>
            <a:r>
              <a:rPr lang="zh-CN" altLang="en-US" sz="3200" dirty="0"/>
              <a:t>什么是自然语言处理 </a:t>
            </a:r>
            <a:r>
              <a:rPr lang="en-US" altLang="zh-CN" sz="3200" dirty="0"/>
              <a:t>– NLP</a:t>
            </a:r>
          </a:p>
        </p:txBody>
      </p:sp>
      <p:pic>
        <p:nvPicPr>
          <p:cNvPr id="2" name="图片 1">
            <a:extLst>
              <a:ext uri="{FF2B5EF4-FFF2-40B4-BE49-F238E27FC236}">
                <a16:creationId xmlns:a16="http://schemas.microsoft.com/office/drawing/2014/main" id="{971D95B3-EE8F-4F32-916D-F49C32D74439}"/>
              </a:ext>
            </a:extLst>
          </p:cNvPr>
          <p:cNvPicPr>
            <a:picLocks noChangeAspect="1"/>
          </p:cNvPicPr>
          <p:nvPr/>
        </p:nvPicPr>
        <p:blipFill>
          <a:blip r:embed="rId2"/>
          <a:stretch>
            <a:fillRect/>
          </a:stretch>
        </p:blipFill>
        <p:spPr>
          <a:xfrm>
            <a:off x="3080050" y="1955909"/>
            <a:ext cx="6180356" cy="2400508"/>
          </a:xfrm>
          <a:prstGeom prst="rect">
            <a:avLst/>
          </a:prstGeom>
        </p:spPr>
      </p:pic>
      <p:sp>
        <p:nvSpPr>
          <p:cNvPr id="37" name="矩形 36">
            <a:extLst>
              <a:ext uri="{FF2B5EF4-FFF2-40B4-BE49-F238E27FC236}">
                <a16:creationId xmlns:a16="http://schemas.microsoft.com/office/drawing/2014/main" id="{ED32FEC9-A219-437A-B258-5E0B2C4C4539}"/>
              </a:ext>
            </a:extLst>
          </p:cNvPr>
          <p:cNvSpPr/>
          <p:nvPr/>
        </p:nvSpPr>
        <p:spPr>
          <a:xfrm>
            <a:off x="460182" y="4538129"/>
            <a:ext cx="11640082" cy="1938990"/>
          </a:xfrm>
          <a:prstGeom prst="rect">
            <a:avLst/>
          </a:prstGeom>
        </p:spPr>
        <p:txBody>
          <a:bodyPr wrap="square" lIns="91438" tIns="45719" rIns="91438" bIns="45719">
            <a:spAutoFit/>
          </a:bodyPr>
          <a:lstStyle/>
          <a:p>
            <a:r>
              <a:rPr lang="zh-CN" altLang="en-US" sz="2000" b="1" dirty="0">
                <a:latin typeface="黑体" panose="02010609060101010101" pitchFamily="49" charset="-122"/>
                <a:ea typeface="黑体" panose="02010609060101010101" pitchFamily="49" charset="-122"/>
              </a:rPr>
              <a:t>不同的语言之间是无法沟通的，比如说人类就无法听懂狗叫，甚至不同语言的人类之间都无法直接交流，需要翻译才能交流。</a:t>
            </a:r>
          </a:p>
          <a:p>
            <a:r>
              <a:rPr lang="zh-CN" altLang="en-US" sz="2000" b="1" dirty="0">
                <a:latin typeface="黑体" panose="02010609060101010101" pitchFamily="49" charset="-122"/>
                <a:ea typeface="黑体" panose="02010609060101010101" pitchFamily="49" charset="-122"/>
              </a:rPr>
              <a:t>而计算机更是如此，为了让计算机之间互相交流，人们让所有计算机都遵守一些规则，计算机的这些规则就是计算机之间的语言。</a:t>
            </a:r>
          </a:p>
          <a:p>
            <a:r>
              <a:rPr lang="zh-CN" altLang="en-US" sz="2000" b="1" dirty="0">
                <a:latin typeface="黑体" panose="02010609060101010101" pitchFamily="49" charset="-122"/>
                <a:ea typeface="黑体" panose="02010609060101010101" pitchFamily="49" charset="-122"/>
              </a:rPr>
              <a:t>既然不同人类语言之间可以有翻译，那么人类和机器之间是否可以通过“翻译”的方式来直接交流呢？</a:t>
            </a:r>
          </a:p>
          <a:p>
            <a:r>
              <a:rPr lang="en-US" altLang="zh-CN" sz="2000" b="1" dirty="0">
                <a:latin typeface="黑体" panose="02010609060101010101" pitchFamily="49" charset="-122"/>
                <a:ea typeface="黑体" panose="02010609060101010101" pitchFamily="49" charset="-122"/>
              </a:rPr>
              <a:t>NLP </a:t>
            </a:r>
            <a:r>
              <a:rPr lang="zh-CN" altLang="en-US" sz="2000" b="1" dirty="0">
                <a:latin typeface="黑体" panose="02010609060101010101" pitchFamily="49" charset="-122"/>
                <a:ea typeface="黑体" panose="02010609060101010101" pitchFamily="49" charset="-122"/>
              </a:rPr>
              <a:t>就是人类和机器之间沟通的桥梁！</a:t>
            </a:r>
            <a:endParaRPr lang="zh-CN" altLang="en-US" sz="12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828519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anim calcmode="lin" valueType="num">
                                      <p:cBhvr>
                                        <p:cTn id="24" dur="500" fill="hold"/>
                                        <p:tgtEl>
                                          <p:spTgt spid="29"/>
                                        </p:tgtEl>
                                        <p:attrNameLst>
                                          <p:attrName>ppt_x</p:attrName>
                                        </p:attrNameLst>
                                      </p:cBhvr>
                                      <p:tavLst>
                                        <p:tav tm="0">
                                          <p:val>
                                            <p:fltVal val="0.5"/>
                                          </p:val>
                                        </p:tav>
                                        <p:tav tm="100000">
                                          <p:val>
                                            <p:strVal val="#ppt_x"/>
                                          </p:val>
                                        </p:tav>
                                      </p:tavLst>
                                    </p:anim>
                                    <p:anim calcmode="lin" valueType="num">
                                      <p:cBhvr>
                                        <p:cTn id="25" dur="500" fill="hold"/>
                                        <p:tgtEl>
                                          <p:spTgt spid="29"/>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fltVal val="0"/>
                                          </p:val>
                                        </p:tav>
                                        <p:tav tm="100000">
                                          <p:val>
                                            <p:strVal val="#ppt_h"/>
                                          </p:val>
                                        </p:tav>
                                      </p:tavLst>
                                    </p:anim>
                                    <p:animEffect transition="in" filter="fade">
                                      <p:cBhvr>
                                        <p:cTn id="30" dur="500"/>
                                        <p:tgtEl>
                                          <p:spTgt spid="32"/>
                                        </p:tgtEl>
                                      </p:cBhvr>
                                    </p:animEffect>
                                    <p:anim calcmode="lin" valueType="num">
                                      <p:cBhvr>
                                        <p:cTn id="31" dur="500" fill="hold"/>
                                        <p:tgtEl>
                                          <p:spTgt spid="32"/>
                                        </p:tgtEl>
                                        <p:attrNameLst>
                                          <p:attrName>ppt_x</p:attrName>
                                        </p:attrNameLst>
                                      </p:cBhvr>
                                      <p:tavLst>
                                        <p:tav tm="0">
                                          <p:val>
                                            <p:fltVal val="0.5"/>
                                          </p:val>
                                        </p:tav>
                                        <p:tav tm="100000">
                                          <p:val>
                                            <p:strVal val="#ppt_x"/>
                                          </p:val>
                                        </p:tav>
                                      </p:tavLst>
                                    </p:anim>
                                    <p:anim calcmode="lin" valueType="num">
                                      <p:cBhvr>
                                        <p:cTn id="32" dur="500" fill="hold"/>
                                        <p:tgtEl>
                                          <p:spTgt spid="32"/>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anim calcmode="lin" valueType="num">
                                      <p:cBhvr>
                                        <p:cTn id="38" dur="500" fill="hold"/>
                                        <p:tgtEl>
                                          <p:spTgt spid="33"/>
                                        </p:tgtEl>
                                        <p:attrNameLst>
                                          <p:attrName>ppt_x</p:attrName>
                                        </p:attrNameLst>
                                      </p:cBhvr>
                                      <p:tavLst>
                                        <p:tav tm="0">
                                          <p:val>
                                            <p:fltVal val="0.5"/>
                                          </p:val>
                                        </p:tav>
                                        <p:tav tm="100000">
                                          <p:val>
                                            <p:strVal val="#ppt_x"/>
                                          </p:val>
                                        </p:tav>
                                      </p:tavLst>
                                    </p:anim>
                                    <p:anim calcmode="lin" valueType="num">
                                      <p:cBhvr>
                                        <p:cTn id="39" dur="500" fill="hold"/>
                                        <p:tgtEl>
                                          <p:spTgt spid="33"/>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anim calcmode="lin" valueType="num">
                                      <p:cBhvr>
                                        <p:cTn id="45" dur="500" fill="hold"/>
                                        <p:tgtEl>
                                          <p:spTgt spid="35"/>
                                        </p:tgtEl>
                                        <p:attrNameLst>
                                          <p:attrName>ppt_x</p:attrName>
                                        </p:attrNameLst>
                                      </p:cBhvr>
                                      <p:tavLst>
                                        <p:tav tm="0">
                                          <p:val>
                                            <p:fltVal val="0.5"/>
                                          </p:val>
                                        </p:tav>
                                        <p:tav tm="100000">
                                          <p:val>
                                            <p:strVal val="#ppt_x"/>
                                          </p:val>
                                        </p:tav>
                                      </p:tavLst>
                                    </p:anim>
                                    <p:anim calcmode="lin" valueType="num">
                                      <p:cBhvr>
                                        <p:cTn id="46" dur="500" fill="hold"/>
                                        <p:tgtEl>
                                          <p:spTgt spid="35"/>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anim calcmode="lin" valueType="num">
                                      <p:cBhvr>
                                        <p:cTn id="52" dur="500" fill="hold"/>
                                        <p:tgtEl>
                                          <p:spTgt spid="39"/>
                                        </p:tgtEl>
                                        <p:attrNameLst>
                                          <p:attrName>ppt_x</p:attrName>
                                        </p:attrNameLst>
                                      </p:cBhvr>
                                      <p:tavLst>
                                        <p:tav tm="0">
                                          <p:val>
                                            <p:fltVal val="0.5"/>
                                          </p:val>
                                        </p:tav>
                                        <p:tav tm="100000">
                                          <p:val>
                                            <p:strVal val="#ppt_x"/>
                                          </p:val>
                                        </p:tav>
                                      </p:tavLst>
                                    </p:anim>
                                    <p:anim calcmode="lin" valueType="num">
                                      <p:cBhvr>
                                        <p:cTn id="53" dur="500" fill="hold"/>
                                        <p:tgtEl>
                                          <p:spTgt spid="39"/>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anim calcmode="lin" valueType="num">
                                      <p:cBhvr>
                                        <p:cTn id="59" dur="500" fill="hold"/>
                                        <p:tgtEl>
                                          <p:spTgt spid="42"/>
                                        </p:tgtEl>
                                        <p:attrNameLst>
                                          <p:attrName>ppt_x</p:attrName>
                                        </p:attrNameLst>
                                      </p:cBhvr>
                                      <p:tavLst>
                                        <p:tav tm="0">
                                          <p:val>
                                            <p:fltVal val="0.5"/>
                                          </p:val>
                                        </p:tav>
                                        <p:tav tm="100000">
                                          <p:val>
                                            <p:strVal val="#ppt_x"/>
                                          </p:val>
                                        </p:tav>
                                      </p:tavLst>
                                    </p:anim>
                                    <p:anim calcmode="lin" valueType="num">
                                      <p:cBhvr>
                                        <p:cTn id="60" dur="500" fill="hold"/>
                                        <p:tgtEl>
                                          <p:spTgt spid="42"/>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anim calcmode="lin" valueType="num">
                                      <p:cBhvr>
                                        <p:cTn id="66" dur="500" fill="hold"/>
                                        <p:tgtEl>
                                          <p:spTgt spid="43"/>
                                        </p:tgtEl>
                                        <p:attrNameLst>
                                          <p:attrName>ppt_x</p:attrName>
                                        </p:attrNameLst>
                                      </p:cBhvr>
                                      <p:tavLst>
                                        <p:tav tm="0">
                                          <p:val>
                                            <p:fltVal val="0.5"/>
                                          </p:val>
                                        </p:tav>
                                        <p:tav tm="100000">
                                          <p:val>
                                            <p:strVal val="#ppt_x"/>
                                          </p:val>
                                        </p:tav>
                                      </p:tavLst>
                                    </p:anim>
                                    <p:anim calcmode="lin" valueType="num">
                                      <p:cBhvr>
                                        <p:cTn id="67" dur="500" fill="hold"/>
                                        <p:tgtEl>
                                          <p:spTgt spid="43"/>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 calcmode="lin" valueType="num">
                                      <p:cBhvr>
                                        <p:cTn id="70" dur="500" fill="hold"/>
                                        <p:tgtEl>
                                          <p:spTgt spid="44"/>
                                        </p:tgtEl>
                                        <p:attrNameLst>
                                          <p:attrName>ppt_w</p:attrName>
                                        </p:attrNameLst>
                                      </p:cBhvr>
                                      <p:tavLst>
                                        <p:tav tm="0">
                                          <p:val>
                                            <p:fltVal val="0"/>
                                          </p:val>
                                        </p:tav>
                                        <p:tav tm="100000">
                                          <p:val>
                                            <p:strVal val="#ppt_w"/>
                                          </p:val>
                                        </p:tav>
                                      </p:tavLst>
                                    </p:anim>
                                    <p:anim calcmode="lin" valueType="num">
                                      <p:cBhvr>
                                        <p:cTn id="71" dur="500" fill="hold"/>
                                        <p:tgtEl>
                                          <p:spTgt spid="44"/>
                                        </p:tgtEl>
                                        <p:attrNameLst>
                                          <p:attrName>ppt_h</p:attrName>
                                        </p:attrNameLst>
                                      </p:cBhvr>
                                      <p:tavLst>
                                        <p:tav tm="0">
                                          <p:val>
                                            <p:fltVal val="0"/>
                                          </p:val>
                                        </p:tav>
                                        <p:tav tm="100000">
                                          <p:val>
                                            <p:strVal val="#ppt_h"/>
                                          </p:val>
                                        </p:tav>
                                      </p:tavLst>
                                    </p:anim>
                                    <p:animEffect transition="in" filter="fade">
                                      <p:cBhvr>
                                        <p:cTn id="72" dur="500"/>
                                        <p:tgtEl>
                                          <p:spTgt spid="44"/>
                                        </p:tgtEl>
                                      </p:cBhvr>
                                    </p:animEffect>
                                    <p:anim calcmode="lin" valueType="num">
                                      <p:cBhvr>
                                        <p:cTn id="73" dur="500" fill="hold"/>
                                        <p:tgtEl>
                                          <p:spTgt spid="44"/>
                                        </p:tgtEl>
                                        <p:attrNameLst>
                                          <p:attrName>ppt_x</p:attrName>
                                        </p:attrNameLst>
                                      </p:cBhvr>
                                      <p:tavLst>
                                        <p:tav tm="0">
                                          <p:val>
                                            <p:fltVal val="0.5"/>
                                          </p:val>
                                        </p:tav>
                                        <p:tav tm="100000">
                                          <p:val>
                                            <p:strVal val="#ppt_x"/>
                                          </p:val>
                                        </p:tav>
                                      </p:tavLst>
                                    </p:anim>
                                    <p:anim calcmode="lin" valueType="num">
                                      <p:cBhvr>
                                        <p:cTn id="74" dur="500" fill="hold"/>
                                        <p:tgtEl>
                                          <p:spTgt spid="44"/>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p:cTn id="77" dur="500" fill="hold"/>
                                        <p:tgtEl>
                                          <p:spTgt spid="45"/>
                                        </p:tgtEl>
                                        <p:attrNameLst>
                                          <p:attrName>ppt_w</p:attrName>
                                        </p:attrNameLst>
                                      </p:cBhvr>
                                      <p:tavLst>
                                        <p:tav tm="0">
                                          <p:val>
                                            <p:fltVal val="0"/>
                                          </p:val>
                                        </p:tav>
                                        <p:tav tm="100000">
                                          <p:val>
                                            <p:strVal val="#ppt_w"/>
                                          </p:val>
                                        </p:tav>
                                      </p:tavLst>
                                    </p:anim>
                                    <p:anim calcmode="lin" valueType="num">
                                      <p:cBhvr>
                                        <p:cTn id="78" dur="500" fill="hold"/>
                                        <p:tgtEl>
                                          <p:spTgt spid="45"/>
                                        </p:tgtEl>
                                        <p:attrNameLst>
                                          <p:attrName>ppt_h</p:attrName>
                                        </p:attrNameLst>
                                      </p:cBhvr>
                                      <p:tavLst>
                                        <p:tav tm="0">
                                          <p:val>
                                            <p:fltVal val="0"/>
                                          </p:val>
                                        </p:tav>
                                        <p:tav tm="100000">
                                          <p:val>
                                            <p:strVal val="#ppt_h"/>
                                          </p:val>
                                        </p:tav>
                                      </p:tavLst>
                                    </p:anim>
                                    <p:animEffect transition="in" filter="fade">
                                      <p:cBhvr>
                                        <p:cTn id="79" dur="500"/>
                                        <p:tgtEl>
                                          <p:spTgt spid="45"/>
                                        </p:tgtEl>
                                      </p:cBhvr>
                                    </p:animEffect>
                                    <p:anim calcmode="lin" valueType="num">
                                      <p:cBhvr>
                                        <p:cTn id="80" dur="500" fill="hold"/>
                                        <p:tgtEl>
                                          <p:spTgt spid="45"/>
                                        </p:tgtEl>
                                        <p:attrNameLst>
                                          <p:attrName>ppt_x</p:attrName>
                                        </p:attrNameLst>
                                      </p:cBhvr>
                                      <p:tavLst>
                                        <p:tav tm="0">
                                          <p:val>
                                            <p:fltVal val="0.5"/>
                                          </p:val>
                                        </p:tav>
                                        <p:tav tm="100000">
                                          <p:val>
                                            <p:strVal val="#ppt_x"/>
                                          </p:val>
                                        </p:tav>
                                      </p:tavLst>
                                    </p:anim>
                                    <p:anim calcmode="lin" valueType="num">
                                      <p:cBhvr>
                                        <p:cTn id="81" dur="500" fill="hold"/>
                                        <p:tgtEl>
                                          <p:spTgt spid="45"/>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p:cTn id="84" dur="500" fill="hold"/>
                                        <p:tgtEl>
                                          <p:spTgt spid="47"/>
                                        </p:tgtEl>
                                        <p:attrNameLst>
                                          <p:attrName>ppt_w</p:attrName>
                                        </p:attrNameLst>
                                      </p:cBhvr>
                                      <p:tavLst>
                                        <p:tav tm="0">
                                          <p:val>
                                            <p:fltVal val="0"/>
                                          </p:val>
                                        </p:tav>
                                        <p:tav tm="100000">
                                          <p:val>
                                            <p:strVal val="#ppt_w"/>
                                          </p:val>
                                        </p:tav>
                                      </p:tavLst>
                                    </p:anim>
                                    <p:anim calcmode="lin" valueType="num">
                                      <p:cBhvr>
                                        <p:cTn id="85" dur="500" fill="hold"/>
                                        <p:tgtEl>
                                          <p:spTgt spid="47"/>
                                        </p:tgtEl>
                                        <p:attrNameLst>
                                          <p:attrName>ppt_h</p:attrName>
                                        </p:attrNameLst>
                                      </p:cBhvr>
                                      <p:tavLst>
                                        <p:tav tm="0">
                                          <p:val>
                                            <p:fltVal val="0"/>
                                          </p:val>
                                        </p:tav>
                                        <p:tav tm="100000">
                                          <p:val>
                                            <p:strVal val="#ppt_h"/>
                                          </p:val>
                                        </p:tav>
                                      </p:tavLst>
                                    </p:anim>
                                    <p:animEffect transition="in" filter="fade">
                                      <p:cBhvr>
                                        <p:cTn id="86" dur="500"/>
                                        <p:tgtEl>
                                          <p:spTgt spid="47"/>
                                        </p:tgtEl>
                                      </p:cBhvr>
                                    </p:animEffect>
                                    <p:anim calcmode="lin" valueType="num">
                                      <p:cBhvr>
                                        <p:cTn id="87" dur="500" fill="hold"/>
                                        <p:tgtEl>
                                          <p:spTgt spid="47"/>
                                        </p:tgtEl>
                                        <p:attrNameLst>
                                          <p:attrName>ppt_x</p:attrName>
                                        </p:attrNameLst>
                                      </p:cBhvr>
                                      <p:tavLst>
                                        <p:tav tm="0">
                                          <p:val>
                                            <p:fltVal val="0.5"/>
                                          </p:val>
                                        </p:tav>
                                        <p:tav tm="100000">
                                          <p:val>
                                            <p:strVal val="#ppt_x"/>
                                          </p:val>
                                        </p:tav>
                                      </p:tavLst>
                                    </p:anim>
                                    <p:anim calcmode="lin" valueType="num">
                                      <p:cBhvr>
                                        <p:cTn id="88" dur="500" fill="hold"/>
                                        <p:tgtEl>
                                          <p:spTgt spid="47"/>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 calcmode="lin" valueType="num">
                                      <p:cBhvr>
                                        <p:cTn id="91" dur="500" fill="hold"/>
                                        <p:tgtEl>
                                          <p:spTgt spid="49"/>
                                        </p:tgtEl>
                                        <p:attrNameLst>
                                          <p:attrName>ppt_w</p:attrName>
                                        </p:attrNameLst>
                                      </p:cBhvr>
                                      <p:tavLst>
                                        <p:tav tm="0">
                                          <p:val>
                                            <p:fltVal val="0"/>
                                          </p:val>
                                        </p:tav>
                                        <p:tav tm="100000">
                                          <p:val>
                                            <p:strVal val="#ppt_w"/>
                                          </p:val>
                                        </p:tav>
                                      </p:tavLst>
                                    </p:anim>
                                    <p:anim calcmode="lin" valueType="num">
                                      <p:cBhvr>
                                        <p:cTn id="92" dur="500" fill="hold"/>
                                        <p:tgtEl>
                                          <p:spTgt spid="49"/>
                                        </p:tgtEl>
                                        <p:attrNameLst>
                                          <p:attrName>ppt_h</p:attrName>
                                        </p:attrNameLst>
                                      </p:cBhvr>
                                      <p:tavLst>
                                        <p:tav tm="0">
                                          <p:val>
                                            <p:fltVal val="0"/>
                                          </p:val>
                                        </p:tav>
                                        <p:tav tm="100000">
                                          <p:val>
                                            <p:strVal val="#ppt_h"/>
                                          </p:val>
                                        </p:tav>
                                      </p:tavLst>
                                    </p:anim>
                                    <p:animEffect transition="in" filter="fade">
                                      <p:cBhvr>
                                        <p:cTn id="93" dur="500"/>
                                        <p:tgtEl>
                                          <p:spTgt spid="49"/>
                                        </p:tgtEl>
                                      </p:cBhvr>
                                    </p:animEffect>
                                    <p:anim calcmode="lin" valueType="num">
                                      <p:cBhvr>
                                        <p:cTn id="94" dur="500" fill="hold"/>
                                        <p:tgtEl>
                                          <p:spTgt spid="49"/>
                                        </p:tgtEl>
                                        <p:attrNameLst>
                                          <p:attrName>ppt_x</p:attrName>
                                        </p:attrNameLst>
                                      </p:cBhvr>
                                      <p:tavLst>
                                        <p:tav tm="0">
                                          <p:val>
                                            <p:fltVal val="0.5"/>
                                          </p:val>
                                        </p:tav>
                                        <p:tav tm="100000">
                                          <p:val>
                                            <p:strVal val="#ppt_x"/>
                                          </p:val>
                                        </p:tav>
                                      </p:tavLst>
                                    </p:anim>
                                    <p:anim calcmode="lin" valueType="num">
                                      <p:cBhvr>
                                        <p:cTn id="95" dur="500" fill="hold"/>
                                        <p:tgtEl>
                                          <p:spTgt spid="49"/>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 calcmode="lin" valueType="num">
                                      <p:cBhvr>
                                        <p:cTn id="98" dur="500" fill="hold"/>
                                        <p:tgtEl>
                                          <p:spTgt spid="52"/>
                                        </p:tgtEl>
                                        <p:attrNameLst>
                                          <p:attrName>ppt_w</p:attrName>
                                        </p:attrNameLst>
                                      </p:cBhvr>
                                      <p:tavLst>
                                        <p:tav tm="0">
                                          <p:val>
                                            <p:fltVal val="0"/>
                                          </p:val>
                                        </p:tav>
                                        <p:tav tm="100000">
                                          <p:val>
                                            <p:strVal val="#ppt_w"/>
                                          </p:val>
                                        </p:tav>
                                      </p:tavLst>
                                    </p:anim>
                                    <p:anim calcmode="lin" valueType="num">
                                      <p:cBhvr>
                                        <p:cTn id="99" dur="500" fill="hold"/>
                                        <p:tgtEl>
                                          <p:spTgt spid="52"/>
                                        </p:tgtEl>
                                        <p:attrNameLst>
                                          <p:attrName>ppt_h</p:attrName>
                                        </p:attrNameLst>
                                      </p:cBhvr>
                                      <p:tavLst>
                                        <p:tav tm="0">
                                          <p:val>
                                            <p:fltVal val="0"/>
                                          </p:val>
                                        </p:tav>
                                        <p:tav tm="100000">
                                          <p:val>
                                            <p:strVal val="#ppt_h"/>
                                          </p:val>
                                        </p:tav>
                                      </p:tavLst>
                                    </p:anim>
                                    <p:animEffect transition="in" filter="fade">
                                      <p:cBhvr>
                                        <p:cTn id="100" dur="500"/>
                                        <p:tgtEl>
                                          <p:spTgt spid="52"/>
                                        </p:tgtEl>
                                      </p:cBhvr>
                                    </p:animEffect>
                                    <p:anim calcmode="lin" valueType="num">
                                      <p:cBhvr>
                                        <p:cTn id="101" dur="500" fill="hold"/>
                                        <p:tgtEl>
                                          <p:spTgt spid="52"/>
                                        </p:tgtEl>
                                        <p:attrNameLst>
                                          <p:attrName>ppt_x</p:attrName>
                                        </p:attrNameLst>
                                      </p:cBhvr>
                                      <p:tavLst>
                                        <p:tav tm="0">
                                          <p:val>
                                            <p:fltVal val="0.5"/>
                                          </p:val>
                                        </p:tav>
                                        <p:tav tm="100000">
                                          <p:val>
                                            <p:strVal val="#ppt_x"/>
                                          </p:val>
                                        </p:tav>
                                      </p:tavLst>
                                    </p:anim>
                                    <p:anim calcmode="lin" valueType="num">
                                      <p:cBhvr>
                                        <p:cTn id="102" dur="500" fill="hold"/>
                                        <p:tgtEl>
                                          <p:spTgt spid="52"/>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anim calcmode="lin" valueType="num">
                                      <p:cBhvr>
                                        <p:cTn id="105" dur="500" fill="hold"/>
                                        <p:tgtEl>
                                          <p:spTgt spid="53"/>
                                        </p:tgtEl>
                                        <p:attrNameLst>
                                          <p:attrName>ppt_w</p:attrName>
                                        </p:attrNameLst>
                                      </p:cBhvr>
                                      <p:tavLst>
                                        <p:tav tm="0">
                                          <p:val>
                                            <p:fltVal val="0"/>
                                          </p:val>
                                        </p:tav>
                                        <p:tav tm="100000">
                                          <p:val>
                                            <p:strVal val="#ppt_w"/>
                                          </p:val>
                                        </p:tav>
                                      </p:tavLst>
                                    </p:anim>
                                    <p:anim calcmode="lin" valueType="num">
                                      <p:cBhvr>
                                        <p:cTn id="106" dur="500" fill="hold"/>
                                        <p:tgtEl>
                                          <p:spTgt spid="53"/>
                                        </p:tgtEl>
                                        <p:attrNameLst>
                                          <p:attrName>ppt_h</p:attrName>
                                        </p:attrNameLst>
                                      </p:cBhvr>
                                      <p:tavLst>
                                        <p:tav tm="0">
                                          <p:val>
                                            <p:fltVal val="0"/>
                                          </p:val>
                                        </p:tav>
                                        <p:tav tm="100000">
                                          <p:val>
                                            <p:strVal val="#ppt_h"/>
                                          </p:val>
                                        </p:tav>
                                      </p:tavLst>
                                    </p:anim>
                                    <p:animEffect transition="in" filter="fade">
                                      <p:cBhvr>
                                        <p:cTn id="107" dur="500"/>
                                        <p:tgtEl>
                                          <p:spTgt spid="53"/>
                                        </p:tgtEl>
                                      </p:cBhvr>
                                    </p:animEffect>
                                    <p:anim calcmode="lin" valueType="num">
                                      <p:cBhvr>
                                        <p:cTn id="108" dur="500" fill="hold"/>
                                        <p:tgtEl>
                                          <p:spTgt spid="53"/>
                                        </p:tgtEl>
                                        <p:attrNameLst>
                                          <p:attrName>ppt_x</p:attrName>
                                        </p:attrNameLst>
                                      </p:cBhvr>
                                      <p:tavLst>
                                        <p:tav tm="0">
                                          <p:val>
                                            <p:fltVal val="0.5"/>
                                          </p:val>
                                        </p:tav>
                                        <p:tav tm="100000">
                                          <p:val>
                                            <p:strVal val="#ppt_x"/>
                                          </p:val>
                                        </p:tav>
                                      </p:tavLst>
                                    </p:anim>
                                    <p:anim calcmode="lin" valueType="num">
                                      <p:cBhvr>
                                        <p:cTn id="109" dur="500" fill="hold"/>
                                        <p:tgtEl>
                                          <p:spTgt spid="53"/>
                                        </p:tgtEl>
                                        <p:attrNameLst>
                                          <p:attrName>ppt_y</p:attrName>
                                        </p:attrNameLst>
                                      </p:cBhvr>
                                      <p:tavLst>
                                        <p:tav tm="0">
                                          <p:val>
                                            <p:fltVal val="0.5"/>
                                          </p:val>
                                        </p:tav>
                                        <p:tav tm="100000">
                                          <p:val>
                                            <p:strVal val="#ppt_y"/>
                                          </p:val>
                                        </p:tav>
                                      </p:tavLst>
                                    </p:anim>
                                  </p:childTnLst>
                                </p:cTn>
                              </p:par>
                              <p:par>
                                <p:cTn id="110" presetID="10" presetClass="entr" presetSubtype="0" fill="hold" grpId="0" nodeType="withEffect">
                                  <p:stCondLst>
                                    <p:cond delay="0"/>
                                  </p:stCondLst>
                                  <p:iterate type="wd">
                                    <p:tmPct val="5000"/>
                                  </p:iterate>
                                  <p:childTnLst>
                                    <p:set>
                                      <p:cBhvr>
                                        <p:cTn id="111" dur="1" fill="hold">
                                          <p:stCondLst>
                                            <p:cond delay="0"/>
                                          </p:stCondLst>
                                        </p:cTn>
                                        <p:tgtEl>
                                          <p:spTgt spid="5"/>
                                        </p:tgtEl>
                                        <p:attrNameLst>
                                          <p:attrName>style.visibility</p:attrName>
                                        </p:attrNameLst>
                                      </p:cBhvr>
                                      <p:to>
                                        <p:strVal val="visible"/>
                                      </p:to>
                                    </p:set>
                                    <p:animEffect transition="in" filter="fade">
                                      <p:cBhvr>
                                        <p:cTn id="112" dur="500"/>
                                        <p:tgtEl>
                                          <p:spTgt spid="5"/>
                                        </p:tgtEl>
                                      </p:cBhvr>
                                    </p:animEffect>
                                  </p:childTnLst>
                                </p:cTn>
                              </p:par>
                              <p:par>
                                <p:cTn id="113" presetID="10" presetClass="entr" presetSubtype="0" fill="hold" grpId="0" nodeType="withEffect">
                                  <p:stCondLst>
                                    <p:cond delay="0"/>
                                  </p:stCondLst>
                                  <p:iterate type="wd">
                                    <p:tmPct val="5000"/>
                                  </p:iterate>
                                  <p:childTnLst>
                                    <p:set>
                                      <p:cBhvr>
                                        <p:cTn id="114" dur="1" fill="hold">
                                          <p:stCondLst>
                                            <p:cond delay="0"/>
                                          </p:stCondLst>
                                        </p:cTn>
                                        <p:tgtEl>
                                          <p:spTgt spid="37"/>
                                        </p:tgtEl>
                                        <p:attrNameLst>
                                          <p:attrName>style.visibility</p:attrName>
                                        </p:attrNameLst>
                                      </p:cBhvr>
                                      <p:to>
                                        <p:strVal val="visible"/>
                                      </p:to>
                                    </p:set>
                                    <p:animEffect transition="in" filter="fade">
                                      <p:cBhvr>
                                        <p:cTn id="1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P spid="32" grpId="0" animBg="1"/>
      <p:bldP spid="33" grpId="0" animBg="1"/>
      <p:bldP spid="35" grpId="0" animBg="1"/>
      <p:bldP spid="39" grpId="0" animBg="1"/>
      <p:bldP spid="42" grpId="0" animBg="1"/>
      <p:bldP spid="43" grpId="0" animBg="1"/>
      <p:bldP spid="44" grpId="0" animBg="1"/>
      <p:bldP spid="45" grpId="0" animBg="1"/>
      <p:bldP spid="47" grpId="0" animBg="1"/>
      <p:bldP spid="49" grpId="0" animBg="1"/>
      <p:bldP spid="52" grpId="0" animBg="1"/>
      <p:bldP spid="53" grpId="0" animBg="1"/>
      <p:bldP spid="5"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FE7FC3FB-3D18-4A82-BB5B-374623628F49}"/>
              </a:ext>
            </a:extLst>
          </p:cNvPr>
          <p:cNvSpPr/>
          <p:nvPr/>
        </p:nvSpPr>
        <p:spPr>
          <a:xfrm>
            <a:off x="1004715" y="487478"/>
            <a:ext cx="8015336" cy="584775"/>
          </a:xfrm>
          <a:prstGeom prst="rect">
            <a:avLst/>
          </a:prstGeom>
        </p:spPr>
        <p:txBody>
          <a:bodyPr wrap="none">
            <a:spAutoFit/>
          </a:bodyPr>
          <a:lstStyle/>
          <a:p>
            <a:r>
              <a:rPr lang="en-US" altLang="zh-CN" sz="3200" b="1" dirty="0">
                <a:latin typeface="黑体" panose="02010609060101010101" pitchFamily="49" charset="-122"/>
                <a:ea typeface="黑体" panose="02010609060101010101" pitchFamily="49" charset="-122"/>
              </a:rPr>
              <a:t>NLP </a:t>
            </a:r>
            <a:r>
              <a:rPr lang="zh-CN" altLang="en-US" sz="3200" b="1" dirty="0">
                <a:latin typeface="黑体" panose="02010609060101010101" pitchFamily="49" charset="-122"/>
                <a:ea typeface="黑体" panose="02010609060101010101" pitchFamily="49" charset="-122"/>
              </a:rPr>
              <a:t>就是人类（？）和机器之间沟通的桥梁</a:t>
            </a:r>
            <a:endParaRPr lang="zh-CN" altLang="en-US" sz="3200" dirty="0"/>
          </a:p>
        </p:txBody>
      </p:sp>
      <p:pic>
        <p:nvPicPr>
          <p:cNvPr id="2" name="图片 1">
            <a:extLst>
              <a:ext uri="{FF2B5EF4-FFF2-40B4-BE49-F238E27FC236}">
                <a16:creationId xmlns:a16="http://schemas.microsoft.com/office/drawing/2014/main" id="{F11B2983-4E30-469E-A236-85240DDBFB00}"/>
              </a:ext>
            </a:extLst>
          </p:cNvPr>
          <p:cNvPicPr>
            <a:picLocks noChangeAspect="1"/>
          </p:cNvPicPr>
          <p:nvPr/>
        </p:nvPicPr>
        <p:blipFill>
          <a:blip r:embed="rId2"/>
          <a:stretch>
            <a:fillRect/>
          </a:stretch>
        </p:blipFill>
        <p:spPr>
          <a:xfrm>
            <a:off x="1424535" y="1730639"/>
            <a:ext cx="4671465" cy="2613887"/>
          </a:xfrm>
          <a:prstGeom prst="rect">
            <a:avLst/>
          </a:prstGeom>
        </p:spPr>
      </p:pic>
      <p:pic>
        <p:nvPicPr>
          <p:cNvPr id="3" name="图片 2">
            <a:extLst>
              <a:ext uri="{FF2B5EF4-FFF2-40B4-BE49-F238E27FC236}">
                <a16:creationId xmlns:a16="http://schemas.microsoft.com/office/drawing/2014/main" id="{F2EF3072-05C5-43C9-9779-80DFB46B6838}"/>
              </a:ext>
            </a:extLst>
          </p:cNvPr>
          <p:cNvPicPr>
            <a:picLocks noChangeAspect="1"/>
          </p:cNvPicPr>
          <p:nvPr/>
        </p:nvPicPr>
        <p:blipFill>
          <a:blip r:embed="rId3"/>
          <a:stretch>
            <a:fillRect/>
          </a:stretch>
        </p:blipFill>
        <p:spPr>
          <a:xfrm>
            <a:off x="1710309" y="4935754"/>
            <a:ext cx="1386960" cy="510584"/>
          </a:xfrm>
          <a:prstGeom prst="rect">
            <a:avLst/>
          </a:prstGeom>
        </p:spPr>
      </p:pic>
      <p:pic>
        <p:nvPicPr>
          <p:cNvPr id="4" name="图片 3">
            <a:extLst>
              <a:ext uri="{FF2B5EF4-FFF2-40B4-BE49-F238E27FC236}">
                <a16:creationId xmlns:a16="http://schemas.microsoft.com/office/drawing/2014/main" id="{F2E5DAE8-CA25-40AC-B129-C9D9C9F3A6BF}"/>
              </a:ext>
            </a:extLst>
          </p:cNvPr>
          <p:cNvPicPr>
            <a:picLocks noChangeAspect="1"/>
          </p:cNvPicPr>
          <p:nvPr/>
        </p:nvPicPr>
        <p:blipFill>
          <a:blip r:embed="rId4"/>
          <a:stretch>
            <a:fillRect/>
          </a:stretch>
        </p:blipFill>
        <p:spPr>
          <a:xfrm>
            <a:off x="3097269" y="4935753"/>
            <a:ext cx="1325995" cy="518205"/>
          </a:xfrm>
          <a:prstGeom prst="rect">
            <a:avLst/>
          </a:prstGeom>
        </p:spPr>
      </p:pic>
      <p:pic>
        <p:nvPicPr>
          <p:cNvPr id="7" name="图片 6">
            <a:extLst>
              <a:ext uri="{FF2B5EF4-FFF2-40B4-BE49-F238E27FC236}">
                <a16:creationId xmlns:a16="http://schemas.microsoft.com/office/drawing/2014/main" id="{CE9C001E-1651-4818-A911-A4F9ACB8BE4B}"/>
              </a:ext>
            </a:extLst>
          </p:cNvPr>
          <p:cNvPicPr>
            <a:picLocks noChangeAspect="1"/>
          </p:cNvPicPr>
          <p:nvPr/>
        </p:nvPicPr>
        <p:blipFill>
          <a:blip r:embed="rId5"/>
          <a:stretch>
            <a:fillRect/>
          </a:stretch>
        </p:blipFill>
        <p:spPr>
          <a:xfrm>
            <a:off x="4423264" y="4935753"/>
            <a:ext cx="1508891" cy="510584"/>
          </a:xfrm>
          <a:prstGeom prst="rect">
            <a:avLst/>
          </a:prstGeom>
        </p:spPr>
      </p:pic>
      <p:pic>
        <p:nvPicPr>
          <p:cNvPr id="11" name="图片 10">
            <a:extLst>
              <a:ext uri="{FF2B5EF4-FFF2-40B4-BE49-F238E27FC236}">
                <a16:creationId xmlns:a16="http://schemas.microsoft.com/office/drawing/2014/main" id="{777F9223-51D7-4677-87E9-51C770CE873A}"/>
              </a:ext>
            </a:extLst>
          </p:cNvPr>
          <p:cNvPicPr>
            <a:picLocks noChangeAspect="1"/>
          </p:cNvPicPr>
          <p:nvPr/>
        </p:nvPicPr>
        <p:blipFill>
          <a:blip r:embed="rId6"/>
          <a:stretch>
            <a:fillRect/>
          </a:stretch>
        </p:blipFill>
        <p:spPr>
          <a:xfrm>
            <a:off x="6778266" y="2840071"/>
            <a:ext cx="3572312" cy="2613887"/>
          </a:xfrm>
          <a:prstGeom prst="rect">
            <a:avLst/>
          </a:prstGeom>
        </p:spPr>
      </p:pic>
    </p:spTree>
    <p:extLst>
      <p:ext uri="{BB962C8B-B14F-4D97-AF65-F5344CB8AC3E}">
        <p14:creationId xmlns:p14="http://schemas.microsoft.com/office/powerpoint/2010/main" val="14939995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6313</TotalTime>
  <Words>1101</Words>
  <Application>Microsoft Office PowerPoint</Application>
  <PresentationFormat>宽屏</PresentationFormat>
  <Paragraphs>156</Paragraphs>
  <Slides>24</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等线</vt:lpstr>
      <vt:lpstr>等线 Light</vt:lpstr>
      <vt:lpstr>黑体</vt:lpstr>
      <vt:lpstr>华文细黑</vt:lpstr>
      <vt:lpstr>明兰</vt:lpstr>
      <vt:lpstr>微软雅黑</vt:lpstr>
      <vt:lpstr>微软雅黑 Light</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灰色点线</dc:title>
  <dc:creator>user</dc:creator>
  <cp:keywords>user</cp:keywords>
  <dc:description>www.1ppt.com</dc:description>
  <cp:lastModifiedBy>吴 彦祖</cp:lastModifiedBy>
  <cp:revision>204</cp:revision>
  <dcterms:created xsi:type="dcterms:W3CDTF">2017-05-16T12:45:30Z</dcterms:created>
  <dcterms:modified xsi:type="dcterms:W3CDTF">2020-04-09T09:49:31Z</dcterms:modified>
</cp:coreProperties>
</file>