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61" r:id="rId4"/>
    <p:sldId id="282" r:id="rId5"/>
    <p:sldId id="257" r:id="rId6"/>
    <p:sldId id="281" r:id="rId7"/>
    <p:sldId id="264" r:id="rId8"/>
    <p:sldId id="263" r:id="rId9"/>
    <p:sldId id="265" r:id="rId10"/>
    <p:sldId id="267" r:id="rId11"/>
    <p:sldId id="268" r:id="rId12"/>
    <p:sldId id="270" r:id="rId13"/>
    <p:sldId id="269" r:id="rId14"/>
    <p:sldId id="271" r:id="rId15"/>
    <p:sldId id="272" r:id="rId16"/>
    <p:sldId id="275" r:id="rId17"/>
    <p:sldId id="273" r:id="rId18"/>
    <p:sldId id="274" r:id="rId19"/>
    <p:sldId id="277" r:id="rId20"/>
    <p:sldId id="276" r:id="rId21"/>
    <p:sldId id="278" r:id="rId22"/>
    <p:sldId id="279" r:id="rId23"/>
    <p:sldId id="280" r:id="rId24"/>
    <p:sldId id="262" r:id="rId25"/>
    <p:sldId id="266" r:id="rId26"/>
    <p:sldId id="259"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943F1-BE35-4192-A443-DB6552ADDADA}"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67AA4-5CAF-4CD9-BF45-7629D0E7EDF3}" type="slidenum">
              <a:rPr lang="en-US" smtClean="0"/>
              <a:t>‹#›</a:t>
            </a:fld>
            <a:endParaRPr lang="en-US"/>
          </a:p>
        </p:txBody>
      </p:sp>
    </p:spTree>
    <p:extLst>
      <p:ext uri="{BB962C8B-B14F-4D97-AF65-F5344CB8AC3E}">
        <p14:creationId xmlns:p14="http://schemas.microsoft.com/office/powerpoint/2010/main" val="3633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C67AA4-5CAF-4CD9-BF45-7629D0E7EDF3}" type="slidenum">
              <a:rPr lang="en-US" smtClean="0"/>
              <a:t>13</a:t>
            </a:fld>
            <a:endParaRPr lang="en-US"/>
          </a:p>
        </p:txBody>
      </p:sp>
    </p:spTree>
    <p:extLst>
      <p:ext uri="{BB962C8B-B14F-4D97-AF65-F5344CB8AC3E}">
        <p14:creationId xmlns:p14="http://schemas.microsoft.com/office/powerpoint/2010/main" val="30131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CD34-DF33-4BED-9AC8-54A5E7417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49A42-D6BA-4C3D-A110-A9DBFA083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8A900-29BF-4479-90FF-2C5078D38F73}"/>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7BA1415A-9B2F-4FC5-849C-3161E01ED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2C5F1-6AB7-4122-8BD3-A6F7500AFB0E}"/>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3440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6EAD-9244-485A-A3DA-CCF1B70DB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BF60B-477F-488C-8D35-7B764AB339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2BF6-1F87-4138-856C-D78B8C2EFC2A}"/>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3E70BE38-2BA8-4520-B2E5-92C0EAE90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320C7-A787-4BC5-9181-0B58EBBFBCC9}"/>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404468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1DD0-4F22-41F5-AE98-7F9BF631AF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972EA-F256-461F-BA7F-3D251460D1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80F43-0500-4237-850B-1EDEEF410B43}"/>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94544C4F-A48C-4576-AA7B-17CA01B93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856D2-9A33-4359-84FD-B3CB1FE9D68A}"/>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289397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7489-AC6D-4E85-ADF6-6C692932C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E393A-6397-441D-84F6-2021DF09B4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F18F-9704-43C0-96A1-73402BC0D87E}"/>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9EA51AD7-AD29-46B3-9C4F-E8F56E374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F8EC3-B748-4DBE-9D01-EC8EB664A2B2}"/>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399573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F246-C2C5-4146-98B2-00FA244621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6F394-1E5A-4454-BB82-25DB6B947E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85E20-F92D-4536-90E8-E400B7AB07B4}"/>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67CE0DAD-F744-4194-A5A4-190CDE17A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DBD6-32DE-4812-901B-C28D13FB206E}"/>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12401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4460-B51F-4A8B-AC9D-CBC91AC3C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CE374-33A2-4FF6-A8A9-2C0CCFE27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38F57-587B-4D4F-9726-87E1CE378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533374-03DD-4E0D-92DC-79E03CFD7DF0}"/>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6" name="Footer Placeholder 5">
            <a:extLst>
              <a:ext uri="{FF2B5EF4-FFF2-40B4-BE49-F238E27FC236}">
                <a16:creationId xmlns:a16="http://schemas.microsoft.com/office/drawing/2014/main" id="{874C9203-8242-4C63-944D-CEA930113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623BB-5C50-489E-B3C4-3B259FBB2639}"/>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280640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2D05-7BD3-4BA3-9488-09AE335532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C8DCC5-0B62-414F-B361-E4067DC5D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5CEFC-3862-414A-927D-1E7A2C197B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6D8C1F-C80F-4A74-BD03-6603C5FF2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4B136-80F6-47E2-9125-0F814B16B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D5DB7F-B465-42A6-9245-0E89C03524A1}"/>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8" name="Footer Placeholder 7">
            <a:extLst>
              <a:ext uri="{FF2B5EF4-FFF2-40B4-BE49-F238E27FC236}">
                <a16:creationId xmlns:a16="http://schemas.microsoft.com/office/drawing/2014/main" id="{DC413641-27A3-4E32-9AB1-8D25612E8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F8CAF-1A51-41DD-BA73-2C299ED305AE}"/>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61081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D3D3-D708-4157-ADFF-7061777CC9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97E817-AC9B-424C-93AC-803D229E0D6E}"/>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4" name="Footer Placeholder 3">
            <a:extLst>
              <a:ext uri="{FF2B5EF4-FFF2-40B4-BE49-F238E27FC236}">
                <a16:creationId xmlns:a16="http://schemas.microsoft.com/office/drawing/2014/main" id="{D49035A5-71E1-48F0-B203-38D9700533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E0D53-DEE5-4E7B-998E-9BAE960A5F84}"/>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400217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8FC18-D578-4D33-816A-934E2BDF5F21}"/>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3" name="Footer Placeholder 2">
            <a:extLst>
              <a:ext uri="{FF2B5EF4-FFF2-40B4-BE49-F238E27FC236}">
                <a16:creationId xmlns:a16="http://schemas.microsoft.com/office/drawing/2014/main" id="{893E5C11-7462-4956-8FD5-33682F1CA2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9B81B-0286-4413-843E-814B2AEC64D0}"/>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277140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97FF-5BEB-4C05-8A65-1E6415100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15C43-5D0C-4302-A146-295BF71EC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869BC-CBB4-4E25-9267-B217103E0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11AE3-B660-4E41-980B-822489A48B64}"/>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6" name="Footer Placeholder 5">
            <a:extLst>
              <a:ext uri="{FF2B5EF4-FFF2-40B4-BE49-F238E27FC236}">
                <a16:creationId xmlns:a16="http://schemas.microsoft.com/office/drawing/2014/main" id="{60A11F2B-99C8-4BA9-8735-4EDD741D5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F5DC-4BD1-4AA4-B9D5-2D1D7537DFA9}"/>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353838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5F89-4E7C-4FD9-8DCB-D6682E885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3FA643-540D-4815-B62B-056CC78863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B3704-9BD4-47A2-908F-8EEC180BE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BADB2-C4C0-4415-A313-B5513575B345}"/>
              </a:ext>
            </a:extLst>
          </p:cNvPr>
          <p:cNvSpPr>
            <a:spLocks noGrp="1"/>
          </p:cNvSpPr>
          <p:nvPr>
            <p:ph type="dt" sz="half" idx="10"/>
          </p:nvPr>
        </p:nvSpPr>
        <p:spPr/>
        <p:txBody>
          <a:bodyPr/>
          <a:lstStyle/>
          <a:p>
            <a:fld id="{EE2FABD8-366E-4F35-BC6A-02E6FDD95AAC}" type="datetimeFigureOut">
              <a:rPr lang="en-US" smtClean="0"/>
              <a:t>1/4/2021</a:t>
            </a:fld>
            <a:endParaRPr lang="en-US"/>
          </a:p>
        </p:txBody>
      </p:sp>
      <p:sp>
        <p:nvSpPr>
          <p:cNvPr id="6" name="Footer Placeholder 5">
            <a:extLst>
              <a:ext uri="{FF2B5EF4-FFF2-40B4-BE49-F238E27FC236}">
                <a16:creationId xmlns:a16="http://schemas.microsoft.com/office/drawing/2014/main" id="{A1491D15-6AA1-4ADF-AF5A-B6F8587B2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EBE13-8EFC-4358-A22A-53BC5B875F92}"/>
              </a:ext>
            </a:extLst>
          </p:cNvPr>
          <p:cNvSpPr>
            <a:spLocks noGrp="1"/>
          </p:cNvSpPr>
          <p:nvPr>
            <p:ph type="sldNum" sz="quarter" idx="12"/>
          </p:nvPr>
        </p:nvSpPr>
        <p:spPr/>
        <p:txBody>
          <a:bodyPr/>
          <a:lstStyle/>
          <a:p>
            <a:fld id="{53C5947C-1E68-480A-83C6-D8085AEEA55E}" type="slidenum">
              <a:rPr lang="en-US" smtClean="0"/>
              <a:t>‹#›</a:t>
            </a:fld>
            <a:endParaRPr lang="en-US"/>
          </a:p>
        </p:txBody>
      </p:sp>
    </p:spTree>
    <p:extLst>
      <p:ext uri="{BB962C8B-B14F-4D97-AF65-F5344CB8AC3E}">
        <p14:creationId xmlns:p14="http://schemas.microsoft.com/office/powerpoint/2010/main" val="272601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6F5CE-2306-4AC0-A164-3EA64F720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2736-35EB-4A64-8DDF-701EB8BA9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4C8A4-797F-4739-971A-B7D4CF91F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FABD8-366E-4F35-BC6A-02E6FDD95AAC}" type="datetimeFigureOut">
              <a:rPr lang="en-US" smtClean="0"/>
              <a:t>1/4/2021</a:t>
            </a:fld>
            <a:endParaRPr lang="en-US"/>
          </a:p>
        </p:txBody>
      </p:sp>
      <p:sp>
        <p:nvSpPr>
          <p:cNvPr id="5" name="Footer Placeholder 4">
            <a:extLst>
              <a:ext uri="{FF2B5EF4-FFF2-40B4-BE49-F238E27FC236}">
                <a16:creationId xmlns:a16="http://schemas.microsoft.com/office/drawing/2014/main" id="{11CB7675-8094-4212-8D44-9AFC7D42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071E0-5E53-4364-B4FE-2E4D11D58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5947C-1E68-480A-83C6-D8085AEEA55E}" type="slidenum">
              <a:rPr lang="en-US" smtClean="0"/>
              <a:t>‹#›</a:t>
            </a:fld>
            <a:endParaRPr lang="en-US"/>
          </a:p>
        </p:txBody>
      </p:sp>
    </p:spTree>
    <p:extLst>
      <p:ext uri="{BB962C8B-B14F-4D97-AF65-F5344CB8AC3E}">
        <p14:creationId xmlns:p14="http://schemas.microsoft.com/office/powerpoint/2010/main" val="310638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6BAF78-90E4-42D6-8B5B-D3DF3C680D72}"/>
              </a:ext>
            </a:extLst>
          </p:cNvPr>
          <p:cNvSpPr/>
          <p:nvPr/>
        </p:nvSpPr>
        <p:spPr>
          <a:xfrm>
            <a:off x="1708458" y="35300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Import</a:t>
            </a:r>
          </a:p>
        </p:txBody>
      </p:sp>
      <p:sp>
        <p:nvSpPr>
          <p:cNvPr id="5" name="Rectangle 4">
            <a:extLst>
              <a:ext uri="{FF2B5EF4-FFF2-40B4-BE49-F238E27FC236}">
                <a16:creationId xmlns:a16="http://schemas.microsoft.com/office/drawing/2014/main" id="{C3639DDD-652E-4607-A181-7AE03AC619BD}"/>
              </a:ext>
            </a:extLst>
          </p:cNvPr>
          <p:cNvSpPr/>
          <p:nvPr/>
        </p:nvSpPr>
        <p:spPr>
          <a:xfrm>
            <a:off x="3257859" y="3530025"/>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6" name="Rectangle 5">
            <a:extLst>
              <a:ext uri="{FF2B5EF4-FFF2-40B4-BE49-F238E27FC236}">
                <a16:creationId xmlns:a16="http://schemas.microsoft.com/office/drawing/2014/main" id="{B4F08055-78DF-4751-899C-A36530CBB593}"/>
              </a:ext>
            </a:extLst>
          </p:cNvPr>
          <p:cNvSpPr/>
          <p:nvPr/>
        </p:nvSpPr>
        <p:spPr>
          <a:xfrm>
            <a:off x="9842103" y="351873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Export</a:t>
            </a:r>
          </a:p>
        </p:txBody>
      </p:sp>
      <p:sp>
        <p:nvSpPr>
          <p:cNvPr id="7" name="Rectangle 6">
            <a:extLst>
              <a:ext uri="{FF2B5EF4-FFF2-40B4-BE49-F238E27FC236}">
                <a16:creationId xmlns:a16="http://schemas.microsoft.com/office/drawing/2014/main" id="{AC9240EF-7C53-4865-B21C-B44A39BB5A6F}"/>
              </a:ext>
            </a:extLst>
          </p:cNvPr>
          <p:cNvSpPr/>
          <p:nvPr/>
        </p:nvSpPr>
        <p:spPr>
          <a:xfrm>
            <a:off x="7745197" y="3518736"/>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Postprocessing</a:t>
            </a:r>
          </a:p>
        </p:txBody>
      </p:sp>
      <p:sp>
        <p:nvSpPr>
          <p:cNvPr id="8" name="Rectangle 7">
            <a:extLst>
              <a:ext uri="{FF2B5EF4-FFF2-40B4-BE49-F238E27FC236}">
                <a16:creationId xmlns:a16="http://schemas.microsoft.com/office/drawing/2014/main" id="{05D2E449-57EF-43AE-84B1-0A12AB3F5947}"/>
              </a:ext>
            </a:extLst>
          </p:cNvPr>
          <p:cNvSpPr/>
          <p:nvPr/>
        </p:nvSpPr>
        <p:spPr>
          <a:xfrm>
            <a:off x="5501528" y="3530025"/>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Decoding</a:t>
            </a:r>
          </a:p>
        </p:txBody>
      </p:sp>
      <p:sp>
        <p:nvSpPr>
          <p:cNvPr id="9" name="Rectangle 8">
            <a:extLst>
              <a:ext uri="{FF2B5EF4-FFF2-40B4-BE49-F238E27FC236}">
                <a16:creationId xmlns:a16="http://schemas.microsoft.com/office/drawing/2014/main" id="{C29819CF-D7C3-4BC2-A32F-A8E4239F05A8}"/>
              </a:ext>
            </a:extLst>
          </p:cNvPr>
          <p:cNvSpPr/>
          <p:nvPr/>
        </p:nvSpPr>
        <p:spPr>
          <a:xfrm>
            <a:off x="4344413" y="2056825"/>
            <a:ext cx="13264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Parameters</a:t>
            </a:r>
          </a:p>
        </p:txBody>
      </p:sp>
      <p:sp>
        <p:nvSpPr>
          <p:cNvPr id="10" name="Rectangle 9">
            <a:extLst>
              <a:ext uri="{FF2B5EF4-FFF2-40B4-BE49-F238E27FC236}">
                <a16:creationId xmlns:a16="http://schemas.microsoft.com/office/drawing/2014/main" id="{D5180FAD-737B-4B03-8AC4-3C0065554CF4}"/>
              </a:ext>
            </a:extLst>
          </p:cNvPr>
          <p:cNvSpPr/>
          <p:nvPr/>
        </p:nvSpPr>
        <p:spPr>
          <a:xfrm>
            <a:off x="6593729" y="2056825"/>
            <a:ext cx="13264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Algorithmic Parameters</a:t>
            </a:r>
          </a:p>
        </p:txBody>
      </p:sp>
      <p:cxnSp>
        <p:nvCxnSpPr>
          <p:cNvPr id="3" name="Straight Arrow Connector 2">
            <a:extLst>
              <a:ext uri="{FF2B5EF4-FFF2-40B4-BE49-F238E27FC236}">
                <a16:creationId xmlns:a16="http://schemas.microsoft.com/office/drawing/2014/main" id="{0D1E89D0-960E-4591-A8AE-6319EDB43D3C}"/>
              </a:ext>
            </a:extLst>
          </p:cNvPr>
          <p:cNvCxnSpPr>
            <a:stCxn id="9" idx="2"/>
            <a:endCxn id="4" idx="0"/>
          </p:cNvCxnSpPr>
          <p:nvPr/>
        </p:nvCxnSpPr>
        <p:spPr>
          <a:xfrm flipH="1">
            <a:off x="2165658" y="2971225"/>
            <a:ext cx="2841978"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6F00FE-A6DD-4EC0-B7D6-905954FC0C00}"/>
              </a:ext>
            </a:extLst>
          </p:cNvPr>
          <p:cNvCxnSpPr>
            <a:stCxn id="9" idx="2"/>
            <a:endCxn id="5" idx="0"/>
          </p:cNvCxnSpPr>
          <p:nvPr/>
        </p:nvCxnSpPr>
        <p:spPr>
          <a:xfrm flipH="1">
            <a:off x="4062193" y="2971225"/>
            <a:ext cx="945443"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F302D7-7273-4528-A599-C0B275B4C43D}"/>
              </a:ext>
            </a:extLst>
          </p:cNvPr>
          <p:cNvCxnSpPr>
            <a:stCxn id="9" idx="2"/>
            <a:endCxn id="8" idx="0"/>
          </p:cNvCxnSpPr>
          <p:nvPr/>
        </p:nvCxnSpPr>
        <p:spPr>
          <a:xfrm>
            <a:off x="5007636" y="2971225"/>
            <a:ext cx="1298226"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913E24-9349-4119-8180-81D06ADB2936}"/>
              </a:ext>
            </a:extLst>
          </p:cNvPr>
          <p:cNvCxnSpPr>
            <a:stCxn id="9" idx="2"/>
            <a:endCxn id="7" idx="0"/>
          </p:cNvCxnSpPr>
          <p:nvPr/>
        </p:nvCxnSpPr>
        <p:spPr>
          <a:xfrm>
            <a:off x="5007636" y="2971225"/>
            <a:ext cx="3541895" cy="54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A4410D-6F80-43B0-A2C8-A9C67EFA5EFD}"/>
              </a:ext>
            </a:extLst>
          </p:cNvPr>
          <p:cNvCxnSpPr>
            <a:stCxn id="9" idx="2"/>
            <a:endCxn id="6" idx="0"/>
          </p:cNvCxnSpPr>
          <p:nvPr/>
        </p:nvCxnSpPr>
        <p:spPr>
          <a:xfrm>
            <a:off x="5007636" y="2971225"/>
            <a:ext cx="5291667" cy="54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52825C-E7A4-40A8-BA11-A040F79582FC}"/>
              </a:ext>
            </a:extLst>
          </p:cNvPr>
          <p:cNvCxnSpPr>
            <a:cxnSpLocks/>
            <a:stCxn id="10" idx="2"/>
            <a:endCxn id="4" idx="0"/>
          </p:cNvCxnSpPr>
          <p:nvPr/>
        </p:nvCxnSpPr>
        <p:spPr>
          <a:xfrm flipH="1">
            <a:off x="2165658" y="2971225"/>
            <a:ext cx="5091294"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60DBD2-F13C-40AA-826E-1962B5DB892F}"/>
              </a:ext>
            </a:extLst>
          </p:cNvPr>
          <p:cNvCxnSpPr>
            <a:stCxn id="10" idx="2"/>
            <a:endCxn id="5" idx="0"/>
          </p:cNvCxnSpPr>
          <p:nvPr/>
        </p:nvCxnSpPr>
        <p:spPr>
          <a:xfrm flipH="1">
            <a:off x="4062193" y="2971225"/>
            <a:ext cx="3194759"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40673D-F015-4251-86BF-16DE366BF0E8}"/>
              </a:ext>
            </a:extLst>
          </p:cNvPr>
          <p:cNvCxnSpPr>
            <a:stCxn id="10" idx="2"/>
            <a:endCxn id="8" idx="0"/>
          </p:cNvCxnSpPr>
          <p:nvPr/>
        </p:nvCxnSpPr>
        <p:spPr>
          <a:xfrm flipH="1">
            <a:off x="6305862" y="2971225"/>
            <a:ext cx="951090" cy="5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2C0595-D101-43B5-A605-623D00C3A3C9}"/>
              </a:ext>
            </a:extLst>
          </p:cNvPr>
          <p:cNvCxnSpPr>
            <a:stCxn id="10" idx="2"/>
            <a:endCxn id="7" idx="0"/>
          </p:cNvCxnSpPr>
          <p:nvPr/>
        </p:nvCxnSpPr>
        <p:spPr>
          <a:xfrm>
            <a:off x="7256952" y="2971225"/>
            <a:ext cx="1292579" cy="54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176B41A-6F62-4680-88DA-EF8F82C0503F}"/>
              </a:ext>
            </a:extLst>
          </p:cNvPr>
          <p:cNvCxnSpPr>
            <a:stCxn id="10" idx="2"/>
            <a:endCxn id="6" idx="0"/>
          </p:cNvCxnSpPr>
          <p:nvPr/>
        </p:nvCxnSpPr>
        <p:spPr>
          <a:xfrm>
            <a:off x="7256952" y="2971225"/>
            <a:ext cx="3042351" cy="54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2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3974-AA23-4BDA-8CF5-1AF5949FA36D}"/>
              </a:ext>
            </a:extLst>
          </p:cNvPr>
          <p:cNvSpPr>
            <a:spLocks noGrp="1"/>
          </p:cNvSpPr>
          <p:nvPr>
            <p:ph type="title"/>
          </p:nvPr>
        </p:nvSpPr>
        <p:spPr/>
        <p:txBody>
          <a:bodyPr/>
          <a:lstStyle/>
          <a:p>
            <a:r>
              <a:rPr lang="en-US" dirty="0"/>
              <a:t>Decoding modules</a:t>
            </a:r>
          </a:p>
        </p:txBody>
      </p:sp>
      <p:sp>
        <p:nvSpPr>
          <p:cNvPr id="3" name="Content Placeholder 2">
            <a:extLst>
              <a:ext uri="{FF2B5EF4-FFF2-40B4-BE49-F238E27FC236}">
                <a16:creationId xmlns:a16="http://schemas.microsoft.com/office/drawing/2014/main" id="{01BD23EA-8CA6-47F7-990F-5C6FE5910425}"/>
              </a:ext>
            </a:extLst>
          </p:cNvPr>
          <p:cNvSpPr>
            <a:spLocks noGrp="1"/>
          </p:cNvSpPr>
          <p:nvPr>
            <p:ph idx="1"/>
          </p:nvPr>
        </p:nvSpPr>
        <p:spPr/>
        <p:txBody>
          <a:bodyPr/>
          <a:lstStyle/>
          <a:p>
            <a:r>
              <a:rPr lang="en-US" dirty="0"/>
              <a:t>Qualitative decoding: determine status of individual samples as ‘P’ (positive), ‘N’ (negative), or ‘U’ (potential positive)</a:t>
            </a:r>
          </a:p>
          <a:p>
            <a:endParaRPr lang="en-US" dirty="0"/>
          </a:p>
          <a:p>
            <a:r>
              <a:rPr lang="en-US" dirty="0"/>
              <a:t>Quantitative decoding: determine virus load of individual samples</a:t>
            </a:r>
          </a:p>
        </p:txBody>
      </p:sp>
    </p:spTree>
    <p:extLst>
      <p:ext uri="{BB962C8B-B14F-4D97-AF65-F5344CB8AC3E}">
        <p14:creationId xmlns:p14="http://schemas.microsoft.com/office/powerpoint/2010/main" val="292450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7891-A0A3-4836-809B-FB955448CF59}"/>
              </a:ext>
            </a:extLst>
          </p:cNvPr>
          <p:cNvSpPr>
            <a:spLocks noGrp="1"/>
          </p:cNvSpPr>
          <p:nvPr>
            <p:ph type="title"/>
          </p:nvPr>
        </p:nvSpPr>
        <p:spPr/>
        <p:txBody>
          <a:bodyPr/>
          <a:lstStyle/>
          <a:p>
            <a:r>
              <a:rPr lang="en-US" dirty="0"/>
              <a:t>Decoding modules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904BA0-D51D-495B-9A8A-30E0CE63CDBC}"/>
                  </a:ext>
                </a:extLst>
              </p:cNvPr>
              <p:cNvSpPr>
                <a:spLocks noGrp="1"/>
              </p:cNvSpPr>
              <p:nvPr>
                <p:ph idx="1"/>
              </p:nvPr>
            </p:nvSpPr>
            <p:spPr/>
            <p:txBody>
              <a:bodyPr/>
              <a:lstStyle/>
              <a:p>
                <a:r>
                  <a:rPr lang="en-US" dirty="0"/>
                  <a:t>Qualitative decoding</a:t>
                </a:r>
              </a:p>
              <a:p>
                <a:pPr>
                  <a:buFontTx/>
                  <a:buChar char="-"/>
                </a:pPr>
                <a:r>
                  <a:rPr lang="en-US" dirty="0"/>
                  <a:t>Base algorithm: algorithm 1 Support representation decoding which gives the following three index sets</a:t>
                </a:r>
              </a:p>
              <a:p>
                <a:pPr marL="0" indent="0">
                  <a:buNone/>
                </a:pPr>
                <a:r>
                  <a:rPr lang="en-US" dirty="0"/>
                  <a:t>   </a:t>
                </a:r>
                <a14:m>
                  <m:oMath xmlns:m="http://schemas.openxmlformats.org/officeDocument/2006/math">
                    <m:r>
                      <a:rPr lang="en-US" b="0" i="1" smtClean="0">
                        <a:latin typeface="Cambria Math" panose="02040503050406030204" pitchFamily="18" charset="0"/>
                      </a:rPr>
                      <m:t>𝑈𝑛𝑑</m:t>
                    </m:r>
                  </m:oMath>
                </a14:m>
                <a:r>
                  <a:rPr lang="en-US" dirty="0"/>
                  <a:t>: set of indices of samples whose status are not determined</a:t>
                </a:r>
              </a:p>
              <a:p>
                <a:pPr marL="0" indent="0">
                  <a:buNone/>
                </a:pPr>
                <a:r>
                  <a:rPr lang="en-US" dirty="0"/>
                  <a:t>   </a:t>
                </a:r>
                <a14:m>
                  <m:oMath xmlns:m="http://schemas.openxmlformats.org/officeDocument/2006/math">
                    <m:r>
                      <a:rPr lang="en-US" b="0" i="1" smtClean="0">
                        <a:latin typeface="Cambria Math" panose="02040503050406030204" pitchFamily="18" charset="0"/>
                      </a:rPr>
                      <m:t>𝑃𝑜𝑠</m:t>
                    </m:r>
                  </m:oMath>
                </a14:m>
                <a:r>
                  <a:rPr lang="en-US" dirty="0"/>
                  <a:t>: set of indices of samples which must be positive</a:t>
                </a:r>
              </a:p>
              <a:p>
                <a:pPr marL="0" indent="0">
                  <a:buNone/>
                </a:pPr>
                <a:r>
                  <a:rPr lang="en-US" dirty="0"/>
                  <a:t>   </a:t>
                </a:r>
                <a14:m>
                  <m:oMath xmlns:m="http://schemas.openxmlformats.org/officeDocument/2006/math">
                    <m:r>
                      <a:rPr lang="en-US" b="0" i="1" smtClean="0">
                        <a:latin typeface="Cambria Math" panose="02040503050406030204" pitchFamily="18" charset="0"/>
                      </a:rPr>
                      <m:t>𝑁𝑒𝑔</m:t>
                    </m:r>
                  </m:oMath>
                </a14:m>
                <a:r>
                  <a:rPr lang="en-US" dirty="0"/>
                  <a:t>: set of indices of samples which must be negative</a:t>
                </a:r>
              </a:p>
              <a:p>
                <a:pPr marL="0" indent="0">
                  <a:buNone/>
                </a:pPr>
                <a:endParaRPr lang="en-US" dirty="0"/>
              </a:p>
            </p:txBody>
          </p:sp>
        </mc:Choice>
        <mc:Fallback>
          <p:sp>
            <p:nvSpPr>
              <p:cNvPr id="3" name="Content Placeholder 2">
                <a:extLst>
                  <a:ext uri="{FF2B5EF4-FFF2-40B4-BE49-F238E27FC236}">
                    <a16:creationId xmlns:a16="http://schemas.microsoft.com/office/drawing/2014/main" id="{FE904BA0-D51D-495B-9A8A-30E0CE63CD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600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94A1-DA7E-497E-91AA-37D78594A83B}"/>
              </a:ext>
            </a:extLst>
          </p:cNvPr>
          <p:cNvSpPr>
            <a:spLocks noGrp="1"/>
          </p:cNvSpPr>
          <p:nvPr>
            <p:ph type="title"/>
          </p:nvPr>
        </p:nvSpPr>
        <p:spPr/>
        <p:txBody>
          <a:bodyPr/>
          <a:lstStyle/>
          <a:p>
            <a:r>
              <a:rPr lang="en-US" dirty="0"/>
              <a:t>Decoding modules</a:t>
            </a:r>
          </a:p>
        </p:txBody>
      </p:sp>
      <p:pic>
        <p:nvPicPr>
          <p:cNvPr id="4" name="Picture 3">
            <a:extLst>
              <a:ext uri="{FF2B5EF4-FFF2-40B4-BE49-F238E27FC236}">
                <a16:creationId xmlns:a16="http://schemas.microsoft.com/office/drawing/2014/main" id="{10C4A670-527A-42D6-8996-5399F38E4D06}"/>
              </a:ext>
            </a:extLst>
          </p:cNvPr>
          <p:cNvPicPr>
            <a:picLocks noChangeAspect="1"/>
          </p:cNvPicPr>
          <p:nvPr/>
        </p:nvPicPr>
        <p:blipFill>
          <a:blip r:embed="rId2"/>
          <a:stretch>
            <a:fillRect/>
          </a:stretch>
        </p:blipFill>
        <p:spPr>
          <a:xfrm>
            <a:off x="2595562" y="1752600"/>
            <a:ext cx="7000875" cy="5105400"/>
          </a:xfrm>
          <a:prstGeom prst="rect">
            <a:avLst/>
          </a:prstGeom>
        </p:spPr>
      </p:pic>
    </p:spTree>
    <p:extLst>
      <p:ext uri="{BB962C8B-B14F-4D97-AF65-F5344CB8AC3E}">
        <p14:creationId xmlns:p14="http://schemas.microsoft.com/office/powerpoint/2010/main" val="271385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C8E8-0716-4D84-A6A2-7FB6CCEFC05F}"/>
              </a:ext>
            </a:extLst>
          </p:cNvPr>
          <p:cNvSpPr>
            <a:spLocks noGrp="1"/>
          </p:cNvSpPr>
          <p:nvPr>
            <p:ph type="title"/>
          </p:nvPr>
        </p:nvSpPr>
        <p:spPr/>
        <p:txBody>
          <a:bodyPr/>
          <a:lstStyle/>
          <a:p>
            <a:r>
              <a:rPr lang="en-US" dirty="0"/>
              <a:t>Decoding modules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F590DD-317F-4785-AEAB-C470EFF4811E}"/>
                  </a:ext>
                </a:extLst>
              </p:cNvPr>
              <p:cNvSpPr>
                <a:spLocks noGrp="1"/>
              </p:cNvSpPr>
              <p:nvPr>
                <p:ph idx="1"/>
              </p:nvPr>
            </p:nvSpPr>
            <p:spPr/>
            <p:txBody>
              <a:bodyPr>
                <a:normAutofit fontScale="92500" lnSpcReduction="10000"/>
              </a:bodyPr>
              <a:lstStyle/>
              <a:p>
                <a:r>
                  <a:rPr lang="en-US" dirty="0"/>
                  <a:t>Qualitative decoding</a:t>
                </a:r>
              </a:p>
              <a:p>
                <a:pPr>
                  <a:buFontTx/>
                  <a:buChar char="-"/>
                </a:pPr>
                <a:r>
                  <a:rPr lang="en-US" dirty="0"/>
                  <a:t>One-by-one minimization and maximization decoding which gives</a:t>
                </a:r>
              </a:p>
              <a:p>
                <a:pPr marL="0" indent="0">
                  <a:buNone/>
                </a:pPr>
                <a:r>
                  <a:rPr lang="en-US" dirty="0"/>
                  <a:t>   (1) estimate of upper bound </a:t>
                </a:r>
                <a14:m>
                  <m:oMath xmlns:m="http://schemas.openxmlformats.org/officeDocument/2006/math">
                    <m:r>
                      <a:rPr lang="en-US" b="0" i="1" smtClean="0">
                        <a:latin typeface="Cambria Math" panose="02040503050406030204" pitchFamily="18" charset="0"/>
                      </a:rPr>
                      <m:t>𝑈𝑏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𝑁</m:t>
                        </m:r>
                      </m:sup>
                    </m:sSup>
                  </m:oMath>
                </a14:m>
                <a:r>
                  <a:rPr lang="en-US" dirty="0"/>
                  <a:t> and lower bound </a:t>
                </a:r>
                <a14:m>
                  <m:oMath xmlns:m="http://schemas.openxmlformats.org/officeDocument/2006/math">
                    <m:r>
                      <a:rPr lang="en-US" b="0" i="1" smtClean="0">
                        <a:latin typeface="Cambria Math" panose="02040503050406030204" pitchFamily="18" charset="0"/>
                      </a:rPr>
                      <m:t>𝐿</m:t>
                    </m:r>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𝑁</m:t>
                        </m:r>
                      </m:sup>
                    </m:sSup>
                  </m:oMath>
                </a14:m>
                <a:r>
                  <a:rPr lang="en-US" dirty="0"/>
                  <a:t> for  each individual sample </a:t>
                </a:r>
              </a:p>
              <a:p>
                <a:pPr marL="0" indent="0">
                  <a:buNone/>
                </a:pPr>
                <a:r>
                  <a:rPr lang="en-US" dirty="0"/>
                  <a:t>   (2) three index sets </a:t>
                </a:r>
                <a14:m>
                  <m:oMath xmlns:m="http://schemas.openxmlformats.org/officeDocument/2006/math">
                    <m:r>
                      <a:rPr lang="en-US" b="0" i="1" dirty="0" smtClean="0">
                        <a:latin typeface="Cambria Math" panose="02040503050406030204" pitchFamily="18" charset="0"/>
                      </a:rPr>
                      <m:t>𝑈𝑛𝑑</m:t>
                    </m:r>
                    <m:r>
                      <a:rPr lang="en-US" b="0" i="1" dirty="0" smtClean="0">
                        <a:latin typeface="Cambria Math" panose="02040503050406030204" pitchFamily="18" charset="0"/>
                      </a:rPr>
                      <m:t>,</m:t>
                    </m:r>
                    <m:r>
                      <a:rPr lang="en-US" b="0" i="1" dirty="0" smtClean="0">
                        <a:latin typeface="Cambria Math" panose="02040503050406030204" pitchFamily="18" charset="0"/>
                      </a:rPr>
                      <m:t>𝑃𝑜𝑠</m:t>
                    </m:r>
                    <m:r>
                      <a:rPr lang="en-US" b="0" i="1" dirty="0" smtClean="0">
                        <a:latin typeface="Cambria Math" panose="02040503050406030204" pitchFamily="18" charset="0"/>
                      </a:rPr>
                      <m:t>,</m:t>
                    </m:r>
                    <m:r>
                      <a:rPr lang="en-US" b="0" i="1" dirty="0" smtClean="0">
                        <a:latin typeface="Cambria Math" panose="02040503050406030204" pitchFamily="18" charset="0"/>
                      </a:rPr>
                      <m:t>𝑁𝑒𝑔</m:t>
                    </m:r>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𝑃𝑜𝑠</m:t>
                    </m:r>
                  </m:oMath>
                </a14:m>
                <a:r>
                  <a:rPr lang="en-US" dirty="0"/>
                  <a:t>: positive index set of indices of samples whose lower bound is greater than a threshold </a:t>
                </a:r>
                <a14:m>
                  <m:oMath xmlns:m="http://schemas.openxmlformats.org/officeDocument/2006/math">
                    <m:r>
                      <a:rPr lang="en-US" b="0" i="1" smtClean="0">
                        <a:latin typeface="Cambria Math" panose="02040503050406030204" pitchFamily="18" charset="0"/>
                      </a:rPr>
                      <m:t>𝜏</m:t>
                    </m:r>
                  </m:oMath>
                </a14:m>
                <a:r>
                  <a:rPr lang="en-US" dirty="0"/>
                  <a:t>, i.e.,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𝐿𝐵</m:t>
                            </m:r>
                          </m:e>
                        </m:d>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𝑁𝑒𝑔</m:t>
                    </m:r>
                  </m:oMath>
                </a14:m>
                <a:r>
                  <a:rPr lang="en-US" dirty="0"/>
                  <a:t>: negative index set of indices of samples whose lower bound is greater than a threshold </a:t>
                </a:r>
                <a14:m>
                  <m:oMath xmlns:m="http://schemas.openxmlformats.org/officeDocument/2006/math">
                    <m:r>
                      <a:rPr lang="en-US" i="1">
                        <a:latin typeface="Cambria Math" panose="02040503050406030204" pitchFamily="18" charset="0"/>
                      </a:rPr>
                      <m:t>𝜏</m:t>
                    </m:r>
                  </m:oMath>
                </a14:m>
                <a:r>
                  <a:rPr lang="en-US" dirty="0"/>
                  <a:t>, i.e., </a:t>
                </a:r>
                <a14:m>
                  <m:oMath xmlns:m="http://schemas.openxmlformats.org/officeDocument/2006/math">
                    <m:r>
                      <a:rPr lang="en-US" b="0" i="1" dirty="0" smtClean="0">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𝑁</m:t>
                        </m:r>
                      </m:e>
                    </m:d>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𝑈</m:t>
                            </m:r>
                            <m:r>
                              <a:rPr lang="en-US" i="1">
                                <a:latin typeface="Cambria Math" panose="02040503050406030204" pitchFamily="18" charset="0"/>
                              </a:rPr>
                              <m:t>𝐵</m:t>
                            </m:r>
                          </m:e>
                        </m:d>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𝑈𝑛𝑑</m:t>
                    </m:r>
                  </m:oMath>
                </a14:m>
                <a:r>
                  <a:rPr lang="en-US" dirty="0"/>
                  <a:t>: set of indices of samples whose status is undetermined, i.e., </a:t>
                </a:r>
                <a14:m>
                  <m:oMath xmlns:m="http://schemas.openxmlformats.org/officeDocument/2006/math">
                    <m:r>
                      <a:rPr lang="en-US" b="0" i="1" smtClean="0">
                        <a:latin typeface="Cambria Math" panose="02040503050406030204" pitchFamily="18" charset="0"/>
                      </a:rPr>
                      <m:t>𝑈𝑛𝑑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𝑁𝑒𝑔</m:t>
                    </m:r>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2F590DD-317F-4785-AEAB-C470EFF4811E}"/>
                  </a:ext>
                </a:extLst>
              </p:cNvPr>
              <p:cNvSpPr>
                <a:spLocks noGrp="1" noRot="1" noChangeAspect="1" noMove="1" noResize="1" noEditPoints="1" noAdjustHandles="1" noChangeArrowheads="1" noChangeShapeType="1" noTextEdit="1"/>
              </p:cNvSpPr>
              <p:nvPr>
                <p:ph idx="1"/>
              </p:nvPr>
            </p:nvSpPr>
            <p:spPr>
              <a:blipFill>
                <a:blip r:embed="rId3"/>
                <a:stretch>
                  <a:fillRect l="-1101" t="-2801"/>
                </a:stretch>
              </a:blipFill>
            </p:spPr>
            <p:txBody>
              <a:bodyPr/>
              <a:lstStyle/>
              <a:p>
                <a:r>
                  <a:rPr lang="en-US">
                    <a:noFill/>
                  </a:rPr>
                  <a:t> </a:t>
                </a:r>
              </a:p>
            </p:txBody>
          </p:sp>
        </mc:Fallback>
      </mc:AlternateContent>
    </p:spTree>
    <p:extLst>
      <p:ext uri="{BB962C8B-B14F-4D97-AF65-F5344CB8AC3E}">
        <p14:creationId xmlns:p14="http://schemas.microsoft.com/office/powerpoint/2010/main" val="379232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7F80-17C8-4D8E-8FC2-B635CE9F0DD1}"/>
              </a:ext>
            </a:extLst>
          </p:cNvPr>
          <p:cNvSpPr>
            <a:spLocks noGrp="1"/>
          </p:cNvSpPr>
          <p:nvPr>
            <p:ph type="title"/>
          </p:nvPr>
        </p:nvSpPr>
        <p:spPr/>
        <p:txBody>
          <a:bodyPr/>
          <a:lstStyle/>
          <a:p>
            <a:r>
              <a:rPr lang="en-US" dirty="0"/>
              <a:t>Decoding modules</a:t>
            </a:r>
          </a:p>
        </p:txBody>
      </p:sp>
      <p:sp>
        <p:nvSpPr>
          <p:cNvPr id="3" name="Content Placeholder 2">
            <a:extLst>
              <a:ext uri="{FF2B5EF4-FFF2-40B4-BE49-F238E27FC236}">
                <a16:creationId xmlns:a16="http://schemas.microsoft.com/office/drawing/2014/main" id="{A9B2E963-F2F4-41A5-9F52-AEE2E837C59B}"/>
              </a:ext>
            </a:extLst>
          </p:cNvPr>
          <p:cNvSpPr>
            <a:spLocks noGrp="1"/>
          </p:cNvSpPr>
          <p:nvPr>
            <p:ph idx="1"/>
          </p:nvPr>
        </p:nvSpPr>
        <p:spPr/>
        <p:txBody>
          <a:bodyPr/>
          <a:lstStyle/>
          <a:p>
            <a:r>
              <a:rPr lang="en-US" dirty="0"/>
              <a:t>One-by-one minimization and maximization decoding</a:t>
            </a:r>
          </a:p>
        </p:txBody>
      </p:sp>
      <p:pic>
        <p:nvPicPr>
          <p:cNvPr id="4" name="Picture 3">
            <a:extLst>
              <a:ext uri="{FF2B5EF4-FFF2-40B4-BE49-F238E27FC236}">
                <a16:creationId xmlns:a16="http://schemas.microsoft.com/office/drawing/2014/main" id="{9EE37DE4-6E3B-49BB-8F63-F7451E43BD78}"/>
              </a:ext>
            </a:extLst>
          </p:cNvPr>
          <p:cNvPicPr>
            <a:picLocks noChangeAspect="1"/>
          </p:cNvPicPr>
          <p:nvPr/>
        </p:nvPicPr>
        <p:blipFill>
          <a:blip r:embed="rId2"/>
          <a:stretch>
            <a:fillRect/>
          </a:stretch>
        </p:blipFill>
        <p:spPr>
          <a:xfrm>
            <a:off x="3769519" y="2600325"/>
            <a:ext cx="4652962" cy="2756300"/>
          </a:xfrm>
          <a:prstGeom prst="rect">
            <a:avLst/>
          </a:prstGeom>
        </p:spPr>
      </p:pic>
      <p:pic>
        <p:nvPicPr>
          <p:cNvPr id="5" name="Picture 4">
            <a:extLst>
              <a:ext uri="{FF2B5EF4-FFF2-40B4-BE49-F238E27FC236}">
                <a16:creationId xmlns:a16="http://schemas.microsoft.com/office/drawing/2014/main" id="{7415AAEC-B2F4-4C3A-A7CE-ADFB9079A46A}"/>
              </a:ext>
            </a:extLst>
          </p:cNvPr>
          <p:cNvPicPr>
            <a:picLocks noChangeAspect="1"/>
          </p:cNvPicPr>
          <p:nvPr/>
        </p:nvPicPr>
        <p:blipFill>
          <a:blip r:embed="rId3"/>
          <a:stretch>
            <a:fillRect/>
          </a:stretch>
        </p:blipFill>
        <p:spPr>
          <a:xfrm>
            <a:off x="3769519" y="5671544"/>
            <a:ext cx="4886325" cy="228600"/>
          </a:xfrm>
          <a:prstGeom prst="rect">
            <a:avLst/>
          </a:prstGeom>
        </p:spPr>
      </p:pic>
    </p:spTree>
    <p:extLst>
      <p:ext uri="{BB962C8B-B14F-4D97-AF65-F5344CB8AC3E}">
        <p14:creationId xmlns:p14="http://schemas.microsoft.com/office/powerpoint/2010/main" val="16288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B1A1-97CA-413F-8A4B-0C6D1A2C7878}"/>
              </a:ext>
            </a:extLst>
          </p:cNvPr>
          <p:cNvSpPr>
            <a:spLocks noGrp="1"/>
          </p:cNvSpPr>
          <p:nvPr>
            <p:ph type="title"/>
          </p:nvPr>
        </p:nvSpPr>
        <p:spPr/>
        <p:txBody>
          <a:bodyPr/>
          <a:lstStyle/>
          <a:p>
            <a:r>
              <a:rPr lang="en-US" dirty="0"/>
              <a:t>Decoding modules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35AB8F-CDDC-45A1-8CE8-F5C26B09F5F3}"/>
                  </a:ext>
                </a:extLst>
              </p:cNvPr>
              <p:cNvSpPr>
                <a:spLocks noGrp="1"/>
              </p:cNvSpPr>
              <p:nvPr>
                <p:ph idx="1"/>
              </p:nvPr>
            </p:nvSpPr>
            <p:spPr/>
            <p:txBody>
              <a:bodyPr>
                <a:normAutofit fontScale="77500" lnSpcReduction="20000"/>
              </a:bodyPr>
              <a:lstStyle/>
              <a:p>
                <a:r>
                  <a:rPr lang="en-US" dirty="0"/>
                  <a:t>Qualitative decoding</a:t>
                </a:r>
              </a:p>
              <a:p>
                <a:pPr>
                  <a:buFontTx/>
                  <a:buChar char="-"/>
                </a:pPr>
                <a:r>
                  <a:rPr lang="en-US" dirty="0"/>
                  <a:t>Exhaustive search algorithm</a:t>
                </a:r>
              </a:p>
              <a:p>
                <a:pPr marL="0" indent="0">
                  <a:buNone/>
                </a:pPr>
                <a:r>
                  <a:rPr lang="en-US" dirty="0"/>
                  <a:t>   (1) require the results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𝑁𝑒𝑔</m:t>
                    </m:r>
                    <m:r>
                      <a:rPr lang="en-US" b="0" i="1" smtClean="0">
                        <a:latin typeface="Cambria Math" panose="02040503050406030204" pitchFamily="18" charset="0"/>
                      </a:rPr>
                      <m:t>,</m:t>
                    </m:r>
                    <m:r>
                      <a:rPr lang="en-US" b="0" i="1" smtClean="0">
                        <a:latin typeface="Cambria Math" panose="02040503050406030204" pitchFamily="18" charset="0"/>
                      </a:rPr>
                      <m:t>𝑈𝑛𝑑</m:t>
                    </m:r>
                  </m:oMath>
                </a14:m>
                <a:r>
                  <a:rPr lang="en-US" dirty="0"/>
                  <a:t> from support representation decoding </a:t>
                </a:r>
              </a:p>
              <a:p>
                <a:pPr marL="0" indent="0">
                  <a:buNone/>
                </a:pPr>
                <a:r>
                  <a:rPr lang="en-US" dirty="0"/>
                  <a:t>   (2) take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𝑈𝑛𝑑</m:t>
                    </m:r>
                  </m:oMath>
                </a14:m>
                <a:r>
                  <a:rPr lang="en-US" dirty="0"/>
                  <a:t> as the set containing the ground truth support set, and  verify exhaustively for each possible support set of each possible cardinality</a:t>
                </a:r>
              </a:p>
              <a:p>
                <a:pPr marL="0" indent="0">
                  <a:buNone/>
                </a:pPr>
                <a:r>
                  <a:rPr lang="en-US" dirty="0"/>
                  <a:t>   (3) give estimate </a:t>
                </a:r>
                <a14:m>
                  <m:oMath xmlns:m="http://schemas.openxmlformats.org/officeDocument/2006/math">
                    <m:r>
                      <a:rPr lang="en-US" b="0" i="1" smtClean="0">
                        <a:latin typeface="Cambria Math" panose="02040503050406030204" pitchFamily="18" charset="0"/>
                      </a:rPr>
                      <m:t>𝑉𝑙</m:t>
                    </m:r>
                  </m:oMath>
                </a14:m>
                <a:r>
                  <a:rPr lang="en-US" dirty="0"/>
                  <a:t> of individual samples</a:t>
                </a:r>
              </a:p>
              <a:p>
                <a:pPr marL="0" indent="0">
                  <a:buNone/>
                </a:pPr>
                <a:r>
                  <a:rPr lang="en-US" dirty="0"/>
                  <a:t>   (4) returns the following three index sets</a:t>
                </a:r>
              </a:p>
              <a:p>
                <a:pPr marL="0" indent="0">
                  <a:buNone/>
                </a:pPr>
                <a:r>
                  <a:rPr lang="en-US" dirty="0"/>
                  <a:t>         </a:t>
                </a:r>
                <a14:m>
                  <m:oMath xmlns:m="http://schemas.openxmlformats.org/officeDocument/2006/math">
                    <m:r>
                      <a:rPr lang="en-US" b="0" i="1" smtClean="0">
                        <a:latin typeface="Cambria Math" panose="02040503050406030204" pitchFamily="18" charset="0"/>
                      </a:rPr>
                      <m:t>𝑁𝑒𝑔</m:t>
                    </m:r>
                    <m:r>
                      <a:rPr lang="en-US" b="0" i="1" smtClean="0">
                        <a:latin typeface="Cambria Math" panose="02040503050406030204" pitchFamily="18" charset="0"/>
                      </a:rPr>
                      <m:t>′</m:t>
                    </m:r>
                  </m:oMath>
                </a14:m>
                <a:r>
                  <a:rPr lang="en-US" dirty="0"/>
                  <a:t>: set of indices of samples which must be negative,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𝑁𝑒𝑔</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𝑁𝑒𝑔</m:t>
                    </m:r>
                  </m:oMath>
                </a14:m>
                <a:r>
                  <a:rPr lang="en-US" dirty="0"/>
                  <a:t> </a:t>
                </a:r>
              </a:p>
              <a:p>
                <a:pPr marL="0" indent="0">
                  <a:buNone/>
                </a:pPr>
                <a:r>
                  <a:rPr lang="en-US" dirty="0"/>
                  <a:t>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oMath>
                </a14:m>
                <a:r>
                  <a:rPr lang="en-US" dirty="0"/>
                  <a:t>: set of indices of samples which must be positive,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𝑃𝑜𝑠</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𝑈𝑛𝑑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𝑉𝑙</m:t>
                                </m:r>
                              </m:e>
                            </m:d>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𝜏</m:t>
                        </m:r>
                      </m:e>
                    </m:d>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𝑈𝑛𝑑</m:t>
                    </m:r>
                    <m:r>
                      <a:rPr lang="en-US" b="0" i="1" smtClean="0">
                        <a:latin typeface="Cambria Math" panose="02040503050406030204" pitchFamily="18" charset="0"/>
                      </a:rPr>
                      <m:t>′</m:t>
                    </m:r>
                  </m:oMath>
                </a14:m>
                <a:r>
                  <a:rPr lang="en-US" dirty="0"/>
                  <a:t>: set of indices of samples whose status is undetermined,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𝑈𝑛𝑑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m:rPr>
                        <m:lit/>
                      </m:rP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𝑃𝑜𝑠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𝑁𝑒𝑔</m:t>
                    </m:r>
                    <m:r>
                      <a:rPr lang="en-US" b="0" i="1" smtClean="0">
                        <a:latin typeface="Cambria Math" panose="02040503050406030204" pitchFamily="18" charset="0"/>
                      </a:rPr>
                      <m:t>′)</m:t>
                    </m:r>
                  </m:oMath>
                </a14:m>
                <a:r>
                  <a:rPr lang="en-US" dirty="0"/>
                  <a:t>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A535AB8F-CDDC-45A1-8CE8-F5C26B09F5F3}"/>
                  </a:ext>
                </a:extLst>
              </p:cNvPr>
              <p:cNvSpPr>
                <a:spLocks noGrp="1" noRot="1" noChangeAspect="1" noMove="1" noResize="1" noEditPoints="1" noAdjustHandles="1" noChangeArrowheads="1" noChangeShapeType="1" noTextEdit="1"/>
              </p:cNvSpPr>
              <p:nvPr>
                <p:ph idx="1"/>
              </p:nvPr>
            </p:nvSpPr>
            <p:spPr>
              <a:blipFill>
                <a:blip r:embed="rId2"/>
                <a:stretch>
                  <a:fillRect l="-812" t="-2801"/>
                </a:stretch>
              </a:blipFill>
            </p:spPr>
            <p:txBody>
              <a:bodyPr/>
              <a:lstStyle/>
              <a:p>
                <a:r>
                  <a:rPr lang="en-US">
                    <a:noFill/>
                  </a:rPr>
                  <a:t> </a:t>
                </a:r>
              </a:p>
            </p:txBody>
          </p:sp>
        </mc:Fallback>
      </mc:AlternateContent>
    </p:spTree>
    <p:extLst>
      <p:ext uri="{BB962C8B-B14F-4D97-AF65-F5344CB8AC3E}">
        <p14:creationId xmlns:p14="http://schemas.microsoft.com/office/powerpoint/2010/main" val="340065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2446-EF26-45C9-9747-4165E2DEC795}"/>
              </a:ext>
            </a:extLst>
          </p:cNvPr>
          <p:cNvSpPr>
            <a:spLocks noGrp="1"/>
          </p:cNvSpPr>
          <p:nvPr>
            <p:ph type="title"/>
          </p:nvPr>
        </p:nvSpPr>
        <p:spPr/>
        <p:txBody>
          <a:bodyPr/>
          <a:lstStyle/>
          <a:p>
            <a:r>
              <a:rPr lang="en-US" dirty="0"/>
              <a:t>Decoding modules</a:t>
            </a:r>
          </a:p>
        </p:txBody>
      </p:sp>
      <p:sp>
        <p:nvSpPr>
          <p:cNvPr id="3" name="Content Placeholder 2">
            <a:extLst>
              <a:ext uri="{FF2B5EF4-FFF2-40B4-BE49-F238E27FC236}">
                <a16:creationId xmlns:a16="http://schemas.microsoft.com/office/drawing/2014/main" id="{EA8F5374-8D2B-49CB-8538-3D44204749CC}"/>
              </a:ext>
            </a:extLst>
          </p:cNvPr>
          <p:cNvSpPr>
            <a:spLocks noGrp="1"/>
          </p:cNvSpPr>
          <p:nvPr>
            <p:ph idx="1"/>
          </p:nvPr>
        </p:nvSpPr>
        <p:spPr/>
        <p:txBody>
          <a:bodyPr/>
          <a:lstStyle/>
          <a:p>
            <a:r>
              <a:rPr lang="en-US" dirty="0"/>
              <a:t>Exhaustive decoding</a:t>
            </a:r>
          </a:p>
        </p:txBody>
      </p:sp>
      <p:pic>
        <p:nvPicPr>
          <p:cNvPr id="4" name="Picture 3">
            <a:extLst>
              <a:ext uri="{FF2B5EF4-FFF2-40B4-BE49-F238E27FC236}">
                <a16:creationId xmlns:a16="http://schemas.microsoft.com/office/drawing/2014/main" id="{2137042C-1BED-433C-8338-53CA49582562}"/>
              </a:ext>
            </a:extLst>
          </p:cNvPr>
          <p:cNvPicPr>
            <a:picLocks noChangeAspect="1"/>
          </p:cNvPicPr>
          <p:nvPr/>
        </p:nvPicPr>
        <p:blipFill>
          <a:blip r:embed="rId2"/>
          <a:stretch>
            <a:fillRect/>
          </a:stretch>
        </p:blipFill>
        <p:spPr>
          <a:xfrm>
            <a:off x="2319337" y="2327275"/>
            <a:ext cx="7553325" cy="4048125"/>
          </a:xfrm>
          <a:prstGeom prst="rect">
            <a:avLst/>
          </a:prstGeom>
        </p:spPr>
      </p:pic>
    </p:spTree>
    <p:extLst>
      <p:ext uri="{BB962C8B-B14F-4D97-AF65-F5344CB8AC3E}">
        <p14:creationId xmlns:p14="http://schemas.microsoft.com/office/powerpoint/2010/main" val="62376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2CDB-E3BF-47D4-99C0-99757627A5DE}"/>
              </a:ext>
            </a:extLst>
          </p:cNvPr>
          <p:cNvSpPr>
            <a:spLocks noGrp="1"/>
          </p:cNvSpPr>
          <p:nvPr>
            <p:ph type="title"/>
          </p:nvPr>
        </p:nvSpPr>
        <p:spPr/>
        <p:txBody>
          <a:bodyPr/>
          <a:lstStyle/>
          <a:p>
            <a:r>
              <a:rPr lang="en-US" dirty="0"/>
              <a:t>Decoding modules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FFB0D0-4C02-421F-B3AE-B5920AA71043}"/>
                  </a:ext>
                </a:extLst>
              </p:cNvPr>
              <p:cNvSpPr>
                <a:spLocks noGrp="1"/>
              </p:cNvSpPr>
              <p:nvPr>
                <p:ph idx="1"/>
              </p:nvPr>
            </p:nvSpPr>
            <p:spPr/>
            <p:txBody>
              <a:bodyPr>
                <a:normAutofit fontScale="85000" lnSpcReduction="20000"/>
              </a:bodyPr>
              <a:lstStyle/>
              <a:p>
                <a:r>
                  <a:rPr lang="en-US" dirty="0"/>
                  <a:t>Qualitative decoding</a:t>
                </a:r>
              </a:p>
              <a:p>
                <a:pPr>
                  <a:buFontTx/>
                  <a:buChar char="-"/>
                </a:pPr>
                <a:r>
                  <a:rPr lang="en-US" dirty="0"/>
                  <a:t>Successive mismatch ratio algorithm</a:t>
                </a:r>
              </a:p>
              <a:p>
                <a:pPr marL="0" indent="0">
                  <a:buNone/>
                </a:pPr>
                <a:r>
                  <a:rPr lang="en-US" dirty="0"/>
                  <a:t>   (1) require the results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𝑁𝑒𝑔</m:t>
                    </m:r>
                    <m:r>
                      <a:rPr lang="en-US" b="0" i="1" smtClean="0">
                        <a:latin typeface="Cambria Math" panose="02040503050406030204" pitchFamily="18" charset="0"/>
                      </a:rPr>
                      <m:t>,</m:t>
                    </m:r>
                    <m:r>
                      <a:rPr lang="en-US" b="0" i="1" smtClean="0">
                        <a:latin typeface="Cambria Math" panose="02040503050406030204" pitchFamily="18" charset="0"/>
                      </a:rPr>
                      <m:t>𝑈𝑛𝑑</m:t>
                    </m:r>
                  </m:oMath>
                </a14:m>
                <a:r>
                  <a:rPr lang="en-US" dirty="0"/>
                  <a:t> from support representation decoding </a:t>
                </a:r>
              </a:p>
              <a:p>
                <a:pPr marL="0" indent="0">
                  <a:buNone/>
                </a:pPr>
                <a:r>
                  <a:rPr lang="en-US" dirty="0"/>
                  <a:t>   (2) take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𝑈𝑛𝑑</m:t>
                    </m:r>
                  </m:oMath>
                </a14:m>
                <a:r>
                  <a:rPr lang="en-US" dirty="0"/>
                  <a:t> as the set containing the ground truth support set, and  verify exhaustively for each possible support set of each possible cardinality</a:t>
                </a:r>
              </a:p>
              <a:p>
                <a:pPr marL="0" indent="0">
                  <a:buNone/>
                </a:pPr>
                <a:r>
                  <a:rPr lang="en-US" dirty="0"/>
                  <a:t>   (3) give estimate </a:t>
                </a:r>
                <a14:m>
                  <m:oMath xmlns:m="http://schemas.openxmlformats.org/officeDocument/2006/math">
                    <m:r>
                      <a:rPr lang="en-US" b="0" i="1" smtClean="0">
                        <a:latin typeface="Cambria Math" panose="02040503050406030204" pitchFamily="18" charset="0"/>
                      </a:rPr>
                      <m:t>𝑉𝑙</m:t>
                    </m:r>
                  </m:oMath>
                </a14:m>
                <a:r>
                  <a:rPr lang="en-US" dirty="0"/>
                  <a:t> of individual samples</a:t>
                </a:r>
              </a:p>
              <a:p>
                <a:pPr marL="0" indent="0">
                  <a:buNone/>
                </a:pPr>
                <a:r>
                  <a:rPr lang="en-US" dirty="0"/>
                  <a:t>   (4) returns the following three index sets</a:t>
                </a:r>
              </a:p>
              <a:p>
                <a:pPr marL="0" indent="0">
                  <a:buNone/>
                </a:pPr>
                <a:r>
                  <a:rPr lang="en-US" dirty="0"/>
                  <a:t>         </a:t>
                </a:r>
                <a14:m>
                  <m:oMath xmlns:m="http://schemas.openxmlformats.org/officeDocument/2006/math">
                    <m:r>
                      <a:rPr lang="en-US" b="0" i="1" smtClean="0">
                        <a:latin typeface="Cambria Math" panose="02040503050406030204" pitchFamily="18" charset="0"/>
                      </a:rPr>
                      <m:t>𝑁𝑒𝑔</m:t>
                    </m:r>
                    <m:r>
                      <a:rPr lang="en-US" b="0" i="1" smtClean="0">
                        <a:latin typeface="Cambria Math" panose="02040503050406030204" pitchFamily="18" charset="0"/>
                      </a:rPr>
                      <m:t>′</m:t>
                    </m:r>
                  </m:oMath>
                </a14:m>
                <a:r>
                  <a:rPr lang="en-US" dirty="0"/>
                  <a:t>: set of indices of samples which must be negative,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𝑁𝑒𝑔</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𝑁𝑒𝑔</m:t>
                    </m:r>
                  </m:oMath>
                </a14:m>
                <a:r>
                  <a:rPr lang="en-US" dirty="0"/>
                  <a:t> </a:t>
                </a:r>
              </a:p>
              <a:p>
                <a:pPr marL="0" indent="0">
                  <a:buNone/>
                </a:pPr>
                <a:r>
                  <a:rPr lang="en-US" dirty="0"/>
                  <a:t>         </a:t>
                </a:r>
                <a14:m>
                  <m:oMath xmlns:m="http://schemas.openxmlformats.org/officeDocument/2006/math">
                    <m:r>
                      <a:rPr lang="en-US" b="0" i="1" smtClean="0">
                        <a:latin typeface="Cambria Math" panose="02040503050406030204" pitchFamily="18" charset="0"/>
                      </a:rPr>
                      <m:t>𝑃𝑜𝑠</m:t>
                    </m:r>
                    <m:r>
                      <a:rPr lang="en-US" b="0" i="1" smtClean="0">
                        <a:latin typeface="Cambria Math" panose="02040503050406030204" pitchFamily="18" charset="0"/>
                      </a:rPr>
                      <m:t>′</m:t>
                    </m:r>
                  </m:oMath>
                </a14:m>
                <a:r>
                  <a:rPr lang="en-US" dirty="0"/>
                  <a:t>: set of indices of samples which must be positive,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𝑃𝑜𝑠</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𝑃𝑜𝑠</m:t>
                        </m:r>
                        <m:r>
                          <a:rPr lang="en-US" b="0" i="1" smtClean="0">
                            <a:latin typeface="Cambria Math" panose="02040503050406030204" pitchFamily="18" charset="0"/>
                          </a:rPr>
                          <m:t>∪</m:t>
                        </m:r>
                        <m:r>
                          <a:rPr lang="en-US" b="0" i="1" smtClean="0">
                            <a:latin typeface="Cambria Math" panose="02040503050406030204" pitchFamily="18" charset="0"/>
                          </a:rPr>
                          <m:t>𝑈𝑛𝑑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𝑉𝑙</m:t>
                                </m:r>
                              </m:e>
                            </m:d>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𝜏</m:t>
                        </m:r>
                      </m:e>
                    </m:d>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𝑈𝑛𝑑</m:t>
                    </m:r>
                    <m:r>
                      <a:rPr lang="en-US" b="0" i="1" smtClean="0">
                        <a:latin typeface="Cambria Math" panose="02040503050406030204" pitchFamily="18" charset="0"/>
                      </a:rPr>
                      <m:t>′</m:t>
                    </m:r>
                  </m:oMath>
                </a14:m>
                <a:r>
                  <a:rPr lang="en-US" dirty="0"/>
                  <a:t>: set of indices of samples whose status is undetermined,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𝑈𝑛𝑑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m:rPr>
                        <m:lit/>
                      </m:rP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𝑃𝑜𝑠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𝑁𝑒𝑔</m:t>
                    </m:r>
                    <m:r>
                      <a:rPr lang="en-US" b="0" i="1" smtClean="0">
                        <a:latin typeface="Cambria Math" panose="02040503050406030204" pitchFamily="18" charset="0"/>
                      </a:rPr>
                      <m:t>′)</m:t>
                    </m:r>
                  </m:oMath>
                </a14:m>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CDFFB0D0-4C02-421F-B3AE-B5920AA71043}"/>
                  </a:ext>
                </a:extLst>
              </p:cNvPr>
              <p:cNvSpPr>
                <a:spLocks noGrp="1" noRot="1" noChangeAspect="1" noMove="1" noResize="1" noEditPoints="1" noAdjustHandles="1" noChangeArrowheads="1" noChangeShapeType="1" noTextEdit="1"/>
              </p:cNvSpPr>
              <p:nvPr>
                <p:ph idx="1"/>
              </p:nvPr>
            </p:nvSpPr>
            <p:spPr>
              <a:blipFill>
                <a:blip r:embed="rId2"/>
                <a:stretch>
                  <a:fillRect l="-928" t="-3221" r="-1101" b="-2521"/>
                </a:stretch>
              </a:blipFill>
            </p:spPr>
            <p:txBody>
              <a:bodyPr/>
              <a:lstStyle/>
              <a:p>
                <a:r>
                  <a:rPr lang="en-US">
                    <a:noFill/>
                  </a:rPr>
                  <a:t> </a:t>
                </a:r>
              </a:p>
            </p:txBody>
          </p:sp>
        </mc:Fallback>
      </mc:AlternateContent>
    </p:spTree>
    <p:extLst>
      <p:ext uri="{BB962C8B-B14F-4D97-AF65-F5344CB8AC3E}">
        <p14:creationId xmlns:p14="http://schemas.microsoft.com/office/powerpoint/2010/main" val="267107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3348-8C8E-4BB6-B297-A1347BE5BA14}"/>
              </a:ext>
            </a:extLst>
          </p:cNvPr>
          <p:cNvSpPr>
            <a:spLocks noGrp="1"/>
          </p:cNvSpPr>
          <p:nvPr>
            <p:ph type="title"/>
          </p:nvPr>
        </p:nvSpPr>
        <p:spPr/>
        <p:txBody>
          <a:bodyPr/>
          <a:lstStyle/>
          <a:p>
            <a:r>
              <a:rPr lang="en-US" dirty="0"/>
              <a:t>Decoding modules</a:t>
            </a:r>
          </a:p>
        </p:txBody>
      </p:sp>
      <p:pic>
        <p:nvPicPr>
          <p:cNvPr id="4" name="Content Placeholder 3">
            <a:extLst>
              <a:ext uri="{FF2B5EF4-FFF2-40B4-BE49-F238E27FC236}">
                <a16:creationId xmlns:a16="http://schemas.microsoft.com/office/drawing/2014/main" id="{4FF9923A-8141-4D0E-87BF-84BA45D7047C}"/>
              </a:ext>
            </a:extLst>
          </p:cNvPr>
          <p:cNvPicPr>
            <a:picLocks noGrp="1" noChangeAspect="1"/>
          </p:cNvPicPr>
          <p:nvPr>
            <p:ph idx="1"/>
          </p:nvPr>
        </p:nvPicPr>
        <p:blipFill>
          <a:blip r:embed="rId2"/>
          <a:stretch>
            <a:fillRect/>
          </a:stretch>
        </p:blipFill>
        <p:spPr>
          <a:xfrm>
            <a:off x="2633662" y="2045494"/>
            <a:ext cx="6924675" cy="3733800"/>
          </a:xfrm>
          <a:prstGeom prst="rect">
            <a:avLst/>
          </a:prstGeom>
        </p:spPr>
      </p:pic>
    </p:spTree>
    <p:extLst>
      <p:ext uri="{BB962C8B-B14F-4D97-AF65-F5344CB8AC3E}">
        <p14:creationId xmlns:p14="http://schemas.microsoft.com/office/powerpoint/2010/main" val="381562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D3A1-D1D2-4273-BD44-4D98F42A9F5E}"/>
              </a:ext>
            </a:extLst>
          </p:cNvPr>
          <p:cNvSpPr>
            <a:spLocks noGrp="1"/>
          </p:cNvSpPr>
          <p:nvPr>
            <p:ph type="title"/>
          </p:nvPr>
        </p:nvSpPr>
        <p:spPr/>
        <p:txBody>
          <a:bodyPr/>
          <a:lstStyle/>
          <a:p>
            <a:r>
              <a:rPr lang="en-US" dirty="0"/>
              <a:t>Parameters setup</a:t>
            </a:r>
          </a:p>
        </p:txBody>
      </p:sp>
      <p:sp>
        <p:nvSpPr>
          <p:cNvPr id="3" name="Content Placeholder 2">
            <a:extLst>
              <a:ext uri="{FF2B5EF4-FFF2-40B4-BE49-F238E27FC236}">
                <a16:creationId xmlns:a16="http://schemas.microsoft.com/office/drawing/2014/main" id="{F2E5057D-5794-44AF-BE21-3202D611DCFA}"/>
              </a:ext>
            </a:extLst>
          </p:cNvPr>
          <p:cNvSpPr>
            <a:spLocks noGrp="1"/>
          </p:cNvSpPr>
          <p:nvPr>
            <p:ph idx="1"/>
          </p:nvPr>
        </p:nvSpPr>
        <p:spPr/>
        <p:txBody>
          <a:bodyPr/>
          <a:lstStyle/>
          <a:p>
            <a:r>
              <a:rPr lang="en-US" dirty="0"/>
              <a:t>Parameters associated with system</a:t>
            </a:r>
          </a:p>
          <a:p>
            <a:pPr>
              <a:buFontTx/>
              <a:buChar char="-"/>
            </a:pPr>
            <a:r>
              <a:rPr lang="en-US" dirty="0" err="1"/>
              <a:t>Params.ctValType</a:t>
            </a:r>
            <a:r>
              <a:rPr lang="en-US" dirty="0"/>
              <a:t>: specify which group of pooling results to use for decoding. Set to be “primary” if only the pooling results from the main group are used, or “secondary” if only the pooling results from the duplicate group are used, or ‘all’ if the pooling results from both the main group and duplicate group are used. Empirically, there is no big difference  between using pooling results from one group or both the two groups. Default value “all”</a:t>
            </a:r>
          </a:p>
          <a:p>
            <a:pPr marL="0" indent="0">
              <a:buNone/>
            </a:pPr>
            <a:r>
              <a:rPr lang="en-US" dirty="0"/>
              <a:t>-</a:t>
            </a:r>
          </a:p>
          <a:p>
            <a:pPr>
              <a:buFontTx/>
              <a:buChar char="-"/>
            </a:pPr>
            <a:endParaRPr lang="en-US" dirty="0"/>
          </a:p>
        </p:txBody>
      </p:sp>
    </p:spTree>
    <p:extLst>
      <p:ext uri="{BB962C8B-B14F-4D97-AF65-F5344CB8AC3E}">
        <p14:creationId xmlns:p14="http://schemas.microsoft.com/office/powerpoint/2010/main" val="388936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EF42-8149-4455-9F79-5BB417095738}"/>
              </a:ext>
            </a:extLst>
          </p:cNvPr>
          <p:cNvSpPr>
            <a:spLocks noGrp="1"/>
          </p:cNvSpPr>
          <p:nvPr>
            <p:ph type="title"/>
          </p:nvPr>
        </p:nvSpPr>
        <p:spPr/>
        <p:txBody>
          <a:bodyPr/>
          <a:lstStyle/>
          <a:p>
            <a:r>
              <a:rPr lang="en-US" dirty="0"/>
              <a:t>System parameters</a:t>
            </a:r>
          </a:p>
        </p:txBody>
      </p:sp>
      <p:sp>
        <p:nvSpPr>
          <p:cNvPr id="3" name="Content Placeholder 2">
            <a:extLst>
              <a:ext uri="{FF2B5EF4-FFF2-40B4-BE49-F238E27FC236}">
                <a16:creationId xmlns:a16="http://schemas.microsoft.com/office/drawing/2014/main" id="{1C6EDABE-6D47-4807-AC40-990DAB9AA3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6976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C260-3386-4E0B-851E-6F1F881ADBB2}"/>
              </a:ext>
            </a:extLst>
          </p:cNvPr>
          <p:cNvSpPr>
            <a:spLocks noGrp="1"/>
          </p:cNvSpPr>
          <p:nvPr>
            <p:ph type="title"/>
          </p:nvPr>
        </p:nvSpPr>
        <p:spPr/>
        <p:txBody>
          <a:bodyPr/>
          <a:lstStyle/>
          <a:p>
            <a:r>
              <a:rPr lang="en-US" dirty="0"/>
              <a:t>Parameters setup</a:t>
            </a:r>
          </a:p>
        </p:txBody>
      </p:sp>
      <p:sp>
        <p:nvSpPr>
          <p:cNvPr id="3" name="Content Placeholder 2">
            <a:extLst>
              <a:ext uri="{FF2B5EF4-FFF2-40B4-BE49-F238E27FC236}">
                <a16:creationId xmlns:a16="http://schemas.microsoft.com/office/drawing/2014/main" id="{D43F67EC-9139-4DC7-B681-2F1B573158EA}"/>
              </a:ext>
            </a:extLst>
          </p:cNvPr>
          <p:cNvSpPr>
            <a:spLocks noGrp="1"/>
          </p:cNvSpPr>
          <p:nvPr>
            <p:ph idx="1"/>
          </p:nvPr>
        </p:nvSpPr>
        <p:spPr/>
        <p:txBody>
          <a:bodyPr/>
          <a:lstStyle/>
          <a:p>
            <a:r>
              <a:rPr lang="en-US" dirty="0"/>
              <a:t>Parameters associated with group testing</a:t>
            </a:r>
          </a:p>
          <a:p>
            <a:pPr>
              <a:buFontTx/>
              <a:buChar char="-"/>
            </a:pPr>
            <a:r>
              <a:rPr lang="en-US" dirty="0" err="1"/>
              <a:t>Params.posNumPrior</a:t>
            </a:r>
            <a:r>
              <a:rPr lang="en-US" dirty="0"/>
              <a:t>: number of positives as prior knowledge. If it’s already known that there is only one positive, set it to be 1. Otherwise, set it to be 0. Default value 0.</a:t>
            </a:r>
          </a:p>
          <a:p>
            <a:pPr>
              <a:buFontTx/>
              <a:buChar char="-"/>
            </a:pPr>
            <a:endParaRPr lang="en-US" dirty="0"/>
          </a:p>
        </p:txBody>
      </p:sp>
    </p:spTree>
    <p:extLst>
      <p:ext uri="{BB962C8B-B14F-4D97-AF65-F5344CB8AC3E}">
        <p14:creationId xmlns:p14="http://schemas.microsoft.com/office/powerpoint/2010/main" val="78940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3000-D7B7-4124-A59E-E013DC668360}"/>
              </a:ext>
            </a:extLst>
          </p:cNvPr>
          <p:cNvSpPr>
            <a:spLocks noGrp="1"/>
          </p:cNvSpPr>
          <p:nvPr>
            <p:ph type="title"/>
          </p:nvPr>
        </p:nvSpPr>
        <p:spPr/>
        <p:txBody>
          <a:bodyPr/>
          <a:lstStyle/>
          <a:p>
            <a:r>
              <a:rPr lang="en-US" dirty="0"/>
              <a:t>Parameters setup</a:t>
            </a:r>
          </a:p>
        </p:txBody>
      </p:sp>
      <p:sp>
        <p:nvSpPr>
          <p:cNvPr id="3" name="Content Placeholder 2">
            <a:extLst>
              <a:ext uri="{FF2B5EF4-FFF2-40B4-BE49-F238E27FC236}">
                <a16:creationId xmlns:a16="http://schemas.microsoft.com/office/drawing/2014/main" id="{93BD894C-0A06-46BD-9B57-F5DD09EAA6C4}"/>
              </a:ext>
            </a:extLst>
          </p:cNvPr>
          <p:cNvSpPr>
            <a:spLocks noGrp="1"/>
          </p:cNvSpPr>
          <p:nvPr>
            <p:ph idx="1"/>
          </p:nvPr>
        </p:nvSpPr>
        <p:spPr/>
        <p:txBody>
          <a:bodyPr/>
          <a:lstStyle/>
          <a:p>
            <a:r>
              <a:rPr lang="en-US" dirty="0"/>
              <a:t>Parameters associated with OBO_MM</a:t>
            </a:r>
          </a:p>
          <a:p>
            <a:pPr marL="0" indent="0">
              <a:buNone/>
            </a:pPr>
            <a:r>
              <a:rPr lang="en-US" dirty="0"/>
              <a:t>- </a:t>
            </a:r>
            <a:r>
              <a:rPr lang="en-US" dirty="0" err="1"/>
              <a:t>Params.vloadMin</a:t>
            </a:r>
            <a:r>
              <a:rPr lang="en-US" dirty="0"/>
              <a:t>: a virus load threshold for specifying status of individual samples. If the upper bound estimate is smaller than this threshold, then the sample is claimed to be negative. If the lower bound estimate is larger than this threshold, then the sample is claimed to be positive. Default value 1e-6.</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8319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12-1149-4C98-9F9E-9964E40476A1}"/>
              </a:ext>
            </a:extLst>
          </p:cNvPr>
          <p:cNvSpPr>
            <a:spLocks noGrp="1"/>
          </p:cNvSpPr>
          <p:nvPr>
            <p:ph type="title"/>
          </p:nvPr>
        </p:nvSpPr>
        <p:spPr/>
        <p:txBody>
          <a:bodyPr/>
          <a:lstStyle/>
          <a:p>
            <a:r>
              <a:rPr lang="en-US" dirty="0"/>
              <a:t>Parameters setup</a:t>
            </a:r>
          </a:p>
        </p:txBody>
      </p:sp>
      <p:sp>
        <p:nvSpPr>
          <p:cNvPr id="3" name="Content Placeholder 2">
            <a:extLst>
              <a:ext uri="{FF2B5EF4-FFF2-40B4-BE49-F238E27FC236}">
                <a16:creationId xmlns:a16="http://schemas.microsoft.com/office/drawing/2014/main" id="{91D4CE97-EE28-4F03-9936-CCA619463494}"/>
              </a:ext>
            </a:extLst>
          </p:cNvPr>
          <p:cNvSpPr>
            <a:spLocks noGrp="1"/>
          </p:cNvSpPr>
          <p:nvPr>
            <p:ph idx="1"/>
          </p:nvPr>
        </p:nvSpPr>
        <p:spPr/>
        <p:txBody>
          <a:bodyPr/>
          <a:lstStyle/>
          <a:p>
            <a:r>
              <a:rPr lang="en-US" dirty="0"/>
              <a:t>Parameters associated with EXHAUSTIVE</a:t>
            </a:r>
          </a:p>
          <a:p>
            <a:pPr marL="0" indent="0">
              <a:buNone/>
            </a:pPr>
            <a:r>
              <a:rPr lang="en-US" dirty="0"/>
              <a:t>- </a:t>
            </a:r>
            <a:r>
              <a:rPr lang="en-US" dirty="0" err="1"/>
              <a:t>Params.vloadMin</a:t>
            </a:r>
            <a:r>
              <a:rPr lang="en-US" dirty="0"/>
              <a:t>: a virus load threshold for specifying status of individual samples. If the estimate is larger than this threshold, then the sample is claimed to be positive. Default value 1e-6.</a:t>
            </a:r>
          </a:p>
          <a:p>
            <a:pPr>
              <a:buFontTx/>
              <a:buChar char="-"/>
            </a:pPr>
            <a:r>
              <a:rPr lang="en-US" dirty="0" err="1"/>
              <a:t>Params.exhaustiveMode</a:t>
            </a:r>
            <a:r>
              <a:rPr lang="en-US" dirty="0"/>
              <a:t>:</a:t>
            </a:r>
          </a:p>
          <a:p>
            <a:pPr>
              <a:buFontTx/>
              <a:buChar char="-"/>
            </a:pPr>
            <a:r>
              <a:rPr lang="en-US" dirty="0" err="1"/>
              <a:t>Params.earlyTolCtVal</a:t>
            </a:r>
            <a:r>
              <a:rPr lang="en-US" dirty="0"/>
              <a:t>:</a:t>
            </a:r>
          </a:p>
          <a:p>
            <a:pPr>
              <a:buFontTx/>
              <a:buChar char="-"/>
            </a:pPr>
            <a:r>
              <a:rPr lang="en-US" dirty="0" err="1"/>
              <a:t>Params.exhaustiveMaxIterSucc</a:t>
            </a:r>
            <a:endParaRPr lang="en-US" dirty="0"/>
          </a:p>
          <a:p>
            <a:pPr>
              <a:buFontTx/>
              <a:buChar char="-"/>
            </a:pPr>
            <a:endParaRPr lang="en-US" dirty="0"/>
          </a:p>
        </p:txBody>
      </p:sp>
    </p:spTree>
    <p:extLst>
      <p:ext uri="{BB962C8B-B14F-4D97-AF65-F5344CB8AC3E}">
        <p14:creationId xmlns:p14="http://schemas.microsoft.com/office/powerpoint/2010/main" val="190289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3331-AD89-4C0D-B5FC-7EF260FDCDE1}"/>
              </a:ext>
            </a:extLst>
          </p:cNvPr>
          <p:cNvSpPr>
            <a:spLocks noGrp="1"/>
          </p:cNvSpPr>
          <p:nvPr>
            <p:ph type="title"/>
          </p:nvPr>
        </p:nvSpPr>
        <p:spPr/>
        <p:txBody>
          <a:bodyPr/>
          <a:lstStyle/>
          <a:p>
            <a:r>
              <a:rPr lang="en-US" dirty="0"/>
              <a:t>Parameters setup</a:t>
            </a:r>
          </a:p>
        </p:txBody>
      </p:sp>
      <p:sp>
        <p:nvSpPr>
          <p:cNvPr id="3" name="Content Placeholder 2">
            <a:extLst>
              <a:ext uri="{FF2B5EF4-FFF2-40B4-BE49-F238E27FC236}">
                <a16:creationId xmlns:a16="http://schemas.microsoft.com/office/drawing/2014/main" id="{9F7D0329-2D71-45C4-9824-B4D60D1C4EC8}"/>
              </a:ext>
            </a:extLst>
          </p:cNvPr>
          <p:cNvSpPr>
            <a:spLocks noGrp="1"/>
          </p:cNvSpPr>
          <p:nvPr>
            <p:ph idx="1"/>
          </p:nvPr>
        </p:nvSpPr>
        <p:spPr/>
        <p:txBody>
          <a:bodyPr/>
          <a:lstStyle/>
          <a:p>
            <a:r>
              <a:rPr lang="en-US" dirty="0"/>
              <a:t>Parameters associated with MISMATCHRATIO_SUCC</a:t>
            </a:r>
          </a:p>
          <a:p>
            <a:pPr marL="0" indent="0">
              <a:buNone/>
            </a:pPr>
            <a:r>
              <a:rPr lang="en-US" dirty="0"/>
              <a:t>- </a:t>
            </a:r>
            <a:r>
              <a:rPr lang="en-US" dirty="0" err="1"/>
              <a:t>Params.vloadMin</a:t>
            </a:r>
            <a:r>
              <a:rPr lang="en-US" dirty="0"/>
              <a:t>: a virus load threshold for specifying status of individual samples. If the estimate is larger than this threshold, then the sample is claimed to be positive. Default value 1e-6.</a:t>
            </a:r>
          </a:p>
          <a:p>
            <a:pPr>
              <a:buFontTx/>
              <a:buChar char="-"/>
            </a:pPr>
            <a:r>
              <a:rPr lang="en-US" dirty="0" err="1"/>
              <a:t>Params.MaxIterSucc</a:t>
            </a:r>
            <a:r>
              <a:rPr lang="en-US" dirty="0"/>
              <a:t>: maximal number of iterations for performing successive mismatch minimization. </a:t>
            </a:r>
          </a:p>
          <a:p>
            <a:pPr>
              <a:buFontTx/>
              <a:buChar char="-"/>
            </a:pPr>
            <a:r>
              <a:rPr lang="en-US" dirty="0" err="1"/>
              <a:t>Params.mismatchratio_norm</a:t>
            </a:r>
            <a:r>
              <a:rPr lang="en-US" dirty="0"/>
              <a:t>: type of norm for evaluating the mismatch ratio. Set to be “L1” if evaluating using L1 norm, or “L2” if evaluating using L2 norm. Default value “L2”. </a:t>
            </a:r>
          </a:p>
          <a:p>
            <a:pPr>
              <a:buFontTx/>
              <a:buChar char="-"/>
            </a:pPr>
            <a:endParaRPr lang="en-US" dirty="0"/>
          </a:p>
        </p:txBody>
      </p:sp>
    </p:spTree>
    <p:extLst>
      <p:ext uri="{BB962C8B-B14F-4D97-AF65-F5344CB8AC3E}">
        <p14:creationId xmlns:p14="http://schemas.microsoft.com/office/powerpoint/2010/main" val="410023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E1D1-3FE5-49BB-970A-FD40C4648D45}"/>
              </a:ext>
            </a:extLst>
          </p:cNvPr>
          <p:cNvSpPr>
            <a:spLocks noGrp="1"/>
          </p:cNvSpPr>
          <p:nvPr>
            <p:ph type="title"/>
          </p:nvPr>
        </p:nvSpPr>
        <p:spPr/>
        <p:txBody>
          <a:bodyPr/>
          <a:lstStyle/>
          <a:p>
            <a:r>
              <a:rPr lang="en-US" dirty="0"/>
              <a:t>Decoding module</a:t>
            </a:r>
          </a:p>
        </p:txBody>
      </p:sp>
      <p:sp>
        <p:nvSpPr>
          <p:cNvPr id="3" name="Content Placeholder 2">
            <a:extLst>
              <a:ext uri="{FF2B5EF4-FFF2-40B4-BE49-F238E27FC236}">
                <a16:creationId xmlns:a16="http://schemas.microsoft.com/office/drawing/2014/main" id="{A511EF38-186B-4F57-87F1-8C9CF4D0519F}"/>
              </a:ext>
            </a:extLst>
          </p:cNvPr>
          <p:cNvSpPr>
            <a:spLocks noGrp="1"/>
          </p:cNvSpPr>
          <p:nvPr>
            <p:ph idx="1"/>
          </p:nvPr>
        </p:nvSpPr>
        <p:spPr/>
        <p:txBody>
          <a:bodyPr/>
          <a:lstStyle/>
          <a:p>
            <a:r>
              <a:rPr lang="en-US" dirty="0"/>
              <a:t>Optimizers </a:t>
            </a:r>
          </a:p>
        </p:txBody>
      </p:sp>
    </p:spTree>
    <p:extLst>
      <p:ext uri="{BB962C8B-B14F-4D97-AF65-F5344CB8AC3E}">
        <p14:creationId xmlns:p14="http://schemas.microsoft.com/office/powerpoint/2010/main" val="261757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0BDA-C2DB-422D-A2F2-8CC8F98F437F}"/>
              </a:ext>
            </a:extLst>
          </p:cNvPr>
          <p:cNvSpPr>
            <a:spLocks noGrp="1"/>
          </p:cNvSpPr>
          <p:nvPr>
            <p:ph type="title"/>
          </p:nvPr>
        </p:nvSpPr>
        <p:spPr/>
        <p:txBody>
          <a:bodyPr/>
          <a:lstStyle/>
          <a:p>
            <a:r>
              <a:rPr lang="en-US" dirty="0"/>
              <a:t>Data components for exporting</a:t>
            </a:r>
          </a:p>
        </p:txBody>
      </p:sp>
      <p:sp>
        <p:nvSpPr>
          <p:cNvPr id="3" name="Content Placeholder 2">
            <a:extLst>
              <a:ext uri="{FF2B5EF4-FFF2-40B4-BE49-F238E27FC236}">
                <a16:creationId xmlns:a16="http://schemas.microsoft.com/office/drawing/2014/main" id="{D0C3DAC5-E197-44BE-8C43-A8C0FE537360}"/>
              </a:ext>
            </a:extLst>
          </p:cNvPr>
          <p:cNvSpPr>
            <a:spLocks noGrp="1"/>
          </p:cNvSpPr>
          <p:nvPr>
            <p:ph idx="1"/>
          </p:nvPr>
        </p:nvSpPr>
        <p:spPr/>
        <p:txBody>
          <a:bodyPr/>
          <a:lstStyle/>
          <a:p>
            <a:r>
              <a:rPr lang="en-US" dirty="0"/>
              <a:t>Qualitative data or sample status</a:t>
            </a:r>
          </a:p>
          <a:p>
            <a:endParaRPr lang="en-US" dirty="0"/>
          </a:p>
          <a:p>
            <a:r>
              <a:rPr lang="en-US" dirty="0"/>
              <a:t>Quantitative data or sample virus load</a:t>
            </a:r>
          </a:p>
        </p:txBody>
      </p:sp>
    </p:spTree>
    <p:extLst>
      <p:ext uri="{BB962C8B-B14F-4D97-AF65-F5344CB8AC3E}">
        <p14:creationId xmlns:p14="http://schemas.microsoft.com/office/powerpoint/2010/main" val="152869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FFE8-261E-46FA-A844-EB7203BDE840}"/>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2A1D20CA-D564-4DAE-BA26-5297EA2B871F}"/>
              </a:ext>
            </a:extLst>
          </p:cNvPr>
          <p:cNvSpPr>
            <a:spLocks noGrp="1"/>
          </p:cNvSpPr>
          <p:nvPr>
            <p:ph idx="1"/>
          </p:nvPr>
        </p:nvSpPr>
        <p:spPr/>
        <p:txBody>
          <a:bodyPr/>
          <a:lstStyle/>
          <a:p>
            <a:r>
              <a:rPr lang="en-US" dirty="0" err="1"/>
              <a:t>Main_dec.m</a:t>
            </a:r>
            <a:endParaRPr lang="en-US" dirty="0"/>
          </a:p>
        </p:txBody>
      </p:sp>
    </p:spTree>
    <p:extLst>
      <p:ext uri="{BB962C8B-B14F-4D97-AF65-F5344CB8AC3E}">
        <p14:creationId xmlns:p14="http://schemas.microsoft.com/office/powerpoint/2010/main" val="1644539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527E-6A3F-42FC-A69E-AD1407BFB929}"/>
              </a:ext>
            </a:extLst>
          </p:cNvPr>
          <p:cNvSpPr>
            <a:spLocks noGrp="1"/>
          </p:cNvSpPr>
          <p:nvPr>
            <p:ph type="title"/>
          </p:nvPr>
        </p:nvSpPr>
        <p:spPr/>
        <p:txBody>
          <a:bodyPr/>
          <a:lstStyle/>
          <a:p>
            <a:r>
              <a:rPr lang="en-US" dirty="0"/>
              <a:t>Getting started – testing different solvers</a:t>
            </a:r>
          </a:p>
        </p:txBody>
      </p:sp>
      <p:sp>
        <p:nvSpPr>
          <p:cNvPr id="3" name="Content Placeholder 2">
            <a:extLst>
              <a:ext uri="{FF2B5EF4-FFF2-40B4-BE49-F238E27FC236}">
                <a16:creationId xmlns:a16="http://schemas.microsoft.com/office/drawing/2014/main" id="{B2C5E1BB-A632-42A8-A117-1EDE84452497}"/>
              </a:ext>
            </a:extLst>
          </p:cNvPr>
          <p:cNvSpPr>
            <a:spLocks noGrp="1"/>
          </p:cNvSpPr>
          <p:nvPr>
            <p:ph idx="1"/>
          </p:nvPr>
        </p:nvSpPr>
        <p:spPr/>
        <p:txBody>
          <a:bodyPr>
            <a:normAutofit lnSpcReduction="10000"/>
          </a:bodyPr>
          <a:lstStyle/>
          <a:p>
            <a:r>
              <a:rPr lang="en-US" dirty="0"/>
              <a:t>Choose virus type: </a:t>
            </a:r>
            <a:r>
              <a:rPr lang="en-US" dirty="0" err="1"/>
              <a:t>Params.virusID</a:t>
            </a:r>
            <a:r>
              <a:rPr lang="en-US" dirty="0"/>
              <a:t> = ‘MHV-1]</a:t>
            </a:r>
          </a:p>
          <a:p>
            <a:r>
              <a:rPr lang="en-US" dirty="0"/>
              <a:t>Choose mixing matrix size: </a:t>
            </a:r>
            <a:r>
              <a:rPr lang="en-US" dirty="0" err="1"/>
              <a:t>Params.MatSize</a:t>
            </a:r>
            <a:r>
              <a:rPr lang="en-US" dirty="0"/>
              <a:t> = [3,7]</a:t>
            </a:r>
          </a:p>
          <a:p>
            <a:r>
              <a:rPr lang="en-US" dirty="0"/>
              <a:t>Choose trail experiment index: </a:t>
            </a:r>
            <a:r>
              <a:rPr lang="en-US" dirty="0" err="1"/>
              <a:t>Params.trialInd</a:t>
            </a:r>
            <a:r>
              <a:rPr lang="en-US" dirty="0"/>
              <a:t> = 1</a:t>
            </a:r>
          </a:p>
          <a:p>
            <a:r>
              <a:rPr lang="en-US" dirty="0"/>
              <a:t>Choose number of adaptive request: </a:t>
            </a:r>
            <a:r>
              <a:rPr lang="en-US" dirty="0" err="1"/>
              <a:t>Params.stageNum</a:t>
            </a:r>
            <a:r>
              <a:rPr lang="en-US" dirty="0"/>
              <a:t>=2</a:t>
            </a:r>
          </a:p>
          <a:p>
            <a:endParaRPr lang="en-US" dirty="0"/>
          </a:p>
          <a:p>
            <a:pPr marL="0" indent="0">
              <a:buNone/>
            </a:pPr>
            <a:r>
              <a:rPr lang="en-US" dirty="0"/>
              <a:t>Adjustable variable</a:t>
            </a:r>
          </a:p>
          <a:p>
            <a:r>
              <a:rPr lang="en-US" dirty="0"/>
              <a:t>Choose optimization solver: </a:t>
            </a:r>
            <a:r>
              <a:rPr lang="en-US" dirty="0" err="1"/>
              <a:t>Params.solver</a:t>
            </a:r>
            <a:r>
              <a:rPr lang="en-US" dirty="0"/>
              <a:t> = ‘EXHAUSTIVE’, or ‘OBO_MM’, or ‘MISMATCHRATIO_SUCC’</a:t>
            </a:r>
          </a:p>
          <a:p>
            <a:r>
              <a:rPr lang="en-US" dirty="0"/>
              <a:t>Run the program</a:t>
            </a:r>
          </a:p>
        </p:txBody>
      </p:sp>
    </p:spTree>
    <p:extLst>
      <p:ext uri="{BB962C8B-B14F-4D97-AF65-F5344CB8AC3E}">
        <p14:creationId xmlns:p14="http://schemas.microsoft.com/office/powerpoint/2010/main" val="39819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A05C-2D5F-4C09-BF51-08683BC939E4}"/>
              </a:ext>
            </a:extLst>
          </p:cNvPr>
          <p:cNvSpPr>
            <a:spLocks noGrp="1"/>
          </p:cNvSpPr>
          <p:nvPr>
            <p:ph type="title"/>
          </p:nvPr>
        </p:nvSpPr>
        <p:spPr/>
        <p:txBody>
          <a:bodyPr/>
          <a:lstStyle/>
          <a:p>
            <a:r>
              <a:rPr lang="en-US" dirty="0"/>
              <a:t>Algorithmic parameters</a:t>
            </a:r>
          </a:p>
        </p:txBody>
      </p:sp>
      <p:sp>
        <p:nvSpPr>
          <p:cNvPr id="3" name="Content Placeholder 2">
            <a:extLst>
              <a:ext uri="{FF2B5EF4-FFF2-40B4-BE49-F238E27FC236}">
                <a16:creationId xmlns:a16="http://schemas.microsoft.com/office/drawing/2014/main" id="{4743B598-B8FF-4534-BDFD-9A5F474477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221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A08C-39AC-4881-8738-808D644E1D3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21E069A8-D412-457D-BB8E-E1CFD7DC6A4B}"/>
              </a:ext>
            </a:extLst>
          </p:cNvPr>
          <p:cNvSpPr>
            <a:spLocks noGrp="1"/>
          </p:cNvSpPr>
          <p:nvPr>
            <p:ph idx="1"/>
          </p:nvPr>
        </p:nvSpPr>
        <p:spPr/>
        <p:txBody>
          <a:bodyPr/>
          <a:lstStyle/>
          <a:p>
            <a:r>
              <a:rPr lang="en-US" dirty="0"/>
              <a:t>Set the </a:t>
            </a:r>
            <a:r>
              <a:rPr lang="en-US" dirty="0" err="1"/>
              <a:t>ct</a:t>
            </a:r>
            <a:r>
              <a:rPr lang="en-US" dirty="0"/>
              <a:t> value for negative pools as 50</a:t>
            </a:r>
          </a:p>
          <a:p>
            <a:r>
              <a:rPr lang="en-US" dirty="0"/>
              <a:t>Set the pooling status such as “negative” and “positive” as 0 and 1 respectively</a:t>
            </a:r>
          </a:p>
        </p:txBody>
      </p:sp>
    </p:spTree>
    <p:extLst>
      <p:ext uri="{BB962C8B-B14F-4D97-AF65-F5344CB8AC3E}">
        <p14:creationId xmlns:p14="http://schemas.microsoft.com/office/powerpoint/2010/main" val="221885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E21845F-7C18-4B15-A96A-3C09195E5521}"/>
              </a:ext>
            </a:extLst>
          </p:cNvPr>
          <p:cNvSpPr/>
          <p:nvPr/>
        </p:nvSpPr>
        <p:spPr>
          <a:xfrm>
            <a:off x="4304551" y="2405849"/>
            <a:ext cx="5842626" cy="3000652"/>
          </a:xfrm>
          <a:prstGeom prst="rect">
            <a:avLst/>
          </a:prstGeom>
          <a:solidFill>
            <a:schemeClr val="bg1"/>
          </a:solidFill>
          <a:ln w="25400">
            <a:solidFill>
              <a:schemeClr val="accent4">
                <a:shade val="50000"/>
              </a:schemeClr>
            </a:solidFill>
            <a:prstDash val="sysDash"/>
            <a:miter lim="800000"/>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847BC-DD80-4D08-BF1C-1732E3BA53F8}"/>
              </a:ext>
            </a:extLst>
          </p:cNvPr>
          <p:cNvSpPr>
            <a:spLocks noGrp="1"/>
          </p:cNvSpPr>
          <p:nvPr>
            <p:ph type="title"/>
          </p:nvPr>
        </p:nvSpPr>
        <p:spPr/>
        <p:txBody>
          <a:bodyPr/>
          <a:lstStyle/>
          <a:p>
            <a:r>
              <a:rPr lang="en-US" dirty="0"/>
              <a:t>Data import module</a:t>
            </a:r>
          </a:p>
        </p:txBody>
      </p:sp>
      <p:sp>
        <p:nvSpPr>
          <p:cNvPr id="5" name="Rectangle 4">
            <a:extLst>
              <a:ext uri="{FF2B5EF4-FFF2-40B4-BE49-F238E27FC236}">
                <a16:creationId xmlns:a16="http://schemas.microsoft.com/office/drawing/2014/main" id="{72888F74-F321-44E8-826A-9187B5C20428}"/>
              </a:ext>
            </a:extLst>
          </p:cNvPr>
          <p:cNvSpPr/>
          <p:nvPr/>
        </p:nvSpPr>
        <p:spPr>
          <a:xfrm>
            <a:off x="2592033" y="3530025"/>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stage data import</a:t>
            </a:r>
          </a:p>
        </p:txBody>
      </p:sp>
      <p:sp>
        <p:nvSpPr>
          <p:cNvPr id="6" name="Rectangle 5">
            <a:extLst>
              <a:ext uri="{FF2B5EF4-FFF2-40B4-BE49-F238E27FC236}">
                <a16:creationId xmlns:a16="http://schemas.microsoft.com/office/drawing/2014/main" id="{8BC452FA-D8B8-4DE8-BDBC-489449C41413}"/>
              </a:ext>
            </a:extLst>
          </p:cNvPr>
          <p:cNvSpPr/>
          <p:nvPr/>
        </p:nvSpPr>
        <p:spPr>
          <a:xfrm>
            <a:off x="4670889" y="3530025"/>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baseline="30000" dirty="0"/>
              <a:t>nd</a:t>
            </a:r>
            <a:r>
              <a:rPr lang="en-US" dirty="0"/>
              <a:t> stage data import</a:t>
            </a:r>
          </a:p>
        </p:txBody>
      </p:sp>
      <p:sp>
        <p:nvSpPr>
          <p:cNvPr id="7" name="Rectangle 6">
            <a:extLst>
              <a:ext uri="{FF2B5EF4-FFF2-40B4-BE49-F238E27FC236}">
                <a16:creationId xmlns:a16="http://schemas.microsoft.com/office/drawing/2014/main" id="{CDFCE978-55B4-4B0E-9CD0-D6DC5F9F05B8}"/>
              </a:ext>
            </a:extLst>
          </p:cNvPr>
          <p:cNvSpPr/>
          <p:nvPr/>
        </p:nvSpPr>
        <p:spPr>
          <a:xfrm>
            <a:off x="8186358" y="3530025"/>
            <a:ext cx="160866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baseline="30000" dirty="0"/>
              <a:t>th</a:t>
            </a:r>
            <a:r>
              <a:rPr lang="en-US" dirty="0"/>
              <a:t> stage data import</a:t>
            </a:r>
          </a:p>
        </p:txBody>
      </p:sp>
      <p:sp>
        <p:nvSpPr>
          <p:cNvPr id="9" name="TextBox 8">
            <a:extLst>
              <a:ext uri="{FF2B5EF4-FFF2-40B4-BE49-F238E27FC236}">
                <a16:creationId xmlns:a16="http://schemas.microsoft.com/office/drawing/2014/main" id="{78783070-9685-41C5-941B-13E022F1F268}"/>
              </a:ext>
            </a:extLst>
          </p:cNvPr>
          <p:cNvSpPr txBox="1"/>
          <p:nvPr/>
        </p:nvSpPr>
        <p:spPr>
          <a:xfrm>
            <a:off x="7074305" y="3802559"/>
            <a:ext cx="343364"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99E2858E-11F5-49DE-AAAB-0C9F34EB8501}"/>
              </a:ext>
            </a:extLst>
          </p:cNvPr>
          <p:cNvSpPr txBox="1"/>
          <p:nvPr/>
        </p:nvSpPr>
        <p:spPr>
          <a:xfrm>
            <a:off x="7579179" y="3838607"/>
            <a:ext cx="300082"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260D447F-5B90-4D04-AB62-090698E93480}"/>
              </a:ext>
            </a:extLst>
          </p:cNvPr>
          <p:cNvSpPr txBox="1"/>
          <p:nvPr/>
        </p:nvSpPr>
        <p:spPr>
          <a:xfrm>
            <a:off x="6612713" y="3846334"/>
            <a:ext cx="300082"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945D3566-7CDE-4D84-B681-3805783B6E7D}"/>
              </a:ext>
            </a:extLst>
          </p:cNvPr>
          <p:cNvSpPr txBox="1"/>
          <p:nvPr/>
        </p:nvSpPr>
        <p:spPr>
          <a:xfrm>
            <a:off x="4304551" y="383860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15547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8795-4D51-4669-9231-848B622571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6FB62A-392F-42C5-9683-FFF1C4670B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583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B603-D171-4E7A-88CA-3BBF79360ADA}"/>
              </a:ext>
            </a:extLst>
          </p:cNvPr>
          <p:cNvSpPr>
            <a:spLocks noGrp="1"/>
          </p:cNvSpPr>
          <p:nvPr>
            <p:ph type="title"/>
          </p:nvPr>
        </p:nvSpPr>
        <p:spPr/>
        <p:txBody>
          <a:bodyPr/>
          <a:lstStyle/>
          <a:p>
            <a:r>
              <a:rPr lang="en-US" dirty="0"/>
              <a:t>Data components for importing</a:t>
            </a:r>
          </a:p>
        </p:txBody>
      </p:sp>
      <p:sp>
        <p:nvSpPr>
          <p:cNvPr id="3" name="Content Placeholder 2">
            <a:extLst>
              <a:ext uri="{FF2B5EF4-FFF2-40B4-BE49-F238E27FC236}">
                <a16:creationId xmlns:a16="http://schemas.microsoft.com/office/drawing/2014/main" id="{31ED9DDA-C51C-480B-8AC0-6E0AA7A37E8E}"/>
              </a:ext>
            </a:extLst>
          </p:cNvPr>
          <p:cNvSpPr>
            <a:spLocks noGrp="1"/>
          </p:cNvSpPr>
          <p:nvPr>
            <p:ph idx="1"/>
          </p:nvPr>
        </p:nvSpPr>
        <p:spPr/>
        <p:txBody>
          <a:bodyPr/>
          <a:lstStyle/>
          <a:p>
            <a:r>
              <a:rPr lang="en-US" dirty="0"/>
              <a:t>Pooling test data</a:t>
            </a:r>
          </a:p>
          <a:p>
            <a:endParaRPr lang="en-US" dirty="0"/>
          </a:p>
          <a:p>
            <a:r>
              <a:rPr lang="en-US" dirty="0"/>
              <a:t>Standard curve data</a:t>
            </a:r>
          </a:p>
        </p:txBody>
      </p:sp>
    </p:spTree>
    <p:extLst>
      <p:ext uri="{BB962C8B-B14F-4D97-AF65-F5344CB8AC3E}">
        <p14:creationId xmlns:p14="http://schemas.microsoft.com/office/powerpoint/2010/main" val="371496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7D0C-A25B-4ED6-AB20-FB5396564F5F}"/>
              </a:ext>
            </a:extLst>
          </p:cNvPr>
          <p:cNvSpPr>
            <a:spLocks noGrp="1"/>
          </p:cNvSpPr>
          <p:nvPr>
            <p:ph type="title"/>
          </p:nvPr>
        </p:nvSpPr>
        <p:spPr/>
        <p:txBody>
          <a:bodyPr/>
          <a:lstStyle/>
          <a:p>
            <a:r>
              <a:rPr lang="en-US" dirty="0"/>
              <a:t>Data components for importing</a:t>
            </a:r>
          </a:p>
        </p:txBody>
      </p:sp>
      <p:sp>
        <p:nvSpPr>
          <p:cNvPr id="3" name="Content Placeholder 2">
            <a:extLst>
              <a:ext uri="{FF2B5EF4-FFF2-40B4-BE49-F238E27FC236}">
                <a16:creationId xmlns:a16="http://schemas.microsoft.com/office/drawing/2014/main" id="{C4622965-9A3D-4D37-AB4E-941FCDC66BF0}"/>
              </a:ext>
            </a:extLst>
          </p:cNvPr>
          <p:cNvSpPr>
            <a:spLocks noGrp="1"/>
          </p:cNvSpPr>
          <p:nvPr>
            <p:ph idx="1"/>
          </p:nvPr>
        </p:nvSpPr>
        <p:spPr/>
        <p:txBody>
          <a:bodyPr>
            <a:normAutofit fontScale="85000" lnSpcReduction="20000"/>
          </a:bodyPr>
          <a:lstStyle/>
          <a:p>
            <a:r>
              <a:rPr lang="en-US" dirty="0"/>
              <a:t>Pooling test data</a:t>
            </a:r>
          </a:p>
          <a:p>
            <a:pPr>
              <a:buFontTx/>
              <a:buChar char="-"/>
            </a:pPr>
            <a:r>
              <a:rPr lang="en-US" dirty="0"/>
              <a:t>Naming: virusID_Trial-trialIndex_Stage-stageIndex_Encoded_KWALDSTEIN_TimeStamp.xlsx</a:t>
            </a:r>
          </a:p>
          <a:p>
            <a:pPr>
              <a:buFontTx/>
              <a:buChar char="-"/>
            </a:pPr>
            <a:r>
              <a:rPr lang="en-US" dirty="0"/>
              <a:t>Each trial corresponds to an experiment</a:t>
            </a:r>
          </a:p>
          <a:p>
            <a:pPr>
              <a:buFontTx/>
              <a:buChar char="-"/>
            </a:pPr>
            <a:r>
              <a:rPr lang="en-US" dirty="0"/>
              <a:t>Each stage corresponds to a request</a:t>
            </a:r>
          </a:p>
          <a:p>
            <a:pPr>
              <a:buFontTx/>
              <a:buChar char="-"/>
            </a:pPr>
            <a:r>
              <a:rPr lang="en-US" dirty="0"/>
              <a:t>For requests made in the same trial (or experiment), the time stamps are the same</a:t>
            </a:r>
          </a:p>
          <a:p>
            <a:pPr marL="0" indent="0">
              <a:buNone/>
            </a:pPr>
            <a:r>
              <a:rPr lang="en-US" dirty="0"/>
              <a:t>Ex: MHV-1_Trial-1_Stage-1_Encoded_KWALDSTEIN_202010042110.xlsx</a:t>
            </a:r>
          </a:p>
          <a:p>
            <a:pPr marL="0" indent="0">
              <a:buNone/>
            </a:pPr>
            <a:r>
              <a:rPr lang="en-US" dirty="0"/>
              <a:t>Ex: MHV-1_Trial-1_Stage-2_Encoded_KWALDSTEIN_202010042110.xlsx</a:t>
            </a:r>
          </a:p>
          <a:p>
            <a:pPr marL="0" indent="0">
              <a:buNone/>
            </a:pPr>
            <a:r>
              <a:rPr lang="en-US" dirty="0"/>
              <a:t>Ex: MHV-1_Trial-1_Stage-3_Encoded_KWALDSTEIN_202010042110.xlsx</a:t>
            </a:r>
          </a:p>
          <a:p>
            <a:pPr marL="0" indent="0">
              <a:buNone/>
            </a:pPr>
            <a:r>
              <a:rPr lang="en-US" dirty="0"/>
              <a:t>Ex: COVID-19_Trial-1_Stage-1_Encoded_KWALDSTEIN_202010281100.xlsx</a:t>
            </a:r>
          </a:p>
          <a:p>
            <a:pPr marL="0" indent="0">
              <a:buNone/>
            </a:pPr>
            <a:r>
              <a:rPr lang="en-US" dirty="0"/>
              <a:t>Ex: COVID-19_Trial-1_Stage-2_Encoded_KWALDSTEIN_202010281100.xlsx</a:t>
            </a:r>
          </a:p>
          <a:p>
            <a:endParaRPr lang="en-US" dirty="0"/>
          </a:p>
        </p:txBody>
      </p:sp>
    </p:spTree>
    <p:extLst>
      <p:ext uri="{BB962C8B-B14F-4D97-AF65-F5344CB8AC3E}">
        <p14:creationId xmlns:p14="http://schemas.microsoft.com/office/powerpoint/2010/main" val="319381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A5BA-DEA9-4823-9E3E-52BBD9524B22}"/>
              </a:ext>
            </a:extLst>
          </p:cNvPr>
          <p:cNvSpPr>
            <a:spLocks noGrp="1"/>
          </p:cNvSpPr>
          <p:nvPr>
            <p:ph type="title"/>
          </p:nvPr>
        </p:nvSpPr>
        <p:spPr/>
        <p:txBody>
          <a:bodyPr/>
          <a:lstStyle/>
          <a:p>
            <a:r>
              <a:rPr lang="en-US" dirty="0"/>
              <a:t>Data components for importing</a:t>
            </a:r>
          </a:p>
        </p:txBody>
      </p:sp>
      <p:sp>
        <p:nvSpPr>
          <p:cNvPr id="3" name="Content Placeholder 2">
            <a:extLst>
              <a:ext uri="{FF2B5EF4-FFF2-40B4-BE49-F238E27FC236}">
                <a16:creationId xmlns:a16="http://schemas.microsoft.com/office/drawing/2014/main" id="{2BD91B59-007F-4715-B52B-C3BC332EAD66}"/>
              </a:ext>
            </a:extLst>
          </p:cNvPr>
          <p:cNvSpPr>
            <a:spLocks noGrp="1"/>
          </p:cNvSpPr>
          <p:nvPr>
            <p:ph idx="1"/>
          </p:nvPr>
        </p:nvSpPr>
        <p:spPr/>
        <p:txBody>
          <a:bodyPr>
            <a:normAutofit fontScale="85000" lnSpcReduction="20000"/>
          </a:bodyPr>
          <a:lstStyle/>
          <a:p>
            <a:r>
              <a:rPr lang="en-US" dirty="0"/>
              <a:t>Standard data</a:t>
            </a:r>
          </a:p>
          <a:p>
            <a:pPr>
              <a:buFontTx/>
              <a:buChar char="-"/>
            </a:pPr>
            <a:r>
              <a:rPr lang="en-US" dirty="0"/>
              <a:t>Naming: virusID_Trial-trialIndex_Stage-stageIndex_StdCurve_KWALDSTEIN_TimeStamp.xlsx</a:t>
            </a:r>
          </a:p>
          <a:p>
            <a:pPr>
              <a:buFontTx/>
              <a:buChar char="-"/>
            </a:pPr>
            <a:r>
              <a:rPr lang="en-US" dirty="0"/>
              <a:t>Each trial corresponds to an experiment</a:t>
            </a:r>
          </a:p>
          <a:p>
            <a:pPr>
              <a:buFontTx/>
              <a:buChar char="-"/>
            </a:pPr>
            <a:r>
              <a:rPr lang="en-US" dirty="0"/>
              <a:t>Each stage corresponds to a request</a:t>
            </a:r>
          </a:p>
          <a:p>
            <a:pPr>
              <a:buFontTx/>
              <a:buChar char="-"/>
            </a:pPr>
            <a:r>
              <a:rPr lang="en-US" dirty="0"/>
              <a:t>For requests made in the same trial (or experiment), the time stamps are the same</a:t>
            </a:r>
          </a:p>
          <a:p>
            <a:pPr marL="0" indent="0">
              <a:buNone/>
            </a:pPr>
            <a:r>
              <a:rPr lang="en-US" dirty="0"/>
              <a:t>Ex: MHV-1_Trial-1_Stage-1_StdCurve_KWALDSTEIN_202010042110.xlsx</a:t>
            </a:r>
          </a:p>
          <a:p>
            <a:pPr marL="0" indent="0">
              <a:buNone/>
            </a:pPr>
            <a:r>
              <a:rPr lang="en-US" dirty="0"/>
              <a:t>Ex: MHV-1_Trial-1_Stage-2_StdCurve _KWALDSTEIN_202010042110.xlsx</a:t>
            </a:r>
          </a:p>
          <a:p>
            <a:pPr marL="0" indent="0">
              <a:buNone/>
            </a:pPr>
            <a:r>
              <a:rPr lang="en-US" dirty="0"/>
              <a:t>Ex: MHV-1_Trial-1_Stage-3_StdCurve _KWALDSTEIN_202010042110.xlsx</a:t>
            </a:r>
          </a:p>
          <a:p>
            <a:pPr marL="0" indent="0">
              <a:buNone/>
            </a:pPr>
            <a:r>
              <a:rPr lang="en-US" dirty="0"/>
              <a:t>Ex: COVID-19_Trial-1_Stage-1_StdCurve _KWALDSTEIN_202010281100.xlsx</a:t>
            </a:r>
          </a:p>
          <a:p>
            <a:pPr marL="0" indent="0">
              <a:buNone/>
            </a:pPr>
            <a:r>
              <a:rPr lang="en-US" dirty="0"/>
              <a:t>Ex: COVID-19_Trial-1_Stage-2_StdCurve _KWALDSTEIN_202010281100.xlsx</a:t>
            </a:r>
          </a:p>
          <a:p>
            <a:endParaRPr lang="en-US" dirty="0"/>
          </a:p>
          <a:p>
            <a:endParaRPr lang="en-US" dirty="0"/>
          </a:p>
        </p:txBody>
      </p:sp>
    </p:spTree>
    <p:extLst>
      <p:ext uri="{BB962C8B-B14F-4D97-AF65-F5344CB8AC3E}">
        <p14:creationId xmlns:p14="http://schemas.microsoft.com/office/powerpoint/2010/main" val="2003395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11597</TotalTime>
  <Words>1328</Words>
  <Application>Microsoft Office PowerPoint</Application>
  <PresentationFormat>Widescreen</PresentationFormat>
  <Paragraphs>130</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PowerPoint Presentation</vt:lpstr>
      <vt:lpstr>System parameters</vt:lpstr>
      <vt:lpstr>Algorithmic parameters</vt:lpstr>
      <vt:lpstr>Data preprocessing</vt:lpstr>
      <vt:lpstr>Data import module</vt:lpstr>
      <vt:lpstr>PowerPoint Presentation</vt:lpstr>
      <vt:lpstr>Data components for importing</vt:lpstr>
      <vt:lpstr>Data components for importing</vt:lpstr>
      <vt:lpstr>Data components for importing</vt:lpstr>
      <vt:lpstr>Decoding modules</vt:lpstr>
      <vt:lpstr>Decoding modules</vt:lpstr>
      <vt:lpstr>Decoding modules</vt:lpstr>
      <vt:lpstr>Decoding modules</vt:lpstr>
      <vt:lpstr>Decoding modules</vt:lpstr>
      <vt:lpstr>Decoding modules</vt:lpstr>
      <vt:lpstr>Decoding modules</vt:lpstr>
      <vt:lpstr>Decoding modules</vt:lpstr>
      <vt:lpstr>Decoding modules</vt:lpstr>
      <vt:lpstr>Parameters setup</vt:lpstr>
      <vt:lpstr>Parameters setup</vt:lpstr>
      <vt:lpstr>Parameters setup</vt:lpstr>
      <vt:lpstr>Parameters setup</vt:lpstr>
      <vt:lpstr>Parameters setup</vt:lpstr>
      <vt:lpstr>Decoding module</vt:lpstr>
      <vt:lpstr>Data components for exporting</vt:lpstr>
      <vt:lpstr>Getting started</vt:lpstr>
      <vt:lpstr>Getting started – testing different solvers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Jirong</dc:creator>
  <cp:lastModifiedBy>Yi, Jirong</cp:lastModifiedBy>
  <cp:revision>153</cp:revision>
  <dcterms:created xsi:type="dcterms:W3CDTF">2020-11-22T20:49:15Z</dcterms:created>
  <dcterms:modified xsi:type="dcterms:W3CDTF">2021-01-08T18:58:56Z</dcterms:modified>
</cp:coreProperties>
</file>