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2" r:id="rId4"/>
    <p:sldId id="280" r:id="rId5"/>
    <p:sldId id="260" r:id="rId6"/>
    <p:sldId id="261" r:id="rId7"/>
    <p:sldId id="262" r:id="rId8"/>
    <p:sldId id="353" r:id="rId9"/>
    <p:sldId id="349" r:id="rId10"/>
    <p:sldId id="350" r:id="rId11"/>
    <p:sldId id="351" r:id="rId12"/>
    <p:sldId id="352" r:id="rId13"/>
    <p:sldId id="285" r:id="rId14"/>
    <p:sldId id="354" r:id="rId15"/>
    <p:sldId id="355" r:id="rId16"/>
    <p:sldId id="356" r:id="rId17"/>
    <p:sldId id="321" r:id="rId18"/>
    <p:sldId id="302" r:id="rId19"/>
    <p:sldId id="358" r:id="rId20"/>
    <p:sldId id="304" r:id="rId21"/>
    <p:sldId id="360" r:id="rId22"/>
    <p:sldId id="361" r:id="rId23"/>
    <p:sldId id="312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8"/>
      </p:cViewPr>
      <p:guideLst>
        <p:guide orient="horz" pos="21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3494BFF-1446-4C2C-A90B-346291FB0C16}" type="datetimeFigureOut">
              <a:rPr lang="zh-CN" altLang="en-US"/>
              <a:t>2019-11-09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50A8AED-2041-4166-BD62-ADF13C73163C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7E0D12E-3A08-4992-BDD7-36678DA95230}" type="slidenum">
              <a:rPr lang="zh-CN" altLang="en-US"/>
              <a:t>2</a:t>
            </a:fld>
            <a:endParaRPr lang="en-US" altLang="zh-CN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915EF46-B618-46C0-8767-53B6EAF6B8E1}" type="slidenum">
              <a:rPr lang="zh-CN" altLang="en-US"/>
              <a:t>5</a:t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注：本实验中</a:t>
            </a:r>
            <a:r>
              <a:rPr lang="en-US" altLang="zh-CN"/>
              <a:t>Packet Tracer</a:t>
            </a:r>
            <a:r>
              <a:rPr lang="zh-CN" altLang="en-US"/>
              <a:t>的操作课参考https://www.bilibili.com/video/av35952777?p=14（解放军陆军工程大学慕课《网络技术与应用实验》）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F9AC-AF65-43A5-9DBA-BA63C6FF8E26}" type="datetimeFigureOut">
              <a:rPr lang="zh-CN" altLang="en-US"/>
              <a:t>2019-11-09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56294-9C1F-40C4-A8FE-8CF454D7FBC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9E916-CCC3-4B3C-8C6B-1D51DC9843F0}" type="datetimeFigureOut">
              <a:rPr lang="zh-CN" altLang="en-US"/>
              <a:t>2019-11-09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F55DB-0C09-4F10-9E1E-BAE8ED1A925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15D28-457A-489F-92DB-A7C6D1C44CEB}" type="datetimeFigureOut">
              <a:rPr lang="zh-CN" altLang="en-US"/>
              <a:t>2019-11-09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65ABB-E078-4482-8906-3AED1A6BD5D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DC95C-CB4D-4E66-BC57-E1435B245AE4}" type="datetimeFigureOut">
              <a:rPr lang="zh-CN" altLang="en-US"/>
              <a:t>2019-11-09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75B67-E834-4BEF-90AA-4A55AA8C120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FD5F1-094F-457A-8137-AD6336CA50FD}" type="datetimeFigureOut">
              <a:rPr lang="zh-CN" altLang="en-US"/>
              <a:t>2019-11-09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1FCD9-DA78-44D9-981C-36379EB8ECA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5855F-C9B9-4512-96F9-E5897B9FE45D}" type="datetimeFigureOut">
              <a:rPr lang="zh-CN" altLang="en-US"/>
              <a:t>2019-11-09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D0339-520C-4359-8D51-731E2F38B0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858FE-198A-4A81-A745-F14283012699}" type="datetimeFigureOut">
              <a:rPr lang="zh-CN" altLang="en-US"/>
              <a:t>2019-11-09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6AC19-D032-4822-9344-45B435F7F92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4FA35-E87D-41E2-92EB-6E9D5597EAB8}" type="datetimeFigureOut">
              <a:rPr lang="zh-CN" altLang="en-US"/>
              <a:t>2019-11-09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95C7E-0987-46DC-AB38-7C13CBC32FA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EA00E-5C97-40D4-BA3E-BB17A6569388}" type="datetimeFigureOut">
              <a:rPr lang="zh-CN" altLang="en-US"/>
              <a:t>2019-11-09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AAFCB-BF96-467B-BC33-405879963F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329F5-AC1C-44C3-B7E8-96268B88B967}" type="datetimeFigureOut">
              <a:rPr lang="zh-CN" altLang="en-US"/>
              <a:t>2019-11-09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74703-FBF6-4A89-A933-ADDC96D88F9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1F62-A424-40A9-BB4E-D6EEFEBA8958}" type="datetimeFigureOut">
              <a:rPr lang="zh-CN" altLang="en-US"/>
              <a:t>2019-11-09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6D46B-1F43-4F40-AAD0-C1CCE4DA5C5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F272C37-48B5-46CA-900D-F9AD34F20AF1}" type="datetimeFigureOut">
              <a:rPr lang="zh-CN" altLang="en-US"/>
              <a:t>2019-11-09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0FCBDA-2389-41E3-B1D3-C8AB2943656D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Lab4 IP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组网实验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华文新魏" panose="02010800040101010101" pitchFamily="2" charset="-122"/>
                <a:ea typeface="华文新魏" panose="02010800040101010101" pitchFamily="2" charset="-122"/>
              </a:rPr>
              <a:t>Packet Tracer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界面</a:t>
            </a:r>
          </a:p>
        </p:txBody>
      </p:sp>
      <p:pic>
        <p:nvPicPr>
          <p:cNvPr id="2" name="图片 1" descr="路由器接口模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885" y="1085850"/>
            <a:ext cx="5650865" cy="4095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5805" y="5181600"/>
            <a:ext cx="769175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本实验拓扑图显示，路由器</a:t>
            </a:r>
            <a:r>
              <a:rPr lang="en-US" altLang="zh-CN" sz="1400"/>
              <a:t>C</a:t>
            </a:r>
            <a:r>
              <a:rPr lang="zh-CN" altLang="en-US" sz="1400"/>
              <a:t>需要三个快速以太网接口，然而</a:t>
            </a:r>
            <a:r>
              <a:rPr lang="en-US" altLang="zh-CN" sz="1400"/>
              <a:t>2811</a:t>
            </a:r>
            <a:r>
              <a:rPr lang="zh-CN" altLang="en-US" sz="1400"/>
              <a:t>路由器默认仅两个该接口。因此需要更改其物理配置方式。鼠标单击该路由器，然后单击右侧路由器开关使路由器关闭，然后将左侧的</a:t>
            </a:r>
            <a:r>
              <a:rPr lang="en-US" altLang="zh-CN" sz="1400"/>
              <a:t>“NM-1FE-TX”</a:t>
            </a:r>
            <a:r>
              <a:rPr lang="zh-CN" altLang="en-US" sz="1400"/>
              <a:t>选项卡拖至路由器左侧插槽，即可拓展一个高速以太网接口，然后将路由器开关打开即可。</a:t>
            </a:r>
          </a:p>
          <a:p>
            <a:r>
              <a:rPr lang="zh-CN" altLang="en-US" sz="1400"/>
              <a:t>另外，在该页面上方有三个选项卡，这正与本软件的三种配置方式：物理配置</a:t>
            </a:r>
            <a:r>
              <a:rPr lang="en-US" altLang="zh-CN" sz="1400"/>
              <a:t>(PhysiCal)/</a:t>
            </a:r>
            <a:r>
              <a:rPr lang="zh-CN" altLang="en-US" sz="1400"/>
              <a:t>图形接口配置</a:t>
            </a:r>
            <a:r>
              <a:rPr lang="en-US" altLang="zh-CN" sz="1400"/>
              <a:t>(Config)/</a:t>
            </a:r>
            <a:r>
              <a:rPr lang="zh-CN" altLang="en-US" sz="1400"/>
              <a:t>命令行配置</a:t>
            </a:r>
            <a:r>
              <a:rPr lang="en-US" altLang="zh-CN" sz="1400"/>
              <a:t>(CLI)</a:t>
            </a:r>
            <a:r>
              <a:rPr lang="zh-CN" altLang="en-US" sz="1400"/>
              <a:t>相对应。日后可在此对设备进行图形化配置或输入命令行配置的操作。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华文新魏" panose="02010800040101010101" pitchFamily="2" charset="-122"/>
                <a:ea typeface="华文新魏" panose="02010800040101010101" pitchFamily="2" charset="-122"/>
              </a:rPr>
              <a:t>Packet Tracer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配置方法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5805" y="5181600"/>
            <a:ext cx="76917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接下来的一步就是对路由器和终端的</a:t>
            </a:r>
            <a:r>
              <a:rPr lang="en-US" altLang="zh-CN" sz="1400"/>
              <a:t>IP</a:t>
            </a:r>
            <a:r>
              <a:rPr lang="zh-CN" altLang="en-US" sz="1400"/>
              <a:t>地址及路由表进行配置了。配置方法有两种，一是利用本软件提供的图形化配置接口，另一种就是利用</a:t>
            </a:r>
            <a:r>
              <a:rPr lang="en-US" altLang="zh-CN" sz="1400"/>
              <a:t>IOS(</a:t>
            </a:r>
            <a:r>
              <a:rPr lang="zh-CN" altLang="en-US" sz="1400"/>
              <a:t>指网络操作系统</a:t>
            </a:r>
            <a:r>
              <a:rPr lang="en-US" altLang="zh-CN" sz="1400"/>
              <a:t>)</a:t>
            </a:r>
            <a:r>
              <a:rPr lang="zh-CN" altLang="en-US" sz="1400"/>
              <a:t>配置语言。</a:t>
            </a:r>
          </a:p>
        </p:txBody>
      </p:sp>
      <p:pic>
        <p:nvPicPr>
          <p:cNvPr id="4" name="图片 3" descr="配置方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40" y="1108710"/>
            <a:ext cx="3780155" cy="39604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华文新魏" panose="02010800040101010101" pitchFamily="2" charset="-122"/>
                <a:ea typeface="华文新魏" panose="02010800040101010101" pitchFamily="2" charset="-122"/>
              </a:rPr>
              <a:t>Packet Tracer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配置方法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5805" y="1283335"/>
            <a:ext cx="769175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任一台网络设备</a:t>
            </a:r>
            <a:r>
              <a:rPr lang="en-US" altLang="zh-CN" sz="1400"/>
              <a:t>(</a:t>
            </a:r>
            <a:r>
              <a:rPr lang="zh-CN" altLang="en-US" sz="1400"/>
              <a:t>交换机</a:t>
            </a:r>
            <a:r>
              <a:rPr lang="en-US" altLang="zh-CN" sz="1400"/>
              <a:t>/</a:t>
            </a:r>
            <a:r>
              <a:rPr lang="zh-CN" altLang="en-US" sz="1400"/>
              <a:t>路由器等</a:t>
            </a:r>
            <a:r>
              <a:rPr lang="en-US" altLang="zh-CN" sz="1400"/>
              <a:t>)</a:t>
            </a:r>
            <a:r>
              <a:rPr lang="zh-CN" altLang="en-US" sz="1400"/>
              <a:t>都由其自身硬件系统和软件系统组成。其软件系统的核心软件即为该设备上的网络操作系统</a:t>
            </a:r>
            <a:r>
              <a:rPr lang="en-US" altLang="zh-CN" sz="1400"/>
              <a:t>(IOS)</a:t>
            </a:r>
            <a:r>
              <a:rPr lang="zh-CN" altLang="en-US" sz="1400"/>
              <a:t>。</a:t>
            </a:r>
          </a:p>
          <a:p>
            <a:r>
              <a:rPr lang="zh-CN" altLang="en-US" sz="1400"/>
              <a:t>众所周知，用户对一个操作系统的交互方式有两种，一，命令行；二，图形界面。</a:t>
            </a:r>
          </a:p>
          <a:p>
            <a:endParaRPr lang="zh-CN" altLang="en-US" sz="1400"/>
          </a:p>
          <a:p>
            <a:r>
              <a:rPr lang="zh-CN" altLang="en-US" sz="1400"/>
              <a:t>本软件所提供的命令行分为三种形式：</a:t>
            </a:r>
          </a:p>
          <a:p>
            <a:r>
              <a:rPr lang="en-US" altLang="zh-CN" sz="1400"/>
              <a:t>	</a:t>
            </a:r>
            <a:r>
              <a:rPr lang="zh-CN" altLang="en-US" sz="1400"/>
              <a:t>用户模式：</a:t>
            </a:r>
          </a:p>
          <a:p>
            <a:r>
              <a:rPr lang="en-US" altLang="zh-CN" sz="1400"/>
              <a:t>		</a:t>
            </a:r>
            <a:r>
              <a:rPr lang="zh-CN" altLang="en-US" sz="1400"/>
              <a:t>最低级别，仅可查看一些设备状态信息，无法配置与修改设备状态</a:t>
            </a:r>
          </a:p>
          <a:p>
            <a:r>
              <a:rPr lang="en-US" altLang="zh-CN" sz="1400"/>
              <a:t>		</a:t>
            </a:r>
            <a:r>
              <a:rPr lang="zh-CN" altLang="en-US" sz="1400"/>
              <a:t>命令行提示符为 设备名加一右尖括号，如</a:t>
            </a:r>
            <a:r>
              <a:rPr lang="en-US" altLang="zh-CN" sz="1400"/>
              <a:t>Switch&gt;</a:t>
            </a:r>
            <a:endParaRPr lang="zh-CN" altLang="en-US" sz="1400"/>
          </a:p>
          <a:p>
            <a:r>
              <a:rPr lang="en-US" altLang="zh-CN" sz="1400"/>
              <a:t>	</a:t>
            </a:r>
            <a:r>
              <a:rPr lang="zh-CN" altLang="en-US" sz="1400"/>
              <a:t>特权模式：</a:t>
            </a:r>
          </a:p>
          <a:p>
            <a:r>
              <a:rPr lang="en-US" altLang="zh-CN" sz="1400"/>
              <a:t>		</a:t>
            </a:r>
            <a:r>
              <a:rPr lang="zh-CN" altLang="en-US" sz="1400"/>
              <a:t>一般用于测试网络，检查系统等</a:t>
            </a:r>
          </a:p>
          <a:p>
            <a:r>
              <a:rPr lang="en-US" altLang="zh-CN" sz="1400"/>
              <a:t>		</a:t>
            </a:r>
            <a:r>
              <a:rPr lang="zh-CN" altLang="en-US" sz="1400"/>
              <a:t>在用户模式下键入</a:t>
            </a:r>
            <a:r>
              <a:rPr lang="en-US" altLang="zh-CN" sz="1400"/>
              <a:t>enable</a:t>
            </a:r>
            <a:r>
              <a:rPr lang="zh-CN" altLang="en-US" sz="1400"/>
              <a:t>进入该模式，如</a:t>
            </a:r>
            <a:r>
              <a:rPr lang="en-US" altLang="zh-CN" sz="1400">
                <a:sym typeface="+mn-ea"/>
              </a:rPr>
              <a:t>Switch</a:t>
            </a:r>
            <a:r>
              <a:rPr lang="en-US" altLang="zh-CN" sz="1400"/>
              <a:t>&gt;enable</a:t>
            </a:r>
          </a:p>
          <a:p>
            <a:r>
              <a:rPr lang="en-US" altLang="zh-CN" sz="1400"/>
              <a:t>		</a:t>
            </a:r>
            <a:r>
              <a:rPr lang="zh-CN" altLang="en-US" sz="1400"/>
              <a:t>命令行提示符为 设备名加一井号，如</a:t>
            </a:r>
            <a:r>
              <a:rPr lang="en-US" altLang="zh-CN" sz="1400">
                <a:sym typeface="+mn-ea"/>
              </a:rPr>
              <a:t>Switch</a:t>
            </a:r>
            <a:r>
              <a:rPr lang="en-US" altLang="zh-CN" sz="1400"/>
              <a:t>#</a:t>
            </a:r>
          </a:p>
          <a:p>
            <a:r>
              <a:rPr lang="en-US" altLang="zh-CN" sz="1400"/>
              <a:t>		</a:t>
            </a:r>
            <a:r>
              <a:rPr lang="zh-CN" altLang="en-US" sz="1400"/>
              <a:t>该模式不可对网络协议及端口进行配置</a:t>
            </a:r>
            <a:endParaRPr lang="en-US" altLang="zh-CN" sz="1400"/>
          </a:p>
          <a:p>
            <a:r>
              <a:rPr lang="en-US" altLang="zh-CN" sz="1400"/>
              <a:t>		</a:t>
            </a:r>
            <a:r>
              <a:rPr lang="zh-CN" altLang="en-US" sz="1400"/>
              <a:t>一条典型的特权模式下命令为</a:t>
            </a:r>
            <a:r>
              <a:rPr lang="en-US" altLang="zh-CN" sz="1400"/>
              <a:t>: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		Switch#</a:t>
            </a:r>
            <a:r>
              <a:rPr lang="en-US" altLang="zh-CN" sz="1400"/>
              <a:t>show mac-address-table </a:t>
            </a:r>
            <a:r>
              <a:rPr lang="zh-CN" altLang="en-US" sz="1400"/>
              <a:t>可显示该设备</a:t>
            </a:r>
            <a:r>
              <a:rPr lang="en-US" altLang="zh-CN" sz="1400"/>
              <a:t>mac</a:t>
            </a:r>
            <a:r>
              <a:rPr lang="zh-CN" altLang="en-US" sz="1400"/>
              <a:t>地址列表</a:t>
            </a:r>
          </a:p>
          <a:p>
            <a:r>
              <a:rPr lang="en-US" altLang="zh-CN" sz="1400"/>
              <a:t>	</a:t>
            </a:r>
            <a:r>
              <a:rPr lang="zh-CN" altLang="en-US" sz="1400"/>
              <a:t>全局模式：</a:t>
            </a:r>
          </a:p>
          <a:p>
            <a:r>
              <a:rPr lang="en-US" altLang="zh-CN" sz="1400"/>
              <a:t>		</a:t>
            </a:r>
            <a:r>
              <a:rPr lang="zh-CN" altLang="en-US" sz="1400"/>
              <a:t>该模式可配置全局性参数</a:t>
            </a:r>
          </a:p>
          <a:p>
            <a:r>
              <a:rPr lang="en-US" altLang="zh-CN" sz="1400"/>
              <a:t>		</a:t>
            </a:r>
            <a:r>
              <a:rPr lang="zh-CN" altLang="en-US" sz="1400"/>
              <a:t>在特权模式下键入</a:t>
            </a:r>
            <a:r>
              <a:rPr lang="en-US" altLang="zh-CN" sz="1400"/>
              <a:t>configure terminal</a:t>
            </a:r>
            <a:r>
              <a:rPr lang="zh-CN" altLang="en-US" sz="1400"/>
              <a:t>进入全局模式</a:t>
            </a:r>
          </a:p>
          <a:p>
            <a:r>
              <a:rPr lang="en-US" altLang="zh-CN" sz="1400"/>
              <a:t>		</a:t>
            </a:r>
            <a:r>
              <a:rPr lang="zh-CN" altLang="en-US" sz="1400"/>
              <a:t>命令行提示符为 设备名加</a:t>
            </a:r>
            <a:r>
              <a:rPr lang="en-US" altLang="zh-CN" sz="1400"/>
              <a:t>(config)#</a:t>
            </a:r>
          </a:p>
          <a:p>
            <a:r>
              <a:rPr lang="en-US" altLang="zh-CN" sz="1400"/>
              <a:t>		</a:t>
            </a:r>
            <a:r>
              <a:rPr lang="zh-CN" altLang="en-US" sz="1400"/>
              <a:t>该模式下可以修改设备的名字，命令为</a:t>
            </a:r>
            <a:r>
              <a:rPr lang="en-US" altLang="zh-CN" sz="1400"/>
              <a:t>hostname </a:t>
            </a:r>
            <a:r>
              <a:rPr lang="zh-CN" altLang="en-US" sz="1400"/>
              <a:t>新名字</a:t>
            </a:r>
          </a:p>
          <a:p>
            <a:r>
              <a:rPr lang="en-US" altLang="zh-CN" sz="1400"/>
              <a:t>		</a:t>
            </a:r>
            <a:r>
              <a:rPr lang="zh-CN" altLang="en-US" sz="1400"/>
              <a:t>该模式下进入该设备下某一接口：利用</a:t>
            </a:r>
            <a:r>
              <a:rPr lang="en-US" altLang="zh-CN" sz="1400"/>
              <a:t>interface</a:t>
            </a:r>
            <a:r>
              <a:rPr lang="zh-CN" altLang="en-US" sz="1400"/>
              <a:t>命令</a:t>
            </a:r>
          </a:p>
          <a:p>
            <a:r>
              <a:rPr lang="en-US" altLang="zh-CN" sz="1400"/>
              <a:t>		</a:t>
            </a:r>
            <a:r>
              <a:rPr lang="zh-CN" altLang="en-US" sz="1400"/>
              <a:t>如，进入路由器下的快速以太网</a:t>
            </a:r>
            <a:r>
              <a:rPr lang="en-US" altLang="zh-CN" sz="1400"/>
              <a:t>0/2</a:t>
            </a:r>
            <a:r>
              <a:rPr lang="zh-CN" altLang="en-US" sz="1400"/>
              <a:t>接口，命令为：</a:t>
            </a:r>
          </a:p>
          <a:p>
            <a:r>
              <a:rPr lang="en-US" altLang="zh-CN" sz="1400"/>
              <a:t>		Router(config)# interface FastEthernet0/2</a:t>
            </a:r>
          </a:p>
          <a:p>
            <a:r>
              <a:rPr lang="en-US" altLang="zh-CN" sz="1400"/>
              <a:t>		</a:t>
            </a:r>
            <a:r>
              <a:rPr lang="zh-CN" altLang="en-US" sz="1400"/>
              <a:t>此后可对该接口进行配置</a:t>
            </a:r>
            <a:r>
              <a:rPr lang="en-US" altLang="zh-CN" sz="1400"/>
              <a:t>IP</a:t>
            </a:r>
            <a:r>
              <a:rPr lang="zh-CN" altLang="en-US" sz="1400"/>
              <a:t>地址等信息</a:t>
            </a:r>
            <a:endParaRPr lang="en-US" altLang="zh-CN" sz="1400"/>
          </a:p>
          <a:p>
            <a:endParaRPr lang="en-US" altLang="zh-CN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8707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命令行使用示例</a:t>
            </a:r>
          </a:p>
        </p:txBody>
      </p:sp>
      <p:pic>
        <p:nvPicPr>
          <p:cNvPr id="2" name="图片 1" descr="命令行使用示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2487930"/>
            <a:ext cx="6070600" cy="41217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24280" y="1201420"/>
            <a:ext cx="6299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比如，我们要开启</a:t>
            </a:r>
            <a:r>
              <a:rPr lang="en-US" altLang="zh-CN"/>
              <a:t>Router1</a:t>
            </a:r>
            <a:r>
              <a:rPr lang="zh-CN" altLang="en-US"/>
              <a:t>，并配置该路由器的快速以太网接口</a:t>
            </a:r>
            <a:r>
              <a:rPr lang="en-US" altLang="zh-CN"/>
              <a:t>0/0</a:t>
            </a:r>
            <a:r>
              <a:rPr lang="zh-CN" altLang="en-US"/>
              <a:t>的</a:t>
            </a:r>
            <a:r>
              <a:rPr lang="en-US" altLang="zh-CN"/>
              <a:t>IP</a:t>
            </a:r>
            <a:r>
              <a:rPr lang="zh-CN" altLang="en-US"/>
              <a:t>地址</a:t>
            </a:r>
          </a:p>
          <a:p>
            <a:r>
              <a:rPr lang="zh-CN" altLang="en-US"/>
              <a:t>首先进入全局模式，修改路由器的名字</a:t>
            </a:r>
          </a:p>
          <a:p>
            <a:r>
              <a:rPr lang="zh-CN" altLang="en-US"/>
              <a:t>然后进入你要配置的接口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8707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命令行使用示例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9345" y="1201420"/>
            <a:ext cx="6299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接下来配置其</a:t>
            </a:r>
            <a:r>
              <a:rPr lang="en-US" altLang="zh-CN"/>
              <a:t>IP</a:t>
            </a:r>
            <a:r>
              <a:rPr lang="zh-CN" altLang="en-US"/>
              <a:t>地址即可。根据实验要求，该接口连接</a:t>
            </a:r>
            <a:r>
              <a:rPr lang="en-US" altLang="zh-CN"/>
              <a:t>202.38.74.0/24</a:t>
            </a:r>
            <a:r>
              <a:rPr lang="zh-CN" altLang="en-US"/>
              <a:t>网络，因此作为该网络的默认网关，将其</a:t>
            </a:r>
            <a:r>
              <a:rPr lang="en-US" altLang="zh-CN"/>
              <a:t>IP</a:t>
            </a:r>
            <a:r>
              <a:rPr lang="zh-CN" altLang="en-US"/>
              <a:t>地址配置为</a:t>
            </a:r>
            <a:r>
              <a:rPr lang="en-US" altLang="zh-CN"/>
              <a:t>202.38.74.1.</a:t>
            </a:r>
            <a:r>
              <a:rPr lang="zh-CN" altLang="en-US"/>
              <a:t>对于其他路由器的其他接口，配置方法相同。</a:t>
            </a:r>
          </a:p>
        </p:txBody>
      </p:sp>
      <p:pic>
        <p:nvPicPr>
          <p:cNvPr id="4" name="图片 3" descr="命令行使用示例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40" y="2462530"/>
            <a:ext cx="6023610" cy="38900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8707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图形配置界面使用示例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9345" y="1201420"/>
            <a:ext cx="6299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也可以利用图形界面配置各个接口的</a:t>
            </a:r>
            <a:r>
              <a:rPr lang="en-US" altLang="zh-CN"/>
              <a:t>IP</a:t>
            </a:r>
            <a:r>
              <a:rPr lang="zh-CN" altLang="en-US"/>
              <a:t>地址。配置逻辑与命令行方式相同，均为选定配置的接口后先将其打开，然后键入分配的</a:t>
            </a:r>
            <a:r>
              <a:rPr lang="en-US" altLang="zh-CN"/>
              <a:t>IP</a:t>
            </a:r>
            <a:r>
              <a:rPr lang="zh-CN" altLang="en-US"/>
              <a:t>地址。在窗口的最下端，可以看到每一步对应的命令行命令。</a:t>
            </a:r>
          </a:p>
        </p:txBody>
      </p:sp>
      <p:pic>
        <p:nvPicPr>
          <p:cNvPr id="2" name="图片 1" descr="图形配置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430" y="2400300"/>
            <a:ext cx="3923665" cy="41103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8707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图形配置界面使用示例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2970" y="1256665"/>
            <a:ext cx="71005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对终端</a:t>
            </a:r>
            <a:r>
              <a:rPr lang="en-US" altLang="zh-CN"/>
              <a:t>IP</a:t>
            </a:r>
            <a:r>
              <a:rPr lang="zh-CN" altLang="en-US"/>
              <a:t>地址的配置则不需要命令行操作，直接图形界面配置即可。单击一终端，再单击</a:t>
            </a:r>
            <a:r>
              <a:rPr lang="en-US" altLang="zh-CN"/>
              <a:t>Desktop</a:t>
            </a:r>
            <a:r>
              <a:rPr lang="zh-CN" altLang="en-US"/>
              <a:t>选项卡，选择</a:t>
            </a:r>
            <a:r>
              <a:rPr lang="en-US" altLang="zh-CN"/>
              <a:t>IP Configuation</a:t>
            </a:r>
            <a:r>
              <a:rPr lang="zh-CN" altLang="en-US"/>
              <a:t>选项，在其中静态配置</a:t>
            </a:r>
            <a:r>
              <a:rPr lang="en-US" altLang="zh-CN"/>
              <a:t>IP</a:t>
            </a:r>
            <a:r>
              <a:rPr lang="zh-CN" altLang="en-US"/>
              <a:t>地址及子网掩码即可。</a:t>
            </a:r>
          </a:p>
          <a:p>
            <a:r>
              <a:rPr lang="zh-CN" altLang="en-US"/>
              <a:t>如下图为配置最左上角主机的</a:t>
            </a:r>
            <a:r>
              <a:rPr lang="en-US" altLang="zh-CN"/>
              <a:t>IP</a:t>
            </a:r>
            <a:r>
              <a:rPr lang="zh-CN" altLang="en-US"/>
              <a:t>地址，子网掩码，及默认网关。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70" y="2455545"/>
            <a:ext cx="3348990" cy="4039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960" y="2455545"/>
            <a:ext cx="3751580" cy="40398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6650" y="466725"/>
            <a:ext cx="68707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配置效果图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51660" y="1228725"/>
            <a:ext cx="6583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将上述步骤完成后，用右侧放大镜工具查看各路由器的路由表，</a:t>
            </a:r>
          </a:p>
          <a:p>
            <a:r>
              <a:rPr lang="zh-CN" altLang="en-US"/>
              <a:t>可见每个路由器的路由表已经配置好了直连路由项，</a:t>
            </a:r>
          </a:p>
          <a:p>
            <a:r>
              <a:rPr lang="zh-CN" altLang="en-US"/>
              <a:t>接下来需要配置静态路由。</a:t>
            </a:r>
          </a:p>
        </p:txBody>
      </p:sp>
      <p:pic>
        <p:nvPicPr>
          <p:cNvPr id="5" name="图片 4" descr="直连路由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2494915"/>
            <a:ext cx="8425815" cy="39566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命令行配置静态路由示意</a:t>
            </a:r>
          </a:p>
        </p:txBody>
      </p:sp>
      <p:pic>
        <p:nvPicPr>
          <p:cNvPr id="2" name="图片 1" descr="命令行配置静态路由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" y="2221865"/>
            <a:ext cx="8264525" cy="4216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77060" y="1299845"/>
            <a:ext cx="55295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命令为：</a:t>
            </a:r>
            <a:r>
              <a:rPr lang="en-US" altLang="zh-CN"/>
              <a:t>ip route </a:t>
            </a:r>
            <a:r>
              <a:rPr lang="zh-CN" altLang="en-US"/>
              <a:t>目的网络号 子网掩码 下一跳地址</a:t>
            </a:r>
          </a:p>
          <a:p>
            <a:r>
              <a:rPr lang="zh-CN" altLang="en-US"/>
              <a:t>如下图配置的是</a:t>
            </a:r>
            <a:r>
              <a:rPr lang="en-US" altLang="zh-CN"/>
              <a:t>RouterC</a:t>
            </a:r>
            <a:r>
              <a:rPr lang="zh-CN" altLang="en-US"/>
              <a:t>到左上方</a:t>
            </a:r>
            <a:r>
              <a:rPr lang="en-US" altLang="zh-CN"/>
              <a:t>202.38.77.0/24</a:t>
            </a:r>
            <a:r>
              <a:rPr lang="zh-CN" altLang="en-US"/>
              <a:t>网络</a:t>
            </a:r>
          </a:p>
          <a:p>
            <a:r>
              <a:rPr lang="zh-CN" altLang="en-US"/>
              <a:t>的路由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图形窗口配置静态路由示意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77060" y="1299845"/>
            <a:ext cx="5288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如下图配置的是</a:t>
            </a:r>
            <a:r>
              <a:rPr lang="en-US" altLang="zh-CN"/>
              <a:t>RouterA</a:t>
            </a:r>
            <a:r>
              <a:rPr lang="zh-CN" altLang="en-US"/>
              <a:t>到下方</a:t>
            </a:r>
            <a:r>
              <a:rPr lang="en-US" altLang="zh-CN"/>
              <a:t>202.38.74.0/24</a:t>
            </a:r>
            <a:r>
              <a:rPr lang="zh-CN" altLang="en-US"/>
              <a:t>网络</a:t>
            </a:r>
          </a:p>
          <a:p>
            <a:r>
              <a:rPr lang="zh-CN" altLang="en-US"/>
              <a:t>的路由</a:t>
            </a:r>
          </a:p>
        </p:txBody>
      </p:sp>
      <p:pic>
        <p:nvPicPr>
          <p:cNvPr id="4" name="图片 3" descr="图形配置静态路由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" y="2080895"/>
            <a:ext cx="8207375" cy="4104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理解路由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路由就是决定一个数据包的去向的功能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一般的主机不具有转发功能，因此只是简单的判断接收到的数据包是否是发给自己的；以及判断自己要发出去的数据包，该交给谁（下一跳）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对于路由器而言，还应该对一些数据包进行转发。即，收到一个数据包，目的地址不是自己，应该决定下一跳发给谁</a:t>
            </a: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870700" cy="762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实验四、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IP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组网实验</a:t>
            </a:r>
            <a:b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——IP</a:t>
            </a:r>
            <a:r>
              <a:rPr 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组网基础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配置效果图</a:t>
            </a:r>
          </a:p>
        </p:txBody>
      </p:sp>
      <p:pic>
        <p:nvPicPr>
          <p:cNvPr id="2" name="图片 1" descr="最终配置效果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" y="1617345"/>
            <a:ext cx="7308215" cy="48133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检查配置结果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70685" y="1269365"/>
            <a:ext cx="6075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通过右侧</a:t>
            </a:r>
            <a:r>
              <a:rPr lang="en-US" altLang="zh-CN"/>
              <a:t>simple PDU</a:t>
            </a:r>
            <a:r>
              <a:rPr lang="zh-CN" altLang="en-US"/>
              <a:t>工具，选定两台终端，发送</a:t>
            </a:r>
            <a:r>
              <a:rPr lang="en-US" altLang="zh-CN"/>
              <a:t>ICMP</a:t>
            </a:r>
            <a:r>
              <a:rPr lang="zh-CN" altLang="en-US"/>
              <a:t>报文</a:t>
            </a:r>
          </a:p>
          <a:p>
            <a:r>
              <a:rPr lang="zh-CN" altLang="en-US"/>
              <a:t>若能够</a:t>
            </a:r>
            <a:r>
              <a:rPr lang="en-US" altLang="zh-CN"/>
              <a:t>ping</a:t>
            </a:r>
            <a:r>
              <a:rPr lang="zh-CN" altLang="en-US"/>
              <a:t>通，则说明网络配置是正确的</a:t>
            </a:r>
          </a:p>
        </p:txBody>
      </p:sp>
      <p:pic>
        <p:nvPicPr>
          <p:cNvPr id="6" name="图片 5" descr="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" y="1914525"/>
            <a:ext cx="8501380" cy="45605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检查配置结果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70685" y="1269365"/>
            <a:ext cx="6558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选定</a:t>
            </a:r>
            <a:r>
              <a:rPr lang="en-US" altLang="zh-CN"/>
              <a:t>simplePDU</a:t>
            </a:r>
            <a:r>
              <a:rPr lang="zh-CN" altLang="en-US"/>
              <a:t>工具后，再点击两台终端，即可完成</a:t>
            </a:r>
            <a:r>
              <a:rPr lang="en-US" altLang="zh-CN"/>
              <a:t>ping</a:t>
            </a:r>
            <a:r>
              <a:rPr lang="zh-CN" altLang="en-US"/>
              <a:t>测试，</a:t>
            </a:r>
          </a:p>
          <a:p>
            <a:r>
              <a:rPr lang="zh-CN" altLang="en-US"/>
              <a:t>在测试过程中点击报文图标即可查看其</a:t>
            </a:r>
            <a:r>
              <a:rPr lang="en-US" altLang="zh-CN"/>
              <a:t>ICMP</a:t>
            </a:r>
            <a:r>
              <a:rPr lang="zh-CN" altLang="en-US"/>
              <a:t>报文。</a:t>
            </a:r>
          </a:p>
          <a:p>
            <a:r>
              <a:rPr lang="zh-CN" altLang="en-US"/>
              <a:t>如下图为在右上方交换机街区的</a:t>
            </a:r>
            <a:r>
              <a:rPr lang="en-US" altLang="zh-CN"/>
              <a:t>PC4</a:t>
            </a:r>
            <a:r>
              <a:rPr lang="zh-CN" altLang="en-US"/>
              <a:t>至</a:t>
            </a:r>
            <a:r>
              <a:rPr lang="en-US" altLang="zh-CN"/>
              <a:t>PC3</a:t>
            </a:r>
            <a:r>
              <a:rPr lang="zh-CN" altLang="en-US"/>
              <a:t>发送的</a:t>
            </a:r>
            <a:r>
              <a:rPr lang="en-US" altLang="zh-CN"/>
              <a:t>ICMP</a:t>
            </a:r>
            <a:r>
              <a:rPr lang="zh-CN" altLang="en-US"/>
              <a:t>报文。</a:t>
            </a:r>
          </a:p>
        </p:txBody>
      </p:sp>
      <p:pic>
        <p:nvPicPr>
          <p:cNvPr id="3" name="图片 2" descr="IC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" y="2191385"/>
            <a:ext cx="7882255" cy="40906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实验报告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、在实验中完成上表所示配置，并且配置后的网络满足各主机之间的互访问能力（各主机之间能够</a:t>
            </a: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ping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通）。采用静态路由实现。（截图）</a:t>
            </a:r>
            <a:endParaRPr lang="en-US" altLang="zh-CN" sz="24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4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、描述实验过程中所使用的主要路由器配置命令。（文字描述）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7"/>
          <p:cNvSpPr>
            <a:spLocks noChangeAspect="1" noChangeArrowheads="1"/>
          </p:cNvSpPr>
          <p:nvPr/>
        </p:nvSpPr>
        <p:spPr bwMode="auto">
          <a:xfrm>
            <a:off x="323850" y="1844675"/>
            <a:ext cx="842486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286000" y="5119688"/>
            <a:ext cx="4038600" cy="468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ctr" eaLnBrk="1" hangingPunct="1">
              <a:lnSpc>
                <a:spcPct val="96000"/>
              </a:lnSpc>
              <a:defRPr/>
            </a:pPr>
            <a:r>
              <a:rPr lang="zh-CN" altLang="en-US" sz="1600" b="1" dirty="0">
                <a:latin typeface="Times New Roman" panose="02020603050405020304" pitchFamily="18" charset="0"/>
              </a:rPr>
              <a:t>图</a:t>
            </a:r>
            <a:r>
              <a:rPr lang="en-US" altLang="zh-CN" sz="1600" b="1" dirty="0">
                <a:latin typeface="Times New Roman" panose="02020603050405020304" pitchFamily="18" charset="0"/>
              </a:rPr>
              <a:t>1   </a:t>
            </a:r>
            <a:r>
              <a:rPr lang="zh-CN" altLang="en-US" sz="1600" b="1" dirty="0">
                <a:latin typeface="Times New Roman" panose="02020603050405020304" pitchFamily="18" charset="0"/>
              </a:rPr>
              <a:t>连接在同一台路由器上的两个网段</a:t>
            </a:r>
            <a:endParaRPr lang="zh-CN" altLang="en-US" sz="16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098675" y="2046288"/>
            <a:ext cx="1846263" cy="1168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just" eaLnBrk="1" hangingPunct="1">
              <a:lnSpc>
                <a:spcPct val="96000"/>
              </a:lnSpc>
              <a:defRPr/>
            </a:pPr>
            <a:r>
              <a:rPr lang="zh-CN" altLang="en-US" sz="1600" b="1">
                <a:latin typeface="Times New Roman" panose="02020603050405020304" pitchFamily="18" charset="0"/>
              </a:rPr>
              <a:t>主机</a:t>
            </a:r>
            <a:r>
              <a:rPr lang="en-US" altLang="zh-CN" sz="1600" b="1">
                <a:latin typeface="Times New Roman" panose="02020603050405020304" pitchFamily="18" charset="0"/>
              </a:rPr>
              <a:t>A</a:t>
            </a:r>
          </a:p>
          <a:p>
            <a:pPr algn="just" eaLnBrk="1" hangingPunct="1">
              <a:lnSpc>
                <a:spcPct val="96000"/>
              </a:lnSpc>
              <a:defRPr/>
            </a:pPr>
            <a:r>
              <a:rPr lang="en-US" altLang="zh-CN" sz="1600" b="1">
                <a:latin typeface="Times New Roman" panose="02020603050405020304" pitchFamily="18" charset="0"/>
              </a:rPr>
              <a:t>IP</a:t>
            </a:r>
            <a:r>
              <a:rPr lang="zh-CN" altLang="en-US" sz="1600" b="1">
                <a:latin typeface="Times New Roman" panose="02020603050405020304" pitchFamily="18" charset="0"/>
              </a:rPr>
              <a:t>：</a:t>
            </a:r>
            <a:r>
              <a:rPr lang="en-US" altLang="zh-CN" sz="1600" b="1">
                <a:latin typeface="Times New Roman" panose="02020603050405020304" pitchFamily="18" charset="0"/>
              </a:rPr>
              <a:t>192.168.1.2</a:t>
            </a:r>
          </a:p>
          <a:p>
            <a:pPr algn="just" eaLnBrk="1" hangingPunct="1">
              <a:lnSpc>
                <a:spcPct val="96000"/>
              </a:lnSpc>
              <a:defRPr/>
            </a:pPr>
            <a:r>
              <a:rPr lang="en-US" altLang="zh-CN" sz="1600" b="1">
                <a:latin typeface="Times New Roman" panose="02020603050405020304" pitchFamily="18" charset="0"/>
              </a:rPr>
              <a:t>MAC</a:t>
            </a:r>
            <a:r>
              <a:rPr lang="zh-CN" altLang="en-US" sz="1600" b="1">
                <a:latin typeface="Times New Roman" panose="02020603050405020304" pitchFamily="18" charset="0"/>
              </a:rPr>
              <a:t>：</a:t>
            </a:r>
            <a:r>
              <a:rPr lang="en-US" altLang="zh-CN" sz="1600" b="1">
                <a:latin typeface="Times New Roman" panose="02020603050405020304" pitchFamily="18" charset="0"/>
              </a:rPr>
              <a:t>0000.0C11.1111</a:t>
            </a:r>
            <a:endParaRPr lang="en-US" altLang="zh-CN" sz="1600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6149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078038"/>
            <a:ext cx="92392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1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2078038"/>
            <a:ext cx="922337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Line 12"/>
          <p:cNvSpPr>
            <a:spLocks noChangeShapeType="1"/>
          </p:cNvSpPr>
          <p:nvPr/>
        </p:nvSpPr>
        <p:spPr bwMode="auto">
          <a:xfrm>
            <a:off x="1708150" y="3482975"/>
            <a:ext cx="3476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708150" y="3716338"/>
            <a:ext cx="2424113" cy="11699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r" eaLnBrk="1" hangingPunct="1">
              <a:lnSpc>
                <a:spcPct val="96000"/>
              </a:lnSpc>
              <a:defRPr/>
            </a:pPr>
            <a:r>
              <a:rPr lang="zh-CN" altLang="en-US" sz="1600" b="1">
                <a:latin typeface="Times New Roman" panose="02020603050405020304" pitchFamily="18" charset="0"/>
              </a:rPr>
              <a:t>路由器</a:t>
            </a:r>
            <a:r>
              <a:rPr lang="en-US" altLang="zh-CN" sz="1600" b="1">
                <a:latin typeface="Times New Roman" panose="02020603050405020304" pitchFamily="18" charset="0"/>
              </a:rPr>
              <a:t>f0/0</a:t>
            </a:r>
            <a:r>
              <a:rPr lang="zh-CN" altLang="en-US" sz="1600" b="1">
                <a:latin typeface="Times New Roman" panose="02020603050405020304" pitchFamily="18" charset="0"/>
              </a:rPr>
              <a:t>接口</a:t>
            </a:r>
          </a:p>
          <a:p>
            <a:pPr algn="r" eaLnBrk="1" hangingPunct="1">
              <a:lnSpc>
                <a:spcPct val="96000"/>
              </a:lnSpc>
              <a:defRPr/>
            </a:pPr>
            <a:r>
              <a:rPr lang="en-US" altLang="zh-CN" sz="1600" b="1">
                <a:latin typeface="Times New Roman" panose="02020603050405020304" pitchFamily="18" charset="0"/>
              </a:rPr>
              <a:t>IP</a:t>
            </a:r>
            <a:r>
              <a:rPr lang="zh-CN" altLang="en-US" sz="1600" b="1">
                <a:latin typeface="Times New Roman" panose="02020603050405020304" pitchFamily="18" charset="0"/>
              </a:rPr>
              <a:t>：</a:t>
            </a:r>
            <a:r>
              <a:rPr lang="en-US" altLang="zh-CN" sz="1600" b="1">
                <a:latin typeface="Times New Roman" panose="02020603050405020304" pitchFamily="18" charset="0"/>
              </a:rPr>
              <a:t>192.168.1.1</a:t>
            </a:r>
          </a:p>
          <a:p>
            <a:pPr algn="r" eaLnBrk="1" hangingPunct="1">
              <a:lnSpc>
                <a:spcPct val="96000"/>
              </a:lnSpc>
              <a:defRPr/>
            </a:pPr>
            <a:r>
              <a:rPr lang="en-US" altLang="zh-CN" sz="1600" b="1">
                <a:latin typeface="Times New Roman" panose="02020603050405020304" pitchFamily="18" charset="0"/>
              </a:rPr>
              <a:t>MAC</a:t>
            </a:r>
            <a:r>
              <a:rPr lang="zh-CN" altLang="en-US" sz="1600" b="1">
                <a:latin typeface="Times New Roman" panose="02020603050405020304" pitchFamily="18" charset="0"/>
              </a:rPr>
              <a:t>： </a:t>
            </a:r>
            <a:r>
              <a:rPr lang="en-US" altLang="zh-CN" sz="1600" b="1">
                <a:latin typeface="Times New Roman" panose="02020603050405020304" pitchFamily="18" charset="0"/>
              </a:rPr>
              <a:t>0000.0C22.2222</a:t>
            </a:r>
            <a:endParaRPr lang="en-US" altLang="zh-CN" sz="1600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7594600" y="4179888"/>
            <a:ext cx="230188" cy="468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en-US" altLang="zh-CN" sz="900">
                <a:latin typeface="Times New Roman" panose="02020603050405020304" pitchFamily="18" charset="0"/>
              </a:rPr>
              <a:t>Y</a:t>
            </a:r>
          </a:p>
          <a:p>
            <a:pPr eaLnBrk="1" hangingPunct="1">
              <a:defRPr/>
            </a:pP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54" name="Line 15"/>
          <p:cNvSpPr>
            <a:spLocks noChangeShapeType="1"/>
          </p:cNvSpPr>
          <p:nvPr/>
        </p:nvSpPr>
        <p:spPr bwMode="auto">
          <a:xfrm>
            <a:off x="1708150" y="2779713"/>
            <a:ext cx="0" cy="7032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5" name="Line 16"/>
          <p:cNvSpPr>
            <a:spLocks noChangeShapeType="1"/>
          </p:cNvSpPr>
          <p:nvPr/>
        </p:nvSpPr>
        <p:spPr bwMode="auto">
          <a:xfrm>
            <a:off x="901700" y="3482975"/>
            <a:ext cx="73850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6" name="Line 17"/>
          <p:cNvSpPr>
            <a:spLocks noChangeShapeType="1"/>
          </p:cNvSpPr>
          <p:nvPr/>
        </p:nvSpPr>
        <p:spPr bwMode="auto">
          <a:xfrm>
            <a:off x="7480300" y="2779713"/>
            <a:ext cx="0" cy="7032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157" name="Picture 1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3248025"/>
            <a:ext cx="10334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5054600" y="2078038"/>
            <a:ext cx="2078038" cy="1168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r" eaLnBrk="1" hangingPunct="1">
              <a:lnSpc>
                <a:spcPct val="96000"/>
              </a:lnSpc>
              <a:defRPr/>
            </a:pPr>
            <a:r>
              <a:rPr lang="zh-CN" altLang="en-US" sz="1600" b="1">
                <a:latin typeface="Times New Roman" panose="02020603050405020304" pitchFamily="18" charset="0"/>
              </a:rPr>
              <a:t>主机</a:t>
            </a:r>
            <a:r>
              <a:rPr lang="en-US" altLang="zh-CN" sz="1600" b="1">
                <a:latin typeface="Times New Roman" panose="02020603050405020304" pitchFamily="18" charset="0"/>
              </a:rPr>
              <a:t>B</a:t>
            </a:r>
          </a:p>
          <a:p>
            <a:pPr algn="r" eaLnBrk="1" hangingPunct="1">
              <a:lnSpc>
                <a:spcPct val="96000"/>
              </a:lnSpc>
              <a:defRPr/>
            </a:pPr>
            <a:r>
              <a:rPr lang="en-US" altLang="zh-CN" sz="1600" b="1">
                <a:latin typeface="Times New Roman" panose="02020603050405020304" pitchFamily="18" charset="0"/>
              </a:rPr>
              <a:t>IP</a:t>
            </a:r>
            <a:r>
              <a:rPr lang="zh-CN" altLang="en-US" sz="1600" b="1">
                <a:latin typeface="Times New Roman" panose="02020603050405020304" pitchFamily="18" charset="0"/>
              </a:rPr>
              <a:t>：</a:t>
            </a:r>
            <a:r>
              <a:rPr lang="en-US" altLang="zh-CN" sz="1600" b="1">
                <a:latin typeface="Times New Roman" panose="02020603050405020304" pitchFamily="18" charset="0"/>
              </a:rPr>
              <a:t>192.168.2.2</a:t>
            </a:r>
          </a:p>
          <a:p>
            <a:pPr algn="r" eaLnBrk="1" hangingPunct="1">
              <a:lnSpc>
                <a:spcPct val="96000"/>
              </a:lnSpc>
              <a:defRPr/>
            </a:pPr>
            <a:r>
              <a:rPr lang="en-US" altLang="zh-CN" sz="1600" b="1">
                <a:latin typeface="Times New Roman" panose="02020603050405020304" pitchFamily="18" charset="0"/>
              </a:rPr>
              <a:t>MAC</a:t>
            </a:r>
            <a:r>
              <a:rPr lang="zh-CN" altLang="en-US" sz="1600" b="1">
                <a:latin typeface="Times New Roman" panose="02020603050405020304" pitchFamily="18" charset="0"/>
              </a:rPr>
              <a:t>：</a:t>
            </a:r>
            <a:r>
              <a:rPr lang="en-US" altLang="zh-CN" sz="1600" b="1">
                <a:latin typeface="Times New Roman" panose="02020603050405020304" pitchFamily="18" charset="0"/>
              </a:rPr>
              <a:t>0000.0C44.4444</a:t>
            </a:r>
            <a:endParaRPr lang="en-US" altLang="zh-CN" sz="1600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017963" y="2078038"/>
            <a:ext cx="806450" cy="468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just" eaLnBrk="1" hangingPunct="1">
              <a:lnSpc>
                <a:spcPct val="96000"/>
              </a:lnSpc>
              <a:defRPr/>
            </a:pPr>
            <a:r>
              <a:rPr lang="zh-CN" altLang="en-US" sz="1600" b="1">
                <a:latin typeface="Times New Roman" panose="02020603050405020304" pitchFamily="18" charset="0"/>
              </a:rPr>
              <a:t>数据包</a:t>
            </a:r>
            <a:r>
              <a:rPr lang="en-US" altLang="zh-CN" sz="1600" b="1">
                <a:latin typeface="Times New Roman" panose="02020603050405020304" pitchFamily="18" charset="0"/>
              </a:rPr>
              <a:t>a</a:t>
            </a:r>
            <a:endParaRPr lang="en-US" altLang="zh-CN" sz="1600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160" name="Line 21"/>
          <p:cNvSpPr>
            <a:spLocks noChangeShapeType="1"/>
          </p:cNvSpPr>
          <p:nvPr/>
        </p:nvSpPr>
        <p:spPr bwMode="auto">
          <a:xfrm>
            <a:off x="3786188" y="2546350"/>
            <a:ext cx="1500187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5402263" y="3716338"/>
            <a:ext cx="2424112" cy="11699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just" eaLnBrk="1" hangingPunct="1">
              <a:lnSpc>
                <a:spcPct val="96000"/>
              </a:lnSpc>
              <a:defRPr/>
            </a:pPr>
            <a:r>
              <a:rPr lang="zh-CN" altLang="en-US" sz="1600" b="1">
                <a:latin typeface="Times New Roman" panose="02020603050405020304" pitchFamily="18" charset="0"/>
              </a:rPr>
              <a:t>路由器</a:t>
            </a:r>
            <a:r>
              <a:rPr lang="en-US" altLang="zh-CN" sz="1600" b="1">
                <a:latin typeface="Times New Roman" panose="02020603050405020304" pitchFamily="18" charset="0"/>
              </a:rPr>
              <a:t>f0/1</a:t>
            </a:r>
            <a:r>
              <a:rPr lang="zh-CN" altLang="en-US" sz="1600" b="1">
                <a:latin typeface="Times New Roman" panose="02020603050405020304" pitchFamily="18" charset="0"/>
              </a:rPr>
              <a:t>接口</a:t>
            </a:r>
          </a:p>
          <a:p>
            <a:pPr algn="just" eaLnBrk="1" hangingPunct="1">
              <a:lnSpc>
                <a:spcPct val="96000"/>
              </a:lnSpc>
              <a:defRPr/>
            </a:pPr>
            <a:r>
              <a:rPr lang="en-US" altLang="zh-CN" sz="1600" b="1">
                <a:latin typeface="Times New Roman" panose="02020603050405020304" pitchFamily="18" charset="0"/>
              </a:rPr>
              <a:t>IP</a:t>
            </a:r>
            <a:r>
              <a:rPr lang="zh-CN" altLang="en-US" sz="1600" b="1">
                <a:latin typeface="Times New Roman" panose="02020603050405020304" pitchFamily="18" charset="0"/>
              </a:rPr>
              <a:t>：</a:t>
            </a:r>
            <a:r>
              <a:rPr lang="en-US" altLang="zh-CN" sz="1600" b="1">
                <a:latin typeface="Times New Roman" panose="02020603050405020304" pitchFamily="18" charset="0"/>
              </a:rPr>
              <a:t>192.168.2.1</a:t>
            </a:r>
          </a:p>
          <a:p>
            <a:pPr algn="just" eaLnBrk="1" hangingPunct="1">
              <a:lnSpc>
                <a:spcPct val="96000"/>
              </a:lnSpc>
              <a:defRPr/>
            </a:pPr>
            <a:r>
              <a:rPr lang="en-US" altLang="zh-CN" sz="1600" b="1">
                <a:latin typeface="Times New Roman" panose="02020603050405020304" pitchFamily="18" charset="0"/>
              </a:rPr>
              <a:t>MAC</a:t>
            </a:r>
            <a:r>
              <a:rPr lang="zh-CN" altLang="en-US" sz="1600" b="1">
                <a:latin typeface="Times New Roman" panose="02020603050405020304" pitchFamily="18" charset="0"/>
              </a:rPr>
              <a:t>： </a:t>
            </a:r>
            <a:r>
              <a:rPr lang="en-US" altLang="zh-CN" sz="1600" b="1">
                <a:latin typeface="Times New Roman" panose="02020603050405020304" pitchFamily="18" charset="0"/>
              </a:rPr>
              <a:t>0000.0C33.3333</a:t>
            </a:r>
            <a:endParaRPr lang="en-US" altLang="zh-CN" sz="1600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4341813" y="3990975"/>
            <a:ext cx="806450" cy="466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just" eaLnBrk="1" hangingPunct="1">
              <a:lnSpc>
                <a:spcPct val="96000"/>
              </a:lnSpc>
              <a:defRPr/>
            </a:pPr>
            <a:r>
              <a:rPr lang="zh-CN" altLang="en-US" sz="1600" b="1">
                <a:latin typeface="Times New Roman" panose="02020603050405020304" pitchFamily="18" charset="0"/>
              </a:rPr>
              <a:t>路由器</a:t>
            </a:r>
            <a:r>
              <a:rPr lang="en-US" altLang="zh-CN" sz="1600" b="1">
                <a:latin typeface="Times New Roman" panose="02020603050405020304" pitchFamily="18" charset="0"/>
              </a:rPr>
              <a:t>A</a:t>
            </a:r>
            <a:endParaRPr lang="en-US" altLang="zh-CN" sz="1600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685800" y="381000"/>
            <a:ext cx="687070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 fontScale="90000" lnSpcReduction="2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实验四、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IP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组网实验</a:t>
            </a:r>
            <a:b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</a:b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——IP</a:t>
            </a:r>
            <a:r>
              <a:rPr 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组网基础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5"/>
          <p:cNvSpPr txBox="1">
            <a:spLocks noChangeArrowheads="1"/>
          </p:cNvSpPr>
          <p:nvPr/>
        </p:nvSpPr>
        <p:spPr bwMode="auto">
          <a:xfrm>
            <a:off x="1219200" y="4826000"/>
            <a:ext cx="685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1800"/>
          </a:p>
        </p:txBody>
      </p:sp>
      <p:grpSp>
        <p:nvGrpSpPr>
          <p:cNvPr id="7171" name="Group 286"/>
          <p:cNvGrpSpPr>
            <a:grpSpLocks noChangeAspect="1"/>
          </p:cNvGrpSpPr>
          <p:nvPr/>
        </p:nvGrpSpPr>
        <p:grpSpPr bwMode="auto">
          <a:xfrm>
            <a:off x="395288" y="2127250"/>
            <a:ext cx="8353425" cy="2474913"/>
            <a:chOff x="584" y="4725"/>
            <a:chExt cx="6437" cy="2386"/>
          </a:xfrm>
        </p:grpSpPr>
        <p:pic>
          <p:nvPicPr>
            <p:cNvPr id="7173" name="Picture 28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" y="5006"/>
              <a:ext cx="751" cy="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4" name="Text Box 290"/>
            <p:cNvSpPr txBox="1">
              <a:spLocks noChangeArrowheads="1"/>
            </p:cNvSpPr>
            <p:nvPr/>
          </p:nvSpPr>
          <p:spPr bwMode="auto">
            <a:xfrm>
              <a:off x="2275" y="4725"/>
              <a:ext cx="626" cy="2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宋体" panose="02010600030101010101" pitchFamily="2" charset="-122"/>
                </a:rPr>
                <a:t>路由器</a:t>
              </a:r>
              <a:r>
                <a:rPr lang="en-US" altLang="zh-CN" sz="1600">
                  <a:latin typeface="宋体" panose="02010600030101010101" pitchFamily="2" charset="-122"/>
                </a:rPr>
                <a:t>A</a:t>
              </a:r>
            </a:p>
          </p:txBody>
        </p:sp>
        <p:pic>
          <p:nvPicPr>
            <p:cNvPr id="7175" name="Picture 29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0" y="6550"/>
              <a:ext cx="518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6" name="Picture 29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" y="6550"/>
              <a:ext cx="518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7" name="Picture 29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6" y="6269"/>
              <a:ext cx="518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8" name="Picture 29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1" y="6269"/>
              <a:ext cx="520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9" name="Picture 29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7" y="5286"/>
              <a:ext cx="520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0" name="Picture 29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0" y="6550"/>
              <a:ext cx="519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1" name="Picture 29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5" y="5006"/>
              <a:ext cx="753" cy="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2" name="Picture 29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8" y="5006"/>
              <a:ext cx="751" cy="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3" name="Text Box 299"/>
            <p:cNvSpPr txBox="1">
              <a:spLocks noChangeArrowheads="1"/>
            </p:cNvSpPr>
            <p:nvPr/>
          </p:nvSpPr>
          <p:spPr bwMode="auto">
            <a:xfrm>
              <a:off x="4623" y="4725"/>
              <a:ext cx="627" cy="2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宋体" panose="02010600030101010101" pitchFamily="2" charset="-122"/>
                </a:rPr>
                <a:t>路由器</a:t>
              </a:r>
              <a:r>
                <a:rPr lang="en-US" altLang="zh-CN" sz="160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7184" name="Text Box 300"/>
            <p:cNvSpPr txBox="1">
              <a:spLocks noChangeArrowheads="1"/>
            </p:cNvSpPr>
            <p:nvPr/>
          </p:nvSpPr>
          <p:spPr bwMode="auto">
            <a:xfrm>
              <a:off x="5938" y="4725"/>
              <a:ext cx="629" cy="2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宋体" panose="02010600030101010101" pitchFamily="2" charset="-122"/>
                </a:rPr>
                <a:t>路由器</a:t>
              </a:r>
              <a:r>
                <a:rPr lang="en-US" altLang="zh-CN" sz="1600">
                  <a:latin typeface="宋体" panose="02010600030101010101" pitchFamily="2" charset="-122"/>
                </a:rPr>
                <a:t>C</a:t>
              </a:r>
            </a:p>
          </p:txBody>
        </p:sp>
        <p:sp>
          <p:nvSpPr>
            <p:cNvPr id="7185" name="Freeform 301"/>
            <p:cNvSpPr/>
            <p:nvPr/>
          </p:nvSpPr>
          <p:spPr bwMode="auto">
            <a:xfrm>
              <a:off x="4623" y="5146"/>
              <a:ext cx="1503" cy="140"/>
            </a:xfrm>
            <a:custGeom>
              <a:avLst/>
              <a:gdLst>
                <a:gd name="T0" fmla="*/ 0 w 840"/>
                <a:gd name="T1" fmla="*/ 0 h 156"/>
                <a:gd name="T2" fmla="*/ 55137 w 840"/>
                <a:gd name="T3" fmla="*/ 0 h 156"/>
                <a:gd name="T4" fmla="*/ 44165 w 840"/>
                <a:gd name="T5" fmla="*/ 66 h 156"/>
                <a:gd name="T6" fmla="*/ 88231 w 840"/>
                <a:gd name="T7" fmla="*/ 6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0"/>
                <a:gd name="T13" fmla="*/ 0 h 156"/>
                <a:gd name="T14" fmla="*/ 840 w 840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0" h="156">
                  <a:moveTo>
                    <a:pt x="0" y="0"/>
                  </a:moveTo>
                  <a:lnTo>
                    <a:pt x="525" y="0"/>
                  </a:lnTo>
                  <a:lnTo>
                    <a:pt x="420" y="156"/>
                  </a:lnTo>
                  <a:lnTo>
                    <a:pt x="840" y="15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Line 302"/>
            <p:cNvSpPr>
              <a:spLocks noChangeShapeType="1"/>
            </p:cNvSpPr>
            <p:nvPr/>
          </p:nvSpPr>
          <p:spPr bwMode="auto">
            <a:xfrm>
              <a:off x="2838" y="5286"/>
              <a:ext cx="564" cy="5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303"/>
            <p:cNvSpPr>
              <a:spLocks noChangeShapeType="1"/>
            </p:cNvSpPr>
            <p:nvPr/>
          </p:nvSpPr>
          <p:spPr bwMode="auto">
            <a:xfrm flipV="1">
              <a:off x="3590" y="5286"/>
              <a:ext cx="375" cy="5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7188" name="Picture 30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6" y="5848"/>
              <a:ext cx="92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9" name="Picture 305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4" y="5708"/>
              <a:ext cx="91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0" name="Line 306"/>
            <p:cNvSpPr>
              <a:spLocks noChangeShapeType="1"/>
            </p:cNvSpPr>
            <p:nvPr/>
          </p:nvSpPr>
          <p:spPr bwMode="auto">
            <a:xfrm>
              <a:off x="6313" y="5427"/>
              <a:ext cx="1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Line 307"/>
            <p:cNvSpPr>
              <a:spLocks noChangeShapeType="1"/>
            </p:cNvSpPr>
            <p:nvPr/>
          </p:nvSpPr>
          <p:spPr bwMode="auto">
            <a:xfrm flipH="1">
              <a:off x="5938" y="5988"/>
              <a:ext cx="188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Line 308"/>
            <p:cNvSpPr>
              <a:spLocks noChangeShapeType="1"/>
            </p:cNvSpPr>
            <p:nvPr/>
          </p:nvSpPr>
          <p:spPr bwMode="auto">
            <a:xfrm>
              <a:off x="6407" y="5988"/>
              <a:ext cx="282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Line 309"/>
            <p:cNvSpPr>
              <a:spLocks noChangeShapeType="1"/>
            </p:cNvSpPr>
            <p:nvPr/>
          </p:nvSpPr>
          <p:spPr bwMode="auto">
            <a:xfrm flipH="1">
              <a:off x="2838" y="6129"/>
              <a:ext cx="470" cy="4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Line 310"/>
            <p:cNvSpPr>
              <a:spLocks noChangeShapeType="1"/>
            </p:cNvSpPr>
            <p:nvPr/>
          </p:nvSpPr>
          <p:spPr bwMode="auto">
            <a:xfrm>
              <a:off x="3496" y="6129"/>
              <a:ext cx="281" cy="4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Line 311"/>
            <p:cNvSpPr>
              <a:spLocks noChangeShapeType="1"/>
            </p:cNvSpPr>
            <p:nvPr/>
          </p:nvSpPr>
          <p:spPr bwMode="auto">
            <a:xfrm>
              <a:off x="3684" y="6129"/>
              <a:ext cx="563" cy="4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7196" name="Picture 3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" y="5286"/>
              <a:ext cx="520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7" name="Picture 3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" y="5286"/>
              <a:ext cx="519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8" name="Line 314"/>
            <p:cNvSpPr>
              <a:spLocks noChangeShapeType="1"/>
            </p:cNvSpPr>
            <p:nvPr/>
          </p:nvSpPr>
          <p:spPr bwMode="auto">
            <a:xfrm>
              <a:off x="678" y="5146"/>
              <a:ext cx="169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Line 315"/>
            <p:cNvSpPr>
              <a:spLocks noChangeShapeType="1"/>
            </p:cNvSpPr>
            <p:nvPr/>
          </p:nvSpPr>
          <p:spPr bwMode="auto">
            <a:xfrm flipV="1">
              <a:off x="866" y="5146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Line 316"/>
            <p:cNvSpPr>
              <a:spLocks noChangeShapeType="1"/>
            </p:cNvSpPr>
            <p:nvPr/>
          </p:nvSpPr>
          <p:spPr bwMode="auto">
            <a:xfrm flipV="1">
              <a:off x="1335" y="5146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Line 317"/>
            <p:cNvSpPr>
              <a:spLocks noChangeShapeType="1"/>
            </p:cNvSpPr>
            <p:nvPr/>
          </p:nvSpPr>
          <p:spPr bwMode="auto">
            <a:xfrm flipV="1">
              <a:off x="1805" y="5146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Text Box 324"/>
            <p:cNvSpPr txBox="1">
              <a:spLocks noChangeArrowheads="1"/>
            </p:cNvSpPr>
            <p:nvPr/>
          </p:nvSpPr>
          <p:spPr bwMode="auto">
            <a:xfrm>
              <a:off x="641" y="5567"/>
              <a:ext cx="1540" cy="2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宋体" panose="02010600030101010101" pitchFamily="2" charset="-122"/>
                </a:rPr>
                <a:t>主机</a:t>
              </a:r>
              <a:r>
                <a:rPr lang="en-US" altLang="zh-CN" sz="1600">
                  <a:latin typeface="宋体" panose="02010600030101010101" pitchFamily="2" charset="-122"/>
                </a:rPr>
                <a:t>A</a:t>
              </a:r>
              <a:r>
                <a:rPr lang="zh-CN" altLang="en-US" sz="1600">
                  <a:latin typeface="宋体" panose="02010600030101010101" pitchFamily="2" charset="-122"/>
                </a:rPr>
                <a:t>主机</a:t>
              </a:r>
              <a:r>
                <a:rPr lang="en-US" altLang="zh-CN" sz="1600">
                  <a:latin typeface="宋体" panose="02010600030101010101" pitchFamily="2" charset="-122"/>
                </a:rPr>
                <a:t>B</a:t>
              </a:r>
              <a:r>
                <a:rPr lang="zh-CN" altLang="en-US" sz="1600">
                  <a:latin typeface="宋体" panose="02010600030101010101" pitchFamily="2" charset="-122"/>
                </a:rPr>
                <a:t>主机</a:t>
              </a:r>
              <a:r>
                <a:rPr lang="en-US" altLang="zh-CN" sz="1600">
                  <a:latin typeface="宋体" panose="02010600030101010101" pitchFamily="2" charset="-122"/>
                </a:rPr>
                <a:t>C</a:t>
              </a:r>
            </a:p>
          </p:txBody>
        </p:sp>
        <p:sp>
          <p:nvSpPr>
            <p:cNvPr id="7203" name="Text Box 327"/>
            <p:cNvSpPr txBox="1">
              <a:spLocks noChangeArrowheads="1"/>
            </p:cNvSpPr>
            <p:nvPr/>
          </p:nvSpPr>
          <p:spPr bwMode="auto">
            <a:xfrm>
              <a:off x="2556" y="6831"/>
              <a:ext cx="2161" cy="2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宋体" panose="02010600030101010101" pitchFamily="2" charset="-122"/>
                </a:rPr>
                <a:t>主机</a:t>
              </a:r>
              <a:r>
                <a:rPr lang="en-US" altLang="zh-CN" sz="1600">
                  <a:latin typeface="宋体" panose="02010600030101010101" pitchFamily="2" charset="-122"/>
                </a:rPr>
                <a:t>A       </a:t>
              </a:r>
              <a:r>
                <a:rPr lang="zh-CN" altLang="en-US" sz="1600">
                  <a:latin typeface="宋体" panose="02010600030101010101" pitchFamily="2" charset="-122"/>
                </a:rPr>
                <a:t>主机</a:t>
              </a:r>
              <a:r>
                <a:rPr lang="en-US" altLang="zh-CN" sz="1600">
                  <a:latin typeface="宋体" panose="02010600030101010101" pitchFamily="2" charset="-122"/>
                </a:rPr>
                <a:t>B  </a:t>
              </a:r>
              <a:r>
                <a:rPr lang="zh-CN" altLang="en-US" sz="1600">
                  <a:latin typeface="宋体" panose="02010600030101010101" pitchFamily="2" charset="-122"/>
                </a:rPr>
                <a:t>主机</a:t>
              </a:r>
              <a:r>
                <a:rPr lang="en-US" altLang="zh-CN" sz="1600">
                  <a:latin typeface="宋体" panose="02010600030101010101" pitchFamily="2" charset="-122"/>
                </a:rPr>
                <a:t>C</a:t>
              </a:r>
            </a:p>
          </p:txBody>
        </p:sp>
        <p:sp>
          <p:nvSpPr>
            <p:cNvPr id="7204" name="Text Box 328"/>
            <p:cNvSpPr txBox="1">
              <a:spLocks noChangeArrowheads="1"/>
            </p:cNvSpPr>
            <p:nvPr/>
          </p:nvSpPr>
          <p:spPr bwMode="auto">
            <a:xfrm>
              <a:off x="5374" y="6563"/>
              <a:ext cx="1540" cy="2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宋体" panose="02010600030101010101" pitchFamily="2" charset="-122"/>
                </a:rPr>
                <a:t>主机</a:t>
              </a:r>
              <a:r>
                <a:rPr lang="en-US" altLang="zh-CN" sz="1600">
                  <a:latin typeface="宋体" panose="02010600030101010101" pitchFamily="2" charset="-122"/>
                </a:rPr>
                <a:t>B1     </a:t>
              </a:r>
              <a:r>
                <a:rPr lang="zh-CN" altLang="en-US" sz="1600">
                  <a:latin typeface="宋体" panose="02010600030101010101" pitchFamily="2" charset="-122"/>
                </a:rPr>
                <a:t>主机</a:t>
              </a:r>
              <a:r>
                <a:rPr lang="en-US" altLang="zh-CN" sz="1600">
                  <a:latin typeface="宋体" panose="02010600030101010101" pitchFamily="2" charset="-122"/>
                </a:rPr>
                <a:t>B0</a:t>
              </a:r>
            </a:p>
          </p:txBody>
        </p:sp>
        <p:sp>
          <p:nvSpPr>
            <p:cNvPr id="7205" name="Text Box 329"/>
            <p:cNvSpPr txBox="1">
              <a:spLocks noChangeArrowheads="1"/>
            </p:cNvSpPr>
            <p:nvPr/>
          </p:nvSpPr>
          <p:spPr bwMode="auto">
            <a:xfrm>
              <a:off x="2932" y="5146"/>
              <a:ext cx="376" cy="2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宋体" panose="02010600030101010101" pitchFamily="2" charset="-122"/>
                </a:rPr>
                <a:t>F0/1</a:t>
              </a:r>
            </a:p>
          </p:txBody>
        </p:sp>
        <p:sp>
          <p:nvSpPr>
            <p:cNvPr id="7206" name="Text Box 330"/>
            <p:cNvSpPr txBox="1">
              <a:spLocks noChangeArrowheads="1"/>
            </p:cNvSpPr>
            <p:nvPr/>
          </p:nvSpPr>
          <p:spPr bwMode="auto">
            <a:xfrm>
              <a:off x="1899" y="4866"/>
              <a:ext cx="377" cy="2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宋体" panose="02010600030101010101" pitchFamily="2" charset="-122"/>
                </a:rPr>
                <a:t>F0/0</a:t>
              </a:r>
            </a:p>
          </p:txBody>
        </p:sp>
        <p:sp>
          <p:nvSpPr>
            <p:cNvPr id="7207" name="Text Box 331"/>
            <p:cNvSpPr txBox="1">
              <a:spLocks noChangeArrowheads="1"/>
            </p:cNvSpPr>
            <p:nvPr/>
          </p:nvSpPr>
          <p:spPr bwMode="auto">
            <a:xfrm>
              <a:off x="3590" y="5006"/>
              <a:ext cx="377" cy="2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宋体" panose="02010600030101010101" pitchFamily="2" charset="-122"/>
                </a:rPr>
                <a:t>F0/0</a:t>
              </a:r>
            </a:p>
          </p:txBody>
        </p:sp>
        <p:sp>
          <p:nvSpPr>
            <p:cNvPr id="7208" name="Text Box 332"/>
            <p:cNvSpPr txBox="1">
              <a:spLocks noChangeArrowheads="1"/>
            </p:cNvSpPr>
            <p:nvPr/>
          </p:nvSpPr>
          <p:spPr bwMode="auto">
            <a:xfrm>
              <a:off x="4623" y="5146"/>
              <a:ext cx="377" cy="2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宋体" panose="02010600030101010101" pitchFamily="2" charset="-122"/>
                </a:rPr>
                <a:t>S0/0</a:t>
              </a:r>
            </a:p>
          </p:txBody>
        </p:sp>
        <p:sp>
          <p:nvSpPr>
            <p:cNvPr id="7209" name="Text Box 333"/>
            <p:cNvSpPr txBox="1">
              <a:spLocks noChangeArrowheads="1"/>
            </p:cNvSpPr>
            <p:nvPr/>
          </p:nvSpPr>
          <p:spPr bwMode="auto">
            <a:xfrm>
              <a:off x="5673" y="5347"/>
              <a:ext cx="377" cy="2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宋体" panose="02010600030101010101" pitchFamily="2" charset="-122"/>
                </a:rPr>
                <a:t>S0/1</a:t>
              </a:r>
            </a:p>
          </p:txBody>
        </p:sp>
        <p:sp>
          <p:nvSpPr>
            <p:cNvPr id="7210" name="Text Box 334"/>
            <p:cNvSpPr txBox="1">
              <a:spLocks noChangeArrowheads="1"/>
            </p:cNvSpPr>
            <p:nvPr/>
          </p:nvSpPr>
          <p:spPr bwMode="auto">
            <a:xfrm>
              <a:off x="6344" y="5405"/>
              <a:ext cx="377" cy="2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宋体" panose="02010600030101010101" pitchFamily="2" charset="-122"/>
                </a:rPr>
                <a:t>F0/0</a:t>
              </a:r>
            </a:p>
          </p:txBody>
        </p:sp>
        <p:sp>
          <p:nvSpPr>
            <p:cNvPr id="47" name="Text Box 335"/>
            <p:cNvSpPr txBox="1">
              <a:spLocks noChangeArrowheads="1"/>
            </p:cNvSpPr>
            <p:nvPr/>
          </p:nvSpPr>
          <p:spPr bwMode="auto">
            <a:xfrm>
              <a:off x="4103" y="4749"/>
              <a:ext cx="181" cy="2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defRPr/>
              </a:pP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49" name="Text Box 337"/>
            <p:cNvSpPr txBox="1">
              <a:spLocks noChangeArrowheads="1"/>
            </p:cNvSpPr>
            <p:nvPr/>
          </p:nvSpPr>
          <p:spPr bwMode="auto">
            <a:xfrm>
              <a:off x="584" y="4725"/>
              <a:ext cx="751" cy="2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 eaLnBrk="1" fontAlgn="auto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latin typeface="宋体" panose="02010600030101010101" pitchFamily="2" charset="-122"/>
                </a:rPr>
                <a:t>以太网</a:t>
              </a:r>
              <a:r>
                <a:rPr lang="en-US" altLang="zh-CN" sz="1600">
                  <a:latin typeface="宋体" panose="02010600030101010101" pitchFamily="2" charset="-122"/>
                </a:rPr>
                <a:t>1</a:t>
              </a:r>
              <a:endPara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7213" name="Text Box 339"/>
            <p:cNvSpPr txBox="1">
              <a:spLocks noChangeArrowheads="1"/>
            </p:cNvSpPr>
            <p:nvPr/>
          </p:nvSpPr>
          <p:spPr bwMode="auto">
            <a:xfrm>
              <a:off x="3965" y="5708"/>
              <a:ext cx="751" cy="2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宋体" panose="02010600030101010101" pitchFamily="2" charset="-122"/>
                </a:rPr>
                <a:t>以太网</a:t>
              </a:r>
              <a:r>
                <a:rPr lang="en-US" altLang="zh-CN" sz="1600">
                  <a:latin typeface="宋体" panose="02010600030101010101" pitchFamily="2" charset="-122"/>
                </a:rPr>
                <a:t>2</a:t>
              </a:r>
            </a:p>
          </p:txBody>
        </p:sp>
      </p:grp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870700" cy="762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实验四、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IP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组网实验</a:t>
            </a:r>
            <a:b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——IP</a:t>
            </a:r>
            <a:r>
              <a:rPr 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组网基础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ChangeArrowheads="1"/>
          </p:cNvSpPr>
          <p:nvPr/>
        </p:nvSpPr>
        <p:spPr bwMode="auto">
          <a:xfrm>
            <a:off x="1066800" y="4191000"/>
            <a:ext cx="1600200" cy="1143000"/>
          </a:xfrm>
          <a:prstGeom prst="rect">
            <a:avLst/>
          </a:prstGeom>
          <a:solidFill>
            <a:srgbClr val="FF00FF"/>
          </a:solidFill>
          <a:ln w="3175">
            <a:solidFill>
              <a:schemeClr val="bg2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实验室</a:t>
            </a:r>
          </a:p>
        </p:txBody>
      </p:sp>
      <p:sp>
        <p:nvSpPr>
          <p:cNvPr id="8195" name="Rectangle 9"/>
          <p:cNvSpPr>
            <a:spLocks noChangeArrowheads="1"/>
          </p:cNvSpPr>
          <p:nvPr/>
        </p:nvSpPr>
        <p:spPr bwMode="auto">
          <a:xfrm>
            <a:off x="6553200" y="4191000"/>
            <a:ext cx="1600200" cy="1143000"/>
          </a:xfrm>
          <a:prstGeom prst="rect">
            <a:avLst/>
          </a:prstGeom>
          <a:solidFill>
            <a:srgbClr val="FF00FF"/>
          </a:solidFill>
          <a:ln w="3175">
            <a:solidFill>
              <a:schemeClr val="bg2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学校</a:t>
            </a:r>
            <a:r>
              <a:rPr kumimoji="1" lang="en-US" altLang="zh-CN" sz="2400">
                <a:latin typeface="Times New Roman" panose="02020603050405020304" pitchFamily="18" charset="0"/>
              </a:rPr>
              <a:t>BBS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服务器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202.38.64.3</a:t>
            </a:r>
          </a:p>
        </p:txBody>
      </p:sp>
      <p:sp>
        <p:nvSpPr>
          <p:cNvPr id="8196" name="Line 10"/>
          <p:cNvSpPr>
            <a:spLocks noChangeShapeType="1"/>
          </p:cNvSpPr>
          <p:nvPr/>
        </p:nvSpPr>
        <p:spPr bwMode="auto">
          <a:xfrm>
            <a:off x="2743200" y="4724400"/>
            <a:ext cx="3733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7" name="AutoShape 12"/>
          <p:cNvSpPr>
            <a:spLocks noChangeArrowheads="1"/>
          </p:cNvSpPr>
          <p:nvPr/>
        </p:nvSpPr>
        <p:spPr bwMode="auto">
          <a:xfrm>
            <a:off x="3352800" y="4191000"/>
            <a:ext cx="2209800" cy="1143000"/>
          </a:xfrm>
          <a:prstGeom prst="cloudCallout">
            <a:avLst>
              <a:gd name="adj1" fmla="val -14009"/>
              <a:gd name="adj2" fmla="val -18194"/>
            </a:avLst>
          </a:prstGeom>
          <a:solidFill>
            <a:srgbClr val="FF00FF">
              <a:alpha val="50195"/>
            </a:srgbClr>
          </a:solidFill>
          <a:ln w="3175">
            <a:solidFill>
              <a:schemeClr val="bg2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1447800" y="1905000"/>
            <a:ext cx="6324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找出实验室到</a:t>
            </a:r>
            <a:r>
              <a:rPr kumimoji="1"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bbs</a:t>
            </a:r>
            <a:r>
              <a:rPr kumimoji="1"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服务器，经历了多少路由器（注意一个路由器有多个</a:t>
            </a:r>
            <a:r>
              <a:rPr kumimoji="1"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IP</a:t>
            </a:r>
            <a:r>
              <a:rPr kumimoji="1"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地址）：</a:t>
            </a:r>
            <a:endParaRPr kumimoji="1" lang="en-US" altLang="zh-CN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使用</a:t>
            </a:r>
            <a:r>
              <a:rPr kumimoji="1"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traceroute</a:t>
            </a:r>
            <a:r>
              <a:rPr kumimoji="1"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工具实现；</a:t>
            </a:r>
            <a:endParaRPr kumimoji="1" lang="en-US" altLang="zh-CN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traceroute 202.38.64.3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870700" cy="762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实验四、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IP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组网实验</a:t>
            </a:r>
            <a:b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——IP</a:t>
            </a:r>
            <a:r>
              <a:rPr 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组网基础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>
                <a:latin typeface="华文新魏" panose="02010800040101010101" pitchFamily="2" charset="-122"/>
                <a:ea typeface="华文新魏" panose="02010800040101010101" pitchFamily="2" charset="-122"/>
              </a:rPr>
              <a:t>Packet Tracer 是由Cisco公司发布的一个辅助学习工具，为学习思科网络课程的初学者去设计、配置、排除网络故障提供了网络模拟环境。用户可以在软件的图形用户界面上直接使用拖曳方法建立网络拓扑，并可提供数据包在网络中行进的详细处理过程，观察网络实时运行情况。可以学习IOS的配置、锻炼故障排查能力。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870700" cy="762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实验四、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IP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组网实验</a:t>
            </a:r>
            <a:b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——Cisco</a:t>
            </a:r>
            <a:r>
              <a:rPr 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路由器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IP</a:t>
            </a:r>
            <a:r>
              <a:rPr 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组网模拟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本实验的目的：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配置如下图所示的网络拓扑结构，并手动配置该网络的路由表。</a:t>
            </a: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870700" cy="762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实验四、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IP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组网实验</a:t>
            </a:r>
            <a:b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——Cisco</a:t>
            </a:r>
            <a:r>
              <a:rPr 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路由器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IP</a:t>
            </a:r>
            <a:r>
              <a:rPr 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组网模拟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769620"/>
            <a:ext cx="7360920" cy="5318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华文新魏" panose="02010800040101010101" pitchFamily="2" charset="-122"/>
                <a:ea typeface="华文新魏" panose="02010800040101010101" pitchFamily="2" charset="-122"/>
              </a:rPr>
              <a:t>Packet Tracer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界面</a:t>
            </a:r>
          </a:p>
        </p:txBody>
      </p:sp>
      <p:pic>
        <p:nvPicPr>
          <p:cNvPr id="6" name="图片 5" descr="工作界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0" y="1417955"/>
            <a:ext cx="8528685" cy="48437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1319</Words>
  <Application>Microsoft Office PowerPoint</Application>
  <PresentationFormat>全屏显示(4:3)</PresentationFormat>
  <Paragraphs>118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华文新魏</vt:lpstr>
      <vt:lpstr>楷体_GB2312</vt:lpstr>
      <vt:lpstr>宋体</vt:lpstr>
      <vt:lpstr>Arial</vt:lpstr>
      <vt:lpstr>Calibri</vt:lpstr>
      <vt:lpstr>Times New Roman</vt:lpstr>
      <vt:lpstr>Office 主题</vt:lpstr>
      <vt:lpstr>Lab4 IP组网实验</vt:lpstr>
      <vt:lpstr>实验四、IP组网实验 ——IP组网基础</vt:lpstr>
      <vt:lpstr>PowerPoint 演示文稿</vt:lpstr>
      <vt:lpstr>实验四、IP组网实验 ——IP组网基础</vt:lpstr>
      <vt:lpstr>实验四、IP组网实验 ——IP组网基础</vt:lpstr>
      <vt:lpstr>实验四、IP组网实验 ——Cisco路由器IP组网模拟</vt:lpstr>
      <vt:lpstr>实验四、IP组网实验 ——Cisco路由器IP组网模拟</vt:lpstr>
      <vt:lpstr>PowerPoint 演示文稿</vt:lpstr>
      <vt:lpstr>Packet Tracer界面</vt:lpstr>
      <vt:lpstr>Packet Tracer界面</vt:lpstr>
      <vt:lpstr>Packet Tracer配置方法</vt:lpstr>
      <vt:lpstr>Packet Tracer配置方法</vt:lpstr>
      <vt:lpstr>命令行使用示例</vt:lpstr>
      <vt:lpstr>命令行使用示例</vt:lpstr>
      <vt:lpstr>图形配置界面使用示例</vt:lpstr>
      <vt:lpstr>图形配置界面使用示例</vt:lpstr>
      <vt:lpstr>配置效果图</vt:lpstr>
      <vt:lpstr>命令行配置静态路由示意</vt:lpstr>
      <vt:lpstr>图形窗口配置静态路由示意</vt:lpstr>
      <vt:lpstr>配置效果图</vt:lpstr>
      <vt:lpstr>检查配置结果</vt:lpstr>
      <vt:lpstr>检查配置结果</vt:lpstr>
      <vt:lpstr>实验报告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番茄花园</dc:creator>
  <cp:lastModifiedBy>Zhao Zhengang</cp:lastModifiedBy>
  <cp:revision>125</cp:revision>
  <dcterms:created xsi:type="dcterms:W3CDTF">2009-08-27T05:12:00Z</dcterms:created>
  <dcterms:modified xsi:type="dcterms:W3CDTF">2019-11-09T04:20:00Z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