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4" r:id="rId3"/>
    <p:sldId id="260" r:id="rId4"/>
    <p:sldId id="269" r:id="rId5"/>
    <p:sldId id="294" r:id="rId6"/>
    <p:sldId id="295" r:id="rId7"/>
    <p:sldId id="288" r:id="rId8"/>
    <p:sldId id="289" r:id="rId9"/>
    <p:sldId id="266" r:id="rId10"/>
    <p:sldId id="274" r:id="rId11"/>
    <p:sldId id="279" r:id="rId12"/>
    <p:sldId id="280" r:id="rId13"/>
    <p:sldId id="290" r:id="rId14"/>
    <p:sldId id="261" r:id="rId15"/>
    <p:sldId id="282" r:id="rId16"/>
    <p:sldId id="281" r:id="rId17"/>
    <p:sldId id="265" r:id="rId18"/>
    <p:sldId id="287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0099CC"/>
    <a:srgbClr val="00FF00"/>
    <a:srgbClr val="FF66FF"/>
    <a:srgbClr val="FF00FF"/>
    <a:srgbClr val="CC66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59" autoAdjust="0"/>
  </p:normalViewPr>
  <p:slideViewPr>
    <p:cSldViewPr>
      <p:cViewPr varScale="1">
        <p:scale>
          <a:sx n="57" d="100"/>
          <a:sy n="57" d="100"/>
        </p:scale>
        <p:origin x="15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B7C8229-D490-4B93-8EA9-10C5518E4F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网络工程系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ABF1A3E-7B1E-450F-9381-D7AB396D44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265E088-F8F0-494C-A403-9D332B268A3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电子科大通信学院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E2FEAF7-317A-45AF-ADB2-24DB05DC1C9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892E6689-752D-48D4-AD5F-0A91EEF59B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9DB1965-5873-4768-98EA-B372294D1D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网络工程系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06DA084-DF49-47DE-B15F-205EA1A772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5516CA4-8FEC-44F7-B3DA-8CC583799F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BB453E84-AC0B-4AC8-A33C-151E0B4C630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0E935249-B7D1-4B4E-9419-A8ECAD1EFB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电子科大通信学院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30A1920-1D09-489C-8A25-2A11D3A43D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8BE1A57E-84C5-481E-8B22-6D31E355A8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3E8B631-3253-4A85-A586-6390DCAC8A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D9FED09-F7BA-4836-8218-1DBEFBD54A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A9D8B6-E38D-4B37-9BD3-8B8BFA51A8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407C7EF-4334-4B9C-BB4C-D78E898A8E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3403E-6347-4A48-BEDD-3B9BD82295D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5E4C457-3369-4954-B2BD-4501F02D2C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C8DCA11-7FBB-4845-9C8B-7488D0179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ARPANET</a:t>
            </a:r>
            <a:r>
              <a:rPr lang="zh-CN" altLang="en-US" dirty="0"/>
              <a:t>：</a:t>
            </a:r>
            <a:r>
              <a:rPr lang="en-US" altLang="zh-CN" dirty="0"/>
              <a:t>Advanced Research Project Agency Network</a:t>
            </a:r>
          </a:p>
          <a:p>
            <a:r>
              <a:rPr lang="en-US" altLang="zh-CN" dirty="0"/>
              <a:t>NCP</a:t>
            </a:r>
            <a:r>
              <a:rPr lang="zh-CN" altLang="en-US" dirty="0"/>
              <a:t>：</a:t>
            </a:r>
            <a:r>
              <a:rPr lang="en-US" altLang="zh-CN" dirty="0"/>
              <a:t>Network Control Protocol</a:t>
            </a:r>
          </a:p>
          <a:p>
            <a:r>
              <a:rPr lang="en-US" altLang="zh-CN" dirty="0"/>
              <a:t>MILNET</a:t>
            </a:r>
            <a:r>
              <a:rPr lang="zh-CN" altLang="en-US" dirty="0"/>
              <a:t>：</a:t>
            </a:r>
            <a:r>
              <a:rPr lang="en-US" altLang="zh-CN" dirty="0"/>
              <a:t>Military Network</a:t>
            </a:r>
          </a:p>
          <a:p>
            <a:r>
              <a:rPr lang="en-US" altLang="zh-CN" dirty="0"/>
              <a:t>NSFNET</a:t>
            </a:r>
            <a:r>
              <a:rPr lang="zh-CN" altLang="en-US" dirty="0"/>
              <a:t>：</a:t>
            </a:r>
            <a:r>
              <a:rPr lang="en-US" altLang="zh-CN" dirty="0"/>
              <a:t>National Science Foundation Network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network access point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）是因特网的路由选择层次体系中的通信交换点，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通达因特网主干线的点。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(2)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因特网服务提供商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(ISP)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互相连接的点。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1A57E-84C5-481E-8B22-6D31E355A8D2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75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59F45EF-59FB-4CF1-A67A-9117F9D72254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A861CD3-A908-4394-98F8-3937E12C89A9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89363"/>
            <a:ext cx="6400800" cy="2232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8E2CAD9-0569-48B7-BFEF-931BEEA961AE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F972059-9305-4092-8B19-F4C94CCCB2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《TCP/IP协议》（2006）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54E14D8-2435-46B5-81C5-CCC50A2609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1FB22FE-8607-470E-8E90-685DD2565C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75D79-21AF-45C2-B020-D089B211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5F3AB1-E70C-42F9-89B5-72DBD8D9F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1E831-4A3B-4B80-A0E3-3FEB3CD6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ABBE7-BA03-423D-A850-B449C717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《TCP/IP协议》（2006）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6FB04-B29A-4E79-A269-B4B55232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5C4A2C-AD99-4F21-A731-E76ADD43CD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43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F2CD85-F692-4021-9216-E36ADD130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6075" y="115888"/>
            <a:ext cx="2124075" cy="6192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5250B3-C1D2-49FE-9D8B-8CCFC04A8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19825" cy="6192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81072-C620-4788-9D49-3ACFDF8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D2B13-261D-4B49-B5DB-43D33740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《TCP/IP协议》（2006）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4DEBB-1E9F-4D7C-BAAE-37D6DDE6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614FC-F410-41A7-A27F-764B3ACC73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18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EE5F2-847E-4EFB-B2CD-6DF457C5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1081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305DE2B5-E202-42ED-9BC7-9289C2BDD0DC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323850" y="1196975"/>
            <a:ext cx="8496300" cy="51117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877FD-5112-48F2-9E6F-C0B94664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850" y="6308725"/>
            <a:ext cx="2133600" cy="433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93E1A-12C1-4986-9B7A-F9448213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08725"/>
            <a:ext cx="2895600" cy="4333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《TCP/IP协议》（2006）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1507E-E6A3-4E43-AC52-0A3D6642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86550" y="6308725"/>
            <a:ext cx="2133600" cy="433388"/>
          </a:xfrm>
        </p:spPr>
        <p:txBody>
          <a:bodyPr/>
          <a:lstStyle>
            <a:lvl1pPr>
              <a:defRPr/>
            </a:lvl1pPr>
          </a:lstStyle>
          <a:p>
            <a:fld id="{76FB7997-7355-44C3-BFFA-E7233816FD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79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128BA-423C-4FDB-A259-E14F5C76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2036D-70BC-4674-9B78-DAB5B298A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F0CAE-799A-418B-82A8-5A845121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B87C6-CEB2-4B29-AEF1-B612FD7C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《TCP/IP协议》（2006）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8C3CF-96A4-4955-950D-5E9F49AB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6078B-FAA1-4795-8E04-E95529FBD3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99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295A7-B93C-401C-8934-A8ED0160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FE6B93-3160-42FF-8556-00A9436F2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B3A29-B5C0-4333-A7BA-23729162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369E7-82EB-4092-A1C4-34780465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《TCP/IP协议》（2006）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F0DD2-76C7-4A46-A454-8550862D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FE871-FD8E-47D3-A6C0-6CFEC46108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30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60614-376F-4F19-B03D-7BCC9A83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9FB6F-26AD-4D15-8BCD-3BA6E285E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171950" cy="5111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3ED17D-4819-4F14-BA6C-7653AE99F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171950" cy="5111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37A76-E807-4232-9A51-B45A3C11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E55A24-B6DE-4A9E-AD75-A1AF8296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《TCP/IP协议》（2006）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97D0E-DC68-42B9-A436-AB4CB7CF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D1B46-1F78-4FF7-93FE-113DB59E4A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08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0D977-D7A9-475B-AAEA-4E5EF957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B3C03F-C617-406C-8D6F-482B4702A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8DBC1-50FF-408C-A479-9E1FAA4B2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500329-500A-48AD-88AB-1791C5ED8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5198B-79FF-4F9C-B6D4-D7A0546CD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E4A1A1-A26E-4297-B748-3D4B662A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F45554-EF36-4414-BAD7-12E1B13F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《TCP/IP协议》（2006）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B41018-37B1-457A-91F0-5F41EB33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3A561-0658-4C9E-AEAC-C0CC242853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13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FE5A8-94A9-440E-9A04-DB67862F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AAB06D-C8B0-4E6F-B11C-B7026D63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3F32F5-691A-438A-AA1E-23E14DAD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《TCP/IP协议》（2006）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7DB456-9F99-4895-BFB6-48660AA3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72EE3-EFC2-4FBF-BC93-7613742CA0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758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1D86D2-B110-4A4D-9649-2AB16303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BC42EC-496C-4967-94B1-1A08319D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《TCP/IP协议》（2006）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60D3DB-6ECD-496B-88D5-4E314DC7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DAB20-7584-4590-8BDB-DE05E6AB9F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29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DBD76-4BFE-4778-92FA-D4205DAB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CBDFD-B7BD-426A-8E0D-BEC0E32FD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EABC59-0228-4FCB-83C7-D97C7691D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14659-23FC-4AF5-9131-DA665FD4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1E7B1-6F1A-43FF-B5A8-75EF882F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《TCP/IP协议》（2006）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A303FA-EA81-4687-87A9-F9C52768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5E476-6F96-4AAB-B664-ACD757B850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38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82182-04B1-4B2E-82E4-E72954D3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B1B753-BE0E-4956-A28D-F267452F9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E96BDE-6B92-4D08-87FD-B209A0E0C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72FF8-CA04-4251-8E75-C180DE1C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1154A4-05F2-43EC-95FA-91706D1C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《TCP/IP协议》（2006）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EBA62F-5697-4D23-8581-1A2E0F78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EE0BA-15FC-4006-B8F1-0965189369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22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6010E3-4017-4848-BA7C-F712C4540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496300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98629A6-59A2-49FC-9E53-EBF917B24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96975"/>
            <a:ext cx="84963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6657FBC-78FB-472C-A3D5-1BB376A6556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5D2C2B1-6497-4633-A863-D1CABDF9346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8725"/>
            <a:ext cx="2895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《TCP/IP协议》（2006）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0BFF77C-67B0-4F16-B1CF-CCB8A76397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6067873-11C3-4AAC-A177-0734B84F08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689B8E0-03C4-4E7A-856F-1D7EA610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CB9-220A-4D3A-B4D0-BD31ADCB4F4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C3A62F14-4734-41D8-90C9-D87F418BA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1   Introduction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04D77590-CC55-4912-9701-3F6E7D1EB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9975" y="1492250"/>
            <a:ext cx="6480175" cy="4816475"/>
          </a:xfrm>
        </p:spPr>
        <p:txBody>
          <a:bodyPr/>
          <a:lstStyle/>
          <a:p>
            <a:pPr>
              <a:spcAft>
                <a:spcPct val="50000"/>
              </a:spcAft>
            </a:pPr>
            <a:r>
              <a:rPr lang="en-US" altLang="zh-CN"/>
              <a:t>A brief history of Internet</a:t>
            </a:r>
          </a:p>
          <a:p>
            <a:pPr>
              <a:spcAft>
                <a:spcPct val="50000"/>
              </a:spcAft>
            </a:pPr>
            <a:r>
              <a:rPr lang="en-US" altLang="zh-CN"/>
              <a:t>Protocols and standards</a:t>
            </a:r>
          </a:p>
          <a:p>
            <a:pPr>
              <a:spcAft>
                <a:spcPct val="50000"/>
              </a:spcAft>
            </a:pPr>
            <a:r>
              <a:rPr lang="en-US" altLang="zh-CN"/>
              <a:t>Standards organizations</a:t>
            </a:r>
          </a:p>
          <a:p>
            <a:pPr>
              <a:spcAft>
                <a:spcPct val="50000"/>
              </a:spcAft>
            </a:pPr>
            <a:r>
              <a:rPr lang="en-US" altLang="zh-CN"/>
              <a:t>Internet standards</a:t>
            </a:r>
          </a:p>
          <a:p>
            <a:pPr>
              <a:spcAft>
                <a:spcPct val="50000"/>
              </a:spcAft>
            </a:pPr>
            <a:r>
              <a:rPr lang="en-US" altLang="zh-CN"/>
              <a:t>Internet administration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>
            <a:extLst>
              <a:ext uri="{FF2B5EF4-FFF2-40B4-BE49-F238E27FC236}">
                <a16:creationId xmlns:a16="http://schemas.microsoft.com/office/drawing/2014/main" id="{CF3CD519-A3F5-418A-A96A-D8BC63D8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C-124E-4A20-ADBA-DBFD66DDF4D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ED123489-4A46-475B-889F-D4AE8992A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Analogy</a:t>
            </a:r>
          </a:p>
        </p:txBody>
      </p:sp>
      <p:graphicFrame>
        <p:nvGraphicFramePr>
          <p:cNvPr id="84995" name="Group 3">
            <a:extLst>
              <a:ext uri="{FF2B5EF4-FFF2-40B4-BE49-F238E27FC236}">
                <a16:creationId xmlns:a16="http://schemas.microsoft.com/office/drawing/2014/main" id="{D4CB709D-D010-453F-8BC9-03D4F493625B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323850" y="1339850"/>
          <a:ext cx="8496300" cy="5057467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310413821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706081403"/>
                    </a:ext>
                  </a:extLst>
                </a:gridCol>
                <a:gridCol w="1436688">
                  <a:extLst>
                    <a:ext uri="{9D8B030D-6E8A-4147-A177-3AD203B41FA5}">
                      <a16:colId xmlns:a16="http://schemas.microsoft.com/office/drawing/2014/main" val="1824166329"/>
                    </a:ext>
                  </a:extLst>
                </a:gridCol>
                <a:gridCol w="1874837">
                  <a:extLst>
                    <a:ext uri="{9D8B030D-6E8A-4147-A177-3AD203B41FA5}">
                      <a16:colId xmlns:a16="http://schemas.microsoft.com/office/drawing/2014/main" val="192957421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1851374667"/>
                    </a:ext>
                  </a:extLst>
                </a:gridCol>
              </a:tblGrid>
              <a:tr h="803275"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Network</a:t>
                      </a:r>
                    </a:p>
                  </a:txBody>
                  <a:tcPr marL="72000" marR="72000" marT="72000" marB="72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66F78"/>
                    </a:solidFill>
                  </a:tcPr>
                </a:tc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What is Flowing</a:t>
                      </a:r>
                    </a:p>
                  </a:txBody>
                  <a:tcPr marL="72000" marR="72000" marT="72000" marB="72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66F78"/>
                    </a:solidFill>
                  </a:tcPr>
                </a:tc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Different Forms</a:t>
                      </a:r>
                    </a:p>
                  </a:txBody>
                  <a:tcPr marL="72000" marR="72000" marT="72000" marB="72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66F78"/>
                    </a:solidFill>
                  </a:tcPr>
                </a:tc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Rules</a:t>
                      </a:r>
                    </a:p>
                  </a:txBody>
                  <a:tcPr marL="72000" marR="72000" marT="72000" marB="72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66F78"/>
                    </a:solidFill>
                  </a:tcPr>
                </a:tc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Where</a:t>
                      </a:r>
                    </a:p>
                  </a:txBody>
                  <a:tcPr marL="72000" marR="72000" marT="72000" marB="72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66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779371"/>
                  </a:ext>
                </a:extLst>
              </a:tr>
              <a:tr h="1076325"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Highway</a:t>
                      </a:r>
                    </a:p>
                  </a:txBody>
                  <a:tcPr marL="72000" marR="72000" marT="72000" marB="720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Vehicles</a:t>
                      </a:r>
                    </a:p>
                  </a:txBody>
                  <a:tcPr marL="72000" marR="72000" marT="72000" marB="72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Trucks, cars, cycles</a:t>
                      </a:r>
                    </a:p>
                  </a:txBody>
                  <a:tcPr marL="72000" marR="72000" marT="72000" marB="72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Traffic laws and rules for politeness</a:t>
                      </a:r>
                    </a:p>
                  </a:txBody>
                  <a:tcPr marL="72000" marR="72000" marT="72000" marB="72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Roads and Highways</a:t>
                      </a:r>
                    </a:p>
                  </a:txBody>
                  <a:tcPr marL="72000" marR="72000" marT="72000" marB="72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389785"/>
                  </a:ext>
                </a:extLst>
              </a:tr>
              <a:tr h="1382713"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Postal</a:t>
                      </a:r>
                    </a:p>
                  </a:txBody>
                  <a:tcPr marL="72000" marR="72000" marT="72000" marB="7200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Objects</a:t>
                      </a:r>
                    </a:p>
                  </a:txBody>
                  <a:tcPr marL="72000" marR="72000" marT="72000" marB="720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Letters, packages</a:t>
                      </a:r>
                    </a:p>
                  </a:txBody>
                  <a:tcPr marL="72000" marR="72000" marT="72000" marB="720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Rules for packaging and attaching postage</a:t>
                      </a:r>
                    </a:p>
                  </a:txBody>
                  <a:tcPr marL="72000" marR="72000" marT="72000" marB="720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Postal service-boxes, offices, trucks, planes, delivery people</a:t>
                      </a:r>
                    </a:p>
                  </a:txBody>
                  <a:tcPr marL="72000" marR="72000" marT="72000" marB="7200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489324"/>
                  </a:ext>
                </a:extLst>
              </a:tr>
              <a:tr h="1677988"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Telephone</a:t>
                      </a:r>
                    </a:p>
                  </a:txBody>
                  <a:tcPr marL="72000" marR="72000" marT="72000" marB="7200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Information</a:t>
                      </a:r>
                    </a:p>
                  </a:txBody>
                  <a:tcPr marL="72000" marR="72000" marT="72000" marB="720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Spoken languages</a:t>
                      </a:r>
                    </a:p>
                  </a:txBody>
                  <a:tcPr marL="72000" marR="72000" marT="72000" marB="720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Rules for accessing phone and rules for politeness</a:t>
                      </a:r>
                    </a:p>
                  </a:txBody>
                  <a:tcPr marL="72000" marR="72000" marT="72000" marB="720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marL="563563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marL="10334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marL="1333500" defTabSz="8143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marL="1630363" defTabSz="8143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marL="20875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marL="25447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marL="30019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marL="3459163" defTabSz="814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Phone system-wires, EM waves, etc.</a:t>
                      </a:r>
                    </a:p>
                  </a:txBody>
                  <a:tcPr marL="72000" marR="72000" marT="72000" marB="7200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4602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8FDFA-38DF-4C88-B9B9-7959E0A8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A6E9-A300-46FC-B316-3B7AB818684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9B321639-E41D-4193-A6A4-58A2DD65C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 Standards Organizations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0061D3A-6595-4811-822E-4DA018B4C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Standards Creation Committees</a:t>
            </a:r>
          </a:p>
          <a:p>
            <a:pPr lvl="1"/>
            <a:r>
              <a:rPr lang="en-US" altLang="zh-CN" sz="2400">
                <a:solidFill>
                  <a:srgbClr val="00FFFF"/>
                </a:solidFill>
              </a:rPr>
              <a:t>ISO</a:t>
            </a:r>
            <a:r>
              <a:rPr lang="zh-CN" altLang="en-US" sz="2400"/>
              <a:t>（</a:t>
            </a:r>
            <a:r>
              <a:rPr lang="en-US" altLang="zh-CN" sz="2400" b="0" i="1"/>
              <a:t>International Standards Organization</a:t>
            </a:r>
            <a:r>
              <a:rPr lang="zh-CN" altLang="en-US" sz="2400" b="0" i="1"/>
              <a:t>，</a:t>
            </a:r>
            <a:r>
              <a:rPr lang="zh-CN" altLang="en-US" sz="2400" i="1"/>
              <a:t>国际标准化组织</a:t>
            </a:r>
            <a:r>
              <a:rPr lang="zh-CN" altLang="en-US" sz="2400"/>
              <a:t>）</a:t>
            </a:r>
          </a:p>
          <a:p>
            <a:pPr lvl="1"/>
            <a:r>
              <a:rPr lang="en-US" altLang="zh-CN" sz="2400">
                <a:solidFill>
                  <a:srgbClr val="00FFFF"/>
                </a:solidFill>
              </a:rPr>
              <a:t>ITU-T</a:t>
            </a:r>
            <a:r>
              <a:rPr lang="zh-CN" altLang="en-US" sz="2400"/>
              <a:t>（</a:t>
            </a:r>
            <a:r>
              <a:rPr lang="en-US" altLang="zh-CN" sz="2400" b="0" i="1"/>
              <a:t>International Telecommunications Union – Telecommunication Standardization Sector</a:t>
            </a:r>
            <a:r>
              <a:rPr lang="zh-CN" altLang="en-US" sz="2400" b="0" i="1"/>
              <a:t>，</a:t>
            </a:r>
            <a:r>
              <a:rPr lang="zh-CN" altLang="en-US" sz="2400" i="1"/>
              <a:t>国际电联 </a:t>
            </a:r>
            <a:r>
              <a:rPr lang="en-US" altLang="zh-CN" sz="2400" i="1"/>
              <a:t>--</a:t>
            </a:r>
            <a:r>
              <a:rPr lang="zh-CN" altLang="en-US" sz="2400" i="1"/>
              <a:t>电信标准部</a:t>
            </a:r>
            <a:r>
              <a:rPr lang="zh-CN" altLang="en-US" sz="2400"/>
              <a:t>）</a:t>
            </a:r>
          </a:p>
          <a:p>
            <a:pPr lvl="1"/>
            <a:r>
              <a:rPr lang="en-US" altLang="zh-CN" sz="2400"/>
              <a:t>ANSI</a:t>
            </a:r>
            <a:r>
              <a:rPr lang="zh-CN" altLang="en-US" sz="2400"/>
              <a:t>（</a:t>
            </a:r>
            <a:r>
              <a:rPr lang="en-US" altLang="zh-CN" sz="2400" b="0" i="1"/>
              <a:t>American National Standards Institute</a:t>
            </a:r>
            <a:r>
              <a:rPr lang="zh-CN" altLang="en-US" sz="2400" b="0" i="1"/>
              <a:t>，</a:t>
            </a:r>
            <a:r>
              <a:rPr lang="zh-CN" altLang="en-US" sz="2400" i="1"/>
              <a:t>美国国家标准化局</a:t>
            </a:r>
            <a:r>
              <a:rPr lang="zh-CN" altLang="en-US" sz="2400"/>
              <a:t>）</a:t>
            </a:r>
          </a:p>
          <a:p>
            <a:pPr lvl="1"/>
            <a:r>
              <a:rPr lang="en-US" altLang="zh-CN" sz="2400"/>
              <a:t>IEEE</a:t>
            </a:r>
            <a:r>
              <a:rPr lang="zh-CN" altLang="en-US" sz="2400"/>
              <a:t>（</a:t>
            </a:r>
            <a:r>
              <a:rPr lang="en-US" altLang="zh-CN" sz="2400" b="0" i="1"/>
              <a:t>Institute of Electrical and Electronics Engineering</a:t>
            </a:r>
            <a:r>
              <a:rPr lang="zh-CN" altLang="en-US" sz="2400" b="0" i="1"/>
              <a:t>，</a:t>
            </a:r>
            <a:r>
              <a:rPr lang="zh-CN" altLang="en-US" sz="2400" i="1"/>
              <a:t>电气电子工程师学会</a:t>
            </a:r>
            <a:r>
              <a:rPr lang="zh-CN" altLang="en-US" sz="2400"/>
              <a:t>）</a:t>
            </a:r>
          </a:p>
          <a:p>
            <a:pPr lvl="1"/>
            <a:r>
              <a:rPr lang="en-US" altLang="zh-CN" sz="2400"/>
              <a:t>EIA</a:t>
            </a:r>
            <a:r>
              <a:rPr lang="zh-CN" altLang="en-US" sz="2400"/>
              <a:t>（</a:t>
            </a:r>
            <a:r>
              <a:rPr lang="en-US" altLang="zh-CN" sz="2400" b="0" i="1"/>
              <a:t>Electronic Industries Association</a:t>
            </a:r>
            <a:r>
              <a:rPr lang="zh-CN" altLang="en-US" sz="2400" b="0" i="1"/>
              <a:t>，</a:t>
            </a:r>
            <a:r>
              <a:rPr lang="zh-CN" altLang="en-US" sz="2400" i="1"/>
              <a:t>电子工业协会</a:t>
            </a:r>
            <a:r>
              <a:rPr lang="zh-CN" altLang="en-US" sz="2400"/>
              <a:t>）</a:t>
            </a: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432F82AE-AC58-4591-B87B-11260FFB5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1387475"/>
            <a:ext cx="330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sym typeface="Wingdings" panose="05000000000000000000" pitchFamily="2" charset="2"/>
              </a:rPr>
              <a:t> </a:t>
            </a:r>
            <a:r>
              <a:rPr lang="zh-CN" altLang="en-US">
                <a:solidFill>
                  <a:srgbClr val="00FFFF"/>
                </a:solidFill>
                <a:sym typeface="Wingdings" panose="05000000000000000000" pitchFamily="2" charset="2"/>
              </a:rPr>
              <a:t>行动缓慢，按章办事</a:t>
            </a:r>
            <a:endParaRPr lang="zh-CN" altLang="en-US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8DC1723-1D30-48FC-A672-AE8AB3DB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FC49-F6EB-4FDF-90E7-6B800ECFACA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470E37AE-4FAB-487A-9C76-F38E9C5EC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Cont.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9227333-64E5-4320-A1C4-495DEDA90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2800"/>
              <a:t>Forums</a:t>
            </a:r>
          </a:p>
          <a:p>
            <a:pPr lvl="1">
              <a:lnSpc>
                <a:spcPct val="115000"/>
              </a:lnSpc>
            </a:pPr>
            <a:r>
              <a:rPr lang="en-US" altLang="zh-CN" sz="2400"/>
              <a:t>Frame Relay Forum</a:t>
            </a:r>
            <a:r>
              <a:rPr lang="zh-CN" altLang="en-US" sz="2400"/>
              <a:t>（</a:t>
            </a:r>
            <a:r>
              <a:rPr lang="zh-CN" altLang="en-US" sz="2400" i="1"/>
              <a:t>帧中继论坛</a:t>
            </a:r>
            <a:r>
              <a:rPr lang="zh-CN" altLang="en-US" sz="2400"/>
              <a:t>）</a:t>
            </a:r>
          </a:p>
          <a:p>
            <a:pPr lvl="1">
              <a:lnSpc>
                <a:spcPct val="115000"/>
              </a:lnSpc>
            </a:pPr>
            <a:r>
              <a:rPr lang="en-US" altLang="zh-CN" sz="2400"/>
              <a:t>ATM Forum</a:t>
            </a:r>
            <a:r>
              <a:rPr lang="zh-CN" altLang="en-US" sz="2400"/>
              <a:t>（</a:t>
            </a:r>
            <a:r>
              <a:rPr lang="en-US" altLang="zh-CN" sz="2400" b="0" i="1"/>
              <a:t>ATM</a:t>
            </a:r>
            <a:r>
              <a:rPr lang="zh-CN" altLang="en-US" sz="2400" i="1"/>
              <a:t>论坛</a:t>
            </a:r>
            <a:r>
              <a:rPr lang="zh-CN" altLang="en-US" sz="2400"/>
              <a:t>）</a:t>
            </a:r>
          </a:p>
          <a:p>
            <a:pPr>
              <a:lnSpc>
                <a:spcPct val="115000"/>
              </a:lnSpc>
            </a:pPr>
            <a:r>
              <a:rPr lang="en-US" altLang="zh-CN" sz="2800"/>
              <a:t>Regulatory Agencies</a:t>
            </a:r>
          </a:p>
          <a:p>
            <a:pPr lvl="1">
              <a:lnSpc>
                <a:spcPct val="115000"/>
              </a:lnSpc>
            </a:pPr>
            <a:r>
              <a:rPr lang="en-US" altLang="zh-CN" sz="2400"/>
              <a:t>FCC</a:t>
            </a:r>
            <a:r>
              <a:rPr lang="zh-CN" altLang="en-US" sz="2400"/>
              <a:t>（</a:t>
            </a:r>
            <a:r>
              <a:rPr lang="en-US" altLang="zh-CN" sz="2400" b="0" i="1"/>
              <a:t>Federal Communications Commission</a:t>
            </a:r>
            <a:r>
              <a:rPr lang="zh-CN" altLang="en-US" sz="2400" b="0" i="1"/>
              <a:t>，</a:t>
            </a:r>
            <a:r>
              <a:rPr lang="zh-CN" altLang="en-US" sz="2400" i="1"/>
              <a:t>联邦通信委员会</a:t>
            </a:r>
            <a:r>
              <a:rPr lang="zh-CN" altLang="en-US" sz="2400"/>
              <a:t>）</a:t>
            </a: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C3A62F45-41F3-485F-9EBD-A68F9E630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1458913"/>
            <a:ext cx="665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sym typeface="Wingdings" panose="05000000000000000000" pitchFamily="2" charset="2"/>
              </a:rPr>
              <a:t> </a:t>
            </a:r>
            <a:r>
              <a:rPr lang="zh-CN" altLang="en-US">
                <a:solidFill>
                  <a:srgbClr val="00FFFF"/>
                </a:solidFill>
                <a:sym typeface="Wingdings" panose="05000000000000000000" pitchFamily="2" charset="2"/>
              </a:rPr>
              <a:t>加快标准化过程，测试、评价、标准化新技术</a:t>
            </a:r>
            <a:endParaRPr lang="zh-CN" altLang="en-US">
              <a:solidFill>
                <a:srgbClr val="00FFFF"/>
              </a:solidFill>
            </a:endParaRPr>
          </a:p>
        </p:txBody>
      </p:sp>
      <p:sp>
        <p:nvSpPr>
          <p:cNvPr id="91141" name="Text Box 5">
            <a:extLst>
              <a:ext uri="{FF2B5EF4-FFF2-40B4-BE49-F238E27FC236}">
                <a16:creationId xmlns:a16="http://schemas.microsoft.com/office/drawing/2014/main" id="{48777BB1-7B55-426C-B3D3-87F37A96F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860925"/>
            <a:ext cx="8653463" cy="1162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62000" tIns="118800" rIns="18000" bIns="118800" anchor="ctr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Internet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标准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—— RFC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Request For Comments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  <a:p>
            <a:r>
              <a:rPr lang="zh-CN" altLang="en-US" sz="2800" b="0"/>
              <a:t>                                </a:t>
            </a:r>
            <a:r>
              <a:rPr lang="en-US" altLang="zh-CN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http://www.rfc-editor.org</a:t>
            </a:r>
            <a:endParaRPr lang="en-US" altLang="zh-CN" sz="3600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BFBCB12-771B-423D-A146-582E8781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1590-7F42-4881-8F57-7CAEC5B4BA4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76666400-8E64-4FC9-B524-153A907B5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 Internet Standards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8944C270-6E20-4845-B0BC-6A6F8AEF8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RFC</a:t>
            </a:r>
            <a:r>
              <a:rPr lang="zh-CN" altLang="en-US"/>
              <a:t>（</a:t>
            </a:r>
            <a:r>
              <a:rPr lang="en-US" altLang="zh-CN"/>
              <a:t>Request For Comments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请求评论、请求注解、请求注释</a:t>
            </a:r>
          </a:p>
          <a:p>
            <a:pPr lvl="1"/>
            <a:r>
              <a:rPr lang="en-US" altLang="zh-CN">
                <a:solidFill>
                  <a:srgbClr val="00FFFF"/>
                </a:solidFill>
              </a:rPr>
              <a:t>http://www.rfc-editor.org</a:t>
            </a:r>
          </a:p>
          <a:p>
            <a:pPr lvl="1"/>
            <a:r>
              <a:rPr lang="en-US" altLang="zh-CN"/>
              <a:t>The RFC document series is a set of technical and organizational notes about the Internet (originally the ARPANET), beginning in 1969. Memos in the RFC series discuss many aspects of computer networking, including </a:t>
            </a:r>
            <a:r>
              <a:rPr lang="en-US" altLang="zh-CN">
                <a:solidFill>
                  <a:srgbClr val="00FFFF"/>
                </a:solidFill>
              </a:rPr>
              <a:t>protocols</a:t>
            </a:r>
            <a:r>
              <a:rPr lang="en-US" altLang="zh-CN"/>
              <a:t>, </a:t>
            </a:r>
            <a:r>
              <a:rPr lang="en-US" altLang="zh-CN">
                <a:solidFill>
                  <a:srgbClr val="00FFFF"/>
                </a:solidFill>
              </a:rPr>
              <a:t>procedures</a:t>
            </a:r>
            <a:r>
              <a:rPr lang="en-US" altLang="zh-CN"/>
              <a:t>, </a:t>
            </a:r>
            <a:r>
              <a:rPr lang="en-US" altLang="zh-CN">
                <a:solidFill>
                  <a:srgbClr val="00FFFF"/>
                </a:solidFill>
              </a:rPr>
              <a:t>programs</a:t>
            </a:r>
            <a:r>
              <a:rPr lang="en-US" altLang="zh-CN"/>
              <a:t>, and </a:t>
            </a:r>
            <a:r>
              <a:rPr lang="en-US" altLang="zh-CN">
                <a:solidFill>
                  <a:srgbClr val="00FFFF"/>
                </a:solidFill>
              </a:rPr>
              <a:t>concepts</a:t>
            </a:r>
            <a:r>
              <a:rPr lang="en-US" altLang="zh-CN"/>
              <a:t>, as well as </a:t>
            </a:r>
            <a:r>
              <a:rPr lang="en-US" altLang="zh-CN">
                <a:solidFill>
                  <a:srgbClr val="00FFFF"/>
                </a:solidFill>
              </a:rPr>
              <a:t>meeting notes</a:t>
            </a:r>
            <a:r>
              <a:rPr lang="en-US" altLang="zh-CN"/>
              <a:t>, </a:t>
            </a:r>
            <a:r>
              <a:rPr lang="en-US" altLang="zh-CN">
                <a:solidFill>
                  <a:srgbClr val="00FFFF"/>
                </a:solidFill>
              </a:rPr>
              <a:t>opinions</a:t>
            </a:r>
            <a:r>
              <a:rPr lang="en-US" altLang="zh-CN"/>
              <a:t>, and sometimes </a:t>
            </a:r>
            <a:r>
              <a:rPr lang="en-US" altLang="zh-CN">
                <a:solidFill>
                  <a:srgbClr val="00FFFF"/>
                </a:solidFill>
              </a:rPr>
              <a:t>humor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0EE53-038A-43D1-85BD-ADCC32CD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8D6F-50BC-4C4E-8C61-8C9AC72199F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A917A7A5-9D8E-4C42-8C87-9611A6CAB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Maturity Levels of an RFC</a:t>
            </a:r>
          </a:p>
        </p:txBody>
      </p:sp>
      <p:pic>
        <p:nvPicPr>
          <p:cNvPr id="16389" name="Picture 5">
            <a:extLst>
              <a:ext uri="{FF2B5EF4-FFF2-40B4-BE49-F238E27FC236}">
                <a16:creationId xmlns:a16="http://schemas.microsoft.com/office/drawing/2014/main" id="{9DC4B834-5E24-45F5-ABDC-8F2467D648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911350"/>
            <a:ext cx="8496300" cy="4470400"/>
          </a:xfrm>
          <a:noFill/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6395" name="Text Box 11">
            <a:extLst>
              <a:ext uri="{FF2B5EF4-FFF2-40B4-BE49-F238E27FC236}">
                <a16:creationId xmlns:a16="http://schemas.microsoft.com/office/drawing/2014/main" id="{47B78FE0-AAC7-40E7-9ED7-50BE57CBD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341438"/>
            <a:ext cx="869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RFC2026</a:t>
            </a:r>
            <a:r>
              <a:rPr lang="zh-CN" altLang="en-US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Internet Standards Process -- Revision 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E8A67DD-2786-47B6-B61A-BBF9D725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AB-64BF-47CF-A3D3-4126428C02D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856F1AE1-BF86-46DB-99AF-460DCC905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  <a:r>
              <a:rPr lang="zh-CN" altLang="en-US"/>
              <a:t>：</a:t>
            </a:r>
            <a:r>
              <a:rPr lang="en-US" altLang="zh-CN"/>
              <a:t>RFC Index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600A8C7-A748-4E25-88E0-D785C3502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 sz="2400"/>
              <a:t>0790  Assigned numbers. J. Postel. Sep-01-1981. (Format: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TXT=35316 bytes) (Obsoletes RFC0776) (Obsoleted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by RFC0820) (Status:</a:t>
            </a:r>
            <a:r>
              <a:rPr lang="en-US" altLang="zh-CN" sz="2400">
                <a:solidFill>
                  <a:schemeClr val="folHlink"/>
                </a:solidFill>
              </a:rPr>
              <a:t> </a:t>
            </a:r>
            <a:r>
              <a:rPr lang="en-US" altLang="zh-CN" sz="2400">
                <a:solidFill>
                  <a:srgbClr val="00FFFF"/>
                </a:solidFill>
              </a:rPr>
              <a:t>HISTORIC</a:t>
            </a:r>
            <a:r>
              <a:rPr lang="en-US" altLang="zh-CN" sz="2400"/>
              <a:t>)</a:t>
            </a:r>
          </a:p>
          <a:p>
            <a:pPr>
              <a:lnSpc>
                <a:spcPct val="85000"/>
              </a:lnSpc>
            </a:pPr>
            <a:r>
              <a:rPr lang="en-US" altLang="zh-CN" sz="2400"/>
              <a:t>0791  Internet Protocol.  …  (Status:</a:t>
            </a:r>
            <a:r>
              <a:rPr lang="en-US" altLang="zh-CN" sz="2400">
                <a:solidFill>
                  <a:schemeClr val="folHlink"/>
                </a:solidFill>
              </a:rPr>
              <a:t> </a:t>
            </a:r>
            <a:r>
              <a:rPr lang="en-US" altLang="zh-CN" sz="2400">
                <a:solidFill>
                  <a:srgbClr val="00FFFF"/>
                </a:solidFill>
              </a:rPr>
              <a:t>STANDARD</a:t>
            </a:r>
            <a:r>
              <a:rPr lang="en-US" altLang="zh-CN" sz="2400"/>
              <a:t>)</a:t>
            </a:r>
          </a:p>
          <a:p>
            <a:pPr>
              <a:lnSpc>
                <a:spcPct val="85000"/>
              </a:lnSpc>
            </a:pPr>
            <a:r>
              <a:rPr lang="en-US" altLang="zh-CN" sz="2400"/>
              <a:t>1256  ICMP Router Discovery Messages.  …  (Status: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</a:t>
            </a:r>
            <a:r>
              <a:rPr lang="en-US" altLang="zh-CN" sz="2400">
                <a:solidFill>
                  <a:srgbClr val="00FFFF"/>
                </a:solidFill>
              </a:rPr>
              <a:t>PROPOSED STANDARD</a:t>
            </a:r>
            <a:r>
              <a:rPr lang="en-US" altLang="zh-CN" sz="2400"/>
              <a:t>)</a:t>
            </a:r>
          </a:p>
          <a:p>
            <a:pPr>
              <a:lnSpc>
                <a:spcPct val="85000"/>
              </a:lnSpc>
            </a:pPr>
            <a:r>
              <a:rPr lang="en-US" altLang="zh-CN" sz="2400"/>
              <a:t>1460  Post Office Protocol - Version 3.  …  (Status: </a:t>
            </a:r>
            <a:r>
              <a:rPr lang="en-US" altLang="zh-CN" sz="2400">
                <a:solidFill>
                  <a:srgbClr val="00FFFF"/>
                </a:solidFill>
              </a:rPr>
              <a:t>DRAFT</a:t>
            </a:r>
            <a:r>
              <a:rPr lang="en-US" altLang="zh-CN" sz="2400"/>
              <a:t>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</a:t>
            </a:r>
            <a:r>
              <a:rPr lang="en-US" altLang="zh-CN" sz="2400">
                <a:solidFill>
                  <a:srgbClr val="00FFFF"/>
                </a:solidFill>
              </a:rPr>
              <a:t>STANDARD</a:t>
            </a:r>
            <a:r>
              <a:rPr lang="en-US" altLang="zh-CN" sz="2400"/>
              <a:t>)</a:t>
            </a:r>
          </a:p>
          <a:p>
            <a:pPr>
              <a:lnSpc>
                <a:spcPct val="85000"/>
              </a:lnSpc>
            </a:pPr>
            <a:r>
              <a:rPr lang="en-US" altLang="zh-CN" sz="2400"/>
              <a:t>1788  ICMP Domain Name Messages.  …  (Status: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</a:t>
            </a:r>
            <a:r>
              <a:rPr lang="en-US" altLang="zh-CN" sz="2400">
                <a:solidFill>
                  <a:srgbClr val="00FFFF"/>
                </a:solidFill>
              </a:rPr>
              <a:t> EXPERIMENTAL</a:t>
            </a:r>
            <a:r>
              <a:rPr lang="en-US" altLang="zh-CN" sz="2400"/>
              <a:t>)</a:t>
            </a:r>
          </a:p>
          <a:p>
            <a:pPr>
              <a:lnSpc>
                <a:spcPct val="85000"/>
              </a:lnSpc>
            </a:pPr>
            <a:r>
              <a:rPr lang="en-US" altLang="zh-CN" sz="2400"/>
              <a:t>1878  Variable Length Subnet Table For IPv4.  … (Status: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</a:t>
            </a:r>
            <a:r>
              <a:rPr lang="en-US" altLang="zh-CN" sz="2400">
                <a:solidFill>
                  <a:srgbClr val="00FFFF"/>
                </a:solidFill>
              </a:rPr>
              <a:t> INFORMATIONAL</a:t>
            </a:r>
            <a:r>
              <a:rPr lang="en-US" altLang="zh-CN" sz="2400"/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4">
            <a:extLst>
              <a:ext uri="{FF2B5EF4-FFF2-40B4-BE49-F238E27FC236}">
                <a16:creationId xmlns:a16="http://schemas.microsoft.com/office/drawing/2014/main" id="{6D195EC5-8B8D-493A-BC78-37DCDCB0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7751-EA14-40C3-94D5-AFFCEC0CCAD4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896F110E-2F85-499D-BA0D-81C57FB23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Requirement Levels of an RFC</a:t>
            </a:r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F45D142D-4886-4523-9F28-F695757E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644900"/>
            <a:ext cx="2911475" cy="863600"/>
          </a:xfrm>
          <a:prstGeom prst="rect">
            <a:avLst/>
          </a:prstGeom>
          <a:solidFill>
            <a:srgbClr val="80808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2169" name="Rectangle 9">
            <a:extLst>
              <a:ext uri="{FF2B5EF4-FFF2-40B4-BE49-F238E27FC236}">
                <a16:creationId xmlns:a16="http://schemas.microsoft.com/office/drawing/2014/main" id="{18236B42-184D-4A51-A49F-5C139969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4508500"/>
            <a:ext cx="3286125" cy="576263"/>
          </a:xfrm>
          <a:prstGeom prst="rect">
            <a:avLst/>
          </a:prstGeom>
          <a:solidFill>
            <a:srgbClr val="333333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2170" name="Rectangle 10">
            <a:extLst>
              <a:ext uri="{FF2B5EF4-FFF2-40B4-BE49-F238E27FC236}">
                <a16:creationId xmlns:a16="http://schemas.microsoft.com/office/drawing/2014/main" id="{8D3BABD7-6ED2-48DF-AE2A-5C89953FF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3787775"/>
            <a:ext cx="3286125" cy="576263"/>
          </a:xfrm>
          <a:prstGeom prst="rect">
            <a:avLst/>
          </a:prstGeom>
          <a:solidFill>
            <a:srgbClr val="80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2171" name="Rectangle 11">
            <a:extLst>
              <a:ext uri="{FF2B5EF4-FFF2-40B4-BE49-F238E27FC236}">
                <a16:creationId xmlns:a16="http://schemas.microsoft.com/office/drawing/2014/main" id="{4BE048DB-67EB-4331-A353-32C6BE713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2997200"/>
            <a:ext cx="3286125" cy="576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2172" name="Rectangle 12">
            <a:extLst>
              <a:ext uri="{FF2B5EF4-FFF2-40B4-BE49-F238E27FC236}">
                <a16:creationId xmlns:a16="http://schemas.microsoft.com/office/drawing/2014/main" id="{E4B5CF46-528E-4DAD-9B46-55E640CFC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2205038"/>
            <a:ext cx="3286125" cy="576262"/>
          </a:xfrm>
          <a:prstGeom prst="rect">
            <a:avLst/>
          </a:prstGeom>
          <a:solidFill>
            <a:srgbClr val="339966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2173" name="Rectangle 13">
            <a:extLst>
              <a:ext uri="{FF2B5EF4-FFF2-40B4-BE49-F238E27FC236}">
                <a16:creationId xmlns:a16="http://schemas.microsoft.com/office/drawing/2014/main" id="{25000707-8D61-492F-87F3-ED62A7CAB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1412875"/>
            <a:ext cx="3286125" cy="576263"/>
          </a:xfrm>
          <a:prstGeom prst="rect">
            <a:avLst/>
          </a:prstGeom>
          <a:solidFill>
            <a:srgbClr val="99CC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84C02E4E-1F4C-49F5-BB8D-65CD9609D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88" y="1485900"/>
            <a:ext cx="16652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Dotum" panose="020B0600000101010101" pitchFamily="34" charset="-127"/>
              </a:rPr>
              <a:t>Required</a:t>
            </a:r>
          </a:p>
        </p:txBody>
      </p:sp>
      <p:sp>
        <p:nvSpPr>
          <p:cNvPr id="92175" name="Text Box 15">
            <a:extLst>
              <a:ext uri="{FF2B5EF4-FFF2-40B4-BE49-F238E27FC236}">
                <a16:creationId xmlns:a16="http://schemas.microsoft.com/office/drawing/2014/main" id="{3501B7B2-E249-47F5-B213-57066DDAB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2276475"/>
            <a:ext cx="26654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Dotum" panose="020B0600000101010101" pitchFamily="34" charset="-127"/>
              </a:rPr>
              <a:t>Recommended</a:t>
            </a:r>
          </a:p>
        </p:txBody>
      </p:sp>
      <p:sp>
        <p:nvSpPr>
          <p:cNvPr id="92176" name="Text Box 16">
            <a:extLst>
              <a:ext uri="{FF2B5EF4-FFF2-40B4-BE49-F238E27FC236}">
                <a16:creationId xmlns:a16="http://schemas.microsoft.com/office/drawing/2014/main" id="{19A845FE-A059-4406-8F17-38DC27779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3070225"/>
            <a:ext cx="14462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Dotum" panose="020B0600000101010101" pitchFamily="34" charset="-127"/>
              </a:rPr>
              <a:t>Elective</a:t>
            </a:r>
          </a:p>
        </p:txBody>
      </p:sp>
      <p:sp>
        <p:nvSpPr>
          <p:cNvPr id="92177" name="Text Box 17">
            <a:extLst>
              <a:ext uri="{FF2B5EF4-FFF2-40B4-BE49-F238E27FC236}">
                <a16:creationId xmlns:a16="http://schemas.microsoft.com/office/drawing/2014/main" id="{15F0E006-3B44-4176-86ED-7029F5134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3" y="3860800"/>
            <a:ext cx="21113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Dotum" panose="020B0600000101010101" pitchFamily="34" charset="-127"/>
              </a:rPr>
              <a:t>Limited use</a:t>
            </a:r>
          </a:p>
        </p:txBody>
      </p:sp>
      <p:sp>
        <p:nvSpPr>
          <p:cNvPr id="92178" name="Text Box 18">
            <a:extLst>
              <a:ext uri="{FF2B5EF4-FFF2-40B4-BE49-F238E27FC236}">
                <a16:creationId xmlns:a16="http://schemas.microsoft.com/office/drawing/2014/main" id="{C96141D0-40F0-4087-A2AF-6D6BD7B0F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4606925"/>
            <a:ext cx="33321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Dotum" panose="020B0600000101010101" pitchFamily="34" charset="-127"/>
              </a:rPr>
              <a:t>Not recommended</a:t>
            </a:r>
          </a:p>
        </p:txBody>
      </p:sp>
      <p:sp>
        <p:nvSpPr>
          <p:cNvPr id="92179" name="Text Box 19">
            <a:extLst>
              <a:ext uri="{FF2B5EF4-FFF2-40B4-BE49-F238E27FC236}">
                <a16:creationId xmlns:a16="http://schemas.microsoft.com/office/drawing/2014/main" id="{F937E6B9-8E93-4696-9534-8AE6ADA92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3643313"/>
            <a:ext cx="24415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Dotum" panose="020B0600000101010101" pitchFamily="34" charset="-127"/>
              </a:rPr>
              <a:t>Requirement levels</a:t>
            </a:r>
          </a:p>
        </p:txBody>
      </p:sp>
      <p:cxnSp>
        <p:nvCxnSpPr>
          <p:cNvPr id="92180" name="AutoShape 20">
            <a:extLst>
              <a:ext uri="{FF2B5EF4-FFF2-40B4-BE49-F238E27FC236}">
                <a16:creationId xmlns:a16="http://schemas.microsoft.com/office/drawing/2014/main" id="{EA88DCC0-587A-4ACF-AAB9-190CBE480DD1}"/>
              </a:ext>
            </a:extLst>
          </p:cNvPr>
          <p:cNvCxnSpPr>
            <a:cxnSpLocks noChangeShapeType="1"/>
            <a:stCxn id="92168" idx="3"/>
            <a:endCxn id="92173" idx="1"/>
          </p:cNvCxnSpPr>
          <p:nvPr/>
        </p:nvCxnSpPr>
        <p:spPr bwMode="auto">
          <a:xfrm flipV="1">
            <a:off x="3595688" y="1701800"/>
            <a:ext cx="1003300" cy="23749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181" name="AutoShape 21">
            <a:extLst>
              <a:ext uri="{FF2B5EF4-FFF2-40B4-BE49-F238E27FC236}">
                <a16:creationId xmlns:a16="http://schemas.microsoft.com/office/drawing/2014/main" id="{B08652BD-BE34-434D-B53E-F602F14F1A1A}"/>
              </a:ext>
            </a:extLst>
          </p:cNvPr>
          <p:cNvCxnSpPr>
            <a:cxnSpLocks noChangeShapeType="1"/>
            <a:stCxn id="92168" idx="3"/>
            <a:endCxn id="92172" idx="1"/>
          </p:cNvCxnSpPr>
          <p:nvPr/>
        </p:nvCxnSpPr>
        <p:spPr bwMode="auto">
          <a:xfrm flipV="1">
            <a:off x="3595688" y="2493963"/>
            <a:ext cx="1003300" cy="1582737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182" name="AutoShape 22">
            <a:extLst>
              <a:ext uri="{FF2B5EF4-FFF2-40B4-BE49-F238E27FC236}">
                <a16:creationId xmlns:a16="http://schemas.microsoft.com/office/drawing/2014/main" id="{E49266B6-C625-4A15-AC67-5DF3F76B2052}"/>
              </a:ext>
            </a:extLst>
          </p:cNvPr>
          <p:cNvCxnSpPr>
            <a:cxnSpLocks noChangeShapeType="1"/>
            <a:stCxn id="92168" idx="3"/>
            <a:endCxn id="92171" idx="1"/>
          </p:cNvCxnSpPr>
          <p:nvPr/>
        </p:nvCxnSpPr>
        <p:spPr bwMode="auto">
          <a:xfrm flipV="1">
            <a:off x="3595688" y="3286125"/>
            <a:ext cx="1003300" cy="790575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183" name="AutoShape 23">
            <a:extLst>
              <a:ext uri="{FF2B5EF4-FFF2-40B4-BE49-F238E27FC236}">
                <a16:creationId xmlns:a16="http://schemas.microsoft.com/office/drawing/2014/main" id="{C7ADE260-7375-4A00-9AB0-008F68A87EA5}"/>
              </a:ext>
            </a:extLst>
          </p:cNvPr>
          <p:cNvCxnSpPr>
            <a:cxnSpLocks noChangeShapeType="1"/>
            <a:stCxn id="92168" idx="3"/>
            <a:endCxn id="92170" idx="1"/>
          </p:cNvCxnSpPr>
          <p:nvPr/>
        </p:nvCxnSpPr>
        <p:spPr bwMode="auto">
          <a:xfrm>
            <a:off x="3595688" y="4076700"/>
            <a:ext cx="10033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184" name="AutoShape 24">
            <a:extLst>
              <a:ext uri="{FF2B5EF4-FFF2-40B4-BE49-F238E27FC236}">
                <a16:creationId xmlns:a16="http://schemas.microsoft.com/office/drawing/2014/main" id="{B6CDC157-9489-4B52-BF7E-3664FC1192AF}"/>
              </a:ext>
            </a:extLst>
          </p:cNvPr>
          <p:cNvCxnSpPr>
            <a:cxnSpLocks noChangeShapeType="1"/>
            <a:stCxn id="92168" idx="3"/>
            <a:endCxn id="92169" idx="1"/>
          </p:cNvCxnSpPr>
          <p:nvPr/>
        </p:nvCxnSpPr>
        <p:spPr bwMode="auto">
          <a:xfrm>
            <a:off x="3595688" y="4076700"/>
            <a:ext cx="1003300" cy="720725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85" name="Rectangle 25">
            <a:extLst>
              <a:ext uri="{FF2B5EF4-FFF2-40B4-BE49-F238E27FC236}">
                <a16:creationId xmlns:a16="http://schemas.microsoft.com/office/drawing/2014/main" id="{9D236A28-811A-4AE7-B90B-B8BB1AFD6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229225"/>
            <a:ext cx="80645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"MUST", "MUST NOT", "REQUIRED", "SHALL", "SHALL NOT", "SHOULD", "SHOULD NOT", "RECOMMENDED",  "MAY", and "OPTIONAL"</a:t>
            </a:r>
          </a:p>
        </p:txBody>
      </p:sp>
      <p:sp>
        <p:nvSpPr>
          <p:cNvPr id="92186" name="Rectangle 26">
            <a:extLst>
              <a:ext uri="{FF2B5EF4-FFF2-40B4-BE49-F238E27FC236}">
                <a16:creationId xmlns:a16="http://schemas.microsoft.com/office/drawing/2014/main" id="{26A97E92-026A-4E2B-805B-CB85D2E02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312863"/>
            <a:ext cx="36353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RFC 2119 </a:t>
            </a:r>
            <a:r>
              <a:rPr lang="zh-CN" altLang="en-US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</a:p>
          <a:p>
            <a:pPr>
              <a:lnSpc>
                <a:spcPct val="110000"/>
              </a:lnSpc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Key words for use in RFCs to Indicate Requirement Levels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5" grpId="1"/>
      <p:bldP spid="9218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4">
            <a:extLst>
              <a:ext uri="{FF2B5EF4-FFF2-40B4-BE49-F238E27FC236}">
                <a16:creationId xmlns:a16="http://schemas.microsoft.com/office/drawing/2014/main" id="{CBC6A90D-3AC4-4677-B5D2-23F4FC88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0F13-2966-4778-BADB-9DC561B3A3B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18BC545C-E398-47A2-B1CA-BCE9FBEDC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  Internet Administration</a:t>
            </a:r>
          </a:p>
        </p:txBody>
      </p:sp>
      <p:sp>
        <p:nvSpPr>
          <p:cNvPr id="49160" name="Rectangle 8">
            <a:extLst>
              <a:ext uri="{FF2B5EF4-FFF2-40B4-BE49-F238E27FC236}">
                <a16:creationId xmlns:a16="http://schemas.microsoft.com/office/drawing/2014/main" id="{139E40F4-26E3-4F05-AF2A-D6320749B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2417763"/>
            <a:ext cx="1800225" cy="5048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9161" name="Rectangle 9">
            <a:extLst>
              <a:ext uri="{FF2B5EF4-FFF2-40B4-BE49-F238E27FC236}">
                <a16:creationId xmlns:a16="http://schemas.microsoft.com/office/drawing/2014/main" id="{4DDEAFC5-56D2-4D5D-A264-6946429A2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1339850"/>
            <a:ext cx="3168650" cy="6477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9162" name="Text Box 10">
            <a:extLst>
              <a:ext uri="{FF2B5EF4-FFF2-40B4-BE49-F238E27FC236}">
                <a16:creationId xmlns:a16="http://schemas.microsoft.com/office/drawing/2014/main" id="{780612C5-AD70-46AF-AFCC-5F5E0D2C0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366838"/>
            <a:ext cx="8366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ISOC</a:t>
            </a:r>
          </a:p>
        </p:txBody>
      </p:sp>
      <p:sp>
        <p:nvSpPr>
          <p:cNvPr id="49163" name="Text Box 11">
            <a:extLst>
              <a:ext uri="{FF2B5EF4-FFF2-40B4-BE49-F238E27FC236}">
                <a16:creationId xmlns:a16="http://schemas.microsoft.com/office/drawing/2014/main" id="{DEDF5B61-832A-4C81-A74A-841CF48F6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2436813"/>
            <a:ext cx="60166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IAB</a:t>
            </a:r>
          </a:p>
        </p:txBody>
      </p:sp>
      <p:sp>
        <p:nvSpPr>
          <p:cNvPr id="49164" name="Text Box 12">
            <a:extLst>
              <a:ext uri="{FF2B5EF4-FFF2-40B4-BE49-F238E27FC236}">
                <a16:creationId xmlns:a16="http://schemas.microsoft.com/office/drawing/2014/main" id="{D71C7213-EF9F-499A-8461-826E17D5C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3290888"/>
            <a:ext cx="6762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IRTF</a:t>
            </a:r>
          </a:p>
        </p:txBody>
      </p:sp>
      <p:sp>
        <p:nvSpPr>
          <p:cNvPr id="49165" name="Text Box 13">
            <a:extLst>
              <a:ext uri="{FF2B5EF4-FFF2-40B4-BE49-F238E27FC236}">
                <a16:creationId xmlns:a16="http://schemas.microsoft.com/office/drawing/2014/main" id="{D7EEE9B7-476F-4F72-B370-E52114B4A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3290888"/>
            <a:ext cx="6381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IETF</a:t>
            </a:r>
          </a:p>
        </p:txBody>
      </p:sp>
      <p:sp>
        <p:nvSpPr>
          <p:cNvPr id="49166" name="Text Box 14">
            <a:extLst>
              <a:ext uri="{FF2B5EF4-FFF2-40B4-BE49-F238E27FC236}">
                <a16:creationId xmlns:a16="http://schemas.microsoft.com/office/drawing/2014/main" id="{654A52EE-EDB0-47CC-9B46-54D560ED8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3333750"/>
            <a:ext cx="1223963" cy="455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IRSG</a:t>
            </a:r>
          </a:p>
        </p:txBody>
      </p:sp>
      <p:sp>
        <p:nvSpPr>
          <p:cNvPr id="49167" name="Text Box 15">
            <a:extLst>
              <a:ext uri="{FF2B5EF4-FFF2-40B4-BE49-F238E27FC236}">
                <a16:creationId xmlns:a16="http://schemas.microsoft.com/office/drawing/2014/main" id="{0858D6FD-97B5-4D69-AE11-0ACA146B2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3333750"/>
            <a:ext cx="1165225" cy="455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IESG</a:t>
            </a:r>
          </a:p>
        </p:txBody>
      </p:sp>
      <p:sp>
        <p:nvSpPr>
          <p:cNvPr id="49168" name="Text Box 16">
            <a:extLst>
              <a:ext uri="{FF2B5EF4-FFF2-40B4-BE49-F238E27FC236}">
                <a16:creationId xmlns:a16="http://schemas.microsoft.com/office/drawing/2014/main" id="{99DE5068-D72F-4F23-93C0-6C00D04D5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4706938"/>
            <a:ext cx="661988" cy="3937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RG</a:t>
            </a:r>
          </a:p>
        </p:txBody>
      </p:sp>
      <p:sp>
        <p:nvSpPr>
          <p:cNvPr id="49169" name="Text Box 17">
            <a:extLst>
              <a:ext uri="{FF2B5EF4-FFF2-40B4-BE49-F238E27FC236}">
                <a16:creationId xmlns:a16="http://schemas.microsoft.com/office/drawing/2014/main" id="{4312C6CC-4406-4DC0-82EA-5E3451C2E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4706938"/>
            <a:ext cx="661987" cy="3937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RG</a:t>
            </a:r>
          </a:p>
        </p:txBody>
      </p:sp>
      <p:sp>
        <p:nvSpPr>
          <p:cNvPr id="49170" name="Text Box 18">
            <a:extLst>
              <a:ext uri="{FF2B5EF4-FFF2-40B4-BE49-F238E27FC236}">
                <a16:creationId xmlns:a16="http://schemas.microsoft.com/office/drawing/2014/main" id="{C976DA08-A61D-4E98-B529-04686FDCC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4078288"/>
            <a:ext cx="1011237" cy="4254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Area</a:t>
            </a:r>
          </a:p>
        </p:txBody>
      </p:sp>
      <p:sp>
        <p:nvSpPr>
          <p:cNvPr id="49171" name="Text Box 19">
            <a:extLst>
              <a:ext uri="{FF2B5EF4-FFF2-40B4-BE49-F238E27FC236}">
                <a16:creationId xmlns:a16="http://schemas.microsoft.com/office/drawing/2014/main" id="{CD51F6F5-05D0-4371-9C95-84C34E18B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75" y="4078288"/>
            <a:ext cx="1011238" cy="4254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>
                <a:effectLst>
                  <a:outerShdw blurRad="38100" dist="38100" dir="2700000" algn="tl">
                    <a:srgbClr val="000000"/>
                  </a:outerShdw>
                </a:effectLst>
              </a:rPr>
              <a:t>Area</a:t>
            </a:r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DDAE3D38-814A-44C0-80A4-1CFEBCFC3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4706938"/>
            <a:ext cx="647700" cy="3937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WG</a:t>
            </a:r>
          </a:p>
        </p:txBody>
      </p:sp>
      <p:sp>
        <p:nvSpPr>
          <p:cNvPr id="49173" name="Text Box 21">
            <a:extLst>
              <a:ext uri="{FF2B5EF4-FFF2-40B4-BE49-F238E27FC236}">
                <a16:creationId xmlns:a16="http://schemas.microsoft.com/office/drawing/2014/main" id="{5AF78810-124B-4606-B9C9-96F2FD96B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4706938"/>
            <a:ext cx="647700" cy="3937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WG</a:t>
            </a:r>
          </a:p>
        </p:txBody>
      </p:sp>
      <p:sp>
        <p:nvSpPr>
          <p:cNvPr id="49174" name="Text Box 22">
            <a:extLst>
              <a:ext uri="{FF2B5EF4-FFF2-40B4-BE49-F238E27FC236}">
                <a16:creationId xmlns:a16="http://schemas.microsoft.com/office/drawing/2014/main" id="{D790492B-DF60-4404-AC88-CBB3C502E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4706938"/>
            <a:ext cx="647700" cy="3937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WG</a:t>
            </a:r>
          </a:p>
        </p:txBody>
      </p:sp>
      <p:sp>
        <p:nvSpPr>
          <p:cNvPr id="49175" name="Text Box 23">
            <a:extLst>
              <a:ext uri="{FF2B5EF4-FFF2-40B4-BE49-F238E27FC236}">
                <a16:creationId xmlns:a16="http://schemas.microsoft.com/office/drawing/2014/main" id="{B919EAC3-5257-4D2E-B1B0-6810E2A0D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238" y="4706938"/>
            <a:ext cx="647700" cy="3937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WG</a:t>
            </a:r>
          </a:p>
        </p:txBody>
      </p:sp>
      <p:cxnSp>
        <p:nvCxnSpPr>
          <p:cNvPr id="49176" name="AutoShape 24">
            <a:extLst>
              <a:ext uri="{FF2B5EF4-FFF2-40B4-BE49-F238E27FC236}">
                <a16:creationId xmlns:a16="http://schemas.microsoft.com/office/drawing/2014/main" id="{DB12D0B5-524C-4928-B280-F57BAFC16D6D}"/>
              </a:ext>
            </a:extLst>
          </p:cNvPr>
          <p:cNvCxnSpPr>
            <a:cxnSpLocks noChangeShapeType="1"/>
            <a:stCxn id="49160" idx="2"/>
            <a:endCxn id="49166" idx="0"/>
          </p:cNvCxnSpPr>
          <p:nvPr/>
        </p:nvCxnSpPr>
        <p:spPr bwMode="auto">
          <a:xfrm flipH="1">
            <a:off x="2022475" y="2936875"/>
            <a:ext cx="2090738" cy="382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7" name="AutoShape 25">
            <a:extLst>
              <a:ext uri="{FF2B5EF4-FFF2-40B4-BE49-F238E27FC236}">
                <a16:creationId xmlns:a16="http://schemas.microsoft.com/office/drawing/2014/main" id="{B6B30171-F095-4F17-8AF9-44724AFCBD44}"/>
              </a:ext>
            </a:extLst>
          </p:cNvPr>
          <p:cNvCxnSpPr>
            <a:cxnSpLocks noChangeShapeType="1"/>
            <a:stCxn id="49166" idx="2"/>
            <a:endCxn id="49168" idx="0"/>
          </p:cNvCxnSpPr>
          <p:nvPr/>
        </p:nvCxnSpPr>
        <p:spPr bwMode="auto">
          <a:xfrm flipH="1">
            <a:off x="877888" y="3803650"/>
            <a:ext cx="1144587" cy="889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8" name="AutoShape 26">
            <a:extLst>
              <a:ext uri="{FF2B5EF4-FFF2-40B4-BE49-F238E27FC236}">
                <a16:creationId xmlns:a16="http://schemas.microsoft.com/office/drawing/2014/main" id="{9C1288B0-D618-4BC2-A87D-A9A684EE6892}"/>
              </a:ext>
            </a:extLst>
          </p:cNvPr>
          <p:cNvCxnSpPr>
            <a:cxnSpLocks noChangeShapeType="1"/>
            <a:stCxn id="49166" idx="2"/>
            <a:endCxn id="49169" idx="0"/>
          </p:cNvCxnSpPr>
          <p:nvPr/>
        </p:nvCxnSpPr>
        <p:spPr bwMode="auto">
          <a:xfrm>
            <a:off x="2022475" y="3803650"/>
            <a:ext cx="1073150" cy="889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9" name="AutoShape 27">
            <a:extLst>
              <a:ext uri="{FF2B5EF4-FFF2-40B4-BE49-F238E27FC236}">
                <a16:creationId xmlns:a16="http://schemas.microsoft.com/office/drawing/2014/main" id="{B6EA33E1-9B0B-47DA-8B5A-56B29F320820}"/>
              </a:ext>
            </a:extLst>
          </p:cNvPr>
          <p:cNvCxnSpPr>
            <a:cxnSpLocks noChangeShapeType="1"/>
            <a:stCxn id="49160" idx="2"/>
            <a:endCxn id="49167" idx="0"/>
          </p:cNvCxnSpPr>
          <p:nvPr/>
        </p:nvCxnSpPr>
        <p:spPr bwMode="auto">
          <a:xfrm>
            <a:off x="4113213" y="2936875"/>
            <a:ext cx="2397125" cy="382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0" name="AutoShape 28">
            <a:extLst>
              <a:ext uri="{FF2B5EF4-FFF2-40B4-BE49-F238E27FC236}">
                <a16:creationId xmlns:a16="http://schemas.microsoft.com/office/drawing/2014/main" id="{196DC21D-C753-4541-88A3-EB727E315F9F}"/>
              </a:ext>
            </a:extLst>
          </p:cNvPr>
          <p:cNvCxnSpPr>
            <a:cxnSpLocks noChangeShapeType="1"/>
            <a:stCxn id="49167" idx="2"/>
            <a:endCxn id="49170" idx="0"/>
          </p:cNvCxnSpPr>
          <p:nvPr/>
        </p:nvCxnSpPr>
        <p:spPr bwMode="auto">
          <a:xfrm rot="5400000">
            <a:off x="5842794" y="3396456"/>
            <a:ext cx="260350" cy="107473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1" name="AutoShape 29">
            <a:extLst>
              <a:ext uri="{FF2B5EF4-FFF2-40B4-BE49-F238E27FC236}">
                <a16:creationId xmlns:a16="http://schemas.microsoft.com/office/drawing/2014/main" id="{E9906C75-505D-44E6-B656-75B2C7D7C82F}"/>
              </a:ext>
            </a:extLst>
          </p:cNvPr>
          <p:cNvCxnSpPr>
            <a:cxnSpLocks noChangeShapeType="1"/>
            <a:stCxn id="49167" idx="2"/>
            <a:endCxn id="49171" idx="0"/>
          </p:cNvCxnSpPr>
          <p:nvPr/>
        </p:nvCxnSpPr>
        <p:spPr bwMode="auto">
          <a:xfrm rot="16200000" flipH="1">
            <a:off x="6923088" y="3390900"/>
            <a:ext cx="260350" cy="10858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2" name="AutoShape 30">
            <a:extLst>
              <a:ext uri="{FF2B5EF4-FFF2-40B4-BE49-F238E27FC236}">
                <a16:creationId xmlns:a16="http://schemas.microsoft.com/office/drawing/2014/main" id="{13D324AB-4E30-4882-B918-057FEBCFE2D6}"/>
              </a:ext>
            </a:extLst>
          </p:cNvPr>
          <p:cNvCxnSpPr>
            <a:cxnSpLocks noChangeShapeType="1"/>
            <a:stCxn id="49170" idx="2"/>
            <a:endCxn id="49172" idx="0"/>
          </p:cNvCxnSpPr>
          <p:nvPr/>
        </p:nvCxnSpPr>
        <p:spPr bwMode="auto">
          <a:xfrm flipH="1">
            <a:off x="4822825" y="4518025"/>
            <a:ext cx="612775" cy="174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3" name="AutoShape 31">
            <a:extLst>
              <a:ext uri="{FF2B5EF4-FFF2-40B4-BE49-F238E27FC236}">
                <a16:creationId xmlns:a16="http://schemas.microsoft.com/office/drawing/2014/main" id="{351AE254-3BA2-4294-993C-1DD3384644AD}"/>
              </a:ext>
            </a:extLst>
          </p:cNvPr>
          <p:cNvCxnSpPr>
            <a:cxnSpLocks noChangeShapeType="1"/>
            <a:stCxn id="49170" idx="2"/>
            <a:endCxn id="49173" idx="0"/>
          </p:cNvCxnSpPr>
          <p:nvPr/>
        </p:nvCxnSpPr>
        <p:spPr bwMode="auto">
          <a:xfrm>
            <a:off x="5435600" y="4518025"/>
            <a:ext cx="596900" cy="174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4" name="AutoShape 32">
            <a:extLst>
              <a:ext uri="{FF2B5EF4-FFF2-40B4-BE49-F238E27FC236}">
                <a16:creationId xmlns:a16="http://schemas.microsoft.com/office/drawing/2014/main" id="{700AA2E1-6905-4097-97B7-11272A038DAB}"/>
              </a:ext>
            </a:extLst>
          </p:cNvPr>
          <p:cNvCxnSpPr>
            <a:cxnSpLocks noChangeShapeType="1"/>
            <a:stCxn id="49171" idx="2"/>
            <a:endCxn id="49174" idx="0"/>
          </p:cNvCxnSpPr>
          <p:nvPr/>
        </p:nvCxnSpPr>
        <p:spPr bwMode="auto">
          <a:xfrm flipH="1">
            <a:off x="6983413" y="4518025"/>
            <a:ext cx="612775" cy="174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5" name="AutoShape 33">
            <a:extLst>
              <a:ext uri="{FF2B5EF4-FFF2-40B4-BE49-F238E27FC236}">
                <a16:creationId xmlns:a16="http://schemas.microsoft.com/office/drawing/2014/main" id="{A0E4214B-E135-4AC4-BDD2-1B9EE3CF47CF}"/>
              </a:ext>
            </a:extLst>
          </p:cNvPr>
          <p:cNvCxnSpPr>
            <a:cxnSpLocks noChangeShapeType="1"/>
            <a:stCxn id="49171" idx="2"/>
            <a:endCxn id="49175" idx="0"/>
          </p:cNvCxnSpPr>
          <p:nvPr/>
        </p:nvCxnSpPr>
        <p:spPr bwMode="auto">
          <a:xfrm>
            <a:off x="7596188" y="4518025"/>
            <a:ext cx="596900" cy="174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86" name="Line 34">
            <a:extLst>
              <a:ext uri="{FF2B5EF4-FFF2-40B4-BE49-F238E27FC236}">
                <a16:creationId xmlns:a16="http://schemas.microsoft.com/office/drawing/2014/main" id="{4E67FE98-A889-4810-8906-2308EFDEC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1987550"/>
            <a:ext cx="649288" cy="430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9187" name="Line 35">
            <a:extLst>
              <a:ext uri="{FF2B5EF4-FFF2-40B4-BE49-F238E27FC236}">
                <a16:creationId xmlns:a16="http://schemas.microsoft.com/office/drawing/2014/main" id="{848151CE-F028-4FC2-BA23-A25C80E3EB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5388" y="1987550"/>
            <a:ext cx="719137" cy="430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9188" name="Rectangle 36">
            <a:extLst>
              <a:ext uri="{FF2B5EF4-FFF2-40B4-BE49-F238E27FC236}">
                <a16:creationId xmlns:a16="http://schemas.microsoft.com/office/drawing/2014/main" id="{D65158F2-583B-48E0-B7F1-1500A1652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141663"/>
            <a:ext cx="4608512" cy="2085975"/>
          </a:xfrm>
          <a:prstGeom prst="rect">
            <a:avLst/>
          </a:prstGeom>
          <a:noFill/>
          <a:ln w="38100" algn="ctr">
            <a:solidFill>
              <a:srgbClr val="66FFFF"/>
            </a:solidFill>
            <a:prstDash val="dash"/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9189" name="Rectangle 37">
            <a:extLst>
              <a:ext uri="{FF2B5EF4-FFF2-40B4-BE49-F238E27FC236}">
                <a16:creationId xmlns:a16="http://schemas.microsoft.com/office/drawing/2014/main" id="{4051505A-29B5-4EFC-A164-DF9B0DACA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141663"/>
            <a:ext cx="3390900" cy="2085975"/>
          </a:xfrm>
          <a:prstGeom prst="rect">
            <a:avLst/>
          </a:prstGeom>
          <a:noFill/>
          <a:ln w="38100" algn="ctr">
            <a:solidFill>
              <a:srgbClr val="FFFF00"/>
            </a:solidFill>
            <a:prstDash val="dash"/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9190" name="Rectangle 38">
            <a:extLst>
              <a:ext uri="{FF2B5EF4-FFF2-40B4-BE49-F238E27FC236}">
                <a16:creationId xmlns:a16="http://schemas.microsoft.com/office/drawing/2014/main" id="{D245249F-D1D6-4C76-91FF-7420EE901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3" y="1238250"/>
            <a:ext cx="2238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Internet Society</a:t>
            </a:r>
          </a:p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因特网协会</a:t>
            </a:r>
          </a:p>
        </p:txBody>
      </p:sp>
      <p:sp>
        <p:nvSpPr>
          <p:cNvPr id="49191" name="Rectangle 39">
            <a:extLst>
              <a:ext uri="{FF2B5EF4-FFF2-40B4-BE49-F238E27FC236}">
                <a16:creationId xmlns:a16="http://schemas.microsoft.com/office/drawing/2014/main" id="{39DC3597-A421-4F94-A588-F56B9AB00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2203450"/>
            <a:ext cx="3860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Internet Architecture Broad</a:t>
            </a:r>
          </a:p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因特网体系结构研究委员会</a:t>
            </a:r>
          </a:p>
        </p:txBody>
      </p:sp>
      <p:sp>
        <p:nvSpPr>
          <p:cNvPr id="49193" name="Rectangle 41">
            <a:extLst>
              <a:ext uri="{FF2B5EF4-FFF2-40B4-BE49-F238E27FC236}">
                <a16:creationId xmlns:a16="http://schemas.microsoft.com/office/drawing/2014/main" id="{3CAC36A3-6C7E-4AA4-B276-0A28BA4DD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479550"/>
            <a:ext cx="2232025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IRTF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Internet Research Task Force</a:t>
            </a:r>
          </a:p>
          <a:p>
            <a:pPr>
              <a:spcBef>
                <a:spcPct val="1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因特网研究部</a:t>
            </a:r>
          </a:p>
        </p:txBody>
      </p:sp>
      <p:sp>
        <p:nvSpPr>
          <p:cNvPr id="49194" name="Text Box 42">
            <a:extLst>
              <a:ext uri="{FF2B5EF4-FFF2-40B4-BE49-F238E27FC236}">
                <a16:creationId xmlns:a16="http://schemas.microsoft.com/office/drawing/2014/main" id="{AF4213CA-F1FC-4FC2-8BED-1A70CE8F1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4394200"/>
            <a:ext cx="598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/>
              <a:t>…</a:t>
            </a:r>
          </a:p>
        </p:txBody>
      </p:sp>
      <p:sp>
        <p:nvSpPr>
          <p:cNvPr id="49195" name="Text Box 43">
            <a:extLst>
              <a:ext uri="{FF2B5EF4-FFF2-40B4-BE49-F238E27FC236}">
                <a16:creationId xmlns:a16="http://schemas.microsoft.com/office/drawing/2014/main" id="{BE5CE69C-BAA3-4B61-B595-D198905A8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38" y="3789363"/>
            <a:ext cx="598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/>
              <a:t>…</a:t>
            </a:r>
          </a:p>
        </p:txBody>
      </p:sp>
      <p:sp>
        <p:nvSpPr>
          <p:cNvPr id="49196" name="Text Box 44">
            <a:extLst>
              <a:ext uri="{FF2B5EF4-FFF2-40B4-BE49-F238E27FC236}">
                <a16:creationId xmlns:a16="http://schemas.microsoft.com/office/drawing/2014/main" id="{F3706B6D-68B4-449A-A9FE-364EF9585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450" y="4394200"/>
            <a:ext cx="5984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/>
              <a:t>…</a:t>
            </a:r>
          </a:p>
        </p:txBody>
      </p:sp>
      <p:sp>
        <p:nvSpPr>
          <p:cNvPr id="49197" name="Text Box 45">
            <a:extLst>
              <a:ext uri="{FF2B5EF4-FFF2-40B4-BE49-F238E27FC236}">
                <a16:creationId xmlns:a16="http://schemas.microsoft.com/office/drawing/2014/main" id="{E2FD9825-01B5-46AA-B0CC-14446BC61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038" y="4394200"/>
            <a:ext cx="598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/>
              <a:t>…</a:t>
            </a:r>
          </a:p>
        </p:txBody>
      </p:sp>
      <p:sp>
        <p:nvSpPr>
          <p:cNvPr id="49199" name="Rectangle 47">
            <a:extLst>
              <a:ext uri="{FF2B5EF4-FFF2-40B4-BE49-F238E27FC236}">
                <a16:creationId xmlns:a16="http://schemas.microsoft.com/office/drawing/2014/main" id="{776C8D51-0D79-4552-B601-EF4D43C9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227638"/>
            <a:ext cx="732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IETF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Internet Engineering Task Force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，因特网工程部</a:t>
            </a:r>
          </a:p>
        </p:txBody>
      </p:sp>
      <p:sp>
        <p:nvSpPr>
          <p:cNvPr id="49200" name="Rectangle 48">
            <a:extLst>
              <a:ext uri="{FF2B5EF4-FFF2-40B4-BE49-F238E27FC236}">
                <a16:creationId xmlns:a16="http://schemas.microsoft.com/office/drawing/2014/main" id="{5FE016A0-81DC-4B81-ADAB-185EA53DE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34038"/>
            <a:ext cx="871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IANA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Internet Assigned Numbers Authority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，因特网编号管理局</a:t>
            </a:r>
          </a:p>
        </p:txBody>
      </p:sp>
      <p:sp>
        <p:nvSpPr>
          <p:cNvPr id="49201" name="Rectangle 49">
            <a:extLst>
              <a:ext uri="{FF2B5EF4-FFF2-40B4-BE49-F238E27FC236}">
                <a16:creationId xmlns:a16="http://schemas.microsoft.com/office/drawing/2014/main" id="{E073302A-B030-4CDC-980E-7F42FAEC2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067425"/>
            <a:ext cx="8964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ICANN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：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Internet Corporation of Assigned Names and Numbers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E61125A-5F2D-4624-A71C-2E93F2FD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BE29-F903-4AA7-90F6-5F1BB91D8A4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FF2F0320-BE62-4800-88B6-BADA81DD2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Summary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C7ED5968-481E-4091-9733-70ED5F027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Protocol</a:t>
            </a:r>
            <a:r>
              <a:rPr lang="zh-CN" altLang="en-US"/>
              <a:t>（协议）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概念，要素</a:t>
            </a:r>
          </a:p>
          <a:p>
            <a:pPr>
              <a:lnSpc>
                <a:spcPct val="90000"/>
              </a:lnSpc>
            </a:pPr>
            <a:r>
              <a:rPr lang="en-US" altLang="zh-CN"/>
              <a:t>Standard</a:t>
            </a:r>
            <a:r>
              <a:rPr lang="zh-CN" altLang="en-US"/>
              <a:t>（标准）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概念，种类</a:t>
            </a:r>
          </a:p>
          <a:p>
            <a:pPr>
              <a:lnSpc>
                <a:spcPct val="90000"/>
              </a:lnSpc>
            </a:pPr>
            <a:r>
              <a:rPr lang="en-US" altLang="zh-CN"/>
              <a:t>Internet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标准：</a:t>
            </a:r>
            <a:r>
              <a:rPr lang="en-US" altLang="zh-CN"/>
              <a:t>RFC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历史、结构、管理机构</a:t>
            </a:r>
          </a:p>
          <a:p>
            <a:pPr>
              <a:lnSpc>
                <a:spcPct val="90000"/>
              </a:lnSpc>
            </a:pPr>
            <a:r>
              <a:rPr lang="zh-CN" altLang="en-US"/>
              <a:t>区别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Internet vs.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ECBD996-37A5-440D-98DB-6A357D1F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8D0-59ED-486D-A96C-1A74B18F19C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A4DF1E16-CFAC-4318-BC29-56C9C3348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 A Brief History of Internet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C319784-27D6-45FF-85FA-9FBE7EC96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5000"/>
              </a:spcBef>
            </a:pPr>
            <a:r>
              <a:rPr lang="en-US" altLang="zh-CN" sz="2400"/>
              <a:t>1969. Four-node </a:t>
            </a:r>
            <a:r>
              <a:rPr lang="en-US" altLang="zh-CN" sz="2400">
                <a:solidFill>
                  <a:srgbClr val="00FFFF"/>
                </a:solidFill>
              </a:rPr>
              <a:t>ARPANET</a:t>
            </a:r>
            <a:r>
              <a:rPr lang="en-US" altLang="zh-CN" sz="2400"/>
              <a:t> established.</a:t>
            </a:r>
          </a:p>
          <a:p>
            <a:pPr>
              <a:spcBef>
                <a:spcPct val="15000"/>
              </a:spcBef>
            </a:pPr>
            <a:r>
              <a:rPr lang="en-US" altLang="zh-CN" sz="2400"/>
              <a:t>1970. ARPA hosts implement </a:t>
            </a:r>
            <a:r>
              <a:rPr lang="en-US" altLang="zh-CN" sz="2400">
                <a:solidFill>
                  <a:srgbClr val="00FFFF"/>
                </a:solidFill>
              </a:rPr>
              <a:t>NCP</a:t>
            </a:r>
            <a:r>
              <a:rPr lang="en-US" altLang="zh-CN" sz="2400"/>
              <a:t>.</a:t>
            </a:r>
          </a:p>
          <a:p>
            <a:pPr>
              <a:spcBef>
                <a:spcPct val="15000"/>
              </a:spcBef>
            </a:pPr>
            <a:r>
              <a:rPr lang="en-US" altLang="zh-CN" sz="2400"/>
              <a:t>1973. Development of </a:t>
            </a:r>
            <a:r>
              <a:rPr lang="en-US" altLang="zh-CN" sz="2400">
                <a:solidFill>
                  <a:srgbClr val="00FFFF"/>
                </a:solidFill>
              </a:rPr>
              <a:t>TCP/IP suite</a:t>
            </a:r>
            <a:r>
              <a:rPr lang="en-US" altLang="zh-CN" sz="2400"/>
              <a:t> begins.</a:t>
            </a:r>
          </a:p>
          <a:p>
            <a:pPr>
              <a:spcBef>
                <a:spcPct val="15000"/>
              </a:spcBef>
            </a:pPr>
            <a:r>
              <a:rPr lang="en-US" altLang="zh-CN" sz="2400"/>
              <a:t>1977. An </a:t>
            </a:r>
            <a:r>
              <a:rPr lang="en-US" altLang="zh-CN" sz="2400">
                <a:solidFill>
                  <a:srgbClr val="00FFFF"/>
                </a:solidFill>
              </a:rPr>
              <a:t>internet</a:t>
            </a:r>
            <a:r>
              <a:rPr lang="en-US" altLang="zh-CN" sz="2400"/>
              <a:t> tested using TCP/IP.</a:t>
            </a:r>
          </a:p>
          <a:p>
            <a:pPr>
              <a:spcBef>
                <a:spcPct val="15000"/>
              </a:spcBef>
            </a:pPr>
            <a:r>
              <a:rPr lang="en-US" altLang="zh-CN" sz="2400"/>
              <a:t>1978. </a:t>
            </a:r>
            <a:r>
              <a:rPr lang="en-US" altLang="zh-CN" sz="2400">
                <a:solidFill>
                  <a:srgbClr val="00FFFF"/>
                </a:solidFill>
              </a:rPr>
              <a:t>UNIX</a:t>
            </a:r>
            <a:r>
              <a:rPr lang="en-US" altLang="zh-CN" sz="2400"/>
              <a:t> distributed to academic/research sites.</a:t>
            </a:r>
          </a:p>
          <a:p>
            <a:pPr>
              <a:spcBef>
                <a:spcPct val="15000"/>
              </a:spcBef>
            </a:pPr>
            <a:r>
              <a:rPr lang="en-US" altLang="zh-CN" sz="2400"/>
              <a:t>1981. </a:t>
            </a:r>
            <a:r>
              <a:rPr lang="en-US" altLang="zh-CN" sz="2400">
                <a:solidFill>
                  <a:srgbClr val="00FFFF"/>
                </a:solidFill>
              </a:rPr>
              <a:t>CSNET</a:t>
            </a:r>
            <a:r>
              <a:rPr lang="en-US" altLang="zh-CN" sz="2400"/>
              <a:t> established.</a:t>
            </a:r>
          </a:p>
          <a:p>
            <a:pPr>
              <a:spcBef>
                <a:spcPct val="15000"/>
              </a:spcBef>
            </a:pPr>
            <a:r>
              <a:rPr lang="en-US" altLang="zh-CN" sz="2400"/>
              <a:t>1983. TCP/IP becomes the official protocol.</a:t>
            </a:r>
          </a:p>
          <a:p>
            <a:pPr>
              <a:spcBef>
                <a:spcPct val="15000"/>
              </a:spcBef>
            </a:pPr>
            <a:r>
              <a:rPr lang="en-US" altLang="zh-CN" sz="2400"/>
              <a:t>1983. </a:t>
            </a:r>
            <a:r>
              <a:rPr lang="en-US" altLang="zh-CN" sz="2400">
                <a:solidFill>
                  <a:srgbClr val="00FFFF"/>
                </a:solidFill>
              </a:rPr>
              <a:t>MILNET</a:t>
            </a:r>
            <a:r>
              <a:rPr lang="en-US" altLang="zh-CN" sz="2400"/>
              <a:t> was born.</a:t>
            </a:r>
          </a:p>
          <a:p>
            <a:pPr>
              <a:spcBef>
                <a:spcPct val="15000"/>
              </a:spcBef>
            </a:pPr>
            <a:r>
              <a:rPr lang="en-US" altLang="zh-CN" sz="2400"/>
              <a:t>1986. </a:t>
            </a:r>
            <a:r>
              <a:rPr lang="en-US" altLang="zh-CN" sz="2400">
                <a:solidFill>
                  <a:srgbClr val="00FFFF"/>
                </a:solidFill>
              </a:rPr>
              <a:t>NSFNET</a:t>
            </a:r>
            <a:r>
              <a:rPr lang="en-US" altLang="zh-CN" sz="2400"/>
              <a:t> established.</a:t>
            </a:r>
          </a:p>
          <a:p>
            <a:pPr>
              <a:spcBef>
                <a:spcPct val="15000"/>
              </a:spcBef>
            </a:pPr>
            <a:r>
              <a:rPr lang="en-US" altLang="zh-CN" sz="2400"/>
              <a:t>1990. ARPANET decommissioned and replaced by NSFNET.</a:t>
            </a:r>
          </a:p>
          <a:p>
            <a:pPr>
              <a:spcBef>
                <a:spcPct val="15000"/>
              </a:spcBef>
            </a:pPr>
            <a:r>
              <a:rPr lang="en-US" altLang="zh-CN" sz="2400"/>
              <a:t>1995. NSFNET goes back to being a research network.</a:t>
            </a:r>
          </a:p>
          <a:p>
            <a:pPr>
              <a:spcBef>
                <a:spcPct val="15000"/>
              </a:spcBef>
            </a:pPr>
            <a:r>
              <a:rPr lang="en-US" altLang="zh-CN" sz="2400"/>
              <a:t>1995.</a:t>
            </a:r>
            <a:r>
              <a:rPr lang="en-US" altLang="zh-CN" sz="2400">
                <a:solidFill>
                  <a:srgbClr val="00FFFF"/>
                </a:solidFill>
              </a:rPr>
              <a:t> ISPs </a:t>
            </a:r>
            <a:r>
              <a:rPr lang="en-US" altLang="zh-CN" sz="2400"/>
              <a:t>started.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13F58DD-71E9-4958-820E-C042B9FB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3366-F1E7-4D25-90DC-B5411D0EE94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2B837998-57A1-436C-81F9-9B5F50877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Terms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71917C1-B3F8-4FDC-83F4-2F10DFB0E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Network</a:t>
            </a:r>
            <a:r>
              <a:rPr lang="zh-CN" altLang="en-US" sz="2800"/>
              <a:t>，网络</a:t>
            </a:r>
          </a:p>
          <a:p>
            <a:pPr lvl="1"/>
            <a:r>
              <a:rPr lang="en-US" altLang="zh-CN" sz="2400"/>
              <a:t>A group of connected, communicating devices</a:t>
            </a:r>
            <a:endParaRPr lang="en-US" altLang="zh-CN" sz="2500"/>
          </a:p>
          <a:p>
            <a:r>
              <a:rPr lang="en-US" altLang="zh-CN" sz="2800">
                <a:solidFill>
                  <a:schemeClr val="folHlink"/>
                </a:solidFill>
              </a:rPr>
              <a:t>i</a:t>
            </a:r>
            <a:r>
              <a:rPr lang="en-US" altLang="zh-CN" sz="2800"/>
              <a:t>nternet / internetwork</a:t>
            </a:r>
            <a:r>
              <a:rPr lang="zh-CN" altLang="en-US" sz="2800"/>
              <a:t>，互联网（网际网）</a:t>
            </a:r>
          </a:p>
          <a:p>
            <a:pPr lvl="1"/>
            <a:r>
              <a:rPr lang="en-US" altLang="zh-CN" sz="2400"/>
              <a:t>Two or more networks that can communicate with each other</a:t>
            </a:r>
          </a:p>
          <a:p>
            <a:pPr lvl="1"/>
            <a:r>
              <a:rPr lang="zh-CN" altLang="en-US" sz="2400"/>
              <a:t>互联形成的网络集合</a:t>
            </a:r>
          </a:p>
          <a:p>
            <a:pPr lvl="2"/>
            <a:r>
              <a:rPr lang="en-US" altLang="zh-CN" sz="2200"/>
              <a:t>interconnect</a:t>
            </a:r>
            <a:r>
              <a:rPr lang="zh-CN" altLang="en-US" sz="2200"/>
              <a:t>，互联</a:t>
            </a:r>
            <a:r>
              <a:rPr lang="en-US" altLang="zh-CN" sz="2200"/>
              <a:t>/</a:t>
            </a:r>
            <a:r>
              <a:rPr lang="zh-CN" altLang="en-US" sz="2200"/>
              <a:t>互连</a:t>
            </a:r>
          </a:p>
          <a:p>
            <a:pPr lvl="2"/>
            <a:r>
              <a:rPr lang="en-US" altLang="zh-CN" sz="2200"/>
              <a:t>internetworking</a:t>
            </a:r>
            <a:r>
              <a:rPr lang="zh-CN" altLang="en-US" sz="2200"/>
              <a:t>，网际互联</a:t>
            </a:r>
            <a:r>
              <a:rPr lang="en-US" altLang="zh-CN" sz="2200"/>
              <a:t>/</a:t>
            </a:r>
            <a:r>
              <a:rPr lang="zh-CN" altLang="en-US" sz="2200"/>
              <a:t>互连</a:t>
            </a:r>
          </a:p>
          <a:p>
            <a:r>
              <a:rPr lang="en-US" altLang="zh-CN" sz="2800">
                <a:solidFill>
                  <a:schemeClr val="folHlink"/>
                </a:solidFill>
              </a:rPr>
              <a:t>I</a:t>
            </a:r>
            <a:r>
              <a:rPr lang="en-US" altLang="zh-CN" sz="2800"/>
              <a:t>nternet</a:t>
            </a:r>
            <a:r>
              <a:rPr lang="zh-CN" altLang="en-US" sz="2800"/>
              <a:t>，因特网</a:t>
            </a:r>
          </a:p>
          <a:p>
            <a:pPr lvl="1"/>
            <a:r>
              <a:rPr lang="en-US" altLang="zh-CN" sz="2400"/>
              <a:t>The most notable internet in the world, running on TCP/IP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86E7600-6315-4807-957A-586D9CC4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9D81-86B9-4628-A52B-A6445324854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BB2C2E75-B451-4209-98B6-0E69B3A95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Original ARPANET Design</a:t>
            </a:r>
          </a:p>
        </p:txBody>
      </p:sp>
      <p:pic>
        <p:nvPicPr>
          <p:cNvPr id="61445" name="Picture 5">
            <a:extLst>
              <a:ext uri="{FF2B5EF4-FFF2-40B4-BE49-F238E27FC236}">
                <a16:creationId xmlns:a16="http://schemas.microsoft.com/office/drawing/2014/main" id="{B87D2620-E331-4BE5-9F44-EE5E2AE968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" r="1288"/>
          <a:stretch>
            <a:fillRect/>
          </a:stretch>
        </p:blipFill>
        <p:spPr>
          <a:xfrm>
            <a:off x="250825" y="2014538"/>
            <a:ext cx="8683625" cy="3797300"/>
          </a:xfrm>
          <a:noFill/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5">
            <a:extLst>
              <a:ext uri="{FF2B5EF4-FFF2-40B4-BE49-F238E27FC236}">
                <a16:creationId xmlns:a16="http://schemas.microsoft.com/office/drawing/2014/main" id="{6E02FFB0-6FE5-4ECA-9CF9-444EEE43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D954-AE76-4E34-AC8D-84E3AFEBCD4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44B24F86-1437-4E93-932F-5054F1FC9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Architecture of the Internet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B77199E-7D74-4773-B3A6-C400988D8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Physical networks are interconnected by </a:t>
            </a:r>
            <a:r>
              <a:rPr lang="en-US" altLang="zh-CN" sz="2800">
                <a:solidFill>
                  <a:srgbClr val="00FFFF"/>
                </a:solidFill>
              </a:rPr>
              <a:t>routers</a:t>
            </a:r>
          </a:p>
          <a:p>
            <a:r>
              <a:rPr lang="en-US" altLang="zh-CN" sz="2800">
                <a:solidFill>
                  <a:srgbClr val="00FFFF"/>
                </a:solidFill>
              </a:rPr>
              <a:t>Hosts </a:t>
            </a:r>
            <a:r>
              <a:rPr lang="en-US" altLang="zh-CN" sz="2800"/>
              <a:t>are attached to one of the physical networks</a:t>
            </a:r>
          </a:p>
        </p:txBody>
      </p:sp>
      <p:grpSp>
        <p:nvGrpSpPr>
          <p:cNvPr id="110596" name="Group 4">
            <a:extLst>
              <a:ext uri="{FF2B5EF4-FFF2-40B4-BE49-F238E27FC236}">
                <a16:creationId xmlns:a16="http://schemas.microsoft.com/office/drawing/2014/main" id="{9E3B1C38-E21C-4207-BD19-B8D18F0725A1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3130550"/>
            <a:ext cx="1919287" cy="565150"/>
            <a:chOff x="1020" y="2115"/>
            <a:chExt cx="1316" cy="408"/>
          </a:xfrm>
        </p:grpSpPr>
        <p:sp>
          <p:nvSpPr>
            <p:cNvPr id="110597" name="Oval 5">
              <a:extLst>
                <a:ext uri="{FF2B5EF4-FFF2-40B4-BE49-F238E27FC236}">
                  <a16:creationId xmlns:a16="http://schemas.microsoft.com/office/drawing/2014/main" id="{4AAC45D4-9F28-43C8-92B0-161A6DB56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115"/>
              <a:ext cx="1316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598" name="Line 6">
              <a:extLst>
                <a:ext uri="{FF2B5EF4-FFF2-40B4-BE49-F238E27FC236}">
                  <a16:creationId xmlns:a16="http://schemas.microsoft.com/office/drawing/2014/main" id="{8EB02824-446C-47B7-9FAD-2C3EE2D24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296"/>
              <a:ext cx="10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99" name="Line 7">
              <a:extLst>
                <a:ext uri="{FF2B5EF4-FFF2-40B4-BE49-F238E27FC236}">
                  <a16:creationId xmlns:a16="http://schemas.microsoft.com/office/drawing/2014/main" id="{7E79CBD3-BBAE-4681-906C-A701BF43B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0" name="Line 8">
              <a:extLst>
                <a:ext uri="{FF2B5EF4-FFF2-40B4-BE49-F238E27FC236}">
                  <a16:creationId xmlns:a16="http://schemas.microsoft.com/office/drawing/2014/main" id="{506C9AAB-B7AD-4D32-9DDD-7AB802FCC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1" name="Line 9">
              <a:extLst>
                <a:ext uri="{FF2B5EF4-FFF2-40B4-BE49-F238E27FC236}">
                  <a16:creationId xmlns:a16="http://schemas.microsoft.com/office/drawing/2014/main" id="{30D9713C-D140-408C-854D-5F59A8D8C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2" name="Line 10">
              <a:extLst>
                <a:ext uri="{FF2B5EF4-FFF2-40B4-BE49-F238E27FC236}">
                  <a16:creationId xmlns:a16="http://schemas.microsoft.com/office/drawing/2014/main" id="{C9A32991-8734-42DC-9756-4567BE5A0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3" name="Line 11">
              <a:extLst>
                <a:ext uri="{FF2B5EF4-FFF2-40B4-BE49-F238E27FC236}">
                  <a16:creationId xmlns:a16="http://schemas.microsoft.com/office/drawing/2014/main" id="{7201B317-E8A1-4939-9517-A632AB533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4" name="Line 12">
              <a:extLst>
                <a:ext uri="{FF2B5EF4-FFF2-40B4-BE49-F238E27FC236}">
                  <a16:creationId xmlns:a16="http://schemas.microsoft.com/office/drawing/2014/main" id="{95B74797-3E2C-4BE7-8F6F-5F9D0CCA0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05" name="Oval 13">
            <a:extLst>
              <a:ext uri="{FF2B5EF4-FFF2-40B4-BE49-F238E27FC236}">
                <a16:creationId xmlns:a16="http://schemas.microsoft.com/office/drawing/2014/main" id="{75048C24-C4FE-43BB-9BA7-F68F21D75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3213100"/>
            <a:ext cx="1984375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6" name="Oval 14">
            <a:extLst>
              <a:ext uri="{FF2B5EF4-FFF2-40B4-BE49-F238E27FC236}">
                <a16:creationId xmlns:a16="http://schemas.microsoft.com/office/drawing/2014/main" id="{8F441A3E-85B3-4FDC-B653-3425DDC4D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3532188"/>
            <a:ext cx="198437" cy="1603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7" name="Oval 15">
            <a:extLst>
              <a:ext uri="{FF2B5EF4-FFF2-40B4-BE49-F238E27FC236}">
                <a16:creationId xmlns:a16="http://schemas.microsoft.com/office/drawing/2014/main" id="{2F1592E3-4B25-4A4F-8255-D11C18B08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3851275"/>
            <a:ext cx="198438" cy="1603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8" name="Oval 16">
            <a:extLst>
              <a:ext uri="{FF2B5EF4-FFF2-40B4-BE49-F238E27FC236}">
                <a16:creationId xmlns:a16="http://schemas.microsoft.com/office/drawing/2014/main" id="{D5716962-E365-47C8-B8BE-3DE291E2F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3425825"/>
            <a:ext cx="198437" cy="161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9" name="Oval 17">
            <a:extLst>
              <a:ext uri="{FF2B5EF4-FFF2-40B4-BE49-F238E27FC236}">
                <a16:creationId xmlns:a16="http://schemas.microsoft.com/office/drawing/2014/main" id="{EBE5BE1F-169D-4CB0-A65C-65824C386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650" y="3956050"/>
            <a:ext cx="198438" cy="1603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0" name="Line 18">
            <a:extLst>
              <a:ext uri="{FF2B5EF4-FFF2-40B4-BE49-F238E27FC236}">
                <a16:creationId xmlns:a16="http://schemas.microsoft.com/office/drawing/2014/main" id="{8EB47D7D-DA84-4D12-841E-0A50A251CE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2750" y="3532188"/>
            <a:ext cx="331788" cy="53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1" name="Line 19">
            <a:extLst>
              <a:ext uri="{FF2B5EF4-FFF2-40B4-BE49-F238E27FC236}">
                <a16:creationId xmlns:a16="http://schemas.microsoft.com/office/drawing/2014/main" id="{ADF13AA5-6768-4A54-A05E-7F44AA3AF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7663" y="3638550"/>
            <a:ext cx="133350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2" name="Line 20">
            <a:extLst>
              <a:ext uri="{FF2B5EF4-FFF2-40B4-BE49-F238E27FC236}">
                <a16:creationId xmlns:a16="http://schemas.microsoft.com/office/drawing/2014/main" id="{7944EED5-E15B-48D8-AB81-CB92A112D4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2975" y="3425825"/>
            <a:ext cx="265113" cy="53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3" name="Line 21">
            <a:extLst>
              <a:ext uri="{FF2B5EF4-FFF2-40B4-BE49-F238E27FC236}">
                <a16:creationId xmlns:a16="http://schemas.microsoft.com/office/drawing/2014/main" id="{0F6AC43C-3A48-499B-9960-CCE0F5CD0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1188" y="3957638"/>
            <a:ext cx="465137" cy="53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4" name="Line 22">
            <a:extLst>
              <a:ext uri="{FF2B5EF4-FFF2-40B4-BE49-F238E27FC236}">
                <a16:creationId xmlns:a16="http://schemas.microsoft.com/office/drawing/2014/main" id="{CACB53FA-AEDA-44C1-8E03-AF4D4B5B4D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0200" y="3957638"/>
            <a:ext cx="150813" cy="192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5" name="Line 23">
            <a:extLst>
              <a:ext uri="{FF2B5EF4-FFF2-40B4-BE49-F238E27FC236}">
                <a16:creationId xmlns:a16="http://schemas.microsoft.com/office/drawing/2014/main" id="{8AC563E0-7E88-4C99-945F-6AEF57499E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1413" y="3744913"/>
            <a:ext cx="198437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6" name="Line 24">
            <a:extLst>
              <a:ext uri="{FF2B5EF4-FFF2-40B4-BE49-F238E27FC236}">
                <a16:creationId xmlns:a16="http://schemas.microsoft.com/office/drawing/2014/main" id="{6B7F56C7-36AC-482C-8203-9D025B396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7888" y="3532188"/>
            <a:ext cx="130175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0617" name="Group 25">
            <a:extLst>
              <a:ext uri="{FF2B5EF4-FFF2-40B4-BE49-F238E27FC236}">
                <a16:creationId xmlns:a16="http://schemas.microsoft.com/office/drawing/2014/main" id="{79071561-3AF9-4B0E-AF10-5904AE0EE017}"/>
              </a:ext>
            </a:extLst>
          </p:cNvPr>
          <p:cNvGrpSpPr>
            <a:grpSpLocks/>
          </p:cNvGrpSpPr>
          <p:nvPr/>
        </p:nvGrpSpPr>
        <p:grpSpPr bwMode="auto">
          <a:xfrm>
            <a:off x="1701800" y="4148138"/>
            <a:ext cx="1389063" cy="1193800"/>
            <a:chOff x="1202" y="2840"/>
            <a:chExt cx="952" cy="862"/>
          </a:xfrm>
        </p:grpSpPr>
        <p:sp>
          <p:nvSpPr>
            <p:cNvPr id="110618" name="Oval 26">
              <a:extLst>
                <a:ext uri="{FF2B5EF4-FFF2-40B4-BE49-F238E27FC236}">
                  <a16:creationId xmlns:a16="http://schemas.microsoft.com/office/drawing/2014/main" id="{F4DB4A7B-67CC-45A9-93CB-00A39984E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840"/>
              <a:ext cx="952" cy="8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9" name="Oval 27">
              <a:extLst>
                <a:ext uri="{FF2B5EF4-FFF2-40B4-BE49-F238E27FC236}">
                  <a16:creationId xmlns:a16="http://schemas.microsoft.com/office/drawing/2014/main" id="{89CECE98-AA2D-4F7D-A0FD-113D9B95F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068"/>
              <a:ext cx="499" cy="45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0" name="Rectangle 28">
              <a:extLst>
                <a:ext uri="{FF2B5EF4-FFF2-40B4-BE49-F238E27FC236}">
                  <a16:creationId xmlns:a16="http://schemas.microsoft.com/office/drawing/2014/main" id="{0A4516AB-9C30-4627-9F1C-287FB62BA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3248"/>
              <a:ext cx="91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1" name="Rectangle 29">
              <a:extLst>
                <a:ext uri="{FF2B5EF4-FFF2-40B4-BE49-F238E27FC236}">
                  <a16:creationId xmlns:a16="http://schemas.microsoft.com/office/drawing/2014/main" id="{724C32BE-326F-48AD-99B8-403EEE372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475"/>
              <a:ext cx="91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2" name="Rectangle 30">
              <a:extLst>
                <a:ext uri="{FF2B5EF4-FFF2-40B4-BE49-F238E27FC236}">
                  <a16:creationId xmlns:a16="http://schemas.microsoft.com/office/drawing/2014/main" id="{F392AEC2-8A0D-45EE-9774-C81CEC871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022"/>
              <a:ext cx="91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3" name="Rectangle 31">
              <a:extLst>
                <a:ext uri="{FF2B5EF4-FFF2-40B4-BE49-F238E27FC236}">
                  <a16:creationId xmlns:a16="http://schemas.microsoft.com/office/drawing/2014/main" id="{D5571C26-2621-43EE-89D8-146EACC8D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293"/>
              <a:ext cx="91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624" name="Group 32">
            <a:extLst>
              <a:ext uri="{FF2B5EF4-FFF2-40B4-BE49-F238E27FC236}">
                <a16:creationId xmlns:a16="http://schemas.microsoft.com/office/drawing/2014/main" id="{BE1C29BE-1724-4A00-93DA-CBADA523C9C5}"/>
              </a:ext>
            </a:extLst>
          </p:cNvPr>
          <p:cNvGrpSpPr>
            <a:grpSpLocks/>
          </p:cNvGrpSpPr>
          <p:nvPr/>
        </p:nvGrpSpPr>
        <p:grpSpPr bwMode="auto">
          <a:xfrm>
            <a:off x="3554413" y="5137150"/>
            <a:ext cx="1920875" cy="565150"/>
            <a:chOff x="1020" y="2115"/>
            <a:chExt cx="1316" cy="408"/>
          </a:xfrm>
        </p:grpSpPr>
        <p:sp>
          <p:nvSpPr>
            <p:cNvPr id="110625" name="Oval 33">
              <a:extLst>
                <a:ext uri="{FF2B5EF4-FFF2-40B4-BE49-F238E27FC236}">
                  <a16:creationId xmlns:a16="http://schemas.microsoft.com/office/drawing/2014/main" id="{1DDF6F06-CF48-47BD-AFBA-4E7A5836E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115"/>
              <a:ext cx="1316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6" name="Line 34">
              <a:extLst>
                <a:ext uri="{FF2B5EF4-FFF2-40B4-BE49-F238E27FC236}">
                  <a16:creationId xmlns:a16="http://schemas.microsoft.com/office/drawing/2014/main" id="{BDE37BB5-9E06-4A7D-A603-C35A64461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296"/>
              <a:ext cx="10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7" name="Line 35">
              <a:extLst>
                <a:ext uri="{FF2B5EF4-FFF2-40B4-BE49-F238E27FC236}">
                  <a16:creationId xmlns:a16="http://schemas.microsoft.com/office/drawing/2014/main" id="{E8C8B287-0E1D-4014-A49C-827630C13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8" name="Line 36">
              <a:extLst>
                <a:ext uri="{FF2B5EF4-FFF2-40B4-BE49-F238E27FC236}">
                  <a16:creationId xmlns:a16="http://schemas.microsoft.com/office/drawing/2014/main" id="{74D329D7-B275-427A-9FD8-B87A37EAD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9" name="Line 37">
              <a:extLst>
                <a:ext uri="{FF2B5EF4-FFF2-40B4-BE49-F238E27FC236}">
                  <a16:creationId xmlns:a16="http://schemas.microsoft.com/office/drawing/2014/main" id="{7274590D-2C83-403D-92FA-0C6C83297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0" name="Line 38">
              <a:extLst>
                <a:ext uri="{FF2B5EF4-FFF2-40B4-BE49-F238E27FC236}">
                  <a16:creationId xmlns:a16="http://schemas.microsoft.com/office/drawing/2014/main" id="{7549FDA9-7F8B-41F8-A9F4-340C3E291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1" name="Line 39">
              <a:extLst>
                <a:ext uri="{FF2B5EF4-FFF2-40B4-BE49-F238E27FC236}">
                  <a16:creationId xmlns:a16="http://schemas.microsoft.com/office/drawing/2014/main" id="{7501474E-6351-490A-923C-09C3E6255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2" name="Line 40">
              <a:extLst>
                <a:ext uri="{FF2B5EF4-FFF2-40B4-BE49-F238E27FC236}">
                  <a16:creationId xmlns:a16="http://schemas.microsoft.com/office/drawing/2014/main" id="{4A278ED1-8E7E-4F4F-9DAF-13FFACF12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0633" name="Group 41">
            <a:extLst>
              <a:ext uri="{FF2B5EF4-FFF2-40B4-BE49-F238E27FC236}">
                <a16:creationId xmlns:a16="http://schemas.microsoft.com/office/drawing/2014/main" id="{8CA6EE15-7694-41CE-A47D-F15A81D2C325}"/>
              </a:ext>
            </a:extLst>
          </p:cNvPr>
          <p:cNvGrpSpPr>
            <a:grpSpLocks/>
          </p:cNvGrpSpPr>
          <p:nvPr/>
        </p:nvGrpSpPr>
        <p:grpSpPr bwMode="auto">
          <a:xfrm>
            <a:off x="6665913" y="4652963"/>
            <a:ext cx="1389062" cy="1098550"/>
            <a:chOff x="4604" y="3203"/>
            <a:chExt cx="952" cy="862"/>
          </a:xfrm>
        </p:grpSpPr>
        <p:sp>
          <p:nvSpPr>
            <p:cNvPr id="110634" name="Oval 42">
              <a:extLst>
                <a:ext uri="{FF2B5EF4-FFF2-40B4-BE49-F238E27FC236}">
                  <a16:creationId xmlns:a16="http://schemas.microsoft.com/office/drawing/2014/main" id="{9E41B31D-0F46-4E05-9CFB-D08E36B15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3203"/>
              <a:ext cx="952" cy="8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5" name="Oval 43">
              <a:extLst>
                <a:ext uri="{FF2B5EF4-FFF2-40B4-BE49-F238E27FC236}">
                  <a16:creationId xmlns:a16="http://schemas.microsoft.com/office/drawing/2014/main" id="{0AA721C2-ABC1-466B-839E-2011D727C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3431"/>
              <a:ext cx="499" cy="45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6" name="Rectangle 44">
              <a:extLst>
                <a:ext uri="{FF2B5EF4-FFF2-40B4-BE49-F238E27FC236}">
                  <a16:creationId xmlns:a16="http://schemas.microsoft.com/office/drawing/2014/main" id="{1DFE2EA0-2EB2-408D-B035-502707227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3611"/>
              <a:ext cx="91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7" name="Rectangle 45">
              <a:extLst>
                <a:ext uri="{FF2B5EF4-FFF2-40B4-BE49-F238E27FC236}">
                  <a16:creationId xmlns:a16="http://schemas.microsoft.com/office/drawing/2014/main" id="{D3B8ECCC-7E0B-49DB-B958-0E7D02AAF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838"/>
              <a:ext cx="91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8" name="Rectangle 46">
              <a:extLst>
                <a:ext uri="{FF2B5EF4-FFF2-40B4-BE49-F238E27FC236}">
                  <a16:creationId xmlns:a16="http://schemas.microsoft.com/office/drawing/2014/main" id="{47787F5F-E3CF-455F-A66B-F95818989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385"/>
              <a:ext cx="91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9" name="Rectangle 47">
              <a:extLst>
                <a:ext uri="{FF2B5EF4-FFF2-40B4-BE49-F238E27FC236}">
                  <a16:creationId xmlns:a16="http://schemas.microsoft.com/office/drawing/2014/main" id="{D04ED1ED-3109-45FE-B2AA-AE9C097C3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3656"/>
              <a:ext cx="91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40" name="Line 48">
            <a:extLst>
              <a:ext uri="{FF2B5EF4-FFF2-40B4-BE49-F238E27FC236}">
                <a16:creationId xmlns:a16="http://schemas.microsoft.com/office/drawing/2014/main" id="{F8F106B6-83A4-45BD-863A-C6523090C6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3788" y="3759200"/>
            <a:ext cx="596900" cy="692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41" name="Line 49">
            <a:extLst>
              <a:ext uri="{FF2B5EF4-FFF2-40B4-BE49-F238E27FC236}">
                <a16:creationId xmlns:a16="http://schemas.microsoft.com/office/drawing/2014/main" id="{C51F9CD2-2498-465B-985D-12D7B9667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9300" y="3571875"/>
            <a:ext cx="728663" cy="61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42" name="Line 50">
            <a:extLst>
              <a:ext uri="{FF2B5EF4-FFF2-40B4-BE49-F238E27FC236}">
                <a16:creationId xmlns:a16="http://schemas.microsoft.com/office/drawing/2014/main" id="{C60850B4-984A-4976-BFA7-40FA65DD2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005263"/>
            <a:ext cx="190500" cy="760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43" name="Line 51">
            <a:extLst>
              <a:ext uri="{FF2B5EF4-FFF2-40B4-BE49-F238E27FC236}">
                <a16:creationId xmlns:a16="http://schemas.microsoft.com/office/drawing/2014/main" id="{76CFF793-9088-4292-9F46-707822CD7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6600" y="5073650"/>
            <a:ext cx="0" cy="315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44" name="Line 52">
            <a:extLst>
              <a:ext uri="{FF2B5EF4-FFF2-40B4-BE49-F238E27FC236}">
                <a16:creationId xmlns:a16="http://schemas.microsoft.com/office/drawing/2014/main" id="{DCA37689-16FF-4FD5-8890-453E6D7CA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4822825"/>
            <a:ext cx="461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45" name="Freeform 53">
            <a:extLst>
              <a:ext uri="{FF2B5EF4-FFF2-40B4-BE49-F238E27FC236}">
                <a16:creationId xmlns:a16="http://schemas.microsoft.com/office/drawing/2014/main" id="{634F2AC6-4E30-4573-9361-E5878960EEAA}"/>
              </a:ext>
            </a:extLst>
          </p:cNvPr>
          <p:cNvSpPr>
            <a:spLocks/>
          </p:cNvSpPr>
          <p:nvPr/>
        </p:nvSpPr>
        <p:spPr bwMode="auto">
          <a:xfrm>
            <a:off x="3722688" y="4867275"/>
            <a:ext cx="361950" cy="522288"/>
          </a:xfrm>
          <a:custGeom>
            <a:avLst/>
            <a:gdLst>
              <a:gd name="T0" fmla="*/ 0 w 248"/>
              <a:gd name="T1" fmla="*/ 0 h 376"/>
              <a:gd name="T2" fmla="*/ 230 w 248"/>
              <a:gd name="T3" fmla="*/ 0 h 376"/>
              <a:gd name="T4" fmla="*/ 248 w 248"/>
              <a:gd name="T5" fmla="*/ 37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376">
                <a:moveTo>
                  <a:pt x="0" y="0"/>
                </a:moveTo>
                <a:cubicBezTo>
                  <a:pt x="77" y="0"/>
                  <a:pt x="153" y="0"/>
                  <a:pt x="230" y="0"/>
                </a:cubicBezTo>
                <a:lnTo>
                  <a:pt x="248" y="376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46" name="Line 54">
            <a:extLst>
              <a:ext uri="{FF2B5EF4-FFF2-40B4-BE49-F238E27FC236}">
                <a16:creationId xmlns:a16="http://schemas.microsoft.com/office/drawing/2014/main" id="{DD060B39-9E4C-4A67-9E87-D5AE7559C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3300" y="4852988"/>
            <a:ext cx="1455738" cy="37623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47" name="Line 55">
            <a:extLst>
              <a:ext uri="{FF2B5EF4-FFF2-40B4-BE49-F238E27FC236}">
                <a16:creationId xmlns:a16="http://schemas.microsoft.com/office/drawing/2014/main" id="{BF007EC8-DAB1-4C02-834B-B10049A69D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99213" y="5124450"/>
            <a:ext cx="530225" cy="61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48" name="Line 56">
            <a:extLst>
              <a:ext uri="{FF2B5EF4-FFF2-40B4-BE49-F238E27FC236}">
                <a16:creationId xmlns:a16="http://schemas.microsoft.com/office/drawing/2014/main" id="{BE707BD7-3967-4F87-BB48-42FF27083E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9950" y="3257550"/>
            <a:ext cx="263525" cy="250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0649" name="Group 57">
            <a:extLst>
              <a:ext uri="{FF2B5EF4-FFF2-40B4-BE49-F238E27FC236}">
                <a16:creationId xmlns:a16="http://schemas.microsoft.com/office/drawing/2014/main" id="{DD178519-F8C2-4F2D-AC71-E6101778089F}"/>
              </a:ext>
            </a:extLst>
          </p:cNvPr>
          <p:cNvGrpSpPr>
            <a:grpSpLocks/>
          </p:cNvGrpSpPr>
          <p:nvPr/>
        </p:nvGrpSpPr>
        <p:grpSpPr bwMode="auto">
          <a:xfrm>
            <a:off x="6432550" y="3246438"/>
            <a:ext cx="1919288" cy="565150"/>
            <a:chOff x="1020" y="2115"/>
            <a:chExt cx="1316" cy="408"/>
          </a:xfrm>
        </p:grpSpPr>
        <p:sp>
          <p:nvSpPr>
            <p:cNvPr id="110650" name="Oval 58">
              <a:extLst>
                <a:ext uri="{FF2B5EF4-FFF2-40B4-BE49-F238E27FC236}">
                  <a16:creationId xmlns:a16="http://schemas.microsoft.com/office/drawing/2014/main" id="{46043ED0-8D5F-4089-8F79-1A9090EDA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115"/>
              <a:ext cx="1316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1" name="Line 59">
              <a:extLst>
                <a:ext uri="{FF2B5EF4-FFF2-40B4-BE49-F238E27FC236}">
                  <a16:creationId xmlns:a16="http://schemas.microsoft.com/office/drawing/2014/main" id="{A4A08CC7-147C-4448-B7BC-8D17DF63A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296"/>
              <a:ext cx="10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52" name="Line 60">
              <a:extLst>
                <a:ext uri="{FF2B5EF4-FFF2-40B4-BE49-F238E27FC236}">
                  <a16:creationId xmlns:a16="http://schemas.microsoft.com/office/drawing/2014/main" id="{114A6EEE-7C94-4FDA-A2E9-D4C081AB8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53" name="Line 61">
              <a:extLst>
                <a:ext uri="{FF2B5EF4-FFF2-40B4-BE49-F238E27FC236}">
                  <a16:creationId xmlns:a16="http://schemas.microsoft.com/office/drawing/2014/main" id="{9495CC18-2E9B-477F-B8B2-C7D9524F1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54" name="Line 62">
              <a:extLst>
                <a:ext uri="{FF2B5EF4-FFF2-40B4-BE49-F238E27FC236}">
                  <a16:creationId xmlns:a16="http://schemas.microsoft.com/office/drawing/2014/main" id="{D22F9242-6B60-4F25-8150-F22B14857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55" name="Line 63">
              <a:extLst>
                <a:ext uri="{FF2B5EF4-FFF2-40B4-BE49-F238E27FC236}">
                  <a16:creationId xmlns:a16="http://schemas.microsoft.com/office/drawing/2014/main" id="{E665F087-FED4-425D-884A-1B0548572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56" name="Line 64">
              <a:extLst>
                <a:ext uri="{FF2B5EF4-FFF2-40B4-BE49-F238E27FC236}">
                  <a16:creationId xmlns:a16="http://schemas.microsoft.com/office/drawing/2014/main" id="{3C227BC2-D01D-4528-83FB-972093A0B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57" name="Line 65">
              <a:extLst>
                <a:ext uri="{FF2B5EF4-FFF2-40B4-BE49-F238E27FC236}">
                  <a16:creationId xmlns:a16="http://schemas.microsoft.com/office/drawing/2014/main" id="{C57E0919-4F94-4A65-8237-436658647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58" name="Line 66">
            <a:extLst>
              <a:ext uri="{FF2B5EF4-FFF2-40B4-BE49-F238E27FC236}">
                <a16:creationId xmlns:a16="http://schemas.microsoft.com/office/drawing/2014/main" id="{B9D25939-D292-4AAC-B4C5-CF9217D819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5263" y="2852738"/>
            <a:ext cx="2176462" cy="2159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59" name="Line 67">
            <a:extLst>
              <a:ext uri="{FF2B5EF4-FFF2-40B4-BE49-F238E27FC236}">
                <a16:creationId xmlns:a16="http://schemas.microsoft.com/office/drawing/2014/main" id="{7ED2DD0D-B89B-4120-8DC1-51CACAD5F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3188" y="3057525"/>
            <a:ext cx="0" cy="439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60" name="Rectangle 68">
            <a:extLst>
              <a:ext uri="{FF2B5EF4-FFF2-40B4-BE49-F238E27FC236}">
                <a16:creationId xmlns:a16="http://schemas.microsoft.com/office/drawing/2014/main" id="{35E9C091-8336-43F2-A1CD-0B12FF173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5832475"/>
            <a:ext cx="461962" cy="4667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altLang="zh-CN"/>
              <a:t>R</a:t>
            </a:r>
          </a:p>
        </p:txBody>
      </p:sp>
      <p:sp>
        <p:nvSpPr>
          <p:cNvPr id="110661" name="Text Box 69">
            <a:extLst>
              <a:ext uri="{FF2B5EF4-FFF2-40B4-BE49-F238E27FC236}">
                <a16:creationId xmlns:a16="http://schemas.microsoft.com/office/drawing/2014/main" id="{0BC7BA06-C7F2-4C71-8A39-B6345D79B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5851525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Router</a:t>
            </a:r>
          </a:p>
        </p:txBody>
      </p:sp>
      <p:sp>
        <p:nvSpPr>
          <p:cNvPr id="110662" name="Rectangle 70">
            <a:extLst>
              <a:ext uri="{FF2B5EF4-FFF2-40B4-BE49-F238E27FC236}">
                <a16:creationId xmlns:a16="http://schemas.microsoft.com/office/drawing/2014/main" id="{4912C4E6-687E-45AA-B1E1-CE7323C82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4889500"/>
            <a:ext cx="461963" cy="4667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altLang="zh-CN"/>
              <a:t>R</a:t>
            </a:r>
          </a:p>
        </p:txBody>
      </p:sp>
      <p:sp>
        <p:nvSpPr>
          <p:cNvPr id="110663" name="Freeform 71">
            <a:extLst>
              <a:ext uri="{FF2B5EF4-FFF2-40B4-BE49-F238E27FC236}">
                <a16:creationId xmlns:a16="http://schemas.microsoft.com/office/drawing/2014/main" id="{50340212-09DE-4F14-9934-466DA228AE4F}"/>
              </a:ext>
            </a:extLst>
          </p:cNvPr>
          <p:cNvSpPr>
            <a:spLocks/>
          </p:cNvSpPr>
          <p:nvPr/>
        </p:nvSpPr>
        <p:spPr bwMode="auto">
          <a:xfrm>
            <a:off x="2363788" y="3382963"/>
            <a:ext cx="528637" cy="188912"/>
          </a:xfrm>
          <a:custGeom>
            <a:avLst/>
            <a:gdLst>
              <a:gd name="T0" fmla="*/ 0 w 363"/>
              <a:gd name="T1" fmla="*/ 0 h 136"/>
              <a:gd name="T2" fmla="*/ 0 w 363"/>
              <a:gd name="T3" fmla="*/ 136 h 136"/>
              <a:gd name="T4" fmla="*/ 363 w 363"/>
              <a:gd name="T5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136">
                <a:moveTo>
                  <a:pt x="0" y="0"/>
                </a:moveTo>
                <a:lnTo>
                  <a:pt x="0" y="136"/>
                </a:lnTo>
                <a:lnTo>
                  <a:pt x="363" y="136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64" name="Line 72">
            <a:extLst>
              <a:ext uri="{FF2B5EF4-FFF2-40B4-BE49-F238E27FC236}">
                <a16:creationId xmlns:a16="http://schemas.microsoft.com/office/drawing/2014/main" id="{2CF3343E-6E1D-4A2B-8F13-D17C576924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9475" y="3068638"/>
            <a:ext cx="1295400" cy="360362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0665" name="Picture 73" descr="j0285750">
            <a:extLst>
              <a:ext uri="{FF2B5EF4-FFF2-40B4-BE49-F238E27FC236}">
                <a16:creationId xmlns:a16="http://schemas.microsoft.com/office/drawing/2014/main" id="{0AAAC5C6-1187-47BE-A2A2-78697B4B6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2636838"/>
            <a:ext cx="647700" cy="39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66" name="Line 74">
            <a:extLst>
              <a:ext uri="{FF2B5EF4-FFF2-40B4-BE49-F238E27FC236}">
                <a16:creationId xmlns:a16="http://schemas.microsoft.com/office/drawing/2014/main" id="{A6CA9A4D-73FA-4F90-BDB1-7C1D5E949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963" y="2997200"/>
            <a:ext cx="2174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67" name="Line 75">
            <a:extLst>
              <a:ext uri="{FF2B5EF4-FFF2-40B4-BE49-F238E27FC236}">
                <a16:creationId xmlns:a16="http://schemas.microsoft.com/office/drawing/2014/main" id="{F2B15740-6A70-4F3C-BCAF-E7EDD663B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2852738"/>
            <a:ext cx="1727200" cy="504825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0668" name="Picture 76" descr="j0285750">
            <a:extLst>
              <a:ext uri="{FF2B5EF4-FFF2-40B4-BE49-F238E27FC236}">
                <a16:creationId xmlns:a16="http://schemas.microsoft.com/office/drawing/2014/main" id="{BF075452-CB31-4796-AFA5-1D299F604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3992563"/>
            <a:ext cx="647700" cy="39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69" name="Line 77">
            <a:extLst>
              <a:ext uri="{FF2B5EF4-FFF2-40B4-BE49-F238E27FC236}">
                <a16:creationId xmlns:a16="http://schemas.microsoft.com/office/drawing/2014/main" id="{E6D83852-4EA3-4841-9AC9-956E67E8E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988" y="3525838"/>
            <a:ext cx="142875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70" name="Line 78">
            <a:extLst>
              <a:ext uri="{FF2B5EF4-FFF2-40B4-BE49-F238E27FC236}">
                <a16:creationId xmlns:a16="http://schemas.microsoft.com/office/drawing/2014/main" id="{4187D24C-A26D-403C-B055-292A94265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3" y="2951163"/>
            <a:ext cx="431800" cy="107950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0671" name="Picture 79" descr="j0285750">
            <a:extLst>
              <a:ext uri="{FF2B5EF4-FFF2-40B4-BE49-F238E27FC236}">
                <a16:creationId xmlns:a16="http://schemas.microsoft.com/office/drawing/2014/main" id="{56BEC109-5F6D-4E32-A5D0-703B338B5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4724400"/>
            <a:ext cx="647700" cy="3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72" name="Line 80">
            <a:extLst>
              <a:ext uri="{FF2B5EF4-FFF2-40B4-BE49-F238E27FC236}">
                <a16:creationId xmlns:a16="http://schemas.microsoft.com/office/drawing/2014/main" id="{012F58BC-A0D1-425A-9CF8-CB6266A996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0325" y="4795838"/>
            <a:ext cx="576263" cy="14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73" name="Line 81">
            <a:extLst>
              <a:ext uri="{FF2B5EF4-FFF2-40B4-BE49-F238E27FC236}">
                <a16:creationId xmlns:a16="http://schemas.microsoft.com/office/drawing/2014/main" id="{38C4D270-B269-47CC-BAFC-EF4E1CB8AB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7450" y="3644900"/>
            <a:ext cx="1582738" cy="107950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0674" name="Picture 82" descr="j0285750">
            <a:extLst>
              <a:ext uri="{FF2B5EF4-FFF2-40B4-BE49-F238E27FC236}">
                <a16:creationId xmlns:a16="http://schemas.microsoft.com/office/drawing/2014/main" id="{A884A61F-F3D4-4FFB-A90A-34A5DDE74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959225"/>
            <a:ext cx="647700" cy="3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75" name="Picture 83" descr="j0285750">
            <a:extLst>
              <a:ext uri="{FF2B5EF4-FFF2-40B4-BE49-F238E27FC236}">
                <a16:creationId xmlns:a16="http://schemas.microsoft.com/office/drawing/2014/main" id="{4ADF2C0C-E9A8-4D4F-A2DE-7D35CCDE3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030663"/>
            <a:ext cx="647700" cy="39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76" name="Line 84">
            <a:extLst>
              <a:ext uri="{FF2B5EF4-FFF2-40B4-BE49-F238E27FC236}">
                <a16:creationId xmlns:a16="http://schemas.microsoft.com/office/drawing/2014/main" id="{F84E668A-6DBB-4F56-AC4B-8F60B46F9F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25" y="3598863"/>
            <a:ext cx="287338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77" name="Line 85">
            <a:extLst>
              <a:ext uri="{FF2B5EF4-FFF2-40B4-BE49-F238E27FC236}">
                <a16:creationId xmlns:a16="http://schemas.microsoft.com/office/drawing/2014/main" id="{A60567B8-3439-4953-8C62-76FB1DC92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7263" y="3598863"/>
            <a:ext cx="144462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78" name="Rectangle 86">
            <a:extLst>
              <a:ext uri="{FF2B5EF4-FFF2-40B4-BE49-F238E27FC236}">
                <a16:creationId xmlns:a16="http://schemas.microsoft.com/office/drawing/2014/main" id="{68042A32-EED0-497B-A8D8-BEE123A87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338" y="3338513"/>
            <a:ext cx="461962" cy="466725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altLang="zh-CN"/>
              <a:t>R</a:t>
            </a:r>
          </a:p>
        </p:txBody>
      </p:sp>
      <p:sp>
        <p:nvSpPr>
          <p:cNvPr id="110679" name="Rectangle 87">
            <a:extLst>
              <a:ext uri="{FF2B5EF4-FFF2-40B4-BE49-F238E27FC236}">
                <a16:creationId xmlns:a16="http://schemas.microsoft.com/office/drawing/2014/main" id="{31F4070C-9FE6-414E-8EC3-9D93B4CC4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4652963"/>
            <a:ext cx="463550" cy="4667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altLang="zh-CN"/>
              <a:t>R</a:t>
            </a:r>
          </a:p>
        </p:txBody>
      </p:sp>
      <p:sp>
        <p:nvSpPr>
          <p:cNvPr id="110680" name="Rectangle 88">
            <a:extLst>
              <a:ext uri="{FF2B5EF4-FFF2-40B4-BE49-F238E27FC236}">
                <a16:creationId xmlns:a16="http://schemas.microsoft.com/office/drawing/2014/main" id="{2E2B8BBE-5A49-49BB-8097-C03ECE037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4618038"/>
            <a:ext cx="463550" cy="4667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altLang="zh-CN"/>
              <a:t>R</a:t>
            </a:r>
          </a:p>
        </p:txBody>
      </p:sp>
      <p:sp>
        <p:nvSpPr>
          <p:cNvPr id="110681" name="Rectangle 89">
            <a:extLst>
              <a:ext uri="{FF2B5EF4-FFF2-40B4-BE49-F238E27FC236}">
                <a16:creationId xmlns:a16="http://schemas.microsoft.com/office/drawing/2014/main" id="{6F2B0278-2AAA-4F97-918E-3D388DC95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2835275"/>
            <a:ext cx="461963" cy="4667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altLang="zh-CN"/>
              <a:t>R</a:t>
            </a:r>
          </a:p>
        </p:txBody>
      </p:sp>
      <p:sp>
        <p:nvSpPr>
          <p:cNvPr id="110682" name="Rectangle 90">
            <a:extLst>
              <a:ext uri="{FF2B5EF4-FFF2-40B4-BE49-F238E27FC236}">
                <a16:creationId xmlns:a16="http://schemas.microsoft.com/office/drawing/2014/main" id="{B9F006C1-4050-4F4D-BD6E-EAD0C4FF5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2636838"/>
            <a:ext cx="461962" cy="4667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altLang="zh-CN"/>
              <a:t>R</a:t>
            </a:r>
          </a:p>
        </p:txBody>
      </p:sp>
      <p:sp>
        <p:nvSpPr>
          <p:cNvPr id="110683" name="Oval 91">
            <a:extLst>
              <a:ext uri="{FF2B5EF4-FFF2-40B4-BE49-F238E27FC236}">
                <a16:creationId xmlns:a16="http://schemas.microsoft.com/office/drawing/2014/main" id="{C139C31B-00C3-4744-9AB9-C9266412D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948363"/>
            <a:ext cx="793750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84" name="Text Box 92">
            <a:extLst>
              <a:ext uri="{FF2B5EF4-FFF2-40B4-BE49-F238E27FC236}">
                <a16:creationId xmlns:a16="http://schemas.microsoft.com/office/drawing/2014/main" id="{E5D3593B-A032-48FB-A805-315F6FC3E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5851525"/>
            <a:ext cx="240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Physical network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6">
            <a:extLst>
              <a:ext uri="{FF2B5EF4-FFF2-40B4-BE49-F238E27FC236}">
                <a16:creationId xmlns:a16="http://schemas.microsoft.com/office/drawing/2014/main" id="{FFD6700C-1491-4311-8171-98DA6C6F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722C-8E14-4DE7-8D28-8B09E642751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9B6E91E2-D063-4559-8CC1-137BB39BA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如何看待互联网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5434ADC-EC3C-4821-839E-91864748C4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/>
              <a:t>用户角度</a:t>
            </a:r>
          </a:p>
          <a:p>
            <a:pPr lvl="1"/>
            <a:r>
              <a:rPr lang="zh-CN" altLang="en-US"/>
              <a:t>单一的虚拟网络</a:t>
            </a:r>
          </a:p>
          <a:p>
            <a:pPr lvl="1"/>
            <a:r>
              <a:rPr lang="zh-CN" altLang="en-US"/>
              <a:t>无需了解网络的内部结构</a:t>
            </a: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E840D77B-6DD7-44E2-9380-9C570193B4B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互联网角度</a:t>
            </a:r>
          </a:p>
          <a:p>
            <a:pPr lvl="1"/>
            <a:r>
              <a:rPr lang="zh-CN" altLang="en-US"/>
              <a:t>所有网络是平等的</a:t>
            </a:r>
          </a:p>
          <a:p>
            <a:pPr lvl="1"/>
            <a:r>
              <a:rPr lang="zh-CN" altLang="en-US"/>
              <a:t>路由器每个接口连接的都是网络</a:t>
            </a:r>
          </a:p>
        </p:txBody>
      </p:sp>
      <p:grpSp>
        <p:nvGrpSpPr>
          <p:cNvPr id="111621" name="Group 5">
            <a:extLst>
              <a:ext uri="{FF2B5EF4-FFF2-40B4-BE49-F238E27FC236}">
                <a16:creationId xmlns:a16="http://schemas.microsoft.com/office/drawing/2014/main" id="{97525A49-9E50-464C-A337-7D94C067FB88}"/>
              </a:ext>
            </a:extLst>
          </p:cNvPr>
          <p:cNvGrpSpPr>
            <a:grpSpLocks/>
          </p:cNvGrpSpPr>
          <p:nvPr/>
        </p:nvGrpSpPr>
        <p:grpSpPr bwMode="auto">
          <a:xfrm rot="-578253">
            <a:off x="2062163" y="4622800"/>
            <a:ext cx="160337" cy="931863"/>
            <a:chOff x="1202" y="2840"/>
            <a:chExt cx="952" cy="862"/>
          </a:xfrm>
        </p:grpSpPr>
        <p:sp>
          <p:nvSpPr>
            <p:cNvPr id="111622" name="Oval 6">
              <a:extLst>
                <a:ext uri="{FF2B5EF4-FFF2-40B4-BE49-F238E27FC236}">
                  <a16:creationId xmlns:a16="http://schemas.microsoft.com/office/drawing/2014/main" id="{50EB3905-52D0-440F-B37B-59CF1B25E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840"/>
              <a:ext cx="952" cy="8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5B387190-293A-45F4-9680-9912E2201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068"/>
              <a:ext cx="499" cy="45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4" name="Rectangle 8">
              <a:extLst>
                <a:ext uri="{FF2B5EF4-FFF2-40B4-BE49-F238E27FC236}">
                  <a16:creationId xmlns:a16="http://schemas.microsoft.com/office/drawing/2014/main" id="{A321A36B-C0B3-4103-ADEE-CF5007C83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3248"/>
              <a:ext cx="91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5" name="Rectangle 9">
              <a:extLst>
                <a:ext uri="{FF2B5EF4-FFF2-40B4-BE49-F238E27FC236}">
                  <a16:creationId xmlns:a16="http://schemas.microsoft.com/office/drawing/2014/main" id="{7F0A9ED3-96AF-4D04-93B8-0AEE86412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475"/>
              <a:ext cx="91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6" name="Rectangle 10">
              <a:extLst>
                <a:ext uri="{FF2B5EF4-FFF2-40B4-BE49-F238E27FC236}">
                  <a16:creationId xmlns:a16="http://schemas.microsoft.com/office/drawing/2014/main" id="{8DDB7042-29D6-43E2-90DB-9263FF654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022"/>
              <a:ext cx="91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7" name="Rectangle 11">
              <a:extLst>
                <a:ext uri="{FF2B5EF4-FFF2-40B4-BE49-F238E27FC236}">
                  <a16:creationId xmlns:a16="http://schemas.microsoft.com/office/drawing/2014/main" id="{14425A1E-D101-4945-A528-28FCE3215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293"/>
              <a:ext cx="91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1628" name="Group 12">
            <a:extLst>
              <a:ext uri="{FF2B5EF4-FFF2-40B4-BE49-F238E27FC236}">
                <a16:creationId xmlns:a16="http://schemas.microsoft.com/office/drawing/2014/main" id="{2897FAC1-E44B-4958-B9E4-6EEA5A66BB0D}"/>
              </a:ext>
            </a:extLst>
          </p:cNvPr>
          <p:cNvGrpSpPr>
            <a:grpSpLocks/>
          </p:cNvGrpSpPr>
          <p:nvPr/>
        </p:nvGrpSpPr>
        <p:grpSpPr bwMode="auto">
          <a:xfrm>
            <a:off x="3275013" y="5799138"/>
            <a:ext cx="1077912" cy="193675"/>
            <a:chOff x="1020" y="2115"/>
            <a:chExt cx="1316" cy="408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43B5D34B-C82F-4AF8-AE7E-DC15EE788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115"/>
              <a:ext cx="1316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0" name="Line 14">
              <a:extLst>
                <a:ext uri="{FF2B5EF4-FFF2-40B4-BE49-F238E27FC236}">
                  <a16:creationId xmlns:a16="http://schemas.microsoft.com/office/drawing/2014/main" id="{5FDA5EF4-2CE7-4CC4-BC06-5B6B6A9C7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296"/>
              <a:ext cx="10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1" name="Line 15">
              <a:extLst>
                <a:ext uri="{FF2B5EF4-FFF2-40B4-BE49-F238E27FC236}">
                  <a16:creationId xmlns:a16="http://schemas.microsoft.com/office/drawing/2014/main" id="{64BF88B0-1202-4637-8CBB-AB5F78D44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2" name="Line 16">
              <a:extLst>
                <a:ext uri="{FF2B5EF4-FFF2-40B4-BE49-F238E27FC236}">
                  <a16:creationId xmlns:a16="http://schemas.microsoft.com/office/drawing/2014/main" id="{5BF10419-A246-4ABC-A1B6-2DE590F45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3" name="Line 17">
              <a:extLst>
                <a:ext uri="{FF2B5EF4-FFF2-40B4-BE49-F238E27FC236}">
                  <a16:creationId xmlns:a16="http://schemas.microsoft.com/office/drawing/2014/main" id="{1743914D-AAC2-4D90-96EB-7AA704799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4" name="Line 18">
              <a:extLst>
                <a:ext uri="{FF2B5EF4-FFF2-40B4-BE49-F238E27FC236}">
                  <a16:creationId xmlns:a16="http://schemas.microsoft.com/office/drawing/2014/main" id="{9410FD13-971F-43C1-9CFD-3938E69D5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5" name="Line 19">
              <a:extLst>
                <a:ext uri="{FF2B5EF4-FFF2-40B4-BE49-F238E27FC236}">
                  <a16:creationId xmlns:a16="http://schemas.microsoft.com/office/drawing/2014/main" id="{BD54A854-A437-4654-AA6D-9266906F8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6" name="Line 20">
              <a:extLst>
                <a:ext uri="{FF2B5EF4-FFF2-40B4-BE49-F238E27FC236}">
                  <a16:creationId xmlns:a16="http://schemas.microsoft.com/office/drawing/2014/main" id="{5DE9F1AD-AA73-4973-A75A-50DB02C78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1637" name="Group 21">
            <a:extLst>
              <a:ext uri="{FF2B5EF4-FFF2-40B4-BE49-F238E27FC236}">
                <a16:creationId xmlns:a16="http://schemas.microsoft.com/office/drawing/2014/main" id="{4135A31F-3B10-4539-8CAB-0F994913B414}"/>
              </a:ext>
            </a:extLst>
          </p:cNvPr>
          <p:cNvGrpSpPr>
            <a:grpSpLocks/>
          </p:cNvGrpSpPr>
          <p:nvPr/>
        </p:nvGrpSpPr>
        <p:grpSpPr bwMode="auto">
          <a:xfrm>
            <a:off x="6926263" y="5656263"/>
            <a:ext cx="1389062" cy="166687"/>
            <a:chOff x="4604" y="3203"/>
            <a:chExt cx="952" cy="862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75DAEFE4-EE4F-4806-8DFF-FDA1E9CDB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3203"/>
              <a:ext cx="952" cy="8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9" name="Oval 23">
              <a:extLst>
                <a:ext uri="{FF2B5EF4-FFF2-40B4-BE49-F238E27FC236}">
                  <a16:creationId xmlns:a16="http://schemas.microsoft.com/office/drawing/2014/main" id="{ED5EC43D-8CC0-4053-BA31-E8C66F14A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3431"/>
              <a:ext cx="499" cy="45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40" name="Rectangle 24">
              <a:extLst>
                <a:ext uri="{FF2B5EF4-FFF2-40B4-BE49-F238E27FC236}">
                  <a16:creationId xmlns:a16="http://schemas.microsoft.com/office/drawing/2014/main" id="{1358976B-5652-4DBA-AAB9-8EA035628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3611"/>
              <a:ext cx="91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41" name="Rectangle 25">
              <a:extLst>
                <a:ext uri="{FF2B5EF4-FFF2-40B4-BE49-F238E27FC236}">
                  <a16:creationId xmlns:a16="http://schemas.microsoft.com/office/drawing/2014/main" id="{925B159E-CA09-43DA-990D-2BA648D9D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838"/>
              <a:ext cx="91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42" name="Rectangle 26">
              <a:extLst>
                <a:ext uri="{FF2B5EF4-FFF2-40B4-BE49-F238E27FC236}">
                  <a16:creationId xmlns:a16="http://schemas.microsoft.com/office/drawing/2014/main" id="{1CAE8DD0-61E3-49E1-99B1-603344C60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385"/>
              <a:ext cx="91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43" name="Rectangle 27">
              <a:extLst>
                <a:ext uri="{FF2B5EF4-FFF2-40B4-BE49-F238E27FC236}">
                  <a16:creationId xmlns:a16="http://schemas.microsoft.com/office/drawing/2014/main" id="{AD225906-CF43-40DE-AB42-C71B12093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3656"/>
              <a:ext cx="91" cy="91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644" name="Line 28">
            <a:extLst>
              <a:ext uri="{FF2B5EF4-FFF2-40B4-BE49-F238E27FC236}">
                <a16:creationId xmlns:a16="http://schemas.microsoft.com/office/drawing/2014/main" id="{1148C9AD-7105-4B46-BB28-DEE25E7E2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4656138"/>
            <a:ext cx="47625" cy="760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A5B8AA45-678A-4CBF-9155-034A3404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8988" y="5453063"/>
            <a:ext cx="1989137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1646" name="Group 30">
            <a:extLst>
              <a:ext uri="{FF2B5EF4-FFF2-40B4-BE49-F238E27FC236}">
                <a16:creationId xmlns:a16="http://schemas.microsoft.com/office/drawing/2014/main" id="{115ACC5D-26C3-4E01-BCF4-939CAF867FA5}"/>
              </a:ext>
            </a:extLst>
          </p:cNvPr>
          <p:cNvGrpSpPr>
            <a:grpSpLocks/>
          </p:cNvGrpSpPr>
          <p:nvPr/>
        </p:nvGrpSpPr>
        <p:grpSpPr bwMode="auto">
          <a:xfrm rot="3462158">
            <a:off x="7154862" y="4295776"/>
            <a:ext cx="1046163" cy="214312"/>
            <a:chOff x="1020" y="2115"/>
            <a:chExt cx="1316" cy="408"/>
          </a:xfrm>
        </p:grpSpPr>
        <p:sp>
          <p:nvSpPr>
            <p:cNvPr id="111647" name="Oval 31">
              <a:extLst>
                <a:ext uri="{FF2B5EF4-FFF2-40B4-BE49-F238E27FC236}">
                  <a16:creationId xmlns:a16="http://schemas.microsoft.com/office/drawing/2014/main" id="{90A4C5B1-A3DF-497B-B0F4-504F4DA20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115"/>
              <a:ext cx="1316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48" name="Line 32">
              <a:extLst>
                <a:ext uri="{FF2B5EF4-FFF2-40B4-BE49-F238E27FC236}">
                  <a16:creationId xmlns:a16="http://schemas.microsoft.com/office/drawing/2014/main" id="{F9676734-C6E4-4893-A16C-7E7FAF2E8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296"/>
              <a:ext cx="10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9" name="Line 33">
              <a:extLst>
                <a:ext uri="{FF2B5EF4-FFF2-40B4-BE49-F238E27FC236}">
                  <a16:creationId xmlns:a16="http://schemas.microsoft.com/office/drawing/2014/main" id="{7C9C3653-29DB-4777-B973-8A874EAE4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0" name="Line 34">
              <a:extLst>
                <a:ext uri="{FF2B5EF4-FFF2-40B4-BE49-F238E27FC236}">
                  <a16:creationId xmlns:a16="http://schemas.microsoft.com/office/drawing/2014/main" id="{9ADC20A1-F68B-4669-AE1A-641A17703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1" name="Line 35">
              <a:extLst>
                <a:ext uri="{FF2B5EF4-FFF2-40B4-BE49-F238E27FC236}">
                  <a16:creationId xmlns:a16="http://schemas.microsoft.com/office/drawing/2014/main" id="{14984D47-89F6-45BD-8D5B-92FC8F59A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2" name="Line 36">
              <a:extLst>
                <a:ext uri="{FF2B5EF4-FFF2-40B4-BE49-F238E27FC236}">
                  <a16:creationId xmlns:a16="http://schemas.microsoft.com/office/drawing/2014/main" id="{CAF60020-E021-483E-86BD-5575D23EC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3" name="Line 37">
              <a:extLst>
                <a:ext uri="{FF2B5EF4-FFF2-40B4-BE49-F238E27FC236}">
                  <a16:creationId xmlns:a16="http://schemas.microsoft.com/office/drawing/2014/main" id="{85D83500-1AC3-4081-B1ED-80AA79BE1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4" name="Line 38">
              <a:extLst>
                <a:ext uri="{FF2B5EF4-FFF2-40B4-BE49-F238E27FC236}">
                  <a16:creationId xmlns:a16="http://schemas.microsoft.com/office/drawing/2014/main" id="{63A1918A-8E8C-4EA8-AFA3-D2EC2DBD8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655" name="Line 39">
            <a:extLst>
              <a:ext uri="{FF2B5EF4-FFF2-40B4-BE49-F238E27FC236}">
                <a16:creationId xmlns:a16="http://schemas.microsoft.com/office/drawing/2014/main" id="{4D42CD3B-595E-4415-A726-E6442AE8D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3935413"/>
            <a:ext cx="216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56" name="Line 40">
            <a:extLst>
              <a:ext uri="{FF2B5EF4-FFF2-40B4-BE49-F238E27FC236}">
                <a16:creationId xmlns:a16="http://schemas.microsoft.com/office/drawing/2014/main" id="{A11C8BDB-E282-4D38-8F5B-C0055F55D7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4575" y="5056188"/>
            <a:ext cx="1008063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57" name="Line 41">
            <a:extLst>
              <a:ext uri="{FF2B5EF4-FFF2-40B4-BE49-F238E27FC236}">
                <a16:creationId xmlns:a16="http://schemas.microsoft.com/office/drawing/2014/main" id="{9586D328-63BB-40DE-8077-4612B22B5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4408488"/>
            <a:ext cx="576262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58" name="Line 42">
            <a:extLst>
              <a:ext uri="{FF2B5EF4-FFF2-40B4-BE49-F238E27FC236}">
                <a16:creationId xmlns:a16="http://schemas.microsoft.com/office/drawing/2014/main" id="{E2DFA601-D01B-4814-BAA8-9950F9E37F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3438" y="4119563"/>
            <a:ext cx="14605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59" name="Line 43">
            <a:extLst>
              <a:ext uri="{FF2B5EF4-FFF2-40B4-BE49-F238E27FC236}">
                <a16:creationId xmlns:a16="http://schemas.microsoft.com/office/drawing/2014/main" id="{5C080A15-EFAD-436D-9064-E407559879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4406900"/>
            <a:ext cx="576263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60" name="Line 44">
            <a:extLst>
              <a:ext uri="{FF2B5EF4-FFF2-40B4-BE49-F238E27FC236}">
                <a16:creationId xmlns:a16="http://schemas.microsoft.com/office/drawing/2014/main" id="{F554D088-1D37-4E18-A86E-E53602F5F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8538" y="5367338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1661" name="Group 45">
            <a:extLst>
              <a:ext uri="{FF2B5EF4-FFF2-40B4-BE49-F238E27FC236}">
                <a16:creationId xmlns:a16="http://schemas.microsoft.com/office/drawing/2014/main" id="{BD659B68-FC77-4519-A809-0BDE61B11F3D}"/>
              </a:ext>
            </a:extLst>
          </p:cNvPr>
          <p:cNvGrpSpPr>
            <a:grpSpLocks/>
          </p:cNvGrpSpPr>
          <p:nvPr/>
        </p:nvGrpSpPr>
        <p:grpSpPr bwMode="auto">
          <a:xfrm rot="869240">
            <a:off x="1471613" y="4057650"/>
            <a:ext cx="1216025" cy="203200"/>
            <a:chOff x="1020" y="2115"/>
            <a:chExt cx="1316" cy="408"/>
          </a:xfrm>
        </p:grpSpPr>
        <p:sp>
          <p:nvSpPr>
            <p:cNvPr id="111662" name="Oval 46">
              <a:extLst>
                <a:ext uri="{FF2B5EF4-FFF2-40B4-BE49-F238E27FC236}">
                  <a16:creationId xmlns:a16="http://schemas.microsoft.com/office/drawing/2014/main" id="{CA35115E-4D0B-4597-8AF3-3DC6C5545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115"/>
              <a:ext cx="1316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63" name="Line 47">
              <a:extLst>
                <a:ext uri="{FF2B5EF4-FFF2-40B4-BE49-F238E27FC236}">
                  <a16:creationId xmlns:a16="http://schemas.microsoft.com/office/drawing/2014/main" id="{AA21B0F8-0396-471E-A9F5-E44281ADA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296"/>
              <a:ext cx="10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4" name="Line 48">
              <a:extLst>
                <a:ext uri="{FF2B5EF4-FFF2-40B4-BE49-F238E27FC236}">
                  <a16:creationId xmlns:a16="http://schemas.microsoft.com/office/drawing/2014/main" id="{DAFD1EB6-7880-4CC2-BBB5-EF72A4CF6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5" name="Line 49">
              <a:extLst>
                <a:ext uri="{FF2B5EF4-FFF2-40B4-BE49-F238E27FC236}">
                  <a16:creationId xmlns:a16="http://schemas.microsoft.com/office/drawing/2014/main" id="{B6B382D8-5BDD-4EC7-99DC-738EC935B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6" name="Line 50">
              <a:extLst>
                <a:ext uri="{FF2B5EF4-FFF2-40B4-BE49-F238E27FC236}">
                  <a16:creationId xmlns:a16="http://schemas.microsoft.com/office/drawing/2014/main" id="{C3382164-E304-45D9-8EC8-9DD55BF27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7" name="Line 51">
              <a:extLst>
                <a:ext uri="{FF2B5EF4-FFF2-40B4-BE49-F238E27FC236}">
                  <a16:creationId xmlns:a16="http://schemas.microsoft.com/office/drawing/2014/main" id="{397CAEE6-1F09-4CA2-B7C9-E3AAAE263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8" name="Line 52">
              <a:extLst>
                <a:ext uri="{FF2B5EF4-FFF2-40B4-BE49-F238E27FC236}">
                  <a16:creationId xmlns:a16="http://schemas.microsoft.com/office/drawing/2014/main" id="{B84B5EA2-661D-47BA-B76B-F28A46283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9" name="Line 53">
              <a:extLst>
                <a:ext uri="{FF2B5EF4-FFF2-40B4-BE49-F238E27FC236}">
                  <a16:creationId xmlns:a16="http://schemas.microsoft.com/office/drawing/2014/main" id="{EE500A09-554F-4632-8382-480084DB6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296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670" name="Line 54">
            <a:extLst>
              <a:ext uri="{FF2B5EF4-FFF2-40B4-BE49-F238E27FC236}">
                <a16:creationId xmlns:a16="http://schemas.microsoft.com/office/drawing/2014/main" id="{391E3A6C-6C5D-481B-9B8E-CAC923242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5583238"/>
            <a:ext cx="288925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71" name="Line 55">
            <a:extLst>
              <a:ext uri="{FF2B5EF4-FFF2-40B4-BE49-F238E27FC236}">
                <a16:creationId xmlns:a16="http://schemas.microsoft.com/office/drawing/2014/main" id="{ED56FBB4-B053-469B-A16D-EFB066F8E4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325" y="5583238"/>
            <a:ext cx="287338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72" name="Line 56">
            <a:extLst>
              <a:ext uri="{FF2B5EF4-FFF2-40B4-BE49-F238E27FC236}">
                <a16:creationId xmlns:a16="http://schemas.microsoft.com/office/drawing/2014/main" id="{120BED3E-23C5-4629-B213-D87AE729C3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8" y="5919788"/>
            <a:ext cx="215900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1673" name="Picture 57" descr="j0285750">
            <a:extLst>
              <a:ext uri="{FF2B5EF4-FFF2-40B4-BE49-F238E27FC236}">
                <a16:creationId xmlns:a16="http://schemas.microsoft.com/office/drawing/2014/main" id="{DB89AB30-71E4-458E-B948-BE3B555B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6199188"/>
            <a:ext cx="647700" cy="39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74" name="Rectangle 58">
            <a:extLst>
              <a:ext uri="{FF2B5EF4-FFF2-40B4-BE49-F238E27FC236}">
                <a16:creationId xmlns:a16="http://schemas.microsoft.com/office/drawing/2014/main" id="{87103925-2D14-4059-AFFA-BAA7EF39C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4157663"/>
            <a:ext cx="461963" cy="4667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altLang="zh-CN"/>
              <a:t>R</a:t>
            </a:r>
          </a:p>
        </p:txBody>
      </p:sp>
      <p:sp>
        <p:nvSpPr>
          <p:cNvPr id="111675" name="Rectangle 59">
            <a:extLst>
              <a:ext uri="{FF2B5EF4-FFF2-40B4-BE49-F238E27FC236}">
                <a16:creationId xmlns:a16="http://schemas.microsoft.com/office/drawing/2014/main" id="{075DF9B7-6E4A-4965-B58F-BB98265E8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5219700"/>
            <a:ext cx="463550" cy="4667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altLang="zh-CN"/>
              <a:t>R</a:t>
            </a:r>
          </a:p>
        </p:txBody>
      </p:sp>
      <p:sp>
        <p:nvSpPr>
          <p:cNvPr id="111676" name="Rectangle 60">
            <a:extLst>
              <a:ext uri="{FF2B5EF4-FFF2-40B4-BE49-F238E27FC236}">
                <a16:creationId xmlns:a16="http://schemas.microsoft.com/office/drawing/2014/main" id="{3B1D5841-E000-462E-BC5F-013187B4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5219700"/>
            <a:ext cx="463550" cy="4667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altLang="zh-CN"/>
              <a:t>R</a:t>
            </a:r>
          </a:p>
        </p:txBody>
      </p:sp>
      <p:sp>
        <p:nvSpPr>
          <p:cNvPr id="111677" name="Rectangle 61">
            <a:extLst>
              <a:ext uri="{FF2B5EF4-FFF2-40B4-BE49-F238E27FC236}">
                <a16:creationId xmlns:a16="http://schemas.microsoft.com/office/drawing/2014/main" id="{301E081F-AD17-449F-A555-81690C928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3702050"/>
            <a:ext cx="461962" cy="4667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altLang="zh-CN"/>
              <a:t>R</a:t>
            </a:r>
          </a:p>
        </p:txBody>
      </p:sp>
      <p:sp>
        <p:nvSpPr>
          <p:cNvPr id="111678" name="Rectangle 62">
            <a:extLst>
              <a:ext uri="{FF2B5EF4-FFF2-40B4-BE49-F238E27FC236}">
                <a16:creationId xmlns:a16="http://schemas.microsoft.com/office/drawing/2014/main" id="{F352C84A-B324-4D9A-A3E6-E34609680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363" y="3765550"/>
            <a:ext cx="461962" cy="4667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altLang="zh-CN"/>
              <a:t>R</a:t>
            </a:r>
          </a:p>
        </p:txBody>
      </p:sp>
      <p:sp>
        <p:nvSpPr>
          <p:cNvPr id="111679" name="Rectangle 63">
            <a:extLst>
              <a:ext uri="{FF2B5EF4-FFF2-40B4-BE49-F238E27FC236}">
                <a16:creationId xmlns:a16="http://schemas.microsoft.com/office/drawing/2014/main" id="{7A69D90B-4D72-481E-8D99-163CEA5B1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5532438"/>
            <a:ext cx="461963" cy="4667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altLang="zh-CN"/>
              <a:t>R</a:t>
            </a:r>
          </a:p>
        </p:txBody>
      </p:sp>
      <p:grpSp>
        <p:nvGrpSpPr>
          <p:cNvPr id="111680" name="Group 64">
            <a:extLst>
              <a:ext uri="{FF2B5EF4-FFF2-40B4-BE49-F238E27FC236}">
                <a16:creationId xmlns:a16="http://schemas.microsoft.com/office/drawing/2014/main" id="{94DF95C8-0908-45A2-9295-ABD1335FF3D9}"/>
              </a:ext>
            </a:extLst>
          </p:cNvPr>
          <p:cNvGrpSpPr>
            <a:grpSpLocks/>
          </p:cNvGrpSpPr>
          <p:nvPr/>
        </p:nvGrpSpPr>
        <p:grpSpPr bwMode="auto">
          <a:xfrm>
            <a:off x="3306763" y="4551363"/>
            <a:ext cx="1984375" cy="215900"/>
            <a:chOff x="3334" y="2704"/>
            <a:chExt cx="1360" cy="1044"/>
          </a:xfrm>
        </p:grpSpPr>
        <p:sp>
          <p:nvSpPr>
            <p:cNvPr id="111681" name="Oval 65">
              <a:extLst>
                <a:ext uri="{FF2B5EF4-FFF2-40B4-BE49-F238E27FC236}">
                  <a16:creationId xmlns:a16="http://schemas.microsoft.com/office/drawing/2014/main" id="{0B7202EB-2B3B-41FC-B0ED-C9F404DA2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704"/>
              <a:ext cx="1360" cy="10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82" name="Oval 66">
              <a:extLst>
                <a:ext uri="{FF2B5EF4-FFF2-40B4-BE49-F238E27FC236}">
                  <a16:creationId xmlns:a16="http://schemas.microsoft.com/office/drawing/2014/main" id="{41526276-0414-4DA4-9ECB-A05868AA7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976"/>
              <a:ext cx="136" cy="1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83" name="Oval 67">
              <a:extLst>
                <a:ext uri="{FF2B5EF4-FFF2-40B4-BE49-F238E27FC236}">
                  <a16:creationId xmlns:a16="http://schemas.microsoft.com/office/drawing/2014/main" id="{9F72F920-F6BA-4AEC-9CB8-52E235688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248"/>
              <a:ext cx="136" cy="1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84" name="Oval 68">
              <a:extLst>
                <a:ext uri="{FF2B5EF4-FFF2-40B4-BE49-F238E27FC236}">
                  <a16:creationId xmlns:a16="http://schemas.microsoft.com/office/drawing/2014/main" id="{B1987F36-D63E-43B9-957B-0885B971F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886"/>
              <a:ext cx="136" cy="1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85" name="Oval 69">
              <a:extLst>
                <a:ext uri="{FF2B5EF4-FFF2-40B4-BE49-F238E27FC236}">
                  <a16:creationId xmlns:a16="http://schemas.microsoft.com/office/drawing/2014/main" id="{57BF9263-A771-468A-A7C7-07E0274EB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3338"/>
              <a:ext cx="136" cy="1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86" name="Line 70">
              <a:extLst>
                <a:ext uri="{FF2B5EF4-FFF2-40B4-BE49-F238E27FC236}">
                  <a16:creationId xmlns:a16="http://schemas.microsoft.com/office/drawing/2014/main" id="{E9C2D99B-008C-4062-9073-404D2F690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" y="2976"/>
              <a:ext cx="227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7" name="Line 71">
              <a:extLst>
                <a:ext uri="{FF2B5EF4-FFF2-40B4-BE49-F238E27FC236}">
                  <a16:creationId xmlns:a16="http://schemas.microsoft.com/office/drawing/2014/main" id="{F11FF565-58D7-4572-A97C-EF996F0D7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3067"/>
              <a:ext cx="9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8" name="Line 72">
              <a:extLst>
                <a:ext uri="{FF2B5EF4-FFF2-40B4-BE49-F238E27FC236}">
                  <a16:creationId xmlns:a16="http://schemas.microsoft.com/office/drawing/2014/main" id="{38B81C59-B758-44E7-A968-45E4ED392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2885"/>
              <a:ext cx="182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9" name="Line 73">
              <a:extLst>
                <a:ext uri="{FF2B5EF4-FFF2-40B4-BE49-F238E27FC236}">
                  <a16:creationId xmlns:a16="http://schemas.microsoft.com/office/drawing/2014/main" id="{F1F8A0C5-572A-43B7-8A83-0B79BAAAE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339"/>
              <a:ext cx="31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0" name="Line 74">
              <a:extLst>
                <a:ext uri="{FF2B5EF4-FFF2-40B4-BE49-F238E27FC236}">
                  <a16:creationId xmlns:a16="http://schemas.microsoft.com/office/drawing/2014/main" id="{B32B3E55-EE37-4182-A371-FDFE93B98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33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1" name="Line 75">
              <a:extLst>
                <a:ext uri="{FF2B5EF4-FFF2-40B4-BE49-F238E27FC236}">
                  <a16:creationId xmlns:a16="http://schemas.microsoft.com/office/drawing/2014/main" id="{728EA6B2-39DB-4965-937B-33D2B00114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6" y="3158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2" name="Line 76">
              <a:extLst>
                <a:ext uri="{FF2B5EF4-FFF2-40B4-BE49-F238E27FC236}">
                  <a16:creationId xmlns:a16="http://schemas.microsoft.com/office/drawing/2014/main" id="{5C541A85-CEE8-4030-AD57-EE6040D66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976"/>
              <a:ext cx="9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11693" name="Picture 77" descr="j0285750">
            <a:extLst>
              <a:ext uri="{FF2B5EF4-FFF2-40B4-BE49-F238E27FC236}">
                <a16:creationId xmlns:a16="http://schemas.microsoft.com/office/drawing/2014/main" id="{8A6C44C6-4FA5-4691-A732-367704227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200650"/>
            <a:ext cx="647700" cy="3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94" name="Line 78">
            <a:extLst>
              <a:ext uri="{FF2B5EF4-FFF2-40B4-BE49-F238E27FC236}">
                <a16:creationId xmlns:a16="http://schemas.microsoft.com/office/drawing/2014/main" id="{ECDF19BF-8E6C-4B9A-8222-D1302A778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3832225"/>
            <a:ext cx="719138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1695" name="Picture 79" descr="j0285750">
            <a:extLst>
              <a:ext uri="{FF2B5EF4-FFF2-40B4-BE49-F238E27FC236}">
                <a16:creationId xmlns:a16="http://schemas.microsoft.com/office/drawing/2014/main" id="{2B72C827-926E-42E5-9CB9-D16F021DE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49663"/>
            <a:ext cx="647700" cy="39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96" name="Line 80">
            <a:extLst>
              <a:ext uri="{FF2B5EF4-FFF2-40B4-BE49-F238E27FC236}">
                <a16:creationId xmlns:a16="http://schemas.microsoft.com/office/drawing/2014/main" id="{C1429239-EB82-4DD5-90C1-C9B5D812C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2088" y="4192588"/>
            <a:ext cx="576262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1697" name="Picture 81" descr="j0285750">
            <a:extLst>
              <a:ext uri="{FF2B5EF4-FFF2-40B4-BE49-F238E27FC236}">
                <a16:creationId xmlns:a16="http://schemas.microsoft.com/office/drawing/2014/main" id="{5064241F-50EF-4503-B6A5-0E14602BE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3903663"/>
            <a:ext cx="647700" cy="39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99" name="Oval 83">
            <a:extLst>
              <a:ext uri="{FF2B5EF4-FFF2-40B4-BE49-F238E27FC236}">
                <a16:creationId xmlns:a16="http://schemas.microsoft.com/office/drawing/2014/main" id="{9C497FA7-CC39-4213-BBB6-244661C8E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789363"/>
            <a:ext cx="2232025" cy="288925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700" name="Oval 84">
            <a:extLst>
              <a:ext uri="{FF2B5EF4-FFF2-40B4-BE49-F238E27FC236}">
                <a16:creationId xmlns:a16="http://schemas.microsoft.com/office/drawing/2014/main" id="{9EA78C54-E546-44A3-8024-52B2ECECB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510088"/>
            <a:ext cx="2232025" cy="288925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701" name="Oval 85">
            <a:extLst>
              <a:ext uri="{FF2B5EF4-FFF2-40B4-BE49-F238E27FC236}">
                <a16:creationId xmlns:a16="http://schemas.microsoft.com/office/drawing/2014/main" id="{25339956-0796-4A88-A3E4-5CEB426BD895}"/>
              </a:ext>
            </a:extLst>
          </p:cNvPr>
          <p:cNvSpPr>
            <a:spLocks noChangeArrowheads="1"/>
          </p:cNvSpPr>
          <p:nvPr/>
        </p:nvSpPr>
        <p:spPr bwMode="auto">
          <a:xfrm rot="603272">
            <a:off x="4427538" y="5445125"/>
            <a:ext cx="2232025" cy="288925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702" name="Oval 86">
            <a:extLst>
              <a:ext uri="{FF2B5EF4-FFF2-40B4-BE49-F238E27FC236}">
                <a16:creationId xmlns:a16="http://schemas.microsoft.com/office/drawing/2014/main" id="{31C82780-BF6F-4AE9-8650-6E122DFE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734050"/>
            <a:ext cx="1368425" cy="288925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703" name="Oval 87">
            <a:extLst>
              <a:ext uri="{FF2B5EF4-FFF2-40B4-BE49-F238E27FC236}">
                <a16:creationId xmlns:a16="http://schemas.microsoft.com/office/drawing/2014/main" id="{B2360D95-CD72-4D35-9972-A8AFF8601921}"/>
              </a:ext>
            </a:extLst>
          </p:cNvPr>
          <p:cNvSpPr>
            <a:spLocks noChangeArrowheads="1"/>
          </p:cNvSpPr>
          <p:nvPr/>
        </p:nvSpPr>
        <p:spPr bwMode="auto">
          <a:xfrm rot="800549">
            <a:off x="1397000" y="4035425"/>
            <a:ext cx="1227138" cy="231775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704" name="Oval 88">
            <a:extLst>
              <a:ext uri="{FF2B5EF4-FFF2-40B4-BE49-F238E27FC236}">
                <a16:creationId xmlns:a16="http://schemas.microsoft.com/office/drawing/2014/main" id="{BD117EC4-0863-46B6-BB49-3C67700CB581}"/>
              </a:ext>
            </a:extLst>
          </p:cNvPr>
          <p:cNvSpPr>
            <a:spLocks noChangeArrowheads="1"/>
          </p:cNvSpPr>
          <p:nvPr/>
        </p:nvSpPr>
        <p:spPr bwMode="auto">
          <a:xfrm rot="4781399">
            <a:off x="1539082" y="5004594"/>
            <a:ext cx="1227137" cy="231775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705" name="Oval 89">
            <a:extLst>
              <a:ext uri="{FF2B5EF4-FFF2-40B4-BE49-F238E27FC236}">
                <a16:creationId xmlns:a16="http://schemas.microsoft.com/office/drawing/2014/main" id="{53A89851-7BF7-42EB-96D0-FE14F6180AD2}"/>
              </a:ext>
            </a:extLst>
          </p:cNvPr>
          <p:cNvSpPr>
            <a:spLocks noChangeArrowheads="1"/>
          </p:cNvSpPr>
          <p:nvPr/>
        </p:nvSpPr>
        <p:spPr bwMode="auto">
          <a:xfrm rot="3583328">
            <a:off x="7236620" y="4364831"/>
            <a:ext cx="1008062" cy="288925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706" name="Oval 90">
            <a:extLst>
              <a:ext uri="{FF2B5EF4-FFF2-40B4-BE49-F238E27FC236}">
                <a16:creationId xmlns:a16="http://schemas.microsoft.com/office/drawing/2014/main" id="{5103CA81-4C56-47BB-B853-BFA485EAB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5589588"/>
            <a:ext cx="1289050" cy="288925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98" name="AutoShape 82">
            <a:extLst>
              <a:ext uri="{FF2B5EF4-FFF2-40B4-BE49-F238E27FC236}">
                <a16:creationId xmlns:a16="http://schemas.microsoft.com/office/drawing/2014/main" id="{9EAF4078-498B-48A5-BDB6-82CEB1009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429000"/>
            <a:ext cx="7127875" cy="2879725"/>
          </a:xfrm>
          <a:prstGeom prst="cloudCallout">
            <a:avLst>
              <a:gd name="adj1" fmla="val 36412"/>
              <a:gd name="adj2" fmla="val 25579"/>
            </a:avLst>
          </a:prstGeom>
          <a:solidFill>
            <a:srgbClr val="CCFFCC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1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98" grpId="0" animBg="1"/>
      <p:bldP spid="11169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>
            <a:extLst>
              <a:ext uri="{FF2B5EF4-FFF2-40B4-BE49-F238E27FC236}">
                <a16:creationId xmlns:a16="http://schemas.microsoft.com/office/drawing/2014/main" id="{7E874BA8-1209-4A03-9B1D-9C1BB3C0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F30E38DF-5B24-42EE-B9BD-B7957AEF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650D-A53D-4F47-BCA5-94671109D1F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7E24AED4-18A8-4652-AFD9-6C94E2C08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28" name="Picture 4">
            <a:extLst>
              <a:ext uri="{FF2B5EF4-FFF2-40B4-BE49-F238E27FC236}">
                <a16:creationId xmlns:a16="http://schemas.microsoft.com/office/drawing/2014/main" id="{33DB36DE-F5C7-4BDF-85E9-E89B32BD3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7313"/>
            <a:ext cx="8642350" cy="665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26" name="Rectangle 2">
            <a:extLst>
              <a:ext uri="{FF2B5EF4-FFF2-40B4-BE49-F238E27FC236}">
                <a16:creationId xmlns:a16="http://schemas.microsoft.com/office/drawing/2014/main" id="{6C7CE20C-0CF2-483D-9016-BD25BE37E1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00788" y="115888"/>
            <a:ext cx="2663825" cy="15843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effectLst/>
              </a:rPr>
              <a:t>Internet</a:t>
            </a:r>
            <a:br>
              <a:rPr lang="en-US" altLang="zh-CN">
                <a:solidFill>
                  <a:schemeClr val="bg1"/>
                </a:solidFill>
                <a:effectLst/>
              </a:rPr>
            </a:br>
            <a:r>
              <a:rPr lang="en-US" altLang="zh-CN">
                <a:solidFill>
                  <a:schemeClr val="bg1"/>
                </a:solidFill>
                <a:effectLst/>
              </a:rPr>
              <a:t>Today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4CEE30A-0565-4A55-909A-37B2E7BB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6F9-E8B8-4544-A150-D40332194DD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01116B6C-8EB7-4D14-80B7-AB4CE21CD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Growing of Internet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79A1F76-5918-4CE8-BB9E-A88CE4F52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Factor</a:t>
            </a:r>
          </a:p>
          <a:p>
            <a:pPr lvl="1"/>
            <a:r>
              <a:rPr lang="en-US" altLang="zh-CN" dirty="0"/>
              <a:t>New protocols</a:t>
            </a:r>
          </a:p>
          <a:p>
            <a:pPr lvl="1"/>
            <a:r>
              <a:rPr lang="en-US" altLang="zh-CN" dirty="0"/>
              <a:t>New technologies</a:t>
            </a:r>
          </a:p>
          <a:p>
            <a:pPr lvl="1"/>
            <a:r>
              <a:rPr lang="en-US" altLang="zh-CN" dirty="0"/>
              <a:t>More and more multimedia applications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ABDA0-4541-468D-BD53-9D99FBD6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6C9E-08BB-4DD9-9119-5940165F21B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51F0AAB-580D-44A7-BF68-3F75F1A30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 Protocols and Standards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CE59FEE-A19E-4D49-86E9-A7F50B6B1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Protocol</a:t>
            </a:r>
            <a:r>
              <a:rPr lang="zh-CN" altLang="en-US"/>
              <a:t>，协议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set of </a:t>
            </a:r>
            <a:r>
              <a:rPr lang="en-US" altLang="zh-CN">
                <a:solidFill>
                  <a:srgbClr val="00FFFF"/>
                </a:solidFill>
              </a:rPr>
              <a:t>rules</a:t>
            </a:r>
            <a:r>
              <a:rPr lang="en-US" altLang="zh-CN"/>
              <a:t> that governs </a:t>
            </a:r>
            <a:r>
              <a:rPr lang="en-US" altLang="zh-CN">
                <a:solidFill>
                  <a:srgbClr val="00FFFF"/>
                </a:solidFill>
              </a:rPr>
              <a:t>data communication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SzPct val="70000"/>
            </a:pPr>
            <a:r>
              <a:rPr lang="en-US" altLang="zh-CN"/>
              <a:t>3 key elements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SzPct val="70000"/>
            </a:pPr>
            <a:r>
              <a:rPr lang="en-US" altLang="zh-CN" i="1">
                <a:solidFill>
                  <a:srgbClr val="66FFFF"/>
                </a:solidFill>
              </a:rPr>
              <a:t>Syntax</a:t>
            </a:r>
            <a:r>
              <a:rPr lang="en-US" altLang="zh-CN"/>
              <a:t> </a:t>
            </a:r>
            <a:r>
              <a:rPr lang="zh-CN" altLang="en-US"/>
              <a:t>语法、</a:t>
            </a:r>
            <a:r>
              <a:rPr lang="en-US" altLang="zh-CN" i="1">
                <a:solidFill>
                  <a:srgbClr val="66FFFF"/>
                </a:solidFill>
              </a:rPr>
              <a:t>Semantics</a:t>
            </a:r>
            <a:r>
              <a:rPr lang="en-US" altLang="zh-CN"/>
              <a:t> </a:t>
            </a:r>
            <a:r>
              <a:rPr lang="zh-CN" altLang="en-US"/>
              <a:t>语义 、</a:t>
            </a:r>
            <a:r>
              <a:rPr lang="en-US" altLang="zh-CN" i="1">
                <a:solidFill>
                  <a:srgbClr val="66FFFF"/>
                </a:solidFill>
              </a:rPr>
              <a:t>Timing</a:t>
            </a:r>
            <a:r>
              <a:rPr lang="en-US" altLang="zh-CN"/>
              <a:t> </a:t>
            </a:r>
            <a:r>
              <a:rPr lang="zh-CN" altLang="en-US"/>
              <a:t>时序</a:t>
            </a:r>
            <a:endParaRPr lang="zh-CN" altLang="en-US" i="1">
              <a:solidFill>
                <a:srgbClr val="66FFFF"/>
              </a:solidFill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SzPct val="70000"/>
            </a:pPr>
            <a:r>
              <a:rPr lang="en-US" altLang="zh-CN"/>
              <a:t>What</a:t>
            </a:r>
            <a:r>
              <a:rPr lang="zh-CN" altLang="en-US"/>
              <a:t>、</a:t>
            </a:r>
            <a:r>
              <a:rPr lang="en-US" altLang="zh-CN"/>
              <a:t>How</a:t>
            </a:r>
            <a:r>
              <a:rPr lang="zh-CN" altLang="en-US"/>
              <a:t>、</a:t>
            </a:r>
            <a:r>
              <a:rPr lang="en-US" altLang="zh-CN"/>
              <a:t>When</a:t>
            </a:r>
          </a:p>
          <a:p>
            <a:pPr>
              <a:lnSpc>
                <a:spcPct val="90000"/>
              </a:lnSpc>
            </a:pPr>
            <a:r>
              <a:rPr lang="en-US" altLang="zh-CN"/>
              <a:t>Standard</a:t>
            </a:r>
            <a:r>
              <a:rPr lang="zh-CN" altLang="en-US"/>
              <a:t>，标准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Agreed-upon </a:t>
            </a:r>
            <a:r>
              <a:rPr lang="en-US" altLang="zh-CN">
                <a:solidFill>
                  <a:srgbClr val="00FFFF"/>
                </a:solidFill>
              </a:rPr>
              <a:t>rules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Categories</a:t>
            </a:r>
          </a:p>
          <a:p>
            <a:pPr lvl="2">
              <a:lnSpc>
                <a:spcPct val="90000"/>
              </a:lnSpc>
            </a:pPr>
            <a:r>
              <a:rPr lang="en-US" altLang="zh-CN" i="1">
                <a:solidFill>
                  <a:srgbClr val="66FFFF"/>
                </a:solidFill>
              </a:rPr>
              <a:t>De-facto</a:t>
            </a:r>
            <a:r>
              <a:rPr lang="en-US" altLang="zh-CN">
                <a:solidFill>
                  <a:srgbClr val="66FFFF"/>
                </a:solidFill>
              </a:rPr>
              <a:t> </a:t>
            </a:r>
            <a:r>
              <a:rPr lang="zh-CN" altLang="en-US"/>
              <a:t>事实上的标准：</a:t>
            </a:r>
            <a:r>
              <a:rPr lang="en-US" altLang="zh-CN"/>
              <a:t>by fact or by convention</a:t>
            </a:r>
          </a:p>
          <a:p>
            <a:pPr lvl="2">
              <a:lnSpc>
                <a:spcPct val="90000"/>
              </a:lnSpc>
            </a:pPr>
            <a:r>
              <a:rPr lang="en-US" altLang="zh-CN" i="1">
                <a:solidFill>
                  <a:srgbClr val="66FFFF"/>
                </a:solidFill>
              </a:rPr>
              <a:t>De-jury</a:t>
            </a:r>
            <a:r>
              <a:rPr lang="en-US" altLang="zh-CN">
                <a:solidFill>
                  <a:srgbClr val="66FFFF"/>
                </a:solidFill>
              </a:rPr>
              <a:t> </a:t>
            </a:r>
            <a:r>
              <a:rPr lang="zh-CN" altLang="en-US"/>
              <a:t>合法标准：</a:t>
            </a:r>
            <a:r>
              <a:rPr lang="en-US" altLang="zh-CN"/>
              <a:t>by law or by regulation</a:t>
            </a:r>
          </a:p>
        </p:txBody>
      </p:sp>
      <p:sp>
        <p:nvSpPr>
          <p:cNvPr id="50176" name="Text Box 0">
            <a:extLst>
              <a:ext uri="{FF2B5EF4-FFF2-40B4-BE49-F238E27FC236}">
                <a16:creationId xmlns:a16="http://schemas.microsoft.com/office/drawing/2014/main" id="{AC73E34D-E6BB-493A-8AB3-56CCCCC1D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573463"/>
            <a:ext cx="3313113" cy="4857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6000" rIns="162000" anchor="ctr" anchorCtr="1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同步：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Synchronization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10">
      <a:dk1>
        <a:srgbClr val="000000"/>
      </a:dk1>
      <a:lt1>
        <a:srgbClr val="FFFFFF"/>
      </a:lt1>
      <a:dk2>
        <a:srgbClr val="00152A"/>
      </a:dk2>
      <a:lt2>
        <a:srgbClr val="CCFFFF"/>
      </a:lt2>
      <a:accent1>
        <a:srgbClr val="009999"/>
      </a:accent1>
      <a:accent2>
        <a:srgbClr val="336699"/>
      </a:accent2>
      <a:accent3>
        <a:srgbClr val="AAAAAC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黑体"/>
        <a:cs typeface=""/>
      </a:majorFont>
      <a:minorFont>
        <a:latin typeface="Franklin Gothic Medium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anose="020B06030201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anose="020B06030201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9">
        <a:dk1>
          <a:srgbClr val="003366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10">
        <a:dk1>
          <a:srgbClr val="000000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3226</TotalTime>
  <Words>994</Words>
  <Application>Microsoft Office PowerPoint</Application>
  <PresentationFormat>全屏显示(4:3)</PresentationFormat>
  <Paragraphs>211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Franklin Gothic Medium</vt:lpstr>
      <vt:lpstr>Tahoma</vt:lpstr>
      <vt:lpstr>Wingdings</vt:lpstr>
      <vt:lpstr>Textured</vt:lpstr>
      <vt:lpstr>Chapter 1   Introduction</vt:lpstr>
      <vt:lpstr>1.1  A Brief History of Internet</vt:lpstr>
      <vt:lpstr>Key Terms</vt:lpstr>
      <vt:lpstr>The Original ARPANET Design</vt:lpstr>
      <vt:lpstr>Architecture of the Internet</vt:lpstr>
      <vt:lpstr>如何看待互联网</vt:lpstr>
      <vt:lpstr>Internet Today</vt:lpstr>
      <vt:lpstr>The Growing of Internet</vt:lpstr>
      <vt:lpstr>1.2  Protocols and Standards</vt:lpstr>
      <vt:lpstr>Analogy</vt:lpstr>
      <vt:lpstr>1.3  Standards Organizations</vt:lpstr>
      <vt:lpstr>Cont.</vt:lpstr>
      <vt:lpstr>1.4  Internet Standards</vt:lpstr>
      <vt:lpstr>Maturity Levels of an RFC</vt:lpstr>
      <vt:lpstr>Example：RFC Index</vt:lpstr>
      <vt:lpstr>Requirement Levels of an RFC</vt:lpstr>
      <vt:lpstr>1.5  Internet Administration</vt:lpstr>
      <vt:lpstr>1.6  Summary</vt:lpstr>
    </vt:vector>
  </TitlesOfParts>
  <Company>电子科技大学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TCP/IP协议原理</dc:title>
  <dc:subject>1-3章</dc:subject>
  <dc:creator>杨宁</dc:creator>
  <dc:description>引言、模型、底层网络技术</dc:description>
  <cp:lastModifiedBy>Zhao Zhengang</cp:lastModifiedBy>
  <cp:revision>77</cp:revision>
  <dcterms:created xsi:type="dcterms:W3CDTF">2003-01-21T09:43:48Z</dcterms:created>
  <dcterms:modified xsi:type="dcterms:W3CDTF">2019-09-10T13:40:03Z</dcterms:modified>
</cp:coreProperties>
</file>