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521" r:id="rId2"/>
    <p:sldId id="276" r:id="rId3"/>
    <p:sldId id="440" r:id="rId4"/>
    <p:sldId id="507" r:id="rId5"/>
    <p:sldId id="523" r:id="rId6"/>
    <p:sldId id="441" r:id="rId7"/>
    <p:sldId id="442" r:id="rId8"/>
    <p:sldId id="470" r:id="rId9"/>
    <p:sldId id="471" r:id="rId10"/>
    <p:sldId id="472" r:id="rId11"/>
    <p:sldId id="473" r:id="rId12"/>
    <p:sldId id="474" r:id="rId13"/>
    <p:sldId id="475" r:id="rId14"/>
    <p:sldId id="524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509" r:id="rId23"/>
    <p:sldId id="525" r:id="rId24"/>
    <p:sldId id="526" r:id="rId25"/>
    <p:sldId id="510" r:id="rId26"/>
    <p:sldId id="527" r:id="rId27"/>
    <p:sldId id="511" r:id="rId28"/>
    <p:sldId id="528" r:id="rId29"/>
    <p:sldId id="505" r:id="rId30"/>
    <p:sldId id="489" r:id="rId31"/>
    <p:sldId id="490" r:id="rId32"/>
    <p:sldId id="491" r:id="rId33"/>
    <p:sldId id="492" r:id="rId34"/>
    <p:sldId id="493" r:id="rId35"/>
    <p:sldId id="494" r:id="rId36"/>
    <p:sldId id="531" r:id="rId37"/>
    <p:sldId id="506" r:id="rId38"/>
    <p:sldId id="529" r:id="rId39"/>
    <p:sldId id="530" r:id="rId40"/>
    <p:sldId id="495" r:id="rId41"/>
    <p:sldId id="496" r:id="rId42"/>
    <p:sldId id="502" r:id="rId43"/>
    <p:sldId id="464" r:id="rId44"/>
    <p:sldId id="465" r:id="rId45"/>
    <p:sldId id="463" r:id="rId46"/>
    <p:sldId id="537" r:id="rId47"/>
    <p:sldId id="504" r:id="rId48"/>
    <p:sldId id="533" r:id="rId49"/>
    <p:sldId id="535" r:id="rId50"/>
    <p:sldId id="534" r:id="rId51"/>
    <p:sldId id="532" r:id="rId52"/>
    <p:sldId id="536" r:id="rId53"/>
    <p:sldId id="538" r:id="rId54"/>
    <p:sldId id="539" r:id="rId55"/>
    <p:sldId id="512" r:id="rId56"/>
    <p:sldId id="513" r:id="rId57"/>
    <p:sldId id="514" r:id="rId58"/>
    <p:sldId id="515" r:id="rId59"/>
    <p:sldId id="516" r:id="rId60"/>
    <p:sldId id="517" r:id="rId61"/>
    <p:sldId id="518" r:id="rId62"/>
    <p:sldId id="519" r:id="rId63"/>
    <p:sldId id="497" r:id="rId64"/>
    <p:sldId id="498" r:id="rId65"/>
    <p:sldId id="468" r:id="rId66"/>
    <p:sldId id="467" r:id="rId67"/>
    <p:sldId id="522" r:id="rId6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9900FF"/>
    <a:srgbClr val="990033"/>
    <a:srgbClr val="FF3300"/>
    <a:srgbClr val="FF9933"/>
    <a:srgbClr val="0000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631" autoAdjust="0"/>
  </p:normalViewPr>
  <p:slideViewPr>
    <p:cSldViewPr>
      <p:cViewPr varScale="1">
        <p:scale>
          <a:sx n="58" d="100"/>
          <a:sy n="58" d="100"/>
        </p:scale>
        <p:origin x="7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18" Type="http://schemas.openxmlformats.org/officeDocument/2006/relationships/slide" Target="slides/slide20.xml"/><Relationship Id="rId26" Type="http://schemas.openxmlformats.org/officeDocument/2006/relationships/slide" Target="slides/slide43.xml"/><Relationship Id="rId39" Type="http://schemas.openxmlformats.org/officeDocument/2006/relationships/slide" Target="slides/slide57.xml"/><Relationship Id="rId3" Type="http://schemas.openxmlformats.org/officeDocument/2006/relationships/slide" Target="slides/slide3.xml"/><Relationship Id="rId21" Type="http://schemas.openxmlformats.org/officeDocument/2006/relationships/slide" Target="slides/slide28.xml"/><Relationship Id="rId34" Type="http://schemas.openxmlformats.org/officeDocument/2006/relationships/slide" Target="slides/slide52.xml"/><Relationship Id="rId42" Type="http://schemas.openxmlformats.org/officeDocument/2006/relationships/slide" Target="slides/slide61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19.xml"/><Relationship Id="rId25" Type="http://schemas.openxmlformats.org/officeDocument/2006/relationships/slide" Target="slides/slide42.xml"/><Relationship Id="rId33" Type="http://schemas.openxmlformats.org/officeDocument/2006/relationships/slide" Target="slides/slide51.xml"/><Relationship Id="rId38" Type="http://schemas.openxmlformats.org/officeDocument/2006/relationships/slide" Target="slides/slide56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7.xml"/><Relationship Id="rId29" Type="http://schemas.openxmlformats.org/officeDocument/2006/relationships/slide" Target="slides/slide47.xml"/><Relationship Id="rId41" Type="http://schemas.openxmlformats.org/officeDocument/2006/relationships/slide" Target="slides/slide6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24" Type="http://schemas.openxmlformats.org/officeDocument/2006/relationships/slide" Target="slides/slide40.xml"/><Relationship Id="rId32" Type="http://schemas.openxmlformats.org/officeDocument/2006/relationships/slide" Target="slides/slide50.xml"/><Relationship Id="rId37" Type="http://schemas.openxmlformats.org/officeDocument/2006/relationships/slide" Target="slides/slide55.xml"/><Relationship Id="rId40" Type="http://schemas.openxmlformats.org/officeDocument/2006/relationships/slide" Target="slides/slide59.xml"/><Relationship Id="rId45" Type="http://schemas.openxmlformats.org/officeDocument/2006/relationships/slide" Target="slides/slide65.xml"/><Relationship Id="rId5" Type="http://schemas.openxmlformats.org/officeDocument/2006/relationships/slide" Target="slides/slide5.xml"/><Relationship Id="rId15" Type="http://schemas.openxmlformats.org/officeDocument/2006/relationships/slide" Target="slides/slide17.xml"/><Relationship Id="rId23" Type="http://schemas.openxmlformats.org/officeDocument/2006/relationships/slide" Target="slides/slide32.xml"/><Relationship Id="rId28" Type="http://schemas.openxmlformats.org/officeDocument/2006/relationships/slide" Target="slides/slide46.xml"/><Relationship Id="rId36" Type="http://schemas.openxmlformats.org/officeDocument/2006/relationships/slide" Target="slides/slide54.xml"/><Relationship Id="rId10" Type="http://schemas.openxmlformats.org/officeDocument/2006/relationships/slide" Target="slides/slide10.xml"/><Relationship Id="rId19" Type="http://schemas.openxmlformats.org/officeDocument/2006/relationships/slide" Target="slides/slide21.xml"/><Relationship Id="rId31" Type="http://schemas.openxmlformats.org/officeDocument/2006/relationships/slide" Target="slides/slide49.xml"/><Relationship Id="rId44" Type="http://schemas.openxmlformats.org/officeDocument/2006/relationships/slide" Target="slides/slide64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Relationship Id="rId22" Type="http://schemas.openxmlformats.org/officeDocument/2006/relationships/slide" Target="slides/slide29.xml"/><Relationship Id="rId27" Type="http://schemas.openxmlformats.org/officeDocument/2006/relationships/slide" Target="slides/slide44.xml"/><Relationship Id="rId30" Type="http://schemas.openxmlformats.org/officeDocument/2006/relationships/slide" Target="slides/slide48.xml"/><Relationship Id="rId35" Type="http://schemas.openxmlformats.org/officeDocument/2006/relationships/slide" Target="slides/slide53.xml"/><Relationship Id="rId43" Type="http://schemas.openxmlformats.org/officeDocument/2006/relationships/slide" Target="slides/slide6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09E7A70-840F-4DC3-943F-E14CA3FA0E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F5D95B8-7F2E-404A-95E1-49BC7ECCDD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CD21D92-1CBC-4A78-857E-CDEA42D7895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A07E29E-6424-415B-9423-64E3374B4CB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2C2524-78CE-410E-BA5D-F826E7C5D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B605ABE-A09D-48E6-85BB-ECD41889FB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8D9D0C4-444D-4FCA-96CC-4FA87276DB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3218E9-D4C8-4CE7-9B88-491CEDEB0CC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4323C18-4CE3-4785-AAA8-12A806196B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6C414BE5-7FAF-4587-A2B5-B782B06229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EA1DED48-7045-4015-8675-B8C8061791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F5ABA1-294E-47FD-9FBF-187CA93644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 address </a:t>
            </a:r>
            <a:r>
              <a:rPr lang="zh-CN" altLang="en-US" dirty="0"/>
              <a:t>解决了计算机的地址命名问题，接下来需要解决数据包的传送问题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434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24428CA-45D7-497A-B007-CACD52348F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网络工程系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F54AA65-C2FA-42B2-9185-0F73FA698E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  <a:t>yn@uestc.edu.cn</a:t>
            </a:r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3C3A6C86-CED5-4EA9-B01E-C074D3FBB6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电子科大通信学院</a:t>
            </a:r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AD799A1B-F064-4341-9209-C3E3982F69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fld id="{A6C82232-313D-435A-B3EA-71CF49434BF4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EA3A143A-7B35-4BFB-9120-A54F68436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7" name="Rectangle 3">
            <a:extLst>
              <a:ext uri="{FF2B5EF4-FFF2-40B4-BE49-F238E27FC236}">
                <a16:creationId xmlns:a16="http://schemas.microsoft.com/office/drawing/2014/main" id="{48127810-44E2-4D8D-9B64-E0C3F1E6E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814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对路由器来说，涉及到交付</a:t>
            </a:r>
            <a:r>
              <a:rPr lang="en-US" altLang="zh-CN" dirty="0"/>
              <a:t>delivery</a:t>
            </a:r>
            <a:r>
              <a:rPr lang="zh-CN" altLang="en-US" dirty="0"/>
              <a:t>，其语法的</a:t>
            </a:r>
            <a:r>
              <a:rPr lang="en-US" altLang="zh-CN" dirty="0"/>
              <a:t>2</a:t>
            </a:r>
            <a:r>
              <a:rPr lang="zh-CN" altLang="en-US" dirty="0"/>
              <a:t>个要素设计很关键，</a:t>
            </a:r>
            <a:r>
              <a:rPr lang="en-US" altLang="zh-CN" dirty="0"/>
              <a:t>1</a:t>
            </a:r>
            <a:r>
              <a:rPr lang="zh-CN" altLang="en-US" dirty="0"/>
              <a:t>是目的地址，</a:t>
            </a:r>
            <a:r>
              <a:rPr lang="en-US" altLang="zh-CN" dirty="0"/>
              <a:t>2</a:t>
            </a:r>
            <a:r>
              <a:rPr lang="zh-CN" altLang="en-US" dirty="0"/>
              <a:t>是后续路径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929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372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1518E3D-90FC-48C8-B967-492AA7D3CA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网络工程系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6097564-A9AE-46F1-808A-7C5EE40474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  <a:t>yn@uestc.edu.cn</a:t>
            </a:r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EF3E8135-D16C-44C9-9499-BF33C575E5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电子科大通信学院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4618A705-866A-4BC8-9F00-81D9E41EA9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fld id="{0D391EE3-5EF0-4EAF-BDA6-018B4B76036F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08761C82-A2AC-429E-8157-7BB2DECC62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7B8DC795-0002-44E6-AE60-D6C17BC23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对路由器来说，涉及到交付</a:t>
            </a:r>
            <a:r>
              <a:rPr lang="en-US" altLang="zh-CN" dirty="0"/>
              <a:t>delivery</a:t>
            </a:r>
            <a:r>
              <a:rPr lang="zh-CN" altLang="en-US" dirty="0"/>
              <a:t>，其语法的</a:t>
            </a:r>
            <a:r>
              <a:rPr lang="en-US" altLang="zh-CN" dirty="0"/>
              <a:t>2</a:t>
            </a:r>
            <a:r>
              <a:rPr lang="zh-CN" altLang="en-US" dirty="0"/>
              <a:t>个要素设计很关键，</a:t>
            </a:r>
            <a:r>
              <a:rPr lang="en-US" altLang="zh-CN" dirty="0"/>
              <a:t>1</a:t>
            </a:r>
            <a:r>
              <a:rPr lang="zh-CN" altLang="en-US" dirty="0"/>
              <a:t>是目的地址，取网络号，那么路由表大小只与网络个数有关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是后续路径，取下一跳地址，则每个数据包在每一段上都是独立寻路，只有到达最后才知道路由器是否真的存在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也可以人为设置一些面向主机的特殊路由，掩码取</a:t>
            </a:r>
            <a:r>
              <a:rPr lang="en-US" altLang="zh-CN" dirty="0"/>
              <a:t>32</a:t>
            </a:r>
            <a:r>
              <a:rPr lang="zh-CN" altLang="en-US" dirty="0"/>
              <a:t>位，这与特定网络的方法正好相反，但可以牺牲效率以换取其它收益，如安全性，检查路由或提供安全措施时，例如图中的设置，就会使到达</a:t>
            </a:r>
            <a:r>
              <a:rPr lang="en-US" altLang="zh-CN" dirty="0"/>
              <a:t>IB</a:t>
            </a:r>
            <a:r>
              <a:rPr lang="zh-CN" altLang="en-US" dirty="0"/>
              <a:t>的数据包都经过右边的路由器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059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默认表项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72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E911FDA-D73D-43B0-98AE-C516A7A03D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网络工程系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B99B58F-547C-4A45-BA34-0B96F29D61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  <a:t>yn@uestc.edu.cn</a:t>
            </a:r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18FFE1BA-DF08-4206-99F1-3803AB793E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电子科大通信学院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D07763BE-D7F8-4A07-A647-D5FA20B466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fld id="{F4D92C3E-E004-4D8B-9B9E-8C5D462C17E8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6C8592E4-6A86-4230-8CFC-15B7B058A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E962D2F8-EC98-45C6-9F4D-7EC9064B4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除了指定的目的地址外，其它地址都按默认地址对待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分类地址有些缺点，规定的网络大小，存在资源浪费，但我们可以利用掩码，相对要简单一点</a:t>
            </a:r>
            <a:endParaRPr lang="en-US" altLang="zh-CN" dirty="0"/>
          </a:p>
          <a:p>
            <a:r>
              <a:rPr lang="zh-CN" altLang="en-US" dirty="0"/>
              <a:t>图中，没有子网的地址类型，我们按照</a:t>
            </a:r>
            <a:r>
              <a:rPr lang="en-US" altLang="zh-CN" dirty="0"/>
              <a:t>ABC</a:t>
            </a:r>
            <a:r>
              <a:rPr lang="zh-CN" altLang="en-US" dirty="0"/>
              <a:t>分类的地址范围进行地址解析，分别处理，如果支持多播，还有增加一张</a:t>
            </a:r>
            <a:r>
              <a:rPr lang="en-US" altLang="zh-CN" dirty="0"/>
              <a:t>D</a:t>
            </a:r>
            <a:r>
              <a:rPr lang="zh-CN" altLang="en-US" dirty="0"/>
              <a:t>类地址的表，</a:t>
            </a:r>
            <a:r>
              <a:rPr lang="en-US" altLang="zh-CN" dirty="0"/>
              <a:t>3</a:t>
            </a:r>
            <a:r>
              <a:rPr lang="zh-CN" altLang="en-US" dirty="0"/>
              <a:t>张表使得搜索效率更高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236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使用分类编址时，子网划分发送在组织内部，处理子网的路由器一般在边界位置或组织内部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38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r>
              <a:rPr lang="zh-CN" altLang="en-US" dirty="0"/>
              <a:t>中，</a:t>
            </a:r>
            <a:r>
              <a:rPr lang="en-US" altLang="zh-CN" dirty="0"/>
              <a:t>PPP</a:t>
            </a:r>
            <a:r>
              <a:rPr lang="zh-CN" altLang="en-US" dirty="0"/>
              <a:t>网络虽然存在，但是比例极小，更多是通过中间设备进行数据转发的，如早期的</a:t>
            </a:r>
            <a:r>
              <a:rPr lang="en-US" altLang="zh-CN" dirty="0"/>
              <a:t>DCE DTE</a:t>
            </a:r>
            <a:r>
              <a:rPr lang="zh-CN" altLang="en-US" dirty="0"/>
              <a:t>，发展到后来的路由器，特别是</a:t>
            </a:r>
            <a:r>
              <a:rPr lang="en-US" altLang="zh-CN" dirty="0"/>
              <a:t>IP</a:t>
            </a:r>
            <a:r>
              <a:rPr lang="zh-CN" altLang="en-US" dirty="0"/>
              <a:t>编址和协议将寻路问题独立分层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162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这是一个</a:t>
            </a:r>
            <a:r>
              <a:rPr lang="en-US" altLang="zh-CN" dirty="0"/>
              <a:t>B</a:t>
            </a:r>
            <a:r>
              <a:rPr lang="zh-CN" altLang="en-US" dirty="0"/>
              <a:t>类地址的组织</a:t>
            </a:r>
            <a:r>
              <a:rPr lang="en-US" altLang="zh-CN" dirty="0"/>
              <a:t>,</a:t>
            </a:r>
            <a:r>
              <a:rPr lang="zh-CN" altLang="en-US" dirty="0"/>
              <a:t>掩码是</a:t>
            </a:r>
            <a:r>
              <a:rPr lang="en-US" altLang="zh-CN" dirty="0"/>
              <a:t>/18</a:t>
            </a:r>
            <a:r>
              <a:rPr lang="zh-CN" altLang="en-US" dirty="0"/>
              <a:t>，网络号是</a:t>
            </a:r>
            <a:r>
              <a:rPr lang="en-US" altLang="zh-CN" dirty="0"/>
              <a:t>145.14.0.0</a:t>
            </a:r>
            <a:r>
              <a:rPr lang="zh-CN" altLang="en-US" dirty="0"/>
              <a:t>，应该从</a:t>
            </a:r>
            <a:r>
              <a:rPr lang="en-US" altLang="zh-CN" dirty="0"/>
              <a:t>m0</a:t>
            </a:r>
            <a:r>
              <a:rPr lang="zh-CN" altLang="en-US" dirty="0"/>
              <a:t>端口交付，</a:t>
            </a:r>
            <a:r>
              <a:rPr lang="en-US" altLang="zh-CN" dirty="0"/>
              <a:t>7.22.67.91</a:t>
            </a:r>
            <a:r>
              <a:rPr lang="zh-CN" altLang="en-US" dirty="0"/>
              <a:t>按掩码</a:t>
            </a:r>
            <a:r>
              <a:rPr lang="en-US" altLang="zh-CN" dirty="0"/>
              <a:t>18</a:t>
            </a:r>
            <a:r>
              <a:rPr lang="zh-CN" altLang="en-US" dirty="0"/>
              <a:t>，网络号是</a:t>
            </a:r>
            <a:r>
              <a:rPr lang="en-US" altLang="zh-CN" dirty="0"/>
              <a:t>7.22.64.0</a:t>
            </a:r>
            <a:r>
              <a:rPr lang="zh-CN" altLang="en-US" dirty="0"/>
              <a:t>，只能从默认端口</a:t>
            </a:r>
            <a:r>
              <a:rPr lang="en-US" altLang="zh-CN" dirty="0"/>
              <a:t>m4</a:t>
            </a:r>
            <a:r>
              <a:rPr lang="zh-CN" altLang="en-US" dirty="0"/>
              <a:t>交付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995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使用无分类编址时，整个空间连续，没有划分类别，需要在路由表中添加一个标识，就是掩码，路由表至少</a:t>
            </a:r>
            <a:r>
              <a:rPr lang="en-US" altLang="zh-CN" dirty="0"/>
              <a:t>4</a:t>
            </a:r>
            <a:r>
              <a:rPr lang="zh-CN" altLang="en-US" dirty="0"/>
              <a:t>列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020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使用误分类编址时，整个空间连续，没有划分类别，需要在路由表中添加一个标识，就是掩码，路由表至少</a:t>
            </a:r>
            <a:r>
              <a:rPr lang="en-US" altLang="zh-CN" dirty="0"/>
              <a:t>4</a:t>
            </a:r>
            <a:r>
              <a:rPr lang="zh-CN" altLang="en-US" dirty="0"/>
              <a:t>列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483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192.168.1.0/24 is variably </a:t>
            </a:r>
            <a:r>
              <a:rPr lang="en-US" altLang="zh-CN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subnetted</a:t>
            </a:r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6 subnets, 3 masks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025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按连接类型的优先级进行匹配，如</a:t>
            </a:r>
            <a:r>
              <a:rPr lang="en-US" altLang="zh-CN" dirty="0"/>
              <a:t>96</a:t>
            </a:r>
            <a:r>
              <a:rPr lang="zh-CN" altLang="en-US" dirty="0"/>
              <a:t>为</a:t>
            </a:r>
            <a:r>
              <a:rPr lang="en-US" altLang="zh-CN" dirty="0"/>
              <a:t>01100000</a:t>
            </a:r>
            <a:r>
              <a:rPr lang="zh-CN" altLang="en-US" dirty="0"/>
              <a:t>，</a:t>
            </a:r>
            <a:r>
              <a:rPr lang="en-US" altLang="zh-CN" dirty="0"/>
              <a:t>100 </a:t>
            </a:r>
            <a:r>
              <a:rPr lang="zh-CN" altLang="en-US" dirty="0"/>
              <a:t>为</a:t>
            </a:r>
            <a:r>
              <a:rPr lang="en-US" altLang="zh-CN" dirty="0"/>
              <a:t>01100100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433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按连接类型的优先级进行匹配，如</a:t>
            </a:r>
            <a:r>
              <a:rPr lang="en-US" altLang="zh-CN" dirty="0"/>
              <a:t>96</a:t>
            </a:r>
            <a:r>
              <a:rPr lang="zh-CN" altLang="en-US" dirty="0"/>
              <a:t>为</a:t>
            </a:r>
            <a:r>
              <a:rPr lang="en-US" altLang="zh-CN" dirty="0"/>
              <a:t>01100000</a:t>
            </a:r>
            <a:r>
              <a:rPr lang="zh-CN" altLang="en-US" dirty="0"/>
              <a:t>，</a:t>
            </a:r>
            <a:r>
              <a:rPr lang="en-US" altLang="zh-CN" dirty="0"/>
              <a:t>100 </a:t>
            </a:r>
            <a:r>
              <a:rPr lang="zh-CN" altLang="en-US" dirty="0"/>
              <a:t>为</a:t>
            </a:r>
            <a:r>
              <a:rPr lang="en-US" altLang="zh-CN" dirty="0"/>
              <a:t>01100100</a:t>
            </a:r>
            <a:r>
              <a:rPr lang="zh-CN" altLang="en-US" dirty="0"/>
              <a:t>，</a:t>
            </a:r>
            <a:r>
              <a:rPr lang="en-US" altLang="zh-CN" dirty="0"/>
              <a:t>64</a:t>
            </a:r>
            <a:r>
              <a:rPr lang="zh-CN" altLang="en-US" dirty="0"/>
              <a:t>为</a:t>
            </a:r>
            <a:r>
              <a:rPr lang="en-US" altLang="zh-CN" dirty="0"/>
              <a:t>01000000</a:t>
            </a:r>
            <a:r>
              <a:rPr lang="zh-CN" altLang="en-US" dirty="0"/>
              <a:t>，</a:t>
            </a:r>
            <a:r>
              <a:rPr lang="en-US" altLang="zh-CN" dirty="0"/>
              <a:t>65</a:t>
            </a:r>
            <a:r>
              <a:rPr lang="zh-CN" altLang="en-US" dirty="0"/>
              <a:t>为</a:t>
            </a:r>
            <a:r>
              <a:rPr lang="en-US" altLang="zh-CN" dirty="0"/>
              <a:t>01000001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253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192.168.1.0/24 is variably </a:t>
            </a:r>
            <a:r>
              <a:rPr lang="en-US" altLang="zh-CN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subnetted</a:t>
            </a:r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6 subnets, 3 masks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134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为什么下一跳地址是</a:t>
            </a:r>
            <a:r>
              <a:rPr lang="en-US" altLang="zh-CN" dirty="0"/>
              <a:t>192.168.1.98</a:t>
            </a:r>
            <a:r>
              <a:rPr lang="zh-CN" altLang="en-US" dirty="0"/>
              <a:t>？因为下一个所在网络是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192.168.1.96/30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，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96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为</a:t>
            </a:r>
            <a:r>
              <a:rPr lang="en-US" altLang="zh-CN" dirty="0"/>
              <a:t>01100000</a:t>
            </a:r>
            <a:r>
              <a:rPr lang="zh-CN" altLang="en-US" dirty="0"/>
              <a:t>，掩码为</a:t>
            </a:r>
            <a:r>
              <a:rPr lang="en-US" altLang="zh-CN" dirty="0"/>
              <a:t>30</a:t>
            </a:r>
            <a:r>
              <a:rPr lang="zh-CN" altLang="en-US" dirty="0"/>
              <a:t>位，要么</a:t>
            </a:r>
            <a:r>
              <a:rPr lang="en-US" altLang="zh-CN" dirty="0"/>
              <a:t>97</a:t>
            </a:r>
            <a:r>
              <a:rPr lang="zh-CN" altLang="en-US" dirty="0"/>
              <a:t>，要么</a:t>
            </a:r>
            <a:r>
              <a:rPr lang="en-US" altLang="zh-CN" dirty="0"/>
              <a:t>98</a:t>
            </a:r>
            <a:r>
              <a:rPr lang="zh-CN" altLang="en-US" dirty="0"/>
              <a:t>， 而</a:t>
            </a:r>
            <a:r>
              <a:rPr lang="en-US" altLang="zh-CN" dirty="0"/>
              <a:t>99</a:t>
            </a:r>
            <a:r>
              <a:rPr lang="zh-CN" altLang="en-US" dirty="0"/>
              <a:t>为广播地址不能用</a:t>
            </a:r>
            <a:endParaRPr lang="en-US" altLang="zh-CN" sz="1200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459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路由器有</a:t>
            </a:r>
            <a:r>
              <a:rPr lang="en-US" altLang="zh-CN" dirty="0"/>
              <a:t>3</a:t>
            </a:r>
            <a:r>
              <a:rPr lang="zh-CN" altLang="en-US" dirty="0"/>
              <a:t>个接口，</a:t>
            </a:r>
            <a:r>
              <a:rPr lang="en-US" altLang="zh-CN" dirty="0"/>
              <a:t>6</a:t>
            </a:r>
            <a:r>
              <a:rPr lang="zh-CN" altLang="en-US" dirty="0"/>
              <a:t>个目的子网，</a:t>
            </a:r>
            <a:r>
              <a:rPr lang="en-US" altLang="zh-CN" dirty="0"/>
              <a:t>1</a:t>
            </a:r>
            <a:r>
              <a:rPr lang="zh-CN" altLang="en-US" dirty="0"/>
              <a:t>个默认路由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0202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当使用无分类地址时，路由表的表项数量很可能会增加，规模变大导致搜索路由表时间变长，为了解决这个问题，人们设计了 地址聚合的概念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01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数据包在网络中传送时，设备的行为分为三类：交付，转发和路由选择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210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多级路由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331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319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的二叉树，至多有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2^k-1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个结点，二叉树的遍历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先序 中序 后序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只是访问结点的时机不同，访问结点的路径都是一样的，时间和空间复杂度皆为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O(n)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，二叉树的存储分为顺序存储，链式存储和线索存储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486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的二叉树，至多有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2^k-1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个结点，二叉树的遍历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先序 中序 后序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只是访问结点的时机不同，访问结点的路径都是一样的，时间和空间复杂度皆为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O(n)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，二叉树的存储分为顺序存储，链式存储和线索存储，图示为通用树，</a:t>
            </a:r>
            <a:r>
              <a:rPr lang="zh-CN" altLang="en-US" dirty="0"/>
              <a:t>由上向下找就十分慢，若要找结点的孩子或者兄弟，要遍历整个树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6222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结合顺序结构和链式结构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39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在二叉链表的结点结构中增加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个标志域，并规定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0905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在内核中，这个路由表由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来表示，左孩子表示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，右孩子表示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。这样比如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就会到达节点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的位置。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数的最大深度理论上可以达到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。每一个空节点都被移除了，在每个节点新增一个变量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skip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，保存被移除的空节点的个数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7257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2000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Routing</a:t>
            </a:r>
            <a:r>
              <a:rPr lang="zh-CN" altLang="en-US" dirty="0"/>
              <a:t>有选路的动作指示，而</a:t>
            </a:r>
            <a:r>
              <a:rPr lang="en-US" altLang="zh-CN" dirty="0"/>
              <a:t>route</a:t>
            </a:r>
            <a:r>
              <a:rPr lang="zh-CN" altLang="en-US" dirty="0"/>
              <a:t>只是路径，所以严格来说时</a:t>
            </a:r>
            <a:r>
              <a:rPr lang="en-US" altLang="zh-CN" dirty="0"/>
              <a:t>routing table </a:t>
            </a:r>
            <a:r>
              <a:rPr lang="zh-CN" altLang="en-US" dirty="0"/>
              <a:t>路由表，而不是</a:t>
            </a:r>
            <a:r>
              <a:rPr lang="en-US" altLang="zh-CN" dirty="0"/>
              <a:t>route table</a:t>
            </a:r>
            <a:r>
              <a:rPr lang="zh-CN" altLang="en-US" dirty="0"/>
              <a:t>路径表，但</a:t>
            </a:r>
            <a:r>
              <a:rPr lang="en-US" altLang="zh-CN" dirty="0"/>
              <a:t>route</a:t>
            </a:r>
            <a:r>
              <a:rPr lang="zh-CN" altLang="en-US" dirty="0"/>
              <a:t>是</a:t>
            </a:r>
            <a:r>
              <a:rPr lang="en-US" altLang="zh-CN" dirty="0"/>
              <a:t>routing</a:t>
            </a:r>
            <a:r>
              <a:rPr lang="zh-CN" altLang="en-US" dirty="0"/>
              <a:t>的前提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77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37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每条</a:t>
            </a:r>
            <a:r>
              <a:rPr lang="en-US" altLang="zh-CN" dirty="0"/>
              <a:t>route</a:t>
            </a:r>
            <a:r>
              <a:rPr lang="zh-CN" altLang="en-US" dirty="0"/>
              <a:t>都是一个逻辑路径，每个</a:t>
            </a:r>
            <a:r>
              <a:rPr lang="en-US" altLang="zh-CN" dirty="0"/>
              <a:t>route</a:t>
            </a:r>
            <a:r>
              <a:rPr lang="zh-CN" altLang="en-US" dirty="0"/>
              <a:t>的生存期是多久？这与网络底层的交换原理有关，就是前面介绍的电路交换和分组交换，面向连接的和无连接的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435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协议基于分组交换，更适合</a:t>
            </a:r>
            <a:r>
              <a:rPr lang="en-US" altLang="zh-CN" dirty="0"/>
              <a:t>internet</a:t>
            </a:r>
            <a:r>
              <a:rPr lang="zh-CN" altLang="en-US" dirty="0"/>
              <a:t>，首先是多个异构网络共存，无连接的方式更简单，对单个数据包负责即可，每个数据包可以单独选路，每一跳的带宽，延时都可以灵活适应，并且面对混杂的网络形态，选择了</a:t>
            </a:r>
            <a:r>
              <a:rPr lang="en-US" altLang="zh-CN" dirty="0"/>
              <a:t>best-effort delivery</a:t>
            </a:r>
            <a:r>
              <a:rPr lang="zh-CN" altLang="en-US" dirty="0"/>
              <a:t>的原则，即</a:t>
            </a:r>
            <a:r>
              <a:rPr lang="en-US" altLang="zh-CN" dirty="0"/>
              <a:t>end to end</a:t>
            </a:r>
            <a:r>
              <a:rPr lang="zh-CN" altLang="en-US" dirty="0"/>
              <a:t>的原则，简单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727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</a:t>
            </a:r>
            <a:r>
              <a:rPr lang="en-US" altLang="zh-CN" dirty="0"/>
              <a:t>route</a:t>
            </a:r>
            <a:r>
              <a:rPr lang="zh-CN" altLang="en-US" dirty="0"/>
              <a:t>又被拆分为一段段的物理路径，所以交付行为分为两种，直接交付和间接交付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104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网号的匹配和查询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5ABA1-294E-47FD-9FBF-187CA936446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44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381EB2B-2C9E-40AB-B2CA-4B5C754070F9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BE3FCC-57BF-4F8A-8CFE-FC0962D90EDD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9363"/>
            <a:ext cx="6400800" cy="2232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63319C-2A73-4C16-BD47-5D395B0B579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17CF58-2B05-4556-A320-59A58B334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B5C405-9F12-4923-8707-3A70A4D166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AC2167-7425-40CD-AB12-B3B35583E1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31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9370A-3DE8-4DC3-B36E-0C2413B7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BA1B34-1E60-4C0C-80FD-22EEBC803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0D5805-D081-40D2-9024-F0817FB540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EF5AFC-5757-4B60-BD2F-066126449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A09FC4-9611-4B38-9EFE-5F62B419F6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140B2-9B1A-447B-8379-04D7FBB580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30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F39A4F-8A33-4A2B-9F9B-ECFF7BE74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6192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9088E-F540-4CB9-9D6A-FCBD41A46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6192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27EAA2-E166-4CBB-9739-A170DEE7A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51F1EE-F0B3-4774-A8D3-602C041472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5BEF4C-52B2-4492-9CE8-AFE5756897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8F66E-5AFD-4480-A7A0-022E09BDBA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114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A5D23-921B-4BBB-8FB4-465A5ADE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2239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37431-4348-48C4-8719-8395882C60F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8496300" cy="2406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81855-7F42-40F0-B23F-9641C217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850" y="3900488"/>
            <a:ext cx="8496300" cy="2408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734A6-74E7-42D5-9C0B-E658712307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6806A-EE75-4FB9-BD46-950584C42A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B9654-0906-4104-83A0-436778D98C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0A33D-5F8B-4BE0-9C9E-0CE891BA40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158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426FA-7892-42DC-9F4F-2186868F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2239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FE3E622B-10C8-4DD0-8E71-753C34BA9B6B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23850" y="1341438"/>
            <a:ext cx="8496300" cy="49672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E9A513-D5BF-4E77-A5B5-6FFC02EBF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09CCD0-9217-4F44-B4F4-9B4C5BFB5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FEEA59-B9A4-493B-A854-25EB001B46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4025-F2C4-45E1-B903-24F55EC65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72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EADD5-B519-4137-AB94-E649BB21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B9B5F-B58D-42CC-BB02-0AAC18F67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60C7BA-6A28-424F-B359-29FCCD8B83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F8C44-A761-4115-B226-9867385FD9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FDD1E5-3E66-4C44-9DB0-DB57368C91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A8D9F-4B7E-4AB3-8BD1-922E55610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62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A08DE-D126-4BB4-8084-9C0C12EF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3914E-3155-4DD1-9F3A-FEE9A29B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2AAA50-F504-4D50-A240-37F63EC96B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6E3E59-AB1A-4149-8173-F145403CA8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18073C-CF4F-4770-ADB7-7DCE5CA63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10F57-2473-42E4-9DB8-BAEECAA58A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68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A362D-0FA1-43DF-9FA7-F4FD9C16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DFF84-CBA3-4716-BAB1-AFAF01749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17477E-4CE7-4468-933C-35794E484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21D001-F290-4E79-B8C8-07CA3AF22B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D5F45-FA2C-4AA5-BDB6-2F7A0E7D73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68E1A-6CFC-4DFF-8D48-B147CEBC8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28D5-9011-409B-9121-CA6A82B4E2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10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29C46-49EF-411F-A042-439754BC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CF3C1-F94D-4D5E-9C63-0A2D67654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6B093-7DDD-48F3-857D-557CE8918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55BBD9-BEB2-465B-9805-26251CE6A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6CC2CC-77A1-4767-9DC5-0EF8A5948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085B1D-69F6-4995-B50A-B36614FD05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D5645B-316A-4131-B7EB-F2A1B7496F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DC4E26-6807-460A-A4EA-73A8C761ED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AF446-A640-411F-B077-534F17247E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20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0D06F-8F23-4424-AD59-6F116C1A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3D82EE5-DC47-4F95-923F-65F48E1263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6F7F8F-C713-4D79-B95B-F9C6EF089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E794A5-C02C-4BBD-A59B-32C12D6FDB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59132-90A9-4D01-B751-47E35F2B9D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8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5BFA0C0-3936-4194-938F-84CFB2D3B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F1A2FE-2F62-4886-8199-EEF26E317A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2D353F-488F-4018-82AF-F9D73375F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02C58-5DC3-4AFC-BCF9-D1FD0E730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4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E69CD-6010-4311-9C7A-4790AC7B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058BA-9D6E-403F-9D38-71AF98F9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EB157A-5C73-4F14-8867-CD67D31E4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4CD43-1A43-4595-A8C5-58429D2A03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383D33-7E10-4E7E-AE92-5DCEC506F2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FA2BC-8AD0-49C8-BE85-E9782FEEE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BC4DB-4E0E-4205-8988-5BB288DF4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10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73BEF-2CC5-415C-B8B2-979A4417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1BFE04-4D2A-4EFB-A1D7-ACB4FE83C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6A3BC2-A77C-44EE-9373-05F1F620F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B4FC8-8177-4B70-A334-2121ED1885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3FEE9-A3CD-4470-8EE0-8227EFD08D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23BA87-5221-4C10-B464-E0CF32F88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954B0-645C-4DED-B650-05046DDC0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2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4E8719B-DA19-4259-B50B-31825AA3E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496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1A0811C-9F72-43AD-BD78-DF09F434F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963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EC0548A-03EB-478F-A0AC-80DA23C7C76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C45AE48-61F0-414B-B61B-FF087434C6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8725"/>
            <a:ext cx="2895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8BA93E6-4999-4953-8F1F-C3959713D5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F7D830-3BCF-4F43-8147-B0466E076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3.wmf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microsoft.com/office/2007/relationships/hdphoto" Target="../media/hdphoto5.wd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4.wdp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3BFA924-A6F5-48E7-A3A6-F6E46858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87A78-C918-4028-8B71-719D44ECB391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557DB171-CE5D-46DC-8EA9-4916C77F2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Chapter 5  </a:t>
            </a:r>
            <a:r>
              <a:rPr lang="en-US" altLang="en-US" sz="3600"/>
              <a:t>Delivery</a:t>
            </a:r>
            <a:r>
              <a:rPr lang="en-US" altLang="zh-CN" sz="3600"/>
              <a:t>, Forwarding </a:t>
            </a:r>
            <a:r>
              <a:rPr lang="en-US" altLang="en-US" sz="3600"/>
              <a:t> and Routing of IP Packets</a:t>
            </a:r>
            <a:endParaRPr lang="en-US" altLang="zh-CN" sz="3600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BE96B138-F9A3-463E-B067-B66B14391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1628775"/>
            <a:ext cx="6696075" cy="467995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Connection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Delivery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Forwarding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Static vs. dynamic routing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Routing table and routing module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Classless addressing: CIDR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7444A8D8-23F4-4B96-A12F-B9F14DC1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888DB-0B77-4CAC-8B95-3FDCCE14D74E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13315" name="Group 2">
            <a:extLst>
              <a:ext uri="{FF2B5EF4-FFF2-40B4-BE49-F238E27FC236}">
                <a16:creationId xmlns:a16="http://schemas.microsoft.com/office/drawing/2014/main" id="{7709DE95-C52C-40F2-94B2-AAF6B9D77E0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184275"/>
            <a:ext cx="8064500" cy="2173288"/>
            <a:chOff x="340" y="746"/>
            <a:chExt cx="5080" cy="1369"/>
          </a:xfrm>
        </p:grpSpPr>
        <p:sp>
          <p:nvSpPr>
            <p:cNvPr id="525315" name="Oval 3">
              <a:extLst>
                <a:ext uri="{FF2B5EF4-FFF2-40B4-BE49-F238E27FC236}">
                  <a16:creationId xmlns:a16="http://schemas.microsoft.com/office/drawing/2014/main" id="{D9559D6F-0C42-4DDD-BE42-9E30D3E4E8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6" y="1706"/>
              <a:ext cx="908" cy="409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 anchorCtr="1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Net 1</a:t>
              </a:r>
            </a:p>
          </p:txBody>
        </p:sp>
        <p:sp>
          <p:nvSpPr>
            <p:cNvPr id="525316" name="Oval 4">
              <a:extLst>
                <a:ext uri="{FF2B5EF4-FFF2-40B4-BE49-F238E27FC236}">
                  <a16:creationId xmlns:a16="http://schemas.microsoft.com/office/drawing/2014/main" id="{BC878643-902A-430D-A235-67C8A8BBA7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38" y="1706"/>
              <a:ext cx="908" cy="409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 anchorCtr="1"/>
            <a:lstStyle/>
            <a:p>
              <a:pPr algn="ctr" eaLnBrk="1" hangingPunct="1">
                <a:defRPr/>
              </a:pPr>
              <a:r>
                <a:rPr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Net 2</a:t>
              </a:r>
            </a:p>
          </p:txBody>
        </p:sp>
        <p:cxnSp>
          <p:nvCxnSpPr>
            <p:cNvPr id="13334" name="AutoShape 5">
              <a:extLst>
                <a:ext uri="{FF2B5EF4-FFF2-40B4-BE49-F238E27FC236}">
                  <a16:creationId xmlns:a16="http://schemas.microsoft.com/office/drawing/2014/main" id="{04E068E6-1426-4868-8243-00C0CEB69C5F}"/>
                </a:ext>
              </a:extLst>
            </p:cNvPr>
            <p:cNvCxnSpPr>
              <a:cxnSpLocks noChangeShapeType="1"/>
              <a:stCxn id="525315" idx="7"/>
              <a:endCxn id="13338" idx="1"/>
            </p:cNvCxnSpPr>
            <p:nvPr/>
          </p:nvCxnSpPr>
          <p:spPr bwMode="auto">
            <a:xfrm flipV="1">
              <a:off x="1491" y="1427"/>
              <a:ext cx="304" cy="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5" name="AutoShape 6">
              <a:extLst>
                <a:ext uri="{FF2B5EF4-FFF2-40B4-BE49-F238E27FC236}">
                  <a16:creationId xmlns:a16="http://schemas.microsoft.com/office/drawing/2014/main" id="{3E47D48E-3394-4688-BACE-6FAE3681FE90}"/>
                </a:ext>
              </a:extLst>
            </p:cNvPr>
            <p:cNvCxnSpPr>
              <a:cxnSpLocks noChangeShapeType="1"/>
              <a:stCxn id="13338" idx="3"/>
              <a:endCxn id="525316" idx="1"/>
            </p:cNvCxnSpPr>
            <p:nvPr/>
          </p:nvCxnSpPr>
          <p:spPr bwMode="auto">
            <a:xfrm>
              <a:off x="2257" y="1427"/>
              <a:ext cx="314" cy="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6" name="AutoShape 7">
              <a:extLst>
                <a:ext uri="{FF2B5EF4-FFF2-40B4-BE49-F238E27FC236}">
                  <a16:creationId xmlns:a16="http://schemas.microsoft.com/office/drawing/2014/main" id="{62033AFD-6902-4A47-86DE-67EE13BD7AE9}"/>
                </a:ext>
              </a:extLst>
            </p:cNvPr>
            <p:cNvCxnSpPr>
              <a:cxnSpLocks noChangeShapeType="1"/>
              <a:stCxn id="13339" idx="2"/>
              <a:endCxn id="525315" idx="1"/>
            </p:cNvCxnSpPr>
            <p:nvPr/>
          </p:nvCxnSpPr>
          <p:spPr bwMode="auto">
            <a:xfrm>
              <a:off x="557" y="1480"/>
              <a:ext cx="292" cy="2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7" name="AutoShape 8">
              <a:extLst>
                <a:ext uri="{FF2B5EF4-FFF2-40B4-BE49-F238E27FC236}">
                  <a16:creationId xmlns:a16="http://schemas.microsoft.com/office/drawing/2014/main" id="{FD6503E4-27F4-47A3-A744-43E9DA73B437}"/>
                </a:ext>
              </a:extLst>
            </p:cNvPr>
            <p:cNvCxnSpPr>
              <a:cxnSpLocks noChangeShapeType="1"/>
              <a:stCxn id="525316" idx="7"/>
              <a:endCxn id="13343" idx="1"/>
            </p:cNvCxnSpPr>
            <p:nvPr/>
          </p:nvCxnSpPr>
          <p:spPr bwMode="auto">
            <a:xfrm flipV="1">
              <a:off x="3213" y="1427"/>
              <a:ext cx="306" cy="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3338" name="Picture 9">
              <a:extLst>
                <a:ext uri="{FF2B5EF4-FFF2-40B4-BE49-F238E27FC236}">
                  <a16:creationId xmlns:a16="http://schemas.microsoft.com/office/drawing/2014/main" id="{F9D42359-09BF-4C02-AA49-2BBE7C38B5D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" y="1267"/>
              <a:ext cx="46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39" name="Picture 10">
              <a:extLst>
                <a:ext uri="{FF2B5EF4-FFF2-40B4-BE49-F238E27FC236}">
                  <a16:creationId xmlns:a16="http://schemas.microsoft.com/office/drawing/2014/main" id="{CA6847D3-34FF-4DE7-AAFC-8CF40C411C5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1120"/>
              <a:ext cx="41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3340" name="Picture 11">
              <a:extLst>
                <a:ext uri="{FF2B5EF4-FFF2-40B4-BE49-F238E27FC236}">
                  <a16:creationId xmlns:a16="http://schemas.microsoft.com/office/drawing/2014/main" id="{244F0A67-944C-4F38-9332-E90CE8F7EF6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" y="1120"/>
              <a:ext cx="41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25324" name="Oval 12">
              <a:extLst>
                <a:ext uri="{FF2B5EF4-FFF2-40B4-BE49-F238E27FC236}">
                  <a16:creationId xmlns:a16="http://schemas.microsoft.com/office/drawing/2014/main" id="{F06A7B23-D1AB-44F2-8F80-A040B1384A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61" y="1706"/>
              <a:ext cx="908" cy="409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 anchorCtr="1"/>
            <a:lstStyle/>
            <a:p>
              <a:pPr algn="ctr" eaLnBrk="1" hangingPunct="1">
                <a:defRPr/>
              </a:pPr>
              <a:r>
                <a:rPr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Net 3</a:t>
              </a:r>
            </a:p>
          </p:txBody>
        </p:sp>
        <p:cxnSp>
          <p:nvCxnSpPr>
            <p:cNvPr id="13342" name="AutoShape 13">
              <a:extLst>
                <a:ext uri="{FF2B5EF4-FFF2-40B4-BE49-F238E27FC236}">
                  <a16:creationId xmlns:a16="http://schemas.microsoft.com/office/drawing/2014/main" id="{1C77FB4B-EF92-4112-BA43-2B53A35C4C5C}"/>
                </a:ext>
              </a:extLst>
            </p:cNvPr>
            <p:cNvCxnSpPr>
              <a:cxnSpLocks noChangeShapeType="1"/>
              <a:stCxn id="13343" idx="3"/>
              <a:endCxn id="525324" idx="1"/>
            </p:cNvCxnSpPr>
            <p:nvPr/>
          </p:nvCxnSpPr>
          <p:spPr bwMode="auto">
            <a:xfrm>
              <a:off x="3981" y="1427"/>
              <a:ext cx="313" cy="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3343" name="Picture 14">
              <a:extLst>
                <a:ext uri="{FF2B5EF4-FFF2-40B4-BE49-F238E27FC236}">
                  <a16:creationId xmlns:a16="http://schemas.microsoft.com/office/drawing/2014/main" id="{AA32B544-75EC-4FCA-B950-837D1E25B7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9" y="1267"/>
              <a:ext cx="46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344" name="AutoShape 15">
              <a:extLst>
                <a:ext uri="{FF2B5EF4-FFF2-40B4-BE49-F238E27FC236}">
                  <a16:creationId xmlns:a16="http://schemas.microsoft.com/office/drawing/2014/main" id="{E28E5E51-EEA3-4FAC-9263-E3788751FA79}"/>
                </a:ext>
              </a:extLst>
            </p:cNvPr>
            <p:cNvCxnSpPr>
              <a:cxnSpLocks noChangeShapeType="1"/>
              <a:stCxn id="13340" idx="2"/>
              <a:endCxn id="525324" idx="7"/>
            </p:cNvCxnSpPr>
            <p:nvPr/>
          </p:nvCxnSpPr>
          <p:spPr bwMode="auto">
            <a:xfrm flipH="1">
              <a:off x="4936" y="1480"/>
              <a:ext cx="246" cy="2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5328" name="Text Box 16">
              <a:extLst>
                <a:ext uri="{FF2B5EF4-FFF2-40B4-BE49-F238E27FC236}">
                  <a16:creationId xmlns:a16="http://schemas.microsoft.com/office/drawing/2014/main" id="{F867B633-80D6-4719-8A88-DE69BCF3C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746"/>
              <a:ext cx="45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5000"/>
                </a:lnSpc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IP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525329" name="Text Box 17">
              <a:extLst>
                <a:ext uri="{FF2B5EF4-FFF2-40B4-BE49-F238E27FC236}">
                  <a16:creationId xmlns:a16="http://schemas.microsoft.com/office/drawing/2014/main" id="{35476553-8B47-465B-B159-E84343B6E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1060"/>
              <a:ext cx="544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5000"/>
                </a:lnSpc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IP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525330" name="Text Box 18">
              <a:extLst>
                <a:ext uri="{FF2B5EF4-FFF2-40B4-BE49-F238E27FC236}">
                  <a16:creationId xmlns:a16="http://schemas.microsoft.com/office/drawing/2014/main" id="{163BA157-152D-4D19-A3F4-1456AC8BD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1060"/>
              <a:ext cx="544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5000"/>
                </a:lnSpc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IP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525331" name="Text Box 19">
              <a:extLst>
                <a:ext uri="{FF2B5EF4-FFF2-40B4-BE49-F238E27FC236}">
                  <a16:creationId xmlns:a16="http://schemas.microsoft.com/office/drawing/2014/main" id="{1D6EFB27-7817-49F5-B7BD-E8EC988F7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060"/>
              <a:ext cx="544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5000"/>
                </a:lnSpc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IP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525332" name="Text Box 20">
              <a:extLst>
                <a:ext uri="{FF2B5EF4-FFF2-40B4-BE49-F238E27FC236}">
                  <a16:creationId xmlns:a16="http://schemas.microsoft.com/office/drawing/2014/main" id="{554036D4-003A-4E45-A0FF-218DBCEBF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064"/>
              <a:ext cx="544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5000"/>
                </a:lnSpc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IP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22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525333" name="Text Box 21">
              <a:extLst>
                <a:ext uri="{FF2B5EF4-FFF2-40B4-BE49-F238E27FC236}">
                  <a16:creationId xmlns:a16="http://schemas.microsoft.com/office/drawing/2014/main" id="{4BBBC262-B4C1-4836-8893-08D9EEFCC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2" y="746"/>
              <a:ext cx="45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5000"/>
                </a:lnSpc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IP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sp>
        <p:nvSpPr>
          <p:cNvPr id="525334" name="Rectangle 22">
            <a:extLst>
              <a:ext uri="{FF2B5EF4-FFF2-40B4-BE49-F238E27FC236}">
                <a16:creationId xmlns:a16="http://schemas.microsoft.com/office/drawing/2014/main" id="{6AA6C619-1047-4D2A-A00F-76C9EF2A4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Next Hop</a:t>
            </a:r>
            <a:r>
              <a:rPr lang="zh-CN" altLang="en-US"/>
              <a:t>（下一跳）</a:t>
            </a:r>
          </a:p>
        </p:txBody>
      </p:sp>
      <p:sp>
        <p:nvSpPr>
          <p:cNvPr id="525335" name="Oval 23">
            <a:extLst>
              <a:ext uri="{FF2B5EF4-FFF2-40B4-BE49-F238E27FC236}">
                <a16:creationId xmlns:a16="http://schemas.microsoft.com/office/drawing/2014/main" id="{DF8D3DC6-1F98-47BD-9FF4-9886E103F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193925"/>
            <a:ext cx="144463" cy="144463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336" name="Oval 24">
            <a:extLst>
              <a:ext uri="{FF2B5EF4-FFF2-40B4-BE49-F238E27FC236}">
                <a16:creationId xmlns:a16="http://schemas.microsoft.com/office/drawing/2014/main" id="{6199E1E9-F1C3-428B-8260-EFBF91B8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193925"/>
            <a:ext cx="144462" cy="144463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337" name="Oval 25">
            <a:extLst>
              <a:ext uri="{FF2B5EF4-FFF2-40B4-BE49-F238E27FC236}">
                <a16:creationId xmlns:a16="http://schemas.microsoft.com/office/drawing/2014/main" id="{926A5361-143E-4C3C-A34F-716C9052A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2265363"/>
            <a:ext cx="144463" cy="144462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5338" name="AutoShape 26">
            <a:extLst>
              <a:ext uri="{FF2B5EF4-FFF2-40B4-BE49-F238E27FC236}">
                <a16:creationId xmlns:a16="http://schemas.microsoft.com/office/drawing/2014/main" id="{5DCF7D99-95F7-4662-8A08-5AD9B8B6119D}"/>
              </a:ext>
            </a:extLst>
          </p:cNvPr>
          <p:cNvCxnSpPr>
            <a:cxnSpLocks noChangeShapeType="1"/>
            <a:stCxn id="525328" idx="3"/>
            <a:endCxn id="525333" idx="1"/>
          </p:cNvCxnSpPr>
          <p:nvPr/>
        </p:nvCxnSpPr>
        <p:spPr bwMode="auto">
          <a:xfrm>
            <a:off x="1266825" y="1476375"/>
            <a:ext cx="66103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39" name="Rectangle 27">
            <a:extLst>
              <a:ext uri="{FF2B5EF4-FFF2-40B4-BE49-F238E27FC236}">
                <a16:creationId xmlns:a16="http://schemas.microsoft.com/office/drawing/2014/main" id="{7C913FE8-73B1-4E94-A3B1-C060C04C0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500438"/>
            <a:ext cx="8496300" cy="2808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Src IP = IP</a:t>
            </a:r>
            <a:r>
              <a:rPr lang="en-US" altLang="zh-CN" baseline="-25000"/>
              <a:t>A</a:t>
            </a:r>
            <a:r>
              <a:rPr lang="zh-CN" altLang="en-US"/>
              <a:t>，</a:t>
            </a:r>
            <a:r>
              <a:rPr lang="en-US" altLang="zh-CN"/>
              <a:t>Dst IP = IP</a:t>
            </a:r>
            <a:r>
              <a:rPr lang="en-US" altLang="zh-CN" baseline="-25000"/>
              <a:t>B</a:t>
            </a:r>
          </a:p>
          <a:p>
            <a:pPr eaLnBrk="1" hangingPunct="1">
              <a:defRPr/>
            </a:pPr>
            <a:r>
              <a:rPr lang="en-US" altLang="zh-CN"/>
              <a:t>1st delivery</a:t>
            </a:r>
            <a:r>
              <a:rPr lang="zh-CN" altLang="en-US"/>
              <a:t>：</a:t>
            </a:r>
          </a:p>
          <a:p>
            <a:pPr eaLnBrk="1" hangingPunct="1">
              <a:defRPr/>
            </a:pPr>
            <a:r>
              <a:rPr lang="en-US" altLang="zh-CN"/>
              <a:t>2nd delivery</a:t>
            </a:r>
            <a:r>
              <a:rPr lang="zh-CN" altLang="en-US"/>
              <a:t>：</a:t>
            </a:r>
          </a:p>
          <a:p>
            <a:pPr eaLnBrk="1" hangingPunct="1">
              <a:defRPr/>
            </a:pPr>
            <a:r>
              <a:rPr lang="en-US" altLang="zh-CN"/>
              <a:t>3th delivery</a:t>
            </a:r>
            <a:r>
              <a:rPr lang="zh-CN" altLang="en-US"/>
              <a:t>：</a:t>
            </a:r>
          </a:p>
        </p:txBody>
      </p:sp>
      <p:sp>
        <p:nvSpPr>
          <p:cNvPr id="525340" name="Freeform 28">
            <a:extLst>
              <a:ext uri="{FF2B5EF4-FFF2-40B4-BE49-F238E27FC236}">
                <a16:creationId xmlns:a16="http://schemas.microsoft.com/office/drawing/2014/main" id="{94824A57-C010-482C-A5AA-F44CC84A9873}"/>
              </a:ext>
            </a:extLst>
          </p:cNvPr>
          <p:cNvSpPr>
            <a:spLocks/>
          </p:cNvSpPr>
          <p:nvPr/>
        </p:nvSpPr>
        <p:spPr bwMode="auto">
          <a:xfrm>
            <a:off x="971550" y="2420938"/>
            <a:ext cx="1879600" cy="731837"/>
          </a:xfrm>
          <a:custGeom>
            <a:avLst/>
            <a:gdLst>
              <a:gd name="T0" fmla="*/ 0 w 1270"/>
              <a:gd name="T1" fmla="*/ 45 h 506"/>
              <a:gd name="T2" fmla="*/ 635 w 1270"/>
              <a:gd name="T3" fmla="*/ 498 h 506"/>
              <a:gd name="T4" fmla="*/ 1270 w 1270"/>
              <a:gd name="T5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0" h="506">
                <a:moveTo>
                  <a:pt x="0" y="45"/>
                </a:moveTo>
                <a:cubicBezTo>
                  <a:pt x="211" y="275"/>
                  <a:pt x="423" y="506"/>
                  <a:pt x="635" y="498"/>
                </a:cubicBezTo>
                <a:cubicBezTo>
                  <a:pt x="847" y="490"/>
                  <a:pt x="1058" y="245"/>
                  <a:pt x="1270" y="0"/>
                </a:cubicBezTo>
              </a:path>
            </a:pathLst>
          </a:custGeom>
          <a:noFill/>
          <a:ln w="57150" cmpd="sng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341" name="Freeform 29">
            <a:extLst>
              <a:ext uri="{FF2B5EF4-FFF2-40B4-BE49-F238E27FC236}">
                <a16:creationId xmlns:a16="http://schemas.microsoft.com/office/drawing/2014/main" id="{8F9E7F9E-C859-419C-A9E4-67943D3A30EB}"/>
              </a:ext>
            </a:extLst>
          </p:cNvPr>
          <p:cNvSpPr>
            <a:spLocks/>
          </p:cNvSpPr>
          <p:nvPr/>
        </p:nvSpPr>
        <p:spPr bwMode="auto">
          <a:xfrm>
            <a:off x="3563938" y="2420938"/>
            <a:ext cx="2016125" cy="731837"/>
          </a:xfrm>
          <a:custGeom>
            <a:avLst/>
            <a:gdLst>
              <a:gd name="T0" fmla="*/ 0 w 1270"/>
              <a:gd name="T1" fmla="*/ 45 h 506"/>
              <a:gd name="T2" fmla="*/ 635 w 1270"/>
              <a:gd name="T3" fmla="*/ 498 h 506"/>
              <a:gd name="T4" fmla="*/ 1270 w 1270"/>
              <a:gd name="T5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0" h="506">
                <a:moveTo>
                  <a:pt x="0" y="45"/>
                </a:moveTo>
                <a:cubicBezTo>
                  <a:pt x="211" y="275"/>
                  <a:pt x="423" y="506"/>
                  <a:pt x="635" y="498"/>
                </a:cubicBezTo>
                <a:cubicBezTo>
                  <a:pt x="847" y="490"/>
                  <a:pt x="1058" y="245"/>
                  <a:pt x="1270" y="0"/>
                </a:cubicBezTo>
              </a:path>
            </a:pathLst>
          </a:custGeom>
          <a:noFill/>
          <a:ln w="57150" cmpd="sng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342" name="Freeform 30">
            <a:extLst>
              <a:ext uri="{FF2B5EF4-FFF2-40B4-BE49-F238E27FC236}">
                <a16:creationId xmlns:a16="http://schemas.microsoft.com/office/drawing/2014/main" id="{D94B066B-3072-4148-A671-42D2F5C1D2D9}"/>
              </a:ext>
            </a:extLst>
          </p:cNvPr>
          <p:cNvSpPr>
            <a:spLocks/>
          </p:cNvSpPr>
          <p:nvPr/>
        </p:nvSpPr>
        <p:spPr bwMode="auto">
          <a:xfrm>
            <a:off x="6300788" y="2420938"/>
            <a:ext cx="1943100" cy="731837"/>
          </a:xfrm>
          <a:custGeom>
            <a:avLst/>
            <a:gdLst>
              <a:gd name="T0" fmla="*/ 0 w 1270"/>
              <a:gd name="T1" fmla="*/ 45 h 506"/>
              <a:gd name="T2" fmla="*/ 635 w 1270"/>
              <a:gd name="T3" fmla="*/ 498 h 506"/>
              <a:gd name="T4" fmla="*/ 1270 w 1270"/>
              <a:gd name="T5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0" h="506">
                <a:moveTo>
                  <a:pt x="0" y="45"/>
                </a:moveTo>
                <a:cubicBezTo>
                  <a:pt x="211" y="275"/>
                  <a:pt x="423" y="506"/>
                  <a:pt x="635" y="498"/>
                </a:cubicBezTo>
                <a:cubicBezTo>
                  <a:pt x="847" y="490"/>
                  <a:pt x="1058" y="245"/>
                  <a:pt x="1270" y="0"/>
                </a:cubicBezTo>
              </a:path>
            </a:pathLst>
          </a:custGeom>
          <a:noFill/>
          <a:ln w="57150" cmpd="sng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343" name="Rectangle 31">
            <a:extLst>
              <a:ext uri="{FF2B5EF4-FFF2-40B4-BE49-F238E27FC236}">
                <a16:creationId xmlns:a16="http://schemas.microsoft.com/office/drawing/2014/main" id="{D70AC66F-1B3C-4EB6-B7FB-DBACE0C34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4138613"/>
            <a:ext cx="4337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indirect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Next-hop IP = </a:t>
            </a:r>
          </a:p>
        </p:txBody>
      </p:sp>
      <p:sp>
        <p:nvSpPr>
          <p:cNvPr id="525344" name="Rectangle 32">
            <a:extLst>
              <a:ext uri="{FF2B5EF4-FFF2-40B4-BE49-F238E27FC236}">
                <a16:creationId xmlns:a16="http://schemas.microsoft.com/office/drawing/2014/main" id="{5478CD1A-0AF1-48A1-98FB-3C7D3B24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4138613"/>
            <a:ext cx="95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525345" name="Rectangle 33">
            <a:extLst>
              <a:ext uri="{FF2B5EF4-FFF2-40B4-BE49-F238E27FC236}">
                <a16:creationId xmlns:a16="http://schemas.microsoft.com/office/drawing/2014/main" id="{AC7EBEEA-BCAE-4E5E-99D7-CDDAB232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4786313"/>
            <a:ext cx="4337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indirect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Next-hop IP = </a:t>
            </a:r>
          </a:p>
        </p:txBody>
      </p:sp>
      <p:sp>
        <p:nvSpPr>
          <p:cNvPr id="525346" name="Rectangle 34">
            <a:extLst>
              <a:ext uri="{FF2B5EF4-FFF2-40B4-BE49-F238E27FC236}">
                <a16:creationId xmlns:a16="http://schemas.microsoft.com/office/drawing/2014/main" id="{C697EBF9-23CC-4E01-BC12-B574D04B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4786313"/>
            <a:ext cx="95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525347" name="Rectangle 35">
            <a:extLst>
              <a:ext uri="{FF2B5EF4-FFF2-40B4-BE49-F238E27FC236}">
                <a16:creationId xmlns:a16="http://schemas.microsoft.com/office/drawing/2014/main" id="{2281C426-54C9-4B29-8CA9-8F0965499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414963"/>
            <a:ext cx="33607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direct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Dst IP = </a:t>
            </a:r>
          </a:p>
        </p:txBody>
      </p:sp>
      <p:sp>
        <p:nvSpPr>
          <p:cNvPr id="525348" name="Rectangle 36">
            <a:extLst>
              <a:ext uri="{FF2B5EF4-FFF2-40B4-BE49-F238E27FC236}">
                <a16:creationId xmlns:a16="http://schemas.microsoft.com/office/drawing/2014/main" id="{6B1B2C12-E715-45E5-8FBA-A11B453CF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414963"/>
            <a:ext cx="800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525349" name="AutoShape 37">
            <a:extLst>
              <a:ext uri="{FF2B5EF4-FFF2-40B4-BE49-F238E27FC236}">
                <a16:creationId xmlns:a16="http://schemas.microsoft.com/office/drawing/2014/main" id="{108EC480-06F0-4A42-89B5-8433A3603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43300"/>
            <a:ext cx="2908300" cy="528638"/>
          </a:xfrm>
          <a:prstGeom prst="wedgeRectCallout">
            <a:avLst>
              <a:gd name="adj1" fmla="val 644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主机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的默认网关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2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43" grpId="0"/>
      <p:bldP spid="525344" grpId="0"/>
      <p:bldP spid="525345" grpId="0"/>
      <p:bldP spid="525346" grpId="0"/>
      <p:bldP spid="525347" grpId="0"/>
      <p:bldP spid="525348" grpId="0"/>
      <p:bldP spid="5253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FA36C69F-9CAC-47F8-89C0-F60C352D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86372-1F8A-449C-8749-BC967E1119F1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26338" name="Rectangle 2">
            <a:extLst>
              <a:ext uri="{FF2B5EF4-FFF2-40B4-BE49-F238E27FC236}">
                <a16:creationId xmlns:a16="http://schemas.microsoft.com/office/drawing/2014/main" id="{E18E92C3-522D-4F85-BF9C-D0D355199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Indirect Delivery Configuration of the Host</a:t>
            </a:r>
          </a:p>
        </p:txBody>
      </p:sp>
      <p:pic>
        <p:nvPicPr>
          <p:cNvPr id="14340" name="Picture 3" descr="IP配置">
            <a:extLst>
              <a:ext uri="{FF2B5EF4-FFF2-40B4-BE49-F238E27FC236}">
                <a16:creationId xmlns:a16="http://schemas.microsoft.com/office/drawing/2014/main" id="{E9D36C5C-C468-4E86-9858-CEE522EC95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4" b="27367"/>
          <a:stretch>
            <a:fillRect/>
          </a:stretch>
        </p:blipFill>
        <p:spPr>
          <a:xfrm>
            <a:off x="684213" y="1627188"/>
            <a:ext cx="7848600" cy="351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26340" name="Oval 4">
            <a:extLst>
              <a:ext uri="{FF2B5EF4-FFF2-40B4-BE49-F238E27FC236}">
                <a16:creationId xmlns:a16="http://schemas.microsoft.com/office/drawing/2014/main" id="{E953E264-FE85-42E8-83A5-A297CD4F5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437063"/>
            <a:ext cx="5329238" cy="5762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6341" name="AutoShape 5">
            <a:extLst>
              <a:ext uri="{FF2B5EF4-FFF2-40B4-BE49-F238E27FC236}">
                <a16:creationId xmlns:a16="http://schemas.microsoft.com/office/drawing/2014/main" id="{BED5375B-A1E1-4271-A5E9-355D23679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5353050"/>
            <a:ext cx="8208963" cy="1028700"/>
          </a:xfrm>
          <a:prstGeom prst="wedgeRectCallout">
            <a:avLst>
              <a:gd name="adj1" fmla="val 6875"/>
              <a:gd name="adj2" fmla="val -79630"/>
            </a:avLst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26000" tIns="82800" rIns="126000" bIns="82800" anchor="b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/>
              <a:t>Windows</a:t>
            </a:r>
            <a:r>
              <a:rPr lang="zh-CN" altLang="en-US" sz="2800"/>
              <a:t>使用</a:t>
            </a:r>
            <a:r>
              <a:rPr lang="en-US" altLang="zh-CN" sz="2800"/>
              <a:t>TCP/IP</a:t>
            </a:r>
            <a:r>
              <a:rPr lang="zh-CN" altLang="en-US" sz="2800"/>
              <a:t>与网外通信时使用的间接交付地址，一般设置为可与外网进行通信的路由器。</a:t>
            </a:r>
          </a:p>
        </p:txBody>
      </p:sp>
      <p:sp>
        <p:nvSpPr>
          <p:cNvPr id="526342" name="Text Box 6">
            <a:extLst>
              <a:ext uri="{FF2B5EF4-FFF2-40B4-BE49-F238E27FC236}">
                <a16:creationId xmlns:a16="http://schemas.microsoft.com/office/drawing/2014/main" id="{D7716396-6F4A-4287-BD58-0D8D9B894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16188"/>
            <a:ext cx="25193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命令：</a:t>
            </a: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winipcfg</a:t>
            </a:r>
          </a:p>
          <a:p>
            <a:pPr eaLnBrk="1" hangingPunct="1">
              <a:defRPr/>
            </a:pPr>
            <a:r>
              <a:rPr lang="zh-CN" altLang="en-US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ipconfig</a:t>
            </a:r>
            <a:r>
              <a:rPr lang="zh-CN" altLang="en-US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 animBg="1"/>
      <p:bldP spid="5263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654EFB8B-277E-4686-894A-BE641C00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00B36-C981-4EC3-836C-5427EA811DCC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28386" name="Rectangle 2">
            <a:extLst>
              <a:ext uri="{FF2B5EF4-FFF2-40B4-BE49-F238E27FC236}">
                <a16:creationId xmlns:a16="http://schemas.microsoft.com/office/drawing/2014/main" id="{C1B77B77-FECE-4455-8F43-0EA0BDDDD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Discussion</a:t>
            </a:r>
          </a:p>
        </p:txBody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A6A39A4D-E283-497B-B00D-756AF9B9A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一次交付过程</a:t>
            </a:r>
          </a:p>
          <a:p>
            <a:pPr lvl="1" eaLnBrk="1" hangingPunct="1">
              <a:defRPr/>
            </a:pPr>
            <a:r>
              <a:rPr lang="en-US" altLang="zh-CN"/>
              <a:t>0</a:t>
            </a:r>
            <a:r>
              <a:rPr lang="zh-CN" altLang="en-US"/>
              <a:t>或多个间接交付</a:t>
            </a:r>
            <a:r>
              <a:rPr lang="en-US" altLang="zh-CN"/>
              <a:t>+1</a:t>
            </a:r>
            <a:r>
              <a:rPr lang="zh-CN" altLang="en-US"/>
              <a:t>个直接交付（最后的交付）</a:t>
            </a:r>
          </a:p>
          <a:p>
            <a:pPr lvl="1" eaLnBrk="1" hangingPunct="1">
              <a:defRPr/>
            </a:pPr>
            <a:r>
              <a:rPr lang="zh-CN" altLang="en-US"/>
              <a:t>分组</a:t>
            </a:r>
            <a:r>
              <a:rPr lang="en-US" altLang="zh-CN"/>
              <a:t>:</a:t>
            </a:r>
            <a:r>
              <a:rPr lang="zh-CN" altLang="en-US"/>
              <a:t>（源</a:t>
            </a:r>
            <a:r>
              <a:rPr lang="en-US" altLang="zh-CN"/>
              <a:t>IP</a:t>
            </a:r>
            <a:r>
              <a:rPr lang="zh-CN" altLang="en-US"/>
              <a:t>地址，目的</a:t>
            </a:r>
            <a:r>
              <a:rPr lang="en-US" altLang="zh-CN"/>
              <a:t>IP</a:t>
            </a:r>
            <a:r>
              <a:rPr lang="zh-CN" altLang="en-US"/>
              <a:t>地址）</a:t>
            </a:r>
            <a:r>
              <a:rPr lang="zh-CN" altLang="en-US">
                <a:solidFill>
                  <a:schemeClr val="folHlink"/>
                </a:solidFill>
              </a:rPr>
              <a:t>保持不变</a:t>
            </a:r>
          </a:p>
          <a:p>
            <a:pPr lvl="1" eaLnBrk="1" hangingPunct="1">
              <a:defRPr/>
            </a:pPr>
            <a:r>
              <a:rPr lang="zh-CN" altLang="en-US"/>
              <a:t>帧</a:t>
            </a:r>
            <a:r>
              <a:rPr lang="en-US" altLang="zh-CN"/>
              <a:t>:</a:t>
            </a:r>
            <a:r>
              <a:rPr lang="zh-CN" altLang="en-US"/>
              <a:t>（源物理地址，目的物理地址）</a:t>
            </a:r>
            <a:r>
              <a:rPr lang="zh-CN" altLang="en-US">
                <a:solidFill>
                  <a:schemeClr val="folHlink"/>
                </a:solidFill>
              </a:rPr>
              <a:t>逐跳改变</a:t>
            </a:r>
          </a:p>
        </p:txBody>
      </p:sp>
      <p:grpSp>
        <p:nvGrpSpPr>
          <p:cNvPr id="16389" name="Group 4">
            <a:extLst>
              <a:ext uri="{FF2B5EF4-FFF2-40B4-BE49-F238E27FC236}">
                <a16:creationId xmlns:a16="http://schemas.microsoft.com/office/drawing/2014/main" id="{0F06883E-E34C-48AF-AC8F-35EE862FE9F6}"/>
              </a:ext>
            </a:extLst>
          </p:cNvPr>
          <p:cNvGrpSpPr>
            <a:grpSpLocks/>
          </p:cNvGrpSpPr>
          <p:nvPr/>
        </p:nvGrpSpPr>
        <p:grpSpPr bwMode="auto">
          <a:xfrm>
            <a:off x="303213" y="3632200"/>
            <a:ext cx="8589962" cy="1609725"/>
            <a:chOff x="191" y="2186"/>
            <a:chExt cx="5411" cy="1014"/>
          </a:xfrm>
        </p:grpSpPr>
        <p:sp>
          <p:nvSpPr>
            <p:cNvPr id="528389" name="Oval 5">
              <a:extLst>
                <a:ext uri="{FF2B5EF4-FFF2-40B4-BE49-F238E27FC236}">
                  <a16:creationId xmlns:a16="http://schemas.microsoft.com/office/drawing/2014/main" id="{D65C3930-B896-4AF3-BFCD-BB8A8D542A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9" y="2791"/>
              <a:ext cx="908" cy="409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 anchorCtr="1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Net 1</a:t>
              </a:r>
            </a:p>
          </p:txBody>
        </p:sp>
        <p:sp>
          <p:nvSpPr>
            <p:cNvPr id="528390" name="Oval 6">
              <a:extLst>
                <a:ext uri="{FF2B5EF4-FFF2-40B4-BE49-F238E27FC236}">
                  <a16:creationId xmlns:a16="http://schemas.microsoft.com/office/drawing/2014/main" id="{93050DE7-B9FF-478E-A1DA-354DA278D0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71" y="2791"/>
              <a:ext cx="908" cy="409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 anchorCtr="1"/>
            <a:lstStyle/>
            <a:p>
              <a:pPr algn="ctr" eaLnBrk="1" hangingPunct="1">
                <a:defRPr/>
              </a:pPr>
              <a:r>
                <a:rPr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Net 2</a:t>
              </a:r>
            </a:p>
          </p:txBody>
        </p:sp>
        <p:cxnSp>
          <p:nvCxnSpPr>
            <p:cNvPr id="16398" name="AutoShape 7">
              <a:extLst>
                <a:ext uri="{FF2B5EF4-FFF2-40B4-BE49-F238E27FC236}">
                  <a16:creationId xmlns:a16="http://schemas.microsoft.com/office/drawing/2014/main" id="{B8AE1AEB-2038-4929-B1E6-FC7654EC93B5}"/>
                </a:ext>
              </a:extLst>
            </p:cNvPr>
            <p:cNvCxnSpPr>
              <a:cxnSpLocks noChangeShapeType="1"/>
              <a:stCxn id="528389" idx="7"/>
              <a:endCxn id="16402" idx="1"/>
            </p:cNvCxnSpPr>
            <p:nvPr/>
          </p:nvCxnSpPr>
          <p:spPr bwMode="auto">
            <a:xfrm flipV="1">
              <a:off x="1524" y="2512"/>
              <a:ext cx="304" cy="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99" name="AutoShape 8">
              <a:extLst>
                <a:ext uri="{FF2B5EF4-FFF2-40B4-BE49-F238E27FC236}">
                  <a16:creationId xmlns:a16="http://schemas.microsoft.com/office/drawing/2014/main" id="{3007033B-83FF-4BDA-BDA4-B015313BD56D}"/>
                </a:ext>
              </a:extLst>
            </p:cNvPr>
            <p:cNvCxnSpPr>
              <a:cxnSpLocks noChangeShapeType="1"/>
              <a:stCxn id="16402" idx="3"/>
              <a:endCxn id="528390" idx="1"/>
            </p:cNvCxnSpPr>
            <p:nvPr/>
          </p:nvCxnSpPr>
          <p:spPr bwMode="auto">
            <a:xfrm>
              <a:off x="2290" y="2512"/>
              <a:ext cx="314" cy="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0" name="AutoShape 9">
              <a:extLst>
                <a:ext uri="{FF2B5EF4-FFF2-40B4-BE49-F238E27FC236}">
                  <a16:creationId xmlns:a16="http://schemas.microsoft.com/office/drawing/2014/main" id="{F0A218A1-FCDA-4503-A3F1-B6A9F5B1D37A}"/>
                </a:ext>
              </a:extLst>
            </p:cNvPr>
            <p:cNvCxnSpPr>
              <a:cxnSpLocks noChangeShapeType="1"/>
              <a:stCxn id="16403" idx="2"/>
              <a:endCxn id="528389" idx="1"/>
            </p:cNvCxnSpPr>
            <p:nvPr/>
          </p:nvCxnSpPr>
          <p:spPr bwMode="auto">
            <a:xfrm>
              <a:off x="590" y="2565"/>
              <a:ext cx="292" cy="2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1" name="AutoShape 10">
              <a:extLst>
                <a:ext uri="{FF2B5EF4-FFF2-40B4-BE49-F238E27FC236}">
                  <a16:creationId xmlns:a16="http://schemas.microsoft.com/office/drawing/2014/main" id="{F15D5725-047B-4E9C-BCD5-5897BBBAA92B}"/>
                </a:ext>
              </a:extLst>
            </p:cNvPr>
            <p:cNvCxnSpPr>
              <a:cxnSpLocks noChangeShapeType="1"/>
              <a:stCxn id="528390" idx="7"/>
              <a:endCxn id="16407" idx="1"/>
            </p:cNvCxnSpPr>
            <p:nvPr/>
          </p:nvCxnSpPr>
          <p:spPr bwMode="auto">
            <a:xfrm flipV="1">
              <a:off x="3246" y="2512"/>
              <a:ext cx="306" cy="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6402" name="Picture 11">
              <a:extLst>
                <a:ext uri="{FF2B5EF4-FFF2-40B4-BE49-F238E27FC236}">
                  <a16:creationId xmlns:a16="http://schemas.microsoft.com/office/drawing/2014/main" id="{29EE0ABA-996F-49DB-8843-65BAEDF715D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" y="2352"/>
              <a:ext cx="46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03" name="Picture 12">
              <a:extLst>
                <a:ext uri="{FF2B5EF4-FFF2-40B4-BE49-F238E27FC236}">
                  <a16:creationId xmlns:a16="http://schemas.microsoft.com/office/drawing/2014/main" id="{89768927-6A4E-4453-B93C-85B066D61F5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2205"/>
              <a:ext cx="41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6404" name="Picture 13">
              <a:extLst>
                <a:ext uri="{FF2B5EF4-FFF2-40B4-BE49-F238E27FC236}">
                  <a16:creationId xmlns:a16="http://schemas.microsoft.com/office/drawing/2014/main" id="{54912C20-14B4-486E-97D4-28BCA5ACF0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" y="2205"/>
              <a:ext cx="41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28398" name="Oval 14">
              <a:extLst>
                <a:ext uri="{FF2B5EF4-FFF2-40B4-BE49-F238E27FC236}">
                  <a16:creationId xmlns:a16="http://schemas.microsoft.com/office/drawing/2014/main" id="{554DE751-B435-4BAF-BDDE-DD51E5BDF1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4" y="2791"/>
              <a:ext cx="908" cy="409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 anchorCtr="1"/>
            <a:lstStyle/>
            <a:p>
              <a:pPr algn="ctr" eaLnBrk="1" hangingPunct="1">
                <a:defRPr/>
              </a:pPr>
              <a:r>
                <a:rPr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Net 3</a:t>
              </a:r>
            </a:p>
          </p:txBody>
        </p:sp>
        <p:cxnSp>
          <p:nvCxnSpPr>
            <p:cNvPr id="16406" name="AutoShape 15">
              <a:extLst>
                <a:ext uri="{FF2B5EF4-FFF2-40B4-BE49-F238E27FC236}">
                  <a16:creationId xmlns:a16="http://schemas.microsoft.com/office/drawing/2014/main" id="{40F3C243-EE68-49EF-B0F7-463B1CB6F9CA}"/>
                </a:ext>
              </a:extLst>
            </p:cNvPr>
            <p:cNvCxnSpPr>
              <a:cxnSpLocks noChangeShapeType="1"/>
              <a:stCxn id="16407" idx="3"/>
              <a:endCxn id="528398" idx="1"/>
            </p:cNvCxnSpPr>
            <p:nvPr/>
          </p:nvCxnSpPr>
          <p:spPr bwMode="auto">
            <a:xfrm>
              <a:off x="4014" y="2512"/>
              <a:ext cx="313" cy="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6407" name="Picture 16">
              <a:extLst>
                <a:ext uri="{FF2B5EF4-FFF2-40B4-BE49-F238E27FC236}">
                  <a16:creationId xmlns:a16="http://schemas.microsoft.com/office/drawing/2014/main" id="{F249D4CF-C4C5-47B1-B5E5-C7F60BBA0A7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352"/>
              <a:ext cx="46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408" name="AutoShape 17">
              <a:extLst>
                <a:ext uri="{FF2B5EF4-FFF2-40B4-BE49-F238E27FC236}">
                  <a16:creationId xmlns:a16="http://schemas.microsoft.com/office/drawing/2014/main" id="{6071DF5D-6CEE-468E-BFBB-E90C2B1CB8AE}"/>
                </a:ext>
              </a:extLst>
            </p:cNvPr>
            <p:cNvCxnSpPr>
              <a:cxnSpLocks noChangeShapeType="1"/>
              <a:stCxn id="16404" idx="2"/>
              <a:endCxn id="528398" idx="7"/>
            </p:cNvCxnSpPr>
            <p:nvPr/>
          </p:nvCxnSpPr>
          <p:spPr bwMode="auto">
            <a:xfrm flipH="1">
              <a:off x="4969" y="2565"/>
              <a:ext cx="246" cy="2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8402" name="Text Box 18">
              <a:extLst>
                <a:ext uri="{FF2B5EF4-FFF2-40B4-BE49-F238E27FC236}">
                  <a16:creationId xmlns:a16="http://schemas.microsoft.com/office/drawing/2014/main" id="{3E3986D2-4D7F-4625-86D2-86953EC12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" y="2186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528403" name="Text Box 19">
              <a:extLst>
                <a:ext uri="{FF2B5EF4-FFF2-40B4-BE49-F238E27FC236}">
                  <a16:creationId xmlns:a16="http://schemas.microsoft.com/office/drawing/2014/main" id="{41D0BF40-1232-4720-AD99-26CF01489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" y="2205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528404" name="Text Box 20">
              <a:extLst>
                <a:ext uri="{FF2B5EF4-FFF2-40B4-BE49-F238E27FC236}">
                  <a16:creationId xmlns:a16="http://schemas.microsoft.com/office/drawing/2014/main" id="{3A40459D-6974-4480-BC47-E048FA7B8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251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</a:t>
              </a:r>
            </a:p>
          </p:txBody>
        </p:sp>
        <p:sp>
          <p:nvSpPr>
            <p:cNvPr id="528405" name="Text Box 21">
              <a:extLst>
                <a:ext uri="{FF2B5EF4-FFF2-40B4-BE49-F238E27FC236}">
                  <a16:creationId xmlns:a16="http://schemas.microsoft.com/office/drawing/2014/main" id="{416B8175-C2EC-4C89-ACEB-95357BE19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2251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</a:t>
              </a:r>
            </a:p>
          </p:txBody>
        </p:sp>
        <p:sp>
          <p:nvSpPr>
            <p:cNvPr id="528406" name="Text Box 22">
              <a:extLst>
                <a:ext uri="{FF2B5EF4-FFF2-40B4-BE49-F238E27FC236}">
                  <a16:creationId xmlns:a16="http://schemas.microsoft.com/office/drawing/2014/main" id="{58169864-96BC-4FFA-BD46-A7CB0CCA7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251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</a:t>
              </a:r>
            </a:p>
          </p:txBody>
        </p:sp>
        <p:sp>
          <p:nvSpPr>
            <p:cNvPr id="528407" name="Text Box 23">
              <a:extLst>
                <a:ext uri="{FF2B5EF4-FFF2-40B4-BE49-F238E27FC236}">
                  <a16:creationId xmlns:a16="http://schemas.microsoft.com/office/drawing/2014/main" id="{6E2FDAAC-5BDD-4A37-BB66-3835030AE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8" y="2251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22</a:t>
              </a:r>
            </a:p>
          </p:txBody>
        </p:sp>
      </p:grpSp>
      <p:sp>
        <p:nvSpPr>
          <p:cNvPr id="528408" name="Freeform 24">
            <a:extLst>
              <a:ext uri="{FF2B5EF4-FFF2-40B4-BE49-F238E27FC236}">
                <a16:creationId xmlns:a16="http://schemas.microsoft.com/office/drawing/2014/main" id="{CD6E1589-2EB0-4350-84F9-8EBE05798B0A}"/>
              </a:ext>
            </a:extLst>
          </p:cNvPr>
          <p:cNvSpPr>
            <a:spLocks/>
          </p:cNvSpPr>
          <p:nvPr/>
        </p:nvSpPr>
        <p:spPr bwMode="auto">
          <a:xfrm>
            <a:off x="900113" y="4167188"/>
            <a:ext cx="2016125" cy="803275"/>
          </a:xfrm>
          <a:custGeom>
            <a:avLst/>
            <a:gdLst>
              <a:gd name="T0" fmla="*/ 0 w 1270"/>
              <a:gd name="T1" fmla="*/ 45 h 506"/>
              <a:gd name="T2" fmla="*/ 635 w 1270"/>
              <a:gd name="T3" fmla="*/ 498 h 506"/>
              <a:gd name="T4" fmla="*/ 1270 w 1270"/>
              <a:gd name="T5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0" h="506">
                <a:moveTo>
                  <a:pt x="0" y="45"/>
                </a:moveTo>
                <a:cubicBezTo>
                  <a:pt x="211" y="275"/>
                  <a:pt x="423" y="506"/>
                  <a:pt x="635" y="498"/>
                </a:cubicBezTo>
                <a:cubicBezTo>
                  <a:pt x="847" y="490"/>
                  <a:pt x="1058" y="245"/>
                  <a:pt x="1270" y="0"/>
                </a:cubicBezTo>
              </a:path>
            </a:pathLst>
          </a:custGeom>
          <a:noFill/>
          <a:ln w="57150" cmpd="sng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8409" name="Text Box 25">
            <a:extLst>
              <a:ext uri="{FF2B5EF4-FFF2-40B4-BE49-F238E27FC236}">
                <a16:creationId xmlns:a16="http://schemas.microsoft.com/office/drawing/2014/main" id="{5E237B72-526A-4026-B5D4-000295AE7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308600"/>
            <a:ext cx="24034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, IP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Ph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, Ph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528410" name="Freeform 26">
            <a:extLst>
              <a:ext uri="{FF2B5EF4-FFF2-40B4-BE49-F238E27FC236}">
                <a16:creationId xmlns:a16="http://schemas.microsoft.com/office/drawing/2014/main" id="{746C3B3C-98AD-4CCD-A5ED-B048DE867C2C}"/>
              </a:ext>
            </a:extLst>
          </p:cNvPr>
          <p:cNvSpPr>
            <a:spLocks/>
          </p:cNvSpPr>
          <p:nvPr/>
        </p:nvSpPr>
        <p:spPr bwMode="auto">
          <a:xfrm>
            <a:off x="3629025" y="4167188"/>
            <a:ext cx="2016125" cy="803275"/>
          </a:xfrm>
          <a:custGeom>
            <a:avLst/>
            <a:gdLst>
              <a:gd name="T0" fmla="*/ 0 w 1270"/>
              <a:gd name="T1" fmla="*/ 45 h 506"/>
              <a:gd name="T2" fmla="*/ 635 w 1270"/>
              <a:gd name="T3" fmla="*/ 498 h 506"/>
              <a:gd name="T4" fmla="*/ 1270 w 1270"/>
              <a:gd name="T5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0" h="506">
                <a:moveTo>
                  <a:pt x="0" y="45"/>
                </a:moveTo>
                <a:cubicBezTo>
                  <a:pt x="211" y="275"/>
                  <a:pt x="423" y="506"/>
                  <a:pt x="635" y="498"/>
                </a:cubicBezTo>
                <a:cubicBezTo>
                  <a:pt x="847" y="490"/>
                  <a:pt x="1058" y="245"/>
                  <a:pt x="1270" y="0"/>
                </a:cubicBezTo>
              </a:path>
            </a:pathLst>
          </a:custGeom>
          <a:noFill/>
          <a:ln w="57150" cmpd="sng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8411" name="Text Box 27">
            <a:extLst>
              <a:ext uri="{FF2B5EF4-FFF2-40B4-BE49-F238E27FC236}">
                <a16:creationId xmlns:a16="http://schemas.microsoft.com/office/drawing/2014/main" id="{AEA519B1-4D54-46DC-A411-233948C76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5308600"/>
            <a:ext cx="25400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, IP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Ph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, Ph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528412" name="Freeform 28">
            <a:extLst>
              <a:ext uri="{FF2B5EF4-FFF2-40B4-BE49-F238E27FC236}">
                <a16:creationId xmlns:a16="http://schemas.microsoft.com/office/drawing/2014/main" id="{83FF7580-37BD-479C-875F-5CEAD926336C}"/>
              </a:ext>
            </a:extLst>
          </p:cNvPr>
          <p:cNvSpPr>
            <a:spLocks/>
          </p:cNvSpPr>
          <p:nvPr/>
        </p:nvSpPr>
        <p:spPr bwMode="auto">
          <a:xfrm>
            <a:off x="6365875" y="4167188"/>
            <a:ext cx="2016125" cy="803275"/>
          </a:xfrm>
          <a:custGeom>
            <a:avLst/>
            <a:gdLst>
              <a:gd name="T0" fmla="*/ 0 w 1270"/>
              <a:gd name="T1" fmla="*/ 45 h 506"/>
              <a:gd name="T2" fmla="*/ 635 w 1270"/>
              <a:gd name="T3" fmla="*/ 498 h 506"/>
              <a:gd name="T4" fmla="*/ 1270 w 1270"/>
              <a:gd name="T5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0" h="506">
                <a:moveTo>
                  <a:pt x="0" y="45"/>
                </a:moveTo>
                <a:cubicBezTo>
                  <a:pt x="211" y="275"/>
                  <a:pt x="423" y="506"/>
                  <a:pt x="635" y="498"/>
                </a:cubicBezTo>
                <a:cubicBezTo>
                  <a:pt x="847" y="490"/>
                  <a:pt x="1058" y="245"/>
                  <a:pt x="1270" y="0"/>
                </a:cubicBezTo>
              </a:path>
            </a:pathLst>
          </a:custGeom>
          <a:noFill/>
          <a:ln w="57150" cmpd="sng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8413" name="Text Box 29">
            <a:extLst>
              <a:ext uri="{FF2B5EF4-FFF2-40B4-BE49-F238E27FC236}">
                <a16:creationId xmlns:a16="http://schemas.microsoft.com/office/drawing/2014/main" id="{F845A8E9-E863-4EE4-A242-7A4E90E85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238" y="5308600"/>
            <a:ext cx="24034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, IP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Ph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22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, Ph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09" grpId="0"/>
      <p:bldP spid="528411" grpId="0"/>
      <p:bldP spid="5284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DA92C748-99D9-47B6-8366-DCE5CBFF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92B93-C502-477D-9C3A-9665EED5D0B0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973FB2D4-E0B3-482E-AB80-36E8FC7FC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思考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02370F99-DF93-4DFA-A143-FEC7B7FBD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/>
              <a:t>下图所示的以太网中，哪几对主机间能进行</a:t>
            </a:r>
            <a:r>
              <a:rPr lang="en-US" altLang="zh-CN"/>
              <a:t>IP</a:t>
            </a:r>
            <a:r>
              <a:rPr lang="zh-CN" altLang="en-US"/>
              <a:t>通信？哪几对不能进行</a:t>
            </a:r>
            <a:r>
              <a:rPr lang="en-US" altLang="zh-CN"/>
              <a:t>IP</a:t>
            </a:r>
            <a:r>
              <a:rPr lang="zh-CN" altLang="en-US"/>
              <a:t>通信？为什么？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/>
          </a:p>
          <a:p>
            <a:pPr eaLnBrk="1" hangingPunct="1">
              <a:lnSpc>
                <a:spcPct val="90000"/>
              </a:lnSpc>
              <a:defRPr/>
            </a:pPr>
            <a:endParaRPr lang="zh-CN" altLang="en-US"/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altLang="zh-CN"/>
              <a:t>Solution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/>
              <a:t>IP</a:t>
            </a:r>
            <a:r>
              <a:rPr lang="zh-CN" altLang="en-US"/>
              <a:t>网内：直接交付 </a:t>
            </a:r>
            <a:r>
              <a:rPr lang="zh-CN" altLang="en-US">
                <a:sym typeface="Wingdings" panose="05000000000000000000" pitchFamily="2" charset="2"/>
              </a:rPr>
              <a:t> 目的</a:t>
            </a:r>
            <a:r>
              <a:rPr lang="en-US" altLang="zh-CN">
                <a:sym typeface="Wingdings" panose="05000000000000000000" pitchFamily="2" charset="2"/>
              </a:rPr>
              <a:t>IP</a:t>
            </a:r>
            <a:r>
              <a:rPr lang="zh-CN" altLang="en-US">
                <a:sym typeface="Wingdings" panose="05000000000000000000" pitchFamily="2" charset="2"/>
              </a:rPr>
              <a:t>地址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>
                <a:sym typeface="Wingdings" panose="05000000000000000000" pitchFamily="2" charset="2"/>
              </a:rPr>
              <a:t>IP</a:t>
            </a:r>
            <a:r>
              <a:rPr lang="zh-CN" altLang="en-US">
                <a:sym typeface="Wingdings" panose="05000000000000000000" pitchFamily="2" charset="2"/>
              </a:rPr>
              <a:t>网间：间接交付  下一跳</a:t>
            </a:r>
            <a:r>
              <a:rPr lang="en-US" altLang="zh-CN">
                <a:sym typeface="Wingdings" panose="05000000000000000000" pitchFamily="2" charset="2"/>
              </a:rPr>
              <a:t>IP</a:t>
            </a:r>
            <a:r>
              <a:rPr lang="zh-CN" altLang="en-US">
                <a:sym typeface="Wingdings" panose="05000000000000000000" pitchFamily="2" charset="2"/>
              </a:rPr>
              <a:t>地址（路由器）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>
                <a:sym typeface="Wingdings" panose="05000000000000000000" pitchFamily="2" charset="2"/>
              </a:rPr>
              <a:t>能通信：</a:t>
            </a:r>
            <a:r>
              <a:rPr lang="en-US" altLang="zh-CN">
                <a:sym typeface="Wingdings" panose="05000000000000000000" pitchFamily="2" charset="2"/>
              </a:rPr>
              <a:t>AB </a:t>
            </a:r>
            <a:r>
              <a:rPr lang="zh-CN" altLang="en-US">
                <a:sym typeface="Wingdings" panose="05000000000000000000" pitchFamily="2" charset="2"/>
              </a:rPr>
              <a:t>，</a:t>
            </a:r>
            <a:r>
              <a:rPr lang="en-US" altLang="zh-CN">
                <a:sym typeface="Wingdings" panose="05000000000000000000" pitchFamily="2" charset="2"/>
              </a:rPr>
              <a:t>CD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>
                <a:sym typeface="Wingdings" panose="05000000000000000000" pitchFamily="2" charset="2"/>
              </a:rPr>
              <a:t>不能通信：</a:t>
            </a:r>
            <a:r>
              <a:rPr lang="en-US" altLang="zh-CN">
                <a:sym typeface="Wingdings" panose="05000000000000000000" pitchFamily="2" charset="2"/>
              </a:rPr>
              <a:t>IP</a:t>
            </a:r>
            <a:r>
              <a:rPr lang="zh-CN" altLang="en-US">
                <a:sym typeface="Wingdings" panose="05000000000000000000" pitchFamily="2" charset="2"/>
              </a:rPr>
              <a:t>网间（无路由器进行</a:t>
            </a:r>
            <a:r>
              <a:rPr lang="en-US" altLang="zh-CN">
                <a:sym typeface="Wingdings" panose="05000000000000000000" pitchFamily="2" charset="2"/>
              </a:rPr>
              <a:t>IP</a:t>
            </a:r>
            <a:r>
              <a:rPr lang="zh-CN" altLang="en-US">
                <a:sym typeface="Wingdings" panose="05000000000000000000" pitchFamily="2" charset="2"/>
              </a:rPr>
              <a:t>网间路由）</a:t>
            </a:r>
            <a:endParaRPr lang="zh-CN" altLang="en-US"/>
          </a:p>
        </p:txBody>
      </p:sp>
      <p:sp>
        <p:nvSpPr>
          <p:cNvPr id="529412" name="Line 4">
            <a:extLst>
              <a:ext uri="{FF2B5EF4-FFF2-40B4-BE49-F238E27FC236}">
                <a16:creationId xmlns:a16="http://schemas.microsoft.com/office/drawing/2014/main" id="{687881CC-CC36-44CE-AAF2-51E026B2B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3644900"/>
            <a:ext cx="7272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414" name="Picture 5">
            <a:extLst>
              <a:ext uri="{FF2B5EF4-FFF2-40B4-BE49-F238E27FC236}">
                <a16:creationId xmlns:a16="http://schemas.microsoft.com/office/drawing/2014/main" id="{8908B040-AEA7-48CC-BEA5-5507A29DBCE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2857500"/>
            <a:ext cx="65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7415" name="Picture 6">
            <a:extLst>
              <a:ext uri="{FF2B5EF4-FFF2-40B4-BE49-F238E27FC236}">
                <a16:creationId xmlns:a16="http://schemas.microsoft.com/office/drawing/2014/main" id="{6947EC29-603F-41F1-BF72-B781FCC60F1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857500"/>
            <a:ext cx="65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7416" name="Picture 7">
            <a:extLst>
              <a:ext uri="{FF2B5EF4-FFF2-40B4-BE49-F238E27FC236}">
                <a16:creationId xmlns:a16="http://schemas.microsoft.com/office/drawing/2014/main" id="{188A56EF-CEC5-4530-A495-35DE1635470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2857500"/>
            <a:ext cx="65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7417" name="Picture 8">
            <a:extLst>
              <a:ext uri="{FF2B5EF4-FFF2-40B4-BE49-F238E27FC236}">
                <a16:creationId xmlns:a16="http://schemas.microsoft.com/office/drawing/2014/main" id="{C480B087-17BB-456E-BB35-999ACB08731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857500"/>
            <a:ext cx="65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29417" name="Line 9">
            <a:extLst>
              <a:ext uri="{FF2B5EF4-FFF2-40B4-BE49-F238E27FC236}">
                <a16:creationId xmlns:a16="http://schemas.microsoft.com/office/drawing/2014/main" id="{03F5639E-748A-469F-A0CC-90F4FFA4F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335597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9418" name="Line 10">
            <a:extLst>
              <a:ext uri="{FF2B5EF4-FFF2-40B4-BE49-F238E27FC236}">
                <a16:creationId xmlns:a16="http://schemas.microsoft.com/office/drawing/2014/main" id="{66C0D67F-B300-42D7-BDF4-BC4EDEF97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3625" y="335597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9419" name="Line 11">
            <a:extLst>
              <a:ext uri="{FF2B5EF4-FFF2-40B4-BE49-F238E27FC236}">
                <a16:creationId xmlns:a16="http://schemas.microsoft.com/office/drawing/2014/main" id="{F2E85DE9-06D9-4192-B50C-F56B98026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35597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9420" name="Line 12">
            <a:extLst>
              <a:ext uri="{FF2B5EF4-FFF2-40B4-BE49-F238E27FC236}">
                <a16:creationId xmlns:a16="http://schemas.microsoft.com/office/drawing/2014/main" id="{4E61120C-72ED-43C1-885E-B7EBD6D7D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335597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9421" name="Text Box 13">
            <a:extLst>
              <a:ext uri="{FF2B5EF4-FFF2-40B4-BE49-F238E27FC236}">
                <a16:creationId xmlns:a16="http://schemas.microsoft.com/office/drawing/2014/main" id="{109BADD4-8C48-405E-A481-632C903C0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22525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200.1.1.1/24</a:t>
            </a:r>
          </a:p>
        </p:txBody>
      </p:sp>
      <p:sp>
        <p:nvSpPr>
          <p:cNvPr id="529422" name="Text Box 14">
            <a:extLst>
              <a:ext uri="{FF2B5EF4-FFF2-40B4-BE49-F238E27FC236}">
                <a16:creationId xmlns:a16="http://schemas.microsoft.com/office/drawing/2014/main" id="{E255D603-59C6-4B0E-95A5-47F626679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422525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200.1.1.2/24</a:t>
            </a:r>
          </a:p>
        </p:txBody>
      </p:sp>
      <p:sp>
        <p:nvSpPr>
          <p:cNvPr id="529423" name="Text Box 15">
            <a:extLst>
              <a:ext uri="{FF2B5EF4-FFF2-40B4-BE49-F238E27FC236}">
                <a16:creationId xmlns:a16="http://schemas.microsoft.com/office/drawing/2014/main" id="{D9816313-A3E8-4CDE-85D9-155391831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2422525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200.1.2.1/24</a:t>
            </a:r>
          </a:p>
        </p:txBody>
      </p:sp>
      <p:sp>
        <p:nvSpPr>
          <p:cNvPr id="529424" name="Text Box 16">
            <a:extLst>
              <a:ext uri="{FF2B5EF4-FFF2-40B4-BE49-F238E27FC236}">
                <a16:creationId xmlns:a16="http://schemas.microsoft.com/office/drawing/2014/main" id="{EE86D6D9-E462-479F-AF9B-697D6D86E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2422525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200.1.2.2/24</a:t>
            </a:r>
          </a:p>
        </p:txBody>
      </p:sp>
      <p:sp>
        <p:nvSpPr>
          <p:cNvPr id="529425" name="Text Box 17">
            <a:extLst>
              <a:ext uri="{FF2B5EF4-FFF2-40B4-BE49-F238E27FC236}">
                <a16:creationId xmlns:a16="http://schemas.microsoft.com/office/drawing/2014/main" id="{942D16C6-BDAC-4454-91DE-8FDCF5D8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285432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529426" name="Text Box 18">
            <a:extLst>
              <a:ext uri="{FF2B5EF4-FFF2-40B4-BE49-F238E27FC236}">
                <a16:creationId xmlns:a16="http://schemas.microsoft.com/office/drawing/2014/main" id="{41995F6D-CC50-464E-8885-4B2F67144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85432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529427" name="Text Box 19">
            <a:extLst>
              <a:ext uri="{FF2B5EF4-FFF2-40B4-BE49-F238E27FC236}">
                <a16:creationId xmlns:a16="http://schemas.microsoft.com/office/drawing/2014/main" id="{F9D6D23D-C795-4D1C-BDDC-D17100CEB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28543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529428" name="Text Box 20">
            <a:extLst>
              <a:ext uri="{FF2B5EF4-FFF2-40B4-BE49-F238E27FC236}">
                <a16:creationId xmlns:a16="http://schemas.microsoft.com/office/drawing/2014/main" id="{4E240C7C-4AD5-44C6-9C1D-01D8AA7F4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5588" y="285432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3BFA924-A6F5-48E7-A3A6-F6E46858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87A78-C918-4028-8B71-719D44ECB391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557DB171-CE5D-46DC-8EA9-4916C77F2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Chapter 5  </a:t>
            </a:r>
            <a:r>
              <a:rPr lang="en-US" altLang="en-US" sz="3600"/>
              <a:t>Delivery</a:t>
            </a:r>
            <a:r>
              <a:rPr lang="en-US" altLang="zh-CN" sz="3600"/>
              <a:t>, Forwarding </a:t>
            </a:r>
            <a:r>
              <a:rPr lang="en-US" altLang="en-US" sz="3600"/>
              <a:t> and Routing of IP Packets</a:t>
            </a:r>
            <a:endParaRPr lang="en-US" altLang="zh-CN" sz="3600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BE96B138-F9A3-463E-B067-B66B14391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1628775"/>
            <a:ext cx="6696075" cy="467995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Connection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Delivery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Forwarding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Static vs. dynamic routing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Routing table and routing module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Classless addressing: CIDR</a:t>
            </a:r>
          </a:p>
        </p:txBody>
      </p:sp>
    </p:spTree>
    <p:extLst>
      <p:ext uri="{BB962C8B-B14F-4D97-AF65-F5344CB8AC3E}">
        <p14:creationId xmlns:p14="http://schemas.microsoft.com/office/powerpoint/2010/main" val="429213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AD87D8F6-9112-446B-A932-6DE56BFD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8FA2F-9D4D-45FE-9F64-4D0E8199A892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31458" name="Rectangle 2">
            <a:extLst>
              <a:ext uri="{FF2B5EF4-FFF2-40B4-BE49-F238E27FC236}">
                <a16:creationId xmlns:a16="http://schemas.microsoft.com/office/drawing/2014/main" id="{8D1C6B7E-3751-43B4-98F9-3A4367A0E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5.3  Forwarding</a:t>
            </a: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64CD97AA-CF2B-48E9-B7EC-9E1CAF833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Idea </a:t>
            </a:r>
            <a:r>
              <a:rPr lang="en-US" altLang="zh-CN" sz="2800">
                <a:sym typeface="Wingdings" panose="05000000000000000000" pitchFamily="2" charset="2"/>
              </a:rPr>
              <a:t> </a:t>
            </a:r>
            <a:r>
              <a:rPr lang="zh-CN" altLang="en-US" sz="2800">
                <a:sym typeface="Wingdings" panose="05000000000000000000" pitchFamily="2" charset="2"/>
              </a:rPr>
              <a:t>减小并简化路由表</a:t>
            </a:r>
            <a:endParaRPr lang="zh-CN" altLang="en-US"/>
          </a:p>
          <a:p>
            <a:pPr lvl="1" eaLnBrk="1" hangingPunct="1">
              <a:defRPr/>
            </a:pPr>
            <a:r>
              <a:rPr lang="zh-CN" altLang="en-US"/>
              <a:t>使用尽可能少的信息实现转发</a:t>
            </a:r>
          </a:p>
          <a:p>
            <a:pPr eaLnBrk="1" hangingPunct="1">
              <a:defRPr/>
            </a:pPr>
            <a:r>
              <a:rPr lang="en-US" altLang="zh-CN"/>
              <a:t>Information of the routing table</a:t>
            </a:r>
          </a:p>
          <a:p>
            <a:pPr lvl="1" eaLnBrk="1" hangingPunct="1">
              <a:defRPr/>
            </a:pPr>
            <a:r>
              <a:rPr lang="en-US" altLang="zh-CN"/>
              <a:t>Destination</a:t>
            </a:r>
            <a:r>
              <a:rPr lang="zh-CN" altLang="en-US"/>
              <a:t>：</a:t>
            </a:r>
            <a:r>
              <a:rPr lang="en-US" altLang="zh-CN"/>
              <a:t>Network  vs.  Host</a:t>
            </a:r>
          </a:p>
          <a:p>
            <a:pPr lvl="2" eaLnBrk="1" hangingPunct="1">
              <a:defRPr/>
            </a:pPr>
            <a:endParaRPr lang="en-US" altLang="zh-CN">
              <a:sym typeface="Wingdings" panose="05000000000000000000" pitchFamily="2" charset="2"/>
            </a:endParaRPr>
          </a:p>
          <a:p>
            <a:pPr lvl="3" eaLnBrk="1" hangingPunct="1">
              <a:defRPr/>
            </a:pPr>
            <a:endParaRPr lang="en-US" altLang="zh-CN"/>
          </a:p>
          <a:p>
            <a:pPr lvl="3" eaLnBrk="1" hangingPunct="1">
              <a:defRPr/>
            </a:pPr>
            <a:endParaRPr lang="en-US" altLang="zh-CN"/>
          </a:p>
          <a:p>
            <a:pPr lvl="1" eaLnBrk="1" hangingPunct="1">
              <a:defRPr/>
            </a:pPr>
            <a:r>
              <a:rPr lang="en-US" altLang="zh-CN"/>
              <a:t>How to get</a:t>
            </a:r>
            <a:r>
              <a:rPr lang="zh-CN" altLang="en-US"/>
              <a:t>：</a:t>
            </a:r>
            <a:r>
              <a:rPr lang="en-US" altLang="zh-CN"/>
              <a:t>Next hop  vs.  All hops</a:t>
            </a:r>
          </a:p>
        </p:txBody>
      </p:sp>
      <p:sp>
        <p:nvSpPr>
          <p:cNvPr id="531460" name="AutoShape 4">
            <a:extLst>
              <a:ext uri="{FF2B5EF4-FFF2-40B4-BE49-F238E27FC236}">
                <a16:creationId xmlns:a16="http://schemas.microsoft.com/office/drawing/2014/main" id="{53D802B2-80AD-446B-8ABD-296ADD1BC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4113213"/>
            <a:ext cx="6311900" cy="574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节约路由表的存储空间，提高查表效率</a:t>
            </a:r>
          </a:p>
        </p:txBody>
      </p:sp>
      <p:sp>
        <p:nvSpPr>
          <p:cNvPr id="531461" name="AutoShape 5">
            <a:extLst>
              <a:ext uri="{FF2B5EF4-FFF2-40B4-BE49-F238E27FC236}">
                <a16:creationId xmlns:a16="http://schemas.microsoft.com/office/drawing/2014/main" id="{058184B8-DCB8-41B2-9739-75490D199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5807075"/>
            <a:ext cx="5597525" cy="574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简化路由表，每个路由器独立选路</a:t>
            </a:r>
          </a:p>
        </p:txBody>
      </p:sp>
      <p:sp>
        <p:nvSpPr>
          <p:cNvPr id="531462" name="Rectangle 6">
            <a:extLst>
              <a:ext uri="{FF2B5EF4-FFF2-40B4-BE49-F238E27FC236}">
                <a16:creationId xmlns:a16="http://schemas.microsoft.com/office/drawing/2014/main" id="{15327CB4-BBCE-4F4E-8DEF-9017BF5B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536950"/>
            <a:ext cx="430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Network-specific routing</a:t>
            </a:r>
          </a:p>
        </p:txBody>
      </p:sp>
      <p:sp>
        <p:nvSpPr>
          <p:cNvPr id="531463" name="Rectangle 7">
            <a:extLst>
              <a:ext uri="{FF2B5EF4-FFF2-40B4-BE49-F238E27FC236}">
                <a16:creationId xmlns:a16="http://schemas.microsoft.com/office/drawing/2014/main" id="{F5D28111-C961-4B7C-97DF-8CAE4C392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5214938"/>
            <a:ext cx="3138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N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ext-hop routing</a:t>
            </a:r>
          </a:p>
        </p:txBody>
      </p:sp>
      <p:sp>
        <p:nvSpPr>
          <p:cNvPr id="531464" name="Text Box 8">
            <a:extLst>
              <a:ext uri="{FF2B5EF4-FFF2-40B4-BE49-F238E27FC236}">
                <a16:creationId xmlns:a16="http://schemas.microsoft.com/office/drawing/2014/main" id="{6B314FE5-0F32-44F5-B1AE-C122969C7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303371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6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</a:t>
            </a:r>
          </a:p>
        </p:txBody>
      </p:sp>
      <p:sp>
        <p:nvSpPr>
          <p:cNvPr id="531465" name="Text Box 9">
            <a:extLst>
              <a:ext uri="{FF2B5EF4-FFF2-40B4-BE49-F238E27FC236}">
                <a16:creationId xmlns:a16="http://schemas.microsoft.com/office/drawing/2014/main" id="{BF7BBBEC-7AE4-4E10-B5BE-29D41C66E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4687888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6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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 animBg="1"/>
      <p:bldP spid="531461" grpId="0" animBg="1"/>
      <p:bldP spid="531462" grpId="0"/>
      <p:bldP spid="531463" grpId="0"/>
      <p:bldP spid="531464" grpId="0"/>
      <p:bldP spid="5314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4">
            <a:extLst>
              <a:ext uri="{FF2B5EF4-FFF2-40B4-BE49-F238E27FC236}">
                <a16:creationId xmlns:a16="http://schemas.microsoft.com/office/drawing/2014/main" id="{B827C5D6-97A6-4601-A8BB-F8B15B39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472E2-B19E-42AF-995D-7DF97D3D6832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32482" name="AutoShape 2">
            <a:extLst>
              <a:ext uri="{FF2B5EF4-FFF2-40B4-BE49-F238E27FC236}">
                <a16:creationId xmlns:a16="http://schemas.microsoft.com/office/drawing/2014/main" id="{8C423597-B85A-4AFF-BB0B-1FF51F30CB0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31800" y="3752851"/>
            <a:ext cx="719137" cy="3603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6C641B05-80CF-4E15-86AA-7A5BBAC58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Example</a:t>
            </a:r>
          </a:p>
        </p:txBody>
      </p:sp>
      <p:graphicFrame>
        <p:nvGraphicFramePr>
          <p:cNvPr id="532578" name="Group 98">
            <a:extLst>
              <a:ext uri="{FF2B5EF4-FFF2-40B4-BE49-F238E27FC236}">
                <a16:creationId xmlns:a16="http://schemas.microsoft.com/office/drawing/2014/main" id="{8E3935C6-C97B-467E-B474-A41EC296343F}"/>
              </a:ext>
            </a:extLst>
          </p:cNvPr>
          <p:cNvGraphicFramePr>
            <a:graphicFrameLocks noGrp="1"/>
          </p:cNvGraphicFramePr>
          <p:nvPr/>
        </p:nvGraphicFramePr>
        <p:xfrm>
          <a:off x="396875" y="1416050"/>
          <a:ext cx="3311525" cy="2134117"/>
        </p:xfrm>
        <a:graphic>
          <a:graphicData uri="http://schemas.openxmlformats.org/drawingml/2006/table">
            <a:tbl>
              <a:tblPr/>
              <a:tblGrid>
                <a:gridCol w="935038">
                  <a:extLst>
                    <a:ext uri="{9D8B030D-6E8A-4147-A177-3AD203B41FA5}">
                      <a16:colId xmlns:a16="http://schemas.microsoft.com/office/drawing/2014/main" val="190831907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1322656725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56104958"/>
                    </a:ext>
                  </a:extLst>
                </a:gridCol>
              </a:tblGrid>
              <a:tr h="347369">
                <a:tc gridSpan="2"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Dst. Network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Next-hop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Address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935992"/>
                  </a:ext>
                </a:extLst>
              </a:tr>
              <a:tr h="396757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Mask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95592"/>
                  </a:ext>
                </a:extLst>
              </a:tr>
              <a:tr h="34736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Mask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59098"/>
                  </a:ext>
                </a:extLst>
              </a:tr>
              <a:tr h="34736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Mask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381012"/>
                  </a:ext>
                </a:extLst>
              </a:tr>
              <a:tr h="34736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Mask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99966"/>
                  </a:ext>
                </a:extLst>
              </a:tr>
              <a:tr h="34736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Mask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915614"/>
                  </a:ext>
                </a:extLst>
              </a:tr>
            </a:tbl>
          </a:graphicData>
        </a:graphic>
      </p:graphicFrame>
      <p:graphicFrame>
        <p:nvGraphicFramePr>
          <p:cNvPr id="532579" name="Group 99">
            <a:extLst>
              <a:ext uri="{FF2B5EF4-FFF2-40B4-BE49-F238E27FC236}">
                <a16:creationId xmlns:a16="http://schemas.microsoft.com/office/drawing/2014/main" id="{538C76C1-BE68-4EE8-9A7B-23B987486FD1}"/>
              </a:ext>
            </a:extLst>
          </p:cNvPr>
          <p:cNvGraphicFramePr>
            <a:graphicFrameLocks noGrp="1"/>
          </p:cNvGraphicFramePr>
          <p:nvPr/>
        </p:nvGraphicFramePr>
        <p:xfrm>
          <a:off x="5437188" y="1412875"/>
          <a:ext cx="3311525" cy="2116659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118616210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3127448855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3349562153"/>
                    </a:ext>
                  </a:extLst>
                </a:gridCol>
              </a:tblGrid>
              <a:tr h="347368">
                <a:tc gridSpan="2"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Dst. Network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Next-hop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Address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558406"/>
                  </a:ext>
                </a:extLst>
              </a:tr>
              <a:tr h="37929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Mask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14876"/>
                  </a:ext>
                </a:extLst>
              </a:tr>
              <a:tr h="34736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Mask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085468"/>
                  </a:ext>
                </a:extLst>
              </a:tr>
              <a:tr h="34736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Mask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－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49107"/>
                  </a:ext>
                </a:extLst>
              </a:tr>
              <a:tr h="34736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Mask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－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663041"/>
                  </a:ext>
                </a:extLst>
              </a:tr>
              <a:tr h="34736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Mask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93049"/>
                  </a:ext>
                </a:extLst>
              </a:tr>
            </a:tbl>
          </a:graphicData>
        </a:graphic>
      </p:graphicFrame>
      <p:cxnSp>
        <p:nvCxnSpPr>
          <p:cNvPr id="19517" name="AutoShape 72">
            <a:extLst>
              <a:ext uri="{FF2B5EF4-FFF2-40B4-BE49-F238E27FC236}">
                <a16:creationId xmlns:a16="http://schemas.microsoft.com/office/drawing/2014/main" id="{3FAFE4D3-67AD-428D-980C-B221D3D8CCB1}"/>
              </a:ext>
            </a:extLst>
          </p:cNvPr>
          <p:cNvCxnSpPr>
            <a:cxnSpLocks noChangeShapeType="1"/>
            <a:stCxn id="19519" idx="2"/>
            <a:endCxn id="532574" idx="1"/>
          </p:cNvCxnSpPr>
          <p:nvPr/>
        </p:nvCxnSpPr>
        <p:spPr bwMode="auto">
          <a:xfrm>
            <a:off x="2706688" y="4652963"/>
            <a:ext cx="1863725" cy="1063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18" name="AutoShape 73">
            <a:extLst>
              <a:ext uri="{FF2B5EF4-FFF2-40B4-BE49-F238E27FC236}">
                <a16:creationId xmlns:a16="http://schemas.microsoft.com/office/drawing/2014/main" id="{101DACD7-2FA0-4CCD-BEEC-A5C159B2FCF7}"/>
              </a:ext>
            </a:extLst>
          </p:cNvPr>
          <p:cNvCxnSpPr>
            <a:cxnSpLocks noChangeShapeType="1"/>
            <a:stCxn id="532572" idx="4"/>
            <a:endCxn id="19522" idx="1"/>
          </p:cNvCxnSpPr>
          <p:nvPr/>
        </p:nvCxnSpPr>
        <p:spPr bwMode="auto">
          <a:xfrm>
            <a:off x="1547813" y="5730875"/>
            <a:ext cx="1368425" cy="254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519" name="Picture 74">
            <a:extLst>
              <a:ext uri="{FF2B5EF4-FFF2-40B4-BE49-F238E27FC236}">
                <a16:creationId xmlns:a16="http://schemas.microsoft.com/office/drawing/2014/main" id="{B96A8D2B-DEF1-404E-A82D-B112F722969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146550"/>
            <a:ext cx="733425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520" name="AutoShape 75">
            <a:extLst>
              <a:ext uri="{FF2B5EF4-FFF2-40B4-BE49-F238E27FC236}">
                <a16:creationId xmlns:a16="http://schemas.microsoft.com/office/drawing/2014/main" id="{8A8BFB4F-5FE8-4622-9DCB-2B4DF9DA2636}"/>
              </a:ext>
            </a:extLst>
          </p:cNvPr>
          <p:cNvCxnSpPr>
            <a:cxnSpLocks noChangeShapeType="1"/>
            <a:stCxn id="532572" idx="0"/>
            <a:endCxn id="19519" idx="1"/>
          </p:cNvCxnSpPr>
          <p:nvPr/>
        </p:nvCxnSpPr>
        <p:spPr bwMode="auto">
          <a:xfrm flipV="1">
            <a:off x="1547813" y="4400550"/>
            <a:ext cx="792162" cy="468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21" name="AutoShape 76">
            <a:extLst>
              <a:ext uri="{FF2B5EF4-FFF2-40B4-BE49-F238E27FC236}">
                <a16:creationId xmlns:a16="http://schemas.microsoft.com/office/drawing/2014/main" id="{99317E0C-BF8C-4B1B-8A42-B9A9FB9473D2}"/>
              </a:ext>
            </a:extLst>
          </p:cNvPr>
          <p:cNvCxnSpPr>
            <a:cxnSpLocks noChangeShapeType="1"/>
            <a:stCxn id="19519" idx="3"/>
            <a:endCxn id="532573" idx="2"/>
          </p:cNvCxnSpPr>
          <p:nvPr/>
        </p:nvCxnSpPr>
        <p:spPr bwMode="auto">
          <a:xfrm>
            <a:off x="3073400" y="4400550"/>
            <a:ext cx="4921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522" name="Picture 77">
            <a:extLst>
              <a:ext uri="{FF2B5EF4-FFF2-40B4-BE49-F238E27FC236}">
                <a16:creationId xmlns:a16="http://schemas.microsoft.com/office/drawing/2014/main" id="{2005F6FD-F5CA-4578-92AB-759671824FC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730875"/>
            <a:ext cx="733425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523" name="AutoShape 78">
            <a:extLst>
              <a:ext uri="{FF2B5EF4-FFF2-40B4-BE49-F238E27FC236}">
                <a16:creationId xmlns:a16="http://schemas.microsoft.com/office/drawing/2014/main" id="{E2667937-4FFE-46C1-A3DB-A30206D2B512}"/>
              </a:ext>
            </a:extLst>
          </p:cNvPr>
          <p:cNvCxnSpPr>
            <a:cxnSpLocks noChangeShapeType="1"/>
            <a:stCxn id="19522" idx="3"/>
            <a:endCxn id="532574" idx="2"/>
          </p:cNvCxnSpPr>
          <p:nvPr/>
        </p:nvCxnSpPr>
        <p:spPr bwMode="auto">
          <a:xfrm>
            <a:off x="3649663" y="5984875"/>
            <a:ext cx="561975" cy="365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524" name="Picture 79">
            <a:extLst>
              <a:ext uri="{FF2B5EF4-FFF2-40B4-BE49-F238E27FC236}">
                <a16:creationId xmlns:a16="http://schemas.microsoft.com/office/drawing/2014/main" id="{2DB294FE-4006-4D3B-9B5C-A726275871E3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4146550"/>
            <a:ext cx="733425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525" name="AutoShape 80">
            <a:extLst>
              <a:ext uri="{FF2B5EF4-FFF2-40B4-BE49-F238E27FC236}">
                <a16:creationId xmlns:a16="http://schemas.microsoft.com/office/drawing/2014/main" id="{0E4C36EE-5211-4399-8301-E4F5B39981D5}"/>
              </a:ext>
            </a:extLst>
          </p:cNvPr>
          <p:cNvCxnSpPr>
            <a:cxnSpLocks noChangeShapeType="1"/>
            <a:stCxn id="532573" idx="6"/>
            <a:endCxn id="19524" idx="1"/>
          </p:cNvCxnSpPr>
          <p:nvPr/>
        </p:nvCxnSpPr>
        <p:spPr bwMode="auto">
          <a:xfrm>
            <a:off x="6015038" y="4400550"/>
            <a:ext cx="4873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26" name="AutoShape 81">
            <a:extLst>
              <a:ext uri="{FF2B5EF4-FFF2-40B4-BE49-F238E27FC236}">
                <a16:creationId xmlns:a16="http://schemas.microsoft.com/office/drawing/2014/main" id="{5F0CA3EB-E97D-4405-8D1A-EE6EA0EEB377}"/>
              </a:ext>
            </a:extLst>
          </p:cNvPr>
          <p:cNvCxnSpPr>
            <a:cxnSpLocks noChangeShapeType="1"/>
            <a:stCxn id="19524" idx="3"/>
            <a:endCxn id="532575" idx="0"/>
          </p:cNvCxnSpPr>
          <p:nvPr/>
        </p:nvCxnSpPr>
        <p:spPr bwMode="auto">
          <a:xfrm>
            <a:off x="7235825" y="4400550"/>
            <a:ext cx="506413" cy="323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62" name="Text Box 82">
            <a:extLst>
              <a:ext uri="{FF2B5EF4-FFF2-40B4-BE49-F238E27FC236}">
                <a16:creationId xmlns:a16="http://schemas.microsoft.com/office/drawing/2014/main" id="{1E168195-9C82-497F-BD18-8D139186C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1957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532563" name="Text Box 83">
            <a:extLst>
              <a:ext uri="{FF2B5EF4-FFF2-40B4-BE49-F238E27FC236}">
                <a16:creationId xmlns:a16="http://schemas.microsoft.com/office/drawing/2014/main" id="{A79D92F9-AE6C-45F0-8837-387B96C35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9798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532564" name="Text Box 84">
            <a:extLst>
              <a:ext uri="{FF2B5EF4-FFF2-40B4-BE49-F238E27FC236}">
                <a16:creationId xmlns:a16="http://schemas.microsoft.com/office/drawing/2014/main" id="{2B84F592-8093-4F97-B4F8-804129A9A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445125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13</a:t>
            </a:r>
          </a:p>
        </p:txBody>
      </p:sp>
      <p:sp>
        <p:nvSpPr>
          <p:cNvPr id="532565" name="Text Box 85">
            <a:extLst>
              <a:ext uri="{FF2B5EF4-FFF2-40B4-BE49-F238E27FC236}">
                <a16:creationId xmlns:a16="http://schemas.microsoft.com/office/drawing/2014/main" id="{B694EF72-549C-43EC-B754-D70017EA8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93382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</a:p>
        </p:txBody>
      </p:sp>
      <p:sp>
        <p:nvSpPr>
          <p:cNvPr id="532566" name="Text Box 86">
            <a:extLst>
              <a:ext uri="{FF2B5EF4-FFF2-40B4-BE49-F238E27FC236}">
                <a16:creationId xmlns:a16="http://schemas.microsoft.com/office/drawing/2014/main" id="{C2AB4D2D-414D-41A5-AAB0-6C9A1886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93382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22</a:t>
            </a:r>
          </a:p>
        </p:txBody>
      </p:sp>
      <p:sp>
        <p:nvSpPr>
          <p:cNvPr id="532567" name="Text Box 87">
            <a:extLst>
              <a:ext uri="{FF2B5EF4-FFF2-40B4-BE49-F238E27FC236}">
                <a16:creationId xmlns:a16="http://schemas.microsoft.com/office/drawing/2014/main" id="{A3E4E2CE-E022-4D3A-86D0-6E3AD9A77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436562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42</a:t>
            </a:r>
          </a:p>
        </p:txBody>
      </p:sp>
      <p:sp>
        <p:nvSpPr>
          <p:cNvPr id="532568" name="Text Box 88">
            <a:extLst>
              <a:ext uri="{FF2B5EF4-FFF2-40B4-BE49-F238E27FC236}">
                <a16:creationId xmlns:a16="http://schemas.microsoft.com/office/drawing/2014/main" id="{D2E7B4E0-A879-454E-93FF-42B3CC504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56418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41</a:t>
            </a:r>
          </a:p>
        </p:txBody>
      </p:sp>
      <p:sp>
        <p:nvSpPr>
          <p:cNvPr id="532569" name="Text Box 89">
            <a:extLst>
              <a:ext uri="{FF2B5EF4-FFF2-40B4-BE49-F238E27FC236}">
                <a16:creationId xmlns:a16="http://schemas.microsoft.com/office/drawing/2014/main" id="{64F764E2-CF0D-4BB4-86DC-CCB709F8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005263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31</a:t>
            </a:r>
          </a:p>
        </p:txBody>
      </p:sp>
      <p:sp>
        <p:nvSpPr>
          <p:cNvPr id="532570" name="Text Box 90">
            <a:extLst>
              <a:ext uri="{FF2B5EF4-FFF2-40B4-BE49-F238E27FC236}">
                <a16:creationId xmlns:a16="http://schemas.microsoft.com/office/drawing/2014/main" id="{9867D56A-8769-4B8E-9E98-FF709A817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9798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32</a:t>
            </a:r>
          </a:p>
        </p:txBody>
      </p:sp>
      <p:sp>
        <p:nvSpPr>
          <p:cNvPr id="532571" name="AutoShape 91">
            <a:extLst>
              <a:ext uri="{FF2B5EF4-FFF2-40B4-BE49-F238E27FC236}">
                <a16:creationId xmlns:a16="http://schemas.microsoft.com/office/drawing/2014/main" id="{A0CF0DB2-280C-4ED2-9BB7-AB92C990FC6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51613" y="3681413"/>
            <a:ext cx="576262" cy="3603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72" name="Oval 92">
            <a:extLst>
              <a:ext uri="{FF2B5EF4-FFF2-40B4-BE49-F238E27FC236}">
                <a16:creationId xmlns:a16="http://schemas.microsoft.com/office/drawing/2014/main" id="{C260FEFA-6E3D-47AD-993D-7256AD9D6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868863"/>
            <a:ext cx="2592388" cy="862012"/>
          </a:xfrm>
          <a:prstGeom prst="ellipse">
            <a:avLst/>
          </a:prstGeom>
          <a:solidFill>
            <a:srgbClr val="F5DB9B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1</a:t>
            </a: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en-US" altLang="zh-CN" sz="2800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Mask</a:t>
            </a:r>
            <a:r>
              <a:rPr lang="en-US" altLang="zh-CN" sz="2800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endParaRPr lang="en-US" altLang="zh-CN" sz="280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32573" name="Oval 93">
            <a:extLst>
              <a:ext uri="{FF2B5EF4-FFF2-40B4-BE49-F238E27FC236}">
                <a16:creationId xmlns:a16="http://schemas.microsoft.com/office/drawing/2014/main" id="{8E3311B9-7D67-44BD-A7E2-E6A138C8B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68750"/>
            <a:ext cx="2449513" cy="862013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2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en-US" altLang="zh-CN" sz="2800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Mask</a:t>
            </a:r>
            <a:r>
              <a:rPr lang="en-US" altLang="zh-CN" sz="2800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</a:p>
        </p:txBody>
      </p:sp>
      <p:sp>
        <p:nvSpPr>
          <p:cNvPr id="532574" name="Oval 94">
            <a:extLst>
              <a:ext uri="{FF2B5EF4-FFF2-40B4-BE49-F238E27FC236}">
                <a16:creationId xmlns:a16="http://schemas.microsoft.com/office/drawing/2014/main" id="{699BFF29-24B5-4997-8135-869DCE0E5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589588"/>
            <a:ext cx="2449512" cy="862012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4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en-US" altLang="zh-CN" sz="2800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Mask</a:t>
            </a:r>
            <a:r>
              <a:rPr lang="en-US" altLang="zh-CN" sz="2800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</a:p>
        </p:txBody>
      </p:sp>
      <p:sp>
        <p:nvSpPr>
          <p:cNvPr id="532575" name="Oval 95">
            <a:extLst>
              <a:ext uri="{FF2B5EF4-FFF2-40B4-BE49-F238E27FC236}">
                <a16:creationId xmlns:a16="http://schemas.microsoft.com/office/drawing/2014/main" id="{5FCB3BBE-BD82-4E3D-80E5-B0ADA4F6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724400"/>
            <a:ext cx="2449512" cy="862013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3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en-US" altLang="zh-CN" sz="2800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Mask</a:t>
            </a:r>
            <a:r>
              <a:rPr lang="en-US" altLang="zh-CN" sz="2800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</a:p>
        </p:txBody>
      </p:sp>
      <p:pic>
        <p:nvPicPr>
          <p:cNvPr id="19541" name="Picture 96">
            <a:extLst>
              <a:ext uri="{FF2B5EF4-FFF2-40B4-BE49-F238E27FC236}">
                <a16:creationId xmlns:a16="http://schemas.microsoft.com/office/drawing/2014/main" id="{46E12E17-8F83-406C-8BC9-D8D19C74FCA1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437063"/>
            <a:ext cx="65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9542" name="Picture 97">
            <a:extLst>
              <a:ext uri="{FF2B5EF4-FFF2-40B4-BE49-F238E27FC236}">
                <a16:creationId xmlns:a16="http://schemas.microsoft.com/office/drawing/2014/main" id="{9EC9657C-DC14-4C56-9831-990E74FD5520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4652963"/>
            <a:ext cx="65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3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3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>
            <a:extLst>
              <a:ext uri="{FF2B5EF4-FFF2-40B4-BE49-F238E27FC236}">
                <a16:creationId xmlns:a16="http://schemas.microsoft.com/office/drawing/2014/main" id="{494AA358-9B8E-4BC7-8643-BDC8167C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12D04-A70A-4B01-991C-F136E7934C6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33506" name="Rectangle 2">
            <a:extLst>
              <a:ext uri="{FF2B5EF4-FFF2-40B4-BE49-F238E27FC236}">
                <a16:creationId xmlns:a16="http://schemas.microsoft.com/office/drawing/2014/main" id="{706823AF-E6CE-4C58-9370-5E2AE3C3A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Discussion</a:t>
            </a:r>
          </a:p>
        </p:txBody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5752467D-E160-49AB-8D8E-98DCBAE11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>
                <a:sym typeface="Wingdings" panose="05000000000000000000" pitchFamily="2" charset="2"/>
              </a:rPr>
              <a:t>Network-specific routing</a:t>
            </a:r>
          </a:p>
          <a:p>
            <a:pPr lvl="1" eaLnBrk="1" hangingPunct="1">
              <a:defRPr/>
            </a:pPr>
            <a:r>
              <a:rPr lang="zh-CN" altLang="en-US" sz="2400"/>
              <a:t>路由表的大小只与网络的个数有关，与每个网络的大小（包含的主机数多少）无关</a:t>
            </a:r>
          </a:p>
          <a:p>
            <a:pPr eaLnBrk="1" hangingPunct="1">
              <a:defRPr/>
            </a:pPr>
            <a:r>
              <a:rPr lang="en-US" altLang="zh-CN" sz="2800">
                <a:sym typeface="Wingdings" panose="05000000000000000000" pitchFamily="2" charset="2"/>
              </a:rPr>
              <a:t>N</a:t>
            </a:r>
            <a:r>
              <a:rPr lang="en-US" altLang="zh-CN" sz="2800"/>
              <a:t>ext-hop routing</a:t>
            </a:r>
          </a:p>
          <a:p>
            <a:pPr lvl="1" eaLnBrk="1" hangingPunct="1">
              <a:defRPr/>
            </a:pPr>
            <a:r>
              <a:rPr lang="zh-CN" altLang="en-US" sz="2400"/>
              <a:t>路由器独立选路，从</a:t>
            </a:r>
            <a:r>
              <a:rPr lang="en-US" altLang="zh-CN" sz="2400"/>
              <a:t>Net 1</a:t>
            </a:r>
            <a:r>
              <a:rPr lang="zh-CN" altLang="en-US" sz="2400"/>
              <a:t>到</a:t>
            </a:r>
            <a:r>
              <a:rPr lang="en-US" altLang="zh-CN" sz="2400"/>
              <a:t>Net 2</a:t>
            </a:r>
            <a:r>
              <a:rPr lang="zh-CN" altLang="en-US" sz="2400"/>
              <a:t>的路径可能与从</a:t>
            </a:r>
            <a:r>
              <a:rPr lang="en-US" altLang="zh-CN" sz="2400"/>
              <a:t>Net 2</a:t>
            </a:r>
            <a:r>
              <a:rPr lang="zh-CN" altLang="en-US" sz="2400"/>
              <a:t>到</a:t>
            </a:r>
            <a:r>
              <a:rPr lang="en-US" altLang="zh-CN" sz="2400"/>
              <a:t>Net 1</a:t>
            </a:r>
            <a:r>
              <a:rPr lang="zh-CN" altLang="en-US" sz="2400"/>
              <a:t>的路径不是同一条</a:t>
            </a:r>
          </a:p>
          <a:p>
            <a:pPr lvl="1" eaLnBrk="1" hangingPunct="1">
              <a:defRPr/>
            </a:pPr>
            <a:endParaRPr lang="zh-CN" altLang="en-US" sz="2400"/>
          </a:p>
          <a:p>
            <a:pPr lvl="1" eaLnBrk="1" hangingPunct="1">
              <a:defRPr/>
            </a:pPr>
            <a:endParaRPr lang="zh-CN" altLang="en-US" sz="2400"/>
          </a:p>
          <a:p>
            <a:pPr lvl="1" eaLnBrk="1" hangingPunct="1">
              <a:defRPr/>
            </a:pPr>
            <a:endParaRPr lang="zh-CN" altLang="en-US" sz="2400"/>
          </a:p>
          <a:p>
            <a:pPr lvl="1" eaLnBrk="1" hangingPunct="1">
              <a:defRPr/>
            </a:pPr>
            <a:endParaRPr lang="zh-CN" altLang="en-US" sz="2400"/>
          </a:p>
          <a:p>
            <a:pPr lvl="1" eaLnBrk="1" hangingPunct="1">
              <a:defRPr/>
            </a:pPr>
            <a:r>
              <a:rPr lang="zh-CN" altLang="en-US" sz="2400"/>
              <a:t>只有最后一个路由器才知道目的主机是否存在</a:t>
            </a:r>
          </a:p>
        </p:txBody>
      </p:sp>
      <p:grpSp>
        <p:nvGrpSpPr>
          <p:cNvPr id="533545" name="Group 41">
            <a:extLst>
              <a:ext uri="{FF2B5EF4-FFF2-40B4-BE49-F238E27FC236}">
                <a16:creationId xmlns:a16="http://schemas.microsoft.com/office/drawing/2014/main" id="{D1627E1C-5579-4DC2-8E51-ABB0E62C018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029075"/>
            <a:ext cx="5543550" cy="1730375"/>
            <a:chOff x="521" y="2538"/>
            <a:chExt cx="3492" cy="1090"/>
          </a:xfrm>
        </p:grpSpPr>
        <p:pic>
          <p:nvPicPr>
            <p:cNvPr id="20498" name="Picture 4">
              <a:extLst>
                <a:ext uri="{FF2B5EF4-FFF2-40B4-BE49-F238E27FC236}">
                  <a16:creationId xmlns:a16="http://schemas.microsoft.com/office/drawing/2014/main" id="{D6CFD55A-8489-4257-A616-C13CFB2336E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4" y="2538"/>
              <a:ext cx="46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99" name="Picture 5">
              <a:extLst>
                <a:ext uri="{FF2B5EF4-FFF2-40B4-BE49-F238E27FC236}">
                  <a16:creationId xmlns:a16="http://schemas.microsoft.com/office/drawing/2014/main" id="{102EE49A-4E76-4794-8E04-F2BB90126B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" y="3309"/>
              <a:ext cx="46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3510" name="Oval 6">
              <a:extLst>
                <a:ext uri="{FF2B5EF4-FFF2-40B4-BE49-F238E27FC236}">
                  <a16:creationId xmlns:a16="http://schemas.microsoft.com/office/drawing/2014/main" id="{E1BC00E3-A7D9-4252-BA62-BB1FE455D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953"/>
              <a:ext cx="725" cy="272"/>
            </a:xfrm>
            <a:prstGeom prst="ellipse">
              <a:avLst/>
            </a:prstGeom>
            <a:solidFill>
              <a:srgbClr val="F5DB9B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Net 1</a:t>
              </a:r>
            </a:p>
          </p:txBody>
        </p:sp>
        <p:sp>
          <p:nvSpPr>
            <p:cNvPr id="533511" name="Oval 7">
              <a:extLst>
                <a:ext uri="{FF2B5EF4-FFF2-40B4-BE49-F238E27FC236}">
                  <a16:creationId xmlns:a16="http://schemas.microsoft.com/office/drawing/2014/main" id="{8A32C95D-3149-4A0F-82FD-4137A9619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947"/>
              <a:ext cx="725" cy="272"/>
            </a:xfrm>
            <a:prstGeom prst="ellipse">
              <a:avLst/>
            </a:prstGeom>
            <a:solidFill>
              <a:srgbClr val="F5DB9B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Net 2</a:t>
              </a:r>
              <a:endPara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pic>
          <p:nvPicPr>
            <p:cNvPr id="20502" name="Picture 8">
              <a:extLst>
                <a:ext uri="{FF2B5EF4-FFF2-40B4-BE49-F238E27FC236}">
                  <a16:creationId xmlns:a16="http://schemas.microsoft.com/office/drawing/2014/main" id="{7B8CEDCF-778A-4D86-AD32-EC7652EC9D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" y="2931"/>
              <a:ext cx="46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3" name="Picture 9">
              <a:extLst>
                <a:ext uri="{FF2B5EF4-FFF2-40B4-BE49-F238E27FC236}">
                  <a16:creationId xmlns:a16="http://schemas.microsoft.com/office/drawing/2014/main" id="{D8B2D354-E67B-4164-B99A-DAC57449DBA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0" y="2538"/>
              <a:ext cx="46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504" name="AutoShape 10">
              <a:extLst>
                <a:ext uri="{FF2B5EF4-FFF2-40B4-BE49-F238E27FC236}">
                  <a16:creationId xmlns:a16="http://schemas.microsoft.com/office/drawing/2014/main" id="{EBDFA9AD-1947-42B6-8E56-ABF7F1544923}"/>
                </a:ext>
              </a:extLst>
            </p:cNvPr>
            <p:cNvCxnSpPr>
              <a:cxnSpLocks noChangeShapeType="1"/>
              <a:stCxn id="20502" idx="0"/>
              <a:endCxn id="20498" idx="1"/>
            </p:cNvCxnSpPr>
            <p:nvPr/>
          </p:nvCxnSpPr>
          <p:spPr bwMode="auto">
            <a:xfrm flipV="1">
              <a:off x="1742" y="2698"/>
              <a:ext cx="222" cy="23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5" name="AutoShape 11">
              <a:extLst>
                <a:ext uri="{FF2B5EF4-FFF2-40B4-BE49-F238E27FC236}">
                  <a16:creationId xmlns:a16="http://schemas.microsoft.com/office/drawing/2014/main" id="{BEB68C38-1C36-42D2-839B-7930FAFFBAAE}"/>
                </a:ext>
              </a:extLst>
            </p:cNvPr>
            <p:cNvCxnSpPr>
              <a:cxnSpLocks noChangeShapeType="1"/>
              <a:stCxn id="20502" idx="2"/>
              <a:endCxn id="20499" idx="1"/>
            </p:cNvCxnSpPr>
            <p:nvPr/>
          </p:nvCxnSpPr>
          <p:spPr bwMode="auto">
            <a:xfrm>
              <a:off x="1742" y="3250"/>
              <a:ext cx="221" cy="2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6" name="AutoShape 12">
              <a:extLst>
                <a:ext uri="{FF2B5EF4-FFF2-40B4-BE49-F238E27FC236}">
                  <a16:creationId xmlns:a16="http://schemas.microsoft.com/office/drawing/2014/main" id="{A15C9EF8-C5DE-4D8E-90BC-51F6EEAC5402}"/>
                </a:ext>
              </a:extLst>
            </p:cNvPr>
            <p:cNvCxnSpPr>
              <a:cxnSpLocks noChangeShapeType="1"/>
              <a:stCxn id="20499" idx="3"/>
              <a:endCxn id="20514" idx="1"/>
            </p:cNvCxnSpPr>
            <p:nvPr/>
          </p:nvCxnSpPr>
          <p:spPr bwMode="auto">
            <a:xfrm>
              <a:off x="2425" y="3469"/>
              <a:ext cx="27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7" name="AutoShape 13">
              <a:extLst>
                <a:ext uri="{FF2B5EF4-FFF2-40B4-BE49-F238E27FC236}">
                  <a16:creationId xmlns:a16="http://schemas.microsoft.com/office/drawing/2014/main" id="{946DB54B-4665-45A1-827F-DB1CE18A566F}"/>
                </a:ext>
              </a:extLst>
            </p:cNvPr>
            <p:cNvCxnSpPr>
              <a:cxnSpLocks noChangeShapeType="1"/>
              <a:stCxn id="20498" idx="3"/>
              <a:endCxn id="20503" idx="1"/>
            </p:cNvCxnSpPr>
            <p:nvPr/>
          </p:nvCxnSpPr>
          <p:spPr bwMode="auto">
            <a:xfrm>
              <a:off x="2426" y="2698"/>
              <a:ext cx="26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8" name="AutoShape 14">
              <a:extLst>
                <a:ext uri="{FF2B5EF4-FFF2-40B4-BE49-F238E27FC236}">
                  <a16:creationId xmlns:a16="http://schemas.microsoft.com/office/drawing/2014/main" id="{1AB877B6-E5CE-49A9-9FCD-78EF8669F8CF}"/>
                </a:ext>
              </a:extLst>
            </p:cNvPr>
            <p:cNvCxnSpPr>
              <a:cxnSpLocks noChangeShapeType="1"/>
              <a:stCxn id="20503" idx="3"/>
              <a:endCxn id="533511" idx="1"/>
            </p:cNvCxnSpPr>
            <p:nvPr/>
          </p:nvCxnSpPr>
          <p:spPr bwMode="auto">
            <a:xfrm>
              <a:off x="3152" y="2698"/>
              <a:ext cx="242" cy="2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9" name="AutoShape 15">
              <a:extLst>
                <a:ext uri="{FF2B5EF4-FFF2-40B4-BE49-F238E27FC236}">
                  <a16:creationId xmlns:a16="http://schemas.microsoft.com/office/drawing/2014/main" id="{B8CBFD77-1A8B-4A03-803E-37E3A1F4B6C0}"/>
                </a:ext>
              </a:extLst>
            </p:cNvPr>
            <p:cNvCxnSpPr>
              <a:cxnSpLocks noChangeShapeType="1"/>
              <a:stCxn id="533510" idx="6"/>
              <a:endCxn id="20502" idx="1"/>
            </p:cNvCxnSpPr>
            <p:nvPr/>
          </p:nvCxnSpPr>
          <p:spPr bwMode="auto">
            <a:xfrm>
              <a:off x="1246" y="3089"/>
              <a:ext cx="265" cy="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3520" name="Text Box 16">
              <a:extLst>
                <a:ext uri="{FF2B5EF4-FFF2-40B4-BE49-F238E27FC236}">
                  <a16:creationId xmlns:a16="http://schemas.microsoft.com/office/drawing/2014/main" id="{A737D942-DEE2-4187-8290-9F609ADF7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3" y="273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533521" name="Text Box 17">
              <a:extLst>
                <a:ext uri="{FF2B5EF4-FFF2-40B4-BE49-F238E27FC236}">
                  <a16:creationId xmlns:a16="http://schemas.microsoft.com/office/drawing/2014/main" id="{7A1828D1-9142-4AE8-B80D-778E1DDD2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3116"/>
              <a:ext cx="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  <p:sp>
          <p:nvSpPr>
            <p:cNvPr id="533522" name="Text Box 18">
              <a:extLst>
                <a:ext uri="{FF2B5EF4-FFF2-40B4-BE49-F238E27FC236}">
                  <a16:creationId xmlns:a16="http://schemas.microsoft.com/office/drawing/2014/main" id="{D8CF600A-DFA9-45D8-A07A-67AEF7ED0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274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533523" name="Text Box 19">
              <a:extLst>
                <a:ext uri="{FF2B5EF4-FFF2-40B4-BE49-F238E27FC236}">
                  <a16:creationId xmlns:a16="http://schemas.microsoft.com/office/drawing/2014/main" id="{81017864-C0FC-4150-B33D-41EA0EFCF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5" y="274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  <p:pic>
          <p:nvPicPr>
            <p:cNvPr id="20514" name="Picture 20">
              <a:extLst>
                <a:ext uri="{FF2B5EF4-FFF2-40B4-BE49-F238E27FC236}">
                  <a16:creationId xmlns:a16="http://schemas.microsoft.com/office/drawing/2014/main" id="{40DF54D0-0916-4B9E-96B1-3C6D2272F8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" y="3309"/>
              <a:ext cx="46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3525" name="Text Box 21">
              <a:extLst>
                <a:ext uri="{FF2B5EF4-FFF2-40B4-BE49-F238E27FC236}">
                  <a16:creationId xmlns:a16="http://schemas.microsoft.com/office/drawing/2014/main" id="{5D71B295-DFF3-49D0-893A-D2E786E6D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6" y="3116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</a:p>
          </p:txBody>
        </p:sp>
        <p:cxnSp>
          <p:nvCxnSpPr>
            <p:cNvPr id="20516" name="AutoShape 22">
              <a:extLst>
                <a:ext uri="{FF2B5EF4-FFF2-40B4-BE49-F238E27FC236}">
                  <a16:creationId xmlns:a16="http://schemas.microsoft.com/office/drawing/2014/main" id="{5F2554B5-D09A-4B52-B7D0-EFA2F8E4E613}"/>
                </a:ext>
              </a:extLst>
            </p:cNvPr>
            <p:cNvCxnSpPr>
              <a:cxnSpLocks noChangeShapeType="1"/>
              <a:stCxn id="20514" idx="3"/>
              <a:endCxn id="533511" idx="3"/>
            </p:cNvCxnSpPr>
            <p:nvPr/>
          </p:nvCxnSpPr>
          <p:spPr bwMode="auto">
            <a:xfrm flipV="1">
              <a:off x="3161" y="3179"/>
              <a:ext cx="233" cy="2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3527" name="Text Box 23">
            <a:extLst>
              <a:ext uri="{FF2B5EF4-FFF2-40B4-BE49-F238E27FC236}">
                <a16:creationId xmlns:a16="http://schemas.microsoft.com/office/drawing/2014/main" id="{9554A219-7BE8-420F-8D7D-8091EFFA3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25" y="4005263"/>
            <a:ext cx="334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1</a:t>
            </a: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ABCNet 2</a:t>
            </a:r>
            <a:endParaRPr lang="en-US" altLang="zh-CN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3528" name="Text Box 24">
            <a:extLst>
              <a:ext uri="{FF2B5EF4-FFF2-40B4-BE49-F238E27FC236}">
                <a16:creationId xmlns:a16="http://schemas.microsoft.com/office/drawing/2014/main" id="{A558F2D7-CFEE-4DE8-B0B3-CF05C86A0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5254625"/>
            <a:ext cx="335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1</a:t>
            </a: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ADENet 2</a:t>
            </a:r>
            <a:endParaRPr lang="en-US" altLang="zh-CN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33544" name="Group 40">
            <a:extLst>
              <a:ext uri="{FF2B5EF4-FFF2-40B4-BE49-F238E27FC236}">
                <a16:creationId xmlns:a16="http://schemas.microsoft.com/office/drawing/2014/main" id="{3857419A-26E3-40EF-8FD3-07626446C75A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4903788"/>
            <a:ext cx="3419475" cy="685800"/>
            <a:chOff x="1202" y="3089"/>
            <a:chExt cx="2154" cy="432"/>
          </a:xfrm>
        </p:grpSpPr>
        <p:sp>
          <p:nvSpPr>
            <p:cNvPr id="533537" name="Line 33">
              <a:extLst>
                <a:ext uri="{FF2B5EF4-FFF2-40B4-BE49-F238E27FC236}">
                  <a16:creationId xmlns:a16="http://schemas.microsoft.com/office/drawing/2014/main" id="{57613E7D-4495-4AB6-BA0D-673A58030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6" y="3089"/>
              <a:ext cx="340" cy="40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3538" name="Line 34">
              <a:extLst>
                <a:ext uri="{FF2B5EF4-FFF2-40B4-BE49-F238E27FC236}">
                  <a16:creationId xmlns:a16="http://schemas.microsoft.com/office/drawing/2014/main" id="{8FCD5AF2-CECA-4A42-A2D5-EA88C2B8B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5" y="3521"/>
              <a:ext cx="635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3539" name="Line 35">
              <a:extLst>
                <a:ext uri="{FF2B5EF4-FFF2-40B4-BE49-F238E27FC236}">
                  <a16:creationId xmlns:a16="http://schemas.microsoft.com/office/drawing/2014/main" id="{66ABB28D-6500-4335-8D0A-2C2B1C156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1" y="3135"/>
              <a:ext cx="363" cy="36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3540" name="Line 36">
              <a:extLst>
                <a:ext uri="{FF2B5EF4-FFF2-40B4-BE49-F238E27FC236}">
                  <a16:creationId xmlns:a16="http://schemas.microsoft.com/office/drawing/2014/main" id="{F5B22582-ADF5-4756-83BD-EC52EC7CF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3158"/>
              <a:ext cx="499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33542" name="Group 38">
            <a:extLst>
              <a:ext uri="{FF2B5EF4-FFF2-40B4-BE49-F238E27FC236}">
                <a16:creationId xmlns:a16="http://schemas.microsoft.com/office/drawing/2014/main" id="{A9D54187-9264-4F2D-8FEC-D4A6BE50B1E9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4149725"/>
            <a:ext cx="3529012" cy="647700"/>
            <a:chOff x="1111" y="2614"/>
            <a:chExt cx="2223" cy="408"/>
          </a:xfrm>
        </p:grpSpPr>
        <p:sp>
          <p:nvSpPr>
            <p:cNvPr id="533534" name="Line 30">
              <a:extLst>
                <a:ext uri="{FF2B5EF4-FFF2-40B4-BE49-F238E27FC236}">
                  <a16:creationId xmlns:a16="http://schemas.microsoft.com/office/drawing/2014/main" id="{4EF1CE82-F0A9-4F65-B0AB-B700CA061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2659"/>
              <a:ext cx="318" cy="36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3535" name="Line 31">
              <a:extLst>
                <a:ext uri="{FF2B5EF4-FFF2-40B4-BE49-F238E27FC236}">
                  <a16:creationId xmlns:a16="http://schemas.microsoft.com/office/drawing/2014/main" id="{8FCBD932-C17B-46E9-B93A-B15052AA7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022"/>
              <a:ext cx="54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3536" name="Line 32">
              <a:extLst>
                <a:ext uri="{FF2B5EF4-FFF2-40B4-BE49-F238E27FC236}">
                  <a16:creationId xmlns:a16="http://schemas.microsoft.com/office/drawing/2014/main" id="{46AE76D0-9AD1-4C3C-A403-02DF9F717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659"/>
              <a:ext cx="318" cy="36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3541" name="Line 37">
              <a:extLst>
                <a:ext uri="{FF2B5EF4-FFF2-40B4-BE49-F238E27FC236}">
                  <a16:creationId xmlns:a16="http://schemas.microsoft.com/office/drawing/2014/main" id="{7DD1E2F4-4A8A-4E00-867D-5D7D904E1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614"/>
              <a:ext cx="63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3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53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3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27" grpId="0"/>
      <p:bldP spid="5335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6">
            <a:extLst>
              <a:ext uri="{FF2B5EF4-FFF2-40B4-BE49-F238E27FC236}">
                <a16:creationId xmlns:a16="http://schemas.microsoft.com/office/drawing/2014/main" id="{FD3C97A3-1E31-4492-964B-4DEB1361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42A03-308F-4DF6-BEAF-4AD2F64CFD27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C88D9C56-F258-482A-BD55-33A3D877A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Host-specific routing</a:t>
            </a:r>
            <a:endParaRPr lang="en-US" altLang="zh-CN" sz="3600"/>
          </a:p>
        </p:txBody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5908D5F9-661F-4CEB-8A8C-E4549806E2F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A route for a specific host</a:t>
            </a:r>
          </a:p>
          <a:p>
            <a:pPr eaLnBrk="1" hangingPunct="1">
              <a:defRPr/>
            </a:pPr>
            <a:r>
              <a:rPr lang="en-US" altLang="zh-CN"/>
              <a:t>Feature</a:t>
            </a:r>
          </a:p>
          <a:p>
            <a:pPr lvl="1" eaLnBrk="1" hangingPunct="1">
              <a:defRPr/>
            </a:pPr>
            <a:r>
              <a:rPr lang="en-US" altLang="zh-CN"/>
              <a:t>Host mask: all 1s</a:t>
            </a:r>
          </a:p>
          <a:p>
            <a:pPr eaLnBrk="1" hangingPunct="1">
              <a:defRPr/>
            </a:pPr>
            <a:r>
              <a:rPr lang="en-US" altLang="zh-CN"/>
              <a:t>Function</a:t>
            </a:r>
          </a:p>
          <a:p>
            <a:pPr lvl="1" eaLnBrk="1" hangingPunct="1">
              <a:defRPr/>
            </a:pPr>
            <a:r>
              <a:rPr lang="en-US" altLang="zh-CN"/>
              <a:t>Route check</a:t>
            </a:r>
          </a:p>
          <a:p>
            <a:pPr lvl="1" eaLnBrk="1" hangingPunct="1">
              <a:defRPr/>
            </a:pPr>
            <a:r>
              <a:rPr lang="en-US" altLang="zh-CN"/>
              <a:t>Security</a:t>
            </a:r>
          </a:p>
          <a:p>
            <a:pPr lvl="1" eaLnBrk="1" hangingPunct="1">
              <a:defRPr/>
            </a:pPr>
            <a:r>
              <a:rPr lang="en-US" altLang="zh-CN"/>
              <a:t>Management</a:t>
            </a:r>
          </a:p>
        </p:txBody>
      </p:sp>
      <p:sp>
        <p:nvSpPr>
          <p:cNvPr id="535556" name="Oval 4">
            <a:extLst>
              <a:ext uri="{FF2B5EF4-FFF2-40B4-BE49-F238E27FC236}">
                <a16:creationId xmlns:a16="http://schemas.microsoft.com/office/drawing/2014/main" id="{3FFB7639-7C8C-4714-BD8C-B25B8BA83F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5924550"/>
            <a:ext cx="1943100" cy="601663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2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Mask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</a:p>
        </p:txBody>
      </p:sp>
      <p:sp>
        <p:nvSpPr>
          <p:cNvPr id="535557" name="Oval 5">
            <a:extLst>
              <a:ext uri="{FF2B5EF4-FFF2-40B4-BE49-F238E27FC236}">
                <a16:creationId xmlns:a16="http://schemas.microsoft.com/office/drawing/2014/main" id="{7BCA90D0-10FF-47C3-8BD1-53E5564344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2438" y="5924550"/>
            <a:ext cx="1943100" cy="601663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3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Mask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</a:p>
        </p:txBody>
      </p:sp>
      <p:pic>
        <p:nvPicPr>
          <p:cNvPr id="22535" name="Picture 6">
            <a:extLst>
              <a:ext uri="{FF2B5EF4-FFF2-40B4-BE49-F238E27FC236}">
                <a16:creationId xmlns:a16="http://schemas.microsoft.com/office/drawing/2014/main" id="{9B3312B3-7EE8-45D7-AE6A-8B00B1A5D9B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5" y="5013325"/>
            <a:ext cx="733425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536" name="AutoShape 7">
            <a:extLst>
              <a:ext uri="{FF2B5EF4-FFF2-40B4-BE49-F238E27FC236}">
                <a16:creationId xmlns:a16="http://schemas.microsoft.com/office/drawing/2014/main" id="{5C3B540A-DD93-44ED-85FF-E69334CB1152}"/>
              </a:ext>
            </a:extLst>
          </p:cNvPr>
          <p:cNvCxnSpPr>
            <a:cxnSpLocks noChangeShapeType="1"/>
            <a:stCxn id="22535" idx="2"/>
            <a:endCxn id="535556" idx="7"/>
          </p:cNvCxnSpPr>
          <p:nvPr/>
        </p:nvCxnSpPr>
        <p:spPr bwMode="auto">
          <a:xfrm flipH="1">
            <a:off x="4718050" y="5519738"/>
            <a:ext cx="217488" cy="4921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7" name="AutoShape 8">
            <a:extLst>
              <a:ext uri="{FF2B5EF4-FFF2-40B4-BE49-F238E27FC236}">
                <a16:creationId xmlns:a16="http://schemas.microsoft.com/office/drawing/2014/main" id="{21EB19F6-D8D1-4B66-B94E-929EC70654D0}"/>
              </a:ext>
            </a:extLst>
          </p:cNvPr>
          <p:cNvCxnSpPr>
            <a:cxnSpLocks noChangeShapeType="1"/>
            <a:stCxn id="535556" idx="6"/>
            <a:endCxn id="22541" idx="1"/>
          </p:cNvCxnSpPr>
          <p:nvPr/>
        </p:nvCxnSpPr>
        <p:spPr bwMode="auto">
          <a:xfrm>
            <a:off x="5002213" y="6226175"/>
            <a:ext cx="506412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8" name="AutoShape 9">
            <a:extLst>
              <a:ext uri="{FF2B5EF4-FFF2-40B4-BE49-F238E27FC236}">
                <a16:creationId xmlns:a16="http://schemas.microsoft.com/office/drawing/2014/main" id="{350EFA70-2AED-4F85-8C66-61EB81C3DEC5}"/>
              </a:ext>
            </a:extLst>
          </p:cNvPr>
          <p:cNvCxnSpPr>
            <a:cxnSpLocks noChangeShapeType="1"/>
            <a:stCxn id="22541" idx="3"/>
            <a:endCxn id="535557" idx="2"/>
          </p:cNvCxnSpPr>
          <p:nvPr/>
        </p:nvCxnSpPr>
        <p:spPr bwMode="auto">
          <a:xfrm flipV="1">
            <a:off x="6242050" y="6226175"/>
            <a:ext cx="560388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5562" name="Text Box 10">
            <a:extLst>
              <a:ext uri="{FF2B5EF4-FFF2-40B4-BE49-F238E27FC236}">
                <a16:creationId xmlns:a16="http://schemas.microsoft.com/office/drawing/2014/main" id="{3EB30C01-6941-4EE7-AC2A-5AE5F81A4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988" y="621188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22</a:t>
            </a:r>
          </a:p>
        </p:txBody>
      </p:sp>
      <p:sp>
        <p:nvSpPr>
          <p:cNvPr id="535563" name="Text Box 11">
            <a:extLst>
              <a:ext uri="{FF2B5EF4-FFF2-40B4-BE49-F238E27FC236}">
                <a16:creationId xmlns:a16="http://schemas.microsoft.com/office/drawing/2014/main" id="{4A94B724-6E62-459F-99D5-91755C07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621188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31</a:t>
            </a:r>
          </a:p>
        </p:txBody>
      </p:sp>
      <p:pic>
        <p:nvPicPr>
          <p:cNvPr id="22541" name="Picture 12">
            <a:extLst>
              <a:ext uri="{FF2B5EF4-FFF2-40B4-BE49-F238E27FC236}">
                <a16:creationId xmlns:a16="http://schemas.microsoft.com/office/drawing/2014/main" id="{58655B3C-7787-4273-8FF5-40935A7F47B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5973763"/>
            <a:ext cx="733425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2" name="Picture 13">
            <a:extLst>
              <a:ext uri="{FF2B5EF4-FFF2-40B4-BE49-F238E27FC236}">
                <a16:creationId xmlns:a16="http://schemas.microsoft.com/office/drawing/2014/main" id="{3BC2D846-8B4D-47C2-B27C-A3219E35C77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013325"/>
            <a:ext cx="733425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543" name="AutoShape 14">
            <a:extLst>
              <a:ext uri="{FF2B5EF4-FFF2-40B4-BE49-F238E27FC236}">
                <a16:creationId xmlns:a16="http://schemas.microsoft.com/office/drawing/2014/main" id="{3C673977-057C-497F-BAF7-28A630AE5EDE}"/>
              </a:ext>
            </a:extLst>
          </p:cNvPr>
          <p:cNvCxnSpPr>
            <a:cxnSpLocks noChangeShapeType="1"/>
            <a:stCxn id="22542" idx="2"/>
            <a:endCxn id="535557" idx="1"/>
          </p:cNvCxnSpPr>
          <p:nvPr/>
        </p:nvCxnSpPr>
        <p:spPr bwMode="auto">
          <a:xfrm>
            <a:off x="6807200" y="5519738"/>
            <a:ext cx="279400" cy="4921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5567" name="Oval 15">
            <a:extLst>
              <a:ext uri="{FF2B5EF4-FFF2-40B4-BE49-F238E27FC236}">
                <a16:creationId xmlns:a16="http://schemas.microsoft.com/office/drawing/2014/main" id="{B5B0FBE2-D0AF-45DC-BEB1-95049D93E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56163" y="3906838"/>
            <a:ext cx="1943100" cy="601662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1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Mask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</a:p>
        </p:txBody>
      </p:sp>
      <p:cxnSp>
        <p:nvCxnSpPr>
          <p:cNvPr id="22545" name="AutoShape 16">
            <a:extLst>
              <a:ext uri="{FF2B5EF4-FFF2-40B4-BE49-F238E27FC236}">
                <a16:creationId xmlns:a16="http://schemas.microsoft.com/office/drawing/2014/main" id="{8AD9C3B8-6373-4F3F-A4A3-C4BF64FF2C4E}"/>
              </a:ext>
            </a:extLst>
          </p:cNvPr>
          <p:cNvCxnSpPr>
            <a:cxnSpLocks noChangeShapeType="1"/>
            <a:stCxn id="22535" idx="0"/>
            <a:endCxn id="535567" idx="3"/>
          </p:cNvCxnSpPr>
          <p:nvPr/>
        </p:nvCxnSpPr>
        <p:spPr bwMode="auto">
          <a:xfrm flipV="1">
            <a:off x="4935538" y="4421188"/>
            <a:ext cx="204787" cy="592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6" name="AutoShape 17">
            <a:extLst>
              <a:ext uri="{FF2B5EF4-FFF2-40B4-BE49-F238E27FC236}">
                <a16:creationId xmlns:a16="http://schemas.microsoft.com/office/drawing/2014/main" id="{4526FDDD-66C1-42F3-B39C-E7D092479E3E}"/>
              </a:ext>
            </a:extLst>
          </p:cNvPr>
          <p:cNvCxnSpPr>
            <a:cxnSpLocks noChangeShapeType="1"/>
            <a:stCxn id="22542" idx="0"/>
            <a:endCxn id="535567" idx="5"/>
          </p:cNvCxnSpPr>
          <p:nvPr/>
        </p:nvCxnSpPr>
        <p:spPr bwMode="auto">
          <a:xfrm flipH="1" flipV="1">
            <a:off x="6515100" y="4421188"/>
            <a:ext cx="292100" cy="592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5570" name="Text Box 18">
            <a:extLst>
              <a:ext uri="{FF2B5EF4-FFF2-40B4-BE49-F238E27FC236}">
                <a16:creationId xmlns:a16="http://schemas.microsoft.com/office/drawing/2014/main" id="{A5E5767C-AC0C-47A1-BAC7-24AC489E7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53006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32</a:t>
            </a:r>
          </a:p>
        </p:txBody>
      </p:sp>
      <p:sp>
        <p:nvSpPr>
          <p:cNvPr id="535571" name="Text Box 19">
            <a:extLst>
              <a:ext uri="{FF2B5EF4-FFF2-40B4-BE49-F238E27FC236}">
                <a16:creationId xmlns:a16="http://schemas.microsoft.com/office/drawing/2014/main" id="{388CD230-86EC-43F0-98AF-3DD75DDBB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300663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</a:p>
        </p:txBody>
      </p:sp>
      <p:sp>
        <p:nvSpPr>
          <p:cNvPr id="535572" name="Text Box 20">
            <a:extLst>
              <a:ext uri="{FF2B5EF4-FFF2-40B4-BE49-F238E27FC236}">
                <a16:creationId xmlns:a16="http://schemas.microsoft.com/office/drawing/2014/main" id="{A58DA31C-63E9-4935-A565-98183B69B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4627563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535573" name="Text Box 21">
            <a:extLst>
              <a:ext uri="{FF2B5EF4-FFF2-40B4-BE49-F238E27FC236}">
                <a16:creationId xmlns:a16="http://schemas.microsoft.com/office/drawing/2014/main" id="{8813174D-D3E7-4141-8462-10A76DF4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3" y="4602163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535574" name="Text Box 22">
            <a:extLst>
              <a:ext uri="{FF2B5EF4-FFF2-40B4-BE49-F238E27FC236}">
                <a16:creationId xmlns:a16="http://schemas.microsoft.com/office/drawing/2014/main" id="{8112D3A9-0DB3-4168-AD85-D78EF5EDB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88" y="36909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pic>
        <p:nvPicPr>
          <p:cNvPr id="22552" name="Picture 23">
            <a:extLst>
              <a:ext uri="{FF2B5EF4-FFF2-40B4-BE49-F238E27FC236}">
                <a16:creationId xmlns:a16="http://schemas.microsoft.com/office/drawing/2014/main" id="{60B37F5F-F898-4B4C-8AB1-C4D02B782D8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38" y="5665788"/>
            <a:ext cx="65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35576" name="Text Box 24">
            <a:extLst>
              <a:ext uri="{FF2B5EF4-FFF2-40B4-BE49-F238E27FC236}">
                <a16:creationId xmlns:a16="http://schemas.microsoft.com/office/drawing/2014/main" id="{F1C04D14-ADC1-43A1-98DD-75F497F6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25" y="52038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grpSp>
        <p:nvGrpSpPr>
          <p:cNvPr id="535615" name="Group 63">
            <a:extLst>
              <a:ext uri="{FF2B5EF4-FFF2-40B4-BE49-F238E27FC236}">
                <a16:creationId xmlns:a16="http://schemas.microsoft.com/office/drawing/2014/main" id="{B195025A-EBA1-4B2B-8588-AD91D0611BAF}"/>
              </a:ext>
            </a:extLst>
          </p:cNvPr>
          <p:cNvGrpSpPr>
            <a:grpSpLocks/>
          </p:cNvGrpSpPr>
          <p:nvPr/>
        </p:nvGrpSpPr>
        <p:grpSpPr bwMode="auto">
          <a:xfrm>
            <a:off x="4930775" y="1554163"/>
            <a:ext cx="3529013" cy="2235200"/>
            <a:chOff x="3106" y="979"/>
            <a:chExt cx="2223" cy="1408"/>
          </a:xfrm>
        </p:grpSpPr>
        <p:sp>
          <p:nvSpPr>
            <p:cNvPr id="535578" name="Freeform 26">
              <a:extLst>
                <a:ext uri="{FF2B5EF4-FFF2-40B4-BE49-F238E27FC236}">
                  <a16:creationId xmlns:a16="http://schemas.microsoft.com/office/drawing/2014/main" id="{6D9646BD-3E1B-4632-B62A-35338E30F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" y="2160"/>
              <a:ext cx="2223" cy="227"/>
            </a:xfrm>
            <a:custGeom>
              <a:avLst/>
              <a:gdLst>
                <a:gd name="T0" fmla="*/ 0 w 2722"/>
                <a:gd name="T1" fmla="*/ 0 h 181"/>
                <a:gd name="T2" fmla="*/ 1179 w 2722"/>
                <a:gd name="T3" fmla="*/ 181 h 181"/>
                <a:gd name="T4" fmla="*/ 1406 w 2722"/>
                <a:gd name="T5" fmla="*/ 181 h 181"/>
                <a:gd name="T6" fmla="*/ 2722 w 2722"/>
                <a:gd name="T7" fmla="*/ 0 h 181"/>
                <a:gd name="T8" fmla="*/ 0 w 2722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2" h="181">
                  <a:moveTo>
                    <a:pt x="0" y="0"/>
                  </a:moveTo>
                  <a:lnTo>
                    <a:pt x="1179" y="181"/>
                  </a:lnTo>
                  <a:lnTo>
                    <a:pt x="1406" y="181"/>
                  </a:lnTo>
                  <a:lnTo>
                    <a:pt x="272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39999"/>
                  </a:schemeClr>
                </a:gs>
                <a:gs pos="100000">
                  <a:schemeClr val="accent1">
                    <a:gamma/>
                    <a:shade val="6275"/>
                    <a:invGamma/>
                    <a:alpha val="80000"/>
                  </a:schemeClr>
                </a:gs>
              </a:gsLst>
              <a:lin ang="54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5582" name="Rectangle 30">
              <a:extLst>
                <a:ext uri="{FF2B5EF4-FFF2-40B4-BE49-F238E27FC236}">
                  <a16:creationId xmlns:a16="http://schemas.microsoft.com/office/drawing/2014/main" id="{97119E89-50A6-4ED2-BF93-71BDC845E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216"/>
              <a:ext cx="68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Mask</a:t>
              </a:r>
            </a:p>
          </p:txBody>
        </p:sp>
        <p:sp>
          <p:nvSpPr>
            <p:cNvPr id="535583" name="Rectangle 31">
              <a:extLst>
                <a:ext uri="{FF2B5EF4-FFF2-40B4-BE49-F238E27FC236}">
                  <a16:creationId xmlns:a16="http://schemas.microsoft.com/office/drawing/2014/main" id="{A0588E1E-9FD1-43D4-BE13-4BF125610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216"/>
              <a:ext cx="72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IP</a:t>
              </a:r>
            </a:p>
          </p:txBody>
        </p:sp>
        <p:sp>
          <p:nvSpPr>
            <p:cNvPr id="535584" name="Rectangle 32">
              <a:extLst>
                <a:ext uri="{FF2B5EF4-FFF2-40B4-BE49-F238E27FC236}">
                  <a16:creationId xmlns:a16="http://schemas.microsoft.com/office/drawing/2014/main" id="{71B7280E-BBFB-45BD-AE28-EC40D2FC8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913"/>
              <a:ext cx="81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12</a:t>
              </a:r>
            </a:p>
          </p:txBody>
        </p:sp>
        <p:sp>
          <p:nvSpPr>
            <p:cNvPr id="535585" name="Rectangle 33">
              <a:extLst>
                <a:ext uri="{FF2B5EF4-FFF2-40B4-BE49-F238E27FC236}">
                  <a16:creationId xmlns:a16="http://schemas.microsoft.com/office/drawing/2014/main" id="{A2034F3A-E939-4B8B-9225-10B357D92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923"/>
              <a:ext cx="68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Mask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535586" name="Rectangle 34">
              <a:extLst>
                <a:ext uri="{FF2B5EF4-FFF2-40B4-BE49-F238E27FC236}">
                  <a16:creationId xmlns:a16="http://schemas.microsoft.com/office/drawing/2014/main" id="{CEE3696A-8D33-495B-A65F-750C483D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923"/>
              <a:ext cx="72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535587" name="Rectangle 35">
              <a:extLst>
                <a:ext uri="{FF2B5EF4-FFF2-40B4-BE49-F238E27FC236}">
                  <a16:creationId xmlns:a16="http://schemas.microsoft.com/office/drawing/2014/main" id="{0C052823-1E33-4682-B010-2AD489ACF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474"/>
              <a:ext cx="81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2400"/>
                <a:t>－</a:t>
              </a:r>
            </a:p>
          </p:txBody>
        </p:sp>
        <p:sp>
          <p:nvSpPr>
            <p:cNvPr id="535588" name="Rectangle 36">
              <a:extLst>
                <a:ext uri="{FF2B5EF4-FFF2-40B4-BE49-F238E27FC236}">
                  <a16:creationId xmlns:a16="http://schemas.microsoft.com/office/drawing/2014/main" id="{4B66A7C1-74E6-44CA-97CD-0C111EDF7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459"/>
              <a:ext cx="68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Mask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535589" name="Rectangle 37">
              <a:extLst>
                <a:ext uri="{FF2B5EF4-FFF2-40B4-BE49-F238E27FC236}">
                  <a16:creationId xmlns:a16="http://schemas.microsoft.com/office/drawing/2014/main" id="{403EB6CC-BB7B-4988-8C00-31003D9A3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459"/>
              <a:ext cx="72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535590" name="Rectangle 38">
              <a:extLst>
                <a:ext uri="{FF2B5EF4-FFF2-40B4-BE49-F238E27FC236}">
                  <a16:creationId xmlns:a16="http://schemas.microsoft.com/office/drawing/2014/main" id="{22BB13B9-42C0-44A1-95FA-9DC57E849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979"/>
              <a:ext cx="81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Next-hop Address</a:t>
              </a:r>
            </a:p>
          </p:txBody>
        </p:sp>
        <p:sp>
          <p:nvSpPr>
            <p:cNvPr id="535591" name="Rectangle 39">
              <a:extLst>
                <a:ext uri="{FF2B5EF4-FFF2-40B4-BE49-F238E27FC236}">
                  <a16:creationId xmlns:a16="http://schemas.microsoft.com/office/drawing/2014/main" id="{B82CB1FF-0D38-4F8F-AD34-6D2BFFDF3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979"/>
              <a:ext cx="1407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Dst. Network</a:t>
              </a:r>
            </a:p>
          </p:txBody>
        </p:sp>
        <p:sp>
          <p:nvSpPr>
            <p:cNvPr id="535595" name="Line 43">
              <a:extLst>
                <a:ext uri="{FF2B5EF4-FFF2-40B4-BE49-F238E27FC236}">
                  <a16:creationId xmlns:a16="http://schemas.microsoft.com/office/drawing/2014/main" id="{DCD33445-F603-44B5-AFA8-8FC1065B4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1216"/>
              <a:ext cx="1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5597" name="Line 45">
              <a:extLst>
                <a:ext uri="{FF2B5EF4-FFF2-40B4-BE49-F238E27FC236}">
                  <a16:creationId xmlns:a16="http://schemas.microsoft.com/office/drawing/2014/main" id="{C619078A-343D-4F4A-BAF7-76C57BE65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979"/>
              <a:ext cx="0" cy="11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5598" name="Line 46">
              <a:extLst>
                <a:ext uri="{FF2B5EF4-FFF2-40B4-BE49-F238E27FC236}">
                  <a16:creationId xmlns:a16="http://schemas.microsoft.com/office/drawing/2014/main" id="{3FF98CF6-F514-440D-AA94-981DA5F98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979"/>
              <a:ext cx="0" cy="1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5599" name="Line 47">
              <a:extLst>
                <a:ext uri="{FF2B5EF4-FFF2-40B4-BE49-F238E27FC236}">
                  <a16:creationId xmlns:a16="http://schemas.microsoft.com/office/drawing/2014/main" id="{B7A6C7C1-A6F8-4196-A877-CD303BD96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979"/>
              <a:ext cx="0" cy="11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5600" name="Line 48">
              <a:extLst>
                <a:ext uri="{FF2B5EF4-FFF2-40B4-BE49-F238E27FC236}">
                  <a16:creationId xmlns:a16="http://schemas.microsoft.com/office/drawing/2014/main" id="{CFAA4874-EA85-4B32-A664-9E22663F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" y="1209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5603" name="Rectangle 51">
              <a:extLst>
                <a:ext uri="{FF2B5EF4-FFF2-40B4-BE49-F238E27FC236}">
                  <a16:creationId xmlns:a16="http://schemas.microsoft.com/office/drawing/2014/main" id="{DA43955A-C139-4F65-8E1E-F18AA1239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696"/>
              <a:ext cx="81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11</a:t>
              </a:r>
            </a:p>
          </p:txBody>
        </p:sp>
        <p:sp>
          <p:nvSpPr>
            <p:cNvPr id="535604" name="Rectangle 52">
              <a:extLst>
                <a:ext uri="{FF2B5EF4-FFF2-40B4-BE49-F238E27FC236}">
                  <a16:creationId xmlns:a16="http://schemas.microsoft.com/office/drawing/2014/main" id="{A2BA6FB7-3158-4073-A866-BF7AD7D3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696"/>
              <a:ext cx="68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/32</a:t>
              </a:r>
              <a:endParaRPr lang="en-US" altLang="zh-CN" sz="2400" baseline="-25000"/>
            </a:p>
          </p:txBody>
        </p:sp>
        <p:sp>
          <p:nvSpPr>
            <p:cNvPr id="535605" name="Rectangle 53">
              <a:extLst>
                <a:ext uri="{FF2B5EF4-FFF2-40B4-BE49-F238E27FC236}">
                  <a16:creationId xmlns:a16="http://schemas.microsoft.com/office/drawing/2014/main" id="{E20E8AB7-E280-4F54-A021-36E0D44CB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696"/>
              <a:ext cx="72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B</a:t>
              </a:r>
            </a:p>
          </p:txBody>
        </p:sp>
        <p:grpSp>
          <p:nvGrpSpPr>
            <p:cNvPr id="22579" name="Group 62">
              <a:extLst>
                <a:ext uri="{FF2B5EF4-FFF2-40B4-BE49-F238E27FC236}">
                  <a16:creationId xmlns:a16="http://schemas.microsoft.com/office/drawing/2014/main" id="{5139AEE9-622A-4500-8B58-59E4D212D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6" y="979"/>
              <a:ext cx="2223" cy="1171"/>
              <a:chOff x="2880" y="979"/>
              <a:chExt cx="2722" cy="1171"/>
            </a:xfrm>
          </p:grpSpPr>
          <p:sp>
            <p:nvSpPr>
              <p:cNvPr id="535592" name="Line 40">
                <a:extLst>
                  <a:ext uri="{FF2B5EF4-FFF2-40B4-BE49-F238E27FC236}">
                    <a16:creationId xmlns:a16="http://schemas.microsoft.com/office/drawing/2014/main" id="{06A2C856-C734-401B-AE24-350EC695D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979"/>
                <a:ext cx="272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5593" name="Line 41">
                <a:extLst>
                  <a:ext uri="{FF2B5EF4-FFF2-40B4-BE49-F238E27FC236}">
                    <a16:creationId xmlns:a16="http://schemas.microsoft.com/office/drawing/2014/main" id="{5FDE260E-457F-4686-8376-7CE1A18AF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474"/>
                <a:ext cx="27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5594" name="Line 42">
                <a:extLst>
                  <a:ext uri="{FF2B5EF4-FFF2-40B4-BE49-F238E27FC236}">
                    <a16:creationId xmlns:a16="http://schemas.microsoft.com/office/drawing/2014/main" id="{2CD59009-FBAC-40C2-8605-D26FEC31C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150"/>
                <a:ext cx="27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5606" name="Line 54">
                <a:extLst>
                  <a:ext uri="{FF2B5EF4-FFF2-40B4-BE49-F238E27FC236}">
                    <a16:creationId xmlns:a16="http://schemas.microsoft.com/office/drawing/2014/main" id="{014DFCA8-40B7-4877-B09B-064224B27D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11"/>
                <a:ext cx="27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5607" name="Line 55">
                <a:extLst>
                  <a:ext uri="{FF2B5EF4-FFF2-40B4-BE49-F238E27FC236}">
                    <a16:creationId xmlns:a16="http://schemas.microsoft.com/office/drawing/2014/main" id="{1E13F95E-6A63-4CFF-A064-3F5EB1B8E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23"/>
                <a:ext cx="27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5608" name="Rectangle 56">
              <a:extLst>
                <a:ext uri="{FF2B5EF4-FFF2-40B4-BE49-F238E27FC236}">
                  <a16:creationId xmlns:a16="http://schemas.microsoft.com/office/drawing/2014/main" id="{3B4DE91C-BB75-41A0-A174-125381FE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706"/>
              <a:ext cx="2223" cy="227"/>
            </a:xfrm>
            <a:prstGeom prst="rect">
              <a:avLst/>
            </a:prstGeom>
            <a:solidFill>
              <a:schemeClr val="hlink">
                <a:alpha val="2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35609" name="Text Box 57">
            <a:extLst>
              <a:ext uri="{FF2B5EF4-FFF2-40B4-BE49-F238E27FC236}">
                <a16:creationId xmlns:a16="http://schemas.microsoft.com/office/drawing/2014/main" id="{87D4E8C7-2E99-46E0-863F-290EAFE94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797425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3</a:t>
            </a:r>
          </a:p>
        </p:txBody>
      </p:sp>
      <p:sp>
        <p:nvSpPr>
          <p:cNvPr id="535610" name="Text Box 58">
            <a:extLst>
              <a:ext uri="{FF2B5EF4-FFF2-40B4-BE49-F238E27FC236}">
                <a16:creationId xmlns:a16="http://schemas.microsoft.com/office/drawing/2014/main" id="{0987D0D5-46FE-4697-B9AF-A5F534401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437063"/>
            <a:ext cx="103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Host B</a:t>
            </a:r>
          </a:p>
        </p:txBody>
      </p:sp>
      <p:pic>
        <p:nvPicPr>
          <p:cNvPr id="22557" name="Picture 59">
            <a:extLst>
              <a:ext uri="{FF2B5EF4-FFF2-40B4-BE49-F238E27FC236}">
                <a16:creationId xmlns:a16="http://schemas.microsoft.com/office/drawing/2014/main" id="{173A9D5A-5501-4E53-BDC9-6C33DC463FC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3690938"/>
            <a:ext cx="65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35612" name="Freeform 60">
            <a:extLst>
              <a:ext uri="{FF2B5EF4-FFF2-40B4-BE49-F238E27FC236}">
                <a16:creationId xmlns:a16="http://schemas.microsoft.com/office/drawing/2014/main" id="{64D9D1F3-50AD-4357-B5B6-C78CCEBE7F20}"/>
              </a:ext>
            </a:extLst>
          </p:cNvPr>
          <p:cNvSpPr>
            <a:spLocks/>
          </p:cNvSpPr>
          <p:nvPr/>
        </p:nvSpPr>
        <p:spPr bwMode="auto">
          <a:xfrm>
            <a:off x="6588125" y="4221163"/>
            <a:ext cx="1871663" cy="1800225"/>
          </a:xfrm>
          <a:custGeom>
            <a:avLst/>
            <a:gdLst>
              <a:gd name="T0" fmla="*/ 0 w 1179"/>
              <a:gd name="T1" fmla="*/ 0 h 1134"/>
              <a:gd name="T2" fmla="*/ 318 w 1179"/>
              <a:gd name="T3" fmla="*/ 816 h 1134"/>
              <a:gd name="T4" fmla="*/ 1179 w 1179"/>
              <a:gd name="T5" fmla="*/ 1134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79" h="1134">
                <a:moveTo>
                  <a:pt x="0" y="0"/>
                </a:moveTo>
                <a:cubicBezTo>
                  <a:pt x="61" y="313"/>
                  <a:pt x="122" y="627"/>
                  <a:pt x="318" y="816"/>
                </a:cubicBezTo>
                <a:cubicBezTo>
                  <a:pt x="514" y="1005"/>
                  <a:pt x="846" y="1069"/>
                  <a:pt x="1179" y="1134"/>
                </a:cubicBezTo>
              </a:path>
            </a:pathLst>
          </a:custGeom>
          <a:noFill/>
          <a:ln w="38100" cmpd="sng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5613" name="Freeform 61">
            <a:extLst>
              <a:ext uri="{FF2B5EF4-FFF2-40B4-BE49-F238E27FC236}">
                <a16:creationId xmlns:a16="http://schemas.microsoft.com/office/drawing/2014/main" id="{DA36EE08-9529-4CD9-B266-FDFA4A9CC0AD}"/>
              </a:ext>
            </a:extLst>
          </p:cNvPr>
          <p:cNvSpPr>
            <a:spLocks/>
          </p:cNvSpPr>
          <p:nvPr/>
        </p:nvSpPr>
        <p:spPr bwMode="auto">
          <a:xfrm>
            <a:off x="4992688" y="4221163"/>
            <a:ext cx="2171700" cy="1944687"/>
          </a:xfrm>
          <a:custGeom>
            <a:avLst/>
            <a:gdLst>
              <a:gd name="T0" fmla="*/ 914 w 1368"/>
              <a:gd name="T1" fmla="*/ 0 h 1225"/>
              <a:gd name="T2" fmla="*/ 234 w 1368"/>
              <a:gd name="T3" fmla="*/ 499 h 1225"/>
              <a:gd name="T4" fmla="*/ 7 w 1368"/>
              <a:gd name="T5" fmla="*/ 953 h 1225"/>
              <a:gd name="T6" fmla="*/ 279 w 1368"/>
              <a:gd name="T7" fmla="*/ 1134 h 1225"/>
              <a:gd name="T8" fmla="*/ 1368 w 1368"/>
              <a:gd name="T9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8" h="1225">
                <a:moveTo>
                  <a:pt x="914" y="0"/>
                </a:moveTo>
                <a:cubicBezTo>
                  <a:pt x="649" y="170"/>
                  <a:pt x="385" y="340"/>
                  <a:pt x="234" y="499"/>
                </a:cubicBezTo>
                <a:cubicBezTo>
                  <a:pt x="83" y="658"/>
                  <a:pt x="0" y="847"/>
                  <a:pt x="7" y="953"/>
                </a:cubicBezTo>
                <a:cubicBezTo>
                  <a:pt x="14" y="1059"/>
                  <a:pt x="52" y="1089"/>
                  <a:pt x="279" y="1134"/>
                </a:cubicBezTo>
                <a:cubicBezTo>
                  <a:pt x="506" y="1179"/>
                  <a:pt x="937" y="1202"/>
                  <a:pt x="1368" y="1225"/>
                </a:cubicBezTo>
              </a:path>
            </a:pathLst>
          </a:custGeom>
          <a:noFill/>
          <a:ln w="38100" cmpd="sng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3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3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3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609" grpId="0"/>
      <p:bldP spid="5356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2F7A6FB-106E-4F56-BD38-FE1550BA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9921-AF8D-4230-AFC2-A7E8B581E645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C8872A04-EA55-488E-932A-72D774DB0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Default routing</a:t>
            </a:r>
          </a:p>
        </p:txBody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60D8E21F-66F4-4A69-A1CB-4B82104AD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Use a default route if no entry for destination network in the routing table</a:t>
            </a:r>
          </a:p>
          <a:p>
            <a:pPr eaLnBrk="1" hangingPunct="1">
              <a:defRPr/>
            </a:pPr>
            <a:r>
              <a:rPr lang="en-US" altLang="zh-CN"/>
              <a:t>Feature</a:t>
            </a:r>
          </a:p>
          <a:p>
            <a:pPr lvl="1" eaLnBrk="1" hangingPunct="1">
              <a:defRPr/>
            </a:pPr>
            <a:r>
              <a:rPr lang="en-US" altLang="zh-CN"/>
              <a:t>Destination network address = 0.0.0.0</a:t>
            </a:r>
          </a:p>
          <a:p>
            <a:pPr lvl="1" eaLnBrk="1" hangingPunct="1">
              <a:defRPr/>
            </a:pPr>
            <a:r>
              <a:rPr lang="en-US" altLang="zh-CN"/>
              <a:t>Destination network mask = 0.0.0.0</a:t>
            </a:r>
          </a:p>
          <a:p>
            <a:pPr eaLnBrk="1" hangingPunct="1">
              <a:defRPr/>
            </a:pPr>
            <a:r>
              <a:rPr lang="en-US" altLang="zh-CN"/>
              <a:t>Function</a:t>
            </a:r>
          </a:p>
          <a:p>
            <a:pPr lvl="1" eaLnBrk="1" hangingPunct="1">
              <a:defRPr/>
            </a:pPr>
            <a:r>
              <a:rPr lang="en-US" altLang="zh-CN"/>
              <a:t>Make the routing table smaller</a:t>
            </a:r>
          </a:p>
          <a:p>
            <a:pPr lvl="1" eaLnBrk="1" hangingPunct="1">
              <a:defRPr/>
            </a:pPr>
            <a:r>
              <a:rPr lang="en-US" altLang="zh-CN"/>
              <a:t>A lot of routing information is hidden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5">
            <a:extLst>
              <a:ext uri="{FF2B5EF4-FFF2-40B4-BE49-F238E27FC236}">
                <a16:creationId xmlns:a16="http://schemas.microsoft.com/office/drawing/2014/main" id="{F1B4ED08-26E7-44CB-86D4-BDA8B096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DA8E0-181B-4DFC-A3C4-AA36548DE07C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44898895-4EF6-4A21-BEDE-617A4D85E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Architecture of the Internet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65846BC-6F92-470F-AF9F-DDB2BADC3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Information: IP packet</a:t>
            </a:r>
          </a:p>
          <a:p>
            <a:pPr eaLnBrk="1" hangingPunct="1">
              <a:defRPr/>
            </a:pPr>
            <a:r>
              <a:rPr lang="en-US" altLang="zh-CN"/>
              <a:t>Node: router</a:t>
            </a:r>
          </a:p>
          <a:p>
            <a:pPr eaLnBrk="1" hangingPunct="1">
              <a:defRPr/>
            </a:pPr>
            <a:r>
              <a:rPr lang="en-US" altLang="zh-CN"/>
              <a:t>Channel: physical network</a:t>
            </a:r>
          </a:p>
        </p:txBody>
      </p:sp>
      <p:sp>
        <p:nvSpPr>
          <p:cNvPr id="87149" name="Text Box 109">
            <a:extLst>
              <a:ext uri="{FF2B5EF4-FFF2-40B4-BE49-F238E27FC236}">
                <a16:creationId xmlns:a16="http://schemas.microsoft.com/office/drawing/2014/main" id="{CFA3C12B-DD6F-4035-8B1F-1827AC29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011363"/>
            <a:ext cx="293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Select the path</a:t>
            </a:r>
            <a:endParaRPr lang="en-US" altLang="zh-CN" sz="28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7150" name="Text Box 110">
            <a:extLst>
              <a:ext uri="{FF2B5EF4-FFF2-40B4-BE49-F238E27FC236}">
                <a16:creationId xmlns:a16="http://schemas.microsoft.com/office/drawing/2014/main" id="{EBC5EE16-4EBB-4CC5-9474-2D2CD6ED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636838"/>
            <a:ext cx="3656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Transmit IP packets</a:t>
            </a:r>
            <a:endParaRPr lang="en-US" altLang="zh-CN" sz="28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6151" name="Group 111">
            <a:extLst>
              <a:ext uri="{FF2B5EF4-FFF2-40B4-BE49-F238E27FC236}">
                <a16:creationId xmlns:a16="http://schemas.microsoft.com/office/drawing/2014/main" id="{0C94D3AE-BA86-4A17-95E5-FD11758AB8B7}"/>
              </a:ext>
            </a:extLst>
          </p:cNvPr>
          <p:cNvGrpSpPr>
            <a:grpSpLocks/>
          </p:cNvGrpSpPr>
          <p:nvPr/>
        </p:nvGrpSpPr>
        <p:grpSpPr bwMode="auto">
          <a:xfrm rot="-578253">
            <a:off x="2135188" y="4627563"/>
            <a:ext cx="160337" cy="931862"/>
            <a:chOff x="1202" y="2840"/>
            <a:chExt cx="952" cy="862"/>
          </a:xfrm>
        </p:grpSpPr>
        <p:sp>
          <p:nvSpPr>
            <p:cNvPr id="87152" name="Oval 112">
              <a:extLst>
                <a:ext uri="{FF2B5EF4-FFF2-40B4-BE49-F238E27FC236}">
                  <a16:creationId xmlns:a16="http://schemas.microsoft.com/office/drawing/2014/main" id="{3609221D-3523-4B63-B557-EB71D1AD9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840"/>
              <a:ext cx="952" cy="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53" name="Oval 113">
              <a:extLst>
                <a:ext uri="{FF2B5EF4-FFF2-40B4-BE49-F238E27FC236}">
                  <a16:creationId xmlns:a16="http://schemas.microsoft.com/office/drawing/2014/main" id="{28B6B9B7-0C39-46CF-8A93-8A5E66F84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3066"/>
              <a:ext cx="500" cy="45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54" name="Rectangle 114">
              <a:extLst>
                <a:ext uri="{FF2B5EF4-FFF2-40B4-BE49-F238E27FC236}">
                  <a16:creationId xmlns:a16="http://schemas.microsoft.com/office/drawing/2014/main" id="{9448E071-AAFD-4E3B-9911-1DE051AA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3248"/>
              <a:ext cx="94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55" name="Rectangle 115">
              <a:extLst>
                <a:ext uri="{FF2B5EF4-FFF2-40B4-BE49-F238E27FC236}">
                  <a16:creationId xmlns:a16="http://schemas.microsoft.com/office/drawing/2014/main" id="{D5B8448A-8EA2-4341-AEF2-DEC5B3E36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3474"/>
              <a:ext cx="94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56" name="Rectangle 116">
              <a:extLst>
                <a:ext uri="{FF2B5EF4-FFF2-40B4-BE49-F238E27FC236}">
                  <a16:creationId xmlns:a16="http://schemas.microsoft.com/office/drawing/2014/main" id="{93598734-19E4-4EFD-801E-747FEB716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3021"/>
              <a:ext cx="94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57" name="Rectangle 117">
              <a:extLst>
                <a:ext uri="{FF2B5EF4-FFF2-40B4-BE49-F238E27FC236}">
                  <a16:creationId xmlns:a16="http://schemas.microsoft.com/office/drawing/2014/main" id="{BD90FF59-3A70-4FFA-AC2A-8E44695F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3292"/>
              <a:ext cx="94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152" name="Group 118">
            <a:extLst>
              <a:ext uri="{FF2B5EF4-FFF2-40B4-BE49-F238E27FC236}">
                <a16:creationId xmlns:a16="http://schemas.microsoft.com/office/drawing/2014/main" id="{997C503B-663F-4A2C-A506-3CC08F55D53B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5726113"/>
            <a:ext cx="1077912" cy="193675"/>
            <a:chOff x="1020" y="2115"/>
            <a:chExt cx="1316" cy="408"/>
          </a:xfrm>
        </p:grpSpPr>
        <p:sp>
          <p:nvSpPr>
            <p:cNvPr id="87159" name="Oval 119">
              <a:extLst>
                <a:ext uri="{FF2B5EF4-FFF2-40B4-BE49-F238E27FC236}">
                  <a16:creationId xmlns:a16="http://schemas.microsoft.com/office/drawing/2014/main" id="{E8D934A6-96A8-40A9-A2C1-C5AEA16C8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115"/>
              <a:ext cx="1316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60" name="Line 120">
              <a:extLst>
                <a:ext uri="{FF2B5EF4-FFF2-40B4-BE49-F238E27FC236}">
                  <a16:creationId xmlns:a16="http://schemas.microsoft.com/office/drawing/2014/main" id="{A376E50E-CA31-4987-93F2-34B85AFE9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296"/>
              <a:ext cx="10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61" name="Line 121">
              <a:extLst>
                <a:ext uri="{FF2B5EF4-FFF2-40B4-BE49-F238E27FC236}">
                  <a16:creationId xmlns:a16="http://schemas.microsoft.com/office/drawing/2014/main" id="{6697E9A0-EB62-4776-934A-37E26E693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296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62" name="Line 122">
              <a:extLst>
                <a:ext uri="{FF2B5EF4-FFF2-40B4-BE49-F238E27FC236}">
                  <a16:creationId xmlns:a16="http://schemas.microsoft.com/office/drawing/2014/main" id="{C9ECD5BD-EDEB-437B-A39E-3FDFBADCB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296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63" name="Line 123">
              <a:extLst>
                <a:ext uri="{FF2B5EF4-FFF2-40B4-BE49-F238E27FC236}">
                  <a16:creationId xmlns:a16="http://schemas.microsoft.com/office/drawing/2014/main" id="{1EE765D8-9B3E-4BEF-9394-956E231D8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2296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64" name="Line 124">
              <a:extLst>
                <a:ext uri="{FF2B5EF4-FFF2-40B4-BE49-F238E27FC236}">
                  <a16:creationId xmlns:a16="http://schemas.microsoft.com/office/drawing/2014/main" id="{F0AC184C-3807-4CE1-90E2-90FFD8315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2296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65" name="Line 125">
              <a:extLst>
                <a:ext uri="{FF2B5EF4-FFF2-40B4-BE49-F238E27FC236}">
                  <a16:creationId xmlns:a16="http://schemas.microsoft.com/office/drawing/2014/main" id="{840093F5-C34E-4973-B03A-EBC00162D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296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66" name="Line 126">
              <a:extLst>
                <a:ext uri="{FF2B5EF4-FFF2-40B4-BE49-F238E27FC236}">
                  <a16:creationId xmlns:a16="http://schemas.microsoft.com/office/drawing/2014/main" id="{86BFB4E5-1FB7-457E-B0F5-02F46B5B1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296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153" name="Group 127">
            <a:extLst>
              <a:ext uri="{FF2B5EF4-FFF2-40B4-BE49-F238E27FC236}">
                <a16:creationId xmlns:a16="http://schemas.microsoft.com/office/drawing/2014/main" id="{EF188621-0F35-4E86-9E0D-7D205DE5EA19}"/>
              </a:ext>
            </a:extLst>
          </p:cNvPr>
          <p:cNvGrpSpPr>
            <a:grpSpLocks/>
          </p:cNvGrpSpPr>
          <p:nvPr/>
        </p:nvGrpSpPr>
        <p:grpSpPr bwMode="auto">
          <a:xfrm>
            <a:off x="6999288" y="5583238"/>
            <a:ext cx="1389062" cy="166687"/>
            <a:chOff x="4604" y="3203"/>
            <a:chExt cx="952" cy="862"/>
          </a:xfrm>
        </p:grpSpPr>
        <p:sp>
          <p:nvSpPr>
            <p:cNvPr id="87168" name="Oval 128">
              <a:extLst>
                <a:ext uri="{FF2B5EF4-FFF2-40B4-BE49-F238E27FC236}">
                  <a16:creationId xmlns:a16="http://schemas.microsoft.com/office/drawing/2014/main" id="{CC2568CE-9D79-4D65-A526-45F7DAD20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3203"/>
              <a:ext cx="952" cy="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69" name="Oval 129">
              <a:extLst>
                <a:ext uri="{FF2B5EF4-FFF2-40B4-BE49-F238E27FC236}">
                  <a16:creationId xmlns:a16="http://schemas.microsoft.com/office/drawing/2014/main" id="{D67E78A8-1A7C-4397-8451-294080AFC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3433"/>
              <a:ext cx="498" cy="45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70" name="Rectangle 130">
              <a:extLst>
                <a:ext uri="{FF2B5EF4-FFF2-40B4-BE49-F238E27FC236}">
                  <a16:creationId xmlns:a16="http://schemas.microsoft.com/office/drawing/2014/main" id="{A34A17E0-CD82-4A80-8AC8-CEE1B493E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613"/>
              <a:ext cx="91" cy="90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71" name="Rectangle 131">
              <a:extLst>
                <a:ext uri="{FF2B5EF4-FFF2-40B4-BE49-F238E27FC236}">
                  <a16:creationId xmlns:a16="http://schemas.microsoft.com/office/drawing/2014/main" id="{05329FA7-6097-4336-86DB-2942A8511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835"/>
              <a:ext cx="91" cy="90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72" name="Rectangle 132">
              <a:extLst>
                <a:ext uri="{FF2B5EF4-FFF2-40B4-BE49-F238E27FC236}">
                  <a16:creationId xmlns:a16="http://schemas.microsoft.com/office/drawing/2014/main" id="{F32239F9-C631-4F9F-9B95-043D4F5D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384"/>
              <a:ext cx="91" cy="90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73" name="Rectangle 133">
              <a:extLst>
                <a:ext uri="{FF2B5EF4-FFF2-40B4-BE49-F238E27FC236}">
                  <a16:creationId xmlns:a16="http://schemas.microsoft.com/office/drawing/2014/main" id="{DB054ABB-0A49-43EF-8CB3-AAEE3AD6A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3655"/>
              <a:ext cx="91" cy="90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174" name="Line 134">
            <a:extLst>
              <a:ext uri="{FF2B5EF4-FFF2-40B4-BE49-F238E27FC236}">
                <a16:creationId xmlns:a16="http://schemas.microsoft.com/office/drawing/2014/main" id="{B2C71CB8-CCA7-492F-9246-681472F1D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7688" y="4583113"/>
            <a:ext cx="47625" cy="760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175" name="Line 135">
            <a:extLst>
              <a:ext uri="{FF2B5EF4-FFF2-40B4-BE49-F238E27FC236}">
                <a16:creationId xmlns:a16="http://schemas.microsoft.com/office/drawing/2014/main" id="{7D7D5225-26A2-4899-915A-F3EB74B15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2013" y="5380038"/>
            <a:ext cx="1989137" cy="346075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56" name="Group 136">
            <a:extLst>
              <a:ext uri="{FF2B5EF4-FFF2-40B4-BE49-F238E27FC236}">
                <a16:creationId xmlns:a16="http://schemas.microsoft.com/office/drawing/2014/main" id="{C4F5F02F-158B-4C2F-B2C2-A8D4BE245674}"/>
              </a:ext>
            </a:extLst>
          </p:cNvPr>
          <p:cNvGrpSpPr>
            <a:grpSpLocks/>
          </p:cNvGrpSpPr>
          <p:nvPr/>
        </p:nvGrpSpPr>
        <p:grpSpPr bwMode="auto">
          <a:xfrm rot="3462158">
            <a:off x="7227887" y="4222751"/>
            <a:ext cx="1046163" cy="214312"/>
            <a:chOff x="1020" y="2115"/>
            <a:chExt cx="1316" cy="408"/>
          </a:xfrm>
        </p:grpSpPr>
        <p:sp>
          <p:nvSpPr>
            <p:cNvPr id="87177" name="Oval 137">
              <a:extLst>
                <a:ext uri="{FF2B5EF4-FFF2-40B4-BE49-F238E27FC236}">
                  <a16:creationId xmlns:a16="http://schemas.microsoft.com/office/drawing/2014/main" id="{50FA4BEF-AB7F-494C-AE82-59BE3F688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115"/>
              <a:ext cx="1316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78" name="Line 138">
              <a:extLst>
                <a:ext uri="{FF2B5EF4-FFF2-40B4-BE49-F238E27FC236}">
                  <a16:creationId xmlns:a16="http://schemas.microsoft.com/office/drawing/2014/main" id="{A49148AF-FCBF-4044-BECB-CFCCB6526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" y="2294"/>
              <a:ext cx="10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79" name="Line 139">
              <a:extLst>
                <a:ext uri="{FF2B5EF4-FFF2-40B4-BE49-F238E27FC236}">
                  <a16:creationId xmlns:a16="http://schemas.microsoft.com/office/drawing/2014/main" id="{7284AB49-6865-4AC2-8830-CD8F4A92B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80" name="Line 140">
              <a:extLst>
                <a:ext uri="{FF2B5EF4-FFF2-40B4-BE49-F238E27FC236}">
                  <a16:creationId xmlns:a16="http://schemas.microsoft.com/office/drawing/2014/main" id="{5ED539F8-3546-4DAC-9599-BB724BC22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2293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81" name="Line 141">
              <a:extLst>
                <a:ext uri="{FF2B5EF4-FFF2-40B4-BE49-F238E27FC236}">
                  <a16:creationId xmlns:a16="http://schemas.microsoft.com/office/drawing/2014/main" id="{CE4CA9EE-EB90-4A88-9579-92FB5238A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2295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82" name="Line 142">
              <a:extLst>
                <a:ext uri="{FF2B5EF4-FFF2-40B4-BE49-F238E27FC236}">
                  <a16:creationId xmlns:a16="http://schemas.microsoft.com/office/drawing/2014/main" id="{B8F29129-37AC-4FDD-B44D-C738F065B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94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83" name="Line 143">
              <a:extLst>
                <a:ext uri="{FF2B5EF4-FFF2-40B4-BE49-F238E27FC236}">
                  <a16:creationId xmlns:a16="http://schemas.microsoft.com/office/drawing/2014/main" id="{FC36E031-AA30-4C36-9B60-11F01F9F9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2294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84" name="Line 144">
              <a:extLst>
                <a:ext uri="{FF2B5EF4-FFF2-40B4-BE49-F238E27FC236}">
                  <a16:creationId xmlns:a16="http://schemas.microsoft.com/office/drawing/2014/main" id="{EE979D20-E5F4-48C2-9E12-46A0A623E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185" name="Line 145">
            <a:extLst>
              <a:ext uri="{FF2B5EF4-FFF2-40B4-BE49-F238E27FC236}">
                <a16:creationId xmlns:a16="http://schemas.microsoft.com/office/drawing/2014/main" id="{F152889E-EC86-4668-9753-DBE9ECA95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975" y="3862388"/>
            <a:ext cx="21844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188" name="Line 148">
            <a:extLst>
              <a:ext uri="{FF2B5EF4-FFF2-40B4-BE49-F238E27FC236}">
                <a16:creationId xmlns:a16="http://schemas.microsoft.com/office/drawing/2014/main" id="{E49100CA-A260-4355-ACB0-B8A157E8A6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7600" y="4983163"/>
            <a:ext cx="1008063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189" name="Line 149">
            <a:extLst>
              <a:ext uri="{FF2B5EF4-FFF2-40B4-BE49-F238E27FC236}">
                <a16:creationId xmlns:a16="http://schemas.microsoft.com/office/drawing/2014/main" id="{11121E15-D23E-4DBE-AEDD-D5040F0A7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478338"/>
            <a:ext cx="576262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190" name="Line 150">
            <a:extLst>
              <a:ext uri="{FF2B5EF4-FFF2-40B4-BE49-F238E27FC236}">
                <a16:creationId xmlns:a16="http://schemas.microsoft.com/office/drawing/2014/main" id="{F9D01455-CFE8-4364-BEE1-46302625C9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6463" y="4046538"/>
            <a:ext cx="14605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191" name="Line 151">
            <a:extLst>
              <a:ext uri="{FF2B5EF4-FFF2-40B4-BE49-F238E27FC236}">
                <a16:creationId xmlns:a16="http://schemas.microsoft.com/office/drawing/2014/main" id="{80AB733F-C8D4-4C6F-83D8-0F78C51585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7100" y="4549775"/>
            <a:ext cx="576263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192" name="Line 152">
            <a:extLst>
              <a:ext uri="{FF2B5EF4-FFF2-40B4-BE49-F238E27FC236}">
                <a16:creationId xmlns:a16="http://schemas.microsoft.com/office/drawing/2014/main" id="{FF3D04F2-228E-4017-AA9C-B01AC65DFF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1563" y="5343525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63" name="Group 153">
            <a:extLst>
              <a:ext uri="{FF2B5EF4-FFF2-40B4-BE49-F238E27FC236}">
                <a16:creationId xmlns:a16="http://schemas.microsoft.com/office/drawing/2014/main" id="{28AB8D4F-EE6F-4F26-BFEF-B3A138DE02FA}"/>
              </a:ext>
            </a:extLst>
          </p:cNvPr>
          <p:cNvGrpSpPr>
            <a:grpSpLocks/>
          </p:cNvGrpSpPr>
          <p:nvPr/>
        </p:nvGrpSpPr>
        <p:grpSpPr bwMode="auto">
          <a:xfrm rot="869240">
            <a:off x="1544638" y="4149725"/>
            <a:ext cx="1216025" cy="203200"/>
            <a:chOff x="1020" y="2115"/>
            <a:chExt cx="1316" cy="408"/>
          </a:xfrm>
        </p:grpSpPr>
        <p:sp>
          <p:nvSpPr>
            <p:cNvPr id="87194" name="Oval 154">
              <a:extLst>
                <a:ext uri="{FF2B5EF4-FFF2-40B4-BE49-F238E27FC236}">
                  <a16:creationId xmlns:a16="http://schemas.microsoft.com/office/drawing/2014/main" id="{20EE3BA6-B24A-462D-A291-1F84C1EC8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115"/>
              <a:ext cx="1316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95" name="Line 155">
              <a:extLst>
                <a:ext uri="{FF2B5EF4-FFF2-40B4-BE49-F238E27FC236}">
                  <a16:creationId xmlns:a16="http://schemas.microsoft.com/office/drawing/2014/main" id="{F307BFBB-6DD7-410E-BE94-A91A9C676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" y="2297"/>
              <a:ext cx="10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96" name="Line 156">
              <a:extLst>
                <a:ext uri="{FF2B5EF4-FFF2-40B4-BE49-F238E27FC236}">
                  <a16:creationId xmlns:a16="http://schemas.microsoft.com/office/drawing/2014/main" id="{E79236E8-4584-4F55-B809-11F0A8F25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2296"/>
              <a:ext cx="0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97" name="Line 157">
              <a:extLst>
                <a:ext uri="{FF2B5EF4-FFF2-40B4-BE49-F238E27FC236}">
                  <a16:creationId xmlns:a16="http://schemas.microsoft.com/office/drawing/2014/main" id="{10D68C08-5DF6-4F39-A564-23B91B499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3" y="2297"/>
              <a:ext cx="0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98" name="Line 158">
              <a:extLst>
                <a:ext uri="{FF2B5EF4-FFF2-40B4-BE49-F238E27FC236}">
                  <a16:creationId xmlns:a16="http://schemas.microsoft.com/office/drawing/2014/main" id="{A469F413-213F-484F-9A13-7B0144BFD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295"/>
              <a:ext cx="0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199" name="Line 159">
              <a:extLst>
                <a:ext uri="{FF2B5EF4-FFF2-40B4-BE49-F238E27FC236}">
                  <a16:creationId xmlns:a16="http://schemas.microsoft.com/office/drawing/2014/main" id="{ED24B2EC-430F-49BE-AC25-98ACBB8DB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5" y="2295"/>
              <a:ext cx="0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200" name="Line 160">
              <a:extLst>
                <a:ext uri="{FF2B5EF4-FFF2-40B4-BE49-F238E27FC236}">
                  <a16:creationId xmlns:a16="http://schemas.microsoft.com/office/drawing/2014/main" id="{F590D2D5-D507-41BE-AACA-712A9ACE0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2295"/>
              <a:ext cx="0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201" name="Line 161">
              <a:extLst>
                <a:ext uri="{FF2B5EF4-FFF2-40B4-BE49-F238E27FC236}">
                  <a16:creationId xmlns:a16="http://schemas.microsoft.com/office/drawing/2014/main" id="{E62B0D97-4CE0-47D3-9D68-4D0B6F8B1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96"/>
              <a:ext cx="0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202" name="Line 162">
            <a:extLst>
              <a:ext uri="{FF2B5EF4-FFF2-40B4-BE49-F238E27FC236}">
                <a16:creationId xmlns:a16="http://schemas.microsoft.com/office/drawing/2014/main" id="{17E5ECBA-EBFF-48E9-BF1D-8DA4F1762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5510213"/>
            <a:ext cx="288925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203" name="Line 163">
            <a:extLst>
              <a:ext uri="{FF2B5EF4-FFF2-40B4-BE49-F238E27FC236}">
                <a16:creationId xmlns:a16="http://schemas.microsoft.com/office/drawing/2014/main" id="{F69BE6BE-0391-410E-8A28-4F508B8E3A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0350" y="5510213"/>
            <a:ext cx="287338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204" name="Line 164">
            <a:extLst>
              <a:ext uri="{FF2B5EF4-FFF2-40B4-BE49-F238E27FC236}">
                <a16:creationId xmlns:a16="http://schemas.microsoft.com/office/drawing/2014/main" id="{C9DF56FF-4757-43DD-9481-D2C37A1E05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6963" y="5846763"/>
            <a:ext cx="215900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67" name="Picture 165" descr="j0285750">
            <a:extLst>
              <a:ext uri="{FF2B5EF4-FFF2-40B4-BE49-F238E27FC236}">
                <a16:creationId xmlns:a16="http://schemas.microsoft.com/office/drawing/2014/main" id="{88F387B3-7B04-4651-938C-FEA9F1C2D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6046788"/>
            <a:ext cx="6477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8" name="Rectangle 166">
            <a:extLst>
              <a:ext uri="{FF2B5EF4-FFF2-40B4-BE49-F238E27FC236}">
                <a16:creationId xmlns:a16="http://schemas.microsoft.com/office/drawing/2014/main" id="{454AE7B9-3B78-41A7-A1DC-E4F5E41EC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4221163"/>
            <a:ext cx="461963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</a:p>
        </p:txBody>
      </p:sp>
      <p:sp>
        <p:nvSpPr>
          <p:cNvPr id="6169" name="Rectangle 167">
            <a:extLst>
              <a:ext uri="{FF2B5EF4-FFF2-40B4-BE49-F238E27FC236}">
                <a16:creationId xmlns:a16="http://schemas.microsoft.com/office/drawing/2014/main" id="{406E5B61-5F71-4B2F-B142-6F9888B2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75" y="5146675"/>
            <a:ext cx="463550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</a:p>
        </p:txBody>
      </p:sp>
      <p:sp>
        <p:nvSpPr>
          <p:cNvPr id="6170" name="Rectangle 168">
            <a:extLst>
              <a:ext uri="{FF2B5EF4-FFF2-40B4-BE49-F238E27FC236}">
                <a16:creationId xmlns:a16="http://schemas.microsoft.com/office/drawing/2014/main" id="{076134EA-8A48-48C6-B1BD-EE672B8C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3" y="5146675"/>
            <a:ext cx="463550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</a:p>
        </p:txBody>
      </p:sp>
      <p:sp>
        <p:nvSpPr>
          <p:cNvPr id="6171" name="Rectangle 169">
            <a:extLst>
              <a:ext uri="{FF2B5EF4-FFF2-40B4-BE49-F238E27FC236}">
                <a16:creationId xmlns:a16="http://schemas.microsoft.com/office/drawing/2014/main" id="{2F6FEFF2-C409-477E-878A-B85BCE427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629025"/>
            <a:ext cx="461962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</a:p>
        </p:txBody>
      </p:sp>
      <p:sp>
        <p:nvSpPr>
          <p:cNvPr id="6172" name="Rectangle 170">
            <a:extLst>
              <a:ext uri="{FF2B5EF4-FFF2-40B4-BE49-F238E27FC236}">
                <a16:creationId xmlns:a16="http://schemas.microsoft.com/office/drawing/2014/main" id="{E976760A-7BD8-43FF-8D94-4B869D580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692525"/>
            <a:ext cx="461962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</a:p>
        </p:txBody>
      </p:sp>
      <p:sp>
        <p:nvSpPr>
          <p:cNvPr id="6173" name="Rectangle 171">
            <a:extLst>
              <a:ext uri="{FF2B5EF4-FFF2-40B4-BE49-F238E27FC236}">
                <a16:creationId xmlns:a16="http://schemas.microsoft.com/office/drawing/2014/main" id="{DA586A76-E43D-43BF-A742-A88CDB46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5459413"/>
            <a:ext cx="461963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</a:p>
        </p:txBody>
      </p:sp>
      <p:grpSp>
        <p:nvGrpSpPr>
          <p:cNvPr id="6174" name="Group 172">
            <a:extLst>
              <a:ext uri="{FF2B5EF4-FFF2-40B4-BE49-F238E27FC236}">
                <a16:creationId xmlns:a16="http://schemas.microsoft.com/office/drawing/2014/main" id="{10F54302-2482-4730-ABEA-879968001049}"/>
              </a:ext>
            </a:extLst>
          </p:cNvPr>
          <p:cNvGrpSpPr>
            <a:grpSpLocks/>
          </p:cNvGrpSpPr>
          <p:nvPr/>
        </p:nvGrpSpPr>
        <p:grpSpPr bwMode="auto">
          <a:xfrm>
            <a:off x="3379788" y="4478338"/>
            <a:ext cx="1984375" cy="215900"/>
            <a:chOff x="3334" y="2704"/>
            <a:chExt cx="1360" cy="1044"/>
          </a:xfrm>
        </p:grpSpPr>
        <p:sp>
          <p:nvSpPr>
            <p:cNvPr id="87213" name="Oval 173">
              <a:extLst>
                <a:ext uri="{FF2B5EF4-FFF2-40B4-BE49-F238E27FC236}">
                  <a16:creationId xmlns:a16="http://schemas.microsoft.com/office/drawing/2014/main" id="{435A7D03-C2B1-4CE8-B5AF-F92468420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704"/>
              <a:ext cx="1360" cy="10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214" name="Oval 174">
              <a:extLst>
                <a:ext uri="{FF2B5EF4-FFF2-40B4-BE49-F238E27FC236}">
                  <a16:creationId xmlns:a16="http://schemas.microsoft.com/office/drawing/2014/main" id="{93470C47-4E27-477F-84A8-BD85EB97F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973"/>
              <a:ext cx="136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215" name="Oval 175">
              <a:extLst>
                <a:ext uri="{FF2B5EF4-FFF2-40B4-BE49-F238E27FC236}">
                  <a16:creationId xmlns:a16="http://schemas.microsoft.com/office/drawing/2014/main" id="{AEEA647B-1EE4-4471-BABB-FBAA834A0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249"/>
              <a:ext cx="136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216" name="Oval 176">
              <a:extLst>
                <a:ext uri="{FF2B5EF4-FFF2-40B4-BE49-F238E27FC236}">
                  <a16:creationId xmlns:a16="http://schemas.microsoft.com/office/drawing/2014/main" id="{B73692AC-D18E-463D-B3B5-DE8179FF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888"/>
              <a:ext cx="136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217" name="Oval 177">
              <a:extLst>
                <a:ext uri="{FF2B5EF4-FFF2-40B4-BE49-F238E27FC236}">
                  <a16:creationId xmlns:a16="http://schemas.microsoft.com/office/drawing/2014/main" id="{ACCE9B79-D42C-45AA-BE4E-0E54C2997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3341"/>
              <a:ext cx="136" cy="13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218" name="Line 178">
              <a:extLst>
                <a:ext uri="{FF2B5EF4-FFF2-40B4-BE49-F238E27FC236}">
                  <a16:creationId xmlns:a16="http://schemas.microsoft.com/office/drawing/2014/main" id="{14A48BB1-46A0-46CE-8A62-75A09BC02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2973"/>
              <a:ext cx="227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219" name="Line 179">
              <a:extLst>
                <a:ext uri="{FF2B5EF4-FFF2-40B4-BE49-F238E27FC236}">
                  <a16:creationId xmlns:a16="http://schemas.microsoft.com/office/drawing/2014/main" id="{C02B00C0-0A80-45A8-BB27-CF701AD4F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065"/>
              <a:ext cx="9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220" name="Line 180">
              <a:extLst>
                <a:ext uri="{FF2B5EF4-FFF2-40B4-BE49-F238E27FC236}">
                  <a16:creationId xmlns:a16="http://schemas.microsoft.com/office/drawing/2014/main" id="{6AFD56E4-1116-4773-98AC-164960A7C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2888"/>
              <a:ext cx="18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221" name="Line 181">
              <a:extLst>
                <a:ext uri="{FF2B5EF4-FFF2-40B4-BE49-F238E27FC236}">
                  <a16:creationId xmlns:a16="http://schemas.microsoft.com/office/drawing/2014/main" id="{FB3730B0-BB51-47E8-817B-6DB647325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341"/>
              <a:ext cx="319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222" name="Line 182">
              <a:extLst>
                <a:ext uri="{FF2B5EF4-FFF2-40B4-BE49-F238E27FC236}">
                  <a16:creationId xmlns:a16="http://schemas.microsoft.com/office/drawing/2014/main" id="{D71B8FDA-1F98-4DE8-899A-E92DA5A6B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341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223" name="Line 183">
              <a:extLst>
                <a:ext uri="{FF2B5EF4-FFF2-40B4-BE49-F238E27FC236}">
                  <a16:creationId xmlns:a16="http://schemas.microsoft.com/office/drawing/2014/main" id="{E86037EB-524B-4569-B040-CEB3A98A5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6" y="3157"/>
              <a:ext cx="136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224" name="Line 184">
              <a:extLst>
                <a:ext uri="{FF2B5EF4-FFF2-40B4-BE49-F238E27FC236}">
                  <a16:creationId xmlns:a16="http://schemas.microsoft.com/office/drawing/2014/main" id="{096AF0A3-E64C-4529-8257-436141E09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973"/>
              <a:ext cx="89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6175" name="Picture 185" descr="j0285750">
            <a:extLst>
              <a:ext uri="{FF2B5EF4-FFF2-40B4-BE49-F238E27FC236}">
                <a16:creationId xmlns:a16="http://schemas.microsoft.com/office/drawing/2014/main" id="{69AEDE89-39E7-43B1-B58F-9FEF50C8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5127625"/>
            <a:ext cx="6477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226" name="Line 186">
            <a:extLst>
              <a:ext uri="{FF2B5EF4-FFF2-40B4-BE49-F238E27FC236}">
                <a16:creationId xmlns:a16="http://schemas.microsoft.com/office/drawing/2014/main" id="{56BB9D21-3B66-4B31-9867-A8D6D095F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3898900"/>
            <a:ext cx="719138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77" name="Picture 187" descr="j0285750">
            <a:extLst>
              <a:ext uri="{FF2B5EF4-FFF2-40B4-BE49-F238E27FC236}">
                <a16:creationId xmlns:a16="http://schemas.microsoft.com/office/drawing/2014/main" id="{D01983B5-EB24-4169-B446-6150ECDBF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716338"/>
            <a:ext cx="6477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228" name="Line 188">
            <a:extLst>
              <a:ext uri="{FF2B5EF4-FFF2-40B4-BE49-F238E27FC236}">
                <a16:creationId xmlns:a16="http://schemas.microsoft.com/office/drawing/2014/main" id="{944C9E84-4ABF-4F38-A36A-8B0947BD7B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5113" y="4119563"/>
            <a:ext cx="576262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79" name="Picture 189" descr="j0285750">
            <a:extLst>
              <a:ext uri="{FF2B5EF4-FFF2-40B4-BE49-F238E27FC236}">
                <a16:creationId xmlns:a16="http://schemas.microsoft.com/office/drawing/2014/main" id="{1C1AE33C-55D5-4B9E-A9AB-D8C3F0BD7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830638"/>
            <a:ext cx="6477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9" grpId="0"/>
      <p:bldP spid="871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5">
            <a:extLst>
              <a:ext uri="{FF2B5EF4-FFF2-40B4-BE49-F238E27FC236}">
                <a16:creationId xmlns:a16="http://schemas.microsoft.com/office/drawing/2014/main" id="{7C7CE232-AA6C-43F3-84BF-D11C6DD4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DD006-7AE7-4D9B-97A4-3205A1A5E661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grpSp>
        <p:nvGrpSpPr>
          <p:cNvPr id="537684" name="Group 84">
            <a:extLst>
              <a:ext uri="{FF2B5EF4-FFF2-40B4-BE49-F238E27FC236}">
                <a16:creationId xmlns:a16="http://schemas.microsoft.com/office/drawing/2014/main" id="{B5176981-FAA5-4C5F-9E87-995925628573}"/>
              </a:ext>
            </a:extLst>
          </p:cNvPr>
          <p:cNvGrpSpPr>
            <a:grpSpLocks/>
          </p:cNvGrpSpPr>
          <p:nvPr/>
        </p:nvGrpSpPr>
        <p:grpSpPr bwMode="auto">
          <a:xfrm>
            <a:off x="4498975" y="4076700"/>
            <a:ext cx="3529013" cy="2447925"/>
            <a:chOff x="2653" y="2568"/>
            <a:chExt cx="2223" cy="1542"/>
          </a:xfrm>
        </p:grpSpPr>
        <p:sp>
          <p:nvSpPr>
            <p:cNvPr id="537654" name="Rectangle 54">
              <a:extLst>
                <a:ext uri="{FF2B5EF4-FFF2-40B4-BE49-F238E27FC236}">
                  <a16:creationId xmlns:a16="http://schemas.microsoft.com/office/drawing/2014/main" id="{EA4608F1-326F-4D83-9411-4AF908EC9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136"/>
              <a:ext cx="68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Mask</a:t>
              </a:r>
            </a:p>
          </p:txBody>
        </p:sp>
        <p:sp>
          <p:nvSpPr>
            <p:cNvPr id="537655" name="Rectangle 55">
              <a:extLst>
                <a:ext uri="{FF2B5EF4-FFF2-40B4-BE49-F238E27FC236}">
                  <a16:creationId xmlns:a16="http://schemas.microsoft.com/office/drawing/2014/main" id="{E5AB83D9-CD98-4BBB-BD76-0D8B7EDFA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136"/>
              <a:ext cx="72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IP</a:t>
              </a:r>
            </a:p>
          </p:txBody>
        </p:sp>
        <p:sp>
          <p:nvSpPr>
            <p:cNvPr id="537656" name="Rectangle 56">
              <a:extLst>
                <a:ext uri="{FF2B5EF4-FFF2-40B4-BE49-F238E27FC236}">
                  <a16:creationId xmlns:a16="http://schemas.microsoft.com/office/drawing/2014/main" id="{AE5DA472-59ED-4D33-8AE8-156F44404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3868"/>
              <a:ext cx="81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66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13</a:t>
              </a:r>
            </a:p>
          </p:txBody>
        </p:sp>
        <p:sp>
          <p:nvSpPr>
            <p:cNvPr id="537657" name="Rectangle 57">
              <a:extLst>
                <a:ext uri="{FF2B5EF4-FFF2-40B4-BE49-F238E27FC236}">
                  <a16:creationId xmlns:a16="http://schemas.microsoft.com/office/drawing/2014/main" id="{5BE61B91-C07B-445F-8A64-D9A635CB6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868"/>
              <a:ext cx="68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66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0.0.0.0</a:t>
              </a:r>
              <a:endParaRPr lang="en-US" altLang="zh-CN" sz="2400" baseline="-25000"/>
            </a:p>
          </p:txBody>
        </p:sp>
        <p:sp>
          <p:nvSpPr>
            <p:cNvPr id="537658" name="Rectangle 58">
              <a:extLst>
                <a:ext uri="{FF2B5EF4-FFF2-40B4-BE49-F238E27FC236}">
                  <a16:creationId xmlns:a16="http://schemas.microsoft.com/office/drawing/2014/main" id="{B3DC3453-8679-4BC2-B365-4D009C50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868"/>
              <a:ext cx="72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66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0.0.0.0</a:t>
              </a:r>
              <a:endParaRPr lang="en-US" altLang="zh-CN" sz="2400" baseline="-25000"/>
            </a:p>
          </p:txBody>
        </p:sp>
        <p:sp>
          <p:nvSpPr>
            <p:cNvPr id="537659" name="Rectangle 59">
              <a:extLst>
                <a:ext uri="{FF2B5EF4-FFF2-40B4-BE49-F238E27FC236}">
                  <a16:creationId xmlns:a16="http://schemas.microsoft.com/office/drawing/2014/main" id="{6B4AC776-E26D-4992-811E-D536092AD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3631"/>
              <a:ext cx="81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2400"/>
                <a:t>－</a:t>
              </a:r>
            </a:p>
          </p:txBody>
        </p:sp>
        <p:sp>
          <p:nvSpPr>
            <p:cNvPr id="537660" name="Rectangle 60">
              <a:extLst>
                <a:ext uri="{FF2B5EF4-FFF2-40B4-BE49-F238E27FC236}">
                  <a16:creationId xmlns:a16="http://schemas.microsoft.com/office/drawing/2014/main" id="{D27A087E-72AB-4D75-8A00-C64BC3598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631"/>
              <a:ext cx="68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Mask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537661" name="Rectangle 61">
              <a:extLst>
                <a:ext uri="{FF2B5EF4-FFF2-40B4-BE49-F238E27FC236}">
                  <a16:creationId xmlns:a16="http://schemas.microsoft.com/office/drawing/2014/main" id="{6E24D800-5B0D-4F27-8488-EC1B7073F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631"/>
              <a:ext cx="72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537662" name="Rectangle 62">
              <a:extLst>
                <a:ext uri="{FF2B5EF4-FFF2-40B4-BE49-F238E27FC236}">
                  <a16:creationId xmlns:a16="http://schemas.microsoft.com/office/drawing/2014/main" id="{614AD105-5E69-4E4B-BC9E-7EDED2E8C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3394"/>
              <a:ext cx="81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2400"/>
                <a:t>－</a:t>
              </a:r>
            </a:p>
          </p:txBody>
        </p:sp>
        <p:sp>
          <p:nvSpPr>
            <p:cNvPr id="537663" name="Rectangle 63">
              <a:extLst>
                <a:ext uri="{FF2B5EF4-FFF2-40B4-BE49-F238E27FC236}">
                  <a16:creationId xmlns:a16="http://schemas.microsoft.com/office/drawing/2014/main" id="{0940F86B-15AC-4E12-B687-DFEBA613B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394"/>
              <a:ext cx="68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Mask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537664" name="Rectangle 64">
              <a:extLst>
                <a:ext uri="{FF2B5EF4-FFF2-40B4-BE49-F238E27FC236}">
                  <a16:creationId xmlns:a16="http://schemas.microsoft.com/office/drawing/2014/main" id="{D655AF9D-790B-40C1-B62E-3D06E88E8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394"/>
              <a:ext cx="72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537665" name="Rectangle 65">
              <a:extLst>
                <a:ext uri="{FF2B5EF4-FFF2-40B4-BE49-F238E27FC236}">
                  <a16:creationId xmlns:a16="http://schemas.microsoft.com/office/drawing/2014/main" id="{4E4143A5-1EEE-480D-8581-DA9890540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899"/>
              <a:ext cx="81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Next-hop Address</a:t>
              </a:r>
            </a:p>
          </p:txBody>
        </p:sp>
        <p:sp>
          <p:nvSpPr>
            <p:cNvPr id="537666" name="Rectangle 66">
              <a:extLst>
                <a:ext uri="{FF2B5EF4-FFF2-40B4-BE49-F238E27FC236}">
                  <a16:creationId xmlns:a16="http://schemas.microsoft.com/office/drawing/2014/main" id="{E1C5C2FD-D770-4258-BEDB-B8BA71EEC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899"/>
              <a:ext cx="1407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Dst. Network</a:t>
              </a:r>
            </a:p>
          </p:txBody>
        </p:sp>
        <p:sp>
          <p:nvSpPr>
            <p:cNvPr id="537667" name="Line 67">
              <a:extLst>
                <a:ext uri="{FF2B5EF4-FFF2-40B4-BE49-F238E27FC236}">
                  <a16:creationId xmlns:a16="http://schemas.microsoft.com/office/drawing/2014/main" id="{49B66CC1-999E-4619-AE9F-B75DB1EED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899"/>
              <a:ext cx="222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68" name="Line 68">
              <a:extLst>
                <a:ext uri="{FF2B5EF4-FFF2-40B4-BE49-F238E27FC236}">
                  <a16:creationId xmlns:a16="http://schemas.microsoft.com/office/drawing/2014/main" id="{722A04A7-C56F-4DBD-9335-419EA2BEE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394"/>
              <a:ext cx="2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69" name="Line 69">
              <a:extLst>
                <a:ext uri="{FF2B5EF4-FFF2-40B4-BE49-F238E27FC236}">
                  <a16:creationId xmlns:a16="http://schemas.microsoft.com/office/drawing/2014/main" id="{F619EFB6-B0EC-41C5-89BD-EAB30F67F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631"/>
              <a:ext cx="2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70" name="Line 70">
              <a:extLst>
                <a:ext uri="{FF2B5EF4-FFF2-40B4-BE49-F238E27FC236}">
                  <a16:creationId xmlns:a16="http://schemas.microsoft.com/office/drawing/2014/main" id="{2F4E4F47-0A3A-4B12-965F-AD2982EF3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868"/>
              <a:ext cx="2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71" name="Line 71">
              <a:extLst>
                <a:ext uri="{FF2B5EF4-FFF2-40B4-BE49-F238E27FC236}">
                  <a16:creationId xmlns:a16="http://schemas.microsoft.com/office/drawing/2014/main" id="{6E9A9636-B052-43A4-99A5-F71335A7D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4105"/>
              <a:ext cx="222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72" name="Line 72">
              <a:extLst>
                <a:ext uri="{FF2B5EF4-FFF2-40B4-BE49-F238E27FC236}">
                  <a16:creationId xmlns:a16="http://schemas.microsoft.com/office/drawing/2014/main" id="{3CD7B573-F7AB-4955-B9F1-7CC6DEBAC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899"/>
              <a:ext cx="0" cy="120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73" name="Line 73">
              <a:extLst>
                <a:ext uri="{FF2B5EF4-FFF2-40B4-BE49-F238E27FC236}">
                  <a16:creationId xmlns:a16="http://schemas.microsoft.com/office/drawing/2014/main" id="{F1A9FA02-EA4F-491A-826D-69E58D694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899"/>
              <a:ext cx="0" cy="1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74" name="Line 74">
              <a:extLst>
                <a:ext uri="{FF2B5EF4-FFF2-40B4-BE49-F238E27FC236}">
                  <a16:creationId xmlns:a16="http://schemas.microsoft.com/office/drawing/2014/main" id="{5678780D-B44D-42B6-A440-505E673EA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2899"/>
              <a:ext cx="0" cy="120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75" name="Line 75">
              <a:extLst>
                <a:ext uri="{FF2B5EF4-FFF2-40B4-BE49-F238E27FC236}">
                  <a16:creationId xmlns:a16="http://schemas.microsoft.com/office/drawing/2014/main" id="{1A2C97F7-E659-4CC1-8822-9A153E589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136"/>
              <a:ext cx="1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76" name="Line 76">
              <a:extLst>
                <a:ext uri="{FF2B5EF4-FFF2-40B4-BE49-F238E27FC236}">
                  <a16:creationId xmlns:a16="http://schemas.microsoft.com/office/drawing/2014/main" id="{11C3A0AB-D2E3-470C-90A5-CA3030450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3136"/>
              <a:ext cx="0" cy="9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78" name="Freeform 78">
              <a:extLst>
                <a:ext uri="{FF2B5EF4-FFF2-40B4-BE49-F238E27FC236}">
                  <a16:creationId xmlns:a16="http://schemas.microsoft.com/office/drawing/2014/main" id="{8974BDBB-0152-431A-B4BC-305E3D50B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" y="2568"/>
              <a:ext cx="2223" cy="318"/>
            </a:xfrm>
            <a:custGeom>
              <a:avLst/>
              <a:gdLst>
                <a:gd name="T0" fmla="*/ 681 w 2722"/>
                <a:gd name="T1" fmla="*/ 0 h 318"/>
                <a:gd name="T2" fmla="*/ 0 w 2722"/>
                <a:gd name="T3" fmla="*/ 318 h 318"/>
                <a:gd name="T4" fmla="*/ 2722 w 2722"/>
                <a:gd name="T5" fmla="*/ 318 h 318"/>
                <a:gd name="T6" fmla="*/ 1089 w 2722"/>
                <a:gd name="T7" fmla="*/ 0 h 318"/>
                <a:gd name="T8" fmla="*/ 681 w 2722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2" h="318">
                  <a:moveTo>
                    <a:pt x="681" y="0"/>
                  </a:moveTo>
                  <a:lnTo>
                    <a:pt x="0" y="318"/>
                  </a:lnTo>
                  <a:lnTo>
                    <a:pt x="2722" y="318"/>
                  </a:lnTo>
                  <a:lnTo>
                    <a:pt x="1089" y="0"/>
                  </a:lnTo>
                  <a:lnTo>
                    <a:pt x="68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>
                    <a:alpha val="39999"/>
                  </a:schemeClr>
                </a:gs>
              </a:gsLst>
              <a:lin ang="54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80" name="Rectangle 80">
              <a:extLst>
                <a:ext uri="{FF2B5EF4-FFF2-40B4-BE49-F238E27FC236}">
                  <a16:creationId xmlns:a16="http://schemas.microsoft.com/office/drawing/2014/main" id="{5A6997FD-DFE5-4C9C-B386-746308928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861"/>
              <a:ext cx="2223" cy="249"/>
            </a:xfrm>
            <a:prstGeom prst="rect">
              <a:avLst/>
            </a:prstGeom>
            <a:solidFill>
              <a:schemeClr val="hlink">
                <a:alpha val="2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37602" name="Rectangle 2">
            <a:extLst>
              <a:ext uri="{FF2B5EF4-FFF2-40B4-BE49-F238E27FC236}">
                <a16:creationId xmlns:a16="http://schemas.microsoft.com/office/drawing/2014/main" id="{B2AD0BC2-BB50-46B9-9DCF-B61CB9151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Example</a:t>
            </a:r>
          </a:p>
        </p:txBody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FEB4B3DA-A026-4D91-87E7-9856BBB97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Host</a:t>
            </a:r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lvl="1" eaLnBrk="1" hangingPunct="1">
              <a:defRPr/>
            </a:pPr>
            <a:endParaRPr lang="en-US" altLang="zh-CN"/>
          </a:p>
          <a:p>
            <a:pPr eaLnBrk="1" hangingPunct="1">
              <a:defRPr/>
            </a:pPr>
            <a:r>
              <a:rPr lang="en-US" altLang="zh-CN"/>
              <a:t>Router </a:t>
            </a:r>
          </a:p>
        </p:txBody>
      </p:sp>
      <p:cxnSp>
        <p:nvCxnSpPr>
          <p:cNvPr id="24582" name="AutoShape 4">
            <a:extLst>
              <a:ext uri="{FF2B5EF4-FFF2-40B4-BE49-F238E27FC236}">
                <a16:creationId xmlns:a16="http://schemas.microsoft.com/office/drawing/2014/main" id="{8A5CD1E8-0E82-4758-A6C2-0F606715C0F9}"/>
              </a:ext>
            </a:extLst>
          </p:cNvPr>
          <p:cNvCxnSpPr>
            <a:cxnSpLocks noChangeShapeType="1"/>
            <a:stCxn id="24586" idx="0"/>
            <a:endCxn id="537605" idx="1"/>
          </p:cNvCxnSpPr>
          <p:nvPr/>
        </p:nvCxnSpPr>
        <p:spPr bwMode="auto">
          <a:xfrm flipH="1" flipV="1">
            <a:off x="1765300" y="3132138"/>
            <a:ext cx="3175" cy="62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605" name="AutoShape 5">
            <a:extLst>
              <a:ext uri="{FF2B5EF4-FFF2-40B4-BE49-F238E27FC236}">
                <a16:creationId xmlns:a16="http://schemas.microsoft.com/office/drawing/2014/main" id="{F4B798BE-8002-4BF4-B590-511F8D8D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54225"/>
            <a:ext cx="2592387" cy="1079500"/>
          </a:xfrm>
          <a:prstGeom prst="cloudCallout">
            <a:avLst>
              <a:gd name="adj1" fmla="val -37204"/>
              <a:gd name="adj2" fmla="val 33676"/>
            </a:avLst>
          </a:prstGeom>
          <a:solidFill>
            <a:srgbClr val="F5DB9B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anchor="ctr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Rest of the 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Internet</a:t>
            </a:r>
          </a:p>
        </p:txBody>
      </p:sp>
      <p:sp>
        <p:nvSpPr>
          <p:cNvPr id="537606" name="Oval 6">
            <a:extLst>
              <a:ext uri="{FF2B5EF4-FFF2-40B4-BE49-F238E27FC236}">
                <a16:creationId xmlns:a16="http://schemas.microsoft.com/office/drawing/2014/main" id="{FF40CD65-6E77-44A8-AA23-CF7DBE142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5875" y="3649663"/>
            <a:ext cx="2198688" cy="719137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1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Mask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</a:p>
        </p:txBody>
      </p:sp>
      <p:sp>
        <p:nvSpPr>
          <p:cNvPr id="537607" name="Oval 7">
            <a:extLst>
              <a:ext uri="{FF2B5EF4-FFF2-40B4-BE49-F238E27FC236}">
                <a16:creationId xmlns:a16="http://schemas.microsoft.com/office/drawing/2014/main" id="{57B53B5B-BB80-424F-B45F-9412A69EED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88125" y="3649663"/>
            <a:ext cx="2198688" cy="719137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2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Mask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</a:p>
        </p:txBody>
      </p:sp>
      <p:pic>
        <p:nvPicPr>
          <p:cNvPr id="24586" name="Picture 8">
            <a:extLst>
              <a:ext uri="{FF2B5EF4-FFF2-40B4-BE49-F238E27FC236}">
                <a16:creationId xmlns:a16="http://schemas.microsoft.com/office/drawing/2014/main" id="{6CCD9F09-A1E9-41AB-8B8F-CE0B77AFD0C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3756025"/>
            <a:ext cx="733425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587" name="AutoShape 9">
            <a:extLst>
              <a:ext uri="{FF2B5EF4-FFF2-40B4-BE49-F238E27FC236}">
                <a16:creationId xmlns:a16="http://schemas.microsoft.com/office/drawing/2014/main" id="{3099683D-37E9-4CAE-B0BB-D5AEA2F442F3}"/>
              </a:ext>
            </a:extLst>
          </p:cNvPr>
          <p:cNvCxnSpPr>
            <a:cxnSpLocks noChangeShapeType="1"/>
            <a:stCxn id="24586" idx="3"/>
            <a:endCxn id="537606" idx="2"/>
          </p:cNvCxnSpPr>
          <p:nvPr/>
        </p:nvCxnSpPr>
        <p:spPr bwMode="auto">
          <a:xfrm>
            <a:off x="2135188" y="4010025"/>
            <a:ext cx="4206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8" name="AutoShape 10">
            <a:extLst>
              <a:ext uri="{FF2B5EF4-FFF2-40B4-BE49-F238E27FC236}">
                <a16:creationId xmlns:a16="http://schemas.microsoft.com/office/drawing/2014/main" id="{256EF1D3-012C-4D4B-8350-42F7179D7ABF}"/>
              </a:ext>
            </a:extLst>
          </p:cNvPr>
          <p:cNvCxnSpPr>
            <a:cxnSpLocks noChangeShapeType="1"/>
            <a:stCxn id="537606" idx="6"/>
            <a:endCxn id="24597" idx="1"/>
          </p:cNvCxnSpPr>
          <p:nvPr/>
        </p:nvCxnSpPr>
        <p:spPr bwMode="auto">
          <a:xfrm>
            <a:off x="4754563" y="4010025"/>
            <a:ext cx="5381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9" name="AutoShape 11">
            <a:extLst>
              <a:ext uri="{FF2B5EF4-FFF2-40B4-BE49-F238E27FC236}">
                <a16:creationId xmlns:a16="http://schemas.microsoft.com/office/drawing/2014/main" id="{C2511F7B-1F79-49E8-AA38-3B1DF0326B94}"/>
              </a:ext>
            </a:extLst>
          </p:cNvPr>
          <p:cNvCxnSpPr>
            <a:cxnSpLocks noChangeShapeType="1"/>
            <a:stCxn id="24597" idx="3"/>
            <a:endCxn id="537607" idx="2"/>
          </p:cNvCxnSpPr>
          <p:nvPr/>
        </p:nvCxnSpPr>
        <p:spPr bwMode="auto">
          <a:xfrm>
            <a:off x="6026150" y="4010025"/>
            <a:ext cx="5619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612" name="Text Box 12">
            <a:extLst>
              <a:ext uri="{FF2B5EF4-FFF2-40B4-BE49-F238E27FC236}">
                <a16:creationId xmlns:a16="http://schemas.microsoft.com/office/drawing/2014/main" id="{AF4C3E88-305A-4017-A6F9-C5B230EFC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5" y="352901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13</a:t>
            </a:r>
          </a:p>
        </p:txBody>
      </p:sp>
      <p:sp>
        <p:nvSpPr>
          <p:cNvPr id="537613" name="Text Box 13">
            <a:extLst>
              <a:ext uri="{FF2B5EF4-FFF2-40B4-BE49-F238E27FC236}">
                <a16:creationId xmlns:a16="http://schemas.microsoft.com/office/drawing/2014/main" id="{004322D3-31C5-412B-98F2-A13419458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529013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537614" name="Text Box 14">
            <a:extLst>
              <a:ext uri="{FF2B5EF4-FFF2-40B4-BE49-F238E27FC236}">
                <a16:creationId xmlns:a16="http://schemas.microsoft.com/office/drawing/2014/main" id="{DE4ED7C7-53C4-4F46-AF90-69CAECD1A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2901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</a:p>
        </p:txBody>
      </p:sp>
      <p:pic>
        <p:nvPicPr>
          <p:cNvPr id="24593" name="Picture 15">
            <a:extLst>
              <a:ext uri="{FF2B5EF4-FFF2-40B4-BE49-F238E27FC236}">
                <a16:creationId xmlns:a16="http://schemas.microsoft.com/office/drawing/2014/main" id="{ADF3785D-42D8-427E-933D-C4C54DCAAFC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3182938"/>
            <a:ext cx="65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37616" name="Text Box 16">
            <a:extLst>
              <a:ext uri="{FF2B5EF4-FFF2-40B4-BE49-F238E27FC236}">
                <a16:creationId xmlns:a16="http://schemas.microsoft.com/office/drawing/2014/main" id="{15D22912-9E44-4BAB-845C-9A2F5E672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1115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537617" name="Text Box 17">
            <a:extLst>
              <a:ext uri="{FF2B5EF4-FFF2-40B4-BE49-F238E27FC236}">
                <a16:creationId xmlns:a16="http://schemas.microsoft.com/office/drawing/2014/main" id="{D84D4D8D-CB83-4531-8231-B38E2E65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4191000"/>
            <a:ext cx="11445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Default</a:t>
            </a:r>
          </a:p>
          <a:p>
            <a:pPr algn="ctr" eaLnBrk="1" hangingPunct="1"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Router</a:t>
            </a:r>
          </a:p>
        </p:txBody>
      </p:sp>
      <p:grpSp>
        <p:nvGrpSpPr>
          <p:cNvPr id="537682" name="Group 82">
            <a:extLst>
              <a:ext uri="{FF2B5EF4-FFF2-40B4-BE49-F238E27FC236}">
                <a16:creationId xmlns:a16="http://schemas.microsoft.com/office/drawing/2014/main" id="{57677581-1ED4-4195-AA89-1FCAE9CAB1F6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412875"/>
            <a:ext cx="4248150" cy="2160588"/>
            <a:chOff x="2200" y="890"/>
            <a:chExt cx="2676" cy="1361"/>
          </a:xfrm>
        </p:grpSpPr>
        <p:sp>
          <p:nvSpPr>
            <p:cNvPr id="537623" name="Rectangle 23">
              <a:extLst>
                <a:ext uri="{FF2B5EF4-FFF2-40B4-BE49-F238E27FC236}">
                  <a16:creationId xmlns:a16="http://schemas.microsoft.com/office/drawing/2014/main" id="{D848BC44-CB1F-49EA-97A8-DC8BF8F44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136"/>
              <a:ext cx="68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Mask</a:t>
              </a:r>
            </a:p>
          </p:txBody>
        </p:sp>
        <p:sp>
          <p:nvSpPr>
            <p:cNvPr id="537624" name="Rectangle 24">
              <a:extLst>
                <a:ext uri="{FF2B5EF4-FFF2-40B4-BE49-F238E27FC236}">
                  <a16:creationId xmlns:a16="http://schemas.microsoft.com/office/drawing/2014/main" id="{6850E171-193B-4C48-85DF-925EE739E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136"/>
              <a:ext cx="72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IP</a:t>
              </a:r>
              <a:r>
                <a:rPr lang="zh-CN" altLang="en-US" sz="2400"/>
                <a:t>地址</a:t>
              </a:r>
            </a:p>
          </p:txBody>
        </p:sp>
        <p:sp>
          <p:nvSpPr>
            <p:cNvPr id="537625" name="Rectangle 25">
              <a:extLst>
                <a:ext uri="{FF2B5EF4-FFF2-40B4-BE49-F238E27FC236}">
                  <a16:creationId xmlns:a16="http://schemas.microsoft.com/office/drawing/2014/main" id="{29B04F64-390F-4D2E-87C1-006100E77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1868"/>
              <a:ext cx="81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66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13</a:t>
              </a:r>
            </a:p>
          </p:txBody>
        </p:sp>
        <p:sp>
          <p:nvSpPr>
            <p:cNvPr id="537626" name="Rectangle 26">
              <a:extLst>
                <a:ext uri="{FF2B5EF4-FFF2-40B4-BE49-F238E27FC236}">
                  <a16:creationId xmlns:a16="http://schemas.microsoft.com/office/drawing/2014/main" id="{A1C28FCD-F3C5-4D56-84F1-F42A04836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868"/>
              <a:ext cx="68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66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0.0.0.0</a:t>
              </a:r>
              <a:endParaRPr lang="en-US" altLang="zh-CN" sz="2400" baseline="-25000"/>
            </a:p>
          </p:txBody>
        </p:sp>
        <p:sp>
          <p:nvSpPr>
            <p:cNvPr id="537627" name="Rectangle 27">
              <a:extLst>
                <a:ext uri="{FF2B5EF4-FFF2-40B4-BE49-F238E27FC236}">
                  <a16:creationId xmlns:a16="http://schemas.microsoft.com/office/drawing/2014/main" id="{23BF9B70-142B-4FC4-AD87-36D08856F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868"/>
              <a:ext cx="72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66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0.0.0.0</a:t>
              </a:r>
              <a:endParaRPr lang="en-US" altLang="zh-CN" sz="2400" baseline="-25000"/>
            </a:p>
          </p:txBody>
        </p:sp>
        <p:sp>
          <p:nvSpPr>
            <p:cNvPr id="537628" name="Rectangle 28">
              <a:extLst>
                <a:ext uri="{FF2B5EF4-FFF2-40B4-BE49-F238E27FC236}">
                  <a16:creationId xmlns:a16="http://schemas.microsoft.com/office/drawing/2014/main" id="{A62DFB64-9CD9-4968-9610-7C7FDBA8C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1631"/>
              <a:ext cx="81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12</a:t>
              </a:r>
            </a:p>
          </p:txBody>
        </p:sp>
        <p:sp>
          <p:nvSpPr>
            <p:cNvPr id="537629" name="Rectangle 29">
              <a:extLst>
                <a:ext uri="{FF2B5EF4-FFF2-40B4-BE49-F238E27FC236}">
                  <a16:creationId xmlns:a16="http://schemas.microsoft.com/office/drawing/2014/main" id="{EBAA9E01-43AE-4E4F-B2F9-E8CCC37ED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631"/>
              <a:ext cx="68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Mask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537630" name="Rectangle 30">
              <a:extLst>
                <a:ext uri="{FF2B5EF4-FFF2-40B4-BE49-F238E27FC236}">
                  <a16:creationId xmlns:a16="http://schemas.microsoft.com/office/drawing/2014/main" id="{CCB7B290-DE76-4551-B078-3ACF533B0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631"/>
              <a:ext cx="72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537631" name="Rectangle 31">
              <a:extLst>
                <a:ext uri="{FF2B5EF4-FFF2-40B4-BE49-F238E27FC236}">
                  <a16:creationId xmlns:a16="http://schemas.microsoft.com/office/drawing/2014/main" id="{558FB9B4-F60F-43EB-84DF-02F151021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1394"/>
              <a:ext cx="81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2400"/>
                <a:t>－</a:t>
              </a:r>
            </a:p>
          </p:txBody>
        </p:sp>
        <p:sp>
          <p:nvSpPr>
            <p:cNvPr id="537632" name="Rectangle 32">
              <a:extLst>
                <a:ext uri="{FF2B5EF4-FFF2-40B4-BE49-F238E27FC236}">
                  <a16:creationId xmlns:a16="http://schemas.microsoft.com/office/drawing/2014/main" id="{FFDE2F31-44C6-4DEA-BCA4-5E38CACB4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394"/>
              <a:ext cx="68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Mask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537633" name="Rectangle 33">
              <a:extLst>
                <a:ext uri="{FF2B5EF4-FFF2-40B4-BE49-F238E27FC236}">
                  <a16:creationId xmlns:a16="http://schemas.microsoft.com/office/drawing/2014/main" id="{44A11D2E-FB6B-451F-ACBD-D3ADA4C93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394"/>
              <a:ext cx="72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537634" name="Rectangle 34">
              <a:extLst>
                <a:ext uri="{FF2B5EF4-FFF2-40B4-BE49-F238E27FC236}">
                  <a16:creationId xmlns:a16="http://schemas.microsoft.com/office/drawing/2014/main" id="{6E0B0963-D405-4B9C-A27A-C8F3BE050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899"/>
              <a:ext cx="81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Next-hop Address</a:t>
              </a:r>
            </a:p>
          </p:txBody>
        </p:sp>
        <p:sp>
          <p:nvSpPr>
            <p:cNvPr id="537635" name="Rectangle 35">
              <a:extLst>
                <a:ext uri="{FF2B5EF4-FFF2-40B4-BE49-F238E27FC236}">
                  <a16:creationId xmlns:a16="http://schemas.microsoft.com/office/drawing/2014/main" id="{9023C42B-CF29-4F63-BEA0-D99AEB905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899"/>
              <a:ext cx="1407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Dst. Network</a:t>
              </a:r>
            </a:p>
          </p:txBody>
        </p:sp>
        <p:sp>
          <p:nvSpPr>
            <p:cNvPr id="537636" name="Line 36">
              <a:extLst>
                <a:ext uri="{FF2B5EF4-FFF2-40B4-BE49-F238E27FC236}">
                  <a16:creationId xmlns:a16="http://schemas.microsoft.com/office/drawing/2014/main" id="{B37B93D1-3BA5-4630-AEB5-95037FF43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899"/>
              <a:ext cx="222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37" name="Line 37">
              <a:extLst>
                <a:ext uri="{FF2B5EF4-FFF2-40B4-BE49-F238E27FC236}">
                  <a16:creationId xmlns:a16="http://schemas.microsoft.com/office/drawing/2014/main" id="{F6DF8AF1-994F-48AD-A3BE-3D808EFF3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394"/>
              <a:ext cx="2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38" name="Line 38">
              <a:extLst>
                <a:ext uri="{FF2B5EF4-FFF2-40B4-BE49-F238E27FC236}">
                  <a16:creationId xmlns:a16="http://schemas.microsoft.com/office/drawing/2014/main" id="{CB3B1554-8A95-43E3-B05D-29D531AFD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631"/>
              <a:ext cx="2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39" name="Line 39">
              <a:extLst>
                <a:ext uri="{FF2B5EF4-FFF2-40B4-BE49-F238E27FC236}">
                  <a16:creationId xmlns:a16="http://schemas.microsoft.com/office/drawing/2014/main" id="{9A91E091-7E6D-4212-9386-5468F6C5A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868"/>
              <a:ext cx="2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40" name="Line 40">
              <a:extLst>
                <a:ext uri="{FF2B5EF4-FFF2-40B4-BE49-F238E27FC236}">
                  <a16:creationId xmlns:a16="http://schemas.microsoft.com/office/drawing/2014/main" id="{22AC9306-8CC9-473F-9A4D-45D24DFB2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105"/>
              <a:ext cx="222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41" name="Line 41">
              <a:extLst>
                <a:ext uri="{FF2B5EF4-FFF2-40B4-BE49-F238E27FC236}">
                  <a16:creationId xmlns:a16="http://schemas.microsoft.com/office/drawing/2014/main" id="{0EC7874A-8D2A-4B13-B95A-5EA225D7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899"/>
              <a:ext cx="0" cy="120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42" name="Line 42">
              <a:extLst>
                <a:ext uri="{FF2B5EF4-FFF2-40B4-BE49-F238E27FC236}">
                  <a16:creationId xmlns:a16="http://schemas.microsoft.com/office/drawing/2014/main" id="{01DC32CD-8E1B-49E2-9BF0-1E1F4BACB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899"/>
              <a:ext cx="0" cy="1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43" name="Line 43">
              <a:extLst>
                <a:ext uri="{FF2B5EF4-FFF2-40B4-BE49-F238E27FC236}">
                  <a16:creationId xmlns:a16="http://schemas.microsoft.com/office/drawing/2014/main" id="{8B13E329-0A83-46B2-B4C2-A22165F64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899"/>
              <a:ext cx="0" cy="120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44" name="Line 44">
              <a:extLst>
                <a:ext uri="{FF2B5EF4-FFF2-40B4-BE49-F238E27FC236}">
                  <a16:creationId xmlns:a16="http://schemas.microsoft.com/office/drawing/2014/main" id="{E141001A-2DC9-4F1F-8E65-7A35AE82F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136"/>
              <a:ext cx="1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45" name="Line 45">
              <a:extLst>
                <a:ext uri="{FF2B5EF4-FFF2-40B4-BE49-F238E27FC236}">
                  <a16:creationId xmlns:a16="http://schemas.microsoft.com/office/drawing/2014/main" id="{92EC35F9-B8AB-4FF4-9803-934D54768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36"/>
              <a:ext cx="0" cy="9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47" name="Freeform 47">
              <a:extLst>
                <a:ext uri="{FF2B5EF4-FFF2-40B4-BE49-F238E27FC236}">
                  <a16:creationId xmlns:a16="http://schemas.microsoft.com/office/drawing/2014/main" id="{DD1DC507-83E8-42C1-9C61-DB090C39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890"/>
              <a:ext cx="453" cy="1361"/>
            </a:xfrm>
            <a:custGeom>
              <a:avLst/>
              <a:gdLst>
                <a:gd name="T0" fmla="*/ 0 w 453"/>
                <a:gd name="T1" fmla="*/ 1134 h 1361"/>
                <a:gd name="T2" fmla="*/ 226 w 453"/>
                <a:gd name="T3" fmla="*/ 1134 h 1361"/>
                <a:gd name="T4" fmla="*/ 226 w 453"/>
                <a:gd name="T5" fmla="*/ 1361 h 1361"/>
                <a:gd name="T6" fmla="*/ 453 w 453"/>
                <a:gd name="T7" fmla="*/ 1225 h 1361"/>
                <a:gd name="T8" fmla="*/ 453 w 453"/>
                <a:gd name="T9" fmla="*/ 0 h 1361"/>
                <a:gd name="T10" fmla="*/ 0 w 453"/>
                <a:gd name="T11" fmla="*/ 1134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1361">
                  <a:moveTo>
                    <a:pt x="0" y="1134"/>
                  </a:moveTo>
                  <a:lnTo>
                    <a:pt x="226" y="1134"/>
                  </a:lnTo>
                  <a:lnTo>
                    <a:pt x="226" y="1361"/>
                  </a:lnTo>
                  <a:lnTo>
                    <a:pt x="453" y="1225"/>
                  </a:lnTo>
                  <a:lnTo>
                    <a:pt x="453" y="0"/>
                  </a:lnTo>
                  <a:lnTo>
                    <a:pt x="0" y="1134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>
                    <a:alpha val="39999"/>
                  </a:schemeClr>
                </a:gs>
              </a:gsLst>
              <a:lin ang="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7648" name="Rectangle 48">
              <a:extLst>
                <a:ext uri="{FF2B5EF4-FFF2-40B4-BE49-F238E27FC236}">
                  <a16:creationId xmlns:a16="http://schemas.microsoft.com/office/drawing/2014/main" id="{F054F50D-4CBF-47D0-A06E-D039CF192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866"/>
              <a:ext cx="2223" cy="249"/>
            </a:xfrm>
            <a:prstGeom prst="rect">
              <a:avLst/>
            </a:prstGeom>
            <a:solidFill>
              <a:schemeClr val="hlink">
                <a:alpha val="2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4597" name="Picture 79">
            <a:extLst>
              <a:ext uri="{FF2B5EF4-FFF2-40B4-BE49-F238E27FC236}">
                <a16:creationId xmlns:a16="http://schemas.microsoft.com/office/drawing/2014/main" id="{68B2BEE3-5345-4577-9202-EC72A951E6D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756025"/>
            <a:ext cx="733425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5">
            <a:extLst>
              <a:ext uri="{FF2B5EF4-FFF2-40B4-BE49-F238E27FC236}">
                <a16:creationId xmlns:a16="http://schemas.microsoft.com/office/drawing/2014/main" id="{FE9460F8-F7A8-49B6-9009-764CAAE0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2F732-78E4-4EC0-8772-87280BE07AE0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grpSp>
        <p:nvGrpSpPr>
          <p:cNvPr id="538716" name="Group 92">
            <a:extLst>
              <a:ext uri="{FF2B5EF4-FFF2-40B4-BE49-F238E27FC236}">
                <a16:creationId xmlns:a16="http://schemas.microsoft.com/office/drawing/2014/main" id="{1D47FF08-5BC3-487C-8465-C8C1D5AE8AB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208213"/>
            <a:ext cx="3470275" cy="2451100"/>
            <a:chOff x="521" y="1391"/>
            <a:chExt cx="2186" cy="1544"/>
          </a:xfrm>
        </p:grpSpPr>
        <p:sp>
          <p:nvSpPr>
            <p:cNvPr id="538659" name="Freeform 35">
              <a:extLst>
                <a:ext uri="{FF2B5EF4-FFF2-40B4-BE49-F238E27FC236}">
                  <a16:creationId xmlns:a16="http://schemas.microsoft.com/office/drawing/2014/main" id="{1563975C-8400-44EB-AF43-B04357B47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" y="2572"/>
              <a:ext cx="2178" cy="363"/>
            </a:xfrm>
            <a:custGeom>
              <a:avLst/>
              <a:gdLst>
                <a:gd name="T0" fmla="*/ 1860 w 2677"/>
                <a:gd name="T1" fmla="*/ 363 h 363"/>
                <a:gd name="T2" fmla="*/ 2223 w 2677"/>
                <a:gd name="T3" fmla="*/ 363 h 363"/>
                <a:gd name="T4" fmla="*/ 2677 w 2677"/>
                <a:gd name="T5" fmla="*/ 0 h 363"/>
                <a:gd name="T6" fmla="*/ 0 w 2677"/>
                <a:gd name="T7" fmla="*/ 0 h 363"/>
                <a:gd name="T8" fmla="*/ 1860 w 2677"/>
                <a:gd name="T9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7" h="363">
                  <a:moveTo>
                    <a:pt x="1860" y="363"/>
                  </a:moveTo>
                  <a:lnTo>
                    <a:pt x="2223" y="363"/>
                  </a:lnTo>
                  <a:lnTo>
                    <a:pt x="2677" y="0"/>
                  </a:lnTo>
                  <a:lnTo>
                    <a:pt x="0" y="0"/>
                  </a:lnTo>
                  <a:lnTo>
                    <a:pt x="1860" y="36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60001"/>
                  </a:schemeClr>
                </a:gs>
                <a:gs pos="100000">
                  <a:schemeClr val="accent1">
                    <a:gamma/>
                    <a:shade val="6275"/>
                    <a:invGamma/>
                    <a:alpha val="60001"/>
                  </a:schemeClr>
                </a:gs>
              </a:gsLst>
              <a:lin ang="54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64" name="Rectangle 40">
              <a:extLst>
                <a:ext uri="{FF2B5EF4-FFF2-40B4-BE49-F238E27FC236}">
                  <a16:creationId xmlns:a16="http://schemas.microsoft.com/office/drawing/2014/main" id="{FEA7646F-1C8D-401E-9293-1E32E226F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1628"/>
              <a:ext cx="67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Mask</a:t>
              </a:r>
            </a:p>
          </p:txBody>
        </p:sp>
        <p:sp>
          <p:nvSpPr>
            <p:cNvPr id="538665" name="Rectangle 41">
              <a:extLst>
                <a:ext uri="{FF2B5EF4-FFF2-40B4-BE49-F238E27FC236}">
                  <a16:creationId xmlns:a16="http://schemas.microsoft.com/office/drawing/2014/main" id="{B4F26B8F-7720-46DC-8629-03CE1634E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628"/>
              <a:ext cx="71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IP</a:t>
              </a:r>
            </a:p>
          </p:txBody>
        </p:sp>
        <p:sp>
          <p:nvSpPr>
            <p:cNvPr id="538666" name="Rectangle 42">
              <a:extLst>
                <a:ext uri="{FF2B5EF4-FFF2-40B4-BE49-F238E27FC236}">
                  <a16:creationId xmlns:a16="http://schemas.microsoft.com/office/drawing/2014/main" id="{7D79CA8F-954D-4D52-997D-3E2F145F5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2325"/>
              <a:ext cx="80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22</a:t>
              </a:r>
            </a:p>
          </p:txBody>
        </p:sp>
        <p:sp>
          <p:nvSpPr>
            <p:cNvPr id="538667" name="Rectangle 43">
              <a:extLst>
                <a:ext uri="{FF2B5EF4-FFF2-40B4-BE49-F238E27FC236}">
                  <a16:creationId xmlns:a16="http://schemas.microsoft.com/office/drawing/2014/main" id="{F09EC8D9-BC9A-435A-8671-91E5CB0AC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2335"/>
              <a:ext cx="67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/0</a:t>
              </a:r>
              <a:endParaRPr lang="en-US" altLang="zh-CN" sz="2400" baseline="-25000"/>
            </a:p>
          </p:txBody>
        </p:sp>
        <p:sp>
          <p:nvSpPr>
            <p:cNvPr id="538668" name="Rectangle 44">
              <a:extLst>
                <a:ext uri="{FF2B5EF4-FFF2-40B4-BE49-F238E27FC236}">
                  <a16:creationId xmlns:a16="http://schemas.microsoft.com/office/drawing/2014/main" id="{74CCB56F-417C-4B02-ADA2-97D4D5000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335"/>
              <a:ext cx="714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0.0.0.0</a:t>
              </a:r>
              <a:endParaRPr lang="en-US" altLang="zh-CN" sz="2400" baseline="-25000"/>
            </a:p>
          </p:txBody>
        </p:sp>
        <p:sp>
          <p:nvSpPr>
            <p:cNvPr id="538669" name="Rectangle 45">
              <a:extLst>
                <a:ext uri="{FF2B5EF4-FFF2-40B4-BE49-F238E27FC236}">
                  <a16:creationId xmlns:a16="http://schemas.microsoft.com/office/drawing/2014/main" id="{7D239D54-D5A9-4FE0-BA50-26C437461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886"/>
              <a:ext cx="80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2400"/>
                <a:t>－</a:t>
              </a:r>
            </a:p>
          </p:txBody>
        </p:sp>
        <p:sp>
          <p:nvSpPr>
            <p:cNvPr id="538670" name="Rectangle 46">
              <a:extLst>
                <a:ext uri="{FF2B5EF4-FFF2-40B4-BE49-F238E27FC236}">
                  <a16:creationId xmlns:a16="http://schemas.microsoft.com/office/drawing/2014/main" id="{9E6A065D-5E1B-4445-A1DB-B7B296415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1871"/>
              <a:ext cx="67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Mask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538671" name="Rectangle 47">
              <a:extLst>
                <a:ext uri="{FF2B5EF4-FFF2-40B4-BE49-F238E27FC236}">
                  <a16:creationId xmlns:a16="http://schemas.microsoft.com/office/drawing/2014/main" id="{7D027E7C-3F7E-4E34-84DA-A89CB8342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871"/>
              <a:ext cx="714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538672" name="Rectangle 48">
              <a:extLst>
                <a:ext uri="{FF2B5EF4-FFF2-40B4-BE49-F238E27FC236}">
                  <a16:creationId xmlns:a16="http://schemas.microsoft.com/office/drawing/2014/main" id="{62BFF2D6-E41D-41C3-8E4C-54FDDF984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391"/>
              <a:ext cx="802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Next-hop Address</a:t>
              </a:r>
            </a:p>
          </p:txBody>
        </p:sp>
        <p:sp>
          <p:nvSpPr>
            <p:cNvPr id="538673" name="Rectangle 49">
              <a:extLst>
                <a:ext uri="{FF2B5EF4-FFF2-40B4-BE49-F238E27FC236}">
                  <a16:creationId xmlns:a16="http://schemas.microsoft.com/office/drawing/2014/main" id="{F23F3048-53F8-4FDE-967B-0DE305489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391"/>
              <a:ext cx="1384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Dst. Network</a:t>
              </a:r>
            </a:p>
          </p:txBody>
        </p:sp>
        <p:sp>
          <p:nvSpPr>
            <p:cNvPr id="538677" name="Line 53">
              <a:extLst>
                <a:ext uri="{FF2B5EF4-FFF2-40B4-BE49-F238E27FC236}">
                  <a16:creationId xmlns:a16="http://schemas.microsoft.com/office/drawing/2014/main" id="{F9B01E5A-97BF-437C-BF5B-00B9D66FB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628"/>
              <a:ext cx="1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79" name="Line 55">
              <a:extLst>
                <a:ext uri="{FF2B5EF4-FFF2-40B4-BE49-F238E27FC236}">
                  <a16:creationId xmlns:a16="http://schemas.microsoft.com/office/drawing/2014/main" id="{C596222A-22B4-4540-821F-83096AE52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391"/>
              <a:ext cx="0" cy="11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80" name="Line 56">
              <a:extLst>
                <a:ext uri="{FF2B5EF4-FFF2-40B4-BE49-F238E27FC236}">
                  <a16:creationId xmlns:a16="http://schemas.microsoft.com/office/drawing/2014/main" id="{D32A2335-0E47-409A-95B6-8D5E3E771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391"/>
              <a:ext cx="0" cy="1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81" name="Line 57">
              <a:extLst>
                <a:ext uri="{FF2B5EF4-FFF2-40B4-BE49-F238E27FC236}">
                  <a16:creationId xmlns:a16="http://schemas.microsoft.com/office/drawing/2014/main" id="{F576A94E-9A11-404D-808C-B7EAA1D56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391"/>
              <a:ext cx="0" cy="11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82" name="Line 58">
              <a:extLst>
                <a:ext uri="{FF2B5EF4-FFF2-40B4-BE49-F238E27FC236}">
                  <a16:creationId xmlns:a16="http://schemas.microsoft.com/office/drawing/2014/main" id="{7BE43541-087F-4DE7-906C-0B3CDAA12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1621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85" name="Rectangle 61">
              <a:extLst>
                <a:ext uri="{FF2B5EF4-FFF2-40B4-BE49-F238E27FC236}">
                  <a16:creationId xmlns:a16="http://schemas.microsoft.com/office/drawing/2014/main" id="{4B1FBED6-ADCA-438B-AD3D-49CEBEE60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2108"/>
              <a:ext cx="80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2400"/>
                <a:t>－</a:t>
              </a:r>
            </a:p>
          </p:txBody>
        </p:sp>
        <p:sp>
          <p:nvSpPr>
            <p:cNvPr id="538686" name="Rectangle 62">
              <a:extLst>
                <a:ext uri="{FF2B5EF4-FFF2-40B4-BE49-F238E27FC236}">
                  <a16:creationId xmlns:a16="http://schemas.microsoft.com/office/drawing/2014/main" id="{F5F203D5-6EC0-45C2-9F55-0CBA62F42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2108"/>
              <a:ext cx="67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Mask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538687" name="Rectangle 63">
              <a:extLst>
                <a:ext uri="{FF2B5EF4-FFF2-40B4-BE49-F238E27FC236}">
                  <a16:creationId xmlns:a16="http://schemas.microsoft.com/office/drawing/2014/main" id="{952F0D76-6EF4-4CCA-8BDB-484A7FA9D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108"/>
              <a:ext cx="714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538674" name="Line 50">
              <a:extLst>
                <a:ext uri="{FF2B5EF4-FFF2-40B4-BE49-F238E27FC236}">
                  <a16:creationId xmlns:a16="http://schemas.microsoft.com/office/drawing/2014/main" id="{A47E96FE-3B9E-4374-BF38-EFD78094D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391"/>
              <a:ext cx="217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75" name="Line 51">
              <a:extLst>
                <a:ext uri="{FF2B5EF4-FFF2-40B4-BE49-F238E27FC236}">
                  <a16:creationId xmlns:a16="http://schemas.microsoft.com/office/drawing/2014/main" id="{454253BF-8B62-4517-8396-A665167FF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886"/>
              <a:ext cx="21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76" name="Line 52">
              <a:extLst>
                <a:ext uri="{FF2B5EF4-FFF2-40B4-BE49-F238E27FC236}">
                  <a16:creationId xmlns:a16="http://schemas.microsoft.com/office/drawing/2014/main" id="{95A7FFF9-E8E7-4CDD-BD00-DBA300806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562"/>
              <a:ext cx="21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88" name="Line 64">
              <a:extLst>
                <a:ext uri="{FF2B5EF4-FFF2-40B4-BE49-F238E27FC236}">
                  <a16:creationId xmlns:a16="http://schemas.microsoft.com/office/drawing/2014/main" id="{B6F17F6E-A8C1-43A8-944A-4ED7DA01F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123"/>
              <a:ext cx="21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89" name="Line 65">
              <a:extLst>
                <a:ext uri="{FF2B5EF4-FFF2-40B4-BE49-F238E27FC236}">
                  <a16:creationId xmlns:a16="http://schemas.microsoft.com/office/drawing/2014/main" id="{4A202721-B2CA-401D-B943-010B7A0A8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335"/>
              <a:ext cx="21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38704" name="Rectangle 80">
            <a:extLst>
              <a:ext uri="{FF2B5EF4-FFF2-40B4-BE49-F238E27FC236}">
                <a16:creationId xmlns:a16="http://schemas.microsoft.com/office/drawing/2014/main" id="{904C1B78-1586-4C8B-9C23-84C050140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722688"/>
            <a:ext cx="3457575" cy="360362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8715" name="Group 91">
            <a:extLst>
              <a:ext uri="{FF2B5EF4-FFF2-40B4-BE49-F238E27FC236}">
                <a16:creationId xmlns:a16="http://schemas.microsoft.com/office/drawing/2014/main" id="{42F67680-F667-4460-AE71-F1770A64ECA6}"/>
              </a:ext>
            </a:extLst>
          </p:cNvPr>
          <p:cNvGrpSpPr>
            <a:grpSpLocks/>
          </p:cNvGrpSpPr>
          <p:nvPr/>
        </p:nvGrpSpPr>
        <p:grpSpPr bwMode="auto">
          <a:xfrm>
            <a:off x="4846638" y="2205038"/>
            <a:ext cx="3470275" cy="2454275"/>
            <a:chOff x="2925" y="1389"/>
            <a:chExt cx="2186" cy="1546"/>
          </a:xfrm>
        </p:grpSpPr>
        <p:sp>
          <p:nvSpPr>
            <p:cNvPr id="538627" name="Freeform 3">
              <a:extLst>
                <a:ext uri="{FF2B5EF4-FFF2-40B4-BE49-F238E27FC236}">
                  <a16:creationId xmlns:a16="http://schemas.microsoft.com/office/drawing/2014/main" id="{786E0756-2447-4BA5-BF3E-2B1E3AA315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25" y="2572"/>
              <a:ext cx="2178" cy="363"/>
            </a:xfrm>
            <a:custGeom>
              <a:avLst/>
              <a:gdLst>
                <a:gd name="T0" fmla="*/ 1860 w 2677"/>
                <a:gd name="T1" fmla="*/ 363 h 363"/>
                <a:gd name="T2" fmla="*/ 2223 w 2677"/>
                <a:gd name="T3" fmla="*/ 363 h 363"/>
                <a:gd name="T4" fmla="*/ 2677 w 2677"/>
                <a:gd name="T5" fmla="*/ 0 h 363"/>
                <a:gd name="T6" fmla="*/ 0 w 2677"/>
                <a:gd name="T7" fmla="*/ 0 h 363"/>
                <a:gd name="T8" fmla="*/ 1860 w 2677"/>
                <a:gd name="T9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7" h="363">
                  <a:moveTo>
                    <a:pt x="1860" y="363"/>
                  </a:moveTo>
                  <a:lnTo>
                    <a:pt x="2223" y="363"/>
                  </a:lnTo>
                  <a:lnTo>
                    <a:pt x="2677" y="0"/>
                  </a:lnTo>
                  <a:lnTo>
                    <a:pt x="0" y="0"/>
                  </a:lnTo>
                  <a:lnTo>
                    <a:pt x="1860" y="36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60001"/>
                  </a:schemeClr>
                </a:gs>
                <a:gs pos="100000">
                  <a:schemeClr val="accent1">
                    <a:gamma/>
                    <a:shade val="6275"/>
                    <a:invGamma/>
                    <a:alpha val="60001"/>
                  </a:schemeClr>
                </a:gs>
              </a:gsLst>
              <a:lin ang="54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32" name="Rectangle 8">
              <a:extLst>
                <a:ext uri="{FF2B5EF4-FFF2-40B4-BE49-F238E27FC236}">
                  <a16:creationId xmlns:a16="http://schemas.microsoft.com/office/drawing/2014/main" id="{F57A7798-9405-4CA3-95DB-746810EEB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626"/>
              <a:ext cx="67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Mask</a:t>
              </a:r>
            </a:p>
          </p:txBody>
        </p:sp>
        <p:sp>
          <p:nvSpPr>
            <p:cNvPr id="538633" name="Rectangle 9">
              <a:extLst>
                <a:ext uri="{FF2B5EF4-FFF2-40B4-BE49-F238E27FC236}">
                  <a16:creationId xmlns:a16="http://schemas.microsoft.com/office/drawing/2014/main" id="{3DEC8055-23E6-4DA5-AD26-3F787617B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626"/>
              <a:ext cx="71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IP</a:t>
              </a:r>
            </a:p>
          </p:txBody>
        </p:sp>
        <p:sp>
          <p:nvSpPr>
            <p:cNvPr id="538634" name="Rectangle 10">
              <a:extLst>
                <a:ext uri="{FF2B5EF4-FFF2-40B4-BE49-F238E27FC236}">
                  <a16:creationId xmlns:a16="http://schemas.microsoft.com/office/drawing/2014/main" id="{14668FF2-4CC9-4676-8F58-B9F808671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23"/>
              <a:ext cx="80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21</a:t>
              </a:r>
            </a:p>
          </p:txBody>
        </p:sp>
        <p:sp>
          <p:nvSpPr>
            <p:cNvPr id="538635" name="Rectangle 11">
              <a:extLst>
                <a:ext uri="{FF2B5EF4-FFF2-40B4-BE49-F238E27FC236}">
                  <a16:creationId xmlns:a16="http://schemas.microsoft.com/office/drawing/2014/main" id="{36E82539-6C9C-43CF-B73C-DAFC5A6DD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2333"/>
              <a:ext cx="67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/0</a:t>
              </a:r>
              <a:endParaRPr lang="en-US" altLang="zh-CN" sz="2400" baseline="-25000"/>
            </a:p>
          </p:txBody>
        </p:sp>
        <p:sp>
          <p:nvSpPr>
            <p:cNvPr id="538636" name="Rectangle 12">
              <a:extLst>
                <a:ext uri="{FF2B5EF4-FFF2-40B4-BE49-F238E27FC236}">
                  <a16:creationId xmlns:a16="http://schemas.microsoft.com/office/drawing/2014/main" id="{25BFDB0D-71DE-4B9C-81F1-6D852B45A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333"/>
              <a:ext cx="714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0.0.0.0</a:t>
              </a:r>
              <a:endParaRPr lang="en-US" altLang="zh-CN" sz="2400" baseline="-25000"/>
            </a:p>
          </p:txBody>
        </p:sp>
        <p:sp>
          <p:nvSpPr>
            <p:cNvPr id="538637" name="Rectangle 13">
              <a:extLst>
                <a:ext uri="{FF2B5EF4-FFF2-40B4-BE49-F238E27FC236}">
                  <a16:creationId xmlns:a16="http://schemas.microsoft.com/office/drawing/2014/main" id="{B3DB9D94-D5FB-47E2-A2D6-F54267BC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1884"/>
              <a:ext cx="80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2400"/>
                <a:t>－</a:t>
              </a:r>
            </a:p>
          </p:txBody>
        </p:sp>
        <p:sp>
          <p:nvSpPr>
            <p:cNvPr id="538638" name="Rectangle 14">
              <a:extLst>
                <a:ext uri="{FF2B5EF4-FFF2-40B4-BE49-F238E27FC236}">
                  <a16:creationId xmlns:a16="http://schemas.microsoft.com/office/drawing/2014/main" id="{BD69F36C-7B60-49EF-8A22-16E03AC82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869"/>
              <a:ext cx="67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Mask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538639" name="Rectangle 15">
              <a:extLst>
                <a:ext uri="{FF2B5EF4-FFF2-40B4-BE49-F238E27FC236}">
                  <a16:creationId xmlns:a16="http://schemas.microsoft.com/office/drawing/2014/main" id="{FC4C43A0-C050-4E13-B51F-A41500BDB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869"/>
              <a:ext cx="714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538640" name="Rectangle 16">
              <a:extLst>
                <a:ext uri="{FF2B5EF4-FFF2-40B4-BE49-F238E27FC236}">
                  <a16:creationId xmlns:a16="http://schemas.microsoft.com/office/drawing/2014/main" id="{B9CC3489-6FA2-4412-AE14-B1A5A9ADD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1389"/>
              <a:ext cx="802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Next-hop Address</a:t>
              </a:r>
            </a:p>
          </p:txBody>
        </p:sp>
        <p:sp>
          <p:nvSpPr>
            <p:cNvPr id="538641" name="Rectangle 17">
              <a:extLst>
                <a:ext uri="{FF2B5EF4-FFF2-40B4-BE49-F238E27FC236}">
                  <a16:creationId xmlns:a16="http://schemas.microsoft.com/office/drawing/2014/main" id="{735E7BCC-65B3-4DA5-AA7E-4A5B5DDF1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389"/>
              <a:ext cx="1384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Dst. Network</a:t>
              </a:r>
            </a:p>
          </p:txBody>
        </p:sp>
        <p:sp>
          <p:nvSpPr>
            <p:cNvPr id="538645" name="Line 21">
              <a:extLst>
                <a:ext uri="{FF2B5EF4-FFF2-40B4-BE49-F238E27FC236}">
                  <a16:creationId xmlns:a16="http://schemas.microsoft.com/office/drawing/2014/main" id="{4383B0E8-3C00-4262-8F0D-F19E86DC1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626"/>
              <a:ext cx="1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47" name="Line 23">
              <a:extLst>
                <a:ext uri="{FF2B5EF4-FFF2-40B4-BE49-F238E27FC236}">
                  <a16:creationId xmlns:a16="http://schemas.microsoft.com/office/drawing/2014/main" id="{25D77CB9-10F4-49AA-AA58-9E65CE0D4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389"/>
              <a:ext cx="0" cy="11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48" name="Line 24">
              <a:extLst>
                <a:ext uri="{FF2B5EF4-FFF2-40B4-BE49-F238E27FC236}">
                  <a16:creationId xmlns:a16="http://schemas.microsoft.com/office/drawing/2014/main" id="{CED776DB-37A8-47BB-BF7C-993A676B2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9" y="1389"/>
              <a:ext cx="0" cy="1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49" name="Line 25">
              <a:extLst>
                <a:ext uri="{FF2B5EF4-FFF2-40B4-BE49-F238E27FC236}">
                  <a16:creationId xmlns:a16="http://schemas.microsoft.com/office/drawing/2014/main" id="{540FBC8D-457D-4915-8AC1-34F330B1E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1389"/>
              <a:ext cx="0" cy="11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50" name="Line 26">
              <a:extLst>
                <a:ext uri="{FF2B5EF4-FFF2-40B4-BE49-F238E27FC236}">
                  <a16:creationId xmlns:a16="http://schemas.microsoft.com/office/drawing/2014/main" id="{30223E97-0ADF-4919-AFCB-810CE2B47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9" y="1619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53" name="Rectangle 29">
              <a:extLst>
                <a:ext uri="{FF2B5EF4-FFF2-40B4-BE49-F238E27FC236}">
                  <a16:creationId xmlns:a16="http://schemas.microsoft.com/office/drawing/2014/main" id="{2FEF1DA4-AC77-41C5-850A-E4C667C15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106"/>
              <a:ext cx="80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2400"/>
                <a:t>－</a:t>
              </a:r>
            </a:p>
          </p:txBody>
        </p:sp>
        <p:sp>
          <p:nvSpPr>
            <p:cNvPr id="538654" name="Rectangle 30">
              <a:extLst>
                <a:ext uri="{FF2B5EF4-FFF2-40B4-BE49-F238E27FC236}">
                  <a16:creationId xmlns:a16="http://schemas.microsoft.com/office/drawing/2014/main" id="{24B88F8D-B82E-4DED-AE10-7245F9C86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2106"/>
              <a:ext cx="67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Mask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538655" name="Rectangle 31">
              <a:extLst>
                <a:ext uri="{FF2B5EF4-FFF2-40B4-BE49-F238E27FC236}">
                  <a16:creationId xmlns:a16="http://schemas.microsoft.com/office/drawing/2014/main" id="{C922F5B0-EAA9-4255-8BD5-218DCE0B0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106"/>
              <a:ext cx="714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/>
                <a:t>I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538642" name="Line 18">
              <a:extLst>
                <a:ext uri="{FF2B5EF4-FFF2-40B4-BE49-F238E27FC236}">
                  <a16:creationId xmlns:a16="http://schemas.microsoft.com/office/drawing/2014/main" id="{BECA0CA8-C383-4B5F-9BCE-7EFA25577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389"/>
              <a:ext cx="217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43" name="Line 19">
              <a:extLst>
                <a:ext uri="{FF2B5EF4-FFF2-40B4-BE49-F238E27FC236}">
                  <a16:creationId xmlns:a16="http://schemas.microsoft.com/office/drawing/2014/main" id="{9C53829C-1D85-45A5-8971-BAEC1CC0A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884"/>
              <a:ext cx="21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44" name="Line 20">
              <a:extLst>
                <a:ext uri="{FF2B5EF4-FFF2-40B4-BE49-F238E27FC236}">
                  <a16:creationId xmlns:a16="http://schemas.microsoft.com/office/drawing/2014/main" id="{DFAB4456-6C7F-4CFB-97C5-9C066F21D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568"/>
              <a:ext cx="21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56" name="Line 32">
              <a:extLst>
                <a:ext uri="{FF2B5EF4-FFF2-40B4-BE49-F238E27FC236}">
                  <a16:creationId xmlns:a16="http://schemas.microsoft.com/office/drawing/2014/main" id="{07C1FD6D-EFE8-46FC-8062-474C3D340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121"/>
              <a:ext cx="21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8657" name="Line 33">
              <a:extLst>
                <a:ext uri="{FF2B5EF4-FFF2-40B4-BE49-F238E27FC236}">
                  <a16:creationId xmlns:a16="http://schemas.microsoft.com/office/drawing/2014/main" id="{495E7EE9-82F9-4469-A507-5C5B9665B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341"/>
              <a:ext cx="21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38690" name="Rectangle 66">
            <a:extLst>
              <a:ext uri="{FF2B5EF4-FFF2-40B4-BE49-F238E27FC236}">
                <a16:creationId xmlns:a16="http://schemas.microsoft.com/office/drawing/2014/main" id="{AE6EF636-7272-4415-B11D-8F2B5CE6A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Routing Loop</a:t>
            </a:r>
          </a:p>
        </p:txBody>
      </p:sp>
      <p:sp>
        <p:nvSpPr>
          <p:cNvPr id="538691" name="Rectangle 67">
            <a:extLst>
              <a:ext uri="{FF2B5EF4-FFF2-40B4-BE49-F238E27FC236}">
                <a16:creationId xmlns:a16="http://schemas.microsoft.com/office/drawing/2014/main" id="{417E840F-77C0-4A5D-BE88-569D424D9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主机和路由器的默认路由设置</a:t>
            </a:r>
          </a:p>
        </p:txBody>
      </p:sp>
      <p:sp>
        <p:nvSpPr>
          <p:cNvPr id="538692" name="Oval 68">
            <a:extLst>
              <a:ext uri="{FF2B5EF4-FFF2-40B4-BE49-F238E27FC236}">
                <a16:creationId xmlns:a16="http://schemas.microsoft.com/office/drawing/2014/main" id="{B2CABC04-A693-4EDB-B651-D2CF2FF6AC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288" y="4537075"/>
            <a:ext cx="1943100" cy="601663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1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Mask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</a:p>
        </p:txBody>
      </p:sp>
      <p:pic>
        <p:nvPicPr>
          <p:cNvPr id="25609" name="Picture 69">
            <a:extLst>
              <a:ext uri="{FF2B5EF4-FFF2-40B4-BE49-F238E27FC236}">
                <a16:creationId xmlns:a16="http://schemas.microsoft.com/office/drawing/2014/main" id="{189A6660-5A60-486F-AD97-7D9DF0752A6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4565650"/>
            <a:ext cx="733425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610" name="AutoShape 70">
            <a:extLst>
              <a:ext uri="{FF2B5EF4-FFF2-40B4-BE49-F238E27FC236}">
                <a16:creationId xmlns:a16="http://schemas.microsoft.com/office/drawing/2014/main" id="{53668A51-4C5D-4CB1-9592-EB61EE117588}"/>
              </a:ext>
            </a:extLst>
          </p:cNvPr>
          <p:cNvCxnSpPr>
            <a:cxnSpLocks noChangeShapeType="1"/>
            <a:stCxn id="25609" idx="1"/>
            <a:endCxn id="538692" idx="6"/>
          </p:cNvCxnSpPr>
          <p:nvPr/>
        </p:nvCxnSpPr>
        <p:spPr bwMode="auto">
          <a:xfrm flipH="1">
            <a:off x="2338388" y="4819650"/>
            <a:ext cx="790575" cy="19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5611" name="Picture 71">
            <a:extLst>
              <a:ext uri="{FF2B5EF4-FFF2-40B4-BE49-F238E27FC236}">
                <a16:creationId xmlns:a16="http://schemas.microsoft.com/office/drawing/2014/main" id="{3A574814-01A6-44D1-BF01-1E8D5514338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4565650"/>
            <a:ext cx="733425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612" name="AutoShape 72">
            <a:extLst>
              <a:ext uri="{FF2B5EF4-FFF2-40B4-BE49-F238E27FC236}">
                <a16:creationId xmlns:a16="http://schemas.microsoft.com/office/drawing/2014/main" id="{A9271C22-A8A2-490F-9BCD-F642104DB0A1}"/>
              </a:ext>
            </a:extLst>
          </p:cNvPr>
          <p:cNvCxnSpPr>
            <a:cxnSpLocks noChangeShapeType="1"/>
            <a:stCxn id="25611" idx="3"/>
            <a:endCxn id="538708" idx="2"/>
          </p:cNvCxnSpPr>
          <p:nvPr/>
        </p:nvCxnSpPr>
        <p:spPr bwMode="auto">
          <a:xfrm>
            <a:off x="6022975" y="4819650"/>
            <a:ext cx="782638" cy="19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8697" name="Oval 73">
            <a:extLst>
              <a:ext uri="{FF2B5EF4-FFF2-40B4-BE49-F238E27FC236}">
                <a16:creationId xmlns:a16="http://schemas.microsoft.com/office/drawing/2014/main" id="{137CCE1E-0482-4C6E-8CC2-378252FF88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5375" y="5281613"/>
            <a:ext cx="1943100" cy="601662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2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Mask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</a:p>
        </p:txBody>
      </p:sp>
      <p:cxnSp>
        <p:nvCxnSpPr>
          <p:cNvPr id="25614" name="AutoShape 74">
            <a:extLst>
              <a:ext uri="{FF2B5EF4-FFF2-40B4-BE49-F238E27FC236}">
                <a16:creationId xmlns:a16="http://schemas.microsoft.com/office/drawing/2014/main" id="{A502AA6B-C91B-40A7-A2B9-FFA40C834B3F}"/>
              </a:ext>
            </a:extLst>
          </p:cNvPr>
          <p:cNvCxnSpPr>
            <a:cxnSpLocks noChangeShapeType="1"/>
            <a:stCxn id="25609" idx="2"/>
            <a:endCxn id="538697" idx="1"/>
          </p:cNvCxnSpPr>
          <p:nvPr/>
        </p:nvCxnSpPr>
        <p:spPr bwMode="auto">
          <a:xfrm>
            <a:off x="3495675" y="5072063"/>
            <a:ext cx="423863" cy="2968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5" name="AutoShape 75">
            <a:extLst>
              <a:ext uri="{FF2B5EF4-FFF2-40B4-BE49-F238E27FC236}">
                <a16:creationId xmlns:a16="http://schemas.microsoft.com/office/drawing/2014/main" id="{3E27D765-0727-477D-99BB-6870FF312406}"/>
              </a:ext>
            </a:extLst>
          </p:cNvPr>
          <p:cNvCxnSpPr>
            <a:cxnSpLocks noChangeShapeType="1"/>
            <a:stCxn id="25611" idx="2"/>
            <a:endCxn id="538697" idx="7"/>
          </p:cNvCxnSpPr>
          <p:nvPr/>
        </p:nvCxnSpPr>
        <p:spPr bwMode="auto">
          <a:xfrm flipH="1">
            <a:off x="5294313" y="5072063"/>
            <a:ext cx="361950" cy="2968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8700" name="Text Box 76">
            <a:extLst>
              <a:ext uri="{FF2B5EF4-FFF2-40B4-BE49-F238E27FC236}">
                <a16:creationId xmlns:a16="http://schemas.microsoft.com/office/drawing/2014/main" id="{142970CF-F3E6-4A1E-96C7-A759422C3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34498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31</a:t>
            </a:r>
          </a:p>
        </p:txBody>
      </p:sp>
      <p:sp>
        <p:nvSpPr>
          <p:cNvPr id="538701" name="Text Box 77">
            <a:extLst>
              <a:ext uri="{FF2B5EF4-FFF2-40B4-BE49-F238E27FC236}">
                <a16:creationId xmlns:a16="http://schemas.microsoft.com/office/drawing/2014/main" id="{581FE164-9DF8-4609-B9B1-6D61084B9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4346575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538702" name="Text Box 78">
            <a:extLst>
              <a:ext uri="{FF2B5EF4-FFF2-40B4-BE49-F238E27FC236}">
                <a16:creationId xmlns:a16="http://schemas.microsoft.com/office/drawing/2014/main" id="{39DE417B-D671-478F-8DAE-B43F79B3B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484981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</a:p>
        </p:txBody>
      </p:sp>
      <p:sp>
        <p:nvSpPr>
          <p:cNvPr id="538703" name="Text Box 79">
            <a:extLst>
              <a:ext uri="{FF2B5EF4-FFF2-40B4-BE49-F238E27FC236}">
                <a16:creationId xmlns:a16="http://schemas.microsoft.com/office/drawing/2014/main" id="{ECD84D1E-D66A-49CA-831A-F085AF4B9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77837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22</a:t>
            </a:r>
          </a:p>
        </p:txBody>
      </p:sp>
      <p:sp>
        <p:nvSpPr>
          <p:cNvPr id="538705" name="Rectangle 81">
            <a:extLst>
              <a:ext uri="{FF2B5EF4-FFF2-40B4-BE49-F238E27FC236}">
                <a16:creationId xmlns:a16="http://schemas.microsoft.com/office/drawing/2014/main" id="{52FD9ADB-16AE-4559-8F0D-B52E8B055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38" y="3716338"/>
            <a:ext cx="3457575" cy="360362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8706" name="Rectangle 82">
            <a:extLst>
              <a:ext uri="{FF2B5EF4-FFF2-40B4-BE49-F238E27FC236}">
                <a16:creationId xmlns:a16="http://schemas.microsoft.com/office/drawing/2014/main" id="{0B8B1A5E-643E-42BC-87A6-9931FE727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4725988"/>
            <a:ext cx="719137" cy="2159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Net4</a:t>
            </a:r>
          </a:p>
        </p:txBody>
      </p:sp>
      <p:sp>
        <p:nvSpPr>
          <p:cNvPr id="538708" name="Oval 84">
            <a:extLst>
              <a:ext uri="{FF2B5EF4-FFF2-40B4-BE49-F238E27FC236}">
                <a16:creationId xmlns:a16="http://schemas.microsoft.com/office/drawing/2014/main" id="{4E5BF22E-CB8F-449C-99D4-35D8888F5A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5613" y="4537075"/>
            <a:ext cx="1943100" cy="601663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3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Mask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</a:p>
        </p:txBody>
      </p:sp>
      <p:sp>
        <p:nvSpPr>
          <p:cNvPr id="538709" name="Oval 85">
            <a:extLst>
              <a:ext uri="{FF2B5EF4-FFF2-40B4-BE49-F238E27FC236}">
                <a16:creationId xmlns:a16="http://schemas.microsoft.com/office/drawing/2014/main" id="{9E4FDA65-9F9B-41F2-8D80-E927C7292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5250" y="5564188"/>
            <a:ext cx="1943100" cy="601662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4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Mask</a:t>
            </a:r>
            <a:r>
              <a:rPr lang="en-US" altLang="zh-CN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</a:p>
        </p:txBody>
      </p:sp>
      <p:sp>
        <p:nvSpPr>
          <p:cNvPr id="538711" name="AutoShape 87">
            <a:extLst>
              <a:ext uri="{FF2B5EF4-FFF2-40B4-BE49-F238E27FC236}">
                <a16:creationId xmlns:a16="http://schemas.microsoft.com/office/drawing/2014/main" id="{08694701-9A67-444C-ABF7-122737D4E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5468938"/>
            <a:ext cx="2201863" cy="603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Routing loop</a:t>
            </a:r>
          </a:p>
        </p:txBody>
      </p:sp>
      <p:cxnSp>
        <p:nvCxnSpPr>
          <p:cNvPr id="25625" name="AutoShape 94">
            <a:extLst>
              <a:ext uri="{FF2B5EF4-FFF2-40B4-BE49-F238E27FC236}">
                <a16:creationId xmlns:a16="http://schemas.microsoft.com/office/drawing/2014/main" id="{994C6D60-8F84-463B-8398-509A344DC8AB}"/>
              </a:ext>
            </a:extLst>
          </p:cNvPr>
          <p:cNvCxnSpPr>
            <a:cxnSpLocks noChangeShapeType="1"/>
            <a:stCxn id="538697" idx="6"/>
            <a:endCxn id="538709" idx="2"/>
          </p:cNvCxnSpPr>
          <p:nvPr/>
        </p:nvCxnSpPr>
        <p:spPr bwMode="auto">
          <a:xfrm>
            <a:off x="5578475" y="5583238"/>
            <a:ext cx="866775" cy="2825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6" name="AutoShape 95">
            <a:extLst>
              <a:ext uri="{FF2B5EF4-FFF2-40B4-BE49-F238E27FC236}">
                <a16:creationId xmlns:a16="http://schemas.microsoft.com/office/drawing/2014/main" id="{4617716A-45DA-402D-8AA9-926B74589530}"/>
              </a:ext>
            </a:extLst>
          </p:cNvPr>
          <p:cNvCxnSpPr>
            <a:cxnSpLocks noChangeShapeType="1"/>
            <a:stCxn id="538709" idx="0"/>
            <a:endCxn id="538708" idx="4"/>
          </p:cNvCxnSpPr>
          <p:nvPr/>
        </p:nvCxnSpPr>
        <p:spPr bwMode="auto">
          <a:xfrm flipV="1">
            <a:off x="7416800" y="5138738"/>
            <a:ext cx="360363" cy="42545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0.23628 4.07407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538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8 2.96296E-6 C 0.27135 0.05231 0.30642 0.10486 0.34601 0.1037 C 0.38559 0.10254 0.42969 0.04745 0.47378 -0.00741 " pathEditMode="relative" ptsTypes="aaA">
                                      <p:cBhvr>
                                        <p:cTn id="26" dur="2000" fill="hold"/>
                                        <p:tgtEl>
                                          <p:spTgt spid="538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379 -0.00741 C 0.4316 0.04768 0.38959 0.10278 0.35018 0.1037 C 0.31077 0.10463 0.25643 0.01574 0.23768 -0.00185 " pathEditMode="relative" ptsTypes="aaA">
                                      <p:cBhvr>
                                        <p:cTn id="34" dur="2000" fill="hold"/>
                                        <p:tgtEl>
                                          <p:spTgt spid="538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8 -5.18519E-6 C 0.27205 0.05393 0.30781 0.1081 0.3474 0.1074 C 0.38698 0.10671 0.43038 0.05138 0.47378 -0.00371 " pathEditMode="relative" ptsTypes="aaA">
                                      <p:cBhvr>
                                        <p:cTn id="37" dur="2000" fill="hold"/>
                                        <p:tgtEl>
                                          <p:spTgt spid="538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378 -0.00741 C 0.43038 0.04815 0.38698 0.10394 0.3474 0.10371 C 0.30781 0.10347 0.27205 0.04699 0.23628 -0.00926 " pathEditMode="relative" ptsTypes="aaA">
                                      <p:cBhvr>
                                        <p:cTn id="40" dur="2000" fill="hold"/>
                                        <p:tgtEl>
                                          <p:spTgt spid="538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7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A98802F8-6E29-43F0-A3F5-B7CD7CCB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11CB4-CCBB-44CC-A328-FBDA83319AE4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75498" name="Rectangle 10">
            <a:extLst>
              <a:ext uri="{FF2B5EF4-FFF2-40B4-BE49-F238E27FC236}">
                <a16:creationId xmlns:a16="http://schemas.microsoft.com/office/drawing/2014/main" id="{E861EFEC-7220-497F-82B2-BA6FE064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9144000" cy="4679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C0B7BA72-C1BE-4B84-82D6-F7EB74F2D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/>
              <a:t>Forwarding with Classful Addressing: without subnetting</a:t>
            </a:r>
          </a:p>
        </p:txBody>
      </p:sp>
      <p:pic>
        <p:nvPicPr>
          <p:cNvPr id="27653" name="Picture 4">
            <a:extLst>
              <a:ext uri="{FF2B5EF4-FFF2-40B4-BE49-F238E27FC236}">
                <a16:creationId xmlns:a16="http://schemas.microsoft.com/office/drawing/2014/main" id="{07FCDA6D-F7E6-4B76-83DE-C7805C0F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9144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4" name="Text Box 7">
            <a:extLst>
              <a:ext uri="{FF2B5EF4-FFF2-40B4-BE49-F238E27FC236}">
                <a16:creationId xmlns:a16="http://schemas.microsoft.com/office/drawing/2014/main" id="{1B7802D7-078D-454F-A944-8AF5828EC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263" y="1531938"/>
            <a:ext cx="238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Network address</a:t>
            </a:r>
          </a:p>
        </p:txBody>
      </p:sp>
      <p:sp>
        <p:nvSpPr>
          <p:cNvPr id="575497" name="Line 9">
            <a:extLst>
              <a:ext uri="{FF2B5EF4-FFF2-40B4-BE49-F238E27FC236}">
                <a16:creationId xmlns:a16="http://schemas.microsoft.com/office/drawing/2014/main" id="{5B6F770D-C87D-4BFF-B5DE-AD6BEA6E3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1916113"/>
            <a:ext cx="0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BAA8C-DAC1-4A2B-A6B3-BADB7897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Forwarding with Classful Addressing: without subnetting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9BA2B18-3643-46A0-9E9C-D6554AE4B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352443"/>
            <a:ext cx="8192265" cy="4956282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DE31AA-67CD-477A-BA0E-93FB291D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A8D9F-4B7E-4AB3-8BD1-922E5561039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22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BAA8C-DAC1-4A2B-A6B3-BADB7897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Forwarding with Classful Addressing: without subnetting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DE31AA-67CD-477A-BA0E-93FB291D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A8D9F-4B7E-4AB3-8BD1-922E5561039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D21DA71-E293-4338-916F-BB65208BF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552" y="1362385"/>
            <a:ext cx="5400600" cy="37804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CB3C3E-6469-4FB4-B1C2-AEB76561F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05" y="5161401"/>
            <a:ext cx="5426947" cy="17346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4C099D-E998-4B02-A71B-735DEB2739DC}"/>
              </a:ext>
            </a:extLst>
          </p:cNvPr>
          <p:cNvSpPr txBox="1"/>
          <p:nvPr/>
        </p:nvSpPr>
        <p:spPr>
          <a:xfrm>
            <a:off x="467544" y="468114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R1</a:t>
            </a:r>
            <a:r>
              <a:rPr lang="zh-CN" altLang="en-US" dirty="0">
                <a:solidFill>
                  <a:schemeClr val="bg1"/>
                </a:solidFill>
              </a:rPr>
              <a:t>路由表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4A10B9-E073-48A1-942B-895E23C2627F}"/>
              </a:ext>
            </a:extLst>
          </p:cNvPr>
          <p:cNvSpPr txBox="1"/>
          <p:nvPr/>
        </p:nvSpPr>
        <p:spPr>
          <a:xfrm>
            <a:off x="6012160" y="2623958"/>
            <a:ext cx="283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目的地址为</a:t>
            </a:r>
            <a:r>
              <a:rPr lang="en-US" altLang="zh-CN" dirty="0"/>
              <a:t>192.16.7.14</a:t>
            </a:r>
            <a:r>
              <a:rPr lang="zh-CN" altLang="en-US" dirty="0"/>
              <a:t>的分组该如何转发？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D79AB9-6E5E-4FAE-A7C7-6D77AC87DF44}"/>
              </a:ext>
            </a:extLst>
          </p:cNvPr>
          <p:cNvSpPr txBox="1"/>
          <p:nvPr/>
        </p:nvSpPr>
        <p:spPr>
          <a:xfrm>
            <a:off x="6026968" y="4466341"/>
            <a:ext cx="283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目的地址为</a:t>
            </a:r>
            <a:r>
              <a:rPr lang="en-US" altLang="zh-CN" dirty="0"/>
              <a:t>167.24.160.5</a:t>
            </a:r>
            <a:r>
              <a:rPr lang="zh-CN" altLang="en-US" dirty="0"/>
              <a:t>的分组该如何转发？</a:t>
            </a:r>
          </a:p>
        </p:txBody>
      </p:sp>
    </p:spTree>
    <p:extLst>
      <p:ext uri="{BB962C8B-B14F-4D97-AF65-F5344CB8AC3E}">
        <p14:creationId xmlns:p14="http://schemas.microsoft.com/office/powerpoint/2010/main" val="2344692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349DCC5-2A55-4C52-A66A-93473934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E5045-2DC7-4880-BA9F-C1B656650898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081FED9C-0B0F-4C3D-A2B8-5B3C81CF5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400" dirty="0"/>
              <a:t>Forwarding with Classful Addressing: with fix length subnetting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2133275E-C759-46D5-BD30-7C9CA0FE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2163"/>
            <a:ext cx="9144000" cy="312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Text Box 5">
            <a:extLst>
              <a:ext uri="{FF2B5EF4-FFF2-40B4-BE49-F238E27FC236}">
                <a16:creationId xmlns:a16="http://schemas.microsoft.com/office/drawing/2014/main" id="{112AB883-CADA-46F9-B726-727D28CC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4267200"/>
            <a:ext cx="222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Subnet address</a:t>
            </a:r>
          </a:p>
        </p:txBody>
      </p:sp>
      <p:sp>
        <p:nvSpPr>
          <p:cNvPr id="576518" name="Line 6">
            <a:extLst>
              <a:ext uri="{FF2B5EF4-FFF2-40B4-BE49-F238E27FC236}">
                <a16:creationId xmlns:a16="http://schemas.microsoft.com/office/drawing/2014/main" id="{2DCDFA6A-A04F-44AA-B4D9-D9799567EC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8488" y="3860800"/>
            <a:ext cx="0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A324041-7A15-4539-9E3D-B1FB23F89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632" y="1278543"/>
            <a:ext cx="6120680" cy="40854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27BAA8C-DAC1-4A2B-A6B3-BADB7897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252520" cy="1223962"/>
          </a:xfrm>
        </p:spPr>
        <p:txBody>
          <a:bodyPr/>
          <a:lstStyle/>
          <a:p>
            <a:r>
              <a:rPr lang="en-US" altLang="zh-CN" sz="3600" dirty="0"/>
              <a:t>Forwarding with Classful Addressing: with fix length subnetting</a:t>
            </a:r>
            <a:endParaRPr lang="zh-CN" altLang="en-US" sz="3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DE31AA-67CD-477A-BA0E-93FB291D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A8D9F-4B7E-4AB3-8BD1-922E5561039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4C099D-E998-4B02-A71B-735DEB2739DC}"/>
              </a:ext>
            </a:extLst>
          </p:cNvPr>
          <p:cNvSpPr txBox="1"/>
          <p:nvPr/>
        </p:nvSpPr>
        <p:spPr>
          <a:xfrm>
            <a:off x="1187624" y="133985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zh-CN" altLang="en-US" dirty="0">
                <a:solidFill>
                  <a:schemeClr val="bg1"/>
                </a:solidFill>
              </a:rPr>
              <a:t>路由表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4A10B9-E073-48A1-942B-895E23C2627F}"/>
              </a:ext>
            </a:extLst>
          </p:cNvPr>
          <p:cNvSpPr txBox="1"/>
          <p:nvPr/>
        </p:nvSpPr>
        <p:spPr>
          <a:xfrm>
            <a:off x="1198641" y="5391486"/>
            <a:ext cx="283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目的地址为</a:t>
            </a:r>
            <a:r>
              <a:rPr lang="en-US" altLang="zh-CN" dirty="0"/>
              <a:t>145.14.32.78</a:t>
            </a:r>
            <a:r>
              <a:rPr lang="zh-CN" altLang="en-US" dirty="0"/>
              <a:t>的分组该如何转发？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D79AB9-6E5E-4FAE-A7C7-6D77AC87DF44}"/>
              </a:ext>
            </a:extLst>
          </p:cNvPr>
          <p:cNvSpPr txBox="1"/>
          <p:nvPr/>
        </p:nvSpPr>
        <p:spPr>
          <a:xfrm>
            <a:off x="4572000" y="5380713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</a:t>
            </a:r>
            <a:r>
              <a:rPr lang="en-US" altLang="zh-CN" dirty="0"/>
              <a:t>145.14.0.0</a:t>
            </a:r>
            <a:r>
              <a:rPr lang="zh-CN" altLang="en-US" dirty="0"/>
              <a:t>上有一个目的地址为</a:t>
            </a:r>
            <a:r>
              <a:rPr lang="en-US" altLang="zh-CN" dirty="0"/>
              <a:t>7.22.67.91</a:t>
            </a:r>
            <a:r>
              <a:rPr lang="zh-CN" altLang="en-US" dirty="0"/>
              <a:t>的分组该如何转发？</a:t>
            </a:r>
          </a:p>
        </p:txBody>
      </p:sp>
    </p:spTree>
    <p:extLst>
      <p:ext uri="{BB962C8B-B14F-4D97-AF65-F5344CB8AC3E}">
        <p14:creationId xmlns:p14="http://schemas.microsoft.com/office/powerpoint/2010/main" val="416377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6A0A1A16-B1B6-407F-B7E9-F4AE75AA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94D3F-9F13-4412-9A5F-8D689C600887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77554" name="Rectangle 18">
            <a:extLst>
              <a:ext uri="{FF2B5EF4-FFF2-40B4-BE49-F238E27FC236}">
                <a16:creationId xmlns:a16="http://schemas.microsoft.com/office/drawing/2014/main" id="{CE0713BF-C906-453B-AC36-96285C568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03788"/>
            <a:ext cx="7091363" cy="104298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7538" name="Rectangle 2">
            <a:extLst>
              <a:ext uri="{FF2B5EF4-FFF2-40B4-BE49-F238E27FC236}">
                <a16:creationId xmlns:a16="http://schemas.microsoft.com/office/drawing/2014/main" id="{241631AA-EEF4-431D-99EF-6CEBC3B5D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400"/>
              <a:t>Forwarding with Classless Addressing and variable length subnetting</a:t>
            </a:r>
          </a:p>
        </p:txBody>
      </p:sp>
      <p:grpSp>
        <p:nvGrpSpPr>
          <p:cNvPr id="29701" name="Group 8">
            <a:extLst>
              <a:ext uri="{FF2B5EF4-FFF2-40B4-BE49-F238E27FC236}">
                <a16:creationId xmlns:a16="http://schemas.microsoft.com/office/drawing/2014/main" id="{2821CCC3-17E3-4D56-B440-34BEEC19E671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1484313"/>
            <a:ext cx="9148763" cy="2841625"/>
            <a:chOff x="-3" y="1117"/>
            <a:chExt cx="5763" cy="1790"/>
          </a:xfrm>
        </p:grpSpPr>
        <p:pic>
          <p:nvPicPr>
            <p:cNvPr id="29711" name="Picture 4">
              <a:extLst>
                <a:ext uri="{FF2B5EF4-FFF2-40B4-BE49-F238E27FC236}">
                  <a16:creationId xmlns:a16="http://schemas.microsoft.com/office/drawing/2014/main" id="{A6B9BC9A-0605-4F1A-ABA8-EE7FF1912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1117"/>
              <a:ext cx="5763" cy="1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712" name="Text Box 5">
              <a:extLst>
                <a:ext uri="{FF2B5EF4-FFF2-40B4-BE49-F238E27FC236}">
                  <a16:creationId xmlns:a16="http://schemas.microsoft.com/office/drawing/2014/main" id="{EFC7E96C-D4B4-4903-A19F-E574CF1DF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2603"/>
              <a:ext cx="1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</a:rPr>
                <a:t>Specific Network</a:t>
              </a:r>
            </a:p>
          </p:txBody>
        </p:sp>
        <p:sp>
          <p:nvSpPr>
            <p:cNvPr id="577542" name="Line 6">
              <a:extLst>
                <a:ext uri="{FF2B5EF4-FFF2-40B4-BE49-F238E27FC236}">
                  <a16:creationId xmlns:a16="http://schemas.microsoft.com/office/drawing/2014/main" id="{A263A33B-2AAC-434C-A275-DED3C11A0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2347"/>
              <a:ext cx="227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7543" name="Line 7">
              <a:extLst>
                <a:ext uri="{FF2B5EF4-FFF2-40B4-BE49-F238E27FC236}">
                  <a16:creationId xmlns:a16="http://schemas.microsoft.com/office/drawing/2014/main" id="{4C04B483-119C-4AF3-8025-27F70479B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2" y="2347"/>
              <a:ext cx="227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7545" name="Text Box 9">
            <a:extLst>
              <a:ext uri="{FF2B5EF4-FFF2-40B4-BE49-F238E27FC236}">
                <a16:creationId xmlns:a16="http://schemas.microsoft.com/office/drawing/2014/main" id="{80F8DA85-21DA-4E04-AF05-207C0AB3E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13325"/>
            <a:ext cx="1223963" cy="822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Direct route</a:t>
            </a:r>
          </a:p>
        </p:txBody>
      </p:sp>
      <p:cxnSp>
        <p:nvCxnSpPr>
          <p:cNvPr id="577546" name="AutoShape 10">
            <a:extLst>
              <a:ext uri="{FF2B5EF4-FFF2-40B4-BE49-F238E27FC236}">
                <a16:creationId xmlns:a16="http://schemas.microsoft.com/office/drawing/2014/main" id="{2EBF244A-6902-402C-A83E-7B4F3F5130BD}"/>
              </a:ext>
            </a:extLst>
          </p:cNvPr>
          <p:cNvCxnSpPr>
            <a:cxnSpLocks noChangeShapeType="1"/>
            <a:stCxn id="577545" idx="3"/>
            <a:endCxn id="577551" idx="1"/>
          </p:cNvCxnSpPr>
          <p:nvPr/>
        </p:nvCxnSpPr>
        <p:spPr bwMode="auto">
          <a:xfrm>
            <a:off x="1474788" y="5424488"/>
            <a:ext cx="576262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7547" name="AutoShape 11">
            <a:extLst>
              <a:ext uri="{FF2B5EF4-FFF2-40B4-BE49-F238E27FC236}">
                <a16:creationId xmlns:a16="http://schemas.microsoft.com/office/drawing/2014/main" id="{142D1441-B52D-4068-9775-47632F8EDBE4}"/>
              </a:ext>
            </a:extLst>
          </p:cNvPr>
          <p:cNvCxnSpPr>
            <a:cxnSpLocks noChangeShapeType="1"/>
            <a:stCxn id="577551" idx="3"/>
            <a:endCxn id="577550" idx="1"/>
          </p:cNvCxnSpPr>
          <p:nvPr/>
        </p:nvCxnSpPr>
        <p:spPr bwMode="auto">
          <a:xfrm>
            <a:off x="4067175" y="5424488"/>
            <a:ext cx="649288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7548" name="AutoShape 12">
            <a:extLst>
              <a:ext uri="{FF2B5EF4-FFF2-40B4-BE49-F238E27FC236}">
                <a16:creationId xmlns:a16="http://schemas.microsoft.com/office/drawing/2014/main" id="{CAEEF8AD-137D-4BA8-8A8D-6A32251B34F7}"/>
              </a:ext>
            </a:extLst>
          </p:cNvPr>
          <p:cNvCxnSpPr>
            <a:cxnSpLocks noChangeShapeType="1"/>
            <a:stCxn id="577550" idx="3"/>
            <a:endCxn id="577549" idx="1"/>
          </p:cNvCxnSpPr>
          <p:nvPr/>
        </p:nvCxnSpPr>
        <p:spPr bwMode="auto">
          <a:xfrm>
            <a:off x="7164388" y="5424488"/>
            <a:ext cx="576262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7549" name="Text Box 13">
            <a:extLst>
              <a:ext uri="{FF2B5EF4-FFF2-40B4-BE49-F238E27FC236}">
                <a16:creationId xmlns:a16="http://schemas.microsoft.com/office/drawing/2014/main" id="{F003F8C4-D260-4817-8FFB-EB4EFA0E7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5013325"/>
            <a:ext cx="1152525" cy="822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Default route</a:t>
            </a:r>
          </a:p>
        </p:txBody>
      </p:sp>
      <p:sp>
        <p:nvSpPr>
          <p:cNvPr id="577550" name="Text Box 14">
            <a:extLst>
              <a:ext uri="{FF2B5EF4-FFF2-40B4-BE49-F238E27FC236}">
                <a16:creationId xmlns:a16="http://schemas.microsoft.com/office/drawing/2014/main" id="{CAD47B28-833F-456A-88F8-84373E98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013325"/>
            <a:ext cx="2447925" cy="822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Network-specific route</a:t>
            </a:r>
          </a:p>
        </p:txBody>
      </p:sp>
      <p:sp>
        <p:nvSpPr>
          <p:cNvPr id="577551" name="Text Box 15">
            <a:extLst>
              <a:ext uri="{FF2B5EF4-FFF2-40B4-BE49-F238E27FC236}">
                <a16:creationId xmlns:a16="http://schemas.microsoft.com/office/drawing/2014/main" id="{F35E1428-6485-409A-AEA3-C639C6A5E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013325"/>
            <a:ext cx="2016125" cy="822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Host-specific route</a:t>
            </a:r>
          </a:p>
        </p:txBody>
      </p:sp>
      <p:sp>
        <p:nvSpPr>
          <p:cNvPr id="577552" name="AutoShape 16">
            <a:extLst>
              <a:ext uri="{FF2B5EF4-FFF2-40B4-BE49-F238E27FC236}">
                <a16:creationId xmlns:a16="http://schemas.microsoft.com/office/drawing/2014/main" id="{BD927B4C-8353-42F4-881B-4D6BC006D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5961063"/>
            <a:ext cx="4552950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最长匹配（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longest match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577553" name="Rectangle 17">
            <a:extLst>
              <a:ext uri="{FF2B5EF4-FFF2-40B4-BE49-F238E27FC236}">
                <a16:creationId xmlns:a16="http://schemas.microsoft.com/office/drawing/2014/main" id="{79A536F7-3A57-4CEE-9588-27CF968CE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4365625"/>
            <a:ext cx="8496300" cy="172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Policy: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7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7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7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7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7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7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7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5" grpId="0" animBg="1"/>
      <p:bldP spid="577549" grpId="0" animBg="1"/>
      <p:bldP spid="577550" grpId="0" animBg="1"/>
      <p:bldP spid="577551" grpId="0" animBg="1"/>
      <p:bldP spid="5775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AC99BB-85BA-473B-8D10-D198D45D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085184"/>
            <a:ext cx="6216970" cy="1790792"/>
          </a:xfrm>
          <a:prstGeom prst="rect">
            <a:avLst/>
          </a:prstGeom>
        </p:spPr>
      </p:pic>
      <p:sp>
        <p:nvSpPr>
          <p:cNvPr id="577538" name="Rectangle 2">
            <a:extLst>
              <a:ext uri="{FF2B5EF4-FFF2-40B4-BE49-F238E27FC236}">
                <a16:creationId xmlns:a16="http://schemas.microsoft.com/office/drawing/2014/main" id="{241631AA-EEF4-431D-99EF-6CEBC3B5D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400"/>
              <a:t>Forwarding with Classless Addressing and variable length subnetting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0035E579-8358-4672-85E4-B2013026E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9938" y="1196752"/>
            <a:ext cx="5976664" cy="421660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8E5A042-F5A0-4C57-B38E-3829B19430BD}"/>
              </a:ext>
            </a:extLst>
          </p:cNvPr>
          <p:cNvSpPr txBox="1"/>
          <p:nvPr/>
        </p:nvSpPr>
        <p:spPr>
          <a:xfrm>
            <a:off x="1475656" y="465313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R1</a:t>
            </a:r>
            <a:r>
              <a:rPr lang="zh-CN" altLang="en-US" dirty="0">
                <a:solidFill>
                  <a:schemeClr val="bg1"/>
                </a:solidFill>
              </a:rPr>
              <a:t>路由表？</a:t>
            </a:r>
          </a:p>
        </p:txBody>
      </p:sp>
    </p:spTree>
    <p:extLst>
      <p:ext uri="{BB962C8B-B14F-4D97-AF65-F5344CB8AC3E}">
        <p14:creationId xmlns:p14="http://schemas.microsoft.com/office/powerpoint/2010/main" val="111651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B8C2D7C-B240-468A-9FF7-FE50E2F6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1FC72-FE3B-4476-B836-065996095F9D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69346" name="Rectangle 2">
            <a:extLst>
              <a:ext uri="{FF2B5EF4-FFF2-40B4-BE49-F238E27FC236}">
                <a16:creationId xmlns:a16="http://schemas.microsoft.com/office/drawing/2014/main" id="{F39A93EA-DBA8-499D-9FA9-72FF48A19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Discussion</a:t>
            </a:r>
            <a:r>
              <a:rPr lang="zh-CN" altLang="en-US"/>
              <a:t>：</a:t>
            </a:r>
            <a:r>
              <a:rPr lang="en-US" altLang="zh-CN"/>
              <a:t>P2P Network</a:t>
            </a:r>
          </a:p>
        </p:txBody>
      </p:sp>
      <p:sp>
        <p:nvSpPr>
          <p:cNvPr id="569347" name="Rectangle 3">
            <a:extLst>
              <a:ext uri="{FF2B5EF4-FFF2-40B4-BE49-F238E27FC236}">
                <a16:creationId xmlns:a16="http://schemas.microsoft.com/office/drawing/2014/main" id="{564CA244-3E67-4BA4-8365-095B3C551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/>
              <a:t>《TCP/IP</a:t>
            </a:r>
            <a:r>
              <a:rPr lang="zh-CN" altLang="en-US" sz="2800"/>
              <a:t>协议族</a:t>
            </a:r>
            <a:r>
              <a:rPr lang="en-US" altLang="zh-CN" sz="2800"/>
              <a:t>》</a:t>
            </a:r>
            <a:r>
              <a:rPr lang="zh-CN" altLang="en-US" sz="2800"/>
              <a:t>第</a:t>
            </a:r>
            <a:r>
              <a:rPr lang="en-US" altLang="zh-CN" sz="2800"/>
              <a:t>3</a:t>
            </a:r>
            <a:r>
              <a:rPr lang="zh-CN" altLang="en-US" sz="2800"/>
              <a:t>版第</a:t>
            </a:r>
            <a:r>
              <a:rPr lang="en-US" altLang="zh-CN" sz="2800"/>
              <a:t>120</a:t>
            </a:r>
            <a:r>
              <a:rPr lang="zh-CN" altLang="en-US" sz="2800"/>
              <a:t>页例</a:t>
            </a:r>
            <a:r>
              <a:rPr lang="en-US" altLang="zh-CN" sz="2800"/>
              <a:t>11</a:t>
            </a:r>
            <a:r>
              <a:rPr lang="zh-CN" altLang="en-US" sz="2800"/>
              <a:t>：</a:t>
            </a:r>
          </a:p>
          <a:p>
            <a:pPr lvl="1" eaLnBrk="1" hangingPunct="1">
              <a:defRPr/>
            </a:pPr>
            <a:r>
              <a:rPr lang="zh-CN" altLang="en-US" sz="2400"/>
              <a:t>“点到点网络通常在路由表中没有表项，因为没有主机连接到它们” </a:t>
            </a:r>
            <a:r>
              <a:rPr lang="en-US" altLang="zh-CN" sz="2400">
                <a:solidFill>
                  <a:srgbClr val="00FFFF"/>
                </a:solidFill>
              </a:rPr>
              <a:t>—— </a:t>
            </a:r>
            <a:r>
              <a:rPr lang="zh-CN" altLang="en-US" sz="2400">
                <a:solidFill>
                  <a:srgbClr val="00FFFF"/>
                </a:solidFill>
              </a:rPr>
              <a:t>不准确</a:t>
            </a:r>
          </a:p>
          <a:p>
            <a:pPr eaLnBrk="1" hangingPunct="1">
              <a:defRPr/>
            </a:pPr>
            <a:r>
              <a:rPr lang="en-US" altLang="zh-CN" sz="2800"/>
              <a:t>IP</a:t>
            </a:r>
            <a:r>
              <a:rPr lang="zh-CN" altLang="en-US" sz="2800"/>
              <a:t>路由表</a:t>
            </a:r>
          </a:p>
          <a:p>
            <a:pPr lvl="1" eaLnBrk="1" hangingPunct="1">
              <a:defRPr/>
            </a:pPr>
            <a:r>
              <a:rPr lang="zh-CN" altLang="en-US" sz="2400"/>
              <a:t>到</a:t>
            </a:r>
            <a:r>
              <a:rPr lang="zh-CN" altLang="en-US" sz="2400">
                <a:solidFill>
                  <a:srgbClr val="00FFFF"/>
                </a:solidFill>
              </a:rPr>
              <a:t>所有可能的</a:t>
            </a:r>
            <a:r>
              <a:rPr lang="en-US" altLang="zh-CN" sz="2400">
                <a:solidFill>
                  <a:srgbClr val="00FFFF"/>
                </a:solidFill>
              </a:rPr>
              <a:t>IP</a:t>
            </a:r>
            <a:r>
              <a:rPr lang="zh-CN" altLang="en-US" sz="2400">
                <a:solidFill>
                  <a:srgbClr val="00FFFF"/>
                </a:solidFill>
              </a:rPr>
              <a:t>网络</a:t>
            </a:r>
            <a:r>
              <a:rPr lang="zh-CN" altLang="en-US" sz="2400"/>
              <a:t>的路径信息</a:t>
            </a:r>
          </a:p>
          <a:p>
            <a:pPr eaLnBrk="1" hangingPunct="1">
              <a:defRPr/>
            </a:pPr>
            <a:r>
              <a:rPr lang="en-US" altLang="zh-CN" sz="2800"/>
              <a:t>P2P</a:t>
            </a:r>
            <a:r>
              <a:rPr lang="zh-CN" altLang="en-US" sz="2800"/>
              <a:t>网络</a:t>
            </a:r>
          </a:p>
          <a:p>
            <a:pPr lvl="1" eaLnBrk="1" hangingPunct="1">
              <a:defRPr/>
            </a:pPr>
            <a:r>
              <a:rPr lang="zh-CN" altLang="en-US" sz="2400"/>
              <a:t>被指派了</a:t>
            </a:r>
            <a:r>
              <a:rPr lang="en-US" altLang="zh-CN" sz="2400"/>
              <a:t>IP</a:t>
            </a:r>
            <a:r>
              <a:rPr lang="zh-CN" altLang="en-US" sz="2400"/>
              <a:t>地址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/>
              <a:t>	</a:t>
            </a:r>
            <a:r>
              <a:rPr lang="en-US" altLang="zh-CN" sz="2400"/>
              <a:t>—— </a:t>
            </a:r>
            <a:r>
              <a:rPr lang="zh-CN" altLang="en-US" sz="2400"/>
              <a:t>是</a:t>
            </a:r>
            <a:r>
              <a:rPr lang="en-US" altLang="zh-CN" sz="2400"/>
              <a:t>IP</a:t>
            </a:r>
            <a:r>
              <a:rPr lang="zh-CN" altLang="en-US" sz="2400"/>
              <a:t>网络，应</a:t>
            </a:r>
            <a:r>
              <a:rPr lang="zh-CN" altLang="en-US" sz="2400">
                <a:solidFill>
                  <a:srgbClr val="00FFFF"/>
                </a:solidFill>
              </a:rPr>
              <a:t>在</a:t>
            </a:r>
            <a:r>
              <a:rPr lang="zh-CN" altLang="en-US" sz="2400"/>
              <a:t>路由表中</a:t>
            </a:r>
          </a:p>
          <a:p>
            <a:pPr lvl="1" eaLnBrk="1" hangingPunct="1">
              <a:defRPr/>
            </a:pPr>
            <a:r>
              <a:rPr lang="zh-CN" altLang="en-US" sz="2400"/>
              <a:t>采用第</a:t>
            </a:r>
            <a:r>
              <a:rPr lang="en-US" altLang="zh-CN" sz="2400"/>
              <a:t>4</a:t>
            </a:r>
            <a:r>
              <a:rPr lang="zh-CN" altLang="en-US" sz="2400"/>
              <a:t>章中的</a:t>
            </a:r>
            <a:r>
              <a:rPr lang="en-US" altLang="zh-CN" sz="2400"/>
              <a:t>unnumbered P2P line</a:t>
            </a:r>
            <a:r>
              <a:rPr lang="zh-CN" altLang="en-US" sz="2400"/>
              <a:t>编址方案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/>
              <a:t>	</a:t>
            </a:r>
            <a:r>
              <a:rPr lang="en-US" altLang="zh-CN" sz="2400"/>
              <a:t>—— </a:t>
            </a:r>
            <a:r>
              <a:rPr lang="zh-CN" altLang="en-US" sz="2400"/>
              <a:t>不是</a:t>
            </a:r>
            <a:r>
              <a:rPr lang="en-US" altLang="zh-CN" sz="2400"/>
              <a:t>IP</a:t>
            </a:r>
            <a:r>
              <a:rPr lang="zh-CN" altLang="en-US" sz="2400"/>
              <a:t>网络，</a:t>
            </a:r>
            <a:r>
              <a:rPr lang="zh-CN" altLang="en-US" sz="2400">
                <a:solidFill>
                  <a:srgbClr val="00FFFF"/>
                </a:solidFill>
              </a:rPr>
              <a:t>不在</a:t>
            </a:r>
            <a:r>
              <a:rPr lang="zh-CN" altLang="en-US" sz="2400"/>
              <a:t>路由表中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36052E70-EE59-4128-93F4-2C0A8578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D687A-0CE8-4F90-84DD-67130DC4E1E1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grpSp>
        <p:nvGrpSpPr>
          <p:cNvPr id="7171" name="Group 2">
            <a:extLst>
              <a:ext uri="{FF2B5EF4-FFF2-40B4-BE49-F238E27FC236}">
                <a16:creationId xmlns:a16="http://schemas.microsoft.com/office/drawing/2014/main" id="{C9CF076F-A3ED-4AB8-A916-7E76BA8950BF}"/>
              </a:ext>
            </a:extLst>
          </p:cNvPr>
          <p:cNvGrpSpPr>
            <a:grpSpLocks/>
          </p:cNvGrpSpPr>
          <p:nvPr/>
        </p:nvGrpSpPr>
        <p:grpSpPr bwMode="auto">
          <a:xfrm>
            <a:off x="1639888" y="1341438"/>
            <a:ext cx="5218112" cy="1079500"/>
            <a:chOff x="1033" y="936"/>
            <a:chExt cx="3287" cy="771"/>
          </a:xfrm>
        </p:grpSpPr>
        <p:cxnSp>
          <p:nvCxnSpPr>
            <p:cNvPr id="7189" name="AutoShape 3">
              <a:extLst>
                <a:ext uri="{FF2B5EF4-FFF2-40B4-BE49-F238E27FC236}">
                  <a16:creationId xmlns:a16="http://schemas.microsoft.com/office/drawing/2014/main" id="{50D08DC3-EC14-4362-A56D-8906659BEDF7}"/>
                </a:ext>
              </a:extLst>
            </p:cNvPr>
            <p:cNvCxnSpPr>
              <a:cxnSpLocks noChangeShapeType="1"/>
              <a:stCxn id="488459" idx="2"/>
              <a:endCxn id="488460" idx="3"/>
            </p:cNvCxnSpPr>
            <p:nvPr/>
          </p:nvCxnSpPr>
          <p:spPr bwMode="auto">
            <a:xfrm flipV="1">
              <a:off x="1033" y="936"/>
              <a:ext cx="1473" cy="3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0" name="AutoShape 4">
              <a:extLst>
                <a:ext uri="{FF2B5EF4-FFF2-40B4-BE49-F238E27FC236}">
                  <a16:creationId xmlns:a16="http://schemas.microsoft.com/office/drawing/2014/main" id="{6A9B8FB7-C497-4EF0-BC94-71E6B5B4ECBC}"/>
                </a:ext>
              </a:extLst>
            </p:cNvPr>
            <p:cNvCxnSpPr>
              <a:cxnSpLocks noChangeShapeType="1"/>
              <a:stCxn id="488459" idx="2"/>
              <a:endCxn id="488461" idx="3"/>
            </p:cNvCxnSpPr>
            <p:nvPr/>
          </p:nvCxnSpPr>
          <p:spPr bwMode="auto">
            <a:xfrm>
              <a:off x="1033" y="1253"/>
              <a:ext cx="974" cy="4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1" name="AutoShape 5">
              <a:extLst>
                <a:ext uri="{FF2B5EF4-FFF2-40B4-BE49-F238E27FC236}">
                  <a16:creationId xmlns:a16="http://schemas.microsoft.com/office/drawing/2014/main" id="{0172E520-1E8C-4D71-ABB4-60AA38F43BAD}"/>
                </a:ext>
              </a:extLst>
            </p:cNvPr>
            <p:cNvCxnSpPr>
              <a:cxnSpLocks noChangeShapeType="1"/>
              <a:stCxn id="488460" idx="2"/>
              <a:endCxn id="488462" idx="3"/>
            </p:cNvCxnSpPr>
            <p:nvPr/>
          </p:nvCxnSpPr>
          <p:spPr bwMode="auto">
            <a:xfrm>
              <a:off x="2621" y="936"/>
              <a:ext cx="578" cy="7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2" name="AutoShape 6">
              <a:extLst>
                <a:ext uri="{FF2B5EF4-FFF2-40B4-BE49-F238E27FC236}">
                  <a16:creationId xmlns:a16="http://schemas.microsoft.com/office/drawing/2014/main" id="{7CC7D708-621F-4F1B-AE38-BF2FDD10162A}"/>
                </a:ext>
              </a:extLst>
            </p:cNvPr>
            <p:cNvCxnSpPr>
              <a:cxnSpLocks noChangeShapeType="1"/>
              <a:stCxn id="488461" idx="2"/>
              <a:endCxn id="488462" idx="3"/>
            </p:cNvCxnSpPr>
            <p:nvPr/>
          </p:nvCxnSpPr>
          <p:spPr bwMode="auto">
            <a:xfrm>
              <a:off x="2122" y="1707"/>
              <a:ext cx="101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3" name="AutoShape 7">
              <a:extLst>
                <a:ext uri="{FF2B5EF4-FFF2-40B4-BE49-F238E27FC236}">
                  <a16:creationId xmlns:a16="http://schemas.microsoft.com/office/drawing/2014/main" id="{BC055A12-B7E9-4DCD-83FC-204DD4C0BDDF}"/>
                </a:ext>
              </a:extLst>
            </p:cNvPr>
            <p:cNvCxnSpPr>
              <a:cxnSpLocks noChangeShapeType="1"/>
              <a:stCxn id="488462" idx="2"/>
              <a:endCxn id="488463" idx="3"/>
            </p:cNvCxnSpPr>
            <p:nvPr/>
          </p:nvCxnSpPr>
          <p:spPr bwMode="auto">
            <a:xfrm flipV="1">
              <a:off x="3256" y="1208"/>
              <a:ext cx="1064" cy="49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8456" name="Rectangle 8">
            <a:extLst>
              <a:ext uri="{FF2B5EF4-FFF2-40B4-BE49-F238E27FC236}">
                <a16:creationId xmlns:a16="http://schemas.microsoft.com/office/drawing/2014/main" id="{214B03C7-6493-4C25-A102-2DAC3B361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/>
              <a:t>Delivery</a:t>
            </a:r>
            <a:r>
              <a:rPr lang="en-US" altLang="zh-CN" sz="3600"/>
              <a:t>, Forwarding</a:t>
            </a:r>
            <a:r>
              <a:rPr lang="en-US" altLang="en-US" sz="3600"/>
              <a:t> and Routing</a:t>
            </a:r>
            <a:endParaRPr lang="en-US" altLang="zh-CN" sz="3600"/>
          </a:p>
        </p:txBody>
      </p:sp>
      <p:sp>
        <p:nvSpPr>
          <p:cNvPr id="488457" name="Rectangle 9">
            <a:extLst>
              <a:ext uri="{FF2B5EF4-FFF2-40B4-BE49-F238E27FC236}">
                <a16:creationId xmlns:a16="http://schemas.microsoft.com/office/drawing/2014/main" id="{049B3DE9-EE66-4CEC-B9A4-FCB64A15C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565400"/>
            <a:ext cx="8496300" cy="3887788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altLang="zh-CN" sz="2600"/>
              <a:t>Delivery</a:t>
            </a:r>
            <a:r>
              <a:rPr lang="zh-CN" altLang="en-US" sz="2600"/>
              <a:t>：交付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en-US" altLang="zh-CN" sz="2200"/>
              <a:t>Supervising the handling of the packets by the underlying physical networks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zh-CN" altLang="en-US" sz="2200"/>
              <a:t>对分组的物理发送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sz="2600"/>
              <a:t>Forwarding</a:t>
            </a:r>
            <a:r>
              <a:rPr lang="zh-CN" altLang="en-US" sz="2600"/>
              <a:t>：转发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en-US" altLang="zh-CN" sz="2200"/>
              <a:t>Placing the packet in its route to its destination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zh-CN" altLang="en-US" sz="2200"/>
              <a:t>查路由表（</a:t>
            </a:r>
            <a:r>
              <a:rPr lang="en-US" altLang="zh-CN" sz="2200"/>
              <a:t>routing table</a:t>
            </a:r>
            <a:r>
              <a:rPr lang="zh-CN" altLang="en-US" sz="2200"/>
              <a:t>）找到到达分组目的地的路径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sz="2600"/>
              <a:t>Routing</a:t>
            </a:r>
            <a:r>
              <a:rPr lang="zh-CN" altLang="en-US" sz="2600"/>
              <a:t>：路由选择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en-US" altLang="zh-CN" sz="2200"/>
              <a:t>Creating and maintaining routing tables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zh-CN" altLang="en-US" sz="2200"/>
              <a:t>找寻并维护到所有可能目的地的路径</a:t>
            </a:r>
          </a:p>
        </p:txBody>
      </p:sp>
      <p:sp>
        <p:nvSpPr>
          <p:cNvPr id="488459" name="AutoShape 11">
            <a:extLst>
              <a:ext uri="{FF2B5EF4-FFF2-40B4-BE49-F238E27FC236}">
                <a16:creationId xmlns:a16="http://schemas.microsoft.com/office/drawing/2014/main" id="{79BE8D80-5509-42F0-A464-D708D34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701800"/>
            <a:ext cx="144463" cy="144463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8460" name="AutoShape 12">
            <a:extLst>
              <a:ext uri="{FF2B5EF4-FFF2-40B4-BE49-F238E27FC236}">
                <a16:creationId xmlns:a16="http://schemas.microsoft.com/office/drawing/2014/main" id="{9E97FCAE-62F8-4065-8F6C-B442A8A4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1268413"/>
            <a:ext cx="144463" cy="144462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8461" name="AutoShape 13">
            <a:extLst>
              <a:ext uri="{FF2B5EF4-FFF2-40B4-BE49-F238E27FC236}">
                <a16:creationId xmlns:a16="http://schemas.microsoft.com/office/drawing/2014/main" id="{A4E7200B-2D09-45B8-8DCA-B99673E1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2349500"/>
            <a:ext cx="144462" cy="144463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8462" name="AutoShape 14">
            <a:extLst>
              <a:ext uri="{FF2B5EF4-FFF2-40B4-BE49-F238E27FC236}">
                <a16:creationId xmlns:a16="http://schemas.microsoft.com/office/drawing/2014/main" id="{7173BCC9-AABA-43A6-8449-4E2DF87D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2349500"/>
            <a:ext cx="144462" cy="144463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8463" name="AutoShape 15">
            <a:extLst>
              <a:ext uri="{FF2B5EF4-FFF2-40B4-BE49-F238E27FC236}">
                <a16:creationId xmlns:a16="http://schemas.microsoft.com/office/drawing/2014/main" id="{77C8F640-2300-4367-8A30-470C9174E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628775"/>
            <a:ext cx="144463" cy="144463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8464" name="AutoShape 16">
            <a:extLst>
              <a:ext uri="{FF2B5EF4-FFF2-40B4-BE49-F238E27FC236}">
                <a16:creationId xmlns:a16="http://schemas.microsoft.com/office/drawing/2014/main" id="{0F382128-36FF-4EC4-8250-BDD5E2A0B66A}"/>
              </a:ext>
            </a:extLst>
          </p:cNvPr>
          <p:cNvCxnSpPr>
            <a:cxnSpLocks noChangeShapeType="1"/>
            <a:stCxn id="488459" idx="2"/>
            <a:endCxn id="488460" idx="3"/>
          </p:cNvCxnSpPr>
          <p:nvPr/>
        </p:nvCxnSpPr>
        <p:spPr bwMode="auto">
          <a:xfrm flipV="1">
            <a:off x="1639888" y="1341438"/>
            <a:ext cx="2338387" cy="433387"/>
          </a:xfrm>
          <a:prstGeom prst="straightConnector1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65" name="AutoShape 17">
            <a:extLst>
              <a:ext uri="{FF2B5EF4-FFF2-40B4-BE49-F238E27FC236}">
                <a16:creationId xmlns:a16="http://schemas.microsoft.com/office/drawing/2014/main" id="{F53F993A-337C-4CFB-B458-A76742A86086}"/>
              </a:ext>
            </a:extLst>
          </p:cNvPr>
          <p:cNvCxnSpPr>
            <a:cxnSpLocks noChangeShapeType="1"/>
            <a:stCxn id="488460" idx="2"/>
            <a:endCxn id="488462" idx="3"/>
          </p:cNvCxnSpPr>
          <p:nvPr/>
        </p:nvCxnSpPr>
        <p:spPr bwMode="auto">
          <a:xfrm>
            <a:off x="4160838" y="1341438"/>
            <a:ext cx="917575" cy="989012"/>
          </a:xfrm>
          <a:prstGeom prst="straightConnector1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66" name="AutoShape 18">
            <a:extLst>
              <a:ext uri="{FF2B5EF4-FFF2-40B4-BE49-F238E27FC236}">
                <a16:creationId xmlns:a16="http://schemas.microsoft.com/office/drawing/2014/main" id="{88E23B7F-24E5-4310-B26F-A05B06AA6F63}"/>
              </a:ext>
            </a:extLst>
          </p:cNvPr>
          <p:cNvCxnSpPr>
            <a:cxnSpLocks noChangeShapeType="1"/>
            <a:stCxn id="488462" idx="2"/>
            <a:endCxn id="488463" idx="3"/>
          </p:cNvCxnSpPr>
          <p:nvPr/>
        </p:nvCxnSpPr>
        <p:spPr bwMode="auto">
          <a:xfrm flipV="1">
            <a:off x="5168900" y="1701800"/>
            <a:ext cx="1689100" cy="720725"/>
          </a:xfrm>
          <a:prstGeom prst="straightConnector1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67" name="AutoShape 19">
            <a:extLst>
              <a:ext uri="{FF2B5EF4-FFF2-40B4-BE49-F238E27FC236}">
                <a16:creationId xmlns:a16="http://schemas.microsoft.com/office/drawing/2014/main" id="{A66CB734-7C36-4CFC-A1A5-8DBCD7CDE051}"/>
              </a:ext>
            </a:extLst>
          </p:cNvPr>
          <p:cNvCxnSpPr>
            <a:cxnSpLocks noChangeShapeType="1"/>
            <a:stCxn id="488459" idx="2"/>
            <a:endCxn id="488461" idx="3"/>
          </p:cNvCxnSpPr>
          <p:nvPr/>
        </p:nvCxnSpPr>
        <p:spPr bwMode="auto">
          <a:xfrm>
            <a:off x="1639888" y="1774825"/>
            <a:ext cx="1546225" cy="647700"/>
          </a:xfrm>
          <a:prstGeom prst="straightConnector1">
            <a:avLst/>
          </a:prstGeom>
          <a:noFill/>
          <a:ln w="57150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68" name="AutoShape 20">
            <a:extLst>
              <a:ext uri="{FF2B5EF4-FFF2-40B4-BE49-F238E27FC236}">
                <a16:creationId xmlns:a16="http://schemas.microsoft.com/office/drawing/2014/main" id="{31125D88-A934-4CC0-9D31-60825D314C69}"/>
              </a:ext>
            </a:extLst>
          </p:cNvPr>
          <p:cNvCxnSpPr>
            <a:cxnSpLocks noChangeShapeType="1"/>
            <a:stCxn id="488461" idx="2"/>
            <a:endCxn id="488462" idx="3"/>
          </p:cNvCxnSpPr>
          <p:nvPr/>
        </p:nvCxnSpPr>
        <p:spPr bwMode="auto">
          <a:xfrm>
            <a:off x="3368675" y="2422525"/>
            <a:ext cx="1617663" cy="0"/>
          </a:xfrm>
          <a:prstGeom prst="straightConnector1">
            <a:avLst/>
          </a:prstGeom>
          <a:noFill/>
          <a:ln w="57150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69" name="AutoShape 21">
            <a:extLst>
              <a:ext uri="{FF2B5EF4-FFF2-40B4-BE49-F238E27FC236}">
                <a16:creationId xmlns:a16="http://schemas.microsoft.com/office/drawing/2014/main" id="{48241AB5-053E-462F-B721-1E3564BA370B}"/>
              </a:ext>
            </a:extLst>
          </p:cNvPr>
          <p:cNvCxnSpPr>
            <a:cxnSpLocks noChangeShapeType="1"/>
            <a:stCxn id="488462" idx="2"/>
            <a:endCxn id="488463" idx="3"/>
          </p:cNvCxnSpPr>
          <p:nvPr/>
        </p:nvCxnSpPr>
        <p:spPr bwMode="auto">
          <a:xfrm flipV="1">
            <a:off x="5168900" y="1701800"/>
            <a:ext cx="1689100" cy="720725"/>
          </a:xfrm>
          <a:prstGeom prst="straightConnector1">
            <a:avLst/>
          </a:prstGeom>
          <a:noFill/>
          <a:ln w="57150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8470" name="Text Box 22">
            <a:extLst>
              <a:ext uri="{FF2B5EF4-FFF2-40B4-BE49-F238E27FC236}">
                <a16:creationId xmlns:a16="http://schemas.microsoft.com/office/drawing/2014/main" id="{C6F37133-040F-4437-9AC3-5134A310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270000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Route 1</a:t>
            </a:r>
          </a:p>
        </p:txBody>
      </p:sp>
      <p:sp>
        <p:nvSpPr>
          <p:cNvPr id="488471" name="Text Box 23">
            <a:extLst>
              <a:ext uri="{FF2B5EF4-FFF2-40B4-BE49-F238E27FC236}">
                <a16:creationId xmlns:a16="http://schemas.microsoft.com/office/drawing/2014/main" id="{A1A87EC3-EB3F-4654-9D57-7B0489004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819275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Route 2</a:t>
            </a:r>
          </a:p>
        </p:txBody>
      </p:sp>
      <p:sp>
        <p:nvSpPr>
          <p:cNvPr id="488472" name="Text Box 24">
            <a:extLst>
              <a:ext uri="{FF2B5EF4-FFF2-40B4-BE49-F238E27FC236}">
                <a16:creationId xmlns:a16="http://schemas.microsoft.com/office/drawing/2014/main" id="{9FA5D728-1FF3-4AC6-879B-E6AEC8F64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530350"/>
            <a:ext cx="133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Source</a:t>
            </a:r>
          </a:p>
        </p:txBody>
      </p:sp>
      <p:sp>
        <p:nvSpPr>
          <p:cNvPr id="488473" name="Text Box 25">
            <a:extLst>
              <a:ext uri="{FF2B5EF4-FFF2-40B4-BE49-F238E27FC236}">
                <a16:creationId xmlns:a16="http://schemas.microsoft.com/office/drawing/2014/main" id="{CA5221B0-507A-4904-AD7D-A64C9F78D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458913"/>
            <a:ext cx="201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Destination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8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488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488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488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488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8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8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8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8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8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70" grpId="0"/>
      <p:bldP spid="488470" grpId="1"/>
      <p:bldP spid="488470" grpId="2"/>
      <p:bldP spid="48847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>
            <a:extLst>
              <a:ext uri="{FF2B5EF4-FFF2-40B4-BE49-F238E27FC236}">
                <a16:creationId xmlns:a16="http://schemas.microsoft.com/office/drawing/2014/main" id="{6506F4FE-6D92-4993-A9B8-E5704BE4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ED37D-F6B1-4846-B3FA-2C926815C1E1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47842" name="Rectangle 2">
            <a:extLst>
              <a:ext uri="{FF2B5EF4-FFF2-40B4-BE49-F238E27FC236}">
                <a16:creationId xmlns:a16="http://schemas.microsoft.com/office/drawing/2014/main" id="{321FC32B-982D-4CD5-AD19-A80D8025B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Example 1</a:t>
            </a:r>
          </a:p>
        </p:txBody>
      </p:sp>
      <p:pic>
        <p:nvPicPr>
          <p:cNvPr id="31748" name="Picture 3">
            <a:extLst>
              <a:ext uri="{FF2B5EF4-FFF2-40B4-BE49-F238E27FC236}">
                <a16:creationId xmlns:a16="http://schemas.microsoft.com/office/drawing/2014/main" id="{3109DF23-1247-477C-A542-FF69A6E87D8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63" y="2781300"/>
            <a:ext cx="863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4">
            <a:extLst>
              <a:ext uri="{FF2B5EF4-FFF2-40B4-BE49-F238E27FC236}">
                <a16:creationId xmlns:a16="http://schemas.microsoft.com/office/drawing/2014/main" id="{410A2C61-7CE9-4DE7-AA9F-7ED87052697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4294188"/>
            <a:ext cx="8636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0" name="Picture 5">
            <a:extLst>
              <a:ext uri="{FF2B5EF4-FFF2-40B4-BE49-F238E27FC236}">
                <a16:creationId xmlns:a16="http://schemas.microsoft.com/office/drawing/2014/main" id="{34C18999-9012-4FE6-B5AF-BB29FA43B71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4294188"/>
            <a:ext cx="8636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7846" name="Oval 6">
            <a:extLst>
              <a:ext uri="{FF2B5EF4-FFF2-40B4-BE49-F238E27FC236}">
                <a16:creationId xmlns:a16="http://schemas.microsoft.com/office/drawing/2014/main" id="{B11E764F-4BA7-4DC5-978A-AB5A8152E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916113"/>
            <a:ext cx="1762125" cy="576262"/>
          </a:xfrm>
          <a:prstGeom prst="ellipse">
            <a:avLst/>
          </a:prstGeom>
          <a:solidFill>
            <a:srgbClr val="F5DB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752" name="AutoShape 7">
            <a:extLst>
              <a:ext uri="{FF2B5EF4-FFF2-40B4-BE49-F238E27FC236}">
                <a16:creationId xmlns:a16="http://schemas.microsoft.com/office/drawing/2014/main" id="{3B038433-2E7C-49A0-A4A2-DE571E62BAD1}"/>
              </a:ext>
            </a:extLst>
          </p:cNvPr>
          <p:cNvCxnSpPr>
            <a:cxnSpLocks noChangeShapeType="1"/>
            <a:stCxn id="547846" idx="4"/>
            <a:endCxn id="31748" idx="0"/>
          </p:cNvCxnSpPr>
          <p:nvPr/>
        </p:nvCxnSpPr>
        <p:spPr bwMode="auto">
          <a:xfrm>
            <a:off x="4445000" y="2492375"/>
            <a:ext cx="4763" cy="288925"/>
          </a:xfrm>
          <a:prstGeom prst="straightConnector1">
            <a:avLst/>
          </a:prstGeom>
          <a:noFill/>
          <a:ln w="38100">
            <a:solidFill>
              <a:srgbClr val="F5DB9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7848" name="Oval 8">
            <a:extLst>
              <a:ext uri="{FF2B5EF4-FFF2-40B4-BE49-F238E27FC236}">
                <a16:creationId xmlns:a16="http://schemas.microsoft.com/office/drawing/2014/main" id="{C3516146-2EE5-4E70-B5DF-ED6B5999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013325"/>
            <a:ext cx="1800225" cy="576263"/>
          </a:xfrm>
          <a:prstGeom prst="ellipse">
            <a:avLst/>
          </a:prstGeom>
          <a:solidFill>
            <a:srgbClr val="F5DB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7849" name="Oval 9">
            <a:extLst>
              <a:ext uri="{FF2B5EF4-FFF2-40B4-BE49-F238E27FC236}">
                <a16:creationId xmlns:a16="http://schemas.microsoft.com/office/drawing/2014/main" id="{9CA7172A-0898-40C7-A95E-DB273E403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5013325"/>
            <a:ext cx="1808162" cy="576263"/>
          </a:xfrm>
          <a:prstGeom prst="ellipse">
            <a:avLst/>
          </a:prstGeom>
          <a:solidFill>
            <a:srgbClr val="F5DB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755" name="AutoShape 10">
            <a:extLst>
              <a:ext uri="{FF2B5EF4-FFF2-40B4-BE49-F238E27FC236}">
                <a16:creationId xmlns:a16="http://schemas.microsoft.com/office/drawing/2014/main" id="{EA9D0FF8-C7B0-4489-9C20-64465E55A0D8}"/>
              </a:ext>
            </a:extLst>
          </p:cNvPr>
          <p:cNvCxnSpPr>
            <a:cxnSpLocks noChangeShapeType="1"/>
            <a:stCxn id="31750" idx="2"/>
            <a:endCxn id="547848" idx="0"/>
          </p:cNvCxnSpPr>
          <p:nvPr/>
        </p:nvCxnSpPr>
        <p:spPr bwMode="auto">
          <a:xfrm flipH="1">
            <a:off x="2447925" y="4797425"/>
            <a:ext cx="4763" cy="215900"/>
          </a:xfrm>
          <a:prstGeom prst="straightConnector1">
            <a:avLst/>
          </a:prstGeom>
          <a:noFill/>
          <a:ln w="38100">
            <a:solidFill>
              <a:srgbClr val="F5DB9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6" name="AutoShape 11">
            <a:extLst>
              <a:ext uri="{FF2B5EF4-FFF2-40B4-BE49-F238E27FC236}">
                <a16:creationId xmlns:a16="http://schemas.microsoft.com/office/drawing/2014/main" id="{32F31D33-248C-4D81-AC40-A31DBF81DC8A}"/>
              </a:ext>
            </a:extLst>
          </p:cNvPr>
          <p:cNvCxnSpPr>
            <a:cxnSpLocks noChangeShapeType="1"/>
            <a:stCxn id="31749" idx="2"/>
            <a:endCxn id="547849" idx="0"/>
          </p:cNvCxnSpPr>
          <p:nvPr/>
        </p:nvCxnSpPr>
        <p:spPr bwMode="auto">
          <a:xfrm>
            <a:off x="6535738" y="4797425"/>
            <a:ext cx="12700" cy="215900"/>
          </a:xfrm>
          <a:prstGeom prst="straightConnector1">
            <a:avLst/>
          </a:prstGeom>
          <a:noFill/>
          <a:ln w="38100">
            <a:solidFill>
              <a:srgbClr val="F5DB9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7" name="AutoShape 12">
            <a:extLst>
              <a:ext uri="{FF2B5EF4-FFF2-40B4-BE49-F238E27FC236}">
                <a16:creationId xmlns:a16="http://schemas.microsoft.com/office/drawing/2014/main" id="{CFE6756D-5501-432C-BD73-A42EC920F5B0}"/>
              </a:ext>
            </a:extLst>
          </p:cNvPr>
          <p:cNvCxnSpPr>
            <a:cxnSpLocks noChangeShapeType="1"/>
            <a:stCxn id="31748" idx="1"/>
            <a:endCxn id="31750" idx="0"/>
          </p:cNvCxnSpPr>
          <p:nvPr/>
        </p:nvCxnSpPr>
        <p:spPr bwMode="auto">
          <a:xfrm flipH="1">
            <a:off x="2452688" y="3033713"/>
            <a:ext cx="1565275" cy="1260475"/>
          </a:xfrm>
          <a:prstGeom prst="straightConnector1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8" name="AutoShape 13">
            <a:extLst>
              <a:ext uri="{FF2B5EF4-FFF2-40B4-BE49-F238E27FC236}">
                <a16:creationId xmlns:a16="http://schemas.microsoft.com/office/drawing/2014/main" id="{30FEE41C-2F3A-442A-9DFC-C008DE64E2DE}"/>
              </a:ext>
            </a:extLst>
          </p:cNvPr>
          <p:cNvCxnSpPr>
            <a:cxnSpLocks noChangeShapeType="1"/>
            <a:stCxn id="31748" idx="3"/>
            <a:endCxn id="31749" idx="0"/>
          </p:cNvCxnSpPr>
          <p:nvPr/>
        </p:nvCxnSpPr>
        <p:spPr bwMode="auto">
          <a:xfrm>
            <a:off x="4881563" y="3033713"/>
            <a:ext cx="1654175" cy="1260475"/>
          </a:xfrm>
          <a:prstGeom prst="straightConnector1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7854" name="Text Box 14">
            <a:extLst>
              <a:ext uri="{FF2B5EF4-FFF2-40B4-BE49-F238E27FC236}">
                <a16:creationId xmlns:a16="http://schemas.microsoft.com/office/drawing/2014/main" id="{D642B9A6-0764-4355-9250-31A401F52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1458913"/>
            <a:ext cx="2687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192.168.1.0/26</a:t>
            </a:r>
          </a:p>
        </p:txBody>
      </p:sp>
      <p:sp>
        <p:nvSpPr>
          <p:cNvPr id="547855" name="Text Box 15">
            <a:extLst>
              <a:ext uri="{FF2B5EF4-FFF2-40B4-BE49-F238E27FC236}">
                <a16:creationId xmlns:a16="http://schemas.microsoft.com/office/drawing/2014/main" id="{9A11C1F4-8C23-403F-B771-DEEA469AB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8" y="5553075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192.168.1.80/28</a:t>
            </a:r>
          </a:p>
        </p:txBody>
      </p:sp>
      <p:sp>
        <p:nvSpPr>
          <p:cNvPr id="547856" name="Text Box 16">
            <a:extLst>
              <a:ext uri="{FF2B5EF4-FFF2-40B4-BE49-F238E27FC236}">
                <a16:creationId xmlns:a16="http://schemas.microsoft.com/office/drawing/2014/main" id="{A0456207-FC2C-4283-80B5-719A65D85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53075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192.168.1.64/28</a:t>
            </a:r>
          </a:p>
        </p:txBody>
      </p:sp>
      <p:sp>
        <p:nvSpPr>
          <p:cNvPr id="547857" name="Text Box 17">
            <a:extLst>
              <a:ext uri="{FF2B5EF4-FFF2-40B4-BE49-F238E27FC236}">
                <a16:creationId xmlns:a16="http://schemas.microsoft.com/office/drawing/2014/main" id="{A320F332-5F66-427E-92AF-05116AFA0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2743200"/>
            <a:ext cx="62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</a:t>
            </a:r>
          </a:p>
        </p:txBody>
      </p:sp>
      <p:sp>
        <p:nvSpPr>
          <p:cNvPr id="547858" name="Text Box 18">
            <a:extLst>
              <a:ext uri="{FF2B5EF4-FFF2-40B4-BE49-F238E27FC236}">
                <a16:creationId xmlns:a16="http://schemas.microsoft.com/office/drawing/2014/main" id="{355FB8F9-2C85-4442-8604-CB8CA6B9F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4221163"/>
            <a:ext cx="61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RC</a:t>
            </a:r>
          </a:p>
        </p:txBody>
      </p:sp>
      <p:sp>
        <p:nvSpPr>
          <p:cNvPr id="547859" name="Text Box 19">
            <a:extLst>
              <a:ext uri="{FF2B5EF4-FFF2-40B4-BE49-F238E27FC236}">
                <a16:creationId xmlns:a16="http://schemas.microsoft.com/office/drawing/2014/main" id="{82DA10F7-EB23-448E-B669-9DBD949F3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221163"/>
            <a:ext cx="62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RB</a:t>
            </a:r>
          </a:p>
        </p:txBody>
      </p:sp>
      <p:sp>
        <p:nvSpPr>
          <p:cNvPr id="547860" name="Text Box 20">
            <a:extLst>
              <a:ext uri="{FF2B5EF4-FFF2-40B4-BE49-F238E27FC236}">
                <a16:creationId xmlns:a16="http://schemas.microsoft.com/office/drawing/2014/main" id="{43B823A7-B96B-4614-B8CC-291B76728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319463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192.168.1.96/30</a:t>
            </a:r>
          </a:p>
        </p:txBody>
      </p:sp>
      <p:sp>
        <p:nvSpPr>
          <p:cNvPr id="547861" name="Text Box 21">
            <a:extLst>
              <a:ext uri="{FF2B5EF4-FFF2-40B4-BE49-F238E27FC236}">
                <a16:creationId xmlns:a16="http://schemas.microsoft.com/office/drawing/2014/main" id="{71B55187-7A33-413B-B148-807ABCF67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3357563"/>
            <a:ext cx="3103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192.168.1.100/30</a:t>
            </a:r>
          </a:p>
        </p:txBody>
      </p:sp>
      <p:sp>
        <p:nvSpPr>
          <p:cNvPr id="547862" name="Text Box 22">
            <a:extLst>
              <a:ext uri="{FF2B5EF4-FFF2-40B4-BE49-F238E27FC236}">
                <a16:creationId xmlns:a16="http://schemas.microsoft.com/office/drawing/2014/main" id="{542FD250-E22E-4876-AFCA-EAC0EE45B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42093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e0</a:t>
            </a:r>
          </a:p>
        </p:txBody>
      </p:sp>
      <p:sp>
        <p:nvSpPr>
          <p:cNvPr id="547863" name="Text Box 23">
            <a:extLst>
              <a:ext uri="{FF2B5EF4-FFF2-40B4-BE49-F238E27FC236}">
                <a16:creationId xmlns:a16="http://schemas.microsoft.com/office/drawing/2014/main" id="{E82E3FBE-1964-49C5-82EC-F105A5DF5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46529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e0</a:t>
            </a:r>
          </a:p>
        </p:txBody>
      </p:sp>
      <p:sp>
        <p:nvSpPr>
          <p:cNvPr id="547864" name="Text Box 24">
            <a:extLst>
              <a:ext uri="{FF2B5EF4-FFF2-40B4-BE49-F238E27FC236}">
                <a16:creationId xmlns:a16="http://schemas.microsoft.com/office/drawing/2014/main" id="{BEFF3F28-3D63-4D18-8E5F-01B0E3DB4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46529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e0</a:t>
            </a:r>
          </a:p>
        </p:txBody>
      </p:sp>
      <p:sp>
        <p:nvSpPr>
          <p:cNvPr id="547865" name="Text Box 25">
            <a:extLst>
              <a:ext uri="{FF2B5EF4-FFF2-40B4-BE49-F238E27FC236}">
                <a16:creationId xmlns:a16="http://schemas.microsoft.com/office/drawing/2014/main" id="{B01FA231-AA89-4AC5-8EB2-6170226D9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068638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s1</a:t>
            </a:r>
          </a:p>
        </p:txBody>
      </p:sp>
      <p:sp>
        <p:nvSpPr>
          <p:cNvPr id="547866" name="Text Box 26">
            <a:extLst>
              <a:ext uri="{FF2B5EF4-FFF2-40B4-BE49-F238E27FC236}">
                <a16:creationId xmlns:a16="http://schemas.microsoft.com/office/drawing/2014/main" id="{027E8846-CDE3-44C7-A9EF-F7DE1DFD1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068638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s0</a:t>
            </a:r>
          </a:p>
        </p:txBody>
      </p:sp>
      <p:sp>
        <p:nvSpPr>
          <p:cNvPr id="547867" name="Text Box 27">
            <a:extLst>
              <a:ext uri="{FF2B5EF4-FFF2-40B4-BE49-F238E27FC236}">
                <a16:creationId xmlns:a16="http://schemas.microsoft.com/office/drawing/2014/main" id="{BBB4425B-971E-430D-A2CA-8D626DAD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005263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s0</a:t>
            </a:r>
          </a:p>
        </p:txBody>
      </p:sp>
      <p:sp>
        <p:nvSpPr>
          <p:cNvPr id="547868" name="Text Box 28">
            <a:extLst>
              <a:ext uri="{FF2B5EF4-FFF2-40B4-BE49-F238E27FC236}">
                <a16:creationId xmlns:a16="http://schemas.microsoft.com/office/drawing/2014/main" id="{D64CCC2A-982F-44D4-A39E-02ED9B0E1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05263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50DF9F50-571A-469F-B040-D64E5987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403C1-570E-44BF-A322-E712BE86777F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48866" name="Rectangle 2">
            <a:extLst>
              <a:ext uri="{FF2B5EF4-FFF2-40B4-BE49-F238E27FC236}">
                <a16:creationId xmlns:a16="http://schemas.microsoft.com/office/drawing/2014/main" id="{7CB32CE4-E7E7-49FF-9B16-B79E22C35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Routing Table of Router RA</a:t>
            </a:r>
          </a:p>
        </p:txBody>
      </p:sp>
      <p:sp>
        <p:nvSpPr>
          <p:cNvPr id="548867" name="Text Box 3">
            <a:extLst>
              <a:ext uri="{FF2B5EF4-FFF2-40B4-BE49-F238E27FC236}">
                <a16:creationId xmlns:a16="http://schemas.microsoft.com/office/drawing/2014/main" id="{C212E644-69CC-4910-923A-2471214B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738313"/>
            <a:ext cx="8542337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RA#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show </a:t>
            </a:r>
            <a:r>
              <a:rPr lang="en-US" altLang="zh-CN" sz="2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en-US" altLang="zh-CN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route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…………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192.168.1.0/24 is variably </a:t>
            </a:r>
            <a:r>
              <a:rPr lang="en-US" altLang="zh-CN" sz="2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subnetted</a:t>
            </a:r>
            <a:r>
              <a:rPr lang="en-US" altLang="zh-CN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6 subnets, 3 masks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   192.168.1.96/30 is directly connected, serial1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   192.168.1.100/30 is directly connected, serial0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   192.168.1.64/28  [120/1]  via 192.168.1.97, serial1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   192.168.1.80/28  [120/1]  via 192.168.1.102, serial0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   192.168.1.0/26 is directly connected, ethernet0</a:t>
            </a:r>
          </a:p>
        </p:txBody>
      </p:sp>
      <p:sp>
        <p:nvSpPr>
          <p:cNvPr id="548868" name="Line 4">
            <a:extLst>
              <a:ext uri="{FF2B5EF4-FFF2-40B4-BE49-F238E27FC236}">
                <a16:creationId xmlns:a16="http://schemas.microsoft.com/office/drawing/2014/main" id="{18DE65A1-3200-4488-A10F-61754A8BD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8" y="1701800"/>
            <a:ext cx="8713787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8869" name="Line 5">
            <a:extLst>
              <a:ext uri="{FF2B5EF4-FFF2-40B4-BE49-F238E27FC236}">
                <a16:creationId xmlns:a16="http://schemas.microsoft.com/office/drawing/2014/main" id="{BB4E82D8-7881-4BEA-93CB-7900FD1BF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8" y="5734050"/>
            <a:ext cx="8713787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8870" name="Text Box 6">
            <a:extLst>
              <a:ext uri="{FF2B5EF4-FFF2-40B4-BE49-F238E27FC236}">
                <a16:creationId xmlns:a16="http://schemas.microsoft.com/office/drawing/2014/main" id="{93C48B2D-0B77-4701-8E15-A4EB81DDF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876925"/>
            <a:ext cx="1979613" cy="528638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显示的顺序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93C1B73A-9CC5-4A16-9686-E3E9A1EE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946EB-B040-4981-AAEC-B37700B2BCDC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49890" name="Rectangle 2">
            <a:extLst>
              <a:ext uri="{FF2B5EF4-FFF2-40B4-BE49-F238E27FC236}">
                <a16:creationId xmlns:a16="http://schemas.microsoft.com/office/drawing/2014/main" id="{E9032C76-7830-406D-82C2-6F0561C20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Questions</a:t>
            </a:r>
          </a:p>
        </p:txBody>
      </p:sp>
      <p:sp>
        <p:nvSpPr>
          <p:cNvPr id="549891" name="Rectangle 3">
            <a:extLst>
              <a:ext uri="{FF2B5EF4-FFF2-40B4-BE49-F238E27FC236}">
                <a16:creationId xmlns:a16="http://schemas.microsoft.com/office/drawing/2014/main" id="{49492BA2-B605-440B-AA6D-6DFC7270C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RA</a:t>
            </a:r>
            <a:r>
              <a:rPr lang="zh-CN" altLang="en-US" dirty="0"/>
              <a:t>的路由表中查找到达以下目的的路径</a:t>
            </a:r>
          </a:p>
          <a:p>
            <a:pPr lvl="1" eaLnBrk="1" hangingPunct="1">
              <a:defRPr/>
            </a:pPr>
            <a:r>
              <a:rPr lang="en-US" altLang="zh-CN" dirty="0"/>
              <a:t>192.168.1.2</a:t>
            </a:r>
          </a:p>
          <a:p>
            <a:pPr lvl="1" eaLnBrk="1" hangingPunct="1">
              <a:defRPr/>
            </a:pPr>
            <a:r>
              <a:rPr lang="en-US" altLang="zh-CN" dirty="0"/>
              <a:t>192.168.1.65</a:t>
            </a:r>
          </a:p>
          <a:p>
            <a:pPr lvl="1" eaLnBrk="1" hangingPunct="1">
              <a:defRPr/>
            </a:pPr>
            <a:r>
              <a:rPr lang="en-US" altLang="zh-CN" dirty="0"/>
              <a:t>192.168.1.105</a:t>
            </a:r>
          </a:p>
          <a:p>
            <a:pPr eaLnBrk="1" hangingPunct="1">
              <a:defRPr/>
            </a:pPr>
            <a:r>
              <a:rPr lang="en-US" altLang="zh-CN" dirty="0"/>
              <a:t>2.</a:t>
            </a:r>
            <a:r>
              <a:rPr lang="zh-CN" altLang="en-US" dirty="0"/>
              <a:t>根据拓扑和</a:t>
            </a:r>
            <a:r>
              <a:rPr lang="en-US" altLang="zh-CN" dirty="0"/>
              <a:t>RA</a:t>
            </a:r>
            <a:r>
              <a:rPr lang="zh-CN" altLang="en-US" dirty="0"/>
              <a:t>的路由表，按转发分组时的查表顺序写出</a:t>
            </a:r>
            <a:r>
              <a:rPr lang="en-US" altLang="zh-CN" dirty="0"/>
              <a:t>RB</a:t>
            </a:r>
            <a:r>
              <a:rPr lang="zh-CN" altLang="en-US" dirty="0"/>
              <a:t>和</a:t>
            </a:r>
            <a:r>
              <a:rPr lang="en-US" altLang="zh-CN" dirty="0"/>
              <a:t>RC</a:t>
            </a:r>
            <a:r>
              <a:rPr lang="zh-CN" altLang="en-US" dirty="0"/>
              <a:t>的路由表，格式如下：</a:t>
            </a:r>
          </a:p>
        </p:txBody>
      </p:sp>
      <p:graphicFrame>
        <p:nvGraphicFramePr>
          <p:cNvPr id="549984" name="Group 96">
            <a:extLst>
              <a:ext uri="{FF2B5EF4-FFF2-40B4-BE49-F238E27FC236}">
                <a16:creationId xmlns:a16="http://schemas.microsoft.com/office/drawing/2014/main" id="{37DB5127-3597-4FA6-A874-DFADB7A18F0F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4652963"/>
          <a:ext cx="8351837" cy="547687"/>
        </p:xfrm>
        <a:graphic>
          <a:graphicData uri="http://schemas.openxmlformats.org/drawingml/2006/table">
            <a:tbl>
              <a:tblPr/>
              <a:tblGrid>
                <a:gridCol w="3319462">
                  <a:extLst>
                    <a:ext uri="{9D8B030D-6E8A-4147-A177-3AD203B41FA5}">
                      <a16:colId xmlns:a16="http://schemas.microsoft.com/office/drawing/2014/main" val="832934587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864069007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1805179369"/>
                    </a:ext>
                  </a:extLst>
                </a:gridCol>
              </a:tblGrid>
              <a:tr h="547687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目的网络地址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掩码</a:t>
                      </a:r>
                    </a:p>
                  </a:txBody>
                  <a:tcPr marL="54000" marR="54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下一跳地址</a:t>
                      </a:r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发送接口</a:t>
                      </a:r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5418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FF315AB-21E0-421C-BE13-77C88BBC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AB9CD-4181-4CC6-A18B-B157846D6D8F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106CCD4F-99E7-493A-AB8D-9D21A2371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Solution</a:t>
            </a:r>
            <a:r>
              <a:rPr lang="zh-CN" altLang="en-US"/>
              <a:t>：</a:t>
            </a:r>
            <a:r>
              <a:rPr lang="en-US" altLang="zh-CN"/>
              <a:t>192.168.1.2</a:t>
            </a:r>
          </a:p>
        </p:txBody>
      </p:sp>
      <p:sp>
        <p:nvSpPr>
          <p:cNvPr id="550915" name="Text Box 3">
            <a:extLst>
              <a:ext uri="{FF2B5EF4-FFF2-40B4-BE49-F238E27FC236}">
                <a16:creationId xmlns:a16="http://schemas.microsoft.com/office/drawing/2014/main" id="{6036A035-ECF9-433F-B93F-A8505F4D5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736725"/>
            <a:ext cx="8542337" cy="396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RA# show ip route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…………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192.168.1.0/24 is variably subnetted, 6 subnets, 3 masks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C   192.168.1.96/30 is directly connected, serial1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C   192.168.1.100/30 is directly connected, serial0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R   192.168.1.64/28  [120/1]  via 192.168.1.97, serial1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R   192.168.1.80/28  [120/1]  via 192.168.1.102, serial0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C   192.168.1.0/26 is directly connected, ethernet0</a:t>
            </a:r>
          </a:p>
        </p:txBody>
      </p:sp>
      <p:sp>
        <p:nvSpPr>
          <p:cNvPr id="550916" name="Line 4">
            <a:extLst>
              <a:ext uri="{FF2B5EF4-FFF2-40B4-BE49-F238E27FC236}">
                <a16:creationId xmlns:a16="http://schemas.microsoft.com/office/drawing/2014/main" id="{44990035-B135-4CDA-9327-8EF50CED2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8" y="1701800"/>
            <a:ext cx="8713787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17" name="Line 5">
            <a:extLst>
              <a:ext uri="{FF2B5EF4-FFF2-40B4-BE49-F238E27FC236}">
                <a16:creationId xmlns:a16="http://schemas.microsoft.com/office/drawing/2014/main" id="{E801E790-7DD1-4745-96B6-755A80BF8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8" y="5734050"/>
            <a:ext cx="8713787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0923" name="Text Box 11">
            <a:extLst>
              <a:ext uri="{FF2B5EF4-FFF2-40B4-BE49-F238E27FC236}">
                <a16:creationId xmlns:a16="http://schemas.microsoft.com/office/drawing/2014/main" id="{A6030016-9C3A-49D3-B161-834BA5881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5876925"/>
            <a:ext cx="7851775" cy="5191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查路由表：直连路由 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非直连路由（最长匹配）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fill="hold"/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00" fill="hold"/>
                                        <p:tgtEl>
                                          <p:spTgt spid="55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DB1B392-AAA6-4822-AD65-7EFF87DD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51390-771D-4F72-831D-17D2C0904225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51938" name="Rectangle 2">
            <a:extLst>
              <a:ext uri="{FF2B5EF4-FFF2-40B4-BE49-F238E27FC236}">
                <a16:creationId xmlns:a16="http://schemas.microsoft.com/office/drawing/2014/main" id="{4BC9B7C6-5112-4039-AC53-9236E3F39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Solution</a:t>
            </a:r>
            <a:r>
              <a:rPr lang="zh-CN" altLang="en-US"/>
              <a:t>：</a:t>
            </a:r>
            <a:r>
              <a:rPr lang="en-US" altLang="zh-CN"/>
              <a:t>192.168.1.65</a:t>
            </a:r>
          </a:p>
        </p:txBody>
      </p:sp>
      <p:sp>
        <p:nvSpPr>
          <p:cNvPr id="551939" name="Text Box 3">
            <a:extLst>
              <a:ext uri="{FF2B5EF4-FFF2-40B4-BE49-F238E27FC236}">
                <a16:creationId xmlns:a16="http://schemas.microsoft.com/office/drawing/2014/main" id="{8EAAEA5D-9A3E-4640-B23F-2A1338F22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736725"/>
            <a:ext cx="8542337" cy="396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RA# show ip route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…………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192.168.1.0/24 is variably subnetted, 6 subnets, 3 masks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C   192.168.1.96/30 is directly connected, serial1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C   192.168.1.100/30 is directly connected, serial0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R   192.168.1.64/28  [120/1]  via 192.168.1.97, serial1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R   192.168.1.80/28  [120/1]  via 192.168.1.102, serial0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C   192.168.1.0/26 is directly connected, ethernet0</a:t>
            </a:r>
          </a:p>
        </p:txBody>
      </p:sp>
      <p:sp>
        <p:nvSpPr>
          <p:cNvPr id="551940" name="Line 4">
            <a:extLst>
              <a:ext uri="{FF2B5EF4-FFF2-40B4-BE49-F238E27FC236}">
                <a16:creationId xmlns:a16="http://schemas.microsoft.com/office/drawing/2014/main" id="{709AE9FC-6A2A-4804-9A50-DDDFD6CFC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8" y="1701800"/>
            <a:ext cx="8713787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941" name="Line 5">
            <a:extLst>
              <a:ext uri="{FF2B5EF4-FFF2-40B4-BE49-F238E27FC236}">
                <a16:creationId xmlns:a16="http://schemas.microsoft.com/office/drawing/2014/main" id="{217CD7B4-914E-4879-8913-C80E41E5E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8" y="5734050"/>
            <a:ext cx="8713787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943" name="Text Box 7">
            <a:extLst>
              <a:ext uri="{FF2B5EF4-FFF2-40B4-BE49-F238E27FC236}">
                <a16:creationId xmlns:a16="http://schemas.microsoft.com/office/drawing/2014/main" id="{456A3869-8BE2-4B24-B58F-18A70F0C2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5876925"/>
            <a:ext cx="7851775" cy="5191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查路由表：直连路由 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非直连路由（最长匹配）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2E8B26FC-C1ED-4C57-B176-7632397A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2EC5D-2F87-457F-94D1-EC4AB691D8AB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52962" name="Rectangle 2">
            <a:extLst>
              <a:ext uri="{FF2B5EF4-FFF2-40B4-BE49-F238E27FC236}">
                <a16:creationId xmlns:a16="http://schemas.microsoft.com/office/drawing/2014/main" id="{BB956EB8-F786-4E5C-9B5D-8429C6F88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Solution</a:t>
            </a:r>
            <a:r>
              <a:rPr lang="zh-CN" altLang="en-US"/>
              <a:t>：</a:t>
            </a:r>
            <a:r>
              <a:rPr lang="en-US" altLang="zh-CN"/>
              <a:t>192.168.1.105</a:t>
            </a:r>
          </a:p>
        </p:txBody>
      </p:sp>
      <p:sp>
        <p:nvSpPr>
          <p:cNvPr id="552963" name="Text Box 3">
            <a:extLst>
              <a:ext uri="{FF2B5EF4-FFF2-40B4-BE49-F238E27FC236}">
                <a16:creationId xmlns:a16="http://schemas.microsoft.com/office/drawing/2014/main" id="{9D7FCEBE-182B-48D3-8396-E7BDFD60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738313"/>
            <a:ext cx="8542337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RA# show ip route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…………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192.168.1.0/24 is variably subnetted, 6 subnets, 3 masks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C   192.168.1.96/30 is directly connected, serial1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C   192.168.1.100/30 is directly connected, serial0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R   192.168.1.64/28  [120/1]  via 192.168.1.97, serial1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R   192.168.1.80/28  [120/1]  via 192.168.1.102, serial0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C   192.168.1.0/26 is directly connected, ethernet0</a:t>
            </a:r>
          </a:p>
        </p:txBody>
      </p:sp>
      <p:sp>
        <p:nvSpPr>
          <p:cNvPr id="552964" name="Line 4">
            <a:extLst>
              <a:ext uri="{FF2B5EF4-FFF2-40B4-BE49-F238E27FC236}">
                <a16:creationId xmlns:a16="http://schemas.microsoft.com/office/drawing/2014/main" id="{A240CF5C-53F8-4E24-83F8-01D2CFEA7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8" y="1701800"/>
            <a:ext cx="8713787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2965" name="Line 5">
            <a:extLst>
              <a:ext uri="{FF2B5EF4-FFF2-40B4-BE49-F238E27FC236}">
                <a16:creationId xmlns:a16="http://schemas.microsoft.com/office/drawing/2014/main" id="{91F23888-3BDA-46A8-8406-942B43E8D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8" y="5734050"/>
            <a:ext cx="8713787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2966" name="Text Box 6">
            <a:extLst>
              <a:ext uri="{FF2B5EF4-FFF2-40B4-BE49-F238E27FC236}">
                <a16:creationId xmlns:a16="http://schemas.microsoft.com/office/drawing/2014/main" id="{CB1F8461-00C6-4CE3-A299-252BED06B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5876925"/>
            <a:ext cx="7778750" cy="528638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没有匹配项，路由选择失败，发送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ICMP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差错报文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>
            <a:extLst>
              <a:ext uri="{FF2B5EF4-FFF2-40B4-BE49-F238E27FC236}">
                <a16:creationId xmlns:a16="http://schemas.microsoft.com/office/drawing/2014/main" id="{6506F4FE-6D92-4993-A9B8-E5704BE4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ED37D-F6B1-4846-B3FA-2C926815C1E1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47842" name="Rectangle 2">
            <a:extLst>
              <a:ext uri="{FF2B5EF4-FFF2-40B4-BE49-F238E27FC236}">
                <a16:creationId xmlns:a16="http://schemas.microsoft.com/office/drawing/2014/main" id="{321FC32B-982D-4CD5-AD19-A80D8025B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Example 1</a:t>
            </a:r>
          </a:p>
        </p:txBody>
      </p:sp>
      <p:pic>
        <p:nvPicPr>
          <p:cNvPr id="31748" name="Picture 3">
            <a:extLst>
              <a:ext uri="{FF2B5EF4-FFF2-40B4-BE49-F238E27FC236}">
                <a16:creationId xmlns:a16="http://schemas.microsoft.com/office/drawing/2014/main" id="{3109DF23-1247-477C-A542-FF69A6E87D8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63" y="2781300"/>
            <a:ext cx="863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4">
            <a:extLst>
              <a:ext uri="{FF2B5EF4-FFF2-40B4-BE49-F238E27FC236}">
                <a16:creationId xmlns:a16="http://schemas.microsoft.com/office/drawing/2014/main" id="{410A2C61-7CE9-4DE7-AA9F-7ED87052697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4294188"/>
            <a:ext cx="8636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0" name="Picture 5">
            <a:extLst>
              <a:ext uri="{FF2B5EF4-FFF2-40B4-BE49-F238E27FC236}">
                <a16:creationId xmlns:a16="http://schemas.microsoft.com/office/drawing/2014/main" id="{34C18999-9012-4FE6-B5AF-BB29FA43B71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4294188"/>
            <a:ext cx="8636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7846" name="Oval 6">
            <a:extLst>
              <a:ext uri="{FF2B5EF4-FFF2-40B4-BE49-F238E27FC236}">
                <a16:creationId xmlns:a16="http://schemas.microsoft.com/office/drawing/2014/main" id="{B11E764F-4BA7-4DC5-978A-AB5A8152E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916113"/>
            <a:ext cx="1762125" cy="576262"/>
          </a:xfrm>
          <a:prstGeom prst="ellipse">
            <a:avLst/>
          </a:prstGeom>
          <a:solidFill>
            <a:srgbClr val="F5DB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752" name="AutoShape 7">
            <a:extLst>
              <a:ext uri="{FF2B5EF4-FFF2-40B4-BE49-F238E27FC236}">
                <a16:creationId xmlns:a16="http://schemas.microsoft.com/office/drawing/2014/main" id="{3B038433-2E7C-49A0-A4A2-DE571E62BAD1}"/>
              </a:ext>
            </a:extLst>
          </p:cNvPr>
          <p:cNvCxnSpPr>
            <a:cxnSpLocks noChangeShapeType="1"/>
            <a:stCxn id="547846" idx="4"/>
            <a:endCxn id="31748" idx="0"/>
          </p:cNvCxnSpPr>
          <p:nvPr/>
        </p:nvCxnSpPr>
        <p:spPr bwMode="auto">
          <a:xfrm>
            <a:off x="4445000" y="2492375"/>
            <a:ext cx="4763" cy="288925"/>
          </a:xfrm>
          <a:prstGeom prst="straightConnector1">
            <a:avLst/>
          </a:prstGeom>
          <a:noFill/>
          <a:ln w="38100">
            <a:solidFill>
              <a:srgbClr val="F5DB9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7848" name="Oval 8">
            <a:extLst>
              <a:ext uri="{FF2B5EF4-FFF2-40B4-BE49-F238E27FC236}">
                <a16:creationId xmlns:a16="http://schemas.microsoft.com/office/drawing/2014/main" id="{C3516146-2EE5-4E70-B5DF-ED6B5999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013325"/>
            <a:ext cx="1800225" cy="576263"/>
          </a:xfrm>
          <a:prstGeom prst="ellipse">
            <a:avLst/>
          </a:prstGeom>
          <a:solidFill>
            <a:srgbClr val="F5DB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7849" name="Oval 9">
            <a:extLst>
              <a:ext uri="{FF2B5EF4-FFF2-40B4-BE49-F238E27FC236}">
                <a16:creationId xmlns:a16="http://schemas.microsoft.com/office/drawing/2014/main" id="{9CA7172A-0898-40C7-A95E-DB273E403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5013325"/>
            <a:ext cx="1808162" cy="576263"/>
          </a:xfrm>
          <a:prstGeom prst="ellipse">
            <a:avLst/>
          </a:prstGeom>
          <a:solidFill>
            <a:srgbClr val="F5DB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755" name="AutoShape 10">
            <a:extLst>
              <a:ext uri="{FF2B5EF4-FFF2-40B4-BE49-F238E27FC236}">
                <a16:creationId xmlns:a16="http://schemas.microsoft.com/office/drawing/2014/main" id="{EA9D0FF8-C7B0-4489-9C20-64465E55A0D8}"/>
              </a:ext>
            </a:extLst>
          </p:cNvPr>
          <p:cNvCxnSpPr>
            <a:cxnSpLocks noChangeShapeType="1"/>
            <a:stCxn id="31750" idx="2"/>
            <a:endCxn id="547848" idx="0"/>
          </p:cNvCxnSpPr>
          <p:nvPr/>
        </p:nvCxnSpPr>
        <p:spPr bwMode="auto">
          <a:xfrm flipH="1">
            <a:off x="2447925" y="4797425"/>
            <a:ext cx="4763" cy="215900"/>
          </a:xfrm>
          <a:prstGeom prst="straightConnector1">
            <a:avLst/>
          </a:prstGeom>
          <a:noFill/>
          <a:ln w="38100">
            <a:solidFill>
              <a:srgbClr val="F5DB9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6" name="AutoShape 11">
            <a:extLst>
              <a:ext uri="{FF2B5EF4-FFF2-40B4-BE49-F238E27FC236}">
                <a16:creationId xmlns:a16="http://schemas.microsoft.com/office/drawing/2014/main" id="{32F31D33-248C-4D81-AC40-A31DBF81DC8A}"/>
              </a:ext>
            </a:extLst>
          </p:cNvPr>
          <p:cNvCxnSpPr>
            <a:cxnSpLocks noChangeShapeType="1"/>
            <a:stCxn id="31749" idx="2"/>
            <a:endCxn id="547849" idx="0"/>
          </p:cNvCxnSpPr>
          <p:nvPr/>
        </p:nvCxnSpPr>
        <p:spPr bwMode="auto">
          <a:xfrm>
            <a:off x="6535738" y="4797425"/>
            <a:ext cx="12700" cy="215900"/>
          </a:xfrm>
          <a:prstGeom prst="straightConnector1">
            <a:avLst/>
          </a:prstGeom>
          <a:noFill/>
          <a:ln w="38100">
            <a:solidFill>
              <a:srgbClr val="F5DB9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7" name="AutoShape 12">
            <a:extLst>
              <a:ext uri="{FF2B5EF4-FFF2-40B4-BE49-F238E27FC236}">
                <a16:creationId xmlns:a16="http://schemas.microsoft.com/office/drawing/2014/main" id="{CFE6756D-5501-432C-BD73-A42EC920F5B0}"/>
              </a:ext>
            </a:extLst>
          </p:cNvPr>
          <p:cNvCxnSpPr>
            <a:cxnSpLocks noChangeShapeType="1"/>
            <a:stCxn id="31748" idx="1"/>
            <a:endCxn id="31750" idx="0"/>
          </p:cNvCxnSpPr>
          <p:nvPr/>
        </p:nvCxnSpPr>
        <p:spPr bwMode="auto">
          <a:xfrm flipH="1">
            <a:off x="2452688" y="3033713"/>
            <a:ext cx="1565275" cy="1260475"/>
          </a:xfrm>
          <a:prstGeom prst="straightConnector1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8" name="AutoShape 13">
            <a:extLst>
              <a:ext uri="{FF2B5EF4-FFF2-40B4-BE49-F238E27FC236}">
                <a16:creationId xmlns:a16="http://schemas.microsoft.com/office/drawing/2014/main" id="{30FEE41C-2F3A-442A-9DFC-C008DE64E2DE}"/>
              </a:ext>
            </a:extLst>
          </p:cNvPr>
          <p:cNvCxnSpPr>
            <a:cxnSpLocks noChangeShapeType="1"/>
            <a:stCxn id="31748" idx="3"/>
            <a:endCxn id="31749" idx="0"/>
          </p:cNvCxnSpPr>
          <p:nvPr/>
        </p:nvCxnSpPr>
        <p:spPr bwMode="auto">
          <a:xfrm>
            <a:off x="4881563" y="3033713"/>
            <a:ext cx="1654175" cy="1260475"/>
          </a:xfrm>
          <a:prstGeom prst="straightConnector1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7854" name="Text Box 14">
            <a:extLst>
              <a:ext uri="{FF2B5EF4-FFF2-40B4-BE49-F238E27FC236}">
                <a16:creationId xmlns:a16="http://schemas.microsoft.com/office/drawing/2014/main" id="{D642B9A6-0764-4355-9250-31A401F52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1458913"/>
            <a:ext cx="2687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192.168.1.0/26</a:t>
            </a:r>
          </a:p>
        </p:txBody>
      </p:sp>
      <p:sp>
        <p:nvSpPr>
          <p:cNvPr id="547855" name="Text Box 15">
            <a:extLst>
              <a:ext uri="{FF2B5EF4-FFF2-40B4-BE49-F238E27FC236}">
                <a16:creationId xmlns:a16="http://schemas.microsoft.com/office/drawing/2014/main" id="{9A11C1F4-8C23-403F-B771-DEEA469AB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8" y="5553075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192.168.1.80/28</a:t>
            </a:r>
          </a:p>
        </p:txBody>
      </p:sp>
      <p:sp>
        <p:nvSpPr>
          <p:cNvPr id="547856" name="Text Box 16">
            <a:extLst>
              <a:ext uri="{FF2B5EF4-FFF2-40B4-BE49-F238E27FC236}">
                <a16:creationId xmlns:a16="http://schemas.microsoft.com/office/drawing/2014/main" id="{A0456207-FC2C-4283-80B5-719A65D85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53075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192.168.1.64/28</a:t>
            </a:r>
          </a:p>
        </p:txBody>
      </p:sp>
      <p:sp>
        <p:nvSpPr>
          <p:cNvPr id="547857" name="Text Box 17">
            <a:extLst>
              <a:ext uri="{FF2B5EF4-FFF2-40B4-BE49-F238E27FC236}">
                <a16:creationId xmlns:a16="http://schemas.microsoft.com/office/drawing/2014/main" id="{A320F332-5F66-427E-92AF-05116AFA0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2743200"/>
            <a:ext cx="62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</a:t>
            </a:r>
          </a:p>
        </p:txBody>
      </p:sp>
      <p:sp>
        <p:nvSpPr>
          <p:cNvPr id="547858" name="Text Box 18">
            <a:extLst>
              <a:ext uri="{FF2B5EF4-FFF2-40B4-BE49-F238E27FC236}">
                <a16:creationId xmlns:a16="http://schemas.microsoft.com/office/drawing/2014/main" id="{355FB8F9-2C85-4442-8604-CB8CA6B9F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4221163"/>
            <a:ext cx="61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RC</a:t>
            </a:r>
          </a:p>
        </p:txBody>
      </p:sp>
      <p:sp>
        <p:nvSpPr>
          <p:cNvPr id="547859" name="Text Box 19">
            <a:extLst>
              <a:ext uri="{FF2B5EF4-FFF2-40B4-BE49-F238E27FC236}">
                <a16:creationId xmlns:a16="http://schemas.microsoft.com/office/drawing/2014/main" id="{82DA10F7-EB23-448E-B669-9DBD949F3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221163"/>
            <a:ext cx="62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RB</a:t>
            </a:r>
          </a:p>
        </p:txBody>
      </p:sp>
      <p:sp>
        <p:nvSpPr>
          <p:cNvPr id="547860" name="Text Box 20">
            <a:extLst>
              <a:ext uri="{FF2B5EF4-FFF2-40B4-BE49-F238E27FC236}">
                <a16:creationId xmlns:a16="http://schemas.microsoft.com/office/drawing/2014/main" id="{43B823A7-B96B-4614-B8CC-291B76728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319463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192.168.1.96/30</a:t>
            </a:r>
          </a:p>
        </p:txBody>
      </p:sp>
      <p:sp>
        <p:nvSpPr>
          <p:cNvPr id="547861" name="Text Box 21">
            <a:extLst>
              <a:ext uri="{FF2B5EF4-FFF2-40B4-BE49-F238E27FC236}">
                <a16:creationId xmlns:a16="http://schemas.microsoft.com/office/drawing/2014/main" id="{71B55187-7A33-413B-B148-807ABCF67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3357563"/>
            <a:ext cx="3103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192.168.1.100/30</a:t>
            </a:r>
          </a:p>
        </p:txBody>
      </p:sp>
      <p:sp>
        <p:nvSpPr>
          <p:cNvPr id="547862" name="Text Box 22">
            <a:extLst>
              <a:ext uri="{FF2B5EF4-FFF2-40B4-BE49-F238E27FC236}">
                <a16:creationId xmlns:a16="http://schemas.microsoft.com/office/drawing/2014/main" id="{542FD250-E22E-4876-AFCA-EAC0EE45B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42093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e0</a:t>
            </a:r>
          </a:p>
        </p:txBody>
      </p:sp>
      <p:sp>
        <p:nvSpPr>
          <p:cNvPr id="547863" name="Text Box 23">
            <a:extLst>
              <a:ext uri="{FF2B5EF4-FFF2-40B4-BE49-F238E27FC236}">
                <a16:creationId xmlns:a16="http://schemas.microsoft.com/office/drawing/2014/main" id="{E82E3FBE-1964-49C5-82EC-F105A5DF5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46529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e0</a:t>
            </a:r>
          </a:p>
        </p:txBody>
      </p:sp>
      <p:sp>
        <p:nvSpPr>
          <p:cNvPr id="547864" name="Text Box 24">
            <a:extLst>
              <a:ext uri="{FF2B5EF4-FFF2-40B4-BE49-F238E27FC236}">
                <a16:creationId xmlns:a16="http://schemas.microsoft.com/office/drawing/2014/main" id="{BEFF3F28-3D63-4D18-8E5F-01B0E3DB4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46529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e0</a:t>
            </a:r>
          </a:p>
        </p:txBody>
      </p:sp>
      <p:sp>
        <p:nvSpPr>
          <p:cNvPr id="547865" name="Text Box 25">
            <a:extLst>
              <a:ext uri="{FF2B5EF4-FFF2-40B4-BE49-F238E27FC236}">
                <a16:creationId xmlns:a16="http://schemas.microsoft.com/office/drawing/2014/main" id="{B01FA231-AA89-4AC5-8EB2-6170226D9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068638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s1</a:t>
            </a:r>
          </a:p>
        </p:txBody>
      </p:sp>
      <p:sp>
        <p:nvSpPr>
          <p:cNvPr id="547866" name="Text Box 26">
            <a:extLst>
              <a:ext uri="{FF2B5EF4-FFF2-40B4-BE49-F238E27FC236}">
                <a16:creationId xmlns:a16="http://schemas.microsoft.com/office/drawing/2014/main" id="{027E8846-CDE3-44C7-A9EF-F7DE1DFD1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068638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s0</a:t>
            </a:r>
          </a:p>
        </p:txBody>
      </p:sp>
      <p:sp>
        <p:nvSpPr>
          <p:cNvPr id="547867" name="Text Box 27">
            <a:extLst>
              <a:ext uri="{FF2B5EF4-FFF2-40B4-BE49-F238E27FC236}">
                <a16:creationId xmlns:a16="http://schemas.microsoft.com/office/drawing/2014/main" id="{BBB4425B-971E-430D-A2CA-8D626DAD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005263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s0</a:t>
            </a:r>
          </a:p>
        </p:txBody>
      </p:sp>
      <p:sp>
        <p:nvSpPr>
          <p:cNvPr id="547868" name="Text Box 28">
            <a:extLst>
              <a:ext uri="{FF2B5EF4-FFF2-40B4-BE49-F238E27FC236}">
                <a16:creationId xmlns:a16="http://schemas.microsoft.com/office/drawing/2014/main" id="{D64CCC2A-982F-44D4-A39E-02ED9B0E1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05263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s0</a:t>
            </a:r>
          </a:p>
        </p:txBody>
      </p:sp>
    </p:spTree>
    <p:extLst>
      <p:ext uri="{BB962C8B-B14F-4D97-AF65-F5344CB8AC3E}">
        <p14:creationId xmlns:p14="http://schemas.microsoft.com/office/powerpoint/2010/main" val="3682498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5">
            <a:extLst>
              <a:ext uri="{FF2B5EF4-FFF2-40B4-BE49-F238E27FC236}">
                <a16:creationId xmlns:a16="http://schemas.microsoft.com/office/drawing/2014/main" id="{972145EA-0DD9-4F24-B0DC-FB4408F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D39A9-893C-40EE-846E-4B3866E0AFC5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70370" name="Rectangle 2">
            <a:extLst>
              <a:ext uri="{FF2B5EF4-FFF2-40B4-BE49-F238E27FC236}">
                <a16:creationId xmlns:a16="http://schemas.microsoft.com/office/drawing/2014/main" id="{F8349F71-24B7-42DD-9D49-86AAE78C5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Solution</a:t>
            </a:r>
            <a:r>
              <a:rPr lang="zh-CN" altLang="en-US"/>
              <a:t>：</a:t>
            </a:r>
            <a:r>
              <a:rPr lang="en-US" altLang="zh-CN"/>
              <a:t>RB’s Routing Table</a:t>
            </a:r>
          </a:p>
        </p:txBody>
      </p:sp>
      <p:graphicFrame>
        <p:nvGraphicFramePr>
          <p:cNvPr id="570610" name="Group 242">
            <a:extLst>
              <a:ext uri="{FF2B5EF4-FFF2-40B4-BE49-F238E27FC236}">
                <a16:creationId xmlns:a16="http://schemas.microsoft.com/office/drawing/2014/main" id="{7C2E9B21-4B1E-4ED0-A653-6F3373C73D5F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1700213"/>
          <a:ext cx="8353425" cy="3889376"/>
        </p:xfrm>
        <a:graphic>
          <a:graphicData uri="http://schemas.openxmlformats.org/drawingml/2006/table">
            <a:tbl>
              <a:tblPr/>
              <a:tblGrid>
                <a:gridCol w="3321050">
                  <a:extLst>
                    <a:ext uri="{9D8B030D-6E8A-4147-A177-3AD203B41FA5}">
                      <a16:colId xmlns:a16="http://schemas.microsoft.com/office/drawing/2014/main" val="169550715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821874046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108402499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目的网络地址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掩码</a:t>
                      </a:r>
                    </a:p>
                  </a:txBody>
                  <a:tcPr marL="54000" marR="54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下一跳地址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发送接口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90543"/>
                  </a:ext>
                </a:extLst>
              </a:tr>
              <a:tr h="6492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922226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159767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319734"/>
                  </a:ext>
                </a:extLst>
              </a:tr>
              <a:tr h="6492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621788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192012"/>
                  </a:ext>
                </a:extLst>
              </a:tr>
            </a:tbl>
          </a:graphicData>
        </a:graphic>
      </p:graphicFrame>
      <p:sp>
        <p:nvSpPr>
          <p:cNvPr id="570607" name="Text Box 239">
            <a:extLst>
              <a:ext uri="{FF2B5EF4-FFF2-40B4-BE49-F238E27FC236}">
                <a16:creationId xmlns:a16="http://schemas.microsoft.com/office/drawing/2014/main" id="{5244734E-4DFA-4D41-BBB8-DC06F64D0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2420938"/>
            <a:ext cx="2760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192.168.1.96/30</a:t>
            </a:r>
          </a:p>
        </p:txBody>
      </p:sp>
      <p:sp>
        <p:nvSpPr>
          <p:cNvPr id="570609" name="Text Box 241">
            <a:extLst>
              <a:ext uri="{FF2B5EF4-FFF2-40B4-BE49-F238E27FC236}">
                <a16:creationId xmlns:a16="http://schemas.microsoft.com/office/drawing/2014/main" id="{99B6788A-CD50-4C64-B1D4-47859C1E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4209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—</a:t>
            </a:r>
          </a:p>
        </p:txBody>
      </p:sp>
      <p:sp>
        <p:nvSpPr>
          <p:cNvPr id="570611" name="Text Box 243">
            <a:extLst>
              <a:ext uri="{FF2B5EF4-FFF2-40B4-BE49-F238E27FC236}">
                <a16:creationId xmlns:a16="http://schemas.microsoft.com/office/drawing/2014/main" id="{53AA2F53-6B15-491C-ADEF-9B5BA08DE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2420938"/>
            <a:ext cx="581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s0</a:t>
            </a:r>
          </a:p>
        </p:txBody>
      </p:sp>
      <p:sp>
        <p:nvSpPr>
          <p:cNvPr id="570612" name="Text Box 244">
            <a:extLst>
              <a:ext uri="{FF2B5EF4-FFF2-40B4-BE49-F238E27FC236}">
                <a16:creationId xmlns:a16="http://schemas.microsoft.com/office/drawing/2014/main" id="{439D79C0-4C54-4E4C-B929-20B603051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3068638"/>
            <a:ext cx="2760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192.168.1.64/28</a:t>
            </a:r>
          </a:p>
        </p:txBody>
      </p:sp>
      <p:sp>
        <p:nvSpPr>
          <p:cNvPr id="570613" name="Text Box 245">
            <a:extLst>
              <a:ext uri="{FF2B5EF4-FFF2-40B4-BE49-F238E27FC236}">
                <a16:creationId xmlns:a16="http://schemas.microsoft.com/office/drawing/2014/main" id="{18B1AA45-F595-4A18-8AC5-F7B40249D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0686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—</a:t>
            </a:r>
          </a:p>
        </p:txBody>
      </p:sp>
      <p:sp>
        <p:nvSpPr>
          <p:cNvPr id="570614" name="Text Box 246">
            <a:extLst>
              <a:ext uri="{FF2B5EF4-FFF2-40B4-BE49-F238E27FC236}">
                <a16:creationId xmlns:a16="http://schemas.microsoft.com/office/drawing/2014/main" id="{C4A03ECC-6A87-47C3-B648-6231451D8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3068638"/>
            <a:ext cx="581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e0</a:t>
            </a:r>
          </a:p>
        </p:txBody>
      </p:sp>
      <p:sp>
        <p:nvSpPr>
          <p:cNvPr id="570615" name="Text Box 247">
            <a:extLst>
              <a:ext uri="{FF2B5EF4-FFF2-40B4-BE49-F238E27FC236}">
                <a16:creationId xmlns:a16="http://schemas.microsoft.com/office/drawing/2014/main" id="{682E6524-323D-4F41-9584-35B9728C4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716338"/>
            <a:ext cx="295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192.168.1.100/30</a:t>
            </a:r>
          </a:p>
        </p:txBody>
      </p:sp>
      <p:sp>
        <p:nvSpPr>
          <p:cNvPr id="570616" name="Text Box 248">
            <a:extLst>
              <a:ext uri="{FF2B5EF4-FFF2-40B4-BE49-F238E27FC236}">
                <a16:creationId xmlns:a16="http://schemas.microsoft.com/office/drawing/2014/main" id="{5B677E57-1D9D-4C83-A055-9B9EDACDB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716338"/>
            <a:ext cx="2265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192.168.1.98</a:t>
            </a:r>
          </a:p>
        </p:txBody>
      </p:sp>
      <p:sp>
        <p:nvSpPr>
          <p:cNvPr id="570617" name="Text Box 249">
            <a:extLst>
              <a:ext uri="{FF2B5EF4-FFF2-40B4-BE49-F238E27FC236}">
                <a16:creationId xmlns:a16="http://schemas.microsoft.com/office/drawing/2014/main" id="{FF9E385A-7525-4A8F-86B7-84CDD0B41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3716338"/>
            <a:ext cx="581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s0</a:t>
            </a:r>
          </a:p>
        </p:txBody>
      </p:sp>
      <p:sp>
        <p:nvSpPr>
          <p:cNvPr id="570618" name="Text Box 250">
            <a:extLst>
              <a:ext uri="{FF2B5EF4-FFF2-40B4-BE49-F238E27FC236}">
                <a16:creationId xmlns:a16="http://schemas.microsoft.com/office/drawing/2014/main" id="{15E2EBDD-1E37-4089-909D-0B683CD88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4364038"/>
            <a:ext cx="2760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192.168.1.80/28</a:t>
            </a:r>
          </a:p>
        </p:txBody>
      </p:sp>
      <p:sp>
        <p:nvSpPr>
          <p:cNvPr id="570619" name="Text Box 251">
            <a:extLst>
              <a:ext uri="{FF2B5EF4-FFF2-40B4-BE49-F238E27FC236}">
                <a16:creationId xmlns:a16="http://schemas.microsoft.com/office/drawing/2014/main" id="{B4AADB7A-E43D-4927-8479-8205FACCF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364038"/>
            <a:ext cx="2265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192.168.1.98</a:t>
            </a:r>
          </a:p>
        </p:txBody>
      </p:sp>
      <p:sp>
        <p:nvSpPr>
          <p:cNvPr id="570620" name="Text Box 252">
            <a:extLst>
              <a:ext uri="{FF2B5EF4-FFF2-40B4-BE49-F238E27FC236}">
                <a16:creationId xmlns:a16="http://schemas.microsoft.com/office/drawing/2014/main" id="{8D371D37-8266-4963-BB3F-98FABE63C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4364038"/>
            <a:ext cx="581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s0</a:t>
            </a:r>
          </a:p>
        </p:txBody>
      </p:sp>
      <p:sp>
        <p:nvSpPr>
          <p:cNvPr id="570621" name="Text Box 253">
            <a:extLst>
              <a:ext uri="{FF2B5EF4-FFF2-40B4-BE49-F238E27FC236}">
                <a16:creationId xmlns:a16="http://schemas.microsoft.com/office/drawing/2014/main" id="{019A7A33-0496-4E9D-A112-844C6CD4C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5013325"/>
            <a:ext cx="256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192.168.1.0/26</a:t>
            </a:r>
          </a:p>
        </p:txBody>
      </p:sp>
      <p:sp>
        <p:nvSpPr>
          <p:cNvPr id="570622" name="Text Box 254">
            <a:extLst>
              <a:ext uri="{FF2B5EF4-FFF2-40B4-BE49-F238E27FC236}">
                <a16:creationId xmlns:a16="http://schemas.microsoft.com/office/drawing/2014/main" id="{DCF5D0D9-9B78-4A8C-AFFC-63A50F3D6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013325"/>
            <a:ext cx="226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192.168.1.98</a:t>
            </a:r>
          </a:p>
        </p:txBody>
      </p:sp>
      <p:sp>
        <p:nvSpPr>
          <p:cNvPr id="570623" name="Text Box 255">
            <a:extLst>
              <a:ext uri="{FF2B5EF4-FFF2-40B4-BE49-F238E27FC236}">
                <a16:creationId xmlns:a16="http://schemas.microsoft.com/office/drawing/2014/main" id="{23BAD92C-A479-4769-86FA-265C926F8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5013325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s0</a:t>
            </a:r>
          </a:p>
        </p:txBody>
      </p:sp>
      <p:sp>
        <p:nvSpPr>
          <p:cNvPr id="570624" name="Text Box 256">
            <a:extLst>
              <a:ext uri="{FF2B5EF4-FFF2-40B4-BE49-F238E27FC236}">
                <a16:creationId xmlns:a16="http://schemas.microsoft.com/office/drawing/2014/main" id="{17ED18D7-A287-45AC-ACB4-CF305FA71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5876925"/>
            <a:ext cx="1979613" cy="528638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查表的顺序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7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7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7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7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607" grpId="0"/>
      <p:bldP spid="570609" grpId="0"/>
      <p:bldP spid="570611" grpId="0"/>
      <p:bldP spid="570612" grpId="0"/>
      <p:bldP spid="570613" grpId="0"/>
      <p:bldP spid="570614" grpId="0"/>
      <p:bldP spid="570615" grpId="0"/>
      <p:bldP spid="570616" grpId="0"/>
      <p:bldP spid="570617" grpId="0"/>
      <p:bldP spid="570618" grpId="0"/>
      <p:bldP spid="570619" grpId="0"/>
      <p:bldP spid="570620" grpId="0"/>
      <p:bldP spid="570621" grpId="0"/>
      <p:bldP spid="570622" grpId="0"/>
      <p:bldP spid="5706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19C9A-B238-42D3-B8AF-D541B2C1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86484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根据以下路由表画出网络拓扑图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875D88E-C4C4-4C91-B54F-11369C321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836712"/>
            <a:ext cx="8497745" cy="2485393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AAA47A-579B-449A-B8CD-84672611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A8D9F-4B7E-4AB3-8BD1-922E55610398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A50CE40-3A5D-4A62-91EB-291493F8FCC2}"/>
              </a:ext>
            </a:extLst>
          </p:cNvPr>
          <p:cNvGrpSpPr/>
          <p:nvPr/>
        </p:nvGrpSpPr>
        <p:grpSpPr>
          <a:xfrm>
            <a:off x="323850" y="3323381"/>
            <a:ext cx="8496300" cy="2726047"/>
            <a:chOff x="323850" y="3323381"/>
            <a:chExt cx="8496300" cy="272604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3F599F0-6ED9-40CC-A91D-AAE3C9154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850" y="3323381"/>
              <a:ext cx="8496300" cy="272604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A0BB79F-85D3-4E09-A17E-D1082A9F8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6136" y="5805264"/>
              <a:ext cx="2685807" cy="244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481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19C9A-B238-42D3-B8AF-D541B2C1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86484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根据以下路由表画出网络拓扑图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875D88E-C4C4-4C91-B54F-11369C321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836712"/>
            <a:ext cx="8497745" cy="2485393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AAA47A-579B-449A-B8CD-84672611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A8D9F-4B7E-4AB3-8BD1-922E5561039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301C49-BE7E-4D6A-A3E3-F4CEE316D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322104"/>
            <a:ext cx="8496300" cy="33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4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EEBDAAA-25EE-4AFF-8050-CA202CE3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3B2DA-BA1D-4DDD-A3E0-2305F47A8DA4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71400" name="Rectangle 8">
            <a:extLst>
              <a:ext uri="{FF2B5EF4-FFF2-40B4-BE49-F238E27FC236}">
                <a16:creationId xmlns:a16="http://schemas.microsoft.com/office/drawing/2014/main" id="{4E001785-9985-4E33-8E27-542EB045A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Discussion</a:t>
            </a:r>
          </a:p>
        </p:txBody>
      </p:sp>
      <p:sp>
        <p:nvSpPr>
          <p:cNvPr id="571401" name="Rectangle 9">
            <a:extLst>
              <a:ext uri="{FF2B5EF4-FFF2-40B4-BE49-F238E27FC236}">
                <a16:creationId xmlns:a16="http://schemas.microsoft.com/office/drawing/2014/main" id="{7F055A89-3BB4-41EC-8CF6-0BA0E2C09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/>
              <a:t>路由表</a:t>
            </a:r>
          </a:p>
          <a:p>
            <a:pPr lvl="1" eaLnBrk="1" hangingPunct="1">
              <a:defRPr/>
            </a:pPr>
            <a:r>
              <a:rPr lang="zh-CN" altLang="en-US" sz="2200"/>
              <a:t>标准术语：</a:t>
            </a:r>
            <a:r>
              <a:rPr lang="en-US" altLang="zh-CN" sz="2200"/>
              <a:t>Routing table</a:t>
            </a:r>
            <a:r>
              <a:rPr lang="zh-CN" altLang="en-US" sz="2200"/>
              <a:t>，路由选择表</a:t>
            </a:r>
          </a:p>
          <a:p>
            <a:pPr lvl="1" eaLnBrk="1" hangingPunct="1">
              <a:defRPr/>
            </a:pPr>
            <a:r>
              <a:rPr lang="zh-CN" altLang="en-US" sz="2200"/>
              <a:t>不规范的术语：</a:t>
            </a:r>
            <a:r>
              <a:rPr lang="en-US" altLang="zh-CN" sz="2200"/>
              <a:t>route table</a:t>
            </a:r>
          </a:p>
          <a:p>
            <a:pPr eaLnBrk="1" hangingPunct="1">
              <a:defRPr/>
            </a:pPr>
            <a:r>
              <a:rPr lang="en-US" altLang="zh-CN" sz="2400"/>
              <a:t>Routing vs. Forwarding</a:t>
            </a:r>
          </a:p>
          <a:p>
            <a:pPr lvl="1" eaLnBrk="1" hangingPunct="1">
              <a:defRPr/>
            </a:pPr>
            <a:r>
              <a:rPr lang="en-US" altLang="zh-CN" sz="2200"/>
              <a:t>Routing</a:t>
            </a:r>
            <a:r>
              <a:rPr lang="zh-CN" altLang="en-US" sz="2200"/>
              <a:t>的狭义概念：生成、维护路由表的过程</a:t>
            </a:r>
          </a:p>
          <a:p>
            <a:pPr lvl="2" eaLnBrk="1" hangingPunct="1">
              <a:defRPr/>
            </a:pPr>
            <a:r>
              <a:rPr lang="en-US" altLang="zh-CN" sz="2000"/>
              <a:t>Routing protocols</a:t>
            </a:r>
            <a:r>
              <a:rPr lang="zh-CN" altLang="en-US" sz="2000"/>
              <a:t>，路由选择协议（路由协议）</a:t>
            </a:r>
          </a:p>
          <a:p>
            <a:pPr lvl="1" eaLnBrk="1" hangingPunct="1">
              <a:defRPr/>
            </a:pPr>
            <a:r>
              <a:rPr lang="en-US" altLang="zh-CN" sz="2200"/>
              <a:t>Routing</a:t>
            </a:r>
            <a:r>
              <a:rPr lang="zh-CN" altLang="en-US" sz="2200"/>
              <a:t>的广义概念：选路</a:t>
            </a:r>
          </a:p>
          <a:p>
            <a:pPr lvl="2" eaLnBrk="1" hangingPunct="1">
              <a:defRPr/>
            </a:pPr>
            <a:r>
              <a:rPr lang="zh-CN" altLang="en-US" sz="2000"/>
              <a:t>选择到所有可能目的地的路径 </a:t>
            </a:r>
            <a:r>
              <a:rPr lang="en-US" altLang="zh-CN" sz="2000"/>
              <a:t>—— </a:t>
            </a:r>
            <a:r>
              <a:rPr lang="zh-CN" altLang="en-US" sz="2000"/>
              <a:t>狭义的</a:t>
            </a:r>
            <a:r>
              <a:rPr lang="en-US" altLang="zh-CN" sz="2000"/>
              <a:t>Routing</a:t>
            </a:r>
          </a:p>
          <a:p>
            <a:pPr lvl="2" eaLnBrk="1" hangingPunct="1">
              <a:defRPr/>
            </a:pPr>
            <a:r>
              <a:rPr lang="zh-CN" altLang="en-US" sz="2000"/>
              <a:t>选择到特定分组目的地的路径 </a:t>
            </a:r>
            <a:r>
              <a:rPr lang="en-US" altLang="zh-CN" sz="2000"/>
              <a:t>—— Forwarding</a:t>
            </a:r>
          </a:p>
          <a:p>
            <a:pPr eaLnBrk="1" hangingPunct="1">
              <a:defRPr/>
            </a:pPr>
            <a:r>
              <a:rPr lang="en-US" altLang="zh-CN" sz="2400"/>
              <a:t>Route vs. Routing —— </a:t>
            </a:r>
            <a:r>
              <a:rPr lang="zh-CN" altLang="en-US" sz="2400"/>
              <a:t>均可简称为“路由”</a:t>
            </a:r>
          </a:p>
          <a:p>
            <a:pPr lvl="1" eaLnBrk="1" hangingPunct="1">
              <a:defRPr/>
            </a:pPr>
            <a:r>
              <a:rPr lang="en-US" altLang="zh-CN" sz="2200"/>
              <a:t>Route</a:t>
            </a:r>
            <a:r>
              <a:rPr lang="zh-CN" altLang="en-US" sz="2200"/>
              <a:t>：路径（</a:t>
            </a:r>
            <a:r>
              <a:rPr lang="en-US" altLang="zh-CN" sz="2200"/>
              <a:t>path</a:t>
            </a:r>
            <a:r>
              <a:rPr lang="zh-CN" altLang="en-US" sz="2200"/>
              <a:t>）</a:t>
            </a:r>
          </a:p>
          <a:p>
            <a:pPr lvl="1" eaLnBrk="1" hangingPunct="1">
              <a:defRPr/>
            </a:pPr>
            <a:r>
              <a:rPr lang="en-US" altLang="zh-CN" sz="2200"/>
              <a:t>Routing</a:t>
            </a:r>
            <a:r>
              <a:rPr lang="zh-CN" altLang="en-US" sz="2200"/>
              <a:t>：选择路径的过程</a:t>
            </a:r>
          </a:p>
        </p:txBody>
      </p:sp>
      <p:sp>
        <p:nvSpPr>
          <p:cNvPr id="571421" name="Text Box 29">
            <a:extLst>
              <a:ext uri="{FF2B5EF4-FFF2-40B4-BE49-F238E27FC236}">
                <a16:creationId xmlns:a16="http://schemas.microsoft.com/office/drawing/2014/main" id="{844F5C97-A519-4370-A579-87AC141B4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225" y="5589588"/>
            <a:ext cx="1308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2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操作对象</a:t>
            </a:r>
          </a:p>
        </p:txBody>
      </p:sp>
      <p:sp>
        <p:nvSpPr>
          <p:cNvPr id="571422" name="AutoShape 30">
            <a:extLst>
              <a:ext uri="{FF2B5EF4-FFF2-40B4-BE49-F238E27FC236}">
                <a16:creationId xmlns:a16="http://schemas.microsoft.com/office/drawing/2014/main" id="{6A640DC1-14E5-47EA-9CE9-DAC006806F7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427538" y="5516563"/>
            <a:ext cx="431800" cy="576262"/>
          </a:xfrm>
          <a:prstGeom prst="curvedLeftArrow">
            <a:avLst>
              <a:gd name="adj1" fmla="val 26691"/>
              <a:gd name="adj2" fmla="val 5338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62901A3-20ED-46C6-BFB0-8BE328F4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CD5B2-B1A1-451F-B687-AE9A4BFCE2FC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A24777EC-1C22-4677-9502-199B8773B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Example 2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47B8C06D-EF33-40F3-8AB3-3AEF33D2A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/>
              <a:t>路由器</a:t>
            </a:r>
            <a:r>
              <a:rPr lang="en-US" altLang="zh-CN" sz="2800" dirty="0"/>
              <a:t>R1</a:t>
            </a:r>
            <a:r>
              <a:rPr lang="zh-CN" altLang="en-US" sz="2800" dirty="0"/>
              <a:t>的路由表如下：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Mask		Destination	Next Hop	Interface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255.255.0.0	110.70.0.0	--		m0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255.255.0.0	180.14.0.0	--		m2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255.255.0.0	190.17.0.0	--		m1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255.255.0.0	130.4.0.0	190.17.6.5	m1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255.255.0.0	135.9.0.0	190.17.6.5	m1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255.255.0.0	140.6.0.0	180.14.2.5	m2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0.0.0.0		0.0.0.0	110.70.4.6	m0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根据以上路由表画出网络拓扑图。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>
            <a:extLst>
              <a:ext uri="{FF2B5EF4-FFF2-40B4-BE49-F238E27FC236}">
                <a16:creationId xmlns:a16="http://schemas.microsoft.com/office/drawing/2014/main" id="{DE039CFD-383D-4536-A034-63D8C207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666F8-D12A-425A-9439-240359746ADD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1EB5BEEB-3747-4193-BE33-49DA8390D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Solution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C99D177C-7D7B-411D-B521-3B89248FC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08088"/>
            <a:ext cx="8207375" cy="287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Mask		      Destination	Next Hop	    Interface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255.255.0.0	      110.70.0.0	--		    m0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255.255.0.0	      180.14.0.0	--		    m2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255.255.0.0	      190.17.0.0	--		    m1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255.255.0.0	      130.4.0.0		190.17.6.5	    m1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255.255.0.0	      135.9.0.0		190.17.6.5	    m1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255.255.0.0	      140.6.0.0		180.14.2.5	    m2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0.0.0.0	      0.0.0.0		110.70.4.6	    m0</a:t>
            </a:r>
          </a:p>
        </p:txBody>
      </p:sp>
      <p:grpSp>
        <p:nvGrpSpPr>
          <p:cNvPr id="555054" name="Group 46">
            <a:extLst>
              <a:ext uri="{FF2B5EF4-FFF2-40B4-BE49-F238E27FC236}">
                <a16:creationId xmlns:a16="http://schemas.microsoft.com/office/drawing/2014/main" id="{7EE70C2F-9E06-4081-AB39-77BCB5EA6A68}"/>
              </a:ext>
            </a:extLst>
          </p:cNvPr>
          <p:cNvGrpSpPr>
            <a:grpSpLocks/>
          </p:cNvGrpSpPr>
          <p:nvPr/>
        </p:nvGrpSpPr>
        <p:grpSpPr bwMode="auto">
          <a:xfrm>
            <a:off x="109538" y="4149725"/>
            <a:ext cx="3597275" cy="827088"/>
            <a:chOff x="69" y="2614"/>
            <a:chExt cx="2266" cy="521"/>
          </a:xfrm>
        </p:grpSpPr>
        <p:pic>
          <p:nvPicPr>
            <p:cNvPr id="39979" name="Picture 5">
              <a:extLst>
                <a:ext uri="{FF2B5EF4-FFF2-40B4-BE49-F238E27FC236}">
                  <a16:creationId xmlns:a16="http://schemas.microsoft.com/office/drawing/2014/main" id="{7E4A1A44-9157-4E7A-957F-0B4D2C51448A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2818"/>
              <a:ext cx="54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9980" name="AutoShape 6">
              <a:extLst>
                <a:ext uri="{FF2B5EF4-FFF2-40B4-BE49-F238E27FC236}">
                  <a16:creationId xmlns:a16="http://schemas.microsoft.com/office/drawing/2014/main" id="{F50B60F2-5457-4DF3-8402-7DD2EA00A1C3}"/>
                </a:ext>
              </a:extLst>
            </p:cNvPr>
            <p:cNvCxnSpPr>
              <a:cxnSpLocks noChangeShapeType="1"/>
              <a:stCxn id="555028" idx="2"/>
              <a:endCxn id="39979" idx="3"/>
            </p:cNvCxnSpPr>
            <p:nvPr/>
          </p:nvCxnSpPr>
          <p:spPr bwMode="auto">
            <a:xfrm flipH="1">
              <a:off x="2018" y="2977"/>
              <a:ext cx="31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5015" name="Oval 7">
              <a:extLst>
                <a:ext uri="{FF2B5EF4-FFF2-40B4-BE49-F238E27FC236}">
                  <a16:creationId xmlns:a16="http://schemas.microsoft.com/office/drawing/2014/main" id="{47C8F013-981C-4553-9C2F-0B1444E28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" y="2614"/>
              <a:ext cx="1360" cy="272"/>
            </a:xfrm>
            <a:prstGeom prst="ellipse">
              <a:avLst/>
            </a:prstGeom>
            <a:solidFill>
              <a:srgbClr val="F5DB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130.4.0.0/16</a:t>
              </a:r>
            </a:p>
          </p:txBody>
        </p:sp>
        <p:cxnSp>
          <p:nvCxnSpPr>
            <p:cNvPr id="39982" name="AutoShape 8">
              <a:extLst>
                <a:ext uri="{FF2B5EF4-FFF2-40B4-BE49-F238E27FC236}">
                  <a16:creationId xmlns:a16="http://schemas.microsoft.com/office/drawing/2014/main" id="{DDA3E2CD-AD16-4E64-AA4A-A512EB540366}"/>
                </a:ext>
              </a:extLst>
            </p:cNvPr>
            <p:cNvCxnSpPr>
              <a:cxnSpLocks noChangeShapeType="1"/>
              <a:stCxn id="39979" idx="0"/>
              <a:endCxn id="555015" idx="6"/>
            </p:cNvCxnSpPr>
            <p:nvPr/>
          </p:nvCxnSpPr>
          <p:spPr bwMode="auto">
            <a:xfrm rot="5400000" flipH="1">
              <a:off x="1554" y="2625"/>
              <a:ext cx="68" cy="317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5056" name="Group 48">
            <a:extLst>
              <a:ext uri="{FF2B5EF4-FFF2-40B4-BE49-F238E27FC236}">
                <a16:creationId xmlns:a16="http://schemas.microsoft.com/office/drawing/2014/main" id="{D94AB3E5-9EDE-493B-A2C9-81F9A51E01D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5699125"/>
            <a:ext cx="3598863" cy="969963"/>
            <a:chOff x="68" y="3590"/>
            <a:chExt cx="2267" cy="611"/>
          </a:xfrm>
        </p:grpSpPr>
        <p:pic>
          <p:nvPicPr>
            <p:cNvPr id="39975" name="Picture 10">
              <a:extLst>
                <a:ext uri="{FF2B5EF4-FFF2-40B4-BE49-F238E27FC236}">
                  <a16:creationId xmlns:a16="http://schemas.microsoft.com/office/drawing/2014/main" id="{BF054F70-894F-483A-B0FE-4EA6E6AEB95A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" y="3884"/>
              <a:ext cx="54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5019" name="Oval 11">
              <a:extLst>
                <a:ext uri="{FF2B5EF4-FFF2-40B4-BE49-F238E27FC236}">
                  <a16:creationId xmlns:a16="http://schemas.microsoft.com/office/drawing/2014/main" id="{35439F91-0701-4E7B-B187-E803460A6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3590"/>
              <a:ext cx="1360" cy="272"/>
            </a:xfrm>
            <a:prstGeom prst="ellipse">
              <a:avLst/>
            </a:prstGeom>
            <a:solidFill>
              <a:srgbClr val="F5DB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140.6.0.0/16</a:t>
              </a:r>
            </a:p>
          </p:txBody>
        </p:sp>
        <p:cxnSp>
          <p:nvCxnSpPr>
            <p:cNvPr id="39977" name="AutoShape 12">
              <a:extLst>
                <a:ext uri="{FF2B5EF4-FFF2-40B4-BE49-F238E27FC236}">
                  <a16:creationId xmlns:a16="http://schemas.microsoft.com/office/drawing/2014/main" id="{41525694-94CD-4559-88C7-985B6BBF178A}"/>
                </a:ext>
              </a:extLst>
            </p:cNvPr>
            <p:cNvCxnSpPr>
              <a:cxnSpLocks noChangeShapeType="1"/>
              <a:stCxn id="39975" idx="3"/>
              <a:endCxn id="555032" idx="2"/>
            </p:cNvCxnSpPr>
            <p:nvPr/>
          </p:nvCxnSpPr>
          <p:spPr bwMode="auto">
            <a:xfrm>
              <a:off x="2019" y="4043"/>
              <a:ext cx="31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8" name="AutoShape 13">
              <a:extLst>
                <a:ext uri="{FF2B5EF4-FFF2-40B4-BE49-F238E27FC236}">
                  <a16:creationId xmlns:a16="http://schemas.microsoft.com/office/drawing/2014/main" id="{D65D8CBE-3E17-4981-99AB-6E4233E9EFD6}"/>
                </a:ext>
              </a:extLst>
            </p:cNvPr>
            <p:cNvCxnSpPr>
              <a:cxnSpLocks noChangeShapeType="1"/>
              <a:stCxn id="39975" idx="1"/>
              <a:endCxn id="555019" idx="4"/>
            </p:cNvCxnSpPr>
            <p:nvPr/>
          </p:nvCxnSpPr>
          <p:spPr bwMode="auto">
            <a:xfrm rot="10800000">
              <a:off x="748" y="3862"/>
              <a:ext cx="727" cy="181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5057" name="Group 49">
            <a:extLst>
              <a:ext uri="{FF2B5EF4-FFF2-40B4-BE49-F238E27FC236}">
                <a16:creationId xmlns:a16="http://schemas.microsoft.com/office/drawing/2014/main" id="{01BD8D81-4568-4E5F-B52E-AE9E263EE64C}"/>
              </a:ext>
            </a:extLst>
          </p:cNvPr>
          <p:cNvGrpSpPr>
            <a:grpSpLocks/>
          </p:cNvGrpSpPr>
          <p:nvPr/>
        </p:nvGrpSpPr>
        <p:grpSpPr bwMode="auto">
          <a:xfrm>
            <a:off x="6370638" y="5302250"/>
            <a:ext cx="2738437" cy="1438275"/>
            <a:chOff x="4013" y="3340"/>
            <a:chExt cx="1725" cy="906"/>
          </a:xfrm>
        </p:grpSpPr>
        <p:pic>
          <p:nvPicPr>
            <p:cNvPr id="39971" name="Picture 15">
              <a:extLst>
                <a:ext uri="{FF2B5EF4-FFF2-40B4-BE49-F238E27FC236}">
                  <a16:creationId xmlns:a16="http://schemas.microsoft.com/office/drawing/2014/main" id="{15F2D463-C12C-4202-84CB-39CDA18F8449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4" y="3340"/>
              <a:ext cx="54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9972" name="AutoShape 16">
              <a:extLst>
                <a:ext uri="{FF2B5EF4-FFF2-40B4-BE49-F238E27FC236}">
                  <a16:creationId xmlns:a16="http://schemas.microsoft.com/office/drawing/2014/main" id="{684B7D7B-2126-4CA2-8805-2C085C922784}"/>
                </a:ext>
              </a:extLst>
            </p:cNvPr>
            <p:cNvCxnSpPr>
              <a:cxnSpLocks noChangeShapeType="1"/>
              <a:stCxn id="555036" idx="6"/>
              <a:endCxn id="39971" idx="1"/>
            </p:cNvCxnSpPr>
            <p:nvPr/>
          </p:nvCxnSpPr>
          <p:spPr bwMode="auto">
            <a:xfrm>
              <a:off x="4920" y="3498"/>
              <a:ext cx="27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5025" name="Oval 17">
              <a:extLst>
                <a:ext uri="{FF2B5EF4-FFF2-40B4-BE49-F238E27FC236}">
                  <a16:creationId xmlns:a16="http://schemas.microsoft.com/office/drawing/2014/main" id="{882E7123-88A6-4BB7-B1D9-B3F4A0740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3702"/>
              <a:ext cx="1224" cy="544"/>
            </a:xfrm>
            <a:prstGeom prst="ellipse">
              <a:avLst/>
            </a:prstGeom>
            <a:solidFill>
              <a:srgbClr val="F5DB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ctr" eaLnBrk="1" hangingPunct="1">
                <a:defRPr/>
              </a:pPr>
              <a:r>
                <a:rPr lang="zh-CN" altLang="en-US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因特网的其余部分</a:t>
              </a:r>
            </a:p>
          </p:txBody>
        </p:sp>
        <p:cxnSp>
          <p:nvCxnSpPr>
            <p:cNvPr id="39974" name="AutoShape 18">
              <a:extLst>
                <a:ext uri="{FF2B5EF4-FFF2-40B4-BE49-F238E27FC236}">
                  <a16:creationId xmlns:a16="http://schemas.microsoft.com/office/drawing/2014/main" id="{0699F25D-2B5C-46DC-83D9-D328DA2C3213}"/>
                </a:ext>
              </a:extLst>
            </p:cNvPr>
            <p:cNvCxnSpPr>
              <a:cxnSpLocks noChangeShapeType="1"/>
              <a:stCxn id="39971" idx="2"/>
              <a:endCxn id="555025" idx="6"/>
            </p:cNvCxnSpPr>
            <p:nvPr/>
          </p:nvCxnSpPr>
          <p:spPr bwMode="auto">
            <a:xfrm rot="5400000">
              <a:off x="5193" y="3701"/>
              <a:ext cx="317" cy="22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5027" name="Group 19">
            <a:extLst>
              <a:ext uri="{FF2B5EF4-FFF2-40B4-BE49-F238E27FC236}">
                <a16:creationId xmlns:a16="http://schemas.microsoft.com/office/drawing/2014/main" id="{015B85FC-8A24-4FCB-9B70-0D5268915A7C}"/>
              </a:ext>
            </a:extLst>
          </p:cNvPr>
          <p:cNvGrpSpPr>
            <a:grpSpLocks/>
          </p:cNvGrpSpPr>
          <p:nvPr/>
        </p:nvGrpSpPr>
        <p:grpSpPr bwMode="auto">
          <a:xfrm>
            <a:off x="3706813" y="4510088"/>
            <a:ext cx="2159000" cy="908050"/>
            <a:chOff x="2199" y="2659"/>
            <a:chExt cx="1360" cy="572"/>
          </a:xfrm>
        </p:grpSpPr>
        <p:sp>
          <p:nvSpPr>
            <p:cNvPr id="555028" name="Oval 20">
              <a:extLst>
                <a:ext uri="{FF2B5EF4-FFF2-40B4-BE49-F238E27FC236}">
                  <a16:creationId xmlns:a16="http://schemas.microsoft.com/office/drawing/2014/main" id="{ACA6BB8A-AEAE-4DD0-B9D4-52D8334BF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659"/>
              <a:ext cx="1360" cy="272"/>
            </a:xfrm>
            <a:prstGeom prst="ellipse">
              <a:avLst/>
            </a:prstGeom>
            <a:solidFill>
              <a:srgbClr val="F5DB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190.17.0.0/16</a:t>
              </a:r>
            </a:p>
          </p:txBody>
        </p:sp>
        <p:cxnSp>
          <p:nvCxnSpPr>
            <p:cNvPr id="39969" name="AutoShape 21">
              <a:extLst>
                <a:ext uri="{FF2B5EF4-FFF2-40B4-BE49-F238E27FC236}">
                  <a16:creationId xmlns:a16="http://schemas.microsoft.com/office/drawing/2014/main" id="{879C5662-B7C1-4006-A62A-C1214F3619CB}"/>
                </a:ext>
              </a:extLst>
            </p:cNvPr>
            <p:cNvCxnSpPr>
              <a:cxnSpLocks noChangeShapeType="1"/>
              <a:stCxn id="555028" idx="4"/>
              <a:endCxn id="39960" idx="0"/>
            </p:cNvCxnSpPr>
            <p:nvPr/>
          </p:nvCxnSpPr>
          <p:spPr bwMode="auto">
            <a:xfrm>
              <a:off x="2879" y="2931"/>
              <a:ext cx="1" cy="2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5030" name="Text Box 22">
              <a:extLst>
                <a:ext uri="{FF2B5EF4-FFF2-40B4-BE49-F238E27FC236}">
                  <a16:creationId xmlns:a16="http://schemas.microsoft.com/office/drawing/2014/main" id="{3CD9245B-D5AB-4EB2-91C0-4353FEE0A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943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m1</a:t>
              </a:r>
            </a:p>
          </p:txBody>
        </p:sp>
      </p:grpSp>
      <p:grpSp>
        <p:nvGrpSpPr>
          <p:cNvPr id="555053" name="Group 45">
            <a:extLst>
              <a:ext uri="{FF2B5EF4-FFF2-40B4-BE49-F238E27FC236}">
                <a16:creationId xmlns:a16="http://schemas.microsoft.com/office/drawing/2014/main" id="{715D0CA9-1E6E-46A7-909C-E73F8E425CB8}"/>
              </a:ext>
            </a:extLst>
          </p:cNvPr>
          <p:cNvGrpSpPr>
            <a:grpSpLocks/>
          </p:cNvGrpSpPr>
          <p:nvPr/>
        </p:nvGrpSpPr>
        <p:grpSpPr bwMode="auto">
          <a:xfrm>
            <a:off x="3706813" y="5626100"/>
            <a:ext cx="2159000" cy="1008063"/>
            <a:chOff x="2335" y="3544"/>
            <a:chExt cx="1360" cy="635"/>
          </a:xfrm>
        </p:grpSpPr>
        <p:sp>
          <p:nvSpPr>
            <p:cNvPr id="555032" name="Oval 24">
              <a:extLst>
                <a:ext uri="{FF2B5EF4-FFF2-40B4-BE49-F238E27FC236}">
                  <a16:creationId xmlns:a16="http://schemas.microsoft.com/office/drawing/2014/main" id="{845B9F8B-494C-4B73-A0CA-C17B0A84C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3907"/>
              <a:ext cx="1360" cy="272"/>
            </a:xfrm>
            <a:prstGeom prst="ellipse">
              <a:avLst/>
            </a:prstGeom>
            <a:solidFill>
              <a:srgbClr val="F5DB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180.14.0.0/16</a:t>
              </a:r>
            </a:p>
          </p:txBody>
        </p:sp>
        <p:cxnSp>
          <p:nvCxnSpPr>
            <p:cNvPr id="39966" name="AutoShape 25">
              <a:extLst>
                <a:ext uri="{FF2B5EF4-FFF2-40B4-BE49-F238E27FC236}">
                  <a16:creationId xmlns:a16="http://schemas.microsoft.com/office/drawing/2014/main" id="{118625EF-664D-42CE-B72D-C6485ECF05EE}"/>
                </a:ext>
              </a:extLst>
            </p:cNvPr>
            <p:cNvCxnSpPr>
              <a:cxnSpLocks noChangeShapeType="1"/>
              <a:stCxn id="39960" idx="2"/>
              <a:endCxn id="555032" idx="0"/>
            </p:cNvCxnSpPr>
            <p:nvPr/>
          </p:nvCxnSpPr>
          <p:spPr bwMode="auto">
            <a:xfrm flipH="1">
              <a:off x="3015" y="3657"/>
              <a:ext cx="1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5034" name="Text Box 26">
              <a:extLst>
                <a:ext uri="{FF2B5EF4-FFF2-40B4-BE49-F238E27FC236}">
                  <a16:creationId xmlns:a16="http://schemas.microsoft.com/office/drawing/2014/main" id="{7D15961D-45C6-4BFA-AC37-8A73D05C1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3544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m2</a:t>
              </a:r>
            </a:p>
          </p:txBody>
        </p:sp>
      </p:grpSp>
      <p:grpSp>
        <p:nvGrpSpPr>
          <p:cNvPr id="555035" name="Group 27">
            <a:extLst>
              <a:ext uri="{FF2B5EF4-FFF2-40B4-BE49-F238E27FC236}">
                <a16:creationId xmlns:a16="http://schemas.microsoft.com/office/drawing/2014/main" id="{25FC0B2F-0B1C-4D40-8F1A-8B148B5A40AB}"/>
              </a:ext>
            </a:extLst>
          </p:cNvPr>
          <p:cNvGrpSpPr>
            <a:grpSpLocks/>
          </p:cNvGrpSpPr>
          <p:nvPr/>
        </p:nvGrpSpPr>
        <p:grpSpPr bwMode="auto">
          <a:xfrm>
            <a:off x="5022850" y="5157788"/>
            <a:ext cx="2787650" cy="611187"/>
            <a:chOff x="3028" y="3067"/>
            <a:chExt cx="1756" cy="385"/>
          </a:xfrm>
        </p:grpSpPr>
        <p:sp>
          <p:nvSpPr>
            <p:cNvPr id="555036" name="Oval 28">
              <a:extLst>
                <a:ext uri="{FF2B5EF4-FFF2-40B4-BE49-F238E27FC236}">
                  <a16:creationId xmlns:a16="http://schemas.microsoft.com/office/drawing/2014/main" id="{094B1E43-A03C-408B-A2F7-09335E8AC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180"/>
              <a:ext cx="1360" cy="272"/>
            </a:xfrm>
            <a:prstGeom prst="ellipse">
              <a:avLst/>
            </a:prstGeom>
            <a:solidFill>
              <a:srgbClr val="F5DB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110.70.0.0/16</a:t>
              </a:r>
            </a:p>
          </p:txBody>
        </p:sp>
        <p:cxnSp>
          <p:nvCxnSpPr>
            <p:cNvPr id="39963" name="AutoShape 29">
              <a:extLst>
                <a:ext uri="{FF2B5EF4-FFF2-40B4-BE49-F238E27FC236}">
                  <a16:creationId xmlns:a16="http://schemas.microsoft.com/office/drawing/2014/main" id="{6E5245EF-622F-4B45-AB0F-4128C87C3499}"/>
                </a:ext>
              </a:extLst>
            </p:cNvPr>
            <p:cNvCxnSpPr>
              <a:cxnSpLocks noChangeShapeType="1"/>
              <a:stCxn id="39960" idx="3"/>
              <a:endCxn id="555036" idx="2"/>
            </p:cNvCxnSpPr>
            <p:nvPr/>
          </p:nvCxnSpPr>
          <p:spPr bwMode="auto">
            <a:xfrm flipV="1">
              <a:off x="3152" y="3316"/>
              <a:ext cx="272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5038" name="Text Box 30">
              <a:extLst>
                <a:ext uri="{FF2B5EF4-FFF2-40B4-BE49-F238E27FC236}">
                  <a16:creationId xmlns:a16="http://schemas.microsoft.com/office/drawing/2014/main" id="{668E5AC3-229D-49E1-9A62-4BCAFFDED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" y="3067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m0</a:t>
              </a:r>
            </a:p>
          </p:txBody>
        </p:sp>
      </p:grpSp>
      <p:grpSp>
        <p:nvGrpSpPr>
          <p:cNvPr id="39947" name="Group 31">
            <a:extLst>
              <a:ext uri="{FF2B5EF4-FFF2-40B4-BE49-F238E27FC236}">
                <a16:creationId xmlns:a16="http://schemas.microsoft.com/office/drawing/2014/main" id="{AF719890-F5AA-4E22-B00B-40FF0072BB2F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5276850"/>
            <a:ext cx="1368425" cy="528638"/>
            <a:chOff x="2290" y="3142"/>
            <a:chExt cx="862" cy="333"/>
          </a:xfrm>
        </p:grpSpPr>
        <p:pic>
          <p:nvPicPr>
            <p:cNvPr id="39960" name="Picture 32">
              <a:extLst>
                <a:ext uri="{FF2B5EF4-FFF2-40B4-BE49-F238E27FC236}">
                  <a16:creationId xmlns:a16="http://schemas.microsoft.com/office/drawing/2014/main" id="{F9F5189F-EB90-4D88-9797-BBF9B4F71A0A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3158"/>
              <a:ext cx="54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5041" name="Text Box 33">
              <a:extLst>
                <a:ext uri="{FF2B5EF4-FFF2-40B4-BE49-F238E27FC236}">
                  <a16:creationId xmlns:a16="http://schemas.microsoft.com/office/drawing/2014/main" id="{4108D768-13FB-4095-B2C1-E28852AC5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142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R1</a:t>
              </a:r>
            </a:p>
          </p:txBody>
        </p:sp>
      </p:grpSp>
      <p:grpSp>
        <p:nvGrpSpPr>
          <p:cNvPr id="555042" name="Group 34">
            <a:extLst>
              <a:ext uri="{FF2B5EF4-FFF2-40B4-BE49-F238E27FC236}">
                <a16:creationId xmlns:a16="http://schemas.microsoft.com/office/drawing/2014/main" id="{24DAB215-CF95-4D95-8C2D-4F11A7C5958D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4654550"/>
            <a:ext cx="615950" cy="457200"/>
            <a:chOff x="1791" y="2750"/>
            <a:chExt cx="388" cy="288"/>
          </a:xfrm>
        </p:grpSpPr>
        <p:sp>
          <p:nvSpPr>
            <p:cNvPr id="555043" name="Text Box 35">
              <a:extLst>
                <a:ext uri="{FF2B5EF4-FFF2-40B4-BE49-F238E27FC236}">
                  <a16:creationId xmlns:a16="http://schemas.microsoft.com/office/drawing/2014/main" id="{F0FA9C65-6F38-4330-9E59-D98E847EC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750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6.5</a:t>
              </a:r>
            </a:p>
          </p:txBody>
        </p:sp>
        <p:sp>
          <p:nvSpPr>
            <p:cNvPr id="555044" name="Oval 36">
              <a:extLst>
                <a:ext uri="{FF2B5EF4-FFF2-40B4-BE49-F238E27FC236}">
                  <a16:creationId xmlns:a16="http://schemas.microsoft.com/office/drawing/2014/main" id="{1D92E29B-1F40-47E1-8C25-30C3CCE20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750"/>
              <a:ext cx="90" cy="9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55045" name="Group 37">
            <a:extLst>
              <a:ext uri="{FF2B5EF4-FFF2-40B4-BE49-F238E27FC236}">
                <a16:creationId xmlns:a16="http://schemas.microsoft.com/office/drawing/2014/main" id="{4F48B90F-EC49-4524-A84A-8A2BE463CCE2}"/>
              </a:ext>
            </a:extLst>
          </p:cNvPr>
          <p:cNvGrpSpPr>
            <a:grpSpLocks/>
          </p:cNvGrpSpPr>
          <p:nvPr/>
        </p:nvGrpSpPr>
        <p:grpSpPr bwMode="auto">
          <a:xfrm>
            <a:off x="3019425" y="5986463"/>
            <a:ext cx="615950" cy="503237"/>
            <a:chOff x="1766" y="3566"/>
            <a:chExt cx="388" cy="317"/>
          </a:xfrm>
        </p:grpSpPr>
        <p:sp>
          <p:nvSpPr>
            <p:cNvPr id="555046" name="Text Box 38">
              <a:extLst>
                <a:ext uri="{FF2B5EF4-FFF2-40B4-BE49-F238E27FC236}">
                  <a16:creationId xmlns:a16="http://schemas.microsoft.com/office/drawing/2014/main" id="{16D1D1F6-546F-4450-8BFA-2DBE8342E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3566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2.5</a:t>
              </a:r>
            </a:p>
          </p:txBody>
        </p:sp>
        <p:sp>
          <p:nvSpPr>
            <p:cNvPr id="555047" name="Oval 39">
              <a:extLst>
                <a:ext uri="{FF2B5EF4-FFF2-40B4-BE49-F238E27FC236}">
                  <a16:creationId xmlns:a16="http://schemas.microsoft.com/office/drawing/2014/main" id="{EC1887F4-E48F-44E8-A7F6-8DAFF9A8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793"/>
              <a:ext cx="90" cy="9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55048" name="Group 40">
            <a:extLst>
              <a:ext uri="{FF2B5EF4-FFF2-40B4-BE49-F238E27FC236}">
                <a16:creationId xmlns:a16="http://schemas.microsoft.com/office/drawing/2014/main" id="{F6C0008C-66A1-4C2F-A4F1-576B603600E7}"/>
              </a:ext>
            </a:extLst>
          </p:cNvPr>
          <p:cNvGrpSpPr>
            <a:grpSpLocks/>
          </p:cNvGrpSpPr>
          <p:nvPr/>
        </p:nvGrpSpPr>
        <p:grpSpPr bwMode="auto">
          <a:xfrm>
            <a:off x="7700963" y="5157788"/>
            <a:ext cx="615950" cy="466725"/>
            <a:chOff x="4715" y="3067"/>
            <a:chExt cx="388" cy="294"/>
          </a:xfrm>
        </p:grpSpPr>
        <p:sp>
          <p:nvSpPr>
            <p:cNvPr id="555049" name="Text Box 41">
              <a:extLst>
                <a:ext uri="{FF2B5EF4-FFF2-40B4-BE49-F238E27FC236}">
                  <a16:creationId xmlns:a16="http://schemas.microsoft.com/office/drawing/2014/main" id="{5692435B-1116-48AD-8120-F4BE691BC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3067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4.6</a:t>
              </a:r>
            </a:p>
          </p:txBody>
        </p:sp>
        <p:sp>
          <p:nvSpPr>
            <p:cNvPr id="555050" name="Oval 42">
              <a:extLst>
                <a:ext uri="{FF2B5EF4-FFF2-40B4-BE49-F238E27FC236}">
                  <a16:creationId xmlns:a16="http://schemas.microsoft.com/office/drawing/2014/main" id="{1EE4365C-8A37-47D9-9AC8-6062241D0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271"/>
              <a:ext cx="90" cy="9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55055" name="Group 47">
            <a:extLst>
              <a:ext uri="{FF2B5EF4-FFF2-40B4-BE49-F238E27FC236}">
                <a16:creationId xmlns:a16="http://schemas.microsoft.com/office/drawing/2014/main" id="{24314450-E501-4D40-90AA-6A06F0BA3117}"/>
              </a:ext>
            </a:extLst>
          </p:cNvPr>
          <p:cNvGrpSpPr>
            <a:grpSpLocks/>
          </p:cNvGrpSpPr>
          <p:nvPr/>
        </p:nvGrpSpPr>
        <p:grpSpPr bwMode="auto">
          <a:xfrm>
            <a:off x="109538" y="4868863"/>
            <a:ext cx="2662237" cy="431800"/>
            <a:chOff x="69" y="3067"/>
            <a:chExt cx="1677" cy="272"/>
          </a:xfrm>
        </p:grpSpPr>
        <p:sp>
          <p:nvSpPr>
            <p:cNvPr id="555051" name="Oval 43">
              <a:extLst>
                <a:ext uri="{FF2B5EF4-FFF2-40B4-BE49-F238E27FC236}">
                  <a16:creationId xmlns:a16="http://schemas.microsoft.com/office/drawing/2014/main" id="{18906FDC-94FE-4C6E-9023-17D7B68E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" y="3067"/>
              <a:ext cx="1360" cy="272"/>
            </a:xfrm>
            <a:prstGeom prst="ellipse">
              <a:avLst/>
            </a:prstGeom>
            <a:solidFill>
              <a:srgbClr val="F5DB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135.9.0.0/16</a:t>
              </a:r>
            </a:p>
          </p:txBody>
        </p:sp>
        <p:cxnSp>
          <p:nvCxnSpPr>
            <p:cNvPr id="39953" name="AutoShape 44">
              <a:extLst>
                <a:ext uri="{FF2B5EF4-FFF2-40B4-BE49-F238E27FC236}">
                  <a16:creationId xmlns:a16="http://schemas.microsoft.com/office/drawing/2014/main" id="{E091068F-13A3-46C8-883E-D3599D9AD4E2}"/>
                </a:ext>
              </a:extLst>
            </p:cNvPr>
            <p:cNvCxnSpPr>
              <a:cxnSpLocks noChangeShapeType="1"/>
              <a:stCxn id="39979" idx="2"/>
              <a:endCxn id="555051" idx="6"/>
            </p:cNvCxnSpPr>
            <p:nvPr/>
          </p:nvCxnSpPr>
          <p:spPr bwMode="auto">
            <a:xfrm rot="5400000">
              <a:off x="1554" y="3010"/>
              <a:ext cx="68" cy="317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5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5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5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55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5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55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5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5">
            <a:extLst>
              <a:ext uri="{FF2B5EF4-FFF2-40B4-BE49-F238E27FC236}">
                <a16:creationId xmlns:a16="http://schemas.microsoft.com/office/drawing/2014/main" id="{5F70FEE8-74EC-414D-BC68-8FEB5578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0D36A-2408-4EB6-9F6E-EB5AD41B1874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B4FFA616-BFDE-47D7-919F-1EB5829E5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Hierarchical Routing</a:t>
            </a:r>
          </a:p>
        </p:txBody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CAEDFA9C-AED1-47DC-B4A8-69BE74E45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/>
              <a:t>Route aggregation</a:t>
            </a:r>
            <a:r>
              <a:rPr lang="zh-CN" altLang="en-US" sz="2800"/>
              <a:t>（路由聚合）</a:t>
            </a:r>
          </a:p>
        </p:txBody>
      </p:sp>
      <p:sp>
        <p:nvSpPr>
          <p:cNvPr id="565252" name="Freeform 4">
            <a:extLst>
              <a:ext uri="{FF2B5EF4-FFF2-40B4-BE49-F238E27FC236}">
                <a16:creationId xmlns:a16="http://schemas.microsoft.com/office/drawing/2014/main" id="{CFE454A8-6F1A-49F5-9727-31BDE89D5F5A}"/>
              </a:ext>
            </a:extLst>
          </p:cNvPr>
          <p:cNvSpPr>
            <a:spLocks/>
          </p:cNvSpPr>
          <p:nvPr/>
        </p:nvSpPr>
        <p:spPr bwMode="auto">
          <a:xfrm>
            <a:off x="323850" y="3644900"/>
            <a:ext cx="3960813" cy="504825"/>
          </a:xfrm>
          <a:custGeom>
            <a:avLst/>
            <a:gdLst>
              <a:gd name="T0" fmla="*/ 0 w 2495"/>
              <a:gd name="T1" fmla="*/ 0 h 318"/>
              <a:gd name="T2" fmla="*/ 2495 w 2495"/>
              <a:gd name="T3" fmla="*/ 0 h 318"/>
              <a:gd name="T4" fmla="*/ 1134 w 2495"/>
              <a:gd name="T5" fmla="*/ 318 h 318"/>
              <a:gd name="T6" fmla="*/ 771 w 2495"/>
              <a:gd name="T7" fmla="*/ 318 h 318"/>
              <a:gd name="T8" fmla="*/ 0 w 2495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5" h="318">
                <a:moveTo>
                  <a:pt x="0" y="0"/>
                </a:moveTo>
                <a:lnTo>
                  <a:pt x="2495" y="0"/>
                </a:lnTo>
                <a:lnTo>
                  <a:pt x="1134" y="318"/>
                </a:lnTo>
                <a:lnTo>
                  <a:pt x="771" y="31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gamma/>
                  <a:shade val="6275"/>
                  <a:invGamma/>
                </a:schemeClr>
              </a:gs>
            </a:gsLst>
            <a:lin ang="54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5253" name="Oval 5">
            <a:extLst>
              <a:ext uri="{FF2B5EF4-FFF2-40B4-BE49-F238E27FC236}">
                <a16:creationId xmlns:a16="http://schemas.microsoft.com/office/drawing/2014/main" id="{45B8B3DD-E4E9-477E-8989-BCADC9AA2F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2725" y="5780088"/>
            <a:ext cx="1943100" cy="601662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202.4.5.0/24</a:t>
            </a:r>
            <a:endParaRPr lang="en-US" altLang="zh-CN" baseline="-2500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4" name="Oval 6">
            <a:extLst>
              <a:ext uri="{FF2B5EF4-FFF2-40B4-BE49-F238E27FC236}">
                <a16:creationId xmlns:a16="http://schemas.microsoft.com/office/drawing/2014/main" id="{3667F607-03C0-4FD6-897B-BE7EC55688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0075" y="4886325"/>
            <a:ext cx="1943100" cy="601663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202.4.4.0/24</a:t>
            </a:r>
            <a:endParaRPr lang="en-US" altLang="zh-CN" baseline="-2500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0968" name="Picture 7">
            <a:extLst>
              <a:ext uri="{FF2B5EF4-FFF2-40B4-BE49-F238E27FC236}">
                <a16:creationId xmlns:a16="http://schemas.microsoft.com/office/drawing/2014/main" id="{AA624D36-B744-42C4-874A-CB82E03FFFA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4938713"/>
            <a:ext cx="733425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969" name="AutoShape 8">
            <a:extLst>
              <a:ext uri="{FF2B5EF4-FFF2-40B4-BE49-F238E27FC236}">
                <a16:creationId xmlns:a16="http://schemas.microsoft.com/office/drawing/2014/main" id="{89257E1C-1A41-4074-BA6C-2FB7E9A5BA6B}"/>
              </a:ext>
            </a:extLst>
          </p:cNvPr>
          <p:cNvCxnSpPr>
            <a:cxnSpLocks noChangeShapeType="1"/>
            <a:stCxn id="40968" idx="2"/>
            <a:endCxn id="565253" idx="0"/>
          </p:cNvCxnSpPr>
          <p:nvPr/>
        </p:nvCxnSpPr>
        <p:spPr bwMode="auto">
          <a:xfrm>
            <a:off x="6259513" y="5445125"/>
            <a:ext cx="4762" cy="3349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0" name="AutoShape 9">
            <a:extLst>
              <a:ext uri="{FF2B5EF4-FFF2-40B4-BE49-F238E27FC236}">
                <a16:creationId xmlns:a16="http://schemas.microsoft.com/office/drawing/2014/main" id="{EF78BE54-D5BC-44E9-BEF2-08265E4CCC6F}"/>
              </a:ext>
            </a:extLst>
          </p:cNvPr>
          <p:cNvCxnSpPr>
            <a:cxnSpLocks noChangeShapeType="1"/>
            <a:stCxn id="565253" idx="6"/>
            <a:endCxn id="40972" idx="1"/>
          </p:cNvCxnSpPr>
          <p:nvPr/>
        </p:nvCxnSpPr>
        <p:spPr bwMode="auto">
          <a:xfrm>
            <a:off x="7235825" y="6081713"/>
            <a:ext cx="322263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1" name="AutoShape 10">
            <a:extLst>
              <a:ext uri="{FF2B5EF4-FFF2-40B4-BE49-F238E27FC236}">
                <a16:creationId xmlns:a16="http://schemas.microsoft.com/office/drawing/2014/main" id="{203321F0-6F59-4DE2-98AB-EF9F6B328F89}"/>
              </a:ext>
            </a:extLst>
          </p:cNvPr>
          <p:cNvCxnSpPr>
            <a:cxnSpLocks noChangeShapeType="1"/>
            <a:stCxn id="40972" idx="0"/>
            <a:endCxn id="565254" idx="4"/>
          </p:cNvCxnSpPr>
          <p:nvPr/>
        </p:nvCxnSpPr>
        <p:spPr bwMode="auto">
          <a:xfrm flipH="1" flipV="1">
            <a:off x="7921625" y="5487988"/>
            <a:ext cx="3175" cy="3413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972" name="Picture 11">
            <a:extLst>
              <a:ext uri="{FF2B5EF4-FFF2-40B4-BE49-F238E27FC236}">
                <a16:creationId xmlns:a16="http://schemas.microsoft.com/office/drawing/2014/main" id="{2C711764-101B-414D-9787-97C4DE0EF39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8" y="5829300"/>
            <a:ext cx="733425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973" name="AutoShape 12">
            <a:extLst>
              <a:ext uri="{FF2B5EF4-FFF2-40B4-BE49-F238E27FC236}">
                <a16:creationId xmlns:a16="http://schemas.microsoft.com/office/drawing/2014/main" id="{28078BE2-75BF-49D4-A5DE-51FC28716573}"/>
              </a:ext>
            </a:extLst>
          </p:cNvPr>
          <p:cNvCxnSpPr>
            <a:cxnSpLocks noChangeShapeType="1"/>
            <a:stCxn id="41012" idx="2"/>
            <a:endCxn id="40968" idx="0"/>
          </p:cNvCxnSpPr>
          <p:nvPr/>
        </p:nvCxnSpPr>
        <p:spPr bwMode="auto">
          <a:xfrm>
            <a:off x="6257925" y="4511675"/>
            <a:ext cx="1588" cy="4270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5261" name="Oval 13">
            <a:extLst>
              <a:ext uri="{FF2B5EF4-FFF2-40B4-BE49-F238E27FC236}">
                <a16:creationId xmlns:a16="http://schemas.microsoft.com/office/drawing/2014/main" id="{376D5D85-1501-4832-94FD-93C624B9CD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" y="5780088"/>
            <a:ext cx="1943100" cy="601662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202.4.5.0/24</a:t>
            </a:r>
            <a:endParaRPr lang="en-US" altLang="zh-CN" baseline="-2500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62" name="Oval 14">
            <a:extLst>
              <a:ext uri="{FF2B5EF4-FFF2-40B4-BE49-F238E27FC236}">
                <a16:creationId xmlns:a16="http://schemas.microsoft.com/office/drawing/2014/main" id="{426E0022-3061-4C52-A027-D84A66FD3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5400" y="4886325"/>
            <a:ext cx="1943100" cy="601663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202.4.4.0/24</a:t>
            </a:r>
            <a:endParaRPr lang="en-US" altLang="zh-CN" baseline="-2500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0976" name="Picture 15">
            <a:extLst>
              <a:ext uri="{FF2B5EF4-FFF2-40B4-BE49-F238E27FC236}">
                <a16:creationId xmlns:a16="http://schemas.microsoft.com/office/drawing/2014/main" id="{B6655AF7-4CD1-41BC-96B4-3D3A8493B89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4938713"/>
            <a:ext cx="733425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977" name="AutoShape 16">
            <a:extLst>
              <a:ext uri="{FF2B5EF4-FFF2-40B4-BE49-F238E27FC236}">
                <a16:creationId xmlns:a16="http://schemas.microsoft.com/office/drawing/2014/main" id="{638EB18E-D125-4762-835D-B3CA34F4AF66}"/>
              </a:ext>
            </a:extLst>
          </p:cNvPr>
          <p:cNvCxnSpPr>
            <a:cxnSpLocks noChangeShapeType="1"/>
            <a:stCxn id="40976" idx="2"/>
            <a:endCxn id="565261" idx="0"/>
          </p:cNvCxnSpPr>
          <p:nvPr/>
        </p:nvCxnSpPr>
        <p:spPr bwMode="auto">
          <a:xfrm>
            <a:off x="1874838" y="5445125"/>
            <a:ext cx="4762" cy="3349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AutoShape 17">
            <a:extLst>
              <a:ext uri="{FF2B5EF4-FFF2-40B4-BE49-F238E27FC236}">
                <a16:creationId xmlns:a16="http://schemas.microsoft.com/office/drawing/2014/main" id="{6A1DB721-8DCD-4D0E-8448-500C4C3F69E1}"/>
              </a:ext>
            </a:extLst>
          </p:cNvPr>
          <p:cNvCxnSpPr>
            <a:cxnSpLocks noChangeShapeType="1"/>
            <a:stCxn id="40976" idx="3"/>
            <a:endCxn id="565262" idx="2"/>
          </p:cNvCxnSpPr>
          <p:nvPr/>
        </p:nvCxnSpPr>
        <p:spPr bwMode="auto">
          <a:xfrm flipV="1">
            <a:off x="2241550" y="5187950"/>
            <a:ext cx="323850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979" name="Picture 18">
            <a:extLst>
              <a:ext uri="{FF2B5EF4-FFF2-40B4-BE49-F238E27FC236}">
                <a16:creationId xmlns:a16="http://schemas.microsoft.com/office/drawing/2014/main" id="{FE1480C6-1911-4B5C-9C60-67E5C449FF1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4005263"/>
            <a:ext cx="733425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980" name="AutoShape 19">
            <a:extLst>
              <a:ext uri="{FF2B5EF4-FFF2-40B4-BE49-F238E27FC236}">
                <a16:creationId xmlns:a16="http://schemas.microsoft.com/office/drawing/2014/main" id="{7580CA9D-0693-48D8-B17B-6B0727DAC241}"/>
              </a:ext>
            </a:extLst>
          </p:cNvPr>
          <p:cNvCxnSpPr>
            <a:cxnSpLocks noChangeShapeType="1"/>
            <a:stCxn id="40979" idx="2"/>
            <a:endCxn id="40976" idx="0"/>
          </p:cNvCxnSpPr>
          <p:nvPr/>
        </p:nvCxnSpPr>
        <p:spPr bwMode="auto">
          <a:xfrm>
            <a:off x="1873250" y="4511675"/>
            <a:ext cx="1588" cy="4270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5268" name="Text Box 20">
            <a:extLst>
              <a:ext uri="{FF2B5EF4-FFF2-40B4-BE49-F238E27FC236}">
                <a16:creationId xmlns:a16="http://schemas.microsoft.com/office/drawing/2014/main" id="{47D76E26-1BA0-4C5A-94C4-40C9DE2E9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3979863"/>
            <a:ext cx="55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R1</a:t>
            </a:r>
          </a:p>
        </p:txBody>
      </p:sp>
      <p:sp>
        <p:nvSpPr>
          <p:cNvPr id="565269" name="Text Box 21">
            <a:extLst>
              <a:ext uri="{FF2B5EF4-FFF2-40B4-BE49-F238E27FC236}">
                <a16:creationId xmlns:a16="http://schemas.microsoft.com/office/drawing/2014/main" id="{1F6DE014-34BF-4765-A3AD-2D605438D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916488"/>
            <a:ext cx="55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R2</a:t>
            </a:r>
          </a:p>
        </p:txBody>
      </p:sp>
      <p:sp>
        <p:nvSpPr>
          <p:cNvPr id="565270" name="Text Box 22">
            <a:extLst>
              <a:ext uri="{FF2B5EF4-FFF2-40B4-BE49-F238E27FC236}">
                <a16:creationId xmlns:a16="http://schemas.microsoft.com/office/drawing/2014/main" id="{422843A7-421D-42A6-9000-A69CD2A00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916488"/>
            <a:ext cx="55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R2</a:t>
            </a:r>
          </a:p>
        </p:txBody>
      </p:sp>
      <p:sp>
        <p:nvSpPr>
          <p:cNvPr id="565271" name="Text Box 23">
            <a:extLst>
              <a:ext uri="{FF2B5EF4-FFF2-40B4-BE49-F238E27FC236}">
                <a16:creationId xmlns:a16="http://schemas.microsoft.com/office/drawing/2014/main" id="{A6A70E4D-6005-4A82-A8AF-B22945411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5805488"/>
            <a:ext cx="55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R3</a:t>
            </a:r>
          </a:p>
        </p:txBody>
      </p:sp>
      <p:sp>
        <p:nvSpPr>
          <p:cNvPr id="565272" name="Text Box 24">
            <a:extLst>
              <a:ext uri="{FF2B5EF4-FFF2-40B4-BE49-F238E27FC236}">
                <a16:creationId xmlns:a16="http://schemas.microsoft.com/office/drawing/2014/main" id="{EA230B4B-B0E3-48EC-9646-4C50D247D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4294188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R1</a:t>
            </a:r>
          </a:p>
        </p:txBody>
      </p:sp>
      <p:sp>
        <p:nvSpPr>
          <p:cNvPr id="565273" name="Text Box 25">
            <a:extLst>
              <a:ext uri="{FF2B5EF4-FFF2-40B4-BE49-F238E27FC236}">
                <a16:creationId xmlns:a16="http://schemas.microsoft.com/office/drawing/2014/main" id="{1E0462D4-D3EE-4CD0-BAC2-8E556D47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4510088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R2</a:t>
            </a:r>
          </a:p>
        </p:txBody>
      </p:sp>
      <p:sp>
        <p:nvSpPr>
          <p:cNvPr id="565274" name="Text Box 26">
            <a:extLst>
              <a:ext uri="{FF2B5EF4-FFF2-40B4-BE49-F238E27FC236}">
                <a16:creationId xmlns:a16="http://schemas.microsoft.com/office/drawing/2014/main" id="{A5929997-84E6-4969-A38E-729A8F96C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4294188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R1</a:t>
            </a:r>
          </a:p>
        </p:txBody>
      </p:sp>
      <p:sp>
        <p:nvSpPr>
          <p:cNvPr id="565275" name="Text Box 27">
            <a:extLst>
              <a:ext uri="{FF2B5EF4-FFF2-40B4-BE49-F238E27FC236}">
                <a16:creationId xmlns:a16="http://schemas.microsoft.com/office/drawing/2014/main" id="{61AEBA48-0C18-45DC-8F71-14DE3E612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4510088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R2</a:t>
            </a:r>
          </a:p>
        </p:txBody>
      </p:sp>
      <p:sp>
        <p:nvSpPr>
          <p:cNvPr id="565276" name="Text Box 28">
            <a:extLst>
              <a:ext uri="{FF2B5EF4-FFF2-40B4-BE49-F238E27FC236}">
                <a16:creationId xmlns:a16="http://schemas.microsoft.com/office/drawing/2014/main" id="{E036AEFF-D229-4256-A5AC-9CE53228F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75" y="1819275"/>
            <a:ext cx="192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0000010</a:t>
            </a:r>
          </a:p>
        </p:txBody>
      </p:sp>
      <p:sp>
        <p:nvSpPr>
          <p:cNvPr id="565277" name="Text Box 29">
            <a:extLst>
              <a:ext uri="{FF2B5EF4-FFF2-40B4-BE49-F238E27FC236}">
                <a16:creationId xmlns:a16="http://schemas.microsoft.com/office/drawing/2014/main" id="{7C1F7CE3-26F4-44FB-92AC-A78FA7C4C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2179638"/>
            <a:ext cx="192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0000010</a:t>
            </a:r>
          </a:p>
        </p:txBody>
      </p: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BB44C543-D8AF-4BD0-8EB5-D1BB5F7E3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565400"/>
            <a:ext cx="228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254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1111111</a:t>
            </a:r>
          </a:p>
        </p:txBody>
      </p:sp>
      <p:sp>
        <p:nvSpPr>
          <p:cNvPr id="565279" name="Text Box 31">
            <a:extLst>
              <a:ext uri="{FF2B5EF4-FFF2-40B4-BE49-F238E27FC236}">
                <a16:creationId xmlns:a16="http://schemas.microsoft.com/office/drawing/2014/main" id="{5096CB72-3B25-4FF6-9691-EE2EEFD0F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181927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65280" name="Text Box 32">
            <a:extLst>
              <a:ext uri="{FF2B5EF4-FFF2-40B4-BE49-F238E27FC236}">
                <a16:creationId xmlns:a16="http://schemas.microsoft.com/office/drawing/2014/main" id="{F1EBE31D-486C-4DAD-AC86-88230EF4C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25654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65281" name="Text Box 33">
            <a:extLst>
              <a:ext uri="{FF2B5EF4-FFF2-40B4-BE49-F238E27FC236}">
                <a16:creationId xmlns:a16="http://schemas.microsoft.com/office/drawing/2014/main" id="{D0BF11F2-2FF3-41FA-B509-F2B4B108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21796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65282" name="Text Box 34">
            <a:extLst>
              <a:ext uri="{FF2B5EF4-FFF2-40B4-BE49-F238E27FC236}">
                <a16:creationId xmlns:a16="http://schemas.microsoft.com/office/drawing/2014/main" id="{AF9320F9-EF87-43B6-BDD8-421D47ECE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1819275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65283" name="Text Box 35">
            <a:extLst>
              <a:ext uri="{FF2B5EF4-FFF2-40B4-BE49-F238E27FC236}">
                <a16:creationId xmlns:a16="http://schemas.microsoft.com/office/drawing/2014/main" id="{23B8BFDE-8095-4F88-997F-6887A37E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21796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65284" name="Text Box 36">
            <a:extLst>
              <a:ext uri="{FF2B5EF4-FFF2-40B4-BE49-F238E27FC236}">
                <a16:creationId xmlns:a16="http://schemas.microsoft.com/office/drawing/2014/main" id="{1534F57C-41BE-47E5-A4B1-8F63B79F8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00" y="1844675"/>
            <a:ext cx="1479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4&amp;254=4</a:t>
            </a:r>
          </a:p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5&amp;254=4</a:t>
            </a:r>
          </a:p>
        </p:txBody>
      </p:sp>
      <p:sp>
        <p:nvSpPr>
          <p:cNvPr id="565285" name="Freeform 37">
            <a:extLst>
              <a:ext uri="{FF2B5EF4-FFF2-40B4-BE49-F238E27FC236}">
                <a16:creationId xmlns:a16="http://schemas.microsoft.com/office/drawing/2014/main" id="{16C49CD1-9EA4-47D0-B062-FC09BDE6639B}"/>
              </a:ext>
            </a:extLst>
          </p:cNvPr>
          <p:cNvSpPr>
            <a:spLocks/>
          </p:cNvSpPr>
          <p:nvPr/>
        </p:nvSpPr>
        <p:spPr bwMode="auto">
          <a:xfrm>
            <a:off x="4284663" y="2395538"/>
            <a:ext cx="503237" cy="1249362"/>
          </a:xfrm>
          <a:custGeom>
            <a:avLst/>
            <a:gdLst>
              <a:gd name="T0" fmla="*/ 0 w 317"/>
              <a:gd name="T1" fmla="*/ 0 h 680"/>
              <a:gd name="T2" fmla="*/ 317 w 317"/>
              <a:gd name="T3" fmla="*/ 363 h 680"/>
              <a:gd name="T4" fmla="*/ 317 w 317"/>
              <a:gd name="T5" fmla="*/ 680 h 680"/>
              <a:gd name="T6" fmla="*/ 0 w 317"/>
              <a:gd name="T7" fmla="*/ 680 h 680"/>
              <a:gd name="T8" fmla="*/ 0 w 317"/>
              <a:gd name="T9" fmla="*/ 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680">
                <a:moveTo>
                  <a:pt x="0" y="0"/>
                </a:moveTo>
                <a:lnTo>
                  <a:pt x="317" y="363"/>
                </a:lnTo>
                <a:lnTo>
                  <a:pt x="317" y="680"/>
                </a:lnTo>
                <a:lnTo>
                  <a:pt x="0" y="68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660066">
                  <a:gamma/>
                  <a:shade val="6275"/>
                  <a:invGamma/>
                </a:srgbClr>
              </a:gs>
              <a:gs pos="100000">
                <a:srgbClr val="660066">
                  <a:alpha val="50000"/>
                </a:srgbClr>
              </a:gs>
            </a:gsLst>
            <a:lin ang="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65286" name="Group 38">
            <a:extLst>
              <a:ext uri="{FF2B5EF4-FFF2-40B4-BE49-F238E27FC236}">
                <a16:creationId xmlns:a16="http://schemas.microsoft.com/office/drawing/2014/main" id="{8CFCA455-C952-432B-9720-9FB2E03A5164}"/>
              </a:ext>
            </a:extLst>
          </p:cNvPr>
          <p:cNvGraphicFramePr>
            <a:graphicFrameLocks noGrp="1"/>
          </p:cNvGraphicFramePr>
          <p:nvPr/>
        </p:nvGraphicFramePr>
        <p:xfrm>
          <a:off x="4787900" y="3100388"/>
          <a:ext cx="3960813" cy="520700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337484293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425975033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7308179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6782632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202.4.4.0</a:t>
                      </a:r>
                    </a:p>
                  </a:txBody>
                  <a:tcPr marL="90000" marR="90000" marT="46834" marB="4683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/23</a:t>
                      </a:r>
                    </a:p>
                  </a:txBody>
                  <a:tcPr marL="90000" marR="90000" marT="46834" marB="4683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R2</a:t>
                      </a:r>
                    </a:p>
                  </a:txBody>
                  <a:tcPr marL="90000" marR="90000" marT="46834" marB="4683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R1</a:t>
                      </a:r>
                    </a:p>
                  </a:txBody>
                  <a:tcPr marL="90000" marR="90000" marT="46834" marB="4683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75275"/>
                  </a:ext>
                </a:extLst>
              </a:tr>
            </a:tbl>
          </a:graphicData>
        </a:graphic>
      </p:graphicFrame>
      <p:sp>
        <p:nvSpPr>
          <p:cNvPr id="565298" name="Freeform 50">
            <a:extLst>
              <a:ext uri="{FF2B5EF4-FFF2-40B4-BE49-F238E27FC236}">
                <a16:creationId xmlns:a16="http://schemas.microsoft.com/office/drawing/2014/main" id="{65CC79E0-B53F-40EA-A476-A3354198FB22}"/>
              </a:ext>
            </a:extLst>
          </p:cNvPr>
          <p:cNvSpPr>
            <a:spLocks/>
          </p:cNvSpPr>
          <p:nvPr/>
        </p:nvSpPr>
        <p:spPr bwMode="auto">
          <a:xfrm>
            <a:off x="323850" y="3644900"/>
            <a:ext cx="6192838" cy="504825"/>
          </a:xfrm>
          <a:custGeom>
            <a:avLst/>
            <a:gdLst>
              <a:gd name="T0" fmla="*/ 3538 w 3901"/>
              <a:gd name="T1" fmla="*/ 318 h 318"/>
              <a:gd name="T2" fmla="*/ 0 w 3901"/>
              <a:gd name="T3" fmla="*/ 0 h 318"/>
              <a:gd name="T4" fmla="*/ 2495 w 3901"/>
              <a:gd name="T5" fmla="*/ 0 h 318"/>
              <a:gd name="T6" fmla="*/ 3901 w 3901"/>
              <a:gd name="T7" fmla="*/ 272 h 318"/>
              <a:gd name="T8" fmla="*/ 3538 w 3901"/>
              <a:gd name="T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1" h="318">
                <a:moveTo>
                  <a:pt x="3538" y="318"/>
                </a:moveTo>
                <a:lnTo>
                  <a:pt x="0" y="0"/>
                </a:lnTo>
                <a:lnTo>
                  <a:pt x="2495" y="0"/>
                </a:lnTo>
                <a:lnTo>
                  <a:pt x="3901" y="272"/>
                </a:lnTo>
                <a:lnTo>
                  <a:pt x="3538" y="318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gamma/>
                  <a:shade val="6275"/>
                  <a:invGamma/>
                </a:schemeClr>
              </a:gs>
            </a:gsLst>
            <a:lin ang="54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12" name="Picture 51">
            <a:extLst>
              <a:ext uri="{FF2B5EF4-FFF2-40B4-BE49-F238E27FC236}">
                <a16:creationId xmlns:a16="http://schemas.microsoft.com/office/drawing/2014/main" id="{D0F76E3B-A25D-425B-9878-01DFB6681ED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4005263"/>
            <a:ext cx="733425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5300" name="Text Box 52">
            <a:extLst>
              <a:ext uri="{FF2B5EF4-FFF2-40B4-BE49-F238E27FC236}">
                <a16:creationId xmlns:a16="http://schemas.microsoft.com/office/drawing/2014/main" id="{74B86E9C-2D26-4A2F-9361-73E8EE77E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979863"/>
            <a:ext cx="55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R1</a:t>
            </a:r>
          </a:p>
        </p:txBody>
      </p:sp>
      <p:graphicFrame>
        <p:nvGraphicFramePr>
          <p:cNvPr id="565301" name="Group 53">
            <a:extLst>
              <a:ext uri="{FF2B5EF4-FFF2-40B4-BE49-F238E27FC236}">
                <a16:creationId xmlns:a16="http://schemas.microsoft.com/office/drawing/2014/main" id="{F8ED8A23-569C-40F5-A639-5903D7F6B940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989138"/>
          <a:ext cx="3960813" cy="1630363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7667589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664653806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3349388446"/>
                    </a:ext>
                  </a:extLst>
                </a:gridCol>
              </a:tblGrid>
              <a:tr h="498475">
                <a:tc gridSpan="2"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Network/Mask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Next-hop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613644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/24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60939"/>
                  </a:ext>
                </a:extLst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/24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068605"/>
                  </a:ext>
                </a:extLst>
              </a:tr>
            </a:tbl>
          </a:graphicData>
        </a:graphic>
      </p:graphicFrame>
      <p:sp>
        <p:nvSpPr>
          <p:cNvPr id="565318" name="Rectangle 70">
            <a:extLst>
              <a:ext uri="{FF2B5EF4-FFF2-40B4-BE49-F238E27FC236}">
                <a16:creationId xmlns:a16="http://schemas.microsoft.com/office/drawing/2014/main" id="{8160A1E1-7BAB-497C-B28C-4AF881ED2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54000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202.4.4.0</a:t>
            </a:r>
          </a:p>
        </p:txBody>
      </p:sp>
      <p:sp>
        <p:nvSpPr>
          <p:cNvPr id="565319" name="Rectangle 71">
            <a:extLst>
              <a:ext uri="{FF2B5EF4-FFF2-40B4-BE49-F238E27FC236}">
                <a16:creationId xmlns:a16="http://schemas.microsoft.com/office/drawing/2014/main" id="{AA252874-35EF-4CCD-8F19-50F2F9480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16263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202.4.5.0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6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6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6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6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6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65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6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565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6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6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6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76" grpId="0"/>
      <p:bldP spid="565277" grpId="0"/>
      <p:bldP spid="565278" grpId="0"/>
      <p:bldP spid="565279" grpId="0"/>
      <p:bldP spid="565279" grpId="1"/>
      <p:bldP spid="565280" grpId="0"/>
      <p:bldP spid="565281" grpId="0"/>
      <p:bldP spid="565281" grpId="1"/>
      <p:bldP spid="565282" grpId="0"/>
      <p:bldP spid="565283" grpId="0"/>
      <p:bldP spid="565284" grpId="0"/>
      <p:bldP spid="565318" grpId="0"/>
      <p:bldP spid="565318" grpId="1"/>
      <p:bldP spid="565319" grpId="0"/>
      <p:bldP spid="56531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14FBCA9-9032-4B01-BF71-736B6D35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06847-8603-4CD2-966D-9F0F2867EA99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17122" name="Rectangle 2">
            <a:extLst>
              <a:ext uri="{FF2B5EF4-FFF2-40B4-BE49-F238E27FC236}">
                <a16:creationId xmlns:a16="http://schemas.microsoft.com/office/drawing/2014/main" id="{AE851183-72FB-45C2-87B9-1BA06A884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聚合推论</a:t>
            </a:r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10E45ADA-DD68-4165-BF0C-BAC6CED59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在</a:t>
            </a:r>
            <a:r>
              <a:rPr lang="en-US" altLang="zh-CN"/>
              <a:t>R1</a:t>
            </a:r>
            <a:r>
              <a:rPr lang="zh-CN" altLang="en-US"/>
              <a:t>上都通过同样的下一站路径，可以有多种组网结构</a:t>
            </a:r>
          </a:p>
          <a:p>
            <a:pPr eaLnBrk="1" hangingPunct="1">
              <a:defRPr/>
            </a:pPr>
            <a:r>
              <a:rPr lang="zh-CN" altLang="en-US"/>
              <a:t>如果把掩码再向左缩小</a:t>
            </a:r>
            <a:r>
              <a:rPr lang="en-US" altLang="zh-CN"/>
              <a:t>1 bit</a:t>
            </a:r>
            <a:r>
              <a:rPr lang="zh-CN" altLang="en-US"/>
              <a:t>，则该表项能实现对</a:t>
            </a:r>
            <a:r>
              <a:rPr lang="en-US" altLang="zh-CN"/>
              <a:t>.4</a:t>
            </a:r>
            <a:r>
              <a:rPr lang="zh-CN" altLang="en-US"/>
              <a:t>、</a:t>
            </a:r>
            <a:r>
              <a:rPr lang="en-US" altLang="zh-CN"/>
              <a:t>.5</a:t>
            </a:r>
            <a:r>
              <a:rPr lang="zh-CN" altLang="en-US"/>
              <a:t>、</a:t>
            </a:r>
            <a:r>
              <a:rPr lang="en-US" altLang="zh-CN"/>
              <a:t>.6</a:t>
            </a:r>
            <a:r>
              <a:rPr lang="zh-CN" altLang="en-US"/>
              <a:t>、</a:t>
            </a:r>
            <a:r>
              <a:rPr lang="en-US" altLang="zh-CN"/>
              <a:t>.7</a:t>
            </a:r>
            <a:r>
              <a:rPr lang="zh-CN" altLang="en-US"/>
              <a:t>四个网络的寻址，条件是这四个网络的路径都通过同样的下一站。</a:t>
            </a:r>
          </a:p>
          <a:p>
            <a:pPr eaLnBrk="1" hangingPunct="1">
              <a:defRPr/>
            </a:pPr>
            <a:r>
              <a:rPr lang="zh-CN" altLang="en-US"/>
              <a:t>默认路由项是容纳所有网络的路由</a:t>
            </a:r>
          </a:p>
          <a:p>
            <a:pPr eaLnBrk="1" hangingPunct="1">
              <a:defRPr/>
            </a:pPr>
            <a:r>
              <a:rPr lang="zh-CN" altLang="en-US"/>
              <a:t>如果把连续的</a:t>
            </a:r>
            <a:r>
              <a:rPr lang="en-US" altLang="zh-CN"/>
              <a:t>IP</a:t>
            </a:r>
            <a:r>
              <a:rPr lang="zh-CN" altLang="en-US"/>
              <a:t>地址块合理地组织，可以在路由器中有效的合并选路项数。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EF6FD12-B6D2-49C7-B8B5-2089589A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3CA2B-E214-4B44-B634-D17C356D506A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18146" name="Rectangle 2">
            <a:extLst>
              <a:ext uri="{FF2B5EF4-FFF2-40B4-BE49-F238E27FC236}">
                <a16:creationId xmlns:a16="http://schemas.microsoft.com/office/drawing/2014/main" id="{AFBF78B5-A97A-4972-BEFB-C2DFCD332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聚合应用</a:t>
            </a:r>
          </a:p>
        </p:txBody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7ABB3C06-7569-46EB-B7E0-7FC77EDF8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合理的</a:t>
            </a:r>
            <a:r>
              <a:rPr lang="en-US" altLang="zh-CN"/>
              <a:t>IP</a:t>
            </a:r>
            <a:r>
              <a:rPr lang="zh-CN" altLang="en-US"/>
              <a:t>地址规划</a:t>
            </a:r>
          </a:p>
          <a:p>
            <a:pPr lvl="1" eaLnBrk="1" hangingPunct="1">
              <a:defRPr/>
            </a:pPr>
            <a:r>
              <a:rPr lang="zh-CN" altLang="en-US"/>
              <a:t>有效减少关键路由器选路表项，充分发挥路由器的转发性能</a:t>
            </a:r>
          </a:p>
          <a:p>
            <a:pPr eaLnBrk="1" hangingPunct="1">
              <a:defRPr/>
            </a:pPr>
            <a:r>
              <a:rPr lang="zh-CN" altLang="en-US"/>
              <a:t>隐藏网络结构</a:t>
            </a:r>
          </a:p>
          <a:p>
            <a:pPr lvl="1" eaLnBrk="1" hangingPunct="1">
              <a:defRPr/>
            </a:pPr>
            <a:r>
              <a:rPr lang="zh-CN" altLang="en-US"/>
              <a:t>自主管理网络边界使用路由器（即</a:t>
            </a:r>
            <a:r>
              <a:rPr lang="en-US" altLang="zh-CN"/>
              <a:t>R2</a:t>
            </a:r>
            <a:r>
              <a:rPr lang="zh-CN" altLang="en-US"/>
              <a:t>）与外界相连，在不改变原有</a:t>
            </a:r>
            <a:r>
              <a:rPr lang="en-US" altLang="zh-CN"/>
              <a:t>IP</a:t>
            </a:r>
            <a:r>
              <a:rPr lang="zh-CN" altLang="en-US"/>
              <a:t>地址范围的条件下，网络内部任意划分子网、改变拓扑结构等，都不会影响外部的路由器（即</a:t>
            </a:r>
            <a:r>
              <a:rPr lang="en-US" altLang="zh-CN"/>
              <a:t>R1</a:t>
            </a:r>
            <a:r>
              <a:rPr lang="zh-CN" altLang="en-US"/>
              <a:t>）选路表项。</a:t>
            </a:r>
          </a:p>
        </p:txBody>
      </p:sp>
      <p:sp>
        <p:nvSpPr>
          <p:cNvPr id="518148" name="Oval 4">
            <a:extLst>
              <a:ext uri="{FF2B5EF4-FFF2-40B4-BE49-F238E27FC236}">
                <a16:creationId xmlns:a16="http://schemas.microsoft.com/office/drawing/2014/main" id="{6AD7A2EA-B28B-4BDE-B9B2-9F26BA78D4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0563" y="5348288"/>
            <a:ext cx="3240087" cy="1003300"/>
          </a:xfrm>
          <a:prstGeom prst="ellipse">
            <a:avLst/>
          </a:prstGeom>
          <a:solidFill>
            <a:srgbClr val="F5DB9B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自主管理网络</a:t>
            </a:r>
            <a:endParaRPr lang="zh-CN" altLang="en-US" sz="2800" baseline="-2500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3014" name="Picture 5">
            <a:extLst>
              <a:ext uri="{FF2B5EF4-FFF2-40B4-BE49-F238E27FC236}">
                <a16:creationId xmlns:a16="http://schemas.microsoft.com/office/drawing/2014/main" id="{9BE3C5AB-A2B0-4250-99DD-2FB2B867C02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634038"/>
            <a:ext cx="733425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5" name="Picture 6">
            <a:extLst>
              <a:ext uri="{FF2B5EF4-FFF2-40B4-BE49-F238E27FC236}">
                <a16:creationId xmlns:a16="http://schemas.microsoft.com/office/drawing/2014/main" id="{5064E3A8-52C3-46E2-9CFF-BF5322CF7E5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634038"/>
            <a:ext cx="733425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016" name="AutoShape 7">
            <a:extLst>
              <a:ext uri="{FF2B5EF4-FFF2-40B4-BE49-F238E27FC236}">
                <a16:creationId xmlns:a16="http://schemas.microsoft.com/office/drawing/2014/main" id="{E09E8168-3CE6-4FAF-8822-1B1740B94D9C}"/>
              </a:ext>
            </a:extLst>
          </p:cNvPr>
          <p:cNvCxnSpPr>
            <a:cxnSpLocks noChangeShapeType="1"/>
            <a:stCxn id="43015" idx="3"/>
            <a:endCxn id="43014" idx="1"/>
          </p:cNvCxnSpPr>
          <p:nvPr/>
        </p:nvCxnSpPr>
        <p:spPr bwMode="auto">
          <a:xfrm>
            <a:off x="3144838" y="5888038"/>
            <a:ext cx="1066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152" name="Text Box 8">
            <a:extLst>
              <a:ext uri="{FF2B5EF4-FFF2-40B4-BE49-F238E27FC236}">
                <a16:creationId xmlns:a16="http://schemas.microsoft.com/office/drawing/2014/main" id="{3645BCBC-1AB8-4236-A1BE-C7B24198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924550"/>
            <a:ext cx="55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R1</a:t>
            </a:r>
          </a:p>
        </p:txBody>
      </p:sp>
      <p:sp>
        <p:nvSpPr>
          <p:cNvPr id="518153" name="Text Box 9">
            <a:extLst>
              <a:ext uri="{FF2B5EF4-FFF2-40B4-BE49-F238E27FC236}">
                <a16:creationId xmlns:a16="http://schemas.microsoft.com/office/drawing/2014/main" id="{BBEE093D-6899-4ED1-8C71-C9CA26630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924550"/>
            <a:ext cx="55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2781001-5FA9-44E1-A6D4-A18BCB8E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669B3-739E-44BA-87A5-E05B0FAC9BBB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C4F1A260-ABB1-4360-BB5E-86B95DE35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Hierarchical routing with ISPs</a:t>
            </a:r>
          </a:p>
        </p:txBody>
      </p:sp>
      <p:pic>
        <p:nvPicPr>
          <p:cNvPr id="44036" name="Picture 80">
            <a:extLst>
              <a:ext uri="{FF2B5EF4-FFF2-40B4-BE49-F238E27FC236}">
                <a16:creationId xmlns:a16="http://schemas.microsoft.com/office/drawing/2014/main" id="{E5ED965E-D519-4339-A27C-508987FE1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5388"/>
            <a:ext cx="9144000" cy="505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84084B-BE05-4448-949B-0B44E435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87393-4B37-4412-99FF-1F0028D30052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81D5FBC3-D85C-4A23-B213-5333C3A1A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/>
              <a:t>基于标记的转发</a:t>
            </a:r>
            <a:endParaRPr lang="en-US" altLang="zh-CN" sz="36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212967C-DC6E-4A13-8090-7878394AE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351" y="1052736"/>
            <a:ext cx="8287298" cy="39604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DA66F9-03F4-42FC-A404-000F1319A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5169487"/>
            <a:ext cx="4744879" cy="11267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719DC0-4036-4A52-A4B9-033D2BB54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20" y="1124744"/>
            <a:ext cx="619372" cy="2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25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84084B-BE05-4448-949B-0B44E435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87393-4B37-4412-99FF-1F0028D30052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81D5FBC3-D85C-4A23-B213-5333C3A1A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Routing Table Search Algorithms</a:t>
            </a: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432CDE02-BD1A-4393-A885-F4EF3692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/>
              <a:t>Classful addressing</a:t>
            </a:r>
          </a:p>
          <a:p>
            <a:pPr lvl="1" eaLnBrk="1" hangingPunct="1">
              <a:defRPr/>
            </a:pPr>
            <a:r>
              <a:rPr lang="en-US" altLang="zh-CN" sz="2400"/>
              <a:t>The routing table is divided into 3 parts based on class A, B, and C</a:t>
            </a:r>
          </a:p>
          <a:p>
            <a:pPr lvl="1" eaLnBrk="1" hangingPunct="1">
              <a:defRPr/>
            </a:pPr>
            <a:r>
              <a:rPr lang="en-US" altLang="zh-CN" sz="2400"/>
              <a:t>Each address has self-contained information that facilitates routing table searching</a:t>
            </a:r>
          </a:p>
          <a:p>
            <a:pPr eaLnBrk="1" hangingPunct="1">
              <a:defRPr/>
            </a:pPr>
            <a:r>
              <a:rPr lang="en-US" altLang="zh-CN" sz="2800"/>
              <a:t>Classless addressing</a:t>
            </a:r>
          </a:p>
          <a:p>
            <a:pPr lvl="1" eaLnBrk="1" hangingPunct="1">
              <a:defRPr/>
            </a:pPr>
            <a:r>
              <a:rPr lang="en-US" altLang="zh-CN" sz="2400"/>
              <a:t>The routing table is divided into 32 parts based on the size of prefix</a:t>
            </a:r>
          </a:p>
          <a:p>
            <a:pPr lvl="1" eaLnBrk="1" hangingPunct="1">
              <a:defRPr/>
            </a:pPr>
            <a:r>
              <a:rPr lang="en-US" altLang="zh-CN" sz="2400"/>
              <a:t>The simplest method:  </a:t>
            </a:r>
            <a:r>
              <a:rPr lang="en-US" altLang="zh-CN" sz="2400">
                <a:solidFill>
                  <a:schemeClr val="folHlink"/>
                </a:solidFill>
              </a:rPr>
              <a:t>longest match</a:t>
            </a:r>
            <a:r>
              <a:rPr lang="zh-CN" altLang="en-US" sz="2400">
                <a:solidFill>
                  <a:schemeClr val="folHlink"/>
                </a:solidFill>
              </a:rPr>
              <a:t>（最长匹配）</a:t>
            </a:r>
            <a:endParaRPr lang="zh-CN" altLang="en-US" sz="2400"/>
          </a:p>
          <a:p>
            <a:pPr lvl="1" eaLnBrk="1" hangingPunct="1">
              <a:defRPr/>
            </a:pPr>
            <a:r>
              <a:rPr lang="en-US" altLang="zh-CN" sz="2400"/>
              <a:t>Other methods</a:t>
            </a:r>
            <a:r>
              <a:rPr lang="zh-CN" altLang="en-US" sz="2400"/>
              <a:t>：</a:t>
            </a:r>
            <a:r>
              <a:rPr lang="en-US" altLang="zh-CN" sz="2400"/>
              <a:t>tree, trie, …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84084B-BE05-4448-949B-0B44E435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87393-4B37-4412-99FF-1F0028D30052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81D5FBC3-D85C-4A23-B213-5333C3A1A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Routing Table Search Algorithms</a:t>
            </a: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432CDE02-BD1A-4393-A885-F4EF3692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zh-CN" sz="2400" dirty="0"/>
              <a:t>Other methods</a:t>
            </a:r>
            <a:r>
              <a:rPr lang="zh-CN" altLang="en-US" sz="2400" dirty="0"/>
              <a:t>：</a:t>
            </a:r>
            <a:r>
              <a:rPr lang="en-US" altLang="zh-CN" sz="2400" dirty="0"/>
              <a:t>tree, 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, 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81C296-9AF7-416D-8F99-D735A4D47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13632"/>
            <a:ext cx="7387312" cy="41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5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84084B-BE05-4448-949B-0B44E435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87393-4B37-4412-99FF-1F0028D30052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81D5FBC3-D85C-4A23-B213-5333C3A1A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Routing Table Search Algorithms</a:t>
            </a: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432CDE02-BD1A-4393-A885-F4EF3692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zh-CN" sz="2400" dirty="0"/>
              <a:t>Other methods</a:t>
            </a:r>
            <a:r>
              <a:rPr lang="zh-CN" altLang="en-US" sz="2400" dirty="0"/>
              <a:t>：</a:t>
            </a:r>
            <a:r>
              <a:rPr lang="en-US" altLang="zh-CN" sz="2400" dirty="0"/>
              <a:t>tree, 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, 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81C296-9AF7-416D-8F99-D735A4D47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833750"/>
            <a:ext cx="7387312" cy="41796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D6CCFF-A988-4E06-B1C2-B4867EB3A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970" y="1841620"/>
            <a:ext cx="5147534" cy="417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3BFA924-A6F5-48E7-A3A6-F6E46858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87A78-C918-4028-8B71-719D44ECB391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557DB171-CE5D-46DC-8EA9-4916C77F2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Chapter 5  </a:t>
            </a:r>
            <a:r>
              <a:rPr lang="en-US" altLang="en-US" sz="3600"/>
              <a:t>Delivery</a:t>
            </a:r>
            <a:r>
              <a:rPr lang="en-US" altLang="zh-CN" sz="3600"/>
              <a:t>, Forwarding </a:t>
            </a:r>
            <a:r>
              <a:rPr lang="en-US" altLang="en-US" sz="3600"/>
              <a:t> and Routing of IP Packets</a:t>
            </a:r>
            <a:endParaRPr lang="en-US" altLang="zh-CN" sz="3600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BE96B138-F9A3-463E-B067-B66B14391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1628775"/>
            <a:ext cx="6696075" cy="467995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Connection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Delivery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Forwarding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Static vs. dynamic routing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Routing table and routing module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 dirty="0"/>
              <a:t>Classless addressing: CIDR</a:t>
            </a:r>
          </a:p>
        </p:txBody>
      </p:sp>
    </p:spTree>
    <p:extLst>
      <p:ext uri="{BB962C8B-B14F-4D97-AF65-F5344CB8AC3E}">
        <p14:creationId xmlns:p14="http://schemas.microsoft.com/office/powerpoint/2010/main" val="37569012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84084B-BE05-4448-949B-0B44E435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87393-4B37-4412-99FF-1F0028D30052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81D5FBC3-D85C-4A23-B213-5333C3A1A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Routing Table Search Algorithms</a:t>
            </a: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432CDE02-BD1A-4393-A885-F4EF3692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zh-CN" sz="2400" dirty="0"/>
              <a:t>Other methods</a:t>
            </a:r>
            <a:r>
              <a:rPr lang="zh-CN" altLang="en-US" sz="2400" dirty="0"/>
              <a:t>：</a:t>
            </a:r>
            <a:r>
              <a:rPr lang="en-US" altLang="zh-CN" sz="2400" dirty="0"/>
              <a:t>tree, 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, 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02F52B-2654-468E-9C33-428423A4C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189" y="4115797"/>
            <a:ext cx="5794657" cy="274220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33B3AE-E390-4D91-9422-7E00668BD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1346" y="1807687"/>
            <a:ext cx="4562822" cy="23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6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84084B-BE05-4448-949B-0B44E435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87393-4B37-4412-99FF-1F0028D30052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81D5FBC3-D85C-4A23-B213-5333C3A1A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Routing Table Search Algorithms</a:t>
            </a: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432CDE02-BD1A-4393-A885-F4EF3692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zh-CN" sz="2400" dirty="0"/>
              <a:t>The simplest method:  </a:t>
            </a:r>
            <a:r>
              <a:rPr lang="en-US" altLang="zh-CN" sz="2400" dirty="0">
                <a:solidFill>
                  <a:schemeClr val="folHlink"/>
                </a:solidFill>
              </a:rPr>
              <a:t>longest match</a:t>
            </a:r>
            <a:r>
              <a:rPr lang="zh-CN" altLang="en-US" sz="2400" dirty="0">
                <a:solidFill>
                  <a:schemeClr val="folHlink"/>
                </a:solidFill>
              </a:rPr>
              <a:t>（最长匹配）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950045-46CF-4C24-8078-FBA3BADAA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16832"/>
            <a:ext cx="7604658" cy="46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45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84084B-BE05-4448-949B-0B44E435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87393-4B37-4412-99FF-1F0028D30052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81D5FBC3-D85C-4A23-B213-5333C3A1A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Routing Table Search Algorithms</a:t>
            </a: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432CDE02-BD1A-4393-A885-F4EF3692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057006"/>
            <a:ext cx="8496300" cy="525172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CN" sz="2400" dirty="0"/>
              <a:t>The simplest method:  </a:t>
            </a:r>
            <a:r>
              <a:rPr lang="en-US" altLang="zh-CN" sz="2400" dirty="0">
                <a:solidFill>
                  <a:schemeClr val="folHlink"/>
                </a:solidFill>
              </a:rPr>
              <a:t>longest match</a:t>
            </a:r>
            <a:r>
              <a:rPr lang="zh-CN" altLang="en-US" sz="2400" dirty="0">
                <a:solidFill>
                  <a:schemeClr val="folHlink"/>
                </a:solidFill>
              </a:rPr>
              <a:t>（最长匹配）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42D4E7-D746-4A23-9169-60A32F826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35" y="1498723"/>
            <a:ext cx="1257365" cy="52517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B67EE2-A7EA-4DD7-BC25-A84DE78AA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7784" y="1713556"/>
            <a:ext cx="4931024" cy="25347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A3E692-1120-46FC-98DF-A72D6D9AAB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7784" y="4621970"/>
            <a:ext cx="4922257" cy="18405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31E5698-C930-4ACA-A5BD-CF2A08E1D280}"/>
              </a:ext>
            </a:extLst>
          </p:cNvPr>
          <p:cNvSpPr/>
          <p:nvPr/>
        </p:nvSpPr>
        <p:spPr>
          <a:xfrm>
            <a:off x="2627784" y="6611943"/>
            <a:ext cx="7057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https://blog.csdn.net/li1914309758/article/details/81113034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4686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84084B-BE05-4448-949B-0B44E435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87393-4B37-4412-99FF-1F0028D30052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81D5FBC3-D85C-4A23-B213-5333C3A1A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Routing Table Search Algorithms</a:t>
            </a: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432CDE02-BD1A-4393-A885-F4EF3692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057006"/>
            <a:ext cx="8496300" cy="525172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CN" sz="2400" dirty="0"/>
              <a:t>The simplest method:  </a:t>
            </a:r>
            <a:r>
              <a:rPr lang="en-US" altLang="zh-CN" sz="2400" dirty="0">
                <a:solidFill>
                  <a:schemeClr val="folHlink"/>
                </a:solidFill>
              </a:rPr>
              <a:t>longest match</a:t>
            </a:r>
            <a:r>
              <a:rPr lang="zh-CN" altLang="en-US" sz="2400" dirty="0">
                <a:solidFill>
                  <a:schemeClr val="folHlink"/>
                </a:solidFill>
              </a:rPr>
              <a:t>（最长匹配）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1E5698-C930-4ACA-A5BD-CF2A08E1D280}"/>
              </a:ext>
            </a:extLst>
          </p:cNvPr>
          <p:cNvSpPr/>
          <p:nvPr/>
        </p:nvSpPr>
        <p:spPr>
          <a:xfrm>
            <a:off x="2627784" y="6611943"/>
            <a:ext cx="7057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https://blog.csdn.net/li1914309758/article/details/81113034</a:t>
            </a:r>
            <a:endParaRPr lang="zh-CN" altLang="en-US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EE6982-1197-45AB-A43E-C9DC3F6B6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315" y="1484784"/>
            <a:ext cx="7423370" cy="51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497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84084B-BE05-4448-949B-0B44E435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87393-4B37-4412-99FF-1F0028D30052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81D5FBC3-D85C-4A23-B213-5333C3A1A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Routing Table Search Algorithms</a:t>
            </a: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432CDE02-BD1A-4393-A885-F4EF3692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057006"/>
            <a:ext cx="8496300" cy="525172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CN" sz="2400" dirty="0"/>
              <a:t>The simplest method:  </a:t>
            </a:r>
            <a:r>
              <a:rPr lang="en-US" altLang="zh-CN" sz="2400" dirty="0">
                <a:solidFill>
                  <a:schemeClr val="folHlink"/>
                </a:solidFill>
              </a:rPr>
              <a:t>longest match</a:t>
            </a:r>
            <a:r>
              <a:rPr lang="zh-CN" altLang="en-US" sz="2400" dirty="0">
                <a:solidFill>
                  <a:schemeClr val="folHlink"/>
                </a:solidFill>
              </a:rPr>
              <a:t>（最长匹配）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1E5698-C930-4ACA-A5BD-CF2A08E1D280}"/>
              </a:ext>
            </a:extLst>
          </p:cNvPr>
          <p:cNvSpPr/>
          <p:nvPr/>
        </p:nvSpPr>
        <p:spPr>
          <a:xfrm>
            <a:off x="2627784" y="6611943"/>
            <a:ext cx="7057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https://blog.csdn.net/li1914309758/article/details/81113034</a:t>
            </a:r>
            <a:endParaRPr lang="zh-CN" altLang="en-US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CF04AF-83DE-41FD-8152-FBADA4097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1187" y="23812"/>
            <a:ext cx="53816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9E6FC4B-F080-4A51-935E-AF16346A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7D8D3-28D7-48F5-AEF9-33F1BBAB225E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C5CAFD08-FF24-4B21-A5EC-C73B112D8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5.3  Routing</a:t>
            </a:r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50A1F99E-AE29-422B-8672-E7DB8A9C5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/>
              <a:t>Based on when and how the routes are discovered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/>
              <a:t>Proative routing</a:t>
            </a:r>
            <a:r>
              <a:rPr lang="zh-CN" altLang="en-US"/>
              <a:t>，先应式路由选择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/>
              <a:t>Table-driven routing</a:t>
            </a:r>
            <a:r>
              <a:rPr lang="zh-CN" altLang="en-US"/>
              <a:t>（表驱动路由选择）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/>
              <a:t>Reactive routing</a:t>
            </a:r>
            <a:r>
              <a:rPr lang="zh-CN" altLang="en-US"/>
              <a:t>，反应式路由选择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/>
              <a:t>On-demand routing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/>
              <a:t>Based on how to create and maintain the entries in the routing table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/>
              <a:t>Static routing</a:t>
            </a:r>
            <a:r>
              <a:rPr lang="zh-CN" altLang="en-US"/>
              <a:t>，静态路由选择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/>
              <a:t>Dynamic routing</a:t>
            </a:r>
            <a:r>
              <a:rPr lang="zh-CN" altLang="en-US"/>
              <a:t>，动态路由选择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C61C853-28A5-4264-A400-FF067D8C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84938-8CAC-4954-9FB3-A2476C0FB812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79586" name="Rectangle 2">
            <a:extLst>
              <a:ext uri="{FF2B5EF4-FFF2-40B4-BE49-F238E27FC236}">
                <a16:creationId xmlns:a16="http://schemas.microsoft.com/office/drawing/2014/main" id="{D2641CDD-AE5D-4800-982E-034F5DDD0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Static vs. Dynamic Routing</a:t>
            </a:r>
          </a:p>
        </p:txBody>
      </p:sp>
      <p:sp>
        <p:nvSpPr>
          <p:cNvPr id="579587" name="Rectangle 3">
            <a:extLst>
              <a:ext uri="{FF2B5EF4-FFF2-40B4-BE49-F238E27FC236}">
                <a16:creationId xmlns:a16="http://schemas.microsoft.com/office/drawing/2014/main" id="{0007B702-63C4-496D-A997-78E513859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/>
              <a:t>Static routing</a:t>
            </a:r>
          </a:p>
          <a:p>
            <a:pPr lvl="1" eaLnBrk="1" hangingPunct="1">
              <a:defRPr/>
            </a:pPr>
            <a:r>
              <a:rPr lang="en-US" altLang="zh-CN" sz="2400"/>
              <a:t>A route is formed and updated manually</a:t>
            </a:r>
          </a:p>
          <a:p>
            <a:pPr lvl="1" eaLnBrk="1" hangingPunct="1">
              <a:defRPr/>
            </a:pPr>
            <a:r>
              <a:rPr lang="en-US" altLang="zh-CN" sz="2400"/>
              <a:t>Advantages: low processor overhead, no bandwidth utilization, secure, and predictability</a:t>
            </a:r>
          </a:p>
          <a:p>
            <a:pPr lvl="1" eaLnBrk="1" hangingPunct="1">
              <a:defRPr/>
            </a:pPr>
            <a:r>
              <a:rPr lang="en-US" altLang="zh-CN" sz="2400"/>
              <a:t>Disadvantages: high maintenance, no adaptability</a:t>
            </a:r>
          </a:p>
          <a:p>
            <a:pPr eaLnBrk="1" hangingPunct="1">
              <a:defRPr/>
            </a:pPr>
            <a:r>
              <a:rPr lang="en-US" altLang="zh-CN" sz="2800"/>
              <a:t>Dynamic routing</a:t>
            </a:r>
          </a:p>
          <a:p>
            <a:pPr lvl="1" eaLnBrk="1" hangingPunct="1">
              <a:defRPr/>
            </a:pPr>
            <a:r>
              <a:rPr lang="en-US" altLang="zh-CN" sz="2400"/>
              <a:t>A route is discovered and updated by one of the dynamic routing protocols</a:t>
            </a:r>
          </a:p>
          <a:p>
            <a:pPr lvl="1" eaLnBrk="1" hangingPunct="1">
              <a:defRPr/>
            </a:pPr>
            <a:r>
              <a:rPr lang="en-US" altLang="zh-CN" sz="2400"/>
              <a:t>Advantages: high adaptability, low maintenance</a:t>
            </a:r>
          </a:p>
          <a:p>
            <a:pPr lvl="1" eaLnBrk="1" hangingPunct="1">
              <a:defRPr/>
            </a:pPr>
            <a:r>
              <a:rPr lang="en-US" altLang="zh-CN" sz="2400"/>
              <a:t>Disadvantages: high processor overhead, high bandwidth utilization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337105C6-FB3F-4AA9-94E4-3166180F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54C5E-2AB6-4574-B293-FECCF0D01C0C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80610" name="Rectangle 2">
            <a:extLst>
              <a:ext uri="{FF2B5EF4-FFF2-40B4-BE49-F238E27FC236}">
                <a16:creationId xmlns:a16="http://schemas.microsoft.com/office/drawing/2014/main" id="{E582398B-7165-4643-B01A-592D51870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Routing Table</a:t>
            </a:r>
          </a:p>
        </p:txBody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E2CD2460-03BC-4E3A-A625-0A7D59DB0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zh-CN"/>
              <a:t>Forwarding table</a:t>
            </a:r>
            <a:r>
              <a:rPr lang="zh-CN" altLang="en-US"/>
              <a:t>（转发表）</a:t>
            </a:r>
          </a:p>
          <a:p>
            <a:pPr eaLnBrk="1" hangingPunct="1">
              <a:lnSpc>
                <a:spcPct val="95000"/>
              </a:lnSpc>
              <a:defRPr/>
            </a:pPr>
            <a:endParaRPr lang="zh-CN" altLang="en-US"/>
          </a:p>
          <a:p>
            <a:pPr eaLnBrk="1" hangingPunct="1">
              <a:lnSpc>
                <a:spcPct val="95000"/>
              </a:lnSpc>
              <a:defRPr/>
            </a:pPr>
            <a:endParaRPr lang="zh-CN" altLang="en-US"/>
          </a:p>
          <a:p>
            <a:pPr eaLnBrk="1" hangingPunct="1">
              <a:lnSpc>
                <a:spcPct val="95000"/>
              </a:lnSpc>
              <a:defRPr/>
            </a:pPr>
            <a:endParaRPr lang="zh-CN" altLang="en-US"/>
          </a:p>
          <a:p>
            <a:pPr eaLnBrk="1" hangingPunct="1">
              <a:lnSpc>
                <a:spcPct val="95000"/>
              </a:lnSpc>
              <a:defRPr/>
            </a:pPr>
            <a:endParaRPr lang="zh-CN" altLang="en-US"/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/>
              <a:t>Next-hop address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CN"/>
              <a:t>Direct delivery:  destination address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CN"/>
              <a:t>Indirect delivery:  next-hop address</a:t>
            </a:r>
          </a:p>
        </p:txBody>
      </p:sp>
      <p:graphicFrame>
        <p:nvGraphicFramePr>
          <p:cNvPr id="580641" name="Group 33">
            <a:extLst>
              <a:ext uri="{FF2B5EF4-FFF2-40B4-BE49-F238E27FC236}">
                <a16:creationId xmlns:a16="http://schemas.microsoft.com/office/drawing/2014/main" id="{E4F0CE2E-D64F-4349-B62B-4B941151E505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179388" y="1998663"/>
          <a:ext cx="8782050" cy="2222500"/>
        </p:xfrm>
        <a:graphic>
          <a:graphicData uri="http://schemas.openxmlformats.org/drawingml/2006/table">
            <a:tbl>
              <a:tblPr/>
              <a:tblGrid>
                <a:gridCol w="1487487">
                  <a:extLst>
                    <a:ext uri="{9D8B030D-6E8A-4147-A177-3AD203B41FA5}">
                      <a16:colId xmlns:a16="http://schemas.microsoft.com/office/drawing/2014/main" val="349191115"/>
                    </a:ext>
                  </a:extLst>
                </a:gridCol>
                <a:gridCol w="1700213">
                  <a:extLst>
                    <a:ext uri="{9D8B030D-6E8A-4147-A177-3AD203B41FA5}">
                      <a16:colId xmlns:a16="http://schemas.microsoft.com/office/drawing/2014/main" val="2010850469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94349764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339805116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153759293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val="100075264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1816285931"/>
                    </a:ext>
                  </a:extLst>
                </a:gridCol>
              </a:tblGrid>
              <a:tr h="9096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Mask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Destination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address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Next-hop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address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Inter-face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Flags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Reference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count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Use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000807"/>
                  </a:ext>
                </a:extLst>
              </a:tr>
              <a:tr h="1312862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255.0.0.0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……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124.0.0.0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……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145.6.7.2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……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m2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UG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……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……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4575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068C5645-221A-4553-89AA-401FA885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329F4-D0FD-41A2-8F24-11ADF6A0468D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grpSp>
        <p:nvGrpSpPr>
          <p:cNvPr id="49155" name="Group 2">
            <a:extLst>
              <a:ext uri="{FF2B5EF4-FFF2-40B4-BE49-F238E27FC236}">
                <a16:creationId xmlns:a16="http://schemas.microsoft.com/office/drawing/2014/main" id="{75052525-C5AD-4B41-9897-609FAF3730F2}"/>
              </a:ext>
            </a:extLst>
          </p:cNvPr>
          <p:cNvGrpSpPr>
            <a:grpSpLocks/>
          </p:cNvGrpSpPr>
          <p:nvPr/>
        </p:nvGrpSpPr>
        <p:grpSpPr bwMode="auto">
          <a:xfrm>
            <a:off x="106363" y="1828800"/>
            <a:ext cx="8926512" cy="4335463"/>
            <a:chOff x="67" y="1152"/>
            <a:chExt cx="5623" cy="2731"/>
          </a:xfrm>
        </p:grpSpPr>
        <p:graphicFrame>
          <p:nvGraphicFramePr>
            <p:cNvPr id="49160" name="Object 3">
              <a:extLst>
                <a:ext uri="{FF2B5EF4-FFF2-40B4-BE49-F238E27FC236}">
                  <a16:creationId xmlns:a16="http://schemas.microsoft.com/office/drawing/2014/main" id="{0BFF3347-EBA4-43B0-B051-65228449A56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8" y="1152"/>
            <a:ext cx="5622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4" name="位图图像" r:id="rId3" imgW="5904762" imgH="800212" progId="Paint.Picture">
                    <p:embed/>
                  </p:oleObj>
                </mc:Choice>
                <mc:Fallback>
                  <p:oleObj name="位图图像" r:id="rId3" imgW="5904762" imgH="800212" progId="Paint.Picture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22495"/>
                        <a:stretch>
                          <a:fillRect/>
                        </a:stretch>
                      </p:blipFill>
                      <p:spPr bwMode="auto">
                        <a:xfrm>
                          <a:off x="68" y="1152"/>
                          <a:ext cx="5622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1" name="Object 4">
              <a:extLst>
                <a:ext uri="{FF2B5EF4-FFF2-40B4-BE49-F238E27FC236}">
                  <a16:creationId xmlns:a16="http://schemas.microsoft.com/office/drawing/2014/main" id="{93B835B5-8180-4743-932C-E91B00ADFD4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7" y="1742"/>
            <a:ext cx="5622" cy="2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5" name="位图图像" r:id="rId5" imgW="5904762" imgH="2247619" progId="Paint.Picture">
                    <p:embed/>
                  </p:oleObj>
                </mc:Choice>
                <mc:Fallback>
                  <p:oleObj name="位图图像" r:id="rId5" imgW="5904762" imgH="2247619" progId="Paint.Picture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" y="1742"/>
                          <a:ext cx="5622" cy="2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1637" name="Rectangle 5">
            <a:extLst>
              <a:ext uri="{FF2B5EF4-FFF2-40B4-BE49-F238E27FC236}">
                <a16:creationId xmlns:a16="http://schemas.microsoft.com/office/drawing/2014/main" id="{68EF95B5-3272-47DD-9315-9757A3DE7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Example: a Host’s Routing Table</a:t>
            </a:r>
          </a:p>
        </p:txBody>
      </p:sp>
      <p:sp>
        <p:nvSpPr>
          <p:cNvPr id="581638" name="Rectangle 6">
            <a:extLst>
              <a:ext uri="{FF2B5EF4-FFF2-40B4-BE49-F238E27FC236}">
                <a16:creationId xmlns:a16="http://schemas.microsoft.com/office/drawing/2014/main" id="{AFF8292B-DBC4-4085-9DCA-54575914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" y="3652838"/>
            <a:ext cx="8924925" cy="179387"/>
          </a:xfrm>
          <a:prstGeom prst="rect">
            <a:avLst/>
          </a:prstGeom>
          <a:solidFill>
            <a:srgbClr val="A50021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1639" name="Rectangle 7">
            <a:extLst>
              <a:ext uri="{FF2B5EF4-FFF2-40B4-BE49-F238E27FC236}">
                <a16:creationId xmlns:a16="http://schemas.microsoft.com/office/drawing/2014/main" id="{42D68654-90AE-482E-A7C2-551E172BA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121150"/>
            <a:ext cx="8924925" cy="17938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1640" name="Rectangle 8">
            <a:extLst>
              <a:ext uri="{FF2B5EF4-FFF2-40B4-BE49-F238E27FC236}">
                <a16:creationId xmlns:a16="http://schemas.microsoft.com/office/drawing/2014/main" id="{AF845E3E-9C88-4CF7-9589-3FE3ABF06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354513"/>
            <a:ext cx="8924925" cy="179387"/>
          </a:xfrm>
          <a:prstGeom prst="rect">
            <a:avLst/>
          </a:prstGeom>
          <a:solidFill>
            <a:srgbClr val="FF99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E346B-7F1E-444C-B772-7A587753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BEFB7-1894-4ADD-B327-15907D66B82F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582658" name="Rectangle 2">
            <a:extLst>
              <a:ext uri="{FF2B5EF4-FFF2-40B4-BE49-F238E27FC236}">
                <a16:creationId xmlns:a16="http://schemas.microsoft.com/office/drawing/2014/main" id="{EF9B500B-575F-4D30-98C8-2EA97C75D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5.4  Structure of a Router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766F97E2-B9A8-48C3-8100-AC1C50964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Router components</a:t>
            </a:r>
          </a:p>
        </p:txBody>
      </p:sp>
      <p:pic>
        <p:nvPicPr>
          <p:cNvPr id="50181" name="Picture 4">
            <a:extLst>
              <a:ext uri="{FF2B5EF4-FFF2-40B4-BE49-F238E27FC236}">
                <a16:creationId xmlns:a16="http://schemas.microsoft.com/office/drawing/2014/main" id="{A751D49B-6E4B-4ED6-A18D-154171E2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6">
            <a:extLst>
              <a:ext uri="{FF2B5EF4-FFF2-40B4-BE49-F238E27FC236}">
                <a16:creationId xmlns:a16="http://schemas.microsoft.com/office/drawing/2014/main" id="{F4038598-5759-427B-9302-A30029C5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D2265-FFF4-418B-91B7-C32D004C983E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89474" name="Rectangle 2">
            <a:extLst>
              <a:ext uri="{FF2B5EF4-FFF2-40B4-BE49-F238E27FC236}">
                <a16:creationId xmlns:a16="http://schemas.microsoft.com/office/drawing/2014/main" id="{D8BD9941-23C8-47D0-9EDE-AF8E15C83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5.1  Connection-oriented vs. Connectionless Services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6802510D-3B0D-4528-A3BB-0409792860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Service</a:t>
            </a:r>
            <a:r>
              <a:rPr lang="zh-CN" altLang="en-US"/>
              <a:t>（服务）</a:t>
            </a:r>
          </a:p>
          <a:p>
            <a:pPr lvl="1" eaLnBrk="1" hangingPunct="1">
              <a:defRPr/>
            </a:pPr>
            <a:r>
              <a:rPr lang="en-US" altLang="zh-CN"/>
              <a:t>Network application</a:t>
            </a:r>
            <a:r>
              <a:rPr lang="zh-CN" altLang="en-US"/>
              <a:t>：业务</a:t>
            </a:r>
          </a:p>
          <a:p>
            <a:pPr lvl="1" eaLnBrk="1" hangingPunct="1">
              <a:defRPr/>
            </a:pPr>
            <a:r>
              <a:rPr lang="en-US" altLang="zh-CN"/>
              <a:t>OSI/RM</a:t>
            </a:r>
            <a:r>
              <a:rPr lang="zh-CN" altLang="en-US"/>
              <a:t>：下层为上层提供的一组操作</a:t>
            </a:r>
          </a:p>
          <a:p>
            <a:pPr lvl="1" eaLnBrk="1" hangingPunct="1">
              <a:defRPr/>
            </a:pPr>
            <a:r>
              <a:rPr lang="en-US" altLang="zh-CN"/>
              <a:t>This chapter</a:t>
            </a:r>
            <a:r>
              <a:rPr lang="zh-CN" altLang="en-US"/>
              <a:t>（</a:t>
            </a:r>
            <a:r>
              <a:rPr lang="en-US" altLang="zh-CN"/>
              <a:t>TCP/IP</a:t>
            </a:r>
            <a:r>
              <a:rPr lang="zh-CN" altLang="en-US"/>
              <a:t>）：通信协议</a:t>
            </a:r>
          </a:p>
        </p:txBody>
      </p:sp>
      <p:graphicFrame>
        <p:nvGraphicFramePr>
          <p:cNvPr id="489476" name="Group 4">
            <a:extLst>
              <a:ext uri="{FF2B5EF4-FFF2-40B4-BE49-F238E27FC236}">
                <a16:creationId xmlns:a16="http://schemas.microsoft.com/office/drawing/2014/main" id="{4AFC2F5C-718D-430B-9AF7-162245A8C71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50825" y="3511550"/>
          <a:ext cx="8640763" cy="2871788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4153331911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3179591241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4048519801"/>
                    </a:ext>
                  </a:extLst>
                </a:gridCol>
              </a:tblGrid>
              <a:tr h="641506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11" marB="46811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面向连接</a:t>
                      </a:r>
                    </a:p>
                  </a:txBody>
                  <a:tcPr marL="90000" marR="90000" marT="46811" marB="46811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无连接</a:t>
                      </a:r>
                    </a:p>
                  </a:txBody>
                  <a:tcPr marL="90000" marR="90000" marT="46811" marB="46811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192323"/>
                  </a:ext>
                </a:extLst>
              </a:tr>
              <a:tr h="94727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通信过程</a:t>
                      </a:r>
                    </a:p>
                  </a:txBody>
                  <a:tcPr marL="90000" marR="90000" marT="46811" marB="46811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建立连接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  <a:sym typeface="Wingdings" panose="05000000000000000000" pitchFamily="2" charset="2"/>
                        </a:rPr>
                        <a:t>交付分组终止连接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marL="90000" marR="90000" marT="46811" marB="46811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交付分组</a:t>
                      </a:r>
                    </a:p>
                  </a:txBody>
                  <a:tcPr marL="90000" marR="90000" marT="46811" marB="46811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006571"/>
                  </a:ext>
                </a:extLst>
              </a:tr>
              <a:tr h="641506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路由选择</a:t>
                      </a:r>
                    </a:p>
                  </a:txBody>
                  <a:tcPr marL="90000" marR="90000" marT="46811" marB="4681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仅在建立连接时选路</a:t>
                      </a:r>
                    </a:p>
                  </a:txBody>
                  <a:tcPr marL="90000" marR="90000" marT="46811" marB="468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每个分组独立选路</a:t>
                      </a:r>
                    </a:p>
                  </a:txBody>
                  <a:tcPr marL="90000" marR="90000" marT="46811" marB="4681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644554"/>
                  </a:ext>
                </a:extLst>
              </a:tr>
              <a:tr h="641506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传输路径</a:t>
                      </a:r>
                    </a:p>
                  </a:txBody>
                  <a:tcPr marL="90000" marR="90000" marT="46811" marB="4681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相同</a:t>
                      </a:r>
                    </a:p>
                  </a:txBody>
                  <a:tcPr marL="90000" marR="90000" marT="46811" marB="468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可以不同</a:t>
                      </a:r>
                    </a:p>
                  </a:txBody>
                  <a:tcPr marL="90000" marR="90000" marT="46811" marB="4681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3022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0CF21BB-5E84-4F19-8709-B5AD8349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AD65D-2262-4654-8A3F-28F1D985D343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583682" name="Rectangle 2">
            <a:extLst>
              <a:ext uri="{FF2B5EF4-FFF2-40B4-BE49-F238E27FC236}">
                <a16:creationId xmlns:a16="http://schemas.microsoft.com/office/drawing/2014/main" id="{4F9002F4-E666-41EA-A030-04CD9932F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Input Port, Output Port</a:t>
            </a:r>
          </a:p>
        </p:txBody>
      </p:sp>
      <p:sp>
        <p:nvSpPr>
          <p:cNvPr id="583683" name="Rectangle 3">
            <a:extLst>
              <a:ext uri="{FF2B5EF4-FFF2-40B4-BE49-F238E27FC236}">
                <a16:creationId xmlns:a16="http://schemas.microsoft.com/office/drawing/2014/main" id="{1A3F9A5F-1628-4FF8-96AD-540EDB9EF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Input port</a:t>
            </a:r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lvl="1" eaLnBrk="1" hangingPunct="1">
              <a:defRPr/>
            </a:pPr>
            <a:endParaRPr lang="en-US" altLang="zh-CN"/>
          </a:p>
          <a:p>
            <a:pPr eaLnBrk="1" hangingPunct="1">
              <a:defRPr/>
            </a:pPr>
            <a:r>
              <a:rPr lang="en-US" altLang="zh-CN"/>
              <a:t>Output port</a:t>
            </a:r>
          </a:p>
        </p:txBody>
      </p:sp>
      <p:pic>
        <p:nvPicPr>
          <p:cNvPr id="51205" name="Picture 4">
            <a:extLst>
              <a:ext uri="{FF2B5EF4-FFF2-40B4-BE49-F238E27FC236}">
                <a16:creationId xmlns:a16="http://schemas.microsoft.com/office/drawing/2014/main" id="{B0D85B0C-2AE4-41B4-8722-0F5602A4C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77"/>
          <a:stretch>
            <a:fillRect/>
          </a:stretch>
        </p:blipFill>
        <p:spPr bwMode="auto">
          <a:xfrm>
            <a:off x="0" y="1989138"/>
            <a:ext cx="914400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6" name="Picture 5">
            <a:extLst>
              <a:ext uri="{FF2B5EF4-FFF2-40B4-BE49-F238E27FC236}">
                <a16:creationId xmlns:a16="http://schemas.microsoft.com/office/drawing/2014/main" id="{34B187CA-3DDD-4841-BB80-2F90202E8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41"/>
          <a:stretch>
            <a:fillRect/>
          </a:stretch>
        </p:blipFill>
        <p:spPr bwMode="auto">
          <a:xfrm>
            <a:off x="0" y="4437063"/>
            <a:ext cx="91440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C6FF77B-3B79-4D98-A8B0-8AAD4040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FB122-BC56-4A8A-B62F-B945237215C0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84706" name="Rectangle 2">
            <a:extLst>
              <a:ext uri="{FF2B5EF4-FFF2-40B4-BE49-F238E27FC236}">
                <a16:creationId xmlns:a16="http://schemas.microsoft.com/office/drawing/2014/main" id="{25FF9ECD-AF29-4320-9C34-605852BED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Routing Processor, Switching Fabric</a:t>
            </a:r>
          </a:p>
        </p:txBody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A79E4143-BC50-4844-9E6D-B01B90580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zh-CN"/>
              <a:t>Routing processor</a:t>
            </a:r>
            <a:r>
              <a:rPr lang="zh-CN" altLang="en-US"/>
              <a:t>，路由选择处理器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CN"/>
              <a:t>Lookup routing table </a:t>
            </a:r>
            <a:r>
              <a:rPr lang="en-US" altLang="zh-CN">
                <a:sym typeface="Wingdings" panose="05000000000000000000" pitchFamily="2" charset="2"/>
              </a:rPr>
              <a:t> forwarding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CN">
                <a:sym typeface="Wingdings" panose="05000000000000000000" pitchFamily="2" charset="2"/>
              </a:rPr>
              <a:t>Create and maintain routing table  routing</a:t>
            </a:r>
            <a:endParaRPr lang="en-US" altLang="zh-CN"/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/>
              <a:t>Switching fabric</a:t>
            </a:r>
            <a:r>
              <a:rPr lang="zh-CN" altLang="en-US"/>
              <a:t>，交换结构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CN"/>
              <a:t>Moving the packet from the input queue to the output queue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zh-CN" altLang="en-US"/>
              <a:t>影响性能：输入</a:t>
            </a:r>
            <a:r>
              <a:rPr lang="en-US" altLang="zh-CN"/>
              <a:t>/</a:t>
            </a:r>
            <a:r>
              <a:rPr lang="zh-CN" altLang="en-US"/>
              <a:t>输出队列大小、分组交付时延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CN"/>
              <a:t>Structure</a:t>
            </a:r>
          </a:p>
          <a:p>
            <a:pPr lvl="2" eaLnBrk="1" hangingPunct="1">
              <a:lnSpc>
                <a:spcPct val="95000"/>
              </a:lnSpc>
              <a:defRPr/>
            </a:pPr>
            <a:r>
              <a:rPr lang="en-US" altLang="zh-CN"/>
              <a:t>Bus</a:t>
            </a:r>
            <a:r>
              <a:rPr lang="zh-CN" altLang="en-US"/>
              <a:t>，总线</a:t>
            </a:r>
          </a:p>
          <a:p>
            <a:pPr lvl="2" eaLnBrk="1" hangingPunct="1">
              <a:lnSpc>
                <a:spcPct val="95000"/>
              </a:lnSpc>
              <a:defRPr/>
            </a:pPr>
            <a:r>
              <a:rPr lang="en-US" altLang="zh-CN"/>
              <a:t>Matrix</a:t>
            </a:r>
            <a:r>
              <a:rPr lang="zh-CN" altLang="en-US"/>
              <a:t>，矩阵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6">
            <a:extLst>
              <a:ext uri="{FF2B5EF4-FFF2-40B4-BE49-F238E27FC236}">
                <a16:creationId xmlns:a16="http://schemas.microsoft.com/office/drawing/2014/main" id="{C4131657-AB61-4605-966E-BF49BD19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F241C-28D0-4B37-BB6D-21D6718CE1E6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85730" name="Rectangle 2">
            <a:extLst>
              <a:ext uri="{FF2B5EF4-FFF2-40B4-BE49-F238E27FC236}">
                <a16:creationId xmlns:a16="http://schemas.microsoft.com/office/drawing/2014/main" id="{00BE85C6-8C5D-44FF-9B51-A4F9C72E0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Switch Matrix</a:t>
            </a:r>
          </a:p>
        </p:txBody>
      </p:sp>
      <p:grpSp>
        <p:nvGrpSpPr>
          <p:cNvPr id="53252" name="Group 22">
            <a:extLst>
              <a:ext uri="{FF2B5EF4-FFF2-40B4-BE49-F238E27FC236}">
                <a16:creationId xmlns:a16="http://schemas.microsoft.com/office/drawing/2014/main" id="{6805678F-2685-4FF4-A345-82CDCF3536C9}"/>
              </a:ext>
            </a:extLst>
          </p:cNvPr>
          <p:cNvGrpSpPr>
            <a:grpSpLocks/>
          </p:cNvGrpSpPr>
          <p:nvPr/>
        </p:nvGrpSpPr>
        <p:grpSpPr bwMode="auto">
          <a:xfrm>
            <a:off x="0" y="1341438"/>
            <a:ext cx="9144000" cy="5111750"/>
            <a:chOff x="0" y="845"/>
            <a:chExt cx="5760" cy="3220"/>
          </a:xfrm>
        </p:grpSpPr>
        <p:sp>
          <p:nvSpPr>
            <p:cNvPr id="585734" name="Rectangle 6">
              <a:extLst>
                <a:ext uri="{FF2B5EF4-FFF2-40B4-BE49-F238E27FC236}">
                  <a16:creationId xmlns:a16="http://schemas.microsoft.com/office/drawing/2014/main" id="{170E3CB0-6542-479E-A36C-25AF00F35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45"/>
              <a:ext cx="5760" cy="32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3254" name="Picture 4">
              <a:extLst>
                <a:ext uri="{FF2B5EF4-FFF2-40B4-BE49-F238E27FC236}">
                  <a16:creationId xmlns:a16="http://schemas.microsoft.com/office/drawing/2014/main" id="{44CF33B0-60EC-40BF-8450-C7CC0A131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" y="1135"/>
              <a:ext cx="1795" cy="1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3255" name="Group 15">
              <a:extLst>
                <a:ext uri="{FF2B5EF4-FFF2-40B4-BE49-F238E27FC236}">
                  <a16:creationId xmlns:a16="http://schemas.microsoft.com/office/drawing/2014/main" id="{D6574DF2-CF56-48DB-ACC7-1D066F2342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08" y="890"/>
              <a:ext cx="2312" cy="1539"/>
              <a:chOff x="2718" y="1663"/>
              <a:chExt cx="2929" cy="1858"/>
            </a:xfrm>
          </p:grpSpPr>
          <p:pic>
            <p:nvPicPr>
              <p:cNvPr id="53260" name="Picture 5">
                <a:extLst>
                  <a:ext uri="{FF2B5EF4-FFF2-40B4-BE49-F238E27FC236}">
                    <a16:creationId xmlns:a16="http://schemas.microsoft.com/office/drawing/2014/main" id="{DC16A484-F6A8-43B4-BBBD-D6FB94B7A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" y="1663"/>
                <a:ext cx="2929" cy="18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85737" name="Line 9">
                <a:extLst>
                  <a:ext uri="{FF2B5EF4-FFF2-40B4-BE49-F238E27FC236}">
                    <a16:creationId xmlns:a16="http://schemas.microsoft.com/office/drawing/2014/main" id="{16B2995D-4B49-4E85-8E67-CAA854CF4D2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107" y="2069"/>
                <a:ext cx="227" cy="4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5739" name="Line 11">
                <a:extLst>
                  <a:ext uri="{FF2B5EF4-FFF2-40B4-BE49-F238E27FC236}">
                    <a16:creationId xmlns:a16="http://schemas.microsoft.com/office/drawing/2014/main" id="{0CF8E1A3-FDC1-47A3-AA19-CB3CD5034A9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998" y="3203"/>
                <a:ext cx="248" cy="4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5740" name="Freeform 12">
                <a:extLst>
                  <a:ext uri="{FF2B5EF4-FFF2-40B4-BE49-F238E27FC236}">
                    <a16:creationId xmlns:a16="http://schemas.microsoft.com/office/drawing/2014/main" id="{B8DDF997-16B7-4661-8BFA-003BCCDCB8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93" y="2217"/>
                <a:ext cx="431" cy="657"/>
              </a:xfrm>
              <a:custGeom>
                <a:avLst/>
                <a:gdLst>
                  <a:gd name="T0" fmla="*/ 0 w 453"/>
                  <a:gd name="T1" fmla="*/ 0 h 726"/>
                  <a:gd name="T2" fmla="*/ 136 w 453"/>
                  <a:gd name="T3" fmla="*/ 0 h 726"/>
                  <a:gd name="T4" fmla="*/ 317 w 453"/>
                  <a:gd name="T5" fmla="*/ 726 h 726"/>
                  <a:gd name="T6" fmla="*/ 453 w 453"/>
                  <a:gd name="T7" fmla="*/ 726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3" h="726">
                    <a:moveTo>
                      <a:pt x="0" y="0"/>
                    </a:moveTo>
                    <a:lnTo>
                      <a:pt x="136" y="0"/>
                    </a:lnTo>
                    <a:lnTo>
                      <a:pt x="317" y="726"/>
                    </a:lnTo>
                    <a:lnTo>
                      <a:pt x="453" y="726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5741" name="Freeform 13">
                <a:extLst>
                  <a:ext uri="{FF2B5EF4-FFF2-40B4-BE49-F238E27FC236}">
                    <a16:creationId xmlns:a16="http://schemas.microsoft.com/office/drawing/2014/main" id="{17229D07-C22A-48AD-90ED-4D000DE246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83" y="2977"/>
                <a:ext cx="454" cy="273"/>
              </a:xfrm>
              <a:custGeom>
                <a:avLst/>
                <a:gdLst>
                  <a:gd name="T0" fmla="*/ 0 w 454"/>
                  <a:gd name="T1" fmla="*/ 0 h 273"/>
                  <a:gd name="T2" fmla="*/ 136 w 454"/>
                  <a:gd name="T3" fmla="*/ 0 h 273"/>
                  <a:gd name="T4" fmla="*/ 318 w 454"/>
                  <a:gd name="T5" fmla="*/ 273 h 273"/>
                  <a:gd name="T6" fmla="*/ 454 w 454"/>
                  <a:gd name="T7" fmla="*/ 27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4" h="273">
                    <a:moveTo>
                      <a:pt x="0" y="0"/>
                    </a:moveTo>
                    <a:lnTo>
                      <a:pt x="136" y="0"/>
                    </a:lnTo>
                    <a:lnTo>
                      <a:pt x="318" y="273"/>
                    </a:lnTo>
                    <a:lnTo>
                      <a:pt x="454" y="273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53256" name="Picture 14">
              <a:extLst>
                <a:ext uri="{FF2B5EF4-FFF2-40B4-BE49-F238E27FC236}">
                  <a16:creationId xmlns:a16="http://schemas.microsoft.com/office/drawing/2014/main" id="{94F61038-1D6D-4F3A-A90C-7A120FCA0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" y="2765"/>
              <a:ext cx="3582" cy="1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5747" name="Text Box 19">
              <a:extLst>
                <a:ext uri="{FF2B5EF4-FFF2-40B4-BE49-F238E27FC236}">
                  <a16:creationId xmlns:a16="http://schemas.microsoft.com/office/drawing/2014/main" id="{0D83FB47-1005-48F4-AB04-75C7E81C6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" y="845"/>
              <a:ext cx="2243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Crossbar switch</a:t>
              </a:r>
              <a:r>
                <a:rPr lang="zh-CN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，纵横接线器</a:t>
              </a:r>
            </a:p>
            <a:p>
              <a:pPr eaLnBrk="1" hangingPunct="1">
                <a:defRPr/>
              </a:pPr>
              <a:r>
                <a:rPr lang="zh-CN" altLang="en-US" sz="1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（交叉开关）</a:t>
              </a:r>
            </a:p>
          </p:txBody>
        </p:sp>
        <p:sp>
          <p:nvSpPr>
            <p:cNvPr id="585748" name="Text Box 20">
              <a:extLst>
                <a:ext uri="{FF2B5EF4-FFF2-40B4-BE49-F238E27FC236}">
                  <a16:creationId xmlns:a16="http://schemas.microsoft.com/office/drawing/2014/main" id="{AC2AC43A-193D-461B-B93C-26B558751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079"/>
              <a:ext cx="167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Batcher-banyan switch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Batcher</a:t>
              </a:r>
              <a:r>
                <a:rPr lang="zh-CN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榕树接线器</a:t>
              </a:r>
            </a:p>
          </p:txBody>
        </p:sp>
        <p:sp>
          <p:nvSpPr>
            <p:cNvPr id="585749" name="Text Box 21">
              <a:extLst>
                <a:ext uri="{FF2B5EF4-FFF2-40B4-BE49-F238E27FC236}">
                  <a16:creationId xmlns:a16="http://schemas.microsoft.com/office/drawing/2014/main" id="{2EDEC2D6-CFDC-4678-A9A8-041DBDF80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448"/>
              <a:ext cx="2076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0800" bIns="10800">
              <a:spAutoFit/>
            </a:bodyPr>
            <a:lstStyle/>
            <a:p>
              <a:pPr eaLnBrk="1" hangingPunct="1">
                <a:defRPr/>
              </a:pPr>
              <a:r>
                <a:rPr lang="en-US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Banyan switch</a:t>
              </a:r>
              <a:r>
                <a:rPr lang="zh-CN" altLang="en-US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，榕树接线器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53155BB-282D-4023-9527-A7CD752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90A1C-C9A4-41D6-B05C-9EEBEF5537E5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56034" name="Rectangle 2">
            <a:extLst>
              <a:ext uri="{FF2B5EF4-FFF2-40B4-BE49-F238E27FC236}">
                <a16:creationId xmlns:a16="http://schemas.microsoft.com/office/drawing/2014/main" id="{7BFF5B29-ADC3-4F37-94FA-873A6DF76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5.7  Summary: Concept</a:t>
            </a:r>
          </a:p>
        </p:txBody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C751C3B2-2F9E-4192-B968-24B5D79FC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交付、转发、路由选择</a:t>
            </a:r>
          </a:p>
          <a:p>
            <a:pPr eaLnBrk="1" hangingPunct="1">
              <a:defRPr/>
            </a:pPr>
            <a:r>
              <a:rPr lang="zh-CN" altLang="en-US"/>
              <a:t>面向连接、无连接协议</a:t>
            </a:r>
          </a:p>
          <a:p>
            <a:pPr eaLnBrk="1" hangingPunct="1">
              <a:defRPr/>
            </a:pPr>
            <a:r>
              <a:rPr lang="zh-CN" altLang="en-US"/>
              <a:t>直接交付、间接交付：地址映射</a:t>
            </a:r>
          </a:p>
          <a:p>
            <a:pPr eaLnBrk="1" hangingPunct="1">
              <a:defRPr/>
            </a:pPr>
            <a:r>
              <a:rPr lang="zh-CN" altLang="en-US"/>
              <a:t>路由表：作用、内容、查找规则</a:t>
            </a:r>
          </a:p>
          <a:p>
            <a:pPr eaLnBrk="1" hangingPunct="1">
              <a:defRPr/>
            </a:pPr>
            <a:r>
              <a:rPr lang="zh-CN" altLang="en-US"/>
              <a:t>路由类型</a:t>
            </a:r>
          </a:p>
          <a:p>
            <a:pPr lvl="1" eaLnBrk="1" hangingPunct="1">
              <a:defRPr/>
            </a:pPr>
            <a:r>
              <a:rPr lang="zh-CN" altLang="en-US"/>
              <a:t>网络拓扑：直连路由、非直连路由</a:t>
            </a:r>
          </a:p>
          <a:p>
            <a:pPr lvl="1" eaLnBrk="1" hangingPunct="1">
              <a:defRPr/>
            </a:pPr>
            <a:r>
              <a:rPr lang="zh-CN" altLang="en-US"/>
              <a:t>目的范围：主机路由、网络路由、默认路由</a:t>
            </a:r>
          </a:p>
          <a:p>
            <a:pPr lvl="1" eaLnBrk="1" hangingPunct="1">
              <a:defRPr/>
            </a:pPr>
            <a:r>
              <a:rPr lang="zh-CN" altLang="en-US"/>
              <a:t>获得方式：静态路由、动态路由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86E7D0B-2671-4407-B62B-1D930D0A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ACDAD-FCCA-4F55-AFAB-7FCCC67F4521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0E0B4BC9-8F0A-4A31-9475-3780FFD1A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Summary: Application</a:t>
            </a:r>
          </a:p>
        </p:txBody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7B6DF944-AF37-4DCE-85DD-F4FEBD565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根据网络拓扑或分组的源、目的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lvl="1" eaLnBrk="1" hangingPunct="1">
              <a:defRPr/>
            </a:pPr>
            <a:r>
              <a:rPr lang="zh-CN" altLang="en-US"/>
              <a:t>判断直接交付和间接交付</a:t>
            </a:r>
          </a:p>
          <a:p>
            <a:pPr eaLnBrk="1" hangingPunct="1">
              <a:defRPr/>
            </a:pPr>
            <a:r>
              <a:rPr lang="zh-CN" altLang="en-US"/>
              <a:t>根据路由表</a:t>
            </a:r>
          </a:p>
          <a:p>
            <a:pPr lvl="1" eaLnBrk="1" hangingPunct="1">
              <a:defRPr/>
            </a:pPr>
            <a:r>
              <a:rPr lang="zh-CN" altLang="en-US"/>
              <a:t>查找到达给定目的的路径</a:t>
            </a:r>
          </a:p>
          <a:p>
            <a:pPr eaLnBrk="1" hangingPunct="1">
              <a:defRPr/>
            </a:pPr>
            <a:r>
              <a:rPr lang="zh-CN" altLang="en-US"/>
              <a:t>路由聚合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6">
            <a:extLst>
              <a:ext uri="{FF2B5EF4-FFF2-40B4-BE49-F238E27FC236}">
                <a16:creationId xmlns:a16="http://schemas.microsoft.com/office/drawing/2014/main" id="{0B64C318-513B-40F2-82F3-46B6F36D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62E2B-6D6B-4CEF-8F31-2AA3FC89A252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733A1BC7-C386-47C7-9EC7-EAD46E3F7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To receive IP Packets</a:t>
            </a:r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078FA0-55C2-4CCA-9698-CF72D1C250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/>
              <a:t>Host</a:t>
            </a:r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4507AB41-6BEA-4ADD-AB94-2F8CF2AE167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/>
              <a:t>Router</a:t>
            </a:r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BE29B446-125E-4FD7-BBA4-2F79D9079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3355975"/>
            <a:ext cx="3240087" cy="2232025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222" name="Text Box 6">
            <a:extLst>
              <a:ext uri="{FF2B5EF4-FFF2-40B4-BE49-F238E27FC236}">
                <a16:creationId xmlns:a16="http://schemas.microsoft.com/office/drawing/2014/main" id="{08FFA629-D4C3-4215-B280-29C55E391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593248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接收分组</a:t>
            </a:r>
          </a:p>
        </p:txBody>
      </p:sp>
      <p:sp>
        <p:nvSpPr>
          <p:cNvPr id="521223" name="Line 7">
            <a:extLst>
              <a:ext uri="{FF2B5EF4-FFF2-40B4-BE49-F238E27FC236}">
                <a16:creationId xmlns:a16="http://schemas.microsoft.com/office/drawing/2014/main" id="{AE175D05-3CD4-44D8-BD4C-BF8BFDCB80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4588" y="5078413"/>
            <a:ext cx="0" cy="511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29" name="Rectangle 8">
            <a:extLst>
              <a:ext uri="{FF2B5EF4-FFF2-40B4-BE49-F238E27FC236}">
                <a16:creationId xmlns:a16="http://schemas.microsoft.com/office/drawing/2014/main" id="{2CB37AD6-DDF6-4BCD-B9F9-EDB1FB788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629150"/>
            <a:ext cx="1079500" cy="466725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IP</a:t>
            </a:r>
            <a:r>
              <a:rPr lang="zh-CN" altLang="en-US"/>
              <a:t>分组</a:t>
            </a:r>
          </a:p>
        </p:txBody>
      </p:sp>
      <p:sp>
        <p:nvSpPr>
          <p:cNvPr id="521225" name="Line 9">
            <a:extLst>
              <a:ext uri="{FF2B5EF4-FFF2-40B4-BE49-F238E27FC236}">
                <a16:creationId xmlns:a16="http://schemas.microsoft.com/office/drawing/2014/main" id="{A1A4251F-B7DA-4408-A5EA-E0EF773CA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4938" y="5078413"/>
            <a:ext cx="6477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226" name="Line 10">
            <a:extLst>
              <a:ext uri="{FF2B5EF4-FFF2-40B4-BE49-F238E27FC236}">
                <a16:creationId xmlns:a16="http://schemas.microsoft.com/office/drawing/2014/main" id="{0C2618EF-A0E5-4FC7-9681-3DCF468FF9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46388" y="5078413"/>
            <a:ext cx="576262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227" name="Text Box 11">
            <a:extLst>
              <a:ext uri="{FF2B5EF4-FFF2-40B4-BE49-F238E27FC236}">
                <a16:creationId xmlns:a16="http://schemas.microsoft.com/office/drawing/2014/main" id="{89A2FAC2-F5C8-4B35-95A0-01DECC00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5100638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21228" name="Text Box 12">
            <a:extLst>
              <a:ext uri="{FF2B5EF4-FFF2-40B4-BE49-F238E27FC236}">
                <a16:creationId xmlns:a16="http://schemas.microsoft.com/office/drawing/2014/main" id="{F022A7CA-C18F-495F-B251-445C39D34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413" y="5100638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521229" name="Text Box 13">
            <a:extLst>
              <a:ext uri="{FF2B5EF4-FFF2-40B4-BE49-F238E27FC236}">
                <a16:creationId xmlns:a16="http://schemas.microsoft.com/office/drawing/2014/main" id="{136591BD-5EA5-470D-A11A-2F080DC3E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5100638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56335" name="AutoShape 14">
            <a:extLst>
              <a:ext uri="{FF2B5EF4-FFF2-40B4-BE49-F238E27FC236}">
                <a16:creationId xmlns:a16="http://schemas.microsoft.com/office/drawing/2014/main" id="{FB7F8073-7EFF-4CC0-AC73-A626F267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987550"/>
            <a:ext cx="1728787" cy="1223963"/>
          </a:xfrm>
          <a:prstGeom prst="wedgeRoundRectCallout">
            <a:avLst>
              <a:gd name="adj1" fmla="val -52940"/>
              <a:gd name="adj2" fmla="val 90417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00"/>
                </a:solidFill>
              </a:rPr>
              <a:t>dIP</a:t>
            </a:r>
            <a:r>
              <a:rPr lang="zh-CN" altLang="en-US">
                <a:solidFill>
                  <a:srgbClr val="000000"/>
                </a:solidFill>
              </a:rPr>
              <a:t>与</a:t>
            </a:r>
          </a:p>
          <a:p>
            <a:pPr algn="ctr" eaLnBrk="1" hangingPunct="1"/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baseline="-25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baseline="-25000">
                <a:solidFill>
                  <a:srgbClr val="000000"/>
                </a:solidFill>
              </a:rPr>
              <a:t>3</a:t>
            </a:r>
          </a:p>
          <a:p>
            <a:pPr algn="ctr" eaLnBrk="1" hangingPunct="1"/>
            <a:r>
              <a:rPr lang="zh-CN" altLang="en-US">
                <a:solidFill>
                  <a:srgbClr val="000000"/>
                </a:solidFill>
              </a:rPr>
              <a:t>相符</a:t>
            </a:r>
          </a:p>
        </p:txBody>
      </p:sp>
      <p:sp>
        <p:nvSpPr>
          <p:cNvPr id="521231" name="Oval 15">
            <a:extLst>
              <a:ext uri="{FF2B5EF4-FFF2-40B4-BE49-F238E27FC236}">
                <a16:creationId xmlns:a16="http://schemas.microsoft.com/office/drawing/2014/main" id="{BA428554-9F81-4F82-AD12-437DC974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3787775"/>
            <a:ext cx="431800" cy="35877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521232" name="Line 16">
            <a:extLst>
              <a:ext uri="{FF2B5EF4-FFF2-40B4-BE49-F238E27FC236}">
                <a16:creationId xmlns:a16="http://schemas.microsoft.com/office/drawing/2014/main" id="{35CC218A-02B2-40DF-A4BA-EDF2407A8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4146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233" name="Line 17">
            <a:extLst>
              <a:ext uri="{FF2B5EF4-FFF2-40B4-BE49-F238E27FC236}">
                <a16:creationId xmlns:a16="http://schemas.microsoft.com/office/drawing/2014/main" id="{5D38F851-948C-4AA1-98AC-D09376B157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335597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234" name="Line 18">
            <a:extLst>
              <a:ext uri="{FF2B5EF4-FFF2-40B4-BE49-F238E27FC236}">
                <a16:creationId xmlns:a16="http://schemas.microsoft.com/office/drawing/2014/main" id="{8A011F18-4D06-4C3E-80DE-028B0DE16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2275" y="4003675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40" name="Text Box 19">
            <a:extLst>
              <a:ext uri="{FF2B5EF4-FFF2-40B4-BE49-F238E27FC236}">
                <a16:creationId xmlns:a16="http://schemas.microsoft.com/office/drawing/2014/main" id="{2ED89CB5-2693-4599-8CB9-CFF78405B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3759200"/>
            <a:ext cx="806450" cy="466725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丢弃</a:t>
            </a:r>
          </a:p>
        </p:txBody>
      </p:sp>
      <p:sp>
        <p:nvSpPr>
          <p:cNvPr id="56341" name="AutoShape 20">
            <a:extLst>
              <a:ext uri="{FF2B5EF4-FFF2-40B4-BE49-F238E27FC236}">
                <a16:creationId xmlns:a16="http://schemas.microsoft.com/office/drawing/2014/main" id="{37760CDD-EFD0-47E0-9C30-FA8B6E0DB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87550"/>
            <a:ext cx="1728787" cy="1223963"/>
          </a:xfrm>
          <a:prstGeom prst="wedgeRoundRectCallout">
            <a:avLst>
              <a:gd name="adj1" fmla="val 37602"/>
              <a:gd name="adj2" fmla="val 115500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00"/>
                </a:solidFill>
              </a:rPr>
              <a:t>dIP</a:t>
            </a:r>
            <a:r>
              <a:rPr lang="zh-CN" altLang="en-US">
                <a:solidFill>
                  <a:srgbClr val="000000"/>
                </a:solidFill>
              </a:rPr>
              <a:t>与</a:t>
            </a:r>
          </a:p>
          <a:p>
            <a:pPr algn="ctr" eaLnBrk="1" hangingPunct="1"/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baseline="-25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baseline="-25000">
                <a:solidFill>
                  <a:srgbClr val="000000"/>
                </a:solidFill>
              </a:rPr>
              <a:t>3</a:t>
            </a:r>
          </a:p>
          <a:p>
            <a:pPr algn="ctr" eaLnBrk="1" hangingPunct="1"/>
            <a:r>
              <a:rPr lang="zh-CN" altLang="en-US">
                <a:solidFill>
                  <a:srgbClr val="000000"/>
                </a:solidFill>
              </a:rPr>
              <a:t>不符</a:t>
            </a:r>
          </a:p>
        </p:txBody>
      </p:sp>
      <p:sp>
        <p:nvSpPr>
          <p:cNvPr id="521237" name="Rectangle 21">
            <a:extLst>
              <a:ext uri="{FF2B5EF4-FFF2-40B4-BE49-F238E27FC236}">
                <a16:creationId xmlns:a16="http://schemas.microsoft.com/office/drawing/2014/main" id="{2DD28A46-F386-4A14-B919-6BE9595FF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5661025"/>
            <a:ext cx="865188" cy="287338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238" name="Rectangle 22">
            <a:extLst>
              <a:ext uri="{FF2B5EF4-FFF2-40B4-BE49-F238E27FC236}">
                <a16:creationId xmlns:a16="http://schemas.microsoft.com/office/drawing/2014/main" id="{6910CE31-7F05-42B6-A153-E6CCC5F0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3" y="3427413"/>
            <a:ext cx="3240087" cy="2233612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239" name="Text Box 23">
            <a:extLst>
              <a:ext uri="{FF2B5EF4-FFF2-40B4-BE49-F238E27FC236}">
                <a16:creationId xmlns:a16="http://schemas.microsoft.com/office/drawing/2014/main" id="{DA1F3703-A7E7-4D2F-A3FD-2D89D0166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600551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接收分组</a:t>
            </a:r>
          </a:p>
        </p:txBody>
      </p:sp>
      <p:sp>
        <p:nvSpPr>
          <p:cNvPr id="521240" name="Line 24">
            <a:extLst>
              <a:ext uri="{FF2B5EF4-FFF2-40B4-BE49-F238E27FC236}">
                <a16:creationId xmlns:a16="http://schemas.microsoft.com/office/drawing/2014/main" id="{0088840E-9C56-45B3-B48E-2CA4CB3904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35763" y="5157788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46" name="Rectangle 25">
            <a:extLst>
              <a:ext uri="{FF2B5EF4-FFF2-40B4-BE49-F238E27FC236}">
                <a16:creationId xmlns:a16="http://schemas.microsoft.com/office/drawing/2014/main" id="{C8A0F940-D0D7-4E0E-A084-B31000BD1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4702175"/>
            <a:ext cx="1079500" cy="466725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IP</a:t>
            </a:r>
            <a:r>
              <a:rPr lang="zh-CN" altLang="en-US"/>
              <a:t>分组</a:t>
            </a:r>
          </a:p>
        </p:txBody>
      </p:sp>
      <p:sp>
        <p:nvSpPr>
          <p:cNvPr id="521242" name="Line 26">
            <a:extLst>
              <a:ext uri="{FF2B5EF4-FFF2-40B4-BE49-F238E27FC236}">
                <a16:creationId xmlns:a16="http://schemas.microsoft.com/office/drawing/2014/main" id="{51CA7B35-697E-4236-A9B9-578CBEFAB8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6113" y="5151438"/>
            <a:ext cx="6477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243" name="Line 27">
            <a:extLst>
              <a:ext uri="{FF2B5EF4-FFF2-40B4-BE49-F238E27FC236}">
                <a16:creationId xmlns:a16="http://schemas.microsoft.com/office/drawing/2014/main" id="{CA8965DF-9470-42B2-928C-08F0A2F00A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7563" y="5151438"/>
            <a:ext cx="576262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244" name="Text Box 28">
            <a:extLst>
              <a:ext uri="{FF2B5EF4-FFF2-40B4-BE49-F238E27FC236}">
                <a16:creationId xmlns:a16="http://schemas.microsoft.com/office/drawing/2014/main" id="{C212EAFA-653A-4FB6-B48B-8074D14D1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5173663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21245" name="Text Box 29">
            <a:extLst>
              <a:ext uri="{FF2B5EF4-FFF2-40B4-BE49-F238E27FC236}">
                <a16:creationId xmlns:a16="http://schemas.microsoft.com/office/drawing/2014/main" id="{173DE063-429B-4D95-82C4-B27F5138C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5173663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521246" name="Text Box 30">
            <a:extLst>
              <a:ext uri="{FF2B5EF4-FFF2-40B4-BE49-F238E27FC236}">
                <a16:creationId xmlns:a16="http://schemas.microsoft.com/office/drawing/2014/main" id="{A9FF1FE8-AEB8-4E25-AB27-4CC9B0EF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5173663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56352" name="AutoShape 31">
            <a:extLst>
              <a:ext uri="{FF2B5EF4-FFF2-40B4-BE49-F238E27FC236}">
                <a16:creationId xmlns:a16="http://schemas.microsoft.com/office/drawing/2014/main" id="{7F489606-B1FD-4AFB-86A2-E1D326A4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1987550"/>
            <a:ext cx="1728787" cy="1223963"/>
          </a:xfrm>
          <a:prstGeom prst="wedgeRoundRectCallout">
            <a:avLst>
              <a:gd name="adj1" fmla="val -52940"/>
              <a:gd name="adj2" fmla="val 90417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00"/>
                </a:solidFill>
              </a:rPr>
              <a:t>dIP</a:t>
            </a:r>
            <a:r>
              <a:rPr lang="zh-CN" altLang="en-US">
                <a:solidFill>
                  <a:srgbClr val="000000"/>
                </a:solidFill>
              </a:rPr>
              <a:t>与</a:t>
            </a:r>
          </a:p>
          <a:p>
            <a:pPr algn="ctr" eaLnBrk="1" hangingPunct="1"/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baseline="-25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baseline="-25000">
                <a:solidFill>
                  <a:srgbClr val="000000"/>
                </a:solidFill>
              </a:rPr>
              <a:t>3</a:t>
            </a:r>
          </a:p>
          <a:p>
            <a:pPr algn="ctr" eaLnBrk="1" hangingPunct="1"/>
            <a:r>
              <a:rPr lang="zh-CN" altLang="en-US">
                <a:solidFill>
                  <a:srgbClr val="000000"/>
                </a:solidFill>
              </a:rPr>
              <a:t>相符</a:t>
            </a:r>
          </a:p>
        </p:txBody>
      </p:sp>
      <p:sp>
        <p:nvSpPr>
          <p:cNvPr id="521248" name="Oval 32">
            <a:extLst>
              <a:ext uri="{FF2B5EF4-FFF2-40B4-BE49-F238E27FC236}">
                <a16:creationId xmlns:a16="http://schemas.microsoft.com/office/drawing/2014/main" id="{7EE18988-3DF0-4C83-80F2-8FC0258C1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3860800"/>
            <a:ext cx="431800" cy="35877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521249" name="Line 33">
            <a:extLst>
              <a:ext uri="{FF2B5EF4-FFF2-40B4-BE49-F238E27FC236}">
                <a16:creationId xmlns:a16="http://schemas.microsoft.com/office/drawing/2014/main" id="{4D89A771-9EF5-4E21-9D4D-F32558A8A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5763" y="42195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250" name="Line 34">
            <a:extLst>
              <a:ext uri="{FF2B5EF4-FFF2-40B4-BE49-F238E27FC236}">
                <a16:creationId xmlns:a16="http://schemas.microsoft.com/office/drawing/2014/main" id="{A282627D-BFC7-4FC8-915A-2E64D11022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5763" y="34290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251" name="Line 35">
            <a:extLst>
              <a:ext uri="{FF2B5EF4-FFF2-40B4-BE49-F238E27FC236}">
                <a16:creationId xmlns:a16="http://schemas.microsoft.com/office/drawing/2014/main" id="{EED9E5D6-1D93-4CDB-9957-394BB0CE1B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3450" y="4076700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57" name="AutoShape 36">
            <a:extLst>
              <a:ext uri="{FF2B5EF4-FFF2-40B4-BE49-F238E27FC236}">
                <a16:creationId xmlns:a16="http://schemas.microsoft.com/office/drawing/2014/main" id="{BBAF4E6C-3B37-4A07-9E28-7A70A3D1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1987550"/>
            <a:ext cx="1728787" cy="1223963"/>
          </a:xfrm>
          <a:prstGeom prst="wedgeRoundRectCallout">
            <a:avLst>
              <a:gd name="adj1" fmla="val 38611"/>
              <a:gd name="adj2" fmla="val 121079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00"/>
                </a:solidFill>
              </a:rPr>
              <a:t>dIP</a:t>
            </a:r>
            <a:r>
              <a:rPr lang="zh-CN" altLang="en-US">
                <a:solidFill>
                  <a:srgbClr val="000000"/>
                </a:solidFill>
              </a:rPr>
              <a:t>与</a:t>
            </a:r>
          </a:p>
          <a:p>
            <a:pPr algn="ctr" eaLnBrk="1" hangingPunct="1"/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baseline="-25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baseline="-25000">
                <a:solidFill>
                  <a:srgbClr val="000000"/>
                </a:solidFill>
              </a:rPr>
              <a:t>3</a:t>
            </a:r>
          </a:p>
          <a:p>
            <a:pPr algn="ctr" eaLnBrk="1" hangingPunct="1"/>
            <a:r>
              <a:rPr lang="zh-CN" altLang="en-US">
                <a:solidFill>
                  <a:srgbClr val="000000"/>
                </a:solidFill>
              </a:rPr>
              <a:t>不符</a:t>
            </a:r>
          </a:p>
        </p:txBody>
      </p:sp>
      <p:sp>
        <p:nvSpPr>
          <p:cNvPr id="56358" name="Rectangle 37">
            <a:extLst>
              <a:ext uri="{FF2B5EF4-FFF2-40B4-BE49-F238E27FC236}">
                <a16:creationId xmlns:a16="http://schemas.microsoft.com/office/drawing/2014/main" id="{F06A1786-764D-4FAA-B272-70841D44D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3806825"/>
            <a:ext cx="80645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00"/>
                </a:solidFill>
              </a:rPr>
              <a:t>转发</a:t>
            </a:r>
          </a:p>
        </p:txBody>
      </p:sp>
      <p:sp>
        <p:nvSpPr>
          <p:cNvPr id="521254" name="Rectangle 38">
            <a:extLst>
              <a:ext uri="{FF2B5EF4-FFF2-40B4-BE49-F238E27FC236}">
                <a16:creationId xmlns:a16="http://schemas.microsoft.com/office/drawing/2014/main" id="{E510EC78-7236-401D-AEAD-AEC851D68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5659438"/>
            <a:ext cx="865187" cy="287337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255" name="Rectangle 39">
            <a:extLst>
              <a:ext uri="{FF2B5EF4-FFF2-40B4-BE49-F238E27FC236}">
                <a16:creationId xmlns:a16="http://schemas.microsoft.com/office/drawing/2014/main" id="{5F9E0DDA-7CF9-4590-A5D8-A9118C773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438" y="5659438"/>
            <a:ext cx="865187" cy="287337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256" name="Rectangle 40">
            <a:extLst>
              <a:ext uri="{FF2B5EF4-FFF2-40B4-BE49-F238E27FC236}">
                <a16:creationId xmlns:a16="http://schemas.microsoft.com/office/drawing/2014/main" id="{48BAB834-801F-4BA8-B422-AF6A64F90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88000"/>
            <a:ext cx="865188" cy="287338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257" name="Rectangle 41">
            <a:extLst>
              <a:ext uri="{FF2B5EF4-FFF2-40B4-BE49-F238E27FC236}">
                <a16:creationId xmlns:a16="http://schemas.microsoft.com/office/drawing/2014/main" id="{5BA539A7-BA3D-4E48-8C77-C2B879B09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5588000"/>
            <a:ext cx="865187" cy="287338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1258" name="Rectangle 42">
            <a:extLst>
              <a:ext uri="{FF2B5EF4-FFF2-40B4-BE49-F238E27FC236}">
                <a16:creationId xmlns:a16="http://schemas.microsoft.com/office/drawing/2014/main" id="{E6711FF1-75FE-4F5A-8AE8-E1258048C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5588000"/>
            <a:ext cx="865187" cy="287338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>
            <a:extLst>
              <a:ext uri="{FF2B5EF4-FFF2-40B4-BE49-F238E27FC236}">
                <a16:creationId xmlns:a16="http://schemas.microsoft.com/office/drawing/2014/main" id="{6FF949BB-D797-4D2E-9F35-565BF5F2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EEEB-4078-41C4-ACFD-4F80316C86D7}" type="slidenum">
              <a:rPr lang="en-US" altLang="zh-CN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20222" name="Rectangle 30">
            <a:extLst>
              <a:ext uri="{FF2B5EF4-FFF2-40B4-BE49-F238E27FC236}">
                <a16:creationId xmlns:a16="http://schemas.microsoft.com/office/drawing/2014/main" id="{893D63EA-36D2-45DF-B10E-670748308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1844675"/>
            <a:ext cx="6911975" cy="1944688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0194" name="Rectangle 2">
            <a:extLst>
              <a:ext uri="{FF2B5EF4-FFF2-40B4-BE49-F238E27FC236}">
                <a16:creationId xmlns:a16="http://schemas.microsoft.com/office/drawing/2014/main" id="{3DB88139-F73C-40D9-BEBE-33ACB6236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To Send IP Packets</a:t>
            </a:r>
          </a:p>
        </p:txBody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ACD75BB7-AADF-45FB-88B7-D4E5C44CD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917825"/>
            <a:ext cx="1404937" cy="601663"/>
          </a:xfrm>
          <a:prstGeom prst="rect">
            <a:avLst/>
          </a:prstGeom>
          <a:solidFill>
            <a:srgbClr val="66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 tIns="82800" rIns="162000" bIns="82800" anchor="ctr" anchorCtr="1">
            <a:spAutoFit/>
          </a:bodyPr>
          <a:lstStyle/>
          <a:p>
            <a:pPr algn="ctr"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选路表</a:t>
            </a:r>
          </a:p>
        </p:txBody>
      </p:sp>
      <p:sp>
        <p:nvSpPr>
          <p:cNvPr id="520196" name="Rectangle 4">
            <a:extLst>
              <a:ext uri="{FF2B5EF4-FFF2-40B4-BE49-F238E27FC236}">
                <a16:creationId xmlns:a16="http://schemas.microsoft.com/office/drawing/2014/main" id="{E04C773A-C9DC-450E-AF44-477954288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2035175"/>
            <a:ext cx="1944687" cy="601663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82800" rIns="90000" bIns="82800" anchor="ctr" anchorCtr="1">
            <a:spAutoFit/>
          </a:bodyPr>
          <a:lstStyle/>
          <a:p>
            <a:pPr algn="ctr"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封装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分组</a:t>
            </a:r>
          </a:p>
        </p:txBody>
      </p:sp>
      <p:sp>
        <p:nvSpPr>
          <p:cNvPr id="520197" name="Rectangle 5">
            <a:extLst>
              <a:ext uri="{FF2B5EF4-FFF2-40B4-BE49-F238E27FC236}">
                <a16:creationId xmlns:a16="http://schemas.microsoft.com/office/drawing/2014/main" id="{D5C1F281-625C-49B7-99B5-A69F46255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2924175"/>
            <a:ext cx="1951037" cy="6016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82800" rIns="90000" bIns="82800" anchor="ctr" anchorCtr="1">
            <a:spAutoFit/>
          </a:bodyPr>
          <a:lstStyle/>
          <a:p>
            <a:pPr algn="ctr"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选路算法</a:t>
            </a:r>
          </a:p>
        </p:txBody>
      </p:sp>
      <p:sp>
        <p:nvSpPr>
          <p:cNvPr id="520198" name="Text Box 6">
            <a:extLst>
              <a:ext uri="{FF2B5EF4-FFF2-40B4-BE49-F238E27FC236}">
                <a16:creationId xmlns:a16="http://schemas.microsoft.com/office/drawing/2014/main" id="{72F6E7D9-725A-40DA-B8E1-D933A3B95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2665413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目的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</a:p>
        </p:txBody>
      </p:sp>
      <p:sp>
        <p:nvSpPr>
          <p:cNvPr id="520199" name="Text Box 7">
            <a:extLst>
              <a:ext uri="{FF2B5EF4-FFF2-40B4-BE49-F238E27FC236}">
                <a16:creationId xmlns:a16="http://schemas.microsoft.com/office/drawing/2014/main" id="{C709F092-B284-4081-8183-1EEC33422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3" y="3386138"/>
            <a:ext cx="266541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下一跳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IP,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发送接口</a:t>
            </a:r>
          </a:p>
        </p:txBody>
      </p:sp>
      <p:sp>
        <p:nvSpPr>
          <p:cNvPr id="520200" name="Rectangle 8">
            <a:extLst>
              <a:ext uri="{FF2B5EF4-FFF2-40B4-BE49-F238E27FC236}">
                <a16:creationId xmlns:a16="http://schemas.microsoft.com/office/drawing/2014/main" id="{9F5DC7F1-64F6-4C87-BB4B-DDA435DC3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4365625"/>
            <a:ext cx="1944687" cy="601663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2000" tIns="82800" rIns="162000" bIns="82800" anchor="ctr"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ARP</a:t>
            </a:r>
          </a:p>
        </p:txBody>
      </p:sp>
      <p:sp>
        <p:nvSpPr>
          <p:cNvPr id="520201" name="Rectangle 9">
            <a:extLst>
              <a:ext uri="{FF2B5EF4-FFF2-40B4-BE49-F238E27FC236}">
                <a16:creationId xmlns:a16="http://schemas.microsoft.com/office/drawing/2014/main" id="{352FEA33-34A4-4E8A-B1A2-0F02893F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5876925"/>
            <a:ext cx="2519363" cy="6016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82800" rIns="90000" bIns="82800" anchor="ctr" anchorCtr="1">
            <a:spAutoFit/>
          </a:bodyPr>
          <a:lstStyle/>
          <a:p>
            <a:pPr algn="ctr"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封装帧并发送</a:t>
            </a:r>
          </a:p>
        </p:txBody>
      </p:sp>
      <p:sp>
        <p:nvSpPr>
          <p:cNvPr id="520203" name="Rectangle 11">
            <a:extLst>
              <a:ext uri="{FF2B5EF4-FFF2-40B4-BE49-F238E27FC236}">
                <a16:creationId xmlns:a16="http://schemas.microsoft.com/office/drawing/2014/main" id="{AD6AFD18-C9DD-4334-BD9F-0CBBC9F56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4037013"/>
            <a:ext cx="2444750" cy="83185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直接交付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目的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</a:p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间接交付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中继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</a:p>
        </p:txBody>
      </p:sp>
      <p:sp>
        <p:nvSpPr>
          <p:cNvPr id="520204" name="Text Box 12">
            <a:extLst>
              <a:ext uri="{FF2B5EF4-FFF2-40B4-BE49-F238E27FC236}">
                <a16:creationId xmlns:a16="http://schemas.microsoft.com/office/drawing/2014/main" id="{F0160785-2F24-4348-965C-F95EBFA74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196975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发送报文</a:t>
            </a:r>
          </a:p>
        </p:txBody>
      </p:sp>
      <p:cxnSp>
        <p:nvCxnSpPr>
          <p:cNvPr id="57358" name="AutoShape 13">
            <a:extLst>
              <a:ext uri="{FF2B5EF4-FFF2-40B4-BE49-F238E27FC236}">
                <a16:creationId xmlns:a16="http://schemas.microsoft.com/office/drawing/2014/main" id="{F072A440-4238-441A-915F-1A9236D9D396}"/>
              </a:ext>
            </a:extLst>
          </p:cNvPr>
          <p:cNvCxnSpPr>
            <a:cxnSpLocks noChangeShapeType="1"/>
            <a:stCxn id="520204" idx="2"/>
            <a:endCxn id="520196" idx="0"/>
          </p:cNvCxnSpPr>
          <p:nvPr/>
        </p:nvCxnSpPr>
        <p:spPr bwMode="auto">
          <a:xfrm>
            <a:off x="6335713" y="1716088"/>
            <a:ext cx="74612" cy="3190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B232B0C0-F630-45B5-B1D3-864BDDE29F02}"/>
              </a:ext>
            </a:extLst>
          </p:cNvPr>
          <p:cNvCxnSpPr>
            <a:cxnSpLocks noChangeShapeType="1"/>
            <a:stCxn id="520196" idx="2"/>
            <a:endCxn id="520197" idx="0"/>
          </p:cNvCxnSpPr>
          <p:nvPr/>
        </p:nvCxnSpPr>
        <p:spPr bwMode="auto">
          <a:xfrm rot="5400000">
            <a:off x="6265069" y="2778919"/>
            <a:ext cx="287337" cy="3175"/>
          </a:xfrm>
          <a:prstGeom prst="bentConnector3">
            <a:avLst>
              <a:gd name="adj1" fmla="val 49722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0216" name="Line 24">
            <a:extLst>
              <a:ext uri="{FF2B5EF4-FFF2-40B4-BE49-F238E27FC236}">
                <a16:creationId xmlns:a16="http://schemas.microsoft.com/office/drawing/2014/main" id="{A71724D5-2B4F-4FBA-A3F4-732A8FB655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3000" y="3068638"/>
            <a:ext cx="3024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0217" name="Line 25">
            <a:extLst>
              <a:ext uri="{FF2B5EF4-FFF2-40B4-BE49-F238E27FC236}">
                <a16:creationId xmlns:a16="http://schemas.microsoft.com/office/drawing/2014/main" id="{91E41E4A-7211-43C1-B337-9EF88AEB5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3000" y="3357563"/>
            <a:ext cx="3024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362" name="AutoShape 26">
            <a:extLst>
              <a:ext uri="{FF2B5EF4-FFF2-40B4-BE49-F238E27FC236}">
                <a16:creationId xmlns:a16="http://schemas.microsoft.com/office/drawing/2014/main" id="{E7DFB1FE-49B5-4AFE-8744-7EE859B97063}"/>
              </a:ext>
            </a:extLst>
          </p:cNvPr>
          <p:cNvCxnSpPr>
            <a:cxnSpLocks noChangeShapeType="1"/>
            <a:stCxn id="520197" idx="2"/>
            <a:endCxn id="520200" idx="0"/>
          </p:cNvCxnSpPr>
          <p:nvPr/>
        </p:nvCxnSpPr>
        <p:spPr bwMode="auto">
          <a:xfrm rot="16200000" flipH="1">
            <a:off x="5988844" y="3944144"/>
            <a:ext cx="839787" cy="3175"/>
          </a:xfrm>
          <a:prstGeom prst="bentConnector3">
            <a:avLst>
              <a:gd name="adj1" fmla="val 499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0219" name="Text Box 27">
            <a:extLst>
              <a:ext uri="{FF2B5EF4-FFF2-40B4-BE49-F238E27FC236}">
                <a16:creationId xmlns:a16="http://schemas.microsoft.com/office/drawing/2014/main" id="{3983B1CA-A598-4FC0-AA16-384C8533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3889375"/>
            <a:ext cx="2392363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下一跳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IP, IP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分组</a:t>
            </a:r>
          </a:p>
        </p:txBody>
      </p:sp>
      <p:cxnSp>
        <p:nvCxnSpPr>
          <p:cNvPr id="57364" name="AutoShape 28">
            <a:extLst>
              <a:ext uri="{FF2B5EF4-FFF2-40B4-BE49-F238E27FC236}">
                <a16:creationId xmlns:a16="http://schemas.microsoft.com/office/drawing/2014/main" id="{76DFEE6A-7606-4274-9238-51238A59581A}"/>
              </a:ext>
            </a:extLst>
          </p:cNvPr>
          <p:cNvCxnSpPr>
            <a:cxnSpLocks noChangeShapeType="1"/>
            <a:stCxn id="520200" idx="2"/>
            <a:endCxn id="520201" idx="0"/>
          </p:cNvCxnSpPr>
          <p:nvPr/>
        </p:nvCxnSpPr>
        <p:spPr bwMode="auto">
          <a:xfrm rot="5400000">
            <a:off x="5955506" y="5422107"/>
            <a:ext cx="9096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0221" name="Text Box 29">
            <a:extLst>
              <a:ext uri="{FF2B5EF4-FFF2-40B4-BE49-F238E27FC236}">
                <a16:creationId xmlns:a16="http://schemas.microsoft.com/office/drawing/2014/main" id="{F1BBD03E-EE7A-411D-9119-DB55B9F5B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5084763"/>
            <a:ext cx="20224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目的物理地址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分组</a:t>
            </a:r>
          </a:p>
        </p:txBody>
      </p:sp>
      <p:sp>
        <p:nvSpPr>
          <p:cNvPr id="520223" name="AutoShape 31">
            <a:extLst>
              <a:ext uri="{FF2B5EF4-FFF2-40B4-BE49-F238E27FC236}">
                <a16:creationId xmlns:a16="http://schemas.microsoft.com/office/drawing/2014/main" id="{D48930C9-B91E-4AAE-B5F2-31FB6F71A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16338"/>
            <a:ext cx="144463" cy="2889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907EB-4D84-4CDB-91D3-30C80A86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817813"/>
            <a:ext cx="8496300" cy="1222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Thanks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72A79F-B713-44F0-922B-13D1AC80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98D93-A439-402B-8C2B-F4F1D1D1E9C6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97BAB1F-2A24-4519-90E8-103475E0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EC1F3-3C75-4316-96AD-FB9B9DEFD69A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90498" name="Rectangle 2">
            <a:extLst>
              <a:ext uri="{FF2B5EF4-FFF2-40B4-BE49-F238E27FC236}">
                <a16:creationId xmlns:a16="http://schemas.microsoft.com/office/drawing/2014/main" id="{998FA55F-D3C9-450A-B388-5A3155CB9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Discussion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E9877979-016F-4E39-91F7-3B7295F3D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IP</a:t>
            </a:r>
            <a:r>
              <a:rPr lang="zh-CN" altLang="en-US" dirty="0"/>
              <a:t>分组传输环境</a:t>
            </a:r>
          </a:p>
          <a:p>
            <a:pPr lvl="1" eaLnBrk="1" hangingPunct="1">
              <a:defRPr/>
            </a:pPr>
            <a:r>
              <a:rPr lang="zh-CN" altLang="en-US" dirty="0"/>
              <a:t>多个网络</a:t>
            </a:r>
          </a:p>
          <a:p>
            <a:pPr lvl="1" eaLnBrk="1" hangingPunct="1">
              <a:defRPr/>
            </a:pPr>
            <a:r>
              <a:rPr lang="zh-CN" altLang="en-US" dirty="0"/>
              <a:t>多个路由器</a:t>
            </a:r>
          </a:p>
          <a:p>
            <a:pPr eaLnBrk="1" hangingPunct="1">
              <a:defRPr/>
            </a:pPr>
            <a:r>
              <a:rPr lang="en-US" altLang="zh-CN" dirty="0"/>
              <a:t>IP</a:t>
            </a:r>
            <a:r>
              <a:rPr lang="zh-CN" altLang="en-US" dirty="0"/>
              <a:t>通信 </a:t>
            </a:r>
            <a:r>
              <a:rPr lang="en-US" altLang="zh-CN" dirty="0"/>
              <a:t>—— </a:t>
            </a:r>
            <a:r>
              <a:rPr lang="zh-CN" altLang="en-US" dirty="0"/>
              <a:t>无连接通信</a:t>
            </a:r>
          </a:p>
          <a:p>
            <a:pPr lvl="1" eaLnBrk="1" hangingPunct="1">
              <a:defRPr/>
            </a:pPr>
            <a:r>
              <a:rPr lang="zh-CN" altLang="en-US" dirty="0"/>
              <a:t>多种网络都能满足的通信方式</a:t>
            </a:r>
          </a:p>
          <a:p>
            <a:pPr lvl="1" eaLnBrk="1" hangingPunct="1">
              <a:defRPr/>
            </a:pPr>
            <a:r>
              <a:rPr lang="zh-CN" altLang="en-US" dirty="0"/>
              <a:t>允许多种选路策略（如：带宽、延时）</a:t>
            </a:r>
          </a:p>
          <a:p>
            <a:pPr eaLnBrk="1" hangingPunct="1">
              <a:defRPr/>
            </a:pPr>
            <a:r>
              <a:rPr lang="zh-CN" altLang="en-US" dirty="0"/>
              <a:t>尽最大努力交付，</a:t>
            </a:r>
            <a:r>
              <a:rPr lang="en-US" altLang="zh-CN" dirty="0"/>
              <a:t>best-effort delivery</a:t>
            </a:r>
          </a:p>
        </p:txBody>
      </p:sp>
      <p:sp>
        <p:nvSpPr>
          <p:cNvPr id="490500" name="Text Box 4">
            <a:extLst>
              <a:ext uri="{FF2B5EF4-FFF2-40B4-BE49-F238E27FC236}">
                <a16:creationId xmlns:a16="http://schemas.microsoft.com/office/drawing/2014/main" id="{12716201-A814-454E-942F-63D7ED107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916113"/>
            <a:ext cx="5980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差异：通信能力、分组长度、延时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0501" name="Text Box 5">
            <a:extLst>
              <a:ext uri="{FF2B5EF4-FFF2-40B4-BE49-F238E27FC236}">
                <a16:creationId xmlns:a16="http://schemas.microsoft.com/office/drawing/2014/main" id="{53D95D7F-376E-4CAA-A289-80D896A54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2419350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独立选路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/>
      <p:bldP spid="4905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B1CB13DD-5E89-4955-B6E4-149C5B8B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1B507-1E46-474F-B684-86B73FC7D78D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523288" name="Group 24">
            <a:extLst>
              <a:ext uri="{FF2B5EF4-FFF2-40B4-BE49-F238E27FC236}">
                <a16:creationId xmlns:a16="http://schemas.microsoft.com/office/drawing/2014/main" id="{8EAEAABE-1549-44F9-B7F5-31EEECE14C1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665663"/>
            <a:ext cx="7993062" cy="1643062"/>
            <a:chOff x="385" y="2939"/>
            <a:chExt cx="5035" cy="1035"/>
          </a:xfrm>
        </p:grpSpPr>
        <p:sp>
          <p:nvSpPr>
            <p:cNvPr id="523268" name="Oval 4">
              <a:extLst>
                <a:ext uri="{FF2B5EF4-FFF2-40B4-BE49-F238E27FC236}">
                  <a16:creationId xmlns:a16="http://schemas.microsoft.com/office/drawing/2014/main" id="{628FC82D-E0A7-4C4B-8796-75DBBC8FE7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4" y="3543"/>
              <a:ext cx="1245" cy="43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 anchorCtr="1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Net 1</a:t>
              </a:r>
            </a:p>
          </p:txBody>
        </p:sp>
        <p:sp>
          <p:nvSpPr>
            <p:cNvPr id="523269" name="Oval 5">
              <a:extLst>
                <a:ext uri="{FF2B5EF4-FFF2-40B4-BE49-F238E27FC236}">
                  <a16:creationId xmlns:a16="http://schemas.microsoft.com/office/drawing/2014/main" id="{E30F5A41-0178-4C77-B7D2-D11ADC65CD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60" y="3543"/>
              <a:ext cx="1245" cy="43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 anchorCtr="1"/>
            <a:lstStyle/>
            <a:p>
              <a:pPr algn="ctr" eaLnBrk="1" hangingPunct="1">
                <a:defRPr/>
              </a:pPr>
              <a:r>
                <a:rPr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Net 2</a:t>
              </a:r>
            </a:p>
          </p:txBody>
        </p:sp>
        <p:cxnSp>
          <p:nvCxnSpPr>
            <p:cNvPr id="11281" name="AutoShape 6">
              <a:extLst>
                <a:ext uri="{FF2B5EF4-FFF2-40B4-BE49-F238E27FC236}">
                  <a16:creationId xmlns:a16="http://schemas.microsoft.com/office/drawing/2014/main" id="{A4525E36-8151-4BC4-9376-E678078795CA}"/>
                </a:ext>
              </a:extLst>
            </p:cNvPr>
            <p:cNvCxnSpPr>
              <a:cxnSpLocks noChangeShapeType="1"/>
              <a:stCxn id="523268" idx="7"/>
              <a:endCxn id="11287" idx="1"/>
            </p:cNvCxnSpPr>
            <p:nvPr/>
          </p:nvCxnSpPr>
          <p:spPr bwMode="auto">
            <a:xfrm flipV="1">
              <a:off x="1947" y="3286"/>
              <a:ext cx="752" cy="3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2" name="AutoShape 7">
              <a:extLst>
                <a:ext uri="{FF2B5EF4-FFF2-40B4-BE49-F238E27FC236}">
                  <a16:creationId xmlns:a16="http://schemas.microsoft.com/office/drawing/2014/main" id="{DF51D2B3-DE26-4CAC-9FAB-5AAA4800B009}"/>
                </a:ext>
              </a:extLst>
            </p:cNvPr>
            <p:cNvCxnSpPr>
              <a:cxnSpLocks noChangeShapeType="1"/>
              <a:stCxn id="11287" idx="3"/>
              <a:endCxn id="523269" idx="1"/>
            </p:cNvCxnSpPr>
            <p:nvPr/>
          </p:nvCxnSpPr>
          <p:spPr bwMode="auto">
            <a:xfrm>
              <a:off x="3161" y="3286"/>
              <a:ext cx="581" cy="3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3" name="AutoShape 8">
              <a:extLst>
                <a:ext uri="{FF2B5EF4-FFF2-40B4-BE49-F238E27FC236}">
                  <a16:creationId xmlns:a16="http://schemas.microsoft.com/office/drawing/2014/main" id="{A1FBC5F7-1584-4E4D-8C6D-A17832D7BA21}"/>
                </a:ext>
              </a:extLst>
            </p:cNvPr>
            <p:cNvCxnSpPr>
              <a:cxnSpLocks noChangeShapeType="1"/>
              <a:stCxn id="11288" idx="2"/>
              <a:endCxn id="523268" idx="1"/>
            </p:cNvCxnSpPr>
            <p:nvPr/>
          </p:nvCxnSpPr>
          <p:spPr bwMode="auto">
            <a:xfrm>
              <a:off x="590" y="3309"/>
              <a:ext cx="476" cy="29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4" name="AutoShape 9">
              <a:extLst>
                <a:ext uri="{FF2B5EF4-FFF2-40B4-BE49-F238E27FC236}">
                  <a16:creationId xmlns:a16="http://schemas.microsoft.com/office/drawing/2014/main" id="{4FD4F1FB-0F9C-4357-ABD4-048854748574}"/>
                </a:ext>
              </a:extLst>
            </p:cNvPr>
            <p:cNvCxnSpPr>
              <a:cxnSpLocks noChangeShapeType="1"/>
              <a:stCxn id="523269" idx="7"/>
              <a:endCxn id="11289" idx="2"/>
            </p:cNvCxnSpPr>
            <p:nvPr/>
          </p:nvCxnSpPr>
          <p:spPr bwMode="auto">
            <a:xfrm flipV="1">
              <a:off x="4623" y="3309"/>
              <a:ext cx="592" cy="29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5" name="AutoShape 10">
              <a:extLst>
                <a:ext uri="{FF2B5EF4-FFF2-40B4-BE49-F238E27FC236}">
                  <a16:creationId xmlns:a16="http://schemas.microsoft.com/office/drawing/2014/main" id="{FE3BD434-9276-45BA-9C44-5BCA608E3F38}"/>
                </a:ext>
              </a:extLst>
            </p:cNvPr>
            <p:cNvCxnSpPr>
              <a:cxnSpLocks noChangeShapeType="1"/>
              <a:stCxn id="11286" idx="2"/>
              <a:endCxn id="523268" idx="0"/>
            </p:cNvCxnSpPr>
            <p:nvPr/>
          </p:nvCxnSpPr>
          <p:spPr bwMode="auto">
            <a:xfrm flipH="1">
              <a:off x="1507" y="3299"/>
              <a:ext cx="397" cy="2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286" name="Picture 11">
              <a:extLst>
                <a:ext uri="{FF2B5EF4-FFF2-40B4-BE49-F238E27FC236}">
                  <a16:creationId xmlns:a16="http://schemas.microsoft.com/office/drawing/2014/main" id="{72E05565-3ED3-41EE-89C7-1EBC0D8FAA3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" y="2939"/>
              <a:ext cx="41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1287" name="Picture 20">
              <a:extLst>
                <a:ext uri="{FF2B5EF4-FFF2-40B4-BE49-F238E27FC236}">
                  <a16:creationId xmlns:a16="http://schemas.microsoft.com/office/drawing/2014/main" id="{58D06B43-AAF1-4D82-86D9-F413C37729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" y="3126"/>
              <a:ext cx="46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88" name="Picture 21">
              <a:extLst>
                <a:ext uri="{FF2B5EF4-FFF2-40B4-BE49-F238E27FC236}">
                  <a16:creationId xmlns:a16="http://schemas.microsoft.com/office/drawing/2014/main" id="{C6B14243-A317-45F6-B537-B0B9701D815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2949"/>
              <a:ext cx="41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1289" name="Picture 22">
              <a:extLst>
                <a:ext uri="{FF2B5EF4-FFF2-40B4-BE49-F238E27FC236}">
                  <a16:creationId xmlns:a16="http://schemas.microsoft.com/office/drawing/2014/main" id="{C45D59CB-A70C-4DDB-A926-C1109C03CD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" y="2949"/>
              <a:ext cx="41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sp>
        <p:nvSpPr>
          <p:cNvPr id="523266" name="Rectangle 2">
            <a:extLst>
              <a:ext uri="{FF2B5EF4-FFF2-40B4-BE49-F238E27FC236}">
                <a16:creationId xmlns:a16="http://schemas.microsoft.com/office/drawing/2014/main" id="{B4CCAD7B-927A-4EDB-9C8A-BAEF9F910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  Direct vs. Indirect Delivery</a:t>
            </a:r>
          </a:p>
        </p:txBody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A2E600C7-052B-4649-B813-FB8EE72E1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Direct delivery</a:t>
            </a:r>
            <a:r>
              <a:rPr lang="zh-CN" altLang="en-US"/>
              <a:t>（直接交付）</a:t>
            </a:r>
          </a:p>
          <a:p>
            <a:pPr lvl="1" eaLnBrk="1" hangingPunct="1">
              <a:defRPr/>
            </a:pPr>
            <a:r>
              <a:rPr lang="zh-CN" altLang="en-US"/>
              <a:t>分组</a:t>
            </a:r>
            <a:r>
              <a:rPr lang="zh-CN" altLang="en-US">
                <a:solidFill>
                  <a:srgbClr val="00FFFF"/>
                </a:solidFill>
              </a:rPr>
              <a:t>目的</a:t>
            </a:r>
            <a:r>
              <a:rPr lang="zh-CN" altLang="en-US"/>
              <a:t>与分组的</a:t>
            </a:r>
            <a:r>
              <a:rPr lang="zh-CN" altLang="en-US">
                <a:solidFill>
                  <a:srgbClr val="00FFFF"/>
                </a:solidFill>
              </a:rPr>
              <a:t>发送接口</a:t>
            </a:r>
            <a:r>
              <a:rPr lang="zh-CN" altLang="en-US"/>
              <a:t>在同一</a:t>
            </a:r>
            <a:r>
              <a:rPr lang="en-US" altLang="zh-CN"/>
              <a:t>IP</a:t>
            </a:r>
            <a:r>
              <a:rPr lang="zh-CN" altLang="en-US"/>
              <a:t>网络中</a:t>
            </a:r>
          </a:p>
          <a:p>
            <a:pPr eaLnBrk="1" hangingPunct="1">
              <a:defRPr/>
            </a:pPr>
            <a:r>
              <a:rPr lang="en-US" altLang="zh-CN"/>
              <a:t>Indirect delivery</a:t>
            </a:r>
            <a:r>
              <a:rPr lang="zh-CN" altLang="en-US"/>
              <a:t>（间接交付）</a:t>
            </a:r>
          </a:p>
          <a:p>
            <a:pPr lvl="1" eaLnBrk="1" hangingPunct="1">
              <a:defRPr/>
            </a:pPr>
            <a:r>
              <a:rPr lang="zh-CN" altLang="en-US"/>
              <a:t>分组</a:t>
            </a:r>
            <a:r>
              <a:rPr lang="zh-CN" altLang="en-US">
                <a:solidFill>
                  <a:srgbClr val="00FFFF"/>
                </a:solidFill>
              </a:rPr>
              <a:t>目的</a:t>
            </a:r>
            <a:r>
              <a:rPr lang="zh-CN" altLang="en-US"/>
              <a:t>与分组的</a:t>
            </a:r>
            <a:r>
              <a:rPr lang="zh-CN" altLang="en-US">
                <a:solidFill>
                  <a:srgbClr val="00FFFF"/>
                </a:solidFill>
              </a:rPr>
              <a:t>发送接口</a:t>
            </a:r>
            <a:r>
              <a:rPr lang="zh-CN" altLang="en-US"/>
              <a:t>在不同</a:t>
            </a:r>
            <a:r>
              <a:rPr lang="en-US" altLang="zh-CN"/>
              <a:t>IP</a:t>
            </a:r>
            <a:r>
              <a:rPr lang="zh-CN" altLang="en-US"/>
              <a:t>网络中</a:t>
            </a:r>
          </a:p>
        </p:txBody>
      </p:sp>
      <p:sp>
        <p:nvSpPr>
          <p:cNvPr id="523276" name="Freeform 12">
            <a:extLst>
              <a:ext uri="{FF2B5EF4-FFF2-40B4-BE49-F238E27FC236}">
                <a16:creationId xmlns:a16="http://schemas.microsoft.com/office/drawing/2014/main" id="{0A4B87F6-9D67-44C8-B9E8-5007F87BF60B}"/>
              </a:ext>
            </a:extLst>
          </p:cNvPr>
          <p:cNvSpPr>
            <a:spLocks/>
          </p:cNvSpPr>
          <p:nvPr/>
        </p:nvSpPr>
        <p:spPr bwMode="auto">
          <a:xfrm>
            <a:off x="1258888" y="5181600"/>
            <a:ext cx="1800225" cy="647700"/>
          </a:xfrm>
          <a:custGeom>
            <a:avLst/>
            <a:gdLst>
              <a:gd name="T0" fmla="*/ 0 w 862"/>
              <a:gd name="T1" fmla="*/ 45 h 279"/>
              <a:gd name="T2" fmla="*/ 454 w 862"/>
              <a:gd name="T3" fmla="*/ 272 h 279"/>
              <a:gd name="T4" fmla="*/ 862 w 862"/>
              <a:gd name="T5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2" h="279">
                <a:moveTo>
                  <a:pt x="0" y="45"/>
                </a:moveTo>
                <a:cubicBezTo>
                  <a:pt x="155" y="162"/>
                  <a:pt x="310" y="279"/>
                  <a:pt x="454" y="272"/>
                </a:cubicBezTo>
                <a:cubicBezTo>
                  <a:pt x="598" y="265"/>
                  <a:pt x="730" y="132"/>
                  <a:pt x="862" y="0"/>
                </a:cubicBezTo>
              </a:path>
            </a:pathLst>
          </a:custGeom>
          <a:noFill/>
          <a:ln w="57150" cap="flat" cmpd="sng">
            <a:solidFill>
              <a:srgbClr val="FF66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3277" name="Freeform 13">
            <a:extLst>
              <a:ext uri="{FF2B5EF4-FFF2-40B4-BE49-F238E27FC236}">
                <a16:creationId xmlns:a16="http://schemas.microsoft.com/office/drawing/2014/main" id="{30F448DA-DD96-4FF4-A979-6945494430BA}"/>
              </a:ext>
            </a:extLst>
          </p:cNvPr>
          <p:cNvSpPr>
            <a:spLocks/>
          </p:cNvSpPr>
          <p:nvPr/>
        </p:nvSpPr>
        <p:spPr bwMode="auto">
          <a:xfrm>
            <a:off x="827088" y="5157788"/>
            <a:ext cx="3457575" cy="969962"/>
          </a:xfrm>
          <a:custGeom>
            <a:avLst/>
            <a:gdLst>
              <a:gd name="T0" fmla="*/ 0 w 2087"/>
              <a:gd name="T1" fmla="*/ 0 h 551"/>
              <a:gd name="T2" fmla="*/ 1134 w 2087"/>
              <a:gd name="T3" fmla="*/ 544 h 551"/>
              <a:gd name="T4" fmla="*/ 2087 w 2087"/>
              <a:gd name="T5" fmla="*/ 45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7" h="551">
                <a:moveTo>
                  <a:pt x="0" y="0"/>
                </a:moveTo>
                <a:cubicBezTo>
                  <a:pt x="393" y="268"/>
                  <a:pt x="786" y="537"/>
                  <a:pt x="1134" y="544"/>
                </a:cubicBezTo>
                <a:cubicBezTo>
                  <a:pt x="1482" y="551"/>
                  <a:pt x="1921" y="128"/>
                  <a:pt x="2087" y="45"/>
                </a:cubicBezTo>
              </a:path>
            </a:pathLst>
          </a:custGeom>
          <a:noFill/>
          <a:ln w="57150" cap="flat" cmpd="sng">
            <a:solidFill>
              <a:srgbClr val="00FF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3278" name="Text Box 14">
            <a:extLst>
              <a:ext uri="{FF2B5EF4-FFF2-40B4-BE49-F238E27FC236}">
                <a16:creationId xmlns:a16="http://schemas.microsoft.com/office/drawing/2014/main" id="{B2678501-3536-4DB8-A3B4-5D92EB4F8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27513"/>
            <a:ext cx="38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523279" name="Text Box 15">
            <a:extLst>
              <a:ext uri="{FF2B5EF4-FFF2-40B4-BE49-F238E27FC236}">
                <a16:creationId xmlns:a16="http://schemas.microsoft.com/office/drawing/2014/main" id="{7C32FD70-9112-4A3F-947C-4E6D2A0D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221163"/>
            <a:ext cx="62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D1</a:t>
            </a:r>
          </a:p>
        </p:txBody>
      </p:sp>
      <p:sp>
        <p:nvSpPr>
          <p:cNvPr id="523280" name="Text Box 16">
            <a:extLst>
              <a:ext uri="{FF2B5EF4-FFF2-40B4-BE49-F238E27FC236}">
                <a16:creationId xmlns:a16="http://schemas.microsoft.com/office/drawing/2014/main" id="{6FAD3E18-0283-464C-9AD1-FECB85B73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338" y="4221163"/>
            <a:ext cx="62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D2</a:t>
            </a:r>
          </a:p>
        </p:txBody>
      </p:sp>
      <p:sp>
        <p:nvSpPr>
          <p:cNvPr id="523281" name="AutoShape 17">
            <a:extLst>
              <a:ext uri="{FF2B5EF4-FFF2-40B4-BE49-F238E27FC236}">
                <a16:creationId xmlns:a16="http://schemas.microsoft.com/office/drawing/2014/main" id="{D21254F5-22B7-4431-81BB-D8031AFAA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738563"/>
            <a:ext cx="1368425" cy="955675"/>
          </a:xfrm>
          <a:prstGeom prst="wedgeRectCallout">
            <a:avLst>
              <a:gd name="adj1" fmla="val -11833"/>
              <a:gd name="adj2" fmla="val 154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direct</a:t>
            </a:r>
          </a:p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delivery</a:t>
            </a:r>
          </a:p>
        </p:txBody>
      </p:sp>
      <p:sp>
        <p:nvSpPr>
          <p:cNvPr id="523282" name="AutoShape 18">
            <a:extLst>
              <a:ext uri="{FF2B5EF4-FFF2-40B4-BE49-F238E27FC236}">
                <a16:creationId xmlns:a16="http://schemas.microsoft.com/office/drawing/2014/main" id="{0D56E530-20D0-46BC-96E0-1843F7C80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963" y="3738563"/>
            <a:ext cx="1368425" cy="955675"/>
          </a:xfrm>
          <a:prstGeom prst="wedgeRectCallout">
            <a:avLst>
              <a:gd name="adj1" fmla="val -79468"/>
              <a:gd name="adj2" fmla="val 171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indirect</a:t>
            </a:r>
          </a:p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delivery</a:t>
            </a:r>
          </a:p>
        </p:txBody>
      </p:sp>
      <p:sp>
        <p:nvSpPr>
          <p:cNvPr id="523283" name="AutoShape 19">
            <a:extLst>
              <a:ext uri="{FF2B5EF4-FFF2-40B4-BE49-F238E27FC236}">
                <a16:creationId xmlns:a16="http://schemas.microsoft.com/office/drawing/2014/main" id="{59436BA1-CCAA-4C1E-9F8B-14BFBF7E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888" y="3738563"/>
            <a:ext cx="1368425" cy="955675"/>
          </a:xfrm>
          <a:prstGeom prst="wedgeRectCallout">
            <a:avLst>
              <a:gd name="adj1" fmla="val 26912"/>
              <a:gd name="adj2" fmla="val 181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direct</a:t>
            </a:r>
          </a:p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delivery</a:t>
            </a:r>
          </a:p>
        </p:txBody>
      </p:sp>
      <p:sp>
        <p:nvSpPr>
          <p:cNvPr id="523287" name="Freeform 23">
            <a:extLst>
              <a:ext uri="{FF2B5EF4-FFF2-40B4-BE49-F238E27FC236}">
                <a16:creationId xmlns:a16="http://schemas.microsoft.com/office/drawing/2014/main" id="{102AA4CB-95A8-44E4-B7FC-6E35207FCED6}"/>
              </a:ext>
            </a:extLst>
          </p:cNvPr>
          <p:cNvSpPr>
            <a:spLocks/>
          </p:cNvSpPr>
          <p:nvPr/>
        </p:nvSpPr>
        <p:spPr bwMode="auto">
          <a:xfrm>
            <a:off x="5003800" y="5181600"/>
            <a:ext cx="3168650" cy="911225"/>
          </a:xfrm>
          <a:custGeom>
            <a:avLst/>
            <a:gdLst>
              <a:gd name="T0" fmla="*/ 0 w 862"/>
              <a:gd name="T1" fmla="*/ 45 h 279"/>
              <a:gd name="T2" fmla="*/ 454 w 862"/>
              <a:gd name="T3" fmla="*/ 272 h 279"/>
              <a:gd name="T4" fmla="*/ 862 w 862"/>
              <a:gd name="T5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2" h="279">
                <a:moveTo>
                  <a:pt x="0" y="45"/>
                </a:moveTo>
                <a:cubicBezTo>
                  <a:pt x="155" y="162"/>
                  <a:pt x="310" y="279"/>
                  <a:pt x="454" y="272"/>
                </a:cubicBezTo>
                <a:cubicBezTo>
                  <a:pt x="598" y="265"/>
                  <a:pt x="730" y="132"/>
                  <a:pt x="862" y="0"/>
                </a:cubicBezTo>
              </a:path>
            </a:pathLst>
          </a:custGeom>
          <a:noFill/>
          <a:ln w="57150" cap="flat" cmpd="sng">
            <a:solidFill>
              <a:srgbClr val="00FF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2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523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2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2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78" grpId="0"/>
      <p:bldP spid="523279" grpId="0"/>
      <p:bldP spid="523279" grpId="1"/>
      <p:bldP spid="523280" grpId="0"/>
      <p:bldP spid="523281" grpId="0" animBg="1"/>
      <p:bldP spid="523282" grpId="0" animBg="1"/>
      <p:bldP spid="5232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47C4B809-12FE-4AC1-8C14-FC95F44F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6E2B3-55FA-4A24-A1A2-DFB17F0C79CF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1ABE90C4-0721-4122-BFBB-109E2316C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Delivery</a:t>
            </a:r>
          </a:p>
        </p:txBody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18382762-2337-4200-83CB-E9DCF30C3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zh-CN"/>
              <a:t>Operation</a:t>
            </a:r>
          </a:p>
          <a:p>
            <a:pPr lvl="1"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/>
              <a:t>1</a:t>
            </a:r>
            <a:r>
              <a:rPr lang="zh-CN" altLang="en-US"/>
              <a:t>）使用分组目的</a:t>
            </a:r>
            <a:r>
              <a:rPr lang="en-US" altLang="zh-CN"/>
              <a:t>IP</a:t>
            </a:r>
            <a:r>
              <a:rPr lang="zh-CN" altLang="en-US"/>
              <a:t>地址</a:t>
            </a:r>
            <a:r>
              <a:rPr lang="zh-CN" altLang="en-US">
                <a:sym typeface="Wingdings" panose="05000000000000000000" pitchFamily="2" charset="2"/>
              </a:rPr>
              <a:t>查路由表  </a:t>
            </a:r>
            <a:r>
              <a:rPr lang="en-US" altLang="zh-CN">
                <a:sym typeface="Wingdings" panose="05000000000000000000" pitchFamily="2" charset="2"/>
              </a:rPr>
              <a:t>Forwarding</a:t>
            </a:r>
            <a:endParaRPr lang="en-US" altLang="zh-CN"/>
          </a:p>
          <a:p>
            <a:pPr lvl="2" eaLnBrk="1" hangingPunct="1">
              <a:lnSpc>
                <a:spcPct val="95000"/>
              </a:lnSpc>
              <a:defRPr/>
            </a:pPr>
            <a:r>
              <a:rPr lang="zh-CN" altLang="en-US"/>
              <a:t>目的</a:t>
            </a:r>
            <a:r>
              <a:rPr lang="en-US" altLang="zh-CN"/>
              <a:t>IP &amp; </a:t>
            </a:r>
            <a:r>
              <a:rPr lang="zh-CN" altLang="en-US"/>
              <a:t>路由表项的掩码 </a:t>
            </a:r>
            <a:r>
              <a:rPr lang="en-US" altLang="zh-CN"/>
              <a:t>== </a:t>
            </a:r>
            <a:r>
              <a:rPr lang="zh-CN" altLang="en-US"/>
              <a:t>路由表项的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lvl="1"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/>
              <a:t>2</a:t>
            </a:r>
            <a:r>
              <a:rPr lang="zh-CN" altLang="en-US"/>
              <a:t>）找出匹配项中下一跳</a:t>
            </a:r>
            <a:r>
              <a:rPr lang="en-US" altLang="zh-CN"/>
              <a:t>IP</a:t>
            </a:r>
            <a:r>
              <a:rPr lang="zh-CN" altLang="en-US"/>
              <a:t>地址的物理</a:t>
            </a:r>
            <a:r>
              <a:rPr lang="zh-CN" altLang="en-US">
                <a:sym typeface="Wingdings" panose="05000000000000000000" pitchFamily="2" charset="2"/>
              </a:rPr>
              <a:t>地址</a:t>
            </a:r>
          </a:p>
          <a:p>
            <a:pPr lvl="2" eaLnBrk="1" hangingPunct="1">
              <a:lnSpc>
                <a:spcPct val="95000"/>
              </a:lnSpc>
              <a:defRPr/>
            </a:pPr>
            <a:r>
              <a:rPr lang="zh-CN" altLang="en-US"/>
              <a:t>下一跳</a:t>
            </a:r>
            <a:r>
              <a:rPr lang="en-US" altLang="zh-CN"/>
              <a:t>IP</a:t>
            </a:r>
            <a:r>
              <a:rPr lang="zh-CN" altLang="en-US"/>
              <a:t>地址		目的物理地址</a:t>
            </a:r>
          </a:p>
          <a:p>
            <a:pPr lvl="1"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/>
              <a:t>3</a:t>
            </a:r>
            <a:r>
              <a:rPr lang="zh-CN" altLang="en-US"/>
              <a:t>）将</a:t>
            </a:r>
            <a:r>
              <a:rPr lang="en-US" altLang="zh-CN"/>
              <a:t>IP</a:t>
            </a:r>
            <a:r>
              <a:rPr lang="zh-CN" altLang="en-US"/>
              <a:t>分组和目的物理地址一起交给链路层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/>
              <a:t>Discussion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zh-CN" altLang="en-US"/>
              <a:t>目的物理地址：标识本地链路上的通信对象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zh-CN" altLang="en-US"/>
              <a:t>下一跳</a:t>
            </a:r>
            <a:r>
              <a:rPr lang="en-US" altLang="zh-CN"/>
              <a:t>IP</a:t>
            </a:r>
            <a:r>
              <a:rPr lang="zh-CN" altLang="en-US"/>
              <a:t>地址 </a:t>
            </a:r>
            <a:r>
              <a:rPr lang="en-US" altLang="zh-CN"/>
              <a:t>= </a:t>
            </a:r>
            <a:r>
              <a:rPr lang="zh-CN" altLang="en-US"/>
              <a:t>目的</a:t>
            </a:r>
            <a:r>
              <a:rPr lang="en-US" altLang="zh-CN"/>
              <a:t>IP </a:t>
            </a:r>
            <a:r>
              <a:rPr lang="zh-CN" altLang="en-US"/>
              <a:t>地址 </a:t>
            </a:r>
            <a:r>
              <a:rPr lang="zh-CN" altLang="en-US">
                <a:sym typeface="Wingdings" panose="05000000000000000000" pitchFamily="2" charset="2"/>
              </a:rPr>
              <a:t></a:t>
            </a:r>
            <a:r>
              <a:rPr lang="zh-CN" altLang="en-US"/>
              <a:t>直接交付</a:t>
            </a:r>
            <a:endParaRPr lang="zh-CN" altLang="en-US">
              <a:sym typeface="Wingdings" panose="05000000000000000000" pitchFamily="2" charset="2"/>
            </a:endParaRPr>
          </a:p>
          <a:p>
            <a:pPr lvl="1" eaLnBrk="1" hangingPunct="1">
              <a:lnSpc>
                <a:spcPct val="95000"/>
              </a:lnSpc>
              <a:defRPr/>
            </a:pPr>
            <a:r>
              <a:rPr lang="zh-CN" altLang="en-US"/>
              <a:t>下一跳</a:t>
            </a:r>
            <a:r>
              <a:rPr lang="en-US" altLang="zh-CN"/>
              <a:t>IP</a:t>
            </a:r>
            <a:r>
              <a:rPr lang="zh-CN" altLang="en-US"/>
              <a:t>地址≠目的</a:t>
            </a:r>
            <a:r>
              <a:rPr lang="en-US" altLang="zh-CN"/>
              <a:t>IP </a:t>
            </a:r>
            <a:r>
              <a:rPr lang="zh-CN" altLang="en-US"/>
              <a:t>地址 </a:t>
            </a:r>
            <a:r>
              <a:rPr lang="zh-CN" altLang="en-US">
                <a:sym typeface="Wingdings" panose="05000000000000000000" pitchFamily="2" charset="2"/>
              </a:rPr>
              <a:t>间接交付</a:t>
            </a:r>
          </a:p>
        </p:txBody>
      </p:sp>
      <p:sp>
        <p:nvSpPr>
          <p:cNvPr id="524292" name="Text Box 4">
            <a:extLst>
              <a:ext uri="{FF2B5EF4-FFF2-40B4-BE49-F238E27FC236}">
                <a16:creationId xmlns:a16="http://schemas.microsoft.com/office/drawing/2014/main" id="{4968E10A-A491-497A-891C-9E5DF3CC4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205038"/>
            <a:ext cx="69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</a:p>
        </p:txBody>
      </p:sp>
      <p:sp>
        <p:nvSpPr>
          <p:cNvPr id="524295" name="Line 7">
            <a:extLst>
              <a:ext uri="{FF2B5EF4-FFF2-40B4-BE49-F238E27FC236}">
                <a16:creationId xmlns:a16="http://schemas.microsoft.com/office/drawing/2014/main" id="{9617CAB4-44F6-4ED2-867B-780D5CA89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3503613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4293" name="AutoShape 5">
            <a:extLst>
              <a:ext uri="{FF2B5EF4-FFF2-40B4-BE49-F238E27FC236}">
                <a16:creationId xmlns:a16="http://schemas.microsoft.com/office/drawing/2014/main" id="{0C900EC6-EDD7-4E42-9C0C-BB53608C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3284538"/>
            <a:ext cx="823912" cy="465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 anchorCtr="1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ARP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3|0.4|0.5|0.2|0.1"/>
</p:tagLst>
</file>

<file path=ppt/theme/theme1.xml><?xml version="1.0" encoding="utf-8"?>
<a:theme xmlns:a="http://schemas.openxmlformats.org/drawingml/2006/main" name="Textured">
  <a:themeElements>
    <a:clrScheme name="Textured 10">
      <a:dk1>
        <a:srgbClr val="000000"/>
      </a:dk1>
      <a:lt1>
        <a:srgbClr val="FFFFFF"/>
      </a:lt1>
      <a:dk2>
        <a:srgbClr val="00152A"/>
      </a:dk2>
      <a:lt2>
        <a:srgbClr val="CCFFFF"/>
      </a:lt2>
      <a:accent1>
        <a:srgbClr val="009999"/>
      </a:accent1>
      <a:accent2>
        <a:srgbClr val="336699"/>
      </a:accent2>
      <a:accent3>
        <a:srgbClr val="AAAAAC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黑体"/>
        <a:cs typeface=""/>
      </a:majorFont>
      <a:minorFont>
        <a:latin typeface="Franklin Gothic Medium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9">
        <a:dk1>
          <a:srgbClr val="003366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0">
        <a:dk1>
          <a:srgbClr val="000000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13819</TotalTime>
  <Words>4283</Words>
  <Application>Microsoft Office PowerPoint</Application>
  <PresentationFormat>全屏显示(4:3)</PresentationFormat>
  <Paragraphs>1041</Paragraphs>
  <Slides>67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3" baseType="lpstr">
      <vt:lpstr>Arial</vt:lpstr>
      <vt:lpstr>Franklin Gothic Medium</vt:lpstr>
      <vt:lpstr>Tahoma</vt:lpstr>
      <vt:lpstr>Wingdings</vt:lpstr>
      <vt:lpstr>Textured</vt:lpstr>
      <vt:lpstr>位图图像</vt:lpstr>
      <vt:lpstr>Chapter 5  Delivery, Forwarding  and Routing of IP Packets</vt:lpstr>
      <vt:lpstr>Architecture of the Internet</vt:lpstr>
      <vt:lpstr>Delivery, Forwarding and Routing</vt:lpstr>
      <vt:lpstr>Discussion</vt:lpstr>
      <vt:lpstr>Chapter 5  Delivery, Forwarding  and Routing of IP Packets</vt:lpstr>
      <vt:lpstr>5.1  Connection-oriented vs. Connectionless Services</vt:lpstr>
      <vt:lpstr>Discussion</vt:lpstr>
      <vt:lpstr>5.2  Direct vs. Indirect Delivery</vt:lpstr>
      <vt:lpstr>Delivery</vt:lpstr>
      <vt:lpstr>Next Hop（下一跳）</vt:lpstr>
      <vt:lpstr>Indirect Delivery Configuration of the Host</vt:lpstr>
      <vt:lpstr>Discussion</vt:lpstr>
      <vt:lpstr>思考</vt:lpstr>
      <vt:lpstr>Chapter 5  Delivery, Forwarding  and Routing of IP Packets</vt:lpstr>
      <vt:lpstr>5.3  Forwarding</vt:lpstr>
      <vt:lpstr>Example</vt:lpstr>
      <vt:lpstr>Discussion</vt:lpstr>
      <vt:lpstr>Host-specific routing</vt:lpstr>
      <vt:lpstr>Default routing</vt:lpstr>
      <vt:lpstr>Example</vt:lpstr>
      <vt:lpstr>Routing Loop</vt:lpstr>
      <vt:lpstr>Forwarding with Classful Addressing: without subnetting</vt:lpstr>
      <vt:lpstr>Forwarding with Classful Addressing: without subnetting</vt:lpstr>
      <vt:lpstr>Forwarding with Classful Addressing: without subnetting</vt:lpstr>
      <vt:lpstr>Forwarding with Classful Addressing: with fix length subnetting</vt:lpstr>
      <vt:lpstr>Forwarding with Classful Addressing: with fix length subnetting</vt:lpstr>
      <vt:lpstr>Forwarding with Classless Addressing and variable length subnetting</vt:lpstr>
      <vt:lpstr>Forwarding with Classless Addressing and variable length subnetting</vt:lpstr>
      <vt:lpstr>Discussion：P2P Network</vt:lpstr>
      <vt:lpstr>Example 1</vt:lpstr>
      <vt:lpstr>Routing Table of Router RA</vt:lpstr>
      <vt:lpstr>Questions</vt:lpstr>
      <vt:lpstr>Solution：192.168.1.2</vt:lpstr>
      <vt:lpstr>Solution：192.168.1.65</vt:lpstr>
      <vt:lpstr>Solution：192.168.1.105</vt:lpstr>
      <vt:lpstr>Example 1</vt:lpstr>
      <vt:lpstr>Solution：RB’s Routing Table</vt:lpstr>
      <vt:lpstr>例:根据以下路由表画出网络拓扑图</vt:lpstr>
      <vt:lpstr>例:根据以下路由表画出网络拓扑图</vt:lpstr>
      <vt:lpstr>Example 2</vt:lpstr>
      <vt:lpstr>Solution</vt:lpstr>
      <vt:lpstr>Hierarchical Routing</vt:lpstr>
      <vt:lpstr>聚合推论</vt:lpstr>
      <vt:lpstr>聚合应用</vt:lpstr>
      <vt:lpstr>Hierarchical routing with ISPs</vt:lpstr>
      <vt:lpstr>基于标记的转发</vt:lpstr>
      <vt:lpstr>Routing Table Search Algorithms</vt:lpstr>
      <vt:lpstr>Routing Table Search Algorithms</vt:lpstr>
      <vt:lpstr>Routing Table Search Algorithms</vt:lpstr>
      <vt:lpstr>Routing Table Search Algorithms</vt:lpstr>
      <vt:lpstr>Routing Table Search Algorithms</vt:lpstr>
      <vt:lpstr>Routing Table Search Algorithms</vt:lpstr>
      <vt:lpstr>Routing Table Search Algorithms</vt:lpstr>
      <vt:lpstr>Routing Table Search Algorithms</vt:lpstr>
      <vt:lpstr>5.3  Routing</vt:lpstr>
      <vt:lpstr>Static vs. Dynamic Routing</vt:lpstr>
      <vt:lpstr>Routing Table</vt:lpstr>
      <vt:lpstr>Example: a Host’s Routing Table</vt:lpstr>
      <vt:lpstr>5.4  Structure of a Router</vt:lpstr>
      <vt:lpstr>Input Port, Output Port</vt:lpstr>
      <vt:lpstr>Routing Processor, Switching Fabric</vt:lpstr>
      <vt:lpstr>Switch Matrix</vt:lpstr>
      <vt:lpstr>5.7  Summary: Concept</vt:lpstr>
      <vt:lpstr>Summary: Application</vt:lpstr>
      <vt:lpstr>To receive IP Packets</vt:lpstr>
      <vt:lpstr>To Send IP Packets</vt:lpstr>
      <vt:lpstr>Thanks</vt:lpstr>
    </vt:vector>
  </TitlesOfParts>
  <Company>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TCP/IP协议原理</dc:title>
  <dc:subject>6章</dc:subject>
  <dc:creator>杨宁</dc:creator>
  <dc:description>IP</dc:description>
  <cp:lastModifiedBy>Zhao Zhengang</cp:lastModifiedBy>
  <cp:revision>261</cp:revision>
  <dcterms:created xsi:type="dcterms:W3CDTF">2003-01-21T09:43:48Z</dcterms:created>
  <dcterms:modified xsi:type="dcterms:W3CDTF">2019-09-24T22:45:58Z</dcterms:modified>
</cp:coreProperties>
</file>