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1" r:id="rId2"/>
  </p:sldMasterIdLst>
  <p:notesMasterIdLst>
    <p:notesMasterId r:id="rId116"/>
  </p:notesMasterIdLst>
  <p:sldIdLst>
    <p:sldId id="314" r:id="rId3"/>
    <p:sldId id="338" r:id="rId4"/>
    <p:sldId id="257" r:id="rId5"/>
    <p:sldId id="259" r:id="rId6"/>
    <p:sldId id="315" r:id="rId7"/>
    <p:sldId id="339" r:id="rId8"/>
    <p:sldId id="340" r:id="rId9"/>
    <p:sldId id="359" r:id="rId10"/>
    <p:sldId id="316" r:id="rId11"/>
    <p:sldId id="317" r:id="rId12"/>
    <p:sldId id="360" r:id="rId13"/>
    <p:sldId id="318" r:id="rId14"/>
    <p:sldId id="319" r:id="rId15"/>
    <p:sldId id="263" r:id="rId16"/>
    <p:sldId id="344" r:id="rId17"/>
    <p:sldId id="320" r:id="rId18"/>
    <p:sldId id="321" r:id="rId19"/>
    <p:sldId id="322" r:id="rId20"/>
    <p:sldId id="267" r:id="rId21"/>
    <p:sldId id="264" r:id="rId22"/>
    <p:sldId id="341" r:id="rId23"/>
    <p:sldId id="342" r:id="rId24"/>
    <p:sldId id="265" r:id="rId25"/>
    <p:sldId id="269" r:id="rId26"/>
    <p:sldId id="347" r:id="rId27"/>
    <p:sldId id="365" r:id="rId28"/>
    <p:sldId id="299" r:id="rId29"/>
    <p:sldId id="300" r:id="rId30"/>
    <p:sldId id="500" r:id="rId31"/>
    <p:sldId id="302" r:id="rId32"/>
    <p:sldId id="345" r:id="rId33"/>
    <p:sldId id="346" r:id="rId34"/>
    <p:sldId id="268" r:id="rId35"/>
    <p:sldId id="304" r:id="rId36"/>
    <p:sldId id="305" r:id="rId37"/>
    <p:sldId id="362" r:id="rId38"/>
    <p:sldId id="348" r:id="rId39"/>
    <p:sldId id="306" r:id="rId40"/>
    <p:sldId id="308" r:id="rId41"/>
    <p:sldId id="307" r:id="rId42"/>
    <p:sldId id="363" r:id="rId43"/>
    <p:sldId id="364" r:id="rId44"/>
    <p:sldId id="352" r:id="rId45"/>
    <p:sldId id="353" r:id="rId46"/>
    <p:sldId id="367" r:id="rId47"/>
    <p:sldId id="368" r:id="rId48"/>
    <p:sldId id="350" r:id="rId49"/>
    <p:sldId id="361" r:id="rId50"/>
    <p:sldId id="351" r:id="rId51"/>
    <p:sldId id="369" r:id="rId52"/>
    <p:sldId id="370" r:id="rId53"/>
    <p:sldId id="366" r:id="rId54"/>
    <p:sldId id="282" r:id="rId55"/>
    <p:sldId id="323" r:id="rId56"/>
    <p:sldId id="285" r:id="rId57"/>
    <p:sldId id="283" r:id="rId58"/>
    <p:sldId id="324" r:id="rId59"/>
    <p:sldId id="289" r:id="rId60"/>
    <p:sldId id="288" r:id="rId61"/>
    <p:sldId id="371" r:id="rId62"/>
    <p:sldId id="372" r:id="rId63"/>
    <p:sldId id="294" r:id="rId64"/>
    <p:sldId id="373" r:id="rId65"/>
    <p:sldId id="325" r:id="rId66"/>
    <p:sldId id="374" r:id="rId67"/>
    <p:sldId id="276" r:id="rId68"/>
    <p:sldId id="277" r:id="rId69"/>
    <p:sldId id="278" r:id="rId70"/>
    <p:sldId id="326" r:id="rId71"/>
    <p:sldId id="473" r:id="rId72"/>
    <p:sldId id="456" r:id="rId73"/>
    <p:sldId id="427" r:id="rId74"/>
    <p:sldId id="428" r:id="rId75"/>
    <p:sldId id="429" r:id="rId76"/>
    <p:sldId id="457" r:id="rId77"/>
    <p:sldId id="458" r:id="rId78"/>
    <p:sldId id="433" r:id="rId79"/>
    <p:sldId id="502" r:id="rId80"/>
    <p:sldId id="434" r:id="rId81"/>
    <p:sldId id="459" r:id="rId82"/>
    <p:sldId id="436" r:id="rId83"/>
    <p:sldId id="437" r:id="rId84"/>
    <p:sldId id="474" r:id="rId85"/>
    <p:sldId id="378" r:id="rId86"/>
    <p:sldId id="379" r:id="rId87"/>
    <p:sldId id="381" r:id="rId88"/>
    <p:sldId id="386" r:id="rId89"/>
    <p:sldId id="451" r:id="rId90"/>
    <p:sldId id="501" r:id="rId91"/>
    <p:sldId id="503" r:id="rId92"/>
    <p:sldId id="333" r:id="rId93"/>
    <p:sldId id="355" r:id="rId94"/>
    <p:sldId id="356" r:id="rId95"/>
    <p:sldId id="357" r:id="rId96"/>
    <p:sldId id="354" r:id="rId97"/>
    <p:sldId id="334" r:id="rId98"/>
    <p:sldId id="290" r:id="rId99"/>
    <p:sldId id="398" r:id="rId100"/>
    <p:sldId id="395" r:id="rId101"/>
    <p:sldId id="397" r:id="rId102"/>
    <p:sldId id="336" r:id="rId103"/>
    <p:sldId id="358" r:id="rId104"/>
    <p:sldId id="394" r:id="rId105"/>
    <p:sldId id="443" r:id="rId106"/>
    <p:sldId id="328" r:id="rId107"/>
    <p:sldId id="330" r:id="rId108"/>
    <p:sldId id="331" r:id="rId109"/>
    <p:sldId id="329" r:id="rId110"/>
    <p:sldId id="332" r:id="rId111"/>
    <p:sldId id="309" r:id="rId112"/>
    <p:sldId id="310" r:id="rId113"/>
    <p:sldId id="312" r:id="rId114"/>
    <p:sldId id="313" r:id="rId1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FF66CC"/>
    <a:srgbClr val="FF99FF"/>
    <a:srgbClr val="FF00FF"/>
    <a:srgbClr val="FF66FF"/>
    <a:srgbClr val="00FFFF"/>
    <a:srgbClr val="FFCCCC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198" autoAdjust="0"/>
  </p:normalViewPr>
  <p:slideViewPr>
    <p:cSldViewPr>
      <p:cViewPr varScale="1">
        <p:scale>
          <a:sx n="55" d="100"/>
          <a:sy n="55" d="100"/>
        </p:scale>
        <p:origin x="162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presProps" Target="presProp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9.xml"/><Relationship Id="rId18" Type="http://schemas.openxmlformats.org/officeDocument/2006/relationships/slide" Target="slides/slide28.xml"/><Relationship Id="rId26" Type="http://schemas.openxmlformats.org/officeDocument/2006/relationships/slide" Target="slides/slide56.xml"/><Relationship Id="rId39" Type="http://schemas.openxmlformats.org/officeDocument/2006/relationships/slide" Target="slides/slide95.xml"/><Relationship Id="rId3" Type="http://schemas.openxmlformats.org/officeDocument/2006/relationships/slide" Target="slides/slide3.xml"/><Relationship Id="rId21" Type="http://schemas.openxmlformats.org/officeDocument/2006/relationships/slide" Target="slides/slide38.xml"/><Relationship Id="rId34" Type="http://schemas.openxmlformats.org/officeDocument/2006/relationships/slide" Target="slides/slide65.xml"/><Relationship Id="rId42" Type="http://schemas.openxmlformats.org/officeDocument/2006/relationships/slide" Target="slides/slide105.xml"/><Relationship Id="rId47" Type="http://schemas.openxmlformats.org/officeDocument/2006/relationships/slide" Target="slides/slide111.xml"/><Relationship Id="rId7" Type="http://schemas.openxmlformats.org/officeDocument/2006/relationships/slide" Target="slides/slide11.xml"/><Relationship Id="rId12" Type="http://schemas.openxmlformats.org/officeDocument/2006/relationships/slide" Target="slides/slide18.xml"/><Relationship Id="rId17" Type="http://schemas.openxmlformats.org/officeDocument/2006/relationships/slide" Target="slides/slide27.xml"/><Relationship Id="rId25" Type="http://schemas.openxmlformats.org/officeDocument/2006/relationships/slide" Target="slides/slide55.xml"/><Relationship Id="rId33" Type="http://schemas.openxmlformats.org/officeDocument/2006/relationships/slide" Target="slides/slide64.xml"/><Relationship Id="rId38" Type="http://schemas.openxmlformats.org/officeDocument/2006/relationships/slide" Target="slides/slide91.xml"/><Relationship Id="rId46" Type="http://schemas.openxmlformats.org/officeDocument/2006/relationships/slide" Target="slides/slide109.xml"/><Relationship Id="rId2" Type="http://schemas.openxmlformats.org/officeDocument/2006/relationships/slide" Target="slides/slide2.xml"/><Relationship Id="rId16" Type="http://schemas.openxmlformats.org/officeDocument/2006/relationships/slide" Target="slides/slide26.xml"/><Relationship Id="rId20" Type="http://schemas.openxmlformats.org/officeDocument/2006/relationships/slide" Target="slides/slide34.xml"/><Relationship Id="rId29" Type="http://schemas.openxmlformats.org/officeDocument/2006/relationships/slide" Target="slides/slide60.xml"/><Relationship Id="rId41" Type="http://schemas.openxmlformats.org/officeDocument/2006/relationships/slide" Target="slides/slide97.xml"/><Relationship Id="rId1" Type="http://schemas.openxmlformats.org/officeDocument/2006/relationships/slide" Target="slides/slide1.xml"/><Relationship Id="rId6" Type="http://schemas.openxmlformats.org/officeDocument/2006/relationships/slide" Target="slides/slide10.xml"/><Relationship Id="rId11" Type="http://schemas.openxmlformats.org/officeDocument/2006/relationships/slide" Target="slides/slide17.xml"/><Relationship Id="rId24" Type="http://schemas.openxmlformats.org/officeDocument/2006/relationships/slide" Target="slides/slide53.xml"/><Relationship Id="rId32" Type="http://schemas.openxmlformats.org/officeDocument/2006/relationships/slide" Target="slides/slide63.xml"/><Relationship Id="rId37" Type="http://schemas.openxmlformats.org/officeDocument/2006/relationships/slide" Target="slides/slide90.xml"/><Relationship Id="rId40" Type="http://schemas.openxmlformats.org/officeDocument/2006/relationships/slide" Target="slides/slide96.xml"/><Relationship Id="rId45" Type="http://schemas.openxmlformats.org/officeDocument/2006/relationships/slide" Target="slides/slide108.xml"/><Relationship Id="rId5" Type="http://schemas.openxmlformats.org/officeDocument/2006/relationships/slide" Target="slides/slide5.xml"/><Relationship Id="rId15" Type="http://schemas.openxmlformats.org/officeDocument/2006/relationships/slide" Target="slides/slide23.xml"/><Relationship Id="rId23" Type="http://schemas.openxmlformats.org/officeDocument/2006/relationships/slide" Target="slides/slide52.xml"/><Relationship Id="rId28" Type="http://schemas.openxmlformats.org/officeDocument/2006/relationships/slide" Target="slides/slide59.xml"/><Relationship Id="rId36" Type="http://schemas.openxmlformats.org/officeDocument/2006/relationships/slide" Target="slides/slide89.xml"/><Relationship Id="rId49" Type="http://schemas.openxmlformats.org/officeDocument/2006/relationships/slide" Target="slides/slide113.xml"/><Relationship Id="rId10" Type="http://schemas.openxmlformats.org/officeDocument/2006/relationships/slide" Target="slides/slide16.xml"/><Relationship Id="rId19" Type="http://schemas.openxmlformats.org/officeDocument/2006/relationships/slide" Target="slides/slide33.xml"/><Relationship Id="rId31" Type="http://schemas.openxmlformats.org/officeDocument/2006/relationships/slide" Target="slides/slide62.xml"/><Relationship Id="rId44" Type="http://schemas.openxmlformats.org/officeDocument/2006/relationships/slide" Target="slides/slide107.xml"/><Relationship Id="rId4" Type="http://schemas.openxmlformats.org/officeDocument/2006/relationships/slide" Target="slides/slide4.xml"/><Relationship Id="rId9" Type="http://schemas.openxmlformats.org/officeDocument/2006/relationships/slide" Target="slides/slide14.xml"/><Relationship Id="rId14" Type="http://schemas.openxmlformats.org/officeDocument/2006/relationships/slide" Target="slides/slide21.xml"/><Relationship Id="rId22" Type="http://schemas.openxmlformats.org/officeDocument/2006/relationships/slide" Target="slides/slide39.xml"/><Relationship Id="rId27" Type="http://schemas.openxmlformats.org/officeDocument/2006/relationships/slide" Target="slides/slide57.xml"/><Relationship Id="rId30" Type="http://schemas.openxmlformats.org/officeDocument/2006/relationships/slide" Target="slides/slide61.xml"/><Relationship Id="rId35" Type="http://schemas.openxmlformats.org/officeDocument/2006/relationships/slide" Target="slides/slide69.xml"/><Relationship Id="rId43" Type="http://schemas.openxmlformats.org/officeDocument/2006/relationships/slide" Target="slides/slide106.xml"/><Relationship Id="rId48" Type="http://schemas.openxmlformats.org/officeDocument/2006/relationships/slide" Target="slides/slide112.xml"/><Relationship Id="rId8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85185C8-619B-42DC-8CBE-D61E44BBF7F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B70EFD3-7FBB-4941-ACD2-ED05523A015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E144C743-945A-4C8D-9C0A-709164F541A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4D15174B-36EB-49DE-8E0D-3E4116C2814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3ED7E2AF-1BED-4C85-B616-B7921FAC2F2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8A1E1EC4-3E81-43E3-BC47-E87A4AF5E5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266709FB-9E22-4127-ABEE-A5780419D88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93#section-3.9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在学习了前面</a:t>
            </a:r>
            <a:r>
              <a:rPr lang="en-US" altLang="zh-CN" dirty="0"/>
              <a:t>IP</a:t>
            </a:r>
            <a:r>
              <a:rPr lang="zh-CN" altLang="en-US" dirty="0"/>
              <a:t>层协议</a:t>
            </a:r>
            <a:r>
              <a:rPr lang="en-US" altLang="zh-CN" dirty="0"/>
              <a:t>(</a:t>
            </a:r>
            <a:r>
              <a:rPr lang="zh-CN" altLang="en-US" dirty="0"/>
              <a:t>路由和交付，控制消息协议</a:t>
            </a:r>
            <a:r>
              <a:rPr lang="en-US" altLang="zh-CN" dirty="0"/>
              <a:t>ICMP)</a:t>
            </a:r>
            <a:r>
              <a:rPr lang="zh-CN" altLang="en-US" dirty="0"/>
              <a:t>的基础上，来看一下如何实现</a:t>
            </a:r>
            <a:r>
              <a:rPr lang="en-US" altLang="zh-CN" dirty="0"/>
              <a:t>IP</a:t>
            </a:r>
            <a:r>
              <a:rPr lang="zh-CN" altLang="en-US" dirty="0"/>
              <a:t>网络的可靠数据通信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8225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临时端口号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2776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可靠服务，包括确认机制，差错控制，流控制，拥塞控制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0544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报文首部中存放的不是报文段的编号，而是字节编号，并用于后续序号和确认号，编号不一定从</a:t>
            </a:r>
            <a:r>
              <a:rPr lang="en-US" altLang="zh-CN" dirty="0"/>
              <a:t>0</a:t>
            </a:r>
            <a:r>
              <a:rPr lang="zh-CN" altLang="en-US" dirty="0"/>
              <a:t>开始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7983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报文段，</a:t>
            </a:r>
            <a:r>
              <a:rPr lang="en-US" altLang="zh-CN" dirty="0"/>
              <a:t>20-60</a:t>
            </a:r>
            <a:r>
              <a:rPr lang="zh-CN" altLang="en-US" dirty="0"/>
              <a:t>个字节， 首部长度的单位也是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5702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1A7AE67-B980-477F-9B2D-E533B651E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990FCA-DEE6-48ED-B1DE-E8556E16D82B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734A53BB-8242-43F0-9E23-DFEE3DEAB2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2818B08-B7E6-4B28-A73A-6389B92F93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在学习了前面</a:t>
            </a:r>
            <a:r>
              <a:rPr lang="en-US" altLang="zh-CN" dirty="0"/>
              <a:t>IP</a:t>
            </a:r>
            <a:r>
              <a:rPr lang="zh-CN" altLang="en-US" dirty="0"/>
              <a:t>层协议</a:t>
            </a:r>
            <a:r>
              <a:rPr lang="en-US" altLang="zh-CN" dirty="0"/>
              <a:t>(</a:t>
            </a:r>
            <a:r>
              <a:rPr lang="zh-CN" altLang="en-US" dirty="0"/>
              <a:t>路由和交付，控制消息协议</a:t>
            </a:r>
            <a:r>
              <a:rPr lang="en-US" altLang="zh-CN" dirty="0"/>
              <a:t>ICMP)</a:t>
            </a:r>
            <a:r>
              <a:rPr lang="zh-CN" altLang="en-US" dirty="0"/>
              <a:t>的基础上，来看一下如何实现</a:t>
            </a:r>
            <a:r>
              <a:rPr lang="en-US" altLang="zh-CN" dirty="0"/>
              <a:t>IP</a:t>
            </a:r>
            <a:r>
              <a:rPr lang="zh-CN" altLang="en-US" dirty="0"/>
              <a:t>网络的可靠数据通信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1961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SYN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报文不携带任何数据，但消耗一个序号，接收窗口「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rwnd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」往往取决于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BDP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的大小，也就是带宽和延迟的乘积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3881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紧急指针定义了紧急字段结束位置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6894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服务器端还有个超时机制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8224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半关闭</a:t>
            </a:r>
            <a:r>
              <a:rPr lang="en-US" altLang="zh-CN" dirty="0"/>
              <a:t>: </a:t>
            </a:r>
            <a:r>
              <a:rPr lang="zh-CN" altLang="en-US" dirty="0"/>
              <a:t>一方停止发送数据，但仍可以接收数据的状态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309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传输层为应用层提供服务，而应用层存在大量的可靠服务需求，如</a:t>
            </a:r>
            <a:r>
              <a:rPr lang="en-US" altLang="zh-CN" dirty="0"/>
              <a:t>email</a:t>
            </a:r>
            <a:r>
              <a:rPr lang="zh-CN" altLang="en-US" dirty="0"/>
              <a:t>，数字支付等，同时底层的网络传输机制是 尽最大努力服务，为满足这些需求，设计了</a:t>
            </a:r>
            <a:r>
              <a:rPr lang="en-US" altLang="zh-CN" dirty="0"/>
              <a:t>TCP</a:t>
            </a:r>
            <a:r>
              <a:rPr lang="zh-CN" altLang="en-US" dirty="0"/>
              <a:t>协议，提供可靠的流交付服务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7027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连接复位</a:t>
            </a:r>
            <a:r>
              <a:rPr lang="en-US" altLang="zh-CN" dirty="0"/>
              <a:t>/</a:t>
            </a:r>
            <a:r>
              <a:rPr lang="zh-CN" altLang="en-US" dirty="0"/>
              <a:t>重置，某一端的</a:t>
            </a:r>
            <a:r>
              <a:rPr lang="en-US" altLang="zh-CN" dirty="0"/>
              <a:t>TCP</a:t>
            </a:r>
            <a:r>
              <a:rPr lang="zh-CN" altLang="en-US" dirty="0"/>
              <a:t>可能会拒绝一个连接请求，也可能异常终止一条在用的连接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95587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69DB494-A145-4E6A-A395-524E011534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FF0C3C-25A4-4C20-B9EE-54AAD87F0CBC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3C72F624-67E6-4B86-BE7B-74109B0800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5DB73B84-8002-47F5-9755-38E2992878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69DB494-A145-4E6A-A395-524E011534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FF0C3C-25A4-4C20-B9EE-54AAD87F0CBC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3C72F624-67E6-4B86-BE7B-74109B0800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5DB73B84-8002-47F5-9755-38E2992878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兰色：服务器状态转换，黄色：客户端转换， 紫色：客户</a:t>
            </a:r>
            <a:r>
              <a:rPr lang="en-US" altLang="zh-CN" dirty="0"/>
              <a:t>/</a:t>
            </a:r>
            <a:r>
              <a:rPr lang="zh-CN" altLang="en-US" dirty="0"/>
              <a:t>服务器转换</a:t>
            </a:r>
          </a:p>
        </p:txBody>
      </p:sp>
    </p:spTree>
    <p:extLst>
      <p:ext uri="{BB962C8B-B14F-4D97-AF65-F5344CB8AC3E}">
        <p14:creationId xmlns:p14="http://schemas.microsoft.com/office/powerpoint/2010/main" val="27868354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69DB494-A145-4E6A-A395-524E011534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FF0C3C-25A4-4C20-B9EE-54AAD87F0CBC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3C72F624-67E6-4B86-BE7B-74109B0800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5DB73B84-8002-47F5-9755-38E2992878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5081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被动关闭其实就是处于正常通信的状态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33655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取决于操作系统内核的实现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13418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69DB494-A145-4E6A-A395-524E011534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FF0C3C-25A4-4C20-B9EE-54AAD87F0CBC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3C72F624-67E6-4B86-BE7B-74109B0800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5DB73B84-8002-47F5-9755-38E2992878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04740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被动关闭其实就是处于正常通信的状态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5762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通信双方是对等的，两个进程在同一时刻既充当了客户端又充当了服务器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08032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双方都进入了</a:t>
            </a:r>
            <a:r>
              <a:rPr lang="en-US" altLang="zh-CN" dirty="0"/>
              <a:t>FIN-WAIT-1</a:t>
            </a:r>
            <a:r>
              <a:rPr lang="zh-CN" altLang="en-US" dirty="0"/>
              <a:t>状态，接收到</a:t>
            </a:r>
            <a:r>
              <a:rPr lang="en-US" altLang="zh-CN" dirty="0"/>
              <a:t>FIN</a:t>
            </a:r>
            <a:r>
              <a:rPr lang="zh-CN" altLang="en-US" dirty="0"/>
              <a:t>后直接到了</a:t>
            </a:r>
            <a:r>
              <a:rPr lang="en-US" altLang="zh-CN" dirty="0"/>
              <a:t>closing</a:t>
            </a:r>
            <a:r>
              <a:rPr lang="zh-CN" altLang="en-US" dirty="0"/>
              <a:t>状态，再接收到</a:t>
            </a:r>
            <a:r>
              <a:rPr lang="en-US" altLang="zh-CN" dirty="0"/>
              <a:t>ACK</a:t>
            </a:r>
            <a:r>
              <a:rPr lang="zh-CN" altLang="en-US" dirty="0"/>
              <a:t>就启动超时计时器，此外还有异常终止情况，双方直接进入</a:t>
            </a:r>
            <a:r>
              <a:rPr lang="en-US" altLang="zh-CN" dirty="0"/>
              <a:t>closed</a:t>
            </a:r>
            <a:r>
              <a:rPr lang="zh-CN" altLang="en-US" dirty="0"/>
              <a:t>状态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1272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最早是</a:t>
            </a:r>
            <a:r>
              <a:rPr lang="en-US" altLang="zh-CN" dirty="0"/>
              <a:t>RFC793</a:t>
            </a:r>
            <a:r>
              <a:rPr lang="zh-CN" altLang="en-US" dirty="0"/>
              <a:t>，又经历多个版本的修订，因此本章内容较多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88868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45217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C92EB70-8E76-4E56-A681-4001A4B747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2B100B-7554-4CCD-BAD9-488264B3F099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3C393BD4-8C64-40A3-AF80-49B67C0673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6144DD6-A953-49A2-B931-914D38874B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十八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Left edge, right edge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38616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4.2.2.20 Event Processing: </a:t>
            </a:r>
            <a:r>
              <a:rPr lang="en-US" altLang="zh-CN" dirty="0">
                <a:hlinkClick r:id="rId3"/>
              </a:rPr>
              <a:t>RFC-793 Section 3.9</a:t>
            </a:r>
            <a:r>
              <a:rPr lang="en-US" altLang="zh-CN" dirty="0"/>
              <a:t> While it is not strictly required, a TCP SHOULD be capable of queueing out-of-order TCP segments. Change the "may" in the last sentence of the first paragraph on page 70 to "should".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91354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窗口扩大，收缩，关闭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32849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发送进程到发送的</a:t>
            </a:r>
            <a:r>
              <a:rPr lang="en-US" altLang="zh-CN" dirty="0"/>
              <a:t>TCP</a:t>
            </a:r>
            <a:r>
              <a:rPr lang="zh-CN" altLang="en-US" dirty="0"/>
              <a:t>，</a:t>
            </a:r>
            <a:r>
              <a:rPr lang="en-US" altLang="zh-CN" dirty="0"/>
              <a:t>1  2 3</a:t>
            </a:r>
            <a:r>
              <a:rPr lang="zh-CN" altLang="en-US" dirty="0"/>
              <a:t>到达接收方</a:t>
            </a:r>
            <a:r>
              <a:rPr lang="en-US" altLang="zh-CN" dirty="0"/>
              <a:t>TCP</a:t>
            </a:r>
            <a:r>
              <a:rPr lang="zh-CN" altLang="en-US" dirty="0"/>
              <a:t>，根据其缓冲区大小反馈给</a:t>
            </a:r>
            <a:r>
              <a:rPr lang="en-US" altLang="zh-CN" dirty="0"/>
              <a:t>sender</a:t>
            </a:r>
            <a:r>
              <a:rPr lang="zh-CN" altLang="en-US" dirty="0"/>
              <a:t>，为了实现流量控制，发送方和接收方必须一直调节其窗口大小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51721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比较犯傻的状态：发送方发送的数据，只要一个大大的头部，携带数据很少，比如如果接收很慢，一次接收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个字节或者几个字节，这个时候接收端 缓冲区很快就会被填满，然后窗口通告为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字节，这个时候发送端停止发送，应用程序收上去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个字节后，发出窗口通告为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字节，发送方收到通告之后，发出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个字节的数据，这样周而复始，传输效率会非常低，措施：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接收端，窗口为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时，应用程序有收上去数据，但是并不立即会送窗口为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的通告，而是等待窗口大小满足一定的条件之后再发窗口通告；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dirty="0"/>
              <a:t>发送端，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Nagle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算法，对非起始报文，协议栈会进行累计并等待，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或者收到一个接收端发出一个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ACK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，或者累计到一个最大报文段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，然后再发送数据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1863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总体上说，</a:t>
            </a:r>
            <a:r>
              <a:rPr lang="en-US" altLang="zh-CN" dirty="0"/>
              <a:t>TCP</a:t>
            </a:r>
            <a:r>
              <a:rPr lang="zh-CN" altLang="en-US" dirty="0"/>
              <a:t>具备几个显著特点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7342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依靠差错控制来提供可靠性，每个报文段都单独校验</a:t>
            </a:r>
            <a:endParaRPr lang="en-US" altLang="zh-CN" dirty="0"/>
          </a:p>
          <a:p>
            <a:r>
              <a:rPr lang="en-US" altLang="zh-CN" dirty="0"/>
              <a:t>ACK</a:t>
            </a:r>
            <a:r>
              <a:rPr lang="zh-CN" altLang="en-US" dirty="0"/>
              <a:t>最早是累计确认，越来越多地通过</a:t>
            </a:r>
            <a:r>
              <a:rPr lang="en-US" altLang="zh-CN" dirty="0"/>
              <a:t>option</a:t>
            </a:r>
            <a:r>
              <a:rPr lang="zh-CN" altLang="en-US" dirty="0"/>
              <a:t>字段提供选择性确认机制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48802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60390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超时重传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6333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超时重传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013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>
            <a:extLst>
              <a:ext uri="{FF2B5EF4-FFF2-40B4-BE49-F238E27FC236}">
                <a16:creationId xmlns:a16="http://schemas.microsoft.com/office/drawing/2014/main" id="{01BE4026-79F7-4B0E-90BE-4A588E977AB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备注占位符 2">
            <a:extLst>
              <a:ext uri="{FF2B5EF4-FFF2-40B4-BE49-F238E27FC236}">
                <a16:creationId xmlns:a16="http://schemas.microsoft.com/office/drawing/2014/main" id="{F32591F3-990D-4CE6-985D-6547EAD6F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dilemma  </a:t>
            </a:r>
            <a:r>
              <a:rPr lang="en-US" altLang="zh-CN">
                <a:solidFill>
                  <a:srgbClr val="333333"/>
                </a:solidFill>
                <a:latin typeface="Arial" panose="020B0604020202020204" pitchFamily="34" charset="0"/>
              </a:rPr>
              <a:t>dɪˈlemə </a:t>
            </a:r>
            <a:r>
              <a:rPr lang="zh-CN" altLang="en-US">
                <a:solidFill>
                  <a:srgbClr val="333333"/>
                </a:solidFill>
                <a:latin typeface="Arial" panose="020B0604020202020204" pitchFamily="34" charset="0"/>
              </a:rPr>
              <a:t>困境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404" name="灯片编号占位符 3">
            <a:extLst>
              <a:ext uri="{FF2B5EF4-FFF2-40B4-BE49-F238E27FC236}">
                <a16:creationId xmlns:a16="http://schemas.microsoft.com/office/drawing/2014/main" id="{ADEE794F-34BE-4FA0-8AC0-7BC2434B0F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717E68-97D9-4901-98FD-B62DAB1C72A1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334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>
            <a:extLst>
              <a:ext uri="{FF2B5EF4-FFF2-40B4-BE49-F238E27FC236}">
                <a16:creationId xmlns:a16="http://schemas.microsoft.com/office/drawing/2014/main" id="{4CE40CC6-385A-4285-A5D5-BC4EF2EAC9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备注占位符 2">
            <a:extLst>
              <a:ext uri="{FF2B5EF4-FFF2-40B4-BE49-F238E27FC236}">
                <a16:creationId xmlns:a16="http://schemas.microsoft.com/office/drawing/2014/main" id="{67D65136-0732-4C13-9629-E936BDE7D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receipt </a:t>
            </a:r>
            <a:r>
              <a:rPr lang="zh-CN" altLang="en-US">
                <a:latin typeface="Times New Roman" panose="02020603050405020304" pitchFamily="18" charset="0"/>
              </a:rPr>
              <a:t>收到</a:t>
            </a:r>
          </a:p>
        </p:txBody>
      </p:sp>
      <p:sp>
        <p:nvSpPr>
          <p:cNvPr id="103428" name="灯片编号占位符 3">
            <a:extLst>
              <a:ext uri="{FF2B5EF4-FFF2-40B4-BE49-F238E27FC236}">
                <a16:creationId xmlns:a16="http://schemas.microsoft.com/office/drawing/2014/main" id="{F09167C2-EE7B-4EF1-81C5-CC24273506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F2976E-D90E-46E3-9C7D-405EBF76B8F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334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informally: </a:t>
            </a:r>
            <a:r>
              <a:rPr lang="ja-JP" altLang="en-US" dirty="0"/>
              <a:t>“</a:t>
            </a:r>
            <a:r>
              <a:rPr lang="en-US" altLang="ja-JP" dirty="0"/>
              <a:t>too many sources sending too much data too fast for </a:t>
            </a:r>
            <a:r>
              <a:rPr lang="en-US" altLang="ja-JP" i="1" dirty="0">
                <a:solidFill>
                  <a:srgbClr val="000099"/>
                </a:solidFill>
              </a:rPr>
              <a:t>network</a:t>
            </a:r>
            <a:r>
              <a:rPr lang="en-US" altLang="ja-JP" dirty="0"/>
              <a:t> to handle</a:t>
            </a:r>
            <a:r>
              <a:rPr lang="ja-JP" altLang="en-US" dirty="0"/>
              <a:t>”</a:t>
            </a:r>
            <a:endParaRPr lang="en-US" altLang="ja-JP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92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74956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long delays (queueing in router buffers)</a:t>
            </a:r>
            <a:r>
              <a:rPr lang="zh-CN" altLang="en-US" dirty="0"/>
              <a:t>，</a:t>
            </a:r>
            <a:r>
              <a:rPr lang="en-US" altLang="zh-CN" dirty="0"/>
              <a:t>lost packets (buffer overflow at routers)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93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63181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2575" marR="0" lvl="0" indent="-282575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dirty="0">
                <a:solidFill>
                  <a:srgbClr val="CC0000"/>
                </a:solidFill>
              </a:rPr>
              <a:t>end-end congestion </a:t>
            </a:r>
            <a:r>
              <a:rPr lang="en-US" altLang="zh-CN" dirty="0" err="1">
                <a:solidFill>
                  <a:srgbClr val="CC0000"/>
                </a:solidFill>
              </a:rPr>
              <a:t>control:</a:t>
            </a:r>
            <a:r>
              <a:rPr lang="en-US" altLang="zh-CN" sz="1200" dirty="0" err="1"/>
              <a:t>no</a:t>
            </a:r>
            <a:r>
              <a:rPr lang="en-US" altLang="zh-CN" sz="1200" dirty="0"/>
              <a:t> explicit feedback from network</a:t>
            </a:r>
            <a:r>
              <a:rPr lang="zh-CN" altLang="en-US" sz="1200" dirty="0"/>
              <a:t>，</a:t>
            </a:r>
            <a:r>
              <a:rPr lang="en-US" altLang="zh-CN" sz="1200" dirty="0"/>
              <a:t>congestion inferred from end-system observed loss, delay</a:t>
            </a:r>
            <a:r>
              <a:rPr lang="zh-CN" altLang="en-US" sz="1200" dirty="0"/>
              <a:t>，</a:t>
            </a:r>
            <a:r>
              <a:rPr lang="en-US" altLang="zh-CN" sz="1200" dirty="0"/>
              <a:t>approach taken by TCP</a:t>
            </a:r>
            <a:endParaRPr lang="en-US" altLang="zh-CN" dirty="0"/>
          </a:p>
          <a:p>
            <a:pPr marL="282575" indent="-282575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00"/>
                </a:solidFill>
              </a:rPr>
              <a:t>network-assisted congestion control: </a:t>
            </a:r>
            <a:r>
              <a:rPr lang="en-US" altLang="zh-CN" sz="2400" dirty="0"/>
              <a:t>routers provide feedback to end systems</a:t>
            </a:r>
            <a:r>
              <a:rPr lang="zh-CN" altLang="en-US" sz="2400" dirty="0"/>
              <a:t>，</a:t>
            </a:r>
            <a:r>
              <a:rPr lang="en-US" altLang="zh-CN" dirty="0"/>
              <a:t>single bit indicating congestion (SNA, </a:t>
            </a:r>
            <a:r>
              <a:rPr lang="en-US" altLang="zh-CN" dirty="0" err="1"/>
              <a:t>DECbit</a:t>
            </a:r>
            <a:r>
              <a:rPr lang="en-US" altLang="zh-CN" dirty="0"/>
              <a:t>, TCP/IP ECN, ATM)</a:t>
            </a:r>
            <a:r>
              <a:rPr lang="zh-CN" altLang="en-US" dirty="0"/>
              <a:t>，</a:t>
            </a:r>
            <a:r>
              <a:rPr lang="en-US" altLang="zh-CN" dirty="0"/>
              <a:t>explicit rate for sender to send at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94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642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相对</a:t>
            </a:r>
            <a:r>
              <a:rPr lang="en-US" altLang="zh-CN" dirty="0"/>
              <a:t>UDP</a:t>
            </a:r>
            <a:r>
              <a:rPr lang="zh-CN" altLang="en-US" dirty="0"/>
              <a:t>由进程定义好报文边界，</a:t>
            </a:r>
            <a:r>
              <a:rPr lang="en-US" altLang="zh-CN" dirty="0"/>
              <a:t>TCP</a:t>
            </a:r>
            <a:r>
              <a:rPr lang="zh-CN" altLang="en-US" dirty="0"/>
              <a:t>提供字节流交付，即最小可以到一个字节为单元，屏蔽底层，把底层看作是一个 虚拟的管道，即不需要更多底层细节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89389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4A7A743-A6C4-4280-A433-F35E7A30C5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44155B-0486-4A6B-846D-9FA27B82D7C5}" type="slidenum">
              <a:rPr lang="en-US" altLang="zh-CN"/>
              <a:pPr/>
              <a:t>96</a:t>
            </a:fld>
            <a:endParaRPr lang="en-US" altLang="zh-CN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586DD91B-D2D7-45E8-9792-818B1034B5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AF5B3A42-031A-4745-9970-35F530B3BF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different from flow control!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流控制的基础是缓冲和分段，因为通信的异步性，发送进程和接收进程可能以不同的速度写入和读取数据，因此需要缓存来存储数据，每个进程有</a:t>
            </a:r>
            <a:r>
              <a:rPr lang="en-US" altLang="zh-CN" dirty="0"/>
              <a:t>2</a:t>
            </a:r>
            <a:r>
              <a:rPr lang="zh-CN" altLang="en-US" dirty="0"/>
              <a:t>个缓存，因为每个方向各一个。一种实现方法是使用由</a:t>
            </a:r>
            <a:r>
              <a:rPr lang="en-US" altLang="zh-CN" dirty="0"/>
              <a:t>1</a:t>
            </a:r>
            <a:r>
              <a:rPr lang="zh-CN" altLang="en-US" dirty="0"/>
              <a:t>字节位置组成的环形阵列，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环形队列可以使用数组实现，也可以使用循环链表实现，如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ArrayQueue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9672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该工作由</a:t>
            </a:r>
            <a:r>
              <a:rPr lang="en-US" altLang="zh-CN" dirty="0"/>
              <a:t>TCP</a:t>
            </a:r>
            <a:r>
              <a:rPr lang="zh-CN" altLang="en-US" dirty="0"/>
              <a:t>完成，包括后续的 重传 重组，无需用户进程参与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0691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全双工，因为有</a:t>
            </a:r>
            <a:r>
              <a:rPr lang="en-US" altLang="zh-CN" dirty="0"/>
              <a:t>2</a:t>
            </a:r>
            <a:r>
              <a:rPr lang="zh-CN" altLang="en-US" dirty="0"/>
              <a:t>个缓存，物理层有收发两路线路，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10/100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兆太网网卡为例的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类型接口引脚定义为（对应上图从左到右）：　　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1—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TX+Tranceive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Data+ 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发信号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+)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2—TX-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Tranceive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Data- 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发信号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3—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RX+Receive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Data+ 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收信号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+)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4—n/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cNot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connected 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空脚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5—n/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cNot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connected 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空脚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6—RX-Receive Data- 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收信号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号线用于共同发送数据，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号线用于共同接收数据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4134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仿照早期的电路交换，通信也包括建立连接，数据交换，断开连接</a:t>
            </a:r>
            <a:r>
              <a:rPr lang="en-US" altLang="zh-CN" dirty="0"/>
              <a:t>3</a:t>
            </a:r>
            <a:r>
              <a:rPr lang="zh-CN" altLang="en-US" dirty="0"/>
              <a:t>个阶段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4427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379D3D79-F8EB-4D4B-811E-4430BBA7B698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63CD46F4-6250-4344-B8F8-C652EFC5DAF6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89363"/>
            <a:ext cx="6400800" cy="223202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6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BA5C08C4-99C6-4F60-BAE4-307B0C74281E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A3931230-72D0-44F0-9658-704C87A2471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2C6E54EC-F51B-4C1A-86A2-A09D5D60E1D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890BF4C-3648-4339-9064-B87B4A3498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E439F-5D57-44FC-9BF2-F8270E87B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534674-5721-4B4D-9797-FB7F705C6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68BB0-6EF5-47B4-B4F3-4D91C494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B112B5-02CA-44B8-B840-3E9438E5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AF8576-1A5F-497E-B823-3FF4ED0E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0A5204-4265-4BD9-BB48-1388589A32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358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7412B9-3461-48D1-8E37-C6F4175B6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96075" y="115888"/>
            <a:ext cx="2124075" cy="61928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574254-D1EE-4441-8371-0C118174C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23850" y="115888"/>
            <a:ext cx="6219825" cy="6192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204A9A-6ABE-4C09-80E0-1DD40410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C3193-6FB8-4000-A692-FD8EEE0E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56A8A-F150-4676-8B97-9807DCE8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3E5DA8-471A-45EC-8352-DA54ECB05D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451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049EB1-E96B-473C-A585-9E7FE45797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3383ED8-184D-4940-A979-1305F97E24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4C94F0-F813-4012-9016-EF94CD2644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3-</a:t>
            </a:r>
            <a:fld id="{69E44E04-B17D-4EE9-AA56-B6549CE49D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2376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855F47C-9636-44B8-8924-25D4435A87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FC84F3F-4F61-429E-BB17-AB672EFA9C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CF26B7-C282-4862-9421-46CCD80398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3-</a:t>
            </a:r>
            <a:fld id="{2B1F9A07-D164-444E-A67B-B0A1B0EE97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000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866BCBB-4117-4540-BB1B-6C1E5BE90F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C3E2C8-0ACC-4B8D-B934-693C6D6B4A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BED0F61-EE23-433F-80A3-15B904559B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3-</a:t>
            </a:r>
            <a:fld id="{52EB6B4D-6526-4A9C-86FA-82AAFC8AA6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7415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3A8583-770F-4500-AE94-667D17740D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B0CADE-687D-482E-8E9D-A5EA070503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11ADFA-CBD2-4162-B1B3-7228D1E9B2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3-</a:t>
            </a:r>
            <a:fld id="{1DE0944C-1C31-4ECB-848C-39A803BB27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053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F07FB97-6B75-4077-B572-B962F7AE77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DA3E7D2-C44D-484C-9399-9DF0AA2F9E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05A0A9E-BA58-4190-B25E-F8CF5DF836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3-</a:t>
            </a:r>
            <a:fld id="{939AD371-DB79-475B-9010-3C7892EB83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5397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8F3FEEC-516B-4BF7-B8C4-4DB9E386B1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D56EF85-7A28-45F3-811E-35BBFF574C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2082212-0C80-4919-A5BA-D5F994FD2B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3-</a:t>
            </a:r>
            <a:fld id="{7023E47D-F010-45E3-9FE0-9550A34CC8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57554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C765D7B-EACB-4C95-8987-5CEA936754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0384EF8-4B4F-4498-81E2-A15C2C1152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F546904-B41B-4E88-A1CD-48E9E381D0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3-</a:t>
            </a:r>
            <a:fld id="{8068A88F-0BB2-4E05-9F16-B8F472B364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45953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F1658E-AC43-4F3D-9319-001AE72C1F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5EB2C4-8A25-4A5F-A378-FABF14B46E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51BB55-86F4-467F-B191-55E35C9AE0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3-</a:t>
            </a:r>
            <a:fld id="{FD3C8709-16F1-4A1E-9105-CAFCCD3004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85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23C39-3B52-4F95-9B6B-5A2FB3B0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623C5-DF4E-4489-B733-B2F1AD254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68C44-2D8B-4C66-AC58-A40BCD97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DFD13B-4EE0-4F67-A51C-5284ACEF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F22997-95B0-4884-B338-F62400D3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6AC2E1-6621-44AF-A605-E5166D57BD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6077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698BE-8F82-43A8-ABD4-2C44484012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6428C-FDBE-45F5-8EAF-660D153ACE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7474EC-09FB-4B39-BB58-92BB0D5842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3-</a:t>
            </a:r>
            <a:fld id="{A93DF2C4-7172-43A6-AAAF-8552B7E495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09214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49523F4-7C60-4AF5-9CFB-A328A24182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1D95E5C-D6E7-47DE-B5D9-35FC7175C9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322F86C-06D7-488E-B947-90982806EB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3-</a:t>
            </a:r>
            <a:fld id="{2E1970A6-6433-4CB9-945A-F30BDD0097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7685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F01430-BFF1-4306-81BD-15D0652C42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ACDD47A-72AA-4CF7-B285-E952239FA3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E212E24-81BB-4A06-B14A-6E66141B78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3-</a:t>
            </a:r>
            <a:fld id="{A22160E1-2F3B-425B-B722-AEC62A2D2C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853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7A9AF-ABAE-4AA2-95E8-27D4D4EB4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7974C5-8DAF-4322-8E38-61126346F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9950E5-06DE-4C02-AC3C-85DDF0D2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6AD2B5-1E48-44E4-BFB8-70D3620C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FD12CB-F001-49A4-81B7-2CC3FAB1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C3A41-CCCD-4E59-93C1-63082D387A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064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A72D4-1FA8-4713-A227-E47E19BC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9792AD-7C88-407B-A77C-28855123B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17195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91FB26-238F-47DA-8904-CD9A93FDF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17195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42DA8B-6B4F-4FFA-B6CA-FAD08262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2DE56C-A982-421E-9DD2-F804269C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1F2850-D6B7-421D-98CC-0C11DC20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5EBDE4-3AEB-4AF5-B520-023D9971AD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900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09B91-739D-4E00-AA68-4E768F7C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711CBA-1523-4A29-A6F1-969F0535E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CE9649-0359-487C-B33F-12F03E9C4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2E530D-8B52-4334-9833-6AC4BE1E3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3C269E-751C-4A9D-AC9B-B1D8E63DC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CF4767-88B7-4451-ACE7-B19487863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DE8BD2-3805-45E4-AFD1-C6AA875F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ECD5A8-2951-4342-8529-7A62F2440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A105DC-B3DC-437F-BF5C-44B1D4533A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218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CDC1D-26CF-47BE-BD3D-06ED30A8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232851-2A4E-4C3B-97D5-AD538083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F92192-A45A-49CD-8DCD-8177CFB4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763D47-5059-4C10-894F-22E47E7B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7BC3F8-0839-4349-BB7B-F6A7CAEF33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974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3D5884-16ED-4468-93DC-6D2DC7BE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198028-79A6-4CC3-8420-0391A48B8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85B3E3-C034-4198-9991-F8A86E86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480F0-3B15-4927-A377-2FACB8A992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903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ACF96-902C-4778-B8D1-3351F021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C4051-0175-4673-8CED-0661B76D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BB60BB-26B7-409C-9242-622747CB7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880310-9DD3-462B-9889-167EE86C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70D13B-5844-471E-85BC-ABB3491F7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338CAC-793D-439F-935D-50668427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68EFFC-491B-4345-94FB-C16DEE1C43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499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C42A9-0EED-4D6F-A6CB-6BFB4863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8781F0-6601-4FBC-AC42-D3CD54C6F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1BF7A5-C3EE-49B4-8F14-F925511C1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DD5580-E4C8-4BF8-A4A7-2B5E3131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02F04C-484D-4007-BAFD-4BF84389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FBC102-5847-4949-AEFE-225388D8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372935-8F9C-4462-8EE7-B0BA1974DA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093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8ABFDFE0-5E2C-4736-8A3A-509BFAB02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15888"/>
            <a:ext cx="8496300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8EB5985F-6888-4EA4-BA65-BFDF514EA0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41438"/>
            <a:ext cx="84963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2E524FEA-22B1-443B-8B06-AEA5E77404B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3850" y="6308725"/>
            <a:ext cx="21336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8613" name="Rectangle 5">
            <a:extLst>
              <a:ext uri="{FF2B5EF4-FFF2-40B4-BE49-F238E27FC236}">
                <a16:creationId xmlns:a16="http://schemas.microsoft.com/office/drawing/2014/main" id="{97FB85D1-3EEE-43CF-80D8-4C934D7ECD9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08725"/>
            <a:ext cx="28956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8614" name="Rectangle 6">
            <a:extLst>
              <a:ext uri="{FF2B5EF4-FFF2-40B4-BE49-F238E27FC236}">
                <a16:creationId xmlns:a16="http://schemas.microsoft.com/office/drawing/2014/main" id="{7ABFB4F8-07F6-4BBA-99F2-823934C9D97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86550" y="6308725"/>
            <a:ext cx="21336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823BEF1-8C39-446F-9524-2B2C5D77549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3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32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8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162B587-0F8A-4947-BF4F-3AA3885D2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FA773F4-43D6-4811-937D-CD1A4826B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9A95DDE-FFC8-478B-B7A7-E9D5C300FF9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AD35620-A246-4C18-93D8-E43B294E7A6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45250"/>
            <a:ext cx="289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E2A753E-AA5E-4E65-9044-117A7624D9E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en-US" altLang="zh-CN"/>
              <a:t>3-</a:t>
            </a:r>
            <a:fld id="{27541D93-E7C3-4099-9544-FB3C1E1851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487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Comic Sans MS" pitchFamily="66" charset="0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Comic Sans MS" pitchFamily="66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Comic Sans MS" pitchFamily="66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Comic Sans MS" pitchFamily="66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Comic Sans MS" pitchFamily="66" charset="0"/>
          <a:ea typeface="MS PGothic" pitchFamily="34" charset="-128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Comic Sans MS" pitchFamily="66" charset="0"/>
          <a:ea typeface="MS PGothic" pitchFamily="34" charset="-128"/>
          <a:cs typeface="ＭＳ Ｐゴシック" charset="0"/>
        </a:defRPr>
      </a:lvl1pPr>
      <a:lvl2pPr marL="688975" indent="-2317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Comic Sans MS" pitchFamily="66" charset="0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5.png"/><Relationship Id="rId4" Type="http://schemas.openxmlformats.org/officeDocument/2006/relationships/image" Target="../media/image34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.bin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5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1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297BE694-E0E3-4998-B342-D5F5E095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33E5-162A-4FE3-AF1D-7800E6AEA4E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40AAC921-0BF8-4FD7-8DC6-FCBAD56FC7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Chapter 10   TCP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12CD5E85-5735-477F-A57C-BE6FF8DE357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7388" y="1628775"/>
            <a:ext cx="4171950" cy="4678363"/>
          </a:xfrm>
          <a:noFill/>
        </p:spPr>
        <p:txBody>
          <a:bodyPr/>
          <a:lstStyle/>
          <a:p>
            <a:pPr>
              <a:spcAft>
                <a:spcPct val="30000"/>
              </a:spcAft>
            </a:pPr>
            <a:r>
              <a:rPr lang="en-US" altLang="zh-CN"/>
              <a:t>TCP services</a:t>
            </a:r>
          </a:p>
          <a:p>
            <a:pPr>
              <a:spcAft>
                <a:spcPct val="30000"/>
              </a:spcAft>
            </a:pPr>
            <a:r>
              <a:rPr lang="en-US" altLang="zh-CN"/>
              <a:t>Numbering bytes</a:t>
            </a:r>
          </a:p>
          <a:p>
            <a:pPr>
              <a:spcAft>
                <a:spcPct val="30000"/>
              </a:spcAft>
            </a:pPr>
            <a:r>
              <a:rPr lang="en-US" altLang="zh-CN">
                <a:solidFill>
                  <a:srgbClr val="00FFFF"/>
                </a:solidFill>
              </a:rPr>
              <a:t>Segment</a:t>
            </a:r>
          </a:p>
          <a:p>
            <a:pPr>
              <a:spcAft>
                <a:spcPct val="30000"/>
              </a:spcAft>
            </a:pPr>
            <a:r>
              <a:rPr lang="en-US" altLang="zh-CN">
                <a:solidFill>
                  <a:srgbClr val="00FFFF"/>
                </a:solidFill>
              </a:rPr>
              <a:t>Connection</a:t>
            </a:r>
          </a:p>
          <a:p>
            <a:pPr>
              <a:spcAft>
                <a:spcPct val="30000"/>
              </a:spcAft>
            </a:pPr>
            <a:r>
              <a:rPr lang="en-US" altLang="zh-CN">
                <a:solidFill>
                  <a:srgbClr val="00FFFF"/>
                </a:solidFill>
              </a:rPr>
              <a:t>Flow control</a:t>
            </a: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D1797CAB-C759-4255-AB76-77185C9AFA0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28775"/>
            <a:ext cx="4171950" cy="4678363"/>
          </a:xfrm>
          <a:noFill/>
        </p:spPr>
        <p:txBody>
          <a:bodyPr/>
          <a:lstStyle/>
          <a:p>
            <a:pPr>
              <a:spcAft>
                <a:spcPct val="30000"/>
              </a:spcAft>
            </a:pPr>
            <a:r>
              <a:rPr lang="en-US" altLang="zh-CN">
                <a:solidFill>
                  <a:srgbClr val="00FFFF"/>
                </a:solidFill>
              </a:rPr>
              <a:t>Error control</a:t>
            </a:r>
          </a:p>
          <a:p>
            <a:pPr>
              <a:spcAft>
                <a:spcPct val="30000"/>
              </a:spcAft>
            </a:pPr>
            <a:r>
              <a:rPr lang="en-US" altLang="zh-CN">
                <a:solidFill>
                  <a:srgbClr val="00FFFF"/>
                </a:solidFill>
              </a:rPr>
              <a:t>Congestion control</a:t>
            </a:r>
          </a:p>
          <a:p>
            <a:pPr>
              <a:spcAft>
                <a:spcPct val="30000"/>
              </a:spcAft>
            </a:pPr>
            <a:r>
              <a:rPr lang="en-US" altLang="zh-CN"/>
              <a:t>TCP timers</a:t>
            </a:r>
          </a:p>
          <a:p>
            <a:pPr>
              <a:spcAft>
                <a:spcPct val="30000"/>
              </a:spcAft>
            </a:pPr>
            <a:r>
              <a:rPr lang="en-US" altLang="zh-CN"/>
              <a:t>TCP package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6">
            <a:extLst>
              <a:ext uri="{FF2B5EF4-FFF2-40B4-BE49-F238E27FC236}">
                <a16:creationId xmlns:a16="http://schemas.microsoft.com/office/drawing/2014/main" id="{B919AF23-A7B9-47D6-A5FD-8BABF508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D7CB-3609-41FB-87EF-D5BF71DA9968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F4DEB41D-1F1C-4D67-AFD8-95205662CC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Buffers and Segments</a:t>
            </a:r>
          </a:p>
        </p:txBody>
      </p:sp>
      <p:sp>
        <p:nvSpPr>
          <p:cNvPr id="76815" name="Rectangle 15">
            <a:extLst>
              <a:ext uri="{FF2B5EF4-FFF2-40B4-BE49-F238E27FC236}">
                <a16:creationId xmlns:a16="http://schemas.microsoft.com/office/drawing/2014/main" id="{8C3E6DE4-EAEF-4372-AB49-92164E533D6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4724400"/>
            <a:ext cx="4171950" cy="1728788"/>
          </a:xfrm>
        </p:spPr>
        <p:txBody>
          <a:bodyPr/>
          <a:lstStyle/>
          <a:p>
            <a:r>
              <a:rPr lang="en-US" altLang="zh-CN" sz="2800"/>
              <a:t>Process</a:t>
            </a:r>
          </a:p>
          <a:p>
            <a:pPr lvl="1"/>
            <a:r>
              <a:rPr lang="zh-CN" altLang="en-US" sz="2400"/>
              <a:t>使用自己认为适宜的任何大小的数据片进行发送或接收（最小</a:t>
            </a:r>
            <a:r>
              <a:rPr lang="en-US" altLang="zh-CN" sz="2400"/>
              <a:t>1</a:t>
            </a:r>
            <a:r>
              <a:rPr lang="zh-CN" altLang="en-US" sz="2400"/>
              <a:t>字节）</a:t>
            </a:r>
          </a:p>
        </p:txBody>
      </p:sp>
      <p:sp>
        <p:nvSpPr>
          <p:cNvPr id="76816" name="Rectangle 16">
            <a:extLst>
              <a:ext uri="{FF2B5EF4-FFF2-40B4-BE49-F238E27FC236}">
                <a16:creationId xmlns:a16="http://schemas.microsoft.com/office/drawing/2014/main" id="{202CC543-23E0-4B76-8DED-0BCBA3E84EA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4724400"/>
            <a:ext cx="4171950" cy="1728788"/>
          </a:xfrm>
        </p:spPr>
        <p:txBody>
          <a:bodyPr/>
          <a:lstStyle/>
          <a:p>
            <a:r>
              <a:rPr lang="en-US" altLang="zh-CN" sz="2800"/>
              <a:t>TCP</a:t>
            </a:r>
          </a:p>
          <a:p>
            <a:pPr lvl="1"/>
            <a:r>
              <a:rPr lang="zh-CN" altLang="en-US" sz="2400"/>
              <a:t>根据网络情况选择适当的发送缓冲区（分割） 或接收缓冲区（合并）</a:t>
            </a:r>
          </a:p>
        </p:txBody>
      </p:sp>
      <p:grpSp>
        <p:nvGrpSpPr>
          <p:cNvPr id="76811" name="Group 11">
            <a:extLst>
              <a:ext uri="{FF2B5EF4-FFF2-40B4-BE49-F238E27FC236}">
                <a16:creationId xmlns:a16="http://schemas.microsoft.com/office/drawing/2014/main" id="{9135BCEE-E458-4643-90D1-1F85661C3372}"/>
              </a:ext>
            </a:extLst>
          </p:cNvPr>
          <p:cNvGrpSpPr>
            <a:grpSpLocks/>
          </p:cNvGrpSpPr>
          <p:nvPr/>
        </p:nvGrpSpPr>
        <p:grpSpPr bwMode="auto">
          <a:xfrm>
            <a:off x="0" y="1196975"/>
            <a:ext cx="9144000" cy="3457575"/>
            <a:chOff x="0" y="1071"/>
            <a:chExt cx="5760" cy="2178"/>
          </a:xfrm>
        </p:grpSpPr>
        <p:sp>
          <p:nvSpPr>
            <p:cNvPr id="76805" name="Rectangle 5">
              <a:extLst>
                <a:ext uri="{FF2B5EF4-FFF2-40B4-BE49-F238E27FC236}">
                  <a16:creationId xmlns:a16="http://schemas.microsoft.com/office/drawing/2014/main" id="{696166A5-76FC-466A-954C-833E9C71D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71"/>
              <a:ext cx="5760" cy="21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76804" name="Picture 4">
              <a:extLst>
                <a:ext uri="{FF2B5EF4-FFF2-40B4-BE49-F238E27FC236}">
                  <a16:creationId xmlns:a16="http://schemas.microsoft.com/office/drawing/2014/main" id="{82C15FAF-4EB7-4928-A06B-CC2B008FF5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" y="1117"/>
              <a:ext cx="5570" cy="2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6808" name="Line 8">
              <a:extLst>
                <a:ext uri="{FF2B5EF4-FFF2-40B4-BE49-F238E27FC236}">
                  <a16:creationId xmlns:a16="http://schemas.microsoft.com/office/drawing/2014/main" id="{DF3E0A32-64E5-4593-95ED-E5E5A287A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2478"/>
              <a:ext cx="181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76807" name="Picture 7">
              <a:extLst>
                <a:ext uri="{FF2B5EF4-FFF2-40B4-BE49-F238E27FC236}">
                  <a16:creationId xmlns:a16="http://schemas.microsoft.com/office/drawing/2014/main" id="{E8ED593F-3B5D-43BD-BDD8-C5B370A8B7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" y="2176"/>
              <a:ext cx="1470" cy="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3" name="Rectangle 2">
            <a:extLst>
              <a:ext uri="{FF2B5EF4-FFF2-40B4-BE49-F238E27FC236}">
                <a16:creationId xmlns:a16="http://schemas.microsoft.com/office/drawing/2014/main" id="{DFE5ACFE-6611-46C1-B4AB-6D4C3BB359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610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TCP: detecting, reacting to loss</a:t>
            </a:r>
          </a:p>
        </p:txBody>
      </p:sp>
      <p:sp>
        <p:nvSpPr>
          <p:cNvPr id="93190" name="Rectangle 3">
            <a:extLst>
              <a:ext uri="{FF2B5EF4-FFF2-40B4-BE49-F238E27FC236}">
                <a16:creationId xmlns:a16="http://schemas.microsoft.com/office/drawing/2014/main" id="{BDD4C4E1-3978-4185-B75E-6401DCB3EE8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96752"/>
            <a:ext cx="8577263" cy="2438400"/>
          </a:xfrm>
        </p:spPr>
        <p:txBody>
          <a:bodyPr/>
          <a:lstStyle/>
          <a:p>
            <a:r>
              <a:rPr lang="en-US" altLang="zh-CN" sz="3200" dirty="0"/>
              <a:t>loss indicated by timeout:</a:t>
            </a:r>
          </a:p>
          <a:p>
            <a:pPr lvl="1"/>
            <a:r>
              <a:rPr lang="en-US" altLang="zh-CN" sz="2800" b="1" dirty="0" err="1">
                <a:latin typeface="Courier New" panose="02070309020205020404" pitchFamily="49" charset="0"/>
              </a:rPr>
              <a:t>cwnd</a:t>
            </a:r>
            <a:r>
              <a:rPr lang="en-US" altLang="zh-CN" sz="2800" dirty="0"/>
              <a:t> set to 1 MSS; </a:t>
            </a:r>
          </a:p>
          <a:p>
            <a:pPr lvl="1"/>
            <a:r>
              <a:rPr lang="en-US" altLang="zh-CN" sz="2800" dirty="0"/>
              <a:t>window then grows exponentially (as in slow start) to threshold, then grows linearly</a:t>
            </a:r>
          </a:p>
          <a:p>
            <a:r>
              <a:rPr lang="en-US" altLang="zh-CN" sz="3200" dirty="0"/>
              <a:t>loss indicated by 3 duplicate ACKs: </a:t>
            </a:r>
            <a:r>
              <a:rPr lang="en-US" altLang="zh-CN" dirty="0">
                <a:solidFill>
                  <a:srgbClr val="00B0F0"/>
                </a:solidFill>
              </a:rPr>
              <a:t>TCP RENO</a:t>
            </a:r>
          </a:p>
          <a:p>
            <a:pPr lvl="1"/>
            <a:r>
              <a:rPr lang="en-US" altLang="zh-CN" sz="2800" dirty="0"/>
              <a:t>dup ACKs indicate network capable of  delivering some segments </a:t>
            </a:r>
          </a:p>
          <a:p>
            <a:pPr lvl="1"/>
            <a:r>
              <a:rPr lang="en-US" altLang="zh-CN" sz="2800" b="1" dirty="0" err="1">
                <a:latin typeface="Courier New" panose="02070309020205020404" pitchFamily="49" charset="0"/>
              </a:rPr>
              <a:t>cwnd</a:t>
            </a:r>
            <a:r>
              <a:rPr lang="en-US" altLang="zh-CN" sz="2800" dirty="0"/>
              <a:t> is cut in half window then grows linearly</a:t>
            </a:r>
          </a:p>
          <a:p>
            <a:r>
              <a:rPr lang="en-US" altLang="zh-CN" sz="3200" dirty="0">
                <a:solidFill>
                  <a:srgbClr val="00B0F0"/>
                </a:solidFill>
              </a:rPr>
              <a:t>TCP Tahoe </a:t>
            </a:r>
            <a:r>
              <a:rPr lang="en-US" altLang="zh-CN" sz="3200" dirty="0"/>
              <a:t>always sets </a:t>
            </a:r>
            <a:r>
              <a:rPr lang="en-US" altLang="zh-CN" b="1" dirty="0" err="1">
                <a:latin typeface="Courier New" panose="02070309020205020404" pitchFamily="49" charset="0"/>
              </a:rPr>
              <a:t>cwnd</a:t>
            </a:r>
            <a:r>
              <a:rPr lang="en-US" altLang="zh-CN" sz="3200" dirty="0"/>
              <a:t> to 1 (timeout or 3 duplicate acks)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5">
            <a:extLst>
              <a:ext uri="{FF2B5EF4-FFF2-40B4-BE49-F238E27FC236}">
                <a16:creationId xmlns:a16="http://schemas.microsoft.com/office/drawing/2014/main" id="{FD042149-6034-4DD5-B864-8C728FA4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F017-5EE5-4FAE-BD44-F52184C2AEF6}" type="slidenum">
              <a:rPr lang="en-US" altLang="zh-CN"/>
              <a:pPr/>
              <a:t>101</a:t>
            </a:fld>
            <a:endParaRPr lang="en-US" altLang="zh-CN"/>
          </a:p>
        </p:txBody>
      </p:sp>
      <p:sp>
        <p:nvSpPr>
          <p:cNvPr id="101388" name="Rectangle 12">
            <a:extLst>
              <a:ext uri="{FF2B5EF4-FFF2-40B4-BE49-F238E27FC236}">
                <a16:creationId xmlns:a16="http://schemas.microsoft.com/office/drawing/2014/main" id="{7ED38C44-C5B7-4EC2-B49F-42A428B6A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84313"/>
            <a:ext cx="9144000" cy="49688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6281E79A-8A77-4BB3-A044-75E6FED088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Slow Start and</a:t>
            </a:r>
            <a:br>
              <a:rPr lang="en-US" altLang="zh-CN" sz="3600"/>
            </a:br>
            <a:r>
              <a:rPr lang="en-US" altLang="zh-CN" sz="3600"/>
              <a:t>Congestion Avoidance</a:t>
            </a:r>
          </a:p>
        </p:txBody>
      </p:sp>
      <p:pic>
        <p:nvPicPr>
          <p:cNvPr id="101387" name="Picture 11">
            <a:extLst>
              <a:ext uri="{FF2B5EF4-FFF2-40B4-BE49-F238E27FC236}">
                <a16:creationId xmlns:a16="http://schemas.microsoft.com/office/drawing/2014/main" id="{841D57EB-3144-44D2-B168-76F497F48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7338"/>
            <a:ext cx="9029700" cy="448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389" name="Text Box 13">
            <a:extLst>
              <a:ext uri="{FF2B5EF4-FFF2-40B4-BE49-F238E27FC236}">
                <a16:creationId xmlns:a16="http://schemas.microsoft.com/office/drawing/2014/main" id="{B942ADF8-3138-4099-87F1-A27FD3240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9588" y="6045200"/>
            <a:ext cx="34464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0">
                <a:solidFill>
                  <a:schemeClr val="bg2"/>
                </a:solidFill>
                <a:effectLst/>
              </a:rPr>
              <a:t>Number of transmitted segments</a:t>
            </a:r>
          </a:p>
        </p:txBody>
      </p:sp>
      <p:sp>
        <p:nvSpPr>
          <p:cNvPr id="101390" name="Text Box 14">
            <a:extLst>
              <a:ext uri="{FF2B5EF4-FFF2-40B4-BE49-F238E27FC236}">
                <a16:creationId xmlns:a16="http://schemas.microsoft.com/office/drawing/2014/main" id="{8110667E-2466-4AA2-91F0-4E53D5FD3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1508125"/>
            <a:ext cx="2506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0">
                <a:solidFill>
                  <a:schemeClr val="bg2"/>
                </a:solidFill>
                <a:effectLst/>
              </a:rPr>
              <a:t>Congestion window size</a:t>
            </a:r>
          </a:p>
          <a:p>
            <a:r>
              <a:rPr lang="en-US" altLang="zh-CN" sz="1800" b="0">
                <a:solidFill>
                  <a:schemeClr val="bg2"/>
                </a:solidFill>
                <a:effectLst/>
              </a:rPr>
              <a:t>( in segments)</a:t>
            </a:r>
          </a:p>
        </p:txBody>
      </p:sp>
      <p:sp>
        <p:nvSpPr>
          <p:cNvPr id="101391" name="Text Box 15">
            <a:extLst>
              <a:ext uri="{FF2B5EF4-FFF2-40B4-BE49-F238E27FC236}">
                <a16:creationId xmlns:a16="http://schemas.microsoft.com/office/drawing/2014/main" id="{357531DF-18B5-4B42-A277-72D309F2B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463" y="4262438"/>
            <a:ext cx="649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800">
                <a:solidFill>
                  <a:schemeClr val="bg2"/>
                </a:solidFill>
                <a:effectLst/>
              </a:rPr>
              <a:t>Slow</a:t>
            </a:r>
          </a:p>
          <a:p>
            <a:pPr algn="ctr"/>
            <a:r>
              <a:rPr lang="en-US" altLang="zh-CN" sz="1800">
                <a:solidFill>
                  <a:schemeClr val="bg2"/>
                </a:solidFill>
                <a:effectLst/>
              </a:rPr>
              <a:t>start</a:t>
            </a:r>
          </a:p>
        </p:txBody>
      </p:sp>
      <p:sp>
        <p:nvSpPr>
          <p:cNvPr id="101392" name="Text Box 16">
            <a:extLst>
              <a:ext uri="{FF2B5EF4-FFF2-40B4-BE49-F238E27FC236}">
                <a16:creationId xmlns:a16="http://schemas.microsoft.com/office/drawing/2014/main" id="{41B6B9E6-BD05-416F-A34B-EF21918D6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5" y="2516188"/>
            <a:ext cx="1333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800">
                <a:solidFill>
                  <a:schemeClr val="bg2"/>
                </a:solidFill>
                <a:effectLst/>
              </a:rPr>
              <a:t>Congestion </a:t>
            </a:r>
          </a:p>
          <a:p>
            <a:pPr algn="ctr"/>
            <a:r>
              <a:rPr lang="en-US" altLang="zh-CN" sz="1800">
                <a:solidFill>
                  <a:schemeClr val="bg2"/>
                </a:solidFill>
                <a:effectLst/>
              </a:rPr>
              <a:t>avoidance</a:t>
            </a:r>
          </a:p>
        </p:txBody>
      </p:sp>
      <p:sp>
        <p:nvSpPr>
          <p:cNvPr id="101393" name="Oval 17">
            <a:extLst>
              <a:ext uri="{FF2B5EF4-FFF2-40B4-BE49-F238E27FC236}">
                <a16:creationId xmlns:a16="http://schemas.microsoft.com/office/drawing/2014/main" id="{08DD2C32-1D32-4C39-848C-FF5223454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5513388"/>
            <a:ext cx="215900" cy="215900"/>
          </a:xfrm>
          <a:prstGeom prst="ellipse">
            <a:avLst/>
          </a:prstGeom>
          <a:solidFill>
            <a:srgbClr val="FF0000">
              <a:alpha val="39999"/>
            </a:srgbClr>
          </a:solidFill>
          <a:ln w="38100">
            <a:solidFill>
              <a:srgbClr val="FF0000">
                <a:alpha val="50000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4" name="Oval 18">
            <a:extLst>
              <a:ext uri="{FF2B5EF4-FFF2-40B4-BE49-F238E27FC236}">
                <a16:creationId xmlns:a16="http://schemas.microsoft.com/office/drawing/2014/main" id="{17DF6FE3-5C31-4BC0-96E2-E72B60E49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850" y="3429000"/>
            <a:ext cx="215900" cy="215900"/>
          </a:xfrm>
          <a:prstGeom prst="ellipse">
            <a:avLst/>
          </a:prstGeom>
          <a:solidFill>
            <a:srgbClr val="FF0000">
              <a:alpha val="39999"/>
            </a:srgbClr>
          </a:solidFill>
          <a:ln w="38100">
            <a:solidFill>
              <a:srgbClr val="FF0000">
                <a:alpha val="50000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5" name="Oval 19">
            <a:extLst>
              <a:ext uri="{FF2B5EF4-FFF2-40B4-BE49-F238E27FC236}">
                <a16:creationId xmlns:a16="http://schemas.microsoft.com/office/drawing/2014/main" id="{147BCD39-A245-4B26-9A71-B34C04FE7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5516563"/>
            <a:ext cx="215900" cy="215900"/>
          </a:xfrm>
          <a:prstGeom prst="ellipse">
            <a:avLst/>
          </a:prstGeom>
          <a:solidFill>
            <a:srgbClr val="FF0000">
              <a:alpha val="39999"/>
            </a:srgbClr>
          </a:solidFill>
          <a:ln w="38100">
            <a:solidFill>
              <a:srgbClr val="FF0000">
                <a:alpha val="50000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6" name="Oval 20">
            <a:extLst>
              <a:ext uri="{FF2B5EF4-FFF2-40B4-BE49-F238E27FC236}">
                <a16:creationId xmlns:a16="http://schemas.microsoft.com/office/drawing/2014/main" id="{E7D78909-48B9-4C23-B517-8D6B309BF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4170363"/>
            <a:ext cx="215900" cy="215900"/>
          </a:xfrm>
          <a:prstGeom prst="ellipse">
            <a:avLst/>
          </a:prstGeom>
          <a:solidFill>
            <a:srgbClr val="FF0000">
              <a:alpha val="39999"/>
            </a:srgbClr>
          </a:solidFill>
          <a:ln w="38100">
            <a:solidFill>
              <a:srgbClr val="FF0000">
                <a:alpha val="50000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7" name="AutoShape 21">
            <a:extLst>
              <a:ext uri="{FF2B5EF4-FFF2-40B4-BE49-F238E27FC236}">
                <a16:creationId xmlns:a16="http://schemas.microsoft.com/office/drawing/2014/main" id="{B13B60E2-D174-4205-B5CE-DD76E7AAC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088" y="44450"/>
            <a:ext cx="1804987" cy="6032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RFC 2581</a:t>
            </a:r>
          </a:p>
        </p:txBody>
      </p:sp>
      <p:grpSp>
        <p:nvGrpSpPr>
          <p:cNvPr id="101402" name="Group 26">
            <a:extLst>
              <a:ext uri="{FF2B5EF4-FFF2-40B4-BE49-F238E27FC236}">
                <a16:creationId xmlns:a16="http://schemas.microsoft.com/office/drawing/2014/main" id="{52FCF9C2-B047-4532-971D-7BBC4C3D006F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5734050"/>
            <a:ext cx="3103563" cy="606425"/>
            <a:chOff x="68" y="3612"/>
            <a:chExt cx="1955" cy="382"/>
          </a:xfrm>
        </p:grpSpPr>
        <p:sp>
          <p:nvSpPr>
            <p:cNvPr id="101398" name="Text Box 22">
              <a:extLst>
                <a:ext uri="{FF2B5EF4-FFF2-40B4-BE49-F238E27FC236}">
                  <a16:creationId xmlns:a16="http://schemas.microsoft.com/office/drawing/2014/main" id="{5B2E4979-3756-44D4-A967-C034EB4A20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3763"/>
              <a:ext cx="19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rgbClr val="FF0000"/>
                  </a:solidFill>
                  <a:effectLst/>
                </a:rPr>
                <a:t>IW: the initial size of the cwnd</a:t>
              </a:r>
            </a:p>
          </p:txBody>
        </p:sp>
        <p:sp>
          <p:nvSpPr>
            <p:cNvPr id="101400" name="Line 24">
              <a:extLst>
                <a:ext uri="{FF2B5EF4-FFF2-40B4-BE49-F238E27FC236}">
                  <a16:creationId xmlns:a16="http://schemas.microsoft.com/office/drawing/2014/main" id="{47A43AB9-7D06-4735-A1A5-78A3991640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" y="3612"/>
              <a:ext cx="45" cy="1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1417" name="Group 41">
            <a:extLst>
              <a:ext uri="{FF2B5EF4-FFF2-40B4-BE49-F238E27FC236}">
                <a16:creationId xmlns:a16="http://schemas.microsoft.com/office/drawing/2014/main" id="{5AB0C176-551F-428B-9F3C-98440073356E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4325938"/>
            <a:ext cx="1728787" cy="1335087"/>
            <a:chOff x="1655" y="2725"/>
            <a:chExt cx="1089" cy="841"/>
          </a:xfrm>
        </p:grpSpPr>
        <p:sp>
          <p:nvSpPr>
            <p:cNvPr id="101399" name="Text Box 23">
              <a:extLst>
                <a:ext uri="{FF2B5EF4-FFF2-40B4-BE49-F238E27FC236}">
                  <a16:creationId xmlns:a16="http://schemas.microsoft.com/office/drawing/2014/main" id="{A03FDA6D-A3D5-4739-9CC0-AA4FE63FF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2725"/>
              <a:ext cx="952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>
                  <a:solidFill>
                    <a:srgbClr val="FF0000"/>
                  </a:solidFill>
                  <a:effectLst/>
                </a:rPr>
                <a:t>LW: the cwnd size after a TCP sender detects loss</a:t>
              </a:r>
            </a:p>
          </p:txBody>
        </p:sp>
        <p:sp>
          <p:nvSpPr>
            <p:cNvPr id="101401" name="Line 25">
              <a:extLst>
                <a:ext uri="{FF2B5EF4-FFF2-40B4-BE49-F238E27FC236}">
                  <a16:creationId xmlns:a16="http://schemas.microsoft.com/office/drawing/2014/main" id="{8B443DE6-49E9-4B3F-961D-0FB3CE2E6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3430"/>
              <a:ext cx="227" cy="1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1418" name="Group 42">
            <a:extLst>
              <a:ext uri="{FF2B5EF4-FFF2-40B4-BE49-F238E27FC236}">
                <a16:creationId xmlns:a16="http://schemas.microsoft.com/office/drawing/2014/main" id="{35B36612-C245-4941-87CD-6D1227274BE4}"/>
              </a:ext>
            </a:extLst>
          </p:cNvPr>
          <p:cNvGrpSpPr>
            <a:grpSpLocks/>
          </p:cNvGrpSpPr>
          <p:nvPr/>
        </p:nvGrpSpPr>
        <p:grpSpPr bwMode="auto">
          <a:xfrm>
            <a:off x="3956050" y="1543050"/>
            <a:ext cx="5080000" cy="1309688"/>
            <a:chOff x="2492" y="972"/>
            <a:chExt cx="3200" cy="825"/>
          </a:xfrm>
        </p:grpSpPr>
        <p:sp>
          <p:nvSpPr>
            <p:cNvPr id="101404" name="Text Box 28">
              <a:extLst>
                <a:ext uri="{FF2B5EF4-FFF2-40B4-BE49-F238E27FC236}">
                  <a16:creationId xmlns:a16="http://schemas.microsoft.com/office/drawing/2014/main" id="{11EDDF4A-8496-49C4-9143-107DD425F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2" y="972"/>
              <a:ext cx="3200" cy="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"/>
                </a:spcBef>
              </a:pPr>
              <a:r>
                <a:rPr lang="en-US" altLang="zh-CN" sz="1800">
                  <a:solidFill>
                    <a:srgbClr val="FF0000"/>
                  </a:solidFill>
                  <a:effectLst/>
                </a:rPr>
                <a:t>IW = min (4*SMSS, max ( 2*SMSS, 4380 bytes ) )</a:t>
              </a:r>
            </a:p>
            <a:p>
              <a:pPr>
                <a:spcBef>
                  <a:spcPct val="5000"/>
                </a:spcBef>
              </a:pPr>
              <a:r>
                <a:rPr lang="en-US" altLang="zh-CN" sz="1800">
                  <a:solidFill>
                    <a:srgbClr val="FF0000"/>
                  </a:solidFill>
                  <a:effectLst/>
                </a:rPr>
                <a:t>LW = 1 full-sized segment,  i.e., 1 SMSS</a:t>
              </a:r>
            </a:p>
          </p:txBody>
        </p:sp>
        <p:sp>
          <p:nvSpPr>
            <p:cNvPr id="101406" name="Text Box 30">
              <a:extLst>
                <a:ext uri="{FF2B5EF4-FFF2-40B4-BE49-F238E27FC236}">
                  <a16:creationId xmlns:a16="http://schemas.microsoft.com/office/drawing/2014/main" id="{06D70926-3E7C-439C-AAA5-347BE1E30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1345"/>
              <a:ext cx="2585" cy="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"/>
                </a:spcBef>
              </a:pPr>
              <a:r>
                <a:rPr lang="en-US" altLang="zh-CN" sz="2000">
                  <a:solidFill>
                    <a:srgbClr val="FF0000"/>
                  </a:solidFill>
                  <a:effectLst/>
                </a:rPr>
                <a:t>sst1 = any,  i.e. rwnd</a:t>
              </a:r>
            </a:p>
            <a:p>
              <a:pPr>
                <a:spcBef>
                  <a:spcPct val="5000"/>
                </a:spcBef>
              </a:pPr>
              <a:r>
                <a:rPr lang="en-US" altLang="zh-CN" sz="2000">
                  <a:solidFill>
                    <a:srgbClr val="FF0000"/>
                  </a:solidFill>
                  <a:effectLst/>
                </a:rPr>
                <a:t>sst2 = max ( FlightSize/2, 2*SMSS )</a:t>
              </a:r>
            </a:p>
          </p:txBody>
        </p:sp>
      </p:grpSp>
      <p:grpSp>
        <p:nvGrpSpPr>
          <p:cNvPr id="101409" name="Group 33">
            <a:extLst>
              <a:ext uri="{FF2B5EF4-FFF2-40B4-BE49-F238E27FC236}">
                <a16:creationId xmlns:a16="http://schemas.microsoft.com/office/drawing/2014/main" id="{9D67BBD5-2E2E-4E1B-9844-51C1D658C9FB}"/>
              </a:ext>
            </a:extLst>
          </p:cNvPr>
          <p:cNvGrpSpPr>
            <a:grpSpLocks/>
          </p:cNvGrpSpPr>
          <p:nvPr/>
        </p:nvGrpSpPr>
        <p:grpSpPr bwMode="auto">
          <a:xfrm>
            <a:off x="2555875" y="3573463"/>
            <a:ext cx="863600" cy="396875"/>
            <a:chOff x="1610" y="2251"/>
            <a:chExt cx="544" cy="250"/>
          </a:xfrm>
        </p:grpSpPr>
        <p:sp>
          <p:nvSpPr>
            <p:cNvPr id="101407" name="Text Box 31">
              <a:extLst>
                <a:ext uri="{FF2B5EF4-FFF2-40B4-BE49-F238E27FC236}">
                  <a16:creationId xmlns:a16="http://schemas.microsoft.com/office/drawing/2014/main" id="{95BECE1B-BC54-4592-982E-092299E2C8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2251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effectLst/>
                </a:rPr>
                <a:t>sst1</a:t>
              </a:r>
            </a:p>
          </p:txBody>
        </p:sp>
        <p:sp>
          <p:nvSpPr>
            <p:cNvPr id="101408" name="Line 32">
              <a:extLst>
                <a:ext uri="{FF2B5EF4-FFF2-40B4-BE49-F238E27FC236}">
                  <a16:creationId xmlns:a16="http://schemas.microsoft.com/office/drawing/2014/main" id="{F5ACAFC8-F205-493F-BFC1-2BCF16AE88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10" y="2296"/>
              <a:ext cx="181" cy="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1410" name="Group 34">
            <a:extLst>
              <a:ext uri="{FF2B5EF4-FFF2-40B4-BE49-F238E27FC236}">
                <a16:creationId xmlns:a16="http://schemas.microsoft.com/office/drawing/2014/main" id="{907FF5A4-4564-429F-9C60-4920DF3FC362}"/>
              </a:ext>
            </a:extLst>
          </p:cNvPr>
          <p:cNvGrpSpPr>
            <a:grpSpLocks/>
          </p:cNvGrpSpPr>
          <p:nvPr/>
        </p:nvGrpSpPr>
        <p:grpSpPr bwMode="auto">
          <a:xfrm>
            <a:off x="6516688" y="4292600"/>
            <a:ext cx="863600" cy="396875"/>
            <a:chOff x="1610" y="2251"/>
            <a:chExt cx="544" cy="250"/>
          </a:xfrm>
        </p:grpSpPr>
        <p:sp>
          <p:nvSpPr>
            <p:cNvPr id="101411" name="Text Box 35">
              <a:extLst>
                <a:ext uri="{FF2B5EF4-FFF2-40B4-BE49-F238E27FC236}">
                  <a16:creationId xmlns:a16="http://schemas.microsoft.com/office/drawing/2014/main" id="{B86CC4FC-5A3B-4A76-94FF-5F49F99EC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2251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effectLst/>
                </a:rPr>
                <a:t>sst2</a:t>
              </a:r>
            </a:p>
          </p:txBody>
        </p:sp>
        <p:sp>
          <p:nvSpPr>
            <p:cNvPr id="101412" name="Line 36">
              <a:extLst>
                <a:ext uri="{FF2B5EF4-FFF2-40B4-BE49-F238E27FC236}">
                  <a16:creationId xmlns:a16="http://schemas.microsoft.com/office/drawing/2014/main" id="{83953A6C-F1EB-42A1-B129-B8DF647326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10" y="2296"/>
              <a:ext cx="181" cy="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1415" name="Text Box 39">
            <a:extLst>
              <a:ext uri="{FF2B5EF4-FFF2-40B4-BE49-F238E27FC236}">
                <a16:creationId xmlns:a16="http://schemas.microsoft.com/office/drawing/2014/main" id="{7A04EE1A-5B7A-4296-81A0-5EAF0A46C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2852738"/>
            <a:ext cx="3816350" cy="84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1600">
                <a:solidFill>
                  <a:srgbClr val="FF0000"/>
                </a:solidFill>
                <a:effectLst/>
              </a:rPr>
              <a:t>SMSS: Sender MSS</a:t>
            </a:r>
          </a:p>
          <a:p>
            <a:pPr>
              <a:spcBef>
                <a:spcPct val="10000"/>
              </a:spcBef>
            </a:pPr>
            <a:r>
              <a:rPr lang="en-US" altLang="zh-CN" sz="1600">
                <a:solidFill>
                  <a:srgbClr val="FF0000"/>
                </a:solidFill>
                <a:effectLst/>
              </a:rPr>
              <a:t>FlightSize:  The amount of data that has been sent but not yet acknowledged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0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97" grpId="0" animBg="1"/>
      <p:bldP spid="101415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847D694-8930-4DFD-8FF8-986C3902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A058D-F1B1-4B5A-AA4A-DC7824589D40}" type="slidenum">
              <a:rPr lang="en-US" altLang="zh-CN"/>
              <a:pPr/>
              <a:t>102</a:t>
            </a:fld>
            <a:endParaRPr lang="en-US" altLang="zh-CN"/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C4AAAF35-25D5-4EF6-9FE3-17E1E94F2C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Fast retransmit and Fast recovery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8D3BFC43-6C03-4C70-8A23-A691A7B3FF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Fast retransmit</a:t>
            </a:r>
          </a:p>
          <a:p>
            <a:pPr lvl="1"/>
            <a:r>
              <a:rPr lang="en-US" altLang="zh-CN" sz="2600" dirty="0"/>
              <a:t>To detect and repair loss based on </a:t>
            </a:r>
            <a:r>
              <a:rPr lang="en-US" altLang="zh-CN" sz="2600" dirty="0">
                <a:solidFill>
                  <a:srgbClr val="00FFFF"/>
                </a:solidFill>
              </a:rPr>
              <a:t>incoming duplicate ACKs</a:t>
            </a:r>
          </a:p>
          <a:p>
            <a:r>
              <a:rPr lang="en-US" altLang="zh-CN" sz="2800" dirty="0"/>
              <a:t>Fast recovery</a:t>
            </a:r>
          </a:p>
          <a:p>
            <a:pPr lvl="1"/>
            <a:r>
              <a:rPr lang="en-US" altLang="zh-CN" sz="2600" dirty="0"/>
              <a:t>To govern the transmission of new data </a:t>
            </a:r>
            <a:r>
              <a:rPr lang="en-US" altLang="zh-CN" sz="2600" dirty="0">
                <a:solidFill>
                  <a:srgbClr val="00FFFF"/>
                </a:solidFill>
              </a:rPr>
              <a:t>until a non-duplicate ACK arrives</a:t>
            </a:r>
          </a:p>
          <a:p>
            <a:r>
              <a:rPr lang="en-US" altLang="zh-CN" sz="2800" dirty="0"/>
              <a:t>Usually implement together</a:t>
            </a:r>
          </a:p>
          <a:p>
            <a:pPr lvl="1"/>
            <a:r>
              <a:rPr lang="zh-CN" altLang="en-US" sz="2400" dirty="0"/>
              <a:t>拥塞避免阶段仅在收到重复</a:t>
            </a:r>
            <a:r>
              <a:rPr lang="en-US" altLang="zh-CN" sz="2400" dirty="0"/>
              <a:t>ACK</a:t>
            </a:r>
            <a:r>
              <a:rPr lang="zh-CN" altLang="en-US" sz="2400" dirty="0"/>
              <a:t>时进行，一旦收到新</a:t>
            </a:r>
            <a:r>
              <a:rPr lang="en-US" altLang="zh-CN" sz="2400" dirty="0"/>
              <a:t>ACK</a:t>
            </a:r>
            <a:r>
              <a:rPr lang="zh-CN" altLang="en-US" sz="2400" dirty="0"/>
              <a:t>后</a:t>
            </a:r>
            <a:r>
              <a:rPr lang="en-US" altLang="zh-CN" sz="2400" dirty="0" err="1"/>
              <a:t>cwnd</a:t>
            </a:r>
            <a:r>
              <a:rPr lang="zh-CN" altLang="en-US" sz="2400" dirty="0"/>
              <a:t>立刻减至门限值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5">
            <a:extLst>
              <a:ext uri="{FF2B5EF4-FFF2-40B4-BE49-F238E27FC236}">
                <a16:creationId xmlns:a16="http://schemas.microsoft.com/office/drawing/2014/main" id="{5D46D4B2-2F19-4CCD-BABB-CD178E4D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Transport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Layer</a:t>
            </a:r>
          </a:p>
        </p:txBody>
      </p:sp>
      <p:sp>
        <p:nvSpPr>
          <p:cNvPr id="91139" name="Slide Number Placeholder 6">
            <a:extLst>
              <a:ext uri="{FF2B5EF4-FFF2-40B4-BE49-F238E27FC236}">
                <a16:creationId xmlns:a16="http://schemas.microsoft.com/office/drawing/2014/main" id="{E507001D-C798-4884-AB7F-DFABE92F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3-</a:t>
            </a:r>
            <a:fld id="{27C96DB1-BD4E-4F94-9E06-43059B679FE5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91140" name="Picture 89" descr="underline_base">
            <a:extLst>
              <a:ext uri="{FF2B5EF4-FFF2-40B4-BE49-F238E27FC236}">
                <a16:creationId xmlns:a16="http://schemas.microsoft.com/office/drawing/2014/main" id="{790E723B-D23F-47D0-BD89-DEEB35615F0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8175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5" name="Rectangle 2">
            <a:extLst>
              <a:ext uri="{FF2B5EF4-FFF2-40B4-BE49-F238E27FC236}">
                <a16:creationId xmlns:a16="http://schemas.microsoft.com/office/drawing/2014/main" id="{6464FF1D-75BD-4B91-B114-75295950E0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9575" y="231775"/>
            <a:ext cx="8459788" cy="769938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TCP Congestion Control: details</a:t>
            </a:r>
          </a:p>
        </p:txBody>
      </p:sp>
      <p:sp>
        <p:nvSpPr>
          <p:cNvPr id="91142" name="Rectangle 3">
            <a:extLst>
              <a:ext uri="{FF2B5EF4-FFF2-40B4-BE49-F238E27FC236}">
                <a16:creationId xmlns:a16="http://schemas.microsoft.com/office/drawing/2014/main" id="{449A010E-DEFA-4C08-A65C-492B4256229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2750" y="3784600"/>
            <a:ext cx="5027613" cy="1695450"/>
          </a:xfrm>
        </p:spPr>
        <p:txBody>
          <a:bodyPr/>
          <a:lstStyle/>
          <a:p>
            <a:r>
              <a:rPr lang="en-US" altLang="zh-CN"/>
              <a:t>sender limits transmission: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 b="1">
                <a:latin typeface="Courier New" panose="02070309020205020404" pitchFamily="49" charset="0"/>
              </a:rPr>
              <a:t>cwnd</a:t>
            </a:r>
            <a:r>
              <a:rPr lang="en-US" altLang="zh-CN"/>
              <a:t> is dynamic, function of perceived network congestion</a:t>
            </a:r>
          </a:p>
          <a:p>
            <a:endParaRPr lang="en-US" altLang="zh-CN"/>
          </a:p>
        </p:txBody>
      </p:sp>
      <p:sp>
        <p:nvSpPr>
          <p:cNvPr id="102407" name="Rectangle 4">
            <a:extLst>
              <a:ext uri="{FF2B5EF4-FFF2-40B4-BE49-F238E27FC236}">
                <a16:creationId xmlns:a16="http://schemas.microsoft.com/office/drawing/2014/main" id="{34E469FF-E277-43CD-A4CE-18B52794A04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159375" y="1485900"/>
            <a:ext cx="3810000" cy="244792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ea typeface="ＭＳ Ｐゴシック" charset="0"/>
                <a:cs typeface="+mn-cs"/>
              </a:rPr>
              <a:t>TCP sending rate:</a:t>
            </a:r>
          </a:p>
          <a:p>
            <a:pPr>
              <a:buFont typeface="Wingdings" charset="0"/>
              <a:buChar char="v"/>
              <a:defRPr/>
            </a:pPr>
            <a:r>
              <a:rPr lang="en-US" i="1" dirty="0">
                <a:ea typeface="ＭＳ Ｐゴシック" charset="0"/>
                <a:cs typeface="+mn-cs"/>
              </a:rPr>
              <a:t>roughly:</a:t>
            </a:r>
            <a:r>
              <a:rPr lang="en-US" dirty="0">
                <a:ea typeface="ＭＳ Ｐゴシック" charset="0"/>
                <a:cs typeface="+mn-cs"/>
              </a:rPr>
              <a:t> send </a:t>
            </a:r>
            <a:r>
              <a:rPr lang="en-US" dirty="0" err="1">
                <a:ea typeface="ＭＳ Ｐゴシック" charset="0"/>
                <a:cs typeface="+mn-cs"/>
              </a:rPr>
              <a:t>cwnd</a:t>
            </a:r>
            <a:r>
              <a:rPr lang="en-US" dirty="0">
                <a:ea typeface="ＭＳ Ｐゴシック" charset="0"/>
                <a:cs typeface="+mn-cs"/>
              </a:rPr>
              <a:t> bytes, wait RTT for ACKS, then send more bytes</a:t>
            </a:r>
          </a:p>
        </p:txBody>
      </p:sp>
      <p:sp>
        <p:nvSpPr>
          <p:cNvPr id="91144" name="Rectangle 12">
            <a:extLst>
              <a:ext uri="{FF2B5EF4-FFF2-40B4-BE49-F238E27FC236}">
                <a16:creationId xmlns:a16="http://schemas.microsoft.com/office/drawing/2014/main" id="{4E5A658F-7F82-4E53-949E-856CE9282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1941513"/>
            <a:ext cx="65088" cy="622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45" name="Rectangle 13">
            <a:extLst>
              <a:ext uri="{FF2B5EF4-FFF2-40B4-BE49-F238E27FC236}">
                <a16:creationId xmlns:a16="http://schemas.microsoft.com/office/drawing/2014/main" id="{70C732B2-2590-44E2-A603-230E30632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8" y="1943100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46" name="Rectangle 14">
            <a:extLst>
              <a:ext uri="{FF2B5EF4-FFF2-40B4-BE49-F238E27FC236}">
                <a16:creationId xmlns:a16="http://schemas.microsoft.com/office/drawing/2014/main" id="{A83CD168-AAFB-44E6-9920-A6EA9FCB5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613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47" name="Rectangle 15">
            <a:extLst>
              <a:ext uri="{FF2B5EF4-FFF2-40B4-BE49-F238E27FC236}">
                <a16:creationId xmlns:a16="http://schemas.microsoft.com/office/drawing/2014/main" id="{DD28CADD-9F6C-4B55-951C-6C7959B97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194151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48" name="Rectangle 16">
            <a:extLst>
              <a:ext uri="{FF2B5EF4-FFF2-40B4-BE49-F238E27FC236}">
                <a16:creationId xmlns:a16="http://schemas.microsoft.com/office/drawing/2014/main" id="{B6531286-6FF6-42F2-ACF5-361381068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194151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49" name="Rectangle 17">
            <a:extLst>
              <a:ext uri="{FF2B5EF4-FFF2-40B4-BE49-F238E27FC236}">
                <a16:creationId xmlns:a16="http://schemas.microsoft.com/office/drawing/2014/main" id="{B6DC8AF3-23B4-4DD3-A4A6-C1BE0DBB0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538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50" name="Rectangle 18">
            <a:extLst>
              <a:ext uri="{FF2B5EF4-FFF2-40B4-BE49-F238E27FC236}">
                <a16:creationId xmlns:a16="http://schemas.microsoft.com/office/drawing/2014/main" id="{98997FE7-030E-41E6-A416-E5E9C7266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613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51" name="Rectangle 19">
            <a:extLst>
              <a:ext uri="{FF2B5EF4-FFF2-40B4-BE49-F238E27FC236}">
                <a16:creationId xmlns:a16="http://schemas.microsoft.com/office/drawing/2014/main" id="{A08A841D-B4A5-4D81-8BDF-874DFC75A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863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52" name="Rectangle 20">
            <a:extLst>
              <a:ext uri="{FF2B5EF4-FFF2-40B4-BE49-F238E27FC236}">
                <a16:creationId xmlns:a16="http://schemas.microsoft.com/office/drawing/2014/main" id="{D324EF7C-9FBA-4C40-8DAB-C70ED5CB5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113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53" name="Rectangle 21">
            <a:extLst>
              <a:ext uri="{FF2B5EF4-FFF2-40B4-BE49-F238E27FC236}">
                <a16:creationId xmlns:a16="http://schemas.microsoft.com/office/drawing/2014/main" id="{E85DBCC5-6D39-4AC6-92A1-768DC6DA5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475" y="194151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54" name="Rectangle 22">
            <a:extLst>
              <a:ext uri="{FF2B5EF4-FFF2-40B4-BE49-F238E27FC236}">
                <a16:creationId xmlns:a16="http://schemas.microsoft.com/office/drawing/2014/main" id="{33CB8ADD-B6E0-4688-A06A-F3C9A200C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900" y="1943100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55" name="Rectangle 23">
            <a:extLst>
              <a:ext uri="{FF2B5EF4-FFF2-40B4-BE49-F238E27FC236}">
                <a16:creationId xmlns:a16="http://schemas.microsoft.com/office/drawing/2014/main" id="{8844FE85-7D29-4FFA-A604-AF3CBA602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738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56" name="Rectangle 24">
            <a:extLst>
              <a:ext uri="{FF2B5EF4-FFF2-40B4-BE49-F238E27FC236}">
                <a16:creationId xmlns:a16="http://schemas.microsoft.com/office/drawing/2014/main" id="{78D1A85F-A511-4FF0-98CB-5E8A4B90E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7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57" name="Rectangle 25">
            <a:extLst>
              <a:ext uri="{FF2B5EF4-FFF2-40B4-BE49-F238E27FC236}">
                <a16:creationId xmlns:a16="http://schemas.microsoft.com/office/drawing/2014/main" id="{15358651-0E3F-42BA-89FB-6BDF194CE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58" name="Rectangle 26">
            <a:extLst>
              <a:ext uri="{FF2B5EF4-FFF2-40B4-BE49-F238E27FC236}">
                <a16:creationId xmlns:a16="http://schemas.microsoft.com/office/drawing/2014/main" id="{A0B80234-CBA7-46CF-81BB-FAD729BEE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663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59" name="Rectangle 27">
            <a:extLst>
              <a:ext uri="{FF2B5EF4-FFF2-40B4-BE49-F238E27FC236}">
                <a16:creationId xmlns:a16="http://schemas.microsoft.com/office/drawing/2014/main" id="{CB3AA1C6-A1B3-49AA-AC65-CC258CEC9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7738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60" name="Rectangle 28">
            <a:extLst>
              <a:ext uri="{FF2B5EF4-FFF2-40B4-BE49-F238E27FC236}">
                <a16:creationId xmlns:a16="http://schemas.microsoft.com/office/drawing/2014/main" id="{18C2B4D5-B675-49B2-BCEC-10BB77270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988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61" name="Rectangle 29">
            <a:extLst>
              <a:ext uri="{FF2B5EF4-FFF2-40B4-BE49-F238E27FC236}">
                <a16:creationId xmlns:a16="http://schemas.microsoft.com/office/drawing/2014/main" id="{A2C15D73-9D6F-4817-8997-2FEAB351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982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62" name="Rectangle 30">
            <a:extLst>
              <a:ext uri="{FF2B5EF4-FFF2-40B4-BE49-F238E27FC236}">
                <a16:creationId xmlns:a16="http://schemas.microsoft.com/office/drawing/2014/main" id="{9450D3B3-CAA9-4E70-8080-C75046009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63" name="Rectangle 31">
            <a:extLst>
              <a:ext uri="{FF2B5EF4-FFF2-40B4-BE49-F238E27FC236}">
                <a16:creationId xmlns:a16="http://schemas.microsoft.com/office/drawing/2014/main" id="{89B31FAA-E2FD-4479-AA80-5574FDF28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97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64" name="Rectangle 32">
            <a:extLst>
              <a:ext uri="{FF2B5EF4-FFF2-40B4-BE49-F238E27FC236}">
                <a16:creationId xmlns:a16="http://schemas.microsoft.com/office/drawing/2014/main" id="{A92B058A-16EA-43E3-9CC7-BCBAE889D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8" y="1939925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65" name="Rectangle 33">
            <a:extLst>
              <a:ext uri="{FF2B5EF4-FFF2-40B4-BE49-F238E27FC236}">
                <a16:creationId xmlns:a16="http://schemas.microsoft.com/office/drawing/2014/main" id="{09AB2CEC-8A76-4362-858F-5CD49765F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713" y="1939925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66" name="Rectangle 34">
            <a:extLst>
              <a:ext uri="{FF2B5EF4-FFF2-40B4-BE49-F238E27FC236}">
                <a16:creationId xmlns:a16="http://schemas.microsoft.com/office/drawing/2014/main" id="{723987BB-52A0-4E0B-8ED6-1F5A6B8C0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55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67" name="Rectangle 35">
            <a:extLst>
              <a:ext uri="{FF2B5EF4-FFF2-40B4-BE49-F238E27FC236}">
                <a16:creationId xmlns:a16="http://schemas.microsoft.com/office/drawing/2014/main" id="{17533949-12FF-4B5F-98AB-5FAAA72C0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68" name="Rectangle 36">
            <a:extLst>
              <a:ext uri="{FF2B5EF4-FFF2-40B4-BE49-F238E27FC236}">
                <a16:creationId xmlns:a16="http://schemas.microsoft.com/office/drawing/2014/main" id="{E52B257A-B536-43CC-8640-225BED3FD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69" name="Rectangle 37">
            <a:extLst>
              <a:ext uri="{FF2B5EF4-FFF2-40B4-BE49-F238E27FC236}">
                <a16:creationId xmlns:a16="http://schemas.microsoft.com/office/drawing/2014/main" id="{FF52C775-5B7F-4D27-BA32-C56F1E265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95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70" name="Rectangle 38">
            <a:extLst>
              <a:ext uri="{FF2B5EF4-FFF2-40B4-BE49-F238E27FC236}">
                <a16:creationId xmlns:a16="http://schemas.microsoft.com/office/drawing/2014/main" id="{080E3E24-5D21-471F-BFA9-A4E2ACD46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788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71" name="Rectangle 39">
            <a:extLst>
              <a:ext uri="{FF2B5EF4-FFF2-40B4-BE49-F238E27FC236}">
                <a16:creationId xmlns:a16="http://schemas.microsoft.com/office/drawing/2014/main" id="{58F8233C-BA19-444C-81A1-755CBC56E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5" y="1943100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72" name="Rectangle 40">
            <a:extLst>
              <a:ext uri="{FF2B5EF4-FFF2-40B4-BE49-F238E27FC236}">
                <a16:creationId xmlns:a16="http://schemas.microsoft.com/office/drawing/2014/main" id="{08397709-1AE1-40AD-8FE2-AC86E8389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6463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73" name="Rectangle 41">
            <a:extLst>
              <a:ext uri="{FF2B5EF4-FFF2-40B4-BE49-F238E27FC236}">
                <a16:creationId xmlns:a16="http://schemas.microsoft.com/office/drawing/2014/main" id="{17ADEA9A-17E2-417C-8B34-EE5E1EE5B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888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74" name="Rectangle 42">
            <a:extLst>
              <a:ext uri="{FF2B5EF4-FFF2-40B4-BE49-F238E27FC236}">
                <a16:creationId xmlns:a16="http://schemas.microsoft.com/office/drawing/2014/main" id="{F39DDBD6-B016-40E7-B0FE-3394D32B0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138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75" name="Rectangle 43">
            <a:extLst>
              <a:ext uri="{FF2B5EF4-FFF2-40B4-BE49-F238E27FC236}">
                <a16:creationId xmlns:a16="http://schemas.microsoft.com/office/drawing/2014/main" id="{48214771-8AB1-4E51-A3AA-1D9148205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388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76" name="Rectangle 44">
            <a:extLst>
              <a:ext uri="{FF2B5EF4-FFF2-40B4-BE49-F238E27FC236}">
                <a16:creationId xmlns:a16="http://schemas.microsoft.com/office/drawing/2014/main" id="{EABC5981-E50B-4AB1-A812-ECA8B5949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463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77" name="Rectangle 45">
            <a:extLst>
              <a:ext uri="{FF2B5EF4-FFF2-40B4-BE49-F238E27FC236}">
                <a16:creationId xmlns:a16="http://schemas.microsoft.com/office/drawing/2014/main" id="{44B61BA6-8CF6-4C8A-AD93-26A02249D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1941513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78" name="Rectangle 46">
            <a:extLst>
              <a:ext uri="{FF2B5EF4-FFF2-40B4-BE49-F238E27FC236}">
                <a16:creationId xmlns:a16="http://schemas.microsoft.com/office/drawing/2014/main" id="{F9BCA319-B1BA-43C5-AF50-C7683CF61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550" y="1941513"/>
            <a:ext cx="65088" cy="6223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79" name="Rectangle 47">
            <a:extLst>
              <a:ext uri="{FF2B5EF4-FFF2-40B4-BE49-F238E27FC236}">
                <a16:creationId xmlns:a16="http://schemas.microsoft.com/office/drawing/2014/main" id="{4C722E82-FA0E-45BA-AAD9-07CB4114D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88" y="2679700"/>
            <a:ext cx="3408362" cy="8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80" name="Rectangle 48">
            <a:extLst>
              <a:ext uri="{FF2B5EF4-FFF2-40B4-BE49-F238E27FC236}">
                <a16:creationId xmlns:a16="http://schemas.microsoft.com/office/drawing/2014/main" id="{EF629032-BC83-4654-A4D2-0D1EF94D2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13" y="1831975"/>
            <a:ext cx="3408362" cy="8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81" name="Line 51">
            <a:extLst>
              <a:ext uri="{FF2B5EF4-FFF2-40B4-BE49-F238E27FC236}">
                <a16:creationId xmlns:a16="http://schemas.microsoft.com/office/drawing/2014/main" id="{4083863F-E928-4E5E-B8B4-2AE58A506B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1963" y="2635250"/>
            <a:ext cx="90963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82" name="Freeform 53">
            <a:extLst>
              <a:ext uri="{FF2B5EF4-FFF2-40B4-BE49-F238E27FC236}">
                <a16:creationId xmlns:a16="http://schemas.microsoft.com/office/drawing/2014/main" id="{88B98115-8767-4A4F-98F1-B9951E79E821}"/>
              </a:ext>
            </a:extLst>
          </p:cNvPr>
          <p:cNvSpPr>
            <a:spLocks/>
          </p:cNvSpPr>
          <p:nvPr/>
        </p:nvSpPr>
        <p:spPr bwMode="auto">
          <a:xfrm>
            <a:off x="1524000" y="2614613"/>
            <a:ext cx="144463" cy="384175"/>
          </a:xfrm>
          <a:custGeom>
            <a:avLst/>
            <a:gdLst>
              <a:gd name="T0" fmla="*/ 2147483647 w 91"/>
              <a:gd name="T1" fmla="*/ 0 h 242"/>
              <a:gd name="T2" fmla="*/ 2147483647 w 91"/>
              <a:gd name="T3" fmla="*/ 2147483647 h 242"/>
              <a:gd name="T4" fmla="*/ 0 w 91"/>
              <a:gd name="T5" fmla="*/ 2147483647 h 242"/>
              <a:gd name="T6" fmla="*/ 0 60000 65536"/>
              <a:gd name="T7" fmla="*/ 0 60000 65536"/>
              <a:gd name="T8" fmla="*/ 0 60000 65536"/>
              <a:gd name="T9" fmla="*/ 0 w 91"/>
              <a:gd name="T10" fmla="*/ 0 h 242"/>
              <a:gd name="T11" fmla="*/ 91 w 91"/>
              <a:gd name="T12" fmla="*/ 242 h 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" h="242">
                <a:moveTo>
                  <a:pt x="91" y="0"/>
                </a:moveTo>
                <a:lnTo>
                  <a:pt x="88" y="242"/>
                </a:lnTo>
                <a:lnTo>
                  <a:pt x="0" y="242"/>
                </a:lnTo>
              </a:path>
            </a:pathLst>
          </a:custGeom>
          <a:noFill/>
          <a:ln w="127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83" name="Line 56">
            <a:extLst>
              <a:ext uri="{FF2B5EF4-FFF2-40B4-BE49-F238E27FC236}">
                <a16:creationId xmlns:a16="http://schemas.microsoft.com/office/drawing/2014/main" id="{79C3BB23-5A36-43D4-9539-991283C017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1863" y="2654300"/>
            <a:ext cx="12700" cy="43021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84" name="Text Box 57">
            <a:extLst>
              <a:ext uri="{FF2B5EF4-FFF2-40B4-BE49-F238E27FC236}">
                <a16:creationId xmlns:a16="http://schemas.microsoft.com/office/drawing/2014/main" id="{68D5712F-6974-4D5B-9B40-93B63045A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8" y="2838450"/>
            <a:ext cx="8524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last byte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ACKed</a:t>
            </a:r>
          </a:p>
        </p:txBody>
      </p:sp>
      <p:sp>
        <p:nvSpPr>
          <p:cNvPr id="91185" name="Text Box 58">
            <a:extLst>
              <a:ext uri="{FF2B5EF4-FFF2-40B4-BE49-F238E27FC236}">
                <a16:creationId xmlns:a16="http://schemas.microsoft.com/office/drawing/2014/main" id="{134AC4D8-044E-4FD5-9C73-0E4FBBB0A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3016250"/>
            <a:ext cx="1209675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sent, not-yet ACKed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(</a:t>
            </a:r>
            <a:r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“</a:t>
            </a:r>
            <a:r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in-flight</a:t>
            </a:r>
            <a:r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”</a:t>
            </a:r>
            <a:r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)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86" name="Text Box 59">
            <a:extLst>
              <a:ext uri="{FF2B5EF4-FFF2-40B4-BE49-F238E27FC236}">
                <a16:creationId xmlns:a16="http://schemas.microsoft.com/office/drawing/2014/main" id="{E624BEA4-A001-429D-9387-FC6A8BCD8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950" y="2878138"/>
            <a:ext cx="1066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last byte sent</a:t>
            </a:r>
          </a:p>
        </p:txBody>
      </p:sp>
      <p:sp>
        <p:nvSpPr>
          <p:cNvPr id="91187" name="Text Box 61">
            <a:extLst>
              <a:ext uri="{FF2B5EF4-FFF2-40B4-BE49-F238E27FC236}">
                <a16:creationId xmlns:a16="http://schemas.microsoft.com/office/drawing/2014/main" id="{B9E3CCFA-E962-46C6-A3B7-E80B8EC86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8525" y="1622425"/>
            <a:ext cx="6096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cwnd</a:t>
            </a:r>
            <a:endParaRPr kumimoji="0" lang="en-US" altLang="zh-CN" sz="14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91188" name="Group 62">
            <a:extLst>
              <a:ext uri="{FF2B5EF4-FFF2-40B4-BE49-F238E27FC236}">
                <a16:creationId xmlns:a16="http://schemas.microsoft.com/office/drawing/2014/main" id="{150951F3-CAD5-423A-984C-3D628A94B590}"/>
              </a:ext>
            </a:extLst>
          </p:cNvPr>
          <p:cNvGrpSpPr>
            <a:grpSpLocks/>
          </p:cNvGrpSpPr>
          <p:nvPr/>
        </p:nvGrpSpPr>
        <p:grpSpPr bwMode="auto">
          <a:xfrm>
            <a:off x="2774950" y="1706563"/>
            <a:ext cx="447675" cy="117475"/>
            <a:chOff x="4250" y="1692"/>
            <a:chExt cx="374" cy="86"/>
          </a:xfrm>
        </p:grpSpPr>
        <p:sp>
          <p:nvSpPr>
            <p:cNvPr id="91210" name="Line 63">
              <a:extLst>
                <a:ext uri="{FF2B5EF4-FFF2-40B4-BE49-F238E27FC236}">
                  <a16:creationId xmlns:a16="http://schemas.microsoft.com/office/drawing/2014/main" id="{49D09850-D13D-4A67-B17E-6858FFB7B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0" y="1738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1211" name="Line 64">
              <a:extLst>
                <a:ext uri="{FF2B5EF4-FFF2-40B4-BE49-F238E27FC236}">
                  <a16:creationId xmlns:a16="http://schemas.microsoft.com/office/drawing/2014/main" id="{D23F925A-AC81-43CE-9456-308ED4506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1" y="1692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91189" name="Group 65">
            <a:extLst>
              <a:ext uri="{FF2B5EF4-FFF2-40B4-BE49-F238E27FC236}">
                <a16:creationId xmlns:a16="http://schemas.microsoft.com/office/drawing/2014/main" id="{56993C3B-6472-4433-B5EB-9502BE295A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1736725" y="1725613"/>
            <a:ext cx="466725" cy="123825"/>
            <a:chOff x="4250" y="1692"/>
            <a:chExt cx="374" cy="86"/>
          </a:xfrm>
        </p:grpSpPr>
        <p:sp>
          <p:nvSpPr>
            <p:cNvPr id="91208" name="Line 66">
              <a:extLst>
                <a:ext uri="{FF2B5EF4-FFF2-40B4-BE49-F238E27FC236}">
                  <a16:creationId xmlns:a16="http://schemas.microsoft.com/office/drawing/2014/main" id="{4D97526D-D514-4DF0-9BF3-1A95608B25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3" y="1739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1209" name="Line 67">
              <a:extLst>
                <a:ext uri="{FF2B5EF4-FFF2-40B4-BE49-F238E27FC236}">
                  <a16:creationId xmlns:a16="http://schemas.microsoft.com/office/drawing/2014/main" id="{7906DF90-4A3B-4EA5-A01C-4B5E535BB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4" y="1693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91190" name="Freeform 69">
            <a:extLst>
              <a:ext uri="{FF2B5EF4-FFF2-40B4-BE49-F238E27FC236}">
                <a16:creationId xmlns:a16="http://schemas.microsoft.com/office/drawing/2014/main" id="{5E484C8B-ECE1-4109-803F-CD0E7ADE8EB4}"/>
              </a:ext>
            </a:extLst>
          </p:cNvPr>
          <p:cNvSpPr>
            <a:spLocks/>
          </p:cNvSpPr>
          <p:nvPr/>
        </p:nvSpPr>
        <p:spPr bwMode="auto">
          <a:xfrm flipH="1">
            <a:off x="2628900" y="2703513"/>
            <a:ext cx="144463" cy="301625"/>
          </a:xfrm>
          <a:custGeom>
            <a:avLst/>
            <a:gdLst>
              <a:gd name="T0" fmla="*/ 2147483647 w 91"/>
              <a:gd name="T1" fmla="*/ 0 h 242"/>
              <a:gd name="T2" fmla="*/ 2147483647 w 91"/>
              <a:gd name="T3" fmla="*/ 2147483647 h 242"/>
              <a:gd name="T4" fmla="*/ 0 w 91"/>
              <a:gd name="T5" fmla="*/ 2147483647 h 242"/>
              <a:gd name="T6" fmla="*/ 0 60000 65536"/>
              <a:gd name="T7" fmla="*/ 0 60000 65536"/>
              <a:gd name="T8" fmla="*/ 0 60000 65536"/>
              <a:gd name="T9" fmla="*/ 0 w 91"/>
              <a:gd name="T10" fmla="*/ 0 h 242"/>
              <a:gd name="T11" fmla="*/ 91 w 91"/>
              <a:gd name="T12" fmla="*/ 242 h 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" h="242">
                <a:moveTo>
                  <a:pt x="91" y="0"/>
                </a:moveTo>
                <a:lnTo>
                  <a:pt x="88" y="242"/>
                </a:lnTo>
                <a:lnTo>
                  <a:pt x="0" y="242"/>
                </a:lnTo>
              </a:path>
            </a:pathLst>
          </a:custGeom>
          <a:noFill/>
          <a:ln w="127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91" name="Text Box 71">
            <a:extLst>
              <a:ext uri="{FF2B5EF4-FFF2-40B4-BE49-F238E27FC236}">
                <a16:creationId xmlns:a16="http://schemas.microsoft.com/office/drawing/2014/main" id="{FD32F2E7-59A0-4690-B2BE-E4CC21182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463" y="4316413"/>
            <a:ext cx="2816225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5425" indent="-225425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225425" marR="0" lvl="0" indent="-2254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LastByteSent-</a:t>
            </a:r>
          </a:p>
          <a:p>
            <a:pPr marL="225425" marR="0" lvl="0" indent="-2254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	LastByteAcked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91192" name="Group 74">
            <a:extLst>
              <a:ext uri="{FF2B5EF4-FFF2-40B4-BE49-F238E27FC236}">
                <a16:creationId xmlns:a16="http://schemas.microsoft.com/office/drawing/2014/main" id="{04994FD0-8986-4FB1-8A94-C05793AFCF89}"/>
              </a:ext>
            </a:extLst>
          </p:cNvPr>
          <p:cNvGrpSpPr>
            <a:grpSpLocks/>
          </p:cNvGrpSpPr>
          <p:nvPr/>
        </p:nvGrpSpPr>
        <p:grpSpPr bwMode="auto">
          <a:xfrm>
            <a:off x="3160713" y="4386263"/>
            <a:ext cx="350837" cy="336550"/>
            <a:chOff x="2059" y="2097"/>
            <a:chExt cx="221" cy="212"/>
          </a:xfrm>
        </p:grpSpPr>
        <p:sp>
          <p:nvSpPr>
            <p:cNvPr id="91206" name="Text Box 72">
              <a:extLst>
                <a:ext uri="{FF2B5EF4-FFF2-40B4-BE49-F238E27FC236}">
                  <a16:creationId xmlns:a16="http://schemas.microsoft.com/office/drawing/2014/main" id="{F5651A2C-F334-448F-AFB5-3637F94CC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" y="2097"/>
              <a:ext cx="2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&lt;</a:t>
              </a:r>
            </a:p>
          </p:txBody>
        </p:sp>
        <p:sp>
          <p:nvSpPr>
            <p:cNvPr id="91207" name="Line 73">
              <a:extLst>
                <a:ext uri="{FF2B5EF4-FFF2-40B4-BE49-F238E27FC236}">
                  <a16:creationId xmlns:a16="http://schemas.microsoft.com/office/drawing/2014/main" id="{EA52F817-733A-4A81-AB7F-290C86D16D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3" y="2269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91193" name="Text Box 75">
            <a:extLst>
              <a:ext uri="{FF2B5EF4-FFF2-40B4-BE49-F238E27FC236}">
                <a16:creationId xmlns:a16="http://schemas.microsoft.com/office/drawing/2014/main" id="{50115907-D5CE-47CD-9414-8A819E699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6313" y="4365625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cwnd</a:t>
            </a:r>
          </a:p>
        </p:txBody>
      </p:sp>
      <p:sp>
        <p:nvSpPr>
          <p:cNvPr id="91194" name="Rectangle 76">
            <a:extLst>
              <a:ext uri="{FF2B5EF4-FFF2-40B4-BE49-F238E27FC236}">
                <a16:creationId xmlns:a16="http://schemas.microsoft.com/office/drawing/2014/main" id="{32EBF17D-AE45-439A-9222-CEB596C22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938" y="4306888"/>
            <a:ext cx="3725862" cy="642937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95" name="Text Box 78">
            <a:extLst>
              <a:ext uri="{FF2B5EF4-FFF2-40B4-BE49-F238E27FC236}">
                <a16:creationId xmlns:a16="http://schemas.microsoft.com/office/drawing/2014/main" id="{30934A95-A25F-44BD-BCEF-889C4209C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1390650"/>
            <a:ext cx="2720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sender sequence number space </a:t>
            </a:r>
          </a:p>
        </p:txBody>
      </p:sp>
      <p:sp>
        <p:nvSpPr>
          <p:cNvPr id="91196" name="Text Box 79">
            <a:extLst>
              <a:ext uri="{FF2B5EF4-FFF2-40B4-BE49-F238E27FC236}">
                <a16:creationId xmlns:a16="http://schemas.microsoft.com/office/drawing/2014/main" id="{22730F5A-C2D8-45DD-BFF0-D32D5564F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9888" y="3727450"/>
            <a:ext cx="801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rate</a:t>
            </a:r>
          </a:p>
        </p:txBody>
      </p:sp>
      <p:grpSp>
        <p:nvGrpSpPr>
          <p:cNvPr id="91197" name="Group 82">
            <a:extLst>
              <a:ext uri="{FF2B5EF4-FFF2-40B4-BE49-F238E27FC236}">
                <a16:creationId xmlns:a16="http://schemas.microsoft.com/office/drawing/2014/main" id="{4DB5696B-F954-4B23-967C-BC306EA1AB40}"/>
              </a:ext>
            </a:extLst>
          </p:cNvPr>
          <p:cNvGrpSpPr>
            <a:grpSpLocks/>
          </p:cNvGrpSpPr>
          <p:nvPr/>
        </p:nvGrpSpPr>
        <p:grpSpPr bwMode="auto">
          <a:xfrm>
            <a:off x="5902325" y="3752850"/>
            <a:ext cx="931863" cy="441325"/>
            <a:chOff x="4214" y="2517"/>
            <a:chExt cx="587" cy="278"/>
          </a:xfrm>
        </p:grpSpPr>
        <p:sp>
          <p:nvSpPr>
            <p:cNvPr id="91204" name="Text Box 80">
              <a:extLst>
                <a:ext uri="{FF2B5EF4-FFF2-40B4-BE49-F238E27FC236}">
                  <a16:creationId xmlns:a16="http://schemas.microsoft.com/office/drawing/2014/main" id="{05F054E6-AD37-4D69-8495-E5916DBF7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6" y="2517"/>
              <a:ext cx="5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~</a:t>
              </a:r>
            </a:p>
          </p:txBody>
        </p:sp>
        <p:sp>
          <p:nvSpPr>
            <p:cNvPr id="91205" name="Text Box 81">
              <a:extLst>
                <a:ext uri="{FF2B5EF4-FFF2-40B4-BE49-F238E27FC236}">
                  <a16:creationId xmlns:a16="http://schemas.microsoft.com/office/drawing/2014/main" id="{79DE1663-BAFD-4F2E-A966-FC4A38A10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4" y="2564"/>
              <a:ext cx="5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~</a:t>
              </a:r>
            </a:p>
          </p:txBody>
        </p:sp>
      </p:grpSp>
      <p:grpSp>
        <p:nvGrpSpPr>
          <p:cNvPr id="91198" name="Group 86">
            <a:extLst>
              <a:ext uri="{FF2B5EF4-FFF2-40B4-BE49-F238E27FC236}">
                <a16:creationId xmlns:a16="http://schemas.microsoft.com/office/drawing/2014/main" id="{062A8905-D81D-4939-B5C0-F8E40203E22E}"/>
              </a:ext>
            </a:extLst>
          </p:cNvPr>
          <p:cNvGrpSpPr>
            <a:grpSpLocks/>
          </p:cNvGrpSpPr>
          <p:nvPr/>
        </p:nvGrpSpPr>
        <p:grpSpPr bwMode="auto">
          <a:xfrm>
            <a:off x="6577013" y="3603625"/>
            <a:ext cx="712787" cy="715963"/>
            <a:chOff x="4400" y="2509"/>
            <a:chExt cx="449" cy="451"/>
          </a:xfrm>
        </p:grpSpPr>
        <p:sp>
          <p:nvSpPr>
            <p:cNvPr id="91201" name="Text Box 83">
              <a:extLst>
                <a:ext uri="{FF2B5EF4-FFF2-40B4-BE49-F238E27FC236}">
                  <a16:creationId xmlns:a16="http://schemas.microsoft.com/office/drawing/2014/main" id="{C5BA75EA-D3D6-43D7-B409-FDCA5A9EF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0" y="2509"/>
              <a:ext cx="4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cwnd</a:t>
              </a:r>
            </a:p>
          </p:txBody>
        </p:sp>
        <p:sp>
          <p:nvSpPr>
            <p:cNvPr id="91202" name="Text Box 84">
              <a:extLst>
                <a:ext uri="{FF2B5EF4-FFF2-40B4-BE49-F238E27FC236}">
                  <a16:creationId xmlns:a16="http://schemas.microsoft.com/office/drawing/2014/main" id="{FE7F3DBA-121F-49C4-AE5B-5D9352526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3" y="2729"/>
              <a:ext cx="3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RTT</a:t>
              </a:r>
            </a:p>
          </p:txBody>
        </p:sp>
        <p:sp>
          <p:nvSpPr>
            <p:cNvPr id="91203" name="Line 85">
              <a:extLst>
                <a:ext uri="{FF2B5EF4-FFF2-40B4-BE49-F238E27FC236}">
                  <a16:creationId xmlns:a16="http://schemas.microsoft.com/office/drawing/2014/main" id="{D798C0AF-CBCC-482D-9082-9B911EBA7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0" y="2731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91199" name="Text Box 87">
            <a:extLst>
              <a:ext uri="{FF2B5EF4-FFF2-40B4-BE49-F238E27FC236}">
                <a16:creationId xmlns:a16="http://schemas.microsoft.com/office/drawing/2014/main" id="{506C166E-DDEE-4B08-9C66-AD3F3EF29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4563" y="3762375"/>
            <a:ext cx="1138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bytes/sec</a:t>
            </a:r>
          </a:p>
        </p:txBody>
      </p:sp>
      <p:sp>
        <p:nvSpPr>
          <p:cNvPr id="91200" name="Rectangle 88">
            <a:extLst>
              <a:ext uri="{FF2B5EF4-FFF2-40B4-BE49-F238E27FC236}">
                <a16:creationId xmlns:a16="http://schemas.microsoft.com/office/drawing/2014/main" id="{50283C3B-BA60-46E0-804C-CDFD416D5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475" y="3638550"/>
            <a:ext cx="3035300" cy="644525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60" name="Picture 5" descr="underline_base">
            <a:extLst>
              <a:ext uri="{FF2B5EF4-FFF2-40B4-BE49-F238E27FC236}">
                <a16:creationId xmlns:a16="http://schemas.microsoft.com/office/drawing/2014/main" id="{A3A76E34-E788-4A54-83F6-C802B800205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925513"/>
            <a:ext cx="3824287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5" name="Rectangle 2">
            <a:extLst>
              <a:ext uri="{FF2B5EF4-FFF2-40B4-BE49-F238E27FC236}">
                <a16:creationId xmlns:a16="http://schemas.microsoft.com/office/drawing/2014/main" id="{69CE09B8-B2A9-4123-9F00-6E6A43A3B8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4025" y="239713"/>
            <a:ext cx="7772400" cy="928687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TCP throughput</a:t>
            </a:r>
          </a:p>
        </p:txBody>
      </p:sp>
      <p:sp>
        <p:nvSpPr>
          <p:cNvPr id="96262" name="Rectangle 3">
            <a:extLst>
              <a:ext uri="{FF2B5EF4-FFF2-40B4-BE49-F238E27FC236}">
                <a16:creationId xmlns:a16="http://schemas.microsoft.com/office/drawing/2014/main" id="{E0B61E87-8ED7-44FA-AF11-ABA3653E8E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2775" y="1362075"/>
            <a:ext cx="8531225" cy="4648200"/>
          </a:xfrm>
        </p:spPr>
        <p:txBody>
          <a:bodyPr/>
          <a:lstStyle/>
          <a:p>
            <a:r>
              <a:rPr lang="en-US" altLang="zh-CN" sz="2800"/>
              <a:t>avg. TCP thruput as function of window size, RTT?</a:t>
            </a:r>
          </a:p>
          <a:p>
            <a:pPr lvl="1"/>
            <a:r>
              <a:rPr lang="en-US" altLang="zh-CN" sz="2400"/>
              <a:t>ignore slow start, assume always data to send</a:t>
            </a:r>
          </a:p>
          <a:p>
            <a:r>
              <a:rPr lang="en-US" altLang="zh-CN" sz="2800"/>
              <a:t>W: window size </a:t>
            </a:r>
            <a:r>
              <a:rPr lang="en-US" altLang="zh-CN" sz="1600"/>
              <a:t>(measured in bytes)</a:t>
            </a:r>
            <a:r>
              <a:rPr lang="en-US" altLang="zh-CN" sz="2800"/>
              <a:t> where loss occurs</a:t>
            </a:r>
          </a:p>
          <a:p>
            <a:pPr lvl="1"/>
            <a:r>
              <a:rPr lang="en-US" altLang="zh-CN" sz="2400"/>
              <a:t>avg. window size (# in-flight bytes) is ¾ W</a:t>
            </a:r>
          </a:p>
          <a:p>
            <a:pPr lvl="1"/>
            <a:r>
              <a:rPr lang="en-US" altLang="zh-CN" sz="2400"/>
              <a:t>avg. thruput is 3/4W per RTT</a:t>
            </a:r>
          </a:p>
        </p:txBody>
      </p:sp>
      <p:grpSp>
        <p:nvGrpSpPr>
          <p:cNvPr id="96263" name="Group 35">
            <a:extLst>
              <a:ext uri="{FF2B5EF4-FFF2-40B4-BE49-F238E27FC236}">
                <a16:creationId xmlns:a16="http://schemas.microsoft.com/office/drawing/2014/main" id="{ABEC448F-A1B1-4C72-BF46-170CE72E86F5}"/>
              </a:ext>
            </a:extLst>
          </p:cNvPr>
          <p:cNvGrpSpPr>
            <a:grpSpLocks/>
          </p:cNvGrpSpPr>
          <p:nvPr/>
        </p:nvGrpSpPr>
        <p:grpSpPr bwMode="auto">
          <a:xfrm>
            <a:off x="1830388" y="4300538"/>
            <a:ext cx="4873625" cy="1998662"/>
            <a:chOff x="279" y="2432"/>
            <a:chExt cx="3070" cy="1259"/>
          </a:xfrm>
        </p:grpSpPr>
        <p:sp>
          <p:nvSpPr>
            <p:cNvPr id="96274" name="Freeform 26">
              <a:extLst>
                <a:ext uri="{FF2B5EF4-FFF2-40B4-BE49-F238E27FC236}">
                  <a16:creationId xmlns:a16="http://schemas.microsoft.com/office/drawing/2014/main" id="{5053E01C-6430-4815-A8F7-4D65CE514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" y="2556"/>
              <a:ext cx="2481" cy="579"/>
            </a:xfrm>
            <a:custGeom>
              <a:avLst/>
              <a:gdLst>
                <a:gd name="T0" fmla="*/ 0 w 2481"/>
                <a:gd name="T1" fmla="*/ 573 h 579"/>
                <a:gd name="T2" fmla="*/ 414 w 2481"/>
                <a:gd name="T3" fmla="*/ 18 h 579"/>
                <a:gd name="T4" fmla="*/ 414 w 2481"/>
                <a:gd name="T5" fmla="*/ 579 h 579"/>
                <a:gd name="T6" fmla="*/ 819 w 2481"/>
                <a:gd name="T7" fmla="*/ 18 h 579"/>
                <a:gd name="T8" fmla="*/ 825 w 2481"/>
                <a:gd name="T9" fmla="*/ 579 h 579"/>
                <a:gd name="T10" fmla="*/ 1245 w 2481"/>
                <a:gd name="T11" fmla="*/ 15 h 579"/>
                <a:gd name="T12" fmla="*/ 1245 w 2481"/>
                <a:gd name="T13" fmla="*/ 576 h 579"/>
                <a:gd name="T14" fmla="*/ 1647 w 2481"/>
                <a:gd name="T15" fmla="*/ 6 h 579"/>
                <a:gd name="T16" fmla="*/ 1647 w 2481"/>
                <a:gd name="T17" fmla="*/ 570 h 579"/>
                <a:gd name="T18" fmla="*/ 2064 w 2481"/>
                <a:gd name="T19" fmla="*/ 6 h 579"/>
                <a:gd name="T20" fmla="*/ 2064 w 2481"/>
                <a:gd name="T21" fmla="*/ 564 h 579"/>
                <a:gd name="T22" fmla="*/ 2481 w 2481"/>
                <a:gd name="T23" fmla="*/ 0 h 5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481"/>
                <a:gd name="T37" fmla="*/ 0 h 579"/>
                <a:gd name="T38" fmla="*/ 2481 w 2481"/>
                <a:gd name="T39" fmla="*/ 579 h 57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481" h="579">
                  <a:moveTo>
                    <a:pt x="0" y="573"/>
                  </a:moveTo>
                  <a:lnTo>
                    <a:pt x="414" y="18"/>
                  </a:lnTo>
                  <a:lnTo>
                    <a:pt x="414" y="579"/>
                  </a:lnTo>
                  <a:lnTo>
                    <a:pt x="819" y="18"/>
                  </a:lnTo>
                  <a:lnTo>
                    <a:pt x="825" y="579"/>
                  </a:lnTo>
                  <a:lnTo>
                    <a:pt x="1245" y="15"/>
                  </a:lnTo>
                  <a:lnTo>
                    <a:pt x="1245" y="576"/>
                  </a:lnTo>
                  <a:lnTo>
                    <a:pt x="1647" y="6"/>
                  </a:lnTo>
                  <a:lnTo>
                    <a:pt x="1647" y="570"/>
                  </a:lnTo>
                  <a:lnTo>
                    <a:pt x="2064" y="6"/>
                  </a:lnTo>
                  <a:lnTo>
                    <a:pt x="2064" y="564"/>
                  </a:lnTo>
                  <a:lnTo>
                    <a:pt x="2481" y="0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6275" name="Line 28">
              <a:extLst>
                <a:ext uri="{FF2B5EF4-FFF2-40B4-BE49-F238E27FC236}">
                  <a16:creationId xmlns:a16="http://schemas.microsoft.com/office/drawing/2014/main" id="{9B261F9E-B572-45FF-BE8F-A9B463D60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" y="3685"/>
              <a:ext cx="26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6276" name="Line 29">
              <a:extLst>
                <a:ext uri="{FF2B5EF4-FFF2-40B4-BE49-F238E27FC236}">
                  <a16:creationId xmlns:a16="http://schemas.microsoft.com/office/drawing/2014/main" id="{90B315DB-0055-4186-84CF-9FD2FAF0CE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" y="2432"/>
              <a:ext cx="0" cy="12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6277" name="Line 31">
              <a:extLst>
                <a:ext uri="{FF2B5EF4-FFF2-40B4-BE49-F238E27FC236}">
                  <a16:creationId xmlns:a16="http://schemas.microsoft.com/office/drawing/2014/main" id="{DD0A1F79-0324-4499-8A5B-77A219C98E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" y="2571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6278" name="Line 32">
              <a:extLst>
                <a:ext uri="{FF2B5EF4-FFF2-40B4-BE49-F238E27FC236}">
                  <a16:creationId xmlns:a16="http://schemas.microsoft.com/office/drawing/2014/main" id="{42F90414-1FD1-4774-985F-EFAD1D08C1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" y="3117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6279" name="Text Box 33">
              <a:extLst>
                <a:ext uri="{FF2B5EF4-FFF2-40B4-BE49-F238E27FC236}">
                  <a16:creationId xmlns:a16="http://schemas.microsoft.com/office/drawing/2014/main" id="{B9FE9E02-B449-43B0-B79A-AD5315734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" y="2453"/>
              <a:ext cx="2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W</a:t>
              </a:r>
            </a:p>
          </p:txBody>
        </p:sp>
        <p:sp>
          <p:nvSpPr>
            <p:cNvPr id="96280" name="Text Box 34">
              <a:extLst>
                <a:ext uri="{FF2B5EF4-FFF2-40B4-BE49-F238E27FC236}">
                  <a16:creationId xmlns:a16="http://schemas.microsoft.com/office/drawing/2014/main" id="{313BE64A-2073-4A32-8F76-CA79CA7B53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" y="3008"/>
              <a:ext cx="3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W/2</a:t>
              </a:r>
            </a:p>
          </p:txBody>
        </p:sp>
      </p:grpSp>
      <p:grpSp>
        <p:nvGrpSpPr>
          <p:cNvPr id="96264" name="Group 45">
            <a:extLst>
              <a:ext uri="{FF2B5EF4-FFF2-40B4-BE49-F238E27FC236}">
                <a16:creationId xmlns:a16="http://schemas.microsoft.com/office/drawing/2014/main" id="{12770D91-2B94-4A65-BB70-12DC24BAF017}"/>
              </a:ext>
            </a:extLst>
          </p:cNvPr>
          <p:cNvGrpSpPr>
            <a:grpSpLocks/>
          </p:cNvGrpSpPr>
          <p:nvPr/>
        </p:nvGrpSpPr>
        <p:grpSpPr bwMode="auto">
          <a:xfrm>
            <a:off x="2733675" y="3652838"/>
            <a:ext cx="3795713" cy="620712"/>
            <a:chOff x="1722" y="2139"/>
            <a:chExt cx="2391" cy="391"/>
          </a:xfrm>
        </p:grpSpPr>
        <p:sp>
          <p:nvSpPr>
            <p:cNvPr id="96265" name="Text Box 36">
              <a:extLst>
                <a:ext uri="{FF2B5EF4-FFF2-40B4-BE49-F238E27FC236}">
                  <a16:creationId xmlns:a16="http://schemas.microsoft.com/office/drawing/2014/main" id="{841E705B-0487-407F-BF02-7C99A3715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2" y="2219"/>
              <a:ext cx="13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avg TCP thruput = </a:t>
              </a:r>
            </a:p>
          </p:txBody>
        </p:sp>
        <p:grpSp>
          <p:nvGrpSpPr>
            <p:cNvPr id="96266" name="Group 44">
              <a:extLst>
                <a:ext uri="{FF2B5EF4-FFF2-40B4-BE49-F238E27FC236}">
                  <a16:creationId xmlns:a16="http://schemas.microsoft.com/office/drawing/2014/main" id="{AF3B3CA9-7863-4A15-9565-02F225D41F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6" y="2139"/>
              <a:ext cx="1127" cy="391"/>
              <a:chOff x="3498" y="2153"/>
              <a:chExt cx="1127" cy="391"/>
            </a:xfrm>
          </p:grpSpPr>
          <p:sp>
            <p:nvSpPr>
              <p:cNvPr id="96267" name="Text Box 37">
                <a:extLst>
                  <a:ext uri="{FF2B5EF4-FFF2-40B4-BE49-F238E27FC236}">
                    <a16:creationId xmlns:a16="http://schemas.microsoft.com/office/drawing/2014/main" id="{9E822AA9-DC68-45CC-A336-5A1A1C30BD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1" y="2153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rPr>
                  <a:t>3</a:t>
                </a:r>
              </a:p>
            </p:txBody>
          </p:sp>
          <p:sp>
            <p:nvSpPr>
              <p:cNvPr id="96268" name="Text Box 38">
                <a:extLst>
                  <a:ext uri="{FF2B5EF4-FFF2-40B4-BE49-F238E27FC236}">
                    <a16:creationId xmlns:a16="http://schemas.microsoft.com/office/drawing/2014/main" id="{5D2D91A4-B904-40CA-892F-9ED72BA0BB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8" y="2313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rPr>
                  <a:t>4</a:t>
                </a:r>
              </a:p>
            </p:txBody>
          </p:sp>
          <p:sp>
            <p:nvSpPr>
              <p:cNvPr id="96269" name="Line 39">
                <a:extLst>
                  <a:ext uri="{FF2B5EF4-FFF2-40B4-BE49-F238E27FC236}">
                    <a16:creationId xmlns:a16="http://schemas.microsoft.com/office/drawing/2014/main" id="{01D6C60E-7132-4945-A17F-B6C0B53B56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0" y="2352"/>
                <a:ext cx="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96270" name="Text Box 40">
                <a:extLst>
                  <a:ext uri="{FF2B5EF4-FFF2-40B4-BE49-F238E27FC236}">
                    <a16:creationId xmlns:a16="http://schemas.microsoft.com/office/drawing/2014/main" id="{11AC45E3-1152-4C7C-A5F2-C4002D9B22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2" y="2157"/>
                <a:ext cx="24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rPr>
                  <a:t>W</a:t>
                </a:r>
              </a:p>
            </p:txBody>
          </p:sp>
          <p:sp>
            <p:nvSpPr>
              <p:cNvPr id="96271" name="Text Box 41">
                <a:extLst>
                  <a:ext uri="{FF2B5EF4-FFF2-40B4-BE49-F238E27FC236}">
                    <a16:creationId xmlns:a16="http://schemas.microsoft.com/office/drawing/2014/main" id="{70FB8B04-EFF3-4FFD-A0C4-171C5FF2BC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8" y="2309"/>
                <a:ext cx="37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rPr>
                  <a:t>RTT</a:t>
                </a:r>
              </a:p>
            </p:txBody>
          </p:sp>
          <p:sp>
            <p:nvSpPr>
              <p:cNvPr id="96272" name="Line 42">
                <a:extLst>
                  <a:ext uri="{FF2B5EF4-FFF2-40B4-BE49-F238E27FC236}">
                    <a16:creationId xmlns:a16="http://schemas.microsoft.com/office/drawing/2014/main" id="{74DAC233-4EA5-43A4-A9FC-D677051A4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6" y="2352"/>
                <a:ext cx="21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96273" name="Text Box 43">
                <a:extLst>
                  <a:ext uri="{FF2B5EF4-FFF2-40B4-BE49-F238E27FC236}">
                    <a16:creationId xmlns:a16="http://schemas.microsoft.com/office/drawing/2014/main" id="{AEAF284F-1BAE-4C30-83F4-71610C60D2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5" y="2243"/>
                <a:ext cx="65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rPr>
                  <a:t>bytes/sec</a:t>
                </a:r>
              </a:p>
            </p:txBody>
          </p:sp>
        </p:grpSp>
      </p:grp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4410D9A-655E-4B5B-9DEE-D1C3DD60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E548-6F1C-4FEF-8A5A-E48C5008A59D}" type="slidenum">
              <a:rPr lang="en-US" altLang="zh-CN"/>
              <a:pPr/>
              <a:t>105</a:t>
            </a:fld>
            <a:endParaRPr lang="en-US" altLang="zh-CN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86589B26-A457-44C0-AE2C-0773BFEDAD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10.8  TCP Timer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51F19C08-9994-4083-8F27-07E7EE2724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altLang="zh-CN" sz="2800"/>
              <a:t>Retransmission timer</a:t>
            </a:r>
            <a:r>
              <a:rPr lang="zh-CN" altLang="en-US" sz="2800"/>
              <a:t>，重传计时器</a:t>
            </a:r>
          </a:p>
          <a:p>
            <a:pPr lvl="1">
              <a:lnSpc>
                <a:spcPct val="95000"/>
              </a:lnSpc>
            </a:pPr>
            <a:r>
              <a:rPr lang="en-US" altLang="zh-CN" sz="2400"/>
              <a:t>To control a lost or discarded segment</a:t>
            </a:r>
          </a:p>
          <a:p>
            <a:pPr lvl="1">
              <a:lnSpc>
                <a:spcPct val="95000"/>
              </a:lnSpc>
            </a:pPr>
            <a:r>
              <a:rPr lang="en-US" altLang="zh-CN" sz="2400"/>
              <a:t>The waiting time for an ack of a segment</a:t>
            </a:r>
          </a:p>
          <a:p>
            <a:pPr>
              <a:lnSpc>
                <a:spcPct val="95000"/>
              </a:lnSpc>
            </a:pPr>
            <a:r>
              <a:rPr lang="en-US" altLang="zh-CN" sz="2800"/>
              <a:t>Persistence timer</a:t>
            </a:r>
            <a:r>
              <a:rPr lang="zh-CN" altLang="en-US" sz="2800"/>
              <a:t>，持久计时器</a:t>
            </a:r>
          </a:p>
          <a:p>
            <a:pPr lvl="1">
              <a:lnSpc>
                <a:spcPct val="95000"/>
              </a:lnSpc>
            </a:pPr>
            <a:r>
              <a:rPr lang="en-US" altLang="zh-CN" sz="2400"/>
              <a:t>To deal with the </a:t>
            </a:r>
            <a:r>
              <a:rPr lang="en-US" altLang="zh-CN" sz="2400">
                <a:solidFill>
                  <a:srgbClr val="00FFFF"/>
                </a:solidFill>
              </a:rPr>
              <a:t>zero window-size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00FFFF"/>
                </a:solidFill>
              </a:rPr>
              <a:t>advertisement</a:t>
            </a:r>
          </a:p>
          <a:p>
            <a:pPr lvl="1">
              <a:lnSpc>
                <a:spcPct val="95000"/>
              </a:lnSpc>
            </a:pPr>
            <a:r>
              <a:rPr lang="en-US" altLang="zh-CN" sz="2400"/>
              <a:t>The waiting time for an ack with a non-zero window size</a:t>
            </a:r>
          </a:p>
          <a:p>
            <a:pPr>
              <a:lnSpc>
                <a:spcPct val="95000"/>
              </a:lnSpc>
            </a:pPr>
            <a:r>
              <a:rPr lang="en-US" altLang="zh-CN" sz="2800"/>
              <a:t>Keepalive timer</a:t>
            </a:r>
            <a:r>
              <a:rPr lang="zh-CN" altLang="en-US" sz="2800"/>
              <a:t>，保活计时器</a:t>
            </a:r>
          </a:p>
          <a:p>
            <a:pPr lvl="1">
              <a:lnSpc>
                <a:spcPct val="95000"/>
              </a:lnSpc>
            </a:pPr>
            <a:r>
              <a:rPr lang="en-US" altLang="zh-CN" sz="2400"/>
              <a:t>To prevent </a:t>
            </a:r>
            <a:r>
              <a:rPr lang="en-US" altLang="zh-CN" sz="2400">
                <a:solidFill>
                  <a:srgbClr val="00FFFF"/>
                </a:solidFill>
              </a:rPr>
              <a:t>a long idle connection</a:t>
            </a:r>
            <a:r>
              <a:rPr lang="en-US" altLang="zh-CN" sz="2400"/>
              <a:t> between two TCP</a:t>
            </a:r>
          </a:p>
          <a:p>
            <a:pPr lvl="1">
              <a:lnSpc>
                <a:spcPct val="95000"/>
              </a:lnSpc>
            </a:pPr>
            <a:r>
              <a:rPr lang="en-US" altLang="zh-CN" sz="2400"/>
              <a:t>The waiting time for some data from a client</a:t>
            </a:r>
          </a:p>
          <a:p>
            <a:pPr>
              <a:lnSpc>
                <a:spcPct val="95000"/>
              </a:lnSpc>
            </a:pPr>
            <a:r>
              <a:rPr lang="en-US" altLang="zh-CN" sz="2800"/>
              <a:t>Time-waited timer</a:t>
            </a:r>
          </a:p>
          <a:p>
            <a:pPr lvl="1">
              <a:lnSpc>
                <a:spcPct val="95000"/>
              </a:lnSpc>
            </a:pPr>
            <a:r>
              <a:rPr lang="en-US" altLang="zh-CN" sz="2400"/>
              <a:t>To be used during connection termination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839B94B-1E9D-48DA-B9AD-DCE04779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C044-BAB6-4098-8D8B-B0C764A6D992}" type="slidenum">
              <a:rPr lang="en-US" altLang="zh-CN"/>
              <a:pPr/>
              <a:t>106</a:t>
            </a:fld>
            <a:endParaRPr lang="en-US" altLang="zh-CN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DFEED759-65AB-4061-88C0-6260A6BB48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Retransmission Timer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B61D273A-56AE-42AE-BCC5-6653A01098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Usage</a:t>
            </a:r>
          </a:p>
          <a:p>
            <a:pPr lvl="1"/>
            <a:r>
              <a:rPr lang="en-US" altLang="zh-CN" sz="2400"/>
              <a:t>When TCP sends a segment, it </a:t>
            </a:r>
            <a:r>
              <a:rPr lang="en-US" altLang="zh-CN" sz="2400">
                <a:solidFill>
                  <a:schemeClr val="folHlink"/>
                </a:solidFill>
              </a:rPr>
              <a:t>creates</a:t>
            </a:r>
            <a:r>
              <a:rPr lang="en-US" altLang="zh-CN" sz="2400"/>
              <a:t> a retransmission timer for that segment</a:t>
            </a:r>
          </a:p>
          <a:p>
            <a:pPr lvl="1"/>
            <a:r>
              <a:rPr lang="en-US" altLang="zh-CN" sz="2400"/>
              <a:t>If an ack is received for that segment before time-out, the timer is </a:t>
            </a:r>
            <a:r>
              <a:rPr lang="en-US" altLang="zh-CN" sz="2400">
                <a:solidFill>
                  <a:schemeClr val="folHlink"/>
                </a:solidFill>
              </a:rPr>
              <a:t>destroyed</a:t>
            </a:r>
          </a:p>
          <a:p>
            <a:pPr lvl="1"/>
            <a:r>
              <a:rPr lang="en-US" altLang="zh-CN" sz="2400"/>
              <a:t>Otherwise the segment is retransmitted and the timer is </a:t>
            </a:r>
            <a:r>
              <a:rPr lang="en-US" altLang="zh-CN" sz="2400">
                <a:solidFill>
                  <a:schemeClr val="folHlink"/>
                </a:solidFill>
              </a:rPr>
              <a:t>reset</a:t>
            </a:r>
          </a:p>
          <a:p>
            <a:r>
              <a:rPr lang="en-US" altLang="zh-CN" sz="2800"/>
              <a:t>Calculation</a:t>
            </a:r>
          </a:p>
          <a:p>
            <a:pPr lvl="1"/>
            <a:r>
              <a:rPr lang="en-US" altLang="zh-CN" sz="2400"/>
              <a:t>Retransmission timer = 2 x RTT</a:t>
            </a:r>
          </a:p>
          <a:p>
            <a:pPr lvl="1"/>
            <a:r>
              <a:rPr lang="en-US" altLang="zh-CN" sz="2400"/>
              <a:t>RTT = </a:t>
            </a:r>
            <a:r>
              <a:rPr lang="el-GR" altLang="zh-CN" sz="2400">
                <a:ea typeface="Arial Unicode MS" pitchFamily="34" charset="-122"/>
              </a:rPr>
              <a:t>α</a:t>
            </a:r>
            <a:r>
              <a:rPr lang="en-US" altLang="zh-CN" sz="2400">
                <a:ea typeface="Arial Unicode MS" pitchFamily="34" charset="-122"/>
              </a:rPr>
              <a:t> x previous RTT + ( 1- </a:t>
            </a:r>
            <a:r>
              <a:rPr lang="el-GR" altLang="zh-CN" sz="2400">
                <a:ea typeface="Arial Unicode MS" pitchFamily="34" charset="-122"/>
              </a:rPr>
              <a:t>α</a:t>
            </a:r>
            <a:r>
              <a:rPr lang="en-US" altLang="zh-CN" sz="2400">
                <a:ea typeface="Arial Unicode MS" pitchFamily="34" charset="-122"/>
              </a:rPr>
              <a:t> ) x current RTT, </a:t>
            </a:r>
            <a:r>
              <a:rPr lang="el-GR" altLang="zh-CN" sz="2400">
                <a:ea typeface="Arial Unicode MS" pitchFamily="34" charset="-122"/>
              </a:rPr>
              <a:t>α</a:t>
            </a:r>
            <a:r>
              <a:rPr lang="en-US" altLang="zh-CN" sz="2400">
                <a:ea typeface="Arial Unicode MS" pitchFamily="34" charset="-122"/>
              </a:rPr>
              <a:t> = 90%</a:t>
            </a:r>
            <a:endParaRPr lang="el-GR" altLang="zh-CN" sz="2400">
              <a:ea typeface="Arial Unicode MS" pitchFamily="34" charset="-122"/>
            </a:endParaRPr>
          </a:p>
          <a:p>
            <a:pPr lvl="1"/>
            <a:r>
              <a:rPr lang="en-US" altLang="zh-CN" sz="2400">
                <a:ea typeface="Arial Unicode MS" pitchFamily="34" charset="-122"/>
              </a:rPr>
              <a:t>Karn’s algorithm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8B83200-78CE-4C58-83B7-D30069BF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09199-9F11-4BE5-9FC7-4DC4964908BC}" type="slidenum">
              <a:rPr lang="en-US" altLang="zh-CN"/>
              <a:pPr/>
              <a:t>107</a:t>
            </a:fld>
            <a:endParaRPr lang="en-US" altLang="zh-CN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F58CA9C7-D3C2-42A0-BBFA-797EA6484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Persistence Timer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5CE75D69-C937-495A-8A13-5448C07C31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Usage</a:t>
            </a:r>
          </a:p>
          <a:p>
            <a:pPr lvl="1"/>
            <a:r>
              <a:rPr lang="en-US" altLang="zh-CN" sz="2400"/>
              <a:t>When the sending TCP receives an ack with a window size of zero, it </a:t>
            </a:r>
            <a:r>
              <a:rPr lang="en-US" altLang="zh-CN" sz="2400">
                <a:solidFill>
                  <a:schemeClr val="folHlink"/>
                </a:solidFill>
              </a:rPr>
              <a:t>starts</a:t>
            </a:r>
            <a:r>
              <a:rPr lang="en-US" altLang="zh-CN" sz="2400"/>
              <a:t> a retransmission timer</a:t>
            </a:r>
          </a:p>
          <a:p>
            <a:pPr lvl="1"/>
            <a:r>
              <a:rPr lang="en-US" altLang="zh-CN" sz="2400"/>
              <a:t>If an ack with a non-zero window size is not received from the receiver before time-out, then send a </a:t>
            </a:r>
            <a:r>
              <a:rPr lang="en-US" altLang="zh-CN" sz="2400">
                <a:solidFill>
                  <a:schemeClr val="folHlink"/>
                </a:solidFill>
              </a:rPr>
              <a:t>probe</a:t>
            </a:r>
            <a:r>
              <a:rPr lang="en-US" altLang="zh-CN" sz="2400"/>
              <a:t> segment and the value of the timer is doubled and reset</a:t>
            </a:r>
          </a:p>
          <a:p>
            <a:pPr lvl="1"/>
            <a:r>
              <a:rPr lang="en-US" altLang="zh-CN" sz="2400"/>
              <a:t>The </a:t>
            </a:r>
            <a:r>
              <a:rPr lang="en-US" altLang="zh-CN" sz="2400">
                <a:solidFill>
                  <a:schemeClr val="folHlink"/>
                </a:solidFill>
              </a:rPr>
              <a:t>value</a:t>
            </a:r>
            <a:r>
              <a:rPr lang="en-US" altLang="zh-CN" sz="2400"/>
              <a:t> of the timer is set to the value of the retransmission timer</a:t>
            </a:r>
          </a:p>
          <a:p>
            <a:pPr lvl="1"/>
            <a:r>
              <a:rPr lang="en-US" altLang="zh-CN" sz="2400"/>
              <a:t>The sender continues sending the probe segment and doubling and resetting the value of the timer until the value reaches a </a:t>
            </a:r>
            <a:r>
              <a:rPr lang="en-US" altLang="zh-CN" sz="2400">
                <a:solidFill>
                  <a:schemeClr val="folHlink"/>
                </a:solidFill>
              </a:rPr>
              <a:t>threshold</a:t>
            </a:r>
            <a:r>
              <a:rPr lang="en-US" altLang="zh-CN" sz="2400"/>
              <a:t> (usually 60 s)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51C7F47D-719F-49D6-AB4D-7DD52752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ADBF-DF09-4F24-A679-5AFEB8734457}" type="slidenum">
              <a:rPr lang="en-US" altLang="zh-CN"/>
              <a:pPr/>
              <a:t>108</a:t>
            </a:fld>
            <a:endParaRPr lang="en-US" altLang="zh-CN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FC14A50B-02E8-4B02-B2C6-885EEBB92B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Keepalive Timer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DEF774A1-ACAD-4346-925F-0803FE3A27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Usage</a:t>
            </a:r>
          </a:p>
          <a:p>
            <a:pPr lvl="1"/>
            <a:r>
              <a:rPr lang="en-US" altLang="zh-CN"/>
              <a:t>Each time the server hears from a client, it </a:t>
            </a:r>
            <a:r>
              <a:rPr lang="en-US" altLang="zh-CN">
                <a:solidFill>
                  <a:schemeClr val="folHlink"/>
                </a:solidFill>
              </a:rPr>
              <a:t>resets</a:t>
            </a:r>
            <a:r>
              <a:rPr lang="en-US" altLang="zh-CN"/>
              <a:t> this timer</a:t>
            </a:r>
          </a:p>
          <a:p>
            <a:pPr lvl="1"/>
            <a:r>
              <a:rPr lang="en-US" altLang="zh-CN"/>
              <a:t>The </a:t>
            </a:r>
            <a:r>
              <a:rPr lang="en-US" altLang="zh-CN">
                <a:solidFill>
                  <a:schemeClr val="folHlink"/>
                </a:solidFill>
              </a:rPr>
              <a:t>time-out</a:t>
            </a:r>
            <a:r>
              <a:rPr lang="en-US" altLang="zh-CN"/>
              <a:t> is usually 2 hours</a:t>
            </a:r>
          </a:p>
          <a:p>
            <a:pPr lvl="1"/>
            <a:r>
              <a:rPr lang="en-US" altLang="zh-CN"/>
              <a:t>If the server does not hear from the client after 2 hours, it sends a </a:t>
            </a:r>
            <a:r>
              <a:rPr lang="en-US" altLang="zh-CN">
                <a:solidFill>
                  <a:schemeClr val="folHlink"/>
                </a:solidFill>
              </a:rPr>
              <a:t>probe</a:t>
            </a:r>
            <a:r>
              <a:rPr lang="en-US" altLang="zh-CN"/>
              <a:t> segment</a:t>
            </a:r>
          </a:p>
          <a:p>
            <a:pPr lvl="1"/>
            <a:r>
              <a:rPr lang="en-US" altLang="zh-CN"/>
              <a:t>If there is no response after 10 probe, each of which is 75 s apart, then the server assumes that the client is down and terminates the connection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1AF19B2-78C2-4B5D-A29F-F5B52A87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D89D-574C-4EE9-9A03-21C3D641AAD0}" type="slidenum">
              <a:rPr lang="en-US" altLang="zh-CN"/>
              <a:pPr/>
              <a:t>109</a:t>
            </a:fld>
            <a:endParaRPr lang="en-US" altLang="zh-CN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490A6CC0-132B-4F3B-893D-2D342214DC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Time-waited Timer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942E2C77-E1EF-4C9C-A25E-4FDB44A01E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Usage</a:t>
            </a:r>
          </a:p>
          <a:p>
            <a:pPr lvl="1"/>
            <a:r>
              <a:rPr lang="en-US" altLang="zh-CN"/>
              <a:t>When TCP closes a connection, it does not consider the connection really closed. The connection is held in </a:t>
            </a:r>
            <a:r>
              <a:rPr lang="en-US" altLang="zh-CN">
                <a:solidFill>
                  <a:schemeClr val="folHlink"/>
                </a:solidFill>
              </a:rPr>
              <a:t>limbo</a:t>
            </a:r>
            <a:r>
              <a:rPr lang="en-US" altLang="zh-CN"/>
              <a:t> for a time-waited period</a:t>
            </a:r>
          </a:p>
          <a:p>
            <a:pPr lvl="1"/>
            <a:r>
              <a:rPr lang="en-US" altLang="zh-CN"/>
              <a:t>The </a:t>
            </a:r>
            <a:r>
              <a:rPr lang="en-US" altLang="zh-CN">
                <a:solidFill>
                  <a:schemeClr val="folHlink"/>
                </a:solidFill>
              </a:rPr>
              <a:t>value</a:t>
            </a:r>
            <a:r>
              <a:rPr lang="en-US" altLang="zh-CN"/>
              <a:t> for this timer is usually 2 times the expected lifetime of a segment ( Maximum Segment Lifetime, MSL)</a:t>
            </a:r>
          </a:p>
          <a:p>
            <a:pPr lvl="2"/>
            <a:r>
              <a:rPr lang="en-US" altLang="zh-CN"/>
              <a:t>2 minutes: an engineering choice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6">
            <a:extLst>
              <a:ext uri="{FF2B5EF4-FFF2-40B4-BE49-F238E27FC236}">
                <a16:creationId xmlns:a16="http://schemas.microsoft.com/office/drawing/2014/main" id="{B919AF23-A7B9-47D6-A5FD-8BABF508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D7CB-3609-41FB-87EF-D5BF71DA9968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F4DEB41D-1F1C-4D67-AFD8-95205662CC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Buffers and Segments</a:t>
            </a:r>
          </a:p>
        </p:txBody>
      </p:sp>
      <p:grpSp>
        <p:nvGrpSpPr>
          <p:cNvPr id="76811" name="Group 11">
            <a:extLst>
              <a:ext uri="{FF2B5EF4-FFF2-40B4-BE49-F238E27FC236}">
                <a16:creationId xmlns:a16="http://schemas.microsoft.com/office/drawing/2014/main" id="{9135BCEE-E458-4643-90D1-1F85661C3372}"/>
              </a:ext>
            </a:extLst>
          </p:cNvPr>
          <p:cNvGrpSpPr>
            <a:grpSpLocks/>
          </p:cNvGrpSpPr>
          <p:nvPr/>
        </p:nvGrpSpPr>
        <p:grpSpPr bwMode="auto">
          <a:xfrm>
            <a:off x="22362" y="1165097"/>
            <a:ext cx="9121637" cy="3416031"/>
            <a:chOff x="0" y="1071"/>
            <a:chExt cx="5760" cy="2178"/>
          </a:xfrm>
        </p:grpSpPr>
        <p:sp>
          <p:nvSpPr>
            <p:cNvPr id="76805" name="Rectangle 5">
              <a:extLst>
                <a:ext uri="{FF2B5EF4-FFF2-40B4-BE49-F238E27FC236}">
                  <a16:creationId xmlns:a16="http://schemas.microsoft.com/office/drawing/2014/main" id="{696166A5-76FC-466A-954C-833E9C71D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71"/>
              <a:ext cx="5760" cy="21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76804" name="Picture 4">
              <a:extLst>
                <a:ext uri="{FF2B5EF4-FFF2-40B4-BE49-F238E27FC236}">
                  <a16:creationId xmlns:a16="http://schemas.microsoft.com/office/drawing/2014/main" id="{82C15FAF-4EB7-4928-A06B-CC2B008FF5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" y="1117"/>
              <a:ext cx="5570" cy="2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6808" name="Line 8">
              <a:extLst>
                <a:ext uri="{FF2B5EF4-FFF2-40B4-BE49-F238E27FC236}">
                  <a16:creationId xmlns:a16="http://schemas.microsoft.com/office/drawing/2014/main" id="{DF3E0A32-64E5-4593-95ED-E5E5A287A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2478"/>
              <a:ext cx="181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76807" name="Picture 7">
              <a:extLst>
                <a:ext uri="{FF2B5EF4-FFF2-40B4-BE49-F238E27FC236}">
                  <a16:creationId xmlns:a16="http://schemas.microsoft.com/office/drawing/2014/main" id="{E8ED593F-3B5D-43BD-BDD8-C5B370A8B7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" y="2176"/>
              <a:ext cx="1470" cy="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C379A51A-E8AC-40D2-B04D-33E2EAEBBD8E}"/>
              </a:ext>
            </a:extLst>
          </p:cNvPr>
          <p:cNvGrpSpPr/>
          <p:nvPr/>
        </p:nvGrpSpPr>
        <p:grpSpPr>
          <a:xfrm>
            <a:off x="1187624" y="5000578"/>
            <a:ext cx="7249836" cy="1240354"/>
            <a:chOff x="1335627" y="4148857"/>
            <a:chExt cx="7249836" cy="124035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D7ED22B-A12E-4F3E-B8D2-D082C3E64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5627" y="4148857"/>
              <a:ext cx="7249836" cy="503461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D625516-0FD5-4D4B-9700-A4B1F7D0C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35627" y="4653136"/>
              <a:ext cx="7249836" cy="736075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7DD04C4-9796-4A6C-A767-17F3D5E52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74659" y="5085184"/>
              <a:ext cx="1510804" cy="280769"/>
            </a:xfrm>
            <a:prstGeom prst="rect">
              <a:avLst/>
            </a:prstGeom>
          </p:spPr>
        </p:pic>
      </p:grp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911F83D-8E55-4A17-97CF-3D0C69068B16}"/>
              </a:ext>
            </a:extLst>
          </p:cNvPr>
          <p:cNvCxnSpPr/>
          <p:nvPr/>
        </p:nvCxnSpPr>
        <p:spPr bwMode="auto">
          <a:xfrm flipH="1">
            <a:off x="2555776" y="3645024"/>
            <a:ext cx="1368152" cy="1607284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66CC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4193814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>
            <a:extLst>
              <a:ext uri="{FF2B5EF4-FFF2-40B4-BE49-F238E27FC236}">
                <a16:creationId xmlns:a16="http://schemas.microsoft.com/office/drawing/2014/main" id="{37B8DC1A-ED86-4B20-BEA9-9DB014919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0A79840-4F48-4506-879C-D613E267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23C9-5320-4CD7-854E-AF691197D39D}" type="slidenum">
              <a:rPr lang="en-US" altLang="zh-CN"/>
              <a:pPr/>
              <a:t>110</a:t>
            </a:fld>
            <a:endParaRPr lang="en-US" altLang="zh-CN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368FCA6C-7F92-4E3D-8AA1-4A6CB693A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10.9  TCP Package</a:t>
            </a:r>
          </a:p>
        </p:txBody>
      </p:sp>
      <p:grpSp>
        <p:nvGrpSpPr>
          <p:cNvPr id="62471" name="Group 7">
            <a:extLst>
              <a:ext uri="{FF2B5EF4-FFF2-40B4-BE49-F238E27FC236}">
                <a16:creationId xmlns:a16="http://schemas.microsoft.com/office/drawing/2014/main" id="{83D09D96-EF0A-4244-AA6E-7D043D2EC157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127125"/>
            <a:ext cx="8642350" cy="5686425"/>
            <a:chOff x="158" y="710"/>
            <a:chExt cx="5444" cy="3582"/>
          </a:xfrm>
        </p:grpSpPr>
        <p:sp>
          <p:nvSpPr>
            <p:cNvPr id="62470" name="Rectangle 6">
              <a:extLst>
                <a:ext uri="{FF2B5EF4-FFF2-40B4-BE49-F238E27FC236}">
                  <a16:creationId xmlns:a16="http://schemas.microsoft.com/office/drawing/2014/main" id="{657F0EE4-38B9-4E8A-A48C-7A5E90A75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710"/>
              <a:ext cx="5444" cy="35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62469" name="Picture 5">
              <a:extLst>
                <a:ext uri="{FF2B5EF4-FFF2-40B4-BE49-F238E27FC236}">
                  <a16:creationId xmlns:a16="http://schemas.microsoft.com/office/drawing/2014/main" id="{99C0D3CD-762A-44D8-9210-604451FFBE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" y="754"/>
              <a:ext cx="5006" cy="3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BC33597-1063-4553-BCE0-9A7F79D9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5202-3C01-4DCE-99F2-DDD775383C4C}" type="slidenum">
              <a:rPr lang="en-US" altLang="zh-CN"/>
              <a:pPr/>
              <a:t>111</a:t>
            </a:fld>
            <a:endParaRPr lang="en-US" altLang="zh-CN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2651C523-17D6-4944-99B0-FA6D17316C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Reference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46E3B16F-D7B7-4D9C-BEFB-A3B4C68948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RFC 2525: know TCP implementation problems </a:t>
            </a:r>
            <a:r>
              <a:rPr lang="en-US" altLang="zh-CN" sz="2400"/>
              <a:t>(status: information)</a:t>
            </a:r>
          </a:p>
          <a:p>
            <a:pPr lvl="1"/>
            <a:r>
              <a:rPr lang="en-US" altLang="zh-CN" sz="2400"/>
              <a:t>18 problems</a:t>
            </a:r>
          </a:p>
          <a:p>
            <a:r>
              <a:rPr lang="en-US" altLang="zh-CN" sz="2800"/>
              <a:t>RFC 4614: a roadmap for TCP specification documents </a:t>
            </a:r>
            <a:r>
              <a:rPr lang="en-US" altLang="zh-CN" sz="2400"/>
              <a:t>(status: information)</a:t>
            </a:r>
            <a:endParaRPr lang="en-US" altLang="zh-CN" sz="2800"/>
          </a:p>
          <a:p>
            <a:pPr lvl="1"/>
            <a:r>
              <a:rPr lang="en-US" altLang="zh-CN" sz="2400"/>
              <a:t>To provide a brief summary of the documents defining TCP and various TCP extensions that have accumulated in the RFC series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77B0BFE-F7A2-47CE-A9E0-CB86FDD7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28AA2-B181-43E5-BCEF-C11234A19106}" type="slidenum">
              <a:rPr lang="en-US" altLang="zh-CN"/>
              <a:pPr/>
              <a:t>112</a:t>
            </a:fld>
            <a:endParaRPr lang="en-US" altLang="zh-CN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8F0DF837-245E-4270-8BF2-7A9FDBB277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10.11  Summary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4E75383F-2910-4DC9-8F8E-873E52157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TCP</a:t>
            </a:r>
            <a:r>
              <a:rPr lang="zh-CN" altLang="en-US"/>
              <a:t>协议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通信特点：可靠、数据流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连接：概念、表示（源端点，目的端点）</a:t>
            </a:r>
          </a:p>
          <a:p>
            <a:pPr>
              <a:lnSpc>
                <a:spcPct val="90000"/>
              </a:lnSpc>
            </a:pPr>
            <a:r>
              <a:rPr lang="en-US" altLang="zh-CN"/>
              <a:t>TCP</a:t>
            </a:r>
            <a:r>
              <a:rPr lang="zh-CN" altLang="en-US"/>
              <a:t>报文段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格式：各字段的含义、作用、取值要求（重点：序号、确认号、控制字段、窗口大小）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封装：直接封装在</a:t>
            </a:r>
            <a:r>
              <a:rPr lang="en-US" altLang="zh-CN"/>
              <a:t>IP</a:t>
            </a:r>
            <a:r>
              <a:rPr lang="zh-CN" altLang="en-US"/>
              <a:t>分组中</a:t>
            </a:r>
          </a:p>
          <a:p>
            <a:pPr>
              <a:lnSpc>
                <a:spcPct val="90000"/>
              </a:lnSpc>
            </a:pPr>
            <a:r>
              <a:rPr lang="en-US" altLang="zh-CN"/>
              <a:t>TCP</a:t>
            </a:r>
            <a:r>
              <a:rPr lang="zh-CN" altLang="en-US"/>
              <a:t>的差错控制</a:t>
            </a:r>
            <a:r>
              <a:rPr lang="en-US" altLang="zh-CN"/>
              <a:t>——</a:t>
            </a:r>
            <a:r>
              <a:rPr lang="zh-CN" altLang="en-US"/>
              <a:t>带重传的肯定确认机制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确认：肯定、累计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重传：超时机制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34AC8A4E-0A5E-4580-AA3A-6BF3E7B0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15C8-E8B1-4013-AE02-6142D05FCCDD}" type="slidenum">
              <a:rPr lang="en-US" altLang="zh-CN"/>
              <a:pPr/>
              <a:t>113</a:t>
            </a:fld>
            <a:endParaRPr lang="en-US" altLang="zh-CN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9D090671-621A-49C1-B9D7-D258875003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（续）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3C2A01B-2D6C-43AB-B581-468C20B242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TCP</a:t>
            </a:r>
            <a:r>
              <a:rPr lang="zh-CN" altLang="en-US"/>
              <a:t>的流控和拥塞控制</a:t>
            </a:r>
            <a:r>
              <a:rPr lang="en-US" altLang="zh-CN"/>
              <a:t>——TCP</a:t>
            </a:r>
            <a:r>
              <a:rPr lang="zh-CN" altLang="en-US"/>
              <a:t>滑窗机制</a:t>
            </a:r>
          </a:p>
          <a:p>
            <a:pPr lvl="1"/>
            <a:r>
              <a:rPr lang="zh-CN" altLang="en-US"/>
              <a:t>概念：流控、</a:t>
            </a:r>
            <a:r>
              <a:rPr lang="en-US" altLang="zh-CN"/>
              <a:t>TCP</a:t>
            </a:r>
            <a:r>
              <a:rPr lang="zh-CN" altLang="en-US"/>
              <a:t>拥塞、滑动窗口</a:t>
            </a:r>
          </a:p>
          <a:p>
            <a:pPr lvl="1"/>
            <a:r>
              <a:rPr lang="zh-CN" altLang="en-US"/>
              <a:t>方法：流控</a:t>
            </a:r>
            <a:r>
              <a:rPr lang="en-US" altLang="zh-CN"/>
              <a:t>——</a:t>
            </a:r>
            <a:r>
              <a:rPr lang="zh-CN" altLang="en-US"/>
              <a:t>收发速率匹配，拥塞控制</a:t>
            </a:r>
            <a:r>
              <a:rPr lang="en-US" altLang="zh-CN"/>
              <a:t>——</a:t>
            </a:r>
            <a:r>
              <a:rPr lang="zh-CN" altLang="en-US"/>
              <a:t>减少</a:t>
            </a:r>
            <a:r>
              <a:rPr lang="en-US" altLang="zh-CN"/>
              <a:t>TCP</a:t>
            </a:r>
            <a:r>
              <a:rPr lang="zh-CN" altLang="en-US"/>
              <a:t>报文段的发送量</a:t>
            </a:r>
          </a:p>
          <a:p>
            <a:pPr lvl="1"/>
            <a:r>
              <a:rPr lang="en-US" altLang="zh-CN"/>
              <a:t>TCP</a:t>
            </a:r>
            <a:r>
              <a:rPr lang="zh-CN" altLang="en-US"/>
              <a:t>滑窗机制：工作原理、窗口大小的调整机理（何时调整？怎样调整？）</a:t>
            </a:r>
          </a:p>
          <a:p>
            <a:r>
              <a:rPr lang="en-US" altLang="zh-CN"/>
              <a:t>TCP</a:t>
            </a:r>
            <a:r>
              <a:rPr lang="zh-CN" altLang="en-US"/>
              <a:t>连接管理</a:t>
            </a:r>
            <a:r>
              <a:rPr lang="en-US" altLang="zh-CN"/>
              <a:t>——TCP</a:t>
            </a:r>
            <a:r>
              <a:rPr lang="zh-CN" altLang="en-US"/>
              <a:t>有限状态机</a:t>
            </a:r>
          </a:p>
          <a:p>
            <a:pPr lvl="1"/>
            <a:r>
              <a:rPr lang="zh-CN" altLang="en-US"/>
              <a:t>连接建立、连接拆除：过程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017E5841-E172-41B0-B401-35D1A7B14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09A4-2D8E-45DF-BBC1-F098003CDE23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27F8E147-C114-4E9F-BFA8-BAC0296D2D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10.1.2  Full-Duplex Service</a:t>
            </a:r>
          </a:p>
        </p:txBody>
      </p:sp>
      <p:sp>
        <p:nvSpPr>
          <p:cNvPr id="77828" name="Line 4">
            <a:extLst>
              <a:ext uri="{FF2B5EF4-FFF2-40B4-BE49-F238E27FC236}">
                <a16:creationId xmlns:a16="http://schemas.microsoft.com/office/drawing/2014/main" id="{EBD0C326-101D-47FD-9A82-621687C46C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2327275"/>
            <a:ext cx="3311525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7829" name="Line 5">
            <a:extLst>
              <a:ext uri="{FF2B5EF4-FFF2-40B4-BE49-F238E27FC236}">
                <a16:creationId xmlns:a16="http://schemas.microsoft.com/office/drawing/2014/main" id="{3FF1D554-2093-4B80-BF87-6D890D808C4D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2916238" y="2613025"/>
            <a:ext cx="3311525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7830" name="Text Box 6">
            <a:extLst>
              <a:ext uri="{FF2B5EF4-FFF2-40B4-BE49-F238E27FC236}">
                <a16:creationId xmlns:a16="http://schemas.microsoft.com/office/drawing/2014/main" id="{26E143D8-ED3A-437E-B316-D58AF6D24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25" y="3100388"/>
            <a:ext cx="2160588" cy="544512"/>
          </a:xfrm>
          <a:prstGeom prst="rect">
            <a:avLst/>
          </a:prstGeom>
          <a:noFill/>
          <a:ln w="25400" algn="ctr">
            <a:solidFill>
              <a:srgbClr val="00FF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zh-CN" sz="28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sp>
        <p:nvSpPr>
          <p:cNvPr id="77831" name="Text Box 7">
            <a:extLst>
              <a:ext uri="{FF2B5EF4-FFF2-40B4-BE49-F238E27FC236}">
                <a16:creationId xmlns:a16="http://schemas.microsoft.com/office/drawing/2014/main" id="{5E8DBED5-B935-4599-B15D-B30E14CFE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1213" y="3100388"/>
            <a:ext cx="2857500" cy="544512"/>
          </a:xfrm>
          <a:prstGeom prst="rect">
            <a:avLst/>
          </a:prstGeom>
          <a:noFill/>
          <a:ln w="25400" algn="ctr">
            <a:solidFill>
              <a:srgbClr val="00FF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zh-CN" sz="28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Acknowledgment</a:t>
            </a:r>
          </a:p>
        </p:txBody>
      </p:sp>
      <p:sp>
        <p:nvSpPr>
          <p:cNvPr id="77832" name="AutoShape 8">
            <a:extLst>
              <a:ext uri="{FF2B5EF4-FFF2-40B4-BE49-F238E27FC236}">
                <a16:creationId xmlns:a16="http://schemas.microsoft.com/office/drawing/2014/main" id="{FACC40BF-B9C3-43B1-9578-7D1ABAAF3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475" y="4221163"/>
            <a:ext cx="2408238" cy="1054100"/>
          </a:xfrm>
          <a:prstGeom prst="wedgeRoundRectCallout">
            <a:avLst>
              <a:gd name="adj1" fmla="val -3856"/>
              <a:gd name="adj2" fmla="val -102861"/>
              <a:gd name="adj3" fmla="val 16667"/>
            </a:avLst>
          </a:prstGeom>
          <a:noFill/>
          <a:ln w="38100" algn="ctr">
            <a:solidFill>
              <a:srgbClr val="FFFF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Piggybacking</a:t>
            </a:r>
          </a:p>
          <a:p>
            <a:pPr algn="ctr"/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捎带</a:t>
            </a:r>
          </a:p>
        </p:txBody>
      </p:sp>
      <p:pic>
        <p:nvPicPr>
          <p:cNvPr id="77833" name="Picture 9">
            <a:extLst>
              <a:ext uri="{FF2B5EF4-FFF2-40B4-BE49-F238E27FC236}">
                <a16:creationId xmlns:a16="http://schemas.microsoft.com/office/drawing/2014/main" id="{28B1C4E3-3779-4888-BDB2-BEC7AE2DF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989138"/>
            <a:ext cx="1042988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77834" name="Picture 10">
            <a:extLst>
              <a:ext uri="{FF2B5EF4-FFF2-40B4-BE49-F238E27FC236}">
                <a16:creationId xmlns:a16="http://schemas.microsoft.com/office/drawing/2014/main" id="{A5F1C0E6-8962-4DCA-88A7-0BBEB2A71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88" y="1989138"/>
            <a:ext cx="1042987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77835" name="AutoShape 11">
            <a:extLst>
              <a:ext uri="{FF2B5EF4-FFF2-40B4-BE49-F238E27FC236}">
                <a16:creationId xmlns:a16="http://schemas.microsoft.com/office/drawing/2014/main" id="{1EFE0CA6-5F6E-4EC7-8764-78114F57C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489325"/>
            <a:ext cx="3111500" cy="1512888"/>
          </a:xfrm>
          <a:prstGeom prst="wedgeRoundRectCallout">
            <a:avLst>
              <a:gd name="adj1" fmla="val 59083"/>
              <a:gd name="adj2" fmla="val -105509"/>
              <a:gd name="adj3" fmla="val 16667"/>
            </a:avLst>
          </a:prstGeom>
          <a:noFill/>
          <a:ln w="38100" algn="ctr">
            <a:solidFill>
              <a:srgbClr val="FFFF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/>
          <a:p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 can flow in both direction at the same time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36937BF-FD9E-425F-A3BD-2390F4EC0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492" y="4880684"/>
            <a:ext cx="1503981" cy="19773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0" grpId="0" animBg="1"/>
      <p:bldP spid="77831" grpId="0" animBg="1"/>
      <p:bldP spid="77832" grpId="0" animBg="1"/>
      <p:bldP spid="778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>
            <a:extLst>
              <a:ext uri="{FF2B5EF4-FFF2-40B4-BE49-F238E27FC236}">
                <a16:creationId xmlns:a16="http://schemas.microsoft.com/office/drawing/2014/main" id="{43C9ADD2-E702-4D5E-97B3-F5CC98EB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CDEDD-F3C0-4BAF-ADBD-3694BE92AF6D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FE1C8BBD-B900-40E1-8A48-BC0763BAE0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10.1.3  Connection-Oriented Service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31198903-ACC7-4380-9C03-A3F418F73B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</a:t>
            </a:r>
            <a:r>
              <a:rPr lang="en-US" altLang="zh-CN">
                <a:solidFill>
                  <a:srgbClr val="00FFFF"/>
                </a:solidFill>
              </a:rPr>
              <a:t>virtual </a:t>
            </a:r>
            <a:r>
              <a:rPr lang="en-US" altLang="zh-CN"/>
              <a:t>connection</a:t>
            </a:r>
          </a:p>
          <a:p>
            <a:pPr lvl="1"/>
            <a:r>
              <a:rPr lang="en-US" altLang="zh-CN"/>
              <a:t>No physical connection</a:t>
            </a:r>
          </a:p>
          <a:p>
            <a:pPr lvl="1"/>
            <a:r>
              <a:rPr lang="en-US" altLang="zh-CN"/>
              <a:t>“the situation is similar to creating a bridge that spans multiple islands and passing all of the bytes from one island to another in one single connection.”</a:t>
            </a:r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CC5E8DFA-E185-4F9F-B81B-B58613C58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724400"/>
            <a:ext cx="215900" cy="142875"/>
          </a:xfrm>
          <a:prstGeom prst="rect">
            <a:avLst/>
          </a:prstGeom>
          <a:solidFill>
            <a:srgbClr val="FF66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1C4DA5FE-3834-47D8-852D-DCB0DC652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5445125"/>
            <a:ext cx="215900" cy="142875"/>
          </a:xfrm>
          <a:prstGeom prst="rect">
            <a:avLst/>
          </a:prstGeom>
          <a:solidFill>
            <a:srgbClr val="FF66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898A07FA-55B3-455C-9076-F1AD64548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4365625"/>
            <a:ext cx="215900" cy="142875"/>
          </a:xfrm>
          <a:prstGeom prst="rect">
            <a:avLst/>
          </a:prstGeom>
          <a:solidFill>
            <a:srgbClr val="FF66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9F970148-0A90-46FF-BA69-BA540DF37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088" y="5445125"/>
            <a:ext cx="215900" cy="142875"/>
          </a:xfrm>
          <a:prstGeom prst="rect">
            <a:avLst/>
          </a:prstGeom>
          <a:solidFill>
            <a:srgbClr val="FF66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8" name="Rectangle 8">
            <a:extLst>
              <a:ext uri="{FF2B5EF4-FFF2-40B4-BE49-F238E27FC236}">
                <a16:creationId xmlns:a16="http://schemas.microsoft.com/office/drawing/2014/main" id="{6F5B1EA3-4D79-46A2-B773-3634004A1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5516563"/>
            <a:ext cx="215900" cy="142875"/>
          </a:xfrm>
          <a:prstGeom prst="rect">
            <a:avLst/>
          </a:prstGeom>
          <a:solidFill>
            <a:srgbClr val="FF66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9" name="Line 9">
            <a:extLst>
              <a:ext uri="{FF2B5EF4-FFF2-40B4-BE49-F238E27FC236}">
                <a16:creationId xmlns:a16="http://schemas.microsoft.com/office/drawing/2014/main" id="{57D0E4A7-5737-4DAB-A63F-65373AEAED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3938" y="5661025"/>
            <a:ext cx="431800" cy="358775"/>
          </a:xfrm>
          <a:prstGeom prst="line">
            <a:avLst/>
          </a:prstGeom>
          <a:noFill/>
          <a:ln w="57150">
            <a:solidFill>
              <a:srgbClr val="00FF00"/>
            </a:solidFill>
            <a:prstDash val="sysDot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0" name="Line 10">
            <a:extLst>
              <a:ext uri="{FF2B5EF4-FFF2-40B4-BE49-F238E27FC236}">
                <a16:creationId xmlns:a16="http://schemas.microsoft.com/office/drawing/2014/main" id="{9BC249E8-44F3-41D8-97DF-6D8EE9FC90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76825" y="4003675"/>
            <a:ext cx="431800" cy="431800"/>
          </a:xfrm>
          <a:prstGeom prst="line">
            <a:avLst/>
          </a:prstGeom>
          <a:noFill/>
          <a:ln w="57150">
            <a:solidFill>
              <a:srgbClr val="00FF00"/>
            </a:solidFill>
            <a:prstDash val="sysDot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1" name="Line 11">
            <a:extLst>
              <a:ext uri="{FF2B5EF4-FFF2-40B4-BE49-F238E27FC236}">
                <a16:creationId xmlns:a16="http://schemas.microsoft.com/office/drawing/2014/main" id="{E61FC8B5-D098-4570-9E83-E6BBC7031E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4800" y="4579938"/>
            <a:ext cx="503238" cy="215900"/>
          </a:xfrm>
          <a:prstGeom prst="line">
            <a:avLst/>
          </a:prstGeom>
          <a:noFill/>
          <a:ln w="57150">
            <a:solidFill>
              <a:srgbClr val="FF66FF"/>
            </a:solidFill>
            <a:prstDash val="sysDot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2" name="Line 12">
            <a:extLst>
              <a:ext uri="{FF2B5EF4-FFF2-40B4-BE49-F238E27FC236}">
                <a16:creationId xmlns:a16="http://schemas.microsoft.com/office/drawing/2014/main" id="{65035B9F-0D27-473E-A5B9-E36B215386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5963" y="5516563"/>
            <a:ext cx="504825" cy="360362"/>
          </a:xfrm>
          <a:prstGeom prst="line">
            <a:avLst/>
          </a:prstGeom>
          <a:noFill/>
          <a:ln w="57150">
            <a:solidFill>
              <a:srgbClr val="FF66FF"/>
            </a:solidFill>
            <a:prstDash val="sysDot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3" name="Line 13">
            <a:extLst>
              <a:ext uri="{FF2B5EF4-FFF2-40B4-BE49-F238E27FC236}">
                <a16:creationId xmlns:a16="http://schemas.microsoft.com/office/drawing/2014/main" id="{38272B0B-4BCF-485B-94E6-FE9BD673105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67175" y="5661025"/>
            <a:ext cx="1588" cy="503238"/>
          </a:xfrm>
          <a:prstGeom prst="line">
            <a:avLst/>
          </a:prstGeom>
          <a:noFill/>
          <a:ln w="57150">
            <a:solidFill>
              <a:srgbClr val="FFFF00"/>
            </a:solidFill>
            <a:prstDash val="sysDot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4" name="Line 14">
            <a:extLst>
              <a:ext uri="{FF2B5EF4-FFF2-40B4-BE49-F238E27FC236}">
                <a16:creationId xmlns:a16="http://schemas.microsoft.com/office/drawing/2014/main" id="{E7D5CF53-6B73-48BF-928D-AF0A4505F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0925" y="5516563"/>
            <a:ext cx="215900" cy="576262"/>
          </a:xfrm>
          <a:prstGeom prst="line">
            <a:avLst/>
          </a:prstGeom>
          <a:noFill/>
          <a:ln w="57150">
            <a:solidFill>
              <a:srgbClr val="FFFF00"/>
            </a:solidFill>
            <a:prstDash val="sysDot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5" name="Freeform 15">
            <a:extLst>
              <a:ext uri="{FF2B5EF4-FFF2-40B4-BE49-F238E27FC236}">
                <a16:creationId xmlns:a16="http://schemas.microsoft.com/office/drawing/2014/main" id="{C2915AFF-96CF-4D2D-86D4-4E31BFD9882E}"/>
              </a:ext>
            </a:extLst>
          </p:cNvPr>
          <p:cNvSpPr>
            <a:spLocks/>
          </p:cNvSpPr>
          <p:nvPr/>
        </p:nvSpPr>
        <p:spPr bwMode="auto">
          <a:xfrm>
            <a:off x="3960813" y="4435475"/>
            <a:ext cx="1116012" cy="1225550"/>
          </a:xfrm>
          <a:custGeom>
            <a:avLst/>
            <a:gdLst>
              <a:gd name="T0" fmla="*/ 22 w 703"/>
              <a:gd name="T1" fmla="*/ 772 h 772"/>
              <a:gd name="T2" fmla="*/ 113 w 703"/>
              <a:gd name="T3" fmla="*/ 409 h 772"/>
              <a:gd name="T4" fmla="*/ 703 w 703"/>
              <a:gd name="T5" fmla="*/ 0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03" h="772">
                <a:moveTo>
                  <a:pt x="22" y="772"/>
                </a:moveTo>
                <a:cubicBezTo>
                  <a:pt x="11" y="655"/>
                  <a:pt x="0" y="538"/>
                  <a:pt x="113" y="409"/>
                </a:cubicBezTo>
                <a:cubicBezTo>
                  <a:pt x="226" y="280"/>
                  <a:pt x="464" y="140"/>
                  <a:pt x="703" y="0"/>
                </a:cubicBezTo>
              </a:path>
            </a:pathLst>
          </a:custGeom>
          <a:noFill/>
          <a:ln w="57150" cap="rnd" cmpd="sng">
            <a:solidFill>
              <a:srgbClr val="00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6" name="Freeform 16">
            <a:extLst>
              <a:ext uri="{FF2B5EF4-FFF2-40B4-BE49-F238E27FC236}">
                <a16:creationId xmlns:a16="http://schemas.microsoft.com/office/drawing/2014/main" id="{9EB2F70A-0F13-43E2-8114-868E5A832EF7}"/>
              </a:ext>
            </a:extLst>
          </p:cNvPr>
          <p:cNvSpPr>
            <a:spLocks/>
          </p:cNvSpPr>
          <p:nvPr/>
        </p:nvSpPr>
        <p:spPr bwMode="auto">
          <a:xfrm>
            <a:off x="3421063" y="4748213"/>
            <a:ext cx="2374900" cy="768350"/>
          </a:xfrm>
          <a:custGeom>
            <a:avLst/>
            <a:gdLst>
              <a:gd name="T0" fmla="*/ 0 w 1496"/>
              <a:gd name="T1" fmla="*/ 30 h 484"/>
              <a:gd name="T2" fmla="*/ 771 w 1496"/>
              <a:gd name="T3" fmla="*/ 76 h 484"/>
              <a:gd name="T4" fmla="*/ 1496 w 1496"/>
              <a:gd name="T5" fmla="*/ 484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96" h="484">
                <a:moveTo>
                  <a:pt x="0" y="30"/>
                </a:moveTo>
                <a:cubicBezTo>
                  <a:pt x="261" y="15"/>
                  <a:pt x="522" y="0"/>
                  <a:pt x="771" y="76"/>
                </a:cubicBezTo>
                <a:cubicBezTo>
                  <a:pt x="1020" y="152"/>
                  <a:pt x="1258" y="318"/>
                  <a:pt x="1496" y="484"/>
                </a:cubicBezTo>
              </a:path>
            </a:pathLst>
          </a:custGeom>
          <a:noFill/>
          <a:ln w="57150" cap="rnd" cmpd="sng">
            <a:solidFill>
              <a:srgbClr val="FF66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7" name="Freeform 17">
            <a:extLst>
              <a:ext uri="{FF2B5EF4-FFF2-40B4-BE49-F238E27FC236}">
                <a16:creationId xmlns:a16="http://schemas.microsoft.com/office/drawing/2014/main" id="{3E8FAAF2-E3CA-4E54-A9B1-F2CA63C870DB}"/>
              </a:ext>
            </a:extLst>
          </p:cNvPr>
          <p:cNvSpPr>
            <a:spLocks/>
          </p:cNvSpPr>
          <p:nvPr/>
        </p:nvSpPr>
        <p:spPr bwMode="auto">
          <a:xfrm>
            <a:off x="4068763" y="5216525"/>
            <a:ext cx="792162" cy="371475"/>
          </a:xfrm>
          <a:custGeom>
            <a:avLst/>
            <a:gdLst>
              <a:gd name="T0" fmla="*/ 0 w 499"/>
              <a:gd name="T1" fmla="*/ 234 h 234"/>
              <a:gd name="T2" fmla="*/ 181 w 499"/>
              <a:gd name="T3" fmla="*/ 7 h 234"/>
              <a:gd name="T4" fmla="*/ 499 w 499"/>
              <a:gd name="T5" fmla="*/ 18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9" h="234">
                <a:moveTo>
                  <a:pt x="0" y="234"/>
                </a:moveTo>
                <a:cubicBezTo>
                  <a:pt x="49" y="124"/>
                  <a:pt x="98" y="14"/>
                  <a:pt x="181" y="7"/>
                </a:cubicBezTo>
                <a:cubicBezTo>
                  <a:pt x="264" y="0"/>
                  <a:pt x="381" y="94"/>
                  <a:pt x="499" y="189"/>
                </a:cubicBezTo>
              </a:path>
            </a:pathLst>
          </a:custGeom>
          <a:noFill/>
          <a:ln w="57150" cap="rnd" cmpd="sng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8" name="Oval 18">
            <a:extLst>
              <a:ext uri="{FF2B5EF4-FFF2-40B4-BE49-F238E27FC236}">
                <a16:creationId xmlns:a16="http://schemas.microsoft.com/office/drawing/2014/main" id="{CEFC1792-858E-4B01-A6B3-1C673F709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4508500"/>
            <a:ext cx="2952750" cy="10795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IP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网络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5">
            <a:extLst>
              <a:ext uri="{FF2B5EF4-FFF2-40B4-BE49-F238E27FC236}">
                <a16:creationId xmlns:a16="http://schemas.microsoft.com/office/drawing/2014/main" id="{FCCCCB36-4DE0-4F2E-821E-E76A36F9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8E4D6-923F-4F69-8B4F-5A85DD81EAAF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44B448B5-A844-4A2C-A473-E85358A3B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TCP Port, Endpoint, and Connection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3A66603-2CDC-4B45-948C-5E9293EBDF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端口、端点概念与方式与</a:t>
            </a:r>
            <a:r>
              <a:rPr lang="en-US" altLang="zh-CN"/>
              <a:t>UDP</a:t>
            </a:r>
            <a:r>
              <a:rPr lang="zh-CN" altLang="en-US"/>
              <a:t>完全一样</a:t>
            </a:r>
          </a:p>
          <a:p>
            <a:r>
              <a:rPr lang="zh-CN" altLang="en-US"/>
              <a:t>连接：</a:t>
            </a:r>
            <a:r>
              <a:rPr lang="en-US" altLang="zh-CN"/>
              <a:t>TCP</a:t>
            </a:r>
            <a:r>
              <a:rPr lang="zh-CN" altLang="en-US"/>
              <a:t>上通信双方抽象的虚电路连接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2DCBC3CB-17CD-4CBA-B84B-11E1F1E5D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538538"/>
            <a:ext cx="1655763" cy="7207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264BF994-61EC-4726-8FB4-860450DD0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817813"/>
            <a:ext cx="1655763" cy="7207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94" name="Oval 6">
            <a:extLst>
              <a:ext uri="{FF2B5EF4-FFF2-40B4-BE49-F238E27FC236}">
                <a16:creationId xmlns:a16="http://schemas.microsoft.com/office/drawing/2014/main" id="{C9F5BE0D-7B18-4C50-B8B6-77168DB39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427413"/>
            <a:ext cx="225425" cy="215900"/>
          </a:xfrm>
          <a:prstGeom prst="ellipse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95" name="Oval 7">
            <a:extLst>
              <a:ext uri="{FF2B5EF4-FFF2-40B4-BE49-F238E27FC236}">
                <a16:creationId xmlns:a16="http://schemas.microsoft.com/office/drawing/2014/main" id="{D23053BC-2FBC-4CB3-9EBB-1F72D91D5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00" y="3427413"/>
            <a:ext cx="225425" cy="215900"/>
          </a:xfrm>
          <a:prstGeom prst="ellipse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96" name="Oval 8">
            <a:extLst>
              <a:ext uri="{FF2B5EF4-FFF2-40B4-BE49-F238E27FC236}">
                <a16:creationId xmlns:a16="http://schemas.microsoft.com/office/drawing/2014/main" id="{77BE63EA-9946-492B-BC68-ACF97D8B3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3427413"/>
            <a:ext cx="225425" cy="215900"/>
          </a:xfrm>
          <a:prstGeom prst="ellipse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97" name="Text Box 9">
            <a:extLst>
              <a:ext uri="{FF2B5EF4-FFF2-40B4-BE49-F238E27FC236}">
                <a16:creationId xmlns:a16="http://schemas.microsoft.com/office/drawing/2014/main" id="{FFB533DB-D985-4B1D-B1BB-DCC8015E5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284663"/>
            <a:ext cx="2257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202.115.12.6</a:t>
            </a:r>
          </a:p>
        </p:txBody>
      </p:sp>
      <p:sp>
        <p:nvSpPr>
          <p:cNvPr id="12298" name="Text Box 10">
            <a:extLst>
              <a:ext uri="{FF2B5EF4-FFF2-40B4-BE49-F238E27FC236}">
                <a16:creationId xmlns:a16="http://schemas.microsoft.com/office/drawing/2014/main" id="{E402B939-108C-4155-A214-632C2C3CF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138" y="3017838"/>
            <a:ext cx="105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80</a:t>
            </a:r>
          </a:p>
        </p:txBody>
      </p:sp>
      <p:sp>
        <p:nvSpPr>
          <p:cNvPr id="12299" name="Text Box 11">
            <a:extLst>
              <a:ext uri="{FF2B5EF4-FFF2-40B4-BE49-F238E27FC236}">
                <a16:creationId xmlns:a16="http://schemas.microsoft.com/office/drawing/2014/main" id="{7B267650-BECF-4848-A444-835404E84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4288" y="3987800"/>
            <a:ext cx="1309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Port:</a:t>
            </a: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80</a:t>
            </a:r>
          </a:p>
        </p:txBody>
      </p:sp>
      <p:sp>
        <p:nvSpPr>
          <p:cNvPr id="12300" name="Text Box 12">
            <a:extLst>
              <a:ext uri="{FF2B5EF4-FFF2-40B4-BE49-F238E27FC236}">
                <a16:creationId xmlns:a16="http://schemas.microsoft.com/office/drawing/2014/main" id="{BD9B2C2C-A210-4AD7-8731-1503681BE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0" y="5300663"/>
            <a:ext cx="408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Endpoint:  </a:t>
            </a: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(202.115.12.6, 80)</a:t>
            </a:r>
          </a:p>
        </p:txBody>
      </p:sp>
      <p:sp>
        <p:nvSpPr>
          <p:cNvPr id="12301" name="Rectangle 13">
            <a:extLst>
              <a:ext uri="{FF2B5EF4-FFF2-40B4-BE49-F238E27FC236}">
                <a16:creationId xmlns:a16="http://schemas.microsoft.com/office/drawing/2014/main" id="{5394F653-D5D1-4065-80FF-D0C822097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3540125"/>
            <a:ext cx="1655763" cy="7207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302" name="Rectangle 14">
            <a:extLst>
              <a:ext uri="{FF2B5EF4-FFF2-40B4-BE49-F238E27FC236}">
                <a16:creationId xmlns:a16="http://schemas.microsoft.com/office/drawing/2014/main" id="{A9A01740-6982-495E-89D8-735F580DD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2819400"/>
            <a:ext cx="1655763" cy="7207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303" name="Oval 15">
            <a:extLst>
              <a:ext uri="{FF2B5EF4-FFF2-40B4-BE49-F238E27FC236}">
                <a16:creationId xmlns:a16="http://schemas.microsoft.com/office/drawing/2014/main" id="{8026B241-284C-4D00-8BA6-E3E553355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2575" y="3429000"/>
            <a:ext cx="225425" cy="215900"/>
          </a:xfrm>
          <a:prstGeom prst="ellipse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304" name="Oval 16">
            <a:extLst>
              <a:ext uri="{FF2B5EF4-FFF2-40B4-BE49-F238E27FC236}">
                <a16:creationId xmlns:a16="http://schemas.microsoft.com/office/drawing/2014/main" id="{D3434905-337B-49B2-95E6-36B5971AC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75" y="3429000"/>
            <a:ext cx="225425" cy="215900"/>
          </a:xfrm>
          <a:prstGeom prst="ellipse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305" name="Oval 17">
            <a:extLst>
              <a:ext uri="{FF2B5EF4-FFF2-40B4-BE49-F238E27FC236}">
                <a16:creationId xmlns:a16="http://schemas.microsoft.com/office/drawing/2014/main" id="{08DA715B-F2CD-48F8-877D-D09A5DE49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5" y="3429000"/>
            <a:ext cx="225425" cy="215900"/>
          </a:xfrm>
          <a:prstGeom prst="ellipse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306" name="Text Box 18">
            <a:extLst>
              <a:ext uri="{FF2B5EF4-FFF2-40B4-BE49-F238E27FC236}">
                <a16:creationId xmlns:a16="http://schemas.microsoft.com/office/drawing/2014/main" id="{8E34D9DE-2F87-4E85-8D82-0762DC079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4284663"/>
            <a:ext cx="2257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202.115.12.34</a:t>
            </a:r>
          </a:p>
        </p:txBody>
      </p:sp>
      <p:sp>
        <p:nvSpPr>
          <p:cNvPr id="12307" name="Text Box 19">
            <a:extLst>
              <a:ext uri="{FF2B5EF4-FFF2-40B4-BE49-F238E27FC236}">
                <a16:creationId xmlns:a16="http://schemas.microsoft.com/office/drawing/2014/main" id="{6F71D849-4EE2-4289-92BB-22D0CD908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4800" y="3019425"/>
            <a:ext cx="1077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16250</a:t>
            </a:r>
          </a:p>
        </p:txBody>
      </p:sp>
      <p:sp>
        <p:nvSpPr>
          <p:cNvPr id="12308" name="Text Box 20">
            <a:extLst>
              <a:ext uri="{FF2B5EF4-FFF2-40B4-BE49-F238E27FC236}">
                <a16:creationId xmlns:a16="http://schemas.microsoft.com/office/drawing/2014/main" id="{A1CA66CE-E9AC-4882-BA46-7D82B4DB2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5876925"/>
            <a:ext cx="8281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Connection:</a:t>
            </a: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(202.115.12.6, 80) and (202.115.12.34, 16250)</a:t>
            </a:r>
          </a:p>
        </p:txBody>
      </p:sp>
      <p:cxnSp>
        <p:nvCxnSpPr>
          <p:cNvPr id="12309" name="AutoShape 21">
            <a:extLst>
              <a:ext uri="{FF2B5EF4-FFF2-40B4-BE49-F238E27FC236}">
                <a16:creationId xmlns:a16="http://schemas.microsoft.com/office/drawing/2014/main" id="{D53DD0A8-DBF1-437B-9163-1195535C66E5}"/>
              </a:ext>
            </a:extLst>
          </p:cNvPr>
          <p:cNvCxnSpPr>
            <a:cxnSpLocks noChangeShapeType="1"/>
            <a:stCxn id="12295" idx="4"/>
            <a:endCxn id="12304" idx="4"/>
          </p:cNvCxnSpPr>
          <p:nvPr/>
        </p:nvCxnSpPr>
        <p:spPr bwMode="auto">
          <a:xfrm rot="16200000" flipH="1">
            <a:off x="4583907" y="1064419"/>
            <a:ext cx="1587" cy="5184775"/>
          </a:xfrm>
          <a:prstGeom prst="bentConnector3">
            <a:avLst>
              <a:gd name="adj1" fmla="val 87100000"/>
            </a:avLst>
          </a:prstGeom>
          <a:noFill/>
          <a:ln w="38100">
            <a:solidFill>
              <a:srgbClr val="00FF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10" name="Line 22">
            <a:extLst>
              <a:ext uri="{FF2B5EF4-FFF2-40B4-BE49-F238E27FC236}">
                <a16:creationId xmlns:a16="http://schemas.microsoft.com/office/drawing/2014/main" id="{E058A360-F298-48B8-BF4C-5B57BAEBE3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1050" y="3602038"/>
            <a:ext cx="1806575" cy="576262"/>
          </a:xfrm>
          <a:prstGeom prst="line">
            <a:avLst/>
          </a:prstGeom>
          <a:noFill/>
          <a:ln w="38100">
            <a:solidFill>
              <a:srgbClr val="FFFF00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pSp>
        <p:nvGrpSpPr>
          <p:cNvPr id="12311" name="Group 23">
            <a:extLst>
              <a:ext uri="{FF2B5EF4-FFF2-40B4-BE49-F238E27FC236}">
                <a16:creationId xmlns:a16="http://schemas.microsoft.com/office/drawing/2014/main" id="{4E51894E-8AED-4A0A-AA10-6B4D44959B76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652713"/>
            <a:ext cx="2714625" cy="2952750"/>
            <a:chOff x="385" y="961"/>
            <a:chExt cx="1710" cy="1860"/>
          </a:xfrm>
        </p:grpSpPr>
        <p:sp>
          <p:nvSpPr>
            <p:cNvPr id="12312" name="Rectangle 24">
              <a:extLst>
                <a:ext uri="{FF2B5EF4-FFF2-40B4-BE49-F238E27FC236}">
                  <a16:creationId xmlns:a16="http://schemas.microsoft.com/office/drawing/2014/main" id="{F56281F9-718F-4790-9375-B0BBC3AE5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961"/>
              <a:ext cx="1564" cy="1360"/>
            </a:xfrm>
            <a:prstGeom prst="rect">
              <a:avLst/>
            </a:prstGeom>
            <a:noFill/>
            <a:ln w="38100" algn="ctr">
              <a:solidFill>
                <a:srgbClr val="FFFF00"/>
              </a:solidFill>
              <a:prstDash val="dash"/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3" name="Line 25">
              <a:extLst>
                <a:ext uri="{FF2B5EF4-FFF2-40B4-BE49-F238E27FC236}">
                  <a16:creationId xmlns:a16="http://schemas.microsoft.com/office/drawing/2014/main" id="{B1D619ED-8577-4527-8925-A930B32ECE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7" y="2322"/>
              <a:ext cx="378" cy="499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prstDash val="dash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314" name="Line 26">
            <a:extLst>
              <a:ext uri="{FF2B5EF4-FFF2-40B4-BE49-F238E27FC236}">
                <a16:creationId xmlns:a16="http://schemas.microsoft.com/office/drawing/2014/main" id="{77EEAE29-AFFD-4473-9E2D-5CB6DF9442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3350" y="5040313"/>
            <a:ext cx="795338" cy="909637"/>
          </a:xfrm>
          <a:prstGeom prst="line">
            <a:avLst/>
          </a:prstGeom>
          <a:noFill/>
          <a:ln w="38100">
            <a:solidFill>
              <a:srgbClr val="FFFF00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9" grpId="0"/>
      <p:bldP spid="12300" grpId="0"/>
      <p:bldP spid="1230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23FA86B-3D1C-4613-A39E-9218CE7E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B2394E-82E3-426F-A11C-FD37D819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526-23A9-437B-9BED-C90C5BB3A075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8BE1E5B2-10E2-4813-A33A-0BE4D7FB8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125538"/>
            <a:ext cx="8569325" cy="56975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C1B73147-8052-4845-9439-99BF86DF4E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Connection-Oriented Concurrent Server</a:t>
            </a:r>
          </a:p>
        </p:txBody>
      </p:sp>
      <p:pic>
        <p:nvPicPr>
          <p:cNvPr id="111620" name="Picture 4">
            <a:extLst>
              <a:ext uri="{FF2B5EF4-FFF2-40B4-BE49-F238E27FC236}">
                <a16:creationId xmlns:a16="http://schemas.microsoft.com/office/drawing/2014/main" id="{0A7E896F-9B59-41AC-9EDE-AB50AE68C0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6875" y="1125538"/>
            <a:ext cx="8424863" cy="5618162"/>
          </a:xfrm>
          <a:noFill/>
          <a:ln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A6BBAC7-E319-4900-827D-196A78BD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D56F-D19A-4D24-A159-C8775A4A0075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D411E4DD-BC34-46E5-B5D5-D73360283D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10.1.4  Reliable Service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76BB552E-3686-4E56-94F7-B917E34534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Reliability</a:t>
            </a:r>
          </a:p>
          <a:p>
            <a:pPr lvl="1"/>
            <a:r>
              <a:rPr lang="en-US" altLang="zh-CN"/>
              <a:t>Order, without error, and without any part lost or duplicated </a:t>
            </a:r>
          </a:p>
          <a:p>
            <a:r>
              <a:rPr lang="en-US" altLang="zh-CN"/>
              <a:t>Error control</a:t>
            </a:r>
          </a:p>
          <a:p>
            <a:pPr lvl="1"/>
            <a:r>
              <a:rPr lang="en-US" altLang="zh-CN"/>
              <a:t>An acknowledgment mechanism</a:t>
            </a:r>
          </a:p>
          <a:p>
            <a:r>
              <a:rPr lang="en-US" altLang="zh-CN"/>
              <a:t>Flow control</a:t>
            </a:r>
          </a:p>
          <a:p>
            <a:pPr lvl="1"/>
            <a:r>
              <a:rPr lang="en-US" altLang="zh-CN"/>
              <a:t>A sliding window protocol</a:t>
            </a:r>
          </a:p>
          <a:p>
            <a:r>
              <a:rPr lang="en-US" altLang="zh-CN"/>
              <a:t>Congestion control</a:t>
            </a:r>
          </a:p>
          <a:p>
            <a:pPr lvl="1"/>
            <a:r>
              <a:rPr lang="en-US" altLang="zh-CN"/>
              <a:t>Congestion avoidance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5">
            <a:extLst>
              <a:ext uri="{FF2B5EF4-FFF2-40B4-BE49-F238E27FC236}">
                <a16:creationId xmlns:a16="http://schemas.microsoft.com/office/drawing/2014/main" id="{0D728C27-6B9C-4D4F-89D5-61089E15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6702-BE74-4708-94A0-9CFDA2671030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49D40D8C-276F-402D-9D27-9C6E3FB3C4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10.2  Numbering Bytes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E2D93FD8-883F-45DD-BCC4-9193CB6D2A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To number </a:t>
            </a:r>
            <a:r>
              <a:rPr lang="en-US" altLang="zh-CN" sz="2800">
                <a:solidFill>
                  <a:srgbClr val="00FFFF"/>
                </a:solidFill>
              </a:rPr>
              <a:t>all data bytes</a:t>
            </a:r>
            <a:r>
              <a:rPr lang="en-US" altLang="zh-CN" sz="2800"/>
              <a:t>, NOT segments</a:t>
            </a:r>
          </a:p>
          <a:p>
            <a:pPr lvl="1"/>
            <a:r>
              <a:rPr lang="en-US" altLang="zh-CN" sz="2400"/>
              <a:t>A segment’s sequence number is the number assigned to the first byte of data in this segment</a:t>
            </a:r>
          </a:p>
          <a:p>
            <a:r>
              <a:rPr lang="en-US" altLang="zh-CN" sz="2800"/>
              <a:t>Numbering is independent </a:t>
            </a:r>
            <a:r>
              <a:rPr lang="en-US" altLang="zh-CN" sz="2800">
                <a:solidFill>
                  <a:srgbClr val="00FFFF"/>
                </a:solidFill>
              </a:rPr>
              <a:t>in each direction</a:t>
            </a:r>
          </a:p>
          <a:p>
            <a:r>
              <a:rPr lang="en-US" altLang="zh-CN" sz="2800"/>
              <a:t>The numbering </a:t>
            </a:r>
            <a:r>
              <a:rPr lang="en-US" altLang="zh-CN" sz="2800">
                <a:solidFill>
                  <a:srgbClr val="00FFFF"/>
                </a:solidFill>
              </a:rPr>
              <a:t>starts randomly</a:t>
            </a:r>
            <a:r>
              <a:rPr lang="en-US" altLang="zh-CN" sz="2800"/>
              <a:t>, NOT from 0</a:t>
            </a:r>
          </a:p>
          <a:p>
            <a:pPr lvl="1"/>
            <a:r>
              <a:rPr lang="en-US" altLang="zh-CN" sz="2400"/>
              <a:t>0 ~ 2</a:t>
            </a:r>
            <a:r>
              <a:rPr lang="en-US" altLang="zh-CN" sz="2400" baseline="40000"/>
              <a:t>32</a:t>
            </a:r>
            <a:r>
              <a:rPr lang="en-US" altLang="zh-CN" sz="2400"/>
              <a:t>-1</a:t>
            </a:r>
          </a:p>
        </p:txBody>
      </p:sp>
      <p:sp>
        <p:nvSpPr>
          <p:cNvPr id="83973" name="Rectangle 5">
            <a:extLst>
              <a:ext uri="{FF2B5EF4-FFF2-40B4-BE49-F238E27FC236}">
                <a16:creationId xmlns:a16="http://schemas.microsoft.com/office/drawing/2014/main" id="{5FBB605B-E547-46B7-98CA-95AFFD46A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4822825"/>
            <a:ext cx="7205663" cy="1223963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3974" name="Rectangle 6">
            <a:extLst>
              <a:ext uri="{FF2B5EF4-FFF2-40B4-BE49-F238E27FC236}">
                <a16:creationId xmlns:a16="http://schemas.microsoft.com/office/drawing/2014/main" id="{DCB3F6EC-B52E-41BE-A640-C2E8F686A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538" y="5272088"/>
            <a:ext cx="2232025" cy="2159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3975" name="Rectangle 7">
            <a:extLst>
              <a:ext uri="{FF2B5EF4-FFF2-40B4-BE49-F238E27FC236}">
                <a16:creationId xmlns:a16="http://schemas.microsoft.com/office/drawing/2014/main" id="{D5A38BF0-CAD9-47B8-BB5C-56BB8B0F1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975" y="5343525"/>
            <a:ext cx="73025" cy="71438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3976" name="Rectangle 8">
            <a:extLst>
              <a:ext uri="{FF2B5EF4-FFF2-40B4-BE49-F238E27FC236}">
                <a16:creationId xmlns:a16="http://schemas.microsoft.com/office/drawing/2014/main" id="{1A96B1B0-5BAD-450D-B0E0-DAF9EE5B9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38" y="5343525"/>
            <a:ext cx="73025" cy="71438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3977" name="Rectangle 9">
            <a:extLst>
              <a:ext uri="{FF2B5EF4-FFF2-40B4-BE49-F238E27FC236}">
                <a16:creationId xmlns:a16="http://schemas.microsoft.com/office/drawing/2014/main" id="{76703FF4-49AA-4006-B8E6-2926165A0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900" y="5343525"/>
            <a:ext cx="73025" cy="71438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3978" name="Rectangle 10">
            <a:extLst>
              <a:ext uri="{FF2B5EF4-FFF2-40B4-BE49-F238E27FC236}">
                <a16:creationId xmlns:a16="http://schemas.microsoft.com/office/drawing/2014/main" id="{A4B78019-0671-4CAD-A3AD-78CB89EEA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363" y="5343525"/>
            <a:ext cx="73025" cy="71438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3979" name="Rectangle 11">
            <a:extLst>
              <a:ext uri="{FF2B5EF4-FFF2-40B4-BE49-F238E27FC236}">
                <a16:creationId xmlns:a16="http://schemas.microsoft.com/office/drawing/2014/main" id="{815F185A-4A28-4047-B5F5-4B4402FF5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238" y="5343525"/>
            <a:ext cx="73025" cy="71438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3980" name="Rectangle 12">
            <a:extLst>
              <a:ext uri="{FF2B5EF4-FFF2-40B4-BE49-F238E27FC236}">
                <a16:creationId xmlns:a16="http://schemas.microsoft.com/office/drawing/2014/main" id="{5160572B-3F15-40DD-93C6-EE2AF3D39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450" y="4894263"/>
            <a:ext cx="73025" cy="71437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3981" name="Rectangle 13">
            <a:extLst>
              <a:ext uri="{FF2B5EF4-FFF2-40B4-BE49-F238E27FC236}">
                <a16:creationId xmlns:a16="http://schemas.microsoft.com/office/drawing/2014/main" id="{7C9A2CC5-222A-4A9A-B92E-78A6B7255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450" y="5037138"/>
            <a:ext cx="73025" cy="71437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3982" name="Rectangle 14">
            <a:extLst>
              <a:ext uri="{FF2B5EF4-FFF2-40B4-BE49-F238E27FC236}">
                <a16:creationId xmlns:a16="http://schemas.microsoft.com/office/drawing/2014/main" id="{5E7E11A9-AB68-46D1-9479-660DFB21F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450" y="5181600"/>
            <a:ext cx="73025" cy="71438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3983" name="Line 15">
            <a:extLst>
              <a:ext uri="{FF2B5EF4-FFF2-40B4-BE49-F238E27FC236}">
                <a16:creationId xmlns:a16="http://schemas.microsoft.com/office/drawing/2014/main" id="{FDD92C99-AC2A-4F83-BAE9-29DAD30F00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56263" y="4508500"/>
            <a:ext cx="4762" cy="373063"/>
          </a:xfrm>
          <a:prstGeom prst="line">
            <a:avLst/>
          </a:prstGeom>
          <a:noFill/>
          <a:ln w="38100">
            <a:solidFill>
              <a:srgbClr val="00FF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3984" name="Rectangle 16">
            <a:extLst>
              <a:ext uri="{FF2B5EF4-FFF2-40B4-BE49-F238E27FC236}">
                <a16:creationId xmlns:a16="http://schemas.microsoft.com/office/drawing/2014/main" id="{9FB538A0-6929-419E-A23B-27F6CAB37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5276850"/>
            <a:ext cx="2232025" cy="2159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3985" name="Rectangle 17">
            <a:extLst>
              <a:ext uri="{FF2B5EF4-FFF2-40B4-BE49-F238E27FC236}">
                <a16:creationId xmlns:a16="http://schemas.microsoft.com/office/drawing/2014/main" id="{6859C39D-15C7-4ABE-98CB-6E38CC77C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813" y="5348288"/>
            <a:ext cx="73025" cy="71437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3986" name="Rectangle 18">
            <a:extLst>
              <a:ext uri="{FF2B5EF4-FFF2-40B4-BE49-F238E27FC236}">
                <a16:creationId xmlns:a16="http://schemas.microsoft.com/office/drawing/2014/main" id="{0BDEF197-6D5A-46C0-86CE-5AC24B7D0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813" y="4916488"/>
            <a:ext cx="73025" cy="71437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3987" name="Rectangle 19">
            <a:extLst>
              <a:ext uri="{FF2B5EF4-FFF2-40B4-BE49-F238E27FC236}">
                <a16:creationId xmlns:a16="http://schemas.microsoft.com/office/drawing/2014/main" id="{7F55E23F-1EBD-40F8-9F7B-BA9974453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813" y="5059363"/>
            <a:ext cx="73025" cy="71437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3988" name="Rectangle 20">
            <a:extLst>
              <a:ext uri="{FF2B5EF4-FFF2-40B4-BE49-F238E27FC236}">
                <a16:creationId xmlns:a16="http://schemas.microsoft.com/office/drawing/2014/main" id="{3AF1E274-6DF3-4C0F-AC24-DF9D0D8C3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813" y="5203825"/>
            <a:ext cx="73025" cy="71438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3989" name="Line 21">
            <a:extLst>
              <a:ext uri="{FF2B5EF4-FFF2-40B4-BE49-F238E27FC236}">
                <a16:creationId xmlns:a16="http://schemas.microsoft.com/office/drawing/2014/main" id="{2837974F-9D77-4A7B-8406-6DB405B82E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5813" y="5465763"/>
            <a:ext cx="6350" cy="21590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3990" name="Line 22">
            <a:extLst>
              <a:ext uri="{FF2B5EF4-FFF2-40B4-BE49-F238E27FC236}">
                <a16:creationId xmlns:a16="http://schemas.microsoft.com/office/drawing/2014/main" id="{19F88CD7-B3E1-4F1A-9824-410322EB57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83338" y="5407025"/>
            <a:ext cx="0" cy="287338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3991" name="Line 23">
            <a:extLst>
              <a:ext uri="{FF2B5EF4-FFF2-40B4-BE49-F238E27FC236}">
                <a16:creationId xmlns:a16="http://schemas.microsoft.com/office/drawing/2014/main" id="{5F605CD4-1371-448C-947A-B3D30CE0F1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87613" y="4508500"/>
            <a:ext cx="0" cy="385763"/>
          </a:xfrm>
          <a:prstGeom prst="line">
            <a:avLst/>
          </a:prstGeom>
          <a:noFill/>
          <a:ln w="38100">
            <a:solidFill>
              <a:srgbClr val="00FF00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3992" name="Rectangle 24">
            <a:extLst>
              <a:ext uri="{FF2B5EF4-FFF2-40B4-BE49-F238E27FC236}">
                <a16:creationId xmlns:a16="http://schemas.microsoft.com/office/drawing/2014/main" id="{38F9630C-D20D-45EC-AFA7-A7F00A551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8" y="5284788"/>
            <a:ext cx="584200" cy="180975"/>
          </a:xfrm>
          <a:prstGeom prst="rect">
            <a:avLst/>
          </a:prstGeom>
          <a:solidFill>
            <a:schemeClr val="accent1">
              <a:alpha val="52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3993" name="Rectangle 25">
            <a:extLst>
              <a:ext uri="{FF2B5EF4-FFF2-40B4-BE49-F238E27FC236}">
                <a16:creationId xmlns:a16="http://schemas.microsoft.com/office/drawing/2014/main" id="{D9B1B307-EB3F-4963-8295-3CBC0EAEC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5348288"/>
            <a:ext cx="73025" cy="71437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3994" name="Rectangle 26">
            <a:extLst>
              <a:ext uri="{FF2B5EF4-FFF2-40B4-BE49-F238E27FC236}">
                <a16:creationId xmlns:a16="http://schemas.microsoft.com/office/drawing/2014/main" id="{26BAD242-7352-4A8A-9EE4-18765DFF2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013" y="5348288"/>
            <a:ext cx="73025" cy="71437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3995" name="Rectangle 27">
            <a:extLst>
              <a:ext uri="{FF2B5EF4-FFF2-40B4-BE49-F238E27FC236}">
                <a16:creationId xmlns:a16="http://schemas.microsoft.com/office/drawing/2014/main" id="{1F71C5B6-B643-4C75-8190-12C32AB2C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475" y="5348288"/>
            <a:ext cx="73025" cy="71437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3996" name="Rectangle 28">
            <a:extLst>
              <a:ext uri="{FF2B5EF4-FFF2-40B4-BE49-F238E27FC236}">
                <a16:creationId xmlns:a16="http://schemas.microsoft.com/office/drawing/2014/main" id="{5208CE85-3788-4863-8C94-3DD9E861A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938" y="5348288"/>
            <a:ext cx="73025" cy="71437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3997" name="Rectangle 29">
            <a:extLst>
              <a:ext uri="{FF2B5EF4-FFF2-40B4-BE49-F238E27FC236}">
                <a16:creationId xmlns:a16="http://schemas.microsoft.com/office/drawing/2014/main" id="{65CB111D-1375-457A-8BD2-E174B1D33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738" y="5695950"/>
            <a:ext cx="584200" cy="180975"/>
          </a:xfrm>
          <a:prstGeom prst="rect">
            <a:avLst/>
          </a:prstGeom>
          <a:solidFill>
            <a:schemeClr val="accent1">
              <a:alpha val="52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3998" name="Rectangle 30">
            <a:extLst>
              <a:ext uri="{FF2B5EF4-FFF2-40B4-BE49-F238E27FC236}">
                <a16:creationId xmlns:a16="http://schemas.microsoft.com/office/drawing/2014/main" id="{4D7DCCD8-765C-4D5F-A3AC-C2891DB23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0" y="5759450"/>
            <a:ext cx="73025" cy="71438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3999" name="Rectangle 31">
            <a:extLst>
              <a:ext uri="{FF2B5EF4-FFF2-40B4-BE49-F238E27FC236}">
                <a16:creationId xmlns:a16="http://schemas.microsoft.com/office/drawing/2014/main" id="{65DE9A2C-C540-4D0C-B1FD-9A699300A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713" y="5759450"/>
            <a:ext cx="73025" cy="71438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4000" name="Rectangle 32">
            <a:extLst>
              <a:ext uri="{FF2B5EF4-FFF2-40B4-BE49-F238E27FC236}">
                <a16:creationId xmlns:a16="http://schemas.microsoft.com/office/drawing/2014/main" id="{4340A540-0CEA-4BB2-9E05-A6C24D3FD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175" y="5759450"/>
            <a:ext cx="73025" cy="71438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4001" name="Rectangle 33">
            <a:extLst>
              <a:ext uri="{FF2B5EF4-FFF2-40B4-BE49-F238E27FC236}">
                <a16:creationId xmlns:a16="http://schemas.microsoft.com/office/drawing/2014/main" id="{DD59A1CF-034E-4289-9417-414D86D4B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638" y="5759450"/>
            <a:ext cx="73025" cy="71438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4002" name="Line 34">
            <a:extLst>
              <a:ext uri="{FF2B5EF4-FFF2-40B4-BE49-F238E27FC236}">
                <a16:creationId xmlns:a16="http://schemas.microsoft.com/office/drawing/2014/main" id="{DEEFF64D-1AC5-4FC7-8723-F47296DF9D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83338" y="5878513"/>
            <a:ext cx="0" cy="5032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4003" name="Rectangle 35">
            <a:extLst>
              <a:ext uri="{FF2B5EF4-FFF2-40B4-BE49-F238E27FC236}">
                <a16:creationId xmlns:a16="http://schemas.microsoft.com/office/drawing/2014/main" id="{885EAEB1-BB23-4477-8105-2601B80FB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988" y="5700713"/>
            <a:ext cx="584200" cy="180975"/>
          </a:xfrm>
          <a:prstGeom prst="rect">
            <a:avLst/>
          </a:prstGeom>
          <a:solidFill>
            <a:schemeClr val="accent1">
              <a:alpha val="52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4004" name="Rectangle 36">
            <a:extLst>
              <a:ext uri="{FF2B5EF4-FFF2-40B4-BE49-F238E27FC236}">
                <a16:creationId xmlns:a16="http://schemas.microsoft.com/office/drawing/2014/main" id="{A6C30EFC-4A5A-4848-98E1-62C333C33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5764213"/>
            <a:ext cx="73025" cy="71437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4005" name="Rectangle 37">
            <a:extLst>
              <a:ext uri="{FF2B5EF4-FFF2-40B4-BE49-F238E27FC236}">
                <a16:creationId xmlns:a16="http://schemas.microsoft.com/office/drawing/2014/main" id="{DC0AE4B6-B83E-4A4B-9181-59244DE6A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963" y="5764213"/>
            <a:ext cx="73025" cy="71437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4006" name="Rectangle 38">
            <a:extLst>
              <a:ext uri="{FF2B5EF4-FFF2-40B4-BE49-F238E27FC236}">
                <a16:creationId xmlns:a16="http://schemas.microsoft.com/office/drawing/2014/main" id="{21454B1E-5BB3-4643-A9AC-B28FCCC49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425" y="5764213"/>
            <a:ext cx="73025" cy="71437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4007" name="Rectangle 39">
            <a:extLst>
              <a:ext uri="{FF2B5EF4-FFF2-40B4-BE49-F238E27FC236}">
                <a16:creationId xmlns:a16="http://schemas.microsoft.com/office/drawing/2014/main" id="{48218618-ABED-45E1-B3B3-CAF1117FB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4888" y="5764213"/>
            <a:ext cx="73025" cy="71437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4008" name="Line 40">
            <a:extLst>
              <a:ext uri="{FF2B5EF4-FFF2-40B4-BE49-F238E27FC236}">
                <a16:creationId xmlns:a16="http://schemas.microsoft.com/office/drawing/2014/main" id="{D918E4B3-FFE3-41AD-8A97-3E0C8F92BE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62163" y="5895975"/>
            <a:ext cx="0" cy="485775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4010" name="AutoShape 42">
            <a:extLst>
              <a:ext uri="{FF2B5EF4-FFF2-40B4-BE49-F238E27FC236}">
                <a16:creationId xmlns:a16="http://schemas.microsoft.com/office/drawing/2014/main" id="{205C25F2-E18C-4526-BDC8-8F211687B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775" y="6151563"/>
            <a:ext cx="1438275" cy="555625"/>
          </a:xfrm>
          <a:prstGeom prst="wedgeRoundRectCallout">
            <a:avLst>
              <a:gd name="adj1" fmla="val -56514"/>
              <a:gd name="adj2" fmla="val -112287"/>
              <a:gd name="adj3" fmla="val 16667"/>
            </a:avLst>
          </a:prstGeom>
          <a:noFill/>
          <a:ln w="19050" algn="ctr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pPr algn="ctr"/>
            <a:r>
              <a:rPr lang="en-US" altLang="zh-CN">
                <a:solidFill>
                  <a:srgbClr val="FFFF00"/>
                </a:solidFill>
                <a:effectLst/>
              </a:rPr>
              <a:t>Segment</a:t>
            </a:r>
          </a:p>
        </p:txBody>
      </p:sp>
      <p:sp>
        <p:nvSpPr>
          <p:cNvPr id="84011" name="AutoShape 43">
            <a:extLst>
              <a:ext uri="{FF2B5EF4-FFF2-40B4-BE49-F238E27FC236}">
                <a16:creationId xmlns:a16="http://schemas.microsoft.com/office/drawing/2014/main" id="{D8E49CE4-71AD-45BE-9E68-D955D9D85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4160838"/>
            <a:ext cx="1919287" cy="555625"/>
          </a:xfrm>
          <a:prstGeom prst="wedgeRoundRectCallout">
            <a:avLst>
              <a:gd name="adj1" fmla="val -95657"/>
              <a:gd name="adj2" fmla="val 87713"/>
              <a:gd name="adj3" fmla="val 16667"/>
            </a:avLst>
          </a:prstGeom>
          <a:noFill/>
          <a:ln w="19050" algn="ctr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pPr algn="ctr"/>
            <a:r>
              <a:rPr lang="en-US" altLang="zh-CN">
                <a:solidFill>
                  <a:srgbClr val="FFFF00"/>
                </a:solidFill>
                <a:effectLst/>
              </a:rPr>
              <a:t>Date stream</a:t>
            </a:r>
          </a:p>
        </p:txBody>
      </p:sp>
      <p:sp>
        <p:nvSpPr>
          <p:cNvPr id="84012" name="Text Box 44">
            <a:extLst>
              <a:ext uri="{FF2B5EF4-FFF2-40B4-BE49-F238E27FC236}">
                <a16:creationId xmlns:a16="http://schemas.microsoft.com/office/drawing/2014/main" id="{A481B1C9-B71A-4AB4-AEE3-231D42E0B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725" y="4144963"/>
            <a:ext cx="12065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r>
              <a:rPr lang="en-US" altLang="zh-CN">
                <a:effectLst/>
              </a:rPr>
              <a:t>Sending</a:t>
            </a:r>
          </a:p>
        </p:txBody>
      </p:sp>
      <p:sp>
        <p:nvSpPr>
          <p:cNvPr id="84014" name="Text Box 46">
            <a:extLst>
              <a:ext uri="{FF2B5EF4-FFF2-40B4-BE49-F238E27FC236}">
                <a16:creationId xmlns:a16="http://schemas.microsoft.com/office/drawing/2014/main" id="{34C15378-46D9-4505-8B03-B551BDC3F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0638" y="4865688"/>
            <a:ext cx="2068512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r>
              <a:rPr lang="en-US" altLang="zh-CN">
                <a:solidFill>
                  <a:srgbClr val="00FFFF"/>
                </a:solidFill>
                <a:effectLst/>
              </a:rPr>
              <a:t>Sending buffer</a:t>
            </a:r>
          </a:p>
        </p:txBody>
      </p:sp>
      <p:sp>
        <p:nvSpPr>
          <p:cNvPr id="84015" name="Text Box 47">
            <a:extLst>
              <a:ext uri="{FF2B5EF4-FFF2-40B4-BE49-F238E27FC236}">
                <a16:creationId xmlns:a16="http://schemas.microsoft.com/office/drawing/2014/main" id="{04CF67A9-1D91-473F-BD42-783E4B3F5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700" y="4865688"/>
            <a:ext cx="2271713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r>
              <a:rPr lang="en-US" altLang="zh-CN">
                <a:solidFill>
                  <a:srgbClr val="00FFFF"/>
                </a:solidFill>
                <a:effectLst/>
              </a:rPr>
              <a:t>Receiving buffer</a:t>
            </a:r>
          </a:p>
        </p:txBody>
      </p:sp>
      <p:sp>
        <p:nvSpPr>
          <p:cNvPr id="84016" name="Text Box 48">
            <a:extLst>
              <a:ext uri="{FF2B5EF4-FFF2-40B4-BE49-F238E27FC236}">
                <a16:creationId xmlns:a16="http://schemas.microsoft.com/office/drawing/2014/main" id="{336769D8-89B3-47BE-9D1F-CE15D4FA6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0363" y="4144963"/>
            <a:ext cx="14097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r>
              <a:rPr lang="en-US" altLang="zh-CN">
                <a:effectLst/>
              </a:rPr>
              <a:t>Receiving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585FF07-04DE-4B93-B6C1-D36FF7F8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BEC5-0283-45D7-8223-C6FA50C62AA5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010A9CC0-94B8-45C0-B191-079CE54276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Seq. Number and Ack. Number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A815A677-20FC-49C8-993A-D70CFA5C62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Sequence number </a:t>
            </a:r>
            <a:r>
              <a:rPr lang="en-US" altLang="zh-CN" sz="2800">
                <a:solidFill>
                  <a:srgbClr val="00FFFF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800">
                <a:solidFill>
                  <a:srgbClr val="00FFFF"/>
                </a:solidFill>
              </a:rPr>
              <a:t> RFC 793: section 3.3</a:t>
            </a:r>
          </a:p>
          <a:p>
            <a:pPr lvl="1"/>
            <a:r>
              <a:rPr lang="en-US" altLang="zh-CN"/>
              <a:t>The number of </a:t>
            </a:r>
            <a:r>
              <a:rPr lang="en-US" altLang="zh-CN">
                <a:solidFill>
                  <a:srgbClr val="00FFFF"/>
                </a:solidFill>
              </a:rPr>
              <a:t>the first data byte</a:t>
            </a:r>
            <a:r>
              <a:rPr lang="en-US" altLang="zh-CN"/>
              <a:t> carried in that segment</a:t>
            </a:r>
          </a:p>
          <a:p>
            <a:pPr lvl="1"/>
            <a:r>
              <a:rPr lang="en-US" altLang="zh-CN"/>
              <a:t>The initial sequence number is </a:t>
            </a:r>
            <a:r>
              <a:rPr lang="en-US" altLang="zh-CN">
                <a:solidFill>
                  <a:srgbClr val="00FFFF"/>
                </a:solidFill>
              </a:rPr>
              <a:t>random</a:t>
            </a:r>
          </a:p>
          <a:p>
            <a:r>
              <a:rPr lang="en-US" altLang="zh-CN"/>
              <a:t>Acknowledgment number</a:t>
            </a:r>
          </a:p>
          <a:p>
            <a:pPr lvl="1"/>
            <a:r>
              <a:rPr lang="en-US" altLang="zh-CN"/>
              <a:t>To confirm the bytes it has received</a:t>
            </a:r>
          </a:p>
          <a:p>
            <a:pPr lvl="1"/>
            <a:r>
              <a:rPr lang="en-US" altLang="zh-CN"/>
              <a:t>The number of </a:t>
            </a:r>
            <a:r>
              <a:rPr lang="en-US" altLang="zh-CN">
                <a:solidFill>
                  <a:srgbClr val="00FFFF"/>
                </a:solidFill>
              </a:rPr>
              <a:t>the next data byte</a:t>
            </a:r>
            <a:r>
              <a:rPr lang="en-US" altLang="zh-CN"/>
              <a:t> a party </a:t>
            </a:r>
            <a:r>
              <a:rPr lang="en-US" altLang="zh-CN">
                <a:solidFill>
                  <a:srgbClr val="00FFFF"/>
                </a:solidFill>
              </a:rPr>
              <a:t>expects</a:t>
            </a:r>
            <a:r>
              <a:rPr lang="en-US" altLang="zh-CN"/>
              <a:t> to receive</a:t>
            </a:r>
          </a:p>
          <a:p>
            <a:pPr lvl="1"/>
            <a:r>
              <a:rPr lang="en-US" altLang="zh-CN"/>
              <a:t>The acknowledgment number is </a:t>
            </a:r>
            <a:r>
              <a:rPr lang="en-US" altLang="zh-CN">
                <a:solidFill>
                  <a:srgbClr val="00FFFF"/>
                </a:solidFill>
              </a:rPr>
              <a:t>cumulative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AEC7B73-1E8F-4AD0-8595-DE1EB19A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7417-497B-4DF0-97FE-675A5D07BE1E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DEFC20C8-5F76-43EC-BE0D-460523A595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Discussion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B1639EE-DCAF-4B9D-B2EC-52497CA6E6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Example 1: a segment with Seq #=X,  Data Len=L</a:t>
            </a:r>
          </a:p>
          <a:p>
            <a:pPr lvl="1"/>
            <a:r>
              <a:rPr lang="en-US" altLang="zh-CN" sz="2400"/>
              <a:t>Then the Seq # of the next segment: X+L</a:t>
            </a:r>
          </a:p>
          <a:p>
            <a:r>
              <a:rPr lang="en-US" altLang="zh-CN" sz="2800"/>
              <a:t>Example 2: a segment with Ack #=X</a:t>
            </a:r>
          </a:p>
          <a:p>
            <a:pPr lvl="1"/>
            <a:r>
              <a:rPr lang="en-US" altLang="zh-CN" sz="2400"/>
              <a:t>This means all bytes from the beginning up to X has been received, that is ( X-beginning ) bytes NOT X bytes</a:t>
            </a:r>
          </a:p>
          <a:p>
            <a:r>
              <a:rPr lang="en-US" altLang="zh-CN" sz="2800"/>
              <a:t>Features</a:t>
            </a:r>
          </a:p>
          <a:p>
            <a:pPr lvl="1"/>
            <a:r>
              <a:rPr lang="zh-CN" altLang="en-US" sz="2400"/>
              <a:t>报文的顺序关系</a:t>
            </a:r>
          </a:p>
          <a:p>
            <a:pPr lvl="1"/>
            <a:r>
              <a:rPr lang="zh-CN" altLang="en-US" sz="2400"/>
              <a:t>数据流的位置，更便于流的复原</a:t>
            </a:r>
          </a:p>
          <a:p>
            <a:pPr lvl="1"/>
            <a:r>
              <a:rPr lang="zh-CN" altLang="en-US" sz="2400"/>
              <a:t>需较大的序号空间（</a:t>
            </a:r>
            <a:r>
              <a:rPr lang="en-US" altLang="zh-CN" sz="2400"/>
              <a:t>32bit</a:t>
            </a:r>
            <a:r>
              <a:rPr lang="zh-CN" altLang="en-US" sz="2400"/>
              <a:t>，</a:t>
            </a:r>
            <a:r>
              <a:rPr lang="en-US" altLang="zh-CN" sz="2400"/>
              <a:t>4Gbyte</a:t>
            </a:r>
            <a:r>
              <a:rPr lang="zh-CN" altLang="en-US" sz="2400"/>
              <a:t>）</a:t>
            </a:r>
          </a:p>
          <a:p>
            <a:pPr lvl="1"/>
            <a:r>
              <a:rPr lang="zh-CN" altLang="en-US" sz="2400"/>
              <a:t>序号不连续，</a:t>
            </a:r>
            <a:r>
              <a:rPr lang="en-US" altLang="zh-CN" sz="2400"/>
              <a:t>n1&lt;n2&lt;n3…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5E52A7D-BBA4-4F9A-AB11-57F2D78E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D9A2-3F03-4132-901D-08B23633D7F7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FA080740-EF17-49A4-93AD-AB90052908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Transport Layer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DCA34014-6A3E-4FEC-82F2-718C3C2EB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000"/>
              <a:t>Functions: serve as the </a:t>
            </a:r>
            <a:r>
              <a:rPr lang="en-US" altLang="zh-CN" sz="3000">
                <a:solidFill>
                  <a:srgbClr val="00FFFF"/>
                </a:solidFill>
              </a:rPr>
              <a:t>intermediary</a:t>
            </a:r>
            <a:r>
              <a:rPr lang="en-US" altLang="zh-CN" sz="3000"/>
              <a:t> between the application programs and the network operations</a:t>
            </a:r>
          </a:p>
          <a:p>
            <a:pPr lvl="1">
              <a:spcBef>
                <a:spcPct val="15000"/>
              </a:spcBef>
            </a:pPr>
            <a:r>
              <a:rPr lang="en-US" altLang="zh-CN" sz="2600"/>
              <a:t>Create a </a:t>
            </a:r>
            <a:r>
              <a:rPr lang="en-US" altLang="zh-CN" sz="2600">
                <a:solidFill>
                  <a:srgbClr val="00FFFF"/>
                </a:solidFill>
              </a:rPr>
              <a:t>process-to-process communication</a:t>
            </a:r>
          </a:p>
          <a:p>
            <a:pPr lvl="1">
              <a:spcBef>
                <a:spcPct val="15000"/>
              </a:spcBef>
            </a:pPr>
            <a:r>
              <a:rPr lang="en-US" altLang="zh-CN" sz="2600"/>
              <a:t>Provide a </a:t>
            </a:r>
            <a:r>
              <a:rPr lang="en-US" altLang="zh-CN" sz="2600">
                <a:solidFill>
                  <a:srgbClr val="00FFFF"/>
                </a:solidFill>
              </a:rPr>
              <a:t>control mechanism</a:t>
            </a:r>
            <a:r>
              <a:rPr lang="en-US" altLang="zh-CN" sz="2600"/>
              <a:t> at the transport layer</a:t>
            </a:r>
          </a:p>
          <a:p>
            <a:pPr lvl="1">
              <a:spcBef>
                <a:spcPct val="15000"/>
              </a:spcBef>
            </a:pPr>
            <a:r>
              <a:rPr lang="en-US" altLang="zh-CN" sz="2600"/>
              <a:t>Provide a </a:t>
            </a:r>
            <a:r>
              <a:rPr lang="en-US" altLang="zh-CN" sz="2600">
                <a:solidFill>
                  <a:srgbClr val="00FFFF"/>
                </a:solidFill>
              </a:rPr>
              <a:t>connection mechanism</a:t>
            </a:r>
            <a:r>
              <a:rPr lang="en-US" altLang="zh-CN" sz="2600"/>
              <a:t> for the processes</a:t>
            </a:r>
          </a:p>
          <a:p>
            <a:r>
              <a:rPr lang="en-US" altLang="zh-CN" sz="3000"/>
              <a:t>Protocols</a:t>
            </a:r>
          </a:p>
          <a:p>
            <a:pPr lvl="1">
              <a:spcBef>
                <a:spcPct val="15000"/>
              </a:spcBef>
            </a:pPr>
            <a:r>
              <a:rPr lang="en-US" altLang="zh-CN" sz="2600"/>
              <a:t>Transmission Control Protocol,  TCP</a:t>
            </a:r>
          </a:p>
          <a:p>
            <a:pPr lvl="1">
              <a:spcBef>
                <a:spcPct val="15000"/>
              </a:spcBef>
            </a:pPr>
            <a:r>
              <a:rPr lang="en-US" altLang="zh-CN" sz="2600"/>
              <a:t>User Datagram Protocol,  UDP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F1F9C249-9A25-4866-BF96-AECDFF28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1E33-7666-49E2-8147-3BF44D90A8B2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4C011E02-E617-49CD-A31F-61669E3D76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10.3  Segment</a:t>
            </a:r>
          </a:p>
        </p:txBody>
      </p:sp>
      <p:pic>
        <p:nvPicPr>
          <p:cNvPr id="13315" name="Picture 3">
            <a:extLst>
              <a:ext uri="{FF2B5EF4-FFF2-40B4-BE49-F238E27FC236}">
                <a16:creationId xmlns:a16="http://schemas.microsoft.com/office/drawing/2014/main" id="{2FC627A1-ABC4-4553-9FF5-59508CEB56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1287463"/>
            <a:ext cx="8424862" cy="5165725"/>
          </a:xfrm>
          <a:noFill/>
          <a:ln/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13316" name="Text Box 4">
            <a:extLst>
              <a:ext uri="{FF2B5EF4-FFF2-40B4-BE49-F238E27FC236}">
                <a16:creationId xmlns:a16="http://schemas.microsoft.com/office/drawing/2014/main" id="{42BB142E-3142-4457-B94E-4CB53BA53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6056313"/>
            <a:ext cx="206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（</a:t>
            </a:r>
            <a:r>
              <a:rPr lang="en-US" altLang="zh-CN" sz="2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0 ~ 40 bytes</a:t>
            </a:r>
            <a:r>
              <a:rPr lang="zh-CN" altLang="en-US" sz="2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）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79FA19E1-D2F6-4343-9970-4E4D99BE9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325" y="4149725"/>
            <a:ext cx="2246313" cy="647700"/>
          </a:xfrm>
          <a:prstGeom prst="rect">
            <a:avLst/>
          </a:prstGeom>
          <a:solidFill>
            <a:srgbClr val="660066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FF0000"/>
                </a:solidFill>
                <a:effectLst/>
              </a:rPr>
              <a:t>控制字段</a:t>
            </a:r>
          </a:p>
        </p:txBody>
      </p:sp>
      <p:sp>
        <p:nvSpPr>
          <p:cNvPr id="13318" name="Text Box 6">
            <a:extLst>
              <a:ext uri="{FF2B5EF4-FFF2-40B4-BE49-F238E27FC236}">
                <a16:creationId xmlns:a16="http://schemas.microsoft.com/office/drawing/2014/main" id="{06D6DDA6-E8DE-4A51-AA12-3D475168D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5975" y="1341438"/>
            <a:ext cx="1366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Segment</a:t>
            </a:r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9C4C5D58-5BAE-49B7-8C6E-A82205DEB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205038"/>
            <a:ext cx="8424862" cy="647700"/>
          </a:xfrm>
          <a:prstGeom prst="rect">
            <a:avLst/>
          </a:prstGeom>
          <a:solidFill>
            <a:srgbClr val="660066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FF0000"/>
                </a:solidFill>
                <a:effectLst/>
              </a:rPr>
              <a:t>标识应用进程</a:t>
            </a:r>
          </a:p>
        </p:txBody>
      </p:sp>
      <p:sp>
        <p:nvSpPr>
          <p:cNvPr id="13320" name="Rectangle 8">
            <a:extLst>
              <a:ext uri="{FF2B5EF4-FFF2-40B4-BE49-F238E27FC236}">
                <a16:creationId xmlns:a16="http://schemas.microsoft.com/office/drawing/2014/main" id="{BFD9CFD9-883E-48D2-9FD4-D7B7A504C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852738"/>
            <a:ext cx="8424862" cy="1296987"/>
          </a:xfrm>
          <a:prstGeom prst="rect">
            <a:avLst/>
          </a:prstGeom>
          <a:solidFill>
            <a:srgbClr val="660066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  <a:effectLst/>
              </a:rPr>
              <a:t>      </a:t>
            </a:r>
            <a:r>
              <a:rPr lang="zh-CN" altLang="en-US">
                <a:solidFill>
                  <a:srgbClr val="FF0000"/>
                </a:solidFill>
                <a:effectLst/>
              </a:rPr>
              <a:t>差错控制</a:t>
            </a:r>
          </a:p>
          <a:p>
            <a:r>
              <a:rPr lang="zh-CN" altLang="en-US">
                <a:solidFill>
                  <a:srgbClr val="FF0000"/>
                </a:solidFill>
                <a:effectLst/>
              </a:rPr>
              <a:t>      以字节为单位</a:t>
            </a:r>
          </a:p>
        </p:txBody>
      </p:sp>
      <p:sp>
        <p:nvSpPr>
          <p:cNvPr id="13321" name="AutoShape 9">
            <a:extLst>
              <a:ext uri="{FF2B5EF4-FFF2-40B4-BE49-F238E27FC236}">
                <a16:creationId xmlns:a16="http://schemas.microsoft.com/office/drawing/2014/main" id="{1E2E4D67-450F-418E-ADAB-9F028B370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788" y="520700"/>
            <a:ext cx="2409825" cy="6048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完成所有操作</a:t>
            </a:r>
          </a:p>
        </p:txBody>
      </p:sp>
      <p:sp>
        <p:nvSpPr>
          <p:cNvPr id="13322" name="Rectangle 10">
            <a:extLst>
              <a:ext uri="{FF2B5EF4-FFF2-40B4-BE49-F238E27FC236}">
                <a16:creationId xmlns:a16="http://schemas.microsoft.com/office/drawing/2014/main" id="{8B748060-9131-41F9-9623-92DFADC2B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25" y="4149725"/>
            <a:ext cx="4189413" cy="647700"/>
          </a:xfrm>
          <a:prstGeom prst="rect">
            <a:avLst/>
          </a:prstGeom>
          <a:solidFill>
            <a:srgbClr val="660066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>
                <a:solidFill>
                  <a:srgbClr val="FF0000"/>
                </a:solidFill>
                <a:effectLst/>
              </a:rPr>
              <a:t>流量控制</a:t>
            </a:r>
          </a:p>
          <a:p>
            <a:r>
              <a:rPr lang="zh-CN" altLang="en-US">
                <a:solidFill>
                  <a:srgbClr val="FF0000"/>
                </a:solidFill>
                <a:effectLst/>
              </a:rPr>
              <a:t>拥塞控制</a:t>
            </a:r>
          </a:p>
        </p:txBody>
      </p:sp>
      <p:sp>
        <p:nvSpPr>
          <p:cNvPr id="13323" name="Rectangle 11">
            <a:extLst>
              <a:ext uri="{FF2B5EF4-FFF2-40B4-BE49-F238E27FC236}">
                <a16:creationId xmlns:a16="http://schemas.microsoft.com/office/drawing/2014/main" id="{39B772C1-7550-4763-8208-9B2E08379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797425"/>
            <a:ext cx="4189412" cy="647700"/>
          </a:xfrm>
          <a:prstGeom prst="rect">
            <a:avLst/>
          </a:prstGeom>
          <a:solidFill>
            <a:srgbClr val="660066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  <a:effectLst/>
              </a:rPr>
              <a:t>      </a:t>
            </a:r>
            <a:r>
              <a:rPr lang="zh-CN" altLang="en-US">
                <a:solidFill>
                  <a:srgbClr val="FF0000"/>
                </a:solidFill>
                <a:effectLst/>
              </a:rPr>
              <a:t>同</a:t>
            </a:r>
            <a:r>
              <a:rPr lang="en-US" altLang="zh-CN">
                <a:solidFill>
                  <a:srgbClr val="FF0000"/>
                </a:solidFill>
                <a:effectLst/>
              </a:rPr>
              <a:t>UDP</a:t>
            </a:r>
          </a:p>
        </p:txBody>
      </p:sp>
      <p:sp>
        <p:nvSpPr>
          <p:cNvPr id="13324" name="Text Box 12">
            <a:extLst>
              <a:ext uri="{FF2B5EF4-FFF2-40B4-BE49-F238E27FC236}">
                <a16:creationId xmlns:a16="http://schemas.microsoft.com/office/drawing/2014/main" id="{A75D3371-BCC8-44EB-A5EC-D4C8F7AC3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2911475"/>
            <a:ext cx="334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effectLst/>
              </a:rPr>
              <a:t>Initial sequence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  <p:bldP spid="13317" grpId="1" animBg="1"/>
      <p:bldP spid="13319" grpId="0" animBg="1"/>
      <p:bldP spid="13319" grpId="1" animBg="1"/>
      <p:bldP spid="13320" grpId="0" animBg="1"/>
      <p:bldP spid="13320" grpId="1" animBg="1"/>
      <p:bldP spid="13321" grpId="0" animBg="1"/>
      <p:bldP spid="13322" grpId="0" animBg="1" autoUpdateAnimBg="0"/>
      <p:bldP spid="13322" grpId="1" animBg="1"/>
      <p:bldP spid="13323" grpId="0" animBg="1" autoUpdateAnimBg="0"/>
      <p:bldP spid="13324" grpId="0"/>
      <p:bldP spid="1332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90CC8-3D80-443A-90A3-05D68A51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3CEE-C675-423D-9FA7-3AE653C992C6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54298239-DE86-42F4-B14B-C5A6A9FD88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Review: UDP Checksum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327075A9-45B0-4EAA-9092-AAE7B6D76A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UDP checksum</a:t>
            </a:r>
          </a:p>
          <a:p>
            <a:pPr lvl="1"/>
            <a:r>
              <a:rPr lang="zh-CN" altLang="en-US" sz="2400"/>
              <a:t>与</a:t>
            </a:r>
            <a:r>
              <a:rPr lang="en-US" altLang="zh-CN" sz="2400"/>
              <a:t>IP</a:t>
            </a:r>
            <a:r>
              <a:rPr lang="zh-CN" altLang="en-US" sz="2400"/>
              <a:t>校验和的计算方法相同</a:t>
            </a:r>
          </a:p>
          <a:p>
            <a:pPr lvl="1"/>
            <a:r>
              <a:rPr lang="zh-CN" altLang="en-US" sz="2400"/>
              <a:t>校验内容不同，包括三个部分：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400"/>
              <a:t>	</a:t>
            </a:r>
            <a:r>
              <a:rPr lang="en-US" altLang="zh-CN" sz="2400"/>
              <a:t>Pseudo header + UDP header + Data</a:t>
            </a:r>
          </a:p>
          <a:p>
            <a:r>
              <a:rPr lang="en-US" altLang="zh-CN" sz="2800"/>
              <a:t>Pseudo header</a:t>
            </a:r>
            <a:r>
              <a:rPr lang="zh-CN" altLang="en-US" sz="2800"/>
              <a:t>（伪首部）</a:t>
            </a:r>
          </a:p>
          <a:p>
            <a:pPr lvl="1"/>
            <a:r>
              <a:rPr lang="zh-CN" altLang="en-US" sz="2400"/>
              <a:t>根据</a:t>
            </a:r>
            <a:r>
              <a:rPr lang="en-US" altLang="zh-CN" sz="2400"/>
              <a:t>IP</a:t>
            </a:r>
            <a:r>
              <a:rPr lang="zh-CN" altLang="en-US" sz="2400"/>
              <a:t>首部的部分信息形成</a:t>
            </a:r>
          </a:p>
          <a:p>
            <a:pPr lvl="1"/>
            <a:r>
              <a:rPr lang="zh-CN" altLang="en-US" sz="2400"/>
              <a:t>不会与</a:t>
            </a:r>
            <a:r>
              <a:rPr lang="en-US" altLang="zh-CN" sz="2400"/>
              <a:t>UDP</a:t>
            </a:r>
            <a:r>
              <a:rPr lang="zh-CN" altLang="en-US" sz="2400"/>
              <a:t>报文一起发送到网络上</a:t>
            </a:r>
          </a:p>
          <a:p>
            <a:pPr lvl="1"/>
            <a:r>
              <a:rPr lang="zh-CN" altLang="en-US" sz="2400"/>
              <a:t>进一步确保</a:t>
            </a:r>
            <a:r>
              <a:rPr lang="en-US" altLang="zh-CN" sz="2400"/>
              <a:t>UDP</a:t>
            </a:r>
            <a:r>
              <a:rPr lang="zh-CN" altLang="en-US" sz="2400"/>
              <a:t>报文送到</a:t>
            </a:r>
            <a:r>
              <a:rPr lang="zh-CN" altLang="en-US" sz="2400">
                <a:solidFill>
                  <a:schemeClr val="folHlink"/>
                </a:solidFill>
              </a:rPr>
              <a:t>正确主机的正确端口</a:t>
            </a:r>
            <a:r>
              <a:rPr lang="zh-CN" altLang="en-US" sz="2400"/>
              <a:t>上</a:t>
            </a:r>
          </a:p>
          <a:p>
            <a:r>
              <a:rPr lang="en-US" altLang="zh-CN" sz="2800"/>
              <a:t>Checksum </a:t>
            </a:r>
            <a:r>
              <a:rPr lang="en-US" altLang="zh-CN" sz="2800">
                <a:sym typeface="Wingdings" panose="05000000000000000000" pitchFamily="2" charset="2"/>
              </a:rPr>
              <a:t> Optional</a:t>
            </a:r>
          </a:p>
          <a:p>
            <a:pPr lvl="1"/>
            <a:r>
              <a:rPr lang="zh-CN" altLang="en-US" sz="2400"/>
              <a:t>减少高可靠性网络上的传输开销</a:t>
            </a:r>
          </a:p>
        </p:txBody>
      </p:sp>
      <p:sp>
        <p:nvSpPr>
          <p:cNvPr id="107524" name="AutoShape 4">
            <a:extLst>
              <a:ext uri="{FF2B5EF4-FFF2-40B4-BE49-F238E27FC236}">
                <a16:creationId xmlns:a16="http://schemas.microsoft.com/office/drawing/2014/main" id="{6C77691D-39DD-4EC9-8C97-683B7277A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1525" y="5164138"/>
            <a:ext cx="2176463" cy="939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TCP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的校验和是强制性的！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483143E0-7C69-43E4-ABB7-EC6AA5B6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CC3F-D6A3-4DC2-9F86-235A9B5E271A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2EA6F01C-86C7-46DB-B99B-105B16B9CC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Review: Pseudo Header Format</a:t>
            </a:r>
          </a:p>
        </p:txBody>
      </p:sp>
      <p:sp>
        <p:nvSpPr>
          <p:cNvPr id="108548" name="Rectangle 4">
            <a:extLst>
              <a:ext uri="{FF2B5EF4-FFF2-40B4-BE49-F238E27FC236}">
                <a16:creationId xmlns:a16="http://schemas.microsoft.com/office/drawing/2014/main" id="{7F7611DA-3B4E-40D6-B80B-A85CAD309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2854325"/>
            <a:ext cx="1439862" cy="539750"/>
          </a:xfrm>
          <a:prstGeom prst="rect">
            <a:avLst/>
          </a:prstGeom>
          <a:solidFill>
            <a:srgbClr val="FF9900">
              <a:alpha val="39999"/>
            </a:srgbClr>
          </a:solidFill>
          <a:ln w="1905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Protocol</a:t>
            </a:r>
          </a:p>
        </p:txBody>
      </p:sp>
      <p:sp>
        <p:nvSpPr>
          <p:cNvPr id="108549" name="Rectangle 5">
            <a:extLst>
              <a:ext uri="{FF2B5EF4-FFF2-40B4-BE49-F238E27FC236}">
                <a16:creationId xmlns:a16="http://schemas.microsoft.com/office/drawing/2014/main" id="{CEB340E8-B8C4-42F5-947E-149FB2F03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2854325"/>
            <a:ext cx="1439863" cy="539750"/>
          </a:xfrm>
          <a:prstGeom prst="rect">
            <a:avLst/>
          </a:prstGeom>
          <a:solidFill>
            <a:srgbClr val="FF9900">
              <a:alpha val="39999"/>
            </a:srgbClr>
          </a:solidFill>
          <a:ln w="1905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All 0s</a:t>
            </a:r>
          </a:p>
        </p:txBody>
      </p:sp>
      <p:sp>
        <p:nvSpPr>
          <p:cNvPr id="108550" name="Rectangle 6">
            <a:extLst>
              <a:ext uri="{FF2B5EF4-FFF2-40B4-BE49-F238E27FC236}">
                <a16:creationId xmlns:a16="http://schemas.microsoft.com/office/drawing/2014/main" id="{39635B10-3AC7-4A2A-94A9-5C43BE0D4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775" y="2854325"/>
            <a:ext cx="2879725" cy="539750"/>
          </a:xfrm>
          <a:prstGeom prst="rect">
            <a:avLst/>
          </a:prstGeom>
          <a:solidFill>
            <a:srgbClr val="FF9900">
              <a:alpha val="39999"/>
            </a:srgbClr>
          </a:solidFill>
          <a:ln w="1905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UDP total length</a:t>
            </a:r>
          </a:p>
        </p:txBody>
      </p:sp>
      <p:sp>
        <p:nvSpPr>
          <p:cNvPr id="108551" name="Rectangle 7">
            <a:extLst>
              <a:ext uri="{FF2B5EF4-FFF2-40B4-BE49-F238E27FC236}">
                <a16:creationId xmlns:a16="http://schemas.microsoft.com/office/drawing/2014/main" id="{D96B0310-786C-4FDE-8437-027128C86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2314575"/>
            <a:ext cx="5759450" cy="539750"/>
          </a:xfrm>
          <a:prstGeom prst="rect">
            <a:avLst/>
          </a:prstGeom>
          <a:solidFill>
            <a:srgbClr val="FF9900">
              <a:alpha val="39999"/>
            </a:srgbClr>
          </a:solidFill>
          <a:ln w="1905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Destination IP address</a:t>
            </a:r>
          </a:p>
        </p:txBody>
      </p:sp>
      <p:sp>
        <p:nvSpPr>
          <p:cNvPr id="108552" name="Rectangle 8">
            <a:extLst>
              <a:ext uri="{FF2B5EF4-FFF2-40B4-BE49-F238E27FC236}">
                <a16:creationId xmlns:a16="http://schemas.microsoft.com/office/drawing/2014/main" id="{10BBED05-2E85-428C-B6D8-E77F73DFD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1773238"/>
            <a:ext cx="5759450" cy="539750"/>
          </a:xfrm>
          <a:prstGeom prst="rect">
            <a:avLst/>
          </a:prstGeom>
          <a:solidFill>
            <a:srgbClr val="FF9900">
              <a:alpha val="39999"/>
            </a:srgbClr>
          </a:solidFill>
          <a:ln w="1905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Source IP address</a:t>
            </a:r>
          </a:p>
        </p:txBody>
      </p:sp>
      <p:sp>
        <p:nvSpPr>
          <p:cNvPr id="108553" name="Rectangle 9">
            <a:extLst>
              <a:ext uri="{FF2B5EF4-FFF2-40B4-BE49-F238E27FC236}">
                <a16:creationId xmlns:a16="http://schemas.microsoft.com/office/drawing/2014/main" id="{F8E232FD-AC24-4F3C-B8F3-5325A0DB8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3498850"/>
            <a:ext cx="2879725" cy="5397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Source port number</a:t>
            </a:r>
          </a:p>
        </p:txBody>
      </p:sp>
      <p:sp>
        <p:nvSpPr>
          <p:cNvPr id="108554" name="Rectangle 10">
            <a:extLst>
              <a:ext uri="{FF2B5EF4-FFF2-40B4-BE49-F238E27FC236}">
                <a16:creationId xmlns:a16="http://schemas.microsoft.com/office/drawing/2014/main" id="{B1D1D1DF-C9EF-4C3C-9245-4FC88A76A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3500438"/>
            <a:ext cx="2879725" cy="5397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Dest. port number</a:t>
            </a:r>
          </a:p>
        </p:txBody>
      </p:sp>
      <p:sp>
        <p:nvSpPr>
          <p:cNvPr id="108555" name="Rectangle 11">
            <a:extLst>
              <a:ext uri="{FF2B5EF4-FFF2-40B4-BE49-F238E27FC236}">
                <a16:creationId xmlns:a16="http://schemas.microsoft.com/office/drawing/2014/main" id="{33DDA309-0D52-4082-AF3D-8BCEE53BC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638" y="4040188"/>
            <a:ext cx="5759450" cy="5397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……</a:t>
            </a:r>
          </a:p>
        </p:txBody>
      </p:sp>
      <p:sp>
        <p:nvSpPr>
          <p:cNvPr id="108557" name="Rectangle 13">
            <a:extLst>
              <a:ext uri="{FF2B5EF4-FFF2-40B4-BE49-F238E27FC236}">
                <a16:creationId xmlns:a16="http://schemas.microsoft.com/office/drawing/2014/main" id="{FB3E4DBE-8710-44EE-A5E7-DCB6CD907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4581525"/>
            <a:ext cx="5759450" cy="1079500"/>
          </a:xfrm>
          <a:prstGeom prst="rect">
            <a:avLst/>
          </a:prstGeom>
          <a:solidFill>
            <a:schemeClr val="accent1">
              <a:alpha val="39999"/>
            </a:schemeClr>
          </a:solidFill>
          <a:ln w="1905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sp>
        <p:nvSpPr>
          <p:cNvPr id="108558" name="Text Box 14">
            <a:extLst>
              <a:ext uri="{FF2B5EF4-FFF2-40B4-BE49-F238E27FC236}">
                <a16:creationId xmlns:a16="http://schemas.microsoft.com/office/drawing/2014/main" id="{1A9E853B-0B84-409E-9E1F-FBCC2DBB0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825" y="2068513"/>
            <a:ext cx="911225" cy="106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Pseudo</a:t>
            </a:r>
          </a:p>
          <a:p>
            <a:pPr algn="ctr"/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header</a:t>
            </a:r>
          </a:p>
        </p:txBody>
      </p:sp>
      <p:sp>
        <p:nvSpPr>
          <p:cNvPr id="108559" name="Text Box 15">
            <a:extLst>
              <a:ext uri="{FF2B5EF4-FFF2-40B4-BE49-F238E27FC236}">
                <a16:creationId xmlns:a16="http://schemas.microsoft.com/office/drawing/2014/main" id="{8BE2112D-688F-4899-9488-D4E644C92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0" y="3500438"/>
            <a:ext cx="546100" cy="111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Header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2612DA64-3D27-4DEB-92CF-DACFF91E8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CD76-8156-4F07-9892-75C79F69B9BC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3D90551F-7F78-4E3C-8A21-03EACBD5B0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Control Field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2DF4C2B-EBA1-459F-B9D4-E7D50B6FE8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To enable flow control, connection establishment and termination, and the mode of data transfer in TCP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9D8616BC-01C1-4062-9C23-A78B1EC3C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847975"/>
            <a:ext cx="1079500" cy="6477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URG</a:t>
            </a:r>
            <a:endParaRPr lang="en-US" altLang="zh-CN">
              <a:effectLst/>
            </a:endParaRP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5ED55183-7409-4AA3-9F54-2BD1FE4C4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2852738"/>
            <a:ext cx="1079500" cy="6477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ACK</a:t>
            </a:r>
            <a:endParaRPr lang="en-US" altLang="zh-CN">
              <a:effectLst/>
            </a:endParaRP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D59A43E8-D1BD-40ED-8F1A-D693F7E89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650" y="2852738"/>
            <a:ext cx="1079500" cy="6477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PSH</a:t>
            </a:r>
            <a:endParaRPr lang="en-US" altLang="zh-CN">
              <a:effectLst/>
            </a:endParaRPr>
          </a:p>
        </p:txBody>
      </p:sp>
      <p:sp>
        <p:nvSpPr>
          <p:cNvPr id="14343" name="Text Box 7">
            <a:extLst>
              <a:ext uri="{FF2B5EF4-FFF2-40B4-BE49-F238E27FC236}">
                <a16:creationId xmlns:a16="http://schemas.microsoft.com/office/drawing/2014/main" id="{BF7EF6D6-B0EE-4E23-86CE-584C95587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975" y="2852738"/>
            <a:ext cx="1079500" cy="6477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RST</a:t>
            </a:r>
            <a:endParaRPr lang="en-US" altLang="zh-CN">
              <a:effectLst/>
            </a:endParaRPr>
          </a:p>
        </p:txBody>
      </p:sp>
      <p:sp>
        <p:nvSpPr>
          <p:cNvPr id="14344" name="Text Box 8">
            <a:extLst>
              <a:ext uri="{FF2B5EF4-FFF2-40B4-BE49-F238E27FC236}">
                <a16:creationId xmlns:a16="http://schemas.microsoft.com/office/drawing/2014/main" id="{28E7327E-400C-4D76-9B83-1C6E0F5F9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5" y="2852738"/>
            <a:ext cx="1079500" cy="6477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SYN</a:t>
            </a:r>
            <a:endParaRPr lang="en-US" altLang="zh-CN">
              <a:effectLst/>
            </a:endParaRPr>
          </a:p>
        </p:txBody>
      </p:sp>
      <p:sp>
        <p:nvSpPr>
          <p:cNvPr id="14345" name="Text Box 9">
            <a:extLst>
              <a:ext uri="{FF2B5EF4-FFF2-40B4-BE49-F238E27FC236}">
                <a16:creationId xmlns:a16="http://schemas.microsoft.com/office/drawing/2014/main" id="{2406E6FB-4AFF-4E55-B613-E7D2F9D10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2852738"/>
            <a:ext cx="1079500" cy="6477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FIN</a:t>
            </a:r>
            <a:endParaRPr lang="en-US" altLang="zh-CN">
              <a:effectLst/>
            </a:endParaRPr>
          </a:p>
        </p:txBody>
      </p:sp>
      <p:sp>
        <p:nvSpPr>
          <p:cNvPr id="14346" name="Text Box 10">
            <a:extLst>
              <a:ext uri="{FF2B5EF4-FFF2-40B4-BE49-F238E27FC236}">
                <a16:creationId xmlns:a16="http://schemas.microsoft.com/office/drawing/2014/main" id="{EAC5CA84-0E42-4FC9-B512-70FF75F80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588" y="3575050"/>
            <a:ext cx="5011737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URG: Urgent pointer is valid</a:t>
            </a:r>
          </a:p>
          <a:p>
            <a:pPr>
              <a:lnSpc>
                <a:spcPct val="12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RST: Reset the connection</a:t>
            </a:r>
          </a:p>
          <a:p>
            <a:pPr>
              <a:lnSpc>
                <a:spcPct val="12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ACK: Acknowledgment is valid</a:t>
            </a:r>
          </a:p>
          <a:p>
            <a:pPr>
              <a:lnSpc>
                <a:spcPct val="12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SYN: Synchronize sequence numbers</a:t>
            </a:r>
          </a:p>
          <a:p>
            <a:pPr>
              <a:lnSpc>
                <a:spcPct val="12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PSH: Request for push</a:t>
            </a:r>
          </a:p>
          <a:p>
            <a:pPr>
              <a:lnSpc>
                <a:spcPct val="12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FIN: Terminate the connection</a:t>
            </a:r>
            <a:endParaRPr lang="en-US" altLang="zh-CN">
              <a:effectLst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5">
            <a:extLst>
              <a:ext uri="{FF2B5EF4-FFF2-40B4-BE49-F238E27FC236}">
                <a16:creationId xmlns:a16="http://schemas.microsoft.com/office/drawing/2014/main" id="{13BE2407-447D-44F3-BEE3-12279C15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39C1-E991-4CBB-B543-6304AA444CB9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7642C08E-B92C-404C-BD63-55AAAA3A48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Option</a:t>
            </a:r>
            <a:endParaRPr lang="zh-CN" altLang="en-US" dirty="0"/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0D2DA00A-EAC7-4D9D-AF7C-12ADAB411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924175"/>
            <a:ext cx="1330325" cy="812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tIns="18000" bIns="18000" anchor="ctr" anchorCtr="1"/>
          <a:lstStyle/>
          <a:p>
            <a:pPr algn="ctr">
              <a:lnSpc>
                <a:spcPct val="8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选项</a:t>
            </a:r>
          </a:p>
          <a:p>
            <a:pPr algn="ctr">
              <a:lnSpc>
                <a:spcPct val="8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Option</a:t>
            </a: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22B5313B-669E-4032-A320-030E73250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1520825"/>
            <a:ext cx="1944688" cy="79216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tIns="18000" bIns="18000" anchor="ctr" anchorCtr="1"/>
          <a:lstStyle/>
          <a:p>
            <a:pPr algn="ctr">
              <a:lnSpc>
                <a:spcPct val="8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单字节</a:t>
            </a:r>
          </a:p>
          <a:p>
            <a:pPr algn="ctr">
              <a:lnSpc>
                <a:spcPct val="8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Single-byte</a:t>
            </a:r>
          </a:p>
        </p:txBody>
      </p:sp>
      <p:sp>
        <p:nvSpPr>
          <p:cNvPr id="18437" name="Text Box 5">
            <a:extLst>
              <a:ext uri="{FF2B5EF4-FFF2-40B4-BE49-F238E27FC236}">
                <a16:creationId xmlns:a16="http://schemas.microsoft.com/office/drawing/2014/main" id="{213CF69D-3FAF-4D1D-8A9A-CDE6FBDDF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4376738"/>
            <a:ext cx="1944688" cy="7921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tIns="18000" bIns="18000" anchor="ctr" anchorCtr="1"/>
          <a:lstStyle/>
          <a:p>
            <a:pPr algn="ctr">
              <a:lnSpc>
                <a:spcPct val="8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多字节</a:t>
            </a:r>
          </a:p>
          <a:p>
            <a:pPr algn="ctr">
              <a:lnSpc>
                <a:spcPct val="8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Multiple-byte</a:t>
            </a:r>
          </a:p>
        </p:txBody>
      </p:sp>
      <p:sp>
        <p:nvSpPr>
          <p:cNvPr id="18438" name="Text Box 6">
            <a:extLst>
              <a:ext uri="{FF2B5EF4-FFF2-40B4-BE49-F238E27FC236}">
                <a16:creationId xmlns:a16="http://schemas.microsoft.com/office/drawing/2014/main" id="{0B80F1E7-FA8B-43D1-97FE-8CB477E64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388" y="1268413"/>
            <a:ext cx="2879725" cy="4683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tIns="18000" bIns="18000" anchor="ctr" anchorCtr="1"/>
          <a:lstStyle/>
          <a:p>
            <a:pPr algn="ctr">
              <a:lnSpc>
                <a:spcPct val="8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无操作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/No operation</a:t>
            </a:r>
          </a:p>
        </p:txBody>
      </p:sp>
      <p:sp>
        <p:nvSpPr>
          <p:cNvPr id="18439" name="Text Box 7">
            <a:extLst>
              <a:ext uri="{FF2B5EF4-FFF2-40B4-BE49-F238E27FC236}">
                <a16:creationId xmlns:a16="http://schemas.microsoft.com/office/drawing/2014/main" id="{2AB18F0E-DEDA-42AA-9BF2-71B88F454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6975" y="2854325"/>
            <a:ext cx="2879725" cy="71913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tIns="18000" bIns="18000" anchor="ctr" anchorCtr="1"/>
          <a:lstStyle/>
          <a:p>
            <a:pPr algn="ctr">
              <a:lnSpc>
                <a:spcPct val="8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最大报文段长度</a:t>
            </a:r>
          </a:p>
          <a:p>
            <a:pPr algn="ctr">
              <a:lnSpc>
                <a:spcPct val="8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Max segment size</a:t>
            </a:r>
          </a:p>
        </p:txBody>
      </p:sp>
      <p:sp>
        <p:nvSpPr>
          <p:cNvPr id="18440" name="Text Box 8">
            <a:extLst>
              <a:ext uri="{FF2B5EF4-FFF2-40B4-BE49-F238E27FC236}">
                <a16:creationId xmlns:a16="http://schemas.microsoft.com/office/drawing/2014/main" id="{A32CB8FF-EA86-472C-9D1A-6FBD4B370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388" y="1898650"/>
            <a:ext cx="2879725" cy="71913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tIns="18000" bIns="18000" anchor="ctr" anchorCtr="1"/>
          <a:lstStyle/>
          <a:p>
            <a:pPr algn="ctr">
              <a:lnSpc>
                <a:spcPct val="8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选项结束</a:t>
            </a:r>
          </a:p>
          <a:p>
            <a:pPr algn="ctr">
              <a:lnSpc>
                <a:spcPct val="8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End of option</a:t>
            </a:r>
          </a:p>
        </p:txBody>
      </p:sp>
      <p:sp>
        <p:nvSpPr>
          <p:cNvPr id="18441" name="Text Box 9">
            <a:extLst>
              <a:ext uri="{FF2B5EF4-FFF2-40B4-BE49-F238E27FC236}">
                <a16:creationId xmlns:a16="http://schemas.microsoft.com/office/drawing/2014/main" id="{F614D3CE-7806-4391-A531-E4589BCFC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6975" y="3716338"/>
            <a:ext cx="2879725" cy="719137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tIns="18000" bIns="18000" anchor="ctr" anchorCtr="1"/>
          <a:lstStyle/>
          <a:p>
            <a:pPr algn="ctr">
              <a:lnSpc>
                <a:spcPct val="8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窗口扩大</a:t>
            </a:r>
          </a:p>
          <a:p>
            <a:pPr algn="ctr">
              <a:lnSpc>
                <a:spcPct val="8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Window scale</a:t>
            </a:r>
          </a:p>
        </p:txBody>
      </p:sp>
      <p:sp>
        <p:nvSpPr>
          <p:cNvPr id="18442" name="Text Box 10">
            <a:extLst>
              <a:ext uri="{FF2B5EF4-FFF2-40B4-BE49-F238E27FC236}">
                <a16:creationId xmlns:a16="http://schemas.microsoft.com/office/drawing/2014/main" id="{756CC1EE-F626-4B74-BA06-52DA7D83D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6975" y="4545013"/>
            <a:ext cx="2879725" cy="468312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tIns="18000" bIns="18000" anchor="ctr" anchorCtr="1"/>
          <a:lstStyle/>
          <a:p>
            <a:pPr algn="ctr">
              <a:lnSpc>
                <a:spcPct val="8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时间戳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/Timestamp</a:t>
            </a:r>
          </a:p>
        </p:txBody>
      </p:sp>
      <p:cxnSp>
        <p:nvCxnSpPr>
          <p:cNvPr id="18443" name="AutoShape 11">
            <a:extLst>
              <a:ext uri="{FF2B5EF4-FFF2-40B4-BE49-F238E27FC236}">
                <a16:creationId xmlns:a16="http://schemas.microsoft.com/office/drawing/2014/main" id="{1FC8D2B1-4123-4D25-A459-69DF25DA230F}"/>
              </a:ext>
            </a:extLst>
          </p:cNvPr>
          <p:cNvCxnSpPr>
            <a:cxnSpLocks noChangeShapeType="1"/>
            <a:stCxn id="18437" idx="3"/>
            <a:endCxn id="18441" idx="1"/>
          </p:cNvCxnSpPr>
          <p:nvPr/>
        </p:nvCxnSpPr>
        <p:spPr bwMode="auto">
          <a:xfrm flipV="1">
            <a:off x="4298950" y="4076700"/>
            <a:ext cx="698500" cy="696913"/>
          </a:xfrm>
          <a:prstGeom prst="bentConnector3">
            <a:avLst>
              <a:gd name="adj1" fmla="val 4954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4" name="AutoShape 12">
            <a:extLst>
              <a:ext uri="{FF2B5EF4-FFF2-40B4-BE49-F238E27FC236}">
                <a16:creationId xmlns:a16="http://schemas.microsoft.com/office/drawing/2014/main" id="{043DACEA-0893-4EA2-93AA-1D1079076643}"/>
              </a:ext>
            </a:extLst>
          </p:cNvPr>
          <p:cNvCxnSpPr>
            <a:cxnSpLocks noChangeShapeType="1"/>
            <a:stCxn id="18437" idx="3"/>
            <a:endCxn id="18439" idx="1"/>
          </p:cNvCxnSpPr>
          <p:nvPr/>
        </p:nvCxnSpPr>
        <p:spPr bwMode="auto">
          <a:xfrm flipV="1">
            <a:off x="4298950" y="3214688"/>
            <a:ext cx="693738" cy="1558925"/>
          </a:xfrm>
          <a:prstGeom prst="bentConnector3">
            <a:avLst>
              <a:gd name="adj1" fmla="val 4988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5" name="AutoShape 13">
            <a:extLst>
              <a:ext uri="{FF2B5EF4-FFF2-40B4-BE49-F238E27FC236}">
                <a16:creationId xmlns:a16="http://schemas.microsoft.com/office/drawing/2014/main" id="{5098CAEA-0C07-45C0-AE78-CD118B41EB5D}"/>
              </a:ext>
            </a:extLst>
          </p:cNvPr>
          <p:cNvCxnSpPr>
            <a:cxnSpLocks noChangeShapeType="1"/>
            <a:stCxn id="18437" idx="3"/>
            <a:endCxn id="18442" idx="1"/>
          </p:cNvCxnSpPr>
          <p:nvPr/>
        </p:nvCxnSpPr>
        <p:spPr bwMode="auto">
          <a:xfrm>
            <a:off x="4298950" y="4773613"/>
            <a:ext cx="698500" cy="6350"/>
          </a:xfrm>
          <a:prstGeom prst="bentConnector3">
            <a:avLst>
              <a:gd name="adj1" fmla="val 4954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6" name="AutoShape 14">
            <a:extLst>
              <a:ext uri="{FF2B5EF4-FFF2-40B4-BE49-F238E27FC236}">
                <a16:creationId xmlns:a16="http://schemas.microsoft.com/office/drawing/2014/main" id="{B99AAF5C-D9BC-4E7F-ACAB-155F52CD18AE}"/>
              </a:ext>
            </a:extLst>
          </p:cNvPr>
          <p:cNvCxnSpPr>
            <a:cxnSpLocks noChangeShapeType="1"/>
            <a:stCxn id="18436" idx="3"/>
            <a:endCxn id="18438" idx="1"/>
          </p:cNvCxnSpPr>
          <p:nvPr/>
        </p:nvCxnSpPr>
        <p:spPr bwMode="auto">
          <a:xfrm flipV="1">
            <a:off x="4298950" y="1503363"/>
            <a:ext cx="692150" cy="414337"/>
          </a:xfrm>
          <a:prstGeom prst="bentConnector3">
            <a:avLst>
              <a:gd name="adj1" fmla="val 49769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7" name="AutoShape 15">
            <a:extLst>
              <a:ext uri="{FF2B5EF4-FFF2-40B4-BE49-F238E27FC236}">
                <a16:creationId xmlns:a16="http://schemas.microsoft.com/office/drawing/2014/main" id="{ADED682A-C8C5-4511-953B-77B5125C4AB3}"/>
              </a:ext>
            </a:extLst>
          </p:cNvPr>
          <p:cNvCxnSpPr>
            <a:cxnSpLocks noChangeShapeType="1"/>
            <a:stCxn id="18436" idx="3"/>
            <a:endCxn id="18440" idx="1"/>
          </p:cNvCxnSpPr>
          <p:nvPr/>
        </p:nvCxnSpPr>
        <p:spPr bwMode="auto">
          <a:xfrm>
            <a:off x="4298950" y="1917700"/>
            <a:ext cx="692150" cy="341313"/>
          </a:xfrm>
          <a:prstGeom prst="bentConnector3">
            <a:avLst>
              <a:gd name="adj1" fmla="val 49769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8" name="AutoShape 16">
            <a:extLst>
              <a:ext uri="{FF2B5EF4-FFF2-40B4-BE49-F238E27FC236}">
                <a16:creationId xmlns:a16="http://schemas.microsoft.com/office/drawing/2014/main" id="{FB6BA608-639A-461F-96EF-A1C3CA499886}"/>
              </a:ext>
            </a:extLst>
          </p:cNvPr>
          <p:cNvCxnSpPr>
            <a:cxnSpLocks noChangeShapeType="1"/>
            <a:stCxn id="18435" idx="3"/>
            <a:endCxn id="18436" idx="1"/>
          </p:cNvCxnSpPr>
          <p:nvPr/>
        </p:nvCxnSpPr>
        <p:spPr bwMode="auto">
          <a:xfrm flipV="1">
            <a:off x="1668463" y="1917700"/>
            <a:ext cx="657225" cy="1412875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9" name="AutoShape 17">
            <a:extLst>
              <a:ext uri="{FF2B5EF4-FFF2-40B4-BE49-F238E27FC236}">
                <a16:creationId xmlns:a16="http://schemas.microsoft.com/office/drawing/2014/main" id="{B334A2B3-9002-4E20-A85A-2E3A974B1CFF}"/>
              </a:ext>
            </a:extLst>
          </p:cNvPr>
          <p:cNvCxnSpPr>
            <a:cxnSpLocks noChangeShapeType="1"/>
            <a:stCxn id="18435" idx="3"/>
            <a:endCxn id="18437" idx="1"/>
          </p:cNvCxnSpPr>
          <p:nvPr/>
        </p:nvCxnSpPr>
        <p:spPr bwMode="auto">
          <a:xfrm>
            <a:off x="1668463" y="3330575"/>
            <a:ext cx="657225" cy="1443038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50" name="Text Box 18">
            <a:extLst>
              <a:ext uri="{FF2B5EF4-FFF2-40B4-BE49-F238E27FC236}">
                <a16:creationId xmlns:a16="http://schemas.microsoft.com/office/drawing/2014/main" id="{A5F55EAB-47FB-4FE7-AA36-64DD1E9BB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3" y="5373688"/>
            <a:ext cx="9017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RFC 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2018</a:t>
            </a:r>
          </a:p>
        </p:txBody>
      </p:sp>
      <p:sp>
        <p:nvSpPr>
          <p:cNvPr id="18451" name="Text Box 19">
            <a:extLst>
              <a:ext uri="{FF2B5EF4-FFF2-40B4-BE49-F238E27FC236}">
                <a16:creationId xmlns:a16="http://schemas.microsoft.com/office/drawing/2014/main" id="{AAF14F91-399B-4901-B9D6-CDFA9AF7A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5775" y="1958975"/>
            <a:ext cx="787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RFC 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793</a:t>
            </a:r>
          </a:p>
        </p:txBody>
      </p:sp>
      <p:sp>
        <p:nvSpPr>
          <p:cNvPr id="18452" name="Text Box 20">
            <a:extLst>
              <a:ext uri="{FF2B5EF4-FFF2-40B4-BE49-F238E27FC236}">
                <a16:creationId xmlns:a16="http://schemas.microsoft.com/office/drawing/2014/main" id="{B908BB33-0888-4234-B55D-F73377CB7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5119688"/>
            <a:ext cx="2879725" cy="719137"/>
          </a:xfrm>
          <a:prstGeom prst="rect">
            <a:avLst/>
          </a:prstGeom>
          <a:solidFill>
            <a:srgbClr val="009999">
              <a:alpha val="20000"/>
            </a:srgbClr>
          </a:solidFill>
          <a:ln w="285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tIns="18000" bIns="18000" anchor="ctr" anchorCtr="1"/>
          <a:lstStyle/>
          <a:p>
            <a:pPr algn="ctr">
              <a:lnSpc>
                <a:spcPct val="8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允许选择性确认</a:t>
            </a:r>
          </a:p>
          <a:p>
            <a:pPr algn="ctr">
              <a:lnSpc>
                <a:spcPct val="8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Sack-Permitted</a:t>
            </a:r>
          </a:p>
        </p:txBody>
      </p:sp>
      <p:cxnSp>
        <p:nvCxnSpPr>
          <p:cNvPr id="18453" name="AutoShape 21">
            <a:extLst>
              <a:ext uri="{FF2B5EF4-FFF2-40B4-BE49-F238E27FC236}">
                <a16:creationId xmlns:a16="http://schemas.microsoft.com/office/drawing/2014/main" id="{CFB61BB3-B58A-4B4C-B15D-0C4859A7B9B1}"/>
              </a:ext>
            </a:extLst>
          </p:cNvPr>
          <p:cNvCxnSpPr>
            <a:cxnSpLocks noChangeShapeType="1"/>
            <a:stCxn id="18437" idx="3"/>
            <a:endCxn id="18452" idx="1"/>
          </p:cNvCxnSpPr>
          <p:nvPr/>
        </p:nvCxnSpPr>
        <p:spPr bwMode="auto">
          <a:xfrm>
            <a:off x="4298950" y="4773613"/>
            <a:ext cx="690563" cy="706437"/>
          </a:xfrm>
          <a:prstGeom prst="bentConnector3">
            <a:avLst>
              <a:gd name="adj1" fmla="val 4988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54" name="Text Box 22">
            <a:extLst>
              <a:ext uri="{FF2B5EF4-FFF2-40B4-BE49-F238E27FC236}">
                <a16:creationId xmlns:a16="http://schemas.microsoft.com/office/drawing/2014/main" id="{D9562171-D4CD-4E3A-859B-3D007E29C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5949950"/>
            <a:ext cx="2879725" cy="468313"/>
          </a:xfrm>
          <a:prstGeom prst="rect">
            <a:avLst/>
          </a:prstGeom>
          <a:solidFill>
            <a:srgbClr val="009999">
              <a:alpha val="20000"/>
            </a:srgbClr>
          </a:solidFill>
          <a:ln w="285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tIns="18000" bIns="18000" anchor="ctr" anchorCtr="1"/>
          <a:lstStyle/>
          <a:p>
            <a:pPr algn="ctr">
              <a:lnSpc>
                <a:spcPct val="8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选择性确认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/Sack</a:t>
            </a:r>
          </a:p>
        </p:txBody>
      </p:sp>
      <p:cxnSp>
        <p:nvCxnSpPr>
          <p:cNvPr id="18455" name="AutoShape 23">
            <a:extLst>
              <a:ext uri="{FF2B5EF4-FFF2-40B4-BE49-F238E27FC236}">
                <a16:creationId xmlns:a16="http://schemas.microsoft.com/office/drawing/2014/main" id="{F8492164-20CF-423A-BD5A-45B60FD4771F}"/>
              </a:ext>
            </a:extLst>
          </p:cNvPr>
          <p:cNvCxnSpPr>
            <a:cxnSpLocks noChangeShapeType="1"/>
            <a:stCxn id="18437" idx="3"/>
            <a:endCxn id="18454" idx="1"/>
          </p:cNvCxnSpPr>
          <p:nvPr/>
        </p:nvCxnSpPr>
        <p:spPr bwMode="auto">
          <a:xfrm>
            <a:off x="4298950" y="4773613"/>
            <a:ext cx="690563" cy="1411287"/>
          </a:xfrm>
          <a:prstGeom prst="bentConnector3">
            <a:avLst>
              <a:gd name="adj1" fmla="val 4988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56" name="AutoShape 24">
            <a:extLst>
              <a:ext uri="{FF2B5EF4-FFF2-40B4-BE49-F238E27FC236}">
                <a16:creationId xmlns:a16="http://schemas.microsoft.com/office/drawing/2014/main" id="{AC4EE90D-3EB5-49F2-8850-04B7CC7D93EC}"/>
              </a:ext>
            </a:extLst>
          </p:cNvPr>
          <p:cNvSpPr>
            <a:spLocks/>
          </p:cNvSpPr>
          <p:nvPr/>
        </p:nvSpPr>
        <p:spPr bwMode="auto">
          <a:xfrm>
            <a:off x="7956550" y="1484313"/>
            <a:ext cx="215900" cy="1800225"/>
          </a:xfrm>
          <a:prstGeom prst="rightBrace">
            <a:avLst>
              <a:gd name="adj1" fmla="val 69485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7" name="AutoShape 25">
            <a:extLst>
              <a:ext uri="{FF2B5EF4-FFF2-40B4-BE49-F238E27FC236}">
                <a16:creationId xmlns:a16="http://schemas.microsoft.com/office/drawing/2014/main" id="{0ED96869-6120-4323-8801-2C9F56243D5D}"/>
              </a:ext>
            </a:extLst>
          </p:cNvPr>
          <p:cNvSpPr>
            <a:spLocks/>
          </p:cNvSpPr>
          <p:nvPr/>
        </p:nvSpPr>
        <p:spPr bwMode="auto">
          <a:xfrm>
            <a:off x="7956550" y="4005263"/>
            <a:ext cx="215900" cy="792162"/>
          </a:xfrm>
          <a:prstGeom prst="rightBrace">
            <a:avLst>
              <a:gd name="adj1" fmla="val 3057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8" name="Text Box 26">
            <a:extLst>
              <a:ext uri="{FF2B5EF4-FFF2-40B4-BE49-F238E27FC236}">
                <a16:creationId xmlns:a16="http://schemas.microsoft.com/office/drawing/2014/main" id="{F19E2B89-79A7-4F97-B86D-E667A6B38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3" y="3975100"/>
            <a:ext cx="9017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RFC 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1323</a:t>
            </a:r>
          </a:p>
        </p:txBody>
      </p:sp>
      <p:sp>
        <p:nvSpPr>
          <p:cNvPr id="18459" name="AutoShape 27">
            <a:extLst>
              <a:ext uri="{FF2B5EF4-FFF2-40B4-BE49-F238E27FC236}">
                <a16:creationId xmlns:a16="http://schemas.microsoft.com/office/drawing/2014/main" id="{DE740CBC-A617-45CD-BE7F-7614204655E6}"/>
              </a:ext>
            </a:extLst>
          </p:cNvPr>
          <p:cNvSpPr>
            <a:spLocks/>
          </p:cNvSpPr>
          <p:nvPr/>
        </p:nvSpPr>
        <p:spPr bwMode="auto">
          <a:xfrm>
            <a:off x="7956550" y="5373688"/>
            <a:ext cx="215900" cy="792162"/>
          </a:xfrm>
          <a:prstGeom prst="rightBrace">
            <a:avLst>
              <a:gd name="adj1" fmla="val 3057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B8EF382-D653-4B05-A550-8890FD38E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07BC-8E50-4D89-AA78-7C5845FF9BBF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FB8D58FB-6469-4240-8123-E12B6F4DE4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MSS Option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8FCB4F9B-0830-4C09-8692-D102C08502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MSS: maximum </a:t>
            </a:r>
            <a:r>
              <a:rPr lang="en-US" altLang="zh-CN" sz="2800">
                <a:solidFill>
                  <a:srgbClr val="00FFFF"/>
                </a:solidFill>
              </a:rPr>
              <a:t>receive</a:t>
            </a:r>
            <a:r>
              <a:rPr lang="en-US" altLang="zh-CN" sz="2800"/>
              <a:t> segment size at the TCP </a:t>
            </a:r>
            <a:r>
              <a:rPr lang="en-US" altLang="zh-CN" sz="2800">
                <a:solidFill>
                  <a:srgbClr val="00FFFF"/>
                </a:solidFill>
              </a:rPr>
              <a:t>which sends this segment</a:t>
            </a:r>
          </a:p>
          <a:p>
            <a:pPr lvl="1"/>
            <a:r>
              <a:rPr lang="en-US" altLang="zh-CN" sz="2400"/>
              <a:t>The value of MSS is only the </a:t>
            </a:r>
            <a:r>
              <a:rPr lang="en-US" altLang="zh-CN" sz="2400">
                <a:solidFill>
                  <a:srgbClr val="00FFFF"/>
                </a:solidFill>
              </a:rPr>
              <a:t>data size</a:t>
            </a:r>
            <a:r>
              <a:rPr lang="en-US" altLang="zh-CN" sz="2400"/>
              <a:t>, not include TCP header size</a:t>
            </a:r>
          </a:p>
          <a:p>
            <a:pPr lvl="1"/>
            <a:r>
              <a:rPr lang="en-US" altLang="zh-CN" sz="2400">
                <a:solidFill>
                  <a:srgbClr val="00FFFF"/>
                </a:solidFill>
              </a:rPr>
              <a:t>MSS = MTU - 20 - 20 </a:t>
            </a:r>
            <a:r>
              <a:rPr lang="en-US" altLang="zh-CN" sz="2400">
                <a:sym typeface="Wingdings" panose="05000000000000000000" pitchFamily="2" charset="2"/>
              </a:rPr>
              <a:t> RFC 879</a:t>
            </a:r>
            <a:endParaRPr lang="en-US" altLang="zh-CN" sz="2400"/>
          </a:p>
          <a:p>
            <a:r>
              <a:rPr lang="en-US" altLang="zh-CN" sz="2800"/>
              <a:t>MSS option</a:t>
            </a:r>
          </a:p>
          <a:p>
            <a:pPr lvl="1"/>
            <a:r>
              <a:rPr lang="en-US" altLang="zh-CN" sz="2400"/>
              <a:t>Must only be sent in the initial connection request</a:t>
            </a:r>
          </a:p>
          <a:p>
            <a:pPr lvl="2"/>
            <a:r>
              <a:rPr lang="en-US" altLang="zh-CN" sz="2200"/>
              <a:t>i.e., in segments with the SYN control bit set</a:t>
            </a:r>
          </a:p>
          <a:p>
            <a:pPr lvl="1"/>
            <a:r>
              <a:rPr lang="en-US" altLang="zh-CN" sz="2400"/>
              <a:t>If not used, any segment size is allowed</a:t>
            </a:r>
          </a:p>
          <a:p>
            <a:pPr lvl="1"/>
            <a:r>
              <a:rPr lang="en-US" altLang="zh-CN" sz="2400"/>
              <a:t>The value of MSS does not change during the connection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297BE694-E0E3-4998-B342-D5F5E095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33E5-162A-4FE3-AF1D-7800E6AEA4EA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40AAC921-0BF8-4FD7-8DC6-FCBAD56FC7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Chapter 10   TCP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12CD5E85-5735-477F-A57C-BE6FF8DE357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7388" y="1628775"/>
            <a:ext cx="4171950" cy="4678363"/>
          </a:xfrm>
          <a:noFill/>
        </p:spPr>
        <p:txBody>
          <a:bodyPr/>
          <a:lstStyle/>
          <a:p>
            <a:pPr>
              <a:spcAft>
                <a:spcPct val="30000"/>
              </a:spcAft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TCP services</a:t>
            </a:r>
          </a:p>
          <a:p>
            <a:pPr>
              <a:spcAft>
                <a:spcPct val="30000"/>
              </a:spcAft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Numbering bytes</a:t>
            </a:r>
          </a:p>
          <a:p>
            <a:pPr>
              <a:spcAft>
                <a:spcPct val="30000"/>
              </a:spcAft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Segment</a:t>
            </a:r>
          </a:p>
          <a:p>
            <a:pPr>
              <a:spcAft>
                <a:spcPct val="30000"/>
              </a:spcAft>
            </a:pPr>
            <a:r>
              <a:rPr lang="en-US" altLang="zh-CN" dirty="0">
                <a:solidFill>
                  <a:srgbClr val="00FFFF"/>
                </a:solidFill>
              </a:rPr>
              <a:t>Connection</a:t>
            </a:r>
          </a:p>
          <a:p>
            <a:pPr>
              <a:spcAft>
                <a:spcPct val="30000"/>
              </a:spcAft>
            </a:pPr>
            <a:r>
              <a:rPr lang="en-US" altLang="zh-CN" dirty="0">
                <a:solidFill>
                  <a:srgbClr val="00FFFF"/>
                </a:solidFill>
              </a:rPr>
              <a:t>Flow control</a:t>
            </a: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D1797CAB-C759-4255-AB76-77185C9AFA0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28775"/>
            <a:ext cx="4171950" cy="4678363"/>
          </a:xfrm>
          <a:noFill/>
        </p:spPr>
        <p:txBody>
          <a:bodyPr/>
          <a:lstStyle/>
          <a:p>
            <a:pPr>
              <a:spcAft>
                <a:spcPct val="30000"/>
              </a:spcAft>
            </a:pPr>
            <a:r>
              <a:rPr lang="en-US" altLang="zh-CN">
                <a:solidFill>
                  <a:srgbClr val="00FFFF"/>
                </a:solidFill>
              </a:rPr>
              <a:t>Error control</a:t>
            </a:r>
          </a:p>
          <a:p>
            <a:pPr>
              <a:spcAft>
                <a:spcPct val="30000"/>
              </a:spcAft>
            </a:pPr>
            <a:r>
              <a:rPr lang="en-US" altLang="zh-CN">
                <a:solidFill>
                  <a:srgbClr val="00FFFF"/>
                </a:solidFill>
              </a:rPr>
              <a:t>Congestion control</a:t>
            </a:r>
          </a:p>
          <a:p>
            <a:pPr>
              <a:spcAft>
                <a:spcPct val="30000"/>
              </a:spcAft>
            </a:pPr>
            <a:r>
              <a:rPr lang="en-US" altLang="zh-CN"/>
              <a:t>TCP timers</a:t>
            </a:r>
          </a:p>
          <a:p>
            <a:pPr>
              <a:spcAft>
                <a:spcPct val="30000"/>
              </a:spcAft>
            </a:pPr>
            <a:r>
              <a:rPr lang="en-US" altLang="zh-CN"/>
              <a:t>TCP package</a:t>
            </a:r>
          </a:p>
        </p:txBody>
      </p:sp>
    </p:spTree>
    <p:extLst>
      <p:ext uri="{BB962C8B-B14F-4D97-AF65-F5344CB8AC3E}">
        <p14:creationId xmlns:p14="http://schemas.microsoft.com/office/powerpoint/2010/main" val="803813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5">
            <a:extLst>
              <a:ext uri="{FF2B5EF4-FFF2-40B4-BE49-F238E27FC236}">
                <a16:creationId xmlns:a16="http://schemas.microsoft.com/office/drawing/2014/main" id="{88291102-2B80-4671-9CFC-F0CFEF72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42C7-8BEE-4EDF-8574-683764023A14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6322F9C2-3957-4AEF-8617-7D4CC1B86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10.4  TCP Connection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72922DED-E7C3-4BEA-AE9B-3FF35FE8DB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Connection</a:t>
            </a:r>
          </a:p>
          <a:p>
            <a:pPr lvl="1"/>
            <a:r>
              <a:rPr lang="en-US" altLang="zh-CN"/>
              <a:t>Virtual:</a:t>
            </a:r>
            <a:r>
              <a:rPr lang="zh-CN" altLang="en-US"/>
              <a:t>（</a:t>
            </a:r>
            <a:r>
              <a:rPr lang="en-US" altLang="zh-CN"/>
              <a:t>IP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/>
              <a:t>port</a:t>
            </a:r>
            <a:r>
              <a:rPr lang="en-US" altLang="zh-CN" baseline="-25000"/>
              <a:t>1</a:t>
            </a:r>
            <a:r>
              <a:rPr lang="zh-CN" altLang="en-US"/>
              <a:t>）</a:t>
            </a:r>
            <a:r>
              <a:rPr lang="en-US" altLang="zh-CN"/>
              <a:t>--</a:t>
            </a:r>
            <a:r>
              <a:rPr lang="zh-CN" altLang="en-US"/>
              <a:t>（</a:t>
            </a:r>
            <a:r>
              <a:rPr lang="en-US" altLang="zh-CN"/>
              <a:t>IP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en-US" altLang="zh-CN"/>
              <a:t>port</a:t>
            </a:r>
            <a:r>
              <a:rPr lang="en-US" altLang="zh-CN" baseline="-25000"/>
              <a:t>2</a:t>
            </a:r>
            <a:r>
              <a:rPr lang="zh-CN" altLang="en-US"/>
              <a:t>）</a:t>
            </a:r>
          </a:p>
          <a:p>
            <a:pPr lvl="1"/>
            <a:r>
              <a:rPr lang="zh-CN" altLang="en-US"/>
              <a:t>连接数量受机器内存容量限制</a:t>
            </a:r>
          </a:p>
          <a:p>
            <a:pPr lvl="1"/>
            <a:r>
              <a:rPr lang="zh-CN" altLang="en-US"/>
              <a:t>一个机器上某个</a:t>
            </a:r>
            <a:r>
              <a:rPr lang="en-US" altLang="zh-CN"/>
              <a:t>TCP</a:t>
            </a:r>
            <a:r>
              <a:rPr lang="zh-CN" altLang="en-US"/>
              <a:t>端口号可被多个连接共享</a:t>
            </a:r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3C65023B-CEE4-4FE2-B045-4D3C5DC41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5267325"/>
            <a:ext cx="2376488" cy="755650"/>
          </a:xfrm>
          <a:prstGeom prst="rect">
            <a:avLst/>
          </a:prstGeom>
          <a:solidFill>
            <a:srgbClr val="F5DB9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ffectLst/>
              </a:rPr>
              <a:t>TCP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2A4052A2-6F86-4104-9682-80B9AF4AB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3862388"/>
            <a:ext cx="2376488" cy="1404937"/>
          </a:xfrm>
          <a:prstGeom prst="rect">
            <a:avLst/>
          </a:prstGeom>
          <a:solidFill>
            <a:srgbClr val="80808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000000"/>
              </a:solidFill>
              <a:effectLst/>
            </a:endParaRPr>
          </a:p>
        </p:txBody>
      </p:sp>
      <p:sp>
        <p:nvSpPr>
          <p:cNvPr id="51207" name="Oval 7">
            <a:extLst>
              <a:ext uri="{FF2B5EF4-FFF2-40B4-BE49-F238E27FC236}">
                <a16:creationId xmlns:a16="http://schemas.microsoft.com/office/drawing/2014/main" id="{E5700C35-954D-41DD-9AB4-903EF5CF7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5122863"/>
            <a:ext cx="576262" cy="287337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8" name="Oval 8">
            <a:extLst>
              <a:ext uri="{FF2B5EF4-FFF2-40B4-BE49-F238E27FC236}">
                <a16:creationId xmlns:a16="http://schemas.microsoft.com/office/drawing/2014/main" id="{447082D0-ADB9-4DBF-B700-11C636087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508500"/>
            <a:ext cx="1008063" cy="503238"/>
          </a:xfrm>
          <a:prstGeom prst="ellipse">
            <a:avLst/>
          </a:prstGeom>
          <a:solidFill>
            <a:srgbClr val="000066"/>
          </a:solidFill>
          <a:ln w="9525">
            <a:solidFill>
              <a:srgbClr val="00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/>
              </a:rPr>
              <a:t>App 1</a:t>
            </a:r>
          </a:p>
        </p:txBody>
      </p:sp>
      <p:sp>
        <p:nvSpPr>
          <p:cNvPr id="51209" name="Oval 9">
            <a:extLst>
              <a:ext uri="{FF2B5EF4-FFF2-40B4-BE49-F238E27FC236}">
                <a16:creationId xmlns:a16="http://schemas.microsoft.com/office/drawing/2014/main" id="{E15FA532-5981-467F-B96E-9C55E6C4E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4510088"/>
            <a:ext cx="1008062" cy="503237"/>
          </a:xfrm>
          <a:prstGeom prst="ellipse">
            <a:avLst/>
          </a:prstGeom>
          <a:solidFill>
            <a:srgbClr val="8000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/>
              </a:rPr>
              <a:t>App 3</a:t>
            </a:r>
          </a:p>
        </p:txBody>
      </p:sp>
      <p:sp>
        <p:nvSpPr>
          <p:cNvPr id="51210" name="Rectangle 10">
            <a:extLst>
              <a:ext uri="{FF2B5EF4-FFF2-40B4-BE49-F238E27FC236}">
                <a16:creationId xmlns:a16="http://schemas.microsoft.com/office/drawing/2014/main" id="{451088B8-C4BA-46F8-AF72-69AB790FB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5265738"/>
            <a:ext cx="2232025" cy="755650"/>
          </a:xfrm>
          <a:prstGeom prst="rect">
            <a:avLst/>
          </a:prstGeom>
          <a:solidFill>
            <a:srgbClr val="F5DB9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ffectLst/>
              </a:rPr>
              <a:t>TCP</a:t>
            </a:r>
          </a:p>
        </p:txBody>
      </p:sp>
      <p:sp>
        <p:nvSpPr>
          <p:cNvPr id="51211" name="Rectangle 11">
            <a:extLst>
              <a:ext uri="{FF2B5EF4-FFF2-40B4-BE49-F238E27FC236}">
                <a16:creationId xmlns:a16="http://schemas.microsoft.com/office/drawing/2014/main" id="{3A8CEA65-5897-4696-8763-D40E4C5EB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4437063"/>
            <a:ext cx="2232025" cy="828675"/>
          </a:xfrm>
          <a:prstGeom prst="rect">
            <a:avLst/>
          </a:prstGeom>
          <a:solidFill>
            <a:srgbClr val="80808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000000"/>
              </a:solidFill>
              <a:effectLst/>
            </a:endParaRPr>
          </a:p>
        </p:txBody>
      </p:sp>
      <p:sp>
        <p:nvSpPr>
          <p:cNvPr id="51212" name="Oval 12">
            <a:extLst>
              <a:ext uri="{FF2B5EF4-FFF2-40B4-BE49-F238E27FC236}">
                <a16:creationId xmlns:a16="http://schemas.microsoft.com/office/drawing/2014/main" id="{96FE4AC7-F0DF-4269-8228-A40FAC92E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5121275"/>
            <a:ext cx="360362" cy="2524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3" name="Oval 13">
            <a:extLst>
              <a:ext uri="{FF2B5EF4-FFF2-40B4-BE49-F238E27FC236}">
                <a16:creationId xmlns:a16="http://schemas.microsoft.com/office/drawing/2014/main" id="{14247E4F-91B1-4F5D-B89C-006BD7327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4508500"/>
            <a:ext cx="1008063" cy="503238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/>
              </a:rPr>
              <a:t>App 2</a:t>
            </a:r>
          </a:p>
        </p:txBody>
      </p:sp>
      <p:sp>
        <p:nvSpPr>
          <p:cNvPr id="51214" name="Oval 14">
            <a:extLst>
              <a:ext uri="{FF2B5EF4-FFF2-40B4-BE49-F238E27FC236}">
                <a16:creationId xmlns:a16="http://schemas.microsoft.com/office/drawing/2014/main" id="{E1E7CFC8-971A-432C-8A84-43897B808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4510088"/>
            <a:ext cx="1008063" cy="503237"/>
          </a:xfrm>
          <a:prstGeom prst="ellipse">
            <a:avLst/>
          </a:prstGeom>
          <a:solidFill>
            <a:srgbClr val="8000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/>
              </a:rPr>
              <a:t>App 3</a:t>
            </a:r>
          </a:p>
        </p:txBody>
      </p:sp>
      <p:sp>
        <p:nvSpPr>
          <p:cNvPr id="51215" name="Oval 15">
            <a:extLst>
              <a:ext uri="{FF2B5EF4-FFF2-40B4-BE49-F238E27FC236}">
                <a16:creationId xmlns:a16="http://schemas.microsoft.com/office/drawing/2014/main" id="{9D3B939F-DD4D-4302-B323-98352485B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213" y="5121275"/>
            <a:ext cx="360362" cy="2524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6" name="Freeform 16">
            <a:extLst>
              <a:ext uri="{FF2B5EF4-FFF2-40B4-BE49-F238E27FC236}">
                <a16:creationId xmlns:a16="http://schemas.microsoft.com/office/drawing/2014/main" id="{3B924409-8827-4C2C-8573-238A7D3B7E53}"/>
              </a:ext>
            </a:extLst>
          </p:cNvPr>
          <p:cNvSpPr>
            <a:spLocks/>
          </p:cNvSpPr>
          <p:nvPr/>
        </p:nvSpPr>
        <p:spPr bwMode="auto">
          <a:xfrm>
            <a:off x="3995738" y="5013325"/>
            <a:ext cx="431800" cy="1008063"/>
          </a:xfrm>
          <a:custGeom>
            <a:avLst/>
            <a:gdLst>
              <a:gd name="T0" fmla="*/ 0 w 325"/>
              <a:gd name="T1" fmla="*/ 0 h 635"/>
              <a:gd name="T2" fmla="*/ 272 w 325"/>
              <a:gd name="T3" fmla="*/ 136 h 635"/>
              <a:gd name="T4" fmla="*/ 317 w 325"/>
              <a:gd name="T5" fmla="*/ 63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5" h="635">
                <a:moveTo>
                  <a:pt x="0" y="0"/>
                </a:moveTo>
                <a:cubicBezTo>
                  <a:pt x="109" y="15"/>
                  <a:pt x="219" y="30"/>
                  <a:pt x="272" y="136"/>
                </a:cubicBezTo>
                <a:cubicBezTo>
                  <a:pt x="325" y="242"/>
                  <a:pt x="310" y="552"/>
                  <a:pt x="317" y="635"/>
                </a:cubicBezTo>
              </a:path>
            </a:pathLst>
          </a:custGeom>
          <a:noFill/>
          <a:ln w="38100" cmpd="sng">
            <a:solidFill>
              <a:srgbClr val="00FFFF"/>
            </a:solidFill>
            <a:round/>
            <a:headEnd type="stealth" w="lg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7" name="Freeform 17">
            <a:extLst>
              <a:ext uri="{FF2B5EF4-FFF2-40B4-BE49-F238E27FC236}">
                <a16:creationId xmlns:a16="http://schemas.microsoft.com/office/drawing/2014/main" id="{0E92D96E-8673-45B2-AB32-EC433A5E7859}"/>
              </a:ext>
            </a:extLst>
          </p:cNvPr>
          <p:cNvSpPr>
            <a:spLocks/>
          </p:cNvSpPr>
          <p:nvPr/>
        </p:nvSpPr>
        <p:spPr bwMode="auto">
          <a:xfrm flipH="1">
            <a:off x="4716463" y="5013325"/>
            <a:ext cx="431800" cy="1008063"/>
          </a:xfrm>
          <a:custGeom>
            <a:avLst/>
            <a:gdLst>
              <a:gd name="T0" fmla="*/ 0 w 325"/>
              <a:gd name="T1" fmla="*/ 0 h 635"/>
              <a:gd name="T2" fmla="*/ 272 w 325"/>
              <a:gd name="T3" fmla="*/ 136 h 635"/>
              <a:gd name="T4" fmla="*/ 317 w 325"/>
              <a:gd name="T5" fmla="*/ 63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5" h="635">
                <a:moveTo>
                  <a:pt x="0" y="0"/>
                </a:moveTo>
                <a:cubicBezTo>
                  <a:pt x="109" y="15"/>
                  <a:pt x="219" y="30"/>
                  <a:pt x="272" y="136"/>
                </a:cubicBezTo>
                <a:cubicBezTo>
                  <a:pt x="325" y="242"/>
                  <a:pt x="310" y="552"/>
                  <a:pt x="317" y="635"/>
                </a:cubicBez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8" name="Freeform 18">
            <a:extLst>
              <a:ext uri="{FF2B5EF4-FFF2-40B4-BE49-F238E27FC236}">
                <a16:creationId xmlns:a16="http://schemas.microsoft.com/office/drawing/2014/main" id="{84FAC5EA-157F-4687-8773-66A5A2F1C5CF}"/>
              </a:ext>
            </a:extLst>
          </p:cNvPr>
          <p:cNvSpPr>
            <a:spLocks/>
          </p:cNvSpPr>
          <p:nvPr/>
        </p:nvSpPr>
        <p:spPr bwMode="auto">
          <a:xfrm>
            <a:off x="6877050" y="5013325"/>
            <a:ext cx="431800" cy="1008063"/>
          </a:xfrm>
          <a:custGeom>
            <a:avLst/>
            <a:gdLst>
              <a:gd name="T0" fmla="*/ 0 w 272"/>
              <a:gd name="T1" fmla="*/ 0 h 635"/>
              <a:gd name="T2" fmla="*/ 227 w 272"/>
              <a:gd name="T3" fmla="*/ 227 h 635"/>
              <a:gd name="T4" fmla="*/ 272 w 272"/>
              <a:gd name="T5" fmla="*/ 63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2" h="635">
                <a:moveTo>
                  <a:pt x="0" y="0"/>
                </a:moveTo>
                <a:cubicBezTo>
                  <a:pt x="91" y="60"/>
                  <a:pt x="182" y="121"/>
                  <a:pt x="227" y="227"/>
                </a:cubicBezTo>
                <a:cubicBezTo>
                  <a:pt x="272" y="333"/>
                  <a:pt x="272" y="484"/>
                  <a:pt x="272" y="635"/>
                </a:cubicBez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9" name="Freeform 19">
            <a:extLst>
              <a:ext uri="{FF2B5EF4-FFF2-40B4-BE49-F238E27FC236}">
                <a16:creationId xmlns:a16="http://schemas.microsoft.com/office/drawing/2014/main" id="{112BE816-F4B4-4673-B345-8185AF5C5866}"/>
              </a:ext>
            </a:extLst>
          </p:cNvPr>
          <p:cNvSpPr>
            <a:spLocks/>
          </p:cNvSpPr>
          <p:nvPr/>
        </p:nvSpPr>
        <p:spPr bwMode="auto">
          <a:xfrm flipH="1">
            <a:off x="7669213" y="5013325"/>
            <a:ext cx="431800" cy="1008063"/>
          </a:xfrm>
          <a:custGeom>
            <a:avLst/>
            <a:gdLst>
              <a:gd name="T0" fmla="*/ 0 w 272"/>
              <a:gd name="T1" fmla="*/ 0 h 635"/>
              <a:gd name="T2" fmla="*/ 227 w 272"/>
              <a:gd name="T3" fmla="*/ 227 h 635"/>
              <a:gd name="T4" fmla="*/ 272 w 272"/>
              <a:gd name="T5" fmla="*/ 63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2" h="635">
                <a:moveTo>
                  <a:pt x="0" y="0"/>
                </a:moveTo>
                <a:cubicBezTo>
                  <a:pt x="91" y="60"/>
                  <a:pt x="182" y="121"/>
                  <a:pt x="227" y="227"/>
                </a:cubicBezTo>
                <a:cubicBezTo>
                  <a:pt x="272" y="333"/>
                  <a:pt x="272" y="484"/>
                  <a:pt x="272" y="635"/>
                </a:cubicBezTo>
              </a:path>
            </a:pathLst>
          </a:custGeom>
          <a:noFill/>
          <a:ln w="38100" cmpd="sng">
            <a:solidFill>
              <a:srgbClr val="00FF00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20" name="Freeform 20">
            <a:extLst>
              <a:ext uri="{FF2B5EF4-FFF2-40B4-BE49-F238E27FC236}">
                <a16:creationId xmlns:a16="http://schemas.microsoft.com/office/drawing/2014/main" id="{D0FA8343-8994-41E9-AE98-254359D9B453}"/>
              </a:ext>
            </a:extLst>
          </p:cNvPr>
          <p:cNvSpPr>
            <a:spLocks/>
          </p:cNvSpPr>
          <p:nvPr/>
        </p:nvSpPr>
        <p:spPr bwMode="auto">
          <a:xfrm>
            <a:off x="4572000" y="5805488"/>
            <a:ext cx="3121025" cy="792162"/>
          </a:xfrm>
          <a:custGeom>
            <a:avLst/>
            <a:gdLst>
              <a:gd name="T0" fmla="*/ 8 w 2646"/>
              <a:gd name="T1" fmla="*/ 0 h 643"/>
              <a:gd name="T2" fmla="*/ 8 w 2646"/>
              <a:gd name="T3" fmla="*/ 182 h 643"/>
              <a:gd name="T4" fmla="*/ 53 w 2646"/>
              <a:gd name="T5" fmla="*/ 363 h 643"/>
              <a:gd name="T6" fmla="*/ 280 w 2646"/>
              <a:gd name="T7" fmla="*/ 590 h 643"/>
              <a:gd name="T8" fmla="*/ 779 w 2646"/>
              <a:gd name="T9" fmla="*/ 635 h 643"/>
              <a:gd name="T10" fmla="*/ 1641 w 2646"/>
              <a:gd name="T11" fmla="*/ 635 h 643"/>
              <a:gd name="T12" fmla="*/ 2321 w 2646"/>
              <a:gd name="T13" fmla="*/ 590 h 643"/>
              <a:gd name="T14" fmla="*/ 2593 w 2646"/>
              <a:gd name="T15" fmla="*/ 318 h 643"/>
              <a:gd name="T16" fmla="*/ 2639 w 2646"/>
              <a:gd name="T17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46" h="643">
                <a:moveTo>
                  <a:pt x="8" y="0"/>
                </a:moveTo>
                <a:cubicBezTo>
                  <a:pt x="4" y="60"/>
                  <a:pt x="0" y="121"/>
                  <a:pt x="8" y="182"/>
                </a:cubicBezTo>
                <a:cubicBezTo>
                  <a:pt x="16" y="243"/>
                  <a:pt x="8" y="295"/>
                  <a:pt x="53" y="363"/>
                </a:cubicBezTo>
                <a:cubicBezTo>
                  <a:pt x="98" y="431"/>
                  <a:pt x="159" y="545"/>
                  <a:pt x="280" y="590"/>
                </a:cubicBezTo>
                <a:cubicBezTo>
                  <a:pt x="401" y="635"/>
                  <a:pt x="552" y="628"/>
                  <a:pt x="779" y="635"/>
                </a:cubicBezTo>
                <a:cubicBezTo>
                  <a:pt x="1006" y="642"/>
                  <a:pt x="1384" y="643"/>
                  <a:pt x="1641" y="635"/>
                </a:cubicBezTo>
                <a:cubicBezTo>
                  <a:pt x="1898" y="627"/>
                  <a:pt x="2162" y="643"/>
                  <a:pt x="2321" y="590"/>
                </a:cubicBezTo>
                <a:cubicBezTo>
                  <a:pt x="2480" y="537"/>
                  <a:pt x="2540" y="416"/>
                  <a:pt x="2593" y="318"/>
                </a:cubicBezTo>
                <a:cubicBezTo>
                  <a:pt x="2646" y="220"/>
                  <a:pt x="2642" y="110"/>
                  <a:pt x="2639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21" name="Freeform 21">
            <a:extLst>
              <a:ext uri="{FF2B5EF4-FFF2-40B4-BE49-F238E27FC236}">
                <a16:creationId xmlns:a16="http://schemas.microsoft.com/office/drawing/2014/main" id="{07945AF7-9C2D-4623-9365-D07C087E2B34}"/>
              </a:ext>
            </a:extLst>
          </p:cNvPr>
          <p:cNvSpPr>
            <a:spLocks/>
          </p:cNvSpPr>
          <p:nvPr/>
        </p:nvSpPr>
        <p:spPr bwMode="auto">
          <a:xfrm>
            <a:off x="4716463" y="5876925"/>
            <a:ext cx="2590800" cy="433388"/>
          </a:xfrm>
          <a:custGeom>
            <a:avLst/>
            <a:gdLst>
              <a:gd name="T0" fmla="*/ 8 w 2646"/>
              <a:gd name="T1" fmla="*/ 0 h 643"/>
              <a:gd name="T2" fmla="*/ 8 w 2646"/>
              <a:gd name="T3" fmla="*/ 182 h 643"/>
              <a:gd name="T4" fmla="*/ 53 w 2646"/>
              <a:gd name="T5" fmla="*/ 363 h 643"/>
              <a:gd name="T6" fmla="*/ 280 w 2646"/>
              <a:gd name="T7" fmla="*/ 590 h 643"/>
              <a:gd name="T8" fmla="*/ 779 w 2646"/>
              <a:gd name="T9" fmla="*/ 635 h 643"/>
              <a:gd name="T10" fmla="*/ 1641 w 2646"/>
              <a:gd name="T11" fmla="*/ 635 h 643"/>
              <a:gd name="T12" fmla="*/ 2321 w 2646"/>
              <a:gd name="T13" fmla="*/ 590 h 643"/>
              <a:gd name="T14" fmla="*/ 2593 w 2646"/>
              <a:gd name="T15" fmla="*/ 318 h 643"/>
              <a:gd name="T16" fmla="*/ 2639 w 2646"/>
              <a:gd name="T17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46" h="643">
                <a:moveTo>
                  <a:pt x="8" y="0"/>
                </a:moveTo>
                <a:cubicBezTo>
                  <a:pt x="4" y="60"/>
                  <a:pt x="0" y="121"/>
                  <a:pt x="8" y="182"/>
                </a:cubicBezTo>
                <a:cubicBezTo>
                  <a:pt x="16" y="243"/>
                  <a:pt x="8" y="295"/>
                  <a:pt x="53" y="363"/>
                </a:cubicBezTo>
                <a:cubicBezTo>
                  <a:pt x="98" y="431"/>
                  <a:pt x="159" y="545"/>
                  <a:pt x="280" y="590"/>
                </a:cubicBezTo>
                <a:cubicBezTo>
                  <a:pt x="401" y="635"/>
                  <a:pt x="552" y="628"/>
                  <a:pt x="779" y="635"/>
                </a:cubicBezTo>
                <a:cubicBezTo>
                  <a:pt x="1006" y="642"/>
                  <a:pt x="1384" y="643"/>
                  <a:pt x="1641" y="635"/>
                </a:cubicBezTo>
                <a:cubicBezTo>
                  <a:pt x="1898" y="627"/>
                  <a:pt x="2162" y="643"/>
                  <a:pt x="2321" y="590"/>
                </a:cubicBezTo>
                <a:cubicBezTo>
                  <a:pt x="2480" y="537"/>
                  <a:pt x="2540" y="416"/>
                  <a:pt x="2593" y="318"/>
                </a:cubicBezTo>
                <a:cubicBezTo>
                  <a:pt x="2646" y="220"/>
                  <a:pt x="2642" y="110"/>
                  <a:pt x="2639" y="0"/>
                </a:cubicBezTo>
              </a:path>
            </a:pathLst>
          </a:custGeom>
          <a:noFill/>
          <a:ln w="38100" cap="flat" cmpd="sng">
            <a:solidFill>
              <a:srgbClr val="FF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22" name="Text Box 22">
            <a:extLst>
              <a:ext uri="{FF2B5EF4-FFF2-40B4-BE49-F238E27FC236}">
                <a16:creationId xmlns:a16="http://schemas.microsoft.com/office/drawing/2014/main" id="{30391914-C49C-4BB7-A9E4-3C2AE06FB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403600"/>
            <a:ext cx="1017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Server</a:t>
            </a:r>
          </a:p>
        </p:txBody>
      </p:sp>
      <p:sp>
        <p:nvSpPr>
          <p:cNvPr id="51223" name="Text Box 23">
            <a:extLst>
              <a:ext uri="{FF2B5EF4-FFF2-40B4-BE49-F238E27FC236}">
                <a16:creationId xmlns:a16="http://schemas.microsoft.com/office/drawing/2014/main" id="{C65DFCAC-6796-4816-BEDB-D8D3CA0B8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981450"/>
            <a:ext cx="1189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Client 2</a:t>
            </a:r>
          </a:p>
        </p:txBody>
      </p:sp>
      <p:sp>
        <p:nvSpPr>
          <p:cNvPr id="51224" name="Rectangle 24">
            <a:extLst>
              <a:ext uri="{FF2B5EF4-FFF2-40B4-BE49-F238E27FC236}">
                <a16:creationId xmlns:a16="http://schemas.microsoft.com/office/drawing/2014/main" id="{D7DDC783-E15C-414E-93AF-B4B757980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265738"/>
            <a:ext cx="2232025" cy="755650"/>
          </a:xfrm>
          <a:prstGeom prst="rect">
            <a:avLst/>
          </a:prstGeom>
          <a:solidFill>
            <a:srgbClr val="F5DB9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ffectLst/>
              </a:rPr>
              <a:t>TCP</a:t>
            </a:r>
          </a:p>
        </p:txBody>
      </p:sp>
      <p:sp>
        <p:nvSpPr>
          <p:cNvPr id="51225" name="Rectangle 25">
            <a:extLst>
              <a:ext uri="{FF2B5EF4-FFF2-40B4-BE49-F238E27FC236}">
                <a16:creationId xmlns:a16="http://schemas.microsoft.com/office/drawing/2014/main" id="{407868C8-4BC5-4A13-8660-CFEB6E530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435475"/>
            <a:ext cx="2232025" cy="830263"/>
          </a:xfrm>
          <a:prstGeom prst="rect">
            <a:avLst/>
          </a:prstGeom>
          <a:solidFill>
            <a:srgbClr val="80808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000000"/>
              </a:solidFill>
              <a:effectLst/>
            </a:endParaRPr>
          </a:p>
        </p:txBody>
      </p:sp>
      <p:sp>
        <p:nvSpPr>
          <p:cNvPr id="51226" name="Oval 26">
            <a:extLst>
              <a:ext uri="{FF2B5EF4-FFF2-40B4-BE49-F238E27FC236}">
                <a16:creationId xmlns:a16="http://schemas.microsoft.com/office/drawing/2014/main" id="{E907B0FD-97EA-4E28-8202-AA5186533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38" y="5121275"/>
            <a:ext cx="360362" cy="2524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7" name="Oval 27">
            <a:extLst>
              <a:ext uri="{FF2B5EF4-FFF2-40B4-BE49-F238E27FC236}">
                <a16:creationId xmlns:a16="http://schemas.microsoft.com/office/drawing/2014/main" id="{042A7FD7-2A75-42AC-A25E-5100FE609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4506913"/>
            <a:ext cx="1008063" cy="503237"/>
          </a:xfrm>
          <a:prstGeom prst="ellipse">
            <a:avLst/>
          </a:prstGeom>
          <a:solidFill>
            <a:srgbClr val="000066"/>
          </a:solidFill>
          <a:ln w="9525">
            <a:solidFill>
              <a:srgbClr val="00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/>
              </a:rPr>
              <a:t>App 1</a:t>
            </a:r>
          </a:p>
        </p:txBody>
      </p:sp>
      <p:sp>
        <p:nvSpPr>
          <p:cNvPr id="51228" name="Text Box 28">
            <a:extLst>
              <a:ext uri="{FF2B5EF4-FFF2-40B4-BE49-F238E27FC236}">
                <a16:creationId xmlns:a16="http://schemas.microsoft.com/office/drawing/2014/main" id="{DFEE0BD7-B131-43E7-9738-88630A867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979863"/>
            <a:ext cx="1189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Client 1</a:t>
            </a:r>
          </a:p>
        </p:txBody>
      </p:sp>
      <p:sp>
        <p:nvSpPr>
          <p:cNvPr id="51229" name="Oval 29">
            <a:extLst>
              <a:ext uri="{FF2B5EF4-FFF2-40B4-BE49-F238E27FC236}">
                <a16:creationId xmlns:a16="http://schemas.microsoft.com/office/drawing/2014/main" id="{53ED7A0A-0C93-4078-9B6B-3F933C4A7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3" y="4005263"/>
            <a:ext cx="1008062" cy="503237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/>
              </a:rPr>
              <a:t>App 2</a:t>
            </a:r>
          </a:p>
        </p:txBody>
      </p:sp>
      <p:sp>
        <p:nvSpPr>
          <p:cNvPr id="51230" name="Line 30">
            <a:extLst>
              <a:ext uri="{FF2B5EF4-FFF2-40B4-BE49-F238E27FC236}">
                <a16:creationId xmlns:a16="http://schemas.microsoft.com/office/drawing/2014/main" id="{9AE1F310-8D38-4CDE-B388-6C133B27CE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510088"/>
            <a:ext cx="0" cy="15113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1" name="Line 31">
            <a:extLst>
              <a:ext uri="{FF2B5EF4-FFF2-40B4-BE49-F238E27FC236}">
                <a16:creationId xmlns:a16="http://schemas.microsoft.com/office/drawing/2014/main" id="{C8738D9B-CBDF-44D2-8428-B9DDDCFCE2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713" y="5013325"/>
            <a:ext cx="0" cy="1008063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2" name="Freeform 32">
            <a:extLst>
              <a:ext uri="{FF2B5EF4-FFF2-40B4-BE49-F238E27FC236}">
                <a16:creationId xmlns:a16="http://schemas.microsoft.com/office/drawing/2014/main" id="{20574F1E-67F5-4A1B-9692-679D30BE8079}"/>
              </a:ext>
            </a:extLst>
          </p:cNvPr>
          <p:cNvSpPr>
            <a:spLocks/>
          </p:cNvSpPr>
          <p:nvPr/>
        </p:nvSpPr>
        <p:spPr bwMode="auto">
          <a:xfrm>
            <a:off x="1763713" y="5949950"/>
            <a:ext cx="2662237" cy="379413"/>
          </a:xfrm>
          <a:custGeom>
            <a:avLst/>
            <a:gdLst>
              <a:gd name="T0" fmla="*/ 8 w 2646"/>
              <a:gd name="T1" fmla="*/ 0 h 643"/>
              <a:gd name="T2" fmla="*/ 8 w 2646"/>
              <a:gd name="T3" fmla="*/ 182 h 643"/>
              <a:gd name="T4" fmla="*/ 53 w 2646"/>
              <a:gd name="T5" fmla="*/ 363 h 643"/>
              <a:gd name="T6" fmla="*/ 280 w 2646"/>
              <a:gd name="T7" fmla="*/ 590 h 643"/>
              <a:gd name="T8" fmla="*/ 779 w 2646"/>
              <a:gd name="T9" fmla="*/ 635 h 643"/>
              <a:gd name="T10" fmla="*/ 1641 w 2646"/>
              <a:gd name="T11" fmla="*/ 635 h 643"/>
              <a:gd name="T12" fmla="*/ 2321 w 2646"/>
              <a:gd name="T13" fmla="*/ 590 h 643"/>
              <a:gd name="T14" fmla="*/ 2593 w 2646"/>
              <a:gd name="T15" fmla="*/ 318 h 643"/>
              <a:gd name="T16" fmla="*/ 2639 w 2646"/>
              <a:gd name="T17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46" h="643">
                <a:moveTo>
                  <a:pt x="8" y="0"/>
                </a:moveTo>
                <a:cubicBezTo>
                  <a:pt x="4" y="60"/>
                  <a:pt x="0" y="121"/>
                  <a:pt x="8" y="182"/>
                </a:cubicBezTo>
                <a:cubicBezTo>
                  <a:pt x="16" y="243"/>
                  <a:pt x="8" y="295"/>
                  <a:pt x="53" y="363"/>
                </a:cubicBezTo>
                <a:cubicBezTo>
                  <a:pt x="98" y="431"/>
                  <a:pt x="159" y="545"/>
                  <a:pt x="280" y="590"/>
                </a:cubicBezTo>
                <a:cubicBezTo>
                  <a:pt x="401" y="635"/>
                  <a:pt x="552" y="628"/>
                  <a:pt x="779" y="635"/>
                </a:cubicBezTo>
                <a:cubicBezTo>
                  <a:pt x="1006" y="642"/>
                  <a:pt x="1384" y="643"/>
                  <a:pt x="1641" y="635"/>
                </a:cubicBezTo>
                <a:cubicBezTo>
                  <a:pt x="1898" y="627"/>
                  <a:pt x="2162" y="643"/>
                  <a:pt x="2321" y="590"/>
                </a:cubicBezTo>
                <a:cubicBezTo>
                  <a:pt x="2480" y="537"/>
                  <a:pt x="2540" y="416"/>
                  <a:pt x="2593" y="318"/>
                </a:cubicBezTo>
                <a:cubicBezTo>
                  <a:pt x="2646" y="220"/>
                  <a:pt x="2642" y="110"/>
                  <a:pt x="2639" y="0"/>
                </a:cubicBezTo>
              </a:path>
            </a:pathLst>
          </a:custGeom>
          <a:noFill/>
          <a:ln w="38100" cap="flat" cmpd="sng">
            <a:solidFill>
              <a:srgbClr val="00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2A10A77-BDCD-44CC-94B0-77946391E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91F7-CDAF-4B71-9163-284232D3C1D2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55E77725-C1C5-4064-947C-89F70C7F5F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10.4.1  Connection Establishment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161C2DB0-47EB-4FAA-BF08-E499CE69DF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Active open</a:t>
            </a:r>
            <a:r>
              <a:rPr lang="zh-CN" altLang="en-US"/>
              <a:t>（主动建立连接）</a:t>
            </a:r>
          </a:p>
          <a:p>
            <a:pPr lvl="1"/>
            <a:r>
              <a:rPr lang="zh-CN" altLang="en-US"/>
              <a:t>发起建立连接，</a:t>
            </a:r>
            <a:r>
              <a:rPr lang="en-US" altLang="zh-CN"/>
              <a:t>Clinet</a:t>
            </a:r>
          </a:p>
          <a:p>
            <a:r>
              <a:rPr lang="en-US" altLang="zh-CN"/>
              <a:t>Passive open</a:t>
            </a:r>
            <a:r>
              <a:rPr lang="zh-CN" altLang="en-US"/>
              <a:t>（被动建立连接）</a:t>
            </a:r>
          </a:p>
          <a:p>
            <a:pPr lvl="1"/>
            <a:r>
              <a:rPr lang="zh-CN" altLang="en-US"/>
              <a:t>接受建立连接，</a:t>
            </a:r>
            <a:r>
              <a:rPr lang="en-US" altLang="zh-CN"/>
              <a:t>Server</a:t>
            </a:r>
          </a:p>
          <a:p>
            <a:r>
              <a:rPr lang="zh-CN" altLang="en-US"/>
              <a:t>被动连接方一般先于主动连接方启动，但不发起连接建立过程，而是在某个端口上等待主动方的连接请求</a:t>
            </a:r>
          </a:p>
          <a:p>
            <a:r>
              <a:rPr lang="en-US" altLang="zh-CN"/>
              <a:t>TCP</a:t>
            </a:r>
            <a:r>
              <a:rPr lang="zh-CN" altLang="en-US"/>
              <a:t>连接的任意一方都可以主动打开连接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3">
            <a:extLst>
              <a:ext uri="{FF2B5EF4-FFF2-40B4-BE49-F238E27FC236}">
                <a16:creationId xmlns:a16="http://schemas.microsoft.com/office/drawing/2014/main" id="{50E9FAEA-0B40-4E4A-B096-DE3817AD386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24744"/>
            <a:ext cx="5019676" cy="1858962"/>
          </a:xfrm>
        </p:spPr>
        <p:txBody>
          <a:bodyPr/>
          <a:lstStyle/>
          <a:p>
            <a:pPr marL="347663" indent="-290513"/>
            <a:r>
              <a:rPr lang="en-US" altLang="zh-CN" i="1" dirty="0"/>
              <a:t>example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pic>
        <p:nvPicPr>
          <p:cNvPr id="17415" name="Picture 2">
            <a:extLst>
              <a:ext uri="{FF2B5EF4-FFF2-40B4-BE49-F238E27FC236}">
                <a16:creationId xmlns:a16="http://schemas.microsoft.com/office/drawing/2014/main" id="{A7B4F0B6-D2E4-4D6E-8925-65EE7C16F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07" y="1700808"/>
            <a:ext cx="8351519" cy="493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172289C-1066-4223-87BC-EED48D710B1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78563" y="4237038"/>
            <a:ext cx="290512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17FB0F9-697D-4507-8188-885F6489CAA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08725" y="4495800"/>
            <a:ext cx="290513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FC918922-FED7-45FA-A5F1-B8498C5A22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115888"/>
            <a:ext cx="8496300" cy="1223962"/>
          </a:xfrm>
        </p:spPr>
        <p:txBody>
          <a:bodyPr/>
          <a:lstStyle/>
          <a:p>
            <a:r>
              <a:rPr lang="en-US" altLang="zh-CN" sz="3600" dirty="0"/>
              <a:t>10.4.1  Connection Establishment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31FF8AF0-25CA-4B82-917F-0E2B564B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E633-7F06-4EC3-BDCB-F6EF5F026715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304DCA82-7FDB-4DBE-ADF2-09F8F8A663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Introduction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441C5E9-E3C1-41EA-B726-AEC6772C79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zh-CN" altLang="en-US"/>
              <a:t>高层应用的需求：</a:t>
            </a:r>
            <a:r>
              <a:rPr lang="en-US" altLang="zh-CN">
                <a:solidFill>
                  <a:srgbClr val="00FFFF"/>
                </a:solidFill>
              </a:rPr>
              <a:t>reliability</a:t>
            </a:r>
          </a:p>
          <a:p>
            <a:pPr lvl="1">
              <a:lnSpc>
                <a:spcPct val="95000"/>
              </a:lnSpc>
            </a:pPr>
            <a:r>
              <a:rPr lang="zh-CN" altLang="en-US"/>
              <a:t>传输大量的数据，要求可靠的通信服务</a:t>
            </a:r>
          </a:p>
          <a:p>
            <a:pPr lvl="1">
              <a:lnSpc>
                <a:spcPct val="95000"/>
              </a:lnSpc>
            </a:pPr>
            <a:r>
              <a:rPr lang="zh-CN" altLang="en-US"/>
              <a:t>自身的可靠性机制弱</a:t>
            </a:r>
          </a:p>
          <a:p>
            <a:pPr lvl="1">
              <a:lnSpc>
                <a:spcPct val="95000"/>
              </a:lnSpc>
            </a:pPr>
            <a:r>
              <a:rPr lang="zh-CN" altLang="en-US"/>
              <a:t>底层网络和</a:t>
            </a:r>
            <a:r>
              <a:rPr lang="en-US" altLang="zh-CN"/>
              <a:t>IP</a:t>
            </a:r>
            <a:r>
              <a:rPr lang="zh-CN" altLang="en-US"/>
              <a:t>网络是不可靠、无连接投递</a:t>
            </a:r>
          </a:p>
          <a:p>
            <a:pPr>
              <a:lnSpc>
                <a:spcPct val="95000"/>
              </a:lnSpc>
            </a:pPr>
            <a:r>
              <a:rPr lang="en-US" altLang="zh-CN"/>
              <a:t>TCP</a:t>
            </a:r>
          </a:p>
          <a:p>
            <a:pPr lvl="1">
              <a:lnSpc>
                <a:spcPct val="95000"/>
              </a:lnSpc>
            </a:pPr>
            <a:r>
              <a:rPr lang="en-US" altLang="zh-CN"/>
              <a:t>Process-to-process comm.: same with UDP</a:t>
            </a:r>
          </a:p>
          <a:p>
            <a:pPr lvl="1">
              <a:lnSpc>
                <a:spcPct val="95000"/>
              </a:lnSpc>
            </a:pPr>
            <a:r>
              <a:rPr lang="en-US" altLang="zh-CN"/>
              <a:t>To add </a:t>
            </a:r>
            <a:r>
              <a:rPr lang="en-US" altLang="zh-CN">
                <a:solidFill>
                  <a:srgbClr val="00FFFF"/>
                </a:solidFill>
              </a:rPr>
              <a:t>connection-oriented</a:t>
            </a:r>
            <a:r>
              <a:rPr lang="en-US" altLang="zh-CN"/>
              <a:t> and </a:t>
            </a:r>
            <a:r>
              <a:rPr lang="en-US" altLang="zh-CN">
                <a:solidFill>
                  <a:srgbClr val="00FFFF"/>
                </a:solidFill>
              </a:rPr>
              <a:t>reliability</a:t>
            </a:r>
            <a:r>
              <a:rPr lang="en-US" altLang="zh-CN"/>
              <a:t> features to the services of IP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4">
            <a:extLst>
              <a:ext uri="{FF2B5EF4-FFF2-40B4-BE49-F238E27FC236}">
                <a16:creationId xmlns:a16="http://schemas.microsoft.com/office/drawing/2014/main" id="{A5CA79DB-AE33-4168-803D-23531070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F2CE-4DA3-4EEB-AA04-B3B5881A3AC0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10665F89-F7F5-4814-904B-5D34456775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3-way Handshaking</a:t>
            </a:r>
          </a:p>
        </p:txBody>
      </p:sp>
      <p:sp>
        <p:nvSpPr>
          <p:cNvPr id="54275" name="Line 3">
            <a:extLst>
              <a:ext uri="{FF2B5EF4-FFF2-40B4-BE49-F238E27FC236}">
                <a16:creationId xmlns:a16="http://schemas.microsoft.com/office/drawing/2014/main" id="{FC9EFBF0-7B37-4593-836E-2CFD50B4D9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2276475"/>
            <a:ext cx="0" cy="41767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4276" name="Line 4">
            <a:extLst>
              <a:ext uri="{FF2B5EF4-FFF2-40B4-BE49-F238E27FC236}">
                <a16:creationId xmlns:a16="http://schemas.microsoft.com/office/drawing/2014/main" id="{24FF6C98-05BF-4D52-9294-76FB5127A3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4388" y="2276475"/>
            <a:ext cx="0" cy="41767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pSp>
        <p:nvGrpSpPr>
          <p:cNvPr id="54302" name="Group 30">
            <a:extLst>
              <a:ext uri="{FF2B5EF4-FFF2-40B4-BE49-F238E27FC236}">
                <a16:creationId xmlns:a16="http://schemas.microsoft.com/office/drawing/2014/main" id="{574F0408-BC31-4AD6-9E21-CE4E7BB17F68}"/>
              </a:ext>
            </a:extLst>
          </p:cNvPr>
          <p:cNvGrpSpPr>
            <a:grpSpLocks/>
          </p:cNvGrpSpPr>
          <p:nvPr/>
        </p:nvGrpSpPr>
        <p:grpSpPr bwMode="auto">
          <a:xfrm>
            <a:off x="2195513" y="2276475"/>
            <a:ext cx="4968875" cy="939800"/>
            <a:chOff x="1383" y="1434"/>
            <a:chExt cx="3130" cy="592"/>
          </a:xfrm>
        </p:grpSpPr>
        <p:sp>
          <p:nvSpPr>
            <p:cNvPr id="54277" name="Line 5">
              <a:extLst>
                <a:ext uri="{FF2B5EF4-FFF2-40B4-BE49-F238E27FC236}">
                  <a16:creationId xmlns:a16="http://schemas.microsoft.com/office/drawing/2014/main" id="{66860D66-3589-439E-A812-EC6891EAAF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1797"/>
              <a:ext cx="3130" cy="182"/>
            </a:xfrm>
            <a:prstGeom prst="line">
              <a:avLst/>
            </a:prstGeom>
            <a:noFill/>
            <a:ln w="31750">
              <a:solidFill>
                <a:srgbClr val="FF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4279" name="Text Box 7">
              <a:extLst>
                <a:ext uri="{FF2B5EF4-FFF2-40B4-BE49-F238E27FC236}">
                  <a16:creationId xmlns:a16="http://schemas.microsoft.com/office/drawing/2014/main" id="{F6F829EB-B9FA-465F-9F31-C13A4C198C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40000">
              <a:off x="2206" y="1434"/>
              <a:ext cx="14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pPr algn="ctr"/>
              <a:r>
                <a:rPr lang="en-US" altLang="zh-CN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Segment 1: </a:t>
              </a:r>
              <a:r>
                <a:rPr lang="en-US" altLang="zh-CN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SYN</a:t>
              </a:r>
            </a:p>
          </p:txBody>
        </p:sp>
        <p:sp>
          <p:nvSpPr>
            <p:cNvPr id="54280" name="Text Box 8">
              <a:extLst>
                <a:ext uri="{FF2B5EF4-FFF2-40B4-BE49-F238E27FC236}">
                  <a16:creationId xmlns:a16="http://schemas.microsoft.com/office/drawing/2014/main" id="{F1CD1C07-42A9-4DB5-96B1-AC158543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80000">
              <a:off x="1565" y="1731"/>
              <a:ext cx="2720" cy="295"/>
            </a:xfrm>
            <a:prstGeom prst="rect">
              <a:avLst/>
            </a:prstGeom>
            <a:solidFill>
              <a:srgbClr val="333399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46800" rIns="72000" bIns="46800" anchor="ctr" anchorCtr="1"/>
            <a:lstStyle/>
            <a:p>
              <a:pPr algn="ctr"/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seq: 100, ack: --, rwnd: 1000</a:t>
              </a:r>
            </a:p>
          </p:txBody>
        </p:sp>
      </p:grpSp>
      <p:sp>
        <p:nvSpPr>
          <p:cNvPr id="54281" name="Text Box 9">
            <a:extLst>
              <a:ext uri="{FF2B5EF4-FFF2-40B4-BE49-F238E27FC236}">
                <a16:creationId xmlns:a16="http://schemas.microsoft.com/office/drawing/2014/main" id="{8E2242D9-1053-4C48-B615-97D253336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1254125"/>
            <a:ext cx="1223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Client</a:t>
            </a:r>
          </a:p>
        </p:txBody>
      </p:sp>
      <p:sp>
        <p:nvSpPr>
          <p:cNvPr id="54282" name="Text Box 10">
            <a:extLst>
              <a:ext uri="{FF2B5EF4-FFF2-40B4-BE49-F238E27FC236}">
                <a16:creationId xmlns:a16="http://schemas.microsoft.com/office/drawing/2014/main" id="{868826B5-EB74-4084-B201-BFC1FCF48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125412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Server</a:t>
            </a:r>
          </a:p>
        </p:txBody>
      </p:sp>
      <p:grpSp>
        <p:nvGrpSpPr>
          <p:cNvPr id="54303" name="Group 31">
            <a:extLst>
              <a:ext uri="{FF2B5EF4-FFF2-40B4-BE49-F238E27FC236}">
                <a16:creationId xmlns:a16="http://schemas.microsoft.com/office/drawing/2014/main" id="{DA33B393-9785-484B-A278-9CED3B27E209}"/>
              </a:ext>
            </a:extLst>
          </p:cNvPr>
          <p:cNvGrpSpPr>
            <a:grpSpLocks/>
          </p:cNvGrpSpPr>
          <p:nvPr/>
        </p:nvGrpSpPr>
        <p:grpSpPr bwMode="auto">
          <a:xfrm>
            <a:off x="2195513" y="3429000"/>
            <a:ext cx="4968875" cy="936625"/>
            <a:chOff x="1383" y="2160"/>
            <a:chExt cx="3130" cy="590"/>
          </a:xfrm>
        </p:grpSpPr>
        <p:sp>
          <p:nvSpPr>
            <p:cNvPr id="54301" name="Line 29">
              <a:extLst>
                <a:ext uri="{FF2B5EF4-FFF2-40B4-BE49-F238E27FC236}">
                  <a16:creationId xmlns:a16="http://schemas.microsoft.com/office/drawing/2014/main" id="{72AC53D2-0A53-4206-822E-607BBDDAE4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3" y="2523"/>
              <a:ext cx="3130" cy="181"/>
            </a:xfrm>
            <a:prstGeom prst="line">
              <a:avLst/>
            </a:prstGeom>
            <a:noFill/>
            <a:ln w="31750">
              <a:solidFill>
                <a:srgbClr val="FF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4284" name="Text Box 12">
              <a:extLst>
                <a:ext uri="{FF2B5EF4-FFF2-40B4-BE49-F238E27FC236}">
                  <a16:creationId xmlns:a16="http://schemas.microsoft.com/office/drawing/2014/main" id="{2C283160-4A71-41AA-8EC8-4A344E7BC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35826">
              <a:off x="2016" y="2160"/>
              <a:ext cx="19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pPr algn="ctr"/>
              <a:r>
                <a:rPr lang="en-US" altLang="zh-CN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Segment 2: </a:t>
              </a:r>
              <a:r>
                <a:rPr lang="en-US" altLang="zh-CN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SYN+ACK</a:t>
              </a:r>
            </a:p>
          </p:txBody>
        </p:sp>
        <p:sp>
          <p:nvSpPr>
            <p:cNvPr id="54285" name="Text Box 13">
              <a:extLst>
                <a:ext uri="{FF2B5EF4-FFF2-40B4-BE49-F238E27FC236}">
                  <a16:creationId xmlns:a16="http://schemas.microsoft.com/office/drawing/2014/main" id="{37352012-3C9D-471A-9FBA-36027673F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91641">
              <a:off x="1564" y="2455"/>
              <a:ext cx="2720" cy="295"/>
            </a:xfrm>
            <a:prstGeom prst="rect">
              <a:avLst/>
            </a:prstGeom>
            <a:solidFill>
              <a:srgbClr val="333399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46800" rIns="72000" bIns="46800" anchor="ctr" anchorCtr="1"/>
            <a:lstStyle/>
            <a:p>
              <a:pPr algn="ctr"/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seq: 300, ack: 101, rwnd: 5000</a:t>
              </a:r>
            </a:p>
          </p:txBody>
        </p:sp>
      </p:grpSp>
      <p:grpSp>
        <p:nvGrpSpPr>
          <p:cNvPr id="54304" name="Group 32">
            <a:extLst>
              <a:ext uri="{FF2B5EF4-FFF2-40B4-BE49-F238E27FC236}">
                <a16:creationId xmlns:a16="http://schemas.microsoft.com/office/drawing/2014/main" id="{48CBAE03-8A77-403E-B0E4-3FAAF53CC91A}"/>
              </a:ext>
            </a:extLst>
          </p:cNvPr>
          <p:cNvGrpSpPr>
            <a:grpSpLocks/>
          </p:cNvGrpSpPr>
          <p:nvPr/>
        </p:nvGrpSpPr>
        <p:grpSpPr bwMode="auto">
          <a:xfrm>
            <a:off x="2195513" y="4652963"/>
            <a:ext cx="4968875" cy="904875"/>
            <a:chOff x="1383" y="2886"/>
            <a:chExt cx="3130" cy="570"/>
          </a:xfrm>
        </p:grpSpPr>
        <p:sp>
          <p:nvSpPr>
            <p:cNvPr id="54300" name="Line 28">
              <a:extLst>
                <a:ext uri="{FF2B5EF4-FFF2-40B4-BE49-F238E27FC236}">
                  <a16:creationId xmlns:a16="http://schemas.microsoft.com/office/drawing/2014/main" id="{E81A9316-D077-4E4B-8BB0-33B840C5E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3203"/>
              <a:ext cx="3130" cy="182"/>
            </a:xfrm>
            <a:prstGeom prst="line">
              <a:avLst/>
            </a:prstGeom>
            <a:noFill/>
            <a:ln w="31750">
              <a:solidFill>
                <a:srgbClr val="FF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4286" name="Text Box 14">
              <a:extLst>
                <a:ext uri="{FF2B5EF4-FFF2-40B4-BE49-F238E27FC236}">
                  <a16:creationId xmlns:a16="http://schemas.microsoft.com/office/drawing/2014/main" id="{D2E5A2C2-D0C5-4D2C-8543-FCDE5D2C5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40000">
              <a:off x="2188" y="2886"/>
              <a:ext cx="14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pPr algn="ctr"/>
              <a:r>
                <a:rPr lang="en-US" altLang="zh-CN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Segment 3: </a:t>
              </a:r>
              <a:r>
                <a:rPr lang="en-US" altLang="zh-CN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ACK</a:t>
              </a:r>
            </a:p>
          </p:txBody>
        </p:sp>
        <p:sp>
          <p:nvSpPr>
            <p:cNvPr id="54287" name="Text Box 15">
              <a:extLst>
                <a:ext uri="{FF2B5EF4-FFF2-40B4-BE49-F238E27FC236}">
                  <a16:creationId xmlns:a16="http://schemas.microsoft.com/office/drawing/2014/main" id="{257261E8-EDF1-49A1-BD67-07033A3677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80000">
              <a:off x="1565" y="3161"/>
              <a:ext cx="2720" cy="295"/>
            </a:xfrm>
            <a:prstGeom prst="rect">
              <a:avLst/>
            </a:prstGeom>
            <a:solidFill>
              <a:srgbClr val="333399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46800" rIns="72000" bIns="46800" anchor="ctr" anchorCtr="1"/>
            <a:lstStyle/>
            <a:p>
              <a:pPr algn="ctr"/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seq: 101, ack: 301, rwnd: 1000</a:t>
              </a:r>
            </a:p>
          </p:txBody>
        </p:sp>
      </p:grpSp>
      <p:sp>
        <p:nvSpPr>
          <p:cNvPr id="54289" name="Text Box 17">
            <a:extLst>
              <a:ext uri="{FF2B5EF4-FFF2-40B4-BE49-F238E27FC236}">
                <a16:creationId xmlns:a16="http://schemas.microsoft.com/office/drawing/2014/main" id="{61EF5C02-935E-47C0-9BB9-9AB8B8582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2205038"/>
            <a:ext cx="16891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46800" rIns="18000" bIns="46800" anchor="ctr" anchorCtr="1">
            <a:spAutoFit/>
          </a:bodyPr>
          <a:lstStyle/>
          <a:p>
            <a:r>
              <a:rPr lang="en-US" altLang="zh-CN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Requests for</a:t>
            </a:r>
          </a:p>
          <a:p>
            <a:r>
              <a:rPr lang="en-US" altLang="zh-CN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active open</a:t>
            </a:r>
          </a:p>
        </p:txBody>
      </p:sp>
      <p:sp>
        <p:nvSpPr>
          <p:cNvPr id="54290" name="AutoShape 18">
            <a:extLst>
              <a:ext uri="{FF2B5EF4-FFF2-40B4-BE49-F238E27FC236}">
                <a16:creationId xmlns:a16="http://schemas.microsoft.com/office/drawing/2014/main" id="{14E1CE15-1773-4881-BDDF-427F26218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249613"/>
            <a:ext cx="1871662" cy="1223962"/>
          </a:xfrm>
          <a:prstGeom prst="wedgeRoundRectCallout">
            <a:avLst>
              <a:gd name="adj1" fmla="val 72648"/>
              <a:gd name="adj2" fmla="val -80222"/>
              <a:gd name="adj3" fmla="val 16667"/>
            </a:avLst>
          </a:prstGeom>
          <a:noFill/>
          <a:ln w="28575" algn="ctr">
            <a:solidFill>
              <a:schemeClr val="tx1"/>
            </a:solidFill>
            <a:prstDash val="dash"/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bIns="46800" anchor="ctr" anchorCtr="1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Client’s wish to make a connection</a:t>
            </a:r>
          </a:p>
        </p:txBody>
      </p:sp>
      <p:sp>
        <p:nvSpPr>
          <p:cNvPr id="54291" name="AutoShape 19">
            <a:extLst>
              <a:ext uri="{FF2B5EF4-FFF2-40B4-BE49-F238E27FC236}">
                <a16:creationId xmlns:a16="http://schemas.microsoft.com/office/drawing/2014/main" id="{FCE44A91-4107-44EA-B019-E5C12F3DC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3860800"/>
            <a:ext cx="1584325" cy="1584325"/>
          </a:xfrm>
          <a:prstGeom prst="wedgeRoundRectCallout">
            <a:avLst>
              <a:gd name="adj1" fmla="val -85773"/>
              <a:gd name="adj2" fmla="val -38477"/>
              <a:gd name="adj3" fmla="val 16667"/>
            </a:avLst>
          </a:prstGeom>
          <a:noFill/>
          <a:ln w="28575" algn="ctr">
            <a:solidFill>
              <a:schemeClr val="tx1"/>
            </a:solidFill>
            <a:prstDash val="dash"/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 anchorCtr="1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Server’s ack. and own request</a:t>
            </a:r>
          </a:p>
        </p:txBody>
      </p:sp>
      <p:sp>
        <p:nvSpPr>
          <p:cNvPr id="54292" name="AutoShape 20">
            <a:extLst>
              <a:ext uri="{FF2B5EF4-FFF2-40B4-BE49-F238E27FC236}">
                <a16:creationId xmlns:a16="http://schemas.microsoft.com/office/drawing/2014/main" id="{703D55BF-D8C1-4A25-882A-9EB9BCC14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121275"/>
            <a:ext cx="1871662" cy="1223963"/>
          </a:xfrm>
          <a:prstGeom prst="wedgeRoundRectCallout">
            <a:avLst>
              <a:gd name="adj1" fmla="val 72306"/>
              <a:gd name="adj2" fmla="val -44421"/>
              <a:gd name="adj3" fmla="val 16667"/>
            </a:avLst>
          </a:prstGeom>
          <a:noFill/>
          <a:ln w="28575" algn="ctr">
            <a:solidFill>
              <a:schemeClr val="tx1"/>
            </a:solidFill>
            <a:prstDash val="dash"/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bIns="46800" anchor="ctr" anchorCtr="1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Client’s ack. to server’s request</a:t>
            </a:r>
          </a:p>
        </p:txBody>
      </p:sp>
      <p:sp>
        <p:nvSpPr>
          <p:cNvPr id="54293" name="Text Box 21">
            <a:extLst>
              <a:ext uri="{FF2B5EF4-FFF2-40B4-BE49-F238E27FC236}">
                <a16:creationId xmlns:a16="http://schemas.microsoft.com/office/drawing/2014/main" id="{49D35B1D-8E4C-45B7-A880-DFD69C336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2288" y="5607050"/>
            <a:ext cx="3022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 can be sent with the 3</a:t>
            </a:r>
            <a:r>
              <a:rPr lang="en-US" altLang="zh-CN" i="1" u="sng" baseline="30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rd</a:t>
            </a:r>
            <a:r>
              <a:rPr lang="en-US" altLang="zh-CN" i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packet</a:t>
            </a:r>
          </a:p>
        </p:txBody>
      </p:sp>
      <p:pic>
        <p:nvPicPr>
          <p:cNvPr id="54295" name="Picture 23">
            <a:extLst>
              <a:ext uri="{FF2B5EF4-FFF2-40B4-BE49-F238E27FC236}">
                <a16:creationId xmlns:a16="http://schemas.microsoft.com/office/drawing/2014/main" id="{01C7F716-35D9-42FB-8B0D-607AFEB82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700213"/>
            <a:ext cx="655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54296" name="Picture 24">
            <a:extLst>
              <a:ext uri="{FF2B5EF4-FFF2-40B4-BE49-F238E27FC236}">
                <a16:creationId xmlns:a16="http://schemas.microsoft.com/office/drawing/2014/main" id="{1BC9CB82-FB38-4B70-BEB7-55FD6485E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1700213"/>
            <a:ext cx="6556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54305" name="Text Box 33">
            <a:extLst>
              <a:ext uri="{FF2B5EF4-FFF2-40B4-BE49-F238E27FC236}">
                <a16:creationId xmlns:a16="http://schemas.microsoft.com/office/drawing/2014/main" id="{83F221EA-00C6-46FC-8E01-64B4EF228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" y="284163"/>
            <a:ext cx="1657350" cy="841375"/>
          </a:xfrm>
          <a:prstGeom prst="rect">
            <a:avLst/>
          </a:prstGeom>
          <a:solidFill>
            <a:srgbClr val="80008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SYN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控制位</a:t>
            </a:r>
          </a:p>
          <a:p>
            <a:pPr algn="ctr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占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个序号</a:t>
            </a:r>
          </a:p>
        </p:txBody>
      </p:sp>
      <p:sp>
        <p:nvSpPr>
          <p:cNvPr id="54288" name="Text Box 16">
            <a:extLst>
              <a:ext uri="{FF2B5EF4-FFF2-40B4-BE49-F238E27FC236}">
                <a16:creationId xmlns:a16="http://schemas.microsoft.com/office/drawing/2014/main" id="{C5B9BEE9-7EEB-43C8-9929-857C6F6F1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1700213"/>
            <a:ext cx="17319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46800" rIns="18000" bIns="46800" anchor="ctr" anchorCtr="1">
            <a:spAutoFit/>
          </a:bodyPr>
          <a:lstStyle/>
          <a:p>
            <a:r>
              <a:rPr lang="en-US" altLang="zh-CN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Waits for</a:t>
            </a:r>
          </a:p>
          <a:p>
            <a:r>
              <a:rPr lang="en-US" altLang="zh-CN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passive open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9" grpId="0"/>
      <p:bldP spid="54290" grpId="0" animBg="1"/>
      <p:bldP spid="54291" grpId="0" animBg="1"/>
      <p:bldP spid="54292" grpId="0" animBg="1"/>
      <p:bldP spid="54293" grpId="0"/>
      <p:bldP spid="54305" grpId="0" animBg="1"/>
      <p:bldP spid="5428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15EAD9F-65AC-42E3-AA95-ADD1E83E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E7C6-9746-4807-AA7B-58C5454662A4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CC154D63-406B-44EC-9953-045B19528E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10.4.2  Data Transfer</a:t>
            </a:r>
          </a:p>
        </p:txBody>
      </p:sp>
      <p:grpSp>
        <p:nvGrpSpPr>
          <p:cNvPr id="112646" name="Group 6">
            <a:extLst>
              <a:ext uri="{FF2B5EF4-FFF2-40B4-BE49-F238E27FC236}">
                <a16:creationId xmlns:a16="http://schemas.microsoft.com/office/drawing/2014/main" id="{A2CC5097-C377-461E-9782-7FB27330069B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1125538"/>
            <a:ext cx="5616575" cy="5732462"/>
            <a:chOff x="1202" y="709"/>
            <a:chExt cx="3538" cy="3611"/>
          </a:xfrm>
        </p:grpSpPr>
        <p:sp>
          <p:nvSpPr>
            <p:cNvPr id="112645" name="Rectangle 5">
              <a:extLst>
                <a:ext uri="{FF2B5EF4-FFF2-40B4-BE49-F238E27FC236}">
                  <a16:creationId xmlns:a16="http://schemas.microsoft.com/office/drawing/2014/main" id="{E5CBA74B-06B1-4AFF-8BD0-B51FDC56E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709"/>
              <a:ext cx="3538" cy="361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12644" name="Picture 4">
              <a:extLst>
                <a:ext uri="{FF2B5EF4-FFF2-40B4-BE49-F238E27FC236}">
                  <a16:creationId xmlns:a16="http://schemas.microsoft.com/office/drawing/2014/main" id="{2015928E-698B-490D-876E-CA94D15107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2" y="754"/>
              <a:ext cx="3394" cy="35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0F881D4-F61A-4283-A454-1E89062B9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930C-495D-4150-948D-7B51AFA81B02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6E41E627-5836-419F-9D94-48C1C0415E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Pushing Data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9411400F-9563-4A7D-9420-850E15DF7B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Pushing data</a:t>
            </a:r>
            <a:r>
              <a:rPr lang="zh-CN" altLang="en-US"/>
              <a:t>，推送数据</a:t>
            </a:r>
          </a:p>
          <a:p>
            <a:pPr lvl="1"/>
            <a:r>
              <a:rPr lang="en-US" altLang="zh-CN"/>
              <a:t>interactive communication</a:t>
            </a:r>
            <a:r>
              <a:rPr lang="zh-CN" altLang="en-US"/>
              <a:t>（交互式通信）</a:t>
            </a:r>
          </a:p>
          <a:p>
            <a:pPr lvl="1"/>
            <a:r>
              <a:rPr lang="en-US" altLang="zh-CN"/>
              <a:t>TCP can choose whether or not to use it</a:t>
            </a:r>
          </a:p>
          <a:p>
            <a:r>
              <a:rPr lang="en-US" altLang="zh-CN"/>
              <a:t>Operation</a:t>
            </a:r>
          </a:p>
          <a:p>
            <a:pPr lvl="1"/>
            <a:r>
              <a:rPr lang="en-US" altLang="zh-CN"/>
              <a:t>Sender</a:t>
            </a:r>
          </a:p>
          <a:p>
            <a:pPr lvl="2"/>
            <a:r>
              <a:rPr lang="en-US" altLang="zh-CN"/>
              <a:t>Set PSH bit</a:t>
            </a:r>
          </a:p>
          <a:p>
            <a:pPr lvl="2"/>
            <a:r>
              <a:rPr lang="en-US" altLang="zh-CN"/>
              <a:t>Send immediately</a:t>
            </a:r>
          </a:p>
          <a:p>
            <a:pPr lvl="1"/>
            <a:r>
              <a:rPr lang="en-US" altLang="zh-CN"/>
              <a:t>Receiver</a:t>
            </a:r>
          </a:p>
          <a:p>
            <a:pPr lvl="2"/>
            <a:r>
              <a:rPr lang="en-US" altLang="zh-CN"/>
              <a:t>Deliver to the receiving process as soon as possible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灯片编号占位符 5">
            <a:extLst>
              <a:ext uri="{FF2B5EF4-FFF2-40B4-BE49-F238E27FC236}">
                <a16:creationId xmlns:a16="http://schemas.microsoft.com/office/drawing/2014/main" id="{BC04AEF7-D0C3-4969-B992-82BDFE68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04DD8-4010-46C4-90F5-D0A6D8DC9D9F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16B8148-B83E-45BF-A398-2C8694AB9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Urgent Data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1FC2F68-0994-4EC7-A942-6AD4D463F9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Urgent data</a:t>
            </a:r>
            <a:r>
              <a:rPr lang="zh-CN" altLang="en-US" sz="2800"/>
              <a:t>，紧急数据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out-of-band data</a:t>
            </a:r>
            <a:r>
              <a:rPr lang="zh-CN" altLang="en-US" sz="2400"/>
              <a:t>，带外数据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Sender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Set the URG bit, and insert the urgent data at the beginning of the data field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The urgent pointer field in the header defines the end of the urgent data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Receiver: deliver it out of order to receiving process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C7D61647-77AB-4505-8F0A-ECC81A882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5297488"/>
            <a:ext cx="215900" cy="431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070C3C5C-B7D3-471B-A394-9D811C32B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5297488"/>
            <a:ext cx="215900" cy="431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92902155-C689-4739-8609-A25E9C01D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5297488"/>
            <a:ext cx="2159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0DFB97CA-BB6B-4981-8487-F8B85DE19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5297488"/>
            <a:ext cx="2159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16" name="Rectangle 8">
            <a:extLst>
              <a:ext uri="{FF2B5EF4-FFF2-40B4-BE49-F238E27FC236}">
                <a16:creationId xmlns:a16="http://schemas.microsoft.com/office/drawing/2014/main" id="{4EE579A8-980C-419C-9CAB-C40B8ADDE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5297488"/>
            <a:ext cx="2159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17" name="Rectangle 9">
            <a:extLst>
              <a:ext uri="{FF2B5EF4-FFF2-40B4-BE49-F238E27FC236}">
                <a16:creationId xmlns:a16="http://schemas.microsoft.com/office/drawing/2014/main" id="{508788BE-F014-41F9-B620-675184FE6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5297488"/>
            <a:ext cx="2159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18" name="Rectangle 10">
            <a:extLst>
              <a:ext uri="{FF2B5EF4-FFF2-40B4-BE49-F238E27FC236}">
                <a16:creationId xmlns:a16="http://schemas.microsoft.com/office/drawing/2014/main" id="{E294A739-9547-4454-BB9B-303338277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5297488"/>
            <a:ext cx="2159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19" name="Rectangle 11">
            <a:extLst>
              <a:ext uri="{FF2B5EF4-FFF2-40B4-BE49-F238E27FC236}">
                <a16:creationId xmlns:a16="http://schemas.microsoft.com/office/drawing/2014/main" id="{0F2FA34D-D47E-4DC6-B34E-5922BA88A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5297488"/>
            <a:ext cx="2159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20" name="Rectangle 12">
            <a:extLst>
              <a:ext uri="{FF2B5EF4-FFF2-40B4-BE49-F238E27FC236}">
                <a16:creationId xmlns:a16="http://schemas.microsoft.com/office/drawing/2014/main" id="{10BDA146-9518-42F6-9343-60B5400BC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5297488"/>
            <a:ext cx="2159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21" name="Rectangle 13">
            <a:extLst>
              <a:ext uri="{FF2B5EF4-FFF2-40B4-BE49-F238E27FC236}">
                <a16:creationId xmlns:a16="http://schemas.microsoft.com/office/drawing/2014/main" id="{B2878B04-DED7-4B26-8C44-CA4CCDE84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5297488"/>
            <a:ext cx="2159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22" name="Rectangle 14">
            <a:extLst>
              <a:ext uri="{FF2B5EF4-FFF2-40B4-BE49-F238E27FC236}">
                <a16:creationId xmlns:a16="http://schemas.microsoft.com/office/drawing/2014/main" id="{A1E77DAF-517D-4E9E-9010-DD8F5D6F9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5297488"/>
            <a:ext cx="2159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23" name="Rectangle 15">
            <a:extLst>
              <a:ext uri="{FF2B5EF4-FFF2-40B4-BE49-F238E27FC236}">
                <a16:creationId xmlns:a16="http://schemas.microsoft.com/office/drawing/2014/main" id="{1C2BC6AB-4A0E-4B6C-A291-3E089484A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5297488"/>
            <a:ext cx="2159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24" name="Rectangle 16">
            <a:extLst>
              <a:ext uri="{FF2B5EF4-FFF2-40B4-BE49-F238E27FC236}">
                <a16:creationId xmlns:a16="http://schemas.microsoft.com/office/drawing/2014/main" id="{F5B31364-4583-4BCF-A4DB-912334230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550" y="5297488"/>
            <a:ext cx="2159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25" name="Rectangle 17">
            <a:extLst>
              <a:ext uri="{FF2B5EF4-FFF2-40B4-BE49-F238E27FC236}">
                <a16:creationId xmlns:a16="http://schemas.microsoft.com/office/drawing/2014/main" id="{9F8A4C99-8832-43C2-AD50-3BFE59BE0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5297488"/>
            <a:ext cx="2159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26" name="Rectangle 18">
            <a:extLst>
              <a:ext uri="{FF2B5EF4-FFF2-40B4-BE49-F238E27FC236}">
                <a16:creationId xmlns:a16="http://schemas.microsoft.com/office/drawing/2014/main" id="{E44F6F3C-F8D4-4AE0-842B-43EA4A7FC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350" y="5297488"/>
            <a:ext cx="2159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27" name="Rectangle 19">
            <a:extLst>
              <a:ext uri="{FF2B5EF4-FFF2-40B4-BE49-F238E27FC236}">
                <a16:creationId xmlns:a16="http://schemas.microsoft.com/office/drawing/2014/main" id="{EC889B1F-37D9-4CD7-8886-BF8FCCBA9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5297488"/>
            <a:ext cx="215900" cy="431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28" name="Rectangle 20">
            <a:extLst>
              <a:ext uri="{FF2B5EF4-FFF2-40B4-BE49-F238E27FC236}">
                <a16:creationId xmlns:a16="http://schemas.microsoft.com/office/drawing/2014/main" id="{F3357AD4-3692-4392-AC8C-A5D6F7DCC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5297488"/>
            <a:ext cx="215900" cy="431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29" name="Rectangle 21">
            <a:extLst>
              <a:ext uri="{FF2B5EF4-FFF2-40B4-BE49-F238E27FC236}">
                <a16:creationId xmlns:a16="http://schemas.microsoft.com/office/drawing/2014/main" id="{0A6D5FCD-CF95-400B-A443-472C040FC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5297488"/>
            <a:ext cx="2159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30" name="Rectangle 22">
            <a:extLst>
              <a:ext uri="{FF2B5EF4-FFF2-40B4-BE49-F238E27FC236}">
                <a16:creationId xmlns:a16="http://schemas.microsoft.com/office/drawing/2014/main" id="{D6982498-3481-4875-BCBC-A81BF6F0A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5297488"/>
            <a:ext cx="2159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31" name="Rectangle 23">
            <a:extLst>
              <a:ext uri="{FF2B5EF4-FFF2-40B4-BE49-F238E27FC236}">
                <a16:creationId xmlns:a16="http://schemas.microsoft.com/office/drawing/2014/main" id="{415AAC0E-9C72-4FA5-B0B8-DFCE742F4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5297488"/>
            <a:ext cx="215900" cy="431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32" name="Rectangle 24">
            <a:extLst>
              <a:ext uri="{FF2B5EF4-FFF2-40B4-BE49-F238E27FC236}">
                <a16:creationId xmlns:a16="http://schemas.microsoft.com/office/drawing/2014/main" id="{31BE2EED-9F3F-406D-861A-65A1CC0C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5297488"/>
            <a:ext cx="215900" cy="431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33" name="Rectangle 25">
            <a:extLst>
              <a:ext uri="{FF2B5EF4-FFF2-40B4-BE49-F238E27FC236}">
                <a16:creationId xmlns:a16="http://schemas.microsoft.com/office/drawing/2014/main" id="{77243D4A-9B46-4941-84BF-4E52D83C8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5297488"/>
            <a:ext cx="215900" cy="431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34" name="Rectangle 26">
            <a:extLst>
              <a:ext uri="{FF2B5EF4-FFF2-40B4-BE49-F238E27FC236}">
                <a16:creationId xmlns:a16="http://schemas.microsoft.com/office/drawing/2014/main" id="{71C8FD47-3DF7-43B7-B452-75278C560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5297488"/>
            <a:ext cx="2159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35" name="Rectangle 27">
            <a:extLst>
              <a:ext uri="{FF2B5EF4-FFF2-40B4-BE49-F238E27FC236}">
                <a16:creationId xmlns:a16="http://schemas.microsoft.com/office/drawing/2014/main" id="{19BB89CF-B17B-4EBE-9A14-6C5663654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5297488"/>
            <a:ext cx="2159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36" name="Rectangle 28">
            <a:extLst>
              <a:ext uri="{FF2B5EF4-FFF2-40B4-BE49-F238E27FC236}">
                <a16:creationId xmlns:a16="http://schemas.microsoft.com/office/drawing/2014/main" id="{75F1C0CE-91AD-4EA6-94C1-7CFABD1E2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5297488"/>
            <a:ext cx="2159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37" name="Rectangle 29">
            <a:extLst>
              <a:ext uri="{FF2B5EF4-FFF2-40B4-BE49-F238E27FC236}">
                <a16:creationId xmlns:a16="http://schemas.microsoft.com/office/drawing/2014/main" id="{9622F7B1-4AED-4986-BB13-567B6D275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5297488"/>
            <a:ext cx="215900" cy="431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38" name="Rectangle 30">
            <a:extLst>
              <a:ext uri="{FF2B5EF4-FFF2-40B4-BE49-F238E27FC236}">
                <a16:creationId xmlns:a16="http://schemas.microsoft.com/office/drawing/2014/main" id="{A4011163-AD0C-45A3-830F-61A92290B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5297488"/>
            <a:ext cx="215900" cy="431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39" name="Rectangle 31">
            <a:extLst>
              <a:ext uri="{FF2B5EF4-FFF2-40B4-BE49-F238E27FC236}">
                <a16:creationId xmlns:a16="http://schemas.microsoft.com/office/drawing/2014/main" id="{A97419C5-24E5-4DF4-B26A-08C37188A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5297488"/>
            <a:ext cx="215900" cy="431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40" name="Rectangle 32">
            <a:extLst>
              <a:ext uri="{FF2B5EF4-FFF2-40B4-BE49-F238E27FC236}">
                <a16:creationId xmlns:a16="http://schemas.microsoft.com/office/drawing/2014/main" id="{E51ACA42-AFF3-483A-9E6C-E33BF79BD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5297488"/>
            <a:ext cx="215900" cy="431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41" name="Rectangle 33">
            <a:extLst>
              <a:ext uri="{FF2B5EF4-FFF2-40B4-BE49-F238E27FC236}">
                <a16:creationId xmlns:a16="http://schemas.microsoft.com/office/drawing/2014/main" id="{90F74B9D-1B7C-45A1-9C21-0991C3E33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5297488"/>
            <a:ext cx="215900" cy="431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42" name="Rectangle 34">
            <a:extLst>
              <a:ext uri="{FF2B5EF4-FFF2-40B4-BE49-F238E27FC236}">
                <a16:creationId xmlns:a16="http://schemas.microsoft.com/office/drawing/2014/main" id="{FB2FE85C-1B73-4D94-A42B-941B69342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5297488"/>
            <a:ext cx="215900" cy="431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43" name="Rectangle 35">
            <a:extLst>
              <a:ext uri="{FF2B5EF4-FFF2-40B4-BE49-F238E27FC236}">
                <a16:creationId xmlns:a16="http://schemas.microsoft.com/office/drawing/2014/main" id="{06773328-A269-46AE-9C3D-447F48A9C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4724400"/>
            <a:ext cx="67564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CN" sz="2400"/>
              <a:t>Receiving buffer</a:t>
            </a:r>
          </a:p>
        </p:txBody>
      </p:sp>
      <p:sp>
        <p:nvSpPr>
          <p:cNvPr id="17444" name="Line 36">
            <a:extLst>
              <a:ext uri="{FF2B5EF4-FFF2-40B4-BE49-F238E27FC236}">
                <a16:creationId xmlns:a16="http://schemas.microsoft.com/office/drawing/2014/main" id="{B7118D5A-1BC8-4CD9-BBEC-EC2EDE68D9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9288" y="4868863"/>
            <a:ext cx="6756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5" name="Line 37">
            <a:extLst>
              <a:ext uri="{FF2B5EF4-FFF2-40B4-BE49-F238E27FC236}">
                <a16:creationId xmlns:a16="http://schemas.microsoft.com/office/drawing/2014/main" id="{B9C86F71-5185-49D9-BEA5-B0F3518D6CC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4250" y="4797425"/>
            <a:ext cx="0" cy="50323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6" name="Line 38">
            <a:extLst>
              <a:ext uri="{FF2B5EF4-FFF2-40B4-BE49-F238E27FC236}">
                <a16:creationId xmlns:a16="http://schemas.microsoft.com/office/drawing/2014/main" id="{840731B2-6000-413D-9EE4-6B379B3E44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9288" y="4845050"/>
            <a:ext cx="0" cy="45561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7" name="Line 39">
            <a:extLst>
              <a:ext uri="{FF2B5EF4-FFF2-40B4-BE49-F238E27FC236}">
                <a16:creationId xmlns:a16="http://schemas.microsoft.com/office/drawing/2014/main" id="{C5153BFB-3923-4F74-A2D9-9FE8C3223C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9288" y="5013325"/>
            <a:ext cx="2076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8" name="Line 40">
            <a:extLst>
              <a:ext uri="{FF2B5EF4-FFF2-40B4-BE49-F238E27FC236}">
                <a16:creationId xmlns:a16="http://schemas.microsoft.com/office/drawing/2014/main" id="{2F725CB1-0B13-46A8-87E7-9E77DE6241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25" y="5013325"/>
            <a:ext cx="2016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7449" name="Group 41">
            <a:extLst>
              <a:ext uri="{FF2B5EF4-FFF2-40B4-BE49-F238E27FC236}">
                <a16:creationId xmlns:a16="http://schemas.microsoft.com/office/drawing/2014/main" id="{BAD1578D-F46C-45DD-99EE-900B98E4EC7A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6021388"/>
            <a:ext cx="1295400" cy="431800"/>
            <a:chOff x="3062" y="3793"/>
            <a:chExt cx="816" cy="272"/>
          </a:xfrm>
        </p:grpSpPr>
        <p:sp>
          <p:nvSpPr>
            <p:cNvPr id="17450" name="Rectangle 42">
              <a:extLst>
                <a:ext uri="{FF2B5EF4-FFF2-40B4-BE49-F238E27FC236}">
                  <a16:creationId xmlns:a16="http://schemas.microsoft.com/office/drawing/2014/main" id="{5AFBF071-E47A-4F99-8B73-897B6698F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3793"/>
              <a:ext cx="136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7451" name="Rectangle 43">
              <a:extLst>
                <a:ext uri="{FF2B5EF4-FFF2-40B4-BE49-F238E27FC236}">
                  <a16:creationId xmlns:a16="http://schemas.microsoft.com/office/drawing/2014/main" id="{B9EC7D4A-127F-4AF1-AC4E-DD3440D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793"/>
              <a:ext cx="136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7452" name="Rectangle 44">
              <a:extLst>
                <a:ext uri="{FF2B5EF4-FFF2-40B4-BE49-F238E27FC236}">
                  <a16:creationId xmlns:a16="http://schemas.microsoft.com/office/drawing/2014/main" id="{AD01B4CA-FD57-40AB-8C1B-7E51CFA78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3793"/>
              <a:ext cx="136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7453" name="Rectangle 45">
              <a:extLst>
                <a:ext uri="{FF2B5EF4-FFF2-40B4-BE49-F238E27FC236}">
                  <a16:creationId xmlns:a16="http://schemas.microsoft.com/office/drawing/2014/main" id="{9A4CB9DD-4DE3-45F7-8022-16BA5C105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3793"/>
              <a:ext cx="136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7454" name="Rectangle 46">
              <a:extLst>
                <a:ext uri="{FF2B5EF4-FFF2-40B4-BE49-F238E27FC236}">
                  <a16:creationId xmlns:a16="http://schemas.microsoft.com/office/drawing/2014/main" id="{D4CF3EEB-F1A8-461B-9256-78AE8BAD3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3793"/>
              <a:ext cx="136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7455" name="Rectangle 47">
              <a:extLst>
                <a:ext uri="{FF2B5EF4-FFF2-40B4-BE49-F238E27FC236}">
                  <a16:creationId xmlns:a16="http://schemas.microsoft.com/office/drawing/2014/main" id="{5CCDD5B2-1AC5-4A9E-8A43-0C1BCDABB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3793"/>
              <a:ext cx="136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</p:grpSp>
      <p:grpSp>
        <p:nvGrpSpPr>
          <p:cNvPr id="17456" name="Group 48">
            <a:extLst>
              <a:ext uri="{FF2B5EF4-FFF2-40B4-BE49-F238E27FC236}">
                <a16:creationId xmlns:a16="http://schemas.microsoft.com/office/drawing/2014/main" id="{C59BA0BA-E42D-4212-83B0-76EAB59116D7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6021388"/>
            <a:ext cx="431800" cy="431800"/>
            <a:chOff x="2789" y="3793"/>
            <a:chExt cx="272" cy="272"/>
          </a:xfrm>
        </p:grpSpPr>
        <p:sp>
          <p:nvSpPr>
            <p:cNvPr id="17457" name="Rectangle 49">
              <a:extLst>
                <a:ext uri="{FF2B5EF4-FFF2-40B4-BE49-F238E27FC236}">
                  <a16:creationId xmlns:a16="http://schemas.microsoft.com/office/drawing/2014/main" id="{11F1DE79-7367-4820-A81C-3A6FBFF86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3793"/>
              <a:ext cx="136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7458" name="Rectangle 50">
              <a:extLst>
                <a:ext uri="{FF2B5EF4-FFF2-40B4-BE49-F238E27FC236}">
                  <a16:creationId xmlns:a16="http://schemas.microsoft.com/office/drawing/2014/main" id="{E984A2AA-72E1-4458-88A2-C91044C5C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3793"/>
              <a:ext cx="136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</p:grpSp>
      <p:grpSp>
        <p:nvGrpSpPr>
          <p:cNvPr id="17459" name="Group 51">
            <a:extLst>
              <a:ext uri="{FF2B5EF4-FFF2-40B4-BE49-F238E27FC236}">
                <a16:creationId xmlns:a16="http://schemas.microsoft.com/office/drawing/2014/main" id="{DF2C7084-450C-4613-BBE0-D73213597F89}"/>
              </a:ext>
            </a:extLst>
          </p:cNvPr>
          <p:cNvGrpSpPr>
            <a:grpSpLocks/>
          </p:cNvGrpSpPr>
          <p:nvPr/>
        </p:nvGrpSpPr>
        <p:grpSpPr bwMode="auto">
          <a:xfrm>
            <a:off x="3779838" y="6021388"/>
            <a:ext cx="647700" cy="431800"/>
            <a:chOff x="2381" y="3793"/>
            <a:chExt cx="408" cy="272"/>
          </a:xfrm>
        </p:grpSpPr>
        <p:sp>
          <p:nvSpPr>
            <p:cNvPr id="17460" name="Rectangle 52">
              <a:extLst>
                <a:ext uri="{FF2B5EF4-FFF2-40B4-BE49-F238E27FC236}">
                  <a16:creationId xmlns:a16="http://schemas.microsoft.com/office/drawing/2014/main" id="{60CB75D4-72CC-4532-B0BA-C3F26E87E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3793"/>
              <a:ext cx="136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7461" name="Rectangle 53">
              <a:extLst>
                <a:ext uri="{FF2B5EF4-FFF2-40B4-BE49-F238E27FC236}">
                  <a16:creationId xmlns:a16="http://schemas.microsoft.com/office/drawing/2014/main" id="{1CE7B82F-47F1-4EDD-89F8-A7F7CD7A8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3793"/>
              <a:ext cx="136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7462" name="Rectangle 54">
              <a:extLst>
                <a:ext uri="{FF2B5EF4-FFF2-40B4-BE49-F238E27FC236}">
                  <a16:creationId xmlns:a16="http://schemas.microsoft.com/office/drawing/2014/main" id="{D83D6550-5C46-4DDA-8DC4-45EECE35F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3793"/>
              <a:ext cx="136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</p:grpSp>
      <p:grpSp>
        <p:nvGrpSpPr>
          <p:cNvPr id="17463" name="Group 55">
            <a:extLst>
              <a:ext uri="{FF2B5EF4-FFF2-40B4-BE49-F238E27FC236}">
                <a16:creationId xmlns:a16="http://schemas.microsoft.com/office/drawing/2014/main" id="{28FAB7D1-7BD4-4DBD-AF39-FEE66A71563B}"/>
              </a:ext>
            </a:extLst>
          </p:cNvPr>
          <p:cNvGrpSpPr>
            <a:grpSpLocks/>
          </p:cNvGrpSpPr>
          <p:nvPr/>
        </p:nvGrpSpPr>
        <p:grpSpPr bwMode="auto">
          <a:xfrm>
            <a:off x="3160713" y="6021388"/>
            <a:ext cx="619125" cy="431800"/>
            <a:chOff x="1991" y="3793"/>
            <a:chExt cx="390" cy="272"/>
          </a:xfrm>
        </p:grpSpPr>
        <p:sp>
          <p:nvSpPr>
            <p:cNvPr id="17464" name="Rectangle 56">
              <a:extLst>
                <a:ext uri="{FF2B5EF4-FFF2-40B4-BE49-F238E27FC236}">
                  <a16:creationId xmlns:a16="http://schemas.microsoft.com/office/drawing/2014/main" id="{247F43FA-84B0-4157-AF04-19EED3906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3793"/>
              <a:ext cx="136" cy="27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7465" name="Rectangle 57">
              <a:extLst>
                <a:ext uri="{FF2B5EF4-FFF2-40B4-BE49-F238E27FC236}">
                  <a16:creationId xmlns:a16="http://schemas.microsoft.com/office/drawing/2014/main" id="{17EE3D86-4DA8-4135-9C76-982B30821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3793"/>
              <a:ext cx="136" cy="27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7466" name="Rectangle 58">
              <a:extLst>
                <a:ext uri="{FF2B5EF4-FFF2-40B4-BE49-F238E27FC236}">
                  <a16:creationId xmlns:a16="http://schemas.microsoft.com/office/drawing/2014/main" id="{3589A642-0953-4B2F-A922-8C8FAB731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1" y="3793"/>
              <a:ext cx="136" cy="27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</p:grpSp>
      <p:sp>
        <p:nvSpPr>
          <p:cNvPr id="17467" name="Text Box 59">
            <a:extLst>
              <a:ext uri="{FF2B5EF4-FFF2-40B4-BE49-F238E27FC236}">
                <a16:creationId xmlns:a16="http://schemas.microsoft.com/office/drawing/2014/main" id="{92027CCE-8DFF-407C-A8C1-AF4B142C5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652963"/>
            <a:ext cx="1033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9900"/>
                </a:solidFill>
                <a:effectLst/>
              </a:rPr>
              <a:t>urgent</a:t>
            </a:r>
          </a:p>
        </p:txBody>
      </p:sp>
      <p:sp>
        <p:nvSpPr>
          <p:cNvPr id="17468" name="Line 60">
            <a:extLst>
              <a:ext uri="{FF2B5EF4-FFF2-40B4-BE49-F238E27FC236}">
                <a16:creationId xmlns:a16="http://schemas.microsoft.com/office/drawing/2014/main" id="{48121624-4BB1-4399-82F4-3CAD13F10F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31913" y="6165850"/>
            <a:ext cx="576262" cy="0"/>
          </a:xfrm>
          <a:prstGeom prst="line">
            <a:avLst/>
          </a:prstGeom>
          <a:noFill/>
          <a:ln w="57150">
            <a:solidFill>
              <a:srgbClr val="FF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69" name="Line 61">
            <a:extLst>
              <a:ext uri="{FF2B5EF4-FFF2-40B4-BE49-F238E27FC236}">
                <a16:creationId xmlns:a16="http://schemas.microsoft.com/office/drawing/2014/main" id="{5E702F99-6153-49A5-8C5F-DDF05E0747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31913" y="4749800"/>
            <a:ext cx="0" cy="1441450"/>
          </a:xfrm>
          <a:prstGeom prst="line">
            <a:avLst/>
          </a:prstGeom>
          <a:noFill/>
          <a:ln w="57150">
            <a:solidFill>
              <a:srgbClr val="FF9900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70" name="Line 62">
            <a:extLst>
              <a:ext uri="{FF2B5EF4-FFF2-40B4-BE49-F238E27FC236}">
                <a16:creationId xmlns:a16="http://schemas.microsoft.com/office/drawing/2014/main" id="{52A73A0C-1C05-4066-8865-B51F0EA8F9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2275" y="5516563"/>
            <a:ext cx="215900" cy="0"/>
          </a:xfrm>
          <a:prstGeom prst="line">
            <a:avLst/>
          </a:prstGeom>
          <a:noFill/>
          <a:ln w="57150">
            <a:solidFill>
              <a:srgbClr val="66FF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71" name="Line 63">
            <a:extLst>
              <a:ext uri="{FF2B5EF4-FFF2-40B4-BE49-F238E27FC236}">
                <a16:creationId xmlns:a16="http://schemas.microsoft.com/office/drawing/2014/main" id="{AB16DE2C-8F8F-4ABB-8B2C-312E15EE61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3225" y="4749800"/>
            <a:ext cx="0" cy="792163"/>
          </a:xfrm>
          <a:prstGeom prst="line">
            <a:avLst/>
          </a:prstGeom>
          <a:noFill/>
          <a:ln w="57150">
            <a:solidFill>
              <a:srgbClr val="66FF33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-0.13385 -7.40741E-7 " pathEditMode="relative" ptsTypes="AA">
                                      <p:cBhvr>
                                        <p:cTn id="6" dur="2000" fill="hold"/>
                                        <p:tgtEl>
                                          <p:spTgt spid="174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-7.40741E-7 L -0.06301 -0.10509 " pathEditMode="relative" ptsTypes="AA">
                                      <p:cBhvr>
                                        <p:cTn id="8" dur="2000" fill="hold"/>
                                        <p:tgtEl>
                                          <p:spTgt spid="174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7.40741E-7 L -0.19687 -0.1050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4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4" y="-525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7.40741E-7 L 0.11805 -0.1050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74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6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>
            <a:extLst>
              <a:ext uri="{FF2B5EF4-FFF2-40B4-BE49-F238E27FC236}">
                <a16:creationId xmlns:a16="http://schemas.microsoft.com/office/drawing/2014/main" id="{091903DA-22E1-4D56-8B27-68D9436B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66C6-6A30-4676-BB07-707D8C4B7676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C728174B-BB12-4FEE-B17A-BC72FB075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10.4.3  Connection Termination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35807BD8-36D2-46F9-AF5C-897208FA17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/>
              <a:t>通信是双向的，但连接终止是</a:t>
            </a:r>
            <a:r>
              <a:rPr lang="zh-CN" altLang="en-US" sz="2800">
                <a:solidFill>
                  <a:schemeClr val="folHlink"/>
                </a:solidFill>
              </a:rPr>
              <a:t>单向</a:t>
            </a:r>
            <a:r>
              <a:rPr lang="zh-CN" altLang="en-US" sz="2800"/>
              <a:t>的</a:t>
            </a:r>
          </a:p>
          <a:p>
            <a:pPr lvl="1"/>
            <a:r>
              <a:rPr lang="zh-CN" altLang="en-US" sz="2400"/>
              <a:t>网络上两个方向所走的路径可能不同</a:t>
            </a:r>
          </a:p>
          <a:p>
            <a:pPr lvl="1"/>
            <a:r>
              <a:rPr lang="zh-CN" altLang="en-US" sz="2400"/>
              <a:t>报文段从网络上陆续到达主机</a:t>
            </a:r>
          </a:p>
          <a:p>
            <a:r>
              <a:rPr lang="en-US" altLang="zh-CN" sz="2800"/>
              <a:t>RFC 793: </a:t>
            </a:r>
            <a:r>
              <a:rPr lang="en-US" altLang="zh-CN" sz="2800">
                <a:solidFill>
                  <a:srgbClr val="00FFFF"/>
                </a:solidFill>
              </a:rPr>
              <a:t>CLOSE</a:t>
            </a:r>
            <a:r>
              <a:rPr lang="en-US" altLang="zh-CN" sz="2800"/>
              <a:t> is an operation meaning "I have no more data to send."</a:t>
            </a:r>
          </a:p>
          <a:p>
            <a:pPr lvl="1"/>
            <a:r>
              <a:rPr lang="zh-CN" altLang="en-US" sz="2400"/>
              <a:t>连接拆除的发起方只能关闭自己的发送方向，接收方向由对方拆除</a:t>
            </a:r>
          </a:p>
          <a:p>
            <a:pPr lvl="1"/>
            <a:r>
              <a:rPr lang="zh-CN" altLang="en-US" sz="2400"/>
              <a:t>不能发送数据，可接收数据，</a:t>
            </a:r>
            <a:r>
              <a:rPr lang="zh-CN" altLang="en-US" sz="2400">
                <a:solidFill>
                  <a:schemeClr val="folHlink"/>
                </a:solidFill>
              </a:rPr>
              <a:t>可发送确认</a:t>
            </a:r>
          </a:p>
          <a:p>
            <a:endParaRPr lang="en-US" altLang="zh-CN" sz="2800"/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1332D54D-9E17-41CB-8CD5-FF03D84EF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240338"/>
            <a:ext cx="1584325" cy="755650"/>
          </a:xfrm>
          <a:prstGeom prst="rect">
            <a:avLst/>
          </a:prstGeom>
          <a:solidFill>
            <a:srgbClr val="F5DB9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ffectLst/>
              </a:rPr>
              <a:t>TCP</a:t>
            </a:r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91DD043E-7119-49FE-8DB1-101B81FD9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5240338"/>
            <a:ext cx="1584325" cy="755650"/>
          </a:xfrm>
          <a:prstGeom prst="rect">
            <a:avLst/>
          </a:prstGeom>
          <a:solidFill>
            <a:srgbClr val="F5DB9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ffectLst/>
              </a:rPr>
              <a:t>TCP</a:t>
            </a:r>
          </a:p>
        </p:txBody>
      </p:sp>
      <p:cxnSp>
        <p:nvCxnSpPr>
          <p:cNvPr id="56326" name="AutoShape 6">
            <a:extLst>
              <a:ext uri="{FF2B5EF4-FFF2-40B4-BE49-F238E27FC236}">
                <a16:creationId xmlns:a16="http://schemas.microsoft.com/office/drawing/2014/main" id="{5C7064DA-1CAE-4975-848C-DF1AE81FCF95}"/>
              </a:ext>
            </a:extLst>
          </p:cNvPr>
          <p:cNvCxnSpPr>
            <a:cxnSpLocks noChangeShapeType="1"/>
            <a:stCxn id="56324" idx="3"/>
            <a:endCxn id="56325" idx="1"/>
          </p:cNvCxnSpPr>
          <p:nvPr/>
        </p:nvCxnSpPr>
        <p:spPr bwMode="auto">
          <a:xfrm>
            <a:off x="2195513" y="5618163"/>
            <a:ext cx="4681537" cy="0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prstDash val="dash"/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27" name="Line 7">
            <a:extLst>
              <a:ext uri="{FF2B5EF4-FFF2-40B4-BE49-F238E27FC236}">
                <a16:creationId xmlns:a16="http://schemas.microsoft.com/office/drawing/2014/main" id="{7D04A3CB-CB74-49CD-B894-F30A94B1E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5419725"/>
            <a:ext cx="1619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8" name="Text Box 8">
            <a:extLst>
              <a:ext uri="{FF2B5EF4-FFF2-40B4-BE49-F238E27FC236}">
                <a16:creationId xmlns:a16="http://schemas.microsoft.com/office/drawing/2014/main" id="{E13EF1C1-DFB7-4C36-8E1B-CB804A757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4962525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发送方向</a:t>
            </a:r>
          </a:p>
        </p:txBody>
      </p:sp>
      <p:sp>
        <p:nvSpPr>
          <p:cNvPr id="56329" name="Line 9">
            <a:extLst>
              <a:ext uri="{FF2B5EF4-FFF2-40B4-BE49-F238E27FC236}">
                <a16:creationId xmlns:a16="http://schemas.microsoft.com/office/drawing/2014/main" id="{541EE7A4-996F-4788-8405-747A4EA96A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419725"/>
            <a:ext cx="1619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0" name="Text Box 10">
            <a:extLst>
              <a:ext uri="{FF2B5EF4-FFF2-40B4-BE49-F238E27FC236}">
                <a16:creationId xmlns:a16="http://schemas.microsoft.com/office/drawing/2014/main" id="{9C84EE3E-C870-4E95-88ED-8A10C642F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9863" y="4962525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接收方向</a:t>
            </a:r>
          </a:p>
        </p:txBody>
      </p:sp>
      <p:sp>
        <p:nvSpPr>
          <p:cNvPr id="56331" name="Line 11">
            <a:extLst>
              <a:ext uri="{FF2B5EF4-FFF2-40B4-BE49-F238E27FC236}">
                <a16:creationId xmlns:a16="http://schemas.microsoft.com/office/drawing/2014/main" id="{C3E21E5F-221F-4452-B837-253B1BD12D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5827713"/>
            <a:ext cx="1619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2" name="Text Box 12">
            <a:extLst>
              <a:ext uri="{FF2B5EF4-FFF2-40B4-BE49-F238E27FC236}">
                <a16:creationId xmlns:a16="http://schemas.microsoft.com/office/drawing/2014/main" id="{3B5AECA7-62DB-47BA-825D-9B85CA5E3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350" y="5780088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发送方向</a:t>
            </a:r>
          </a:p>
        </p:txBody>
      </p:sp>
      <p:sp>
        <p:nvSpPr>
          <p:cNvPr id="56333" name="Line 13">
            <a:extLst>
              <a:ext uri="{FF2B5EF4-FFF2-40B4-BE49-F238E27FC236}">
                <a16:creationId xmlns:a16="http://schemas.microsoft.com/office/drawing/2014/main" id="{4E78B7A1-B87D-44A3-8328-3AEBB6F30E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95513" y="5827713"/>
            <a:ext cx="1619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4" name="Text Box 14">
            <a:extLst>
              <a:ext uri="{FF2B5EF4-FFF2-40B4-BE49-F238E27FC236}">
                <a16:creationId xmlns:a16="http://schemas.microsoft.com/office/drawing/2014/main" id="{73A4A2AC-1117-46FA-9005-CC11ADDF9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0138" y="5780088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接收方向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/>
      <p:bldP spid="56330" grpId="0"/>
      <p:bldP spid="56332" grpId="0"/>
      <p:bldP spid="5633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4">
            <a:extLst>
              <a:ext uri="{FF2B5EF4-FFF2-40B4-BE49-F238E27FC236}">
                <a16:creationId xmlns:a16="http://schemas.microsoft.com/office/drawing/2014/main" id="{150A8D8A-E4A7-49AE-BB10-CBA1050A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0D42-60D6-4197-B70B-A53EA2AEC381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7BFAFB06-E9E9-4D44-986F-E53FFE3AD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4-way Handshaking: </a:t>
            </a:r>
            <a:r>
              <a:rPr lang="en-US" altLang="en-US" sz="3600"/>
              <a:t>Normal</a:t>
            </a:r>
            <a:r>
              <a:rPr lang="en-US" altLang="zh-CN" sz="3600"/>
              <a:t> Close</a:t>
            </a:r>
          </a:p>
        </p:txBody>
      </p:sp>
      <p:grpSp>
        <p:nvGrpSpPr>
          <p:cNvPr id="57347" name="Group 3">
            <a:extLst>
              <a:ext uri="{FF2B5EF4-FFF2-40B4-BE49-F238E27FC236}">
                <a16:creationId xmlns:a16="http://schemas.microsoft.com/office/drawing/2014/main" id="{0C2C1E88-9A33-4FB5-B438-987C0D13DEF9}"/>
              </a:ext>
            </a:extLst>
          </p:cNvPr>
          <p:cNvGrpSpPr>
            <a:grpSpLocks/>
          </p:cNvGrpSpPr>
          <p:nvPr/>
        </p:nvGrpSpPr>
        <p:grpSpPr bwMode="auto">
          <a:xfrm>
            <a:off x="2157413" y="2133600"/>
            <a:ext cx="4679950" cy="4391025"/>
            <a:chOff x="1359" y="1344"/>
            <a:chExt cx="2948" cy="2631"/>
          </a:xfrm>
        </p:grpSpPr>
        <p:sp>
          <p:nvSpPr>
            <p:cNvPr id="57348" name="Line 4">
              <a:extLst>
                <a:ext uri="{FF2B5EF4-FFF2-40B4-BE49-F238E27FC236}">
                  <a16:creationId xmlns:a16="http://schemas.microsoft.com/office/drawing/2014/main" id="{D8DA6476-840F-450A-A6BE-0E970C3ACA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9" y="1344"/>
              <a:ext cx="0" cy="26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49" name="Line 5">
              <a:extLst>
                <a:ext uri="{FF2B5EF4-FFF2-40B4-BE49-F238E27FC236}">
                  <a16:creationId xmlns:a16="http://schemas.microsoft.com/office/drawing/2014/main" id="{E39B9B6B-3CA3-4F73-B62B-4495F1A5F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7" y="1344"/>
              <a:ext cx="0" cy="26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7372" name="Group 28">
            <a:extLst>
              <a:ext uri="{FF2B5EF4-FFF2-40B4-BE49-F238E27FC236}">
                <a16:creationId xmlns:a16="http://schemas.microsoft.com/office/drawing/2014/main" id="{179A797E-33E3-47E6-A982-1A402344F7B8}"/>
              </a:ext>
            </a:extLst>
          </p:cNvPr>
          <p:cNvGrpSpPr>
            <a:grpSpLocks/>
          </p:cNvGrpSpPr>
          <p:nvPr/>
        </p:nvGrpSpPr>
        <p:grpSpPr bwMode="auto">
          <a:xfrm>
            <a:off x="2157413" y="2251075"/>
            <a:ext cx="4678362" cy="884238"/>
            <a:chOff x="1359" y="1418"/>
            <a:chExt cx="2947" cy="557"/>
          </a:xfrm>
        </p:grpSpPr>
        <p:sp>
          <p:nvSpPr>
            <p:cNvPr id="57350" name="Line 6">
              <a:extLst>
                <a:ext uri="{FF2B5EF4-FFF2-40B4-BE49-F238E27FC236}">
                  <a16:creationId xmlns:a16="http://schemas.microsoft.com/office/drawing/2014/main" id="{FABA68B0-6A89-4785-B27E-140F77AA9B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9" y="1716"/>
              <a:ext cx="2947" cy="217"/>
            </a:xfrm>
            <a:prstGeom prst="line">
              <a:avLst/>
            </a:prstGeom>
            <a:noFill/>
            <a:ln w="31750">
              <a:solidFill>
                <a:srgbClr val="FF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52" name="Text Box 8">
              <a:extLst>
                <a:ext uri="{FF2B5EF4-FFF2-40B4-BE49-F238E27FC236}">
                  <a16:creationId xmlns:a16="http://schemas.microsoft.com/office/drawing/2014/main" id="{83073F70-DC64-4BB9-A767-BB876FB61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79391">
              <a:off x="2039" y="1418"/>
              <a:ext cx="13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tIns="46800" rIns="54000" bIns="46800" anchor="ctr" anchorCtr="1">
              <a:spAutoFit/>
            </a:bodyPr>
            <a:lstStyle/>
            <a:p>
              <a:pPr algn="ctr"/>
              <a:r>
                <a:rPr lang="en-US" altLang="zh-CN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Segment 1: </a:t>
              </a:r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FIN</a:t>
              </a:r>
            </a:p>
          </p:txBody>
        </p:sp>
        <p:sp>
          <p:nvSpPr>
            <p:cNvPr id="57353" name="Text Box 9">
              <a:extLst>
                <a:ext uri="{FF2B5EF4-FFF2-40B4-BE49-F238E27FC236}">
                  <a16:creationId xmlns:a16="http://schemas.microsoft.com/office/drawing/2014/main" id="{3653A8E9-1525-425B-9EBB-71104C4A41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64038">
              <a:off x="1676" y="1679"/>
              <a:ext cx="2040" cy="296"/>
            </a:xfrm>
            <a:prstGeom prst="rect">
              <a:avLst/>
            </a:prstGeom>
            <a:solidFill>
              <a:srgbClr val="333399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46800" rIns="72000" bIns="46800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Seq: 100, </a:t>
              </a:r>
              <a:r>
                <a:rPr lang="en-US" altLang="zh-CN" u="sng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ack: 300</a:t>
              </a:r>
            </a:p>
          </p:txBody>
        </p:sp>
      </p:grpSp>
      <p:grpSp>
        <p:nvGrpSpPr>
          <p:cNvPr id="57373" name="Group 29">
            <a:extLst>
              <a:ext uri="{FF2B5EF4-FFF2-40B4-BE49-F238E27FC236}">
                <a16:creationId xmlns:a16="http://schemas.microsoft.com/office/drawing/2014/main" id="{59DBD483-79AA-40CC-A0F4-60B4E0AF88B6}"/>
              </a:ext>
            </a:extLst>
          </p:cNvPr>
          <p:cNvGrpSpPr>
            <a:grpSpLocks/>
          </p:cNvGrpSpPr>
          <p:nvPr/>
        </p:nvGrpSpPr>
        <p:grpSpPr bwMode="auto">
          <a:xfrm>
            <a:off x="2157413" y="3284538"/>
            <a:ext cx="4678362" cy="901700"/>
            <a:chOff x="1359" y="2069"/>
            <a:chExt cx="2947" cy="568"/>
          </a:xfrm>
        </p:grpSpPr>
        <p:sp>
          <p:nvSpPr>
            <p:cNvPr id="57351" name="Line 7">
              <a:extLst>
                <a:ext uri="{FF2B5EF4-FFF2-40B4-BE49-F238E27FC236}">
                  <a16:creationId xmlns:a16="http://schemas.microsoft.com/office/drawing/2014/main" id="{FCE98A57-8402-4F99-B774-FB60FDBF3A0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1359" y="2388"/>
              <a:ext cx="2947" cy="180"/>
            </a:xfrm>
            <a:prstGeom prst="line">
              <a:avLst/>
            </a:prstGeom>
            <a:noFill/>
            <a:ln w="31750">
              <a:solidFill>
                <a:srgbClr val="FF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55" name="Text Box 11">
              <a:extLst>
                <a:ext uri="{FF2B5EF4-FFF2-40B4-BE49-F238E27FC236}">
                  <a16:creationId xmlns:a16="http://schemas.microsoft.com/office/drawing/2014/main" id="{7E7F588C-8143-4BB8-8D72-618ED4CFF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35826">
              <a:off x="2213" y="2069"/>
              <a:ext cx="14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tIns="46800" rIns="54000" bIns="46800" anchor="ctr" anchorCtr="1">
              <a:spAutoFit/>
            </a:bodyPr>
            <a:lstStyle/>
            <a:p>
              <a:pPr algn="ctr"/>
              <a:r>
                <a:rPr lang="en-US" altLang="zh-CN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Segment 2: </a:t>
              </a:r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ACK</a:t>
              </a:r>
            </a:p>
          </p:txBody>
        </p:sp>
        <p:sp>
          <p:nvSpPr>
            <p:cNvPr id="57356" name="Text Box 12">
              <a:extLst>
                <a:ext uri="{FF2B5EF4-FFF2-40B4-BE49-F238E27FC236}">
                  <a16:creationId xmlns:a16="http://schemas.microsoft.com/office/drawing/2014/main" id="{FBF421F6-33F6-4A08-89BE-7652E86C7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91641">
              <a:off x="1949" y="2341"/>
              <a:ext cx="2040" cy="296"/>
            </a:xfrm>
            <a:prstGeom prst="rect">
              <a:avLst/>
            </a:prstGeom>
            <a:solidFill>
              <a:srgbClr val="333399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46800" rIns="72000" bIns="46800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altLang="zh-CN" u="sng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Seq: 300</a:t>
              </a:r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, ack: 101</a:t>
              </a:r>
            </a:p>
          </p:txBody>
        </p:sp>
      </p:grpSp>
      <p:grpSp>
        <p:nvGrpSpPr>
          <p:cNvPr id="57375" name="Group 31">
            <a:extLst>
              <a:ext uri="{FF2B5EF4-FFF2-40B4-BE49-F238E27FC236}">
                <a16:creationId xmlns:a16="http://schemas.microsoft.com/office/drawing/2014/main" id="{37B4DC61-FD24-49C4-9DA1-67BC178DEB5F}"/>
              </a:ext>
            </a:extLst>
          </p:cNvPr>
          <p:cNvGrpSpPr>
            <a:grpSpLocks/>
          </p:cNvGrpSpPr>
          <p:nvPr/>
        </p:nvGrpSpPr>
        <p:grpSpPr bwMode="auto">
          <a:xfrm>
            <a:off x="2159000" y="5343525"/>
            <a:ext cx="4678363" cy="889000"/>
            <a:chOff x="1360" y="3366"/>
            <a:chExt cx="2947" cy="560"/>
          </a:xfrm>
        </p:grpSpPr>
        <p:sp>
          <p:nvSpPr>
            <p:cNvPr id="57354" name="Line 10">
              <a:extLst>
                <a:ext uri="{FF2B5EF4-FFF2-40B4-BE49-F238E27FC236}">
                  <a16:creationId xmlns:a16="http://schemas.microsoft.com/office/drawing/2014/main" id="{2B5B0F96-3C82-490D-8F06-048A65102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0" y="3663"/>
              <a:ext cx="2947" cy="218"/>
            </a:xfrm>
            <a:prstGeom prst="line">
              <a:avLst/>
            </a:prstGeom>
            <a:noFill/>
            <a:ln w="31750">
              <a:solidFill>
                <a:srgbClr val="FF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57" name="Text Box 13">
              <a:extLst>
                <a:ext uri="{FF2B5EF4-FFF2-40B4-BE49-F238E27FC236}">
                  <a16:creationId xmlns:a16="http://schemas.microsoft.com/office/drawing/2014/main" id="{2EA56E73-65FA-473E-BB7B-C40A6BCFE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79643">
              <a:off x="1994" y="3366"/>
              <a:ext cx="14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tIns="46800" rIns="54000" bIns="46800" anchor="ctr" anchorCtr="1">
              <a:spAutoFit/>
            </a:bodyPr>
            <a:lstStyle/>
            <a:p>
              <a:pPr algn="ctr"/>
              <a:r>
                <a:rPr lang="en-US" altLang="zh-CN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Segment 4: </a:t>
              </a:r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ACK</a:t>
              </a:r>
            </a:p>
          </p:txBody>
        </p:sp>
        <p:sp>
          <p:nvSpPr>
            <p:cNvPr id="57358" name="Text Box 14">
              <a:extLst>
                <a:ext uri="{FF2B5EF4-FFF2-40B4-BE49-F238E27FC236}">
                  <a16:creationId xmlns:a16="http://schemas.microsoft.com/office/drawing/2014/main" id="{E5D5C032-3544-4C10-A420-487781EBB2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64038">
              <a:off x="1677" y="3630"/>
              <a:ext cx="2040" cy="296"/>
            </a:xfrm>
            <a:prstGeom prst="rect">
              <a:avLst/>
            </a:prstGeom>
            <a:solidFill>
              <a:srgbClr val="333399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46800" rIns="72000" bIns="46800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altLang="zh-CN" u="sng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Seq: 101</a:t>
              </a:r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, ack: 301</a:t>
              </a:r>
            </a:p>
          </p:txBody>
        </p:sp>
      </p:grpSp>
      <p:grpSp>
        <p:nvGrpSpPr>
          <p:cNvPr id="57374" name="Group 30">
            <a:extLst>
              <a:ext uri="{FF2B5EF4-FFF2-40B4-BE49-F238E27FC236}">
                <a16:creationId xmlns:a16="http://schemas.microsoft.com/office/drawing/2014/main" id="{F718FEF9-5CE8-4A0F-8D9E-11CC44AC162F}"/>
              </a:ext>
            </a:extLst>
          </p:cNvPr>
          <p:cNvGrpSpPr>
            <a:grpSpLocks/>
          </p:cNvGrpSpPr>
          <p:nvPr/>
        </p:nvGrpSpPr>
        <p:grpSpPr bwMode="auto">
          <a:xfrm>
            <a:off x="2157413" y="4335463"/>
            <a:ext cx="4678362" cy="889000"/>
            <a:chOff x="1359" y="2731"/>
            <a:chExt cx="2947" cy="560"/>
          </a:xfrm>
        </p:grpSpPr>
        <p:sp>
          <p:nvSpPr>
            <p:cNvPr id="57360" name="Line 16">
              <a:extLst>
                <a:ext uri="{FF2B5EF4-FFF2-40B4-BE49-F238E27FC236}">
                  <a16:creationId xmlns:a16="http://schemas.microsoft.com/office/drawing/2014/main" id="{F6333584-E641-4190-A95B-F12D4BC96F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1359" y="3066"/>
              <a:ext cx="2947" cy="180"/>
            </a:xfrm>
            <a:prstGeom prst="line">
              <a:avLst/>
            </a:prstGeom>
            <a:noFill/>
            <a:ln w="31750">
              <a:solidFill>
                <a:srgbClr val="FF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61" name="Text Box 17">
              <a:extLst>
                <a:ext uri="{FF2B5EF4-FFF2-40B4-BE49-F238E27FC236}">
                  <a16:creationId xmlns:a16="http://schemas.microsoft.com/office/drawing/2014/main" id="{FFD7CCA6-3F31-4EC1-A8FF-3EAAA5886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35826">
              <a:off x="2311" y="2731"/>
              <a:ext cx="13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tIns="46800" rIns="54000" bIns="46800" anchor="ctr" anchorCtr="1">
              <a:spAutoFit/>
            </a:bodyPr>
            <a:lstStyle/>
            <a:p>
              <a:pPr algn="ctr"/>
              <a:r>
                <a:rPr lang="en-US" altLang="zh-CN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Segment 3: </a:t>
              </a:r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FIN</a:t>
              </a:r>
            </a:p>
          </p:txBody>
        </p:sp>
        <p:sp>
          <p:nvSpPr>
            <p:cNvPr id="57362" name="Text Box 18">
              <a:extLst>
                <a:ext uri="{FF2B5EF4-FFF2-40B4-BE49-F238E27FC236}">
                  <a16:creationId xmlns:a16="http://schemas.microsoft.com/office/drawing/2014/main" id="{4682AD51-A880-4C76-A0D3-45822632E6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91641">
              <a:off x="1948" y="2995"/>
              <a:ext cx="2040" cy="296"/>
            </a:xfrm>
            <a:prstGeom prst="rect">
              <a:avLst/>
            </a:prstGeom>
            <a:solidFill>
              <a:srgbClr val="333399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46800" rIns="72000" bIns="46800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Seq: 300, </a:t>
              </a:r>
              <a:r>
                <a:rPr lang="en-US" altLang="zh-CN" u="sng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ack: 101</a:t>
              </a:r>
            </a:p>
          </p:txBody>
        </p:sp>
      </p:grpSp>
      <p:sp>
        <p:nvSpPr>
          <p:cNvPr id="57363" name="AutoShape 19">
            <a:extLst>
              <a:ext uri="{FF2B5EF4-FFF2-40B4-BE49-F238E27FC236}">
                <a16:creationId xmlns:a16="http://schemas.microsoft.com/office/drawing/2014/main" id="{EFAE8558-6A5B-40B2-AD85-39D88D418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987675"/>
            <a:ext cx="1820862" cy="1304925"/>
          </a:xfrm>
          <a:prstGeom prst="wedgeRoundRectCallout">
            <a:avLst>
              <a:gd name="adj1" fmla="val 83394"/>
              <a:gd name="adj2" fmla="val -64722"/>
              <a:gd name="adj3" fmla="val 16667"/>
            </a:avLst>
          </a:prstGeom>
          <a:noFill/>
          <a:ln w="28575" algn="ctr">
            <a:solidFill>
              <a:schemeClr val="tx1"/>
            </a:solidFill>
            <a:prstDash val="dash"/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46800" rIns="18000" bIns="46800" anchor="ctr" anchorCtr="1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Client’s wish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to close the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connection</a:t>
            </a:r>
          </a:p>
        </p:txBody>
      </p:sp>
      <p:sp>
        <p:nvSpPr>
          <p:cNvPr id="57364" name="AutoShape 20">
            <a:extLst>
              <a:ext uri="{FF2B5EF4-FFF2-40B4-BE49-F238E27FC236}">
                <a16:creationId xmlns:a16="http://schemas.microsoft.com/office/drawing/2014/main" id="{89EE725D-9104-497E-85EF-65D4B1CE3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163" y="2416175"/>
            <a:ext cx="1916112" cy="1304925"/>
          </a:xfrm>
          <a:prstGeom prst="wedgeRoundRectCallout">
            <a:avLst>
              <a:gd name="adj1" fmla="val -84639"/>
              <a:gd name="adj2" fmla="val 53431"/>
              <a:gd name="adj3" fmla="val 16667"/>
            </a:avLst>
          </a:prstGeom>
          <a:noFill/>
          <a:ln w="28575" algn="ctr">
            <a:solidFill>
              <a:schemeClr val="tx1"/>
            </a:solidFill>
            <a:prstDash val="dash"/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36000" bIns="46800" anchor="ctr" anchorCtr="1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Server’s ack.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to client’s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request</a:t>
            </a:r>
          </a:p>
        </p:txBody>
      </p:sp>
      <p:sp>
        <p:nvSpPr>
          <p:cNvPr id="57365" name="AutoShape 21">
            <a:extLst>
              <a:ext uri="{FF2B5EF4-FFF2-40B4-BE49-F238E27FC236}">
                <a16:creationId xmlns:a16="http://schemas.microsoft.com/office/drawing/2014/main" id="{DD96463B-38C4-4E0A-9403-CE3814F0D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5" y="4572000"/>
            <a:ext cx="1825625" cy="1304925"/>
          </a:xfrm>
          <a:prstGeom prst="wedgeRoundRectCallout">
            <a:avLst>
              <a:gd name="adj1" fmla="val 83912"/>
              <a:gd name="adj2" fmla="val 45134"/>
              <a:gd name="adj3" fmla="val 16667"/>
            </a:avLst>
          </a:prstGeom>
          <a:noFill/>
          <a:ln w="28575" algn="ctr">
            <a:solidFill>
              <a:schemeClr val="tx1"/>
            </a:solidFill>
            <a:prstDash val="dash"/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36000" bIns="46800" anchor="ctr" anchorCtr="1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Client’s ack.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to server’s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request</a:t>
            </a:r>
          </a:p>
        </p:txBody>
      </p:sp>
      <p:sp>
        <p:nvSpPr>
          <p:cNvPr id="57366" name="AutoShape 22">
            <a:extLst>
              <a:ext uri="{FF2B5EF4-FFF2-40B4-BE49-F238E27FC236}">
                <a16:creationId xmlns:a16="http://schemas.microsoft.com/office/drawing/2014/main" id="{4B9FDCB8-4A11-47D7-89AE-1065E575F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2463" y="5148263"/>
            <a:ext cx="1911350" cy="1304925"/>
          </a:xfrm>
          <a:prstGeom prst="wedgeRoundRectCallout">
            <a:avLst>
              <a:gd name="adj1" fmla="val -82806"/>
              <a:gd name="adj2" fmla="val -67153"/>
              <a:gd name="adj3" fmla="val 16667"/>
            </a:avLst>
          </a:prstGeom>
          <a:noFill/>
          <a:ln w="28575" algn="ctr">
            <a:solidFill>
              <a:schemeClr val="tx1"/>
            </a:solidFill>
            <a:prstDash val="dash"/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46800" rIns="18000" bIns="46800" anchor="ctr" anchorCtr="1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Server’s wish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to close the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connection</a:t>
            </a:r>
          </a:p>
        </p:txBody>
      </p:sp>
      <p:sp>
        <p:nvSpPr>
          <p:cNvPr id="57368" name="Text Box 24">
            <a:extLst>
              <a:ext uri="{FF2B5EF4-FFF2-40B4-BE49-F238E27FC236}">
                <a16:creationId xmlns:a16="http://schemas.microsoft.com/office/drawing/2014/main" id="{98A7FCA5-0A17-42A5-B2BA-29C85F52A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150" y="1254125"/>
            <a:ext cx="1223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Client</a:t>
            </a:r>
          </a:p>
        </p:txBody>
      </p:sp>
      <p:sp>
        <p:nvSpPr>
          <p:cNvPr id="57369" name="Text Box 25">
            <a:extLst>
              <a:ext uri="{FF2B5EF4-FFF2-40B4-BE49-F238E27FC236}">
                <a16:creationId xmlns:a16="http://schemas.microsoft.com/office/drawing/2014/main" id="{6557D421-BD55-48E1-8A37-53BB10F0F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225" y="125412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Server</a:t>
            </a:r>
          </a:p>
        </p:txBody>
      </p:sp>
      <p:pic>
        <p:nvPicPr>
          <p:cNvPr id="57370" name="Picture 26">
            <a:extLst>
              <a:ext uri="{FF2B5EF4-FFF2-40B4-BE49-F238E27FC236}">
                <a16:creationId xmlns:a16="http://schemas.microsoft.com/office/drawing/2014/main" id="{FD8B37AF-BDF9-4598-8959-09FB761A9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488" y="1700213"/>
            <a:ext cx="6556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57371" name="Picture 27">
            <a:extLst>
              <a:ext uri="{FF2B5EF4-FFF2-40B4-BE49-F238E27FC236}">
                <a16:creationId xmlns:a16="http://schemas.microsoft.com/office/drawing/2014/main" id="{BDB7A920-E571-4433-B782-4ACD73952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700213"/>
            <a:ext cx="655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57376" name="Text Box 32">
            <a:extLst>
              <a:ext uri="{FF2B5EF4-FFF2-40B4-BE49-F238E27FC236}">
                <a16:creationId xmlns:a16="http://schemas.microsoft.com/office/drawing/2014/main" id="{2A4A4314-832D-41D8-AE9E-3E5808ECC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1125538"/>
            <a:ext cx="1604962" cy="841375"/>
          </a:xfrm>
          <a:prstGeom prst="rect">
            <a:avLst/>
          </a:prstGeom>
          <a:solidFill>
            <a:srgbClr val="80008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FIN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控制位</a:t>
            </a:r>
          </a:p>
          <a:p>
            <a:pPr algn="ctr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占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个序号</a:t>
            </a:r>
          </a:p>
        </p:txBody>
      </p:sp>
      <p:sp>
        <p:nvSpPr>
          <p:cNvPr id="57377" name="Text Box 33">
            <a:extLst>
              <a:ext uri="{FF2B5EF4-FFF2-40B4-BE49-F238E27FC236}">
                <a16:creationId xmlns:a16="http://schemas.microsoft.com/office/drawing/2014/main" id="{057ECF52-A08B-4904-A0CC-349A095BE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88" y="2133600"/>
            <a:ext cx="12493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46800" rIns="18000" bIns="46800" anchor="ctr" anchorCtr="1">
            <a:spAutoFit/>
          </a:bodyPr>
          <a:lstStyle/>
          <a:p>
            <a:r>
              <a:rPr lang="en-US" altLang="zh-CN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Requests</a:t>
            </a:r>
          </a:p>
          <a:p>
            <a:r>
              <a:rPr lang="en-US" altLang="zh-CN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</a:t>
            </a:r>
            <a:r>
              <a:rPr lang="en-US" altLang="zh-CN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close</a:t>
            </a:r>
          </a:p>
        </p:txBody>
      </p:sp>
      <p:sp>
        <p:nvSpPr>
          <p:cNvPr id="57378" name="Text Box 34">
            <a:extLst>
              <a:ext uri="{FF2B5EF4-FFF2-40B4-BE49-F238E27FC236}">
                <a16:creationId xmlns:a16="http://schemas.microsoft.com/office/drawing/2014/main" id="{0171384F-C541-4347-8F87-6BE4E8713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4292600"/>
            <a:ext cx="12493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46800" rIns="18000" bIns="46800" anchor="ctr" anchorCtr="1">
            <a:spAutoFit/>
          </a:bodyPr>
          <a:lstStyle/>
          <a:p>
            <a:r>
              <a:rPr lang="en-US" altLang="zh-CN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Requests</a:t>
            </a:r>
          </a:p>
          <a:p>
            <a:r>
              <a:rPr lang="en-US" altLang="zh-CN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</a:t>
            </a:r>
            <a:r>
              <a:rPr lang="en-US" altLang="zh-CN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close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5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3" grpId="0" animBg="1"/>
      <p:bldP spid="57364" grpId="0" animBg="1"/>
      <p:bldP spid="57365" grpId="0" animBg="1"/>
      <p:bldP spid="57366" grpId="0" animBg="1"/>
      <p:bldP spid="57376" grpId="0" animBg="1"/>
      <p:bldP spid="57377" grpId="0"/>
      <p:bldP spid="5737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7BFAFB06-E9E9-4D44-986F-E53FFE3AD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3-way Handshaking: </a:t>
            </a:r>
            <a:r>
              <a:rPr lang="en-US" altLang="en-US" sz="3600" dirty="0"/>
              <a:t>Normal</a:t>
            </a:r>
            <a:r>
              <a:rPr lang="en-US" altLang="zh-CN" sz="3600" dirty="0"/>
              <a:t> Close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9BB2834-43BB-4034-B289-3CBFD2F96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57" y="1373402"/>
            <a:ext cx="8269486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672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4">
            <a:extLst>
              <a:ext uri="{FF2B5EF4-FFF2-40B4-BE49-F238E27FC236}">
                <a16:creationId xmlns:a16="http://schemas.microsoft.com/office/drawing/2014/main" id="{D9527E64-6BD9-4406-8393-E85D95A3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1C1E-856F-4F48-A272-CCAD05E326ED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178ACACA-5389-4DFD-8B27-17532DEAD8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Half Close</a:t>
            </a:r>
          </a:p>
        </p:txBody>
      </p:sp>
      <p:sp>
        <p:nvSpPr>
          <p:cNvPr id="115716" name="Line 4">
            <a:extLst>
              <a:ext uri="{FF2B5EF4-FFF2-40B4-BE49-F238E27FC236}">
                <a16:creationId xmlns:a16="http://schemas.microsoft.com/office/drawing/2014/main" id="{C2F4B108-5459-49E5-91E6-415C924196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2133600"/>
            <a:ext cx="0" cy="4391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15717" name="Line 5">
            <a:extLst>
              <a:ext uri="{FF2B5EF4-FFF2-40B4-BE49-F238E27FC236}">
                <a16:creationId xmlns:a16="http://schemas.microsoft.com/office/drawing/2014/main" id="{59886790-7CD7-4682-B40C-9C1EFCF99D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7363" y="2133600"/>
            <a:ext cx="0" cy="4391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15719" name="Line 7">
            <a:extLst>
              <a:ext uri="{FF2B5EF4-FFF2-40B4-BE49-F238E27FC236}">
                <a16:creationId xmlns:a16="http://schemas.microsoft.com/office/drawing/2014/main" id="{1A936562-8F49-4A20-B213-D504C2B10B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2565400"/>
            <a:ext cx="4646612" cy="287338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15720" name="Text Box 8">
            <a:extLst>
              <a:ext uri="{FF2B5EF4-FFF2-40B4-BE49-F238E27FC236}">
                <a16:creationId xmlns:a16="http://schemas.microsoft.com/office/drawing/2014/main" id="{4D86FC5E-C805-424E-A059-5D3356538C26}"/>
              </a:ext>
            </a:extLst>
          </p:cNvPr>
          <p:cNvSpPr txBox="1">
            <a:spLocks noChangeArrowheads="1"/>
          </p:cNvSpPr>
          <p:nvPr/>
        </p:nvSpPr>
        <p:spPr bwMode="auto">
          <a:xfrm rot="180000">
            <a:off x="3941763" y="2251075"/>
            <a:ext cx="1062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 anchor="ctr" anchorCtr="1">
            <a:spAutoFit/>
          </a:bodyPr>
          <a:lstStyle/>
          <a:p>
            <a:pPr algn="ctr"/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FIN (m)</a:t>
            </a:r>
          </a:p>
        </p:txBody>
      </p:sp>
      <p:sp>
        <p:nvSpPr>
          <p:cNvPr id="115724" name="Text Box 12">
            <a:extLst>
              <a:ext uri="{FF2B5EF4-FFF2-40B4-BE49-F238E27FC236}">
                <a16:creationId xmlns:a16="http://schemas.microsoft.com/office/drawing/2014/main" id="{3D255001-27B2-4118-9A02-F3DC4C17DB60}"/>
              </a:ext>
            </a:extLst>
          </p:cNvPr>
          <p:cNvSpPr txBox="1">
            <a:spLocks noChangeArrowheads="1"/>
          </p:cNvSpPr>
          <p:nvPr/>
        </p:nvSpPr>
        <p:spPr bwMode="auto">
          <a:xfrm rot="21420000">
            <a:off x="3708400" y="2924175"/>
            <a:ext cx="1533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 anchor="ctr" anchorCtr="1">
            <a:spAutoFit/>
          </a:bodyPr>
          <a:lstStyle/>
          <a:p>
            <a:pPr algn="ctr"/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ACK (m+1)</a:t>
            </a:r>
          </a:p>
        </p:txBody>
      </p:sp>
      <p:sp>
        <p:nvSpPr>
          <p:cNvPr id="115728" name="Text Box 16">
            <a:extLst>
              <a:ext uri="{FF2B5EF4-FFF2-40B4-BE49-F238E27FC236}">
                <a16:creationId xmlns:a16="http://schemas.microsoft.com/office/drawing/2014/main" id="{F400B09C-2CE4-4673-A9F3-B43FF7057B22}"/>
              </a:ext>
            </a:extLst>
          </p:cNvPr>
          <p:cNvSpPr txBox="1">
            <a:spLocks noChangeArrowheads="1"/>
          </p:cNvSpPr>
          <p:nvPr/>
        </p:nvSpPr>
        <p:spPr bwMode="auto">
          <a:xfrm rot="180000">
            <a:off x="3786188" y="5708650"/>
            <a:ext cx="1433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 anchor="ctr" anchorCtr="1">
            <a:spAutoFit/>
          </a:bodyPr>
          <a:lstStyle/>
          <a:p>
            <a:pPr algn="ctr"/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ACK (n+1)</a:t>
            </a:r>
          </a:p>
        </p:txBody>
      </p:sp>
      <p:sp>
        <p:nvSpPr>
          <p:cNvPr id="115733" name="Text Box 21">
            <a:extLst>
              <a:ext uri="{FF2B5EF4-FFF2-40B4-BE49-F238E27FC236}">
                <a16:creationId xmlns:a16="http://schemas.microsoft.com/office/drawing/2014/main" id="{9F5D394A-3F33-4AB1-BEF9-5A5DA6F48F67}"/>
              </a:ext>
            </a:extLst>
          </p:cNvPr>
          <p:cNvSpPr txBox="1">
            <a:spLocks noChangeArrowheads="1"/>
          </p:cNvSpPr>
          <p:nvPr/>
        </p:nvSpPr>
        <p:spPr bwMode="auto">
          <a:xfrm rot="21420000">
            <a:off x="4067175" y="5059363"/>
            <a:ext cx="96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 anchor="ctr" anchorCtr="1">
            <a:spAutoFit/>
          </a:bodyPr>
          <a:lstStyle/>
          <a:p>
            <a:pPr algn="ctr"/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FIN (n)</a:t>
            </a:r>
          </a:p>
        </p:txBody>
      </p:sp>
      <p:sp>
        <p:nvSpPr>
          <p:cNvPr id="115740" name="Text Box 28">
            <a:extLst>
              <a:ext uri="{FF2B5EF4-FFF2-40B4-BE49-F238E27FC236}">
                <a16:creationId xmlns:a16="http://schemas.microsoft.com/office/drawing/2014/main" id="{6ECCF445-93DB-4B3B-9416-2DA45D582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150" y="1254125"/>
            <a:ext cx="1223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Client</a:t>
            </a:r>
          </a:p>
        </p:txBody>
      </p:sp>
      <p:sp>
        <p:nvSpPr>
          <p:cNvPr id="115741" name="Text Box 29">
            <a:extLst>
              <a:ext uri="{FF2B5EF4-FFF2-40B4-BE49-F238E27FC236}">
                <a16:creationId xmlns:a16="http://schemas.microsoft.com/office/drawing/2014/main" id="{EC68969C-FD9C-4439-921D-0ADACFBDB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225" y="125412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Server</a:t>
            </a:r>
          </a:p>
        </p:txBody>
      </p:sp>
      <p:pic>
        <p:nvPicPr>
          <p:cNvPr id="115742" name="Picture 30">
            <a:extLst>
              <a:ext uri="{FF2B5EF4-FFF2-40B4-BE49-F238E27FC236}">
                <a16:creationId xmlns:a16="http://schemas.microsoft.com/office/drawing/2014/main" id="{C44C0CED-DE5F-4EC3-97B7-FCBCA5176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488" y="1700213"/>
            <a:ext cx="6556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15743" name="Picture 31">
            <a:extLst>
              <a:ext uri="{FF2B5EF4-FFF2-40B4-BE49-F238E27FC236}">
                <a16:creationId xmlns:a16="http://schemas.microsoft.com/office/drawing/2014/main" id="{B2715F74-BCBA-409C-92A7-3769A508D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700213"/>
            <a:ext cx="655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15746" name="Text Box 34">
            <a:extLst>
              <a:ext uri="{FF2B5EF4-FFF2-40B4-BE49-F238E27FC236}">
                <a16:creationId xmlns:a16="http://schemas.microsoft.com/office/drawing/2014/main" id="{382390D4-01CB-46D9-8787-A42B099E8A5C}"/>
              </a:ext>
            </a:extLst>
          </p:cNvPr>
          <p:cNvSpPr txBox="1">
            <a:spLocks noChangeArrowheads="1"/>
          </p:cNvSpPr>
          <p:nvPr/>
        </p:nvSpPr>
        <p:spPr bwMode="auto">
          <a:xfrm rot="180000">
            <a:off x="4003675" y="4292600"/>
            <a:ext cx="1074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 anchor="ctr" anchorCtr="1">
            <a:spAutoFit/>
          </a:bodyPr>
          <a:lstStyle/>
          <a:p>
            <a:pPr algn="ctr"/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ACK (n)</a:t>
            </a:r>
          </a:p>
        </p:txBody>
      </p:sp>
      <p:sp>
        <p:nvSpPr>
          <p:cNvPr id="115748" name="Text Box 36">
            <a:extLst>
              <a:ext uri="{FF2B5EF4-FFF2-40B4-BE49-F238E27FC236}">
                <a16:creationId xmlns:a16="http://schemas.microsoft.com/office/drawing/2014/main" id="{D4216ACF-379C-4317-A833-E084B39CBD4A}"/>
              </a:ext>
            </a:extLst>
          </p:cNvPr>
          <p:cNvSpPr txBox="1">
            <a:spLocks noChangeArrowheads="1"/>
          </p:cNvSpPr>
          <p:nvPr/>
        </p:nvSpPr>
        <p:spPr bwMode="auto">
          <a:xfrm rot="21420000">
            <a:off x="3924300" y="3644900"/>
            <a:ext cx="1136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 anchor="ctr" anchorCtr="1">
            <a:spAutoFit/>
          </a:bodyPr>
          <a:lstStyle/>
          <a:p>
            <a:pPr algn="ctr"/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 (..)</a:t>
            </a:r>
          </a:p>
        </p:txBody>
      </p:sp>
      <p:sp>
        <p:nvSpPr>
          <p:cNvPr id="115749" name="Line 37">
            <a:extLst>
              <a:ext uri="{FF2B5EF4-FFF2-40B4-BE49-F238E27FC236}">
                <a16:creationId xmlns:a16="http://schemas.microsoft.com/office/drawing/2014/main" id="{7515047A-13C0-45DE-A992-E68CA198B0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4581525"/>
            <a:ext cx="4646612" cy="287338"/>
          </a:xfrm>
          <a:prstGeom prst="line">
            <a:avLst/>
          </a:prstGeom>
          <a:noFill/>
          <a:ln w="3175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15750" name="Line 38">
            <a:extLst>
              <a:ext uri="{FF2B5EF4-FFF2-40B4-BE49-F238E27FC236}">
                <a16:creationId xmlns:a16="http://schemas.microsoft.com/office/drawing/2014/main" id="{98898704-AF72-4C62-B285-10824DFCD1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6021388"/>
            <a:ext cx="4646612" cy="287337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15751" name="Line 39">
            <a:extLst>
              <a:ext uri="{FF2B5EF4-FFF2-40B4-BE49-F238E27FC236}">
                <a16:creationId xmlns:a16="http://schemas.microsoft.com/office/drawing/2014/main" id="{D0EA2A6C-60CB-448F-8FE2-7298CB79A1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95513" y="3213100"/>
            <a:ext cx="4646612" cy="287338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15752" name="Line 40">
            <a:extLst>
              <a:ext uri="{FF2B5EF4-FFF2-40B4-BE49-F238E27FC236}">
                <a16:creationId xmlns:a16="http://schemas.microsoft.com/office/drawing/2014/main" id="{333130FF-31BA-4D37-9BA7-1A934DAF1E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95513" y="3933825"/>
            <a:ext cx="4646612" cy="287338"/>
          </a:xfrm>
          <a:prstGeom prst="line">
            <a:avLst/>
          </a:prstGeom>
          <a:noFill/>
          <a:ln w="3175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15753" name="Line 41">
            <a:extLst>
              <a:ext uri="{FF2B5EF4-FFF2-40B4-BE49-F238E27FC236}">
                <a16:creationId xmlns:a16="http://schemas.microsoft.com/office/drawing/2014/main" id="{9ED42C0A-C7DB-45D1-BE35-E596258349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95513" y="5373688"/>
            <a:ext cx="4646612" cy="287337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15757" name="Text Box 45">
            <a:extLst>
              <a:ext uri="{FF2B5EF4-FFF2-40B4-BE49-F238E27FC236}">
                <a16:creationId xmlns:a16="http://schemas.microsoft.com/office/drawing/2014/main" id="{4B575D50-8206-48C2-840A-7008D3670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2174875"/>
            <a:ext cx="16891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46800" rIns="18000" bIns="46800" anchor="ctr" anchorCtr="1">
            <a:spAutoFit/>
          </a:bodyPr>
          <a:lstStyle/>
          <a:p>
            <a:r>
              <a:rPr lang="en-US" altLang="zh-CN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Requests for</a:t>
            </a:r>
          </a:p>
          <a:p>
            <a:r>
              <a:rPr lang="en-US" altLang="zh-CN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shutdown</a:t>
            </a:r>
          </a:p>
        </p:txBody>
      </p:sp>
      <p:sp>
        <p:nvSpPr>
          <p:cNvPr id="115758" name="Text Box 46">
            <a:extLst>
              <a:ext uri="{FF2B5EF4-FFF2-40B4-BE49-F238E27FC236}">
                <a16:creationId xmlns:a16="http://schemas.microsoft.com/office/drawing/2014/main" id="{4299DCCD-602D-46EA-84AF-7C6C638D6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5150" y="5013325"/>
            <a:ext cx="16891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46800" rIns="18000" bIns="46800" anchor="ctr" anchorCtr="1">
            <a:spAutoFit/>
          </a:bodyPr>
          <a:lstStyle/>
          <a:p>
            <a:r>
              <a:rPr lang="en-US" altLang="zh-CN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Requests for</a:t>
            </a:r>
          </a:p>
          <a:p>
            <a:r>
              <a:rPr lang="en-US" altLang="zh-CN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close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5C3464DD-302D-4971-93B7-36C4B087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7A98-FD96-46D7-9631-C0687BF5682B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965E9169-C644-48C9-AA9F-F1A6B95332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10.4.4  Connection Resetting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4BCD9957-FF2B-458E-B4A2-C18B110C52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Resetting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The current connection is destroyed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In both direction</a:t>
            </a:r>
          </a:p>
          <a:p>
            <a:pPr>
              <a:lnSpc>
                <a:spcPct val="90000"/>
              </a:lnSpc>
            </a:pPr>
            <a:r>
              <a:rPr lang="en-US" altLang="zh-CN"/>
              <a:t>Cases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The TCP on one side may annul the connection requested to a nonexistent port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One TCP may want to abort the connection due to an abnormal situation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The TCP on one side may destroy the connection because the other side is idle for a long time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B0C88637-8E20-41F3-B1F7-AEA577E0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AD2F-63FF-4530-93F3-BD2E5B731285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CDCCC806-72F5-47D8-8C9D-A3D5708AEE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10.4.5  State Transition Diagram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898C30B5-DCD2-4DBA-A28B-07F7E07F5F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TCP states: connection progresses</a:t>
            </a:r>
          </a:p>
          <a:p>
            <a:pPr lvl="1"/>
            <a:r>
              <a:rPr lang="en-US" altLang="zh-CN"/>
              <a:t>CLOSED: The fictional state, no connection</a:t>
            </a:r>
          </a:p>
          <a:p>
            <a:pPr lvl="1"/>
            <a:r>
              <a:rPr lang="en-US" altLang="zh-CN"/>
              <a:t>LISTEN, SYN-SENT, SYN-RECEIVED</a:t>
            </a:r>
          </a:p>
          <a:p>
            <a:pPr lvl="1"/>
            <a:r>
              <a:rPr lang="en-US" altLang="zh-CN"/>
              <a:t>ESTABLISHED</a:t>
            </a:r>
          </a:p>
          <a:p>
            <a:pPr lvl="1"/>
            <a:r>
              <a:rPr lang="en-US" altLang="zh-CN"/>
              <a:t>FIN-WAIT-1, FIN-WAIT-2, CLOSE-WAIT, CLOSING, LAST-ACK, TIME-WAIT</a:t>
            </a:r>
          </a:p>
          <a:p>
            <a:r>
              <a:rPr lang="en-US" altLang="zh-CN"/>
              <a:t>State transition</a:t>
            </a:r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61444" name="AutoShape 4">
            <a:extLst>
              <a:ext uri="{FF2B5EF4-FFF2-40B4-BE49-F238E27FC236}">
                <a16:creationId xmlns:a16="http://schemas.microsoft.com/office/drawing/2014/main" id="{9740B652-9EA9-4B4F-9F8A-19529F246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3" y="5084763"/>
            <a:ext cx="1379537" cy="1033462"/>
          </a:xfrm>
          <a:prstGeom prst="flowChartAlternateProcess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>
                <a:effectLst/>
              </a:rPr>
              <a:t>State 1</a:t>
            </a:r>
          </a:p>
          <a:p>
            <a:pPr algn="ctr"/>
            <a:r>
              <a:rPr lang="zh-CN" altLang="en-US" sz="2800">
                <a:effectLst/>
              </a:rPr>
              <a:t>状态</a:t>
            </a:r>
            <a:r>
              <a:rPr lang="en-US" altLang="zh-CN" sz="2800">
                <a:effectLst/>
              </a:rPr>
              <a:t>1</a:t>
            </a:r>
          </a:p>
        </p:txBody>
      </p:sp>
      <p:sp>
        <p:nvSpPr>
          <p:cNvPr id="61445" name="AutoShape 5">
            <a:extLst>
              <a:ext uri="{FF2B5EF4-FFF2-40B4-BE49-F238E27FC236}">
                <a16:creationId xmlns:a16="http://schemas.microsoft.com/office/drawing/2014/main" id="{5D6F5198-0B04-4852-BABE-92CDB0AD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588" y="5084763"/>
            <a:ext cx="1379537" cy="1033462"/>
          </a:xfrm>
          <a:prstGeom prst="flowChartAlternateProcess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>
                <a:effectLst/>
              </a:rPr>
              <a:t>State 2</a:t>
            </a:r>
          </a:p>
          <a:p>
            <a:pPr algn="ctr"/>
            <a:r>
              <a:rPr lang="zh-CN" altLang="en-US" sz="2800">
                <a:effectLst/>
              </a:rPr>
              <a:t>状态</a:t>
            </a:r>
            <a:r>
              <a:rPr lang="en-US" altLang="zh-CN" sz="2800">
                <a:effectLst/>
              </a:rPr>
              <a:t>2</a:t>
            </a:r>
          </a:p>
        </p:txBody>
      </p:sp>
      <p:sp>
        <p:nvSpPr>
          <p:cNvPr id="61446" name="Text Box 6">
            <a:extLst>
              <a:ext uri="{FF2B5EF4-FFF2-40B4-BE49-F238E27FC236}">
                <a16:creationId xmlns:a16="http://schemas.microsoft.com/office/drawing/2014/main" id="{36C9B5CE-FE62-41E1-8CB4-FE648E75F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8188" y="5094288"/>
            <a:ext cx="2336800" cy="105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5000"/>
              </a:spcBef>
            </a:pPr>
            <a:r>
              <a:rPr lang="en-US" altLang="zh-CN" sz="2800">
                <a:effectLst/>
              </a:rPr>
              <a:t>Event / Action</a:t>
            </a:r>
          </a:p>
          <a:p>
            <a:pPr algn="ctr">
              <a:spcBef>
                <a:spcPct val="25000"/>
              </a:spcBef>
            </a:pPr>
            <a:r>
              <a:rPr lang="zh-CN" altLang="en-US" sz="2800">
                <a:effectLst/>
              </a:rPr>
              <a:t>事件 </a:t>
            </a:r>
            <a:r>
              <a:rPr lang="en-US" altLang="zh-CN" sz="2800">
                <a:effectLst/>
              </a:rPr>
              <a:t>/ </a:t>
            </a:r>
            <a:r>
              <a:rPr lang="zh-CN" altLang="en-US" sz="2800">
                <a:effectLst/>
              </a:rPr>
              <a:t>动作</a:t>
            </a:r>
          </a:p>
        </p:txBody>
      </p:sp>
      <p:cxnSp>
        <p:nvCxnSpPr>
          <p:cNvPr id="61447" name="AutoShape 7">
            <a:extLst>
              <a:ext uri="{FF2B5EF4-FFF2-40B4-BE49-F238E27FC236}">
                <a16:creationId xmlns:a16="http://schemas.microsoft.com/office/drawing/2014/main" id="{E0EC8562-6FEB-40ED-9151-7A5664F10998}"/>
              </a:ext>
            </a:extLst>
          </p:cNvPr>
          <p:cNvCxnSpPr>
            <a:cxnSpLocks noChangeShapeType="1"/>
            <a:stCxn id="61444" idx="3"/>
            <a:endCxn id="61445" idx="1"/>
          </p:cNvCxnSpPr>
          <p:nvPr/>
        </p:nvCxnSpPr>
        <p:spPr bwMode="auto">
          <a:xfrm>
            <a:off x="3063875" y="5602288"/>
            <a:ext cx="2897188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902C7591-7C34-418E-A38C-0FB4BFF4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CBD8-3DE0-405C-96AE-09D0DEAEA11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FC58AAAE-75F1-416E-B68E-925ACD027E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3F8608F-9034-4BDF-ACCD-4647F1C2A1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Transmission Control Protocol</a:t>
            </a:r>
            <a:r>
              <a:rPr lang="zh-CN" altLang="en-US"/>
              <a:t>，</a:t>
            </a:r>
            <a:r>
              <a:rPr lang="en-US" altLang="zh-CN"/>
              <a:t>TCP</a:t>
            </a:r>
          </a:p>
          <a:p>
            <a:pPr lvl="1"/>
            <a:r>
              <a:rPr lang="en-US" altLang="zh-CN"/>
              <a:t>RFC 793</a:t>
            </a:r>
            <a:r>
              <a:rPr lang="zh-CN" altLang="en-US"/>
              <a:t>，传输控制协议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9C02EDD8-D44E-4999-B34A-314ACA789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21313"/>
            <a:ext cx="8207375" cy="889000"/>
          </a:xfrm>
          <a:prstGeom prst="rect">
            <a:avLst/>
          </a:prstGeom>
          <a:solidFill>
            <a:srgbClr val="E7E7E7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34A30589-9B7B-44F3-BFD8-5AE19FEB4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222750"/>
            <a:ext cx="8207375" cy="1079500"/>
          </a:xfrm>
          <a:prstGeom prst="rect">
            <a:avLst/>
          </a:prstGeom>
          <a:solidFill>
            <a:srgbClr val="E7E7E7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B9867843-9BB6-41D1-ACC4-7FB84781B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4440238"/>
            <a:ext cx="1628775" cy="719137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IP</a:t>
            </a: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E09D0EF-2B88-447F-8D13-709E6DA11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5591175"/>
            <a:ext cx="1628775" cy="576263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LANs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DA69F440-00B3-42EA-BEAB-B63966916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5591175"/>
            <a:ext cx="1628775" cy="576263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MANs</a:t>
            </a:r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13EBC2A1-1B8E-47FC-B0FE-737C69058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213" y="5591175"/>
            <a:ext cx="1628775" cy="576263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WANs</a:t>
            </a:r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119523A9-0765-490E-AF3A-1CDA84628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367213"/>
            <a:ext cx="1008063" cy="503237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ICMP</a:t>
            </a:r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id="{4EC2F14A-B0C9-44F7-850E-2DBF3BCF0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4367213"/>
            <a:ext cx="1008062" cy="503237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IGMP</a:t>
            </a:r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0039E19C-1FD6-42C4-987E-2827F4118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4654550"/>
            <a:ext cx="1009650" cy="506413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ARP</a:t>
            </a:r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F9A780B5-66F4-495C-941F-7934A3D51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0138" y="4654550"/>
            <a:ext cx="1009650" cy="506413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RARP</a:t>
            </a:r>
          </a:p>
        </p:txBody>
      </p:sp>
      <p:sp>
        <p:nvSpPr>
          <p:cNvPr id="6158" name="Text Box 14">
            <a:extLst>
              <a:ext uri="{FF2B5EF4-FFF2-40B4-BE49-F238E27FC236}">
                <a16:creationId xmlns:a16="http://schemas.microsoft.com/office/drawing/2014/main" id="{C713B91F-2175-4A99-98DB-EF67D3970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438650"/>
            <a:ext cx="12795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Network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Layer</a:t>
            </a:r>
          </a:p>
        </p:txBody>
      </p:sp>
      <p:sp>
        <p:nvSpPr>
          <p:cNvPr id="6159" name="Text Box 15">
            <a:extLst>
              <a:ext uri="{FF2B5EF4-FFF2-40B4-BE49-F238E27FC236}">
                <a16:creationId xmlns:a16="http://schemas.microsoft.com/office/drawing/2014/main" id="{DFE20142-990B-4F77-B7EE-AF3171628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518150"/>
            <a:ext cx="1881188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Network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Access Layer</a:t>
            </a:r>
          </a:p>
        </p:txBody>
      </p:sp>
      <p:sp>
        <p:nvSpPr>
          <p:cNvPr id="6160" name="Rectangle 16">
            <a:extLst>
              <a:ext uri="{FF2B5EF4-FFF2-40B4-BE49-F238E27FC236}">
                <a16:creationId xmlns:a16="http://schemas.microsoft.com/office/drawing/2014/main" id="{29A26523-2981-46CF-AED2-0ED5577F3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213100"/>
            <a:ext cx="8207375" cy="865188"/>
          </a:xfrm>
          <a:prstGeom prst="rect">
            <a:avLst/>
          </a:prstGeom>
          <a:solidFill>
            <a:srgbClr val="E7E7E7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161" name="Rectangle 17">
            <a:extLst>
              <a:ext uri="{FF2B5EF4-FFF2-40B4-BE49-F238E27FC236}">
                <a16:creationId xmlns:a16="http://schemas.microsoft.com/office/drawing/2014/main" id="{A061BA54-BCB5-495F-9AB5-23438926E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565400"/>
            <a:ext cx="8207375" cy="506413"/>
          </a:xfrm>
          <a:prstGeom prst="rect">
            <a:avLst/>
          </a:prstGeom>
          <a:solidFill>
            <a:srgbClr val="E7E7E7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Application Layer</a:t>
            </a:r>
          </a:p>
        </p:txBody>
      </p:sp>
      <p:sp>
        <p:nvSpPr>
          <p:cNvPr id="6162" name="Rectangle 18">
            <a:extLst>
              <a:ext uri="{FF2B5EF4-FFF2-40B4-BE49-F238E27FC236}">
                <a16:creationId xmlns:a16="http://schemas.microsoft.com/office/drawing/2014/main" id="{F12318BE-5D81-47FA-BDEB-F75D09C08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346450"/>
            <a:ext cx="1828800" cy="577850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TCP</a:t>
            </a:r>
          </a:p>
        </p:txBody>
      </p:sp>
      <p:sp>
        <p:nvSpPr>
          <p:cNvPr id="6163" name="Rectangle 19">
            <a:extLst>
              <a:ext uri="{FF2B5EF4-FFF2-40B4-BE49-F238E27FC236}">
                <a16:creationId xmlns:a16="http://schemas.microsoft.com/office/drawing/2014/main" id="{B7B43E3C-49B4-42C1-808E-BDE2C60C7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355975"/>
            <a:ext cx="1828800" cy="577850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UDP</a:t>
            </a:r>
          </a:p>
        </p:txBody>
      </p:sp>
      <p:sp>
        <p:nvSpPr>
          <p:cNvPr id="6164" name="Rectangle 20">
            <a:extLst>
              <a:ext uri="{FF2B5EF4-FFF2-40B4-BE49-F238E27FC236}">
                <a16:creationId xmlns:a16="http://schemas.microsoft.com/office/drawing/2014/main" id="{639EE3F4-4CD3-479F-BE06-EEA791066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3" y="3214688"/>
            <a:ext cx="1428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Transport</a:t>
            </a:r>
          </a:p>
          <a:p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616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灯片编号占位符 4">
            <a:extLst>
              <a:ext uri="{FF2B5EF4-FFF2-40B4-BE49-F238E27FC236}">
                <a16:creationId xmlns:a16="http://schemas.microsoft.com/office/drawing/2014/main" id="{556D409D-419A-48CE-8456-995095093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5B8F-D4A8-41CB-A48C-0C24B790400F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F3B3FF06-3D4B-45EC-88A6-FB99FD392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State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746EE6E-753E-43EC-ADD2-CEC3D2A75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124744"/>
            <a:ext cx="6419000" cy="187220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10B45FA-D806-44CC-AB3B-E0B21F7FE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996952"/>
            <a:ext cx="6464633" cy="2592288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灯片编号占位符 4">
            <a:extLst>
              <a:ext uri="{FF2B5EF4-FFF2-40B4-BE49-F238E27FC236}">
                <a16:creationId xmlns:a16="http://schemas.microsoft.com/office/drawing/2014/main" id="{556D409D-419A-48CE-8456-995095093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5B8F-D4A8-41CB-A48C-0C24B790400F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59394" name="Text Box 2">
            <a:extLst>
              <a:ext uri="{FF2B5EF4-FFF2-40B4-BE49-F238E27FC236}">
                <a16:creationId xmlns:a16="http://schemas.microsoft.com/office/drawing/2014/main" id="{44558E22-F1CF-4A4F-939B-3EC48DAAB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775" y="3933825"/>
            <a:ext cx="10874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Close/FIN</a:t>
            </a:r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5C9DBC36-EF42-441D-8234-4D42FED36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525" y="3933825"/>
            <a:ext cx="10874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FIN/ACK</a:t>
            </a:r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1F4595C0-579A-48F1-8887-2E218BA25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5575" y="1482725"/>
            <a:ext cx="1884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Active open/SYN</a:t>
            </a:r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F3B3FF06-3D4B-45EC-88A6-FB99FD392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TCP State Transition Diagram</a:t>
            </a:r>
          </a:p>
        </p:txBody>
      </p:sp>
      <p:sp>
        <p:nvSpPr>
          <p:cNvPr id="59398" name="Rectangle 6">
            <a:extLst>
              <a:ext uri="{FF2B5EF4-FFF2-40B4-BE49-F238E27FC236}">
                <a16:creationId xmlns:a16="http://schemas.microsoft.com/office/drawing/2014/main" id="{DE4DF5FA-2115-4C6D-B5B1-604017A0C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850" y="4337050"/>
            <a:ext cx="4276725" cy="1728788"/>
          </a:xfrm>
          <a:prstGeom prst="rect">
            <a:avLst/>
          </a:prstGeom>
          <a:noFill/>
          <a:ln w="28575" algn="ctr">
            <a:solidFill>
              <a:srgbClr val="FFFF00"/>
            </a:solidFill>
            <a:prstDash val="dash"/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399" name="Rectangle 7">
            <a:extLst>
              <a:ext uri="{FF2B5EF4-FFF2-40B4-BE49-F238E27FC236}">
                <a16:creationId xmlns:a16="http://schemas.microsoft.com/office/drawing/2014/main" id="{AE451A0D-ACC5-4C74-9DEB-5E48AF96D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038" y="4337050"/>
            <a:ext cx="2101850" cy="1728788"/>
          </a:xfrm>
          <a:prstGeom prst="rect">
            <a:avLst/>
          </a:prstGeom>
          <a:noFill/>
          <a:ln w="28575" algn="ctr">
            <a:solidFill>
              <a:srgbClr val="00FFFF"/>
            </a:solidFill>
            <a:prstDash val="dash"/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400" name="AutoShape 8">
            <a:extLst>
              <a:ext uri="{FF2B5EF4-FFF2-40B4-BE49-F238E27FC236}">
                <a16:creationId xmlns:a16="http://schemas.microsoft.com/office/drawing/2014/main" id="{4501FDDD-9DA6-4EB7-ADA1-36C9E14E4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527675"/>
            <a:ext cx="1285875" cy="407988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FIN WAIT-2</a:t>
            </a:r>
          </a:p>
        </p:txBody>
      </p:sp>
      <p:sp>
        <p:nvSpPr>
          <p:cNvPr id="59401" name="AutoShape 9">
            <a:extLst>
              <a:ext uri="{FF2B5EF4-FFF2-40B4-BE49-F238E27FC236}">
                <a16:creationId xmlns:a16="http://schemas.microsoft.com/office/drawing/2014/main" id="{56B35240-458E-4734-BBA2-937BF8A0E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088" y="4505325"/>
            <a:ext cx="1079500" cy="407988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CLOSING</a:t>
            </a:r>
          </a:p>
        </p:txBody>
      </p:sp>
      <p:sp>
        <p:nvSpPr>
          <p:cNvPr id="59402" name="AutoShape 10">
            <a:extLst>
              <a:ext uri="{FF2B5EF4-FFF2-40B4-BE49-F238E27FC236}">
                <a16:creationId xmlns:a16="http://schemas.microsoft.com/office/drawing/2014/main" id="{179C2B80-00DB-41BB-86B0-F7C7AD5B7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538" y="5524500"/>
            <a:ext cx="1246187" cy="407988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TIME-WAIT</a:t>
            </a:r>
          </a:p>
        </p:txBody>
      </p:sp>
      <p:sp>
        <p:nvSpPr>
          <p:cNvPr id="59403" name="AutoShape 11">
            <a:extLst>
              <a:ext uri="{FF2B5EF4-FFF2-40B4-BE49-F238E27FC236}">
                <a16:creationId xmlns:a16="http://schemas.microsoft.com/office/drawing/2014/main" id="{CE87C282-2F1C-45FF-B4F9-02B71FB66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25" y="5534025"/>
            <a:ext cx="1163638" cy="407988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LAST ACK</a:t>
            </a:r>
          </a:p>
        </p:txBody>
      </p:sp>
      <p:cxnSp>
        <p:nvCxnSpPr>
          <p:cNvPr id="59404" name="AutoShape 12">
            <a:extLst>
              <a:ext uri="{FF2B5EF4-FFF2-40B4-BE49-F238E27FC236}">
                <a16:creationId xmlns:a16="http://schemas.microsoft.com/office/drawing/2014/main" id="{4E4610EC-F971-403C-A918-0A1411C06FAB}"/>
              </a:ext>
            </a:extLst>
          </p:cNvPr>
          <p:cNvCxnSpPr>
            <a:cxnSpLocks noChangeShapeType="1"/>
            <a:stCxn id="59498" idx="2"/>
            <a:endCxn id="59400" idx="0"/>
          </p:cNvCxnSpPr>
          <p:nvPr/>
        </p:nvCxnSpPr>
        <p:spPr bwMode="auto">
          <a:xfrm flipH="1">
            <a:off x="1862138" y="4922838"/>
            <a:ext cx="7937" cy="5953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05" name="AutoShape 13">
            <a:extLst>
              <a:ext uri="{FF2B5EF4-FFF2-40B4-BE49-F238E27FC236}">
                <a16:creationId xmlns:a16="http://schemas.microsoft.com/office/drawing/2014/main" id="{C3B0F18A-B35E-4C5A-8DA7-9AB0DDC3E846}"/>
              </a:ext>
            </a:extLst>
          </p:cNvPr>
          <p:cNvCxnSpPr>
            <a:cxnSpLocks noChangeShapeType="1"/>
            <a:stCxn id="59400" idx="3"/>
            <a:endCxn id="59402" idx="1"/>
          </p:cNvCxnSpPr>
          <p:nvPr/>
        </p:nvCxnSpPr>
        <p:spPr bwMode="auto">
          <a:xfrm flipV="1">
            <a:off x="2514600" y="5729288"/>
            <a:ext cx="1141413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06" name="Text Box 14">
            <a:extLst>
              <a:ext uri="{FF2B5EF4-FFF2-40B4-BE49-F238E27FC236}">
                <a16:creationId xmlns:a16="http://schemas.microsoft.com/office/drawing/2014/main" id="{62215B82-2636-4140-B5F6-55D3C2EF6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2550" y="5459413"/>
            <a:ext cx="941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FIN/ACK</a:t>
            </a:r>
          </a:p>
        </p:txBody>
      </p:sp>
      <p:sp>
        <p:nvSpPr>
          <p:cNvPr id="59407" name="Text Box 15">
            <a:extLst>
              <a:ext uri="{FF2B5EF4-FFF2-40B4-BE49-F238E27FC236}">
                <a16:creationId xmlns:a16="http://schemas.microsoft.com/office/drawing/2014/main" id="{F2CA31FD-5D2D-4A5E-AB9C-1CD194DCC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099050"/>
            <a:ext cx="942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ACK/--</a:t>
            </a:r>
          </a:p>
        </p:txBody>
      </p:sp>
      <p:cxnSp>
        <p:nvCxnSpPr>
          <p:cNvPr id="59408" name="AutoShape 16">
            <a:extLst>
              <a:ext uri="{FF2B5EF4-FFF2-40B4-BE49-F238E27FC236}">
                <a16:creationId xmlns:a16="http://schemas.microsoft.com/office/drawing/2014/main" id="{4AD684B3-18CC-40C2-BECF-B8E806CF8DB3}"/>
              </a:ext>
            </a:extLst>
          </p:cNvPr>
          <p:cNvCxnSpPr>
            <a:cxnSpLocks noChangeShapeType="1"/>
            <a:stCxn id="59498" idx="3"/>
            <a:endCxn id="59401" idx="1"/>
          </p:cNvCxnSpPr>
          <p:nvPr/>
        </p:nvCxnSpPr>
        <p:spPr bwMode="auto">
          <a:xfrm>
            <a:off x="2579688" y="4708525"/>
            <a:ext cx="11255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09" name="Text Box 17">
            <a:extLst>
              <a:ext uri="{FF2B5EF4-FFF2-40B4-BE49-F238E27FC236}">
                <a16:creationId xmlns:a16="http://schemas.microsoft.com/office/drawing/2014/main" id="{E4502B4C-3638-4322-B8F0-464074EF2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538" y="4435475"/>
            <a:ext cx="942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FIN/ACK</a:t>
            </a:r>
          </a:p>
        </p:txBody>
      </p:sp>
      <p:cxnSp>
        <p:nvCxnSpPr>
          <p:cNvPr id="59410" name="AutoShape 18">
            <a:extLst>
              <a:ext uri="{FF2B5EF4-FFF2-40B4-BE49-F238E27FC236}">
                <a16:creationId xmlns:a16="http://schemas.microsoft.com/office/drawing/2014/main" id="{213DE47F-F267-4E96-AA30-8DE56A763ACC}"/>
              </a:ext>
            </a:extLst>
          </p:cNvPr>
          <p:cNvCxnSpPr>
            <a:cxnSpLocks noChangeShapeType="1"/>
            <a:stCxn id="59401" idx="2"/>
            <a:endCxn id="59402" idx="0"/>
          </p:cNvCxnSpPr>
          <p:nvPr/>
        </p:nvCxnSpPr>
        <p:spPr bwMode="auto">
          <a:xfrm>
            <a:off x="4287838" y="4900613"/>
            <a:ext cx="1587" cy="635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11" name="Text Box 19">
            <a:extLst>
              <a:ext uri="{FF2B5EF4-FFF2-40B4-BE49-F238E27FC236}">
                <a16:creationId xmlns:a16="http://schemas.microsoft.com/office/drawing/2014/main" id="{666BC1C0-5CCF-4EB6-B094-F9C8B6EC1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1800" y="5113338"/>
            <a:ext cx="9429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ACK/--</a:t>
            </a:r>
          </a:p>
        </p:txBody>
      </p:sp>
      <p:cxnSp>
        <p:nvCxnSpPr>
          <p:cNvPr id="59412" name="AutoShape 20">
            <a:extLst>
              <a:ext uri="{FF2B5EF4-FFF2-40B4-BE49-F238E27FC236}">
                <a16:creationId xmlns:a16="http://schemas.microsoft.com/office/drawing/2014/main" id="{B39A1625-88A4-4298-B061-229A14C49F4C}"/>
              </a:ext>
            </a:extLst>
          </p:cNvPr>
          <p:cNvCxnSpPr>
            <a:cxnSpLocks noChangeShapeType="1"/>
            <a:stCxn id="59486" idx="2"/>
            <a:endCxn id="59403" idx="0"/>
          </p:cNvCxnSpPr>
          <p:nvPr/>
        </p:nvCxnSpPr>
        <p:spPr bwMode="auto">
          <a:xfrm>
            <a:off x="7038975" y="4906963"/>
            <a:ext cx="6350" cy="638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13" name="Text Box 21">
            <a:extLst>
              <a:ext uri="{FF2B5EF4-FFF2-40B4-BE49-F238E27FC236}">
                <a16:creationId xmlns:a16="http://schemas.microsoft.com/office/drawing/2014/main" id="{B8285DD7-BBCA-4B17-9D4B-3CB7CEE36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5099050"/>
            <a:ext cx="10144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Close/FIN</a:t>
            </a:r>
          </a:p>
        </p:txBody>
      </p:sp>
      <p:sp>
        <p:nvSpPr>
          <p:cNvPr id="59414" name="Line 22">
            <a:extLst>
              <a:ext uri="{FF2B5EF4-FFF2-40B4-BE49-F238E27FC236}">
                <a16:creationId xmlns:a16="http://schemas.microsoft.com/office/drawing/2014/main" id="{B5FCB099-180B-40F9-A6E7-3FF5ED18FB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75" y="5257800"/>
            <a:ext cx="0" cy="287338"/>
          </a:xfrm>
          <a:prstGeom prst="line">
            <a:avLst/>
          </a:prstGeom>
          <a:noFill/>
          <a:ln w="28575">
            <a:solidFill>
              <a:srgbClr val="FF66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15" name="Line 23">
            <a:extLst>
              <a:ext uri="{FF2B5EF4-FFF2-40B4-BE49-F238E27FC236}">
                <a16:creationId xmlns:a16="http://schemas.microsoft.com/office/drawing/2014/main" id="{F1F088A6-D834-4887-8B4B-0325D3AF1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1538" y="4895850"/>
            <a:ext cx="0" cy="361950"/>
          </a:xfrm>
          <a:prstGeom prst="line">
            <a:avLst/>
          </a:prstGeom>
          <a:noFill/>
          <a:ln w="28575">
            <a:solidFill>
              <a:srgbClr val="FF66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16" name="Line 24">
            <a:extLst>
              <a:ext uri="{FF2B5EF4-FFF2-40B4-BE49-F238E27FC236}">
                <a16:creationId xmlns:a16="http://schemas.microsoft.com/office/drawing/2014/main" id="{AE525976-9325-4DD2-8DEF-4956A5C70B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1538" y="5264150"/>
            <a:ext cx="1811337" cy="0"/>
          </a:xfrm>
          <a:prstGeom prst="line">
            <a:avLst/>
          </a:prstGeom>
          <a:noFill/>
          <a:ln w="28575">
            <a:solidFill>
              <a:srgbClr val="FF66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17" name="Text Box 25">
            <a:extLst>
              <a:ext uri="{FF2B5EF4-FFF2-40B4-BE49-F238E27FC236}">
                <a16:creationId xmlns:a16="http://schemas.microsoft.com/office/drawing/2014/main" id="{F3EE7B91-70A1-433D-AFE2-6F2067077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2975" y="5013325"/>
            <a:ext cx="16668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FIN+ACK/ACK</a:t>
            </a:r>
          </a:p>
        </p:txBody>
      </p:sp>
      <p:cxnSp>
        <p:nvCxnSpPr>
          <p:cNvPr id="59418" name="AutoShape 26">
            <a:extLst>
              <a:ext uri="{FF2B5EF4-FFF2-40B4-BE49-F238E27FC236}">
                <a16:creationId xmlns:a16="http://schemas.microsoft.com/office/drawing/2014/main" id="{951AB760-7494-49D5-83E3-B7D94EBE4D47}"/>
              </a:ext>
            </a:extLst>
          </p:cNvPr>
          <p:cNvCxnSpPr>
            <a:cxnSpLocks noChangeShapeType="1"/>
            <a:stCxn id="59473" idx="0"/>
            <a:endCxn id="59464" idx="2"/>
          </p:cNvCxnSpPr>
          <p:nvPr/>
        </p:nvCxnSpPr>
        <p:spPr bwMode="auto">
          <a:xfrm flipH="1" flipV="1">
            <a:off x="4567238" y="1543050"/>
            <a:ext cx="3175" cy="6635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19" name="Line 27">
            <a:extLst>
              <a:ext uri="{FF2B5EF4-FFF2-40B4-BE49-F238E27FC236}">
                <a16:creationId xmlns:a16="http://schemas.microsoft.com/office/drawing/2014/main" id="{BE114475-E658-4E2A-91D7-6E14058573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2050" y="3184525"/>
            <a:ext cx="4275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20" name="Text Box 28">
            <a:extLst>
              <a:ext uri="{FF2B5EF4-FFF2-40B4-BE49-F238E27FC236}">
                <a16:creationId xmlns:a16="http://schemas.microsoft.com/office/drawing/2014/main" id="{C6D27215-3140-4432-9F98-6BF8FEDCF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5388" y="2924175"/>
            <a:ext cx="16668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SYN/</a:t>
            </a:r>
            <a:r>
              <a:rPr lang="en-US" altLang="zh-CN" sz="1800" b="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SYN+</a:t>
            </a: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ACK</a:t>
            </a:r>
          </a:p>
        </p:txBody>
      </p:sp>
      <p:sp>
        <p:nvSpPr>
          <p:cNvPr id="59421" name="Text Box 29">
            <a:extLst>
              <a:ext uri="{FF2B5EF4-FFF2-40B4-BE49-F238E27FC236}">
                <a16:creationId xmlns:a16="http://schemas.microsoft.com/office/drawing/2014/main" id="{5F533EC0-41F0-4BE9-8B83-AFE857D67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900" y="3184525"/>
            <a:ext cx="21018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(simultaneous open)</a:t>
            </a:r>
          </a:p>
        </p:txBody>
      </p:sp>
      <p:sp>
        <p:nvSpPr>
          <p:cNvPr id="59422" name="Line 30">
            <a:extLst>
              <a:ext uri="{FF2B5EF4-FFF2-40B4-BE49-F238E27FC236}">
                <a16:creationId xmlns:a16="http://schemas.microsoft.com/office/drawing/2014/main" id="{F4EB8C7D-2BE3-40E7-B4AB-995EB67D1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3163" y="2933700"/>
            <a:ext cx="2028825" cy="0"/>
          </a:xfrm>
          <a:prstGeom prst="line">
            <a:avLst/>
          </a:prstGeom>
          <a:noFill/>
          <a:ln w="38100">
            <a:solidFill>
              <a:srgbClr val="FF66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23" name="Line 31">
            <a:extLst>
              <a:ext uri="{FF2B5EF4-FFF2-40B4-BE49-F238E27FC236}">
                <a16:creationId xmlns:a16="http://schemas.microsoft.com/office/drawing/2014/main" id="{532CCCC8-1603-45B5-9E07-2964265564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71988" y="2608263"/>
            <a:ext cx="0" cy="325437"/>
          </a:xfrm>
          <a:prstGeom prst="line">
            <a:avLst/>
          </a:prstGeom>
          <a:noFill/>
          <a:ln w="28575">
            <a:solidFill>
              <a:srgbClr val="FF66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24" name="Line 32">
            <a:extLst>
              <a:ext uri="{FF2B5EF4-FFF2-40B4-BE49-F238E27FC236}">
                <a16:creationId xmlns:a16="http://schemas.microsoft.com/office/drawing/2014/main" id="{A0C0D411-3C83-4603-9FC2-EAA3957B17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7250" y="2933700"/>
            <a:ext cx="202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25" name="Line 33">
            <a:extLst>
              <a:ext uri="{FF2B5EF4-FFF2-40B4-BE49-F238E27FC236}">
                <a16:creationId xmlns:a16="http://schemas.microsoft.com/office/drawing/2014/main" id="{FDF8BC01-52FF-43A1-9D71-DB95F8D674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78363" y="2608263"/>
            <a:ext cx="0" cy="325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26" name="Text Box 34">
            <a:extLst>
              <a:ext uri="{FF2B5EF4-FFF2-40B4-BE49-F238E27FC236}">
                <a16:creationId xmlns:a16="http://schemas.microsoft.com/office/drawing/2014/main" id="{43829AEC-2FA0-4D5B-A728-1F157EC34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2679700"/>
            <a:ext cx="942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RST/--</a:t>
            </a:r>
          </a:p>
        </p:txBody>
      </p:sp>
      <p:sp>
        <p:nvSpPr>
          <p:cNvPr id="59427" name="Text Box 35">
            <a:extLst>
              <a:ext uri="{FF2B5EF4-FFF2-40B4-BE49-F238E27FC236}">
                <a16:creationId xmlns:a16="http://schemas.microsoft.com/office/drawing/2014/main" id="{4F2CD665-DE96-4057-AE33-204004706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2679700"/>
            <a:ext cx="10858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Send/SYN</a:t>
            </a:r>
          </a:p>
        </p:txBody>
      </p:sp>
      <p:sp>
        <p:nvSpPr>
          <p:cNvPr id="59428" name="Line 36">
            <a:extLst>
              <a:ext uri="{FF2B5EF4-FFF2-40B4-BE49-F238E27FC236}">
                <a16:creationId xmlns:a16="http://schemas.microsoft.com/office/drawing/2014/main" id="{7B400581-4A45-47B3-8DD1-F179C4894B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0425" y="4192588"/>
            <a:ext cx="0" cy="315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29" name="Line 37">
            <a:extLst>
              <a:ext uri="{FF2B5EF4-FFF2-40B4-BE49-F238E27FC236}">
                <a16:creationId xmlns:a16="http://schemas.microsoft.com/office/drawing/2014/main" id="{0F7487DF-37DA-426C-AFA7-FDCCC1D936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0425" y="4192588"/>
            <a:ext cx="2173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30" name="Line 38">
            <a:extLst>
              <a:ext uri="{FF2B5EF4-FFF2-40B4-BE49-F238E27FC236}">
                <a16:creationId xmlns:a16="http://schemas.microsoft.com/office/drawing/2014/main" id="{36D988D4-6798-4BF9-9580-A1E01718AD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92600" y="3905250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31" name="Text Box 39">
            <a:extLst>
              <a:ext uri="{FF2B5EF4-FFF2-40B4-BE49-F238E27FC236}">
                <a16:creationId xmlns:a16="http://schemas.microsoft.com/office/drawing/2014/main" id="{2477CC5F-34DB-45A1-84E5-B31DADF6F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538" y="3937000"/>
            <a:ext cx="10874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Close/FIN</a:t>
            </a:r>
          </a:p>
        </p:txBody>
      </p:sp>
      <p:sp>
        <p:nvSpPr>
          <p:cNvPr id="59432" name="Line 40">
            <a:extLst>
              <a:ext uri="{FF2B5EF4-FFF2-40B4-BE49-F238E27FC236}">
                <a16:creationId xmlns:a16="http://schemas.microsoft.com/office/drawing/2014/main" id="{131E3075-EF87-4E09-96E5-660B5F4EBA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3255963"/>
            <a:ext cx="0" cy="1252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33" name="Text Box 41">
            <a:extLst>
              <a:ext uri="{FF2B5EF4-FFF2-40B4-BE49-F238E27FC236}">
                <a16:creationId xmlns:a16="http://schemas.microsoft.com/office/drawing/2014/main" id="{DA0F8910-C807-4E2E-83A5-AB6DF884B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946525"/>
            <a:ext cx="10874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Close/FIN</a:t>
            </a:r>
          </a:p>
        </p:txBody>
      </p:sp>
      <p:cxnSp>
        <p:nvCxnSpPr>
          <p:cNvPr id="59434" name="AutoShape 42">
            <a:extLst>
              <a:ext uri="{FF2B5EF4-FFF2-40B4-BE49-F238E27FC236}">
                <a16:creationId xmlns:a16="http://schemas.microsoft.com/office/drawing/2014/main" id="{14219958-3700-472D-9F5B-708977F4A6C3}"/>
              </a:ext>
            </a:extLst>
          </p:cNvPr>
          <p:cNvCxnSpPr>
            <a:cxnSpLocks noChangeShapeType="1"/>
            <a:stCxn id="59472" idx="2"/>
            <a:endCxn id="59495" idx="1"/>
          </p:cNvCxnSpPr>
          <p:nvPr/>
        </p:nvCxnSpPr>
        <p:spPr bwMode="auto">
          <a:xfrm rot="16200000" flipH="1">
            <a:off x="2547144" y="2542382"/>
            <a:ext cx="477837" cy="18796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35" name="Text Box 43">
            <a:extLst>
              <a:ext uri="{FF2B5EF4-FFF2-40B4-BE49-F238E27FC236}">
                <a16:creationId xmlns:a16="http://schemas.microsoft.com/office/drawing/2014/main" id="{F686F8D7-4B6C-4C8F-81FC-9FC14CAC2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429000"/>
            <a:ext cx="942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ACK/--</a:t>
            </a:r>
          </a:p>
        </p:txBody>
      </p:sp>
      <p:cxnSp>
        <p:nvCxnSpPr>
          <p:cNvPr id="59436" name="AutoShape 44">
            <a:extLst>
              <a:ext uri="{FF2B5EF4-FFF2-40B4-BE49-F238E27FC236}">
                <a16:creationId xmlns:a16="http://schemas.microsoft.com/office/drawing/2014/main" id="{46457B3B-A5CE-44D9-9036-49546D84CA84}"/>
              </a:ext>
            </a:extLst>
          </p:cNvPr>
          <p:cNvCxnSpPr>
            <a:cxnSpLocks noChangeShapeType="1"/>
            <a:stCxn id="59473" idx="1"/>
            <a:endCxn id="59472" idx="0"/>
          </p:cNvCxnSpPr>
          <p:nvPr/>
        </p:nvCxnSpPr>
        <p:spPr bwMode="auto">
          <a:xfrm rot="10800000" flipV="1">
            <a:off x="1846263" y="2419350"/>
            <a:ext cx="2246312" cy="439738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37" name="Text Box 45">
            <a:extLst>
              <a:ext uri="{FF2B5EF4-FFF2-40B4-BE49-F238E27FC236}">
                <a16:creationId xmlns:a16="http://schemas.microsoft.com/office/drawing/2014/main" id="{4C05305E-3EFF-44EF-B1A5-0644D27D6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1538" y="2133600"/>
            <a:ext cx="1665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SYN/SYN+ACK</a:t>
            </a:r>
          </a:p>
        </p:txBody>
      </p:sp>
      <p:sp>
        <p:nvSpPr>
          <p:cNvPr id="59438" name="Line 46">
            <a:extLst>
              <a:ext uri="{FF2B5EF4-FFF2-40B4-BE49-F238E27FC236}">
                <a16:creationId xmlns:a16="http://schemas.microsoft.com/office/drawing/2014/main" id="{55ADD902-FC28-4B75-8865-9FCC791C4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9925" y="4173538"/>
            <a:ext cx="0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39" name="Line 47">
            <a:extLst>
              <a:ext uri="{FF2B5EF4-FFF2-40B4-BE49-F238E27FC236}">
                <a16:creationId xmlns:a16="http://schemas.microsoft.com/office/drawing/2014/main" id="{024CDE6A-F2F6-45C4-AF2E-F17B4421B3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2825" y="4192588"/>
            <a:ext cx="2197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40" name="Line 48">
            <a:extLst>
              <a:ext uri="{FF2B5EF4-FFF2-40B4-BE49-F238E27FC236}">
                <a16:creationId xmlns:a16="http://schemas.microsoft.com/office/drawing/2014/main" id="{0918CFC9-CD19-49A9-8AB0-79E71F4518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22825" y="3903663"/>
            <a:ext cx="0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41" name="Text Box 49">
            <a:extLst>
              <a:ext uri="{FF2B5EF4-FFF2-40B4-BE49-F238E27FC236}">
                <a16:creationId xmlns:a16="http://schemas.microsoft.com/office/drawing/2014/main" id="{024B4168-894A-4611-A66F-76C44FE03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1938" y="3935413"/>
            <a:ext cx="10874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FIN/ACK</a:t>
            </a:r>
          </a:p>
        </p:txBody>
      </p:sp>
      <p:cxnSp>
        <p:nvCxnSpPr>
          <p:cNvPr id="59442" name="AutoShape 50">
            <a:extLst>
              <a:ext uri="{FF2B5EF4-FFF2-40B4-BE49-F238E27FC236}">
                <a16:creationId xmlns:a16="http://schemas.microsoft.com/office/drawing/2014/main" id="{6ECB0355-2348-404E-ADA8-D0265E2E8139}"/>
              </a:ext>
            </a:extLst>
          </p:cNvPr>
          <p:cNvCxnSpPr>
            <a:cxnSpLocks noChangeShapeType="1"/>
            <a:stCxn id="59480" idx="2"/>
            <a:endCxn id="59495" idx="3"/>
          </p:cNvCxnSpPr>
          <p:nvPr/>
        </p:nvCxnSpPr>
        <p:spPr bwMode="auto">
          <a:xfrm rot="5400000">
            <a:off x="6103144" y="2534444"/>
            <a:ext cx="482600" cy="1890712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43" name="Text Box 51">
            <a:extLst>
              <a:ext uri="{FF2B5EF4-FFF2-40B4-BE49-F238E27FC236}">
                <a16:creationId xmlns:a16="http://schemas.microsoft.com/office/drawing/2014/main" id="{B4DCBD6F-3E6E-4EE0-815B-F785FD46E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3429000"/>
            <a:ext cx="16668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SYN+ACK/ACK</a:t>
            </a:r>
          </a:p>
        </p:txBody>
      </p:sp>
      <p:sp>
        <p:nvSpPr>
          <p:cNvPr id="59444" name="Text Box 52">
            <a:extLst>
              <a:ext uri="{FF2B5EF4-FFF2-40B4-BE49-F238E27FC236}">
                <a16:creationId xmlns:a16="http://schemas.microsoft.com/office/drawing/2014/main" id="{DD64431D-29F6-40DD-BFAA-BF34DE97C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75" y="1960563"/>
            <a:ext cx="9429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RST/--</a:t>
            </a:r>
          </a:p>
        </p:txBody>
      </p:sp>
      <p:sp>
        <p:nvSpPr>
          <p:cNvPr id="59445" name="Line 53">
            <a:extLst>
              <a:ext uri="{FF2B5EF4-FFF2-40B4-BE49-F238E27FC236}">
                <a16:creationId xmlns:a16="http://schemas.microsoft.com/office/drawing/2014/main" id="{7E7101AF-74F3-4A82-8199-1B5DB4CC06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7575" y="1539875"/>
            <a:ext cx="0" cy="420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46" name="Line 54">
            <a:extLst>
              <a:ext uri="{FF2B5EF4-FFF2-40B4-BE49-F238E27FC236}">
                <a16:creationId xmlns:a16="http://schemas.microsoft.com/office/drawing/2014/main" id="{698BCCB9-C84D-4BB8-88D6-E7B34F444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7575" y="1960563"/>
            <a:ext cx="2320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47" name="Line 55">
            <a:extLst>
              <a:ext uri="{FF2B5EF4-FFF2-40B4-BE49-F238E27FC236}">
                <a16:creationId xmlns:a16="http://schemas.microsoft.com/office/drawing/2014/main" id="{D9E3017B-6B18-4D80-95AB-6C3161F964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8500" y="194945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48" name="Text Box 56">
            <a:extLst>
              <a:ext uri="{FF2B5EF4-FFF2-40B4-BE49-F238E27FC236}">
                <a16:creationId xmlns:a16="http://schemas.microsoft.com/office/drawing/2014/main" id="{1F0FA32D-02AF-4512-BE35-B86713580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9113" y="1960563"/>
            <a:ext cx="9413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Close/--</a:t>
            </a:r>
          </a:p>
        </p:txBody>
      </p:sp>
      <p:sp>
        <p:nvSpPr>
          <p:cNvPr id="59449" name="Line 57">
            <a:extLst>
              <a:ext uri="{FF2B5EF4-FFF2-40B4-BE49-F238E27FC236}">
                <a16:creationId xmlns:a16="http://schemas.microsoft.com/office/drawing/2014/main" id="{E3D69C9C-F0E1-44AC-B785-92759560D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3625" y="1528763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50" name="Line 58">
            <a:extLst>
              <a:ext uri="{FF2B5EF4-FFF2-40B4-BE49-F238E27FC236}">
                <a16:creationId xmlns:a16="http://schemas.microsoft.com/office/drawing/2014/main" id="{892EB9AA-0597-40C4-9943-39B2A09B36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3625" y="1744663"/>
            <a:ext cx="2608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51" name="Line 59">
            <a:extLst>
              <a:ext uri="{FF2B5EF4-FFF2-40B4-BE49-F238E27FC236}">
                <a16:creationId xmlns:a16="http://schemas.microsoft.com/office/drawing/2014/main" id="{C68DA68A-B796-442E-9491-FE5D64E29CD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1888" y="1744663"/>
            <a:ext cx="0" cy="1119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52" name="Text Box 60">
            <a:extLst>
              <a:ext uri="{FF2B5EF4-FFF2-40B4-BE49-F238E27FC236}">
                <a16:creationId xmlns:a16="http://schemas.microsoft.com/office/drawing/2014/main" id="{ABA1DF26-146A-4AF3-8E06-513F3AD2C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5575" y="1484313"/>
            <a:ext cx="18843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Active open/SYN</a:t>
            </a:r>
          </a:p>
        </p:txBody>
      </p:sp>
      <p:sp>
        <p:nvSpPr>
          <p:cNvPr id="59453" name="Line 61">
            <a:extLst>
              <a:ext uri="{FF2B5EF4-FFF2-40B4-BE49-F238E27FC236}">
                <a16:creationId xmlns:a16="http://schemas.microsoft.com/office/drawing/2014/main" id="{D6ADB44F-E0CB-4928-BC62-09E9B40879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7213" y="1528763"/>
            <a:ext cx="0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cxnSp>
        <p:nvCxnSpPr>
          <p:cNvPr id="59454" name="AutoShape 62">
            <a:extLst>
              <a:ext uri="{FF2B5EF4-FFF2-40B4-BE49-F238E27FC236}">
                <a16:creationId xmlns:a16="http://schemas.microsoft.com/office/drawing/2014/main" id="{1E6B062F-8EA2-42EB-BB95-D2D20C12F0B6}"/>
              </a:ext>
            </a:extLst>
          </p:cNvPr>
          <p:cNvCxnSpPr>
            <a:cxnSpLocks noChangeShapeType="1"/>
            <a:stCxn id="59402" idx="2"/>
            <a:endCxn id="59464" idx="1"/>
          </p:cNvCxnSpPr>
          <p:nvPr/>
        </p:nvCxnSpPr>
        <p:spPr bwMode="auto">
          <a:xfrm rot="16200000" flipV="1">
            <a:off x="1868488" y="3521075"/>
            <a:ext cx="4611688" cy="230187"/>
          </a:xfrm>
          <a:prstGeom prst="bentConnector4">
            <a:avLst>
              <a:gd name="adj1" fmla="val -9745"/>
              <a:gd name="adj2" fmla="val 175931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55" name="Text Box 63">
            <a:extLst>
              <a:ext uri="{FF2B5EF4-FFF2-40B4-BE49-F238E27FC236}">
                <a16:creationId xmlns:a16="http://schemas.microsoft.com/office/drawing/2014/main" id="{ECB6B8C8-F9C6-4A67-ACA5-C03CE7847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6092825"/>
            <a:ext cx="11588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(Time-out)</a:t>
            </a:r>
          </a:p>
        </p:txBody>
      </p:sp>
      <p:cxnSp>
        <p:nvCxnSpPr>
          <p:cNvPr id="59456" name="AutoShape 64">
            <a:extLst>
              <a:ext uri="{FF2B5EF4-FFF2-40B4-BE49-F238E27FC236}">
                <a16:creationId xmlns:a16="http://schemas.microsoft.com/office/drawing/2014/main" id="{1C991D32-D8E4-49E1-AF37-313951A119FA}"/>
              </a:ext>
            </a:extLst>
          </p:cNvPr>
          <p:cNvCxnSpPr>
            <a:cxnSpLocks noChangeShapeType="1"/>
            <a:stCxn id="59403" idx="2"/>
            <a:endCxn id="59464" idx="3"/>
          </p:cNvCxnSpPr>
          <p:nvPr/>
        </p:nvCxnSpPr>
        <p:spPr bwMode="auto">
          <a:xfrm rot="16200000" flipV="1">
            <a:off x="3748087" y="2655888"/>
            <a:ext cx="4621213" cy="1970088"/>
          </a:xfrm>
          <a:prstGeom prst="bentConnector4">
            <a:avLst>
              <a:gd name="adj1" fmla="val -9481"/>
              <a:gd name="adj2" fmla="val -95407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57" name="Text Box 65">
            <a:extLst>
              <a:ext uri="{FF2B5EF4-FFF2-40B4-BE49-F238E27FC236}">
                <a16:creationId xmlns:a16="http://schemas.microsoft.com/office/drawing/2014/main" id="{A21D14F0-3865-44D4-A4D1-A553C1BCA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13" y="6137275"/>
            <a:ext cx="942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ACK/--</a:t>
            </a:r>
          </a:p>
        </p:txBody>
      </p:sp>
      <p:sp>
        <p:nvSpPr>
          <p:cNvPr id="59458" name="Line 66">
            <a:extLst>
              <a:ext uri="{FF2B5EF4-FFF2-40B4-BE49-F238E27FC236}">
                <a16:creationId xmlns:a16="http://schemas.microsoft.com/office/drawing/2014/main" id="{6C617E62-A51C-460C-AF35-7DD6C53C1A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0825" y="3051175"/>
            <a:ext cx="942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59" name="Text Box 67">
            <a:extLst>
              <a:ext uri="{FF2B5EF4-FFF2-40B4-BE49-F238E27FC236}">
                <a16:creationId xmlns:a16="http://schemas.microsoft.com/office/drawing/2014/main" id="{06C99C41-03EA-458F-A1F9-8772AB72F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519363"/>
            <a:ext cx="87153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Time-out</a:t>
            </a:r>
          </a:p>
          <a:p>
            <a:pPr algn="ctr"/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/RST</a:t>
            </a:r>
          </a:p>
        </p:txBody>
      </p:sp>
      <p:sp>
        <p:nvSpPr>
          <p:cNvPr id="59460" name="Line 68">
            <a:extLst>
              <a:ext uri="{FF2B5EF4-FFF2-40B4-BE49-F238E27FC236}">
                <a16:creationId xmlns:a16="http://schemas.microsoft.com/office/drawing/2014/main" id="{C1CDC7BE-A628-4F1C-864A-D86480B65D0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2100" y="3040063"/>
            <a:ext cx="98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61" name="Text Box 69">
            <a:extLst>
              <a:ext uri="{FF2B5EF4-FFF2-40B4-BE49-F238E27FC236}">
                <a16:creationId xmlns:a16="http://schemas.microsoft.com/office/drawing/2014/main" id="{32FDBC14-77AB-40F4-BF65-F9E846555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8288" y="2276475"/>
            <a:ext cx="94297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Close or time-out</a:t>
            </a:r>
          </a:p>
          <a:p>
            <a:pPr algn="ctr">
              <a:lnSpc>
                <a:spcPct val="90000"/>
              </a:lnSpc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/--</a:t>
            </a:r>
          </a:p>
        </p:txBody>
      </p:sp>
      <p:sp>
        <p:nvSpPr>
          <p:cNvPr id="59462" name="Line 70">
            <a:extLst>
              <a:ext uri="{FF2B5EF4-FFF2-40B4-BE49-F238E27FC236}">
                <a16:creationId xmlns:a16="http://schemas.microsoft.com/office/drawing/2014/main" id="{802DF70F-A2E1-4680-B0D0-FA5DFC0D10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4038" y="1528763"/>
            <a:ext cx="0" cy="684212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63" name="Text Box 71">
            <a:extLst>
              <a:ext uri="{FF2B5EF4-FFF2-40B4-BE49-F238E27FC236}">
                <a16:creationId xmlns:a16="http://schemas.microsoft.com/office/drawing/2014/main" id="{B6746261-2023-4D1C-AB58-E3B0A8B31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725" y="1744663"/>
            <a:ext cx="17383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Passive open/--</a:t>
            </a:r>
          </a:p>
        </p:txBody>
      </p:sp>
      <p:sp>
        <p:nvSpPr>
          <p:cNvPr id="59464" name="AutoShape 72">
            <a:extLst>
              <a:ext uri="{FF2B5EF4-FFF2-40B4-BE49-F238E27FC236}">
                <a16:creationId xmlns:a16="http://schemas.microsoft.com/office/drawing/2014/main" id="{A519DC8A-32B4-449C-9302-553DA71E3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3" y="1125538"/>
            <a:ext cx="995362" cy="407987"/>
          </a:xfrm>
          <a:prstGeom prst="roundRect">
            <a:avLst>
              <a:gd name="adj" fmla="val 50000"/>
            </a:avLst>
          </a:prstGeom>
          <a:solidFill>
            <a:srgbClr val="FF3300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CLOSED</a:t>
            </a:r>
          </a:p>
        </p:txBody>
      </p:sp>
      <p:sp>
        <p:nvSpPr>
          <p:cNvPr id="59465" name="Text Box 73">
            <a:extLst>
              <a:ext uri="{FF2B5EF4-FFF2-40B4-BE49-F238E27FC236}">
                <a16:creationId xmlns:a16="http://schemas.microsoft.com/office/drawing/2014/main" id="{E527DD5E-5540-446D-81A0-2A447286C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1744663"/>
            <a:ext cx="17383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Passive open/--</a:t>
            </a:r>
          </a:p>
        </p:txBody>
      </p:sp>
      <p:sp>
        <p:nvSpPr>
          <p:cNvPr id="59466" name="Line 74">
            <a:extLst>
              <a:ext uri="{FF2B5EF4-FFF2-40B4-BE49-F238E27FC236}">
                <a16:creationId xmlns:a16="http://schemas.microsoft.com/office/drawing/2014/main" id="{478B8C36-FBFF-490B-B98B-BFAAF7C283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52613" y="2420938"/>
            <a:ext cx="2232025" cy="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67" name="Line 75">
            <a:extLst>
              <a:ext uri="{FF2B5EF4-FFF2-40B4-BE49-F238E27FC236}">
                <a16:creationId xmlns:a16="http://schemas.microsoft.com/office/drawing/2014/main" id="{88294F06-3DAE-48E4-92AD-A89B685BA1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4675" y="2409825"/>
            <a:ext cx="0" cy="442913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68" name="Text Box 76">
            <a:extLst>
              <a:ext uri="{FF2B5EF4-FFF2-40B4-BE49-F238E27FC236}">
                <a16:creationId xmlns:a16="http://schemas.microsoft.com/office/drawing/2014/main" id="{92416897-01EE-4A4B-ABD3-C9E076D78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9950" y="2133600"/>
            <a:ext cx="1665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SYN/SYN+ACK</a:t>
            </a:r>
          </a:p>
        </p:txBody>
      </p:sp>
      <p:sp>
        <p:nvSpPr>
          <p:cNvPr id="59469" name="Line 77">
            <a:extLst>
              <a:ext uri="{FF2B5EF4-FFF2-40B4-BE49-F238E27FC236}">
                <a16:creationId xmlns:a16="http://schemas.microsoft.com/office/drawing/2014/main" id="{FC213C3F-E665-496F-B17E-2A5C234269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2613" y="3255963"/>
            <a:ext cx="0" cy="471487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70" name="Line 78">
            <a:extLst>
              <a:ext uri="{FF2B5EF4-FFF2-40B4-BE49-F238E27FC236}">
                <a16:creationId xmlns:a16="http://schemas.microsoft.com/office/drawing/2014/main" id="{0DB664AC-0242-48AB-B117-E75FC5364A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2613" y="3716338"/>
            <a:ext cx="1873250" cy="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71" name="Text Box 79">
            <a:extLst>
              <a:ext uri="{FF2B5EF4-FFF2-40B4-BE49-F238E27FC236}">
                <a16:creationId xmlns:a16="http://schemas.microsoft.com/office/drawing/2014/main" id="{E758E6FE-0E40-4109-9D81-43F1BDB2F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3429000"/>
            <a:ext cx="942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ACK/--</a:t>
            </a:r>
          </a:p>
        </p:txBody>
      </p:sp>
      <p:sp>
        <p:nvSpPr>
          <p:cNvPr id="59472" name="AutoShape 80">
            <a:extLst>
              <a:ext uri="{FF2B5EF4-FFF2-40B4-BE49-F238E27FC236}">
                <a16:creationId xmlns:a16="http://schemas.microsoft.com/office/drawing/2014/main" id="{BA2BCA48-7534-4034-A417-C534D65DF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25" y="2847975"/>
            <a:ext cx="1214438" cy="407988"/>
          </a:xfrm>
          <a:prstGeom prst="roundRect">
            <a:avLst>
              <a:gd name="adj" fmla="val 50000"/>
            </a:avLst>
          </a:prstGeom>
          <a:solidFill>
            <a:srgbClr val="660066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SYN-RCVD</a:t>
            </a:r>
          </a:p>
        </p:txBody>
      </p:sp>
      <p:sp>
        <p:nvSpPr>
          <p:cNvPr id="59473" name="AutoShape 81">
            <a:extLst>
              <a:ext uri="{FF2B5EF4-FFF2-40B4-BE49-F238E27FC236}">
                <a16:creationId xmlns:a16="http://schemas.microsoft.com/office/drawing/2014/main" id="{D4C6C321-D07D-45DC-BAEB-A7D81F38C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913" y="2216150"/>
            <a:ext cx="887412" cy="407988"/>
          </a:xfrm>
          <a:prstGeom prst="roundRect">
            <a:avLst>
              <a:gd name="adj" fmla="val 50000"/>
            </a:avLst>
          </a:prstGeom>
          <a:solidFill>
            <a:srgbClr val="660066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LISTEN</a:t>
            </a:r>
          </a:p>
        </p:txBody>
      </p:sp>
      <p:sp>
        <p:nvSpPr>
          <p:cNvPr id="59474" name="Line 82">
            <a:extLst>
              <a:ext uri="{FF2B5EF4-FFF2-40B4-BE49-F238E27FC236}">
                <a16:creationId xmlns:a16="http://schemas.microsoft.com/office/drawing/2014/main" id="{37FD2F15-000E-4438-AF1B-F9B2826138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2038" y="1528763"/>
            <a:ext cx="0" cy="2159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75" name="Line 83">
            <a:extLst>
              <a:ext uri="{FF2B5EF4-FFF2-40B4-BE49-F238E27FC236}">
                <a16:creationId xmlns:a16="http://schemas.microsoft.com/office/drawing/2014/main" id="{CF4737DB-B6A3-4C84-ADCE-C44ED459C5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2038" y="1744663"/>
            <a:ext cx="2608262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76" name="Line 84">
            <a:extLst>
              <a:ext uri="{FF2B5EF4-FFF2-40B4-BE49-F238E27FC236}">
                <a16:creationId xmlns:a16="http://schemas.microsoft.com/office/drawing/2014/main" id="{C66C489D-4B64-470D-9AE8-E3B09408AE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1888" y="1744663"/>
            <a:ext cx="0" cy="111918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77" name="Line 85">
            <a:extLst>
              <a:ext uri="{FF2B5EF4-FFF2-40B4-BE49-F238E27FC236}">
                <a16:creationId xmlns:a16="http://schemas.microsoft.com/office/drawing/2014/main" id="{80589428-B4DC-479F-9EA6-C904B4875B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25" y="3249613"/>
            <a:ext cx="0" cy="4683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78" name="Line 86">
            <a:extLst>
              <a:ext uri="{FF2B5EF4-FFF2-40B4-BE49-F238E27FC236}">
                <a16:creationId xmlns:a16="http://schemas.microsoft.com/office/drawing/2014/main" id="{FE879C0A-B1DD-46E4-8673-C4044F92A5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7500" y="3716338"/>
            <a:ext cx="1889125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79" name="Text Box 87">
            <a:extLst>
              <a:ext uri="{FF2B5EF4-FFF2-40B4-BE49-F238E27FC236}">
                <a16:creationId xmlns:a16="http://schemas.microsoft.com/office/drawing/2014/main" id="{57A0B42B-E367-4EA4-B0A6-5E6C7B172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5138" y="3429000"/>
            <a:ext cx="16668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SYN+ACK/ACK</a:t>
            </a:r>
          </a:p>
        </p:txBody>
      </p:sp>
      <p:sp>
        <p:nvSpPr>
          <p:cNvPr id="59480" name="AutoShape 88">
            <a:extLst>
              <a:ext uri="{FF2B5EF4-FFF2-40B4-BE49-F238E27FC236}">
                <a16:creationId xmlns:a16="http://schemas.microsoft.com/office/drawing/2014/main" id="{E2EE880C-D079-4675-BC42-A7F123FA6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0" y="2843213"/>
            <a:ext cx="1174750" cy="407987"/>
          </a:xfrm>
          <a:prstGeom prst="roundRect">
            <a:avLst>
              <a:gd name="adj" fmla="val 50000"/>
            </a:avLst>
          </a:prstGeom>
          <a:solidFill>
            <a:srgbClr val="660066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SYN-SENT</a:t>
            </a:r>
          </a:p>
        </p:txBody>
      </p:sp>
      <p:sp>
        <p:nvSpPr>
          <p:cNvPr id="59481" name="Line 89">
            <a:extLst>
              <a:ext uri="{FF2B5EF4-FFF2-40B4-BE49-F238E27FC236}">
                <a16:creationId xmlns:a16="http://schemas.microsoft.com/office/drawing/2014/main" id="{7261FAC7-65A7-4E65-ABA9-D29B944C04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9925" y="4173538"/>
            <a:ext cx="0" cy="36195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82" name="Line 90">
            <a:extLst>
              <a:ext uri="{FF2B5EF4-FFF2-40B4-BE49-F238E27FC236}">
                <a16:creationId xmlns:a16="http://schemas.microsoft.com/office/drawing/2014/main" id="{415F8FA8-EA5A-4626-B566-24B82505CA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1238" y="4192588"/>
            <a:ext cx="2198687" cy="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83" name="Line 91">
            <a:extLst>
              <a:ext uri="{FF2B5EF4-FFF2-40B4-BE49-F238E27FC236}">
                <a16:creationId xmlns:a16="http://schemas.microsoft.com/office/drawing/2014/main" id="{6006A089-5D50-40AB-8BC2-0421373683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5525" y="3922713"/>
            <a:ext cx="0" cy="287337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84" name="Line 92">
            <a:extLst>
              <a:ext uri="{FF2B5EF4-FFF2-40B4-BE49-F238E27FC236}">
                <a16:creationId xmlns:a16="http://schemas.microsoft.com/office/drawing/2014/main" id="{B4311D2A-6EDF-4295-8602-73F260F7F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5325" y="4903788"/>
            <a:ext cx="0" cy="6477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85" name="Text Box 93">
            <a:extLst>
              <a:ext uri="{FF2B5EF4-FFF2-40B4-BE49-F238E27FC236}">
                <a16:creationId xmlns:a16="http://schemas.microsoft.com/office/drawing/2014/main" id="{719190DE-735C-4F65-8FFB-0B5966D58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5099050"/>
            <a:ext cx="10144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Close/FIN</a:t>
            </a:r>
          </a:p>
        </p:txBody>
      </p:sp>
      <p:sp>
        <p:nvSpPr>
          <p:cNvPr id="59486" name="AutoShape 94">
            <a:extLst>
              <a:ext uri="{FF2B5EF4-FFF2-40B4-BE49-F238E27FC236}">
                <a16:creationId xmlns:a16="http://schemas.microsoft.com/office/drawing/2014/main" id="{A8E49BE1-9697-4B3D-B017-2510A6E17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9363" y="4511675"/>
            <a:ext cx="1417637" cy="407988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CLOSE WAIT</a:t>
            </a:r>
          </a:p>
        </p:txBody>
      </p:sp>
      <p:sp>
        <p:nvSpPr>
          <p:cNvPr id="59487" name="Line 95">
            <a:extLst>
              <a:ext uri="{FF2B5EF4-FFF2-40B4-BE49-F238E27FC236}">
                <a16:creationId xmlns:a16="http://schemas.microsoft.com/office/drawing/2014/main" id="{153B34B8-F658-4270-B9AA-11EF8A1809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5325" y="5949950"/>
            <a:ext cx="0" cy="4318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88" name="Line 96">
            <a:extLst>
              <a:ext uri="{FF2B5EF4-FFF2-40B4-BE49-F238E27FC236}">
                <a16:creationId xmlns:a16="http://schemas.microsoft.com/office/drawing/2014/main" id="{14930490-ECD7-43AF-9E2D-82868C23B3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1038" y="6381750"/>
            <a:ext cx="1908175" cy="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89" name="Line 97">
            <a:extLst>
              <a:ext uri="{FF2B5EF4-FFF2-40B4-BE49-F238E27FC236}">
                <a16:creationId xmlns:a16="http://schemas.microsoft.com/office/drawing/2014/main" id="{30ADE5E9-5626-40B7-A7DF-B26A78CEBD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24925" y="1341438"/>
            <a:ext cx="0" cy="5040312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90" name="Line 98">
            <a:extLst>
              <a:ext uri="{FF2B5EF4-FFF2-40B4-BE49-F238E27FC236}">
                <a16:creationId xmlns:a16="http://schemas.microsoft.com/office/drawing/2014/main" id="{3137F2B0-3FA4-4F3F-AE83-CA4249E4E3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56188" y="1330325"/>
            <a:ext cx="3886200" cy="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91" name="Text Box 99">
            <a:extLst>
              <a:ext uri="{FF2B5EF4-FFF2-40B4-BE49-F238E27FC236}">
                <a16:creationId xmlns:a16="http://schemas.microsoft.com/office/drawing/2014/main" id="{E64C7230-9C7E-4B1B-917B-A612409BD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6488" y="6135688"/>
            <a:ext cx="9429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ACK/--</a:t>
            </a:r>
          </a:p>
        </p:txBody>
      </p:sp>
      <p:sp>
        <p:nvSpPr>
          <p:cNvPr id="59492" name="Line 100">
            <a:extLst>
              <a:ext uri="{FF2B5EF4-FFF2-40B4-BE49-F238E27FC236}">
                <a16:creationId xmlns:a16="http://schemas.microsoft.com/office/drawing/2014/main" id="{D462760A-6A1C-4DFA-BB32-4417F61926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0425" y="4181475"/>
            <a:ext cx="0" cy="32385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93" name="Line 101">
            <a:extLst>
              <a:ext uri="{FF2B5EF4-FFF2-40B4-BE49-F238E27FC236}">
                <a16:creationId xmlns:a16="http://schemas.microsoft.com/office/drawing/2014/main" id="{F13B8590-743D-4B11-AA41-9A4AA55A42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0425" y="4198938"/>
            <a:ext cx="2173288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94" name="Line 102">
            <a:extLst>
              <a:ext uri="{FF2B5EF4-FFF2-40B4-BE49-F238E27FC236}">
                <a16:creationId xmlns:a16="http://schemas.microsoft.com/office/drawing/2014/main" id="{19FC3388-572E-46C9-8071-D6BE09C641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84663" y="3929063"/>
            <a:ext cx="0" cy="2873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95" name="AutoShape 103">
            <a:extLst>
              <a:ext uri="{FF2B5EF4-FFF2-40B4-BE49-F238E27FC236}">
                <a16:creationId xmlns:a16="http://schemas.microsoft.com/office/drawing/2014/main" id="{1F32EAFC-4337-4836-8A41-213D9FA80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3517900"/>
            <a:ext cx="1565275" cy="407988"/>
          </a:xfrm>
          <a:prstGeom prst="roundRect">
            <a:avLst>
              <a:gd name="adj" fmla="val 50000"/>
            </a:avLst>
          </a:prstGeom>
          <a:solidFill>
            <a:srgbClr val="FF3300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ESTABLISHED</a:t>
            </a:r>
          </a:p>
        </p:txBody>
      </p:sp>
      <p:cxnSp>
        <p:nvCxnSpPr>
          <p:cNvPr id="59496" name="AutoShape 104">
            <a:extLst>
              <a:ext uri="{FF2B5EF4-FFF2-40B4-BE49-F238E27FC236}">
                <a16:creationId xmlns:a16="http://schemas.microsoft.com/office/drawing/2014/main" id="{9E37644B-6829-46EB-99A9-872F0EC67581}"/>
              </a:ext>
            </a:extLst>
          </p:cNvPr>
          <p:cNvCxnSpPr>
            <a:cxnSpLocks noChangeShapeType="1"/>
            <a:stCxn id="59498" idx="2"/>
            <a:endCxn id="59400" idx="0"/>
          </p:cNvCxnSpPr>
          <p:nvPr/>
        </p:nvCxnSpPr>
        <p:spPr bwMode="auto">
          <a:xfrm flipH="1">
            <a:off x="1862138" y="4922838"/>
            <a:ext cx="7937" cy="595312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97" name="Text Box 105">
            <a:extLst>
              <a:ext uri="{FF2B5EF4-FFF2-40B4-BE49-F238E27FC236}">
                <a16:creationId xmlns:a16="http://schemas.microsoft.com/office/drawing/2014/main" id="{9D22F8B1-DD75-4C0A-AB1E-223A37B30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099050"/>
            <a:ext cx="942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ACK/--</a:t>
            </a:r>
          </a:p>
        </p:txBody>
      </p:sp>
      <p:sp>
        <p:nvSpPr>
          <p:cNvPr id="59498" name="AutoShape 106">
            <a:extLst>
              <a:ext uri="{FF2B5EF4-FFF2-40B4-BE49-F238E27FC236}">
                <a16:creationId xmlns:a16="http://schemas.microsoft.com/office/drawing/2014/main" id="{7FD834C8-F514-487E-BFDA-73DA65AAA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138" y="4505325"/>
            <a:ext cx="1285875" cy="407988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FIN WAIT-1</a:t>
            </a:r>
          </a:p>
        </p:txBody>
      </p:sp>
      <p:cxnSp>
        <p:nvCxnSpPr>
          <p:cNvPr id="59499" name="AutoShape 107">
            <a:extLst>
              <a:ext uri="{FF2B5EF4-FFF2-40B4-BE49-F238E27FC236}">
                <a16:creationId xmlns:a16="http://schemas.microsoft.com/office/drawing/2014/main" id="{B9F3C0D9-9931-4848-A82B-B1550909C1AD}"/>
              </a:ext>
            </a:extLst>
          </p:cNvPr>
          <p:cNvCxnSpPr>
            <a:cxnSpLocks noChangeShapeType="1"/>
            <a:stCxn id="59400" idx="3"/>
            <a:endCxn id="59402" idx="1"/>
          </p:cNvCxnSpPr>
          <p:nvPr/>
        </p:nvCxnSpPr>
        <p:spPr bwMode="auto">
          <a:xfrm flipV="1">
            <a:off x="2514600" y="5729288"/>
            <a:ext cx="1141413" cy="3175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500" name="Text Box 108">
            <a:extLst>
              <a:ext uri="{FF2B5EF4-FFF2-40B4-BE49-F238E27FC236}">
                <a16:creationId xmlns:a16="http://schemas.microsoft.com/office/drawing/2014/main" id="{0BD241E3-3FD1-4A28-8179-C41A1EEDA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2550" y="5459413"/>
            <a:ext cx="941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FIN/ACK</a:t>
            </a:r>
          </a:p>
        </p:txBody>
      </p:sp>
      <p:sp>
        <p:nvSpPr>
          <p:cNvPr id="59501" name="Line 109">
            <a:extLst>
              <a:ext uri="{FF2B5EF4-FFF2-40B4-BE49-F238E27FC236}">
                <a16:creationId xmlns:a16="http://schemas.microsoft.com/office/drawing/2014/main" id="{4F8C35F7-C445-4873-AF21-E75885C040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5937250"/>
            <a:ext cx="0" cy="468313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502" name="Text Box 110">
            <a:extLst>
              <a:ext uri="{FF2B5EF4-FFF2-40B4-BE49-F238E27FC236}">
                <a16:creationId xmlns:a16="http://schemas.microsoft.com/office/drawing/2014/main" id="{444ACAF9-8F32-47C3-9ABD-B093C5827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6092825"/>
            <a:ext cx="11588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(Time-out)</a:t>
            </a:r>
          </a:p>
        </p:txBody>
      </p:sp>
      <p:sp>
        <p:nvSpPr>
          <p:cNvPr id="59503" name="Line 111">
            <a:extLst>
              <a:ext uri="{FF2B5EF4-FFF2-40B4-BE49-F238E27FC236}">
                <a16:creationId xmlns:a16="http://schemas.microsoft.com/office/drawing/2014/main" id="{3E5E6BBF-206E-4E98-A10E-5D8F3C91D9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363" y="6386513"/>
            <a:ext cx="4041775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504" name="Line 112">
            <a:extLst>
              <a:ext uri="{FF2B5EF4-FFF2-40B4-BE49-F238E27FC236}">
                <a16:creationId xmlns:a16="http://schemas.microsoft.com/office/drawing/2014/main" id="{3161E723-4EE5-4BC7-B5DC-F84B7C29C0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825" y="1330325"/>
            <a:ext cx="0" cy="504983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505" name="Line 113">
            <a:extLst>
              <a:ext uri="{FF2B5EF4-FFF2-40B4-BE49-F238E27FC236}">
                <a16:creationId xmlns:a16="http://schemas.microsoft.com/office/drawing/2014/main" id="{7E8F99E2-1977-4C83-9B10-BFF68F8167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1330325"/>
            <a:ext cx="381635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506" name="Text Box 114">
            <a:extLst>
              <a:ext uri="{FF2B5EF4-FFF2-40B4-BE49-F238E27FC236}">
                <a16:creationId xmlns:a16="http://schemas.microsoft.com/office/drawing/2014/main" id="{7800705D-F6ED-496A-AEFF-9D411B34E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412875"/>
            <a:ext cx="1504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RFC 1122</a:t>
            </a:r>
          </a:p>
        </p:txBody>
      </p:sp>
    </p:spTree>
    <p:extLst>
      <p:ext uri="{BB962C8B-B14F-4D97-AF65-F5344CB8AC3E}">
        <p14:creationId xmlns:p14="http://schemas.microsoft.com/office/powerpoint/2010/main" val="137086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59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000" fill="hold"/>
                                        <p:tgtEl>
                                          <p:spTgt spid="594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594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594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1000" fill="hold"/>
                                        <p:tgtEl>
                                          <p:spTgt spid="594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594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594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594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594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594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594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594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594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59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1000" fill="hold"/>
                                        <p:tgtEl>
                                          <p:spTgt spid="594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9900"/>
                                      </p:to>
                                    </p:animClr>
                                    <p:set>
                                      <p:cBhvr>
                                        <p:cTn id="82" dur="1000" fill="hold"/>
                                        <p:tgtEl>
                                          <p:spTgt spid="594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594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5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594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594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594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59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5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1000" fill="hold"/>
                                        <p:tgtEl>
                                          <p:spTgt spid="594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2" dur="1000" fill="hold"/>
                                        <p:tgtEl>
                                          <p:spTgt spid="594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00" fill="hold"/>
                                        <p:tgtEl>
                                          <p:spTgt spid="594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5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5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10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4" dur="10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10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5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5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5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5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5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6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2000" fill="hold"/>
                                        <p:tgtEl>
                                          <p:spTgt spid="594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594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594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20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66" dur="20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" dur="20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5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1000"/>
                                        <p:tgtEl>
                                          <p:spTgt spid="59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2" dur="1000"/>
                                        <p:tgtEl>
                                          <p:spTgt spid="5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1000"/>
                                        <p:tgtEl>
                                          <p:spTgt spid="5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1000" fill="hold"/>
                                        <p:tgtEl>
                                          <p:spTgt spid="594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9900"/>
                                      </p:to>
                                    </p:animClr>
                                    <p:set>
                                      <p:cBhvr>
                                        <p:cTn id="190" dur="1000" fill="hold"/>
                                        <p:tgtEl>
                                          <p:spTgt spid="594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" dur="1000" fill="hold"/>
                                        <p:tgtEl>
                                          <p:spTgt spid="594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1000"/>
                                        <p:tgtEl>
                                          <p:spTgt spid="5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5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0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10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9900"/>
                                      </p:to>
                                    </p:animClr>
                                    <p:set>
                                      <p:cBhvr>
                                        <p:cTn id="202" dur="10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10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5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5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1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10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9900"/>
                                      </p:to>
                                    </p:animClr>
                                    <p:set>
                                      <p:cBhvr>
                                        <p:cTn id="214" dur="10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5" dur="10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5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5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6" dur="500"/>
                                        <p:tgtEl>
                                          <p:spTgt spid="5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2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59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5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2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24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1" dur="2000" fill="hold"/>
                                        <p:tgtEl>
                                          <p:spTgt spid="594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242" dur="2000" fill="hold"/>
                                        <p:tgtEl>
                                          <p:spTgt spid="594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3" dur="2000" fill="hold"/>
                                        <p:tgtEl>
                                          <p:spTgt spid="594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5" dur="20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246" dur="20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7" dur="20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9" dur="20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250" dur="20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1" dur="20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/>
      <p:bldP spid="59395" grpId="0"/>
      <p:bldP spid="59396" grpId="0"/>
      <p:bldP spid="59431" grpId="0"/>
      <p:bldP spid="59441" grpId="0"/>
      <p:bldP spid="59452" grpId="0"/>
      <p:bldP spid="59463" grpId="0"/>
      <p:bldP spid="59465" grpId="0"/>
      <p:bldP spid="59468" grpId="0"/>
      <p:bldP spid="59471" grpId="0"/>
      <p:bldP spid="59479" grpId="0"/>
      <p:bldP spid="59485" grpId="0"/>
      <p:bldP spid="59491" grpId="0"/>
      <p:bldP spid="59497" grpId="0"/>
      <p:bldP spid="59500" grpId="0"/>
      <p:bldP spid="59502" grpId="0"/>
      <p:bldP spid="5950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灯片编号占位符 4">
            <a:extLst>
              <a:ext uri="{FF2B5EF4-FFF2-40B4-BE49-F238E27FC236}">
                <a16:creationId xmlns:a16="http://schemas.microsoft.com/office/drawing/2014/main" id="{556D409D-419A-48CE-8456-995095093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5B8F-D4A8-41CB-A48C-0C24B790400F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F3B3FF06-3D4B-45EC-88A6-FB99FD392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Timing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03A86B-2A25-40E0-A05F-CB40298A7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042" y="1032606"/>
            <a:ext cx="4900308" cy="58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213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F1A8907-317E-47E2-8668-5CFFD7CC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02CA-281E-4E49-A120-33782B24488D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B36C25EF-7603-4F63-820F-1991C3D0F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Discussion: Connection Termination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1E27C240-840A-4036-A6C3-DB9EA90E12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问题：被动关闭（</a:t>
            </a:r>
            <a:r>
              <a:rPr lang="en-US" altLang="zh-CN" dirty="0"/>
              <a:t>Passive Close</a:t>
            </a:r>
            <a:r>
              <a:rPr lang="zh-CN" altLang="en-US" dirty="0"/>
              <a:t>）？</a:t>
            </a:r>
          </a:p>
          <a:p>
            <a:pPr lvl="1"/>
            <a:r>
              <a:rPr lang="zh-CN" altLang="en-US" dirty="0"/>
              <a:t>教材：图</a:t>
            </a:r>
            <a:r>
              <a:rPr lang="en-US" altLang="zh-CN" dirty="0"/>
              <a:t>15.11</a:t>
            </a:r>
            <a:r>
              <a:rPr lang="zh-CN" altLang="en-US" dirty="0"/>
              <a:t>、</a:t>
            </a:r>
            <a:r>
              <a:rPr lang="en-US" altLang="zh-CN" dirty="0"/>
              <a:t>15.12</a:t>
            </a:r>
            <a:r>
              <a:rPr lang="zh-CN" altLang="en-US" dirty="0"/>
              <a:t>、</a:t>
            </a:r>
            <a:r>
              <a:rPr lang="en-US" altLang="zh-CN" dirty="0"/>
              <a:t>15.14</a:t>
            </a:r>
            <a:r>
              <a:rPr lang="zh-CN" altLang="en-US" dirty="0"/>
              <a:t>和</a:t>
            </a:r>
            <a:r>
              <a:rPr lang="en-US" altLang="zh-CN" dirty="0"/>
              <a:t>15.15</a:t>
            </a:r>
          </a:p>
          <a:p>
            <a:r>
              <a:rPr lang="zh-CN" altLang="en-US" dirty="0"/>
              <a:t>参考</a:t>
            </a:r>
          </a:p>
          <a:p>
            <a:pPr lvl="1"/>
            <a:r>
              <a:rPr lang="en-US" altLang="zh-CN" dirty="0"/>
              <a:t>RFC793</a:t>
            </a:r>
            <a:r>
              <a:rPr lang="zh-CN" altLang="en-US" dirty="0"/>
              <a:t>中没有定义</a:t>
            </a:r>
            <a:r>
              <a:rPr lang="en-US" altLang="zh-CN" dirty="0"/>
              <a:t>passive close</a:t>
            </a:r>
            <a:r>
              <a:rPr lang="zh-CN" altLang="en-US" dirty="0"/>
              <a:t>事件，只有</a:t>
            </a:r>
          </a:p>
          <a:p>
            <a:pPr lvl="2"/>
            <a:r>
              <a:rPr lang="en-US" altLang="zh-CN" dirty="0"/>
              <a:t>Active OPEN</a:t>
            </a:r>
            <a:r>
              <a:rPr lang="zh-CN" altLang="en-US" dirty="0"/>
              <a:t>，</a:t>
            </a:r>
            <a:r>
              <a:rPr lang="en-US" altLang="zh-CN" dirty="0"/>
              <a:t>Passive OPEN</a:t>
            </a:r>
            <a:r>
              <a:rPr lang="zh-CN" altLang="en-US" dirty="0"/>
              <a:t>，</a:t>
            </a:r>
            <a:r>
              <a:rPr lang="en-US" altLang="zh-CN" dirty="0"/>
              <a:t>CLOSE</a:t>
            </a:r>
          </a:p>
          <a:p>
            <a:pPr lvl="1"/>
            <a:r>
              <a:rPr lang="zh-CN" altLang="en-US" dirty="0"/>
              <a:t>应用程序调用相关的</a:t>
            </a:r>
            <a:r>
              <a:rPr lang="en-US" altLang="zh-CN" dirty="0"/>
              <a:t>socket</a:t>
            </a:r>
            <a:r>
              <a:rPr lang="zh-CN" altLang="en-US" dirty="0"/>
              <a:t>函数产生这三种事件</a:t>
            </a:r>
          </a:p>
          <a:p>
            <a:pPr lvl="2"/>
            <a:r>
              <a:rPr lang="en-US" altLang="zh-CN" dirty="0"/>
              <a:t>connect( )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/>
              <a:t>active OPEN</a:t>
            </a:r>
          </a:p>
          <a:p>
            <a:pPr lvl="2"/>
            <a:r>
              <a:rPr lang="en-US" altLang="zh-CN" dirty="0"/>
              <a:t>listen( ) </a:t>
            </a:r>
            <a:r>
              <a:rPr lang="en-US" altLang="zh-CN" dirty="0">
                <a:sym typeface="Wingdings" panose="05000000000000000000" pitchFamily="2" charset="2"/>
              </a:rPr>
              <a:t> passive OPEN</a:t>
            </a:r>
          </a:p>
          <a:p>
            <a:pPr lvl="2"/>
            <a:r>
              <a:rPr lang="en-US" altLang="zh-CN" dirty="0"/>
              <a:t>close( ) </a:t>
            </a:r>
            <a:r>
              <a:rPr lang="zh-CN" altLang="en-US" dirty="0"/>
              <a:t>或 </a:t>
            </a:r>
            <a:r>
              <a:rPr lang="en-US" altLang="zh-CN" dirty="0"/>
              <a:t>shutdown( ) </a:t>
            </a:r>
            <a:r>
              <a:rPr lang="en-US" altLang="zh-CN" dirty="0">
                <a:sym typeface="Wingdings" panose="05000000000000000000" pitchFamily="2" charset="2"/>
              </a:rPr>
              <a:t> CLOSE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7C95D9D-374D-4055-8282-2D4068B6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C825-898B-4AB9-A0A5-2A900E242EC2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8DE98B45-1E8E-421F-A8AB-943276C60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Discussion: Connection Termination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FC90E0F4-F7B3-4E7C-812F-A055D98DC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问题：</a:t>
            </a:r>
            <a:r>
              <a:rPr lang="en-US" altLang="zh-CN" sz="2800" dirty="0"/>
              <a:t>TCP</a:t>
            </a:r>
            <a:r>
              <a:rPr lang="zh-CN" altLang="en-US" sz="2800" dirty="0"/>
              <a:t>能否发出</a:t>
            </a:r>
            <a:r>
              <a:rPr lang="en-US" altLang="zh-CN" sz="2800" dirty="0"/>
              <a:t>FIN+ACK</a:t>
            </a:r>
            <a:r>
              <a:rPr lang="zh-CN" altLang="en-US" sz="2800" dirty="0"/>
              <a:t>报文段？</a:t>
            </a:r>
          </a:p>
          <a:p>
            <a:pPr lvl="1"/>
            <a:r>
              <a:rPr lang="zh-CN" altLang="en-US" sz="2400" dirty="0"/>
              <a:t>教材：图</a:t>
            </a:r>
            <a:r>
              <a:rPr lang="en-US" altLang="zh-CN" sz="2400" dirty="0"/>
              <a:t>15.11</a:t>
            </a:r>
            <a:r>
              <a:rPr lang="zh-CN" altLang="en-US" sz="2400" dirty="0"/>
              <a:t>和</a:t>
            </a:r>
            <a:r>
              <a:rPr lang="en-US" altLang="zh-CN" sz="2400" dirty="0"/>
              <a:t>15.15</a:t>
            </a:r>
          </a:p>
          <a:p>
            <a:pPr lvl="2"/>
            <a:r>
              <a:rPr lang="zh-CN" altLang="en-US" sz="2200" dirty="0"/>
              <a:t>使用三向握手的连接终止 </a:t>
            </a:r>
            <a:r>
              <a:rPr lang="zh-CN" altLang="en-US" sz="2200" dirty="0">
                <a:sym typeface="Wingdings" panose="05000000000000000000" pitchFamily="2" charset="2"/>
              </a:rPr>
              <a:t> 找不到可供参考的</a:t>
            </a:r>
            <a:r>
              <a:rPr lang="en-US" altLang="zh-CN" sz="2200" dirty="0">
                <a:sym typeface="Wingdings" panose="05000000000000000000" pitchFamily="2" charset="2"/>
              </a:rPr>
              <a:t>RFC</a:t>
            </a:r>
            <a:endParaRPr lang="en-US" altLang="zh-CN" sz="2200" dirty="0"/>
          </a:p>
          <a:p>
            <a:pPr lvl="1"/>
            <a:r>
              <a:rPr lang="zh-CN" altLang="en-US" sz="2400" dirty="0"/>
              <a:t>教材：图</a:t>
            </a:r>
            <a:r>
              <a:rPr lang="en-US" altLang="zh-CN" sz="2400" dirty="0"/>
              <a:t>15.13 </a:t>
            </a:r>
            <a:r>
              <a:rPr lang="zh-CN" altLang="en-US" sz="2400" dirty="0"/>
              <a:t>状态转换图，</a:t>
            </a:r>
            <a:r>
              <a:rPr lang="zh-CN" altLang="en-US" sz="2400" dirty="0">
                <a:sym typeface="Wingdings" panose="05000000000000000000" pitchFamily="2" charset="2"/>
              </a:rPr>
              <a:t>主模块流程</a:t>
            </a:r>
            <a:r>
              <a:rPr lang="en-US" altLang="zh-CN" sz="2400" dirty="0">
                <a:sym typeface="Wingdings" panose="05000000000000000000" pitchFamily="2" charset="2"/>
              </a:rPr>
              <a:t>P383</a:t>
            </a:r>
            <a:endParaRPr lang="en-US" altLang="zh-CN" sz="2400" dirty="0"/>
          </a:p>
          <a:p>
            <a:pPr lvl="2"/>
            <a:r>
              <a:rPr lang="en-US" altLang="zh-CN" sz="2200" dirty="0"/>
              <a:t>FIN-WAIT-1			    TIME-WAIT </a:t>
            </a:r>
            <a:r>
              <a:rPr lang="en-US" altLang="zh-CN" sz="2200" dirty="0">
                <a:sym typeface="Wingdings" panose="05000000000000000000" pitchFamily="2" charset="2"/>
              </a:rPr>
              <a:t> RFC1122</a:t>
            </a:r>
          </a:p>
          <a:p>
            <a:r>
              <a:rPr lang="zh-CN" altLang="en-US" sz="2800" dirty="0"/>
              <a:t>参考</a:t>
            </a:r>
          </a:p>
          <a:p>
            <a:pPr lvl="1"/>
            <a:r>
              <a:rPr lang="en-US" altLang="zh-CN" sz="2400" dirty="0"/>
              <a:t>Linux 2.6.11</a:t>
            </a:r>
            <a:r>
              <a:rPr lang="zh-CN" altLang="en-US" sz="2400" dirty="0"/>
              <a:t>内核的</a:t>
            </a:r>
            <a:r>
              <a:rPr lang="en-US" altLang="zh-CN" sz="2400" dirty="0"/>
              <a:t>TCP</a:t>
            </a:r>
            <a:r>
              <a:rPr lang="zh-CN" altLang="en-US" sz="2400" dirty="0"/>
              <a:t>源代码</a:t>
            </a:r>
          </a:p>
          <a:p>
            <a:pPr lvl="2"/>
            <a:r>
              <a:rPr lang="en-US" altLang="zh-CN" sz="2200" dirty="0"/>
              <a:t>TCP</a:t>
            </a:r>
            <a:r>
              <a:rPr lang="zh-CN" altLang="en-US" sz="2200" dirty="0"/>
              <a:t>收到</a:t>
            </a:r>
            <a:r>
              <a:rPr lang="en-US" altLang="zh-CN" sz="2200" dirty="0"/>
              <a:t>FIN</a:t>
            </a:r>
            <a:r>
              <a:rPr lang="zh-CN" altLang="en-US" sz="2200" dirty="0"/>
              <a:t>后立刻发送</a:t>
            </a:r>
            <a:r>
              <a:rPr lang="en-US" altLang="zh-CN" sz="2200" dirty="0"/>
              <a:t>ACK</a:t>
            </a:r>
            <a:r>
              <a:rPr lang="zh-CN" altLang="en-US" sz="2200" dirty="0"/>
              <a:t>，并没有发送</a:t>
            </a:r>
            <a:r>
              <a:rPr lang="en-US" altLang="zh-CN" sz="2200" dirty="0"/>
              <a:t>FIN+ACK</a:t>
            </a:r>
            <a:r>
              <a:rPr lang="zh-CN" altLang="en-US" sz="2200" dirty="0"/>
              <a:t>的操作</a:t>
            </a:r>
          </a:p>
          <a:p>
            <a:pPr lvl="2"/>
            <a:r>
              <a:rPr lang="zh-CN" altLang="en-US" sz="2200" dirty="0"/>
              <a:t>在</a:t>
            </a:r>
            <a:r>
              <a:rPr lang="en-US" altLang="zh-CN" sz="2200" dirty="0"/>
              <a:t>FIN-WAIT-1</a:t>
            </a:r>
            <a:r>
              <a:rPr lang="zh-CN" altLang="en-US" sz="2200" dirty="0"/>
              <a:t>状态下，只有收到</a:t>
            </a:r>
            <a:r>
              <a:rPr lang="en-US" altLang="zh-CN" sz="2200" dirty="0"/>
              <a:t>FIN</a:t>
            </a:r>
            <a:r>
              <a:rPr lang="zh-CN" altLang="en-US" sz="2200" dirty="0"/>
              <a:t>或</a:t>
            </a:r>
            <a:r>
              <a:rPr lang="en-US" altLang="zh-CN" sz="2200" dirty="0"/>
              <a:t>ACK</a:t>
            </a:r>
            <a:r>
              <a:rPr lang="zh-CN" altLang="en-US" sz="2200" dirty="0"/>
              <a:t>的状态转换处理</a:t>
            </a:r>
          </a:p>
          <a:p>
            <a:pPr lvl="1"/>
            <a:r>
              <a:rPr lang="zh-CN" altLang="en-US" sz="2400" dirty="0"/>
              <a:t>用</a:t>
            </a:r>
            <a:r>
              <a:rPr lang="en-US" altLang="zh-CN" sz="2400" dirty="0"/>
              <a:t>Sniffer</a:t>
            </a:r>
            <a:r>
              <a:rPr lang="zh-CN" altLang="en-US" sz="2400" dirty="0"/>
              <a:t>软件捕获</a:t>
            </a:r>
            <a:r>
              <a:rPr lang="en-US" altLang="zh-CN" sz="2400" dirty="0"/>
              <a:t>FTP</a:t>
            </a:r>
            <a:r>
              <a:rPr lang="zh-CN" altLang="en-US" sz="2400" dirty="0"/>
              <a:t>或</a:t>
            </a:r>
            <a:r>
              <a:rPr lang="en-US" altLang="zh-CN" sz="2400" dirty="0"/>
              <a:t>HTTP</a:t>
            </a:r>
            <a:r>
              <a:rPr lang="zh-CN" altLang="en-US" sz="2400" dirty="0"/>
              <a:t>的</a:t>
            </a:r>
            <a:r>
              <a:rPr lang="en-US" altLang="zh-CN" sz="2400" dirty="0"/>
              <a:t>TCP</a:t>
            </a:r>
            <a:r>
              <a:rPr lang="zh-CN" altLang="en-US" sz="2400" dirty="0"/>
              <a:t>连接终止报文段</a:t>
            </a:r>
          </a:p>
          <a:p>
            <a:pPr lvl="2"/>
            <a:r>
              <a:rPr lang="zh-CN" altLang="en-US" sz="2200" dirty="0"/>
              <a:t>只有四向握手过程，捕获不到三向握手的连接终止过程</a:t>
            </a:r>
          </a:p>
        </p:txBody>
      </p:sp>
      <p:sp>
        <p:nvSpPr>
          <p:cNvPr id="120836" name="Line 4">
            <a:extLst>
              <a:ext uri="{FF2B5EF4-FFF2-40B4-BE49-F238E27FC236}">
                <a16:creationId xmlns:a16="http://schemas.microsoft.com/office/drawing/2014/main" id="{BF596B36-C4B5-4D91-AAA6-2796DC16A8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3397250"/>
            <a:ext cx="2087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837" name="Text Box 5">
            <a:extLst>
              <a:ext uri="{FF2B5EF4-FFF2-40B4-BE49-F238E27FC236}">
                <a16:creationId xmlns:a16="http://schemas.microsoft.com/office/drawing/2014/main" id="{08C7E28B-5BF0-4915-A19F-FDA9B2BBF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3036888"/>
            <a:ext cx="188118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FIN+ACK/ACK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灯片编号占位符 4">
            <a:extLst>
              <a:ext uri="{FF2B5EF4-FFF2-40B4-BE49-F238E27FC236}">
                <a16:creationId xmlns:a16="http://schemas.microsoft.com/office/drawing/2014/main" id="{556D409D-419A-48CE-8456-995095093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5B8F-D4A8-41CB-A48C-0C24B790400F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F3B3FF06-3D4B-45EC-88A6-FB99FD392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Timing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E0DD1BF-E953-4A26-8957-D2461CD12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056633"/>
            <a:ext cx="5904656" cy="580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917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F1A8907-317E-47E2-8668-5CFFD7CC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02CA-281E-4E49-A120-33782B24488D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B36C25EF-7603-4F63-820F-1991C3D0F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Discussion: Connection Termination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1E27C240-840A-4036-A6C3-DB9EA90E12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26009"/>
            <a:ext cx="8712646" cy="4967287"/>
          </a:xfrm>
        </p:spPr>
        <p:txBody>
          <a:bodyPr/>
          <a:lstStyle/>
          <a:p>
            <a:r>
              <a:rPr lang="en-US" altLang="zh-CN" dirty="0"/>
              <a:t>MSL</a:t>
            </a:r>
            <a:r>
              <a:rPr lang="zh-CN" altLang="en-US" dirty="0"/>
              <a:t>：</a:t>
            </a:r>
            <a:r>
              <a:rPr lang="en-US" altLang="zh-CN" dirty="0"/>
              <a:t>Max Segment Lifetime</a:t>
            </a:r>
            <a:r>
              <a:rPr lang="zh-CN" altLang="en-US" dirty="0"/>
              <a:t>，</a:t>
            </a:r>
            <a:r>
              <a:rPr lang="en-US" altLang="zh-CN" dirty="0"/>
              <a:t>TTL</a:t>
            </a:r>
          </a:p>
          <a:p>
            <a:pPr marL="0" indent="0">
              <a:buNone/>
            </a:pPr>
            <a:r>
              <a:rPr lang="en-US" altLang="zh-CN" dirty="0"/>
              <a:t>               30~60 seconds</a:t>
            </a:r>
            <a:endParaRPr lang="zh-CN" altLang="en-US" dirty="0"/>
          </a:p>
          <a:p>
            <a:r>
              <a:rPr lang="en-US" altLang="zh-CN" dirty="0"/>
              <a:t>Last ACK Lost</a:t>
            </a:r>
          </a:p>
          <a:p>
            <a:pPr lvl="1"/>
            <a:r>
              <a:rPr lang="en-US" altLang="zh-CN" dirty="0"/>
              <a:t>Closed in 2MSL</a:t>
            </a:r>
          </a:p>
          <a:p>
            <a:pPr lvl="1"/>
            <a:r>
              <a:rPr lang="en-US" altLang="zh-CN" dirty="0"/>
              <a:t>Restart timer if received new FIN+ACK</a:t>
            </a:r>
          </a:p>
          <a:p>
            <a:endParaRPr lang="en-US" altLang="zh-CN" dirty="0"/>
          </a:p>
          <a:p>
            <a:r>
              <a:rPr lang="en-US" altLang="zh-CN" dirty="0"/>
              <a:t>Duplicated segment received in new connection</a:t>
            </a:r>
            <a:endParaRPr lang="zh-CN" altLang="en-US" dirty="0"/>
          </a:p>
          <a:p>
            <a:pPr lvl="2"/>
            <a:r>
              <a:rPr lang="en-US" altLang="zh-CN" dirty="0"/>
              <a:t>2MSL delay</a:t>
            </a:r>
          </a:p>
          <a:p>
            <a:pPr lvl="2"/>
            <a:r>
              <a:rPr lang="en-US" altLang="zh-CN" dirty="0"/>
              <a:t>Sequence Num. </a:t>
            </a:r>
            <a:r>
              <a:rPr lang="zh-CN" altLang="en-US" dirty="0"/>
              <a:t>＞ </a:t>
            </a:r>
            <a:r>
              <a:rPr lang="en-US" altLang="zh-CN" dirty="0"/>
              <a:t>end Num in previous conn.</a:t>
            </a:r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317416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FAF0DD-9068-4A74-A563-87E51989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DF87-1878-4AA6-835D-160FED8E8411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17765" name="Rectangle 5">
            <a:extLst>
              <a:ext uri="{FF2B5EF4-FFF2-40B4-BE49-F238E27FC236}">
                <a16:creationId xmlns:a16="http://schemas.microsoft.com/office/drawing/2014/main" id="{65D2E0E1-1B91-4C10-B669-903E8FEE4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557338"/>
            <a:ext cx="8785225" cy="43926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A0BDBF29-FE92-44EE-A57D-24C9095279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Simultaneous Open</a:t>
            </a:r>
          </a:p>
        </p:txBody>
      </p:sp>
      <p:pic>
        <p:nvPicPr>
          <p:cNvPr id="117764" name="Picture 4">
            <a:extLst>
              <a:ext uri="{FF2B5EF4-FFF2-40B4-BE49-F238E27FC236}">
                <a16:creationId xmlns:a16="http://schemas.microsoft.com/office/drawing/2014/main" id="{6902B42D-7070-4BDE-9800-97297DF0D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30375"/>
            <a:ext cx="8496300" cy="407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FAF0DD-9068-4A74-A563-87E51989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DF87-1878-4AA6-835D-160FED8E8411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A0BDBF29-FE92-44EE-A57D-24C9095279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Simultaneous Open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7CF6E2A-0B26-4E79-953A-DCA0AE379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31928"/>
            <a:ext cx="9116745" cy="391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247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F41A696-11F6-48AA-8EC1-E2AE1BCC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13FA24-3EED-4ED3-9F92-90C56DEB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E363-B44A-4171-91DB-F33913341CDB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994D9026-694F-4E2B-AC42-498A7C197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96975"/>
            <a:ext cx="9123363" cy="56610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71113D61-E8DE-4B5F-9676-5D3FB28F28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Simultaneous Close</a:t>
            </a:r>
          </a:p>
        </p:txBody>
      </p:sp>
      <p:pic>
        <p:nvPicPr>
          <p:cNvPr id="118789" name="Picture 5">
            <a:extLst>
              <a:ext uri="{FF2B5EF4-FFF2-40B4-BE49-F238E27FC236}">
                <a16:creationId xmlns:a16="http://schemas.microsoft.com/office/drawing/2014/main" id="{68FA44AD-2ED6-49C5-8D79-E8D6CBB61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55713"/>
            <a:ext cx="8977313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F8839E1-C48C-4BC6-8B4A-68E3CE04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B146-E829-4D3B-BAD8-0236869F033F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8255DFCC-2D46-4506-885A-D50516DDA4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10.1  TCP Services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57B5A723-A609-4B2D-9CA1-E5D328EDB1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Process-to-process communication</a:t>
            </a:r>
          </a:p>
          <a:p>
            <a:r>
              <a:rPr lang="en-US" altLang="zh-CN"/>
              <a:t>Stream delivery</a:t>
            </a:r>
          </a:p>
          <a:p>
            <a:r>
              <a:rPr lang="en-US" altLang="zh-CN"/>
              <a:t>Full-duplex service</a:t>
            </a:r>
          </a:p>
          <a:p>
            <a:r>
              <a:rPr lang="en-US" altLang="zh-CN"/>
              <a:t>Connection-oriented service</a:t>
            </a:r>
          </a:p>
          <a:p>
            <a:r>
              <a:rPr lang="en-US" altLang="zh-CN"/>
              <a:t>Reliable service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F41A696-11F6-48AA-8EC1-E2AE1BCC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13FA24-3EED-4ED3-9F92-90C56DEB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E363-B44A-4171-91DB-F33913341CDB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994D9026-694F-4E2B-AC42-498A7C197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96975"/>
            <a:ext cx="9123363" cy="56610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71113D61-E8DE-4B5F-9676-5D3FB28F28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Refuse connection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E7ADCCF-73E2-4697-B20C-B178F57E0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484784"/>
            <a:ext cx="8060772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69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F41A696-11F6-48AA-8EC1-E2AE1BCC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13FA24-3EED-4ED3-9F92-90C56DEB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E363-B44A-4171-91DB-F33913341CDB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994D9026-694F-4E2B-AC42-498A7C197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96975"/>
            <a:ext cx="9123363" cy="56610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71113D61-E8DE-4B5F-9676-5D3FB28F28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Reset connection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92320AF-4B62-4E9D-B018-5867AA072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2074863"/>
            <a:ext cx="8630048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948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297BE694-E0E3-4998-B342-D5F5E095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33E5-162A-4FE3-AF1D-7800E6AEA4EA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40AAC921-0BF8-4FD7-8DC6-FCBAD56FC7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Chapter 10   TCP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12CD5E85-5735-477F-A57C-BE6FF8DE357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7388" y="1628775"/>
            <a:ext cx="4171950" cy="4678363"/>
          </a:xfrm>
          <a:noFill/>
        </p:spPr>
        <p:txBody>
          <a:bodyPr/>
          <a:lstStyle/>
          <a:p>
            <a:pPr>
              <a:spcAft>
                <a:spcPct val="30000"/>
              </a:spcAft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TCP services</a:t>
            </a:r>
          </a:p>
          <a:p>
            <a:pPr>
              <a:spcAft>
                <a:spcPct val="30000"/>
              </a:spcAft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Numbering bytes</a:t>
            </a:r>
          </a:p>
          <a:p>
            <a:pPr>
              <a:spcAft>
                <a:spcPct val="30000"/>
              </a:spcAft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Segment</a:t>
            </a:r>
          </a:p>
          <a:p>
            <a:pPr>
              <a:spcAft>
                <a:spcPct val="30000"/>
              </a:spcAft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Connection</a:t>
            </a:r>
          </a:p>
          <a:p>
            <a:pPr>
              <a:spcAft>
                <a:spcPct val="30000"/>
              </a:spcAft>
            </a:pPr>
            <a:r>
              <a:rPr lang="en-US" altLang="zh-CN" dirty="0">
                <a:solidFill>
                  <a:srgbClr val="00FFFF"/>
                </a:solidFill>
              </a:rPr>
              <a:t>Flow control</a:t>
            </a: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D1797CAB-C759-4255-AB76-77185C9AFA0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28775"/>
            <a:ext cx="4171950" cy="4678363"/>
          </a:xfrm>
          <a:noFill/>
        </p:spPr>
        <p:txBody>
          <a:bodyPr/>
          <a:lstStyle/>
          <a:p>
            <a:pPr>
              <a:spcAft>
                <a:spcPct val="30000"/>
              </a:spcAft>
            </a:pPr>
            <a:r>
              <a:rPr lang="en-US" altLang="zh-CN">
                <a:solidFill>
                  <a:srgbClr val="00FFFF"/>
                </a:solidFill>
              </a:rPr>
              <a:t>Error control</a:t>
            </a:r>
          </a:p>
          <a:p>
            <a:pPr>
              <a:spcAft>
                <a:spcPct val="30000"/>
              </a:spcAft>
            </a:pPr>
            <a:r>
              <a:rPr lang="en-US" altLang="zh-CN">
                <a:solidFill>
                  <a:srgbClr val="00FFFF"/>
                </a:solidFill>
              </a:rPr>
              <a:t>Congestion control</a:t>
            </a:r>
          </a:p>
          <a:p>
            <a:pPr>
              <a:spcAft>
                <a:spcPct val="30000"/>
              </a:spcAft>
            </a:pPr>
            <a:r>
              <a:rPr lang="en-US" altLang="zh-CN"/>
              <a:t>TCP timers</a:t>
            </a:r>
          </a:p>
          <a:p>
            <a:pPr>
              <a:spcAft>
                <a:spcPct val="30000"/>
              </a:spcAft>
            </a:pPr>
            <a:r>
              <a:rPr lang="en-US" altLang="zh-CN"/>
              <a:t>TCP package</a:t>
            </a:r>
          </a:p>
        </p:txBody>
      </p:sp>
    </p:spTree>
    <p:extLst>
      <p:ext uri="{BB962C8B-B14F-4D97-AF65-F5344CB8AC3E}">
        <p14:creationId xmlns:p14="http://schemas.microsoft.com/office/powerpoint/2010/main" val="35962147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A033AEB-3059-443F-A886-5D7F6058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84F4-AD5B-4A2C-A0EE-C34A7827A946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EF38CCC4-CF3C-4913-ACF9-324415B0D5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  Flow Control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0057961-7E38-4956-B1D8-EFBE0DCFB9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Concept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To define the amount of data a source can send before receiving an acknowledgment from the destination</a:t>
            </a:r>
          </a:p>
          <a:p>
            <a:pPr>
              <a:lnSpc>
                <a:spcPct val="90000"/>
              </a:lnSpc>
            </a:pPr>
            <a:r>
              <a:rPr lang="en-US" altLang="zh-CN"/>
              <a:t>Purpose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To make transmission more efficient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To control the flow of data so that the destination does not become overwhelmed with data </a:t>
            </a:r>
          </a:p>
          <a:p>
            <a:pPr>
              <a:lnSpc>
                <a:spcPct val="90000"/>
              </a:lnSpc>
            </a:pPr>
            <a:r>
              <a:rPr lang="en-US" altLang="zh-CN"/>
              <a:t>Method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Sliding window protocol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日期占位符 3">
            <a:extLst>
              <a:ext uri="{FF2B5EF4-FFF2-40B4-BE49-F238E27FC236}">
                <a16:creationId xmlns:a16="http://schemas.microsoft.com/office/drawing/2014/main" id="{65A11715-D2EE-4A53-861C-775B04E27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26" name="灯片编号占位符 5">
            <a:extLst>
              <a:ext uri="{FF2B5EF4-FFF2-40B4-BE49-F238E27FC236}">
                <a16:creationId xmlns:a16="http://schemas.microsoft.com/office/drawing/2014/main" id="{32B861B7-BD38-4818-9F5C-4E870A578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2A8E-8255-4490-8489-7FDD01F5919F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2F760334-581E-47F0-8689-3E26EB794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96975"/>
            <a:ext cx="9144000" cy="56610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6039" name="Group 23">
            <a:extLst>
              <a:ext uri="{FF2B5EF4-FFF2-40B4-BE49-F238E27FC236}">
                <a16:creationId xmlns:a16="http://schemas.microsoft.com/office/drawing/2014/main" id="{6FBC0276-E77C-4CAF-9A5E-98ACFB62E7D9}"/>
              </a:ext>
            </a:extLst>
          </p:cNvPr>
          <p:cNvGrpSpPr>
            <a:grpSpLocks/>
          </p:cNvGrpSpPr>
          <p:nvPr/>
        </p:nvGrpSpPr>
        <p:grpSpPr bwMode="auto">
          <a:xfrm>
            <a:off x="365125" y="1243013"/>
            <a:ext cx="8558213" cy="2257425"/>
            <a:chOff x="230" y="2886"/>
            <a:chExt cx="5391" cy="1422"/>
          </a:xfrm>
        </p:grpSpPr>
        <p:grpSp>
          <p:nvGrpSpPr>
            <p:cNvPr id="86029" name="Group 13">
              <a:extLst>
                <a:ext uri="{FF2B5EF4-FFF2-40B4-BE49-F238E27FC236}">
                  <a16:creationId xmlns:a16="http://schemas.microsoft.com/office/drawing/2014/main" id="{C945F869-9549-42ED-BBD9-D1D1707E34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" y="2886"/>
              <a:ext cx="5391" cy="1388"/>
              <a:chOff x="230" y="2886"/>
              <a:chExt cx="5391" cy="1388"/>
            </a:xfrm>
          </p:grpSpPr>
          <p:pic>
            <p:nvPicPr>
              <p:cNvPr id="86025" name="Picture 9">
                <a:extLst>
                  <a:ext uri="{FF2B5EF4-FFF2-40B4-BE49-F238E27FC236}">
                    <a16:creationId xmlns:a16="http://schemas.microsoft.com/office/drawing/2014/main" id="{F16D50F8-89D2-4EA4-8FFA-42EC11BC56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" y="2886"/>
                <a:ext cx="5391" cy="1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6027" name="Rectangle 11">
                <a:extLst>
                  <a:ext uri="{FF2B5EF4-FFF2-40B4-BE49-F238E27FC236}">
                    <a16:creationId xmlns:a16="http://schemas.microsoft.com/office/drawing/2014/main" id="{E138E4D9-3BF3-4D3D-B13D-961A33A8D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" y="3203"/>
                <a:ext cx="3561" cy="4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86038" name="Rectangle 22">
              <a:extLst>
                <a:ext uri="{FF2B5EF4-FFF2-40B4-BE49-F238E27FC236}">
                  <a16:creationId xmlns:a16="http://schemas.microsoft.com/office/drawing/2014/main" id="{0BEA5EED-37C2-4820-98AC-798C9F035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3826"/>
              <a:ext cx="1315" cy="4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6018" name="Rectangle 2">
            <a:extLst>
              <a:ext uri="{FF2B5EF4-FFF2-40B4-BE49-F238E27FC236}">
                <a16:creationId xmlns:a16="http://schemas.microsoft.com/office/drawing/2014/main" id="{38CE5FDB-209E-48A6-8833-B4EEE39BAB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Sender Buffer &amp; Sender Window</a:t>
            </a:r>
          </a:p>
        </p:txBody>
      </p:sp>
      <p:grpSp>
        <p:nvGrpSpPr>
          <p:cNvPr id="86056" name="Group 40">
            <a:extLst>
              <a:ext uri="{FF2B5EF4-FFF2-40B4-BE49-F238E27FC236}">
                <a16:creationId xmlns:a16="http://schemas.microsoft.com/office/drawing/2014/main" id="{A4FA0D07-163D-473E-ADA9-C42E9B31A4B6}"/>
              </a:ext>
            </a:extLst>
          </p:cNvPr>
          <p:cNvGrpSpPr>
            <a:grpSpLocks/>
          </p:cNvGrpSpPr>
          <p:nvPr/>
        </p:nvGrpSpPr>
        <p:grpSpPr bwMode="auto">
          <a:xfrm>
            <a:off x="3238500" y="1747838"/>
            <a:ext cx="4283075" cy="1584325"/>
            <a:chOff x="2040" y="3158"/>
            <a:chExt cx="2698" cy="998"/>
          </a:xfrm>
        </p:grpSpPr>
        <p:sp>
          <p:nvSpPr>
            <p:cNvPr id="86028" name="Rectangle 12">
              <a:extLst>
                <a:ext uri="{FF2B5EF4-FFF2-40B4-BE49-F238E27FC236}">
                  <a16:creationId xmlns:a16="http://schemas.microsoft.com/office/drawing/2014/main" id="{6718E906-58ED-43FA-98A5-BD888E617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" y="3158"/>
              <a:ext cx="2698" cy="998"/>
            </a:xfrm>
            <a:prstGeom prst="rect">
              <a:avLst/>
            </a:prstGeom>
            <a:solidFill>
              <a:srgbClr val="009999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26" name="Text Box 10">
              <a:extLst>
                <a:ext uri="{FF2B5EF4-FFF2-40B4-BE49-F238E27FC236}">
                  <a16:creationId xmlns:a16="http://schemas.microsoft.com/office/drawing/2014/main" id="{40BE0F1A-60DC-4FAD-8571-94EB0F72FE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2" y="3906"/>
              <a:ext cx="1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bg1"/>
                  </a:solidFill>
                  <a:effectLst/>
                </a:rPr>
                <a:t>Sender Window</a:t>
              </a:r>
            </a:p>
          </p:txBody>
        </p:sp>
      </p:grpSp>
      <p:grpSp>
        <p:nvGrpSpPr>
          <p:cNvPr id="86054" name="Group 38">
            <a:extLst>
              <a:ext uri="{FF2B5EF4-FFF2-40B4-BE49-F238E27FC236}">
                <a16:creationId xmlns:a16="http://schemas.microsoft.com/office/drawing/2014/main" id="{36B8703F-28BA-4710-943C-245791867F9F}"/>
              </a:ext>
            </a:extLst>
          </p:cNvPr>
          <p:cNvGrpSpPr>
            <a:grpSpLocks/>
          </p:cNvGrpSpPr>
          <p:nvPr/>
        </p:nvGrpSpPr>
        <p:grpSpPr bwMode="auto">
          <a:xfrm>
            <a:off x="3244850" y="1717675"/>
            <a:ext cx="4279900" cy="1614488"/>
            <a:chOff x="2044" y="3139"/>
            <a:chExt cx="2696" cy="1017"/>
          </a:xfrm>
        </p:grpSpPr>
        <p:sp>
          <p:nvSpPr>
            <p:cNvPr id="86030" name="Line 14">
              <a:extLst>
                <a:ext uri="{FF2B5EF4-FFF2-40B4-BE49-F238E27FC236}">
                  <a16:creationId xmlns:a16="http://schemas.microsoft.com/office/drawing/2014/main" id="{7DC703E1-D1EF-413A-864B-626BDF6D0D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4" y="3384"/>
              <a:ext cx="0" cy="18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1" name="Line 15">
              <a:extLst>
                <a:ext uri="{FF2B5EF4-FFF2-40B4-BE49-F238E27FC236}">
                  <a16:creationId xmlns:a16="http://schemas.microsoft.com/office/drawing/2014/main" id="{7F8C324B-E977-489C-8087-DE1EA3166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3384"/>
              <a:ext cx="0" cy="18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3" name="Text Box 17">
              <a:extLst>
                <a:ext uri="{FF2B5EF4-FFF2-40B4-BE49-F238E27FC236}">
                  <a16:creationId xmlns:a16="http://schemas.microsoft.com/office/drawing/2014/main" id="{A9EE87F4-21EF-4D87-9CB0-8090B2802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3139"/>
              <a:ext cx="801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0">
                  <a:solidFill>
                    <a:schemeClr val="bg1"/>
                  </a:solidFill>
                  <a:effectLst/>
                </a:rPr>
                <a:t>can be sent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0">
                  <a:solidFill>
                    <a:schemeClr val="bg1"/>
                  </a:solidFill>
                  <a:effectLst/>
                </a:rPr>
                <a:t>immediately</a:t>
              </a:r>
            </a:p>
          </p:txBody>
        </p:sp>
        <p:sp>
          <p:nvSpPr>
            <p:cNvPr id="86034" name="Text Box 18">
              <a:extLst>
                <a:ext uri="{FF2B5EF4-FFF2-40B4-BE49-F238E27FC236}">
                  <a16:creationId xmlns:a16="http://schemas.microsoft.com/office/drawing/2014/main" id="{43BC7B93-2681-4204-995A-FFEAD3AABF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3" y="3139"/>
              <a:ext cx="90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0">
                  <a:solidFill>
                    <a:schemeClr val="bg1"/>
                  </a:solidFill>
                  <a:effectLst/>
                </a:rPr>
                <a:t>sent, not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0">
                  <a:solidFill>
                    <a:schemeClr val="bg1"/>
                  </a:solidFill>
                  <a:effectLst/>
                </a:rPr>
                <a:t>acknowledged</a:t>
              </a:r>
            </a:p>
          </p:txBody>
        </p:sp>
        <p:sp>
          <p:nvSpPr>
            <p:cNvPr id="86035" name="Line 19">
              <a:extLst>
                <a:ext uri="{FF2B5EF4-FFF2-40B4-BE49-F238E27FC236}">
                  <a16:creationId xmlns:a16="http://schemas.microsoft.com/office/drawing/2014/main" id="{4B7A3E32-C1D8-45A5-A198-16719ADAA4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4" y="3506"/>
              <a:ext cx="1791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6" name="Line 20">
              <a:extLst>
                <a:ext uri="{FF2B5EF4-FFF2-40B4-BE49-F238E27FC236}">
                  <a16:creationId xmlns:a16="http://schemas.microsoft.com/office/drawing/2014/main" id="{3444B4FC-E763-476B-9D2F-2B8869755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3506"/>
              <a:ext cx="90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40" name="AutoShape 24">
              <a:extLst>
                <a:ext uri="{FF2B5EF4-FFF2-40B4-BE49-F238E27FC236}">
                  <a16:creationId xmlns:a16="http://schemas.microsoft.com/office/drawing/2014/main" id="{4DD6C011-E62A-4FE9-9302-800667DAF57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27" y="3785"/>
              <a:ext cx="251" cy="235"/>
            </a:xfrm>
            <a:custGeom>
              <a:avLst/>
              <a:gdLst>
                <a:gd name="G0" fmla="+- 10125 0 0"/>
                <a:gd name="G1" fmla="+- 18514 0 0"/>
                <a:gd name="G2" fmla="+- 7200 0 0"/>
                <a:gd name="G3" fmla="*/ 10125 1 2"/>
                <a:gd name="G4" fmla="+- G3 10800 0"/>
                <a:gd name="G5" fmla="+- 21600 10125 18514"/>
                <a:gd name="G6" fmla="+- 18514 7200 0"/>
                <a:gd name="G7" fmla="*/ G6 1 2"/>
                <a:gd name="G8" fmla="*/ 18514 2 1"/>
                <a:gd name="G9" fmla="+- G8 0 21600"/>
                <a:gd name="G10" fmla="*/ 21600 G0 G1"/>
                <a:gd name="G11" fmla="*/ 21600 G4 G1"/>
                <a:gd name="G12" fmla="*/ 21600 G5 G1"/>
                <a:gd name="G13" fmla="*/ 21600 G7 G1"/>
                <a:gd name="G14" fmla="*/ 18514 1 2"/>
                <a:gd name="G15" fmla="+- G5 0 G4"/>
                <a:gd name="G16" fmla="+- G0 0 G4"/>
                <a:gd name="G17" fmla="*/ G2 G15 G16"/>
                <a:gd name="T0" fmla="*/ 15863 w 21600"/>
                <a:gd name="T1" fmla="*/ 0 h 21600"/>
                <a:gd name="T2" fmla="*/ 10125 w 21600"/>
                <a:gd name="T3" fmla="*/ 7200 h 21600"/>
                <a:gd name="T4" fmla="*/ 0 w 21600"/>
                <a:gd name="T5" fmla="*/ 18507 h 21600"/>
                <a:gd name="T6" fmla="*/ 9257 w 21600"/>
                <a:gd name="T7" fmla="*/ 21600 h 21600"/>
                <a:gd name="T8" fmla="*/ 18514 w 21600"/>
                <a:gd name="T9" fmla="*/ 15000 h 21600"/>
                <a:gd name="T10" fmla="*/ 21600 w 21600"/>
                <a:gd name="T11" fmla="*/ 720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G5 w 21600"/>
                <a:gd name="T19" fmla="*/ G17 h 21600"/>
                <a:gd name="T20" fmla="*/ G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863" y="0"/>
                  </a:moveTo>
                  <a:lnTo>
                    <a:pt x="10125" y="7200"/>
                  </a:lnTo>
                  <a:lnTo>
                    <a:pt x="13211" y="7200"/>
                  </a:lnTo>
                  <a:lnTo>
                    <a:pt x="13211" y="15413"/>
                  </a:lnTo>
                  <a:lnTo>
                    <a:pt x="0" y="15413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rgbClr val="FF66CC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6050" name="Text Box 34">
              <a:extLst>
                <a:ext uri="{FF2B5EF4-FFF2-40B4-BE49-F238E27FC236}">
                  <a16:creationId xmlns:a16="http://schemas.microsoft.com/office/drawing/2014/main" id="{C3BB9628-6AE1-4091-B185-4C86F32CD7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3820"/>
              <a:ext cx="66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0">
                  <a:solidFill>
                    <a:schemeClr val="bg1"/>
                  </a:solidFill>
                  <a:effectLst/>
                </a:rPr>
                <a:t>next byte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0">
                  <a:solidFill>
                    <a:schemeClr val="bg1"/>
                  </a:solidFill>
                  <a:effectLst/>
                </a:rPr>
                <a:t>to be sent</a:t>
              </a:r>
            </a:p>
          </p:txBody>
        </p:sp>
      </p:grpSp>
      <p:grpSp>
        <p:nvGrpSpPr>
          <p:cNvPr id="86062" name="Group 46">
            <a:extLst>
              <a:ext uri="{FF2B5EF4-FFF2-40B4-BE49-F238E27FC236}">
                <a16:creationId xmlns:a16="http://schemas.microsoft.com/office/drawing/2014/main" id="{DF9634FE-6ED9-49D8-A670-5C42D6B79844}"/>
              </a:ext>
            </a:extLst>
          </p:cNvPr>
          <p:cNvGrpSpPr>
            <a:grpSpLocks/>
          </p:cNvGrpSpPr>
          <p:nvPr/>
        </p:nvGrpSpPr>
        <p:grpSpPr bwMode="auto">
          <a:xfrm>
            <a:off x="142875" y="3478213"/>
            <a:ext cx="8842375" cy="3263900"/>
            <a:chOff x="90" y="2160"/>
            <a:chExt cx="5570" cy="2056"/>
          </a:xfrm>
        </p:grpSpPr>
        <p:pic>
          <p:nvPicPr>
            <p:cNvPr id="86059" name="Picture 43">
              <a:extLst>
                <a:ext uri="{FF2B5EF4-FFF2-40B4-BE49-F238E27FC236}">
                  <a16:creationId xmlns:a16="http://schemas.microsoft.com/office/drawing/2014/main" id="{1CF05AE8-8EE8-4DA3-A9F7-95364A8004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" y="2160"/>
              <a:ext cx="5570" cy="2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6060" name="Line 44">
              <a:extLst>
                <a:ext uri="{FF2B5EF4-FFF2-40B4-BE49-F238E27FC236}">
                  <a16:creationId xmlns:a16="http://schemas.microsoft.com/office/drawing/2014/main" id="{F12C15AB-095B-4EB0-8455-C47C8CEA4D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3521"/>
              <a:ext cx="181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86061" name="Picture 45">
              <a:extLst>
                <a:ext uri="{FF2B5EF4-FFF2-40B4-BE49-F238E27FC236}">
                  <a16:creationId xmlns:a16="http://schemas.microsoft.com/office/drawing/2014/main" id="{74553290-E0A5-4014-8FB7-2E9A61AB16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" y="3219"/>
              <a:ext cx="1470" cy="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13703DA3-F9AF-4CE8-B5CE-F2BA64F03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9ECC-C166-4EA0-B669-A516DDD5ED2E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36916" name="Rectangle 52">
            <a:extLst>
              <a:ext uri="{FF2B5EF4-FFF2-40B4-BE49-F238E27FC236}">
                <a16:creationId xmlns:a16="http://schemas.microsoft.com/office/drawing/2014/main" id="{23F8C0F6-73E8-40A4-82A6-CF912EE90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6288"/>
            <a:ext cx="9144000" cy="21288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7DE65A40-8E0A-45C3-803D-68F8753828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Receiver Window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445590F-AAC0-440A-8E9C-A5199E943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Receiver buffer</a:t>
            </a:r>
          </a:p>
          <a:p>
            <a:pPr lvl="1"/>
            <a:r>
              <a:rPr lang="en-US" altLang="zh-CN" sz="2400"/>
              <a:t>To store TCP segments in order</a:t>
            </a:r>
          </a:p>
          <a:p>
            <a:r>
              <a:rPr lang="en-US" altLang="zh-CN" sz="2800"/>
              <a:t>Receiver window</a:t>
            </a:r>
          </a:p>
          <a:p>
            <a:pPr lvl="1"/>
            <a:r>
              <a:rPr lang="en-US" altLang="zh-CN" sz="2400"/>
              <a:t>The size of free bytes in the receiver buffer</a:t>
            </a:r>
          </a:p>
        </p:txBody>
      </p:sp>
      <p:sp>
        <p:nvSpPr>
          <p:cNvPr id="36914" name="AutoShape 50">
            <a:extLst>
              <a:ext uri="{FF2B5EF4-FFF2-40B4-BE49-F238E27FC236}">
                <a16:creationId xmlns:a16="http://schemas.microsoft.com/office/drawing/2014/main" id="{D63278B4-FA49-4CFD-A2FB-B14411A86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" y="5608638"/>
            <a:ext cx="9131300" cy="9302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52000" rIns="252000">
            <a:spAutoFit/>
          </a:bodyPr>
          <a:lstStyle>
            <a:lvl1pPr marL="1344613" indent="-13446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6986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8780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20574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3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93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51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8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655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Consider: How to process an out-of-order TCP segment?  ( accept or not)</a:t>
            </a:r>
          </a:p>
        </p:txBody>
      </p:sp>
      <p:pic>
        <p:nvPicPr>
          <p:cNvPr id="36915" name="Picture 51">
            <a:extLst>
              <a:ext uri="{FF2B5EF4-FFF2-40B4-BE49-F238E27FC236}">
                <a16:creationId xmlns:a16="http://schemas.microsoft.com/office/drawing/2014/main" id="{8E42DF1A-5C96-4B47-920B-5EB73C40A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349625"/>
            <a:ext cx="8642350" cy="135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917" name="Rectangle 53">
            <a:extLst>
              <a:ext uri="{FF2B5EF4-FFF2-40B4-BE49-F238E27FC236}">
                <a16:creationId xmlns:a16="http://schemas.microsoft.com/office/drawing/2014/main" id="{1091CDF6-FA2D-4AAB-99CC-BA0B90C5B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149725"/>
            <a:ext cx="3087688" cy="684213"/>
          </a:xfrm>
          <a:prstGeom prst="rect">
            <a:avLst/>
          </a:prstGeom>
          <a:solidFill>
            <a:srgbClr val="009999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18" name="Rectangle 54">
            <a:extLst>
              <a:ext uri="{FF2B5EF4-FFF2-40B4-BE49-F238E27FC236}">
                <a16:creationId xmlns:a16="http://schemas.microsoft.com/office/drawing/2014/main" id="{ACB209DF-AFE0-4088-AB35-46018E8E1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149725"/>
            <a:ext cx="1241425" cy="684213"/>
          </a:xfrm>
          <a:prstGeom prst="rect">
            <a:avLst/>
          </a:prstGeom>
          <a:solidFill>
            <a:srgbClr val="009999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6929" name="Group 65">
            <a:extLst>
              <a:ext uri="{FF2B5EF4-FFF2-40B4-BE49-F238E27FC236}">
                <a16:creationId xmlns:a16="http://schemas.microsoft.com/office/drawing/2014/main" id="{D6880E6B-D3E6-409F-A3EE-EAE4FC976979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4668838"/>
            <a:ext cx="1562100" cy="741362"/>
            <a:chOff x="1066" y="2805"/>
            <a:chExt cx="984" cy="467"/>
          </a:xfrm>
        </p:grpSpPr>
        <p:sp>
          <p:nvSpPr>
            <p:cNvPr id="36926" name="AutoShape 62">
              <a:extLst>
                <a:ext uri="{FF2B5EF4-FFF2-40B4-BE49-F238E27FC236}">
                  <a16:creationId xmlns:a16="http://schemas.microsoft.com/office/drawing/2014/main" id="{B9AFE15D-E632-4F51-88A3-A2DF88DEB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805"/>
              <a:ext cx="251" cy="235"/>
            </a:xfrm>
            <a:custGeom>
              <a:avLst/>
              <a:gdLst>
                <a:gd name="G0" fmla="+- 10125 0 0"/>
                <a:gd name="G1" fmla="+- 18514 0 0"/>
                <a:gd name="G2" fmla="+- 7200 0 0"/>
                <a:gd name="G3" fmla="*/ 10125 1 2"/>
                <a:gd name="G4" fmla="+- G3 10800 0"/>
                <a:gd name="G5" fmla="+- 21600 10125 18514"/>
                <a:gd name="G6" fmla="+- 18514 7200 0"/>
                <a:gd name="G7" fmla="*/ G6 1 2"/>
                <a:gd name="G8" fmla="*/ 18514 2 1"/>
                <a:gd name="G9" fmla="+- G8 0 21600"/>
                <a:gd name="G10" fmla="*/ 21600 G0 G1"/>
                <a:gd name="G11" fmla="*/ 21600 G4 G1"/>
                <a:gd name="G12" fmla="*/ 21600 G5 G1"/>
                <a:gd name="G13" fmla="*/ 21600 G7 G1"/>
                <a:gd name="G14" fmla="*/ 18514 1 2"/>
                <a:gd name="G15" fmla="+- G5 0 G4"/>
                <a:gd name="G16" fmla="+- G0 0 G4"/>
                <a:gd name="G17" fmla="*/ G2 G15 G16"/>
                <a:gd name="T0" fmla="*/ 15863 w 21600"/>
                <a:gd name="T1" fmla="*/ 0 h 21600"/>
                <a:gd name="T2" fmla="*/ 10125 w 21600"/>
                <a:gd name="T3" fmla="*/ 7200 h 21600"/>
                <a:gd name="T4" fmla="*/ 0 w 21600"/>
                <a:gd name="T5" fmla="*/ 18507 h 21600"/>
                <a:gd name="T6" fmla="*/ 9257 w 21600"/>
                <a:gd name="T7" fmla="*/ 21600 h 21600"/>
                <a:gd name="T8" fmla="*/ 18514 w 21600"/>
                <a:gd name="T9" fmla="*/ 15000 h 21600"/>
                <a:gd name="T10" fmla="*/ 21600 w 21600"/>
                <a:gd name="T11" fmla="*/ 720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G5 w 21600"/>
                <a:gd name="T19" fmla="*/ G17 h 21600"/>
                <a:gd name="T20" fmla="*/ G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863" y="0"/>
                  </a:moveTo>
                  <a:lnTo>
                    <a:pt x="10125" y="7200"/>
                  </a:lnTo>
                  <a:lnTo>
                    <a:pt x="13211" y="7200"/>
                  </a:lnTo>
                  <a:lnTo>
                    <a:pt x="13211" y="15413"/>
                  </a:lnTo>
                  <a:lnTo>
                    <a:pt x="0" y="15413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rgbClr val="FF66CC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6927" name="Text Box 63">
              <a:extLst>
                <a:ext uri="{FF2B5EF4-FFF2-40B4-BE49-F238E27FC236}">
                  <a16:creationId xmlns:a16="http://schemas.microsoft.com/office/drawing/2014/main" id="{86DA42B7-E030-4A1A-87DF-D246F010F5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886"/>
              <a:ext cx="984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altLang="zh-CN" sz="1800" b="0">
                  <a:solidFill>
                    <a:schemeClr val="bg1"/>
                  </a:solidFill>
                  <a:effectLst/>
                </a:rPr>
                <a:t>next byte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1800" b="0">
                  <a:solidFill>
                    <a:schemeClr val="bg1"/>
                  </a:solidFill>
                  <a:effectLst/>
                </a:rPr>
                <a:t>to be received</a:t>
              </a:r>
            </a:p>
          </p:txBody>
        </p:sp>
      </p:grpSp>
      <p:sp>
        <p:nvSpPr>
          <p:cNvPr id="36931" name="Text Box 67">
            <a:extLst>
              <a:ext uri="{FF2B5EF4-FFF2-40B4-BE49-F238E27FC236}">
                <a16:creationId xmlns:a16="http://schemas.microsoft.com/office/drawing/2014/main" id="{E39ABA61-53B9-49CA-8B65-6ABF6CCC0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6056313"/>
            <a:ext cx="555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RFC 1122: section 4.2.2.20 and 4.2.2.21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14" grpId="0" animBg="1"/>
      <p:bldP spid="3693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5">
            <a:extLst>
              <a:ext uri="{FF2B5EF4-FFF2-40B4-BE49-F238E27FC236}">
                <a16:creationId xmlns:a16="http://schemas.microsoft.com/office/drawing/2014/main" id="{79AF8377-6DCD-4C9E-90C9-2441B5D0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6D3B-0407-4F4D-A7CE-53EEC8234D93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91B24852-06CD-43B2-8FD7-A3495DEA7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965325"/>
            <a:ext cx="431800" cy="360363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D50124B-9B64-4EBA-A738-D504E13F0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965325"/>
            <a:ext cx="431800" cy="360363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A91034B1-6026-48B0-9240-E2831A6A8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965325"/>
            <a:ext cx="431800" cy="360363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62DAC71E-85E1-476C-9077-881114617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1965325"/>
            <a:ext cx="431800" cy="360363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B3BCC112-2C88-46D8-BF75-F1E5ED415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850" y="1965325"/>
            <a:ext cx="431800" cy="360363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09726D61-A98B-4EAF-BA55-38687C5CC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0" y="1965325"/>
            <a:ext cx="431800" cy="360363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34824" name="Rectangle 8">
            <a:extLst>
              <a:ext uri="{FF2B5EF4-FFF2-40B4-BE49-F238E27FC236}">
                <a16:creationId xmlns:a16="http://schemas.microsoft.com/office/drawing/2014/main" id="{AE19C003-F211-43AE-88F5-5DFD5A4D8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1965325"/>
            <a:ext cx="431800" cy="360363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34825" name="Rectangle 9">
            <a:extLst>
              <a:ext uri="{FF2B5EF4-FFF2-40B4-BE49-F238E27FC236}">
                <a16:creationId xmlns:a16="http://schemas.microsoft.com/office/drawing/2014/main" id="{7E7941F4-DDDA-476D-9BDE-E2F6C2EBA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1965325"/>
            <a:ext cx="431800" cy="360363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34826" name="Rectangle 10">
            <a:extLst>
              <a:ext uri="{FF2B5EF4-FFF2-40B4-BE49-F238E27FC236}">
                <a16:creationId xmlns:a16="http://schemas.microsoft.com/office/drawing/2014/main" id="{FBA7B1AB-6B81-4491-BB6E-D05E0AD33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1965325"/>
            <a:ext cx="431800" cy="360363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</a:p>
        </p:txBody>
      </p:sp>
      <p:sp>
        <p:nvSpPr>
          <p:cNvPr id="34827" name="Rectangle 11">
            <a:extLst>
              <a:ext uri="{FF2B5EF4-FFF2-40B4-BE49-F238E27FC236}">
                <a16:creationId xmlns:a16="http://schemas.microsoft.com/office/drawing/2014/main" id="{7B83120C-2CCF-47D7-BE71-58F1D3EBD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Sliding the Sender Window</a:t>
            </a:r>
          </a:p>
        </p:txBody>
      </p:sp>
      <p:sp>
        <p:nvSpPr>
          <p:cNvPr id="34828" name="Rectangle 12">
            <a:extLst>
              <a:ext uri="{FF2B5EF4-FFF2-40B4-BE49-F238E27FC236}">
                <a16:creationId xmlns:a16="http://schemas.microsoft.com/office/drawing/2014/main" id="{89972AFF-4A9A-494A-98F1-E3D93FD8E1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3716338"/>
            <a:ext cx="8496300" cy="2736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The source does not have to send a full sender window’s worth of data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The sender window can slide over the sender buffer as an acknowledgment is received from the receiver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The destination can send an acknowledgment at any time</a:t>
            </a:r>
          </a:p>
        </p:txBody>
      </p:sp>
      <p:sp>
        <p:nvSpPr>
          <p:cNvPr id="34829" name="Text Box 13">
            <a:extLst>
              <a:ext uri="{FF2B5EF4-FFF2-40B4-BE49-F238E27FC236}">
                <a16:creationId xmlns:a16="http://schemas.microsoft.com/office/drawing/2014/main" id="{4F1C6470-7758-47A2-905F-62DADE574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1479550"/>
            <a:ext cx="1222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sender</a:t>
            </a:r>
          </a:p>
        </p:txBody>
      </p:sp>
      <p:sp>
        <p:nvSpPr>
          <p:cNvPr id="34830" name="Line 14">
            <a:extLst>
              <a:ext uri="{FF2B5EF4-FFF2-40B4-BE49-F238E27FC236}">
                <a16:creationId xmlns:a16="http://schemas.microsoft.com/office/drawing/2014/main" id="{E8752ACB-B992-4486-B5DA-1676018351C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32568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1" name="Line 15">
            <a:extLst>
              <a:ext uri="{FF2B5EF4-FFF2-40B4-BE49-F238E27FC236}">
                <a16:creationId xmlns:a16="http://schemas.microsoft.com/office/drawing/2014/main" id="{6E2A5A92-13C4-4E38-874F-C2C18D28519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9653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2" name="Text Box 16">
            <a:extLst>
              <a:ext uri="{FF2B5EF4-FFF2-40B4-BE49-F238E27FC236}">
                <a16:creationId xmlns:a16="http://schemas.microsoft.com/office/drawing/2014/main" id="{8D8D80D3-F355-46B3-B559-ED062BC0D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2684463"/>
            <a:ext cx="1392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receiver</a:t>
            </a:r>
          </a:p>
        </p:txBody>
      </p:sp>
      <p:sp>
        <p:nvSpPr>
          <p:cNvPr id="34833" name="Rectangle 17">
            <a:extLst>
              <a:ext uri="{FF2B5EF4-FFF2-40B4-BE49-F238E27FC236}">
                <a16:creationId xmlns:a16="http://schemas.microsoft.com/office/drawing/2014/main" id="{E3D1BD96-C1A8-4260-8050-ACF76C6A7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965325"/>
            <a:ext cx="4318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34834" name="Rectangle 18">
            <a:extLst>
              <a:ext uri="{FF2B5EF4-FFF2-40B4-BE49-F238E27FC236}">
                <a16:creationId xmlns:a16="http://schemas.microsoft.com/office/drawing/2014/main" id="{CD5462D1-4B30-472E-B50B-8ED2A4E0F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025" y="1965325"/>
            <a:ext cx="4318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9</a:t>
            </a:r>
          </a:p>
        </p:txBody>
      </p:sp>
      <p:sp>
        <p:nvSpPr>
          <p:cNvPr id="34835" name="Rectangle 19">
            <a:extLst>
              <a:ext uri="{FF2B5EF4-FFF2-40B4-BE49-F238E27FC236}">
                <a16:creationId xmlns:a16="http://schemas.microsoft.com/office/drawing/2014/main" id="{E4938449-4C5B-4A56-AC44-6D94462E4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1965325"/>
            <a:ext cx="4318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34836" name="Rectangle 20">
            <a:extLst>
              <a:ext uri="{FF2B5EF4-FFF2-40B4-BE49-F238E27FC236}">
                <a16:creationId xmlns:a16="http://schemas.microsoft.com/office/drawing/2014/main" id="{C19D3327-3215-4CF4-BECE-ADFBF22F8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1965325"/>
            <a:ext cx="4318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11</a:t>
            </a:r>
          </a:p>
        </p:txBody>
      </p:sp>
      <p:sp>
        <p:nvSpPr>
          <p:cNvPr id="34837" name="Rectangle 21">
            <a:extLst>
              <a:ext uri="{FF2B5EF4-FFF2-40B4-BE49-F238E27FC236}">
                <a16:creationId xmlns:a16="http://schemas.microsoft.com/office/drawing/2014/main" id="{82B01787-7491-4186-A8D5-5E796FD36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1965325"/>
            <a:ext cx="4318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34838" name="Rectangle 22">
            <a:extLst>
              <a:ext uri="{FF2B5EF4-FFF2-40B4-BE49-F238E27FC236}">
                <a16:creationId xmlns:a16="http://schemas.microsoft.com/office/drawing/2014/main" id="{6CE79D53-2213-4C39-B6F5-F63C1229E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1965325"/>
            <a:ext cx="4318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13</a:t>
            </a:r>
          </a:p>
        </p:txBody>
      </p:sp>
      <p:sp>
        <p:nvSpPr>
          <p:cNvPr id="34839" name="Rectangle 23">
            <a:extLst>
              <a:ext uri="{FF2B5EF4-FFF2-40B4-BE49-F238E27FC236}">
                <a16:creationId xmlns:a16="http://schemas.microsoft.com/office/drawing/2014/main" id="{4C155565-49CF-4742-940B-4D7A21C7B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1965325"/>
            <a:ext cx="4318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14</a:t>
            </a:r>
          </a:p>
        </p:txBody>
      </p:sp>
      <p:sp>
        <p:nvSpPr>
          <p:cNvPr id="34840" name="Rectangle 24">
            <a:extLst>
              <a:ext uri="{FF2B5EF4-FFF2-40B4-BE49-F238E27FC236}">
                <a16:creationId xmlns:a16="http://schemas.microsoft.com/office/drawing/2014/main" id="{6229A203-9EA6-489C-B673-6B5E34C42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3" y="1965325"/>
            <a:ext cx="4318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15</a:t>
            </a:r>
          </a:p>
        </p:txBody>
      </p:sp>
      <p:sp>
        <p:nvSpPr>
          <p:cNvPr id="34841" name="Rectangle 25">
            <a:extLst>
              <a:ext uri="{FF2B5EF4-FFF2-40B4-BE49-F238E27FC236}">
                <a16:creationId xmlns:a16="http://schemas.microsoft.com/office/drawing/2014/main" id="{A3A5B26E-E4BC-4C48-81FC-165663516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213" y="1965325"/>
            <a:ext cx="4318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  <p:sp>
        <p:nvSpPr>
          <p:cNvPr id="34842" name="Line 26">
            <a:extLst>
              <a:ext uri="{FF2B5EF4-FFF2-40B4-BE49-F238E27FC236}">
                <a16:creationId xmlns:a16="http://schemas.microsoft.com/office/drawing/2014/main" id="{834AF6A2-FD73-40F0-B2BF-C1C5F78011E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5115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3" name="Line 27">
            <a:extLst>
              <a:ext uri="{FF2B5EF4-FFF2-40B4-BE49-F238E27FC236}">
                <a16:creationId xmlns:a16="http://schemas.microsoft.com/office/drawing/2014/main" id="{77C4B785-A010-49BA-BA26-C7AADEA7CE2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15118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4" name="Text Box 28">
            <a:extLst>
              <a:ext uri="{FF2B5EF4-FFF2-40B4-BE49-F238E27FC236}">
                <a16:creationId xmlns:a16="http://schemas.microsoft.com/office/drawing/2014/main" id="{57BD56D6-375F-4D37-8BB8-044DEE593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2468563"/>
            <a:ext cx="2000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Window = 5</a:t>
            </a:r>
          </a:p>
        </p:txBody>
      </p:sp>
      <p:sp>
        <p:nvSpPr>
          <p:cNvPr id="34845" name="Rectangle 29">
            <a:extLst>
              <a:ext uri="{FF2B5EF4-FFF2-40B4-BE49-F238E27FC236}">
                <a16:creationId xmlns:a16="http://schemas.microsoft.com/office/drawing/2014/main" id="{7E1F3C7E-B12A-430F-9B5A-DCF68F85B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965325"/>
            <a:ext cx="4318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34846" name="Rectangle 30">
            <a:extLst>
              <a:ext uri="{FF2B5EF4-FFF2-40B4-BE49-F238E27FC236}">
                <a16:creationId xmlns:a16="http://schemas.microsoft.com/office/drawing/2014/main" id="{865CFA05-8D57-434C-87D2-4D6A4459C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965325"/>
            <a:ext cx="4318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4847" name="Rectangle 31">
            <a:extLst>
              <a:ext uri="{FF2B5EF4-FFF2-40B4-BE49-F238E27FC236}">
                <a16:creationId xmlns:a16="http://schemas.microsoft.com/office/drawing/2014/main" id="{5F2BE3C1-BF57-466A-B71E-987F1AC5A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638" y="1965325"/>
            <a:ext cx="4318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4848" name="Rectangle 32">
            <a:extLst>
              <a:ext uri="{FF2B5EF4-FFF2-40B4-BE49-F238E27FC236}">
                <a16:creationId xmlns:a16="http://schemas.microsoft.com/office/drawing/2014/main" id="{114E0012-195A-4228-88E4-8D71E691F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1965325"/>
            <a:ext cx="4318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34849" name="Rectangle 33">
            <a:extLst>
              <a:ext uri="{FF2B5EF4-FFF2-40B4-BE49-F238E27FC236}">
                <a16:creationId xmlns:a16="http://schemas.microsoft.com/office/drawing/2014/main" id="{EF2D7DB4-1759-4958-AAA4-5B5923FAD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1965325"/>
            <a:ext cx="4318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34850" name="Rectangle 34">
            <a:extLst>
              <a:ext uri="{FF2B5EF4-FFF2-40B4-BE49-F238E27FC236}">
                <a16:creationId xmlns:a16="http://schemas.microsoft.com/office/drawing/2014/main" id="{07E0E5F5-2A79-48AC-9D4D-410449C0A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1965325"/>
            <a:ext cx="4318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34851" name="Rectangle 35">
            <a:extLst>
              <a:ext uri="{FF2B5EF4-FFF2-40B4-BE49-F238E27FC236}">
                <a16:creationId xmlns:a16="http://schemas.microsoft.com/office/drawing/2014/main" id="{788EBFCE-031C-46E6-93BE-5157D7D8C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1965325"/>
            <a:ext cx="4318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34852" name="Rectangle 36">
            <a:extLst>
              <a:ext uri="{FF2B5EF4-FFF2-40B4-BE49-F238E27FC236}">
                <a16:creationId xmlns:a16="http://schemas.microsoft.com/office/drawing/2014/main" id="{8056E953-7988-403D-B08F-A7AF9A2C1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1965325"/>
            <a:ext cx="4318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</a:p>
        </p:txBody>
      </p:sp>
      <p:sp>
        <p:nvSpPr>
          <p:cNvPr id="34853" name="Rectangle 37">
            <a:extLst>
              <a:ext uri="{FF2B5EF4-FFF2-40B4-BE49-F238E27FC236}">
                <a16:creationId xmlns:a16="http://schemas.microsoft.com/office/drawing/2014/main" id="{F251DDB0-A507-4D69-8B98-BB09E10B6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782763"/>
            <a:ext cx="2160588" cy="685800"/>
          </a:xfrm>
          <a:prstGeom prst="rect">
            <a:avLst/>
          </a:prstGeom>
          <a:solidFill>
            <a:srgbClr val="660066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54" name="Line 38">
            <a:extLst>
              <a:ext uri="{FF2B5EF4-FFF2-40B4-BE49-F238E27FC236}">
                <a16:creationId xmlns:a16="http://schemas.microsoft.com/office/drawing/2014/main" id="{7C005578-8A28-439C-A56B-071797C602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0638" y="2468563"/>
            <a:ext cx="144462" cy="649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5" name="Text Box 39">
            <a:extLst>
              <a:ext uri="{FF2B5EF4-FFF2-40B4-BE49-F238E27FC236}">
                <a16:creationId xmlns:a16="http://schemas.microsoft.com/office/drawing/2014/main" id="{A9F47958-6EB6-4F3E-B444-4546D1014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59050"/>
            <a:ext cx="91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ACK1</a:t>
            </a:r>
          </a:p>
        </p:txBody>
      </p:sp>
      <p:sp>
        <p:nvSpPr>
          <p:cNvPr id="34856" name="Line 40">
            <a:extLst>
              <a:ext uri="{FF2B5EF4-FFF2-40B4-BE49-F238E27FC236}">
                <a16:creationId xmlns:a16="http://schemas.microsoft.com/office/drawing/2014/main" id="{70728771-C60C-41B1-80E6-43E095AAF7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3638" y="2468563"/>
            <a:ext cx="144462" cy="649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7" name="Text Box 41">
            <a:extLst>
              <a:ext uri="{FF2B5EF4-FFF2-40B4-BE49-F238E27FC236}">
                <a16:creationId xmlns:a16="http://schemas.microsoft.com/office/drawing/2014/main" id="{F81AB1C7-12F1-4DA4-BEC3-249F1E26C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559050"/>
            <a:ext cx="91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ACK4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0316 0.1731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48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4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85185E-6 L 0.0474 -1.85185E-6 " pathEditMode="relative" ptsTypes="AA">
                                      <p:cBhvr>
                                        <p:cTn id="31" dur="2000" fill="hold"/>
                                        <p:tgtEl>
                                          <p:spTgt spid="348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348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348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4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0316 0.1731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48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8657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0316 0.1731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48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865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0316 0.17314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48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4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4 4.81481E-6 L 0.18907 4.81481E-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348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348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348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0316 0.17314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348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8657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0316 0.17314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48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8657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0316 0.17314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48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8657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0316 0.17314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348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8657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0316 0.17314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348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4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nimBg="1"/>
      <p:bldP spid="34828" grpId="0" uiExpand="1" build="p"/>
      <p:bldP spid="34833" grpId="0" animBg="1"/>
      <p:bldP spid="34844" grpId="0" autoUpdateAnimBg="0"/>
      <p:bldP spid="34855" grpId="0" autoUpdateAnimBg="0"/>
      <p:bldP spid="34855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E93ABD-1AB3-47B2-A8E2-EDDBD639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6E34-0226-4094-A5C7-7CD8C2A5B991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4C01A517-F391-4997-BA9F-E3633682B6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Size of Sender Window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16866469-7C6E-49C8-ADE2-6CEE65CAB9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SND.WND = RCV.WND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Expanding the sender window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The receiving process consumes data faster than it receives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sym typeface="Wingdings" panose="05000000000000000000" pitchFamily="2" charset="2"/>
              </a:rPr>
              <a:t> RCV.WND  faster sending</a:t>
            </a:r>
            <a:endParaRPr lang="en-US" altLang="en-US" sz="240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zh-CN" sz="2800"/>
              <a:t>Shrinking the sender window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The receiving process consumes data slower than it receives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sym typeface="Wingdings" panose="05000000000000000000" pitchFamily="2" charset="2"/>
              </a:rPr>
              <a:t> RCV.WND  slower sending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sym typeface="Wingdings" panose="05000000000000000000" pitchFamily="2" charset="2"/>
              </a:rPr>
              <a:t>Closing the sender window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sym typeface="Wingdings" panose="05000000000000000000" pitchFamily="2" charset="2"/>
              </a:rPr>
              <a:t>The receiver buffer is totally full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sym typeface="Wingdings" panose="05000000000000000000" pitchFamily="2" charset="2"/>
              </a:rPr>
              <a:t>RCV.WND = 0  stop sending</a:t>
            </a:r>
          </a:p>
        </p:txBody>
      </p:sp>
      <p:sp>
        <p:nvSpPr>
          <p:cNvPr id="87044" name="AutoShape 4">
            <a:extLst>
              <a:ext uri="{FF2B5EF4-FFF2-40B4-BE49-F238E27FC236}">
                <a16:creationId xmlns:a16="http://schemas.microsoft.com/office/drawing/2014/main" id="{BB20E6D1-D270-4A6D-8C48-901852CF5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5522913"/>
            <a:ext cx="3313112" cy="9302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rIns="90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6986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8780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20574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3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93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51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8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655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Consider:</a:t>
            </a:r>
          </a:p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When to start sending?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4">
            <a:extLst>
              <a:ext uri="{FF2B5EF4-FFF2-40B4-BE49-F238E27FC236}">
                <a16:creationId xmlns:a16="http://schemas.microsoft.com/office/drawing/2014/main" id="{E6AF6D9E-17D0-4862-848C-6767B5CD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A824-DE4B-40B2-AA45-02A0DF006300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21D51861-4F6F-4505-A9A9-726DA9264D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Window Management</a:t>
            </a:r>
          </a:p>
        </p:txBody>
      </p:sp>
      <p:grpSp>
        <p:nvGrpSpPr>
          <p:cNvPr id="40963" name="Group 3">
            <a:extLst>
              <a:ext uri="{FF2B5EF4-FFF2-40B4-BE49-F238E27FC236}">
                <a16:creationId xmlns:a16="http://schemas.microsoft.com/office/drawing/2014/main" id="{42AC982C-E9E9-47BD-B094-F020297DBB2D}"/>
              </a:ext>
            </a:extLst>
          </p:cNvPr>
          <p:cNvGrpSpPr>
            <a:grpSpLocks/>
          </p:cNvGrpSpPr>
          <p:nvPr/>
        </p:nvGrpSpPr>
        <p:grpSpPr bwMode="auto">
          <a:xfrm>
            <a:off x="1330325" y="2378075"/>
            <a:ext cx="5041900" cy="3960813"/>
            <a:chOff x="747" y="1570"/>
            <a:chExt cx="3176" cy="2268"/>
          </a:xfrm>
        </p:grpSpPr>
        <p:sp>
          <p:nvSpPr>
            <p:cNvPr id="40964" name="Line 4">
              <a:extLst>
                <a:ext uri="{FF2B5EF4-FFF2-40B4-BE49-F238E27FC236}">
                  <a16:creationId xmlns:a16="http://schemas.microsoft.com/office/drawing/2014/main" id="{F90C0EA1-B6B9-4C56-908E-E27ADC8AA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7" y="1570"/>
              <a:ext cx="0" cy="222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5" name="Line 5">
              <a:extLst>
                <a:ext uri="{FF2B5EF4-FFF2-40B4-BE49-F238E27FC236}">
                  <a16:creationId xmlns:a16="http://schemas.microsoft.com/office/drawing/2014/main" id="{7D7B10B2-3968-4394-A18B-3F1834CD25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1570"/>
              <a:ext cx="0" cy="22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0966" name="Group 6">
            <a:extLst>
              <a:ext uri="{FF2B5EF4-FFF2-40B4-BE49-F238E27FC236}">
                <a16:creationId xmlns:a16="http://schemas.microsoft.com/office/drawing/2014/main" id="{A415B390-9DB8-4D8C-9185-04DCCEBB3F97}"/>
              </a:ext>
            </a:extLst>
          </p:cNvPr>
          <p:cNvGrpSpPr>
            <a:grpSpLocks/>
          </p:cNvGrpSpPr>
          <p:nvPr/>
        </p:nvGrpSpPr>
        <p:grpSpPr bwMode="auto">
          <a:xfrm>
            <a:off x="1330325" y="2090738"/>
            <a:ext cx="5041900" cy="1008062"/>
            <a:chOff x="747" y="1389"/>
            <a:chExt cx="3176" cy="635"/>
          </a:xfrm>
        </p:grpSpPr>
        <p:sp>
          <p:nvSpPr>
            <p:cNvPr id="40967" name="Line 7">
              <a:extLst>
                <a:ext uri="{FF2B5EF4-FFF2-40B4-BE49-F238E27FC236}">
                  <a16:creationId xmlns:a16="http://schemas.microsoft.com/office/drawing/2014/main" id="{F87B3DB4-79FF-4320-92A0-9D3B6107B3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7" y="1661"/>
              <a:ext cx="3176" cy="363"/>
            </a:xfrm>
            <a:prstGeom prst="line">
              <a:avLst/>
            </a:prstGeom>
            <a:noFill/>
            <a:ln w="31750">
              <a:solidFill>
                <a:srgbClr val="FF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8" name="Text Box 8">
              <a:extLst>
                <a:ext uri="{FF2B5EF4-FFF2-40B4-BE49-F238E27FC236}">
                  <a16:creationId xmlns:a16="http://schemas.microsoft.com/office/drawing/2014/main" id="{F2E9CF24-29E6-492A-A859-B86AE2840A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443992">
              <a:off x="1517" y="1389"/>
              <a:ext cx="11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Segment 1</a:t>
              </a:r>
            </a:p>
          </p:txBody>
        </p:sp>
        <p:sp>
          <p:nvSpPr>
            <p:cNvPr id="40969" name="Text Box 9">
              <a:extLst>
                <a:ext uri="{FF2B5EF4-FFF2-40B4-BE49-F238E27FC236}">
                  <a16:creationId xmlns:a16="http://schemas.microsoft.com/office/drawing/2014/main" id="{92E50D45-3C98-4843-A1A2-919D6037C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420990">
              <a:off x="1199" y="1661"/>
              <a:ext cx="1724" cy="300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Seq: 1001, 4000B</a:t>
              </a:r>
            </a:p>
          </p:txBody>
        </p:sp>
      </p:grpSp>
      <p:grpSp>
        <p:nvGrpSpPr>
          <p:cNvPr id="40970" name="Group 10">
            <a:extLst>
              <a:ext uri="{FF2B5EF4-FFF2-40B4-BE49-F238E27FC236}">
                <a16:creationId xmlns:a16="http://schemas.microsoft.com/office/drawing/2014/main" id="{103E51FC-AD31-40F0-99F4-32C6DB0CA8B2}"/>
              </a:ext>
            </a:extLst>
          </p:cNvPr>
          <p:cNvGrpSpPr>
            <a:grpSpLocks/>
          </p:cNvGrpSpPr>
          <p:nvPr/>
        </p:nvGrpSpPr>
        <p:grpSpPr bwMode="auto">
          <a:xfrm>
            <a:off x="1330325" y="3314700"/>
            <a:ext cx="5041900" cy="792163"/>
            <a:chOff x="747" y="2160"/>
            <a:chExt cx="3176" cy="499"/>
          </a:xfrm>
        </p:grpSpPr>
        <p:sp>
          <p:nvSpPr>
            <p:cNvPr id="40971" name="Line 11">
              <a:extLst>
                <a:ext uri="{FF2B5EF4-FFF2-40B4-BE49-F238E27FC236}">
                  <a16:creationId xmlns:a16="http://schemas.microsoft.com/office/drawing/2014/main" id="{CA1D8EE9-3CDA-4C5F-856C-5C323AB385D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747" y="2160"/>
              <a:ext cx="3176" cy="499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2" name="Text Box 12">
              <a:extLst>
                <a:ext uri="{FF2B5EF4-FFF2-40B4-BE49-F238E27FC236}">
                  <a16:creationId xmlns:a16="http://schemas.microsoft.com/office/drawing/2014/main" id="{B6943D70-A650-4128-810D-40C67AE22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64987">
              <a:off x="1519" y="2222"/>
              <a:ext cx="1907" cy="301"/>
            </a:xfrm>
            <a:prstGeom prst="rect">
              <a:avLst/>
            </a:prstGeom>
            <a:solidFill>
              <a:srgbClr val="333399"/>
            </a:solidFill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Ack: 5001, Win: 0</a:t>
              </a:r>
            </a:p>
          </p:txBody>
        </p:sp>
      </p:grpSp>
      <p:grpSp>
        <p:nvGrpSpPr>
          <p:cNvPr id="40973" name="Group 13">
            <a:extLst>
              <a:ext uri="{FF2B5EF4-FFF2-40B4-BE49-F238E27FC236}">
                <a16:creationId xmlns:a16="http://schemas.microsoft.com/office/drawing/2014/main" id="{80E7ADA8-BF71-40C9-82F6-3531D15397FB}"/>
              </a:ext>
            </a:extLst>
          </p:cNvPr>
          <p:cNvGrpSpPr>
            <a:grpSpLocks/>
          </p:cNvGrpSpPr>
          <p:nvPr/>
        </p:nvGrpSpPr>
        <p:grpSpPr bwMode="auto">
          <a:xfrm>
            <a:off x="1330325" y="4106863"/>
            <a:ext cx="5041900" cy="719137"/>
            <a:chOff x="747" y="2659"/>
            <a:chExt cx="3176" cy="453"/>
          </a:xfrm>
        </p:grpSpPr>
        <p:sp>
          <p:nvSpPr>
            <p:cNvPr id="40974" name="Line 14">
              <a:extLst>
                <a:ext uri="{FF2B5EF4-FFF2-40B4-BE49-F238E27FC236}">
                  <a16:creationId xmlns:a16="http://schemas.microsoft.com/office/drawing/2014/main" id="{4759683C-C11E-4040-817F-2DAD2FDBCB2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747" y="2659"/>
              <a:ext cx="3176" cy="453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5" name="Text Box 15">
              <a:extLst>
                <a:ext uri="{FF2B5EF4-FFF2-40B4-BE49-F238E27FC236}">
                  <a16:creationId xmlns:a16="http://schemas.microsoft.com/office/drawing/2014/main" id="{CB5A433B-A421-4135-83B6-F1C1874C69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08635">
              <a:off x="1488" y="2717"/>
              <a:ext cx="1941" cy="300"/>
            </a:xfrm>
            <a:prstGeom prst="rect">
              <a:avLst/>
            </a:prstGeom>
            <a:solidFill>
              <a:srgbClr val="333399"/>
            </a:solidFill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Ack: 5001, Win: 1000</a:t>
              </a:r>
            </a:p>
          </p:txBody>
        </p:sp>
      </p:grpSp>
      <p:sp>
        <p:nvSpPr>
          <p:cNvPr id="40976" name="Text Box 16">
            <a:extLst>
              <a:ext uri="{FF2B5EF4-FFF2-40B4-BE49-F238E27FC236}">
                <a16:creationId xmlns:a16="http://schemas.microsoft.com/office/drawing/2014/main" id="{7477195D-21CB-449D-A715-3FA3F294F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2921000"/>
            <a:ext cx="1439862" cy="476250"/>
          </a:xfrm>
          <a:prstGeom prst="rect">
            <a:avLst/>
          </a:prstGeom>
          <a:solidFill>
            <a:srgbClr val="800080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977" name="Text Box 17">
            <a:extLst>
              <a:ext uri="{FF2B5EF4-FFF2-40B4-BE49-F238E27FC236}">
                <a16:creationId xmlns:a16="http://schemas.microsoft.com/office/drawing/2014/main" id="{C4BF5188-9BF5-4FB2-A3F4-149AFAEB4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4016375"/>
            <a:ext cx="1008062" cy="476250"/>
          </a:xfrm>
          <a:prstGeom prst="rect">
            <a:avLst/>
          </a:prstGeom>
          <a:solidFill>
            <a:srgbClr val="800080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978" name="Text Box 18">
            <a:extLst>
              <a:ext uri="{FF2B5EF4-FFF2-40B4-BE49-F238E27FC236}">
                <a16:creationId xmlns:a16="http://schemas.microsoft.com/office/drawing/2014/main" id="{A2D69AB7-63C4-4443-B244-10D78A97A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4016375"/>
            <a:ext cx="431800" cy="4762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0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979" name="Text Box 19">
            <a:extLst>
              <a:ext uri="{FF2B5EF4-FFF2-40B4-BE49-F238E27FC236}">
                <a16:creationId xmlns:a16="http://schemas.microsoft.com/office/drawing/2014/main" id="{14F44B0F-4A73-409A-87F2-52F3714DE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9950" y="2522538"/>
            <a:ext cx="898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4000</a:t>
            </a:r>
          </a:p>
        </p:txBody>
      </p:sp>
      <p:sp>
        <p:nvSpPr>
          <p:cNvPr id="40980" name="Text Box 20">
            <a:extLst>
              <a:ext uri="{FF2B5EF4-FFF2-40B4-BE49-F238E27FC236}">
                <a16:creationId xmlns:a16="http://schemas.microsoft.com/office/drawing/2014/main" id="{B77369E4-009D-4120-9BF0-8D4D41D08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3602038"/>
            <a:ext cx="898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1000</a:t>
            </a:r>
          </a:p>
        </p:txBody>
      </p:sp>
      <p:sp>
        <p:nvSpPr>
          <p:cNvPr id="40981" name="Text Box 21">
            <a:extLst>
              <a:ext uri="{FF2B5EF4-FFF2-40B4-BE49-F238E27FC236}">
                <a16:creationId xmlns:a16="http://schemas.microsoft.com/office/drawing/2014/main" id="{977B3FF3-9B2C-4E06-89EE-6DFE2580A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4263" y="3602038"/>
            <a:ext cx="898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3000</a:t>
            </a:r>
          </a:p>
        </p:txBody>
      </p:sp>
      <p:sp>
        <p:nvSpPr>
          <p:cNvPr id="40982" name="Text Box 22">
            <a:extLst>
              <a:ext uri="{FF2B5EF4-FFF2-40B4-BE49-F238E27FC236}">
                <a16:creationId xmlns:a16="http://schemas.microsoft.com/office/drawing/2014/main" id="{9127A183-343F-40E4-9CC8-5B7930370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0075" y="2017713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Buffer</a:t>
            </a:r>
          </a:p>
        </p:txBody>
      </p:sp>
      <p:grpSp>
        <p:nvGrpSpPr>
          <p:cNvPr id="40983" name="Group 23">
            <a:extLst>
              <a:ext uri="{FF2B5EF4-FFF2-40B4-BE49-F238E27FC236}">
                <a16:creationId xmlns:a16="http://schemas.microsoft.com/office/drawing/2014/main" id="{D9D87860-8401-494D-9ADA-21BDDA175AA6}"/>
              </a:ext>
            </a:extLst>
          </p:cNvPr>
          <p:cNvGrpSpPr>
            <a:grpSpLocks/>
          </p:cNvGrpSpPr>
          <p:nvPr/>
        </p:nvGrpSpPr>
        <p:grpSpPr bwMode="auto">
          <a:xfrm>
            <a:off x="1330325" y="4945063"/>
            <a:ext cx="5041900" cy="962025"/>
            <a:chOff x="747" y="3187"/>
            <a:chExt cx="3176" cy="606"/>
          </a:xfrm>
        </p:grpSpPr>
        <p:sp>
          <p:nvSpPr>
            <p:cNvPr id="40984" name="Line 24">
              <a:extLst>
                <a:ext uri="{FF2B5EF4-FFF2-40B4-BE49-F238E27FC236}">
                  <a16:creationId xmlns:a16="http://schemas.microsoft.com/office/drawing/2014/main" id="{4DB82994-E5F6-4450-B240-E07B82F1B2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7" y="3430"/>
              <a:ext cx="3176" cy="363"/>
            </a:xfrm>
            <a:prstGeom prst="line">
              <a:avLst/>
            </a:prstGeom>
            <a:noFill/>
            <a:ln w="31750">
              <a:solidFill>
                <a:srgbClr val="FF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85" name="Text Box 25">
              <a:extLst>
                <a:ext uri="{FF2B5EF4-FFF2-40B4-BE49-F238E27FC236}">
                  <a16:creationId xmlns:a16="http://schemas.microsoft.com/office/drawing/2014/main" id="{696AC13A-04AC-436B-A225-C3E145603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420990">
              <a:off x="1202" y="3444"/>
              <a:ext cx="1724" cy="300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Seq: 5001, 1000B</a:t>
              </a:r>
            </a:p>
          </p:txBody>
        </p:sp>
        <p:sp>
          <p:nvSpPr>
            <p:cNvPr id="40986" name="Text Box 26">
              <a:extLst>
                <a:ext uri="{FF2B5EF4-FFF2-40B4-BE49-F238E27FC236}">
                  <a16:creationId xmlns:a16="http://schemas.microsoft.com/office/drawing/2014/main" id="{7F37E863-9B93-498D-AABB-03E111C9F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443992">
              <a:off x="1565" y="3187"/>
              <a:ext cx="11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Segment 2</a:t>
              </a:r>
            </a:p>
          </p:txBody>
        </p:sp>
      </p:grpSp>
      <p:sp>
        <p:nvSpPr>
          <p:cNvPr id="40987" name="Text Box 27">
            <a:extLst>
              <a:ext uri="{FF2B5EF4-FFF2-40B4-BE49-F238E27FC236}">
                <a16:creationId xmlns:a16="http://schemas.microsoft.com/office/drawing/2014/main" id="{E509913E-C170-4B33-AFFB-824BE008B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341438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Sender</a:t>
            </a:r>
          </a:p>
        </p:txBody>
      </p:sp>
      <p:sp>
        <p:nvSpPr>
          <p:cNvPr id="40988" name="Text Box 28">
            <a:extLst>
              <a:ext uri="{FF2B5EF4-FFF2-40B4-BE49-F238E27FC236}">
                <a16:creationId xmlns:a16="http://schemas.microsoft.com/office/drawing/2014/main" id="{017434C0-85D0-4C6E-90D6-15991BAEC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1341438"/>
            <a:ext cx="1311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Receiver</a:t>
            </a:r>
          </a:p>
        </p:txBody>
      </p:sp>
      <p:pic>
        <p:nvPicPr>
          <p:cNvPr id="40989" name="Picture 29">
            <a:extLst>
              <a:ext uri="{FF2B5EF4-FFF2-40B4-BE49-F238E27FC236}">
                <a16:creationId xmlns:a16="http://schemas.microsoft.com/office/drawing/2014/main" id="{95855F31-C0A2-4D87-9DA8-6E3E35927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798638"/>
            <a:ext cx="6556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40990" name="Picture 30">
            <a:extLst>
              <a:ext uri="{FF2B5EF4-FFF2-40B4-BE49-F238E27FC236}">
                <a16:creationId xmlns:a16="http://schemas.microsoft.com/office/drawing/2014/main" id="{55173682-7960-4645-BF0C-4AE832BF2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798638"/>
            <a:ext cx="655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5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6" grpId="0" animBg="1"/>
      <p:bldP spid="40976" grpId="1" animBg="1"/>
      <p:bldP spid="40977" grpId="0" animBg="1"/>
      <p:bldP spid="40978" grpId="0" animBg="1"/>
      <p:bldP spid="40979" grpId="0"/>
      <p:bldP spid="40979" grpId="1"/>
      <p:bldP spid="40980" grpId="0"/>
      <p:bldP spid="4098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BDB4D0-78E4-40B5-A9C9-54E62A94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C81-1EA9-49B9-B276-CEB90A3F5744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D29125D3-D0C5-4C38-9793-79AF54BFA0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Discussion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AD075271-1E55-411F-A856-261C87987FC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/>
              <a:t>Sender</a:t>
            </a:r>
          </a:p>
          <a:p>
            <a:pPr lvl="1"/>
            <a:r>
              <a:rPr lang="en-US" altLang="zh-CN"/>
              <a:t>Sender buffer</a:t>
            </a:r>
          </a:p>
          <a:p>
            <a:pPr lvl="1"/>
            <a:r>
              <a:rPr lang="en-US" altLang="zh-CN"/>
              <a:t>Sender window</a:t>
            </a:r>
          </a:p>
          <a:p>
            <a:pPr lvl="1"/>
            <a:r>
              <a:rPr lang="en-US" altLang="zh-CN"/>
              <a:t>How much to send?</a:t>
            </a:r>
          </a:p>
          <a:p>
            <a:pPr lvl="1"/>
            <a:r>
              <a:rPr lang="en-US" altLang="zh-CN"/>
              <a:t>When to send?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28684E3E-E151-452D-89DE-E143C7588BC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/>
              <a:t>Receiver</a:t>
            </a:r>
          </a:p>
          <a:p>
            <a:pPr lvl="1"/>
            <a:r>
              <a:rPr lang="en-US" altLang="zh-CN"/>
              <a:t>Receiver buffer</a:t>
            </a:r>
          </a:p>
          <a:p>
            <a:pPr lvl="1"/>
            <a:r>
              <a:rPr lang="en-US" altLang="zh-CN"/>
              <a:t>Receiver window</a:t>
            </a:r>
          </a:p>
          <a:p>
            <a:pPr lvl="1"/>
            <a:r>
              <a:rPr lang="en-US" altLang="zh-CN"/>
              <a:t>How much to receive?</a:t>
            </a:r>
          </a:p>
          <a:p>
            <a:pPr lvl="1"/>
            <a:r>
              <a:rPr lang="en-US" altLang="zh-CN"/>
              <a:t>When to ack?</a:t>
            </a:r>
          </a:p>
          <a:p>
            <a:endParaRPr lang="en-US" altLang="zh-CN"/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1026C6E7-64ED-4418-96FB-6BDBCAEAD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076700"/>
            <a:ext cx="8569325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3200"/>
              <a:t>Problem</a:t>
            </a:r>
          </a:p>
          <a:p>
            <a:pPr lvl="1"/>
            <a:r>
              <a:rPr lang="zh-CN" altLang="en-US" sz="2800"/>
              <a:t>网络的缓冲：窗口的流控机制不会立即起作用</a:t>
            </a:r>
            <a:endParaRPr lang="zh-CN" altLang="en-US" sz="2800">
              <a:solidFill>
                <a:schemeClr val="folHlink"/>
              </a:solidFill>
            </a:endParaRPr>
          </a:p>
          <a:p>
            <a:pPr lvl="1"/>
            <a:r>
              <a:rPr lang="zh-CN" altLang="en-US" sz="2800"/>
              <a:t>网络中间的拥塞</a:t>
            </a:r>
            <a:endParaRPr lang="zh-CN" altLang="en-US" sz="280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hlink"/>
                </a:solidFill>
                <a:sym typeface="Wingdings" panose="05000000000000000000" pitchFamily="2" charset="2"/>
              </a:rPr>
              <a:t></a:t>
            </a:r>
            <a:r>
              <a:rPr lang="zh-CN" altLang="en-US" sz="2400">
                <a:sym typeface="Wingdings" panose="05000000000000000000" pitchFamily="2" charset="2"/>
              </a:rPr>
              <a:t> 确认丢失滑动		</a:t>
            </a:r>
            <a:r>
              <a:rPr lang="zh-CN" altLang="en-US" sz="2800">
                <a:solidFill>
                  <a:schemeClr val="hlink"/>
                </a:solidFill>
                <a:sym typeface="Wingdings" panose="05000000000000000000" pitchFamily="2" charset="2"/>
              </a:rPr>
              <a:t> </a:t>
            </a:r>
            <a:r>
              <a:rPr lang="zh-CN" altLang="en-US" sz="2400">
                <a:sym typeface="Wingdings" panose="05000000000000000000" pitchFamily="2" charset="2"/>
              </a:rPr>
              <a:t>窗口通告</a:t>
            </a:r>
            <a:r>
              <a:rPr lang="zh-CN" altLang="en-US" sz="2400"/>
              <a:t>丢失</a:t>
            </a:r>
            <a:r>
              <a:rPr lang="zh-CN" altLang="en-US" sz="2400">
                <a:sym typeface="Wingdings" panose="05000000000000000000" pitchFamily="2" charset="2"/>
              </a:rPr>
              <a:t>窗口大小</a:t>
            </a: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5">
            <a:extLst>
              <a:ext uri="{FF2B5EF4-FFF2-40B4-BE49-F238E27FC236}">
                <a16:creationId xmlns:a16="http://schemas.microsoft.com/office/drawing/2014/main" id="{4E4A4058-2DEF-4944-949C-404DEAA4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8D6C-FEA6-4C8D-BDE5-3A099E2193D6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D04B3BEB-3C08-41AC-A174-8B1F3946FF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Review: Process-to-Process Comm.</a:t>
            </a:r>
          </a:p>
        </p:txBody>
      </p:sp>
      <p:sp>
        <p:nvSpPr>
          <p:cNvPr id="105476" name="Documents">
            <a:extLst>
              <a:ext uri="{FF2B5EF4-FFF2-40B4-BE49-F238E27FC236}">
                <a16:creationId xmlns:a16="http://schemas.microsoft.com/office/drawing/2014/main" id="{CBABEE14-0F6C-4E30-A219-98E7BC5CEF4B}"/>
              </a:ext>
            </a:extLst>
          </p:cNvPr>
          <p:cNvSpPr>
            <a:spLocks noEditPoints="1" noChangeArrowheads="1"/>
          </p:cNvSpPr>
          <p:nvPr/>
        </p:nvSpPr>
        <p:spPr bwMode="auto">
          <a:xfrm rot="10800000">
            <a:off x="1970088" y="2278063"/>
            <a:ext cx="538162" cy="7207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77" name="AutoShape 5">
            <a:extLst>
              <a:ext uri="{FF2B5EF4-FFF2-40B4-BE49-F238E27FC236}">
                <a16:creationId xmlns:a16="http://schemas.microsoft.com/office/drawing/2014/main" id="{5D44E34F-9ADA-42FB-B2BB-968CE0055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0463" y="3895725"/>
            <a:ext cx="2022475" cy="901700"/>
          </a:xfrm>
          <a:prstGeom prst="cloudCallout">
            <a:avLst>
              <a:gd name="adj1" fmla="val -35792"/>
              <a:gd name="adj2" fmla="val 29403"/>
            </a:avLst>
          </a:prstGeom>
          <a:solidFill>
            <a:srgbClr val="F5DB9B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 anchorCtr="1"/>
          <a:lstStyle/>
          <a:p>
            <a:pPr algn="ctr"/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Internet</a:t>
            </a:r>
          </a:p>
        </p:txBody>
      </p:sp>
      <p:sp>
        <p:nvSpPr>
          <p:cNvPr id="105478" name="Documents">
            <a:extLst>
              <a:ext uri="{FF2B5EF4-FFF2-40B4-BE49-F238E27FC236}">
                <a16:creationId xmlns:a16="http://schemas.microsoft.com/office/drawing/2014/main" id="{E4C155D1-2BB1-4388-9FF6-D22CFF28AB84}"/>
              </a:ext>
            </a:extLst>
          </p:cNvPr>
          <p:cNvSpPr>
            <a:spLocks noEditPoints="1" noChangeArrowheads="1"/>
          </p:cNvSpPr>
          <p:nvPr/>
        </p:nvSpPr>
        <p:spPr bwMode="auto">
          <a:xfrm rot="10800000">
            <a:off x="6856413" y="2276475"/>
            <a:ext cx="538162" cy="7207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05479" name="AutoShape 7">
            <a:extLst>
              <a:ext uri="{FF2B5EF4-FFF2-40B4-BE49-F238E27FC236}">
                <a16:creationId xmlns:a16="http://schemas.microsoft.com/office/drawing/2014/main" id="{B3454D91-96FF-40DA-A811-73D8ECAB3C8A}"/>
              </a:ext>
            </a:extLst>
          </p:cNvPr>
          <p:cNvCxnSpPr>
            <a:cxnSpLocks noChangeShapeType="1"/>
            <a:stCxn id="105476" idx="9"/>
          </p:cNvCxnSpPr>
          <p:nvPr/>
        </p:nvCxnSpPr>
        <p:spPr bwMode="auto">
          <a:xfrm flipH="1">
            <a:off x="2235200" y="2998788"/>
            <a:ext cx="4763" cy="3571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480" name="AutoShape 8">
            <a:extLst>
              <a:ext uri="{FF2B5EF4-FFF2-40B4-BE49-F238E27FC236}">
                <a16:creationId xmlns:a16="http://schemas.microsoft.com/office/drawing/2014/main" id="{99A99E5D-466E-4B78-9ED9-173F1762A4E3}"/>
              </a:ext>
            </a:extLst>
          </p:cNvPr>
          <p:cNvCxnSpPr>
            <a:cxnSpLocks noChangeShapeType="1"/>
            <a:stCxn id="105494" idx="2"/>
            <a:endCxn id="105477" idx="0"/>
          </p:cNvCxnSpPr>
          <p:nvPr/>
        </p:nvCxnSpPr>
        <p:spPr bwMode="auto">
          <a:xfrm>
            <a:off x="2227263" y="4043363"/>
            <a:ext cx="1479550" cy="3032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481" name="AutoShape 9">
            <a:extLst>
              <a:ext uri="{FF2B5EF4-FFF2-40B4-BE49-F238E27FC236}">
                <a16:creationId xmlns:a16="http://schemas.microsoft.com/office/drawing/2014/main" id="{AD0EFFC0-C417-4971-8D60-8BEF94B9D6FC}"/>
              </a:ext>
            </a:extLst>
          </p:cNvPr>
          <p:cNvCxnSpPr>
            <a:cxnSpLocks noChangeShapeType="1"/>
            <a:stCxn id="105477" idx="2"/>
            <a:endCxn id="105493" idx="2"/>
          </p:cNvCxnSpPr>
          <p:nvPr/>
        </p:nvCxnSpPr>
        <p:spPr bwMode="auto">
          <a:xfrm flipV="1">
            <a:off x="5721350" y="4043363"/>
            <a:ext cx="1474788" cy="3032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482" name="AutoShape 10">
            <a:extLst>
              <a:ext uri="{FF2B5EF4-FFF2-40B4-BE49-F238E27FC236}">
                <a16:creationId xmlns:a16="http://schemas.microsoft.com/office/drawing/2014/main" id="{453EDD7E-AC1A-4757-9A1C-BB8536D6B253}"/>
              </a:ext>
            </a:extLst>
          </p:cNvPr>
          <p:cNvCxnSpPr>
            <a:cxnSpLocks noChangeShapeType="1"/>
            <a:endCxn id="105478" idx="9"/>
          </p:cNvCxnSpPr>
          <p:nvPr/>
        </p:nvCxnSpPr>
        <p:spPr bwMode="auto">
          <a:xfrm flipH="1" flipV="1">
            <a:off x="7126288" y="2997200"/>
            <a:ext cx="4762" cy="3587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483" name="Text Box 11">
            <a:extLst>
              <a:ext uri="{FF2B5EF4-FFF2-40B4-BE49-F238E27FC236}">
                <a16:creationId xmlns:a16="http://schemas.microsoft.com/office/drawing/2014/main" id="{7C7AA9D0-B925-4805-90CB-0DDA2E068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357313"/>
            <a:ext cx="13763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进程</a:t>
            </a:r>
          </a:p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Process</a:t>
            </a:r>
          </a:p>
        </p:txBody>
      </p:sp>
      <p:sp>
        <p:nvSpPr>
          <p:cNvPr id="105484" name="Text Box 12">
            <a:extLst>
              <a:ext uri="{FF2B5EF4-FFF2-40B4-BE49-F238E27FC236}">
                <a16:creationId xmlns:a16="http://schemas.microsoft.com/office/drawing/2014/main" id="{CBBE0834-DD4F-49A0-B6B7-C17C2D3F2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638" y="1350963"/>
            <a:ext cx="13763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进程</a:t>
            </a:r>
          </a:p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Process</a:t>
            </a:r>
          </a:p>
        </p:txBody>
      </p:sp>
      <p:sp>
        <p:nvSpPr>
          <p:cNvPr id="105485" name="Line 13">
            <a:extLst>
              <a:ext uri="{FF2B5EF4-FFF2-40B4-BE49-F238E27FC236}">
                <a16:creationId xmlns:a16="http://schemas.microsoft.com/office/drawing/2014/main" id="{1D455937-7F30-4428-A8C4-C6CE65E19A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5663" y="4070350"/>
            <a:ext cx="0" cy="1368425"/>
          </a:xfrm>
          <a:prstGeom prst="line">
            <a:avLst/>
          </a:prstGeom>
          <a:noFill/>
          <a:ln w="38100">
            <a:solidFill>
              <a:srgbClr val="00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05486" name="Line 14">
            <a:extLst>
              <a:ext uri="{FF2B5EF4-FFF2-40B4-BE49-F238E27FC236}">
                <a16:creationId xmlns:a16="http://schemas.microsoft.com/office/drawing/2014/main" id="{BB7D321F-AD81-4A6D-88B4-1E8F2DD78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4070350"/>
            <a:ext cx="0" cy="1368425"/>
          </a:xfrm>
          <a:prstGeom prst="line">
            <a:avLst/>
          </a:prstGeom>
          <a:noFill/>
          <a:ln w="38100">
            <a:solidFill>
              <a:srgbClr val="00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cxnSp>
        <p:nvCxnSpPr>
          <p:cNvPr id="105487" name="AutoShape 15">
            <a:extLst>
              <a:ext uri="{FF2B5EF4-FFF2-40B4-BE49-F238E27FC236}">
                <a16:creationId xmlns:a16="http://schemas.microsoft.com/office/drawing/2014/main" id="{AEC120A2-5DE0-4EE0-B40F-CF5385232C7B}"/>
              </a:ext>
            </a:extLst>
          </p:cNvPr>
          <p:cNvCxnSpPr>
            <a:cxnSpLocks noChangeShapeType="1"/>
            <a:stCxn id="105485" idx="1"/>
            <a:endCxn id="105486" idx="1"/>
          </p:cNvCxnSpPr>
          <p:nvPr/>
        </p:nvCxnSpPr>
        <p:spPr bwMode="auto">
          <a:xfrm>
            <a:off x="2125663" y="5457825"/>
            <a:ext cx="5113337" cy="0"/>
          </a:xfrm>
          <a:prstGeom prst="straightConnector1">
            <a:avLst/>
          </a:prstGeom>
          <a:noFill/>
          <a:ln w="38100">
            <a:solidFill>
              <a:srgbClr val="00FFFF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488" name="Text Box 16">
            <a:extLst>
              <a:ext uri="{FF2B5EF4-FFF2-40B4-BE49-F238E27FC236}">
                <a16:creationId xmlns:a16="http://schemas.microsoft.com/office/drawing/2014/main" id="{37AD252E-33E9-4BAA-B7FE-D90133AA1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013" y="4935538"/>
            <a:ext cx="3503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 sz="28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Domain of IP protocol</a:t>
            </a:r>
          </a:p>
        </p:txBody>
      </p:sp>
      <p:sp>
        <p:nvSpPr>
          <p:cNvPr id="105489" name="Line 17">
            <a:extLst>
              <a:ext uri="{FF2B5EF4-FFF2-40B4-BE49-F238E27FC236}">
                <a16:creationId xmlns:a16="http://schemas.microsoft.com/office/drawing/2014/main" id="{B1E96665-FFBB-4B75-8AEC-BA1006FA28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1700" y="3062288"/>
            <a:ext cx="1152525" cy="3097212"/>
          </a:xfrm>
          <a:prstGeom prst="line">
            <a:avLst/>
          </a:prstGeom>
          <a:noFill/>
          <a:ln w="38100">
            <a:solidFill>
              <a:srgbClr val="FFFF00"/>
            </a:solidFill>
            <a:prstDash val="dash"/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05490" name="Line 18">
            <a:extLst>
              <a:ext uri="{FF2B5EF4-FFF2-40B4-BE49-F238E27FC236}">
                <a16:creationId xmlns:a16="http://schemas.microsoft.com/office/drawing/2014/main" id="{090A43A4-AF84-4A6B-9C76-85C52CD9D25E}"/>
              </a:ext>
            </a:extLst>
          </p:cNvPr>
          <p:cNvSpPr>
            <a:spLocks noChangeShapeType="1"/>
          </p:cNvSpPr>
          <p:nvPr/>
        </p:nvSpPr>
        <p:spPr bwMode="auto">
          <a:xfrm rot="-10800000">
            <a:off x="7310438" y="3062288"/>
            <a:ext cx="1008062" cy="3097212"/>
          </a:xfrm>
          <a:prstGeom prst="line">
            <a:avLst/>
          </a:prstGeom>
          <a:noFill/>
          <a:ln w="38100">
            <a:solidFill>
              <a:srgbClr val="FFFF00"/>
            </a:solidFill>
            <a:prstDash val="dash"/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cxnSp>
        <p:nvCxnSpPr>
          <p:cNvPr id="105491" name="AutoShape 19">
            <a:extLst>
              <a:ext uri="{FF2B5EF4-FFF2-40B4-BE49-F238E27FC236}">
                <a16:creationId xmlns:a16="http://schemas.microsoft.com/office/drawing/2014/main" id="{2B36C697-AF45-43BB-A83A-C3C7FB5C1829}"/>
              </a:ext>
            </a:extLst>
          </p:cNvPr>
          <p:cNvCxnSpPr>
            <a:cxnSpLocks noChangeShapeType="1"/>
            <a:stCxn id="105489" idx="1"/>
            <a:endCxn id="105490" idx="0"/>
          </p:cNvCxnSpPr>
          <p:nvPr/>
        </p:nvCxnSpPr>
        <p:spPr bwMode="auto">
          <a:xfrm>
            <a:off x="901700" y="6178550"/>
            <a:ext cx="7418388" cy="1588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492" name="Text Box 20">
            <a:extLst>
              <a:ext uri="{FF2B5EF4-FFF2-40B4-BE49-F238E27FC236}">
                <a16:creationId xmlns:a16="http://schemas.microsoft.com/office/drawing/2014/main" id="{D0212AB8-2458-4A34-8876-E505A16C4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713" y="5656263"/>
            <a:ext cx="4748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Domain of transport protocols</a:t>
            </a:r>
          </a:p>
        </p:txBody>
      </p:sp>
      <p:pic>
        <p:nvPicPr>
          <p:cNvPr id="105493" name="Picture 21">
            <a:extLst>
              <a:ext uri="{FF2B5EF4-FFF2-40B4-BE49-F238E27FC236}">
                <a16:creationId xmlns:a16="http://schemas.microsoft.com/office/drawing/2014/main" id="{28984E76-96CD-4B33-8655-62BBF2C4C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3351213"/>
            <a:ext cx="784225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05494" name="Picture 22">
            <a:extLst>
              <a:ext uri="{FF2B5EF4-FFF2-40B4-BE49-F238E27FC236}">
                <a16:creationId xmlns:a16="http://schemas.microsoft.com/office/drawing/2014/main" id="{4BA31E7E-5F5A-47C8-AE72-9C619A03C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351213"/>
            <a:ext cx="784225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05495" name="Text Box 23">
            <a:extLst>
              <a:ext uri="{FF2B5EF4-FFF2-40B4-BE49-F238E27FC236}">
                <a16:creationId xmlns:a16="http://schemas.microsoft.com/office/drawing/2014/main" id="{FB5732B8-9C84-4FF8-B0D6-16C180B19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109913"/>
            <a:ext cx="1206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IP</a:t>
            </a:r>
            <a:r>
              <a:rPr lang="zh-CN" altLang="en-US" sz="28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地址</a:t>
            </a:r>
          </a:p>
        </p:txBody>
      </p:sp>
      <p:sp>
        <p:nvSpPr>
          <p:cNvPr id="105496" name="Text Box 24">
            <a:extLst>
              <a:ext uri="{FF2B5EF4-FFF2-40B4-BE49-F238E27FC236}">
                <a16:creationId xmlns:a16="http://schemas.microsoft.com/office/drawing/2014/main" id="{C4918977-2DFD-4878-9187-0035F0810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3100" y="2636838"/>
            <a:ext cx="2940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协议端口（</a:t>
            </a: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port</a:t>
            </a:r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</a:p>
        </p:txBody>
      </p:sp>
      <p:cxnSp>
        <p:nvCxnSpPr>
          <p:cNvPr id="105497" name="AutoShape 25">
            <a:extLst>
              <a:ext uri="{FF2B5EF4-FFF2-40B4-BE49-F238E27FC236}">
                <a16:creationId xmlns:a16="http://schemas.microsoft.com/office/drawing/2014/main" id="{B4C4AE48-7AE1-4719-BB49-81353D5876E4}"/>
              </a:ext>
            </a:extLst>
          </p:cNvPr>
          <p:cNvCxnSpPr>
            <a:cxnSpLocks noChangeShapeType="1"/>
            <a:stCxn id="105496" idx="1"/>
            <a:endCxn id="105476" idx="10"/>
          </p:cNvCxnSpPr>
          <p:nvPr/>
        </p:nvCxnSpPr>
        <p:spPr bwMode="auto">
          <a:xfrm flipH="1" flipV="1">
            <a:off x="2509838" y="2638425"/>
            <a:ext cx="703262" cy="258763"/>
          </a:xfrm>
          <a:prstGeom prst="straightConnector1">
            <a:avLst/>
          </a:prstGeom>
          <a:noFill/>
          <a:ln w="38100">
            <a:solidFill>
              <a:srgbClr val="FFFF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498" name="AutoShape 26">
            <a:extLst>
              <a:ext uri="{FF2B5EF4-FFF2-40B4-BE49-F238E27FC236}">
                <a16:creationId xmlns:a16="http://schemas.microsoft.com/office/drawing/2014/main" id="{0B9B40D7-C151-4D16-BF37-BE741748D6C8}"/>
              </a:ext>
            </a:extLst>
          </p:cNvPr>
          <p:cNvCxnSpPr>
            <a:cxnSpLocks noChangeShapeType="1"/>
            <a:stCxn id="105496" idx="3"/>
            <a:endCxn id="105478" idx="11"/>
          </p:cNvCxnSpPr>
          <p:nvPr/>
        </p:nvCxnSpPr>
        <p:spPr bwMode="auto">
          <a:xfrm flipV="1">
            <a:off x="6153150" y="2636838"/>
            <a:ext cx="704850" cy="260350"/>
          </a:xfrm>
          <a:prstGeom prst="straightConnector1">
            <a:avLst/>
          </a:prstGeom>
          <a:noFill/>
          <a:ln w="38100">
            <a:solidFill>
              <a:srgbClr val="FFFF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499" name="AutoShape 27">
            <a:extLst>
              <a:ext uri="{FF2B5EF4-FFF2-40B4-BE49-F238E27FC236}">
                <a16:creationId xmlns:a16="http://schemas.microsoft.com/office/drawing/2014/main" id="{72C8AB32-35FD-4252-8F32-185DAB29C0CC}"/>
              </a:ext>
            </a:extLst>
          </p:cNvPr>
          <p:cNvCxnSpPr>
            <a:cxnSpLocks noChangeShapeType="1"/>
            <a:stCxn id="105495" idx="1"/>
            <a:endCxn id="105494" idx="3"/>
          </p:cNvCxnSpPr>
          <p:nvPr/>
        </p:nvCxnSpPr>
        <p:spPr bwMode="auto">
          <a:xfrm flipH="1">
            <a:off x="2619375" y="3370263"/>
            <a:ext cx="1447800" cy="327025"/>
          </a:xfrm>
          <a:prstGeom prst="straightConnector1">
            <a:avLst/>
          </a:prstGeom>
          <a:noFill/>
          <a:ln w="38100">
            <a:solidFill>
              <a:srgbClr val="00FF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500" name="AutoShape 28">
            <a:extLst>
              <a:ext uri="{FF2B5EF4-FFF2-40B4-BE49-F238E27FC236}">
                <a16:creationId xmlns:a16="http://schemas.microsoft.com/office/drawing/2014/main" id="{F4E6CA8E-E1FE-4E7B-9122-70ACC72A6D3B}"/>
              </a:ext>
            </a:extLst>
          </p:cNvPr>
          <p:cNvCxnSpPr>
            <a:cxnSpLocks noChangeShapeType="1"/>
            <a:stCxn id="105495" idx="3"/>
            <a:endCxn id="105493" idx="1"/>
          </p:cNvCxnSpPr>
          <p:nvPr/>
        </p:nvCxnSpPr>
        <p:spPr bwMode="auto">
          <a:xfrm>
            <a:off x="5273675" y="3370263"/>
            <a:ext cx="1530350" cy="327025"/>
          </a:xfrm>
          <a:prstGeom prst="straightConnector1">
            <a:avLst/>
          </a:prstGeom>
          <a:noFill/>
          <a:ln w="38100">
            <a:solidFill>
              <a:srgbClr val="00FF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501" name="Rectangle 29">
            <a:extLst>
              <a:ext uri="{FF2B5EF4-FFF2-40B4-BE49-F238E27FC236}">
                <a16:creationId xmlns:a16="http://schemas.microsoft.com/office/drawing/2014/main" id="{437EF9AC-5FD5-4670-B379-D5ECE8F40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4038" y="1989138"/>
            <a:ext cx="3024187" cy="1655762"/>
          </a:xfrm>
          <a:prstGeom prst="rect">
            <a:avLst/>
          </a:prstGeom>
          <a:solidFill>
            <a:srgbClr val="CC66FF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18800"/>
          <a:lstStyle/>
          <a:p>
            <a:pPr algn="r"/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端点（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endpoint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5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5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05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5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105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95" grpId="0"/>
      <p:bldP spid="105496" grpId="0"/>
      <p:bldP spid="10550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BDB4D0-78E4-40B5-A9C9-54E62A94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C81-1EA9-49B9-B276-CEB90A3F5744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D29125D3-D0C5-4C38-9793-79AF54BFA0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Flow Control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4BCB8F-06E7-4E9E-A02B-AC16E3402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3" y="1692517"/>
            <a:ext cx="9122297" cy="357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014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BDB4D0-78E4-40B5-A9C9-54E62A94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C81-1EA9-49B9-B276-CEB90A3F5744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D29125D3-D0C5-4C38-9793-79AF54BFA0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Flow Control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3B09F40-0124-42B5-9F7B-D20A58A03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321"/>
            <a:ext cx="8050146" cy="683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647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28FA40D-D90C-41FB-A8C8-6F0DB18B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DC92-A185-454D-A35F-4490E0DE3F88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E578907C-F2D2-4A48-BF42-E666D3B96D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Silly Window Syndrome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9A9F8D2-F725-49F2-B599-457ADC7755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496300" cy="5183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SWS</a:t>
            </a:r>
            <a:r>
              <a:rPr lang="zh-CN" altLang="en-US" sz="2800" dirty="0"/>
              <a:t>：糊涂窗口综合症，</a:t>
            </a:r>
            <a:r>
              <a:rPr lang="en-US" altLang="zh-CN" sz="2800" dirty="0"/>
              <a:t>RFC 813 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Symptom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To send data in very small segments, which reduces the efficiency of the operation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Example: 1 byte of data</a:t>
            </a:r>
            <a:r>
              <a:rPr lang="en-US" altLang="zh-CN" sz="2400" dirty="0">
                <a:sym typeface="Wingdings" panose="05000000000000000000" pitchFamily="2" charset="2"/>
              </a:rPr>
              <a:t>, 40 bytes of TCP and IP headers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Cause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sending application program creates data slowly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receiving application program consumes data slowly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or both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Solution</a:t>
            </a:r>
            <a:endParaRPr lang="zh-CN" altLang="en-US" sz="28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Sender: Nagle’s algorithm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Receiver: Clark’s solution, delayed acknowledgment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28FA40D-D90C-41FB-A8C8-6F0DB18B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DC92-A185-454D-A35F-4490E0DE3F88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E578907C-F2D2-4A48-BF42-E666D3B96D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Silly Window Syndrome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E0EE2359-441A-4E39-92ED-D260EC66A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512" y="1916832"/>
            <a:ext cx="8830441" cy="223316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8A08800-E777-457F-B528-88B7D9EB6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79" y="4941168"/>
            <a:ext cx="8830440" cy="88923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6CCB97A-0D18-4036-BFC2-0EDAF4B00DD3}"/>
              </a:ext>
            </a:extLst>
          </p:cNvPr>
          <p:cNvSpPr/>
          <p:nvPr/>
        </p:nvSpPr>
        <p:spPr>
          <a:xfrm>
            <a:off x="179512" y="1196752"/>
            <a:ext cx="16337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楷体_GB2312"/>
              </a:rPr>
              <a:t>Sender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楷体_GB2312"/>
              </a:rPr>
              <a:t>：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82AB4F-BB76-49A4-91CA-92F05BD8D5B9}"/>
              </a:ext>
            </a:extLst>
          </p:cNvPr>
          <p:cNvSpPr/>
          <p:nvPr/>
        </p:nvSpPr>
        <p:spPr>
          <a:xfrm>
            <a:off x="156779" y="4283973"/>
            <a:ext cx="1868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楷体_GB2312"/>
              </a:rPr>
              <a:t>Receiver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楷体_GB2312"/>
              </a:rPr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6127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415DD0-874A-4471-9F78-1F6B979E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3914-9B64-4871-AC0E-F88539163BBE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6B55DED1-B7ED-4FF1-BA89-E5EC0058B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10.6  Error Control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D7951DB3-B239-4618-B3CF-8EF5755122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Detecting and correcting</a:t>
            </a:r>
          </a:p>
          <a:p>
            <a:pPr lvl="1"/>
            <a:r>
              <a:rPr lang="en-US" altLang="zh-CN" sz="2400"/>
              <a:t>Corrupted segments</a:t>
            </a:r>
          </a:p>
          <a:p>
            <a:pPr lvl="1"/>
            <a:r>
              <a:rPr lang="en-US" altLang="zh-CN" sz="2400"/>
              <a:t>Lost segments</a:t>
            </a:r>
          </a:p>
          <a:p>
            <a:pPr lvl="1"/>
            <a:r>
              <a:rPr lang="en-US" altLang="zh-CN" sz="2400"/>
              <a:t>Out-of-order segments</a:t>
            </a:r>
          </a:p>
          <a:p>
            <a:pPr lvl="1"/>
            <a:r>
              <a:rPr lang="en-US" altLang="zh-CN" sz="2400"/>
              <a:t>Duplicated segments</a:t>
            </a:r>
          </a:p>
          <a:p>
            <a:r>
              <a:rPr lang="en-US" altLang="zh-CN" sz="2800"/>
              <a:t>Tools</a:t>
            </a:r>
          </a:p>
          <a:p>
            <a:pPr lvl="1"/>
            <a:r>
              <a:rPr lang="en-US" altLang="zh-CN" sz="2400"/>
              <a:t>Checksum</a:t>
            </a:r>
          </a:p>
          <a:p>
            <a:pPr lvl="1"/>
            <a:r>
              <a:rPr lang="en-US" altLang="zh-CN" sz="2400"/>
              <a:t>Acknowledgment: positive and cumulative</a:t>
            </a:r>
          </a:p>
          <a:p>
            <a:pPr lvl="2"/>
            <a:r>
              <a:rPr lang="en-US" altLang="zh-CN" sz="2200"/>
              <a:t>Selective Ack (SACK): Out-of-order segments, RFC2018</a:t>
            </a:r>
          </a:p>
          <a:p>
            <a:pPr lvl="1"/>
            <a:r>
              <a:rPr lang="en-US" altLang="zh-CN" sz="2400"/>
              <a:t>Time-out: retransmission</a:t>
            </a:r>
          </a:p>
        </p:txBody>
      </p:sp>
      <p:sp>
        <p:nvSpPr>
          <p:cNvPr id="88068" name="AutoShape 4">
            <a:extLst>
              <a:ext uri="{FF2B5EF4-FFF2-40B4-BE49-F238E27FC236}">
                <a16:creationId xmlns:a16="http://schemas.microsoft.com/office/drawing/2014/main" id="{CB7E562F-F037-4681-B62D-2CD5E6E20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2368550"/>
            <a:ext cx="3108325" cy="1200150"/>
          </a:xfrm>
          <a:prstGeom prst="roundRect">
            <a:avLst>
              <a:gd name="adj" fmla="val 16667"/>
            </a:avLst>
          </a:prstGeom>
          <a:solidFill>
            <a:srgbClr val="00999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6000" rIns="126000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How to detect ?</a:t>
            </a:r>
          </a:p>
          <a:p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How to correct?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415DD0-874A-4471-9F78-1F6B979E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3914-9B64-4871-AC0E-F88539163BBE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6B55DED1-B7ED-4FF1-BA89-E5EC0058B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10.6  Error Control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D7951DB3-B239-4618-B3CF-8EF5755122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341439"/>
            <a:ext cx="8496300" cy="502300"/>
          </a:xfrm>
        </p:spPr>
        <p:txBody>
          <a:bodyPr/>
          <a:lstStyle/>
          <a:p>
            <a:r>
              <a:rPr lang="en-US" altLang="zh-CN" sz="2800" dirty="0"/>
              <a:t>Acknowledgment</a:t>
            </a:r>
            <a:endParaRPr lang="en-US" altLang="zh-CN" sz="2400" dirty="0"/>
          </a:p>
        </p:txBody>
      </p:sp>
      <p:sp>
        <p:nvSpPr>
          <p:cNvPr id="88068" name="AutoShape 4">
            <a:extLst>
              <a:ext uri="{FF2B5EF4-FFF2-40B4-BE49-F238E27FC236}">
                <a16:creationId xmlns:a16="http://schemas.microsoft.com/office/drawing/2014/main" id="{CB7E562F-F037-4681-B62D-2CD5E6E20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2387" y="1196752"/>
            <a:ext cx="3037787" cy="646986"/>
          </a:xfrm>
          <a:prstGeom prst="roundRect">
            <a:avLst>
              <a:gd name="adj" fmla="val 16667"/>
            </a:avLst>
          </a:prstGeom>
          <a:solidFill>
            <a:srgbClr val="00999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6000" rIns="126000">
            <a:spAutoFit/>
          </a:bodyPr>
          <a:lstStyle/>
          <a:p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When to send ?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8E1E32C-0F61-4B6C-8085-3EA0CA3575A4}"/>
              </a:ext>
            </a:extLst>
          </p:cNvPr>
          <p:cNvGrpSpPr/>
          <p:nvPr/>
        </p:nvGrpSpPr>
        <p:grpSpPr>
          <a:xfrm>
            <a:off x="395536" y="2065377"/>
            <a:ext cx="8534872" cy="4600417"/>
            <a:chOff x="395536" y="2065377"/>
            <a:chExt cx="8534872" cy="4600417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0DC73C26-0C1D-4732-BF1D-954875FFD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2065377"/>
              <a:ext cx="8534872" cy="1223962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332A4C5-FD78-4043-A923-FDA449AE7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536" y="3284984"/>
              <a:ext cx="8534872" cy="3380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065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灯片编号占位符 4">
            <a:extLst>
              <a:ext uri="{FF2B5EF4-FFF2-40B4-BE49-F238E27FC236}">
                <a16:creationId xmlns:a16="http://schemas.microsoft.com/office/drawing/2014/main" id="{8B7DDB11-C9DA-4102-8BFD-75EF967C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DD00-FB8F-4C0A-8D90-054A2CD2AEA8}" type="slidenum">
              <a:rPr lang="en-US" altLang="zh-CN"/>
              <a:pPr/>
              <a:t>66</a:t>
            </a:fld>
            <a:endParaRPr lang="en-US" altLang="zh-CN"/>
          </a:p>
        </p:txBody>
      </p:sp>
      <p:grpSp>
        <p:nvGrpSpPr>
          <p:cNvPr id="26626" name="Group 2">
            <a:extLst>
              <a:ext uri="{FF2B5EF4-FFF2-40B4-BE49-F238E27FC236}">
                <a16:creationId xmlns:a16="http://schemas.microsoft.com/office/drawing/2014/main" id="{9CFB0533-E9C1-4945-9084-3E83CD0DCBA6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508375"/>
            <a:ext cx="7199312" cy="928688"/>
            <a:chOff x="295" y="2160"/>
            <a:chExt cx="4536" cy="585"/>
          </a:xfrm>
        </p:grpSpPr>
        <p:sp>
          <p:nvSpPr>
            <p:cNvPr id="26627" name="Line 3">
              <a:extLst>
                <a:ext uri="{FF2B5EF4-FFF2-40B4-BE49-F238E27FC236}">
                  <a16:creationId xmlns:a16="http://schemas.microsoft.com/office/drawing/2014/main" id="{A42D0ADB-7D83-4E14-814E-FF4E99DCD0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6" y="2432"/>
              <a:ext cx="4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28" name="Line 4">
              <a:extLst>
                <a:ext uri="{FF2B5EF4-FFF2-40B4-BE49-F238E27FC236}">
                  <a16:creationId xmlns:a16="http://schemas.microsoft.com/office/drawing/2014/main" id="{1BFFCD5A-446F-428E-8245-0D16C7C927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975" y="2205"/>
              <a:ext cx="3856" cy="227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29" name="Text Box 5">
              <a:extLst>
                <a:ext uri="{FF2B5EF4-FFF2-40B4-BE49-F238E27FC236}">
                  <a16:creationId xmlns:a16="http://schemas.microsoft.com/office/drawing/2014/main" id="{55EFD381-3A42-4A7C-823A-5362F0D7D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255862">
              <a:off x="3307" y="2160"/>
              <a:ext cx="976" cy="227"/>
            </a:xfrm>
            <a:prstGeom prst="rect">
              <a:avLst/>
            </a:prstGeom>
            <a:solidFill>
              <a:srgbClr val="333399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/>
              <a:r>
                <a:rPr lang="en-US" altLang="zh-CN" b="0">
                  <a:effectLst/>
                </a:rPr>
                <a:t>Ack: 1601</a:t>
              </a:r>
            </a:p>
          </p:txBody>
        </p:sp>
        <p:sp>
          <p:nvSpPr>
            <p:cNvPr id="26630" name="Oval 6">
              <a:extLst>
                <a:ext uri="{FF2B5EF4-FFF2-40B4-BE49-F238E27FC236}">
                  <a16:creationId xmlns:a16="http://schemas.microsoft.com/office/drawing/2014/main" id="{6BCB7EAD-9EF1-4721-AFD7-81197F1EE4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3" y="2365"/>
              <a:ext cx="136" cy="136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round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31" name="Oval 7">
              <a:extLst>
                <a:ext uri="{FF2B5EF4-FFF2-40B4-BE49-F238E27FC236}">
                  <a16:creationId xmlns:a16="http://schemas.microsoft.com/office/drawing/2014/main" id="{CCCC0FCE-73C1-4A8C-A679-0AD2FA25AD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1" y="2365"/>
              <a:ext cx="136" cy="136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round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32" name="Text Box 8">
              <a:extLst>
                <a:ext uri="{FF2B5EF4-FFF2-40B4-BE49-F238E27FC236}">
                  <a16:creationId xmlns:a16="http://schemas.microsoft.com/office/drawing/2014/main" id="{FEDFFCD1-A82E-4BBE-A325-0D8420E4D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2457"/>
              <a:ext cx="3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pPr algn="ctr"/>
              <a:r>
                <a:rPr lang="en-US" altLang="zh-CN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OK</a:t>
              </a:r>
            </a:p>
          </p:txBody>
        </p:sp>
        <p:sp>
          <p:nvSpPr>
            <p:cNvPr id="26633" name="Text Box 9">
              <a:extLst>
                <a:ext uri="{FF2B5EF4-FFF2-40B4-BE49-F238E27FC236}">
                  <a16:creationId xmlns:a16="http://schemas.microsoft.com/office/drawing/2014/main" id="{EA37EAB4-FA51-4A2D-99ED-87EF3785E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" y="2457"/>
              <a:ext cx="3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pPr algn="ctr"/>
              <a:r>
                <a:rPr lang="en-US" altLang="zh-CN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OK</a:t>
              </a:r>
            </a:p>
          </p:txBody>
        </p:sp>
      </p:grpSp>
      <p:sp>
        <p:nvSpPr>
          <p:cNvPr id="26634" name="Rectangle 10">
            <a:extLst>
              <a:ext uri="{FF2B5EF4-FFF2-40B4-BE49-F238E27FC236}">
                <a16:creationId xmlns:a16="http://schemas.microsoft.com/office/drawing/2014/main" id="{6CF02C6C-7346-4F05-B340-62E47380E8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Corrupted Segment</a:t>
            </a:r>
          </a:p>
        </p:txBody>
      </p:sp>
      <p:sp>
        <p:nvSpPr>
          <p:cNvPr id="26635" name="Line 11">
            <a:extLst>
              <a:ext uri="{FF2B5EF4-FFF2-40B4-BE49-F238E27FC236}">
                <a16:creationId xmlns:a16="http://schemas.microsoft.com/office/drawing/2014/main" id="{10584F07-684D-4AEC-A97C-6C5D1197C6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0513" y="1844675"/>
            <a:ext cx="0" cy="46085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26636" name="Line 12">
            <a:extLst>
              <a:ext uri="{FF2B5EF4-FFF2-40B4-BE49-F238E27FC236}">
                <a16:creationId xmlns:a16="http://schemas.microsoft.com/office/drawing/2014/main" id="{82458842-50B8-4878-9DC7-9E139D0F7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3975" y="1844675"/>
            <a:ext cx="0" cy="4537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26637" name="Text Box 13">
            <a:extLst>
              <a:ext uri="{FF2B5EF4-FFF2-40B4-BE49-F238E27FC236}">
                <a16:creationId xmlns:a16="http://schemas.microsoft.com/office/drawing/2014/main" id="{3097F386-A851-4ADB-9DCA-5E70E1BB7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884238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Sender</a:t>
            </a:r>
          </a:p>
        </p:txBody>
      </p:sp>
      <p:sp>
        <p:nvSpPr>
          <p:cNvPr id="26638" name="Text Box 14">
            <a:extLst>
              <a:ext uri="{FF2B5EF4-FFF2-40B4-BE49-F238E27FC236}">
                <a16:creationId xmlns:a16="http://schemas.microsoft.com/office/drawing/2014/main" id="{D69A1370-12EC-4A7F-8500-3D297B194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884238"/>
            <a:ext cx="1311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Receiver</a:t>
            </a:r>
          </a:p>
        </p:txBody>
      </p:sp>
      <p:sp>
        <p:nvSpPr>
          <p:cNvPr id="26639" name="Text Box 15">
            <a:extLst>
              <a:ext uri="{FF2B5EF4-FFF2-40B4-BE49-F238E27FC236}">
                <a16:creationId xmlns:a16="http://schemas.microsoft.com/office/drawing/2014/main" id="{B7DEF6A4-DDF4-4087-9E4B-0B14C9407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2588" y="6140450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Time</a:t>
            </a:r>
          </a:p>
        </p:txBody>
      </p:sp>
      <p:sp>
        <p:nvSpPr>
          <p:cNvPr id="26640" name="Text Box 16">
            <a:extLst>
              <a:ext uri="{FF2B5EF4-FFF2-40B4-BE49-F238E27FC236}">
                <a16:creationId xmlns:a16="http://schemas.microsoft.com/office/drawing/2014/main" id="{6787930E-A5FF-44E8-8A8C-F5D2D9959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4463" y="6140450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Time</a:t>
            </a:r>
          </a:p>
        </p:txBody>
      </p:sp>
      <p:sp>
        <p:nvSpPr>
          <p:cNvPr id="26641" name="Text Box 17">
            <a:extLst>
              <a:ext uri="{FF2B5EF4-FFF2-40B4-BE49-F238E27FC236}">
                <a16:creationId xmlns:a16="http://schemas.microsoft.com/office/drawing/2014/main" id="{5AA3492F-9D22-4DF9-B3D8-C3FF3D272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3746500"/>
            <a:ext cx="1258888" cy="89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 anchor="ctr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2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Segment</a:t>
            </a:r>
          </a:p>
          <a:p>
            <a:pPr algn="ctr">
              <a:lnSpc>
                <a:spcPct val="80000"/>
              </a:lnSpc>
            </a:pPr>
            <a:r>
              <a:rPr lang="en-US" altLang="zh-CN" sz="22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 </a:t>
            </a:r>
          </a:p>
          <a:p>
            <a:pPr algn="ctr">
              <a:lnSpc>
                <a:spcPct val="80000"/>
              </a:lnSpc>
            </a:pPr>
            <a:r>
              <a:rPr lang="en-US" altLang="zh-CN" sz="22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corrupted</a:t>
            </a:r>
          </a:p>
        </p:txBody>
      </p:sp>
      <p:grpSp>
        <p:nvGrpSpPr>
          <p:cNvPr id="26642" name="Group 18">
            <a:extLst>
              <a:ext uri="{FF2B5EF4-FFF2-40B4-BE49-F238E27FC236}">
                <a16:creationId xmlns:a16="http://schemas.microsoft.com/office/drawing/2014/main" id="{EA633F37-A363-4407-8E36-53B85966979D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1603375"/>
            <a:ext cx="6624637" cy="993775"/>
            <a:chOff x="657" y="1010"/>
            <a:chExt cx="4174" cy="626"/>
          </a:xfrm>
        </p:grpSpPr>
        <p:sp>
          <p:nvSpPr>
            <p:cNvPr id="26643" name="Line 19">
              <a:extLst>
                <a:ext uri="{FF2B5EF4-FFF2-40B4-BE49-F238E27FC236}">
                  <a16:creationId xmlns:a16="http://schemas.microsoft.com/office/drawing/2014/main" id="{EFFB1D28-9C61-4AC0-8927-91A2D3F548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4" y="1298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4" name="Line 20">
              <a:extLst>
                <a:ext uri="{FF2B5EF4-FFF2-40B4-BE49-F238E27FC236}">
                  <a16:creationId xmlns:a16="http://schemas.microsoft.com/office/drawing/2014/main" id="{AB2E8DBD-8761-49C5-8F65-58588EB46FA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0000">
              <a:off x="975" y="1360"/>
              <a:ext cx="3856" cy="276"/>
            </a:xfrm>
            <a:prstGeom prst="line">
              <a:avLst/>
            </a:prstGeom>
            <a:noFill/>
            <a:ln w="31750">
              <a:solidFill>
                <a:srgbClr val="FF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5" name="Text Box 21">
              <a:extLst>
                <a:ext uri="{FF2B5EF4-FFF2-40B4-BE49-F238E27FC236}">
                  <a16:creationId xmlns:a16="http://schemas.microsoft.com/office/drawing/2014/main" id="{06C0AE5D-66CC-459D-B41C-F8A1761F4F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60000">
              <a:off x="1757" y="1010"/>
              <a:ext cx="10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pPr algn="ctr"/>
              <a:r>
                <a:rPr lang="en-US" altLang="zh-CN" b="0">
                  <a:solidFill>
                    <a:srgbClr val="FFFF00"/>
                  </a:solidFill>
                  <a:effectLst/>
                </a:rPr>
                <a:t>Segment 1</a:t>
              </a:r>
            </a:p>
          </p:txBody>
        </p:sp>
        <p:sp>
          <p:nvSpPr>
            <p:cNvPr id="26646" name="Text Box 22">
              <a:extLst>
                <a:ext uri="{FF2B5EF4-FFF2-40B4-BE49-F238E27FC236}">
                  <a16:creationId xmlns:a16="http://schemas.microsoft.com/office/drawing/2014/main" id="{36A29EC5-420C-472B-9A19-B04AFDC12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60000">
              <a:off x="1293" y="1267"/>
              <a:ext cx="1836" cy="22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/>
              <a:r>
                <a:rPr lang="en-US" altLang="zh-CN" b="0">
                  <a:solidFill>
                    <a:srgbClr val="FFFF00"/>
                  </a:solidFill>
                  <a:effectLst/>
                </a:rPr>
                <a:t>Seq: 1201, 200bytes</a:t>
              </a:r>
            </a:p>
          </p:txBody>
        </p:sp>
        <p:grpSp>
          <p:nvGrpSpPr>
            <p:cNvPr id="26647" name="Group 23">
              <a:extLst>
                <a:ext uri="{FF2B5EF4-FFF2-40B4-BE49-F238E27FC236}">
                  <a16:creationId xmlns:a16="http://schemas.microsoft.com/office/drawing/2014/main" id="{6C883246-1767-477A-84B8-F3EF044393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" y="1163"/>
              <a:ext cx="226" cy="226"/>
              <a:chOff x="295" y="2251"/>
              <a:chExt cx="226" cy="226"/>
            </a:xfrm>
          </p:grpSpPr>
          <p:sp>
            <p:nvSpPr>
              <p:cNvPr id="26648" name="Oval 24">
                <a:extLst>
                  <a:ext uri="{FF2B5EF4-FFF2-40B4-BE49-F238E27FC236}">
                    <a16:creationId xmlns:a16="http://schemas.microsoft.com/office/drawing/2014/main" id="{03B1ACB8-4998-45B3-A932-AD50EA148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2251"/>
                <a:ext cx="226" cy="226"/>
              </a:xfrm>
              <a:prstGeom prst="ellipse">
                <a:avLst/>
              </a:prstGeom>
              <a:noFill/>
              <a:ln w="19050" algn="ctr">
                <a:solidFill>
                  <a:srgbClr val="00FFFF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49" name="Line 25">
                <a:extLst>
                  <a:ext uri="{FF2B5EF4-FFF2-40B4-BE49-F238E27FC236}">
                    <a16:creationId xmlns:a16="http://schemas.microsoft.com/office/drawing/2014/main" id="{AB7D7C2C-F508-4FD6-AACF-C74EDBB58E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6" y="2251"/>
                <a:ext cx="0" cy="136"/>
              </a:xfrm>
              <a:prstGeom prst="line">
                <a:avLst/>
              </a:prstGeom>
              <a:noFill/>
              <a:ln w="19050">
                <a:solidFill>
                  <a:srgbClr val="00FFFF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6650" name="Group 26">
            <a:extLst>
              <a:ext uri="{FF2B5EF4-FFF2-40B4-BE49-F238E27FC236}">
                <a16:creationId xmlns:a16="http://schemas.microsoft.com/office/drawing/2014/main" id="{F5CB3614-1D6D-4F20-AF37-9E30BA80393E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349500"/>
            <a:ext cx="7056437" cy="968375"/>
            <a:chOff x="385" y="1480"/>
            <a:chExt cx="4446" cy="610"/>
          </a:xfrm>
        </p:grpSpPr>
        <p:sp>
          <p:nvSpPr>
            <p:cNvPr id="26651" name="Line 27">
              <a:extLst>
                <a:ext uri="{FF2B5EF4-FFF2-40B4-BE49-F238E27FC236}">
                  <a16:creationId xmlns:a16="http://schemas.microsoft.com/office/drawing/2014/main" id="{AAB45678-16FA-4862-AB4F-45C8C6B054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" y="1752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2" name="Line 28">
              <a:extLst>
                <a:ext uri="{FF2B5EF4-FFF2-40B4-BE49-F238E27FC236}">
                  <a16:creationId xmlns:a16="http://schemas.microsoft.com/office/drawing/2014/main" id="{C6B3A8EE-C324-4C54-B529-D126CB200C1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0000">
              <a:off x="975" y="1814"/>
              <a:ext cx="3856" cy="276"/>
            </a:xfrm>
            <a:prstGeom prst="line">
              <a:avLst/>
            </a:prstGeom>
            <a:noFill/>
            <a:ln w="31750">
              <a:solidFill>
                <a:srgbClr val="FF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3" name="Text Box 29">
              <a:extLst>
                <a:ext uri="{FF2B5EF4-FFF2-40B4-BE49-F238E27FC236}">
                  <a16:creationId xmlns:a16="http://schemas.microsoft.com/office/drawing/2014/main" id="{AD50F61D-CD4E-4FC0-B5A0-11D1515D57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60000">
              <a:off x="1757" y="1480"/>
              <a:ext cx="10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pPr algn="ctr"/>
              <a:r>
                <a:rPr lang="en-US" altLang="zh-CN" b="0">
                  <a:solidFill>
                    <a:srgbClr val="FFFF00"/>
                  </a:solidFill>
                  <a:effectLst/>
                </a:rPr>
                <a:t>Segment 2</a:t>
              </a:r>
            </a:p>
          </p:txBody>
        </p:sp>
        <p:sp>
          <p:nvSpPr>
            <p:cNvPr id="26654" name="Text Box 30">
              <a:extLst>
                <a:ext uri="{FF2B5EF4-FFF2-40B4-BE49-F238E27FC236}">
                  <a16:creationId xmlns:a16="http://schemas.microsoft.com/office/drawing/2014/main" id="{E5383B9B-7209-4CAE-A3D4-E2400D77A7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60000">
              <a:off x="1293" y="1743"/>
              <a:ext cx="1836" cy="22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/>
              <a:r>
                <a:rPr lang="en-US" altLang="zh-CN" b="0">
                  <a:solidFill>
                    <a:srgbClr val="FFFF00"/>
                  </a:solidFill>
                  <a:effectLst/>
                </a:rPr>
                <a:t>Seq: 1401, 200bytes</a:t>
              </a:r>
            </a:p>
          </p:txBody>
        </p:sp>
        <p:grpSp>
          <p:nvGrpSpPr>
            <p:cNvPr id="26655" name="Group 31">
              <a:extLst>
                <a:ext uri="{FF2B5EF4-FFF2-40B4-BE49-F238E27FC236}">
                  <a16:creationId xmlns:a16="http://schemas.microsoft.com/office/drawing/2014/main" id="{21328B53-9200-4E48-9E4C-4E1B4B51C6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" y="1623"/>
              <a:ext cx="226" cy="226"/>
              <a:chOff x="295" y="2251"/>
              <a:chExt cx="226" cy="226"/>
            </a:xfrm>
          </p:grpSpPr>
          <p:sp>
            <p:nvSpPr>
              <p:cNvPr id="26656" name="Oval 32">
                <a:extLst>
                  <a:ext uri="{FF2B5EF4-FFF2-40B4-BE49-F238E27FC236}">
                    <a16:creationId xmlns:a16="http://schemas.microsoft.com/office/drawing/2014/main" id="{18B70C34-0369-4212-A800-94B703F72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2251"/>
                <a:ext cx="226" cy="226"/>
              </a:xfrm>
              <a:prstGeom prst="ellipse">
                <a:avLst/>
              </a:prstGeom>
              <a:noFill/>
              <a:ln w="19050" algn="ctr">
                <a:solidFill>
                  <a:srgbClr val="00FFFF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57" name="Line 33">
                <a:extLst>
                  <a:ext uri="{FF2B5EF4-FFF2-40B4-BE49-F238E27FC236}">
                    <a16:creationId xmlns:a16="http://schemas.microsoft.com/office/drawing/2014/main" id="{05ADB33B-A26A-4CD4-A059-EB620F1BFE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6" y="2251"/>
                <a:ext cx="0" cy="136"/>
              </a:xfrm>
              <a:prstGeom prst="line">
                <a:avLst/>
              </a:prstGeom>
              <a:noFill/>
              <a:ln w="19050">
                <a:solidFill>
                  <a:srgbClr val="00FFFF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6658" name="Group 34">
            <a:extLst>
              <a:ext uri="{FF2B5EF4-FFF2-40B4-BE49-F238E27FC236}">
                <a16:creationId xmlns:a16="http://schemas.microsoft.com/office/drawing/2014/main" id="{969E1831-F5B5-41B1-9450-A4C9B6CE03E2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141663"/>
            <a:ext cx="7416800" cy="895350"/>
            <a:chOff x="158" y="1979"/>
            <a:chExt cx="4673" cy="564"/>
          </a:xfrm>
        </p:grpSpPr>
        <p:sp>
          <p:nvSpPr>
            <p:cNvPr id="26659" name="Line 35">
              <a:extLst>
                <a:ext uri="{FF2B5EF4-FFF2-40B4-BE49-F238E27FC236}">
                  <a16:creationId xmlns:a16="http://schemas.microsoft.com/office/drawing/2014/main" id="{96464F20-835A-4FB2-A62B-71A524EC4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" y="2205"/>
              <a:ext cx="5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0" name="Line 36">
              <a:extLst>
                <a:ext uri="{FF2B5EF4-FFF2-40B4-BE49-F238E27FC236}">
                  <a16:creationId xmlns:a16="http://schemas.microsoft.com/office/drawing/2014/main" id="{65BF75CA-649E-4B92-85DB-5890CDBDE54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0000">
              <a:off x="975" y="2267"/>
              <a:ext cx="3856" cy="276"/>
            </a:xfrm>
            <a:prstGeom prst="line">
              <a:avLst/>
            </a:prstGeom>
            <a:noFill/>
            <a:ln w="31750">
              <a:solidFill>
                <a:srgbClr val="FF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61" name="Text Box 37">
              <a:extLst>
                <a:ext uri="{FF2B5EF4-FFF2-40B4-BE49-F238E27FC236}">
                  <a16:creationId xmlns:a16="http://schemas.microsoft.com/office/drawing/2014/main" id="{81367AF3-251B-4F89-BB28-FA8C3CB760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60000">
              <a:off x="1757" y="1979"/>
              <a:ext cx="10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pPr algn="ctr"/>
              <a:r>
                <a:rPr lang="en-US" altLang="zh-CN" b="0">
                  <a:solidFill>
                    <a:srgbClr val="FFFF00"/>
                  </a:solidFill>
                  <a:effectLst/>
                </a:rPr>
                <a:t>Segment 3</a:t>
              </a:r>
            </a:p>
          </p:txBody>
        </p:sp>
        <p:sp>
          <p:nvSpPr>
            <p:cNvPr id="26662" name="Text Box 38">
              <a:extLst>
                <a:ext uri="{FF2B5EF4-FFF2-40B4-BE49-F238E27FC236}">
                  <a16:creationId xmlns:a16="http://schemas.microsoft.com/office/drawing/2014/main" id="{BEC4E9D6-56C5-4E64-999C-FAFBE32847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60000">
              <a:off x="1293" y="2241"/>
              <a:ext cx="1836" cy="22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/>
              <a:r>
                <a:rPr lang="en-US" altLang="zh-CN" b="0">
                  <a:solidFill>
                    <a:srgbClr val="FFFF00"/>
                  </a:solidFill>
                  <a:effectLst/>
                </a:rPr>
                <a:t>Seq: 1601, 200bytes</a:t>
              </a:r>
            </a:p>
          </p:txBody>
        </p:sp>
        <p:grpSp>
          <p:nvGrpSpPr>
            <p:cNvPr id="26663" name="Group 39">
              <a:extLst>
                <a:ext uri="{FF2B5EF4-FFF2-40B4-BE49-F238E27FC236}">
                  <a16:creationId xmlns:a16="http://schemas.microsoft.com/office/drawing/2014/main" id="{CE1C5A5B-AE4F-455E-8D8A-2D2934A127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2085"/>
              <a:ext cx="226" cy="226"/>
              <a:chOff x="295" y="2251"/>
              <a:chExt cx="226" cy="226"/>
            </a:xfrm>
          </p:grpSpPr>
          <p:sp>
            <p:nvSpPr>
              <p:cNvPr id="26664" name="Oval 40">
                <a:extLst>
                  <a:ext uri="{FF2B5EF4-FFF2-40B4-BE49-F238E27FC236}">
                    <a16:creationId xmlns:a16="http://schemas.microsoft.com/office/drawing/2014/main" id="{2721B7FA-3F4A-496F-8423-BEC02CAD0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2251"/>
                <a:ext cx="226" cy="226"/>
              </a:xfrm>
              <a:prstGeom prst="ellipse">
                <a:avLst/>
              </a:prstGeom>
              <a:noFill/>
              <a:ln w="19050" algn="ctr">
                <a:solidFill>
                  <a:srgbClr val="00FFFF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65" name="Line 41">
                <a:extLst>
                  <a:ext uri="{FF2B5EF4-FFF2-40B4-BE49-F238E27FC236}">
                    <a16:creationId xmlns:a16="http://schemas.microsoft.com/office/drawing/2014/main" id="{13ECA20F-3D3C-4B32-A8CE-0CFE1199B1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6" y="2251"/>
                <a:ext cx="0" cy="136"/>
              </a:xfrm>
              <a:prstGeom prst="line">
                <a:avLst/>
              </a:prstGeom>
              <a:noFill/>
              <a:ln w="19050">
                <a:solidFill>
                  <a:srgbClr val="00FFFF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6666" name="Group 42">
            <a:extLst>
              <a:ext uri="{FF2B5EF4-FFF2-40B4-BE49-F238E27FC236}">
                <a16:creationId xmlns:a16="http://schemas.microsoft.com/office/drawing/2014/main" id="{1B9EC11F-5D60-41FB-8267-08097C259CB5}"/>
              </a:ext>
            </a:extLst>
          </p:cNvPr>
          <p:cNvGrpSpPr>
            <a:grpSpLocks/>
          </p:cNvGrpSpPr>
          <p:nvPr/>
        </p:nvGrpSpPr>
        <p:grpSpPr bwMode="auto">
          <a:xfrm>
            <a:off x="149225" y="5589588"/>
            <a:ext cx="7518400" cy="936625"/>
            <a:chOff x="94" y="3475"/>
            <a:chExt cx="4737" cy="590"/>
          </a:xfrm>
        </p:grpSpPr>
        <p:sp>
          <p:nvSpPr>
            <p:cNvPr id="26667" name="Line 43">
              <a:extLst>
                <a:ext uri="{FF2B5EF4-FFF2-40B4-BE49-F238E27FC236}">
                  <a16:creationId xmlns:a16="http://schemas.microsoft.com/office/drawing/2014/main" id="{A8E9D013-CD57-432A-B609-1D4B284411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" y="3748"/>
              <a:ext cx="6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8" name="Line 44">
              <a:extLst>
                <a:ext uri="{FF2B5EF4-FFF2-40B4-BE49-F238E27FC236}">
                  <a16:creationId xmlns:a16="http://schemas.microsoft.com/office/drawing/2014/main" id="{64F5F4AC-7B68-4E05-BDFC-E5DB3E215A1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975" y="3521"/>
              <a:ext cx="3856" cy="227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69" name="Text Box 45">
              <a:extLst>
                <a:ext uri="{FF2B5EF4-FFF2-40B4-BE49-F238E27FC236}">
                  <a16:creationId xmlns:a16="http://schemas.microsoft.com/office/drawing/2014/main" id="{5DCC0835-3017-4F00-892F-FB87B1235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255862">
              <a:off x="3262" y="3475"/>
              <a:ext cx="976" cy="227"/>
            </a:xfrm>
            <a:prstGeom prst="rect">
              <a:avLst/>
            </a:prstGeom>
            <a:solidFill>
              <a:srgbClr val="333399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/>
              <a:r>
                <a:rPr lang="en-US" altLang="zh-CN" b="0">
                  <a:effectLst/>
                </a:rPr>
                <a:t>Ack: 1801</a:t>
              </a:r>
            </a:p>
          </p:txBody>
        </p:sp>
        <p:sp>
          <p:nvSpPr>
            <p:cNvPr id="26670" name="Oval 46">
              <a:extLst>
                <a:ext uri="{FF2B5EF4-FFF2-40B4-BE49-F238E27FC236}">
                  <a16:creationId xmlns:a16="http://schemas.microsoft.com/office/drawing/2014/main" id="{BF07189D-69D8-4B5F-98BA-A295B68938B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4" y="3672"/>
              <a:ext cx="136" cy="136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round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1" name="Text Box 47">
              <a:extLst>
                <a:ext uri="{FF2B5EF4-FFF2-40B4-BE49-F238E27FC236}">
                  <a16:creationId xmlns:a16="http://schemas.microsoft.com/office/drawing/2014/main" id="{692C46B7-0E4A-4BC6-ACF6-D5D540B82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" y="3777"/>
              <a:ext cx="3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pPr algn="ctr"/>
              <a:r>
                <a:rPr lang="en-US" altLang="zh-CN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OK</a:t>
              </a:r>
            </a:p>
          </p:txBody>
        </p:sp>
      </p:grpSp>
      <p:grpSp>
        <p:nvGrpSpPr>
          <p:cNvPr id="26672" name="Group 48">
            <a:extLst>
              <a:ext uri="{FF2B5EF4-FFF2-40B4-BE49-F238E27FC236}">
                <a16:creationId xmlns:a16="http://schemas.microsoft.com/office/drawing/2014/main" id="{0D67C0D9-89FC-415A-A3CC-910596F6B13A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4484688"/>
            <a:ext cx="7416800" cy="919162"/>
            <a:chOff x="158" y="2825"/>
            <a:chExt cx="4673" cy="579"/>
          </a:xfrm>
        </p:grpSpPr>
        <p:sp>
          <p:nvSpPr>
            <p:cNvPr id="26673" name="Line 49">
              <a:extLst>
                <a:ext uri="{FF2B5EF4-FFF2-40B4-BE49-F238E27FC236}">
                  <a16:creationId xmlns:a16="http://schemas.microsoft.com/office/drawing/2014/main" id="{BC6DB5EE-AF2F-4052-8C82-DA3CA8A6A1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" y="3067"/>
              <a:ext cx="5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4" name="Line 50">
              <a:extLst>
                <a:ext uri="{FF2B5EF4-FFF2-40B4-BE49-F238E27FC236}">
                  <a16:creationId xmlns:a16="http://schemas.microsoft.com/office/drawing/2014/main" id="{54B545CC-0985-4D3C-ABC9-D54D36F2DAD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0000">
              <a:off x="975" y="3128"/>
              <a:ext cx="3856" cy="276"/>
            </a:xfrm>
            <a:prstGeom prst="line">
              <a:avLst/>
            </a:prstGeom>
            <a:noFill/>
            <a:ln w="31750">
              <a:solidFill>
                <a:srgbClr val="FF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5" name="Text Box 51">
              <a:extLst>
                <a:ext uri="{FF2B5EF4-FFF2-40B4-BE49-F238E27FC236}">
                  <a16:creationId xmlns:a16="http://schemas.microsoft.com/office/drawing/2014/main" id="{D5D9FA37-B519-430C-8AC8-ACEC5CF9A2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60000">
              <a:off x="1134" y="2825"/>
              <a:ext cx="22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pPr algn="ctr"/>
              <a:r>
                <a:rPr lang="en-US" altLang="zh-CN" b="0">
                  <a:solidFill>
                    <a:srgbClr val="FFFF00"/>
                  </a:solidFill>
                  <a:effectLst/>
                </a:rPr>
                <a:t>Segment 3, retransmitted</a:t>
              </a:r>
            </a:p>
          </p:txBody>
        </p:sp>
        <p:sp>
          <p:nvSpPr>
            <p:cNvPr id="26676" name="Text Box 52">
              <a:extLst>
                <a:ext uri="{FF2B5EF4-FFF2-40B4-BE49-F238E27FC236}">
                  <a16:creationId xmlns:a16="http://schemas.microsoft.com/office/drawing/2014/main" id="{2DB97504-6550-4DFB-BDCC-3E38FE41E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60000">
              <a:off x="1293" y="3087"/>
              <a:ext cx="1836" cy="22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/>
              <a:r>
                <a:rPr lang="en-US" altLang="zh-CN" b="0">
                  <a:solidFill>
                    <a:srgbClr val="FFFF00"/>
                  </a:solidFill>
                  <a:effectLst/>
                </a:rPr>
                <a:t>Seq: 1601, 200bytes</a:t>
              </a:r>
            </a:p>
          </p:txBody>
        </p:sp>
        <p:grpSp>
          <p:nvGrpSpPr>
            <p:cNvPr id="26677" name="Group 53">
              <a:extLst>
                <a:ext uri="{FF2B5EF4-FFF2-40B4-BE49-F238E27FC236}">
                  <a16:creationId xmlns:a16="http://schemas.microsoft.com/office/drawing/2014/main" id="{EA85688B-8560-4F04-BFE2-2B09DB24B5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2932"/>
              <a:ext cx="226" cy="226"/>
              <a:chOff x="295" y="2251"/>
              <a:chExt cx="226" cy="226"/>
            </a:xfrm>
          </p:grpSpPr>
          <p:sp>
            <p:nvSpPr>
              <p:cNvPr id="26678" name="Oval 54">
                <a:extLst>
                  <a:ext uri="{FF2B5EF4-FFF2-40B4-BE49-F238E27FC236}">
                    <a16:creationId xmlns:a16="http://schemas.microsoft.com/office/drawing/2014/main" id="{C7207056-6481-4EFD-9BEC-6A6D10533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2251"/>
                <a:ext cx="226" cy="226"/>
              </a:xfrm>
              <a:prstGeom prst="ellipse">
                <a:avLst/>
              </a:prstGeom>
              <a:noFill/>
              <a:ln w="19050" algn="ctr">
                <a:solidFill>
                  <a:srgbClr val="00FF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79" name="Line 55">
                <a:extLst>
                  <a:ext uri="{FF2B5EF4-FFF2-40B4-BE49-F238E27FC236}">
                    <a16:creationId xmlns:a16="http://schemas.microsoft.com/office/drawing/2014/main" id="{F9A4CDE9-34BD-4358-93EC-66521FB26B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6" y="2251"/>
                <a:ext cx="0" cy="136"/>
              </a:xfrm>
              <a:prstGeom prst="line">
                <a:avLst/>
              </a:prstGeom>
              <a:noFill/>
              <a:ln w="19050">
                <a:solidFill>
                  <a:srgbClr val="00FF00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6680" name="Text Box 56">
              <a:extLst>
                <a:ext uri="{FF2B5EF4-FFF2-40B4-BE49-F238E27FC236}">
                  <a16:creationId xmlns:a16="http://schemas.microsoft.com/office/drawing/2014/main" id="{C7F80E2A-A752-4424-92BC-20790ACE9F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" y="2846"/>
              <a:ext cx="522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Time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-out</a:t>
              </a:r>
            </a:p>
          </p:txBody>
        </p:sp>
      </p:grpSp>
      <p:pic>
        <p:nvPicPr>
          <p:cNvPr id="26681" name="Picture 57">
            <a:extLst>
              <a:ext uri="{FF2B5EF4-FFF2-40B4-BE49-F238E27FC236}">
                <a16:creationId xmlns:a16="http://schemas.microsoft.com/office/drawing/2014/main" id="{A722489F-4635-4175-BE6F-9EEE381F2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5" y="1341438"/>
            <a:ext cx="655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26682" name="Picture 58">
            <a:extLst>
              <a:ext uri="{FF2B5EF4-FFF2-40B4-BE49-F238E27FC236}">
                <a16:creationId xmlns:a16="http://schemas.microsoft.com/office/drawing/2014/main" id="{C50444C8-188C-42ED-AAC7-FEC02FD9D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41438"/>
            <a:ext cx="655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cxnSp>
        <p:nvCxnSpPr>
          <p:cNvPr id="26683" name="AutoShape 59">
            <a:extLst>
              <a:ext uri="{FF2B5EF4-FFF2-40B4-BE49-F238E27FC236}">
                <a16:creationId xmlns:a16="http://schemas.microsoft.com/office/drawing/2014/main" id="{5DE22048-8343-478D-9C9F-BF28627B8776}"/>
              </a:ext>
            </a:extLst>
          </p:cNvPr>
          <p:cNvCxnSpPr>
            <a:cxnSpLocks noChangeShapeType="1"/>
            <a:stCxn id="26630" idx="0"/>
            <a:endCxn id="26648" idx="4"/>
          </p:cNvCxnSpPr>
          <p:nvPr/>
        </p:nvCxnSpPr>
        <p:spPr bwMode="auto">
          <a:xfrm flipH="1" flipV="1">
            <a:off x="1222375" y="2214563"/>
            <a:ext cx="1588" cy="1619250"/>
          </a:xfrm>
          <a:prstGeom prst="straightConnector1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84" name="AutoShape 60">
            <a:extLst>
              <a:ext uri="{FF2B5EF4-FFF2-40B4-BE49-F238E27FC236}">
                <a16:creationId xmlns:a16="http://schemas.microsoft.com/office/drawing/2014/main" id="{3CEBB5BC-B4C6-4691-8B9F-1937FC9D0740}"/>
              </a:ext>
            </a:extLst>
          </p:cNvPr>
          <p:cNvCxnSpPr>
            <a:cxnSpLocks noChangeShapeType="1"/>
            <a:stCxn id="26631" idx="0"/>
            <a:endCxn id="26656" idx="4"/>
          </p:cNvCxnSpPr>
          <p:nvPr/>
        </p:nvCxnSpPr>
        <p:spPr bwMode="auto">
          <a:xfrm flipH="1" flipV="1">
            <a:off x="790575" y="2944813"/>
            <a:ext cx="1588" cy="889000"/>
          </a:xfrm>
          <a:prstGeom prst="straightConnector1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85" name="AutoShape 61">
            <a:extLst>
              <a:ext uri="{FF2B5EF4-FFF2-40B4-BE49-F238E27FC236}">
                <a16:creationId xmlns:a16="http://schemas.microsoft.com/office/drawing/2014/main" id="{84713933-4AE0-49AF-82CA-D7E613B23F4A}"/>
              </a:ext>
            </a:extLst>
          </p:cNvPr>
          <p:cNvCxnSpPr>
            <a:cxnSpLocks noChangeShapeType="1"/>
            <a:stCxn id="26678" idx="0"/>
            <a:endCxn id="26664" idx="4"/>
          </p:cNvCxnSpPr>
          <p:nvPr/>
        </p:nvCxnSpPr>
        <p:spPr bwMode="auto">
          <a:xfrm flipV="1">
            <a:off x="430213" y="3678238"/>
            <a:ext cx="0" cy="966787"/>
          </a:xfrm>
          <a:prstGeom prst="straightConnector1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86" name="AutoShape 62">
            <a:extLst>
              <a:ext uri="{FF2B5EF4-FFF2-40B4-BE49-F238E27FC236}">
                <a16:creationId xmlns:a16="http://schemas.microsoft.com/office/drawing/2014/main" id="{A73D7E6A-2FF0-4FA5-BA65-B4B519F3C413}"/>
              </a:ext>
            </a:extLst>
          </p:cNvPr>
          <p:cNvCxnSpPr>
            <a:cxnSpLocks noChangeShapeType="1"/>
            <a:stCxn id="26670" idx="0"/>
            <a:endCxn id="26678" idx="4"/>
          </p:cNvCxnSpPr>
          <p:nvPr/>
        </p:nvCxnSpPr>
        <p:spPr bwMode="auto">
          <a:xfrm flipH="1" flipV="1">
            <a:off x="430213" y="5022850"/>
            <a:ext cx="1587" cy="879475"/>
          </a:xfrm>
          <a:prstGeom prst="straightConnector1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87" name="Oval 63">
            <a:extLst>
              <a:ext uri="{FF2B5EF4-FFF2-40B4-BE49-F238E27FC236}">
                <a16:creationId xmlns:a16="http://schemas.microsoft.com/office/drawing/2014/main" id="{CE7CBD44-6522-45DD-AEC0-3C09EA99E2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67613" y="4076700"/>
            <a:ext cx="215900" cy="215900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71339B-ABB9-4B54-AF79-95E0D10DA6FA}"/>
              </a:ext>
            </a:extLst>
          </p:cNvPr>
          <p:cNvSpPr txBox="1"/>
          <p:nvPr/>
        </p:nvSpPr>
        <p:spPr>
          <a:xfrm>
            <a:off x="7628142" y="2452826"/>
            <a:ext cx="191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Delayed ACK</a:t>
            </a:r>
            <a:endParaRPr lang="zh-CN" altLang="en-US" sz="20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DFD60E4-735A-4D70-98C7-C6D1870D80A8}"/>
              </a:ext>
            </a:extLst>
          </p:cNvPr>
          <p:cNvSpPr txBox="1"/>
          <p:nvPr/>
        </p:nvSpPr>
        <p:spPr>
          <a:xfrm>
            <a:off x="7596336" y="3009146"/>
            <a:ext cx="1912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Immediate </a:t>
            </a:r>
          </a:p>
          <a:p>
            <a:r>
              <a:rPr lang="en-US" altLang="zh-CN" sz="2000" dirty="0"/>
              <a:t>ACK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2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6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1000"/>
                                        <p:tgtEl>
                                          <p:spTgt spid="2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2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1" grpId="0"/>
      <p:bldP spid="2" grpId="0"/>
      <p:bldP spid="6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4">
            <a:extLst>
              <a:ext uri="{FF2B5EF4-FFF2-40B4-BE49-F238E27FC236}">
                <a16:creationId xmlns:a16="http://schemas.microsoft.com/office/drawing/2014/main" id="{A605ED50-253B-4EB0-B4A7-4E0E688C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B156-1CE9-4CAE-A476-9A41DECFDA24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27650" name="Line 2">
            <a:extLst>
              <a:ext uri="{FF2B5EF4-FFF2-40B4-BE49-F238E27FC236}">
                <a16:creationId xmlns:a16="http://schemas.microsoft.com/office/drawing/2014/main" id="{855241B6-DF0D-451E-B13A-56BDA9AF70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750" y="5949950"/>
            <a:ext cx="10080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1" name="Line 3">
            <a:extLst>
              <a:ext uri="{FF2B5EF4-FFF2-40B4-BE49-F238E27FC236}">
                <a16:creationId xmlns:a16="http://schemas.microsoft.com/office/drawing/2014/main" id="{902D835A-0DDD-4661-AEF2-3A55973F3D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1188" y="4868863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2" name="Line 4">
            <a:extLst>
              <a:ext uri="{FF2B5EF4-FFF2-40B4-BE49-F238E27FC236}">
                <a16:creationId xmlns:a16="http://schemas.microsoft.com/office/drawing/2014/main" id="{9F046073-0391-47BA-9343-98DB312DC2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5650" y="3860800"/>
            <a:ext cx="7921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3" name="Line 5">
            <a:extLst>
              <a:ext uri="{FF2B5EF4-FFF2-40B4-BE49-F238E27FC236}">
                <a16:creationId xmlns:a16="http://schemas.microsoft.com/office/drawing/2014/main" id="{38AE9281-69E6-4FA4-905F-BBBF9B69E3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1188" y="3500438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4" name="Line 6">
            <a:extLst>
              <a:ext uri="{FF2B5EF4-FFF2-40B4-BE49-F238E27FC236}">
                <a16:creationId xmlns:a16="http://schemas.microsoft.com/office/drawing/2014/main" id="{9E8C2151-1B98-48FE-817E-7E3224C899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550" y="278130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5" name="Line 7">
            <a:extLst>
              <a:ext uri="{FF2B5EF4-FFF2-40B4-BE49-F238E27FC236}">
                <a16:creationId xmlns:a16="http://schemas.microsoft.com/office/drawing/2014/main" id="{4CD41EFE-6B8E-444D-A172-91F64A4A41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3350" y="2060575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6" name="Rectangle 8">
            <a:extLst>
              <a:ext uri="{FF2B5EF4-FFF2-40B4-BE49-F238E27FC236}">
                <a16:creationId xmlns:a16="http://schemas.microsoft.com/office/drawing/2014/main" id="{D4F8F8FB-BFE2-46EA-9A1D-EFD4639A94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Lost Data Segment</a:t>
            </a:r>
          </a:p>
        </p:txBody>
      </p:sp>
      <p:sp>
        <p:nvSpPr>
          <p:cNvPr id="27657" name="Line 9">
            <a:extLst>
              <a:ext uri="{FF2B5EF4-FFF2-40B4-BE49-F238E27FC236}">
                <a16:creationId xmlns:a16="http://schemas.microsoft.com/office/drawing/2014/main" id="{6959A04F-B097-4676-81B1-2012F49EB2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6225" y="1844675"/>
            <a:ext cx="0" cy="46085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27658" name="Line 10">
            <a:extLst>
              <a:ext uri="{FF2B5EF4-FFF2-40B4-BE49-F238E27FC236}">
                <a16:creationId xmlns:a16="http://schemas.microsoft.com/office/drawing/2014/main" id="{5B6E6B54-6BF4-4FD6-984B-9FA499248D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625" y="1844675"/>
            <a:ext cx="0" cy="4537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27659" name="Line 11">
            <a:extLst>
              <a:ext uri="{FF2B5EF4-FFF2-40B4-BE49-F238E27FC236}">
                <a16:creationId xmlns:a16="http://schemas.microsoft.com/office/drawing/2014/main" id="{178AB50A-CEA1-46EF-B258-59B41AB08963}"/>
              </a:ext>
            </a:extLst>
          </p:cNvPr>
          <p:cNvSpPr>
            <a:spLocks noChangeShapeType="1"/>
          </p:cNvSpPr>
          <p:nvPr/>
        </p:nvSpPr>
        <p:spPr bwMode="auto">
          <a:xfrm rot="120000">
            <a:off x="1547813" y="2159000"/>
            <a:ext cx="6121400" cy="43815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27660" name="Line 12">
            <a:extLst>
              <a:ext uri="{FF2B5EF4-FFF2-40B4-BE49-F238E27FC236}">
                <a16:creationId xmlns:a16="http://schemas.microsoft.com/office/drawing/2014/main" id="{0EE74BB6-6793-492A-A730-12513C796113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1547813" y="3500438"/>
            <a:ext cx="6121400" cy="360362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27661" name="Text Box 13">
            <a:extLst>
              <a:ext uri="{FF2B5EF4-FFF2-40B4-BE49-F238E27FC236}">
                <a16:creationId xmlns:a16="http://schemas.microsoft.com/office/drawing/2014/main" id="{A6FC9A8A-1F39-45FD-8E92-B1471E36B6E1}"/>
              </a:ext>
            </a:extLst>
          </p:cNvPr>
          <p:cNvSpPr txBox="1">
            <a:spLocks noChangeArrowheads="1"/>
          </p:cNvSpPr>
          <p:nvPr/>
        </p:nvSpPr>
        <p:spPr bwMode="auto">
          <a:xfrm rot="360000">
            <a:off x="2789238" y="1603375"/>
            <a:ext cx="1619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 b="0">
                <a:solidFill>
                  <a:srgbClr val="FFFF00"/>
                </a:solidFill>
                <a:effectLst/>
              </a:rPr>
              <a:t>Segment 1</a:t>
            </a:r>
          </a:p>
        </p:txBody>
      </p:sp>
      <p:sp>
        <p:nvSpPr>
          <p:cNvPr id="27662" name="Text Box 14">
            <a:extLst>
              <a:ext uri="{FF2B5EF4-FFF2-40B4-BE49-F238E27FC236}">
                <a16:creationId xmlns:a16="http://schemas.microsoft.com/office/drawing/2014/main" id="{75FAEBFD-BCA8-4EE5-8523-F8FC05262F31}"/>
              </a:ext>
            </a:extLst>
          </p:cNvPr>
          <p:cNvSpPr txBox="1">
            <a:spLocks noChangeArrowheads="1"/>
          </p:cNvSpPr>
          <p:nvPr/>
        </p:nvSpPr>
        <p:spPr bwMode="auto">
          <a:xfrm rot="360000">
            <a:off x="2052638" y="2011363"/>
            <a:ext cx="2914650" cy="360362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 b="0">
                <a:solidFill>
                  <a:srgbClr val="FFFF00"/>
                </a:solidFill>
                <a:effectLst/>
              </a:rPr>
              <a:t>Seq: 1201, 200bytes</a:t>
            </a:r>
          </a:p>
        </p:txBody>
      </p:sp>
      <p:sp>
        <p:nvSpPr>
          <p:cNvPr id="27663" name="Text Box 15">
            <a:extLst>
              <a:ext uri="{FF2B5EF4-FFF2-40B4-BE49-F238E27FC236}">
                <a16:creationId xmlns:a16="http://schemas.microsoft.com/office/drawing/2014/main" id="{27F7BCB9-4EB7-4EFE-8D3C-1A9C3A52F1AD}"/>
              </a:ext>
            </a:extLst>
          </p:cNvPr>
          <p:cNvSpPr txBox="1">
            <a:spLocks noChangeArrowheads="1"/>
          </p:cNvSpPr>
          <p:nvPr/>
        </p:nvSpPr>
        <p:spPr bwMode="auto">
          <a:xfrm rot="-255862">
            <a:off x="5249863" y="3429000"/>
            <a:ext cx="1549400" cy="360363"/>
          </a:xfrm>
          <a:prstGeom prst="rect">
            <a:avLst/>
          </a:prstGeom>
          <a:solidFill>
            <a:srgbClr val="333399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 b="0">
                <a:effectLst/>
              </a:rPr>
              <a:t>Ack: 1601</a:t>
            </a:r>
          </a:p>
        </p:txBody>
      </p:sp>
      <p:sp>
        <p:nvSpPr>
          <p:cNvPr id="27664" name="Text Box 16">
            <a:extLst>
              <a:ext uri="{FF2B5EF4-FFF2-40B4-BE49-F238E27FC236}">
                <a16:creationId xmlns:a16="http://schemas.microsoft.com/office/drawing/2014/main" id="{B21E1366-28EE-402A-8749-13A32C317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884238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Sender</a:t>
            </a:r>
          </a:p>
        </p:txBody>
      </p:sp>
      <p:sp>
        <p:nvSpPr>
          <p:cNvPr id="27665" name="Text Box 17">
            <a:extLst>
              <a:ext uri="{FF2B5EF4-FFF2-40B4-BE49-F238E27FC236}">
                <a16:creationId xmlns:a16="http://schemas.microsoft.com/office/drawing/2014/main" id="{CBF7273D-9C8C-4DEA-9E2E-A2456AA89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3575" y="884238"/>
            <a:ext cx="1311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Receiver</a:t>
            </a:r>
          </a:p>
        </p:txBody>
      </p:sp>
      <p:sp>
        <p:nvSpPr>
          <p:cNvPr id="27666" name="Line 18">
            <a:extLst>
              <a:ext uri="{FF2B5EF4-FFF2-40B4-BE49-F238E27FC236}">
                <a16:creationId xmlns:a16="http://schemas.microsoft.com/office/drawing/2014/main" id="{8B999757-BD11-4CE7-8084-38A8F2501066}"/>
              </a:ext>
            </a:extLst>
          </p:cNvPr>
          <p:cNvSpPr>
            <a:spLocks noChangeShapeType="1"/>
          </p:cNvSpPr>
          <p:nvPr/>
        </p:nvSpPr>
        <p:spPr bwMode="auto">
          <a:xfrm rot="120000">
            <a:off x="1547813" y="2879725"/>
            <a:ext cx="6121400" cy="43815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27667" name="Text Box 19">
            <a:extLst>
              <a:ext uri="{FF2B5EF4-FFF2-40B4-BE49-F238E27FC236}">
                <a16:creationId xmlns:a16="http://schemas.microsoft.com/office/drawing/2014/main" id="{78FF4585-1252-458A-846D-60849B74134E}"/>
              </a:ext>
            </a:extLst>
          </p:cNvPr>
          <p:cNvSpPr txBox="1">
            <a:spLocks noChangeArrowheads="1"/>
          </p:cNvSpPr>
          <p:nvPr/>
        </p:nvSpPr>
        <p:spPr bwMode="auto">
          <a:xfrm rot="360000">
            <a:off x="2789238" y="2349500"/>
            <a:ext cx="1619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 b="0">
                <a:solidFill>
                  <a:srgbClr val="FFFF00"/>
                </a:solidFill>
                <a:effectLst/>
              </a:rPr>
              <a:t>Segment 2</a:t>
            </a:r>
          </a:p>
        </p:txBody>
      </p:sp>
      <p:sp>
        <p:nvSpPr>
          <p:cNvPr id="27668" name="Text Box 20">
            <a:extLst>
              <a:ext uri="{FF2B5EF4-FFF2-40B4-BE49-F238E27FC236}">
                <a16:creationId xmlns:a16="http://schemas.microsoft.com/office/drawing/2014/main" id="{2FA77304-E251-4AAC-A804-D4438DB4F594}"/>
              </a:ext>
            </a:extLst>
          </p:cNvPr>
          <p:cNvSpPr txBox="1">
            <a:spLocks noChangeArrowheads="1"/>
          </p:cNvSpPr>
          <p:nvPr/>
        </p:nvSpPr>
        <p:spPr bwMode="auto">
          <a:xfrm rot="360000">
            <a:off x="2052638" y="2767013"/>
            <a:ext cx="2914650" cy="360362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 b="0">
                <a:solidFill>
                  <a:srgbClr val="FFFF00"/>
                </a:solidFill>
                <a:effectLst/>
              </a:rPr>
              <a:t>Seq: 1401, 200bytes</a:t>
            </a:r>
          </a:p>
        </p:txBody>
      </p:sp>
      <p:sp>
        <p:nvSpPr>
          <p:cNvPr id="27669" name="Line 21">
            <a:extLst>
              <a:ext uri="{FF2B5EF4-FFF2-40B4-BE49-F238E27FC236}">
                <a16:creationId xmlns:a16="http://schemas.microsoft.com/office/drawing/2014/main" id="{1C8F85D6-7499-48D6-B389-C0CD3B4DB1AD}"/>
              </a:ext>
            </a:extLst>
          </p:cNvPr>
          <p:cNvSpPr>
            <a:spLocks noChangeShapeType="1"/>
          </p:cNvSpPr>
          <p:nvPr/>
        </p:nvSpPr>
        <p:spPr bwMode="auto">
          <a:xfrm rot="120000">
            <a:off x="1547813" y="3568700"/>
            <a:ext cx="4537075" cy="36195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27670" name="Text Box 22">
            <a:extLst>
              <a:ext uri="{FF2B5EF4-FFF2-40B4-BE49-F238E27FC236}">
                <a16:creationId xmlns:a16="http://schemas.microsoft.com/office/drawing/2014/main" id="{1B976440-2020-451F-B866-9D8B155D6E4D}"/>
              </a:ext>
            </a:extLst>
          </p:cNvPr>
          <p:cNvSpPr txBox="1">
            <a:spLocks noChangeArrowheads="1"/>
          </p:cNvSpPr>
          <p:nvPr/>
        </p:nvSpPr>
        <p:spPr bwMode="auto">
          <a:xfrm rot="360000">
            <a:off x="2789238" y="3141663"/>
            <a:ext cx="1619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 b="0">
                <a:solidFill>
                  <a:srgbClr val="FFFF00"/>
                </a:solidFill>
                <a:effectLst/>
              </a:rPr>
              <a:t>Segment 3</a:t>
            </a:r>
          </a:p>
        </p:txBody>
      </p:sp>
      <p:sp>
        <p:nvSpPr>
          <p:cNvPr id="27671" name="Text Box 23">
            <a:extLst>
              <a:ext uri="{FF2B5EF4-FFF2-40B4-BE49-F238E27FC236}">
                <a16:creationId xmlns:a16="http://schemas.microsoft.com/office/drawing/2014/main" id="{34DB2418-D735-43AC-B292-1E6951D204B6}"/>
              </a:ext>
            </a:extLst>
          </p:cNvPr>
          <p:cNvSpPr txBox="1">
            <a:spLocks noChangeArrowheads="1"/>
          </p:cNvSpPr>
          <p:nvPr/>
        </p:nvSpPr>
        <p:spPr bwMode="auto">
          <a:xfrm rot="360000">
            <a:off x="2052638" y="3557588"/>
            <a:ext cx="2914650" cy="360362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 b="0">
                <a:solidFill>
                  <a:srgbClr val="FFFF00"/>
                </a:solidFill>
                <a:effectLst/>
              </a:rPr>
              <a:t>Seq: 1601, 200bytes</a:t>
            </a:r>
          </a:p>
        </p:txBody>
      </p:sp>
      <p:sp>
        <p:nvSpPr>
          <p:cNvPr id="27672" name="Line 24">
            <a:extLst>
              <a:ext uri="{FF2B5EF4-FFF2-40B4-BE49-F238E27FC236}">
                <a16:creationId xmlns:a16="http://schemas.microsoft.com/office/drawing/2014/main" id="{F824EAAD-73AA-47D5-BF1D-7A41A3D58053}"/>
              </a:ext>
            </a:extLst>
          </p:cNvPr>
          <p:cNvSpPr>
            <a:spLocks noChangeShapeType="1"/>
          </p:cNvSpPr>
          <p:nvPr/>
        </p:nvSpPr>
        <p:spPr bwMode="auto">
          <a:xfrm rot="120000">
            <a:off x="1547813" y="4965700"/>
            <a:ext cx="6121400" cy="43815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27673" name="Text Box 25">
            <a:extLst>
              <a:ext uri="{FF2B5EF4-FFF2-40B4-BE49-F238E27FC236}">
                <a16:creationId xmlns:a16="http://schemas.microsoft.com/office/drawing/2014/main" id="{386F3AD6-4F20-4DF1-A1F7-9223E0A41752}"/>
              </a:ext>
            </a:extLst>
          </p:cNvPr>
          <p:cNvSpPr txBox="1">
            <a:spLocks noChangeArrowheads="1"/>
          </p:cNvSpPr>
          <p:nvPr/>
        </p:nvSpPr>
        <p:spPr bwMode="auto">
          <a:xfrm rot="360000">
            <a:off x="1798638" y="4484688"/>
            <a:ext cx="3560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 b="0">
                <a:solidFill>
                  <a:srgbClr val="FFFF00"/>
                </a:solidFill>
                <a:effectLst/>
              </a:rPr>
              <a:t>Segment 3, retransmitted</a:t>
            </a:r>
          </a:p>
        </p:txBody>
      </p:sp>
      <p:sp>
        <p:nvSpPr>
          <p:cNvPr id="27674" name="Text Box 26">
            <a:extLst>
              <a:ext uri="{FF2B5EF4-FFF2-40B4-BE49-F238E27FC236}">
                <a16:creationId xmlns:a16="http://schemas.microsoft.com/office/drawing/2014/main" id="{29362CD0-5D33-4AE6-9901-5DB5C846D36F}"/>
              </a:ext>
            </a:extLst>
          </p:cNvPr>
          <p:cNvSpPr txBox="1">
            <a:spLocks noChangeArrowheads="1"/>
          </p:cNvSpPr>
          <p:nvPr/>
        </p:nvSpPr>
        <p:spPr bwMode="auto">
          <a:xfrm rot="360000">
            <a:off x="2052638" y="4900613"/>
            <a:ext cx="2914650" cy="360362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 b="0">
                <a:solidFill>
                  <a:srgbClr val="FFFF00"/>
                </a:solidFill>
                <a:effectLst/>
              </a:rPr>
              <a:t>Seq: 1601, 200bytes</a:t>
            </a:r>
          </a:p>
        </p:txBody>
      </p:sp>
      <p:sp>
        <p:nvSpPr>
          <p:cNvPr id="27675" name="Line 27">
            <a:extLst>
              <a:ext uri="{FF2B5EF4-FFF2-40B4-BE49-F238E27FC236}">
                <a16:creationId xmlns:a16="http://schemas.microsoft.com/office/drawing/2014/main" id="{D1EB3E92-8BDF-4BA5-BE02-6EB6064EA14D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1547813" y="5589588"/>
            <a:ext cx="6121400" cy="360362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27676" name="Text Box 28">
            <a:extLst>
              <a:ext uri="{FF2B5EF4-FFF2-40B4-BE49-F238E27FC236}">
                <a16:creationId xmlns:a16="http://schemas.microsoft.com/office/drawing/2014/main" id="{3A537D1D-3930-4637-9C3B-F0B7BF4E9983}"/>
              </a:ext>
            </a:extLst>
          </p:cNvPr>
          <p:cNvSpPr txBox="1">
            <a:spLocks noChangeArrowheads="1"/>
          </p:cNvSpPr>
          <p:nvPr/>
        </p:nvSpPr>
        <p:spPr bwMode="auto">
          <a:xfrm rot="-255862">
            <a:off x="5178425" y="5516563"/>
            <a:ext cx="1549400" cy="360362"/>
          </a:xfrm>
          <a:prstGeom prst="rect">
            <a:avLst/>
          </a:prstGeom>
          <a:solidFill>
            <a:srgbClr val="333399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 b="0">
                <a:effectLst/>
              </a:rPr>
              <a:t>Ack: 1801</a:t>
            </a:r>
          </a:p>
        </p:txBody>
      </p:sp>
      <p:sp>
        <p:nvSpPr>
          <p:cNvPr id="27677" name="Text Box 29">
            <a:extLst>
              <a:ext uri="{FF2B5EF4-FFF2-40B4-BE49-F238E27FC236}">
                <a16:creationId xmlns:a16="http://schemas.microsoft.com/office/drawing/2014/main" id="{F57AC717-BC99-4289-BFC6-E1C850AE3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6140450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Time</a:t>
            </a:r>
          </a:p>
        </p:txBody>
      </p:sp>
      <p:sp>
        <p:nvSpPr>
          <p:cNvPr id="27678" name="Text Box 30">
            <a:extLst>
              <a:ext uri="{FF2B5EF4-FFF2-40B4-BE49-F238E27FC236}">
                <a16:creationId xmlns:a16="http://schemas.microsoft.com/office/drawing/2014/main" id="{FF8B07AF-5B73-48CB-A2DF-B0B05C9A3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8113" y="6140450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Time</a:t>
            </a:r>
          </a:p>
        </p:txBody>
      </p:sp>
      <p:sp>
        <p:nvSpPr>
          <p:cNvPr id="27679" name="Oval 31">
            <a:extLst>
              <a:ext uri="{FF2B5EF4-FFF2-40B4-BE49-F238E27FC236}">
                <a16:creationId xmlns:a16="http://schemas.microsoft.com/office/drawing/2014/main" id="{9B25344C-6B06-4F86-996B-A77B19B9B6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1863" y="3933825"/>
            <a:ext cx="215900" cy="215900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27680" name="Text Box 32">
            <a:extLst>
              <a:ext uri="{FF2B5EF4-FFF2-40B4-BE49-F238E27FC236}">
                <a16:creationId xmlns:a16="http://schemas.microsoft.com/office/drawing/2014/main" id="{10839461-DA03-4022-B441-D701BD098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3867150"/>
            <a:ext cx="1363662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Segment</a:t>
            </a:r>
          </a:p>
          <a:p>
            <a:pPr algn="ctr">
              <a:lnSpc>
                <a:spcPct val="90000"/>
              </a:lnSpc>
            </a:pPr>
            <a:r>
              <a:rPr lang="en-US" altLang="zh-CN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 lost</a:t>
            </a:r>
          </a:p>
        </p:txBody>
      </p:sp>
      <p:grpSp>
        <p:nvGrpSpPr>
          <p:cNvPr id="27681" name="Group 33">
            <a:extLst>
              <a:ext uri="{FF2B5EF4-FFF2-40B4-BE49-F238E27FC236}">
                <a16:creationId xmlns:a16="http://schemas.microsoft.com/office/drawing/2014/main" id="{64EFDC21-9B07-4D2D-9FC4-8277AE5A281F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1846263"/>
            <a:ext cx="358775" cy="358775"/>
            <a:chOff x="295" y="2251"/>
            <a:chExt cx="226" cy="226"/>
          </a:xfrm>
        </p:grpSpPr>
        <p:sp>
          <p:nvSpPr>
            <p:cNvPr id="27682" name="Oval 34">
              <a:extLst>
                <a:ext uri="{FF2B5EF4-FFF2-40B4-BE49-F238E27FC236}">
                  <a16:creationId xmlns:a16="http://schemas.microsoft.com/office/drawing/2014/main" id="{44375710-C21F-45C8-AE75-9C34E057A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2251"/>
              <a:ext cx="226" cy="226"/>
            </a:xfrm>
            <a:prstGeom prst="ellipse">
              <a:avLst/>
            </a:prstGeom>
            <a:noFill/>
            <a:ln w="19050" algn="ctr">
              <a:solidFill>
                <a:srgbClr val="00FF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83" name="Line 35">
              <a:extLst>
                <a:ext uri="{FF2B5EF4-FFF2-40B4-BE49-F238E27FC236}">
                  <a16:creationId xmlns:a16="http://schemas.microsoft.com/office/drawing/2014/main" id="{F9F1DFEF-6E3F-4638-84FD-A232674F39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" y="2251"/>
              <a:ext cx="0" cy="136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684" name="Oval 36">
            <a:extLst>
              <a:ext uri="{FF2B5EF4-FFF2-40B4-BE49-F238E27FC236}">
                <a16:creationId xmlns:a16="http://schemas.microsoft.com/office/drawing/2014/main" id="{513ACB0B-B8E0-4D86-A39E-A94CCABB0D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16013" y="3754438"/>
            <a:ext cx="215900" cy="215900"/>
          </a:xfrm>
          <a:prstGeom prst="ellipse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endParaRPr lang="zh-CN" altLang="en-US"/>
          </a:p>
        </p:txBody>
      </p:sp>
      <p:grpSp>
        <p:nvGrpSpPr>
          <p:cNvPr id="27685" name="Group 37">
            <a:extLst>
              <a:ext uri="{FF2B5EF4-FFF2-40B4-BE49-F238E27FC236}">
                <a16:creationId xmlns:a16="http://schemas.microsoft.com/office/drawing/2014/main" id="{4D58B899-A3E3-44C1-9271-9FE71C75FEA7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576513"/>
            <a:ext cx="358775" cy="358775"/>
            <a:chOff x="295" y="2251"/>
            <a:chExt cx="226" cy="226"/>
          </a:xfrm>
        </p:grpSpPr>
        <p:sp>
          <p:nvSpPr>
            <p:cNvPr id="27686" name="Oval 38">
              <a:extLst>
                <a:ext uri="{FF2B5EF4-FFF2-40B4-BE49-F238E27FC236}">
                  <a16:creationId xmlns:a16="http://schemas.microsoft.com/office/drawing/2014/main" id="{B45CEF05-89AB-453E-A0B9-CBFC90454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2251"/>
              <a:ext cx="226" cy="226"/>
            </a:xfrm>
            <a:prstGeom prst="ellipse">
              <a:avLst/>
            </a:prstGeom>
            <a:noFill/>
            <a:ln w="19050" algn="ctr">
              <a:solidFill>
                <a:srgbClr val="00FF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87" name="Line 39">
              <a:extLst>
                <a:ext uri="{FF2B5EF4-FFF2-40B4-BE49-F238E27FC236}">
                  <a16:creationId xmlns:a16="http://schemas.microsoft.com/office/drawing/2014/main" id="{BE9169B7-8634-4D9A-AE22-0265D5EBD5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" y="2251"/>
              <a:ext cx="0" cy="136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688" name="Oval 40">
            <a:extLst>
              <a:ext uri="{FF2B5EF4-FFF2-40B4-BE49-F238E27FC236}">
                <a16:creationId xmlns:a16="http://schemas.microsoft.com/office/drawing/2014/main" id="{488769EC-DF1A-42C4-AF62-F544278078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4213" y="3754438"/>
            <a:ext cx="215900" cy="215900"/>
          </a:xfrm>
          <a:prstGeom prst="ellipse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endParaRPr lang="zh-CN" altLang="en-US"/>
          </a:p>
        </p:txBody>
      </p:sp>
      <p:grpSp>
        <p:nvGrpSpPr>
          <p:cNvPr id="27689" name="Group 41">
            <a:extLst>
              <a:ext uri="{FF2B5EF4-FFF2-40B4-BE49-F238E27FC236}">
                <a16:creationId xmlns:a16="http://schemas.microsoft.com/office/drawing/2014/main" id="{12B4D050-27A5-4E5D-8BB0-BA76C1CF2DB0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309938"/>
            <a:ext cx="358775" cy="358775"/>
            <a:chOff x="295" y="2251"/>
            <a:chExt cx="226" cy="226"/>
          </a:xfrm>
        </p:grpSpPr>
        <p:sp>
          <p:nvSpPr>
            <p:cNvPr id="27690" name="Oval 42">
              <a:extLst>
                <a:ext uri="{FF2B5EF4-FFF2-40B4-BE49-F238E27FC236}">
                  <a16:creationId xmlns:a16="http://schemas.microsoft.com/office/drawing/2014/main" id="{8669D89E-0170-4643-BBF7-B34D4BE57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2251"/>
              <a:ext cx="226" cy="226"/>
            </a:xfrm>
            <a:prstGeom prst="ellipse">
              <a:avLst/>
            </a:prstGeom>
            <a:noFill/>
            <a:ln w="19050" algn="ctr">
              <a:solidFill>
                <a:srgbClr val="00FF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91" name="Line 43">
              <a:extLst>
                <a:ext uri="{FF2B5EF4-FFF2-40B4-BE49-F238E27FC236}">
                  <a16:creationId xmlns:a16="http://schemas.microsoft.com/office/drawing/2014/main" id="{CF134C99-6D34-4017-9A31-0556EC7032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" y="2251"/>
              <a:ext cx="0" cy="136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692" name="Oval 44">
            <a:extLst>
              <a:ext uri="{FF2B5EF4-FFF2-40B4-BE49-F238E27FC236}">
                <a16:creationId xmlns:a16="http://schemas.microsoft.com/office/drawing/2014/main" id="{E5829BF6-775C-4999-A3D4-EBE7ADA274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3850" y="5829300"/>
            <a:ext cx="215900" cy="215900"/>
          </a:xfrm>
          <a:prstGeom prst="ellipse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endParaRPr lang="zh-CN" altLang="en-US"/>
          </a:p>
        </p:txBody>
      </p:sp>
      <p:grpSp>
        <p:nvGrpSpPr>
          <p:cNvPr id="27693" name="Group 45">
            <a:extLst>
              <a:ext uri="{FF2B5EF4-FFF2-40B4-BE49-F238E27FC236}">
                <a16:creationId xmlns:a16="http://schemas.microsoft.com/office/drawing/2014/main" id="{E57BA7DF-51CA-4361-A638-65308292C953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4654550"/>
            <a:ext cx="358775" cy="358775"/>
            <a:chOff x="295" y="2251"/>
            <a:chExt cx="226" cy="226"/>
          </a:xfrm>
        </p:grpSpPr>
        <p:sp>
          <p:nvSpPr>
            <p:cNvPr id="27694" name="Oval 46">
              <a:extLst>
                <a:ext uri="{FF2B5EF4-FFF2-40B4-BE49-F238E27FC236}">
                  <a16:creationId xmlns:a16="http://schemas.microsoft.com/office/drawing/2014/main" id="{383FB4BA-899B-4D27-AB61-C3F94108E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2251"/>
              <a:ext cx="226" cy="226"/>
            </a:xfrm>
            <a:prstGeom prst="ellipse">
              <a:avLst/>
            </a:prstGeom>
            <a:noFill/>
            <a:ln w="19050" algn="ctr">
              <a:solidFill>
                <a:srgbClr val="00FF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95" name="Line 47">
              <a:extLst>
                <a:ext uri="{FF2B5EF4-FFF2-40B4-BE49-F238E27FC236}">
                  <a16:creationId xmlns:a16="http://schemas.microsoft.com/office/drawing/2014/main" id="{F8B99E68-F234-4468-BF5C-1D3CB097DD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" y="2251"/>
              <a:ext cx="0" cy="136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696" name="Text Box 48">
            <a:extLst>
              <a:ext uri="{FF2B5EF4-FFF2-40B4-BE49-F238E27FC236}">
                <a16:creationId xmlns:a16="http://schemas.microsoft.com/office/drawing/2014/main" id="{213B16EA-7568-447D-97F1-E8035B283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900488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OK</a:t>
            </a:r>
          </a:p>
        </p:txBody>
      </p:sp>
      <p:sp>
        <p:nvSpPr>
          <p:cNvPr id="27697" name="Text Box 49">
            <a:extLst>
              <a:ext uri="{FF2B5EF4-FFF2-40B4-BE49-F238E27FC236}">
                <a16:creationId xmlns:a16="http://schemas.microsoft.com/office/drawing/2014/main" id="{D38666D7-F3EE-476D-A35E-4B5577EDE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63" y="3900488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OK</a:t>
            </a:r>
          </a:p>
        </p:txBody>
      </p:sp>
      <p:sp>
        <p:nvSpPr>
          <p:cNvPr id="27698" name="Text Box 50">
            <a:extLst>
              <a:ext uri="{FF2B5EF4-FFF2-40B4-BE49-F238E27FC236}">
                <a16:creationId xmlns:a16="http://schemas.microsoft.com/office/drawing/2014/main" id="{F0B305DC-ED7F-40ED-BCF0-950DC69B4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" y="5995988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OK</a:t>
            </a:r>
          </a:p>
        </p:txBody>
      </p:sp>
      <p:sp>
        <p:nvSpPr>
          <p:cNvPr id="27699" name="Text Box 51">
            <a:extLst>
              <a:ext uri="{FF2B5EF4-FFF2-40B4-BE49-F238E27FC236}">
                <a16:creationId xmlns:a16="http://schemas.microsoft.com/office/drawing/2014/main" id="{1829317F-1970-49A8-84D5-6393438F3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4508500"/>
            <a:ext cx="8286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Time</a:t>
            </a:r>
          </a:p>
          <a:p>
            <a:pPr algn="ctr">
              <a:lnSpc>
                <a:spcPct val="80000"/>
              </a:lnSpc>
            </a:pPr>
            <a:r>
              <a:rPr lang="en-US" altLang="zh-CN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-out</a:t>
            </a:r>
          </a:p>
        </p:txBody>
      </p:sp>
      <p:pic>
        <p:nvPicPr>
          <p:cNvPr id="27700" name="Picture 52">
            <a:extLst>
              <a:ext uri="{FF2B5EF4-FFF2-40B4-BE49-F238E27FC236}">
                <a16:creationId xmlns:a16="http://schemas.microsoft.com/office/drawing/2014/main" id="{EB73B390-633D-474F-8F22-B683839D9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341438"/>
            <a:ext cx="6556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27701" name="Picture 53">
            <a:extLst>
              <a:ext uri="{FF2B5EF4-FFF2-40B4-BE49-F238E27FC236}">
                <a16:creationId xmlns:a16="http://schemas.microsoft.com/office/drawing/2014/main" id="{7E4AA52C-051E-4ED6-AEB2-556980FC7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341438"/>
            <a:ext cx="655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cxnSp>
        <p:nvCxnSpPr>
          <p:cNvPr id="27702" name="AutoShape 54">
            <a:extLst>
              <a:ext uri="{FF2B5EF4-FFF2-40B4-BE49-F238E27FC236}">
                <a16:creationId xmlns:a16="http://schemas.microsoft.com/office/drawing/2014/main" id="{2EB71A2B-1D60-46F8-B800-DD8AE2E8BBD9}"/>
              </a:ext>
            </a:extLst>
          </p:cNvPr>
          <p:cNvCxnSpPr>
            <a:cxnSpLocks noChangeShapeType="1"/>
            <a:stCxn id="27684" idx="0"/>
            <a:endCxn id="27682" idx="4"/>
          </p:cNvCxnSpPr>
          <p:nvPr/>
        </p:nvCxnSpPr>
        <p:spPr bwMode="auto">
          <a:xfrm flipH="1" flipV="1">
            <a:off x="1222375" y="2214563"/>
            <a:ext cx="1588" cy="1539875"/>
          </a:xfrm>
          <a:prstGeom prst="straightConnector1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703" name="AutoShape 55">
            <a:extLst>
              <a:ext uri="{FF2B5EF4-FFF2-40B4-BE49-F238E27FC236}">
                <a16:creationId xmlns:a16="http://schemas.microsoft.com/office/drawing/2014/main" id="{506C88BD-87BF-412C-85C0-DAA74A0574E6}"/>
              </a:ext>
            </a:extLst>
          </p:cNvPr>
          <p:cNvCxnSpPr>
            <a:cxnSpLocks noChangeShapeType="1"/>
            <a:stCxn id="27688" idx="0"/>
            <a:endCxn id="27686" idx="4"/>
          </p:cNvCxnSpPr>
          <p:nvPr/>
        </p:nvCxnSpPr>
        <p:spPr bwMode="auto">
          <a:xfrm flipH="1" flipV="1">
            <a:off x="790575" y="2944813"/>
            <a:ext cx="1588" cy="809625"/>
          </a:xfrm>
          <a:prstGeom prst="straightConnector1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704" name="AutoShape 56">
            <a:extLst>
              <a:ext uri="{FF2B5EF4-FFF2-40B4-BE49-F238E27FC236}">
                <a16:creationId xmlns:a16="http://schemas.microsoft.com/office/drawing/2014/main" id="{22067880-5C57-418D-9090-0FFE007E5CC7}"/>
              </a:ext>
            </a:extLst>
          </p:cNvPr>
          <p:cNvCxnSpPr>
            <a:cxnSpLocks noChangeShapeType="1"/>
            <a:stCxn id="27694" idx="0"/>
            <a:endCxn id="27690" idx="4"/>
          </p:cNvCxnSpPr>
          <p:nvPr/>
        </p:nvCxnSpPr>
        <p:spPr bwMode="auto">
          <a:xfrm flipV="1">
            <a:off x="430213" y="3678238"/>
            <a:ext cx="0" cy="966787"/>
          </a:xfrm>
          <a:prstGeom prst="straightConnector1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705" name="AutoShape 57">
            <a:extLst>
              <a:ext uri="{FF2B5EF4-FFF2-40B4-BE49-F238E27FC236}">
                <a16:creationId xmlns:a16="http://schemas.microsoft.com/office/drawing/2014/main" id="{C72574A4-EABE-41BF-9C23-B15A6042053C}"/>
              </a:ext>
            </a:extLst>
          </p:cNvPr>
          <p:cNvCxnSpPr>
            <a:cxnSpLocks noChangeShapeType="1"/>
            <a:stCxn id="27692" idx="0"/>
            <a:endCxn id="27694" idx="4"/>
          </p:cNvCxnSpPr>
          <p:nvPr/>
        </p:nvCxnSpPr>
        <p:spPr bwMode="auto">
          <a:xfrm flipH="1" flipV="1">
            <a:off x="430213" y="5022850"/>
            <a:ext cx="1587" cy="806450"/>
          </a:xfrm>
          <a:prstGeom prst="straightConnector1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4">
            <a:extLst>
              <a:ext uri="{FF2B5EF4-FFF2-40B4-BE49-F238E27FC236}">
                <a16:creationId xmlns:a16="http://schemas.microsoft.com/office/drawing/2014/main" id="{72BDFF57-744F-45A1-BACB-DF352B36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53F7-D1E2-4C87-B215-D8B4E844828A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28674" name="Line 2">
            <a:extLst>
              <a:ext uri="{FF2B5EF4-FFF2-40B4-BE49-F238E27FC236}">
                <a16:creationId xmlns:a16="http://schemas.microsoft.com/office/drawing/2014/main" id="{1973B25A-7F1A-405D-AC96-E2E1360139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5288" y="4894263"/>
            <a:ext cx="1152525" cy="158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5" name="Line 3">
            <a:extLst>
              <a:ext uri="{FF2B5EF4-FFF2-40B4-BE49-F238E27FC236}">
                <a16:creationId xmlns:a16="http://schemas.microsoft.com/office/drawing/2014/main" id="{FBBE144F-CAB3-4E77-A751-97703B24B0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8313" y="3741738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6" name="Line 4">
            <a:extLst>
              <a:ext uri="{FF2B5EF4-FFF2-40B4-BE49-F238E27FC236}">
                <a16:creationId xmlns:a16="http://schemas.microsoft.com/office/drawing/2014/main" id="{3AF2109B-40B8-4CD0-BD7C-7885407AEB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550" y="302260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7" name="Line 5">
            <a:extLst>
              <a:ext uri="{FF2B5EF4-FFF2-40B4-BE49-F238E27FC236}">
                <a16:creationId xmlns:a16="http://schemas.microsoft.com/office/drawing/2014/main" id="{CAE5B230-CB2C-4371-8B04-F5C76F87E2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3350" y="2301875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078396C0-63B2-421A-8CEE-94A784244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Lost Ack Segment</a:t>
            </a:r>
          </a:p>
        </p:txBody>
      </p:sp>
      <p:sp>
        <p:nvSpPr>
          <p:cNvPr id="28679" name="Line 7">
            <a:extLst>
              <a:ext uri="{FF2B5EF4-FFF2-40B4-BE49-F238E27FC236}">
                <a16:creationId xmlns:a16="http://schemas.microsoft.com/office/drawing/2014/main" id="{A547530A-9779-4D81-B991-48971F356D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6225" y="2085975"/>
            <a:ext cx="0" cy="4105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28680" name="Line 8">
            <a:extLst>
              <a:ext uri="{FF2B5EF4-FFF2-40B4-BE49-F238E27FC236}">
                <a16:creationId xmlns:a16="http://schemas.microsoft.com/office/drawing/2014/main" id="{F30BC69C-74F5-4B49-82A1-1993A6DA4C9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625" y="2085975"/>
            <a:ext cx="0" cy="4105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28681" name="Line 9">
            <a:extLst>
              <a:ext uri="{FF2B5EF4-FFF2-40B4-BE49-F238E27FC236}">
                <a16:creationId xmlns:a16="http://schemas.microsoft.com/office/drawing/2014/main" id="{533097F1-9E5F-4867-8EF5-C57DD2BC3E65}"/>
              </a:ext>
            </a:extLst>
          </p:cNvPr>
          <p:cNvSpPr>
            <a:spLocks noChangeShapeType="1"/>
          </p:cNvSpPr>
          <p:nvPr/>
        </p:nvSpPr>
        <p:spPr bwMode="auto">
          <a:xfrm rot="120000">
            <a:off x="1547813" y="2400300"/>
            <a:ext cx="6121400" cy="43815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28682" name="Line 10">
            <a:extLst>
              <a:ext uri="{FF2B5EF4-FFF2-40B4-BE49-F238E27FC236}">
                <a16:creationId xmlns:a16="http://schemas.microsoft.com/office/drawing/2014/main" id="{EAA242F8-9C4E-4FED-845F-E1C5B979A0DF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148263" y="3741738"/>
            <a:ext cx="2520950" cy="144462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28683" name="Text Box 11">
            <a:extLst>
              <a:ext uri="{FF2B5EF4-FFF2-40B4-BE49-F238E27FC236}">
                <a16:creationId xmlns:a16="http://schemas.microsoft.com/office/drawing/2014/main" id="{ABF4637F-249E-4515-861C-4267FCAB4A3C}"/>
              </a:ext>
            </a:extLst>
          </p:cNvPr>
          <p:cNvSpPr txBox="1">
            <a:spLocks noChangeArrowheads="1"/>
          </p:cNvSpPr>
          <p:nvPr/>
        </p:nvSpPr>
        <p:spPr bwMode="auto">
          <a:xfrm rot="360000">
            <a:off x="2571750" y="1844675"/>
            <a:ext cx="1619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 b="0">
                <a:solidFill>
                  <a:srgbClr val="FFFF00"/>
                </a:solidFill>
                <a:effectLst/>
              </a:rPr>
              <a:t>Segment 1</a:t>
            </a:r>
          </a:p>
        </p:txBody>
      </p:sp>
      <p:sp>
        <p:nvSpPr>
          <p:cNvPr id="28684" name="Text Box 12">
            <a:extLst>
              <a:ext uri="{FF2B5EF4-FFF2-40B4-BE49-F238E27FC236}">
                <a16:creationId xmlns:a16="http://schemas.microsoft.com/office/drawing/2014/main" id="{D2BC2E74-B8F0-448B-82D3-BD150290A563}"/>
              </a:ext>
            </a:extLst>
          </p:cNvPr>
          <p:cNvSpPr txBox="1">
            <a:spLocks noChangeArrowheads="1"/>
          </p:cNvSpPr>
          <p:nvPr/>
        </p:nvSpPr>
        <p:spPr bwMode="auto">
          <a:xfrm rot="360000">
            <a:off x="1835150" y="2252663"/>
            <a:ext cx="2914650" cy="360362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 b="0">
                <a:solidFill>
                  <a:srgbClr val="FFFF00"/>
                </a:solidFill>
                <a:effectLst/>
              </a:rPr>
              <a:t>Seq: 1201, 200bytes</a:t>
            </a:r>
          </a:p>
        </p:txBody>
      </p:sp>
      <p:sp>
        <p:nvSpPr>
          <p:cNvPr id="28685" name="Text Box 13">
            <a:extLst>
              <a:ext uri="{FF2B5EF4-FFF2-40B4-BE49-F238E27FC236}">
                <a16:creationId xmlns:a16="http://schemas.microsoft.com/office/drawing/2014/main" id="{7F4A8898-22B6-4D2F-8F11-40CF7AB4CE08}"/>
              </a:ext>
            </a:extLst>
          </p:cNvPr>
          <p:cNvSpPr txBox="1">
            <a:spLocks noChangeArrowheads="1"/>
          </p:cNvSpPr>
          <p:nvPr/>
        </p:nvSpPr>
        <p:spPr bwMode="auto">
          <a:xfrm rot="-255862">
            <a:off x="5465763" y="3703638"/>
            <a:ext cx="1549400" cy="360362"/>
          </a:xfrm>
          <a:prstGeom prst="rect">
            <a:avLst/>
          </a:prstGeom>
          <a:solidFill>
            <a:srgbClr val="333399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 b="0">
                <a:effectLst/>
              </a:rPr>
              <a:t>Ack: 1601</a:t>
            </a:r>
          </a:p>
        </p:txBody>
      </p:sp>
      <p:sp>
        <p:nvSpPr>
          <p:cNvPr id="28686" name="Text Box 14">
            <a:extLst>
              <a:ext uri="{FF2B5EF4-FFF2-40B4-BE49-F238E27FC236}">
                <a16:creationId xmlns:a16="http://schemas.microsoft.com/office/drawing/2014/main" id="{FD898D3C-06F7-4B23-A29D-1E3DE06D8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1125538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Sender</a:t>
            </a:r>
          </a:p>
        </p:txBody>
      </p:sp>
      <p:sp>
        <p:nvSpPr>
          <p:cNvPr id="28687" name="Text Box 15">
            <a:extLst>
              <a:ext uri="{FF2B5EF4-FFF2-40B4-BE49-F238E27FC236}">
                <a16:creationId xmlns:a16="http://schemas.microsoft.com/office/drawing/2014/main" id="{2A02BCC9-E493-49C7-B628-472C8AB24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3575" y="1125538"/>
            <a:ext cx="1311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Receiver</a:t>
            </a:r>
          </a:p>
        </p:txBody>
      </p:sp>
      <p:sp>
        <p:nvSpPr>
          <p:cNvPr id="28688" name="Line 16">
            <a:extLst>
              <a:ext uri="{FF2B5EF4-FFF2-40B4-BE49-F238E27FC236}">
                <a16:creationId xmlns:a16="http://schemas.microsoft.com/office/drawing/2014/main" id="{100A012F-E4D3-4F96-B463-C7551FF7560E}"/>
              </a:ext>
            </a:extLst>
          </p:cNvPr>
          <p:cNvSpPr>
            <a:spLocks noChangeShapeType="1"/>
          </p:cNvSpPr>
          <p:nvPr/>
        </p:nvSpPr>
        <p:spPr bwMode="auto">
          <a:xfrm rot="120000">
            <a:off x="1547813" y="3121025"/>
            <a:ext cx="6121400" cy="43815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28689" name="Text Box 17">
            <a:extLst>
              <a:ext uri="{FF2B5EF4-FFF2-40B4-BE49-F238E27FC236}">
                <a16:creationId xmlns:a16="http://schemas.microsoft.com/office/drawing/2014/main" id="{F3C30A84-94C4-48E3-9073-F2DC2E80CCFB}"/>
              </a:ext>
            </a:extLst>
          </p:cNvPr>
          <p:cNvSpPr txBox="1">
            <a:spLocks noChangeArrowheads="1"/>
          </p:cNvSpPr>
          <p:nvPr/>
        </p:nvSpPr>
        <p:spPr bwMode="auto">
          <a:xfrm rot="360000">
            <a:off x="2571750" y="2590800"/>
            <a:ext cx="1619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 b="0">
                <a:solidFill>
                  <a:srgbClr val="FFFF00"/>
                </a:solidFill>
                <a:effectLst/>
              </a:rPr>
              <a:t>Segment 2</a:t>
            </a:r>
          </a:p>
        </p:txBody>
      </p:sp>
      <p:sp>
        <p:nvSpPr>
          <p:cNvPr id="28690" name="Text Box 18">
            <a:extLst>
              <a:ext uri="{FF2B5EF4-FFF2-40B4-BE49-F238E27FC236}">
                <a16:creationId xmlns:a16="http://schemas.microsoft.com/office/drawing/2014/main" id="{1208EB65-1E69-4F43-908C-7ECF4852D29C}"/>
              </a:ext>
            </a:extLst>
          </p:cNvPr>
          <p:cNvSpPr txBox="1">
            <a:spLocks noChangeArrowheads="1"/>
          </p:cNvSpPr>
          <p:nvPr/>
        </p:nvSpPr>
        <p:spPr bwMode="auto">
          <a:xfrm rot="360000">
            <a:off x="1835150" y="3008313"/>
            <a:ext cx="2914650" cy="360362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 b="0">
                <a:solidFill>
                  <a:srgbClr val="FFFF00"/>
                </a:solidFill>
                <a:effectLst/>
              </a:rPr>
              <a:t>Seq: 1401, 200bytes</a:t>
            </a:r>
          </a:p>
        </p:txBody>
      </p:sp>
      <p:sp>
        <p:nvSpPr>
          <p:cNvPr id="28691" name="Line 19">
            <a:extLst>
              <a:ext uri="{FF2B5EF4-FFF2-40B4-BE49-F238E27FC236}">
                <a16:creationId xmlns:a16="http://schemas.microsoft.com/office/drawing/2014/main" id="{0589697B-ED5D-403C-A04F-7E9E104A51D4}"/>
              </a:ext>
            </a:extLst>
          </p:cNvPr>
          <p:cNvSpPr>
            <a:spLocks noChangeShapeType="1"/>
          </p:cNvSpPr>
          <p:nvPr/>
        </p:nvSpPr>
        <p:spPr bwMode="auto">
          <a:xfrm rot="120000">
            <a:off x="1544638" y="3836988"/>
            <a:ext cx="6119812" cy="504825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28692" name="Text Box 20">
            <a:extLst>
              <a:ext uri="{FF2B5EF4-FFF2-40B4-BE49-F238E27FC236}">
                <a16:creationId xmlns:a16="http://schemas.microsoft.com/office/drawing/2014/main" id="{95596F97-8113-4C4D-9D70-E51CB2DAAA34}"/>
              </a:ext>
            </a:extLst>
          </p:cNvPr>
          <p:cNvSpPr txBox="1">
            <a:spLocks noChangeArrowheads="1"/>
          </p:cNvSpPr>
          <p:nvPr/>
        </p:nvSpPr>
        <p:spPr bwMode="auto">
          <a:xfrm rot="360000">
            <a:off x="2571750" y="3357563"/>
            <a:ext cx="1619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 b="0">
                <a:solidFill>
                  <a:srgbClr val="FFFF00"/>
                </a:solidFill>
                <a:effectLst/>
              </a:rPr>
              <a:t>Segment 3</a:t>
            </a:r>
          </a:p>
        </p:txBody>
      </p:sp>
      <p:sp>
        <p:nvSpPr>
          <p:cNvPr id="28693" name="Text Box 21">
            <a:extLst>
              <a:ext uri="{FF2B5EF4-FFF2-40B4-BE49-F238E27FC236}">
                <a16:creationId xmlns:a16="http://schemas.microsoft.com/office/drawing/2014/main" id="{D2BA948A-553B-41DA-99B2-1CF811E06A78}"/>
              </a:ext>
            </a:extLst>
          </p:cNvPr>
          <p:cNvSpPr txBox="1">
            <a:spLocks noChangeArrowheads="1"/>
          </p:cNvSpPr>
          <p:nvPr/>
        </p:nvSpPr>
        <p:spPr bwMode="auto">
          <a:xfrm rot="360000">
            <a:off x="1835150" y="3741738"/>
            <a:ext cx="2914650" cy="360362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 b="0">
                <a:solidFill>
                  <a:srgbClr val="FFFF00"/>
                </a:solidFill>
                <a:effectLst/>
              </a:rPr>
              <a:t>Seq: 1601, 200bytes</a:t>
            </a:r>
          </a:p>
        </p:txBody>
      </p:sp>
      <p:sp>
        <p:nvSpPr>
          <p:cNvPr id="28694" name="Line 22">
            <a:extLst>
              <a:ext uri="{FF2B5EF4-FFF2-40B4-BE49-F238E27FC236}">
                <a16:creationId xmlns:a16="http://schemas.microsoft.com/office/drawing/2014/main" id="{26D8C25F-6DDA-4476-82F2-10A8DB5F6E1C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1547813" y="4535488"/>
            <a:ext cx="6121400" cy="360362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28695" name="Text Box 23">
            <a:extLst>
              <a:ext uri="{FF2B5EF4-FFF2-40B4-BE49-F238E27FC236}">
                <a16:creationId xmlns:a16="http://schemas.microsoft.com/office/drawing/2014/main" id="{5717ACEC-A25C-4414-9DB8-F87816C79CB4}"/>
              </a:ext>
            </a:extLst>
          </p:cNvPr>
          <p:cNvSpPr txBox="1">
            <a:spLocks noChangeArrowheads="1"/>
          </p:cNvSpPr>
          <p:nvPr/>
        </p:nvSpPr>
        <p:spPr bwMode="auto">
          <a:xfrm rot="-255862">
            <a:off x="5178425" y="4462463"/>
            <a:ext cx="1549400" cy="360362"/>
          </a:xfrm>
          <a:prstGeom prst="rect">
            <a:avLst/>
          </a:prstGeom>
          <a:solidFill>
            <a:srgbClr val="333399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 b="0">
                <a:effectLst/>
              </a:rPr>
              <a:t>Ack: 1801</a:t>
            </a:r>
          </a:p>
        </p:txBody>
      </p:sp>
      <p:sp>
        <p:nvSpPr>
          <p:cNvPr id="28696" name="Text Box 24">
            <a:extLst>
              <a:ext uri="{FF2B5EF4-FFF2-40B4-BE49-F238E27FC236}">
                <a16:creationId xmlns:a16="http://schemas.microsoft.com/office/drawing/2014/main" id="{806ECE72-9BCF-4C2B-ACBC-38673A8D1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5830888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Time</a:t>
            </a:r>
          </a:p>
        </p:txBody>
      </p:sp>
      <p:sp>
        <p:nvSpPr>
          <p:cNvPr id="28697" name="Text Box 25">
            <a:extLst>
              <a:ext uri="{FF2B5EF4-FFF2-40B4-BE49-F238E27FC236}">
                <a16:creationId xmlns:a16="http://schemas.microsoft.com/office/drawing/2014/main" id="{98EC0A47-E7D5-42E1-B0BC-B4F5C1E5D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8113" y="5830888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Time</a:t>
            </a:r>
          </a:p>
        </p:txBody>
      </p:sp>
      <p:sp>
        <p:nvSpPr>
          <p:cNvPr id="28698" name="Oval 26">
            <a:extLst>
              <a:ext uri="{FF2B5EF4-FFF2-40B4-BE49-F238E27FC236}">
                <a16:creationId xmlns:a16="http://schemas.microsoft.com/office/drawing/2014/main" id="{5610C936-BEE9-4F78-9D55-D363A4A1D7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32363" y="3814763"/>
            <a:ext cx="215900" cy="215900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28699" name="AutoShape 27">
            <a:extLst>
              <a:ext uri="{FF2B5EF4-FFF2-40B4-BE49-F238E27FC236}">
                <a16:creationId xmlns:a16="http://schemas.microsoft.com/office/drawing/2014/main" id="{CEDA741C-3321-40E9-946A-96E57D90B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350" y="5140325"/>
            <a:ext cx="2486025" cy="777875"/>
          </a:xfrm>
          <a:prstGeom prst="wedgeRectCallout">
            <a:avLst>
              <a:gd name="adj1" fmla="val 29565"/>
              <a:gd name="adj2" fmla="val -201431"/>
            </a:avLst>
          </a:prstGeom>
          <a:noFill/>
          <a:ln w="28575" algn="ctr">
            <a:solidFill>
              <a:srgbClr val="00FF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Acknowledgment</a:t>
            </a:r>
          </a:p>
          <a:p>
            <a:pPr algn="ctr">
              <a:lnSpc>
                <a:spcPct val="90000"/>
              </a:lnSpc>
            </a:pPr>
            <a:r>
              <a:rPr lang="en-US" altLang="zh-CN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lost</a:t>
            </a:r>
          </a:p>
        </p:txBody>
      </p:sp>
      <p:grpSp>
        <p:nvGrpSpPr>
          <p:cNvPr id="28700" name="Group 28">
            <a:extLst>
              <a:ext uri="{FF2B5EF4-FFF2-40B4-BE49-F238E27FC236}">
                <a16:creationId xmlns:a16="http://schemas.microsoft.com/office/drawing/2014/main" id="{FA876680-57E0-4B69-ABA0-94D8AE716B79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2087563"/>
            <a:ext cx="358775" cy="358775"/>
            <a:chOff x="295" y="2251"/>
            <a:chExt cx="226" cy="226"/>
          </a:xfrm>
        </p:grpSpPr>
        <p:sp>
          <p:nvSpPr>
            <p:cNvPr id="28701" name="Oval 29">
              <a:extLst>
                <a:ext uri="{FF2B5EF4-FFF2-40B4-BE49-F238E27FC236}">
                  <a16:creationId xmlns:a16="http://schemas.microsoft.com/office/drawing/2014/main" id="{2DA83D26-98A4-406D-87DA-6FFD3AAC9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2251"/>
              <a:ext cx="226" cy="226"/>
            </a:xfrm>
            <a:prstGeom prst="ellipse">
              <a:avLst/>
            </a:prstGeom>
            <a:noFill/>
            <a:ln w="19050" algn="ctr">
              <a:solidFill>
                <a:srgbClr val="00FF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2" name="Line 30">
              <a:extLst>
                <a:ext uri="{FF2B5EF4-FFF2-40B4-BE49-F238E27FC236}">
                  <a16:creationId xmlns:a16="http://schemas.microsoft.com/office/drawing/2014/main" id="{DDB84258-5C41-4AC5-B23A-0CC6BEB9A5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" y="2251"/>
              <a:ext cx="0" cy="136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8703" name="Group 31">
            <a:extLst>
              <a:ext uri="{FF2B5EF4-FFF2-40B4-BE49-F238E27FC236}">
                <a16:creationId xmlns:a16="http://schemas.microsoft.com/office/drawing/2014/main" id="{10D12293-2069-4226-A9E5-4188A3C1E933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817813"/>
            <a:ext cx="358775" cy="358775"/>
            <a:chOff x="295" y="2251"/>
            <a:chExt cx="226" cy="226"/>
          </a:xfrm>
        </p:grpSpPr>
        <p:sp>
          <p:nvSpPr>
            <p:cNvPr id="28704" name="Oval 32">
              <a:extLst>
                <a:ext uri="{FF2B5EF4-FFF2-40B4-BE49-F238E27FC236}">
                  <a16:creationId xmlns:a16="http://schemas.microsoft.com/office/drawing/2014/main" id="{EB462F6C-5E2B-4C3A-893A-CCB6A0E22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2251"/>
              <a:ext cx="226" cy="226"/>
            </a:xfrm>
            <a:prstGeom prst="ellipse">
              <a:avLst/>
            </a:prstGeom>
            <a:noFill/>
            <a:ln w="19050" algn="ctr">
              <a:solidFill>
                <a:srgbClr val="00FF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5" name="Line 33">
              <a:extLst>
                <a:ext uri="{FF2B5EF4-FFF2-40B4-BE49-F238E27FC236}">
                  <a16:creationId xmlns:a16="http://schemas.microsoft.com/office/drawing/2014/main" id="{635641C6-EFCF-41B3-9E78-8EA797584A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" y="2251"/>
              <a:ext cx="0" cy="136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8706" name="Oval 34">
            <a:extLst>
              <a:ext uri="{FF2B5EF4-FFF2-40B4-BE49-F238E27FC236}">
                <a16:creationId xmlns:a16="http://schemas.microsoft.com/office/drawing/2014/main" id="{F14CF296-51AB-4288-B184-4E184687B2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4213" y="4795838"/>
            <a:ext cx="215900" cy="215900"/>
          </a:xfrm>
          <a:prstGeom prst="ellipse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endParaRPr lang="zh-CN" altLang="en-US"/>
          </a:p>
        </p:txBody>
      </p:sp>
      <p:grpSp>
        <p:nvGrpSpPr>
          <p:cNvPr id="28707" name="Group 35">
            <a:extLst>
              <a:ext uri="{FF2B5EF4-FFF2-40B4-BE49-F238E27FC236}">
                <a16:creationId xmlns:a16="http://schemas.microsoft.com/office/drawing/2014/main" id="{00D18DBA-D796-4634-A017-91FB26DDAE10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3551238"/>
            <a:ext cx="358775" cy="358775"/>
            <a:chOff x="295" y="2251"/>
            <a:chExt cx="226" cy="226"/>
          </a:xfrm>
        </p:grpSpPr>
        <p:sp>
          <p:nvSpPr>
            <p:cNvPr id="28708" name="Oval 36">
              <a:extLst>
                <a:ext uri="{FF2B5EF4-FFF2-40B4-BE49-F238E27FC236}">
                  <a16:creationId xmlns:a16="http://schemas.microsoft.com/office/drawing/2014/main" id="{CD5B83F8-2C7E-4BED-9C52-5B8FAC0D7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2251"/>
              <a:ext cx="226" cy="226"/>
            </a:xfrm>
            <a:prstGeom prst="ellipse">
              <a:avLst/>
            </a:prstGeom>
            <a:noFill/>
            <a:ln w="19050" algn="ctr">
              <a:solidFill>
                <a:srgbClr val="00FF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9" name="Line 37">
              <a:extLst>
                <a:ext uri="{FF2B5EF4-FFF2-40B4-BE49-F238E27FC236}">
                  <a16:creationId xmlns:a16="http://schemas.microsoft.com/office/drawing/2014/main" id="{C5D2A6D2-A477-4C53-AB2A-6A8DE50E45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" y="2251"/>
              <a:ext cx="0" cy="136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8710" name="Oval 38">
            <a:extLst>
              <a:ext uri="{FF2B5EF4-FFF2-40B4-BE49-F238E27FC236}">
                <a16:creationId xmlns:a16="http://schemas.microsoft.com/office/drawing/2014/main" id="{9D6E5D32-E0AE-4DFD-88C2-6A634EE8FB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0825" y="4775200"/>
            <a:ext cx="215900" cy="215900"/>
          </a:xfrm>
          <a:prstGeom prst="ellipse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28711" name="Text Box 39">
            <a:extLst>
              <a:ext uri="{FF2B5EF4-FFF2-40B4-BE49-F238E27FC236}">
                <a16:creationId xmlns:a16="http://schemas.microsoft.com/office/drawing/2014/main" id="{1B111769-F6C4-47A9-A13E-3FEF7CA81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8" y="4941888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OK</a:t>
            </a:r>
          </a:p>
        </p:txBody>
      </p:sp>
      <p:sp>
        <p:nvSpPr>
          <p:cNvPr id="28712" name="Text Box 40">
            <a:extLst>
              <a:ext uri="{FF2B5EF4-FFF2-40B4-BE49-F238E27FC236}">
                <a16:creationId xmlns:a16="http://schemas.microsoft.com/office/drawing/2014/main" id="{DDB70B83-ABB2-4DDF-A0D1-F41BDA740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941888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OK</a:t>
            </a:r>
          </a:p>
        </p:txBody>
      </p:sp>
      <p:pic>
        <p:nvPicPr>
          <p:cNvPr id="28713" name="Picture 41">
            <a:extLst>
              <a:ext uri="{FF2B5EF4-FFF2-40B4-BE49-F238E27FC236}">
                <a16:creationId xmlns:a16="http://schemas.microsoft.com/office/drawing/2014/main" id="{20CF2FF7-73B5-4B32-9F21-63F9D10E8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82738"/>
            <a:ext cx="6556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28714" name="Picture 42">
            <a:extLst>
              <a:ext uri="{FF2B5EF4-FFF2-40B4-BE49-F238E27FC236}">
                <a16:creationId xmlns:a16="http://schemas.microsoft.com/office/drawing/2014/main" id="{E156FB44-4F3E-4D77-B271-FF7480A4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582738"/>
            <a:ext cx="655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grpSp>
        <p:nvGrpSpPr>
          <p:cNvPr id="28715" name="Group 43">
            <a:extLst>
              <a:ext uri="{FF2B5EF4-FFF2-40B4-BE49-F238E27FC236}">
                <a16:creationId xmlns:a16="http://schemas.microsoft.com/office/drawing/2014/main" id="{6F98BE75-5361-4678-9F2D-321CB4F3969A}"/>
              </a:ext>
            </a:extLst>
          </p:cNvPr>
          <p:cNvGrpSpPr>
            <a:grpSpLocks/>
          </p:cNvGrpSpPr>
          <p:nvPr/>
        </p:nvGrpSpPr>
        <p:grpSpPr bwMode="auto">
          <a:xfrm>
            <a:off x="982663" y="2455863"/>
            <a:ext cx="565150" cy="2943225"/>
            <a:chOff x="619" y="1547"/>
            <a:chExt cx="356" cy="1854"/>
          </a:xfrm>
        </p:grpSpPr>
        <p:sp>
          <p:nvSpPr>
            <p:cNvPr id="28716" name="Oval 44">
              <a:extLst>
                <a:ext uri="{FF2B5EF4-FFF2-40B4-BE49-F238E27FC236}">
                  <a16:creationId xmlns:a16="http://schemas.microsoft.com/office/drawing/2014/main" id="{DEDA113D-2FD6-4B42-9E50-A6577BF4FC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3" y="3021"/>
              <a:ext cx="136" cy="136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round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17" name="Text Box 45">
              <a:extLst>
                <a:ext uri="{FF2B5EF4-FFF2-40B4-BE49-F238E27FC236}">
                  <a16:creationId xmlns:a16="http://schemas.microsoft.com/office/drawing/2014/main" id="{1D970D0F-0F32-4933-A22E-C8B933374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" y="3113"/>
              <a:ext cx="3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pPr algn="ctr"/>
              <a:r>
                <a:rPr lang="en-US" altLang="zh-CN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OK</a:t>
              </a:r>
            </a:p>
          </p:txBody>
        </p:sp>
        <p:cxnSp>
          <p:nvCxnSpPr>
            <p:cNvPr id="28718" name="AutoShape 46">
              <a:extLst>
                <a:ext uri="{FF2B5EF4-FFF2-40B4-BE49-F238E27FC236}">
                  <a16:creationId xmlns:a16="http://schemas.microsoft.com/office/drawing/2014/main" id="{7F89C44B-59B7-4690-8E4B-2E8A677AD5D4}"/>
                </a:ext>
              </a:extLst>
            </p:cNvPr>
            <p:cNvCxnSpPr>
              <a:cxnSpLocks noChangeShapeType="1"/>
              <a:stCxn id="28716" idx="0"/>
              <a:endCxn id="28701" idx="4"/>
            </p:cNvCxnSpPr>
            <p:nvPr/>
          </p:nvCxnSpPr>
          <p:spPr bwMode="auto">
            <a:xfrm flipH="1" flipV="1">
              <a:off x="770" y="1547"/>
              <a:ext cx="1" cy="1474"/>
            </a:xfrm>
            <a:prstGeom prst="straightConnector1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8719" name="AutoShape 47">
            <a:extLst>
              <a:ext uri="{FF2B5EF4-FFF2-40B4-BE49-F238E27FC236}">
                <a16:creationId xmlns:a16="http://schemas.microsoft.com/office/drawing/2014/main" id="{D4F3655A-9846-4398-A217-FA37A52C1D9B}"/>
              </a:ext>
            </a:extLst>
          </p:cNvPr>
          <p:cNvCxnSpPr>
            <a:cxnSpLocks noChangeShapeType="1"/>
            <a:stCxn id="28706" idx="0"/>
            <a:endCxn id="28704" idx="4"/>
          </p:cNvCxnSpPr>
          <p:nvPr/>
        </p:nvCxnSpPr>
        <p:spPr bwMode="auto">
          <a:xfrm flipH="1" flipV="1">
            <a:off x="790575" y="3186113"/>
            <a:ext cx="1588" cy="1609725"/>
          </a:xfrm>
          <a:prstGeom prst="straightConnector1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0" name="AutoShape 48">
            <a:extLst>
              <a:ext uri="{FF2B5EF4-FFF2-40B4-BE49-F238E27FC236}">
                <a16:creationId xmlns:a16="http://schemas.microsoft.com/office/drawing/2014/main" id="{D4152802-82A0-4C0E-B8B2-5CBAF1C1C371}"/>
              </a:ext>
            </a:extLst>
          </p:cNvPr>
          <p:cNvCxnSpPr>
            <a:cxnSpLocks noChangeShapeType="1"/>
            <a:endCxn id="28708" idx="4"/>
          </p:cNvCxnSpPr>
          <p:nvPr/>
        </p:nvCxnSpPr>
        <p:spPr bwMode="auto">
          <a:xfrm flipV="1">
            <a:off x="357188" y="3919538"/>
            <a:ext cx="0" cy="966787"/>
          </a:xfrm>
          <a:prstGeom prst="straightConnector1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721" name="Group 49">
            <a:extLst>
              <a:ext uri="{FF2B5EF4-FFF2-40B4-BE49-F238E27FC236}">
                <a16:creationId xmlns:a16="http://schemas.microsoft.com/office/drawing/2014/main" id="{1523DE2F-EA24-48D7-9CAE-49F77D5998E6}"/>
              </a:ext>
            </a:extLst>
          </p:cNvPr>
          <p:cNvGrpSpPr>
            <a:grpSpLocks/>
          </p:cNvGrpSpPr>
          <p:nvPr/>
        </p:nvGrpSpPr>
        <p:grpSpPr bwMode="auto">
          <a:xfrm>
            <a:off x="633413" y="2455863"/>
            <a:ext cx="1327150" cy="2341562"/>
            <a:chOff x="399" y="1547"/>
            <a:chExt cx="836" cy="1475"/>
          </a:xfrm>
        </p:grpSpPr>
        <p:sp>
          <p:nvSpPr>
            <p:cNvPr id="28722" name="Text Box 50">
              <a:extLst>
                <a:ext uri="{FF2B5EF4-FFF2-40B4-BE49-F238E27FC236}">
                  <a16:creationId xmlns:a16="http://schemas.microsoft.com/office/drawing/2014/main" id="{9356E81D-53FC-4280-892F-2A61D5BF9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" y="2734"/>
              <a:ext cx="8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pPr algn="ctr"/>
              <a:r>
                <a:rPr lang="en-US" altLang="zh-CN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Time-out</a:t>
              </a:r>
            </a:p>
          </p:txBody>
        </p:sp>
        <p:cxnSp>
          <p:nvCxnSpPr>
            <p:cNvPr id="28723" name="AutoShape 51">
              <a:extLst>
                <a:ext uri="{FF2B5EF4-FFF2-40B4-BE49-F238E27FC236}">
                  <a16:creationId xmlns:a16="http://schemas.microsoft.com/office/drawing/2014/main" id="{7DA8AB8B-B534-41A5-820D-23A20F2CD12E}"/>
                </a:ext>
              </a:extLst>
            </p:cNvPr>
            <p:cNvCxnSpPr>
              <a:cxnSpLocks noChangeShapeType="1"/>
              <a:stCxn id="28725" idx="0"/>
              <a:endCxn id="28701" idx="4"/>
            </p:cNvCxnSpPr>
            <p:nvPr/>
          </p:nvCxnSpPr>
          <p:spPr bwMode="auto">
            <a:xfrm flipV="1">
              <a:off x="770" y="1547"/>
              <a:ext cx="0" cy="925"/>
            </a:xfrm>
            <a:prstGeom prst="straightConnector1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8724" name="Group 52">
              <a:extLst>
                <a:ext uri="{FF2B5EF4-FFF2-40B4-BE49-F238E27FC236}">
                  <a16:creationId xmlns:a16="http://schemas.microsoft.com/office/drawing/2014/main" id="{8006A96F-64CD-47DF-A7B5-C5B7B469D9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" y="2478"/>
              <a:ext cx="226" cy="226"/>
              <a:chOff x="295" y="2251"/>
              <a:chExt cx="226" cy="226"/>
            </a:xfrm>
          </p:grpSpPr>
          <p:sp>
            <p:nvSpPr>
              <p:cNvPr id="28725" name="Oval 53">
                <a:extLst>
                  <a:ext uri="{FF2B5EF4-FFF2-40B4-BE49-F238E27FC236}">
                    <a16:creationId xmlns:a16="http://schemas.microsoft.com/office/drawing/2014/main" id="{B64D9C79-BFD7-45A2-B4E1-A0CF6E061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2251"/>
                <a:ext cx="226" cy="226"/>
              </a:xfrm>
              <a:prstGeom prst="ellipse">
                <a:avLst/>
              </a:prstGeom>
              <a:noFill/>
              <a:ln w="19050" algn="ctr">
                <a:solidFill>
                  <a:srgbClr val="00FF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26" name="Line 54">
                <a:extLst>
                  <a:ext uri="{FF2B5EF4-FFF2-40B4-BE49-F238E27FC236}">
                    <a16:creationId xmlns:a16="http://schemas.microsoft.com/office/drawing/2014/main" id="{DB88716B-DE65-440C-A185-6FCAC95DB4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6" y="2251"/>
                <a:ext cx="0" cy="136"/>
              </a:xfrm>
              <a:prstGeom prst="line">
                <a:avLst/>
              </a:prstGeom>
              <a:noFill/>
              <a:ln w="19050">
                <a:solidFill>
                  <a:srgbClr val="00FF00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87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AF626C6-B34D-4A2F-82C5-76941DDAC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A420-B9B1-41BF-AC57-CF860BFF6D38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46EC6D23-A262-43C1-940B-F8E0A237DF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Duplicate Segment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09352781-DF02-403D-A572-58B31B02A5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Cause</a:t>
            </a:r>
          </a:p>
          <a:p>
            <a:pPr lvl="1"/>
            <a:r>
              <a:rPr lang="en-US" altLang="zh-CN"/>
              <a:t>When the acknowledgment does not arrive before the time-out</a:t>
            </a:r>
          </a:p>
          <a:p>
            <a:r>
              <a:rPr lang="en-US" altLang="zh-CN"/>
              <a:t>Handling —— the destination TCP </a:t>
            </a:r>
          </a:p>
          <a:p>
            <a:pPr lvl="1"/>
            <a:r>
              <a:rPr lang="en-US" altLang="zh-CN"/>
              <a:t>Detecting: sequence number</a:t>
            </a:r>
          </a:p>
          <a:p>
            <a:pPr lvl="1"/>
            <a:r>
              <a:rPr lang="en-US" altLang="zh-CN"/>
              <a:t>Correcting: simply discard the packet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灯片编号占位符 5">
            <a:extLst>
              <a:ext uri="{FF2B5EF4-FFF2-40B4-BE49-F238E27FC236}">
                <a16:creationId xmlns:a16="http://schemas.microsoft.com/office/drawing/2014/main" id="{2ABC0637-3BB0-4387-9D2A-487D12B5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BB30-CBAD-41A4-92D7-E89132880CD0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03A7B5F9-B2F8-4CDC-97D5-F7183C8A85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Review: Port Number</a:t>
            </a:r>
          </a:p>
        </p:txBody>
      </p:sp>
      <p:grpSp>
        <p:nvGrpSpPr>
          <p:cNvPr id="106560" name="Group 64">
            <a:extLst>
              <a:ext uri="{FF2B5EF4-FFF2-40B4-BE49-F238E27FC236}">
                <a16:creationId xmlns:a16="http://schemas.microsoft.com/office/drawing/2014/main" id="{DF67AB2B-3EDD-4C14-A25B-715629194C38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287463"/>
            <a:ext cx="7343775" cy="3379787"/>
            <a:chOff x="567" y="811"/>
            <a:chExt cx="4626" cy="2129"/>
          </a:xfrm>
        </p:grpSpPr>
        <p:sp>
          <p:nvSpPr>
            <p:cNvPr id="106500" name="Rectangle 4">
              <a:extLst>
                <a:ext uri="{FF2B5EF4-FFF2-40B4-BE49-F238E27FC236}">
                  <a16:creationId xmlns:a16="http://schemas.microsoft.com/office/drawing/2014/main" id="{BBC057DE-8CA7-4D68-8459-E43CBD996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686"/>
              <a:ext cx="1497" cy="343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01" name="Text Box 5">
              <a:extLst>
                <a:ext uri="{FF2B5EF4-FFF2-40B4-BE49-F238E27FC236}">
                  <a16:creationId xmlns:a16="http://schemas.microsoft.com/office/drawing/2014/main" id="{80BBDCE4-037D-4AE4-ADA3-01BCCD541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9" y="1760"/>
              <a:ext cx="8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传输协议</a:t>
              </a:r>
            </a:p>
          </p:txBody>
        </p:sp>
        <p:sp>
          <p:nvSpPr>
            <p:cNvPr id="106502" name="Line 6">
              <a:extLst>
                <a:ext uri="{FF2B5EF4-FFF2-40B4-BE49-F238E27FC236}">
                  <a16:creationId xmlns:a16="http://schemas.microsoft.com/office/drawing/2014/main" id="{3D111C22-D0D0-43C2-9088-0A693CD06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" y="1443"/>
              <a:ext cx="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03" name="Text Box 7">
              <a:extLst>
                <a:ext uri="{FF2B5EF4-FFF2-40B4-BE49-F238E27FC236}">
                  <a16:creationId xmlns:a16="http://schemas.microsoft.com/office/drawing/2014/main" id="{DC72402B-F0AD-4148-90B5-679AB35BA8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2260"/>
              <a:ext cx="676" cy="272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Data</a:t>
              </a:r>
            </a:p>
          </p:txBody>
        </p:sp>
        <p:sp>
          <p:nvSpPr>
            <p:cNvPr id="106504" name="Text Box 8">
              <a:extLst>
                <a:ext uri="{FF2B5EF4-FFF2-40B4-BE49-F238E27FC236}">
                  <a16:creationId xmlns:a16="http://schemas.microsoft.com/office/drawing/2014/main" id="{7822F713-46E6-4311-9791-50D6127E5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2260"/>
              <a:ext cx="454" cy="272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13</a:t>
              </a:r>
            </a:p>
          </p:txBody>
        </p:sp>
        <p:sp>
          <p:nvSpPr>
            <p:cNvPr id="106505" name="Text Box 9">
              <a:extLst>
                <a:ext uri="{FF2B5EF4-FFF2-40B4-BE49-F238E27FC236}">
                  <a16:creationId xmlns:a16="http://schemas.microsoft.com/office/drawing/2014/main" id="{925DFC79-749F-4752-8070-35DBA6D284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2260"/>
              <a:ext cx="724" cy="272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52000</a:t>
              </a:r>
            </a:p>
          </p:txBody>
        </p:sp>
        <p:sp>
          <p:nvSpPr>
            <p:cNvPr id="106506" name="AutoShape 10">
              <a:extLst>
                <a:ext uri="{FF2B5EF4-FFF2-40B4-BE49-F238E27FC236}">
                  <a16:creationId xmlns:a16="http://schemas.microsoft.com/office/drawing/2014/main" id="{EF3665BC-ADDF-4B40-BD5A-405F5BCE9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320"/>
              <a:ext cx="338" cy="136"/>
            </a:xfrm>
            <a:prstGeom prst="rightArrow">
              <a:avLst>
                <a:gd name="adj1" fmla="val 50000"/>
                <a:gd name="adj2" fmla="val 62132"/>
              </a:avLst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07" name="Text Box 11">
              <a:extLst>
                <a:ext uri="{FF2B5EF4-FFF2-40B4-BE49-F238E27FC236}">
                  <a16:creationId xmlns:a16="http://schemas.microsoft.com/office/drawing/2014/main" id="{453ECF55-6D36-4AA2-90E8-BC8140033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2668"/>
              <a:ext cx="676" cy="272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Data</a:t>
              </a:r>
            </a:p>
          </p:txBody>
        </p:sp>
        <p:sp>
          <p:nvSpPr>
            <p:cNvPr id="106508" name="Text Box 12">
              <a:extLst>
                <a:ext uri="{FF2B5EF4-FFF2-40B4-BE49-F238E27FC236}">
                  <a16:creationId xmlns:a16="http://schemas.microsoft.com/office/drawing/2014/main" id="{7122E65F-EC60-47AC-83F7-256E420DD9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2668"/>
              <a:ext cx="453" cy="272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13</a:t>
              </a:r>
            </a:p>
          </p:txBody>
        </p:sp>
        <p:sp>
          <p:nvSpPr>
            <p:cNvPr id="106509" name="Text Box 13">
              <a:extLst>
                <a:ext uri="{FF2B5EF4-FFF2-40B4-BE49-F238E27FC236}">
                  <a16:creationId xmlns:a16="http://schemas.microsoft.com/office/drawing/2014/main" id="{BA4D1C22-EEA6-4CCE-BE87-120D6B45EF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2668"/>
              <a:ext cx="724" cy="272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52000</a:t>
              </a:r>
            </a:p>
          </p:txBody>
        </p:sp>
        <p:sp>
          <p:nvSpPr>
            <p:cNvPr id="106510" name="AutoShape 14">
              <a:extLst>
                <a:ext uri="{FF2B5EF4-FFF2-40B4-BE49-F238E27FC236}">
                  <a16:creationId xmlns:a16="http://schemas.microsoft.com/office/drawing/2014/main" id="{691F8C23-ACA8-438C-842C-06EE20FC15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71" y="2728"/>
              <a:ext cx="338" cy="136"/>
            </a:xfrm>
            <a:prstGeom prst="rightArrow">
              <a:avLst>
                <a:gd name="adj1" fmla="val 50000"/>
                <a:gd name="adj2" fmla="val 62132"/>
              </a:avLst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11" name="Line 15">
              <a:extLst>
                <a:ext uri="{FF2B5EF4-FFF2-40B4-BE49-F238E27FC236}">
                  <a16:creationId xmlns:a16="http://schemas.microsoft.com/office/drawing/2014/main" id="{2BBE1702-BE53-41E3-871B-CD7003151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3" y="1443"/>
              <a:ext cx="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12" name="Line 16">
              <a:extLst>
                <a:ext uri="{FF2B5EF4-FFF2-40B4-BE49-F238E27FC236}">
                  <a16:creationId xmlns:a16="http://schemas.microsoft.com/office/drawing/2014/main" id="{EAC87CF1-7E42-4CEE-9D31-FF5F99ED7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8" y="1443"/>
              <a:ext cx="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13" name="Rectangle 17">
              <a:extLst>
                <a:ext uri="{FF2B5EF4-FFF2-40B4-BE49-F238E27FC236}">
                  <a16:creationId xmlns:a16="http://schemas.microsoft.com/office/drawing/2014/main" id="{017CD6C0-EDF8-422E-90BF-776A1889E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690"/>
              <a:ext cx="1497" cy="343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14" name="Text Box 18">
              <a:extLst>
                <a:ext uri="{FF2B5EF4-FFF2-40B4-BE49-F238E27FC236}">
                  <a16:creationId xmlns:a16="http://schemas.microsoft.com/office/drawing/2014/main" id="{68BE6A88-E14A-4583-88FD-5D5BEB039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764"/>
              <a:ext cx="8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传输协议</a:t>
              </a:r>
            </a:p>
          </p:txBody>
        </p:sp>
        <p:sp>
          <p:nvSpPr>
            <p:cNvPr id="106515" name="Line 19">
              <a:extLst>
                <a:ext uri="{FF2B5EF4-FFF2-40B4-BE49-F238E27FC236}">
                  <a16:creationId xmlns:a16="http://schemas.microsoft.com/office/drawing/2014/main" id="{FDABF539-BF66-4A6E-8042-D5EEC8CAE1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5" y="1447"/>
              <a:ext cx="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16" name="Line 20">
              <a:extLst>
                <a:ext uri="{FF2B5EF4-FFF2-40B4-BE49-F238E27FC236}">
                  <a16:creationId xmlns:a16="http://schemas.microsoft.com/office/drawing/2014/main" id="{F298D53E-94AB-46DA-95CF-617DED99ED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4" y="1447"/>
              <a:ext cx="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17" name="Line 21">
              <a:extLst>
                <a:ext uri="{FF2B5EF4-FFF2-40B4-BE49-F238E27FC236}">
                  <a16:creationId xmlns:a16="http://schemas.microsoft.com/office/drawing/2014/main" id="{1D54B687-8E90-4CB3-9163-F71A9EFB0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7" y="1447"/>
              <a:ext cx="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18" name="Text Box 22">
              <a:extLst>
                <a:ext uri="{FF2B5EF4-FFF2-40B4-BE49-F238E27FC236}">
                  <a16:creationId xmlns:a16="http://schemas.microsoft.com/office/drawing/2014/main" id="{533EF814-CF1D-4952-8D0D-7E5B6435B9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3" y="1427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13</a:t>
              </a:r>
            </a:p>
          </p:txBody>
        </p:sp>
        <p:sp>
          <p:nvSpPr>
            <p:cNvPr id="106519" name="Text Box 23">
              <a:extLst>
                <a:ext uri="{FF2B5EF4-FFF2-40B4-BE49-F238E27FC236}">
                  <a16:creationId xmlns:a16="http://schemas.microsoft.com/office/drawing/2014/main" id="{459BC4C1-4205-428A-BC35-6F5E3D98C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" y="1427"/>
              <a:ext cx="6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52000</a:t>
              </a:r>
            </a:p>
          </p:txBody>
        </p:sp>
        <p:cxnSp>
          <p:nvCxnSpPr>
            <p:cNvPr id="106520" name="AutoShape 24">
              <a:extLst>
                <a:ext uri="{FF2B5EF4-FFF2-40B4-BE49-F238E27FC236}">
                  <a16:creationId xmlns:a16="http://schemas.microsoft.com/office/drawing/2014/main" id="{52409C34-A43D-4C99-8377-78C11C6F3A49}"/>
                </a:ext>
              </a:extLst>
            </p:cNvPr>
            <p:cNvCxnSpPr>
              <a:cxnSpLocks noChangeShapeType="1"/>
              <a:stCxn id="106519" idx="2"/>
              <a:endCxn id="106518" idx="2"/>
            </p:cNvCxnSpPr>
            <p:nvPr/>
          </p:nvCxnSpPr>
          <p:spPr bwMode="auto">
            <a:xfrm rot="16200000" flipH="1">
              <a:off x="2871" y="-36"/>
              <a:ext cx="1" cy="3503"/>
            </a:xfrm>
            <a:prstGeom prst="bentConnector3">
              <a:avLst>
                <a:gd name="adj1" fmla="val 89100000"/>
              </a:avLst>
            </a:prstGeom>
            <a:noFill/>
            <a:ln w="25400">
              <a:solidFill>
                <a:schemeClr val="tx1"/>
              </a:solidFill>
              <a:miter lim="800000"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6521" name="Text Box 25">
              <a:extLst>
                <a:ext uri="{FF2B5EF4-FFF2-40B4-BE49-F238E27FC236}">
                  <a16:creationId xmlns:a16="http://schemas.microsoft.com/office/drawing/2014/main" id="{0A91F5F4-15CB-4195-BA69-68F9C50FB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" y="811"/>
              <a:ext cx="10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客户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, Client</a:t>
              </a:r>
            </a:p>
          </p:txBody>
        </p:sp>
        <p:sp>
          <p:nvSpPr>
            <p:cNvPr id="106522" name="Text Box 26">
              <a:extLst>
                <a:ext uri="{FF2B5EF4-FFF2-40B4-BE49-F238E27FC236}">
                  <a16:creationId xmlns:a16="http://schemas.microsoft.com/office/drawing/2014/main" id="{EE739B69-F885-447F-BBBB-E7E8537E28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811"/>
              <a:ext cx="13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服务器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, Server</a:t>
              </a:r>
            </a:p>
          </p:txBody>
        </p:sp>
        <p:sp>
          <p:nvSpPr>
            <p:cNvPr id="106523" name="Document">
              <a:extLst>
                <a:ext uri="{FF2B5EF4-FFF2-40B4-BE49-F238E27FC236}">
                  <a16:creationId xmlns:a16="http://schemas.microsoft.com/office/drawing/2014/main" id="{C094A999-A664-4239-A1FA-F86C0B45C83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 rot="10800000">
              <a:off x="627" y="1121"/>
              <a:ext cx="289" cy="363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24" name="Document">
              <a:extLst>
                <a:ext uri="{FF2B5EF4-FFF2-40B4-BE49-F238E27FC236}">
                  <a16:creationId xmlns:a16="http://schemas.microsoft.com/office/drawing/2014/main" id="{66E89E96-C1F3-4C13-B525-752D3344DE4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 rot="10800000">
              <a:off x="990" y="1121"/>
              <a:ext cx="289" cy="363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25" name="Document">
              <a:extLst>
                <a:ext uri="{FF2B5EF4-FFF2-40B4-BE49-F238E27FC236}">
                  <a16:creationId xmlns:a16="http://schemas.microsoft.com/office/drawing/2014/main" id="{FBCF2662-B36B-4F2F-A4CE-4F4D8E31F19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 rot="10800000">
              <a:off x="1625" y="1121"/>
              <a:ext cx="289" cy="363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26" name="Text Box 30">
              <a:extLst>
                <a:ext uri="{FF2B5EF4-FFF2-40B4-BE49-F238E27FC236}">
                  <a16:creationId xmlns:a16="http://schemas.microsoft.com/office/drawing/2014/main" id="{EBEBD747-42A7-4070-A8AC-7EC07D0E99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0" y="1117"/>
              <a:ext cx="3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…</a:t>
              </a:r>
            </a:p>
          </p:txBody>
        </p:sp>
        <p:sp>
          <p:nvSpPr>
            <p:cNvPr id="106527" name="Document">
              <a:extLst>
                <a:ext uri="{FF2B5EF4-FFF2-40B4-BE49-F238E27FC236}">
                  <a16:creationId xmlns:a16="http://schemas.microsoft.com/office/drawing/2014/main" id="{6E663808-EA52-41D8-9601-6EA2803BE5C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 rot="10800000">
              <a:off x="3832" y="1125"/>
              <a:ext cx="289" cy="363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28" name="Document">
              <a:extLst>
                <a:ext uri="{FF2B5EF4-FFF2-40B4-BE49-F238E27FC236}">
                  <a16:creationId xmlns:a16="http://schemas.microsoft.com/office/drawing/2014/main" id="{F73C769B-65AC-47B9-9944-5C9EE54EF74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 rot="10800000">
              <a:off x="4481" y="1125"/>
              <a:ext cx="289" cy="363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29" name="Document">
              <a:extLst>
                <a:ext uri="{FF2B5EF4-FFF2-40B4-BE49-F238E27FC236}">
                  <a16:creationId xmlns:a16="http://schemas.microsoft.com/office/drawing/2014/main" id="{7D17E867-A52C-4317-864E-97BD4C11EAF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 rot="10800000">
              <a:off x="4844" y="1125"/>
              <a:ext cx="289" cy="363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30" name="Text Box 34">
              <a:extLst>
                <a:ext uri="{FF2B5EF4-FFF2-40B4-BE49-F238E27FC236}">
                  <a16:creationId xmlns:a16="http://schemas.microsoft.com/office/drawing/2014/main" id="{F23370BB-D990-45A5-AF13-CB04831CD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5" y="1121"/>
              <a:ext cx="3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…</a:t>
              </a:r>
            </a:p>
          </p:txBody>
        </p:sp>
        <p:sp>
          <p:nvSpPr>
            <p:cNvPr id="106531" name="Text Box 35">
              <a:extLst>
                <a:ext uri="{FF2B5EF4-FFF2-40B4-BE49-F238E27FC236}">
                  <a16:creationId xmlns:a16="http://schemas.microsoft.com/office/drawing/2014/main" id="{60DEC549-76EF-4F95-B896-199841E54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1364"/>
              <a:ext cx="1016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多目标</a:t>
              </a:r>
            </a:p>
            <a:p>
              <a:pPr algn="ctr"/>
              <a:r>
                <a:rPr lang="zh-CN" altLang="en-US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并发通信</a:t>
              </a:r>
            </a:p>
          </p:txBody>
        </p:sp>
      </p:grpSp>
      <p:grpSp>
        <p:nvGrpSpPr>
          <p:cNvPr id="106559" name="Group 63">
            <a:extLst>
              <a:ext uri="{FF2B5EF4-FFF2-40B4-BE49-F238E27FC236}">
                <a16:creationId xmlns:a16="http://schemas.microsoft.com/office/drawing/2014/main" id="{5A9ECDDC-C75F-4CF8-84B9-C8B029ACAC4B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818063"/>
            <a:ext cx="7705725" cy="1563687"/>
            <a:chOff x="385" y="3035"/>
            <a:chExt cx="4854" cy="985"/>
          </a:xfrm>
        </p:grpSpPr>
        <p:grpSp>
          <p:nvGrpSpPr>
            <p:cNvPr id="106532" name="Group 36">
              <a:extLst>
                <a:ext uri="{FF2B5EF4-FFF2-40B4-BE49-F238E27FC236}">
                  <a16:creationId xmlns:a16="http://schemas.microsoft.com/office/drawing/2014/main" id="{E65F7A67-A750-4609-BF9F-22FEBB989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" y="3035"/>
              <a:ext cx="856" cy="447"/>
              <a:chOff x="476" y="3051"/>
              <a:chExt cx="856" cy="447"/>
            </a:xfrm>
          </p:grpSpPr>
          <p:sp>
            <p:nvSpPr>
              <p:cNvPr id="106533" name="Line 37">
                <a:extLst>
                  <a:ext uri="{FF2B5EF4-FFF2-40B4-BE49-F238E27FC236}">
                    <a16:creationId xmlns:a16="http://schemas.microsoft.com/office/drawing/2014/main" id="{39ECB318-C950-492E-AEE4-60351B8CD3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" y="3272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6534" name="Line 38">
                <a:extLst>
                  <a:ext uri="{FF2B5EF4-FFF2-40B4-BE49-F238E27FC236}">
                    <a16:creationId xmlns:a16="http://schemas.microsoft.com/office/drawing/2014/main" id="{148AFB84-481D-4676-9AD3-7C125EDADA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4" y="3272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6535" name="Line 39">
                <a:extLst>
                  <a:ext uri="{FF2B5EF4-FFF2-40B4-BE49-F238E27FC236}">
                    <a16:creationId xmlns:a16="http://schemas.microsoft.com/office/drawing/2014/main" id="{6C2D990F-0160-4CBF-8F75-88F32E11E2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" y="3385"/>
                <a:ext cx="761" cy="0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6536" name="Text Box 40">
                <a:extLst>
                  <a:ext uri="{FF2B5EF4-FFF2-40B4-BE49-F238E27FC236}">
                    <a16:creationId xmlns:a16="http://schemas.microsoft.com/office/drawing/2014/main" id="{BD0AD437-3267-4F16-AB2B-3F47105460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" y="3067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chemeClr val="tx1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06537" name="Text Box 41">
                <a:extLst>
                  <a:ext uri="{FF2B5EF4-FFF2-40B4-BE49-F238E27FC236}">
                    <a16:creationId xmlns:a16="http://schemas.microsoft.com/office/drawing/2014/main" id="{3C813F68-DD29-4C35-9B10-B183FABA4B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9" y="3051"/>
                <a:ext cx="58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chemeClr val="tx1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1023</a:t>
                </a:r>
              </a:p>
            </p:txBody>
          </p:sp>
        </p:grpSp>
        <p:grpSp>
          <p:nvGrpSpPr>
            <p:cNvPr id="106538" name="Group 42">
              <a:extLst>
                <a:ext uri="{FF2B5EF4-FFF2-40B4-BE49-F238E27FC236}">
                  <a16:creationId xmlns:a16="http://schemas.microsoft.com/office/drawing/2014/main" id="{D6DF067E-351B-4E25-B73F-4D59BA8D69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5" y="3256"/>
              <a:ext cx="2397" cy="446"/>
              <a:chOff x="1345" y="3272"/>
              <a:chExt cx="2397" cy="446"/>
            </a:xfrm>
          </p:grpSpPr>
          <p:sp>
            <p:nvSpPr>
              <p:cNvPr id="106539" name="Line 43">
                <a:extLst>
                  <a:ext uri="{FF2B5EF4-FFF2-40B4-BE49-F238E27FC236}">
                    <a16:creationId xmlns:a16="http://schemas.microsoft.com/office/drawing/2014/main" id="{0D7D124D-11F7-4FF3-A9D6-9656882F5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4" y="3272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00FFFF"/>
                </a:solidFill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6540" name="Line 44">
                <a:extLst>
                  <a:ext uri="{FF2B5EF4-FFF2-40B4-BE49-F238E27FC236}">
                    <a16:creationId xmlns:a16="http://schemas.microsoft.com/office/drawing/2014/main" id="{41349FF1-27A0-444C-B329-E3D570DEF8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3272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00FFFF"/>
                </a:solidFill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6541" name="Line 45">
                <a:extLst>
                  <a:ext uri="{FF2B5EF4-FFF2-40B4-BE49-F238E27FC236}">
                    <a16:creationId xmlns:a16="http://schemas.microsoft.com/office/drawing/2014/main" id="{43934C35-572A-4A4D-A854-E166B442F9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3" y="3385"/>
                <a:ext cx="2313" cy="0"/>
              </a:xfrm>
              <a:prstGeom prst="line">
                <a:avLst/>
              </a:prstGeom>
              <a:noFill/>
              <a:ln w="57150">
                <a:solidFill>
                  <a:srgbClr val="00FFFF"/>
                </a:solidFill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6542" name="Text Box 46">
                <a:extLst>
                  <a:ext uri="{FF2B5EF4-FFF2-40B4-BE49-F238E27FC236}">
                    <a16:creationId xmlns:a16="http://schemas.microsoft.com/office/drawing/2014/main" id="{D3DC59AF-0CC0-4D75-8169-38092208FD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5" y="3430"/>
                <a:ext cx="58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chemeClr val="tx1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1024</a:t>
                </a:r>
              </a:p>
            </p:txBody>
          </p:sp>
          <p:sp>
            <p:nvSpPr>
              <p:cNvPr id="106543" name="Text Box 47">
                <a:extLst>
                  <a:ext uri="{FF2B5EF4-FFF2-40B4-BE49-F238E27FC236}">
                    <a16:creationId xmlns:a16="http://schemas.microsoft.com/office/drawing/2014/main" id="{12E1013C-EA4A-4A82-BC84-B6801F7C68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2" y="3430"/>
                <a:ext cx="6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chemeClr val="tx1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49151</a:t>
                </a:r>
              </a:p>
            </p:txBody>
          </p:sp>
        </p:grpSp>
        <p:grpSp>
          <p:nvGrpSpPr>
            <p:cNvPr id="106544" name="Group 48">
              <a:extLst>
                <a:ext uri="{FF2B5EF4-FFF2-40B4-BE49-F238E27FC236}">
                  <a16:creationId xmlns:a16="http://schemas.microsoft.com/office/drawing/2014/main" id="{71D365A1-8254-4FEE-BA40-2F7F0F0248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2" y="3035"/>
              <a:ext cx="1497" cy="447"/>
              <a:chOff x="3742" y="3051"/>
              <a:chExt cx="1497" cy="447"/>
            </a:xfrm>
          </p:grpSpPr>
          <p:sp>
            <p:nvSpPr>
              <p:cNvPr id="106545" name="Line 49">
                <a:extLst>
                  <a:ext uri="{FF2B5EF4-FFF2-40B4-BE49-F238E27FC236}">
                    <a16:creationId xmlns:a16="http://schemas.microsoft.com/office/drawing/2014/main" id="{B6514331-CF16-4BF5-929C-2B085BB6CE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3272"/>
                <a:ext cx="0" cy="22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6546" name="Line 50">
                <a:extLst>
                  <a:ext uri="{FF2B5EF4-FFF2-40B4-BE49-F238E27FC236}">
                    <a16:creationId xmlns:a16="http://schemas.microsoft.com/office/drawing/2014/main" id="{DF9D538B-0651-44F2-8162-DDCE9D629E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39" y="3272"/>
                <a:ext cx="0" cy="22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6547" name="Line 51">
                <a:extLst>
                  <a:ext uri="{FF2B5EF4-FFF2-40B4-BE49-F238E27FC236}">
                    <a16:creationId xmlns:a16="http://schemas.microsoft.com/office/drawing/2014/main" id="{1F963EEB-A1BD-4495-AE75-8B5B26960C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3385"/>
                <a:ext cx="145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6548" name="Text Box 52">
                <a:extLst>
                  <a:ext uri="{FF2B5EF4-FFF2-40B4-BE49-F238E27FC236}">
                    <a16:creationId xmlns:a16="http://schemas.microsoft.com/office/drawing/2014/main" id="{7DB0140D-3A93-4AE5-9177-36E8AF7EE7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2" y="3051"/>
                <a:ext cx="6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chemeClr val="tx1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49152</a:t>
                </a:r>
              </a:p>
            </p:txBody>
          </p:sp>
          <p:sp>
            <p:nvSpPr>
              <p:cNvPr id="106549" name="Text Box 53">
                <a:extLst>
                  <a:ext uri="{FF2B5EF4-FFF2-40B4-BE49-F238E27FC236}">
                    <a16:creationId xmlns:a16="http://schemas.microsoft.com/office/drawing/2014/main" id="{C74B4CC5-40A0-4FE5-8F90-6C3836D2C5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9" y="3051"/>
                <a:ext cx="6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chemeClr val="tx1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65535</a:t>
                </a:r>
              </a:p>
            </p:txBody>
          </p:sp>
        </p:grpSp>
        <p:grpSp>
          <p:nvGrpSpPr>
            <p:cNvPr id="106550" name="Group 54">
              <a:extLst>
                <a:ext uri="{FF2B5EF4-FFF2-40B4-BE49-F238E27FC236}">
                  <a16:creationId xmlns:a16="http://schemas.microsoft.com/office/drawing/2014/main" id="{8B6D2925-988D-43D0-A043-33B545E5AE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" y="3399"/>
              <a:ext cx="1071" cy="621"/>
              <a:chOff x="385" y="3415"/>
              <a:chExt cx="1071" cy="621"/>
            </a:xfrm>
          </p:grpSpPr>
          <p:sp>
            <p:nvSpPr>
              <p:cNvPr id="106551" name="AutoShape 55">
                <a:extLst>
                  <a:ext uri="{FF2B5EF4-FFF2-40B4-BE49-F238E27FC236}">
                    <a16:creationId xmlns:a16="http://schemas.microsoft.com/office/drawing/2014/main" id="{C0F7B138-9A88-419E-99B5-C58FCCB30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742" y="3523"/>
                <a:ext cx="362" cy="146"/>
              </a:xfrm>
              <a:custGeom>
                <a:avLst/>
                <a:gdLst>
                  <a:gd name="G0" fmla="+- 16200 0 0"/>
                  <a:gd name="G1" fmla="+- 5400 0 0"/>
                  <a:gd name="G2" fmla="+- 21600 0 5400"/>
                  <a:gd name="G3" fmla="+- 10800 0 5400"/>
                  <a:gd name="G4" fmla="+- 21600 0 16200"/>
                  <a:gd name="G5" fmla="*/ G4 G3 10800"/>
                  <a:gd name="G6" fmla="+- 21600 0 G5"/>
                  <a:gd name="T0" fmla="*/ 16200 w 21600"/>
                  <a:gd name="T1" fmla="*/ 0 h 21600"/>
                  <a:gd name="T2" fmla="*/ 0 w 21600"/>
                  <a:gd name="T3" fmla="*/ 10800 h 21600"/>
                  <a:gd name="T4" fmla="*/ 16200 w 21600"/>
                  <a:gd name="T5" fmla="*/ 21600 h 21600"/>
                  <a:gd name="T6" fmla="*/ 21600 w 21600"/>
                  <a:gd name="T7" fmla="*/ 1080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G1 h 21600"/>
                  <a:gd name="T14" fmla="*/ G6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 algn="ctr">
                    <a:solidFill>
                      <a:schemeClr val="tx1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6552" name="Text Box 56">
                <a:extLst>
                  <a:ext uri="{FF2B5EF4-FFF2-40B4-BE49-F238E27FC236}">
                    <a16:creationId xmlns:a16="http://schemas.microsoft.com/office/drawing/2014/main" id="{5D5A9738-9925-4B01-950E-BA08D79D66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" y="3748"/>
                <a:ext cx="107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chemeClr val="tx1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Well-known</a:t>
                </a:r>
              </a:p>
            </p:txBody>
          </p:sp>
        </p:grpSp>
        <p:grpSp>
          <p:nvGrpSpPr>
            <p:cNvPr id="106553" name="Group 57">
              <a:extLst>
                <a:ext uri="{FF2B5EF4-FFF2-40B4-BE49-F238E27FC236}">
                  <a16:creationId xmlns:a16="http://schemas.microsoft.com/office/drawing/2014/main" id="{5EFAB45F-1677-43AA-AFB6-2D98ACB58A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1" y="3415"/>
              <a:ext cx="1004" cy="605"/>
              <a:chOff x="2041" y="3431"/>
              <a:chExt cx="1004" cy="605"/>
            </a:xfrm>
          </p:grpSpPr>
          <p:sp>
            <p:nvSpPr>
              <p:cNvPr id="106554" name="AutoShape 58">
                <a:extLst>
                  <a:ext uri="{FF2B5EF4-FFF2-40B4-BE49-F238E27FC236}">
                    <a16:creationId xmlns:a16="http://schemas.microsoft.com/office/drawing/2014/main" id="{89007547-0B1E-4612-AA96-8CE14B086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2364" y="3539"/>
                <a:ext cx="362" cy="146"/>
              </a:xfrm>
              <a:custGeom>
                <a:avLst/>
                <a:gdLst>
                  <a:gd name="G0" fmla="+- 16200 0 0"/>
                  <a:gd name="G1" fmla="+- 5400 0 0"/>
                  <a:gd name="G2" fmla="+- 21600 0 5400"/>
                  <a:gd name="G3" fmla="+- 10800 0 5400"/>
                  <a:gd name="G4" fmla="+- 21600 0 16200"/>
                  <a:gd name="G5" fmla="*/ G4 G3 10800"/>
                  <a:gd name="G6" fmla="+- 21600 0 G5"/>
                  <a:gd name="T0" fmla="*/ 16200 w 21600"/>
                  <a:gd name="T1" fmla="*/ 0 h 21600"/>
                  <a:gd name="T2" fmla="*/ 0 w 21600"/>
                  <a:gd name="T3" fmla="*/ 10800 h 21600"/>
                  <a:gd name="T4" fmla="*/ 16200 w 21600"/>
                  <a:gd name="T5" fmla="*/ 21600 h 21600"/>
                  <a:gd name="T6" fmla="*/ 21600 w 21600"/>
                  <a:gd name="T7" fmla="*/ 1080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G1 h 21600"/>
                  <a:gd name="T14" fmla="*/ G6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 algn="ctr">
                    <a:solidFill>
                      <a:schemeClr val="tx1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6555" name="Text Box 59">
                <a:extLst>
                  <a:ext uri="{FF2B5EF4-FFF2-40B4-BE49-F238E27FC236}">
                    <a16:creationId xmlns:a16="http://schemas.microsoft.com/office/drawing/2014/main" id="{C42FB11D-E9E9-4338-9172-47A8F58038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1" y="3748"/>
                <a:ext cx="100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chemeClr val="tx1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Registered</a:t>
                </a:r>
              </a:p>
            </p:txBody>
          </p:sp>
        </p:grpSp>
        <p:grpSp>
          <p:nvGrpSpPr>
            <p:cNvPr id="106556" name="Group 60">
              <a:extLst>
                <a:ext uri="{FF2B5EF4-FFF2-40B4-BE49-F238E27FC236}">
                  <a16:creationId xmlns:a16="http://schemas.microsoft.com/office/drawing/2014/main" id="{3EAE95C4-D1C3-4FE1-8EF9-21CB50C82F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5" y="3414"/>
              <a:ext cx="837" cy="606"/>
              <a:chOff x="4085" y="3430"/>
              <a:chExt cx="837" cy="606"/>
            </a:xfrm>
          </p:grpSpPr>
          <p:sp>
            <p:nvSpPr>
              <p:cNvPr id="106557" name="AutoShape 61">
                <a:extLst>
                  <a:ext uri="{FF2B5EF4-FFF2-40B4-BE49-F238E27FC236}">
                    <a16:creationId xmlns:a16="http://schemas.microsoft.com/office/drawing/2014/main" id="{E7D78554-80B1-48BA-A47C-A150C9493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325" y="3538"/>
                <a:ext cx="362" cy="146"/>
              </a:xfrm>
              <a:custGeom>
                <a:avLst/>
                <a:gdLst>
                  <a:gd name="G0" fmla="+- 16200 0 0"/>
                  <a:gd name="G1" fmla="+- 5400 0 0"/>
                  <a:gd name="G2" fmla="+- 21600 0 5400"/>
                  <a:gd name="G3" fmla="+- 10800 0 5400"/>
                  <a:gd name="G4" fmla="+- 21600 0 16200"/>
                  <a:gd name="G5" fmla="*/ G4 G3 10800"/>
                  <a:gd name="G6" fmla="+- 21600 0 G5"/>
                  <a:gd name="T0" fmla="*/ 16200 w 21600"/>
                  <a:gd name="T1" fmla="*/ 0 h 21600"/>
                  <a:gd name="T2" fmla="*/ 0 w 21600"/>
                  <a:gd name="T3" fmla="*/ 10800 h 21600"/>
                  <a:gd name="T4" fmla="*/ 16200 w 21600"/>
                  <a:gd name="T5" fmla="*/ 21600 h 21600"/>
                  <a:gd name="T6" fmla="*/ 21600 w 21600"/>
                  <a:gd name="T7" fmla="*/ 1080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G1 h 21600"/>
                  <a:gd name="T14" fmla="*/ G6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 algn="ctr">
                    <a:solidFill>
                      <a:schemeClr val="tx1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6558" name="Text Box 62">
                <a:extLst>
                  <a:ext uri="{FF2B5EF4-FFF2-40B4-BE49-F238E27FC236}">
                    <a16:creationId xmlns:a16="http://schemas.microsoft.com/office/drawing/2014/main" id="{053C1B15-DB39-4B70-AF61-1645FE96BE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5" y="3748"/>
                <a:ext cx="8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chemeClr val="tx1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Dynamic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46" name="Text Box 82">
            <a:extLst>
              <a:ext uri="{FF2B5EF4-FFF2-40B4-BE49-F238E27FC236}">
                <a16:creationId xmlns:a16="http://schemas.microsoft.com/office/drawing/2014/main" id="{CF68EBF6-1BED-4838-8C38-07437958F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7914" y="2374900"/>
            <a:ext cx="1000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/>
              <a:t>rcv pkt1</a:t>
            </a:r>
          </a:p>
        </p:txBody>
      </p:sp>
      <p:sp>
        <p:nvSpPr>
          <p:cNvPr id="369747" name="Text Box 83">
            <a:extLst>
              <a:ext uri="{FF2B5EF4-FFF2-40B4-BE49-F238E27FC236}">
                <a16:creationId xmlns:a16="http://schemas.microsoft.com/office/drawing/2014/main" id="{8027D1F3-E7F7-455E-B018-B88BECBB8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7914" y="2600325"/>
            <a:ext cx="1196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/>
              <a:t>send ack1</a:t>
            </a:r>
          </a:p>
        </p:txBody>
      </p:sp>
      <p:sp>
        <p:nvSpPr>
          <p:cNvPr id="369748" name="Text Box 84">
            <a:extLst>
              <a:ext uri="{FF2B5EF4-FFF2-40B4-BE49-F238E27FC236}">
                <a16:creationId xmlns:a16="http://schemas.microsoft.com/office/drawing/2014/main" id="{F9A63F07-A267-40DA-9F67-6ADB5C62D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9814" y="3810000"/>
            <a:ext cx="1568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/>
              <a:t>(detect duplicate)</a:t>
            </a:r>
          </a:p>
        </p:txBody>
      </p:sp>
      <p:grpSp>
        <p:nvGrpSpPr>
          <p:cNvPr id="12" name="Group 85">
            <a:extLst>
              <a:ext uri="{FF2B5EF4-FFF2-40B4-BE49-F238E27FC236}">
                <a16:creationId xmlns:a16="http://schemas.microsoft.com/office/drawing/2014/main" id="{F1A5B5F3-56E4-48EA-982C-75CC5C27AFAE}"/>
              </a:ext>
            </a:extLst>
          </p:cNvPr>
          <p:cNvGrpSpPr>
            <a:grpSpLocks/>
          </p:cNvGrpSpPr>
          <p:nvPr/>
        </p:nvGrpSpPr>
        <p:grpSpPr bwMode="auto">
          <a:xfrm>
            <a:off x="3923928" y="2204864"/>
            <a:ext cx="1856304" cy="446088"/>
            <a:chOff x="855" y="1710"/>
            <a:chExt cx="927" cy="368"/>
          </a:xfrm>
          <a:solidFill>
            <a:srgbClr val="FFFF00"/>
          </a:solidFill>
        </p:grpSpPr>
        <p:sp>
          <p:nvSpPr>
            <p:cNvPr id="48224" name="Line 86">
              <a:extLst>
                <a:ext uri="{FF2B5EF4-FFF2-40B4-BE49-F238E27FC236}">
                  <a16:creationId xmlns:a16="http://schemas.microsoft.com/office/drawing/2014/main" id="{D1C94B32-8140-4441-B4FD-FA14CB247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grp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25" name="Text Box 87">
              <a:extLst>
                <a:ext uri="{FF2B5EF4-FFF2-40B4-BE49-F238E27FC236}">
                  <a16:creationId xmlns:a16="http://schemas.microsoft.com/office/drawing/2014/main" id="{326F1C81-4726-46A8-A303-88F2B1516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368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pkt1</a:t>
              </a:r>
            </a:p>
          </p:txBody>
        </p:sp>
      </p:grpSp>
      <p:sp>
        <p:nvSpPr>
          <p:cNvPr id="48165" name="Text Box 88">
            <a:extLst>
              <a:ext uri="{FF2B5EF4-FFF2-40B4-BE49-F238E27FC236}">
                <a16:creationId xmlns:a16="http://schemas.microsoft.com/office/drawing/2014/main" id="{CA5099E5-6840-4DF1-BB25-06951E6A0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2052" y="766763"/>
            <a:ext cx="1056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 i="1" u="sng" dirty="0"/>
              <a:t>sender</a:t>
            </a:r>
          </a:p>
        </p:txBody>
      </p:sp>
      <p:sp>
        <p:nvSpPr>
          <p:cNvPr id="48166" name="Text Box 89">
            <a:extLst>
              <a:ext uri="{FF2B5EF4-FFF2-40B4-BE49-F238E27FC236}">
                <a16:creationId xmlns:a16="http://schemas.microsoft.com/office/drawing/2014/main" id="{B48C8132-6A44-45E6-9D7C-DA44C2903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039" y="762000"/>
            <a:ext cx="12234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 i="1" u="sng" dirty="0"/>
              <a:t>receiver</a:t>
            </a:r>
          </a:p>
        </p:txBody>
      </p:sp>
      <p:sp>
        <p:nvSpPr>
          <p:cNvPr id="369754" name="Text Box 90">
            <a:extLst>
              <a:ext uri="{FF2B5EF4-FFF2-40B4-BE49-F238E27FC236}">
                <a16:creationId xmlns:a16="http://schemas.microsoft.com/office/drawing/2014/main" id="{903BBD01-1AC7-4B68-9D02-C851B42B6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689" y="3541713"/>
            <a:ext cx="1000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/>
              <a:t>rcv pkt1</a:t>
            </a:r>
          </a:p>
        </p:txBody>
      </p:sp>
      <p:sp>
        <p:nvSpPr>
          <p:cNvPr id="369756" name="Text Box 92">
            <a:extLst>
              <a:ext uri="{FF2B5EF4-FFF2-40B4-BE49-F238E27FC236}">
                <a16:creationId xmlns:a16="http://schemas.microsoft.com/office/drawing/2014/main" id="{C49CD299-31ED-48AE-A245-D6E7583BD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389" y="1700213"/>
            <a:ext cx="1196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/>
              <a:t>send ack0</a:t>
            </a:r>
          </a:p>
        </p:txBody>
      </p:sp>
      <p:sp>
        <p:nvSpPr>
          <p:cNvPr id="369759" name="Text Box 95">
            <a:extLst>
              <a:ext uri="{FF2B5EF4-FFF2-40B4-BE49-F238E27FC236}">
                <a16:creationId xmlns:a16="http://schemas.microsoft.com/office/drawing/2014/main" id="{D268BED7-C050-43EB-ABCA-10AC37C93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0614" y="1949450"/>
            <a:ext cx="1022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/>
              <a:t>rcv ack0</a:t>
            </a:r>
          </a:p>
        </p:txBody>
      </p:sp>
      <p:sp>
        <p:nvSpPr>
          <p:cNvPr id="369761" name="Text Box 97">
            <a:extLst>
              <a:ext uri="{FF2B5EF4-FFF2-40B4-BE49-F238E27FC236}">
                <a16:creationId xmlns:a16="http://schemas.microsoft.com/office/drawing/2014/main" id="{4FD767E1-F74E-4903-94D1-25B4E332B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5039" y="2168525"/>
            <a:ext cx="1174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/>
              <a:t>send pkt1</a:t>
            </a:r>
          </a:p>
        </p:txBody>
      </p:sp>
      <p:sp>
        <p:nvSpPr>
          <p:cNvPr id="48171" name="Text Box 99">
            <a:extLst>
              <a:ext uri="{FF2B5EF4-FFF2-40B4-BE49-F238E27FC236}">
                <a16:creationId xmlns:a16="http://schemas.microsoft.com/office/drawing/2014/main" id="{98B24524-6649-4D3A-95B3-B651AB2C7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3927" y="1206500"/>
            <a:ext cx="1174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 dirty="0"/>
              <a:t>send pkt0</a:t>
            </a:r>
          </a:p>
        </p:txBody>
      </p:sp>
      <p:sp>
        <p:nvSpPr>
          <p:cNvPr id="369764" name="Text Box 100">
            <a:extLst>
              <a:ext uri="{FF2B5EF4-FFF2-40B4-BE49-F238E27FC236}">
                <a16:creationId xmlns:a16="http://schemas.microsoft.com/office/drawing/2014/main" id="{CDEA2E2A-0E0B-4D50-AEFD-DECCD09BF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452" y="1489075"/>
            <a:ext cx="1000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/>
              <a:t>rcv pkt0</a:t>
            </a:r>
          </a:p>
        </p:txBody>
      </p:sp>
      <p:grpSp>
        <p:nvGrpSpPr>
          <p:cNvPr id="13" name="Group 101">
            <a:extLst>
              <a:ext uri="{FF2B5EF4-FFF2-40B4-BE49-F238E27FC236}">
                <a16:creationId xmlns:a16="http://schemas.microsoft.com/office/drawing/2014/main" id="{A06C8BD9-2729-4E49-9B86-15A722507FEC}"/>
              </a:ext>
            </a:extLst>
          </p:cNvPr>
          <p:cNvGrpSpPr>
            <a:grpSpLocks/>
          </p:cNvGrpSpPr>
          <p:nvPr/>
        </p:nvGrpSpPr>
        <p:grpSpPr bwMode="auto">
          <a:xfrm>
            <a:off x="3939952" y="1276350"/>
            <a:ext cx="1471612" cy="512763"/>
            <a:chOff x="850" y="1159"/>
            <a:chExt cx="927" cy="323"/>
          </a:xfrm>
          <a:solidFill>
            <a:srgbClr val="FFFF00"/>
          </a:solidFill>
        </p:grpSpPr>
        <p:sp>
          <p:nvSpPr>
            <p:cNvPr id="48222" name="Line 102">
              <a:extLst>
                <a:ext uri="{FF2B5EF4-FFF2-40B4-BE49-F238E27FC236}">
                  <a16:creationId xmlns:a16="http://schemas.microsoft.com/office/drawing/2014/main" id="{FA4962D9-B9EC-4A86-9BA7-D1C791B40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grp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23" name="Text Box 103">
              <a:extLst>
                <a:ext uri="{FF2B5EF4-FFF2-40B4-BE49-F238E27FC236}">
                  <a16:creationId xmlns:a16="http://schemas.microsoft.com/office/drawing/2014/main" id="{4C01CE2C-5E61-42C1-9855-44468281D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2" y="1159"/>
              <a:ext cx="394" cy="21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pkt0</a:t>
              </a:r>
            </a:p>
          </p:txBody>
        </p:sp>
      </p:grpSp>
      <p:grpSp>
        <p:nvGrpSpPr>
          <p:cNvPr id="14" name="Group 110">
            <a:extLst>
              <a:ext uri="{FF2B5EF4-FFF2-40B4-BE49-F238E27FC236}">
                <a16:creationId xmlns:a16="http://schemas.microsoft.com/office/drawing/2014/main" id="{679610CF-65C9-4E23-9E88-086F67FB3DB7}"/>
              </a:ext>
            </a:extLst>
          </p:cNvPr>
          <p:cNvGrpSpPr>
            <a:grpSpLocks/>
          </p:cNvGrpSpPr>
          <p:nvPr/>
        </p:nvGrpSpPr>
        <p:grpSpPr bwMode="auto">
          <a:xfrm>
            <a:off x="3925664" y="1776413"/>
            <a:ext cx="1583884" cy="444500"/>
            <a:chOff x="841" y="1474"/>
            <a:chExt cx="927" cy="368"/>
          </a:xfrm>
        </p:grpSpPr>
        <p:sp>
          <p:nvSpPr>
            <p:cNvPr id="48220" name="Line 111">
              <a:extLst>
                <a:ext uri="{FF2B5EF4-FFF2-40B4-BE49-F238E27FC236}">
                  <a16:creationId xmlns:a16="http://schemas.microsoft.com/office/drawing/2014/main" id="{17836E0A-C0FC-47BE-B88D-0F5CB93B24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21" name="Text Box 112">
              <a:extLst>
                <a:ext uri="{FF2B5EF4-FFF2-40B4-BE49-F238E27FC236}">
                  <a16:creationId xmlns:a16="http://schemas.microsoft.com/office/drawing/2014/main" id="{29FC5CE3-72C5-4D2C-A3E9-3BBC56589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3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>
                  <a:solidFill>
                    <a:srgbClr val="008000"/>
                  </a:solidFill>
                  <a:latin typeface="Comic Sans MS" panose="030F0702030302020204" pitchFamily="66" charset="0"/>
                </a:rPr>
                <a:t>ack0</a:t>
              </a:r>
            </a:p>
          </p:txBody>
        </p:sp>
      </p:grpSp>
      <p:grpSp>
        <p:nvGrpSpPr>
          <p:cNvPr id="15" name="Group 122">
            <a:extLst>
              <a:ext uri="{FF2B5EF4-FFF2-40B4-BE49-F238E27FC236}">
                <a16:creationId xmlns:a16="http://schemas.microsoft.com/office/drawing/2014/main" id="{616AAA1B-2653-470D-8F59-7344973BA3E0}"/>
              </a:ext>
            </a:extLst>
          </p:cNvPr>
          <p:cNvGrpSpPr>
            <a:grpSpLocks/>
          </p:cNvGrpSpPr>
          <p:nvPr/>
        </p:nvGrpSpPr>
        <p:grpSpPr bwMode="auto">
          <a:xfrm>
            <a:off x="3828827" y="2454275"/>
            <a:ext cx="122237" cy="1033463"/>
            <a:chOff x="3651" y="1878"/>
            <a:chExt cx="78" cy="963"/>
          </a:xfrm>
        </p:grpSpPr>
        <p:sp>
          <p:nvSpPr>
            <p:cNvPr id="48217" name="Line 123">
              <a:extLst>
                <a:ext uri="{FF2B5EF4-FFF2-40B4-BE49-F238E27FC236}">
                  <a16:creationId xmlns:a16="http://schemas.microsoft.com/office/drawing/2014/main" id="{CFDE3C83-ECB9-4F98-AD7C-061046B6B4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18" name="Line 124">
              <a:extLst>
                <a:ext uri="{FF2B5EF4-FFF2-40B4-BE49-F238E27FC236}">
                  <a16:creationId xmlns:a16="http://schemas.microsoft.com/office/drawing/2014/main" id="{DC5777F2-8E0F-4D90-83CD-32182E0E92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19" name="Line 125">
              <a:extLst>
                <a:ext uri="{FF2B5EF4-FFF2-40B4-BE49-F238E27FC236}">
                  <a16:creationId xmlns:a16="http://schemas.microsoft.com/office/drawing/2014/main" id="{85A1D7AB-270C-4BD7-AC0F-07ED35065F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" name="Group 126">
            <a:extLst>
              <a:ext uri="{FF2B5EF4-FFF2-40B4-BE49-F238E27FC236}">
                <a16:creationId xmlns:a16="http://schemas.microsoft.com/office/drawing/2014/main" id="{D1D64F74-CEC6-40AD-A849-435B31381317}"/>
              </a:ext>
            </a:extLst>
          </p:cNvPr>
          <p:cNvGrpSpPr>
            <a:grpSpLocks/>
          </p:cNvGrpSpPr>
          <p:nvPr/>
        </p:nvGrpSpPr>
        <p:grpSpPr bwMode="auto">
          <a:xfrm>
            <a:off x="3957414" y="3443288"/>
            <a:ext cx="1471613" cy="504825"/>
            <a:chOff x="855" y="1710"/>
            <a:chExt cx="927" cy="318"/>
          </a:xfrm>
        </p:grpSpPr>
        <p:sp>
          <p:nvSpPr>
            <p:cNvPr id="48215" name="Line 127">
              <a:extLst>
                <a:ext uri="{FF2B5EF4-FFF2-40B4-BE49-F238E27FC236}">
                  <a16:creationId xmlns:a16="http://schemas.microsoft.com/office/drawing/2014/main" id="{77D169A8-9AE3-4286-8E84-A9A960BD6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16" name="Text Box 128">
              <a:extLst>
                <a:ext uri="{FF2B5EF4-FFF2-40B4-BE49-F238E27FC236}">
                  <a16:creationId xmlns:a16="http://schemas.microsoft.com/office/drawing/2014/main" id="{DC8D3AA4-1651-4D18-8FA8-ED921ACDCF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1710"/>
              <a:ext cx="374" cy="2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pkt1</a:t>
              </a:r>
            </a:p>
          </p:txBody>
        </p:sp>
      </p:grpSp>
      <p:grpSp>
        <p:nvGrpSpPr>
          <p:cNvPr id="17" name="Group 129">
            <a:extLst>
              <a:ext uri="{FF2B5EF4-FFF2-40B4-BE49-F238E27FC236}">
                <a16:creationId xmlns:a16="http://schemas.microsoft.com/office/drawing/2014/main" id="{6FEA7F2E-42CE-4D86-81F5-F0DB28DB64C2}"/>
              </a:ext>
            </a:extLst>
          </p:cNvPr>
          <p:cNvGrpSpPr>
            <a:grpSpLocks/>
          </p:cNvGrpSpPr>
          <p:nvPr/>
        </p:nvGrpSpPr>
        <p:grpSpPr bwMode="auto">
          <a:xfrm>
            <a:off x="2525489" y="3067050"/>
            <a:ext cx="1377950" cy="731838"/>
            <a:chOff x="2802" y="2348"/>
            <a:chExt cx="868" cy="461"/>
          </a:xfrm>
        </p:grpSpPr>
        <p:pic>
          <p:nvPicPr>
            <p:cNvPr id="48213" name="Picture 130" descr="alarm_clock_ringing">
              <a:extLst>
                <a:ext uri="{FF2B5EF4-FFF2-40B4-BE49-F238E27FC236}">
                  <a16:creationId xmlns:a16="http://schemas.microsoft.com/office/drawing/2014/main" id="{E72330C4-969D-4AC7-87FA-03887F411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214" name="Text Box 131">
              <a:extLst>
                <a:ext uri="{FF2B5EF4-FFF2-40B4-BE49-F238E27FC236}">
                  <a16:creationId xmlns:a16="http://schemas.microsoft.com/office/drawing/2014/main" id="{070D7B34-CF0C-44E0-BFD0-C5D1CF446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r">
                <a:lnSpc>
                  <a:spcPct val="75000"/>
                </a:lnSpc>
              </a:pPr>
              <a:r>
                <a:rPr lang="en-US" altLang="zh-CN" sz="1800" i="1">
                  <a:solidFill>
                    <a:srgbClr val="FF0000"/>
                  </a:solidFill>
                </a:rPr>
                <a:t>timeout</a:t>
              </a:r>
            </a:p>
            <a:p>
              <a:pPr algn="r">
                <a:lnSpc>
                  <a:spcPct val="75000"/>
                </a:lnSpc>
              </a:pPr>
              <a:r>
                <a:rPr lang="en-US" altLang="zh-CN" sz="1800"/>
                <a:t>resend pkt1</a:t>
              </a:r>
            </a:p>
          </p:txBody>
        </p:sp>
      </p:grpSp>
      <p:grpSp>
        <p:nvGrpSpPr>
          <p:cNvPr id="18" name="Group 133">
            <a:extLst>
              <a:ext uri="{FF2B5EF4-FFF2-40B4-BE49-F238E27FC236}">
                <a16:creationId xmlns:a16="http://schemas.microsoft.com/office/drawing/2014/main" id="{A31FD886-4FCA-4111-A2D2-C96B4C86A49F}"/>
              </a:ext>
            </a:extLst>
          </p:cNvPr>
          <p:cNvGrpSpPr>
            <a:grpSpLocks/>
          </p:cNvGrpSpPr>
          <p:nvPr/>
        </p:nvGrpSpPr>
        <p:grpSpPr bwMode="auto">
          <a:xfrm>
            <a:off x="4346352" y="2706688"/>
            <a:ext cx="1071562" cy="752475"/>
            <a:chOff x="4081" y="1705"/>
            <a:chExt cx="703" cy="453"/>
          </a:xfrm>
          <a:solidFill>
            <a:srgbClr val="FFC000"/>
          </a:solidFill>
        </p:grpSpPr>
        <p:sp>
          <p:nvSpPr>
            <p:cNvPr id="48210" name="Line 118">
              <a:extLst>
                <a:ext uri="{FF2B5EF4-FFF2-40B4-BE49-F238E27FC236}">
                  <a16:creationId xmlns:a16="http://schemas.microsoft.com/office/drawing/2014/main" id="{7CA3B651-6F3D-4D85-8B69-B38B823FF1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3" y="1705"/>
              <a:ext cx="441" cy="329"/>
            </a:xfrm>
            <a:prstGeom prst="line">
              <a:avLst/>
            </a:prstGeom>
            <a:grp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11" name="Text Box 119">
              <a:extLst>
                <a:ext uri="{FF2B5EF4-FFF2-40B4-BE49-F238E27FC236}">
                  <a16:creationId xmlns:a16="http://schemas.microsoft.com/office/drawing/2014/main" id="{697408C1-82DE-40BF-8423-67C92AC9C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" y="1794"/>
              <a:ext cx="435" cy="202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>
                  <a:solidFill>
                    <a:srgbClr val="008000"/>
                  </a:solidFill>
                  <a:latin typeface="Comic Sans MS" panose="030F0702030302020204" pitchFamily="66" charset="0"/>
                </a:rPr>
                <a:t>ack1</a:t>
              </a:r>
            </a:p>
          </p:txBody>
        </p:sp>
        <p:sp>
          <p:nvSpPr>
            <p:cNvPr id="48212" name="Line 132">
              <a:extLst>
                <a:ext uri="{FF2B5EF4-FFF2-40B4-BE49-F238E27FC236}">
                  <a16:creationId xmlns:a16="http://schemas.microsoft.com/office/drawing/2014/main" id="{BA66C300-CA00-4C21-8456-FE2C3C3FB1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6" y="2047"/>
              <a:ext cx="146" cy="111"/>
            </a:xfrm>
            <a:prstGeom prst="line">
              <a:avLst/>
            </a:prstGeom>
            <a:grp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69800" name="Line 136">
            <a:extLst>
              <a:ext uri="{FF2B5EF4-FFF2-40B4-BE49-F238E27FC236}">
                <a16:creationId xmlns:a16="http://schemas.microsoft.com/office/drawing/2014/main" id="{2BA4685B-A3CB-4EEA-867F-D93A12AD55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47877" y="3251200"/>
            <a:ext cx="909637" cy="739775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9" name="Group 153">
            <a:extLst>
              <a:ext uri="{FF2B5EF4-FFF2-40B4-BE49-F238E27FC236}">
                <a16:creationId xmlns:a16="http://schemas.microsoft.com/office/drawing/2014/main" id="{4F3ACD9E-9729-4758-A20B-C16A94D2E00E}"/>
              </a:ext>
            </a:extLst>
          </p:cNvPr>
          <p:cNvGrpSpPr>
            <a:grpSpLocks/>
          </p:cNvGrpSpPr>
          <p:nvPr/>
        </p:nvGrpSpPr>
        <p:grpSpPr bwMode="auto">
          <a:xfrm>
            <a:off x="2715989" y="3738563"/>
            <a:ext cx="4227513" cy="1752600"/>
            <a:chOff x="3082" y="2355"/>
            <a:chExt cx="2663" cy="1104"/>
          </a:xfrm>
        </p:grpSpPr>
        <p:sp>
          <p:nvSpPr>
            <p:cNvPr id="48182" name="Text Box 93">
              <a:extLst>
                <a:ext uri="{FF2B5EF4-FFF2-40B4-BE49-F238E27FC236}">
                  <a16:creationId xmlns:a16="http://schemas.microsoft.com/office/drawing/2014/main" id="{C8283F82-43AB-40D9-A693-D1BB83C90A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0" y="2491"/>
              <a:ext cx="7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800"/>
                <a:t>send ack1</a:t>
              </a:r>
            </a:p>
          </p:txBody>
        </p:sp>
        <p:sp>
          <p:nvSpPr>
            <p:cNvPr id="48183" name="Text Box 96">
              <a:extLst>
                <a:ext uri="{FF2B5EF4-FFF2-40B4-BE49-F238E27FC236}">
                  <a16:creationId xmlns:a16="http://schemas.microsoft.com/office/drawing/2014/main" id="{4BD3A420-FDC8-4AFD-B48E-FEC8427DC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2" y="2842"/>
              <a:ext cx="7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800"/>
                <a:t>send pkt0</a:t>
              </a:r>
            </a:p>
          </p:txBody>
        </p:sp>
        <p:sp>
          <p:nvSpPr>
            <p:cNvPr id="48184" name="Text Box 98">
              <a:extLst>
                <a:ext uri="{FF2B5EF4-FFF2-40B4-BE49-F238E27FC236}">
                  <a16:creationId xmlns:a16="http://schemas.microsoft.com/office/drawing/2014/main" id="{BCDB506A-C052-4DF3-85D3-CE4C27F55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5" y="2703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800"/>
                <a:t>rcv ack1</a:t>
              </a:r>
            </a:p>
          </p:txBody>
        </p:sp>
        <p:grpSp>
          <p:nvGrpSpPr>
            <p:cNvPr id="48185" name="Group 148">
              <a:extLst>
                <a:ext uri="{FF2B5EF4-FFF2-40B4-BE49-F238E27FC236}">
                  <a16:creationId xmlns:a16="http://schemas.microsoft.com/office/drawing/2014/main" id="{60BC9F32-0FD4-48AA-BEF0-E1356A1561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3" y="2895"/>
              <a:ext cx="927" cy="247"/>
              <a:chOff x="3849" y="2883"/>
              <a:chExt cx="927" cy="247"/>
            </a:xfrm>
          </p:grpSpPr>
          <p:sp>
            <p:nvSpPr>
              <p:cNvPr id="48208" name="Line 105">
                <a:extLst>
                  <a:ext uri="{FF2B5EF4-FFF2-40B4-BE49-F238E27FC236}">
                    <a16:creationId xmlns:a16="http://schemas.microsoft.com/office/drawing/2014/main" id="{ACE841E4-CA1F-4B14-ADEB-9F768C9F1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9" y="2905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209" name="Text Box 106">
                <a:extLst>
                  <a:ext uri="{FF2B5EF4-FFF2-40B4-BE49-F238E27FC236}">
                    <a16:creationId xmlns:a16="http://schemas.microsoft.com/office/drawing/2014/main" id="{B80A890D-4BE2-4552-88D2-47CEE516D2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6" y="2883"/>
                <a:ext cx="394" cy="2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pkt0</a:t>
                </a:r>
              </a:p>
            </p:txBody>
          </p:sp>
        </p:grpSp>
        <p:grpSp>
          <p:nvGrpSpPr>
            <p:cNvPr id="48186" name="Group 150">
              <a:extLst>
                <a:ext uri="{FF2B5EF4-FFF2-40B4-BE49-F238E27FC236}">
                  <a16:creationId xmlns:a16="http://schemas.microsoft.com/office/drawing/2014/main" id="{0217DC67-87D3-495C-BC8C-88E63992C3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3" y="2603"/>
              <a:ext cx="927" cy="261"/>
              <a:chOff x="2229" y="3431"/>
              <a:chExt cx="927" cy="261"/>
            </a:xfrm>
          </p:grpSpPr>
          <p:sp>
            <p:nvSpPr>
              <p:cNvPr id="48206" name="Line 108">
                <a:extLst>
                  <a:ext uri="{FF2B5EF4-FFF2-40B4-BE49-F238E27FC236}">
                    <a16:creationId xmlns:a16="http://schemas.microsoft.com/office/drawing/2014/main" id="{D0F68FDD-F678-46C3-BB20-7A5691C0CA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29" y="346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92D05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207" name="Text Box 109">
                <a:extLst>
                  <a:ext uri="{FF2B5EF4-FFF2-40B4-BE49-F238E27FC236}">
                    <a16:creationId xmlns:a16="http://schemas.microsoft.com/office/drawing/2014/main" id="{DFF0D40F-26F6-4D3F-ACFD-191D84ACB0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3" y="3431"/>
                <a:ext cx="386" cy="2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dirty="0">
                    <a:solidFill>
                      <a:srgbClr val="008000"/>
                    </a:solidFill>
                    <a:latin typeface="Comic Sans MS" panose="030F0702030302020204" pitchFamily="66" charset="0"/>
                  </a:rPr>
                  <a:t>ack1</a:t>
                </a:r>
              </a:p>
            </p:txBody>
          </p:sp>
        </p:grpSp>
        <p:grpSp>
          <p:nvGrpSpPr>
            <p:cNvPr id="48187" name="Group 113">
              <a:extLst>
                <a:ext uri="{FF2B5EF4-FFF2-40B4-BE49-F238E27FC236}">
                  <a16:creationId xmlns:a16="http://schemas.microsoft.com/office/drawing/2014/main" id="{53A4ACB9-8310-4510-A552-E1F7F12574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3110"/>
              <a:ext cx="927" cy="291"/>
              <a:chOff x="837" y="2540"/>
              <a:chExt cx="927" cy="291"/>
            </a:xfrm>
          </p:grpSpPr>
          <p:sp>
            <p:nvSpPr>
              <p:cNvPr id="48204" name="Line 114">
                <a:extLst>
                  <a:ext uri="{FF2B5EF4-FFF2-40B4-BE49-F238E27FC236}">
                    <a16:creationId xmlns:a16="http://schemas.microsoft.com/office/drawing/2014/main" id="{23E71B5E-BDC2-482A-9B53-E20DC9977F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7" y="2606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205" name="Text Box 115">
                <a:extLst>
                  <a:ext uri="{FF2B5EF4-FFF2-40B4-BE49-F238E27FC236}">
                    <a16:creationId xmlns:a16="http://schemas.microsoft.com/office/drawing/2014/main" id="{FDDC4643-2070-4385-9456-47CDC0009E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0" y="2540"/>
                <a:ext cx="398" cy="2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>
                    <a:solidFill>
                      <a:srgbClr val="008000"/>
                    </a:solidFill>
                    <a:latin typeface="Comic Sans MS" panose="030F0702030302020204" pitchFamily="66" charset="0"/>
                  </a:rPr>
                  <a:t>ack0</a:t>
                </a:r>
              </a:p>
            </p:txBody>
          </p:sp>
        </p:grpSp>
        <p:grpSp>
          <p:nvGrpSpPr>
            <p:cNvPr id="48188" name="Group 137">
              <a:extLst>
                <a:ext uri="{FF2B5EF4-FFF2-40B4-BE49-F238E27FC236}">
                  <a16:creationId xmlns:a16="http://schemas.microsoft.com/office/drawing/2014/main" id="{FDCC1CF7-ECC9-4F37-AA5B-8AF634B2C3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2355"/>
              <a:ext cx="741" cy="375"/>
              <a:chOff x="2838" y="3285"/>
              <a:chExt cx="741" cy="375"/>
            </a:xfrm>
          </p:grpSpPr>
          <p:sp>
            <p:nvSpPr>
              <p:cNvPr id="48202" name="Text Box 134">
                <a:extLst>
                  <a:ext uri="{FF2B5EF4-FFF2-40B4-BE49-F238E27FC236}">
                    <a16:creationId xmlns:a16="http://schemas.microsoft.com/office/drawing/2014/main" id="{F4C0CBAC-77F7-430A-B625-9E6EA408C5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9" y="3429"/>
                <a:ext cx="7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800" dirty="0"/>
                  <a:t>send pkt0</a:t>
                </a:r>
              </a:p>
            </p:txBody>
          </p:sp>
          <p:sp>
            <p:nvSpPr>
              <p:cNvPr id="48203" name="Text Box 135">
                <a:extLst>
                  <a:ext uri="{FF2B5EF4-FFF2-40B4-BE49-F238E27FC236}">
                    <a16:creationId xmlns:a16="http://schemas.microsoft.com/office/drawing/2014/main" id="{5B348E5A-E03A-41F2-8593-79860931E6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8" y="3285"/>
                <a:ext cx="7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800" dirty="0" err="1"/>
                  <a:t>rcv</a:t>
                </a:r>
                <a:r>
                  <a:rPr lang="en-US" altLang="zh-CN" sz="1800" dirty="0"/>
                  <a:t> ack1</a:t>
                </a:r>
              </a:p>
            </p:txBody>
          </p:sp>
        </p:grpSp>
        <p:grpSp>
          <p:nvGrpSpPr>
            <p:cNvPr id="48189" name="Group 138">
              <a:extLst>
                <a:ext uri="{FF2B5EF4-FFF2-40B4-BE49-F238E27FC236}">
                  <a16:creationId xmlns:a16="http://schemas.microsoft.com/office/drawing/2014/main" id="{3640C571-DC8D-4BD2-99D6-BC178538EF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7" y="2418"/>
              <a:ext cx="975" cy="359"/>
              <a:chOff x="850" y="1159"/>
              <a:chExt cx="927" cy="323"/>
            </a:xfrm>
          </p:grpSpPr>
          <p:sp>
            <p:nvSpPr>
              <p:cNvPr id="48200" name="Line 139">
                <a:extLst>
                  <a:ext uri="{FF2B5EF4-FFF2-40B4-BE49-F238E27FC236}">
                    <a16:creationId xmlns:a16="http://schemas.microsoft.com/office/drawing/2014/main" id="{FAA95F66-E9D6-4E26-9C5E-D7B3ABE26C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0" y="125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201" name="Text Box 140">
                <a:extLst>
                  <a:ext uri="{FF2B5EF4-FFF2-40B4-BE49-F238E27FC236}">
                    <a16:creationId xmlns:a16="http://schemas.microsoft.com/office/drawing/2014/main" id="{80C5A4A9-52C9-41E3-B2B8-66DF14927B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2" y="1159"/>
                <a:ext cx="375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dirty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pkt0</a:t>
                </a:r>
              </a:p>
            </p:txBody>
          </p:sp>
        </p:grpSp>
        <p:grpSp>
          <p:nvGrpSpPr>
            <p:cNvPr id="48190" name="Group 142">
              <a:extLst>
                <a:ext uri="{FF2B5EF4-FFF2-40B4-BE49-F238E27FC236}">
                  <a16:creationId xmlns:a16="http://schemas.microsoft.com/office/drawing/2014/main" id="{09A0AF6C-0366-4B74-B487-96F07E4990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2" y="2661"/>
              <a:ext cx="754" cy="354"/>
              <a:chOff x="4776" y="2967"/>
              <a:chExt cx="754" cy="354"/>
            </a:xfrm>
          </p:grpSpPr>
          <p:sp>
            <p:nvSpPr>
              <p:cNvPr id="48198" name="Text Box 143">
                <a:extLst>
                  <a:ext uri="{FF2B5EF4-FFF2-40B4-BE49-F238E27FC236}">
                    <a16:creationId xmlns:a16="http://schemas.microsoft.com/office/drawing/2014/main" id="{0CDADD3B-80FB-468D-8DBE-AE0FDDC3C6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800"/>
                  <a:t>rcv pkt0</a:t>
                </a:r>
              </a:p>
            </p:txBody>
          </p:sp>
          <p:sp>
            <p:nvSpPr>
              <p:cNvPr id="48199" name="Text Box 144">
                <a:extLst>
                  <a:ext uri="{FF2B5EF4-FFF2-40B4-BE49-F238E27FC236}">
                    <a16:creationId xmlns:a16="http://schemas.microsoft.com/office/drawing/2014/main" id="{B11202A1-8DB0-4766-BA0E-9BA6B50B13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6" y="3090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800"/>
                  <a:t>send ack0</a:t>
                </a:r>
              </a:p>
            </p:txBody>
          </p:sp>
        </p:grpSp>
        <p:grpSp>
          <p:nvGrpSpPr>
            <p:cNvPr id="48191" name="Group 149">
              <a:extLst>
                <a:ext uri="{FF2B5EF4-FFF2-40B4-BE49-F238E27FC236}">
                  <a16:creationId xmlns:a16="http://schemas.microsoft.com/office/drawing/2014/main" id="{34231D78-A0F8-4FBA-84A1-C1BFE4B1B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2756"/>
              <a:ext cx="927" cy="309"/>
              <a:chOff x="3792" y="2738"/>
              <a:chExt cx="927" cy="309"/>
            </a:xfrm>
          </p:grpSpPr>
          <p:sp>
            <p:nvSpPr>
              <p:cNvPr id="48196" name="Line 146">
                <a:extLst>
                  <a:ext uri="{FF2B5EF4-FFF2-40B4-BE49-F238E27FC236}">
                    <a16:creationId xmlns:a16="http://schemas.microsoft.com/office/drawing/2014/main" id="{6039D5AA-C2B9-4739-9A5C-B237327AAB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2" y="2822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197" name="Text Box 147">
                <a:extLst>
                  <a:ext uri="{FF2B5EF4-FFF2-40B4-BE49-F238E27FC236}">
                    <a16:creationId xmlns:a16="http://schemas.microsoft.com/office/drawing/2014/main" id="{CFC0FB3C-D076-4F47-8410-5098715270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3" y="2738"/>
                <a:ext cx="398" cy="21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dirty="0">
                    <a:solidFill>
                      <a:srgbClr val="008000"/>
                    </a:solidFill>
                    <a:latin typeface="Comic Sans MS" panose="030F0702030302020204" pitchFamily="66" charset="0"/>
                  </a:rPr>
                  <a:t>ack0</a:t>
                </a:r>
              </a:p>
            </p:txBody>
          </p:sp>
        </p:grpSp>
        <p:grpSp>
          <p:nvGrpSpPr>
            <p:cNvPr id="48192" name="Group 152">
              <a:extLst>
                <a:ext uri="{FF2B5EF4-FFF2-40B4-BE49-F238E27FC236}">
                  <a16:creationId xmlns:a16="http://schemas.microsoft.com/office/drawing/2014/main" id="{CA7AB839-3A21-46A2-86DA-6AE213BB13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7" y="2967"/>
              <a:ext cx="988" cy="492"/>
              <a:chOff x="4757" y="2967"/>
              <a:chExt cx="988" cy="492"/>
            </a:xfrm>
          </p:grpSpPr>
          <p:sp>
            <p:nvSpPr>
              <p:cNvPr id="48193" name="Text Box 91">
                <a:extLst>
                  <a:ext uri="{FF2B5EF4-FFF2-40B4-BE49-F238E27FC236}">
                    <a16:creationId xmlns:a16="http://schemas.microsoft.com/office/drawing/2014/main" id="{7993D4ED-26D6-4EDC-9723-E29FD285AA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800"/>
                  <a:t>rcv pkt0</a:t>
                </a:r>
              </a:p>
            </p:txBody>
          </p:sp>
          <p:sp>
            <p:nvSpPr>
              <p:cNvPr id="48194" name="Text Box 94">
                <a:extLst>
                  <a:ext uri="{FF2B5EF4-FFF2-40B4-BE49-F238E27FC236}">
                    <a16:creationId xmlns:a16="http://schemas.microsoft.com/office/drawing/2014/main" id="{9B40194C-8075-4A55-AD57-28459CE272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2" y="3228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800"/>
                  <a:t>send ack0</a:t>
                </a:r>
              </a:p>
            </p:txBody>
          </p:sp>
          <p:sp>
            <p:nvSpPr>
              <p:cNvPr id="48195" name="Text Box 151">
                <a:extLst>
                  <a:ext uri="{FF2B5EF4-FFF2-40B4-BE49-F238E27FC236}">
                    <a16:creationId xmlns:a16="http://schemas.microsoft.com/office/drawing/2014/main" id="{4AF98381-4A20-4D58-A487-05D754D565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7" y="3128"/>
                <a:ext cx="9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400"/>
                  <a:t>(detect duplicate)</a:t>
                </a:r>
              </a:p>
            </p:txBody>
          </p:sp>
        </p:grp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C2288CFC-81C1-49C4-9749-737DE0DBB02F}"/>
              </a:ext>
            </a:extLst>
          </p:cNvPr>
          <p:cNvSpPr/>
          <p:nvPr/>
        </p:nvSpPr>
        <p:spPr>
          <a:xfrm>
            <a:off x="264728" y="74298"/>
            <a:ext cx="8856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premature timeout/ delayed 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9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6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6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6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747" grpId="0"/>
      <p:bldP spid="369748" grpId="0"/>
      <p:bldP spid="369756" grpId="0"/>
      <p:bldP spid="369759" grpId="0"/>
      <p:bldP spid="36976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>
            <a:extLst>
              <a:ext uri="{FF2B5EF4-FFF2-40B4-BE49-F238E27FC236}">
                <a16:creationId xmlns:a16="http://schemas.microsoft.com/office/drawing/2014/main" id="{A8416B4E-002A-4B5F-845F-1A1771D776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Performance considering</a:t>
            </a:r>
            <a:endParaRPr lang="en-US" altLang="zh-CN" dirty="0"/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A6BD5F22-D83A-44B8-8F1B-D51B5003674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55738"/>
            <a:ext cx="8610600" cy="990600"/>
          </a:xfrm>
        </p:spPr>
        <p:txBody>
          <a:bodyPr/>
          <a:lstStyle/>
          <a:p>
            <a:r>
              <a:rPr lang="en-US" altLang="zh-CN" dirty="0"/>
              <a:t>Ack is correct, but performance stinks</a:t>
            </a:r>
          </a:p>
          <a:p>
            <a:r>
              <a:rPr lang="en-US" altLang="zh-CN" dirty="0"/>
              <a:t>e.g.: 1 Gbps link, 15 </a:t>
            </a:r>
            <a:r>
              <a:rPr lang="en-US" altLang="zh-CN" dirty="0" err="1"/>
              <a:t>ms</a:t>
            </a:r>
            <a:r>
              <a:rPr lang="en-US" altLang="zh-CN" dirty="0"/>
              <a:t> prop. delay, 8000 bit packet:</a:t>
            </a:r>
          </a:p>
          <a:p>
            <a:endParaRPr lang="en-US" altLang="zh-CN" dirty="0"/>
          </a:p>
        </p:txBody>
      </p:sp>
      <p:sp>
        <p:nvSpPr>
          <p:cNvPr id="1031" name="Rectangle 4">
            <a:extLst>
              <a:ext uri="{FF2B5EF4-FFF2-40B4-BE49-F238E27FC236}">
                <a16:creationId xmlns:a16="http://schemas.microsoft.com/office/drawing/2014/main" id="{8EA7AA9A-83A1-437E-A79A-249B3B575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513138"/>
            <a:ext cx="8372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688975" indent="-231775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688975" marR="0" lvl="1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U </a:t>
            </a:r>
            <a:r>
              <a:rPr kumimoji="0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sender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: 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utilization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 – fraction of time sender busy sending</a:t>
            </a:r>
          </a:p>
        </p:txBody>
      </p:sp>
      <p:graphicFrame>
        <p:nvGraphicFramePr>
          <p:cNvPr id="1026" name="Object 5">
            <a:extLst>
              <a:ext uri="{FF2B5EF4-FFF2-40B4-BE49-F238E27FC236}">
                <a16:creationId xmlns:a16="http://schemas.microsoft.com/office/drawing/2014/main" id="{AE5D9F5E-775D-40F9-A800-2A6ADD5EC3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0688" y="3970338"/>
          <a:ext cx="67484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Picture" r:id="rId3" imgW="3581400" imgH="495300" progId="Word.Picture.8">
                  <p:embed/>
                </p:oleObj>
              </mc:Choice>
              <mc:Fallback>
                <p:oleObj name="Picture" r:id="rId3" imgW="3581400" imgH="495300" progId="Word.Picture.8">
                  <p:embed/>
                  <p:pic>
                    <p:nvPicPr>
                      <p:cNvPr id="1026" name="Object 5">
                        <a:extLst>
                          <a:ext uri="{FF2B5EF4-FFF2-40B4-BE49-F238E27FC236}">
                            <a16:creationId xmlns:a16="http://schemas.microsoft.com/office/drawing/2014/main" id="{AE5D9F5E-775D-40F9-A800-2A6ADD5EC3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3970338"/>
                        <a:ext cx="674846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7">
            <a:extLst>
              <a:ext uri="{FF2B5EF4-FFF2-40B4-BE49-F238E27FC236}">
                <a16:creationId xmlns:a16="http://schemas.microsoft.com/office/drawing/2014/main" id="{BCD3EF0C-A825-4B4C-B492-F9ABB789E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960938"/>
            <a:ext cx="8372475" cy="62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688975" indent="-231775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688975" marR="0" lvl="1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if RTT=30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msec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, 1KB pkt every 30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msec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: 33kB/sec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thruput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 over 1 Gbps link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network protocol limits use of physical resources!</a:t>
            </a:r>
          </a:p>
        </p:txBody>
      </p:sp>
      <p:pic>
        <p:nvPicPr>
          <p:cNvPr id="1033" name="Picture 9" descr="underline_base">
            <a:extLst>
              <a:ext uri="{FF2B5EF4-FFF2-40B4-BE49-F238E27FC236}">
                <a16:creationId xmlns:a16="http://schemas.microsoft.com/office/drawing/2014/main" id="{F6B1C3A7-7826-4FEF-A483-264B73EF1089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006474"/>
            <a:ext cx="5969099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4">
            <a:extLst>
              <a:ext uri="{FF2B5EF4-FFF2-40B4-BE49-F238E27FC236}">
                <a16:creationId xmlns:a16="http://schemas.microsoft.com/office/drawing/2014/main" id="{B53A5A7D-EEA5-4F0C-AD6A-F0C461DF5470}"/>
              </a:ext>
            </a:extLst>
          </p:cNvPr>
          <p:cNvGrpSpPr>
            <a:grpSpLocks/>
          </p:cNvGrpSpPr>
          <p:nvPr/>
        </p:nvGrpSpPr>
        <p:grpSpPr bwMode="auto">
          <a:xfrm>
            <a:off x="1758950" y="2438400"/>
            <a:ext cx="5970588" cy="812800"/>
            <a:chOff x="118" y="1675"/>
            <a:chExt cx="3761" cy="512"/>
          </a:xfrm>
        </p:grpSpPr>
        <p:sp>
          <p:nvSpPr>
            <p:cNvPr id="1035" name="Text Box 10">
              <a:extLst>
                <a:ext uri="{FF2B5EF4-FFF2-40B4-BE49-F238E27FC236}">
                  <a16:creationId xmlns:a16="http://schemas.microsoft.com/office/drawing/2014/main" id="{3B2A01EB-14A4-4338-AB79-D57948B6F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" y="1795"/>
              <a:ext cx="74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D</a:t>
              </a:r>
              <a:r>
                <a:rPr kumimoji="0" lang="en-US" altLang="zh-CN" sz="2400" b="0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trans</a:t>
              </a: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=</a:t>
              </a:r>
            </a:p>
          </p:txBody>
        </p:sp>
        <p:grpSp>
          <p:nvGrpSpPr>
            <p:cNvPr id="1036" name="Group 14">
              <a:extLst>
                <a:ext uri="{FF2B5EF4-FFF2-40B4-BE49-F238E27FC236}">
                  <a16:creationId xmlns:a16="http://schemas.microsoft.com/office/drawing/2014/main" id="{03AE0817-8AC6-49FA-BDDC-E255A4C86C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5" y="1677"/>
              <a:ext cx="239" cy="499"/>
              <a:chOff x="163" y="2937"/>
              <a:chExt cx="239" cy="499"/>
            </a:xfrm>
          </p:grpSpPr>
          <p:sp>
            <p:nvSpPr>
              <p:cNvPr id="1045" name="Text Box 11">
                <a:extLst>
                  <a:ext uri="{FF2B5EF4-FFF2-40B4-BE49-F238E27FC236}">
                    <a16:creationId xmlns:a16="http://schemas.microsoft.com/office/drawing/2014/main" id="{9DBAAB2B-D46C-4381-BE08-A6774B2161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" y="2937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rPr>
                  <a:t>L</a:t>
                </a:r>
              </a:p>
            </p:txBody>
          </p:sp>
          <p:sp>
            <p:nvSpPr>
              <p:cNvPr id="1046" name="Text Box 12">
                <a:extLst>
                  <a:ext uri="{FF2B5EF4-FFF2-40B4-BE49-F238E27FC236}">
                    <a16:creationId xmlns:a16="http://schemas.microsoft.com/office/drawing/2014/main" id="{95321429-B325-4993-B125-62EB7C6B1D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" y="3145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  <a:cs typeface="+mn-cs"/>
                  </a:rPr>
                  <a:t>R</a:t>
                </a:r>
              </a:p>
            </p:txBody>
          </p:sp>
          <p:sp>
            <p:nvSpPr>
              <p:cNvPr id="1047" name="Line 13">
                <a:extLst>
                  <a:ext uri="{FF2B5EF4-FFF2-40B4-BE49-F238E27FC236}">
                    <a16:creationId xmlns:a16="http://schemas.microsoft.com/office/drawing/2014/main" id="{4FD1CFB9-4ABF-4BCE-A2A2-BBCBC15FF5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" y="3192"/>
                <a:ext cx="1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037" name="Group 19">
              <a:extLst>
                <a:ext uri="{FF2B5EF4-FFF2-40B4-BE49-F238E27FC236}">
                  <a16:creationId xmlns:a16="http://schemas.microsoft.com/office/drawing/2014/main" id="{363E0A78-5B29-4B16-A007-38BC5EE2E8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3" y="1675"/>
              <a:ext cx="1225" cy="512"/>
              <a:chOff x="1401" y="1693"/>
              <a:chExt cx="1225" cy="512"/>
            </a:xfrm>
          </p:grpSpPr>
          <p:sp>
            <p:nvSpPr>
              <p:cNvPr id="1041" name="Text Box 6">
                <a:extLst>
                  <a:ext uri="{FF2B5EF4-FFF2-40B4-BE49-F238E27FC236}">
                    <a16:creationId xmlns:a16="http://schemas.microsoft.com/office/drawing/2014/main" id="{6CE7DAC7-88CA-429E-994E-C5BE3DF729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5" y="1748"/>
                <a:ext cx="16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  <a:cs typeface="+mn-cs"/>
                  </a:rPr>
                  <a:t> 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042" name="Text Box 16">
                <a:extLst>
                  <a:ext uri="{FF2B5EF4-FFF2-40B4-BE49-F238E27FC236}">
                    <a16:creationId xmlns:a16="http://schemas.microsoft.com/office/drawing/2014/main" id="{77EA8584-DE97-4345-95E4-11C4EFD93C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1" y="1693"/>
                <a:ext cx="100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  <a:cs typeface="+mn-cs"/>
                  </a:rPr>
                  <a:t>8000 bits</a:t>
                </a:r>
              </a:p>
            </p:txBody>
          </p:sp>
          <p:sp>
            <p:nvSpPr>
              <p:cNvPr id="1043" name="Text Box 17">
                <a:extLst>
                  <a:ext uri="{FF2B5EF4-FFF2-40B4-BE49-F238E27FC236}">
                    <a16:creationId xmlns:a16="http://schemas.microsoft.com/office/drawing/2014/main" id="{41D5DA48-0ABC-43B3-8627-E80D747222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1" y="1917"/>
                <a:ext cx="1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rPr>
                  <a:t>10</a:t>
                </a:r>
                <a:r>
                  <a:rPr kumimoji="0" lang="en-US" altLang="zh-CN" sz="2400" b="0" i="1" u="none" strike="noStrike" kern="1200" cap="none" spc="0" normalizeH="0" baseline="30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rPr>
                  <a:t>9 </a:t>
                </a:r>
                <a:r>
                  <a:rPr kumimoji="0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rPr>
                  <a:t>bits/sec</a:t>
                </a:r>
              </a:p>
            </p:txBody>
          </p:sp>
          <p:sp>
            <p:nvSpPr>
              <p:cNvPr id="1044" name="Line 18">
                <a:extLst>
                  <a:ext uri="{FF2B5EF4-FFF2-40B4-BE49-F238E27FC236}">
                    <a16:creationId xmlns:a16="http://schemas.microsoft.com/office/drawing/2014/main" id="{906E18C0-A303-4959-A563-9BFF560C3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4" y="1950"/>
                <a:ext cx="9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038" name="Text Box 20">
              <a:extLst>
                <a:ext uri="{FF2B5EF4-FFF2-40B4-BE49-F238E27FC236}">
                  <a16:creationId xmlns:a16="http://schemas.microsoft.com/office/drawing/2014/main" id="{185D106C-F791-4DD7-A4A5-2AE6C89E2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9" y="1789"/>
              <a:ext cx="21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=</a:t>
              </a:r>
            </a:p>
          </p:txBody>
        </p:sp>
        <p:sp>
          <p:nvSpPr>
            <p:cNvPr id="1039" name="Text Box 22">
              <a:extLst>
                <a:ext uri="{FF2B5EF4-FFF2-40B4-BE49-F238E27FC236}">
                  <a16:creationId xmlns:a16="http://schemas.microsoft.com/office/drawing/2014/main" id="{D10F271B-7C38-4AF2-A4D7-4FCBE5DDD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" y="1789"/>
              <a:ext cx="21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=</a:t>
              </a:r>
            </a:p>
          </p:txBody>
        </p:sp>
        <p:sp>
          <p:nvSpPr>
            <p:cNvPr id="1040" name="Text Box 23">
              <a:extLst>
                <a:ext uri="{FF2B5EF4-FFF2-40B4-BE49-F238E27FC236}">
                  <a16:creationId xmlns:a16="http://schemas.microsoft.com/office/drawing/2014/main" id="{26C6351D-3681-45EE-A4DF-FEDB6E204D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3" y="1777"/>
              <a:ext cx="118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8 microsecs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4">
            <a:extLst>
              <a:ext uri="{FF2B5EF4-FFF2-40B4-BE49-F238E27FC236}">
                <a16:creationId xmlns:a16="http://schemas.microsoft.com/office/drawing/2014/main" id="{7C1D93AA-4E3B-40A6-A958-6EC330B30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Transport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Layer</a:t>
            </a:r>
          </a:p>
        </p:txBody>
      </p:sp>
      <p:sp>
        <p:nvSpPr>
          <p:cNvPr id="2052" name="Slide Number Placeholder 5">
            <a:extLst>
              <a:ext uri="{FF2B5EF4-FFF2-40B4-BE49-F238E27FC236}">
                <a16:creationId xmlns:a16="http://schemas.microsoft.com/office/drawing/2014/main" id="{49CE10BD-54C1-4DBF-B1FB-11E275C7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3-</a:t>
            </a:r>
            <a:fld id="{AC10980A-6D25-44D8-8FC7-4D9258F610E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2053" name="Picture 32" descr="underline_base">
            <a:extLst>
              <a:ext uri="{FF2B5EF4-FFF2-40B4-BE49-F238E27FC236}">
                <a16:creationId xmlns:a16="http://schemas.microsoft.com/office/drawing/2014/main" id="{6FFA152D-9287-47C5-9804-5B85C50E3BE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960438"/>
            <a:ext cx="667226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Rectangle 2">
            <a:extLst>
              <a:ext uri="{FF2B5EF4-FFF2-40B4-BE49-F238E27FC236}">
                <a16:creationId xmlns:a16="http://schemas.microsoft.com/office/drawing/2014/main" id="{84C18E48-6FDE-46A4-BEEB-C42FB38B68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63525"/>
            <a:ext cx="7772400" cy="1008063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ea typeface="ＭＳ Ｐゴシック" charset="0"/>
                <a:cs typeface="+mj-cs"/>
              </a:rPr>
              <a:t>stop-and-wait operation</a:t>
            </a:r>
          </a:p>
        </p:txBody>
      </p:sp>
      <p:sp>
        <p:nvSpPr>
          <p:cNvPr id="2055" name="Line 3">
            <a:extLst>
              <a:ext uri="{FF2B5EF4-FFF2-40B4-BE49-F238E27FC236}">
                <a16:creationId xmlns:a16="http://schemas.microsoft.com/office/drawing/2014/main" id="{E65BCC46-8F75-4AC7-882C-7E48E0D0B0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7588" y="2001838"/>
            <a:ext cx="2227262" cy="922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56" name="Text Box 4">
            <a:extLst>
              <a:ext uri="{FF2B5EF4-FFF2-40B4-BE49-F238E27FC236}">
                <a16:creationId xmlns:a16="http://schemas.microsoft.com/office/drawing/2014/main" id="{9C009A5E-8538-4389-8A45-B1083CA73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97050"/>
            <a:ext cx="3465513" cy="393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first packet bit transmitted, t = 0</a:t>
            </a:r>
          </a:p>
        </p:txBody>
      </p:sp>
      <p:sp>
        <p:nvSpPr>
          <p:cNvPr id="2057" name="Line 5">
            <a:extLst>
              <a:ext uri="{FF2B5EF4-FFF2-40B4-BE49-F238E27FC236}">
                <a16:creationId xmlns:a16="http://schemas.microsoft.com/office/drawing/2014/main" id="{5F105CB4-D6F6-4120-A777-E40D97683D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6475" y="1782763"/>
            <a:ext cx="23813" cy="291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58" name="Line 6">
            <a:extLst>
              <a:ext uri="{FF2B5EF4-FFF2-40B4-BE49-F238E27FC236}">
                <a16:creationId xmlns:a16="http://schemas.microsoft.com/office/drawing/2014/main" id="{9C58E2D5-4A7E-456D-8AEC-65492AC26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3738" y="1795463"/>
            <a:ext cx="22225" cy="2890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59" name="Text Box 7">
            <a:extLst>
              <a:ext uri="{FF2B5EF4-FFF2-40B4-BE49-F238E27FC236}">
                <a16:creationId xmlns:a16="http://schemas.microsoft.com/office/drawing/2014/main" id="{F970983C-548C-4936-A9BC-B4E34E374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7838" y="1446213"/>
            <a:ext cx="885825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sender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60" name="Text Box 8">
            <a:extLst>
              <a:ext uri="{FF2B5EF4-FFF2-40B4-BE49-F238E27FC236}">
                <a16:creationId xmlns:a16="http://schemas.microsoft.com/office/drawing/2014/main" id="{9242E568-FD4B-4003-9FF3-AE4025CED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5888" y="1446213"/>
            <a:ext cx="946150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receiver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61" name="Line 9">
            <a:extLst>
              <a:ext uri="{FF2B5EF4-FFF2-40B4-BE49-F238E27FC236}">
                <a16:creationId xmlns:a16="http://schemas.microsoft.com/office/drawing/2014/main" id="{C96E0689-1436-4F17-A5E0-D3045BB00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0288" y="1997075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62" name="Line 10">
            <a:extLst>
              <a:ext uri="{FF2B5EF4-FFF2-40B4-BE49-F238E27FC236}">
                <a16:creationId xmlns:a16="http://schemas.microsoft.com/office/drawing/2014/main" id="{30B5D12A-91FD-4CCF-BD85-7806CE51E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050" y="4108450"/>
            <a:ext cx="219233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63" name="Line 11">
            <a:extLst>
              <a:ext uri="{FF2B5EF4-FFF2-40B4-BE49-F238E27FC236}">
                <a16:creationId xmlns:a16="http://schemas.microsoft.com/office/drawing/2014/main" id="{9D63384C-FF84-4ACD-A915-2001299773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75050" y="3165475"/>
            <a:ext cx="2209800" cy="922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64" name="Freeform 12">
            <a:extLst>
              <a:ext uri="{FF2B5EF4-FFF2-40B4-BE49-F238E27FC236}">
                <a16:creationId xmlns:a16="http://schemas.microsoft.com/office/drawing/2014/main" id="{4115608C-5C6D-47FC-9323-16ECFA63BA3C}"/>
              </a:ext>
            </a:extLst>
          </p:cNvPr>
          <p:cNvSpPr>
            <a:spLocks/>
          </p:cNvSpPr>
          <p:nvPr/>
        </p:nvSpPr>
        <p:spPr bwMode="auto">
          <a:xfrm>
            <a:off x="3552825" y="1995488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65" name="Line 13">
            <a:extLst>
              <a:ext uri="{FF2B5EF4-FFF2-40B4-BE49-F238E27FC236}">
                <a16:creationId xmlns:a16="http://schemas.microsoft.com/office/drawing/2014/main" id="{49094A0E-C38C-408C-8103-93F441BA76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8363" y="19954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66" name="Line 14">
            <a:extLst>
              <a:ext uri="{FF2B5EF4-FFF2-40B4-BE49-F238E27FC236}">
                <a16:creationId xmlns:a16="http://schemas.microsoft.com/office/drawing/2014/main" id="{82047E08-8B91-4D3B-AA6F-6A6E57576B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8363" y="22367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67" name="Line 15">
            <a:extLst>
              <a:ext uri="{FF2B5EF4-FFF2-40B4-BE49-F238E27FC236}">
                <a16:creationId xmlns:a16="http://schemas.microsoft.com/office/drawing/2014/main" id="{59A4941C-B38C-431A-85E8-5FF98A697E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19475" y="4095750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68" name="Text Box 16">
            <a:extLst>
              <a:ext uri="{FF2B5EF4-FFF2-40B4-BE49-F238E27FC236}">
                <a16:creationId xmlns:a16="http://schemas.microsoft.com/office/drawing/2014/main" id="{03BB096C-0C8A-41CC-95A7-29370855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900" y="2968625"/>
            <a:ext cx="847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RTT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 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69" name="Line 17">
            <a:extLst>
              <a:ext uri="{FF2B5EF4-FFF2-40B4-BE49-F238E27FC236}">
                <a16:creationId xmlns:a16="http://schemas.microsoft.com/office/drawing/2014/main" id="{3E9B9F06-8ACC-4CEA-8BF9-63CD65EFCE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3288" y="3276600"/>
            <a:ext cx="11112" cy="81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70" name="Line 18">
            <a:extLst>
              <a:ext uri="{FF2B5EF4-FFF2-40B4-BE49-F238E27FC236}">
                <a16:creationId xmlns:a16="http://schemas.microsoft.com/office/drawing/2014/main" id="{7DF201B3-6336-4972-80AA-CEA26A4264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8050" y="2259013"/>
            <a:ext cx="3175" cy="768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71" name="Text Box 19">
            <a:extLst>
              <a:ext uri="{FF2B5EF4-FFF2-40B4-BE49-F238E27FC236}">
                <a16:creationId xmlns:a16="http://schemas.microsoft.com/office/drawing/2014/main" id="{C6ECC5D3-5690-4E47-81AF-FF7E1E527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5588" y="2074863"/>
            <a:ext cx="38496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last packet bit transmitted, 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t = L / R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72" name="Line 20">
            <a:extLst>
              <a:ext uri="{FF2B5EF4-FFF2-40B4-BE49-F238E27FC236}">
                <a16:creationId xmlns:a16="http://schemas.microsoft.com/office/drawing/2014/main" id="{5AC743EE-FD87-48ED-8209-B286DD5C85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61038" y="2909888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73" name="Text Box 21">
            <a:extLst>
              <a:ext uri="{FF2B5EF4-FFF2-40B4-BE49-F238E27FC236}">
                <a16:creationId xmlns:a16="http://schemas.microsoft.com/office/drawing/2014/main" id="{C7C076FC-F05E-463F-9D77-AFFFE3D26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0" y="2733675"/>
            <a:ext cx="24257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first packet bit arrives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74" name="Line 22">
            <a:extLst>
              <a:ext uri="{FF2B5EF4-FFF2-40B4-BE49-F238E27FC236}">
                <a16:creationId xmlns:a16="http://schemas.microsoft.com/office/drawing/2014/main" id="{C547742C-76AE-4081-BF84-8B16BE545A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4850" y="3159125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75" name="Text Box 23">
            <a:extLst>
              <a:ext uri="{FF2B5EF4-FFF2-40B4-BE49-F238E27FC236}">
                <a16:creationId xmlns:a16="http://schemas.microsoft.com/office/drawing/2014/main" id="{A4535FEE-D6FA-4A74-8BA1-FFBE7A4B1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8350" y="2986088"/>
            <a:ext cx="311467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last packet bit arrives, send ACK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76" name="Text Box 24">
            <a:extLst>
              <a:ext uri="{FF2B5EF4-FFF2-40B4-BE49-F238E27FC236}">
                <a16:creationId xmlns:a16="http://schemas.microsoft.com/office/drawing/2014/main" id="{EF9692E5-DC04-472D-BEB8-1BEFAB495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3768725"/>
            <a:ext cx="2703512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ACK arrives, send next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packet, 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t = RTT + L / R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77" name="Freeform 25">
            <a:extLst>
              <a:ext uri="{FF2B5EF4-FFF2-40B4-BE49-F238E27FC236}">
                <a16:creationId xmlns:a16="http://schemas.microsoft.com/office/drawing/2014/main" id="{F40ECFBA-2B36-42DC-9BFF-B2DC61AE6BA7}"/>
              </a:ext>
            </a:extLst>
          </p:cNvPr>
          <p:cNvSpPr>
            <a:spLocks/>
          </p:cNvSpPr>
          <p:nvPr/>
        </p:nvSpPr>
        <p:spPr bwMode="auto">
          <a:xfrm>
            <a:off x="3570288" y="4103688"/>
            <a:ext cx="1419225" cy="577850"/>
          </a:xfrm>
          <a:custGeom>
            <a:avLst/>
            <a:gdLst>
              <a:gd name="T0" fmla="*/ 0 w 1845"/>
              <a:gd name="T1" fmla="*/ 0 h 592"/>
              <a:gd name="T2" fmla="*/ 2147483647 w 1845"/>
              <a:gd name="T3" fmla="*/ 2147483647 h 592"/>
              <a:gd name="T4" fmla="*/ 2147483647 w 1845"/>
              <a:gd name="T5" fmla="*/ 2147483647 h 592"/>
              <a:gd name="T6" fmla="*/ 0 w 1845"/>
              <a:gd name="T7" fmla="*/ 2147483647 h 592"/>
              <a:gd name="T8" fmla="*/ 0 w 1845"/>
              <a:gd name="T9" fmla="*/ 0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45"/>
              <a:gd name="T16" fmla="*/ 0 h 592"/>
              <a:gd name="T17" fmla="*/ 1845 w 1845"/>
              <a:gd name="T18" fmla="*/ 592 h 5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45" h="592">
                <a:moveTo>
                  <a:pt x="0" y="0"/>
                </a:moveTo>
                <a:lnTo>
                  <a:pt x="1845" y="592"/>
                </a:lnTo>
                <a:lnTo>
                  <a:pt x="1095" y="592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2078" name="Group 26">
            <a:extLst>
              <a:ext uri="{FF2B5EF4-FFF2-40B4-BE49-F238E27FC236}">
                <a16:creationId xmlns:a16="http://schemas.microsoft.com/office/drawing/2014/main" id="{C026E1ED-9782-4145-A4BD-995058E5098F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4095750"/>
            <a:ext cx="1281112" cy="534988"/>
            <a:chOff x="12315" y="13225"/>
            <a:chExt cx="2775" cy="913"/>
          </a:xfrm>
        </p:grpSpPr>
        <p:sp>
          <p:nvSpPr>
            <p:cNvPr id="2081" name="Line 27">
              <a:extLst>
                <a:ext uri="{FF2B5EF4-FFF2-40B4-BE49-F238E27FC236}">
                  <a16:creationId xmlns:a16="http://schemas.microsoft.com/office/drawing/2014/main" id="{F97172B4-09FC-454A-B630-29599DE2D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15" y="13225"/>
              <a:ext cx="1587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082" name="Line 28">
              <a:extLst>
                <a:ext uri="{FF2B5EF4-FFF2-40B4-BE49-F238E27FC236}">
                  <a16:creationId xmlns:a16="http://schemas.microsoft.com/office/drawing/2014/main" id="{D1A3C1EA-D516-494D-8BD2-512E5889C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15" y="13737"/>
              <a:ext cx="1175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2079" name="Line 29">
            <a:extLst>
              <a:ext uri="{FF2B5EF4-FFF2-40B4-BE49-F238E27FC236}">
                <a16:creationId xmlns:a16="http://schemas.microsoft.com/office/drawing/2014/main" id="{A508C7DE-1B45-4D83-B545-3CE55B2E63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3938" y="4337050"/>
            <a:ext cx="31750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80" name="Line 30">
            <a:extLst>
              <a:ext uri="{FF2B5EF4-FFF2-40B4-BE49-F238E27FC236}">
                <a16:creationId xmlns:a16="http://schemas.microsoft.com/office/drawing/2014/main" id="{04006F8D-97BE-4536-AD10-66B960F2CF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7788" y="4460875"/>
            <a:ext cx="541337" cy="2349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graphicFrame>
        <p:nvGraphicFramePr>
          <p:cNvPr id="2050" name="Object 35">
            <a:extLst>
              <a:ext uri="{FF2B5EF4-FFF2-40B4-BE49-F238E27FC236}">
                <a16:creationId xmlns:a16="http://schemas.microsoft.com/office/drawing/2014/main" id="{A0DE416B-B076-4B88-8101-B9455CE7E9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5713" y="4862513"/>
          <a:ext cx="67484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Picture" r:id="rId4" imgW="3581400" imgH="495300" progId="Word.Picture.8">
                  <p:embed/>
                </p:oleObj>
              </mc:Choice>
              <mc:Fallback>
                <p:oleObj name="Picture" r:id="rId4" imgW="3581400" imgH="495300" progId="Word.Picture.8">
                  <p:embed/>
                  <p:pic>
                    <p:nvPicPr>
                      <p:cNvPr id="2050" name="Object 35">
                        <a:extLst>
                          <a:ext uri="{FF2B5EF4-FFF2-40B4-BE49-F238E27FC236}">
                            <a16:creationId xmlns:a16="http://schemas.microsoft.com/office/drawing/2014/main" id="{A0DE416B-B076-4B88-8101-B9455CE7E9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4862513"/>
                        <a:ext cx="674846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6" name="Picture 6" descr="underline_base">
            <a:extLst>
              <a:ext uri="{FF2B5EF4-FFF2-40B4-BE49-F238E27FC236}">
                <a16:creationId xmlns:a16="http://schemas.microsoft.com/office/drawing/2014/main" id="{509180C5-AA3F-4329-A55E-C0FEB5D8E1A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8032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Rectangle 2">
            <a:extLst>
              <a:ext uri="{FF2B5EF4-FFF2-40B4-BE49-F238E27FC236}">
                <a16:creationId xmlns:a16="http://schemas.microsoft.com/office/drawing/2014/main" id="{12BB8F0A-7C72-4F89-A42D-22998C4A2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85725"/>
            <a:ext cx="7772400" cy="1008063"/>
          </a:xfrm>
        </p:spPr>
        <p:txBody>
          <a:bodyPr/>
          <a:lstStyle/>
          <a:p>
            <a:r>
              <a:rPr lang="en-US" altLang="zh-CN" sz="4000"/>
              <a:t>Pipelined protocols</a:t>
            </a:r>
            <a:endParaRPr lang="en-US" altLang="zh-CN"/>
          </a:p>
        </p:txBody>
      </p:sp>
      <p:sp>
        <p:nvSpPr>
          <p:cNvPr id="48134" name="Rectangle 3">
            <a:extLst>
              <a:ext uri="{FF2B5EF4-FFF2-40B4-BE49-F238E27FC236}">
                <a16:creationId xmlns:a16="http://schemas.microsoft.com/office/drawing/2014/main" id="{AFCFF3B8-F023-4D88-8150-1BAC501D7AD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1304925"/>
            <a:ext cx="785495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00"/>
                </a:solidFill>
              </a:rPr>
              <a:t>pipelining:</a:t>
            </a:r>
            <a:r>
              <a:rPr lang="en-US" altLang="zh-CN"/>
              <a:t> sender allows multiple, </a:t>
            </a:r>
            <a:r>
              <a:rPr lang="ja-JP" altLang="en-US"/>
              <a:t>“</a:t>
            </a:r>
            <a:r>
              <a:rPr lang="en-US" altLang="ja-JP"/>
              <a:t>in-flight</a:t>
            </a:r>
            <a:r>
              <a:rPr lang="ja-JP" altLang="en-US"/>
              <a:t>”</a:t>
            </a:r>
            <a:r>
              <a:rPr lang="en-US" altLang="ja-JP"/>
              <a:t>, yet-to-be-acknowledged pkts</a:t>
            </a:r>
          </a:p>
          <a:p>
            <a:pPr lvl="1"/>
            <a:r>
              <a:rPr lang="en-US" altLang="zh-CN"/>
              <a:t>range of sequence numbers must be increased</a:t>
            </a:r>
          </a:p>
          <a:p>
            <a:pPr lvl="1"/>
            <a:r>
              <a:rPr lang="en-US" altLang="zh-CN"/>
              <a:t>buffering at sender and/or receiver</a:t>
            </a:r>
          </a:p>
        </p:txBody>
      </p:sp>
      <p:sp>
        <p:nvSpPr>
          <p:cNvPr id="45063" name="Rectangle 4">
            <a:extLst>
              <a:ext uri="{FF2B5EF4-FFF2-40B4-BE49-F238E27FC236}">
                <a16:creationId xmlns:a16="http://schemas.microsoft.com/office/drawing/2014/main" id="{F58C1AC6-F025-4024-A784-DDBBD021AE6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90550" y="5419725"/>
            <a:ext cx="8286750" cy="10763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two generic forms of pipelined protocols: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go-Back-N, selective repeat</a:t>
            </a:r>
          </a:p>
        </p:txBody>
      </p:sp>
      <p:pic>
        <p:nvPicPr>
          <p:cNvPr id="48136" name="Picture 5" descr="rdt_pipelined1">
            <a:extLst>
              <a:ext uri="{FF2B5EF4-FFF2-40B4-BE49-F238E27FC236}">
                <a16:creationId xmlns:a16="http://schemas.microsoft.com/office/drawing/2014/main" id="{BED6DF6D-E3F9-4DCC-8A14-B16ECCC02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2946400"/>
            <a:ext cx="6105525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9161" name="Group 44">
            <a:extLst>
              <a:ext uri="{FF2B5EF4-FFF2-40B4-BE49-F238E27FC236}">
                <a16:creationId xmlns:a16="http://schemas.microsoft.com/office/drawing/2014/main" id="{36F12E22-75AD-4C3D-970E-DAFFA8C64C6E}"/>
              </a:ext>
            </a:extLst>
          </p:cNvPr>
          <p:cNvGrpSpPr>
            <a:grpSpLocks/>
          </p:cNvGrpSpPr>
          <p:nvPr/>
        </p:nvGrpSpPr>
        <p:grpSpPr bwMode="auto">
          <a:xfrm>
            <a:off x="1398588" y="3624263"/>
            <a:ext cx="469900" cy="465137"/>
            <a:chOff x="881" y="2283"/>
            <a:chExt cx="296" cy="293"/>
          </a:xfrm>
        </p:grpSpPr>
        <p:sp>
          <p:nvSpPr>
            <p:cNvPr id="49234" name="Rectangle 43">
              <a:extLst>
                <a:ext uri="{FF2B5EF4-FFF2-40B4-BE49-F238E27FC236}">
                  <a16:creationId xmlns:a16="http://schemas.microsoft.com/office/drawing/2014/main" id="{D835DF6A-0F66-4F93-AF5F-2CE6B3B30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2283"/>
              <a:ext cx="122" cy="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grpSp>
          <p:nvGrpSpPr>
            <p:cNvPr id="49235" name="Group 36">
              <a:extLst>
                <a:ext uri="{FF2B5EF4-FFF2-40B4-BE49-F238E27FC236}">
                  <a16:creationId xmlns:a16="http://schemas.microsoft.com/office/drawing/2014/main" id="{F8557468-26AC-49FB-9DF0-41CE6050C5E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81" y="2283"/>
              <a:ext cx="296" cy="293"/>
              <a:chOff x="2839" y="3501"/>
              <a:chExt cx="755" cy="803"/>
            </a:xfrm>
          </p:grpSpPr>
          <p:pic>
            <p:nvPicPr>
              <p:cNvPr id="49236" name="Picture 37" descr="desktop_computer_stylized_medium">
                <a:extLst>
                  <a:ext uri="{FF2B5EF4-FFF2-40B4-BE49-F238E27FC236}">
                    <a16:creationId xmlns:a16="http://schemas.microsoft.com/office/drawing/2014/main" id="{5983152B-F199-4422-8C9F-732A532268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237" name="Freeform 38">
                <a:extLst>
                  <a:ext uri="{FF2B5EF4-FFF2-40B4-BE49-F238E27FC236}">
                    <a16:creationId xmlns:a16="http://schemas.microsoft.com/office/drawing/2014/main" id="{2947242D-E2EE-4ECA-9A42-DEF7F9248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49162" name="Freeform 48">
            <a:extLst>
              <a:ext uri="{FF2B5EF4-FFF2-40B4-BE49-F238E27FC236}">
                <a16:creationId xmlns:a16="http://schemas.microsoft.com/office/drawing/2014/main" id="{ACA20283-9875-4933-B8CC-44EB5304D301}"/>
              </a:ext>
            </a:extLst>
          </p:cNvPr>
          <p:cNvSpPr>
            <a:spLocks/>
          </p:cNvSpPr>
          <p:nvPr/>
        </p:nvSpPr>
        <p:spPr bwMode="auto">
          <a:xfrm>
            <a:off x="7339013" y="3636963"/>
            <a:ext cx="185737" cy="431800"/>
          </a:xfrm>
          <a:custGeom>
            <a:avLst/>
            <a:gdLst>
              <a:gd name="T0" fmla="*/ 2147483647 w 117"/>
              <a:gd name="T1" fmla="*/ 2147483647 h 272"/>
              <a:gd name="T2" fmla="*/ 2147483647 w 117"/>
              <a:gd name="T3" fmla="*/ 2147483647 h 272"/>
              <a:gd name="T4" fmla="*/ 2147483647 w 117"/>
              <a:gd name="T5" fmla="*/ 2147483647 h 272"/>
              <a:gd name="T6" fmla="*/ 0 w 117"/>
              <a:gd name="T7" fmla="*/ 2147483647 h 272"/>
              <a:gd name="T8" fmla="*/ 2147483647 w 117"/>
              <a:gd name="T9" fmla="*/ 2147483647 h 272"/>
              <a:gd name="T10" fmla="*/ 2147483647 w 117"/>
              <a:gd name="T11" fmla="*/ 2147483647 h 272"/>
              <a:gd name="T12" fmla="*/ 2147483647 w 117"/>
              <a:gd name="T13" fmla="*/ 0 h 272"/>
              <a:gd name="T14" fmla="*/ 2147483647 w 117"/>
              <a:gd name="T15" fmla="*/ 2147483647 h 2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7"/>
              <a:gd name="T25" fmla="*/ 0 h 272"/>
              <a:gd name="T26" fmla="*/ 117 w 117"/>
              <a:gd name="T27" fmla="*/ 272 h 27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7" h="272">
                <a:moveTo>
                  <a:pt x="6" y="6"/>
                </a:moveTo>
                <a:lnTo>
                  <a:pt x="3" y="77"/>
                </a:lnTo>
                <a:lnTo>
                  <a:pt x="59" y="120"/>
                </a:lnTo>
                <a:lnTo>
                  <a:pt x="0" y="146"/>
                </a:lnTo>
                <a:lnTo>
                  <a:pt x="3" y="270"/>
                </a:lnTo>
                <a:lnTo>
                  <a:pt x="117" y="272"/>
                </a:lnTo>
                <a:lnTo>
                  <a:pt x="114" y="0"/>
                </a:lnTo>
                <a:lnTo>
                  <a:pt x="6" y="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9163" name="Group 50">
            <a:extLst>
              <a:ext uri="{FF2B5EF4-FFF2-40B4-BE49-F238E27FC236}">
                <a16:creationId xmlns:a16="http://schemas.microsoft.com/office/drawing/2014/main" id="{45F8CFA7-6B8A-4F12-B7D4-1FF67020CCA4}"/>
              </a:ext>
            </a:extLst>
          </p:cNvPr>
          <p:cNvGrpSpPr>
            <a:grpSpLocks/>
          </p:cNvGrpSpPr>
          <p:nvPr/>
        </p:nvGrpSpPr>
        <p:grpSpPr bwMode="auto">
          <a:xfrm>
            <a:off x="4510088" y="3641725"/>
            <a:ext cx="469900" cy="465138"/>
            <a:chOff x="881" y="2283"/>
            <a:chExt cx="296" cy="293"/>
          </a:xfrm>
        </p:grpSpPr>
        <p:sp>
          <p:nvSpPr>
            <p:cNvPr id="49230" name="Rectangle 51">
              <a:extLst>
                <a:ext uri="{FF2B5EF4-FFF2-40B4-BE49-F238E27FC236}">
                  <a16:creationId xmlns:a16="http://schemas.microsoft.com/office/drawing/2014/main" id="{B16AB6A5-300C-4410-9A50-31131C991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2283"/>
              <a:ext cx="122" cy="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grpSp>
          <p:nvGrpSpPr>
            <p:cNvPr id="49231" name="Group 52">
              <a:extLst>
                <a:ext uri="{FF2B5EF4-FFF2-40B4-BE49-F238E27FC236}">
                  <a16:creationId xmlns:a16="http://schemas.microsoft.com/office/drawing/2014/main" id="{563A074A-735B-4467-AF1B-62F0FC718AC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81" y="2283"/>
              <a:ext cx="296" cy="293"/>
              <a:chOff x="2839" y="3501"/>
              <a:chExt cx="755" cy="803"/>
            </a:xfrm>
          </p:grpSpPr>
          <p:pic>
            <p:nvPicPr>
              <p:cNvPr id="49232" name="Picture 53" descr="desktop_computer_stylized_medium">
                <a:extLst>
                  <a:ext uri="{FF2B5EF4-FFF2-40B4-BE49-F238E27FC236}">
                    <a16:creationId xmlns:a16="http://schemas.microsoft.com/office/drawing/2014/main" id="{33CA11CE-AA01-439A-AE3F-B52CCF2094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233" name="Freeform 54">
                <a:extLst>
                  <a:ext uri="{FF2B5EF4-FFF2-40B4-BE49-F238E27FC236}">
                    <a16:creationId xmlns:a16="http://schemas.microsoft.com/office/drawing/2014/main" id="{6F363B50-2670-4140-891A-87BB84837B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49164" name="Group 55">
            <a:extLst>
              <a:ext uri="{FF2B5EF4-FFF2-40B4-BE49-F238E27FC236}">
                <a16:creationId xmlns:a16="http://schemas.microsoft.com/office/drawing/2014/main" id="{517CE321-4C81-45AB-B6D4-9EEC20E0F3D8}"/>
              </a:ext>
            </a:extLst>
          </p:cNvPr>
          <p:cNvGrpSpPr>
            <a:grpSpLocks/>
          </p:cNvGrpSpPr>
          <p:nvPr/>
        </p:nvGrpSpPr>
        <p:grpSpPr bwMode="auto">
          <a:xfrm>
            <a:off x="4321175" y="3508375"/>
            <a:ext cx="223838" cy="501650"/>
            <a:chOff x="4140" y="429"/>
            <a:chExt cx="1425" cy="2396"/>
          </a:xfrm>
        </p:grpSpPr>
        <p:sp>
          <p:nvSpPr>
            <p:cNvPr id="49198" name="Freeform 56">
              <a:extLst>
                <a:ext uri="{FF2B5EF4-FFF2-40B4-BE49-F238E27FC236}">
                  <a16:creationId xmlns:a16="http://schemas.microsoft.com/office/drawing/2014/main" id="{9154B86A-AD01-442B-AEDD-CE7D01D3E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9" name="Rectangle 57">
              <a:extLst>
                <a:ext uri="{FF2B5EF4-FFF2-40B4-BE49-F238E27FC236}">
                  <a16:creationId xmlns:a16="http://schemas.microsoft.com/office/drawing/2014/main" id="{F5A34209-84B3-45FC-8D72-52A32F106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429"/>
              <a:ext cx="1041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49200" name="Freeform 58">
              <a:extLst>
                <a:ext uri="{FF2B5EF4-FFF2-40B4-BE49-F238E27FC236}">
                  <a16:creationId xmlns:a16="http://schemas.microsoft.com/office/drawing/2014/main" id="{803564FF-9D2C-4357-BE89-DA24FC1D4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1" name="Freeform 59">
              <a:extLst>
                <a:ext uri="{FF2B5EF4-FFF2-40B4-BE49-F238E27FC236}">
                  <a16:creationId xmlns:a16="http://schemas.microsoft.com/office/drawing/2014/main" id="{3B7457B6-DEFD-439D-A26E-AA163B3DC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2" name="Rectangle 60">
              <a:extLst>
                <a:ext uri="{FF2B5EF4-FFF2-40B4-BE49-F238E27FC236}">
                  <a16:creationId xmlns:a16="http://schemas.microsoft.com/office/drawing/2014/main" id="{E5D3DD3B-D884-4301-9554-DCC596763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4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grpSp>
          <p:nvGrpSpPr>
            <p:cNvPr id="49203" name="Group 61">
              <a:extLst>
                <a:ext uri="{FF2B5EF4-FFF2-40B4-BE49-F238E27FC236}">
                  <a16:creationId xmlns:a16="http://schemas.microsoft.com/office/drawing/2014/main" id="{74A324E9-322F-4000-9C9D-E089C869C2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9228" name="AutoShape 62">
                <a:extLst>
                  <a:ext uri="{FF2B5EF4-FFF2-40B4-BE49-F238E27FC236}">
                    <a16:creationId xmlns:a16="http://schemas.microsoft.com/office/drawing/2014/main" id="{42D978CA-5DBA-4C79-8C3B-0A62AFEC3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49229" name="AutoShape 63">
                <a:extLst>
                  <a:ext uri="{FF2B5EF4-FFF2-40B4-BE49-F238E27FC236}">
                    <a16:creationId xmlns:a16="http://schemas.microsoft.com/office/drawing/2014/main" id="{24C9290F-389B-4B2C-A3CB-1E3D56DFF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" y="2586"/>
                <a:ext cx="70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  <p:sp>
          <p:nvSpPr>
            <p:cNvPr id="49204" name="Rectangle 64">
              <a:extLst>
                <a:ext uri="{FF2B5EF4-FFF2-40B4-BE49-F238E27FC236}">
                  <a16:creationId xmlns:a16="http://schemas.microsoft.com/office/drawing/2014/main" id="{4222789A-7C64-4266-818E-D05F787D1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0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grpSp>
          <p:nvGrpSpPr>
            <p:cNvPr id="49205" name="Group 65">
              <a:extLst>
                <a:ext uri="{FF2B5EF4-FFF2-40B4-BE49-F238E27FC236}">
                  <a16:creationId xmlns:a16="http://schemas.microsoft.com/office/drawing/2014/main" id="{A4AAB6E2-7FE5-4F3B-B31C-C3A669FBDC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9226" name="AutoShape 66">
                <a:extLst>
                  <a:ext uri="{FF2B5EF4-FFF2-40B4-BE49-F238E27FC236}">
                    <a16:creationId xmlns:a16="http://schemas.microsoft.com/office/drawing/2014/main" id="{9055E1C5-AE98-4A1B-9AE4-4FDFDA86D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49227" name="AutoShape 67">
                <a:extLst>
                  <a:ext uri="{FF2B5EF4-FFF2-40B4-BE49-F238E27FC236}">
                    <a16:creationId xmlns:a16="http://schemas.microsoft.com/office/drawing/2014/main" id="{D969F871-89E3-4B15-8954-5CBC42535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70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  <p:sp>
          <p:nvSpPr>
            <p:cNvPr id="49206" name="Rectangle 68">
              <a:extLst>
                <a:ext uri="{FF2B5EF4-FFF2-40B4-BE49-F238E27FC236}">
                  <a16:creationId xmlns:a16="http://schemas.microsoft.com/office/drawing/2014/main" id="{1441CCED-DD66-486A-B51F-0BA2392E2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362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49207" name="Rectangle 69">
              <a:extLst>
                <a:ext uri="{FF2B5EF4-FFF2-40B4-BE49-F238E27FC236}">
                  <a16:creationId xmlns:a16="http://schemas.microsoft.com/office/drawing/2014/main" id="{5BACAE37-6CCA-4D4E-B557-FA35816D1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1" y="1657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grpSp>
          <p:nvGrpSpPr>
            <p:cNvPr id="49208" name="Group 70">
              <a:extLst>
                <a:ext uri="{FF2B5EF4-FFF2-40B4-BE49-F238E27FC236}">
                  <a16:creationId xmlns:a16="http://schemas.microsoft.com/office/drawing/2014/main" id="{F1728D19-A5E2-41DB-961C-2C4DA0DAD5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9224" name="AutoShape 71">
                <a:extLst>
                  <a:ext uri="{FF2B5EF4-FFF2-40B4-BE49-F238E27FC236}">
                    <a16:creationId xmlns:a16="http://schemas.microsoft.com/office/drawing/2014/main" id="{599DB957-5193-4B1A-B9FA-751ABA146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1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49225" name="AutoShape 72">
                <a:extLst>
                  <a:ext uri="{FF2B5EF4-FFF2-40B4-BE49-F238E27FC236}">
                    <a16:creationId xmlns:a16="http://schemas.microsoft.com/office/drawing/2014/main" id="{183796E5-5C25-46E3-ABB9-A774219DA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2" cy="11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  <p:sp>
          <p:nvSpPr>
            <p:cNvPr id="49209" name="Freeform 73">
              <a:extLst>
                <a:ext uri="{FF2B5EF4-FFF2-40B4-BE49-F238E27FC236}">
                  <a16:creationId xmlns:a16="http://schemas.microsoft.com/office/drawing/2014/main" id="{BA0863B4-02AA-407C-9555-6C5CF27FB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9210" name="Group 74">
              <a:extLst>
                <a:ext uri="{FF2B5EF4-FFF2-40B4-BE49-F238E27FC236}">
                  <a16:creationId xmlns:a16="http://schemas.microsoft.com/office/drawing/2014/main" id="{9DF491F8-9CC7-4ACA-BB7C-B39017E696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9222" name="AutoShape 75">
                <a:extLst>
                  <a:ext uri="{FF2B5EF4-FFF2-40B4-BE49-F238E27FC236}">
                    <a16:creationId xmlns:a16="http://schemas.microsoft.com/office/drawing/2014/main" id="{1D218A0D-9F91-4264-8361-BEC74C707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49223" name="AutoShape 76">
                <a:extLst>
                  <a:ext uri="{FF2B5EF4-FFF2-40B4-BE49-F238E27FC236}">
                    <a16:creationId xmlns:a16="http://schemas.microsoft.com/office/drawing/2014/main" id="{3BF60C51-8B6B-4B4B-AC2C-15CA551DB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" y="2580"/>
                <a:ext cx="705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  <p:sp>
          <p:nvSpPr>
            <p:cNvPr id="49211" name="Rectangle 77">
              <a:extLst>
                <a:ext uri="{FF2B5EF4-FFF2-40B4-BE49-F238E27FC236}">
                  <a16:creationId xmlns:a16="http://schemas.microsoft.com/office/drawing/2014/main" id="{4E9029FB-E4C0-42C9-B7CD-8161F12DB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49212" name="Freeform 78">
              <a:extLst>
                <a:ext uri="{FF2B5EF4-FFF2-40B4-BE49-F238E27FC236}">
                  <a16:creationId xmlns:a16="http://schemas.microsoft.com/office/drawing/2014/main" id="{417F20DB-F6FE-4686-8351-420A761D9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3" name="Freeform 79">
              <a:extLst>
                <a:ext uri="{FF2B5EF4-FFF2-40B4-BE49-F238E27FC236}">
                  <a16:creationId xmlns:a16="http://schemas.microsoft.com/office/drawing/2014/main" id="{3F0F5B69-1D5A-479F-AB37-76433FB2A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2 h 288"/>
                <a:gd name="T4" fmla="*/ 13 w 304"/>
                <a:gd name="T5" fmla="*/ 22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4" name="Oval 80">
              <a:extLst>
                <a:ext uri="{FF2B5EF4-FFF2-40B4-BE49-F238E27FC236}">
                  <a16:creationId xmlns:a16="http://schemas.microsoft.com/office/drawing/2014/main" id="{12599260-0107-429D-A7F8-2527608A5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4" y="2613"/>
              <a:ext cx="51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49215" name="Freeform 81">
              <a:extLst>
                <a:ext uri="{FF2B5EF4-FFF2-40B4-BE49-F238E27FC236}">
                  <a16:creationId xmlns:a16="http://schemas.microsoft.com/office/drawing/2014/main" id="{C0D62406-763D-48E0-98C9-207C2E2EC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6" name="AutoShape 82">
              <a:extLst>
                <a:ext uri="{FF2B5EF4-FFF2-40B4-BE49-F238E27FC236}">
                  <a16:creationId xmlns:a16="http://schemas.microsoft.com/office/drawing/2014/main" id="{96F6B14D-FEAE-4C90-AB71-74B143685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49217" name="AutoShape 83">
              <a:extLst>
                <a:ext uri="{FF2B5EF4-FFF2-40B4-BE49-F238E27FC236}">
                  <a16:creationId xmlns:a16="http://schemas.microsoft.com/office/drawing/2014/main" id="{37F75D15-A3CD-4D03-A10D-054B8F5A3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2711"/>
              <a:ext cx="106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49218" name="Oval 84">
              <a:extLst>
                <a:ext uri="{FF2B5EF4-FFF2-40B4-BE49-F238E27FC236}">
                  <a16:creationId xmlns:a16="http://schemas.microsoft.com/office/drawing/2014/main" id="{A88D7F46-C451-45A5-A710-F4D99EBF0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385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49219" name="Oval 85">
              <a:extLst>
                <a:ext uri="{FF2B5EF4-FFF2-40B4-BE49-F238E27FC236}">
                  <a16:creationId xmlns:a16="http://schemas.microsoft.com/office/drawing/2014/main" id="{DAA671A0-CA0B-4E32-9ED0-8DA3E656C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2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49220" name="Oval 86">
              <a:extLst>
                <a:ext uri="{FF2B5EF4-FFF2-40B4-BE49-F238E27FC236}">
                  <a16:creationId xmlns:a16="http://schemas.microsoft.com/office/drawing/2014/main" id="{C50F061D-72F2-4392-85AF-CB74E205B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6" y="2378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49221" name="Rectangle 87">
              <a:extLst>
                <a:ext uri="{FF2B5EF4-FFF2-40B4-BE49-F238E27FC236}">
                  <a16:creationId xmlns:a16="http://schemas.microsoft.com/office/drawing/2014/main" id="{8B348F77-999F-4F0C-9B66-FB8A15CDA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2"/>
              <a:ext cx="9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</p:grpSp>
      <p:grpSp>
        <p:nvGrpSpPr>
          <p:cNvPr id="49165" name="Group 88">
            <a:extLst>
              <a:ext uri="{FF2B5EF4-FFF2-40B4-BE49-F238E27FC236}">
                <a16:creationId xmlns:a16="http://schemas.microsoft.com/office/drawing/2014/main" id="{9336D527-4CD6-4B04-A236-748AA6F054A0}"/>
              </a:ext>
            </a:extLst>
          </p:cNvPr>
          <p:cNvGrpSpPr>
            <a:grpSpLocks/>
          </p:cNvGrpSpPr>
          <p:nvPr/>
        </p:nvGrpSpPr>
        <p:grpSpPr bwMode="auto">
          <a:xfrm>
            <a:off x="7385050" y="3503613"/>
            <a:ext cx="223838" cy="501650"/>
            <a:chOff x="4140" y="429"/>
            <a:chExt cx="1425" cy="2396"/>
          </a:xfrm>
        </p:grpSpPr>
        <p:sp>
          <p:nvSpPr>
            <p:cNvPr id="49166" name="Freeform 89">
              <a:extLst>
                <a:ext uri="{FF2B5EF4-FFF2-40B4-BE49-F238E27FC236}">
                  <a16:creationId xmlns:a16="http://schemas.microsoft.com/office/drawing/2014/main" id="{F44843C4-D8BB-430F-8AC5-2C717F3BE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7" name="Rectangle 90">
              <a:extLst>
                <a:ext uri="{FF2B5EF4-FFF2-40B4-BE49-F238E27FC236}">
                  <a16:creationId xmlns:a16="http://schemas.microsoft.com/office/drawing/2014/main" id="{F20B1B0F-6788-4D8B-BEFF-EFFBEB77E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429"/>
              <a:ext cx="1041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49168" name="Freeform 91">
              <a:extLst>
                <a:ext uri="{FF2B5EF4-FFF2-40B4-BE49-F238E27FC236}">
                  <a16:creationId xmlns:a16="http://schemas.microsoft.com/office/drawing/2014/main" id="{49BE5AFE-053D-4A1E-8D67-4DCC1CCC1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9" name="Freeform 92">
              <a:extLst>
                <a:ext uri="{FF2B5EF4-FFF2-40B4-BE49-F238E27FC236}">
                  <a16:creationId xmlns:a16="http://schemas.microsoft.com/office/drawing/2014/main" id="{00C83E4F-5463-4C70-8DE9-93F61D01E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0" name="Rectangle 93">
              <a:extLst>
                <a:ext uri="{FF2B5EF4-FFF2-40B4-BE49-F238E27FC236}">
                  <a16:creationId xmlns:a16="http://schemas.microsoft.com/office/drawing/2014/main" id="{B4114929-40BB-4815-9A65-268312AFE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4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grpSp>
          <p:nvGrpSpPr>
            <p:cNvPr id="49171" name="Group 94">
              <a:extLst>
                <a:ext uri="{FF2B5EF4-FFF2-40B4-BE49-F238E27FC236}">
                  <a16:creationId xmlns:a16="http://schemas.microsoft.com/office/drawing/2014/main" id="{1DD33BED-DB6A-471E-AAED-AC7776C5AB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9196" name="AutoShape 95">
                <a:extLst>
                  <a:ext uri="{FF2B5EF4-FFF2-40B4-BE49-F238E27FC236}">
                    <a16:creationId xmlns:a16="http://schemas.microsoft.com/office/drawing/2014/main" id="{27C1E5BB-1FF1-4B2E-8427-46CF5598D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49197" name="AutoShape 96">
                <a:extLst>
                  <a:ext uri="{FF2B5EF4-FFF2-40B4-BE49-F238E27FC236}">
                    <a16:creationId xmlns:a16="http://schemas.microsoft.com/office/drawing/2014/main" id="{A0C6FDBF-83A1-4579-BA46-326643A1E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" y="2586"/>
                <a:ext cx="70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  <p:sp>
          <p:nvSpPr>
            <p:cNvPr id="49172" name="Rectangle 97">
              <a:extLst>
                <a:ext uri="{FF2B5EF4-FFF2-40B4-BE49-F238E27FC236}">
                  <a16:creationId xmlns:a16="http://schemas.microsoft.com/office/drawing/2014/main" id="{98EF7B6C-8253-4B4C-AE88-3618DA535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0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grpSp>
          <p:nvGrpSpPr>
            <p:cNvPr id="49173" name="Group 98">
              <a:extLst>
                <a:ext uri="{FF2B5EF4-FFF2-40B4-BE49-F238E27FC236}">
                  <a16:creationId xmlns:a16="http://schemas.microsoft.com/office/drawing/2014/main" id="{424AA2A2-6591-498A-9A62-DB06B4803F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9194" name="AutoShape 99">
                <a:extLst>
                  <a:ext uri="{FF2B5EF4-FFF2-40B4-BE49-F238E27FC236}">
                    <a16:creationId xmlns:a16="http://schemas.microsoft.com/office/drawing/2014/main" id="{A357C3DF-C211-4926-93C4-707F05CD5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49195" name="AutoShape 100">
                <a:extLst>
                  <a:ext uri="{FF2B5EF4-FFF2-40B4-BE49-F238E27FC236}">
                    <a16:creationId xmlns:a16="http://schemas.microsoft.com/office/drawing/2014/main" id="{2414786A-59C1-489C-80B9-4E52231AA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70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  <p:sp>
          <p:nvSpPr>
            <p:cNvPr id="49174" name="Rectangle 101">
              <a:extLst>
                <a:ext uri="{FF2B5EF4-FFF2-40B4-BE49-F238E27FC236}">
                  <a16:creationId xmlns:a16="http://schemas.microsoft.com/office/drawing/2014/main" id="{0DDB2D8C-9F31-4958-9A4D-75A1E6E6A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362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49175" name="Rectangle 102">
              <a:extLst>
                <a:ext uri="{FF2B5EF4-FFF2-40B4-BE49-F238E27FC236}">
                  <a16:creationId xmlns:a16="http://schemas.microsoft.com/office/drawing/2014/main" id="{6435A1F6-599A-4B0F-9D7B-01E2099F3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1" y="1657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grpSp>
          <p:nvGrpSpPr>
            <p:cNvPr id="49176" name="Group 103">
              <a:extLst>
                <a:ext uri="{FF2B5EF4-FFF2-40B4-BE49-F238E27FC236}">
                  <a16:creationId xmlns:a16="http://schemas.microsoft.com/office/drawing/2014/main" id="{3E540F4F-ACD3-43FE-97FD-6E46CA3E68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9192" name="AutoShape 104">
                <a:extLst>
                  <a:ext uri="{FF2B5EF4-FFF2-40B4-BE49-F238E27FC236}">
                    <a16:creationId xmlns:a16="http://schemas.microsoft.com/office/drawing/2014/main" id="{90074F78-482A-415F-9F70-3904ADA2D9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1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49193" name="AutoShape 105">
                <a:extLst>
                  <a:ext uri="{FF2B5EF4-FFF2-40B4-BE49-F238E27FC236}">
                    <a16:creationId xmlns:a16="http://schemas.microsoft.com/office/drawing/2014/main" id="{337676AF-3CCB-4AB2-BC4F-10E74D392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2" cy="11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  <p:sp>
          <p:nvSpPr>
            <p:cNvPr id="49177" name="Freeform 106">
              <a:extLst>
                <a:ext uri="{FF2B5EF4-FFF2-40B4-BE49-F238E27FC236}">
                  <a16:creationId xmlns:a16="http://schemas.microsoft.com/office/drawing/2014/main" id="{9930AEBB-B5F2-40A9-AE6F-07674B30B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9178" name="Group 107">
              <a:extLst>
                <a:ext uri="{FF2B5EF4-FFF2-40B4-BE49-F238E27FC236}">
                  <a16:creationId xmlns:a16="http://schemas.microsoft.com/office/drawing/2014/main" id="{5900DA43-CFEA-43C9-8099-37C01EA517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9190" name="AutoShape 108">
                <a:extLst>
                  <a:ext uri="{FF2B5EF4-FFF2-40B4-BE49-F238E27FC236}">
                    <a16:creationId xmlns:a16="http://schemas.microsoft.com/office/drawing/2014/main" id="{A7B01C87-0553-427D-BE36-61437134FD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49191" name="AutoShape 109">
                <a:extLst>
                  <a:ext uri="{FF2B5EF4-FFF2-40B4-BE49-F238E27FC236}">
                    <a16:creationId xmlns:a16="http://schemas.microsoft.com/office/drawing/2014/main" id="{72F40DAF-0F74-4334-A287-D31A0A0C0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" y="2580"/>
                <a:ext cx="705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  <p:sp>
          <p:nvSpPr>
            <p:cNvPr id="49179" name="Rectangle 110">
              <a:extLst>
                <a:ext uri="{FF2B5EF4-FFF2-40B4-BE49-F238E27FC236}">
                  <a16:creationId xmlns:a16="http://schemas.microsoft.com/office/drawing/2014/main" id="{EDDC6B3E-2566-436C-9291-9E65D7AC9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49180" name="Freeform 111">
              <a:extLst>
                <a:ext uri="{FF2B5EF4-FFF2-40B4-BE49-F238E27FC236}">
                  <a16:creationId xmlns:a16="http://schemas.microsoft.com/office/drawing/2014/main" id="{F06A0F53-6AD5-4DC2-B52D-1DE00B3BB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1" name="Freeform 112">
              <a:extLst>
                <a:ext uri="{FF2B5EF4-FFF2-40B4-BE49-F238E27FC236}">
                  <a16:creationId xmlns:a16="http://schemas.microsoft.com/office/drawing/2014/main" id="{9B7C33B8-95D7-498D-A3F2-D538F2DA6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2 h 288"/>
                <a:gd name="T4" fmla="*/ 13 w 304"/>
                <a:gd name="T5" fmla="*/ 22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2" name="Oval 113">
              <a:extLst>
                <a:ext uri="{FF2B5EF4-FFF2-40B4-BE49-F238E27FC236}">
                  <a16:creationId xmlns:a16="http://schemas.microsoft.com/office/drawing/2014/main" id="{31D5C474-615C-4E8A-85D2-19BED7B34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4" y="2613"/>
              <a:ext cx="51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49183" name="Freeform 114">
              <a:extLst>
                <a:ext uri="{FF2B5EF4-FFF2-40B4-BE49-F238E27FC236}">
                  <a16:creationId xmlns:a16="http://schemas.microsoft.com/office/drawing/2014/main" id="{524891A8-30C0-40C4-B4C8-F9F0A5C13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4" name="AutoShape 115">
              <a:extLst>
                <a:ext uri="{FF2B5EF4-FFF2-40B4-BE49-F238E27FC236}">
                  <a16:creationId xmlns:a16="http://schemas.microsoft.com/office/drawing/2014/main" id="{ECB81824-CAAF-4C02-A593-7D2900113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49185" name="AutoShape 116">
              <a:extLst>
                <a:ext uri="{FF2B5EF4-FFF2-40B4-BE49-F238E27FC236}">
                  <a16:creationId xmlns:a16="http://schemas.microsoft.com/office/drawing/2014/main" id="{85BA5455-BAC2-4F82-9BA9-05621F293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2711"/>
              <a:ext cx="106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49186" name="Oval 117">
              <a:extLst>
                <a:ext uri="{FF2B5EF4-FFF2-40B4-BE49-F238E27FC236}">
                  <a16:creationId xmlns:a16="http://schemas.microsoft.com/office/drawing/2014/main" id="{0E0813C8-C5A8-42BF-9539-527EB4EB2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385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49187" name="Oval 118">
              <a:extLst>
                <a:ext uri="{FF2B5EF4-FFF2-40B4-BE49-F238E27FC236}">
                  <a16:creationId xmlns:a16="http://schemas.microsoft.com/office/drawing/2014/main" id="{9BA0C364-9BD6-406F-8B4E-88C5D02DC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2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49188" name="Oval 119">
              <a:extLst>
                <a:ext uri="{FF2B5EF4-FFF2-40B4-BE49-F238E27FC236}">
                  <a16:creationId xmlns:a16="http://schemas.microsoft.com/office/drawing/2014/main" id="{4532026B-78D5-4DB4-8239-11E2356DA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6" y="2378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49189" name="Rectangle 120">
              <a:extLst>
                <a:ext uri="{FF2B5EF4-FFF2-40B4-BE49-F238E27FC236}">
                  <a16:creationId xmlns:a16="http://schemas.microsoft.com/office/drawing/2014/main" id="{32DF5830-880F-4171-B4DF-D3472EC21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2"/>
              <a:ext cx="9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45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45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45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7">
            <a:extLst>
              <a:ext uri="{FF2B5EF4-FFF2-40B4-BE49-F238E27FC236}">
                <a16:creationId xmlns:a16="http://schemas.microsoft.com/office/drawing/2014/main" id="{78DEB9B0-7609-4342-A3B2-0B1DE66FD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1925" y="1079500"/>
            <a:ext cx="1042988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b="0">
                <a:effectLst/>
                <a:latin typeface="Comic Sans MS" panose="030F0702030302020204" pitchFamily="66" charset="0"/>
              </a:rPr>
              <a:t>sender</a:t>
            </a:r>
            <a:endParaRPr lang="en-US" altLang="zh-CN" b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3078" name="Picture 60" descr="underline_base">
            <a:extLst>
              <a:ext uri="{FF2B5EF4-FFF2-40B4-BE49-F238E27FC236}">
                <a16:creationId xmlns:a16="http://schemas.microsoft.com/office/drawing/2014/main" id="{A5093C7E-D10C-4E87-B6BA-2580BF2E402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8429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Rectangle 2">
            <a:extLst>
              <a:ext uri="{FF2B5EF4-FFF2-40B4-BE49-F238E27FC236}">
                <a16:creationId xmlns:a16="http://schemas.microsoft.com/office/drawing/2014/main" id="{C352756D-EB1D-46EC-AC94-DF1C636FF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63513"/>
            <a:ext cx="7772400" cy="963612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Pipelining: increased utilization</a:t>
            </a:r>
          </a:p>
        </p:txBody>
      </p:sp>
      <p:sp>
        <p:nvSpPr>
          <p:cNvPr id="3080" name="Line 3">
            <a:extLst>
              <a:ext uri="{FF2B5EF4-FFF2-40B4-BE49-F238E27FC236}">
                <a16:creationId xmlns:a16="http://schemas.microsoft.com/office/drawing/2014/main" id="{3F45A934-4741-42B7-AC27-4A783F0A5D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1825" y="1778000"/>
            <a:ext cx="2082800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0">
              <a:effectLst/>
            </a:endParaRPr>
          </a:p>
        </p:txBody>
      </p:sp>
      <p:sp>
        <p:nvSpPr>
          <p:cNvPr id="3081" name="Text Box 4">
            <a:extLst>
              <a:ext uri="{FF2B5EF4-FFF2-40B4-BE49-F238E27FC236}">
                <a16:creationId xmlns:a16="http://schemas.microsoft.com/office/drawing/2014/main" id="{1D103AEB-228B-4874-BF2E-C089EA109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" y="1403350"/>
            <a:ext cx="2997200" cy="425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b="0">
                <a:effectLst/>
                <a:latin typeface="Comic Sans MS" panose="030F0702030302020204" pitchFamily="66" charset="0"/>
              </a:rPr>
              <a:t>first packet bit transmitted, </a:t>
            </a:r>
          </a:p>
          <a:p>
            <a:pPr algn="r"/>
            <a:r>
              <a:rPr lang="en-US" altLang="zh-CN" b="0">
                <a:effectLst/>
                <a:latin typeface="Comic Sans MS" panose="030F0702030302020204" pitchFamily="66" charset="0"/>
              </a:rPr>
              <a:t>t = 0</a:t>
            </a:r>
            <a:endParaRPr lang="en-US" altLang="zh-CN" b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3082" name="Line 5">
            <a:extLst>
              <a:ext uri="{FF2B5EF4-FFF2-40B4-BE49-F238E27FC236}">
                <a16:creationId xmlns:a16="http://schemas.microsoft.com/office/drawing/2014/main" id="{32D1C392-AB4B-4F6D-92F4-D6340F546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2300" y="1555750"/>
            <a:ext cx="20638" cy="3284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0">
              <a:effectLst/>
            </a:endParaRPr>
          </a:p>
        </p:txBody>
      </p:sp>
      <p:sp>
        <p:nvSpPr>
          <p:cNvPr id="3083" name="Line 6">
            <a:extLst>
              <a:ext uri="{FF2B5EF4-FFF2-40B4-BE49-F238E27FC236}">
                <a16:creationId xmlns:a16="http://schemas.microsoft.com/office/drawing/2014/main" id="{8FD8A947-02F6-46F8-9F1F-88070BAE8E7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3513" y="1568450"/>
            <a:ext cx="22225" cy="335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0">
              <a:effectLst/>
            </a:endParaRPr>
          </a:p>
        </p:txBody>
      </p:sp>
      <p:sp>
        <p:nvSpPr>
          <p:cNvPr id="3084" name="Text Box 8">
            <a:extLst>
              <a:ext uri="{FF2B5EF4-FFF2-40B4-BE49-F238E27FC236}">
                <a16:creationId xmlns:a16="http://schemas.microsoft.com/office/drawing/2014/main" id="{5C57C38B-104F-4B60-9BD9-378534D96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0" y="1079500"/>
            <a:ext cx="1108075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b="0">
                <a:effectLst/>
                <a:latin typeface="Comic Sans MS" panose="030F0702030302020204" pitchFamily="66" charset="0"/>
              </a:rPr>
              <a:t>receiver</a:t>
            </a:r>
            <a:endParaRPr lang="en-US" altLang="zh-CN" b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3085" name="Line 9">
            <a:extLst>
              <a:ext uri="{FF2B5EF4-FFF2-40B4-BE49-F238E27FC236}">
                <a16:creationId xmlns:a16="http://schemas.microsoft.com/office/drawing/2014/main" id="{60C92552-DA75-4293-B4EC-B11535DD26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2938" y="1773238"/>
            <a:ext cx="2049462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0">
              <a:effectLst/>
            </a:endParaRPr>
          </a:p>
        </p:txBody>
      </p:sp>
      <p:sp>
        <p:nvSpPr>
          <p:cNvPr id="3086" name="Line 10">
            <a:extLst>
              <a:ext uri="{FF2B5EF4-FFF2-40B4-BE49-F238E27FC236}">
                <a16:creationId xmlns:a16="http://schemas.microsoft.com/office/drawing/2014/main" id="{44A7DF95-CB5B-4D77-8180-C0A114FEB3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9288" y="3905250"/>
            <a:ext cx="20494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0">
              <a:effectLst/>
            </a:endParaRPr>
          </a:p>
        </p:txBody>
      </p:sp>
      <p:sp>
        <p:nvSpPr>
          <p:cNvPr id="3087" name="Freeform 11">
            <a:extLst>
              <a:ext uri="{FF2B5EF4-FFF2-40B4-BE49-F238E27FC236}">
                <a16:creationId xmlns:a16="http://schemas.microsoft.com/office/drawing/2014/main" id="{7BB94A6C-68F8-463D-AD36-F314F9EDBCE0}"/>
              </a:ext>
            </a:extLst>
          </p:cNvPr>
          <p:cNvSpPr>
            <a:spLocks/>
          </p:cNvSpPr>
          <p:nvPr/>
        </p:nvSpPr>
        <p:spPr bwMode="auto">
          <a:xfrm>
            <a:off x="3167063" y="1770063"/>
            <a:ext cx="2087562" cy="1169987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b="0">
              <a:effectLst/>
            </a:endParaRPr>
          </a:p>
        </p:txBody>
      </p:sp>
      <p:sp>
        <p:nvSpPr>
          <p:cNvPr id="3088" name="Line 12">
            <a:extLst>
              <a:ext uri="{FF2B5EF4-FFF2-40B4-BE49-F238E27FC236}">
                <a16:creationId xmlns:a16="http://schemas.microsoft.com/office/drawing/2014/main" id="{701C8568-2DEB-4C49-96D4-0EE60A9C86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32125" y="1770063"/>
            <a:ext cx="12382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0">
              <a:effectLst/>
            </a:endParaRPr>
          </a:p>
        </p:txBody>
      </p:sp>
      <p:sp>
        <p:nvSpPr>
          <p:cNvPr id="3089" name="Line 13">
            <a:extLst>
              <a:ext uri="{FF2B5EF4-FFF2-40B4-BE49-F238E27FC236}">
                <a16:creationId xmlns:a16="http://schemas.microsoft.com/office/drawing/2014/main" id="{A046FDFF-FAAB-4638-8486-FFB22B5183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32125" y="2014538"/>
            <a:ext cx="12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0">
              <a:effectLst/>
            </a:endParaRPr>
          </a:p>
        </p:txBody>
      </p:sp>
      <p:sp>
        <p:nvSpPr>
          <p:cNvPr id="3090" name="Text Box 14">
            <a:extLst>
              <a:ext uri="{FF2B5EF4-FFF2-40B4-BE49-F238E27FC236}">
                <a16:creationId xmlns:a16="http://schemas.microsoft.com/office/drawing/2014/main" id="{D1C2E27D-8EA6-49E4-AB39-7F1386464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1075" y="2754313"/>
            <a:ext cx="965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b="0">
                <a:effectLst/>
                <a:latin typeface="Comic Sans MS" panose="030F0702030302020204" pitchFamily="66" charset="0"/>
              </a:rPr>
              <a:t>RTT </a:t>
            </a:r>
            <a:endParaRPr lang="en-US" altLang="zh-CN" b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3091" name="Line 15">
            <a:extLst>
              <a:ext uri="{FF2B5EF4-FFF2-40B4-BE49-F238E27FC236}">
                <a16:creationId xmlns:a16="http://schemas.microsoft.com/office/drawing/2014/main" id="{7E5B1366-554A-4A2B-A778-2C4534FC65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5463" y="3065463"/>
            <a:ext cx="9525" cy="820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0">
              <a:effectLst/>
            </a:endParaRPr>
          </a:p>
        </p:txBody>
      </p:sp>
      <p:sp>
        <p:nvSpPr>
          <p:cNvPr id="3092" name="Line 16">
            <a:extLst>
              <a:ext uri="{FF2B5EF4-FFF2-40B4-BE49-F238E27FC236}">
                <a16:creationId xmlns:a16="http://schemas.microsoft.com/office/drawing/2014/main" id="{5B2E8237-716D-4764-BF3B-7D8EDF4526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0225" y="2036763"/>
            <a:ext cx="1588" cy="776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0">
              <a:effectLst/>
            </a:endParaRPr>
          </a:p>
        </p:txBody>
      </p:sp>
      <p:sp>
        <p:nvSpPr>
          <p:cNvPr id="3093" name="Text Box 17">
            <a:extLst>
              <a:ext uri="{FF2B5EF4-FFF2-40B4-BE49-F238E27FC236}">
                <a16:creationId xmlns:a16="http://schemas.microsoft.com/office/drawing/2014/main" id="{332A46B7-D91D-4C5E-88E9-C20E388FD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" y="1852613"/>
            <a:ext cx="30130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b="0" dirty="0">
                <a:effectLst/>
                <a:latin typeface="Comic Sans MS" panose="030F0702030302020204" pitchFamily="66" charset="0"/>
              </a:rPr>
              <a:t>last bit transmitted, t = L / R</a:t>
            </a:r>
            <a:endParaRPr lang="en-US" altLang="zh-CN" b="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3094" name="Line 18">
            <a:extLst>
              <a:ext uri="{FF2B5EF4-FFF2-40B4-BE49-F238E27FC236}">
                <a16:creationId xmlns:a16="http://schemas.microsoft.com/office/drawing/2014/main" id="{816E81CD-A1CE-447C-96C7-190F23AC6C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32400" y="2695575"/>
            <a:ext cx="125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0">
              <a:effectLst/>
            </a:endParaRPr>
          </a:p>
        </p:txBody>
      </p:sp>
      <p:sp>
        <p:nvSpPr>
          <p:cNvPr id="3095" name="Text Box 19">
            <a:extLst>
              <a:ext uri="{FF2B5EF4-FFF2-40B4-BE49-F238E27FC236}">
                <a16:creationId xmlns:a16="http://schemas.microsoft.com/office/drawing/2014/main" id="{6C4CF509-E1B6-48E4-AFC3-01EE0F0DD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8600" y="2517775"/>
            <a:ext cx="2641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b="0">
                <a:effectLst/>
                <a:latin typeface="Comic Sans MS" panose="030F0702030302020204" pitchFamily="66" charset="0"/>
              </a:rPr>
              <a:t>first packet bit arrives</a:t>
            </a:r>
            <a:endParaRPr lang="en-US" altLang="zh-CN" b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3096" name="Line 20">
            <a:extLst>
              <a:ext uri="{FF2B5EF4-FFF2-40B4-BE49-F238E27FC236}">
                <a16:creationId xmlns:a16="http://schemas.microsoft.com/office/drawing/2014/main" id="{7CCE8C50-B485-44CD-B06D-6727DCDBD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4625" y="2946400"/>
            <a:ext cx="119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0">
              <a:effectLst/>
            </a:endParaRPr>
          </a:p>
        </p:txBody>
      </p:sp>
      <p:sp>
        <p:nvSpPr>
          <p:cNvPr id="3097" name="Text Box 21">
            <a:extLst>
              <a:ext uri="{FF2B5EF4-FFF2-40B4-BE49-F238E27FC236}">
                <a16:creationId xmlns:a16="http://schemas.microsoft.com/office/drawing/2014/main" id="{1671AA99-BA8C-41A4-9455-33C5C9942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363" y="2770188"/>
            <a:ext cx="383063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b="0">
                <a:effectLst/>
                <a:latin typeface="Comic Sans MS" panose="030F0702030302020204" pitchFamily="66" charset="0"/>
              </a:rPr>
              <a:t>last packet bit arrives, send ACK</a:t>
            </a:r>
            <a:endParaRPr lang="en-US" altLang="zh-CN" b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3098" name="Text Box 22">
            <a:extLst>
              <a:ext uri="{FF2B5EF4-FFF2-40B4-BE49-F238E27FC236}">
                <a16:creationId xmlns:a16="http://schemas.microsoft.com/office/drawing/2014/main" id="{B8F6AF79-AFCD-45D3-B245-5BE610DD3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3562350"/>
            <a:ext cx="2635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b="0">
                <a:effectLst/>
                <a:latin typeface="Comic Sans MS" panose="030F0702030302020204" pitchFamily="66" charset="0"/>
              </a:rPr>
              <a:t>ACK arrives, send next </a:t>
            </a:r>
          </a:p>
          <a:p>
            <a:pPr algn="r"/>
            <a:r>
              <a:rPr lang="en-US" altLang="zh-CN" b="0">
                <a:effectLst/>
                <a:latin typeface="Comic Sans MS" panose="030F0702030302020204" pitchFamily="66" charset="0"/>
              </a:rPr>
              <a:t>packet, t = RTT + L / R</a:t>
            </a:r>
            <a:endParaRPr lang="en-US" altLang="zh-CN" b="0">
              <a:effectLst/>
              <a:latin typeface="Times New Roman" panose="02020603050405020304" pitchFamily="18" charset="0"/>
            </a:endParaRPr>
          </a:p>
        </p:txBody>
      </p:sp>
      <p:grpSp>
        <p:nvGrpSpPr>
          <p:cNvPr id="3099" name="Group 23">
            <a:extLst>
              <a:ext uri="{FF2B5EF4-FFF2-40B4-BE49-F238E27FC236}">
                <a16:creationId xmlns:a16="http://schemas.microsoft.com/office/drawing/2014/main" id="{2B5F9D22-088C-4468-9772-4345B210C4D4}"/>
              </a:ext>
            </a:extLst>
          </p:cNvPr>
          <p:cNvGrpSpPr>
            <a:grpSpLocks/>
          </p:cNvGrpSpPr>
          <p:nvPr/>
        </p:nvGrpSpPr>
        <p:grpSpPr bwMode="auto">
          <a:xfrm>
            <a:off x="3043238" y="3892550"/>
            <a:ext cx="1466850" cy="608013"/>
            <a:chOff x="12502" y="21425"/>
            <a:chExt cx="3400" cy="1025"/>
          </a:xfrm>
        </p:grpSpPr>
        <p:sp>
          <p:nvSpPr>
            <p:cNvPr id="3127" name="Line 24">
              <a:extLst>
                <a:ext uri="{FF2B5EF4-FFF2-40B4-BE49-F238E27FC236}">
                  <a16:creationId xmlns:a16="http://schemas.microsoft.com/office/drawing/2014/main" id="{8F5C2556-48CD-41D2-AA93-DC901D4CC1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0">
                <a:effectLst/>
              </a:endParaRPr>
            </a:p>
          </p:txBody>
        </p:sp>
        <p:sp>
          <p:nvSpPr>
            <p:cNvPr id="3128" name="Freeform 25">
              <a:extLst>
                <a:ext uri="{FF2B5EF4-FFF2-40B4-BE49-F238E27FC236}">
                  <a16:creationId xmlns:a16="http://schemas.microsoft.com/office/drawing/2014/main" id="{DA3EADC7-B533-4C3E-902F-65456B88E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2354529 w 1845"/>
                <a:gd name="T3" fmla="*/ 759260 h 592"/>
                <a:gd name="T4" fmla="*/ 1397467 w 1845"/>
                <a:gd name="T5" fmla="*/ 759260 h 592"/>
                <a:gd name="T6" fmla="*/ 0 w 1845"/>
                <a:gd name="T7" fmla="*/ 316830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0">
                <a:effectLst/>
              </a:endParaRPr>
            </a:p>
          </p:txBody>
        </p:sp>
        <p:grpSp>
          <p:nvGrpSpPr>
            <p:cNvPr id="3129" name="Group 26">
              <a:extLst>
                <a:ext uri="{FF2B5EF4-FFF2-40B4-BE49-F238E27FC236}">
                  <a16:creationId xmlns:a16="http://schemas.microsoft.com/office/drawing/2014/main" id="{699BDACA-0EB5-42DC-8DB9-A3DD0DAC70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3132" name="Line 27">
                <a:extLst>
                  <a:ext uri="{FF2B5EF4-FFF2-40B4-BE49-F238E27FC236}">
                    <a16:creationId xmlns:a16="http://schemas.microsoft.com/office/drawing/2014/main" id="{322FC3CB-3D43-4447-A59F-2E5D1827FE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0">
                  <a:effectLst/>
                </a:endParaRPr>
              </a:p>
            </p:txBody>
          </p:sp>
          <p:sp>
            <p:nvSpPr>
              <p:cNvPr id="3133" name="Line 28">
                <a:extLst>
                  <a:ext uri="{FF2B5EF4-FFF2-40B4-BE49-F238E27FC236}">
                    <a16:creationId xmlns:a16="http://schemas.microsoft.com/office/drawing/2014/main" id="{8240DCC2-B13E-481E-9222-D53768047F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0">
                  <a:effectLst/>
                </a:endParaRPr>
              </a:p>
            </p:txBody>
          </p:sp>
        </p:grpSp>
        <p:sp>
          <p:nvSpPr>
            <p:cNvPr id="3130" name="Line 29">
              <a:extLst>
                <a:ext uri="{FF2B5EF4-FFF2-40B4-BE49-F238E27FC236}">
                  <a16:creationId xmlns:a16="http://schemas.microsoft.com/office/drawing/2014/main" id="{7175ED46-9DFB-495F-B840-F15C56545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0">
                <a:effectLst/>
              </a:endParaRPr>
            </a:p>
          </p:txBody>
        </p:sp>
        <p:sp>
          <p:nvSpPr>
            <p:cNvPr id="3131" name="Line 30">
              <a:extLst>
                <a:ext uri="{FF2B5EF4-FFF2-40B4-BE49-F238E27FC236}">
                  <a16:creationId xmlns:a16="http://schemas.microsoft.com/office/drawing/2014/main" id="{C6E3B67E-704E-4CBE-85C9-651AD1170D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0">
                <a:effectLst/>
              </a:endParaRPr>
            </a:p>
          </p:txBody>
        </p:sp>
      </p:grpSp>
      <p:sp>
        <p:nvSpPr>
          <p:cNvPr id="3100" name="Freeform 31">
            <a:extLst>
              <a:ext uri="{FF2B5EF4-FFF2-40B4-BE49-F238E27FC236}">
                <a16:creationId xmlns:a16="http://schemas.microsoft.com/office/drawing/2014/main" id="{C88E834A-E33A-40E4-803F-844A73F4FE43}"/>
              </a:ext>
            </a:extLst>
          </p:cNvPr>
          <p:cNvSpPr>
            <a:spLocks/>
          </p:cNvSpPr>
          <p:nvPr/>
        </p:nvSpPr>
        <p:spPr bwMode="auto">
          <a:xfrm>
            <a:off x="3171825" y="2022475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>
              <a:effectLst/>
            </a:endParaRPr>
          </a:p>
        </p:txBody>
      </p:sp>
      <p:sp>
        <p:nvSpPr>
          <p:cNvPr id="3101" name="Freeform 32">
            <a:extLst>
              <a:ext uri="{FF2B5EF4-FFF2-40B4-BE49-F238E27FC236}">
                <a16:creationId xmlns:a16="http://schemas.microsoft.com/office/drawing/2014/main" id="{2856AA63-5EFB-42F5-A82B-067E8B4222AD}"/>
              </a:ext>
            </a:extLst>
          </p:cNvPr>
          <p:cNvSpPr>
            <a:spLocks/>
          </p:cNvSpPr>
          <p:nvPr/>
        </p:nvSpPr>
        <p:spPr bwMode="auto">
          <a:xfrm>
            <a:off x="3171825" y="2273300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b="0">
              <a:effectLst/>
            </a:endParaRPr>
          </a:p>
        </p:txBody>
      </p:sp>
      <p:sp>
        <p:nvSpPr>
          <p:cNvPr id="3102" name="Line 33">
            <a:extLst>
              <a:ext uri="{FF2B5EF4-FFF2-40B4-BE49-F238E27FC236}">
                <a16:creationId xmlns:a16="http://schemas.microsoft.com/office/drawing/2014/main" id="{567987D0-672E-4675-B2C4-72F54B205A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9288" y="2954338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0">
              <a:effectLst/>
            </a:endParaRPr>
          </a:p>
        </p:txBody>
      </p:sp>
      <p:sp>
        <p:nvSpPr>
          <p:cNvPr id="3103" name="Line 34">
            <a:extLst>
              <a:ext uri="{FF2B5EF4-FFF2-40B4-BE49-F238E27FC236}">
                <a16:creationId xmlns:a16="http://schemas.microsoft.com/office/drawing/2014/main" id="{C2FA1BAB-45F1-4432-A20C-B4DD8A0E3D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9288" y="3205163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0">
              <a:effectLst/>
            </a:endParaRPr>
          </a:p>
        </p:txBody>
      </p:sp>
      <p:grpSp>
        <p:nvGrpSpPr>
          <p:cNvPr id="3104" name="Group 35">
            <a:extLst>
              <a:ext uri="{FF2B5EF4-FFF2-40B4-BE49-F238E27FC236}">
                <a16:creationId xmlns:a16="http://schemas.microsoft.com/office/drawing/2014/main" id="{2BD9EE32-C21F-4B03-97B2-C34151AEEAB8}"/>
              </a:ext>
            </a:extLst>
          </p:cNvPr>
          <p:cNvGrpSpPr>
            <a:grpSpLocks/>
          </p:cNvGrpSpPr>
          <p:nvPr/>
        </p:nvGrpSpPr>
        <p:grpSpPr bwMode="auto">
          <a:xfrm>
            <a:off x="3032125" y="4130675"/>
            <a:ext cx="1466850" cy="606425"/>
            <a:chOff x="12502" y="21425"/>
            <a:chExt cx="3400" cy="1025"/>
          </a:xfrm>
        </p:grpSpPr>
        <p:sp>
          <p:nvSpPr>
            <p:cNvPr id="3120" name="Line 36">
              <a:extLst>
                <a:ext uri="{FF2B5EF4-FFF2-40B4-BE49-F238E27FC236}">
                  <a16:creationId xmlns:a16="http://schemas.microsoft.com/office/drawing/2014/main" id="{C899A926-EEDD-43FD-BA80-2F542F25FC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0">
                <a:effectLst/>
              </a:endParaRPr>
            </a:p>
          </p:txBody>
        </p:sp>
        <p:sp>
          <p:nvSpPr>
            <p:cNvPr id="3121" name="Freeform 37">
              <a:extLst>
                <a:ext uri="{FF2B5EF4-FFF2-40B4-BE49-F238E27FC236}">
                  <a16:creationId xmlns:a16="http://schemas.microsoft.com/office/drawing/2014/main" id="{90C8AAA4-E3B9-4C94-BBEE-F52854FAA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2354529 w 1845"/>
                <a:gd name="T3" fmla="*/ 759260 h 592"/>
                <a:gd name="T4" fmla="*/ 1397467 w 1845"/>
                <a:gd name="T5" fmla="*/ 759260 h 592"/>
                <a:gd name="T6" fmla="*/ 0 w 1845"/>
                <a:gd name="T7" fmla="*/ 316830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0">
                <a:effectLst/>
              </a:endParaRPr>
            </a:p>
          </p:txBody>
        </p:sp>
        <p:grpSp>
          <p:nvGrpSpPr>
            <p:cNvPr id="3122" name="Group 38">
              <a:extLst>
                <a:ext uri="{FF2B5EF4-FFF2-40B4-BE49-F238E27FC236}">
                  <a16:creationId xmlns:a16="http://schemas.microsoft.com/office/drawing/2014/main" id="{AC729E5A-A73E-42DC-9273-C93C433004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3125" name="Line 39">
                <a:extLst>
                  <a:ext uri="{FF2B5EF4-FFF2-40B4-BE49-F238E27FC236}">
                    <a16:creationId xmlns:a16="http://schemas.microsoft.com/office/drawing/2014/main" id="{661F4317-2590-4E56-83A7-63A5F7A7D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0">
                  <a:effectLst/>
                </a:endParaRPr>
              </a:p>
            </p:txBody>
          </p:sp>
          <p:sp>
            <p:nvSpPr>
              <p:cNvPr id="3126" name="Line 40">
                <a:extLst>
                  <a:ext uri="{FF2B5EF4-FFF2-40B4-BE49-F238E27FC236}">
                    <a16:creationId xmlns:a16="http://schemas.microsoft.com/office/drawing/2014/main" id="{8076E7C6-F314-4DB7-BE96-DB9C21710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0">
                  <a:effectLst/>
                </a:endParaRPr>
              </a:p>
            </p:txBody>
          </p:sp>
        </p:grpSp>
        <p:sp>
          <p:nvSpPr>
            <p:cNvPr id="3123" name="Line 41">
              <a:extLst>
                <a:ext uri="{FF2B5EF4-FFF2-40B4-BE49-F238E27FC236}">
                  <a16:creationId xmlns:a16="http://schemas.microsoft.com/office/drawing/2014/main" id="{12C9D8C6-5981-403B-920F-B2891A536C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0">
                <a:effectLst/>
              </a:endParaRPr>
            </a:p>
          </p:txBody>
        </p:sp>
        <p:sp>
          <p:nvSpPr>
            <p:cNvPr id="3124" name="Line 42">
              <a:extLst>
                <a:ext uri="{FF2B5EF4-FFF2-40B4-BE49-F238E27FC236}">
                  <a16:creationId xmlns:a16="http://schemas.microsoft.com/office/drawing/2014/main" id="{83D8A746-FAEB-43D0-9B22-0853F3D38E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0">
                <a:effectLst/>
              </a:endParaRPr>
            </a:p>
          </p:txBody>
        </p:sp>
      </p:grpSp>
      <p:grpSp>
        <p:nvGrpSpPr>
          <p:cNvPr id="3105" name="Group 43">
            <a:extLst>
              <a:ext uri="{FF2B5EF4-FFF2-40B4-BE49-F238E27FC236}">
                <a16:creationId xmlns:a16="http://schemas.microsoft.com/office/drawing/2014/main" id="{80B19A44-20F0-4F9F-BCD9-E4E647A57A58}"/>
              </a:ext>
            </a:extLst>
          </p:cNvPr>
          <p:cNvGrpSpPr>
            <a:grpSpLocks/>
          </p:cNvGrpSpPr>
          <p:nvPr/>
        </p:nvGrpSpPr>
        <p:grpSpPr bwMode="auto">
          <a:xfrm>
            <a:off x="3043238" y="4381500"/>
            <a:ext cx="1466850" cy="606425"/>
            <a:chOff x="12502" y="21425"/>
            <a:chExt cx="3400" cy="1025"/>
          </a:xfrm>
        </p:grpSpPr>
        <p:sp>
          <p:nvSpPr>
            <p:cNvPr id="3113" name="Line 44">
              <a:extLst>
                <a:ext uri="{FF2B5EF4-FFF2-40B4-BE49-F238E27FC236}">
                  <a16:creationId xmlns:a16="http://schemas.microsoft.com/office/drawing/2014/main" id="{95726475-A8AA-4A2E-825A-F255381433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0">
                <a:effectLst/>
              </a:endParaRPr>
            </a:p>
          </p:txBody>
        </p:sp>
        <p:sp>
          <p:nvSpPr>
            <p:cNvPr id="3114" name="Freeform 45">
              <a:extLst>
                <a:ext uri="{FF2B5EF4-FFF2-40B4-BE49-F238E27FC236}">
                  <a16:creationId xmlns:a16="http://schemas.microsoft.com/office/drawing/2014/main" id="{4124EED9-EC6A-483F-96E4-B4406C348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2354529 w 1845"/>
                <a:gd name="T3" fmla="*/ 759260 h 592"/>
                <a:gd name="T4" fmla="*/ 1397467 w 1845"/>
                <a:gd name="T5" fmla="*/ 759260 h 592"/>
                <a:gd name="T6" fmla="*/ 0 w 1845"/>
                <a:gd name="T7" fmla="*/ 316830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0">
                <a:effectLst/>
              </a:endParaRPr>
            </a:p>
          </p:txBody>
        </p:sp>
        <p:grpSp>
          <p:nvGrpSpPr>
            <p:cNvPr id="3115" name="Group 46">
              <a:extLst>
                <a:ext uri="{FF2B5EF4-FFF2-40B4-BE49-F238E27FC236}">
                  <a16:creationId xmlns:a16="http://schemas.microsoft.com/office/drawing/2014/main" id="{E10377B3-13A4-41A8-84DA-75D190AD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3118" name="Line 47">
                <a:extLst>
                  <a:ext uri="{FF2B5EF4-FFF2-40B4-BE49-F238E27FC236}">
                    <a16:creationId xmlns:a16="http://schemas.microsoft.com/office/drawing/2014/main" id="{E7C5ECAF-7B71-4924-AA55-21BB362B7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0">
                  <a:effectLst/>
                </a:endParaRPr>
              </a:p>
            </p:txBody>
          </p:sp>
          <p:sp>
            <p:nvSpPr>
              <p:cNvPr id="3119" name="Line 48">
                <a:extLst>
                  <a:ext uri="{FF2B5EF4-FFF2-40B4-BE49-F238E27FC236}">
                    <a16:creationId xmlns:a16="http://schemas.microsoft.com/office/drawing/2014/main" id="{738D07C9-CFD5-426B-B401-849226F8D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0">
                  <a:effectLst/>
                </a:endParaRPr>
              </a:p>
            </p:txBody>
          </p:sp>
        </p:grpSp>
        <p:sp>
          <p:nvSpPr>
            <p:cNvPr id="3116" name="Line 49">
              <a:extLst>
                <a:ext uri="{FF2B5EF4-FFF2-40B4-BE49-F238E27FC236}">
                  <a16:creationId xmlns:a16="http://schemas.microsoft.com/office/drawing/2014/main" id="{31BF9590-409C-4606-ACC9-7C9706A497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0">
                <a:effectLst/>
              </a:endParaRPr>
            </a:p>
          </p:txBody>
        </p:sp>
        <p:sp>
          <p:nvSpPr>
            <p:cNvPr id="3117" name="Line 50">
              <a:extLst>
                <a:ext uri="{FF2B5EF4-FFF2-40B4-BE49-F238E27FC236}">
                  <a16:creationId xmlns:a16="http://schemas.microsoft.com/office/drawing/2014/main" id="{8DB0A7FA-736F-4782-863A-CF49BEEE5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0">
                <a:effectLst/>
              </a:endParaRPr>
            </a:p>
          </p:txBody>
        </p:sp>
      </p:grpSp>
      <p:sp>
        <p:nvSpPr>
          <p:cNvPr id="3106" name="Line 51">
            <a:extLst>
              <a:ext uri="{FF2B5EF4-FFF2-40B4-BE49-F238E27FC236}">
                <a16:creationId xmlns:a16="http://schemas.microsoft.com/office/drawing/2014/main" id="{FEF898DD-9DA0-4F6F-B444-804B64DEF0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4050" y="3457575"/>
            <a:ext cx="2065338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0">
              <a:effectLst/>
            </a:endParaRPr>
          </a:p>
        </p:txBody>
      </p:sp>
      <p:sp>
        <p:nvSpPr>
          <p:cNvPr id="3107" name="Text Box 52">
            <a:extLst>
              <a:ext uri="{FF2B5EF4-FFF2-40B4-BE49-F238E27FC236}">
                <a16:creationId xmlns:a16="http://schemas.microsoft.com/office/drawing/2014/main" id="{6E0B518B-66D6-4CF4-B475-82DA93AD7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188" y="3024188"/>
            <a:ext cx="42164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b="0">
                <a:effectLst/>
                <a:latin typeface="Comic Sans MS" panose="030F0702030302020204" pitchFamily="66" charset="0"/>
              </a:rPr>
              <a:t>last bit of 2</a:t>
            </a:r>
            <a:r>
              <a:rPr lang="en-US" altLang="zh-CN" b="0" baseline="30000">
                <a:effectLst/>
                <a:latin typeface="Comic Sans MS" panose="030F0702030302020204" pitchFamily="66" charset="0"/>
              </a:rPr>
              <a:t>nd</a:t>
            </a:r>
            <a:r>
              <a:rPr lang="en-US" altLang="zh-CN" b="0">
                <a:effectLst/>
                <a:latin typeface="Comic Sans MS" panose="030F0702030302020204" pitchFamily="66" charset="0"/>
              </a:rPr>
              <a:t> packet arrives, send ACK</a:t>
            </a:r>
            <a:endParaRPr lang="en-US" altLang="zh-CN" b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3108" name="Line 53">
            <a:extLst>
              <a:ext uri="{FF2B5EF4-FFF2-40B4-BE49-F238E27FC236}">
                <a16:creationId xmlns:a16="http://schemas.microsoft.com/office/drawing/2014/main" id="{82B6DB2F-5A2A-4F6B-AD66-96CD0B33E8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4625" y="3182938"/>
            <a:ext cx="112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0">
              <a:effectLst/>
            </a:endParaRPr>
          </a:p>
        </p:txBody>
      </p:sp>
      <p:sp>
        <p:nvSpPr>
          <p:cNvPr id="3109" name="Line 54">
            <a:extLst>
              <a:ext uri="{FF2B5EF4-FFF2-40B4-BE49-F238E27FC236}">
                <a16:creationId xmlns:a16="http://schemas.microsoft.com/office/drawing/2014/main" id="{32975008-0042-45EA-B498-13A5BC360F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65738" y="3435350"/>
            <a:ext cx="1127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0">
              <a:effectLst/>
            </a:endParaRPr>
          </a:p>
        </p:txBody>
      </p:sp>
      <p:sp>
        <p:nvSpPr>
          <p:cNvPr id="3110" name="Text Box 55">
            <a:extLst>
              <a:ext uri="{FF2B5EF4-FFF2-40B4-BE49-F238E27FC236}">
                <a16:creationId xmlns:a16="http://schemas.microsoft.com/office/drawing/2014/main" id="{08E574C3-7E78-49F1-BD3A-81D52CDB3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5425" y="3257550"/>
            <a:ext cx="42005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b="0">
                <a:effectLst/>
                <a:latin typeface="Comic Sans MS" panose="030F0702030302020204" pitchFamily="66" charset="0"/>
              </a:rPr>
              <a:t>last bit of 3</a:t>
            </a:r>
            <a:r>
              <a:rPr lang="en-US" altLang="zh-CN" b="0" baseline="30000">
                <a:effectLst/>
                <a:latin typeface="Comic Sans MS" panose="030F0702030302020204" pitchFamily="66" charset="0"/>
              </a:rPr>
              <a:t>rd</a:t>
            </a:r>
            <a:r>
              <a:rPr lang="en-US" altLang="zh-CN" b="0">
                <a:effectLst/>
                <a:latin typeface="Comic Sans MS" panose="030F0702030302020204" pitchFamily="66" charset="0"/>
              </a:rPr>
              <a:t> packet arrives, send ACK</a:t>
            </a:r>
            <a:endParaRPr lang="en-US" altLang="zh-CN" b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3111" name="Text Box 57">
            <a:extLst>
              <a:ext uri="{FF2B5EF4-FFF2-40B4-BE49-F238E27FC236}">
                <a16:creationId xmlns:a16="http://schemas.microsoft.com/office/drawing/2014/main" id="{3B45809C-B5B2-4607-B00D-4A5EDA41A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0" y="4152900"/>
            <a:ext cx="363753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 b="0">
                <a:solidFill>
                  <a:srgbClr val="CC0000"/>
                </a:solidFill>
                <a:effectLst/>
                <a:latin typeface="Comic Sans MS" panose="030F0702030302020204" pitchFamily="66" charset="0"/>
              </a:rPr>
              <a:t>3-packet pipelining increases</a:t>
            </a:r>
          </a:p>
          <a:p>
            <a:r>
              <a:rPr lang="en-US" altLang="zh-CN" sz="2000" b="0">
                <a:solidFill>
                  <a:srgbClr val="CC0000"/>
                </a:solidFill>
                <a:effectLst/>
                <a:latin typeface="Comic Sans MS" panose="030F0702030302020204" pitchFamily="66" charset="0"/>
              </a:rPr>
              <a:t> utilization by a factor of 3!</a:t>
            </a:r>
          </a:p>
        </p:txBody>
      </p:sp>
      <p:sp>
        <p:nvSpPr>
          <p:cNvPr id="3112" name="Line 58">
            <a:extLst>
              <a:ext uri="{FF2B5EF4-FFF2-40B4-BE49-F238E27FC236}">
                <a16:creationId xmlns:a16="http://schemas.microsoft.com/office/drawing/2014/main" id="{AFC191BC-778A-4458-9D52-BE47A84399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6513" y="4821238"/>
            <a:ext cx="125412" cy="5127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74" name="Object 61">
            <a:extLst>
              <a:ext uri="{FF2B5EF4-FFF2-40B4-BE49-F238E27FC236}">
                <a16:creationId xmlns:a16="http://schemas.microsoft.com/office/drawing/2014/main" id="{C40D3037-F58B-4915-A5D4-1BD70FD241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5750" y="5087938"/>
          <a:ext cx="67484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Picture" r:id="rId4" imgW="3581400" imgH="495300" progId="Word.Picture.8">
                  <p:embed/>
                </p:oleObj>
              </mc:Choice>
              <mc:Fallback>
                <p:oleObj name="Picture" r:id="rId4" imgW="3581400" imgH="495300" progId="Word.Picture.8">
                  <p:embed/>
                  <p:pic>
                    <p:nvPicPr>
                      <p:cNvPr id="3074" name="Object 61">
                        <a:extLst>
                          <a:ext uri="{FF2B5EF4-FFF2-40B4-BE49-F238E27FC236}">
                            <a16:creationId xmlns:a16="http://schemas.microsoft.com/office/drawing/2014/main" id="{C40D3037-F58B-4915-A5D4-1BD70FD241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5087938"/>
                        <a:ext cx="674846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0" name="Picture 7" descr="underline_base">
            <a:extLst>
              <a:ext uri="{FF2B5EF4-FFF2-40B4-BE49-F238E27FC236}">
                <a16:creationId xmlns:a16="http://schemas.microsoft.com/office/drawing/2014/main" id="{85E7EC21-42D6-432D-B176-ED53AE48DA4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9048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Rectangle 2">
            <a:extLst>
              <a:ext uri="{FF2B5EF4-FFF2-40B4-BE49-F238E27FC236}">
                <a16:creationId xmlns:a16="http://schemas.microsoft.com/office/drawing/2014/main" id="{B784225B-075A-4D5F-9461-93AE74E4CF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07963"/>
            <a:ext cx="7772400" cy="93027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Pipelined protocols: overview</a:t>
            </a:r>
          </a:p>
        </p:txBody>
      </p:sp>
      <p:sp>
        <p:nvSpPr>
          <p:cNvPr id="49158" name="Rectangle 3">
            <a:extLst>
              <a:ext uri="{FF2B5EF4-FFF2-40B4-BE49-F238E27FC236}">
                <a16:creationId xmlns:a16="http://schemas.microsoft.com/office/drawing/2014/main" id="{410FA6EE-E2CD-4382-9A46-C3C60BF11C5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55738"/>
            <a:ext cx="3954463" cy="4848225"/>
          </a:xfrm>
        </p:spPr>
        <p:txBody>
          <a:bodyPr/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u="sng">
                <a:solidFill>
                  <a:srgbClr val="CC0000"/>
                </a:solidFill>
              </a:rPr>
              <a:t>Go-back-N:</a:t>
            </a:r>
          </a:p>
          <a:p>
            <a:pPr>
              <a:lnSpc>
                <a:spcPct val="75000"/>
              </a:lnSpc>
            </a:pPr>
            <a:r>
              <a:rPr lang="en-US" altLang="zh-CN"/>
              <a:t>sender can have up to N unacked packets in pipeline</a:t>
            </a:r>
          </a:p>
          <a:p>
            <a:pPr>
              <a:lnSpc>
                <a:spcPct val="75000"/>
              </a:lnSpc>
            </a:pPr>
            <a:r>
              <a:rPr lang="en-US" altLang="zh-CN"/>
              <a:t>receiver only sends </a:t>
            </a:r>
            <a:r>
              <a:rPr lang="en-US" altLang="zh-CN" i="1">
                <a:solidFill>
                  <a:srgbClr val="CC0000"/>
                </a:solidFill>
              </a:rPr>
              <a:t>cumulative ack</a:t>
            </a:r>
          </a:p>
          <a:p>
            <a:pPr lvl="1"/>
            <a:r>
              <a:rPr lang="en-US" altLang="zh-CN"/>
              <a:t>doesn</a:t>
            </a:r>
            <a:r>
              <a:rPr lang="ja-JP" altLang="en-US"/>
              <a:t>’</a:t>
            </a:r>
            <a:r>
              <a:rPr lang="en-US" altLang="ja-JP"/>
              <a:t>t ack packet if there</a:t>
            </a:r>
            <a:r>
              <a:rPr lang="ja-JP" altLang="en-US"/>
              <a:t>’</a:t>
            </a:r>
            <a:r>
              <a:rPr lang="en-US" altLang="ja-JP"/>
              <a:t>s a gap</a:t>
            </a:r>
          </a:p>
          <a:p>
            <a:pPr>
              <a:lnSpc>
                <a:spcPct val="75000"/>
              </a:lnSpc>
            </a:pPr>
            <a:r>
              <a:rPr lang="en-US" altLang="zh-CN"/>
              <a:t>sender has timer for </a:t>
            </a:r>
            <a:r>
              <a:rPr lang="en-US" altLang="zh-CN">
                <a:solidFill>
                  <a:srgbClr val="CC0000"/>
                </a:solidFill>
              </a:rPr>
              <a:t>oldest unacked </a:t>
            </a:r>
            <a:r>
              <a:rPr lang="en-US" altLang="zh-CN"/>
              <a:t>packet</a:t>
            </a:r>
          </a:p>
          <a:p>
            <a:pPr lvl="1"/>
            <a:r>
              <a:rPr lang="en-US" altLang="zh-CN"/>
              <a:t>when timer expires, retransmit </a:t>
            </a:r>
            <a:r>
              <a:rPr lang="en-US" altLang="zh-CN" i="1"/>
              <a:t>all</a:t>
            </a:r>
            <a:r>
              <a:rPr lang="en-US" altLang="zh-CN"/>
              <a:t> unacked packets</a:t>
            </a:r>
          </a:p>
        </p:txBody>
      </p:sp>
      <p:sp>
        <p:nvSpPr>
          <p:cNvPr id="49159" name="Rectangle 4">
            <a:extLst>
              <a:ext uri="{FF2B5EF4-FFF2-40B4-BE49-F238E27FC236}">
                <a16:creationId xmlns:a16="http://schemas.microsoft.com/office/drawing/2014/main" id="{405923E3-6A63-41D4-8150-965C9380D02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73600" y="1455738"/>
            <a:ext cx="4289425" cy="4648200"/>
          </a:xfrm>
        </p:spPr>
        <p:txBody>
          <a:bodyPr/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u="sng" dirty="0">
                <a:solidFill>
                  <a:srgbClr val="00B0F0"/>
                </a:solidFill>
              </a:rPr>
              <a:t>Selective Repeat:</a:t>
            </a:r>
          </a:p>
          <a:p>
            <a:pPr>
              <a:lnSpc>
                <a:spcPct val="75000"/>
              </a:lnSpc>
            </a:pPr>
            <a:r>
              <a:rPr lang="en-US" altLang="zh-CN" dirty="0"/>
              <a:t>sender can have up to N </a:t>
            </a:r>
            <a:r>
              <a:rPr lang="en-US" altLang="zh-CN" dirty="0" err="1"/>
              <a:t>unack</a:t>
            </a:r>
            <a:r>
              <a:rPr lang="en-US" altLang="ja-JP" dirty="0" err="1"/>
              <a:t>ed</a:t>
            </a:r>
            <a:r>
              <a:rPr lang="en-US" altLang="ja-JP" dirty="0"/>
              <a:t> packets in pipeline</a:t>
            </a:r>
          </a:p>
          <a:p>
            <a:pPr>
              <a:lnSpc>
                <a:spcPct val="75000"/>
              </a:lnSpc>
            </a:pPr>
            <a:r>
              <a:rPr lang="en-US" altLang="zh-CN" dirty="0" err="1"/>
              <a:t>rcvr</a:t>
            </a:r>
            <a:r>
              <a:rPr lang="en-US" altLang="zh-CN" dirty="0"/>
              <a:t> sends </a:t>
            </a:r>
            <a:r>
              <a:rPr lang="en-US" altLang="zh-CN" i="1" dirty="0">
                <a:solidFill>
                  <a:srgbClr val="00B0F0"/>
                </a:solidFill>
              </a:rPr>
              <a:t>individual ack</a:t>
            </a:r>
            <a:r>
              <a:rPr lang="en-US" altLang="zh-CN" dirty="0"/>
              <a:t> for each packet</a:t>
            </a:r>
          </a:p>
          <a:p>
            <a:pPr>
              <a:lnSpc>
                <a:spcPct val="70000"/>
              </a:lnSpc>
            </a:pPr>
            <a:endParaRPr lang="en-US" altLang="zh-CN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dirty="0"/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zh-CN" dirty="0"/>
              <a:t>sender maintains timer for </a:t>
            </a:r>
            <a:r>
              <a:rPr lang="en-US" altLang="zh-CN" dirty="0">
                <a:solidFill>
                  <a:srgbClr val="00B0F0"/>
                </a:solidFill>
              </a:rPr>
              <a:t>each </a:t>
            </a:r>
            <a:r>
              <a:rPr lang="en-US" altLang="zh-CN" dirty="0" err="1">
                <a:solidFill>
                  <a:srgbClr val="00B0F0"/>
                </a:solidFill>
              </a:rPr>
              <a:t>unacked</a:t>
            </a:r>
            <a:r>
              <a:rPr lang="en-US" altLang="zh-CN" dirty="0"/>
              <a:t> packet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when timer expires, retransmit only that </a:t>
            </a:r>
            <a:r>
              <a:rPr lang="en-US" altLang="zh-CN" dirty="0" err="1"/>
              <a:t>unacked</a:t>
            </a:r>
            <a:r>
              <a:rPr lang="en-US" altLang="zh-CN" dirty="0"/>
              <a:t> packet</a:t>
            </a:r>
          </a:p>
          <a:p>
            <a:pPr>
              <a:lnSpc>
                <a:spcPct val="70000"/>
              </a:lnSpc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9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9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9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9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9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9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9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9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 build="p"/>
      <p:bldP spid="49159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>
            <a:extLst>
              <a:ext uri="{FF2B5EF4-FFF2-40B4-BE49-F238E27FC236}">
                <a16:creationId xmlns:a16="http://schemas.microsoft.com/office/drawing/2014/main" id="{34561E3E-4F96-4403-B2E9-AFB0B4404B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9525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Go-Back-N: sender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74D24374-D7BA-49B9-83A0-DB9A08E0B72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14450"/>
            <a:ext cx="8324850" cy="1219200"/>
          </a:xfrm>
        </p:spPr>
        <p:txBody>
          <a:bodyPr/>
          <a:lstStyle/>
          <a:p>
            <a:r>
              <a:rPr lang="en-US" altLang="zh-CN" sz="2400"/>
              <a:t>k-bit seq # in pkt header</a:t>
            </a:r>
          </a:p>
          <a:p>
            <a:r>
              <a:rPr lang="ja-JP" altLang="en-US" sz="2400"/>
              <a:t>“</a:t>
            </a:r>
            <a:r>
              <a:rPr lang="en-US" altLang="ja-JP" sz="2400"/>
              <a:t>window</a:t>
            </a:r>
            <a:r>
              <a:rPr lang="ja-JP" altLang="en-US" sz="2400"/>
              <a:t>”</a:t>
            </a:r>
            <a:r>
              <a:rPr lang="en-US" altLang="ja-JP" sz="2400"/>
              <a:t> of up to N, consecutive unack</a:t>
            </a:r>
            <a:r>
              <a:rPr lang="ja-JP" altLang="en-US" sz="2400"/>
              <a:t>’</a:t>
            </a:r>
            <a:r>
              <a:rPr lang="en-US" altLang="ja-JP" sz="2400"/>
              <a:t>ed pkts allowed</a:t>
            </a:r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50182" name="Picture 4" descr="gbn_seqnum">
            <a:extLst>
              <a:ext uri="{FF2B5EF4-FFF2-40B4-BE49-F238E27FC236}">
                <a16:creationId xmlns:a16="http://schemas.microsoft.com/office/drawing/2014/main" id="{11055EF7-011E-434E-AEEB-2575A8D50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2339975"/>
            <a:ext cx="8099425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3" name="Rectangle 5">
            <a:extLst>
              <a:ext uri="{FF2B5EF4-FFF2-40B4-BE49-F238E27FC236}">
                <a16:creationId xmlns:a16="http://schemas.microsoft.com/office/drawing/2014/main" id="{CBD80A7D-8C67-4AAA-97AC-F698873EF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4149725"/>
            <a:ext cx="832485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688975" indent="-231775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ACK(n): ACKs all pkts up to, including seq # n - </a:t>
            </a:r>
            <a:r>
              <a:rPr kumimoji="0" lang="ja-JP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“</a:t>
            </a:r>
            <a:r>
              <a:rPr kumimoji="0" lang="en-US" altLang="ja-JP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cumulative ACK</a:t>
            </a:r>
            <a:r>
              <a:rPr kumimoji="0" lang="ja-JP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”</a:t>
            </a:r>
            <a:endParaRPr kumimoji="0" lang="en-US" altLang="ja-JP" sz="24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  <a:p>
            <a:pPr marL="688975" marR="0" lvl="1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may receive duplicate ACKs (see receiver)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timer for oldest in-flight pkt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timeout(n):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 retransmit packet n and all higher seq # pkts in window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0184" name="Rectangle 6">
            <a:extLst>
              <a:ext uri="{FF2B5EF4-FFF2-40B4-BE49-F238E27FC236}">
                <a16:creationId xmlns:a16="http://schemas.microsoft.com/office/drawing/2014/main" id="{AD170AB4-CFDA-40F7-800C-A5720C2FB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888" y="2789238"/>
            <a:ext cx="2206625" cy="636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51209" name="Picture 9" descr="underline_base">
            <a:extLst>
              <a:ext uri="{FF2B5EF4-FFF2-40B4-BE49-F238E27FC236}">
                <a16:creationId xmlns:a16="http://schemas.microsoft.com/office/drawing/2014/main" id="{8505303C-4869-4ED0-82B8-25A0764CFD7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850900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3" grpId="0"/>
      <p:bldP spid="5018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>
            <a:extLst>
              <a:ext uri="{FF2B5EF4-FFF2-40B4-BE49-F238E27FC236}">
                <a16:creationId xmlns:a16="http://schemas.microsoft.com/office/drawing/2014/main" id="{66AAE142-5182-4466-BB2F-01568947A8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250" y="204788"/>
            <a:ext cx="7772400" cy="650875"/>
          </a:xfrm>
        </p:spPr>
        <p:txBody>
          <a:bodyPr/>
          <a:lstStyle/>
          <a:p>
            <a:r>
              <a:rPr lang="en-US" altLang="zh-CN" sz="4000"/>
              <a:t>GBN in action</a:t>
            </a:r>
            <a:endParaRPr lang="en-US" altLang="zh-CN"/>
          </a:p>
        </p:txBody>
      </p:sp>
      <p:sp>
        <p:nvSpPr>
          <p:cNvPr id="54277" name="Text Box 4">
            <a:extLst>
              <a:ext uri="{FF2B5EF4-FFF2-40B4-BE49-F238E27FC236}">
                <a16:creationId xmlns:a16="http://schemas.microsoft.com/office/drawing/2014/main" id="{C0CB3046-F753-4400-A587-0316AE55E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1412875"/>
            <a:ext cx="1246188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send  pkt0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send  pkt1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send  pkt2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send  pkt3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(wait)</a:t>
            </a:r>
          </a:p>
        </p:txBody>
      </p:sp>
      <p:sp>
        <p:nvSpPr>
          <p:cNvPr id="54278" name="Text Box 5">
            <a:extLst>
              <a:ext uri="{FF2B5EF4-FFF2-40B4-BE49-F238E27FC236}">
                <a16:creationId xmlns:a16="http://schemas.microsoft.com/office/drawing/2014/main" id="{146CEB5C-B5D5-4D39-847F-0F5ED325D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0" y="1041400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sng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sender</a:t>
            </a:r>
          </a:p>
        </p:txBody>
      </p:sp>
      <p:sp>
        <p:nvSpPr>
          <p:cNvPr id="54279" name="Text Box 6">
            <a:extLst>
              <a:ext uri="{FF2B5EF4-FFF2-40B4-BE49-F238E27FC236}">
                <a16:creationId xmlns:a16="http://schemas.microsoft.com/office/drawing/2014/main" id="{AEB64317-813C-452A-84D1-1BF22483F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3288" y="1060450"/>
            <a:ext cx="1071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sng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receiver</a:t>
            </a:r>
          </a:p>
        </p:txBody>
      </p:sp>
      <p:sp>
        <p:nvSpPr>
          <p:cNvPr id="54280" name="Line 14">
            <a:extLst>
              <a:ext uri="{FF2B5EF4-FFF2-40B4-BE49-F238E27FC236}">
                <a16:creationId xmlns:a16="http://schemas.microsoft.com/office/drawing/2014/main" id="{32F00458-18CB-4097-B42D-540909E5D8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7900" y="1658938"/>
            <a:ext cx="11113" cy="4538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4281" name="Text Box 15">
            <a:extLst>
              <a:ext uri="{FF2B5EF4-FFF2-40B4-BE49-F238E27FC236}">
                <a16:creationId xmlns:a16="http://schemas.microsoft.com/office/drawing/2014/main" id="{9971002B-6FC5-45F2-A8DA-2A93CE257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0" y="1854200"/>
            <a:ext cx="2568575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receive pkt0, send ack0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receive pkt1, send ack1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receive pkt3, discard,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           (re)send ack1</a:t>
            </a:r>
          </a:p>
        </p:txBody>
      </p:sp>
      <p:sp>
        <p:nvSpPr>
          <p:cNvPr id="54282" name="Text Box 22">
            <a:extLst>
              <a:ext uri="{FF2B5EF4-FFF2-40B4-BE49-F238E27FC236}">
                <a16:creationId xmlns:a16="http://schemas.microsoft.com/office/drawing/2014/main" id="{1D4B2EC1-DCB4-4F93-BF5D-87CC3630C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3" y="3016250"/>
            <a:ext cx="2154237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rcv ack0, send pkt4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rcv ack1, send pkt5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54283" name="Picture 34" descr="alarm_clock_ringing">
            <a:extLst>
              <a:ext uri="{FF2B5EF4-FFF2-40B4-BE49-F238E27FC236}">
                <a16:creationId xmlns:a16="http://schemas.microsoft.com/office/drawing/2014/main" id="{42D612C7-CF8F-49FC-8958-0A9F55F52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164013"/>
            <a:ext cx="436563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4" name="Text Box 35">
            <a:extLst>
              <a:ext uri="{FF2B5EF4-FFF2-40B4-BE49-F238E27FC236}">
                <a16:creationId xmlns:a16="http://schemas.microsoft.com/office/drawing/2014/main" id="{A63D5C68-A19A-43F1-8BFE-D387A7BB4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1400" y="4379913"/>
            <a:ext cx="15382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pkt 2 timeout</a:t>
            </a:r>
          </a:p>
        </p:txBody>
      </p:sp>
      <p:sp>
        <p:nvSpPr>
          <p:cNvPr id="54285" name="Text Box 36">
            <a:extLst>
              <a:ext uri="{FF2B5EF4-FFF2-40B4-BE49-F238E27FC236}">
                <a16:creationId xmlns:a16="http://schemas.microsoft.com/office/drawing/2014/main" id="{D91205A9-E4DA-4809-81AA-BB49DC6C1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6838" y="4594225"/>
            <a:ext cx="1246187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send  pkt2</a:t>
            </a:r>
          </a:p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send  pkt3</a:t>
            </a:r>
          </a:p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send  pkt4</a:t>
            </a:r>
          </a:p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send  pkt5</a:t>
            </a:r>
          </a:p>
        </p:txBody>
      </p:sp>
      <p:sp>
        <p:nvSpPr>
          <p:cNvPr id="54286" name="Line 7">
            <a:extLst>
              <a:ext uri="{FF2B5EF4-FFF2-40B4-BE49-F238E27FC236}">
                <a16:creationId xmlns:a16="http://schemas.microsoft.com/office/drawing/2014/main" id="{578A525F-69AD-4E21-8118-118C9252E2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2713" y="1606550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4287" name="Line 11">
            <a:extLst>
              <a:ext uri="{FF2B5EF4-FFF2-40B4-BE49-F238E27FC236}">
                <a16:creationId xmlns:a16="http://schemas.microsoft.com/office/drawing/2014/main" id="{907BC1CD-9417-4A55-9478-0533ED1AAB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1125" y="1881188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4288" name="Line 12">
            <a:extLst>
              <a:ext uri="{FF2B5EF4-FFF2-40B4-BE49-F238E27FC236}">
                <a16:creationId xmlns:a16="http://schemas.microsoft.com/office/drawing/2014/main" id="{A1369484-08E0-4458-9C2F-763DB539A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7000" y="2144713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4289" name="Line 13">
            <a:extLst>
              <a:ext uri="{FF2B5EF4-FFF2-40B4-BE49-F238E27FC236}">
                <a16:creationId xmlns:a16="http://schemas.microsoft.com/office/drawing/2014/main" id="{CDA6476E-4162-49F5-A5CE-73F5F380C4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3350" y="2430463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4290" name="Line 17">
            <a:extLst>
              <a:ext uri="{FF2B5EF4-FFF2-40B4-BE49-F238E27FC236}">
                <a16:creationId xmlns:a16="http://schemas.microsoft.com/office/drawing/2014/main" id="{E35D0FC0-0095-48C2-926A-4672015A2D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29063" y="2130425"/>
            <a:ext cx="2014537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4291" name="Text Box 19">
            <a:extLst>
              <a:ext uri="{FF2B5EF4-FFF2-40B4-BE49-F238E27FC236}">
                <a16:creationId xmlns:a16="http://schemas.microsoft.com/office/drawing/2014/main" id="{3535858A-0FB4-499D-BE03-63BA9CAA5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0" y="2179638"/>
            <a:ext cx="341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X</a:t>
            </a:r>
          </a:p>
        </p:txBody>
      </p:sp>
      <p:sp>
        <p:nvSpPr>
          <p:cNvPr id="54292" name="Text Box 20">
            <a:extLst>
              <a:ext uri="{FF2B5EF4-FFF2-40B4-BE49-F238E27FC236}">
                <a16:creationId xmlns:a16="http://schemas.microsoft.com/office/drawing/2014/main" id="{C2CCB6AC-AF7B-4CC9-8CAD-6AC81066E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2200275"/>
            <a:ext cx="522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loss</a:t>
            </a:r>
          </a:p>
        </p:txBody>
      </p:sp>
      <p:sp>
        <p:nvSpPr>
          <p:cNvPr id="54293" name="Line 21">
            <a:extLst>
              <a:ext uri="{FF2B5EF4-FFF2-40B4-BE49-F238E27FC236}">
                <a16:creationId xmlns:a16="http://schemas.microsoft.com/office/drawing/2014/main" id="{3B04293A-954B-48E3-843A-ABA4EC8BBC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25888" y="2416175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4294" name="Line 24">
            <a:extLst>
              <a:ext uri="{FF2B5EF4-FFF2-40B4-BE49-F238E27FC236}">
                <a16:creationId xmlns:a16="http://schemas.microsoft.com/office/drawing/2014/main" id="{5097DE4F-CEE5-41A1-9FF2-131A4FFA08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9063" y="3252788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4295" name="Line 25">
            <a:extLst>
              <a:ext uri="{FF2B5EF4-FFF2-40B4-BE49-F238E27FC236}">
                <a16:creationId xmlns:a16="http://schemas.microsoft.com/office/drawing/2014/main" id="{EFEB5074-870D-416D-8A94-50352788C2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0813" y="3571875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4296" name="Line 26">
            <a:extLst>
              <a:ext uri="{FF2B5EF4-FFF2-40B4-BE49-F238E27FC236}">
                <a16:creationId xmlns:a16="http://schemas.microsoft.com/office/drawing/2014/main" id="{8E099393-591D-41B9-ACA3-EB190C4152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7638" y="2946400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54297" name="Group 29">
            <a:extLst>
              <a:ext uri="{FF2B5EF4-FFF2-40B4-BE49-F238E27FC236}">
                <a16:creationId xmlns:a16="http://schemas.microsoft.com/office/drawing/2014/main" id="{742F0A38-885E-4E82-B0EF-099A7F46E921}"/>
              </a:ext>
            </a:extLst>
          </p:cNvPr>
          <p:cNvGrpSpPr>
            <a:grpSpLocks/>
          </p:cNvGrpSpPr>
          <p:nvPr/>
        </p:nvGrpSpPr>
        <p:grpSpPr bwMode="auto">
          <a:xfrm>
            <a:off x="3817938" y="2135188"/>
            <a:ext cx="103187" cy="2462212"/>
            <a:chOff x="3651" y="1878"/>
            <a:chExt cx="78" cy="963"/>
          </a:xfrm>
        </p:grpSpPr>
        <p:sp>
          <p:nvSpPr>
            <p:cNvPr id="54343" name="Line 30">
              <a:extLst>
                <a:ext uri="{FF2B5EF4-FFF2-40B4-BE49-F238E27FC236}">
                  <a16:creationId xmlns:a16="http://schemas.microsoft.com/office/drawing/2014/main" id="{CF771452-4B6B-43AA-82F3-C8868924C5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4344" name="Line 31">
              <a:extLst>
                <a:ext uri="{FF2B5EF4-FFF2-40B4-BE49-F238E27FC236}">
                  <a16:creationId xmlns:a16="http://schemas.microsoft.com/office/drawing/2014/main" id="{08207E9C-267C-4118-8028-A2C18E0D69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4345" name="Line 32">
              <a:extLst>
                <a:ext uri="{FF2B5EF4-FFF2-40B4-BE49-F238E27FC236}">
                  <a16:creationId xmlns:a16="http://schemas.microsoft.com/office/drawing/2014/main" id="{6123834A-A3A4-442E-BFBC-41D1FE419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54298" name="Line 37">
            <a:extLst>
              <a:ext uri="{FF2B5EF4-FFF2-40B4-BE49-F238E27FC236}">
                <a16:creationId xmlns:a16="http://schemas.microsoft.com/office/drawing/2014/main" id="{925118BB-FD08-4646-B221-31A27248D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7000" y="4765675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4299" name="Line 38">
            <a:extLst>
              <a:ext uri="{FF2B5EF4-FFF2-40B4-BE49-F238E27FC236}">
                <a16:creationId xmlns:a16="http://schemas.microsoft.com/office/drawing/2014/main" id="{A2FE2772-B7C8-4F72-9BC9-DCFF91AE4A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9063" y="5010150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4300" name="Line 39">
            <a:extLst>
              <a:ext uri="{FF2B5EF4-FFF2-40B4-BE49-F238E27FC236}">
                <a16:creationId xmlns:a16="http://schemas.microsoft.com/office/drawing/2014/main" id="{E2D2DF43-5040-42CB-B891-6020EE3C9C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2713" y="5243513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4301" name="Line 40">
            <a:extLst>
              <a:ext uri="{FF2B5EF4-FFF2-40B4-BE49-F238E27FC236}">
                <a16:creationId xmlns:a16="http://schemas.microsoft.com/office/drawing/2014/main" id="{E66B1EB4-8B2B-4F54-8DD4-61B79AB7A6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5888" y="5476875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4302" name="Text Box 41">
            <a:extLst>
              <a:ext uri="{FF2B5EF4-FFF2-40B4-BE49-F238E27FC236}">
                <a16:creationId xmlns:a16="http://schemas.microsoft.com/office/drawing/2014/main" id="{001A13C5-7B92-4D42-9CFC-12E681932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575" y="3378200"/>
            <a:ext cx="241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receive pkt4, discard,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           (re)send ack1</a:t>
            </a:r>
          </a:p>
        </p:txBody>
      </p:sp>
      <p:sp>
        <p:nvSpPr>
          <p:cNvPr id="54303" name="Text Box 42">
            <a:extLst>
              <a:ext uri="{FF2B5EF4-FFF2-40B4-BE49-F238E27FC236}">
                <a16:creationId xmlns:a16="http://schemas.microsoft.com/office/drawing/2014/main" id="{B689D19C-E643-4551-BF48-D69F43FD5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25" y="3898900"/>
            <a:ext cx="241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receive pkt5, discard,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           (re)send ack1</a:t>
            </a:r>
          </a:p>
        </p:txBody>
      </p:sp>
      <p:sp>
        <p:nvSpPr>
          <p:cNvPr id="54304" name="Text Box 43">
            <a:extLst>
              <a:ext uri="{FF2B5EF4-FFF2-40B4-BE49-F238E27FC236}">
                <a16:creationId xmlns:a16="http://schemas.microsoft.com/office/drawing/2014/main" id="{8EBEA3C0-3904-4ABB-8867-526673C37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7738" y="5053013"/>
            <a:ext cx="29654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rcv pkt2, deliver, send ack2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rcv pkt3, deliver, send ack3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rcv pkt4, deliver, send ack4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rcv pkt5, deliver, send ack5</a:t>
            </a:r>
          </a:p>
        </p:txBody>
      </p:sp>
      <p:sp>
        <p:nvSpPr>
          <p:cNvPr id="54305" name="Text Box 44">
            <a:extLst>
              <a:ext uri="{FF2B5EF4-FFF2-40B4-BE49-F238E27FC236}">
                <a16:creationId xmlns:a16="http://schemas.microsoft.com/office/drawing/2014/main" id="{AAC108F9-9C7B-45A9-A650-5A36CCA90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25" y="3881438"/>
            <a:ext cx="18113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ignore duplicate ACK</a:t>
            </a:r>
          </a:p>
        </p:txBody>
      </p:sp>
      <p:grpSp>
        <p:nvGrpSpPr>
          <p:cNvPr id="54306" name="Group 65">
            <a:extLst>
              <a:ext uri="{FF2B5EF4-FFF2-40B4-BE49-F238E27FC236}">
                <a16:creationId xmlns:a16="http://schemas.microsoft.com/office/drawing/2014/main" id="{AF1F4722-4ADB-4ACD-A401-12F2E4848B33}"/>
              </a:ext>
            </a:extLst>
          </p:cNvPr>
          <p:cNvGrpSpPr>
            <a:grpSpLocks/>
          </p:cNvGrpSpPr>
          <p:nvPr/>
        </p:nvGrpSpPr>
        <p:grpSpPr bwMode="auto">
          <a:xfrm>
            <a:off x="131763" y="1450975"/>
            <a:ext cx="1612900" cy="307975"/>
            <a:chOff x="83" y="914"/>
            <a:chExt cx="1016" cy="194"/>
          </a:xfrm>
        </p:grpSpPr>
        <p:sp>
          <p:nvSpPr>
            <p:cNvPr id="54341" name="Rectangle 60">
              <a:extLst>
                <a:ext uri="{FF2B5EF4-FFF2-40B4-BE49-F238E27FC236}">
                  <a16:creationId xmlns:a16="http://schemas.microsoft.com/office/drawing/2014/main" id="{EA0C905D-71E2-4D3D-8A15-BB5751436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4342" name="Text Box 46">
              <a:extLst>
                <a:ext uri="{FF2B5EF4-FFF2-40B4-BE49-F238E27FC236}">
                  <a16:creationId xmlns:a16="http://schemas.microsoft.com/office/drawing/2014/main" id="{549E9C50-1AC8-4000-A3A3-5A4DE402A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" y="914"/>
              <a:ext cx="101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0 1 2 3 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4 5 6 7 8 </a:t>
              </a:r>
            </a:p>
          </p:txBody>
        </p:sp>
      </p:grpSp>
      <p:sp>
        <p:nvSpPr>
          <p:cNvPr id="54307" name="Text Box 59">
            <a:extLst>
              <a:ext uri="{FF2B5EF4-FFF2-40B4-BE49-F238E27FC236}">
                <a16:creationId xmlns:a16="http://schemas.microsoft.com/office/drawing/2014/main" id="{DD160342-06AE-4FC0-8346-96FF155B7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" y="1104900"/>
            <a:ext cx="2146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1" u="sng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sender window (N=4)</a:t>
            </a:r>
          </a:p>
        </p:txBody>
      </p:sp>
      <p:grpSp>
        <p:nvGrpSpPr>
          <p:cNvPr id="54308" name="Group 67">
            <a:extLst>
              <a:ext uri="{FF2B5EF4-FFF2-40B4-BE49-F238E27FC236}">
                <a16:creationId xmlns:a16="http://schemas.microsoft.com/office/drawing/2014/main" id="{E5D58454-0929-4EB9-9696-009A82224D63}"/>
              </a:ext>
            </a:extLst>
          </p:cNvPr>
          <p:cNvGrpSpPr>
            <a:grpSpLocks/>
          </p:cNvGrpSpPr>
          <p:nvPr/>
        </p:nvGrpSpPr>
        <p:grpSpPr bwMode="auto">
          <a:xfrm>
            <a:off x="128588" y="1736725"/>
            <a:ext cx="1612900" cy="307975"/>
            <a:chOff x="83" y="914"/>
            <a:chExt cx="1016" cy="194"/>
          </a:xfrm>
        </p:grpSpPr>
        <p:sp>
          <p:nvSpPr>
            <p:cNvPr id="54339" name="Rectangle 68">
              <a:extLst>
                <a:ext uri="{FF2B5EF4-FFF2-40B4-BE49-F238E27FC236}">
                  <a16:creationId xmlns:a16="http://schemas.microsoft.com/office/drawing/2014/main" id="{239AB933-2CC3-4AB9-9285-84127CBA8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4340" name="Text Box 69">
              <a:extLst>
                <a:ext uri="{FF2B5EF4-FFF2-40B4-BE49-F238E27FC236}">
                  <a16:creationId xmlns:a16="http://schemas.microsoft.com/office/drawing/2014/main" id="{772E3011-D559-4440-AABA-C73CC74924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" y="914"/>
              <a:ext cx="101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0 1 2 3 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4 5 6 7 8 </a:t>
              </a:r>
            </a:p>
          </p:txBody>
        </p:sp>
      </p:grpSp>
      <p:grpSp>
        <p:nvGrpSpPr>
          <p:cNvPr id="54309" name="Group 70">
            <a:extLst>
              <a:ext uri="{FF2B5EF4-FFF2-40B4-BE49-F238E27FC236}">
                <a16:creationId xmlns:a16="http://schemas.microsoft.com/office/drawing/2014/main" id="{4F8CF070-23C4-4B7E-B633-41A84B7C943F}"/>
              </a:ext>
            </a:extLst>
          </p:cNvPr>
          <p:cNvGrpSpPr>
            <a:grpSpLocks/>
          </p:cNvGrpSpPr>
          <p:nvPr/>
        </p:nvGrpSpPr>
        <p:grpSpPr bwMode="auto">
          <a:xfrm>
            <a:off x="136525" y="2022475"/>
            <a:ext cx="1612900" cy="307975"/>
            <a:chOff x="83" y="914"/>
            <a:chExt cx="1016" cy="194"/>
          </a:xfrm>
        </p:grpSpPr>
        <p:sp>
          <p:nvSpPr>
            <p:cNvPr id="54337" name="Rectangle 71">
              <a:extLst>
                <a:ext uri="{FF2B5EF4-FFF2-40B4-BE49-F238E27FC236}">
                  <a16:creationId xmlns:a16="http://schemas.microsoft.com/office/drawing/2014/main" id="{57746456-C60B-4845-AAE5-BC89C7BAC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4338" name="Text Box 72">
              <a:extLst>
                <a:ext uri="{FF2B5EF4-FFF2-40B4-BE49-F238E27FC236}">
                  <a16:creationId xmlns:a16="http://schemas.microsoft.com/office/drawing/2014/main" id="{4983943A-13CA-4D7B-A055-3507312CF9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" y="914"/>
              <a:ext cx="101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0 1 2 3 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4 5 6 7 8 </a:t>
              </a:r>
            </a:p>
          </p:txBody>
        </p:sp>
      </p:grpSp>
      <p:grpSp>
        <p:nvGrpSpPr>
          <p:cNvPr id="54310" name="Group 73">
            <a:extLst>
              <a:ext uri="{FF2B5EF4-FFF2-40B4-BE49-F238E27FC236}">
                <a16:creationId xmlns:a16="http://schemas.microsoft.com/office/drawing/2014/main" id="{82410CA5-2C84-408B-A4A2-35AC04DD2DF3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2297113"/>
            <a:ext cx="1612900" cy="307975"/>
            <a:chOff x="83" y="914"/>
            <a:chExt cx="1016" cy="194"/>
          </a:xfrm>
        </p:grpSpPr>
        <p:sp>
          <p:nvSpPr>
            <p:cNvPr id="54335" name="Rectangle 74">
              <a:extLst>
                <a:ext uri="{FF2B5EF4-FFF2-40B4-BE49-F238E27FC236}">
                  <a16:creationId xmlns:a16="http://schemas.microsoft.com/office/drawing/2014/main" id="{4DC55118-77E5-4FBA-8733-184BC1ED3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4336" name="Text Box 75">
              <a:extLst>
                <a:ext uri="{FF2B5EF4-FFF2-40B4-BE49-F238E27FC236}">
                  <a16:creationId xmlns:a16="http://schemas.microsoft.com/office/drawing/2014/main" id="{E3405CDC-162D-4984-A8D3-CD624C8DA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" y="914"/>
              <a:ext cx="101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0 1 2 3 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4 5 6 7 8 </a:t>
              </a:r>
            </a:p>
          </p:txBody>
        </p:sp>
      </p:grpSp>
      <p:sp>
        <p:nvSpPr>
          <p:cNvPr id="54311" name="Rectangle 79">
            <a:extLst>
              <a:ext uri="{FF2B5EF4-FFF2-40B4-BE49-F238E27FC236}">
                <a16:creationId xmlns:a16="http://schemas.microsoft.com/office/drawing/2014/main" id="{D6F07C06-03CA-4D94-B663-5CAC91007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101975"/>
            <a:ext cx="628650" cy="2286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4312" name="Text Box 80">
            <a:extLst>
              <a:ext uri="{FF2B5EF4-FFF2-40B4-BE49-F238E27FC236}">
                <a16:creationId xmlns:a16="http://schemas.microsoft.com/office/drawing/2014/main" id="{8CC745AA-0A84-4907-AC37-D2FA1977B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" y="3067050"/>
            <a:ext cx="16144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0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1 2 3 4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 5 6 7 8 </a:t>
            </a:r>
          </a:p>
        </p:txBody>
      </p:sp>
      <p:grpSp>
        <p:nvGrpSpPr>
          <p:cNvPr id="54313" name="Group 84">
            <a:extLst>
              <a:ext uri="{FF2B5EF4-FFF2-40B4-BE49-F238E27FC236}">
                <a16:creationId xmlns:a16="http://schemas.microsoft.com/office/drawing/2014/main" id="{7B360FE7-6BA9-4748-A863-AF9DC6EB17A3}"/>
              </a:ext>
            </a:extLst>
          </p:cNvPr>
          <p:cNvGrpSpPr>
            <a:grpSpLocks/>
          </p:cNvGrpSpPr>
          <p:nvPr/>
        </p:nvGrpSpPr>
        <p:grpSpPr bwMode="auto">
          <a:xfrm>
            <a:off x="127000" y="3341688"/>
            <a:ext cx="1612900" cy="307975"/>
            <a:chOff x="80" y="2105"/>
            <a:chExt cx="1016" cy="194"/>
          </a:xfrm>
        </p:grpSpPr>
        <p:sp>
          <p:nvSpPr>
            <p:cNvPr id="54333" name="Rectangle 82">
              <a:extLst>
                <a:ext uri="{FF2B5EF4-FFF2-40B4-BE49-F238E27FC236}">
                  <a16:creationId xmlns:a16="http://schemas.microsoft.com/office/drawing/2014/main" id="{DE9DD3DA-9B97-4B0B-B5D6-E2461DEE8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4334" name="Text Box 83">
              <a:extLst>
                <a:ext uri="{FF2B5EF4-FFF2-40B4-BE49-F238E27FC236}">
                  <a16:creationId xmlns:a16="http://schemas.microsoft.com/office/drawing/2014/main" id="{9F05C749-B8FB-4F62-B99B-D3639548C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2105"/>
              <a:ext cx="101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0 1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2 3 4 5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6 7 8 </a:t>
              </a:r>
            </a:p>
          </p:txBody>
        </p:sp>
      </p:grpSp>
      <p:grpSp>
        <p:nvGrpSpPr>
          <p:cNvPr id="54314" name="Group 85">
            <a:extLst>
              <a:ext uri="{FF2B5EF4-FFF2-40B4-BE49-F238E27FC236}">
                <a16:creationId xmlns:a16="http://schemas.microsoft.com/office/drawing/2014/main" id="{614CB7F3-01FD-479B-AABE-FD3E47BE5458}"/>
              </a:ext>
            </a:extLst>
          </p:cNvPr>
          <p:cNvGrpSpPr>
            <a:grpSpLocks/>
          </p:cNvGrpSpPr>
          <p:nvPr/>
        </p:nvGrpSpPr>
        <p:grpSpPr bwMode="auto">
          <a:xfrm>
            <a:off x="115888" y="4635500"/>
            <a:ext cx="1612900" cy="307975"/>
            <a:chOff x="80" y="2105"/>
            <a:chExt cx="1016" cy="194"/>
          </a:xfrm>
        </p:grpSpPr>
        <p:sp>
          <p:nvSpPr>
            <p:cNvPr id="54331" name="Rectangle 86">
              <a:extLst>
                <a:ext uri="{FF2B5EF4-FFF2-40B4-BE49-F238E27FC236}">
                  <a16:creationId xmlns:a16="http://schemas.microsoft.com/office/drawing/2014/main" id="{2EFB5719-54D6-4C0F-9665-6AB879D7A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4332" name="Text Box 87">
              <a:extLst>
                <a:ext uri="{FF2B5EF4-FFF2-40B4-BE49-F238E27FC236}">
                  <a16:creationId xmlns:a16="http://schemas.microsoft.com/office/drawing/2014/main" id="{E1ED0BB4-6450-4964-A1C9-A2994A159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2105"/>
              <a:ext cx="101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0 1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2 3 4 5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6 7 8 </a:t>
              </a:r>
            </a:p>
          </p:txBody>
        </p:sp>
      </p:grpSp>
      <p:grpSp>
        <p:nvGrpSpPr>
          <p:cNvPr id="54315" name="Group 88">
            <a:extLst>
              <a:ext uri="{FF2B5EF4-FFF2-40B4-BE49-F238E27FC236}">
                <a16:creationId xmlns:a16="http://schemas.microsoft.com/office/drawing/2014/main" id="{0BBE49D5-799E-42F5-92FC-F3801E66CED3}"/>
              </a:ext>
            </a:extLst>
          </p:cNvPr>
          <p:cNvGrpSpPr>
            <a:grpSpLocks/>
          </p:cNvGrpSpPr>
          <p:nvPr/>
        </p:nvGrpSpPr>
        <p:grpSpPr bwMode="auto">
          <a:xfrm>
            <a:off x="123825" y="4876800"/>
            <a:ext cx="1612900" cy="307975"/>
            <a:chOff x="80" y="2105"/>
            <a:chExt cx="1016" cy="194"/>
          </a:xfrm>
        </p:grpSpPr>
        <p:sp>
          <p:nvSpPr>
            <p:cNvPr id="54329" name="Rectangle 89">
              <a:extLst>
                <a:ext uri="{FF2B5EF4-FFF2-40B4-BE49-F238E27FC236}">
                  <a16:creationId xmlns:a16="http://schemas.microsoft.com/office/drawing/2014/main" id="{8E60C5CA-6607-4C77-8F54-D0E59748D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4330" name="Text Box 90">
              <a:extLst>
                <a:ext uri="{FF2B5EF4-FFF2-40B4-BE49-F238E27FC236}">
                  <a16:creationId xmlns:a16="http://schemas.microsoft.com/office/drawing/2014/main" id="{EB68F70F-1A65-4F09-8A49-86EEF5549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2105"/>
              <a:ext cx="101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0 1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2 3 4 5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6 7 8 </a:t>
              </a:r>
            </a:p>
          </p:txBody>
        </p:sp>
      </p:grpSp>
      <p:grpSp>
        <p:nvGrpSpPr>
          <p:cNvPr id="54316" name="Group 91">
            <a:extLst>
              <a:ext uri="{FF2B5EF4-FFF2-40B4-BE49-F238E27FC236}">
                <a16:creationId xmlns:a16="http://schemas.microsoft.com/office/drawing/2014/main" id="{D718D757-5602-4979-86F4-5551E78F02E4}"/>
              </a:ext>
            </a:extLst>
          </p:cNvPr>
          <p:cNvGrpSpPr>
            <a:grpSpLocks/>
          </p:cNvGrpSpPr>
          <p:nvPr/>
        </p:nvGrpSpPr>
        <p:grpSpPr bwMode="auto">
          <a:xfrm>
            <a:off x="120650" y="5140325"/>
            <a:ext cx="1612900" cy="307975"/>
            <a:chOff x="80" y="2105"/>
            <a:chExt cx="1016" cy="194"/>
          </a:xfrm>
        </p:grpSpPr>
        <p:sp>
          <p:nvSpPr>
            <p:cNvPr id="54327" name="Rectangle 92">
              <a:extLst>
                <a:ext uri="{FF2B5EF4-FFF2-40B4-BE49-F238E27FC236}">
                  <a16:creationId xmlns:a16="http://schemas.microsoft.com/office/drawing/2014/main" id="{EB5B2E8E-7060-4378-B81A-E2D7615C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4328" name="Text Box 93">
              <a:extLst>
                <a:ext uri="{FF2B5EF4-FFF2-40B4-BE49-F238E27FC236}">
                  <a16:creationId xmlns:a16="http://schemas.microsoft.com/office/drawing/2014/main" id="{B8FC22A5-9CDC-4E33-8E2B-3B125155B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2105"/>
              <a:ext cx="101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0 1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2 3 4 5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6 7 8 </a:t>
              </a:r>
            </a:p>
          </p:txBody>
        </p:sp>
      </p:grpSp>
      <p:grpSp>
        <p:nvGrpSpPr>
          <p:cNvPr id="54317" name="Group 94">
            <a:extLst>
              <a:ext uri="{FF2B5EF4-FFF2-40B4-BE49-F238E27FC236}">
                <a16:creationId xmlns:a16="http://schemas.microsoft.com/office/drawing/2014/main" id="{0A98FC13-B60A-40B7-B957-9D910FC7AD4B}"/>
              </a:ext>
            </a:extLst>
          </p:cNvPr>
          <p:cNvGrpSpPr>
            <a:grpSpLocks/>
          </p:cNvGrpSpPr>
          <p:nvPr/>
        </p:nvGrpSpPr>
        <p:grpSpPr bwMode="auto">
          <a:xfrm>
            <a:off x="117475" y="5381625"/>
            <a:ext cx="1612900" cy="307975"/>
            <a:chOff x="80" y="2105"/>
            <a:chExt cx="1016" cy="194"/>
          </a:xfrm>
        </p:grpSpPr>
        <p:sp>
          <p:nvSpPr>
            <p:cNvPr id="54325" name="Rectangle 95">
              <a:extLst>
                <a:ext uri="{FF2B5EF4-FFF2-40B4-BE49-F238E27FC236}">
                  <a16:creationId xmlns:a16="http://schemas.microsoft.com/office/drawing/2014/main" id="{E2FF72B4-5EAB-4671-B43C-D6015BF6A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4326" name="Text Box 96">
              <a:extLst>
                <a:ext uri="{FF2B5EF4-FFF2-40B4-BE49-F238E27FC236}">
                  <a16:creationId xmlns:a16="http://schemas.microsoft.com/office/drawing/2014/main" id="{BADB50FF-2F99-4522-8E28-E3C432FC4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2105"/>
              <a:ext cx="101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0 1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2 3 4 5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6 7 8 </a:t>
              </a:r>
            </a:p>
          </p:txBody>
        </p:sp>
      </p:grpSp>
      <p:pic>
        <p:nvPicPr>
          <p:cNvPr id="54318" name="Picture 97" descr="underline_base">
            <a:extLst>
              <a:ext uri="{FF2B5EF4-FFF2-40B4-BE49-F238E27FC236}">
                <a16:creationId xmlns:a16="http://schemas.microsoft.com/office/drawing/2014/main" id="{50ACC1F3-26E9-4CCE-A269-A2928D8C918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74453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319" name="Line 98">
            <a:extLst>
              <a:ext uri="{FF2B5EF4-FFF2-40B4-BE49-F238E27FC236}">
                <a16:creationId xmlns:a16="http://schemas.microsoft.com/office/drawing/2014/main" id="{4FE07FD1-AF65-4947-840F-F16477EA29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1100" y="3757613"/>
            <a:ext cx="1033463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4320" name="Line 99">
            <a:extLst>
              <a:ext uri="{FF2B5EF4-FFF2-40B4-BE49-F238E27FC236}">
                <a16:creationId xmlns:a16="http://schemas.microsoft.com/office/drawing/2014/main" id="{2B485F65-E6F7-43F2-8D8C-85DFDF2C04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7450" y="4067175"/>
            <a:ext cx="1033463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4321" name="Line 100">
            <a:extLst>
              <a:ext uri="{FF2B5EF4-FFF2-40B4-BE49-F238E27FC236}">
                <a16:creationId xmlns:a16="http://schemas.microsoft.com/office/drawing/2014/main" id="{D978F696-EDF3-4584-B56C-EE9D879845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2688" y="5257800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4322" name="Line 101">
            <a:extLst>
              <a:ext uri="{FF2B5EF4-FFF2-40B4-BE49-F238E27FC236}">
                <a16:creationId xmlns:a16="http://schemas.microsoft.com/office/drawing/2014/main" id="{0FFB604D-CDEA-4591-9C59-6850A15785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76813" y="5511800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4323" name="Line 102">
            <a:extLst>
              <a:ext uri="{FF2B5EF4-FFF2-40B4-BE49-F238E27FC236}">
                <a16:creationId xmlns:a16="http://schemas.microsoft.com/office/drawing/2014/main" id="{E57FB5A6-52A0-46FB-BE7D-FF1AB21AAA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60938" y="5754688"/>
            <a:ext cx="1033462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4324" name="Line 103">
            <a:extLst>
              <a:ext uri="{FF2B5EF4-FFF2-40B4-BE49-F238E27FC236}">
                <a16:creationId xmlns:a16="http://schemas.microsoft.com/office/drawing/2014/main" id="{5614B90B-459A-4B72-89A3-D0A8B19906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5063" y="5997575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89DAB-F1D7-4F75-8E78-3FD40908E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 one scenario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38C67A-526C-414B-A21B-F05AC12B2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96" y="1556792"/>
            <a:ext cx="8822008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110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00" name="Picture 4" descr="underline_base">
            <a:extLst>
              <a:ext uri="{FF2B5EF4-FFF2-40B4-BE49-F238E27FC236}">
                <a16:creationId xmlns:a16="http://schemas.microsoft.com/office/drawing/2014/main" id="{74085269-E97B-4F9F-B059-266289477E4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00012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Rectangle 2">
            <a:extLst>
              <a:ext uri="{FF2B5EF4-FFF2-40B4-BE49-F238E27FC236}">
                <a16:creationId xmlns:a16="http://schemas.microsoft.com/office/drawing/2014/main" id="{2641506A-3E39-4047-AD37-48BAFF1760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SR: Selective repeat</a:t>
            </a:r>
            <a:endParaRPr lang="en-US" altLang="zh-CN"/>
          </a:p>
        </p:txBody>
      </p:sp>
      <p:sp>
        <p:nvSpPr>
          <p:cNvPr id="54278" name="Rectangle 3">
            <a:extLst>
              <a:ext uri="{FF2B5EF4-FFF2-40B4-BE49-F238E27FC236}">
                <a16:creationId xmlns:a16="http://schemas.microsoft.com/office/drawing/2014/main" id="{A8934BED-811F-4335-BEEB-A36828BDCC9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52450" y="1466850"/>
            <a:ext cx="7562850" cy="4648200"/>
          </a:xfrm>
        </p:spPr>
        <p:txBody>
          <a:bodyPr/>
          <a:lstStyle/>
          <a:p>
            <a:r>
              <a:rPr lang="en-US" altLang="zh-CN"/>
              <a:t>receiver </a:t>
            </a:r>
            <a:r>
              <a:rPr lang="en-US" altLang="zh-CN" i="1"/>
              <a:t>individually</a:t>
            </a:r>
            <a:r>
              <a:rPr lang="en-US" altLang="zh-CN"/>
              <a:t> acknowledges all correctly received pkts</a:t>
            </a:r>
          </a:p>
          <a:p>
            <a:pPr lvl="1"/>
            <a:r>
              <a:rPr lang="en-US" altLang="zh-CN"/>
              <a:t>buffers pkts, as needed, for eventual in-order delivery to upper layer</a:t>
            </a:r>
          </a:p>
          <a:p>
            <a:r>
              <a:rPr lang="en-US" altLang="zh-CN"/>
              <a:t>sender only resends pkts for which ACK not received</a:t>
            </a:r>
          </a:p>
          <a:p>
            <a:pPr lvl="1"/>
            <a:r>
              <a:rPr lang="en-US" altLang="zh-CN"/>
              <a:t>sender timer for each unACKed pkt</a:t>
            </a:r>
          </a:p>
          <a:p>
            <a:r>
              <a:rPr lang="en-US" altLang="zh-CN"/>
              <a:t>sender window</a:t>
            </a:r>
          </a:p>
          <a:p>
            <a:pPr lvl="1"/>
            <a:r>
              <a:rPr lang="en-US" altLang="zh-CN" i="1"/>
              <a:t>N</a:t>
            </a:r>
            <a:r>
              <a:rPr lang="en-US" altLang="zh-CN"/>
              <a:t> consecutive seq #</a:t>
            </a:r>
            <a:r>
              <a:rPr lang="ja-JP" altLang="en-US"/>
              <a:t>’</a:t>
            </a:r>
            <a:r>
              <a:rPr lang="en-US" altLang="ja-JP"/>
              <a:t>s</a:t>
            </a:r>
          </a:p>
          <a:p>
            <a:pPr lvl="1"/>
            <a:r>
              <a:rPr lang="en-US" altLang="zh-CN"/>
              <a:t>limits seq #s of sent, unACKed pkts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54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54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54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1000"/>
                                        <p:tgtEl>
                                          <p:spTgt spid="54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灯片编号占位符 5">
            <a:extLst>
              <a:ext uri="{FF2B5EF4-FFF2-40B4-BE49-F238E27FC236}">
                <a16:creationId xmlns:a16="http://schemas.microsoft.com/office/drawing/2014/main" id="{2ABC0637-3BB0-4387-9D2A-487D12B5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BB30-CBAD-41A4-92D7-E89132880CD0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03A7B5F9-B2F8-4CDC-97D5-F7183C8A85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Review: Port Number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13E7F4A-3162-4EFE-9125-82E1E30C2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50" y="1349308"/>
            <a:ext cx="8513124" cy="481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6099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>
            <a:extLst>
              <a:ext uri="{FF2B5EF4-FFF2-40B4-BE49-F238E27FC236}">
                <a16:creationId xmlns:a16="http://schemas.microsoft.com/office/drawing/2014/main" id="{FFE27DA6-2540-4479-BDDC-6520C37C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Transport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Layer</a:t>
            </a:r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DFE1FF64-AFEB-47D8-B85C-DD2F591233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82563"/>
            <a:ext cx="9144000" cy="898525"/>
          </a:xfrm>
        </p:spPr>
        <p:txBody>
          <a:bodyPr/>
          <a:lstStyle/>
          <a:p>
            <a:r>
              <a:rPr lang="en-US" altLang="zh-CN" sz="3200"/>
              <a:t>Selective repeat: sender, receiver windows</a:t>
            </a:r>
          </a:p>
        </p:txBody>
      </p:sp>
      <p:pic>
        <p:nvPicPr>
          <p:cNvPr id="55301" name="Picture 3" descr="sr_seqnum">
            <a:extLst>
              <a:ext uri="{FF2B5EF4-FFF2-40B4-BE49-F238E27FC236}">
                <a16:creationId xmlns:a16="http://schemas.microsoft.com/office/drawing/2014/main" id="{696C6C31-2AF0-4702-A7E2-327796700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404938"/>
            <a:ext cx="8235950" cy="49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2" name="Rectangle 4">
            <a:extLst>
              <a:ext uri="{FF2B5EF4-FFF2-40B4-BE49-F238E27FC236}">
                <a16:creationId xmlns:a16="http://schemas.microsoft.com/office/drawing/2014/main" id="{55D04222-1F5A-471A-AEE0-235D38301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825" y="1917700"/>
            <a:ext cx="2141538" cy="614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5303" name="Rectangle 5">
            <a:extLst>
              <a:ext uri="{FF2B5EF4-FFF2-40B4-BE49-F238E27FC236}">
                <a16:creationId xmlns:a16="http://schemas.microsoft.com/office/drawing/2014/main" id="{83ABDB48-5629-4200-A880-485352AB8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4516438"/>
            <a:ext cx="2130425" cy="579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56328" name="Picture 6" descr="underline_base">
            <a:extLst>
              <a:ext uri="{FF2B5EF4-FFF2-40B4-BE49-F238E27FC236}">
                <a16:creationId xmlns:a16="http://schemas.microsoft.com/office/drawing/2014/main" id="{3C3DF753-0B80-4C32-AFED-95B7E5F0A13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8223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 animBg="1"/>
      <p:bldP spid="55303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5">
            <a:extLst>
              <a:ext uri="{FF2B5EF4-FFF2-40B4-BE49-F238E27FC236}">
                <a16:creationId xmlns:a16="http://schemas.microsoft.com/office/drawing/2014/main" id="{28E71F55-D20F-49D8-B86A-16D323B3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Transport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Layer</a:t>
            </a:r>
          </a:p>
        </p:txBody>
      </p:sp>
      <p:pic>
        <p:nvPicPr>
          <p:cNvPr id="57348" name="Picture 13" descr="underline_base">
            <a:extLst>
              <a:ext uri="{FF2B5EF4-FFF2-40B4-BE49-F238E27FC236}">
                <a16:creationId xmlns:a16="http://schemas.microsoft.com/office/drawing/2014/main" id="{8D8AF81E-928D-4912-A09F-0406B596A9C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898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2">
            <a:extLst>
              <a:ext uri="{FF2B5EF4-FFF2-40B4-BE49-F238E27FC236}">
                <a16:creationId xmlns:a16="http://schemas.microsoft.com/office/drawing/2014/main" id="{892BFD47-89A0-40B2-B0F1-334301391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7675" y="24765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Selective repeat</a:t>
            </a:r>
          </a:p>
        </p:txBody>
      </p:sp>
      <p:sp>
        <p:nvSpPr>
          <p:cNvPr id="56326" name="Rectangle 3">
            <a:extLst>
              <a:ext uri="{FF2B5EF4-FFF2-40B4-BE49-F238E27FC236}">
                <a16:creationId xmlns:a16="http://schemas.microsoft.com/office/drawing/2014/main" id="{A76294EF-0A37-4306-A5BC-3EBD5E51AFB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47675" y="1600200"/>
            <a:ext cx="4060825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00"/>
                </a:solidFill>
              </a:rPr>
              <a:t>data from above:</a:t>
            </a:r>
          </a:p>
          <a:p>
            <a:r>
              <a:rPr lang="en-US" altLang="zh-CN" sz="2400"/>
              <a:t>if next available seq # in window, send pkt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00"/>
                </a:solidFill>
              </a:rPr>
              <a:t>timeout(n):</a:t>
            </a:r>
          </a:p>
          <a:p>
            <a:r>
              <a:rPr lang="en-US" altLang="zh-CN" sz="2400"/>
              <a:t>resend pkt n, restart timer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C0000"/>
                </a:solidFill>
              </a:rPr>
              <a:t>ACK(n)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 sz="2400"/>
              <a:t>in </a:t>
            </a:r>
            <a:r>
              <a:rPr lang="en-US" altLang="zh-CN" sz="1800"/>
              <a:t>[sendbase,sendbase+N]:</a:t>
            </a:r>
            <a:endParaRPr lang="en-US" altLang="zh-CN" sz="2400"/>
          </a:p>
          <a:p>
            <a:r>
              <a:rPr lang="en-US" altLang="zh-CN" sz="2400"/>
              <a:t>mark pkt n as received</a:t>
            </a:r>
          </a:p>
          <a:p>
            <a:r>
              <a:rPr lang="en-US" altLang="zh-CN" sz="2400"/>
              <a:t>if n smallest unACKed pkt, advance window base to next unACKed seq # </a:t>
            </a:r>
            <a:endParaRPr lang="en-US" altLang="zh-CN"/>
          </a:p>
          <a:p>
            <a:endParaRPr lang="en-US" altLang="zh-CN"/>
          </a:p>
        </p:txBody>
      </p:sp>
      <p:sp>
        <p:nvSpPr>
          <p:cNvPr id="56327" name="Rectangle 4">
            <a:extLst>
              <a:ext uri="{FF2B5EF4-FFF2-40B4-BE49-F238E27FC236}">
                <a16:creationId xmlns:a16="http://schemas.microsoft.com/office/drawing/2014/main" id="{73CD1690-7AC1-4F94-A6BA-6BB14C42B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" y="1457325"/>
            <a:ext cx="4098925" cy="4751388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2C606B56-D2A1-49AB-BFB8-E1BA92A90DA1}"/>
              </a:ext>
            </a:extLst>
          </p:cNvPr>
          <p:cNvGrpSpPr>
            <a:grpSpLocks/>
          </p:cNvGrpSpPr>
          <p:nvPr/>
        </p:nvGrpSpPr>
        <p:grpSpPr bwMode="auto">
          <a:xfrm>
            <a:off x="530225" y="1155700"/>
            <a:ext cx="1325563" cy="523875"/>
            <a:chOff x="1048" y="3896"/>
            <a:chExt cx="835" cy="330"/>
          </a:xfrm>
        </p:grpSpPr>
        <p:sp>
          <p:nvSpPr>
            <p:cNvPr id="57358" name="Rectangle 6">
              <a:extLst>
                <a:ext uri="{FF2B5EF4-FFF2-40B4-BE49-F238E27FC236}">
                  <a16:creationId xmlns:a16="http://schemas.microsoft.com/office/drawing/2014/main" id="{47662419-07D1-43F0-B32F-16DAFA994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" y="3984"/>
              <a:ext cx="61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7359" name="Text Box 7">
              <a:extLst>
                <a:ext uri="{FF2B5EF4-FFF2-40B4-BE49-F238E27FC236}">
                  <a16:creationId xmlns:a16="http://schemas.microsoft.com/office/drawing/2014/main" id="{69420581-0EE9-40AC-9C53-7895C836E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8" y="3896"/>
              <a:ext cx="835" cy="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sender</a:t>
              </a:r>
            </a:p>
          </p:txBody>
        </p:sp>
      </p:grpSp>
      <p:sp>
        <p:nvSpPr>
          <p:cNvPr id="56329" name="Rectangle 8">
            <a:extLst>
              <a:ext uri="{FF2B5EF4-FFF2-40B4-BE49-F238E27FC236}">
                <a16:creationId xmlns:a16="http://schemas.microsoft.com/office/drawing/2014/main" id="{581BD140-392E-4EDF-9B89-11F2FDBF9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1581150"/>
            <a:ext cx="414337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pkt n in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[rcvbase, rcvbase+N-1]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send ACK(n)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out-of-order: buffer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in-order: deliver (also deliver buffered, in-order pkts), advance window to next not-yet-received pkt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pkt n in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[rcvbase-N,rcvbase-1]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ACK(n)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otherwise: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ignore 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6330" name="Rectangle 9">
            <a:extLst>
              <a:ext uri="{FF2B5EF4-FFF2-40B4-BE49-F238E27FC236}">
                <a16:creationId xmlns:a16="http://schemas.microsoft.com/office/drawing/2014/main" id="{64760B6C-ACB9-4CA9-8490-F78A919DA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438275"/>
            <a:ext cx="4181475" cy="4729163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3" name="Group 10">
            <a:extLst>
              <a:ext uri="{FF2B5EF4-FFF2-40B4-BE49-F238E27FC236}">
                <a16:creationId xmlns:a16="http://schemas.microsoft.com/office/drawing/2014/main" id="{24E57DB5-0D4E-4288-A8CA-A3AE3A89B01D}"/>
              </a:ext>
            </a:extLst>
          </p:cNvPr>
          <p:cNvGrpSpPr>
            <a:grpSpLocks/>
          </p:cNvGrpSpPr>
          <p:nvPr/>
        </p:nvGrpSpPr>
        <p:grpSpPr bwMode="auto">
          <a:xfrm>
            <a:off x="4992688" y="1127125"/>
            <a:ext cx="1582737" cy="523875"/>
            <a:chOff x="3271" y="158"/>
            <a:chExt cx="997" cy="330"/>
          </a:xfrm>
        </p:grpSpPr>
        <p:sp>
          <p:nvSpPr>
            <p:cNvPr id="57356" name="Rectangle 11">
              <a:extLst>
                <a:ext uri="{FF2B5EF4-FFF2-40B4-BE49-F238E27FC236}">
                  <a16:creationId xmlns:a16="http://schemas.microsoft.com/office/drawing/2014/main" id="{E8FD822E-D8E3-43F1-9030-DA09F275E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64"/>
              <a:ext cx="82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7357" name="Text Box 12">
              <a:extLst>
                <a:ext uri="{FF2B5EF4-FFF2-40B4-BE49-F238E27FC236}">
                  <a16:creationId xmlns:a16="http://schemas.microsoft.com/office/drawing/2014/main" id="{303C0279-87BA-4757-B90A-A93E4D51F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1" y="158"/>
              <a:ext cx="99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receiver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6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6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6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6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6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63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63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 build="p"/>
      <p:bldP spid="56327" grpId="0" animBg="1"/>
      <p:bldP spid="56329" grpId="0"/>
      <p:bldP spid="56330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>
            <a:extLst>
              <a:ext uri="{FF2B5EF4-FFF2-40B4-BE49-F238E27FC236}">
                <a16:creationId xmlns:a16="http://schemas.microsoft.com/office/drawing/2014/main" id="{06B503D7-0F34-47CF-8C11-B615A308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Transport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Layer</a:t>
            </a:r>
          </a:p>
        </p:txBody>
      </p:sp>
      <p:pic>
        <p:nvPicPr>
          <p:cNvPr id="58372" name="Picture 94" descr="underline_base">
            <a:extLst>
              <a:ext uri="{FF2B5EF4-FFF2-40B4-BE49-F238E27FC236}">
                <a16:creationId xmlns:a16="http://schemas.microsoft.com/office/drawing/2014/main" id="{C92BC7ED-570B-4677-96F5-A29C321D95C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806450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Rectangle 2">
            <a:extLst>
              <a:ext uri="{FF2B5EF4-FFF2-40B4-BE49-F238E27FC236}">
                <a16:creationId xmlns:a16="http://schemas.microsoft.com/office/drawing/2014/main" id="{04CF875A-F899-47B2-B87B-EF4146EA07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500" y="198438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Selective repeat in action</a:t>
            </a:r>
          </a:p>
        </p:txBody>
      </p:sp>
      <p:sp>
        <p:nvSpPr>
          <p:cNvPr id="58374" name="Text Box 4">
            <a:extLst>
              <a:ext uri="{FF2B5EF4-FFF2-40B4-BE49-F238E27FC236}">
                <a16:creationId xmlns:a16="http://schemas.microsoft.com/office/drawing/2014/main" id="{F71F7DE7-9115-426F-ABEE-B62392510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5413" y="1490663"/>
            <a:ext cx="1246187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send  pkt0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send  pkt1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send  pkt2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send  pkt3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(wait)</a:t>
            </a:r>
          </a:p>
        </p:txBody>
      </p:sp>
      <p:sp>
        <p:nvSpPr>
          <p:cNvPr id="58375" name="Text Box 5">
            <a:extLst>
              <a:ext uri="{FF2B5EF4-FFF2-40B4-BE49-F238E27FC236}">
                <a16:creationId xmlns:a16="http://schemas.microsoft.com/office/drawing/2014/main" id="{E5273C01-C077-4746-A99A-55A5C6F45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6088" y="1119188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sng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sender</a:t>
            </a:r>
          </a:p>
        </p:txBody>
      </p:sp>
      <p:sp>
        <p:nvSpPr>
          <p:cNvPr id="58376" name="Text Box 6">
            <a:extLst>
              <a:ext uri="{FF2B5EF4-FFF2-40B4-BE49-F238E27FC236}">
                <a16:creationId xmlns:a16="http://schemas.microsoft.com/office/drawing/2014/main" id="{347D4595-C92F-4E75-80EF-D1A072EDA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25" y="1138238"/>
            <a:ext cx="1071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sng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receiver</a:t>
            </a:r>
          </a:p>
        </p:txBody>
      </p:sp>
      <p:sp>
        <p:nvSpPr>
          <p:cNvPr id="58377" name="Line 7">
            <a:extLst>
              <a:ext uri="{FF2B5EF4-FFF2-40B4-BE49-F238E27FC236}">
                <a16:creationId xmlns:a16="http://schemas.microsoft.com/office/drawing/2014/main" id="{D574879B-C001-4571-93DE-103851A601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1238" y="1736725"/>
            <a:ext cx="11112" cy="4538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8378" name="Text Box 8">
            <a:extLst>
              <a:ext uri="{FF2B5EF4-FFF2-40B4-BE49-F238E27FC236}">
                <a16:creationId xmlns:a16="http://schemas.microsoft.com/office/drawing/2014/main" id="{EEAC6E69-8481-427C-98B2-383D3F2A4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4088" y="1931988"/>
            <a:ext cx="256857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receive pkt0, send ack0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receive pkt1, send ack1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receive pkt3, buffer,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           send ack3</a:t>
            </a:r>
          </a:p>
        </p:txBody>
      </p:sp>
      <p:sp>
        <p:nvSpPr>
          <p:cNvPr id="58379" name="Text Box 9">
            <a:extLst>
              <a:ext uri="{FF2B5EF4-FFF2-40B4-BE49-F238E27FC236}">
                <a16:creationId xmlns:a16="http://schemas.microsoft.com/office/drawing/2014/main" id="{F554B901-A28A-4D7E-8C7E-CF17CE5F1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3094038"/>
            <a:ext cx="215423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rcv ack0, send pkt4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rcv ack1, send pkt5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58380" name="Picture 10" descr="alarm_clock_ringing">
            <a:extLst>
              <a:ext uri="{FF2B5EF4-FFF2-40B4-BE49-F238E27FC236}">
                <a16:creationId xmlns:a16="http://schemas.microsoft.com/office/drawing/2014/main" id="{272E24CF-E2B6-429B-8765-9B9D079E8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4241800"/>
            <a:ext cx="436562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81" name="Text Box 11">
            <a:extLst>
              <a:ext uri="{FF2B5EF4-FFF2-40B4-BE49-F238E27FC236}">
                <a16:creationId xmlns:a16="http://schemas.microsoft.com/office/drawing/2014/main" id="{04428DB9-481C-44CA-98B9-575CB9180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738" y="4457700"/>
            <a:ext cx="153828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pkt 2 timeout</a:t>
            </a:r>
          </a:p>
        </p:txBody>
      </p:sp>
      <p:sp>
        <p:nvSpPr>
          <p:cNvPr id="58382" name="Text Box 12">
            <a:extLst>
              <a:ext uri="{FF2B5EF4-FFF2-40B4-BE49-F238E27FC236}">
                <a16:creationId xmlns:a16="http://schemas.microsoft.com/office/drawing/2014/main" id="{3A61A1E3-8EB7-4B3A-A880-33E21ABFD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0175" y="4672013"/>
            <a:ext cx="12461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send  pkt2</a:t>
            </a:r>
          </a:p>
        </p:txBody>
      </p:sp>
      <p:sp>
        <p:nvSpPr>
          <p:cNvPr id="58383" name="Line 14">
            <a:extLst>
              <a:ext uri="{FF2B5EF4-FFF2-40B4-BE49-F238E27FC236}">
                <a16:creationId xmlns:a16="http://schemas.microsoft.com/office/drawing/2014/main" id="{60CACAF8-CC85-4401-A714-A1B9FDD70F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6050" y="1684338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8384" name="Line 15">
            <a:extLst>
              <a:ext uri="{FF2B5EF4-FFF2-40B4-BE49-F238E27FC236}">
                <a16:creationId xmlns:a16="http://schemas.microsoft.com/office/drawing/2014/main" id="{10BDC57E-63E2-49C7-A442-6ADBD3CAA0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4463" y="1958975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8385" name="Line 16">
            <a:extLst>
              <a:ext uri="{FF2B5EF4-FFF2-40B4-BE49-F238E27FC236}">
                <a16:creationId xmlns:a16="http://schemas.microsoft.com/office/drawing/2014/main" id="{5CE8ED86-F242-4785-908E-243FB8ADA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0338" y="2222500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8386" name="Line 17">
            <a:extLst>
              <a:ext uri="{FF2B5EF4-FFF2-40B4-BE49-F238E27FC236}">
                <a16:creationId xmlns:a16="http://schemas.microsoft.com/office/drawing/2014/main" id="{E73D0622-C949-4B98-AB38-966D5CAC09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6688" y="2508250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8387" name="Line 18">
            <a:extLst>
              <a:ext uri="{FF2B5EF4-FFF2-40B4-BE49-F238E27FC236}">
                <a16:creationId xmlns:a16="http://schemas.microsoft.com/office/drawing/2014/main" id="{73A8A5F3-1CD9-4E70-BC04-C75D9352D5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2208213"/>
            <a:ext cx="2014538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8388" name="Text Box 19">
            <a:extLst>
              <a:ext uri="{FF2B5EF4-FFF2-40B4-BE49-F238E27FC236}">
                <a16:creationId xmlns:a16="http://schemas.microsoft.com/office/drawing/2014/main" id="{3B2B30BA-DD6E-4BF2-BFBB-2B4DA3A69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338" y="2257425"/>
            <a:ext cx="341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X</a:t>
            </a:r>
          </a:p>
        </p:txBody>
      </p:sp>
      <p:sp>
        <p:nvSpPr>
          <p:cNvPr id="58389" name="Text Box 20">
            <a:extLst>
              <a:ext uri="{FF2B5EF4-FFF2-40B4-BE49-F238E27FC236}">
                <a16:creationId xmlns:a16="http://schemas.microsoft.com/office/drawing/2014/main" id="{AC3970C4-4A43-4737-8CEC-1A0FAB14B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1088" y="2278063"/>
            <a:ext cx="522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loss</a:t>
            </a:r>
          </a:p>
        </p:txBody>
      </p:sp>
      <p:sp>
        <p:nvSpPr>
          <p:cNvPr id="58390" name="Line 21">
            <a:extLst>
              <a:ext uri="{FF2B5EF4-FFF2-40B4-BE49-F238E27FC236}">
                <a16:creationId xmlns:a16="http://schemas.microsoft.com/office/drawing/2014/main" id="{15A769CC-4235-468F-BEE1-71715AB944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9225" y="2493963"/>
            <a:ext cx="2014538" cy="11001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8391" name="Line 22">
            <a:extLst>
              <a:ext uri="{FF2B5EF4-FFF2-40B4-BE49-F238E27FC236}">
                <a16:creationId xmlns:a16="http://schemas.microsoft.com/office/drawing/2014/main" id="{70635F83-824C-42B6-867B-3D9836BD96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330575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8392" name="Line 23">
            <a:extLst>
              <a:ext uri="{FF2B5EF4-FFF2-40B4-BE49-F238E27FC236}">
                <a16:creationId xmlns:a16="http://schemas.microsoft.com/office/drawing/2014/main" id="{DBF95048-4EE0-458C-AE1D-C2EF16AC0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4150" y="3649663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8393" name="Line 24">
            <a:extLst>
              <a:ext uri="{FF2B5EF4-FFF2-40B4-BE49-F238E27FC236}">
                <a16:creationId xmlns:a16="http://schemas.microsoft.com/office/drawing/2014/main" id="{BC1534C2-2CA5-4722-B5BF-9482193DB3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0975" y="3024188"/>
            <a:ext cx="2014538" cy="11001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58394" name="Group 25">
            <a:extLst>
              <a:ext uri="{FF2B5EF4-FFF2-40B4-BE49-F238E27FC236}">
                <a16:creationId xmlns:a16="http://schemas.microsoft.com/office/drawing/2014/main" id="{434B2B0F-3369-4E13-A482-9850BE6888E8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2212975"/>
            <a:ext cx="103188" cy="2462213"/>
            <a:chOff x="3651" y="1878"/>
            <a:chExt cx="78" cy="963"/>
          </a:xfrm>
        </p:grpSpPr>
        <p:sp>
          <p:nvSpPr>
            <p:cNvPr id="58437" name="Line 26">
              <a:extLst>
                <a:ext uri="{FF2B5EF4-FFF2-40B4-BE49-F238E27FC236}">
                  <a16:creationId xmlns:a16="http://schemas.microsoft.com/office/drawing/2014/main" id="{81F8948B-0ED6-4B22-89D0-1897A5312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8438" name="Line 27">
              <a:extLst>
                <a:ext uri="{FF2B5EF4-FFF2-40B4-BE49-F238E27FC236}">
                  <a16:creationId xmlns:a16="http://schemas.microsoft.com/office/drawing/2014/main" id="{FA234F8F-1753-4A39-81B7-8855BB7D44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8439" name="Line 28">
              <a:extLst>
                <a:ext uri="{FF2B5EF4-FFF2-40B4-BE49-F238E27FC236}">
                  <a16:creationId xmlns:a16="http://schemas.microsoft.com/office/drawing/2014/main" id="{2BC650EF-0063-442F-BBDC-7F4C3C0E3D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58395" name="Line 29">
            <a:extLst>
              <a:ext uri="{FF2B5EF4-FFF2-40B4-BE49-F238E27FC236}">
                <a16:creationId xmlns:a16="http://schemas.microsoft.com/office/drawing/2014/main" id="{76EDEDE7-4A2C-48B6-8894-6A13B88739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2563" y="4843463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8396" name="Text Box 33">
            <a:extLst>
              <a:ext uri="{FF2B5EF4-FFF2-40B4-BE49-F238E27FC236}">
                <a16:creationId xmlns:a16="http://schemas.microsoft.com/office/drawing/2014/main" id="{8D447999-5F5F-4BDB-87BC-8F79EBE5F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0913" y="3455988"/>
            <a:ext cx="23002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receive pkt4, buffer,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           send ack4</a:t>
            </a:r>
          </a:p>
        </p:txBody>
      </p:sp>
      <p:sp>
        <p:nvSpPr>
          <p:cNvPr id="58397" name="Text Box 34">
            <a:extLst>
              <a:ext uri="{FF2B5EF4-FFF2-40B4-BE49-F238E27FC236}">
                <a16:creationId xmlns:a16="http://schemas.microsoft.com/office/drawing/2014/main" id="{8D4A7B4D-878A-4821-998B-A2EE763B2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9963" y="3976688"/>
            <a:ext cx="23002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receive pkt5, buffer,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           send ack5</a:t>
            </a:r>
          </a:p>
        </p:txBody>
      </p:sp>
      <p:sp>
        <p:nvSpPr>
          <p:cNvPr id="58398" name="Text Box 35">
            <a:extLst>
              <a:ext uri="{FF2B5EF4-FFF2-40B4-BE49-F238E27FC236}">
                <a16:creationId xmlns:a16="http://schemas.microsoft.com/office/drawing/2014/main" id="{9C7D4D15-13CF-4295-BE86-00E1E03C0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075" y="5130800"/>
            <a:ext cx="2960688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rcv pkt2; deliver pkt2,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pkt3, pkt4, pkt5; send ack2</a:t>
            </a:r>
          </a:p>
        </p:txBody>
      </p:sp>
      <p:sp>
        <p:nvSpPr>
          <p:cNvPr id="58399" name="Text Box 36">
            <a:extLst>
              <a:ext uri="{FF2B5EF4-FFF2-40B4-BE49-F238E27FC236}">
                <a16:creationId xmlns:a16="http://schemas.microsoft.com/office/drawing/2014/main" id="{521FBC26-5374-498A-B562-F22CF30F5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75" y="3959225"/>
            <a:ext cx="1698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record ack3 arrived</a:t>
            </a:r>
          </a:p>
        </p:txBody>
      </p:sp>
      <p:grpSp>
        <p:nvGrpSpPr>
          <p:cNvPr id="58400" name="Group 37">
            <a:extLst>
              <a:ext uri="{FF2B5EF4-FFF2-40B4-BE49-F238E27FC236}">
                <a16:creationId xmlns:a16="http://schemas.microsoft.com/office/drawing/2014/main" id="{CA640C7B-4CF2-4C10-AE31-FB8CCB05430C}"/>
              </a:ext>
            </a:extLst>
          </p:cNvPr>
          <p:cNvGrpSpPr>
            <a:grpSpLocks/>
          </p:cNvGrpSpPr>
          <p:nvPr/>
        </p:nvGrpSpPr>
        <p:grpSpPr bwMode="auto">
          <a:xfrm>
            <a:off x="165100" y="1528763"/>
            <a:ext cx="1612900" cy="307975"/>
            <a:chOff x="83" y="914"/>
            <a:chExt cx="1016" cy="194"/>
          </a:xfrm>
        </p:grpSpPr>
        <p:sp>
          <p:nvSpPr>
            <p:cNvPr id="58435" name="Rectangle 38">
              <a:extLst>
                <a:ext uri="{FF2B5EF4-FFF2-40B4-BE49-F238E27FC236}">
                  <a16:creationId xmlns:a16="http://schemas.microsoft.com/office/drawing/2014/main" id="{556CA036-E1D8-4402-B2ED-AC9190310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8436" name="Text Box 39">
              <a:extLst>
                <a:ext uri="{FF2B5EF4-FFF2-40B4-BE49-F238E27FC236}">
                  <a16:creationId xmlns:a16="http://schemas.microsoft.com/office/drawing/2014/main" id="{6CD30C75-E7C7-4519-90C2-4B560B5494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" y="914"/>
              <a:ext cx="101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0 1 2 3 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4 5 6 7 8 </a:t>
              </a:r>
            </a:p>
          </p:txBody>
        </p:sp>
      </p:grpSp>
      <p:sp>
        <p:nvSpPr>
          <p:cNvPr id="58401" name="Text Box 40">
            <a:extLst>
              <a:ext uri="{FF2B5EF4-FFF2-40B4-BE49-F238E27FC236}">
                <a16:creationId xmlns:a16="http://schemas.microsoft.com/office/drawing/2014/main" id="{59CF9442-91E9-44D3-A6A2-7BF4B0317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8" y="1182688"/>
            <a:ext cx="2146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1" u="sng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sender window (N=4)</a:t>
            </a:r>
          </a:p>
        </p:txBody>
      </p:sp>
      <p:sp>
        <p:nvSpPr>
          <p:cNvPr id="58402" name="Rectangle 41">
            <a:extLst>
              <a:ext uri="{FF2B5EF4-FFF2-40B4-BE49-F238E27FC236}">
                <a16:creationId xmlns:a16="http://schemas.microsoft.com/office/drawing/2014/main" id="{D1154693-ECB3-4ABC-B6B7-A841C6910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8" y="2692400"/>
            <a:ext cx="606425" cy="2286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58403" name="Group 42">
            <a:extLst>
              <a:ext uri="{FF2B5EF4-FFF2-40B4-BE49-F238E27FC236}">
                <a16:creationId xmlns:a16="http://schemas.microsoft.com/office/drawing/2014/main" id="{605267CA-7C0C-4064-B59D-08DB30C43E08}"/>
              </a:ext>
            </a:extLst>
          </p:cNvPr>
          <p:cNvGrpSpPr>
            <a:grpSpLocks/>
          </p:cNvGrpSpPr>
          <p:nvPr/>
        </p:nvGrpSpPr>
        <p:grpSpPr bwMode="auto">
          <a:xfrm>
            <a:off x="161925" y="1814513"/>
            <a:ext cx="1612900" cy="307975"/>
            <a:chOff x="83" y="914"/>
            <a:chExt cx="1016" cy="194"/>
          </a:xfrm>
        </p:grpSpPr>
        <p:sp>
          <p:nvSpPr>
            <p:cNvPr id="58433" name="Rectangle 43">
              <a:extLst>
                <a:ext uri="{FF2B5EF4-FFF2-40B4-BE49-F238E27FC236}">
                  <a16:creationId xmlns:a16="http://schemas.microsoft.com/office/drawing/2014/main" id="{66CF8DE0-0EE4-48F5-8982-2EFFE1F97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8434" name="Text Box 44">
              <a:extLst>
                <a:ext uri="{FF2B5EF4-FFF2-40B4-BE49-F238E27FC236}">
                  <a16:creationId xmlns:a16="http://schemas.microsoft.com/office/drawing/2014/main" id="{C2624759-F3FB-4CAD-8098-FD3DF1C8A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" y="914"/>
              <a:ext cx="101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0 1 2 3 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4 5 6 7 8 </a:t>
              </a:r>
            </a:p>
          </p:txBody>
        </p:sp>
      </p:grpSp>
      <p:grpSp>
        <p:nvGrpSpPr>
          <p:cNvPr id="58404" name="Group 45">
            <a:extLst>
              <a:ext uri="{FF2B5EF4-FFF2-40B4-BE49-F238E27FC236}">
                <a16:creationId xmlns:a16="http://schemas.microsoft.com/office/drawing/2014/main" id="{9F3223A7-49D9-4A54-883B-E8B9238B9E04}"/>
              </a:ext>
            </a:extLst>
          </p:cNvPr>
          <p:cNvGrpSpPr>
            <a:grpSpLocks/>
          </p:cNvGrpSpPr>
          <p:nvPr/>
        </p:nvGrpSpPr>
        <p:grpSpPr bwMode="auto">
          <a:xfrm>
            <a:off x="169863" y="2100263"/>
            <a:ext cx="1612900" cy="307975"/>
            <a:chOff x="83" y="914"/>
            <a:chExt cx="1016" cy="194"/>
          </a:xfrm>
        </p:grpSpPr>
        <p:sp>
          <p:nvSpPr>
            <p:cNvPr id="58431" name="Rectangle 46">
              <a:extLst>
                <a:ext uri="{FF2B5EF4-FFF2-40B4-BE49-F238E27FC236}">
                  <a16:creationId xmlns:a16="http://schemas.microsoft.com/office/drawing/2014/main" id="{B0BEB3BB-C2A4-4708-A466-EF444587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8432" name="Text Box 47">
              <a:extLst>
                <a:ext uri="{FF2B5EF4-FFF2-40B4-BE49-F238E27FC236}">
                  <a16:creationId xmlns:a16="http://schemas.microsoft.com/office/drawing/2014/main" id="{6E71C68C-513E-4B6C-9F2E-1CDB1E21F9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" y="914"/>
              <a:ext cx="101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0 1 2 3 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4 5 6 7 8 </a:t>
              </a:r>
            </a:p>
          </p:txBody>
        </p:sp>
      </p:grpSp>
      <p:grpSp>
        <p:nvGrpSpPr>
          <p:cNvPr id="58405" name="Group 48">
            <a:extLst>
              <a:ext uri="{FF2B5EF4-FFF2-40B4-BE49-F238E27FC236}">
                <a16:creationId xmlns:a16="http://schemas.microsoft.com/office/drawing/2014/main" id="{6AB0580B-756F-4EFC-8460-8384F8A66B53}"/>
              </a:ext>
            </a:extLst>
          </p:cNvPr>
          <p:cNvGrpSpPr>
            <a:grpSpLocks/>
          </p:cNvGrpSpPr>
          <p:nvPr/>
        </p:nvGrpSpPr>
        <p:grpSpPr bwMode="auto">
          <a:xfrm>
            <a:off x="166688" y="2374900"/>
            <a:ext cx="1612900" cy="307975"/>
            <a:chOff x="83" y="914"/>
            <a:chExt cx="1016" cy="194"/>
          </a:xfrm>
        </p:grpSpPr>
        <p:sp>
          <p:nvSpPr>
            <p:cNvPr id="58429" name="Rectangle 49">
              <a:extLst>
                <a:ext uri="{FF2B5EF4-FFF2-40B4-BE49-F238E27FC236}">
                  <a16:creationId xmlns:a16="http://schemas.microsoft.com/office/drawing/2014/main" id="{497E7741-4988-49E5-8723-B2D546936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8430" name="Text Box 50">
              <a:extLst>
                <a:ext uri="{FF2B5EF4-FFF2-40B4-BE49-F238E27FC236}">
                  <a16:creationId xmlns:a16="http://schemas.microsoft.com/office/drawing/2014/main" id="{2C75860F-3550-4FBC-9DB2-F327CE27F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" y="914"/>
              <a:ext cx="101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0 1 2 3 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4 5 6 7 8 </a:t>
              </a:r>
            </a:p>
          </p:txBody>
        </p:sp>
      </p:grpSp>
      <p:sp>
        <p:nvSpPr>
          <p:cNvPr id="58406" name="Rectangle 51">
            <a:extLst>
              <a:ext uri="{FF2B5EF4-FFF2-40B4-BE49-F238E27FC236}">
                <a16:creationId xmlns:a16="http://schemas.microsoft.com/office/drawing/2014/main" id="{BCEC2C4B-640E-4903-A984-C00FC8B92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3179763"/>
            <a:ext cx="628650" cy="2286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8407" name="Text Box 52">
            <a:extLst>
              <a:ext uri="{FF2B5EF4-FFF2-40B4-BE49-F238E27FC236}">
                <a16:creationId xmlns:a16="http://schemas.microsoft.com/office/drawing/2014/main" id="{B443F7E0-DE62-4176-81FF-22337231E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3" y="3144838"/>
            <a:ext cx="16144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0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1 2 3 4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 5 6 7 8 </a:t>
            </a:r>
          </a:p>
        </p:txBody>
      </p:sp>
      <p:grpSp>
        <p:nvGrpSpPr>
          <p:cNvPr id="58408" name="Group 53">
            <a:extLst>
              <a:ext uri="{FF2B5EF4-FFF2-40B4-BE49-F238E27FC236}">
                <a16:creationId xmlns:a16="http://schemas.microsoft.com/office/drawing/2014/main" id="{3E48F9F0-80D3-4C06-8D57-94F196D49C31}"/>
              </a:ext>
            </a:extLst>
          </p:cNvPr>
          <p:cNvGrpSpPr>
            <a:grpSpLocks/>
          </p:cNvGrpSpPr>
          <p:nvPr/>
        </p:nvGrpSpPr>
        <p:grpSpPr bwMode="auto">
          <a:xfrm>
            <a:off x="160338" y="3419475"/>
            <a:ext cx="1612900" cy="307975"/>
            <a:chOff x="80" y="2105"/>
            <a:chExt cx="1016" cy="194"/>
          </a:xfrm>
        </p:grpSpPr>
        <p:sp>
          <p:nvSpPr>
            <p:cNvPr id="58427" name="Rectangle 54">
              <a:extLst>
                <a:ext uri="{FF2B5EF4-FFF2-40B4-BE49-F238E27FC236}">
                  <a16:creationId xmlns:a16="http://schemas.microsoft.com/office/drawing/2014/main" id="{73F77295-930F-41EE-ADB9-973F4718A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8428" name="Text Box 55">
              <a:extLst>
                <a:ext uri="{FF2B5EF4-FFF2-40B4-BE49-F238E27FC236}">
                  <a16:creationId xmlns:a16="http://schemas.microsoft.com/office/drawing/2014/main" id="{C1537FF3-51ED-43BC-ACD8-2B55EAFA66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2105"/>
              <a:ext cx="101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0 1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2 3 4 5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6 7 8 </a:t>
              </a:r>
            </a:p>
          </p:txBody>
        </p:sp>
      </p:grpSp>
      <p:grpSp>
        <p:nvGrpSpPr>
          <p:cNvPr id="58409" name="Group 56">
            <a:extLst>
              <a:ext uri="{FF2B5EF4-FFF2-40B4-BE49-F238E27FC236}">
                <a16:creationId xmlns:a16="http://schemas.microsoft.com/office/drawing/2014/main" id="{E9D76360-BD10-4F3F-B064-DACD13DF336A}"/>
              </a:ext>
            </a:extLst>
          </p:cNvPr>
          <p:cNvGrpSpPr>
            <a:grpSpLocks/>
          </p:cNvGrpSpPr>
          <p:nvPr/>
        </p:nvGrpSpPr>
        <p:grpSpPr bwMode="auto">
          <a:xfrm>
            <a:off x="149225" y="4713288"/>
            <a:ext cx="1612900" cy="307975"/>
            <a:chOff x="80" y="2105"/>
            <a:chExt cx="1016" cy="194"/>
          </a:xfrm>
        </p:grpSpPr>
        <p:sp>
          <p:nvSpPr>
            <p:cNvPr id="58425" name="Rectangle 57">
              <a:extLst>
                <a:ext uri="{FF2B5EF4-FFF2-40B4-BE49-F238E27FC236}">
                  <a16:creationId xmlns:a16="http://schemas.microsoft.com/office/drawing/2014/main" id="{F1F65DC5-A7F9-4789-87A2-CD73CC549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8426" name="Text Box 58">
              <a:extLst>
                <a:ext uri="{FF2B5EF4-FFF2-40B4-BE49-F238E27FC236}">
                  <a16:creationId xmlns:a16="http://schemas.microsoft.com/office/drawing/2014/main" id="{1BE65C3C-D585-49E2-B7D4-F45107A9E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2105"/>
              <a:ext cx="101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0 1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2 3 4 5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6 7 8 </a:t>
              </a:r>
            </a:p>
          </p:txBody>
        </p:sp>
      </p:grpSp>
      <p:grpSp>
        <p:nvGrpSpPr>
          <p:cNvPr id="58410" name="Group 59">
            <a:extLst>
              <a:ext uri="{FF2B5EF4-FFF2-40B4-BE49-F238E27FC236}">
                <a16:creationId xmlns:a16="http://schemas.microsoft.com/office/drawing/2014/main" id="{ABDD74D2-41F3-4B16-A09D-C3F88429042E}"/>
              </a:ext>
            </a:extLst>
          </p:cNvPr>
          <p:cNvGrpSpPr>
            <a:grpSpLocks/>
          </p:cNvGrpSpPr>
          <p:nvPr/>
        </p:nvGrpSpPr>
        <p:grpSpPr bwMode="auto">
          <a:xfrm>
            <a:off x="157163" y="4954588"/>
            <a:ext cx="1612900" cy="307975"/>
            <a:chOff x="80" y="2105"/>
            <a:chExt cx="1016" cy="194"/>
          </a:xfrm>
        </p:grpSpPr>
        <p:sp>
          <p:nvSpPr>
            <p:cNvPr id="58423" name="Rectangle 60">
              <a:extLst>
                <a:ext uri="{FF2B5EF4-FFF2-40B4-BE49-F238E27FC236}">
                  <a16:creationId xmlns:a16="http://schemas.microsoft.com/office/drawing/2014/main" id="{EE1DE965-877A-42C3-985C-A709C3485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8424" name="Text Box 61">
              <a:extLst>
                <a:ext uri="{FF2B5EF4-FFF2-40B4-BE49-F238E27FC236}">
                  <a16:creationId xmlns:a16="http://schemas.microsoft.com/office/drawing/2014/main" id="{9E2232FF-4BFA-457F-9EE0-2F3FDBC9C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2105"/>
              <a:ext cx="101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0 1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2 3 4 5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6 7 8 </a:t>
              </a:r>
            </a:p>
          </p:txBody>
        </p:sp>
      </p:grpSp>
      <p:grpSp>
        <p:nvGrpSpPr>
          <p:cNvPr id="58411" name="Group 62">
            <a:extLst>
              <a:ext uri="{FF2B5EF4-FFF2-40B4-BE49-F238E27FC236}">
                <a16:creationId xmlns:a16="http://schemas.microsoft.com/office/drawing/2014/main" id="{C52F4733-3CE5-4F16-8F98-901CA8B53335}"/>
              </a:ext>
            </a:extLst>
          </p:cNvPr>
          <p:cNvGrpSpPr>
            <a:grpSpLocks/>
          </p:cNvGrpSpPr>
          <p:nvPr/>
        </p:nvGrpSpPr>
        <p:grpSpPr bwMode="auto">
          <a:xfrm>
            <a:off x="153988" y="5218113"/>
            <a:ext cx="1612900" cy="307975"/>
            <a:chOff x="80" y="2105"/>
            <a:chExt cx="1016" cy="194"/>
          </a:xfrm>
        </p:grpSpPr>
        <p:sp>
          <p:nvSpPr>
            <p:cNvPr id="58421" name="Rectangle 63">
              <a:extLst>
                <a:ext uri="{FF2B5EF4-FFF2-40B4-BE49-F238E27FC236}">
                  <a16:creationId xmlns:a16="http://schemas.microsoft.com/office/drawing/2014/main" id="{26D3E079-C77A-4A80-8A15-9AB9C499B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8422" name="Text Box 64">
              <a:extLst>
                <a:ext uri="{FF2B5EF4-FFF2-40B4-BE49-F238E27FC236}">
                  <a16:creationId xmlns:a16="http://schemas.microsoft.com/office/drawing/2014/main" id="{D012F7DE-944E-4955-B543-8098DF2D77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2105"/>
              <a:ext cx="101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0 1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2 3 4 5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6 7 8 </a:t>
              </a:r>
            </a:p>
          </p:txBody>
        </p:sp>
      </p:grpSp>
      <p:grpSp>
        <p:nvGrpSpPr>
          <p:cNvPr id="58412" name="Group 65">
            <a:extLst>
              <a:ext uri="{FF2B5EF4-FFF2-40B4-BE49-F238E27FC236}">
                <a16:creationId xmlns:a16="http://schemas.microsoft.com/office/drawing/2014/main" id="{5A3B2AAB-8784-49BE-8887-50CC854B7FD5}"/>
              </a:ext>
            </a:extLst>
          </p:cNvPr>
          <p:cNvGrpSpPr>
            <a:grpSpLocks/>
          </p:cNvGrpSpPr>
          <p:nvPr/>
        </p:nvGrpSpPr>
        <p:grpSpPr bwMode="auto">
          <a:xfrm>
            <a:off x="150813" y="5459413"/>
            <a:ext cx="1612900" cy="307975"/>
            <a:chOff x="80" y="2105"/>
            <a:chExt cx="1016" cy="194"/>
          </a:xfrm>
        </p:grpSpPr>
        <p:sp>
          <p:nvSpPr>
            <p:cNvPr id="58419" name="Rectangle 66">
              <a:extLst>
                <a:ext uri="{FF2B5EF4-FFF2-40B4-BE49-F238E27FC236}">
                  <a16:creationId xmlns:a16="http://schemas.microsoft.com/office/drawing/2014/main" id="{F7E5C4C4-D4D9-4B11-A43D-041D39ACE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8420" name="Text Box 67">
              <a:extLst>
                <a:ext uri="{FF2B5EF4-FFF2-40B4-BE49-F238E27FC236}">
                  <a16:creationId xmlns:a16="http://schemas.microsoft.com/office/drawing/2014/main" id="{E73D3E11-00D1-4A5E-A78D-7324AA6491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2105"/>
              <a:ext cx="101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0 1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2 3 4 5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6 7 8 </a:t>
              </a:r>
            </a:p>
          </p:txBody>
        </p:sp>
      </p:grpSp>
      <p:sp>
        <p:nvSpPr>
          <p:cNvPr id="58413" name="Line 88">
            <a:extLst>
              <a:ext uri="{FF2B5EF4-FFF2-40B4-BE49-F238E27FC236}">
                <a16:creationId xmlns:a16="http://schemas.microsoft.com/office/drawing/2014/main" id="{37AF48D3-63E5-467A-89B8-A7BBC355E8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5575" y="3833813"/>
            <a:ext cx="2070100" cy="13446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8414" name="Line 89">
            <a:extLst>
              <a:ext uri="{FF2B5EF4-FFF2-40B4-BE49-F238E27FC236}">
                <a16:creationId xmlns:a16="http://schemas.microsoft.com/office/drawing/2014/main" id="{76CE8BD2-5B8C-40A2-B77B-578584BBA3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17963" y="4141788"/>
            <a:ext cx="2070100" cy="13446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8415" name="Text Box 90">
            <a:extLst>
              <a:ext uri="{FF2B5EF4-FFF2-40B4-BE49-F238E27FC236}">
                <a16:creationId xmlns:a16="http://schemas.microsoft.com/office/drawing/2014/main" id="{920350B6-4031-4DB3-9898-038EC3E6B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763" y="5003800"/>
            <a:ext cx="1698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record ack4 arrived</a:t>
            </a:r>
          </a:p>
        </p:txBody>
      </p:sp>
      <p:sp>
        <p:nvSpPr>
          <p:cNvPr id="58416" name="Text Box 91">
            <a:extLst>
              <a:ext uri="{FF2B5EF4-FFF2-40B4-BE49-F238E27FC236}">
                <a16:creationId xmlns:a16="http://schemas.microsoft.com/office/drawing/2014/main" id="{F644A550-406E-4C66-B324-D3DD57939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5300663"/>
            <a:ext cx="1711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record ack5 arrived</a:t>
            </a:r>
          </a:p>
        </p:txBody>
      </p:sp>
      <p:sp>
        <p:nvSpPr>
          <p:cNvPr id="58417" name="Line 92">
            <a:extLst>
              <a:ext uri="{FF2B5EF4-FFF2-40B4-BE49-F238E27FC236}">
                <a16:creationId xmlns:a16="http://schemas.microsoft.com/office/drawing/2014/main" id="{BEF6F5C7-5308-423F-AEFE-773202E7E4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29213" y="5353050"/>
            <a:ext cx="922337" cy="5746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7394" name="Text Box 93">
            <a:extLst>
              <a:ext uri="{FF2B5EF4-FFF2-40B4-BE49-F238E27FC236}">
                <a16:creationId xmlns:a16="http://schemas.microsoft.com/office/drawing/2014/main" id="{381EAEA5-C30C-413B-B7AE-774F9F125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863" y="5861050"/>
            <a:ext cx="4371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Q: what happens when ack2 arrives?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73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73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73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94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5">
            <a:extLst>
              <a:ext uri="{FF2B5EF4-FFF2-40B4-BE49-F238E27FC236}">
                <a16:creationId xmlns:a16="http://schemas.microsoft.com/office/drawing/2014/main" id="{C72916D1-F9BF-4E44-87B8-547681D59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Transport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Layer</a:t>
            </a:r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F959C02F-EB14-47BD-A5CC-E0524995BA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2288" y="217488"/>
            <a:ext cx="7772400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3600"/>
              <a:t>Selective repeat:</a:t>
            </a:r>
            <a:br>
              <a:rPr lang="en-US" altLang="zh-CN" sz="3600"/>
            </a:br>
            <a:r>
              <a:rPr lang="en-US" altLang="zh-CN" sz="3600"/>
              <a:t>dilemma</a:t>
            </a:r>
            <a:endParaRPr lang="en-US" altLang="zh-CN"/>
          </a:p>
        </p:txBody>
      </p:sp>
      <p:sp>
        <p:nvSpPr>
          <p:cNvPr id="59397" name="Rectangle 3">
            <a:extLst>
              <a:ext uri="{FF2B5EF4-FFF2-40B4-BE49-F238E27FC236}">
                <a16:creationId xmlns:a16="http://schemas.microsoft.com/office/drawing/2014/main" id="{54DCA3EF-4311-488F-AFC0-D597092DDCD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524000"/>
            <a:ext cx="3454400" cy="3530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example: 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seq #</a:t>
            </a:r>
            <a:r>
              <a:rPr lang="ja-JP" altLang="en-US" sz="2400"/>
              <a:t>’</a:t>
            </a:r>
            <a:r>
              <a:rPr lang="en-US" altLang="ja-JP" sz="2400"/>
              <a:t>s: 0, 1, 2, 3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window size=3</a:t>
            </a:r>
            <a:endParaRPr lang="en-US" altLang="zh-CN"/>
          </a:p>
        </p:txBody>
      </p:sp>
      <p:sp>
        <p:nvSpPr>
          <p:cNvPr id="59398" name="Text Box 40">
            <a:extLst>
              <a:ext uri="{FF2B5EF4-FFF2-40B4-BE49-F238E27FC236}">
                <a16:creationId xmlns:a16="http://schemas.microsoft.com/office/drawing/2014/main" id="{B4FD9CA0-05EC-4461-9E26-1521A55E7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4538" y="195263"/>
            <a:ext cx="145891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receiver window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(after receipt)</a:t>
            </a:r>
          </a:p>
        </p:txBody>
      </p:sp>
      <p:sp>
        <p:nvSpPr>
          <p:cNvPr id="59399" name="Text Box 41">
            <a:extLst>
              <a:ext uri="{FF2B5EF4-FFF2-40B4-BE49-F238E27FC236}">
                <a16:creationId xmlns:a16="http://schemas.microsoft.com/office/drawing/2014/main" id="{80357BF6-DB1D-408D-9AE0-AF28D9EFE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75" y="198438"/>
            <a:ext cx="13652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sender window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(after receipt)</a:t>
            </a:r>
          </a:p>
        </p:txBody>
      </p:sp>
      <p:sp>
        <p:nvSpPr>
          <p:cNvPr id="59400" name="Line 58">
            <a:extLst>
              <a:ext uri="{FF2B5EF4-FFF2-40B4-BE49-F238E27FC236}">
                <a16:creationId xmlns:a16="http://schemas.microsoft.com/office/drawing/2014/main" id="{8C154860-E9EB-458B-8462-0092631469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688975"/>
            <a:ext cx="1109663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9401" name="Line 59">
            <a:extLst>
              <a:ext uri="{FF2B5EF4-FFF2-40B4-BE49-F238E27FC236}">
                <a16:creationId xmlns:a16="http://schemas.microsoft.com/office/drawing/2014/main" id="{5889D9E7-AF2D-414A-80F0-2BF6F3F369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0900" y="688975"/>
            <a:ext cx="1109663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2" name="Group 129">
            <a:extLst>
              <a:ext uri="{FF2B5EF4-FFF2-40B4-BE49-F238E27FC236}">
                <a16:creationId xmlns:a16="http://schemas.microsoft.com/office/drawing/2014/main" id="{CF543809-D1A6-4FE4-954F-D5A81A4E1E29}"/>
              </a:ext>
            </a:extLst>
          </p:cNvPr>
          <p:cNvGrpSpPr>
            <a:grpSpLocks/>
          </p:cNvGrpSpPr>
          <p:nvPr/>
        </p:nvGrpSpPr>
        <p:grpSpPr bwMode="auto">
          <a:xfrm>
            <a:off x="4435475" y="4025900"/>
            <a:ext cx="4279900" cy="2363788"/>
            <a:chOff x="2794" y="2536"/>
            <a:chExt cx="2696" cy="1489"/>
          </a:xfrm>
        </p:grpSpPr>
        <p:grpSp>
          <p:nvGrpSpPr>
            <p:cNvPr id="59446" name="Group 8">
              <a:extLst>
                <a:ext uri="{FF2B5EF4-FFF2-40B4-BE49-F238E27FC236}">
                  <a16:creationId xmlns:a16="http://schemas.microsoft.com/office/drawing/2014/main" id="{2BDB986A-D0B6-447F-A76F-519EA2935B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4" y="2584"/>
              <a:ext cx="677" cy="174"/>
              <a:chOff x="1881" y="3931"/>
              <a:chExt cx="677" cy="174"/>
            </a:xfrm>
          </p:grpSpPr>
          <p:sp>
            <p:nvSpPr>
              <p:cNvPr id="59480" name="Rectangle 7">
                <a:extLst>
                  <a:ext uri="{FF2B5EF4-FFF2-40B4-BE49-F238E27FC236}">
                    <a16:creationId xmlns:a16="http://schemas.microsoft.com/office/drawing/2014/main" id="{C76E4074-8F74-4B82-8CD3-5DC1A09FB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9481" name="Text Box 6">
                <a:extLst>
                  <a:ext uri="{FF2B5EF4-FFF2-40B4-BE49-F238E27FC236}">
                    <a16:creationId xmlns:a16="http://schemas.microsoft.com/office/drawing/2014/main" id="{91DEC404-168F-493E-AA75-782CBE6646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1" y="3931"/>
                <a:ext cx="67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  <a:cs typeface="+mn-cs"/>
                  </a:rPr>
                  <a:t>0 1 2</a:t>
                </a: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59447" name="Group 9">
              <a:extLst>
                <a:ext uri="{FF2B5EF4-FFF2-40B4-BE49-F238E27FC236}">
                  <a16:creationId xmlns:a16="http://schemas.microsoft.com/office/drawing/2014/main" id="{6F6B2D9B-A571-45C6-8A6A-BB907BD464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6" y="2757"/>
              <a:ext cx="677" cy="174"/>
              <a:chOff x="1881" y="3931"/>
              <a:chExt cx="677" cy="174"/>
            </a:xfrm>
          </p:grpSpPr>
          <p:sp>
            <p:nvSpPr>
              <p:cNvPr id="59478" name="Rectangle 10">
                <a:extLst>
                  <a:ext uri="{FF2B5EF4-FFF2-40B4-BE49-F238E27FC236}">
                    <a16:creationId xmlns:a16="http://schemas.microsoft.com/office/drawing/2014/main" id="{12653058-6744-4B34-9B45-9026094661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9479" name="Text Box 11">
                <a:extLst>
                  <a:ext uri="{FF2B5EF4-FFF2-40B4-BE49-F238E27FC236}">
                    <a16:creationId xmlns:a16="http://schemas.microsoft.com/office/drawing/2014/main" id="{C1144DC0-2A12-45A4-8862-EECDEB0A83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1" y="3931"/>
                <a:ext cx="67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  <a:cs typeface="+mn-cs"/>
                  </a:rPr>
                  <a:t>0 1 2</a:t>
                </a: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59448" name="Group 12">
              <a:extLst>
                <a:ext uri="{FF2B5EF4-FFF2-40B4-BE49-F238E27FC236}">
                  <a16:creationId xmlns:a16="http://schemas.microsoft.com/office/drawing/2014/main" id="{3959E7B4-649A-44E5-BB8A-9A359A5C05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1" y="2923"/>
              <a:ext cx="677" cy="174"/>
              <a:chOff x="1881" y="3931"/>
              <a:chExt cx="677" cy="174"/>
            </a:xfrm>
          </p:grpSpPr>
          <p:sp>
            <p:nvSpPr>
              <p:cNvPr id="59476" name="Rectangle 13">
                <a:extLst>
                  <a:ext uri="{FF2B5EF4-FFF2-40B4-BE49-F238E27FC236}">
                    <a16:creationId xmlns:a16="http://schemas.microsoft.com/office/drawing/2014/main" id="{8184CB7E-0610-45FB-B042-EB407E9C2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9477" name="Text Box 14">
                <a:extLst>
                  <a:ext uri="{FF2B5EF4-FFF2-40B4-BE49-F238E27FC236}">
                    <a16:creationId xmlns:a16="http://schemas.microsoft.com/office/drawing/2014/main" id="{92396BA1-BB6D-47B2-878C-0866097D9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1" y="3931"/>
                <a:ext cx="67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  <a:cs typeface="+mn-cs"/>
                  </a:rPr>
                  <a:t>0 1 2</a:t>
                </a: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  <a:cs typeface="+mn-cs"/>
                  </a:rPr>
                  <a:t> 3 0 1 2</a:t>
                </a:r>
              </a:p>
            </p:txBody>
          </p:sp>
        </p:grpSp>
        <p:sp>
          <p:nvSpPr>
            <p:cNvPr id="59449" name="Line 15">
              <a:extLst>
                <a:ext uri="{FF2B5EF4-FFF2-40B4-BE49-F238E27FC236}">
                  <a16:creationId xmlns:a16="http://schemas.microsoft.com/office/drawing/2014/main" id="{AFCF2DE4-3F26-4E84-B6C5-42C1F245D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9" y="2671"/>
              <a:ext cx="1151" cy="1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9450" name="Line 16">
              <a:extLst>
                <a:ext uri="{FF2B5EF4-FFF2-40B4-BE49-F238E27FC236}">
                  <a16:creationId xmlns:a16="http://schemas.microsoft.com/office/drawing/2014/main" id="{E2E375FA-146E-46BB-9B1A-65B6FF7959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8" y="2851"/>
              <a:ext cx="1139" cy="14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9451" name="Line 17">
              <a:extLst>
                <a:ext uri="{FF2B5EF4-FFF2-40B4-BE49-F238E27FC236}">
                  <a16:creationId xmlns:a16="http://schemas.microsoft.com/office/drawing/2014/main" id="{32588211-00DC-4441-96BD-A8B8DC227C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7" y="3031"/>
              <a:ext cx="1124" cy="132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9452" name="Text Box 18">
              <a:extLst>
                <a:ext uri="{FF2B5EF4-FFF2-40B4-BE49-F238E27FC236}">
                  <a16:creationId xmlns:a16="http://schemas.microsoft.com/office/drawing/2014/main" id="{8DF44CF9-7694-4560-987C-B3070B5B6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536"/>
              <a:ext cx="3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pkt0</a:t>
              </a:r>
            </a:p>
          </p:txBody>
        </p:sp>
        <p:sp>
          <p:nvSpPr>
            <p:cNvPr id="59453" name="Text Box 19">
              <a:extLst>
                <a:ext uri="{FF2B5EF4-FFF2-40B4-BE49-F238E27FC236}">
                  <a16:creationId xmlns:a16="http://schemas.microsoft.com/office/drawing/2014/main" id="{584902D8-E50B-4E53-A21E-3E1DE7457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8" y="2716"/>
              <a:ext cx="3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pkt1</a:t>
              </a:r>
            </a:p>
          </p:txBody>
        </p:sp>
        <p:sp>
          <p:nvSpPr>
            <p:cNvPr id="59454" name="Text Box 20">
              <a:extLst>
                <a:ext uri="{FF2B5EF4-FFF2-40B4-BE49-F238E27FC236}">
                  <a16:creationId xmlns:a16="http://schemas.microsoft.com/office/drawing/2014/main" id="{AA2350B0-3CE6-4FFA-9E25-D18EFDAEB8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6" y="2896"/>
              <a:ext cx="3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pkt2</a:t>
              </a:r>
            </a:p>
          </p:txBody>
        </p:sp>
        <p:grpSp>
          <p:nvGrpSpPr>
            <p:cNvPr id="59455" name="Group 23">
              <a:extLst>
                <a:ext uri="{FF2B5EF4-FFF2-40B4-BE49-F238E27FC236}">
                  <a16:creationId xmlns:a16="http://schemas.microsoft.com/office/drawing/2014/main" id="{1CD9C056-1B25-480F-9402-74FA57A556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3" y="3573"/>
              <a:ext cx="677" cy="174"/>
              <a:chOff x="1881" y="3931"/>
              <a:chExt cx="677" cy="174"/>
            </a:xfrm>
          </p:grpSpPr>
          <p:sp>
            <p:nvSpPr>
              <p:cNvPr id="59474" name="Rectangle 24">
                <a:extLst>
                  <a:ext uri="{FF2B5EF4-FFF2-40B4-BE49-F238E27FC236}">
                    <a16:creationId xmlns:a16="http://schemas.microsoft.com/office/drawing/2014/main" id="{29D93A05-6179-478B-BC9D-27FDAD225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9475" name="Text Box 25">
                <a:extLst>
                  <a:ext uri="{FF2B5EF4-FFF2-40B4-BE49-F238E27FC236}">
                    <a16:creationId xmlns:a16="http://schemas.microsoft.com/office/drawing/2014/main" id="{5874E1F6-FA07-4FBE-BBE5-31FA42A4FA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1" y="3931"/>
                <a:ext cx="67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  <a:cs typeface="+mn-cs"/>
                  </a:rPr>
                  <a:t>0 1 2</a:t>
                </a: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  <a:cs typeface="+mn-cs"/>
                  </a:rPr>
                  <a:t> 3 0 1 2</a:t>
                </a:r>
              </a:p>
            </p:txBody>
          </p:sp>
        </p:grpSp>
        <p:sp>
          <p:nvSpPr>
            <p:cNvPr id="59456" name="Line 32">
              <a:extLst>
                <a:ext uri="{FF2B5EF4-FFF2-40B4-BE49-F238E27FC236}">
                  <a16:creationId xmlns:a16="http://schemas.microsoft.com/office/drawing/2014/main" id="{1588C774-4F5E-4009-AC28-91D884DCB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9" y="3657"/>
              <a:ext cx="1124" cy="14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9457" name="Text Box 35">
              <a:extLst>
                <a:ext uri="{FF2B5EF4-FFF2-40B4-BE49-F238E27FC236}">
                  <a16:creationId xmlns:a16="http://schemas.microsoft.com/office/drawing/2014/main" id="{BF821017-19BE-431F-909E-477661353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2" y="3522"/>
              <a:ext cx="3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pkt0</a:t>
              </a:r>
            </a:p>
          </p:txBody>
        </p:sp>
        <p:sp>
          <p:nvSpPr>
            <p:cNvPr id="59458" name="Text Box 39">
              <a:extLst>
                <a:ext uri="{FF2B5EF4-FFF2-40B4-BE49-F238E27FC236}">
                  <a16:creationId xmlns:a16="http://schemas.microsoft.com/office/drawing/2014/main" id="{462D907C-E326-4E4F-8275-70119C0E5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7" y="3322"/>
              <a:ext cx="87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timeout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retransmit pkt0</a:t>
              </a:r>
            </a:p>
          </p:txBody>
        </p:sp>
        <p:sp>
          <p:nvSpPr>
            <p:cNvPr id="59459" name="Rectangle 45">
              <a:extLst>
                <a:ext uri="{FF2B5EF4-FFF2-40B4-BE49-F238E27FC236}">
                  <a16:creationId xmlns:a16="http://schemas.microsoft.com/office/drawing/2014/main" id="{ABD60AAE-7A91-4165-A6AA-D79497428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" y="2774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9460" name="Text Box 46">
              <a:extLst>
                <a:ext uri="{FF2B5EF4-FFF2-40B4-BE49-F238E27FC236}">
                  <a16:creationId xmlns:a16="http://schemas.microsoft.com/office/drawing/2014/main" id="{260F795D-044B-4C35-AC6A-6283E1B76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6" y="2743"/>
              <a:ext cx="6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0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1 2 3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0 1 2</a:t>
              </a:r>
            </a:p>
          </p:txBody>
        </p:sp>
        <p:sp>
          <p:nvSpPr>
            <p:cNvPr id="59461" name="Rectangle 50">
              <a:extLst>
                <a:ext uri="{FF2B5EF4-FFF2-40B4-BE49-F238E27FC236}">
                  <a16:creationId xmlns:a16="http://schemas.microsoft.com/office/drawing/2014/main" id="{24189CBE-5ABD-428A-AB02-E1F7ACA97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5" y="2945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9462" name="Text Box 51">
              <a:extLst>
                <a:ext uri="{FF2B5EF4-FFF2-40B4-BE49-F238E27FC236}">
                  <a16:creationId xmlns:a16="http://schemas.microsoft.com/office/drawing/2014/main" id="{53D2CFDC-4BD0-44FA-97FC-2ECD7964B6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4" y="2916"/>
              <a:ext cx="6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0 1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2 3 0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1 2</a:t>
              </a:r>
            </a:p>
          </p:txBody>
        </p:sp>
        <p:sp>
          <p:nvSpPr>
            <p:cNvPr id="59463" name="Rectangle 53">
              <a:extLst>
                <a:ext uri="{FF2B5EF4-FFF2-40B4-BE49-F238E27FC236}">
                  <a16:creationId xmlns:a16="http://schemas.microsoft.com/office/drawing/2014/main" id="{A7B6BF1E-D8F3-4542-9D40-DD4D17D12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7" y="3111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9464" name="Text Box 54">
              <a:extLst>
                <a:ext uri="{FF2B5EF4-FFF2-40B4-BE49-F238E27FC236}">
                  <a16:creationId xmlns:a16="http://schemas.microsoft.com/office/drawing/2014/main" id="{9A58F1CF-A6FF-4A1C-8A00-F904C1960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6" y="3082"/>
              <a:ext cx="6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0 1 2 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3 0 1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2</a:t>
              </a:r>
            </a:p>
          </p:txBody>
        </p:sp>
        <p:sp>
          <p:nvSpPr>
            <p:cNvPr id="59465" name="Line 62">
              <a:extLst>
                <a:ext uri="{FF2B5EF4-FFF2-40B4-BE49-F238E27FC236}">
                  <a16:creationId xmlns:a16="http://schemas.microsoft.com/office/drawing/2014/main" id="{D3D26C15-E2B4-4CAE-80C6-8E5FC0ADF2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2826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9466" name="Line 63">
              <a:extLst>
                <a:ext uri="{FF2B5EF4-FFF2-40B4-BE49-F238E27FC236}">
                  <a16:creationId xmlns:a16="http://schemas.microsoft.com/office/drawing/2014/main" id="{9DC4735A-B6AA-4C82-B20F-96C644AB49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2992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9467" name="Line 64">
              <a:extLst>
                <a:ext uri="{FF2B5EF4-FFF2-40B4-BE49-F238E27FC236}">
                  <a16:creationId xmlns:a16="http://schemas.microsoft.com/office/drawing/2014/main" id="{AB71B0EB-72E8-42C4-BF7B-98D0EAF528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2" y="3158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9468" name="Text Box 65">
              <a:extLst>
                <a:ext uri="{FF2B5EF4-FFF2-40B4-BE49-F238E27FC236}">
                  <a16:creationId xmlns:a16="http://schemas.microsoft.com/office/drawing/2014/main" id="{71FCD4BF-7E86-447E-B73E-6807D3AC1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8" y="3048"/>
              <a:ext cx="2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X</a:t>
              </a:r>
            </a:p>
          </p:txBody>
        </p:sp>
        <p:sp>
          <p:nvSpPr>
            <p:cNvPr id="59469" name="Text Box 66">
              <a:extLst>
                <a:ext uri="{FF2B5EF4-FFF2-40B4-BE49-F238E27FC236}">
                  <a16:creationId xmlns:a16="http://schemas.microsoft.com/office/drawing/2014/main" id="{D4E89332-B028-41F8-A7F2-1C2952C059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" y="3228"/>
              <a:ext cx="2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X</a:t>
              </a:r>
            </a:p>
          </p:txBody>
        </p:sp>
        <p:sp>
          <p:nvSpPr>
            <p:cNvPr id="59470" name="Text Box 67">
              <a:extLst>
                <a:ext uri="{FF2B5EF4-FFF2-40B4-BE49-F238E27FC236}">
                  <a16:creationId xmlns:a16="http://schemas.microsoft.com/office/drawing/2014/main" id="{85FE93A5-74B6-4650-8D60-221B23F8F2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9" y="3387"/>
              <a:ext cx="2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X</a:t>
              </a:r>
            </a:p>
          </p:txBody>
        </p:sp>
        <p:sp>
          <p:nvSpPr>
            <p:cNvPr id="59471" name="Text Box 68">
              <a:extLst>
                <a:ext uri="{FF2B5EF4-FFF2-40B4-BE49-F238E27FC236}">
                  <a16:creationId xmlns:a16="http://schemas.microsoft.com/office/drawing/2014/main" id="{A7A36F5E-60B5-48AC-86D5-CDFBA555D0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8" y="3650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1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will accept packet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1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with seq number 0</a:t>
              </a:r>
            </a:p>
          </p:txBody>
        </p:sp>
        <p:sp>
          <p:nvSpPr>
            <p:cNvPr id="59472" name="Line 69">
              <a:extLst>
                <a:ext uri="{FF2B5EF4-FFF2-40B4-BE49-F238E27FC236}">
                  <a16:creationId xmlns:a16="http://schemas.microsoft.com/office/drawing/2014/main" id="{95441147-9242-432A-8069-4554E9331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2" y="3269"/>
              <a:ext cx="0" cy="4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9473" name="Text Box 117">
              <a:extLst>
                <a:ext uri="{FF2B5EF4-FFF2-40B4-BE49-F238E27FC236}">
                  <a16:creationId xmlns:a16="http://schemas.microsoft.com/office/drawing/2014/main" id="{512893F6-814E-4D01-872B-023C20440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6" y="3813"/>
              <a:ext cx="6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(b) oops!</a:t>
              </a:r>
            </a:p>
          </p:txBody>
        </p:sp>
      </p:grpSp>
      <p:grpSp>
        <p:nvGrpSpPr>
          <p:cNvPr id="59403" name="Group 128">
            <a:extLst>
              <a:ext uri="{FF2B5EF4-FFF2-40B4-BE49-F238E27FC236}">
                <a16:creationId xmlns:a16="http://schemas.microsoft.com/office/drawing/2014/main" id="{8DAC6C95-4672-4AAC-AF07-25AD0DE4084F}"/>
              </a:ext>
            </a:extLst>
          </p:cNvPr>
          <p:cNvGrpSpPr>
            <a:grpSpLocks/>
          </p:cNvGrpSpPr>
          <p:nvPr/>
        </p:nvGrpSpPr>
        <p:grpSpPr bwMode="auto">
          <a:xfrm>
            <a:off x="4449763" y="825500"/>
            <a:ext cx="4294187" cy="2138363"/>
            <a:chOff x="2803" y="520"/>
            <a:chExt cx="2705" cy="1347"/>
          </a:xfrm>
        </p:grpSpPr>
        <p:grpSp>
          <p:nvGrpSpPr>
            <p:cNvPr id="59410" name="Group 72">
              <a:extLst>
                <a:ext uri="{FF2B5EF4-FFF2-40B4-BE49-F238E27FC236}">
                  <a16:creationId xmlns:a16="http://schemas.microsoft.com/office/drawing/2014/main" id="{174A5106-CDDA-436D-9C22-3E74D5260B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5" y="568"/>
              <a:ext cx="677" cy="174"/>
              <a:chOff x="1881" y="3931"/>
              <a:chExt cx="677" cy="174"/>
            </a:xfrm>
          </p:grpSpPr>
          <p:sp>
            <p:nvSpPr>
              <p:cNvPr id="59444" name="Rectangle 73">
                <a:extLst>
                  <a:ext uri="{FF2B5EF4-FFF2-40B4-BE49-F238E27FC236}">
                    <a16:creationId xmlns:a16="http://schemas.microsoft.com/office/drawing/2014/main" id="{F55ABA89-738B-4826-8688-B2177FB9B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9445" name="Text Box 74">
                <a:extLst>
                  <a:ext uri="{FF2B5EF4-FFF2-40B4-BE49-F238E27FC236}">
                    <a16:creationId xmlns:a16="http://schemas.microsoft.com/office/drawing/2014/main" id="{717F7205-CBEE-4337-A7F2-1841F4F3D6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1" y="3931"/>
                <a:ext cx="67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  <a:cs typeface="+mn-cs"/>
                  </a:rPr>
                  <a:t>0 1 2</a:t>
                </a: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59411" name="Group 75">
              <a:extLst>
                <a:ext uri="{FF2B5EF4-FFF2-40B4-BE49-F238E27FC236}">
                  <a16:creationId xmlns:a16="http://schemas.microsoft.com/office/drawing/2014/main" id="{19DB2873-8225-4255-986D-7574ED7142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7" y="741"/>
              <a:ext cx="677" cy="174"/>
              <a:chOff x="1881" y="3931"/>
              <a:chExt cx="677" cy="174"/>
            </a:xfrm>
          </p:grpSpPr>
          <p:sp>
            <p:nvSpPr>
              <p:cNvPr id="59442" name="Rectangle 76">
                <a:extLst>
                  <a:ext uri="{FF2B5EF4-FFF2-40B4-BE49-F238E27FC236}">
                    <a16:creationId xmlns:a16="http://schemas.microsoft.com/office/drawing/2014/main" id="{470EBA64-DE42-4A4E-A044-B6AB08527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9443" name="Text Box 77">
                <a:extLst>
                  <a:ext uri="{FF2B5EF4-FFF2-40B4-BE49-F238E27FC236}">
                    <a16:creationId xmlns:a16="http://schemas.microsoft.com/office/drawing/2014/main" id="{8041E506-707E-42E4-8643-CD39B1C6C2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1" y="3931"/>
                <a:ext cx="67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  <a:cs typeface="+mn-cs"/>
                  </a:rPr>
                  <a:t>0 1 2</a:t>
                </a: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59412" name="Group 78">
              <a:extLst>
                <a:ext uri="{FF2B5EF4-FFF2-40B4-BE49-F238E27FC236}">
                  <a16:creationId xmlns:a16="http://schemas.microsoft.com/office/drawing/2014/main" id="{7A533E22-D15B-48E7-B272-5A73F82896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2" y="907"/>
              <a:ext cx="677" cy="174"/>
              <a:chOff x="1881" y="3931"/>
              <a:chExt cx="677" cy="174"/>
            </a:xfrm>
          </p:grpSpPr>
          <p:sp>
            <p:nvSpPr>
              <p:cNvPr id="59440" name="Rectangle 79">
                <a:extLst>
                  <a:ext uri="{FF2B5EF4-FFF2-40B4-BE49-F238E27FC236}">
                    <a16:creationId xmlns:a16="http://schemas.microsoft.com/office/drawing/2014/main" id="{2BCF5AC3-788E-4BCE-8BBF-17DECD99F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9441" name="Text Box 80">
                <a:extLst>
                  <a:ext uri="{FF2B5EF4-FFF2-40B4-BE49-F238E27FC236}">
                    <a16:creationId xmlns:a16="http://schemas.microsoft.com/office/drawing/2014/main" id="{527F68BC-AB50-417A-8627-A2FF13819B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1" y="3931"/>
                <a:ext cx="67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  <a:cs typeface="+mn-cs"/>
                  </a:rPr>
                  <a:t>0 1 2</a:t>
                </a: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  <a:cs typeface="+mn-cs"/>
                  </a:rPr>
                  <a:t> 3 0 1 2</a:t>
                </a:r>
              </a:p>
            </p:txBody>
          </p:sp>
        </p:grpSp>
        <p:sp>
          <p:nvSpPr>
            <p:cNvPr id="59413" name="Line 81">
              <a:extLst>
                <a:ext uri="{FF2B5EF4-FFF2-40B4-BE49-F238E27FC236}">
                  <a16:creationId xmlns:a16="http://schemas.microsoft.com/office/drawing/2014/main" id="{50574781-3B3A-4796-8864-FD219591D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55"/>
              <a:ext cx="1151" cy="1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9414" name="Line 82">
              <a:extLst>
                <a:ext uri="{FF2B5EF4-FFF2-40B4-BE49-F238E27FC236}">
                  <a16:creationId xmlns:a16="http://schemas.microsoft.com/office/drawing/2014/main" id="{9FA1FE95-A8E9-4F6B-A6E9-EC35F6DA04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9" y="835"/>
              <a:ext cx="1139" cy="14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9415" name="Line 83">
              <a:extLst>
                <a:ext uri="{FF2B5EF4-FFF2-40B4-BE49-F238E27FC236}">
                  <a16:creationId xmlns:a16="http://schemas.microsoft.com/office/drawing/2014/main" id="{6A98D084-6F64-4ECD-A88F-D613F4AD8A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8" y="1015"/>
              <a:ext cx="1124" cy="132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9416" name="Text Box 84">
              <a:extLst>
                <a:ext uri="{FF2B5EF4-FFF2-40B4-BE49-F238E27FC236}">
                  <a16:creationId xmlns:a16="http://schemas.microsoft.com/office/drawing/2014/main" id="{F4BF3957-88BA-4843-A875-A917C5C19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9" y="520"/>
              <a:ext cx="3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pkt0</a:t>
              </a:r>
            </a:p>
          </p:txBody>
        </p:sp>
        <p:sp>
          <p:nvSpPr>
            <p:cNvPr id="59417" name="Text Box 85">
              <a:extLst>
                <a:ext uri="{FF2B5EF4-FFF2-40B4-BE49-F238E27FC236}">
                  <a16:creationId xmlns:a16="http://schemas.microsoft.com/office/drawing/2014/main" id="{05E7F5B5-6B67-4ED8-8F78-F3D6B3727A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9" y="700"/>
              <a:ext cx="3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pkt1</a:t>
              </a:r>
            </a:p>
          </p:txBody>
        </p:sp>
        <p:sp>
          <p:nvSpPr>
            <p:cNvPr id="59418" name="Text Box 86">
              <a:extLst>
                <a:ext uri="{FF2B5EF4-FFF2-40B4-BE49-F238E27FC236}">
                  <a16:creationId xmlns:a16="http://schemas.microsoft.com/office/drawing/2014/main" id="{44CC1166-1DAB-4139-9DAF-EEB46CFFC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7" y="880"/>
              <a:ext cx="3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pkt2</a:t>
              </a:r>
            </a:p>
          </p:txBody>
        </p:sp>
        <p:sp>
          <p:nvSpPr>
            <p:cNvPr id="59419" name="Rectangle 88">
              <a:extLst>
                <a:ext uri="{FF2B5EF4-FFF2-40B4-BE49-F238E27FC236}">
                  <a16:creationId xmlns:a16="http://schemas.microsoft.com/office/drawing/2014/main" id="{38839142-35B5-4E33-B758-EB6AD248A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" y="1394"/>
              <a:ext cx="253" cy="11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9420" name="Text Box 89">
              <a:extLst>
                <a:ext uri="{FF2B5EF4-FFF2-40B4-BE49-F238E27FC236}">
                  <a16:creationId xmlns:a16="http://schemas.microsoft.com/office/drawing/2014/main" id="{BFE11C26-CD51-40F2-9BF6-8B1CBD3C9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4" y="1365"/>
              <a:ext cx="6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0 1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2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3 0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1 2</a:t>
              </a:r>
            </a:p>
          </p:txBody>
        </p:sp>
        <p:sp>
          <p:nvSpPr>
            <p:cNvPr id="59421" name="Line 90">
              <a:extLst>
                <a:ext uri="{FF2B5EF4-FFF2-40B4-BE49-F238E27FC236}">
                  <a16:creationId xmlns:a16="http://schemas.microsoft.com/office/drawing/2014/main" id="{078EB8D3-1E10-47A9-A129-C0ADA7266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1473"/>
              <a:ext cx="1124" cy="14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9422" name="Text Box 91">
              <a:extLst>
                <a:ext uri="{FF2B5EF4-FFF2-40B4-BE49-F238E27FC236}">
                  <a16:creationId xmlns:a16="http://schemas.microsoft.com/office/drawing/2014/main" id="{286A3996-3B66-4734-9BF8-7279DC27E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5" y="1478"/>
              <a:ext cx="3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pkt0</a:t>
              </a:r>
            </a:p>
          </p:txBody>
        </p:sp>
        <p:sp>
          <p:nvSpPr>
            <p:cNvPr id="59423" name="Rectangle 95">
              <a:extLst>
                <a:ext uri="{FF2B5EF4-FFF2-40B4-BE49-F238E27FC236}">
                  <a16:creationId xmlns:a16="http://schemas.microsoft.com/office/drawing/2014/main" id="{F4F8CF65-DB3F-49CF-988E-45B2A6E58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758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9424" name="Text Box 96">
              <a:extLst>
                <a:ext uri="{FF2B5EF4-FFF2-40B4-BE49-F238E27FC236}">
                  <a16:creationId xmlns:a16="http://schemas.microsoft.com/office/drawing/2014/main" id="{A4CAA939-FE34-40FB-B7CD-81499B5812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7" y="727"/>
              <a:ext cx="6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0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1 2 3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0 1 2</a:t>
              </a:r>
            </a:p>
          </p:txBody>
        </p:sp>
        <p:sp>
          <p:nvSpPr>
            <p:cNvPr id="59425" name="Rectangle 97">
              <a:extLst>
                <a:ext uri="{FF2B5EF4-FFF2-40B4-BE49-F238E27FC236}">
                  <a16:creationId xmlns:a16="http://schemas.microsoft.com/office/drawing/2014/main" id="{263B1110-5EDF-458D-8E04-E9E9E0CAB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6" y="929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9426" name="Text Box 98">
              <a:extLst>
                <a:ext uri="{FF2B5EF4-FFF2-40B4-BE49-F238E27FC236}">
                  <a16:creationId xmlns:a16="http://schemas.microsoft.com/office/drawing/2014/main" id="{275536A4-ADA0-4150-BF26-AA739658A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5" y="900"/>
              <a:ext cx="6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0 1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2 3 0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1 2</a:t>
              </a:r>
            </a:p>
          </p:txBody>
        </p:sp>
        <p:sp>
          <p:nvSpPr>
            <p:cNvPr id="59427" name="Rectangle 99">
              <a:extLst>
                <a:ext uri="{FF2B5EF4-FFF2-40B4-BE49-F238E27FC236}">
                  <a16:creationId xmlns:a16="http://schemas.microsoft.com/office/drawing/2014/main" id="{AFA97A4D-68F1-4246-99A1-D23CE60B0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8" y="1095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9428" name="Text Box 100">
              <a:extLst>
                <a:ext uri="{FF2B5EF4-FFF2-40B4-BE49-F238E27FC236}">
                  <a16:creationId xmlns:a16="http://schemas.microsoft.com/office/drawing/2014/main" id="{BF0832A7-63F5-47AE-8D35-CE9A893A25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7" y="1066"/>
              <a:ext cx="6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0 1 2 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3 0 1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2</a:t>
              </a:r>
            </a:p>
          </p:txBody>
        </p:sp>
        <p:sp>
          <p:nvSpPr>
            <p:cNvPr id="59429" name="Line 103">
              <a:extLst>
                <a:ext uri="{FF2B5EF4-FFF2-40B4-BE49-F238E27FC236}">
                  <a16:creationId xmlns:a16="http://schemas.microsoft.com/office/drawing/2014/main" id="{54C3B72D-ECD7-41CA-9656-E074835320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3" y="810"/>
              <a:ext cx="1124" cy="46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9430" name="Line 104">
              <a:extLst>
                <a:ext uri="{FF2B5EF4-FFF2-40B4-BE49-F238E27FC236}">
                  <a16:creationId xmlns:a16="http://schemas.microsoft.com/office/drawing/2014/main" id="{FBEA1267-86BF-44DE-98FF-AF41AB44B3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65" y="976"/>
              <a:ext cx="1131" cy="47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9431" name="Text Box 107">
              <a:extLst>
                <a:ext uri="{FF2B5EF4-FFF2-40B4-BE49-F238E27FC236}">
                  <a16:creationId xmlns:a16="http://schemas.microsoft.com/office/drawing/2014/main" id="{A10447B5-403F-403F-BE64-39C761C212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0" y="1245"/>
              <a:ext cx="2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X</a:t>
              </a:r>
            </a:p>
          </p:txBody>
        </p:sp>
        <p:sp>
          <p:nvSpPr>
            <p:cNvPr id="59432" name="Text Box 109">
              <a:extLst>
                <a:ext uri="{FF2B5EF4-FFF2-40B4-BE49-F238E27FC236}">
                  <a16:creationId xmlns:a16="http://schemas.microsoft.com/office/drawing/2014/main" id="{29FF92F4-928A-4520-9AF6-67D169E865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6" y="1501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1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will accept packet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1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with seq number 0</a:t>
              </a:r>
            </a:p>
          </p:txBody>
        </p:sp>
        <p:sp>
          <p:nvSpPr>
            <p:cNvPr id="59433" name="Line 110">
              <a:extLst>
                <a:ext uri="{FF2B5EF4-FFF2-40B4-BE49-F238E27FC236}">
                  <a16:creationId xmlns:a16="http://schemas.microsoft.com/office/drawing/2014/main" id="{B85C8B98-5374-4612-A91C-F95A2ECB05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33" y="1253"/>
              <a:ext cx="0" cy="28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9434" name="Line 112">
              <a:extLst>
                <a:ext uri="{FF2B5EF4-FFF2-40B4-BE49-F238E27FC236}">
                  <a16:creationId xmlns:a16="http://schemas.microsoft.com/office/drawing/2014/main" id="{063CFC92-CB2F-40A4-8D6C-4AA459E5E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5" y="1290"/>
              <a:ext cx="372" cy="46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59435" name="Group 115">
              <a:extLst>
                <a:ext uri="{FF2B5EF4-FFF2-40B4-BE49-F238E27FC236}">
                  <a16:creationId xmlns:a16="http://schemas.microsoft.com/office/drawing/2014/main" id="{CD2C9CD2-A1FF-47AD-9EE8-7AE757C755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7" y="1185"/>
              <a:ext cx="671" cy="174"/>
              <a:chOff x="2656" y="3750"/>
              <a:chExt cx="671" cy="174"/>
            </a:xfrm>
          </p:grpSpPr>
          <p:sp>
            <p:nvSpPr>
              <p:cNvPr id="59438" name="Rectangle 113">
                <a:extLst>
                  <a:ext uri="{FF2B5EF4-FFF2-40B4-BE49-F238E27FC236}">
                    <a16:creationId xmlns:a16="http://schemas.microsoft.com/office/drawing/2014/main" id="{98849862-7466-493F-A51D-1284FE957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6" y="3779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9439" name="Text Box 114">
                <a:extLst>
                  <a:ext uri="{FF2B5EF4-FFF2-40B4-BE49-F238E27FC236}">
                    <a16:creationId xmlns:a16="http://schemas.microsoft.com/office/drawing/2014/main" id="{85786642-C58D-4674-87A5-E9C1DA4256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3750"/>
                <a:ext cx="67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  <a:cs typeface="+mn-cs"/>
                  </a:rPr>
                  <a:t>0 </a:t>
                </a: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  <a:cs typeface="+mn-cs"/>
                  </a:rPr>
                  <a:t>1 2</a:t>
                </a: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  <a:cs typeface="+mn-cs"/>
                  </a:rPr>
                  <a:t> </a:t>
                </a: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  <a:cs typeface="+mn-cs"/>
                  </a:rPr>
                  <a:t>3 </a:t>
                </a: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  <a:cs typeface="+mn-cs"/>
                  </a:rPr>
                  <a:t>0 1 2</a:t>
                </a:r>
              </a:p>
            </p:txBody>
          </p:sp>
        </p:grpSp>
        <p:sp>
          <p:nvSpPr>
            <p:cNvPr id="59436" name="Text Box 116">
              <a:extLst>
                <a:ext uri="{FF2B5EF4-FFF2-40B4-BE49-F238E27FC236}">
                  <a16:creationId xmlns:a16="http://schemas.microsoft.com/office/drawing/2014/main" id="{8139FADC-7ADB-45F6-9D17-A959C4EC1A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7" y="1154"/>
              <a:ext cx="3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pkt3</a:t>
              </a:r>
            </a:p>
          </p:txBody>
        </p:sp>
        <p:sp>
          <p:nvSpPr>
            <p:cNvPr id="59437" name="Text Box 119">
              <a:extLst>
                <a:ext uri="{FF2B5EF4-FFF2-40B4-BE49-F238E27FC236}">
                  <a16:creationId xmlns:a16="http://schemas.microsoft.com/office/drawing/2014/main" id="{435BB4A5-9EBB-4D22-9411-E5CF383351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3" y="1655"/>
              <a:ext cx="9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(a) no problem</a:t>
              </a:r>
            </a:p>
          </p:txBody>
        </p:sp>
      </p:grpSp>
      <p:grpSp>
        <p:nvGrpSpPr>
          <p:cNvPr id="12" name="Group 122">
            <a:extLst>
              <a:ext uri="{FF2B5EF4-FFF2-40B4-BE49-F238E27FC236}">
                <a16:creationId xmlns:a16="http://schemas.microsoft.com/office/drawing/2014/main" id="{C3165997-DA5A-4ACA-BD8D-80158566044D}"/>
              </a:ext>
            </a:extLst>
          </p:cNvPr>
          <p:cNvGrpSpPr>
            <a:grpSpLocks/>
          </p:cNvGrpSpPr>
          <p:nvPr/>
        </p:nvGrpSpPr>
        <p:grpSpPr bwMode="auto">
          <a:xfrm>
            <a:off x="6434138" y="890588"/>
            <a:ext cx="517525" cy="5278437"/>
            <a:chOff x="3821" y="550"/>
            <a:chExt cx="326" cy="3325"/>
          </a:xfrm>
        </p:grpSpPr>
        <p:pic>
          <p:nvPicPr>
            <p:cNvPr id="59408" name="Picture 5" descr="curtain">
              <a:extLst>
                <a:ext uri="{FF2B5EF4-FFF2-40B4-BE49-F238E27FC236}">
                  <a16:creationId xmlns:a16="http://schemas.microsoft.com/office/drawing/2014/main" id="{50440DBA-3664-4DF7-A153-C1A814BE7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" y="550"/>
              <a:ext cx="284" cy="1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409" name="Picture 111" descr="curtain">
              <a:extLst>
                <a:ext uri="{FF2B5EF4-FFF2-40B4-BE49-F238E27FC236}">
                  <a16:creationId xmlns:a16="http://schemas.microsoft.com/office/drawing/2014/main" id="{AB2FF5C2-A689-4245-9BF8-E0931163C3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1" y="2564"/>
              <a:ext cx="326" cy="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3881" name="Text Box 121">
            <a:extLst>
              <a:ext uri="{FF2B5EF4-FFF2-40B4-BE49-F238E27FC236}">
                <a16:creationId xmlns:a16="http://schemas.microsoft.com/office/drawing/2014/main" id="{350C21F6-20A9-4A38-B3F6-3ADF39E10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825" y="3049588"/>
            <a:ext cx="3835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receiver can</a:t>
            </a:r>
            <a:r>
              <a:rPr kumimoji="0" lang="ja-JP" altLang="en-US" sz="1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’</a:t>
            </a:r>
            <a:r>
              <a:rPr kumimoji="0" lang="en-US" altLang="ja-JP" sz="1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t see sender side.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receiver behavior identical in both cases!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something</a:t>
            </a:r>
            <a:r>
              <a:rPr kumimoji="0" lang="ja-JP" altLang="en-US" sz="16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’</a:t>
            </a:r>
            <a:r>
              <a:rPr kumimoji="0" lang="en-US" altLang="ja-JP" sz="16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 (very) wrong!</a:t>
            </a:r>
            <a:endParaRPr kumimoji="0" lang="en-US" altLang="zh-CN" sz="1600" b="0" i="1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59406" name="Picture 123" descr="underline_base">
            <a:extLst>
              <a:ext uri="{FF2B5EF4-FFF2-40B4-BE49-F238E27FC236}">
                <a16:creationId xmlns:a16="http://schemas.microsoft.com/office/drawing/2014/main" id="{57030DBC-86CB-442C-88B7-98DE06F94441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1157288"/>
            <a:ext cx="3076575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3884" name="Rectangle 124">
            <a:extLst>
              <a:ext uri="{FF2B5EF4-FFF2-40B4-BE49-F238E27FC236}">
                <a16:creationId xmlns:a16="http://schemas.microsoft.com/office/drawing/2014/main" id="{AA0B772C-AE32-49DC-939F-4DF8755C5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" y="2732088"/>
            <a:ext cx="3276600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receiver sees no difference in two scenarios!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duplicate data accepted as new in (b)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Q: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 what relationship between seq # size and window size to avoid problem in (b)?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7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881" grpId="0"/>
      <p:bldP spid="373884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5">
            <a:extLst>
              <a:ext uri="{FF2B5EF4-FFF2-40B4-BE49-F238E27FC236}">
                <a16:creationId xmlns:a16="http://schemas.microsoft.com/office/drawing/2014/main" id="{B457A3B5-2D2D-411B-9CAD-85D6E453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Transport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Layer</a:t>
            </a:r>
          </a:p>
        </p:txBody>
      </p:sp>
      <p:sp>
        <p:nvSpPr>
          <p:cNvPr id="65539" name="Slide Number Placeholder 6">
            <a:extLst>
              <a:ext uri="{FF2B5EF4-FFF2-40B4-BE49-F238E27FC236}">
                <a16:creationId xmlns:a16="http://schemas.microsoft.com/office/drawing/2014/main" id="{B8D841AB-A903-41E2-B86B-5BB32DEF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3-</a:t>
            </a:r>
            <a:fld id="{E7FD83F9-85E5-4D3B-92D0-20B13F42F87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65540" name="Picture 1029" descr="underline_base">
            <a:extLst>
              <a:ext uri="{FF2B5EF4-FFF2-40B4-BE49-F238E27FC236}">
                <a16:creationId xmlns:a16="http://schemas.microsoft.com/office/drawing/2014/main" id="{494117D8-EBE8-40E9-9BA5-8356418885D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47738"/>
            <a:ext cx="6935788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1" name="Rectangle 1026">
            <a:extLst>
              <a:ext uri="{FF2B5EF4-FFF2-40B4-BE49-F238E27FC236}">
                <a16:creationId xmlns:a16="http://schemas.microsoft.com/office/drawing/2014/main" id="{215341FB-9BB7-43EA-B642-3761D14F47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2925" y="233363"/>
            <a:ext cx="7772400" cy="920750"/>
          </a:xfrm>
        </p:spPr>
        <p:txBody>
          <a:bodyPr/>
          <a:lstStyle/>
          <a:p>
            <a:r>
              <a:rPr lang="en-US" altLang="zh-CN"/>
              <a:t>TCP round trip time, timeout</a:t>
            </a:r>
            <a:endParaRPr lang="en-US" altLang="zh-CN" sz="4800"/>
          </a:p>
        </p:txBody>
      </p:sp>
      <p:sp>
        <p:nvSpPr>
          <p:cNvPr id="62470" name="Rectangle 1027">
            <a:extLst>
              <a:ext uri="{FF2B5EF4-FFF2-40B4-BE49-F238E27FC236}">
                <a16:creationId xmlns:a16="http://schemas.microsoft.com/office/drawing/2014/main" id="{38D77DC3-BF8C-48CC-960A-B69C8E74AB8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1436688"/>
            <a:ext cx="3716338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u="sng" dirty="0">
                <a:solidFill>
                  <a:srgbClr val="FF0000"/>
                </a:solidFill>
                <a:ea typeface="ＭＳ Ｐゴシック" charset="0"/>
                <a:cs typeface="+mn-cs"/>
              </a:rPr>
              <a:t>Q:</a:t>
            </a:r>
            <a:r>
              <a:rPr lang="en-US" sz="3200" dirty="0">
                <a:ea typeface="ＭＳ Ｐゴシック" charset="0"/>
                <a:cs typeface="+mn-cs"/>
              </a:rPr>
              <a:t> how to set TCP timeout value?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longer than RTT</a:t>
            </a:r>
          </a:p>
          <a:p>
            <a:pPr lvl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but RTT varies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i="1" dirty="0">
                <a:ea typeface="ＭＳ Ｐゴシック" charset="0"/>
                <a:cs typeface="+mn-cs"/>
              </a:rPr>
              <a:t>too short:</a:t>
            </a:r>
            <a:r>
              <a:rPr lang="en-US" dirty="0">
                <a:ea typeface="ＭＳ Ｐゴシック" charset="0"/>
                <a:cs typeface="+mn-cs"/>
              </a:rPr>
              <a:t> premature timeout, unnecessary retransmissions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i="1" dirty="0">
                <a:ea typeface="ＭＳ Ｐゴシック" charset="0"/>
                <a:cs typeface="+mn-cs"/>
              </a:rPr>
              <a:t>too long:</a:t>
            </a:r>
            <a:r>
              <a:rPr lang="en-US" dirty="0">
                <a:ea typeface="ＭＳ Ｐゴシック" charset="0"/>
                <a:cs typeface="+mn-cs"/>
              </a:rPr>
              <a:t> slow reaction to segment loss</a:t>
            </a:r>
          </a:p>
        </p:txBody>
      </p:sp>
      <p:sp>
        <p:nvSpPr>
          <p:cNvPr id="64519" name="Rectangle 1028">
            <a:extLst>
              <a:ext uri="{FF2B5EF4-FFF2-40B4-BE49-F238E27FC236}">
                <a16:creationId xmlns:a16="http://schemas.microsoft.com/office/drawing/2014/main" id="{7D06F6D5-0FF6-4C7F-A8CA-F7DA467D1FB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86288" y="1485900"/>
            <a:ext cx="4497387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u="sng">
                <a:solidFill>
                  <a:srgbClr val="FF0000"/>
                </a:solidFill>
              </a:rPr>
              <a:t>Q:</a:t>
            </a:r>
            <a:r>
              <a:rPr lang="en-US" altLang="zh-CN"/>
              <a:t> how to estimate RTT?</a:t>
            </a:r>
          </a:p>
          <a:p>
            <a:r>
              <a:rPr lang="en-US" altLang="zh-CN" sz="2400" b="1">
                <a:solidFill>
                  <a:srgbClr val="000099"/>
                </a:solidFill>
                <a:latin typeface="Courier New" panose="02070309020205020404" pitchFamily="49" charset="0"/>
              </a:rPr>
              <a:t>SampleRTT</a:t>
            </a:r>
            <a:r>
              <a:rPr lang="en-US" altLang="zh-CN" sz="2400">
                <a:solidFill>
                  <a:srgbClr val="000099"/>
                </a:solidFill>
              </a:rPr>
              <a:t>:</a:t>
            </a:r>
            <a:r>
              <a:rPr lang="en-US" altLang="zh-CN" sz="2400"/>
              <a:t> measured time from segment transmission until ACK receipt</a:t>
            </a:r>
          </a:p>
          <a:p>
            <a:pPr lvl="1"/>
            <a:r>
              <a:rPr lang="en-US" altLang="zh-CN"/>
              <a:t>ignore retransmissions</a:t>
            </a:r>
          </a:p>
          <a:p>
            <a:r>
              <a:rPr lang="en-US" altLang="zh-CN" sz="2400" b="1">
                <a:latin typeface="Courier New" panose="02070309020205020404" pitchFamily="49" charset="0"/>
              </a:rPr>
              <a:t>SampleRTT</a:t>
            </a:r>
            <a:r>
              <a:rPr lang="en-US" altLang="zh-CN" sz="2400"/>
              <a:t> will vary, want estimated RTT </a:t>
            </a:r>
            <a:r>
              <a:rPr lang="ja-JP" altLang="en-US" sz="2400"/>
              <a:t>“</a:t>
            </a:r>
            <a:r>
              <a:rPr lang="en-US" altLang="ja-JP" sz="2400"/>
              <a:t>smoother</a:t>
            </a:r>
            <a:r>
              <a:rPr lang="ja-JP" altLang="en-US" sz="2400"/>
              <a:t>”</a:t>
            </a:r>
            <a:endParaRPr lang="en-US" altLang="ja-JP"/>
          </a:p>
          <a:p>
            <a:pPr lvl="1"/>
            <a:r>
              <a:rPr lang="en-US" altLang="zh-CN"/>
              <a:t>average several </a:t>
            </a:r>
            <a:r>
              <a:rPr lang="en-US" altLang="zh-CN" i="1"/>
              <a:t>recent</a:t>
            </a:r>
            <a:r>
              <a:rPr lang="en-US" altLang="zh-CN"/>
              <a:t> measurements, not just current </a:t>
            </a:r>
            <a:r>
              <a:rPr lang="en-US" altLang="zh-CN" b="1">
                <a:latin typeface="Courier New" panose="02070309020205020404" pitchFamily="49" charset="0"/>
              </a:rPr>
              <a:t>SampleRTT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62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2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2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64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64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4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645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45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645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4" name="Group 14">
            <a:extLst>
              <a:ext uri="{FF2B5EF4-FFF2-40B4-BE49-F238E27FC236}">
                <a16:creationId xmlns:a16="http://schemas.microsoft.com/office/drawing/2014/main" id="{F1645957-AC6B-4B2D-8980-D20EC2B5B970}"/>
              </a:ext>
            </a:extLst>
          </p:cNvPr>
          <p:cNvGrpSpPr>
            <a:grpSpLocks/>
          </p:cNvGrpSpPr>
          <p:nvPr/>
        </p:nvGrpSpPr>
        <p:grpSpPr bwMode="auto">
          <a:xfrm>
            <a:off x="1708150" y="2565400"/>
            <a:ext cx="6272213" cy="4292600"/>
            <a:chOff x="782" y="1865"/>
            <a:chExt cx="3951" cy="2704"/>
          </a:xfrm>
        </p:grpSpPr>
        <p:pic>
          <p:nvPicPr>
            <p:cNvPr id="66579" name="Picture 12">
              <a:extLst>
                <a:ext uri="{FF2B5EF4-FFF2-40B4-BE49-F238E27FC236}">
                  <a16:creationId xmlns:a16="http://schemas.microsoft.com/office/drawing/2014/main" id="{4E2C9024-4C3F-47B9-9864-CE90471D35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580" name="Rectangle 13">
              <a:extLst>
                <a:ext uri="{FF2B5EF4-FFF2-40B4-BE49-F238E27FC236}">
                  <a16:creationId xmlns:a16="http://schemas.microsoft.com/office/drawing/2014/main" id="{41207146-681A-4EFD-9335-FC0899945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66565" name="Text Box 3">
            <a:extLst>
              <a:ext uri="{FF2B5EF4-FFF2-40B4-BE49-F238E27FC236}">
                <a16:creationId xmlns:a16="http://schemas.microsoft.com/office/drawing/2014/main" id="{10E3F3CB-2B05-4D4E-BCBA-A5AC472D7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62075"/>
            <a:ext cx="7515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EstimatedRTT = (1-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)*EstimatedRTT +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*SampleRTT</a:t>
            </a:r>
          </a:p>
        </p:txBody>
      </p:sp>
      <p:sp>
        <p:nvSpPr>
          <p:cNvPr id="66566" name="Rectangle 4">
            <a:extLst>
              <a:ext uri="{FF2B5EF4-FFF2-40B4-BE49-F238E27FC236}">
                <a16:creationId xmlns:a16="http://schemas.microsoft.com/office/drawing/2014/main" id="{B9A7BE58-BE2C-4AD4-8663-65DAF02AD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1836738"/>
            <a:ext cx="706755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exponential weighted moving average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influence of past sample decreases exponentially fast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typical value: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 =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 0.125</a:t>
            </a:r>
          </a:p>
        </p:txBody>
      </p:sp>
      <p:pic>
        <p:nvPicPr>
          <p:cNvPr id="66567" name="Picture 10" descr="underline_base">
            <a:extLst>
              <a:ext uri="{FF2B5EF4-FFF2-40B4-BE49-F238E27FC236}">
                <a16:creationId xmlns:a16="http://schemas.microsoft.com/office/drawing/2014/main" id="{6887BF42-BE78-459B-BD60-FB507E2A4A8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47738"/>
            <a:ext cx="6935788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6" name="Rectangle 11">
            <a:extLst>
              <a:ext uri="{FF2B5EF4-FFF2-40B4-BE49-F238E27FC236}">
                <a16:creationId xmlns:a16="http://schemas.microsoft.com/office/drawing/2014/main" id="{FE286E44-0D48-4517-A2D5-6AE248F8E7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2925" y="233363"/>
            <a:ext cx="7772400" cy="92075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TCP round trip time, timeout</a:t>
            </a:r>
          </a:p>
        </p:txBody>
      </p:sp>
      <p:sp>
        <p:nvSpPr>
          <p:cNvPr id="66569" name="Text Box 18">
            <a:extLst>
              <a:ext uri="{FF2B5EF4-FFF2-40B4-BE49-F238E27FC236}">
                <a16:creationId xmlns:a16="http://schemas.microsoft.com/office/drawing/2014/main" id="{91404EBF-9E3F-4A87-9153-85CFB77759C9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1531938" y="3535363"/>
            <a:ext cx="428625" cy="17478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RTT (milliseconds)</a:t>
            </a:r>
          </a:p>
        </p:txBody>
      </p:sp>
      <p:sp>
        <p:nvSpPr>
          <p:cNvPr id="66570" name="Text Box 19">
            <a:extLst>
              <a:ext uri="{FF2B5EF4-FFF2-40B4-BE49-F238E27FC236}">
                <a16:creationId xmlns:a16="http://schemas.microsoft.com/office/drawing/2014/main" id="{1BCD5FFB-96E3-46AE-8317-27BF6CA0F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7575" y="3168650"/>
            <a:ext cx="4022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RTT: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gaia.cs.umass.edu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to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fantasia.eurecom.fr</a:t>
            </a:r>
          </a:p>
        </p:txBody>
      </p:sp>
      <p:sp>
        <p:nvSpPr>
          <p:cNvPr id="66571" name="Text Box 20">
            <a:extLst>
              <a:ext uri="{FF2B5EF4-FFF2-40B4-BE49-F238E27FC236}">
                <a16:creationId xmlns:a16="http://schemas.microsoft.com/office/drawing/2014/main" id="{2A3D6F08-8669-478D-ABA0-A35727126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1413" y="5230813"/>
            <a:ext cx="1181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sampleRTT</a:t>
            </a:r>
          </a:p>
        </p:txBody>
      </p:sp>
      <p:sp>
        <p:nvSpPr>
          <p:cNvPr id="66572" name="Text Box 21">
            <a:extLst>
              <a:ext uri="{FF2B5EF4-FFF2-40B4-BE49-F238E27FC236}">
                <a16:creationId xmlns:a16="http://schemas.microsoft.com/office/drawing/2014/main" id="{4B33DCFA-2FCA-4DC0-A48B-B9B88D6DE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063" y="5548313"/>
            <a:ext cx="1431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EstimatedRTT</a:t>
            </a:r>
          </a:p>
        </p:txBody>
      </p:sp>
      <p:sp>
        <p:nvSpPr>
          <p:cNvPr id="66573" name="AutoShape 22">
            <a:extLst>
              <a:ext uri="{FF2B5EF4-FFF2-40B4-BE49-F238E27FC236}">
                <a16:creationId xmlns:a16="http://schemas.microsoft.com/office/drawing/2014/main" id="{D4499832-0D15-412E-A5B3-2D55CEF28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5513" y="5343525"/>
            <a:ext cx="147637" cy="142875"/>
          </a:xfrm>
          <a:prstGeom prst="diamond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6574" name="AutoShape 23">
            <a:extLst>
              <a:ext uri="{FF2B5EF4-FFF2-40B4-BE49-F238E27FC236}">
                <a16:creationId xmlns:a16="http://schemas.microsoft.com/office/drawing/2014/main" id="{78586D7D-31B6-4E2D-8180-2A91B9CCA93B}"/>
              </a:ext>
            </a:extLst>
          </p:cNvPr>
          <p:cNvSpPr>
            <a:spLocks noChangeArrowheads="1"/>
          </p:cNvSpPr>
          <p:nvPr/>
        </p:nvSpPr>
        <p:spPr bwMode="auto">
          <a:xfrm rot="2776382">
            <a:off x="6011069" y="5633244"/>
            <a:ext cx="147637" cy="142875"/>
          </a:xfrm>
          <a:prstGeom prst="diamond">
            <a:avLst/>
          </a:prstGeom>
          <a:solidFill>
            <a:srgbClr val="FF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6575" name="Rectangle 24">
            <a:extLst>
              <a:ext uri="{FF2B5EF4-FFF2-40B4-BE49-F238E27FC236}">
                <a16:creationId xmlns:a16="http://schemas.microsoft.com/office/drawing/2014/main" id="{E796825D-BD5B-4ABE-B028-C4C753777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450" y="6389688"/>
            <a:ext cx="1863725" cy="468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66576" name="Group 15">
            <a:extLst>
              <a:ext uri="{FF2B5EF4-FFF2-40B4-BE49-F238E27FC236}">
                <a16:creationId xmlns:a16="http://schemas.microsoft.com/office/drawing/2014/main" id="{1BEC4FB6-AE1E-432D-8D31-68DB427D5845}"/>
              </a:ext>
            </a:extLst>
          </p:cNvPr>
          <p:cNvGrpSpPr>
            <a:grpSpLocks/>
          </p:cNvGrpSpPr>
          <p:nvPr/>
        </p:nvGrpSpPr>
        <p:grpSpPr bwMode="auto">
          <a:xfrm>
            <a:off x="4041775" y="6386513"/>
            <a:ext cx="1512888" cy="336550"/>
            <a:chOff x="2343" y="3645"/>
            <a:chExt cx="953" cy="212"/>
          </a:xfrm>
        </p:grpSpPr>
        <p:sp>
          <p:nvSpPr>
            <p:cNvPr id="66577" name="Rectangle 16">
              <a:extLst>
                <a:ext uri="{FF2B5EF4-FFF2-40B4-BE49-F238E27FC236}">
                  <a16:creationId xmlns:a16="http://schemas.microsoft.com/office/drawing/2014/main" id="{92BD53D0-C3F7-476F-B227-9D73ACD15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695"/>
              <a:ext cx="527" cy="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6578" name="Text Box 17">
              <a:extLst>
                <a:ext uri="{FF2B5EF4-FFF2-40B4-BE49-F238E27FC236}">
                  <a16:creationId xmlns:a16="http://schemas.microsoft.com/office/drawing/2014/main" id="{F415A4FF-E18F-4F4F-ABA3-6C76BC7D56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" y="3645"/>
              <a:ext cx="95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time (seconds)</a:t>
              </a:r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5">
            <a:extLst>
              <a:ext uri="{FF2B5EF4-FFF2-40B4-BE49-F238E27FC236}">
                <a16:creationId xmlns:a16="http://schemas.microsoft.com/office/drawing/2014/main" id="{71504B50-0313-4636-B5A6-38A740F6BD3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55625" y="1595438"/>
            <a:ext cx="7918450" cy="1495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99"/>
                </a:solidFill>
              </a:rPr>
              <a:t>timeout interval:</a:t>
            </a:r>
            <a:r>
              <a:rPr lang="en-US" altLang="zh-CN" sz="2400" b="1">
                <a:latin typeface="Courier New" panose="02070309020205020404" pitchFamily="49" charset="0"/>
              </a:rPr>
              <a:t> EstimatedRTT</a:t>
            </a:r>
            <a:r>
              <a:rPr lang="en-US" altLang="zh-CN" sz="2400"/>
              <a:t> plus </a:t>
            </a:r>
            <a:r>
              <a:rPr lang="ja-JP" altLang="en-US" sz="2400"/>
              <a:t>“</a:t>
            </a:r>
            <a:r>
              <a:rPr lang="en-US" altLang="ja-JP" sz="2400"/>
              <a:t>safety margin</a:t>
            </a:r>
            <a:r>
              <a:rPr lang="ja-JP" altLang="en-US" sz="2400"/>
              <a:t>”</a:t>
            </a:r>
            <a:endParaRPr lang="en-US" altLang="ja-JP" sz="2400"/>
          </a:p>
          <a:p>
            <a:pPr lvl="1">
              <a:lnSpc>
                <a:spcPct val="90000"/>
              </a:lnSpc>
            </a:pPr>
            <a:r>
              <a:rPr lang="en-US" altLang="zh-CN" sz="2000"/>
              <a:t>large variation in </a:t>
            </a:r>
            <a:r>
              <a:rPr lang="en-US" altLang="zh-CN" sz="2000" b="1">
                <a:latin typeface="Courier New" panose="02070309020205020404" pitchFamily="49" charset="0"/>
              </a:rPr>
              <a:t>EstimatedRTT -&gt;</a:t>
            </a:r>
            <a:r>
              <a:rPr lang="en-US" altLang="zh-CN" sz="2000"/>
              <a:t> larger safety margin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altLang="zh-CN" sz="2400"/>
              <a:t>estimate SampleRTT deviation from EstimatedRTT: </a:t>
            </a:r>
          </a:p>
        </p:txBody>
      </p:sp>
      <p:sp>
        <p:nvSpPr>
          <p:cNvPr id="67589" name="Text Box 7">
            <a:extLst>
              <a:ext uri="{FF2B5EF4-FFF2-40B4-BE49-F238E27FC236}">
                <a16:creationId xmlns:a16="http://schemas.microsoft.com/office/drawing/2014/main" id="{EE15DC53-F337-4950-A3AA-87786E14D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3070225"/>
            <a:ext cx="76819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DevRTT = (1-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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)*DevRTT 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            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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*|SampleRTT-EstimatedRTT|</a:t>
            </a:r>
          </a:p>
        </p:txBody>
      </p:sp>
      <p:pic>
        <p:nvPicPr>
          <p:cNvPr id="67590" name="Picture 10" descr="underline_base">
            <a:extLst>
              <a:ext uri="{FF2B5EF4-FFF2-40B4-BE49-F238E27FC236}">
                <a16:creationId xmlns:a16="http://schemas.microsoft.com/office/drawing/2014/main" id="{516C6678-39A2-44DB-8B31-9D502ADCA14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47738"/>
            <a:ext cx="6935788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9" name="Rectangle 11">
            <a:extLst>
              <a:ext uri="{FF2B5EF4-FFF2-40B4-BE49-F238E27FC236}">
                <a16:creationId xmlns:a16="http://schemas.microsoft.com/office/drawing/2014/main" id="{AFD155DA-5D6F-437E-92A7-E7314F455A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2925" y="233363"/>
            <a:ext cx="7772400" cy="92075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TCP round trip time, timeout</a:t>
            </a:r>
          </a:p>
        </p:txBody>
      </p:sp>
      <p:sp>
        <p:nvSpPr>
          <p:cNvPr id="67592" name="Text Box 12">
            <a:extLst>
              <a:ext uri="{FF2B5EF4-FFF2-40B4-BE49-F238E27FC236}">
                <a16:creationId xmlns:a16="http://schemas.microsoft.com/office/drawing/2014/main" id="{0CC7A558-2464-4561-B232-18894B2A8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4513" y="3698875"/>
            <a:ext cx="3386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(typically,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 = 0.25)</a:t>
            </a:r>
          </a:p>
        </p:txBody>
      </p:sp>
      <p:sp>
        <p:nvSpPr>
          <p:cNvPr id="67593" name="Rectangle 13">
            <a:extLst>
              <a:ext uri="{FF2B5EF4-FFF2-40B4-BE49-F238E27FC236}">
                <a16:creationId xmlns:a16="http://schemas.microsoft.com/office/drawing/2014/main" id="{D65F6EB0-9B90-4AA7-8050-E718C80D9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" y="4368800"/>
            <a:ext cx="791845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TimeoutInterval = EstimatedRTT + 4*DevRTT</a:t>
            </a:r>
          </a:p>
        </p:txBody>
      </p:sp>
      <p:sp>
        <p:nvSpPr>
          <p:cNvPr id="67594" name="Text Box 14">
            <a:extLst>
              <a:ext uri="{FF2B5EF4-FFF2-40B4-BE49-F238E27FC236}">
                <a16:creationId xmlns:a16="http://schemas.microsoft.com/office/drawing/2014/main" id="{A74D59AF-9390-47E3-A24B-C370E5446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025" y="5122863"/>
            <a:ext cx="1811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estimated RTT</a:t>
            </a:r>
          </a:p>
        </p:txBody>
      </p:sp>
      <p:sp>
        <p:nvSpPr>
          <p:cNvPr id="67595" name="Text Box 16">
            <a:extLst>
              <a:ext uri="{FF2B5EF4-FFF2-40B4-BE49-F238E27FC236}">
                <a16:creationId xmlns:a16="http://schemas.microsoft.com/office/drawing/2014/main" id="{CFE6C630-C56C-46D9-A58C-93B4AFAE4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2075" y="5141913"/>
            <a:ext cx="191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“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safety margin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”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7596" name="Line 17">
            <a:extLst>
              <a:ext uri="{FF2B5EF4-FFF2-40B4-BE49-F238E27FC236}">
                <a16:creationId xmlns:a16="http://schemas.microsoft.com/office/drawing/2014/main" id="{1DA3D30A-DB95-4845-B90A-08899E4B70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6950" y="4762500"/>
            <a:ext cx="0" cy="4460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7597" name="Line 19">
            <a:extLst>
              <a:ext uri="{FF2B5EF4-FFF2-40B4-BE49-F238E27FC236}">
                <a16:creationId xmlns:a16="http://schemas.microsoft.com/office/drawing/2014/main" id="{D3C28EA1-145D-4207-9F99-81224411B4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78700" y="4768850"/>
            <a:ext cx="0" cy="4460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67598" name="Picture 20" descr="alarm_clock_ringing">
            <a:extLst>
              <a:ext uri="{FF2B5EF4-FFF2-40B4-BE49-F238E27FC236}">
                <a16:creationId xmlns:a16="http://schemas.microsoft.com/office/drawing/2014/main" id="{66B2FBC3-A781-474D-B5EB-DCA099B62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4773613"/>
            <a:ext cx="7524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2">
            <a:extLst>
              <a:ext uri="{FF2B5EF4-FFF2-40B4-BE49-F238E27FC236}">
                <a16:creationId xmlns:a16="http://schemas.microsoft.com/office/drawing/2014/main" id="{0D18694C-40B5-43D4-99A0-0E227CE21E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0663"/>
            <a:ext cx="5699125" cy="906462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TCP fast retransmit</a:t>
            </a:r>
          </a:p>
        </p:txBody>
      </p:sp>
      <p:sp>
        <p:nvSpPr>
          <p:cNvPr id="75781" name="Rectangle 3">
            <a:extLst>
              <a:ext uri="{FF2B5EF4-FFF2-40B4-BE49-F238E27FC236}">
                <a16:creationId xmlns:a16="http://schemas.microsoft.com/office/drawing/2014/main" id="{8EFB6ACD-AC9B-4D08-8391-7DFCF39E14E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88950" y="1397000"/>
            <a:ext cx="4159250" cy="4648200"/>
          </a:xfrm>
        </p:spPr>
        <p:txBody>
          <a:bodyPr/>
          <a:lstStyle/>
          <a:p>
            <a:r>
              <a:rPr lang="en-US" altLang="zh-CN"/>
              <a:t>time-out period  often relatively long:</a:t>
            </a:r>
          </a:p>
          <a:p>
            <a:pPr lvl="1"/>
            <a:r>
              <a:rPr lang="en-US" altLang="zh-CN"/>
              <a:t>long delay before resending lost packet</a:t>
            </a:r>
          </a:p>
          <a:p>
            <a:r>
              <a:rPr lang="en-US" altLang="zh-CN"/>
              <a:t>detect lost segments via duplicate ACKs.</a:t>
            </a:r>
          </a:p>
          <a:p>
            <a:pPr lvl="1"/>
            <a:r>
              <a:rPr lang="en-US" altLang="zh-CN"/>
              <a:t>sender often sends many segments back-to-back</a:t>
            </a:r>
          </a:p>
          <a:p>
            <a:pPr lvl="1"/>
            <a:r>
              <a:rPr lang="en-US" altLang="zh-CN"/>
              <a:t>if segment is lost, there will likely be many duplicate ACKs.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74758" name="Rectangle 5">
            <a:extLst>
              <a:ext uri="{FF2B5EF4-FFF2-40B4-BE49-F238E27FC236}">
                <a16:creationId xmlns:a16="http://schemas.microsoft.com/office/drawing/2014/main" id="{237B8874-762B-4A35-B5B4-AEB028D13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188" y="2112963"/>
            <a:ext cx="3995737" cy="3813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463550" indent="-238125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if sender receives 3 ACKs for same data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(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“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triple duplicate ACKs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”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),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 resend unacked segment with smallest seq #</a:t>
            </a:r>
          </a:p>
          <a:p>
            <a:pPr marL="463550" marR="0" lvl="1" indent="-2381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likely that unacked segment lost, so don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’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t wait for timeout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4759" name="Rectangle 6">
            <a:extLst>
              <a:ext uri="{FF2B5EF4-FFF2-40B4-BE49-F238E27FC236}">
                <a16:creationId xmlns:a16="http://schemas.microsoft.com/office/drawing/2014/main" id="{E6FA4F8A-C67D-4746-9A27-7A22875DC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88" y="1914525"/>
            <a:ext cx="3509962" cy="3681413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5784" name="Text Box 7">
            <a:extLst>
              <a:ext uri="{FF2B5EF4-FFF2-40B4-BE49-F238E27FC236}">
                <a16:creationId xmlns:a16="http://schemas.microsoft.com/office/drawing/2014/main" id="{160892A2-5590-4F6F-9900-DF86485DE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150" y="1679575"/>
            <a:ext cx="2773363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TCP fast retransmit</a:t>
            </a:r>
          </a:p>
        </p:txBody>
      </p:sp>
      <p:pic>
        <p:nvPicPr>
          <p:cNvPr id="75785" name="Picture 10" descr="underline_base">
            <a:extLst>
              <a:ext uri="{FF2B5EF4-FFF2-40B4-BE49-F238E27FC236}">
                <a16:creationId xmlns:a16="http://schemas.microsoft.com/office/drawing/2014/main" id="{3F2F00D7-9575-46EB-BCB6-C762A11118E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032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8" grpId="0" animBg="1"/>
      <p:bldP spid="74759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Line 3">
            <a:extLst>
              <a:ext uri="{FF2B5EF4-FFF2-40B4-BE49-F238E27FC236}">
                <a16:creationId xmlns:a16="http://schemas.microsoft.com/office/drawing/2014/main" id="{1A46FC4B-C9CD-4A7D-B57E-78118CD16D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8638" y="23193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6805" name="Line 9">
            <a:extLst>
              <a:ext uri="{FF2B5EF4-FFF2-40B4-BE49-F238E27FC236}">
                <a16:creationId xmlns:a16="http://schemas.microsoft.com/office/drawing/2014/main" id="{1CDCC2DC-BEEA-4476-A1CA-ACF209288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8638" y="2547938"/>
            <a:ext cx="1757362" cy="4143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6806" name="Line 10">
            <a:extLst>
              <a:ext uri="{FF2B5EF4-FFF2-40B4-BE49-F238E27FC236}">
                <a16:creationId xmlns:a16="http://schemas.microsoft.com/office/drawing/2014/main" id="{1A5FB1CE-A9BA-438B-8FF2-0445DD9C82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65463" y="2014538"/>
            <a:ext cx="3175" cy="399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6807" name="Line 11">
            <a:extLst>
              <a:ext uri="{FF2B5EF4-FFF2-40B4-BE49-F238E27FC236}">
                <a16:creationId xmlns:a16="http://schemas.microsoft.com/office/drawing/2014/main" id="{8E56AAB7-1936-43CC-AC93-28D26A2663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3238" y="2090738"/>
            <a:ext cx="11112" cy="3903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6808" name="Line 12">
            <a:extLst>
              <a:ext uri="{FF2B5EF4-FFF2-40B4-BE49-F238E27FC236}">
                <a16:creationId xmlns:a16="http://schemas.microsoft.com/office/drawing/2014/main" id="{F1C1D367-1641-431C-9443-F0F364C2E5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32125" y="2962275"/>
            <a:ext cx="2519363" cy="8096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6809" name="Line 14">
            <a:extLst>
              <a:ext uri="{FF2B5EF4-FFF2-40B4-BE49-F238E27FC236}">
                <a16:creationId xmlns:a16="http://schemas.microsoft.com/office/drawing/2014/main" id="{166C02E6-9E60-49DD-BA5C-D49C599CFB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8638" y="27765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6810" name="Line 15">
            <a:extLst>
              <a:ext uri="{FF2B5EF4-FFF2-40B4-BE49-F238E27FC236}">
                <a16:creationId xmlns:a16="http://schemas.microsoft.com/office/drawing/2014/main" id="{5E9C7BCE-6448-4A96-BE36-02E15DF2B1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8638" y="32337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6811" name="Line 16">
            <a:extLst>
              <a:ext uri="{FF2B5EF4-FFF2-40B4-BE49-F238E27FC236}">
                <a16:creationId xmlns:a16="http://schemas.microsoft.com/office/drawing/2014/main" id="{710F77AB-8039-4957-BF17-AA13817E0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8638" y="30051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6812" name="Line 17">
            <a:extLst>
              <a:ext uri="{FF2B5EF4-FFF2-40B4-BE49-F238E27FC236}">
                <a16:creationId xmlns:a16="http://schemas.microsoft.com/office/drawing/2014/main" id="{6B9317EE-9599-4805-B945-F3B85B842F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33713" y="3386138"/>
            <a:ext cx="2530475" cy="8302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6813" name="Line 18">
            <a:extLst>
              <a:ext uri="{FF2B5EF4-FFF2-40B4-BE49-F238E27FC236}">
                <a16:creationId xmlns:a16="http://schemas.microsoft.com/office/drawing/2014/main" id="{87D67F22-7BED-4200-879C-49B36ED7C6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68638" y="3614738"/>
            <a:ext cx="2506662" cy="8874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6814" name="Line 19">
            <a:extLst>
              <a:ext uri="{FF2B5EF4-FFF2-40B4-BE49-F238E27FC236}">
                <a16:creationId xmlns:a16="http://schemas.microsoft.com/office/drawing/2014/main" id="{342A6F9F-ABFA-4FD5-AFF8-63ECC55338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68638" y="3843338"/>
            <a:ext cx="2495550" cy="900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6815" name="Text Box 20">
            <a:extLst>
              <a:ext uri="{FF2B5EF4-FFF2-40B4-BE49-F238E27FC236}">
                <a16:creationId xmlns:a16="http://schemas.microsoft.com/office/drawing/2014/main" id="{DB23DAD2-F0EB-47F7-9573-E27EEC98D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1863" y="2714625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X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6816" name="Line 24">
            <a:extLst>
              <a:ext uri="{FF2B5EF4-FFF2-40B4-BE49-F238E27FC236}">
                <a16:creationId xmlns:a16="http://schemas.microsoft.com/office/drawing/2014/main" id="{2CD26BB9-7077-44F3-9ABC-B225582ABE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4038" y="478472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5793" name="Text Box 29">
            <a:extLst>
              <a:ext uri="{FF2B5EF4-FFF2-40B4-BE49-F238E27FC236}">
                <a16:creationId xmlns:a16="http://schemas.microsoft.com/office/drawing/2014/main" id="{B996A44D-B951-42AE-9DB4-7C916F4C7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350" y="4889500"/>
            <a:ext cx="3178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fast retransmit after sender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receipt of triple duplicate ACK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6818" name="Text Box 34">
            <a:extLst>
              <a:ext uri="{FF2B5EF4-FFF2-40B4-BE49-F238E27FC236}">
                <a16:creationId xmlns:a16="http://schemas.microsoft.com/office/drawing/2014/main" id="{4268B4AB-6039-4FE3-ADE1-DD0E1FAF2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163" y="1139825"/>
            <a:ext cx="7731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Host B</a:t>
            </a:r>
          </a:p>
        </p:txBody>
      </p:sp>
      <p:sp>
        <p:nvSpPr>
          <p:cNvPr id="76819" name="Text Box 38">
            <a:extLst>
              <a:ext uri="{FF2B5EF4-FFF2-40B4-BE49-F238E27FC236}">
                <a16:creationId xmlns:a16="http://schemas.microsoft.com/office/drawing/2014/main" id="{F350C93F-9D7F-41DB-91CA-3AD38ABE8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6538" y="1157288"/>
            <a:ext cx="776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Host A</a:t>
            </a:r>
          </a:p>
        </p:txBody>
      </p:sp>
      <p:sp>
        <p:nvSpPr>
          <p:cNvPr id="76820" name="Text Box 40">
            <a:extLst>
              <a:ext uri="{FF2B5EF4-FFF2-40B4-BE49-F238E27FC236}">
                <a16:creationId xmlns:a16="http://schemas.microsoft.com/office/drawing/2014/main" id="{4D96F7D3-182E-424D-A922-008BCED3D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5" y="2239963"/>
            <a:ext cx="2085975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Seq=92, 8 bytes of data</a:t>
            </a:r>
          </a:p>
        </p:txBody>
      </p:sp>
      <p:grpSp>
        <p:nvGrpSpPr>
          <p:cNvPr id="76821" name="Group 41">
            <a:extLst>
              <a:ext uri="{FF2B5EF4-FFF2-40B4-BE49-F238E27FC236}">
                <a16:creationId xmlns:a16="http://schemas.microsoft.com/office/drawing/2014/main" id="{C94D0994-4F2B-4D22-A56D-A38B67F11205}"/>
              </a:ext>
            </a:extLst>
          </p:cNvPr>
          <p:cNvGrpSpPr>
            <a:grpSpLocks/>
          </p:cNvGrpSpPr>
          <p:nvPr/>
        </p:nvGrpSpPr>
        <p:grpSpPr bwMode="auto">
          <a:xfrm>
            <a:off x="3170238" y="3489325"/>
            <a:ext cx="949325" cy="304800"/>
            <a:chOff x="4215" y="2253"/>
            <a:chExt cx="598" cy="192"/>
          </a:xfrm>
        </p:grpSpPr>
        <p:sp>
          <p:nvSpPr>
            <p:cNvPr id="76851" name="Rectangle 42">
              <a:extLst>
                <a:ext uri="{FF2B5EF4-FFF2-40B4-BE49-F238E27FC236}">
                  <a16:creationId xmlns:a16="http://schemas.microsoft.com/office/drawing/2014/main" id="{0009A17A-DB21-4027-A265-9DE83106F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6852" name="Text Box 43">
              <a:extLst>
                <a:ext uri="{FF2B5EF4-FFF2-40B4-BE49-F238E27FC236}">
                  <a16:creationId xmlns:a16="http://schemas.microsoft.com/office/drawing/2014/main" id="{0D9F61AC-72D9-4827-87B7-4FD45B0A6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ACK=100</a:t>
              </a:r>
              <a:endPara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76822" name="Group 78">
            <a:extLst>
              <a:ext uri="{FF2B5EF4-FFF2-40B4-BE49-F238E27FC236}">
                <a16:creationId xmlns:a16="http://schemas.microsoft.com/office/drawing/2014/main" id="{798D7717-6398-4C4A-BD00-9377E31D928C}"/>
              </a:ext>
            </a:extLst>
          </p:cNvPr>
          <p:cNvGrpSpPr>
            <a:grpSpLocks/>
          </p:cNvGrpSpPr>
          <p:nvPr/>
        </p:nvGrpSpPr>
        <p:grpSpPr bwMode="auto">
          <a:xfrm>
            <a:off x="2684463" y="2292350"/>
            <a:ext cx="396875" cy="3524250"/>
            <a:chOff x="397" y="868"/>
            <a:chExt cx="250" cy="2220"/>
          </a:xfrm>
        </p:grpSpPr>
        <p:sp>
          <p:nvSpPr>
            <p:cNvPr id="76844" name="Text Box 50">
              <a:extLst>
                <a:ext uri="{FF2B5EF4-FFF2-40B4-BE49-F238E27FC236}">
                  <a16:creationId xmlns:a16="http://schemas.microsoft.com/office/drawing/2014/main" id="{47C8D0FB-4DC0-4F31-A6E3-A8937A9AE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800000">
              <a:off x="397" y="1778"/>
              <a:ext cx="250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timeout</a:t>
              </a:r>
            </a:p>
          </p:txBody>
        </p:sp>
        <p:grpSp>
          <p:nvGrpSpPr>
            <p:cNvPr id="76845" name="Group 51">
              <a:extLst>
                <a:ext uri="{FF2B5EF4-FFF2-40B4-BE49-F238E27FC236}">
                  <a16:creationId xmlns:a16="http://schemas.microsoft.com/office/drawing/2014/main" id="{DC034CC5-FF28-489E-B5AB-E2753FA09C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8" y="868"/>
              <a:ext cx="66" cy="893"/>
              <a:chOff x="3099" y="1749"/>
              <a:chExt cx="66" cy="320"/>
            </a:xfrm>
          </p:grpSpPr>
          <p:sp>
            <p:nvSpPr>
              <p:cNvPr id="76849" name="Line 52">
                <a:extLst>
                  <a:ext uri="{FF2B5EF4-FFF2-40B4-BE49-F238E27FC236}">
                    <a16:creationId xmlns:a16="http://schemas.microsoft.com/office/drawing/2014/main" id="{66B46639-311C-4B51-8EDE-C4272EC819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76850" name="Line 53">
                <a:extLst>
                  <a:ext uri="{FF2B5EF4-FFF2-40B4-BE49-F238E27FC236}">
                    <a16:creationId xmlns:a16="http://schemas.microsoft.com/office/drawing/2014/main" id="{628D3616-9979-4399-8831-24A0557CB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76846" name="Group 54">
              <a:extLst>
                <a:ext uri="{FF2B5EF4-FFF2-40B4-BE49-F238E27FC236}">
                  <a16:creationId xmlns:a16="http://schemas.microsoft.com/office/drawing/2014/main" id="{5E562CF7-8704-4A9D-988A-94D402E97517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85" y="2224"/>
              <a:ext cx="66" cy="864"/>
              <a:chOff x="3099" y="1749"/>
              <a:chExt cx="66" cy="320"/>
            </a:xfrm>
          </p:grpSpPr>
          <p:sp>
            <p:nvSpPr>
              <p:cNvPr id="76847" name="Line 55">
                <a:extLst>
                  <a:ext uri="{FF2B5EF4-FFF2-40B4-BE49-F238E27FC236}">
                    <a16:creationId xmlns:a16="http://schemas.microsoft.com/office/drawing/2014/main" id="{F7DC2595-5264-470B-B2DC-6E7CB2D7E0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76848" name="Line 56">
                <a:extLst>
                  <a:ext uri="{FF2B5EF4-FFF2-40B4-BE49-F238E27FC236}">
                    <a16:creationId xmlns:a16="http://schemas.microsoft.com/office/drawing/2014/main" id="{EA9E25C5-0BAA-4C1B-9EDF-93A7D171A4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0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76823" name="Group 71">
            <a:extLst>
              <a:ext uri="{FF2B5EF4-FFF2-40B4-BE49-F238E27FC236}">
                <a16:creationId xmlns:a16="http://schemas.microsoft.com/office/drawing/2014/main" id="{BCFA87A8-E7E4-43B7-811C-61FECC3AF7D8}"/>
              </a:ext>
            </a:extLst>
          </p:cNvPr>
          <p:cNvGrpSpPr>
            <a:grpSpLocks/>
          </p:cNvGrpSpPr>
          <p:nvPr/>
        </p:nvGrpSpPr>
        <p:grpSpPr bwMode="auto">
          <a:xfrm>
            <a:off x="3181350" y="3800475"/>
            <a:ext cx="949325" cy="304800"/>
            <a:chOff x="35" y="1825"/>
            <a:chExt cx="598" cy="192"/>
          </a:xfrm>
        </p:grpSpPr>
        <p:sp>
          <p:nvSpPr>
            <p:cNvPr id="76842" name="Rectangle 66">
              <a:extLst>
                <a:ext uri="{FF2B5EF4-FFF2-40B4-BE49-F238E27FC236}">
                  <a16:creationId xmlns:a16="http://schemas.microsoft.com/office/drawing/2014/main" id="{BFE9C6B1-0B6F-4EC7-A101-E6E80717E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6843" name="Text Box 67">
              <a:extLst>
                <a:ext uri="{FF2B5EF4-FFF2-40B4-BE49-F238E27FC236}">
                  <a16:creationId xmlns:a16="http://schemas.microsoft.com/office/drawing/2014/main" id="{DC28E510-30F8-4612-92C7-367E80AB0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ACK=100</a:t>
              </a:r>
              <a:endPara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76824" name="Group 72">
            <a:extLst>
              <a:ext uri="{FF2B5EF4-FFF2-40B4-BE49-F238E27FC236}">
                <a16:creationId xmlns:a16="http://schemas.microsoft.com/office/drawing/2014/main" id="{4F2B2E48-5AB5-4536-9410-71236755BA4A}"/>
              </a:ext>
            </a:extLst>
          </p:cNvPr>
          <p:cNvGrpSpPr>
            <a:grpSpLocks/>
          </p:cNvGrpSpPr>
          <p:nvPr/>
        </p:nvGrpSpPr>
        <p:grpSpPr bwMode="auto">
          <a:xfrm>
            <a:off x="3167063" y="4130675"/>
            <a:ext cx="949325" cy="304800"/>
            <a:chOff x="35" y="1825"/>
            <a:chExt cx="598" cy="192"/>
          </a:xfrm>
        </p:grpSpPr>
        <p:sp>
          <p:nvSpPr>
            <p:cNvPr id="76840" name="Rectangle 73">
              <a:extLst>
                <a:ext uri="{FF2B5EF4-FFF2-40B4-BE49-F238E27FC236}">
                  <a16:creationId xmlns:a16="http://schemas.microsoft.com/office/drawing/2014/main" id="{7B9D8E77-670F-4721-BB10-32D29A5ED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6841" name="Text Box 74">
              <a:extLst>
                <a:ext uri="{FF2B5EF4-FFF2-40B4-BE49-F238E27FC236}">
                  <a16:creationId xmlns:a16="http://schemas.microsoft.com/office/drawing/2014/main" id="{F81CE647-800D-4956-9515-5EE2B6390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ACK=100</a:t>
              </a:r>
              <a:endPara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76825" name="Group 75">
            <a:extLst>
              <a:ext uri="{FF2B5EF4-FFF2-40B4-BE49-F238E27FC236}">
                <a16:creationId xmlns:a16="http://schemas.microsoft.com/office/drawing/2014/main" id="{63100929-B944-42D8-A2A3-7DE6A1B44F1A}"/>
              </a:ext>
            </a:extLst>
          </p:cNvPr>
          <p:cNvGrpSpPr>
            <a:grpSpLocks/>
          </p:cNvGrpSpPr>
          <p:nvPr/>
        </p:nvGrpSpPr>
        <p:grpSpPr bwMode="auto">
          <a:xfrm>
            <a:off x="3175000" y="4427538"/>
            <a:ext cx="949325" cy="304800"/>
            <a:chOff x="35" y="1825"/>
            <a:chExt cx="598" cy="192"/>
          </a:xfrm>
        </p:grpSpPr>
        <p:sp>
          <p:nvSpPr>
            <p:cNvPr id="76838" name="Rectangle 76">
              <a:extLst>
                <a:ext uri="{FF2B5EF4-FFF2-40B4-BE49-F238E27FC236}">
                  <a16:creationId xmlns:a16="http://schemas.microsoft.com/office/drawing/2014/main" id="{DFCCA280-F9A7-42B1-89E9-6280A7B39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6839" name="Text Box 77">
              <a:extLst>
                <a:ext uri="{FF2B5EF4-FFF2-40B4-BE49-F238E27FC236}">
                  <a16:creationId xmlns:a16="http://schemas.microsoft.com/office/drawing/2014/main" id="{AA272089-583F-4923-9DC3-062787446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ACK=100</a:t>
              </a:r>
              <a:endPara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73754" name="Rectangle 81">
            <a:extLst>
              <a:ext uri="{FF2B5EF4-FFF2-40B4-BE49-F238E27FC236}">
                <a16:creationId xmlns:a16="http://schemas.microsoft.com/office/drawing/2014/main" id="{5924D35F-46C3-4A53-9C1A-5A435D576A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0663"/>
            <a:ext cx="5821363" cy="906462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TCP fast retransmit</a:t>
            </a:r>
          </a:p>
        </p:txBody>
      </p:sp>
      <p:pic>
        <p:nvPicPr>
          <p:cNvPr id="76827" name="Picture 82" descr="underline_base">
            <a:extLst>
              <a:ext uri="{FF2B5EF4-FFF2-40B4-BE49-F238E27FC236}">
                <a16:creationId xmlns:a16="http://schemas.microsoft.com/office/drawing/2014/main" id="{47FA4DFC-53C6-4BD9-B75F-1848891EA0C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032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28" name="Rectangle 84">
            <a:extLst>
              <a:ext uri="{FF2B5EF4-FFF2-40B4-BE49-F238E27FC236}">
                <a16:creationId xmlns:a16="http://schemas.microsoft.com/office/drawing/2014/main" id="{8AD9BCDC-A4EE-4804-AAD4-58424CFBA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538" y="2562225"/>
            <a:ext cx="757237" cy="225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6829" name="Text Box 83">
            <a:extLst>
              <a:ext uri="{FF2B5EF4-FFF2-40B4-BE49-F238E27FC236}">
                <a16:creationId xmlns:a16="http://schemas.microsoft.com/office/drawing/2014/main" id="{0F9B23CB-6534-43D5-8E3D-ED8BF6161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2506663"/>
            <a:ext cx="22812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Seq=100, 20 bytes of data</a:t>
            </a:r>
          </a:p>
        </p:txBody>
      </p:sp>
      <p:sp>
        <p:nvSpPr>
          <p:cNvPr id="76830" name="Rectangle 85">
            <a:extLst>
              <a:ext uri="{FF2B5EF4-FFF2-40B4-BE49-F238E27FC236}">
                <a16:creationId xmlns:a16="http://schemas.microsoft.com/office/drawing/2014/main" id="{720750B5-7FF0-42BD-9678-3D66A4A17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438" y="4770438"/>
            <a:ext cx="757237" cy="225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6831" name="Text Box 86">
            <a:extLst>
              <a:ext uri="{FF2B5EF4-FFF2-40B4-BE49-F238E27FC236}">
                <a16:creationId xmlns:a16="http://schemas.microsoft.com/office/drawing/2014/main" id="{363CBF2F-33E1-440A-A56F-8F989BD76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4363" y="4714875"/>
            <a:ext cx="22812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Seq=100, 20 bytes of data</a:t>
            </a:r>
          </a:p>
        </p:txBody>
      </p:sp>
      <p:grpSp>
        <p:nvGrpSpPr>
          <p:cNvPr id="76832" name="Group 93">
            <a:extLst>
              <a:ext uri="{FF2B5EF4-FFF2-40B4-BE49-F238E27FC236}">
                <a16:creationId xmlns:a16="http://schemas.microsoft.com/office/drawing/2014/main" id="{C1C11D4D-E3CB-4D75-AB7A-2B498ED11F6A}"/>
              </a:ext>
            </a:extLst>
          </p:cNvPr>
          <p:cNvGrpSpPr>
            <a:grpSpLocks/>
          </p:cNvGrpSpPr>
          <p:nvPr/>
        </p:nvGrpSpPr>
        <p:grpSpPr bwMode="auto">
          <a:xfrm>
            <a:off x="2686050" y="1397000"/>
            <a:ext cx="630238" cy="533400"/>
            <a:chOff x="-44" y="1473"/>
            <a:chExt cx="981" cy="1105"/>
          </a:xfrm>
        </p:grpSpPr>
        <p:pic>
          <p:nvPicPr>
            <p:cNvPr id="76836" name="Picture 94" descr="desktop_computer_stylized_medium">
              <a:extLst>
                <a:ext uri="{FF2B5EF4-FFF2-40B4-BE49-F238E27FC236}">
                  <a16:creationId xmlns:a16="http://schemas.microsoft.com/office/drawing/2014/main" id="{00F81643-BC9D-4415-AF1E-C563FDF8BA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837" name="Freeform 95">
              <a:extLst>
                <a:ext uri="{FF2B5EF4-FFF2-40B4-BE49-F238E27FC236}">
                  <a16:creationId xmlns:a16="http://schemas.microsoft.com/office/drawing/2014/main" id="{DA2AEAD6-BC60-4162-8D65-23C84BA4C4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76833" name="Group 96">
            <a:extLst>
              <a:ext uri="{FF2B5EF4-FFF2-40B4-BE49-F238E27FC236}">
                <a16:creationId xmlns:a16="http://schemas.microsoft.com/office/drawing/2014/main" id="{8F3ECA78-B998-4A6B-9361-F787979DC30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264150" y="1423988"/>
            <a:ext cx="654050" cy="579437"/>
            <a:chOff x="-44" y="1473"/>
            <a:chExt cx="981" cy="1105"/>
          </a:xfrm>
        </p:grpSpPr>
        <p:pic>
          <p:nvPicPr>
            <p:cNvPr id="76834" name="Picture 97" descr="desktop_computer_stylized_medium">
              <a:extLst>
                <a:ext uri="{FF2B5EF4-FFF2-40B4-BE49-F238E27FC236}">
                  <a16:creationId xmlns:a16="http://schemas.microsoft.com/office/drawing/2014/main" id="{6DA907F3-EBD8-4B4C-B10D-1FB7A72939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835" name="Freeform 98">
              <a:extLst>
                <a:ext uri="{FF2B5EF4-FFF2-40B4-BE49-F238E27FC236}">
                  <a16:creationId xmlns:a16="http://schemas.microsoft.com/office/drawing/2014/main" id="{A0B9AEEE-8363-4CCA-BA1F-20EA8E9E66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7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93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C5473B3-A275-431E-8FC0-7B86C990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5760-3312-49B9-8258-28A6457987E5}" type="slidenum">
              <a:rPr lang="en-US" altLang="zh-CN"/>
              <a:pPr/>
              <a:t>89</a:t>
            </a:fld>
            <a:endParaRPr lang="en-US" altLang="zh-CN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69FE07D6-155E-480C-947C-3F81733CBC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FSM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7AFDF9-9F26-40B8-8279-DFCB42EF7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" y="1008783"/>
            <a:ext cx="9131421" cy="578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96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44FA3516-5F76-4E8F-B215-28B81E5C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F961-3FCC-4872-B21E-E38526CB5A9B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75781" name="Rectangle 5">
            <a:extLst>
              <a:ext uri="{FF2B5EF4-FFF2-40B4-BE49-F238E27FC236}">
                <a16:creationId xmlns:a16="http://schemas.microsoft.com/office/drawing/2014/main" id="{F0EE80AA-932C-44CB-A707-B4F775B32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412875"/>
            <a:ext cx="8642350" cy="43211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9F1CD79A-DEA9-4711-BE10-F61F129C7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10.1.1  Stream Delivery</a:t>
            </a:r>
          </a:p>
        </p:txBody>
      </p:sp>
      <p:pic>
        <p:nvPicPr>
          <p:cNvPr id="75780" name="Picture 4">
            <a:extLst>
              <a:ext uri="{FF2B5EF4-FFF2-40B4-BE49-F238E27FC236}">
                <a16:creationId xmlns:a16="http://schemas.microsoft.com/office/drawing/2014/main" id="{B7D77281-4B7C-4E5F-A92C-45964F5A5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1670050"/>
            <a:ext cx="8393113" cy="348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782" name="Oval 6">
            <a:extLst>
              <a:ext uri="{FF2B5EF4-FFF2-40B4-BE49-F238E27FC236}">
                <a16:creationId xmlns:a16="http://schemas.microsoft.com/office/drawing/2014/main" id="{B1AF23A0-B4ED-49CE-8192-5ED9012EE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221163"/>
            <a:ext cx="7200900" cy="93662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3" name="Oval 7">
            <a:extLst>
              <a:ext uri="{FF2B5EF4-FFF2-40B4-BE49-F238E27FC236}">
                <a16:creationId xmlns:a16="http://schemas.microsoft.com/office/drawing/2014/main" id="{188CB70A-A38F-43DF-BFAF-57E2A81C2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924175"/>
            <a:ext cx="504825" cy="115252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4" name="Oval 8">
            <a:extLst>
              <a:ext uri="{FF2B5EF4-FFF2-40B4-BE49-F238E27FC236}">
                <a16:creationId xmlns:a16="http://schemas.microsoft.com/office/drawing/2014/main" id="{023108B4-ED90-4F1C-8557-2CE9D567D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2924175"/>
            <a:ext cx="504825" cy="115252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6" name="Text Box 10">
            <a:extLst>
              <a:ext uri="{FF2B5EF4-FFF2-40B4-BE49-F238E27FC236}">
                <a16:creationId xmlns:a16="http://schemas.microsoft.com/office/drawing/2014/main" id="{B7E38A63-4D19-4DAA-9BFF-9E7DC1639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5157788"/>
            <a:ext cx="280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effectLst/>
              </a:rPr>
              <a:t>An imaginary “tube”</a:t>
            </a:r>
          </a:p>
        </p:txBody>
      </p:sp>
      <p:sp>
        <p:nvSpPr>
          <p:cNvPr id="75787" name="Text Box 11">
            <a:extLst>
              <a:ext uri="{FF2B5EF4-FFF2-40B4-BE49-F238E27FC236}">
                <a16:creationId xmlns:a16="http://schemas.microsoft.com/office/drawing/2014/main" id="{86144701-E8AE-4711-BF9B-76A2B0164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548063"/>
            <a:ext cx="2109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effectLst/>
              </a:rPr>
              <a:t>Sending buffer</a:t>
            </a:r>
          </a:p>
        </p:txBody>
      </p:sp>
      <p:sp>
        <p:nvSpPr>
          <p:cNvPr id="75790" name="Text Box 14">
            <a:extLst>
              <a:ext uri="{FF2B5EF4-FFF2-40B4-BE49-F238E27FC236}">
                <a16:creationId xmlns:a16="http://schemas.microsoft.com/office/drawing/2014/main" id="{3B3CFC65-CFAE-4161-B720-CE909A1DD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3548063"/>
            <a:ext cx="231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effectLst/>
              </a:rPr>
              <a:t>Receiving buffer</a:t>
            </a:r>
          </a:p>
        </p:txBody>
      </p:sp>
      <p:sp>
        <p:nvSpPr>
          <p:cNvPr id="75791" name="Line 15">
            <a:extLst>
              <a:ext uri="{FF2B5EF4-FFF2-40B4-BE49-F238E27FC236}">
                <a16:creationId xmlns:a16="http://schemas.microsoft.com/office/drawing/2014/main" id="{45BF609B-8271-44A0-8C94-4BEF2FC032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6813" y="5588000"/>
            <a:ext cx="133191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6" grpId="0"/>
      <p:bldP spid="75787" grpId="0"/>
      <p:bldP spid="75790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C5473B3-A275-431E-8FC0-7B86C990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5760-3312-49B9-8258-28A6457987E5}" type="slidenum">
              <a:rPr lang="en-US" altLang="zh-CN"/>
              <a:pPr/>
              <a:t>90</a:t>
            </a:fld>
            <a:endParaRPr lang="en-US" altLang="zh-CN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69FE07D6-155E-480C-947C-3F81733CBC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FSM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3B9E9D4-703B-4C04-ADE3-58B6E7DB6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982551"/>
            <a:ext cx="7638763" cy="582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0924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06ABC95-08CF-4B1C-996B-71018B8D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1555-DF54-4773-8E30-8C1EEB490F0D}" type="slidenum">
              <a:rPr lang="en-US" altLang="zh-CN"/>
              <a:pPr/>
              <a:t>91</a:t>
            </a:fld>
            <a:endParaRPr lang="en-US" altLang="zh-CN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DB0E5862-D3BF-4A04-8508-5270E5366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10.7  Congestion Control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E66196F9-7D08-41CE-9FA5-BB7A8D7243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Network congestion</a:t>
            </a:r>
          </a:p>
          <a:p>
            <a:r>
              <a:rPr lang="en-US" altLang="zh-CN"/>
              <a:t>Network performance</a:t>
            </a:r>
          </a:p>
          <a:p>
            <a:r>
              <a:rPr lang="en-US" altLang="zh-CN"/>
              <a:t>Congestion control mechanisms</a:t>
            </a:r>
          </a:p>
          <a:p>
            <a:r>
              <a:rPr lang="en-US" altLang="zh-CN"/>
              <a:t>Congestion control in TCP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ECB10650-FE88-4908-976D-76AA45F4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9F6B-4494-4EE0-BAAF-77F9ABF59638}" type="slidenum">
              <a:rPr lang="en-US" altLang="zh-CN"/>
              <a:pPr/>
              <a:t>92</a:t>
            </a:fld>
            <a:endParaRPr lang="en-US" altLang="zh-CN"/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5186E10E-50EE-45EF-8AE6-5AAA49EA1E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10.7.1  Network Congestion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D95525C3-E6BF-414B-B0CC-7369B97FFF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Main reason to create congestion</a:t>
            </a:r>
          </a:p>
          <a:p>
            <a:pPr lvl="1"/>
            <a:r>
              <a:rPr lang="en-US" altLang="zh-CN" sz="2400"/>
              <a:t>The queues in routers and switches </a:t>
            </a:r>
          </a:p>
          <a:p>
            <a:pPr lvl="1"/>
            <a:endParaRPr lang="en-US" altLang="zh-CN" sz="2400"/>
          </a:p>
          <a:p>
            <a:pPr lvl="1"/>
            <a:endParaRPr lang="en-US" altLang="zh-CN" sz="2400"/>
          </a:p>
          <a:p>
            <a:pPr lvl="1"/>
            <a:endParaRPr lang="en-US" altLang="zh-CN" sz="2400"/>
          </a:p>
          <a:p>
            <a:pPr lvl="1"/>
            <a:endParaRPr lang="en-US" altLang="zh-CN" sz="2400"/>
          </a:p>
          <a:p>
            <a:pPr lvl="1"/>
            <a:endParaRPr lang="en-US" altLang="zh-CN" sz="2400"/>
          </a:p>
          <a:p>
            <a:pPr lvl="1"/>
            <a:endParaRPr lang="en-US" altLang="zh-CN" sz="2400"/>
          </a:p>
          <a:p>
            <a:pPr lvl="1"/>
            <a:endParaRPr lang="en-US" altLang="zh-CN" sz="2400"/>
          </a:p>
          <a:p>
            <a:pPr lvl="1"/>
            <a:r>
              <a:rPr lang="zh-CN" altLang="en-US" sz="2400"/>
              <a:t>到达速率 </a:t>
            </a:r>
            <a:r>
              <a:rPr lang="en-US" altLang="zh-CN" sz="2400"/>
              <a:t>&gt; </a:t>
            </a:r>
            <a:r>
              <a:rPr lang="zh-CN" altLang="en-US" sz="2400"/>
              <a:t>处理速率 </a:t>
            </a:r>
            <a:r>
              <a:rPr lang="zh-CN" altLang="en-US" sz="2400">
                <a:sym typeface="Wingdings" panose="05000000000000000000" pitchFamily="2" charset="2"/>
              </a:rPr>
              <a:t> 输入队列长度 </a:t>
            </a:r>
          </a:p>
          <a:p>
            <a:pPr lvl="1"/>
            <a:r>
              <a:rPr lang="zh-CN" altLang="en-US" sz="2400">
                <a:sym typeface="Wingdings" panose="05000000000000000000" pitchFamily="2" charset="2"/>
              </a:rPr>
              <a:t>离开速率 </a:t>
            </a:r>
            <a:r>
              <a:rPr lang="en-US" altLang="zh-CN" sz="2400">
                <a:sym typeface="Wingdings" panose="05000000000000000000" pitchFamily="2" charset="2"/>
              </a:rPr>
              <a:t>&lt; </a:t>
            </a:r>
            <a:r>
              <a:rPr lang="zh-CN" altLang="en-US" sz="2400">
                <a:sym typeface="Wingdings" panose="05000000000000000000" pitchFamily="2" charset="2"/>
              </a:rPr>
              <a:t>处理速率  输出队列长度</a:t>
            </a:r>
          </a:p>
        </p:txBody>
      </p:sp>
      <p:grpSp>
        <p:nvGrpSpPr>
          <p:cNvPr id="122886" name="Group 6">
            <a:extLst>
              <a:ext uri="{FF2B5EF4-FFF2-40B4-BE49-F238E27FC236}">
                <a16:creationId xmlns:a16="http://schemas.microsoft.com/office/drawing/2014/main" id="{9B5ADA56-A526-4ED7-9D52-DC0AA9A96F66}"/>
              </a:ext>
            </a:extLst>
          </p:cNvPr>
          <p:cNvGrpSpPr>
            <a:grpSpLocks/>
          </p:cNvGrpSpPr>
          <p:nvPr/>
        </p:nvGrpSpPr>
        <p:grpSpPr bwMode="auto">
          <a:xfrm>
            <a:off x="0" y="2420938"/>
            <a:ext cx="9144000" cy="2771775"/>
            <a:chOff x="0" y="1525"/>
            <a:chExt cx="5760" cy="1746"/>
          </a:xfrm>
        </p:grpSpPr>
        <p:sp>
          <p:nvSpPr>
            <p:cNvPr id="122885" name="Rectangle 5">
              <a:extLst>
                <a:ext uri="{FF2B5EF4-FFF2-40B4-BE49-F238E27FC236}">
                  <a16:creationId xmlns:a16="http://schemas.microsoft.com/office/drawing/2014/main" id="{07852DC2-F1CE-4D3C-95B7-D7C547C9D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25"/>
              <a:ext cx="5760" cy="17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2884" name="Picture 4">
              <a:extLst>
                <a:ext uri="{FF2B5EF4-FFF2-40B4-BE49-F238E27FC236}">
                  <a16:creationId xmlns:a16="http://schemas.microsoft.com/office/drawing/2014/main" id="{F8CD37E7-F09E-49AF-A4D5-F7311E2CF2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" y="1611"/>
              <a:ext cx="5634" cy="1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6">
            <a:extLst>
              <a:ext uri="{FF2B5EF4-FFF2-40B4-BE49-F238E27FC236}">
                <a16:creationId xmlns:a16="http://schemas.microsoft.com/office/drawing/2014/main" id="{9764124A-4C86-4331-B10E-34CB8AFE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1E5A-FFF8-4D01-9A52-F7404A20011B}" type="slidenum">
              <a:rPr lang="en-US" altLang="zh-CN"/>
              <a:pPr/>
              <a:t>93</a:t>
            </a:fld>
            <a:endParaRPr lang="en-US" altLang="zh-CN"/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DE7CAD62-F404-475D-8C8D-75BBF020E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10.7.2  Network Performance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EF9A8C89-6418-4A10-8B30-ED9152E63EF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sz="2800"/>
              <a:t>Delay</a:t>
            </a:r>
          </a:p>
          <a:p>
            <a:pPr lvl="1"/>
            <a:r>
              <a:rPr lang="zh-CN" altLang="en-US" sz="2400"/>
              <a:t>延时</a:t>
            </a:r>
          </a:p>
        </p:txBody>
      </p:sp>
      <p:sp>
        <p:nvSpPr>
          <p:cNvPr id="123908" name="Rectangle 4">
            <a:extLst>
              <a:ext uri="{FF2B5EF4-FFF2-40B4-BE49-F238E27FC236}">
                <a16:creationId xmlns:a16="http://schemas.microsoft.com/office/drawing/2014/main" id="{534EB3B3-05C2-43A8-A3C0-DC15A06C28C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2800"/>
              <a:t>Throughput</a:t>
            </a:r>
          </a:p>
          <a:p>
            <a:pPr lvl="1"/>
            <a:r>
              <a:rPr lang="zh-CN" altLang="en-US" sz="2400"/>
              <a:t>吞吐量</a:t>
            </a:r>
          </a:p>
        </p:txBody>
      </p:sp>
      <p:grpSp>
        <p:nvGrpSpPr>
          <p:cNvPr id="123912" name="Group 8">
            <a:extLst>
              <a:ext uri="{FF2B5EF4-FFF2-40B4-BE49-F238E27FC236}">
                <a16:creationId xmlns:a16="http://schemas.microsoft.com/office/drawing/2014/main" id="{46417A39-368E-449F-9085-A8413F6E7820}"/>
              </a:ext>
            </a:extLst>
          </p:cNvPr>
          <p:cNvGrpSpPr>
            <a:grpSpLocks/>
          </p:cNvGrpSpPr>
          <p:nvPr/>
        </p:nvGrpSpPr>
        <p:grpSpPr bwMode="auto">
          <a:xfrm>
            <a:off x="0" y="2420938"/>
            <a:ext cx="9144000" cy="3384550"/>
            <a:chOff x="0" y="1525"/>
            <a:chExt cx="5760" cy="2132"/>
          </a:xfrm>
        </p:grpSpPr>
        <p:sp>
          <p:nvSpPr>
            <p:cNvPr id="123911" name="Rectangle 7">
              <a:extLst>
                <a:ext uri="{FF2B5EF4-FFF2-40B4-BE49-F238E27FC236}">
                  <a16:creationId xmlns:a16="http://schemas.microsoft.com/office/drawing/2014/main" id="{9A67BB4C-664A-471D-88AA-C99F357C8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25"/>
              <a:ext cx="5760" cy="213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3909" name="Picture 5">
              <a:extLst>
                <a:ext uri="{FF2B5EF4-FFF2-40B4-BE49-F238E27FC236}">
                  <a16:creationId xmlns:a16="http://schemas.microsoft.com/office/drawing/2014/main" id="{A4D48A91-B2E0-46A6-B72E-035414322F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" y="1570"/>
              <a:ext cx="2591" cy="2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910" name="Picture 6">
              <a:extLst>
                <a:ext uri="{FF2B5EF4-FFF2-40B4-BE49-F238E27FC236}">
                  <a16:creationId xmlns:a16="http://schemas.microsoft.com/office/drawing/2014/main" id="{156F8EC4-F689-41D5-BDF7-96C96C432C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" y="1571"/>
              <a:ext cx="3006" cy="2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F2963E0-40C6-4E2E-88F7-B0DE43B1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4B96-3727-438B-B2DD-B057356CD952}" type="slidenum">
              <a:rPr lang="en-US" altLang="zh-CN"/>
              <a:pPr/>
              <a:t>94</a:t>
            </a:fld>
            <a:endParaRPr lang="en-US" altLang="zh-CN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3367E6D2-FAD0-4D11-94BB-2C3D07EF64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10.7.3  Congestion Control Mechanisms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46B47A0C-37B9-4252-A0DB-D5E9062771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Open loop congestion control</a:t>
            </a:r>
          </a:p>
          <a:p>
            <a:pPr lvl="1"/>
            <a:r>
              <a:rPr lang="zh-CN" altLang="en-US" dirty="0"/>
              <a:t>开环拥塞控制</a:t>
            </a:r>
          </a:p>
          <a:p>
            <a:pPr lvl="1"/>
            <a:r>
              <a:rPr lang="en-US" altLang="zh-CN" dirty="0"/>
              <a:t>Prevent</a:t>
            </a:r>
          </a:p>
          <a:p>
            <a:r>
              <a:rPr lang="en-US" altLang="zh-CN" dirty="0"/>
              <a:t>Closed loop congestion control</a:t>
            </a:r>
          </a:p>
          <a:p>
            <a:pPr lvl="1"/>
            <a:r>
              <a:rPr lang="zh-CN" altLang="en-US" dirty="0"/>
              <a:t>闭环拥塞控制</a:t>
            </a:r>
          </a:p>
          <a:p>
            <a:pPr lvl="1"/>
            <a:r>
              <a:rPr lang="en-US" altLang="zh-CN" dirty="0"/>
              <a:t>Detect, feedback and correct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5A03CD7C-0262-4596-804B-3A4A8CFF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615E-98C5-4321-9306-BF7DB35EB81F}" type="slidenum">
              <a:rPr lang="en-US" altLang="zh-CN"/>
              <a:pPr/>
              <a:t>95</a:t>
            </a:fld>
            <a:endParaRPr lang="en-US" altLang="zh-CN"/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75765838-3E72-4EA0-A7E8-FA086CC58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10.7.4  Congestion Control in TCP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E1D75AD9-821B-4ECC-9591-D3C6283EDB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chemeClr val="folHlink"/>
                </a:solidFill>
              </a:rPr>
              <a:t>Congestion</a:t>
            </a:r>
            <a:r>
              <a:rPr lang="en-US" altLang="zh-CN"/>
              <a:t> is the network problem, but when it occurs:</a:t>
            </a:r>
          </a:p>
          <a:p>
            <a:pPr lvl="1"/>
            <a:r>
              <a:rPr lang="en-US" altLang="zh-CN"/>
              <a:t>Some packets could be dropped by the router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sym typeface="Wingdings" panose="05000000000000000000" pitchFamily="2" charset="2"/>
              </a:rPr>
              <a:t>    </a:t>
            </a:r>
            <a:r>
              <a:rPr lang="en-US" altLang="zh-CN"/>
              <a:t>no ack is sent from the TCP receiver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/>
              <a:t>   </a:t>
            </a:r>
            <a:r>
              <a:rPr lang="en-US" altLang="zh-CN">
                <a:sym typeface="Wingdings" panose="05000000000000000000" pitchFamily="2" charset="2"/>
              </a:rPr>
              <a:t> </a:t>
            </a:r>
            <a:r>
              <a:rPr lang="en-US" altLang="zh-CN"/>
              <a:t>the TCP sender retransmits the lost packet</a:t>
            </a:r>
          </a:p>
          <a:p>
            <a:pPr lvl="1"/>
            <a:r>
              <a:rPr lang="en-US" altLang="zh-CN"/>
              <a:t>To create more congestion and more dropping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/>
              <a:t>   </a:t>
            </a:r>
            <a:r>
              <a:rPr lang="en-US" altLang="zh-CN">
                <a:sym typeface="Wingdings" panose="05000000000000000000" pitchFamily="2" charset="2"/>
              </a:rPr>
              <a:t> more retransmission and more congestion</a:t>
            </a:r>
            <a:endParaRPr lang="en-US" altLang="zh-CN"/>
          </a:p>
          <a:p>
            <a:pPr lvl="1"/>
            <a:r>
              <a:rPr lang="en-US" altLang="zh-CN"/>
              <a:t>Finally, the whole system collapses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AF80048-FFF1-4CBA-BF96-F198D1C7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EDA5-F18C-4316-A041-FBF9A42BCB71}" type="slidenum">
              <a:rPr lang="en-US" altLang="zh-CN"/>
              <a:pPr/>
              <a:t>96</a:t>
            </a:fld>
            <a:endParaRPr lang="en-US" altLang="zh-CN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1B775262-5F97-4248-BB6B-C70B85C24F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Congestion Window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9E02E2D8-9E19-4B24-88D1-8785B56522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TCP assumes</a:t>
            </a:r>
          </a:p>
          <a:p>
            <a:pPr lvl="1"/>
            <a:r>
              <a:rPr lang="en-US" altLang="zh-CN" sz="2400" dirty="0"/>
              <a:t>The cause of a lost segment is due to congestion in the network</a:t>
            </a:r>
          </a:p>
          <a:p>
            <a:r>
              <a:rPr lang="en-US" altLang="zh-CN" sz="2800" dirty="0"/>
              <a:t>In flow control</a:t>
            </a:r>
          </a:p>
          <a:p>
            <a:pPr lvl="1"/>
            <a:r>
              <a:rPr lang="en-US" altLang="zh-CN" sz="2400" dirty="0"/>
              <a:t>Sender window = Receiver window</a:t>
            </a:r>
          </a:p>
          <a:p>
            <a:pPr lvl="1"/>
            <a:r>
              <a:rPr lang="en-US" altLang="zh-CN" sz="2400" dirty="0"/>
              <a:t>congestion </a:t>
            </a:r>
            <a:r>
              <a:rPr lang="en-US" altLang="zh-CN" sz="2400" dirty="0">
                <a:sym typeface="Wingdings" panose="05000000000000000000" pitchFamily="2" charset="2"/>
              </a:rPr>
              <a:t> lost segments  retransmission  more congestion</a:t>
            </a:r>
            <a:endParaRPr lang="en-US" altLang="zh-CN" sz="2400" dirty="0"/>
          </a:p>
          <a:p>
            <a:r>
              <a:rPr lang="en-US" altLang="zh-CN" sz="2800" dirty="0"/>
              <a:t>Sender window = Min ( </a:t>
            </a:r>
            <a:r>
              <a:rPr lang="en-US" altLang="zh-CN" sz="2800" dirty="0" err="1"/>
              <a:t>rwnd</a:t>
            </a:r>
            <a:r>
              <a:rPr lang="en-US" altLang="zh-CN" sz="2800" dirty="0"/>
              <a:t>, </a:t>
            </a:r>
            <a:r>
              <a:rPr lang="en-US" altLang="zh-CN" sz="2800" dirty="0" err="1">
                <a:solidFill>
                  <a:srgbClr val="00FFFF"/>
                </a:solidFill>
              </a:rPr>
              <a:t>cwnd</a:t>
            </a:r>
            <a:r>
              <a:rPr lang="en-US" altLang="zh-CN" sz="2800" dirty="0"/>
              <a:t>)</a:t>
            </a:r>
          </a:p>
          <a:p>
            <a:pPr lvl="1"/>
            <a:r>
              <a:rPr lang="en-US" altLang="zh-CN" sz="2400" dirty="0" err="1"/>
              <a:t>rwnd</a:t>
            </a:r>
            <a:r>
              <a:rPr lang="en-US" altLang="zh-CN" sz="2400" dirty="0"/>
              <a:t>: receiver window —— a receiver-side limit</a:t>
            </a:r>
          </a:p>
          <a:p>
            <a:pPr lvl="1"/>
            <a:r>
              <a:rPr lang="en-US" altLang="zh-CN" sz="2400" dirty="0" err="1"/>
              <a:t>cwnd</a:t>
            </a:r>
            <a:r>
              <a:rPr lang="en-US" altLang="zh-CN" sz="2400" dirty="0"/>
              <a:t>: congestion window —— a sender-side limit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EE5AB7C-BAE7-450D-850C-F10E8086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A1CE-9745-4ACD-B90B-2A3EA359924C}" type="slidenum">
              <a:rPr lang="en-US" altLang="zh-CN"/>
              <a:pPr/>
              <a:t>97</a:t>
            </a:fld>
            <a:endParaRPr lang="en-US" altLang="zh-CN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69316C96-650B-476D-B9A3-3E640E37BD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RFC2581: Congestion Control Algorithms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0A56C0B-F358-4B0D-B018-B06582C9F4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Slow start and congestion avoidance</a:t>
            </a:r>
          </a:p>
          <a:p>
            <a:pPr lvl="1"/>
            <a:r>
              <a:rPr lang="en-US" altLang="zh-CN" sz="2200">
                <a:solidFill>
                  <a:schemeClr val="folHlink"/>
                </a:solidFill>
              </a:rPr>
              <a:t>MUST</a:t>
            </a:r>
            <a:r>
              <a:rPr lang="en-US" altLang="zh-CN" sz="2200"/>
              <a:t> be used by a TCP sender to control the amount of data that has been sent but not yet acknowledged</a:t>
            </a:r>
          </a:p>
          <a:p>
            <a:pPr lvl="1"/>
            <a:r>
              <a:rPr lang="zh-CN" altLang="en-US" sz="2200"/>
              <a:t>教材：慢启动－指数增大，拥塞避免－加法增大，拥塞检测－乘法减小</a:t>
            </a:r>
          </a:p>
          <a:p>
            <a:r>
              <a:rPr lang="en-US" altLang="zh-CN" sz="2400"/>
              <a:t>Fast retransmit/Fast recovery</a:t>
            </a:r>
          </a:p>
          <a:p>
            <a:pPr lvl="1"/>
            <a:r>
              <a:rPr lang="en-US" altLang="zh-CN" sz="2200"/>
              <a:t>1 or 2 duplicate ACKs </a:t>
            </a:r>
            <a:r>
              <a:rPr lang="en-US" altLang="zh-CN" sz="2200">
                <a:sym typeface="Wingdings" panose="05000000000000000000" pitchFamily="2" charset="2"/>
              </a:rPr>
              <a:t> </a:t>
            </a:r>
            <a:r>
              <a:rPr lang="en-US" altLang="zh-CN" sz="2200"/>
              <a:t>reordering of segments</a:t>
            </a:r>
          </a:p>
          <a:p>
            <a:pPr lvl="2"/>
            <a:r>
              <a:rPr lang="en-US" altLang="zh-CN" sz="2000"/>
              <a:t>A TCP receiver SHOULD send an immediate duplicate ACK when an out-of-order segment arrives</a:t>
            </a:r>
          </a:p>
          <a:p>
            <a:pPr lvl="1"/>
            <a:r>
              <a:rPr lang="en-US" altLang="zh-CN" sz="2200"/>
              <a:t>3 or more </a:t>
            </a:r>
            <a:r>
              <a:rPr lang="en-US" altLang="zh-CN" sz="2200">
                <a:solidFill>
                  <a:srgbClr val="00FFFF"/>
                </a:solidFill>
              </a:rPr>
              <a:t>duplicate</a:t>
            </a:r>
            <a:r>
              <a:rPr lang="en-US" altLang="zh-CN" sz="2200"/>
              <a:t> ACKs </a:t>
            </a:r>
            <a:r>
              <a:rPr lang="en-US" altLang="zh-CN" sz="2200">
                <a:sym typeface="Wingdings" panose="05000000000000000000" pitchFamily="2" charset="2"/>
              </a:rPr>
              <a:t> </a:t>
            </a:r>
            <a:r>
              <a:rPr lang="en-US" altLang="zh-CN" sz="2200"/>
              <a:t>a segment has been lost</a:t>
            </a:r>
          </a:p>
          <a:p>
            <a:pPr lvl="2"/>
            <a:r>
              <a:rPr lang="en-US" altLang="zh-CN" sz="2000"/>
              <a:t>TCP performs a retransmission of what appears to be the missing segment, without waiting for the retransmission timer to expire</a:t>
            </a:r>
          </a:p>
          <a:p>
            <a:pPr lvl="1"/>
            <a:r>
              <a:rPr lang="zh-CN" altLang="en-US" sz="2200"/>
              <a:t>教材：拥塞检测－乘法减小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>
            <a:extLst>
              <a:ext uri="{FF2B5EF4-FFF2-40B4-BE49-F238E27FC236}">
                <a16:creationId xmlns:a16="http://schemas.microsoft.com/office/drawing/2014/main" id="{E2D7E4BA-C469-4254-B711-5B78D29284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838" y="149225"/>
            <a:ext cx="7772400" cy="10414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TCP Slow Start </a:t>
            </a:r>
          </a:p>
        </p:txBody>
      </p:sp>
      <p:sp>
        <p:nvSpPr>
          <p:cNvPr id="103429" name="Rectangle 3">
            <a:extLst>
              <a:ext uri="{FF2B5EF4-FFF2-40B4-BE49-F238E27FC236}">
                <a16:creationId xmlns:a16="http://schemas.microsoft.com/office/drawing/2014/main" id="{8A18F916-E62A-4CD6-BF9E-812895F0211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1663" y="1397000"/>
            <a:ext cx="4249737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when connection begins, increase rate exponentially until first loss event: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initially </a:t>
            </a:r>
            <a:r>
              <a:rPr lang="en-US" b="1" dirty="0" err="1">
                <a:latin typeface="Courier New" charset="0"/>
                <a:ea typeface="ＭＳ Ｐゴシック" charset="0"/>
              </a:rPr>
              <a:t>cwnd</a:t>
            </a:r>
            <a:r>
              <a:rPr lang="en-US" dirty="0">
                <a:ea typeface="ＭＳ Ｐゴシック" charset="0"/>
              </a:rPr>
              <a:t> = 1 MSS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double </a:t>
            </a:r>
            <a:r>
              <a:rPr lang="en-US" b="1" dirty="0" err="1">
                <a:latin typeface="Courier New" charset="0"/>
                <a:ea typeface="ＭＳ Ｐゴシック" charset="0"/>
              </a:rPr>
              <a:t>cwnd</a:t>
            </a:r>
            <a:r>
              <a:rPr lang="en-US" dirty="0">
                <a:ea typeface="ＭＳ Ｐゴシック" charset="0"/>
              </a:rPr>
              <a:t> every RTT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done by incrementing </a:t>
            </a:r>
            <a:r>
              <a:rPr lang="en-US" b="1" dirty="0" err="1">
                <a:latin typeface="Courier New" charset="0"/>
                <a:ea typeface="ＭＳ Ｐゴシック" charset="0"/>
              </a:rPr>
              <a:t>cwnd</a:t>
            </a:r>
            <a:r>
              <a:rPr lang="en-US" dirty="0">
                <a:ea typeface="ＭＳ Ｐゴシック" charset="0"/>
              </a:rPr>
              <a:t> for every ACK received</a:t>
            </a:r>
          </a:p>
          <a:p>
            <a:pPr>
              <a:buFont typeface="Wingdings" charset="0"/>
              <a:buChar char="v"/>
              <a:defRPr/>
            </a:pPr>
            <a:r>
              <a:rPr lang="en-US" i="1" u="sng" dirty="0">
                <a:solidFill>
                  <a:srgbClr val="CC0000"/>
                </a:solidFill>
                <a:ea typeface="ＭＳ Ｐゴシック" charset="0"/>
                <a:cs typeface="+mn-cs"/>
              </a:rPr>
              <a:t>summary: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 </a:t>
            </a:r>
            <a:r>
              <a:rPr lang="en-US" dirty="0">
                <a:ea typeface="ＭＳ Ｐゴシック" charset="0"/>
                <a:cs typeface="+mn-cs"/>
              </a:rPr>
              <a:t>initial rate is slow but ramps up exponentially fast</a:t>
            </a:r>
          </a:p>
        </p:txBody>
      </p:sp>
      <p:sp>
        <p:nvSpPr>
          <p:cNvPr id="92166" name="Line 6">
            <a:extLst>
              <a:ext uri="{FF2B5EF4-FFF2-40B4-BE49-F238E27FC236}">
                <a16:creationId xmlns:a16="http://schemas.microsoft.com/office/drawing/2014/main" id="{B97940B8-145C-4C29-BD8C-9AAEA6C203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6575" y="2309813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2167" name="Text Box 8">
            <a:extLst>
              <a:ext uri="{FF2B5EF4-FFF2-40B4-BE49-F238E27FC236}">
                <a16:creationId xmlns:a16="http://schemas.microsoft.com/office/drawing/2014/main" id="{B37B68DE-6E95-4B46-83F3-9F7E712D3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6838" y="1171575"/>
            <a:ext cx="942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Host A</a:t>
            </a:r>
          </a:p>
        </p:txBody>
      </p:sp>
      <p:sp>
        <p:nvSpPr>
          <p:cNvPr id="92168" name="Text Box 9">
            <a:extLst>
              <a:ext uri="{FF2B5EF4-FFF2-40B4-BE49-F238E27FC236}">
                <a16:creationId xmlns:a16="http://schemas.microsoft.com/office/drawing/2014/main" id="{AB472165-F34D-484B-A7E3-D5D0AEB92B21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6616700" y="2274888"/>
            <a:ext cx="1220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one segment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2169" name="Text Box 10">
            <a:extLst>
              <a:ext uri="{FF2B5EF4-FFF2-40B4-BE49-F238E27FC236}">
                <a16:creationId xmlns:a16="http://schemas.microsoft.com/office/drawing/2014/main" id="{CA979E0F-9EFF-403E-BFD5-B4DBE8255842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168107" y="2512219"/>
            <a:ext cx="541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RTT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2170" name="Text Box 12">
            <a:extLst>
              <a:ext uri="{FF2B5EF4-FFF2-40B4-BE49-F238E27FC236}">
                <a16:creationId xmlns:a16="http://schemas.microsoft.com/office/drawing/2014/main" id="{858C1EAA-6741-4493-9431-B906F4224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4763" y="1157288"/>
            <a:ext cx="920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Host B</a:t>
            </a:r>
          </a:p>
        </p:txBody>
      </p:sp>
      <p:sp>
        <p:nvSpPr>
          <p:cNvPr id="92171" name="Line 13">
            <a:extLst>
              <a:ext uri="{FF2B5EF4-FFF2-40B4-BE49-F238E27FC236}">
                <a16:creationId xmlns:a16="http://schemas.microsoft.com/office/drawing/2014/main" id="{A99F0E5A-513B-48ED-B83D-204939296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1813" y="21240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2172" name="Line 14">
            <a:extLst>
              <a:ext uri="{FF2B5EF4-FFF2-40B4-BE49-F238E27FC236}">
                <a16:creationId xmlns:a16="http://schemas.microsoft.com/office/drawing/2014/main" id="{5998B5DB-231A-46D5-9028-2D2C85A5054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6413" y="21621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2173" name="Line 15">
            <a:extLst>
              <a:ext uri="{FF2B5EF4-FFF2-40B4-BE49-F238E27FC236}">
                <a16:creationId xmlns:a16="http://schemas.microsoft.com/office/drawing/2014/main" id="{0CD61BF1-31A8-4C89-A108-32E2B3EB2DB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30838" y="2273300"/>
            <a:ext cx="4762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2174" name="Line 16">
            <a:extLst>
              <a:ext uri="{FF2B5EF4-FFF2-40B4-BE49-F238E27FC236}">
                <a16:creationId xmlns:a16="http://schemas.microsoft.com/office/drawing/2014/main" id="{7634A27B-1E4E-4CFC-9487-79F7FFC0DE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0363" y="2879725"/>
            <a:ext cx="4762" cy="223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2175" name="Line 17">
            <a:extLst>
              <a:ext uri="{FF2B5EF4-FFF2-40B4-BE49-F238E27FC236}">
                <a16:creationId xmlns:a16="http://schemas.microsoft.com/office/drawing/2014/main" id="{EF77FEE0-039A-465A-B54A-62D4FCB929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92763" y="2714625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92176" name="Group 18">
            <a:extLst>
              <a:ext uri="{FF2B5EF4-FFF2-40B4-BE49-F238E27FC236}">
                <a16:creationId xmlns:a16="http://schemas.microsoft.com/office/drawing/2014/main" id="{43ED68CB-9DE3-4478-B55B-96D99911123B}"/>
              </a:ext>
            </a:extLst>
          </p:cNvPr>
          <p:cNvGrpSpPr>
            <a:grpSpLocks/>
          </p:cNvGrpSpPr>
          <p:nvPr/>
        </p:nvGrpSpPr>
        <p:grpSpPr bwMode="auto">
          <a:xfrm>
            <a:off x="7816850" y="5456238"/>
            <a:ext cx="663575" cy="369887"/>
            <a:chOff x="3302" y="3527"/>
            <a:chExt cx="418" cy="233"/>
          </a:xfrm>
        </p:grpSpPr>
        <p:sp>
          <p:nvSpPr>
            <p:cNvPr id="92230" name="Rectangle 19">
              <a:extLst>
                <a:ext uri="{FF2B5EF4-FFF2-40B4-BE49-F238E27FC236}">
                  <a16:creationId xmlns:a16="http://schemas.microsoft.com/office/drawing/2014/main" id="{98E47241-E325-4AB1-86E9-45FF63BF0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2231" name="Text Box 20">
              <a:extLst>
                <a:ext uri="{FF2B5EF4-FFF2-40B4-BE49-F238E27FC236}">
                  <a16:creationId xmlns:a16="http://schemas.microsoft.com/office/drawing/2014/main" id="{73F5BE7F-4E0F-47F4-A685-D695C48FD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2" y="3527"/>
              <a:ext cx="4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time</a:t>
              </a:r>
              <a:endPara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92177" name="Line 21">
            <a:extLst>
              <a:ext uri="{FF2B5EF4-FFF2-40B4-BE49-F238E27FC236}">
                <a16:creationId xmlns:a16="http://schemas.microsoft.com/office/drawing/2014/main" id="{D347DDDE-37BB-45E7-8279-B7630D8626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1338" y="3090863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2178" name="Line 22">
            <a:extLst>
              <a:ext uri="{FF2B5EF4-FFF2-40B4-BE49-F238E27FC236}">
                <a16:creationId xmlns:a16="http://schemas.microsoft.com/office/drawing/2014/main" id="{13882E3C-A085-4E6A-875C-45E2DCE824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6575" y="3176588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2179" name="Line 23">
            <a:extLst>
              <a:ext uri="{FF2B5EF4-FFF2-40B4-BE49-F238E27FC236}">
                <a16:creationId xmlns:a16="http://schemas.microsoft.com/office/drawing/2014/main" id="{AE95A029-0BD4-4B70-95A3-09D12A900D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16575" y="3700463"/>
            <a:ext cx="2528888" cy="3619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2180" name="Line 24">
            <a:extLst>
              <a:ext uri="{FF2B5EF4-FFF2-40B4-BE49-F238E27FC236}">
                <a16:creationId xmlns:a16="http://schemas.microsoft.com/office/drawing/2014/main" id="{201DFE4D-76E7-4806-901E-F403C1DC0F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9588" y="3960813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2181" name="Text Box 25">
            <a:extLst>
              <a:ext uri="{FF2B5EF4-FFF2-40B4-BE49-F238E27FC236}">
                <a16:creationId xmlns:a16="http://schemas.microsoft.com/office/drawing/2014/main" id="{E9D75403-1B36-4EA3-8FCB-3120AE5F07E1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6597650" y="3060700"/>
            <a:ext cx="13255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two segments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2182" name="Text Box 26">
            <a:extLst>
              <a:ext uri="{FF2B5EF4-FFF2-40B4-BE49-F238E27FC236}">
                <a16:creationId xmlns:a16="http://schemas.microsoft.com/office/drawing/2014/main" id="{DB1CE403-0441-411B-B129-3B889C1EC043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6672263" y="4075113"/>
            <a:ext cx="1389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four segments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92183" name="Group 27">
            <a:extLst>
              <a:ext uri="{FF2B5EF4-FFF2-40B4-BE49-F238E27FC236}">
                <a16:creationId xmlns:a16="http://schemas.microsoft.com/office/drawing/2014/main" id="{8015D877-5AF6-4E6F-924D-8DD2350B9118}"/>
              </a:ext>
            </a:extLst>
          </p:cNvPr>
          <p:cNvGrpSpPr>
            <a:grpSpLocks/>
          </p:cNvGrpSpPr>
          <p:nvPr/>
        </p:nvGrpSpPr>
        <p:grpSpPr bwMode="auto">
          <a:xfrm>
            <a:off x="5611813" y="4095750"/>
            <a:ext cx="2519362" cy="652463"/>
            <a:chOff x="3954" y="2214"/>
            <a:chExt cx="1587" cy="411"/>
          </a:xfrm>
        </p:grpSpPr>
        <p:sp>
          <p:nvSpPr>
            <p:cNvPr id="92226" name="Line 28">
              <a:extLst>
                <a:ext uri="{FF2B5EF4-FFF2-40B4-BE49-F238E27FC236}">
                  <a16:creationId xmlns:a16="http://schemas.microsoft.com/office/drawing/2014/main" id="{C9E2F6A1-5AD8-4C87-81E1-9E17E457D3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2227" name="Line 29">
              <a:extLst>
                <a:ext uri="{FF2B5EF4-FFF2-40B4-BE49-F238E27FC236}">
                  <a16:creationId xmlns:a16="http://schemas.microsoft.com/office/drawing/2014/main" id="{620344F0-96F7-44C5-89BA-37D5F64E78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2228" name="Line 30">
              <a:extLst>
                <a:ext uri="{FF2B5EF4-FFF2-40B4-BE49-F238E27FC236}">
                  <a16:creationId xmlns:a16="http://schemas.microsoft.com/office/drawing/2014/main" id="{A17FB974-FC9B-4362-B775-158366D5F7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2229" name="Line 31">
              <a:extLst>
                <a:ext uri="{FF2B5EF4-FFF2-40B4-BE49-F238E27FC236}">
                  <a16:creationId xmlns:a16="http://schemas.microsoft.com/office/drawing/2014/main" id="{E31DFC0F-57FE-47ED-BF82-FD8DD9D1D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92184" name="Group 32">
            <a:extLst>
              <a:ext uri="{FF2B5EF4-FFF2-40B4-BE49-F238E27FC236}">
                <a16:creationId xmlns:a16="http://schemas.microsoft.com/office/drawing/2014/main" id="{D7720D68-5990-48BF-AA9D-7A639CAB6CC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897563" y="4476750"/>
            <a:ext cx="2228850" cy="604838"/>
            <a:chOff x="3954" y="2214"/>
            <a:chExt cx="1587" cy="411"/>
          </a:xfrm>
        </p:grpSpPr>
        <p:sp>
          <p:nvSpPr>
            <p:cNvPr id="92222" name="Line 33">
              <a:extLst>
                <a:ext uri="{FF2B5EF4-FFF2-40B4-BE49-F238E27FC236}">
                  <a16:creationId xmlns:a16="http://schemas.microsoft.com/office/drawing/2014/main" id="{C99EC00D-20DB-486C-BC59-B27A9A0218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2223" name="Line 34">
              <a:extLst>
                <a:ext uri="{FF2B5EF4-FFF2-40B4-BE49-F238E27FC236}">
                  <a16:creationId xmlns:a16="http://schemas.microsoft.com/office/drawing/2014/main" id="{B7667AD7-321C-4482-BE47-4A573B9657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2224" name="Line 35">
              <a:extLst>
                <a:ext uri="{FF2B5EF4-FFF2-40B4-BE49-F238E27FC236}">
                  <a16:creationId xmlns:a16="http://schemas.microsoft.com/office/drawing/2014/main" id="{909A835A-D78D-4020-BE09-F5E45D05D5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2225" name="Line 36">
              <a:extLst>
                <a:ext uri="{FF2B5EF4-FFF2-40B4-BE49-F238E27FC236}">
                  <a16:creationId xmlns:a16="http://schemas.microsoft.com/office/drawing/2014/main" id="{BA59DE52-3C37-4C44-98A8-68287ED3E8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pic>
        <p:nvPicPr>
          <p:cNvPr id="92185" name="Picture 39" descr="underline_base">
            <a:extLst>
              <a:ext uri="{FF2B5EF4-FFF2-40B4-BE49-F238E27FC236}">
                <a16:creationId xmlns:a16="http://schemas.microsoft.com/office/drawing/2014/main" id="{2E47A958-8DAD-4018-B02A-D132FA07197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927100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86" name="Group 43">
            <a:extLst>
              <a:ext uri="{FF2B5EF4-FFF2-40B4-BE49-F238E27FC236}">
                <a16:creationId xmlns:a16="http://schemas.microsoft.com/office/drawing/2014/main" id="{651B3CAA-82A4-4CAC-80D2-4D109B3B28A3}"/>
              </a:ext>
            </a:extLst>
          </p:cNvPr>
          <p:cNvGrpSpPr>
            <a:grpSpLocks/>
          </p:cNvGrpSpPr>
          <p:nvPr/>
        </p:nvGrpSpPr>
        <p:grpSpPr bwMode="auto">
          <a:xfrm>
            <a:off x="5173663" y="1495425"/>
            <a:ext cx="654050" cy="601663"/>
            <a:chOff x="-44" y="1473"/>
            <a:chExt cx="981" cy="1105"/>
          </a:xfrm>
        </p:grpSpPr>
        <p:pic>
          <p:nvPicPr>
            <p:cNvPr id="92220" name="Picture 44" descr="desktop_computer_stylized_medium">
              <a:extLst>
                <a:ext uri="{FF2B5EF4-FFF2-40B4-BE49-F238E27FC236}">
                  <a16:creationId xmlns:a16="http://schemas.microsoft.com/office/drawing/2014/main" id="{CFDB5194-B0E5-4F24-A633-E79AD4CD94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21" name="Freeform 45">
              <a:extLst>
                <a:ext uri="{FF2B5EF4-FFF2-40B4-BE49-F238E27FC236}">
                  <a16:creationId xmlns:a16="http://schemas.microsoft.com/office/drawing/2014/main" id="{659AA523-5D95-488E-946B-D0AE135594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92187" name="Group 46">
            <a:extLst>
              <a:ext uri="{FF2B5EF4-FFF2-40B4-BE49-F238E27FC236}">
                <a16:creationId xmlns:a16="http://schemas.microsoft.com/office/drawing/2014/main" id="{D8790D12-8540-446E-8277-7F1D08407DC3}"/>
              </a:ext>
            </a:extLst>
          </p:cNvPr>
          <p:cNvGrpSpPr>
            <a:grpSpLocks/>
          </p:cNvGrpSpPr>
          <p:nvPr/>
        </p:nvGrpSpPr>
        <p:grpSpPr bwMode="auto">
          <a:xfrm>
            <a:off x="7908925" y="1509713"/>
            <a:ext cx="382588" cy="547687"/>
            <a:chOff x="4140" y="429"/>
            <a:chExt cx="1425" cy="2396"/>
          </a:xfrm>
        </p:grpSpPr>
        <p:sp>
          <p:nvSpPr>
            <p:cNvPr id="92188" name="Freeform 47">
              <a:extLst>
                <a:ext uri="{FF2B5EF4-FFF2-40B4-BE49-F238E27FC236}">
                  <a16:creationId xmlns:a16="http://schemas.microsoft.com/office/drawing/2014/main" id="{65528B93-5C40-46A8-82E2-3A9922320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2189" name="Rectangle 48">
              <a:extLst>
                <a:ext uri="{FF2B5EF4-FFF2-40B4-BE49-F238E27FC236}">
                  <a16:creationId xmlns:a16="http://schemas.microsoft.com/office/drawing/2014/main" id="{5FA3D6F8-BEE2-4442-A690-FC8E01549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2190" name="Freeform 49">
              <a:extLst>
                <a:ext uri="{FF2B5EF4-FFF2-40B4-BE49-F238E27FC236}">
                  <a16:creationId xmlns:a16="http://schemas.microsoft.com/office/drawing/2014/main" id="{F5EAB340-F3E5-42B8-9F15-CEBFCADD2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2191" name="Freeform 50">
              <a:extLst>
                <a:ext uri="{FF2B5EF4-FFF2-40B4-BE49-F238E27FC236}">
                  <a16:creationId xmlns:a16="http://schemas.microsoft.com/office/drawing/2014/main" id="{52A68A3E-F4F0-4E65-96C0-F5D5342C9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2192" name="Rectangle 51">
              <a:extLst>
                <a:ext uri="{FF2B5EF4-FFF2-40B4-BE49-F238E27FC236}">
                  <a16:creationId xmlns:a16="http://schemas.microsoft.com/office/drawing/2014/main" id="{F8277C98-2856-48C2-96DA-768BA3A84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92193" name="Group 52">
              <a:extLst>
                <a:ext uri="{FF2B5EF4-FFF2-40B4-BE49-F238E27FC236}">
                  <a16:creationId xmlns:a16="http://schemas.microsoft.com/office/drawing/2014/main" id="{EB0EC1E8-B3E2-49AA-99D1-8449F5F444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2218" name="AutoShape 53">
                <a:extLst>
                  <a:ext uri="{FF2B5EF4-FFF2-40B4-BE49-F238E27FC236}">
                    <a16:creationId xmlns:a16="http://schemas.microsoft.com/office/drawing/2014/main" id="{8F8E5666-BD43-442C-A1FD-1EF7C4256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92219" name="AutoShape 54">
                <a:extLst>
                  <a:ext uri="{FF2B5EF4-FFF2-40B4-BE49-F238E27FC236}">
                    <a16:creationId xmlns:a16="http://schemas.microsoft.com/office/drawing/2014/main" id="{F8013964-FEF7-4CE9-B632-BEF6CAFFA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92194" name="Rectangle 55">
              <a:extLst>
                <a:ext uri="{FF2B5EF4-FFF2-40B4-BE49-F238E27FC236}">
                  <a16:creationId xmlns:a16="http://schemas.microsoft.com/office/drawing/2014/main" id="{87107403-2DF1-49AF-A31D-D5167A42D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92195" name="Group 56">
              <a:extLst>
                <a:ext uri="{FF2B5EF4-FFF2-40B4-BE49-F238E27FC236}">
                  <a16:creationId xmlns:a16="http://schemas.microsoft.com/office/drawing/2014/main" id="{D6C4FB9D-95BD-45F5-9997-82061AC563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216" name="AutoShape 57">
                <a:extLst>
                  <a:ext uri="{FF2B5EF4-FFF2-40B4-BE49-F238E27FC236}">
                    <a16:creationId xmlns:a16="http://schemas.microsoft.com/office/drawing/2014/main" id="{61F69892-1647-48A2-8DBC-907B1F4147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92217" name="AutoShape 58">
                <a:extLst>
                  <a:ext uri="{FF2B5EF4-FFF2-40B4-BE49-F238E27FC236}">
                    <a16:creationId xmlns:a16="http://schemas.microsoft.com/office/drawing/2014/main" id="{28B02CF6-EDCB-4DFB-BA99-1B56211E1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92196" name="Rectangle 59">
              <a:extLst>
                <a:ext uri="{FF2B5EF4-FFF2-40B4-BE49-F238E27FC236}">
                  <a16:creationId xmlns:a16="http://schemas.microsoft.com/office/drawing/2014/main" id="{12605750-63E4-4DDE-8F84-48E7696D6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2197" name="Rectangle 60">
              <a:extLst>
                <a:ext uri="{FF2B5EF4-FFF2-40B4-BE49-F238E27FC236}">
                  <a16:creationId xmlns:a16="http://schemas.microsoft.com/office/drawing/2014/main" id="{056AC9FC-EE42-439B-B618-887D7D159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92198" name="Group 61">
              <a:extLst>
                <a:ext uri="{FF2B5EF4-FFF2-40B4-BE49-F238E27FC236}">
                  <a16:creationId xmlns:a16="http://schemas.microsoft.com/office/drawing/2014/main" id="{96AD7010-DF59-4E1D-A26A-6D47B7D36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2214" name="AutoShape 62">
                <a:extLst>
                  <a:ext uri="{FF2B5EF4-FFF2-40B4-BE49-F238E27FC236}">
                    <a16:creationId xmlns:a16="http://schemas.microsoft.com/office/drawing/2014/main" id="{3BACAF80-AA3F-4A41-BF16-35EA01903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92215" name="AutoShape 63">
                <a:extLst>
                  <a:ext uri="{FF2B5EF4-FFF2-40B4-BE49-F238E27FC236}">
                    <a16:creationId xmlns:a16="http://schemas.microsoft.com/office/drawing/2014/main" id="{49EC178F-EE61-4F80-911E-CDA32C949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92199" name="Freeform 64">
              <a:extLst>
                <a:ext uri="{FF2B5EF4-FFF2-40B4-BE49-F238E27FC236}">
                  <a16:creationId xmlns:a16="http://schemas.microsoft.com/office/drawing/2014/main" id="{97EDC8EC-72F1-4618-AEF6-608E6A661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92200" name="Group 65">
              <a:extLst>
                <a:ext uri="{FF2B5EF4-FFF2-40B4-BE49-F238E27FC236}">
                  <a16:creationId xmlns:a16="http://schemas.microsoft.com/office/drawing/2014/main" id="{6C2B8DD2-C3A6-49F3-8A9F-CE603BC22A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212" name="AutoShape 66">
                <a:extLst>
                  <a:ext uri="{FF2B5EF4-FFF2-40B4-BE49-F238E27FC236}">
                    <a16:creationId xmlns:a16="http://schemas.microsoft.com/office/drawing/2014/main" id="{5556CCCA-ED93-4E29-A35D-3E7236D47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92213" name="AutoShape 67">
                <a:extLst>
                  <a:ext uri="{FF2B5EF4-FFF2-40B4-BE49-F238E27FC236}">
                    <a16:creationId xmlns:a16="http://schemas.microsoft.com/office/drawing/2014/main" id="{250CC736-0B42-4A92-9C69-F27A0181FF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92201" name="Rectangle 68">
              <a:extLst>
                <a:ext uri="{FF2B5EF4-FFF2-40B4-BE49-F238E27FC236}">
                  <a16:creationId xmlns:a16="http://schemas.microsoft.com/office/drawing/2014/main" id="{B3BE9292-3D0B-42EC-A070-0CD853ADB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2202" name="Freeform 69">
              <a:extLst>
                <a:ext uri="{FF2B5EF4-FFF2-40B4-BE49-F238E27FC236}">
                  <a16:creationId xmlns:a16="http://schemas.microsoft.com/office/drawing/2014/main" id="{503021B9-F5EF-49D9-B995-1C052DFA9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2203" name="Freeform 70">
              <a:extLst>
                <a:ext uri="{FF2B5EF4-FFF2-40B4-BE49-F238E27FC236}">
                  <a16:creationId xmlns:a16="http://schemas.microsoft.com/office/drawing/2014/main" id="{D57BFFD3-FD80-40D8-BD06-758BB2878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2 h 288"/>
                <a:gd name="T4" fmla="*/ 13 w 304"/>
                <a:gd name="T5" fmla="*/ 22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2204" name="Oval 71">
              <a:extLst>
                <a:ext uri="{FF2B5EF4-FFF2-40B4-BE49-F238E27FC236}">
                  <a16:creationId xmlns:a16="http://schemas.microsoft.com/office/drawing/2014/main" id="{4FBEBD37-42BF-4315-8093-1B6B2B878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2205" name="Freeform 72">
              <a:extLst>
                <a:ext uri="{FF2B5EF4-FFF2-40B4-BE49-F238E27FC236}">
                  <a16:creationId xmlns:a16="http://schemas.microsoft.com/office/drawing/2014/main" id="{0A5EC070-8C10-43EF-B303-F4B8D10D1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2206" name="AutoShape 73">
              <a:extLst>
                <a:ext uri="{FF2B5EF4-FFF2-40B4-BE49-F238E27FC236}">
                  <a16:creationId xmlns:a16="http://schemas.microsoft.com/office/drawing/2014/main" id="{4AD27510-4359-47E1-A20D-860F74A4D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2207" name="AutoShape 74">
              <a:extLst>
                <a:ext uri="{FF2B5EF4-FFF2-40B4-BE49-F238E27FC236}">
                  <a16:creationId xmlns:a16="http://schemas.microsoft.com/office/drawing/2014/main" id="{FFC2F329-D9D5-4631-9B28-8DFCDAAA2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2208" name="Oval 75">
              <a:extLst>
                <a:ext uri="{FF2B5EF4-FFF2-40B4-BE49-F238E27FC236}">
                  <a16:creationId xmlns:a16="http://schemas.microsoft.com/office/drawing/2014/main" id="{8147D4A0-EFF0-41E4-8BC8-D972EAA74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2209" name="Oval 76">
              <a:extLst>
                <a:ext uri="{FF2B5EF4-FFF2-40B4-BE49-F238E27FC236}">
                  <a16:creationId xmlns:a16="http://schemas.microsoft.com/office/drawing/2014/main" id="{993A7C2E-4699-4DAC-9748-4289238B3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2210" name="Oval 77">
              <a:extLst>
                <a:ext uri="{FF2B5EF4-FFF2-40B4-BE49-F238E27FC236}">
                  <a16:creationId xmlns:a16="http://schemas.microsoft.com/office/drawing/2014/main" id="{7E3E44B7-A266-4B2E-9847-178E49B8D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2211" name="Rectangle 78">
              <a:extLst>
                <a:ext uri="{FF2B5EF4-FFF2-40B4-BE49-F238E27FC236}">
                  <a16:creationId xmlns:a16="http://schemas.microsoft.com/office/drawing/2014/main" id="{44CDF93D-BE6E-4DAC-9D12-32F3B91B6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6" name="Picture 14" descr="underline_base">
            <a:extLst>
              <a:ext uri="{FF2B5EF4-FFF2-40B4-BE49-F238E27FC236}">
                <a16:creationId xmlns:a16="http://schemas.microsoft.com/office/drawing/2014/main" id="{30535C57-2650-4A57-BB7C-6DAE03F9984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74136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1" name="Rectangle 2">
            <a:extLst>
              <a:ext uri="{FF2B5EF4-FFF2-40B4-BE49-F238E27FC236}">
                <a16:creationId xmlns:a16="http://schemas.microsoft.com/office/drawing/2014/main" id="{724B8B79-4DBA-4531-AAF3-8E1B84E5EA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2099" y="188130"/>
            <a:ext cx="6791672" cy="841375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zh-CN" sz="3200" dirty="0">
                <a:ea typeface="ＭＳ Ｐゴシック" charset="0"/>
              </a:rPr>
              <a:t>TCP Slow Start </a:t>
            </a:r>
            <a:r>
              <a:rPr lang="en-US" sz="3200" dirty="0">
                <a:ea typeface="ＭＳ Ｐゴシック" charset="0"/>
                <a:cs typeface="+mj-cs"/>
              </a:rPr>
              <a:t>: </a:t>
            </a:r>
            <a:r>
              <a:rPr lang="en-US" sz="2800" dirty="0">
                <a:ea typeface="ＭＳ Ｐゴシック" charset="0"/>
                <a:cs typeface="+mj-cs"/>
              </a:rPr>
              <a:t>additive increase </a:t>
            </a:r>
          </a:p>
        </p:txBody>
      </p:sp>
      <p:sp>
        <p:nvSpPr>
          <p:cNvPr id="90118" name="Rectangle 8">
            <a:extLst>
              <a:ext uri="{FF2B5EF4-FFF2-40B4-BE49-F238E27FC236}">
                <a16:creationId xmlns:a16="http://schemas.microsoft.com/office/drawing/2014/main" id="{9DA05988-D321-4CE1-BE86-6E09EB9A8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1600"/>
            <a:ext cx="83756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688975" indent="-231775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approach:</a:t>
            </a:r>
            <a:r>
              <a:rPr kumimoji="0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sender</a:t>
            </a:r>
            <a:r>
              <a:rPr kumimoji="0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increases transmission rate (window size), probing for usable bandwidth, until loss occurs</a:t>
            </a:r>
          </a:p>
          <a:p>
            <a:pPr marL="688975" marR="0" lvl="1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additive increase: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 increase 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cwnd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by 1 MSS every RTT until loss detected</a:t>
            </a:r>
            <a:endParaRPr kumimoji="0" lang="en-US" altLang="zh-CN" sz="2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  <a:p>
            <a:pPr marL="688975" marR="0" lvl="1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multiplicative decrease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: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 cut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cwnd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in half after loss 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0119" name="Rectangle 11">
            <a:extLst>
              <a:ext uri="{FF2B5EF4-FFF2-40B4-BE49-F238E27FC236}">
                <a16:creationId xmlns:a16="http://schemas.microsoft.com/office/drawing/2014/main" id="{97EF264D-6156-4B93-A25D-F1F37BE1F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950" y="3659188"/>
            <a:ext cx="685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0120" name="Text Box 12">
            <a:extLst>
              <a:ext uri="{FF2B5EF4-FFF2-40B4-BE49-F238E27FC236}">
                <a16:creationId xmlns:a16="http://schemas.microsoft.com/office/drawing/2014/main" id="{4BFBEFB5-188E-40DA-BF65-C38F4FBEA5A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049463" y="4781550"/>
            <a:ext cx="2098675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cwnd: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 TCP sender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congestion window size</a:t>
            </a:r>
          </a:p>
        </p:txBody>
      </p:sp>
      <p:sp>
        <p:nvSpPr>
          <p:cNvPr id="90121" name="Text Box 13">
            <a:extLst>
              <a:ext uri="{FF2B5EF4-FFF2-40B4-BE49-F238E27FC236}">
                <a16:creationId xmlns:a16="http://schemas.microsoft.com/office/drawing/2014/main" id="{BC5DFF0D-F83E-4481-8860-A3B7253A5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" y="4448175"/>
            <a:ext cx="2257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AIMD saw tooth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behavior: probing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for bandwidth</a:t>
            </a:r>
          </a:p>
        </p:txBody>
      </p:sp>
      <p:sp>
        <p:nvSpPr>
          <p:cNvPr id="90122" name="Line 17">
            <a:extLst>
              <a:ext uri="{FF2B5EF4-FFF2-40B4-BE49-F238E27FC236}">
                <a16:creationId xmlns:a16="http://schemas.microsoft.com/office/drawing/2014/main" id="{1403DBC0-D09F-4D47-8515-539F412314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6149975"/>
            <a:ext cx="4143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0123" name="Line 18">
            <a:extLst>
              <a:ext uri="{FF2B5EF4-FFF2-40B4-BE49-F238E27FC236}">
                <a16:creationId xmlns:a16="http://schemas.microsoft.com/office/drawing/2014/main" id="{90E1E783-5EBF-482C-A236-5BE7468F5B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4088" y="3735388"/>
            <a:ext cx="0" cy="2416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68307" name="Line 19">
            <a:extLst>
              <a:ext uri="{FF2B5EF4-FFF2-40B4-BE49-F238E27FC236}">
                <a16:creationId xmlns:a16="http://schemas.microsoft.com/office/drawing/2014/main" id="{7593871E-4639-4875-A5C6-3BB5BD7CBB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4852988"/>
            <a:ext cx="169863" cy="16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68308" name="Line 20">
            <a:extLst>
              <a:ext uri="{FF2B5EF4-FFF2-40B4-BE49-F238E27FC236}">
                <a16:creationId xmlns:a16="http://schemas.microsoft.com/office/drawing/2014/main" id="{8108E72A-F751-4492-A0F7-3E6EE8402D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6175" y="4841875"/>
            <a:ext cx="0" cy="642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68309" name="Line 21">
            <a:extLst>
              <a:ext uri="{FF2B5EF4-FFF2-40B4-BE49-F238E27FC236}">
                <a16:creationId xmlns:a16="http://schemas.microsoft.com/office/drawing/2014/main" id="{C79ACBA3-2FE0-43A7-B8ED-B4FC0BD6AF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5063" y="4525963"/>
            <a:ext cx="982662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68310" name="Line 22">
            <a:extLst>
              <a:ext uri="{FF2B5EF4-FFF2-40B4-BE49-F238E27FC236}">
                <a16:creationId xmlns:a16="http://schemas.microsoft.com/office/drawing/2014/main" id="{E6C693A5-5AF4-4688-85A6-2AAEFD4BD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6613" y="4527550"/>
            <a:ext cx="0" cy="801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2" name="Group 38">
            <a:extLst>
              <a:ext uri="{FF2B5EF4-FFF2-40B4-BE49-F238E27FC236}">
                <a16:creationId xmlns:a16="http://schemas.microsoft.com/office/drawing/2014/main" id="{DA88143E-CAF2-42B9-9DFD-49AD313EF6C6}"/>
              </a:ext>
            </a:extLst>
          </p:cNvPr>
          <p:cNvGrpSpPr>
            <a:grpSpLocks/>
          </p:cNvGrpSpPr>
          <p:nvPr/>
        </p:nvGrpSpPr>
        <p:grpSpPr bwMode="auto">
          <a:xfrm>
            <a:off x="4638675" y="4402138"/>
            <a:ext cx="3040063" cy="1106487"/>
            <a:chOff x="2720" y="2730"/>
            <a:chExt cx="1915" cy="697"/>
          </a:xfrm>
        </p:grpSpPr>
        <p:sp>
          <p:nvSpPr>
            <p:cNvPr id="90135" name="Line 23">
              <a:extLst>
                <a:ext uri="{FF2B5EF4-FFF2-40B4-BE49-F238E27FC236}">
                  <a16:creationId xmlns:a16="http://schemas.microsoft.com/office/drawing/2014/main" id="{E6AE4B15-E439-4B4E-9EEF-6BCA23FA2F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0" y="2996"/>
              <a:ext cx="331" cy="3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90136" name="Group 37">
              <a:extLst>
                <a:ext uri="{FF2B5EF4-FFF2-40B4-BE49-F238E27FC236}">
                  <a16:creationId xmlns:a16="http://schemas.microsoft.com/office/drawing/2014/main" id="{A0D7F8D8-5044-4AB0-9244-A307D7110A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1" y="2730"/>
              <a:ext cx="1584" cy="697"/>
              <a:chOff x="3051" y="2730"/>
              <a:chExt cx="1584" cy="697"/>
            </a:xfrm>
          </p:grpSpPr>
          <p:sp>
            <p:nvSpPr>
              <p:cNvPr id="90137" name="Line 24">
                <a:extLst>
                  <a:ext uri="{FF2B5EF4-FFF2-40B4-BE49-F238E27FC236}">
                    <a16:creationId xmlns:a16="http://schemas.microsoft.com/office/drawing/2014/main" id="{537AA3F2-AFDC-40F3-91E3-D02D37EB3E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1" y="2993"/>
                <a:ext cx="0" cy="4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90138" name="Line 25">
                <a:extLst>
                  <a:ext uri="{FF2B5EF4-FFF2-40B4-BE49-F238E27FC236}">
                    <a16:creationId xmlns:a16="http://schemas.microsoft.com/office/drawing/2014/main" id="{FF605B64-92BA-45C8-9D29-D8CA93215F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58" y="2795"/>
                <a:ext cx="611" cy="6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90139" name="Line 26">
                <a:extLst>
                  <a:ext uri="{FF2B5EF4-FFF2-40B4-BE49-F238E27FC236}">
                    <a16:creationId xmlns:a16="http://schemas.microsoft.com/office/drawing/2014/main" id="{1D22F522-D573-43C9-AD1A-D6ABE446E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6" y="2795"/>
                <a:ext cx="7" cy="52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90140" name="Line 29">
                <a:extLst>
                  <a:ext uri="{FF2B5EF4-FFF2-40B4-BE49-F238E27FC236}">
                    <a16:creationId xmlns:a16="http://schemas.microsoft.com/office/drawing/2014/main" id="{FCC8391D-A95A-4F2D-8FEC-9A0902B03A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69" y="2898"/>
                <a:ext cx="420" cy="4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90141" name="Line 30">
                <a:extLst>
                  <a:ext uri="{FF2B5EF4-FFF2-40B4-BE49-F238E27FC236}">
                    <a16:creationId xmlns:a16="http://schemas.microsoft.com/office/drawing/2014/main" id="{43FF4287-2443-48D1-857F-C3163BFC74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9" y="2889"/>
                <a:ext cx="0" cy="47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90142" name="Line 31">
                <a:extLst>
                  <a:ext uri="{FF2B5EF4-FFF2-40B4-BE49-F238E27FC236}">
                    <a16:creationId xmlns:a16="http://schemas.microsoft.com/office/drawing/2014/main" id="{2737DB0B-12CB-4C0A-BE65-A66BFAAEE1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3" y="2730"/>
                <a:ext cx="552" cy="6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90129" name="Text Box 32">
            <a:extLst>
              <a:ext uri="{FF2B5EF4-FFF2-40B4-BE49-F238E27FC236}">
                <a16:creationId xmlns:a16="http://schemas.microsoft.com/office/drawing/2014/main" id="{7053C4DB-50BB-4CFD-8A0B-EDB87E2F6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3622675"/>
            <a:ext cx="4222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additively increase window size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…. until loss occurs (then cut window in half)</a:t>
            </a:r>
          </a:p>
        </p:txBody>
      </p:sp>
      <p:sp>
        <p:nvSpPr>
          <p:cNvPr id="268321" name="Freeform 33">
            <a:extLst>
              <a:ext uri="{FF2B5EF4-FFF2-40B4-BE49-F238E27FC236}">
                <a16:creationId xmlns:a16="http://schemas.microsoft.com/office/drawing/2014/main" id="{2B6702B9-0FAE-4AA5-B4E8-60B807AEE91D}"/>
              </a:ext>
            </a:extLst>
          </p:cNvPr>
          <p:cNvSpPr>
            <a:spLocks/>
          </p:cNvSpPr>
          <p:nvPr/>
        </p:nvSpPr>
        <p:spPr bwMode="auto">
          <a:xfrm>
            <a:off x="3598863" y="3816350"/>
            <a:ext cx="858837" cy="1016000"/>
          </a:xfrm>
          <a:custGeom>
            <a:avLst/>
            <a:gdLst>
              <a:gd name="T0" fmla="*/ 2147483647 w 541"/>
              <a:gd name="T1" fmla="*/ 0 h 640"/>
              <a:gd name="T2" fmla="*/ 0 w 541"/>
              <a:gd name="T3" fmla="*/ 0 h 640"/>
              <a:gd name="T4" fmla="*/ 0 w 541"/>
              <a:gd name="T5" fmla="*/ 2147483647 h 640"/>
              <a:gd name="T6" fmla="*/ 0 60000 65536"/>
              <a:gd name="T7" fmla="*/ 0 60000 65536"/>
              <a:gd name="T8" fmla="*/ 0 60000 65536"/>
              <a:gd name="T9" fmla="*/ 0 w 541"/>
              <a:gd name="T10" fmla="*/ 0 h 640"/>
              <a:gd name="T11" fmla="*/ 541 w 541"/>
              <a:gd name="T12" fmla="*/ 640 h 6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1" h="640">
                <a:moveTo>
                  <a:pt x="541" y="0"/>
                </a:moveTo>
                <a:lnTo>
                  <a:pt x="0" y="0"/>
                </a:lnTo>
                <a:lnTo>
                  <a:pt x="0" y="64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68322" name="Freeform 34">
            <a:extLst>
              <a:ext uri="{FF2B5EF4-FFF2-40B4-BE49-F238E27FC236}">
                <a16:creationId xmlns:a16="http://schemas.microsoft.com/office/drawing/2014/main" id="{BE5CB870-58F3-4A34-BDA1-FD25CE27F638}"/>
              </a:ext>
            </a:extLst>
          </p:cNvPr>
          <p:cNvSpPr>
            <a:spLocks/>
          </p:cNvSpPr>
          <p:nvPr/>
        </p:nvSpPr>
        <p:spPr bwMode="auto">
          <a:xfrm>
            <a:off x="3743325" y="4019550"/>
            <a:ext cx="796925" cy="1000125"/>
          </a:xfrm>
          <a:custGeom>
            <a:avLst/>
            <a:gdLst>
              <a:gd name="T0" fmla="*/ 2147483647 w 502"/>
              <a:gd name="T1" fmla="*/ 0 h 630"/>
              <a:gd name="T2" fmla="*/ 2147483647 w 502"/>
              <a:gd name="T3" fmla="*/ 2147483647 h 630"/>
              <a:gd name="T4" fmla="*/ 2147483647 w 502"/>
              <a:gd name="T5" fmla="*/ 2147483647 h 630"/>
              <a:gd name="T6" fmla="*/ 0 w 502"/>
              <a:gd name="T7" fmla="*/ 2147483647 h 630"/>
              <a:gd name="T8" fmla="*/ 0 60000 65536"/>
              <a:gd name="T9" fmla="*/ 0 60000 65536"/>
              <a:gd name="T10" fmla="*/ 0 60000 65536"/>
              <a:gd name="T11" fmla="*/ 0 60000 65536"/>
              <a:gd name="T12" fmla="*/ 0 w 502"/>
              <a:gd name="T13" fmla="*/ 0 h 630"/>
              <a:gd name="T14" fmla="*/ 502 w 502"/>
              <a:gd name="T15" fmla="*/ 630 h 6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2" h="630">
                <a:moveTo>
                  <a:pt x="502" y="0"/>
                </a:moveTo>
                <a:lnTo>
                  <a:pt x="56" y="2"/>
                </a:lnTo>
                <a:lnTo>
                  <a:pt x="54" y="630"/>
                </a:lnTo>
                <a:lnTo>
                  <a:pt x="0" y="63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68323" name="Freeform 35">
            <a:extLst>
              <a:ext uri="{FF2B5EF4-FFF2-40B4-BE49-F238E27FC236}">
                <a16:creationId xmlns:a16="http://schemas.microsoft.com/office/drawing/2014/main" id="{7AF63E2A-B879-460D-988B-ADA8F92C0A98}"/>
              </a:ext>
            </a:extLst>
          </p:cNvPr>
          <p:cNvSpPr>
            <a:spLocks/>
          </p:cNvSpPr>
          <p:nvPr/>
        </p:nvSpPr>
        <p:spPr bwMode="auto">
          <a:xfrm>
            <a:off x="4051300" y="3814763"/>
            <a:ext cx="406400" cy="1168400"/>
          </a:xfrm>
          <a:custGeom>
            <a:avLst/>
            <a:gdLst>
              <a:gd name="T0" fmla="*/ 2147483647 w 256"/>
              <a:gd name="T1" fmla="*/ 0 h 736"/>
              <a:gd name="T2" fmla="*/ 0 w 256"/>
              <a:gd name="T3" fmla="*/ 0 h 736"/>
              <a:gd name="T4" fmla="*/ 0 w 256"/>
              <a:gd name="T5" fmla="*/ 2147483647 h 736"/>
              <a:gd name="T6" fmla="*/ 0 60000 65536"/>
              <a:gd name="T7" fmla="*/ 0 60000 65536"/>
              <a:gd name="T8" fmla="*/ 0 60000 65536"/>
              <a:gd name="T9" fmla="*/ 0 w 256"/>
              <a:gd name="T10" fmla="*/ 0 h 736"/>
              <a:gd name="T11" fmla="*/ 256 w 256"/>
              <a:gd name="T12" fmla="*/ 736 h 7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" h="736">
                <a:moveTo>
                  <a:pt x="256" y="0"/>
                </a:moveTo>
                <a:lnTo>
                  <a:pt x="0" y="0"/>
                </a:lnTo>
                <a:lnTo>
                  <a:pt x="0" y="73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68324" name="Freeform 36">
            <a:extLst>
              <a:ext uri="{FF2B5EF4-FFF2-40B4-BE49-F238E27FC236}">
                <a16:creationId xmlns:a16="http://schemas.microsoft.com/office/drawing/2014/main" id="{C2A476EA-D02A-4B6C-9B41-E9AD98F0C1D2}"/>
              </a:ext>
            </a:extLst>
          </p:cNvPr>
          <p:cNvSpPr>
            <a:spLocks/>
          </p:cNvSpPr>
          <p:nvPr/>
        </p:nvSpPr>
        <p:spPr bwMode="auto">
          <a:xfrm>
            <a:off x="4689475" y="4179888"/>
            <a:ext cx="168275" cy="635000"/>
          </a:xfrm>
          <a:custGeom>
            <a:avLst/>
            <a:gdLst>
              <a:gd name="T0" fmla="*/ 2147483647 w 106"/>
              <a:gd name="T1" fmla="*/ 0 h 400"/>
              <a:gd name="T2" fmla="*/ 2147483647 w 106"/>
              <a:gd name="T3" fmla="*/ 2147483647 h 400"/>
              <a:gd name="T4" fmla="*/ 0 w 106"/>
              <a:gd name="T5" fmla="*/ 2147483647 h 400"/>
              <a:gd name="T6" fmla="*/ 0 60000 65536"/>
              <a:gd name="T7" fmla="*/ 0 60000 65536"/>
              <a:gd name="T8" fmla="*/ 0 60000 65536"/>
              <a:gd name="T9" fmla="*/ 0 w 106"/>
              <a:gd name="T10" fmla="*/ 0 h 400"/>
              <a:gd name="T11" fmla="*/ 106 w 106"/>
              <a:gd name="T12" fmla="*/ 400 h 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400">
                <a:moveTo>
                  <a:pt x="106" y="0"/>
                </a:moveTo>
                <a:lnTo>
                  <a:pt x="106" y="400"/>
                </a:lnTo>
                <a:lnTo>
                  <a:pt x="0" y="40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0134" name="Text Box 40">
            <a:extLst>
              <a:ext uri="{FF2B5EF4-FFF2-40B4-BE49-F238E27FC236}">
                <a16:creationId xmlns:a16="http://schemas.microsoft.com/office/drawing/2014/main" id="{68FF69CE-4D02-4D03-BEC3-B1780B166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063" y="6140450"/>
            <a:ext cx="576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6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6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xtured">
  <a:themeElements>
    <a:clrScheme name="Textured 10">
      <a:dk1>
        <a:srgbClr val="000000"/>
      </a:dk1>
      <a:lt1>
        <a:srgbClr val="FFFFFF"/>
      </a:lt1>
      <a:dk2>
        <a:srgbClr val="00152A"/>
      </a:dk2>
      <a:lt2>
        <a:srgbClr val="CCFFFF"/>
      </a:lt2>
      <a:accent1>
        <a:srgbClr val="009999"/>
      </a:accent1>
      <a:accent2>
        <a:srgbClr val="336699"/>
      </a:accent2>
      <a:accent3>
        <a:srgbClr val="AAAAAC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黑体"/>
        <a:cs typeface=""/>
      </a:majorFont>
      <a:minorFont>
        <a:latin typeface="Franklin Gothic Medium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Franklin Gothic Medium" panose="020B0603020102020204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Franklin Gothic Medium" panose="020B060302010202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9">
        <a:dk1>
          <a:srgbClr val="003366"/>
        </a:dk1>
        <a:lt1>
          <a:srgbClr val="FFFFFF"/>
        </a:lt1>
        <a:dk2>
          <a:srgbClr val="00152A"/>
        </a:dk2>
        <a:lt2>
          <a:srgbClr val="CCFFFF"/>
        </a:lt2>
        <a:accent1>
          <a:srgbClr val="009999"/>
        </a:accent1>
        <a:accent2>
          <a:srgbClr val="336699"/>
        </a:accent2>
        <a:accent3>
          <a:srgbClr val="AAAAAC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10">
        <a:dk1>
          <a:srgbClr val="000000"/>
        </a:dk1>
        <a:lt1>
          <a:srgbClr val="FFFFFF"/>
        </a:lt1>
        <a:dk2>
          <a:srgbClr val="00152A"/>
        </a:dk2>
        <a:lt2>
          <a:srgbClr val="CCFFFF"/>
        </a:lt2>
        <a:accent1>
          <a:srgbClr val="009999"/>
        </a:accent1>
        <a:accent2>
          <a:srgbClr val="336699"/>
        </a:accent2>
        <a:accent3>
          <a:srgbClr val="AAAAAC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TCPIP</Template>
  <TotalTime>6368</TotalTime>
  <Words>6714</Words>
  <Application>Microsoft Office PowerPoint</Application>
  <PresentationFormat>全屏显示(4:3)</PresentationFormat>
  <Paragraphs>1431</Paragraphs>
  <Slides>113</Slides>
  <Notes>50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113</vt:i4>
      </vt:variant>
    </vt:vector>
  </HeadingPairs>
  <TitlesOfParts>
    <vt:vector size="125" baseType="lpstr">
      <vt:lpstr>MS PGothic</vt:lpstr>
      <vt:lpstr>Arial</vt:lpstr>
      <vt:lpstr>Comic Sans MS</vt:lpstr>
      <vt:lpstr>Courier New</vt:lpstr>
      <vt:lpstr>Franklin Gothic Medium</vt:lpstr>
      <vt:lpstr>Gill Sans MT</vt:lpstr>
      <vt:lpstr>Tahoma</vt:lpstr>
      <vt:lpstr>Times New Roman</vt:lpstr>
      <vt:lpstr>Wingdings</vt:lpstr>
      <vt:lpstr>Textured</vt:lpstr>
      <vt:lpstr>Default Design</vt:lpstr>
      <vt:lpstr>Microsoft Word Picture</vt:lpstr>
      <vt:lpstr>Chapter 10   TCP</vt:lpstr>
      <vt:lpstr>Transport Layer</vt:lpstr>
      <vt:lpstr>Introduction</vt:lpstr>
      <vt:lpstr>Overview</vt:lpstr>
      <vt:lpstr>10.1  TCP Services</vt:lpstr>
      <vt:lpstr>Review: Process-to-Process Comm.</vt:lpstr>
      <vt:lpstr>Review: Port Number</vt:lpstr>
      <vt:lpstr>Review: Port Number</vt:lpstr>
      <vt:lpstr>10.1.1  Stream Delivery</vt:lpstr>
      <vt:lpstr>Buffers and Segments</vt:lpstr>
      <vt:lpstr>Buffers and Segments</vt:lpstr>
      <vt:lpstr>10.1.2  Full-Duplex Service</vt:lpstr>
      <vt:lpstr>10.1.3  Connection-Oriented Service</vt:lpstr>
      <vt:lpstr>TCP Port, Endpoint, and Connection</vt:lpstr>
      <vt:lpstr>Connection-Oriented Concurrent Server</vt:lpstr>
      <vt:lpstr>10.1.4  Reliable Service</vt:lpstr>
      <vt:lpstr>10.2  Numbering Bytes</vt:lpstr>
      <vt:lpstr>Seq. Number and Ack. Number</vt:lpstr>
      <vt:lpstr>Discussion</vt:lpstr>
      <vt:lpstr>10.3  Segment</vt:lpstr>
      <vt:lpstr>Review: UDP Checksum</vt:lpstr>
      <vt:lpstr>Review: Pseudo Header Format</vt:lpstr>
      <vt:lpstr>Control Field</vt:lpstr>
      <vt:lpstr>Option</vt:lpstr>
      <vt:lpstr>MSS Option</vt:lpstr>
      <vt:lpstr>Chapter 10   TCP</vt:lpstr>
      <vt:lpstr>10.4  TCP Connection</vt:lpstr>
      <vt:lpstr>10.4.1  Connection Establishment</vt:lpstr>
      <vt:lpstr>10.4.1  Connection Establishment</vt:lpstr>
      <vt:lpstr>3-way Handshaking</vt:lpstr>
      <vt:lpstr>10.4.2  Data Transfer</vt:lpstr>
      <vt:lpstr>Pushing Data</vt:lpstr>
      <vt:lpstr>Urgent Data</vt:lpstr>
      <vt:lpstr>10.4.3  Connection Termination</vt:lpstr>
      <vt:lpstr>4-way Handshaking: Normal Close</vt:lpstr>
      <vt:lpstr>3-way Handshaking: Normal Close</vt:lpstr>
      <vt:lpstr>Half Close</vt:lpstr>
      <vt:lpstr>10.4.4  Connection Resetting</vt:lpstr>
      <vt:lpstr>10.4.5  State Transition Diagram</vt:lpstr>
      <vt:lpstr>TCP State</vt:lpstr>
      <vt:lpstr>TCP State Transition Diagram</vt:lpstr>
      <vt:lpstr>TCP Timing</vt:lpstr>
      <vt:lpstr>Discussion: Connection Termination</vt:lpstr>
      <vt:lpstr>Discussion: Connection Termination</vt:lpstr>
      <vt:lpstr>TCP Timing</vt:lpstr>
      <vt:lpstr>Discussion: Connection Termination</vt:lpstr>
      <vt:lpstr>Simultaneous Open</vt:lpstr>
      <vt:lpstr>Simultaneous Open</vt:lpstr>
      <vt:lpstr>Simultaneous Close</vt:lpstr>
      <vt:lpstr>Refuse connection</vt:lpstr>
      <vt:lpstr>Reset connection</vt:lpstr>
      <vt:lpstr>Chapter 10   TCP</vt:lpstr>
      <vt:lpstr>10.5  Flow Control</vt:lpstr>
      <vt:lpstr>Sender Buffer &amp; Sender Window</vt:lpstr>
      <vt:lpstr>Receiver Window</vt:lpstr>
      <vt:lpstr>Sliding the Sender Window</vt:lpstr>
      <vt:lpstr>The Size of Sender Window</vt:lpstr>
      <vt:lpstr>Window Management</vt:lpstr>
      <vt:lpstr>Discussion</vt:lpstr>
      <vt:lpstr>Flow Control</vt:lpstr>
      <vt:lpstr>Flow Control</vt:lpstr>
      <vt:lpstr>Silly Window Syndrome</vt:lpstr>
      <vt:lpstr>Silly Window Syndrome</vt:lpstr>
      <vt:lpstr>10.6  Error Control</vt:lpstr>
      <vt:lpstr>10.6  Error Control</vt:lpstr>
      <vt:lpstr>Corrupted Segment</vt:lpstr>
      <vt:lpstr>Lost Data Segment</vt:lpstr>
      <vt:lpstr>Lost Ack Segment</vt:lpstr>
      <vt:lpstr>Duplicate Segment</vt:lpstr>
      <vt:lpstr>PowerPoint 演示文稿</vt:lpstr>
      <vt:lpstr>Performance considering</vt:lpstr>
      <vt:lpstr>stop-and-wait operation</vt:lpstr>
      <vt:lpstr>Pipelined protocols</vt:lpstr>
      <vt:lpstr>Pipelining: increased utilization</vt:lpstr>
      <vt:lpstr>Pipelined protocols: overview</vt:lpstr>
      <vt:lpstr>Go-Back-N: sender</vt:lpstr>
      <vt:lpstr>GBN in action</vt:lpstr>
      <vt:lpstr> one scenario</vt:lpstr>
      <vt:lpstr>SR: Selective repeat</vt:lpstr>
      <vt:lpstr>Selective repeat: sender, receiver windows</vt:lpstr>
      <vt:lpstr>Selective repeat</vt:lpstr>
      <vt:lpstr>Selective repeat in action</vt:lpstr>
      <vt:lpstr>Selective repeat: dilemma</vt:lpstr>
      <vt:lpstr>TCP round trip time, timeout</vt:lpstr>
      <vt:lpstr>TCP round trip time, timeout</vt:lpstr>
      <vt:lpstr>TCP round trip time, timeout</vt:lpstr>
      <vt:lpstr>TCP fast retransmit</vt:lpstr>
      <vt:lpstr>TCP fast retransmit</vt:lpstr>
      <vt:lpstr>FSM</vt:lpstr>
      <vt:lpstr>FSM</vt:lpstr>
      <vt:lpstr>10.7  Congestion Control</vt:lpstr>
      <vt:lpstr>10.7.1  Network Congestion</vt:lpstr>
      <vt:lpstr>10.7.2  Network Performance</vt:lpstr>
      <vt:lpstr>10.7.3  Congestion Control Mechanisms</vt:lpstr>
      <vt:lpstr>10.7.4  Congestion Control in TCP</vt:lpstr>
      <vt:lpstr>Congestion Window</vt:lpstr>
      <vt:lpstr>RFC2581: Congestion Control Algorithms</vt:lpstr>
      <vt:lpstr>TCP Slow Start </vt:lpstr>
      <vt:lpstr>TCP Slow Start : additive increase </vt:lpstr>
      <vt:lpstr>TCP: detecting, reacting to loss</vt:lpstr>
      <vt:lpstr>Slow Start and Congestion Avoidance</vt:lpstr>
      <vt:lpstr>Fast retransmit and Fast recovery</vt:lpstr>
      <vt:lpstr>TCP Congestion Control: details</vt:lpstr>
      <vt:lpstr>TCP throughput</vt:lpstr>
      <vt:lpstr>10.8  TCP Timer</vt:lpstr>
      <vt:lpstr>Retransmission Timer</vt:lpstr>
      <vt:lpstr>Persistence Timer</vt:lpstr>
      <vt:lpstr>Keepalive Timer</vt:lpstr>
      <vt:lpstr>Time-waited Timer</vt:lpstr>
      <vt:lpstr>10.9  TCP Package</vt:lpstr>
      <vt:lpstr>Reference</vt:lpstr>
      <vt:lpstr>10.11  Summary</vt:lpstr>
      <vt:lpstr>（续）</vt:lpstr>
    </vt:vector>
  </TitlesOfParts>
  <Company>电子科技大学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第九章  TCP协议</dc:title>
  <dc:creator>杨宁</dc:creator>
  <cp:lastModifiedBy>Zhao Zhengang</cp:lastModifiedBy>
  <cp:revision>224</cp:revision>
  <dcterms:created xsi:type="dcterms:W3CDTF">2004-05-10T13:18:33Z</dcterms:created>
  <dcterms:modified xsi:type="dcterms:W3CDTF">2019-10-15T20:20:38Z</dcterms:modified>
</cp:coreProperties>
</file>