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8"/>
  </p:notesMasterIdLst>
  <p:sldIdLst>
    <p:sldId id="256" r:id="rId2"/>
    <p:sldId id="257" r:id="rId3"/>
    <p:sldId id="310" r:id="rId4"/>
    <p:sldId id="311" r:id="rId5"/>
    <p:sldId id="262" r:id="rId6"/>
    <p:sldId id="264" r:id="rId7"/>
    <p:sldId id="313" r:id="rId8"/>
    <p:sldId id="267" r:id="rId9"/>
    <p:sldId id="337" r:id="rId10"/>
    <p:sldId id="277" r:id="rId11"/>
    <p:sldId id="278" r:id="rId12"/>
    <p:sldId id="279" r:id="rId13"/>
    <p:sldId id="280" r:id="rId14"/>
    <p:sldId id="281" r:id="rId15"/>
    <p:sldId id="321" r:id="rId16"/>
    <p:sldId id="282" r:id="rId17"/>
    <p:sldId id="266" r:id="rId18"/>
    <p:sldId id="338" r:id="rId19"/>
    <p:sldId id="268" r:id="rId20"/>
    <p:sldId id="269" r:id="rId21"/>
    <p:sldId id="314" r:id="rId22"/>
    <p:sldId id="315" r:id="rId23"/>
    <p:sldId id="318" r:id="rId24"/>
    <p:sldId id="317" r:id="rId25"/>
    <p:sldId id="271" r:id="rId26"/>
    <p:sldId id="272" r:id="rId27"/>
    <p:sldId id="273" r:id="rId28"/>
    <p:sldId id="275" r:id="rId29"/>
    <p:sldId id="357" r:id="rId30"/>
    <p:sldId id="283" r:id="rId31"/>
    <p:sldId id="340" r:id="rId32"/>
    <p:sldId id="339" r:id="rId33"/>
    <p:sldId id="341" r:id="rId34"/>
    <p:sldId id="358" r:id="rId35"/>
    <p:sldId id="324" r:id="rId36"/>
    <p:sldId id="325" r:id="rId37"/>
    <p:sldId id="342" r:id="rId38"/>
    <p:sldId id="359" r:id="rId39"/>
    <p:sldId id="343" r:id="rId40"/>
    <p:sldId id="333" r:id="rId41"/>
    <p:sldId id="360" r:id="rId42"/>
    <p:sldId id="361" r:id="rId43"/>
    <p:sldId id="299" r:id="rId44"/>
    <p:sldId id="344" r:id="rId45"/>
    <p:sldId id="284" r:id="rId46"/>
    <p:sldId id="327" r:id="rId47"/>
    <p:sldId id="286" r:id="rId48"/>
    <p:sldId id="326" r:id="rId49"/>
    <p:sldId id="287" r:id="rId50"/>
    <p:sldId id="288" r:id="rId51"/>
    <p:sldId id="289" r:id="rId52"/>
    <p:sldId id="329" r:id="rId53"/>
    <p:sldId id="330" r:id="rId54"/>
    <p:sldId id="331" r:id="rId55"/>
    <p:sldId id="332" r:id="rId56"/>
    <p:sldId id="298" r:id="rId57"/>
    <p:sldId id="328" r:id="rId58"/>
    <p:sldId id="292" r:id="rId59"/>
    <p:sldId id="293" r:id="rId60"/>
    <p:sldId id="345" r:id="rId61"/>
    <p:sldId id="346" r:id="rId62"/>
    <p:sldId id="347" r:id="rId63"/>
    <p:sldId id="348" r:id="rId64"/>
    <p:sldId id="294" r:id="rId65"/>
    <p:sldId id="291" r:id="rId66"/>
    <p:sldId id="295" r:id="rId67"/>
    <p:sldId id="296" r:id="rId68"/>
    <p:sldId id="300" r:id="rId69"/>
    <p:sldId id="334" r:id="rId70"/>
    <p:sldId id="349" r:id="rId71"/>
    <p:sldId id="350" r:id="rId72"/>
    <p:sldId id="304" r:id="rId73"/>
    <p:sldId id="301" r:id="rId74"/>
    <p:sldId id="352" r:id="rId75"/>
    <p:sldId id="351" r:id="rId76"/>
    <p:sldId id="305" r:id="rId77"/>
    <p:sldId id="356" r:id="rId78"/>
    <p:sldId id="336" r:id="rId79"/>
    <p:sldId id="353" r:id="rId80"/>
    <p:sldId id="354" r:id="rId81"/>
    <p:sldId id="355" r:id="rId82"/>
    <p:sldId id="306" r:id="rId83"/>
    <p:sldId id="335" r:id="rId84"/>
    <p:sldId id="307" r:id="rId85"/>
    <p:sldId id="308" r:id="rId86"/>
    <p:sldId id="309" r:id="rId8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FCFCF"/>
    <a:srgbClr val="C5C5C5"/>
    <a:srgbClr val="DDDDDD"/>
    <a:srgbClr val="000000"/>
    <a:srgbClr val="660066"/>
    <a:srgbClr val="FF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669" autoAdjust="0"/>
  </p:normalViewPr>
  <p:slideViewPr>
    <p:cSldViewPr>
      <p:cViewPr varScale="1">
        <p:scale>
          <a:sx n="58" d="100"/>
          <a:sy n="58" d="100"/>
        </p:scale>
        <p:origin x="15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39911F9-7BD6-445E-AC7A-FA19B83148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5115FA-7B44-4DE6-B0CC-433DCDEB80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D500032-2D14-4747-8AA7-F732552DF8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6705341-D6D6-46B9-AE0F-E2D7E98E10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D9DFBEB-A1E6-483B-8EFA-37025C6A0A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EC9A184-9DC1-4C9C-92E6-B6C5D6AC1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C78E1C5-033E-4BDA-BEB0-52CA1F12A2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收敛，成本，可扩展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54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RFC 1058: section 3.4.2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在路由设置两个虚拟接口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192.168.0.1(/24)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192.168.1.1(/24)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192.168.0.0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网络访问路由器该路由的主接口就是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192.168.0.1,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192.168.1.0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网络访问该路由器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该路由器的主接口为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192.168.1.1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endParaRPr lang="en-US" altLang="zh-CN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899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72CB54-80A0-424A-ABE9-738F341A9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1C713-BEAB-4D6E-8537-CF1A2BD121D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D74E10B-BBD3-4A4F-8402-39B99730E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83B0C4F-4E9F-4E93-9D2F-273B7421E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更新计时器（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update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更新路由表；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无效计时器（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invalid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不刷新则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将该路由条目的度量值设置为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刷新计时器（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flush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）：默认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240S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，比无效计时器长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，刷新后路由条目则删除；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抑制计时器（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Hold-down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72CB54-80A0-424A-ABE9-738F341A9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1C713-BEAB-4D6E-8537-CF1A2BD121D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D74E10B-BBD3-4A4F-8402-39B99730E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83B0C4F-4E9F-4E93-9D2F-273B7421E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88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Family = 0xFFFF</a:t>
            </a:r>
            <a:r>
              <a:rPr lang="zh-CN" altLang="en-US" sz="1200" dirty="0"/>
              <a:t>时，报文为专门的鉴别信息，</a:t>
            </a:r>
            <a:r>
              <a:rPr lang="en-US" altLang="zh-CN" sz="1200" dirty="0"/>
              <a:t>16</a:t>
            </a:r>
            <a:r>
              <a:rPr lang="zh-CN" altLang="en-US" sz="1200" dirty="0"/>
              <a:t>字节，同时</a:t>
            </a:r>
            <a:r>
              <a:rPr lang="en-US" altLang="zh-CN" sz="1200" dirty="0"/>
              <a:t>Route tag</a:t>
            </a:r>
            <a:r>
              <a:rPr lang="zh-CN" altLang="en-US" sz="1200" dirty="0"/>
              <a:t>字段被替换为鉴别类型 指明鉴别的协议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FFFF00"/>
                </a:solidFill>
              </a:rPr>
              <a:t>Multicasting </a:t>
            </a:r>
            <a:r>
              <a:rPr lang="en-US" altLang="zh-CN" sz="1200" dirty="0"/>
              <a:t>224.0.0.9 (all-router,</a:t>
            </a:r>
            <a:r>
              <a:rPr lang="zh-CN" altLang="en-US" sz="1200" dirty="0"/>
              <a:t>全路由器</a:t>
            </a:r>
            <a:r>
              <a:rPr lang="en-US" altLang="zh-CN" sz="1200" dirty="0"/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用来把报文传送给路由器，而不用包含主机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132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 hop</a:t>
            </a:r>
            <a:r>
              <a:rPr lang="zh-CN" altLang="en-US" dirty="0"/>
              <a:t>指明下一跳必须发往的地址，无论是否在一个</a:t>
            </a:r>
            <a:r>
              <a:rPr lang="en-US" altLang="zh-CN" dirty="0"/>
              <a:t>AS</a:t>
            </a:r>
            <a:r>
              <a:rPr lang="zh-CN" altLang="en-US" dirty="0"/>
              <a:t>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592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每个结点掌握全局信息，通过每个结点贡献自己的局部知识，来构建全局知识，就像共用一个地图，每个人的位置不同，走的路径也不一样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189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拓扑必须是动态更新的，如何扩展到全局？四组动作</a:t>
            </a:r>
            <a:r>
              <a:rPr lang="en-US" altLang="zh-CN" dirty="0"/>
              <a:t>:LSA, flooding, </a:t>
            </a:r>
            <a:r>
              <a:rPr lang="en-US" altLang="zh-CN" sz="1200" dirty="0"/>
              <a:t>SPF tree </a:t>
            </a:r>
            <a:r>
              <a:rPr lang="en-US" altLang="zh-CN" sz="1200" dirty="0">
                <a:sym typeface="Wingdings" panose="05000000000000000000" pitchFamily="2" charset="2"/>
              </a:rPr>
              <a:t> Routing 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594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有向图，同一个链路两个方向的代价是不同的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112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收到所有的</a:t>
            </a:r>
            <a:r>
              <a:rPr lang="en-US" altLang="zh-CN" dirty="0"/>
              <a:t>LSP</a:t>
            </a:r>
            <a:r>
              <a:rPr lang="zh-CN" altLang="en-US" dirty="0"/>
              <a:t>后，各个结点就会有一个完整拓扑的副本，但要找到到其它所有结点的最短路径，还需要使用最短路径树</a:t>
            </a:r>
            <a:r>
              <a:rPr lang="en-US" altLang="zh-CN" dirty="0"/>
              <a:t>SPT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197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15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分割范围，只交换 该端口之外的连接信息，如路由器</a:t>
            </a:r>
            <a:r>
              <a:rPr lang="en-US" altLang="zh-CN" dirty="0"/>
              <a:t>A</a:t>
            </a:r>
            <a:r>
              <a:rPr lang="zh-CN" altLang="en-US" dirty="0"/>
              <a:t>给</a:t>
            </a:r>
            <a:r>
              <a:rPr lang="en-US" altLang="zh-CN" dirty="0"/>
              <a:t>B</a:t>
            </a:r>
            <a:r>
              <a:rPr lang="zh-CN" altLang="en-US" dirty="0"/>
              <a:t>的信息只有</a:t>
            </a:r>
            <a:r>
              <a:rPr lang="en-US" altLang="zh-CN" dirty="0"/>
              <a:t>Net1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081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360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兰色表示路径</a:t>
            </a:r>
            <a:r>
              <a:rPr lang="en-US" altLang="zh-CN" dirty="0"/>
              <a:t>{s}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61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一直删除某端口的信息，会造成 该节点链路断开 与 分割范围机制的混淆，因此加入 </a:t>
            </a:r>
            <a:r>
              <a:rPr lang="en-US" altLang="zh-CN" dirty="0"/>
              <a:t>Poison Reverse</a:t>
            </a:r>
            <a:r>
              <a:rPr lang="zh-CN" altLang="en-US" dirty="0"/>
              <a:t>机制，将交换信息的本端口反向度量设置为无穷大</a:t>
            </a:r>
            <a:r>
              <a:rPr lang="en-US" altLang="zh-CN" dirty="0"/>
              <a:t>(usually 16),”</a:t>
            </a:r>
            <a:r>
              <a:rPr lang="zh-CN" altLang="en-US" dirty="0"/>
              <a:t>不要使用这个数值，因为我所知道的数值来源于你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5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更新计时器（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update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更新路由表；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无效计时器（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invalid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不刷新则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将该路由条目的度量值设置为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刷新计时器（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flush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）：默认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240S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，比无效计时器长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，刷新后路由条目则删除；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抑制计时器（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Hold-down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180S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6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是一个应用层协议，基于</a:t>
            </a:r>
            <a:r>
              <a:rPr lang="en-US" altLang="zh-CN" dirty="0"/>
              <a:t>UDP</a:t>
            </a:r>
            <a:r>
              <a:rPr lang="zh-CN" altLang="en-US" dirty="0"/>
              <a:t>，端口号为</a:t>
            </a:r>
            <a:r>
              <a:rPr lang="en-US" altLang="zh-CN" dirty="0"/>
              <a:t>520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19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Hops</a:t>
            </a:r>
            <a:r>
              <a:rPr lang="zh-CN" altLang="en-US" dirty="0"/>
              <a:t>个数，也意味着</a:t>
            </a:r>
            <a:r>
              <a:rPr lang="en-US" altLang="zh-CN" dirty="0"/>
              <a:t>delivery</a:t>
            </a:r>
            <a:r>
              <a:rPr lang="zh-CN" altLang="en-US" dirty="0"/>
              <a:t>次数，无穷大被定义为</a:t>
            </a:r>
            <a:r>
              <a:rPr lang="en-US" altLang="zh-CN" dirty="0"/>
              <a:t>16</a:t>
            </a:r>
            <a:r>
              <a:rPr lang="zh-CN" altLang="en-US" dirty="0"/>
              <a:t>，则最大跳数不能超过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89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命令字段指明报文类型，请求</a:t>
            </a:r>
            <a:r>
              <a:rPr lang="en-US" altLang="zh-CN" dirty="0"/>
              <a:t>(1)</a:t>
            </a:r>
            <a:r>
              <a:rPr lang="zh-CN" altLang="en-US" dirty="0"/>
              <a:t>或响应</a:t>
            </a:r>
            <a:r>
              <a:rPr lang="en-US" altLang="zh-CN" dirty="0"/>
              <a:t>(2)</a:t>
            </a:r>
            <a:r>
              <a:rPr lang="zh-CN" altLang="en-US" dirty="0"/>
              <a:t>，</a:t>
            </a:r>
            <a:r>
              <a:rPr lang="en-US" altLang="zh-CN" dirty="0"/>
              <a:t>RFC</a:t>
            </a:r>
            <a:r>
              <a:rPr lang="zh-CN" altLang="en-US" dirty="0"/>
              <a:t>中原本还有</a:t>
            </a:r>
            <a:r>
              <a:rPr lang="en-US" altLang="zh-CN" dirty="0"/>
              <a:t>3 4 </a:t>
            </a:r>
            <a:r>
              <a:rPr lang="zh-CN" altLang="en-US" dirty="0"/>
              <a:t>已被废弃不用，</a:t>
            </a:r>
            <a:r>
              <a:rPr lang="en-US" altLang="zh-CN" dirty="0"/>
              <a:t>5</a:t>
            </a:r>
            <a:r>
              <a:rPr lang="zh-CN" altLang="en-US" dirty="0"/>
              <a:t>用于</a:t>
            </a:r>
            <a:r>
              <a:rPr lang="en-US" altLang="zh-CN" dirty="0"/>
              <a:t>Sun Microsystems</a:t>
            </a:r>
            <a:r>
              <a:rPr lang="zh-CN" altLang="en-US" dirty="0"/>
              <a:t>， </a:t>
            </a:r>
            <a:r>
              <a:rPr lang="en-US" altLang="zh-CN" dirty="0"/>
              <a:t>8bits</a:t>
            </a:r>
            <a:r>
              <a:rPr lang="zh-CN" altLang="en-US" dirty="0"/>
              <a:t>版本号，目前有</a:t>
            </a:r>
            <a:r>
              <a:rPr lang="en-US" altLang="zh-CN" dirty="0"/>
              <a:t>2</a:t>
            </a:r>
            <a:r>
              <a:rPr lang="zh-CN" altLang="en-US" dirty="0"/>
              <a:t>个版本 </a:t>
            </a:r>
            <a:r>
              <a:rPr lang="en-US" altLang="zh-CN" dirty="0"/>
              <a:t>V1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，本章讨论</a:t>
            </a:r>
            <a:r>
              <a:rPr lang="en-US" altLang="zh-CN" dirty="0"/>
              <a:t>V1</a:t>
            </a:r>
            <a:r>
              <a:rPr lang="zh-CN" altLang="en-US" dirty="0"/>
              <a:t>，</a:t>
            </a:r>
            <a:r>
              <a:rPr lang="en-US" altLang="zh-CN" dirty="0"/>
              <a:t>family/</a:t>
            </a:r>
            <a:r>
              <a:rPr lang="zh-CN" altLang="en-US" dirty="0"/>
              <a:t>系列，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TCP/IP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个字节的网络地址，目前只用到 </a:t>
            </a:r>
            <a:r>
              <a:rPr lang="en-US" altLang="zh-CN" dirty="0"/>
              <a:t>IP address4</a:t>
            </a:r>
            <a:r>
              <a:rPr lang="zh-CN" altLang="en-US" dirty="0"/>
              <a:t>字节，</a:t>
            </a:r>
            <a:r>
              <a:rPr lang="en-US" altLang="zh-CN" dirty="0"/>
              <a:t>Metrics</a:t>
            </a:r>
            <a:r>
              <a:rPr lang="zh-CN" altLang="en-US" dirty="0"/>
              <a:t>为</a:t>
            </a:r>
            <a:r>
              <a:rPr lang="en-US" altLang="zh-CN" dirty="0"/>
              <a:t>hops</a:t>
            </a:r>
            <a:r>
              <a:rPr lang="zh-CN" altLang="en-US" dirty="0"/>
              <a:t>，该表格称为</a:t>
            </a:r>
            <a:r>
              <a:rPr lang="en-US" altLang="zh-CN" dirty="0"/>
              <a:t>1</a:t>
            </a:r>
            <a:r>
              <a:rPr lang="zh-CN" altLang="en-US" dirty="0"/>
              <a:t>个表项</a:t>
            </a:r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81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特定项目请求</a:t>
            </a:r>
            <a:r>
              <a:rPr lang="en-US" altLang="zh-CN" dirty="0"/>
              <a:t>/</a:t>
            </a:r>
            <a:r>
              <a:rPr lang="zh-CN" altLang="en-US" dirty="0"/>
              <a:t>所有项目请求， 询问的响应，非询问响应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37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本地局域网</a:t>
            </a:r>
            <a:r>
              <a:rPr lang="en-US" altLang="zh-CN" sz="1200" dirty="0">
                <a:solidFill>
                  <a:srgbClr val="00FFFF"/>
                </a:solidFill>
              </a:rPr>
              <a:t>10.1.1.0 </a:t>
            </a:r>
            <a:r>
              <a:rPr lang="zh-CN" altLang="en-US" sz="1200" dirty="0">
                <a:solidFill>
                  <a:srgbClr val="00FFFF"/>
                </a:solidFill>
              </a:rPr>
              <a:t>，</a:t>
            </a:r>
            <a:r>
              <a:rPr lang="en-US" altLang="zh-CN" sz="1200" dirty="0">
                <a:solidFill>
                  <a:srgbClr val="00FFFF"/>
                </a:solidFill>
              </a:rPr>
              <a:t>Pref </a:t>
            </a:r>
            <a:r>
              <a:rPr lang="zh-CN" altLang="en-US" sz="1200" dirty="0">
                <a:solidFill>
                  <a:srgbClr val="00FFFF"/>
                </a:solidFill>
              </a:rPr>
              <a:t>用于多路由协议中的优先级，值越小则优先级越高，</a:t>
            </a:r>
            <a:r>
              <a:rPr lang="en-US" altLang="zh-CN" sz="1200" dirty="0">
                <a:solidFill>
                  <a:srgbClr val="00FFFF"/>
                </a:solidFill>
              </a:rPr>
              <a:t>0</a:t>
            </a:r>
            <a:r>
              <a:rPr lang="zh-CN" altLang="en-US" sz="1200" dirty="0">
                <a:solidFill>
                  <a:srgbClr val="00FFFF"/>
                </a:solidFill>
              </a:rPr>
              <a:t>表示直接路由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E1C5-033E-4BDA-BEB0-52CA1F12A2F7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A7B4375-5B56-4B59-871D-A4891C8D967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96E67CA-ABBA-4687-A46F-367127DB9516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F6DD5100-8EFC-4E99-AA6F-639C59AEDB3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D2F5131-EBA5-4EFB-AB87-A168D97F41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41233FB7-6C07-4A87-AE18-EBB56AF019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CA0F54A-61DD-45A4-AAB3-EFA08CFBFD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A4BC9-45E2-4339-90D0-927F7EFB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9ED8D-DE66-4F48-95DB-71B50EAC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37E86-B2F9-46B0-8155-5BAEEA24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0A92D-A54F-4857-9E3F-0B88F163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B409D-2754-4E3D-87DB-B53F5A9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012F5-CFA7-4DC0-87B5-9D13F4C246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37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7E4C1-604C-4837-A8B9-BFB2E8ACA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B6B20-93E7-4E6A-AB2A-36F35FEAE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A46F4-3E26-4858-BAD1-95B26C4D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E3A7B-2ABB-42BB-AAD3-2855EA83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FD40C-C228-4DF5-8251-B532B530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39287-FF1C-4C25-ABB7-2B95E8D7FE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77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9B769-1E5B-473F-A3E6-7A60A639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FCF74FB1-7C76-4B92-A992-3577166901C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23850" y="1341438"/>
            <a:ext cx="8496300" cy="49672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360A7-0309-487B-8788-9B1D45C7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60CF2-5283-4367-9D30-A3EEC6D1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08725"/>
            <a:ext cx="2895600" cy="4333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FA29-120C-45D7-846B-E998F044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65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fld id="{6D466432-A366-4D6C-B187-6972505C30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26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837F9-FB2D-4315-ABFD-2695D36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4BEC-E593-4410-A439-9AAA16AC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2DF94-2E27-4806-B614-934EC538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C9C6C-0EA2-4535-8343-57303949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B54BD-1892-4288-8799-3C62535D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B2022-C196-41C9-831A-BDF9F024A3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03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110FD-4ED9-4A55-BD37-2505D646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04A7F-34D8-47F2-9D7F-7CD55C05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BAE49-6D90-4CF4-B521-DE46038F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10B69-EBDF-4A04-9414-311F8CC1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CD8F1-DAAA-44AD-92AA-D2934BA9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AD44D-4222-4630-8B0D-4FF9EEBF81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2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BEA56-834E-4C90-95D0-90F2C17F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85E10-880D-4B87-B0BB-F9CA948DD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CB207-57D3-46DF-939A-16796BC9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07C18-7F2B-4D6E-AD35-4070AC66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2174D-DFD4-4BD4-9923-62E4CDB9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A1DB4-5F5C-49ED-96C9-F95B0A9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ED02A-F576-4167-BADF-2F08683EE4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34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F232A-0D7F-4CDC-AAE5-D9553A86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94A29-F5D4-4E33-83B5-1F764895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4B306-7C42-46DE-967F-AD628B58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B6EF5-E0AC-49AF-9521-C24EC12BE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A18B20-6C62-4AEC-8C78-DC1351ED7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E89A19-3174-485D-8F65-B2414C36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727E49-0D08-4C60-8438-73EF03D4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ABFDF-8233-457E-A853-B1C027D2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9685D-1666-4E74-BB35-5C54DDE99A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56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0AE64-2381-47A1-BEEF-96924EAC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27CF61-E8CC-4AFA-A103-AB3F128B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56F6DD-AABC-4BF9-8B8D-AD4C2324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89A088-3456-41D4-A2D9-9A140BDE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07607-0D3C-4ED3-AF34-0F6A410122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2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0BA4E5-399E-408A-9CA4-D2DD4B61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3EA4B8-FDA0-4019-83EB-43E71C65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9F2A8-8E47-4E9F-9D9C-96246AC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A3088-F62A-4A87-928F-75548C9A6D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51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E0408-1501-43D5-9CFA-9C2A5BD9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7315B-235B-463B-B21F-C060FDD1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6A013-DEFE-419F-B45A-E94E3C856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8547C-992F-4BD8-A0D0-F2DC3045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AE659-AFFE-4BCE-A894-D91DE1C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16028-AAC7-44C7-A25C-8C5CD713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372C6-0494-498B-8B58-FD688B8A68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5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1719D-9278-4D3E-8F6A-B1E3F564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61B88B-63AF-4DD1-918B-28324599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70F8C-EDF4-4B99-89BD-DDBC005F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A22D5-672C-4A09-B634-26BC4E6E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D427F-17FF-4364-83BF-9717F671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A285C-2793-4736-893F-9A21EB7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07B7C-8EA5-4C8E-BC44-F290AB5F82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95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67C51E4-9937-4DC1-B35F-B2D4AA726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AECDC17-5D4D-4898-8561-50D50FEE8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CCE94A7-C00E-4587-8796-60FB2660E8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6BD841F2-F86D-4733-A7B7-B14DD90FE9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03920913-29AE-4638-959F-CD086D37CF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BA44E78-9019-4BFE-A226-C97910CE13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3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png"/><Relationship Id="rId1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C082BA6-2E38-4762-88FD-61FBB1AF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B9E7-1642-4F29-AEDF-00A0D663B87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FB4CC1A4-15A7-4414-B043-EE2B6246B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11   Routing Protocols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3002B54-802D-4D87-9A43-186C62C37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628775"/>
            <a:ext cx="5976938" cy="4679950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altLang="zh-CN"/>
              <a:t>Interior and exterior routing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Distance vector routing &amp; RIP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Link state routing &amp; OSPF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Path vector routing &amp; BGP-4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>
            <a:extLst>
              <a:ext uri="{FF2B5EF4-FFF2-40B4-BE49-F238E27FC236}">
                <a16:creationId xmlns:a16="http://schemas.microsoft.com/office/drawing/2014/main" id="{753BC9AD-64AB-4A76-B522-D1B4C1AB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3387-789D-44CB-9029-8D15BC93D5C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D7A691B-77F5-448A-8AE6-0B663B304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Routing Loop: Two-node instability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05DEE1AA-94EC-4E69-A81B-B2836A80F86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971800"/>
            <a:ext cx="1439863" cy="642938"/>
            <a:chOff x="1247" y="1207"/>
            <a:chExt cx="907" cy="405"/>
          </a:xfrm>
        </p:grpSpPr>
        <p:sp>
          <p:nvSpPr>
            <p:cNvPr id="27652" name="Oval 4">
              <a:extLst>
                <a:ext uri="{FF2B5EF4-FFF2-40B4-BE49-F238E27FC236}">
                  <a16:creationId xmlns:a16="http://schemas.microsoft.com/office/drawing/2014/main" id="{86CBED83-4EF4-414D-BC2E-47C7CCE24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3" name="Text Box 5">
              <a:extLst>
                <a:ext uri="{FF2B5EF4-FFF2-40B4-BE49-F238E27FC236}">
                  <a16:creationId xmlns:a16="http://schemas.microsoft.com/office/drawing/2014/main" id="{B01E19A1-DCB2-4D5A-8C1A-34F7F8E83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Net 1</a:t>
              </a:r>
            </a:p>
          </p:txBody>
        </p:sp>
      </p:grpSp>
      <p:pic>
        <p:nvPicPr>
          <p:cNvPr id="27654" name="Picture 6">
            <a:extLst>
              <a:ext uri="{FF2B5EF4-FFF2-40B4-BE49-F238E27FC236}">
                <a16:creationId xmlns:a16="http://schemas.microsoft.com/office/drawing/2014/main" id="{FA6FDE5A-30D9-433A-880F-896E779267A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094038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655" name="Group 7">
            <a:extLst>
              <a:ext uri="{FF2B5EF4-FFF2-40B4-BE49-F238E27FC236}">
                <a16:creationId xmlns:a16="http://schemas.microsoft.com/office/drawing/2014/main" id="{CF71CAAA-3359-4019-800C-080FF8077F51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2962275"/>
            <a:ext cx="1439862" cy="642938"/>
            <a:chOff x="1247" y="1207"/>
            <a:chExt cx="907" cy="405"/>
          </a:xfrm>
        </p:grpSpPr>
        <p:sp>
          <p:nvSpPr>
            <p:cNvPr id="27656" name="Oval 8">
              <a:extLst>
                <a:ext uri="{FF2B5EF4-FFF2-40B4-BE49-F238E27FC236}">
                  <a16:creationId xmlns:a16="http://schemas.microsoft.com/office/drawing/2014/main" id="{9B03DB72-107C-4E44-A7A2-FDEC1696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7" name="Text Box 9">
              <a:extLst>
                <a:ext uri="{FF2B5EF4-FFF2-40B4-BE49-F238E27FC236}">
                  <a16:creationId xmlns:a16="http://schemas.microsoft.com/office/drawing/2014/main" id="{A6F1E81F-971B-4D6E-9432-2D0AF245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Net 2</a:t>
              </a:r>
            </a:p>
          </p:txBody>
        </p:sp>
      </p:grpSp>
      <p:grpSp>
        <p:nvGrpSpPr>
          <p:cNvPr id="27658" name="Group 10">
            <a:extLst>
              <a:ext uri="{FF2B5EF4-FFF2-40B4-BE49-F238E27FC236}">
                <a16:creationId xmlns:a16="http://schemas.microsoft.com/office/drawing/2014/main" id="{7B8DBA1D-BEF9-448B-A388-31A8DFFB2E3E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2951163"/>
            <a:ext cx="1439862" cy="642937"/>
            <a:chOff x="1247" y="1207"/>
            <a:chExt cx="907" cy="405"/>
          </a:xfrm>
        </p:grpSpPr>
        <p:sp>
          <p:nvSpPr>
            <p:cNvPr id="27659" name="Oval 11">
              <a:extLst>
                <a:ext uri="{FF2B5EF4-FFF2-40B4-BE49-F238E27FC236}">
                  <a16:creationId xmlns:a16="http://schemas.microsoft.com/office/drawing/2014/main" id="{9B22AA9E-0AE0-4B6C-BDF8-5C5841F0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0" name="Text Box 12">
              <a:extLst>
                <a:ext uri="{FF2B5EF4-FFF2-40B4-BE49-F238E27FC236}">
                  <a16:creationId xmlns:a16="http://schemas.microsoft.com/office/drawing/2014/main" id="{F3FDCD2A-0A37-4233-B985-EA67DEE35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Net 3</a:t>
              </a:r>
            </a:p>
          </p:txBody>
        </p:sp>
      </p:grpSp>
      <p:pic>
        <p:nvPicPr>
          <p:cNvPr id="27661" name="Picture 13">
            <a:extLst>
              <a:ext uri="{FF2B5EF4-FFF2-40B4-BE49-F238E27FC236}">
                <a16:creationId xmlns:a16="http://schemas.microsoft.com/office/drawing/2014/main" id="{1D3518F0-F6E3-4D90-AD29-2F14513F43F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3084513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662" name="AutoShape 14">
            <a:extLst>
              <a:ext uri="{FF2B5EF4-FFF2-40B4-BE49-F238E27FC236}">
                <a16:creationId xmlns:a16="http://schemas.microsoft.com/office/drawing/2014/main" id="{5B500570-312A-411E-AFF8-64C75CF23362}"/>
              </a:ext>
            </a:extLst>
          </p:cNvPr>
          <p:cNvCxnSpPr>
            <a:cxnSpLocks noChangeShapeType="1"/>
            <a:stCxn id="27652" idx="6"/>
            <a:endCxn id="27654" idx="1"/>
          </p:cNvCxnSpPr>
          <p:nvPr/>
        </p:nvCxnSpPr>
        <p:spPr bwMode="auto">
          <a:xfrm flipV="1">
            <a:off x="2195513" y="3289300"/>
            <a:ext cx="504825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5">
            <a:extLst>
              <a:ext uri="{FF2B5EF4-FFF2-40B4-BE49-F238E27FC236}">
                <a16:creationId xmlns:a16="http://schemas.microsoft.com/office/drawing/2014/main" id="{19228A86-E390-41F6-9A6C-A41FAA032F96}"/>
              </a:ext>
            </a:extLst>
          </p:cNvPr>
          <p:cNvCxnSpPr>
            <a:cxnSpLocks noChangeShapeType="1"/>
            <a:stCxn id="27654" idx="3"/>
            <a:endCxn id="27656" idx="2"/>
          </p:cNvCxnSpPr>
          <p:nvPr/>
        </p:nvCxnSpPr>
        <p:spPr bwMode="auto">
          <a:xfrm flipV="1">
            <a:off x="3348038" y="3284538"/>
            <a:ext cx="504825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6">
            <a:extLst>
              <a:ext uri="{FF2B5EF4-FFF2-40B4-BE49-F238E27FC236}">
                <a16:creationId xmlns:a16="http://schemas.microsoft.com/office/drawing/2014/main" id="{8CAB0EE4-2352-49F7-B5C7-167273BC8AC9}"/>
              </a:ext>
            </a:extLst>
          </p:cNvPr>
          <p:cNvCxnSpPr>
            <a:cxnSpLocks noChangeShapeType="1"/>
            <a:stCxn id="27656" idx="6"/>
            <a:endCxn id="27661" idx="1"/>
          </p:cNvCxnSpPr>
          <p:nvPr/>
        </p:nvCxnSpPr>
        <p:spPr bwMode="auto">
          <a:xfrm flipV="1">
            <a:off x="5292725" y="3279775"/>
            <a:ext cx="520700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7">
            <a:extLst>
              <a:ext uri="{FF2B5EF4-FFF2-40B4-BE49-F238E27FC236}">
                <a16:creationId xmlns:a16="http://schemas.microsoft.com/office/drawing/2014/main" id="{10A6CF79-BC49-4D4E-8B72-116AB43B5867}"/>
              </a:ext>
            </a:extLst>
          </p:cNvPr>
          <p:cNvCxnSpPr>
            <a:cxnSpLocks noChangeShapeType="1"/>
            <a:stCxn id="27661" idx="3"/>
            <a:endCxn id="27659" idx="2"/>
          </p:cNvCxnSpPr>
          <p:nvPr/>
        </p:nvCxnSpPr>
        <p:spPr bwMode="auto">
          <a:xfrm flipV="1">
            <a:off x="6461125" y="3273425"/>
            <a:ext cx="487363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666" name="Group 18">
            <a:extLst>
              <a:ext uri="{FF2B5EF4-FFF2-40B4-BE49-F238E27FC236}">
                <a16:creationId xmlns:a16="http://schemas.microsoft.com/office/drawing/2014/main" id="{8B9887D3-1658-480A-AF79-41B1825FA75C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4475163"/>
          <a:ext cx="2303462" cy="918720"/>
        </p:xfrm>
        <a:graphic>
          <a:graphicData uri="http://schemas.openxmlformats.org/drawingml/2006/table">
            <a:tbl>
              <a:tblPr/>
              <a:tblGrid>
                <a:gridCol w="931862">
                  <a:extLst>
                    <a:ext uri="{9D8B030D-6E8A-4147-A177-3AD203B41FA5}">
                      <a16:colId xmlns:a16="http://schemas.microsoft.com/office/drawing/2014/main" val="3127773278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550192782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3547110424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0165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89763"/>
                  </a:ext>
                </a:extLst>
              </a:tr>
            </a:tbl>
          </a:graphicData>
        </a:graphic>
      </p:graphicFrame>
      <p:sp>
        <p:nvSpPr>
          <p:cNvPr id="27680" name="Text Box 32">
            <a:extLst>
              <a:ext uri="{FF2B5EF4-FFF2-40B4-BE49-F238E27FC236}">
                <a16:creationId xmlns:a16="http://schemas.microsoft.com/office/drawing/2014/main" id="{33401DC9-4F73-4BFA-A12C-9247EAC35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4005263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Routing table</a:t>
            </a:r>
          </a:p>
        </p:txBody>
      </p:sp>
      <p:graphicFrame>
        <p:nvGraphicFramePr>
          <p:cNvPr id="27681" name="Group 33">
            <a:extLst>
              <a:ext uri="{FF2B5EF4-FFF2-40B4-BE49-F238E27FC236}">
                <a16:creationId xmlns:a16="http://schemas.microsoft.com/office/drawing/2014/main" id="{9D889BC8-E3DC-4742-B70A-47C3D009F887}"/>
              </a:ext>
            </a:extLst>
          </p:cNvPr>
          <p:cNvGraphicFramePr>
            <a:graphicFrameLocks noGrp="1"/>
          </p:cNvGraphicFramePr>
          <p:nvPr/>
        </p:nvGraphicFramePr>
        <p:xfrm>
          <a:off x="4932363" y="4475163"/>
          <a:ext cx="2303462" cy="918720"/>
        </p:xfrm>
        <a:graphic>
          <a:graphicData uri="http://schemas.openxmlformats.org/drawingml/2006/table">
            <a:tbl>
              <a:tblPr/>
              <a:tblGrid>
                <a:gridCol w="931862">
                  <a:extLst>
                    <a:ext uri="{9D8B030D-6E8A-4147-A177-3AD203B41FA5}">
                      <a16:colId xmlns:a16="http://schemas.microsoft.com/office/drawing/2014/main" val="2718233012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34808355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674722138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912379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002893"/>
                  </a:ext>
                </a:extLst>
              </a:tr>
            </a:tbl>
          </a:graphicData>
        </a:graphic>
      </p:graphicFrame>
      <p:sp>
        <p:nvSpPr>
          <p:cNvPr id="27695" name="Text Box 47">
            <a:extLst>
              <a:ext uri="{FF2B5EF4-FFF2-40B4-BE49-F238E27FC236}">
                <a16:creationId xmlns:a16="http://schemas.microsoft.com/office/drawing/2014/main" id="{E8D6CC89-2270-4030-B4D6-64E6ADC7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005263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Routing table</a:t>
            </a:r>
          </a:p>
        </p:txBody>
      </p:sp>
      <p:sp>
        <p:nvSpPr>
          <p:cNvPr id="27696" name="Text Box 48">
            <a:extLst>
              <a:ext uri="{FF2B5EF4-FFF2-40B4-BE49-F238E27FC236}">
                <a16:creationId xmlns:a16="http://schemas.microsoft.com/office/drawing/2014/main" id="{7515A4A4-E558-43E9-B0B2-653325F1C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3972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7697" name="Text Box 49">
            <a:extLst>
              <a:ext uri="{FF2B5EF4-FFF2-40B4-BE49-F238E27FC236}">
                <a16:creationId xmlns:a16="http://schemas.microsoft.com/office/drawing/2014/main" id="{54D1D728-CC17-46BF-BDFF-50126C95F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33972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7698" name="AutoShape 50">
            <a:extLst>
              <a:ext uri="{FF2B5EF4-FFF2-40B4-BE49-F238E27FC236}">
                <a16:creationId xmlns:a16="http://schemas.microsoft.com/office/drawing/2014/main" id="{FDB72FD4-1E9C-4CD6-A543-736633DB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273175"/>
            <a:ext cx="3783013" cy="1296988"/>
          </a:xfrm>
          <a:prstGeom prst="cloudCallout">
            <a:avLst>
              <a:gd name="adj1" fmla="val -17394"/>
              <a:gd name="adj2" fmla="val 82801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0" bIns="18000"/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You can reach net1  through me with length 2</a:t>
            </a:r>
          </a:p>
        </p:txBody>
      </p:sp>
      <p:sp>
        <p:nvSpPr>
          <p:cNvPr id="27699" name="AutoShape 51">
            <a:extLst>
              <a:ext uri="{FF2B5EF4-FFF2-40B4-BE49-F238E27FC236}">
                <a16:creationId xmlns:a16="http://schemas.microsoft.com/office/drawing/2014/main" id="{18E57475-EC72-48E9-BC74-3F6ACFB0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412875"/>
            <a:ext cx="3414712" cy="1008063"/>
          </a:xfrm>
          <a:prstGeom prst="cloudCallout">
            <a:avLst>
              <a:gd name="adj1" fmla="val 6347"/>
              <a:gd name="adj2" fmla="val 106380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0" bIns="18000"/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 can reach net1 ! Great !</a:t>
            </a:r>
          </a:p>
        </p:txBody>
      </p:sp>
      <p:sp>
        <p:nvSpPr>
          <p:cNvPr id="27700" name="AutoShape 52">
            <a:extLst>
              <a:ext uri="{FF2B5EF4-FFF2-40B4-BE49-F238E27FC236}">
                <a16:creationId xmlns:a16="http://schemas.microsoft.com/office/drawing/2014/main" id="{E300E1CE-56AB-4F16-A5D3-A719A351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1417638"/>
            <a:ext cx="2582862" cy="1008062"/>
          </a:xfrm>
          <a:prstGeom prst="cloudCallout">
            <a:avLst>
              <a:gd name="adj1" fmla="val -23815"/>
              <a:gd name="adj2" fmla="val 109843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0" bIns="18000"/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Hop count changed !</a:t>
            </a:r>
          </a:p>
        </p:txBody>
      </p:sp>
      <p:sp>
        <p:nvSpPr>
          <p:cNvPr id="27702" name="Text Box 54">
            <a:extLst>
              <a:ext uri="{FF2B5EF4-FFF2-40B4-BE49-F238E27FC236}">
                <a16:creationId xmlns:a16="http://schemas.microsoft.com/office/drawing/2014/main" id="{5F2E41A1-D960-4330-8639-7FAF351C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437063"/>
            <a:ext cx="25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27703" name="Text Box 55">
            <a:extLst>
              <a:ext uri="{FF2B5EF4-FFF2-40B4-BE49-F238E27FC236}">
                <a16:creationId xmlns:a16="http://schemas.microsoft.com/office/drawing/2014/main" id="{E6A0C3FF-308A-4E37-BD56-2A61BF4FB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4462463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704" name="Text Box 56">
            <a:extLst>
              <a:ext uri="{FF2B5EF4-FFF2-40B4-BE49-F238E27FC236}">
                <a16:creationId xmlns:a16="http://schemas.microsoft.com/office/drawing/2014/main" id="{3C99BEAE-4526-4667-94ED-BD0C43E9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492625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27705" name="Text Box 57">
            <a:extLst>
              <a:ext uri="{FF2B5EF4-FFF2-40B4-BE49-F238E27FC236}">
                <a16:creationId xmlns:a16="http://schemas.microsoft.com/office/drawing/2014/main" id="{2E815A58-2792-4708-B44A-BDA8A2275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484688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706" name="Text Box 58">
            <a:extLst>
              <a:ext uri="{FF2B5EF4-FFF2-40B4-BE49-F238E27FC236}">
                <a16:creationId xmlns:a16="http://schemas.microsoft.com/office/drawing/2014/main" id="{C5B123EC-E035-4EF9-B6AF-0F5FB9BF6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48468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707" name="AutoShape 59">
            <a:extLst>
              <a:ext uri="{FF2B5EF4-FFF2-40B4-BE49-F238E27FC236}">
                <a16:creationId xmlns:a16="http://schemas.microsoft.com/office/drawing/2014/main" id="{BE3CD08E-93D8-4D5B-8904-B0804A84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417638"/>
            <a:ext cx="2582863" cy="1008062"/>
          </a:xfrm>
          <a:prstGeom prst="cloudCallout">
            <a:avLst>
              <a:gd name="adj1" fmla="val 11894"/>
              <a:gd name="adj2" fmla="val 101338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0" bIns="18000"/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Hop count changed !</a:t>
            </a:r>
          </a:p>
        </p:txBody>
      </p:sp>
      <p:sp>
        <p:nvSpPr>
          <p:cNvPr id="27708" name="Text Box 60">
            <a:extLst>
              <a:ext uri="{FF2B5EF4-FFF2-40B4-BE49-F238E27FC236}">
                <a16:creationId xmlns:a16="http://schemas.microsoft.com/office/drawing/2014/main" id="{C0B2E5BD-5FAB-43F5-B342-0C8122BCD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484688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711" name="Text Box 63">
            <a:extLst>
              <a:ext uri="{FF2B5EF4-FFF2-40B4-BE49-F238E27FC236}">
                <a16:creationId xmlns:a16="http://schemas.microsoft.com/office/drawing/2014/main" id="{B70D6ACA-5A32-4B37-87D4-FA1499011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4437063"/>
            <a:ext cx="25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27712" name="Text Box 64">
            <a:extLst>
              <a:ext uri="{FF2B5EF4-FFF2-40B4-BE49-F238E27FC236}">
                <a16:creationId xmlns:a16="http://schemas.microsoft.com/office/drawing/2014/main" id="{D8902975-7433-47ED-B48E-8BF4DFAB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448468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7713" name="Text Box 65">
            <a:extLst>
              <a:ext uri="{FF2B5EF4-FFF2-40B4-BE49-F238E27FC236}">
                <a16:creationId xmlns:a16="http://schemas.microsoft.com/office/drawing/2014/main" id="{18C4440E-9787-4B8C-8685-F409BD93C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4465638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27714" name="Text Box 66">
            <a:extLst>
              <a:ext uri="{FF2B5EF4-FFF2-40B4-BE49-F238E27FC236}">
                <a16:creationId xmlns:a16="http://schemas.microsoft.com/office/drawing/2014/main" id="{A6E2D6D7-588D-4376-AC3F-63B9CFC2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4465638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27715" name="AutoShape 67">
            <a:extLst>
              <a:ext uri="{FF2B5EF4-FFF2-40B4-BE49-F238E27FC236}">
                <a16:creationId xmlns:a16="http://schemas.microsoft.com/office/drawing/2014/main" id="{06C0AB2C-FDC3-4168-9D75-9EA304746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924175"/>
            <a:ext cx="646113" cy="792163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7716" name="Text Box 68">
            <a:extLst>
              <a:ext uri="{FF2B5EF4-FFF2-40B4-BE49-F238E27FC236}">
                <a16:creationId xmlns:a16="http://schemas.microsoft.com/office/drawing/2014/main" id="{8D4694F2-AECA-4ABF-B9C8-64B1833EC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708275"/>
            <a:ext cx="1809750" cy="485775"/>
          </a:xfrm>
          <a:prstGeom prst="rect">
            <a:avLst/>
          </a:prstGeom>
          <a:solidFill>
            <a:srgbClr val="8000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B: ( net1, 2 )</a:t>
            </a:r>
          </a:p>
        </p:txBody>
      </p:sp>
      <p:sp>
        <p:nvSpPr>
          <p:cNvPr id="27717" name="Text Box 69">
            <a:extLst>
              <a:ext uri="{FF2B5EF4-FFF2-40B4-BE49-F238E27FC236}">
                <a16:creationId xmlns:a16="http://schemas.microsoft.com/office/drawing/2014/main" id="{3B130F6A-6833-4936-9E77-7FECC70A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708275"/>
            <a:ext cx="1809750" cy="485775"/>
          </a:xfrm>
          <a:prstGeom prst="rect">
            <a:avLst/>
          </a:prstGeom>
          <a:solidFill>
            <a:srgbClr val="8000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A: ( net1, 3 )</a:t>
            </a:r>
          </a:p>
        </p:txBody>
      </p:sp>
      <p:sp>
        <p:nvSpPr>
          <p:cNvPr id="27718" name="Text Box 70">
            <a:extLst>
              <a:ext uri="{FF2B5EF4-FFF2-40B4-BE49-F238E27FC236}">
                <a16:creationId xmlns:a16="http://schemas.microsoft.com/office/drawing/2014/main" id="{AC9C9E3E-05B9-4F7F-BF92-838891CF2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708275"/>
            <a:ext cx="1809750" cy="485775"/>
          </a:xfrm>
          <a:prstGeom prst="rect">
            <a:avLst/>
          </a:prstGeom>
          <a:solidFill>
            <a:srgbClr val="8000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B: ( net1, 4 )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8.67052E-7 L -0.33524 -8.67052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7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04624E-6 L 0.34201 4.04624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8.67052E-7 L -0.33524 -8.67052E-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8" grpId="0" animBg="1" autoUpdateAnimBg="0"/>
      <p:bldP spid="27699" grpId="1" animBg="1"/>
      <p:bldP spid="27702" grpId="0"/>
      <p:bldP spid="27704" grpId="0"/>
      <p:bldP spid="27708" grpId="1"/>
      <p:bldP spid="27713" grpId="0"/>
      <p:bldP spid="27714" grpId="0"/>
      <p:bldP spid="27716" grpId="0" animBg="1"/>
      <p:bldP spid="27716" grpId="1" animBg="1"/>
      <p:bldP spid="27716" grpId="2" animBg="1"/>
      <p:bldP spid="27717" grpId="0" animBg="1"/>
      <p:bldP spid="27717" grpId="1" animBg="1"/>
      <p:bldP spid="27717" grpId="2" animBg="1"/>
      <p:bldP spid="27718" grpId="0" animBg="1"/>
      <p:bldP spid="27718" grpId="1" animBg="1"/>
      <p:bldP spid="2771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C7CA3-3276-4E4E-B87C-D6F60D8D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6D0C-6EC9-4289-99AD-AEE22F68295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F750F22-E3FD-4BEF-9121-D54A35B39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Remedies for Instability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523E202-3A6A-4062-981B-21028557F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Defining infinity</a:t>
            </a:r>
            <a:r>
              <a:rPr lang="zh-CN" altLang="en-US"/>
              <a:t>（定义无穷大）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U</a:t>
            </a:r>
            <a:r>
              <a:rPr lang="en-US" altLang="en-US"/>
              <a:t>se a </a:t>
            </a:r>
            <a:r>
              <a:rPr lang="en-US" altLang="zh-CN"/>
              <a:t>finite</a:t>
            </a:r>
            <a:r>
              <a:rPr lang="en-US" altLang="en-US"/>
              <a:t> metric value to represent "infinity“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en-US" altLang="en-US"/>
              <a:t>Th</a:t>
            </a:r>
            <a:r>
              <a:rPr lang="en-US" altLang="zh-CN"/>
              <a:t>e</a:t>
            </a:r>
            <a:r>
              <a:rPr lang="en-US" altLang="en-US"/>
              <a:t> value must be large enough that no real metric would ever get that large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Triggered update</a:t>
            </a:r>
            <a:r>
              <a:rPr lang="zh-CN" altLang="en-US"/>
              <a:t>（触发更新）</a:t>
            </a:r>
          </a:p>
          <a:p>
            <a:pPr>
              <a:lnSpc>
                <a:spcPct val="90000"/>
              </a:lnSpc>
            </a:pPr>
            <a:r>
              <a:rPr lang="en-US" altLang="zh-CN"/>
              <a:t>Split horizons</a:t>
            </a:r>
            <a:r>
              <a:rPr lang="zh-CN" altLang="en-US"/>
              <a:t>（水平分割）</a:t>
            </a:r>
          </a:p>
          <a:p>
            <a:pPr>
              <a:lnSpc>
                <a:spcPct val="90000"/>
              </a:lnSpc>
            </a:pPr>
            <a:r>
              <a:rPr lang="en-US" altLang="zh-CN"/>
              <a:t>Poison reverse</a:t>
            </a:r>
            <a:r>
              <a:rPr lang="zh-CN" altLang="en-US"/>
              <a:t>（毒性逆转）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variation of split horizons</a:t>
            </a:r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06EB96DC-EDAC-4913-A3F5-CDDE527C1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346700"/>
            <a:ext cx="6607175" cy="890588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54800" rIns="126000" bIns="154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None of them are 100% effective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E54430-CA84-444F-8C3F-BBD6FC68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4862-2FDC-4D38-92F8-29C636A8D18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7795296-C6F2-44EE-A0DA-A01AF35A1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Triggered Update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0693BDD-F18C-4D35-BE7D-D1EDB773A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An attempt to speed up the convergence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there are no changes on the network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To send update messages at usual 30-s intervals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there is a change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To send update messages almost immediately</a:t>
            </a:r>
          </a:p>
          <a:p>
            <a:pPr>
              <a:lnSpc>
                <a:spcPct val="90000"/>
              </a:lnSpc>
            </a:pPr>
            <a:r>
              <a:rPr lang="en-US" altLang="zh-CN"/>
              <a:t>Special handling in </a:t>
            </a:r>
            <a:r>
              <a:rPr lang="en-US" altLang="zh-CN">
                <a:solidFill>
                  <a:srgbClr val="00FFFF"/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To limit the frequency of triggered updates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Set a timer for a random time between 1 and 5 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A single update is triggered when the timer expires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To limit the routes included in triggered updates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At least those changed routes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2BAA4688-C36D-4060-9605-79521E8F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4DA1-205F-4FB4-A27E-49831B03C44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5525F86-95D5-43CA-A5FC-3869832B3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Split Horizons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74779C06-43F9-41E2-BA2D-ABA1DF27609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302000"/>
            <a:ext cx="1439862" cy="642938"/>
            <a:chOff x="1247" y="1207"/>
            <a:chExt cx="907" cy="405"/>
          </a:xfrm>
        </p:grpSpPr>
        <p:sp>
          <p:nvSpPr>
            <p:cNvPr id="30724" name="Oval 4">
              <a:extLst>
                <a:ext uri="{FF2B5EF4-FFF2-40B4-BE49-F238E27FC236}">
                  <a16:creationId xmlns:a16="http://schemas.microsoft.com/office/drawing/2014/main" id="{922445C4-E050-4322-9FFD-1F0CB7424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C62C35B0-B15C-4C09-996E-7F67A3C12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Net 1</a:t>
              </a:r>
            </a:p>
          </p:txBody>
        </p:sp>
      </p:grpSp>
      <p:pic>
        <p:nvPicPr>
          <p:cNvPr id="30726" name="Picture 6">
            <a:extLst>
              <a:ext uri="{FF2B5EF4-FFF2-40B4-BE49-F238E27FC236}">
                <a16:creationId xmlns:a16="http://schemas.microsoft.com/office/drawing/2014/main" id="{D02DDF84-03A5-420B-A13D-CC77E59D5ED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424238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727" name="Group 7">
            <a:extLst>
              <a:ext uri="{FF2B5EF4-FFF2-40B4-BE49-F238E27FC236}">
                <a16:creationId xmlns:a16="http://schemas.microsoft.com/office/drawing/2014/main" id="{496CCBAD-2FBB-4E49-9095-ED744CD521AC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3292475"/>
            <a:ext cx="1439863" cy="642938"/>
            <a:chOff x="1247" y="1207"/>
            <a:chExt cx="907" cy="405"/>
          </a:xfrm>
        </p:grpSpPr>
        <p:sp>
          <p:nvSpPr>
            <p:cNvPr id="30728" name="Oval 8">
              <a:extLst>
                <a:ext uri="{FF2B5EF4-FFF2-40B4-BE49-F238E27FC236}">
                  <a16:creationId xmlns:a16="http://schemas.microsoft.com/office/drawing/2014/main" id="{202D1256-8EBF-477A-805C-AA495CCB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01474BBE-69AB-488B-82FA-35457A153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Net 2</a:t>
              </a:r>
            </a:p>
          </p:txBody>
        </p:sp>
      </p:grpSp>
      <p:grpSp>
        <p:nvGrpSpPr>
          <p:cNvPr id="30730" name="Group 10">
            <a:extLst>
              <a:ext uri="{FF2B5EF4-FFF2-40B4-BE49-F238E27FC236}">
                <a16:creationId xmlns:a16="http://schemas.microsoft.com/office/drawing/2014/main" id="{E447D29B-7A0E-438D-9198-F2E832C2B53B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3281363"/>
            <a:ext cx="1439863" cy="642937"/>
            <a:chOff x="1247" y="1207"/>
            <a:chExt cx="907" cy="405"/>
          </a:xfrm>
        </p:grpSpPr>
        <p:sp>
          <p:nvSpPr>
            <p:cNvPr id="30731" name="Oval 11">
              <a:extLst>
                <a:ext uri="{FF2B5EF4-FFF2-40B4-BE49-F238E27FC236}">
                  <a16:creationId xmlns:a16="http://schemas.microsoft.com/office/drawing/2014/main" id="{63C7783A-59EB-41F4-8B34-E3796544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2" name="Text Box 12">
              <a:extLst>
                <a:ext uri="{FF2B5EF4-FFF2-40B4-BE49-F238E27FC236}">
                  <a16:creationId xmlns:a16="http://schemas.microsoft.com/office/drawing/2014/main" id="{105591EB-A3F5-4E08-9756-E4E6DE364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Net 3</a:t>
              </a:r>
            </a:p>
          </p:txBody>
        </p:sp>
      </p:grpSp>
      <p:pic>
        <p:nvPicPr>
          <p:cNvPr id="30733" name="Picture 13">
            <a:extLst>
              <a:ext uri="{FF2B5EF4-FFF2-40B4-BE49-F238E27FC236}">
                <a16:creationId xmlns:a16="http://schemas.microsoft.com/office/drawing/2014/main" id="{E09E5FBF-2116-4BB5-B694-BFE48F5314C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3414713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734" name="AutoShape 14">
            <a:extLst>
              <a:ext uri="{FF2B5EF4-FFF2-40B4-BE49-F238E27FC236}">
                <a16:creationId xmlns:a16="http://schemas.microsoft.com/office/drawing/2014/main" id="{CA1A866A-DDAF-4D4F-99A2-417AE0B415C1}"/>
              </a:ext>
            </a:extLst>
          </p:cNvPr>
          <p:cNvCxnSpPr>
            <a:cxnSpLocks noChangeShapeType="1"/>
            <a:stCxn id="30724" idx="6"/>
            <a:endCxn id="30726" idx="1"/>
          </p:cNvCxnSpPr>
          <p:nvPr/>
        </p:nvCxnSpPr>
        <p:spPr bwMode="auto">
          <a:xfrm flipV="1">
            <a:off x="2266950" y="3619500"/>
            <a:ext cx="504825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AutoShape 15">
            <a:extLst>
              <a:ext uri="{FF2B5EF4-FFF2-40B4-BE49-F238E27FC236}">
                <a16:creationId xmlns:a16="http://schemas.microsoft.com/office/drawing/2014/main" id="{C1A0EDF7-0960-485C-BB18-D0E73A8026BD}"/>
              </a:ext>
            </a:extLst>
          </p:cNvPr>
          <p:cNvCxnSpPr>
            <a:cxnSpLocks noChangeShapeType="1"/>
            <a:stCxn id="30726" idx="3"/>
            <a:endCxn id="30728" idx="2"/>
          </p:cNvCxnSpPr>
          <p:nvPr/>
        </p:nvCxnSpPr>
        <p:spPr bwMode="auto">
          <a:xfrm flipV="1">
            <a:off x="3419475" y="3614738"/>
            <a:ext cx="504825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AutoShape 16">
            <a:extLst>
              <a:ext uri="{FF2B5EF4-FFF2-40B4-BE49-F238E27FC236}">
                <a16:creationId xmlns:a16="http://schemas.microsoft.com/office/drawing/2014/main" id="{935A4454-ED72-46A3-B0CE-59D837A25D7A}"/>
              </a:ext>
            </a:extLst>
          </p:cNvPr>
          <p:cNvCxnSpPr>
            <a:cxnSpLocks noChangeShapeType="1"/>
            <a:stCxn id="30728" idx="6"/>
            <a:endCxn id="30733" idx="1"/>
          </p:cNvCxnSpPr>
          <p:nvPr/>
        </p:nvCxnSpPr>
        <p:spPr bwMode="auto">
          <a:xfrm flipV="1">
            <a:off x="5364163" y="3609975"/>
            <a:ext cx="520700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17">
            <a:extLst>
              <a:ext uri="{FF2B5EF4-FFF2-40B4-BE49-F238E27FC236}">
                <a16:creationId xmlns:a16="http://schemas.microsoft.com/office/drawing/2014/main" id="{505CD2A7-6CD0-4EF2-A191-55D889AF79C3}"/>
              </a:ext>
            </a:extLst>
          </p:cNvPr>
          <p:cNvCxnSpPr>
            <a:cxnSpLocks noChangeShapeType="1"/>
            <a:stCxn id="30733" idx="3"/>
            <a:endCxn id="30731" idx="2"/>
          </p:cNvCxnSpPr>
          <p:nvPr/>
        </p:nvCxnSpPr>
        <p:spPr bwMode="auto">
          <a:xfrm flipV="1">
            <a:off x="6532563" y="3603625"/>
            <a:ext cx="48736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8" name="Text Box 18">
            <a:extLst>
              <a:ext uri="{FF2B5EF4-FFF2-40B4-BE49-F238E27FC236}">
                <a16:creationId xmlns:a16="http://schemas.microsoft.com/office/drawing/2014/main" id="{72B600A9-A0C8-4B5A-8FC4-7CA0A6FB6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7274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595F7173-2926-4DD0-BEC8-87B89B197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8" y="30067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80D85276-422A-4A39-A661-3BBC66A9A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2259013"/>
            <a:ext cx="1296987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Net2	1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AB703745-4393-4281-9308-E825F56A0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2674938"/>
            <a:ext cx="1296987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Net3	2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70FF3FE5-4364-4632-94B0-883339FA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2459038"/>
            <a:ext cx="1296987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Net1	1</a:t>
            </a:r>
          </a:p>
        </p:txBody>
      </p:sp>
      <p:sp>
        <p:nvSpPr>
          <p:cNvPr id="30743" name="Line 23">
            <a:extLst>
              <a:ext uri="{FF2B5EF4-FFF2-40B4-BE49-F238E27FC236}">
                <a16:creationId xmlns:a16="http://schemas.microsoft.com/office/drawing/2014/main" id="{A481BE8E-C13C-4A18-A3D6-E5B73544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2214563"/>
            <a:ext cx="0" cy="12239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44" name="AutoShape 24">
            <a:extLst>
              <a:ext uri="{FF2B5EF4-FFF2-40B4-BE49-F238E27FC236}">
                <a16:creationId xmlns:a16="http://schemas.microsoft.com/office/drawing/2014/main" id="{B3505E42-59A3-4F22-8F11-B221DDF3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563813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745" name="AutoShape 25">
            <a:extLst>
              <a:ext uri="{FF2B5EF4-FFF2-40B4-BE49-F238E27FC236}">
                <a16:creationId xmlns:a16="http://schemas.microsoft.com/office/drawing/2014/main" id="{1550A491-6797-4FA2-87F4-9830AC3A4BF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43438" y="2559050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722FE0BA-2FF9-4EDA-A076-55A3915A7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1700213"/>
            <a:ext cx="2425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RIP messages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8FBE54BB-B546-4D1F-A19D-7585A0A3D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4087813"/>
            <a:ext cx="1296987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Net1	2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285A6A34-9C10-442B-B320-DC5D339F0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4503738"/>
            <a:ext cx="1296987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Net2	1</a:t>
            </a: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17FCE1DA-9521-4097-819F-0D3B80ACA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4287838"/>
            <a:ext cx="1296988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Net3	1</a:t>
            </a:r>
          </a:p>
        </p:txBody>
      </p:sp>
      <p:sp>
        <p:nvSpPr>
          <p:cNvPr id="30750" name="Line 30">
            <a:extLst>
              <a:ext uri="{FF2B5EF4-FFF2-40B4-BE49-F238E27FC236}">
                <a16:creationId xmlns:a16="http://schemas.microsoft.com/office/drawing/2014/main" id="{14CC1733-75C7-4739-9A2D-FBACE7BB81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8075" y="3798888"/>
            <a:ext cx="0" cy="12239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51" name="AutoShape 31">
            <a:extLst>
              <a:ext uri="{FF2B5EF4-FFF2-40B4-BE49-F238E27FC236}">
                <a16:creationId xmlns:a16="http://schemas.microsoft.com/office/drawing/2014/main" id="{83055983-5993-4D86-BE6C-F5EE452C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392613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752" name="AutoShape 32">
            <a:extLst>
              <a:ext uri="{FF2B5EF4-FFF2-40B4-BE49-F238E27FC236}">
                <a16:creationId xmlns:a16="http://schemas.microsoft.com/office/drawing/2014/main" id="{59F449AB-0D11-413E-8880-BF130D907D3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387850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753" name="Text Box 33">
            <a:extLst>
              <a:ext uri="{FF2B5EF4-FFF2-40B4-BE49-F238E27FC236}">
                <a16:creationId xmlns:a16="http://schemas.microsoft.com/office/drawing/2014/main" id="{2F4E96F3-A9EF-4672-9797-806E0D31B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8" y="4987925"/>
            <a:ext cx="242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RIP messages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>
            <a:extLst>
              <a:ext uri="{FF2B5EF4-FFF2-40B4-BE49-F238E27FC236}">
                <a16:creationId xmlns:a16="http://schemas.microsoft.com/office/drawing/2014/main" id="{C17C5160-4425-4D93-B5DF-AD54930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AFD3-21AA-4E57-BFE4-7FFA6269A27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8967B30-28A1-4B54-8695-2660F6A90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Poison Reverse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8FEC4487-46E8-4326-9AE8-1A0BC187EB6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398838"/>
            <a:ext cx="1439862" cy="642937"/>
            <a:chOff x="1247" y="1207"/>
            <a:chExt cx="907" cy="405"/>
          </a:xfrm>
        </p:grpSpPr>
        <p:sp>
          <p:nvSpPr>
            <p:cNvPr id="31748" name="Oval 4">
              <a:extLst>
                <a:ext uri="{FF2B5EF4-FFF2-40B4-BE49-F238E27FC236}">
                  <a16:creationId xmlns:a16="http://schemas.microsoft.com/office/drawing/2014/main" id="{32A724D6-DC9C-4D23-9EE9-E4B8CB9BB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49" name="Text Box 5">
              <a:extLst>
                <a:ext uri="{FF2B5EF4-FFF2-40B4-BE49-F238E27FC236}">
                  <a16:creationId xmlns:a16="http://schemas.microsoft.com/office/drawing/2014/main" id="{6167226D-7D23-4C4A-BEA2-0B5C815F9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Net 1</a:t>
              </a:r>
            </a:p>
          </p:txBody>
        </p:sp>
      </p:grpSp>
      <p:pic>
        <p:nvPicPr>
          <p:cNvPr id="31750" name="Picture 6">
            <a:extLst>
              <a:ext uri="{FF2B5EF4-FFF2-40B4-BE49-F238E27FC236}">
                <a16:creationId xmlns:a16="http://schemas.microsoft.com/office/drawing/2014/main" id="{8C57B043-87C0-4CFF-8A30-DC88B4AC2BC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521075"/>
            <a:ext cx="6477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51" name="Group 7">
            <a:extLst>
              <a:ext uri="{FF2B5EF4-FFF2-40B4-BE49-F238E27FC236}">
                <a16:creationId xmlns:a16="http://schemas.microsoft.com/office/drawing/2014/main" id="{4545518E-B956-4461-B5D1-38F8CB37680E}"/>
              </a:ext>
            </a:extLst>
          </p:cNvPr>
          <p:cNvGrpSpPr>
            <a:grpSpLocks/>
          </p:cNvGrpSpPr>
          <p:nvPr/>
        </p:nvGrpSpPr>
        <p:grpSpPr bwMode="auto">
          <a:xfrm>
            <a:off x="3781425" y="3389313"/>
            <a:ext cx="1439863" cy="642937"/>
            <a:chOff x="1247" y="1207"/>
            <a:chExt cx="907" cy="405"/>
          </a:xfrm>
        </p:grpSpPr>
        <p:sp>
          <p:nvSpPr>
            <p:cNvPr id="31752" name="Oval 8">
              <a:extLst>
                <a:ext uri="{FF2B5EF4-FFF2-40B4-BE49-F238E27FC236}">
                  <a16:creationId xmlns:a16="http://schemas.microsoft.com/office/drawing/2014/main" id="{E5CF3B83-6992-4E22-981C-334BE1DD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3" name="Text Box 9">
              <a:extLst>
                <a:ext uri="{FF2B5EF4-FFF2-40B4-BE49-F238E27FC236}">
                  <a16:creationId xmlns:a16="http://schemas.microsoft.com/office/drawing/2014/main" id="{FC5CF295-75DB-4F72-A91A-80F921C4A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Net 2</a:t>
              </a:r>
            </a:p>
          </p:txBody>
        </p:sp>
      </p:grpSp>
      <p:grpSp>
        <p:nvGrpSpPr>
          <p:cNvPr id="31754" name="Group 10">
            <a:extLst>
              <a:ext uri="{FF2B5EF4-FFF2-40B4-BE49-F238E27FC236}">
                <a16:creationId xmlns:a16="http://schemas.microsoft.com/office/drawing/2014/main" id="{E67854BA-0533-4155-B26F-9AB3B1400ADE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378200"/>
            <a:ext cx="1439863" cy="642938"/>
            <a:chOff x="1247" y="1207"/>
            <a:chExt cx="907" cy="405"/>
          </a:xfrm>
        </p:grpSpPr>
        <p:sp>
          <p:nvSpPr>
            <p:cNvPr id="31755" name="Oval 11">
              <a:extLst>
                <a:ext uri="{FF2B5EF4-FFF2-40B4-BE49-F238E27FC236}">
                  <a16:creationId xmlns:a16="http://schemas.microsoft.com/office/drawing/2014/main" id="{E4D352B6-4BE3-4441-B209-6A7D43F27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6" name="Text Box 12">
              <a:extLst>
                <a:ext uri="{FF2B5EF4-FFF2-40B4-BE49-F238E27FC236}">
                  <a16:creationId xmlns:a16="http://schemas.microsoft.com/office/drawing/2014/main" id="{4763FA74-B30C-4B08-A7C5-62BB5DFF9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Net 3</a:t>
              </a:r>
            </a:p>
          </p:txBody>
        </p:sp>
      </p:grpSp>
      <p:pic>
        <p:nvPicPr>
          <p:cNvPr id="31757" name="Picture 13">
            <a:extLst>
              <a:ext uri="{FF2B5EF4-FFF2-40B4-BE49-F238E27FC236}">
                <a16:creationId xmlns:a16="http://schemas.microsoft.com/office/drawing/2014/main" id="{731950E2-FB79-408B-BB49-D7DCA96D55F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3511550"/>
            <a:ext cx="6477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758" name="AutoShape 14">
            <a:extLst>
              <a:ext uri="{FF2B5EF4-FFF2-40B4-BE49-F238E27FC236}">
                <a16:creationId xmlns:a16="http://schemas.microsoft.com/office/drawing/2014/main" id="{EEA83D52-3A67-48AD-A2D3-38CF0A1B5BE9}"/>
              </a:ext>
            </a:extLst>
          </p:cNvPr>
          <p:cNvCxnSpPr>
            <a:cxnSpLocks noChangeShapeType="1"/>
            <a:stCxn id="31748" idx="6"/>
            <a:endCxn id="31750" idx="1"/>
          </p:cNvCxnSpPr>
          <p:nvPr/>
        </p:nvCxnSpPr>
        <p:spPr bwMode="auto">
          <a:xfrm flipV="1">
            <a:off x="2124075" y="3716338"/>
            <a:ext cx="504825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AutoShape 15">
            <a:extLst>
              <a:ext uri="{FF2B5EF4-FFF2-40B4-BE49-F238E27FC236}">
                <a16:creationId xmlns:a16="http://schemas.microsoft.com/office/drawing/2014/main" id="{9237B0F9-BB1A-4E22-BC1C-55EA4C7779E7}"/>
              </a:ext>
            </a:extLst>
          </p:cNvPr>
          <p:cNvCxnSpPr>
            <a:cxnSpLocks noChangeShapeType="1"/>
            <a:stCxn id="31750" idx="3"/>
            <a:endCxn id="31752" idx="2"/>
          </p:cNvCxnSpPr>
          <p:nvPr/>
        </p:nvCxnSpPr>
        <p:spPr bwMode="auto">
          <a:xfrm flipV="1">
            <a:off x="3276600" y="3711575"/>
            <a:ext cx="504825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>
            <a:extLst>
              <a:ext uri="{FF2B5EF4-FFF2-40B4-BE49-F238E27FC236}">
                <a16:creationId xmlns:a16="http://schemas.microsoft.com/office/drawing/2014/main" id="{420E2E19-6FDD-4CEB-8E0C-49BB03CF6D09}"/>
              </a:ext>
            </a:extLst>
          </p:cNvPr>
          <p:cNvCxnSpPr>
            <a:cxnSpLocks noChangeShapeType="1"/>
            <a:stCxn id="31752" idx="6"/>
            <a:endCxn id="31757" idx="1"/>
          </p:cNvCxnSpPr>
          <p:nvPr/>
        </p:nvCxnSpPr>
        <p:spPr bwMode="auto">
          <a:xfrm flipV="1">
            <a:off x="5221288" y="3706813"/>
            <a:ext cx="520700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7">
            <a:extLst>
              <a:ext uri="{FF2B5EF4-FFF2-40B4-BE49-F238E27FC236}">
                <a16:creationId xmlns:a16="http://schemas.microsoft.com/office/drawing/2014/main" id="{16A639BD-0938-47D3-83E3-EC857302E0CF}"/>
              </a:ext>
            </a:extLst>
          </p:cNvPr>
          <p:cNvCxnSpPr>
            <a:cxnSpLocks noChangeShapeType="1"/>
            <a:stCxn id="31757" idx="3"/>
            <a:endCxn id="31755" idx="2"/>
          </p:cNvCxnSpPr>
          <p:nvPr/>
        </p:nvCxnSpPr>
        <p:spPr bwMode="auto">
          <a:xfrm flipV="1">
            <a:off x="6389688" y="3700463"/>
            <a:ext cx="48736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2" name="Text Box 18">
            <a:extLst>
              <a:ext uri="{FF2B5EF4-FFF2-40B4-BE49-F238E27FC236}">
                <a16:creationId xmlns:a16="http://schemas.microsoft.com/office/drawing/2014/main" id="{BA94A67A-E3B6-4BB2-A84B-E3BBEAC29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82428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1763" name="Text Box 19">
            <a:extLst>
              <a:ext uri="{FF2B5EF4-FFF2-40B4-BE49-F238E27FC236}">
                <a16:creationId xmlns:a16="http://schemas.microsoft.com/office/drawing/2014/main" id="{D7693DCA-A211-46BA-8085-5E0511376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1035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1764" name="Text Box 20">
            <a:extLst>
              <a:ext uri="{FF2B5EF4-FFF2-40B4-BE49-F238E27FC236}">
                <a16:creationId xmlns:a16="http://schemas.microsoft.com/office/drawing/2014/main" id="{01900629-586D-43C5-AB41-5429731CC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319338"/>
            <a:ext cx="1584325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Net2	1</a:t>
            </a:r>
          </a:p>
        </p:txBody>
      </p:sp>
      <p:sp>
        <p:nvSpPr>
          <p:cNvPr id="31765" name="Text Box 21">
            <a:extLst>
              <a:ext uri="{FF2B5EF4-FFF2-40B4-BE49-F238E27FC236}">
                <a16:creationId xmlns:a16="http://schemas.microsoft.com/office/drawing/2014/main" id="{24E3D238-6974-41D2-8F06-4634B624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773363"/>
            <a:ext cx="1584325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Net3	2</a:t>
            </a:r>
          </a:p>
        </p:txBody>
      </p:sp>
      <p:sp>
        <p:nvSpPr>
          <p:cNvPr id="31766" name="Line 22">
            <a:extLst>
              <a:ext uri="{FF2B5EF4-FFF2-40B4-BE49-F238E27FC236}">
                <a16:creationId xmlns:a16="http://schemas.microsoft.com/office/drawing/2014/main" id="{18CCEF08-27E0-41CD-943C-199A8AB5C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463" y="1773238"/>
            <a:ext cx="0" cy="18716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67" name="AutoShape 23">
            <a:extLst>
              <a:ext uri="{FF2B5EF4-FFF2-40B4-BE49-F238E27FC236}">
                <a16:creationId xmlns:a16="http://schemas.microsoft.com/office/drawing/2014/main" id="{37985EC2-93D3-4E52-928F-8701DE6B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84425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68" name="AutoShape 24">
            <a:extLst>
              <a:ext uri="{FF2B5EF4-FFF2-40B4-BE49-F238E27FC236}">
                <a16:creationId xmlns:a16="http://schemas.microsoft.com/office/drawing/2014/main" id="{078A9D60-CAB7-4F88-9CA3-A00E7225E58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45025" y="2384425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C2DBBAD1-FC19-4E72-9066-8F2863EE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316038"/>
            <a:ext cx="2713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RIP messages</a:t>
            </a:r>
          </a:p>
        </p:txBody>
      </p:sp>
      <p:sp>
        <p:nvSpPr>
          <p:cNvPr id="31770" name="Text Box 26">
            <a:extLst>
              <a:ext uri="{FF2B5EF4-FFF2-40B4-BE49-F238E27FC236}">
                <a16:creationId xmlns:a16="http://schemas.microsoft.com/office/drawing/2014/main" id="{5497A5FC-271C-488C-B8CF-515D6318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838325"/>
            <a:ext cx="1584325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Net1	16</a:t>
            </a:r>
          </a:p>
        </p:txBody>
      </p:sp>
      <p:sp>
        <p:nvSpPr>
          <p:cNvPr id="31771" name="Text Box 27">
            <a:extLst>
              <a:ext uri="{FF2B5EF4-FFF2-40B4-BE49-F238E27FC236}">
                <a16:creationId xmlns:a16="http://schemas.microsoft.com/office/drawing/2014/main" id="{5E48BA90-8907-4FF0-BAD6-29A0B6F7F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314575"/>
            <a:ext cx="1582737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Net2	16</a:t>
            </a:r>
          </a:p>
        </p:txBody>
      </p:sp>
      <p:sp>
        <p:nvSpPr>
          <p:cNvPr id="31772" name="Text Box 28">
            <a:extLst>
              <a:ext uri="{FF2B5EF4-FFF2-40B4-BE49-F238E27FC236}">
                <a16:creationId xmlns:a16="http://schemas.microsoft.com/office/drawing/2014/main" id="{5C22C018-F5D1-4134-B7EF-28EC9BC7A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768600"/>
            <a:ext cx="1582737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Net3	16</a:t>
            </a:r>
          </a:p>
        </p:txBody>
      </p:sp>
      <p:sp>
        <p:nvSpPr>
          <p:cNvPr id="31773" name="Text Box 29">
            <a:extLst>
              <a:ext uri="{FF2B5EF4-FFF2-40B4-BE49-F238E27FC236}">
                <a16:creationId xmlns:a16="http://schemas.microsoft.com/office/drawing/2014/main" id="{EF938C33-AB3A-4CE6-80B7-678190724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833563"/>
            <a:ext cx="1582737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Net1	1</a:t>
            </a:r>
          </a:p>
        </p:txBody>
      </p:sp>
      <p:sp>
        <p:nvSpPr>
          <p:cNvPr id="31774" name="Line 30">
            <a:extLst>
              <a:ext uri="{FF2B5EF4-FFF2-40B4-BE49-F238E27FC236}">
                <a16:creationId xmlns:a16="http://schemas.microsoft.com/office/drawing/2014/main" id="{67EC96C3-01EE-40CE-8DD8-AC4B2EC6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3859213"/>
            <a:ext cx="0" cy="18018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775" name="Text Box 31">
            <a:extLst>
              <a:ext uri="{FF2B5EF4-FFF2-40B4-BE49-F238E27FC236}">
                <a16:creationId xmlns:a16="http://schemas.microsoft.com/office/drawing/2014/main" id="{6506A00B-E93D-45BE-86F1-A338B4851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5646738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RIP messages</a:t>
            </a:r>
          </a:p>
        </p:txBody>
      </p:sp>
      <p:sp>
        <p:nvSpPr>
          <p:cNvPr id="31776" name="Text Box 32">
            <a:extLst>
              <a:ext uri="{FF2B5EF4-FFF2-40B4-BE49-F238E27FC236}">
                <a16:creationId xmlns:a16="http://schemas.microsoft.com/office/drawing/2014/main" id="{2EC95669-6BDA-4399-B0AE-CA7A830B3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4695825"/>
            <a:ext cx="1584325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Net2	16</a:t>
            </a:r>
          </a:p>
        </p:txBody>
      </p:sp>
      <p:sp>
        <p:nvSpPr>
          <p:cNvPr id="31777" name="Text Box 33">
            <a:extLst>
              <a:ext uri="{FF2B5EF4-FFF2-40B4-BE49-F238E27FC236}">
                <a16:creationId xmlns:a16="http://schemas.microsoft.com/office/drawing/2014/main" id="{4A15792C-8CDE-4250-89CC-635B15BB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5151438"/>
            <a:ext cx="1584325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Net3	1</a:t>
            </a:r>
          </a:p>
        </p:txBody>
      </p:sp>
      <p:sp>
        <p:nvSpPr>
          <p:cNvPr id="31778" name="AutoShape 34">
            <a:extLst>
              <a:ext uri="{FF2B5EF4-FFF2-40B4-BE49-F238E27FC236}">
                <a16:creationId xmlns:a16="http://schemas.microsoft.com/office/drawing/2014/main" id="{1C417FA3-4FBC-4549-AF09-812D292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778375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79" name="AutoShape 35">
            <a:extLst>
              <a:ext uri="{FF2B5EF4-FFF2-40B4-BE49-F238E27FC236}">
                <a16:creationId xmlns:a16="http://schemas.microsoft.com/office/drawing/2014/main" id="{3D1B5634-1F09-42D1-8195-08AD5E0D558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778375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80" name="Text Box 36">
            <a:extLst>
              <a:ext uri="{FF2B5EF4-FFF2-40B4-BE49-F238E27FC236}">
                <a16:creationId xmlns:a16="http://schemas.microsoft.com/office/drawing/2014/main" id="{33915107-16CA-468C-8566-B4691F199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4214813"/>
            <a:ext cx="1584325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Net1	16</a:t>
            </a:r>
          </a:p>
        </p:txBody>
      </p:sp>
      <p:sp>
        <p:nvSpPr>
          <p:cNvPr id="31781" name="Text Box 37">
            <a:extLst>
              <a:ext uri="{FF2B5EF4-FFF2-40B4-BE49-F238E27FC236}">
                <a16:creationId xmlns:a16="http://schemas.microsoft.com/office/drawing/2014/main" id="{FC74175C-2C2A-4ADE-860D-B58EC5173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691063"/>
            <a:ext cx="1584325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Net2	1</a:t>
            </a:r>
          </a:p>
        </p:txBody>
      </p:sp>
      <p:sp>
        <p:nvSpPr>
          <p:cNvPr id="31782" name="Text Box 38">
            <a:extLst>
              <a:ext uri="{FF2B5EF4-FFF2-40B4-BE49-F238E27FC236}">
                <a16:creationId xmlns:a16="http://schemas.microsoft.com/office/drawing/2014/main" id="{FCC760A5-7C7F-4C15-A75C-1CAB9BB5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146675"/>
            <a:ext cx="1584325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Net3	16</a:t>
            </a:r>
          </a:p>
        </p:txBody>
      </p:sp>
      <p:sp>
        <p:nvSpPr>
          <p:cNvPr id="31783" name="Text Box 39">
            <a:extLst>
              <a:ext uri="{FF2B5EF4-FFF2-40B4-BE49-F238E27FC236}">
                <a16:creationId xmlns:a16="http://schemas.microsoft.com/office/drawing/2014/main" id="{34E8EF67-89CB-47E0-B741-E0050A768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210050"/>
            <a:ext cx="1584325" cy="4762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Net1	2</a:t>
            </a:r>
          </a:p>
        </p:txBody>
      </p:sp>
      <p:sp>
        <p:nvSpPr>
          <p:cNvPr id="31784" name="AutoShape 40">
            <a:extLst>
              <a:ext uri="{FF2B5EF4-FFF2-40B4-BE49-F238E27FC236}">
                <a16:creationId xmlns:a16="http://schemas.microsoft.com/office/drawing/2014/main" id="{E66BDDBA-8C74-4740-A7EE-1AC0F19B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268413"/>
            <a:ext cx="3417888" cy="1660525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Disadvantage:</a:t>
            </a:r>
          </a:p>
          <a:p>
            <a:pPr>
              <a:lnSpc>
                <a:spcPct val="12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Increasing the size of</a:t>
            </a:r>
          </a:p>
          <a:p>
            <a:pPr>
              <a:lnSpc>
                <a:spcPct val="12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the routing messages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2FE9447C-AD5B-47AF-9FCE-933364E7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A8-9739-4E4A-991F-9B7DA70DAB3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A87D2B6-AF88-451D-B6CA-AC85BB780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More-node instability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5B9A424-6CDD-4F71-B4FD-4E11FF2E7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>
              <a:buFont typeface="Wingdings" panose="05000000000000000000" pitchFamily="2" charset="2"/>
              <a:buNone/>
            </a:pPr>
            <a:r>
              <a:rPr lang="en-US" altLang="zh-CN" sz="2400"/>
              <a:t>1. Net 1 unreachable, then E sends a </a:t>
            </a:r>
            <a:r>
              <a:rPr lang="en-US" altLang="zh-CN" sz="2400">
                <a:solidFill>
                  <a:schemeClr val="folHlink"/>
                </a:solidFill>
              </a:rPr>
              <a:t>triggered</a:t>
            </a:r>
          </a:p>
          <a:p>
            <a:pPr marL="357188" indent="-357188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update</a:t>
            </a:r>
            <a:r>
              <a:rPr lang="en-US" altLang="zh-CN" sz="2400"/>
              <a:t> to its neighbor A</a:t>
            </a: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en-US" altLang="zh-CN" sz="2400"/>
              <a:t>2. Then A knows Net 1 is unreachable from E, </a:t>
            </a:r>
          </a:p>
          <a:p>
            <a:pPr marL="357188" indent="-357188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then sends a triggered update only to neighbors </a:t>
            </a:r>
          </a:p>
          <a:p>
            <a:pPr marL="357188" indent="-357188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B and D because of the </a:t>
            </a:r>
            <a:r>
              <a:rPr lang="en-US" altLang="zh-CN" sz="2400">
                <a:solidFill>
                  <a:schemeClr val="folHlink"/>
                </a:solidFill>
              </a:rPr>
              <a:t>split horizons</a:t>
            </a: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en-US" altLang="zh-CN" sz="2400"/>
              <a:t>3. B and D know Net unreachable from A, then send a triggered update only to the neighbor C because of the split horizons</a:t>
            </a: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FFFF"/>
                </a:solidFill>
              </a:rPr>
              <a:t>4.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FFFF"/>
                </a:solidFill>
              </a:rPr>
              <a:t>Assume that C has known about Net 1 from B, and C sends a regular update about Net 1 is accessible to D before the triggered update has been received.</a:t>
            </a:r>
            <a:r>
              <a:rPr lang="en-US" altLang="zh-CN" sz="2400"/>
              <a:t> </a:t>
            </a: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en-US" altLang="zh-CN" sz="2400"/>
              <a:t>5. Then D think Net 1 can be reachable through C, so D updates its routing table and informs A </a:t>
            </a:r>
            <a:r>
              <a:rPr lang="en-US" altLang="zh-CN" sz="2400">
                <a:sym typeface="Wingdings" panose="05000000000000000000" pitchFamily="2" charset="2"/>
              </a:rPr>
              <a:t> </a:t>
            </a:r>
            <a:r>
              <a:rPr lang="en-US" altLang="zh-CN" sz="2400">
                <a:solidFill>
                  <a:schemeClr val="folHlink"/>
                </a:solidFill>
                <a:sym typeface="Wingdings" panose="05000000000000000000" pitchFamily="2" charset="2"/>
              </a:rPr>
              <a:t>routing loop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81926" name="Oval 6">
            <a:extLst>
              <a:ext uri="{FF2B5EF4-FFF2-40B4-BE49-F238E27FC236}">
                <a16:creationId xmlns:a16="http://schemas.microsoft.com/office/drawing/2014/main" id="{A8FEA6EA-BCC3-4016-BEAD-C682BC65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549275"/>
            <a:ext cx="1366837" cy="4381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4E97EE91-97F7-4B93-9D4A-F5AB2B9F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49275"/>
            <a:ext cx="711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Net 1</a:t>
            </a:r>
          </a:p>
        </p:txBody>
      </p:sp>
      <p:pic>
        <p:nvPicPr>
          <p:cNvPr id="81928" name="Picture 8">
            <a:extLst>
              <a:ext uri="{FF2B5EF4-FFF2-40B4-BE49-F238E27FC236}">
                <a16:creationId xmlns:a16="http://schemas.microsoft.com/office/drawing/2014/main" id="{B527A749-7C16-46B7-B723-A5CC85D6059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960563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9" name="Picture 9">
            <a:extLst>
              <a:ext uri="{FF2B5EF4-FFF2-40B4-BE49-F238E27FC236}">
                <a16:creationId xmlns:a16="http://schemas.microsoft.com/office/drawing/2014/main" id="{D941F9F3-1A46-49DD-8896-51C3042D2F3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1960563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0" name="Picture 10">
            <a:extLst>
              <a:ext uri="{FF2B5EF4-FFF2-40B4-BE49-F238E27FC236}">
                <a16:creationId xmlns:a16="http://schemas.microsoft.com/office/drawing/2014/main" id="{D02FC5A9-2CE6-4C26-BB0D-577135326B9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38" y="1455738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1" name="Picture 11">
            <a:extLst>
              <a:ext uri="{FF2B5EF4-FFF2-40B4-BE49-F238E27FC236}">
                <a16:creationId xmlns:a16="http://schemas.microsoft.com/office/drawing/2014/main" id="{9FF8DD40-E49F-4EFE-8609-4931DB469BE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38" y="2463800"/>
            <a:ext cx="6477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2" name="Picture 12">
            <a:extLst>
              <a:ext uri="{FF2B5EF4-FFF2-40B4-BE49-F238E27FC236}">
                <a16:creationId xmlns:a16="http://schemas.microsoft.com/office/drawing/2014/main" id="{B0026C08-98D7-45E4-AEC3-18D2AB8CCAA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620713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933" name="AutoShape 13">
            <a:extLst>
              <a:ext uri="{FF2B5EF4-FFF2-40B4-BE49-F238E27FC236}">
                <a16:creationId xmlns:a16="http://schemas.microsoft.com/office/drawing/2014/main" id="{EDEB43E8-C8D3-474B-8587-324FD1739C8A}"/>
              </a:ext>
            </a:extLst>
          </p:cNvPr>
          <p:cNvCxnSpPr>
            <a:cxnSpLocks noChangeShapeType="1"/>
            <a:stCxn id="81930" idx="3"/>
            <a:endCxn id="81928" idx="0"/>
          </p:cNvCxnSpPr>
          <p:nvPr/>
        </p:nvCxnSpPr>
        <p:spPr bwMode="auto">
          <a:xfrm>
            <a:off x="8097838" y="1651000"/>
            <a:ext cx="542925" cy="309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4" name="AutoShape 14">
            <a:extLst>
              <a:ext uri="{FF2B5EF4-FFF2-40B4-BE49-F238E27FC236}">
                <a16:creationId xmlns:a16="http://schemas.microsoft.com/office/drawing/2014/main" id="{0F56D0D7-611F-4345-8E37-FFEC0D395229}"/>
              </a:ext>
            </a:extLst>
          </p:cNvPr>
          <p:cNvCxnSpPr>
            <a:cxnSpLocks noChangeShapeType="1"/>
            <a:stCxn id="81928" idx="2"/>
            <a:endCxn id="81931" idx="3"/>
          </p:cNvCxnSpPr>
          <p:nvPr/>
        </p:nvCxnSpPr>
        <p:spPr bwMode="auto">
          <a:xfrm flipH="1">
            <a:off x="8097838" y="2349500"/>
            <a:ext cx="542925" cy="309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5" name="AutoShape 15">
            <a:extLst>
              <a:ext uri="{FF2B5EF4-FFF2-40B4-BE49-F238E27FC236}">
                <a16:creationId xmlns:a16="http://schemas.microsoft.com/office/drawing/2014/main" id="{2ACCD9FD-A9C7-492B-AF6C-837C4FD0A42E}"/>
              </a:ext>
            </a:extLst>
          </p:cNvPr>
          <p:cNvCxnSpPr>
            <a:cxnSpLocks noChangeShapeType="1"/>
            <a:stCxn id="81931" idx="1"/>
            <a:endCxn id="81929" idx="2"/>
          </p:cNvCxnSpPr>
          <p:nvPr/>
        </p:nvCxnSpPr>
        <p:spPr bwMode="auto">
          <a:xfrm flipH="1" flipV="1">
            <a:off x="6837363" y="2349500"/>
            <a:ext cx="612775" cy="309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6" name="AutoShape 16">
            <a:extLst>
              <a:ext uri="{FF2B5EF4-FFF2-40B4-BE49-F238E27FC236}">
                <a16:creationId xmlns:a16="http://schemas.microsoft.com/office/drawing/2014/main" id="{9E41AC24-F724-4F79-B0E4-C6451B98CC80}"/>
              </a:ext>
            </a:extLst>
          </p:cNvPr>
          <p:cNvCxnSpPr>
            <a:cxnSpLocks noChangeShapeType="1"/>
            <a:stCxn id="81930" idx="1"/>
            <a:endCxn id="81929" idx="0"/>
          </p:cNvCxnSpPr>
          <p:nvPr/>
        </p:nvCxnSpPr>
        <p:spPr bwMode="auto">
          <a:xfrm flipH="1">
            <a:off x="6837363" y="1651000"/>
            <a:ext cx="612775" cy="309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7" name="AutoShape 17">
            <a:extLst>
              <a:ext uri="{FF2B5EF4-FFF2-40B4-BE49-F238E27FC236}">
                <a16:creationId xmlns:a16="http://schemas.microsoft.com/office/drawing/2014/main" id="{1FBB93FA-1725-48A1-8C1E-3494026CF7E5}"/>
              </a:ext>
            </a:extLst>
          </p:cNvPr>
          <p:cNvCxnSpPr>
            <a:cxnSpLocks noChangeShapeType="1"/>
            <a:stCxn id="81930" idx="0"/>
            <a:endCxn id="81932" idx="2"/>
          </p:cNvCxnSpPr>
          <p:nvPr/>
        </p:nvCxnSpPr>
        <p:spPr bwMode="auto">
          <a:xfrm flipV="1">
            <a:off x="7773988" y="1009650"/>
            <a:ext cx="3175" cy="446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8" name="Text Box 18">
            <a:extLst>
              <a:ext uri="{FF2B5EF4-FFF2-40B4-BE49-F238E27FC236}">
                <a16:creationId xmlns:a16="http://schemas.microsoft.com/office/drawing/2014/main" id="{56BDAD5D-83B7-4AA8-A87E-8E4E8C2F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14128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7FA91668-3FD2-4415-8A20-1A97E50F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788" y="191611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7D7EEA46-B804-4610-97FD-1D7356AC2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4209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40BEC2C7-91C2-4D3F-8E65-BE417D3EE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916113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1D7D2B70-5ECF-402D-AB42-E2D3102C4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549275"/>
            <a:ext cx="34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C7E8548-CF82-4516-84E4-7667623C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D586-E44B-4161-A218-81D243E3F83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3C44CBC-27CE-4C81-B0B5-5697F3A0E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Hold-down Timer, </a:t>
            </a:r>
            <a:r>
              <a:rPr lang="zh-CN" altLang="en-US"/>
              <a:t>抑制定时器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B8C9E37-F64A-4FDB-BC5E-AE5899A4F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To prevent update messages from reinstating inaccessible routes —— not in RFC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When a router receives an update that indicates a network is unreachable, it starts a hold-down timer ( 180 s 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While the hold-down timer is running, the router will </a:t>
            </a:r>
            <a:r>
              <a:rPr lang="en-US" altLang="zh-CN">
                <a:solidFill>
                  <a:schemeClr val="folHlink"/>
                </a:solidFill>
              </a:rPr>
              <a:t>NOT </a:t>
            </a:r>
            <a:r>
              <a:rPr lang="en-US" altLang="zh-CN"/>
              <a:t>accept any update about the inaccessible route </a:t>
            </a:r>
            <a:r>
              <a:rPr lang="en-US" altLang="zh-CN">
                <a:solidFill>
                  <a:schemeClr val="folHlink"/>
                </a:solidFill>
              </a:rPr>
              <a:t>UNLESS</a:t>
            </a:r>
            <a:r>
              <a:rPr lang="en-US" altLang="zh-CN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update comes from the originator of the previously inaccessible update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or from a router reporting a better metric to the inaccessible network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>
            <a:extLst>
              <a:ext uri="{FF2B5EF4-FFF2-40B4-BE49-F238E27FC236}">
                <a16:creationId xmlns:a16="http://schemas.microsoft.com/office/drawing/2014/main" id="{1E2F6852-7FA5-4C0A-A118-37871BE6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8C5-D00D-4692-9067-9C7B3B11D85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2DBE42C-2993-459A-A6E8-0225DC210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 RIP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5024881-F7EF-47ED-9126-3FD6D6008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Routing Information Protocol</a:t>
            </a:r>
            <a:r>
              <a:rPr lang="zh-CN" altLang="en-US"/>
              <a:t>，</a:t>
            </a:r>
            <a:r>
              <a:rPr lang="en-US" altLang="zh-CN"/>
              <a:t>RIP</a:t>
            </a:r>
          </a:p>
          <a:p>
            <a:pPr lvl="1"/>
            <a:r>
              <a:rPr lang="en-US" altLang="zh-CN"/>
              <a:t>v1</a:t>
            </a:r>
            <a:r>
              <a:rPr lang="zh-CN" altLang="en-US"/>
              <a:t>：</a:t>
            </a:r>
            <a:r>
              <a:rPr lang="en-US" altLang="zh-CN"/>
              <a:t>RFC 1058</a:t>
            </a:r>
            <a:r>
              <a:rPr lang="zh-CN" altLang="en-US"/>
              <a:t>，</a:t>
            </a:r>
            <a:r>
              <a:rPr lang="en-US" altLang="zh-CN"/>
              <a:t>v2</a:t>
            </a:r>
            <a:r>
              <a:rPr lang="zh-CN" altLang="en-US"/>
              <a:t>：</a:t>
            </a:r>
            <a:r>
              <a:rPr lang="en-US" altLang="zh-CN"/>
              <a:t>RFC 2453</a:t>
            </a:r>
            <a:r>
              <a:rPr lang="zh-CN" altLang="en-US"/>
              <a:t>，路由信息协议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559C6DE-D6E7-443E-B057-E4B1E071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8207375" cy="7207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E53A60DA-BCBC-4BAC-B757-BBD8CF9A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8207375" cy="792162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220E102C-9749-4FA7-BD64-7C3CA296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795838"/>
            <a:ext cx="1628775" cy="50482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  IP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1B88A8F-84DB-424E-A9F7-34609AC2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LANs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449C8A31-FA8D-452B-B3FD-2F6899E10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MANs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C181E2EB-7015-4E1C-86F4-DA99FDD1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WANs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4A7D9BBA-5BCF-4643-B222-2181A4AD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795838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4D46A39C-9C62-4B8C-87D9-CB6E7CCFE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795838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ABB96366-A4C8-46C1-A0B5-59B944C6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1BAD1DB7-E7DB-418B-8B97-91DA3B5C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77718CC2-1A61-4362-AD94-B5CD18E8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95825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85B8D497-0594-4A77-A1AA-D6A57B5B1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03888"/>
            <a:ext cx="18811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 Layer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3913E860-8754-4A88-BBF5-950E9CDE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44900"/>
            <a:ext cx="8207375" cy="79216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6441B9ED-7D9E-452C-9BCB-CC5D3ACB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8207375" cy="9366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61102F2F-5A81-481B-98DE-39A3F0C7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860800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3216371A-74B7-4EDB-B137-63C61A5F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3870325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668C4F60-72FD-4FE2-9442-05DE68A1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3716338"/>
            <a:ext cx="1428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E88DD9E3-E6F3-4D01-BC64-748565A7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636838"/>
            <a:ext cx="2266950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RIP</a:t>
            </a:r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A0BD0389-C6D2-4139-A991-87CC26BC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65400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</a:t>
            </a:r>
          </a:p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graphicFrame>
        <p:nvGraphicFramePr>
          <p:cNvPr id="15383" name="Group 23">
            <a:extLst>
              <a:ext uri="{FF2B5EF4-FFF2-40B4-BE49-F238E27FC236}">
                <a16:creationId xmlns:a16="http://schemas.microsoft.com/office/drawing/2014/main" id="{F4963A56-1377-4C6E-B872-65AE501B0FB2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427538" y="4851400"/>
          <a:ext cx="719137" cy="306388"/>
        </p:xfrm>
        <a:graphic>
          <a:graphicData uri="http://schemas.openxmlformats.org/drawingml/2006/table">
            <a:tbl>
              <a:tblPr/>
              <a:tblGrid>
                <a:gridCol w="179387">
                  <a:extLst>
                    <a:ext uri="{9D8B030D-6E8A-4147-A177-3AD203B41FA5}">
                      <a16:colId xmlns:a16="http://schemas.microsoft.com/office/drawing/2014/main" val="1764753702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1586871199"/>
                    </a:ext>
                  </a:extLst>
                </a:gridCol>
                <a:gridCol w="179388">
                  <a:extLst>
                    <a:ext uri="{9D8B030D-6E8A-4147-A177-3AD203B41FA5}">
                      <a16:colId xmlns:a16="http://schemas.microsoft.com/office/drawing/2014/main" val="3126093877"/>
                    </a:ext>
                  </a:extLst>
                </a:gridCol>
                <a:gridCol w="179387">
                  <a:extLst>
                    <a:ext uri="{9D8B030D-6E8A-4147-A177-3AD203B41FA5}">
                      <a16:colId xmlns:a16="http://schemas.microsoft.com/office/drawing/2014/main" val="2549383658"/>
                    </a:ext>
                  </a:extLst>
                </a:gridCol>
              </a:tblGrid>
              <a:tr h="730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518666"/>
                  </a:ext>
                </a:extLst>
              </a:tr>
              <a:tr h="777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662716"/>
                  </a:ext>
                </a:extLst>
              </a:tr>
              <a:tr h="714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477081"/>
                  </a:ext>
                </a:extLst>
              </a:tr>
              <a:tr h="714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14066"/>
                  </a:ext>
                </a:extLst>
              </a:tr>
            </a:tbl>
          </a:graphicData>
        </a:graphic>
      </p:graphicFrame>
      <p:sp>
        <p:nvSpPr>
          <p:cNvPr id="15410" name="Line 50">
            <a:extLst>
              <a:ext uri="{FF2B5EF4-FFF2-40B4-BE49-F238E27FC236}">
                <a16:creationId xmlns:a16="http://schemas.microsoft.com/office/drawing/2014/main" id="{BAF21307-06AE-4AB3-A5CB-4FFCD4CAB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3068638"/>
            <a:ext cx="0" cy="79216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1" name="Oval 51">
            <a:extLst>
              <a:ext uri="{FF2B5EF4-FFF2-40B4-BE49-F238E27FC236}">
                <a16:creationId xmlns:a16="http://schemas.microsoft.com/office/drawing/2014/main" id="{7850CAB6-2199-44BB-BC61-322880CB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284538"/>
            <a:ext cx="1008063" cy="4318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520</a:t>
            </a:r>
          </a:p>
        </p:txBody>
      </p:sp>
      <p:sp>
        <p:nvSpPr>
          <p:cNvPr id="15412" name="Line 52">
            <a:extLst>
              <a:ext uri="{FF2B5EF4-FFF2-40B4-BE49-F238E27FC236}">
                <a16:creationId xmlns:a16="http://schemas.microsoft.com/office/drawing/2014/main" id="{BBA71718-A232-4899-9323-B8EAD2777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068638"/>
            <a:ext cx="0" cy="1800225"/>
          </a:xfrm>
          <a:prstGeom prst="line">
            <a:avLst/>
          </a:prstGeom>
          <a:noFill/>
          <a:ln w="63500" cmpd="dbl">
            <a:solidFill>
              <a:srgbClr val="660066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3" name="Text Box 53">
            <a:extLst>
              <a:ext uri="{FF2B5EF4-FFF2-40B4-BE49-F238E27FC236}">
                <a16:creationId xmlns:a16="http://schemas.microsoft.com/office/drawing/2014/main" id="{3A1DBE9E-93EF-4BA9-8FE2-663D819AD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2636838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/>
              </a:rPr>
              <a:t>软件实现层次</a:t>
            </a:r>
          </a:p>
        </p:txBody>
      </p:sp>
      <p:sp>
        <p:nvSpPr>
          <p:cNvPr id="15414" name="AutoShape 54">
            <a:extLst>
              <a:ext uri="{FF2B5EF4-FFF2-40B4-BE49-F238E27FC236}">
                <a16:creationId xmlns:a16="http://schemas.microsoft.com/office/drawing/2014/main" id="{06B137F4-007B-49F8-853F-C96613EA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49263"/>
            <a:ext cx="2093913" cy="603250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RIP = RIPv1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411" grpId="0" animBg="1"/>
      <p:bldP spid="15413" grpId="0"/>
      <p:bldP spid="154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407E77-32F6-4946-AE8D-B615B1BF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EA34-355F-4A54-AF73-AAC35F50195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C425C98A-FBB8-418C-AAE9-D81CAEEE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25538"/>
            <a:ext cx="7632700" cy="5732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475E915-6861-41D5-88B4-777E6DFAE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a domain using RIP</a:t>
            </a:r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8CDFFA83-A59F-43A3-8DFB-2B343297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138238"/>
            <a:ext cx="7024687" cy="560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50" name="Text Box 6">
            <a:extLst>
              <a:ext uri="{FF2B5EF4-FFF2-40B4-BE49-F238E27FC236}">
                <a16:creationId xmlns:a16="http://schemas.microsoft.com/office/drawing/2014/main" id="{30B32E40-3F40-4F92-B6D7-3EA79822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4900"/>
            <a:ext cx="47863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Metric: hop count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（跳数）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Infinity = 16, means unreachable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The maximum hop count = 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3522A154-BC72-4DA0-BFD3-5DC01AF9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D62E-5A43-4F53-BE6A-71CB94A7E17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051A382-632F-40B7-8432-5A0E6E217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11.3.1  RIP Message</a:t>
            </a:r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2EAA9392-C52E-4918-9593-386ACB813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Format ( &lt;=512 bytes )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Encapsulation:  UDP ( port 520 )</a:t>
            </a:r>
          </a:p>
        </p:txBody>
      </p:sp>
      <p:grpSp>
        <p:nvGrpSpPr>
          <p:cNvPr id="17427" name="Group 19">
            <a:extLst>
              <a:ext uri="{FF2B5EF4-FFF2-40B4-BE49-F238E27FC236}">
                <a16:creationId xmlns:a16="http://schemas.microsoft.com/office/drawing/2014/main" id="{3165AD4B-6584-4FAD-862A-A7327F09884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005013"/>
            <a:ext cx="8459787" cy="3152775"/>
            <a:chOff x="249" y="1217"/>
            <a:chExt cx="5329" cy="1986"/>
          </a:xfrm>
        </p:grpSpPr>
        <p:sp>
          <p:nvSpPr>
            <p:cNvPr id="17411" name="Rectangle 3">
              <a:extLst>
                <a:ext uri="{FF2B5EF4-FFF2-40B4-BE49-F238E27FC236}">
                  <a16:creationId xmlns:a16="http://schemas.microsoft.com/office/drawing/2014/main" id="{0F6B5B4E-BC6B-4DA8-A50F-C141A80B9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217"/>
              <a:ext cx="1179" cy="33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Command</a:t>
              </a:r>
            </a:p>
          </p:txBody>
        </p:sp>
        <p:sp>
          <p:nvSpPr>
            <p:cNvPr id="17412" name="Rectangle 4">
              <a:extLst>
                <a:ext uri="{FF2B5EF4-FFF2-40B4-BE49-F238E27FC236}">
                  <a16:creationId xmlns:a16="http://schemas.microsoft.com/office/drawing/2014/main" id="{74524B0D-DD72-4165-A2CE-085D05C42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217"/>
              <a:ext cx="1179" cy="33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Version</a:t>
              </a:r>
            </a:p>
          </p:txBody>
        </p:sp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BEE2DF9F-82F8-41CA-BFDB-7274D365F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879"/>
              <a:ext cx="4715" cy="33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 address</a:t>
              </a:r>
            </a:p>
          </p:txBody>
        </p:sp>
        <p:sp>
          <p:nvSpPr>
            <p:cNvPr id="17414" name="Rectangle 6">
              <a:extLst>
                <a:ext uri="{FF2B5EF4-FFF2-40B4-BE49-F238E27FC236}">
                  <a16:creationId xmlns:a16="http://schemas.microsoft.com/office/drawing/2014/main" id="{2E1588A5-6C56-46CD-828D-E049B02D6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210"/>
              <a:ext cx="4715" cy="33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All 0s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415" name="Rectangle 7">
              <a:extLst>
                <a:ext uri="{FF2B5EF4-FFF2-40B4-BE49-F238E27FC236}">
                  <a16:creationId xmlns:a16="http://schemas.microsoft.com/office/drawing/2014/main" id="{D4E6B9EA-FAD5-4257-8333-6FBF78993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217"/>
              <a:ext cx="2358" cy="33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All 0s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44A53FBD-820A-41B3-85BF-54F6F50E8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541"/>
              <a:ext cx="4715" cy="33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All 0s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417" name="Rectangle 9">
              <a:extLst>
                <a:ext uri="{FF2B5EF4-FFF2-40B4-BE49-F238E27FC236}">
                  <a16:creationId xmlns:a16="http://schemas.microsoft.com/office/drawing/2014/main" id="{DEE2DC94-E9F8-4D4A-8E80-575D5356B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872"/>
              <a:ext cx="4715" cy="33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Metric ( hop count )</a:t>
              </a:r>
            </a:p>
          </p:txBody>
        </p:sp>
        <p:sp>
          <p:nvSpPr>
            <p:cNvPr id="17418" name="Rectangle 10">
              <a:extLst>
                <a:ext uri="{FF2B5EF4-FFF2-40B4-BE49-F238E27FC236}">
                  <a16:creationId xmlns:a16="http://schemas.microsoft.com/office/drawing/2014/main" id="{BA6BC804-108A-4988-94C3-40891441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548"/>
              <a:ext cx="2358" cy="33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All 0s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419" name="Rectangle 11">
              <a:extLst>
                <a:ext uri="{FF2B5EF4-FFF2-40B4-BE49-F238E27FC236}">
                  <a16:creationId xmlns:a16="http://schemas.microsoft.com/office/drawing/2014/main" id="{C15FC6AF-91B3-4068-A062-540B236F0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1548"/>
              <a:ext cx="2358" cy="33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Family = 2</a:t>
              </a:r>
            </a:p>
          </p:txBody>
        </p:sp>
        <p:sp>
          <p:nvSpPr>
            <p:cNvPr id="17420" name="AutoShape 12">
              <a:extLst>
                <a:ext uri="{FF2B5EF4-FFF2-40B4-BE49-F238E27FC236}">
                  <a16:creationId xmlns:a16="http://schemas.microsoft.com/office/drawing/2014/main" id="{390CE4C9-F710-4503-958F-56D9A1C6C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1548"/>
              <a:ext cx="227" cy="1655"/>
            </a:xfrm>
            <a:prstGeom prst="rightBrace">
              <a:avLst>
                <a:gd name="adj1" fmla="val 607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Text Box 13">
              <a:extLst>
                <a:ext uri="{FF2B5EF4-FFF2-40B4-BE49-F238E27FC236}">
                  <a16:creationId xmlns:a16="http://schemas.microsoft.com/office/drawing/2014/main" id="{A0202E77-C10D-418B-AA05-A15A1CF93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1895"/>
              <a:ext cx="385" cy="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Repeated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2847B-7611-4AF9-B608-C7248FC0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624F-FC52-403A-AE41-A4785F9C88D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B4B7DF8-9951-48BC-8D4A-D11D96AC1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A67E0EE-3CE5-48F1-9528-62CDE32FB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800">
                <a:sym typeface="Wingdings" panose="05000000000000000000" pitchFamily="2" charset="2"/>
              </a:rPr>
              <a:t>Routing Table</a:t>
            </a:r>
            <a:endParaRPr lang="en-US" altLang="zh-CN" sz="2800"/>
          </a:p>
          <a:p>
            <a:pPr lvl="1">
              <a:lnSpc>
                <a:spcPct val="95000"/>
              </a:lnSpc>
            </a:pPr>
            <a:r>
              <a:rPr lang="en-US" altLang="zh-CN" sz="2400"/>
              <a:t>Static route </a:t>
            </a:r>
            <a:r>
              <a:rPr lang="en-US" altLang="zh-CN" sz="2400">
                <a:sym typeface="Wingdings" panose="05000000000000000000" pitchFamily="2" charset="2"/>
              </a:rPr>
              <a:t> manually define</a:t>
            </a:r>
            <a:endParaRPr lang="en-US" altLang="zh-CN" sz="2400"/>
          </a:p>
          <a:p>
            <a:pPr lvl="1">
              <a:lnSpc>
                <a:spcPct val="95000"/>
              </a:lnSpc>
            </a:pPr>
            <a:r>
              <a:rPr lang="en-US" altLang="zh-CN" sz="2400"/>
              <a:t>Dynamic route </a:t>
            </a:r>
            <a:r>
              <a:rPr lang="en-US" altLang="zh-CN" sz="2400">
                <a:sym typeface="Wingdings" panose="05000000000000000000" pitchFamily="2" charset="2"/>
              </a:rPr>
              <a:t> </a:t>
            </a:r>
            <a:r>
              <a:rPr lang="en-US" altLang="zh-CN" sz="2400"/>
              <a:t>routing protocol</a:t>
            </a:r>
          </a:p>
          <a:p>
            <a:pPr>
              <a:lnSpc>
                <a:spcPct val="95000"/>
              </a:lnSpc>
            </a:pPr>
            <a:r>
              <a:rPr lang="en-US" altLang="zh-CN" sz="2800"/>
              <a:t>Table-driven routing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One router </a:t>
            </a:r>
            <a:r>
              <a:rPr lang="en-US" altLang="zh-CN" sz="2400">
                <a:sym typeface="Wingdings" panose="05000000000000000000" pitchFamily="2" charset="2"/>
              </a:rPr>
              <a:t></a:t>
            </a:r>
            <a:r>
              <a:rPr lang="en-US" altLang="zh-CN" sz="2400"/>
              <a:t> More routed protocols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One routed protocol </a:t>
            </a:r>
            <a:r>
              <a:rPr lang="en-US" altLang="zh-CN" sz="2400">
                <a:sym typeface="Wingdings" panose="05000000000000000000" pitchFamily="2" charset="2"/>
              </a:rPr>
              <a:t> One</a:t>
            </a:r>
            <a:r>
              <a:rPr lang="en-US" altLang="zh-CN" sz="2400"/>
              <a:t> routing table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One routed protocol </a:t>
            </a:r>
            <a:r>
              <a:rPr lang="en-US" altLang="zh-CN" sz="2400">
                <a:sym typeface="Wingdings" panose="05000000000000000000" pitchFamily="2" charset="2"/>
              </a:rPr>
              <a:t> More routing protocols</a:t>
            </a:r>
            <a:endParaRPr lang="en-US" altLang="zh-CN" sz="2400"/>
          </a:p>
          <a:p>
            <a:pPr>
              <a:lnSpc>
                <a:spcPct val="95000"/>
              </a:lnSpc>
            </a:pPr>
            <a:r>
              <a:rPr lang="en-US" altLang="zh-CN" sz="2800"/>
              <a:t>Routing protocol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To </a:t>
            </a:r>
            <a:r>
              <a:rPr lang="en-US" altLang="zh-CN" sz="2400">
                <a:solidFill>
                  <a:schemeClr val="folHlink"/>
                </a:solidFill>
              </a:rPr>
              <a:t>share</a:t>
            </a:r>
            <a:r>
              <a:rPr lang="en-US" altLang="zh-CN" sz="2400"/>
              <a:t> the knowledge about the internet</a:t>
            </a:r>
          </a:p>
          <a:p>
            <a:pPr lvl="1">
              <a:lnSpc>
                <a:spcPct val="95000"/>
              </a:lnSpc>
            </a:pPr>
            <a:r>
              <a:rPr lang="en-US" altLang="zh-CN" sz="2400"/>
              <a:t>To </a:t>
            </a:r>
            <a:r>
              <a:rPr lang="en-US" altLang="zh-CN" sz="2400">
                <a:solidFill>
                  <a:schemeClr val="folHlink"/>
                </a:solidFill>
              </a:rPr>
              <a:t>calculate</a:t>
            </a:r>
            <a:r>
              <a:rPr lang="en-US" altLang="zh-CN" sz="2400"/>
              <a:t> the routing table based on the topology or the policies</a:t>
            </a: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9F3560D0-E5E8-44AC-BE73-B071311D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268413"/>
            <a:ext cx="2603500" cy="1776412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82800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Convergence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Overhead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4E3B82B-BFAC-47D1-99AE-B468A87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BF0-5584-4997-8A88-0A3890C456E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9533612-FA8A-4B9C-86B8-6C1713198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of Messages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D23E549-A75D-4C3E-90ED-5778AAFB2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/>
              <a:t>Request ( Command = 1 ): </a:t>
            </a:r>
            <a:r>
              <a:rPr lang="en-US" altLang="zh-CN">
                <a:solidFill>
                  <a:srgbClr val="00FFFF"/>
                </a:solidFill>
              </a:rPr>
              <a:t>broadcast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All entries ( IP address = 0.0.0.0 )</a:t>
            </a:r>
          </a:p>
          <a:p>
            <a:pPr lvl="2">
              <a:lnSpc>
                <a:spcPct val="95000"/>
              </a:lnSpc>
            </a:pPr>
            <a:r>
              <a:rPr lang="en-US" altLang="zh-CN"/>
              <a:t>To be sent by a router that has just come up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Specific entries ( IP address ≠ 0.0.0.0 )</a:t>
            </a:r>
          </a:p>
          <a:p>
            <a:pPr lvl="2">
              <a:lnSpc>
                <a:spcPct val="95000"/>
              </a:lnSpc>
            </a:pPr>
            <a:r>
              <a:rPr lang="en-US" altLang="zh-CN"/>
              <a:t>To be sent by a router that has some time-out entries</a:t>
            </a:r>
          </a:p>
          <a:p>
            <a:pPr>
              <a:lnSpc>
                <a:spcPct val="95000"/>
              </a:lnSpc>
            </a:pPr>
            <a:r>
              <a:rPr lang="en-US" altLang="zh-CN"/>
              <a:t>Response ( Command = 2 )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Solicited: </a:t>
            </a:r>
            <a:r>
              <a:rPr lang="en-US" altLang="zh-CN">
                <a:solidFill>
                  <a:srgbClr val="00FFFF"/>
                </a:solidFill>
              </a:rPr>
              <a:t>unicast</a:t>
            </a:r>
            <a:r>
              <a:rPr lang="en-US" altLang="zh-CN"/>
              <a:t> to the asker</a:t>
            </a:r>
          </a:p>
          <a:p>
            <a:pPr lvl="2">
              <a:lnSpc>
                <a:spcPct val="95000"/>
              </a:lnSpc>
            </a:pPr>
            <a:r>
              <a:rPr lang="en-US" altLang="zh-CN"/>
              <a:t>To be sent only in answer to a request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Unsolicited: </a:t>
            </a:r>
            <a:r>
              <a:rPr lang="en-US" altLang="zh-CN">
                <a:solidFill>
                  <a:srgbClr val="00FFFF"/>
                </a:solidFill>
              </a:rPr>
              <a:t>broadcast</a:t>
            </a:r>
            <a:r>
              <a:rPr lang="en-US" altLang="zh-CN"/>
              <a:t> to every neighbor</a:t>
            </a:r>
          </a:p>
          <a:p>
            <a:pPr lvl="2">
              <a:lnSpc>
                <a:spcPct val="95000"/>
              </a:lnSpc>
            </a:pPr>
            <a:r>
              <a:rPr lang="en-US" altLang="zh-CN"/>
              <a:t>To be sent every 30 s, contain the entire routing 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F2259A73-1F68-4A2B-9AB7-5488499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7DD0-1CC5-4BE4-9ACC-CF12ACB7BC2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3C41D51C-2397-457A-A69F-35BE293E0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11.3.2  RIP Operation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D9BD944-4409-403A-9883-AE03FB052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Discovery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Topology change</a:t>
            </a:r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Calculating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RIP updating algorithm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98908F0A-933A-4CD4-A59A-C2B9C1D00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19300"/>
            <a:ext cx="1296987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Initialize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RT</a:t>
            </a: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389E5019-2565-42F2-8AD0-698F1731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019300"/>
            <a:ext cx="1150937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RT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6B5431FF-54C7-4B3F-9299-93B56E5E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52738"/>
            <a:ext cx="24479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Update RT</a:t>
            </a:r>
          </a:p>
        </p:txBody>
      </p:sp>
      <p:sp>
        <p:nvSpPr>
          <p:cNvPr id="74760" name="AutoShape 8">
            <a:extLst>
              <a:ext uri="{FF2B5EF4-FFF2-40B4-BE49-F238E27FC236}">
                <a16:creationId xmlns:a16="http://schemas.microsoft.com/office/drawing/2014/main" id="{F7D6A1DC-5769-45A6-8E2A-1B132A2C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092325"/>
            <a:ext cx="1727200" cy="6794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Update?</a:t>
            </a:r>
          </a:p>
        </p:txBody>
      </p:sp>
      <p:cxnSp>
        <p:nvCxnSpPr>
          <p:cNvPr id="74761" name="AutoShape 9">
            <a:extLst>
              <a:ext uri="{FF2B5EF4-FFF2-40B4-BE49-F238E27FC236}">
                <a16:creationId xmlns:a16="http://schemas.microsoft.com/office/drawing/2014/main" id="{46C2DBBB-EA35-42C9-B473-9C9A5C5FC1C8}"/>
              </a:ext>
            </a:extLst>
          </p:cNvPr>
          <p:cNvCxnSpPr>
            <a:cxnSpLocks noChangeShapeType="1"/>
            <a:stCxn id="74757" idx="3"/>
            <a:endCxn id="74758" idx="1"/>
          </p:cNvCxnSpPr>
          <p:nvPr/>
        </p:nvCxnSpPr>
        <p:spPr bwMode="auto">
          <a:xfrm>
            <a:off x="1765300" y="2435225"/>
            <a:ext cx="430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2" name="AutoShape 10">
            <a:extLst>
              <a:ext uri="{FF2B5EF4-FFF2-40B4-BE49-F238E27FC236}">
                <a16:creationId xmlns:a16="http://schemas.microsoft.com/office/drawing/2014/main" id="{8689288F-73E4-4838-8A41-1A61CC9E0A11}"/>
              </a:ext>
            </a:extLst>
          </p:cNvPr>
          <p:cNvCxnSpPr>
            <a:cxnSpLocks noChangeShapeType="1"/>
            <a:stCxn id="74758" idx="3"/>
            <a:endCxn id="74760" idx="1"/>
          </p:cNvCxnSpPr>
          <p:nvPr/>
        </p:nvCxnSpPr>
        <p:spPr bwMode="auto">
          <a:xfrm flipV="1">
            <a:off x="3346450" y="2432050"/>
            <a:ext cx="361950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64" name="Text Box 12">
            <a:extLst>
              <a:ext uri="{FF2B5EF4-FFF2-40B4-BE49-F238E27FC236}">
                <a16:creationId xmlns:a16="http://schemas.microsoft.com/office/drawing/2014/main" id="{89FC9BE9-99C4-4178-BDCC-BBB54320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95513"/>
            <a:ext cx="244951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 RT per 30s</a:t>
            </a:r>
          </a:p>
        </p:txBody>
      </p:sp>
      <p:cxnSp>
        <p:nvCxnSpPr>
          <p:cNvPr id="74765" name="AutoShape 13">
            <a:extLst>
              <a:ext uri="{FF2B5EF4-FFF2-40B4-BE49-F238E27FC236}">
                <a16:creationId xmlns:a16="http://schemas.microsoft.com/office/drawing/2014/main" id="{3F1139EC-7987-49D3-8612-6A0E6DBF5F0A}"/>
              </a:ext>
            </a:extLst>
          </p:cNvPr>
          <p:cNvCxnSpPr>
            <a:cxnSpLocks noChangeShapeType="1"/>
            <a:stCxn id="74760" idx="3"/>
            <a:endCxn id="74764" idx="1"/>
          </p:cNvCxnSpPr>
          <p:nvPr/>
        </p:nvCxnSpPr>
        <p:spPr bwMode="auto">
          <a:xfrm flipV="1">
            <a:off x="5435600" y="2428875"/>
            <a:ext cx="431800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6" name="AutoShape 14">
            <a:extLst>
              <a:ext uri="{FF2B5EF4-FFF2-40B4-BE49-F238E27FC236}">
                <a16:creationId xmlns:a16="http://schemas.microsoft.com/office/drawing/2014/main" id="{CCD0413A-C73D-444C-B623-E42A12C7F295}"/>
              </a:ext>
            </a:extLst>
          </p:cNvPr>
          <p:cNvCxnSpPr>
            <a:cxnSpLocks noChangeShapeType="1"/>
            <a:stCxn id="74760" idx="2"/>
            <a:endCxn id="74759" idx="1"/>
          </p:cNvCxnSpPr>
          <p:nvPr/>
        </p:nvCxnSpPr>
        <p:spPr bwMode="auto">
          <a:xfrm rot="16200000" flipH="1">
            <a:off x="5062537" y="2281238"/>
            <a:ext cx="314325" cy="12954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67" name="Text Box 15">
            <a:extLst>
              <a:ext uri="{FF2B5EF4-FFF2-40B4-BE49-F238E27FC236}">
                <a16:creationId xmlns:a16="http://schemas.microsoft.com/office/drawing/2014/main" id="{0ADF1F56-9580-4403-ACB1-54CC0366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1989138"/>
            <a:ext cx="54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74769" name="Text Box 17">
            <a:extLst>
              <a:ext uri="{FF2B5EF4-FFF2-40B4-BE49-F238E27FC236}">
                <a16:creationId xmlns:a16="http://schemas.microsoft.com/office/drawing/2014/main" id="{104E0C5D-37F4-4A63-95D4-9AAEA3010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082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74770" name="Text Box 18">
            <a:extLst>
              <a:ext uri="{FF2B5EF4-FFF2-40B4-BE49-F238E27FC236}">
                <a16:creationId xmlns:a16="http://schemas.microsoft.com/office/drawing/2014/main" id="{32211528-9AEB-4785-8674-EBD5C5A54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00525"/>
            <a:ext cx="1296987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Find the change</a:t>
            </a:r>
          </a:p>
        </p:txBody>
      </p:sp>
      <p:sp>
        <p:nvSpPr>
          <p:cNvPr id="74771" name="Text Box 19">
            <a:extLst>
              <a:ext uri="{FF2B5EF4-FFF2-40B4-BE49-F238E27FC236}">
                <a16:creationId xmlns:a16="http://schemas.microsoft.com/office/drawing/2014/main" id="{652CF680-0E01-45AC-BB0B-41F6D575B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00525"/>
            <a:ext cx="1150937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Update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RT</a:t>
            </a:r>
          </a:p>
        </p:txBody>
      </p:sp>
      <p:cxnSp>
        <p:nvCxnSpPr>
          <p:cNvPr id="74774" name="AutoShape 22">
            <a:extLst>
              <a:ext uri="{FF2B5EF4-FFF2-40B4-BE49-F238E27FC236}">
                <a16:creationId xmlns:a16="http://schemas.microsoft.com/office/drawing/2014/main" id="{28680170-D6BB-4A5F-BEAE-3DB0E48371E8}"/>
              </a:ext>
            </a:extLst>
          </p:cNvPr>
          <p:cNvCxnSpPr>
            <a:cxnSpLocks noChangeShapeType="1"/>
            <a:stCxn id="74770" idx="3"/>
            <a:endCxn id="74771" idx="1"/>
          </p:cNvCxnSpPr>
          <p:nvPr/>
        </p:nvCxnSpPr>
        <p:spPr bwMode="auto">
          <a:xfrm>
            <a:off x="1765300" y="4616450"/>
            <a:ext cx="5032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5" name="AutoShape 23">
            <a:extLst>
              <a:ext uri="{FF2B5EF4-FFF2-40B4-BE49-F238E27FC236}">
                <a16:creationId xmlns:a16="http://schemas.microsoft.com/office/drawing/2014/main" id="{704FBB31-25C2-438C-A8AC-B7D614392FF0}"/>
              </a:ext>
            </a:extLst>
          </p:cNvPr>
          <p:cNvCxnSpPr>
            <a:cxnSpLocks noChangeShapeType="1"/>
            <a:stCxn id="74771" idx="3"/>
            <a:endCxn id="74777" idx="1"/>
          </p:cNvCxnSpPr>
          <p:nvPr/>
        </p:nvCxnSpPr>
        <p:spPr bwMode="auto">
          <a:xfrm>
            <a:off x="3419475" y="4616450"/>
            <a:ext cx="50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77" name="Text Box 25">
            <a:extLst>
              <a:ext uri="{FF2B5EF4-FFF2-40B4-BE49-F238E27FC236}">
                <a16:creationId xmlns:a16="http://schemas.microsoft.com/office/drawing/2014/main" id="{E064FFE7-B016-4E52-8EDC-B88C50C49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200525"/>
            <a:ext cx="1871663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 RT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on schedule</a:t>
            </a:r>
          </a:p>
        </p:txBody>
      </p:sp>
      <p:cxnSp>
        <p:nvCxnSpPr>
          <p:cNvPr id="74782" name="AutoShape 30">
            <a:extLst>
              <a:ext uri="{FF2B5EF4-FFF2-40B4-BE49-F238E27FC236}">
                <a16:creationId xmlns:a16="http://schemas.microsoft.com/office/drawing/2014/main" id="{2726FCE1-8FA8-4694-BAF3-E42ABD62B49D}"/>
              </a:ext>
            </a:extLst>
          </p:cNvPr>
          <p:cNvCxnSpPr>
            <a:cxnSpLocks noChangeShapeType="1"/>
            <a:stCxn id="74777" idx="3"/>
            <a:endCxn id="74783" idx="1"/>
          </p:cNvCxnSpPr>
          <p:nvPr/>
        </p:nvCxnSpPr>
        <p:spPr bwMode="auto">
          <a:xfrm>
            <a:off x="5795963" y="4616450"/>
            <a:ext cx="1225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83" name="Text Box 31">
            <a:extLst>
              <a:ext uri="{FF2B5EF4-FFF2-40B4-BE49-F238E27FC236}">
                <a16:creationId xmlns:a16="http://schemas.microsoft.com/office/drawing/2014/main" id="{EA2E0505-35DD-4F45-8A21-52CD3088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4200525"/>
            <a:ext cx="1871662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Like discovery</a:t>
            </a:r>
          </a:p>
        </p:txBody>
      </p:sp>
      <p:sp>
        <p:nvSpPr>
          <p:cNvPr id="74784" name="AutoShape 32">
            <a:extLst>
              <a:ext uri="{FF2B5EF4-FFF2-40B4-BE49-F238E27FC236}">
                <a16:creationId xmlns:a16="http://schemas.microsoft.com/office/drawing/2014/main" id="{3F78ABC3-DD66-43B4-95A9-8B2755AAB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1341438"/>
            <a:ext cx="4243388" cy="485775"/>
          </a:xfrm>
          <a:prstGeom prst="wedgeRectCallout">
            <a:avLst>
              <a:gd name="adj1" fmla="val -53255"/>
              <a:gd name="adj2" fmla="val 8725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Split horizons &amp; poison reverse</a:t>
            </a:r>
          </a:p>
        </p:txBody>
      </p:sp>
      <p:sp>
        <p:nvSpPr>
          <p:cNvPr id="74785" name="AutoShape 33">
            <a:extLst>
              <a:ext uri="{FF2B5EF4-FFF2-40B4-BE49-F238E27FC236}">
                <a16:creationId xmlns:a16="http://schemas.microsoft.com/office/drawing/2014/main" id="{D0AC5715-5A4B-400E-B44B-A7407628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5248275"/>
            <a:ext cx="2436812" cy="485775"/>
          </a:xfrm>
          <a:prstGeom prst="wedgeRectCallout">
            <a:avLst>
              <a:gd name="adj1" fmla="val -57037"/>
              <a:gd name="adj2" fmla="val -9052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Triggered update</a:t>
            </a:r>
          </a:p>
        </p:txBody>
      </p:sp>
      <p:cxnSp>
        <p:nvCxnSpPr>
          <p:cNvPr id="74787" name="AutoShape 35">
            <a:extLst>
              <a:ext uri="{FF2B5EF4-FFF2-40B4-BE49-F238E27FC236}">
                <a16:creationId xmlns:a16="http://schemas.microsoft.com/office/drawing/2014/main" id="{85127A3D-000B-4B44-A7FF-BCD3B72739DD}"/>
              </a:ext>
            </a:extLst>
          </p:cNvPr>
          <p:cNvCxnSpPr>
            <a:cxnSpLocks noChangeShapeType="1"/>
            <a:stCxn id="74759" idx="2"/>
            <a:endCxn id="74758" idx="2"/>
          </p:cNvCxnSpPr>
          <p:nvPr/>
        </p:nvCxnSpPr>
        <p:spPr bwMode="auto">
          <a:xfrm rot="16200000" flipV="1">
            <a:off x="4697412" y="925513"/>
            <a:ext cx="468313" cy="4319588"/>
          </a:xfrm>
          <a:prstGeom prst="bentConnector3">
            <a:avLst>
              <a:gd name="adj1" fmla="val -4881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nimBg="1"/>
      <p:bldP spid="74758" grpId="0" animBg="1"/>
      <p:bldP spid="74759" grpId="0" animBg="1"/>
      <p:bldP spid="74760" grpId="0" animBg="1"/>
      <p:bldP spid="74764" grpId="0" animBg="1"/>
      <p:bldP spid="74767" grpId="0"/>
      <p:bldP spid="74769" grpId="0"/>
      <p:bldP spid="74770" grpId="0" animBg="1"/>
      <p:bldP spid="74771" grpId="0" animBg="1"/>
      <p:bldP spid="74777" grpId="0" animBg="1"/>
      <p:bldP spid="74783" grpId="0" animBg="1"/>
      <p:bldP spid="74784" grpId="0" animBg="1"/>
      <p:bldP spid="747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0990B5A-7FDC-4483-A63D-558DB6A9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373-0341-43D3-B4B0-ED796C99708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3DB54347-C0C8-4F33-98A3-61139C3F2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Initializing the Routing Table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8467273-D169-4E58-A81E-127D451B9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Only the directly attached networks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RFC 1058:  metric = 1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In most routers:  metric = 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Examples of some router’s routing table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Cisco router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C</a:t>
            </a:r>
            <a:r>
              <a:rPr lang="en-US" altLang="zh-CN" sz="2400" dirty="0">
                <a:solidFill>
                  <a:srgbClr val="00FFFF"/>
                </a:solidFill>
              </a:rPr>
              <a:t>    10.1.1.0 is directly connected, FastEthernet0/0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华为 </a:t>
            </a:r>
            <a:r>
              <a:rPr lang="en-US" altLang="zh-CN" dirty="0"/>
              <a:t>router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FFFF"/>
                </a:solidFill>
              </a:rPr>
              <a:t>Dst</a:t>
            </a:r>
            <a:r>
              <a:rPr lang="en-US" altLang="zh-CN" sz="2400" dirty="0">
                <a:solidFill>
                  <a:srgbClr val="00FFFF"/>
                </a:solidFill>
              </a:rPr>
              <a:t>/Mask       Proto    Pref   Metric   </a:t>
            </a:r>
            <a:r>
              <a:rPr lang="en-US" altLang="zh-CN" sz="2400" dirty="0" err="1">
                <a:solidFill>
                  <a:srgbClr val="00FFFF"/>
                </a:solidFill>
              </a:rPr>
              <a:t>Nexthop</a:t>
            </a:r>
            <a:r>
              <a:rPr lang="en-US" altLang="zh-CN" sz="2400" dirty="0">
                <a:solidFill>
                  <a:srgbClr val="00FFFF"/>
                </a:solidFill>
              </a:rPr>
              <a:t>         Interface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FFFF"/>
                </a:solidFill>
              </a:rPr>
              <a:t>10.1.1.0/24   </a:t>
            </a:r>
            <a:r>
              <a:rPr lang="en-US" altLang="zh-CN" sz="2400" dirty="0">
                <a:solidFill>
                  <a:schemeClr val="folHlink"/>
                </a:solidFill>
              </a:rPr>
              <a:t>Direct</a:t>
            </a:r>
            <a:r>
              <a:rPr lang="en-US" altLang="zh-CN" sz="2400" dirty="0">
                <a:solidFill>
                  <a:srgbClr val="00FFFF"/>
                </a:solidFill>
              </a:rPr>
              <a:t>   0       </a:t>
            </a:r>
            <a:r>
              <a:rPr lang="en-US" altLang="zh-CN" sz="2400" dirty="0">
                <a:solidFill>
                  <a:schemeClr val="folHlink"/>
                </a:solidFill>
              </a:rPr>
              <a:t>0</a:t>
            </a:r>
            <a:r>
              <a:rPr lang="en-US" altLang="zh-CN" sz="2400" dirty="0">
                <a:solidFill>
                  <a:srgbClr val="00FFFF"/>
                </a:solidFill>
              </a:rPr>
              <a:t>            10.1.1.254    Ethernet0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D2328345-E821-4CBB-BA70-ABF35CE63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124325"/>
            <a:ext cx="63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……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264D01F5-469B-4521-8FAE-A11BF6034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5876925"/>
            <a:ext cx="63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……</a:t>
            </a:r>
          </a:p>
        </p:txBody>
      </p:sp>
      <p:sp>
        <p:nvSpPr>
          <p:cNvPr id="75783" name="AutoShape 7">
            <a:extLst>
              <a:ext uri="{FF2B5EF4-FFF2-40B4-BE49-F238E27FC236}">
                <a16:creationId xmlns:a16="http://schemas.microsoft.com/office/drawing/2014/main" id="{33D03761-CB5F-4EF6-AC31-C3C1D4B5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995488"/>
            <a:ext cx="3425825" cy="569912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RFC 1058: section 3.6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12992D-E156-4D4F-AE46-B3D3B40B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D7D-23E5-4AC9-BC1C-ABAE4495F31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67AB4B4-D747-426D-83FF-EC4CAFE42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RFC 1058: Sending RIP Responses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6E481A5-7E08-477A-9CE6-6FB121AB6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Source IP address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IP address of the sending interface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/>
              <a:t>Consider: multiple IP addresses on a single physical interface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The entries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Answer to a request:  the requested routes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Regular update:  the whole routing table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Triggered update:  only the changed routes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/>
              <a:t>Note: the max datagram size is 512 bytes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In each entry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Address:  host addr,  subnet addr,  network addr,  0.0.0.0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FFFF"/>
                </a:solidFill>
              </a:rPr>
              <a:t>Metric: from the routing table without change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975565C-4906-4959-91A1-21E3BAC6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53B7-3C4F-4297-A78A-09E19594D1C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F915313D-BDDD-4D42-9BF6-1079ED644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RFC 1058: </a:t>
            </a:r>
            <a:br>
              <a:rPr lang="en-US" altLang="zh-CN" sz="3600"/>
            </a:br>
            <a:r>
              <a:rPr lang="en-US" altLang="zh-CN" sz="3600"/>
              <a:t>Updating the Routing Table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389A65A-F5DE-4701-BC9C-BB3B0E797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When receive a response RIP message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First to check for validity</a:t>
            </a:r>
          </a:p>
          <a:p>
            <a:pPr marL="871538" lvl="1" indent="-414338">
              <a:lnSpc>
                <a:spcPct val="90000"/>
              </a:lnSpc>
            </a:pPr>
            <a:r>
              <a:rPr lang="en-US" altLang="zh-CN" sz="2400"/>
              <a:t>Port number, source IP address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Then to process the entries in it one by one</a:t>
            </a:r>
          </a:p>
          <a:p>
            <a:pPr marL="871538" lvl="1" indent="-4143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1.  Ignore the entry whose metric, address or unused fields are invalid</a:t>
            </a:r>
          </a:p>
          <a:p>
            <a:pPr marL="871538" lvl="1" indent="-4143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FFFF"/>
                </a:solidFill>
              </a:rPr>
              <a:t>2.  Update the entry’s metric = min ( metric + 1, 16 )</a:t>
            </a:r>
          </a:p>
          <a:p>
            <a:pPr marL="871538" lvl="1" indent="-4143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3.  If the entry address is not in the RT, then add it</a:t>
            </a:r>
          </a:p>
          <a:p>
            <a:pPr marL="871538" lvl="1" indent="-4143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4.  Else if the next-hop in the RT is same with source IP address, then replace the route in the RT with this entry</a:t>
            </a:r>
          </a:p>
          <a:p>
            <a:pPr marL="871538" lvl="1" indent="-4143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5.  Else if the new metric is lower than the one in the RT, then replace the route in the RT with this entry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850A0601-15D4-46FC-82EC-B7FB9A25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457F9FB-9F45-44F7-BA1E-89137103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B29-2CD0-413D-AE36-329155F3DEB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763F8D4-D3FF-4088-B751-E42446CC9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5AAEE460-BD87-4821-A65F-A3C0362C229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"/>
          <a:stretch>
            <a:fillRect/>
          </a:stretch>
        </p:blipFill>
        <p:spPr>
          <a:xfrm>
            <a:off x="0" y="131763"/>
            <a:ext cx="9109075" cy="6537325"/>
          </a:xfrm>
          <a:noFill/>
          <a:ln/>
        </p:spPr>
      </p:pic>
      <p:sp>
        <p:nvSpPr>
          <p:cNvPr id="20484" name="Oval 4">
            <a:extLst>
              <a:ext uri="{FF2B5EF4-FFF2-40B4-BE49-F238E27FC236}">
                <a16:creationId xmlns:a16="http://schemas.microsoft.com/office/drawing/2014/main" id="{ED664122-DA8F-4383-8853-407E84B2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4392613" cy="29527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6BF3B269-552A-4AA5-9B72-366CEDDE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1113"/>
            <a:ext cx="3311525" cy="2841625"/>
          </a:xfrm>
          <a:prstGeom prst="rect">
            <a:avLst/>
          </a:prstGeom>
          <a:solidFill>
            <a:srgbClr val="A50021"/>
          </a:solidFill>
          <a:ln w="952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2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RFC1058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：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 发送时 </a:t>
            </a: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unchanged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	</a:t>
            </a:r>
            <a:r>
              <a:rPr lang="zh-CN" altLang="en-US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接收时 </a:t>
            </a: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Metric + 1</a:t>
            </a:r>
          </a:p>
          <a:p>
            <a:pPr>
              <a:spcBef>
                <a:spcPct val="25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某些实现：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 </a:t>
            </a:r>
            <a:r>
              <a:rPr lang="zh-CN" altLang="en-US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发送时 </a:t>
            </a: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Metric + 1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	</a:t>
            </a:r>
            <a:r>
              <a:rPr lang="zh-CN" altLang="en-US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接收时 </a:t>
            </a: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灯片编号占位符 5">
            <a:extLst>
              <a:ext uri="{FF2B5EF4-FFF2-40B4-BE49-F238E27FC236}">
                <a16:creationId xmlns:a16="http://schemas.microsoft.com/office/drawing/2014/main" id="{1E2760B6-2D76-4C67-8000-7259CEC3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103-0CBD-4F49-A016-D544C9D5B89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506" name="Freeform 2">
            <a:extLst>
              <a:ext uri="{FF2B5EF4-FFF2-40B4-BE49-F238E27FC236}">
                <a16:creationId xmlns:a16="http://schemas.microsoft.com/office/drawing/2014/main" id="{CE5426A8-B6D1-4A11-B8CA-303100093C24}"/>
              </a:ext>
            </a:extLst>
          </p:cNvPr>
          <p:cNvSpPr>
            <a:spLocks/>
          </p:cNvSpPr>
          <p:nvPr/>
        </p:nvSpPr>
        <p:spPr bwMode="auto">
          <a:xfrm>
            <a:off x="3635375" y="2709863"/>
            <a:ext cx="1873250" cy="1150937"/>
          </a:xfrm>
          <a:custGeom>
            <a:avLst/>
            <a:gdLst>
              <a:gd name="T0" fmla="*/ 363 w 1225"/>
              <a:gd name="T1" fmla="*/ 0 h 680"/>
              <a:gd name="T2" fmla="*/ 0 w 1225"/>
              <a:gd name="T3" fmla="*/ 680 h 680"/>
              <a:gd name="T4" fmla="*/ 1225 w 1225"/>
              <a:gd name="T5" fmla="*/ 680 h 680"/>
              <a:gd name="T6" fmla="*/ 862 w 1225"/>
              <a:gd name="T7" fmla="*/ 0 h 680"/>
              <a:gd name="T8" fmla="*/ 363 w 1225"/>
              <a:gd name="T9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680">
                <a:moveTo>
                  <a:pt x="363" y="0"/>
                </a:moveTo>
                <a:lnTo>
                  <a:pt x="0" y="680"/>
                </a:lnTo>
                <a:lnTo>
                  <a:pt x="1225" y="680"/>
                </a:lnTo>
                <a:lnTo>
                  <a:pt x="862" y="0"/>
                </a:lnTo>
                <a:lnTo>
                  <a:pt x="363" y="0"/>
                </a:lnTo>
                <a:close/>
              </a:path>
            </a:pathLst>
          </a:custGeom>
          <a:gradFill rotWithShape="1">
            <a:gsLst>
              <a:gs pos="0">
                <a:srgbClr val="C7DCDF">
                  <a:alpha val="39999"/>
                </a:srgbClr>
              </a:gs>
              <a:gs pos="100000">
                <a:schemeClr val="accent1">
                  <a:alpha val="3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Freeform 3">
            <a:extLst>
              <a:ext uri="{FF2B5EF4-FFF2-40B4-BE49-F238E27FC236}">
                <a16:creationId xmlns:a16="http://schemas.microsoft.com/office/drawing/2014/main" id="{88BDB4E6-AB06-4714-B631-F10CE9A41564}"/>
              </a:ext>
            </a:extLst>
          </p:cNvPr>
          <p:cNvSpPr>
            <a:spLocks/>
          </p:cNvSpPr>
          <p:nvPr/>
        </p:nvSpPr>
        <p:spPr bwMode="auto">
          <a:xfrm flipH="1">
            <a:off x="6588125" y="2781300"/>
            <a:ext cx="1944688" cy="1079500"/>
          </a:xfrm>
          <a:custGeom>
            <a:avLst/>
            <a:gdLst>
              <a:gd name="T0" fmla="*/ 635 w 1225"/>
              <a:gd name="T1" fmla="*/ 0 h 635"/>
              <a:gd name="T2" fmla="*/ 0 w 1225"/>
              <a:gd name="T3" fmla="*/ 635 h 635"/>
              <a:gd name="T4" fmla="*/ 1225 w 1225"/>
              <a:gd name="T5" fmla="*/ 635 h 635"/>
              <a:gd name="T6" fmla="*/ 1134 w 1225"/>
              <a:gd name="T7" fmla="*/ 0 h 635"/>
              <a:gd name="T8" fmla="*/ 635 w 1225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635">
                <a:moveTo>
                  <a:pt x="635" y="0"/>
                </a:moveTo>
                <a:lnTo>
                  <a:pt x="0" y="635"/>
                </a:lnTo>
                <a:lnTo>
                  <a:pt x="1225" y="635"/>
                </a:lnTo>
                <a:lnTo>
                  <a:pt x="1134" y="0"/>
                </a:lnTo>
                <a:lnTo>
                  <a:pt x="635" y="0"/>
                </a:lnTo>
                <a:close/>
              </a:path>
            </a:pathLst>
          </a:custGeom>
          <a:gradFill rotWithShape="1">
            <a:gsLst>
              <a:gs pos="0">
                <a:srgbClr val="C7DCDF">
                  <a:alpha val="39999"/>
                </a:srgbClr>
              </a:gs>
              <a:gs pos="100000">
                <a:schemeClr val="accent1">
                  <a:alpha val="3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Freeform 4">
            <a:extLst>
              <a:ext uri="{FF2B5EF4-FFF2-40B4-BE49-F238E27FC236}">
                <a16:creationId xmlns:a16="http://schemas.microsoft.com/office/drawing/2014/main" id="{6A102D6C-8E01-47AA-B9B0-C98633882FD7}"/>
              </a:ext>
            </a:extLst>
          </p:cNvPr>
          <p:cNvSpPr>
            <a:spLocks/>
          </p:cNvSpPr>
          <p:nvPr/>
        </p:nvSpPr>
        <p:spPr bwMode="auto">
          <a:xfrm>
            <a:off x="611188" y="2781300"/>
            <a:ext cx="1944687" cy="1079500"/>
          </a:xfrm>
          <a:custGeom>
            <a:avLst/>
            <a:gdLst>
              <a:gd name="T0" fmla="*/ 635 w 1225"/>
              <a:gd name="T1" fmla="*/ 0 h 635"/>
              <a:gd name="T2" fmla="*/ 0 w 1225"/>
              <a:gd name="T3" fmla="*/ 635 h 635"/>
              <a:gd name="T4" fmla="*/ 1225 w 1225"/>
              <a:gd name="T5" fmla="*/ 635 h 635"/>
              <a:gd name="T6" fmla="*/ 1134 w 1225"/>
              <a:gd name="T7" fmla="*/ 0 h 635"/>
              <a:gd name="T8" fmla="*/ 635 w 1225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635">
                <a:moveTo>
                  <a:pt x="635" y="0"/>
                </a:moveTo>
                <a:lnTo>
                  <a:pt x="0" y="635"/>
                </a:lnTo>
                <a:lnTo>
                  <a:pt x="1225" y="635"/>
                </a:lnTo>
                <a:lnTo>
                  <a:pt x="1134" y="0"/>
                </a:lnTo>
                <a:lnTo>
                  <a:pt x="635" y="0"/>
                </a:lnTo>
                <a:close/>
              </a:path>
            </a:pathLst>
          </a:custGeom>
          <a:gradFill rotWithShape="1">
            <a:gsLst>
              <a:gs pos="0">
                <a:srgbClr val="C7DCDF">
                  <a:alpha val="39999"/>
                </a:srgbClr>
              </a:gs>
              <a:gs pos="100000">
                <a:schemeClr val="accent1">
                  <a:alpha val="3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AAB00BF-5A54-4BBE-9100-291EF1B52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Discovery</a:t>
            </a:r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660829C9-E08E-4EB1-8B81-67979483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373313"/>
            <a:ext cx="892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743BAC3E-FA20-455B-9F7B-33FF627C4223}"/>
              </a:ext>
            </a:extLst>
          </p:cNvPr>
          <p:cNvCxnSpPr>
            <a:cxnSpLocks noChangeShapeType="1"/>
            <a:stCxn id="21658" idx="3"/>
            <a:endCxn id="21510" idx="1"/>
          </p:cNvCxnSpPr>
          <p:nvPr/>
        </p:nvCxnSpPr>
        <p:spPr bwMode="auto">
          <a:xfrm>
            <a:off x="2444750" y="2620963"/>
            <a:ext cx="1701800" cy="0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7C82F7ED-01CE-44F2-AC96-01AE4D69AE94}"/>
              </a:ext>
            </a:extLst>
          </p:cNvPr>
          <p:cNvCxnSpPr>
            <a:cxnSpLocks noChangeShapeType="1"/>
            <a:stCxn id="21510" idx="3"/>
            <a:endCxn id="21659" idx="1"/>
          </p:cNvCxnSpPr>
          <p:nvPr/>
        </p:nvCxnSpPr>
        <p:spPr bwMode="auto">
          <a:xfrm>
            <a:off x="5038725" y="2620963"/>
            <a:ext cx="1692275" cy="0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Line 9">
            <a:extLst>
              <a:ext uri="{FF2B5EF4-FFF2-40B4-BE49-F238E27FC236}">
                <a16:creationId xmlns:a16="http://schemas.microsoft.com/office/drawing/2014/main" id="{3036F887-7243-4FA0-A23F-1147CE73A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" y="2590800"/>
            <a:ext cx="10795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0E8C1609-EEA6-45C6-97FF-4CFF8052A4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8238" y="2590800"/>
            <a:ext cx="10795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7C194D2F-50C6-442C-B11E-BA66CFC4F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198913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4594DA7A-409A-4CB2-8614-DE3597CF6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198913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3A8FF103-F3C5-493A-A259-8FC9A96FE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891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007BBF4B-F9C4-4A60-A721-606F08EF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062163"/>
            <a:ext cx="495300" cy="466725"/>
          </a:xfrm>
          <a:prstGeom prst="rect">
            <a:avLst/>
          </a:prstGeom>
          <a:solidFill>
            <a:srgbClr val="F9EB6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N1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511873BF-AD43-412A-8C2A-A9C67C452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062163"/>
            <a:ext cx="495300" cy="466725"/>
          </a:xfrm>
          <a:prstGeom prst="rect">
            <a:avLst/>
          </a:prstGeom>
          <a:solidFill>
            <a:srgbClr val="F9EB6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N2</a:t>
            </a: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010930F6-7531-4365-8E80-C27A8B8D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062163"/>
            <a:ext cx="495300" cy="466725"/>
          </a:xfrm>
          <a:prstGeom prst="rect">
            <a:avLst/>
          </a:prstGeom>
          <a:solidFill>
            <a:srgbClr val="F9EB6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N3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93E3FE4F-740C-41A8-899C-B06A7732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050" y="2062163"/>
            <a:ext cx="495300" cy="466725"/>
          </a:xfrm>
          <a:prstGeom prst="rect">
            <a:avLst/>
          </a:prstGeom>
          <a:solidFill>
            <a:srgbClr val="F9EB6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N4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626F1B30-5862-4383-AA02-C57B7B4A3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6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BF52A24F-C358-4DAD-9871-F4BB15A0C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56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D00993CF-B2DF-4515-9F3E-37046501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256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729D8AAB-FFBA-4A5F-B72B-93340CDCF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256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1EF57853-0745-4B97-9F0F-2FD4D9E7C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25654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289CDE8F-49E2-4A58-BD83-AC06FAE41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25654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graphicFrame>
        <p:nvGraphicFramePr>
          <p:cNvPr id="21528" name="Group 24">
            <a:extLst>
              <a:ext uri="{FF2B5EF4-FFF2-40B4-BE49-F238E27FC236}">
                <a16:creationId xmlns:a16="http://schemas.microsoft.com/office/drawing/2014/main" id="{886D197F-EE96-4D81-8B09-B854A37A61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86538" y="3860800"/>
          <a:ext cx="1943100" cy="2592388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848056980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580068232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1279936857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421012299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N3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3822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N4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32491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0485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05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60305"/>
                  </a:ext>
                </a:extLst>
              </a:tr>
            </a:tbl>
          </a:graphicData>
        </a:graphic>
      </p:graphicFrame>
      <p:graphicFrame>
        <p:nvGraphicFramePr>
          <p:cNvPr id="21560" name="Group 56">
            <a:extLst>
              <a:ext uri="{FF2B5EF4-FFF2-40B4-BE49-F238E27FC236}">
                <a16:creationId xmlns:a16="http://schemas.microsoft.com/office/drawing/2014/main" id="{465043CD-9726-4476-ACB6-D65588DFFC6D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860800"/>
          <a:ext cx="1943100" cy="2592388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6411503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6936967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1298045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1069916028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5166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N2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54170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3341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447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14488"/>
                  </a:ext>
                </a:extLst>
              </a:tr>
            </a:tbl>
          </a:graphicData>
        </a:graphic>
      </p:graphicFrame>
      <p:graphicFrame>
        <p:nvGraphicFramePr>
          <p:cNvPr id="21592" name="Group 88">
            <a:extLst>
              <a:ext uri="{FF2B5EF4-FFF2-40B4-BE49-F238E27FC236}">
                <a16:creationId xmlns:a16="http://schemas.microsoft.com/office/drawing/2014/main" id="{CBA9EB53-503A-4BF7-AA8A-7D3D6A96C9F0}"/>
              </a:ext>
            </a:extLst>
          </p:cNvPr>
          <p:cNvGraphicFramePr>
            <a:graphicFrameLocks noGrp="1"/>
          </p:cNvGraphicFramePr>
          <p:nvPr/>
        </p:nvGraphicFramePr>
        <p:xfrm>
          <a:off x="3603625" y="3860800"/>
          <a:ext cx="1935163" cy="2592388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78769417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4613231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68919325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1242809944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9419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71200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1544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34992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98065"/>
                  </a:ext>
                </a:extLst>
              </a:tr>
            </a:tbl>
          </a:graphicData>
        </a:graphic>
      </p:graphicFrame>
      <p:sp>
        <p:nvSpPr>
          <p:cNvPr id="21624" name="Text Box 120">
            <a:extLst>
              <a:ext uri="{FF2B5EF4-FFF2-40B4-BE49-F238E27FC236}">
                <a16:creationId xmlns:a16="http://schemas.microsoft.com/office/drawing/2014/main" id="{77516BFC-CB4E-4F25-BB08-53DE14E2D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46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路由表：</a:t>
            </a:r>
          </a:p>
        </p:txBody>
      </p:sp>
      <p:graphicFrame>
        <p:nvGraphicFramePr>
          <p:cNvPr id="21625" name="Group 121">
            <a:extLst>
              <a:ext uri="{FF2B5EF4-FFF2-40B4-BE49-F238E27FC236}">
                <a16:creationId xmlns:a16="http://schemas.microsoft.com/office/drawing/2014/main" id="{844506EF-2D1A-40BA-9995-D396B035552E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1358900"/>
          <a:ext cx="6408738" cy="557213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880709575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139914139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885857568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486439469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目的网络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下一跳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发送接口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Metric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16578"/>
                  </a:ext>
                </a:extLst>
              </a:tr>
            </a:tbl>
          </a:graphicData>
        </a:graphic>
      </p:graphicFrame>
      <p:sp>
        <p:nvSpPr>
          <p:cNvPr id="21637" name="Line 133">
            <a:extLst>
              <a:ext uri="{FF2B5EF4-FFF2-40B4-BE49-F238E27FC236}">
                <a16:creationId xmlns:a16="http://schemas.microsoft.com/office/drawing/2014/main" id="{ADFDF59C-CD3D-47AC-89BF-CD4037096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4635500"/>
            <a:ext cx="10795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8" name="Line 134">
            <a:extLst>
              <a:ext uri="{FF2B5EF4-FFF2-40B4-BE49-F238E27FC236}">
                <a16:creationId xmlns:a16="http://schemas.microsoft.com/office/drawing/2014/main" id="{272CBC5E-1E72-4D89-8832-8437608B9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4635500"/>
            <a:ext cx="10795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9" name="Rectangle 135">
            <a:extLst>
              <a:ext uri="{FF2B5EF4-FFF2-40B4-BE49-F238E27FC236}">
                <a16:creationId xmlns:a16="http://schemas.microsoft.com/office/drawing/2014/main" id="{FC1FBC71-04D1-4F56-BA05-9A0FF28A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076700"/>
            <a:ext cx="54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sp>
        <p:nvSpPr>
          <p:cNvPr id="21640" name="Rectangle 136">
            <a:extLst>
              <a:ext uri="{FF2B5EF4-FFF2-40B4-BE49-F238E27FC236}">
                <a16:creationId xmlns:a16="http://schemas.microsoft.com/office/drawing/2014/main" id="{F0DF6757-673D-4BFF-948F-247795732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76700"/>
            <a:ext cx="54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sp>
        <p:nvSpPr>
          <p:cNvPr id="21641" name="Text Box 137">
            <a:extLst>
              <a:ext uri="{FF2B5EF4-FFF2-40B4-BE49-F238E27FC236}">
                <a16:creationId xmlns:a16="http://schemas.microsoft.com/office/drawing/2014/main" id="{83F9F989-41C5-4CAE-B105-9076EED9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0300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N3</a:t>
            </a:r>
          </a:p>
        </p:txBody>
      </p:sp>
      <p:sp>
        <p:nvSpPr>
          <p:cNvPr id="21642" name="Text Box 138">
            <a:extLst>
              <a:ext uri="{FF2B5EF4-FFF2-40B4-BE49-F238E27FC236}">
                <a16:creationId xmlns:a16="http://schemas.microsoft.com/office/drawing/2014/main" id="{B57635AE-587B-47E7-8322-81345D01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4940300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N1</a:t>
            </a:r>
          </a:p>
        </p:txBody>
      </p:sp>
      <p:sp>
        <p:nvSpPr>
          <p:cNvPr id="21643" name="Text Box 139">
            <a:extLst>
              <a:ext uri="{FF2B5EF4-FFF2-40B4-BE49-F238E27FC236}">
                <a16:creationId xmlns:a16="http://schemas.microsoft.com/office/drawing/2014/main" id="{EA3E8F62-96C6-4EB4-88A1-FAE935005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4940300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</a:t>
            </a:r>
          </a:p>
        </p:txBody>
      </p:sp>
      <p:sp>
        <p:nvSpPr>
          <p:cNvPr id="21644" name="Text Box 140">
            <a:extLst>
              <a:ext uri="{FF2B5EF4-FFF2-40B4-BE49-F238E27FC236}">
                <a16:creationId xmlns:a16="http://schemas.microsoft.com/office/drawing/2014/main" id="{5604B971-138D-4E69-875D-6739D580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9403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</a:p>
        </p:txBody>
      </p:sp>
      <p:sp>
        <p:nvSpPr>
          <p:cNvPr id="21645" name="Text Box 141">
            <a:extLst>
              <a:ext uri="{FF2B5EF4-FFF2-40B4-BE49-F238E27FC236}">
                <a16:creationId xmlns:a16="http://schemas.microsoft.com/office/drawing/2014/main" id="{7D607A57-0661-4755-A7A3-9F252D80D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9403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646" name="Text Box 142">
            <a:extLst>
              <a:ext uri="{FF2B5EF4-FFF2-40B4-BE49-F238E27FC236}">
                <a16:creationId xmlns:a16="http://schemas.microsoft.com/office/drawing/2014/main" id="{57F295AF-67D5-45CB-BBDB-A604859E5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49403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647" name="Text Box 143">
            <a:extLst>
              <a:ext uri="{FF2B5EF4-FFF2-40B4-BE49-F238E27FC236}">
                <a16:creationId xmlns:a16="http://schemas.microsoft.com/office/drawing/2014/main" id="{339B19E0-07D7-48A0-BAD2-7D79ADF39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4940300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</p:txBody>
      </p:sp>
      <p:sp>
        <p:nvSpPr>
          <p:cNvPr id="21648" name="Text Box 144">
            <a:extLst>
              <a:ext uri="{FF2B5EF4-FFF2-40B4-BE49-F238E27FC236}">
                <a16:creationId xmlns:a16="http://schemas.microsoft.com/office/drawing/2014/main" id="{2A738F46-08A6-459C-945E-C5C79C15D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49403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649" name="Text Box 145">
            <a:extLst>
              <a:ext uri="{FF2B5EF4-FFF2-40B4-BE49-F238E27FC236}">
                <a16:creationId xmlns:a16="http://schemas.microsoft.com/office/drawing/2014/main" id="{EBC763B2-6C14-458C-8264-B239B0D2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9403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650" name="Text Box 146">
            <a:extLst>
              <a:ext uri="{FF2B5EF4-FFF2-40B4-BE49-F238E27FC236}">
                <a16:creationId xmlns:a16="http://schemas.microsoft.com/office/drawing/2014/main" id="{1F8760E5-5DCC-4C0C-ADB4-CA360F523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9403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</a:p>
        </p:txBody>
      </p:sp>
      <p:sp>
        <p:nvSpPr>
          <p:cNvPr id="21651" name="Text Box 147">
            <a:extLst>
              <a:ext uri="{FF2B5EF4-FFF2-40B4-BE49-F238E27FC236}">
                <a16:creationId xmlns:a16="http://schemas.microsoft.com/office/drawing/2014/main" id="{9626C184-8985-4C1F-B0B7-75A976760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49403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652" name="Text Box 148">
            <a:extLst>
              <a:ext uri="{FF2B5EF4-FFF2-40B4-BE49-F238E27FC236}">
                <a16:creationId xmlns:a16="http://schemas.microsoft.com/office/drawing/2014/main" id="{417D2D42-384B-4631-A8EA-96351722B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225" y="49403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653" name="Text Box 149">
            <a:extLst>
              <a:ext uri="{FF2B5EF4-FFF2-40B4-BE49-F238E27FC236}">
                <a16:creationId xmlns:a16="http://schemas.microsoft.com/office/drawing/2014/main" id="{AAC863DA-1B05-4818-AB9D-CD9C3FC7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4768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21654" name="Text Box 150">
            <a:extLst>
              <a:ext uri="{FF2B5EF4-FFF2-40B4-BE49-F238E27FC236}">
                <a16:creationId xmlns:a16="http://schemas.microsoft.com/office/drawing/2014/main" id="{10E5440F-5E4B-4DCF-8FDB-86AC6400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547687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655" name="Text Box 151">
            <a:extLst>
              <a:ext uri="{FF2B5EF4-FFF2-40B4-BE49-F238E27FC236}">
                <a16:creationId xmlns:a16="http://schemas.microsoft.com/office/drawing/2014/main" id="{186C3AAC-0D29-4A2D-ACE6-18848529A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476875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656" name="Text Box 152">
            <a:extLst>
              <a:ext uri="{FF2B5EF4-FFF2-40B4-BE49-F238E27FC236}">
                <a16:creationId xmlns:a16="http://schemas.microsoft.com/office/drawing/2014/main" id="{1A9B6F54-FCD3-4721-B270-8364ED32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5476875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N4</a:t>
            </a:r>
          </a:p>
        </p:txBody>
      </p:sp>
      <p:sp>
        <p:nvSpPr>
          <p:cNvPr id="21657" name="Text Box 153">
            <a:extLst>
              <a:ext uri="{FF2B5EF4-FFF2-40B4-BE49-F238E27FC236}">
                <a16:creationId xmlns:a16="http://schemas.microsoft.com/office/drawing/2014/main" id="{3DF53667-77A0-4934-89C2-C0BB25B3F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97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A: (N1, 1) (N2, 1)</a:t>
            </a:r>
          </a:p>
        </p:txBody>
      </p:sp>
      <p:pic>
        <p:nvPicPr>
          <p:cNvPr id="21658" name="Picture 154">
            <a:extLst>
              <a:ext uri="{FF2B5EF4-FFF2-40B4-BE49-F238E27FC236}">
                <a16:creationId xmlns:a16="http://schemas.microsoft.com/office/drawing/2014/main" id="{9384D660-6C9E-4C22-9C3A-2D776861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373313"/>
            <a:ext cx="892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1659" name="Picture 155">
            <a:extLst>
              <a:ext uri="{FF2B5EF4-FFF2-40B4-BE49-F238E27FC236}">
                <a16:creationId xmlns:a16="http://schemas.microsoft.com/office/drawing/2014/main" id="{434D1F65-3428-45F9-A3E5-58F2456D2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2373313"/>
            <a:ext cx="892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1660" name="Text Box 156">
            <a:extLst>
              <a:ext uri="{FF2B5EF4-FFF2-40B4-BE49-F238E27FC236}">
                <a16:creationId xmlns:a16="http://schemas.microsoft.com/office/drawing/2014/main" id="{C1EEA1C4-2CFE-407E-95C5-EA35F8D5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33216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B: (N2, 1) (N3, 1)</a:t>
            </a:r>
          </a:p>
        </p:txBody>
      </p:sp>
      <p:sp>
        <p:nvSpPr>
          <p:cNvPr id="21661" name="Rectangle 157">
            <a:extLst>
              <a:ext uri="{FF2B5EF4-FFF2-40B4-BE49-F238E27FC236}">
                <a16:creationId xmlns:a16="http://schemas.microsoft.com/office/drawing/2014/main" id="{539A7507-BA7A-487A-948D-83E4EA58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2997200"/>
            <a:ext cx="2411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C:</a:t>
            </a:r>
            <a:r>
              <a:rPr lang="en-US" altLang="zh-CN" sz="1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(N3, 1) (N4, 1)</a:t>
            </a:r>
          </a:p>
        </p:txBody>
      </p:sp>
      <p:sp>
        <p:nvSpPr>
          <p:cNvPr id="21662" name="Text Box 158">
            <a:extLst>
              <a:ext uri="{FF2B5EF4-FFF2-40B4-BE49-F238E27FC236}">
                <a16:creationId xmlns:a16="http://schemas.microsoft.com/office/drawing/2014/main" id="{676C1A34-3F60-46A0-8F43-E01BFAEE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33216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B: (N2, 1) (N3, 1)</a:t>
            </a:r>
          </a:p>
        </p:txBody>
      </p:sp>
      <p:sp>
        <p:nvSpPr>
          <p:cNvPr id="21663" name="Line 159">
            <a:extLst>
              <a:ext uri="{FF2B5EF4-FFF2-40B4-BE49-F238E27FC236}">
                <a16:creationId xmlns:a16="http://schemas.microsoft.com/office/drawing/2014/main" id="{76EEDD8A-51F6-48AD-8069-43056BC7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5640388"/>
            <a:ext cx="10795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4" name="Line 160">
            <a:extLst>
              <a:ext uri="{FF2B5EF4-FFF2-40B4-BE49-F238E27FC236}">
                <a16:creationId xmlns:a16="http://schemas.microsoft.com/office/drawing/2014/main" id="{234CE174-3300-43D6-9BFD-64DB9995E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5640388"/>
            <a:ext cx="10795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5" name="Rectangle 161">
            <a:extLst>
              <a:ext uri="{FF2B5EF4-FFF2-40B4-BE49-F238E27FC236}">
                <a16:creationId xmlns:a16="http://schemas.microsoft.com/office/drawing/2014/main" id="{2E34D173-A40D-4108-924E-53B93950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081588"/>
            <a:ext cx="54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sp>
        <p:nvSpPr>
          <p:cNvPr id="21666" name="Rectangle 162">
            <a:extLst>
              <a:ext uri="{FF2B5EF4-FFF2-40B4-BE49-F238E27FC236}">
                <a16:creationId xmlns:a16="http://schemas.microsoft.com/office/drawing/2014/main" id="{C5BCDB48-0593-400F-9703-90E89708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81588"/>
            <a:ext cx="54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sp>
        <p:nvSpPr>
          <p:cNvPr id="21667" name="Text Box 163">
            <a:extLst>
              <a:ext uri="{FF2B5EF4-FFF2-40B4-BE49-F238E27FC236}">
                <a16:creationId xmlns:a16="http://schemas.microsoft.com/office/drawing/2014/main" id="{22EB2830-7C19-4B65-ADE6-802F36ADE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49888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N4</a:t>
            </a:r>
          </a:p>
        </p:txBody>
      </p:sp>
      <p:sp>
        <p:nvSpPr>
          <p:cNvPr id="21668" name="Text Box 164">
            <a:extLst>
              <a:ext uri="{FF2B5EF4-FFF2-40B4-BE49-F238E27FC236}">
                <a16:creationId xmlns:a16="http://schemas.microsoft.com/office/drawing/2014/main" id="{EB0D0D9B-2CEA-4486-A726-AC3D3AB1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498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</a:p>
        </p:txBody>
      </p:sp>
      <p:sp>
        <p:nvSpPr>
          <p:cNvPr id="21669" name="Text Box 165">
            <a:extLst>
              <a:ext uri="{FF2B5EF4-FFF2-40B4-BE49-F238E27FC236}">
                <a16:creationId xmlns:a16="http://schemas.microsoft.com/office/drawing/2014/main" id="{80620B54-A31F-4D6B-AAF9-0F8AD76E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5449888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670" name="Text Box 166">
            <a:extLst>
              <a:ext uri="{FF2B5EF4-FFF2-40B4-BE49-F238E27FC236}">
                <a16:creationId xmlns:a16="http://schemas.microsoft.com/office/drawing/2014/main" id="{F8D373DB-4D07-42EA-8AE0-7169C91BD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5449888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671" name="Text Box 167">
            <a:extLst>
              <a:ext uri="{FF2B5EF4-FFF2-40B4-BE49-F238E27FC236}">
                <a16:creationId xmlns:a16="http://schemas.microsoft.com/office/drawing/2014/main" id="{E616C1FF-0845-497D-BEB1-D542AF95A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449888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N1</a:t>
            </a:r>
          </a:p>
        </p:txBody>
      </p:sp>
      <p:sp>
        <p:nvSpPr>
          <p:cNvPr id="21672" name="Text Box 168">
            <a:extLst>
              <a:ext uri="{FF2B5EF4-FFF2-40B4-BE49-F238E27FC236}">
                <a16:creationId xmlns:a16="http://schemas.microsoft.com/office/drawing/2014/main" id="{3411EAF9-5835-4ECB-8BF1-27AC7430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54498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</a:p>
        </p:txBody>
      </p:sp>
      <p:sp>
        <p:nvSpPr>
          <p:cNvPr id="21673" name="Text Box 169">
            <a:extLst>
              <a:ext uri="{FF2B5EF4-FFF2-40B4-BE49-F238E27FC236}">
                <a16:creationId xmlns:a16="http://schemas.microsoft.com/office/drawing/2014/main" id="{7510A03F-FF68-40F9-9D39-E853AA9DD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544988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674" name="Text Box 170">
            <a:extLst>
              <a:ext uri="{FF2B5EF4-FFF2-40B4-BE49-F238E27FC236}">
                <a16:creationId xmlns:a16="http://schemas.microsoft.com/office/drawing/2014/main" id="{A05AC3D0-8706-4268-BC57-40E27D85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44988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675" name="Text Box 171">
            <a:extLst>
              <a:ext uri="{FF2B5EF4-FFF2-40B4-BE49-F238E27FC236}">
                <a16:creationId xmlns:a16="http://schemas.microsoft.com/office/drawing/2014/main" id="{CBEC3FB5-3915-4395-8103-039A1B7D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2997200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A: (N1,1) (N2,1) (N3,2)</a:t>
            </a:r>
          </a:p>
        </p:txBody>
      </p:sp>
      <p:sp>
        <p:nvSpPr>
          <p:cNvPr id="21676" name="Text Box 172">
            <a:extLst>
              <a:ext uri="{FF2B5EF4-FFF2-40B4-BE49-F238E27FC236}">
                <a16:creationId xmlns:a16="http://schemas.microsoft.com/office/drawing/2014/main" id="{6102D256-B6BF-43E8-B8AF-79AB04A77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2967038"/>
            <a:ext cx="2211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B: (N2,1) (N3,1)</a:t>
            </a:r>
          </a:p>
          <a:p>
            <a:pPr algn="ctr"/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(N1,2) (N4,2)</a:t>
            </a:r>
          </a:p>
        </p:txBody>
      </p:sp>
      <p:sp>
        <p:nvSpPr>
          <p:cNvPr id="21677" name="Rectangle 173">
            <a:extLst>
              <a:ext uri="{FF2B5EF4-FFF2-40B4-BE49-F238E27FC236}">
                <a16:creationId xmlns:a16="http://schemas.microsoft.com/office/drawing/2014/main" id="{62ABA806-BC65-484C-97A3-4DBACD4C1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997200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C:</a:t>
            </a: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(N3,1) (N4,1) (N2,2)</a:t>
            </a:r>
          </a:p>
        </p:txBody>
      </p:sp>
      <p:sp>
        <p:nvSpPr>
          <p:cNvPr id="21678" name="Text Box 174">
            <a:extLst>
              <a:ext uri="{FF2B5EF4-FFF2-40B4-BE49-F238E27FC236}">
                <a16:creationId xmlns:a16="http://schemas.microsoft.com/office/drawing/2014/main" id="{3A16F35D-1709-4635-94F3-6ECDAAAF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2967038"/>
            <a:ext cx="2211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B: (N2,1) (N3,1)</a:t>
            </a:r>
          </a:p>
          <a:p>
            <a:pPr algn="ctr"/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(N1,2) (N4,2)</a:t>
            </a:r>
          </a:p>
        </p:txBody>
      </p:sp>
      <p:sp>
        <p:nvSpPr>
          <p:cNvPr id="21679" name="Line 175">
            <a:extLst>
              <a:ext uri="{FF2B5EF4-FFF2-40B4-BE49-F238E27FC236}">
                <a16:creationId xmlns:a16="http://schemas.microsoft.com/office/drawing/2014/main" id="{764C957A-C186-4020-AB8E-534C78AB9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6308725"/>
            <a:ext cx="10795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0" name="Rectangle 176">
            <a:extLst>
              <a:ext uri="{FF2B5EF4-FFF2-40B4-BE49-F238E27FC236}">
                <a16:creationId xmlns:a16="http://schemas.microsoft.com/office/drawing/2014/main" id="{0707EC88-E220-47EA-AD38-9E316B258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802313"/>
            <a:ext cx="54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</a:t>
            </a:r>
          </a:p>
        </p:txBody>
      </p:sp>
      <p:sp>
        <p:nvSpPr>
          <p:cNvPr id="21681" name="Rectangle 177">
            <a:extLst>
              <a:ext uri="{FF2B5EF4-FFF2-40B4-BE49-F238E27FC236}">
                <a16:creationId xmlns:a16="http://schemas.microsoft.com/office/drawing/2014/main" id="{CBF4224B-4F47-4113-95C4-F170AC53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802313"/>
            <a:ext cx="54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</a:t>
            </a:r>
          </a:p>
        </p:txBody>
      </p:sp>
      <p:sp>
        <p:nvSpPr>
          <p:cNvPr id="21682" name="Line 178">
            <a:extLst>
              <a:ext uri="{FF2B5EF4-FFF2-40B4-BE49-F238E27FC236}">
                <a16:creationId xmlns:a16="http://schemas.microsoft.com/office/drawing/2014/main" id="{646995D9-EC09-49BD-9B8C-E164FF4E44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6308725"/>
            <a:ext cx="10795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3" name="Text Box 179">
            <a:extLst>
              <a:ext uri="{FF2B5EF4-FFF2-40B4-BE49-F238E27FC236}">
                <a16:creationId xmlns:a16="http://schemas.microsoft.com/office/drawing/2014/main" id="{739C833D-A51D-4F1A-AFDF-9E6AA34C1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032125"/>
            <a:ext cx="309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A:(N1,1)(N2,1)(N3,2)(N4,3)</a:t>
            </a:r>
          </a:p>
        </p:txBody>
      </p:sp>
      <p:sp>
        <p:nvSpPr>
          <p:cNvPr id="21684" name="Text Box 180">
            <a:extLst>
              <a:ext uri="{FF2B5EF4-FFF2-40B4-BE49-F238E27FC236}">
                <a16:creationId xmlns:a16="http://schemas.microsoft.com/office/drawing/2014/main" id="{2E6F2A8B-F1AE-4AD6-9FED-FCEBCF5E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3016250"/>
            <a:ext cx="1876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B: (N2,1) (N3,1)</a:t>
            </a:r>
          </a:p>
          <a:p>
            <a:pPr algn="ctr"/>
            <a:r>
              <a:rPr lang="en-US" altLang="zh-CN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(N1,2) (N4,2)</a:t>
            </a:r>
          </a:p>
        </p:txBody>
      </p:sp>
      <p:sp>
        <p:nvSpPr>
          <p:cNvPr id="21685" name="Rectangle 181">
            <a:extLst>
              <a:ext uri="{FF2B5EF4-FFF2-40B4-BE49-F238E27FC236}">
                <a16:creationId xmlns:a16="http://schemas.microsoft.com/office/drawing/2014/main" id="{21DDB055-1438-460D-8E5F-EF1DAD0B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032125"/>
            <a:ext cx="309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C:(N3,1)(N4,1)(N2,2)(N1,2)</a:t>
            </a:r>
          </a:p>
        </p:txBody>
      </p:sp>
      <p:sp>
        <p:nvSpPr>
          <p:cNvPr id="21686" name="Text Box 182">
            <a:extLst>
              <a:ext uri="{FF2B5EF4-FFF2-40B4-BE49-F238E27FC236}">
                <a16:creationId xmlns:a16="http://schemas.microsoft.com/office/drawing/2014/main" id="{2F2BF542-6949-4B5A-95BD-EC84E5075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3014663"/>
            <a:ext cx="1876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B: (N2,1) (N3,1)</a:t>
            </a:r>
          </a:p>
          <a:p>
            <a:pPr algn="ctr"/>
            <a:r>
              <a:rPr lang="en-US" altLang="zh-CN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(N1,2) (N4,2)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31962 -3.7037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1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4.81481E-6 L -0.32605 4.81481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1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2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3073 0.0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1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33264 0.0525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1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32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2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31962 -3.7037E-6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1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4.81481E-6 L -0.32605 4.81481E-6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21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2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3073 0.0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21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33264 0.05255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1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32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2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2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2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21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1" dur="500"/>
                                        <p:tgtEl>
                                          <p:spTgt spid="21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2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2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2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1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1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31962 -3.7037E-6 " pathEditMode="relative" rAng="0" ptsTypes="AA">
                                      <p:cBhvr>
                                        <p:cTn id="303" dur="2000" fill="hold"/>
                                        <p:tgtEl>
                                          <p:spTgt spid="2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0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4.81481E-6 L -0.32605 4.81481E-6 " pathEditMode="relative" rAng="0" ptsTypes="AA">
                                      <p:cBhvr>
                                        <p:cTn id="305" dur="2000" fill="hold"/>
                                        <p:tgtEl>
                                          <p:spTgt spid="21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2" y="0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3073 0.0 " pathEditMode="relative" rAng="0" ptsTypes="AA">
                                      <p:cBhvr>
                                        <p:cTn id="307" dur="2000" fill="hold"/>
                                        <p:tgtEl>
                                          <p:spTgt spid="21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33264 0.05255 " pathEditMode="relative" rAng="0" ptsTypes="AA">
                                      <p:cBhvr>
                                        <p:cTn id="309" dur="2000" fill="hold"/>
                                        <p:tgtEl>
                                          <p:spTgt spid="21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32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3" dur="500"/>
                                        <p:tgtEl>
                                          <p:spTgt spid="21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6" dur="500"/>
                                        <p:tgtEl>
                                          <p:spTgt spid="21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9" dur="500"/>
                                        <p:tgtEl>
                                          <p:spTgt spid="2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2" dur="500"/>
                                        <p:tgtEl>
                                          <p:spTgt spid="21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/>
      <p:bldP spid="21516" grpId="0"/>
      <p:bldP spid="21624" grpId="0"/>
      <p:bldP spid="21639" grpId="0"/>
      <p:bldP spid="21640" grpId="0"/>
      <p:bldP spid="21641" grpId="0"/>
      <p:bldP spid="21642" grpId="0"/>
      <p:bldP spid="21643" grpId="0"/>
      <p:bldP spid="21644" grpId="0"/>
      <p:bldP spid="21645" grpId="0"/>
      <p:bldP spid="21646" grpId="0"/>
      <p:bldP spid="21647" grpId="0"/>
      <p:bldP spid="21648" grpId="0"/>
      <p:bldP spid="21649" grpId="0"/>
      <p:bldP spid="21650" grpId="0"/>
      <p:bldP spid="21651" grpId="0"/>
      <p:bldP spid="21652" grpId="0"/>
      <p:bldP spid="21653" grpId="0"/>
      <p:bldP spid="21654" grpId="0"/>
      <p:bldP spid="21655" grpId="0"/>
      <p:bldP spid="21656" grpId="0"/>
      <p:bldP spid="21657" grpId="0"/>
      <p:bldP spid="21657" grpId="1"/>
      <p:bldP spid="21657" grpId="2"/>
      <p:bldP spid="21660" grpId="0"/>
      <p:bldP spid="21660" grpId="1"/>
      <p:bldP spid="21660" grpId="2"/>
      <p:bldP spid="21661" grpId="0"/>
      <p:bldP spid="21661" grpId="1"/>
      <p:bldP spid="21661" grpId="2"/>
      <p:bldP spid="21662" grpId="0"/>
      <p:bldP spid="21662" grpId="1"/>
      <p:bldP spid="21662" grpId="2"/>
      <p:bldP spid="21665" grpId="0"/>
      <p:bldP spid="21666" grpId="0"/>
      <p:bldP spid="21667" grpId="0"/>
      <p:bldP spid="21668" grpId="0"/>
      <p:bldP spid="21669" grpId="0"/>
      <p:bldP spid="21670" grpId="0"/>
      <p:bldP spid="21671" grpId="0"/>
      <p:bldP spid="21672" grpId="0"/>
      <p:bldP spid="21673" grpId="0"/>
      <p:bldP spid="21674" grpId="0"/>
      <p:bldP spid="21675" grpId="0"/>
      <p:bldP spid="21675" grpId="1"/>
      <p:bldP spid="21675" grpId="2"/>
      <p:bldP spid="21676" grpId="0"/>
      <p:bldP spid="21676" grpId="1"/>
      <p:bldP spid="21677" grpId="0"/>
      <p:bldP spid="21677" grpId="1"/>
      <p:bldP spid="21678" grpId="0"/>
      <p:bldP spid="21678" grpId="1"/>
      <p:bldP spid="21680" grpId="0"/>
      <p:bldP spid="21681" grpId="0"/>
      <p:bldP spid="21683" grpId="0"/>
      <p:bldP spid="21683" grpId="1"/>
      <p:bldP spid="21683" grpId="2"/>
      <p:bldP spid="21684" grpId="0"/>
      <p:bldP spid="21684" grpId="1"/>
      <p:bldP spid="21685" grpId="0"/>
      <p:bldP spid="21685" grpId="1"/>
      <p:bldP spid="21686" grpId="0"/>
      <p:bldP spid="2168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灯片编号占位符 5">
            <a:extLst>
              <a:ext uri="{FF2B5EF4-FFF2-40B4-BE49-F238E27FC236}">
                <a16:creationId xmlns:a16="http://schemas.microsoft.com/office/drawing/2014/main" id="{E2E490D2-2DC3-4477-AF3D-A45EADD0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D78-5B17-4185-873B-041BFD7E282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2530" name="Freeform 2">
            <a:extLst>
              <a:ext uri="{FF2B5EF4-FFF2-40B4-BE49-F238E27FC236}">
                <a16:creationId xmlns:a16="http://schemas.microsoft.com/office/drawing/2014/main" id="{ACD0431C-38FE-4F78-BCCA-F833A430F10E}"/>
              </a:ext>
            </a:extLst>
          </p:cNvPr>
          <p:cNvSpPr>
            <a:spLocks/>
          </p:cNvSpPr>
          <p:nvPr/>
        </p:nvSpPr>
        <p:spPr bwMode="auto">
          <a:xfrm>
            <a:off x="3635375" y="2278063"/>
            <a:ext cx="1873250" cy="1150937"/>
          </a:xfrm>
          <a:custGeom>
            <a:avLst/>
            <a:gdLst>
              <a:gd name="T0" fmla="*/ 363 w 1225"/>
              <a:gd name="T1" fmla="*/ 0 h 680"/>
              <a:gd name="T2" fmla="*/ 0 w 1225"/>
              <a:gd name="T3" fmla="*/ 680 h 680"/>
              <a:gd name="T4" fmla="*/ 1225 w 1225"/>
              <a:gd name="T5" fmla="*/ 680 h 680"/>
              <a:gd name="T6" fmla="*/ 862 w 1225"/>
              <a:gd name="T7" fmla="*/ 0 h 680"/>
              <a:gd name="T8" fmla="*/ 363 w 1225"/>
              <a:gd name="T9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680">
                <a:moveTo>
                  <a:pt x="363" y="0"/>
                </a:moveTo>
                <a:lnTo>
                  <a:pt x="0" y="680"/>
                </a:lnTo>
                <a:lnTo>
                  <a:pt x="1225" y="680"/>
                </a:lnTo>
                <a:lnTo>
                  <a:pt x="862" y="0"/>
                </a:lnTo>
                <a:lnTo>
                  <a:pt x="363" y="0"/>
                </a:lnTo>
                <a:close/>
              </a:path>
            </a:pathLst>
          </a:custGeom>
          <a:gradFill rotWithShape="1">
            <a:gsLst>
              <a:gs pos="0">
                <a:srgbClr val="C7DCDF">
                  <a:alpha val="39999"/>
                </a:srgbClr>
              </a:gs>
              <a:gs pos="100000">
                <a:schemeClr val="accent1">
                  <a:alpha val="3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1" name="Freeform 3">
            <a:extLst>
              <a:ext uri="{FF2B5EF4-FFF2-40B4-BE49-F238E27FC236}">
                <a16:creationId xmlns:a16="http://schemas.microsoft.com/office/drawing/2014/main" id="{D8BF204F-3D97-4A02-AC35-8A039CC218A3}"/>
              </a:ext>
            </a:extLst>
          </p:cNvPr>
          <p:cNvSpPr>
            <a:spLocks/>
          </p:cNvSpPr>
          <p:nvPr/>
        </p:nvSpPr>
        <p:spPr bwMode="auto">
          <a:xfrm flipH="1">
            <a:off x="6588125" y="2349500"/>
            <a:ext cx="1944688" cy="1079500"/>
          </a:xfrm>
          <a:custGeom>
            <a:avLst/>
            <a:gdLst>
              <a:gd name="T0" fmla="*/ 635 w 1225"/>
              <a:gd name="T1" fmla="*/ 0 h 635"/>
              <a:gd name="T2" fmla="*/ 0 w 1225"/>
              <a:gd name="T3" fmla="*/ 635 h 635"/>
              <a:gd name="T4" fmla="*/ 1225 w 1225"/>
              <a:gd name="T5" fmla="*/ 635 h 635"/>
              <a:gd name="T6" fmla="*/ 1134 w 1225"/>
              <a:gd name="T7" fmla="*/ 0 h 635"/>
              <a:gd name="T8" fmla="*/ 635 w 1225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635">
                <a:moveTo>
                  <a:pt x="635" y="0"/>
                </a:moveTo>
                <a:lnTo>
                  <a:pt x="0" y="635"/>
                </a:lnTo>
                <a:lnTo>
                  <a:pt x="1225" y="635"/>
                </a:lnTo>
                <a:lnTo>
                  <a:pt x="1134" y="0"/>
                </a:lnTo>
                <a:lnTo>
                  <a:pt x="635" y="0"/>
                </a:lnTo>
                <a:close/>
              </a:path>
            </a:pathLst>
          </a:custGeom>
          <a:gradFill rotWithShape="1">
            <a:gsLst>
              <a:gs pos="0">
                <a:srgbClr val="C7DCDF">
                  <a:alpha val="39999"/>
                </a:srgbClr>
              </a:gs>
              <a:gs pos="100000">
                <a:schemeClr val="accent1">
                  <a:alpha val="3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Freeform 4">
            <a:extLst>
              <a:ext uri="{FF2B5EF4-FFF2-40B4-BE49-F238E27FC236}">
                <a16:creationId xmlns:a16="http://schemas.microsoft.com/office/drawing/2014/main" id="{6FC7D32E-0496-416F-A26A-DE4F59F0ED3B}"/>
              </a:ext>
            </a:extLst>
          </p:cNvPr>
          <p:cNvSpPr>
            <a:spLocks/>
          </p:cNvSpPr>
          <p:nvPr/>
        </p:nvSpPr>
        <p:spPr bwMode="auto">
          <a:xfrm>
            <a:off x="611188" y="2349500"/>
            <a:ext cx="1944687" cy="1079500"/>
          </a:xfrm>
          <a:custGeom>
            <a:avLst/>
            <a:gdLst>
              <a:gd name="T0" fmla="*/ 635 w 1225"/>
              <a:gd name="T1" fmla="*/ 0 h 635"/>
              <a:gd name="T2" fmla="*/ 0 w 1225"/>
              <a:gd name="T3" fmla="*/ 635 h 635"/>
              <a:gd name="T4" fmla="*/ 1225 w 1225"/>
              <a:gd name="T5" fmla="*/ 635 h 635"/>
              <a:gd name="T6" fmla="*/ 1134 w 1225"/>
              <a:gd name="T7" fmla="*/ 0 h 635"/>
              <a:gd name="T8" fmla="*/ 635 w 1225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635">
                <a:moveTo>
                  <a:pt x="635" y="0"/>
                </a:moveTo>
                <a:lnTo>
                  <a:pt x="0" y="635"/>
                </a:lnTo>
                <a:lnTo>
                  <a:pt x="1225" y="635"/>
                </a:lnTo>
                <a:lnTo>
                  <a:pt x="1134" y="0"/>
                </a:lnTo>
                <a:lnTo>
                  <a:pt x="635" y="0"/>
                </a:lnTo>
                <a:close/>
              </a:path>
            </a:pathLst>
          </a:custGeom>
          <a:gradFill rotWithShape="1">
            <a:gsLst>
              <a:gs pos="0">
                <a:srgbClr val="C7DCDF">
                  <a:alpha val="39999"/>
                </a:srgbClr>
              </a:gs>
              <a:gs pos="100000">
                <a:schemeClr val="accent1">
                  <a:alpha val="3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6D8ECA4-1212-4958-8C96-C314E0F8B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Topology Change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A658ADE9-F635-4E2C-A701-28414C69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1941513"/>
            <a:ext cx="892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6AB302E9-7A95-4003-91DF-F2805BCFF193}"/>
              </a:ext>
            </a:extLst>
          </p:cNvPr>
          <p:cNvCxnSpPr>
            <a:cxnSpLocks noChangeShapeType="1"/>
            <a:stCxn id="22668" idx="3"/>
            <a:endCxn id="22534" idx="1"/>
          </p:cNvCxnSpPr>
          <p:nvPr/>
        </p:nvCxnSpPr>
        <p:spPr bwMode="auto">
          <a:xfrm>
            <a:off x="2444750" y="2189163"/>
            <a:ext cx="1701800" cy="0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7924B6BE-0C01-4CA2-9846-6732FD85E141}"/>
              </a:ext>
            </a:extLst>
          </p:cNvPr>
          <p:cNvCxnSpPr>
            <a:cxnSpLocks noChangeShapeType="1"/>
            <a:stCxn id="22534" idx="3"/>
            <a:endCxn id="22669" idx="1"/>
          </p:cNvCxnSpPr>
          <p:nvPr/>
        </p:nvCxnSpPr>
        <p:spPr bwMode="auto">
          <a:xfrm>
            <a:off x="5038725" y="2189163"/>
            <a:ext cx="1692275" cy="0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7" name="Line 9">
            <a:extLst>
              <a:ext uri="{FF2B5EF4-FFF2-40B4-BE49-F238E27FC236}">
                <a16:creationId xmlns:a16="http://schemas.microsoft.com/office/drawing/2014/main" id="{A7D42EE5-8D62-4A56-8CC4-1A87FEFD2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" y="2159000"/>
            <a:ext cx="10795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4148E12D-6723-407C-8FDC-B7DF780011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8238" y="2159000"/>
            <a:ext cx="10795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CA9673DD-11E8-4D26-A644-2BF8F9473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155733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13726BAB-FA45-4C9C-88D0-123691178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155733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6F432861-680C-47D0-BAA0-DC8A1867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5573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C458079F-CEB3-465B-B99A-7C7CDE818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630363"/>
            <a:ext cx="495300" cy="466725"/>
          </a:xfrm>
          <a:prstGeom prst="rect">
            <a:avLst/>
          </a:prstGeom>
          <a:solidFill>
            <a:srgbClr val="F9EB6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N1</a:t>
            </a:r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1F27ECCD-7A3B-41CA-9C68-98535CF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1630363"/>
            <a:ext cx="495300" cy="466725"/>
          </a:xfrm>
          <a:prstGeom prst="rect">
            <a:avLst/>
          </a:prstGeom>
          <a:solidFill>
            <a:srgbClr val="F9EB6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N2</a:t>
            </a: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71CFD8D4-C414-4130-B12D-2DD8B408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630363"/>
            <a:ext cx="495300" cy="466725"/>
          </a:xfrm>
          <a:prstGeom prst="rect">
            <a:avLst/>
          </a:prstGeom>
          <a:solidFill>
            <a:srgbClr val="F9EB6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N3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DA2CB95A-8632-4199-915B-B98306EB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050" y="1630363"/>
            <a:ext cx="495300" cy="466725"/>
          </a:xfrm>
          <a:prstGeom prst="rect">
            <a:avLst/>
          </a:prstGeom>
          <a:solidFill>
            <a:srgbClr val="F9EB6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N4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72459F67-C39D-449B-A2B7-D69382ECE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1336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7318836C-75FD-428D-A252-0EB2D6567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1336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BC4826AE-4D66-4015-8023-0E28B6071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21336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ED2F6D3C-1710-49AA-B677-2F1D3EA92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21336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D6673F03-D2D8-4579-81AF-EBE45B57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21336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2E237D69-79EF-4BCD-9F8B-8545A28D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21336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graphicFrame>
        <p:nvGraphicFramePr>
          <p:cNvPr id="22696" name="Group 168">
            <a:extLst>
              <a:ext uri="{FF2B5EF4-FFF2-40B4-BE49-F238E27FC236}">
                <a16:creationId xmlns:a16="http://schemas.microsoft.com/office/drawing/2014/main" id="{27B09D76-31EE-4047-9648-2DDEA54EF7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86538" y="3429000"/>
          <a:ext cx="1943100" cy="2592388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1727127997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55680108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22657334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630270788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N3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5494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N4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85566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9983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0753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18109"/>
                  </a:ext>
                </a:extLst>
              </a:tr>
            </a:tbl>
          </a:graphicData>
        </a:graphic>
      </p:graphicFrame>
      <p:graphicFrame>
        <p:nvGraphicFramePr>
          <p:cNvPr id="22584" name="Group 56">
            <a:extLst>
              <a:ext uri="{FF2B5EF4-FFF2-40B4-BE49-F238E27FC236}">
                <a16:creationId xmlns:a16="http://schemas.microsoft.com/office/drawing/2014/main" id="{AB233C91-FB0B-4A68-85BC-517BEE1ADFF2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429000"/>
          <a:ext cx="1943100" cy="2592388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91927563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98261744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85519971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3620315633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237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73842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5272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45746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872547"/>
                  </a:ext>
                </a:extLst>
              </a:tr>
            </a:tbl>
          </a:graphicData>
        </a:graphic>
      </p:graphicFrame>
      <p:graphicFrame>
        <p:nvGraphicFramePr>
          <p:cNvPr id="22616" name="Group 88">
            <a:extLst>
              <a:ext uri="{FF2B5EF4-FFF2-40B4-BE49-F238E27FC236}">
                <a16:creationId xmlns:a16="http://schemas.microsoft.com/office/drawing/2014/main" id="{04E6A280-62D7-4B75-A172-183484EB81C0}"/>
              </a:ext>
            </a:extLst>
          </p:cNvPr>
          <p:cNvGraphicFramePr>
            <a:graphicFrameLocks noGrp="1"/>
          </p:cNvGraphicFramePr>
          <p:nvPr/>
        </p:nvGraphicFramePr>
        <p:xfrm>
          <a:off x="3603625" y="3429000"/>
          <a:ext cx="1935163" cy="2592388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10735348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5457671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86985046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652544718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1259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9703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458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7061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46832"/>
                  </a:ext>
                </a:extLst>
              </a:tr>
            </a:tbl>
          </a:graphicData>
        </a:graphic>
      </p:graphicFrame>
      <p:sp>
        <p:nvSpPr>
          <p:cNvPr id="22648" name="Line 120">
            <a:extLst>
              <a:ext uri="{FF2B5EF4-FFF2-40B4-BE49-F238E27FC236}">
                <a16:creationId xmlns:a16="http://schemas.microsoft.com/office/drawing/2014/main" id="{C2D5A386-6DF7-4E6B-9D62-E65D09CA9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221163"/>
            <a:ext cx="611188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9" name="Line 121">
            <a:extLst>
              <a:ext uri="{FF2B5EF4-FFF2-40B4-BE49-F238E27FC236}">
                <a16:creationId xmlns:a16="http://schemas.microsoft.com/office/drawing/2014/main" id="{B20320E7-09C7-4837-9633-F782AE56BA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4203700"/>
            <a:ext cx="10795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0" name="Rectangle 122">
            <a:extLst>
              <a:ext uri="{FF2B5EF4-FFF2-40B4-BE49-F238E27FC236}">
                <a16:creationId xmlns:a16="http://schemas.microsoft.com/office/drawing/2014/main" id="{6BD02564-5AF7-4A9F-9401-46C897A45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644900"/>
            <a:ext cx="54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sp>
        <p:nvSpPr>
          <p:cNvPr id="22651" name="Rectangle 123">
            <a:extLst>
              <a:ext uri="{FF2B5EF4-FFF2-40B4-BE49-F238E27FC236}">
                <a16:creationId xmlns:a16="http://schemas.microsoft.com/office/drawing/2014/main" id="{57EAE18F-5B01-4C5F-B3AF-7790D0C12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644900"/>
            <a:ext cx="54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sp>
        <p:nvSpPr>
          <p:cNvPr id="22652" name="Text Box 124">
            <a:extLst>
              <a:ext uri="{FF2B5EF4-FFF2-40B4-BE49-F238E27FC236}">
                <a16:creationId xmlns:a16="http://schemas.microsoft.com/office/drawing/2014/main" id="{4BEE309B-B533-40EB-AC7C-2C90E644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08500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N3</a:t>
            </a:r>
          </a:p>
        </p:txBody>
      </p:sp>
      <p:sp>
        <p:nvSpPr>
          <p:cNvPr id="22653" name="Text Box 125">
            <a:extLst>
              <a:ext uri="{FF2B5EF4-FFF2-40B4-BE49-F238E27FC236}">
                <a16:creationId xmlns:a16="http://schemas.microsoft.com/office/drawing/2014/main" id="{C30D59F1-26B7-4785-9CD1-2BD991A52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4508500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N1</a:t>
            </a:r>
          </a:p>
        </p:txBody>
      </p:sp>
      <p:sp>
        <p:nvSpPr>
          <p:cNvPr id="22654" name="Text Box 126">
            <a:extLst>
              <a:ext uri="{FF2B5EF4-FFF2-40B4-BE49-F238E27FC236}">
                <a16:creationId xmlns:a16="http://schemas.microsoft.com/office/drawing/2014/main" id="{9B6CF189-65A7-4D81-8D91-4A23671B0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4508500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N2</a:t>
            </a:r>
          </a:p>
        </p:txBody>
      </p:sp>
      <p:sp>
        <p:nvSpPr>
          <p:cNvPr id="22655" name="Text Box 127">
            <a:extLst>
              <a:ext uri="{FF2B5EF4-FFF2-40B4-BE49-F238E27FC236}">
                <a16:creationId xmlns:a16="http://schemas.microsoft.com/office/drawing/2014/main" id="{213C79B8-3D49-41A4-BCF6-4DE2FF88E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085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</a:p>
        </p:txBody>
      </p:sp>
      <p:sp>
        <p:nvSpPr>
          <p:cNvPr id="22656" name="Text Box 128">
            <a:extLst>
              <a:ext uri="{FF2B5EF4-FFF2-40B4-BE49-F238E27FC236}">
                <a16:creationId xmlns:a16="http://schemas.microsoft.com/office/drawing/2014/main" id="{499F3E38-2E6C-4BC4-8E52-A40F001B8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5085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657" name="Text Box 129">
            <a:extLst>
              <a:ext uri="{FF2B5EF4-FFF2-40B4-BE49-F238E27FC236}">
                <a16:creationId xmlns:a16="http://schemas.microsoft.com/office/drawing/2014/main" id="{EBE4A12A-ACEA-4309-A1F5-8AF68FAB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45085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658" name="Text Box 130">
            <a:extLst>
              <a:ext uri="{FF2B5EF4-FFF2-40B4-BE49-F238E27FC236}">
                <a16:creationId xmlns:a16="http://schemas.microsoft.com/office/drawing/2014/main" id="{EC1FCA12-344D-4C53-A6A1-F368007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4508500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</p:txBody>
      </p:sp>
      <p:sp>
        <p:nvSpPr>
          <p:cNvPr id="22659" name="Text Box 131">
            <a:extLst>
              <a:ext uri="{FF2B5EF4-FFF2-40B4-BE49-F238E27FC236}">
                <a16:creationId xmlns:a16="http://schemas.microsoft.com/office/drawing/2014/main" id="{E5CEE7F5-F2A5-4B9E-B5A8-70FCD309E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45085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660" name="Text Box 132">
            <a:extLst>
              <a:ext uri="{FF2B5EF4-FFF2-40B4-BE49-F238E27FC236}">
                <a16:creationId xmlns:a16="http://schemas.microsoft.com/office/drawing/2014/main" id="{FC5E0D38-D7DF-4F77-B77B-A4A0A798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5085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661" name="Text Box 133">
            <a:extLst>
              <a:ext uri="{FF2B5EF4-FFF2-40B4-BE49-F238E27FC236}">
                <a16:creationId xmlns:a16="http://schemas.microsoft.com/office/drawing/2014/main" id="{94981505-F05C-4F65-8253-C69AB7D3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5085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</a:p>
        </p:txBody>
      </p:sp>
      <p:sp>
        <p:nvSpPr>
          <p:cNvPr id="22662" name="Text Box 134">
            <a:extLst>
              <a:ext uri="{FF2B5EF4-FFF2-40B4-BE49-F238E27FC236}">
                <a16:creationId xmlns:a16="http://schemas.microsoft.com/office/drawing/2014/main" id="{C88B5518-7F83-41C0-A646-81B4B89B0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45085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663" name="Text Box 135">
            <a:extLst>
              <a:ext uri="{FF2B5EF4-FFF2-40B4-BE49-F238E27FC236}">
                <a16:creationId xmlns:a16="http://schemas.microsoft.com/office/drawing/2014/main" id="{3F422D51-E95E-4B12-801A-D1F5B1334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225" y="45085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664" name="Text Box 136">
            <a:extLst>
              <a:ext uri="{FF2B5EF4-FFF2-40B4-BE49-F238E27FC236}">
                <a16:creationId xmlns:a16="http://schemas.microsoft.com/office/drawing/2014/main" id="{936B7BA0-E42B-4616-91FC-D9A09A9D3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0450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22665" name="Text Box 137">
            <a:extLst>
              <a:ext uri="{FF2B5EF4-FFF2-40B4-BE49-F238E27FC236}">
                <a16:creationId xmlns:a16="http://schemas.microsoft.com/office/drawing/2014/main" id="{84B00CCE-90A5-462C-8731-171666EB5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504507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666" name="Text Box 138">
            <a:extLst>
              <a:ext uri="{FF2B5EF4-FFF2-40B4-BE49-F238E27FC236}">
                <a16:creationId xmlns:a16="http://schemas.microsoft.com/office/drawing/2014/main" id="{FEC86953-95CF-4DD0-8F93-C712530E7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045075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667" name="Text Box 139">
            <a:extLst>
              <a:ext uri="{FF2B5EF4-FFF2-40B4-BE49-F238E27FC236}">
                <a16:creationId xmlns:a16="http://schemas.microsoft.com/office/drawing/2014/main" id="{02EA40E0-D787-4218-B7E1-A34BE7B62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5045075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N4</a:t>
            </a:r>
          </a:p>
        </p:txBody>
      </p:sp>
      <p:pic>
        <p:nvPicPr>
          <p:cNvPr id="22668" name="Picture 140">
            <a:extLst>
              <a:ext uri="{FF2B5EF4-FFF2-40B4-BE49-F238E27FC236}">
                <a16:creationId xmlns:a16="http://schemas.microsoft.com/office/drawing/2014/main" id="{0066CB2A-60FD-4129-9FB4-DCACE625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941513"/>
            <a:ext cx="892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2669" name="Picture 141">
            <a:extLst>
              <a:ext uri="{FF2B5EF4-FFF2-40B4-BE49-F238E27FC236}">
                <a16:creationId xmlns:a16="http://schemas.microsoft.com/office/drawing/2014/main" id="{7F015520-A270-4388-88CA-C952B592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941513"/>
            <a:ext cx="892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2670" name="Line 142">
            <a:extLst>
              <a:ext uri="{FF2B5EF4-FFF2-40B4-BE49-F238E27FC236}">
                <a16:creationId xmlns:a16="http://schemas.microsoft.com/office/drawing/2014/main" id="{9AEAEF90-1964-4904-B624-E2C207FF9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2813" y="4724400"/>
            <a:ext cx="611187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71" name="Rectangle 143">
            <a:extLst>
              <a:ext uri="{FF2B5EF4-FFF2-40B4-BE49-F238E27FC236}">
                <a16:creationId xmlns:a16="http://schemas.microsoft.com/office/drawing/2014/main" id="{BC86CDFE-0D21-46D4-9B5A-F4E4DF6F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5" y="4149725"/>
            <a:ext cx="54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sp>
        <p:nvSpPr>
          <p:cNvPr id="22672" name="Text Box 144">
            <a:extLst>
              <a:ext uri="{FF2B5EF4-FFF2-40B4-BE49-F238E27FC236}">
                <a16:creationId xmlns:a16="http://schemas.microsoft.com/office/drawing/2014/main" id="{5BE24DD4-CF3D-4241-A2E8-077CD7B98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18088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N4</a:t>
            </a:r>
          </a:p>
        </p:txBody>
      </p:sp>
      <p:sp>
        <p:nvSpPr>
          <p:cNvPr id="22673" name="Text Box 145">
            <a:extLst>
              <a:ext uri="{FF2B5EF4-FFF2-40B4-BE49-F238E27FC236}">
                <a16:creationId xmlns:a16="http://schemas.microsoft.com/office/drawing/2014/main" id="{6F6566D5-A379-4C66-8628-C79FD4EAF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0180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</a:p>
        </p:txBody>
      </p:sp>
      <p:sp>
        <p:nvSpPr>
          <p:cNvPr id="22674" name="Text Box 146">
            <a:extLst>
              <a:ext uri="{FF2B5EF4-FFF2-40B4-BE49-F238E27FC236}">
                <a16:creationId xmlns:a16="http://schemas.microsoft.com/office/drawing/2014/main" id="{38CCAB7A-3B4E-45B9-A661-5978B56AC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5018088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675" name="Text Box 147">
            <a:extLst>
              <a:ext uri="{FF2B5EF4-FFF2-40B4-BE49-F238E27FC236}">
                <a16:creationId xmlns:a16="http://schemas.microsoft.com/office/drawing/2014/main" id="{FCF3BDD3-3D4B-45E6-8EB2-86AF7A81C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5018088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676" name="Text Box 148">
            <a:extLst>
              <a:ext uri="{FF2B5EF4-FFF2-40B4-BE49-F238E27FC236}">
                <a16:creationId xmlns:a16="http://schemas.microsoft.com/office/drawing/2014/main" id="{A6BD89B5-F45A-4B24-BE9E-C1E5C86D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018088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N1</a:t>
            </a:r>
          </a:p>
        </p:txBody>
      </p:sp>
      <p:sp>
        <p:nvSpPr>
          <p:cNvPr id="22677" name="Text Box 149">
            <a:extLst>
              <a:ext uri="{FF2B5EF4-FFF2-40B4-BE49-F238E27FC236}">
                <a16:creationId xmlns:a16="http://schemas.microsoft.com/office/drawing/2014/main" id="{99CCF615-D38B-4695-BEB1-05917BBF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50180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</a:p>
        </p:txBody>
      </p:sp>
      <p:sp>
        <p:nvSpPr>
          <p:cNvPr id="22678" name="Text Box 150">
            <a:extLst>
              <a:ext uri="{FF2B5EF4-FFF2-40B4-BE49-F238E27FC236}">
                <a16:creationId xmlns:a16="http://schemas.microsoft.com/office/drawing/2014/main" id="{33732E4F-30EC-498F-AB55-A453C7692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501808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679" name="Text Box 151">
            <a:extLst>
              <a:ext uri="{FF2B5EF4-FFF2-40B4-BE49-F238E27FC236}">
                <a16:creationId xmlns:a16="http://schemas.microsoft.com/office/drawing/2014/main" id="{70B04A09-1A66-443B-844F-8F09E4C06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01808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680" name="Text Box 152">
            <a:extLst>
              <a:ext uri="{FF2B5EF4-FFF2-40B4-BE49-F238E27FC236}">
                <a16:creationId xmlns:a16="http://schemas.microsoft.com/office/drawing/2014/main" id="{DB04B8EC-2B10-4BB8-879A-4201A7EB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2535238"/>
            <a:ext cx="2390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B: (N2,16) (N3,1)</a:t>
            </a:r>
          </a:p>
          <a:p>
            <a:pPr algn="ctr"/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(N1,16) (N4,2)</a:t>
            </a:r>
          </a:p>
        </p:txBody>
      </p:sp>
      <p:sp>
        <p:nvSpPr>
          <p:cNvPr id="22681" name="Text Box 153">
            <a:extLst>
              <a:ext uri="{FF2B5EF4-FFF2-40B4-BE49-F238E27FC236}">
                <a16:creationId xmlns:a16="http://schemas.microsoft.com/office/drawing/2014/main" id="{1948317A-133E-4BA2-8EA0-0F3C7F3E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551113"/>
            <a:ext cx="276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A: (N1,1) (N2,16)</a:t>
            </a:r>
          </a:p>
          <a:p>
            <a:pPr algn="ctr"/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(N3,16) (N4,16)</a:t>
            </a:r>
          </a:p>
        </p:txBody>
      </p:sp>
      <p:grpSp>
        <p:nvGrpSpPr>
          <p:cNvPr id="22682" name="Group 154">
            <a:extLst>
              <a:ext uri="{FF2B5EF4-FFF2-40B4-BE49-F238E27FC236}">
                <a16:creationId xmlns:a16="http://schemas.microsoft.com/office/drawing/2014/main" id="{3FF4040B-5B70-4170-84CA-9C088EDBFAF0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2060575"/>
            <a:ext cx="252412" cy="252413"/>
            <a:chOff x="1247" y="482"/>
            <a:chExt cx="227" cy="227"/>
          </a:xfrm>
        </p:grpSpPr>
        <p:sp>
          <p:nvSpPr>
            <p:cNvPr id="22683" name="Line 155">
              <a:extLst>
                <a:ext uri="{FF2B5EF4-FFF2-40B4-BE49-F238E27FC236}">
                  <a16:creationId xmlns:a16="http://schemas.microsoft.com/office/drawing/2014/main" id="{30343012-8401-45FA-84F8-35C9F9013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482"/>
              <a:ext cx="227" cy="227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4" name="Line 156">
              <a:extLst>
                <a:ext uri="{FF2B5EF4-FFF2-40B4-BE49-F238E27FC236}">
                  <a16:creationId xmlns:a16="http://schemas.microsoft.com/office/drawing/2014/main" id="{BCD4E878-75DC-405D-9A52-97CCA7CC6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482"/>
              <a:ext cx="227" cy="227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85" name="Text Box 157">
            <a:extLst>
              <a:ext uri="{FF2B5EF4-FFF2-40B4-BE49-F238E27FC236}">
                <a16:creationId xmlns:a16="http://schemas.microsoft.com/office/drawing/2014/main" id="{99506C22-5E4B-4562-8C05-FF2822C61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979863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2686" name="Text Box 158">
            <a:extLst>
              <a:ext uri="{FF2B5EF4-FFF2-40B4-BE49-F238E27FC236}">
                <a16:creationId xmlns:a16="http://schemas.microsoft.com/office/drawing/2014/main" id="{77F89281-E0A5-4ED0-A5C0-755320220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4766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2687" name="Text Box 159">
            <a:extLst>
              <a:ext uri="{FF2B5EF4-FFF2-40B4-BE49-F238E27FC236}">
                <a16:creationId xmlns:a16="http://schemas.microsoft.com/office/drawing/2014/main" id="{E2F3D5B4-03D2-4986-A1A5-4374FAF08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39274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22688" name="Text Box 160">
            <a:extLst>
              <a:ext uri="{FF2B5EF4-FFF2-40B4-BE49-F238E27FC236}">
                <a16:creationId xmlns:a16="http://schemas.microsoft.com/office/drawing/2014/main" id="{661A8BD1-E396-4947-8CEB-47817C28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34242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22689" name="Text Box 161">
            <a:extLst>
              <a:ext uri="{FF2B5EF4-FFF2-40B4-BE49-F238E27FC236}">
                <a16:creationId xmlns:a16="http://schemas.microsoft.com/office/drawing/2014/main" id="{E5B534A2-5526-4A65-951F-4C95ACF36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44370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22690" name="Text Box 162">
            <a:extLst>
              <a:ext uri="{FF2B5EF4-FFF2-40B4-BE49-F238E27FC236}">
                <a16:creationId xmlns:a16="http://schemas.microsoft.com/office/drawing/2014/main" id="{1626AE48-9297-4270-BC4C-227347CF0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2535238"/>
            <a:ext cx="292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C: (N3,1) (N4,1)</a:t>
            </a:r>
          </a:p>
          <a:p>
            <a:pPr algn="ctr"/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(N2,16) (N1,16)</a:t>
            </a:r>
          </a:p>
        </p:txBody>
      </p:sp>
      <p:sp>
        <p:nvSpPr>
          <p:cNvPr id="22691" name="Text Box 163">
            <a:extLst>
              <a:ext uri="{FF2B5EF4-FFF2-40B4-BE49-F238E27FC236}">
                <a16:creationId xmlns:a16="http://schemas.microsoft.com/office/drawing/2014/main" id="{1ACCF90E-04D9-4E23-BD89-4BF0E2B28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4227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22692" name="Text Box 164">
            <a:extLst>
              <a:ext uri="{FF2B5EF4-FFF2-40B4-BE49-F238E27FC236}">
                <a16:creationId xmlns:a16="http://schemas.microsoft.com/office/drawing/2014/main" id="{6C1EF8D1-3B89-41E0-BCA4-813E51722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9418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22693" name="Text Box 165">
            <a:extLst>
              <a:ext uri="{FF2B5EF4-FFF2-40B4-BE49-F238E27FC236}">
                <a16:creationId xmlns:a16="http://schemas.microsoft.com/office/drawing/2014/main" id="{60E6E88E-7A1C-40B9-938B-51927341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44370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22694" name="Text Box 166">
            <a:extLst>
              <a:ext uri="{FF2B5EF4-FFF2-40B4-BE49-F238E27FC236}">
                <a16:creationId xmlns:a16="http://schemas.microsoft.com/office/drawing/2014/main" id="{0F64FF15-93A6-4180-8268-7A4D518BA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49418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2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2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2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2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2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25 1.11111E-6 L 2.77556E-17 1.11111E-6 " pathEditMode="relative" rAng="0" ptsTypes="AA">
                                      <p:cBhvr>
                                        <p:cTn id="64" dur="2000" spd="-100000" fill="hold"/>
                                        <p:tgtEl>
                                          <p:spTgt spid="22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3073 0.0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2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2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22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22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17413 -2.22222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2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2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0" grpId="0"/>
      <p:bldP spid="22651" grpId="0"/>
      <p:bldP spid="22657" grpId="0"/>
      <p:bldP spid="22660" grpId="0"/>
      <p:bldP spid="22663" grpId="0"/>
      <p:bldP spid="22671" grpId="0"/>
      <p:bldP spid="22675" grpId="0"/>
      <p:bldP spid="22679" grpId="0"/>
      <p:bldP spid="22680" grpId="0"/>
      <p:bldP spid="22680" grpId="1"/>
      <p:bldP spid="22681" grpId="0"/>
      <p:bldP spid="22681" grpId="1"/>
      <p:bldP spid="22681" grpId="2"/>
      <p:bldP spid="22685" grpId="0"/>
      <p:bldP spid="22686" grpId="0"/>
      <p:bldP spid="22687" grpId="0"/>
      <p:bldP spid="22688" grpId="0"/>
      <p:bldP spid="22689" grpId="0"/>
      <p:bldP spid="22690" grpId="0"/>
      <p:bldP spid="22690" grpId="1"/>
      <p:bldP spid="22691" grpId="0"/>
      <p:bldP spid="22692" grpId="0"/>
      <p:bldP spid="22693" grpId="0"/>
      <p:bldP spid="226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28C93B0A-96B4-4D18-81D9-A3B05703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76D6-F74D-4016-B08E-F63E718F091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EFE8464-B025-432A-A773-328CD51B2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11.3.3  Timers in RIP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432D8AF2-DA26-4213-81C1-870BCEAB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412875"/>
            <a:ext cx="1441450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Timers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AEB5E448-1616-4C95-8E5B-F77BB1F2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562225"/>
            <a:ext cx="3114675" cy="1392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Garbage collection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120 s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(for each route)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2A8E1A9C-94A7-4259-B013-BCFE812D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546350"/>
            <a:ext cx="2592387" cy="1392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Expiration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180 s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(for each route)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0EAF05CB-AE42-42AF-A2C7-D9FE676C7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46350"/>
            <a:ext cx="2663825" cy="1392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Periodic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30 s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(for each router)</a:t>
            </a:r>
          </a:p>
        </p:txBody>
      </p:sp>
      <p:cxnSp>
        <p:nvCxnSpPr>
          <p:cNvPr id="24583" name="AutoShape 7">
            <a:extLst>
              <a:ext uri="{FF2B5EF4-FFF2-40B4-BE49-F238E27FC236}">
                <a16:creationId xmlns:a16="http://schemas.microsoft.com/office/drawing/2014/main" id="{6B5AAD57-6FB8-4476-8A18-BE15596B3BB7}"/>
              </a:ext>
            </a:extLst>
          </p:cNvPr>
          <p:cNvCxnSpPr>
            <a:cxnSpLocks noChangeShapeType="1"/>
            <a:stCxn id="24579" idx="2"/>
            <a:endCxn id="24582" idx="0"/>
          </p:cNvCxnSpPr>
          <p:nvPr/>
        </p:nvCxnSpPr>
        <p:spPr bwMode="auto">
          <a:xfrm rot="5400000">
            <a:off x="2681288" y="862013"/>
            <a:ext cx="576262" cy="2773362"/>
          </a:xfrm>
          <a:prstGeom prst="bentConnector3">
            <a:avLst>
              <a:gd name="adj1" fmla="val 4986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4" name="AutoShape 8">
            <a:extLst>
              <a:ext uri="{FF2B5EF4-FFF2-40B4-BE49-F238E27FC236}">
                <a16:creationId xmlns:a16="http://schemas.microsoft.com/office/drawing/2014/main" id="{E4FBC315-D826-4A33-A558-85215C18AB3D}"/>
              </a:ext>
            </a:extLst>
          </p:cNvPr>
          <p:cNvCxnSpPr>
            <a:cxnSpLocks noChangeShapeType="1"/>
            <a:stCxn id="24579" idx="2"/>
            <a:endCxn id="24581" idx="0"/>
          </p:cNvCxnSpPr>
          <p:nvPr/>
        </p:nvCxnSpPr>
        <p:spPr bwMode="auto">
          <a:xfrm rot="5400000">
            <a:off x="4067969" y="2248694"/>
            <a:ext cx="5762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5" name="AutoShape 9">
            <a:extLst>
              <a:ext uri="{FF2B5EF4-FFF2-40B4-BE49-F238E27FC236}">
                <a16:creationId xmlns:a16="http://schemas.microsoft.com/office/drawing/2014/main" id="{F4D47D12-A849-46C7-9ECA-000F9AC5A889}"/>
              </a:ext>
            </a:extLst>
          </p:cNvPr>
          <p:cNvCxnSpPr>
            <a:cxnSpLocks noChangeShapeType="1"/>
            <a:stCxn id="24579" idx="2"/>
            <a:endCxn id="24580" idx="0"/>
          </p:cNvCxnSpPr>
          <p:nvPr/>
        </p:nvCxnSpPr>
        <p:spPr bwMode="auto">
          <a:xfrm rot="16200000" flipH="1">
            <a:off x="5558631" y="758032"/>
            <a:ext cx="592137" cy="2997200"/>
          </a:xfrm>
          <a:prstGeom prst="bentConnector3">
            <a:avLst>
              <a:gd name="adj1" fmla="val 4986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6" name="Line 10">
            <a:extLst>
              <a:ext uri="{FF2B5EF4-FFF2-40B4-BE49-F238E27FC236}">
                <a16:creationId xmlns:a16="http://schemas.microsoft.com/office/drawing/2014/main" id="{B6A294B0-4FC2-4C9D-9800-980B23A18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4964113"/>
            <a:ext cx="8135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587" name="Group 11">
            <a:extLst>
              <a:ext uri="{FF2B5EF4-FFF2-40B4-BE49-F238E27FC236}">
                <a16:creationId xmlns:a16="http://schemas.microsoft.com/office/drawing/2014/main" id="{04A0ED6A-F6CE-4511-9C0B-5695829E591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964113"/>
            <a:ext cx="1473200" cy="930275"/>
            <a:chOff x="340" y="3112"/>
            <a:chExt cx="928" cy="586"/>
          </a:xfrm>
        </p:grpSpPr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9E615284-9E53-43DB-8068-5ECB9E34D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" y="3112"/>
              <a:ext cx="0" cy="40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Text Box 13">
              <a:extLst>
                <a:ext uri="{FF2B5EF4-FFF2-40B4-BE49-F238E27FC236}">
                  <a16:creationId xmlns:a16="http://schemas.microsoft.com/office/drawing/2014/main" id="{4E74F1BA-BF7A-47BB-9F6C-E458FABC9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" y="3386"/>
              <a:ext cx="926" cy="31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 = 180 s</a:t>
              </a:r>
            </a:p>
          </p:txBody>
        </p:sp>
      </p:grpSp>
      <p:grpSp>
        <p:nvGrpSpPr>
          <p:cNvPr id="24590" name="Group 14">
            <a:extLst>
              <a:ext uri="{FF2B5EF4-FFF2-40B4-BE49-F238E27FC236}">
                <a16:creationId xmlns:a16="http://schemas.microsoft.com/office/drawing/2014/main" id="{7B072AFD-EEAE-415A-8A29-28CEC33E6AB8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4964113"/>
            <a:ext cx="1473200" cy="930275"/>
            <a:chOff x="1384" y="3112"/>
            <a:chExt cx="928" cy="586"/>
          </a:xfrm>
        </p:grpSpPr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D3FF2299-EA63-47AE-871B-2DB6ED8D9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3112"/>
              <a:ext cx="0" cy="40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Text Box 16">
              <a:extLst>
                <a:ext uri="{FF2B5EF4-FFF2-40B4-BE49-F238E27FC236}">
                  <a16:creationId xmlns:a16="http://schemas.microsoft.com/office/drawing/2014/main" id="{12D0BDFA-51F9-48BF-9EB7-CAF327E9D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3386"/>
              <a:ext cx="926" cy="31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 = 180 s</a:t>
              </a:r>
            </a:p>
          </p:txBody>
        </p:sp>
      </p:grpSp>
      <p:grpSp>
        <p:nvGrpSpPr>
          <p:cNvPr id="24593" name="Group 17">
            <a:extLst>
              <a:ext uri="{FF2B5EF4-FFF2-40B4-BE49-F238E27FC236}">
                <a16:creationId xmlns:a16="http://schemas.microsoft.com/office/drawing/2014/main" id="{AD6A383F-FD60-4649-9CF4-B4F018E873AF}"/>
              </a:ext>
            </a:extLst>
          </p:cNvPr>
          <p:cNvGrpSpPr>
            <a:grpSpLocks/>
          </p:cNvGrpSpPr>
          <p:nvPr/>
        </p:nvGrpSpPr>
        <p:grpSpPr bwMode="auto">
          <a:xfrm>
            <a:off x="5119688" y="4948238"/>
            <a:ext cx="1504950" cy="1295400"/>
            <a:chOff x="3225" y="3102"/>
            <a:chExt cx="948" cy="816"/>
          </a:xfrm>
        </p:grpSpPr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78301F86-BCA3-4679-91D4-2F426B650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" y="3102"/>
              <a:ext cx="0" cy="40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Text Box 19">
              <a:extLst>
                <a:ext uri="{FF2B5EF4-FFF2-40B4-BE49-F238E27FC236}">
                  <a16:creationId xmlns:a16="http://schemas.microsoft.com/office/drawing/2014/main" id="{94B7BE73-28C3-47BC-8424-EA62CD8CE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3376"/>
              <a:ext cx="946" cy="54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Metric 16</a:t>
              </a:r>
            </a:p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 = 120 s</a:t>
              </a:r>
            </a:p>
          </p:txBody>
        </p:sp>
      </p:grpSp>
      <p:grpSp>
        <p:nvGrpSpPr>
          <p:cNvPr id="24612" name="Group 36">
            <a:extLst>
              <a:ext uri="{FF2B5EF4-FFF2-40B4-BE49-F238E27FC236}">
                <a16:creationId xmlns:a16="http://schemas.microsoft.com/office/drawing/2014/main" id="{30430836-E32F-4782-AA0C-AAC26122381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221163"/>
            <a:ext cx="1655763" cy="744537"/>
            <a:chOff x="340" y="2659"/>
            <a:chExt cx="1043" cy="469"/>
          </a:xfrm>
        </p:grpSpPr>
        <p:sp>
          <p:nvSpPr>
            <p:cNvPr id="24597" name="AutoShape 21">
              <a:extLst>
                <a:ext uri="{FF2B5EF4-FFF2-40B4-BE49-F238E27FC236}">
                  <a16:creationId xmlns:a16="http://schemas.microsoft.com/office/drawing/2014/main" id="{A6154FD0-4B03-49DE-9038-98210FEAB0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48" y="2493"/>
              <a:ext cx="227" cy="1043"/>
            </a:xfrm>
            <a:prstGeom prst="rightBrace">
              <a:avLst>
                <a:gd name="adj1" fmla="val 3828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Text Box 22">
              <a:extLst>
                <a:ext uri="{FF2B5EF4-FFF2-40B4-BE49-F238E27FC236}">
                  <a16:creationId xmlns:a16="http://schemas.microsoft.com/office/drawing/2014/main" id="{E435CF3D-D3B0-4999-BCD6-69D8F6324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265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25~35 s</a:t>
              </a:r>
            </a:p>
          </p:txBody>
        </p:sp>
      </p:grpSp>
      <p:grpSp>
        <p:nvGrpSpPr>
          <p:cNvPr id="24599" name="Group 23">
            <a:extLst>
              <a:ext uri="{FF2B5EF4-FFF2-40B4-BE49-F238E27FC236}">
                <a16:creationId xmlns:a16="http://schemas.microsoft.com/office/drawing/2014/main" id="{556C2D9C-A007-48A1-AAA0-CD03AE083094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4221163"/>
            <a:ext cx="2952750" cy="744537"/>
            <a:chOff x="1383" y="2598"/>
            <a:chExt cx="1860" cy="469"/>
          </a:xfrm>
        </p:grpSpPr>
        <p:sp>
          <p:nvSpPr>
            <p:cNvPr id="24600" name="AutoShape 24">
              <a:extLst>
                <a:ext uri="{FF2B5EF4-FFF2-40B4-BE49-F238E27FC236}">
                  <a16:creationId xmlns:a16="http://schemas.microsoft.com/office/drawing/2014/main" id="{335355B2-9E8B-441E-B80B-BBC1E1B0661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99" y="2024"/>
              <a:ext cx="227" cy="1860"/>
            </a:xfrm>
            <a:prstGeom prst="rightBrace">
              <a:avLst>
                <a:gd name="adj1" fmla="val 6828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Text Box 25">
              <a:extLst>
                <a:ext uri="{FF2B5EF4-FFF2-40B4-BE49-F238E27FC236}">
                  <a16:creationId xmlns:a16="http://schemas.microsoft.com/office/drawing/2014/main" id="{EAA1936C-FEF6-4274-B2CA-6652AAE3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259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180 s</a:t>
              </a:r>
            </a:p>
          </p:txBody>
        </p:sp>
      </p:grpSp>
      <p:grpSp>
        <p:nvGrpSpPr>
          <p:cNvPr id="24602" name="Group 26">
            <a:extLst>
              <a:ext uri="{FF2B5EF4-FFF2-40B4-BE49-F238E27FC236}">
                <a16:creationId xmlns:a16="http://schemas.microsoft.com/office/drawing/2014/main" id="{AC0CE174-A06B-4E89-A10A-01D7271DC63E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4960938"/>
            <a:ext cx="838200" cy="1276350"/>
            <a:chOff x="4611" y="3110"/>
            <a:chExt cx="528" cy="804"/>
          </a:xfrm>
        </p:grpSpPr>
        <p:sp>
          <p:nvSpPr>
            <p:cNvPr id="24603" name="Line 27">
              <a:extLst>
                <a:ext uri="{FF2B5EF4-FFF2-40B4-BE49-F238E27FC236}">
                  <a16:creationId xmlns:a16="http://schemas.microsoft.com/office/drawing/2014/main" id="{15CF7394-209D-414F-8194-D581CF691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1" y="3110"/>
              <a:ext cx="0" cy="40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Text Box 28">
              <a:extLst>
                <a:ext uri="{FF2B5EF4-FFF2-40B4-BE49-F238E27FC236}">
                  <a16:creationId xmlns:a16="http://schemas.microsoft.com/office/drawing/2014/main" id="{465C028C-1F7D-4185-A9F6-1743C58A1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" y="3372"/>
              <a:ext cx="526" cy="54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删除</a:t>
              </a:r>
            </a:p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路由</a:t>
              </a:r>
            </a:p>
          </p:txBody>
        </p:sp>
      </p:grpSp>
      <p:grpSp>
        <p:nvGrpSpPr>
          <p:cNvPr id="24605" name="Group 29">
            <a:extLst>
              <a:ext uri="{FF2B5EF4-FFF2-40B4-BE49-F238E27FC236}">
                <a16:creationId xmlns:a16="http://schemas.microsoft.com/office/drawing/2014/main" id="{1ACA9BD9-E571-4E46-967D-DE22E7B65505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4221163"/>
            <a:ext cx="2160587" cy="744537"/>
            <a:chOff x="3243" y="2598"/>
            <a:chExt cx="1361" cy="469"/>
          </a:xfrm>
        </p:grpSpPr>
        <p:sp>
          <p:nvSpPr>
            <p:cNvPr id="24606" name="AutoShape 30">
              <a:extLst>
                <a:ext uri="{FF2B5EF4-FFF2-40B4-BE49-F238E27FC236}">
                  <a16:creationId xmlns:a16="http://schemas.microsoft.com/office/drawing/2014/main" id="{2130F8A5-EDBE-421A-B6EF-59204D6FC91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810" y="2273"/>
              <a:ext cx="227" cy="1361"/>
            </a:xfrm>
            <a:prstGeom prst="rightBrace">
              <a:avLst>
                <a:gd name="adj1" fmla="val 4996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Text Box 31">
              <a:extLst>
                <a:ext uri="{FF2B5EF4-FFF2-40B4-BE49-F238E27FC236}">
                  <a16:creationId xmlns:a16="http://schemas.microsoft.com/office/drawing/2014/main" id="{C2DF0924-7EB1-4B27-AAEF-3E4450BCD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59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120 s</a:t>
              </a:r>
            </a:p>
          </p:txBody>
        </p:sp>
      </p:grpSp>
      <p:sp>
        <p:nvSpPr>
          <p:cNvPr id="24611" name="Text Box 35">
            <a:extLst>
              <a:ext uri="{FF2B5EF4-FFF2-40B4-BE49-F238E27FC236}">
                <a16:creationId xmlns:a16="http://schemas.microsoft.com/office/drawing/2014/main" id="{C1E19195-9D8C-45D0-A7B5-2C6EA4D0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9213"/>
            <a:ext cx="2652712" cy="1435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2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实现中：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 </a:t>
            </a: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P</a:t>
            </a:r>
            <a:r>
              <a:rPr lang="zh-CN" altLang="en-US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＝</a:t>
            </a: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25 ~ 30 s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	G</a:t>
            </a:r>
            <a:r>
              <a:rPr lang="zh-CN" altLang="en-US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＝</a:t>
            </a: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60 or 120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EFE8464-B025-432A-A773-328CD51B2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11.3.3  Timers in RIP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0F1E7B-0DE7-4AF0-ADB4-B21B17C8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6" y="1556792"/>
            <a:ext cx="8853985" cy="11521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A09BA9-B711-4D47-944E-63BF1EE1C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212976"/>
            <a:ext cx="5079801" cy="26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C34539DB-C70F-4DE4-97D6-D5BD8E99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7F2-73A4-4F41-8350-F16A37A7DDE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7918C7AF-FD8C-456D-BFDC-2F4CA076A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</a:t>
            </a:r>
            <a:r>
              <a:rPr lang="zh-CN" altLang="en-US"/>
              <a:t>（度量）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847389F-BC46-4A39-A9B1-DD4FA70E8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Information used by a routing protocol to select the best path for routing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total metric of a route = the sum of the metrics of networks that comprise the route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router chooses the route with the shortest metric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Factors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Hop count, bandwidth, delay, MTU, load, reliability, …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Routing protocols can use one or more different factors to calculate a metric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198756C0-1A3E-4DB0-9DD8-746AFE7F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13238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F1473BAC-709B-474C-A8C3-C80322A69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561022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A4FA4CAA-0762-4997-8BFE-808C13B1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3" y="5610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924E581E-08CF-4E6B-A5D4-FF425101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34828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B9F7C27C-AEE0-429D-A0EE-FF1922F4F5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5229225"/>
            <a:ext cx="1655763" cy="3603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6" name="Line 10">
            <a:extLst>
              <a:ext uri="{FF2B5EF4-FFF2-40B4-BE49-F238E27FC236}">
                <a16:creationId xmlns:a16="http://schemas.microsoft.com/office/drawing/2014/main" id="{32FE065F-AFCE-49C8-BB3A-47855288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5780088"/>
            <a:ext cx="720725" cy="3603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3939D2EB-3846-46A4-ACBE-5D8342872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6213475"/>
            <a:ext cx="1223963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D972C187-FCEF-413A-89D7-0939CC5F4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5275263"/>
            <a:ext cx="1511300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9" name="Line 13">
            <a:extLst>
              <a:ext uri="{FF2B5EF4-FFF2-40B4-BE49-F238E27FC236}">
                <a16:creationId xmlns:a16="http://schemas.microsoft.com/office/drawing/2014/main" id="{A1ACF3C0-678C-4596-8B2C-5217ACA6E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1063" y="5922963"/>
            <a:ext cx="720725" cy="2174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0" name="AutoShape 14">
            <a:extLst>
              <a:ext uri="{FF2B5EF4-FFF2-40B4-BE49-F238E27FC236}">
                <a16:creationId xmlns:a16="http://schemas.microsoft.com/office/drawing/2014/main" id="{862D3B30-7CCB-4251-8AF0-BC868018E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157788"/>
            <a:ext cx="1284288" cy="960437"/>
          </a:xfrm>
          <a:prstGeom prst="cloudCallout">
            <a:avLst>
              <a:gd name="adj1" fmla="val -25648"/>
              <a:gd name="adj2" fmla="val 23222"/>
            </a:avLst>
          </a:prstGeom>
          <a:solidFill>
            <a:srgbClr val="FFE5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F9C6775E-BAE5-43D0-B6F8-A16C94B0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4197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</a:t>
            </a:r>
          </a:p>
        </p:txBody>
      </p:sp>
      <p:pic>
        <p:nvPicPr>
          <p:cNvPr id="65552" name="Picture 16">
            <a:extLst>
              <a:ext uri="{FF2B5EF4-FFF2-40B4-BE49-F238E27FC236}">
                <a16:creationId xmlns:a16="http://schemas.microsoft.com/office/drawing/2014/main" id="{1C60C09D-59BC-46B2-95BE-7AC9E74D6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1163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5553" name="Text Box 17">
            <a:extLst>
              <a:ext uri="{FF2B5EF4-FFF2-40B4-BE49-F238E27FC236}">
                <a16:creationId xmlns:a16="http://schemas.microsoft.com/office/drawing/2014/main" id="{0A12C46A-C759-481B-958B-A3055B2F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057775"/>
            <a:ext cx="682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64K</a:t>
            </a: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EC0F2E07-B9D5-48FE-ABC9-E8EB6FA24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011738"/>
            <a:ext cx="6826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64K</a:t>
            </a: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4355FF09-E8AA-4445-9055-3FEDCFCD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5922963"/>
            <a:ext cx="7350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10M</a:t>
            </a:r>
          </a:p>
        </p:txBody>
      </p:sp>
      <p:sp>
        <p:nvSpPr>
          <p:cNvPr id="65556" name="Text Box 20">
            <a:extLst>
              <a:ext uri="{FF2B5EF4-FFF2-40B4-BE49-F238E27FC236}">
                <a16:creationId xmlns:a16="http://schemas.microsoft.com/office/drawing/2014/main" id="{14328ED1-334D-41C4-A4BF-009B5BC2C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849938"/>
            <a:ext cx="7350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10M</a:t>
            </a:r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D0B01390-889D-4101-9FD7-651C0C75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6019800"/>
            <a:ext cx="735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10M</a:t>
            </a:r>
          </a:p>
        </p:txBody>
      </p:sp>
      <p:sp>
        <p:nvSpPr>
          <p:cNvPr id="65558" name="Text Box 22">
            <a:extLst>
              <a:ext uri="{FF2B5EF4-FFF2-40B4-BE49-F238E27FC236}">
                <a16:creationId xmlns:a16="http://schemas.microsoft.com/office/drawing/2014/main" id="{2FA6B8AC-A172-4CDB-9CB6-7B8BF9C25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114925"/>
            <a:ext cx="4240212" cy="1014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rIns="126000">
            <a:spAutoFit/>
          </a:bodyPr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Hop count:  A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B  Net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Bandwidth: A  C  D  Net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5559" name="Picture 23">
            <a:extLst>
              <a:ext uri="{FF2B5EF4-FFF2-40B4-BE49-F238E27FC236}">
                <a16:creationId xmlns:a16="http://schemas.microsoft.com/office/drawing/2014/main" id="{BD026A86-6E30-47AF-80A0-9D6345D5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5995988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5560" name="Picture 24">
            <a:extLst>
              <a:ext uri="{FF2B5EF4-FFF2-40B4-BE49-F238E27FC236}">
                <a16:creationId xmlns:a16="http://schemas.microsoft.com/office/drawing/2014/main" id="{C1CBB9E1-28B5-4721-90ED-0C801BA4D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059363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5544" name="Picture 8">
            <a:extLst>
              <a:ext uri="{FF2B5EF4-FFF2-40B4-BE49-F238E27FC236}">
                <a16:creationId xmlns:a16="http://schemas.microsoft.com/office/drawing/2014/main" id="{971644E7-D52B-4798-8190-9CD38AB2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995988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CFB411E3-D766-4E70-8F70-2F9A1378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F89D-BAAA-425C-B682-1EFF0BAEB87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5E390A3-C0AC-4BFB-A39A-0D2C68F04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11.3.4  RIP Version 2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442C90E-C3E7-4B5F-B4AA-6DF7DF9D0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117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800" dirty="0"/>
              <a:t>Message format</a:t>
            </a:r>
          </a:p>
          <a:p>
            <a:pPr lvl="1">
              <a:lnSpc>
                <a:spcPct val="95000"/>
              </a:lnSpc>
            </a:pPr>
            <a:endParaRPr lang="en-US" altLang="zh-CN" sz="2400" dirty="0"/>
          </a:p>
          <a:p>
            <a:pPr lvl="1">
              <a:lnSpc>
                <a:spcPct val="95000"/>
              </a:lnSpc>
            </a:pPr>
            <a:endParaRPr lang="en-US" altLang="zh-CN" sz="2400" dirty="0"/>
          </a:p>
          <a:p>
            <a:pPr lvl="1">
              <a:lnSpc>
                <a:spcPct val="95000"/>
              </a:lnSpc>
            </a:pPr>
            <a:endParaRPr lang="en-US" altLang="zh-CN" sz="2400" dirty="0"/>
          </a:p>
          <a:p>
            <a:pPr lvl="1">
              <a:lnSpc>
                <a:spcPct val="95000"/>
              </a:lnSpc>
            </a:pPr>
            <a:endParaRPr lang="en-US" altLang="zh-CN" sz="2400" dirty="0"/>
          </a:p>
          <a:p>
            <a:pPr>
              <a:lnSpc>
                <a:spcPct val="95000"/>
              </a:lnSpc>
            </a:pPr>
            <a:endParaRPr lang="en-US" altLang="zh-CN" sz="2800" dirty="0"/>
          </a:p>
          <a:p>
            <a:pPr>
              <a:lnSpc>
                <a:spcPct val="95000"/>
              </a:lnSpc>
            </a:pPr>
            <a:r>
              <a:rPr lang="en-US" altLang="zh-CN" sz="2800" dirty="0"/>
              <a:t>Operation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Support </a:t>
            </a:r>
            <a:r>
              <a:rPr lang="en-US" altLang="zh-CN" sz="2400" dirty="0">
                <a:solidFill>
                  <a:srgbClr val="FFFF00"/>
                </a:solidFill>
              </a:rPr>
              <a:t>VLSM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FF00"/>
                </a:solidFill>
              </a:rPr>
              <a:t>classless addressing</a:t>
            </a:r>
            <a:r>
              <a:rPr lang="en-US" altLang="zh-CN" sz="2400" dirty="0"/>
              <a:t>: subnet mask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Authentication</a:t>
            </a:r>
            <a:r>
              <a:rPr lang="en-US" altLang="zh-CN" sz="2400" dirty="0"/>
              <a:t>:  Family = 0xFFFF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Multicasting</a:t>
            </a:r>
            <a:r>
              <a:rPr lang="en-US" altLang="zh-CN" sz="2400" dirty="0"/>
              <a:t>:  224.0.0.9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Encapsulation:  UDP ( port 520 )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AA312C9D-7F0A-4298-A157-062297FD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917700"/>
            <a:ext cx="1871662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Command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84DA4EE-E77C-47D8-81B9-AE20C89F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917700"/>
            <a:ext cx="1871663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Version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B69A3816-8E6C-46B7-8970-F4AC051F0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2636838"/>
            <a:ext cx="7485062" cy="3603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address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7151BA2B-2B13-4E20-9959-020D7E1E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2997200"/>
            <a:ext cx="7485062" cy="3603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 Mask</a:t>
            </a:r>
            <a:endParaRPr lang="en-US" altLang="zh-CN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F7DA2155-B8CA-466A-B415-57EEF8144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916113"/>
            <a:ext cx="3743325" cy="3603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All 0s</a:t>
            </a:r>
            <a:endParaRPr lang="en-US" altLang="zh-CN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01D72F3E-63D4-487D-8BEC-F5BC39160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357563"/>
            <a:ext cx="7485062" cy="3603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Hop</a:t>
            </a:r>
            <a:endParaRPr lang="en-US" altLang="zh-CN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402E9830-FB26-40BE-9DBD-5193C621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716338"/>
            <a:ext cx="7485062" cy="3603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Metric</a:t>
            </a: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8B0D6087-79D8-4A65-85E9-8EFFAE58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276475"/>
            <a:ext cx="3743325" cy="3603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Route Tag</a:t>
            </a:r>
            <a:endParaRPr lang="en-US" altLang="zh-CN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6D0C9E9E-8066-48B6-96CF-FBFB8CCB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2276475"/>
            <a:ext cx="3743325" cy="3603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Family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>
            <a:extLst>
              <a:ext uri="{FF2B5EF4-FFF2-40B4-BE49-F238E27FC236}">
                <a16:creationId xmlns:a16="http://schemas.microsoft.com/office/drawing/2014/main" id="{62ADF7D9-35A9-4539-B90F-8981A45B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3EC0-65C7-4398-89B1-E71AEC1F222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85FFC5A-4A87-48D4-9C65-FFC9E53F7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Route Tag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650CAC3-041E-4D84-BDEF-79D072316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路由标记</a:t>
            </a:r>
          </a:p>
          <a:p>
            <a:pPr lvl="1"/>
            <a:r>
              <a:rPr lang="en-US" altLang="zh-CN" sz="2400"/>
              <a:t>To provide a method of separating "internal" RIP routes (routes for networks within the RIP routing domain) from "external" RIP routes, which may have been imported from an EGP or another IGP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C87BF167-64DC-4DED-A628-3ACCA27F2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357563"/>
            <a:ext cx="2447925" cy="1223962"/>
          </a:xfrm>
          <a:prstGeom prst="rect">
            <a:avLst/>
          </a:prstGeom>
          <a:solidFill>
            <a:srgbClr val="6600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9772CDD4-A8F4-4A89-88C9-1135F818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57563"/>
            <a:ext cx="4968875" cy="1223962"/>
          </a:xfrm>
          <a:prstGeom prst="rect">
            <a:avLst/>
          </a:prstGeom>
          <a:solidFill>
            <a:srgbClr val="0099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9" name="Oval 7">
            <a:extLst>
              <a:ext uri="{FF2B5EF4-FFF2-40B4-BE49-F238E27FC236}">
                <a16:creationId xmlns:a16="http://schemas.microsoft.com/office/drawing/2014/main" id="{8C0B3F86-3D71-4C27-AD1F-045966BDB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3863975"/>
            <a:ext cx="720725" cy="5445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N1</a:t>
            </a:r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10290E8A-75C1-458C-9333-1D4E69DEB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894138"/>
            <a:ext cx="668337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IR1</a:t>
            </a:r>
          </a:p>
        </p:txBody>
      </p:sp>
      <p:sp>
        <p:nvSpPr>
          <p:cNvPr id="110601" name="Text Box 9">
            <a:extLst>
              <a:ext uri="{FF2B5EF4-FFF2-40B4-BE49-F238E27FC236}">
                <a16:creationId xmlns:a16="http://schemas.microsoft.com/office/drawing/2014/main" id="{CF750D5C-3464-4221-944E-FF76C946D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3895725"/>
            <a:ext cx="668338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IR2</a:t>
            </a:r>
          </a:p>
        </p:txBody>
      </p:sp>
      <p:sp>
        <p:nvSpPr>
          <p:cNvPr id="110602" name="Text Box 10">
            <a:extLst>
              <a:ext uri="{FF2B5EF4-FFF2-40B4-BE49-F238E27FC236}">
                <a16:creationId xmlns:a16="http://schemas.microsoft.com/office/drawing/2014/main" id="{61F8CCF7-BEFB-4808-94F7-FC396B8E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895725"/>
            <a:ext cx="760412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XR1</a:t>
            </a:r>
          </a:p>
        </p:txBody>
      </p:sp>
      <p:sp>
        <p:nvSpPr>
          <p:cNvPr id="110612" name="Text Box 20">
            <a:extLst>
              <a:ext uri="{FF2B5EF4-FFF2-40B4-BE49-F238E27FC236}">
                <a16:creationId xmlns:a16="http://schemas.microsoft.com/office/drawing/2014/main" id="{05A1F387-0D37-4328-B929-B9E65B8B5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3357563"/>
            <a:ext cx="95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RIPv2</a:t>
            </a:r>
          </a:p>
        </p:txBody>
      </p:sp>
      <p:sp>
        <p:nvSpPr>
          <p:cNvPr id="110613" name="Text Box 21">
            <a:extLst>
              <a:ext uri="{FF2B5EF4-FFF2-40B4-BE49-F238E27FC236}">
                <a16:creationId xmlns:a16="http://schemas.microsoft.com/office/drawing/2014/main" id="{C5094807-009E-4477-9766-F1DCE0E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3357563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OSPF</a:t>
            </a:r>
          </a:p>
        </p:txBody>
      </p:sp>
      <p:cxnSp>
        <p:nvCxnSpPr>
          <p:cNvPr id="110614" name="AutoShape 22">
            <a:extLst>
              <a:ext uri="{FF2B5EF4-FFF2-40B4-BE49-F238E27FC236}">
                <a16:creationId xmlns:a16="http://schemas.microsoft.com/office/drawing/2014/main" id="{3BB07E8B-CE08-4B09-8DCE-DFA86B404BDC}"/>
              </a:ext>
            </a:extLst>
          </p:cNvPr>
          <p:cNvCxnSpPr>
            <a:cxnSpLocks noChangeShapeType="1"/>
            <a:stCxn id="110599" idx="6"/>
            <a:endCxn id="110600" idx="1"/>
          </p:cNvCxnSpPr>
          <p:nvPr/>
        </p:nvCxnSpPr>
        <p:spPr bwMode="auto">
          <a:xfrm>
            <a:off x="2209800" y="4137025"/>
            <a:ext cx="2603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15" name="Oval 23">
            <a:extLst>
              <a:ext uri="{FF2B5EF4-FFF2-40B4-BE49-F238E27FC236}">
                <a16:creationId xmlns:a16="http://schemas.microsoft.com/office/drawing/2014/main" id="{3926F16C-6450-4222-9952-5391ED24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3862388"/>
            <a:ext cx="1406525" cy="5445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N2, N3</a:t>
            </a:r>
          </a:p>
        </p:txBody>
      </p:sp>
      <p:cxnSp>
        <p:nvCxnSpPr>
          <p:cNvPr id="110616" name="AutoShape 24">
            <a:extLst>
              <a:ext uri="{FF2B5EF4-FFF2-40B4-BE49-F238E27FC236}">
                <a16:creationId xmlns:a16="http://schemas.microsoft.com/office/drawing/2014/main" id="{908F0DD4-BD7A-4A82-B7CF-85CE08BC950D}"/>
              </a:ext>
            </a:extLst>
          </p:cNvPr>
          <p:cNvCxnSpPr>
            <a:cxnSpLocks noChangeShapeType="1"/>
            <a:stCxn id="110600" idx="3"/>
            <a:endCxn id="110601" idx="1"/>
          </p:cNvCxnSpPr>
          <p:nvPr/>
        </p:nvCxnSpPr>
        <p:spPr bwMode="auto">
          <a:xfrm>
            <a:off x="3167063" y="4137025"/>
            <a:ext cx="4349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17" name="AutoShape 25">
            <a:extLst>
              <a:ext uri="{FF2B5EF4-FFF2-40B4-BE49-F238E27FC236}">
                <a16:creationId xmlns:a16="http://schemas.microsoft.com/office/drawing/2014/main" id="{8ACC18CD-24D5-4838-AE72-34CBAF6A97E3}"/>
              </a:ext>
            </a:extLst>
          </p:cNvPr>
          <p:cNvCxnSpPr>
            <a:cxnSpLocks noChangeShapeType="1"/>
            <a:stCxn id="110601" idx="3"/>
            <a:endCxn id="110647" idx="1"/>
          </p:cNvCxnSpPr>
          <p:nvPr/>
        </p:nvCxnSpPr>
        <p:spPr bwMode="auto">
          <a:xfrm flipV="1">
            <a:off x="4298950" y="4135438"/>
            <a:ext cx="40322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18" name="AutoShape 26">
            <a:extLst>
              <a:ext uri="{FF2B5EF4-FFF2-40B4-BE49-F238E27FC236}">
                <a16:creationId xmlns:a16="http://schemas.microsoft.com/office/drawing/2014/main" id="{47D33028-1A59-43A0-9953-2C87A3138233}"/>
              </a:ext>
            </a:extLst>
          </p:cNvPr>
          <p:cNvCxnSpPr>
            <a:cxnSpLocks noChangeShapeType="1"/>
            <a:stCxn id="110602" idx="3"/>
            <a:endCxn id="110615" idx="2"/>
          </p:cNvCxnSpPr>
          <p:nvPr/>
        </p:nvCxnSpPr>
        <p:spPr bwMode="auto">
          <a:xfrm flipV="1">
            <a:off x="6570663" y="4135438"/>
            <a:ext cx="325437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0646" name="Group 54">
            <a:extLst>
              <a:ext uri="{FF2B5EF4-FFF2-40B4-BE49-F238E27FC236}">
                <a16:creationId xmlns:a16="http://schemas.microsoft.com/office/drawing/2014/main" id="{02EF30E4-79C7-46A1-83A6-7E58C6C2AEE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835150" y="4581525"/>
          <a:ext cx="4171950" cy="18288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310466314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9706861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671666460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96987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991616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2557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34671"/>
                  </a:ext>
                </a:extLst>
              </a:tr>
            </a:tbl>
          </a:graphicData>
        </a:graphic>
      </p:graphicFrame>
      <p:sp>
        <p:nvSpPr>
          <p:cNvPr id="110647" name="Text Box 55">
            <a:extLst>
              <a:ext uri="{FF2B5EF4-FFF2-40B4-BE49-F238E27FC236}">
                <a16:creationId xmlns:a16="http://schemas.microsoft.com/office/drawing/2014/main" id="{92519E25-41B1-45E5-8826-1C4C96B80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892550"/>
            <a:ext cx="668337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IR3</a:t>
            </a:r>
          </a:p>
        </p:txBody>
      </p:sp>
      <p:cxnSp>
        <p:nvCxnSpPr>
          <p:cNvPr id="110648" name="AutoShape 56">
            <a:extLst>
              <a:ext uri="{FF2B5EF4-FFF2-40B4-BE49-F238E27FC236}">
                <a16:creationId xmlns:a16="http://schemas.microsoft.com/office/drawing/2014/main" id="{CF6D3A7D-9A4B-4969-82C8-B81D741E3238}"/>
              </a:ext>
            </a:extLst>
          </p:cNvPr>
          <p:cNvCxnSpPr>
            <a:cxnSpLocks noChangeShapeType="1"/>
            <a:stCxn id="110647" idx="3"/>
            <a:endCxn id="110602" idx="1"/>
          </p:cNvCxnSpPr>
          <p:nvPr/>
        </p:nvCxnSpPr>
        <p:spPr bwMode="auto">
          <a:xfrm>
            <a:off x="5399088" y="4135438"/>
            <a:ext cx="382587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49" name="AutoShape 57">
            <a:extLst>
              <a:ext uri="{FF2B5EF4-FFF2-40B4-BE49-F238E27FC236}">
                <a16:creationId xmlns:a16="http://schemas.microsoft.com/office/drawing/2014/main" id="{B6DF1164-570C-46B0-8809-6B1A1EE3E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365625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80FB736-67D3-4325-8F4C-744B6DB6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2CA5-7F0D-4D73-9093-13410492F2C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9590" name="Rectangle 22">
            <a:extLst>
              <a:ext uri="{FF2B5EF4-FFF2-40B4-BE49-F238E27FC236}">
                <a16:creationId xmlns:a16="http://schemas.microsoft.com/office/drawing/2014/main" id="{15EC7D70-6365-492A-B0AD-A3B96DAC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412875"/>
            <a:ext cx="3095625" cy="1511300"/>
          </a:xfrm>
          <a:prstGeom prst="rect">
            <a:avLst/>
          </a:prstGeom>
          <a:solidFill>
            <a:srgbClr val="6600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6" name="Rectangle 18">
            <a:extLst>
              <a:ext uri="{FF2B5EF4-FFF2-40B4-BE49-F238E27FC236}">
                <a16:creationId xmlns:a16="http://schemas.microsoft.com/office/drawing/2014/main" id="{D4CB5D7F-D08E-452E-A20F-A83683EEF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12875"/>
            <a:ext cx="4176713" cy="1511300"/>
          </a:xfrm>
          <a:prstGeom prst="rect">
            <a:avLst/>
          </a:prstGeom>
          <a:solidFill>
            <a:srgbClr val="0099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366A6099-1B2E-44AB-828D-554D15B18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RFC2453 - Appendix A: Next Hop Field in a rip entry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99EAF05-1932-4328-9E91-8FA1DB3A9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997200"/>
            <a:ext cx="8496300" cy="3455988"/>
          </a:xfrm>
        </p:spPr>
        <p:txBody>
          <a:bodyPr/>
          <a:lstStyle/>
          <a:p>
            <a:r>
              <a:rPr lang="en-US" altLang="zh-CN" sz="2800"/>
              <a:t>Assume the best routes</a:t>
            </a:r>
          </a:p>
          <a:p>
            <a:pPr lvl="1"/>
            <a:r>
              <a:rPr lang="en-US" altLang="zh-CN" sz="2400"/>
              <a:t>XR1 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 N1/N2;	  XR2 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 N3/N4/N5;  XR3 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 N6/N7</a:t>
            </a:r>
          </a:p>
          <a:p>
            <a:r>
              <a:rPr lang="en-US" altLang="zh-CN" sz="2800"/>
              <a:t>XR1 exchange RIPv2 routes with IR1/IR2/IR3, setting the Next Hop field</a:t>
            </a:r>
          </a:p>
          <a:p>
            <a:pPr lvl="1"/>
            <a:r>
              <a:rPr lang="en-US" altLang="zh-CN" sz="2400">
                <a:solidFill>
                  <a:srgbClr val="00FFFF"/>
                </a:solidFill>
              </a:rPr>
              <a:t>0.0.0.0</a:t>
            </a:r>
            <a:r>
              <a:rPr lang="en-US" altLang="zh-CN" sz="2400"/>
              <a:t> for N1/N2</a:t>
            </a:r>
          </a:p>
          <a:p>
            <a:pPr lvl="1"/>
            <a:r>
              <a:rPr lang="en-US" altLang="zh-CN" sz="2400">
                <a:solidFill>
                  <a:srgbClr val="00FFFF"/>
                </a:solidFill>
              </a:rPr>
              <a:t>XR2</a:t>
            </a:r>
            <a:r>
              <a:rPr lang="en-US" altLang="zh-CN" sz="2400"/>
              <a:t> for N3/N4/N5</a:t>
            </a:r>
          </a:p>
          <a:p>
            <a:pPr lvl="1"/>
            <a:r>
              <a:rPr lang="en-US" altLang="zh-CN" sz="2400">
                <a:solidFill>
                  <a:srgbClr val="00FFFF"/>
                </a:solidFill>
              </a:rPr>
              <a:t>XR3</a:t>
            </a:r>
            <a:r>
              <a:rPr lang="en-US" altLang="zh-CN" sz="2400"/>
              <a:t> for N6/N7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329D99F9-BDC6-41EF-A955-A62E9F3CF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1935163"/>
            <a:ext cx="668337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IR1</a:t>
            </a:r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AAE70280-6F65-4FFE-9BD8-A357AF35D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1916113"/>
            <a:ext cx="668337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IR2</a:t>
            </a:r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956F78D7-A23C-45A4-8E8B-46D475EE4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916113"/>
            <a:ext cx="668338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IR3</a:t>
            </a:r>
          </a:p>
        </p:txBody>
      </p:sp>
      <p:sp>
        <p:nvSpPr>
          <p:cNvPr id="109575" name="Text Box 7">
            <a:extLst>
              <a:ext uri="{FF2B5EF4-FFF2-40B4-BE49-F238E27FC236}">
                <a16:creationId xmlns:a16="http://schemas.microsoft.com/office/drawing/2014/main" id="{5FD86989-3B47-4F4B-B851-6E0FD9C1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916113"/>
            <a:ext cx="760412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XR1</a:t>
            </a:r>
          </a:p>
        </p:txBody>
      </p:sp>
      <p:sp>
        <p:nvSpPr>
          <p:cNvPr id="109576" name="Text Box 8">
            <a:extLst>
              <a:ext uri="{FF2B5EF4-FFF2-40B4-BE49-F238E27FC236}">
                <a16:creationId xmlns:a16="http://schemas.microsoft.com/office/drawing/2014/main" id="{B1F46436-7509-4B5B-B2A0-6CF34DAAC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916113"/>
            <a:ext cx="760412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XR2</a:t>
            </a:r>
          </a:p>
        </p:txBody>
      </p:sp>
      <p:sp>
        <p:nvSpPr>
          <p:cNvPr id="109577" name="Text Box 9">
            <a:extLst>
              <a:ext uri="{FF2B5EF4-FFF2-40B4-BE49-F238E27FC236}">
                <a16:creationId xmlns:a16="http://schemas.microsoft.com/office/drawing/2014/main" id="{861B5F3C-0E52-4547-BBEA-6CA6ACC99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1916113"/>
            <a:ext cx="760413" cy="485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XR3</a:t>
            </a:r>
          </a:p>
        </p:txBody>
      </p:sp>
      <p:grpSp>
        <p:nvGrpSpPr>
          <p:cNvPr id="109592" name="Group 24">
            <a:extLst>
              <a:ext uri="{FF2B5EF4-FFF2-40B4-BE49-F238E27FC236}">
                <a16:creationId xmlns:a16="http://schemas.microsoft.com/office/drawing/2014/main" id="{52BF168A-9062-454C-9D19-BE0DE037D646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420938"/>
            <a:ext cx="6553200" cy="287337"/>
            <a:chOff x="839" y="1480"/>
            <a:chExt cx="4128" cy="272"/>
          </a:xfrm>
        </p:grpSpPr>
        <p:sp>
          <p:nvSpPr>
            <p:cNvPr id="109578" name="Line 10">
              <a:extLst>
                <a:ext uri="{FF2B5EF4-FFF2-40B4-BE49-F238E27FC236}">
                  <a16:creationId xmlns:a16="http://schemas.microsoft.com/office/drawing/2014/main" id="{020DD8F3-0C3D-4965-8FD6-DA88B505E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752"/>
              <a:ext cx="4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79" name="Line 11">
              <a:extLst>
                <a:ext uri="{FF2B5EF4-FFF2-40B4-BE49-F238E27FC236}">
                  <a16:creationId xmlns:a16="http://schemas.microsoft.com/office/drawing/2014/main" id="{A40F3C05-A95D-4DEC-9AD3-95B1A1EF3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4" y="148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0" name="Line 12">
              <a:extLst>
                <a:ext uri="{FF2B5EF4-FFF2-40B4-BE49-F238E27FC236}">
                  <a16:creationId xmlns:a16="http://schemas.microsoft.com/office/drawing/2014/main" id="{4D0367D2-A9B1-45F7-BFF2-3C6DFD757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48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1" name="Line 13">
              <a:extLst>
                <a:ext uri="{FF2B5EF4-FFF2-40B4-BE49-F238E27FC236}">
                  <a16:creationId xmlns:a16="http://schemas.microsoft.com/office/drawing/2014/main" id="{681595F5-4A37-4055-9D75-C7D8779BF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148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2" name="Line 14">
              <a:extLst>
                <a:ext uri="{FF2B5EF4-FFF2-40B4-BE49-F238E27FC236}">
                  <a16:creationId xmlns:a16="http://schemas.microsoft.com/office/drawing/2014/main" id="{66544B19-01E4-41D5-AB58-F6A26636F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48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3" name="Line 15">
              <a:extLst>
                <a:ext uri="{FF2B5EF4-FFF2-40B4-BE49-F238E27FC236}">
                  <a16:creationId xmlns:a16="http://schemas.microsoft.com/office/drawing/2014/main" id="{3B4684B3-60A2-4CD9-A3C4-7EA8E0933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48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4" name="Line 16">
              <a:extLst>
                <a:ext uri="{FF2B5EF4-FFF2-40B4-BE49-F238E27FC236}">
                  <a16:creationId xmlns:a16="http://schemas.microsoft.com/office/drawing/2014/main" id="{BF7DCDBA-C24A-48A1-A4F5-5543A6900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48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589" name="Text Box 21">
            <a:extLst>
              <a:ext uri="{FF2B5EF4-FFF2-40B4-BE49-F238E27FC236}">
                <a16:creationId xmlns:a16="http://schemas.microsoft.com/office/drawing/2014/main" id="{97037054-91C5-45CF-8644-1A4C9EFFF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412875"/>
            <a:ext cx="95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RIPv2</a:t>
            </a:r>
          </a:p>
        </p:txBody>
      </p:sp>
      <p:sp>
        <p:nvSpPr>
          <p:cNvPr id="109591" name="Text Box 23">
            <a:extLst>
              <a:ext uri="{FF2B5EF4-FFF2-40B4-BE49-F238E27FC236}">
                <a16:creationId xmlns:a16="http://schemas.microsoft.com/office/drawing/2014/main" id="{A494D4C0-13CA-4995-A7B7-30A6728B7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412875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OSPF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D8C1019-D669-4CB9-9F48-2D7CF2B06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 Link State Routing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2F0B0177-F289-4BAC-9810-C643F0B62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648" y="1124744"/>
            <a:ext cx="6499681" cy="573325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8B55A-F358-447A-A4E5-FFD3FD8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1EB9-6DDD-4835-816F-62B0C977B8F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D8C1019-D669-4CB9-9F48-2D7CF2B06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 Link State Routing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C366B0B-6AD3-4318-A2C3-7D9F75A6A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folHlink"/>
                </a:solidFill>
              </a:rPr>
              <a:t>Initialization</a:t>
            </a:r>
          </a:p>
          <a:p>
            <a:pPr lvl="1"/>
            <a:r>
              <a:rPr lang="en-US" altLang="zh-CN" sz="2400" dirty="0">
                <a:solidFill>
                  <a:srgbClr val="00FFFF"/>
                </a:solidFill>
              </a:rPr>
              <a:t>States of directed links</a:t>
            </a:r>
            <a:endParaRPr lang="en-US" altLang="zh-CN" sz="2400" dirty="0"/>
          </a:p>
          <a:p>
            <a:r>
              <a:rPr lang="en-US" altLang="zh-CN" sz="2800" dirty="0">
                <a:solidFill>
                  <a:schemeClr val="folHlink"/>
                </a:solidFill>
              </a:rPr>
              <a:t>Sharing</a:t>
            </a:r>
            <a:r>
              <a:rPr lang="en-US" altLang="zh-CN" sz="2800" dirty="0"/>
              <a:t> the knowledge about the internet</a:t>
            </a:r>
          </a:p>
          <a:p>
            <a:pPr lvl="1"/>
            <a:r>
              <a:rPr lang="en-US" altLang="zh-CN" sz="2400" dirty="0">
                <a:solidFill>
                  <a:srgbClr val="00FFFF"/>
                </a:solidFill>
              </a:rPr>
              <a:t>What</a:t>
            </a:r>
            <a:r>
              <a:rPr lang="en-US" altLang="zh-CN" sz="2400" dirty="0"/>
              <a:t>	  the state of its neighborhood ( </a:t>
            </a:r>
            <a:r>
              <a:rPr lang="en-US" altLang="zh-CN" sz="2400" dirty="0">
                <a:solidFill>
                  <a:schemeClr val="folHlink"/>
                </a:solidFill>
              </a:rPr>
              <a:t>LSA</a:t>
            </a:r>
            <a:r>
              <a:rPr lang="en-US" altLang="zh-CN" sz="2400" dirty="0"/>
              <a:t> )</a:t>
            </a:r>
          </a:p>
          <a:p>
            <a:pPr lvl="1"/>
            <a:r>
              <a:rPr lang="en-US" altLang="zh-CN" sz="2400" dirty="0">
                <a:solidFill>
                  <a:srgbClr val="00FFFF"/>
                </a:solidFill>
              </a:rPr>
              <a:t>Where</a:t>
            </a:r>
            <a:r>
              <a:rPr lang="en-US" altLang="zh-CN" sz="2400" dirty="0"/>
              <a:t>	  with every other router ( </a:t>
            </a:r>
            <a:r>
              <a:rPr lang="en-US" altLang="zh-CN" sz="2400" dirty="0">
                <a:solidFill>
                  <a:schemeClr val="folHlink"/>
                </a:solidFill>
              </a:rPr>
              <a:t>flooding</a:t>
            </a:r>
            <a:r>
              <a:rPr lang="en-US" altLang="zh-CN" sz="2400" dirty="0"/>
              <a:t> )</a:t>
            </a:r>
          </a:p>
          <a:p>
            <a:pPr lvl="1"/>
            <a:r>
              <a:rPr lang="en-US" altLang="zh-CN" sz="2400" dirty="0">
                <a:solidFill>
                  <a:srgbClr val="00FFFF"/>
                </a:solidFill>
              </a:rPr>
              <a:t>When</a:t>
            </a:r>
            <a:r>
              <a:rPr lang="en-US" altLang="zh-CN" sz="2400" dirty="0"/>
              <a:t>	  there is a change ( </a:t>
            </a:r>
            <a:r>
              <a:rPr lang="en-US" altLang="zh-CN" sz="2400" dirty="0">
                <a:solidFill>
                  <a:schemeClr val="folHlink"/>
                </a:solidFill>
              </a:rPr>
              <a:t>event-driven</a:t>
            </a:r>
            <a:r>
              <a:rPr lang="en-US" altLang="zh-CN" sz="2400" dirty="0"/>
              <a:t> )</a:t>
            </a:r>
          </a:p>
          <a:p>
            <a:r>
              <a:rPr lang="en-US" altLang="zh-CN" sz="2800" dirty="0">
                <a:solidFill>
                  <a:schemeClr val="folHlink"/>
                </a:solidFill>
              </a:rPr>
              <a:t>Updating </a:t>
            </a:r>
            <a:r>
              <a:rPr lang="en-US" altLang="zh-CN" sz="2800" dirty="0"/>
              <a:t>the routing table</a:t>
            </a:r>
          </a:p>
          <a:p>
            <a:pPr lvl="1"/>
            <a:r>
              <a:rPr lang="en-US" altLang="zh-CN" sz="2400" dirty="0"/>
              <a:t>Dijkstra algorithm: SPF tree </a:t>
            </a:r>
            <a:r>
              <a:rPr lang="en-US" altLang="zh-CN" sz="2400" dirty="0">
                <a:sym typeface="Wingdings" panose="05000000000000000000" pitchFamily="2" charset="2"/>
              </a:rPr>
              <a:t> Routing table</a:t>
            </a:r>
            <a:endParaRPr lang="en-US" altLang="zh-CN" sz="2400" dirty="0"/>
          </a:p>
        </p:txBody>
      </p:sp>
      <p:sp>
        <p:nvSpPr>
          <p:cNvPr id="113669" name="AutoShape 5">
            <a:extLst>
              <a:ext uri="{FF2B5EF4-FFF2-40B4-BE49-F238E27FC236}">
                <a16:creationId xmlns:a16="http://schemas.microsoft.com/office/drawing/2014/main" id="{1AD30CF8-87EB-4E11-AE06-45493D9B2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238750"/>
            <a:ext cx="8462963" cy="998538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The idea ——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提供一张</a:t>
            </a:r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公路线路图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！</a:t>
            </a:r>
          </a:p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Every router should have the whole “picture”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642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AC3BE5E-8A92-4E79-982F-B466492F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5AD-94BE-4E3C-A1ED-82320D1C82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AAE558D1-BB72-4508-A50C-4B34AAA5B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11.4.1  Link and Link-State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2E8A2FA-92A3-41CE-AD60-256534186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/>
              <a:t>Link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A connection</a:t>
            </a:r>
          </a:p>
          <a:p>
            <a:pPr>
              <a:lnSpc>
                <a:spcPct val="95000"/>
              </a:lnSpc>
            </a:pPr>
            <a:r>
              <a:rPr lang="en-US" altLang="zh-CN"/>
              <a:t>Link-state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The interface of a router and its relationship to its neighboring routers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A directed graph</a:t>
            </a:r>
            <a:r>
              <a:rPr lang="zh-CN" altLang="en-US"/>
              <a:t>（有向图）</a:t>
            </a:r>
          </a:p>
          <a:p>
            <a:pPr lvl="2">
              <a:lnSpc>
                <a:spcPct val="95000"/>
              </a:lnSpc>
            </a:pPr>
            <a:r>
              <a:rPr lang="en-US" altLang="zh-CN" sz="2600"/>
              <a:t>Vertices:  routers and networks</a:t>
            </a:r>
          </a:p>
          <a:p>
            <a:pPr lvl="2">
              <a:lnSpc>
                <a:spcPct val="95000"/>
              </a:lnSpc>
            </a:pPr>
            <a:r>
              <a:rPr lang="en-US" altLang="zh-CN" sz="2600"/>
              <a:t>Edge:  connect 2 router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		   or connect a router to a network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1">
            <a:extLst>
              <a:ext uri="{FF2B5EF4-FFF2-40B4-BE49-F238E27FC236}">
                <a16:creationId xmlns:a16="http://schemas.microsoft.com/office/drawing/2014/main" id="{BEFBF053-2475-4A30-BE10-F7896B8C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856E672B-D2A1-4DD5-A11E-78818880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7C83-3F2E-4B7C-9A1F-785ACA11ED0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0977C465-1CC7-4CCB-860E-10C15F9B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67" name="Group 27">
            <a:extLst>
              <a:ext uri="{FF2B5EF4-FFF2-40B4-BE49-F238E27FC236}">
                <a16:creationId xmlns:a16="http://schemas.microsoft.com/office/drawing/2014/main" id="{CC675CD3-3E40-45F3-8148-391DBAD1378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997200"/>
            <a:ext cx="8496300" cy="3760788"/>
            <a:chOff x="204" y="1923"/>
            <a:chExt cx="5352" cy="2369"/>
          </a:xfrm>
        </p:grpSpPr>
        <p:pic>
          <p:nvPicPr>
            <p:cNvPr id="87045" name="Picture 5">
              <a:extLst>
                <a:ext uri="{FF2B5EF4-FFF2-40B4-BE49-F238E27FC236}">
                  <a16:creationId xmlns:a16="http://schemas.microsoft.com/office/drawing/2014/main" id="{011D0ED9-9F0D-4947-979A-91E402AA256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923"/>
              <a:ext cx="5352" cy="2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048" name="Text Box 8">
              <a:extLst>
                <a:ext uri="{FF2B5EF4-FFF2-40B4-BE49-F238E27FC236}">
                  <a16:creationId xmlns:a16="http://schemas.microsoft.com/office/drawing/2014/main" id="{86ADA662-D228-4CDB-A344-12AE14CC4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7049" name="Text Box 9">
              <a:extLst>
                <a:ext uri="{FF2B5EF4-FFF2-40B4-BE49-F238E27FC236}">
                  <a16:creationId xmlns:a16="http://schemas.microsoft.com/office/drawing/2014/main" id="{551312DC-3A3D-417B-9F35-C307C1104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233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7050" name="Text Box 10">
              <a:extLst>
                <a:ext uri="{FF2B5EF4-FFF2-40B4-BE49-F238E27FC236}">
                  <a16:creationId xmlns:a16="http://schemas.microsoft.com/office/drawing/2014/main" id="{EAB748D9-EF14-45FB-9DA5-81FEA0DA9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231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7052" name="Rectangle 12">
              <a:extLst>
                <a:ext uri="{FF2B5EF4-FFF2-40B4-BE49-F238E27FC236}">
                  <a16:creationId xmlns:a16="http://schemas.microsoft.com/office/drawing/2014/main" id="{8B74F8D4-431E-4973-9988-F65D9966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614"/>
              <a:ext cx="113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3" name="Rectangle 13">
              <a:extLst>
                <a:ext uri="{FF2B5EF4-FFF2-40B4-BE49-F238E27FC236}">
                  <a16:creationId xmlns:a16="http://schemas.microsoft.com/office/drawing/2014/main" id="{65AE9486-77F7-4D25-847D-65071FE7C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68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4" name="Rectangle 14">
              <a:extLst>
                <a:ext uri="{FF2B5EF4-FFF2-40B4-BE49-F238E27FC236}">
                  <a16:creationId xmlns:a16="http://schemas.microsoft.com/office/drawing/2014/main" id="{7F81C0EE-C569-4FB9-AAFA-74F1AF01E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931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5" name="Text Box 15">
              <a:extLst>
                <a:ext uri="{FF2B5EF4-FFF2-40B4-BE49-F238E27FC236}">
                  <a16:creationId xmlns:a16="http://schemas.microsoft.com/office/drawing/2014/main" id="{B357AF9A-76F1-400F-B0E3-0B5D73FAC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3612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7056" name="Text Box 16">
              <a:extLst>
                <a:ext uri="{FF2B5EF4-FFF2-40B4-BE49-F238E27FC236}">
                  <a16:creationId xmlns:a16="http://schemas.microsoft.com/office/drawing/2014/main" id="{42443FEF-7AAD-4EFF-BEFB-D1A95C432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7057" name="Text Box 17">
              <a:extLst>
                <a:ext uri="{FF2B5EF4-FFF2-40B4-BE49-F238E27FC236}">
                  <a16:creationId xmlns:a16="http://schemas.microsoft.com/office/drawing/2014/main" id="{89529E29-B861-4A6B-ABD4-08303D9B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7058" name="Text Box 18">
              <a:extLst>
                <a:ext uri="{FF2B5EF4-FFF2-40B4-BE49-F238E27FC236}">
                  <a16:creationId xmlns:a16="http://schemas.microsoft.com/office/drawing/2014/main" id="{39A4E885-BE94-4E7F-A352-B82EE5A76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7059" name="Text Box 19">
              <a:extLst>
                <a:ext uri="{FF2B5EF4-FFF2-40B4-BE49-F238E27FC236}">
                  <a16:creationId xmlns:a16="http://schemas.microsoft.com/office/drawing/2014/main" id="{63D08806-07BB-44D1-BD6D-FFDD4247E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2205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7060" name="Text Box 20">
              <a:extLst>
                <a:ext uri="{FF2B5EF4-FFF2-40B4-BE49-F238E27FC236}">
                  <a16:creationId xmlns:a16="http://schemas.microsoft.com/office/drawing/2014/main" id="{65CCD51A-8302-4E19-A001-F740DAA2B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3231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7061" name="Rectangle 21">
              <a:extLst>
                <a:ext uri="{FF2B5EF4-FFF2-40B4-BE49-F238E27FC236}">
                  <a16:creationId xmlns:a16="http://schemas.microsoft.com/office/drawing/2014/main" id="{0BDB4A99-FEF2-4D1D-87E7-80143CCC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614"/>
              <a:ext cx="91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2" name="Rectangle 22">
              <a:extLst>
                <a:ext uri="{FF2B5EF4-FFF2-40B4-BE49-F238E27FC236}">
                  <a16:creationId xmlns:a16="http://schemas.microsoft.com/office/drawing/2014/main" id="{CD95F6BC-553A-4BBB-AD17-F86F96362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3929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3" name="Rectangle 23">
              <a:extLst>
                <a:ext uri="{FF2B5EF4-FFF2-40B4-BE49-F238E27FC236}">
                  <a16:creationId xmlns:a16="http://schemas.microsoft.com/office/drawing/2014/main" id="{9E050CCD-B220-420E-810B-C78954C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931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4" name="Rectangle 24">
              <a:extLst>
                <a:ext uri="{FF2B5EF4-FFF2-40B4-BE49-F238E27FC236}">
                  <a16:creationId xmlns:a16="http://schemas.microsoft.com/office/drawing/2014/main" id="{3B08D80E-3858-4C11-B553-3CBCEDC7C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614"/>
              <a:ext cx="91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5" name="Rectangle 25">
              <a:extLst>
                <a:ext uri="{FF2B5EF4-FFF2-40B4-BE49-F238E27FC236}">
                  <a16:creationId xmlns:a16="http://schemas.microsoft.com/office/drawing/2014/main" id="{4BD62AD6-0847-4517-9981-C842ACE97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2568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Rectangle 26">
              <a:extLst>
                <a:ext uri="{FF2B5EF4-FFF2-40B4-BE49-F238E27FC236}">
                  <a16:creationId xmlns:a16="http://schemas.microsoft.com/office/drawing/2014/main" id="{911072C5-A17E-417D-9713-E261165D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614"/>
              <a:ext cx="91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47" name="Text Box 7">
            <a:extLst>
              <a:ext uri="{FF2B5EF4-FFF2-40B4-BE49-F238E27FC236}">
                <a16:creationId xmlns:a16="http://schemas.microsoft.com/office/drawing/2014/main" id="{9D37DB21-903B-408A-9DFE-BB0877FE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5408613"/>
            <a:ext cx="61214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2788" indent="-269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  <a:effectLst/>
                <a:latin typeface="Franklin Gothic Medium" panose="020B0603020102020204" pitchFamily="34" charset="0"/>
                <a:ea typeface="楷体_GB2312" pitchFamily="49" charset="-122"/>
              </a:rPr>
              <a:t>Metric: cost, </a:t>
            </a:r>
            <a:r>
              <a:rPr lang="zh-CN" altLang="en-US">
                <a:solidFill>
                  <a:schemeClr val="bg2"/>
                </a:solidFill>
                <a:effectLst/>
                <a:latin typeface="Franklin Gothic Medium" panose="020B0603020102020204" pitchFamily="34" charset="0"/>
                <a:ea typeface="楷体_GB2312" pitchFamily="49" charset="-122"/>
              </a:rPr>
              <a:t>代价</a:t>
            </a:r>
          </a:p>
          <a:p>
            <a:pPr>
              <a:spcBef>
                <a:spcPct val="10000"/>
              </a:spcBef>
              <a:buSzPct val="65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bg2"/>
                </a:solidFill>
                <a:effectLst/>
                <a:latin typeface="Franklin Gothic Medium" panose="020B0603020102020204" pitchFamily="34" charset="0"/>
                <a:ea typeface="楷体_GB2312" pitchFamily="49" charset="-122"/>
              </a:rPr>
              <a:t>The output side of each router interface</a:t>
            </a:r>
          </a:p>
          <a:p>
            <a:pPr>
              <a:spcBef>
                <a:spcPct val="10000"/>
              </a:spcBef>
              <a:buSzPct val="65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bg2"/>
                </a:solidFill>
                <a:effectLst/>
                <a:latin typeface="Franklin Gothic Medium" panose="020B0603020102020204" pitchFamily="34" charset="0"/>
                <a:ea typeface="楷体_GB2312" pitchFamily="49" charset="-122"/>
              </a:rPr>
              <a:t>Ex. OSPF: 10</a:t>
            </a:r>
            <a:r>
              <a:rPr lang="en-US" altLang="zh-CN" baseline="40000">
                <a:solidFill>
                  <a:schemeClr val="bg2"/>
                </a:solidFill>
                <a:effectLst/>
                <a:latin typeface="Franklin Gothic Medium" panose="020B0603020102020204" pitchFamily="34" charset="0"/>
                <a:ea typeface="楷体_GB2312" pitchFamily="49" charset="-122"/>
              </a:rPr>
              <a:t>8 </a:t>
            </a:r>
            <a:r>
              <a:rPr lang="en-US" altLang="zh-CN">
                <a:solidFill>
                  <a:schemeClr val="bg2"/>
                </a:solidFill>
                <a:effectLst/>
                <a:latin typeface="Franklin Gothic Medium" panose="020B0603020102020204" pitchFamily="34" charset="0"/>
                <a:ea typeface="楷体_GB2312" pitchFamily="49" charset="-122"/>
              </a:rPr>
              <a:t>/ bandwidth</a:t>
            </a:r>
          </a:p>
        </p:txBody>
      </p:sp>
      <p:sp>
        <p:nvSpPr>
          <p:cNvPr id="87068" name="Oval 28">
            <a:extLst>
              <a:ext uri="{FF2B5EF4-FFF2-40B4-BE49-F238E27FC236}">
                <a16:creationId xmlns:a16="http://schemas.microsoft.com/office/drawing/2014/main" id="{37A7AFE9-31DC-4182-A915-A0CA1417B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05263"/>
            <a:ext cx="1152525" cy="792162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9" name="Oval 29">
            <a:extLst>
              <a:ext uri="{FF2B5EF4-FFF2-40B4-BE49-F238E27FC236}">
                <a16:creationId xmlns:a16="http://schemas.microsoft.com/office/drawing/2014/main" id="{5B5550F6-8B06-4122-842A-298645172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25763"/>
            <a:ext cx="1152525" cy="790575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0" name="Oval 30">
            <a:extLst>
              <a:ext uri="{FF2B5EF4-FFF2-40B4-BE49-F238E27FC236}">
                <a16:creationId xmlns:a16="http://schemas.microsoft.com/office/drawing/2014/main" id="{4FA147C7-DC86-411A-80AB-C43A25C5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924175"/>
            <a:ext cx="1152525" cy="792163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1" name="Oval 31">
            <a:extLst>
              <a:ext uri="{FF2B5EF4-FFF2-40B4-BE49-F238E27FC236}">
                <a16:creationId xmlns:a16="http://schemas.microsoft.com/office/drawing/2014/main" id="{4C789E2B-5CD2-46CC-9E81-A1236B12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005263"/>
            <a:ext cx="1152525" cy="790575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2" name="Oval 32">
            <a:extLst>
              <a:ext uri="{FF2B5EF4-FFF2-40B4-BE49-F238E27FC236}">
                <a16:creationId xmlns:a16="http://schemas.microsoft.com/office/drawing/2014/main" id="{710B89B8-C60C-46D1-80DC-DDE169D79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13325"/>
            <a:ext cx="1223963" cy="936625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3" name="Oval 33">
            <a:extLst>
              <a:ext uri="{FF2B5EF4-FFF2-40B4-BE49-F238E27FC236}">
                <a16:creationId xmlns:a16="http://schemas.microsoft.com/office/drawing/2014/main" id="{1FD33662-3CF5-4F5B-A5D7-70F390C9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013325"/>
            <a:ext cx="1150938" cy="790575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4" name="Rectangle 34">
            <a:extLst>
              <a:ext uri="{FF2B5EF4-FFF2-40B4-BE49-F238E27FC236}">
                <a16:creationId xmlns:a16="http://schemas.microsoft.com/office/drawing/2014/main" id="{4C8931F7-8EBD-4289-8B81-12BAEBD8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983163"/>
            <a:ext cx="1704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effectLst/>
              </a:rPr>
              <a:t>Link state knowledge</a:t>
            </a:r>
            <a:endParaRPr lang="en-US" altLang="zh-CN">
              <a:solidFill>
                <a:srgbClr val="000000"/>
              </a:solidFill>
              <a:effectLst/>
            </a:endParaRPr>
          </a:p>
        </p:txBody>
      </p:sp>
      <p:pic>
        <p:nvPicPr>
          <p:cNvPr id="87044" name="Picture 4">
            <a:extLst>
              <a:ext uri="{FF2B5EF4-FFF2-40B4-BE49-F238E27FC236}">
                <a16:creationId xmlns:a16="http://schemas.microsoft.com/office/drawing/2014/main" id="{5EF8F97C-A2A6-4852-BBD2-78968837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513"/>
            <a:ext cx="8637587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/>
      <p:bldP spid="870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EFE3643-602E-4044-962A-712593E7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A0A3-3AB0-4285-BF12-FEB5C6D32AF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D8DFFEE-9004-4BFC-9520-083A4729E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11.4.2  Flooding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6F36A11-34D3-4C27-8746-935897038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/>
              <a:t>LSP —— IS-IS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Link State Packet</a:t>
            </a:r>
            <a:r>
              <a:rPr lang="zh-CN" altLang="en-US"/>
              <a:t>，链路状态分组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IS-IS</a:t>
            </a:r>
          </a:p>
          <a:p>
            <a:pPr>
              <a:lnSpc>
                <a:spcPct val="95000"/>
              </a:lnSpc>
            </a:pPr>
            <a:r>
              <a:rPr lang="en-US" altLang="zh-CN"/>
              <a:t>LSA —— OSPF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Link State Advertisement</a:t>
            </a:r>
            <a:r>
              <a:rPr lang="zh-CN" altLang="en-US"/>
              <a:t>，链路状态通告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A Link State Update ( LSU ) packet may contain several distinct LSAs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To </a:t>
            </a:r>
            <a:r>
              <a:rPr lang="en-US" altLang="zh-CN">
                <a:solidFill>
                  <a:srgbClr val="00FFFF"/>
                </a:solidFill>
              </a:rPr>
              <a:t>reliable floods each LSA</a:t>
            </a:r>
            <a:r>
              <a:rPr lang="en-US" altLang="zh-CN"/>
              <a:t> one hop further from its point of origination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EFE3643-602E-4044-962A-712593E7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A0A3-3AB0-4285-BF12-FEB5C6D32AF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D8DFFEE-9004-4BFC-9520-083A4729E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11.4.2  Flooding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17DE8D4-488E-47DB-AC07-D974E52A1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7" y="1916832"/>
            <a:ext cx="893504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41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FC7E12-BC18-48B2-BF42-117D2A05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8A6E-10F0-4792-A71B-8A3B20AA206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BC482AE7-0FA8-4B49-88A4-4FB919AB3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Reliable Flooding LSA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D1FA275F-5F5E-4797-9556-6E3A73488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Each newly received LSA must be acknowledged</a:t>
            </a:r>
          </a:p>
          <a:p>
            <a:pPr lvl="1"/>
            <a:r>
              <a:rPr lang="en-US" altLang="zh-CN" sz="2200"/>
              <a:t>Explicit: Link State Acknowledgment (LSAck) packets</a:t>
            </a:r>
          </a:p>
          <a:p>
            <a:pPr lvl="1"/>
            <a:r>
              <a:rPr lang="en-US" altLang="zh-CN" sz="2200"/>
              <a:t>Implicit: LSU packets</a:t>
            </a:r>
          </a:p>
          <a:p>
            <a:pPr lvl="1"/>
            <a:r>
              <a:rPr lang="en-US" altLang="zh-CN" sz="2200"/>
              <a:t>Many ACKs may be grouped together into a single LSAck packet</a:t>
            </a:r>
          </a:p>
          <a:p>
            <a:r>
              <a:rPr lang="en-US" altLang="zh-CN" sz="2400"/>
              <a:t>Determining which LSA is newer, then flooding </a:t>
            </a:r>
            <a:r>
              <a:rPr lang="en-US" altLang="zh-CN" sz="2400">
                <a:sym typeface="Wingdings" panose="05000000000000000000" pitchFamily="2" charset="2"/>
              </a:rPr>
              <a:t>the new (and more recent) LSA out some set of the router's interfaces</a:t>
            </a:r>
            <a:endParaRPr lang="en-US" altLang="zh-CN" sz="2400"/>
          </a:p>
          <a:p>
            <a:pPr lvl="1"/>
            <a:r>
              <a:rPr lang="en-US" altLang="zh-CN" sz="2200"/>
              <a:t>LS sequence number </a:t>
            </a:r>
            <a:r>
              <a:rPr lang="en-US" altLang="zh-CN" sz="2200">
                <a:sym typeface="Wingdings" panose="05000000000000000000" pitchFamily="2" charset="2"/>
              </a:rPr>
              <a:t> LS checksum LS age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		 	 larger		           larger	       smaller </a:t>
            </a:r>
          </a:p>
          <a:p>
            <a:r>
              <a:rPr lang="en-US" altLang="zh-CN" sz="2400">
                <a:sym typeface="Wingdings" panose="05000000000000000000" pitchFamily="2" charset="2"/>
              </a:rPr>
              <a:t>Retransmitting LSAs until they are acknowledged</a:t>
            </a:r>
          </a:p>
          <a:p>
            <a:pPr lvl="1"/>
            <a:r>
              <a:rPr lang="en-US" altLang="zh-CN" sz="2200">
                <a:sym typeface="Wingdings" panose="05000000000000000000" pitchFamily="2" charset="2"/>
              </a:rPr>
              <a:t>Retransmissions interval is a configurable per-interface 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5361CBE-5AF6-4105-B7B9-5245A8EE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07A-6EDB-4213-955D-0FC2A262E56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CDEDF4A-55BF-41D2-9650-645CA3C5F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Convergence</a:t>
            </a:r>
            <a:r>
              <a:rPr lang="zh-CN" altLang="en-US"/>
              <a:t>（收敛）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8B8FB42-76A1-4B3B-BFA8-27F99D3BD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800"/>
              <a:t>Convergence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All routers in a network agree on the topology</a:t>
            </a:r>
          </a:p>
          <a:p>
            <a:pPr>
              <a:lnSpc>
                <a:spcPct val="85000"/>
              </a:lnSpc>
            </a:pPr>
            <a:r>
              <a:rPr lang="en-US" altLang="zh-CN" sz="2800"/>
              <a:t>Convergence time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A measure of how quickly to recover from network changes</a:t>
            </a:r>
          </a:p>
          <a:p>
            <a:pPr>
              <a:lnSpc>
                <a:spcPct val="85000"/>
              </a:lnSpc>
            </a:pPr>
            <a:r>
              <a:rPr lang="en-US" altLang="zh-CN" sz="2800"/>
              <a:t>Factors affecting convergence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The routing protocol used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A router’s distance from the point of change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The number of routers in the network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Bandwidth and traffic load on communications links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A router’s load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Traffic patterns in relation to the topology change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FFB6D-89A4-4F7A-B209-458F0D7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5025-049E-4F64-93D1-4728C0C2124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7EB4FE8D-3DD3-4101-B1E8-6783EE43F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11.4.3  Dijkstra Algorithm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3D23545-623C-4960-93C7-8962BAEDA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Calculating a tree of shortest paths with the router itself as root</a:t>
            </a:r>
          </a:p>
          <a:p>
            <a:r>
              <a:rPr lang="en-US" altLang="zh-CN"/>
              <a:t>Divides the nodes into 2 sets</a:t>
            </a:r>
          </a:p>
          <a:p>
            <a:pPr lvl="1"/>
            <a:r>
              <a:rPr lang="en-US" altLang="zh-CN"/>
              <a:t>Tentative</a:t>
            </a:r>
            <a:r>
              <a:rPr lang="zh-CN" altLang="en-US"/>
              <a:t>（临时）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			</a:t>
            </a:r>
            <a:r>
              <a:rPr lang="en-US" altLang="zh-CN"/>
              <a:t>if pass the criteria</a:t>
            </a:r>
          </a:p>
          <a:p>
            <a:pPr lvl="1"/>
            <a:r>
              <a:rPr lang="en-US" altLang="zh-CN"/>
              <a:t>Permanent</a:t>
            </a:r>
            <a:r>
              <a:rPr lang="zh-CN" altLang="en-US"/>
              <a:t>（永久）</a:t>
            </a:r>
          </a:p>
          <a:p>
            <a:pPr lvl="1"/>
            <a:endParaRPr lang="en-US" altLang="zh-CN"/>
          </a:p>
        </p:txBody>
      </p:sp>
      <p:sp>
        <p:nvSpPr>
          <p:cNvPr id="100356" name="AutoShape 4">
            <a:extLst>
              <a:ext uri="{FF2B5EF4-FFF2-40B4-BE49-F238E27FC236}">
                <a16:creationId xmlns:a16="http://schemas.microsoft.com/office/drawing/2014/main" id="{B9C250AB-3205-4DF8-858F-4096A8251B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93044" y="3663157"/>
            <a:ext cx="720725" cy="395287"/>
          </a:xfrm>
          <a:custGeom>
            <a:avLst/>
            <a:gdLst>
              <a:gd name="G0" fmla="+- 15700 0 0"/>
              <a:gd name="G1" fmla="+- 5271 0 0"/>
              <a:gd name="G2" fmla="+- 21600 0 5271"/>
              <a:gd name="G3" fmla="+- 10800 0 5271"/>
              <a:gd name="G4" fmla="+- 21600 0 15700"/>
              <a:gd name="G5" fmla="*/ G4 G3 10800"/>
              <a:gd name="G6" fmla="+- 21600 0 G5"/>
              <a:gd name="T0" fmla="*/ 15700 w 21600"/>
              <a:gd name="T1" fmla="*/ 0 h 21600"/>
              <a:gd name="T2" fmla="*/ 0 w 21600"/>
              <a:gd name="T3" fmla="*/ 10800 h 21600"/>
              <a:gd name="T4" fmla="*/ 157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700" y="0"/>
                </a:moveTo>
                <a:lnTo>
                  <a:pt x="15700" y="5271"/>
                </a:lnTo>
                <a:lnTo>
                  <a:pt x="3375" y="5271"/>
                </a:lnTo>
                <a:lnTo>
                  <a:pt x="3375" y="16329"/>
                </a:lnTo>
                <a:lnTo>
                  <a:pt x="15700" y="16329"/>
                </a:lnTo>
                <a:lnTo>
                  <a:pt x="157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271"/>
                </a:moveTo>
                <a:lnTo>
                  <a:pt x="1350" y="16329"/>
                </a:lnTo>
                <a:lnTo>
                  <a:pt x="2700" y="16329"/>
                </a:lnTo>
                <a:lnTo>
                  <a:pt x="2700" y="5271"/>
                </a:lnTo>
                <a:close/>
              </a:path>
              <a:path w="21600" h="21600">
                <a:moveTo>
                  <a:pt x="0" y="5271"/>
                </a:moveTo>
                <a:lnTo>
                  <a:pt x="0" y="16329"/>
                </a:lnTo>
                <a:lnTo>
                  <a:pt x="675" y="16329"/>
                </a:lnTo>
                <a:lnTo>
                  <a:pt x="675" y="527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FFB6D-89A4-4F7A-B209-458F0D7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5025-049E-4F64-93D1-4728C0C2124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7EB4FE8D-3DD3-4101-B1E8-6783EE43F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11.4.3  Dijkstra Algorithm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D9621B6-7F40-4474-938A-FB8035AD7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16657"/>
            <a:ext cx="9144000" cy="23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38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FFB6D-89A4-4F7A-B209-458F0D7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5025-049E-4F64-93D1-4728C0C2124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7EB4FE8D-3DD3-4101-B1E8-6783EE43F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11.4.3  Dijkstra Algorithm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7A8FE4-F06A-4521-9500-40DB3B2E2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1760" y="1124744"/>
            <a:ext cx="4360588" cy="30963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AA1315-19F5-434D-B910-1705846A4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4149080"/>
            <a:ext cx="4360587" cy="23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18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灯片编号占位符 5">
            <a:extLst>
              <a:ext uri="{FF2B5EF4-FFF2-40B4-BE49-F238E27FC236}">
                <a16:creationId xmlns:a16="http://schemas.microsoft.com/office/drawing/2014/main" id="{6D168ABF-F3F9-4972-8DC9-8D748302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E1C9-C1A9-4E4E-A5FD-477C9B6B50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89AFB2FD-1196-431B-8BD2-8AA6E31F6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SPF Algorithm Example</a:t>
            </a:r>
          </a:p>
        </p:txBody>
      </p:sp>
      <p:sp>
        <p:nvSpPr>
          <p:cNvPr id="50179" name="Oval 3">
            <a:extLst>
              <a:ext uri="{FF2B5EF4-FFF2-40B4-BE49-F238E27FC236}">
                <a16:creationId xmlns:a16="http://schemas.microsoft.com/office/drawing/2014/main" id="{50733F4C-3A0F-4AD1-965C-36117165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1589088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16CCE179-B927-4FD6-B4F7-F178FD66D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1589088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7A7AC413-180E-4795-B6C3-0AAAC4773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557463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50182" name="AutoShape 6">
            <a:extLst>
              <a:ext uri="{FF2B5EF4-FFF2-40B4-BE49-F238E27FC236}">
                <a16:creationId xmlns:a16="http://schemas.microsoft.com/office/drawing/2014/main" id="{2F2F3035-7902-4476-826B-2F5C11A5266C}"/>
              </a:ext>
            </a:extLst>
          </p:cNvPr>
          <p:cNvCxnSpPr>
            <a:cxnSpLocks noChangeShapeType="1"/>
            <a:stCxn id="50283" idx="7"/>
            <a:endCxn id="50179" idx="3"/>
          </p:cNvCxnSpPr>
          <p:nvPr/>
        </p:nvCxnSpPr>
        <p:spPr bwMode="auto">
          <a:xfrm flipV="1">
            <a:off x="939800" y="2095500"/>
            <a:ext cx="673100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3" name="AutoShape 7">
            <a:extLst>
              <a:ext uri="{FF2B5EF4-FFF2-40B4-BE49-F238E27FC236}">
                <a16:creationId xmlns:a16="http://schemas.microsoft.com/office/drawing/2014/main" id="{F1261B88-592A-4533-9D09-296A0C9D29F8}"/>
              </a:ext>
            </a:extLst>
          </p:cNvPr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119313" y="1878013"/>
            <a:ext cx="4229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4" name="AutoShape 8">
            <a:extLst>
              <a:ext uri="{FF2B5EF4-FFF2-40B4-BE49-F238E27FC236}">
                <a16:creationId xmlns:a16="http://schemas.microsoft.com/office/drawing/2014/main" id="{D5020AB5-7EAF-4B51-8313-49160409DB77}"/>
              </a:ext>
            </a:extLst>
          </p:cNvPr>
          <p:cNvCxnSpPr>
            <a:cxnSpLocks noChangeShapeType="1"/>
            <a:stCxn id="50180" idx="5"/>
            <a:endCxn id="50200" idx="1"/>
          </p:cNvCxnSpPr>
          <p:nvPr/>
        </p:nvCxnSpPr>
        <p:spPr bwMode="auto">
          <a:xfrm>
            <a:off x="6854825" y="2095500"/>
            <a:ext cx="668338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5" name="AutoShape 9">
            <a:extLst>
              <a:ext uri="{FF2B5EF4-FFF2-40B4-BE49-F238E27FC236}">
                <a16:creationId xmlns:a16="http://schemas.microsoft.com/office/drawing/2014/main" id="{DAA8C9AF-377C-4F6D-A201-E39B55AAC7DF}"/>
              </a:ext>
            </a:extLst>
          </p:cNvPr>
          <p:cNvCxnSpPr>
            <a:cxnSpLocks noChangeShapeType="1"/>
            <a:stCxn id="50199" idx="1"/>
            <a:endCxn id="50181" idx="5"/>
          </p:cNvCxnSpPr>
          <p:nvPr/>
        </p:nvCxnSpPr>
        <p:spPr bwMode="auto">
          <a:xfrm flipH="1" flipV="1">
            <a:off x="5813425" y="3063875"/>
            <a:ext cx="61595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6" name="AutoShape 10">
            <a:extLst>
              <a:ext uri="{FF2B5EF4-FFF2-40B4-BE49-F238E27FC236}">
                <a16:creationId xmlns:a16="http://schemas.microsoft.com/office/drawing/2014/main" id="{DC0A1C4D-1F1C-41E0-AC4B-0BC81305ED22}"/>
              </a:ext>
            </a:extLst>
          </p:cNvPr>
          <p:cNvCxnSpPr>
            <a:cxnSpLocks noChangeShapeType="1"/>
            <a:stCxn id="50201" idx="6"/>
            <a:endCxn id="50181" idx="2"/>
          </p:cNvCxnSpPr>
          <p:nvPr/>
        </p:nvCxnSpPr>
        <p:spPr bwMode="auto">
          <a:xfrm>
            <a:off x="3233738" y="2846388"/>
            <a:ext cx="2073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7" name="AutoShape 11">
            <a:extLst>
              <a:ext uri="{FF2B5EF4-FFF2-40B4-BE49-F238E27FC236}">
                <a16:creationId xmlns:a16="http://schemas.microsoft.com/office/drawing/2014/main" id="{090FC82D-25E6-42BE-9D7F-022A1C050476}"/>
              </a:ext>
            </a:extLst>
          </p:cNvPr>
          <p:cNvCxnSpPr>
            <a:cxnSpLocks noChangeShapeType="1"/>
            <a:stCxn id="50202" idx="6"/>
            <a:endCxn id="50199" idx="2"/>
          </p:cNvCxnSpPr>
          <p:nvPr/>
        </p:nvCxnSpPr>
        <p:spPr bwMode="auto">
          <a:xfrm>
            <a:off x="2106613" y="3776663"/>
            <a:ext cx="4224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8" name="AutoShape 12">
            <a:extLst>
              <a:ext uri="{FF2B5EF4-FFF2-40B4-BE49-F238E27FC236}">
                <a16:creationId xmlns:a16="http://schemas.microsoft.com/office/drawing/2014/main" id="{0C1A0E64-741E-47E8-8096-98A58AE09200}"/>
              </a:ext>
            </a:extLst>
          </p:cNvPr>
          <p:cNvCxnSpPr>
            <a:cxnSpLocks noChangeShapeType="1"/>
            <a:stCxn id="50283" idx="5"/>
            <a:endCxn id="50202" idx="1"/>
          </p:cNvCxnSpPr>
          <p:nvPr/>
        </p:nvCxnSpPr>
        <p:spPr bwMode="auto">
          <a:xfrm>
            <a:off x="939800" y="3063875"/>
            <a:ext cx="66040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9" name="AutoShape 13">
            <a:extLst>
              <a:ext uri="{FF2B5EF4-FFF2-40B4-BE49-F238E27FC236}">
                <a16:creationId xmlns:a16="http://schemas.microsoft.com/office/drawing/2014/main" id="{403D1753-02FB-4075-AD61-EB15E1E46E3A}"/>
              </a:ext>
            </a:extLst>
          </p:cNvPr>
          <p:cNvCxnSpPr>
            <a:cxnSpLocks noChangeShapeType="1"/>
            <a:stCxn id="50179" idx="5"/>
            <a:endCxn id="50201" idx="1"/>
          </p:cNvCxnSpPr>
          <p:nvPr/>
        </p:nvCxnSpPr>
        <p:spPr bwMode="auto">
          <a:xfrm>
            <a:off x="2020888" y="2095500"/>
            <a:ext cx="706437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0" name="AutoShape 14">
            <a:extLst>
              <a:ext uri="{FF2B5EF4-FFF2-40B4-BE49-F238E27FC236}">
                <a16:creationId xmlns:a16="http://schemas.microsoft.com/office/drawing/2014/main" id="{BFED7040-7F92-4960-989E-3D151C01F83B}"/>
              </a:ext>
            </a:extLst>
          </p:cNvPr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5813425" y="2095500"/>
            <a:ext cx="633413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1" name="Text Box 15">
            <a:extLst>
              <a:ext uri="{FF2B5EF4-FFF2-40B4-BE49-F238E27FC236}">
                <a16:creationId xmlns:a16="http://schemas.microsoft.com/office/drawing/2014/main" id="{F8903E39-C225-4C0A-8C6D-16B94ECBD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9575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F9086C2A-4888-4C2F-AB19-B3DB53F3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22844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4E4D2A74-996B-455B-9471-66D36CD3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1734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194" name="Text Box 18">
            <a:extLst>
              <a:ext uri="{FF2B5EF4-FFF2-40B4-BE49-F238E27FC236}">
                <a16:creationId xmlns:a16="http://schemas.microsoft.com/office/drawing/2014/main" id="{B577ED15-C8C0-43E5-A2D3-87B537005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1734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B9D83413-42DE-4DA6-9D33-EDFFF47B7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33893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0196" name="Text Box 20">
            <a:extLst>
              <a:ext uri="{FF2B5EF4-FFF2-40B4-BE49-F238E27FC236}">
                <a16:creationId xmlns:a16="http://schemas.microsoft.com/office/drawing/2014/main" id="{1ECEC569-B299-4417-AF3D-92E6ADA16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9575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197" name="Text Box 21">
            <a:extLst>
              <a:ext uri="{FF2B5EF4-FFF2-40B4-BE49-F238E27FC236}">
                <a16:creationId xmlns:a16="http://schemas.microsoft.com/office/drawing/2014/main" id="{0607B90E-22F3-4517-97B2-8CFF76F40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198596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0198" name="Text Box 22">
            <a:extLst>
              <a:ext uri="{FF2B5EF4-FFF2-40B4-BE49-F238E27FC236}">
                <a16:creationId xmlns:a16="http://schemas.microsoft.com/office/drawing/2014/main" id="{41F5C73A-6478-4370-BF22-8C2EBA4FF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9970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0199" name="Oval 23">
            <a:extLst>
              <a:ext uri="{FF2B5EF4-FFF2-40B4-BE49-F238E27FC236}">
                <a16:creationId xmlns:a16="http://schemas.microsoft.com/office/drawing/2014/main" id="{E59E4C90-2280-40D5-897D-ED1A09520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3487738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50200" name="Oval 24">
            <a:extLst>
              <a:ext uri="{FF2B5EF4-FFF2-40B4-BE49-F238E27FC236}">
                <a16:creationId xmlns:a16="http://schemas.microsoft.com/office/drawing/2014/main" id="{432A23D4-CC9F-412E-AC60-69936C4A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5" y="2557463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0201" name="Oval 25">
            <a:extLst>
              <a:ext uri="{FF2B5EF4-FFF2-40B4-BE49-F238E27FC236}">
                <a16:creationId xmlns:a16="http://schemas.microsoft.com/office/drawing/2014/main" id="{19C3B859-1996-4764-B5F5-41C3E7D7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557463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0202" name="Oval 26">
            <a:extLst>
              <a:ext uri="{FF2B5EF4-FFF2-40B4-BE49-F238E27FC236}">
                <a16:creationId xmlns:a16="http://schemas.microsoft.com/office/drawing/2014/main" id="{810F4172-EFC6-416B-AAD0-48DFE7856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3487738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G</a:t>
            </a:r>
          </a:p>
        </p:txBody>
      </p:sp>
      <p:cxnSp>
        <p:nvCxnSpPr>
          <p:cNvPr id="50203" name="AutoShape 27">
            <a:extLst>
              <a:ext uri="{FF2B5EF4-FFF2-40B4-BE49-F238E27FC236}">
                <a16:creationId xmlns:a16="http://schemas.microsoft.com/office/drawing/2014/main" id="{EF474DAD-2D3E-469F-9A52-739E6639CBB6}"/>
              </a:ext>
            </a:extLst>
          </p:cNvPr>
          <p:cNvCxnSpPr>
            <a:cxnSpLocks noChangeShapeType="1"/>
            <a:stCxn id="50200" idx="3"/>
            <a:endCxn id="50199" idx="7"/>
          </p:cNvCxnSpPr>
          <p:nvPr/>
        </p:nvCxnSpPr>
        <p:spPr bwMode="auto">
          <a:xfrm flipH="1">
            <a:off x="6837363" y="3063875"/>
            <a:ext cx="68580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4" name="AutoShape 28">
            <a:extLst>
              <a:ext uri="{FF2B5EF4-FFF2-40B4-BE49-F238E27FC236}">
                <a16:creationId xmlns:a16="http://schemas.microsoft.com/office/drawing/2014/main" id="{69F21761-C7AD-4047-AC08-7D5ED9D1D505}"/>
              </a:ext>
            </a:extLst>
          </p:cNvPr>
          <p:cNvCxnSpPr>
            <a:cxnSpLocks noChangeShapeType="1"/>
            <a:stCxn id="50202" idx="7"/>
            <a:endCxn id="50201" idx="3"/>
          </p:cNvCxnSpPr>
          <p:nvPr/>
        </p:nvCxnSpPr>
        <p:spPr bwMode="auto">
          <a:xfrm flipV="1">
            <a:off x="2008188" y="3063875"/>
            <a:ext cx="719137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05" name="Text Box 29">
            <a:extLst>
              <a:ext uri="{FF2B5EF4-FFF2-40B4-BE49-F238E27FC236}">
                <a16:creationId xmlns:a16="http://schemas.microsoft.com/office/drawing/2014/main" id="{1A3B1193-89B9-4415-94FA-7DCC1914C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796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206" name="Text Box 30">
            <a:extLst>
              <a:ext uri="{FF2B5EF4-FFF2-40B4-BE49-F238E27FC236}">
                <a16:creationId xmlns:a16="http://schemas.microsoft.com/office/drawing/2014/main" id="{6F20860E-A864-4CC8-8D89-3BDCF187E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144938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0207" name="Text Box 31">
            <a:extLst>
              <a:ext uri="{FF2B5EF4-FFF2-40B4-BE49-F238E27FC236}">
                <a16:creationId xmlns:a16="http://schemas.microsoft.com/office/drawing/2014/main" id="{0D42E777-F018-4D7D-BC88-E28447984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241776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208" name="Text Box 32">
            <a:extLst>
              <a:ext uri="{FF2B5EF4-FFF2-40B4-BE49-F238E27FC236}">
                <a16:creationId xmlns:a16="http://schemas.microsoft.com/office/drawing/2014/main" id="{CD166F41-4799-4365-9AF6-466D5796B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1255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(2, A)</a:t>
            </a:r>
          </a:p>
        </p:txBody>
      </p:sp>
      <p:sp>
        <p:nvSpPr>
          <p:cNvPr id="50209" name="Text Box 33">
            <a:extLst>
              <a:ext uri="{FF2B5EF4-FFF2-40B4-BE49-F238E27FC236}">
                <a16:creationId xmlns:a16="http://schemas.microsoft.com/office/drawing/2014/main" id="{B55332C5-8FD0-4CE8-905E-BDEE5E69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29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(4, B)</a:t>
            </a:r>
          </a:p>
        </p:txBody>
      </p:sp>
      <p:sp>
        <p:nvSpPr>
          <p:cNvPr id="50210" name="Text Box 34">
            <a:extLst>
              <a:ext uri="{FF2B5EF4-FFF2-40B4-BE49-F238E27FC236}">
                <a16:creationId xmlns:a16="http://schemas.microsoft.com/office/drawing/2014/main" id="{4DA6458B-E8D2-451C-A1D6-1BC1EE962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1255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(8, B)</a:t>
            </a:r>
          </a:p>
        </p:txBody>
      </p:sp>
      <p:sp>
        <p:nvSpPr>
          <p:cNvPr id="50211" name="Text Box 35">
            <a:extLst>
              <a:ext uri="{FF2B5EF4-FFF2-40B4-BE49-F238E27FC236}">
                <a16:creationId xmlns:a16="http://schemas.microsoft.com/office/drawing/2014/main" id="{66F876A6-8664-4B30-B825-55B1788CE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733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(5, B)</a:t>
            </a:r>
          </a:p>
        </p:txBody>
      </p:sp>
      <p:sp>
        <p:nvSpPr>
          <p:cNvPr id="50212" name="Text Box 36">
            <a:extLst>
              <a:ext uri="{FF2B5EF4-FFF2-40B4-BE49-F238E27FC236}">
                <a16:creationId xmlns:a16="http://schemas.microsoft.com/office/drawing/2014/main" id="{B78F0A39-818F-4176-BDE9-E16839DD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38385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(6, B)</a:t>
            </a:r>
          </a:p>
        </p:txBody>
      </p:sp>
      <p:sp>
        <p:nvSpPr>
          <p:cNvPr id="50213" name="Text Box 37">
            <a:extLst>
              <a:ext uri="{FF2B5EF4-FFF2-40B4-BE49-F238E27FC236}">
                <a16:creationId xmlns:a16="http://schemas.microsoft.com/office/drawing/2014/main" id="{53915A67-7975-45E9-92E5-E890C7357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7560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(7, B)</a:t>
            </a:r>
          </a:p>
        </p:txBody>
      </p:sp>
      <p:sp>
        <p:nvSpPr>
          <p:cNvPr id="50214" name="Text Box 38">
            <a:extLst>
              <a:ext uri="{FF2B5EF4-FFF2-40B4-BE49-F238E27FC236}">
                <a16:creationId xmlns:a16="http://schemas.microsoft.com/office/drawing/2014/main" id="{3F34DEDA-C561-415F-BDED-E2E311D01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30305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(9, B)</a:t>
            </a:r>
          </a:p>
        </p:txBody>
      </p:sp>
      <p:cxnSp>
        <p:nvCxnSpPr>
          <p:cNvPr id="50215" name="AutoShape 39">
            <a:extLst>
              <a:ext uri="{FF2B5EF4-FFF2-40B4-BE49-F238E27FC236}">
                <a16:creationId xmlns:a16="http://schemas.microsoft.com/office/drawing/2014/main" id="{B3F2AA30-224D-4A1E-9113-A6D6126A6F59}"/>
              </a:ext>
            </a:extLst>
          </p:cNvPr>
          <p:cNvCxnSpPr>
            <a:cxnSpLocks noChangeShapeType="1"/>
            <a:stCxn id="50283" idx="7"/>
            <a:endCxn id="50179" idx="3"/>
          </p:cNvCxnSpPr>
          <p:nvPr/>
        </p:nvCxnSpPr>
        <p:spPr bwMode="auto">
          <a:xfrm flipV="1">
            <a:off x="939800" y="2095500"/>
            <a:ext cx="673100" cy="5318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6" name="AutoShape 40">
            <a:extLst>
              <a:ext uri="{FF2B5EF4-FFF2-40B4-BE49-F238E27FC236}">
                <a16:creationId xmlns:a16="http://schemas.microsoft.com/office/drawing/2014/main" id="{135711CF-E416-4C18-82AA-507D3DE59AA9}"/>
              </a:ext>
            </a:extLst>
          </p:cNvPr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119313" y="1878013"/>
            <a:ext cx="4229100" cy="0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7" name="AutoShape 41">
            <a:extLst>
              <a:ext uri="{FF2B5EF4-FFF2-40B4-BE49-F238E27FC236}">
                <a16:creationId xmlns:a16="http://schemas.microsoft.com/office/drawing/2014/main" id="{F5A53025-EDF5-4611-AD42-24DD9B53A7CD}"/>
              </a:ext>
            </a:extLst>
          </p:cNvPr>
          <p:cNvCxnSpPr>
            <a:cxnSpLocks noChangeShapeType="1"/>
            <a:stCxn id="50199" idx="1"/>
            <a:endCxn id="50181" idx="5"/>
          </p:cNvCxnSpPr>
          <p:nvPr/>
        </p:nvCxnSpPr>
        <p:spPr bwMode="auto">
          <a:xfrm flipH="1" flipV="1">
            <a:off x="5813425" y="3063875"/>
            <a:ext cx="615950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8" name="AutoShape 42">
            <a:extLst>
              <a:ext uri="{FF2B5EF4-FFF2-40B4-BE49-F238E27FC236}">
                <a16:creationId xmlns:a16="http://schemas.microsoft.com/office/drawing/2014/main" id="{5936A0C8-CA2E-4DFB-8322-8DA9A8D8D1AF}"/>
              </a:ext>
            </a:extLst>
          </p:cNvPr>
          <p:cNvCxnSpPr>
            <a:cxnSpLocks noChangeShapeType="1"/>
            <a:stCxn id="50201" idx="6"/>
            <a:endCxn id="50181" idx="2"/>
          </p:cNvCxnSpPr>
          <p:nvPr/>
        </p:nvCxnSpPr>
        <p:spPr bwMode="auto">
          <a:xfrm>
            <a:off x="3233738" y="2846388"/>
            <a:ext cx="2073275" cy="0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9" name="AutoShape 43">
            <a:extLst>
              <a:ext uri="{FF2B5EF4-FFF2-40B4-BE49-F238E27FC236}">
                <a16:creationId xmlns:a16="http://schemas.microsoft.com/office/drawing/2014/main" id="{CB7B16C6-7633-4D7D-A6FE-593E93A4F6D8}"/>
              </a:ext>
            </a:extLst>
          </p:cNvPr>
          <p:cNvCxnSpPr>
            <a:cxnSpLocks noChangeShapeType="1"/>
            <a:stCxn id="50179" idx="5"/>
            <a:endCxn id="50201" idx="1"/>
          </p:cNvCxnSpPr>
          <p:nvPr/>
        </p:nvCxnSpPr>
        <p:spPr bwMode="auto">
          <a:xfrm>
            <a:off x="2020888" y="2095500"/>
            <a:ext cx="706437" cy="5318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20" name="AutoShape 44">
            <a:extLst>
              <a:ext uri="{FF2B5EF4-FFF2-40B4-BE49-F238E27FC236}">
                <a16:creationId xmlns:a16="http://schemas.microsoft.com/office/drawing/2014/main" id="{4404567F-89D0-4227-8B58-43325FA95226}"/>
              </a:ext>
            </a:extLst>
          </p:cNvPr>
          <p:cNvCxnSpPr>
            <a:cxnSpLocks noChangeShapeType="1"/>
            <a:stCxn id="50200" idx="3"/>
            <a:endCxn id="50199" idx="7"/>
          </p:cNvCxnSpPr>
          <p:nvPr/>
        </p:nvCxnSpPr>
        <p:spPr bwMode="auto">
          <a:xfrm flipH="1">
            <a:off x="6837363" y="3063875"/>
            <a:ext cx="685800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21" name="AutoShape 45">
            <a:extLst>
              <a:ext uri="{FF2B5EF4-FFF2-40B4-BE49-F238E27FC236}">
                <a16:creationId xmlns:a16="http://schemas.microsoft.com/office/drawing/2014/main" id="{07091426-9E49-458C-BD5F-4AEE9700DFA1}"/>
              </a:ext>
            </a:extLst>
          </p:cNvPr>
          <p:cNvCxnSpPr>
            <a:cxnSpLocks noChangeShapeType="1"/>
            <a:stCxn id="50202" idx="7"/>
            <a:endCxn id="50201" idx="3"/>
          </p:cNvCxnSpPr>
          <p:nvPr/>
        </p:nvCxnSpPr>
        <p:spPr bwMode="auto">
          <a:xfrm flipV="1">
            <a:off x="2008188" y="3063875"/>
            <a:ext cx="719137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294" name="Group 118">
            <a:extLst>
              <a:ext uri="{FF2B5EF4-FFF2-40B4-BE49-F238E27FC236}">
                <a16:creationId xmlns:a16="http://schemas.microsoft.com/office/drawing/2014/main" id="{B59AE577-02B7-4ED3-9558-68A022952D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850" y="4314825"/>
          <a:ext cx="8569325" cy="208128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35713108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242246385"/>
                    </a:ext>
                  </a:extLst>
                </a:gridCol>
                <a:gridCol w="2570163">
                  <a:extLst>
                    <a:ext uri="{9D8B030D-6E8A-4147-A177-3AD203B41FA5}">
                      <a16:colId xmlns:a16="http://schemas.microsoft.com/office/drawing/2014/main" val="1760701188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8722708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39934655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241618863"/>
                    </a:ext>
                  </a:extLst>
                </a:gridCol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Cost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路径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7868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39353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09585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445530"/>
                  </a:ext>
                </a:extLst>
              </a:tr>
            </a:tbl>
          </a:graphicData>
        </a:graphic>
      </p:graphicFrame>
      <p:sp>
        <p:nvSpPr>
          <p:cNvPr id="50259" name="Text Box 83">
            <a:extLst>
              <a:ext uri="{FF2B5EF4-FFF2-40B4-BE49-F238E27FC236}">
                <a16:creationId xmlns:a16="http://schemas.microsoft.com/office/drawing/2014/main" id="{E56C528D-5B48-47A0-823B-F6ADABA14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824413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0260" name="Text Box 84">
            <a:extLst>
              <a:ext uri="{FF2B5EF4-FFF2-40B4-BE49-F238E27FC236}">
                <a16:creationId xmlns:a16="http://schemas.microsoft.com/office/drawing/2014/main" id="{B9B45097-1A67-4AD8-9DE8-55E568E1E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8212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0261" name="Text Box 85">
            <a:extLst>
              <a:ext uri="{FF2B5EF4-FFF2-40B4-BE49-F238E27FC236}">
                <a16:creationId xmlns:a16="http://schemas.microsoft.com/office/drawing/2014/main" id="{897ED5C8-8448-4A18-BE00-C9A4125CE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29260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0262" name="Text Box 86">
            <a:extLst>
              <a:ext uri="{FF2B5EF4-FFF2-40B4-BE49-F238E27FC236}">
                <a16:creationId xmlns:a16="http://schemas.microsoft.com/office/drawing/2014/main" id="{5BD18866-DDCE-46D2-ABDC-3C7D6C618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53419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0263" name="Text Box 87">
            <a:extLst>
              <a:ext uri="{FF2B5EF4-FFF2-40B4-BE49-F238E27FC236}">
                <a16:creationId xmlns:a16="http://schemas.microsoft.com/office/drawing/2014/main" id="{2B987FAB-8974-48B4-A215-4CADE7B4D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58642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0264" name="Text Box 88">
            <a:extLst>
              <a:ext uri="{FF2B5EF4-FFF2-40B4-BE49-F238E27FC236}">
                <a16:creationId xmlns:a16="http://schemas.microsoft.com/office/drawing/2014/main" id="{7A039723-82D7-4BAD-912F-ADA75E9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58642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0265" name="Text Box 89">
            <a:extLst>
              <a:ext uri="{FF2B5EF4-FFF2-40B4-BE49-F238E27FC236}">
                <a16:creationId xmlns:a16="http://schemas.microsoft.com/office/drawing/2014/main" id="{55DD5178-D6BC-4729-9C7C-B68972437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53467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50266" name="Line 90">
            <a:extLst>
              <a:ext uri="{FF2B5EF4-FFF2-40B4-BE49-F238E27FC236}">
                <a16:creationId xmlns:a16="http://schemas.microsoft.com/office/drawing/2014/main" id="{57DE2F74-5878-4B46-B20F-A8C4882F3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068638"/>
            <a:ext cx="0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>
            <a:extLst>
              <a:ext uri="{FF2B5EF4-FFF2-40B4-BE49-F238E27FC236}">
                <a16:creationId xmlns:a16="http://schemas.microsoft.com/office/drawing/2014/main" id="{6D2C0647-A9BB-475F-A595-2C22D9B3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824413"/>
            <a:ext cx="70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-B</a:t>
            </a:r>
          </a:p>
        </p:txBody>
      </p:sp>
      <p:sp>
        <p:nvSpPr>
          <p:cNvPr id="50268" name="Text Box 92">
            <a:extLst>
              <a:ext uri="{FF2B5EF4-FFF2-40B4-BE49-F238E27FC236}">
                <a16:creationId xmlns:a16="http://schemas.microsoft.com/office/drawing/2014/main" id="{E65CF628-D3B4-41A8-9816-5CFE94267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4321175"/>
            <a:ext cx="976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-E</a:t>
            </a:r>
          </a:p>
        </p:txBody>
      </p:sp>
      <p:sp>
        <p:nvSpPr>
          <p:cNvPr id="50269" name="Text Box 93">
            <a:extLst>
              <a:ext uri="{FF2B5EF4-FFF2-40B4-BE49-F238E27FC236}">
                <a16:creationId xmlns:a16="http://schemas.microsoft.com/office/drawing/2014/main" id="{C60B4B90-9182-469A-B7CA-918CFDA47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5346700"/>
            <a:ext cx="712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-G</a:t>
            </a:r>
          </a:p>
        </p:txBody>
      </p:sp>
      <p:sp>
        <p:nvSpPr>
          <p:cNvPr id="50270" name="Text Box 94">
            <a:extLst>
              <a:ext uri="{FF2B5EF4-FFF2-40B4-BE49-F238E27FC236}">
                <a16:creationId xmlns:a16="http://schemas.microsoft.com/office/drawing/2014/main" id="{8D9A73A1-CBBA-4311-A55E-98ED4892C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432117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50271" name="Text Box 95">
            <a:extLst>
              <a:ext uri="{FF2B5EF4-FFF2-40B4-BE49-F238E27FC236}">
                <a16:creationId xmlns:a16="http://schemas.microsoft.com/office/drawing/2014/main" id="{221290F5-F1D0-4F5D-8EE7-2074BDDFC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346700"/>
            <a:ext cx="992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-C</a:t>
            </a:r>
          </a:p>
        </p:txBody>
      </p:sp>
      <p:sp>
        <p:nvSpPr>
          <p:cNvPr id="50272" name="Text Box 96">
            <a:extLst>
              <a:ext uri="{FF2B5EF4-FFF2-40B4-BE49-F238E27FC236}">
                <a16:creationId xmlns:a16="http://schemas.microsoft.com/office/drawing/2014/main" id="{6909A25A-DD1A-4B1E-84D3-88ECE4329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3467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50273" name="Text Box 97">
            <a:extLst>
              <a:ext uri="{FF2B5EF4-FFF2-40B4-BE49-F238E27FC236}">
                <a16:creationId xmlns:a16="http://schemas.microsoft.com/office/drawing/2014/main" id="{F6427BD3-23DF-4B74-AA74-AE3B3D7C3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4824413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-F</a:t>
            </a:r>
          </a:p>
        </p:txBody>
      </p:sp>
      <p:sp>
        <p:nvSpPr>
          <p:cNvPr id="50274" name="Text Box 98">
            <a:extLst>
              <a:ext uri="{FF2B5EF4-FFF2-40B4-BE49-F238E27FC236}">
                <a16:creationId xmlns:a16="http://schemas.microsoft.com/office/drawing/2014/main" id="{74F4082A-3C0D-4067-BA0C-84784C3FA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4824413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50275" name="Text Box 99">
            <a:extLst>
              <a:ext uri="{FF2B5EF4-FFF2-40B4-BE49-F238E27FC236}">
                <a16:creationId xmlns:a16="http://schemas.microsoft.com/office/drawing/2014/main" id="{535915AB-AB31-47FD-ACCF-E03A7D84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5346700"/>
            <a:ext cx="1290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-G</a:t>
            </a:r>
          </a:p>
        </p:txBody>
      </p:sp>
      <p:sp>
        <p:nvSpPr>
          <p:cNvPr id="50276" name="Text Box 100">
            <a:extLst>
              <a:ext uri="{FF2B5EF4-FFF2-40B4-BE49-F238E27FC236}">
                <a16:creationId xmlns:a16="http://schemas.microsoft.com/office/drawing/2014/main" id="{D18AE08B-3478-458D-A939-A55A806DC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53467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50277" name="Text Box 101">
            <a:extLst>
              <a:ext uri="{FF2B5EF4-FFF2-40B4-BE49-F238E27FC236}">
                <a16:creationId xmlns:a16="http://schemas.microsoft.com/office/drawing/2014/main" id="{F30E3EAA-6D1E-4839-BF8A-05E344D73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5346700"/>
            <a:ext cx="1535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A-B-E-F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-C</a:t>
            </a:r>
          </a:p>
        </p:txBody>
      </p:sp>
      <p:sp>
        <p:nvSpPr>
          <p:cNvPr id="50278" name="Text Box 102">
            <a:extLst>
              <a:ext uri="{FF2B5EF4-FFF2-40B4-BE49-F238E27FC236}">
                <a16:creationId xmlns:a16="http://schemas.microsoft.com/office/drawing/2014/main" id="{752FA84B-3012-4E0C-A3FF-52AFA796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3467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50279" name="Text Box 103">
            <a:extLst>
              <a:ext uri="{FF2B5EF4-FFF2-40B4-BE49-F238E27FC236}">
                <a16:creationId xmlns:a16="http://schemas.microsoft.com/office/drawing/2014/main" id="{DFBDD0A5-DB2A-4ACC-9E39-2DB8077F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5883275"/>
            <a:ext cx="1557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A-B-E-F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-H</a:t>
            </a:r>
          </a:p>
        </p:txBody>
      </p:sp>
      <p:sp>
        <p:nvSpPr>
          <p:cNvPr id="50280" name="Text Box 104">
            <a:extLst>
              <a:ext uri="{FF2B5EF4-FFF2-40B4-BE49-F238E27FC236}">
                <a16:creationId xmlns:a16="http://schemas.microsoft.com/office/drawing/2014/main" id="{899E3C3F-92D1-460A-8123-C509CB763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588327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50281" name="Text Box 105">
            <a:extLst>
              <a:ext uri="{FF2B5EF4-FFF2-40B4-BE49-F238E27FC236}">
                <a16:creationId xmlns:a16="http://schemas.microsoft.com/office/drawing/2014/main" id="{F56C122F-5A3B-4288-8BFF-F8CD4A95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308725"/>
            <a:ext cx="1604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A-B-E-G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-H</a:t>
            </a:r>
          </a:p>
        </p:txBody>
      </p:sp>
      <p:sp>
        <p:nvSpPr>
          <p:cNvPr id="50282" name="Text Box 106">
            <a:extLst>
              <a:ext uri="{FF2B5EF4-FFF2-40B4-BE49-F238E27FC236}">
                <a16:creationId xmlns:a16="http://schemas.microsoft.com/office/drawing/2014/main" id="{A9B2020B-A9A0-4F9E-8057-6D25239D6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63087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50283" name="Oval 107">
            <a:extLst>
              <a:ext uri="{FF2B5EF4-FFF2-40B4-BE49-F238E27FC236}">
                <a16:creationId xmlns:a16="http://schemas.microsoft.com/office/drawing/2014/main" id="{25CA2052-251F-4A9E-8E5A-1F9DEF9B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2557463"/>
            <a:ext cx="576263" cy="576262"/>
          </a:xfrm>
          <a:prstGeom prst="ellipse">
            <a:avLst/>
          </a:prstGeom>
          <a:solidFill>
            <a:srgbClr val="0033CC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284" name="Text Box 108">
            <a:extLst>
              <a:ext uri="{FF2B5EF4-FFF2-40B4-BE49-F238E27FC236}">
                <a16:creationId xmlns:a16="http://schemas.microsoft.com/office/drawing/2014/main" id="{1E0EE23B-FCFA-4E49-A1D7-99EDB860E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88327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50285" name="Text Box 109">
            <a:extLst>
              <a:ext uri="{FF2B5EF4-FFF2-40B4-BE49-F238E27FC236}">
                <a16:creationId xmlns:a16="http://schemas.microsoft.com/office/drawing/2014/main" id="{1D583FFF-E4E7-4A93-A0C6-28B523BF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883275"/>
            <a:ext cx="1876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A-B-E-F-H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-D</a:t>
            </a:r>
          </a:p>
        </p:txBody>
      </p:sp>
      <p:sp>
        <p:nvSpPr>
          <p:cNvPr id="50286" name="Text Box 110">
            <a:extLst>
              <a:ext uri="{FF2B5EF4-FFF2-40B4-BE49-F238E27FC236}">
                <a16:creationId xmlns:a16="http://schemas.microsoft.com/office/drawing/2014/main" id="{EFB998BE-C287-4D88-B796-F3B0A587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6308725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A-B-C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-D</a:t>
            </a:r>
          </a:p>
        </p:txBody>
      </p:sp>
      <p:sp>
        <p:nvSpPr>
          <p:cNvPr id="50287" name="Text Box 111">
            <a:extLst>
              <a:ext uri="{FF2B5EF4-FFF2-40B4-BE49-F238E27FC236}">
                <a16:creationId xmlns:a16="http://schemas.microsoft.com/office/drawing/2014/main" id="{D96DC166-11A4-45C9-B75A-A9811358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3087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F3BE1C-9F90-4A27-A352-67E8234379F8}"/>
              </a:ext>
            </a:extLst>
          </p:cNvPr>
          <p:cNvSpPr/>
          <p:nvPr/>
        </p:nvSpPr>
        <p:spPr>
          <a:xfrm>
            <a:off x="3294713" y="97295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FFFF"/>
                </a:solidFill>
              </a:rPr>
              <a:t>兰色表示路径</a:t>
            </a:r>
            <a:r>
              <a:rPr lang="en-US" altLang="zh-CN" dirty="0">
                <a:solidFill>
                  <a:srgbClr val="66FFFF"/>
                </a:solidFill>
              </a:rPr>
              <a:t>{s}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0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2000"/>
                                        <p:tgtEl>
                                          <p:spTgt spid="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32948E-6 L -0.02101 1.32948E-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50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1 -2.96296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5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2000"/>
                                        <p:tgtEl>
                                          <p:spTgt spid="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50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50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50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50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50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500" fill="hold"/>
                                        <p:tgtEl>
                                          <p:spTgt spid="50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50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5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50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50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50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0" grpId="0" autoUpdateAnimBg="0"/>
      <p:bldP spid="50211" grpId="0" autoUpdateAnimBg="0"/>
      <p:bldP spid="50212" grpId="0" autoUpdateAnimBg="0"/>
      <p:bldP spid="50213" grpId="0" autoUpdateAnimBg="0"/>
      <p:bldP spid="50214" grpId="0" autoUpdateAnimBg="0"/>
      <p:bldP spid="50259" grpId="0" autoUpdateAnimBg="0"/>
      <p:bldP spid="50260" grpId="0" autoUpdateAnimBg="0"/>
      <p:bldP spid="50261" grpId="0" autoUpdateAnimBg="0"/>
      <p:bldP spid="50262" grpId="0" autoUpdateAnimBg="0"/>
      <p:bldP spid="50263" grpId="0" autoUpdateAnimBg="0"/>
      <p:bldP spid="50263" grpId="1"/>
      <p:bldP spid="50264" grpId="0" autoUpdateAnimBg="0"/>
      <p:bldP spid="50264" grpId="1"/>
      <p:bldP spid="50265" grpId="0" autoUpdateAnimBg="0"/>
      <p:bldP spid="50265" grpId="1"/>
      <p:bldP spid="50267" grpId="0" autoUpdateAnimBg="0"/>
      <p:bldP spid="50269" grpId="0" autoUpdateAnimBg="0"/>
      <p:bldP spid="50272" grpId="0" autoUpdateAnimBg="0"/>
      <p:bldP spid="50272" grpId="1"/>
      <p:bldP spid="50274" grpId="0" build="allAtOnce" autoUpdateAnimBg="0"/>
      <p:bldP spid="50276" grpId="2"/>
      <p:bldP spid="50277" grpId="0" autoUpdateAnimBg="0"/>
      <p:bldP spid="50278" grpId="0" autoUpdateAnimBg="0"/>
      <p:bldP spid="50278" grpId="1"/>
      <p:bldP spid="50279" grpId="0" autoUpdateAnimBg="0"/>
      <p:bldP spid="50280" grpId="1"/>
      <p:bldP spid="50281" grpId="0" autoUpdateAnimBg="0"/>
      <p:bldP spid="50282" grpId="0" autoUpdateAnimBg="0"/>
      <p:bldP spid="50282" grpId="1"/>
      <p:bldP spid="50284" grpId="1"/>
      <p:bldP spid="50285" grpId="0" autoUpdateAnimBg="0"/>
      <p:bldP spid="50286" grpId="0" autoUpdateAnimBg="0"/>
      <p:bldP spid="50287" grpId="0" autoUpdateAnimBg="0"/>
      <p:bldP spid="5028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灯片编号占位符 5">
            <a:extLst>
              <a:ext uri="{FF2B5EF4-FFF2-40B4-BE49-F238E27FC236}">
                <a16:creationId xmlns:a16="http://schemas.microsoft.com/office/drawing/2014/main" id="{53714152-3C36-43F1-AA2B-8B1140B7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414E-268F-4359-816C-B4F55944B1D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DCB4F218-058D-4276-AF56-EA2B96699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Build a Routing Table Based the SPF Tree</a:t>
            </a:r>
          </a:p>
        </p:txBody>
      </p:sp>
      <p:sp>
        <p:nvSpPr>
          <p:cNvPr id="116740" name="Oval 4">
            <a:extLst>
              <a:ext uri="{FF2B5EF4-FFF2-40B4-BE49-F238E27FC236}">
                <a16:creationId xmlns:a16="http://schemas.microsoft.com/office/drawing/2014/main" id="{3735025D-91E5-4BFB-8A36-1C8724819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1589088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16741" name="Oval 5">
            <a:extLst>
              <a:ext uri="{FF2B5EF4-FFF2-40B4-BE49-F238E27FC236}">
                <a16:creationId xmlns:a16="http://schemas.microsoft.com/office/drawing/2014/main" id="{8835F2D9-6B49-4872-9925-4754A92E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1589088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16742" name="Oval 6">
            <a:extLst>
              <a:ext uri="{FF2B5EF4-FFF2-40B4-BE49-F238E27FC236}">
                <a16:creationId xmlns:a16="http://schemas.microsoft.com/office/drawing/2014/main" id="{1B571A6B-ED85-44AC-8533-4F1E05D1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557463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116743" name="AutoShape 7">
            <a:extLst>
              <a:ext uri="{FF2B5EF4-FFF2-40B4-BE49-F238E27FC236}">
                <a16:creationId xmlns:a16="http://schemas.microsoft.com/office/drawing/2014/main" id="{E2376412-B876-4CDA-8F11-3C80571FA5FA}"/>
              </a:ext>
            </a:extLst>
          </p:cNvPr>
          <p:cNvCxnSpPr>
            <a:cxnSpLocks noChangeShapeType="1"/>
            <a:stCxn id="116784" idx="7"/>
            <a:endCxn id="116740" idx="3"/>
          </p:cNvCxnSpPr>
          <p:nvPr/>
        </p:nvCxnSpPr>
        <p:spPr bwMode="auto">
          <a:xfrm flipV="1">
            <a:off x="939800" y="2095500"/>
            <a:ext cx="673100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4" name="AutoShape 8">
            <a:extLst>
              <a:ext uri="{FF2B5EF4-FFF2-40B4-BE49-F238E27FC236}">
                <a16:creationId xmlns:a16="http://schemas.microsoft.com/office/drawing/2014/main" id="{34FEF302-DAF7-480B-B205-7BD9D65F4891}"/>
              </a:ext>
            </a:extLst>
          </p:cNvPr>
          <p:cNvCxnSpPr>
            <a:cxnSpLocks noChangeShapeType="1"/>
            <a:stCxn id="116740" idx="6"/>
            <a:endCxn id="116741" idx="2"/>
          </p:cNvCxnSpPr>
          <p:nvPr/>
        </p:nvCxnSpPr>
        <p:spPr bwMode="auto">
          <a:xfrm>
            <a:off x="2119313" y="1878013"/>
            <a:ext cx="4229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5" name="AutoShape 9">
            <a:extLst>
              <a:ext uri="{FF2B5EF4-FFF2-40B4-BE49-F238E27FC236}">
                <a16:creationId xmlns:a16="http://schemas.microsoft.com/office/drawing/2014/main" id="{BFE5C570-0D62-4420-AF47-7658C0127D4A}"/>
              </a:ext>
            </a:extLst>
          </p:cNvPr>
          <p:cNvCxnSpPr>
            <a:cxnSpLocks noChangeShapeType="1"/>
            <a:stCxn id="116741" idx="5"/>
            <a:endCxn id="116761" idx="1"/>
          </p:cNvCxnSpPr>
          <p:nvPr/>
        </p:nvCxnSpPr>
        <p:spPr bwMode="auto">
          <a:xfrm>
            <a:off x="6854825" y="2095500"/>
            <a:ext cx="668338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6" name="AutoShape 10">
            <a:extLst>
              <a:ext uri="{FF2B5EF4-FFF2-40B4-BE49-F238E27FC236}">
                <a16:creationId xmlns:a16="http://schemas.microsoft.com/office/drawing/2014/main" id="{35800A84-F179-40F6-BE32-0460AE07A8FF}"/>
              </a:ext>
            </a:extLst>
          </p:cNvPr>
          <p:cNvCxnSpPr>
            <a:cxnSpLocks noChangeShapeType="1"/>
            <a:stCxn id="116760" idx="1"/>
            <a:endCxn id="116742" idx="5"/>
          </p:cNvCxnSpPr>
          <p:nvPr/>
        </p:nvCxnSpPr>
        <p:spPr bwMode="auto">
          <a:xfrm flipH="1" flipV="1">
            <a:off x="5813425" y="3063875"/>
            <a:ext cx="61595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7" name="AutoShape 11">
            <a:extLst>
              <a:ext uri="{FF2B5EF4-FFF2-40B4-BE49-F238E27FC236}">
                <a16:creationId xmlns:a16="http://schemas.microsoft.com/office/drawing/2014/main" id="{642F51E6-CF91-4F53-AC84-AF404DA05690}"/>
              </a:ext>
            </a:extLst>
          </p:cNvPr>
          <p:cNvCxnSpPr>
            <a:cxnSpLocks noChangeShapeType="1"/>
            <a:stCxn id="116762" idx="6"/>
            <a:endCxn id="116742" idx="2"/>
          </p:cNvCxnSpPr>
          <p:nvPr/>
        </p:nvCxnSpPr>
        <p:spPr bwMode="auto">
          <a:xfrm>
            <a:off x="3233738" y="2846388"/>
            <a:ext cx="2073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8" name="AutoShape 12">
            <a:extLst>
              <a:ext uri="{FF2B5EF4-FFF2-40B4-BE49-F238E27FC236}">
                <a16:creationId xmlns:a16="http://schemas.microsoft.com/office/drawing/2014/main" id="{670ECDAB-F7FC-489E-AD0E-1D9512B07B39}"/>
              </a:ext>
            </a:extLst>
          </p:cNvPr>
          <p:cNvCxnSpPr>
            <a:cxnSpLocks noChangeShapeType="1"/>
            <a:stCxn id="116763" idx="6"/>
            <a:endCxn id="116760" idx="2"/>
          </p:cNvCxnSpPr>
          <p:nvPr/>
        </p:nvCxnSpPr>
        <p:spPr bwMode="auto">
          <a:xfrm>
            <a:off x="2106613" y="3776663"/>
            <a:ext cx="4224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9" name="AutoShape 13">
            <a:extLst>
              <a:ext uri="{FF2B5EF4-FFF2-40B4-BE49-F238E27FC236}">
                <a16:creationId xmlns:a16="http://schemas.microsoft.com/office/drawing/2014/main" id="{70502DBF-4275-48CB-AE36-1B39734E829A}"/>
              </a:ext>
            </a:extLst>
          </p:cNvPr>
          <p:cNvCxnSpPr>
            <a:cxnSpLocks noChangeShapeType="1"/>
            <a:stCxn id="116784" idx="5"/>
            <a:endCxn id="116763" idx="1"/>
          </p:cNvCxnSpPr>
          <p:nvPr/>
        </p:nvCxnSpPr>
        <p:spPr bwMode="auto">
          <a:xfrm>
            <a:off x="939800" y="3063875"/>
            <a:ext cx="66040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0" name="AutoShape 14">
            <a:extLst>
              <a:ext uri="{FF2B5EF4-FFF2-40B4-BE49-F238E27FC236}">
                <a16:creationId xmlns:a16="http://schemas.microsoft.com/office/drawing/2014/main" id="{F9B66656-C991-4641-80B0-D60BC8F94265}"/>
              </a:ext>
            </a:extLst>
          </p:cNvPr>
          <p:cNvCxnSpPr>
            <a:cxnSpLocks noChangeShapeType="1"/>
            <a:stCxn id="116740" idx="5"/>
            <a:endCxn id="116762" idx="1"/>
          </p:cNvCxnSpPr>
          <p:nvPr/>
        </p:nvCxnSpPr>
        <p:spPr bwMode="auto">
          <a:xfrm>
            <a:off x="2020888" y="2095500"/>
            <a:ext cx="706437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1" name="AutoShape 15">
            <a:extLst>
              <a:ext uri="{FF2B5EF4-FFF2-40B4-BE49-F238E27FC236}">
                <a16:creationId xmlns:a16="http://schemas.microsoft.com/office/drawing/2014/main" id="{2B31F448-887D-409D-B5E3-C80E6D221D6E}"/>
              </a:ext>
            </a:extLst>
          </p:cNvPr>
          <p:cNvCxnSpPr>
            <a:cxnSpLocks noChangeShapeType="1"/>
            <a:stCxn id="116741" idx="3"/>
            <a:endCxn id="116742" idx="7"/>
          </p:cNvCxnSpPr>
          <p:nvPr/>
        </p:nvCxnSpPr>
        <p:spPr bwMode="auto">
          <a:xfrm flipH="1">
            <a:off x="5813425" y="2095500"/>
            <a:ext cx="633413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52" name="Text Box 16">
            <a:extLst>
              <a:ext uri="{FF2B5EF4-FFF2-40B4-BE49-F238E27FC236}">
                <a16:creationId xmlns:a16="http://schemas.microsoft.com/office/drawing/2014/main" id="{82C0BDAC-EA9A-42A6-9372-592D0BF0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9575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16753" name="Text Box 17">
            <a:extLst>
              <a:ext uri="{FF2B5EF4-FFF2-40B4-BE49-F238E27FC236}">
                <a16:creationId xmlns:a16="http://schemas.microsoft.com/office/drawing/2014/main" id="{720B775A-4F75-4A90-A329-1A9459002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22844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6754" name="Text Box 18">
            <a:extLst>
              <a:ext uri="{FF2B5EF4-FFF2-40B4-BE49-F238E27FC236}">
                <a16:creationId xmlns:a16="http://schemas.microsoft.com/office/drawing/2014/main" id="{55422376-5E15-4F7B-87BD-3949093F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1734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6755" name="Text Box 19">
            <a:extLst>
              <a:ext uri="{FF2B5EF4-FFF2-40B4-BE49-F238E27FC236}">
                <a16:creationId xmlns:a16="http://schemas.microsoft.com/office/drawing/2014/main" id="{8B857253-E645-4632-93B0-81C0A79E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1734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6756" name="Text Box 20">
            <a:extLst>
              <a:ext uri="{FF2B5EF4-FFF2-40B4-BE49-F238E27FC236}">
                <a16:creationId xmlns:a16="http://schemas.microsoft.com/office/drawing/2014/main" id="{D04B3DBF-469E-4A17-A633-CC87666E9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33893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6757" name="Text Box 21">
            <a:extLst>
              <a:ext uri="{FF2B5EF4-FFF2-40B4-BE49-F238E27FC236}">
                <a16:creationId xmlns:a16="http://schemas.microsoft.com/office/drawing/2014/main" id="{6712AD8F-C0C4-439A-A460-FEB159CFE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9575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6758" name="Text Box 22">
            <a:extLst>
              <a:ext uri="{FF2B5EF4-FFF2-40B4-BE49-F238E27FC236}">
                <a16:creationId xmlns:a16="http://schemas.microsoft.com/office/drawing/2014/main" id="{DC00441B-B4F7-4BF1-850D-67BF58E27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198596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6759" name="Text Box 23">
            <a:extLst>
              <a:ext uri="{FF2B5EF4-FFF2-40B4-BE49-F238E27FC236}">
                <a16:creationId xmlns:a16="http://schemas.microsoft.com/office/drawing/2014/main" id="{E331DFC6-5AF1-4245-A338-4A9D28911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9970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6760" name="Oval 24">
            <a:extLst>
              <a:ext uri="{FF2B5EF4-FFF2-40B4-BE49-F238E27FC236}">
                <a16:creationId xmlns:a16="http://schemas.microsoft.com/office/drawing/2014/main" id="{0CB39076-2831-4FDA-835A-5C7F324A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3487738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16761" name="Oval 25">
            <a:extLst>
              <a:ext uri="{FF2B5EF4-FFF2-40B4-BE49-F238E27FC236}">
                <a16:creationId xmlns:a16="http://schemas.microsoft.com/office/drawing/2014/main" id="{45A7064C-02BC-4268-8EF6-C11927C18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5" y="2557463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16762" name="Oval 26">
            <a:extLst>
              <a:ext uri="{FF2B5EF4-FFF2-40B4-BE49-F238E27FC236}">
                <a16:creationId xmlns:a16="http://schemas.microsoft.com/office/drawing/2014/main" id="{35D12F3F-377A-49ED-BFDE-EA67FF4E3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557463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16763" name="Oval 27">
            <a:extLst>
              <a:ext uri="{FF2B5EF4-FFF2-40B4-BE49-F238E27FC236}">
                <a16:creationId xmlns:a16="http://schemas.microsoft.com/office/drawing/2014/main" id="{709819B1-E4BC-4D62-94C4-C276BF20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3487738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G</a:t>
            </a:r>
          </a:p>
        </p:txBody>
      </p:sp>
      <p:cxnSp>
        <p:nvCxnSpPr>
          <p:cNvPr id="116764" name="AutoShape 28">
            <a:extLst>
              <a:ext uri="{FF2B5EF4-FFF2-40B4-BE49-F238E27FC236}">
                <a16:creationId xmlns:a16="http://schemas.microsoft.com/office/drawing/2014/main" id="{E7BA5AE6-498E-4D4A-8E98-7B38A893723D}"/>
              </a:ext>
            </a:extLst>
          </p:cNvPr>
          <p:cNvCxnSpPr>
            <a:cxnSpLocks noChangeShapeType="1"/>
            <a:stCxn id="116761" idx="3"/>
            <a:endCxn id="116760" idx="7"/>
          </p:cNvCxnSpPr>
          <p:nvPr/>
        </p:nvCxnSpPr>
        <p:spPr bwMode="auto">
          <a:xfrm flipH="1">
            <a:off x="6837363" y="3063875"/>
            <a:ext cx="68580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65" name="AutoShape 29">
            <a:extLst>
              <a:ext uri="{FF2B5EF4-FFF2-40B4-BE49-F238E27FC236}">
                <a16:creationId xmlns:a16="http://schemas.microsoft.com/office/drawing/2014/main" id="{C8EFDCA3-33B1-49A9-BACD-B08F582016D6}"/>
              </a:ext>
            </a:extLst>
          </p:cNvPr>
          <p:cNvCxnSpPr>
            <a:cxnSpLocks noChangeShapeType="1"/>
            <a:stCxn id="116763" idx="7"/>
            <a:endCxn id="116762" idx="3"/>
          </p:cNvCxnSpPr>
          <p:nvPr/>
        </p:nvCxnSpPr>
        <p:spPr bwMode="auto">
          <a:xfrm flipV="1">
            <a:off x="2008188" y="3063875"/>
            <a:ext cx="719137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6" name="Text Box 30">
            <a:extLst>
              <a:ext uri="{FF2B5EF4-FFF2-40B4-BE49-F238E27FC236}">
                <a16:creationId xmlns:a16="http://schemas.microsoft.com/office/drawing/2014/main" id="{205C2BD6-37BF-462A-B9DD-BF6A11E02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796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6767" name="Text Box 31">
            <a:extLst>
              <a:ext uri="{FF2B5EF4-FFF2-40B4-BE49-F238E27FC236}">
                <a16:creationId xmlns:a16="http://schemas.microsoft.com/office/drawing/2014/main" id="{62A639BA-030A-454B-AC1E-DF62FC96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144938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6768" name="Text Box 32">
            <a:extLst>
              <a:ext uri="{FF2B5EF4-FFF2-40B4-BE49-F238E27FC236}">
                <a16:creationId xmlns:a16="http://schemas.microsoft.com/office/drawing/2014/main" id="{E49BC6A7-E0A7-43A9-AF8B-3DAD5525F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241776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6769" name="Text Box 33">
            <a:extLst>
              <a:ext uri="{FF2B5EF4-FFF2-40B4-BE49-F238E27FC236}">
                <a16:creationId xmlns:a16="http://schemas.microsoft.com/office/drawing/2014/main" id="{8E02E8DA-FDA5-41B3-8B8C-DBCC74ABF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1255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(2, A)</a:t>
            </a:r>
          </a:p>
        </p:txBody>
      </p:sp>
      <p:sp>
        <p:nvSpPr>
          <p:cNvPr id="116770" name="Text Box 34">
            <a:extLst>
              <a:ext uri="{FF2B5EF4-FFF2-40B4-BE49-F238E27FC236}">
                <a16:creationId xmlns:a16="http://schemas.microsoft.com/office/drawing/2014/main" id="{392D07E0-B7ED-45E0-839A-4D7F741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29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(4, B)</a:t>
            </a:r>
          </a:p>
        </p:txBody>
      </p:sp>
      <p:sp>
        <p:nvSpPr>
          <p:cNvPr id="116771" name="Text Box 35">
            <a:extLst>
              <a:ext uri="{FF2B5EF4-FFF2-40B4-BE49-F238E27FC236}">
                <a16:creationId xmlns:a16="http://schemas.microsoft.com/office/drawing/2014/main" id="{A8216199-4723-4A72-AAD2-8E14424D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1255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(8, B)</a:t>
            </a:r>
          </a:p>
        </p:txBody>
      </p:sp>
      <p:sp>
        <p:nvSpPr>
          <p:cNvPr id="116772" name="Text Box 36">
            <a:extLst>
              <a:ext uri="{FF2B5EF4-FFF2-40B4-BE49-F238E27FC236}">
                <a16:creationId xmlns:a16="http://schemas.microsoft.com/office/drawing/2014/main" id="{95A69152-D0A7-4200-80E2-8E02D7141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733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(5, B)</a:t>
            </a:r>
          </a:p>
        </p:txBody>
      </p:sp>
      <p:sp>
        <p:nvSpPr>
          <p:cNvPr id="116773" name="Text Box 37">
            <a:extLst>
              <a:ext uri="{FF2B5EF4-FFF2-40B4-BE49-F238E27FC236}">
                <a16:creationId xmlns:a16="http://schemas.microsoft.com/office/drawing/2014/main" id="{A86F97EA-58D7-4BC9-9801-E82FFC50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38385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(6, B)</a:t>
            </a:r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F376A3A3-3179-49FD-BF3B-D7E0AD2AA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7560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(7, B)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9F4404EE-8B27-4A8A-979F-2857FFA2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30305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(9, B)</a:t>
            </a:r>
          </a:p>
        </p:txBody>
      </p:sp>
      <p:cxnSp>
        <p:nvCxnSpPr>
          <p:cNvPr id="116776" name="AutoShape 40">
            <a:extLst>
              <a:ext uri="{FF2B5EF4-FFF2-40B4-BE49-F238E27FC236}">
                <a16:creationId xmlns:a16="http://schemas.microsoft.com/office/drawing/2014/main" id="{940B886F-D987-4DE9-99FB-ACF202CFFF6F}"/>
              </a:ext>
            </a:extLst>
          </p:cNvPr>
          <p:cNvCxnSpPr>
            <a:cxnSpLocks noChangeShapeType="1"/>
            <a:stCxn id="116784" idx="7"/>
            <a:endCxn id="116740" idx="3"/>
          </p:cNvCxnSpPr>
          <p:nvPr/>
        </p:nvCxnSpPr>
        <p:spPr bwMode="auto">
          <a:xfrm flipV="1">
            <a:off x="939800" y="2095500"/>
            <a:ext cx="673100" cy="5318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77" name="AutoShape 41">
            <a:extLst>
              <a:ext uri="{FF2B5EF4-FFF2-40B4-BE49-F238E27FC236}">
                <a16:creationId xmlns:a16="http://schemas.microsoft.com/office/drawing/2014/main" id="{C96F2E89-0BB6-44BF-B418-A8EF60950A6D}"/>
              </a:ext>
            </a:extLst>
          </p:cNvPr>
          <p:cNvCxnSpPr>
            <a:cxnSpLocks noChangeShapeType="1"/>
            <a:stCxn id="116740" idx="6"/>
            <a:endCxn id="116741" idx="2"/>
          </p:cNvCxnSpPr>
          <p:nvPr/>
        </p:nvCxnSpPr>
        <p:spPr bwMode="auto">
          <a:xfrm>
            <a:off x="2119313" y="1878013"/>
            <a:ext cx="4229100" cy="0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78" name="AutoShape 42">
            <a:extLst>
              <a:ext uri="{FF2B5EF4-FFF2-40B4-BE49-F238E27FC236}">
                <a16:creationId xmlns:a16="http://schemas.microsoft.com/office/drawing/2014/main" id="{606B4A90-308E-4639-8E3E-2434C2564035}"/>
              </a:ext>
            </a:extLst>
          </p:cNvPr>
          <p:cNvCxnSpPr>
            <a:cxnSpLocks noChangeShapeType="1"/>
            <a:stCxn id="116760" idx="1"/>
            <a:endCxn id="116742" idx="5"/>
          </p:cNvCxnSpPr>
          <p:nvPr/>
        </p:nvCxnSpPr>
        <p:spPr bwMode="auto">
          <a:xfrm flipH="1" flipV="1">
            <a:off x="5813425" y="3063875"/>
            <a:ext cx="615950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79" name="AutoShape 43">
            <a:extLst>
              <a:ext uri="{FF2B5EF4-FFF2-40B4-BE49-F238E27FC236}">
                <a16:creationId xmlns:a16="http://schemas.microsoft.com/office/drawing/2014/main" id="{63C084E4-8333-4D1A-8D27-E05639B26C3F}"/>
              </a:ext>
            </a:extLst>
          </p:cNvPr>
          <p:cNvCxnSpPr>
            <a:cxnSpLocks noChangeShapeType="1"/>
            <a:stCxn id="116762" idx="6"/>
            <a:endCxn id="116742" idx="2"/>
          </p:cNvCxnSpPr>
          <p:nvPr/>
        </p:nvCxnSpPr>
        <p:spPr bwMode="auto">
          <a:xfrm>
            <a:off x="3233738" y="2846388"/>
            <a:ext cx="2073275" cy="0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80" name="AutoShape 44">
            <a:extLst>
              <a:ext uri="{FF2B5EF4-FFF2-40B4-BE49-F238E27FC236}">
                <a16:creationId xmlns:a16="http://schemas.microsoft.com/office/drawing/2014/main" id="{B62C93E5-208C-4E95-B158-C13E91F0BFDB}"/>
              </a:ext>
            </a:extLst>
          </p:cNvPr>
          <p:cNvCxnSpPr>
            <a:cxnSpLocks noChangeShapeType="1"/>
            <a:stCxn id="116740" idx="5"/>
            <a:endCxn id="116762" idx="1"/>
          </p:cNvCxnSpPr>
          <p:nvPr/>
        </p:nvCxnSpPr>
        <p:spPr bwMode="auto">
          <a:xfrm>
            <a:off x="2020888" y="2095500"/>
            <a:ext cx="706437" cy="5318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81" name="AutoShape 45">
            <a:extLst>
              <a:ext uri="{FF2B5EF4-FFF2-40B4-BE49-F238E27FC236}">
                <a16:creationId xmlns:a16="http://schemas.microsoft.com/office/drawing/2014/main" id="{CA6E9F6A-BB1E-4D15-8A57-6B5014B1B038}"/>
              </a:ext>
            </a:extLst>
          </p:cNvPr>
          <p:cNvCxnSpPr>
            <a:cxnSpLocks noChangeShapeType="1"/>
            <a:stCxn id="116761" idx="3"/>
            <a:endCxn id="116760" idx="7"/>
          </p:cNvCxnSpPr>
          <p:nvPr/>
        </p:nvCxnSpPr>
        <p:spPr bwMode="auto">
          <a:xfrm flipH="1">
            <a:off x="6837363" y="3063875"/>
            <a:ext cx="685800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82" name="AutoShape 46">
            <a:extLst>
              <a:ext uri="{FF2B5EF4-FFF2-40B4-BE49-F238E27FC236}">
                <a16:creationId xmlns:a16="http://schemas.microsoft.com/office/drawing/2014/main" id="{38A7E140-EB19-4F68-89B6-2C91BC6E9E4F}"/>
              </a:ext>
            </a:extLst>
          </p:cNvPr>
          <p:cNvCxnSpPr>
            <a:cxnSpLocks noChangeShapeType="1"/>
            <a:stCxn id="116763" idx="7"/>
            <a:endCxn id="116762" idx="3"/>
          </p:cNvCxnSpPr>
          <p:nvPr/>
        </p:nvCxnSpPr>
        <p:spPr bwMode="auto">
          <a:xfrm flipV="1">
            <a:off x="2008188" y="3063875"/>
            <a:ext cx="719137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83" name="Line 47">
            <a:extLst>
              <a:ext uri="{FF2B5EF4-FFF2-40B4-BE49-F238E27FC236}">
                <a16:creationId xmlns:a16="http://schemas.microsoft.com/office/drawing/2014/main" id="{CE06F6AA-7791-49CA-8364-6A6E01466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068638"/>
            <a:ext cx="0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4" name="Oval 48">
            <a:extLst>
              <a:ext uri="{FF2B5EF4-FFF2-40B4-BE49-F238E27FC236}">
                <a16:creationId xmlns:a16="http://schemas.microsoft.com/office/drawing/2014/main" id="{54A24B57-F0A6-4E8C-A9D8-CD1D7F3F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2557463"/>
            <a:ext cx="576263" cy="576262"/>
          </a:xfrm>
          <a:prstGeom prst="ellipse">
            <a:avLst/>
          </a:prstGeom>
          <a:solidFill>
            <a:srgbClr val="0033CC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graphicFrame>
        <p:nvGraphicFramePr>
          <p:cNvPr id="116892" name="Group 156">
            <a:extLst>
              <a:ext uri="{FF2B5EF4-FFF2-40B4-BE49-F238E27FC236}">
                <a16:creationId xmlns:a16="http://schemas.microsoft.com/office/drawing/2014/main" id="{79FED0E4-E001-4754-8475-3FEC2ADBFF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850" y="4292600"/>
          <a:ext cx="8569325" cy="2089152"/>
        </p:xfrm>
        <a:graphic>
          <a:graphicData uri="http://schemas.openxmlformats.org/drawingml/2006/table">
            <a:tbl>
              <a:tblPr/>
              <a:tblGrid>
                <a:gridCol w="1427163">
                  <a:extLst>
                    <a:ext uri="{9D8B030D-6E8A-4147-A177-3AD203B41FA5}">
                      <a16:colId xmlns:a16="http://schemas.microsoft.com/office/drawing/2014/main" val="3885512745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123100085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34401466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098113650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868708805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3143642454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Node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Cost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Next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Node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Cost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Next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876888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－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502987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566605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219722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47724"/>
                  </a:ext>
                </a:extLst>
              </a:tr>
            </a:tbl>
          </a:graphicData>
        </a:graphic>
      </p:graphicFrame>
      <p:sp>
        <p:nvSpPr>
          <p:cNvPr id="116830" name="Line 94">
            <a:extLst>
              <a:ext uri="{FF2B5EF4-FFF2-40B4-BE49-F238E27FC236}">
                <a16:creationId xmlns:a16="http://schemas.microsoft.com/office/drawing/2014/main" id="{3FB57CB4-36B8-43BA-A0BC-1FAC8D1BB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292600"/>
            <a:ext cx="0" cy="2089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8144B4C2-231A-41EA-A4D1-19230676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DC6-2646-45C4-BF59-F1A3A8089A9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85FD7F7-71FA-4710-82FB-59AC4274B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11.5  OSPF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74B12E3-0E5A-4C9A-97CF-97C8751A6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Open Shortest Path First</a:t>
            </a:r>
            <a:r>
              <a:rPr lang="zh-CN" altLang="en-US"/>
              <a:t>，</a:t>
            </a:r>
            <a:r>
              <a:rPr lang="en-US" altLang="zh-CN"/>
              <a:t>OSPF</a:t>
            </a:r>
          </a:p>
          <a:p>
            <a:pPr lvl="1"/>
            <a:r>
              <a:rPr lang="en-US" altLang="zh-CN"/>
              <a:t>v2</a:t>
            </a:r>
            <a:r>
              <a:rPr lang="zh-CN" altLang="en-US"/>
              <a:t>：</a:t>
            </a:r>
            <a:r>
              <a:rPr lang="en-US" altLang="zh-CN"/>
              <a:t>RFC 2328</a:t>
            </a:r>
            <a:r>
              <a:rPr lang="zh-CN" altLang="en-US"/>
              <a:t>，开放最短路径优先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427B56E-F522-4CB2-BD3E-255806FE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8207375" cy="7207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0ED7343-B012-46FF-BE9C-28C55DDE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81525"/>
            <a:ext cx="8207375" cy="863600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EC676AE-89C7-4827-92E9-326C6E345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795838"/>
            <a:ext cx="1628775" cy="50482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  IP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2A87A76C-0C2A-4267-A35C-E2777312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LANs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C970184F-2E1F-46A2-A650-93EF3514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MANs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CCCAFE5F-306A-4657-B92E-9FAD029C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WANs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92EDF5B3-1391-4E57-A110-0F2466ED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95838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D8B0F16D-5A25-4622-A1BF-A86BA63F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795838"/>
            <a:ext cx="1008062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9EB20A1C-7AD6-4EF8-A700-EF16006CD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DD0844E6-8814-43F3-8F73-7B3FE4C0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22A549F2-4B56-46BE-9D2D-6D8C1C3DB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52963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C944650D-C05B-47F1-BBAC-44D53048D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03888"/>
            <a:ext cx="18811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 Layer</a:t>
            </a:r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08671DCF-B1CF-4395-AB6E-7FA0ADECE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73463"/>
            <a:ext cx="8207375" cy="792162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833" name="Rectangle 17">
            <a:extLst>
              <a:ext uri="{FF2B5EF4-FFF2-40B4-BE49-F238E27FC236}">
                <a16:creationId xmlns:a16="http://schemas.microsoft.com/office/drawing/2014/main" id="{9568EAAB-C2C7-47A8-9126-BBF21FBD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8207375" cy="865188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3A5C095D-777D-494D-BE1C-9C973F2A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17925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91C0B5AD-947E-491A-A16A-5F380761A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3727450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</a:p>
        </p:txBody>
      </p:sp>
      <p:sp>
        <p:nvSpPr>
          <p:cNvPr id="34836" name="Rectangle 20">
            <a:extLst>
              <a:ext uri="{FF2B5EF4-FFF2-40B4-BE49-F238E27FC236}">
                <a16:creationId xmlns:a16="http://schemas.microsoft.com/office/drawing/2014/main" id="{B2C17AB6-A79B-4085-BF18-8120DC39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3644900"/>
            <a:ext cx="1428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CA7ED145-4E35-4EAC-B684-8F0F6C60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636838"/>
            <a:ext cx="2266950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OSPF</a:t>
            </a:r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F472EB3D-192A-4C76-95DF-73B2F077D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92375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</a:t>
            </a:r>
          </a:p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graphicFrame>
        <p:nvGraphicFramePr>
          <p:cNvPr id="34839" name="Group 23">
            <a:extLst>
              <a:ext uri="{FF2B5EF4-FFF2-40B4-BE49-F238E27FC236}">
                <a16:creationId xmlns:a16="http://schemas.microsoft.com/office/drawing/2014/main" id="{7A6B8A84-308B-4243-A49C-35890CFE2D3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427538" y="4851400"/>
          <a:ext cx="719137" cy="306388"/>
        </p:xfrm>
        <a:graphic>
          <a:graphicData uri="http://schemas.openxmlformats.org/drawingml/2006/table">
            <a:tbl>
              <a:tblPr/>
              <a:tblGrid>
                <a:gridCol w="179387">
                  <a:extLst>
                    <a:ext uri="{9D8B030D-6E8A-4147-A177-3AD203B41FA5}">
                      <a16:colId xmlns:a16="http://schemas.microsoft.com/office/drawing/2014/main" val="217222978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1870824733"/>
                    </a:ext>
                  </a:extLst>
                </a:gridCol>
                <a:gridCol w="179388">
                  <a:extLst>
                    <a:ext uri="{9D8B030D-6E8A-4147-A177-3AD203B41FA5}">
                      <a16:colId xmlns:a16="http://schemas.microsoft.com/office/drawing/2014/main" val="392318255"/>
                    </a:ext>
                  </a:extLst>
                </a:gridCol>
                <a:gridCol w="179387">
                  <a:extLst>
                    <a:ext uri="{9D8B030D-6E8A-4147-A177-3AD203B41FA5}">
                      <a16:colId xmlns:a16="http://schemas.microsoft.com/office/drawing/2014/main" val="2217844058"/>
                    </a:ext>
                  </a:extLst>
                </a:gridCol>
              </a:tblGrid>
              <a:tr h="730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928834"/>
                  </a:ext>
                </a:extLst>
              </a:tr>
              <a:tr h="777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201857"/>
                  </a:ext>
                </a:extLst>
              </a:tr>
              <a:tr h="714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597419"/>
                  </a:ext>
                </a:extLst>
              </a:tr>
              <a:tr h="714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637866"/>
                  </a:ext>
                </a:extLst>
              </a:tr>
            </a:tbl>
          </a:graphicData>
        </a:graphic>
      </p:graphicFrame>
      <p:sp>
        <p:nvSpPr>
          <p:cNvPr id="34866" name="Line 50">
            <a:extLst>
              <a:ext uri="{FF2B5EF4-FFF2-40B4-BE49-F238E27FC236}">
                <a16:creationId xmlns:a16="http://schemas.microsoft.com/office/drawing/2014/main" id="{97FDEFE3-863A-44BB-8462-6BF7879BE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068638"/>
            <a:ext cx="0" cy="1727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7" name="Oval 51">
            <a:extLst>
              <a:ext uri="{FF2B5EF4-FFF2-40B4-BE49-F238E27FC236}">
                <a16:creationId xmlns:a16="http://schemas.microsoft.com/office/drawing/2014/main" id="{99D4267A-37B9-4BCC-8E31-D049C0DE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221163"/>
            <a:ext cx="1008063" cy="4318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89</a:t>
            </a:r>
          </a:p>
        </p:txBody>
      </p:sp>
      <p:sp>
        <p:nvSpPr>
          <p:cNvPr id="34868" name="Line 52">
            <a:extLst>
              <a:ext uri="{FF2B5EF4-FFF2-40B4-BE49-F238E27FC236}">
                <a16:creationId xmlns:a16="http://schemas.microsoft.com/office/drawing/2014/main" id="{B6ADF570-71E6-4A0E-BB97-6330C2114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068638"/>
            <a:ext cx="0" cy="1800225"/>
          </a:xfrm>
          <a:prstGeom prst="line">
            <a:avLst/>
          </a:prstGeom>
          <a:noFill/>
          <a:ln w="63500" cmpd="dbl">
            <a:solidFill>
              <a:srgbClr val="660066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9" name="Text Box 53">
            <a:extLst>
              <a:ext uri="{FF2B5EF4-FFF2-40B4-BE49-F238E27FC236}">
                <a16:creationId xmlns:a16="http://schemas.microsoft.com/office/drawing/2014/main" id="{6FB54B77-74D0-4C1E-BBC8-BAD5CEA8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2636838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/>
              </a:rPr>
              <a:t>软件实现层次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7" grpId="0" animBg="1"/>
      <p:bldP spid="34867" grpId="0" animBg="1"/>
      <p:bldP spid="348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1DDC174-150B-4C97-9DE4-0D14D037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D8DE-3F5D-4F12-86F4-33983970C1E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A144BBE-3E30-4BBF-B8B6-4166200DB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11.5.1  Areas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6B26B4-0D17-4C67-BAF7-D1251C7AF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Advantages</a:t>
            </a:r>
          </a:p>
          <a:p>
            <a:pPr lvl="1"/>
            <a:r>
              <a:rPr lang="en-US" altLang="zh-CN"/>
              <a:t>Reduce link state advertisements overhead</a:t>
            </a:r>
          </a:p>
          <a:p>
            <a:pPr lvl="1"/>
            <a:r>
              <a:rPr lang="en-US" altLang="zh-CN"/>
              <a:t>Reduce frequency of SPF calculations</a:t>
            </a:r>
          </a:p>
          <a:p>
            <a:pPr lvl="1"/>
            <a:r>
              <a:rPr lang="en-US" altLang="zh-CN"/>
              <a:t>Smaller routing tables</a:t>
            </a:r>
          </a:p>
          <a:p>
            <a:r>
              <a:rPr lang="en-US" altLang="zh-CN"/>
              <a:t>Routing</a:t>
            </a:r>
          </a:p>
          <a:p>
            <a:pPr lvl="1"/>
            <a:r>
              <a:rPr lang="en-US" altLang="zh-CN"/>
              <a:t>Intra-area routing</a:t>
            </a:r>
          </a:p>
          <a:p>
            <a:pPr lvl="1"/>
            <a:r>
              <a:rPr lang="en-US" altLang="zh-CN"/>
              <a:t>Inter-area routing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88737DC7-6FB4-48ED-A1B8-600387BF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86DD-E25B-44A9-9F5D-62C7E33D6FD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DACE8C50-4364-4135-839E-604E8F1F7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OSPF Area</a:t>
            </a:r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6EEB54D5-EF31-4149-BFD6-05B20E6B0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collection of networks, hosts, and routers all contained within an AS</a:t>
            </a:r>
          </a:p>
        </p:txBody>
      </p:sp>
      <p:grpSp>
        <p:nvGrpSpPr>
          <p:cNvPr id="36942" name="Group 78">
            <a:extLst>
              <a:ext uri="{FF2B5EF4-FFF2-40B4-BE49-F238E27FC236}">
                <a16:creationId xmlns:a16="http://schemas.microsoft.com/office/drawing/2014/main" id="{2D985659-733A-4587-9E22-AC84B5EBF29B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2565400"/>
            <a:ext cx="7996238" cy="3273425"/>
            <a:chOff x="295" y="1480"/>
            <a:chExt cx="5037" cy="2062"/>
          </a:xfrm>
        </p:grpSpPr>
        <p:sp>
          <p:nvSpPr>
            <p:cNvPr id="36903" name="Oval 39">
              <a:extLst>
                <a:ext uri="{FF2B5EF4-FFF2-40B4-BE49-F238E27FC236}">
                  <a16:creationId xmlns:a16="http://schemas.microsoft.com/office/drawing/2014/main" id="{4AF01B43-1932-431D-955D-1702C4FDEB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612399">
              <a:off x="1638" y="2588"/>
              <a:ext cx="447" cy="137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4" name="Oval 40">
              <a:extLst>
                <a:ext uri="{FF2B5EF4-FFF2-40B4-BE49-F238E27FC236}">
                  <a16:creationId xmlns:a16="http://schemas.microsoft.com/office/drawing/2014/main" id="{3142E329-E2BD-4A7E-BC10-052849785D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73616">
              <a:off x="1590" y="2048"/>
              <a:ext cx="496" cy="182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5" name="Oval 41">
              <a:extLst>
                <a:ext uri="{FF2B5EF4-FFF2-40B4-BE49-F238E27FC236}">
                  <a16:creationId xmlns:a16="http://schemas.microsoft.com/office/drawing/2014/main" id="{7BC18F1A-47E9-4A0E-9A87-591BDE0BD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2705"/>
              <a:ext cx="817" cy="317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6" name="Oval 42">
              <a:extLst>
                <a:ext uri="{FF2B5EF4-FFF2-40B4-BE49-F238E27FC236}">
                  <a16:creationId xmlns:a16="http://schemas.microsoft.com/office/drawing/2014/main" id="{2CB1A788-4B20-433E-B9C3-BC781FFB0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2660"/>
              <a:ext cx="1315" cy="408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7" name="Oval 43">
              <a:extLst>
                <a:ext uri="{FF2B5EF4-FFF2-40B4-BE49-F238E27FC236}">
                  <a16:creationId xmlns:a16="http://schemas.microsoft.com/office/drawing/2014/main" id="{5F4BBD19-6BEA-4EDD-A235-23E9E325E4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63" y="2524"/>
              <a:ext cx="408" cy="226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8" name="Oval 44">
              <a:extLst>
                <a:ext uri="{FF2B5EF4-FFF2-40B4-BE49-F238E27FC236}">
                  <a16:creationId xmlns:a16="http://schemas.microsoft.com/office/drawing/2014/main" id="{1AB73435-E0F4-4490-BBF9-977F633744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00000">
              <a:off x="665" y="2556"/>
              <a:ext cx="680" cy="182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9" name="Oval 45">
              <a:extLst>
                <a:ext uri="{FF2B5EF4-FFF2-40B4-BE49-F238E27FC236}">
                  <a16:creationId xmlns:a16="http://schemas.microsoft.com/office/drawing/2014/main" id="{05398450-14B0-4E7E-92D4-F43D468348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00000">
              <a:off x="1213" y="2566"/>
              <a:ext cx="620" cy="182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0" name="Oval 46">
              <a:extLst>
                <a:ext uri="{FF2B5EF4-FFF2-40B4-BE49-F238E27FC236}">
                  <a16:creationId xmlns:a16="http://schemas.microsoft.com/office/drawing/2014/main" id="{10B89020-CB05-415E-B14C-61A6A125FD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0000">
              <a:off x="2479" y="2043"/>
              <a:ext cx="402" cy="182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1" name="Oval 47">
              <a:extLst>
                <a:ext uri="{FF2B5EF4-FFF2-40B4-BE49-F238E27FC236}">
                  <a16:creationId xmlns:a16="http://schemas.microsoft.com/office/drawing/2014/main" id="{CE243A72-456C-4D79-A034-32FCF99B8D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3653" y="2043"/>
              <a:ext cx="402" cy="182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2" name="Oval 48">
              <a:extLst>
                <a:ext uri="{FF2B5EF4-FFF2-40B4-BE49-F238E27FC236}">
                  <a16:creationId xmlns:a16="http://schemas.microsoft.com/office/drawing/2014/main" id="{FF23C0F0-2A91-42A6-8FDB-78980AE82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0000">
              <a:off x="3659" y="1726"/>
              <a:ext cx="402" cy="182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Oval 49">
              <a:extLst>
                <a:ext uri="{FF2B5EF4-FFF2-40B4-BE49-F238E27FC236}">
                  <a16:creationId xmlns:a16="http://schemas.microsoft.com/office/drawing/2014/main" id="{C12BCAE1-A657-460A-89CB-B6E47A95E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862"/>
              <a:ext cx="726" cy="479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4" name="Rectangle 50">
              <a:extLst>
                <a:ext uri="{FF2B5EF4-FFF2-40B4-BE49-F238E27FC236}">
                  <a16:creationId xmlns:a16="http://schemas.microsoft.com/office/drawing/2014/main" id="{49E55B78-881A-4F31-8D3C-499B06ABF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80"/>
              <a:ext cx="4037" cy="2062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Rectangle 51">
              <a:extLst>
                <a:ext uri="{FF2B5EF4-FFF2-40B4-BE49-F238E27FC236}">
                  <a16:creationId xmlns:a16="http://schemas.microsoft.com/office/drawing/2014/main" id="{8EEB9154-D069-4712-AC77-65692035B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571"/>
              <a:ext cx="1860" cy="7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6" name="Oval 52">
              <a:extLst>
                <a:ext uri="{FF2B5EF4-FFF2-40B4-BE49-F238E27FC236}">
                  <a16:creationId xmlns:a16="http://schemas.microsoft.com/office/drawing/2014/main" id="{2A232095-0C8F-41DE-B8E7-21EC700F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843"/>
              <a:ext cx="402" cy="182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7" name="Oval 53">
              <a:extLst>
                <a:ext uri="{FF2B5EF4-FFF2-40B4-BE49-F238E27FC236}">
                  <a16:creationId xmlns:a16="http://schemas.microsoft.com/office/drawing/2014/main" id="{AE2B4E4C-86DA-4851-A636-7911762A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1882"/>
              <a:ext cx="726" cy="479"/>
            </a:xfrm>
            <a:prstGeom prst="ellipse">
              <a:avLst/>
            </a:prstGeom>
            <a:solidFill>
              <a:srgbClr val="FAEB6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8" name="Rectangle 54">
              <a:extLst>
                <a:ext uri="{FF2B5EF4-FFF2-40B4-BE49-F238E27FC236}">
                  <a16:creationId xmlns:a16="http://schemas.microsoft.com/office/drawing/2014/main" id="{A0D12B81-C915-4DAF-B7F2-F811669E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433"/>
              <a:ext cx="3856" cy="816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9" name="Text Box 55">
              <a:extLst>
                <a:ext uri="{FF2B5EF4-FFF2-40B4-BE49-F238E27FC236}">
                  <a16:creationId xmlns:a16="http://schemas.microsoft.com/office/drawing/2014/main" id="{5CBFA0DD-273E-47B4-AB30-412F93A60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249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Autonomous System</a:t>
              </a:r>
            </a:p>
          </p:txBody>
        </p:sp>
        <p:sp>
          <p:nvSpPr>
            <p:cNvPr id="36920" name="Text Box 56">
              <a:extLst>
                <a:ext uri="{FF2B5EF4-FFF2-40B4-BE49-F238E27FC236}">
                  <a16:creationId xmlns:a16="http://schemas.microsoft.com/office/drawing/2014/main" id="{1A5F7BDD-3E53-4AC1-A4D7-B8B20F18C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555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Area 1</a:t>
              </a:r>
            </a:p>
          </p:txBody>
        </p:sp>
        <p:sp>
          <p:nvSpPr>
            <p:cNvPr id="36921" name="Rectangle 57">
              <a:extLst>
                <a:ext uri="{FF2B5EF4-FFF2-40B4-BE49-F238E27FC236}">
                  <a16:creationId xmlns:a16="http://schemas.microsoft.com/office/drawing/2014/main" id="{EDD58D29-61B7-4FF1-ADCF-255636FEC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1571"/>
              <a:ext cx="1905" cy="7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2" name="Text Box 58">
              <a:extLst>
                <a:ext uri="{FF2B5EF4-FFF2-40B4-BE49-F238E27FC236}">
                  <a16:creationId xmlns:a16="http://schemas.microsoft.com/office/drawing/2014/main" id="{AE748A7E-FD74-4F8D-BF66-2C593E611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555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Area 2</a:t>
              </a:r>
            </a:p>
          </p:txBody>
        </p:sp>
        <p:sp>
          <p:nvSpPr>
            <p:cNvPr id="36923" name="Text Box 59">
              <a:extLst>
                <a:ext uri="{FF2B5EF4-FFF2-40B4-BE49-F238E27FC236}">
                  <a16:creationId xmlns:a16="http://schemas.microsoft.com/office/drawing/2014/main" id="{446DD010-D609-428F-B745-AA1ED1839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952"/>
              <a:ext cx="16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Area 0 (backbone)</a:t>
              </a:r>
            </a:p>
          </p:txBody>
        </p:sp>
        <p:sp>
          <p:nvSpPr>
            <p:cNvPr id="36924" name="AutoShape 60">
              <a:extLst>
                <a:ext uri="{FF2B5EF4-FFF2-40B4-BE49-F238E27FC236}">
                  <a16:creationId xmlns:a16="http://schemas.microsoft.com/office/drawing/2014/main" id="{1CC1F140-44F6-44D5-B793-3EB6B3896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796"/>
              <a:ext cx="272" cy="137"/>
            </a:xfrm>
            <a:prstGeom prst="rightArrow">
              <a:avLst>
                <a:gd name="adj1" fmla="val 50000"/>
                <a:gd name="adj2" fmla="val 49635"/>
              </a:avLst>
            </a:prstGeom>
            <a:solidFill>
              <a:srgbClr val="00FFFF"/>
            </a:solidFill>
            <a:ln w="1905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5" name="Text Box 61">
              <a:extLst>
                <a:ext uri="{FF2B5EF4-FFF2-40B4-BE49-F238E27FC236}">
                  <a16:creationId xmlns:a16="http://schemas.microsoft.com/office/drawing/2014/main" id="{F1F0FE60-28BD-45C7-A296-60D448996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478"/>
              <a:ext cx="54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</a:t>
              </a:r>
            </a:p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other</a:t>
              </a:r>
            </a:p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ASs</a:t>
              </a:r>
            </a:p>
          </p:txBody>
        </p:sp>
        <p:pic>
          <p:nvPicPr>
            <p:cNvPr id="36926" name="Picture 62">
              <a:extLst>
                <a:ext uri="{FF2B5EF4-FFF2-40B4-BE49-F238E27FC236}">
                  <a16:creationId xmlns:a16="http://schemas.microsoft.com/office/drawing/2014/main" id="{CBB71C5E-1B6F-4966-9456-2A1954004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" y="2288"/>
              <a:ext cx="34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927" name="Picture 63">
              <a:extLst>
                <a:ext uri="{FF2B5EF4-FFF2-40B4-BE49-F238E27FC236}">
                  <a16:creationId xmlns:a16="http://schemas.microsoft.com/office/drawing/2014/main" id="{DF975A85-C911-4555-B715-3BFC2F6EF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2787"/>
              <a:ext cx="34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928" name="Picture 64">
              <a:extLst>
                <a:ext uri="{FF2B5EF4-FFF2-40B4-BE49-F238E27FC236}">
                  <a16:creationId xmlns:a16="http://schemas.microsoft.com/office/drawing/2014/main" id="{5624D67E-3D82-4CC3-B117-02D6F348A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" y="2288"/>
              <a:ext cx="34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929" name="Picture 65">
              <a:extLst>
                <a:ext uri="{FF2B5EF4-FFF2-40B4-BE49-F238E27FC236}">
                  <a16:creationId xmlns:a16="http://schemas.microsoft.com/office/drawing/2014/main" id="{F87D0142-3B1E-427C-A5F7-96DA5F4E7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" y="1862"/>
              <a:ext cx="28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930" name="Picture 66">
              <a:extLst>
                <a:ext uri="{FF2B5EF4-FFF2-40B4-BE49-F238E27FC236}">
                  <a16:creationId xmlns:a16="http://schemas.microsoft.com/office/drawing/2014/main" id="{0FEE55B6-126E-4C61-A029-87B5F8D39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" y="1911"/>
              <a:ext cx="28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931" name="Picture 67">
              <a:extLst>
                <a:ext uri="{FF2B5EF4-FFF2-40B4-BE49-F238E27FC236}">
                  <a16:creationId xmlns:a16="http://schemas.microsoft.com/office/drawing/2014/main" id="{1DD38B78-A5EA-44E8-8B1F-F98202C5E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1862"/>
              <a:ext cx="28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932" name="Picture 68">
              <a:extLst>
                <a:ext uri="{FF2B5EF4-FFF2-40B4-BE49-F238E27FC236}">
                  <a16:creationId xmlns:a16="http://schemas.microsoft.com/office/drawing/2014/main" id="{D1FD86B6-FE64-436B-9E30-444C732EC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1911"/>
              <a:ext cx="28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933" name="Picture 69">
              <a:extLst>
                <a:ext uri="{FF2B5EF4-FFF2-40B4-BE49-F238E27FC236}">
                  <a16:creationId xmlns:a16="http://schemas.microsoft.com/office/drawing/2014/main" id="{B48600D3-9167-4C33-A8EC-EFE327590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" y="2775"/>
              <a:ext cx="28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934" name="Picture 70">
              <a:extLst>
                <a:ext uri="{FF2B5EF4-FFF2-40B4-BE49-F238E27FC236}">
                  <a16:creationId xmlns:a16="http://schemas.microsoft.com/office/drawing/2014/main" id="{033E1A2F-3624-45FB-AF8F-87DC1D7EA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" y="2796"/>
              <a:ext cx="28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935" name="Picture 71">
              <a:extLst>
                <a:ext uri="{FF2B5EF4-FFF2-40B4-BE49-F238E27FC236}">
                  <a16:creationId xmlns:a16="http://schemas.microsoft.com/office/drawing/2014/main" id="{02948EB5-9AE7-45AD-8FE5-DCD197924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2297"/>
              <a:ext cx="34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745F3986-EECC-4A48-802A-2982DA5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44B-E0F9-46B4-8D4E-52A09E2A8AB3}" type="slidenum">
              <a:rPr lang="en-US" altLang="zh-CN"/>
              <a:pPr/>
              <a:t>48</a:t>
            </a:fld>
            <a:endParaRPr lang="en-US" altLang="zh-CN"/>
          </a:p>
        </p:txBody>
      </p:sp>
      <p:grpSp>
        <p:nvGrpSpPr>
          <p:cNvPr id="88096" name="Group 32">
            <a:extLst>
              <a:ext uri="{FF2B5EF4-FFF2-40B4-BE49-F238E27FC236}">
                <a16:creationId xmlns:a16="http://schemas.microsoft.com/office/drawing/2014/main" id="{8088ADE9-555F-44C2-A8A6-F0CC1D648D4F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5229225"/>
            <a:ext cx="7473950" cy="1079500"/>
            <a:chOff x="567" y="3294"/>
            <a:chExt cx="4708" cy="680"/>
          </a:xfrm>
        </p:grpSpPr>
        <p:sp>
          <p:nvSpPr>
            <p:cNvPr id="88095" name="Oval 31">
              <a:extLst>
                <a:ext uri="{FF2B5EF4-FFF2-40B4-BE49-F238E27FC236}">
                  <a16:creationId xmlns:a16="http://schemas.microsoft.com/office/drawing/2014/main" id="{F60BC444-1BD3-4104-AAD8-D1CC3E357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657"/>
              <a:ext cx="907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2</a:t>
              </a:r>
            </a:p>
          </p:txBody>
        </p:sp>
        <p:sp>
          <p:nvSpPr>
            <p:cNvPr id="88085" name="Oval 21">
              <a:extLst>
                <a:ext uri="{FF2B5EF4-FFF2-40B4-BE49-F238E27FC236}">
                  <a16:creationId xmlns:a16="http://schemas.microsoft.com/office/drawing/2014/main" id="{03448308-752C-41BA-A8C2-7731C7026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294"/>
              <a:ext cx="1179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3</a:t>
              </a:r>
            </a:p>
          </p:txBody>
        </p:sp>
        <p:sp>
          <p:nvSpPr>
            <p:cNvPr id="88086" name="Oval 22">
              <a:extLst>
                <a:ext uri="{FF2B5EF4-FFF2-40B4-BE49-F238E27FC236}">
                  <a16:creationId xmlns:a16="http://schemas.microsoft.com/office/drawing/2014/main" id="{F5C486DE-41AC-4231-8887-F4EAFE306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3294"/>
              <a:ext cx="952" cy="454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0</a:t>
              </a:r>
            </a:p>
          </p:txBody>
        </p:sp>
        <p:sp>
          <p:nvSpPr>
            <p:cNvPr id="88087" name="Oval 23">
              <a:extLst>
                <a:ext uri="{FF2B5EF4-FFF2-40B4-BE49-F238E27FC236}">
                  <a16:creationId xmlns:a16="http://schemas.microsoft.com/office/drawing/2014/main" id="{BB7855A6-55AE-446E-80A7-0A8E076C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657"/>
              <a:ext cx="907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1</a:t>
              </a:r>
            </a:p>
          </p:txBody>
        </p:sp>
        <p:sp>
          <p:nvSpPr>
            <p:cNvPr id="88088" name="Oval 24">
              <a:extLst>
                <a:ext uri="{FF2B5EF4-FFF2-40B4-BE49-F238E27FC236}">
                  <a16:creationId xmlns:a16="http://schemas.microsoft.com/office/drawing/2014/main" id="{DD6821FA-C81A-4957-B4B4-F4FB9CFB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294"/>
              <a:ext cx="952" cy="453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0</a:t>
              </a:r>
            </a:p>
          </p:txBody>
        </p:sp>
        <p:pic>
          <p:nvPicPr>
            <p:cNvPr id="88089" name="Picture 25">
              <a:extLst>
                <a:ext uri="{FF2B5EF4-FFF2-40B4-BE49-F238E27FC236}">
                  <a16:creationId xmlns:a16="http://schemas.microsoft.com/office/drawing/2014/main" id="{1720328F-5F9F-48A3-B001-8D30D92D4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3350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8090" name="Picture 26">
              <a:extLst>
                <a:ext uri="{FF2B5EF4-FFF2-40B4-BE49-F238E27FC236}">
                  <a16:creationId xmlns:a16="http://schemas.microsoft.com/office/drawing/2014/main" id="{9368B5E4-F017-4DAB-A095-E166C900F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" y="3622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8091" name="Picture 27">
              <a:extLst>
                <a:ext uri="{FF2B5EF4-FFF2-40B4-BE49-F238E27FC236}">
                  <a16:creationId xmlns:a16="http://schemas.microsoft.com/office/drawing/2014/main" id="{83800283-E97F-467E-914D-4DD8EE3F0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" y="3350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8094" name="Picture 30">
              <a:extLst>
                <a:ext uri="{FF2B5EF4-FFF2-40B4-BE49-F238E27FC236}">
                  <a16:creationId xmlns:a16="http://schemas.microsoft.com/office/drawing/2014/main" id="{909E94DD-41EA-4145-9C8C-DA03ED36E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3622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501B20F-9F13-4594-B981-A75FF3A1C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Backbone area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Be responsible for distributing routing information between non-backbone areas</a:t>
            </a:r>
          </a:p>
          <a:p>
            <a:pPr>
              <a:lnSpc>
                <a:spcPct val="90000"/>
              </a:lnSpc>
            </a:pPr>
            <a:r>
              <a:rPr lang="en-US" altLang="zh-CN"/>
              <a:t>Must be contiguous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NOT need be physically contiguous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Virtual link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128A32E-8074-4F06-8FD8-AD6695A88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Area 0</a:t>
            </a:r>
          </a:p>
        </p:txBody>
      </p:sp>
      <p:grpSp>
        <p:nvGrpSpPr>
          <p:cNvPr id="88093" name="Group 29">
            <a:extLst>
              <a:ext uri="{FF2B5EF4-FFF2-40B4-BE49-F238E27FC236}">
                <a16:creationId xmlns:a16="http://schemas.microsoft.com/office/drawing/2014/main" id="{DE624030-BD0F-4343-982D-B6033A1A1D0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437063"/>
            <a:ext cx="7488237" cy="503237"/>
            <a:chOff x="567" y="2795"/>
            <a:chExt cx="4717" cy="317"/>
          </a:xfrm>
        </p:grpSpPr>
        <p:sp>
          <p:nvSpPr>
            <p:cNvPr id="88069" name="Oval 5">
              <a:extLst>
                <a:ext uri="{FF2B5EF4-FFF2-40B4-BE49-F238E27FC236}">
                  <a16:creationId xmlns:a16="http://schemas.microsoft.com/office/drawing/2014/main" id="{8C90EE0E-6192-4F94-9225-E1185A06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795"/>
              <a:ext cx="1084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0</a:t>
              </a:r>
            </a:p>
          </p:txBody>
        </p:sp>
        <p:sp>
          <p:nvSpPr>
            <p:cNvPr id="88070" name="Oval 6">
              <a:extLst>
                <a:ext uri="{FF2B5EF4-FFF2-40B4-BE49-F238E27FC236}">
                  <a16:creationId xmlns:a16="http://schemas.microsoft.com/office/drawing/2014/main" id="{9F6C066E-4B6A-466E-A275-F5D93FD5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2795"/>
              <a:ext cx="1084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2</a:t>
              </a:r>
            </a:p>
          </p:txBody>
        </p:sp>
        <p:sp>
          <p:nvSpPr>
            <p:cNvPr id="88071" name="Oval 7">
              <a:extLst>
                <a:ext uri="{FF2B5EF4-FFF2-40B4-BE49-F238E27FC236}">
                  <a16:creationId xmlns:a16="http://schemas.microsoft.com/office/drawing/2014/main" id="{0EF74FBD-98EE-4D92-A9AF-9E1B8D7D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95"/>
              <a:ext cx="1084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1</a:t>
              </a:r>
            </a:p>
          </p:txBody>
        </p:sp>
        <p:sp>
          <p:nvSpPr>
            <p:cNvPr id="88072" name="Oval 8">
              <a:extLst>
                <a:ext uri="{FF2B5EF4-FFF2-40B4-BE49-F238E27FC236}">
                  <a16:creationId xmlns:a16="http://schemas.microsoft.com/office/drawing/2014/main" id="{2E279CDA-7949-4FA6-A8D0-1F199D774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795"/>
              <a:ext cx="1084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3</a:t>
              </a:r>
            </a:p>
          </p:txBody>
        </p:sp>
        <p:pic>
          <p:nvPicPr>
            <p:cNvPr id="88073" name="Picture 9">
              <a:extLst>
                <a:ext uri="{FF2B5EF4-FFF2-40B4-BE49-F238E27FC236}">
                  <a16:creationId xmlns:a16="http://schemas.microsoft.com/office/drawing/2014/main" id="{527D6D13-DB05-4CBC-BAC7-BD26861AA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" y="2851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8074" name="Picture 10">
              <a:extLst>
                <a:ext uri="{FF2B5EF4-FFF2-40B4-BE49-F238E27FC236}">
                  <a16:creationId xmlns:a16="http://schemas.microsoft.com/office/drawing/2014/main" id="{A2145B16-C183-4136-90C1-684B4A414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" y="2851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8075" name="Picture 11">
              <a:extLst>
                <a:ext uri="{FF2B5EF4-FFF2-40B4-BE49-F238E27FC236}">
                  <a16:creationId xmlns:a16="http://schemas.microsoft.com/office/drawing/2014/main" id="{21A1454D-E26A-4865-B747-98F2A9006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" y="2867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cxnSp>
        <p:nvCxnSpPr>
          <p:cNvPr id="88076" name="AutoShape 12">
            <a:extLst>
              <a:ext uri="{FF2B5EF4-FFF2-40B4-BE49-F238E27FC236}">
                <a16:creationId xmlns:a16="http://schemas.microsoft.com/office/drawing/2014/main" id="{B2C33606-8D57-43EE-9DD3-430698BD2B8C}"/>
              </a:ext>
            </a:extLst>
          </p:cNvPr>
          <p:cNvCxnSpPr>
            <a:cxnSpLocks noChangeShapeType="1"/>
            <a:stCxn id="88074" idx="3"/>
            <a:endCxn id="88073" idx="1"/>
          </p:cNvCxnSpPr>
          <p:nvPr/>
        </p:nvCxnSpPr>
        <p:spPr bwMode="auto">
          <a:xfrm>
            <a:off x="3051175" y="4697413"/>
            <a:ext cx="14636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92" name="AutoShape 28">
            <a:extLst>
              <a:ext uri="{FF2B5EF4-FFF2-40B4-BE49-F238E27FC236}">
                <a16:creationId xmlns:a16="http://schemas.microsoft.com/office/drawing/2014/main" id="{2A797329-1852-430F-8DEB-C88ABB462A67}"/>
              </a:ext>
            </a:extLst>
          </p:cNvPr>
          <p:cNvCxnSpPr>
            <a:cxnSpLocks noChangeShapeType="1"/>
            <a:stCxn id="88089" idx="3"/>
            <a:endCxn id="88091" idx="1"/>
          </p:cNvCxnSpPr>
          <p:nvPr/>
        </p:nvCxnSpPr>
        <p:spPr bwMode="auto">
          <a:xfrm>
            <a:off x="3870325" y="5489575"/>
            <a:ext cx="14954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6">
            <a:extLst>
              <a:ext uri="{FF2B5EF4-FFF2-40B4-BE49-F238E27FC236}">
                <a16:creationId xmlns:a16="http://schemas.microsoft.com/office/drawing/2014/main" id="{D09C3B28-BEDB-4571-B9DB-B07A9528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D2E-C0A0-4C57-8D53-D5AC5190609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96A286D-26D1-4660-AC7E-3155A97CF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OSPF Router Types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F207C36-2705-46DF-A9ED-D94D7C5358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3455988" cy="4967287"/>
          </a:xfrm>
        </p:spPr>
        <p:txBody>
          <a:bodyPr/>
          <a:lstStyle/>
          <a:p>
            <a:r>
              <a:rPr lang="en-US" altLang="zh-CN" sz="2800"/>
              <a:t>Internal router</a:t>
            </a:r>
          </a:p>
          <a:p>
            <a:r>
              <a:rPr lang="en-US" altLang="zh-CN" sz="2800"/>
              <a:t>Backbone router</a:t>
            </a:r>
          </a:p>
        </p:txBody>
      </p:sp>
      <p:sp>
        <p:nvSpPr>
          <p:cNvPr id="37929" name="Rectangle 41">
            <a:extLst>
              <a:ext uri="{FF2B5EF4-FFF2-40B4-BE49-F238E27FC236}">
                <a16:creationId xmlns:a16="http://schemas.microsoft.com/office/drawing/2014/main" id="{0B5C7401-71EB-4DD6-9F7B-FB112937C77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851275" y="1341438"/>
            <a:ext cx="4968875" cy="4967287"/>
          </a:xfrm>
        </p:spPr>
        <p:txBody>
          <a:bodyPr/>
          <a:lstStyle/>
          <a:p>
            <a:r>
              <a:rPr lang="en-US" altLang="zh-CN" sz="2800"/>
              <a:t>Area Border Router, ABR</a:t>
            </a:r>
          </a:p>
          <a:p>
            <a:r>
              <a:rPr lang="en-US" altLang="zh-CN" sz="2800"/>
              <a:t>AS Border Router, ASBR</a:t>
            </a:r>
          </a:p>
        </p:txBody>
      </p:sp>
      <p:sp>
        <p:nvSpPr>
          <p:cNvPr id="37892" name="Oval 4">
            <a:extLst>
              <a:ext uri="{FF2B5EF4-FFF2-40B4-BE49-F238E27FC236}">
                <a16:creationId xmlns:a16="http://schemas.microsoft.com/office/drawing/2014/main" id="{8ECE70F0-ACEC-472D-9628-4134A30F0B62}"/>
              </a:ext>
            </a:extLst>
          </p:cNvPr>
          <p:cNvSpPr>
            <a:spLocks noChangeArrowheads="1"/>
          </p:cNvSpPr>
          <p:nvPr/>
        </p:nvSpPr>
        <p:spPr bwMode="auto">
          <a:xfrm rot="17612399">
            <a:off x="2628900" y="4341813"/>
            <a:ext cx="646113" cy="217487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893" name="Oval 5">
            <a:extLst>
              <a:ext uri="{FF2B5EF4-FFF2-40B4-BE49-F238E27FC236}">
                <a16:creationId xmlns:a16="http://schemas.microsoft.com/office/drawing/2014/main" id="{4910C581-742D-4A1F-8BC0-C8D546D519B4}"/>
              </a:ext>
            </a:extLst>
          </p:cNvPr>
          <p:cNvSpPr>
            <a:spLocks noChangeArrowheads="1"/>
          </p:cNvSpPr>
          <p:nvPr/>
        </p:nvSpPr>
        <p:spPr bwMode="auto">
          <a:xfrm rot="2973616">
            <a:off x="2524126" y="3514725"/>
            <a:ext cx="787400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894" name="Oval 6">
            <a:extLst>
              <a:ext uri="{FF2B5EF4-FFF2-40B4-BE49-F238E27FC236}">
                <a16:creationId xmlns:a16="http://schemas.microsoft.com/office/drawing/2014/main" id="{7B22AFE1-61E3-48D3-B15C-EC544A3D1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4510088"/>
            <a:ext cx="1296988" cy="503237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895" name="Oval 7">
            <a:extLst>
              <a:ext uri="{FF2B5EF4-FFF2-40B4-BE49-F238E27FC236}">
                <a16:creationId xmlns:a16="http://schemas.microsoft.com/office/drawing/2014/main" id="{396F0C8C-3464-48D6-91DD-D5322F33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438650"/>
            <a:ext cx="2087562" cy="646113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70F1B5FD-6FF2-49A5-880F-E5DD30AFBF5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22044" y="4280694"/>
            <a:ext cx="598487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86D59214-D9C4-4F1B-A1C4-759152222A1C}"/>
              </a:ext>
            </a:extLst>
          </p:cNvPr>
          <p:cNvSpPr>
            <a:spLocks noChangeArrowheads="1"/>
          </p:cNvSpPr>
          <p:nvPr/>
        </p:nvSpPr>
        <p:spPr bwMode="auto">
          <a:xfrm rot="18600000">
            <a:off x="1055688" y="4321175"/>
            <a:ext cx="1079500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Oval 10">
            <a:extLst>
              <a:ext uri="{FF2B5EF4-FFF2-40B4-BE49-F238E27FC236}">
                <a16:creationId xmlns:a16="http://schemas.microsoft.com/office/drawing/2014/main" id="{1A5B91AD-3BF0-4FC1-8CAE-E3242A8D44EE}"/>
              </a:ext>
            </a:extLst>
          </p:cNvPr>
          <p:cNvSpPr>
            <a:spLocks noChangeArrowheads="1"/>
          </p:cNvSpPr>
          <p:nvPr/>
        </p:nvSpPr>
        <p:spPr bwMode="auto">
          <a:xfrm rot="3000000">
            <a:off x="1948656" y="4287044"/>
            <a:ext cx="855663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899" name="Oval 11">
            <a:extLst>
              <a:ext uri="{FF2B5EF4-FFF2-40B4-BE49-F238E27FC236}">
                <a16:creationId xmlns:a16="http://schemas.microsoft.com/office/drawing/2014/main" id="{B92F6927-9441-4FC0-B0DF-F3DFD6A3B000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3935413" y="3506788"/>
            <a:ext cx="638175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00" name="Oval 12">
            <a:extLst>
              <a:ext uri="{FF2B5EF4-FFF2-40B4-BE49-F238E27FC236}">
                <a16:creationId xmlns:a16="http://schemas.microsoft.com/office/drawing/2014/main" id="{0D294176-0C15-4D22-949A-E21A6D908F42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5799138" y="3506788"/>
            <a:ext cx="638175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01" name="Oval 13">
            <a:extLst>
              <a:ext uri="{FF2B5EF4-FFF2-40B4-BE49-F238E27FC236}">
                <a16:creationId xmlns:a16="http://schemas.microsoft.com/office/drawing/2014/main" id="{8864145E-E9E5-4C75-8B8C-A5A69D31B44B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5808663" y="3003550"/>
            <a:ext cx="638175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02" name="Oval 14">
            <a:extLst>
              <a:ext uri="{FF2B5EF4-FFF2-40B4-BE49-F238E27FC236}">
                <a16:creationId xmlns:a16="http://schemas.microsoft.com/office/drawing/2014/main" id="{A15A7E8B-9619-4319-8BD1-A287F89C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3219450"/>
            <a:ext cx="1152525" cy="760413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03" name="Rectangle 15">
            <a:extLst>
              <a:ext uri="{FF2B5EF4-FFF2-40B4-BE49-F238E27FC236}">
                <a16:creationId xmlns:a16="http://schemas.microsoft.com/office/drawing/2014/main" id="{8C5ABA9A-4F15-476D-989E-5E9A1709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36838"/>
            <a:ext cx="6408737" cy="324008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04" name="Rectangle 16">
            <a:extLst>
              <a:ext uri="{FF2B5EF4-FFF2-40B4-BE49-F238E27FC236}">
                <a16:creationId xmlns:a16="http://schemas.microsoft.com/office/drawing/2014/main" id="{0E023D2D-4331-4404-9DE0-D9406300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81300"/>
            <a:ext cx="2952750" cy="1228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05" name="Oval 17">
            <a:extLst>
              <a:ext uri="{FF2B5EF4-FFF2-40B4-BE49-F238E27FC236}">
                <a16:creationId xmlns:a16="http://schemas.microsoft.com/office/drawing/2014/main" id="{49CF62A6-2382-4E7A-A595-837B8B55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84538"/>
            <a:ext cx="638175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06" name="Oval 18">
            <a:extLst>
              <a:ext uri="{FF2B5EF4-FFF2-40B4-BE49-F238E27FC236}">
                <a16:creationId xmlns:a16="http://schemas.microsoft.com/office/drawing/2014/main" id="{64852BA6-3206-4627-B649-426355E0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3251200"/>
            <a:ext cx="1152525" cy="760413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07" name="Rectangle 19">
            <a:extLst>
              <a:ext uri="{FF2B5EF4-FFF2-40B4-BE49-F238E27FC236}">
                <a16:creationId xmlns:a16="http://schemas.microsoft.com/office/drawing/2014/main" id="{3F41372E-AF9F-411B-A5AF-7759BC50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125913"/>
            <a:ext cx="6121400" cy="1247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21C64442-DB06-4C17-B454-14592925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4197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Autonomous System</a:t>
            </a:r>
          </a:p>
        </p:txBody>
      </p:sp>
      <p:sp>
        <p:nvSpPr>
          <p:cNvPr id="37909" name="Text Box 21">
            <a:extLst>
              <a:ext uri="{FF2B5EF4-FFF2-40B4-BE49-F238E27FC236}">
                <a16:creationId xmlns:a16="http://schemas.microsoft.com/office/drawing/2014/main" id="{72B1576C-70D7-418C-8AE6-D2F023DC8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Area 1</a:t>
            </a:r>
          </a:p>
        </p:txBody>
      </p:sp>
      <p:sp>
        <p:nvSpPr>
          <p:cNvPr id="37910" name="Rectangle 22">
            <a:extLst>
              <a:ext uri="{FF2B5EF4-FFF2-40B4-BE49-F238E27FC236}">
                <a16:creationId xmlns:a16="http://schemas.microsoft.com/office/drawing/2014/main" id="{6489A62D-CFCC-4F17-83D7-7C39908B5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2781300"/>
            <a:ext cx="3024187" cy="1228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11" name="Text Box 23">
            <a:extLst>
              <a:ext uri="{FF2B5EF4-FFF2-40B4-BE49-F238E27FC236}">
                <a16:creationId xmlns:a16="http://schemas.microsoft.com/office/drawing/2014/main" id="{2163C1E1-38AA-4E9A-8416-410789546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78130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Area 2</a:t>
            </a:r>
          </a:p>
        </p:txBody>
      </p:sp>
      <p:sp>
        <p:nvSpPr>
          <p:cNvPr id="37912" name="Text Box 24">
            <a:extLst>
              <a:ext uri="{FF2B5EF4-FFF2-40B4-BE49-F238E27FC236}">
                <a16:creationId xmlns:a16="http://schemas.microsoft.com/office/drawing/2014/main" id="{47A73A68-0901-4723-9D8D-0D3AB3632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916488"/>
            <a:ext cx="258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Area 0 (backbone)</a:t>
            </a:r>
          </a:p>
        </p:txBody>
      </p:sp>
      <p:sp>
        <p:nvSpPr>
          <p:cNvPr id="37913" name="AutoShape 25">
            <a:extLst>
              <a:ext uri="{FF2B5EF4-FFF2-40B4-BE49-F238E27FC236}">
                <a16:creationId xmlns:a16="http://schemas.microsoft.com/office/drawing/2014/main" id="{41AB9703-456A-4B01-9779-A26A38BB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724400"/>
            <a:ext cx="431800" cy="217488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914" name="Text Box 26">
            <a:extLst>
              <a:ext uri="{FF2B5EF4-FFF2-40B4-BE49-F238E27FC236}">
                <a16:creationId xmlns:a16="http://schemas.microsoft.com/office/drawing/2014/main" id="{F41959FB-D4FB-4E7C-BAA8-8AB514BD0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508500"/>
            <a:ext cx="12541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other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</a:p>
        </p:txBody>
      </p:sp>
      <p:pic>
        <p:nvPicPr>
          <p:cNvPr id="37915" name="Picture 27">
            <a:extLst>
              <a:ext uri="{FF2B5EF4-FFF2-40B4-BE49-F238E27FC236}">
                <a16:creationId xmlns:a16="http://schemas.microsoft.com/office/drawing/2014/main" id="{3DA5AC8D-D9FD-4332-988F-98AC684AE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652963"/>
            <a:ext cx="5429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37916" name="Object 28">
            <a:extLst>
              <a:ext uri="{FF2B5EF4-FFF2-40B4-BE49-F238E27FC236}">
                <a16:creationId xmlns:a16="http://schemas.microsoft.com/office/drawing/2014/main" id="{DF2435DC-0939-4FA0-BAC2-5A98279AB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613" y="3908425"/>
          <a:ext cx="542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" name="Photo Editor Photo" r:id="rId4" imgW="542857" imgH="314286" progId="MSPhotoEd.3">
                  <p:embed/>
                </p:oleObj>
              </mc:Choice>
              <mc:Fallback>
                <p:oleObj name="Photo Editor Photo" r:id="rId4" imgW="542857" imgH="314286" progId="MSPhotoEd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908425"/>
                        <a:ext cx="542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7" name="Object 29">
            <a:extLst>
              <a:ext uri="{FF2B5EF4-FFF2-40B4-BE49-F238E27FC236}">
                <a16:creationId xmlns:a16="http://schemas.microsoft.com/office/drawing/2014/main" id="{F13B1426-B7F7-40D5-868A-5FB4FEFB7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908425"/>
          <a:ext cx="542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Photo Editor Photo" r:id="rId6" imgW="542857" imgH="314286" progId="MSPhotoEd.3">
                  <p:embed/>
                </p:oleObj>
              </mc:Choice>
              <mc:Fallback>
                <p:oleObj name="Photo Editor Photo" r:id="rId6" imgW="542857" imgH="314286" progId="MSPhotoEd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08425"/>
                        <a:ext cx="542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30">
            <a:extLst>
              <a:ext uri="{FF2B5EF4-FFF2-40B4-BE49-F238E27FC236}">
                <a16:creationId xmlns:a16="http://schemas.microsoft.com/office/drawing/2014/main" id="{4818C6CF-6D49-4574-AEAB-90F9469DD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908425"/>
          <a:ext cx="542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1" name="Photo Editor Photo" r:id="rId7" imgW="542857" imgH="314286" progId="MSPhotoEd.3">
                  <p:embed/>
                </p:oleObj>
              </mc:Choice>
              <mc:Fallback>
                <p:oleObj name="Photo Editor Photo" r:id="rId7" imgW="542857" imgH="314286" progId="MSPhotoEd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908425"/>
                        <a:ext cx="542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31">
            <a:extLst>
              <a:ext uri="{FF2B5EF4-FFF2-40B4-BE49-F238E27FC236}">
                <a16:creationId xmlns:a16="http://schemas.microsoft.com/office/drawing/2014/main" id="{7387A067-F2E0-46A3-9FEB-E455736DA67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24138" y="4683125"/>
          <a:ext cx="4349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" name="Photo Editor Photo" r:id="rId8" imgW="542857" imgH="314286" progId="MSPhotoEd.3">
                  <p:embed/>
                </p:oleObj>
              </mc:Choice>
              <mc:Fallback>
                <p:oleObj name="Photo Editor Photo" r:id="rId8" imgW="542857" imgH="314286" progId="MSPhotoEd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4683125"/>
                        <a:ext cx="4349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0" name="Object 32">
            <a:extLst>
              <a:ext uri="{FF2B5EF4-FFF2-40B4-BE49-F238E27FC236}">
                <a16:creationId xmlns:a16="http://schemas.microsoft.com/office/drawing/2014/main" id="{5B3C6C4A-B777-4BEC-A82B-7DA4F31CC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691063"/>
          <a:ext cx="4349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3" name="Photo Editor Photo" r:id="rId10" imgW="542857" imgH="314286" progId="MSPhotoEd.3">
                  <p:embed/>
                </p:oleObj>
              </mc:Choice>
              <mc:Fallback>
                <p:oleObj name="Photo Editor Photo" r:id="rId10" imgW="542857" imgH="314286" progId="MSPhotoEd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691063"/>
                        <a:ext cx="4349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1" name="Object 33">
            <a:extLst>
              <a:ext uri="{FF2B5EF4-FFF2-40B4-BE49-F238E27FC236}">
                <a16:creationId xmlns:a16="http://schemas.microsoft.com/office/drawing/2014/main" id="{D31C4808-792B-4881-A998-B84C5B023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260725"/>
          <a:ext cx="4349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4" name="Photo Editor Photo" r:id="rId11" imgW="542857" imgH="314286" progId="MSPhotoEd.3">
                  <p:embed/>
                </p:oleObj>
              </mc:Choice>
              <mc:Fallback>
                <p:oleObj name="Photo Editor Photo" r:id="rId11" imgW="542857" imgH="314286" progId="MSPhotoEd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60725"/>
                        <a:ext cx="4349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2" name="Object 34">
            <a:extLst>
              <a:ext uri="{FF2B5EF4-FFF2-40B4-BE49-F238E27FC236}">
                <a16:creationId xmlns:a16="http://schemas.microsoft.com/office/drawing/2014/main" id="{6EAE11EF-5536-4760-BEC7-48E426ED3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225800"/>
          <a:ext cx="4349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Photo Editor Photo" r:id="rId12" imgW="542857" imgH="314286" progId="MSPhotoEd.3">
                  <p:embed/>
                </p:oleObj>
              </mc:Choice>
              <mc:Fallback>
                <p:oleObj name="Photo Editor Photo" r:id="rId12" imgW="542857" imgH="314286" progId="MSPhotoEd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25800"/>
                        <a:ext cx="4349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3" name="Object 35">
            <a:extLst>
              <a:ext uri="{FF2B5EF4-FFF2-40B4-BE49-F238E27FC236}">
                <a16:creationId xmlns:a16="http://schemas.microsoft.com/office/drawing/2014/main" id="{40A209C2-3A6C-46C4-9D77-3AADE378B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332163"/>
          <a:ext cx="4349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Photo Editor Photo" r:id="rId13" imgW="542857" imgH="314286" progId="MSPhotoEd.3">
                  <p:embed/>
                </p:oleObj>
              </mc:Choice>
              <mc:Fallback>
                <p:oleObj name="Photo Editor Photo" r:id="rId13" imgW="542857" imgH="314286" progId="MSPhotoEd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332163"/>
                        <a:ext cx="4349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4" name="Object 36">
            <a:extLst>
              <a:ext uri="{FF2B5EF4-FFF2-40B4-BE49-F238E27FC236}">
                <a16:creationId xmlns:a16="http://schemas.microsoft.com/office/drawing/2014/main" id="{4E2BC0D5-620B-4ACE-A4BE-1D8240113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3260725"/>
          <a:ext cx="4349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Photo Editor Photo" r:id="rId14" imgW="542857" imgH="314286" progId="MSPhotoEd.3">
                  <p:embed/>
                </p:oleObj>
              </mc:Choice>
              <mc:Fallback>
                <p:oleObj name="Photo Editor Photo" r:id="rId14" imgW="542857" imgH="314286" progId="MSPhotoEd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60725"/>
                        <a:ext cx="4349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AutoShape 37">
            <a:extLst>
              <a:ext uri="{FF2B5EF4-FFF2-40B4-BE49-F238E27FC236}">
                <a16:creationId xmlns:a16="http://schemas.microsoft.com/office/drawing/2014/main" id="{71AA613D-F2A9-4834-9D3A-79A5436344F6}"/>
              </a:ext>
            </a:extLst>
          </p:cNvPr>
          <p:cNvSpPr>
            <a:spLocks/>
          </p:cNvSpPr>
          <p:nvPr/>
        </p:nvSpPr>
        <p:spPr bwMode="auto">
          <a:xfrm>
            <a:off x="7235825" y="3286125"/>
            <a:ext cx="1474788" cy="495300"/>
          </a:xfrm>
          <a:prstGeom prst="borderCallout2">
            <a:avLst>
              <a:gd name="adj1" fmla="val 23079"/>
              <a:gd name="adj2" fmla="val -5167"/>
              <a:gd name="adj3" fmla="val 23079"/>
              <a:gd name="adj4" fmla="val -62648"/>
              <a:gd name="adj5" fmla="val 149037"/>
              <a:gd name="adj6" fmla="val -120454"/>
            </a:avLst>
          </a:pr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ABR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</a:p>
        </p:txBody>
      </p:sp>
      <p:sp>
        <p:nvSpPr>
          <p:cNvPr id="37926" name="AutoShape 38">
            <a:extLst>
              <a:ext uri="{FF2B5EF4-FFF2-40B4-BE49-F238E27FC236}">
                <a16:creationId xmlns:a16="http://schemas.microsoft.com/office/drawing/2014/main" id="{63EA877E-2779-4E28-A0B8-58B5B8039967}"/>
              </a:ext>
            </a:extLst>
          </p:cNvPr>
          <p:cNvSpPr>
            <a:spLocks/>
          </p:cNvSpPr>
          <p:nvPr/>
        </p:nvSpPr>
        <p:spPr bwMode="auto">
          <a:xfrm>
            <a:off x="7235825" y="2619375"/>
            <a:ext cx="498475" cy="495300"/>
          </a:xfrm>
          <a:prstGeom prst="borderCallout2">
            <a:avLst>
              <a:gd name="adj1" fmla="val 23079"/>
              <a:gd name="adj2" fmla="val -15287"/>
              <a:gd name="adj3" fmla="val 23079"/>
              <a:gd name="adj4" fmla="val -142037"/>
              <a:gd name="adj5" fmla="val 124361"/>
              <a:gd name="adj6" fmla="val -269426"/>
            </a:avLst>
          </a:prstGeom>
          <a:noFill/>
          <a:ln w="38100">
            <a:solidFill>
              <a:srgbClr val="00FF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IR</a:t>
            </a:r>
          </a:p>
        </p:txBody>
      </p:sp>
      <p:sp>
        <p:nvSpPr>
          <p:cNvPr id="37927" name="AutoShape 39">
            <a:extLst>
              <a:ext uri="{FF2B5EF4-FFF2-40B4-BE49-F238E27FC236}">
                <a16:creationId xmlns:a16="http://schemas.microsoft.com/office/drawing/2014/main" id="{D5D13216-9103-49B6-9114-5ACD51A88DC7}"/>
              </a:ext>
            </a:extLst>
          </p:cNvPr>
          <p:cNvSpPr>
            <a:spLocks/>
          </p:cNvSpPr>
          <p:nvPr/>
        </p:nvSpPr>
        <p:spPr bwMode="auto">
          <a:xfrm>
            <a:off x="7235825" y="3943350"/>
            <a:ext cx="1649413" cy="495300"/>
          </a:xfrm>
          <a:prstGeom prst="borderCallout2">
            <a:avLst>
              <a:gd name="adj1" fmla="val 23079"/>
              <a:gd name="adj2" fmla="val -4620"/>
              <a:gd name="adj3" fmla="val 23079"/>
              <a:gd name="adj4" fmla="val -7602"/>
              <a:gd name="adj5" fmla="val 149361"/>
              <a:gd name="adj6" fmla="val -31472"/>
            </a:avLst>
          </a:prstGeom>
          <a:noFill/>
          <a:ln w="38100">
            <a:solidFill>
              <a:srgbClr val="00FF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ASBR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</a:p>
        </p:txBody>
      </p:sp>
      <p:sp>
        <p:nvSpPr>
          <p:cNvPr id="37928" name="AutoShape 40">
            <a:extLst>
              <a:ext uri="{FF2B5EF4-FFF2-40B4-BE49-F238E27FC236}">
                <a16:creationId xmlns:a16="http://schemas.microsoft.com/office/drawing/2014/main" id="{3FB528B5-86BE-4440-8BC4-F9ACD9347E9B}"/>
              </a:ext>
            </a:extLst>
          </p:cNvPr>
          <p:cNvSpPr>
            <a:spLocks/>
          </p:cNvSpPr>
          <p:nvPr/>
        </p:nvSpPr>
        <p:spPr bwMode="auto">
          <a:xfrm>
            <a:off x="7273925" y="5381625"/>
            <a:ext cx="1185863" cy="495300"/>
          </a:xfrm>
          <a:prstGeom prst="borderCallout2">
            <a:avLst>
              <a:gd name="adj1" fmla="val 23079"/>
              <a:gd name="adj2" fmla="val -6426"/>
              <a:gd name="adj3" fmla="val 23079"/>
              <a:gd name="adj4" fmla="val -87954"/>
              <a:gd name="adj5" fmla="val -105449"/>
              <a:gd name="adj6" fmla="val -169880"/>
            </a:avLst>
          </a:prstGeom>
          <a:noFill/>
          <a:ln w="38100">
            <a:solidFill>
              <a:srgbClr val="00FF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5" grpId="0" animBg="1"/>
      <p:bldP spid="37926" grpId="0" animBg="1"/>
      <p:bldP spid="37927" grpId="0" animBg="1"/>
      <p:bldP spid="379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A1A78A4-F1F6-4C7C-BB27-43C7F841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370F-045E-4581-9296-DF5B244C203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613232E-46B9-4F83-AC4E-611A1667B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11.1  Interior &amp; Exterior Routing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9A03CD5-0FAD-4DD6-9F5C-42145F305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Autonomous system</a:t>
            </a:r>
            <a:r>
              <a:rPr lang="zh-CN" altLang="en-US"/>
              <a:t>（</a:t>
            </a:r>
            <a:r>
              <a:rPr lang="zh-CN" altLang="en-US">
                <a:sym typeface="Wingdings" panose="05000000000000000000" pitchFamily="2" charset="2"/>
              </a:rPr>
              <a:t>自治系统</a:t>
            </a:r>
            <a:r>
              <a:rPr lang="zh-CN" altLang="en-US"/>
              <a:t>，</a:t>
            </a:r>
            <a:r>
              <a:rPr lang="en-US" altLang="zh-CN"/>
              <a:t>AS</a:t>
            </a:r>
            <a:r>
              <a:rPr lang="zh-CN" altLang="en-US"/>
              <a:t>）</a:t>
            </a:r>
            <a:endParaRPr lang="zh-CN" altLang="en-US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Wingdings" panose="05000000000000000000" pitchFamily="2" charset="2"/>
              </a:rPr>
              <a:t>A group of 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networks and routers</a:t>
            </a:r>
            <a:r>
              <a:rPr lang="en-US" altLang="zh-CN">
                <a:sym typeface="Wingdings" panose="05000000000000000000" pitchFamily="2" charset="2"/>
              </a:rPr>
              <a:t> under the authority of 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a single administration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Wingdings" panose="05000000000000000000" pitchFamily="2" charset="2"/>
              </a:rPr>
              <a:t>Each AS typically represents an independent organization and applies 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its own unique routing and security policies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Wingdings" panose="05000000000000000000" pitchFamily="2" charset="2"/>
              </a:rPr>
              <a:t>AS number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Wingdings" panose="05000000000000000000" pitchFamily="2" charset="2"/>
              </a:rPr>
              <a:t>An identifying number that is assigned by an Internet registry or a service provide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Wingdings" panose="05000000000000000000" pitchFamily="2" charset="2"/>
              </a:rPr>
              <a:t>Range: 1~65535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Wingdings" panose="05000000000000000000" pitchFamily="2" charset="2"/>
              </a:rPr>
              <a:t>Private AS number: 64512~65535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6">
            <a:extLst>
              <a:ext uri="{FF2B5EF4-FFF2-40B4-BE49-F238E27FC236}">
                <a16:creationId xmlns:a16="http://schemas.microsoft.com/office/drawing/2014/main" id="{D66BF666-5CF5-45B1-B271-5991C949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C3F-ACBB-470A-AC6E-803323512E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3BAA0EE-440C-41EB-8D79-5B54F3896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11.5.2  Network’s Type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08F69B5-905E-44F5-8CB1-A070B69A24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496300" cy="4967287"/>
          </a:xfrm>
        </p:spPr>
        <p:txBody>
          <a:bodyPr/>
          <a:lstStyle/>
          <a:p>
            <a:r>
              <a:rPr lang="en-US" altLang="zh-CN" sz="2800"/>
              <a:t>Point-to-point network</a:t>
            </a:r>
            <a:r>
              <a:rPr lang="zh-CN" altLang="en-US" sz="2800"/>
              <a:t>，点到点网络</a:t>
            </a:r>
          </a:p>
          <a:p>
            <a:pPr lvl="2"/>
            <a:endParaRPr lang="zh-CN" altLang="en-US" sz="2000"/>
          </a:p>
          <a:p>
            <a:pPr lvl="2"/>
            <a:endParaRPr lang="zh-CN" altLang="en-US" sz="2000"/>
          </a:p>
          <a:p>
            <a:r>
              <a:rPr lang="en-US" altLang="zh-CN" sz="2800"/>
              <a:t>Stub network</a:t>
            </a:r>
            <a:r>
              <a:rPr lang="zh-CN" altLang="en-US" sz="2800"/>
              <a:t>，残桩网络</a:t>
            </a:r>
          </a:p>
          <a:p>
            <a:pPr lvl="2"/>
            <a:endParaRPr lang="zh-CN" altLang="en-US" sz="2000"/>
          </a:p>
          <a:p>
            <a:pPr lvl="2"/>
            <a:endParaRPr lang="zh-CN" altLang="en-US" sz="2000"/>
          </a:p>
          <a:p>
            <a:r>
              <a:rPr lang="en-US" altLang="zh-CN" sz="2800"/>
              <a:t>Transit network</a:t>
            </a:r>
            <a:r>
              <a:rPr lang="zh-CN" altLang="en-US" sz="2800"/>
              <a:t>，转接网络</a:t>
            </a:r>
          </a:p>
          <a:p>
            <a:pPr lvl="1"/>
            <a:r>
              <a:rPr lang="en-US" altLang="zh-CN" sz="2400"/>
              <a:t>Broadcast</a:t>
            </a:r>
          </a:p>
          <a:p>
            <a:pPr lvl="1"/>
            <a:endParaRPr lang="en-US" altLang="zh-CN" sz="2400"/>
          </a:p>
          <a:p>
            <a:endParaRPr lang="en-US" altLang="zh-CN" sz="2800"/>
          </a:p>
        </p:txBody>
      </p:sp>
      <p:sp>
        <p:nvSpPr>
          <p:cNvPr id="38958" name="Rectangle 46">
            <a:extLst>
              <a:ext uri="{FF2B5EF4-FFF2-40B4-BE49-F238E27FC236}">
                <a16:creationId xmlns:a16="http://schemas.microsoft.com/office/drawing/2014/main" id="{7FE255DC-F4B7-48AF-9182-F42AB7C751B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sz="2800"/>
          </a:p>
          <a:p>
            <a:pPr lvl="2"/>
            <a:endParaRPr lang="en-US" altLang="zh-CN" sz="2000"/>
          </a:p>
          <a:p>
            <a:pPr lvl="2"/>
            <a:endParaRPr lang="en-US" altLang="zh-CN" sz="2000"/>
          </a:p>
          <a:p>
            <a:endParaRPr lang="en-US" altLang="zh-CN" sz="2800"/>
          </a:p>
          <a:p>
            <a:pPr lvl="2"/>
            <a:endParaRPr lang="en-US" altLang="zh-CN" sz="2000"/>
          </a:p>
          <a:p>
            <a:pPr lvl="2"/>
            <a:endParaRPr lang="en-US" altLang="zh-CN" sz="2000"/>
          </a:p>
          <a:p>
            <a:endParaRPr lang="en-US" altLang="zh-CN" sz="2800"/>
          </a:p>
          <a:p>
            <a:pPr lvl="1"/>
            <a:r>
              <a:rPr lang="en-US" altLang="zh-CN" sz="2400"/>
              <a:t>NBMA</a:t>
            </a:r>
          </a:p>
        </p:txBody>
      </p:sp>
      <p:grpSp>
        <p:nvGrpSpPr>
          <p:cNvPr id="38956" name="Group 44">
            <a:extLst>
              <a:ext uri="{FF2B5EF4-FFF2-40B4-BE49-F238E27FC236}">
                <a16:creationId xmlns:a16="http://schemas.microsoft.com/office/drawing/2014/main" id="{C15090D0-3804-43B7-8D04-F643CC4966E4}"/>
              </a:ext>
            </a:extLst>
          </p:cNvPr>
          <p:cNvGrpSpPr>
            <a:grpSpLocks/>
          </p:cNvGrpSpPr>
          <p:nvPr/>
        </p:nvGrpSpPr>
        <p:grpSpPr bwMode="auto">
          <a:xfrm>
            <a:off x="1158875" y="2060575"/>
            <a:ext cx="2044700" cy="244475"/>
            <a:chOff x="2161" y="1371"/>
            <a:chExt cx="1288" cy="154"/>
          </a:xfrm>
        </p:grpSpPr>
        <p:pic>
          <p:nvPicPr>
            <p:cNvPr id="38917" name="Picture 5">
              <a:extLst>
                <a:ext uri="{FF2B5EF4-FFF2-40B4-BE49-F238E27FC236}">
                  <a16:creationId xmlns:a16="http://schemas.microsoft.com/office/drawing/2014/main" id="{5C62C9AF-13EE-41CE-8446-A74995A76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" y="137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918" name="Picture 6">
              <a:extLst>
                <a:ext uri="{FF2B5EF4-FFF2-40B4-BE49-F238E27FC236}">
                  <a16:creationId xmlns:a16="http://schemas.microsoft.com/office/drawing/2014/main" id="{3B789A20-4AD7-46E1-B0FE-3C9B60C1D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" y="137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8919" name="Freeform 7">
              <a:extLst>
                <a:ext uri="{FF2B5EF4-FFF2-40B4-BE49-F238E27FC236}">
                  <a16:creationId xmlns:a16="http://schemas.microsoft.com/office/drawing/2014/main" id="{B661E439-6B3A-4C33-AB3B-2DF4D4FEF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1427"/>
              <a:ext cx="771" cy="68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0" name="Group 8">
            <a:extLst>
              <a:ext uri="{FF2B5EF4-FFF2-40B4-BE49-F238E27FC236}">
                <a16:creationId xmlns:a16="http://schemas.microsoft.com/office/drawing/2014/main" id="{E5D54D1B-258A-4B7E-8BE7-3462E299BF3F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941888"/>
            <a:ext cx="2232025" cy="719137"/>
            <a:chOff x="2154" y="2342"/>
            <a:chExt cx="1406" cy="453"/>
          </a:xfrm>
        </p:grpSpPr>
        <p:sp>
          <p:nvSpPr>
            <p:cNvPr id="38921" name="Line 9">
              <a:extLst>
                <a:ext uri="{FF2B5EF4-FFF2-40B4-BE49-F238E27FC236}">
                  <a16:creationId xmlns:a16="http://schemas.microsoft.com/office/drawing/2014/main" id="{6D64DF0F-AB00-4FE5-A311-1DA0B93AC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569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38922" name="Line 10">
              <a:extLst>
                <a:ext uri="{FF2B5EF4-FFF2-40B4-BE49-F238E27FC236}">
                  <a16:creationId xmlns:a16="http://schemas.microsoft.com/office/drawing/2014/main" id="{7F533057-C372-4E8A-822B-DE9E343B8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247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38923" name="Line 11">
              <a:extLst>
                <a:ext uri="{FF2B5EF4-FFF2-40B4-BE49-F238E27FC236}">
                  <a16:creationId xmlns:a16="http://schemas.microsoft.com/office/drawing/2014/main" id="{AB9A172A-0A18-43CD-A718-96F4E9C25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47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38924" name="Line 12">
              <a:extLst>
                <a:ext uri="{FF2B5EF4-FFF2-40B4-BE49-F238E27FC236}">
                  <a16:creationId xmlns:a16="http://schemas.microsoft.com/office/drawing/2014/main" id="{D009E1BA-B887-4644-AF87-C932F3ED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56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38925" name="Line 13">
              <a:extLst>
                <a:ext uri="{FF2B5EF4-FFF2-40B4-BE49-F238E27FC236}">
                  <a16:creationId xmlns:a16="http://schemas.microsoft.com/office/drawing/2014/main" id="{9B7F3DB8-7FD6-4CD0-8042-E9724C0B9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256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38926" name="Line 14">
              <a:extLst>
                <a:ext uri="{FF2B5EF4-FFF2-40B4-BE49-F238E27FC236}">
                  <a16:creationId xmlns:a16="http://schemas.microsoft.com/office/drawing/2014/main" id="{C4D75FAB-E3A6-4604-BF81-84B3F4A21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7" y="256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pic>
          <p:nvPicPr>
            <p:cNvPr id="38927" name="Picture 15">
              <a:extLst>
                <a:ext uri="{FF2B5EF4-FFF2-40B4-BE49-F238E27FC236}">
                  <a16:creationId xmlns:a16="http://schemas.microsoft.com/office/drawing/2014/main" id="{552FED97-4561-4203-89D4-7FE61D1E1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" y="2342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928" name="Picture 16">
              <a:extLst>
                <a:ext uri="{FF2B5EF4-FFF2-40B4-BE49-F238E27FC236}">
                  <a16:creationId xmlns:a16="http://schemas.microsoft.com/office/drawing/2014/main" id="{D7675513-09E3-48CC-A416-271C7C4E0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" y="264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929" name="Picture 17">
              <a:extLst>
                <a:ext uri="{FF2B5EF4-FFF2-40B4-BE49-F238E27FC236}">
                  <a16:creationId xmlns:a16="http://schemas.microsoft.com/office/drawing/2014/main" id="{7BD9F155-1D4A-4E31-9B09-D33B1028B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" y="264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930" name="Picture 18">
              <a:extLst>
                <a:ext uri="{FF2B5EF4-FFF2-40B4-BE49-F238E27FC236}">
                  <a16:creationId xmlns:a16="http://schemas.microsoft.com/office/drawing/2014/main" id="{8F152DFE-4CA9-4844-ADB3-0B5AAA66E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" y="264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931" name="Picture 19">
              <a:extLst>
                <a:ext uri="{FF2B5EF4-FFF2-40B4-BE49-F238E27FC236}">
                  <a16:creationId xmlns:a16="http://schemas.microsoft.com/office/drawing/2014/main" id="{85B06BB9-EB1B-424E-8E9F-DB69207B2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" y="2342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38932" name="Group 20">
            <a:extLst>
              <a:ext uri="{FF2B5EF4-FFF2-40B4-BE49-F238E27FC236}">
                <a16:creationId xmlns:a16="http://schemas.microsoft.com/office/drawing/2014/main" id="{0F912C8F-BE8D-4A64-9F9C-CC164AC3D266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902200"/>
            <a:ext cx="2232025" cy="758825"/>
            <a:chOff x="3787" y="2324"/>
            <a:chExt cx="1406" cy="478"/>
          </a:xfrm>
        </p:grpSpPr>
        <p:pic>
          <p:nvPicPr>
            <p:cNvPr id="38933" name="Picture 21">
              <a:extLst>
                <a:ext uri="{FF2B5EF4-FFF2-40B4-BE49-F238E27FC236}">
                  <a16:creationId xmlns:a16="http://schemas.microsoft.com/office/drawing/2014/main" id="{99620077-F543-435D-BF67-6F393D70E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2324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934" name="Picture 22">
              <a:extLst>
                <a:ext uri="{FF2B5EF4-FFF2-40B4-BE49-F238E27FC236}">
                  <a16:creationId xmlns:a16="http://schemas.microsoft.com/office/drawing/2014/main" id="{75A98ADB-B3F3-4D3C-90E9-F2BA7724B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2648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935" name="Picture 23">
              <a:extLst>
                <a:ext uri="{FF2B5EF4-FFF2-40B4-BE49-F238E27FC236}">
                  <a16:creationId xmlns:a16="http://schemas.microsoft.com/office/drawing/2014/main" id="{75EF7482-503B-44BB-80B6-6C2A10490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" y="2648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936" name="Picture 24">
              <a:extLst>
                <a:ext uri="{FF2B5EF4-FFF2-40B4-BE49-F238E27FC236}">
                  <a16:creationId xmlns:a16="http://schemas.microsoft.com/office/drawing/2014/main" id="{895C0EFA-DFAD-4BB5-B0E1-0BFC3DD63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" y="2324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8937" name="Picture 25">
              <a:extLst>
                <a:ext uri="{FF2B5EF4-FFF2-40B4-BE49-F238E27FC236}">
                  <a16:creationId xmlns:a16="http://schemas.microsoft.com/office/drawing/2014/main" id="{11E945A4-F05E-4A95-A317-BBA7A299A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2395"/>
              <a:ext cx="660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8938" name="Freeform 26">
              <a:extLst>
                <a:ext uri="{FF2B5EF4-FFF2-40B4-BE49-F238E27FC236}">
                  <a16:creationId xmlns:a16="http://schemas.microsoft.com/office/drawing/2014/main" id="{9DCCAA81-A667-47FF-B30D-76382C37B517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4014" y="2432"/>
              <a:ext cx="181" cy="45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Freeform 27">
              <a:extLst>
                <a:ext uri="{FF2B5EF4-FFF2-40B4-BE49-F238E27FC236}">
                  <a16:creationId xmlns:a16="http://schemas.microsoft.com/office/drawing/2014/main" id="{BCD130DC-5CAD-4332-BB92-15FD17AFF9EB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4740" y="2659"/>
              <a:ext cx="181" cy="45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Freeform 28">
              <a:extLst>
                <a:ext uri="{FF2B5EF4-FFF2-40B4-BE49-F238E27FC236}">
                  <a16:creationId xmlns:a16="http://schemas.microsoft.com/office/drawing/2014/main" id="{46989163-B6F5-42B3-9D5A-AD657B57C36C}"/>
                </a:ext>
              </a:extLst>
            </p:cNvPr>
            <p:cNvSpPr>
              <a:spLocks/>
            </p:cNvSpPr>
            <p:nvPr/>
          </p:nvSpPr>
          <p:spPr bwMode="auto">
            <a:xfrm rot="20700000" flipV="1">
              <a:off x="4014" y="2659"/>
              <a:ext cx="181" cy="45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Freeform 29">
              <a:extLst>
                <a:ext uri="{FF2B5EF4-FFF2-40B4-BE49-F238E27FC236}">
                  <a16:creationId xmlns:a16="http://schemas.microsoft.com/office/drawing/2014/main" id="{9306F8B5-34CC-4960-83D1-609633CDAF18}"/>
                </a:ext>
              </a:extLst>
            </p:cNvPr>
            <p:cNvSpPr>
              <a:spLocks/>
            </p:cNvSpPr>
            <p:nvPr/>
          </p:nvSpPr>
          <p:spPr bwMode="auto">
            <a:xfrm rot="20700000" flipV="1">
              <a:off x="4740" y="2432"/>
              <a:ext cx="181" cy="45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Text Box 30">
              <a:extLst>
                <a:ext uri="{FF2B5EF4-FFF2-40B4-BE49-F238E27FC236}">
                  <a16:creationId xmlns:a16="http://schemas.microsoft.com/office/drawing/2014/main" id="{C17976E0-8551-4FA5-87CE-549FD401A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2" y="2462"/>
              <a:ext cx="61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/>
              <a:r>
                <a:rPr lang="en-US" altLang="zh-CN" sz="1200" b="0">
                  <a:solidFill>
                    <a:schemeClr val="bg2"/>
                  </a:solidFill>
                  <a:effectLst/>
                  <a:ea typeface="宋体" panose="02010600030101010101" pitchFamily="2" charset="-122"/>
                </a:rPr>
                <a:t>Frame Relay</a:t>
              </a:r>
            </a:p>
            <a:p>
              <a:pPr algn="ctr" eaLnBrk="0" hangingPunct="0"/>
              <a:r>
                <a:rPr lang="en-US" altLang="zh-CN" sz="1200" b="0">
                  <a:solidFill>
                    <a:schemeClr val="bg2"/>
                  </a:solidFill>
                  <a:effectLst/>
                  <a:ea typeface="宋体" panose="02010600030101010101" pitchFamily="2" charset="-122"/>
                </a:rPr>
                <a:t>X.25</a:t>
              </a:r>
            </a:p>
          </p:txBody>
        </p:sp>
      </p:grpSp>
      <p:grpSp>
        <p:nvGrpSpPr>
          <p:cNvPr id="38957" name="Group 45">
            <a:extLst>
              <a:ext uri="{FF2B5EF4-FFF2-40B4-BE49-F238E27FC236}">
                <a16:creationId xmlns:a16="http://schemas.microsoft.com/office/drawing/2014/main" id="{99E4D869-BAE9-47AA-813C-95B3575D3695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284538"/>
            <a:ext cx="2232025" cy="431800"/>
            <a:chOff x="2290" y="1344"/>
            <a:chExt cx="1406" cy="272"/>
          </a:xfrm>
        </p:grpSpPr>
        <p:sp>
          <p:nvSpPr>
            <p:cNvPr id="38944" name="Line 32">
              <a:extLst>
                <a:ext uri="{FF2B5EF4-FFF2-40B4-BE49-F238E27FC236}">
                  <a16:creationId xmlns:a16="http://schemas.microsoft.com/office/drawing/2014/main" id="{2BFEA22C-52FA-4336-BB7C-9E97CFBAE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616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38945" name="Line 33">
              <a:extLst>
                <a:ext uri="{FF2B5EF4-FFF2-40B4-BE49-F238E27FC236}">
                  <a16:creationId xmlns:a16="http://schemas.microsoft.com/office/drawing/2014/main" id="{A7F3AA87-CBB1-4AAD-AA85-7D5C5CA86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148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pic>
          <p:nvPicPr>
            <p:cNvPr id="38946" name="Picture 34">
              <a:extLst>
                <a:ext uri="{FF2B5EF4-FFF2-40B4-BE49-F238E27FC236}">
                  <a16:creationId xmlns:a16="http://schemas.microsoft.com/office/drawing/2014/main" id="{F997C174-CB68-43CC-9C71-E0DCC810A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344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357A90E-20AD-4C0F-A6BA-3211B15D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9A24-4A14-41FA-996A-AA14AC5EE189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E9E64E3-7802-4E6D-95A4-F28A04714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Transit Network: DR and BDR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FAB09C2-BB5F-4C35-82C9-2A8E90DB8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117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 sz="2600"/>
              <a:t>Designated router &amp; backup DR —— </a:t>
            </a:r>
            <a:r>
              <a:rPr lang="en-US" altLang="zh-CN" sz="2600">
                <a:solidFill>
                  <a:srgbClr val="00FFFF"/>
                </a:solidFill>
              </a:rPr>
              <a:t>a true router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400"/>
              <a:t>指定路由器 </a:t>
            </a:r>
            <a:r>
              <a:rPr lang="en-US" altLang="zh-CN" sz="2400"/>
              <a:t>&amp; </a:t>
            </a:r>
            <a:r>
              <a:rPr lang="zh-CN" altLang="en-US" sz="2400"/>
              <a:t>备份指定路由器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 sz="2600"/>
              <a:t>Purpose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/>
              <a:t>Reduce the number of adjacencies required on a broadcast or NBMA network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/>
              <a:t>Reduce the amount of routing protocol traffic and the size of the link-state database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 sz="2600"/>
              <a:t>Example: there are N routers on a transit network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/>
              <a:t>If no DR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zh-CN" sz="2200"/>
              <a:t>Each router has ( N-1 ) neighbors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/>
              <a:t>If there is a DR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zh-CN" sz="2200"/>
              <a:t>Each non-DR has only 1 neighbor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zh-CN" sz="2200"/>
              <a:t>DR has ( N-1 )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9C1BCA3-827E-486B-890A-85653CD7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DA82-C036-4DC0-952E-43400104901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0C87FF11-E7FE-4D79-AD4F-0C8050B01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11.5.3  OSPF LSA Types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2B6B6C6-0418-43B8-8222-379FD8EFC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Intra-area</a:t>
            </a:r>
          </a:p>
          <a:p>
            <a:pPr lvl="1"/>
            <a:r>
              <a:rPr lang="en-US" altLang="zh-CN"/>
              <a:t>Type 1: Router–LSA</a:t>
            </a:r>
          </a:p>
          <a:p>
            <a:pPr lvl="1"/>
            <a:r>
              <a:rPr lang="en-US" altLang="zh-CN"/>
              <a:t>Type 2: Network–LSA</a:t>
            </a:r>
          </a:p>
          <a:p>
            <a:r>
              <a:rPr lang="en-US" altLang="zh-CN"/>
              <a:t>Inter-area</a:t>
            </a:r>
          </a:p>
          <a:p>
            <a:pPr lvl="1"/>
            <a:r>
              <a:rPr lang="en-US" altLang="zh-CN"/>
              <a:t>Type 3: Summary–LSA</a:t>
            </a:r>
          </a:p>
          <a:p>
            <a:pPr lvl="1"/>
            <a:r>
              <a:rPr lang="en-US" altLang="zh-CN"/>
              <a:t>Type 4: Summary–LSA</a:t>
            </a:r>
          </a:p>
          <a:p>
            <a:r>
              <a:rPr lang="en-US" altLang="zh-CN"/>
              <a:t>External</a:t>
            </a:r>
          </a:p>
          <a:p>
            <a:pPr lvl="1"/>
            <a:r>
              <a:rPr lang="en-US" altLang="zh-CN"/>
              <a:t>Type 5: AS–external–LSA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ED4D982-D6DE-4DDF-8859-8DD662D2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BDEC-2132-4EF6-ACD1-E5E45A2B8A74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7623174A-6C60-45D1-8BF3-13909194D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Intra-area LSAs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A609372-F414-4873-999C-A72AC3900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Type 1: Router–LSA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Originated by all routers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Describes the collected states of the router’s interfaces to an area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Flooded throughout a single area only</a:t>
            </a:r>
          </a:p>
          <a:p>
            <a:pPr>
              <a:lnSpc>
                <a:spcPct val="90000"/>
              </a:lnSpc>
            </a:pPr>
            <a:r>
              <a:rPr lang="en-US" altLang="zh-CN"/>
              <a:t>Type 2: Network–LSA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Originated for broadcast and NBMA networks by the DR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Contains the list of routers connected to the network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Flooded throughout a single area only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1A757BF-C7E4-4CB7-9711-641D1EB7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2479-943E-4362-A2CB-7E89F744502E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D02B23D5-EBB2-44AC-94BA-0A8540FC1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Inter-area LSAs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B57CAB8-FA62-4165-8F02-DB15C2C93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Type 3: Summary–LSA</a:t>
            </a:r>
          </a:p>
          <a:p>
            <a:pPr lvl="1"/>
            <a:r>
              <a:rPr lang="en-US" altLang="zh-CN"/>
              <a:t>Originated by ABRs</a:t>
            </a:r>
          </a:p>
          <a:p>
            <a:pPr lvl="1"/>
            <a:r>
              <a:rPr lang="en-US" altLang="zh-CN"/>
              <a:t>Describes routes to networks outside the area</a:t>
            </a:r>
          </a:p>
          <a:p>
            <a:pPr lvl="1"/>
            <a:r>
              <a:rPr lang="en-US" altLang="zh-CN"/>
              <a:t>Flooded throughout the LSA’s associated area</a:t>
            </a:r>
          </a:p>
          <a:p>
            <a:r>
              <a:rPr lang="en-US" altLang="zh-CN"/>
              <a:t>Type 4: Summary–LSA</a:t>
            </a:r>
          </a:p>
          <a:p>
            <a:pPr lvl="1"/>
            <a:r>
              <a:rPr lang="en-US" altLang="zh-CN"/>
              <a:t>Originated by ABRs</a:t>
            </a:r>
          </a:p>
          <a:p>
            <a:pPr lvl="1"/>
            <a:r>
              <a:rPr lang="en-US" altLang="zh-CN"/>
              <a:t>Describes routes to ASBRs</a:t>
            </a:r>
          </a:p>
          <a:p>
            <a:pPr lvl="1"/>
            <a:r>
              <a:rPr lang="en-US" altLang="zh-CN"/>
              <a:t>Flooded throughout the LSA’s associated area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438AA4-880C-4053-8D56-85F1BCD6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FF4-6218-4E78-BB21-B814A519AEE5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A021C4C-315C-452B-A652-66AA5AB42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LSAs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9419022-EFFF-407A-A0A8-68713A85C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Type 5: AS–external–LSA</a:t>
            </a:r>
          </a:p>
          <a:p>
            <a:pPr lvl="1"/>
            <a:r>
              <a:rPr lang="en-US" altLang="zh-CN"/>
              <a:t>Originated by ASBR</a:t>
            </a:r>
          </a:p>
          <a:p>
            <a:pPr lvl="1"/>
            <a:r>
              <a:rPr lang="en-US" altLang="zh-CN"/>
              <a:t>Describes a route to a destination in another AS</a:t>
            </a:r>
          </a:p>
          <a:p>
            <a:pPr lvl="1"/>
            <a:r>
              <a:rPr lang="en-US" altLang="zh-CN"/>
              <a:t>Flooded throughout the AS except the stub area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>
            <a:extLst>
              <a:ext uri="{FF2B5EF4-FFF2-40B4-BE49-F238E27FC236}">
                <a16:creationId xmlns:a16="http://schemas.microsoft.com/office/drawing/2014/main" id="{C18EC631-4389-41ED-AC86-1D36D6C9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1915-3768-4E4D-9AF7-0974AFB61454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3891AA6B-78F8-4FA3-B80B-240FD68688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30686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pic>
        <p:nvPicPr>
          <p:cNvPr id="49160" name="Picture 8">
            <a:extLst>
              <a:ext uri="{FF2B5EF4-FFF2-40B4-BE49-F238E27FC236}">
                <a16:creationId xmlns:a16="http://schemas.microsoft.com/office/drawing/2014/main" id="{D7867718-087B-4FCD-BEB0-548F1E7E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2781300"/>
            <a:ext cx="6334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9162" name="Freeform 10">
            <a:extLst>
              <a:ext uri="{FF2B5EF4-FFF2-40B4-BE49-F238E27FC236}">
                <a16:creationId xmlns:a16="http://schemas.microsoft.com/office/drawing/2014/main" id="{1CC183C2-F840-4263-A589-DA8090A51F39}"/>
              </a:ext>
            </a:extLst>
          </p:cNvPr>
          <p:cNvSpPr>
            <a:spLocks/>
          </p:cNvSpPr>
          <p:nvPr/>
        </p:nvSpPr>
        <p:spPr bwMode="auto">
          <a:xfrm rot="1103036">
            <a:off x="3059113" y="4076700"/>
            <a:ext cx="1441450" cy="115888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Freeform 4">
            <a:extLst>
              <a:ext uri="{FF2B5EF4-FFF2-40B4-BE49-F238E27FC236}">
                <a16:creationId xmlns:a16="http://schemas.microsoft.com/office/drawing/2014/main" id="{0B9CC1A2-718E-466B-BC7D-A4ECDD8C4125}"/>
              </a:ext>
            </a:extLst>
          </p:cNvPr>
          <p:cNvSpPr>
            <a:spLocks/>
          </p:cNvSpPr>
          <p:nvPr/>
        </p:nvSpPr>
        <p:spPr bwMode="auto">
          <a:xfrm rot="-1107589">
            <a:off x="3059113" y="3248025"/>
            <a:ext cx="3006725" cy="109538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23259FEF-AB58-41F6-8EBD-BF7C0B8EA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8" y="3860800"/>
            <a:ext cx="1984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74EA362E-F8E8-4607-AF09-1DB92AE9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2565400"/>
            <a:ext cx="3279775" cy="180022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EF452E1D-B925-4919-A7BE-B64221AF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563813"/>
            <a:ext cx="2271712" cy="32416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9171" name="Picture 19">
            <a:extLst>
              <a:ext uri="{FF2B5EF4-FFF2-40B4-BE49-F238E27FC236}">
                <a16:creationId xmlns:a16="http://schemas.microsoft.com/office/drawing/2014/main" id="{2EC6E0A1-4EAD-4AD1-AC72-8F98D5E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3644900"/>
            <a:ext cx="6334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9154" name="Rectangle 2">
            <a:extLst>
              <a:ext uri="{FF2B5EF4-FFF2-40B4-BE49-F238E27FC236}">
                <a16:creationId xmlns:a16="http://schemas.microsoft.com/office/drawing/2014/main" id="{5B9618F9-BB44-473E-A587-2C243AC18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4508500"/>
            <a:ext cx="3279775" cy="16573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8AFEAAC-DB29-4AD3-95EB-94B29CDD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OSPF LSA Example</a:t>
            </a:r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5FA8D367-4757-40C1-9E8F-3D9C72466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pic>
        <p:nvPicPr>
          <p:cNvPr id="49161" name="Picture 9">
            <a:extLst>
              <a:ext uri="{FF2B5EF4-FFF2-40B4-BE49-F238E27FC236}">
                <a16:creationId xmlns:a16="http://schemas.microsoft.com/office/drawing/2014/main" id="{9F1E401A-5734-4DEA-A733-5C2CA3DA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412875"/>
            <a:ext cx="2087563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9163" name="Freeform 11">
            <a:extLst>
              <a:ext uri="{FF2B5EF4-FFF2-40B4-BE49-F238E27FC236}">
                <a16:creationId xmlns:a16="http://schemas.microsoft.com/office/drawing/2014/main" id="{16DEEF5E-F3F0-4F6B-A4B5-66144B4DF05F}"/>
              </a:ext>
            </a:extLst>
          </p:cNvPr>
          <p:cNvSpPr>
            <a:spLocks/>
          </p:cNvSpPr>
          <p:nvPr/>
        </p:nvSpPr>
        <p:spPr bwMode="auto">
          <a:xfrm rot="-1709276">
            <a:off x="6443663" y="2565400"/>
            <a:ext cx="1079500" cy="95250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5638F9C7-1D3E-4BD2-8452-DAFD82AD68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5157788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49167" name="Rectangle 15">
            <a:extLst>
              <a:ext uri="{FF2B5EF4-FFF2-40B4-BE49-F238E27FC236}">
                <a16:creationId xmlns:a16="http://schemas.microsoft.com/office/drawing/2014/main" id="{DEECE097-03F6-4A6A-A4C4-5FB5D49A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349500"/>
            <a:ext cx="6119813" cy="4032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9168" name="Picture 16">
            <a:extLst>
              <a:ext uri="{FF2B5EF4-FFF2-40B4-BE49-F238E27FC236}">
                <a16:creationId xmlns:a16="http://schemas.microsoft.com/office/drawing/2014/main" id="{229048C8-0DC6-4526-A559-6F407BE2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2700338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9169" name="Text Box 17">
            <a:extLst>
              <a:ext uri="{FF2B5EF4-FFF2-40B4-BE49-F238E27FC236}">
                <a16:creationId xmlns:a16="http://schemas.microsoft.com/office/drawing/2014/main" id="{75F5486E-A9D4-4733-B7FB-1923D549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348288"/>
            <a:ext cx="105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Area 1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27CAC9CE-C992-4330-90E9-41ED3BCC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565400"/>
            <a:ext cx="105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Area 0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0BA8A836-F3A1-4D76-8B14-D58DF42D5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300663"/>
            <a:ext cx="1050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Area 2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(Stub)</a:t>
            </a:r>
          </a:p>
        </p:txBody>
      </p:sp>
      <p:pic>
        <p:nvPicPr>
          <p:cNvPr id="49174" name="Picture 22">
            <a:extLst>
              <a:ext uri="{FF2B5EF4-FFF2-40B4-BE49-F238E27FC236}">
                <a16:creationId xmlns:a16="http://schemas.microsoft.com/office/drawing/2014/main" id="{1FEFD8BE-F33D-48D6-A079-A09054736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221163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9175" name="Text Box 23">
            <a:extLst>
              <a:ext uri="{FF2B5EF4-FFF2-40B4-BE49-F238E27FC236}">
                <a16:creationId xmlns:a16="http://schemas.microsoft.com/office/drawing/2014/main" id="{4A050575-0A19-4AC5-A981-643ABA959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51525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AS 10</a:t>
            </a: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0C376919-99E1-4B9D-936E-D4A56973B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1747838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20</a:t>
            </a:r>
          </a:p>
        </p:txBody>
      </p:sp>
      <p:sp>
        <p:nvSpPr>
          <p:cNvPr id="49177" name="Line 25">
            <a:extLst>
              <a:ext uri="{FF2B5EF4-FFF2-40B4-BE49-F238E27FC236}">
                <a16:creationId xmlns:a16="http://schemas.microsoft.com/office/drawing/2014/main" id="{7CC6DBD1-7D43-4083-B658-6F052B59F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pic>
        <p:nvPicPr>
          <p:cNvPr id="49178" name="Picture 26">
            <a:extLst>
              <a:ext uri="{FF2B5EF4-FFF2-40B4-BE49-F238E27FC236}">
                <a16:creationId xmlns:a16="http://schemas.microsoft.com/office/drawing/2014/main" id="{8954EF5D-DE07-4A25-A5C4-AF346508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4581525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9179" name="Picture 27">
            <a:extLst>
              <a:ext uri="{FF2B5EF4-FFF2-40B4-BE49-F238E27FC236}">
                <a16:creationId xmlns:a16="http://schemas.microsoft.com/office/drawing/2014/main" id="{2395F292-87B6-4523-B7F1-4AD81D65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598988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9180" name="Line 28">
            <a:extLst>
              <a:ext uri="{FF2B5EF4-FFF2-40B4-BE49-F238E27FC236}">
                <a16:creationId xmlns:a16="http://schemas.microsoft.com/office/drawing/2014/main" id="{4102EC32-7A99-43B7-852F-E9A45737F0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45815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49181" name="Line 29">
            <a:extLst>
              <a:ext uri="{FF2B5EF4-FFF2-40B4-BE49-F238E27FC236}">
                <a16:creationId xmlns:a16="http://schemas.microsoft.com/office/drawing/2014/main" id="{13285E85-4A11-4301-BBC0-C5485E521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515778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pic>
        <p:nvPicPr>
          <p:cNvPr id="49182" name="Picture 30">
            <a:extLst>
              <a:ext uri="{FF2B5EF4-FFF2-40B4-BE49-F238E27FC236}">
                <a16:creationId xmlns:a16="http://schemas.microsoft.com/office/drawing/2014/main" id="{9C29FDBB-4C8F-4B8B-8ACC-AD6EC150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589588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9185" name="Rectangle 33">
            <a:extLst>
              <a:ext uri="{FF2B5EF4-FFF2-40B4-BE49-F238E27FC236}">
                <a16:creationId xmlns:a16="http://schemas.microsoft.com/office/drawing/2014/main" id="{B28F27DB-F7CB-4049-B1B6-A63AA919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462338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2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9186" name="Rectangle 34">
            <a:extLst>
              <a:ext uri="{FF2B5EF4-FFF2-40B4-BE49-F238E27FC236}">
                <a16:creationId xmlns:a16="http://schemas.microsoft.com/office/drawing/2014/main" id="{12989F03-A487-46F3-9CBA-108134FC7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890963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9187" name="Rectangle 35">
            <a:extLst>
              <a:ext uri="{FF2B5EF4-FFF2-40B4-BE49-F238E27FC236}">
                <a16:creationId xmlns:a16="http://schemas.microsoft.com/office/drawing/2014/main" id="{0AA36C64-9374-4922-B715-20F07BEE8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946275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49200" name="Rectangle 48">
            <a:extLst>
              <a:ext uri="{FF2B5EF4-FFF2-40B4-BE49-F238E27FC236}">
                <a16:creationId xmlns:a16="http://schemas.microsoft.com/office/drawing/2014/main" id="{205C83C7-119A-4E2D-B3AB-10286542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3894138"/>
            <a:ext cx="1154112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Default</a:t>
            </a:r>
          </a:p>
        </p:txBody>
      </p:sp>
      <p:sp>
        <p:nvSpPr>
          <p:cNvPr id="49205" name="Rectangle 53">
            <a:extLst>
              <a:ext uri="{FF2B5EF4-FFF2-40B4-BE49-F238E27FC236}">
                <a16:creationId xmlns:a16="http://schemas.microsoft.com/office/drawing/2014/main" id="{7D9382C2-751F-48DD-96A3-D67792EC8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946275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49191" name="Rectangle 39">
            <a:extLst>
              <a:ext uri="{FF2B5EF4-FFF2-40B4-BE49-F238E27FC236}">
                <a16:creationId xmlns:a16="http://schemas.microsoft.com/office/drawing/2014/main" id="{D16DED0B-02BE-4550-9281-308A4DEA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2924175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9192" name="Rectangle 40">
            <a:extLst>
              <a:ext uri="{FF2B5EF4-FFF2-40B4-BE49-F238E27FC236}">
                <a16:creationId xmlns:a16="http://schemas.microsoft.com/office/drawing/2014/main" id="{75FC1C2C-C202-41B8-A581-A09ADA49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068638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49206" name="Rectangle 54">
            <a:extLst>
              <a:ext uri="{FF2B5EF4-FFF2-40B4-BE49-F238E27FC236}">
                <a16:creationId xmlns:a16="http://schemas.microsoft.com/office/drawing/2014/main" id="{E8415BC1-65F0-4DFC-95C8-00DD9384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068638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49193" name="Rectangle 41">
            <a:extLst>
              <a:ext uri="{FF2B5EF4-FFF2-40B4-BE49-F238E27FC236}">
                <a16:creationId xmlns:a16="http://schemas.microsoft.com/office/drawing/2014/main" id="{6D16AE03-5DB5-4CE4-9988-251D78257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2924175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9194" name="Rectangle 42">
            <a:extLst>
              <a:ext uri="{FF2B5EF4-FFF2-40B4-BE49-F238E27FC236}">
                <a16:creationId xmlns:a16="http://schemas.microsoft.com/office/drawing/2014/main" id="{239F6F9F-03A2-4A85-BEEA-5813B8F73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2994025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9195" name="Rectangle 43">
            <a:extLst>
              <a:ext uri="{FF2B5EF4-FFF2-40B4-BE49-F238E27FC236}">
                <a16:creationId xmlns:a16="http://schemas.microsoft.com/office/drawing/2014/main" id="{60ABA183-D633-4CAD-AF46-30824F0C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065463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49197" name="Rectangle 45">
            <a:extLst>
              <a:ext uri="{FF2B5EF4-FFF2-40B4-BE49-F238E27FC236}">
                <a16:creationId xmlns:a16="http://schemas.microsoft.com/office/drawing/2014/main" id="{210521E0-008E-4626-8DEE-2F3169DD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2924175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49190" name="Rectangle 38">
            <a:extLst>
              <a:ext uri="{FF2B5EF4-FFF2-40B4-BE49-F238E27FC236}">
                <a16:creationId xmlns:a16="http://schemas.microsoft.com/office/drawing/2014/main" id="{8A60B8AD-EDAE-4AAB-AACC-9B7322AF3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068638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49207" name="Rectangle 55">
            <a:extLst>
              <a:ext uri="{FF2B5EF4-FFF2-40B4-BE49-F238E27FC236}">
                <a16:creationId xmlns:a16="http://schemas.microsoft.com/office/drawing/2014/main" id="{917408FC-5F2A-46CA-BCF8-00A8A45D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3068638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4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49196" name="Rectangle 44">
            <a:extLst>
              <a:ext uri="{FF2B5EF4-FFF2-40B4-BE49-F238E27FC236}">
                <a16:creationId xmlns:a16="http://schemas.microsoft.com/office/drawing/2014/main" id="{9F230263-77DB-4E5D-BFC4-13ECA6203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3136900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49189" name="Rectangle 37">
            <a:extLst>
              <a:ext uri="{FF2B5EF4-FFF2-40B4-BE49-F238E27FC236}">
                <a16:creationId xmlns:a16="http://schemas.microsoft.com/office/drawing/2014/main" id="{0240031A-7DA0-43F4-BA34-30E55FE5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276475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49208" name="Rectangle 56">
            <a:extLst>
              <a:ext uri="{FF2B5EF4-FFF2-40B4-BE49-F238E27FC236}">
                <a16:creationId xmlns:a16="http://schemas.microsoft.com/office/drawing/2014/main" id="{E63B2143-BDFA-409D-ACB2-0912C4C6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2276475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4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49170" name="Text Box 18">
            <a:extLst>
              <a:ext uri="{FF2B5EF4-FFF2-40B4-BE49-F238E27FC236}">
                <a16:creationId xmlns:a16="http://schemas.microsoft.com/office/drawing/2014/main" id="{586E0283-036A-425A-BA96-E5093A682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84463"/>
            <a:ext cx="579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DR</a:t>
            </a:r>
          </a:p>
        </p:txBody>
      </p:sp>
      <p:sp>
        <p:nvSpPr>
          <p:cNvPr id="49198" name="Rectangle 46">
            <a:extLst>
              <a:ext uri="{FF2B5EF4-FFF2-40B4-BE49-F238E27FC236}">
                <a16:creationId xmlns:a16="http://schemas.microsoft.com/office/drawing/2014/main" id="{B18B50E6-77C3-4C00-A574-F4E63187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276475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49199" name="Rectangle 47">
            <a:extLst>
              <a:ext uri="{FF2B5EF4-FFF2-40B4-BE49-F238E27FC236}">
                <a16:creationId xmlns:a16="http://schemas.microsoft.com/office/drawing/2014/main" id="{F6644BC3-F554-4E34-A9D7-41115C49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276475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49203" name="Rectangle 51">
            <a:extLst>
              <a:ext uri="{FF2B5EF4-FFF2-40B4-BE49-F238E27FC236}">
                <a16:creationId xmlns:a16="http://schemas.microsoft.com/office/drawing/2014/main" id="{DA3F6470-758D-4C1B-A109-13652F64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590800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9204" name="Rectangle 52">
            <a:extLst>
              <a:ext uri="{FF2B5EF4-FFF2-40B4-BE49-F238E27FC236}">
                <a16:creationId xmlns:a16="http://schemas.microsoft.com/office/drawing/2014/main" id="{DE08E944-00CC-4673-8190-70ED5DAC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595563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9188" name="Rectangle 36">
            <a:extLst>
              <a:ext uri="{FF2B5EF4-FFF2-40B4-BE49-F238E27FC236}">
                <a16:creationId xmlns:a16="http://schemas.microsoft.com/office/drawing/2014/main" id="{6B9BCB27-E645-4FBE-96EB-B926E0760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276475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49209" name="Rectangle 57">
            <a:extLst>
              <a:ext uri="{FF2B5EF4-FFF2-40B4-BE49-F238E27FC236}">
                <a16:creationId xmlns:a16="http://schemas.microsoft.com/office/drawing/2014/main" id="{38C69896-E220-4BEE-A036-DAA22208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2276475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4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49183" name="Rectangle 31">
            <a:extLst>
              <a:ext uri="{FF2B5EF4-FFF2-40B4-BE49-F238E27FC236}">
                <a16:creationId xmlns:a16="http://schemas.microsoft.com/office/drawing/2014/main" id="{2B742A52-CFEC-456E-98A6-7C024713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166938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2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9184" name="Rectangle 32">
            <a:extLst>
              <a:ext uri="{FF2B5EF4-FFF2-40B4-BE49-F238E27FC236}">
                <a16:creationId xmlns:a16="http://schemas.microsoft.com/office/drawing/2014/main" id="{70662129-00CF-48E4-B690-AA18A4BC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462338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2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3.33333E-6 0.06389 L -0.12326 0.06389 L -0.12326 -0.05972 " pathEditMode="relative" rAng="0" ptsTypes="AAAA">
                                      <p:cBhvr>
                                        <p:cTn id="10" dur="30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667 L -0.10417 0.16667 L -0.10417 0.27917 " pathEditMode="relative" ptsTypes="AAAA">
                                      <p:cBhvr>
                                        <p:cTn id="18" dur="30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-0.00104 0.16759 L 0.04062 0.16759 L 0.04062 0.28056 " pathEditMode="relative" rAng="0" ptsTypes="AAAA">
                                      <p:cBhvr>
                                        <p:cTn id="20" dur="30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393 L -0.00105 0.06041 L 0.36875 -0.09306 " pathEditMode="relative" rAng="0" ptsTypes="AAA">
                                      <p:cBhvr>
                                        <p:cTn id="31" dur="3000" fill="hold"/>
                                        <p:tgtEl>
                                          <p:spTgt spid="49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-203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2.96296E-6 L -0.00121 0.05672 L 0.17587 0.13403 " pathEditMode="relative" rAng="0" ptsTypes="AAA">
                                      <p:cBhvr>
                                        <p:cTn id="33" dur="3000" fill="hold"/>
                                        <p:tgtEl>
                                          <p:spTgt spid="49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0.1914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9143 L 0.14948 0.1914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54 L -0.06562 0.00254 L -0.06562 0.12754 " pathEditMode="relative" rAng="0" ptsTypes="AAA">
                                      <p:cBhvr>
                                        <p:cTn id="67" dur="30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625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54 L 0.06025 0.00254 L 0.06025 0.12754 " pathEditMode="relative" rAng="0" ptsTypes="AAA">
                                      <p:cBhvr>
                                        <p:cTn id="69" dur="30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1.38889E-6 0.08056 L 0.24097 0.14444 " pathEditMode="relative" rAng="0" ptsTypes="AAA">
                                      <p:cBhvr>
                                        <p:cTn id="89" dur="3000" fill="hold"/>
                                        <p:tgtEl>
                                          <p:spTgt spid="49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722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92 L 0.00035 0.07686 L 0.41458 -0.08703 " pathEditMode="relative" rAng="0" ptsTypes="AAA">
                                      <p:cBhvr>
                                        <p:cTn id="91" dur="2000" fill="hold"/>
                                        <p:tgtEl>
                                          <p:spTgt spid="49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3.33333E-6 L 0.00312 0.11504 L -0.09931 0.11504 L -0.09931 0.2206 " pathEditMode="relative" rAng="0" ptsTypes="AAAA">
                                      <p:cBhvr>
                                        <p:cTn id="97" dur="30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75 L -0.12917 0.075 L -0.12917 -0.09167 " pathEditMode="relative" ptsTypes="AAAA">
                                      <p:cBhvr>
                                        <p:cTn id="104" dur="20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667 L -0.10417 0.16667 L -0.10417 0.27917 " pathEditMode="relative" ptsTypes="AAAA">
                                      <p:cBhvr>
                                        <p:cTn id="112" dur="30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-0.00104 0.16759 L 0.04062 0.16759 L 0.04062 0.28056 " pathEditMode="relative" rAng="0" ptsTypes="AAAA">
                                      <p:cBhvr>
                                        <p:cTn id="114" dur="30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699 L -0.36736 0.16666 " pathEditMode="relative" ptsTypes="AAA">
                                      <p:cBhvr>
                                        <p:cTn id="141" dur="30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625 L 0.24375 0.12083 " pathEditMode="relative" ptsTypes="AAA">
                                      <p:cBhvr>
                                        <p:cTn id="149" dur="30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00105 0.04444 L -0.125 0.04444 L -0.125 -0.11528 " pathEditMode="relative" rAng="0" ptsTypes="AAAA">
                                      <p:cBhvr>
                                        <p:cTn id="151" dur="3000" fill="hold"/>
                                        <p:tgtEl>
                                          <p:spTgt spid="49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667 L -0.10417 0.16667 L -0.10417 0.27917 " pathEditMode="relative" ptsTypes="AAAA">
                                      <p:cBhvr>
                                        <p:cTn id="159" dur="30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-0.00104 0.16759 L 0.04062 0.16759 L 0.04062 0.28056 " pathEditMode="relative" rAng="0" ptsTypes="AAAA">
                                      <p:cBhvr>
                                        <p:cTn id="161" dur="30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699 L -0.36736 0.16666 " pathEditMode="relative" ptsTypes="AAA">
                                      <p:cBhvr>
                                        <p:cTn id="185" dur="30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00105 0.04444 L -0.125 0.04444 L -0.125 -0.11528 " pathEditMode="relative" rAng="0" ptsTypes="AAAA">
                                      <p:cBhvr>
                                        <p:cTn id="193" dur="3000" fill="hold"/>
                                        <p:tgtEl>
                                          <p:spTgt spid="49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3542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625 L 0.24375 0.12083 " pathEditMode="relative" ptsTypes="AAA">
                                      <p:cBhvr>
                                        <p:cTn id="195" dur="30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667 L -0.10417 0.16667 L -0.10417 0.27917 " pathEditMode="relative" ptsTypes="AAAA">
                                      <p:cBhvr>
                                        <p:cTn id="205" dur="30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-0.00104 0.16759 L 0.04062 0.16759 L 0.04062 0.28056 " pathEditMode="relative" rAng="0" ptsTypes="AAAA">
                                      <p:cBhvr>
                                        <p:cTn id="207" dur="30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4028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3.33333E-6 L 0.00312 0.11504 L -0.09931 0.11504 L -0.09931 0.2206 " pathEditMode="relative" rAng="0" ptsTypes="AAAA">
                                      <p:cBhvr>
                                        <p:cTn id="209" dur="30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5" grpId="0" animBg="1"/>
      <p:bldP spid="49185" grpId="1" animBg="1"/>
      <p:bldP spid="49185" grpId="2" animBg="1"/>
      <p:bldP spid="49186" grpId="0" animBg="1"/>
      <p:bldP spid="49186" grpId="1" animBg="1"/>
      <p:bldP spid="49186" grpId="2" animBg="1"/>
      <p:bldP spid="49187" grpId="0" animBg="1"/>
      <p:bldP spid="49187" grpId="1" animBg="1"/>
      <p:bldP spid="49187" grpId="2" animBg="1"/>
      <p:bldP spid="49200" grpId="0" animBg="1"/>
      <p:bldP spid="49200" grpId="1" animBg="1"/>
      <p:bldP spid="49200" grpId="2" animBg="1"/>
      <p:bldP spid="49205" grpId="0" animBg="1"/>
      <p:bldP spid="49205" grpId="1" animBg="1"/>
      <p:bldP spid="49205" grpId="2" animBg="1"/>
      <p:bldP spid="49191" grpId="0" animBg="1"/>
      <p:bldP spid="49191" grpId="1" animBg="1"/>
      <p:bldP spid="49191" grpId="2" animBg="1"/>
      <p:bldP spid="49192" grpId="0" animBg="1"/>
      <p:bldP spid="49192" grpId="1" animBg="1"/>
      <p:bldP spid="49192" grpId="2" animBg="1"/>
      <p:bldP spid="49206" grpId="0" animBg="1"/>
      <p:bldP spid="49206" grpId="1" animBg="1"/>
      <p:bldP spid="49193" grpId="0" animBg="1"/>
      <p:bldP spid="49193" grpId="1" animBg="1"/>
      <p:bldP spid="49193" grpId="2" animBg="1"/>
      <p:bldP spid="49194" grpId="0" animBg="1"/>
      <p:bldP spid="49194" grpId="1" animBg="1"/>
      <p:bldP spid="49194" grpId="2" animBg="1"/>
      <p:bldP spid="49195" grpId="0" animBg="1"/>
      <p:bldP spid="49195" grpId="1" animBg="1"/>
      <p:bldP spid="49195" grpId="2" animBg="1"/>
      <p:bldP spid="49197" grpId="0" animBg="1"/>
      <p:bldP spid="49197" grpId="1" animBg="1"/>
      <p:bldP spid="49197" grpId="2" animBg="1"/>
      <p:bldP spid="49190" grpId="0" animBg="1"/>
      <p:bldP spid="49190" grpId="1" animBg="1"/>
      <p:bldP spid="49190" grpId="2" animBg="1"/>
      <p:bldP spid="49207" grpId="1" animBg="1"/>
      <p:bldP spid="49207" grpId="2" animBg="1"/>
      <p:bldP spid="49196" grpId="0" animBg="1"/>
      <p:bldP spid="49196" grpId="1" animBg="1"/>
      <p:bldP spid="49196" grpId="2" animBg="1"/>
      <p:bldP spid="49189" grpId="0" animBg="1"/>
      <p:bldP spid="49189" grpId="1" animBg="1"/>
      <p:bldP spid="49189" grpId="2" animBg="1"/>
      <p:bldP spid="49208" grpId="0" animBg="1"/>
      <p:bldP spid="49208" grpId="1" animBg="1"/>
      <p:bldP spid="49208" grpId="2" animBg="1"/>
      <p:bldP spid="49198" grpId="0" animBg="1"/>
      <p:bldP spid="49198" grpId="1" animBg="1"/>
      <p:bldP spid="49198" grpId="2" animBg="1"/>
      <p:bldP spid="49199" grpId="0" animBg="1"/>
      <p:bldP spid="49199" grpId="1" animBg="1"/>
      <p:bldP spid="49199" grpId="2" animBg="1"/>
      <p:bldP spid="49203" grpId="0" animBg="1"/>
      <p:bldP spid="49203" grpId="1" animBg="1"/>
      <p:bldP spid="49203" grpId="2" animBg="1"/>
      <p:bldP spid="49204" grpId="0" animBg="1"/>
      <p:bldP spid="49204" grpId="1" animBg="1"/>
      <p:bldP spid="49204" grpId="2" animBg="1"/>
      <p:bldP spid="49188" grpId="0" animBg="1"/>
      <p:bldP spid="49188" grpId="1" animBg="1"/>
      <p:bldP spid="49188" grpId="2" animBg="1"/>
      <p:bldP spid="49209" grpId="0" animBg="1"/>
      <p:bldP spid="49209" grpId="1" animBg="1"/>
      <p:bldP spid="49209" grpId="2" animBg="1"/>
      <p:bldP spid="49183" grpId="0" animBg="1"/>
      <p:bldP spid="49183" grpId="1" animBg="1"/>
      <p:bldP spid="49183" grpId="2" animBg="1"/>
      <p:bldP spid="49183" grpId="3" animBg="1"/>
      <p:bldP spid="49184" grpId="0" animBg="1"/>
      <p:bldP spid="49184" grpId="1" animBg="1"/>
      <p:bldP spid="49184" grpId="2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625A24D-AE24-4644-BDCC-EC9745AE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8740-ADB2-4BE3-AF3E-6FD658417E27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CF80513-3222-419F-B70E-0C03BDA51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11.5.4  OSPF Databases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152AA84-5E9B-4E73-AB2E-3E4A7F315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Adjacency database</a:t>
            </a:r>
            <a:endParaRPr lang="en-US" altLang="zh-CN" sz="2400" i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/>
              <a:t>All the neighbors to which a router has established bidirectional communication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Unique for each router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Link-state database</a:t>
            </a:r>
            <a:endParaRPr lang="en-US" altLang="zh-CN" sz="2400" i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/>
              <a:t>The relationship between each router and its neighbors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All routers within an area have identical link-state databases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Forwarding database ( routing table )</a:t>
            </a:r>
            <a:endParaRPr lang="en-US" altLang="zh-CN" sz="2400" i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/>
              <a:t>The routes generated when an SPF algorithm is run on the link-state database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routing table on each router is unique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5F037913-AD36-49C3-9162-C2D0A03B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64AA-90EA-48E1-A527-7417295D1E2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C1E7F5A-32E3-4487-B029-17C0113ED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11.5.5  OSPF Packets</a:t>
            </a:r>
          </a:p>
        </p:txBody>
      </p:sp>
      <p:sp>
        <p:nvSpPr>
          <p:cNvPr id="43022" name="Rectangle 14">
            <a:extLst>
              <a:ext uri="{FF2B5EF4-FFF2-40B4-BE49-F238E27FC236}">
                <a16:creationId xmlns:a16="http://schemas.microsoft.com/office/drawing/2014/main" id="{1CF0EE09-9AB9-4A23-9783-0EE5BD1BC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11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3000"/>
              <a:t>Format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zh-CN" sz="3000"/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zh-CN" sz="3000"/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zh-CN" sz="30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endParaRPr lang="en-US" altLang="zh-CN" sz="26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endParaRPr lang="en-US" altLang="zh-CN" sz="30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endParaRPr lang="en-US" altLang="zh-CN" sz="30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endParaRPr lang="en-US" altLang="zh-CN" sz="30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endParaRPr lang="en-US" altLang="zh-CN" sz="3000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3000"/>
              <a:t>Multicasting:  224.0.0.5,  224.0.0.6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3000"/>
              <a:t>Encapsulation:  IP ( protocol 89 )</a:t>
            </a:r>
          </a:p>
        </p:txBody>
      </p:sp>
      <p:grpSp>
        <p:nvGrpSpPr>
          <p:cNvPr id="43024" name="Group 16">
            <a:extLst>
              <a:ext uri="{FF2B5EF4-FFF2-40B4-BE49-F238E27FC236}">
                <a16:creationId xmlns:a16="http://schemas.microsoft.com/office/drawing/2014/main" id="{C4B9796F-2FEB-4CE5-993A-D92734D9453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44675"/>
            <a:ext cx="8459787" cy="3479800"/>
            <a:chOff x="295" y="1692"/>
            <a:chExt cx="5329" cy="2328"/>
          </a:xfrm>
        </p:grpSpPr>
        <p:sp>
          <p:nvSpPr>
            <p:cNvPr id="43011" name="Rectangle 3">
              <a:extLst>
                <a:ext uri="{FF2B5EF4-FFF2-40B4-BE49-F238E27FC236}">
                  <a16:creationId xmlns:a16="http://schemas.microsoft.com/office/drawing/2014/main" id="{5562CF6D-15E3-461A-A8E2-B8749C8E8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706"/>
              <a:ext cx="1179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Version</a:t>
              </a:r>
            </a:p>
          </p:txBody>
        </p:sp>
        <p:sp>
          <p:nvSpPr>
            <p:cNvPr id="43012" name="Rectangle 4">
              <a:extLst>
                <a:ext uri="{FF2B5EF4-FFF2-40B4-BE49-F238E27FC236}">
                  <a16:creationId xmlns:a16="http://schemas.microsoft.com/office/drawing/2014/main" id="{4107424B-E03C-47A1-89B1-FE692B2A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706"/>
              <a:ext cx="1179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Type</a:t>
              </a:r>
            </a:p>
          </p:txBody>
        </p:sp>
        <p:sp>
          <p:nvSpPr>
            <p:cNvPr id="43013" name="Rectangle 5">
              <a:extLst>
                <a:ext uri="{FF2B5EF4-FFF2-40B4-BE49-F238E27FC236}">
                  <a16:creationId xmlns:a16="http://schemas.microsoft.com/office/drawing/2014/main" id="{5E04C402-685B-457F-AA1B-6D597D7B4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001"/>
              <a:ext cx="4715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Router ID</a:t>
              </a:r>
            </a:p>
          </p:txBody>
        </p:sp>
        <p:sp>
          <p:nvSpPr>
            <p:cNvPr id="43014" name="Rectangle 6">
              <a:extLst>
                <a:ext uri="{FF2B5EF4-FFF2-40B4-BE49-F238E27FC236}">
                  <a16:creationId xmlns:a16="http://schemas.microsoft.com/office/drawing/2014/main" id="{5024DC4C-5922-43EF-8601-4705ABFE3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96"/>
              <a:ext cx="4715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Area ID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015" name="Rectangle 7">
              <a:extLst>
                <a:ext uri="{FF2B5EF4-FFF2-40B4-BE49-F238E27FC236}">
                  <a16:creationId xmlns:a16="http://schemas.microsoft.com/office/drawing/2014/main" id="{4BE05C4A-D14C-4BD1-9291-263423FC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06"/>
              <a:ext cx="2358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Packet Length</a:t>
              </a:r>
            </a:p>
          </p:txBody>
        </p:sp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5CEAFC1B-8920-4CC8-A839-ACE99A58F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886"/>
              <a:ext cx="4715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Authentication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017" name="Rectangle 9">
              <a:extLst>
                <a:ext uri="{FF2B5EF4-FFF2-40B4-BE49-F238E27FC236}">
                  <a16:creationId xmlns:a16="http://schemas.microsoft.com/office/drawing/2014/main" id="{AF2735DE-A8AF-4D11-89BE-C4734D40D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181"/>
              <a:ext cx="4715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Authentication</a:t>
              </a:r>
            </a:p>
          </p:txBody>
        </p:sp>
        <p:sp>
          <p:nvSpPr>
            <p:cNvPr id="43018" name="Rectangle 10">
              <a:extLst>
                <a:ext uri="{FF2B5EF4-FFF2-40B4-BE49-F238E27FC236}">
                  <a16:creationId xmlns:a16="http://schemas.microsoft.com/office/drawing/2014/main" id="{8CF5FBA1-13CC-454F-8165-F350776EE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591"/>
              <a:ext cx="2358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Authentication Type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019" name="Rectangle 11">
              <a:extLst>
                <a:ext uri="{FF2B5EF4-FFF2-40B4-BE49-F238E27FC236}">
                  <a16:creationId xmlns:a16="http://schemas.microsoft.com/office/drawing/2014/main" id="{A93E3D08-56EA-4ECC-B0E0-0F56484DB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591"/>
              <a:ext cx="2358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Checksum</a:t>
              </a:r>
            </a:p>
          </p:txBody>
        </p:sp>
        <p:sp>
          <p:nvSpPr>
            <p:cNvPr id="43020" name="AutoShape 12">
              <a:extLst>
                <a:ext uri="{FF2B5EF4-FFF2-40B4-BE49-F238E27FC236}">
                  <a16:creationId xmlns:a16="http://schemas.microsoft.com/office/drawing/2014/main" id="{6399D385-9C9C-4526-A2D7-7A722927E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1692"/>
              <a:ext cx="227" cy="1784"/>
            </a:xfrm>
            <a:prstGeom prst="rightBrace">
              <a:avLst>
                <a:gd name="adj1" fmla="val 6549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Text Box 13">
              <a:extLst>
                <a:ext uri="{FF2B5EF4-FFF2-40B4-BE49-F238E27FC236}">
                  <a16:creationId xmlns:a16="http://schemas.microsoft.com/office/drawing/2014/main" id="{EEEAC0B9-7C3B-4847-BE49-F9DC1057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2200"/>
              <a:ext cx="385" cy="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Header</a:t>
              </a:r>
            </a:p>
          </p:txBody>
        </p:sp>
        <p:sp>
          <p:nvSpPr>
            <p:cNvPr id="43023" name="Rectangle 15">
              <a:extLst>
                <a:ext uri="{FF2B5EF4-FFF2-40B4-BE49-F238E27FC236}">
                  <a16:creationId xmlns:a16="http://schemas.microsoft.com/office/drawing/2014/main" id="{12406049-34F6-46F9-9EC6-BF3247C4C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476"/>
              <a:ext cx="4715" cy="54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3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OSPF Packet Data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89C5C30-56BE-497E-9046-F96F1F24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D249-E112-4D37-BCC0-4AFCD2525BF6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B432D1D-9610-4C41-AF39-1E519C6FB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Packet Types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861255-E8DF-4FF8-9E5A-B217931D7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0403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1:  Hello packet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/>
              <a:t>A 64-byte packet sent </a:t>
            </a:r>
            <a:r>
              <a:rPr lang="en-US" altLang="zh-CN" sz="2400">
                <a:cs typeface="Arial" panose="020B0604020202020204" pitchFamily="34" charset="0"/>
              </a:rPr>
              <a:t>periodically</a:t>
            </a:r>
            <a:r>
              <a:rPr lang="en-US" altLang="zh-CN" sz="2400"/>
              <a:t> to keep a link “alive”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2:  DBD ( Database Description )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/>
              <a:t>Summary contents of a router’s link-state database sent to a newly discovered neighbor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3:  LSR ( Link-State Request )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/>
              <a:t>Requests more specific information about a link from a neighbor’s link-state database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4:  LSU ( Link-State Update, LSA )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/>
              <a:t>Transports LSAs to neighbor routers, a reply to an LSR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5:  LSAck ( Link-State Acknowledgement )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/>
              <a:t>Ack receipt of a LSA; OSPF’s routing updates are connection-oriented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91F670A3-51E7-4224-9AFD-756987C8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5B7-ACDE-4AF3-AEE6-BF7ABE4597B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524B4C6-E1AE-4B44-B009-C9BDEBD83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IGP vs. EGP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7916B8E-D1B3-4044-872D-37249D440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11750"/>
          </a:xfrm>
        </p:spPr>
        <p:txBody>
          <a:bodyPr/>
          <a:lstStyle/>
          <a:p>
            <a:r>
              <a:rPr lang="en-US" altLang="zh-CN" sz="2800"/>
              <a:t>IGP: Interior Gateway Protocol</a:t>
            </a:r>
            <a:r>
              <a:rPr lang="zh-CN" altLang="en-US" sz="2800"/>
              <a:t>（内部网关协议）</a:t>
            </a:r>
          </a:p>
          <a:p>
            <a:pPr lvl="1"/>
            <a:r>
              <a:rPr lang="en-US" altLang="zh-CN" sz="2400"/>
              <a:t>To be used within an autonomous system</a:t>
            </a:r>
          </a:p>
          <a:p>
            <a:pPr lvl="1"/>
            <a:r>
              <a:rPr lang="en-US" altLang="zh-CN" sz="2400"/>
              <a:t>To find the best path to the network</a:t>
            </a:r>
            <a:endParaRPr lang="en-US" altLang="zh-CN" sz="2400">
              <a:solidFill>
                <a:schemeClr val="folHlink"/>
              </a:solidFill>
            </a:endParaRPr>
          </a:p>
          <a:p>
            <a:pPr lvl="1"/>
            <a:r>
              <a:rPr lang="en-US" altLang="zh-CN" sz="2400"/>
              <a:t>Example</a:t>
            </a:r>
            <a:r>
              <a:rPr lang="zh-CN" altLang="en-US" sz="2400"/>
              <a:t>：</a:t>
            </a:r>
            <a:r>
              <a:rPr lang="en-US" altLang="zh-CN" sz="2400"/>
              <a:t>RIP</a:t>
            </a:r>
            <a:r>
              <a:rPr lang="zh-CN" altLang="en-US" sz="2400"/>
              <a:t>、</a:t>
            </a:r>
            <a:r>
              <a:rPr lang="en-US" altLang="zh-CN" sz="2400"/>
              <a:t>OSPF</a:t>
            </a:r>
            <a:r>
              <a:rPr lang="zh-CN" altLang="en-US" sz="2400"/>
              <a:t>、</a:t>
            </a:r>
            <a:r>
              <a:rPr lang="en-US" altLang="zh-CN" sz="2400"/>
              <a:t>IS-IS</a:t>
            </a:r>
          </a:p>
          <a:p>
            <a:r>
              <a:rPr lang="en-US" altLang="zh-CN" sz="2800"/>
              <a:t>EGP: Exterior Gateway Protocol</a:t>
            </a:r>
            <a:r>
              <a:rPr lang="zh-CN" altLang="en-US" sz="2800"/>
              <a:t>（外部网关协议）</a:t>
            </a:r>
          </a:p>
          <a:p>
            <a:pPr lvl="1"/>
            <a:r>
              <a:rPr lang="en-US" altLang="zh-CN" sz="2400"/>
              <a:t>To be used between autonomous systems</a:t>
            </a:r>
          </a:p>
          <a:p>
            <a:pPr lvl="1"/>
            <a:r>
              <a:rPr lang="en-US" altLang="zh-CN" sz="2400"/>
              <a:t>To find the best path to the AS </a:t>
            </a:r>
          </a:p>
          <a:p>
            <a:pPr lvl="1"/>
            <a:r>
              <a:rPr lang="en-US" altLang="zh-CN" sz="2400"/>
              <a:t>Example</a:t>
            </a:r>
            <a:r>
              <a:rPr lang="zh-CN" altLang="en-US" sz="2400"/>
              <a:t>：</a:t>
            </a:r>
            <a:r>
              <a:rPr lang="en-US" altLang="zh-CN" sz="2400"/>
              <a:t>BGP-4</a:t>
            </a:r>
          </a:p>
          <a:p>
            <a:r>
              <a:rPr lang="en-US" altLang="zh-CN" sz="2800">
                <a:solidFill>
                  <a:schemeClr val="folHlink"/>
                </a:solidFill>
              </a:rPr>
              <a:t>Note</a:t>
            </a:r>
          </a:p>
          <a:p>
            <a:pPr lvl="1"/>
            <a:r>
              <a:rPr lang="en-US" altLang="zh-CN" sz="2400"/>
              <a:t>The static routing or an IGP could also be used between autonomous systems in some case</a:t>
            </a:r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8F56A54A-2626-467A-A309-ADC65846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724400"/>
            <a:ext cx="2232025" cy="720725"/>
          </a:xfrm>
          <a:prstGeom prst="ellipse">
            <a:avLst/>
          </a:prstGeom>
          <a:solidFill>
            <a:srgbClr val="F9EB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AS1</a:t>
            </a:r>
          </a:p>
        </p:txBody>
      </p:sp>
      <p:sp>
        <p:nvSpPr>
          <p:cNvPr id="13317" name="Oval 5">
            <a:extLst>
              <a:ext uri="{FF2B5EF4-FFF2-40B4-BE49-F238E27FC236}">
                <a16:creationId xmlns:a16="http://schemas.microsoft.com/office/drawing/2014/main" id="{D6DF8606-5D85-451F-8B99-94A83320E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24400"/>
            <a:ext cx="2160587" cy="720725"/>
          </a:xfrm>
          <a:prstGeom prst="ellipse">
            <a:avLst/>
          </a:prstGeom>
          <a:solidFill>
            <a:srgbClr val="F9EB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AS2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437A7692-A961-43C9-9172-89488FE4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870450"/>
            <a:ext cx="431800" cy="4318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F8FADD43-AD92-48FF-8E83-27D2CC53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870450"/>
            <a:ext cx="431800" cy="4318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13320" name="AutoShape 8">
            <a:extLst>
              <a:ext uri="{FF2B5EF4-FFF2-40B4-BE49-F238E27FC236}">
                <a16:creationId xmlns:a16="http://schemas.microsoft.com/office/drawing/2014/main" id="{DAAB5352-EB6B-4DB0-BF84-E99483557DE1}"/>
              </a:ext>
            </a:extLst>
          </p:cNvPr>
          <p:cNvCxnSpPr>
            <a:cxnSpLocks noChangeShapeType="1"/>
            <a:stCxn id="13318" idx="3"/>
            <a:endCxn id="13319" idx="1"/>
          </p:cNvCxnSpPr>
          <p:nvPr/>
        </p:nvCxnSpPr>
        <p:spPr bwMode="auto">
          <a:xfrm>
            <a:off x="5580063" y="5086350"/>
            <a:ext cx="1368425" cy="0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1" name="Text Box 9">
            <a:extLst>
              <a:ext uri="{FF2B5EF4-FFF2-40B4-BE49-F238E27FC236}">
                <a16:creationId xmlns:a16="http://schemas.microsoft.com/office/drawing/2014/main" id="{CA35D9EF-764E-4876-97D4-A7E120F4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38675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EGP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B7202121-6E3B-4C03-908A-2A31510D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84028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ffectLst/>
              </a:rPr>
              <a:t>IGP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D9E1815C-E3C6-48EB-BDA3-ECDE3E783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83076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ffectLst/>
              </a:rPr>
              <a:t>IGP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D96C3E0-5EB0-46CD-A141-1C57EACC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A97E-C946-4443-AD20-78F88EFE995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873B13D8-9F3F-4236-B5D0-B4D2B8AB3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LSU Packet Format</a:t>
            </a:r>
          </a:p>
        </p:txBody>
      </p:sp>
      <p:sp>
        <p:nvSpPr>
          <p:cNvPr id="119819" name="Rectangle 11">
            <a:extLst>
              <a:ext uri="{FF2B5EF4-FFF2-40B4-BE49-F238E27FC236}">
                <a16:creationId xmlns:a16="http://schemas.microsoft.com/office/drawing/2014/main" id="{3646354F-4FE8-433B-8912-22208AA9C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484313"/>
            <a:ext cx="7485062" cy="179863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OSPF common header</a:t>
            </a:r>
          </a:p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24 bytes,  Type = 4</a:t>
            </a:r>
          </a:p>
        </p:txBody>
      </p:sp>
      <p:sp>
        <p:nvSpPr>
          <p:cNvPr id="119822" name="AutoShape 14">
            <a:extLst>
              <a:ext uri="{FF2B5EF4-FFF2-40B4-BE49-F238E27FC236}">
                <a16:creationId xmlns:a16="http://schemas.microsoft.com/office/drawing/2014/main" id="{DCB8E0C6-4E12-4BA4-8B85-187A5705D08E}"/>
              </a:ext>
            </a:extLst>
          </p:cNvPr>
          <p:cNvSpPr>
            <a:spLocks/>
          </p:cNvSpPr>
          <p:nvPr/>
        </p:nvSpPr>
        <p:spPr bwMode="auto">
          <a:xfrm>
            <a:off x="7956550" y="3787775"/>
            <a:ext cx="287338" cy="1873250"/>
          </a:xfrm>
          <a:prstGeom prst="rightBrace">
            <a:avLst>
              <a:gd name="adj1" fmla="val 5432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3" name="Text Box 15">
            <a:extLst>
              <a:ext uri="{FF2B5EF4-FFF2-40B4-BE49-F238E27FC236}">
                <a16:creationId xmlns:a16="http://schemas.microsoft.com/office/drawing/2014/main" id="{3F63BF97-D862-4C87-B088-8E02F1AB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4083050"/>
            <a:ext cx="5492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Repeated</a:t>
            </a:r>
          </a:p>
        </p:txBody>
      </p:sp>
      <p:sp>
        <p:nvSpPr>
          <p:cNvPr id="119824" name="Rectangle 16">
            <a:extLst>
              <a:ext uri="{FF2B5EF4-FFF2-40B4-BE49-F238E27FC236}">
                <a16:creationId xmlns:a16="http://schemas.microsoft.com/office/drawing/2014/main" id="{43FFB92B-16F4-4B82-96E3-1895A1F08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787775"/>
            <a:ext cx="7485062" cy="1873250"/>
          </a:xfrm>
          <a:prstGeom prst="rect">
            <a:avLst/>
          </a:prstGeom>
          <a:solidFill>
            <a:srgbClr val="660066">
              <a:alpha val="30000"/>
            </a:srgb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LSAs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(any combination of different kinds)</a:t>
            </a:r>
          </a:p>
        </p:txBody>
      </p:sp>
      <p:sp>
        <p:nvSpPr>
          <p:cNvPr id="119825" name="Rectangle 17">
            <a:extLst>
              <a:ext uri="{FF2B5EF4-FFF2-40B4-BE49-F238E27FC236}">
                <a16:creationId xmlns:a16="http://schemas.microsoft.com/office/drawing/2014/main" id="{F76C6543-4A9F-47ED-B3EC-EB088067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284538"/>
            <a:ext cx="7485062" cy="5032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# LSAs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( 1 byte 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ABDF0EBD-4BBE-45AC-B194-EFC0E6EF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6A5-2F68-4D83-8BEA-009B424051DD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87FF6B09-91ED-4FCE-A928-DAB2BB166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LSA Format</a:t>
            </a:r>
          </a:p>
        </p:txBody>
      </p:sp>
      <p:sp>
        <p:nvSpPr>
          <p:cNvPr id="120837" name="AutoShape 5">
            <a:extLst>
              <a:ext uri="{FF2B5EF4-FFF2-40B4-BE49-F238E27FC236}">
                <a16:creationId xmlns:a16="http://schemas.microsoft.com/office/drawing/2014/main" id="{61091B8B-CCF3-4407-B830-FC4820C74042}"/>
              </a:ext>
            </a:extLst>
          </p:cNvPr>
          <p:cNvSpPr>
            <a:spLocks/>
          </p:cNvSpPr>
          <p:nvPr/>
        </p:nvSpPr>
        <p:spPr bwMode="auto">
          <a:xfrm>
            <a:off x="7956550" y="1646238"/>
            <a:ext cx="287338" cy="2503487"/>
          </a:xfrm>
          <a:prstGeom prst="rightBrace">
            <a:avLst>
              <a:gd name="adj1" fmla="val 7260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51E480D4-DBD7-47E4-80E8-174E4DB47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2303463"/>
            <a:ext cx="611187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Header</a:t>
            </a:r>
          </a:p>
        </p:txBody>
      </p:sp>
      <p:sp>
        <p:nvSpPr>
          <p:cNvPr id="120841" name="Rectangle 9">
            <a:extLst>
              <a:ext uri="{FF2B5EF4-FFF2-40B4-BE49-F238E27FC236}">
                <a16:creationId xmlns:a16="http://schemas.microsoft.com/office/drawing/2014/main" id="{6249DD58-1860-4523-B03D-508D97AF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49725"/>
            <a:ext cx="7485062" cy="1295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LSA data</a:t>
            </a:r>
          </a:p>
        </p:txBody>
      </p:sp>
      <p:sp>
        <p:nvSpPr>
          <p:cNvPr id="120842" name="Rectangle 10">
            <a:extLst>
              <a:ext uri="{FF2B5EF4-FFF2-40B4-BE49-F238E27FC236}">
                <a16:creationId xmlns:a16="http://schemas.microsoft.com/office/drawing/2014/main" id="{07352193-8928-4171-BE89-EA26A155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41663"/>
            <a:ext cx="7485062" cy="50323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LS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</a:t>
            </a:r>
          </a:p>
        </p:txBody>
      </p:sp>
      <p:sp>
        <p:nvSpPr>
          <p:cNvPr id="120843" name="Rectangle 11">
            <a:extLst>
              <a:ext uri="{FF2B5EF4-FFF2-40B4-BE49-F238E27FC236}">
                <a16:creationId xmlns:a16="http://schemas.microsoft.com/office/drawing/2014/main" id="{5D3512E8-55BA-48F6-875E-78D493E1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36838"/>
            <a:ext cx="7485062" cy="50323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Advertising Router ID</a:t>
            </a:r>
          </a:p>
        </p:txBody>
      </p:sp>
      <p:sp>
        <p:nvSpPr>
          <p:cNvPr id="120844" name="Rectangle 12">
            <a:extLst>
              <a:ext uri="{FF2B5EF4-FFF2-40B4-BE49-F238E27FC236}">
                <a16:creationId xmlns:a16="http://schemas.microsoft.com/office/drawing/2014/main" id="{A7A6E028-6B6E-4DC3-BEB2-0DC945F6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2013"/>
            <a:ext cx="7485062" cy="50323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Link state ID</a:t>
            </a:r>
          </a:p>
        </p:txBody>
      </p:sp>
      <p:sp>
        <p:nvSpPr>
          <p:cNvPr id="120845" name="Rectangle 13">
            <a:extLst>
              <a:ext uri="{FF2B5EF4-FFF2-40B4-BE49-F238E27FC236}">
                <a16:creationId xmlns:a16="http://schemas.microsoft.com/office/drawing/2014/main" id="{F8543086-AD72-438E-88B4-1C5A88F09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44900"/>
            <a:ext cx="3743325" cy="50323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LS checksum</a:t>
            </a:r>
          </a:p>
        </p:txBody>
      </p:sp>
      <p:sp>
        <p:nvSpPr>
          <p:cNvPr id="120846" name="Rectangle 14">
            <a:extLst>
              <a:ext uri="{FF2B5EF4-FFF2-40B4-BE49-F238E27FC236}">
                <a16:creationId xmlns:a16="http://schemas.microsoft.com/office/drawing/2014/main" id="{54496D56-B942-4A58-A0EF-B52B6D8B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644900"/>
            <a:ext cx="3743325" cy="50323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length</a:t>
            </a:r>
          </a:p>
        </p:txBody>
      </p:sp>
      <p:sp>
        <p:nvSpPr>
          <p:cNvPr id="120848" name="Rectangle 16">
            <a:extLst>
              <a:ext uri="{FF2B5EF4-FFF2-40B4-BE49-F238E27FC236}">
                <a16:creationId xmlns:a16="http://schemas.microsoft.com/office/drawing/2014/main" id="{5C4C079F-8BA1-458E-B342-B7A82BD6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30363"/>
            <a:ext cx="3743325" cy="50323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LS age</a:t>
            </a:r>
          </a:p>
        </p:txBody>
      </p:sp>
      <p:sp>
        <p:nvSpPr>
          <p:cNvPr id="120849" name="Rectangle 17">
            <a:extLst>
              <a:ext uri="{FF2B5EF4-FFF2-40B4-BE49-F238E27FC236}">
                <a16:creationId xmlns:a16="http://schemas.microsoft.com/office/drawing/2014/main" id="{E4FA4D57-AF80-4597-931C-65BF74D6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630363"/>
            <a:ext cx="1873250" cy="50323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Options</a:t>
            </a:r>
          </a:p>
        </p:txBody>
      </p:sp>
      <p:sp>
        <p:nvSpPr>
          <p:cNvPr id="120850" name="Rectangle 18">
            <a:extLst>
              <a:ext uri="{FF2B5EF4-FFF2-40B4-BE49-F238E27FC236}">
                <a16:creationId xmlns:a16="http://schemas.microsoft.com/office/drawing/2014/main" id="{DAE51F83-82DA-4882-864B-DBDC0884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30363"/>
            <a:ext cx="1873250" cy="50323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LS type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060784A-EAD0-4EFD-BABA-75BDA728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F6C5-294F-4EF8-8567-F491C14C1748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A7DD7CD5-3C73-4746-9AE7-C62EEFA3C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Router ID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26F59730-188A-4347-B7CD-01E92B2DB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A 32-bit number assigned to each router running the OSPF protocol</a:t>
            </a:r>
          </a:p>
          <a:p>
            <a:pPr lvl="1"/>
            <a:r>
              <a:rPr lang="en-US" altLang="zh-CN" sz="2400"/>
              <a:t>Uniquely identifies the router within an AS</a:t>
            </a:r>
          </a:p>
          <a:p>
            <a:pPr lvl="1"/>
            <a:r>
              <a:rPr lang="en-US" altLang="zh-CN" sz="2400"/>
              <a:t>Implementation strategy: to use the largest or smallest IP interface address assigned to the router</a:t>
            </a:r>
          </a:p>
          <a:p>
            <a:r>
              <a:rPr lang="en-US" altLang="zh-CN" sz="2800">
                <a:solidFill>
                  <a:srgbClr val="00FFFF"/>
                </a:solidFill>
              </a:rPr>
              <a:t>Route ID</a:t>
            </a:r>
            <a:r>
              <a:rPr lang="en-US" altLang="zh-CN" sz="2800"/>
              <a:t> —— in OSPF packet header</a:t>
            </a:r>
          </a:p>
          <a:p>
            <a:pPr lvl="1"/>
            <a:r>
              <a:rPr lang="en-US" altLang="zh-CN" sz="2400"/>
              <a:t>The Router ID of the packet's source</a:t>
            </a:r>
          </a:p>
          <a:p>
            <a:r>
              <a:rPr lang="en-US" altLang="zh-CN" sz="2800">
                <a:solidFill>
                  <a:srgbClr val="00FFFF"/>
                </a:solidFill>
              </a:rPr>
              <a:t>Advertising Router ID</a:t>
            </a:r>
            <a:r>
              <a:rPr lang="en-US" altLang="zh-CN" sz="2800"/>
              <a:t> —— in LSA header</a:t>
            </a:r>
          </a:p>
          <a:p>
            <a:pPr lvl="1"/>
            <a:r>
              <a:rPr lang="en-US" altLang="zh-CN" sz="2400"/>
              <a:t>The Router ID of the router that originated the LSA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>
            <a:extLst>
              <a:ext uri="{FF2B5EF4-FFF2-40B4-BE49-F238E27FC236}">
                <a16:creationId xmlns:a16="http://schemas.microsoft.com/office/drawing/2014/main" id="{1931F8BD-7D84-4E2E-8C46-5F5F0C3B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4F0B-7B80-4B13-A17C-E1C72818D794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5578F123-9AED-4D6D-8060-28B5B47F8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 State ID &amp; Link ID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77A34B3-2794-475C-8EC5-DEE93EE0B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Link state ID —— in LSA header</a:t>
            </a:r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Link ID —— in Router-LSA ( type 1 LSA )</a:t>
            </a:r>
          </a:p>
        </p:txBody>
      </p:sp>
      <p:graphicFrame>
        <p:nvGraphicFramePr>
          <p:cNvPr id="123045" name="Group 165">
            <a:extLst>
              <a:ext uri="{FF2B5EF4-FFF2-40B4-BE49-F238E27FC236}">
                <a16:creationId xmlns:a16="http://schemas.microsoft.com/office/drawing/2014/main" id="{2556198C-8843-4603-B1F0-9EC5497F54B1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68313" y="1785938"/>
          <a:ext cx="8280400" cy="222768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877481865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000385470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LS type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Link State ID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937899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1: router-LSA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The originating router's Router ID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925431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2: network-LSA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The IP interface address of the network's DR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455117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3: summary-LSA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The destination network's IP address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349026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4: summary-LSA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The Router ID of the described ASBR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14731"/>
                  </a:ext>
                </a:extLst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5: AS-external-LSA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The destination network's IP address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83759"/>
                  </a:ext>
                </a:extLst>
              </a:tr>
            </a:tbl>
          </a:graphicData>
        </a:graphic>
      </p:graphicFrame>
      <p:graphicFrame>
        <p:nvGraphicFramePr>
          <p:cNvPr id="123033" name="Group 153">
            <a:extLst>
              <a:ext uri="{FF2B5EF4-FFF2-40B4-BE49-F238E27FC236}">
                <a16:creationId xmlns:a16="http://schemas.microsoft.com/office/drawing/2014/main" id="{045A0179-7CFD-46B7-8151-BDEFDEE87E03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4532313"/>
          <a:ext cx="8280400" cy="1856400"/>
        </p:xfrm>
        <a:graphic>
          <a:graphicData uri="http://schemas.openxmlformats.org/drawingml/2006/table">
            <a:tbl>
              <a:tblPr/>
              <a:tblGrid>
                <a:gridCol w="3662362">
                  <a:extLst>
                    <a:ext uri="{9D8B030D-6E8A-4147-A177-3AD203B41FA5}">
                      <a16:colId xmlns:a16="http://schemas.microsoft.com/office/drawing/2014/main" val="1905660731"/>
                    </a:ext>
                  </a:extLst>
                </a:gridCol>
                <a:gridCol w="4618038">
                  <a:extLst>
                    <a:ext uri="{9D8B030D-6E8A-4147-A177-3AD203B41FA5}">
                      <a16:colId xmlns:a16="http://schemas.microsoft.com/office/drawing/2014/main" val="2840800719"/>
                    </a:ext>
                  </a:extLst>
                </a:gridCol>
              </a:tblGrid>
              <a:tr h="2762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Link type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Link State ID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70919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1: Point-to-point link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Neighbor Router ID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61541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2: link to transit network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Interface address of DR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030456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3: link to stub network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IP network address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551291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4: virtual link</a:t>
                      </a:r>
                    </a:p>
                  </a:txBody>
                  <a:tcPr marL="126000" marR="126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Neighbor Router ID</a:t>
                      </a:r>
                    </a:p>
                  </a:txBody>
                  <a:tcPr marL="126000" marR="12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369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7384AD-C41F-419F-A9C3-BAABBE51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5322-1ECD-4E8D-8796-B3F56811A07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659202A-5117-4522-965E-FED3512C0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11.5.6  OSPF Operation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6911AE8-8AF6-491F-B336-A120E1D8F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1.  Establish router adjacencies</a:t>
            </a:r>
          </a:p>
          <a:p>
            <a:pPr lvl="1"/>
            <a:r>
              <a:rPr lang="en-US" altLang="zh-CN" sz="2400"/>
              <a:t>Done with the exchange of Hellos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2.  Elect the DR / BDR ( if necessary )</a:t>
            </a:r>
          </a:p>
          <a:p>
            <a:pPr lvl="1"/>
            <a:r>
              <a:rPr lang="en-US" altLang="zh-CN" sz="2400"/>
              <a:t>Done on multiaccess network only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3.  Discover routes</a:t>
            </a:r>
          </a:p>
          <a:p>
            <a:pPr lvl="1"/>
            <a:r>
              <a:rPr lang="en-US" altLang="zh-CN" sz="2400"/>
              <a:t>Done in the ExStart and Exchange states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4.  Select appropriate routes</a:t>
            </a:r>
          </a:p>
          <a:p>
            <a:pPr lvl="1"/>
            <a:r>
              <a:rPr lang="en-US" altLang="zh-CN" sz="2400"/>
              <a:t>Done through the calculation of SPF algorithm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5.  Maintain routing information</a:t>
            </a:r>
          </a:p>
          <a:p>
            <a:pPr lvl="1"/>
            <a:r>
              <a:rPr lang="en-US" altLang="zh-CN" sz="2400"/>
              <a:t>Done through the regular exchange of Hellos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BBA730C-8970-4D2E-ABF0-EB3C648D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888-A5D5-4ABD-9078-E7D5C21069EC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BEE12A66-6158-4F52-BC5E-441B7EDCA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OSPF States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FCD93B7-D622-4132-99E9-FC0F420AC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FFFF"/>
                </a:solidFill>
              </a:rPr>
              <a:t>Down</a:t>
            </a:r>
            <a:r>
              <a:rPr lang="en-US" altLang="zh-CN" sz="2800"/>
              <a:t>: Not exchange information with any neighbor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FFFF"/>
                </a:solidFill>
              </a:rPr>
              <a:t>Init</a:t>
            </a:r>
            <a:r>
              <a:rPr lang="en-US" altLang="zh-CN" sz="2800"/>
              <a:t>: When an interface receives its first Hello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FFFF"/>
                </a:solidFill>
              </a:rPr>
              <a:t>2-way</a:t>
            </a:r>
            <a:r>
              <a:rPr lang="en-US" altLang="zh-CN" sz="2800"/>
              <a:t>: When it sees itself in a neighbor’s Hello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FFFF"/>
                </a:solidFill>
              </a:rPr>
              <a:t>ExStart</a:t>
            </a:r>
            <a:r>
              <a:rPr lang="en-US" altLang="zh-CN" sz="2800"/>
              <a:t>: Two neighbors use Hello to negotiate who is the “master” and who is the “slave”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FFFF"/>
                </a:solidFill>
              </a:rPr>
              <a:t>Exchange</a:t>
            </a:r>
            <a:r>
              <a:rPr lang="en-US" altLang="zh-CN" sz="2800"/>
              <a:t>: Neighbors use DBD to send each other a </a:t>
            </a:r>
            <a:r>
              <a:rPr kumimoji="1" lang="en-US" altLang="zh-CN" sz="2800"/>
              <a:t>summary of </a:t>
            </a:r>
            <a:r>
              <a:rPr lang="en-US" altLang="zh-CN" sz="2800"/>
              <a:t> their</a:t>
            </a:r>
            <a:r>
              <a:rPr kumimoji="1" lang="en-US" altLang="zh-CN" sz="2800"/>
              <a:t> link-state database</a:t>
            </a:r>
            <a:endParaRPr lang="en-US" altLang="zh-CN" sz="2800"/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FFFF"/>
                </a:solidFill>
              </a:rPr>
              <a:t>Loading</a:t>
            </a:r>
            <a:r>
              <a:rPr lang="en-US" altLang="zh-CN" sz="2800"/>
              <a:t>: Uses LSR, LSU, and LSAck to get complete link-state information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FFFF"/>
                </a:solidFill>
              </a:rPr>
              <a:t>Full</a:t>
            </a:r>
            <a:r>
              <a:rPr lang="en-US" altLang="zh-CN" sz="2800"/>
              <a:t>: Neighbors are fully adjacent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>
            <a:extLst>
              <a:ext uri="{FF2B5EF4-FFF2-40B4-BE49-F238E27FC236}">
                <a16:creationId xmlns:a16="http://schemas.microsoft.com/office/drawing/2014/main" id="{12874300-1FBA-42E9-8645-EC3413CF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A6-D5FF-40DA-90E4-495A57F34407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8D3E4104-9735-4759-A170-B386A65B6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Step 1. Establish router adjacencies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61FAC813-59BF-4C3B-B603-7F7496A16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0" y="3213100"/>
            <a:ext cx="6478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3E0D4FE-1240-4EF2-A865-3E9D7AC9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2755900"/>
            <a:ext cx="581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CN">
                <a:effectLst/>
                <a:ea typeface="宋体" panose="02010600030101010101" pitchFamily="2" charset="-122"/>
              </a:rPr>
              <a:t>I am router ID </a:t>
            </a:r>
            <a:r>
              <a:rPr kumimoji="1" lang="en-US" altLang="zh-CN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172.68.5.1</a:t>
            </a:r>
            <a:r>
              <a:rPr kumimoji="1" lang="en-US" altLang="zh-CN">
                <a:effectLst/>
                <a:ea typeface="宋体" panose="02010600030101010101" pitchFamily="2" charset="-122"/>
              </a:rPr>
              <a:t> and I see  no one</a:t>
            </a:r>
          </a:p>
        </p:txBody>
      </p:sp>
      <p:grpSp>
        <p:nvGrpSpPr>
          <p:cNvPr id="46085" name="Group 5">
            <a:extLst>
              <a:ext uri="{FF2B5EF4-FFF2-40B4-BE49-F238E27FC236}">
                <a16:creationId xmlns:a16="http://schemas.microsoft.com/office/drawing/2014/main" id="{5010952E-36C2-4DC5-9492-07206191E77F}"/>
              </a:ext>
            </a:extLst>
          </p:cNvPr>
          <p:cNvGrpSpPr>
            <a:grpSpLocks/>
          </p:cNvGrpSpPr>
          <p:nvPr/>
        </p:nvGrpSpPr>
        <p:grpSpPr bwMode="auto">
          <a:xfrm>
            <a:off x="3436938" y="2241550"/>
            <a:ext cx="2287587" cy="466725"/>
            <a:chOff x="2336" y="1616"/>
            <a:chExt cx="1441" cy="294"/>
          </a:xfrm>
        </p:grpSpPr>
        <p:sp>
          <p:nvSpPr>
            <p:cNvPr id="46086" name="Rectangle 6">
              <a:extLst>
                <a:ext uri="{FF2B5EF4-FFF2-40B4-BE49-F238E27FC236}">
                  <a16:creationId xmlns:a16="http://schemas.microsoft.com/office/drawing/2014/main" id="{3B9D82A2-E545-410F-89CD-FAC8B70EF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626"/>
              <a:ext cx="1441" cy="284"/>
            </a:xfrm>
            <a:prstGeom prst="rect">
              <a:avLst/>
            </a:prstGeom>
            <a:solidFill>
              <a:srgbClr val="FADC7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Rectangle 7">
              <a:extLst>
                <a:ext uri="{FF2B5EF4-FFF2-40B4-BE49-F238E27FC236}">
                  <a16:creationId xmlns:a16="http://schemas.microsoft.com/office/drawing/2014/main" id="{BBDEEFB3-8B32-4177-B951-3F0C29D47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616"/>
              <a:ext cx="1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Down State</a:t>
              </a:r>
            </a:p>
          </p:txBody>
        </p:sp>
      </p:grpSp>
      <p:sp>
        <p:nvSpPr>
          <p:cNvPr id="46088" name="Rectangle 8">
            <a:extLst>
              <a:ext uri="{FF2B5EF4-FFF2-40B4-BE49-F238E27FC236}">
                <a16:creationId xmlns:a16="http://schemas.microsoft.com/office/drawing/2014/main" id="{878A47D3-247A-4E78-B3FC-0CDA77CF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308100"/>
            <a:ext cx="204946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en-US" altLang="zh-CN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172.68.5.1/24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E0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FCC25BBE-1A02-45B5-BF61-855B91FF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1268413"/>
            <a:ext cx="204946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>
              <a:lnSpc>
                <a:spcPct val="130000"/>
              </a:lnSpc>
            </a:pPr>
            <a:r>
              <a:rPr kumimoji="1" lang="en-US" altLang="zh-CN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172.68.5.2/24</a:t>
            </a:r>
          </a:p>
          <a:p>
            <a:pPr algn="r" eaLnBrk="0" hangingPunct="0">
              <a:lnSpc>
                <a:spcPct val="130000"/>
              </a:lnSpc>
            </a:pPr>
            <a:r>
              <a:rPr kumimoji="1" lang="en-US" altLang="zh-CN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E1</a:t>
            </a:r>
          </a:p>
        </p:txBody>
      </p:sp>
      <p:grpSp>
        <p:nvGrpSpPr>
          <p:cNvPr id="46090" name="Group 10">
            <a:extLst>
              <a:ext uri="{FF2B5EF4-FFF2-40B4-BE49-F238E27FC236}">
                <a16:creationId xmlns:a16="http://schemas.microsoft.com/office/drawing/2014/main" id="{D5B151A8-1BEB-46FB-99C9-BA83DFF9E23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560513"/>
            <a:ext cx="882650" cy="644525"/>
            <a:chOff x="793" y="1074"/>
            <a:chExt cx="556" cy="406"/>
          </a:xfrm>
        </p:grpSpPr>
        <p:pic>
          <p:nvPicPr>
            <p:cNvPr id="46091" name="Picture 11">
              <a:extLst>
                <a:ext uri="{FF2B5EF4-FFF2-40B4-BE49-F238E27FC236}">
                  <a16:creationId xmlns:a16="http://schemas.microsoft.com/office/drawing/2014/main" id="{D8C629AF-DBC2-4D7D-A2A5-6A6E96C63D9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074"/>
              <a:ext cx="55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B48C66AB-DD1E-4AEE-87B7-9943F189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123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000">
                  <a:solidFill>
                    <a:srgbClr val="FF99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2556DA43-3592-446F-961E-583C7791203F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1557338"/>
            <a:ext cx="882650" cy="652462"/>
            <a:chOff x="4509" y="1085"/>
            <a:chExt cx="556" cy="411"/>
          </a:xfrm>
        </p:grpSpPr>
        <p:pic>
          <p:nvPicPr>
            <p:cNvPr id="46094" name="Picture 14">
              <a:extLst>
                <a:ext uri="{FF2B5EF4-FFF2-40B4-BE49-F238E27FC236}">
                  <a16:creationId xmlns:a16="http://schemas.microsoft.com/office/drawing/2014/main" id="{5268D456-1C00-4C9F-A6DE-2178B132470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" y="1085"/>
              <a:ext cx="55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5" name="Rectangle 15">
              <a:extLst>
                <a:ext uri="{FF2B5EF4-FFF2-40B4-BE49-F238E27FC236}">
                  <a16:creationId xmlns:a16="http://schemas.microsoft.com/office/drawing/2014/main" id="{391BEA37-53C7-4F39-8E44-B499C479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24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000">
                  <a:solidFill>
                    <a:srgbClr val="FF99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46096" name="AutoShape 16">
            <a:extLst>
              <a:ext uri="{FF2B5EF4-FFF2-40B4-BE49-F238E27FC236}">
                <a16:creationId xmlns:a16="http://schemas.microsoft.com/office/drawing/2014/main" id="{F066A213-36C5-45EB-963F-D625A94C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489325"/>
            <a:ext cx="3032125" cy="971550"/>
          </a:xfrm>
          <a:prstGeom prst="roundRect">
            <a:avLst>
              <a:gd name="adj" fmla="val 12495"/>
            </a:avLst>
          </a:prstGeom>
          <a:solidFill>
            <a:srgbClr val="D8DDE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CN">
                <a:solidFill>
                  <a:schemeClr val="bg1"/>
                </a:solidFill>
                <a:effectLst/>
              </a:rPr>
              <a:t>Router B </a:t>
            </a:r>
            <a:r>
              <a:rPr kumimoji="1" lang="zh-CN" altLang="en-US">
                <a:solidFill>
                  <a:schemeClr val="bg1"/>
                </a:solidFill>
                <a:effectLst/>
              </a:rPr>
              <a:t>邻接表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CN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172.68.5.1/24</a:t>
            </a:r>
            <a:r>
              <a:rPr kumimoji="1" lang="en-US" altLang="zh-CN">
                <a:solidFill>
                  <a:schemeClr val="bg1"/>
                </a:solidFill>
                <a:effectLst/>
              </a:rPr>
              <a:t>, int E1</a:t>
            </a:r>
          </a:p>
        </p:txBody>
      </p:sp>
      <p:grpSp>
        <p:nvGrpSpPr>
          <p:cNvPr id="46097" name="Group 17">
            <a:extLst>
              <a:ext uri="{FF2B5EF4-FFF2-40B4-BE49-F238E27FC236}">
                <a16:creationId xmlns:a16="http://schemas.microsoft.com/office/drawing/2014/main" id="{A9D923CD-FEE5-4FD5-982F-2887932463D2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500438"/>
            <a:ext cx="2287588" cy="484187"/>
            <a:chOff x="2154" y="2341"/>
            <a:chExt cx="1441" cy="305"/>
          </a:xfrm>
        </p:grpSpPr>
        <p:sp>
          <p:nvSpPr>
            <p:cNvPr id="46098" name="Rectangle 18">
              <a:extLst>
                <a:ext uri="{FF2B5EF4-FFF2-40B4-BE49-F238E27FC236}">
                  <a16:creationId xmlns:a16="http://schemas.microsoft.com/office/drawing/2014/main" id="{A9001ED2-0FF8-40D4-8810-C362A70C2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362"/>
              <a:ext cx="1441" cy="284"/>
            </a:xfrm>
            <a:prstGeom prst="rect">
              <a:avLst/>
            </a:prstGeom>
            <a:solidFill>
              <a:srgbClr val="FADC7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Rectangle 19">
              <a:extLst>
                <a:ext uri="{FF2B5EF4-FFF2-40B4-BE49-F238E27FC236}">
                  <a16:creationId xmlns:a16="http://schemas.microsoft.com/office/drawing/2014/main" id="{80527AD6-1E12-4991-B983-19AC2DDCB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341"/>
              <a:ext cx="9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Init State</a:t>
              </a:r>
            </a:p>
          </p:txBody>
        </p:sp>
      </p:grpSp>
      <p:sp>
        <p:nvSpPr>
          <p:cNvPr id="46100" name="Rectangle 20">
            <a:extLst>
              <a:ext uri="{FF2B5EF4-FFF2-40B4-BE49-F238E27FC236}">
                <a16:creationId xmlns:a16="http://schemas.microsoft.com/office/drawing/2014/main" id="{B1B6FED6-08A7-465E-971D-468FA3CF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4627563"/>
            <a:ext cx="636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CN">
                <a:effectLst/>
                <a:ea typeface="宋体" panose="02010600030101010101" pitchFamily="2" charset="-122"/>
              </a:rPr>
              <a:t>I am router ID </a:t>
            </a:r>
            <a:r>
              <a:rPr kumimoji="1" lang="en-US" altLang="zh-CN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172.68.5.2</a:t>
            </a:r>
            <a:r>
              <a:rPr kumimoji="1" lang="en-US" altLang="zh-CN">
                <a:effectLst/>
                <a:ea typeface="宋体" panose="02010600030101010101" pitchFamily="2" charset="-122"/>
              </a:rPr>
              <a:t>, and I see </a:t>
            </a:r>
            <a:r>
              <a:rPr kumimoji="1" lang="en-US" altLang="zh-CN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172.68.5.1</a:t>
            </a: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CCF2B9FD-69B6-4123-A694-7EB01A59E4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6013" y="5084763"/>
            <a:ext cx="6478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2" name="AutoShape 22">
            <a:extLst>
              <a:ext uri="{FF2B5EF4-FFF2-40B4-BE49-F238E27FC236}">
                <a16:creationId xmlns:a16="http://schemas.microsoft.com/office/drawing/2014/main" id="{4677760D-30F8-4C7A-B92E-1A93984C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" y="5373688"/>
            <a:ext cx="3032125" cy="971550"/>
          </a:xfrm>
          <a:prstGeom prst="roundRect">
            <a:avLst>
              <a:gd name="adj" fmla="val 12495"/>
            </a:avLst>
          </a:prstGeom>
          <a:solidFill>
            <a:srgbClr val="D8DDE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CN">
                <a:solidFill>
                  <a:schemeClr val="bg1"/>
                </a:solidFill>
                <a:effectLst/>
              </a:rPr>
              <a:t>Router A </a:t>
            </a:r>
            <a:r>
              <a:rPr kumimoji="1" lang="zh-CN" altLang="en-US">
                <a:solidFill>
                  <a:schemeClr val="bg1"/>
                </a:solidFill>
                <a:effectLst/>
              </a:rPr>
              <a:t>邻接表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CN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172.68.5.2/24</a:t>
            </a:r>
            <a:r>
              <a:rPr kumimoji="1" lang="en-US" altLang="zh-CN">
                <a:solidFill>
                  <a:schemeClr val="bg1"/>
                </a:solidFill>
                <a:effectLst/>
              </a:rPr>
              <a:t>, int E0</a:t>
            </a:r>
          </a:p>
        </p:txBody>
      </p:sp>
      <p:grpSp>
        <p:nvGrpSpPr>
          <p:cNvPr id="46103" name="Group 23">
            <a:extLst>
              <a:ext uri="{FF2B5EF4-FFF2-40B4-BE49-F238E27FC236}">
                <a16:creationId xmlns:a16="http://schemas.microsoft.com/office/drawing/2014/main" id="{216FBB5B-C945-4E2F-B08F-7E6CED672721}"/>
              </a:ext>
            </a:extLst>
          </p:cNvPr>
          <p:cNvGrpSpPr>
            <a:grpSpLocks/>
          </p:cNvGrpSpPr>
          <p:nvPr/>
        </p:nvGrpSpPr>
        <p:grpSpPr bwMode="auto">
          <a:xfrm>
            <a:off x="3414713" y="5360988"/>
            <a:ext cx="2309812" cy="466725"/>
            <a:chOff x="2338" y="3408"/>
            <a:chExt cx="1455" cy="294"/>
          </a:xfrm>
        </p:grpSpPr>
        <p:sp>
          <p:nvSpPr>
            <p:cNvPr id="46104" name="Rectangle 24">
              <a:extLst>
                <a:ext uri="{FF2B5EF4-FFF2-40B4-BE49-F238E27FC236}">
                  <a16:creationId xmlns:a16="http://schemas.microsoft.com/office/drawing/2014/main" id="{D14B0355-F93D-4FA1-AB66-9F600E994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418"/>
              <a:ext cx="1441" cy="284"/>
            </a:xfrm>
            <a:prstGeom prst="rect">
              <a:avLst/>
            </a:prstGeom>
            <a:solidFill>
              <a:srgbClr val="FADC7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Rectangle 25">
              <a:extLst>
                <a:ext uri="{FF2B5EF4-FFF2-40B4-BE49-F238E27FC236}">
                  <a16:creationId xmlns:a16="http://schemas.microsoft.com/office/drawing/2014/main" id="{13287994-F618-486A-AC3E-B5163A14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408"/>
              <a:ext cx="1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Two-way State</a:t>
              </a:r>
            </a:p>
          </p:txBody>
        </p:sp>
      </p:grpSp>
      <p:grpSp>
        <p:nvGrpSpPr>
          <p:cNvPr id="46106" name="Group 26">
            <a:extLst>
              <a:ext uri="{FF2B5EF4-FFF2-40B4-BE49-F238E27FC236}">
                <a16:creationId xmlns:a16="http://schemas.microsoft.com/office/drawing/2014/main" id="{399A531B-3C62-4544-8DEB-B753FD3B820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878138"/>
            <a:ext cx="1139825" cy="622300"/>
            <a:chOff x="249" y="1813"/>
            <a:chExt cx="718" cy="392"/>
          </a:xfrm>
        </p:grpSpPr>
        <p:sp>
          <p:nvSpPr>
            <p:cNvPr id="46107" name="Line 27">
              <a:extLst>
                <a:ext uri="{FF2B5EF4-FFF2-40B4-BE49-F238E27FC236}">
                  <a16:creationId xmlns:a16="http://schemas.microsoft.com/office/drawing/2014/main" id="{EC9D6DC9-6F7F-4F20-A943-4978EEDB53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9" y="2115"/>
              <a:ext cx="2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28">
              <a:extLst>
                <a:ext uri="{FF2B5EF4-FFF2-40B4-BE49-F238E27FC236}">
                  <a16:creationId xmlns:a16="http://schemas.microsoft.com/office/drawing/2014/main" id="{0C9DA540-E6E7-48DD-841C-8F51F093EC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33" y="2058"/>
              <a:ext cx="1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29">
              <a:extLst>
                <a:ext uri="{FF2B5EF4-FFF2-40B4-BE49-F238E27FC236}">
                  <a16:creationId xmlns:a16="http://schemas.microsoft.com/office/drawing/2014/main" id="{BA938F17-A062-42D0-9740-5942916552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87" y="2006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Rectangle 30">
              <a:extLst>
                <a:ext uri="{FF2B5EF4-FFF2-40B4-BE49-F238E27FC236}">
                  <a16:creationId xmlns:a16="http://schemas.microsoft.com/office/drawing/2014/main" id="{50C8B073-214F-4130-BE26-939C4A2C04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" y="1926"/>
              <a:ext cx="499" cy="27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Rectangle 31">
              <a:extLst>
                <a:ext uri="{FF2B5EF4-FFF2-40B4-BE49-F238E27FC236}">
                  <a16:creationId xmlns:a16="http://schemas.microsoft.com/office/drawing/2014/main" id="{E8DA2DB0-E96D-4C37-BE17-73B6202F91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6" y="1989"/>
              <a:ext cx="4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13" tIns="19050" rIns="36513" bIns="19050">
              <a:spAutoFit/>
            </a:bodyPr>
            <a:lstStyle>
              <a:lvl1pPr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82563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5125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49275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731838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1890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6462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1034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5606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>
                  <a:effectLst/>
                </a:rPr>
                <a:t>Hello</a:t>
              </a:r>
            </a:p>
          </p:txBody>
        </p:sp>
        <p:sp>
          <p:nvSpPr>
            <p:cNvPr id="46112" name="Rectangle 32">
              <a:extLst>
                <a:ext uri="{FF2B5EF4-FFF2-40B4-BE49-F238E27FC236}">
                  <a16:creationId xmlns:a16="http://schemas.microsoft.com/office/drawing/2014/main" id="{0213C80B-91FB-4F63-B330-339AC4D551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2" y="1813"/>
              <a:ext cx="366" cy="112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13" tIns="19050" rIns="36513" bIns="19050">
              <a:spAutoFit/>
            </a:bodyPr>
            <a:lstStyle>
              <a:lvl1pPr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82563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5125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49275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731838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1890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6462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1034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5606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80000"/>
                </a:lnSpc>
              </a:pPr>
              <a:r>
                <a:rPr kumimoji="1" lang="en-US" altLang="zh-CN" sz="500">
                  <a:effectLst/>
                </a:rPr>
                <a:t>39547439070713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1" lang="en-US" altLang="zh-CN" sz="500">
                  <a:effectLst/>
                  <a:ea typeface="楷体_GB2312" pitchFamily="49" charset="-122"/>
                </a:rPr>
                <a:t>39547439070713</a:t>
              </a:r>
            </a:p>
          </p:txBody>
        </p:sp>
        <p:sp>
          <p:nvSpPr>
            <p:cNvPr id="46113" name="AutoShape 33">
              <a:extLst>
                <a:ext uri="{FF2B5EF4-FFF2-40B4-BE49-F238E27FC236}">
                  <a16:creationId xmlns:a16="http://schemas.microsoft.com/office/drawing/2014/main" id="{B3CC35EB-A660-45F2-B2DA-EC8895CC59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3" y="1933"/>
              <a:ext cx="408" cy="91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6114" name="AutoShape 34">
            <a:extLst>
              <a:ext uri="{FF2B5EF4-FFF2-40B4-BE49-F238E27FC236}">
                <a16:creationId xmlns:a16="http://schemas.microsoft.com/office/drawing/2014/main" id="{4DDE80D5-C5A5-4A9B-BD54-180D69337CDC}"/>
              </a:ext>
            </a:extLst>
          </p:cNvPr>
          <p:cNvCxnSpPr>
            <a:cxnSpLocks noChangeShapeType="1"/>
            <a:stCxn id="46091" idx="3"/>
            <a:endCxn id="46094" idx="1"/>
          </p:cNvCxnSpPr>
          <p:nvPr/>
        </p:nvCxnSpPr>
        <p:spPr bwMode="auto">
          <a:xfrm flipV="1">
            <a:off x="1566863" y="1833563"/>
            <a:ext cx="6010275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115" name="Group 35">
            <a:extLst>
              <a:ext uri="{FF2B5EF4-FFF2-40B4-BE49-F238E27FC236}">
                <a16:creationId xmlns:a16="http://schemas.microsoft.com/office/drawing/2014/main" id="{6E429533-2D35-434A-8598-AE9B56BCF13C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4713288"/>
            <a:ext cx="1152525" cy="620712"/>
            <a:chOff x="4785" y="2969"/>
            <a:chExt cx="726" cy="391"/>
          </a:xfrm>
        </p:grpSpPr>
        <p:sp>
          <p:nvSpPr>
            <p:cNvPr id="46116" name="Line 36">
              <a:extLst>
                <a:ext uri="{FF2B5EF4-FFF2-40B4-BE49-F238E27FC236}">
                  <a16:creationId xmlns:a16="http://schemas.microsoft.com/office/drawing/2014/main" id="{42ADB7C5-8BC8-490A-8114-99E672448D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2" y="3254"/>
              <a:ext cx="2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37">
              <a:extLst>
                <a:ext uri="{FF2B5EF4-FFF2-40B4-BE49-F238E27FC236}">
                  <a16:creationId xmlns:a16="http://schemas.microsoft.com/office/drawing/2014/main" id="{6F5A1129-16E6-48C5-A5FD-65EE873597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47" y="3196"/>
              <a:ext cx="1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Line 38">
              <a:extLst>
                <a:ext uri="{FF2B5EF4-FFF2-40B4-BE49-F238E27FC236}">
                  <a16:creationId xmlns:a16="http://schemas.microsoft.com/office/drawing/2014/main" id="{35D59CCE-12EF-495A-9226-56277A5AD3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34" y="3145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Rectangle 39">
              <a:extLst>
                <a:ext uri="{FF2B5EF4-FFF2-40B4-BE49-F238E27FC236}">
                  <a16:creationId xmlns:a16="http://schemas.microsoft.com/office/drawing/2014/main" id="{E964CDAD-8C65-4477-8FA2-59B6C643D6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5" y="3081"/>
              <a:ext cx="499" cy="27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Rectangle 40">
              <a:extLst>
                <a:ext uri="{FF2B5EF4-FFF2-40B4-BE49-F238E27FC236}">
                  <a16:creationId xmlns:a16="http://schemas.microsoft.com/office/drawing/2014/main" id="{F2C34AA5-3B58-4D1A-B4DB-23573EA325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13" y="3144"/>
              <a:ext cx="4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13" tIns="19050" rIns="36513" bIns="19050">
              <a:spAutoFit/>
            </a:bodyPr>
            <a:lstStyle>
              <a:lvl1pPr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82563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5125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49275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731838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1890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6462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1034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5606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>
                  <a:effectLst/>
                </a:rPr>
                <a:t>Hello</a:t>
              </a:r>
            </a:p>
          </p:txBody>
        </p:sp>
        <p:sp>
          <p:nvSpPr>
            <p:cNvPr id="46121" name="Rectangle 41">
              <a:extLst>
                <a:ext uri="{FF2B5EF4-FFF2-40B4-BE49-F238E27FC236}">
                  <a16:creationId xmlns:a16="http://schemas.microsoft.com/office/drawing/2014/main" id="{7DBD60A5-982D-4192-9B2D-EC12763E72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9" y="2969"/>
              <a:ext cx="366" cy="112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13" tIns="19050" rIns="36513" bIns="19050">
              <a:spAutoFit/>
            </a:bodyPr>
            <a:lstStyle>
              <a:lvl1pPr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82563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5125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49275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731838" defTabSz="1460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1890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6462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1034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560638" defTabSz="1460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80000"/>
                </a:lnSpc>
              </a:pPr>
              <a:r>
                <a:rPr kumimoji="1" lang="en-US" altLang="zh-CN" sz="500">
                  <a:effectLst/>
                </a:rPr>
                <a:t>39547439070713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1" lang="en-US" altLang="zh-CN" sz="500">
                  <a:effectLst/>
                  <a:ea typeface="楷体_GB2312" pitchFamily="49" charset="-122"/>
                </a:rPr>
                <a:t>39547439070713</a:t>
              </a:r>
            </a:p>
          </p:txBody>
        </p:sp>
        <p:sp>
          <p:nvSpPr>
            <p:cNvPr id="46122" name="AutoShape 42">
              <a:extLst>
                <a:ext uri="{FF2B5EF4-FFF2-40B4-BE49-F238E27FC236}">
                  <a16:creationId xmlns:a16="http://schemas.microsoft.com/office/drawing/2014/main" id="{B1E6BCCB-E12D-4954-A6F1-BD673110D5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30" y="3088"/>
              <a:ext cx="408" cy="91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4">
            <a:extLst>
              <a:ext uri="{FF2B5EF4-FFF2-40B4-BE49-F238E27FC236}">
                <a16:creationId xmlns:a16="http://schemas.microsoft.com/office/drawing/2014/main" id="{8E3C5D08-EBEA-477F-BE74-9FD6E423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D771-46AF-458A-A80A-ED2BD06F0231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1121AD9-2C3F-4F10-9C58-724FB6901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3.  Discover routes</a:t>
            </a:r>
          </a:p>
        </p:txBody>
      </p:sp>
      <p:grpSp>
        <p:nvGrpSpPr>
          <p:cNvPr id="47107" name="Group 3">
            <a:extLst>
              <a:ext uri="{FF2B5EF4-FFF2-40B4-BE49-F238E27FC236}">
                <a16:creationId xmlns:a16="http://schemas.microsoft.com/office/drawing/2014/main" id="{D07AA886-C517-4148-9D80-A12EB29324D6}"/>
              </a:ext>
            </a:extLst>
          </p:cNvPr>
          <p:cNvGrpSpPr>
            <a:grpSpLocks/>
          </p:cNvGrpSpPr>
          <p:nvPr/>
        </p:nvGrpSpPr>
        <p:grpSpPr bwMode="auto">
          <a:xfrm rot="120000">
            <a:off x="1116013" y="2278063"/>
            <a:ext cx="6911975" cy="360362"/>
            <a:chOff x="703" y="1434"/>
            <a:chExt cx="4354" cy="227"/>
          </a:xfrm>
        </p:grpSpPr>
        <p:sp>
          <p:nvSpPr>
            <p:cNvPr id="47108" name="Line 4">
              <a:extLst>
                <a:ext uri="{FF2B5EF4-FFF2-40B4-BE49-F238E27FC236}">
                  <a16:creationId xmlns:a16="http://schemas.microsoft.com/office/drawing/2014/main" id="{3AF8661A-6208-47B8-8C53-3E81F4A84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570"/>
              <a:ext cx="4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" name="Text Box 5">
              <a:extLst>
                <a:ext uri="{FF2B5EF4-FFF2-40B4-BE49-F238E27FC236}">
                  <a16:creationId xmlns:a16="http://schemas.microsoft.com/office/drawing/2014/main" id="{8BBDFBA4-AD78-43EC-8001-884DDF791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1434"/>
              <a:ext cx="1270" cy="227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Hello Packet</a:t>
              </a:r>
            </a:p>
          </p:txBody>
        </p:sp>
      </p:grpSp>
      <p:grpSp>
        <p:nvGrpSpPr>
          <p:cNvPr id="47110" name="Group 6">
            <a:extLst>
              <a:ext uri="{FF2B5EF4-FFF2-40B4-BE49-F238E27FC236}">
                <a16:creationId xmlns:a16="http://schemas.microsoft.com/office/drawing/2014/main" id="{F1E6A78C-73BB-4A9B-A0ED-5B2C865AB0E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11288"/>
            <a:ext cx="882650" cy="644525"/>
            <a:chOff x="793" y="1074"/>
            <a:chExt cx="556" cy="406"/>
          </a:xfrm>
        </p:grpSpPr>
        <p:pic>
          <p:nvPicPr>
            <p:cNvPr id="47111" name="Picture 7">
              <a:extLst>
                <a:ext uri="{FF2B5EF4-FFF2-40B4-BE49-F238E27FC236}">
                  <a16:creationId xmlns:a16="http://schemas.microsoft.com/office/drawing/2014/main" id="{5BBE4B21-E321-4061-B8F6-09FB69E989F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074"/>
              <a:ext cx="55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12" name="Rectangle 8">
              <a:extLst>
                <a:ext uri="{FF2B5EF4-FFF2-40B4-BE49-F238E27FC236}">
                  <a16:creationId xmlns:a16="http://schemas.microsoft.com/office/drawing/2014/main" id="{C3CC2901-58FE-4CB7-BB95-E046A1ECA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123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000">
                  <a:solidFill>
                    <a:srgbClr val="FF99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47113" name="Group 9">
            <a:extLst>
              <a:ext uri="{FF2B5EF4-FFF2-40B4-BE49-F238E27FC236}">
                <a16:creationId xmlns:a16="http://schemas.microsoft.com/office/drawing/2014/main" id="{299CD446-39FD-4368-9659-4FFDB2668103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1408113"/>
            <a:ext cx="882650" cy="652462"/>
            <a:chOff x="4509" y="1085"/>
            <a:chExt cx="556" cy="411"/>
          </a:xfrm>
        </p:grpSpPr>
        <p:pic>
          <p:nvPicPr>
            <p:cNvPr id="47114" name="Picture 10">
              <a:extLst>
                <a:ext uri="{FF2B5EF4-FFF2-40B4-BE49-F238E27FC236}">
                  <a16:creationId xmlns:a16="http://schemas.microsoft.com/office/drawing/2014/main" id="{ACD07B5E-EF3A-42F3-95A2-1AB9B2ECB6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" y="1085"/>
              <a:ext cx="55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15" name="Rectangle 11">
              <a:extLst>
                <a:ext uri="{FF2B5EF4-FFF2-40B4-BE49-F238E27FC236}">
                  <a16:creationId xmlns:a16="http://schemas.microsoft.com/office/drawing/2014/main" id="{B39696CF-81BD-4801-B907-D856517E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24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000">
                  <a:solidFill>
                    <a:srgbClr val="FF99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cxnSp>
        <p:nvCxnSpPr>
          <p:cNvPr id="47116" name="AutoShape 12">
            <a:extLst>
              <a:ext uri="{FF2B5EF4-FFF2-40B4-BE49-F238E27FC236}">
                <a16:creationId xmlns:a16="http://schemas.microsoft.com/office/drawing/2014/main" id="{21E6D009-E160-403B-BBDD-FE3D96E4C4AD}"/>
              </a:ext>
            </a:extLst>
          </p:cNvPr>
          <p:cNvCxnSpPr>
            <a:cxnSpLocks noChangeShapeType="1"/>
            <a:stCxn id="47111" idx="3"/>
            <a:endCxn id="47114" idx="1"/>
          </p:cNvCxnSpPr>
          <p:nvPr/>
        </p:nvCxnSpPr>
        <p:spPr bwMode="auto">
          <a:xfrm flipV="1">
            <a:off x="1566863" y="1684338"/>
            <a:ext cx="6010275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17" name="Group 13">
            <a:extLst>
              <a:ext uri="{FF2B5EF4-FFF2-40B4-BE49-F238E27FC236}">
                <a16:creationId xmlns:a16="http://schemas.microsoft.com/office/drawing/2014/main" id="{8319A281-ADD5-4FF6-84BB-F1C204C7F88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989138"/>
            <a:ext cx="6911975" cy="4537075"/>
            <a:chOff x="703" y="1298"/>
            <a:chExt cx="4354" cy="2766"/>
          </a:xfrm>
        </p:grpSpPr>
        <p:sp>
          <p:nvSpPr>
            <p:cNvPr id="47118" name="Line 14">
              <a:extLst>
                <a:ext uri="{FF2B5EF4-FFF2-40B4-BE49-F238E27FC236}">
                  <a16:creationId xmlns:a16="http://schemas.microsoft.com/office/drawing/2014/main" id="{DD8FAB1D-6ED0-48EA-88B0-E290D9D55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298"/>
              <a:ext cx="0" cy="27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5">
              <a:extLst>
                <a:ext uri="{FF2B5EF4-FFF2-40B4-BE49-F238E27FC236}">
                  <a16:creationId xmlns:a16="http://schemas.microsoft.com/office/drawing/2014/main" id="{513EA523-9F77-491A-811E-F8BC9A7F0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298"/>
              <a:ext cx="0" cy="27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0" name="Group 16">
            <a:extLst>
              <a:ext uri="{FF2B5EF4-FFF2-40B4-BE49-F238E27FC236}">
                <a16:creationId xmlns:a16="http://schemas.microsoft.com/office/drawing/2014/main" id="{5B071CEC-9114-4621-95B7-2227738C673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17700"/>
            <a:ext cx="8280400" cy="360363"/>
            <a:chOff x="295" y="1253"/>
            <a:chExt cx="5216" cy="227"/>
          </a:xfrm>
        </p:grpSpPr>
        <p:sp>
          <p:nvSpPr>
            <p:cNvPr id="47121" name="Line 17">
              <a:extLst>
                <a:ext uri="{FF2B5EF4-FFF2-40B4-BE49-F238E27FC236}">
                  <a16:creationId xmlns:a16="http://schemas.microsoft.com/office/drawing/2014/main" id="{A325F850-6C80-4C58-9907-BB0F60BA9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389"/>
              <a:ext cx="5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Rectangle 18">
              <a:extLst>
                <a:ext uri="{FF2B5EF4-FFF2-40B4-BE49-F238E27FC236}">
                  <a16:creationId xmlns:a16="http://schemas.microsoft.com/office/drawing/2014/main" id="{7E7DD565-0E60-4AD2-AD9F-8F771C57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253"/>
              <a:ext cx="1134" cy="227"/>
            </a:xfrm>
            <a:prstGeom prst="rect">
              <a:avLst/>
            </a:prstGeom>
            <a:solidFill>
              <a:srgbClr val="FADC7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kumimoji="1" lang="en-US" altLang="zh-CN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Exstart</a:t>
              </a:r>
            </a:p>
          </p:txBody>
        </p:sp>
      </p:grpSp>
      <p:grpSp>
        <p:nvGrpSpPr>
          <p:cNvPr id="47123" name="Group 19">
            <a:extLst>
              <a:ext uri="{FF2B5EF4-FFF2-40B4-BE49-F238E27FC236}">
                <a16:creationId xmlns:a16="http://schemas.microsoft.com/office/drawing/2014/main" id="{DE9438AB-08E7-4AA9-BF62-120422547F8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070225"/>
            <a:ext cx="8280400" cy="360363"/>
            <a:chOff x="295" y="1979"/>
            <a:chExt cx="5216" cy="227"/>
          </a:xfrm>
        </p:grpSpPr>
        <p:sp>
          <p:nvSpPr>
            <p:cNvPr id="47124" name="Line 20">
              <a:extLst>
                <a:ext uri="{FF2B5EF4-FFF2-40B4-BE49-F238E27FC236}">
                  <a16:creationId xmlns:a16="http://schemas.microsoft.com/office/drawing/2014/main" id="{AD341218-D86E-4F79-98D4-23302485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115"/>
              <a:ext cx="5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21">
              <a:extLst>
                <a:ext uri="{FF2B5EF4-FFF2-40B4-BE49-F238E27FC236}">
                  <a16:creationId xmlns:a16="http://schemas.microsoft.com/office/drawing/2014/main" id="{7C3B03C0-A870-4A4F-AB6B-C0695AC0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979"/>
              <a:ext cx="1134" cy="227"/>
            </a:xfrm>
            <a:prstGeom prst="rect">
              <a:avLst/>
            </a:prstGeom>
            <a:solidFill>
              <a:srgbClr val="FADC7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kumimoji="1" lang="en-US" altLang="zh-CN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Exchange</a:t>
              </a:r>
            </a:p>
          </p:txBody>
        </p:sp>
      </p:grpSp>
      <p:grpSp>
        <p:nvGrpSpPr>
          <p:cNvPr id="47126" name="Group 22">
            <a:extLst>
              <a:ext uri="{FF2B5EF4-FFF2-40B4-BE49-F238E27FC236}">
                <a16:creationId xmlns:a16="http://schemas.microsoft.com/office/drawing/2014/main" id="{805E5143-9318-40FA-BBEC-073AA930860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508500"/>
            <a:ext cx="8280400" cy="360363"/>
            <a:chOff x="295" y="2885"/>
            <a:chExt cx="5216" cy="227"/>
          </a:xfrm>
        </p:grpSpPr>
        <p:sp>
          <p:nvSpPr>
            <p:cNvPr id="47127" name="Line 23">
              <a:extLst>
                <a:ext uri="{FF2B5EF4-FFF2-40B4-BE49-F238E27FC236}">
                  <a16:creationId xmlns:a16="http://schemas.microsoft.com/office/drawing/2014/main" id="{B013EC63-9990-4F25-BE9E-A4B41C6EA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3021"/>
              <a:ext cx="5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Rectangle 24">
              <a:extLst>
                <a:ext uri="{FF2B5EF4-FFF2-40B4-BE49-F238E27FC236}">
                  <a16:creationId xmlns:a16="http://schemas.microsoft.com/office/drawing/2014/main" id="{2D34D659-E2E3-4F61-AA05-DDF3189D7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2885"/>
              <a:ext cx="1134" cy="227"/>
            </a:xfrm>
            <a:prstGeom prst="rect">
              <a:avLst/>
            </a:prstGeom>
            <a:solidFill>
              <a:srgbClr val="FADC7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kumimoji="1" lang="en-US" altLang="zh-CN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Loading</a:t>
              </a:r>
            </a:p>
          </p:txBody>
        </p:sp>
      </p:grpSp>
      <p:grpSp>
        <p:nvGrpSpPr>
          <p:cNvPr id="47129" name="Group 25">
            <a:extLst>
              <a:ext uri="{FF2B5EF4-FFF2-40B4-BE49-F238E27FC236}">
                <a16:creationId xmlns:a16="http://schemas.microsoft.com/office/drawing/2014/main" id="{80C4B0DF-C135-489E-86DB-AFD114392A3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6165850"/>
            <a:ext cx="8280400" cy="360363"/>
            <a:chOff x="295" y="3929"/>
            <a:chExt cx="5216" cy="227"/>
          </a:xfrm>
        </p:grpSpPr>
        <p:sp>
          <p:nvSpPr>
            <p:cNvPr id="47130" name="Line 26">
              <a:extLst>
                <a:ext uri="{FF2B5EF4-FFF2-40B4-BE49-F238E27FC236}">
                  <a16:creationId xmlns:a16="http://schemas.microsoft.com/office/drawing/2014/main" id="{42ADA8C2-A06B-46B6-A430-5A7CCA545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4020"/>
              <a:ext cx="5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Rectangle 27">
              <a:extLst>
                <a:ext uri="{FF2B5EF4-FFF2-40B4-BE49-F238E27FC236}">
                  <a16:creationId xmlns:a16="http://schemas.microsoft.com/office/drawing/2014/main" id="{E4134377-2182-439D-BF38-DF3F0673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3929"/>
              <a:ext cx="1134" cy="227"/>
            </a:xfrm>
            <a:prstGeom prst="rect">
              <a:avLst/>
            </a:prstGeom>
            <a:solidFill>
              <a:srgbClr val="FADC7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kumimoji="1" lang="en-US" altLang="zh-CN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Full</a:t>
              </a:r>
            </a:p>
          </p:txBody>
        </p:sp>
      </p:grpSp>
      <p:grpSp>
        <p:nvGrpSpPr>
          <p:cNvPr id="47132" name="Group 28">
            <a:extLst>
              <a:ext uri="{FF2B5EF4-FFF2-40B4-BE49-F238E27FC236}">
                <a16:creationId xmlns:a16="http://schemas.microsoft.com/office/drawing/2014/main" id="{7B0B61D4-371D-4DBD-AD2A-56C058CB4466}"/>
              </a:ext>
            </a:extLst>
          </p:cNvPr>
          <p:cNvGrpSpPr>
            <a:grpSpLocks/>
          </p:cNvGrpSpPr>
          <p:nvPr/>
        </p:nvGrpSpPr>
        <p:grpSpPr bwMode="auto">
          <a:xfrm rot="21480000">
            <a:off x="1116013" y="2781300"/>
            <a:ext cx="6911975" cy="360363"/>
            <a:chOff x="703" y="1752"/>
            <a:chExt cx="4354" cy="227"/>
          </a:xfrm>
        </p:grpSpPr>
        <p:sp>
          <p:nvSpPr>
            <p:cNvPr id="47133" name="Line 29">
              <a:extLst>
                <a:ext uri="{FF2B5EF4-FFF2-40B4-BE49-F238E27FC236}">
                  <a16:creationId xmlns:a16="http://schemas.microsoft.com/office/drawing/2014/main" id="{FCA3677D-6AC4-4822-84F2-540891EB80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03" y="1842"/>
              <a:ext cx="4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Text Box 30">
              <a:extLst>
                <a:ext uri="{FF2B5EF4-FFF2-40B4-BE49-F238E27FC236}">
                  <a16:creationId xmlns:a16="http://schemas.microsoft.com/office/drawing/2014/main" id="{C01FB034-7679-4BEA-A6EF-EF9FA55CE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1752"/>
              <a:ext cx="1270" cy="227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Hello Packet</a:t>
              </a:r>
            </a:p>
          </p:txBody>
        </p:sp>
      </p:grpSp>
      <p:grpSp>
        <p:nvGrpSpPr>
          <p:cNvPr id="47135" name="Group 31">
            <a:extLst>
              <a:ext uri="{FF2B5EF4-FFF2-40B4-BE49-F238E27FC236}">
                <a16:creationId xmlns:a16="http://schemas.microsoft.com/office/drawing/2014/main" id="{46ED8E21-B367-4A3C-859D-0C2B0F473995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357563"/>
            <a:ext cx="6910387" cy="431800"/>
            <a:chOff x="703" y="2160"/>
            <a:chExt cx="4353" cy="272"/>
          </a:xfrm>
        </p:grpSpPr>
        <p:sp>
          <p:nvSpPr>
            <p:cNvPr id="47136" name="Line 32">
              <a:extLst>
                <a:ext uri="{FF2B5EF4-FFF2-40B4-BE49-F238E27FC236}">
                  <a16:creationId xmlns:a16="http://schemas.microsoft.com/office/drawing/2014/main" id="{50F20F42-C5A0-426C-9E7F-E2161B50B0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720000">
              <a:off x="703" y="2340"/>
              <a:ext cx="4353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Text Box 33">
              <a:extLst>
                <a:ext uri="{FF2B5EF4-FFF2-40B4-BE49-F238E27FC236}">
                  <a16:creationId xmlns:a16="http://schemas.microsoft.com/office/drawing/2014/main" id="{79222DDC-1197-40B5-9E4E-3C162EBA1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720000">
              <a:off x="953" y="2160"/>
              <a:ext cx="1270" cy="227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DBD Packet</a:t>
              </a:r>
            </a:p>
          </p:txBody>
        </p:sp>
      </p:grpSp>
      <p:grpSp>
        <p:nvGrpSpPr>
          <p:cNvPr id="47138" name="Group 34">
            <a:extLst>
              <a:ext uri="{FF2B5EF4-FFF2-40B4-BE49-F238E27FC236}">
                <a16:creationId xmlns:a16="http://schemas.microsoft.com/office/drawing/2014/main" id="{D8E0E371-6047-44BD-9418-98FFAE99B27A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357563"/>
            <a:ext cx="6904038" cy="430212"/>
            <a:chOff x="704" y="2160"/>
            <a:chExt cx="4349" cy="271"/>
          </a:xfrm>
        </p:grpSpPr>
        <p:sp>
          <p:nvSpPr>
            <p:cNvPr id="47139" name="Line 35">
              <a:extLst>
                <a:ext uri="{FF2B5EF4-FFF2-40B4-BE49-F238E27FC236}">
                  <a16:creationId xmlns:a16="http://schemas.microsoft.com/office/drawing/2014/main" id="{6317EB29-F135-4CD5-82D3-20830EE677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680000" flipV="1">
              <a:off x="704" y="2340"/>
              <a:ext cx="4349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Text Box 36">
              <a:extLst>
                <a:ext uri="{FF2B5EF4-FFF2-40B4-BE49-F238E27FC236}">
                  <a16:creationId xmlns:a16="http://schemas.microsoft.com/office/drawing/2014/main" id="{8AFFDC5C-1DF1-48AF-A141-345688AD6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480000">
              <a:off x="3533" y="2160"/>
              <a:ext cx="1270" cy="227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DBD Packet</a:t>
              </a:r>
            </a:p>
          </p:txBody>
        </p:sp>
      </p:grpSp>
      <p:grpSp>
        <p:nvGrpSpPr>
          <p:cNvPr id="47141" name="Group 37">
            <a:extLst>
              <a:ext uri="{FF2B5EF4-FFF2-40B4-BE49-F238E27FC236}">
                <a16:creationId xmlns:a16="http://schemas.microsoft.com/office/drawing/2014/main" id="{A7ED2706-4AE3-4A84-9802-6205FBF34516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005263"/>
            <a:ext cx="6910387" cy="431800"/>
            <a:chOff x="703" y="2568"/>
            <a:chExt cx="4353" cy="272"/>
          </a:xfrm>
        </p:grpSpPr>
        <p:sp>
          <p:nvSpPr>
            <p:cNvPr id="47142" name="Line 38">
              <a:extLst>
                <a:ext uri="{FF2B5EF4-FFF2-40B4-BE49-F238E27FC236}">
                  <a16:creationId xmlns:a16="http://schemas.microsoft.com/office/drawing/2014/main" id="{416E7B77-302C-4F5B-8768-A84427D04D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720000">
              <a:off x="703" y="2749"/>
              <a:ext cx="43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Text Box 39">
              <a:extLst>
                <a:ext uri="{FF2B5EF4-FFF2-40B4-BE49-F238E27FC236}">
                  <a16:creationId xmlns:a16="http://schemas.microsoft.com/office/drawing/2014/main" id="{C47FE4E2-1745-4216-B5F5-15CB13115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720000">
              <a:off x="953" y="2568"/>
              <a:ext cx="1270" cy="227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LSAck Packet</a:t>
              </a:r>
            </a:p>
          </p:txBody>
        </p:sp>
      </p:grpSp>
      <p:grpSp>
        <p:nvGrpSpPr>
          <p:cNvPr id="47144" name="Group 40">
            <a:extLst>
              <a:ext uri="{FF2B5EF4-FFF2-40B4-BE49-F238E27FC236}">
                <a16:creationId xmlns:a16="http://schemas.microsoft.com/office/drawing/2014/main" id="{3BA09CBA-58FB-4D4F-BECF-528C3F1F2165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005263"/>
            <a:ext cx="6904037" cy="430212"/>
            <a:chOff x="703" y="2568"/>
            <a:chExt cx="4349" cy="271"/>
          </a:xfrm>
        </p:grpSpPr>
        <p:sp>
          <p:nvSpPr>
            <p:cNvPr id="47145" name="Line 41">
              <a:extLst>
                <a:ext uri="{FF2B5EF4-FFF2-40B4-BE49-F238E27FC236}">
                  <a16:creationId xmlns:a16="http://schemas.microsoft.com/office/drawing/2014/main" id="{F564D636-A865-450B-B582-71752EBBA3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680000" flipV="1">
              <a:off x="703" y="2770"/>
              <a:ext cx="4349" cy="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Text Box 42">
              <a:extLst>
                <a:ext uri="{FF2B5EF4-FFF2-40B4-BE49-F238E27FC236}">
                  <a16:creationId xmlns:a16="http://schemas.microsoft.com/office/drawing/2014/main" id="{E9622D98-1C58-4117-B7DB-3574A0471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480000">
              <a:off x="3533" y="2568"/>
              <a:ext cx="1270" cy="227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LSAck Packet</a:t>
              </a:r>
            </a:p>
          </p:txBody>
        </p:sp>
      </p:grpSp>
      <p:grpSp>
        <p:nvGrpSpPr>
          <p:cNvPr id="47147" name="Group 43">
            <a:extLst>
              <a:ext uri="{FF2B5EF4-FFF2-40B4-BE49-F238E27FC236}">
                <a16:creationId xmlns:a16="http://schemas.microsoft.com/office/drawing/2014/main" id="{0F0479DE-844A-479E-943B-15B081ED3155}"/>
              </a:ext>
            </a:extLst>
          </p:cNvPr>
          <p:cNvGrpSpPr>
            <a:grpSpLocks/>
          </p:cNvGrpSpPr>
          <p:nvPr/>
        </p:nvGrpSpPr>
        <p:grpSpPr bwMode="auto">
          <a:xfrm rot="120000">
            <a:off x="1116013" y="4870450"/>
            <a:ext cx="6911975" cy="360363"/>
            <a:chOff x="703" y="1434"/>
            <a:chExt cx="4354" cy="227"/>
          </a:xfrm>
        </p:grpSpPr>
        <p:sp>
          <p:nvSpPr>
            <p:cNvPr id="47148" name="Line 44">
              <a:extLst>
                <a:ext uri="{FF2B5EF4-FFF2-40B4-BE49-F238E27FC236}">
                  <a16:creationId xmlns:a16="http://schemas.microsoft.com/office/drawing/2014/main" id="{B3D93022-CFDD-4485-BCCF-D6EC075A1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570"/>
              <a:ext cx="4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9" name="Text Box 45">
              <a:extLst>
                <a:ext uri="{FF2B5EF4-FFF2-40B4-BE49-F238E27FC236}">
                  <a16:creationId xmlns:a16="http://schemas.microsoft.com/office/drawing/2014/main" id="{F8923925-DF96-4396-8D1D-1F49A31B0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1434"/>
              <a:ext cx="1270" cy="227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LSR Packet</a:t>
              </a:r>
            </a:p>
          </p:txBody>
        </p:sp>
      </p:grpSp>
      <p:grpSp>
        <p:nvGrpSpPr>
          <p:cNvPr id="47150" name="Group 46">
            <a:extLst>
              <a:ext uri="{FF2B5EF4-FFF2-40B4-BE49-F238E27FC236}">
                <a16:creationId xmlns:a16="http://schemas.microsoft.com/office/drawing/2014/main" id="{A35278E0-24D0-4D2E-B050-BA063F6D23E5}"/>
              </a:ext>
            </a:extLst>
          </p:cNvPr>
          <p:cNvGrpSpPr>
            <a:grpSpLocks/>
          </p:cNvGrpSpPr>
          <p:nvPr/>
        </p:nvGrpSpPr>
        <p:grpSpPr bwMode="auto">
          <a:xfrm rot="21480000">
            <a:off x="1116013" y="5373688"/>
            <a:ext cx="6911975" cy="360362"/>
            <a:chOff x="703" y="1752"/>
            <a:chExt cx="4354" cy="227"/>
          </a:xfrm>
        </p:grpSpPr>
        <p:sp>
          <p:nvSpPr>
            <p:cNvPr id="47151" name="Line 47">
              <a:extLst>
                <a:ext uri="{FF2B5EF4-FFF2-40B4-BE49-F238E27FC236}">
                  <a16:creationId xmlns:a16="http://schemas.microsoft.com/office/drawing/2014/main" id="{51B281E4-2452-487E-8B09-ED63CECC2E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03" y="1842"/>
              <a:ext cx="4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Text Box 48">
              <a:extLst>
                <a:ext uri="{FF2B5EF4-FFF2-40B4-BE49-F238E27FC236}">
                  <a16:creationId xmlns:a16="http://schemas.microsoft.com/office/drawing/2014/main" id="{AA71FEEB-CA02-4F9D-85F7-438617B04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1752"/>
              <a:ext cx="1270" cy="227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LSU Packet</a:t>
              </a:r>
            </a:p>
          </p:txBody>
        </p:sp>
      </p:grpSp>
      <p:grpSp>
        <p:nvGrpSpPr>
          <p:cNvPr id="47153" name="Group 49">
            <a:extLst>
              <a:ext uri="{FF2B5EF4-FFF2-40B4-BE49-F238E27FC236}">
                <a16:creationId xmlns:a16="http://schemas.microsoft.com/office/drawing/2014/main" id="{5D843660-F93B-4E8C-97C7-761A884838DB}"/>
              </a:ext>
            </a:extLst>
          </p:cNvPr>
          <p:cNvGrpSpPr>
            <a:grpSpLocks/>
          </p:cNvGrpSpPr>
          <p:nvPr/>
        </p:nvGrpSpPr>
        <p:grpSpPr bwMode="auto">
          <a:xfrm rot="120000">
            <a:off x="1116013" y="5805488"/>
            <a:ext cx="6911975" cy="360362"/>
            <a:chOff x="703" y="1434"/>
            <a:chExt cx="4354" cy="227"/>
          </a:xfrm>
        </p:grpSpPr>
        <p:sp>
          <p:nvSpPr>
            <p:cNvPr id="47154" name="Line 50">
              <a:extLst>
                <a:ext uri="{FF2B5EF4-FFF2-40B4-BE49-F238E27FC236}">
                  <a16:creationId xmlns:a16="http://schemas.microsoft.com/office/drawing/2014/main" id="{359C048E-20EE-4C3E-805B-F9302407C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570"/>
              <a:ext cx="4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Text Box 51">
              <a:extLst>
                <a:ext uri="{FF2B5EF4-FFF2-40B4-BE49-F238E27FC236}">
                  <a16:creationId xmlns:a16="http://schemas.microsoft.com/office/drawing/2014/main" id="{7633C10E-5F24-4D25-B9B8-E024537B6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1434"/>
              <a:ext cx="1270" cy="227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LSAck Packet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1BE8D70-85DF-48FB-930A-32CF7327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E1D6-BA7C-4A59-BCB2-A24A4B9E8B57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1CDC78E-5A5F-4C41-8379-22EB3837A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11.5.7  RIP vs. OSPF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4AF231A-681A-4C88-848F-35D721162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对网络拓扑的了解</a:t>
            </a:r>
          </a:p>
          <a:p>
            <a:r>
              <a:rPr lang="zh-CN" altLang="en-US"/>
              <a:t>路由计算方法</a:t>
            </a:r>
          </a:p>
          <a:p>
            <a:r>
              <a:rPr lang="zh-CN" altLang="en-US"/>
              <a:t>路由更新方式</a:t>
            </a:r>
          </a:p>
          <a:p>
            <a:r>
              <a:rPr lang="zh-CN" altLang="en-US"/>
              <a:t>路由更新内容</a:t>
            </a:r>
          </a:p>
          <a:p>
            <a:r>
              <a:rPr lang="zh-CN" altLang="en-US"/>
              <a:t>收敛速度</a:t>
            </a:r>
          </a:p>
          <a:p>
            <a:r>
              <a:rPr lang="zh-CN" altLang="en-US"/>
              <a:t>适用环境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4D3C7C5-4AA3-409C-B550-DD47348B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318-5E0B-4026-AE96-789579255ECA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8C67FEC-751F-4811-B0AE-A6059D4BA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11.6  Path Vector Routing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18D06CC-30C9-45B2-AA5D-88659011F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Path vector routing</a:t>
            </a:r>
          </a:p>
          <a:p>
            <a:pPr lvl="1"/>
            <a:r>
              <a:rPr lang="en-US" altLang="zh-CN"/>
              <a:t>The </a:t>
            </a:r>
            <a:r>
              <a:rPr lang="en-US" altLang="zh-CN">
                <a:solidFill>
                  <a:schemeClr val="folHlink"/>
                </a:solidFill>
              </a:rPr>
              <a:t>AS boundary routers</a:t>
            </a:r>
            <a:r>
              <a:rPr lang="en-US" altLang="zh-CN"/>
              <a:t> advertise the </a:t>
            </a:r>
            <a:r>
              <a:rPr lang="en-US" altLang="zh-CN">
                <a:solidFill>
                  <a:schemeClr val="folHlink"/>
                </a:solidFill>
              </a:rPr>
              <a:t>reachability</a:t>
            </a:r>
            <a:r>
              <a:rPr lang="en-US" altLang="zh-CN"/>
              <a:t> of the networks in their own ASs to </a:t>
            </a:r>
            <a:r>
              <a:rPr lang="en-US" altLang="zh-CN">
                <a:solidFill>
                  <a:schemeClr val="folHlink"/>
                </a:solidFill>
              </a:rPr>
              <a:t>neighbor</a:t>
            </a:r>
            <a:r>
              <a:rPr lang="en-US" altLang="zh-CN"/>
              <a:t> AS boundary routers</a:t>
            </a:r>
          </a:p>
          <a:p>
            <a:r>
              <a:rPr lang="en-US" altLang="zh-CN"/>
              <a:t>Policy routing</a:t>
            </a:r>
          </a:p>
          <a:p>
            <a:pPr lvl="1"/>
            <a:r>
              <a:rPr lang="en-US" altLang="zh-CN"/>
              <a:t>Choose the best path for reaching the destination based on the value of </a:t>
            </a:r>
            <a:r>
              <a:rPr lang="en-US" altLang="zh-CN">
                <a:solidFill>
                  <a:schemeClr val="folHlink"/>
                </a:solidFill>
              </a:rPr>
              <a:t>path 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6">
            <a:extLst>
              <a:ext uri="{FF2B5EF4-FFF2-40B4-BE49-F238E27FC236}">
                <a16:creationId xmlns:a16="http://schemas.microsoft.com/office/drawing/2014/main" id="{71C66CD3-B87F-4901-8243-AC2F267D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C82D-83B4-4937-8D5D-8C6FF68A1F1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617731C9-F3D4-4431-AB0E-31CC95B1D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Routing Protocols</a:t>
            </a:r>
          </a:p>
        </p:txBody>
      </p:sp>
      <p:sp>
        <p:nvSpPr>
          <p:cNvPr id="68701" name="Rectangle 93">
            <a:extLst>
              <a:ext uri="{FF2B5EF4-FFF2-40B4-BE49-F238E27FC236}">
                <a16:creationId xmlns:a16="http://schemas.microsoft.com/office/drawing/2014/main" id="{78B73BE6-6DF5-4153-8D83-B6B3A5FD0A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3789363"/>
            <a:ext cx="8496300" cy="2590800"/>
          </a:xfrm>
        </p:spPr>
        <p:txBody>
          <a:bodyPr/>
          <a:lstStyle/>
          <a:p>
            <a:r>
              <a:rPr lang="en-US" altLang="zh-CN" sz="3000"/>
              <a:t>Routing protocols</a:t>
            </a:r>
          </a:p>
          <a:p>
            <a:pPr lvl="1"/>
            <a:r>
              <a:rPr lang="en-US" altLang="zh-CN" sz="2600"/>
              <a:t>Concept of the routing method</a:t>
            </a:r>
          </a:p>
          <a:p>
            <a:pPr lvl="1"/>
            <a:r>
              <a:rPr lang="en-US" altLang="zh-CN" sz="2600"/>
              <a:t>Features and messages</a:t>
            </a:r>
          </a:p>
          <a:p>
            <a:pPr lvl="1"/>
            <a:r>
              <a:rPr lang="en-US" altLang="zh-CN" sz="2600"/>
              <a:t>Operation</a:t>
            </a:r>
          </a:p>
        </p:txBody>
      </p:sp>
      <p:graphicFrame>
        <p:nvGraphicFramePr>
          <p:cNvPr id="68699" name="Group 91">
            <a:extLst>
              <a:ext uri="{FF2B5EF4-FFF2-40B4-BE49-F238E27FC236}">
                <a16:creationId xmlns:a16="http://schemas.microsoft.com/office/drawing/2014/main" id="{A216A10D-9ADD-4A8E-A39F-321B9FB56E0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23850" y="1341438"/>
          <a:ext cx="8496300" cy="230346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160703227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37693221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339573868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433813438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Protocol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Type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Routing method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Popular ver.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841955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RIP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IGP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Distance vector routing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RIPv1, RIPv2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780829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OSPF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IGP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Link state routing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OSPFv2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095003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BGP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EGP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Path vector routing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BGP4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8942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65E6B89F-A01F-4175-B709-7CAC547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CB78A7AF-F467-4D94-B772-F052CE00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5765-8263-466D-AB27-834BD41FA7B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C94AECE1-0843-4999-9A31-DFE4F19A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4925"/>
            <a:ext cx="9144000" cy="5549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6ED51C46-7048-4B94-BE4C-BDA2AC6CD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 Routing Tables</a:t>
            </a:r>
          </a:p>
        </p:txBody>
      </p:sp>
      <p:grpSp>
        <p:nvGrpSpPr>
          <p:cNvPr id="126988" name="Group 12">
            <a:extLst>
              <a:ext uri="{FF2B5EF4-FFF2-40B4-BE49-F238E27FC236}">
                <a16:creationId xmlns:a16="http://schemas.microsoft.com/office/drawing/2014/main" id="{796C75BC-032F-4D33-8D35-3E7098196382}"/>
              </a:ext>
            </a:extLst>
          </p:cNvPr>
          <p:cNvGrpSpPr>
            <a:grpSpLocks/>
          </p:cNvGrpSpPr>
          <p:nvPr/>
        </p:nvGrpSpPr>
        <p:grpSpPr bwMode="auto">
          <a:xfrm>
            <a:off x="98425" y="1373188"/>
            <a:ext cx="8882063" cy="5440362"/>
            <a:chOff x="62" y="820"/>
            <a:chExt cx="5595" cy="3427"/>
          </a:xfrm>
        </p:grpSpPr>
        <p:pic>
          <p:nvPicPr>
            <p:cNvPr id="126980" name="Picture 4">
              <a:extLst>
                <a:ext uri="{FF2B5EF4-FFF2-40B4-BE49-F238E27FC236}">
                  <a16:creationId xmlns:a16="http://schemas.microsoft.com/office/drawing/2014/main" id="{C783C643-D5BF-4B58-8E51-4A56DE11F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43"/>
            <a:stretch>
              <a:fillRect/>
            </a:stretch>
          </p:blipFill>
          <p:spPr bwMode="auto">
            <a:xfrm>
              <a:off x="62" y="820"/>
              <a:ext cx="5595" cy="3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983" name="Text Box 7">
              <a:extLst>
                <a:ext uri="{FF2B5EF4-FFF2-40B4-BE49-F238E27FC236}">
                  <a16:creationId xmlns:a16="http://schemas.microsoft.com/office/drawing/2014/main" id="{4905FD5F-E965-4C91-A6BB-08C590379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639"/>
              <a:ext cx="419" cy="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r>
                <a:rPr lang="en-US" altLang="zh-CN" sz="17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 3</a:t>
              </a:r>
            </a:p>
          </p:txBody>
        </p:sp>
        <p:sp>
          <p:nvSpPr>
            <p:cNvPr id="126984" name="Text Box 8">
              <a:extLst>
                <a:ext uri="{FF2B5EF4-FFF2-40B4-BE49-F238E27FC236}">
                  <a16:creationId xmlns:a16="http://schemas.microsoft.com/office/drawing/2014/main" id="{645CC7DE-7C3E-4F89-8C7C-66A8BD323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639"/>
              <a:ext cx="419" cy="1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r>
                <a:rPr lang="en-US" altLang="zh-CN" sz="17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 1</a:t>
              </a:r>
            </a:p>
          </p:txBody>
        </p:sp>
        <p:sp>
          <p:nvSpPr>
            <p:cNvPr id="126985" name="Text Box 9">
              <a:extLst>
                <a:ext uri="{FF2B5EF4-FFF2-40B4-BE49-F238E27FC236}">
                  <a16:creationId xmlns:a16="http://schemas.microsoft.com/office/drawing/2014/main" id="{BD273EF8-D7D2-4C07-BA45-100BCAC6C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3566"/>
              <a:ext cx="329" cy="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r>
                <a:rPr lang="en-US" altLang="zh-CN" sz="17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 2</a:t>
              </a:r>
            </a:p>
          </p:txBody>
        </p:sp>
        <p:sp>
          <p:nvSpPr>
            <p:cNvPr id="126986" name="Text Box 10">
              <a:extLst>
                <a:ext uri="{FF2B5EF4-FFF2-40B4-BE49-F238E27FC236}">
                  <a16:creationId xmlns:a16="http://schemas.microsoft.com/office/drawing/2014/main" id="{1273C9D4-44B4-4509-B67C-9E48B60D8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566"/>
              <a:ext cx="329" cy="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 algn="ctr"/>
              <a:r>
                <a:rPr lang="en-US" altLang="zh-CN" sz="170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 4</a:t>
              </a:r>
            </a:p>
          </p:txBody>
        </p:sp>
        <p:sp>
          <p:nvSpPr>
            <p:cNvPr id="126987" name="Rectangle 11">
              <a:extLst>
                <a:ext uri="{FF2B5EF4-FFF2-40B4-BE49-F238E27FC236}">
                  <a16:creationId xmlns:a16="http://schemas.microsoft.com/office/drawing/2014/main" id="{790479BD-FED0-44E1-9260-D4EFBA6A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4156"/>
              <a:ext cx="454" cy="9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:a16="http://schemas.microsoft.com/office/drawing/2014/main" id="{AB5953FD-F2E7-43D2-9D18-D506B0CE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1" name="灯片编号占位符 5">
            <a:extLst>
              <a:ext uri="{FF2B5EF4-FFF2-40B4-BE49-F238E27FC236}">
                <a16:creationId xmlns:a16="http://schemas.microsoft.com/office/drawing/2014/main" id="{7BC70796-9104-4539-84FB-2392C1BB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0E5F-0029-4E78-AA1A-4ECD31AAA212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DD5A631D-C377-4C05-BDEA-F6C41E38C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Stabilized Routing Tables</a:t>
            </a:r>
          </a:p>
        </p:txBody>
      </p:sp>
      <p:grpSp>
        <p:nvGrpSpPr>
          <p:cNvPr id="128061" name="Group 61">
            <a:extLst>
              <a:ext uri="{FF2B5EF4-FFF2-40B4-BE49-F238E27FC236}">
                <a16:creationId xmlns:a16="http://schemas.microsoft.com/office/drawing/2014/main" id="{173320D9-AFCD-44A1-81ED-BC7EE6DBBCCA}"/>
              </a:ext>
            </a:extLst>
          </p:cNvPr>
          <p:cNvGrpSpPr>
            <a:grpSpLocks/>
          </p:cNvGrpSpPr>
          <p:nvPr/>
        </p:nvGrpSpPr>
        <p:grpSpPr bwMode="auto">
          <a:xfrm>
            <a:off x="0" y="1268413"/>
            <a:ext cx="9144000" cy="5589587"/>
            <a:chOff x="0" y="799"/>
            <a:chExt cx="5760" cy="3521"/>
          </a:xfrm>
        </p:grpSpPr>
        <p:grpSp>
          <p:nvGrpSpPr>
            <p:cNvPr id="128058" name="Group 58">
              <a:extLst>
                <a:ext uri="{FF2B5EF4-FFF2-40B4-BE49-F238E27FC236}">
                  <a16:creationId xmlns:a16="http://schemas.microsoft.com/office/drawing/2014/main" id="{F5FA319C-3CF2-4A64-AF94-230306B4F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99"/>
              <a:ext cx="5760" cy="3521"/>
              <a:chOff x="0" y="799"/>
              <a:chExt cx="5760" cy="3521"/>
            </a:xfrm>
          </p:grpSpPr>
          <p:sp>
            <p:nvSpPr>
              <p:cNvPr id="128005" name="Rectangle 5">
                <a:extLst>
                  <a:ext uri="{FF2B5EF4-FFF2-40B4-BE49-F238E27FC236}">
                    <a16:creationId xmlns:a16="http://schemas.microsoft.com/office/drawing/2014/main" id="{FEBA21A3-0D5D-4EF9-B30D-A926C09D0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99"/>
                <a:ext cx="5760" cy="352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28004" name="Picture 4">
                <a:extLst>
                  <a:ext uri="{FF2B5EF4-FFF2-40B4-BE49-F238E27FC236}">
                    <a16:creationId xmlns:a16="http://schemas.microsoft.com/office/drawing/2014/main" id="{7C0FC915-07D4-463D-98CB-3D5EA73E48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" y="2432"/>
                <a:ext cx="5647" cy="1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8038" name="Rectangle 38">
                <a:extLst>
                  <a:ext uri="{FF2B5EF4-FFF2-40B4-BE49-F238E27FC236}">
                    <a16:creationId xmlns:a16="http://schemas.microsoft.com/office/drawing/2014/main" id="{5B5F188B-622C-40E2-9745-206EC74A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845"/>
                <a:ext cx="1587" cy="95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08" name="Oval 8">
                <a:extLst>
                  <a:ext uri="{FF2B5EF4-FFF2-40B4-BE49-F238E27FC236}">
                    <a16:creationId xmlns:a16="http://schemas.microsoft.com/office/drawing/2014/main" id="{75FFC2DC-F569-4DD8-A5EA-916AA1345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207"/>
                <a:ext cx="308" cy="30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effectLst/>
                  </a:rPr>
                  <a:t>A1</a:t>
                </a:r>
              </a:p>
            </p:txBody>
          </p:sp>
          <p:sp>
            <p:nvSpPr>
              <p:cNvPr id="128041" name="Rectangle 41">
                <a:extLst>
                  <a:ext uri="{FF2B5EF4-FFF2-40B4-BE49-F238E27FC236}">
                    <a16:creationId xmlns:a16="http://schemas.microsoft.com/office/drawing/2014/main" id="{42C1AA4D-DA04-4E63-8C99-D32E75BC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1679"/>
                <a:ext cx="1452" cy="72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09" name="Oval 9">
                <a:extLst>
                  <a:ext uri="{FF2B5EF4-FFF2-40B4-BE49-F238E27FC236}">
                    <a16:creationId xmlns:a16="http://schemas.microsoft.com/office/drawing/2014/main" id="{27A1C77A-EE8C-42F6-B08C-F3909FD47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770"/>
                <a:ext cx="308" cy="30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effectLst/>
                  </a:rPr>
                  <a:t>B1</a:t>
                </a:r>
              </a:p>
            </p:txBody>
          </p:sp>
          <p:sp>
            <p:nvSpPr>
              <p:cNvPr id="128039" name="Rectangle 39">
                <a:extLst>
                  <a:ext uri="{FF2B5EF4-FFF2-40B4-BE49-F238E27FC236}">
                    <a16:creationId xmlns:a16="http://schemas.microsoft.com/office/drawing/2014/main" id="{FA91F9EC-14C3-4F84-8A51-5D5473478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845"/>
                <a:ext cx="1270" cy="77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11" name="Oval 11">
                <a:extLst>
                  <a:ext uri="{FF2B5EF4-FFF2-40B4-BE49-F238E27FC236}">
                    <a16:creationId xmlns:a16="http://schemas.microsoft.com/office/drawing/2014/main" id="{EC319413-A90F-4D32-AAF0-6A229BAF4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207"/>
                <a:ext cx="308" cy="30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effectLst/>
                  </a:rPr>
                  <a:t>C1</a:t>
                </a:r>
              </a:p>
            </p:txBody>
          </p:sp>
          <p:sp>
            <p:nvSpPr>
              <p:cNvPr id="128040" name="Rectangle 40">
                <a:extLst>
                  <a:ext uri="{FF2B5EF4-FFF2-40B4-BE49-F238E27FC236}">
                    <a16:creationId xmlns:a16="http://schemas.microsoft.com/office/drawing/2014/main" id="{5F2B8CD8-3DD8-4FA3-9061-070219BED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1271"/>
                <a:ext cx="1043" cy="108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12" name="Oval 12">
                <a:extLst>
                  <a:ext uri="{FF2B5EF4-FFF2-40B4-BE49-F238E27FC236}">
                    <a16:creationId xmlns:a16="http://schemas.microsoft.com/office/drawing/2014/main" id="{72D05FF5-D4ED-4815-819E-8268F94B3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1543"/>
                <a:ext cx="308" cy="30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effectLst/>
                  </a:rPr>
                  <a:t>D1</a:t>
                </a:r>
              </a:p>
            </p:txBody>
          </p:sp>
          <p:cxnSp>
            <p:nvCxnSpPr>
              <p:cNvPr id="128014" name="AutoShape 14">
                <a:extLst>
                  <a:ext uri="{FF2B5EF4-FFF2-40B4-BE49-F238E27FC236}">
                    <a16:creationId xmlns:a16="http://schemas.microsoft.com/office/drawing/2014/main" id="{2C48728C-5F3F-4CE2-902D-FEC274356A0F}"/>
                  </a:ext>
                </a:extLst>
              </p:cNvPr>
              <p:cNvCxnSpPr>
                <a:cxnSpLocks noChangeShapeType="1"/>
                <a:stCxn id="128008" idx="5"/>
                <a:endCxn id="128009" idx="1"/>
              </p:cNvCxnSpPr>
              <p:nvPr/>
            </p:nvCxnSpPr>
            <p:spPr bwMode="auto">
              <a:xfrm>
                <a:off x="1510" y="1479"/>
                <a:ext cx="1129" cy="327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15" name="AutoShape 15">
                <a:extLst>
                  <a:ext uri="{FF2B5EF4-FFF2-40B4-BE49-F238E27FC236}">
                    <a16:creationId xmlns:a16="http://schemas.microsoft.com/office/drawing/2014/main" id="{729B94E5-80F7-43B3-8FD1-A923262E8E8D}"/>
                  </a:ext>
                </a:extLst>
              </p:cNvPr>
              <p:cNvCxnSpPr>
                <a:cxnSpLocks noChangeShapeType="1"/>
                <a:stCxn id="128011" idx="6"/>
                <a:endCxn id="128012" idx="1"/>
              </p:cNvCxnSpPr>
              <p:nvPr/>
            </p:nvCxnSpPr>
            <p:spPr bwMode="auto">
              <a:xfrm>
                <a:off x="3773" y="1361"/>
                <a:ext cx="681" cy="218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16" name="AutoShape 16">
                <a:extLst>
                  <a:ext uri="{FF2B5EF4-FFF2-40B4-BE49-F238E27FC236}">
                    <a16:creationId xmlns:a16="http://schemas.microsoft.com/office/drawing/2014/main" id="{EE91B6DB-5D7A-49DE-A8B4-A435D453F801}"/>
                  </a:ext>
                </a:extLst>
              </p:cNvPr>
              <p:cNvCxnSpPr>
                <a:cxnSpLocks noChangeShapeType="1"/>
                <a:stCxn id="128008" idx="6"/>
                <a:endCxn id="128011" idx="2"/>
              </p:cNvCxnSpPr>
              <p:nvPr/>
            </p:nvCxnSpPr>
            <p:spPr bwMode="auto">
              <a:xfrm>
                <a:off x="1564" y="1361"/>
                <a:ext cx="1883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18" name="AutoShape 18">
                <a:extLst>
                  <a:ext uri="{FF2B5EF4-FFF2-40B4-BE49-F238E27FC236}">
                    <a16:creationId xmlns:a16="http://schemas.microsoft.com/office/drawing/2014/main" id="{01154EA7-D79B-4850-B196-69E0DE86B7F7}"/>
                  </a:ext>
                </a:extLst>
              </p:cNvPr>
              <p:cNvCxnSpPr>
                <a:cxnSpLocks noChangeShapeType="1"/>
                <a:stCxn id="128009" idx="7"/>
                <a:endCxn id="128011" idx="3"/>
              </p:cNvCxnSpPr>
              <p:nvPr/>
            </p:nvCxnSpPr>
            <p:spPr bwMode="auto">
              <a:xfrm flipV="1">
                <a:off x="2857" y="1479"/>
                <a:ext cx="644" cy="327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8019" name="Text Box 19">
                <a:extLst>
                  <a:ext uri="{FF2B5EF4-FFF2-40B4-BE49-F238E27FC236}">
                    <a16:creationId xmlns:a16="http://schemas.microsoft.com/office/drawing/2014/main" id="{A6090F05-E4A9-4909-A421-1F1112C8D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547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effectLst/>
                  </a:rPr>
                  <a:t>AS1</a:t>
                </a:r>
              </a:p>
            </p:txBody>
          </p:sp>
          <p:sp>
            <p:nvSpPr>
              <p:cNvPr id="128025" name="Oval 25">
                <a:extLst>
                  <a:ext uri="{FF2B5EF4-FFF2-40B4-BE49-F238E27FC236}">
                    <a16:creationId xmlns:a16="http://schemas.microsoft.com/office/drawing/2014/main" id="{3ADD3C22-F0EF-4941-A412-245C3BEDC4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14" y="2088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B2</a:t>
                </a:r>
              </a:p>
            </p:txBody>
          </p:sp>
          <p:sp>
            <p:nvSpPr>
              <p:cNvPr id="128026" name="Oval 26">
                <a:extLst>
                  <a:ext uri="{FF2B5EF4-FFF2-40B4-BE49-F238E27FC236}">
                    <a16:creationId xmlns:a16="http://schemas.microsoft.com/office/drawing/2014/main" id="{B1503B7F-1AD0-4BF9-83E1-AE4CFEA57E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45" y="2088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B3</a:t>
                </a:r>
              </a:p>
            </p:txBody>
          </p:sp>
          <p:sp>
            <p:nvSpPr>
              <p:cNvPr id="128027" name="Oval 27">
                <a:extLst>
                  <a:ext uri="{FF2B5EF4-FFF2-40B4-BE49-F238E27FC236}">
                    <a16:creationId xmlns:a16="http://schemas.microsoft.com/office/drawing/2014/main" id="{9F5B2914-A68D-42EE-8E42-55ECBBE489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95" y="1770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B4</a:t>
                </a:r>
              </a:p>
            </p:txBody>
          </p:sp>
          <p:sp>
            <p:nvSpPr>
              <p:cNvPr id="128028" name="Oval 28">
                <a:extLst>
                  <a:ext uri="{FF2B5EF4-FFF2-40B4-BE49-F238E27FC236}">
                    <a16:creationId xmlns:a16="http://schemas.microsoft.com/office/drawing/2014/main" id="{90121D14-4065-4786-91E0-790FCE3296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1" y="1162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A4</a:t>
                </a:r>
              </a:p>
            </p:txBody>
          </p:sp>
          <p:sp>
            <p:nvSpPr>
              <p:cNvPr id="128029" name="Oval 29">
                <a:extLst>
                  <a:ext uri="{FF2B5EF4-FFF2-40B4-BE49-F238E27FC236}">
                    <a16:creationId xmlns:a16="http://schemas.microsoft.com/office/drawing/2014/main" id="{7DA52233-64C8-40BC-93E5-10ED8BE2DD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0" y="890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A2</a:t>
                </a:r>
              </a:p>
            </p:txBody>
          </p:sp>
          <p:sp>
            <p:nvSpPr>
              <p:cNvPr id="128030" name="Oval 30">
                <a:extLst>
                  <a:ext uri="{FF2B5EF4-FFF2-40B4-BE49-F238E27FC236}">
                    <a16:creationId xmlns:a16="http://schemas.microsoft.com/office/drawing/2014/main" id="{C4D9CB83-2091-42B1-957A-DCE4ADBFCB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65" y="890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A3</a:t>
                </a:r>
              </a:p>
            </p:txBody>
          </p:sp>
          <p:sp>
            <p:nvSpPr>
              <p:cNvPr id="128031" name="Oval 31">
                <a:extLst>
                  <a:ext uri="{FF2B5EF4-FFF2-40B4-BE49-F238E27FC236}">
                    <a16:creationId xmlns:a16="http://schemas.microsoft.com/office/drawing/2014/main" id="{DB852520-CF94-4C52-BCB3-18C13165A6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9" y="1480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A5</a:t>
                </a:r>
              </a:p>
            </p:txBody>
          </p:sp>
          <p:sp>
            <p:nvSpPr>
              <p:cNvPr id="128033" name="Oval 33">
                <a:extLst>
                  <a:ext uri="{FF2B5EF4-FFF2-40B4-BE49-F238E27FC236}">
                    <a16:creationId xmlns:a16="http://schemas.microsoft.com/office/drawing/2014/main" id="{C7F5EC1F-EAB8-4B90-9B6D-033F673ABA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80" y="897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C2</a:t>
                </a:r>
              </a:p>
            </p:txBody>
          </p:sp>
          <p:sp>
            <p:nvSpPr>
              <p:cNvPr id="128034" name="Oval 34">
                <a:extLst>
                  <a:ext uri="{FF2B5EF4-FFF2-40B4-BE49-F238E27FC236}">
                    <a16:creationId xmlns:a16="http://schemas.microsoft.com/office/drawing/2014/main" id="{382C9292-CDAF-4E72-B37E-7408D1CB9D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1" y="897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C3</a:t>
                </a:r>
              </a:p>
            </p:txBody>
          </p:sp>
          <p:sp>
            <p:nvSpPr>
              <p:cNvPr id="128035" name="Oval 35">
                <a:extLst>
                  <a:ext uri="{FF2B5EF4-FFF2-40B4-BE49-F238E27FC236}">
                    <a16:creationId xmlns:a16="http://schemas.microsoft.com/office/drawing/2014/main" id="{C449DF0A-4186-45DB-8CC9-69DD44D1CC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22" y="2042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D2</a:t>
                </a:r>
              </a:p>
            </p:txBody>
          </p:sp>
          <p:sp>
            <p:nvSpPr>
              <p:cNvPr id="128036" name="Oval 36">
                <a:extLst>
                  <a:ext uri="{FF2B5EF4-FFF2-40B4-BE49-F238E27FC236}">
                    <a16:creationId xmlns:a16="http://schemas.microsoft.com/office/drawing/2014/main" id="{33B6723F-874C-4285-8CCA-83893CE998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41" y="2026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D3</a:t>
                </a:r>
              </a:p>
            </p:txBody>
          </p:sp>
          <p:sp>
            <p:nvSpPr>
              <p:cNvPr id="128037" name="Oval 37">
                <a:extLst>
                  <a:ext uri="{FF2B5EF4-FFF2-40B4-BE49-F238E27FC236}">
                    <a16:creationId xmlns:a16="http://schemas.microsoft.com/office/drawing/2014/main" id="{1D78614C-852E-4995-8376-8E70A3B69F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2" y="1498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effectLst/>
                  </a:rPr>
                  <a:t>D4</a:t>
                </a:r>
              </a:p>
            </p:txBody>
          </p:sp>
          <p:cxnSp>
            <p:nvCxnSpPr>
              <p:cNvPr id="128042" name="AutoShape 42">
                <a:extLst>
                  <a:ext uri="{FF2B5EF4-FFF2-40B4-BE49-F238E27FC236}">
                    <a16:creationId xmlns:a16="http://schemas.microsoft.com/office/drawing/2014/main" id="{A2CBECDF-DAF7-4B40-80F3-F4CA182879B6}"/>
                  </a:ext>
                </a:extLst>
              </p:cNvPr>
              <p:cNvCxnSpPr>
                <a:cxnSpLocks noChangeShapeType="1"/>
                <a:stCxn id="128029" idx="5"/>
                <a:endCxn id="128008" idx="1"/>
              </p:cNvCxnSpPr>
              <p:nvPr/>
            </p:nvCxnSpPr>
            <p:spPr bwMode="auto">
              <a:xfrm>
                <a:off x="1137" y="1103"/>
                <a:ext cx="155" cy="14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43" name="AutoShape 43">
                <a:extLst>
                  <a:ext uri="{FF2B5EF4-FFF2-40B4-BE49-F238E27FC236}">
                    <a16:creationId xmlns:a16="http://schemas.microsoft.com/office/drawing/2014/main" id="{73B32FC8-69E3-450C-8E60-1A3BB5DABB43}"/>
                  </a:ext>
                </a:extLst>
              </p:cNvPr>
              <p:cNvCxnSpPr>
                <a:cxnSpLocks noChangeShapeType="1"/>
                <a:stCxn id="128029" idx="6"/>
                <a:endCxn id="128030" idx="2"/>
              </p:cNvCxnSpPr>
              <p:nvPr/>
            </p:nvCxnSpPr>
            <p:spPr bwMode="auto">
              <a:xfrm>
                <a:off x="1179" y="1012"/>
                <a:ext cx="380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44" name="AutoShape 44">
                <a:extLst>
                  <a:ext uri="{FF2B5EF4-FFF2-40B4-BE49-F238E27FC236}">
                    <a16:creationId xmlns:a16="http://schemas.microsoft.com/office/drawing/2014/main" id="{37E95D56-2C38-402C-820E-B42486E42D6C}"/>
                  </a:ext>
                </a:extLst>
              </p:cNvPr>
              <p:cNvCxnSpPr>
                <a:cxnSpLocks noChangeShapeType="1"/>
                <a:stCxn id="128028" idx="7"/>
                <a:endCxn id="128029" idx="2"/>
              </p:cNvCxnSpPr>
              <p:nvPr/>
            </p:nvCxnSpPr>
            <p:spPr bwMode="auto">
              <a:xfrm flipV="1">
                <a:off x="638" y="1012"/>
                <a:ext cx="286" cy="18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45" name="AutoShape 45">
                <a:extLst>
                  <a:ext uri="{FF2B5EF4-FFF2-40B4-BE49-F238E27FC236}">
                    <a16:creationId xmlns:a16="http://schemas.microsoft.com/office/drawing/2014/main" id="{B7227F1B-A5C0-4A1E-9290-47D0503A79B3}"/>
                  </a:ext>
                </a:extLst>
              </p:cNvPr>
              <p:cNvCxnSpPr>
                <a:cxnSpLocks noChangeShapeType="1"/>
                <a:stCxn id="128028" idx="5"/>
                <a:endCxn id="128031" idx="1"/>
              </p:cNvCxnSpPr>
              <p:nvPr/>
            </p:nvCxnSpPr>
            <p:spPr bwMode="auto">
              <a:xfrm>
                <a:off x="638" y="1375"/>
                <a:ext cx="237" cy="13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46" name="AutoShape 46">
                <a:extLst>
                  <a:ext uri="{FF2B5EF4-FFF2-40B4-BE49-F238E27FC236}">
                    <a16:creationId xmlns:a16="http://schemas.microsoft.com/office/drawing/2014/main" id="{273A0D61-539A-460B-B90B-8458BCFBF955}"/>
                  </a:ext>
                </a:extLst>
              </p:cNvPr>
              <p:cNvCxnSpPr>
                <a:cxnSpLocks noChangeShapeType="1"/>
                <a:stCxn id="128031" idx="6"/>
                <a:endCxn id="128008" idx="3"/>
              </p:cNvCxnSpPr>
              <p:nvPr/>
            </p:nvCxnSpPr>
            <p:spPr bwMode="auto">
              <a:xfrm flipV="1">
                <a:off x="1088" y="1479"/>
                <a:ext cx="204" cy="123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47" name="AutoShape 47">
                <a:extLst>
                  <a:ext uri="{FF2B5EF4-FFF2-40B4-BE49-F238E27FC236}">
                    <a16:creationId xmlns:a16="http://schemas.microsoft.com/office/drawing/2014/main" id="{EAFC5D9A-C5FA-4E4B-A42B-7F579127D927}"/>
                  </a:ext>
                </a:extLst>
              </p:cNvPr>
              <p:cNvCxnSpPr>
                <a:cxnSpLocks noChangeShapeType="1"/>
                <a:stCxn id="128033" idx="6"/>
                <a:endCxn id="128034" idx="2"/>
              </p:cNvCxnSpPr>
              <p:nvPr/>
            </p:nvCxnSpPr>
            <p:spPr bwMode="auto">
              <a:xfrm>
                <a:off x="3129" y="1019"/>
                <a:ext cx="516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48" name="AutoShape 48">
                <a:extLst>
                  <a:ext uri="{FF2B5EF4-FFF2-40B4-BE49-F238E27FC236}">
                    <a16:creationId xmlns:a16="http://schemas.microsoft.com/office/drawing/2014/main" id="{AE9828D7-2051-4E41-B8E2-BA3F4F5A3F31}"/>
                  </a:ext>
                </a:extLst>
              </p:cNvPr>
              <p:cNvCxnSpPr>
                <a:cxnSpLocks noChangeShapeType="1"/>
                <a:stCxn id="128011" idx="7"/>
                <a:endCxn id="128034" idx="4"/>
              </p:cNvCxnSpPr>
              <p:nvPr/>
            </p:nvCxnSpPr>
            <p:spPr bwMode="auto">
              <a:xfrm flipV="1">
                <a:off x="3719" y="1146"/>
                <a:ext cx="54" cy="97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49" name="AutoShape 49">
                <a:extLst>
                  <a:ext uri="{FF2B5EF4-FFF2-40B4-BE49-F238E27FC236}">
                    <a16:creationId xmlns:a16="http://schemas.microsoft.com/office/drawing/2014/main" id="{F799203D-70E1-4AF4-AE79-0E79ABC41AEA}"/>
                  </a:ext>
                </a:extLst>
              </p:cNvPr>
              <p:cNvCxnSpPr>
                <a:cxnSpLocks noChangeShapeType="1"/>
                <a:stCxn id="128027" idx="2"/>
                <a:endCxn id="128009" idx="6"/>
              </p:cNvCxnSpPr>
              <p:nvPr/>
            </p:nvCxnSpPr>
            <p:spPr bwMode="auto">
              <a:xfrm flipH="1">
                <a:off x="2911" y="1892"/>
                <a:ext cx="378" cy="32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50" name="AutoShape 50">
                <a:extLst>
                  <a:ext uri="{FF2B5EF4-FFF2-40B4-BE49-F238E27FC236}">
                    <a16:creationId xmlns:a16="http://schemas.microsoft.com/office/drawing/2014/main" id="{3C9FD3A7-A52B-4448-AF46-993F50ACDD1D}"/>
                  </a:ext>
                </a:extLst>
              </p:cNvPr>
              <p:cNvCxnSpPr>
                <a:cxnSpLocks noChangeShapeType="1"/>
                <a:stCxn id="128025" idx="2"/>
                <a:endCxn id="128009" idx="5"/>
              </p:cNvCxnSpPr>
              <p:nvPr/>
            </p:nvCxnSpPr>
            <p:spPr bwMode="auto">
              <a:xfrm flipH="1" flipV="1">
                <a:off x="2857" y="2042"/>
                <a:ext cx="251" cy="168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51" name="AutoShape 51">
                <a:extLst>
                  <a:ext uri="{FF2B5EF4-FFF2-40B4-BE49-F238E27FC236}">
                    <a16:creationId xmlns:a16="http://schemas.microsoft.com/office/drawing/2014/main" id="{F5C7DEA2-9D95-4C3E-AE3E-AD08F9DC02E6}"/>
                  </a:ext>
                </a:extLst>
              </p:cNvPr>
              <p:cNvCxnSpPr>
                <a:cxnSpLocks noChangeShapeType="1"/>
                <a:stCxn id="128026" idx="7"/>
                <a:endCxn id="128009" idx="3"/>
              </p:cNvCxnSpPr>
              <p:nvPr/>
            </p:nvCxnSpPr>
            <p:spPr bwMode="auto">
              <a:xfrm flipV="1">
                <a:off x="2452" y="2042"/>
                <a:ext cx="187" cy="7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52" name="AutoShape 52">
                <a:extLst>
                  <a:ext uri="{FF2B5EF4-FFF2-40B4-BE49-F238E27FC236}">
                    <a16:creationId xmlns:a16="http://schemas.microsoft.com/office/drawing/2014/main" id="{0432D106-EDC8-40C1-BA55-101E1A0A1D2C}"/>
                  </a:ext>
                </a:extLst>
              </p:cNvPr>
              <p:cNvCxnSpPr>
                <a:cxnSpLocks noChangeShapeType="1"/>
                <a:stCxn id="128035" idx="0"/>
                <a:endCxn id="128012" idx="4"/>
              </p:cNvCxnSpPr>
              <p:nvPr/>
            </p:nvCxnSpPr>
            <p:spPr bwMode="auto">
              <a:xfrm flipV="1">
                <a:off x="4544" y="1860"/>
                <a:ext cx="19" cy="17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53" name="AutoShape 53">
                <a:extLst>
                  <a:ext uri="{FF2B5EF4-FFF2-40B4-BE49-F238E27FC236}">
                    <a16:creationId xmlns:a16="http://schemas.microsoft.com/office/drawing/2014/main" id="{B09906C2-04CC-4F7B-9936-79199B3D3B6F}"/>
                  </a:ext>
                </a:extLst>
              </p:cNvPr>
              <p:cNvCxnSpPr>
                <a:cxnSpLocks noChangeShapeType="1"/>
                <a:stCxn id="128036" idx="1"/>
                <a:endCxn id="128012" idx="5"/>
              </p:cNvCxnSpPr>
              <p:nvPr/>
            </p:nvCxnSpPr>
            <p:spPr bwMode="auto">
              <a:xfrm flipH="1" flipV="1">
                <a:off x="4672" y="1815"/>
                <a:ext cx="405" cy="24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54" name="AutoShape 54">
                <a:extLst>
                  <a:ext uri="{FF2B5EF4-FFF2-40B4-BE49-F238E27FC236}">
                    <a16:creationId xmlns:a16="http://schemas.microsoft.com/office/drawing/2014/main" id="{90E0A0E6-E54E-4E6A-93A1-9816F41DCD43}"/>
                  </a:ext>
                </a:extLst>
              </p:cNvPr>
              <p:cNvCxnSpPr>
                <a:cxnSpLocks noChangeShapeType="1"/>
                <a:stCxn id="128037" idx="2"/>
                <a:endCxn id="128012" idx="6"/>
              </p:cNvCxnSpPr>
              <p:nvPr/>
            </p:nvCxnSpPr>
            <p:spPr bwMode="auto">
              <a:xfrm flipH="1">
                <a:off x="4726" y="1620"/>
                <a:ext cx="280" cy="77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8055" name="Text Box 55">
                <a:extLst>
                  <a:ext uri="{FF2B5EF4-FFF2-40B4-BE49-F238E27FC236}">
                    <a16:creationId xmlns:a16="http://schemas.microsoft.com/office/drawing/2014/main" id="{525125EC-FB59-4AD8-B9CC-6952A6B05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2155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effectLst/>
                  </a:rPr>
                  <a:t>AS2</a:t>
                </a:r>
              </a:p>
            </p:txBody>
          </p:sp>
          <p:sp>
            <p:nvSpPr>
              <p:cNvPr id="128056" name="Text Box 56">
                <a:extLst>
                  <a:ext uri="{FF2B5EF4-FFF2-40B4-BE49-F238E27FC236}">
                    <a16:creationId xmlns:a16="http://schemas.microsoft.com/office/drawing/2014/main" id="{8FC2B7B2-A93C-4696-932E-E92A943D0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1366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effectLst/>
                  </a:rPr>
                  <a:t>AS3</a:t>
                </a:r>
              </a:p>
            </p:txBody>
          </p:sp>
          <p:sp>
            <p:nvSpPr>
              <p:cNvPr id="128057" name="Text Box 57">
                <a:extLst>
                  <a:ext uri="{FF2B5EF4-FFF2-40B4-BE49-F238E27FC236}">
                    <a16:creationId xmlns:a16="http://schemas.microsoft.com/office/drawing/2014/main" id="{02809B09-466A-4CA5-A5D7-FE2D88E75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271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effectLst/>
                  </a:rPr>
                  <a:t>AS4</a:t>
                </a:r>
              </a:p>
            </p:txBody>
          </p:sp>
        </p:grpSp>
        <p:sp>
          <p:nvSpPr>
            <p:cNvPr id="128059" name="Text Box 59">
              <a:extLst>
                <a:ext uri="{FF2B5EF4-FFF2-40B4-BE49-F238E27FC236}">
                  <a16:creationId xmlns:a16="http://schemas.microsoft.com/office/drawing/2014/main" id="{0B09217E-C0BA-4B4E-AB93-23C10CA6F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" y="3738"/>
              <a:ext cx="56" cy="9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zh-CN" sz="1200">
                  <a:solidFill>
                    <a:srgbClr val="000000"/>
                  </a:solidFill>
                  <a:effectLst/>
                </a:rPr>
                <a:t>3</a:t>
              </a:r>
            </a:p>
          </p:txBody>
        </p:sp>
        <p:sp>
          <p:nvSpPr>
            <p:cNvPr id="128060" name="Text Box 60">
              <a:extLst>
                <a:ext uri="{FF2B5EF4-FFF2-40B4-BE49-F238E27FC236}">
                  <a16:creationId xmlns:a16="http://schemas.microsoft.com/office/drawing/2014/main" id="{EEF7BBF1-CC0B-4D24-92F3-CEE133E59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" y="3978"/>
              <a:ext cx="56" cy="9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zh-CN" sz="1200">
                  <a:solidFill>
                    <a:srgbClr val="000000"/>
                  </a:solidFill>
                  <a:effectLst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5A6FBE46-E274-4E25-8925-42158F91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84F-667F-4490-B7FF-99A5EAE4BBB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099B791-9B0D-4E4C-8D43-3099C65BE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Vector Routing Table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80BCB86-4FA6-4B41-A02D-4EF243C94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117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/>
              <a:t>Path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An ordered list of ASs that a packet should travel through to reach the destination</a:t>
            </a:r>
          </a:p>
          <a:p>
            <a:pPr lvl="1">
              <a:lnSpc>
                <a:spcPct val="95000"/>
              </a:lnSpc>
            </a:pPr>
            <a:r>
              <a:rPr lang="en-US" altLang="zh-CN"/>
              <a:t>Example</a:t>
            </a:r>
          </a:p>
          <a:p>
            <a:pPr>
              <a:lnSpc>
                <a:spcPct val="95000"/>
              </a:lnSpc>
            </a:pPr>
            <a:endParaRPr lang="en-US" altLang="zh-CN"/>
          </a:p>
          <a:p>
            <a:pPr>
              <a:lnSpc>
                <a:spcPct val="95000"/>
              </a:lnSpc>
            </a:pPr>
            <a:endParaRPr lang="en-US" altLang="zh-CN"/>
          </a:p>
          <a:p>
            <a:pPr>
              <a:lnSpc>
                <a:spcPct val="95000"/>
              </a:lnSpc>
            </a:pPr>
            <a:endParaRPr lang="en-US" altLang="zh-CN"/>
          </a:p>
          <a:p>
            <a:pPr>
              <a:lnSpc>
                <a:spcPct val="95000"/>
              </a:lnSpc>
            </a:pPr>
            <a:endParaRPr lang="en-US" altLang="zh-CN"/>
          </a:p>
          <a:p>
            <a:pPr>
              <a:lnSpc>
                <a:spcPct val="95000"/>
              </a:lnSpc>
            </a:pPr>
            <a:r>
              <a:rPr lang="en-US" altLang="zh-CN"/>
              <a:t>Loop prevention</a:t>
            </a:r>
          </a:p>
        </p:txBody>
      </p:sp>
      <p:graphicFrame>
        <p:nvGraphicFramePr>
          <p:cNvPr id="55329" name="Group 33">
            <a:extLst>
              <a:ext uri="{FF2B5EF4-FFF2-40B4-BE49-F238E27FC236}">
                <a16:creationId xmlns:a16="http://schemas.microsoft.com/office/drawing/2014/main" id="{22F8DEC0-DDCE-4849-B6E1-C2817B51EDF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755650" y="3327400"/>
          <a:ext cx="7488238" cy="2406652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345825249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600874064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879125864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Network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Next Router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Path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46847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N01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AS1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, AS23, AS67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724623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N02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AS22, AS67, AS05, AS89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276885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N03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R06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AS67, AS89, AS09, AS34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49389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N04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AS62, AS02, AS09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982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CD4C1FD4-6D19-4B34-9394-6FF7EDFC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D3E7-B520-44FD-993C-CB31C903CEC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A7D33D6-D037-47CF-974E-4ACB39CFD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11.7  BGP-4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BE3FAF0-664A-46D4-A3E0-B8546616E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Border Gateway Protocol</a:t>
            </a:r>
            <a:r>
              <a:rPr lang="zh-CN" altLang="en-US"/>
              <a:t>，</a:t>
            </a:r>
            <a:r>
              <a:rPr lang="en-US" altLang="zh-CN"/>
              <a:t>BGP</a:t>
            </a:r>
          </a:p>
          <a:p>
            <a:pPr lvl="1"/>
            <a:r>
              <a:rPr lang="en-US" altLang="zh-CN"/>
              <a:t>v4</a:t>
            </a:r>
            <a:r>
              <a:rPr lang="zh-CN" altLang="en-US"/>
              <a:t>：</a:t>
            </a:r>
            <a:r>
              <a:rPr lang="en-US" altLang="zh-CN"/>
              <a:t>RFC 1771</a:t>
            </a:r>
            <a:r>
              <a:rPr lang="zh-CN" altLang="en-US"/>
              <a:t>，</a:t>
            </a:r>
            <a:r>
              <a:rPr lang="en-US" altLang="zh-CN"/>
              <a:t>RFC 1772</a:t>
            </a:r>
            <a:r>
              <a:rPr lang="zh-CN" altLang="en-US"/>
              <a:t>，边界网关协议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0D7D2809-0821-49A2-9386-FDFE18EA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8207375" cy="7207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05860F0-C561-4EFD-9C10-6F8277A2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8207375" cy="792162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3562C035-B839-4A1A-8605-46ECC7307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795838"/>
            <a:ext cx="1628775" cy="50482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  IP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6E24DEA6-F1F9-4927-9B12-9A31F4FA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LANs</a:t>
            </a: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8802FD21-D49A-4AC2-88F0-FE2F885A2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MANs</a:t>
            </a: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79CEB17B-E9F0-49C1-AAAC-765CFE9E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WANs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122F2613-5D96-430D-AF01-517359C6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795838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46ADB0DE-5356-4370-A7F2-8F8388175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795838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DC0326F0-3F69-4AA8-A3FC-32A94FAE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9A3EEC3D-9FB2-4361-9D7A-F2C9A8D77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A75DBE7C-37A8-4A10-8620-A57001322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95825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BE4E0AA5-6C18-4BFE-98A7-A80F4C843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03888"/>
            <a:ext cx="18811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 Layer</a:t>
            </a:r>
          </a:p>
        </p:txBody>
      </p:sp>
      <p:sp>
        <p:nvSpPr>
          <p:cNvPr id="52240" name="Rectangle 16">
            <a:extLst>
              <a:ext uri="{FF2B5EF4-FFF2-40B4-BE49-F238E27FC236}">
                <a16:creationId xmlns:a16="http://schemas.microsoft.com/office/drawing/2014/main" id="{CF4FEC27-C732-4154-9D3E-FA35B5C9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44900"/>
            <a:ext cx="8207375" cy="79216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7AE90944-A03D-4116-A51D-4746F719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8207375" cy="9366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0527FFCD-C916-4B67-9895-8CBB9E1B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860800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5B940014-1E51-4084-BFF5-505383D2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3870325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DE019CAD-83CE-4FFC-B572-D3DF51CA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3716338"/>
            <a:ext cx="1428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52245" name="Rectangle 21">
            <a:extLst>
              <a:ext uri="{FF2B5EF4-FFF2-40B4-BE49-F238E27FC236}">
                <a16:creationId xmlns:a16="http://schemas.microsoft.com/office/drawing/2014/main" id="{0C4894CC-DBCD-4507-B2DA-84BDB99B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636838"/>
            <a:ext cx="2266950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BGP-4</a:t>
            </a:r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3C575F81-D68E-4BC2-8294-30947A26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65400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</a:t>
            </a:r>
          </a:p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graphicFrame>
        <p:nvGraphicFramePr>
          <p:cNvPr id="52247" name="Group 23">
            <a:extLst>
              <a:ext uri="{FF2B5EF4-FFF2-40B4-BE49-F238E27FC236}">
                <a16:creationId xmlns:a16="http://schemas.microsoft.com/office/drawing/2014/main" id="{40F8A01C-CC8B-43CB-937A-696F70FBD03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427538" y="4851400"/>
          <a:ext cx="719137" cy="306388"/>
        </p:xfrm>
        <a:graphic>
          <a:graphicData uri="http://schemas.openxmlformats.org/drawingml/2006/table">
            <a:tbl>
              <a:tblPr/>
              <a:tblGrid>
                <a:gridCol w="179387">
                  <a:extLst>
                    <a:ext uri="{9D8B030D-6E8A-4147-A177-3AD203B41FA5}">
                      <a16:colId xmlns:a16="http://schemas.microsoft.com/office/drawing/2014/main" val="109079865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3034658457"/>
                    </a:ext>
                  </a:extLst>
                </a:gridCol>
                <a:gridCol w="179388">
                  <a:extLst>
                    <a:ext uri="{9D8B030D-6E8A-4147-A177-3AD203B41FA5}">
                      <a16:colId xmlns:a16="http://schemas.microsoft.com/office/drawing/2014/main" val="2898616041"/>
                    </a:ext>
                  </a:extLst>
                </a:gridCol>
                <a:gridCol w="179387">
                  <a:extLst>
                    <a:ext uri="{9D8B030D-6E8A-4147-A177-3AD203B41FA5}">
                      <a16:colId xmlns:a16="http://schemas.microsoft.com/office/drawing/2014/main" val="4229701534"/>
                    </a:ext>
                  </a:extLst>
                </a:gridCol>
              </a:tblGrid>
              <a:tr h="730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914379"/>
                  </a:ext>
                </a:extLst>
              </a:tr>
              <a:tr h="777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726536"/>
                  </a:ext>
                </a:extLst>
              </a:tr>
              <a:tr h="714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901749"/>
                  </a:ext>
                </a:extLst>
              </a:tr>
              <a:tr h="714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8816"/>
                  </a:ext>
                </a:extLst>
              </a:tr>
            </a:tbl>
          </a:graphicData>
        </a:graphic>
      </p:graphicFrame>
      <p:sp>
        <p:nvSpPr>
          <p:cNvPr id="52274" name="Line 50">
            <a:extLst>
              <a:ext uri="{FF2B5EF4-FFF2-40B4-BE49-F238E27FC236}">
                <a16:creationId xmlns:a16="http://schemas.microsoft.com/office/drawing/2014/main" id="{068DB8C3-6C8E-47EB-BC5D-8AC154378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3068638"/>
            <a:ext cx="0" cy="79216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75" name="Oval 51">
            <a:extLst>
              <a:ext uri="{FF2B5EF4-FFF2-40B4-BE49-F238E27FC236}">
                <a16:creationId xmlns:a16="http://schemas.microsoft.com/office/drawing/2014/main" id="{183A7DC4-9951-42CD-AF03-938CC9F2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284538"/>
            <a:ext cx="1008062" cy="4318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179</a:t>
            </a:r>
          </a:p>
        </p:txBody>
      </p:sp>
      <p:sp>
        <p:nvSpPr>
          <p:cNvPr id="52276" name="Line 52">
            <a:extLst>
              <a:ext uri="{FF2B5EF4-FFF2-40B4-BE49-F238E27FC236}">
                <a16:creationId xmlns:a16="http://schemas.microsoft.com/office/drawing/2014/main" id="{85078DDF-4BB1-4AE3-B4FF-BA9B233F5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068638"/>
            <a:ext cx="0" cy="1800225"/>
          </a:xfrm>
          <a:prstGeom prst="line">
            <a:avLst/>
          </a:prstGeom>
          <a:noFill/>
          <a:ln w="63500" cmpd="dbl">
            <a:solidFill>
              <a:srgbClr val="660066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77" name="Text Box 53">
            <a:extLst>
              <a:ext uri="{FF2B5EF4-FFF2-40B4-BE49-F238E27FC236}">
                <a16:creationId xmlns:a16="http://schemas.microsoft.com/office/drawing/2014/main" id="{BE207F5C-E690-4A43-B56D-D6E272999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2636838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/>
              </a:rPr>
              <a:t>软件实现层次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5" grpId="0" animBg="1"/>
      <p:bldP spid="52275" grpId="0" animBg="1"/>
      <p:bldP spid="5227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13266931-2A3E-4643-A36D-1F98275C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8C9-A82C-4346-9593-0FE48B41E33F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4C9B8D9-6D2D-4B8A-BB26-611B2550A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11.7.1  Types of </a:t>
            </a:r>
            <a:r>
              <a:rPr lang="en-US" altLang="en-US"/>
              <a:t>AS</a:t>
            </a:r>
            <a:endParaRPr lang="en-US" altLang="zh-CN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F82BA877-F029-4236-B98F-5379C9362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Single-homed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Only one exit point to the outside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Example: AS 1, AS 3</a:t>
            </a:r>
          </a:p>
          <a:p>
            <a:pPr>
              <a:lnSpc>
                <a:spcPct val="90000"/>
              </a:lnSpc>
            </a:pPr>
            <a:r>
              <a:rPr lang="en-US" altLang="zh-CN"/>
              <a:t>Multi-homed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More than one exit point to the outside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Example: AS 2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Nontransit AS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not allow transit traffic to pass through it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Transit AS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allow transit traffic to pass through it</a:t>
            </a:r>
          </a:p>
        </p:txBody>
      </p:sp>
      <p:sp>
        <p:nvSpPr>
          <p:cNvPr id="131076" name="Oval 4">
            <a:extLst>
              <a:ext uri="{FF2B5EF4-FFF2-40B4-BE49-F238E27FC236}">
                <a16:creationId xmlns:a16="http://schemas.microsoft.com/office/drawing/2014/main" id="{F56B471C-25F2-4E9E-AD54-6BC4BDAC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22525"/>
            <a:ext cx="1368425" cy="862013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1</a:t>
            </a:r>
          </a:p>
        </p:txBody>
      </p:sp>
      <p:sp>
        <p:nvSpPr>
          <p:cNvPr id="131077" name="Oval 5">
            <a:extLst>
              <a:ext uri="{FF2B5EF4-FFF2-40B4-BE49-F238E27FC236}">
                <a16:creationId xmlns:a16="http://schemas.microsoft.com/office/drawing/2014/main" id="{E3690406-48F3-497B-BA48-05ED290F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422525"/>
            <a:ext cx="1368425" cy="862013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2</a:t>
            </a:r>
          </a:p>
        </p:txBody>
      </p:sp>
      <p:sp>
        <p:nvSpPr>
          <p:cNvPr id="131078" name="Text Box 6">
            <a:extLst>
              <a:ext uri="{FF2B5EF4-FFF2-40B4-BE49-F238E27FC236}">
                <a16:creationId xmlns:a16="http://schemas.microsoft.com/office/drawing/2014/main" id="{F3A1A166-527E-4DCA-8B99-5AD3B1CE8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63842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131079" name="Text Box 7">
            <a:extLst>
              <a:ext uri="{FF2B5EF4-FFF2-40B4-BE49-F238E27FC236}">
                <a16:creationId xmlns:a16="http://schemas.microsoft.com/office/drawing/2014/main" id="{130E94FD-A804-4881-8672-DD076354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63842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131080" name="AutoShape 8">
            <a:extLst>
              <a:ext uri="{FF2B5EF4-FFF2-40B4-BE49-F238E27FC236}">
                <a16:creationId xmlns:a16="http://schemas.microsoft.com/office/drawing/2014/main" id="{0E34295C-5E6F-4A59-ADD0-87CBEBE89CA0}"/>
              </a:ext>
            </a:extLst>
          </p:cNvPr>
          <p:cNvCxnSpPr>
            <a:cxnSpLocks noChangeShapeType="1"/>
            <a:stCxn id="131078" idx="3"/>
            <a:endCxn id="131079" idx="1"/>
          </p:cNvCxnSpPr>
          <p:nvPr/>
        </p:nvCxnSpPr>
        <p:spPr bwMode="auto">
          <a:xfrm>
            <a:off x="6386513" y="2854325"/>
            <a:ext cx="979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081" name="Text Box 9">
            <a:extLst>
              <a:ext uri="{FF2B5EF4-FFF2-40B4-BE49-F238E27FC236}">
                <a16:creationId xmlns:a16="http://schemas.microsoft.com/office/drawing/2014/main" id="{48510FD2-8B81-4F4D-943B-42FDFB96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068638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131082" name="Oval 10">
            <a:extLst>
              <a:ext uri="{FF2B5EF4-FFF2-40B4-BE49-F238E27FC236}">
                <a16:creationId xmlns:a16="http://schemas.microsoft.com/office/drawing/2014/main" id="{9B57E0E5-5903-499A-B1E0-1F2AD925F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4799013"/>
            <a:ext cx="1368425" cy="862012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3</a:t>
            </a:r>
          </a:p>
        </p:txBody>
      </p: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D2E8B1CE-4974-4A59-A3E9-8A92D8A48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583113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131084" name="AutoShape 12">
            <a:extLst>
              <a:ext uri="{FF2B5EF4-FFF2-40B4-BE49-F238E27FC236}">
                <a16:creationId xmlns:a16="http://schemas.microsoft.com/office/drawing/2014/main" id="{8A67958A-4CDF-4A53-AF56-0CF6E7DB0067}"/>
              </a:ext>
            </a:extLst>
          </p:cNvPr>
          <p:cNvCxnSpPr>
            <a:cxnSpLocks noChangeShapeType="1"/>
            <a:stCxn id="131081" idx="2"/>
            <a:endCxn id="131083" idx="0"/>
          </p:cNvCxnSpPr>
          <p:nvPr/>
        </p:nvCxnSpPr>
        <p:spPr bwMode="auto">
          <a:xfrm>
            <a:off x="8316913" y="3514725"/>
            <a:ext cx="0" cy="105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>
            <a:extLst>
              <a:ext uri="{FF2B5EF4-FFF2-40B4-BE49-F238E27FC236}">
                <a16:creationId xmlns:a16="http://schemas.microsoft.com/office/drawing/2014/main" id="{8ED78AAE-E71B-4157-AFB8-1CFFA38E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953-0AED-4600-9BDD-846E00EBD912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C92C1333-BFDF-4B06-906B-44FDC6688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</a:t>
            </a:r>
            <a:r>
              <a:rPr lang="en-US" altLang="zh-CN" b="0" i="1"/>
              <a:t>to</a:t>
            </a:r>
            <a:r>
              <a:rPr lang="en-US" altLang="zh-CN"/>
              <a:t> and </a:t>
            </a:r>
            <a:r>
              <a:rPr lang="en-US" altLang="zh-CN" b="0" i="1"/>
              <a:t>not to</a:t>
            </a:r>
            <a:r>
              <a:rPr lang="en-US" altLang="zh-CN"/>
              <a:t> Use BGP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8F86D9B-A041-4A6A-B815-AEF27BCF3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4968875" cy="4967287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altLang="zh-CN" sz="2400"/>
              <a:t>Figure A</a:t>
            </a:r>
          </a:p>
          <a:p>
            <a:pPr lvl="1">
              <a:lnSpc>
                <a:spcPct val="83000"/>
              </a:lnSpc>
            </a:pPr>
            <a:r>
              <a:rPr lang="en-US" altLang="zh-CN" sz="2200"/>
              <a:t>A single-homed AS does </a:t>
            </a:r>
            <a:r>
              <a:rPr lang="en-US" altLang="zh-CN" sz="2200">
                <a:solidFill>
                  <a:srgbClr val="66FFFF"/>
                </a:solidFill>
              </a:rPr>
              <a:t>NOT</a:t>
            </a:r>
            <a:r>
              <a:rPr lang="en-US" altLang="zh-CN" sz="2200"/>
              <a:t> usually need BGP, uses default route</a:t>
            </a:r>
          </a:p>
          <a:p>
            <a:pPr>
              <a:lnSpc>
                <a:spcPct val="83000"/>
              </a:lnSpc>
            </a:pPr>
            <a:r>
              <a:rPr lang="en-US" altLang="zh-CN" sz="2400"/>
              <a:t>Figure B</a:t>
            </a:r>
          </a:p>
          <a:p>
            <a:pPr lvl="1">
              <a:lnSpc>
                <a:spcPct val="83000"/>
              </a:lnSpc>
            </a:pPr>
            <a:r>
              <a:rPr lang="en-US" altLang="zh-CN" sz="2200"/>
              <a:t>Even if an AS has redundant paths to its ISP’s POP, BGP is </a:t>
            </a:r>
            <a:r>
              <a:rPr lang="en-US" altLang="zh-CN" sz="2200">
                <a:solidFill>
                  <a:srgbClr val="66FFFF"/>
                </a:solidFill>
              </a:rPr>
              <a:t>NOT</a:t>
            </a:r>
            <a:r>
              <a:rPr lang="en-US" altLang="zh-CN" sz="2200"/>
              <a:t> necessarily required</a:t>
            </a:r>
          </a:p>
          <a:p>
            <a:pPr>
              <a:lnSpc>
                <a:spcPct val="83000"/>
              </a:lnSpc>
            </a:pPr>
            <a:r>
              <a:rPr lang="en-US" altLang="zh-CN" sz="2400"/>
              <a:t>Figure C</a:t>
            </a:r>
          </a:p>
          <a:p>
            <a:pPr lvl="1">
              <a:lnSpc>
                <a:spcPct val="83000"/>
              </a:lnSpc>
            </a:pPr>
            <a:r>
              <a:rPr lang="en-US" altLang="zh-CN" sz="2200"/>
              <a:t>An AS with redundancy to the same ISP, but different POPs still does </a:t>
            </a:r>
            <a:r>
              <a:rPr lang="en-US" altLang="zh-CN" sz="2200">
                <a:solidFill>
                  <a:srgbClr val="66FFFF"/>
                </a:solidFill>
              </a:rPr>
              <a:t>NOT</a:t>
            </a:r>
            <a:r>
              <a:rPr lang="en-US" altLang="zh-CN" sz="2200"/>
              <a:t> require BGP</a:t>
            </a:r>
          </a:p>
          <a:p>
            <a:pPr>
              <a:lnSpc>
                <a:spcPct val="83000"/>
              </a:lnSpc>
            </a:pPr>
            <a:r>
              <a:rPr lang="en-US" altLang="zh-CN" sz="2400"/>
              <a:t>Figure D</a:t>
            </a:r>
          </a:p>
          <a:p>
            <a:pPr lvl="1">
              <a:lnSpc>
                <a:spcPct val="83000"/>
              </a:lnSpc>
            </a:pPr>
            <a:r>
              <a:rPr lang="en-US" altLang="zh-CN" sz="2200"/>
              <a:t>An AS with multiple ISPs </a:t>
            </a:r>
            <a:r>
              <a:rPr lang="en-US" altLang="zh-CN" sz="2200">
                <a:solidFill>
                  <a:srgbClr val="66FFFF"/>
                </a:solidFill>
              </a:rPr>
              <a:t>REQUIRES</a:t>
            </a:r>
            <a:r>
              <a:rPr lang="en-US" altLang="zh-CN" sz="2200"/>
              <a:t> BGP</a:t>
            </a:r>
          </a:p>
        </p:txBody>
      </p:sp>
      <p:grpSp>
        <p:nvGrpSpPr>
          <p:cNvPr id="129064" name="Group 40">
            <a:extLst>
              <a:ext uri="{FF2B5EF4-FFF2-40B4-BE49-F238E27FC236}">
                <a16:creationId xmlns:a16="http://schemas.microsoft.com/office/drawing/2014/main" id="{5570C19C-098B-4A01-90E9-8E596BE42A42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1341438"/>
            <a:ext cx="3300413" cy="719137"/>
            <a:chOff x="3626" y="981"/>
            <a:chExt cx="2079" cy="453"/>
          </a:xfrm>
        </p:grpSpPr>
        <p:pic>
          <p:nvPicPr>
            <p:cNvPr id="129065" name="Picture 41">
              <a:extLst>
                <a:ext uri="{FF2B5EF4-FFF2-40B4-BE49-F238E27FC236}">
                  <a16:creationId xmlns:a16="http://schemas.microsoft.com/office/drawing/2014/main" id="{294D0655-7E5F-43CC-97DB-70A27DB3A6E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981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29066" name="Picture 42">
              <a:extLst>
                <a:ext uri="{FF2B5EF4-FFF2-40B4-BE49-F238E27FC236}">
                  <a16:creationId xmlns:a16="http://schemas.microsoft.com/office/drawing/2014/main" id="{336C81D4-5853-4C45-8873-7FD75443BD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6" y="981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129067" name="AutoShape 43">
              <a:extLst>
                <a:ext uri="{FF2B5EF4-FFF2-40B4-BE49-F238E27FC236}">
                  <a16:creationId xmlns:a16="http://schemas.microsoft.com/office/drawing/2014/main" id="{2DFEE23B-AED1-4EF9-9199-13F0C5392156}"/>
                </a:ext>
              </a:extLst>
            </p:cNvPr>
            <p:cNvCxnSpPr>
              <a:cxnSpLocks noChangeShapeType="1"/>
              <a:stCxn id="129066" idx="3"/>
              <a:endCxn id="129065" idx="1"/>
            </p:cNvCxnSpPr>
            <p:nvPr/>
          </p:nvCxnSpPr>
          <p:spPr bwMode="auto">
            <a:xfrm>
              <a:off x="4261" y="1208"/>
              <a:ext cx="56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068" name="Text Box 44">
              <a:extLst>
                <a:ext uri="{FF2B5EF4-FFF2-40B4-BE49-F238E27FC236}">
                  <a16:creationId xmlns:a16="http://schemas.microsoft.com/office/drawing/2014/main" id="{819D4C0F-62B6-4F7C-946C-E6F00D10A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072"/>
              <a:ext cx="56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Custom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AS</a:t>
              </a:r>
            </a:p>
          </p:txBody>
        </p:sp>
        <p:sp>
          <p:nvSpPr>
            <p:cNvPr id="129069" name="Text Box 45">
              <a:extLst>
                <a:ext uri="{FF2B5EF4-FFF2-40B4-BE49-F238E27FC236}">
                  <a16:creationId xmlns:a16="http://schemas.microsoft.com/office/drawing/2014/main" id="{3E2106ED-7564-4C4D-A634-D123CAB19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1072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ISP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AS 1</a:t>
              </a:r>
            </a:p>
          </p:txBody>
        </p:sp>
        <p:sp>
          <p:nvSpPr>
            <p:cNvPr id="129070" name="Text Box 46">
              <a:extLst>
                <a:ext uri="{FF2B5EF4-FFF2-40B4-BE49-F238E27FC236}">
                  <a16:creationId xmlns:a16="http://schemas.microsoft.com/office/drawing/2014/main" id="{CA583F96-3285-4B72-9C89-493CEB088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" y="1100"/>
              <a:ext cx="195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000">
                  <a:effectLst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129071" name="Group 47">
            <a:extLst>
              <a:ext uri="{FF2B5EF4-FFF2-40B4-BE49-F238E27FC236}">
                <a16:creationId xmlns:a16="http://schemas.microsoft.com/office/drawing/2014/main" id="{2A3FC045-CB61-4EB6-A8B4-61DFFAF03736}"/>
              </a:ext>
            </a:extLst>
          </p:cNvPr>
          <p:cNvGrpSpPr>
            <a:grpSpLocks/>
          </p:cNvGrpSpPr>
          <p:nvPr/>
        </p:nvGrpSpPr>
        <p:grpSpPr bwMode="auto">
          <a:xfrm>
            <a:off x="5578475" y="2638425"/>
            <a:ext cx="3336925" cy="719138"/>
            <a:chOff x="3604" y="1798"/>
            <a:chExt cx="2102" cy="453"/>
          </a:xfrm>
        </p:grpSpPr>
        <p:pic>
          <p:nvPicPr>
            <p:cNvPr id="129072" name="Picture 48">
              <a:extLst>
                <a:ext uri="{FF2B5EF4-FFF2-40B4-BE49-F238E27FC236}">
                  <a16:creationId xmlns:a16="http://schemas.microsoft.com/office/drawing/2014/main" id="{663713BF-31A5-43EE-AF70-896FE1F199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" y="1798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129073" name="AutoShape 49">
              <a:extLst>
                <a:ext uri="{FF2B5EF4-FFF2-40B4-BE49-F238E27FC236}">
                  <a16:creationId xmlns:a16="http://schemas.microsoft.com/office/drawing/2014/main" id="{C65045BC-A81F-43D0-BEEC-9BD9E0AEEE23}"/>
                </a:ext>
              </a:extLst>
            </p:cNvPr>
            <p:cNvCxnSpPr>
              <a:cxnSpLocks noChangeShapeType="1"/>
              <a:stCxn id="129072" idx="3"/>
              <a:endCxn id="129076" idx="1"/>
            </p:cNvCxnSpPr>
            <p:nvPr/>
          </p:nvCxnSpPr>
          <p:spPr bwMode="auto">
            <a:xfrm>
              <a:off x="4239" y="2025"/>
              <a:ext cx="59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074" name="Line 50">
              <a:extLst>
                <a:ext uri="{FF2B5EF4-FFF2-40B4-BE49-F238E27FC236}">
                  <a16:creationId xmlns:a16="http://schemas.microsoft.com/office/drawing/2014/main" id="{96E58F2F-BD0D-4151-B4CB-3FF7E4C30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11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9075" name="Text Box 51">
              <a:extLst>
                <a:ext uri="{FF2B5EF4-FFF2-40B4-BE49-F238E27FC236}">
                  <a16:creationId xmlns:a16="http://schemas.microsoft.com/office/drawing/2014/main" id="{C22CE6CA-0648-49C6-B98F-334DA7179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884"/>
              <a:ext cx="56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Custom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AS</a:t>
              </a:r>
            </a:p>
          </p:txBody>
        </p:sp>
        <p:pic>
          <p:nvPicPr>
            <p:cNvPr id="129076" name="Picture 52">
              <a:extLst>
                <a:ext uri="{FF2B5EF4-FFF2-40B4-BE49-F238E27FC236}">
                  <a16:creationId xmlns:a16="http://schemas.microsoft.com/office/drawing/2014/main" id="{A6F8B644-B759-41AC-9BB1-B365BF609B3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1798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29077" name="Text Box 53">
              <a:extLst>
                <a:ext uri="{FF2B5EF4-FFF2-40B4-BE49-F238E27FC236}">
                  <a16:creationId xmlns:a16="http://schemas.microsoft.com/office/drawing/2014/main" id="{AAFD9052-E174-430D-BC66-E6B642A0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1884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ISP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AS 1</a:t>
              </a:r>
            </a:p>
          </p:txBody>
        </p:sp>
        <p:sp>
          <p:nvSpPr>
            <p:cNvPr id="129078" name="Text Box 54">
              <a:extLst>
                <a:ext uri="{FF2B5EF4-FFF2-40B4-BE49-F238E27FC236}">
                  <a16:creationId xmlns:a16="http://schemas.microsoft.com/office/drawing/2014/main" id="{75797690-8D11-4FFC-AAE3-D2AF0206D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" y="1916"/>
              <a:ext cx="195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000">
                  <a:effectLst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129079" name="Group 55">
            <a:extLst>
              <a:ext uri="{FF2B5EF4-FFF2-40B4-BE49-F238E27FC236}">
                <a16:creationId xmlns:a16="http://schemas.microsoft.com/office/drawing/2014/main" id="{7F1399BD-8F33-45BE-9A78-B0D0B34C5803}"/>
              </a:ext>
            </a:extLst>
          </p:cNvPr>
          <p:cNvGrpSpPr>
            <a:grpSpLocks/>
          </p:cNvGrpSpPr>
          <p:nvPr/>
        </p:nvGrpSpPr>
        <p:grpSpPr bwMode="auto">
          <a:xfrm>
            <a:off x="5581650" y="4070350"/>
            <a:ext cx="3327400" cy="1087438"/>
            <a:chOff x="3606" y="2700"/>
            <a:chExt cx="2096" cy="685"/>
          </a:xfrm>
        </p:grpSpPr>
        <p:pic>
          <p:nvPicPr>
            <p:cNvPr id="129080" name="Picture 56">
              <a:extLst>
                <a:ext uri="{FF2B5EF4-FFF2-40B4-BE49-F238E27FC236}">
                  <a16:creationId xmlns:a16="http://schemas.microsoft.com/office/drawing/2014/main" id="{08A5ADE0-80BB-4D36-BE30-0121991330C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" y="2706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29081" name="Picture 57">
              <a:extLst>
                <a:ext uri="{FF2B5EF4-FFF2-40B4-BE49-F238E27FC236}">
                  <a16:creationId xmlns:a16="http://schemas.microsoft.com/office/drawing/2014/main" id="{CFFF890A-0100-4B6C-AEA0-CA8BC19D05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842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129082" name="AutoShape 58">
              <a:extLst>
                <a:ext uri="{FF2B5EF4-FFF2-40B4-BE49-F238E27FC236}">
                  <a16:creationId xmlns:a16="http://schemas.microsoft.com/office/drawing/2014/main" id="{5F20948E-0B7E-4396-8363-A4614D267F68}"/>
                </a:ext>
              </a:extLst>
            </p:cNvPr>
            <p:cNvCxnSpPr>
              <a:cxnSpLocks noChangeShapeType="1"/>
              <a:stCxn id="129081" idx="3"/>
              <a:endCxn id="129080" idx="1"/>
            </p:cNvCxnSpPr>
            <p:nvPr/>
          </p:nvCxnSpPr>
          <p:spPr bwMode="auto">
            <a:xfrm flipV="1">
              <a:off x="4241" y="2865"/>
              <a:ext cx="658" cy="20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29083" name="Picture 59">
              <a:extLst>
                <a:ext uri="{FF2B5EF4-FFF2-40B4-BE49-F238E27FC236}">
                  <a16:creationId xmlns:a16="http://schemas.microsoft.com/office/drawing/2014/main" id="{72E49844-407B-4524-A278-82B57B823D0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" y="3068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129084" name="AutoShape 60">
              <a:extLst>
                <a:ext uri="{FF2B5EF4-FFF2-40B4-BE49-F238E27FC236}">
                  <a16:creationId xmlns:a16="http://schemas.microsoft.com/office/drawing/2014/main" id="{F252910C-E390-4B68-9919-77559214F178}"/>
                </a:ext>
              </a:extLst>
            </p:cNvPr>
            <p:cNvCxnSpPr>
              <a:cxnSpLocks noChangeShapeType="1"/>
              <a:stCxn id="129081" idx="3"/>
              <a:endCxn id="129083" idx="1"/>
            </p:cNvCxnSpPr>
            <p:nvPr/>
          </p:nvCxnSpPr>
          <p:spPr bwMode="auto">
            <a:xfrm>
              <a:off x="4241" y="3069"/>
              <a:ext cx="658" cy="1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085" name="Text Box 61">
              <a:extLst>
                <a:ext uri="{FF2B5EF4-FFF2-40B4-BE49-F238E27FC236}">
                  <a16:creationId xmlns:a16="http://schemas.microsoft.com/office/drawing/2014/main" id="{B14C0A0F-E580-4D21-B4FA-F70FB8395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932"/>
              <a:ext cx="56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Custom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AS</a:t>
              </a:r>
            </a:p>
          </p:txBody>
        </p:sp>
        <p:sp>
          <p:nvSpPr>
            <p:cNvPr id="129086" name="Text Box 62">
              <a:extLst>
                <a:ext uri="{FF2B5EF4-FFF2-40B4-BE49-F238E27FC236}">
                  <a16:creationId xmlns:a16="http://schemas.microsoft.com/office/drawing/2014/main" id="{00E3E375-D304-4F03-8021-3C6E1B874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2700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ISP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AS 1</a:t>
              </a:r>
            </a:p>
          </p:txBody>
        </p:sp>
        <p:sp>
          <p:nvSpPr>
            <p:cNvPr id="129087" name="Text Box 63">
              <a:extLst>
                <a:ext uri="{FF2B5EF4-FFF2-40B4-BE49-F238E27FC236}">
                  <a16:creationId xmlns:a16="http://schemas.microsoft.com/office/drawing/2014/main" id="{1F92EEFA-3DC2-4A09-B9EB-137D38963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3063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ISP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AS 1</a:t>
              </a:r>
            </a:p>
          </p:txBody>
        </p:sp>
        <p:sp>
          <p:nvSpPr>
            <p:cNvPr id="129088" name="Text Box 64">
              <a:extLst>
                <a:ext uri="{FF2B5EF4-FFF2-40B4-BE49-F238E27FC236}">
                  <a16:creationId xmlns:a16="http://schemas.microsoft.com/office/drawing/2014/main" id="{C6648BD7-8FAA-4A1C-8470-F74EFC554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" y="2915"/>
              <a:ext cx="191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000">
                  <a:effectLst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129089" name="Group 65">
            <a:extLst>
              <a:ext uri="{FF2B5EF4-FFF2-40B4-BE49-F238E27FC236}">
                <a16:creationId xmlns:a16="http://schemas.microsoft.com/office/drawing/2014/main" id="{9CDBA485-14D8-4E24-8529-E61D801D7960}"/>
              </a:ext>
            </a:extLst>
          </p:cNvPr>
          <p:cNvGrpSpPr>
            <a:grpSpLocks/>
          </p:cNvGrpSpPr>
          <p:nvPr/>
        </p:nvGrpSpPr>
        <p:grpSpPr bwMode="auto">
          <a:xfrm>
            <a:off x="5581650" y="5294313"/>
            <a:ext cx="3346450" cy="1093787"/>
            <a:chOff x="3606" y="3471"/>
            <a:chExt cx="2108" cy="689"/>
          </a:xfrm>
        </p:grpSpPr>
        <p:pic>
          <p:nvPicPr>
            <p:cNvPr id="129090" name="Picture 66">
              <a:extLst>
                <a:ext uri="{FF2B5EF4-FFF2-40B4-BE49-F238E27FC236}">
                  <a16:creationId xmlns:a16="http://schemas.microsoft.com/office/drawing/2014/main" id="{B700BBE8-D700-4735-9865-E5C4F9D0A04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" y="3477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29091" name="Picture 67">
              <a:extLst>
                <a:ext uri="{FF2B5EF4-FFF2-40B4-BE49-F238E27FC236}">
                  <a16:creationId xmlns:a16="http://schemas.microsoft.com/office/drawing/2014/main" id="{E456C943-9E73-4FB7-830D-2E10B8A2D68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590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129092" name="AutoShape 68">
              <a:extLst>
                <a:ext uri="{FF2B5EF4-FFF2-40B4-BE49-F238E27FC236}">
                  <a16:creationId xmlns:a16="http://schemas.microsoft.com/office/drawing/2014/main" id="{FF87FE77-948E-496E-AFE1-AA0F8B8D1492}"/>
                </a:ext>
              </a:extLst>
            </p:cNvPr>
            <p:cNvCxnSpPr>
              <a:cxnSpLocks noChangeShapeType="1"/>
              <a:stCxn id="129091" idx="3"/>
              <a:endCxn id="129090" idx="1"/>
            </p:cNvCxnSpPr>
            <p:nvPr/>
          </p:nvCxnSpPr>
          <p:spPr bwMode="auto">
            <a:xfrm flipV="1">
              <a:off x="4241" y="3636"/>
              <a:ext cx="658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29093" name="Picture 69">
              <a:extLst>
                <a:ext uri="{FF2B5EF4-FFF2-40B4-BE49-F238E27FC236}">
                  <a16:creationId xmlns:a16="http://schemas.microsoft.com/office/drawing/2014/main" id="{30FEB9F5-A0E8-4EF6-8C54-C9C513E2DF9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" y="3839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129094" name="AutoShape 70">
              <a:extLst>
                <a:ext uri="{FF2B5EF4-FFF2-40B4-BE49-F238E27FC236}">
                  <a16:creationId xmlns:a16="http://schemas.microsoft.com/office/drawing/2014/main" id="{51EA6D13-BDBF-4180-AC7D-E0DAFE10A069}"/>
                </a:ext>
              </a:extLst>
            </p:cNvPr>
            <p:cNvCxnSpPr>
              <a:cxnSpLocks noChangeShapeType="1"/>
              <a:stCxn id="129091" idx="3"/>
              <a:endCxn id="129093" idx="1"/>
            </p:cNvCxnSpPr>
            <p:nvPr/>
          </p:nvCxnSpPr>
          <p:spPr bwMode="auto">
            <a:xfrm>
              <a:off x="4241" y="3817"/>
              <a:ext cx="658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095" name="Text Box 71">
              <a:extLst>
                <a:ext uri="{FF2B5EF4-FFF2-40B4-BE49-F238E27FC236}">
                  <a16:creationId xmlns:a16="http://schemas.microsoft.com/office/drawing/2014/main" id="{A678094E-F0C1-46EA-A7A6-826EB054C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698"/>
              <a:ext cx="56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Custom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AS</a:t>
              </a:r>
            </a:p>
          </p:txBody>
        </p:sp>
        <p:sp>
          <p:nvSpPr>
            <p:cNvPr id="129096" name="Text Box 72">
              <a:extLst>
                <a:ext uri="{FF2B5EF4-FFF2-40B4-BE49-F238E27FC236}">
                  <a16:creationId xmlns:a16="http://schemas.microsoft.com/office/drawing/2014/main" id="{9A88DCE2-3A88-42D2-8825-F93EAD46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3471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ISP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ffectLst/>
                  <a:ea typeface="宋体" panose="02010600030101010101" pitchFamily="2" charset="-122"/>
                </a:rPr>
                <a:t>AS 1</a:t>
              </a:r>
            </a:p>
          </p:txBody>
        </p:sp>
        <p:sp>
          <p:nvSpPr>
            <p:cNvPr id="129097" name="Text Box 73">
              <a:extLst>
                <a:ext uri="{FF2B5EF4-FFF2-40B4-BE49-F238E27FC236}">
                  <a16:creationId xmlns:a16="http://schemas.microsoft.com/office/drawing/2014/main" id="{96EEF0A8-EBA2-46CE-A024-D7694A081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3838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ISP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800"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AS 2</a:t>
              </a:r>
            </a:p>
          </p:txBody>
        </p:sp>
        <p:sp>
          <p:nvSpPr>
            <p:cNvPr id="129098" name="Text Box 74">
              <a:extLst>
                <a:ext uri="{FF2B5EF4-FFF2-40B4-BE49-F238E27FC236}">
                  <a16:creationId xmlns:a16="http://schemas.microsoft.com/office/drawing/2014/main" id="{0521E562-5A96-4171-998F-A5E86FB8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" y="3685"/>
              <a:ext cx="203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000">
                  <a:effectLst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129099" name="Text Box 75">
            <a:extLst>
              <a:ext uri="{FF2B5EF4-FFF2-40B4-BE49-F238E27FC236}">
                <a16:creationId xmlns:a16="http://schemas.microsoft.com/office/drawing/2014/main" id="{61FB2F86-A747-4470-8D16-0E841C214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405188"/>
            <a:ext cx="3725863" cy="628650"/>
          </a:xfrm>
          <a:prstGeom prst="rect">
            <a:avLst/>
          </a:prstGeom>
          <a:solidFill>
            <a:srgbClr val="FFFFFF"/>
          </a:soli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BGP must be used to implement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external routing policies.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4">
            <a:extLst>
              <a:ext uri="{FF2B5EF4-FFF2-40B4-BE49-F238E27FC236}">
                <a16:creationId xmlns:a16="http://schemas.microsoft.com/office/drawing/2014/main" id="{65E7B9E3-AC09-49A3-B406-6300868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EA02-D102-4943-9FC9-E4540F43A2D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95996B3-215E-44A5-B1BD-ED20DBA77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11.7.2  IBGP &amp; EBGP Sessions</a:t>
            </a:r>
          </a:p>
        </p:txBody>
      </p:sp>
      <p:sp>
        <p:nvSpPr>
          <p:cNvPr id="56323" name="Oval 3">
            <a:extLst>
              <a:ext uri="{FF2B5EF4-FFF2-40B4-BE49-F238E27FC236}">
                <a16:creationId xmlns:a16="http://schemas.microsoft.com/office/drawing/2014/main" id="{4153ABEE-11A4-4303-9D96-047AE450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846263"/>
            <a:ext cx="2735263" cy="1873250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1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AAB6134B-3E83-484B-AC12-35E18B5A3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28612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56325" name="Oval 5">
            <a:extLst>
              <a:ext uri="{FF2B5EF4-FFF2-40B4-BE49-F238E27FC236}">
                <a16:creationId xmlns:a16="http://schemas.microsoft.com/office/drawing/2014/main" id="{573B99B9-6EA0-43CA-841E-122A7E8F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4006850"/>
            <a:ext cx="2087563" cy="1150938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3</a:t>
            </a:r>
          </a:p>
        </p:txBody>
      </p:sp>
      <p:sp>
        <p:nvSpPr>
          <p:cNvPr id="56326" name="Oval 6">
            <a:extLst>
              <a:ext uri="{FF2B5EF4-FFF2-40B4-BE49-F238E27FC236}">
                <a16:creationId xmlns:a16="http://schemas.microsoft.com/office/drawing/2014/main" id="{C25C4778-F34A-40D8-8B80-C87B34B09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630363"/>
            <a:ext cx="2087562" cy="1150937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2</a:t>
            </a: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44FD78C1-0C4C-4061-A0CC-BF0F627B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9072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132DA27E-749A-4702-8C5C-50F5AD64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99072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id="{2FA16505-641C-4A6B-A67C-7DDFBB90D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294188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56330" name="AutoShape 10">
            <a:extLst>
              <a:ext uri="{FF2B5EF4-FFF2-40B4-BE49-F238E27FC236}">
                <a16:creationId xmlns:a16="http://schemas.microsoft.com/office/drawing/2014/main" id="{6675FE8B-5E43-4263-8791-F070DB59FAED}"/>
              </a:ext>
            </a:extLst>
          </p:cNvPr>
          <p:cNvCxnSpPr>
            <a:cxnSpLocks noChangeShapeType="1"/>
            <a:stCxn id="56324" idx="3"/>
            <a:endCxn id="56329" idx="0"/>
          </p:cNvCxnSpPr>
          <p:nvPr/>
        </p:nvCxnSpPr>
        <p:spPr bwMode="auto">
          <a:xfrm>
            <a:off x="4154488" y="3502025"/>
            <a:ext cx="1641475" cy="777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1" name="AutoShape 11">
            <a:extLst>
              <a:ext uri="{FF2B5EF4-FFF2-40B4-BE49-F238E27FC236}">
                <a16:creationId xmlns:a16="http://schemas.microsoft.com/office/drawing/2014/main" id="{FBA4DCDF-23EC-4CC8-82A8-FCE36B124115}"/>
              </a:ext>
            </a:extLst>
          </p:cNvPr>
          <p:cNvCxnSpPr>
            <a:cxnSpLocks noChangeShapeType="1"/>
            <a:stCxn id="56327" idx="3"/>
            <a:endCxn id="56328" idx="1"/>
          </p:cNvCxnSpPr>
          <p:nvPr/>
        </p:nvCxnSpPr>
        <p:spPr bwMode="auto">
          <a:xfrm>
            <a:off x="4154488" y="2206625"/>
            <a:ext cx="15557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2" name="Line 12">
            <a:extLst>
              <a:ext uri="{FF2B5EF4-FFF2-40B4-BE49-F238E27FC236}">
                <a16:creationId xmlns:a16="http://schemas.microsoft.com/office/drawing/2014/main" id="{753754F1-7C4A-4EF0-853F-840D4AE23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357563"/>
            <a:ext cx="1655762" cy="7921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D8C6E510-DED4-41C5-B5FF-1BB76C11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357563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56334" name="Oval 14">
            <a:extLst>
              <a:ext uri="{FF2B5EF4-FFF2-40B4-BE49-F238E27FC236}">
                <a16:creationId xmlns:a16="http://schemas.microsoft.com/office/drawing/2014/main" id="{F030B080-6B05-4787-B155-7867DA86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799013"/>
            <a:ext cx="2087562" cy="1150937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3</a:t>
            </a:r>
          </a:p>
        </p:txBody>
      </p:sp>
      <p:sp>
        <p:nvSpPr>
          <p:cNvPr id="56335" name="Text Box 15">
            <a:extLst>
              <a:ext uri="{FF2B5EF4-FFF2-40B4-BE49-F238E27FC236}">
                <a16:creationId xmlns:a16="http://schemas.microsoft.com/office/drawing/2014/main" id="{D5F7CD9F-1059-4240-8CBE-7AEF125E9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83113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56336" name="AutoShape 16">
            <a:extLst>
              <a:ext uri="{FF2B5EF4-FFF2-40B4-BE49-F238E27FC236}">
                <a16:creationId xmlns:a16="http://schemas.microsoft.com/office/drawing/2014/main" id="{5CDC13E6-8A5F-4BF3-B246-C6508A3775AD}"/>
              </a:ext>
            </a:extLst>
          </p:cNvPr>
          <p:cNvCxnSpPr>
            <a:cxnSpLocks noChangeShapeType="1"/>
            <a:stCxn id="56333" idx="2"/>
            <a:endCxn id="56335" idx="0"/>
          </p:cNvCxnSpPr>
          <p:nvPr/>
        </p:nvCxnSpPr>
        <p:spPr bwMode="auto">
          <a:xfrm>
            <a:off x="2195513" y="3803650"/>
            <a:ext cx="1587" cy="765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7" name="Text Box 17">
            <a:extLst>
              <a:ext uri="{FF2B5EF4-FFF2-40B4-BE49-F238E27FC236}">
                <a16:creationId xmlns:a16="http://schemas.microsoft.com/office/drawing/2014/main" id="{7E77ABCE-4B69-4EA8-A3D9-EE6AC6B39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15937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56338" name="AutoShape 18">
            <a:extLst>
              <a:ext uri="{FF2B5EF4-FFF2-40B4-BE49-F238E27FC236}">
                <a16:creationId xmlns:a16="http://schemas.microsoft.com/office/drawing/2014/main" id="{FAEA0004-B0BE-481F-A3CC-650F76973B25}"/>
              </a:ext>
            </a:extLst>
          </p:cNvPr>
          <p:cNvCxnSpPr>
            <a:cxnSpLocks noChangeShapeType="1"/>
            <a:stCxn id="56337" idx="3"/>
            <a:endCxn id="56329" idx="2"/>
          </p:cNvCxnSpPr>
          <p:nvPr/>
        </p:nvCxnSpPr>
        <p:spPr bwMode="auto">
          <a:xfrm flipV="1">
            <a:off x="3433763" y="4740275"/>
            <a:ext cx="2362200" cy="635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9" name="Line 19">
            <a:extLst>
              <a:ext uri="{FF2B5EF4-FFF2-40B4-BE49-F238E27FC236}">
                <a16:creationId xmlns:a16="http://schemas.microsoft.com/office/drawing/2014/main" id="{4B6BC80C-CE83-4707-81EC-3FF21A431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4870450"/>
            <a:ext cx="2303463" cy="647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2BB35F81-65A4-46C9-A367-AFDB5D440C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3862388"/>
            <a:ext cx="0" cy="647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8ACBC5F8-D4A7-44C7-A78E-D68AE42C7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062163"/>
            <a:ext cx="1439862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Text Box 22">
            <a:extLst>
              <a:ext uri="{FF2B5EF4-FFF2-40B4-BE49-F238E27FC236}">
                <a16:creationId xmlns:a16="http://schemas.microsoft.com/office/drawing/2014/main" id="{9CBA893F-9F3D-4C03-ADAE-E11962700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630363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EBGP</a:t>
            </a:r>
          </a:p>
        </p:txBody>
      </p:sp>
      <p:sp>
        <p:nvSpPr>
          <p:cNvPr id="56343" name="Text Box 23">
            <a:extLst>
              <a:ext uri="{FF2B5EF4-FFF2-40B4-BE49-F238E27FC236}">
                <a16:creationId xmlns:a16="http://schemas.microsoft.com/office/drawing/2014/main" id="{EB6D0E6E-E1BD-487E-AEAC-65C1B07FD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98145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EBGP</a:t>
            </a:r>
          </a:p>
        </p:txBody>
      </p:sp>
      <p:sp>
        <p:nvSpPr>
          <p:cNvPr id="56344" name="Text Box 24">
            <a:extLst>
              <a:ext uri="{FF2B5EF4-FFF2-40B4-BE49-F238E27FC236}">
                <a16:creationId xmlns:a16="http://schemas.microsoft.com/office/drawing/2014/main" id="{31BF139A-FCA2-4348-9CF2-BCE4E5253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286125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EBGP</a:t>
            </a: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DA70E051-34C1-4D84-9540-4AEAEE44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157788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EBGP</a:t>
            </a:r>
          </a:p>
        </p:txBody>
      </p:sp>
      <p:sp>
        <p:nvSpPr>
          <p:cNvPr id="56346" name="Line 26">
            <a:extLst>
              <a:ext uri="{FF2B5EF4-FFF2-40B4-BE49-F238E27FC236}">
                <a16:creationId xmlns:a16="http://schemas.microsoft.com/office/drawing/2014/main" id="{A54BD8D8-153A-412C-B6C7-5EC2299C0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2422525"/>
            <a:ext cx="0" cy="7921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7" name="Line 27">
            <a:extLst>
              <a:ext uri="{FF2B5EF4-FFF2-40B4-BE49-F238E27FC236}">
                <a16:creationId xmlns:a16="http://schemas.microsoft.com/office/drawing/2014/main" id="{5922CB0F-ED1E-4C92-B39C-C56DCB3CA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3573463"/>
            <a:ext cx="115093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8" name="Line 28">
            <a:extLst>
              <a:ext uri="{FF2B5EF4-FFF2-40B4-BE49-F238E27FC236}">
                <a16:creationId xmlns:a16="http://schemas.microsoft.com/office/drawing/2014/main" id="{74D1982F-2D89-44B4-963B-58D2ECC49D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1413" y="4870450"/>
            <a:ext cx="647700" cy="28733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A8F73AA8-E7B8-497F-8CCC-65AB783A8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25654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IBGP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8DB7C658-C79B-4133-BF09-9D0DE0AA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573463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IBGP</a:t>
            </a:r>
          </a:p>
        </p:txBody>
      </p:sp>
      <p:sp>
        <p:nvSpPr>
          <p:cNvPr id="56351" name="Text Box 31">
            <a:extLst>
              <a:ext uri="{FF2B5EF4-FFF2-40B4-BE49-F238E27FC236}">
                <a16:creationId xmlns:a16="http://schemas.microsoft.com/office/drawing/2014/main" id="{F8AF4300-0ECA-4A2B-A7B3-0E429530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458152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IBGP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81C4DB0A-A3D4-4055-9E64-2CB4B362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95EC-F83E-4FE2-966F-D79EBBB3EC21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B6ED6C5B-A3A4-47F8-95D6-E7D153D41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Synchronization Rule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DDC9D44-E119-4F02-BE9D-98BD0217A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A BGP router (</a:t>
            </a:r>
            <a:r>
              <a:rPr lang="en-US" altLang="zh-CN">
                <a:solidFill>
                  <a:srgbClr val="66FFFF"/>
                </a:solidFill>
              </a:rPr>
              <a:t>A</a:t>
            </a:r>
            <a:r>
              <a:rPr lang="en-US" altLang="zh-CN"/>
              <a:t>) can not advertise routes (</a:t>
            </a:r>
            <a:r>
              <a:rPr lang="en-US" altLang="zh-CN">
                <a:solidFill>
                  <a:srgbClr val="66FFFF"/>
                </a:solidFill>
              </a:rPr>
              <a:t>15.1.1.0</a:t>
            </a:r>
            <a:r>
              <a:rPr lang="en-US" altLang="zh-CN"/>
              <a:t>) learned from an IBGP peer (</a:t>
            </a:r>
            <a:r>
              <a:rPr lang="en-US" altLang="zh-CN">
                <a:solidFill>
                  <a:srgbClr val="66FFFF"/>
                </a:solidFill>
              </a:rPr>
              <a:t>B</a:t>
            </a:r>
            <a:r>
              <a:rPr lang="en-US" altLang="zh-CN"/>
              <a:t>) to other BGP peers unless the local router (</a:t>
            </a:r>
            <a:r>
              <a:rPr lang="en-US" altLang="zh-CN">
                <a:solidFill>
                  <a:srgbClr val="66FFFF"/>
                </a:solidFill>
              </a:rPr>
              <a:t>C</a:t>
            </a:r>
            <a:r>
              <a:rPr lang="en-US" altLang="zh-CN"/>
              <a:t>) also has learned about the route via an IGP</a:t>
            </a:r>
          </a:p>
        </p:txBody>
      </p:sp>
      <p:pic>
        <p:nvPicPr>
          <p:cNvPr id="136196" name="Picture 4">
            <a:extLst>
              <a:ext uri="{FF2B5EF4-FFF2-40B4-BE49-F238E27FC236}">
                <a16:creationId xmlns:a16="http://schemas.microsoft.com/office/drawing/2014/main" id="{6C4C6517-FE7E-4CB8-AAB8-83570F726D4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844675"/>
            <a:ext cx="3167062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36197" name="Text Box 5">
            <a:extLst>
              <a:ext uri="{FF2B5EF4-FFF2-40B4-BE49-F238E27FC236}">
                <a16:creationId xmlns:a16="http://schemas.microsoft.com/office/drawing/2014/main" id="{802BBDDE-7741-429A-A358-19DE3D3D0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2565400"/>
            <a:ext cx="106203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AS 200</a:t>
            </a:r>
          </a:p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17.1.1.0</a:t>
            </a:r>
          </a:p>
        </p:txBody>
      </p:sp>
      <p:sp>
        <p:nvSpPr>
          <p:cNvPr id="136198" name="Freeform 6">
            <a:extLst>
              <a:ext uri="{FF2B5EF4-FFF2-40B4-BE49-F238E27FC236}">
                <a16:creationId xmlns:a16="http://schemas.microsoft.com/office/drawing/2014/main" id="{9A141B97-928C-4D9D-BDC8-F8F001BEE1D9}"/>
              </a:ext>
            </a:extLst>
          </p:cNvPr>
          <p:cNvSpPr>
            <a:spLocks/>
          </p:cNvSpPr>
          <p:nvPr/>
        </p:nvSpPr>
        <p:spPr bwMode="auto">
          <a:xfrm>
            <a:off x="1979613" y="3284538"/>
            <a:ext cx="1079500" cy="153987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199" name="Freeform 7">
            <a:extLst>
              <a:ext uri="{FF2B5EF4-FFF2-40B4-BE49-F238E27FC236}">
                <a16:creationId xmlns:a16="http://schemas.microsoft.com/office/drawing/2014/main" id="{F3D1CD9F-082C-4A60-B750-C4DDF05EA924}"/>
              </a:ext>
            </a:extLst>
          </p:cNvPr>
          <p:cNvSpPr>
            <a:spLocks/>
          </p:cNvSpPr>
          <p:nvPr/>
        </p:nvSpPr>
        <p:spPr bwMode="auto">
          <a:xfrm>
            <a:off x="5724525" y="3357563"/>
            <a:ext cx="1079500" cy="153987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6200" name="Picture 8">
            <a:extLst>
              <a:ext uri="{FF2B5EF4-FFF2-40B4-BE49-F238E27FC236}">
                <a16:creationId xmlns:a16="http://schemas.microsoft.com/office/drawing/2014/main" id="{628B7404-743C-4B59-8424-4B70DD0328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3250" y="2792413"/>
            <a:ext cx="15128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36201" name="Group 9">
            <a:extLst>
              <a:ext uri="{FF2B5EF4-FFF2-40B4-BE49-F238E27FC236}">
                <a16:creationId xmlns:a16="http://schemas.microsoft.com/office/drawing/2014/main" id="{A905DB74-1323-4246-95BC-DFA5098D368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140075"/>
            <a:ext cx="825500" cy="558800"/>
            <a:chOff x="1061" y="1366"/>
            <a:chExt cx="520" cy="352"/>
          </a:xfrm>
        </p:grpSpPr>
        <p:pic>
          <p:nvPicPr>
            <p:cNvPr id="136202" name="Picture 10">
              <a:extLst>
                <a:ext uri="{FF2B5EF4-FFF2-40B4-BE49-F238E27FC236}">
                  <a16:creationId xmlns:a16="http://schemas.microsoft.com/office/drawing/2014/main" id="{8F58E55B-F456-40CB-BAC6-5530BEF866F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" y="1366"/>
              <a:ext cx="52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36203" name="Text Box 11">
              <a:extLst>
                <a:ext uri="{FF2B5EF4-FFF2-40B4-BE49-F238E27FC236}">
                  <a16:creationId xmlns:a16="http://schemas.microsoft.com/office/drawing/2014/main" id="{E7B500BC-9B86-4B04-A78A-2C5F0766F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480"/>
              <a:ext cx="18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chemeClr val="bg1"/>
                  </a:solidFill>
                  <a:effectLst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136204" name="Group 12">
            <a:extLst>
              <a:ext uri="{FF2B5EF4-FFF2-40B4-BE49-F238E27FC236}">
                <a16:creationId xmlns:a16="http://schemas.microsoft.com/office/drawing/2014/main" id="{A924F845-D67B-4B97-93BA-D2E3D931D30D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140075"/>
            <a:ext cx="825500" cy="522288"/>
            <a:chOff x="2517" y="1570"/>
            <a:chExt cx="520" cy="329"/>
          </a:xfrm>
        </p:grpSpPr>
        <p:pic>
          <p:nvPicPr>
            <p:cNvPr id="136205" name="Picture 13">
              <a:extLst>
                <a:ext uri="{FF2B5EF4-FFF2-40B4-BE49-F238E27FC236}">
                  <a16:creationId xmlns:a16="http://schemas.microsoft.com/office/drawing/2014/main" id="{99DB8A5E-19C9-45B9-9B15-016E12F3E9B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1570"/>
              <a:ext cx="52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36206" name="Text Box 14">
              <a:extLst>
                <a:ext uri="{FF2B5EF4-FFF2-40B4-BE49-F238E27FC236}">
                  <a16:creationId xmlns:a16="http://schemas.microsoft.com/office/drawing/2014/main" id="{877564AF-5C51-4A8E-B8B7-065580DDF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661"/>
              <a:ext cx="18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chemeClr val="bg1"/>
                  </a:solidFill>
                  <a:effectLst/>
                  <a:ea typeface="宋体" panose="02010600030101010101" pitchFamily="2" charset="-122"/>
                </a:rPr>
                <a:t>B</a:t>
              </a:r>
            </a:p>
          </p:txBody>
        </p:sp>
      </p:grpSp>
      <p:pic>
        <p:nvPicPr>
          <p:cNvPr id="136210" name="Picture 18">
            <a:extLst>
              <a:ext uri="{FF2B5EF4-FFF2-40B4-BE49-F238E27FC236}">
                <a16:creationId xmlns:a16="http://schemas.microsoft.com/office/drawing/2014/main" id="{BC80FE9E-E66F-4B73-9C1E-9432AEFBBBF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3009900"/>
            <a:ext cx="15128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36211" name="Text Box 19">
            <a:extLst>
              <a:ext uri="{FF2B5EF4-FFF2-40B4-BE49-F238E27FC236}">
                <a16:creationId xmlns:a16="http://schemas.microsoft.com/office/drawing/2014/main" id="{404E8387-E61F-4B6C-8C5E-1FFAC294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2924175"/>
            <a:ext cx="106203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AS 100</a:t>
            </a:r>
          </a:p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10.1.1.0</a:t>
            </a:r>
          </a:p>
        </p:txBody>
      </p:sp>
      <p:sp>
        <p:nvSpPr>
          <p:cNvPr id="136212" name="Line 20">
            <a:extLst>
              <a:ext uri="{FF2B5EF4-FFF2-40B4-BE49-F238E27FC236}">
                <a16:creationId xmlns:a16="http://schemas.microsoft.com/office/drawing/2014/main" id="{8AB2C838-E4B7-4F25-9169-DD88D3BDD4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2276475"/>
            <a:ext cx="64770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36213" name="Line 21">
            <a:extLst>
              <a:ext uri="{FF2B5EF4-FFF2-40B4-BE49-F238E27FC236}">
                <a16:creationId xmlns:a16="http://schemas.microsoft.com/office/drawing/2014/main" id="{E8F03F2C-1E7D-4BA1-AA80-93A1AD7111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3438" y="2276475"/>
            <a:ext cx="649287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36214" name="Text Box 22">
            <a:extLst>
              <a:ext uri="{FF2B5EF4-FFF2-40B4-BE49-F238E27FC236}">
                <a16:creationId xmlns:a16="http://schemas.microsoft.com/office/drawing/2014/main" id="{E80363CB-009A-4F3C-B77E-C161572C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3" y="3141663"/>
            <a:ext cx="10620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AS 300</a:t>
            </a:r>
          </a:p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15.1.1.0</a:t>
            </a:r>
          </a:p>
        </p:txBody>
      </p:sp>
      <p:sp>
        <p:nvSpPr>
          <p:cNvPr id="136215" name="Line 23">
            <a:extLst>
              <a:ext uri="{FF2B5EF4-FFF2-40B4-BE49-F238E27FC236}">
                <a16:creationId xmlns:a16="http://schemas.microsoft.com/office/drawing/2014/main" id="{5426D2F3-A6F7-4419-913F-1B6917A4A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429000"/>
            <a:ext cx="90011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36216" name="Text Box 24">
            <a:extLst>
              <a:ext uri="{FF2B5EF4-FFF2-40B4-BE49-F238E27FC236}">
                <a16:creationId xmlns:a16="http://schemas.microsoft.com/office/drawing/2014/main" id="{9708C57B-3A4C-4758-B856-0B7E3A88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3500438"/>
            <a:ext cx="684213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IBGP</a:t>
            </a:r>
          </a:p>
        </p:txBody>
      </p:sp>
      <p:sp>
        <p:nvSpPr>
          <p:cNvPr id="136217" name="Text Box 25">
            <a:extLst>
              <a:ext uri="{FF2B5EF4-FFF2-40B4-BE49-F238E27FC236}">
                <a16:creationId xmlns:a16="http://schemas.microsoft.com/office/drawing/2014/main" id="{E2B119ED-EF5F-453A-B86F-6F8020B0D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1268413"/>
            <a:ext cx="1116013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US" altLang="zh-CN" sz="2000">
                <a:effectLst/>
                <a:ea typeface="宋体" panose="02010600030101010101" pitchFamily="2" charset="-122"/>
              </a:rPr>
              <a:t>Non-BGP</a:t>
            </a:r>
          </a:p>
          <a:p>
            <a:pPr algn="ctr" eaLnBrk="0" hangingPunct="0"/>
            <a:r>
              <a:rPr lang="en-US" altLang="zh-CN" sz="2000">
                <a:effectLst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136218" name="Text Box 26">
            <a:extLst>
              <a:ext uri="{FF2B5EF4-FFF2-40B4-BE49-F238E27FC236}">
                <a16:creationId xmlns:a16="http://schemas.microsoft.com/office/drawing/2014/main" id="{92CDB3EB-6EF1-46AA-B88E-CDED143F6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520825"/>
            <a:ext cx="2663825" cy="1116013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3025" tIns="36512" rIns="73025" bIns="36512">
            <a:spAutoFit/>
          </a:bodyPr>
          <a:lstStyle/>
          <a:p>
            <a:pPr eaLnBrk="0" hangingPunct="0"/>
            <a:r>
              <a:rPr lang="en-US" altLang="zh-CN" sz="2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Router C has not learned about 15.1.1.0 via an IGP</a:t>
            </a:r>
          </a:p>
        </p:txBody>
      </p:sp>
      <p:grpSp>
        <p:nvGrpSpPr>
          <p:cNvPr id="136207" name="Group 15">
            <a:extLst>
              <a:ext uri="{FF2B5EF4-FFF2-40B4-BE49-F238E27FC236}">
                <a16:creationId xmlns:a16="http://schemas.microsoft.com/office/drawing/2014/main" id="{E85A01F5-2CCF-46AC-9DF6-B6747D5AF4E8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916113"/>
            <a:ext cx="825500" cy="522287"/>
            <a:chOff x="3243" y="1298"/>
            <a:chExt cx="520" cy="329"/>
          </a:xfrm>
        </p:grpSpPr>
        <p:pic>
          <p:nvPicPr>
            <p:cNvPr id="136208" name="Picture 16">
              <a:extLst>
                <a:ext uri="{FF2B5EF4-FFF2-40B4-BE49-F238E27FC236}">
                  <a16:creationId xmlns:a16="http://schemas.microsoft.com/office/drawing/2014/main" id="{DE344AC0-E19D-486C-B6D9-EC449837B05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298"/>
              <a:ext cx="52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36209" name="Text Box 17">
              <a:extLst>
                <a:ext uri="{FF2B5EF4-FFF2-40B4-BE49-F238E27FC236}">
                  <a16:creationId xmlns:a16="http://schemas.microsoft.com/office/drawing/2014/main" id="{E1BF695A-C5C1-405D-8B63-A7570A84A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" y="1389"/>
              <a:ext cx="18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chemeClr val="bg1"/>
                  </a:solidFill>
                  <a:effectLst/>
                  <a:ea typeface="宋体" panose="02010600030101010101" pitchFamily="2" charset="-122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B82CB1C-32FE-43DE-9960-A297D5F2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1E3-1D01-45BF-8E1C-D006198125B6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2A77E0B-7D2D-42FD-9CBE-30E41B39D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11.7.3  BGP Path Attributes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CC0526B-8756-4277-A2F1-68064E98B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Form: &lt; type, length, value &gt;</a:t>
            </a:r>
          </a:p>
          <a:p>
            <a:r>
              <a:rPr lang="en-US" altLang="zh-CN"/>
              <a:t>Types</a:t>
            </a:r>
          </a:p>
          <a:p>
            <a:pPr lvl="1"/>
            <a:r>
              <a:rPr lang="en-US" altLang="zh-CN"/>
              <a:t>Well-known mandatory</a:t>
            </a:r>
          </a:p>
          <a:p>
            <a:pPr lvl="2"/>
            <a:r>
              <a:rPr lang="en-US" altLang="zh-CN"/>
              <a:t>Example: ORIGIN (1), AS_PATH (2), NEXT_HOP (3)</a:t>
            </a:r>
          </a:p>
          <a:p>
            <a:pPr lvl="1"/>
            <a:r>
              <a:rPr lang="en-US" altLang="zh-CN"/>
              <a:t>Well-known discretionary</a:t>
            </a:r>
          </a:p>
          <a:p>
            <a:pPr lvl="2"/>
            <a:r>
              <a:rPr lang="en-US" altLang="zh-CN"/>
              <a:t>Example: LOCAL_PREF (5), ATOMIC_AGGREGATOR (6),  AGGREGATOR (7)</a:t>
            </a:r>
          </a:p>
          <a:p>
            <a:pPr lvl="1"/>
            <a:r>
              <a:rPr lang="en-US" altLang="zh-CN"/>
              <a:t>Optional transitive</a:t>
            </a:r>
          </a:p>
          <a:p>
            <a:pPr lvl="1"/>
            <a:r>
              <a:rPr lang="en-US" altLang="zh-CN"/>
              <a:t>Optional non-transitive</a:t>
            </a:r>
          </a:p>
          <a:p>
            <a:pPr lvl="2"/>
            <a:r>
              <a:rPr lang="en-US" altLang="zh-CN"/>
              <a:t>Example: MULTI_EXIT_DISC (4)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F0DD8B6-3C4A-4701-B2CB-3B6D3707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0283-26A6-4911-A6CA-C8E77312FC6D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9ADBC1CC-AFD8-40C5-A9C8-799C142A3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NEXT_HOP Example</a:t>
            </a:r>
          </a:p>
        </p:txBody>
      </p:sp>
      <p:grpSp>
        <p:nvGrpSpPr>
          <p:cNvPr id="132103" name="Group 7">
            <a:extLst>
              <a:ext uri="{FF2B5EF4-FFF2-40B4-BE49-F238E27FC236}">
                <a16:creationId xmlns:a16="http://schemas.microsoft.com/office/drawing/2014/main" id="{A1C9FC72-CC8C-4717-98AF-1B41E729F00F}"/>
              </a:ext>
            </a:extLst>
          </p:cNvPr>
          <p:cNvGrpSpPr>
            <a:grpSpLocks/>
          </p:cNvGrpSpPr>
          <p:nvPr/>
        </p:nvGrpSpPr>
        <p:grpSpPr bwMode="auto">
          <a:xfrm>
            <a:off x="881063" y="1268413"/>
            <a:ext cx="7453312" cy="5256212"/>
            <a:chOff x="555" y="799"/>
            <a:chExt cx="4695" cy="3311"/>
          </a:xfrm>
        </p:grpSpPr>
        <p:sp>
          <p:nvSpPr>
            <p:cNvPr id="132102" name="Rectangle 6">
              <a:extLst>
                <a:ext uri="{FF2B5EF4-FFF2-40B4-BE49-F238E27FC236}">
                  <a16:creationId xmlns:a16="http://schemas.microsoft.com/office/drawing/2014/main" id="{6DCE81B1-85CF-487A-BC7E-EE8CDF51E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799"/>
              <a:ext cx="4695" cy="331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2100" name="Picture 4">
              <a:extLst>
                <a:ext uri="{FF2B5EF4-FFF2-40B4-BE49-F238E27FC236}">
                  <a16:creationId xmlns:a16="http://schemas.microsoft.com/office/drawing/2014/main" id="{33A66AB6-2C57-4277-BAC1-426668E7A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61"/>
              <a:ext cx="4581" cy="2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101" name="Picture 5">
              <a:extLst>
                <a:ext uri="{FF2B5EF4-FFF2-40B4-BE49-F238E27FC236}">
                  <a16:creationId xmlns:a16="http://schemas.microsoft.com/office/drawing/2014/main" id="{41E08C39-F003-4280-8877-81498F70C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225"/>
              <a:ext cx="4672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ADEF6-A171-40CE-B0AE-EB59782B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A79-1DD7-4F4A-A240-F6DC20969F0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D98D8D-99B9-4751-906B-E94282041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 Distance Vector Routing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0EA28DB-395B-48A0-881B-4071E1882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folHlink"/>
                </a:solidFill>
              </a:rPr>
              <a:t>Initialization</a:t>
            </a:r>
          </a:p>
          <a:p>
            <a:pPr lvl="1"/>
            <a:r>
              <a:rPr lang="en-US" altLang="zh-CN">
                <a:solidFill>
                  <a:srgbClr val="00FFFF"/>
                </a:solidFill>
              </a:rPr>
              <a:t>Directed routes</a:t>
            </a:r>
            <a:r>
              <a:rPr lang="en-US" altLang="zh-CN"/>
              <a:t>: directed network &amp; metric</a:t>
            </a:r>
          </a:p>
          <a:p>
            <a:r>
              <a:rPr lang="en-US" altLang="zh-CN">
                <a:solidFill>
                  <a:schemeClr val="folHlink"/>
                </a:solidFill>
              </a:rPr>
              <a:t>Sharing</a:t>
            </a:r>
            <a:r>
              <a:rPr lang="en-US" altLang="zh-CN"/>
              <a:t> the knowledge about the internet</a:t>
            </a:r>
          </a:p>
          <a:p>
            <a:pPr lvl="1"/>
            <a:r>
              <a:rPr lang="en-US" altLang="zh-CN">
                <a:solidFill>
                  <a:srgbClr val="00FFFF"/>
                </a:solidFill>
              </a:rPr>
              <a:t>What</a:t>
            </a:r>
            <a:r>
              <a:rPr lang="en-US" altLang="zh-CN"/>
              <a:t>	  the routing table – network &amp; metric</a:t>
            </a:r>
          </a:p>
          <a:p>
            <a:pPr lvl="1"/>
            <a:r>
              <a:rPr lang="en-US" altLang="zh-CN">
                <a:solidFill>
                  <a:srgbClr val="00FFFF"/>
                </a:solidFill>
              </a:rPr>
              <a:t>Where</a:t>
            </a:r>
            <a:r>
              <a:rPr lang="en-US" altLang="zh-CN"/>
              <a:t>	  only with the immediate neighbors</a:t>
            </a:r>
          </a:p>
          <a:p>
            <a:pPr lvl="1"/>
            <a:r>
              <a:rPr lang="en-US" altLang="zh-CN">
                <a:solidFill>
                  <a:srgbClr val="00FFFF"/>
                </a:solidFill>
              </a:rPr>
              <a:t>When</a:t>
            </a:r>
            <a:r>
              <a:rPr lang="en-US" altLang="zh-CN"/>
              <a:t>	  periodical &amp; triggered</a:t>
            </a:r>
          </a:p>
          <a:p>
            <a:r>
              <a:rPr lang="en-US" altLang="zh-CN">
                <a:solidFill>
                  <a:schemeClr val="folHlink"/>
                </a:solidFill>
              </a:rPr>
              <a:t>Updating </a:t>
            </a:r>
            <a:r>
              <a:rPr lang="en-US" altLang="zh-CN"/>
              <a:t>the routing table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1CA51A25-733B-4009-B321-01F4BC5B6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5372100"/>
            <a:ext cx="5845175" cy="815975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18800" rIns="126000" bIns="118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提供了指向网络的</a:t>
            </a:r>
            <a:r>
              <a:rPr lang="zh-CN" altLang="en-US" sz="3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路标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24DE5D36-32CB-47D6-845E-627DBA62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22D69DF-F56E-4993-A3EC-75B43F0C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BE30-6B8C-4F03-A088-CED0C1F7AD1D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DCB5B2B8-A4DA-450E-A362-2628C6E78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LOAD_PREFERENCE Example</a:t>
            </a:r>
          </a:p>
        </p:txBody>
      </p:sp>
      <p:grpSp>
        <p:nvGrpSpPr>
          <p:cNvPr id="133128" name="Group 8">
            <a:extLst>
              <a:ext uri="{FF2B5EF4-FFF2-40B4-BE49-F238E27FC236}">
                <a16:creationId xmlns:a16="http://schemas.microsoft.com/office/drawing/2014/main" id="{F44DECD4-DBED-48BD-952D-6F6819FFB04B}"/>
              </a:ext>
            </a:extLst>
          </p:cNvPr>
          <p:cNvGrpSpPr>
            <a:grpSpLocks/>
          </p:cNvGrpSpPr>
          <p:nvPr/>
        </p:nvGrpSpPr>
        <p:grpSpPr bwMode="auto">
          <a:xfrm>
            <a:off x="0" y="1196975"/>
            <a:ext cx="9144000" cy="5661025"/>
            <a:chOff x="0" y="754"/>
            <a:chExt cx="5760" cy="3566"/>
          </a:xfrm>
        </p:grpSpPr>
        <p:sp>
          <p:nvSpPr>
            <p:cNvPr id="133127" name="Rectangle 7">
              <a:extLst>
                <a:ext uri="{FF2B5EF4-FFF2-40B4-BE49-F238E27FC236}">
                  <a16:creationId xmlns:a16="http://schemas.microsoft.com/office/drawing/2014/main" id="{9FC82272-5F9E-4C8F-8D97-D0711645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54"/>
              <a:ext cx="5760" cy="356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3125" name="Picture 5">
              <a:extLst>
                <a:ext uri="{FF2B5EF4-FFF2-40B4-BE49-F238E27FC236}">
                  <a16:creationId xmlns:a16="http://schemas.microsoft.com/office/drawing/2014/main" id="{892239F7-4EEB-4524-B82D-C7DB0A916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816"/>
              <a:ext cx="5441" cy="3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126" name="Rectangle 6">
              <a:extLst>
                <a:ext uri="{FF2B5EF4-FFF2-40B4-BE49-F238E27FC236}">
                  <a16:creationId xmlns:a16="http://schemas.microsoft.com/office/drawing/2014/main" id="{2FDE5DAE-B9AB-49AA-A273-A2F2A37A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816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</p:grpSp>
      <p:sp>
        <p:nvSpPr>
          <p:cNvPr id="133130" name="Text Box 10">
            <a:extLst>
              <a:ext uri="{FF2B5EF4-FFF2-40B4-BE49-F238E27FC236}">
                <a16:creationId xmlns:a16="http://schemas.microsoft.com/office/drawing/2014/main" id="{054F26CE-9EAD-42A6-A9CF-74D1CA16F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6035675"/>
            <a:ext cx="3529013" cy="8223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ANET will prefer LA to the network 128.213.0.0/16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A5476C7-C1AA-45DF-8BEE-9F3C4662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A74BE29-B21B-4631-9A5A-4043F4BA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7B7E-61F0-4E7C-8250-5E78A891C4BC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2286EAD2-5F6A-4742-9A35-42E1ED57F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MED Example</a:t>
            </a:r>
          </a:p>
        </p:txBody>
      </p:sp>
      <p:grpSp>
        <p:nvGrpSpPr>
          <p:cNvPr id="134150" name="Group 6">
            <a:extLst>
              <a:ext uri="{FF2B5EF4-FFF2-40B4-BE49-F238E27FC236}">
                <a16:creationId xmlns:a16="http://schemas.microsoft.com/office/drawing/2014/main" id="{74B1FD33-F128-46BF-AFBA-DA06C9E300EF}"/>
              </a:ext>
            </a:extLst>
          </p:cNvPr>
          <p:cNvGrpSpPr>
            <a:grpSpLocks/>
          </p:cNvGrpSpPr>
          <p:nvPr/>
        </p:nvGrpSpPr>
        <p:grpSpPr bwMode="auto">
          <a:xfrm>
            <a:off x="0" y="1268413"/>
            <a:ext cx="9144000" cy="5589587"/>
            <a:chOff x="0" y="799"/>
            <a:chExt cx="5760" cy="3521"/>
          </a:xfrm>
        </p:grpSpPr>
        <p:sp>
          <p:nvSpPr>
            <p:cNvPr id="134149" name="Rectangle 5">
              <a:extLst>
                <a:ext uri="{FF2B5EF4-FFF2-40B4-BE49-F238E27FC236}">
                  <a16:creationId xmlns:a16="http://schemas.microsoft.com/office/drawing/2014/main" id="{6E9250C7-94BB-4EC6-81DC-5BC97787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99"/>
              <a:ext cx="5760" cy="352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4148" name="Picture 4">
              <a:extLst>
                <a:ext uri="{FF2B5EF4-FFF2-40B4-BE49-F238E27FC236}">
                  <a16:creationId xmlns:a16="http://schemas.microsoft.com/office/drawing/2014/main" id="{60FAAA66-0291-4881-AEBA-D065FC678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860"/>
              <a:ext cx="5278" cy="3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4151" name="Text Box 7">
            <a:extLst>
              <a:ext uri="{FF2B5EF4-FFF2-40B4-BE49-F238E27FC236}">
                <a16:creationId xmlns:a16="http://schemas.microsoft.com/office/drawing/2014/main" id="{AC4560AE-0CD4-4C1E-BB7B-3E0A9DEF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708275"/>
            <a:ext cx="3529012" cy="8223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RTA will prefer RTB to the network 180.10.0.0/16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356A2DA-9D06-4AA2-92AE-D4919A81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AB38-BF7C-42DF-9993-271D28764695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8799C8F-81A4-4252-8D6B-5D749829A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11.7.4  BGP Messages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BEB5313-DF3A-47C9-B2C9-94CBCFC60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Message header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TCP ( port 179 ) </a:t>
            </a:r>
            <a:r>
              <a:rPr lang="en-US" altLang="zh-CN">
                <a:sym typeface="Wingdings" panose="05000000000000000000" pitchFamily="2" charset="2"/>
              </a:rPr>
              <a:t> unicasting</a:t>
            </a:r>
            <a:endParaRPr lang="en-US" altLang="zh-CN"/>
          </a:p>
        </p:txBody>
      </p:sp>
      <p:grpSp>
        <p:nvGrpSpPr>
          <p:cNvPr id="57353" name="Group 9">
            <a:extLst>
              <a:ext uri="{FF2B5EF4-FFF2-40B4-BE49-F238E27FC236}">
                <a16:creationId xmlns:a16="http://schemas.microsoft.com/office/drawing/2014/main" id="{67C0FF2E-7A10-48AE-A559-B635E41963D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89138"/>
            <a:ext cx="8496300" cy="1944687"/>
            <a:chOff x="295" y="1207"/>
            <a:chExt cx="5352" cy="1225"/>
          </a:xfrm>
        </p:grpSpPr>
        <p:sp>
          <p:nvSpPr>
            <p:cNvPr id="57348" name="Rectangle 4">
              <a:extLst>
                <a:ext uri="{FF2B5EF4-FFF2-40B4-BE49-F238E27FC236}">
                  <a16:creationId xmlns:a16="http://schemas.microsoft.com/office/drawing/2014/main" id="{282A0C0F-4973-40C6-B9B1-714053E07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137"/>
              <a:ext cx="1179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Type</a:t>
              </a:r>
            </a:p>
          </p:txBody>
        </p:sp>
        <p:sp>
          <p:nvSpPr>
            <p:cNvPr id="57349" name="Rectangle 5">
              <a:extLst>
                <a:ext uri="{FF2B5EF4-FFF2-40B4-BE49-F238E27FC236}">
                  <a16:creationId xmlns:a16="http://schemas.microsoft.com/office/drawing/2014/main" id="{E9870DE3-59E4-46EF-91E1-63C200CA3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207"/>
              <a:ext cx="4715" cy="93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Maker</a:t>
              </a:r>
            </a:p>
            <a:p>
              <a:pPr algn="ctr"/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</a:t>
              </a: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authentication or synchronization</a:t>
              </a:r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）</a:t>
              </a:r>
              <a:endParaRPr lang="zh-CN" altLang="en-US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7350" name="Rectangle 6">
              <a:extLst>
                <a:ext uri="{FF2B5EF4-FFF2-40B4-BE49-F238E27FC236}">
                  <a16:creationId xmlns:a16="http://schemas.microsoft.com/office/drawing/2014/main" id="{41CB174D-0B5A-44DD-A4CB-3A7BFB2E9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137"/>
              <a:ext cx="2358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Length</a:t>
              </a:r>
            </a:p>
          </p:txBody>
        </p:sp>
        <p:sp>
          <p:nvSpPr>
            <p:cNvPr id="57351" name="AutoShape 7">
              <a:extLst>
                <a:ext uri="{FF2B5EF4-FFF2-40B4-BE49-F238E27FC236}">
                  <a16:creationId xmlns:a16="http://schemas.microsoft.com/office/drawing/2014/main" id="{B5DEE83B-0352-44D7-9FD0-6A237671C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1212"/>
              <a:ext cx="227" cy="923"/>
            </a:xfrm>
            <a:prstGeom prst="rightBrace">
              <a:avLst>
                <a:gd name="adj1" fmla="val 3388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2" name="Text Box 8">
              <a:extLst>
                <a:ext uri="{FF2B5EF4-FFF2-40B4-BE49-F238E27FC236}">
                  <a16:creationId xmlns:a16="http://schemas.microsoft.com/office/drawing/2014/main" id="{8DB98EF0-D0D7-4F5F-AC7B-813E28474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" y="1253"/>
              <a:ext cx="385" cy="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 bytes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AC6E698-12F8-40C5-B7C0-3C6B0255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146A-406D-499C-BB39-A16421CC785E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4C922040-B66E-4C78-A4DA-82F0E4B0E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Message Types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68AF84C-A24E-47AB-8A38-7585AC9A9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800"/>
              <a:t>Type 1: OPEN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Establish the peer relationship</a:t>
            </a:r>
          </a:p>
          <a:p>
            <a:pPr>
              <a:lnSpc>
                <a:spcPct val="85000"/>
              </a:lnSpc>
            </a:pPr>
            <a:r>
              <a:rPr lang="en-US" altLang="zh-CN" sz="2800"/>
              <a:t>Type 2: UPDATE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Advertise reachable or withdrawn routes using NLRI and path attributes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NLRI: network layer reachability information </a:t>
            </a:r>
          </a:p>
          <a:p>
            <a:pPr lvl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&lt; length, prefix &gt;</a:t>
            </a:r>
          </a:p>
          <a:p>
            <a:pPr>
              <a:lnSpc>
                <a:spcPct val="85000"/>
              </a:lnSpc>
            </a:pPr>
            <a:r>
              <a:rPr lang="en-US" altLang="zh-CN" sz="2800"/>
              <a:t>Type 3: NOTIFICATION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Inform the receiving router of errors</a:t>
            </a:r>
          </a:p>
          <a:p>
            <a:pPr>
              <a:lnSpc>
                <a:spcPct val="85000"/>
              </a:lnSpc>
            </a:pPr>
            <a:r>
              <a:rPr lang="en-US" altLang="zh-CN" sz="2800"/>
              <a:t>Type 4: KEEPALIVE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Interval keeps peer relationship</a:t>
            </a:r>
          </a:p>
          <a:p>
            <a:pPr lvl="1">
              <a:lnSpc>
                <a:spcPct val="85000"/>
              </a:lnSpc>
            </a:pPr>
            <a:r>
              <a:rPr lang="en-US" altLang="zh-CN" sz="2400"/>
              <a:t>Recommend: 1/3 Hold Time interval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051B691A-73E3-452C-9D40-EA73FDEF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35C-A0F8-4B2F-BCDC-A4AE76555BEE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D97D373-E227-4942-A7FB-8F3F59BDD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11.7.5  BGP Operation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CDB8496-7F0C-49F4-88D2-783CEF882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Establish the BGP peer relationship</a:t>
            </a:r>
          </a:p>
          <a:p>
            <a:endParaRPr lang="en-US" altLang="zh-CN" sz="2800"/>
          </a:p>
          <a:p>
            <a:pPr lvl="1"/>
            <a:endParaRPr lang="en-US" altLang="zh-CN" sz="2400"/>
          </a:p>
          <a:p>
            <a:r>
              <a:rPr lang="en-US" altLang="zh-CN" sz="2800"/>
              <a:t>Exchange all candidate BGP routes, including withdraw routes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CEB5276F-D18C-4155-B2BD-37826A784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773238"/>
            <a:ext cx="11160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en-US" altLang="zh-CN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1.1.1.1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8B814DC2-58A0-4A1C-9063-32A31ABA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1773238"/>
            <a:ext cx="11160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>
              <a:lnSpc>
                <a:spcPct val="130000"/>
              </a:lnSpc>
            </a:pPr>
            <a:r>
              <a:rPr kumimoji="1" lang="en-US" altLang="zh-CN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2.2.2.2</a:t>
            </a:r>
          </a:p>
        </p:txBody>
      </p:sp>
      <p:pic>
        <p:nvPicPr>
          <p:cNvPr id="58376" name="Picture 8">
            <a:extLst>
              <a:ext uri="{FF2B5EF4-FFF2-40B4-BE49-F238E27FC236}">
                <a16:creationId xmlns:a16="http://schemas.microsoft.com/office/drawing/2014/main" id="{6A9F391D-A7DC-43BE-8E46-862A77B1840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52675"/>
            <a:ext cx="841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9" name="Picture 11">
            <a:extLst>
              <a:ext uri="{FF2B5EF4-FFF2-40B4-BE49-F238E27FC236}">
                <a16:creationId xmlns:a16="http://schemas.microsoft.com/office/drawing/2014/main" id="{9DFB2ABB-2D03-4257-82E0-12B02A39CAB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2349500"/>
            <a:ext cx="841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381" name="AutoShape 13">
            <a:extLst>
              <a:ext uri="{FF2B5EF4-FFF2-40B4-BE49-F238E27FC236}">
                <a16:creationId xmlns:a16="http://schemas.microsoft.com/office/drawing/2014/main" id="{79748B9F-9872-4B62-B1C6-1E7787A74C41}"/>
              </a:ext>
            </a:extLst>
          </p:cNvPr>
          <p:cNvCxnSpPr>
            <a:cxnSpLocks noChangeShapeType="1"/>
            <a:stCxn id="58376" idx="3"/>
            <a:endCxn id="58379" idx="1"/>
          </p:cNvCxnSpPr>
          <p:nvPr/>
        </p:nvCxnSpPr>
        <p:spPr bwMode="auto">
          <a:xfrm flipV="1">
            <a:off x="1668463" y="2593975"/>
            <a:ext cx="5278437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2" name="AutoShape 14">
            <a:extLst>
              <a:ext uri="{FF2B5EF4-FFF2-40B4-BE49-F238E27FC236}">
                <a16:creationId xmlns:a16="http://schemas.microsoft.com/office/drawing/2014/main" id="{6D48EFEE-77F1-4000-9144-0C75DF3B5CDF}"/>
              </a:ext>
            </a:extLst>
          </p:cNvPr>
          <p:cNvCxnSpPr>
            <a:cxnSpLocks noChangeShapeType="1"/>
            <a:stCxn id="58373" idx="3"/>
            <a:endCxn id="58374" idx="1"/>
          </p:cNvCxnSpPr>
          <p:nvPr/>
        </p:nvCxnSpPr>
        <p:spPr bwMode="auto">
          <a:xfrm>
            <a:off x="1763713" y="2057400"/>
            <a:ext cx="5005387" cy="0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383" name="Picture 15">
            <a:extLst>
              <a:ext uri="{FF2B5EF4-FFF2-40B4-BE49-F238E27FC236}">
                <a16:creationId xmlns:a16="http://schemas.microsoft.com/office/drawing/2014/main" id="{57605EFA-B114-4595-92BF-B11A9EF2471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254500"/>
            <a:ext cx="841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84" name="Picture 16">
            <a:extLst>
              <a:ext uri="{FF2B5EF4-FFF2-40B4-BE49-F238E27FC236}">
                <a16:creationId xmlns:a16="http://schemas.microsoft.com/office/drawing/2014/main" id="{23D9A7CC-D0BD-49BD-86F3-EEF7A613813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251325"/>
            <a:ext cx="841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385" name="AutoShape 17">
            <a:extLst>
              <a:ext uri="{FF2B5EF4-FFF2-40B4-BE49-F238E27FC236}">
                <a16:creationId xmlns:a16="http://schemas.microsoft.com/office/drawing/2014/main" id="{DC4A21F8-817A-41CD-8575-5782205449DD}"/>
              </a:ext>
            </a:extLst>
          </p:cNvPr>
          <p:cNvCxnSpPr>
            <a:cxnSpLocks noChangeShapeType="1"/>
            <a:stCxn id="58383" idx="3"/>
            <a:endCxn id="58384" idx="1"/>
          </p:cNvCxnSpPr>
          <p:nvPr/>
        </p:nvCxnSpPr>
        <p:spPr bwMode="auto">
          <a:xfrm flipV="1">
            <a:off x="1668463" y="4495800"/>
            <a:ext cx="5278437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395" name="Group 27">
            <a:extLst>
              <a:ext uri="{FF2B5EF4-FFF2-40B4-BE49-F238E27FC236}">
                <a16:creationId xmlns:a16="http://schemas.microsoft.com/office/drawing/2014/main" id="{EC35BE96-DFF2-41B2-A637-C997432A1447}"/>
              </a:ext>
            </a:extLst>
          </p:cNvPr>
          <p:cNvGrpSpPr>
            <a:grpSpLocks/>
          </p:cNvGrpSpPr>
          <p:nvPr/>
        </p:nvGrpSpPr>
        <p:grpSpPr bwMode="auto">
          <a:xfrm>
            <a:off x="1781175" y="3835400"/>
            <a:ext cx="5005388" cy="457200"/>
            <a:chOff x="1122" y="2383"/>
            <a:chExt cx="3153" cy="288"/>
          </a:xfrm>
        </p:grpSpPr>
        <p:cxnSp>
          <p:nvCxnSpPr>
            <p:cNvPr id="58386" name="AutoShape 18">
              <a:extLst>
                <a:ext uri="{FF2B5EF4-FFF2-40B4-BE49-F238E27FC236}">
                  <a16:creationId xmlns:a16="http://schemas.microsoft.com/office/drawing/2014/main" id="{BDE2BB81-5BEE-40BF-9127-12EA4551BD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22" y="2671"/>
              <a:ext cx="3153" cy="0"/>
            </a:xfrm>
            <a:prstGeom prst="straightConnector1">
              <a:avLst/>
            </a:prstGeom>
            <a:noFill/>
            <a:ln w="38100">
              <a:solidFill>
                <a:srgbClr val="00FF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7" name="Text Box 19">
              <a:extLst>
                <a:ext uri="{FF2B5EF4-FFF2-40B4-BE49-F238E27FC236}">
                  <a16:creationId xmlns:a16="http://schemas.microsoft.com/office/drawing/2014/main" id="{7F8B2108-39C5-4D58-A3B2-E16113FC5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383"/>
              <a:ext cx="2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6.0.0.0/8, 7.0.0.0/8</a:t>
              </a:r>
            </a:p>
          </p:txBody>
        </p:sp>
      </p:grpSp>
      <p:grpSp>
        <p:nvGrpSpPr>
          <p:cNvPr id="58394" name="Group 26">
            <a:extLst>
              <a:ext uri="{FF2B5EF4-FFF2-40B4-BE49-F238E27FC236}">
                <a16:creationId xmlns:a16="http://schemas.microsoft.com/office/drawing/2014/main" id="{5BE2733E-48D1-4F18-BF16-265D5F74F345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4724400"/>
            <a:ext cx="5005387" cy="457200"/>
            <a:chOff x="1133" y="2988"/>
            <a:chExt cx="3153" cy="288"/>
          </a:xfrm>
        </p:grpSpPr>
        <p:cxnSp>
          <p:nvCxnSpPr>
            <p:cNvPr id="58388" name="AutoShape 20">
              <a:extLst>
                <a:ext uri="{FF2B5EF4-FFF2-40B4-BE49-F238E27FC236}">
                  <a16:creationId xmlns:a16="http://schemas.microsoft.com/office/drawing/2014/main" id="{6375DE4A-60D1-40BF-9D44-7291EDCEFA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33" y="2988"/>
              <a:ext cx="3153" cy="0"/>
            </a:xfrm>
            <a:prstGeom prst="straightConnector1">
              <a:avLst/>
            </a:prstGeom>
            <a:noFill/>
            <a:ln w="38100">
              <a:solidFill>
                <a:srgbClr val="00FF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9" name="Text Box 21">
              <a:extLst>
                <a:ext uri="{FF2B5EF4-FFF2-40B4-BE49-F238E27FC236}">
                  <a16:creationId xmlns:a16="http://schemas.microsoft.com/office/drawing/2014/main" id="{8B25D0A2-897B-415E-9A19-A8D262ABE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988"/>
              <a:ext cx="2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4.0.0.0/8, 5.0.0.0/8</a:t>
              </a:r>
            </a:p>
          </p:txBody>
        </p:sp>
      </p:grpSp>
      <p:sp>
        <p:nvSpPr>
          <p:cNvPr id="58390" name="Text Box 22">
            <a:extLst>
              <a:ext uri="{FF2B5EF4-FFF2-40B4-BE49-F238E27FC236}">
                <a16:creationId xmlns:a16="http://schemas.microsoft.com/office/drawing/2014/main" id="{B03304B8-B7C7-4A0A-91AC-6B5A37C6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33938"/>
            <a:ext cx="197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4.0.0.0/8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5.0.0.0/8</a:t>
            </a:r>
          </a:p>
        </p:txBody>
      </p:sp>
      <p:sp>
        <p:nvSpPr>
          <p:cNvPr id="58391" name="Text Box 23">
            <a:extLst>
              <a:ext uri="{FF2B5EF4-FFF2-40B4-BE49-F238E27FC236}">
                <a16:creationId xmlns:a16="http://schemas.microsoft.com/office/drawing/2014/main" id="{871F4B4B-AC91-48FC-9CBC-AF94BC3AB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4857750"/>
            <a:ext cx="1979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6.0.0.0/8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7.0.0.0/8</a:t>
            </a:r>
          </a:p>
        </p:txBody>
      </p:sp>
      <p:sp>
        <p:nvSpPr>
          <p:cNvPr id="58392" name="Text Box 24">
            <a:extLst>
              <a:ext uri="{FF2B5EF4-FFF2-40B4-BE49-F238E27FC236}">
                <a16:creationId xmlns:a16="http://schemas.microsoft.com/office/drawing/2014/main" id="{0FEE0C3F-9AF8-477C-A684-7E83DAC89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607050"/>
            <a:ext cx="197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6.0.0.0/8</a:t>
            </a:r>
          </a:p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7.0.0.0/8</a:t>
            </a:r>
          </a:p>
        </p:txBody>
      </p:sp>
      <p:sp>
        <p:nvSpPr>
          <p:cNvPr id="58393" name="Text Box 25">
            <a:extLst>
              <a:ext uri="{FF2B5EF4-FFF2-40B4-BE49-F238E27FC236}">
                <a16:creationId xmlns:a16="http://schemas.microsoft.com/office/drawing/2014/main" id="{3C6C8176-B5C9-4E50-8686-D1A0C2EF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5630863"/>
            <a:ext cx="1979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4.0.0.0/8</a:t>
            </a:r>
          </a:p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5.0.0.0/8</a:t>
            </a:r>
          </a:p>
        </p:txBody>
      </p:sp>
      <p:sp>
        <p:nvSpPr>
          <p:cNvPr id="58396" name="Line 28">
            <a:extLst>
              <a:ext uri="{FF2B5EF4-FFF2-40B4-BE49-F238E27FC236}">
                <a16:creationId xmlns:a16="http://schemas.microsoft.com/office/drawing/2014/main" id="{52AC2A30-9E2D-45B4-BFF0-C429206EA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5084763"/>
            <a:ext cx="1944688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400" name="Group 32">
            <a:extLst>
              <a:ext uri="{FF2B5EF4-FFF2-40B4-BE49-F238E27FC236}">
                <a16:creationId xmlns:a16="http://schemas.microsoft.com/office/drawing/2014/main" id="{0AA1FC43-932E-4810-A308-EFBB6DC62B87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4724400"/>
            <a:ext cx="5005387" cy="457200"/>
            <a:chOff x="1156" y="3369"/>
            <a:chExt cx="3153" cy="288"/>
          </a:xfrm>
        </p:grpSpPr>
        <p:cxnSp>
          <p:nvCxnSpPr>
            <p:cNvPr id="58398" name="AutoShape 30">
              <a:extLst>
                <a:ext uri="{FF2B5EF4-FFF2-40B4-BE49-F238E27FC236}">
                  <a16:creationId xmlns:a16="http://schemas.microsoft.com/office/drawing/2014/main" id="{92915510-5EE3-47D3-9E28-ACA19FC493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56" y="3369"/>
              <a:ext cx="3153" cy="0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99" name="Text Box 31">
              <a:extLst>
                <a:ext uri="{FF2B5EF4-FFF2-40B4-BE49-F238E27FC236}">
                  <a16:creationId xmlns:a16="http://schemas.microsoft.com/office/drawing/2014/main" id="{E39F05CD-829B-48C3-A0CD-FA4342859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3369"/>
              <a:ext cx="17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Withdraw 4.0.0.0/8</a:t>
              </a:r>
            </a:p>
          </p:txBody>
        </p:sp>
      </p:grpSp>
      <p:sp>
        <p:nvSpPr>
          <p:cNvPr id="58401" name="Line 33">
            <a:extLst>
              <a:ext uri="{FF2B5EF4-FFF2-40B4-BE49-F238E27FC236}">
                <a16:creationId xmlns:a16="http://schemas.microsoft.com/office/drawing/2014/main" id="{1ECC2FE1-B627-40A0-959C-CAC3EE8E8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876925"/>
            <a:ext cx="1944687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2" grpId="0"/>
      <p:bldP spid="5839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4">
            <a:extLst>
              <a:ext uri="{FF2B5EF4-FFF2-40B4-BE49-F238E27FC236}">
                <a16:creationId xmlns:a16="http://schemas.microsoft.com/office/drawing/2014/main" id="{E84049CD-ACF7-4D83-8673-6C07124E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15AB-BF3A-4978-A12A-D8FA2B056ABC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6D2DDE3-0228-4AB3-A1D3-D60A77180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 Routing Process Model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167948F2-C628-4161-A3EA-2C5C7B83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3141663"/>
            <a:ext cx="1152525" cy="18716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Policy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Engine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2D99565-6EF2-4698-902F-DE5F164D6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3141663"/>
            <a:ext cx="1368425" cy="18716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Decision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59397" name="Oval 5">
            <a:extLst>
              <a:ext uri="{FF2B5EF4-FFF2-40B4-BE49-F238E27FC236}">
                <a16:creationId xmlns:a16="http://schemas.microsoft.com/office/drawing/2014/main" id="{6AC3C590-7745-440F-A877-F7267190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141663"/>
            <a:ext cx="1655762" cy="18716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Routes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used by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router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BF21A25F-0CCA-41A7-AA0F-4E085441B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141663"/>
            <a:ext cx="1223963" cy="18716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Output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Policy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Engine</a:t>
            </a:r>
          </a:p>
        </p:txBody>
      </p:sp>
      <p:grpSp>
        <p:nvGrpSpPr>
          <p:cNvPr id="59399" name="Group 7">
            <a:extLst>
              <a:ext uri="{FF2B5EF4-FFF2-40B4-BE49-F238E27FC236}">
                <a16:creationId xmlns:a16="http://schemas.microsoft.com/office/drawing/2014/main" id="{415527CC-26AE-4631-93E8-8663CC4AF367}"/>
              </a:ext>
            </a:extLst>
          </p:cNvPr>
          <p:cNvGrpSpPr>
            <a:grpSpLocks/>
          </p:cNvGrpSpPr>
          <p:nvPr/>
        </p:nvGrpSpPr>
        <p:grpSpPr bwMode="auto">
          <a:xfrm>
            <a:off x="4533900" y="3717925"/>
            <a:ext cx="217488" cy="719138"/>
            <a:chOff x="2743" y="2070"/>
            <a:chExt cx="182" cy="453"/>
          </a:xfrm>
        </p:grpSpPr>
        <p:sp>
          <p:nvSpPr>
            <p:cNvPr id="59400" name="Line 8">
              <a:extLst>
                <a:ext uri="{FF2B5EF4-FFF2-40B4-BE49-F238E27FC236}">
                  <a16:creationId xmlns:a16="http://schemas.microsoft.com/office/drawing/2014/main" id="{E2A487DA-26E4-4FE4-AC82-47855CA67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207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Line 9">
              <a:extLst>
                <a:ext uri="{FF2B5EF4-FFF2-40B4-BE49-F238E27FC236}">
                  <a16:creationId xmlns:a16="http://schemas.microsoft.com/office/drawing/2014/main" id="{3C462600-72CE-42DE-B673-88D44E32D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252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02" name="Line 10">
            <a:extLst>
              <a:ext uri="{FF2B5EF4-FFF2-40B4-BE49-F238E27FC236}">
                <a16:creationId xmlns:a16="http://schemas.microsoft.com/office/drawing/2014/main" id="{9180EC43-BF1C-427D-AD7B-FB5AC33C5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713" y="3716338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3" name="Line 11">
            <a:extLst>
              <a:ext uri="{FF2B5EF4-FFF2-40B4-BE49-F238E27FC236}">
                <a16:creationId xmlns:a16="http://schemas.microsoft.com/office/drawing/2014/main" id="{CC6A2D85-8356-4D27-8E86-798D467ED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713" y="443547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04" name="Group 12">
            <a:extLst>
              <a:ext uri="{FF2B5EF4-FFF2-40B4-BE49-F238E27FC236}">
                <a16:creationId xmlns:a16="http://schemas.microsoft.com/office/drawing/2014/main" id="{82452B94-6860-4AFE-8493-E795F54DE5DC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3716338"/>
            <a:ext cx="433387" cy="719137"/>
            <a:chOff x="249" y="2069"/>
            <a:chExt cx="182" cy="453"/>
          </a:xfrm>
        </p:grpSpPr>
        <p:sp>
          <p:nvSpPr>
            <p:cNvPr id="59405" name="Line 13">
              <a:extLst>
                <a:ext uri="{FF2B5EF4-FFF2-40B4-BE49-F238E27FC236}">
                  <a16:creationId xmlns:a16="http://schemas.microsoft.com/office/drawing/2014/main" id="{C78B98BC-2CA6-47E2-BFC3-7F8697EC8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069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Line 14">
              <a:extLst>
                <a:ext uri="{FF2B5EF4-FFF2-40B4-BE49-F238E27FC236}">
                  <a16:creationId xmlns:a16="http://schemas.microsoft.com/office/drawing/2014/main" id="{524DEA92-ACF9-4FDF-AC5D-6D2AA122F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52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07" name="Line 15">
            <a:extLst>
              <a:ext uri="{FF2B5EF4-FFF2-40B4-BE49-F238E27FC236}">
                <a16:creationId xmlns:a16="http://schemas.microsoft.com/office/drawing/2014/main" id="{0C39BC44-F92B-4557-81F6-B616B33B4D58}"/>
              </a:ext>
            </a:extLst>
          </p:cNvPr>
          <p:cNvSpPr>
            <a:spLocks noChangeShapeType="1"/>
          </p:cNvSpPr>
          <p:nvPr/>
        </p:nvSpPr>
        <p:spPr bwMode="auto">
          <a:xfrm rot="300000">
            <a:off x="1116013" y="2997200"/>
            <a:ext cx="4318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Line 16">
            <a:extLst>
              <a:ext uri="{FF2B5EF4-FFF2-40B4-BE49-F238E27FC236}">
                <a16:creationId xmlns:a16="http://schemas.microsoft.com/office/drawing/2014/main" id="{22C1A248-D902-48BA-B77D-1CCACB7CDBFF}"/>
              </a:ext>
            </a:extLst>
          </p:cNvPr>
          <p:cNvSpPr>
            <a:spLocks noChangeShapeType="1"/>
          </p:cNvSpPr>
          <p:nvPr/>
        </p:nvSpPr>
        <p:spPr bwMode="auto">
          <a:xfrm rot="300000">
            <a:off x="611188" y="2997200"/>
            <a:ext cx="4318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9" name="Line 17">
            <a:extLst>
              <a:ext uri="{FF2B5EF4-FFF2-40B4-BE49-F238E27FC236}">
                <a16:creationId xmlns:a16="http://schemas.microsoft.com/office/drawing/2014/main" id="{2DEDCC65-98A5-430D-B8C6-5FE25B7970BA}"/>
              </a:ext>
            </a:extLst>
          </p:cNvPr>
          <p:cNvSpPr>
            <a:spLocks noChangeShapeType="1"/>
          </p:cNvSpPr>
          <p:nvPr/>
        </p:nvSpPr>
        <p:spPr bwMode="auto">
          <a:xfrm rot="21300000" flipH="1">
            <a:off x="1116013" y="4437063"/>
            <a:ext cx="4318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Line 18">
            <a:extLst>
              <a:ext uri="{FF2B5EF4-FFF2-40B4-BE49-F238E27FC236}">
                <a16:creationId xmlns:a16="http://schemas.microsoft.com/office/drawing/2014/main" id="{2A2E319E-98FA-4F28-B863-AF8CFAF41245}"/>
              </a:ext>
            </a:extLst>
          </p:cNvPr>
          <p:cNvSpPr>
            <a:spLocks noChangeShapeType="1"/>
          </p:cNvSpPr>
          <p:nvPr/>
        </p:nvSpPr>
        <p:spPr bwMode="auto">
          <a:xfrm rot="21300000" flipH="1">
            <a:off x="611188" y="4437063"/>
            <a:ext cx="4318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88CE22E0-B32B-4B75-9FA3-63731E529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3716338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EBFA455A-6B9A-47AD-A817-65F92F161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443547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13" name="Group 21">
            <a:extLst>
              <a:ext uri="{FF2B5EF4-FFF2-40B4-BE49-F238E27FC236}">
                <a16:creationId xmlns:a16="http://schemas.microsoft.com/office/drawing/2014/main" id="{621FBF90-BDBA-4E4C-80BE-128EA468F140}"/>
              </a:ext>
            </a:extLst>
          </p:cNvPr>
          <p:cNvGrpSpPr>
            <a:grpSpLocks/>
          </p:cNvGrpSpPr>
          <p:nvPr/>
        </p:nvGrpSpPr>
        <p:grpSpPr bwMode="auto">
          <a:xfrm>
            <a:off x="8172450" y="3716338"/>
            <a:ext cx="433388" cy="719137"/>
            <a:chOff x="249" y="2069"/>
            <a:chExt cx="182" cy="453"/>
          </a:xfrm>
        </p:grpSpPr>
        <p:sp>
          <p:nvSpPr>
            <p:cNvPr id="59414" name="Line 22">
              <a:extLst>
                <a:ext uri="{FF2B5EF4-FFF2-40B4-BE49-F238E27FC236}">
                  <a16:creationId xmlns:a16="http://schemas.microsoft.com/office/drawing/2014/main" id="{6DC68ADA-EC89-4F47-9CDF-A047CE421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069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5" name="Line 23">
              <a:extLst>
                <a:ext uri="{FF2B5EF4-FFF2-40B4-BE49-F238E27FC236}">
                  <a16:creationId xmlns:a16="http://schemas.microsoft.com/office/drawing/2014/main" id="{AE0070A3-5317-422C-BA11-AEB717CD1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52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16" name="Line 24">
            <a:extLst>
              <a:ext uri="{FF2B5EF4-FFF2-40B4-BE49-F238E27FC236}">
                <a16:creationId xmlns:a16="http://schemas.microsoft.com/office/drawing/2014/main" id="{024FE9EF-6FBF-4A38-BF0A-DC6518C8D98E}"/>
              </a:ext>
            </a:extLst>
          </p:cNvPr>
          <p:cNvSpPr>
            <a:spLocks noChangeShapeType="1"/>
          </p:cNvSpPr>
          <p:nvPr/>
        </p:nvSpPr>
        <p:spPr bwMode="auto">
          <a:xfrm rot="21300000" flipH="1">
            <a:off x="8101013" y="2997200"/>
            <a:ext cx="4318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7" name="Line 25">
            <a:extLst>
              <a:ext uri="{FF2B5EF4-FFF2-40B4-BE49-F238E27FC236}">
                <a16:creationId xmlns:a16="http://schemas.microsoft.com/office/drawing/2014/main" id="{085B336D-5CB4-4DAE-91E1-9A012C29AA6C}"/>
              </a:ext>
            </a:extLst>
          </p:cNvPr>
          <p:cNvSpPr>
            <a:spLocks noChangeShapeType="1"/>
          </p:cNvSpPr>
          <p:nvPr/>
        </p:nvSpPr>
        <p:spPr bwMode="auto">
          <a:xfrm rot="21300000" flipH="1">
            <a:off x="7596188" y="2997200"/>
            <a:ext cx="4318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8" name="Line 26">
            <a:extLst>
              <a:ext uri="{FF2B5EF4-FFF2-40B4-BE49-F238E27FC236}">
                <a16:creationId xmlns:a16="http://schemas.microsoft.com/office/drawing/2014/main" id="{38DCF3A8-65DE-4618-9884-93FEF39A211F}"/>
              </a:ext>
            </a:extLst>
          </p:cNvPr>
          <p:cNvSpPr>
            <a:spLocks noChangeShapeType="1"/>
          </p:cNvSpPr>
          <p:nvPr/>
        </p:nvSpPr>
        <p:spPr bwMode="auto">
          <a:xfrm rot="300000">
            <a:off x="8101013" y="4437063"/>
            <a:ext cx="4318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9" name="Line 27">
            <a:extLst>
              <a:ext uri="{FF2B5EF4-FFF2-40B4-BE49-F238E27FC236}">
                <a16:creationId xmlns:a16="http://schemas.microsoft.com/office/drawing/2014/main" id="{A37EEE98-F481-4C61-9CD5-7F960E9729E9}"/>
              </a:ext>
            </a:extLst>
          </p:cNvPr>
          <p:cNvSpPr>
            <a:spLocks noChangeShapeType="1"/>
          </p:cNvSpPr>
          <p:nvPr/>
        </p:nvSpPr>
        <p:spPr bwMode="auto">
          <a:xfrm rot="300000">
            <a:off x="7596188" y="4437063"/>
            <a:ext cx="4318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20" name="Group 28">
            <a:extLst>
              <a:ext uri="{FF2B5EF4-FFF2-40B4-BE49-F238E27FC236}">
                <a16:creationId xmlns:a16="http://schemas.microsoft.com/office/drawing/2014/main" id="{6BD3F1DB-6B5E-4CCB-97C0-2E1C6A987B6E}"/>
              </a:ext>
            </a:extLst>
          </p:cNvPr>
          <p:cNvGrpSpPr>
            <a:grpSpLocks/>
          </p:cNvGrpSpPr>
          <p:nvPr/>
        </p:nvGrpSpPr>
        <p:grpSpPr bwMode="auto">
          <a:xfrm>
            <a:off x="5938838" y="3716338"/>
            <a:ext cx="217487" cy="719137"/>
            <a:chOff x="2743" y="2070"/>
            <a:chExt cx="182" cy="453"/>
          </a:xfrm>
        </p:grpSpPr>
        <p:sp>
          <p:nvSpPr>
            <p:cNvPr id="59421" name="Line 29">
              <a:extLst>
                <a:ext uri="{FF2B5EF4-FFF2-40B4-BE49-F238E27FC236}">
                  <a16:creationId xmlns:a16="http://schemas.microsoft.com/office/drawing/2014/main" id="{9E1D3858-565F-49D2-8A71-4ACBDE240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207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2" name="Line 30">
              <a:extLst>
                <a:ext uri="{FF2B5EF4-FFF2-40B4-BE49-F238E27FC236}">
                  <a16:creationId xmlns:a16="http://schemas.microsoft.com/office/drawing/2014/main" id="{700588C7-C80F-4FA7-B3E7-E198A882D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252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23" name="Group 31">
            <a:extLst>
              <a:ext uri="{FF2B5EF4-FFF2-40B4-BE49-F238E27FC236}">
                <a16:creationId xmlns:a16="http://schemas.microsoft.com/office/drawing/2014/main" id="{B60094D9-F677-4926-A53E-9BD58DF63E5E}"/>
              </a:ext>
            </a:extLst>
          </p:cNvPr>
          <p:cNvGrpSpPr>
            <a:grpSpLocks/>
          </p:cNvGrpSpPr>
          <p:nvPr/>
        </p:nvGrpSpPr>
        <p:grpSpPr bwMode="auto">
          <a:xfrm>
            <a:off x="2951163" y="3716338"/>
            <a:ext cx="217487" cy="719137"/>
            <a:chOff x="2743" y="2070"/>
            <a:chExt cx="182" cy="453"/>
          </a:xfrm>
        </p:grpSpPr>
        <p:sp>
          <p:nvSpPr>
            <p:cNvPr id="59424" name="Line 32">
              <a:extLst>
                <a:ext uri="{FF2B5EF4-FFF2-40B4-BE49-F238E27FC236}">
                  <a16:creationId xmlns:a16="http://schemas.microsoft.com/office/drawing/2014/main" id="{D8CD6144-EE56-4D49-9B10-7717312AA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207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33">
              <a:extLst>
                <a:ext uri="{FF2B5EF4-FFF2-40B4-BE49-F238E27FC236}">
                  <a16:creationId xmlns:a16="http://schemas.microsoft.com/office/drawing/2014/main" id="{F7F6F2E4-3428-40D5-B6BD-A6108A419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252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26" name="Line 34">
            <a:extLst>
              <a:ext uri="{FF2B5EF4-FFF2-40B4-BE49-F238E27FC236}">
                <a16:creationId xmlns:a16="http://schemas.microsoft.com/office/drawing/2014/main" id="{67D09B95-01ED-48E1-8E5F-F57F46338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4076700"/>
            <a:ext cx="75565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7" name="Line 35">
            <a:extLst>
              <a:ext uri="{FF2B5EF4-FFF2-40B4-BE49-F238E27FC236}">
                <a16:creationId xmlns:a16="http://schemas.microsoft.com/office/drawing/2014/main" id="{39AED0B5-E0D5-4731-86E3-4D7B241D945E}"/>
              </a:ext>
            </a:extLst>
          </p:cNvPr>
          <p:cNvSpPr>
            <a:spLocks noChangeShapeType="1"/>
          </p:cNvSpPr>
          <p:nvPr/>
        </p:nvSpPr>
        <p:spPr bwMode="auto">
          <a:xfrm rot="300000">
            <a:off x="755650" y="2781300"/>
            <a:ext cx="647700" cy="10795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8" name="Line 36">
            <a:extLst>
              <a:ext uri="{FF2B5EF4-FFF2-40B4-BE49-F238E27FC236}">
                <a16:creationId xmlns:a16="http://schemas.microsoft.com/office/drawing/2014/main" id="{7534B391-EC27-413B-AF30-842F66DA6660}"/>
              </a:ext>
            </a:extLst>
          </p:cNvPr>
          <p:cNvSpPr>
            <a:spLocks noChangeShapeType="1"/>
          </p:cNvSpPr>
          <p:nvPr/>
        </p:nvSpPr>
        <p:spPr bwMode="auto">
          <a:xfrm rot="21300000" flipV="1">
            <a:off x="755650" y="4221163"/>
            <a:ext cx="647700" cy="10795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9" name="Line 37">
            <a:extLst>
              <a:ext uri="{FF2B5EF4-FFF2-40B4-BE49-F238E27FC236}">
                <a16:creationId xmlns:a16="http://schemas.microsoft.com/office/drawing/2014/main" id="{9E20AC3E-7E2E-40C6-BEA1-C0562639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063" y="4076700"/>
            <a:ext cx="75565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0" name="Line 38">
            <a:extLst>
              <a:ext uri="{FF2B5EF4-FFF2-40B4-BE49-F238E27FC236}">
                <a16:creationId xmlns:a16="http://schemas.microsoft.com/office/drawing/2014/main" id="{20C0C5B5-B4D3-4114-8E5A-388906290118}"/>
              </a:ext>
            </a:extLst>
          </p:cNvPr>
          <p:cNvSpPr>
            <a:spLocks noChangeShapeType="1"/>
          </p:cNvSpPr>
          <p:nvPr/>
        </p:nvSpPr>
        <p:spPr bwMode="auto">
          <a:xfrm rot="300000">
            <a:off x="7740650" y="4221163"/>
            <a:ext cx="647700" cy="10795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1" name="Line 39">
            <a:extLst>
              <a:ext uri="{FF2B5EF4-FFF2-40B4-BE49-F238E27FC236}">
                <a16:creationId xmlns:a16="http://schemas.microsoft.com/office/drawing/2014/main" id="{28C217E0-025D-4AE6-8E2C-0EEFFB0FD6D7}"/>
              </a:ext>
            </a:extLst>
          </p:cNvPr>
          <p:cNvSpPr>
            <a:spLocks noChangeShapeType="1"/>
          </p:cNvSpPr>
          <p:nvPr/>
        </p:nvSpPr>
        <p:spPr bwMode="auto">
          <a:xfrm rot="21300000" flipV="1">
            <a:off x="7740650" y="2781300"/>
            <a:ext cx="647700" cy="10795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2" name="Text Box 40">
            <a:extLst>
              <a:ext uri="{FF2B5EF4-FFF2-40B4-BE49-F238E27FC236}">
                <a16:creationId xmlns:a16="http://schemas.microsoft.com/office/drawing/2014/main" id="{9D25EF47-012B-410B-9815-B69CDE05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1268413"/>
            <a:ext cx="12842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Routes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received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peers</a:t>
            </a:r>
          </a:p>
        </p:txBody>
      </p:sp>
      <p:sp>
        <p:nvSpPr>
          <p:cNvPr id="59433" name="Oval 41">
            <a:extLst>
              <a:ext uri="{FF2B5EF4-FFF2-40B4-BE49-F238E27FC236}">
                <a16:creationId xmlns:a16="http://schemas.microsoft.com/office/drawing/2014/main" id="{52E480F1-B199-4AD5-8EEA-D9E8B932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141663"/>
            <a:ext cx="1223962" cy="18716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4" name="Text Box 42">
            <a:extLst>
              <a:ext uri="{FF2B5EF4-FFF2-40B4-BE49-F238E27FC236}">
                <a16:creationId xmlns:a16="http://schemas.microsoft.com/office/drawing/2014/main" id="{A2E2AF99-792D-472D-8D79-3338D516D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520825"/>
            <a:ext cx="1924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Filtering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Attribute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manipulation</a:t>
            </a:r>
          </a:p>
        </p:txBody>
      </p:sp>
      <p:sp>
        <p:nvSpPr>
          <p:cNvPr id="59435" name="Text Box 43">
            <a:extLst>
              <a:ext uri="{FF2B5EF4-FFF2-40B4-BE49-F238E27FC236}">
                <a16:creationId xmlns:a16="http://schemas.microsoft.com/office/drawing/2014/main" id="{7553EB5D-1B65-4B29-B123-07CDE1A16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1520825"/>
            <a:ext cx="1385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Choosing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the best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</a:t>
            </a:r>
          </a:p>
        </p:txBody>
      </p:sp>
      <p:sp>
        <p:nvSpPr>
          <p:cNvPr id="59436" name="Text Box 44">
            <a:extLst>
              <a:ext uri="{FF2B5EF4-FFF2-40B4-BE49-F238E27FC236}">
                <a16:creationId xmlns:a16="http://schemas.microsoft.com/office/drawing/2014/main" id="{CCB41082-16D9-4142-95BF-6C7851A8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1520825"/>
            <a:ext cx="12461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Routes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sent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peers</a:t>
            </a:r>
          </a:p>
        </p:txBody>
      </p:sp>
      <p:sp>
        <p:nvSpPr>
          <p:cNvPr id="59438" name="Text Box 46">
            <a:extLst>
              <a:ext uri="{FF2B5EF4-FFF2-40B4-BE49-F238E27FC236}">
                <a16:creationId xmlns:a16="http://schemas.microsoft.com/office/drawing/2014/main" id="{42DC6097-C97A-4153-92B9-ECE1F176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5" y="5516563"/>
            <a:ext cx="896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BGP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</a:p>
        </p:txBody>
      </p:sp>
      <p:cxnSp>
        <p:nvCxnSpPr>
          <p:cNvPr id="59439" name="AutoShape 47">
            <a:extLst>
              <a:ext uri="{FF2B5EF4-FFF2-40B4-BE49-F238E27FC236}">
                <a16:creationId xmlns:a16="http://schemas.microsoft.com/office/drawing/2014/main" id="{038223CF-20E9-4BF9-BFE0-062FDAFBBD97}"/>
              </a:ext>
            </a:extLst>
          </p:cNvPr>
          <p:cNvCxnSpPr>
            <a:cxnSpLocks noChangeShapeType="1"/>
            <a:stCxn id="59438" idx="0"/>
            <a:endCxn id="59396" idx="2"/>
          </p:cNvCxnSpPr>
          <p:nvPr/>
        </p:nvCxnSpPr>
        <p:spPr bwMode="auto">
          <a:xfrm flipV="1">
            <a:off x="3836988" y="5032375"/>
            <a:ext cx="14287" cy="484188"/>
          </a:xfrm>
          <a:prstGeom prst="straightConnector1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40" name="Text Box 48">
            <a:extLst>
              <a:ext uri="{FF2B5EF4-FFF2-40B4-BE49-F238E27FC236}">
                <a16:creationId xmlns:a16="http://schemas.microsoft.com/office/drawing/2014/main" id="{61D853EC-7702-4C70-B3FF-5EEC50970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16563"/>
            <a:ext cx="1543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Routing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</a:p>
        </p:txBody>
      </p:sp>
      <p:cxnSp>
        <p:nvCxnSpPr>
          <p:cNvPr id="59441" name="AutoShape 49">
            <a:extLst>
              <a:ext uri="{FF2B5EF4-FFF2-40B4-BE49-F238E27FC236}">
                <a16:creationId xmlns:a16="http://schemas.microsoft.com/office/drawing/2014/main" id="{B8B62E54-48BB-4FE9-9920-F3A04F84EBF3}"/>
              </a:ext>
            </a:extLst>
          </p:cNvPr>
          <p:cNvCxnSpPr>
            <a:cxnSpLocks noChangeShapeType="1"/>
            <a:stCxn id="59440" idx="0"/>
            <a:endCxn id="59433" idx="4"/>
          </p:cNvCxnSpPr>
          <p:nvPr/>
        </p:nvCxnSpPr>
        <p:spPr bwMode="auto">
          <a:xfrm flipH="1" flipV="1">
            <a:off x="5329238" y="5032375"/>
            <a:ext cx="14287" cy="484188"/>
          </a:xfrm>
          <a:prstGeom prst="straightConnector1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42" name="Text Box 50">
            <a:extLst>
              <a:ext uri="{FF2B5EF4-FFF2-40B4-BE49-F238E27FC236}">
                <a16:creationId xmlns:a16="http://schemas.microsoft.com/office/drawing/2014/main" id="{EADBE4D2-8305-47F6-A1C7-CB5B6E2BF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520825"/>
            <a:ext cx="1924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Filtering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Attribute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manipulation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A3C310D-ED3E-4827-B35E-3F7BB2F8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2B3A-01CF-43A5-AB4C-A2528790E3DC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A5B0ED0-ACFF-4F2B-A7CE-1C5F32DA3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11.8  Summary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2093C3C-0170-4641-AFD7-EECA8CFE7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路由</a:t>
            </a:r>
          </a:p>
          <a:p>
            <a:pPr lvl="1"/>
            <a:r>
              <a:rPr lang="zh-CN" altLang="en-US"/>
              <a:t>静态 </a:t>
            </a:r>
            <a:r>
              <a:rPr lang="en-US" altLang="zh-CN"/>
              <a:t>vs. </a:t>
            </a:r>
            <a:r>
              <a:rPr lang="zh-CN" altLang="en-US"/>
              <a:t>动态</a:t>
            </a:r>
          </a:p>
          <a:p>
            <a:r>
              <a:rPr lang="zh-CN" altLang="en-US"/>
              <a:t>路由协议</a:t>
            </a:r>
          </a:p>
          <a:p>
            <a:pPr lvl="1"/>
            <a:r>
              <a:rPr lang="zh-CN" altLang="en-US"/>
              <a:t>类型</a:t>
            </a:r>
          </a:p>
          <a:p>
            <a:pPr marL="1177925" lvl="2" indent="-263525"/>
            <a:r>
              <a:rPr lang="en-US" altLang="zh-CN" sz="2800"/>
              <a:t>IGP</a:t>
            </a:r>
            <a:r>
              <a:rPr lang="zh-CN" altLang="en-US" sz="2800"/>
              <a:t>：</a:t>
            </a:r>
            <a:r>
              <a:rPr lang="en-US" altLang="zh-CN" sz="2800"/>
              <a:t>RIP</a:t>
            </a:r>
            <a:r>
              <a:rPr lang="zh-CN" altLang="en-US" sz="2800"/>
              <a:t>、 </a:t>
            </a:r>
            <a:r>
              <a:rPr lang="en-US" altLang="zh-CN" sz="2800"/>
              <a:t>OSPF</a:t>
            </a:r>
          </a:p>
          <a:p>
            <a:pPr marL="1177925" lvl="2" indent="-263525"/>
            <a:r>
              <a:rPr lang="en-US" altLang="zh-CN" sz="2800"/>
              <a:t>EGP</a:t>
            </a:r>
            <a:r>
              <a:rPr lang="zh-CN" altLang="en-US" sz="2800"/>
              <a:t>：</a:t>
            </a:r>
            <a:r>
              <a:rPr lang="en-US" altLang="zh-CN" sz="2800"/>
              <a:t>BGP-4</a:t>
            </a:r>
          </a:p>
          <a:p>
            <a:pPr lvl="1"/>
            <a:r>
              <a:rPr lang="zh-CN" altLang="en-US"/>
              <a:t>操作</a:t>
            </a:r>
          </a:p>
          <a:p>
            <a:pPr marL="1177925" lvl="2" indent="-263525"/>
            <a:r>
              <a:rPr lang="zh-CN" altLang="en-US" sz="2800"/>
              <a:t>路由信息交换：</a:t>
            </a:r>
            <a:r>
              <a:rPr lang="en-US" altLang="zh-CN" sz="2800"/>
              <a:t>what</a:t>
            </a:r>
            <a:r>
              <a:rPr lang="zh-CN" altLang="en-US" sz="2800"/>
              <a:t>、 </a:t>
            </a:r>
            <a:r>
              <a:rPr lang="en-US" altLang="zh-CN" sz="2800"/>
              <a:t>when</a:t>
            </a:r>
            <a:r>
              <a:rPr lang="zh-CN" altLang="en-US" sz="2800"/>
              <a:t>、</a:t>
            </a:r>
            <a:r>
              <a:rPr lang="en-US" altLang="zh-CN" sz="2800"/>
              <a:t>where</a:t>
            </a:r>
          </a:p>
          <a:p>
            <a:pPr marL="1177925" lvl="2" indent="-263525"/>
            <a:r>
              <a:rPr lang="zh-CN" altLang="en-US" sz="2800"/>
              <a:t>路由计算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E42C54BD-A551-47B2-BED1-E339A30A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60AC-B5D1-4E5F-B896-617D593FCBB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1D3CC5CD-4B5F-4685-8D76-8D8F422E1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294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C7F6E570-3F83-469E-8528-AF34B6C5F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Updating</a:t>
            </a:r>
          </a:p>
        </p:txBody>
      </p:sp>
      <p:pic>
        <p:nvPicPr>
          <p:cNvPr id="107524" name="Picture 4">
            <a:extLst>
              <a:ext uri="{FF2B5EF4-FFF2-40B4-BE49-F238E27FC236}">
                <a16:creationId xmlns:a16="http://schemas.microsoft.com/office/drawing/2014/main" id="{8C8CCD18-1E6E-4461-A6D0-546E03CF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85217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7544" name="Group 24">
            <a:extLst>
              <a:ext uri="{FF2B5EF4-FFF2-40B4-BE49-F238E27FC236}">
                <a16:creationId xmlns:a16="http://schemas.microsoft.com/office/drawing/2014/main" id="{F09219C8-61E4-45C1-8B37-F597BB181C3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221163"/>
            <a:ext cx="3603625" cy="1992312"/>
            <a:chOff x="249" y="2688"/>
            <a:chExt cx="2270" cy="1255"/>
          </a:xfrm>
        </p:grpSpPr>
        <p:sp>
          <p:nvSpPr>
            <p:cNvPr id="107526" name="Oval 6">
              <a:extLst>
                <a:ext uri="{FF2B5EF4-FFF2-40B4-BE49-F238E27FC236}">
                  <a16:creationId xmlns:a16="http://schemas.microsoft.com/office/drawing/2014/main" id="{318DFD5A-CE46-43CB-86D2-EF2A30F44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782"/>
              <a:ext cx="331" cy="331"/>
            </a:xfrm>
            <a:prstGeom prst="ellipse">
              <a:avLst/>
            </a:prstGeom>
            <a:solidFill>
              <a:srgbClr val="66CCFF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effectLst/>
                </a:rPr>
                <a:t>A</a:t>
              </a:r>
            </a:p>
          </p:txBody>
        </p:sp>
        <p:sp>
          <p:nvSpPr>
            <p:cNvPr id="107528" name="Oval 8">
              <a:extLst>
                <a:ext uri="{FF2B5EF4-FFF2-40B4-BE49-F238E27FC236}">
                  <a16:creationId xmlns:a16="http://schemas.microsoft.com/office/drawing/2014/main" id="{03926948-8BBA-4F67-B3F4-8BB90101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3612"/>
              <a:ext cx="331" cy="33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effectLst/>
                </a:rPr>
                <a:t>D</a:t>
              </a:r>
            </a:p>
          </p:txBody>
        </p:sp>
        <p:sp>
          <p:nvSpPr>
            <p:cNvPr id="107529" name="Oval 9">
              <a:extLst>
                <a:ext uri="{FF2B5EF4-FFF2-40B4-BE49-F238E27FC236}">
                  <a16:creationId xmlns:a16="http://schemas.microsoft.com/office/drawing/2014/main" id="{D8C20614-8218-4F8D-BEF1-8A12F13E9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235"/>
              <a:ext cx="331" cy="331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effectLst/>
                </a:rPr>
                <a:t>C</a:t>
              </a:r>
            </a:p>
          </p:txBody>
        </p:sp>
        <p:sp>
          <p:nvSpPr>
            <p:cNvPr id="107530" name="Oval 10">
              <a:extLst>
                <a:ext uri="{FF2B5EF4-FFF2-40B4-BE49-F238E27FC236}">
                  <a16:creationId xmlns:a16="http://schemas.microsoft.com/office/drawing/2014/main" id="{C8797C93-91D8-49CE-ABB0-632E9DAA4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782"/>
              <a:ext cx="331" cy="33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effectLst/>
                </a:rPr>
                <a:t>B</a:t>
              </a:r>
            </a:p>
          </p:txBody>
        </p:sp>
        <p:sp>
          <p:nvSpPr>
            <p:cNvPr id="107531" name="Oval 11">
              <a:extLst>
                <a:ext uri="{FF2B5EF4-FFF2-40B4-BE49-F238E27FC236}">
                  <a16:creationId xmlns:a16="http://schemas.microsoft.com/office/drawing/2014/main" id="{1DFED931-45A6-4949-9FE6-7188D4B7B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98"/>
              <a:ext cx="331" cy="33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effectLst/>
                </a:rPr>
                <a:t>E</a:t>
              </a:r>
            </a:p>
          </p:txBody>
        </p:sp>
        <p:cxnSp>
          <p:nvCxnSpPr>
            <p:cNvPr id="107532" name="AutoShape 12">
              <a:extLst>
                <a:ext uri="{FF2B5EF4-FFF2-40B4-BE49-F238E27FC236}">
                  <a16:creationId xmlns:a16="http://schemas.microsoft.com/office/drawing/2014/main" id="{E8E245A3-40B1-49BF-A7FF-388BEE64A456}"/>
                </a:ext>
              </a:extLst>
            </p:cNvPr>
            <p:cNvCxnSpPr>
              <a:cxnSpLocks noChangeShapeType="1"/>
              <a:stCxn id="107526" idx="5"/>
              <a:endCxn id="107529" idx="1"/>
            </p:cNvCxnSpPr>
            <p:nvPr/>
          </p:nvCxnSpPr>
          <p:spPr bwMode="auto">
            <a:xfrm>
              <a:off x="609" y="3074"/>
              <a:ext cx="400" cy="2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533" name="AutoShape 13">
              <a:extLst>
                <a:ext uri="{FF2B5EF4-FFF2-40B4-BE49-F238E27FC236}">
                  <a16:creationId xmlns:a16="http://schemas.microsoft.com/office/drawing/2014/main" id="{34DE1B9E-308F-46C7-BDA2-1FEA08C6B9EE}"/>
                </a:ext>
              </a:extLst>
            </p:cNvPr>
            <p:cNvCxnSpPr>
              <a:cxnSpLocks noChangeShapeType="1"/>
              <a:stCxn id="107526" idx="4"/>
              <a:endCxn id="107528" idx="0"/>
            </p:cNvCxnSpPr>
            <p:nvPr/>
          </p:nvCxnSpPr>
          <p:spPr bwMode="auto">
            <a:xfrm>
              <a:off x="492" y="3122"/>
              <a:ext cx="0" cy="48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534" name="AutoShape 14">
              <a:extLst>
                <a:ext uri="{FF2B5EF4-FFF2-40B4-BE49-F238E27FC236}">
                  <a16:creationId xmlns:a16="http://schemas.microsoft.com/office/drawing/2014/main" id="{6AE42981-D76F-467D-BA7E-A96673264050}"/>
                </a:ext>
              </a:extLst>
            </p:cNvPr>
            <p:cNvCxnSpPr>
              <a:cxnSpLocks noChangeShapeType="1"/>
              <a:stCxn id="107530" idx="4"/>
              <a:endCxn id="107531" idx="0"/>
            </p:cNvCxnSpPr>
            <p:nvPr/>
          </p:nvCxnSpPr>
          <p:spPr bwMode="auto">
            <a:xfrm>
              <a:off x="2320" y="3122"/>
              <a:ext cx="0" cy="4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535" name="AutoShape 15">
              <a:extLst>
                <a:ext uri="{FF2B5EF4-FFF2-40B4-BE49-F238E27FC236}">
                  <a16:creationId xmlns:a16="http://schemas.microsoft.com/office/drawing/2014/main" id="{97CD8B6B-A3F4-43DF-B87A-FD6C7EC25B1A}"/>
                </a:ext>
              </a:extLst>
            </p:cNvPr>
            <p:cNvCxnSpPr>
              <a:cxnSpLocks noChangeShapeType="1"/>
              <a:stCxn id="107526" idx="6"/>
              <a:endCxn id="107530" idx="2"/>
            </p:cNvCxnSpPr>
            <p:nvPr/>
          </p:nvCxnSpPr>
          <p:spPr bwMode="auto">
            <a:xfrm>
              <a:off x="666" y="2948"/>
              <a:ext cx="1479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536" name="AutoShape 16">
              <a:extLst>
                <a:ext uri="{FF2B5EF4-FFF2-40B4-BE49-F238E27FC236}">
                  <a16:creationId xmlns:a16="http://schemas.microsoft.com/office/drawing/2014/main" id="{E9DD1EBC-4EB6-493F-9AC7-3AA6C3BA67AB}"/>
                </a:ext>
              </a:extLst>
            </p:cNvPr>
            <p:cNvCxnSpPr>
              <a:cxnSpLocks noChangeShapeType="1"/>
              <a:stCxn id="107529" idx="5"/>
              <a:endCxn id="107531" idx="2"/>
            </p:cNvCxnSpPr>
            <p:nvPr/>
          </p:nvCxnSpPr>
          <p:spPr bwMode="auto">
            <a:xfrm>
              <a:off x="1244" y="3527"/>
              <a:ext cx="901" cy="23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537" name="AutoShape 17">
              <a:extLst>
                <a:ext uri="{FF2B5EF4-FFF2-40B4-BE49-F238E27FC236}">
                  <a16:creationId xmlns:a16="http://schemas.microsoft.com/office/drawing/2014/main" id="{2ED72F7D-BF8D-4CF7-9127-1ECDD1F38A87}"/>
                </a:ext>
              </a:extLst>
            </p:cNvPr>
            <p:cNvCxnSpPr>
              <a:cxnSpLocks noChangeShapeType="1"/>
              <a:stCxn id="107529" idx="7"/>
              <a:endCxn id="107530" idx="3"/>
            </p:cNvCxnSpPr>
            <p:nvPr/>
          </p:nvCxnSpPr>
          <p:spPr bwMode="auto">
            <a:xfrm flipV="1">
              <a:off x="1244" y="3074"/>
              <a:ext cx="958" cy="2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538" name="Text Box 18">
              <a:extLst>
                <a:ext uri="{FF2B5EF4-FFF2-40B4-BE49-F238E27FC236}">
                  <a16:creationId xmlns:a16="http://schemas.microsoft.com/office/drawing/2014/main" id="{74CC28DC-568B-4B4C-9309-CE9BAF30E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233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ffectLst/>
                </a:rPr>
                <a:t>3</a:t>
              </a:r>
            </a:p>
          </p:txBody>
        </p:sp>
        <p:sp>
          <p:nvSpPr>
            <p:cNvPr id="107539" name="Text Box 19">
              <a:extLst>
                <a:ext uri="{FF2B5EF4-FFF2-40B4-BE49-F238E27FC236}">
                  <a16:creationId xmlns:a16="http://schemas.microsoft.com/office/drawing/2014/main" id="{C12C9F73-ACAB-425C-850C-BB1FA04CC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142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ffectLst/>
                </a:rPr>
                <a:t>2</a:t>
              </a:r>
            </a:p>
          </p:txBody>
        </p:sp>
        <p:sp>
          <p:nvSpPr>
            <p:cNvPr id="107540" name="Text Box 20">
              <a:extLst>
                <a:ext uri="{FF2B5EF4-FFF2-40B4-BE49-F238E27FC236}">
                  <a16:creationId xmlns:a16="http://schemas.microsoft.com/office/drawing/2014/main" id="{EF1FB850-B612-43F2-AD4C-67956CDF1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68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ffectLst/>
                </a:rPr>
                <a:t>5</a:t>
              </a:r>
            </a:p>
          </p:txBody>
        </p:sp>
        <p:sp>
          <p:nvSpPr>
            <p:cNvPr id="107541" name="Text Box 21">
              <a:extLst>
                <a:ext uri="{FF2B5EF4-FFF2-40B4-BE49-F238E27FC236}">
                  <a16:creationId xmlns:a16="http://schemas.microsoft.com/office/drawing/2014/main" id="{05284007-0C19-4E40-89A4-C653784C1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113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ffectLst/>
                </a:rPr>
                <a:t>4</a:t>
              </a:r>
            </a:p>
          </p:txBody>
        </p:sp>
        <p:sp>
          <p:nvSpPr>
            <p:cNvPr id="107542" name="Text Box 22">
              <a:extLst>
                <a:ext uri="{FF2B5EF4-FFF2-40B4-BE49-F238E27FC236}">
                  <a16:creationId xmlns:a16="http://schemas.microsoft.com/office/drawing/2014/main" id="{61B2C749-F4B5-4B45-B12F-52A87EEA8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385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ffectLst/>
                </a:rPr>
                <a:t>4</a:t>
              </a:r>
            </a:p>
          </p:txBody>
        </p:sp>
        <p:sp>
          <p:nvSpPr>
            <p:cNvPr id="107543" name="Text Box 23">
              <a:extLst>
                <a:ext uri="{FF2B5EF4-FFF2-40B4-BE49-F238E27FC236}">
                  <a16:creationId xmlns:a16="http://schemas.microsoft.com/office/drawing/2014/main" id="{EEC19C36-1C5F-4B70-9B2E-86B675C59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203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ffectLst/>
                </a:rPr>
                <a:t>3</a:t>
              </a:r>
            </a:p>
          </p:txBody>
        </p:sp>
      </p:grpSp>
      <p:sp>
        <p:nvSpPr>
          <p:cNvPr id="107546" name="Text Box 26">
            <a:extLst>
              <a:ext uri="{FF2B5EF4-FFF2-40B4-BE49-F238E27FC236}">
                <a16:creationId xmlns:a16="http://schemas.microsoft.com/office/drawing/2014/main" id="{97027524-6661-46D0-AD44-4A94B6FDD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1100138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107547" name="Text Box 27">
            <a:extLst>
              <a:ext uri="{FF2B5EF4-FFF2-40B4-BE49-F238E27FC236}">
                <a16:creationId xmlns:a16="http://schemas.microsoft.com/office/drawing/2014/main" id="{E73ED274-2C2B-4D6F-9DA5-83C933DD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989138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107548" name="Text Box 28">
            <a:extLst>
              <a:ext uri="{FF2B5EF4-FFF2-40B4-BE49-F238E27FC236}">
                <a16:creationId xmlns:a16="http://schemas.microsoft.com/office/drawing/2014/main" id="{515971F7-895F-4CEC-A2A1-A3A9856E5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10013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TCPIP</Template>
  <TotalTime>4976</TotalTime>
  <Words>5171</Words>
  <Application>Microsoft Office PowerPoint</Application>
  <PresentationFormat>全屏显示(4:3)</PresentationFormat>
  <Paragraphs>1553</Paragraphs>
  <Slides>86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3" baseType="lpstr">
      <vt:lpstr>宋体</vt:lpstr>
      <vt:lpstr>Arial</vt:lpstr>
      <vt:lpstr>Franklin Gothic Medium</vt:lpstr>
      <vt:lpstr>Tahoma</vt:lpstr>
      <vt:lpstr>Wingdings</vt:lpstr>
      <vt:lpstr>Textured</vt:lpstr>
      <vt:lpstr>Photo Editor Photo</vt:lpstr>
      <vt:lpstr>Chapter 11   Routing Protocols</vt:lpstr>
      <vt:lpstr>Introduction</vt:lpstr>
      <vt:lpstr>Metric（度量）</vt:lpstr>
      <vt:lpstr>Convergence（收敛）</vt:lpstr>
      <vt:lpstr>11.1  Interior &amp; Exterior Routing</vt:lpstr>
      <vt:lpstr>IGP vs. EGP</vt:lpstr>
      <vt:lpstr>Routing Protocols</vt:lpstr>
      <vt:lpstr>11.2  Distance Vector Routing</vt:lpstr>
      <vt:lpstr>Updating</vt:lpstr>
      <vt:lpstr>Routing Loop: Two-node instability</vt:lpstr>
      <vt:lpstr>Some Remedies for Instability</vt:lpstr>
      <vt:lpstr>Triggered Update</vt:lpstr>
      <vt:lpstr>Split Horizons</vt:lpstr>
      <vt:lpstr>Poison Reverse</vt:lpstr>
      <vt:lpstr>More-node instability</vt:lpstr>
      <vt:lpstr>Hold-down Timer, 抑制定时器</vt:lpstr>
      <vt:lpstr>11.3  RIP</vt:lpstr>
      <vt:lpstr>Example of a domain using RIP</vt:lpstr>
      <vt:lpstr>11.3.1  RIP Message</vt:lpstr>
      <vt:lpstr>Types of Messages</vt:lpstr>
      <vt:lpstr>11.3.2  RIP Operation</vt:lpstr>
      <vt:lpstr>Initializing the Routing Table</vt:lpstr>
      <vt:lpstr>RFC 1058: Sending RIP Responses</vt:lpstr>
      <vt:lpstr>RFC 1058:  Updating the Routing Table</vt:lpstr>
      <vt:lpstr>PowerPoint 演示文稿</vt:lpstr>
      <vt:lpstr>Network Discovery</vt:lpstr>
      <vt:lpstr>Topology Change</vt:lpstr>
      <vt:lpstr>11.3.3  Timers in RIP</vt:lpstr>
      <vt:lpstr>11.3.3  Timers in RIP</vt:lpstr>
      <vt:lpstr>11.3.4  RIP Version 2</vt:lpstr>
      <vt:lpstr>Route Tag</vt:lpstr>
      <vt:lpstr>RFC2453 - Appendix A: Next Hop Field in a rip entry</vt:lpstr>
      <vt:lpstr>11.4  Link State Routing</vt:lpstr>
      <vt:lpstr>11.4  Link State Routing</vt:lpstr>
      <vt:lpstr>11.4.1  Link and Link-State</vt:lpstr>
      <vt:lpstr>PowerPoint 演示文稿</vt:lpstr>
      <vt:lpstr>11.4.2  Flooding</vt:lpstr>
      <vt:lpstr>11.4.2  Flooding</vt:lpstr>
      <vt:lpstr>Reliable Flooding LSA</vt:lpstr>
      <vt:lpstr>11.4.3  Dijkstra Algorithm</vt:lpstr>
      <vt:lpstr>11.4.3  Dijkstra Algorithm</vt:lpstr>
      <vt:lpstr>11.4.3  Dijkstra Algorithm</vt:lpstr>
      <vt:lpstr>SPF Algorithm Example</vt:lpstr>
      <vt:lpstr>Build a Routing Table Based the SPF Tree</vt:lpstr>
      <vt:lpstr>11.5  OSPF</vt:lpstr>
      <vt:lpstr>11.5.1  Areas</vt:lpstr>
      <vt:lpstr>OSPF Area</vt:lpstr>
      <vt:lpstr>Area 0</vt:lpstr>
      <vt:lpstr>OSPF Router Types</vt:lpstr>
      <vt:lpstr>11.5.2  Network’s Type</vt:lpstr>
      <vt:lpstr>Transit Network: DR and BDR</vt:lpstr>
      <vt:lpstr>11.5.3  OSPF LSA Types</vt:lpstr>
      <vt:lpstr>Intra-area LSAs</vt:lpstr>
      <vt:lpstr>Inter-area LSAs</vt:lpstr>
      <vt:lpstr>External LSAs</vt:lpstr>
      <vt:lpstr>OSPF LSA Example</vt:lpstr>
      <vt:lpstr>11.5.4  OSPF Databases</vt:lpstr>
      <vt:lpstr>11.5.5  OSPF Packets</vt:lpstr>
      <vt:lpstr>Packet Types</vt:lpstr>
      <vt:lpstr>LSU Packet Format</vt:lpstr>
      <vt:lpstr>LSA Format</vt:lpstr>
      <vt:lpstr>Router ID</vt:lpstr>
      <vt:lpstr>Link State ID &amp; Link ID</vt:lpstr>
      <vt:lpstr>11.5.6  OSPF Operation</vt:lpstr>
      <vt:lpstr>OSPF States</vt:lpstr>
      <vt:lpstr>Step 1. Establish router adjacencies</vt:lpstr>
      <vt:lpstr>Step 3.  Discover routes</vt:lpstr>
      <vt:lpstr>11.5.7  RIP vs. OSPF</vt:lpstr>
      <vt:lpstr>11.6  Path Vector Routing</vt:lpstr>
      <vt:lpstr>Initial Routing Tables</vt:lpstr>
      <vt:lpstr>Stabilized Routing Tables</vt:lpstr>
      <vt:lpstr>Path Vector Routing Table</vt:lpstr>
      <vt:lpstr>11.7  BGP-4</vt:lpstr>
      <vt:lpstr>11.7.1  Types of AS</vt:lpstr>
      <vt:lpstr>When to and not to Use BGP</vt:lpstr>
      <vt:lpstr>11.7.2  IBGP &amp; EBGP Sessions</vt:lpstr>
      <vt:lpstr>Synchronization Rule</vt:lpstr>
      <vt:lpstr>11.7.3  BGP Path Attributes</vt:lpstr>
      <vt:lpstr>NEXT_HOP Example</vt:lpstr>
      <vt:lpstr>LOAD_PREFERENCE Example</vt:lpstr>
      <vt:lpstr>MED Example</vt:lpstr>
      <vt:lpstr>11.7.4  BGP Messages</vt:lpstr>
      <vt:lpstr>Message Types</vt:lpstr>
      <vt:lpstr>11.7.5  BGP Operation</vt:lpstr>
      <vt:lpstr>BGP Routing Process Model</vt:lpstr>
      <vt:lpstr>11.8  Summary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 路由协议</dc:title>
  <dc:creator>杨宁</dc:creator>
  <cp:lastModifiedBy>Zhao Zhengang</cp:lastModifiedBy>
  <cp:revision>113</cp:revision>
  <dcterms:created xsi:type="dcterms:W3CDTF">2004-05-24T06:14:18Z</dcterms:created>
  <dcterms:modified xsi:type="dcterms:W3CDTF">2019-10-22T05:04:35Z</dcterms:modified>
</cp:coreProperties>
</file>