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9"/>
  </p:notesMasterIdLst>
  <p:sldIdLst>
    <p:sldId id="600" r:id="rId2"/>
    <p:sldId id="535" r:id="rId3"/>
    <p:sldId id="567" r:id="rId4"/>
    <p:sldId id="518" r:id="rId5"/>
    <p:sldId id="595" r:id="rId6"/>
    <p:sldId id="536" r:id="rId7"/>
    <p:sldId id="577" r:id="rId8"/>
    <p:sldId id="537" r:id="rId9"/>
    <p:sldId id="578" r:id="rId10"/>
    <p:sldId id="624" r:id="rId11"/>
    <p:sldId id="528" r:id="rId12"/>
    <p:sldId id="579" r:id="rId13"/>
    <p:sldId id="580" r:id="rId14"/>
    <p:sldId id="581" r:id="rId15"/>
    <p:sldId id="538" r:id="rId16"/>
    <p:sldId id="582" r:id="rId17"/>
    <p:sldId id="583" r:id="rId18"/>
    <p:sldId id="539" r:id="rId19"/>
    <p:sldId id="584" r:id="rId20"/>
    <p:sldId id="585" r:id="rId21"/>
    <p:sldId id="529" r:id="rId22"/>
    <p:sldId id="568" r:id="rId23"/>
    <p:sldId id="586" r:id="rId24"/>
    <p:sldId id="569" r:id="rId25"/>
    <p:sldId id="540" r:id="rId26"/>
    <p:sldId id="599" r:id="rId27"/>
    <p:sldId id="596" r:id="rId28"/>
    <p:sldId id="602" r:id="rId29"/>
    <p:sldId id="541" r:id="rId30"/>
    <p:sldId id="588" r:id="rId31"/>
    <p:sldId id="542" r:id="rId32"/>
    <p:sldId id="589" r:id="rId33"/>
    <p:sldId id="543" r:id="rId34"/>
    <p:sldId id="590" r:id="rId35"/>
    <p:sldId id="544" r:id="rId36"/>
    <p:sldId id="545" r:id="rId37"/>
    <p:sldId id="546" r:id="rId38"/>
    <p:sldId id="547" r:id="rId39"/>
    <p:sldId id="548" r:id="rId40"/>
    <p:sldId id="549" r:id="rId41"/>
    <p:sldId id="597" r:id="rId42"/>
    <p:sldId id="550" r:id="rId43"/>
    <p:sldId id="601" r:id="rId44"/>
    <p:sldId id="591" r:id="rId45"/>
    <p:sldId id="570" r:id="rId46"/>
    <p:sldId id="603" r:id="rId47"/>
    <p:sldId id="604" r:id="rId48"/>
    <p:sldId id="605" r:id="rId49"/>
    <p:sldId id="592" r:id="rId50"/>
    <p:sldId id="593" r:id="rId51"/>
    <p:sldId id="571" r:id="rId52"/>
    <p:sldId id="594" r:id="rId53"/>
    <p:sldId id="606" r:id="rId54"/>
    <p:sldId id="608" r:id="rId55"/>
    <p:sldId id="609" r:id="rId56"/>
    <p:sldId id="610" r:id="rId57"/>
    <p:sldId id="611" r:id="rId58"/>
    <p:sldId id="612" r:id="rId59"/>
    <p:sldId id="613" r:id="rId60"/>
    <p:sldId id="614" r:id="rId61"/>
    <p:sldId id="618" r:id="rId62"/>
    <p:sldId id="619" r:id="rId63"/>
    <p:sldId id="553" r:id="rId64"/>
    <p:sldId id="554" r:id="rId65"/>
    <p:sldId id="531" r:id="rId66"/>
    <p:sldId id="572" r:id="rId67"/>
    <p:sldId id="598" r:id="rId68"/>
    <p:sldId id="573" r:id="rId69"/>
    <p:sldId id="557" r:id="rId70"/>
    <p:sldId id="558" r:id="rId71"/>
    <p:sldId id="532" r:id="rId72"/>
    <p:sldId id="574" r:id="rId73"/>
    <p:sldId id="575" r:id="rId74"/>
    <p:sldId id="561" r:id="rId75"/>
    <p:sldId id="533" r:id="rId76"/>
    <p:sldId id="576" r:id="rId77"/>
    <p:sldId id="564" r:id="rId78"/>
    <p:sldId id="565" r:id="rId79"/>
    <p:sldId id="620" r:id="rId80"/>
    <p:sldId id="621" r:id="rId81"/>
    <p:sldId id="534" r:id="rId82"/>
    <p:sldId id="622" r:id="rId83"/>
    <p:sldId id="623" r:id="rId84"/>
    <p:sldId id="617" r:id="rId85"/>
    <p:sldId id="616" r:id="rId86"/>
    <p:sldId id="626" r:id="rId87"/>
    <p:sldId id="607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6AF4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86822" autoAdjust="0"/>
  </p:normalViewPr>
  <p:slideViewPr>
    <p:cSldViewPr>
      <p:cViewPr varScale="1">
        <p:scale>
          <a:sx n="35" d="100"/>
          <a:sy n="35" d="100"/>
        </p:scale>
        <p:origin x="136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35D25FF-F91C-4007-A808-D488A0F120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18DCDC60-ADA7-4EAD-8EA2-99437E1EB1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36807D0E-29D3-43FD-BD1E-B18B57B78E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32B52DC2-2866-4D50-912A-7420568BC3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ED4B8669-E3D3-4747-9AB6-1E52996892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69763F23-7281-4475-8F18-0F11D07ED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33BD88A-3BC3-47BD-B398-88916DD4C8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Chapter16 in 4</a:t>
            </a:r>
            <a:r>
              <a:rPr lang="en-US" altLang="zh-CN" baseline="30000" dirty="0"/>
              <a:t>th</a:t>
            </a:r>
            <a:r>
              <a:rPr lang="en-US" altLang="zh-CN" dirty="0"/>
              <a:t> edition</a:t>
            </a:r>
            <a:r>
              <a:rPr lang="zh-CN" altLang="en-US" dirty="0"/>
              <a:t>，如同前面的多播路由协议，随着流媒体通信等应用需求的增加，需要新的传输层协议，</a:t>
            </a:r>
            <a:r>
              <a:rPr lang="en-US" altLang="zh-CN" dirty="0"/>
              <a:t>SCTP</a:t>
            </a:r>
            <a:r>
              <a:rPr lang="zh-CN" altLang="en-US" dirty="0"/>
              <a:t>就是其中一类，一个新的传输层协议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38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两重标识，每个流中的每个数据库还定义了一个流序号</a:t>
            </a:r>
            <a:r>
              <a:rPr lang="en-US" altLang="zh-CN" dirty="0"/>
              <a:t>SSN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26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92B0DB-CC60-4F4A-B533-DBB1D2018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BDB37-BF83-4F76-9FAA-D5B4B59973C3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9D414487-A979-4509-9A24-5991D7861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CDF85A46-652D-4552-B359-AE1D1C0C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1550"/>
          </a:xfrm>
          <a:ln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32C0C3-BD67-4D01-B12A-09498B9BB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E1EE0-1552-484D-9FEF-06E7B1BAE490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C42B0CB4-407F-4E9D-9B57-E8DF675BF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/>
        </p:spPr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ECBB9C42-2DF9-4007-A05D-A84E89322E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1550"/>
          </a:xfrm>
          <a:ln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20F6BC-9889-4383-99E8-992870E95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832CE-B6E7-40DF-8B1B-4A8B79D8FDF9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B2BCA3D9-3990-4DEC-B0A9-95CF780BF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/>
        </p:spPr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F5CDFBF5-BEB7-402D-B48A-B90290D0DB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1550"/>
          </a:xfrm>
          <a:ln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E60B30-9BA4-439C-B66C-C0D9068D9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2783D-0350-4815-A018-A8A53894EDEC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DCD3D712-022A-4576-95F4-B1FAD8DAB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/>
        </p:spPr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5625B6D0-4BAA-41AD-9EB1-16FE726BDE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1550"/>
          </a:xfrm>
          <a:ln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1B3B83-D4CE-47AE-B547-3E59C454C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8EF3C-E4E3-4CD9-B467-4A7B99BB9310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BC2E30AA-290A-483D-96C1-EF1098490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/>
        </p:spPr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DC20F618-534C-4CAE-9E37-C9B111816B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1863" cy="3511550"/>
          </a:xfrm>
          <a:ln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D01CA0-FD5E-4730-93CB-1836421AC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7BEF0-91BE-45DB-8585-D072ADDBD826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3853D43B-F03B-46FA-A406-8ED47DF9B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A46FD11A-4598-49FC-B32C-241A6FAED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P313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EA203-51F2-4C7D-BFD3-FA8BB764D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02524-7734-4E33-81D8-C94C25378CC7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6D0BB4D7-A6F2-4010-9FDF-6D3E8F1AA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D46D2A59-C0D2-42E9-A905-EAF28AC51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IUA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ISDN Q.921-User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ISDN Q.921</a:t>
            </a:r>
            <a:r>
              <a:rPr lang="zh-CN" altLang="en-US">
                <a:ea typeface="宋体" panose="02010600030101010101" pitchFamily="2" charset="-122"/>
              </a:rPr>
              <a:t>用户适配层协议。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M2UA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MTP2-User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MTP</a:t>
            </a:r>
            <a:r>
              <a:rPr lang="zh-CN" altLang="en-US">
                <a:ea typeface="宋体" panose="02010600030101010101" pitchFamily="2" charset="-122"/>
              </a:rPr>
              <a:t>第二级用户的适配层协议，该协议允许信令网关向对等的</a:t>
            </a:r>
            <a:r>
              <a:rPr lang="en-US" altLang="zh-CN">
                <a:ea typeface="宋体" panose="02010600030101010101" pitchFamily="2" charset="-122"/>
              </a:rPr>
              <a:t>IP SP</a:t>
            </a:r>
            <a:r>
              <a:rPr lang="zh-CN" altLang="en-US">
                <a:ea typeface="宋体" panose="02010600030101010101" pitchFamily="2" charset="-122"/>
              </a:rPr>
              <a:t>传送</a:t>
            </a:r>
            <a:r>
              <a:rPr lang="en-US" altLang="zh-CN">
                <a:ea typeface="宋体" panose="02010600030101010101" pitchFamily="2" charset="-122"/>
              </a:rPr>
              <a:t>MTP3</a:t>
            </a:r>
            <a:r>
              <a:rPr lang="zh-CN" altLang="en-US">
                <a:ea typeface="宋体" panose="02010600030101010101" pitchFamily="2" charset="-122"/>
              </a:rPr>
              <a:t>消息，对</a:t>
            </a:r>
            <a:r>
              <a:rPr lang="en-US" altLang="zh-CN">
                <a:ea typeface="宋体" panose="02010600030101010101" pitchFamily="2" charset="-122"/>
              </a:rPr>
              <a:t>SS7</a:t>
            </a:r>
            <a:r>
              <a:rPr lang="zh-CN" altLang="en-US">
                <a:ea typeface="宋体" panose="02010600030101010101" pitchFamily="2" charset="-122"/>
              </a:rPr>
              <a:t>信令网和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网提供无缝的网管互通功能。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M2PA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MTP2-User Peer to Peer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MTP</a:t>
            </a:r>
            <a:r>
              <a:rPr lang="zh-CN" altLang="en-US">
                <a:ea typeface="宋体" panose="02010600030101010101" pitchFamily="2" charset="-122"/>
              </a:rPr>
              <a:t>第二级用户的对等适配层协议，该协议允许信令网关向</a:t>
            </a:r>
            <a:r>
              <a:rPr lang="en-US" altLang="zh-CN">
                <a:ea typeface="宋体" panose="02010600030101010101" pitchFamily="2" charset="-122"/>
              </a:rPr>
              <a:t>IP SP</a:t>
            </a:r>
            <a:r>
              <a:rPr lang="zh-CN" altLang="en-US">
                <a:ea typeface="宋体" panose="02010600030101010101" pitchFamily="2" charset="-122"/>
              </a:rPr>
              <a:t>处理及传送</a:t>
            </a:r>
            <a:r>
              <a:rPr lang="en-US" altLang="zh-CN">
                <a:ea typeface="宋体" panose="02010600030101010101" pitchFamily="2" charset="-122"/>
              </a:rPr>
              <a:t>MTP3</a:t>
            </a:r>
            <a:r>
              <a:rPr lang="zh-CN" altLang="en-US">
                <a:ea typeface="宋体" panose="02010600030101010101" pitchFamily="2" charset="-122"/>
              </a:rPr>
              <a:t>的消息，并提供</a:t>
            </a:r>
            <a:r>
              <a:rPr lang="en-US" altLang="zh-CN">
                <a:ea typeface="宋体" panose="02010600030101010101" pitchFamily="2" charset="-122"/>
              </a:rPr>
              <a:t>MTP</a:t>
            </a:r>
            <a:r>
              <a:rPr lang="zh-CN" altLang="en-US">
                <a:ea typeface="宋体" panose="02010600030101010101" pitchFamily="2" charset="-122"/>
              </a:rPr>
              <a:t>信令网网管功能。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M3UA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MTP3-User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MTP</a:t>
            </a:r>
            <a:r>
              <a:rPr lang="zh-CN" altLang="en-US">
                <a:ea typeface="宋体" panose="02010600030101010101" pitchFamily="2" charset="-122"/>
              </a:rPr>
              <a:t>第三级用户的适配层协议，该协议允许信令网关向媒体网关控制器或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数据库传送</a:t>
            </a:r>
            <a:r>
              <a:rPr lang="en-US" altLang="zh-CN">
                <a:ea typeface="宋体" panose="02010600030101010101" pitchFamily="2" charset="-122"/>
              </a:rPr>
              <a:t>MTP3</a:t>
            </a:r>
            <a:r>
              <a:rPr lang="zh-CN" altLang="en-US">
                <a:ea typeface="宋体" panose="02010600030101010101" pitchFamily="2" charset="-122"/>
              </a:rPr>
              <a:t>的用户信息（如</a:t>
            </a:r>
            <a:r>
              <a:rPr lang="en-US" altLang="zh-CN">
                <a:ea typeface="宋体" panose="02010600030101010101" pitchFamily="2" charset="-122"/>
              </a:rPr>
              <a:t>ISUP/SCCP</a:t>
            </a:r>
            <a:r>
              <a:rPr lang="zh-CN" altLang="en-US">
                <a:ea typeface="宋体" panose="02010600030101010101" pitchFamily="2" charset="-122"/>
              </a:rPr>
              <a:t>消息），对</a:t>
            </a:r>
            <a:r>
              <a:rPr lang="en-US" altLang="zh-CN">
                <a:ea typeface="宋体" panose="02010600030101010101" pitchFamily="2" charset="-122"/>
              </a:rPr>
              <a:t>SS7</a:t>
            </a:r>
            <a:r>
              <a:rPr lang="zh-CN" altLang="en-US">
                <a:ea typeface="宋体" panose="02010600030101010101" pitchFamily="2" charset="-122"/>
              </a:rPr>
              <a:t>信令网和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网提供无缝的网管互通功能。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SUA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SCCP-User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SCCP</a:t>
            </a:r>
            <a:r>
              <a:rPr lang="zh-CN" altLang="en-US">
                <a:ea typeface="宋体" panose="02010600030101010101" pitchFamily="2" charset="-122"/>
              </a:rPr>
              <a:t>用户的适配层协议，它的主要功能是适配传送</a:t>
            </a:r>
            <a:r>
              <a:rPr lang="en-US" altLang="zh-CN">
                <a:ea typeface="宋体" panose="02010600030101010101" pitchFamily="2" charset="-122"/>
              </a:rPr>
              <a:t>SCCP</a:t>
            </a:r>
            <a:r>
              <a:rPr lang="zh-CN" altLang="en-US">
                <a:ea typeface="宋体" panose="02010600030101010101" pitchFamily="2" charset="-122"/>
              </a:rPr>
              <a:t>的用户信息给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数据库，提供</a:t>
            </a:r>
            <a:r>
              <a:rPr lang="en-US" altLang="zh-CN">
                <a:ea typeface="宋体" panose="02010600030101010101" pitchFamily="2" charset="-122"/>
              </a:rPr>
              <a:t>SCCP</a:t>
            </a:r>
            <a:r>
              <a:rPr lang="zh-CN" altLang="en-US">
                <a:ea typeface="宋体" panose="02010600030101010101" pitchFamily="2" charset="-122"/>
              </a:rPr>
              <a:t>的网管互通功能。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V5UA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V5.2</a:t>
            </a:r>
            <a:r>
              <a:rPr lang="en-US" altLang="zh-CN" b="1">
                <a:ea typeface="宋体" panose="02010600030101010101" pitchFamily="2" charset="-122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User Adaptation Layer</a:t>
            </a:r>
            <a:r>
              <a:rPr lang="zh-CN" altLang="en-US">
                <a:ea typeface="宋体" panose="02010600030101010101" pitchFamily="2" charset="-122"/>
              </a:rPr>
              <a:t>）：</a:t>
            </a:r>
            <a:r>
              <a:rPr lang="en-US" altLang="zh-CN">
                <a:ea typeface="宋体" panose="02010600030101010101" pitchFamily="2" charset="-122"/>
              </a:rPr>
              <a:t>V5.2</a:t>
            </a:r>
            <a:r>
              <a:rPr lang="zh-CN" altLang="en-US">
                <a:ea typeface="宋体" panose="02010600030101010101" pitchFamily="2" charset="-122"/>
              </a:rPr>
              <a:t>用户的适配层协议，完成</a:t>
            </a:r>
            <a:r>
              <a:rPr lang="en-US" altLang="zh-CN">
                <a:ea typeface="宋体" panose="02010600030101010101" pitchFamily="2" charset="-122"/>
              </a:rPr>
              <a:t>V5.2</a:t>
            </a:r>
            <a:r>
              <a:rPr lang="zh-CN" altLang="en-US">
                <a:ea typeface="宋体" panose="02010600030101010101" pitchFamily="2" charset="-122"/>
              </a:rPr>
              <a:t>信令数据在媒体网关和软交换</a:t>
            </a:r>
            <a:r>
              <a:rPr lang="en-US" altLang="zh-CN">
                <a:ea typeface="宋体" panose="02010600030101010101" pitchFamily="2" charset="-122"/>
              </a:rPr>
              <a:t>/MGC</a:t>
            </a:r>
            <a:r>
              <a:rPr lang="zh-CN" altLang="en-US">
                <a:ea typeface="宋体" panose="02010600030101010101" pitchFamily="2" charset="-122"/>
              </a:rPr>
              <a:t>之间的传送。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Stream Control Transmission Protocol</a:t>
            </a:r>
            <a:r>
              <a:rPr lang="zh-CN" altLang="en-US">
                <a:ea typeface="宋体" panose="02010600030101010101" pitchFamily="2" charset="-122"/>
              </a:rPr>
              <a:t>）：流控制传输协议，是一个面向连接的传输层协议，它在对等的</a:t>
            </a:r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用户之间提供可靠的面向用户消息的传输服务。相对于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等其它传输协议来说，它传输时延小，可避免某些大数据对其它数据的阻塞，有更高的传输效率和可靠性，有更高的重发效率，具有更好的安全性。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071B63-E525-42C7-A1E0-A2A670779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20FBE-D28E-4CE4-B8D6-06C906DEFB02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446E3EE1-B44D-4920-998D-CD8A5E754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43FBFC7A-7E8B-4732-80C1-C52662BF3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H.248</a:t>
            </a:r>
            <a:r>
              <a:rPr lang="zh-CN" altLang="en-US" dirty="0"/>
              <a:t>流媒体网关，</a:t>
            </a:r>
            <a:r>
              <a:rPr lang="en-US" altLang="zh-CN" dirty="0"/>
              <a:t>H.323 IP</a:t>
            </a:r>
            <a:r>
              <a:rPr lang="zh-CN" altLang="en-US" dirty="0"/>
              <a:t>电话，</a:t>
            </a:r>
            <a:r>
              <a:rPr lang="en-US" altLang="zh-CN" dirty="0"/>
              <a:t>SIP </a:t>
            </a:r>
            <a:r>
              <a:rPr lang="zh-CN" altLang="en-US" dirty="0"/>
              <a:t>软交换电话等，既需要可靠通信，又需要</a:t>
            </a:r>
            <a:r>
              <a:rPr lang="en-US" altLang="zh-CN" dirty="0"/>
              <a:t>UDP</a:t>
            </a:r>
            <a:r>
              <a:rPr lang="zh-CN" altLang="en-US" dirty="0"/>
              <a:t>用户报文协议的一些服务；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面向报文，保留报文边界，不可靠，缺乏流控制和差错控制，</a:t>
            </a:r>
            <a:r>
              <a:rPr lang="en-US" altLang="zh-CN" dirty="0"/>
              <a:t>TCP</a:t>
            </a:r>
            <a:r>
              <a:rPr lang="zh-CN" altLang="en-US" dirty="0"/>
              <a:t>面向字节流，可靠通信，不保留报文边界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53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结合两者优点，保留报文边界，也检测丢失数据 重复数据及乱序数据，拥塞控制和流控制机制，以及一些新特性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48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DF7681-A3A6-41D7-B06A-580F8F333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72A1E-4A7E-4DF8-9318-DD95A047C1D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373148D2-AE92-4140-B291-712181499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E84A0189-85DA-4B25-A2FE-3285FC082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进程到进程，</a:t>
            </a:r>
            <a:r>
              <a:rPr lang="en-US" altLang="zh-CN" dirty="0">
                <a:ea typeface="宋体" panose="02010600030101010101" pitchFamily="2" charset="-122"/>
              </a:rPr>
              <a:t>Background</a:t>
            </a:r>
            <a:r>
              <a:rPr lang="zh-CN" altLang="en-US" dirty="0">
                <a:ea typeface="宋体" panose="02010600030101010101" pitchFamily="2" charset="-122"/>
              </a:rPr>
              <a:t>：电信网，信令与用户数据相分离的原则。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多重流，考虑到</a:t>
            </a:r>
            <a:r>
              <a:rPr lang="en-US" altLang="zh-CN" dirty="0"/>
              <a:t>TCP</a:t>
            </a:r>
            <a:r>
              <a:rPr lang="zh-CN" altLang="en-US" dirty="0"/>
              <a:t>中的差错或丢包等异常中，重传会造成后续数据被阻塞，不适合音视频通信场景，所以在</a:t>
            </a:r>
            <a:r>
              <a:rPr lang="en-US" altLang="zh-CN" dirty="0"/>
              <a:t>SCTP</a:t>
            </a:r>
            <a:r>
              <a:rPr lang="zh-CN" altLang="en-US" dirty="0"/>
              <a:t>中允许多重流服务，关联</a:t>
            </a:r>
            <a:r>
              <a:rPr lang="en-US" altLang="zh-CN" dirty="0"/>
              <a:t>association</a:t>
            </a:r>
            <a:r>
              <a:rPr lang="zh-CN" altLang="en-US" dirty="0"/>
              <a:t>， 好处是当</a:t>
            </a:r>
            <a:r>
              <a:rPr lang="en-US" altLang="zh-CN" dirty="0"/>
              <a:t>1</a:t>
            </a:r>
            <a:r>
              <a:rPr lang="zh-CN" altLang="en-US" dirty="0"/>
              <a:t>个流被阻塞了，其它流还可以继续交付数据，类似多车道，公交快速通道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0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一个关联两端的主机可以有多个</a:t>
            </a:r>
            <a:r>
              <a:rPr lang="en-US" altLang="zh-CN" dirty="0"/>
              <a:t>IP</a:t>
            </a:r>
            <a:r>
              <a:rPr lang="zh-CN" altLang="en-US" dirty="0"/>
              <a:t>，一条路径级故障，不影响别的路径，故障容许能力大为提高，实际实现中，一对</a:t>
            </a:r>
            <a:r>
              <a:rPr lang="en-US" altLang="zh-CN" dirty="0"/>
              <a:t>IP</a:t>
            </a:r>
            <a:r>
              <a:rPr lang="zh-CN" altLang="en-US" dirty="0"/>
              <a:t>正常通信，其余候选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46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DD4C69-B881-4ECA-BAAF-E6475F898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0A061-BD5C-4AFE-A048-D0796FC4D39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2AE6AFC3-B27C-49D0-B3F4-8A2DFC5BD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3146A03E-71D7-4E87-BD70-E39CA9607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全双工通信，双向流动；    无确认指的是这个协议层面，无确认。</a:t>
            </a:r>
            <a:r>
              <a:rPr lang="en-US" altLang="zh-CN" dirty="0">
                <a:ea typeface="宋体" panose="02010600030101010101" pitchFamily="2" charset="-122"/>
              </a:rPr>
              <a:t>ICMP</a:t>
            </a:r>
            <a:r>
              <a:rPr lang="zh-CN" altLang="en-US" dirty="0">
                <a:ea typeface="宋体" panose="02010600030101010101" pitchFamily="2" charset="-122"/>
              </a:rPr>
              <a:t>是辅助确认。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是字节为单位，</a:t>
            </a:r>
            <a:r>
              <a:rPr lang="en-US" altLang="zh-CN" dirty="0"/>
              <a:t>SCTP</a:t>
            </a:r>
            <a:r>
              <a:rPr lang="zh-CN" altLang="en-US" dirty="0"/>
              <a:t>是数据块为单位，同样</a:t>
            </a:r>
            <a:r>
              <a:rPr lang="en-US" altLang="zh-CN" dirty="0"/>
              <a:t>SCTP</a:t>
            </a:r>
            <a:r>
              <a:rPr lang="zh-CN" altLang="en-US" dirty="0"/>
              <a:t>有分片机制，与来自用户进程的报文可以一一对应，可以不一一对应，</a:t>
            </a:r>
            <a:r>
              <a:rPr lang="en-US" altLang="zh-CN" dirty="0"/>
              <a:t>TSN </a:t>
            </a:r>
            <a:r>
              <a:rPr lang="zh-CN" altLang="en-US" dirty="0"/>
              <a:t>数据宽度为</a:t>
            </a:r>
            <a:r>
              <a:rPr lang="en-US" altLang="zh-CN" dirty="0"/>
              <a:t>32bits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5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SCTP</a:t>
            </a:r>
            <a:r>
              <a:rPr lang="zh-CN" altLang="en-US" dirty="0"/>
              <a:t>的一个关联可能有多个流，还需要</a:t>
            </a:r>
            <a:r>
              <a:rPr lang="en-US" altLang="zh-CN" dirty="0"/>
              <a:t>Stream identifier</a:t>
            </a:r>
            <a:r>
              <a:rPr lang="zh-CN" altLang="en-US" dirty="0"/>
              <a:t>， 每个数据块必须在其首部中携带这个</a:t>
            </a:r>
            <a:r>
              <a:rPr lang="en-US" altLang="zh-CN" dirty="0"/>
              <a:t>SI</a:t>
            </a:r>
            <a:r>
              <a:rPr lang="zh-CN" altLang="en-US" dirty="0"/>
              <a:t>，</a:t>
            </a:r>
            <a:r>
              <a:rPr lang="en-US" altLang="zh-CN" dirty="0"/>
              <a:t>SI</a:t>
            </a:r>
            <a:r>
              <a:rPr lang="zh-CN" altLang="en-US" dirty="0"/>
              <a:t>为</a:t>
            </a:r>
            <a:r>
              <a:rPr lang="en-US" altLang="zh-CN" dirty="0"/>
              <a:t>16bit</a:t>
            </a:r>
            <a:r>
              <a:rPr lang="zh-CN" altLang="en-US" dirty="0"/>
              <a:t>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BD88A-3BC3-47BD-B398-88916DD4C8FE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68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7AE61E90-961F-4FF7-AA75-C9FA99C277A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91F8E77A-F1AC-4FC9-8B7F-3FFE5A751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93361776-4883-46C6-8F0D-7F50A3BA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3BC0E4DF-1E2D-4E07-A066-B5680272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344C3BC9-5F0C-4993-BAE4-979A569B5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A8DDE219-6558-48BA-8FD0-68F857B6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94C2159D-63D2-45C5-8152-7F92F584D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AA4FB8AE-DE8C-4C3C-A544-CCE77334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C5499DA7-888E-446D-B44D-4B6DE8C6E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07F21FAD-6D66-495C-9933-73EBD25833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D4C8F8A4-27D4-4381-9E49-3151BF0C71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FC59464D-6E4F-469D-97B1-0C3BB88C51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E748F0EE-2FE0-4455-91C2-3947BDF613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0BEED9D6-5A57-46DE-A659-B0EE556435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D7D8950-CCCC-40ED-B835-30C931FA18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A6F0D9-0BE1-4144-85D2-EE4643BE88B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72BD87C3-DB5D-4266-A7B4-DCBB7A800D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C0D46786-1F2F-4124-9CDB-958F72BF63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13615-3947-4F88-97A7-8CE1FCCE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2AEA6-E4E7-4B1A-89E5-75B031A08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F1DD8-8635-48FA-BCC8-A4288F77EA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DB4EE-1BD2-49E1-8601-98F7411D9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A0550-D692-4142-BA3A-8328EE73B3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58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70CDE5-69A6-462A-ABBA-C6F1D655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836E7-A30F-4441-8F1F-4320D7FF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29841-176E-4DA4-8BFF-0D3FA125D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B7DD7-58A5-4F38-B7BA-FECFBB1FD9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532FE-DCA2-4983-ADFC-58EFA31452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2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C66BD3-5F78-4F13-AC33-AAD73D3698F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42AA0-27CE-42CE-9662-322B92FC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BE317-9F66-476E-8D64-0D6586AC9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FB8B11-215B-4E9B-8FFA-DDB38C278E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30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6B46A-5459-4D2E-8895-1C6CF2B2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3CEA-AD66-4B55-9C10-E0F4BB20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BCA9D-26AB-41A3-BE25-4735C906C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B0488-C2C1-4FB7-9768-BA1828C46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88F5E0-0C88-41E6-B24A-5240A23B15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8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2F591-8D2B-403C-A0A6-734DFBF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BD0B3-78CE-4230-B977-E730FAC2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FEE6E-1551-432A-A194-874665ED4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0C1D3-B25D-4C90-ABB8-42CF83F15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930222-B8C8-45BF-A5A0-B09C93BCC7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1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2ACE0-756C-4673-8E16-85CBFFE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A3C64-E7A4-4B2C-88C7-A31EF6E9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6D166-3CF6-4679-9C67-65A95C569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E1322-31DA-4B89-A1A2-860229121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78885-0715-4E35-8292-9B1A6582F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27267-6972-4874-B6AD-E7722DBAB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44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1B11-37DD-4535-A0B2-0C6C51A9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575D7-B9E3-4CEA-B5B6-ACFCB6DD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5B2C8-91DF-4BB4-8473-AA7A1AB85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2858FA-A5A2-48C0-8624-350E7CEA9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36382B-7A99-4194-BB07-CD6BCA2D4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35BD014-B90C-48D9-A438-1479B2BD09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C7EA67C-1A80-4B89-B668-65D0291F3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FD69EA-8FAB-44E7-84B7-818760CFEB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2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9DD7-AA26-435B-A90E-72C9D76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5F274-1C40-4E7E-85C1-CF3DC6211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E3CC88-3EEE-4572-9DB0-59FB8495E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D2885F-46C7-436C-8AD6-8AF7C6B5AE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5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4EB9AED-3A38-4308-B4CD-897032593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92A0BC-7A25-4DE1-928C-E26359E73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F64D55-C1AF-4DF1-A1DC-C0C4A23A55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8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96135-2BD4-459B-AD3C-21722342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30BCC-4D16-400E-A23B-542D3E96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61989-5709-476C-B23F-D0366666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CC0D-45C0-425F-B284-7A38319AA2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C785F-8F50-4AA6-AC26-E0DA9AEAF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F5758-58CF-4BCB-A1A2-3814BFE7A6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4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1E577-ED29-4CA6-8B17-3337B388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C277FA-0B50-4395-B670-F682468E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68C8D-5D31-4A44-A7C0-0DE3CE44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CE4FF-49DD-4DA8-946D-B1B7A675E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86F64-15E0-4DA0-9E16-9731D413D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3839F-56DB-4DD7-8414-B90136E8E6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5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E3C2CA1B-0DB3-4FF4-A370-2F7058CB19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4D33E69C-454D-4358-8BAD-64CE4FEBA1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fld id="{78A1DE9F-8E67-4ECC-B259-71CCA89667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BDA02C79-F6AD-4492-870B-F12296822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93B423A1-91BE-4A95-89EF-9273C4F4A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F7B7F-761B-44CE-B460-9AEC9668CD5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64226" name="Line 2">
            <a:extLst>
              <a:ext uri="{FF2B5EF4-FFF2-40B4-BE49-F238E27FC236}">
                <a16:creationId xmlns:a16="http://schemas.microsoft.com/office/drawing/2014/main" id="{1FF97044-6058-4284-A579-9899651E1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743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27" name="Text Box 3">
            <a:extLst>
              <a:ext uri="{FF2B5EF4-FFF2-40B4-BE49-F238E27FC236}">
                <a16:creationId xmlns:a16="http://schemas.microsoft.com/office/drawing/2014/main" id="{A96C1A3A-5348-4C05-9071-E894FBDF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3050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ea typeface="宋体" panose="02010600030101010101" pitchFamily="2" charset="-122"/>
              </a:rPr>
              <a:t>Chapter    13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51FFC4F5-3A6F-4783-B9BD-6B9E91AA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2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Upon completion you will be able to: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564229" name="Text Box 5">
            <a:extLst>
              <a:ext uri="{FF2B5EF4-FFF2-40B4-BE49-F238E27FC236}">
                <a16:creationId xmlns:a16="http://schemas.microsoft.com/office/drawing/2014/main" id="{69EBFB7B-8D6F-42ED-965A-C5531E96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914400"/>
            <a:ext cx="6045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Stream Control</a:t>
            </a:r>
            <a:br>
              <a:rPr lang="en-US" altLang="zh-CN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4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Transmission Protocol </a:t>
            </a:r>
          </a:p>
        </p:txBody>
      </p:sp>
      <p:sp>
        <p:nvSpPr>
          <p:cNvPr id="564230" name="Text Box 6">
            <a:extLst>
              <a:ext uri="{FF2B5EF4-FFF2-40B4-BE49-F238E27FC236}">
                <a16:creationId xmlns:a16="http://schemas.microsoft.com/office/drawing/2014/main" id="{0985937C-9D58-4196-A9F5-61E0F0792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4231" name="Picture 7">
            <a:extLst>
              <a:ext uri="{FF2B5EF4-FFF2-40B4-BE49-F238E27FC236}">
                <a16:creationId xmlns:a16="http://schemas.microsoft.com/office/drawing/2014/main" id="{10B70B91-16AC-4586-B8E8-D21B2AC5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2" name="Rectangle 8">
            <a:extLst>
              <a:ext uri="{FF2B5EF4-FFF2-40B4-BE49-F238E27FC236}">
                <a16:creationId xmlns:a16="http://schemas.microsoft.com/office/drawing/2014/main" id="{13858C46-38D6-4822-B845-8C3A753C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25900"/>
            <a:ext cx="8915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Be able to name and understand the services offered by SCTP</a:t>
            </a:r>
          </a:p>
          <a:p>
            <a:pPr>
              <a:buFontTx/>
              <a:buChar char="•"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Understand SCTP’s flow and  error control and congestion control</a:t>
            </a:r>
          </a:p>
          <a:p>
            <a:pPr>
              <a:buFontTx/>
              <a:buChar char="•"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Be familiar with the fields in a SCTP segment</a:t>
            </a:r>
          </a:p>
          <a:p>
            <a:pPr>
              <a:buFontTx/>
              <a:buChar char="•"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Understand the phases in an SCTP association</a:t>
            </a:r>
          </a:p>
          <a:p>
            <a:pPr>
              <a:buFontTx/>
              <a:buChar char="•"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Understand the SCTP state transition diagram</a:t>
            </a:r>
          </a:p>
        </p:txBody>
      </p:sp>
      <p:sp>
        <p:nvSpPr>
          <p:cNvPr id="564233" name="Rectangle 9">
            <a:extLst>
              <a:ext uri="{FF2B5EF4-FFF2-40B4-BE49-F238E27FC236}">
                <a16:creationId xmlns:a16="http://schemas.microsoft.com/office/drawing/2014/main" id="{E1975B89-DEC8-48AE-B5FA-65AE607B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1613"/>
            <a:ext cx="76962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Objectives </a:t>
            </a:r>
            <a:b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>
            <a:extLst>
              <a:ext uri="{FF2B5EF4-FFF2-40B4-BE49-F238E27FC236}">
                <a16:creationId xmlns:a16="http://schemas.microsoft.com/office/drawing/2014/main" id="{53D5D681-45B0-436F-990F-CD6B94CD51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22C92D4-DD61-4356-B8E7-6B901E2BC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405654-CA9C-4132-8F66-BFA7FE26E56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907F2DB1-94ED-4706-9384-74A8C9560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全双工通信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面向连接的服务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面向连接强调建立关联（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协商），数据传送，关联终止。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无连接。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可靠的服务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确认机制，可靠也是面向连接的一个特点。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15571230-9A9F-42DB-93B6-F8E9D1A413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D9DAACFC-1DF2-484B-9330-B77E24574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BF78C4-6747-427A-8AB7-849EA56A7E27}" type="slidenum">
              <a:rPr lang="zh-CN" altLang="en-US"/>
              <a:pPr/>
              <a:t>11</a:t>
            </a:fld>
            <a:endParaRPr lang="en-US" altLang="zh-CN"/>
          </a:p>
        </p:txBody>
      </p:sp>
      <p:grpSp>
        <p:nvGrpSpPr>
          <p:cNvPr id="474114" name="Group 2">
            <a:extLst>
              <a:ext uri="{FF2B5EF4-FFF2-40B4-BE49-F238E27FC236}">
                <a16:creationId xmlns:a16="http://schemas.microsoft.com/office/drawing/2014/main" id="{0737178E-53A6-4C17-9C31-F5B5D4740A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4115" name="AutoShape 3">
              <a:extLst>
                <a:ext uri="{FF2B5EF4-FFF2-40B4-BE49-F238E27FC236}">
                  <a16:creationId xmlns:a16="http://schemas.microsoft.com/office/drawing/2014/main" id="{C2FF9701-B8EE-434F-9BC8-949AEE2D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4116" name="AutoShape 4">
              <a:extLst>
                <a:ext uri="{FF2B5EF4-FFF2-40B4-BE49-F238E27FC236}">
                  <a16:creationId xmlns:a16="http://schemas.microsoft.com/office/drawing/2014/main" id="{E499FBE0-5B39-488F-A496-6F740BFE32C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4117" name="Line 5">
              <a:extLst>
                <a:ext uri="{FF2B5EF4-FFF2-40B4-BE49-F238E27FC236}">
                  <a16:creationId xmlns:a16="http://schemas.microsoft.com/office/drawing/2014/main" id="{6418D206-B259-4E57-B9BA-F9B8686CB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18" name="Text Box 6">
            <a:extLst>
              <a:ext uri="{FF2B5EF4-FFF2-40B4-BE49-F238E27FC236}">
                <a16:creationId xmlns:a16="http://schemas.microsoft.com/office/drawing/2014/main" id="{72F27178-C197-4DB2-A4AC-FA7F4278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26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13.2   SCTP FEATURES</a:t>
            </a:r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E652178F-63A6-4C0F-A549-C9567797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 discuss the general features of SCTP and then compare them with those of TCP. </a:t>
            </a:r>
          </a:p>
        </p:txBody>
      </p:sp>
      <p:sp>
        <p:nvSpPr>
          <p:cNvPr id="474120" name="Rectangle 8">
            <a:extLst>
              <a:ext uri="{FF2B5EF4-FFF2-40B4-BE49-F238E27FC236}">
                <a16:creationId xmlns:a16="http://schemas.microsoft.com/office/drawing/2014/main" id="{9A3B6320-D019-436F-BFAF-EDD40A3C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74121" name="Rectangle 9">
            <a:extLst>
              <a:ext uri="{FF2B5EF4-FFF2-40B4-BE49-F238E27FC236}">
                <a16:creationId xmlns:a16="http://schemas.microsoft.com/office/drawing/2014/main" id="{C735F524-4660-4CB4-A98C-3D7AA9B8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7315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Transmission Sequence Number (TSN)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Stream Identifier (SI)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Stream Sequence Number (SSN)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Packets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Acknowledgment Number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Flow Control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Error Control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Congestion Control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FCB60D9D-371D-4328-BE6F-3053F7ABE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4673087-B2B7-4126-9DE1-61C1DD063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A8ACA0-F0A4-4B72-A340-32CE9F60B9A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347ED33D-A99F-4B00-992B-1D73E9A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3175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 SCTP, a data chunk is numbered using a TSN.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传输序号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不考虑传输层分片，从进程来的报文跟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SCTP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分组的数据块可以是一一对应的。</a:t>
            </a:r>
          </a:p>
        </p:txBody>
      </p:sp>
      <p:sp>
        <p:nvSpPr>
          <p:cNvPr id="542723" name="PubRRectCallout">
            <a:extLst>
              <a:ext uri="{FF2B5EF4-FFF2-40B4-BE49-F238E27FC236}">
                <a16:creationId xmlns:a16="http://schemas.microsoft.com/office/drawing/2014/main" id="{99C6467F-7C13-4475-8159-1F4C3ED2909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2724" name="Picture 4">
            <a:extLst>
              <a:ext uri="{FF2B5EF4-FFF2-40B4-BE49-F238E27FC236}">
                <a16:creationId xmlns:a16="http://schemas.microsoft.com/office/drawing/2014/main" id="{C160D711-C740-4C00-8524-4AC1368E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25" name="Text Box 5">
            <a:extLst>
              <a:ext uri="{FF2B5EF4-FFF2-40B4-BE49-F238E27FC236}">
                <a16:creationId xmlns:a16="http://schemas.microsoft.com/office/drawing/2014/main" id="{9F7FDFBF-DF8D-4701-B12D-0C940130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ED2BC59E-3D5E-4DD6-BCDB-15226ADFB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A11B687-5631-4D5E-8699-98C1A3BE0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970A44-D93F-4E72-9ECA-F8F623C3956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0AA61729-2484-4A94-B548-F733B119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To distinguish between different streams, SCTP uses a SI.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流标识符</a:t>
            </a:r>
          </a:p>
        </p:txBody>
      </p:sp>
      <p:sp>
        <p:nvSpPr>
          <p:cNvPr id="543747" name="PubRRectCallout">
            <a:extLst>
              <a:ext uri="{FF2B5EF4-FFF2-40B4-BE49-F238E27FC236}">
                <a16:creationId xmlns:a16="http://schemas.microsoft.com/office/drawing/2014/main" id="{B2F38AFB-1F14-4AF7-A524-563D736C973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3748" name="Picture 4">
            <a:extLst>
              <a:ext uri="{FF2B5EF4-FFF2-40B4-BE49-F238E27FC236}">
                <a16:creationId xmlns:a16="http://schemas.microsoft.com/office/drawing/2014/main" id="{0EF6D874-55C8-4F4D-9A95-BCED8AFCC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3749" name="Text Box 5">
            <a:extLst>
              <a:ext uri="{FF2B5EF4-FFF2-40B4-BE49-F238E27FC236}">
                <a16:creationId xmlns:a16="http://schemas.microsoft.com/office/drawing/2014/main" id="{5765CCED-89DD-443C-BD29-EDD09DE20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8AFEC82F-D621-444F-A4AD-4B8E1F6633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4956869-1ED2-4F24-88EA-6E03E97A7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71420-C0A9-4A7C-B820-470A27AD4FE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DF3EF6A0-DD01-4BBE-83AC-65B240C3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To distinguish between different data chunks belonging to the same stream, SCTP uses SSNs.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流序号</a:t>
            </a:r>
          </a:p>
        </p:txBody>
      </p:sp>
      <p:sp>
        <p:nvSpPr>
          <p:cNvPr id="544771" name="PubRRectCallout">
            <a:extLst>
              <a:ext uri="{FF2B5EF4-FFF2-40B4-BE49-F238E27FC236}">
                <a16:creationId xmlns:a16="http://schemas.microsoft.com/office/drawing/2014/main" id="{B4B0F0F6-4CD7-4169-8BAF-3EE12A8279B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4772" name="Picture 4">
            <a:extLst>
              <a:ext uri="{FF2B5EF4-FFF2-40B4-BE49-F238E27FC236}">
                <a16:creationId xmlns:a16="http://schemas.microsoft.com/office/drawing/2014/main" id="{2BD5353B-757D-4A1A-8EFA-CBC93074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4773" name="Text Box 5">
            <a:extLst>
              <a:ext uri="{FF2B5EF4-FFF2-40B4-BE49-F238E27FC236}">
                <a16:creationId xmlns:a16="http://schemas.microsoft.com/office/drawing/2014/main" id="{EAEFC183-A780-478F-8BD9-770E3657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AC93635F-DF06-453B-8FDD-0558CAA8F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981FB5A6-A8DA-4475-BE08-55169D3A3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EE2A9-FE9A-45C4-B11D-9542345C6EB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99714" name="Text Box 2">
            <a:extLst>
              <a:ext uri="{FF2B5EF4-FFF2-40B4-BE49-F238E27FC236}">
                <a16:creationId xmlns:a16="http://schemas.microsoft.com/office/drawing/2014/main" id="{E9CA6AC8-BE3D-41B9-A4BE-809DBD73B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23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Comparison between a TCP segment and an SCTP packet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AC568B34-0059-4B9A-99C8-9E1F3AB1EE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1136D08B-5D54-4852-9B3E-5AC86C8066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2F12A781-A8FE-4500-A629-9915888089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18" name="Rectangle 6">
            <a:extLst>
              <a:ext uri="{FF2B5EF4-FFF2-40B4-BE49-F238E27FC236}">
                <a16:creationId xmlns:a16="http://schemas.microsoft.com/office/drawing/2014/main" id="{1718A1D6-2E7F-4587-89AA-6426A4E7E2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19" name="Rectangle 7">
            <a:extLst>
              <a:ext uri="{FF2B5EF4-FFF2-40B4-BE49-F238E27FC236}">
                <a16:creationId xmlns:a16="http://schemas.microsoft.com/office/drawing/2014/main" id="{64E7ED9A-27CF-4EF1-8839-00BDD61507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20" name="Rectangle 8">
            <a:extLst>
              <a:ext uri="{FF2B5EF4-FFF2-40B4-BE49-F238E27FC236}">
                <a16:creationId xmlns:a16="http://schemas.microsoft.com/office/drawing/2014/main" id="{85568672-54CB-4C64-AEB9-AF35A01CE4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99721" name="Rectangle 9">
            <a:extLst>
              <a:ext uri="{FF2B5EF4-FFF2-40B4-BE49-F238E27FC236}">
                <a16:creationId xmlns:a16="http://schemas.microsoft.com/office/drawing/2014/main" id="{F54E8DA3-C088-4EE4-A0B0-4BC257A6C7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499722" name="Picture 10">
            <a:extLst>
              <a:ext uri="{FF2B5EF4-FFF2-40B4-BE49-F238E27FC236}">
                <a16:creationId xmlns:a16="http://schemas.microsoft.com/office/drawing/2014/main" id="{BF4E80FB-1D4A-4708-A01E-3A16D4FA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293938"/>
            <a:ext cx="8948737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9723" name="Text Box 11">
            <a:extLst>
              <a:ext uri="{FF2B5EF4-FFF2-40B4-BE49-F238E27FC236}">
                <a16:creationId xmlns:a16="http://schemas.microsoft.com/office/drawing/2014/main" id="{C250067F-966D-4A27-A28A-DEBEFCBD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F58A25A5-44FA-40FE-8374-E5712A62C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中，首部含有控制信息；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中数据由数据块携带，控制信息由控制块携带；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8E18FAF2-7FEF-4E07-AEEB-F95D0BF2E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194D4F3E-10DC-4957-B6CE-F9230F605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450D2-43EE-4BF8-8A08-73DB1F4712E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B5B341B3-E66D-441F-A634-3EB24C43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9051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TCP has segments; 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报文段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SCTP has packets.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分组</a:t>
            </a:r>
          </a:p>
        </p:txBody>
      </p:sp>
      <p:sp>
        <p:nvSpPr>
          <p:cNvPr id="545795" name="PubRRectCallout">
            <a:extLst>
              <a:ext uri="{FF2B5EF4-FFF2-40B4-BE49-F238E27FC236}">
                <a16:creationId xmlns:a16="http://schemas.microsoft.com/office/drawing/2014/main" id="{1415618A-5FA6-405B-98C7-E29DDA8AF04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5796" name="Picture 4">
            <a:extLst>
              <a:ext uri="{FF2B5EF4-FFF2-40B4-BE49-F238E27FC236}">
                <a16:creationId xmlns:a16="http://schemas.microsoft.com/office/drawing/2014/main" id="{E1D01E9E-8698-491C-B1D2-7879E2DA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5797" name="Text Box 5">
            <a:extLst>
              <a:ext uri="{FF2B5EF4-FFF2-40B4-BE49-F238E27FC236}">
                <a16:creationId xmlns:a16="http://schemas.microsoft.com/office/drawing/2014/main" id="{134F5992-D307-4D00-B847-65756F13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66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1DEE519-CABB-4773-ABA3-40849DAD6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5750AEB-2F1B-4374-9500-1BE0E1380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270C9B-6C45-4604-A669-256DCF917F6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6FCC54C6-7A01-4CB2-A42E-6AFD8488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 SCTP, control information and data information are carried in separate chunks.</a:t>
            </a:r>
          </a:p>
        </p:txBody>
      </p:sp>
      <p:sp>
        <p:nvSpPr>
          <p:cNvPr id="546819" name="PubRRectCallout">
            <a:extLst>
              <a:ext uri="{FF2B5EF4-FFF2-40B4-BE49-F238E27FC236}">
                <a16:creationId xmlns:a16="http://schemas.microsoft.com/office/drawing/2014/main" id="{9954F989-7D80-4C2A-A5C1-11A78A7B552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6820" name="Picture 4">
            <a:extLst>
              <a:ext uri="{FF2B5EF4-FFF2-40B4-BE49-F238E27FC236}">
                <a16:creationId xmlns:a16="http://schemas.microsoft.com/office/drawing/2014/main" id="{110C67FF-E062-47E4-8905-99F0D462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6821" name="Text Box 5">
            <a:extLst>
              <a:ext uri="{FF2B5EF4-FFF2-40B4-BE49-F238E27FC236}">
                <a16:creationId xmlns:a16="http://schemas.microsoft.com/office/drawing/2014/main" id="{75D21248-14C3-424E-B56E-4F3F1F08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D4F23BE5-5270-4CF9-9950-5B83B412C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BBBABA87-2F7A-4DF8-9E7C-44E874CC7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B6F956-097E-4FA3-828F-F6BBF99CBFA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00738" name="Text Box 2">
            <a:extLst>
              <a:ext uri="{FF2B5EF4-FFF2-40B4-BE49-F238E27FC236}">
                <a16:creationId xmlns:a16="http://schemas.microsoft.com/office/drawing/2014/main" id="{6CEB5CFC-764F-40D6-8183-23C78800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Packet, data chunks, and streams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C6EDF15-7AA0-4B0E-98F4-AB0C5A1EBC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956A9B99-D716-4AB4-9E8C-4E8D0F2847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EB1F7D71-79BA-47DF-ADF7-D5C3F379FE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2" name="Rectangle 6">
            <a:extLst>
              <a:ext uri="{FF2B5EF4-FFF2-40B4-BE49-F238E27FC236}">
                <a16:creationId xmlns:a16="http://schemas.microsoft.com/office/drawing/2014/main" id="{76F16B79-E302-4977-90E3-FAEA18751C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3" name="Rectangle 7">
            <a:extLst>
              <a:ext uri="{FF2B5EF4-FFF2-40B4-BE49-F238E27FC236}">
                <a16:creationId xmlns:a16="http://schemas.microsoft.com/office/drawing/2014/main" id="{A26B8ADD-A46D-44EB-8155-B46C21D0DF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4" name="Rectangle 8">
            <a:extLst>
              <a:ext uri="{FF2B5EF4-FFF2-40B4-BE49-F238E27FC236}">
                <a16:creationId xmlns:a16="http://schemas.microsoft.com/office/drawing/2014/main" id="{2F9E1439-DBC8-4749-AEAF-CF7CEA692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0745" name="Rectangle 9">
            <a:extLst>
              <a:ext uri="{FF2B5EF4-FFF2-40B4-BE49-F238E27FC236}">
                <a16:creationId xmlns:a16="http://schemas.microsoft.com/office/drawing/2014/main" id="{44271212-A394-46CA-9143-63298ECC62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0746" name="Picture 10">
            <a:extLst>
              <a:ext uri="{FF2B5EF4-FFF2-40B4-BE49-F238E27FC236}">
                <a16:creationId xmlns:a16="http://schemas.microsoft.com/office/drawing/2014/main" id="{A4D6CCE2-1556-405A-B3B8-F56F27252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8025"/>
            <a:ext cx="8034338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A14667ED-7C7B-47E8-8809-5B2CEFB20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0F22E28-0FB0-4EE6-86E0-25EA5875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626F30-2964-4822-AA65-1C962E08FBE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811AAB5B-3979-497B-B459-81C298AE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38313"/>
            <a:ext cx="7543800" cy="37242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Data chunks are identified by three identifiers: TSN, SI, and SSN.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TSN is a cumulative number identifying the association; SI defines the stream; SSN defines the chunk in a stream.</a:t>
            </a:r>
          </a:p>
        </p:txBody>
      </p:sp>
      <p:sp>
        <p:nvSpPr>
          <p:cNvPr id="547843" name="PubRRectCallout">
            <a:extLst>
              <a:ext uri="{FF2B5EF4-FFF2-40B4-BE49-F238E27FC236}">
                <a16:creationId xmlns:a16="http://schemas.microsoft.com/office/drawing/2014/main" id="{839B81D9-F833-48AA-8297-298D12A5821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5334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7844" name="Picture 4">
            <a:extLst>
              <a:ext uri="{FF2B5EF4-FFF2-40B4-BE49-F238E27FC236}">
                <a16:creationId xmlns:a16="http://schemas.microsoft.com/office/drawing/2014/main" id="{1AC15FD9-4B62-4B72-B280-2EF3FA82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7845" name="Text Box 5">
            <a:extLst>
              <a:ext uri="{FF2B5EF4-FFF2-40B4-BE49-F238E27FC236}">
                <a16:creationId xmlns:a16="http://schemas.microsoft.com/office/drawing/2014/main" id="{5E483FD1-35E7-4183-A1F9-4ECA2D28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858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20D0CC57-D04C-4C44-8606-97C01AB993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BBE2A8C9-ADC4-4FA4-9B1F-D953454D6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8B29E-4D50-40CB-96D4-2C7572761C9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282" name="Text Box 2">
            <a:extLst>
              <a:ext uri="{FF2B5EF4-FFF2-40B4-BE49-F238E27FC236}">
                <a16:creationId xmlns:a16="http://schemas.microsoft.com/office/drawing/2014/main" id="{9A5FFE4F-29DB-4266-93B6-9ECA478D3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TCP/IP protocol suite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C19BDDF1-20E6-4B38-8A3E-BB6182A72D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9342680C-21F4-484B-BE1A-C3689D67F8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5" name="Rectangle 5">
            <a:extLst>
              <a:ext uri="{FF2B5EF4-FFF2-40B4-BE49-F238E27FC236}">
                <a16:creationId xmlns:a16="http://schemas.microsoft.com/office/drawing/2014/main" id="{D9695446-0660-4E83-A455-9A16CD983D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6" name="Rectangle 6">
            <a:extLst>
              <a:ext uri="{FF2B5EF4-FFF2-40B4-BE49-F238E27FC236}">
                <a16:creationId xmlns:a16="http://schemas.microsoft.com/office/drawing/2014/main" id="{3CBFCFC1-0445-41CD-A953-43D9A39090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7" name="Rectangle 7">
            <a:extLst>
              <a:ext uri="{FF2B5EF4-FFF2-40B4-BE49-F238E27FC236}">
                <a16:creationId xmlns:a16="http://schemas.microsoft.com/office/drawing/2014/main" id="{AA79AD12-2C7E-4200-9C33-03E901DD2A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8" name="Rectangle 8">
            <a:extLst>
              <a:ext uri="{FF2B5EF4-FFF2-40B4-BE49-F238E27FC236}">
                <a16:creationId xmlns:a16="http://schemas.microsoft.com/office/drawing/2014/main" id="{9533849C-9DD3-462B-AE2B-418EBBF74E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1289" name="Rectangle 9">
            <a:extLst>
              <a:ext uri="{FF2B5EF4-FFF2-40B4-BE49-F238E27FC236}">
                <a16:creationId xmlns:a16="http://schemas.microsoft.com/office/drawing/2014/main" id="{493631ED-0D3E-4701-9895-BEC8C780CB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481290" name="Picture 10">
            <a:extLst>
              <a:ext uri="{FF2B5EF4-FFF2-40B4-BE49-F238E27FC236}">
                <a16:creationId xmlns:a16="http://schemas.microsoft.com/office/drawing/2014/main" id="{5DD4B546-DCB7-4C9C-A3AB-17A65789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885825"/>
            <a:ext cx="7231062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D42676DC-E9AC-413F-BE1A-F7DE4DE42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BBD16AB9-F92E-44EC-A3BD-FC0573441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766C9-EBF8-47BF-8838-349F6E1E295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0C0215DB-90A1-4E22-B4A7-ED2E53BF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895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 SCTP, acknowledgment numbers are used to acknowledge only data chunks; control chunks are acknowledged by other control chunks if necessary.</a:t>
            </a:r>
          </a:p>
        </p:txBody>
      </p:sp>
      <p:sp>
        <p:nvSpPr>
          <p:cNvPr id="548867" name="PubRRectCallout">
            <a:extLst>
              <a:ext uri="{FF2B5EF4-FFF2-40B4-BE49-F238E27FC236}">
                <a16:creationId xmlns:a16="http://schemas.microsoft.com/office/drawing/2014/main" id="{72C2BB61-CC23-4E0F-9259-189F73C2679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8868" name="Picture 4">
            <a:extLst>
              <a:ext uri="{FF2B5EF4-FFF2-40B4-BE49-F238E27FC236}">
                <a16:creationId xmlns:a16="http://schemas.microsoft.com/office/drawing/2014/main" id="{520059FB-A8A4-49A2-8643-0796D01B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8869" name="Text Box 5">
            <a:extLst>
              <a:ext uri="{FF2B5EF4-FFF2-40B4-BE49-F238E27FC236}">
                <a16:creationId xmlns:a16="http://schemas.microsoft.com/office/drawing/2014/main" id="{1949B5EB-12B1-4E99-B134-C931B58F8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D63C0BCC-15DF-47DF-9C19-C92DC5DA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C9FDF591-FA8B-4B13-BF5B-FC40C5C1A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D27BC-A168-4715-8806-F7549CF66789}" type="slidenum">
              <a:rPr lang="zh-CN" altLang="en-US"/>
              <a:pPr/>
              <a:t>21</a:t>
            </a:fld>
            <a:endParaRPr lang="en-US" altLang="zh-CN"/>
          </a:p>
        </p:txBody>
      </p:sp>
      <p:grpSp>
        <p:nvGrpSpPr>
          <p:cNvPr id="475138" name="Group 2">
            <a:extLst>
              <a:ext uri="{FF2B5EF4-FFF2-40B4-BE49-F238E27FC236}">
                <a16:creationId xmlns:a16="http://schemas.microsoft.com/office/drawing/2014/main" id="{CA268C33-D817-4581-BEE7-07B039AE60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5139" name="AutoShape 3">
              <a:extLst>
                <a:ext uri="{FF2B5EF4-FFF2-40B4-BE49-F238E27FC236}">
                  <a16:creationId xmlns:a16="http://schemas.microsoft.com/office/drawing/2014/main" id="{2A683051-5021-4449-805A-8E3E9D1C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5140" name="AutoShape 4">
              <a:extLst>
                <a:ext uri="{FF2B5EF4-FFF2-40B4-BE49-F238E27FC236}">
                  <a16:creationId xmlns:a16="http://schemas.microsoft.com/office/drawing/2014/main" id="{AB6A8E52-CF56-4EEE-894E-1DA6E4D94C2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5141" name="Line 5">
              <a:extLst>
                <a:ext uri="{FF2B5EF4-FFF2-40B4-BE49-F238E27FC236}">
                  <a16:creationId xmlns:a16="http://schemas.microsoft.com/office/drawing/2014/main" id="{00F02E80-9067-4DBE-B7F3-5CD5A85DA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5142" name="Text Box 6">
            <a:extLst>
              <a:ext uri="{FF2B5EF4-FFF2-40B4-BE49-F238E27FC236}">
                <a16:creationId xmlns:a16="http://schemas.microsoft.com/office/drawing/2014/main" id="{99C62C12-EEA1-4691-A755-BAFE52ED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41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13.3   PACKET FORMAT</a:t>
            </a:r>
          </a:p>
        </p:txBody>
      </p:sp>
      <p:sp>
        <p:nvSpPr>
          <p:cNvPr id="475143" name="Rectangle 7">
            <a:extLst>
              <a:ext uri="{FF2B5EF4-FFF2-40B4-BE49-F238E27FC236}">
                <a16:creationId xmlns:a16="http://schemas.microsoft.com/office/drawing/2014/main" id="{4E621B64-C72A-490F-94E6-5F22ECF8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 show the format of a packet and different types of chunks. An SCTP packet has a mandatory general header and a set of blocks called chunks. There are two types of chunks: control chunks and data chunks.</a:t>
            </a:r>
          </a:p>
        </p:txBody>
      </p:sp>
      <p:sp>
        <p:nvSpPr>
          <p:cNvPr id="475144" name="Rectangle 8">
            <a:extLst>
              <a:ext uri="{FF2B5EF4-FFF2-40B4-BE49-F238E27FC236}">
                <a16:creationId xmlns:a16="http://schemas.microsoft.com/office/drawing/2014/main" id="{CA243062-C9F3-405F-8579-D6FBAD4BA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1818419B-954F-40AC-9916-1F0D5BA3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General Header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Chunks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7B18E02-F30A-42F4-8AC2-F70CCB920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8A2D6DEB-9D16-45BF-AC59-911F2614E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E3642-4363-4B46-8EDF-24D0F887E81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30434" name="Text Box 2">
            <a:extLst>
              <a:ext uri="{FF2B5EF4-FFF2-40B4-BE49-F238E27FC236}">
                <a16:creationId xmlns:a16="http://schemas.microsoft.com/office/drawing/2014/main" id="{746B7DE3-5D81-4EF7-95A8-0B1684858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SCTP packet format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D0CC07A2-3DFA-43B2-90C5-7E0AB82084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767A3E82-29BE-46FB-B1D5-47DC3BD8DB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37" name="Rectangle 5">
            <a:extLst>
              <a:ext uri="{FF2B5EF4-FFF2-40B4-BE49-F238E27FC236}">
                <a16:creationId xmlns:a16="http://schemas.microsoft.com/office/drawing/2014/main" id="{EF1C412B-6BA9-4791-833A-E8C056FDF1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38" name="Rectangle 6">
            <a:extLst>
              <a:ext uri="{FF2B5EF4-FFF2-40B4-BE49-F238E27FC236}">
                <a16:creationId xmlns:a16="http://schemas.microsoft.com/office/drawing/2014/main" id="{C5D369CE-E84B-4B76-836A-91EAD57B74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39" name="Rectangle 7">
            <a:extLst>
              <a:ext uri="{FF2B5EF4-FFF2-40B4-BE49-F238E27FC236}">
                <a16:creationId xmlns:a16="http://schemas.microsoft.com/office/drawing/2014/main" id="{C6A66A3B-14A1-4583-A58F-CA837B2F2A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40" name="Rectangle 8">
            <a:extLst>
              <a:ext uri="{FF2B5EF4-FFF2-40B4-BE49-F238E27FC236}">
                <a16:creationId xmlns:a16="http://schemas.microsoft.com/office/drawing/2014/main" id="{DB452DDB-E449-4014-8EC3-5088887951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0441" name="Rectangle 9">
            <a:extLst>
              <a:ext uri="{FF2B5EF4-FFF2-40B4-BE49-F238E27FC236}">
                <a16:creationId xmlns:a16="http://schemas.microsoft.com/office/drawing/2014/main" id="{9F43B398-0C2A-461B-A44C-FA2810E886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0442" name="Picture 10">
            <a:extLst>
              <a:ext uri="{FF2B5EF4-FFF2-40B4-BE49-F238E27FC236}">
                <a16:creationId xmlns:a16="http://schemas.microsoft.com/office/drawing/2014/main" id="{DC880991-8B31-4CE1-98ED-972A0F21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00200"/>
            <a:ext cx="64992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FBB252A-5A9E-4D65-9A9D-D9D8343C3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14DD9370-865D-48A5-A70C-BE62A58D4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3D9B9-5575-43E1-A85E-FCAFB9ACA33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C3A51A4C-1353-4AEF-9419-4BC40848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25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 an SCTP packet, control chunks come before data chunks.</a:t>
            </a:r>
          </a:p>
        </p:txBody>
      </p:sp>
      <p:sp>
        <p:nvSpPr>
          <p:cNvPr id="549891" name="PubRRectCallout">
            <a:extLst>
              <a:ext uri="{FF2B5EF4-FFF2-40B4-BE49-F238E27FC236}">
                <a16:creationId xmlns:a16="http://schemas.microsoft.com/office/drawing/2014/main" id="{112AD54B-EB67-425E-9B24-742E7FEE8C2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5097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9892" name="Picture 4">
            <a:extLst>
              <a:ext uri="{FF2B5EF4-FFF2-40B4-BE49-F238E27FC236}">
                <a16:creationId xmlns:a16="http://schemas.microsoft.com/office/drawing/2014/main" id="{91543C58-0DAE-43AF-AEE1-93469818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97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9893" name="Text Box 5">
            <a:extLst>
              <a:ext uri="{FF2B5EF4-FFF2-40B4-BE49-F238E27FC236}">
                <a16:creationId xmlns:a16="http://schemas.microsoft.com/office/drawing/2014/main" id="{BE34F8EA-6A62-4BEE-B866-5398CBB7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621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11193C3-2717-4CD6-A911-79D437404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341CE7B3-1FB7-4FA1-BE7B-909548616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B7B83-6D69-468E-91B0-ED3EC9588EE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31458" name="Text Box 2">
            <a:extLst>
              <a:ext uri="{FF2B5EF4-FFF2-40B4-BE49-F238E27FC236}">
                <a16:creationId xmlns:a16="http://schemas.microsoft.com/office/drawing/2014/main" id="{5DA7E692-3A56-46A6-BB62-BF9E1A51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>
                <a:latin typeface="Times New Roman" panose="02020603050405020304" pitchFamily="18" charset="0"/>
              </a:rPr>
              <a:t>General header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59314B96-8AA3-43AC-8DE3-8287D93316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0" name="Rectangle 4">
            <a:extLst>
              <a:ext uri="{FF2B5EF4-FFF2-40B4-BE49-F238E27FC236}">
                <a16:creationId xmlns:a16="http://schemas.microsoft.com/office/drawing/2014/main" id="{9B356621-A5EE-480F-A995-8A9DFAE9BA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1" name="Rectangle 5">
            <a:extLst>
              <a:ext uri="{FF2B5EF4-FFF2-40B4-BE49-F238E27FC236}">
                <a16:creationId xmlns:a16="http://schemas.microsoft.com/office/drawing/2014/main" id="{F38344FA-35E5-41BB-93B3-B76A1ADB28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2" name="Rectangle 6">
            <a:extLst>
              <a:ext uri="{FF2B5EF4-FFF2-40B4-BE49-F238E27FC236}">
                <a16:creationId xmlns:a16="http://schemas.microsoft.com/office/drawing/2014/main" id="{24EC0FD9-F002-4C61-B0B8-DB95990B9F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3" name="Rectangle 7">
            <a:extLst>
              <a:ext uri="{FF2B5EF4-FFF2-40B4-BE49-F238E27FC236}">
                <a16:creationId xmlns:a16="http://schemas.microsoft.com/office/drawing/2014/main" id="{60E04B6B-5DB0-4B22-A4BD-57743DA804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4" name="Rectangle 8">
            <a:extLst>
              <a:ext uri="{FF2B5EF4-FFF2-40B4-BE49-F238E27FC236}">
                <a16:creationId xmlns:a16="http://schemas.microsoft.com/office/drawing/2014/main" id="{69A5E61C-ED6F-4107-B34C-25880C96DB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1465" name="Rectangle 9">
            <a:extLst>
              <a:ext uri="{FF2B5EF4-FFF2-40B4-BE49-F238E27FC236}">
                <a16:creationId xmlns:a16="http://schemas.microsoft.com/office/drawing/2014/main" id="{80DA7405-30F1-46FE-8700-8B3169F96D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1467" name="Picture 11">
            <a:extLst>
              <a:ext uri="{FF2B5EF4-FFF2-40B4-BE49-F238E27FC236}">
                <a16:creationId xmlns:a16="http://schemas.microsoft.com/office/drawing/2014/main" id="{199054C2-787B-4BF2-9E1E-476480EF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1950"/>
            <a:ext cx="7367588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2227A591-027C-4BA3-92F2-0B7A09B31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3DE8B547-10C9-4C66-980D-024F017E1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2555C-A532-4795-8162-BD25CCB4535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62" name="Text Box 2">
            <a:extLst>
              <a:ext uri="{FF2B5EF4-FFF2-40B4-BE49-F238E27FC236}">
                <a16:creationId xmlns:a16="http://schemas.microsoft.com/office/drawing/2014/main" id="{D8C73CA4-0B3F-4525-A01A-A9A19427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Common layout of a chunk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C938A127-FFC6-40C4-81F7-25CC6CAF58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79CD3EDC-86CB-4A72-93B2-0B3F9B9060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E9598E97-C7CE-4EF1-BA5B-A92CA43D99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6" name="Rectangle 6">
            <a:extLst>
              <a:ext uri="{FF2B5EF4-FFF2-40B4-BE49-F238E27FC236}">
                <a16:creationId xmlns:a16="http://schemas.microsoft.com/office/drawing/2014/main" id="{85B650D7-E298-4B4C-9CDB-9D856D213F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7" name="Rectangle 7">
            <a:extLst>
              <a:ext uri="{FF2B5EF4-FFF2-40B4-BE49-F238E27FC236}">
                <a16:creationId xmlns:a16="http://schemas.microsoft.com/office/drawing/2014/main" id="{4D7B1FCF-397E-4C03-9FE3-86B6BAF153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8" name="Rectangle 8">
            <a:extLst>
              <a:ext uri="{FF2B5EF4-FFF2-40B4-BE49-F238E27FC236}">
                <a16:creationId xmlns:a16="http://schemas.microsoft.com/office/drawing/2014/main" id="{926FC717-274E-40ED-9657-B1CE6FADA8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1769" name="Rectangle 9">
            <a:extLst>
              <a:ext uri="{FF2B5EF4-FFF2-40B4-BE49-F238E27FC236}">
                <a16:creationId xmlns:a16="http://schemas.microsoft.com/office/drawing/2014/main" id="{B4C7334A-1031-4C3A-9C3D-8BA2FEF5AD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1770" name="Picture 10">
            <a:extLst>
              <a:ext uri="{FF2B5EF4-FFF2-40B4-BE49-F238E27FC236}">
                <a16:creationId xmlns:a16="http://schemas.microsoft.com/office/drawing/2014/main" id="{13399F7D-F327-41D2-9933-051ECEE1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95550"/>
            <a:ext cx="8162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B6F1457-3448-4262-8AB7-9691365D9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818108D-91BF-4EBB-A6DC-8C27093B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B3145-5967-40AF-8709-260C34F0E0D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9DF95A0B-B7CC-40FC-92EA-C75BA697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8425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Chunks need to terminate on a 32-bit (4 byte) boundary.</a:t>
            </a:r>
          </a:p>
        </p:txBody>
      </p:sp>
      <p:sp>
        <p:nvSpPr>
          <p:cNvPr id="563203" name="PubRRectCallout">
            <a:extLst>
              <a:ext uri="{FF2B5EF4-FFF2-40B4-BE49-F238E27FC236}">
                <a16:creationId xmlns:a16="http://schemas.microsoft.com/office/drawing/2014/main" id="{D8A9DB41-379E-45ED-A832-DFE57138634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4335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63204" name="Picture 4">
            <a:extLst>
              <a:ext uri="{FF2B5EF4-FFF2-40B4-BE49-F238E27FC236}">
                <a16:creationId xmlns:a16="http://schemas.microsoft.com/office/drawing/2014/main" id="{41B3D757-432C-460D-A251-7632BC3D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35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05" name="Text Box 5">
            <a:extLst>
              <a:ext uri="{FF2B5EF4-FFF2-40B4-BE49-F238E27FC236}">
                <a16:creationId xmlns:a16="http://schemas.microsoft.com/office/drawing/2014/main" id="{993767ED-4DE2-4CB1-A0D1-7341BF162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859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2BD2ED4-E0EB-4A92-AB77-E8C6F32C1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6E0E91C-50E3-4311-A9D9-5B2BE3686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4F999-B13B-41E5-BA87-3118DFC27EB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60131" name="Text Box 3">
            <a:extLst>
              <a:ext uri="{FF2B5EF4-FFF2-40B4-BE49-F238E27FC236}">
                <a16:creationId xmlns:a16="http://schemas.microsoft.com/office/drawing/2014/main" id="{8D094588-1C2D-4D1D-B9F6-9B088349C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Table 13.2 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Chunks</a:t>
            </a:r>
            <a:endParaRPr lang="en-US" altLang="zh-CN" sz="2400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0170" name="Picture 42">
            <a:extLst>
              <a:ext uri="{FF2B5EF4-FFF2-40B4-BE49-F238E27FC236}">
                <a16:creationId xmlns:a16="http://schemas.microsoft.com/office/drawing/2014/main" id="{CF254300-8F85-41E8-BA22-89A3C14A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674688"/>
            <a:ext cx="8574087" cy="557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DCC9CED0-8A47-4A50-9C9B-A7C69BA65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A72F938-13B0-4AF8-8F12-7D47A971D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1EE71-5DFA-4C10-8F99-14173885BE13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82303DFF-E356-4E10-87E8-827A16D4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8425"/>
            <a:ext cx="7543800" cy="26257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The number of padding bytes are not included in the value of 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the length field.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长度字段值不包含填充的字节数</a:t>
            </a:r>
          </a:p>
        </p:txBody>
      </p:sp>
      <p:sp>
        <p:nvSpPr>
          <p:cNvPr id="566275" name="PubRRectCallout">
            <a:extLst>
              <a:ext uri="{FF2B5EF4-FFF2-40B4-BE49-F238E27FC236}">
                <a16:creationId xmlns:a16="http://schemas.microsoft.com/office/drawing/2014/main" id="{2AF94125-B1A7-4298-9F7F-576159A4FF7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4335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66276" name="Picture 4">
            <a:extLst>
              <a:ext uri="{FF2B5EF4-FFF2-40B4-BE49-F238E27FC236}">
                <a16:creationId xmlns:a16="http://schemas.microsoft.com/office/drawing/2014/main" id="{ECDBE6E0-4B46-4A0D-932E-394D03F5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35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6277" name="Text Box 5">
            <a:extLst>
              <a:ext uri="{FF2B5EF4-FFF2-40B4-BE49-F238E27FC236}">
                <a16:creationId xmlns:a16="http://schemas.microsoft.com/office/drawing/2014/main" id="{58D3EE92-8A0A-4552-8840-A446CC98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859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D676B7F5-85D3-4804-B2B9-AF953130F0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7A18EB1A-689F-4E68-BE0F-522CAC9AE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A8B546-201A-4CA8-A215-A21EAAB8BA6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02786" name="Text Box 2">
            <a:extLst>
              <a:ext uri="{FF2B5EF4-FFF2-40B4-BE49-F238E27FC236}">
                <a16:creationId xmlns:a16="http://schemas.microsoft.com/office/drawing/2014/main" id="{6C75BC24-6C7C-47B2-8E80-DFE8F88E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DATA chunk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10562156-D09B-4681-BBE5-53ED99A415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DCC14B11-287D-4BEA-BFB3-371D5C2041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6C649172-D183-45DD-A4A7-686921703B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90" name="Rectangle 6">
            <a:extLst>
              <a:ext uri="{FF2B5EF4-FFF2-40B4-BE49-F238E27FC236}">
                <a16:creationId xmlns:a16="http://schemas.microsoft.com/office/drawing/2014/main" id="{4048C5DF-F972-4CEA-BDD7-C54514AFDC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91" name="Rectangle 7">
            <a:extLst>
              <a:ext uri="{FF2B5EF4-FFF2-40B4-BE49-F238E27FC236}">
                <a16:creationId xmlns:a16="http://schemas.microsoft.com/office/drawing/2014/main" id="{CCFA589F-A188-41B8-BE48-129835E868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92" name="Rectangle 8">
            <a:extLst>
              <a:ext uri="{FF2B5EF4-FFF2-40B4-BE49-F238E27FC236}">
                <a16:creationId xmlns:a16="http://schemas.microsoft.com/office/drawing/2014/main" id="{FB07AB05-01B9-47E5-93B5-80EDB1A467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2793" name="Rectangle 9">
            <a:extLst>
              <a:ext uri="{FF2B5EF4-FFF2-40B4-BE49-F238E27FC236}">
                <a16:creationId xmlns:a16="http://schemas.microsoft.com/office/drawing/2014/main" id="{248F7CE6-A5E6-4864-8915-7F7B08E25A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2794" name="Picture 10">
            <a:extLst>
              <a:ext uri="{FF2B5EF4-FFF2-40B4-BE49-F238E27FC236}">
                <a16:creationId xmlns:a16="http://schemas.microsoft.com/office/drawing/2014/main" id="{E3C967A5-42F2-4E31-960E-2D900CCE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4313"/>
            <a:ext cx="81534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C959F19-DB41-41D7-81B3-B59B24D83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EBC2B6A-3E29-4FFC-81A2-AECE89334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F4E29-5E76-4CA3-B32A-CDA231B0708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89E89C04-A7C8-4E38-A985-BC821CDA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3558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SCTP is a message-oriented, reliable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protocol that combines the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good features of UDP and TCP.</a:t>
            </a:r>
          </a:p>
        </p:txBody>
      </p:sp>
      <p:sp>
        <p:nvSpPr>
          <p:cNvPr id="529411" name="PubRRectCallout">
            <a:extLst>
              <a:ext uri="{FF2B5EF4-FFF2-40B4-BE49-F238E27FC236}">
                <a16:creationId xmlns:a16="http://schemas.microsoft.com/office/drawing/2014/main" id="{62887D16-86EF-4080-A706-E358B2239C5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29412" name="Picture 4">
            <a:extLst>
              <a:ext uri="{FF2B5EF4-FFF2-40B4-BE49-F238E27FC236}">
                <a16:creationId xmlns:a16="http://schemas.microsoft.com/office/drawing/2014/main" id="{E12EECE1-CCF4-488B-854D-731B7F4F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9413" name="Text Box 5">
            <a:extLst>
              <a:ext uri="{FF2B5EF4-FFF2-40B4-BE49-F238E27FC236}">
                <a16:creationId xmlns:a16="http://schemas.microsoft.com/office/drawing/2014/main" id="{1ACBB81D-22E6-4A0A-B1B6-FC415D6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BC86DA00-1495-42E3-A84E-D970BAE46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AF0FFF1A-A57D-4DCD-B612-445BA00EB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B28B2A-3180-4592-9470-56C7C74874FA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EE259387-CA61-4829-82E2-A76B3628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84300"/>
            <a:ext cx="8686800" cy="45434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 DATA chunk cannot carry data belonging to more than one message, but a message can be split into several chunks.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The data field of the DATA chunk must carry at least one byte of data, which means the value of length field cannot be 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less than 17.</a:t>
            </a:r>
          </a:p>
        </p:txBody>
      </p:sp>
      <p:sp>
        <p:nvSpPr>
          <p:cNvPr id="551939" name="PubRRectCallout">
            <a:extLst>
              <a:ext uri="{FF2B5EF4-FFF2-40B4-BE49-F238E27FC236}">
                <a16:creationId xmlns:a16="http://schemas.microsoft.com/office/drawing/2014/main" id="{5151A213-25B0-42D5-8630-A9EF0445C9F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79388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1940" name="Picture 4">
            <a:extLst>
              <a:ext uri="{FF2B5EF4-FFF2-40B4-BE49-F238E27FC236}">
                <a16:creationId xmlns:a16="http://schemas.microsoft.com/office/drawing/2014/main" id="{3A3F3626-4E5A-49DF-BE49-E6B15ECF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9388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1" name="Text Box 5">
            <a:extLst>
              <a:ext uri="{FF2B5EF4-FFF2-40B4-BE49-F238E27FC236}">
                <a16:creationId xmlns:a16="http://schemas.microsoft.com/office/drawing/2014/main" id="{980632E7-6F6F-4812-9362-0BAF7DE82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1788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31F45E51-6135-42B3-8E12-4BC41D6D84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6898DCF8-2156-4D2A-9ED0-79CD18719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040D1-B685-4838-88D5-A17B35DF3010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03810" name="Text Box 2">
            <a:extLst>
              <a:ext uri="{FF2B5EF4-FFF2-40B4-BE49-F238E27FC236}">
                <a16:creationId xmlns:a16="http://schemas.microsoft.com/office/drawing/2014/main" id="{7E5279D7-45DD-42B8-B525-BB6244D26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INIT chunk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4B470DA-BEEA-4AB4-A34A-F587683742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2" name="Rectangle 4">
            <a:extLst>
              <a:ext uri="{FF2B5EF4-FFF2-40B4-BE49-F238E27FC236}">
                <a16:creationId xmlns:a16="http://schemas.microsoft.com/office/drawing/2014/main" id="{FEBCD6BE-1D82-4666-8FC9-137DCF9B4C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8B2A51C2-53BF-4CCF-8C42-0F4AF58153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4" name="Rectangle 6">
            <a:extLst>
              <a:ext uri="{FF2B5EF4-FFF2-40B4-BE49-F238E27FC236}">
                <a16:creationId xmlns:a16="http://schemas.microsoft.com/office/drawing/2014/main" id="{B2BDA8EC-FED3-4A92-A612-6F3AB18CBB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5" name="Rectangle 7">
            <a:extLst>
              <a:ext uri="{FF2B5EF4-FFF2-40B4-BE49-F238E27FC236}">
                <a16:creationId xmlns:a16="http://schemas.microsoft.com/office/drawing/2014/main" id="{C9E14898-84A1-441B-860E-46D2BA5BA1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6" name="Rectangle 8">
            <a:extLst>
              <a:ext uri="{FF2B5EF4-FFF2-40B4-BE49-F238E27FC236}">
                <a16:creationId xmlns:a16="http://schemas.microsoft.com/office/drawing/2014/main" id="{6324E431-C228-4C16-8919-987CE421F7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3817" name="Rectangle 9">
            <a:extLst>
              <a:ext uri="{FF2B5EF4-FFF2-40B4-BE49-F238E27FC236}">
                <a16:creationId xmlns:a16="http://schemas.microsoft.com/office/drawing/2014/main" id="{B9E2C141-B0C1-4740-8321-9FC5B546AD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3818" name="Picture 10">
            <a:extLst>
              <a:ext uri="{FF2B5EF4-FFF2-40B4-BE49-F238E27FC236}">
                <a16:creationId xmlns:a16="http://schemas.microsoft.com/office/drawing/2014/main" id="{E611FF86-8BC3-481D-B01E-E3FE8269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382713"/>
            <a:ext cx="7504112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AC7ED04-8BE6-45C8-B2F8-8007A5E66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799F34B-9D29-4211-8AAF-017C98261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2A62E-FDC0-4733-95D5-A729B6C9A91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D2177CAF-3A3C-4B20-B5B4-8DB4E249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25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No other chunk can be carried in a packet that carries an INIT chunk.</a:t>
            </a:r>
          </a:p>
        </p:txBody>
      </p:sp>
      <p:sp>
        <p:nvSpPr>
          <p:cNvPr id="552963" name="PubRRectCallout">
            <a:extLst>
              <a:ext uri="{FF2B5EF4-FFF2-40B4-BE49-F238E27FC236}">
                <a16:creationId xmlns:a16="http://schemas.microsoft.com/office/drawing/2014/main" id="{1F5468AB-6326-4586-A684-FAAA9F0FBBE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5097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2964" name="Picture 4">
            <a:extLst>
              <a:ext uri="{FF2B5EF4-FFF2-40B4-BE49-F238E27FC236}">
                <a16:creationId xmlns:a16="http://schemas.microsoft.com/office/drawing/2014/main" id="{D2F49F85-A2DF-47EE-A61F-0B98AEAB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97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65" name="Text Box 5">
            <a:extLst>
              <a:ext uri="{FF2B5EF4-FFF2-40B4-BE49-F238E27FC236}">
                <a16:creationId xmlns:a16="http://schemas.microsoft.com/office/drawing/2014/main" id="{47065430-046E-4DC0-AF17-135AF3D8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621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2AF2C717-30D0-4CF4-B0F7-181B43DD3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7E551A0C-E024-492B-B7EC-B7B793340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4E87A1-E3BA-4A19-9680-EECAE4271C2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04834" name="Text Box 2">
            <a:extLst>
              <a:ext uri="{FF2B5EF4-FFF2-40B4-BE49-F238E27FC236}">
                <a16:creationId xmlns:a16="http://schemas.microsoft.com/office/drawing/2014/main" id="{26ADF42A-51EC-4FAE-BEFC-3322DC7E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INIT ACK chunk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35257ED7-94B1-4BA4-9B78-FFCCABFD7B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EC5FD1F0-B93F-4265-B90E-88D149FB06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70EBDF31-A632-4E37-A0E3-E6D6DFAECE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C459196E-740F-45B9-8DA7-DB4BF5073F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638A9ED0-BFF4-4AB4-B831-1CEB63918B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F272B6BD-7A20-476A-9B04-7862408343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16615812-80DA-4FC9-B9F0-376368752C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ADAC0FCB-A29C-4876-8FE6-3C1C4BFD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000125"/>
            <a:ext cx="7440612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BED228FE-55BF-4E24-A66C-7D393A909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9CF13A94-B8B3-46F8-BDC8-6EF53EB7A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84B043-6E53-4BE7-8A95-CEF1E6793DE5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9FA5BC3D-EE2B-46A4-9296-886F430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46350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No other chunk can be carried in a packet that carries an </a:t>
            </a:r>
            <a:b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INIT ACK chunk.</a:t>
            </a:r>
          </a:p>
        </p:txBody>
      </p:sp>
      <p:sp>
        <p:nvSpPr>
          <p:cNvPr id="553987" name="PubRRectCallout">
            <a:extLst>
              <a:ext uri="{FF2B5EF4-FFF2-40B4-BE49-F238E27FC236}">
                <a16:creationId xmlns:a16="http://schemas.microsoft.com/office/drawing/2014/main" id="{8CFF6B4C-6C0A-4BAB-8047-6825A823CAB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341438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3988" name="Picture 4">
            <a:extLst>
              <a:ext uri="{FF2B5EF4-FFF2-40B4-BE49-F238E27FC236}">
                <a16:creationId xmlns:a16="http://schemas.microsoft.com/office/drawing/2014/main" id="{C4CE4F39-ACE1-49A4-B179-5BF4B43C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1438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989" name="Text Box 5">
            <a:extLst>
              <a:ext uri="{FF2B5EF4-FFF2-40B4-BE49-F238E27FC236}">
                <a16:creationId xmlns:a16="http://schemas.microsoft.com/office/drawing/2014/main" id="{69C39C8E-5BE4-4C97-BF9A-BC785C1E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93838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7C90B42D-9356-4506-ABD5-94C16DA9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3FB2AE56-0D59-402F-8AD0-FC5B33053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CD6B3A-4AD5-4218-8B9C-9D87DF899D71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05858" name="Text Box 2">
            <a:extLst>
              <a:ext uri="{FF2B5EF4-FFF2-40B4-BE49-F238E27FC236}">
                <a16:creationId xmlns:a16="http://schemas.microsoft.com/office/drawing/2014/main" id="{A693D407-2161-48FA-9EBA-FF0A515B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COOKIE ECHO chunk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A5C87336-D115-4450-A9AC-C53F6165F9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0" name="Rectangle 4">
            <a:extLst>
              <a:ext uri="{FF2B5EF4-FFF2-40B4-BE49-F238E27FC236}">
                <a16:creationId xmlns:a16="http://schemas.microsoft.com/office/drawing/2014/main" id="{6F3796EC-1F32-48C4-9C96-463E06EB21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BFAC759D-8F87-42C0-849F-0BA036190A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2" name="Rectangle 6">
            <a:extLst>
              <a:ext uri="{FF2B5EF4-FFF2-40B4-BE49-F238E27FC236}">
                <a16:creationId xmlns:a16="http://schemas.microsoft.com/office/drawing/2014/main" id="{4581D87B-A102-4D95-8497-70D9071162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3" name="Rectangle 7">
            <a:extLst>
              <a:ext uri="{FF2B5EF4-FFF2-40B4-BE49-F238E27FC236}">
                <a16:creationId xmlns:a16="http://schemas.microsoft.com/office/drawing/2014/main" id="{989845A3-888C-42E6-918F-3FFBAE339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4" name="Rectangle 8">
            <a:extLst>
              <a:ext uri="{FF2B5EF4-FFF2-40B4-BE49-F238E27FC236}">
                <a16:creationId xmlns:a16="http://schemas.microsoft.com/office/drawing/2014/main" id="{11622ADF-E6C0-4342-BC9A-86D58E8B3C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5865" name="Rectangle 9">
            <a:extLst>
              <a:ext uri="{FF2B5EF4-FFF2-40B4-BE49-F238E27FC236}">
                <a16:creationId xmlns:a16="http://schemas.microsoft.com/office/drawing/2014/main" id="{82561FE4-4BE8-49C4-992E-6B8AE6AF77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5866" name="Picture 10">
            <a:extLst>
              <a:ext uri="{FF2B5EF4-FFF2-40B4-BE49-F238E27FC236}">
                <a16:creationId xmlns:a16="http://schemas.microsoft.com/office/drawing/2014/main" id="{C7E26D61-01FD-4C67-9600-A8051483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700338"/>
            <a:ext cx="7496175" cy="17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48C2AABD-E382-43E8-A877-DEDC32510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255D38E3-E4A8-4A84-AA50-7316B0D71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C73AA-583F-41BC-A5D6-BBF3B341CE2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06882" name="Text Box 2">
            <a:extLst>
              <a:ext uri="{FF2B5EF4-FFF2-40B4-BE49-F238E27FC236}">
                <a16:creationId xmlns:a16="http://schemas.microsoft.com/office/drawing/2014/main" id="{8D5324D9-298B-4A37-8AF3-C945B0DD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COOKIE ACK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95E95C99-A812-4362-8C4F-102C77C638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4" name="Rectangle 4">
            <a:extLst>
              <a:ext uri="{FF2B5EF4-FFF2-40B4-BE49-F238E27FC236}">
                <a16:creationId xmlns:a16="http://schemas.microsoft.com/office/drawing/2014/main" id="{EE7763EE-12E3-47E8-A11A-359F5BFB2D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5" name="Rectangle 5">
            <a:extLst>
              <a:ext uri="{FF2B5EF4-FFF2-40B4-BE49-F238E27FC236}">
                <a16:creationId xmlns:a16="http://schemas.microsoft.com/office/drawing/2014/main" id="{630A2745-44AA-4039-AABC-0232BC2D6C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6" name="Rectangle 6">
            <a:extLst>
              <a:ext uri="{FF2B5EF4-FFF2-40B4-BE49-F238E27FC236}">
                <a16:creationId xmlns:a16="http://schemas.microsoft.com/office/drawing/2014/main" id="{7F2028E7-3182-4593-8E9F-5D5DBC2E0C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7" name="Rectangle 7">
            <a:extLst>
              <a:ext uri="{FF2B5EF4-FFF2-40B4-BE49-F238E27FC236}">
                <a16:creationId xmlns:a16="http://schemas.microsoft.com/office/drawing/2014/main" id="{00CF07BF-C712-4BAA-A631-EC04AC44DB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8" name="Rectangle 8">
            <a:extLst>
              <a:ext uri="{FF2B5EF4-FFF2-40B4-BE49-F238E27FC236}">
                <a16:creationId xmlns:a16="http://schemas.microsoft.com/office/drawing/2014/main" id="{417951C4-CE58-482A-9ADB-3726799F9D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6889" name="Rectangle 9">
            <a:extLst>
              <a:ext uri="{FF2B5EF4-FFF2-40B4-BE49-F238E27FC236}">
                <a16:creationId xmlns:a16="http://schemas.microsoft.com/office/drawing/2014/main" id="{817EDCCE-5C49-42D1-9C84-F0D979F4C1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6890" name="Picture 10">
            <a:extLst>
              <a:ext uri="{FF2B5EF4-FFF2-40B4-BE49-F238E27FC236}">
                <a16:creationId xmlns:a16="http://schemas.microsoft.com/office/drawing/2014/main" id="{54E485BA-D45E-45C0-87F2-680719BF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116263"/>
            <a:ext cx="74961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10135A96-19AB-4023-AB23-7E12EBB13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56AB2B78-2E54-468D-8E61-E05624710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F9FA1D-40A0-4A1F-A597-0207219A769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07906" name="Text Box 2">
            <a:extLst>
              <a:ext uri="{FF2B5EF4-FFF2-40B4-BE49-F238E27FC236}">
                <a16:creationId xmlns:a16="http://schemas.microsoft.com/office/drawing/2014/main" id="{CB482392-90AD-4677-9CB5-690B8963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SACK chunk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C12AB0C2-95D5-4082-AA53-52CF057F66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08" name="Rectangle 4">
            <a:extLst>
              <a:ext uri="{FF2B5EF4-FFF2-40B4-BE49-F238E27FC236}">
                <a16:creationId xmlns:a16="http://schemas.microsoft.com/office/drawing/2014/main" id="{0B2462CC-05FA-4D99-81E0-BAEBD23CDF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09" name="Rectangle 5">
            <a:extLst>
              <a:ext uri="{FF2B5EF4-FFF2-40B4-BE49-F238E27FC236}">
                <a16:creationId xmlns:a16="http://schemas.microsoft.com/office/drawing/2014/main" id="{0D99E200-EEE8-4869-9CA0-12DCDB64D0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10" name="Rectangle 6">
            <a:extLst>
              <a:ext uri="{FF2B5EF4-FFF2-40B4-BE49-F238E27FC236}">
                <a16:creationId xmlns:a16="http://schemas.microsoft.com/office/drawing/2014/main" id="{67AB35F2-3FD3-423A-9122-7152F0A9E4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11" name="Rectangle 7">
            <a:extLst>
              <a:ext uri="{FF2B5EF4-FFF2-40B4-BE49-F238E27FC236}">
                <a16:creationId xmlns:a16="http://schemas.microsoft.com/office/drawing/2014/main" id="{433D5D90-63D6-4D0A-A72F-7FD6F1079C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12" name="Rectangle 8">
            <a:extLst>
              <a:ext uri="{FF2B5EF4-FFF2-40B4-BE49-F238E27FC236}">
                <a16:creationId xmlns:a16="http://schemas.microsoft.com/office/drawing/2014/main" id="{3FFA421C-F942-4AD2-96A4-5F9B7B50D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7913" name="Rectangle 9">
            <a:extLst>
              <a:ext uri="{FF2B5EF4-FFF2-40B4-BE49-F238E27FC236}">
                <a16:creationId xmlns:a16="http://schemas.microsoft.com/office/drawing/2014/main" id="{C16F7B81-B305-472C-88F2-E7D56C5AC7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7914" name="Picture 10">
            <a:extLst>
              <a:ext uri="{FF2B5EF4-FFF2-40B4-BE49-F238E27FC236}">
                <a16:creationId xmlns:a16="http://schemas.microsoft.com/office/drawing/2014/main" id="{DC46F8E1-6857-4E8B-926E-FC139FE6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868363"/>
            <a:ext cx="6562725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1FAEFE5B-63FC-43DC-AFFE-9F1DDDDCF2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D0F69C4C-F061-4DCF-BA87-599CB9474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EB3866-38FF-4E34-826E-DE604F9B4B11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08930" name="Text Box 2">
            <a:extLst>
              <a:ext uri="{FF2B5EF4-FFF2-40B4-BE49-F238E27FC236}">
                <a16:creationId xmlns:a16="http://schemas.microsoft.com/office/drawing/2014/main" id="{B82CE2EF-306D-499D-94D8-E1CAAF56F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16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HEARTBEAT and HEARTBEAT ACK chunks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B4606424-4621-4442-9551-010CFE794C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2" name="Rectangle 4">
            <a:extLst>
              <a:ext uri="{FF2B5EF4-FFF2-40B4-BE49-F238E27FC236}">
                <a16:creationId xmlns:a16="http://schemas.microsoft.com/office/drawing/2014/main" id="{B8B86DEA-D4F1-4EEA-8F55-633C1E22EF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3" name="Rectangle 5">
            <a:extLst>
              <a:ext uri="{FF2B5EF4-FFF2-40B4-BE49-F238E27FC236}">
                <a16:creationId xmlns:a16="http://schemas.microsoft.com/office/drawing/2014/main" id="{58C1C1B6-E5FF-4D32-B491-285C241336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4" name="Rectangle 6">
            <a:extLst>
              <a:ext uri="{FF2B5EF4-FFF2-40B4-BE49-F238E27FC236}">
                <a16:creationId xmlns:a16="http://schemas.microsoft.com/office/drawing/2014/main" id="{9291D3A2-B0ED-4749-9DF1-773A8F9DA2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5" name="Rectangle 7">
            <a:extLst>
              <a:ext uri="{FF2B5EF4-FFF2-40B4-BE49-F238E27FC236}">
                <a16:creationId xmlns:a16="http://schemas.microsoft.com/office/drawing/2014/main" id="{F2E65BE5-7C9D-4857-9C6E-E032296E0B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6" name="Rectangle 8">
            <a:extLst>
              <a:ext uri="{FF2B5EF4-FFF2-40B4-BE49-F238E27FC236}">
                <a16:creationId xmlns:a16="http://schemas.microsoft.com/office/drawing/2014/main" id="{5BE3575D-14CD-42E2-B915-60C6BAB908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8937" name="Rectangle 9">
            <a:extLst>
              <a:ext uri="{FF2B5EF4-FFF2-40B4-BE49-F238E27FC236}">
                <a16:creationId xmlns:a16="http://schemas.microsoft.com/office/drawing/2014/main" id="{E570F070-4BD7-46FA-8CD6-4697C94720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8938" name="Picture 10">
            <a:extLst>
              <a:ext uri="{FF2B5EF4-FFF2-40B4-BE49-F238E27FC236}">
                <a16:creationId xmlns:a16="http://schemas.microsoft.com/office/drawing/2014/main" id="{5F5018B7-A6F3-4CD8-BCFE-0506E298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27288"/>
            <a:ext cx="7340600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E90270E-54DC-4C68-8725-30590DD9B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533942D1-0F72-4BA4-B692-272EAC4E0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546C2-400B-4E13-B50F-351B70307541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09954" name="Text Box 2">
            <a:extLst>
              <a:ext uri="{FF2B5EF4-FFF2-40B4-BE49-F238E27FC236}">
                <a16:creationId xmlns:a16="http://schemas.microsoft.com/office/drawing/2014/main" id="{85F6B9E1-0AEC-4AA3-B5C9-27D55781E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SHUTDOWN, SHUTDOWN ACK, and SHUTDOWN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                    COMPLETE chunks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A8AFFA80-DAB6-4D72-99D1-3CE265A7C7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76BE59F5-A6D9-40EB-8B92-E17820E7E5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57" name="Rectangle 5">
            <a:extLst>
              <a:ext uri="{FF2B5EF4-FFF2-40B4-BE49-F238E27FC236}">
                <a16:creationId xmlns:a16="http://schemas.microsoft.com/office/drawing/2014/main" id="{FA930248-6C46-4BD2-8E4C-40C635F627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58" name="Rectangle 6">
            <a:extLst>
              <a:ext uri="{FF2B5EF4-FFF2-40B4-BE49-F238E27FC236}">
                <a16:creationId xmlns:a16="http://schemas.microsoft.com/office/drawing/2014/main" id="{9B96676E-13B3-4EC7-B375-E0771D58DF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59" name="Rectangle 7">
            <a:extLst>
              <a:ext uri="{FF2B5EF4-FFF2-40B4-BE49-F238E27FC236}">
                <a16:creationId xmlns:a16="http://schemas.microsoft.com/office/drawing/2014/main" id="{AC35DD12-BBB9-4F43-B9A6-CADB5B71B1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60" name="Rectangle 8">
            <a:extLst>
              <a:ext uri="{FF2B5EF4-FFF2-40B4-BE49-F238E27FC236}">
                <a16:creationId xmlns:a16="http://schemas.microsoft.com/office/drawing/2014/main" id="{0B582AFC-B451-4B3C-AE87-82881D313A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09961" name="Rectangle 9">
            <a:extLst>
              <a:ext uri="{FF2B5EF4-FFF2-40B4-BE49-F238E27FC236}">
                <a16:creationId xmlns:a16="http://schemas.microsoft.com/office/drawing/2014/main" id="{145E899B-E1DC-4FEC-94EE-55186AE3C5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654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09962" name="Picture 10">
            <a:extLst>
              <a:ext uri="{FF2B5EF4-FFF2-40B4-BE49-F238E27FC236}">
                <a16:creationId xmlns:a16="http://schemas.microsoft.com/office/drawing/2014/main" id="{C5267D73-5B3F-44FA-99B4-13AACFCC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371600"/>
            <a:ext cx="75231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C9901CA3-248E-49A3-B194-0A8D062D6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E821FC73-EEC9-46A4-883E-BDAA72D01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E9B3C-9450-4CF3-B315-3CB849C21BEB}" type="slidenum">
              <a:rPr lang="zh-CN" altLang="en-US"/>
              <a:pPr/>
              <a:t>4</a:t>
            </a:fld>
            <a:endParaRPr lang="en-US" altLang="zh-CN"/>
          </a:p>
        </p:txBody>
      </p:sp>
      <p:grpSp>
        <p:nvGrpSpPr>
          <p:cNvPr id="450562" name="Group 2">
            <a:extLst>
              <a:ext uri="{FF2B5EF4-FFF2-40B4-BE49-F238E27FC236}">
                <a16:creationId xmlns:a16="http://schemas.microsoft.com/office/drawing/2014/main" id="{B4457548-122F-4C53-B4CC-54682B538F4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50563" name="AutoShape 3">
              <a:extLst>
                <a:ext uri="{FF2B5EF4-FFF2-40B4-BE49-F238E27FC236}">
                  <a16:creationId xmlns:a16="http://schemas.microsoft.com/office/drawing/2014/main" id="{B570231F-7E3D-4392-8162-66E282449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564" name="AutoShape 4">
              <a:extLst>
                <a:ext uri="{FF2B5EF4-FFF2-40B4-BE49-F238E27FC236}">
                  <a16:creationId xmlns:a16="http://schemas.microsoft.com/office/drawing/2014/main" id="{6BEA3AAF-7FA7-4436-8A38-55B2ED29F61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565" name="Line 5">
              <a:extLst>
                <a:ext uri="{FF2B5EF4-FFF2-40B4-BE49-F238E27FC236}">
                  <a16:creationId xmlns:a16="http://schemas.microsoft.com/office/drawing/2014/main" id="{CFA32EA2-92DA-4F4E-A287-21A8CD27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566" name="Text Box 6">
            <a:extLst>
              <a:ext uri="{FF2B5EF4-FFF2-40B4-BE49-F238E27FC236}">
                <a16:creationId xmlns:a16="http://schemas.microsoft.com/office/drawing/2014/main" id="{8D62F185-A6EE-4D3A-A4BA-40F549B2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11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13.1   SCTP SERVICES</a:t>
            </a:r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6F2D911B-7C15-4DB6-9DA5-F6BAD4FC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 explain the services offered by SCTP to the application layer processes.</a:t>
            </a: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EDD19591-EF5C-40A5-BECB-AD166375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50570" name="Rectangle 10">
            <a:extLst>
              <a:ext uri="{FF2B5EF4-FFF2-40B4-BE49-F238E27FC236}">
                <a16:creationId xmlns:a16="http://schemas.microsoft.com/office/drawing/2014/main" id="{A51B58F5-4B84-4801-9CB5-A42222A5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7315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Process-to-Process Communication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进程到进程的通信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Multiple Streams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多重流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Multihoming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多归属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Full-Duplex Communication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全双工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Connection-Oriented Service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面向连接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Reliable Service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可靠的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C5C435A6-F00C-4826-80E5-32E5B525A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1D03DA3B-7181-44A6-A2F3-EEE4B4881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0578B-DDA9-4A6F-ABD7-5EB577CD9B55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10978" name="Text Box 2">
            <a:extLst>
              <a:ext uri="{FF2B5EF4-FFF2-40B4-BE49-F238E27FC236}">
                <a16:creationId xmlns:a16="http://schemas.microsoft.com/office/drawing/2014/main" id="{C34F13B1-4337-43A9-8340-B8D8055C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ERROR chunk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EF8C8D0E-3D04-4845-9815-7B5332DC09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0" name="Rectangle 4">
            <a:extLst>
              <a:ext uri="{FF2B5EF4-FFF2-40B4-BE49-F238E27FC236}">
                <a16:creationId xmlns:a16="http://schemas.microsoft.com/office/drawing/2014/main" id="{600CC4F3-FE83-40BF-A221-152F87E8E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1" name="Rectangle 5">
            <a:extLst>
              <a:ext uri="{FF2B5EF4-FFF2-40B4-BE49-F238E27FC236}">
                <a16:creationId xmlns:a16="http://schemas.microsoft.com/office/drawing/2014/main" id="{5E4D0727-F5B0-4D56-8066-B5761D31E2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2" name="Rectangle 6">
            <a:extLst>
              <a:ext uri="{FF2B5EF4-FFF2-40B4-BE49-F238E27FC236}">
                <a16:creationId xmlns:a16="http://schemas.microsoft.com/office/drawing/2014/main" id="{112C6C7A-30D6-4500-8F43-DB2AB204F5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3" name="Rectangle 7">
            <a:extLst>
              <a:ext uri="{FF2B5EF4-FFF2-40B4-BE49-F238E27FC236}">
                <a16:creationId xmlns:a16="http://schemas.microsoft.com/office/drawing/2014/main" id="{5C22EFFD-0F60-4F8C-856B-B397818826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4" name="Rectangle 8">
            <a:extLst>
              <a:ext uri="{FF2B5EF4-FFF2-40B4-BE49-F238E27FC236}">
                <a16:creationId xmlns:a16="http://schemas.microsoft.com/office/drawing/2014/main" id="{F87C47E4-1A50-4F90-928C-17D3ED804D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0985" name="Rectangle 9">
            <a:extLst>
              <a:ext uri="{FF2B5EF4-FFF2-40B4-BE49-F238E27FC236}">
                <a16:creationId xmlns:a16="http://schemas.microsoft.com/office/drawing/2014/main" id="{9031B6A1-0A27-4DCC-87E4-BA994A26FE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10986" name="Picture 10">
            <a:extLst>
              <a:ext uri="{FF2B5EF4-FFF2-40B4-BE49-F238E27FC236}">
                <a16:creationId xmlns:a16="http://schemas.microsoft.com/office/drawing/2014/main" id="{C7DCF0EA-409B-4655-9596-D2635045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439988"/>
            <a:ext cx="7496175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18481BEA-6567-4F33-84E4-BF665BC1F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0AF0932-6FB6-4F0E-9A77-96EF7D2D5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22A1A1-713C-448E-80AC-132B4BAD72CF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61155" name="Text Box 3">
            <a:extLst>
              <a:ext uri="{FF2B5EF4-FFF2-40B4-BE49-F238E27FC236}">
                <a16:creationId xmlns:a16="http://schemas.microsoft.com/office/drawing/2014/main" id="{DFAF5863-7D2E-4173-A49C-D055C256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685800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Table 13.3 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Errors</a:t>
            </a:r>
          </a:p>
        </p:txBody>
      </p:sp>
      <p:pic>
        <p:nvPicPr>
          <p:cNvPr id="561194" name="Picture 42">
            <a:extLst>
              <a:ext uri="{FF2B5EF4-FFF2-40B4-BE49-F238E27FC236}">
                <a16:creationId xmlns:a16="http://schemas.microsoft.com/office/drawing/2014/main" id="{E3861313-B38C-4133-88D6-451732EE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49350"/>
            <a:ext cx="77422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A9A45CAC-CCCD-4CED-89F4-30198B68B6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F035B6CB-E646-4133-AF29-0A547D441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874703-6AB7-4212-8582-C46FD3B7D88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512002" name="Text Box 2">
            <a:extLst>
              <a:ext uri="{FF2B5EF4-FFF2-40B4-BE49-F238E27FC236}">
                <a16:creationId xmlns:a16="http://schemas.microsoft.com/office/drawing/2014/main" id="{29C0C596-7F8F-4FE0-B06F-C662EF26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ABORT chunk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877ADBCA-FD47-4EB0-858E-7A27275959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F4A1E4F0-DE88-4818-ADB1-114AF4B50F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5" name="Rectangle 5">
            <a:extLst>
              <a:ext uri="{FF2B5EF4-FFF2-40B4-BE49-F238E27FC236}">
                <a16:creationId xmlns:a16="http://schemas.microsoft.com/office/drawing/2014/main" id="{04595062-EFEF-4978-AB1D-C2A1F63514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42D9EE37-B41D-4388-8C72-D0677DB7BC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7" name="Rectangle 7">
            <a:extLst>
              <a:ext uri="{FF2B5EF4-FFF2-40B4-BE49-F238E27FC236}">
                <a16:creationId xmlns:a16="http://schemas.microsoft.com/office/drawing/2014/main" id="{F6D73AA2-786F-4D87-8046-DB4D757E45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8" name="Rectangle 8">
            <a:extLst>
              <a:ext uri="{FF2B5EF4-FFF2-40B4-BE49-F238E27FC236}">
                <a16:creationId xmlns:a16="http://schemas.microsoft.com/office/drawing/2014/main" id="{1EC006BA-4342-4C18-B0BE-7EF4FDFB1C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2009" name="Rectangle 9">
            <a:extLst>
              <a:ext uri="{FF2B5EF4-FFF2-40B4-BE49-F238E27FC236}">
                <a16:creationId xmlns:a16="http://schemas.microsoft.com/office/drawing/2014/main" id="{DB07FEF4-3A1A-431E-813B-7C48D68F05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12010" name="Picture 10">
            <a:extLst>
              <a:ext uri="{FF2B5EF4-FFF2-40B4-BE49-F238E27FC236}">
                <a16:creationId xmlns:a16="http://schemas.microsoft.com/office/drawing/2014/main" id="{A2797B58-79FF-4012-998B-F620E50D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47888"/>
            <a:ext cx="7496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7A34E21C-8A44-4531-9740-B4BC5B343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DFDF9F79-D1F0-4480-A2F6-5E407ED9D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242E9-B8F2-4A41-BD77-3A961E321A2C}" type="slidenum">
              <a:rPr lang="zh-CN" altLang="en-US"/>
              <a:pPr/>
              <a:t>43</a:t>
            </a:fld>
            <a:endParaRPr lang="en-US" altLang="zh-CN"/>
          </a:p>
        </p:txBody>
      </p:sp>
      <p:grpSp>
        <p:nvGrpSpPr>
          <p:cNvPr id="565250" name="Group 2">
            <a:extLst>
              <a:ext uri="{FF2B5EF4-FFF2-40B4-BE49-F238E27FC236}">
                <a16:creationId xmlns:a16="http://schemas.microsoft.com/office/drawing/2014/main" id="{9ECD2126-C291-4D10-94AF-B6ED996AECF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565251" name="AutoShape 3">
              <a:extLst>
                <a:ext uri="{FF2B5EF4-FFF2-40B4-BE49-F238E27FC236}">
                  <a16:creationId xmlns:a16="http://schemas.microsoft.com/office/drawing/2014/main" id="{A9DAF492-70B0-42BA-8CC2-18337F0E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5252" name="AutoShape 4">
              <a:extLst>
                <a:ext uri="{FF2B5EF4-FFF2-40B4-BE49-F238E27FC236}">
                  <a16:creationId xmlns:a16="http://schemas.microsoft.com/office/drawing/2014/main" id="{E1B20C6A-5FC9-49B8-A761-06706C77B77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5253" name="Line 5">
              <a:extLst>
                <a:ext uri="{FF2B5EF4-FFF2-40B4-BE49-F238E27FC236}">
                  <a16:creationId xmlns:a16="http://schemas.microsoft.com/office/drawing/2014/main" id="{F6C9C615-D9C4-42C2-9E9C-08222991B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5254" name="Text Box 6">
            <a:extLst>
              <a:ext uri="{FF2B5EF4-FFF2-40B4-BE49-F238E27FC236}">
                <a16:creationId xmlns:a16="http://schemas.microsoft.com/office/drawing/2014/main" id="{DD87D2A8-879E-4CF8-B0BD-4EE43B7D1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76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13.4   AN SCTP ASSOCIATION</a:t>
            </a:r>
          </a:p>
        </p:txBody>
      </p:sp>
      <p:sp>
        <p:nvSpPr>
          <p:cNvPr id="565255" name="Rectangle 7">
            <a:extLst>
              <a:ext uri="{FF2B5EF4-FFF2-40B4-BE49-F238E27FC236}">
                <a16:creationId xmlns:a16="http://schemas.microsoft.com/office/drawing/2014/main" id="{8804FCA7-99B1-4FA8-8AA6-1EF0B7B7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SCTP, like TCP, is a connection-oriented protocol. However, a connection in SCTP is called an association to emphasize multihoming</a:t>
            </a:r>
          </a:p>
        </p:txBody>
      </p:sp>
      <p:sp>
        <p:nvSpPr>
          <p:cNvPr id="565256" name="Rectangle 8">
            <a:extLst>
              <a:ext uri="{FF2B5EF4-FFF2-40B4-BE49-F238E27FC236}">
                <a16:creationId xmlns:a16="http://schemas.microsoft.com/office/drawing/2014/main" id="{E7281D6A-9938-4D4E-AC9E-8CC6A3EB5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565257" name="Rectangle 9">
            <a:extLst>
              <a:ext uri="{FF2B5EF4-FFF2-40B4-BE49-F238E27FC236}">
                <a16:creationId xmlns:a16="http://schemas.microsoft.com/office/drawing/2014/main" id="{9F973C0A-79A3-47BF-BA66-B5611371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Association Establishment </a:t>
            </a:r>
            <a:r>
              <a:rPr lang="fr-FR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fr-FR" altLang="zh-CN" sz="20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fr-FR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Transfer </a:t>
            </a:r>
          </a:p>
          <a:p>
            <a:r>
              <a:rPr lang="fr-FR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Association Termination </a:t>
            </a:r>
          </a:p>
          <a:p>
            <a:r>
              <a:rPr lang="fr-FR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Association Abortion </a:t>
            </a:r>
            <a:endParaRPr lang="en-US" altLang="zh-CN" sz="20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D5FD035-0A6D-45CF-8CFC-AD281F0B1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57BBAF0-D323-46D6-9B5A-E74376AAF5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D8749-56C8-423D-9049-84CC0AC53EE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B6E31B40-D5B0-4D71-B038-793087C6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25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 connection in SCTP is called an association.</a:t>
            </a:r>
          </a:p>
        </p:txBody>
      </p:sp>
      <p:sp>
        <p:nvSpPr>
          <p:cNvPr id="555011" name="PubRRectCallout">
            <a:extLst>
              <a:ext uri="{FF2B5EF4-FFF2-40B4-BE49-F238E27FC236}">
                <a16:creationId xmlns:a16="http://schemas.microsoft.com/office/drawing/2014/main" id="{A27F32ED-ECD4-4290-943E-06A2C38EA5F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5097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5012" name="Picture 4">
            <a:extLst>
              <a:ext uri="{FF2B5EF4-FFF2-40B4-BE49-F238E27FC236}">
                <a16:creationId xmlns:a16="http://schemas.microsoft.com/office/drawing/2014/main" id="{A32C869E-BB21-450B-9CC3-0AE9E314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97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5013" name="Text Box 5">
            <a:extLst>
              <a:ext uri="{FF2B5EF4-FFF2-40B4-BE49-F238E27FC236}">
                <a16:creationId xmlns:a16="http://schemas.microsoft.com/office/drawing/2014/main" id="{76E85E48-EEA6-4748-AA94-2E5E4467C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621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314383D8-336F-429E-BB75-220AF138D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BC79F3B-9F78-4475-99B4-1BE684F85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F54A0-BD91-45BB-A258-F12E11D9909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32482" name="Text Box 2">
            <a:extLst>
              <a:ext uri="{FF2B5EF4-FFF2-40B4-BE49-F238E27FC236}">
                <a16:creationId xmlns:a16="http://schemas.microsoft.com/office/drawing/2014/main" id="{0CF2D3BA-6851-4DC3-9735-9B4B999C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13.19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Four-way handshaking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67951A53-248E-470E-BFEA-59F82DEB85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4" name="Rectangle 4">
            <a:extLst>
              <a:ext uri="{FF2B5EF4-FFF2-40B4-BE49-F238E27FC236}">
                <a16:creationId xmlns:a16="http://schemas.microsoft.com/office/drawing/2014/main" id="{8BBE32D3-8E69-4BBC-A19D-8851728358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5" name="Rectangle 5">
            <a:extLst>
              <a:ext uri="{FF2B5EF4-FFF2-40B4-BE49-F238E27FC236}">
                <a16:creationId xmlns:a16="http://schemas.microsoft.com/office/drawing/2014/main" id="{F24C5439-43F2-408B-874C-6CFF0779A1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6" name="Rectangle 6">
            <a:extLst>
              <a:ext uri="{FF2B5EF4-FFF2-40B4-BE49-F238E27FC236}">
                <a16:creationId xmlns:a16="http://schemas.microsoft.com/office/drawing/2014/main" id="{7F97A375-A3F2-4A83-B74E-BF79D83707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7" name="Rectangle 7">
            <a:extLst>
              <a:ext uri="{FF2B5EF4-FFF2-40B4-BE49-F238E27FC236}">
                <a16:creationId xmlns:a16="http://schemas.microsoft.com/office/drawing/2014/main" id="{95DCAB87-A5F3-429B-984D-EE5389176E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8" name="Rectangle 8">
            <a:extLst>
              <a:ext uri="{FF2B5EF4-FFF2-40B4-BE49-F238E27FC236}">
                <a16:creationId xmlns:a16="http://schemas.microsoft.com/office/drawing/2014/main" id="{A1F34E41-3A6D-48D1-80EA-203D3B9EF7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2489" name="Rectangle 9">
            <a:extLst>
              <a:ext uri="{FF2B5EF4-FFF2-40B4-BE49-F238E27FC236}">
                <a16:creationId xmlns:a16="http://schemas.microsoft.com/office/drawing/2014/main" id="{82F0EEB7-CD7F-479A-98D0-06780AFDC0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2490" name="Picture 10">
            <a:extLst>
              <a:ext uri="{FF2B5EF4-FFF2-40B4-BE49-F238E27FC236}">
                <a16:creationId xmlns:a16="http://schemas.microsoft.com/office/drawing/2014/main" id="{DA7AB2CB-1E92-4FB7-AAF7-72D53CB67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338263"/>
            <a:ext cx="7350125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8EC40-F7F7-4B72-967B-F404780F2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9F7021-3966-45F7-B2FE-5B9B8A981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7FF92-77B9-48A7-81C4-CFD56C09A4E3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1991F7D1-CAF1-4250-8957-D5EBE84DE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Cookie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1C8F2505-9C9F-45BF-8AB8-13854D4D5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Cookie</a:t>
            </a:r>
            <a:r>
              <a:rPr lang="zh-CN" altLang="en-US">
                <a:ea typeface="宋体" panose="02010600030101010101" pitchFamily="2" charset="-122"/>
              </a:rPr>
              <a:t>是当你访问某个站点时，随某个</a:t>
            </a:r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网页发送到你的浏览器中的一小段信息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防止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中出现的泛洪攻击，</a:t>
            </a:r>
            <a:r>
              <a:rPr lang="en-US" altLang="zh-CN">
                <a:ea typeface="宋体" panose="02010600030101010101" pitchFamily="2" charset="-122"/>
              </a:rPr>
              <a:t>DOS</a:t>
            </a:r>
            <a:r>
              <a:rPr lang="zh-CN" altLang="en-US">
                <a:ea typeface="宋体" panose="02010600030101010101" pitchFamily="2" charset="-122"/>
              </a:rPr>
              <a:t>攻击。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13600-EF55-45A0-B121-B29C54052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5B00-87A4-4B84-8530-089DDD693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193F-9BF9-4C87-A94B-313123914FD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D49EB754-9763-4AC3-8D37-539709EB1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建立关联交换的分组数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F4017534-389B-4FF1-9E3D-AEB74283E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尽管是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次握手，但是在第三个，第四个分组就可以传送数据了。同时在防止</a:t>
            </a:r>
            <a:r>
              <a:rPr lang="en-US" altLang="zh-CN">
                <a:ea typeface="宋体" panose="02010600030101010101" pitchFamily="2" charset="-122"/>
              </a:rPr>
              <a:t>SYN</a:t>
            </a:r>
            <a:r>
              <a:rPr lang="zh-CN" altLang="en-US">
                <a:ea typeface="宋体" panose="02010600030101010101" pitchFamily="2" charset="-122"/>
              </a:rPr>
              <a:t>拒绝服务的攻击方面提供了更高的安全性。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59D2B-12A9-4642-BCD3-F15BD84EF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B0C6E0-2D02-4187-A27E-14D2B4BB5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92A50-CDB9-41FE-B478-FC51F82C327F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B03DD2D1-7B79-41D9-B17F-62950E3B6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验证标志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E741BD91-5ACD-4603-A293-1637C7007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）问题</a:t>
            </a:r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一个盲目的攻击者可以像我们在</a:t>
            </a:r>
            <a:r>
              <a:rPr lang="en-US" altLang="zh-CN">
                <a:ea typeface="宋体" panose="02010600030101010101" pitchFamily="2" charset="-122"/>
              </a:rPr>
              <a:t>SYN</a:t>
            </a:r>
            <a:r>
              <a:rPr lang="zh-CN" altLang="en-US">
                <a:ea typeface="宋体" panose="02010600030101010101" pitchFamily="2" charset="-122"/>
              </a:rPr>
              <a:t>攻击中一样，使用随机选出的源端口地址和目的端口地址像一个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服务器发送报文段。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）问题</a:t>
            </a: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从前面的连接传过来的延迟的报文段可能在一个新的连接中出现，此报文段使用了同样的源端口地址和目的端口地址。这也是</a:t>
            </a:r>
            <a:r>
              <a:rPr lang="en-US" altLang="zh-CN">
                <a:ea typeface="宋体" panose="02010600030101010101" pitchFamily="2" charset="-122"/>
              </a:rPr>
              <a:t>TCP</a:t>
            </a:r>
            <a:r>
              <a:rPr lang="zh-CN" altLang="en-US">
                <a:ea typeface="宋体" panose="02010600030101010101" pitchFamily="2" charset="-122"/>
              </a:rPr>
              <a:t>在终止连接时需要有</a:t>
            </a:r>
            <a:r>
              <a:rPr lang="en-US" altLang="zh-CN">
                <a:ea typeface="宋体" panose="02010600030101010101" pitchFamily="2" charset="-122"/>
              </a:rPr>
              <a:t>Time-wait</a:t>
            </a:r>
            <a:r>
              <a:rPr lang="zh-CN" altLang="en-US">
                <a:ea typeface="宋体" panose="02010600030101010101" pitchFamily="2" charset="-122"/>
              </a:rPr>
              <a:t>计时器的一个原因。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8A29756-E424-4C10-BD51-175D1897D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A05577AA-AF8E-4FE6-B2FA-8623AF814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1065D-1586-4E7A-ACC1-D5DEDBEAA757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2BE14CF9-7DEF-462F-9B6A-41FDCF39B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3175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No other chunk is allowed in a packet carrying an INIT or INIT ACK chunk.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 COOKIE ECHO or a COOKIE ACK chunk can carry DATA chunks.</a:t>
            </a:r>
          </a:p>
        </p:txBody>
      </p:sp>
      <p:sp>
        <p:nvSpPr>
          <p:cNvPr id="556035" name="PubRRectCallout">
            <a:extLst>
              <a:ext uri="{FF2B5EF4-FFF2-40B4-BE49-F238E27FC236}">
                <a16:creationId xmlns:a16="http://schemas.microsoft.com/office/drawing/2014/main" id="{2E640F5B-44E5-41F4-B6B7-04904610FB9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6036" name="Picture 4">
            <a:extLst>
              <a:ext uri="{FF2B5EF4-FFF2-40B4-BE49-F238E27FC236}">
                <a16:creationId xmlns:a16="http://schemas.microsoft.com/office/drawing/2014/main" id="{732D8D52-C1C1-4615-9917-D4F77C93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6037" name="Text Box 5">
            <a:extLst>
              <a:ext uri="{FF2B5EF4-FFF2-40B4-BE49-F238E27FC236}">
                <a16:creationId xmlns:a16="http://schemas.microsoft.com/office/drawing/2014/main" id="{A238DE81-EDD7-4BBA-91C0-2AAF501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3CDCF59D-6BCB-4C7F-BFB8-F1B30FB002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219D974-805F-4E60-9F31-D2D6EF1CB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FDA745-0D20-498D-9E20-710697A1FC3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59107" name="Text Box 3">
            <a:extLst>
              <a:ext uri="{FF2B5EF4-FFF2-40B4-BE49-F238E27FC236}">
                <a16:creationId xmlns:a16="http://schemas.microsoft.com/office/drawing/2014/main" id="{246E11EE-158B-40E6-9471-931FFBA91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476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Table 13.1 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Some SCTP applications</a:t>
            </a:r>
          </a:p>
        </p:txBody>
      </p:sp>
      <p:grpSp>
        <p:nvGrpSpPr>
          <p:cNvPr id="559151" name="Group 47">
            <a:extLst>
              <a:ext uri="{FF2B5EF4-FFF2-40B4-BE49-F238E27FC236}">
                <a16:creationId xmlns:a16="http://schemas.microsoft.com/office/drawing/2014/main" id="{483548DF-F896-41BF-812A-5C7C5B5597A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92263"/>
            <a:ext cx="7386638" cy="2598737"/>
            <a:chOff x="288" y="1339"/>
            <a:chExt cx="4653" cy="1637"/>
          </a:xfrm>
        </p:grpSpPr>
        <p:pic>
          <p:nvPicPr>
            <p:cNvPr id="559150" name="Picture 46">
              <a:extLst>
                <a:ext uri="{FF2B5EF4-FFF2-40B4-BE49-F238E27FC236}">
                  <a16:creationId xmlns:a16="http://schemas.microsoft.com/office/drawing/2014/main" id="{7F8F2058-3403-4B88-B85D-0F9AFFCF7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1800"/>
              <a:ext cx="4641" cy="1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9149" name="Picture 45">
              <a:extLst>
                <a:ext uri="{FF2B5EF4-FFF2-40B4-BE49-F238E27FC236}">
                  <a16:creationId xmlns:a16="http://schemas.microsoft.com/office/drawing/2014/main" id="{6E3BDA60-A456-4404-913C-4AEEE00BE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339"/>
              <a:ext cx="4653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416CC47-3746-4903-BF1D-AABAA8DD25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656FAA7-2DB8-44B2-B91A-5711230AE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C1BA-B7D4-4BB4-8A52-0F3ADA97F38D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9940DEFE-0B9B-4072-883A-2B3097CF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6257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In SCTP, only DATA chunks consume TSNs;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DATA chunks are the only chunks that are acknowledged.</a:t>
            </a:r>
          </a:p>
        </p:txBody>
      </p:sp>
      <p:sp>
        <p:nvSpPr>
          <p:cNvPr id="557059" name="PubRRectCallout">
            <a:extLst>
              <a:ext uri="{FF2B5EF4-FFF2-40B4-BE49-F238E27FC236}">
                <a16:creationId xmlns:a16="http://schemas.microsoft.com/office/drawing/2014/main" id="{317DF269-A12E-47AB-99B6-63A2BE35E77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7060" name="Picture 4">
            <a:extLst>
              <a:ext uri="{FF2B5EF4-FFF2-40B4-BE49-F238E27FC236}">
                <a16:creationId xmlns:a16="http://schemas.microsoft.com/office/drawing/2014/main" id="{D89EA76D-FAF8-4924-AF7F-4053D9E6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7061" name="Text Box 5">
            <a:extLst>
              <a:ext uri="{FF2B5EF4-FFF2-40B4-BE49-F238E27FC236}">
                <a16:creationId xmlns:a16="http://schemas.microsoft.com/office/drawing/2014/main" id="{D07B7422-634E-4676-9322-1F837D58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E54376B9-29E6-4CF4-951E-45006A234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C81C05BE-393D-4494-BDD1-EC654A8C0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A6A2B-481B-4D3A-8CF2-47A2FBB1CFFE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533506" name="Text Box 2">
            <a:extLst>
              <a:ext uri="{FF2B5EF4-FFF2-40B4-BE49-F238E27FC236}">
                <a16:creationId xmlns:a16="http://schemas.microsoft.com/office/drawing/2014/main" id="{F21C5549-5898-48BB-8C71-4D213B7F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Simple data transfer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85EB9ADF-2C89-41DE-8F09-D446035A8D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08" name="Rectangle 4">
            <a:extLst>
              <a:ext uri="{FF2B5EF4-FFF2-40B4-BE49-F238E27FC236}">
                <a16:creationId xmlns:a16="http://schemas.microsoft.com/office/drawing/2014/main" id="{F2FE8D53-4999-484F-9C66-C9E77EE59F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09" name="Rectangle 5">
            <a:extLst>
              <a:ext uri="{FF2B5EF4-FFF2-40B4-BE49-F238E27FC236}">
                <a16:creationId xmlns:a16="http://schemas.microsoft.com/office/drawing/2014/main" id="{426B8DAC-10D7-492E-8417-C8B0AD4C48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10" name="Rectangle 6">
            <a:extLst>
              <a:ext uri="{FF2B5EF4-FFF2-40B4-BE49-F238E27FC236}">
                <a16:creationId xmlns:a16="http://schemas.microsoft.com/office/drawing/2014/main" id="{BCC7CCD0-D650-41BB-B19E-382776BA5F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11" name="Rectangle 7">
            <a:extLst>
              <a:ext uri="{FF2B5EF4-FFF2-40B4-BE49-F238E27FC236}">
                <a16:creationId xmlns:a16="http://schemas.microsoft.com/office/drawing/2014/main" id="{6D936978-FB21-4A51-A63C-9807FB8BE8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12" name="Rectangle 8">
            <a:extLst>
              <a:ext uri="{FF2B5EF4-FFF2-40B4-BE49-F238E27FC236}">
                <a16:creationId xmlns:a16="http://schemas.microsoft.com/office/drawing/2014/main" id="{579532A0-1C7C-45D8-B2D9-3BE83042DF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3513" name="Rectangle 9">
            <a:extLst>
              <a:ext uri="{FF2B5EF4-FFF2-40B4-BE49-F238E27FC236}">
                <a16:creationId xmlns:a16="http://schemas.microsoft.com/office/drawing/2014/main" id="{DA0A2798-4135-483A-B32F-76247E6FF3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3514" name="Picture 10">
            <a:extLst>
              <a:ext uri="{FF2B5EF4-FFF2-40B4-BE49-F238E27FC236}">
                <a16:creationId xmlns:a16="http://schemas.microsoft.com/office/drawing/2014/main" id="{835D08BA-B25E-4D5D-A7D4-A5E71873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685800"/>
            <a:ext cx="6061075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AD297F2E-0D47-43AA-ADD0-69E136A0A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F3D4F7B8-3FBF-4229-AD25-E606DEB8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A3C9A-4FD4-4D42-A1B6-52BB48BE7B63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07E43B00-7E0C-4ECC-8576-378FCE85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The acknowledgment in SCTP defines the cumulative TSN, the TSN of the last DATA chunk received in order.</a:t>
            </a:r>
          </a:p>
        </p:txBody>
      </p:sp>
      <p:sp>
        <p:nvSpPr>
          <p:cNvPr id="558083" name="PubRRectCallout">
            <a:extLst>
              <a:ext uri="{FF2B5EF4-FFF2-40B4-BE49-F238E27FC236}">
                <a16:creationId xmlns:a16="http://schemas.microsoft.com/office/drawing/2014/main" id="{AC1D45A8-4020-4D41-AD75-8FE05B77752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58084" name="Picture 4">
            <a:extLst>
              <a:ext uri="{FF2B5EF4-FFF2-40B4-BE49-F238E27FC236}">
                <a16:creationId xmlns:a16="http://schemas.microsoft.com/office/drawing/2014/main" id="{F17860D1-FC06-4CC2-9242-31777F23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8085" name="Text Box 5">
            <a:extLst>
              <a:ext uri="{FF2B5EF4-FFF2-40B4-BE49-F238E27FC236}">
                <a16:creationId xmlns:a16="http://schemas.microsoft.com/office/drawing/2014/main" id="{0869BE98-E952-4FF6-BBBE-83504EF1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512E7-C75D-4137-9A4E-214C0602BE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7CFA3-D00F-406B-A19E-F22C15A31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8D4A4-F251-4F86-A97C-F0F1892CD93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94216771-AF16-4C7E-B62C-C82C7AF30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多归属数据传送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9C3C2470-92C0-4F0E-9E8D-6A90CFB6C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一个端点关联多个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页脚占位符 3">
            <a:extLst>
              <a:ext uri="{FF2B5EF4-FFF2-40B4-BE49-F238E27FC236}">
                <a16:creationId xmlns:a16="http://schemas.microsoft.com/office/drawing/2014/main" id="{DB700494-159E-459D-985E-8EE760621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9" name="灯片编号占位符 4">
            <a:extLst>
              <a:ext uri="{FF2B5EF4-FFF2-40B4-BE49-F238E27FC236}">
                <a16:creationId xmlns:a16="http://schemas.microsoft.com/office/drawing/2014/main" id="{882F996C-B032-452F-9566-CCFDE7229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2B42C-71E6-4D1C-BAE3-2CEA8F332947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7B3D8ABB-EEC8-4309-B51F-EC809B8ED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2775" cy="114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b" anchorCtr="0" compatLnSpc="1">
            <a:prstTxWarp prst="textNoShape">
              <a:avLst/>
            </a:prstTxWarp>
          </a:bodyPr>
          <a:lstStyle/>
          <a:p>
            <a:pPr marL="1079500" indent="-955675" defTabSz="457200">
              <a:tabLst>
                <a:tab pos="0" algn="l"/>
                <a:tab pos="893763" algn="l"/>
                <a:tab pos="1792288" algn="l"/>
                <a:tab pos="2689225" algn="l"/>
                <a:tab pos="3586163" algn="l"/>
                <a:tab pos="4483100" algn="l"/>
                <a:tab pos="5376863" algn="l"/>
                <a:tab pos="6276975" algn="l"/>
                <a:tab pos="7170738" algn="l"/>
                <a:tab pos="8070850" algn="l"/>
                <a:tab pos="8964613" algn="l"/>
                <a:tab pos="9863138" algn="l"/>
                <a:tab pos="10760075" algn="l"/>
              </a:tabLst>
            </a:pPr>
            <a:r>
              <a:rPr lang="en-GB" altLang="zh-CN">
                <a:ea typeface="宋体" panose="02010600030101010101" pitchFamily="2" charset="-122"/>
              </a:rPr>
              <a:t>Multi-homed Considerations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F5E9A2E1-933B-4668-AC28-98BADA09F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3886200"/>
            <a:ext cx="7942262" cy="299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t" anchorCtr="0" compatLnSpc="1">
            <a:prstTxWarp prst="textNoShape">
              <a:avLst/>
            </a:prstTxWarp>
          </a:bodyPr>
          <a:lstStyle/>
          <a:p>
            <a:pPr marL="258763" indent="-258763" defTabSz="457200">
              <a:tabLst>
                <a:tab pos="893763" algn="l"/>
                <a:tab pos="1790700" algn="l"/>
                <a:tab pos="2687638" algn="l"/>
                <a:tab pos="3584575" algn="l"/>
                <a:tab pos="4481513" algn="l"/>
                <a:tab pos="5376863" algn="l"/>
                <a:tab pos="6275388" algn="l"/>
                <a:tab pos="7169150" algn="l"/>
                <a:tab pos="8069263" algn="l"/>
                <a:tab pos="8963025" algn="l"/>
                <a:tab pos="9859963" algn="l"/>
                <a:tab pos="10758488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When a peer is multi-homed, a </a:t>
            </a:r>
            <a:r>
              <a:rPr lang="en-GB" altLang="zh-CN" sz="240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GB" altLang="zh-CN" sz="2400">
                <a:ea typeface="宋体" panose="02010600030101010101" pitchFamily="2" charset="-122"/>
              </a:rPr>
              <a:t>primary destination address</a:t>
            </a:r>
            <a:r>
              <a:rPr lang="en-GB" altLang="zh-CN" sz="24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GB" altLang="zh-CN" sz="2400">
                <a:ea typeface="宋体" panose="02010600030101010101" pitchFamily="2" charset="-122"/>
              </a:rPr>
              <a:t> is selected by the SCTP endpoint.</a:t>
            </a:r>
          </a:p>
          <a:p>
            <a:pPr marL="258763" indent="-258763" defTabSz="457200">
              <a:tabLst>
                <a:tab pos="893763" algn="l"/>
                <a:tab pos="1790700" algn="l"/>
                <a:tab pos="2687638" algn="l"/>
                <a:tab pos="3584575" algn="l"/>
                <a:tab pos="4481513" algn="l"/>
                <a:tab pos="5376863" algn="l"/>
                <a:tab pos="6275388" algn="l"/>
                <a:tab pos="7169150" algn="l"/>
                <a:tab pos="8069263" algn="l"/>
                <a:tab pos="8963025" algn="l"/>
                <a:tab pos="9859963" algn="l"/>
                <a:tab pos="10758488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By default, all data is sent to this primary address.</a:t>
            </a:r>
          </a:p>
          <a:p>
            <a:pPr marL="258763" indent="-258763" defTabSz="457200">
              <a:tabLst>
                <a:tab pos="893763" algn="l"/>
                <a:tab pos="1790700" algn="l"/>
                <a:tab pos="2687638" algn="l"/>
                <a:tab pos="3584575" algn="l"/>
                <a:tab pos="4481513" algn="l"/>
                <a:tab pos="5376863" algn="l"/>
                <a:tab pos="6275388" algn="l"/>
                <a:tab pos="7169150" algn="l"/>
                <a:tab pos="8069263" algn="l"/>
                <a:tab pos="8963025" algn="l"/>
                <a:tab pos="9859963" algn="l"/>
                <a:tab pos="10758488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When the primary address fails, the sender selects an alternate primary address until it is restored or the user changes the primary address.</a:t>
            </a:r>
          </a:p>
        </p:txBody>
      </p:sp>
      <p:grpSp>
        <p:nvGrpSpPr>
          <p:cNvPr id="573444" name="Group 4">
            <a:extLst>
              <a:ext uri="{FF2B5EF4-FFF2-40B4-BE49-F238E27FC236}">
                <a16:creationId xmlns:a16="http://schemas.microsoft.com/office/drawing/2014/main" id="{79801D78-50D9-4140-A7A6-36623152B218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733425"/>
            <a:ext cx="7372350" cy="3103563"/>
            <a:chOff x="717" y="509"/>
            <a:chExt cx="5119" cy="2155"/>
          </a:xfrm>
        </p:grpSpPr>
        <p:sp>
          <p:nvSpPr>
            <p:cNvPr id="573445" name="Line 5">
              <a:extLst>
                <a:ext uri="{FF2B5EF4-FFF2-40B4-BE49-F238E27FC236}">
                  <a16:creationId xmlns:a16="http://schemas.microsoft.com/office/drawing/2014/main" id="{A4B805FC-4B8D-434A-AF3D-E3D96E030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" y="2452"/>
              <a:ext cx="4902" cy="0"/>
            </a:xfrm>
            <a:prstGeom prst="line">
              <a:avLst/>
            </a:prstGeom>
            <a:noFill/>
            <a:ln w="128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46" name="Line 6">
              <a:extLst>
                <a:ext uri="{FF2B5EF4-FFF2-40B4-BE49-F238E27FC236}">
                  <a16:creationId xmlns:a16="http://schemas.microsoft.com/office/drawing/2014/main" id="{17E2F3CC-ED48-4A3F-851A-12F392B81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668"/>
              <a:ext cx="3171" cy="0"/>
            </a:xfrm>
            <a:prstGeom prst="line">
              <a:avLst/>
            </a:prstGeom>
            <a:noFill/>
            <a:ln w="128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47" name="AutoShape 7">
              <a:extLst>
                <a:ext uri="{FF2B5EF4-FFF2-40B4-BE49-F238E27FC236}">
                  <a16:creationId xmlns:a16="http://schemas.microsoft.com/office/drawing/2014/main" id="{CA0F2DA0-5A9E-4F22-A3B9-BE1F1E759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509"/>
              <a:ext cx="1485" cy="912"/>
            </a:xfrm>
            <a:prstGeom prst="roundRect">
              <a:avLst>
                <a:gd name="adj" fmla="val 74"/>
              </a:avLst>
            </a:prstGeom>
            <a:solidFill>
              <a:srgbClr val="99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448" name="Group 8">
              <a:extLst>
                <a:ext uri="{FF2B5EF4-FFF2-40B4-BE49-F238E27FC236}">
                  <a16:creationId xmlns:a16="http://schemas.microsoft.com/office/drawing/2014/main" id="{F8DFB2DE-18D4-48E3-B989-A3B21D78B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7" y="1235"/>
              <a:ext cx="274" cy="163"/>
              <a:chOff x="1097" y="2100"/>
              <a:chExt cx="274" cy="239"/>
            </a:xfrm>
          </p:grpSpPr>
          <p:sp>
            <p:nvSpPr>
              <p:cNvPr id="573449" name="AutoShape 9">
                <a:extLst>
                  <a:ext uri="{FF2B5EF4-FFF2-40B4-BE49-F238E27FC236}">
                    <a16:creationId xmlns:a16="http://schemas.microsoft.com/office/drawing/2014/main" id="{F58252A7-8CE4-4652-BBB9-72C59F370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100"/>
                <a:ext cx="272" cy="161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50" name="AutoShape 10">
                <a:extLst>
                  <a:ext uri="{FF2B5EF4-FFF2-40B4-BE49-F238E27FC236}">
                    <a16:creationId xmlns:a16="http://schemas.microsoft.com/office/drawing/2014/main" id="{45D3C614-D15E-4FE6-9126-9E3F1935E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100"/>
                <a:ext cx="274" cy="23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NI-1</a:t>
                </a:r>
              </a:p>
            </p:txBody>
          </p:sp>
        </p:grpSp>
        <p:grpSp>
          <p:nvGrpSpPr>
            <p:cNvPr id="573451" name="Group 11">
              <a:extLst>
                <a:ext uri="{FF2B5EF4-FFF2-40B4-BE49-F238E27FC236}">
                  <a16:creationId xmlns:a16="http://schemas.microsoft.com/office/drawing/2014/main" id="{632B9EE3-594B-4AEF-B456-E676DCA71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" y="1235"/>
              <a:ext cx="274" cy="163"/>
              <a:chOff x="1797" y="2100"/>
              <a:chExt cx="274" cy="239"/>
            </a:xfrm>
          </p:grpSpPr>
          <p:sp>
            <p:nvSpPr>
              <p:cNvPr id="573452" name="AutoShape 12">
                <a:extLst>
                  <a:ext uri="{FF2B5EF4-FFF2-40B4-BE49-F238E27FC236}">
                    <a16:creationId xmlns:a16="http://schemas.microsoft.com/office/drawing/2014/main" id="{4698780C-2A35-403B-BA9D-D9A206248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100"/>
                <a:ext cx="272" cy="161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53" name="AutoShape 13">
                <a:extLst>
                  <a:ext uri="{FF2B5EF4-FFF2-40B4-BE49-F238E27FC236}">
                    <a16:creationId xmlns:a16="http://schemas.microsoft.com/office/drawing/2014/main" id="{D39DE2AC-E693-482A-BC4A-1B604871A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100"/>
                <a:ext cx="274" cy="23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NI-2</a:t>
                </a:r>
              </a:p>
            </p:txBody>
          </p:sp>
        </p:grpSp>
        <p:sp>
          <p:nvSpPr>
            <p:cNvPr id="573454" name="Line 14">
              <a:extLst>
                <a:ext uri="{FF2B5EF4-FFF2-40B4-BE49-F238E27FC236}">
                  <a16:creationId xmlns:a16="http://schemas.microsoft.com/office/drawing/2014/main" id="{4821FD13-2139-494D-A865-EBBA6F6CF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1158"/>
              <a:ext cx="1485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55" name="Line 15">
              <a:extLst>
                <a:ext uri="{FF2B5EF4-FFF2-40B4-BE49-F238E27FC236}">
                  <a16:creationId xmlns:a16="http://schemas.microsoft.com/office/drawing/2014/main" id="{AD235365-9510-4ECD-AEFA-D139D787A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9" y="936"/>
              <a:ext cx="147" cy="2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56" name="Line 16">
              <a:extLst>
                <a:ext uri="{FF2B5EF4-FFF2-40B4-BE49-F238E27FC236}">
                  <a16:creationId xmlns:a16="http://schemas.microsoft.com/office/drawing/2014/main" id="{DCEB3334-F424-4628-9BD6-82D97E165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936"/>
              <a:ext cx="287" cy="2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3457" name="Group 17">
              <a:extLst>
                <a:ext uri="{FF2B5EF4-FFF2-40B4-BE49-F238E27FC236}">
                  <a16:creationId xmlns:a16="http://schemas.microsoft.com/office/drawing/2014/main" id="{F1BD0B96-7EA6-45DC-9522-1C5603789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5" y="642"/>
              <a:ext cx="986" cy="296"/>
              <a:chOff x="1085" y="1229"/>
              <a:chExt cx="986" cy="435"/>
            </a:xfrm>
          </p:grpSpPr>
          <p:sp>
            <p:nvSpPr>
              <p:cNvPr id="573458" name="Oval 18">
                <a:extLst>
                  <a:ext uri="{FF2B5EF4-FFF2-40B4-BE49-F238E27FC236}">
                    <a16:creationId xmlns:a16="http://schemas.microsoft.com/office/drawing/2014/main" id="{4329B328-8DC4-4782-8E04-7B668D563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5" y="1229"/>
                <a:ext cx="986" cy="435"/>
              </a:xfrm>
              <a:prstGeom prst="ellipse">
                <a:avLst/>
              </a:prstGeom>
              <a:solidFill>
                <a:srgbClr val="EEB30E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73459" name="Group 19">
                <a:extLst>
                  <a:ext uri="{FF2B5EF4-FFF2-40B4-BE49-F238E27FC236}">
                    <a16:creationId xmlns:a16="http://schemas.microsoft.com/office/drawing/2014/main" id="{1A7C77AC-DA53-4A07-834B-6158EE81F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1" y="1294"/>
                <a:ext cx="694" cy="307"/>
                <a:chOff x="1231" y="1294"/>
                <a:chExt cx="694" cy="307"/>
              </a:xfrm>
            </p:grpSpPr>
            <p:sp>
              <p:nvSpPr>
                <p:cNvPr id="573460" name="AutoShape 20">
                  <a:extLst>
                    <a:ext uri="{FF2B5EF4-FFF2-40B4-BE49-F238E27FC236}">
                      <a16:creationId xmlns:a16="http://schemas.microsoft.com/office/drawing/2014/main" id="{74199DD6-FEC4-44BA-9D0C-940808E39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" y="1294"/>
                  <a:ext cx="694" cy="307"/>
                </a:xfrm>
                <a:prstGeom prst="roundRect">
                  <a:avLst>
                    <a:gd name="adj" fmla="val 32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61" name="Text Box 21">
                  <a:extLst>
                    <a:ext uri="{FF2B5EF4-FFF2-40B4-BE49-F238E27FC236}">
                      <a16:creationId xmlns:a16="http://schemas.microsoft.com/office/drawing/2014/main" id="{E29B9DE3-9B42-495D-876F-A158645AC9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31" y="1335"/>
                  <a:ext cx="69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>
                  <a:spAutoFit/>
                </a:bodyPr>
                <a:lstStyle>
                  <a:lvl1pPr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4143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828675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244600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6589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1161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5733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0305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4877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CN" sz="1500" b="0">
                      <a:latin typeface="Arial" panose="020B0604020202020204" pitchFamily="34" charset="0"/>
                      <a:ea typeface="宋体" panose="02010600030101010101" pitchFamily="2" charset="-122"/>
                    </a:rPr>
                    <a:t>Endpoint-1</a:t>
                  </a:r>
                </a:p>
              </p:txBody>
            </p:sp>
          </p:grpSp>
        </p:grpSp>
        <p:sp>
          <p:nvSpPr>
            <p:cNvPr id="573462" name="AutoShape 22">
              <a:extLst>
                <a:ext uri="{FF2B5EF4-FFF2-40B4-BE49-F238E27FC236}">
                  <a16:creationId xmlns:a16="http://schemas.microsoft.com/office/drawing/2014/main" id="{4DF555A7-77F2-436A-9A7B-FCAFEB34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601"/>
              <a:ext cx="1485" cy="912"/>
            </a:xfrm>
            <a:prstGeom prst="roundRect">
              <a:avLst>
                <a:gd name="adj" fmla="val 74"/>
              </a:avLst>
            </a:prstGeom>
            <a:solidFill>
              <a:srgbClr val="3399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463" name="Group 23">
              <a:extLst>
                <a:ext uri="{FF2B5EF4-FFF2-40B4-BE49-F238E27FC236}">
                  <a16:creationId xmlns:a16="http://schemas.microsoft.com/office/drawing/2014/main" id="{626397AA-8970-4279-B0C7-7A893A0DE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" y="1327"/>
              <a:ext cx="274" cy="163"/>
              <a:chOff x="4635" y="2235"/>
              <a:chExt cx="274" cy="239"/>
            </a:xfrm>
          </p:grpSpPr>
          <p:sp>
            <p:nvSpPr>
              <p:cNvPr id="573464" name="AutoShape 24">
                <a:extLst>
                  <a:ext uri="{FF2B5EF4-FFF2-40B4-BE49-F238E27FC236}">
                    <a16:creationId xmlns:a16="http://schemas.microsoft.com/office/drawing/2014/main" id="{49A26244-AB52-47D8-B014-866B0203F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2235"/>
                <a:ext cx="272" cy="161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65" name="AutoShape 25">
                <a:extLst>
                  <a:ext uri="{FF2B5EF4-FFF2-40B4-BE49-F238E27FC236}">
                    <a16:creationId xmlns:a16="http://schemas.microsoft.com/office/drawing/2014/main" id="{CEF9E786-52B0-4859-9E42-978BE0ECE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2235"/>
                <a:ext cx="274" cy="23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NI-1</a:t>
                </a:r>
              </a:p>
            </p:txBody>
          </p:sp>
        </p:grpSp>
        <p:grpSp>
          <p:nvGrpSpPr>
            <p:cNvPr id="573466" name="Group 26">
              <a:extLst>
                <a:ext uri="{FF2B5EF4-FFF2-40B4-BE49-F238E27FC236}">
                  <a16:creationId xmlns:a16="http://schemas.microsoft.com/office/drawing/2014/main" id="{0856AA83-A925-4FF2-90B2-88B1FFB14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5" y="1327"/>
              <a:ext cx="274" cy="163"/>
              <a:chOff x="5335" y="2235"/>
              <a:chExt cx="274" cy="239"/>
            </a:xfrm>
          </p:grpSpPr>
          <p:sp>
            <p:nvSpPr>
              <p:cNvPr id="573467" name="AutoShape 27">
                <a:extLst>
                  <a:ext uri="{FF2B5EF4-FFF2-40B4-BE49-F238E27FC236}">
                    <a16:creationId xmlns:a16="http://schemas.microsoft.com/office/drawing/2014/main" id="{B66FA31B-82CE-4F0F-AB5F-B9B20A8EF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" y="2235"/>
                <a:ext cx="272" cy="161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68" name="AutoShape 28">
                <a:extLst>
                  <a:ext uri="{FF2B5EF4-FFF2-40B4-BE49-F238E27FC236}">
                    <a16:creationId xmlns:a16="http://schemas.microsoft.com/office/drawing/2014/main" id="{D36A193B-D318-4AB4-B38F-1AAF1E19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" y="2235"/>
                <a:ext cx="274" cy="23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NI-2</a:t>
                </a:r>
              </a:p>
            </p:txBody>
          </p:sp>
        </p:grpSp>
        <p:sp>
          <p:nvSpPr>
            <p:cNvPr id="573469" name="Line 29">
              <a:extLst>
                <a:ext uri="{FF2B5EF4-FFF2-40B4-BE49-F238E27FC236}">
                  <a16:creationId xmlns:a16="http://schemas.microsoft.com/office/drawing/2014/main" id="{82F23732-2B7B-4FC8-ACBD-C8B6D6D24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" y="1251"/>
              <a:ext cx="148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70" name="Line 30">
              <a:extLst>
                <a:ext uri="{FF2B5EF4-FFF2-40B4-BE49-F238E27FC236}">
                  <a16:creationId xmlns:a16="http://schemas.microsoft.com/office/drawing/2014/main" id="{438B8A1E-8A74-489E-99B5-0359FCA14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5" y="1034"/>
              <a:ext cx="150" cy="2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71" name="Line 31">
              <a:extLst>
                <a:ext uri="{FF2B5EF4-FFF2-40B4-BE49-F238E27FC236}">
                  <a16:creationId xmlns:a16="http://schemas.microsoft.com/office/drawing/2014/main" id="{61D22CC7-DFAD-46BF-9EC7-D08D0A3F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" y="1034"/>
              <a:ext cx="192" cy="2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3472" name="Group 32">
              <a:extLst>
                <a:ext uri="{FF2B5EF4-FFF2-40B4-BE49-F238E27FC236}">
                  <a16:creationId xmlns:a16="http://schemas.microsoft.com/office/drawing/2014/main" id="{27F6F40B-224B-4438-B036-2FB461E7C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5" y="740"/>
              <a:ext cx="959" cy="296"/>
              <a:chOff x="4615" y="1373"/>
              <a:chExt cx="959" cy="435"/>
            </a:xfrm>
          </p:grpSpPr>
          <p:sp>
            <p:nvSpPr>
              <p:cNvPr id="573473" name="Oval 33">
                <a:extLst>
                  <a:ext uri="{FF2B5EF4-FFF2-40B4-BE49-F238E27FC236}">
                    <a16:creationId xmlns:a16="http://schemas.microsoft.com/office/drawing/2014/main" id="{F49CC5A3-753F-44FE-BD4A-3AECC5DC6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5" y="1373"/>
                <a:ext cx="959" cy="435"/>
              </a:xfrm>
              <a:prstGeom prst="ellipse">
                <a:avLst/>
              </a:prstGeom>
              <a:solidFill>
                <a:srgbClr val="EEB30E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73474" name="Group 34">
                <a:extLst>
                  <a:ext uri="{FF2B5EF4-FFF2-40B4-BE49-F238E27FC236}">
                    <a16:creationId xmlns:a16="http://schemas.microsoft.com/office/drawing/2014/main" id="{3FAAB797-488E-41C5-9D01-8641176EAA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1438"/>
                <a:ext cx="676" cy="307"/>
                <a:chOff x="4757" y="1438"/>
                <a:chExt cx="676" cy="307"/>
              </a:xfrm>
            </p:grpSpPr>
            <p:sp>
              <p:nvSpPr>
                <p:cNvPr id="573475" name="AutoShape 35">
                  <a:extLst>
                    <a:ext uri="{FF2B5EF4-FFF2-40B4-BE49-F238E27FC236}">
                      <a16:creationId xmlns:a16="http://schemas.microsoft.com/office/drawing/2014/main" id="{75561768-282C-4C1C-9FDA-AA143E3A8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" y="1438"/>
                  <a:ext cx="676" cy="307"/>
                </a:xfrm>
                <a:prstGeom prst="roundRect">
                  <a:avLst>
                    <a:gd name="adj" fmla="val 32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76" name="Text Box 36">
                  <a:extLst>
                    <a:ext uri="{FF2B5EF4-FFF2-40B4-BE49-F238E27FC236}">
                      <a16:creationId xmlns:a16="http://schemas.microsoft.com/office/drawing/2014/main" id="{AE05F541-85DF-44F1-A928-A4FE0DA6D9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7" y="1479"/>
                  <a:ext cx="675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>
                  <a:spAutoFit/>
                </a:bodyPr>
                <a:lstStyle>
                  <a:lvl1pPr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4143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828675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244600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6589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1161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5733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0305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4877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CN" sz="1500" b="0">
                      <a:latin typeface="Arial" panose="020B0604020202020204" pitchFamily="34" charset="0"/>
                      <a:ea typeface="宋体" panose="02010600030101010101" pitchFamily="2" charset="-122"/>
                    </a:rPr>
                    <a:t>Endpoint-2</a:t>
                  </a:r>
                </a:p>
              </p:txBody>
            </p:sp>
          </p:grpSp>
        </p:grpSp>
        <p:grpSp>
          <p:nvGrpSpPr>
            <p:cNvPr id="573477" name="Group 37">
              <a:extLst>
                <a:ext uri="{FF2B5EF4-FFF2-40B4-BE49-F238E27FC236}">
                  <a16:creationId xmlns:a16="http://schemas.microsoft.com/office/drawing/2014/main" id="{D251B799-B701-404E-A5AE-8C8394AF8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77"/>
              <a:ext cx="1580" cy="586"/>
              <a:chOff x="2448" y="2161"/>
              <a:chExt cx="1580" cy="861"/>
            </a:xfrm>
          </p:grpSpPr>
          <p:grpSp>
            <p:nvGrpSpPr>
              <p:cNvPr id="573478" name="Group 38">
                <a:extLst>
                  <a:ext uri="{FF2B5EF4-FFF2-40B4-BE49-F238E27FC236}">
                    <a16:creationId xmlns:a16="http://schemas.microsoft.com/office/drawing/2014/main" id="{34B45359-0BA8-4318-BF3F-C2C000744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2161"/>
                <a:ext cx="1580" cy="861"/>
                <a:chOff x="2448" y="2161"/>
                <a:chExt cx="1580" cy="861"/>
              </a:xfrm>
            </p:grpSpPr>
            <p:sp>
              <p:nvSpPr>
                <p:cNvPr id="573479" name="Oval 39">
                  <a:extLst>
                    <a:ext uri="{FF2B5EF4-FFF2-40B4-BE49-F238E27FC236}">
                      <a16:creationId xmlns:a16="http://schemas.microsoft.com/office/drawing/2014/main" id="{B66B4EEF-5CFE-4DAB-9B4E-AEF519DDEE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2592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0" name="Oval 40">
                  <a:extLst>
                    <a:ext uri="{FF2B5EF4-FFF2-40B4-BE49-F238E27FC236}">
                      <a16:creationId xmlns:a16="http://schemas.microsoft.com/office/drawing/2014/main" id="{4CB5ED2F-11E7-4AF5-B28E-9E2ADEE87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719" cy="431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1" name="Oval 41">
                  <a:extLst>
                    <a:ext uri="{FF2B5EF4-FFF2-40B4-BE49-F238E27FC236}">
                      <a16:creationId xmlns:a16="http://schemas.microsoft.com/office/drawing/2014/main" id="{282F7E78-E1FE-45A7-B3D0-13F2D7D4E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161"/>
                  <a:ext cx="719" cy="431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2" name="Oval 42">
                  <a:extLst>
                    <a:ext uri="{FF2B5EF4-FFF2-40B4-BE49-F238E27FC236}">
                      <a16:creationId xmlns:a16="http://schemas.microsoft.com/office/drawing/2014/main" id="{C460D774-7B42-401E-BF32-31C12110F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3" name="Oval 43">
                  <a:extLst>
                    <a:ext uri="{FF2B5EF4-FFF2-40B4-BE49-F238E27FC236}">
                      <a16:creationId xmlns:a16="http://schemas.microsoft.com/office/drawing/2014/main" id="{F0AA63EB-8D42-43E2-A9C5-D430E60F8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7" y="2305"/>
                  <a:ext cx="718" cy="431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4" name="Oval 44">
                  <a:extLst>
                    <a:ext uri="{FF2B5EF4-FFF2-40B4-BE49-F238E27FC236}">
                      <a16:creationId xmlns:a16="http://schemas.microsoft.com/office/drawing/2014/main" id="{EA9D7930-2A74-4749-93A7-CCDA8B419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3" y="2448"/>
                  <a:ext cx="719" cy="431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B8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5" name="Oval 45">
                  <a:extLst>
                    <a:ext uri="{FF2B5EF4-FFF2-40B4-BE49-F238E27FC236}">
                      <a16:creationId xmlns:a16="http://schemas.microsoft.com/office/drawing/2014/main" id="{F1C167E3-2BD5-4C9F-AD38-38B451E9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372"/>
                  <a:ext cx="719" cy="431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B8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486" name="Group 46">
                <a:extLst>
                  <a:ext uri="{FF2B5EF4-FFF2-40B4-BE49-F238E27FC236}">
                    <a16:creationId xmlns:a16="http://schemas.microsoft.com/office/drawing/2014/main" id="{6A23D7A2-6576-405B-8925-A4E805C93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502"/>
                <a:ext cx="941" cy="317"/>
                <a:chOff x="2736" y="2502"/>
                <a:chExt cx="941" cy="317"/>
              </a:xfrm>
            </p:grpSpPr>
            <p:sp>
              <p:nvSpPr>
                <p:cNvPr id="573487" name="AutoShape 47">
                  <a:extLst>
                    <a:ext uri="{FF2B5EF4-FFF2-40B4-BE49-F238E27FC236}">
                      <a16:creationId xmlns:a16="http://schemas.microsoft.com/office/drawing/2014/main" id="{A786226B-B8A8-4F0D-A233-4EF3B8F7E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502"/>
                  <a:ext cx="940" cy="215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88" name="AutoShape 48">
                  <a:extLst>
                    <a:ext uri="{FF2B5EF4-FFF2-40B4-BE49-F238E27FC236}">
                      <a16:creationId xmlns:a16="http://schemas.microsoft.com/office/drawing/2014/main" id="{C67973C8-6A7C-4DD7-AD91-2CCA04516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502"/>
                  <a:ext cx="941" cy="317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4143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828675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244600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6589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1161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5733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0305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4877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CN" sz="2200" b="0">
                      <a:latin typeface="Arial" panose="020B0604020202020204" pitchFamily="34" charset="0"/>
                      <a:ea typeface="宋体" panose="02010600030101010101" pitchFamily="2" charset="-122"/>
                    </a:rPr>
                    <a:t>IP Network</a:t>
                  </a:r>
                </a:p>
              </p:txBody>
            </p:sp>
          </p:grpSp>
        </p:grpSp>
        <p:grpSp>
          <p:nvGrpSpPr>
            <p:cNvPr id="573489" name="Group 49">
              <a:extLst>
                <a:ext uri="{FF2B5EF4-FFF2-40B4-BE49-F238E27FC236}">
                  <a16:creationId xmlns:a16="http://schemas.microsoft.com/office/drawing/2014/main" id="{4BFB9D22-4C7F-4077-98DE-A807B2F0C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078"/>
              <a:ext cx="1580" cy="586"/>
              <a:chOff x="2448" y="3339"/>
              <a:chExt cx="1580" cy="861"/>
            </a:xfrm>
          </p:grpSpPr>
          <p:grpSp>
            <p:nvGrpSpPr>
              <p:cNvPr id="573490" name="Group 50">
                <a:extLst>
                  <a:ext uri="{FF2B5EF4-FFF2-40B4-BE49-F238E27FC236}">
                    <a16:creationId xmlns:a16="http://schemas.microsoft.com/office/drawing/2014/main" id="{9A4A5AFD-5F4A-43EF-93D5-52C60E63B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339"/>
                <a:ext cx="1580" cy="861"/>
                <a:chOff x="2448" y="3339"/>
                <a:chExt cx="1580" cy="861"/>
              </a:xfrm>
            </p:grpSpPr>
            <p:sp>
              <p:nvSpPr>
                <p:cNvPr id="573491" name="Oval 51">
                  <a:extLst>
                    <a:ext uri="{FF2B5EF4-FFF2-40B4-BE49-F238E27FC236}">
                      <a16:creationId xmlns:a16="http://schemas.microsoft.com/office/drawing/2014/main" id="{5F16B102-F9D1-4758-B8A5-CACB9B255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769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2" name="Oval 52">
                  <a:extLst>
                    <a:ext uri="{FF2B5EF4-FFF2-40B4-BE49-F238E27FC236}">
                      <a16:creationId xmlns:a16="http://schemas.microsoft.com/office/drawing/2014/main" id="{BEFBF1F2-AC18-448C-99B1-361AEE92A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627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3" name="Oval 53">
                  <a:extLst>
                    <a:ext uri="{FF2B5EF4-FFF2-40B4-BE49-F238E27FC236}">
                      <a16:creationId xmlns:a16="http://schemas.microsoft.com/office/drawing/2014/main" id="{0DB55330-435C-42DB-969B-D7756C6DB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339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4" name="Oval 54">
                  <a:extLst>
                    <a:ext uri="{FF2B5EF4-FFF2-40B4-BE49-F238E27FC236}">
                      <a16:creationId xmlns:a16="http://schemas.microsoft.com/office/drawing/2014/main" id="{44621679-A4BD-4276-84A4-6A9A658F6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3769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5" name="Oval 55">
                  <a:extLst>
                    <a:ext uri="{FF2B5EF4-FFF2-40B4-BE49-F238E27FC236}">
                      <a16:creationId xmlns:a16="http://schemas.microsoft.com/office/drawing/2014/main" id="{B98F31D0-07DB-4108-9E40-43A5844E6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7" y="3483"/>
                  <a:ext cx="718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6" name="Oval 56">
                  <a:extLst>
                    <a:ext uri="{FF2B5EF4-FFF2-40B4-BE49-F238E27FC236}">
                      <a16:creationId xmlns:a16="http://schemas.microsoft.com/office/drawing/2014/main" id="{A55D3940-EEBB-4832-ADE8-2FACFA954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3" y="3627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B8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497" name="Oval 57">
                  <a:extLst>
                    <a:ext uri="{FF2B5EF4-FFF2-40B4-BE49-F238E27FC236}">
                      <a16:creationId xmlns:a16="http://schemas.microsoft.com/office/drawing/2014/main" id="{B0333A9E-FEE5-475D-A6CC-4221873D6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3551"/>
                  <a:ext cx="719" cy="432"/>
                </a:xfrm>
                <a:prstGeom prst="ellipse">
                  <a:avLst/>
                </a:prstGeom>
                <a:solidFill>
                  <a:srgbClr val="00B8FF"/>
                </a:solidFill>
                <a:ln w="9360">
                  <a:solidFill>
                    <a:srgbClr val="00B8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498" name="Group 58">
                <a:extLst>
                  <a:ext uri="{FF2B5EF4-FFF2-40B4-BE49-F238E27FC236}">
                    <a16:creationId xmlns:a16="http://schemas.microsoft.com/office/drawing/2014/main" id="{9AAC603E-6DF6-41CF-8A6A-6B870D08CF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3680"/>
                <a:ext cx="941" cy="317"/>
                <a:chOff x="2736" y="3680"/>
                <a:chExt cx="941" cy="317"/>
              </a:xfrm>
            </p:grpSpPr>
            <p:sp>
              <p:nvSpPr>
                <p:cNvPr id="573499" name="AutoShape 59">
                  <a:extLst>
                    <a:ext uri="{FF2B5EF4-FFF2-40B4-BE49-F238E27FC236}">
                      <a16:creationId xmlns:a16="http://schemas.microsoft.com/office/drawing/2014/main" id="{29F22F89-C1FA-44C6-8B70-F0D1D4DEE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680"/>
                  <a:ext cx="940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00" name="AutoShape 60">
                  <a:extLst>
                    <a:ext uri="{FF2B5EF4-FFF2-40B4-BE49-F238E27FC236}">
                      <a16:creationId xmlns:a16="http://schemas.microsoft.com/office/drawing/2014/main" id="{854235AF-05E4-4CBC-A4E2-0AE1A8FE2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680"/>
                  <a:ext cx="941" cy="317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4143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828675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244600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658938" defTabSz="828675"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1161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5733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0305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487738" defTabSz="828675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828675" algn="l"/>
                      <a:tab pos="1658938" algn="l"/>
                      <a:tab pos="2487613" algn="l"/>
                      <a:tab pos="3317875" algn="l"/>
                      <a:tab pos="4146550" algn="l"/>
                      <a:tab pos="4976813" algn="l"/>
                      <a:tab pos="5805488" algn="l"/>
                      <a:tab pos="6635750" algn="l"/>
                      <a:tab pos="7462838" algn="l"/>
                      <a:tab pos="8294688" algn="l"/>
                      <a:tab pos="9121775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CN" sz="2200" b="0">
                      <a:latin typeface="Arial" panose="020B0604020202020204" pitchFamily="34" charset="0"/>
                      <a:ea typeface="宋体" panose="02010600030101010101" pitchFamily="2" charset="-122"/>
                    </a:rPr>
                    <a:t>IP Network</a:t>
                  </a:r>
                </a:p>
              </p:txBody>
            </p:sp>
          </p:grpSp>
        </p:grpSp>
        <p:sp>
          <p:nvSpPr>
            <p:cNvPr id="573501" name="Line 61">
              <a:extLst>
                <a:ext uri="{FF2B5EF4-FFF2-40B4-BE49-F238E27FC236}">
                  <a16:creationId xmlns:a16="http://schemas.microsoft.com/office/drawing/2014/main" id="{8E327900-4276-4CC1-82D7-A355477D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74"/>
              <a:ext cx="1" cy="1078"/>
            </a:xfrm>
            <a:prstGeom prst="line">
              <a:avLst/>
            </a:prstGeom>
            <a:noFill/>
            <a:ln w="73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2" name="Line 62">
              <a:extLst>
                <a:ext uri="{FF2B5EF4-FFF2-40B4-BE49-F238E27FC236}">
                  <a16:creationId xmlns:a16="http://schemas.microsoft.com/office/drawing/2014/main" id="{28E0F95C-8D5D-42CF-A4AE-C0B28B4A3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472"/>
              <a:ext cx="11" cy="980"/>
            </a:xfrm>
            <a:prstGeom prst="line">
              <a:avLst/>
            </a:prstGeom>
            <a:noFill/>
            <a:ln w="73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3" name="Line 63">
              <a:extLst>
                <a:ext uri="{FF2B5EF4-FFF2-40B4-BE49-F238E27FC236}">
                  <a16:creationId xmlns:a16="http://schemas.microsoft.com/office/drawing/2014/main" id="{C4A86907-7DD7-452E-A1E9-209925698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74"/>
              <a:ext cx="1" cy="294"/>
            </a:xfrm>
            <a:prstGeom prst="line">
              <a:avLst/>
            </a:prstGeom>
            <a:noFill/>
            <a:ln w="73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4" name="Line 64">
              <a:extLst>
                <a:ext uri="{FF2B5EF4-FFF2-40B4-BE49-F238E27FC236}">
                  <a16:creationId xmlns:a16="http://schemas.microsoft.com/office/drawing/2014/main" id="{5C747D1D-4CB0-41D2-9BAB-73F74BEED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1472"/>
              <a:ext cx="2" cy="196"/>
            </a:xfrm>
            <a:prstGeom prst="line">
              <a:avLst/>
            </a:prstGeom>
            <a:noFill/>
            <a:ln w="73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3505" name="Group 65">
              <a:extLst>
                <a:ext uri="{FF2B5EF4-FFF2-40B4-BE49-F238E27FC236}">
                  <a16:creationId xmlns:a16="http://schemas.microsoft.com/office/drawing/2014/main" id="{1F4D0B72-7558-44C9-BFD2-374607566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557"/>
              <a:ext cx="191" cy="324"/>
              <a:chOff x="2160" y="2573"/>
              <a:chExt cx="191" cy="477"/>
            </a:xfrm>
          </p:grpSpPr>
          <p:sp>
            <p:nvSpPr>
              <p:cNvPr id="573506" name="AutoShape 66">
                <a:extLst>
                  <a:ext uri="{FF2B5EF4-FFF2-40B4-BE49-F238E27FC236}">
                    <a16:creationId xmlns:a16="http://schemas.microsoft.com/office/drawing/2014/main" id="{BB5E4633-5E51-4EFB-A117-03482808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573"/>
                <a:ext cx="191" cy="322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07" name="AutoShape 67">
                <a:extLst>
                  <a:ext uri="{FF2B5EF4-FFF2-40B4-BE49-F238E27FC236}">
                    <a16:creationId xmlns:a16="http://schemas.microsoft.com/office/drawing/2014/main" id="{58AFFE00-F546-4832-968B-C027A28F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2573"/>
                <a:ext cx="1" cy="477"/>
              </a:xfrm>
              <a:prstGeom prst="roundRect">
                <a:avLst>
                  <a:gd name="adj" fmla="val 52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CN" altLang="en-US" sz="33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页脚占位符 2">
            <a:extLst>
              <a:ext uri="{FF2B5EF4-FFF2-40B4-BE49-F238E27FC236}">
                <a16:creationId xmlns:a16="http://schemas.microsoft.com/office/drawing/2014/main" id="{CDAEAF18-FCC2-46C3-8C35-7F6EEB775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11D1A848-6DF7-4041-B460-82D8D08DC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11283-5F42-4FD7-8950-F71F88AD186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575490" name="Line 2">
            <a:extLst>
              <a:ext uri="{FF2B5EF4-FFF2-40B4-BE49-F238E27FC236}">
                <a16:creationId xmlns:a16="http://schemas.microsoft.com/office/drawing/2014/main" id="{B8E42728-0562-4A81-A454-7E85A3760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1875" y="5599113"/>
            <a:ext cx="7059613" cy="1587"/>
          </a:xfrm>
          <a:prstGeom prst="lin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491" name="Line 3">
            <a:extLst>
              <a:ext uri="{FF2B5EF4-FFF2-40B4-BE49-F238E27FC236}">
                <a16:creationId xmlns:a16="http://schemas.microsoft.com/office/drawing/2014/main" id="{4ABC347F-26F2-4A5C-8510-330C28457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7613" y="3940175"/>
            <a:ext cx="4567237" cy="1588"/>
          </a:xfrm>
          <a:prstGeom prst="lin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991FF4F0-C3FE-47A4-B8CA-4CC5FB46E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2775" cy="114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b" anchorCtr="0" compatLnSpc="1">
            <a:prstTxWarp prst="textNoShape">
              <a:avLst/>
            </a:prstTxWarp>
          </a:bodyPr>
          <a:lstStyle/>
          <a:p>
            <a:pPr marL="1079500" indent="-955675" defTabSz="457200">
              <a:tabLst>
                <a:tab pos="0" algn="l"/>
                <a:tab pos="893763" algn="l"/>
                <a:tab pos="1792288" algn="l"/>
                <a:tab pos="2689225" algn="l"/>
                <a:tab pos="3586163" algn="l"/>
                <a:tab pos="4483100" algn="l"/>
                <a:tab pos="5376863" algn="l"/>
                <a:tab pos="6276975" algn="l"/>
                <a:tab pos="7170738" algn="l"/>
                <a:tab pos="8070850" algn="l"/>
                <a:tab pos="8964613" algn="l"/>
                <a:tab pos="9863138" algn="l"/>
                <a:tab pos="10760075" algn="l"/>
              </a:tabLst>
            </a:pPr>
            <a:r>
              <a:rPr lang="en-GB" altLang="zh-CN">
                <a:ea typeface="宋体" panose="02010600030101010101" pitchFamily="2" charset="-122"/>
              </a:rPr>
              <a:t>Unreachable Destination Address</a:t>
            </a:r>
          </a:p>
        </p:txBody>
      </p:sp>
      <p:sp>
        <p:nvSpPr>
          <p:cNvPr id="575493" name="AutoShape 5">
            <a:extLst>
              <a:ext uri="{FF2B5EF4-FFF2-40B4-BE49-F238E27FC236}">
                <a16:creationId xmlns:a16="http://schemas.microsoft.com/office/drawing/2014/main" id="{9FB881BD-33B0-4BFA-B285-40D1E621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1487488"/>
            <a:ext cx="2138363" cy="1930400"/>
          </a:xfrm>
          <a:prstGeom prst="roundRect">
            <a:avLst>
              <a:gd name="adj" fmla="val 74"/>
            </a:avLst>
          </a:prstGeom>
          <a:solidFill>
            <a:srgbClr val="9999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5494" name="Group 6">
            <a:extLst>
              <a:ext uri="{FF2B5EF4-FFF2-40B4-BE49-F238E27FC236}">
                <a16:creationId xmlns:a16="http://schemas.microsoft.com/office/drawing/2014/main" id="{9447B692-1768-44E5-93CA-CB048AC6F992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3024188"/>
            <a:ext cx="390525" cy="230187"/>
            <a:chOff x="1097" y="2100"/>
            <a:chExt cx="271" cy="160"/>
          </a:xfrm>
        </p:grpSpPr>
        <p:sp>
          <p:nvSpPr>
            <p:cNvPr id="575495" name="AutoShape 7">
              <a:extLst>
                <a:ext uri="{FF2B5EF4-FFF2-40B4-BE49-F238E27FC236}">
                  <a16:creationId xmlns:a16="http://schemas.microsoft.com/office/drawing/2014/main" id="{1A57A58A-FE06-43F9-90E5-B7B0484D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496" name="AutoShape 8">
              <a:extLst>
                <a:ext uri="{FF2B5EF4-FFF2-40B4-BE49-F238E27FC236}">
                  <a16:creationId xmlns:a16="http://schemas.microsoft.com/office/drawing/2014/main" id="{6CC93194-21FC-4E0D-BD7A-52F5A776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NI-1</a:t>
              </a:r>
            </a:p>
          </p:txBody>
        </p:sp>
      </p:grpSp>
      <p:grpSp>
        <p:nvGrpSpPr>
          <p:cNvPr id="575497" name="Group 9">
            <a:extLst>
              <a:ext uri="{FF2B5EF4-FFF2-40B4-BE49-F238E27FC236}">
                <a16:creationId xmlns:a16="http://schemas.microsoft.com/office/drawing/2014/main" id="{22DB4A86-D066-4BDE-BB49-BD958E030278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3024188"/>
            <a:ext cx="390525" cy="230187"/>
            <a:chOff x="1797" y="2100"/>
            <a:chExt cx="271" cy="160"/>
          </a:xfrm>
        </p:grpSpPr>
        <p:sp>
          <p:nvSpPr>
            <p:cNvPr id="575498" name="AutoShape 10">
              <a:extLst>
                <a:ext uri="{FF2B5EF4-FFF2-40B4-BE49-F238E27FC236}">
                  <a16:creationId xmlns:a16="http://schemas.microsoft.com/office/drawing/2014/main" id="{0DED3D4D-4B96-4085-A6D4-1F424CEE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499" name="AutoShape 11">
              <a:extLst>
                <a:ext uri="{FF2B5EF4-FFF2-40B4-BE49-F238E27FC236}">
                  <a16:creationId xmlns:a16="http://schemas.microsoft.com/office/drawing/2014/main" id="{761CDB62-E3C9-4714-801C-5BEB4889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NI-2</a:t>
              </a:r>
            </a:p>
          </p:txBody>
        </p:sp>
      </p:grpSp>
      <p:sp>
        <p:nvSpPr>
          <p:cNvPr id="575500" name="Line 12">
            <a:extLst>
              <a:ext uri="{FF2B5EF4-FFF2-40B4-BE49-F238E27FC236}">
                <a16:creationId xmlns:a16="http://schemas.microsoft.com/office/drawing/2014/main" id="{D56700A1-C1BA-4FDB-BC48-98AB0F77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2862263"/>
            <a:ext cx="21383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01" name="Line 13">
            <a:extLst>
              <a:ext uri="{FF2B5EF4-FFF2-40B4-BE49-F238E27FC236}">
                <a16:creationId xmlns:a16="http://schemas.microsoft.com/office/drawing/2014/main" id="{EA8EA5F5-A562-45AB-95EF-BE79EAC1C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4175" y="2392363"/>
            <a:ext cx="212725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02" name="Line 14">
            <a:extLst>
              <a:ext uri="{FF2B5EF4-FFF2-40B4-BE49-F238E27FC236}">
                <a16:creationId xmlns:a16="http://schemas.microsoft.com/office/drawing/2014/main" id="{1D9A917E-7E7E-47D7-80F3-B5F170F8C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392363"/>
            <a:ext cx="414338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5503" name="Group 15">
            <a:extLst>
              <a:ext uri="{FF2B5EF4-FFF2-40B4-BE49-F238E27FC236}">
                <a16:creationId xmlns:a16="http://schemas.microsoft.com/office/drawing/2014/main" id="{77D99E8E-8A9C-45B3-8805-084DCCE06488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1770063"/>
            <a:ext cx="1419225" cy="625475"/>
            <a:chOff x="1085" y="1229"/>
            <a:chExt cx="985" cy="434"/>
          </a:xfrm>
        </p:grpSpPr>
        <p:sp>
          <p:nvSpPr>
            <p:cNvPr id="575504" name="Oval 16">
              <a:extLst>
                <a:ext uri="{FF2B5EF4-FFF2-40B4-BE49-F238E27FC236}">
                  <a16:creationId xmlns:a16="http://schemas.microsoft.com/office/drawing/2014/main" id="{5DCA4728-9C9E-4776-AD03-3588188C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229"/>
              <a:ext cx="986" cy="435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5505" name="Group 17">
              <a:extLst>
                <a:ext uri="{FF2B5EF4-FFF2-40B4-BE49-F238E27FC236}">
                  <a16:creationId xmlns:a16="http://schemas.microsoft.com/office/drawing/2014/main" id="{C1C7482D-CD43-4165-9C40-4CF0CED56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284"/>
              <a:ext cx="693" cy="326"/>
              <a:chOff x="1231" y="1284"/>
              <a:chExt cx="693" cy="326"/>
            </a:xfrm>
          </p:grpSpPr>
          <p:sp>
            <p:nvSpPr>
              <p:cNvPr id="575506" name="AutoShape 18">
                <a:extLst>
                  <a:ext uri="{FF2B5EF4-FFF2-40B4-BE49-F238E27FC236}">
                    <a16:creationId xmlns:a16="http://schemas.microsoft.com/office/drawing/2014/main" id="{A800A834-9364-42FC-AB47-091B5CBE0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294"/>
                <a:ext cx="694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07" name="Text Box 19">
                <a:extLst>
                  <a:ext uri="{FF2B5EF4-FFF2-40B4-BE49-F238E27FC236}">
                    <a16:creationId xmlns:a16="http://schemas.microsoft.com/office/drawing/2014/main" id="{90B63626-4185-4A53-AAE9-06458586B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1284"/>
                <a:ext cx="6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Endpoint-1</a:t>
                </a:r>
              </a:p>
            </p:txBody>
          </p:sp>
        </p:grpSp>
      </p:grpSp>
      <p:sp>
        <p:nvSpPr>
          <p:cNvPr id="575508" name="AutoShape 20">
            <a:extLst>
              <a:ext uri="{FF2B5EF4-FFF2-40B4-BE49-F238E27FC236}">
                <a16:creationId xmlns:a16="http://schemas.microsoft.com/office/drawing/2014/main" id="{7DBBE948-6747-4BE4-9131-3941D746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682750"/>
            <a:ext cx="2138362" cy="1930400"/>
          </a:xfrm>
          <a:prstGeom prst="roundRect">
            <a:avLst>
              <a:gd name="adj" fmla="val 74"/>
            </a:avLst>
          </a:prstGeom>
          <a:solidFill>
            <a:srgbClr val="3399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5509" name="Group 21">
            <a:extLst>
              <a:ext uri="{FF2B5EF4-FFF2-40B4-BE49-F238E27FC236}">
                <a16:creationId xmlns:a16="http://schemas.microsoft.com/office/drawing/2014/main" id="{8FAA7879-C3DE-43F2-AF06-C6A590EB6E14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3219450"/>
            <a:ext cx="390525" cy="230188"/>
            <a:chOff x="4635" y="2235"/>
            <a:chExt cx="271" cy="160"/>
          </a:xfrm>
        </p:grpSpPr>
        <p:sp>
          <p:nvSpPr>
            <p:cNvPr id="575510" name="AutoShape 22">
              <a:extLst>
                <a:ext uri="{FF2B5EF4-FFF2-40B4-BE49-F238E27FC236}">
                  <a16:creationId xmlns:a16="http://schemas.microsoft.com/office/drawing/2014/main" id="{C34E4793-74DD-4D15-9AA4-86EFE935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511" name="AutoShape 23">
              <a:extLst>
                <a:ext uri="{FF2B5EF4-FFF2-40B4-BE49-F238E27FC236}">
                  <a16:creationId xmlns:a16="http://schemas.microsoft.com/office/drawing/2014/main" id="{99DCF373-0CA5-4945-A7F1-F5940124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NI-1</a:t>
              </a:r>
            </a:p>
          </p:txBody>
        </p:sp>
      </p:grpSp>
      <p:grpSp>
        <p:nvGrpSpPr>
          <p:cNvPr id="575512" name="Group 24">
            <a:extLst>
              <a:ext uri="{FF2B5EF4-FFF2-40B4-BE49-F238E27FC236}">
                <a16:creationId xmlns:a16="http://schemas.microsoft.com/office/drawing/2014/main" id="{7110121E-2CE4-49F9-A252-6C67E52CF6CC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219450"/>
            <a:ext cx="390525" cy="230188"/>
            <a:chOff x="5335" y="2235"/>
            <a:chExt cx="271" cy="160"/>
          </a:xfrm>
        </p:grpSpPr>
        <p:sp>
          <p:nvSpPr>
            <p:cNvPr id="575513" name="AutoShape 25">
              <a:extLst>
                <a:ext uri="{FF2B5EF4-FFF2-40B4-BE49-F238E27FC236}">
                  <a16:creationId xmlns:a16="http://schemas.microsoft.com/office/drawing/2014/main" id="{7849EA5C-1EAB-4939-BC00-A3E8A8A5F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514" name="AutoShape 26">
              <a:extLst>
                <a:ext uri="{FF2B5EF4-FFF2-40B4-BE49-F238E27FC236}">
                  <a16:creationId xmlns:a16="http://schemas.microsoft.com/office/drawing/2014/main" id="{66435A4F-2732-46FE-829E-9E4B3C07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NI-2</a:t>
              </a:r>
            </a:p>
          </p:txBody>
        </p:sp>
      </p:grpSp>
      <p:sp>
        <p:nvSpPr>
          <p:cNvPr id="575515" name="Line 27">
            <a:extLst>
              <a:ext uri="{FF2B5EF4-FFF2-40B4-BE49-F238E27FC236}">
                <a16:creationId xmlns:a16="http://schemas.microsoft.com/office/drawing/2014/main" id="{D0DD46D4-3939-46BF-AA9C-682B51B52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863" y="3059113"/>
            <a:ext cx="21383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16" name="Line 28">
            <a:extLst>
              <a:ext uri="{FF2B5EF4-FFF2-40B4-BE49-F238E27FC236}">
                <a16:creationId xmlns:a16="http://schemas.microsoft.com/office/drawing/2014/main" id="{ED8D4E9A-68C8-4F74-922A-37286E1A8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8" y="2598738"/>
            <a:ext cx="215900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17" name="Line 29">
            <a:extLst>
              <a:ext uri="{FF2B5EF4-FFF2-40B4-BE49-F238E27FC236}">
                <a16:creationId xmlns:a16="http://schemas.microsoft.com/office/drawing/2014/main" id="{C83B1140-81E1-48A7-814B-B0B32B6E9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2598738"/>
            <a:ext cx="276225" cy="5540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5518" name="Group 30">
            <a:extLst>
              <a:ext uri="{FF2B5EF4-FFF2-40B4-BE49-F238E27FC236}">
                <a16:creationId xmlns:a16="http://schemas.microsoft.com/office/drawing/2014/main" id="{28CF3986-2910-4474-85ED-746891E74B10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78025"/>
            <a:ext cx="1379538" cy="623888"/>
            <a:chOff x="4615" y="1373"/>
            <a:chExt cx="958" cy="434"/>
          </a:xfrm>
        </p:grpSpPr>
        <p:sp>
          <p:nvSpPr>
            <p:cNvPr id="575519" name="Oval 31">
              <a:extLst>
                <a:ext uri="{FF2B5EF4-FFF2-40B4-BE49-F238E27FC236}">
                  <a16:creationId xmlns:a16="http://schemas.microsoft.com/office/drawing/2014/main" id="{1FB9B3B7-E2AC-4616-AA6C-CE1652ACF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73"/>
              <a:ext cx="959" cy="435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5520" name="Group 32">
              <a:extLst>
                <a:ext uri="{FF2B5EF4-FFF2-40B4-BE49-F238E27FC236}">
                  <a16:creationId xmlns:a16="http://schemas.microsoft.com/office/drawing/2014/main" id="{8FDDCC9C-CBE1-4F2C-A2A7-6B0C382DB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1438"/>
              <a:ext cx="675" cy="306"/>
              <a:chOff x="4757" y="1438"/>
              <a:chExt cx="675" cy="306"/>
            </a:xfrm>
          </p:grpSpPr>
          <p:sp>
            <p:nvSpPr>
              <p:cNvPr id="575521" name="AutoShape 33">
                <a:extLst>
                  <a:ext uri="{FF2B5EF4-FFF2-40B4-BE49-F238E27FC236}">
                    <a16:creationId xmlns:a16="http://schemas.microsoft.com/office/drawing/2014/main" id="{71364A5B-E99F-43AC-BDCA-80D2A7CAE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7" y="1438"/>
                <a:ext cx="676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22" name="Text Box 34">
                <a:extLst>
                  <a:ext uri="{FF2B5EF4-FFF2-40B4-BE49-F238E27FC236}">
                    <a16:creationId xmlns:a16="http://schemas.microsoft.com/office/drawing/2014/main" id="{85B589DF-61AD-4E6D-8BD5-99D417B95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1438"/>
                <a:ext cx="67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Endpoint-2</a:t>
                </a:r>
              </a:p>
            </p:txBody>
          </p:sp>
        </p:grpSp>
      </p:grpSp>
      <p:grpSp>
        <p:nvGrpSpPr>
          <p:cNvPr id="575523" name="Group 35">
            <a:extLst>
              <a:ext uri="{FF2B5EF4-FFF2-40B4-BE49-F238E27FC236}">
                <a16:creationId xmlns:a16="http://schemas.microsoft.com/office/drawing/2014/main" id="{B745FBFB-C44E-4989-B55B-E78101B6A94D}"/>
              </a:ext>
            </a:extLst>
          </p:cNvPr>
          <p:cNvGrpSpPr>
            <a:grpSpLocks/>
          </p:cNvGrpSpPr>
          <p:nvPr/>
        </p:nvGrpSpPr>
        <p:grpSpPr bwMode="auto">
          <a:xfrm>
            <a:off x="3525838" y="3111500"/>
            <a:ext cx="2274887" cy="1241425"/>
            <a:chOff x="2448" y="2161"/>
            <a:chExt cx="1580" cy="861"/>
          </a:xfrm>
        </p:grpSpPr>
        <p:grpSp>
          <p:nvGrpSpPr>
            <p:cNvPr id="575524" name="Group 36">
              <a:extLst>
                <a:ext uri="{FF2B5EF4-FFF2-40B4-BE49-F238E27FC236}">
                  <a16:creationId xmlns:a16="http://schemas.microsoft.com/office/drawing/2014/main" id="{45649263-D712-42E3-AB81-8A0F3EFB0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161"/>
              <a:ext cx="1580" cy="861"/>
              <a:chOff x="2448" y="2161"/>
              <a:chExt cx="1580" cy="861"/>
            </a:xfrm>
          </p:grpSpPr>
          <p:sp>
            <p:nvSpPr>
              <p:cNvPr id="575525" name="Oval 37">
                <a:extLst>
                  <a:ext uri="{FF2B5EF4-FFF2-40B4-BE49-F238E27FC236}">
                    <a16:creationId xmlns:a16="http://schemas.microsoft.com/office/drawing/2014/main" id="{21D580F3-9AA2-459C-8B54-42B79AA6B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26" name="Oval 38">
                <a:extLst>
                  <a:ext uri="{FF2B5EF4-FFF2-40B4-BE49-F238E27FC236}">
                    <a16:creationId xmlns:a16="http://schemas.microsoft.com/office/drawing/2014/main" id="{98F45ABC-0D26-4B89-9E93-FA5FC963C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27" name="Oval 39">
                <a:extLst>
                  <a:ext uri="{FF2B5EF4-FFF2-40B4-BE49-F238E27FC236}">
                    <a16:creationId xmlns:a16="http://schemas.microsoft.com/office/drawing/2014/main" id="{6E772E0D-D203-4EE1-B3BA-86ED8A3A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61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28" name="Oval 40">
                <a:extLst>
                  <a:ext uri="{FF2B5EF4-FFF2-40B4-BE49-F238E27FC236}">
                    <a16:creationId xmlns:a16="http://schemas.microsoft.com/office/drawing/2014/main" id="{89DD0ADF-2637-43D2-AC58-F467D867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29" name="Oval 41">
                <a:extLst>
                  <a:ext uri="{FF2B5EF4-FFF2-40B4-BE49-F238E27FC236}">
                    <a16:creationId xmlns:a16="http://schemas.microsoft.com/office/drawing/2014/main" id="{6695F430-2E7E-4140-929F-490B8442A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2305"/>
                <a:ext cx="718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30" name="Oval 42">
                <a:extLst>
                  <a:ext uri="{FF2B5EF4-FFF2-40B4-BE49-F238E27FC236}">
                    <a16:creationId xmlns:a16="http://schemas.microsoft.com/office/drawing/2014/main" id="{9A60350B-55A1-4BEC-B631-C69D22710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448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31" name="Oval 43">
                <a:extLst>
                  <a:ext uri="{FF2B5EF4-FFF2-40B4-BE49-F238E27FC236}">
                    <a16:creationId xmlns:a16="http://schemas.microsoft.com/office/drawing/2014/main" id="{25D1EE56-2DE9-4544-A58F-B28190B6C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72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5532" name="Group 44">
              <a:extLst>
                <a:ext uri="{FF2B5EF4-FFF2-40B4-BE49-F238E27FC236}">
                  <a16:creationId xmlns:a16="http://schemas.microsoft.com/office/drawing/2014/main" id="{A4754985-CE1B-4602-8F9A-88075C7AF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02"/>
              <a:ext cx="939" cy="214"/>
              <a:chOff x="2736" y="2502"/>
              <a:chExt cx="939" cy="214"/>
            </a:xfrm>
          </p:grpSpPr>
          <p:sp>
            <p:nvSpPr>
              <p:cNvPr id="575533" name="AutoShape 45">
                <a:extLst>
                  <a:ext uri="{FF2B5EF4-FFF2-40B4-BE49-F238E27FC236}">
                    <a16:creationId xmlns:a16="http://schemas.microsoft.com/office/drawing/2014/main" id="{1EB7CFFA-6EAB-4C4F-9A5D-BC26694E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02"/>
                <a:ext cx="940" cy="215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34" name="AutoShape 46">
                <a:extLst>
                  <a:ext uri="{FF2B5EF4-FFF2-40B4-BE49-F238E27FC236}">
                    <a16:creationId xmlns:a16="http://schemas.microsoft.com/office/drawing/2014/main" id="{9E2720A4-CADB-4898-B1BD-7B50708E9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02"/>
                <a:ext cx="940" cy="215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2200" b="0">
                    <a:latin typeface="Arial" panose="020B0604020202020204" pitchFamily="34" charset="0"/>
                    <a:ea typeface="宋体" panose="02010600030101010101" pitchFamily="2" charset="-122"/>
                  </a:rPr>
                  <a:t>IP Network</a:t>
                </a:r>
              </a:p>
            </p:txBody>
          </p:sp>
        </p:grpSp>
      </p:grpSp>
      <p:grpSp>
        <p:nvGrpSpPr>
          <p:cNvPr id="575535" name="Group 47">
            <a:extLst>
              <a:ext uri="{FF2B5EF4-FFF2-40B4-BE49-F238E27FC236}">
                <a16:creationId xmlns:a16="http://schemas.microsoft.com/office/drawing/2014/main" id="{E73F5AC5-5E7A-47DC-85D9-3DB139FF32BD}"/>
              </a:ext>
            </a:extLst>
          </p:cNvPr>
          <p:cNvGrpSpPr>
            <a:grpSpLocks/>
          </p:cNvGrpSpPr>
          <p:nvPr/>
        </p:nvGrpSpPr>
        <p:grpSpPr bwMode="auto">
          <a:xfrm>
            <a:off x="3525838" y="4808538"/>
            <a:ext cx="2274887" cy="1239837"/>
            <a:chOff x="2448" y="3339"/>
            <a:chExt cx="1580" cy="861"/>
          </a:xfrm>
        </p:grpSpPr>
        <p:grpSp>
          <p:nvGrpSpPr>
            <p:cNvPr id="575536" name="Group 48">
              <a:extLst>
                <a:ext uri="{FF2B5EF4-FFF2-40B4-BE49-F238E27FC236}">
                  <a16:creationId xmlns:a16="http://schemas.microsoft.com/office/drawing/2014/main" id="{83D079B4-D8B0-414C-9DE4-DDB08FEB5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339"/>
              <a:ext cx="1580" cy="861"/>
              <a:chOff x="2448" y="3339"/>
              <a:chExt cx="1580" cy="861"/>
            </a:xfrm>
          </p:grpSpPr>
          <p:sp>
            <p:nvSpPr>
              <p:cNvPr id="575537" name="Oval 49">
                <a:extLst>
                  <a:ext uri="{FF2B5EF4-FFF2-40B4-BE49-F238E27FC236}">
                    <a16:creationId xmlns:a16="http://schemas.microsoft.com/office/drawing/2014/main" id="{B681B59A-FA89-4395-9DB3-6689C78C4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376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38" name="Oval 50">
                <a:extLst>
                  <a:ext uri="{FF2B5EF4-FFF2-40B4-BE49-F238E27FC236}">
                    <a16:creationId xmlns:a16="http://schemas.microsoft.com/office/drawing/2014/main" id="{236FFE20-EEF7-475C-911D-5FEDC0B07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627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39" name="Oval 51">
                <a:extLst>
                  <a:ext uri="{FF2B5EF4-FFF2-40B4-BE49-F238E27FC236}">
                    <a16:creationId xmlns:a16="http://schemas.microsoft.com/office/drawing/2014/main" id="{53740952-1D9B-4151-9075-F54108C8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3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40" name="Oval 52">
                <a:extLst>
                  <a:ext uri="{FF2B5EF4-FFF2-40B4-BE49-F238E27FC236}">
                    <a16:creationId xmlns:a16="http://schemas.microsoft.com/office/drawing/2014/main" id="{FBE03881-AB8D-498D-B88F-B0AD38888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76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41" name="Oval 53">
                <a:extLst>
                  <a:ext uri="{FF2B5EF4-FFF2-40B4-BE49-F238E27FC236}">
                    <a16:creationId xmlns:a16="http://schemas.microsoft.com/office/drawing/2014/main" id="{ADB452D1-04D5-4FFE-B9BB-A1341814E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483"/>
                <a:ext cx="718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42" name="Oval 54">
                <a:extLst>
                  <a:ext uri="{FF2B5EF4-FFF2-40B4-BE49-F238E27FC236}">
                    <a16:creationId xmlns:a16="http://schemas.microsoft.com/office/drawing/2014/main" id="{180668A8-2F38-4815-BDEB-8FB933129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3627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43" name="Oval 55">
                <a:extLst>
                  <a:ext uri="{FF2B5EF4-FFF2-40B4-BE49-F238E27FC236}">
                    <a16:creationId xmlns:a16="http://schemas.microsoft.com/office/drawing/2014/main" id="{5646A90E-3FAA-442D-9FD0-D1D412AEC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51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5544" name="Group 56">
              <a:extLst>
                <a:ext uri="{FF2B5EF4-FFF2-40B4-BE49-F238E27FC236}">
                  <a16:creationId xmlns:a16="http://schemas.microsoft.com/office/drawing/2014/main" id="{12105E31-CD0E-450B-89C6-12BE46A03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680"/>
              <a:ext cx="939" cy="213"/>
              <a:chOff x="2736" y="3680"/>
              <a:chExt cx="939" cy="213"/>
            </a:xfrm>
          </p:grpSpPr>
          <p:sp>
            <p:nvSpPr>
              <p:cNvPr id="575545" name="AutoShape 57">
                <a:extLst>
                  <a:ext uri="{FF2B5EF4-FFF2-40B4-BE49-F238E27FC236}">
                    <a16:creationId xmlns:a16="http://schemas.microsoft.com/office/drawing/2014/main" id="{7C353E50-A242-4446-9D14-D6099C502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680"/>
                <a:ext cx="940" cy="214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546" name="AutoShape 58">
                <a:extLst>
                  <a:ext uri="{FF2B5EF4-FFF2-40B4-BE49-F238E27FC236}">
                    <a16:creationId xmlns:a16="http://schemas.microsoft.com/office/drawing/2014/main" id="{784278BA-DE81-442A-862F-45B743241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680"/>
                <a:ext cx="940" cy="214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2200" b="0">
                    <a:latin typeface="Arial" panose="020B0604020202020204" pitchFamily="34" charset="0"/>
                    <a:ea typeface="宋体" panose="02010600030101010101" pitchFamily="2" charset="-122"/>
                  </a:rPr>
                  <a:t>IP Network</a:t>
                </a:r>
              </a:p>
            </p:txBody>
          </p:sp>
        </p:grpSp>
      </p:grpSp>
      <p:sp>
        <p:nvSpPr>
          <p:cNvPr id="575547" name="Line 59">
            <a:extLst>
              <a:ext uri="{FF2B5EF4-FFF2-40B4-BE49-F238E27FC236}">
                <a16:creationId xmlns:a16="http://schemas.microsoft.com/office/drawing/2014/main" id="{B72E60AA-4F8D-4F96-87D8-097388953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3317875"/>
            <a:ext cx="1587" cy="2281238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48" name="Line 60">
            <a:extLst>
              <a:ext uri="{FF2B5EF4-FFF2-40B4-BE49-F238E27FC236}">
                <a16:creationId xmlns:a16="http://schemas.microsoft.com/office/drawing/2014/main" id="{1BB9D8A5-8377-4345-9443-38641BEB0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3525838"/>
            <a:ext cx="15875" cy="2073275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49" name="Line 61">
            <a:extLst>
              <a:ext uri="{FF2B5EF4-FFF2-40B4-BE49-F238E27FC236}">
                <a16:creationId xmlns:a16="http://schemas.microsoft.com/office/drawing/2014/main" id="{915E4BDD-1449-4D65-BE5A-8299B5DDB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3317875"/>
            <a:ext cx="1588" cy="6223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5550" name="Line 62">
            <a:extLst>
              <a:ext uri="{FF2B5EF4-FFF2-40B4-BE49-F238E27FC236}">
                <a16:creationId xmlns:a16="http://schemas.microsoft.com/office/drawing/2014/main" id="{6EDA68BC-4171-4A5B-9026-FEA0FA10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5" y="3525838"/>
            <a:ext cx="1588" cy="4143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5551" name="Group 63">
            <a:extLst>
              <a:ext uri="{FF2B5EF4-FFF2-40B4-BE49-F238E27FC236}">
                <a16:creationId xmlns:a16="http://schemas.microsoft.com/office/drawing/2014/main" id="{84CAF16C-0D0A-4E82-BCB3-B2E42FAADC9D}"/>
              </a:ext>
            </a:extLst>
          </p:cNvPr>
          <p:cNvGrpSpPr>
            <a:grpSpLocks/>
          </p:cNvGrpSpPr>
          <p:nvPr/>
        </p:nvGrpSpPr>
        <p:grpSpPr bwMode="auto">
          <a:xfrm>
            <a:off x="3109913" y="3705225"/>
            <a:ext cx="274637" cy="461963"/>
            <a:chOff x="2160" y="2573"/>
            <a:chExt cx="190" cy="321"/>
          </a:xfrm>
        </p:grpSpPr>
        <p:sp>
          <p:nvSpPr>
            <p:cNvPr id="575552" name="AutoShape 64">
              <a:extLst>
                <a:ext uri="{FF2B5EF4-FFF2-40B4-BE49-F238E27FC236}">
                  <a16:creationId xmlns:a16="http://schemas.microsoft.com/office/drawing/2014/main" id="{81341050-D51A-4C1D-BC5E-32D708A6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73"/>
              <a:ext cx="191" cy="322"/>
            </a:xfrm>
            <a:prstGeom prst="roundRect">
              <a:avLst>
                <a:gd name="adj" fmla="val 52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553" name="AutoShape 65">
              <a:extLst>
                <a:ext uri="{FF2B5EF4-FFF2-40B4-BE49-F238E27FC236}">
                  <a16:creationId xmlns:a16="http://schemas.microsoft.com/office/drawing/2014/main" id="{8CAF39F8-CEC6-4D70-A20D-752FD50C8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73"/>
              <a:ext cx="191" cy="322"/>
            </a:xfrm>
            <a:prstGeom prst="roundRect">
              <a:avLst>
                <a:gd name="adj" fmla="val 52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33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页脚占位符 2">
            <a:extLst>
              <a:ext uri="{FF2B5EF4-FFF2-40B4-BE49-F238E27FC236}">
                <a16:creationId xmlns:a16="http://schemas.microsoft.com/office/drawing/2014/main" id="{25B19BC0-7C51-45FC-9E85-72A7C79C56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0" name="灯片编号占位符 3">
            <a:extLst>
              <a:ext uri="{FF2B5EF4-FFF2-40B4-BE49-F238E27FC236}">
                <a16:creationId xmlns:a16="http://schemas.microsoft.com/office/drawing/2014/main" id="{99C71530-FE1B-4300-9254-0866FDC41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14631-75ED-42AE-884B-0162140E0229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577538" name="Line 2">
            <a:extLst>
              <a:ext uri="{FF2B5EF4-FFF2-40B4-BE49-F238E27FC236}">
                <a16:creationId xmlns:a16="http://schemas.microsoft.com/office/drawing/2014/main" id="{1E0278C0-C146-415C-B223-ED8124BD4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1875" y="5599113"/>
            <a:ext cx="7059613" cy="1587"/>
          </a:xfrm>
          <a:prstGeom prst="lin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39" name="Line 3">
            <a:extLst>
              <a:ext uri="{FF2B5EF4-FFF2-40B4-BE49-F238E27FC236}">
                <a16:creationId xmlns:a16="http://schemas.microsoft.com/office/drawing/2014/main" id="{A8967F01-B3D9-4653-AB50-D9779AF6E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7613" y="3940175"/>
            <a:ext cx="4567237" cy="1588"/>
          </a:xfrm>
          <a:prstGeom prst="lin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0EF4D423-0D46-4B02-AB3D-87AE06888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2775" cy="114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b" anchorCtr="0" compatLnSpc="1">
            <a:prstTxWarp prst="textNoShape">
              <a:avLst/>
            </a:prstTxWarp>
          </a:bodyPr>
          <a:lstStyle/>
          <a:p>
            <a:pPr marL="1079500" indent="-955675" defTabSz="457200">
              <a:tabLst>
                <a:tab pos="0" algn="l"/>
                <a:tab pos="893763" algn="l"/>
                <a:tab pos="1792288" algn="l"/>
                <a:tab pos="2689225" algn="l"/>
                <a:tab pos="3586163" algn="l"/>
                <a:tab pos="4483100" algn="l"/>
                <a:tab pos="5376863" algn="l"/>
                <a:tab pos="6276975" algn="l"/>
                <a:tab pos="7170738" algn="l"/>
                <a:tab pos="8070850" algn="l"/>
                <a:tab pos="8964613" algn="l"/>
                <a:tab pos="9863138" algn="l"/>
                <a:tab pos="10760075" algn="l"/>
              </a:tabLst>
            </a:pPr>
            <a:r>
              <a:rPr lang="en-GB" altLang="zh-CN">
                <a:ea typeface="宋体" panose="02010600030101010101" pitchFamily="2" charset="-122"/>
              </a:rPr>
              <a:t>Unreachable Peer: Network Failure</a:t>
            </a:r>
          </a:p>
        </p:txBody>
      </p:sp>
      <p:sp>
        <p:nvSpPr>
          <p:cNvPr id="577541" name="AutoShape 5">
            <a:extLst>
              <a:ext uri="{FF2B5EF4-FFF2-40B4-BE49-F238E27FC236}">
                <a16:creationId xmlns:a16="http://schemas.microsoft.com/office/drawing/2014/main" id="{FBE0C01D-A68D-4A77-9F1A-F79EFD89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1487488"/>
            <a:ext cx="2138363" cy="1930400"/>
          </a:xfrm>
          <a:prstGeom prst="roundRect">
            <a:avLst>
              <a:gd name="adj" fmla="val 74"/>
            </a:avLst>
          </a:prstGeom>
          <a:solidFill>
            <a:srgbClr val="9999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7542" name="Group 6">
            <a:extLst>
              <a:ext uri="{FF2B5EF4-FFF2-40B4-BE49-F238E27FC236}">
                <a16:creationId xmlns:a16="http://schemas.microsoft.com/office/drawing/2014/main" id="{D5372175-D124-4670-9812-C134DE250CFF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3024188"/>
            <a:ext cx="390525" cy="230187"/>
            <a:chOff x="1097" y="2100"/>
            <a:chExt cx="271" cy="160"/>
          </a:xfrm>
        </p:grpSpPr>
        <p:sp>
          <p:nvSpPr>
            <p:cNvPr id="577543" name="AutoShape 7">
              <a:extLst>
                <a:ext uri="{FF2B5EF4-FFF2-40B4-BE49-F238E27FC236}">
                  <a16:creationId xmlns:a16="http://schemas.microsoft.com/office/drawing/2014/main" id="{3332A68A-74B3-4E03-981E-249F7C30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4" name="AutoShape 8">
              <a:extLst>
                <a:ext uri="{FF2B5EF4-FFF2-40B4-BE49-F238E27FC236}">
                  <a16:creationId xmlns:a16="http://schemas.microsoft.com/office/drawing/2014/main" id="{DE769E89-8B1C-44F9-BE01-CF4C65AF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NI-1</a:t>
              </a:r>
            </a:p>
          </p:txBody>
        </p:sp>
      </p:grpSp>
      <p:grpSp>
        <p:nvGrpSpPr>
          <p:cNvPr id="577545" name="Group 9">
            <a:extLst>
              <a:ext uri="{FF2B5EF4-FFF2-40B4-BE49-F238E27FC236}">
                <a16:creationId xmlns:a16="http://schemas.microsoft.com/office/drawing/2014/main" id="{7CFD3CCC-EDA3-4056-8AE0-EF7F6C8EA26B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3024188"/>
            <a:ext cx="390525" cy="230187"/>
            <a:chOff x="1797" y="2100"/>
            <a:chExt cx="271" cy="160"/>
          </a:xfrm>
        </p:grpSpPr>
        <p:sp>
          <p:nvSpPr>
            <p:cNvPr id="577546" name="AutoShape 10">
              <a:extLst>
                <a:ext uri="{FF2B5EF4-FFF2-40B4-BE49-F238E27FC236}">
                  <a16:creationId xmlns:a16="http://schemas.microsoft.com/office/drawing/2014/main" id="{F5438263-D791-4439-8C96-B9340CC4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7" name="AutoShape 11">
              <a:extLst>
                <a:ext uri="{FF2B5EF4-FFF2-40B4-BE49-F238E27FC236}">
                  <a16:creationId xmlns:a16="http://schemas.microsoft.com/office/drawing/2014/main" id="{312DF93C-A2B8-459C-9795-713D9025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100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NI-2</a:t>
              </a:r>
            </a:p>
          </p:txBody>
        </p:sp>
      </p:grpSp>
      <p:sp>
        <p:nvSpPr>
          <p:cNvPr id="577548" name="Line 12">
            <a:extLst>
              <a:ext uri="{FF2B5EF4-FFF2-40B4-BE49-F238E27FC236}">
                <a16:creationId xmlns:a16="http://schemas.microsoft.com/office/drawing/2014/main" id="{53E867C1-5063-4892-A239-4EED33A0A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2862263"/>
            <a:ext cx="21383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49" name="Line 13">
            <a:extLst>
              <a:ext uri="{FF2B5EF4-FFF2-40B4-BE49-F238E27FC236}">
                <a16:creationId xmlns:a16="http://schemas.microsoft.com/office/drawing/2014/main" id="{EEA4779E-F160-428D-84E8-6E24DB52C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4175" y="2392363"/>
            <a:ext cx="212725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50" name="Line 14">
            <a:extLst>
              <a:ext uri="{FF2B5EF4-FFF2-40B4-BE49-F238E27FC236}">
                <a16:creationId xmlns:a16="http://schemas.microsoft.com/office/drawing/2014/main" id="{33DEB5AC-5CFD-4A8A-B817-BA6CF8084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392363"/>
            <a:ext cx="414338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7551" name="Group 15">
            <a:extLst>
              <a:ext uri="{FF2B5EF4-FFF2-40B4-BE49-F238E27FC236}">
                <a16:creationId xmlns:a16="http://schemas.microsoft.com/office/drawing/2014/main" id="{5FB69843-F2AA-495C-86C5-AFA7922A8C5D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1770063"/>
            <a:ext cx="1450975" cy="625475"/>
            <a:chOff x="1063" y="1229"/>
            <a:chExt cx="1007" cy="434"/>
          </a:xfrm>
        </p:grpSpPr>
        <p:sp>
          <p:nvSpPr>
            <p:cNvPr id="577552" name="Oval 16">
              <a:extLst>
                <a:ext uri="{FF2B5EF4-FFF2-40B4-BE49-F238E27FC236}">
                  <a16:creationId xmlns:a16="http://schemas.microsoft.com/office/drawing/2014/main" id="{2B3EC646-36B8-443D-AAD9-3C839D09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229"/>
              <a:ext cx="1008" cy="435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7553" name="Group 17">
              <a:extLst>
                <a:ext uri="{FF2B5EF4-FFF2-40B4-BE49-F238E27FC236}">
                  <a16:creationId xmlns:a16="http://schemas.microsoft.com/office/drawing/2014/main" id="{D0C29175-C31D-4D19-AC5D-A0AF420CB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3" y="1284"/>
              <a:ext cx="709" cy="326"/>
              <a:chOff x="1213" y="1284"/>
              <a:chExt cx="709" cy="326"/>
            </a:xfrm>
          </p:grpSpPr>
          <p:sp>
            <p:nvSpPr>
              <p:cNvPr id="577554" name="AutoShape 18">
                <a:extLst>
                  <a:ext uri="{FF2B5EF4-FFF2-40B4-BE49-F238E27FC236}">
                    <a16:creationId xmlns:a16="http://schemas.microsoft.com/office/drawing/2014/main" id="{92A0965D-BDCE-4CF5-BE71-79022B79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1294"/>
                <a:ext cx="710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55" name="Text Box 19">
                <a:extLst>
                  <a:ext uri="{FF2B5EF4-FFF2-40B4-BE49-F238E27FC236}">
                    <a16:creationId xmlns:a16="http://schemas.microsoft.com/office/drawing/2014/main" id="{D9F1446F-5809-4C7F-8D85-818B3CD02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284"/>
                <a:ext cx="7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Endpoint-1</a:t>
                </a:r>
              </a:p>
            </p:txBody>
          </p:sp>
        </p:grpSp>
      </p:grpSp>
      <p:sp>
        <p:nvSpPr>
          <p:cNvPr id="577556" name="AutoShape 20">
            <a:extLst>
              <a:ext uri="{FF2B5EF4-FFF2-40B4-BE49-F238E27FC236}">
                <a16:creationId xmlns:a16="http://schemas.microsoft.com/office/drawing/2014/main" id="{25372BA4-CDCC-48D1-96FA-A600B7C3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682750"/>
            <a:ext cx="2138362" cy="1930400"/>
          </a:xfrm>
          <a:prstGeom prst="roundRect">
            <a:avLst>
              <a:gd name="adj" fmla="val 74"/>
            </a:avLst>
          </a:prstGeom>
          <a:solidFill>
            <a:srgbClr val="3399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7557" name="Group 21">
            <a:extLst>
              <a:ext uri="{FF2B5EF4-FFF2-40B4-BE49-F238E27FC236}">
                <a16:creationId xmlns:a16="http://schemas.microsoft.com/office/drawing/2014/main" id="{42C377C4-7BAF-45D6-AE86-CC45AFEF14EF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3219450"/>
            <a:ext cx="390525" cy="230188"/>
            <a:chOff x="4635" y="2235"/>
            <a:chExt cx="271" cy="160"/>
          </a:xfrm>
        </p:grpSpPr>
        <p:sp>
          <p:nvSpPr>
            <p:cNvPr id="577558" name="AutoShape 22">
              <a:extLst>
                <a:ext uri="{FF2B5EF4-FFF2-40B4-BE49-F238E27FC236}">
                  <a16:creationId xmlns:a16="http://schemas.microsoft.com/office/drawing/2014/main" id="{A745E350-DABA-4202-8E39-DC0F6404E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59" name="AutoShape 23">
              <a:extLst>
                <a:ext uri="{FF2B5EF4-FFF2-40B4-BE49-F238E27FC236}">
                  <a16:creationId xmlns:a16="http://schemas.microsoft.com/office/drawing/2014/main" id="{634C192D-C075-410D-9D4B-1EBA55FA5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NI-1</a:t>
              </a:r>
            </a:p>
          </p:txBody>
        </p:sp>
      </p:grpSp>
      <p:grpSp>
        <p:nvGrpSpPr>
          <p:cNvPr id="577560" name="Group 24">
            <a:extLst>
              <a:ext uri="{FF2B5EF4-FFF2-40B4-BE49-F238E27FC236}">
                <a16:creationId xmlns:a16="http://schemas.microsoft.com/office/drawing/2014/main" id="{9ACFE7E8-4996-440C-B294-4F1D78F195BB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219450"/>
            <a:ext cx="390525" cy="230188"/>
            <a:chOff x="5335" y="2235"/>
            <a:chExt cx="271" cy="160"/>
          </a:xfrm>
        </p:grpSpPr>
        <p:sp>
          <p:nvSpPr>
            <p:cNvPr id="577561" name="AutoShape 25">
              <a:extLst>
                <a:ext uri="{FF2B5EF4-FFF2-40B4-BE49-F238E27FC236}">
                  <a16:creationId xmlns:a16="http://schemas.microsoft.com/office/drawing/2014/main" id="{FDB58DFC-0572-4D95-9F0D-2FDC4AF7B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62" name="AutoShape 26">
              <a:extLst>
                <a:ext uri="{FF2B5EF4-FFF2-40B4-BE49-F238E27FC236}">
                  <a16:creationId xmlns:a16="http://schemas.microsoft.com/office/drawing/2014/main" id="{06EAB67C-725C-4F94-84E9-06D3A98C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2235"/>
              <a:ext cx="272" cy="161"/>
            </a:xfrm>
            <a:prstGeom prst="roundRect">
              <a:avLst>
                <a:gd name="adj" fmla="val 62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NI-2</a:t>
              </a:r>
            </a:p>
          </p:txBody>
        </p:sp>
      </p:grpSp>
      <p:sp>
        <p:nvSpPr>
          <p:cNvPr id="577563" name="Line 27">
            <a:extLst>
              <a:ext uri="{FF2B5EF4-FFF2-40B4-BE49-F238E27FC236}">
                <a16:creationId xmlns:a16="http://schemas.microsoft.com/office/drawing/2014/main" id="{712DBE9A-CD17-4EE0-8AA0-3EC41B6BC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863" y="3059113"/>
            <a:ext cx="21383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64" name="Line 28">
            <a:extLst>
              <a:ext uri="{FF2B5EF4-FFF2-40B4-BE49-F238E27FC236}">
                <a16:creationId xmlns:a16="http://schemas.microsoft.com/office/drawing/2014/main" id="{9F4CF345-1B76-47F7-9301-9A10062B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8" y="2598738"/>
            <a:ext cx="215900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65" name="Line 29">
            <a:extLst>
              <a:ext uri="{FF2B5EF4-FFF2-40B4-BE49-F238E27FC236}">
                <a16:creationId xmlns:a16="http://schemas.microsoft.com/office/drawing/2014/main" id="{215F6CDA-3287-45DF-8ADB-6394543BE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2598738"/>
            <a:ext cx="276225" cy="5540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7566" name="Group 30">
            <a:extLst>
              <a:ext uri="{FF2B5EF4-FFF2-40B4-BE49-F238E27FC236}">
                <a16:creationId xmlns:a16="http://schemas.microsoft.com/office/drawing/2014/main" id="{BF6CC9E2-BDEB-46CC-9482-84766C88C695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1978025"/>
            <a:ext cx="1379538" cy="623888"/>
            <a:chOff x="4615" y="1373"/>
            <a:chExt cx="958" cy="434"/>
          </a:xfrm>
        </p:grpSpPr>
        <p:sp>
          <p:nvSpPr>
            <p:cNvPr id="577567" name="Oval 31">
              <a:extLst>
                <a:ext uri="{FF2B5EF4-FFF2-40B4-BE49-F238E27FC236}">
                  <a16:creationId xmlns:a16="http://schemas.microsoft.com/office/drawing/2014/main" id="{7B922BA6-1121-482F-AEF8-459A8507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73"/>
              <a:ext cx="959" cy="435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7568" name="Group 32">
              <a:extLst>
                <a:ext uri="{FF2B5EF4-FFF2-40B4-BE49-F238E27FC236}">
                  <a16:creationId xmlns:a16="http://schemas.microsoft.com/office/drawing/2014/main" id="{FDAEB7DA-2338-4401-BA91-431B7E28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1438"/>
              <a:ext cx="675" cy="306"/>
              <a:chOff x="4757" y="1438"/>
              <a:chExt cx="675" cy="306"/>
            </a:xfrm>
          </p:grpSpPr>
          <p:sp>
            <p:nvSpPr>
              <p:cNvPr id="577569" name="AutoShape 33">
                <a:extLst>
                  <a:ext uri="{FF2B5EF4-FFF2-40B4-BE49-F238E27FC236}">
                    <a16:creationId xmlns:a16="http://schemas.microsoft.com/office/drawing/2014/main" id="{D51A8D80-7196-492F-9B6C-DD0D78D0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7" y="1438"/>
                <a:ext cx="676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0" name="Text Box 34">
                <a:extLst>
                  <a:ext uri="{FF2B5EF4-FFF2-40B4-BE49-F238E27FC236}">
                    <a16:creationId xmlns:a16="http://schemas.microsoft.com/office/drawing/2014/main" id="{FD5FEF3B-3E49-44C9-BB9D-8EF701307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1438"/>
                <a:ext cx="675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Endpoint-2</a:t>
                </a:r>
              </a:p>
            </p:txBody>
          </p:sp>
        </p:grpSp>
      </p:grpSp>
      <p:grpSp>
        <p:nvGrpSpPr>
          <p:cNvPr id="577571" name="Group 35">
            <a:extLst>
              <a:ext uri="{FF2B5EF4-FFF2-40B4-BE49-F238E27FC236}">
                <a16:creationId xmlns:a16="http://schemas.microsoft.com/office/drawing/2014/main" id="{8FC0899E-89E1-4759-836B-11351493B12D}"/>
              </a:ext>
            </a:extLst>
          </p:cNvPr>
          <p:cNvGrpSpPr>
            <a:grpSpLocks/>
          </p:cNvGrpSpPr>
          <p:nvPr/>
        </p:nvGrpSpPr>
        <p:grpSpPr bwMode="auto">
          <a:xfrm>
            <a:off x="3525838" y="3111500"/>
            <a:ext cx="2274887" cy="1241425"/>
            <a:chOff x="2448" y="2161"/>
            <a:chExt cx="1580" cy="861"/>
          </a:xfrm>
        </p:grpSpPr>
        <p:grpSp>
          <p:nvGrpSpPr>
            <p:cNvPr id="577572" name="Group 36">
              <a:extLst>
                <a:ext uri="{FF2B5EF4-FFF2-40B4-BE49-F238E27FC236}">
                  <a16:creationId xmlns:a16="http://schemas.microsoft.com/office/drawing/2014/main" id="{55538BB0-721E-49FD-9007-9480FB875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161"/>
              <a:ext cx="1580" cy="861"/>
              <a:chOff x="2448" y="2161"/>
              <a:chExt cx="1580" cy="861"/>
            </a:xfrm>
          </p:grpSpPr>
          <p:sp>
            <p:nvSpPr>
              <p:cNvPr id="577573" name="Oval 37">
                <a:extLst>
                  <a:ext uri="{FF2B5EF4-FFF2-40B4-BE49-F238E27FC236}">
                    <a16:creationId xmlns:a16="http://schemas.microsoft.com/office/drawing/2014/main" id="{59866528-B601-4D98-9321-D57E8A050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4" name="Oval 38">
                <a:extLst>
                  <a:ext uri="{FF2B5EF4-FFF2-40B4-BE49-F238E27FC236}">
                    <a16:creationId xmlns:a16="http://schemas.microsoft.com/office/drawing/2014/main" id="{C42B1EA1-542B-46A4-A869-31CD9CFDA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5" name="Oval 39">
                <a:extLst>
                  <a:ext uri="{FF2B5EF4-FFF2-40B4-BE49-F238E27FC236}">
                    <a16:creationId xmlns:a16="http://schemas.microsoft.com/office/drawing/2014/main" id="{32221EA9-E566-4103-B710-306FECF28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61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6" name="Oval 40">
                <a:extLst>
                  <a:ext uri="{FF2B5EF4-FFF2-40B4-BE49-F238E27FC236}">
                    <a16:creationId xmlns:a16="http://schemas.microsoft.com/office/drawing/2014/main" id="{6410739A-5A0F-433E-B815-C918083B6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7" name="Oval 41">
                <a:extLst>
                  <a:ext uri="{FF2B5EF4-FFF2-40B4-BE49-F238E27FC236}">
                    <a16:creationId xmlns:a16="http://schemas.microsoft.com/office/drawing/2014/main" id="{BE1A7818-21A4-44E5-B675-7443D3E7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2305"/>
                <a:ext cx="718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8" name="Oval 42">
                <a:extLst>
                  <a:ext uri="{FF2B5EF4-FFF2-40B4-BE49-F238E27FC236}">
                    <a16:creationId xmlns:a16="http://schemas.microsoft.com/office/drawing/2014/main" id="{7017A390-5A53-4318-8E12-7B9F55E4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448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79" name="Oval 43">
                <a:extLst>
                  <a:ext uri="{FF2B5EF4-FFF2-40B4-BE49-F238E27FC236}">
                    <a16:creationId xmlns:a16="http://schemas.microsoft.com/office/drawing/2014/main" id="{E27B4A57-E729-4A24-8F10-70872B6A1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372"/>
                <a:ext cx="719" cy="431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7580" name="Group 44">
              <a:extLst>
                <a:ext uri="{FF2B5EF4-FFF2-40B4-BE49-F238E27FC236}">
                  <a16:creationId xmlns:a16="http://schemas.microsoft.com/office/drawing/2014/main" id="{C2ACCF4E-9ED9-4516-B3D0-0F47EBE2C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02"/>
              <a:ext cx="939" cy="214"/>
              <a:chOff x="2736" y="2502"/>
              <a:chExt cx="939" cy="214"/>
            </a:xfrm>
          </p:grpSpPr>
          <p:sp>
            <p:nvSpPr>
              <p:cNvPr id="577581" name="AutoShape 45">
                <a:extLst>
                  <a:ext uri="{FF2B5EF4-FFF2-40B4-BE49-F238E27FC236}">
                    <a16:creationId xmlns:a16="http://schemas.microsoft.com/office/drawing/2014/main" id="{96A9BED6-CBD7-458C-926D-22456A8FB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02"/>
                <a:ext cx="940" cy="215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82" name="AutoShape 46">
                <a:extLst>
                  <a:ext uri="{FF2B5EF4-FFF2-40B4-BE49-F238E27FC236}">
                    <a16:creationId xmlns:a16="http://schemas.microsoft.com/office/drawing/2014/main" id="{C8EC7BD9-8634-4EC6-A056-178E0E1EA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02"/>
                <a:ext cx="940" cy="215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2200" b="0">
                    <a:latin typeface="Arial" panose="020B0604020202020204" pitchFamily="34" charset="0"/>
                    <a:ea typeface="宋体" panose="02010600030101010101" pitchFamily="2" charset="-122"/>
                  </a:rPr>
                  <a:t>IP Network</a:t>
                </a:r>
              </a:p>
            </p:txBody>
          </p:sp>
        </p:grpSp>
      </p:grpSp>
      <p:grpSp>
        <p:nvGrpSpPr>
          <p:cNvPr id="577583" name="Group 47">
            <a:extLst>
              <a:ext uri="{FF2B5EF4-FFF2-40B4-BE49-F238E27FC236}">
                <a16:creationId xmlns:a16="http://schemas.microsoft.com/office/drawing/2014/main" id="{749145F4-A046-4FF1-8E2F-C59B63D97A54}"/>
              </a:ext>
            </a:extLst>
          </p:cNvPr>
          <p:cNvGrpSpPr>
            <a:grpSpLocks/>
          </p:cNvGrpSpPr>
          <p:nvPr/>
        </p:nvGrpSpPr>
        <p:grpSpPr bwMode="auto">
          <a:xfrm>
            <a:off x="3525838" y="4808538"/>
            <a:ext cx="2274887" cy="1239837"/>
            <a:chOff x="2448" y="3339"/>
            <a:chExt cx="1580" cy="861"/>
          </a:xfrm>
        </p:grpSpPr>
        <p:grpSp>
          <p:nvGrpSpPr>
            <p:cNvPr id="577584" name="Group 48">
              <a:extLst>
                <a:ext uri="{FF2B5EF4-FFF2-40B4-BE49-F238E27FC236}">
                  <a16:creationId xmlns:a16="http://schemas.microsoft.com/office/drawing/2014/main" id="{D82B9FC5-C015-42F0-86B6-AEAB18BCB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339"/>
              <a:ext cx="1580" cy="861"/>
              <a:chOff x="2448" y="3339"/>
              <a:chExt cx="1580" cy="861"/>
            </a:xfrm>
          </p:grpSpPr>
          <p:sp>
            <p:nvSpPr>
              <p:cNvPr id="577585" name="Oval 49">
                <a:extLst>
                  <a:ext uri="{FF2B5EF4-FFF2-40B4-BE49-F238E27FC236}">
                    <a16:creationId xmlns:a16="http://schemas.microsoft.com/office/drawing/2014/main" id="{5172D43F-5E23-4048-8569-AE8850926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376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86" name="Oval 50">
                <a:extLst>
                  <a:ext uri="{FF2B5EF4-FFF2-40B4-BE49-F238E27FC236}">
                    <a16:creationId xmlns:a16="http://schemas.microsoft.com/office/drawing/2014/main" id="{05288A40-0D1D-4453-AB47-8EDAA2641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627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87" name="Oval 51">
                <a:extLst>
                  <a:ext uri="{FF2B5EF4-FFF2-40B4-BE49-F238E27FC236}">
                    <a16:creationId xmlns:a16="http://schemas.microsoft.com/office/drawing/2014/main" id="{2E147A1D-B02B-4F77-825F-CD045E7A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3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88" name="Oval 52">
                <a:extLst>
                  <a:ext uri="{FF2B5EF4-FFF2-40B4-BE49-F238E27FC236}">
                    <a16:creationId xmlns:a16="http://schemas.microsoft.com/office/drawing/2014/main" id="{33203C1E-E0CE-4D54-AB43-5443908FF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769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89" name="Oval 53">
                <a:extLst>
                  <a:ext uri="{FF2B5EF4-FFF2-40B4-BE49-F238E27FC236}">
                    <a16:creationId xmlns:a16="http://schemas.microsoft.com/office/drawing/2014/main" id="{7DEA6B5D-40CB-405A-8B75-ACE8F314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483"/>
                <a:ext cx="718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90" name="Oval 54">
                <a:extLst>
                  <a:ext uri="{FF2B5EF4-FFF2-40B4-BE49-F238E27FC236}">
                    <a16:creationId xmlns:a16="http://schemas.microsoft.com/office/drawing/2014/main" id="{12385078-D547-4C0D-86F2-6C6791C3F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3627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91" name="Oval 55">
                <a:extLst>
                  <a:ext uri="{FF2B5EF4-FFF2-40B4-BE49-F238E27FC236}">
                    <a16:creationId xmlns:a16="http://schemas.microsoft.com/office/drawing/2014/main" id="{506B65EA-7111-443F-B156-D2460EF7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51"/>
                <a:ext cx="719" cy="432"/>
              </a:xfrm>
              <a:prstGeom prst="ellipse">
                <a:avLst/>
              </a:prstGeom>
              <a:solidFill>
                <a:srgbClr val="00B8FF"/>
              </a:solidFill>
              <a:ln w="9360">
                <a:solidFill>
                  <a:srgbClr val="00B8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7592" name="Group 56">
              <a:extLst>
                <a:ext uri="{FF2B5EF4-FFF2-40B4-BE49-F238E27FC236}">
                  <a16:creationId xmlns:a16="http://schemas.microsoft.com/office/drawing/2014/main" id="{88F882BF-473D-4FA9-AEBC-917F6D7F9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680"/>
              <a:ext cx="939" cy="213"/>
              <a:chOff x="2736" y="3680"/>
              <a:chExt cx="939" cy="213"/>
            </a:xfrm>
          </p:grpSpPr>
          <p:sp>
            <p:nvSpPr>
              <p:cNvPr id="577593" name="AutoShape 57">
                <a:extLst>
                  <a:ext uri="{FF2B5EF4-FFF2-40B4-BE49-F238E27FC236}">
                    <a16:creationId xmlns:a16="http://schemas.microsoft.com/office/drawing/2014/main" id="{A23E7AF8-850B-4D70-9440-5BAFC9778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680"/>
                <a:ext cx="940" cy="214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94" name="AutoShape 58">
                <a:extLst>
                  <a:ext uri="{FF2B5EF4-FFF2-40B4-BE49-F238E27FC236}">
                    <a16:creationId xmlns:a16="http://schemas.microsoft.com/office/drawing/2014/main" id="{49B25691-79A5-4ADA-AF61-1A56DA8B8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680"/>
                <a:ext cx="940" cy="214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2200" b="0">
                    <a:latin typeface="Arial" panose="020B0604020202020204" pitchFamily="34" charset="0"/>
                    <a:ea typeface="宋体" panose="02010600030101010101" pitchFamily="2" charset="-122"/>
                  </a:rPr>
                  <a:t>IP Network</a:t>
                </a:r>
              </a:p>
            </p:txBody>
          </p:sp>
        </p:grpSp>
      </p:grpSp>
      <p:sp>
        <p:nvSpPr>
          <p:cNvPr id="577595" name="Line 59">
            <a:extLst>
              <a:ext uri="{FF2B5EF4-FFF2-40B4-BE49-F238E27FC236}">
                <a16:creationId xmlns:a16="http://schemas.microsoft.com/office/drawing/2014/main" id="{091CBFC4-CA70-4D2E-92E3-0A73F5106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3317875"/>
            <a:ext cx="1587" cy="2281238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6" name="Line 60">
            <a:extLst>
              <a:ext uri="{FF2B5EF4-FFF2-40B4-BE49-F238E27FC236}">
                <a16:creationId xmlns:a16="http://schemas.microsoft.com/office/drawing/2014/main" id="{23939F89-D053-445E-82AC-696D27B1C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3525838"/>
            <a:ext cx="15875" cy="2073275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7" name="Line 61">
            <a:extLst>
              <a:ext uri="{FF2B5EF4-FFF2-40B4-BE49-F238E27FC236}">
                <a16:creationId xmlns:a16="http://schemas.microsoft.com/office/drawing/2014/main" id="{BD0264DF-7D0E-4387-AFC5-484022D5C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3317875"/>
            <a:ext cx="1588" cy="6223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7598" name="Line 62">
            <a:extLst>
              <a:ext uri="{FF2B5EF4-FFF2-40B4-BE49-F238E27FC236}">
                <a16:creationId xmlns:a16="http://schemas.microsoft.com/office/drawing/2014/main" id="{770B9B22-BE12-4EA7-AADC-508833981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5" y="3525838"/>
            <a:ext cx="1588" cy="4143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7599" name="Group 63">
            <a:extLst>
              <a:ext uri="{FF2B5EF4-FFF2-40B4-BE49-F238E27FC236}">
                <a16:creationId xmlns:a16="http://schemas.microsoft.com/office/drawing/2014/main" id="{983B3F00-6E9E-4FC9-909B-9614C5E9485B}"/>
              </a:ext>
            </a:extLst>
          </p:cNvPr>
          <p:cNvGrpSpPr>
            <a:grpSpLocks/>
          </p:cNvGrpSpPr>
          <p:nvPr/>
        </p:nvGrpSpPr>
        <p:grpSpPr bwMode="auto">
          <a:xfrm>
            <a:off x="3109913" y="3705225"/>
            <a:ext cx="274637" cy="461963"/>
            <a:chOff x="2160" y="2573"/>
            <a:chExt cx="190" cy="321"/>
          </a:xfrm>
        </p:grpSpPr>
        <p:sp>
          <p:nvSpPr>
            <p:cNvPr id="577600" name="AutoShape 64">
              <a:extLst>
                <a:ext uri="{FF2B5EF4-FFF2-40B4-BE49-F238E27FC236}">
                  <a16:creationId xmlns:a16="http://schemas.microsoft.com/office/drawing/2014/main" id="{59ABEBCE-1A7A-48DC-9E06-1222A304D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73"/>
              <a:ext cx="191" cy="322"/>
            </a:xfrm>
            <a:prstGeom prst="roundRect">
              <a:avLst>
                <a:gd name="adj" fmla="val 52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1" name="AutoShape 65">
              <a:extLst>
                <a:ext uri="{FF2B5EF4-FFF2-40B4-BE49-F238E27FC236}">
                  <a16:creationId xmlns:a16="http://schemas.microsoft.com/office/drawing/2014/main" id="{31C140D2-9274-46EE-9478-BB7A36665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73"/>
              <a:ext cx="191" cy="322"/>
            </a:xfrm>
            <a:prstGeom prst="roundRect">
              <a:avLst>
                <a:gd name="adj" fmla="val 52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33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577602" name="Group 66">
            <a:extLst>
              <a:ext uri="{FF2B5EF4-FFF2-40B4-BE49-F238E27FC236}">
                <a16:creationId xmlns:a16="http://schemas.microsoft.com/office/drawing/2014/main" id="{7EACD498-A2F4-4A94-A488-641412540E33}"/>
              </a:ext>
            </a:extLst>
          </p:cNvPr>
          <p:cNvGrpSpPr>
            <a:grpSpLocks/>
          </p:cNvGrpSpPr>
          <p:nvPr/>
        </p:nvGrpSpPr>
        <p:grpSpPr bwMode="auto">
          <a:xfrm>
            <a:off x="3121025" y="5384800"/>
            <a:ext cx="274638" cy="461963"/>
            <a:chOff x="2167" y="3739"/>
            <a:chExt cx="191" cy="321"/>
          </a:xfrm>
        </p:grpSpPr>
        <p:sp>
          <p:nvSpPr>
            <p:cNvPr id="577603" name="AutoShape 67">
              <a:extLst>
                <a:ext uri="{FF2B5EF4-FFF2-40B4-BE49-F238E27FC236}">
                  <a16:creationId xmlns:a16="http://schemas.microsoft.com/office/drawing/2014/main" id="{D6A061F8-D472-46E7-A3F8-FCA3A6C8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739"/>
              <a:ext cx="192" cy="322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4" name="AutoShape 68">
              <a:extLst>
                <a:ext uri="{FF2B5EF4-FFF2-40B4-BE49-F238E27FC236}">
                  <a16:creationId xmlns:a16="http://schemas.microsoft.com/office/drawing/2014/main" id="{1620720A-DA52-4078-8CA0-505072AB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739"/>
              <a:ext cx="192" cy="322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2838" algn="l"/>
                  <a:tab pos="8294688" algn="l"/>
                  <a:tab pos="91217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CN" sz="33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页脚占位符 2">
            <a:extLst>
              <a:ext uri="{FF2B5EF4-FFF2-40B4-BE49-F238E27FC236}">
                <a16:creationId xmlns:a16="http://schemas.microsoft.com/office/drawing/2014/main" id="{6D0916EB-4BF6-4205-A14E-45295A2ED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FF3CB8D1-90F8-43D0-BA38-E0AE5A3F5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07B01-D005-4CA6-ABF3-67AF91B00B3A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579586" name="Line 2">
            <a:extLst>
              <a:ext uri="{FF2B5EF4-FFF2-40B4-BE49-F238E27FC236}">
                <a16:creationId xmlns:a16="http://schemas.microsoft.com/office/drawing/2014/main" id="{7E33F5A5-D6FD-457C-8A42-510FAD4E3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4148138"/>
            <a:ext cx="622300" cy="206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87" name="Line 3">
            <a:extLst>
              <a:ext uri="{FF2B5EF4-FFF2-40B4-BE49-F238E27FC236}">
                <a16:creationId xmlns:a16="http://schemas.microsoft.com/office/drawing/2014/main" id="{C8A8BE01-1722-4CBD-A198-CD290000D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4352925"/>
            <a:ext cx="622300" cy="4175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88" name="Line 4">
            <a:extLst>
              <a:ext uri="{FF2B5EF4-FFF2-40B4-BE49-F238E27FC236}">
                <a16:creationId xmlns:a16="http://schemas.microsoft.com/office/drawing/2014/main" id="{44A6774E-6AD4-440B-B9DE-31F24B087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7875" y="4143375"/>
            <a:ext cx="828675" cy="2159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89" name="Line 5">
            <a:extLst>
              <a:ext uri="{FF2B5EF4-FFF2-40B4-BE49-F238E27FC236}">
                <a16:creationId xmlns:a16="http://schemas.microsoft.com/office/drawing/2014/main" id="{BCBEABE4-EB7A-4230-8AA5-4DB27EE72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7875" y="4354513"/>
            <a:ext cx="828675" cy="4159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0" name="Line 6">
            <a:extLst>
              <a:ext uri="{FF2B5EF4-FFF2-40B4-BE49-F238E27FC236}">
                <a16:creationId xmlns:a16="http://schemas.microsoft.com/office/drawing/2014/main" id="{1A35E9C0-C2F7-43F1-B9BC-048D3B26E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2276475"/>
            <a:ext cx="828675" cy="4238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1" name="Line 7">
            <a:extLst>
              <a:ext uri="{FF2B5EF4-FFF2-40B4-BE49-F238E27FC236}">
                <a16:creationId xmlns:a16="http://schemas.microsoft.com/office/drawing/2014/main" id="{0E5757BA-C185-4738-8AFA-D9F819F5D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2073275"/>
            <a:ext cx="828675" cy="2079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2" name="Line 8">
            <a:extLst>
              <a:ext uri="{FF2B5EF4-FFF2-40B4-BE49-F238E27FC236}">
                <a16:creationId xmlns:a16="http://schemas.microsoft.com/office/drawing/2014/main" id="{3BDCB3C4-C77B-498D-B915-A66A5B173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838" y="2489200"/>
            <a:ext cx="620712" cy="206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3" name="Line 9">
            <a:extLst>
              <a:ext uri="{FF2B5EF4-FFF2-40B4-BE49-F238E27FC236}">
                <a16:creationId xmlns:a16="http://schemas.microsoft.com/office/drawing/2014/main" id="{F47F7EAE-0712-4DFA-8EBD-7DB4AC754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5838" y="2071688"/>
            <a:ext cx="620712" cy="214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4" name="Rectangle 10">
            <a:extLst>
              <a:ext uri="{FF2B5EF4-FFF2-40B4-BE49-F238E27FC236}">
                <a16:creationId xmlns:a16="http://schemas.microsoft.com/office/drawing/2014/main" id="{2A0DD897-51A7-409E-9B57-30C51EEC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2775" cy="114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b" anchorCtr="0" compatLnSpc="1">
            <a:prstTxWarp prst="textNoShape">
              <a:avLst/>
            </a:prstTxWarp>
          </a:bodyPr>
          <a:lstStyle/>
          <a:p>
            <a:pPr marL="1079500" indent="-955675" defTabSz="457200">
              <a:tabLst>
                <a:tab pos="0" algn="l"/>
                <a:tab pos="893763" algn="l"/>
                <a:tab pos="1792288" algn="l"/>
                <a:tab pos="2689225" algn="l"/>
                <a:tab pos="3586163" algn="l"/>
                <a:tab pos="4483100" algn="l"/>
                <a:tab pos="5376863" algn="l"/>
                <a:tab pos="6276975" algn="l"/>
                <a:tab pos="7170738" algn="l"/>
                <a:tab pos="8070850" algn="l"/>
                <a:tab pos="8964613" algn="l"/>
                <a:tab pos="9863138" algn="l"/>
                <a:tab pos="10760075" algn="l"/>
              </a:tabLst>
            </a:pPr>
            <a:r>
              <a:rPr lang="en-GB" altLang="zh-CN">
                <a:ea typeface="宋体" panose="02010600030101010101" pitchFamily="2" charset="-122"/>
              </a:rPr>
              <a:t>Maximum Path Diversity</a:t>
            </a:r>
            <a:endParaRPr lang="zh-CN" altLang="en-GB">
              <a:ea typeface="宋体" panose="02010600030101010101" pitchFamily="2" charset="-122"/>
            </a:endParaRPr>
          </a:p>
        </p:txBody>
      </p:sp>
      <p:sp>
        <p:nvSpPr>
          <p:cNvPr id="579595" name="AutoShape 11">
            <a:extLst>
              <a:ext uri="{FF2B5EF4-FFF2-40B4-BE49-F238E27FC236}">
                <a16:creationId xmlns:a16="http://schemas.microsoft.com/office/drawing/2014/main" id="{0BEF61AC-28A3-4EB4-98CB-EC167DE9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2489200"/>
            <a:ext cx="1739900" cy="1414463"/>
          </a:xfrm>
          <a:prstGeom prst="roundRect">
            <a:avLst>
              <a:gd name="adj" fmla="val 97"/>
            </a:avLst>
          </a:prstGeom>
          <a:solidFill>
            <a:srgbClr val="9999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6" name="Line 12">
            <a:extLst>
              <a:ext uri="{FF2B5EF4-FFF2-40B4-BE49-F238E27FC236}">
                <a16:creationId xmlns:a16="http://schemas.microsoft.com/office/drawing/2014/main" id="{5184BB74-D61A-4806-8ECE-5F73A6E3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3525838"/>
            <a:ext cx="1658937" cy="8286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597" name="Line 13">
            <a:extLst>
              <a:ext uri="{FF2B5EF4-FFF2-40B4-BE49-F238E27FC236}">
                <a16:creationId xmlns:a16="http://schemas.microsoft.com/office/drawing/2014/main" id="{05D75AB9-D34E-4A5B-985B-D0D2C1469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2276475"/>
            <a:ext cx="1450975" cy="631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9598" name="Group 14">
            <a:extLst>
              <a:ext uri="{FF2B5EF4-FFF2-40B4-BE49-F238E27FC236}">
                <a16:creationId xmlns:a16="http://schemas.microsoft.com/office/drawing/2014/main" id="{0629E4D6-C657-468C-9FC1-6C55ECCF4962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2865438"/>
            <a:ext cx="1370013" cy="627062"/>
            <a:chOff x="631" y="1990"/>
            <a:chExt cx="951" cy="435"/>
          </a:xfrm>
        </p:grpSpPr>
        <p:sp>
          <p:nvSpPr>
            <p:cNvPr id="579599" name="Oval 15">
              <a:extLst>
                <a:ext uri="{FF2B5EF4-FFF2-40B4-BE49-F238E27FC236}">
                  <a16:creationId xmlns:a16="http://schemas.microsoft.com/office/drawing/2014/main" id="{6556DB54-1636-4294-88FE-1E35E72C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990"/>
              <a:ext cx="952" cy="436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9600" name="Group 16">
              <a:extLst>
                <a:ext uri="{FF2B5EF4-FFF2-40B4-BE49-F238E27FC236}">
                  <a16:creationId xmlns:a16="http://schemas.microsoft.com/office/drawing/2014/main" id="{8DEF8AAE-7546-4A04-B0DF-D6E5093C1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2045"/>
              <a:ext cx="670" cy="327"/>
              <a:chOff x="772" y="2045"/>
              <a:chExt cx="670" cy="327"/>
            </a:xfrm>
          </p:grpSpPr>
          <p:sp>
            <p:nvSpPr>
              <p:cNvPr id="579601" name="AutoShape 17">
                <a:extLst>
                  <a:ext uri="{FF2B5EF4-FFF2-40B4-BE49-F238E27FC236}">
                    <a16:creationId xmlns:a16="http://schemas.microsoft.com/office/drawing/2014/main" id="{5C160CA0-26E3-47F0-9552-5CF609957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2055"/>
                <a:ext cx="671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602" name="Text Box 18">
                <a:extLst>
                  <a:ext uri="{FF2B5EF4-FFF2-40B4-BE49-F238E27FC236}">
                    <a16:creationId xmlns:a16="http://schemas.microsoft.com/office/drawing/2014/main" id="{BC17A61E-87FC-4BE9-9949-E1AF391F6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045"/>
                <a:ext cx="670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Endpoint-1</a:t>
                </a:r>
              </a:p>
            </p:txBody>
          </p:sp>
        </p:grpSp>
      </p:grpSp>
      <p:sp>
        <p:nvSpPr>
          <p:cNvPr id="579603" name="AutoShape 19">
            <a:extLst>
              <a:ext uri="{FF2B5EF4-FFF2-40B4-BE49-F238E27FC236}">
                <a16:creationId xmlns:a16="http://schemas.microsoft.com/office/drawing/2014/main" id="{2AE7A67E-402F-44BA-B048-E2DF83F0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540000"/>
            <a:ext cx="1450975" cy="1452563"/>
          </a:xfrm>
          <a:prstGeom prst="roundRect">
            <a:avLst>
              <a:gd name="adj" fmla="val 97"/>
            </a:avLst>
          </a:prstGeom>
          <a:solidFill>
            <a:srgbClr val="3399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604" name="Line 20">
            <a:extLst>
              <a:ext uri="{FF2B5EF4-FFF2-40B4-BE49-F238E27FC236}">
                <a16:creationId xmlns:a16="http://schemas.microsoft.com/office/drawing/2014/main" id="{577AB734-DD4D-43B0-8610-F70EC33AD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088" y="2489200"/>
            <a:ext cx="1036637" cy="6223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05" name="Line 21">
            <a:extLst>
              <a:ext uri="{FF2B5EF4-FFF2-40B4-BE49-F238E27FC236}">
                <a16:creationId xmlns:a16="http://schemas.microsoft.com/office/drawing/2014/main" id="{71A403D8-CF31-4DEA-B0D7-ABB7674D8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25" y="3521075"/>
            <a:ext cx="1244600" cy="838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9606" name="Group 22">
            <a:extLst>
              <a:ext uri="{FF2B5EF4-FFF2-40B4-BE49-F238E27FC236}">
                <a16:creationId xmlns:a16="http://schemas.microsoft.com/office/drawing/2014/main" id="{C95E111D-CB8C-4EDE-BCFC-F5649331D91F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943225"/>
            <a:ext cx="1381125" cy="627063"/>
            <a:chOff x="5209" y="2044"/>
            <a:chExt cx="959" cy="435"/>
          </a:xfrm>
        </p:grpSpPr>
        <p:sp>
          <p:nvSpPr>
            <p:cNvPr id="579607" name="Oval 23">
              <a:extLst>
                <a:ext uri="{FF2B5EF4-FFF2-40B4-BE49-F238E27FC236}">
                  <a16:creationId xmlns:a16="http://schemas.microsoft.com/office/drawing/2014/main" id="{79978C25-CD8D-4B3C-9106-25F456C1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2044"/>
              <a:ext cx="960" cy="436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9608" name="Group 24">
              <a:extLst>
                <a:ext uri="{FF2B5EF4-FFF2-40B4-BE49-F238E27FC236}">
                  <a16:creationId xmlns:a16="http://schemas.microsoft.com/office/drawing/2014/main" id="{3702098E-BEEE-449A-AEEA-13243CA3F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2099"/>
              <a:ext cx="675" cy="327"/>
              <a:chOff x="5351" y="2099"/>
              <a:chExt cx="675" cy="327"/>
            </a:xfrm>
          </p:grpSpPr>
          <p:sp>
            <p:nvSpPr>
              <p:cNvPr id="579609" name="AutoShape 25">
                <a:extLst>
                  <a:ext uri="{FF2B5EF4-FFF2-40B4-BE49-F238E27FC236}">
                    <a16:creationId xmlns:a16="http://schemas.microsoft.com/office/drawing/2014/main" id="{0CE3099B-266A-48B4-A552-409134C0E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" y="2109"/>
                <a:ext cx="676" cy="307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610" name="Text Box 26">
                <a:extLst>
                  <a:ext uri="{FF2B5EF4-FFF2-40B4-BE49-F238E27FC236}">
                    <a16:creationId xmlns:a16="http://schemas.microsoft.com/office/drawing/2014/main" id="{EC522B96-5C6D-41FD-9558-2337447B8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2" y="2099"/>
                <a:ext cx="675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Endpoint-2</a:t>
                </a:r>
              </a:p>
            </p:txBody>
          </p:sp>
        </p:grpSp>
      </p:grpSp>
      <p:pic>
        <p:nvPicPr>
          <p:cNvPr id="579611" name="Picture 27">
            <a:extLst>
              <a:ext uri="{FF2B5EF4-FFF2-40B4-BE49-F238E27FC236}">
                <a16:creationId xmlns:a16="http://schemas.microsoft.com/office/drawing/2014/main" id="{6C08425C-F6C9-4F6E-A3FF-698F96DE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787775"/>
            <a:ext cx="2003425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79612" name="Line 28">
            <a:extLst>
              <a:ext uri="{FF2B5EF4-FFF2-40B4-BE49-F238E27FC236}">
                <a16:creationId xmlns:a16="http://schemas.microsoft.com/office/drawing/2014/main" id="{C7BC7237-B842-4889-B895-DCF3AE268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263" y="4197350"/>
            <a:ext cx="1587" cy="355600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13" name="Line 29">
            <a:extLst>
              <a:ext uri="{FF2B5EF4-FFF2-40B4-BE49-F238E27FC236}">
                <a16:creationId xmlns:a16="http://schemas.microsoft.com/office/drawing/2014/main" id="{E33DE60B-CE2A-4DEE-B53F-2ECC88E2C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4197350"/>
            <a:ext cx="1587" cy="355600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14" name="Line 30">
            <a:extLst>
              <a:ext uri="{FF2B5EF4-FFF2-40B4-BE49-F238E27FC236}">
                <a16:creationId xmlns:a16="http://schemas.microsoft.com/office/drawing/2014/main" id="{F2001E7D-2935-431F-BE3E-F7B20DF9B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4202113"/>
            <a:ext cx="1314450" cy="414337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15" name="Line 31">
            <a:extLst>
              <a:ext uri="{FF2B5EF4-FFF2-40B4-BE49-F238E27FC236}">
                <a16:creationId xmlns:a16="http://schemas.microsoft.com/office/drawing/2014/main" id="{0ECC063D-C64E-4F28-96C4-E8D4D58EB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9438" y="4197350"/>
            <a:ext cx="1244600" cy="493713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79616" name="Picture 32">
            <a:extLst>
              <a:ext uri="{FF2B5EF4-FFF2-40B4-BE49-F238E27FC236}">
                <a16:creationId xmlns:a16="http://schemas.microsoft.com/office/drawing/2014/main" id="{D8CAF8A1-E7CD-436E-A4B2-73382348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9258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17" name="Picture 33">
            <a:extLst>
              <a:ext uri="{FF2B5EF4-FFF2-40B4-BE49-F238E27FC236}">
                <a16:creationId xmlns:a16="http://schemas.microsoft.com/office/drawing/2014/main" id="{8B3EEFA9-0AA8-4748-8A67-0991428F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45481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18" name="Picture 34">
            <a:extLst>
              <a:ext uri="{FF2B5EF4-FFF2-40B4-BE49-F238E27FC236}">
                <a16:creationId xmlns:a16="http://schemas.microsoft.com/office/drawing/2014/main" id="{D3AFCF74-1977-4F75-BF5F-9BA7FE81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39258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19" name="Picture 35">
            <a:extLst>
              <a:ext uri="{FF2B5EF4-FFF2-40B4-BE49-F238E27FC236}">
                <a16:creationId xmlns:a16="http://schemas.microsoft.com/office/drawing/2014/main" id="{7D6FF1DD-A40F-4F2B-9CD6-B9C414F8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45481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20" name="Picture 36">
            <a:extLst>
              <a:ext uri="{FF2B5EF4-FFF2-40B4-BE49-F238E27FC236}">
                <a16:creationId xmlns:a16="http://schemas.microsoft.com/office/drawing/2014/main" id="{D3DC06EE-92BA-4F68-90C7-DAB013C7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665288"/>
            <a:ext cx="2003425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79621" name="Line 37">
            <a:extLst>
              <a:ext uri="{FF2B5EF4-FFF2-40B4-BE49-F238E27FC236}">
                <a16:creationId xmlns:a16="http://schemas.microsoft.com/office/drawing/2014/main" id="{0B99DD84-387D-429B-8C6B-23AF4A296D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263" y="2074863"/>
            <a:ext cx="1587" cy="355600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22" name="Line 38">
            <a:extLst>
              <a:ext uri="{FF2B5EF4-FFF2-40B4-BE49-F238E27FC236}">
                <a16:creationId xmlns:a16="http://schemas.microsoft.com/office/drawing/2014/main" id="{EA9E483F-2E7C-4962-9BCD-52A0F3AC7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2074863"/>
            <a:ext cx="1587" cy="355600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23" name="Line 39">
            <a:extLst>
              <a:ext uri="{FF2B5EF4-FFF2-40B4-BE49-F238E27FC236}">
                <a16:creationId xmlns:a16="http://schemas.microsoft.com/office/drawing/2014/main" id="{97A3F9DC-FA5C-472F-AC90-5ECC4E4B8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79625"/>
            <a:ext cx="1314450" cy="414338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9624" name="Line 40">
            <a:extLst>
              <a:ext uri="{FF2B5EF4-FFF2-40B4-BE49-F238E27FC236}">
                <a16:creationId xmlns:a16="http://schemas.microsoft.com/office/drawing/2014/main" id="{F6210D2E-B8E1-4E4A-AAC4-9041BC3B7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9438" y="2074863"/>
            <a:ext cx="1244600" cy="493712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79625" name="Picture 41">
            <a:extLst>
              <a:ext uri="{FF2B5EF4-FFF2-40B4-BE49-F238E27FC236}">
                <a16:creationId xmlns:a16="http://schemas.microsoft.com/office/drawing/2014/main" id="{9716302E-7082-4798-AB9B-EE98E4DA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803400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26" name="Picture 42">
            <a:extLst>
              <a:ext uri="{FF2B5EF4-FFF2-40B4-BE49-F238E27FC236}">
                <a16:creationId xmlns:a16="http://schemas.microsoft.com/office/drawing/2014/main" id="{243C0384-BACE-4762-97EF-1DE21A12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425700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27" name="Picture 43">
            <a:extLst>
              <a:ext uri="{FF2B5EF4-FFF2-40B4-BE49-F238E27FC236}">
                <a16:creationId xmlns:a16="http://schemas.microsoft.com/office/drawing/2014/main" id="{6242D061-8E86-4041-843C-56E881B5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1803400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28" name="Picture 44">
            <a:extLst>
              <a:ext uri="{FF2B5EF4-FFF2-40B4-BE49-F238E27FC236}">
                <a16:creationId xmlns:a16="http://schemas.microsoft.com/office/drawing/2014/main" id="{1FAC9691-D803-40DC-93E2-0094C940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425700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29" name="Picture 45">
            <a:extLst>
              <a:ext uri="{FF2B5EF4-FFF2-40B4-BE49-F238E27FC236}">
                <a16:creationId xmlns:a16="http://schemas.microsoft.com/office/drawing/2014/main" id="{D3681AEA-9125-48EC-B7F3-45BF1585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41544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30" name="Picture 46">
            <a:extLst>
              <a:ext uri="{FF2B5EF4-FFF2-40B4-BE49-F238E27FC236}">
                <a16:creationId xmlns:a16="http://schemas.microsoft.com/office/drawing/2014/main" id="{53190B6F-2F5F-4110-A718-E0E8D563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162175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31" name="Picture 47">
            <a:extLst>
              <a:ext uri="{FF2B5EF4-FFF2-40B4-BE49-F238E27FC236}">
                <a16:creationId xmlns:a16="http://schemas.microsoft.com/office/drawing/2014/main" id="{4E5C2C5E-2389-4EFA-B751-80566DC1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154488"/>
            <a:ext cx="6223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79632" name="Picture 48">
            <a:extLst>
              <a:ext uri="{FF2B5EF4-FFF2-40B4-BE49-F238E27FC236}">
                <a16:creationId xmlns:a16="http://schemas.microsoft.com/office/drawing/2014/main" id="{BE7A02C8-8EFD-4DDB-978F-C9271F6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162175"/>
            <a:ext cx="620713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2">
            <a:extLst>
              <a:ext uri="{FF2B5EF4-FFF2-40B4-BE49-F238E27FC236}">
                <a16:creationId xmlns:a16="http://schemas.microsoft.com/office/drawing/2014/main" id="{252A7B51-3C32-4D35-8F94-EDC3B435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id="{5BC68B5C-1129-4097-A40C-D7C17EAE5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5A9B3-9619-4341-93AE-90DB13D99A9E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581634" name="Line 2">
            <a:extLst>
              <a:ext uri="{FF2B5EF4-FFF2-40B4-BE49-F238E27FC236}">
                <a16:creationId xmlns:a16="http://schemas.microsoft.com/office/drawing/2014/main" id="{B1975B9D-EC03-421F-81BA-05A829175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450" y="3255963"/>
            <a:ext cx="828675" cy="4238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5" name="Line 3">
            <a:extLst>
              <a:ext uri="{FF2B5EF4-FFF2-40B4-BE49-F238E27FC236}">
                <a16:creationId xmlns:a16="http://schemas.microsoft.com/office/drawing/2014/main" id="{98B40BEF-C5AF-46AD-8D6D-4F1172E5C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3052763"/>
            <a:ext cx="828675" cy="2079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6" name="Line 4">
            <a:extLst>
              <a:ext uri="{FF2B5EF4-FFF2-40B4-BE49-F238E27FC236}">
                <a16:creationId xmlns:a16="http://schemas.microsoft.com/office/drawing/2014/main" id="{DF372E8E-6832-4467-BD67-2BEA52B23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838" y="3467100"/>
            <a:ext cx="620712" cy="2079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7" name="Line 5">
            <a:extLst>
              <a:ext uri="{FF2B5EF4-FFF2-40B4-BE49-F238E27FC236}">
                <a16:creationId xmlns:a16="http://schemas.microsoft.com/office/drawing/2014/main" id="{5127ADF4-0202-4EA4-BFF3-F6B32D7389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5838" y="3049588"/>
            <a:ext cx="620712" cy="2159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8" name="Rectangle 6">
            <a:extLst>
              <a:ext uri="{FF2B5EF4-FFF2-40B4-BE49-F238E27FC236}">
                <a16:creationId xmlns:a16="http://schemas.microsoft.com/office/drawing/2014/main" id="{7E626BBA-4E80-4BAA-9308-101866654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2775" cy="114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57" tIns="41142" rIns="81957" bIns="41142" numCol="1" anchor="b" anchorCtr="0" compatLnSpc="1">
            <a:prstTxWarp prst="textNoShape">
              <a:avLst/>
            </a:prstTxWarp>
          </a:bodyPr>
          <a:lstStyle/>
          <a:p>
            <a:pPr marL="1079500" indent="-955675" defTabSz="457200">
              <a:tabLst>
                <a:tab pos="0" algn="l"/>
                <a:tab pos="893763" algn="l"/>
                <a:tab pos="1792288" algn="l"/>
                <a:tab pos="2689225" algn="l"/>
                <a:tab pos="3586163" algn="l"/>
                <a:tab pos="4483100" algn="l"/>
                <a:tab pos="5376863" algn="l"/>
                <a:tab pos="6276975" algn="l"/>
                <a:tab pos="7170738" algn="l"/>
                <a:tab pos="8070850" algn="l"/>
                <a:tab pos="8964613" algn="l"/>
                <a:tab pos="9863138" algn="l"/>
                <a:tab pos="10760075" algn="l"/>
              </a:tabLst>
            </a:pPr>
            <a:r>
              <a:rPr lang="en-GB" altLang="zh-CN">
                <a:ea typeface="宋体" panose="02010600030101010101" pitchFamily="2" charset="-122"/>
              </a:rPr>
              <a:t>Minimum Path Diversity</a:t>
            </a:r>
          </a:p>
        </p:txBody>
      </p:sp>
      <p:sp>
        <p:nvSpPr>
          <p:cNvPr id="581639" name="AutoShape 7">
            <a:extLst>
              <a:ext uri="{FF2B5EF4-FFF2-40B4-BE49-F238E27FC236}">
                <a16:creationId xmlns:a16="http://schemas.microsoft.com/office/drawing/2014/main" id="{A9E03956-B64E-48B0-B9A9-6CD999E4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2489200"/>
            <a:ext cx="1739900" cy="1414463"/>
          </a:xfrm>
          <a:prstGeom prst="roundRect">
            <a:avLst>
              <a:gd name="adj" fmla="val 97"/>
            </a:avLst>
          </a:prstGeom>
          <a:solidFill>
            <a:srgbClr val="9999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0" name="Line 8">
            <a:extLst>
              <a:ext uri="{FF2B5EF4-FFF2-40B4-BE49-F238E27FC236}">
                <a16:creationId xmlns:a16="http://schemas.microsoft.com/office/drawing/2014/main" id="{4BA55BD1-CB2A-469F-A5C3-EBAD5C6F7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2903538"/>
            <a:ext cx="1243013" cy="4143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1" name="Line 9">
            <a:extLst>
              <a:ext uri="{FF2B5EF4-FFF2-40B4-BE49-F238E27FC236}">
                <a16:creationId xmlns:a16="http://schemas.microsoft.com/office/drawing/2014/main" id="{9D8BA84E-7342-45FA-8307-B9164977C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900" y="3313113"/>
            <a:ext cx="1450975" cy="2174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1642" name="Group 10">
            <a:extLst>
              <a:ext uri="{FF2B5EF4-FFF2-40B4-BE49-F238E27FC236}">
                <a16:creationId xmlns:a16="http://schemas.microsoft.com/office/drawing/2014/main" id="{977DE829-82CC-4C28-A015-D5E757B79333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2865438"/>
            <a:ext cx="1370013" cy="698500"/>
            <a:chOff x="631" y="1990"/>
            <a:chExt cx="951" cy="485"/>
          </a:xfrm>
        </p:grpSpPr>
        <p:sp>
          <p:nvSpPr>
            <p:cNvPr id="581643" name="Oval 11">
              <a:extLst>
                <a:ext uri="{FF2B5EF4-FFF2-40B4-BE49-F238E27FC236}">
                  <a16:creationId xmlns:a16="http://schemas.microsoft.com/office/drawing/2014/main" id="{7352B5F0-4F79-43FB-BB2F-41121005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990"/>
              <a:ext cx="952" cy="486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1644" name="Group 12">
              <a:extLst>
                <a:ext uri="{FF2B5EF4-FFF2-40B4-BE49-F238E27FC236}">
                  <a16:creationId xmlns:a16="http://schemas.microsoft.com/office/drawing/2014/main" id="{765E31C3-91E9-41C9-AC3A-2CFCA32C7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2062"/>
              <a:ext cx="670" cy="341"/>
              <a:chOff x="772" y="2062"/>
              <a:chExt cx="670" cy="341"/>
            </a:xfrm>
          </p:grpSpPr>
          <p:sp>
            <p:nvSpPr>
              <p:cNvPr id="581645" name="AutoShape 13">
                <a:extLst>
                  <a:ext uri="{FF2B5EF4-FFF2-40B4-BE49-F238E27FC236}">
                    <a16:creationId xmlns:a16="http://schemas.microsoft.com/office/drawing/2014/main" id="{B637CC13-1147-42A6-B51C-5FE09529C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2062"/>
                <a:ext cx="671" cy="342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646" name="Text Box 14">
                <a:extLst>
                  <a:ext uri="{FF2B5EF4-FFF2-40B4-BE49-F238E27FC236}">
                    <a16:creationId xmlns:a16="http://schemas.microsoft.com/office/drawing/2014/main" id="{2E0B5F85-BF56-455D-AAB3-10A719E52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062"/>
                <a:ext cx="67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Endpoint-1</a:t>
                </a:r>
              </a:p>
            </p:txBody>
          </p:sp>
        </p:grpSp>
      </p:grpSp>
      <p:sp>
        <p:nvSpPr>
          <p:cNvPr id="581647" name="AutoShape 15">
            <a:extLst>
              <a:ext uri="{FF2B5EF4-FFF2-40B4-BE49-F238E27FC236}">
                <a16:creationId xmlns:a16="http://schemas.microsoft.com/office/drawing/2014/main" id="{7919A371-0F67-42E2-B62A-D0E9C3A4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540000"/>
            <a:ext cx="1450975" cy="1452563"/>
          </a:xfrm>
          <a:prstGeom prst="roundRect">
            <a:avLst>
              <a:gd name="adj" fmla="val 97"/>
            </a:avLst>
          </a:prstGeom>
          <a:solidFill>
            <a:srgbClr val="3399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8" name="Line 16">
            <a:extLst>
              <a:ext uri="{FF2B5EF4-FFF2-40B4-BE49-F238E27FC236}">
                <a16:creationId xmlns:a16="http://schemas.microsoft.com/office/drawing/2014/main" id="{4BF4DCBA-F430-4C7E-9D96-83F136EE0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0088" y="3106738"/>
            <a:ext cx="1036637" cy="2159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9" name="Line 17">
            <a:extLst>
              <a:ext uri="{FF2B5EF4-FFF2-40B4-BE49-F238E27FC236}">
                <a16:creationId xmlns:a16="http://schemas.microsoft.com/office/drawing/2014/main" id="{2DE334B8-8EE1-42A5-8086-4DAF1A2871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45325" y="3313113"/>
            <a:ext cx="835025" cy="2174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1650" name="Group 18">
            <a:extLst>
              <a:ext uri="{FF2B5EF4-FFF2-40B4-BE49-F238E27FC236}">
                <a16:creationId xmlns:a16="http://schemas.microsoft.com/office/drawing/2014/main" id="{3E174972-0F64-47BE-BC93-CEFE79345C4D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2943225"/>
            <a:ext cx="1381125" cy="692150"/>
            <a:chOff x="5219" y="2044"/>
            <a:chExt cx="959" cy="480"/>
          </a:xfrm>
        </p:grpSpPr>
        <p:sp>
          <p:nvSpPr>
            <p:cNvPr id="581651" name="Oval 19">
              <a:extLst>
                <a:ext uri="{FF2B5EF4-FFF2-40B4-BE49-F238E27FC236}">
                  <a16:creationId xmlns:a16="http://schemas.microsoft.com/office/drawing/2014/main" id="{A87BF8D9-A936-4B6D-9A73-1681F8C0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2044"/>
              <a:ext cx="960" cy="480"/>
            </a:xfrm>
            <a:prstGeom prst="ellipse">
              <a:avLst/>
            </a:prstGeom>
            <a:solidFill>
              <a:srgbClr val="EEB30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1652" name="Group 20">
              <a:extLst>
                <a:ext uri="{FF2B5EF4-FFF2-40B4-BE49-F238E27FC236}">
                  <a16:creationId xmlns:a16="http://schemas.microsoft.com/office/drawing/2014/main" id="{2AF989DC-B691-4D3D-9EB5-6F512B46F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1" y="2115"/>
              <a:ext cx="675" cy="337"/>
              <a:chOff x="5361" y="2115"/>
              <a:chExt cx="675" cy="337"/>
            </a:xfrm>
          </p:grpSpPr>
          <p:sp>
            <p:nvSpPr>
              <p:cNvPr id="581653" name="AutoShape 21">
                <a:extLst>
                  <a:ext uri="{FF2B5EF4-FFF2-40B4-BE49-F238E27FC236}">
                    <a16:creationId xmlns:a16="http://schemas.microsoft.com/office/drawing/2014/main" id="{1509298A-7294-4890-BFC0-DED167293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1" y="2115"/>
                <a:ext cx="676" cy="338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654" name="Text Box 22">
                <a:extLst>
                  <a:ext uri="{FF2B5EF4-FFF2-40B4-BE49-F238E27FC236}">
                    <a16:creationId xmlns:a16="http://schemas.microsoft.com/office/drawing/2014/main" id="{D44D5E58-EB92-42E1-A1DD-2385BB624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1" y="2115"/>
                <a:ext cx="676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143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828675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244600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658938" defTabSz="828675"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1161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5733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0305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487738" defTabSz="828675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828675" algn="l"/>
                    <a:tab pos="1658938" algn="l"/>
                    <a:tab pos="2487613" algn="l"/>
                    <a:tab pos="3317875" algn="l"/>
                    <a:tab pos="4146550" algn="l"/>
                    <a:tab pos="4976813" algn="l"/>
                    <a:tab pos="5805488" algn="l"/>
                    <a:tab pos="6635750" algn="l"/>
                    <a:tab pos="7462838" algn="l"/>
                    <a:tab pos="8294688" algn="l"/>
                    <a:tab pos="91217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CN" sz="1500" b="0">
                    <a:latin typeface="Arial" panose="020B0604020202020204" pitchFamily="34" charset="0"/>
                    <a:ea typeface="宋体" panose="02010600030101010101" pitchFamily="2" charset="-122"/>
                  </a:rPr>
                  <a:t>Endpoint-2</a:t>
                </a:r>
              </a:p>
            </p:txBody>
          </p:sp>
        </p:grpSp>
      </p:grpSp>
      <p:pic>
        <p:nvPicPr>
          <p:cNvPr id="581655" name="Picture 23">
            <a:extLst>
              <a:ext uri="{FF2B5EF4-FFF2-40B4-BE49-F238E27FC236}">
                <a16:creationId xmlns:a16="http://schemas.microsoft.com/office/drawing/2014/main" id="{772D9575-950D-4053-AF9C-D8304F23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2644775"/>
            <a:ext cx="20034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81656" name="Line 24">
            <a:extLst>
              <a:ext uri="{FF2B5EF4-FFF2-40B4-BE49-F238E27FC236}">
                <a16:creationId xmlns:a16="http://schemas.microsoft.com/office/drawing/2014/main" id="{1271A1F3-F943-4390-87F9-2C88E1707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263" y="3055938"/>
            <a:ext cx="1587" cy="354012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7" name="Line 25">
            <a:extLst>
              <a:ext uri="{FF2B5EF4-FFF2-40B4-BE49-F238E27FC236}">
                <a16:creationId xmlns:a16="http://schemas.microsoft.com/office/drawing/2014/main" id="{1F59F476-AED0-41DC-9E79-811D578A9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3055938"/>
            <a:ext cx="1587" cy="354012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8" name="Line 26">
            <a:extLst>
              <a:ext uri="{FF2B5EF4-FFF2-40B4-BE49-F238E27FC236}">
                <a16:creationId xmlns:a16="http://schemas.microsoft.com/office/drawing/2014/main" id="{93BD3398-ADF7-4DD6-8F38-E40DEA2AC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060700"/>
            <a:ext cx="1314450" cy="414338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9" name="Line 27">
            <a:extLst>
              <a:ext uri="{FF2B5EF4-FFF2-40B4-BE49-F238E27FC236}">
                <a16:creationId xmlns:a16="http://schemas.microsoft.com/office/drawing/2014/main" id="{182D5DE4-F4DE-4CEE-AD6D-554D3DF7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9438" y="3054350"/>
            <a:ext cx="1244600" cy="490538"/>
          </a:xfrm>
          <a:prstGeom prst="line">
            <a:avLst/>
          </a:prstGeom>
          <a:noFill/>
          <a:ln w="25560">
            <a:solidFill>
              <a:srgbClr val="CF0E30"/>
            </a:solidFill>
            <a:round/>
            <a:headEnd/>
            <a:tailEnd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1660" name="Picture 28">
            <a:extLst>
              <a:ext uri="{FF2B5EF4-FFF2-40B4-BE49-F238E27FC236}">
                <a16:creationId xmlns:a16="http://schemas.microsoft.com/office/drawing/2014/main" id="{7B25CEB1-E2E3-46EE-9716-361B3382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2784475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81661" name="Picture 29">
            <a:extLst>
              <a:ext uri="{FF2B5EF4-FFF2-40B4-BE49-F238E27FC236}">
                <a16:creationId xmlns:a16="http://schemas.microsoft.com/office/drawing/2014/main" id="{005CE187-EB3C-407B-BBBC-6A27FC7D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3405188"/>
            <a:ext cx="622300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81662" name="Picture 30">
            <a:extLst>
              <a:ext uri="{FF2B5EF4-FFF2-40B4-BE49-F238E27FC236}">
                <a16:creationId xmlns:a16="http://schemas.microsoft.com/office/drawing/2014/main" id="{6C301116-4BAA-4EF6-8403-0626E1C5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784475"/>
            <a:ext cx="622300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81663" name="Picture 31">
            <a:extLst>
              <a:ext uri="{FF2B5EF4-FFF2-40B4-BE49-F238E27FC236}">
                <a16:creationId xmlns:a16="http://schemas.microsoft.com/office/drawing/2014/main" id="{028604BD-1D3E-4ACB-B9C8-B0B8C98D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3405188"/>
            <a:ext cx="622300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81664" name="Picture 32">
            <a:extLst>
              <a:ext uri="{FF2B5EF4-FFF2-40B4-BE49-F238E27FC236}">
                <a16:creationId xmlns:a16="http://schemas.microsoft.com/office/drawing/2014/main" id="{2E74BF01-68CA-46D5-BAB5-55AA67A0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3141663"/>
            <a:ext cx="622300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81665" name="Picture 33">
            <a:extLst>
              <a:ext uri="{FF2B5EF4-FFF2-40B4-BE49-F238E27FC236}">
                <a16:creationId xmlns:a16="http://schemas.microsoft.com/office/drawing/2014/main" id="{1813306E-AD0E-4567-A657-945A9616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3141663"/>
            <a:ext cx="620713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AE11F7-8E9A-471B-A088-449AB79E9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B7C02-623F-4A4B-AD3C-28F72EC58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B064F-1717-4B7C-A5B1-E821CA738E09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470046AB-7F65-4CCE-8ABD-55629DB77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Now a VERY brief example: daytime client/server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(full socket API discussion comes later)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015E3FA9-0388-4920-8E2E-3CB5AE87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75" y="1285875"/>
            <a:ext cx="8847138" cy="5599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Network applications are typically client/server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daytime server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open a socket and bind it to a port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listen for connections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while (1)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	accept a connection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	send a string containing current date/time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	close the connection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daytime client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create a socket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open a connection to daytime server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read bytes until EOF (meaning connection was closed)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close connection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D17A2243-AC47-4BC5-AFDE-B50380527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CD8F9F3A-C5D0-424A-9A67-3C25970AE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0D0AA5-8A4D-43BE-A24E-BDE95E17D7F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2306" name="Text Box 2">
            <a:extLst>
              <a:ext uri="{FF2B5EF4-FFF2-40B4-BE49-F238E27FC236}">
                <a16:creationId xmlns:a16="http://schemas.microsoft.com/office/drawing/2014/main" id="{048167CC-5DA6-40A8-BDA4-A92B8106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Multiple-stream concept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20D5EFFA-54F8-4457-9A4E-0390D03534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610327EB-1C7F-4F86-8DFA-CA4894B85E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B29FAFC0-3240-481D-8E08-BD32580733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4F20036D-2281-4FBC-9E50-9834DB92A0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ED850934-B191-4150-9089-F4BF119D08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19CC1101-5E55-4640-B9BE-D28F8AC092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47735269-E916-4130-8906-A23D85FC0A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482314" name="Picture 10">
            <a:extLst>
              <a:ext uri="{FF2B5EF4-FFF2-40B4-BE49-F238E27FC236}">
                <a16:creationId xmlns:a16="http://schemas.microsoft.com/office/drawing/2014/main" id="{B88D3ED6-43F0-4C5D-9863-0D9D7ADA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550988"/>
            <a:ext cx="8440737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7DF0A2A3-F9B2-4D3D-9083-801835A10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F295E8FA-5FC5-4600-AD1B-74A0DFC74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D31D1-76E6-4ECE-A014-B8CDD881B6C6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7CCB519D-BAD3-469F-A40D-690584832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A TCP daytime client becomes an SCTP daytime client...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D3024211-7120-4728-8ED1-6D16C222C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75" y="1285875"/>
            <a:ext cx="9064625" cy="760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TCP daytime client (many details omitted, including error checking;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84708" name="Text Box 4">
            <a:extLst>
              <a:ext uri="{FF2B5EF4-FFF2-40B4-BE49-F238E27FC236}">
                <a16:creationId xmlns:a16="http://schemas.microsoft.com/office/drawing/2014/main" id="{0FA93807-14EB-41B6-9581-002D74999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057400"/>
            <a:ext cx="8926512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int sockfd, n;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char recvline[MAXLINE + 1]; /* read buffer*/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struct sockaddr_in servaddr;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sockfd = socket(AF_INET, SOCK_STREAM, 0); /* create TCP socket */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1600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/* fill in socket address structure */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servaddr.sin_family = AF_INET; servaddr.sin_port = htons(13);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inet_pton(AF_INET, argv[1], &amp;servaddr.sin_addr); /*dot dec to n.b.o.*/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connect(sockfd, (struct sockaddr *) &amp;servaddr, sizeof(servaddr));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while ( (n = read(sockfd, recvline, MAXLINE)) &gt; 0 )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	recvline[n]=0; /* null terminate */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	fputs(recvline, stdout);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0">
                <a:latin typeface="Courier New" panose="02070309020205020404" pitchFamily="49" charset="0"/>
                <a:ea typeface="宋体" panose="02010600030101010101" pitchFamily="2" charset="-122"/>
              </a:rPr>
              <a:t>close (sockfd);	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1600" b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84709" name="Group 5">
            <a:extLst>
              <a:ext uri="{FF2B5EF4-FFF2-40B4-BE49-F238E27FC236}">
                <a16:creationId xmlns:a16="http://schemas.microsoft.com/office/drawing/2014/main" id="{DEE846CA-112D-4BA6-BEC0-BDBD2FA5C08B}"/>
              </a:ext>
            </a:extLst>
          </p:cNvPr>
          <p:cNvGrpSpPr>
            <a:grpSpLocks/>
          </p:cNvGrpSpPr>
          <p:nvPr/>
        </p:nvGrpSpPr>
        <p:grpSpPr bwMode="auto">
          <a:xfrm>
            <a:off x="-58738" y="2955925"/>
            <a:ext cx="8869363" cy="549275"/>
            <a:chOff x="-41" y="2189"/>
            <a:chExt cx="6160" cy="382"/>
          </a:xfrm>
        </p:grpSpPr>
        <p:sp>
          <p:nvSpPr>
            <p:cNvPr id="584710" name="Rectangle 6">
              <a:extLst>
                <a:ext uri="{FF2B5EF4-FFF2-40B4-BE49-F238E27FC236}">
                  <a16:creationId xmlns:a16="http://schemas.microsoft.com/office/drawing/2014/main" id="{CFE3A4E4-67B8-44D1-B713-E7A3B8E8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2394"/>
              <a:ext cx="6142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43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8675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44600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58938" defTabSz="828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</a:rPr>
                <a:t>sockfd = socket(AF_INET, SOCK_STREAM, IP_PROTO_SCTP); /* SCTP socket */</a:t>
              </a:r>
            </a:p>
          </p:txBody>
        </p:sp>
        <p:sp>
          <p:nvSpPr>
            <p:cNvPr id="584711" name="Line 7">
              <a:extLst>
                <a:ext uri="{FF2B5EF4-FFF2-40B4-BE49-F238E27FC236}">
                  <a16:creationId xmlns:a16="http://schemas.microsoft.com/office/drawing/2014/main" id="{1564AAA2-3189-4355-968E-73628D094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89"/>
              <a:ext cx="5911" cy="144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2" name="Line 8">
              <a:extLst>
                <a:ext uri="{FF2B5EF4-FFF2-40B4-BE49-F238E27FC236}">
                  <a16:creationId xmlns:a16="http://schemas.microsoft.com/office/drawing/2014/main" id="{3B93B4B9-40BA-4849-9267-1316BF3C3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41" y="2189"/>
              <a:ext cx="5911" cy="144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4713" name="AutoShape 9">
            <a:extLst>
              <a:ext uri="{FF2B5EF4-FFF2-40B4-BE49-F238E27FC236}">
                <a16:creationId xmlns:a16="http://schemas.microsoft.com/office/drawing/2014/main" id="{EFE951FD-8FE6-42A1-A47E-84202961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2460625"/>
            <a:ext cx="2557462" cy="258763"/>
          </a:xfrm>
          <a:prstGeom prst="wedgeRectCallout">
            <a:avLst>
              <a:gd name="adj1" fmla="val -90708"/>
              <a:gd name="adj2" fmla="val 220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43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8675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44600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58938" defTabSz="828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600" b="0">
                <a:latin typeface="Arial Narrow" panose="020B0606020202030204" pitchFamily="34" charset="0"/>
                <a:ea typeface="宋体" panose="02010600030101010101" pitchFamily="2" charset="-122"/>
              </a:rPr>
              <a:t>Note: 0 implies IP_PROTO_TCP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DA61BCB-784D-45EF-A0AD-9AAB9EE8E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5DC64C08-6A00-49F9-A59D-C55AA2137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BAF709-244F-4C09-A4DC-03D96BC7047D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D2F85D60-B49A-4E22-A172-45C93F9D2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多重流交付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A18A0C5A-06E0-4EDF-A5DB-CBD881B4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SI</a:t>
            </a:r>
            <a:r>
              <a:rPr lang="zh-CN" altLang="en-US">
                <a:ea typeface="宋体" panose="02010600030101010101" pitchFamily="2" charset="-122"/>
              </a:rPr>
              <a:t>唯一地定义一个流</a:t>
            </a:r>
          </a:p>
        </p:txBody>
      </p:sp>
      <p:pic>
        <p:nvPicPr>
          <p:cNvPr id="589828" name="Picture 4">
            <a:extLst>
              <a:ext uri="{FF2B5EF4-FFF2-40B4-BE49-F238E27FC236}">
                <a16:creationId xmlns:a16="http://schemas.microsoft.com/office/drawing/2014/main" id="{5B54BE96-2F32-4606-8EA1-F5845349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34338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9829" name="Rectangle 5">
            <a:extLst>
              <a:ext uri="{FF2B5EF4-FFF2-40B4-BE49-F238E27FC236}">
                <a16:creationId xmlns:a16="http://schemas.microsoft.com/office/drawing/2014/main" id="{8FD255EC-8EC7-47FD-A3C3-5218F537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0200"/>
            <a:ext cx="8229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0">
                <a:ea typeface="宋体" panose="02010600030101010101" pitchFamily="2" charset="-122"/>
              </a:rPr>
              <a:t>紧急数据可以不按序交付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93CB6-E63E-4B77-8774-5F5E3E619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C1B22-5792-449C-862A-BA4D38993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4A7512-2F73-4E71-B714-103B11A8D6CC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EFF2A14D-C6E4-404C-80B0-5CF36DD78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分片</a:t>
            </a:r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BA442DE0-D922-4B93-95CA-B8F088CC8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SCTP</a:t>
            </a:r>
            <a:r>
              <a:rPr lang="zh-CN" altLang="en-US" sz="2800">
                <a:ea typeface="宋体" panose="02010600030101010101" pitchFamily="2" charset="-122"/>
              </a:rPr>
              <a:t>在从一个报文产生</a:t>
            </a:r>
            <a:r>
              <a:rPr lang="en-US" altLang="zh-CN" sz="2800">
                <a:ea typeface="宋体" panose="02010600030101010101" pitchFamily="2" charset="-122"/>
              </a:rPr>
              <a:t>DATA</a:t>
            </a:r>
            <a:r>
              <a:rPr lang="zh-CN" altLang="en-US" sz="2800">
                <a:ea typeface="宋体" panose="02010600030101010101" pitchFamily="2" charset="-122"/>
              </a:rPr>
              <a:t>块时，如果报文长度不超过路径的</a:t>
            </a:r>
            <a:r>
              <a:rPr lang="en-US" altLang="zh-CN" sz="2800">
                <a:ea typeface="宋体" panose="02010600030101010101" pitchFamily="2" charset="-122"/>
              </a:rPr>
              <a:t>MTU</a:t>
            </a:r>
            <a:r>
              <a:rPr lang="zh-CN" altLang="en-US" sz="2800">
                <a:ea typeface="宋体" panose="02010600030101010101" pitchFamily="2" charset="-122"/>
              </a:rPr>
              <a:t>，那么进程到进程都会保留报文的边界。如果总长度超过</a:t>
            </a:r>
            <a:r>
              <a:rPr lang="en-US" altLang="zh-CN" sz="2800">
                <a:ea typeface="宋体" panose="02010600030101010101" pitchFamily="2" charset="-122"/>
              </a:rPr>
              <a:t>MTU</a:t>
            </a:r>
            <a:r>
              <a:rPr lang="zh-CN" altLang="en-US" sz="2800">
                <a:ea typeface="宋体" panose="02010600030101010101" pitchFamily="2" charset="-122"/>
              </a:rPr>
              <a:t>，</a:t>
            </a:r>
            <a:r>
              <a:rPr lang="en-US" altLang="zh-CN" sz="2800">
                <a:ea typeface="宋体" panose="02010600030101010101" pitchFamily="2" charset="-122"/>
              </a:rPr>
              <a:t>SCTP</a:t>
            </a:r>
            <a:r>
              <a:rPr lang="zh-CN" altLang="en-US" sz="2800">
                <a:ea typeface="宋体" panose="02010600030101010101" pitchFamily="2" charset="-122"/>
              </a:rPr>
              <a:t>报文进行分片。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1.</a:t>
            </a:r>
            <a:r>
              <a:rPr lang="zh-CN" altLang="en-US" sz="2400">
                <a:ea typeface="宋体" panose="02010600030101010101" pitchFamily="2" charset="-122"/>
              </a:rPr>
              <a:t>报文划分为更小的分片，以满足长度的需求；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2.</a:t>
            </a:r>
            <a:r>
              <a:rPr lang="zh-CN" altLang="en-US" sz="2400">
                <a:ea typeface="宋体" panose="02010600030101010101" pitchFamily="2" charset="-122"/>
              </a:rPr>
              <a:t>每一个分片必须加上具有不同</a:t>
            </a:r>
            <a:r>
              <a:rPr lang="en-US" altLang="zh-CN" sz="2400">
                <a:ea typeface="宋体" panose="02010600030101010101" pitchFamily="2" charset="-122"/>
              </a:rPr>
              <a:t>TSN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DATA</a:t>
            </a:r>
            <a:r>
              <a:rPr lang="zh-CN" altLang="en-US" sz="2400">
                <a:ea typeface="宋体" panose="02010600030101010101" pitchFamily="2" charset="-122"/>
              </a:rPr>
              <a:t>块的首部。</a:t>
            </a:r>
            <a:r>
              <a:rPr lang="en-US" altLang="zh-CN" sz="2400">
                <a:ea typeface="宋体" panose="02010600030101010101" pitchFamily="2" charset="-122"/>
              </a:rPr>
              <a:t>TSN</a:t>
            </a:r>
            <a:r>
              <a:rPr lang="zh-CN" altLang="en-US" sz="2400">
                <a:ea typeface="宋体" panose="02010600030101010101" pitchFamily="2" charset="-122"/>
              </a:rPr>
              <a:t>必须按序。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3.</a:t>
            </a:r>
            <a:r>
              <a:rPr lang="zh-CN" altLang="en-US" sz="2400">
                <a:ea typeface="宋体" panose="02010600030101010101" pitchFamily="2" charset="-122"/>
              </a:rPr>
              <a:t>所有的首部携带同样的流标识符</a:t>
            </a:r>
            <a:r>
              <a:rPr lang="en-US" altLang="zh-CN" sz="2400">
                <a:ea typeface="宋体" panose="02010600030101010101" pitchFamily="2" charset="-122"/>
              </a:rPr>
              <a:t>SI</a:t>
            </a:r>
            <a:r>
              <a:rPr lang="zh-CN" altLang="en-US" sz="2400">
                <a:ea typeface="宋体" panose="02010600030101010101" pitchFamily="2" charset="-122"/>
              </a:rPr>
              <a:t>，同样的流序号</a:t>
            </a:r>
            <a:r>
              <a:rPr lang="en-US" altLang="zh-CN" sz="2400">
                <a:ea typeface="宋体" panose="02010600030101010101" pitchFamily="2" charset="-122"/>
              </a:rPr>
              <a:t>SSN</a:t>
            </a:r>
            <a:r>
              <a:rPr lang="zh-CN" altLang="en-US" sz="2400">
                <a:ea typeface="宋体" panose="02010600030101010101" pitchFamily="2" charset="-122"/>
              </a:rPr>
              <a:t>，同样的有效载荷协议标识符，以及同样的</a:t>
            </a:r>
            <a:r>
              <a:rPr lang="en-US" altLang="zh-CN" sz="2400">
                <a:ea typeface="宋体" panose="02010600030101010101" pitchFamily="2" charset="-122"/>
              </a:rPr>
              <a:t>U</a:t>
            </a:r>
            <a:r>
              <a:rPr lang="zh-CN" altLang="en-US" sz="2400">
                <a:ea typeface="宋体" panose="02010600030101010101" pitchFamily="2" charset="-122"/>
              </a:rPr>
              <a:t>标志。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4.B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E</a:t>
            </a:r>
            <a:r>
              <a:rPr lang="zh-CN" altLang="en-US" sz="2400">
                <a:ea typeface="宋体" panose="02010600030101010101" pitchFamily="2" charset="-122"/>
              </a:rPr>
              <a:t>的指派。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15DAD9F5-F71C-4CDE-8142-D1F7A02ED0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BCDE28B-C6F5-4251-B42E-CC051B75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9A6C2-75C7-4EB2-97D8-B0E7D92C7608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515074" name="Text Box 2">
            <a:extLst>
              <a:ext uri="{FF2B5EF4-FFF2-40B4-BE49-F238E27FC236}">
                <a16:creationId xmlns:a16="http://schemas.microsoft.com/office/drawing/2014/main" id="{DC60AD62-A6F5-46B6-9001-769133F9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Association termination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关联终止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AB074B87-25AD-446B-BBBB-328E83B98C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D672C206-492A-44EE-A50C-C3F0F5778A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77" name="Rectangle 5">
            <a:extLst>
              <a:ext uri="{FF2B5EF4-FFF2-40B4-BE49-F238E27FC236}">
                <a16:creationId xmlns:a16="http://schemas.microsoft.com/office/drawing/2014/main" id="{75C727B1-492F-42FA-871D-063930C619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78" name="Rectangle 6">
            <a:extLst>
              <a:ext uri="{FF2B5EF4-FFF2-40B4-BE49-F238E27FC236}">
                <a16:creationId xmlns:a16="http://schemas.microsoft.com/office/drawing/2014/main" id="{3FA47F92-ED5D-4144-AE3D-D3C2F2A8C1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79" name="Rectangle 7">
            <a:extLst>
              <a:ext uri="{FF2B5EF4-FFF2-40B4-BE49-F238E27FC236}">
                <a16:creationId xmlns:a16="http://schemas.microsoft.com/office/drawing/2014/main" id="{AA2656D5-C926-460E-9DBB-C8BD53F5A1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80" name="Rectangle 8">
            <a:extLst>
              <a:ext uri="{FF2B5EF4-FFF2-40B4-BE49-F238E27FC236}">
                <a16:creationId xmlns:a16="http://schemas.microsoft.com/office/drawing/2014/main" id="{C3EA6C77-7386-4FA7-8BF0-1FE5575BC3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5081" name="Rectangle 9">
            <a:extLst>
              <a:ext uri="{FF2B5EF4-FFF2-40B4-BE49-F238E27FC236}">
                <a16:creationId xmlns:a16="http://schemas.microsoft.com/office/drawing/2014/main" id="{51673AF3-7AE8-408A-97EA-B774736BCD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15082" name="Picture 10">
            <a:extLst>
              <a:ext uri="{FF2B5EF4-FFF2-40B4-BE49-F238E27FC236}">
                <a16:creationId xmlns:a16="http://schemas.microsoft.com/office/drawing/2014/main" id="{16C09D6C-50BE-4900-A025-8E4A5479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597025"/>
            <a:ext cx="7778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">
            <a:extLst>
              <a:ext uri="{FF2B5EF4-FFF2-40B4-BE49-F238E27FC236}">
                <a16:creationId xmlns:a16="http://schemas.microsoft.com/office/drawing/2014/main" id="{0137110E-2761-4187-9339-761D9C588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C22B514A-F986-4C19-97B9-831D1293F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F42C76-6ED6-4FC1-AC39-8DD3BC588DCB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516098" name="Text Box 2">
            <a:extLst>
              <a:ext uri="{FF2B5EF4-FFF2-40B4-BE49-F238E27FC236}">
                <a16:creationId xmlns:a16="http://schemas.microsoft.com/office/drawing/2014/main" id="{7DFB29BA-24E0-4DC2-A1DA-40272AAA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Association abortion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BB839AE5-C031-43D4-A3E2-205ABE0BEF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F395A33B-573D-46F6-A4A9-E637394CDE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1" name="Rectangle 5">
            <a:extLst>
              <a:ext uri="{FF2B5EF4-FFF2-40B4-BE49-F238E27FC236}">
                <a16:creationId xmlns:a16="http://schemas.microsoft.com/office/drawing/2014/main" id="{38993B3D-EFA7-404C-804B-24D3B41BD4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2" name="Rectangle 6">
            <a:extLst>
              <a:ext uri="{FF2B5EF4-FFF2-40B4-BE49-F238E27FC236}">
                <a16:creationId xmlns:a16="http://schemas.microsoft.com/office/drawing/2014/main" id="{883F26B8-8AEE-47B0-87D0-450E3B65DD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3" name="Rectangle 7">
            <a:extLst>
              <a:ext uri="{FF2B5EF4-FFF2-40B4-BE49-F238E27FC236}">
                <a16:creationId xmlns:a16="http://schemas.microsoft.com/office/drawing/2014/main" id="{0C82416B-1022-43C8-91EA-A44831C9C5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4" name="Rectangle 8">
            <a:extLst>
              <a:ext uri="{FF2B5EF4-FFF2-40B4-BE49-F238E27FC236}">
                <a16:creationId xmlns:a16="http://schemas.microsoft.com/office/drawing/2014/main" id="{B184EF13-8D61-4AC8-9CC5-96112B2849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6105" name="Rectangle 9">
            <a:extLst>
              <a:ext uri="{FF2B5EF4-FFF2-40B4-BE49-F238E27FC236}">
                <a16:creationId xmlns:a16="http://schemas.microsoft.com/office/drawing/2014/main" id="{A9F5C14C-010F-4DDB-80B5-C9A6061D1F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16106" name="Picture 10">
            <a:extLst>
              <a:ext uri="{FF2B5EF4-FFF2-40B4-BE49-F238E27FC236}">
                <a16:creationId xmlns:a16="http://schemas.microsoft.com/office/drawing/2014/main" id="{AB321EC6-1DDF-4ACE-8C28-2EEBD795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219200"/>
            <a:ext cx="8574087" cy="24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6108" name="Text Box 12">
            <a:extLst>
              <a:ext uri="{FF2B5EF4-FFF2-40B4-BE49-F238E27FC236}">
                <a16:creationId xmlns:a16="http://schemas.microsoft.com/office/drawing/2014/main" id="{20F9459C-7AF5-4B36-B90F-0F4B01B6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如果一个进程觉得本身有些问题（进入无限循环，从另一端收到错误的数据，等），可以使用关联异常终止。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50B92233-98D0-463D-A69B-3C437C3F50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9FB250F6-382F-4A46-8DFC-43D0A77A3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E577E-0354-4756-B88B-82FA35FA740B}" type="slidenum">
              <a:rPr lang="zh-CN" altLang="en-US"/>
              <a:pPr/>
              <a:t>65</a:t>
            </a:fld>
            <a:endParaRPr lang="en-US" altLang="zh-CN"/>
          </a:p>
        </p:txBody>
      </p:sp>
      <p:grpSp>
        <p:nvGrpSpPr>
          <p:cNvPr id="477186" name="Group 2">
            <a:extLst>
              <a:ext uri="{FF2B5EF4-FFF2-40B4-BE49-F238E27FC236}">
                <a16:creationId xmlns:a16="http://schemas.microsoft.com/office/drawing/2014/main" id="{B7954D1A-5EE8-4B92-88E2-9CF366BD06D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7187" name="AutoShape 3">
              <a:extLst>
                <a:ext uri="{FF2B5EF4-FFF2-40B4-BE49-F238E27FC236}">
                  <a16:creationId xmlns:a16="http://schemas.microsoft.com/office/drawing/2014/main" id="{4A8F84F3-DF3A-4302-BC65-F113318D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7188" name="AutoShape 4">
              <a:extLst>
                <a:ext uri="{FF2B5EF4-FFF2-40B4-BE49-F238E27FC236}">
                  <a16:creationId xmlns:a16="http://schemas.microsoft.com/office/drawing/2014/main" id="{33636AD0-A727-449E-A8F9-5F89F49841A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7189" name="Line 5">
              <a:extLst>
                <a:ext uri="{FF2B5EF4-FFF2-40B4-BE49-F238E27FC236}">
                  <a16:creationId xmlns:a16="http://schemas.microsoft.com/office/drawing/2014/main" id="{82D4175A-177D-40E5-8A4E-F2CEC4C7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7190" name="Text Box 6">
            <a:extLst>
              <a:ext uri="{FF2B5EF4-FFF2-40B4-BE49-F238E27FC236}">
                <a16:creationId xmlns:a16="http://schemas.microsoft.com/office/drawing/2014/main" id="{05F15FAA-664C-4443-9D6D-3311EFC9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818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13.5   STATE TRANSITION DIAGRAM</a:t>
            </a:r>
          </a:p>
        </p:txBody>
      </p:sp>
      <p:sp>
        <p:nvSpPr>
          <p:cNvPr id="477191" name="Rectangle 7">
            <a:extLst>
              <a:ext uri="{FF2B5EF4-FFF2-40B4-BE49-F238E27FC236}">
                <a16:creationId xmlns:a16="http://schemas.microsoft.com/office/drawing/2014/main" id="{C0F6718C-6CDD-41E3-9D5D-15C9DD33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To keep track of all the different events happening during association establishment, association termination, and data transfer, the SCTP software, like TCP, is implemented as a finite state machine.</a:t>
            </a:r>
          </a:p>
          <a:p>
            <a:pPr algn="just"/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为了掌握在关联建立、关联终止和数据传送时所发生的不同事件，像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一样，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SCTP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软件也是以有限状态机的方式来实现的。</a:t>
            </a:r>
          </a:p>
        </p:txBody>
      </p:sp>
      <p:sp>
        <p:nvSpPr>
          <p:cNvPr id="477192" name="Rectangle 8">
            <a:extLst>
              <a:ext uri="{FF2B5EF4-FFF2-40B4-BE49-F238E27FC236}">
                <a16:creationId xmlns:a16="http://schemas.microsoft.com/office/drawing/2014/main" id="{6B44BE6B-49C7-495E-B53E-6F76407D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77193" name="Rectangle 9">
            <a:extLst>
              <a:ext uri="{FF2B5EF4-FFF2-40B4-BE49-F238E27FC236}">
                <a16:creationId xmlns:a16="http://schemas.microsoft.com/office/drawing/2014/main" id="{1EC78E9B-009A-41CF-A746-0679F451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Scenarios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Simultaneous Close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5DADD2B0-4AC0-4E6A-8D0C-0E72F945A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94EA0AE7-A1A6-4F7D-A3BD-5A5A3C3C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EF440-150F-47F0-BAA0-FFE325D8E020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534530" name="Text Box 2">
            <a:extLst>
              <a:ext uri="{FF2B5EF4-FFF2-40B4-BE49-F238E27FC236}">
                <a16:creationId xmlns:a16="http://schemas.microsoft.com/office/drawing/2014/main" id="{6A53DC5E-BCB9-42B7-B1BB-1BC42601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State transition diagram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2FF8423A-ED62-4C0D-B782-55084C2241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D3D91F3A-5C24-4347-80BA-5D3305B8F3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3" name="Rectangle 5">
            <a:extLst>
              <a:ext uri="{FF2B5EF4-FFF2-40B4-BE49-F238E27FC236}">
                <a16:creationId xmlns:a16="http://schemas.microsoft.com/office/drawing/2014/main" id="{8238A55B-17CB-400D-99E4-9A8E3FEFB9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4" name="Rectangle 6">
            <a:extLst>
              <a:ext uri="{FF2B5EF4-FFF2-40B4-BE49-F238E27FC236}">
                <a16:creationId xmlns:a16="http://schemas.microsoft.com/office/drawing/2014/main" id="{1753F9F9-70B0-413F-84AD-8F4659F7E7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5" name="Rectangle 7">
            <a:extLst>
              <a:ext uri="{FF2B5EF4-FFF2-40B4-BE49-F238E27FC236}">
                <a16:creationId xmlns:a16="http://schemas.microsoft.com/office/drawing/2014/main" id="{480604DA-FAE0-427A-B147-6938E23097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6" name="Rectangle 8">
            <a:extLst>
              <a:ext uri="{FF2B5EF4-FFF2-40B4-BE49-F238E27FC236}">
                <a16:creationId xmlns:a16="http://schemas.microsoft.com/office/drawing/2014/main" id="{BFD0C69B-69D1-4AD7-930A-94ACCA1640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4537" name="Rectangle 9">
            <a:extLst>
              <a:ext uri="{FF2B5EF4-FFF2-40B4-BE49-F238E27FC236}">
                <a16:creationId xmlns:a16="http://schemas.microsoft.com/office/drawing/2014/main" id="{64A5CFCE-58E7-4956-AB91-1BF9D92D2D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4538" name="Picture 10">
            <a:extLst>
              <a:ext uri="{FF2B5EF4-FFF2-40B4-BE49-F238E27FC236}">
                <a16:creationId xmlns:a16="http://schemas.microsoft.com/office/drawing/2014/main" id="{9F6B22B4-90FA-4F06-AFDC-D0D6B6DF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685800"/>
            <a:ext cx="644525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A80036A-A8E9-46BE-9EDA-38CEAE3CF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2562EE8-CBCD-4D46-98B4-B666EC102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772835-4180-4EF7-A6CF-83749A49A30A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562179" name="Text Box 3">
            <a:extLst>
              <a:ext uri="{FF2B5EF4-FFF2-40B4-BE49-F238E27FC236}">
                <a16:creationId xmlns:a16="http://schemas.microsoft.com/office/drawing/2014/main" id="{1930B978-E820-48CB-BCE3-D52DAE5A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Table 13.4 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States for SCTP</a:t>
            </a:r>
          </a:p>
        </p:txBody>
      </p:sp>
      <p:pic>
        <p:nvPicPr>
          <p:cNvPr id="562219" name="Picture 43">
            <a:extLst>
              <a:ext uri="{FF2B5EF4-FFF2-40B4-BE49-F238E27FC236}">
                <a16:creationId xmlns:a16="http://schemas.microsoft.com/office/drawing/2014/main" id="{A81FAE0E-DF33-4670-A753-798500E5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14488"/>
            <a:ext cx="8683625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9FC3E4C0-25E0-466F-8477-CAF59E040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530B6553-9CF5-4470-8463-7B977F952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FC3213-B8B8-4DC2-9124-63040346005F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535554" name="Text Box 2">
            <a:extLst>
              <a:ext uri="{FF2B5EF4-FFF2-40B4-BE49-F238E27FC236}">
                <a16:creationId xmlns:a16="http://schemas.microsoft.com/office/drawing/2014/main" id="{1D4A02F6-29B8-48E1-8B59-78491715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 common scenario of states</a:t>
            </a:r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8C7F06E4-78D5-43D8-ADE3-30A9F9C194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56" name="Rectangle 4">
            <a:extLst>
              <a:ext uri="{FF2B5EF4-FFF2-40B4-BE49-F238E27FC236}">
                <a16:creationId xmlns:a16="http://schemas.microsoft.com/office/drawing/2014/main" id="{809E0A38-31F9-4FC4-97ED-BFFDAC97FC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57" name="Rectangle 5">
            <a:extLst>
              <a:ext uri="{FF2B5EF4-FFF2-40B4-BE49-F238E27FC236}">
                <a16:creationId xmlns:a16="http://schemas.microsoft.com/office/drawing/2014/main" id="{BEF3E1A7-122A-477F-B130-700EB1DFD6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F23868E9-92BF-4B1F-839F-22219D6B56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59" name="Rectangle 7">
            <a:extLst>
              <a:ext uri="{FF2B5EF4-FFF2-40B4-BE49-F238E27FC236}">
                <a16:creationId xmlns:a16="http://schemas.microsoft.com/office/drawing/2014/main" id="{D834F90D-5814-49AD-ABEF-CDB14C6B96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60" name="Rectangle 8">
            <a:extLst>
              <a:ext uri="{FF2B5EF4-FFF2-40B4-BE49-F238E27FC236}">
                <a16:creationId xmlns:a16="http://schemas.microsoft.com/office/drawing/2014/main" id="{6251A824-59E0-4D1D-9171-3C665D69D2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5561" name="Rectangle 9">
            <a:extLst>
              <a:ext uri="{FF2B5EF4-FFF2-40B4-BE49-F238E27FC236}">
                <a16:creationId xmlns:a16="http://schemas.microsoft.com/office/drawing/2014/main" id="{7147DDC9-19C0-4D7C-9378-696BAED4D6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5563" name="Picture 11">
            <a:extLst>
              <a:ext uri="{FF2B5EF4-FFF2-40B4-BE49-F238E27FC236}">
                <a16:creationId xmlns:a16="http://schemas.microsoft.com/office/drawing/2014/main" id="{A9183092-7269-4966-8EFA-A69F7031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573088"/>
            <a:ext cx="5538787" cy="598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6CB7CD80-15AC-4FE7-878D-158047009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4EE29AFB-7C30-42EE-9444-B3F9D8050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EAE234-1893-4C11-952E-E8059C45EF0B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519170" name="Text Box 2">
            <a:extLst>
              <a:ext uri="{FF2B5EF4-FFF2-40B4-BE49-F238E27FC236}">
                <a16:creationId xmlns:a16="http://schemas.microsoft.com/office/drawing/2014/main" id="{06245DD7-7ED2-4E30-B15C-7C88CEF3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Simultaneous open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6B8567C0-4BBF-456A-A8AC-5FE929DE3D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2" name="Rectangle 4">
            <a:extLst>
              <a:ext uri="{FF2B5EF4-FFF2-40B4-BE49-F238E27FC236}">
                <a16:creationId xmlns:a16="http://schemas.microsoft.com/office/drawing/2014/main" id="{9EAD99AF-E8FE-49AB-9E75-0ACF5A091E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3" name="Rectangle 5">
            <a:extLst>
              <a:ext uri="{FF2B5EF4-FFF2-40B4-BE49-F238E27FC236}">
                <a16:creationId xmlns:a16="http://schemas.microsoft.com/office/drawing/2014/main" id="{616F341A-218D-4620-B082-1DEF25A6AD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4" name="Rectangle 6">
            <a:extLst>
              <a:ext uri="{FF2B5EF4-FFF2-40B4-BE49-F238E27FC236}">
                <a16:creationId xmlns:a16="http://schemas.microsoft.com/office/drawing/2014/main" id="{F34BD8E4-32DA-402B-B849-E9201DA839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5" name="Rectangle 7">
            <a:extLst>
              <a:ext uri="{FF2B5EF4-FFF2-40B4-BE49-F238E27FC236}">
                <a16:creationId xmlns:a16="http://schemas.microsoft.com/office/drawing/2014/main" id="{F991AB7A-A06B-4CA6-BB44-5B64EF1C8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6" name="Rectangle 8">
            <a:extLst>
              <a:ext uri="{FF2B5EF4-FFF2-40B4-BE49-F238E27FC236}">
                <a16:creationId xmlns:a16="http://schemas.microsoft.com/office/drawing/2014/main" id="{55466DC1-EE55-4DF2-9D76-928A3024E3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19177" name="Rectangle 9">
            <a:extLst>
              <a:ext uri="{FF2B5EF4-FFF2-40B4-BE49-F238E27FC236}">
                <a16:creationId xmlns:a16="http://schemas.microsoft.com/office/drawing/2014/main" id="{392732D6-1938-4AF3-9ECC-33A2EC0071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19178" name="Picture 10">
            <a:extLst>
              <a:ext uri="{FF2B5EF4-FFF2-40B4-BE49-F238E27FC236}">
                <a16:creationId xmlns:a16="http://schemas.microsoft.com/office/drawing/2014/main" id="{1B7BF82C-51D5-4B12-BF94-AC42B04E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95338"/>
            <a:ext cx="6562725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6FA250C2-40D3-4DE0-9C4F-AB613D0AF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5408710-5736-40C9-875C-C2A240ADD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E3E31-A200-47DB-938F-9D63ADFE150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F42B3C99-51E3-4021-8687-8ADA4EF5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6025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An association in SCTP can involve multiple streams.</a:t>
            </a:r>
          </a:p>
        </p:txBody>
      </p:sp>
      <p:sp>
        <p:nvSpPr>
          <p:cNvPr id="540675" name="PubRRectCallout">
            <a:extLst>
              <a:ext uri="{FF2B5EF4-FFF2-40B4-BE49-F238E27FC236}">
                <a16:creationId xmlns:a16="http://schemas.microsoft.com/office/drawing/2014/main" id="{3AEC4B6D-2E7F-4B20-B3F2-97EE202E66A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2811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0676" name="Picture 4">
            <a:extLst>
              <a:ext uri="{FF2B5EF4-FFF2-40B4-BE49-F238E27FC236}">
                <a16:creationId xmlns:a16="http://schemas.microsoft.com/office/drawing/2014/main" id="{918FCD14-3559-4DF3-8AAB-3392EF36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11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77" name="Text Box 5">
            <a:extLst>
              <a:ext uri="{FF2B5EF4-FFF2-40B4-BE49-F238E27FC236}">
                <a16:creationId xmlns:a16="http://schemas.microsoft.com/office/drawing/2014/main" id="{A9641605-0FA7-4F9B-8AAA-2E2BBFA7D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335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1795A2FF-35E6-4F93-B122-CDA4B37AF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2A51CFB-842F-4F3C-872E-AF1E27CB1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5C3714-A321-4D7A-9C8A-0EBCBDB08783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520194" name="Text Box 2">
            <a:extLst>
              <a:ext uri="{FF2B5EF4-FFF2-40B4-BE49-F238E27FC236}">
                <a16:creationId xmlns:a16="http://schemas.microsoft.com/office/drawing/2014/main" id="{63991AB6-18BF-4DC9-981A-9B7E69F4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Simultaneous close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0BB1BB9B-1209-40B6-BAA6-0AECF9734B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024D9D12-EE27-4E91-86AB-83EA5F6CA0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197" name="Rectangle 5">
            <a:extLst>
              <a:ext uri="{FF2B5EF4-FFF2-40B4-BE49-F238E27FC236}">
                <a16:creationId xmlns:a16="http://schemas.microsoft.com/office/drawing/2014/main" id="{AE4652B8-45B7-4C83-B675-A006388CED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198" name="Rectangle 6">
            <a:extLst>
              <a:ext uri="{FF2B5EF4-FFF2-40B4-BE49-F238E27FC236}">
                <a16:creationId xmlns:a16="http://schemas.microsoft.com/office/drawing/2014/main" id="{AA3EE776-5041-4642-88A0-7D375580B8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199" name="Rectangle 7">
            <a:extLst>
              <a:ext uri="{FF2B5EF4-FFF2-40B4-BE49-F238E27FC236}">
                <a16:creationId xmlns:a16="http://schemas.microsoft.com/office/drawing/2014/main" id="{ADA9BAAD-81FD-45D6-98EF-1B524E9022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200" name="Rectangle 8">
            <a:extLst>
              <a:ext uri="{FF2B5EF4-FFF2-40B4-BE49-F238E27FC236}">
                <a16:creationId xmlns:a16="http://schemas.microsoft.com/office/drawing/2014/main" id="{117D503C-F300-46B4-932A-1F85542B5D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0201" name="Rectangle 9">
            <a:extLst>
              <a:ext uri="{FF2B5EF4-FFF2-40B4-BE49-F238E27FC236}">
                <a16:creationId xmlns:a16="http://schemas.microsoft.com/office/drawing/2014/main" id="{D94C4628-C887-4ED1-ABE1-3D026A139D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20202" name="Picture 10">
            <a:extLst>
              <a:ext uri="{FF2B5EF4-FFF2-40B4-BE49-F238E27FC236}">
                <a16:creationId xmlns:a16="http://schemas.microsoft.com/office/drawing/2014/main" id="{F5062311-C931-462C-A84D-272CC22C1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017588"/>
            <a:ext cx="7605712" cy="538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BDF7777D-3A6B-42FD-932B-8B9DA6209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75C0BA03-4A25-4ECF-AD8D-00C5A497C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C41AFE-6D7D-42DB-92BC-E1FC216BFA40}" type="slidenum">
              <a:rPr lang="zh-CN" altLang="en-US"/>
              <a:pPr/>
              <a:t>71</a:t>
            </a:fld>
            <a:endParaRPr lang="en-US" altLang="zh-CN"/>
          </a:p>
        </p:txBody>
      </p:sp>
      <p:grpSp>
        <p:nvGrpSpPr>
          <p:cNvPr id="478210" name="Group 2">
            <a:extLst>
              <a:ext uri="{FF2B5EF4-FFF2-40B4-BE49-F238E27FC236}">
                <a16:creationId xmlns:a16="http://schemas.microsoft.com/office/drawing/2014/main" id="{BCAF3E4C-2800-4E33-A953-7C02396B9E4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8211" name="AutoShape 3">
              <a:extLst>
                <a:ext uri="{FF2B5EF4-FFF2-40B4-BE49-F238E27FC236}">
                  <a16:creationId xmlns:a16="http://schemas.microsoft.com/office/drawing/2014/main" id="{0631FA5F-6C21-4E2B-BDFA-94FC5368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8212" name="AutoShape 4">
              <a:extLst>
                <a:ext uri="{FF2B5EF4-FFF2-40B4-BE49-F238E27FC236}">
                  <a16:creationId xmlns:a16="http://schemas.microsoft.com/office/drawing/2014/main" id="{330871B9-0969-4CDB-9296-DE0D14A3E70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8213" name="Line 5">
              <a:extLst>
                <a:ext uri="{FF2B5EF4-FFF2-40B4-BE49-F238E27FC236}">
                  <a16:creationId xmlns:a16="http://schemas.microsoft.com/office/drawing/2014/main" id="{F707777C-BED3-4F25-BDEE-DBE4EB38B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214" name="Text Box 6">
            <a:extLst>
              <a:ext uri="{FF2B5EF4-FFF2-40B4-BE49-F238E27FC236}">
                <a16:creationId xmlns:a16="http://schemas.microsoft.com/office/drawing/2014/main" id="{19142F16-A946-45A8-98ED-B0596B9BA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187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13.6   FLOW CONTROL</a:t>
            </a:r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4E8001B4-2F0C-4D34-9708-D3302CB8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Flow control in SCTP is similar to that in TCP. In SCTP, we need to handle two units of data, the byte and the chunk.</a:t>
            </a:r>
          </a:p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Rwnd,cwnd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的值用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byte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来表示</a:t>
            </a:r>
          </a:p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TSN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（传输序号）和确认用块来表示</a:t>
            </a:r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D37F8446-6572-420D-B406-45AFB0A3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DA0CD8A8-BEE2-4304-A6F1-116A219B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Receiver Site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Sender Site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A Scenario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2F2B0D4-2945-40DA-9777-A39B937F2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AA20271B-974B-4761-A55A-8F91F4E4D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8F37E-197B-4026-97EA-1FE3951F7065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536578" name="Text Box 2">
            <a:extLst>
              <a:ext uri="{FF2B5EF4-FFF2-40B4-BE49-F238E27FC236}">
                <a16:creationId xmlns:a16="http://schemas.microsoft.com/office/drawing/2014/main" id="{F4F149F4-F799-4A67-82CA-6A5CA477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Flow control, receiver site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FC8D7383-776B-4994-9121-75A3E0FF25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0" name="Rectangle 4">
            <a:extLst>
              <a:ext uri="{FF2B5EF4-FFF2-40B4-BE49-F238E27FC236}">
                <a16:creationId xmlns:a16="http://schemas.microsoft.com/office/drawing/2014/main" id="{52A85A25-2CC2-45EE-BEC6-331F910AD8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1" name="Rectangle 5">
            <a:extLst>
              <a:ext uri="{FF2B5EF4-FFF2-40B4-BE49-F238E27FC236}">
                <a16:creationId xmlns:a16="http://schemas.microsoft.com/office/drawing/2014/main" id="{A5EED725-C588-4671-9C8B-3CC7516E1D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2" name="Rectangle 6">
            <a:extLst>
              <a:ext uri="{FF2B5EF4-FFF2-40B4-BE49-F238E27FC236}">
                <a16:creationId xmlns:a16="http://schemas.microsoft.com/office/drawing/2014/main" id="{158E7358-1A2C-4D5D-993E-B02DF5FBFE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3" name="Rectangle 7">
            <a:extLst>
              <a:ext uri="{FF2B5EF4-FFF2-40B4-BE49-F238E27FC236}">
                <a16:creationId xmlns:a16="http://schemas.microsoft.com/office/drawing/2014/main" id="{77052A8F-F2ED-45EB-B813-C0EFE29AF8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4" name="Rectangle 8">
            <a:extLst>
              <a:ext uri="{FF2B5EF4-FFF2-40B4-BE49-F238E27FC236}">
                <a16:creationId xmlns:a16="http://schemas.microsoft.com/office/drawing/2014/main" id="{3F757B9F-8FF6-4177-A635-48EC9C6BCF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6585" name="Rectangle 9">
            <a:extLst>
              <a:ext uri="{FF2B5EF4-FFF2-40B4-BE49-F238E27FC236}">
                <a16:creationId xmlns:a16="http://schemas.microsoft.com/office/drawing/2014/main" id="{968DB5CA-E1B8-4FB3-8889-DA981CB14F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6586" name="Picture 10">
            <a:extLst>
              <a:ext uri="{FF2B5EF4-FFF2-40B4-BE49-F238E27FC236}">
                <a16:creationId xmlns:a16="http://schemas.microsoft.com/office/drawing/2014/main" id="{F2BDF5A9-3E15-4464-8AA3-F52EA0A4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144713"/>
            <a:ext cx="64531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E917E48-2E11-4AF2-9317-C50A4E09E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1D2FF0A7-826F-4C17-8F09-80DC90038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F6D04-F5D4-41B1-B243-B384C67EC52B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537602" name="Text Box 2">
            <a:extLst>
              <a:ext uri="{FF2B5EF4-FFF2-40B4-BE49-F238E27FC236}">
                <a16:creationId xmlns:a16="http://schemas.microsoft.com/office/drawing/2014/main" id="{08B2F7F5-489C-4E60-A37D-0F1D72BEF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Flow control, sender site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6B5ABA03-07F9-41DA-B127-3A3C000819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DD138C92-863F-47B9-8093-A58E06797F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5" name="Rectangle 5">
            <a:extLst>
              <a:ext uri="{FF2B5EF4-FFF2-40B4-BE49-F238E27FC236}">
                <a16:creationId xmlns:a16="http://schemas.microsoft.com/office/drawing/2014/main" id="{3814B9CA-31E9-436A-9F39-4A4A4FD517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3BF0DA47-9F81-4D0C-A162-51C57F13FB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7" name="Rectangle 7">
            <a:extLst>
              <a:ext uri="{FF2B5EF4-FFF2-40B4-BE49-F238E27FC236}">
                <a16:creationId xmlns:a16="http://schemas.microsoft.com/office/drawing/2014/main" id="{B0245B1B-8935-49CC-92BB-25DF070C1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8" name="Rectangle 8">
            <a:extLst>
              <a:ext uri="{FF2B5EF4-FFF2-40B4-BE49-F238E27FC236}">
                <a16:creationId xmlns:a16="http://schemas.microsoft.com/office/drawing/2014/main" id="{24C50DB0-AA04-4E77-8AA7-644E16F329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7609" name="Rectangle 9">
            <a:extLst>
              <a:ext uri="{FF2B5EF4-FFF2-40B4-BE49-F238E27FC236}">
                <a16:creationId xmlns:a16="http://schemas.microsoft.com/office/drawing/2014/main" id="{237D5171-6173-4F05-BB08-B9FACBDDB8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7610" name="Picture 10">
            <a:extLst>
              <a:ext uri="{FF2B5EF4-FFF2-40B4-BE49-F238E27FC236}">
                <a16:creationId xmlns:a16="http://schemas.microsoft.com/office/drawing/2014/main" id="{43A94268-DBD9-49C8-A068-D5687690F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62200"/>
            <a:ext cx="8601075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DCDAFED7-34B3-40E7-9913-5B2B80DA8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2ECF8C61-E79F-4F95-9800-FC6DAF868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E71D1E-8ABB-4E2A-9C99-00B0BB0B67A6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523266" name="Text Box 2">
            <a:extLst>
              <a:ext uri="{FF2B5EF4-FFF2-40B4-BE49-F238E27FC236}">
                <a16:creationId xmlns:a16="http://schemas.microsoft.com/office/drawing/2014/main" id="{82B58052-9024-4B9D-9772-D03863DF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13.29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Flow control scenario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054FAB6E-A449-4788-92D7-DEE430286A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F6CE4E13-2312-440B-8D2B-46F73E07D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69" name="Rectangle 5">
            <a:extLst>
              <a:ext uri="{FF2B5EF4-FFF2-40B4-BE49-F238E27FC236}">
                <a16:creationId xmlns:a16="http://schemas.microsoft.com/office/drawing/2014/main" id="{0F626320-54EA-4AAE-B13D-19C4F25178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70" name="Rectangle 6">
            <a:extLst>
              <a:ext uri="{FF2B5EF4-FFF2-40B4-BE49-F238E27FC236}">
                <a16:creationId xmlns:a16="http://schemas.microsoft.com/office/drawing/2014/main" id="{4DE35265-5AB8-4E12-A1D3-0BD89F1504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71" name="Rectangle 7">
            <a:extLst>
              <a:ext uri="{FF2B5EF4-FFF2-40B4-BE49-F238E27FC236}">
                <a16:creationId xmlns:a16="http://schemas.microsoft.com/office/drawing/2014/main" id="{6C761C34-B9CB-473A-8D0D-D597A27A2B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72" name="Rectangle 8">
            <a:extLst>
              <a:ext uri="{FF2B5EF4-FFF2-40B4-BE49-F238E27FC236}">
                <a16:creationId xmlns:a16="http://schemas.microsoft.com/office/drawing/2014/main" id="{A5BCB281-E978-4B7F-BE20-ABF1C9D31D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3273" name="Rectangle 9">
            <a:extLst>
              <a:ext uri="{FF2B5EF4-FFF2-40B4-BE49-F238E27FC236}">
                <a16:creationId xmlns:a16="http://schemas.microsoft.com/office/drawing/2014/main" id="{7668A92B-4D37-47CD-8C12-7C8700512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23274" name="Picture 10">
            <a:extLst>
              <a:ext uri="{FF2B5EF4-FFF2-40B4-BE49-F238E27FC236}">
                <a16:creationId xmlns:a16="http://schemas.microsoft.com/office/drawing/2014/main" id="{8557B1FB-FFD5-4797-A081-950CC125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879475"/>
            <a:ext cx="7642225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218418CD-AA1A-4593-AEA7-15C2E026E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DA917C1D-2E95-446F-8733-1AE7A9130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408CB-7B11-4936-A1D8-88A5C479023C}" type="slidenum">
              <a:rPr lang="zh-CN" altLang="en-US"/>
              <a:pPr/>
              <a:t>75</a:t>
            </a:fld>
            <a:endParaRPr lang="en-US" altLang="zh-CN"/>
          </a:p>
        </p:txBody>
      </p:sp>
      <p:grpSp>
        <p:nvGrpSpPr>
          <p:cNvPr id="479234" name="Group 2">
            <a:extLst>
              <a:ext uri="{FF2B5EF4-FFF2-40B4-BE49-F238E27FC236}">
                <a16:creationId xmlns:a16="http://schemas.microsoft.com/office/drawing/2014/main" id="{4AEA4B2D-460C-4B79-A92B-83B34BD378B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9235" name="AutoShape 3">
              <a:extLst>
                <a:ext uri="{FF2B5EF4-FFF2-40B4-BE49-F238E27FC236}">
                  <a16:creationId xmlns:a16="http://schemas.microsoft.com/office/drawing/2014/main" id="{6606B366-1DF1-45AD-B49A-2C36838C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9236" name="AutoShape 4">
              <a:extLst>
                <a:ext uri="{FF2B5EF4-FFF2-40B4-BE49-F238E27FC236}">
                  <a16:creationId xmlns:a16="http://schemas.microsoft.com/office/drawing/2014/main" id="{40A51BE3-A90F-46B4-96C3-26A166B05F3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9237" name="Line 5">
              <a:extLst>
                <a:ext uri="{FF2B5EF4-FFF2-40B4-BE49-F238E27FC236}">
                  <a16:creationId xmlns:a16="http://schemas.microsoft.com/office/drawing/2014/main" id="{15F9FCB1-2821-4DC1-8AD8-767521529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9238" name="Text Box 6">
            <a:extLst>
              <a:ext uri="{FF2B5EF4-FFF2-40B4-BE49-F238E27FC236}">
                <a16:creationId xmlns:a16="http://schemas.microsoft.com/office/drawing/2014/main" id="{94C3D4C3-D5EC-439B-AC13-F0079D293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549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13.7   ERROR CONTROL</a:t>
            </a:r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B4DC05AE-216D-4B73-899D-0240C9FA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SCTP uses a SACK chunk to report the state of the receiver buffer to the sender. Each implementation uses a different set of entities and timers for the receiver and sender sites.</a:t>
            </a:r>
          </a:p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SCTP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SACK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块向发送端报告接收端缓存的状态。每一种实现在接收端和发送端使用不同的实体和定时器的集合。</a:t>
            </a:r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C50E1561-8141-4ED7-983E-F72BB27C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3225888E-6AE7-4826-82FA-AD5228FD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Receiver Site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接收端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Sender Site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发送端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Sending Data Chunks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发送数据块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Generating SACK Chunks 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生成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SACK</a:t>
            </a:r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5567A7EE-0CC9-4852-8B6D-91194CF1F7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DCE129AA-2EB1-4968-B9C7-F3598CD25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0EA81-252C-4BA6-B0F0-337C14C1F60A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538626" name="Text Box 2">
            <a:extLst>
              <a:ext uri="{FF2B5EF4-FFF2-40B4-BE49-F238E27FC236}">
                <a16:creationId xmlns:a16="http://schemas.microsoft.com/office/drawing/2014/main" id="{899E7FCF-4F23-4291-AA6A-29BF7A9A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13.30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Error control, receiver site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A98F28F0-BE54-4AD1-A2DA-D1FAE0E40F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1F4814D0-6491-4943-95F1-DE01A20806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93A4193D-CF04-480D-A4D0-5B45A39B29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8D9C32DE-3443-4E8C-9F88-BCBB9A7C5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31" name="Rectangle 7">
            <a:extLst>
              <a:ext uri="{FF2B5EF4-FFF2-40B4-BE49-F238E27FC236}">
                <a16:creationId xmlns:a16="http://schemas.microsoft.com/office/drawing/2014/main" id="{AB0A80E4-2E85-45E1-9E6F-A98C24B0DB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32" name="Rectangle 8">
            <a:extLst>
              <a:ext uri="{FF2B5EF4-FFF2-40B4-BE49-F238E27FC236}">
                <a16:creationId xmlns:a16="http://schemas.microsoft.com/office/drawing/2014/main" id="{BD920CF9-72D4-49F7-A915-300D6E24F4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38633" name="Rectangle 9">
            <a:extLst>
              <a:ext uri="{FF2B5EF4-FFF2-40B4-BE49-F238E27FC236}">
                <a16:creationId xmlns:a16="http://schemas.microsoft.com/office/drawing/2014/main" id="{C961CC43-67C8-4029-80AC-96764A22DE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38634" name="Picture 10">
            <a:extLst>
              <a:ext uri="{FF2B5EF4-FFF2-40B4-BE49-F238E27FC236}">
                <a16:creationId xmlns:a16="http://schemas.microsoft.com/office/drawing/2014/main" id="{287D7184-ABE3-4F11-B3E2-9DB134E7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762000"/>
            <a:ext cx="728503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383A0478-71EB-4815-8CDA-DBD8BE179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0F92FB5D-16D5-4DD6-AE05-DA32BB4F2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96375-A35E-491A-BBE4-4BEEC8B97CE1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526338" name="Text Box 2">
            <a:extLst>
              <a:ext uri="{FF2B5EF4-FFF2-40B4-BE49-F238E27FC236}">
                <a16:creationId xmlns:a16="http://schemas.microsoft.com/office/drawing/2014/main" id="{CBA76BCA-4AAA-4134-AA76-1C6BC52D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13.31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Error control, sender site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177ECDD0-8B2A-4A2E-BF23-2FA5819058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E584FE5D-59E3-42B8-BA25-AC09ED41D1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1" name="Rectangle 5">
            <a:extLst>
              <a:ext uri="{FF2B5EF4-FFF2-40B4-BE49-F238E27FC236}">
                <a16:creationId xmlns:a16="http://schemas.microsoft.com/office/drawing/2014/main" id="{44E9D3B7-9B3F-4527-B736-17A00DBDE5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2" name="Rectangle 6">
            <a:extLst>
              <a:ext uri="{FF2B5EF4-FFF2-40B4-BE49-F238E27FC236}">
                <a16:creationId xmlns:a16="http://schemas.microsoft.com/office/drawing/2014/main" id="{78DAC39D-17EF-413B-AF99-347855FEB6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3" name="Rectangle 7">
            <a:extLst>
              <a:ext uri="{FF2B5EF4-FFF2-40B4-BE49-F238E27FC236}">
                <a16:creationId xmlns:a16="http://schemas.microsoft.com/office/drawing/2014/main" id="{A2930433-F892-4476-95B8-8CF08777E6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4" name="Rectangle 8">
            <a:extLst>
              <a:ext uri="{FF2B5EF4-FFF2-40B4-BE49-F238E27FC236}">
                <a16:creationId xmlns:a16="http://schemas.microsoft.com/office/drawing/2014/main" id="{BB33FF14-6A54-410C-BD14-2FA8BE8DBA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6345" name="Rectangle 9">
            <a:extLst>
              <a:ext uri="{FF2B5EF4-FFF2-40B4-BE49-F238E27FC236}">
                <a16:creationId xmlns:a16="http://schemas.microsoft.com/office/drawing/2014/main" id="{205CD8E8-DB39-4DE3-8EA7-1439E4BFBF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26347" name="Picture 11">
            <a:extLst>
              <a:ext uri="{FF2B5EF4-FFF2-40B4-BE49-F238E27FC236}">
                <a16:creationId xmlns:a16="http://schemas.microsoft.com/office/drawing/2014/main" id="{A9A97180-A794-484D-BF38-BED26B83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976438"/>
            <a:ext cx="8016875" cy="32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5A7F450F-E727-46F4-89B7-CFD2958A8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1E0040C2-A50B-4117-BA60-03399AD85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6DFD2D-09B3-45F2-AB33-5D4A10C565E3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4DD894F-0E63-40C4-92CD-BD65FD07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77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13.32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New state at the sender site after receiving a SACK chunk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520F1129-8A73-4D04-99AA-17EBC5F081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4" name="Rectangle 4">
            <a:extLst>
              <a:ext uri="{FF2B5EF4-FFF2-40B4-BE49-F238E27FC236}">
                <a16:creationId xmlns:a16="http://schemas.microsoft.com/office/drawing/2014/main" id="{D2ACE2B7-DB90-4928-B516-5EBEFB0955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5" name="Rectangle 5">
            <a:extLst>
              <a:ext uri="{FF2B5EF4-FFF2-40B4-BE49-F238E27FC236}">
                <a16:creationId xmlns:a16="http://schemas.microsoft.com/office/drawing/2014/main" id="{42066D0D-3162-4731-8498-5D327F6B36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6" name="Rectangle 6">
            <a:extLst>
              <a:ext uri="{FF2B5EF4-FFF2-40B4-BE49-F238E27FC236}">
                <a16:creationId xmlns:a16="http://schemas.microsoft.com/office/drawing/2014/main" id="{40FEA2FF-DC10-458E-AED1-47165907A5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7" name="Rectangle 7">
            <a:extLst>
              <a:ext uri="{FF2B5EF4-FFF2-40B4-BE49-F238E27FC236}">
                <a16:creationId xmlns:a16="http://schemas.microsoft.com/office/drawing/2014/main" id="{876D7CAB-1D39-49B1-9E47-9B738EE8F6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8" name="Rectangle 8">
            <a:extLst>
              <a:ext uri="{FF2B5EF4-FFF2-40B4-BE49-F238E27FC236}">
                <a16:creationId xmlns:a16="http://schemas.microsoft.com/office/drawing/2014/main" id="{5F1DF375-6E93-4E7A-B77D-34E57FC545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27369" name="Rectangle 9">
            <a:extLst>
              <a:ext uri="{FF2B5EF4-FFF2-40B4-BE49-F238E27FC236}">
                <a16:creationId xmlns:a16="http://schemas.microsoft.com/office/drawing/2014/main" id="{1CD2D1CF-6247-4399-9B2C-2A87D10D5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527370" name="Picture 10">
            <a:extLst>
              <a:ext uri="{FF2B5EF4-FFF2-40B4-BE49-F238E27FC236}">
                <a16:creationId xmlns:a16="http://schemas.microsoft.com/office/drawing/2014/main" id="{D4A3D6D9-AAE6-45BC-BB54-4CAE3D92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62163"/>
            <a:ext cx="7997825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CE049-F3BE-427D-9C92-4F350B081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83134-B516-4109-B05D-72AE9825E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8C208F-02B8-4362-95B9-162EC3D6E373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AAE3696B-F5FB-4B1B-9B10-2F391C765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发送数据块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F535E04F-1447-4894-B7B7-CDF9070D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重传策略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对于每个分组使用重传定时器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收到对</a:t>
            </a:r>
            <a:r>
              <a:rPr lang="zh-CN" altLang="en-US" b="1">
                <a:ea typeface="宋体" panose="02010600030101010101" pitchFamily="2" charset="-122"/>
              </a:rPr>
              <a:t>同样的丢失块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SACK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B7D033F5-FC2B-41F6-AB57-0A00F934C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F5E1C8D1-6489-45A2-9249-AD1E6049B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27D94-A798-4574-903B-9E29EA674F7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3330" name="Text Box 2">
            <a:extLst>
              <a:ext uri="{FF2B5EF4-FFF2-40B4-BE49-F238E27FC236}">
                <a16:creationId xmlns:a16="http://schemas.microsoft.com/office/drawing/2014/main" id="{FECF6FE8-6BEA-43BA-A4DC-1E22DC41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13.3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Multihoming concept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F2D6CD44-3138-4E69-ABA9-05CA6F04FD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2" name="Rectangle 4">
            <a:extLst>
              <a:ext uri="{FF2B5EF4-FFF2-40B4-BE49-F238E27FC236}">
                <a16:creationId xmlns:a16="http://schemas.microsoft.com/office/drawing/2014/main" id="{2777182A-D786-4C47-AEE2-0E3F3BD38D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B6C085DC-CE79-4958-99E8-D66B4E1E72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C71135B5-3D93-49A8-8835-E3AF625526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5" name="Rectangle 7">
            <a:extLst>
              <a:ext uri="{FF2B5EF4-FFF2-40B4-BE49-F238E27FC236}">
                <a16:creationId xmlns:a16="http://schemas.microsoft.com/office/drawing/2014/main" id="{5A9D86E5-4971-4948-8736-CB19CA2B72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6" name="Rectangle 8">
            <a:extLst>
              <a:ext uri="{FF2B5EF4-FFF2-40B4-BE49-F238E27FC236}">
                <a16:creationId xmlns:a16="http://schemas.microsoft.com/office/drawing/2014/main" id="{9771696B-A249-4D25-9E7E-476D404BE1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483337" name="Rectangle 9">
            <a:extLst>
              <a:ext uri="{FF2B5EF4-FFF2-40B4-BE49-F238E27FC236}">
                <a16:creationId xmlns:a16="http://schemas.microsoft.com/office/drawing/2014/main" id="{78E01E1D-E49B-4B09-8E87-B891010CCF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483338" name="Picture 10">
            <a:extLst>
              <a:ext uri="{FF2B5EF4-FFF2-40B4-BE49-F238E27FC236}">
                <a16:creationId xmlns:a16="http://schemas.microsoft.com/office/drawing/2014/main" id="{C343B912-5F8C-42E1-A61E-37CAC84F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270125"/>
            <a:ext cx="801687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B8FD6-C53C-40AB-88B2-3679DE6D8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279E4-92F9-4FE1-9C62-15ADE1B51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9C247-9ECB-4F41-AF8E-B2A47EAAAF6A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2C842FA3-4226-4914-A345-CF40EFCE9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生成</a:t>
            </a:r>
            <a:r>
              <a:rPr lang="en-US" altLang="zh-CN">
                <a:ea typeface="宋体" panose="02010600030101010101" pitchFamily="2" charset="-122"/>
              </a:rPr>
              <a:t>SACK</a:t>
            </a:r>
            <a:r>
              <a:rPr lang="zh-CN" altLang="en-US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24538DA0-2A46-4213-A220-917C6C34A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1.</a:t>
            </a:r>
            <a:r>
              <a:rPr lang="zh-CN" altLang="en-US" sz="2400">
                <a:ea typeface="宋体" panose="02010600030101010101" pitchFamily="2" charset="-122"/>
              </a:rPr>
              <a:t>当一端向另一端发送</a:t>
            </a:r>
            <a:r>
              <a:rPr lang="en-US" altLang="zh-CN" sz="2400">
                <a:ea typeface="宋体" panose="02010600030101010101" pitchFamily="2" charset="-122"/>
              </a:rPr>
              <a:t>DATA</a:t>
            </a:r>
            <a:r>
              <a:rPr lang="zh-CN" altLang="en-US" sz="2400">
                <a:ea typeface="宋体" panose="02010600030101010101" pitchFamily="2" charset="-122"/>
              </a:rPr>
              <a:t>块时，它必须包含一个</a:t>
            </a:r>
            <a:r>
              <a:rPr lang="en-US" altLang="zh-CN" sz="2400">
                <a:ea typeface="宋体" panose="02010600030101010101" pitchFamily="2" charset="-122"/>
              </a:rPr>
              <a:t>SACK</a:t>
            </a:r>
            <a:r>
              <a:rPr lang="zh-CN" altLang="en-US" sz="2400">
                <a:ea typeface="宋体" panose="02010600030101010101" pitchFamily="2" charset="-122"/>
              </a:rPr>
              <a:t>块，用来通知收到的未被确认的</a:t>
            </a:r>
            <a:r>
              <a:rPr lang="en-US" altLang="zh-CN" sz="2400">
                <a:ea typeface="宋体" panose="02010600030101010101" pitchFamily="2" charset="-122"/>
              </a:rPr>
              <a:t>DATA</a:t>
            </a:r>
            <a:r>
              <a:rPr lang="zh-CN" altLang="en-US" sz="2400">
                <a:ea typeface="宋体" panose="02010600030101010101" pitchFamily="2" charset="-122"/>
              </a:rPr>
              <a:t>块；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2.</a:t>
            </a:r>
            <a:r>
              <a:rPr lang="zh-CN" altLang="en-US" sz="2400">
                <a:ea typeface="宋体" panose="02010600030101010101" pitchFamily="2" charset="-122"/>
              </a:rPr>
              <a:t>当一端收到包含数据的分组时，如果它没有数据要发送，它就必须在指明的时刻内（通常是</a:t>
            </a:r>
            <a:r>
              <a:rPr lang="en-US" altLang="zh-CN" sz="2400">
                <a:ea typeface="宋体" panose="02010600030101010101" pitchFamily="2" charset="-122"/>
              </a:rPr>
              <a:t>500ms</a:t>
            </a:r>
            <a:r>
              <a:rPr lang="zh-CN" altLang="en-US" sz="2400">
                <a:ea typeface="宋体" panose="02010600030101010101" pitchFamily="2" charset="-122"/>
              </a:rPr>
              <a:t>）确认收到了这个分组；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3.</a:t>
            </a:r>
            <a:r>
              <a:rPr lang="zh-CN" altLang="en-US" sz="2400">
                <a:ea typeface="宋体" panose="02010600030101010101" pitchFamily="2" charset="-122"/>
              </a:rPr>
              <a:t>一端收到失序数据块分组时，立即发送</a:t>
            </a:r>
            <a:r>
              <a:rPr lang="en-US" altLang="zh-CN" sz="2400">
                <a:ea typeface="宋体" panose="02010600030101010101" pitchFamily="2" charset="-122"/>
              </a:rPr>
              <a:t>SACK</a:t>
            </a:r>
            <a:r>
              <a:rPr lang="zh-CN" altLang="en-US" sz="2400">
                <a:ea typeface="宋体" panose="02010600030101010101" pitchFamily="2" charset="-122"/>
              </a:rPr>
              <a:t>；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4.</a:t>
            </a:r>
            <a:r>
              <a:rPr lang="zh-CN" altLang="en-US" sz="2400">
                <a:ea typeface="宋体" panose="02010600030101010101" pitchFamily="2" charset="-122"/>
              </a:rPr>
              <a:t>一端收到重复数据块分组时，立即发送</a:t>
            </a:r>
            <a:r>
              <a:rPr lang="en-US" altLang="zh-CN" sz="2400">
                <a:ea typeface="宋体" panose="02010600030101010101" pitchFamily="2" charset="-122"/>
              </a:rPr>
              <a:t>SACK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7AC717A6-0C7A-4526-8A09-1BDD61EF6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BDD53ADF-7F7C-43C6-ADFB-C64DDE363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93B84-2D95-4B87-A01C-0C6660B6B856}" type="slidenum">
              <a:rPr lang="zh-CN" altLang="en-US"/>
              <a:pPr/>
              <a:t>81</a:t>
            </a:fld>
            <a:endParaRPr lang="en-US" altLang="zh-CN"/>
          </a:p>
        </p:txBody>
      </p:sp>
      <p:grpSp>
        <p:nvGrpSpPr>
          <p:cNvPr id="480258" name="Group 2">
            <a:extLst>
              <a:ext uri="{FF2B5EF4-FFF2-40B4-BE49-F238E27FC236}">
                <a16:creationId xmlns:a16="http://schemas.microsoft.com/office/drawing/2014/main" id="{D799FE79-D44A-4FC4-A1A6-1B5E7E731B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80259" name="AutoShape 3">
              <a:extLst>
                <a:ext uri="{FF2B5EF4-FFF2-40B4-BE49-F238E27FC236}">
                  <a16:creationId xmlns:a16="http://schemas.microsoft.com/office/drawing/2014/main" id="{C04D7B24-2757-4D9E-9446-F27C7CF1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0" name="AutoShape 4">
              <a:extLst>
                <a:ext uri="{FF2B5EF4-FFF2-40B4-BE49-F238E27FC236}">
                  <a16:creationId xmlns:a16="http://schemas.microsoft.com/office/drawing/2014/main" id="{E5A45249-7AA9-414A-9947-C7AA865D0A5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1" name="Line 5">
              <a:extLst>
                <a:ext uri="{FF2B5EF4-FFF2-40B4-BE49-F238E27FC236}">
                  <a16:creationId xmlns:a16="http://schemas.microsoft.com/office/drawing/2014/main" id="{66FE05A5-A098-4D5A-A1D4-3A68314EC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0262" name="Text Box 6">
            <a:extLst>
              <a:ext uri="{FF2B5EF4-FFF2-40B4-BE49-F238E27FC236}">
                <a16:creationId xmlns:a16="http://schemas.microsoft.com/office/drawing/2014/main" id="{B6D47DBD-3109-4746-840D-9C96E3A9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91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13.8   CONGESTION CONTROL</a:t>
            </a:r>
          </a:p>
        </p:txBody>
      </p:sp>
      <p:sp>
        <p:nvSpPr>
          <p:cNvPr id="480263" name="Rectangle 7">
            <a:extLst>
              <a:ext uri="{FF2B5EF4-FFF2-40B4-BE49-F238E27FC236}">
                <a16:creationId xmlns:a16="http://schemas.microsoft.com/office/drawing/2014/main" id="{5A17FFEE-3056-4CD5-84BF-95676B36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SCTP uses the same strategies for congestion control as TCP. SCTP uses slow start, congestion avoidance, and congestion detection phases. SCTP also uses fast retransmission and fast recovery.</a:t>
            </a:r>
          </a:p>
          <a:p>
            <a:pPr algn="just"/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指数增大</a:t>
            </a:r>
          </a:p>
          <a:p>
            <a:pPr algn="just"/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加法增大</a:t>
            </a:r>
          </a:p>
          <a:p>
            <a:pPr algn="just"/>
            <a:r>
              <a:rPr lang="zh-CN" alt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乘法减小</a:t>
            </a:r>
          </a:p>
        </p:txBody>
      </p:sp>
      <p:sp>
        <p:nvSpPr>
          <p:cNvPr id="480264" name="Rectangle 8">
            <a:extLst>
              <a:ext uri="{FF2B5EF4-FFF2-40B4-BE49-F238E27FC236}">
                <a16:creationId xmlns:a16="http://schemas.microsoft.com/office/drawing/2014/main" id="{166DC3C8-81F3-466A-A971-DA99851D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topics discussed in this section include:</a:t>
            </a:r>
          </a:p>
        </p:txBody>
      </p:sp>
      <p:sp>
        <p:nvSpPr>
          <p:cNvPr id="480265" name="Rectangle 9">
            <a:extLst>
              <a:ext uri="{FF2B5EF4-FFF2-40B4-BE49-F238E27FC236}">
                <a16:creationId xmlns:a16="http://schemas.microsoft.com/office/drawing/2014/main" id="{6FFDB4FC-192D-4E2A-A3B2-94B3B80B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Congestion Control and Multihoming </a:t>
            </a:r>
          </a:p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Explicit Congestion Notification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36BA5-51B0-4A5C-A7DB-E2C3CD9698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0E923-4542-46EE-A8A0-6FCA1351D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A06B4-746A-428B-9CA9-8BC9D661E935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6AECF583-ADD1-4724-8E22-E2957CA66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拥塞控制与多归属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4C13BC9C-D1A1-46DF-885B-DF5DBFDB8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端点需要为每一个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地址设置不同的</a:t>
            </a:r>
            <a:r>
              <a:rPr lang="en-US" altLang="zh-CN">
                <a:ea typeface="宋体" panose="02010600030101010101" pitchFamily="2" charset="-122"/>
              </a:rPr>
              <a:t>cwnd</a:t>
            </a:r>
            <a:r>
              <a:rPr lang="zh-CN" altLang="en-US">
                <a:ea typeface="宋体" panose="02010600030101010101" pitchFamily="2" charset="-122"/>
              </a:rPr>
              <a:t>值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032AA-DBF4-4B5C-B2C1-B561F3EA0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9F32D-6A8A-4537-B82F-F03B9ADADC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E9B19-4D8E-4F8B-A0E2-07EC35686723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6FDCC9B3-7E02-4DF7-B36B-61328681D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显式拥塞通知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70598276-BF52-44E5-8549-F3FAD8A05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如果接收端遇到了很多延迟的或者重复的分组，这就是一种可能发生网络拥塞的指示。</a:t>
            </a:r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可以在</a:t>
            </a:r>
            <a:r>
              <a:rPr lang="en-US" altLang="zh-CN">
                <a:ea typeface="宋体" panose="02010600030101010101" pitchFamily="2" charset="-122"/>
              </a:rPr>
              <a:t>INIT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INITACK</a:t>
            </a:r>
            <a:r>
              <a:rPr lang="zh-CN" altLang="en-US">
                <a:ea typeface="宋体" panose="02010600030101010101" pitchFamily="2" charset="-122"/>
              </a:rPr>
              <a:t>中使用一个</a:t>
            </a:r>
            <a:r>
              <a:rPr lang="en-US" altLang="zh-CN">
                <a:ea typeface="宋体" panose="02010600030101010101" pitchFamily="2" charset="-122"/>
              </a:rPr>
              <a:t>ECN</a:t>
            </a:r>
            <a:r>
              <a:rPr lang="zh-CN" altLang="en-US">
                <a:ea typeface="宋体" panose="02010600030101010101" pitchFamily="2" charset="-122"/>
              </a:rPr>
              <a:t>选项，使双方能够协商</a:t>
            </a:r>
            <a:r>
              <a:rPr lang="en-US" altLang="zh-CN">
                <a:ea typeface="宋体" panose="02010600030101010101" pitchFamily="2" charset="-122"/>
              </a:rPr>
              <a:t>ECN</a:t>
            </a:r>
            <a:r>
              <a:rPr lang="zh-CN" altLang="en-US">
                <a:ea typeface="宋体" panose="02010600030101010101" pitchFamily="2" charset="-122"/>
              </a:rPr>
              <a:t>的使用。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1B1A94-73DC-4B71-B0B0-69C201C12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90ED9-A7FC-400B-91CD-02E6C8011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E35BC8-7859-4FEF-8E94-8E6FEB8185BF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1C92BFA7-CE26-42AF-9AAF-1E35A8662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SCTP</a:t>
            </a:r>
            <a:r>
              <a:rPr lang="zh-CN" altLang="en-US">
                <a:ea typeface="宋体" panose="02010600030101010101" pitchFamily="2" charset="-122"/>
              </a:rPr>
              <a:t>协议的应用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E3502CE8-8E0A-463B-BC58-FEDEC5F2D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软交换网络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37EFF97-C976-48DC-AA3A-61995F442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1D4929-0D40-4919-B3E3-0CAAA176E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0EBBB8-5353-452F-9523-72C1FDF4794A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4931F661-AED9-4355-8DB5-010B6B926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SIGTRAN</a:t>
            </a:r>
            <a:r>
              <a:rPr lang="zh-CN" altLang="en-US">
                <a:ea typeface="宋体" panose="02010600030101010101" pitchFamily="2" charset="-122"/>
              </a:rPr>
              <a:t>协议体系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CB2EB4CE-8764-4F73-B25E-5A3D6766E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251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原则上</a:t>
            </a:r>
            <a:r>
              <a:rPr lang="en-US" altLang="zh-CN" sz="2400">
                <a:ea typeface="宋体" panose="02010600030101010101" pitchFamily="2" charset="-122"/>
              </a:rPr>
              <a:t>SIGTRAN</a:t>
            </a:r>
            <a:r>
              <a:rPr lang="zh-CN" altLang="en-US" sz="2400">
                <a:ea typeface="宋体" panose="02010600030101010101" pitchFamily="2" charset="-122"/>
              </a:rPr>
              <a:t>封装在</a:t>
            </a:r>
            <a:r>
              <a:rPr lang="en-US" altLang="zh-CN" sz="2400">
                <a:ea typeface="宋体" panose="02010600030101010101" pitchFamily="2" charset="-122"/>
              </a:rPr>
              <a:t>IP</a:t>
            </a:r>
            <a:r>
              <a:rPr lang="zh-CN" altLang="en-US" sz="2400">
                <a:ea typeface="宋体" panose="02010600030101010101" pitchFamily="2" charset="-122"/>
              </a:rPr>
              <a:t>中进行传送，协议体系主要由两个部件组成，即信令适配层、信令传送层，底层采用的是标准的</a:t>
            </a:r>
            <a:r>
              <a:rPr lang="en-US" altLang="zh-CN" sz="2400">
                <a:ea typeface="宋体" panose="02010600030101010101" pitchFamily="2" charset="-122"/>
              </a:rPr>
              <a:t>IP</a:t>
            </a:r>
            <a:r>
              <a:rPr lang="zh-CN" altLang="en-US" sz="2400">
                <a:ea typeface="宋体" panose="02010600030101010101" pitchFamily="2" charset="-122"/>
              </a:rPr>
              <a:t>协议。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信令适配层提供</a:t>
            </a:r>
            <a:r>
              <a:rPr lang="en-US" altLang="zh-CN" sz="2400">
                <a:ea typeface="宋体" panose="02010600030101010101" pitchFamily="2" charset="-122"/>
              </a:rPr>
              <a:t>SCN</a:t>
            </a:r>
            <a:r>
              <a:rPr lang="zh-CN" altLang="en-US" sz="2400">
                <a:ea typeface="宋体" panose="02010600030101010101" pitchFamily="2" charset="-122"/>
              </a:rPr>
              <a:t>信令的标准原语接口，而信令传送层则提供</a:t>
            </a:r>
            <a:r>
              <a:rPr lang="en-US" altLang="zh-CN" sz="2400">
                <a:ea typeface="宋体" panose="02010600030101010101" pitchFamily="2" charset="-122"/>
              </a:rPr>
              <a:t>SCN</a:t>
            </a:r>
            <a:r>
              <a:rPr lang="zh-CN" altLang="en-US" sz="2400">
                <a:ea typeface="宋体" panose="02010600030101010101" pitchFamily="2" charset="-122"/>
              </a:rPr>
              <a:t>信令要求的实时和可靠传送。 </a:t>
            </a:r>
          </a:p>
        </p:txBody>
      </p:sp>
      <p:pic>
        <p:nvPicPr>
          <p:cNvPr id="586756" name="Picture 4">
            <a:extLst>
              <a:ext uri="{FF2B5EF4-FFF2-40B4-BE49-F238E27FC236}">
                <a16:creationId xmlns:a16="http://schemas.microsoft.com/office/drawing/2014/main" id="{F76AA2C2-AC97-45FC-A209-B6259C6E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27425"/>
            <a:ext cx="8294687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CEEE05C-F456-41A5-8D98-563350552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D231AA2-17D2-4CDF-A3C3-A08072913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7A170D-8BAB-444A-BE0C-3E174014B95A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81189A21-81D7-4546-A837-3FED6B7C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24400"/>
            <a:ext cx="81549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US" sz="2000" b="0">
                <a:latin typeface="Arial" panose="020B0604020202020204" pitchFamily="34" charset="0"/>
                <a:ea typeface="宋体" panose="02010600030101010101" pitchFamily="2" charset="-122"/>
              </a:rPr>
              <a:t>将传统交换机的功能模块分离成为独立的网络部件，各个部件可以按相应的功能划分各自独立发展。</a:t>
            </a:r>
          </a:p>
          <a:p>
            <a:pPr eaLnBrk="1" hangingPunct="1">
              <a:buFontTx/>
              <a:buChar char="•"/>
            </a:pPr>
            <a:r>
              <a:rPr kumimoji="1" lang="zh-CN" altLang="en-US" sz="2000" b="0">
                <a:latin typeface="Arial" panose="020B0604020202020204" pitchFamily="34" charset="0"/>
                <a:ea typeface="宋体" panose="02010600030101010101" pitchFamily="2" charset="-122"/>
              </a:rPr>
              <a:t>部件间的协议接口基于相应的标准。</a:t>
            </a:r>
          </a:p>
          <a:p>
            <a:pPr eaLnBrk="1" hangingPunct="1">
              <a:buFontTx/>
              <a:buChar char="•"/>
            </a:pPr>
            <a:r>
              <a:rPr kumimoji="1" lang="zh-CN" altLang="en-US" sz="2000" b="0">
                <a:latin typeface="Arial" panose="020B0604020202020204" pitchFamily="34" charset="0"/>
                <a:ea typeface="宋体" panose="02010600030101010101" pitchFamily="2" charset="-122"/>
              </a:rPr>
              <a:t>部件化使得原有的电信网络逐步走向开放，运营商可以根据业务的需要自由组合各部分的功能产品采组建网络；部件间协议接口的标准化可以实现各种异构网的互通。</a:t>
            </a:r>
          </a:p>
        </p:txBody>
      </p:sp>
      <p:graphicFrame>
        <p:nvGraphicFramePr>
          <p:cNvPr id="600067" name="Object 3">
            <a:extLst>
              <a:ext uri="{FF2B5EF4-FFF2-40B4-BE49-F238E27FC236}">
                <a16:creationId xmlns:a16="http://schemas.microsoft.com/office/drawing/2014/main" id="{D85BFC85-6766-4CB4-A121-F0C43A22BA9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47738" y="846138"/>
          <a:ext cx="7248525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04" name="Visio" r:id="rId4" imgW="7247880" imgH="3497400" progId="Visio.Drawing.11">
                  <p:embed/>
                </p:oleObj>
              </mc:Choice>
              <mc:Fallback>
                <p:oleObj name="Visio" r:id="rId4" imgW="7247880" imgH="3497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846138"/>
                        <a:ext cx="7248525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068" name="Rectangle 4">
            <a:extLst>
              <a:ext uri="{FF2B5EF4-FFF2-40B4-BE49-F238E27FC236}">
                <a16:creationId xmlns:a16="http://schemas.microsoft.com/office/drawing/2014/main" id="{E1ED3840-F8DD-45CC-878F-70026F34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8229600" cy="71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 b="0">
                <a:ea typeface="宋体" panose="02010600030101010101" pitchFamily="2" charset="-122"/>
              </a:rPr>
              <a:t>软交换与</a:t>
            </a:r>
            <a:r>
              <a:rPr lang="en-US" altLang="zh-CN" b="0">
                <a:ea typeface="宋体" panose="02010600030101010101" pitchFamily="2" charset="-122"/>
              </a:rPr>
              <a:t>PSTN</a:t>
            </a:r>
            <a:r>
              <a:rPr lang="zh-CN" altLang="en-US" b="0">
                <a:ea typeface="宋体" panose="02010600030101010101" pitchFamily="2" charset="-122"/>
              </a:rPr>
              <a:t>交换机的区别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09640-709D-4F5C-9040-7D6859EF7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A8D2B-2185-4095-99F3-E2D15D28C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A8597D-99AA-44FD-9F8D-4F8C1A3A72AF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2C86860C-2BE1-4EE9-851F-31574A1D5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>
                <a:ea typeface="宋体" panose="02010600030101010101" pitchFamily="2" charset="-122"/>
              </a:rPr>
              <a:t>Thanks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FAB0F87F-09A4-4DE6-9BB2-CE2923E3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TCP/IP Protocol Suite</a:t>
            </a:r>
            <a:endParaRPr lang="en-US" altLang="zh-CN"/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0C81D7FF-EF52-4212-9D7D-099BEB306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291718-6F8B-44F8-BA17-B06D4EBB1B3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7C2E8F41-1854-4BDC-BE2D-F813BE64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8425"/>
            <a:ext cx="7543800" cy="26257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SCTP association allows multiple IP addresses for each end.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SCTP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关联允许每一端使用多个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3600" i="1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541699" name="PubRRectCallout">
            <a:extLst>
              <a:ext uri="{FF2B5EF4-FFF2-40B4-BE49-F238E27FC236}">
                <a16:creationId xmlns:a16="http://schemas.microsoft.com/office/drawing/2014/main" id="{EBA0D147-260F-4B85-894F-E22FDB9EDD7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14335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41700" name="Picture 4">
            <a:extLst>
              <a:ext uri="{FF2B5EF4-FFF2-40B4-BE49-F238E27FC236}">
                <a16:creationId xmlns:a16="http://schemas.microsoft.com/office/drawing/2014/main" id="{0E0EEF4D-B1EF-45F8-B97A-1AE0038A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3513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01" name="Text Box 5">
            <a:extLst>
              <a:ext uri="{FF2B5EF4-FFF2-40B4-BE49-F238E27FC236}">
                <a16:creationId xmlns:a16="http://schemas.microsoft.com/office/drawing/2014/main" id="{923EC8C4-C755-4215-881C-5320B00A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85913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3482</Words>
  <Application>Microsoft Office PowerPoint</Application>
  <PresentationFormat>全屏显示(4:3)</PresentationFormat>
  <Paragraphs>496</Paragraphs>
  <Slides>87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McGrawHill-Italic</vt:lpstr>
      <vt:lpstr>Arial</vt:lpstr>
      <vt:lpstr>Arial Narrow</vt:lpstr>
      <vt:lpstr>Baskerville Old Face</vt:lpstr>
      <vt:lpstr>Courier New</vt:lpstr>
      <vt:lpstr>Tahoma</vt:lpstr>
      <vt:lpstr>Times New Roman</vt:lpstr>
      <vt:lpstr>Wingdings</vt:lpstr>
      <vt:lpstr>Blends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Cookie</vt:lpstr>
      <vt:lpstr>SCTP建立关联交换的分组数</vt:lpstr>
      <vt:lpstr>验证标志</vt:lpstr>
      <vt:lpstr>PowerPoint 演示文稿</vt:lpstr>
      <vt:lpstr>PowerPoint 演示文稿</vt:lpstr>
      <vt:lpstr>PowerPoint 演示文稿</vt:lpstr>
      <vt:lpstr>PowerPoint 演示文稿</vt:lpstr>
      <vt:lpstr>多归属数据传送</vt:lpstr>
      <vt:lpstr>Multi-homed Considerations</vt:lpstr>
      <vt:lpstr>Unreachable Destination Address</vt:lpstr>
      <vt:lpstr>Unreachable Peer: Network Failure</vt:lpstr>
      <vt:lpstr>Maximum Path Diversity</vt:lpstr>
      <vt:lpstr>Minimum Path Diversity</vt:lpstr>
      <vt:lpstr>Now a VERY brief example: daytime client/server (full socket API discussion comes later)</vt:lpstr>
      <vt:lpstr>A TCP daytime client becomes an SCTP daytime client...</vt:lpstr>
      <vt:lpstr>多重流交付</vt:lpstr>
      <vt:lpstr>分片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发送数据块</vt:lpstr>
      <vt:lpstr>生成SACK块</vt:lpstr>
      <vt:lpstr>PowerPoint 演示文稿</vt:lpstr>
      <vt:lpstr>拥塞控制与多归属</vt:lpstr>
      <vt:lpstr>显式拥塞通知</vt:lpstr>
      <vt:lpstr>SCTP协议的应用</vt:lpstr>
      <vt:lpstr>SIGTRAN协议体系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Zhao Zhengang</cp:lastModifiedBy>
  <cp:revision>178</cp:revision>
  <dcterms:created xsi:type="dcterms:W3CDTF">2000-01-15T04:50:39Z</dcterms:created>
  <dcterms:modified xsi:type="dcterms:W3CDTF">2019-11-05T04:45:04Z</dcterms:modified>
</cp:coreProperties>
</file>