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39" r:id="rId2"/>
    <p:sldId id="348" r:id="rId3"/>
    <p:sldId id="366" r:id="rId4"/>
    <p:sldId id="354" r:id="rId5"/>
    <p:sldId id="368" r:id="rId6"/>
    <p:sldId id="379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84" r:id="rId16"/>
    <p:sldId id="382" r:id="rId17"/>
    <p:sldId id="383" r:id="rId18"/>
  </p:sldIdLst>
  <p:sldSz cx="9144000" cy="6858000" type="letter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99"/>
    <a:srgbClr val="FFFF00"/>
    <a:srgbClr val="CC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32"/>
    </p:cViewPr>
  </p:sorterViewPr>
  <p:notesViewPr>
    <p:cSldViewPr snapToGrid="0">
      <p:cViewPr varScale="1">
        <p:scale>
          <a:sx n="58" d="100"/>
          <a:sy n="58" d="100"/>
        </p:scale>
        <p:origin x="-124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AB77E08-A037-4A3C-B269-5EEA2662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200"/>
              <a:t>Page </a:t>
            </a:r>
            <a:fld id="{32A0537C-7FA5-452B-83E3-D556560E00F5}" type="slidenum">
              <a:rPr lang="en-US" altLang="zh-CN" sz="1200"/>
              <a:pPr>
                <a:lnSpc>
                  <a:spcPct val="90000"/>
                </a:lnSpc>
              </a:pPr>
              <a:t>‹#›</a:t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4998A2-9D60-4CE6-940C-B0C7BC4D2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200"/>
              <a:t>Page </a:t>
            </a:r>
            <a:fld id="{C797F9A1-9858-4DC8-9955-5337B5FE6D71}" type="slidenum">
              <a:rPr lang="en-US" altLang="zh-CN" sz="1200"/>
              <a:pPr>
                <a:lnSpc>
                  <a:spcPct val="90000"/>
                </a:lnSpc>
              </a:pPr>
              <a:t>‹#›</a:t>
            </a:fld>
            <a:endParaRPr lang="en-US" altLang="zh-CN" sz="1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8FCBF37-766E-4E47-888A-6FF7DFCCA92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2578771-0439-4A28-B88D-B3138AD41D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13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4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500063"/>
            <a:ext cx="2133600" cy="582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00063"/>
            <a:ext cx="6248400" cy="582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10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56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16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073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11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49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07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51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7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3279C0-F21E-4062-BCCA-C65104489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0063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B97FB5-0A10-417E-BFE0-EE63DCCC5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-4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-4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-4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-48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-4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-4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-4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-4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BDFFB569-7D98-43D1-8FE3-C14FB4657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704850"/>
            <a:ext cx="8896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b="1">
                <a:solidFill>
                  <a:schemeClr val="accent2"/>
                </a:solidFill>
              </a:rPr>
              <a:t>How to read and comment on a paper?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4708BB7F-24E5-4E84-BAAB-1C3C4CCEC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038350"/>
            <a:ext cx="77724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609600" indent="-609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AutoNum type="arabicPeriod"/>
            </a:pPr>
            <a:r>
              <a:rPr lang="en-US" altLang="zh-CN" sz="2800" b="1"/>
              <a:t>How to read English paper?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AutoNum type="arabicPeriod"/>
            </a:pPr>
            <a:r>
              <a:rPr lang="en-US" altLang="zh-CN" sz="2800" b="1"/>
              <a:t>How to comment on a paper?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AutoNum type="arabicPeriod"/>
            </a:pPr>
            <a:r>
              <a:rPr lang="en-US" altLang="zh-CN" sz="2800" b="1"/>
              <a:t>What are the bad practices you should avoid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D49FCA0-2610-4212-B0C8-575903E6E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234950"/>
            <a:ext cx="7832725" cy="973138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Implementation Section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DBA6FE45-77B3-46C2-A20C-D1C4260F0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2700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u="sng">
                <a:ea typeface="ＭＳ Ｐゴシック" panose="020B0600070205080204" pitchFamily="34" charset="-128"/>
              </a:rPr>
              <a:t>What</a:t>
            </a:r>
            <a:r>
              <a:rPr lang="en-US" altLang="zh-CN" sz="2800">
                <a:ea typeface="ＭＳ Ｐゴシック" panose="020B0600070205080204" pitchFamily="34" charset="-128"/>
              </a:rPr>
              <a:t> are challenges for the implementation?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800" u="sng">
                <a:ea typeface="ＭＳ Ｐゴシック" panose="020B0600070205080204" pitchFamily="34" charset="-128"/>
              </a:rPr>
              <a:t>How</a:t>
            </a:r>
            <a:r>
              <a:rPr lang="en-US" altLang="zh-CN" sz="2800">
                <a:ea typeface="ＭＳ Ｐゴシック" panose="020B0600070205080204" pitchFamily="34" charset="-128"/>
              </a:rPr>
              <a:t> does it address each challenge in the implementation?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ＭＳ Ｐゴシック" panose="020B0600070205080204" pitchFamily="34" charset="-128"/>
              </a:rPr>
              <a:t>What are the software/hardware </a:t>
            </a:r>
            <a:r>
              <a:rPr lang="en-US" altLang="zh-CN" sz="2800" u="sng">
                <a:ea typeface="ＭＳ Ｐゴシック" panose="020B0600070205080204" pitchFamily="34" charset="-128"/>
              </a:rPr>
              <a:t>platforms </a:t>
            </a:r>
            <a:r>
              <a:rPr lang="en-US" altLang="zh-CN" sz="2800">
                <a:ea typeface="ＭＳ Ｐゴシック" panose="020B0600070205080204" pitchFamily="34" charset="-128"/>
              </a:rPr>
              <a:t>for the implementation?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800" u="sng">
                <a:ea typeface="ＭＳ Ｐゴシック" panose="020B0600070205080204" pitchFamily="34" charset="-128"/>
              </a:rPr>
              <a:t>Complexity</a:t>
            </a:r>
            <a:r>
              <a:rPr lang="en-US" altLang="zh-CN" sz="2800">
                <a:ea typeface="ＭＳ Ｐゴシック" panose="020B0600070205080204" pitchFamily="34" charset="-128"/>
              </a:rPr>
              <a:t> of the implementation?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e.g., lines of code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Does it work with other existing software/hardware platforms?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If not, is it easy to export it to these platforms?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D0AC210E-BEE6-4AC0-BFEC-077C804EA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33363"/>
            <a:ext cx="7869238" cy="804862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Evaluation Section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B600DBB-3A3C-4310-A8C6-11D3BF62B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425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u="sng">
                <a:ea typeface="ＭＳ Ｐゴシック" panose="020B0600070205080204" pitchFamily="34" charset="-128"/>
              </a:rPr>
              <a:t>Goal</a:t>
            </a:r>
            <a:r>
              <a:rPr lang="en-US" altLang="zh-CN" sz="2400">
                <a:ea typeface="ＭＳ Ｐゴシック" panose="020B0600070205080204" pitchFamily="34" charset="-128"/>
              </a:rPr>
              <a:t>: show how </a:t>
            </a:r>
            <a:r>
              <a:rPr lang="en-US" altLang="zh-CN" sz="2400" u="sng">
                <a:ea typeface="ＭＳ Ｐゴシック" panose="020B0600070205080204" pitchFamily="34" charset="-128"/>
              </a:rPr>
              <a:t>quantitatively good </a:t>
            </a:r>
            <a:r>
              <a:rPr lang="en-US" altLang="zh-CN" sz="2400">
                <a:ea typeface="ＭＳ Ｐゴシック" panose="020B0600070205080204" pitchFamily="34" charset="-128"/>
              </a:rPr>
              <a:t>the solution is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Describe the </a:t>
            </a:r>
            <a:r>
              <a:rPr lang="en-US" altLang="zh-CN" sz="2400" u="sng">
                <a:ea typeface="ＭＳ Ｐゴシック" panose="020B0600070205080204" pitchFamily="34" charset="-128"/>
              </a:rPr>
              <a:t>testing scenarios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What devices used, the supporting environment, etc.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Describe the </a:t>
            </a:r>
            <a:r>
              <a:rPr lang="en-US" altLang="zh-CN" sz="2400" u="sng">
                <a:ea typeface="ＭＳ Ｐゴシック" panose="020B0600070205080204" pitchFamily="34" charset="-128"/>
              </a:rPr>
              <a:t>analytical results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Spell out the assumptions and conditions for the analysis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Explain </a:t>
            </a:r>
            <a:r>
              <a:rPr lang="en-US" altLang="zh-CN" sz="2400" u="sng">
                <a:ea typeface="ＭＳ Ｐゴシック" panose="020B0600070205080204" pitchFamily="34" charset="-128"/>
              </a:rPr>
              <a:t>figures, tables, bar charts, etc</a:t>
            </a:r>
            <a:r>
              <a:rPr lang="en-US" altLang="zh-CN" sz="240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Tell the readers the % improvement, the gains etc. Do not expect the readers to get such numbers by themselves from the figures, etc.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Share the insights </a:t>
            </a:r>
            <a:r>
              <a:rPr lang="en-US" altLang="zh-CN" sz="2400" u="sng">
                <a:ea typeface="ＭＳ Ｐゴシック" panose="020B0600070205080204" pitchFamily="34" charset="-128"/>
              </a:rPr>
              <a:t>why</a:t>
            </a:r>
            <a:r>
              <a:rPr lang="en-US" altLang="zh-CN" sz="2400">
                <a:ea typeface="ＭＳ Ｐゴシック" panose="020B0600070205080204" pitchFamily="34" charset="-128"/>
              </a:rPr>
              <a:t> the solution provides better results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For those </a:t>
            </a:r>
            <a:r>
              <a:rPr lang="en-US" altLang="zh-CN" sz="2400" u="sng">
                <a:ea typeface="ＭＳ Ｐゴシック" panose="020B0600070205080204" pitchFamily="34" charset="-128"/>
              </a:rPr>
              <a:t>results worse than the existing solutions</a:t>
            </a:r>
            <a:r>
              <a:rPr lang="en-US" altLang="zh-CN" sz="2400">
                <a:ea typeface="ＭＳ Ｐゴシック" panose="020B0600070205080204" pitchFamily="34" charset="-128"/>
              </a:rPr>
              <a:t>, explain why they are so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ＭＳ Ｐゴシック" panose="020B0600070205080204" pitchFamily="34" charset="-128"/>
              </a:rPr>
              <a:t>It is okay to share negative results, as long as they are explained why; provide some justification if possible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Provide a short </a:t>
            </a:r>
            <a:r>
              <a:rPr lang="en-US" altLang="zh-CN" sz="2400" u="sng">
                <a:ea typeface="ＭＳ Ｐゴシック" panose="020B0600070205080204" pitchFamily="34" charset="-128"/>
              </a:rPr>
              <a:t>summary</a:t>
            </a:r>
            <a:r>
              <a:rPr lang="en-US" altLang="zh-CN" sz="2400">
                <a:ea typeface="ＭＳ Ｐゴシック" panose="020B0600070205080204" pitchFamily="34" charset="-128"/>
              </a:rPr>
              <a:t> of the performance results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ＭＳ Ｐゴシック" panose="020B0600070205080204" pitchFamily="34" charset="-128"/>
              </a:rPr>
              <a:t>The main items for the readers to take home</a:t>
            </a:r>
          </a:p>
          <a:p>
            <a:pPr lvl="1">
              <a:lnSpc>
                <a:spcPct val="90000"/>
              </a:lnSpc>
            </a:pPr>
            <a:endParaRPr lang="en-US" altLang="zh-CN" sz="1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C197BAFD-684B-4211-8789-D66D43D5F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22263"/>
            <a:ext cx="7723188" cy="596900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Discussion Section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AA64C78-5E75-416A-B4DD-8105BCCEF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684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This section serves as the storage room for the work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If there are </a:t>
            </a:r>
            <a:r>
              <a:rPr lang="en-US" altLang="zh-CN" sz="2400" u="sng">
                <a:ea typeface="ＭＳ Ｐゴシック" panose="020B0600070205080204" pitchFamily="34" charset="-128"/>
              </a:rPr>
              <a:t>messy issues, </a:t>
            </a:r>
            <a:r>
              <a:rPr lang="en-US" altLang="zh-CN" sz="2400">
                <a:ea typeface="ＭＳ Ｐゴシック" panose="020B0600070205080204" pitchFamily="34" charset="-128"/>
              </a:rPr>
              <a:t>state here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Not in the design section, which may distract the readers from your main idea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If there are straightforward </a:t>
            </a:r>
            <a:r>
              <a:rPr lang="en-US" altLang="zh-CN" sz="2400" u="sng">
                <a:ea typeface="ＭＳ Ｐゴシック" panose="020B0600070205080204" pitchFamily="34" charset="-128"/>
              </a:rPr>
              <a:t>extensions </a:t>
            </a:r>
            <a:r>
              <a:rPr lang="en-US" altLang="zh-CN" sz="2400">
                <a:ea typeface="ＭＳ Ｐゴシック" panose="020B0600070205080204" pitchFamily="34" charset="-128"/>
              </a:rPr>
              <a:t>of the solution, state here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If there are </a:t>
            </a:r>
            <a:r>
              <a:rPr lang="en-US" altLang="zh-CN" sz="2400" u="sng">
                <a:ea typeface="ＭＳ Ｐゴシック" panose="020B0600070205080204" pitchFamily="34" charset="-128"/>
              </a:rPr>
              <a:t>unaddressed, but important issues</a:t>
            </a:r>
            <a:r>
              <a:rPr lang="en-US" altLang="zh-CN" sz="2400">
                <a:ea typeface="ＭＳ Ｐゴシック" panose="020B0600070205080204" pitchFamily="34" charset="-128"/>
              </a:rPr>
              <a:t>, discuss here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They are basically the loopholes of the work, argue them here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If there are </a:t>
            </a:r>
            <a:r>
              <a:rPr lang="en-US" altLang="zh-CN" sz="2400" u="sng">
                <a:ea typeface="ＭＳ Ｐゴシック" panose="020B0600070205080204" pitchFamily="34" charset="-128"/>
              </a:rPr>
              <a:t>suggestions/improvements</a:t>
            </a:r>
            <a:r>
              <a:rPr lang="en-US" altLang="zh-CN" sz="2400">
                <a:ea typeface="ＭＳ Ｐゴシック" panose="020B0600070205080204" pitchFamily="34" charset="-128"/>
              </a:rPr>
              <a:t> to the current solutions, state here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These are items that authors do not have time to evaluate and test out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0726E1E1-0F56-4CE3-B240-1E93F5A1C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31763"/>
            <a:ext cx="6985000" cy="635000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Related Work Section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169074A3-805D-4F13-959B-6E4A310F5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850" y="69215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u="sng">
                <a:ea typeface="ＭＳ Ｐゴシック" panose="020B0600070205080204" pitchFamily="34" charset="-128"/>
              </a:rPr>
              <a:t>Main point to make: the work is significantly different from all the existing solutions!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ＭＳ Ｐゴシック" panose="020B0600070205080204" pitchFamily="34" charset="-128"/>
              </a:rPr>
              <a:t>Not necessarily better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ＭＳ Ｐゴシック" panose="020B0600070205080204" pitchFamily="34" charset="-128"/>
              </a:rPr>
              <a:t>It is not incremental, which extends the existing ones a little bit</a:t>
            </a:r>
          </a:p>
          <a:p>
            <a:pPr>
              <a:lnSpc>
                <a:spcPct val="90000"/>
              </a:lnSpc>
            </a:pPr>
            <a:r>
              <a:rPr lang="en-US" altLang="zh-CN" sz="2000" u="sng">
                <a:ea typeface="ＭＳ Ｐゴシック" panose="020B0600070205080204" pitchFamily="34" charset="-128"/>
              </a:rPr>
              <a:t>Novelty of the problem</a:t>
            </a:r>
            <a:r>
              <a:rPr lang="en-US" altLang="zh-CN" sz="2000">
                <a:ea typeface="ＭＳ Ｐゴシック" panose="020B0600070205080204" pitchFamily="34" charset="-128"/>
              </a:rPr>
              <a:t>: one of the following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ＭＳ Ｐゴシック" panose="020B0600070205080204" pitchFamily="34" charset="-128"/>
              </a:rPr>
              <a:t>formulated a NEW problem in this paper!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ＭＳ Ｐゴシック" panose="020B0600070205080204" pitchFamily="34" charset="-128"/>
              </a:rPr>
              <a:t>identified NEW issues to an existing problem</a:t>
            </a:r>
          </a:p>
          <a:p>
            <a:pPr>
              <a:lnSpc>
                <a:spcPct val="90000"/>
              </a:lnSpc>
            </a:pPr>
            <a:r>
              <a:rPr lang="en-US" altLang="zh-CN" sz="2000" u="sng">
                <a:ea typeface="ＭＳ Ｐゴシック" panose="020B0600070205080204" pitchFamily="34" charset="-128"/>
              </a:rPr>
              <a:t>Novelty of the solution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ＭＳ Ｐゴシック" panose="020B0600070205080204" pitchFamily="34" charset="-128"/>
              </a:rPr>
              <a:t>The idea explored in this paper is completely different from all others in the literature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ＭＳ Ｐゴシック" panose="020B0600070205080204" pitchFamily="34" charset="-128"/>
              </a:rPr>
              <a:t>used new techniques borrowed from other areas or fields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ea typeface="ＭＳ Ｐゴシック" panose="020B0600070205080204" pitchFamily="34" charset="-128"/>
              </a:rPr>
              <a:t>No one has done so, I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>
                <a:ea typeface="ＭＳ Ｐゴシック" panose="020B0600070205080204" pitchFamily="34" charset="-128"/>
              </a:rPr>
              <a:t>m the first one</a:t>
            </a:r>
          </a:p>
          <a:p>
            <a:pPr>
              <a:lnSpc>
                <a:spcPct val="90000"/>
              </a:lnSpc>
            </a:pPr>
            <a:r>
              <a:rPr lang="en-US" altLang="zh-CN" sz="2000" u="sng">
                <a:ea typeface="ＭＳ Ｐゴシック" panose="020B0600070205080204" pitchFamily="34" charset="-128"/>
              </a:rPr>
              <a:t>Novelty of the evaluation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ＭＳ Ｐゴシック" panose="020B0600070205080204" pitchFamily="34" charset="-128"/>
              </a:rPr>
              <a:t>used new analysis/experimental methods that no one has used before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Stay at the level as high as possible: the contribution is major, not minor improvements (no need to comment on the detailed level)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ＭＳ Ｐゴシック" panose="020B0600070205080204" pitchFamily="34" charset="-128"/>
              </a:rPr>
              <a:t>Do not discuss the novelty of each component of the solution, only the main idea of the solution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ea typeface="ＭＳ Ｐゴシック" panose="020B0600070205080204" pitchFamily="34" charset="-128"/>
              </a:rPr>
              <a:t>Component novelty is described in the design section already, not here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DDF742C-4B8C-4821-A9D0-695E68F3B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1463"/>
            <a:ext cx="7288213" cy="803275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Conclusion Section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FB0F67F6-F80B-41F4-BEBA-69AB543F1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663" y="1243013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u="sng">
                <a:ea typeface="ＭＳ Ｐゴシック" panose="020B0600070205080204" pitchFamily="34" charset="-128"/>
              </a:rPr>
              <a:t>Recap</a:t>
            </a:r>
            <a:r>
              <a:rPr lang="en-US" altLang="zh-CN" sz="2000">
                <a:ea typeface="ＭＳ Ｐゴシック" panose="020B0600070205080204" pitchFamily="34" charset="-128"/>
              </a:rPr>
              <a:t> of the problem and the solution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Articulate the </a:t>
            </a:r>
            <a:r>
              <a:rPr lang="en-US" altLang="zh-CN" sz="2000" u="sng">
                <a:ea typeface="ＭＳ Ｐゴシック" panose="020B0600070205080204" pitchFamily="34" charset="-128"/>
              </a:rPr>
              <a:t>importance of the solution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Is it applicable to other areas or problems?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Does it explore new design principles/philosophies that offer new ways to solve many other problems?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Share </a:t>
            </a:r>
            <a:r>
              <a:rPr lang="en-US" altLang="zh-CN" sz="2000" u="sng">
                <a:ea typeface="ＭＳ Ｐゴシック" panose="020B0600070205080204" pitchFamily="34" charset="-128"/>
              </a:rPr>
              <a:t>insights gained and lessons learned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What are the new positive insights gained?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E.g., certain ideas really work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What are the negative lessons learned?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E.g., complex solutions give only marginal improvement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E.g., certain ideas proposed in the literature do not work at all in the tested scenarios</a:t>
            </a:r>
          </a:p>
          <a:p>
            <a:pPr>
              <a:lnSpc>
                <a:spcPct val="90000"/>
              </a:lnSpc>
            </a:pPr>
            <a:r>
              <a:rPr lang="en-US" altLang="zh-CN" sz="2000" u="sng">
                <a:ea typeface="ＭＳ Ｐゴシック" panose="020B0600070205080204" pitchFamily="34" charset="-128"/>
              </a:rPr>
              <a:t>Ongoing/future work </a:t>
            </a:r>
            <a:r>
              <a:rPr lang="en-US" altLang="zh-CN" sz="2000">
                <a:ea typeface="ＭＳ Ｐゴシック" panose="020B0600070205080204" pitchFamily="34" charset="-128"/>
              </a:rPr>
              <a:t>(optional)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One or two sentences are enough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Not too much, otherwise, the paper sounds work-in-progress that reviewers can reject easily!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315EA46-9802-4FB5-AF9D-9D331F7F5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2 Rules to comment on a paper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771D9667-7898-46C4-B16F-BD5794F3A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ＭＳ Ｐゴシック" panose="020B0600070205080204" pitchFamily="34" charset="-128"/>
              </a:rPr>
              <a:t>#1: Be critical!!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Blame the authors if you cannot understand!!!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Every paper has flaws!!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Many flaws, limitations, …</a:t>
            </a:r>
          </a:p>
          <a:p>
            <a:pPr lvl="1">
              <a:lnSpc>
                <a:spcPct val="90000"/>
              </a:lnSpc>
            </a:pPr>
            <a:r>
              <a:rPr lang="en-US" altLang="zh-CN" sz="2400" u="sng">
                <a:ea typeface="ＭＳ Ｐゴシック" panose="020B0600070205080204" pitchFamily="34" charset="-128"/>
              </a:rPr>
              <a:t>Avoid </a:t>
            </a:r>
            <a:r>
              <a:rPr lang="ja-JP" altLang="en-US" sz="2400" u="sng">
                <a:ea typeface="ＭＳ Ｐゴシック" panose="020B0600070205080204" pitchFamily="34" charset="-128"/>
              </a:rPr>
              <a:t>“</a:t>
            </a:r>
            <a:r>
              <a:rPr lang="en-US" altLang="ja-JP" sz="2400" u="sng">
                <a:ea typeface="ＭＳ Ｐゴシック" panose="020B0600070205080204" pitchFamily="34" charset="-128"/>
              </a:rPr>
              <a:t>I learn something and the paper is excellent!</a:t>
            </a:r>
            <a:r>
              <a:rPr lang="ja-JP" altLang="en-US" sz="2400" u="sng">
                <a:ea typeface="ＭＳ Ｐゴシック" panose="020B0600070205080204" pitchFamily="34" charset="-128"/>
              </a:rPr>
              <a:t>”</a:t>
            </a:r>
            <a:endParaRPr lang="en-US" altLang="ja-JP" sz="2400" u="sng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zh-CN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ＭＳ Ｐゴシック" panose="020B0600070205080204" pitchFamily="34" charset="-128"/>
              </a:rPr>
              <a:t>#2: use your own words to comment!!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Do NOT copy words from the paper!</a:t>
            </a:r>
          </a:p>
          <a:p>
            <a:pPr lvl="1">
              <a:lnSpc>
                <a:spcPct val="90000"/>
              </a:lnSpc>
            </a:pPr>
            <a:endParaRPr lang="en-US" altLang="zh-CN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6A6BD25-19CF-4895-A9A2-E8EEB237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138113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zh-CN" sz="4400">
                <a:latin typeface="Tahoma" panose="020B0604030504040204" pitchFamily="34" charset="0"/>
              </a:rPr>
              <a:t>How to comment?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AFD78FE-A268-4048-B1F9-A08BD293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541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Tahoma" panose="020B0604030504040204" pitchFamily="34" charset="0"/>
              </a:rPr>
              <a:t>At least 4 items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Tahoma" panose="020B0604030504040204" pitchFamily="34" charset="0"/>
              </a:rPr>
              <a:t>3 strong points: 3 most important things stated by the paper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>
                <a:latin typeface="Tahoma" panose="020B0604030504040204" pitchFamily="34" charset="0"/>
              </a:rPr>
              <a:t>Could be combination of motivations, observations, interesting designs, or clever implementations (1) from the author</a:t>
            </a:r>
            <a:r>
              <a:rPr lang="ja-JP" altLang="en-US" sz="2400">
                <a:latin typeface="Tahoma" panose="020B0604030504040204" pitchFamily="34" charset="0"/>
              </a:rPr>
              <a:t>’</a:t>
            </a:r>
            <a:r>
              <a:rPr lang="en-US" altLang="ja-JP" sz="2400">
                <a:latin typeface="Tahoma" panose="020B0604030504040204" pitchFamily="34" charset="0"/>
              </a:rPr>
              <a:t>s perspective at the time; (2) your perspective with the benefit of hindsight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Tahoma" panose="020B0604030504040204" pitchFamily="34" charset="0"/>
              </a:rPr>
              <a:t>1 weakness: what is the single most glaring deficiency?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>
                <a:latin typeface="Tahoma" panose="020B0604030504040204" pitchFamily="34" charset="0"/>
              </a:rPr>
              <a:t>Design flaws, poorly designed experiments, narrow-scoped main idea, weak applicability, …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zh-CN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29959FE-79B9-47E4-971E-BD530637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500063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zh-CN" sz="4400">
                <a:latin typeface="Tahoma" panose="020B0604030504040204" pitchFamily="34" charset="0"/>
              </a:rPr>
              <a:t>How to comment?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137989C-93F7-4871-9866-16163947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9812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Tahoma" panose="020B0604030504040204" pitchFamily="34" charset="0"/>
              </a:rPr>
              <a:t>One key assumption/observation that led to the research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>
                <a:latin typeface="Tahoma" panose="020B0604030504040204" pitchFamily="34" charset="0"/>
              </a:rPr>
              <a:t>What were the key observations?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>
                <a:latin typeface="Tahoma" panose="020B0604030504040204" pitchFamily="34" charset="0"/>
              </a:rPr>
              <a:t>Where did the observation/assumption come from?</a:t>
            </a:r>
          </a:p>
          <a:p>
            <a:pPr lvl="2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>
                <a:latin typeface="Tahoma" panose="020B0604030504040204" pitchFamily="34" charset="0"/>
              </a:rPr>
              <a:t>Personal experience, or work environment, …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>
                <a:latin typeface="Tahoma" panose="020B0604030504040204" pitchFamily="34" charset="0"/>
              </a:rPr>
              <a:t>One key risk/obstacle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>
                <a:latin typeface="Tahoma" panose="020B0604030504040204" pitchFamily="34" charset="0"/>
              </a:rPr>
              <a:t>What are they to prevent the research from successful?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>
                <a:latin typeface="Tahoma" panose="020B0604030504040204" pitchFamily="34" charset="0"/>
              </a:rPr>
              <a:t>Were the authors aware of them? Are these obstacles eventually overcome?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CD6890E7-934A-422B-94F6-79C020DF7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accent2"/>
                </a:solidFill>
              </a:rPr>
              <a:t>Why read a paper?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70138FA3-F91C-46EE-9A7D-296CD8578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239838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b="1"/>
              <a:t>To know what</a:t>
            </a:r>
            <a:r>
              <a:rPr lang="ja-JP" altLang="en-US" sz="2800" b="1"/>
              <a:t>’</a:t>
            </a:r>
            <a:r>
              <a:rPr lang="en-US" altLang="ja-JP" sz="2800" b="1"/>
              <a:t>s going on:</a:t>
            </a:r>
            <a:r>
              <a:rPr lang="en-US" altLang="ja-JP" sz="2800">
                <a:latin typeface="Tahoma" panose="020B0604030504040204" pitchFamily="34" charset="0"/>
              </a:rPr>
              <a:t> 10 groups+10 conferences</a:t>
            </a:r>
            <a:endParaRPr lang="en-US" altLang="ja-JP" sz="2800" b="1"/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zh-CN" b="1">
                <a:latin typeface="Helvetica" panose="020B0604020202020204" pitchFamily="34" charset="0"/>
              </a:rPr>
              <a:t>title, authors, abstract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zh-CN" b="1">
                <a:latin typeface="Helvetica" panose="020B0604020202020204" pitchFamily="34" charset="0"/>
              </a:rPr>
              <a:t>Track a few leading groups in your area 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zh-CN" b="1">
                <a:latin typeface="Helvetica" panose="020B0604020202020204" pitchFamily="34" charset="0"/>
              </a:rPr>
              <a:t>Only a few conferences: SIGCOMM, MOBICOM, SOSP, OSDI, MOBISYS, SENSYS, NSDI, ASPLOS, MOBIHOC, IPSN, …, … 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zh-CN" sz="1800" b="1">
              <a:latin typeface="Helvetica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b="1"/>
              <a:t>Papers in your broad area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zh-CN" b="1">
                <a:latin typeface="Helvetica" panose="020B0604020202020204" pitchFamily="34" charset="0"/>
              </a:rPr>
              <a:t>introduction, motivation, solution description, summary, conclusions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zh-CN" sz="1800" b="1">
              <a:latin typeface="Helvetica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b="1"/>
              <a:t>Papers that are directly relevant to your work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zh-CN" b="1">
                <a:latin typeface="Helvetica" panose="020B0604020202020204" pitchFamily="34" charset="0"/>
              </a:rPr>
              <a:t>read entire paper carefully, and several times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709A4030-EB83-424F-8D35-F885F6E0D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475" y="0"/>
            <a:ext cx="8534400" cy="1143000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Keys to good reading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76323B6F-9D1A-4290-9868-C0F9CE78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838" y="1025525"/>
            <a:ext cx="8191500" cy="4471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1" u="sng">
                <a:latin typeface="Arial" panose="020B0604020202020204" pitchFamily="34" charset="0"/>
                <a:ea typeface="ＭＳ Ｐゴシック" panose="020B0600070205080204" pitchFamily="34" charset="-128"/>
              </a:rPr>
              <a:t>Be critical</a:t>
            </a:r>
            <a:r>
              <a:rPr lang="en-US" altLang="zh-CN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!!!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It is easy to say nice words about a work, it is harder to identify limitations/flaws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No flaw/limitation, no innovation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How?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altLang="zh-CN" sz="1600" b="1">
                <a:latin typeface="Arial" panose="020B0604020202020204" pitchFamily="34" charset="0"/>
                <a:ea typeface="ＭＳ Ｐゴシック" panose="020B0600070205080204" pitchFamily="34" charset="-128"/>
              </a:rPr>
              <a:t>Check assumptions, problem settings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altLang="zh-CN" sz="1600" b="1">
                <a:latin typeface="Arial" panose="020B0604020202020204" pitchFamily="34" charset="0"/>
                <a:ea typeface="ＭＳ Ｐゴシック" panose="020B0600070205080204" pitchFamily="34" charset="-128"/>
              </a:rPr>
              <a:t>Check how fast the solution works, how long the solution can sustain, …</a:t>
            </a:r>
            <a:endParaRPr lang="en-US" altLang="zh-CN" sz="20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Summarizing at different levels shows your understanding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To technical people: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altLang="zh-CN" sz="1600" b="1">
                <a:latin typeface="Arial" panose="020B0604020202020204" pitchFamily="34" charset="0"/>
                <a:ea typeface="ＭＳ Ｐゴシック" panose="020B0600070205080204" pitchFamily="34" charset="-128"/>
              </a:rPr>
              <a:t>30seconds (single most important point),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altLang="zh-CN" sz="1600" b="1">
                <a:latin typeface="Arial" panose="020B0604020202020204" pitchFamily="34" charset="0"/>
                <a:ea typeface="ＭＳ Ｐゴシック" panose="020B0600070205080204" pitchFamily="34" charset="-128"/>
              </a:rPr>
              <a:t>5 minutes (all important points),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altLang="zh-CN" sz="1600" b="1">
                <a:latin typeface="Arial" panose="020B0604020202020204" pitchFamily="34" charset="0"/>
                <a:ea typeface="ＭＳ Ｐゴシック" panose="020B0600070205080204" pitchFamily="34" charset="-128"/>
              </a:rPr>
              <a:t>45 minutes (to the major details)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Explain the paper in 30 seconds to your parents/friends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altLang="zh-CN" sz="1600" b="1">
                <a:latin typeface="Arial" panose="020B0604020202020204" pitchFamily="34" charset="0"/>
                <a:ea typeface="ＭＳ Ｐゴシック" panose="020B0600070205080204" pitchFamily="34" charset="-128"/>
              </a:rPr>
              <a:t>One-line summary of  the paper</a:t>
            </a:r>
            <a:endParaRPr lang="en-US" altLang="zh-CN" sz="1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0E8D3C-F564-47AC-B73A-A9B89465E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zh-CN" sz="3200" b="1">
                <a:solidFill>
                  <a:schemeClr val="accent2"/>
                </a:solidFill>
              </a:rPr>
              <a:t>You must be confident!!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F0E8A3-C729-4036-91AB-8C4CEE71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8" y="1362075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b="1"/>
              <a:t>#1 rule in networking area: If you cannot understand a paper via reading, then it is NOT a GOOD paper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zh-CN" b="1"/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b="1"/>
              <a:t>--&gt; Best papers are easy to read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b="1"/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zh-CN" b="1"/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b="1"/>
              <a:t>#2 rule: If the paper is not readable, author has not given writing sufficient thought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zh-CN" sz="2400" b="1"/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b="1"/>
              <a:t>Your response: </a:t>
            </a:r>
            <a:r>
              <a:rPr lang="en-US" altLang="zh-CN" sz="2400" b="1">
                <a:latin typeface="Helvetica" panose="020B0604020202020204" pitchFamily="34" charset="0"/>
              </a:rPr>
              <a:t>If I cannot understand the paper, it is the </a:t>
            </a:r>
            <a:r>
              <a:rPr lang="en-US" altLang="zh-CN" sz="2400" b="1" u="sng">
                <a:latin typeface="Helvetica" panose="020B0604020202020204" pitchFamily="34" charset="0"/>
              </a:rPr>
              <a:t>author</a:t>
            </a:r>
            <a:r>
              <a:rPr lang="ja-JP" altLang="en-US" sz="2400" b="1" u="sng">
                <a:latin typeface="Helvetica" panose="020B0604020202020204" pitchFamily="34" charset="0"/>
              </a:rPr>
              <a:t>’</a:t>
            </a:r>
            <a:r>
              <a:rPr lang="en-US" altLang="ja-JP" sz="2400" b="1" u="sng">
                <a:latin typeface="Helvetica" panose="020B0604020202020204" pitchFamily="34" charset="0"/>
              </a:rPr>
              <a:t>s fault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zh-CN" sz="2400" b="1"/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b="1"/>
              <a:t>Badly written papers typically do not get read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EE085E8A-27AE-45B9-AE0C-3253D7110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269875"/>
            <a:ext cx="8074025" cy="598488"/>
          </a:xfrm>
        </p:spPr>
        <p:txBody>
          <a:bodyPr/>
          <a:lstStyle/>
          <a:p>
            <a:r>
              <a:rPr lang="en-US" altLang="zh-CN" sz="3600">
                <a:ea typeface="ＭＳ Ｐゴシック" panose="020B0600070205080204" pitchFamily="34" charset="-128"/>
              </a:rPr>
              <a:t>Most papers have a nice structure!!!</a:t>
            </a:r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9C2098A4-2412-48B4-BDEA-57B022477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5" y="925513"/>
            <a:ext cx="8086725" cy="5419725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Abstract (1/8~1/4 page)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Introduction section (1 page)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Background section (0.5~0.75 page)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Design section (3.5 page)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Implementation section (1 page)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Evaluation section (3.5 page)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Discussion section (0.75 page)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Related work section (0.5~0.75 page)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Conclusion section (0.25~0.5 page)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C8B4061A-EC83-4D0D-A706-BA0B00F56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4 Key Aspects of the Paper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4B47DFC0-AC82-42F3-A395-9F79A4BFC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Does it solve an important problem?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What is the novelty? (the work is not incremental!)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formulating a new problem?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proposing new solutions?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presenting new evaluation methods/techniques?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Relevance of the work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It is working on a hot problem in a hot area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The work is the first one in this area, and can stimulate a lot of follow-up work even though the solution is still rough</a:t>
            </a:r>
          </a:p>
          <a:p>
            <a:pPr>
              <a:lnSpc>
                <a:spcPct val="90000"/>
              </a:lnSpc>
            </a:pPr>
            <a:endParaRPr lang="en-US" altLang="zh-CN" sz="20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After you read it, you learn something you did not know before</a:t>
            </a:r>
          </a:p>
          <a:p>
            <a:pPr>
              <a:lnSpc>
                <a:spcPct val="90000"/>
              </a:lnSpc>
            </a:pPr>
            <a:endParaRPr lang="en-US" altLang="zh-CN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60F67A2E-3460-469F-BC6D-E5683CB6F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09550"/>
            <a:ext cx="7504113" cy="720725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Introduction Section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B8B1DF8F-63F1-4816-8E3A-D47586E1B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647700"/>
            <a:ext cx="7772400" cy="460851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zh-CN" sz="20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en-US" altLang="zh-CN" sz="2400" u="sng">
                <a:ea typeface="ＭＳ Ｐゴシック" panose="020B0600070205080204" pitchFamily="34" charset="-128"/>
              </a:rPr>
              <a:t>Problem statement</a:t>
            </a:r>
            <a:r>
              <a:rPr lang="en-US" altLang="zh-CN" sz="2400">
                <a:ea typeface="ＭＳ Ｐゴシック" panose="020B0600070205080204" pitchFamily="34" charset="-128"/>
              </a:rPr>
              <a:t>: what exact problem it is solving?</a:t>
            </a:r>
          </a:p>
          <a:p>
            <a:pPr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en-US" altLang="zh-CN" sz="2400" u="sng">
                <a:ea typeface="ＭＳ Ｐゴシック" panose="020B0600070205080204" pitchFamily="34" charset="-128"/>
              </a:rPr>
              <a:t>Importance of the problem</a:t>
            </a:r>
            <a:r>
              <a:rPr lang="en-US" altLang="zh-CN" sz="2400">
                <a:ea typeface="ＭＳ Ｐゴシック" panose="020B0600070205080204" pitchFamily="34" charset="-128"/>
              </a:rPr>
              <a:t>: why it is worth the effort to solve it</a:t>
            </a:r>
          </a:p>
          <a:p>
            <a:pPr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en-US" altLang="zh-CN" sz="2400" u="sng">
                <a:ea typeface="ＭＳ Ｐゴシック" panose="020B0600070205080204" pitchFamily="34" charset="-128"/>
              </a:rPr>
              <a:t>Challenges for the problem</a:t>
            </a:r>
            <a:r>
              <a:rPr lang="en-US" altLang="zh-CN" sz="2400">
                <a:ea typeface="ＭＳ Ｐゴシック" panose="020B0600070205080204" pitchFamily="34" charset="-128"/>
              </a:rPr>
              <a:t>: there are many problems to solve, why is this one difficult to solve?</a:t>
            </a:r>
          </a:p>
          <a:p>
            <a:pPr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en-US" altLang="zh-CN" sz="2400" u="sng">
                <a:ea typeface="ＭＳ Ｐゴシック" panose="020B0600070205080204" pitchFamily="34" charset="-128"/>
              </a:rPr>
              <a:t>Current solutions</a:t>
            </a:r>
            <a:r>
              <a:rPr lang="en-US" altLang="zh-CN" sz="2400">
                <a:ea typeface="ＭＳ Ｐゴシック" panose="020B0600070205080204" pitchFamily="34" charset="-128"/>
              </a:rPr>
              <a:t>: what are the limitations of current solutions and motivate the proposed one?</a:t>
            </a:r>
          </a:p>
          <a:p>
            <a:pPr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en-US" altLang="zh-CN" sz="2400" u="sng">
                <a:ea typeface="ＭＳ Ｐゴシック" panose="020B0600070205080204" pitchFamily="34" charset="-128"/>
              </a:rPr>
              <a:t>New idea &amp; technique of the solution</a:t>
            </a:r>
            <a:r>
              <a:rPr lang="en-US" altLang="zh-CN" sz="2400">
                <a:ea typeface="ＭＳ Ｐゴシック" panose="020B0600070205080204" pitchFamily="34" charset="-128"/>
              </a:rPr>
              <a:t>: why is the solution different?</a:t>
            </a:r>
          </a:p>
          <a:p>
            <a:pPr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en-US" altLang="zh-CN" sz="2400" u="sng">
                <a:ea typeface="ＭＳ Ｐゴシック" panose="020B0600070205080204" pitchFamily="34" charset="-128"/>
              </a:rPr>
              <a:t>Performance summary</a:t>
            </a:r>
            <a:r>
              <a:rPr lang="en-US" altLang="zh-CN" sz="2400">
                <a:ea typeface="ＭＳ Ｐゴシック" panose="020B0600070205080204" pitchFamily="34" charset="-128"/>
              </a:rPr>
              <a:t>: how good is the solution based on the experimental/analytical evaluation?</a:t>
            </a:r>
          </a:p>
          <a:p>
            <a:pPr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en-US" altLang="zh-CN" sz="2400" u="sng">
                <a:ea typeface="ＭＳ Ｐゴシック" panose="020B0600070205080204" pitchFamily="34" charset="-128"/>
              </a:rPr>
              <a:t>Main contributions of the paper (optional): </a:t>
            </a:r>
            <a:r>
              <a:rPr lang="en-US" altLang="zh-CN" sz="2400">
                <a:ea typeface="ＭＳ Ｐゴシック" panose="020B0600070205080204" pitchFamily="34" charset="-128"/>
              </a:rPr>
              <a:t>simple recap and main points for the reader to carry home</a:t>
            </a:r>
          </a:p>
          <a:p>
            <a:pPr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en-US" altLang="zh-CN" sz="2400" u="sng">
                <a:ea typeface="ＭＳ Ｐゴシック" panose="020B0600070205080204" pitchFamily="34" charset="-128"/>
              </a:rPr>
              <a:t>Structure of the paper</a:t>
            </a:r>
            <a:r>
              <a:rPr lang="en-US" altLang="zh-CN" sz="2400">
                <a:ea typeface="ＭＳ Ｐゴシック" panose="020B0600070205080204" pitchFamily="34" charset="-128"/>
              </a:rPr>
              <a:t>: what each of the remaining sections in the paper talks about</a:t>
            </a:r>
          </a:p>
          <a:p>
            <a:pPr>
              <a:lnSpc>
                <a:spcPct val="90000"/>
              </a:lnSpc>
            </a:pPr>
            <a:endParaRPr lang="en-US" altLang="zh-CN" sz="20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18BAC7C6-69EA-4617-A718-A9B384D11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58763"/>
            <a:ext cx="7662863" cy="781050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Background Section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893713D-4903-46C2-9E8A-B53A62227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1376363"/>
            <a:ext cx="7772400" cy="43434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en-US" altLang="zh-CN" sz="2800">
                <a:ea typeface="ＭＳ Ｐゴシック" panose="020B0600070205080204" pitchFamily="34" charset="-128"/>
              </a:rPr>
              <a:t>Provide brief introduction to people not working in the area</a:t>
            </a:r>
          </a:p>
          <a:p>
            <a:pPr marL="514350" indent="-514350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endParaRPr lang="en-US" altLang="zh-CN" sz="2800">
              <a:ea typeface="ＭＳ Ｐゴシック" panose="020B0600070205080204" pitchFamily="34" charset="-128"/>
            </a:endParaRPr>
          </a:p>
          <a:p>
            <a:pPr marL="514350" indent="-514350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en-US" altLang="zh-CN" sz="2800">
                <a:ea typeface="ＭＳ Ｐゴシック" panose="020B0600070205080204" pitchFamily="34" charset="-128"/>
              </a:rPr>
              <a:t>Models used</a:t>
            </a:r>
          </a:p>
          <a:p>
            <a:pPr marL="514350" indent="-514350">
              <a:lnSpc>
                <a:spcPct val="90000"/>
              </a:lnSpc>
              <a:buFontTx/>
              <a:buNone/>
            </a:pPr>
            <a:endParaRPr lang="en-US" altLang="zh-CN" sz="2800">
              <a:ea typeface="ＭＳ Ｐゴシック" panose="020B0600070205080204" pitchFamily="34" charset="-128"/>
            </a:endParaRPr>
          </a:p>
          <a:p>
            <a:pPr marL="514350" indent="-514350">
              <a:lnSpc>
                <a:spcPct val="90000"/>
              </a:lnSpc>
              <a:buFontTx/>
              <a:buNone/>
            </a:pPr>
            <a:r>
              <a:rPr lang="en-US" altLang="zh-CN" sz="2800">
                <a:ea typeface="ＭＳ Ｐゴシック" panose="020B0600070205080204" pitchFamily="34" charset="-128"/>
              </a:rPr>
              <a:t>3.  Assumptions made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Explain why the assumptions are not strong,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Illustrate why the assumptions are realistic in practice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ＭＳ Ｐゴシック" panose="020B0600070205080204" pitchFamily="34" charset="-128"/>
              </a:rPr>
              <a:t>Spell out the issues not addressed in the paper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No one expects a paper to solve all the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EB9E4548-D0BC-4F9B-9564-B56DDBDDA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95263"/>
            <a:ext cx="7397750" cy="731837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Design Section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278A4007-CCDC-46E0-980C-2FEF198B3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1150938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u="sng">
                <a:ea typeface="ＭＳ Ｐゴシック" panose="020B0600070205080204" pitchFamily="34" charset="-128"/>
              </a:rPr>
              <a:t>Overview</a:t>
            </a:r>
            <a:r>
              <a:rPr lang="en-US" altLang="zh-CN" sz="2400">
                <a:ea typeface="ＭＳ Ｐゴシック" panose="020B0600070205080204" pitchFamily="34" charset="-128"/>
              </a:rPr>
              <a:t>: Provide a brief overview at the beginning</a:t>
            </a:r>
          </a:p>
          <a:p>
            <a:pPr>
              <a:lnSpc>
                <a:spcPct val="90000"/>
              </a:lnSpc>
            </a:pPr>
            <a:endParaRPr lang="en-US" altLang="zh-CN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400" u="sng">
                <a:ea typeface="ＭＳ Ｐゴシック" panose="020B0600070205080204" pitchFamily="34" charset="-128"/>
              </a:rPr>
              <a:t>What  &amp; How &amp; Why</a:t>
            </a:r>
            <a:r>
              <a:rPr lang="en-US" altLang="zh-CN" sz="2400">
                <a:ea typeface="ＭＳ Ｐゴシック" panose="020B0600070205080204" pitchFamily="34" charset="-128"/>
              </a:rPr>
              <a:t>: For each component of the solution, clearly elaborate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What the issues/challenges to address?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How the solution component works?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Why choose such a solution approach?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There are many ways to address the same issue, why this one? Provides cons and pros for this one</a:t>
            </a:r>
          </a:p>
          <a:p>
            <a:pPr lvl="2">
              <a:lnSpc>
                <a:spcPct val="90000"/>
              </a:lnSpc>
            </a:pPr>
            <a:endParaRPr lang="en-US" altLang="zh-CN" sz="20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400" u="sng">
                <a:ea typeface="ＭＳ Ｐゴシック" panose="020B0600070205080204" pitchFamily="34" charset="-128"/>
              </a:rPr>
              <a:t>Novelty, novelty, novelty!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Explain why the solution is different, not necessarily better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Tell readers why it is different from the related work when describing each component of the solution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BM99">
  <a:themeElements>
    <a:clrScheme name="IBM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BM9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BM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Documents\IBM99.ppt</Template>
  <TotalTime>259904713</TotalTime>
  <Pages>15</Pages>
  <Words>1549</Words>
  <Application>Microsoft Office PowerPoint</Application>
  <PresentationFormat>信纸(8.5x11 英寸)</PresentationFormat>
  <Paragraphs>180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ＭＳ Ｐゴシック</vt:lpstr>
      <vt:lpstr>Tahoma</vt:lpstr>
      <vt:lpstr>Times New Roman</vt:lpstr>
      <vt:lpstr>Helvetica</vt:lpstr>
      <vt:lpstr>IBM99</vt:lpstr>
      <vt:lpstr>PowerPoint 演示文稿</vt:lpstr>
      <vt:lpstr>PowerPoint 演示文稿</vt:lpstr>
      <vt:lpstr>Keys to good reading</vt:lpstr>
      <vt:lpstr>PowerPoint 演示文稿</vt:lpstr>
      <vt:lpstr>Most papers have a nice structure!!!</vt:lpstr>
      <vt:lpstr>4 Key Aspects of the Paper</vt:lpstr>
      <vt:lpstr>Introduction Section</vt:lpstr>
      <vt:lpstr>Background Section</vt:lpstr>
      <vt:lpstr>Design Section</vt:lpstr>
      <vt:lpstr>Implementation Section</vt:lpstr>
      <vt:lpstr>Evaluation Section</vt:lpstr>
      <vt:lpstr>Discussion Section</vt:lpstr>
      <vt:lpstr>Related Work Section</vt:lpstr>
      <vt:lpstr>Conclusion Section</vt:lpstr>
      <vt:lpstr>2 Rules to comment on a paper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CS219:  Advanced Topics in Internet Research</dc:title>
  <dc:subject/>
  <dc:creator>Lixia Zhang</dc:creator>
  <cp:keywords/>
  <dc:description/>
  <cp:lastModifiedBy>Zhao Zhengang</cp:lastModifiedBy>
  <cp:revision>83</cp:revision>
  <cp:lastPrinted>1996-09-29T20:27:28Z</cp:lastPrinted>
  <dcterms:created xsi:type="dcterms:W3CDTF">1996-09-29T17:24:19Z</dcterms:created>
  <dcterms:modified xsi:type="dcterms:W3CDTF">2019-09-10T03:21:35Z</dcterms:modified>
</cp:coreProperties>
</file>