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2"/>
    <p:sldId id="405" r:id="rId3"/>
    <p:sldId id="257" r:id="rId4"/>
    <p:sldId id="411" r:id="rId5"/>
    <p:sldId id="258" r:id="rId6"/>
    <p:sldId id="259" r:id="rId7"/>
    <p:sldId id="260" r:id="rId8"/>
    <p:sldId id="297" r:id="rId9"/>
    <p:sldId id="261" r:id="rId10"/>
    <p:sldId id="314" r:id="rId11"/>
    <p:sldId id="325" r:id="rId12"/>
    <p:sldId id="262" r:id="rId13"/>
    <p:sldId id="412" r:id="rId14"/>
    <p:sldId id="406" r:id="rId15"/>
    <p:sldId id="263" r:id="rId16"/>
    <p:sldId id="264" r:id="rId17"/>
    <p:sldId id="265" r:id="rId18"/>
    <p:sldId id="266" r:id="rId19"/>
    <p:sldId id="267" r:id="rId20"/>
    <p:sldId id="268" r:id="rId21"/>
    <p:sldId id="298" r:id="rId22"/>
    <p:sldId id="326" r:id="rId23"/>
    <p:sldId id="299" r:id="rId24"/>
    <p:sldId id="269" r:id="rId25"/>
    <p:sldId id="270" r:id="rId26"/>
    <p:sldId id="327" r:id="rId27"/>
    <p:sldId id="300" r:id="rId28"/>
    <p:sldId id="271" r:id="rId29"/>
    <p:sldId id="272" r:id="rId30"/>
    <p:sldId id="301" r:id="rId31"/>
    <p:sldId id="315" r:id="rId32"/>
    <p:sldId id="273" r:id="rId33"/>
    <p:sldId id="316" r:id="rId34"/>
    <p:sldId id="302" r:id="rId35"/>
    <p:sldId id="274" r:id="rId36"/>
    <p:sldId id="275" r:id="rId37"/>
    <p:sldId id="407" r:id="rId38"/>
    <p:sldId id="276" r:id="rId39"/>
    <p:sldId id="303" r:id="rId40"/>
    <p:sldId id="279" r:id="rId41"/>
    <p:sldId id="277" r:id="rId42"/>
    <p:sldId id="317" r:id="rId43"/>
    <p:sldId id="318" r:id="rId44"/>
    <p:sldId id="278" r:id="rId45"/>
    <p:sldId id="319" r:id="rId46"/>
    <p:sldId id="320" r:id="rId47"/>
    <p:sldId id="321" r:id="rId48"/>
    <p:sldId id="328" r:id="rId49"/>
    <p:sldId id="322" r:id="rId50"/>
    <p:sldId id="408" r:id="rId51"/>
    <p:sldId id="281" r:id="rId52"/>
    <p:sldId id="282" r:id="rId53"/>
    <p:sldId id="283" r:id="rId54"/>
    <p:sldId id="284" r:id="rId55"/>
    <p:sldId id="285" r:id="rId56"/>
    <p:sldId id="286" r:id="rId57"/>
    <p:sldId id="305" r:id="rId58"/>
    <p:sldId id="304" r:id="rId59"/>
    <p:sldId id="323" r:id="rId60"/>
    <p:sldId id="306" r:id="rId61"/>
    <p:sldId id="287" r:id="rId62"/>
    <p:sldId id="288" r:id="rId63"/>
    <p:sldId id="289" r:id="rId64"/>
    <p:sldId id="307" r:id="rId65"/>
    <p:sldId id="308" r:id="rId66"/>
    <p:sldId id="506" r:id="rId67"/>
    <p:sldId id="324" r:id="rId68"/>
    <p:sldId id="290" r:id="rId69"/>
    <p:sldId id="291" r:id="rId70"/>
    <p:sldId id="292" r:id="rId71"/>
    <p:sldId id="409" r:id="rId72"/>
    <p:sldId id="293" r:id="rId73"/>
    <p:sldId id="294" r:id="rId74"/>
    <p:sldId id="309" r:id="rId75"/>
    <p:sldId id="310" r:id="rId76"/>
    <p:sldId id="312" r:id="rId77"/>
    <p:sldId id="311" r:id="rId78"/>
    <p:sldId id="296" r:id="rId79"/>
    <p:sldId id="313" r:id="rId80"/>
    <p:sldId id="410" r:id="rId81"/>
    <p:sldId id="504" r:id="rId82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29A67167-86A9-49D7-ADE9-459683A6D8B3}" type="datetimeFigureOut">
              <a:rPr lang="zh-CN" altLang="en-US"/>
              <a:t>2018/4/25</a:t>
            </a:fld>
            <a:endParaRPr lang="en-US" altLang="zh-CN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7BEEDBD-E172-4CAC-8270-20693BFA7A1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47C1BB-00F9-48E7-BDBB-8C19C019B8DA}" type="datetimeFigureOut">
              <a:rPr lang="zh-CN" altLang="en-US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A4810A-36FA-4561-AE76-C0BBD7989FB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在1946年，第一种公众移动电话服务被引进到美国的25个主要城市，每个系统使用单个大功率的发射机和高塔，覆盖地区超过50公里，但仅能以半双工模式提供语音服务，却使用120kHz带宽。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只有三角形，正方形和六边形可以完全覆盖， 六边形最接近圆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Method of locating co-channel cells in an cellular system. [Oet83]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流量密度，</a:t>
            </a:r>
            <a:r>
              <a:rPr lang="en-US" altLang="zh-CN" i="1">
                <a:sym typeface="+mn-ea"/>
              </a:rPr>
              <a:t>A</a:t>
            </a:r>
            <a:r>
              <a:rPr lang="en-US" altLang="zh-CN">
                <a:sym typeface="+mn-ea"/>
              </a:rPr>
              <a:t>=</a:t>
            </a:r>
            <a:r>
              <a:rPr lang="el-GR" altLang="zh-CN" i="1">
                <a:sym typeface="+mn-ea"/>
              </a:rPr>
              <a:t>λ</a:t>
            </a:r>
            <a:r>
              <a:rPr lang="en-US" altLang="zh-CN" i="1">
                <a:sym typeface="+mn-ea"/>
              </a:rPr>
              <a:t>h</a:t>
            </a:r>
            <a:r>
              <a:rPr lang="zh-CN" altLang="en-US">
                <a:sym typeface="+mn-ea"/>
              </a:rPr>
              <a:t>，单位是</a:t>
            </a:r>
            <a:r>
              <a:rPr lang="en-US" altLang="zh-CN">
                <a:sym typeface="+mn-ea"/>
              </a:rPr>
              <a:t>Erlangs</a:t>
            </a:r>
            <a:r>
              <a:rPr lang="zh-CN" altLang="en-US">
                <a:sym typeface="+mn-ea"/>
              </a:rPr>
              <a:t>，</a:t>
            </a:r>
            <a:r>
              <a:rPr lang="el-GR" altLang="zh-CN" i="1">
                <a:sym typeface="+mn-ea"/>
              </a:rPr>
              <a:t>λ</a:t>
            </a:r>
            <a:r>
              <a:rPr lang="zh-CN" altLang="en-US">
                <a:sym typeface="+mn-ea"/>
              </a:rPr>
              <a:t>是呼叫发生的速率，</a:t>
            </a:r>
            <a:r>
              <a:rPr lang="en-US" altLang="zh-CN" i="1">
                <a:sym typeface="+mn-ea"/>
              </a:rPr>
              <a:t>h</a:t>
            </a:r>
            <a:r>
              <a:rPr lang="zh-CN" altLang="en-US">
                <a:sym typeface="+mn-ea"/>
              </a:rPr>
              <a:t>呼叫持续时间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最初，在1964–1974年期间，贝尔实验室开发了一种叫作大容量移动式电话系统(High-Capacity Mobile Telephone System，HCMTS)的模拟系统。HCMTS对信令和话音信道均采用30kHz带宽的FM调制。其话音的FM调制指数是4，即频偏(12kHz)和话音频率(3kHz)的比值为4。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RAKE接收技术实际上是一种多径分集接收技术，可以在时间上分辨出细微的多径信号，对这些分辨出来的多径信号分别进行加权调整、使之复合成加强的信号。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901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9988" y="693738"/>
            <a:ext cx="4524375" cy="3394075"/>
          </a:xfrm>
        </p:spPr>
      </p:sp>
      <p:sp>
        <p:nvSpPr>
          <p:cNvPr id="20482" name="文本占位符 90114"/>
          <p:cNvSpPr>
            <a:spLocks noGrp="1"/>
          </p:cNvSpPr>
          <p:nvPr>
            <p:ph type="body"/>
          </p:nvPr>
        </p:nvSpPr>
        <p:spPr>
          <a:xfrm>
            <a:off x="914400" y="4318000"/>
            <a:ext cx="5029200" cy="4162425"/>
          </a:xfrm>
        </p:spPr>
        <p:txBody>
          <a:bodyPr wrap="square" lIns="84010" tIns="42005" rIns="84010" bIns="42005" anchor="t"/>
          <a:lstStyle/>
          <a:p>
            <a:pPr lvl="0" indent="0"/>
            <a:r>
              <a:rPr lang="en-US" altLang="zh-CN" dirty="0"/>
              <a:t>CRC</a:t>
            </a:r>
            <a:r>
              <a:rPr lang="zh-CN" altLang="en-US" dirty="0"/>
              <a:t>：循环冗余校验，用于检错</a:t>
            </a:r>
          </a:p>
          <a:p>
            <a:pPr lvl="0" indent="0"/>
            <a:r>
              <a:rPr lang="en-US" altLang="zh-CN" dirty="0"/>
              <a:t>FEC</a:t>
            </a:r>
            <a:r>
              <a:rPr lang="zh-CN" altLang="en-US" dirty="0"/>
              <a:t>： 前向纠错编码（卷积、</a:t>
            </a:r>
            <a:r>
              <a:rPr lang="en-US" altLang="zh-CN" dirty="0"/>
              <a:t>Turbo</a:t>
            </a:r>
            <a:r>
              <a:rPr lang="zh-CN" altLang="en-US" dirty="0"/>
              <a:t>）</a:t>
            </a:r>
          </a:p>
          <a:p>
            <a:pPr lvl="0" indent="0"/>
            <a:r>
              <a:rPr lang="en-US" altLang="zh-CN" dirty="0"/>
              <a:t>Inter-leaver</a:t>
            </a:r>
            <a:r>
              <a:rPr lang="zh-CN" altLang="en-US" dirty="0"/>
              <a:t>：交织，</a:t>
            </a:r>
          </a:p>
          <a:p>
            <a:pPr lvl="0" indent="0"/>
            <a:r>
              <a:rPr lang="en-US" altLang="zh-CN" dirty="0"/>
              <a:t>OVSF</a:t>
            </a:r>
            <a:r>
              <a:rPr lang="zh-CN" altLang="en-US" dirty="0"/>
              <a:t>：正交可变扩频，用于信道化编码</a:t>
            </a:r>
          </a:p>
          <a:p>
            <a:pPr lvl="0" indent="0"/>
            <a:r>
              <a:rPr lang="en-US" altLang="zh-CN" dirty="0"/>
              <a:t>HPSK</a:t>
            </a:r>
            <a:r>
              <a:rPr lang="zh-CN" altLang="en-US" dirty="0"/>
              <a:t>：</a:t>
            </a:r>
          </a:p>
          <a:p>
            <a:pPr lvl="0" indent="0"/>
            <a:r>
              <a:rPr lang="en-US" altLang="zh-CN" dirty="0"/>
              <a:t>I/Q Mod</a:t>
            </a:r>
            <a:r>
              <a:rPr lang="zh-CN" altLang="en-US" dirty="0"/>
              <a:t>：</a:t>
            </a:r>
          </a:p>
        </p:txBody>
      </p:sp>
      <p:sp>
        <p:nvSpPr>
          <p:cNvPr id="2048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66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ndex08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USTC校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543BF5-B236-4B11-BDFC-650743D4D329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C5F466-7495-41A8-91B5-5E40EF7335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A0997-4DF7-4145-9CBD-F2EC9B75C48C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4A142-9A59-449B-89AB-AEE80FDB49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1F77-4C99-4A2E-BE28-17383472752A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56DED-335A-4700-94AC-F83262334A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C95E-8B48-44A0-8B77-A672B84D60D6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4D6B-3EED-4576-8397-1FF1CFA36D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08560-6FBB-4F84-920C-5D68C59490C6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B5305-8470-4C61-A5B6-C94778488D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F89E-A41A-46EB-83EF-98D1DADFF18D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5484-710A-4090-BFA7-19C03B67F3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A4C6F-30ED-43E5-A3D7-46BD3C46C676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7BF9-57B2-4B1D-B41D-B04727FA39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98C2-AB81-4803-9646-6DE6F7AFDEE8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CC3ED-0FDF-4CD8-BD12-08F04C5194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62443-7076-47A9-808C-FBDBE3A2FAF2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84A47-A3A6-4339-8649-B4E5211BEE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AA8F6-A274-47EF-B71F-0839A1B135A2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EBC5E-58C2-45D1-A816-A0F1464566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F68FA-8EF7-4240-A171-00AB6CBAC7D3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02B2A-AD07-4BDF-872D-34DA82D842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 descr="未命名"/>
          <p:cNvPicPr>
            <a:picLocks noChangeAspect="1" noChangeArrowheads="1"/>
          </p:cNvPicPr>
          <p:nvPr/>
        </p:nvPicPr>
        <p:blipFill>
          <a:blip r:embed="rId13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2" descr="index08_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fld id="{69F0CAC1-5003-4604-80BE-54934B994679}" type="datetime1">
              <a:rPr lang="zh-CN" altLang="en-US"/>
              <a:t>2018/4/25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fld id="{721B34C3-2F18-49BC-8CA0-54BFE2F389C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第十讲</a:t>
            </a:r>
            <a:r>
              <a:rPr lang="en-US" altLang="zh-CN"/>
              <a:t>		</a:t>
            </a:r>
            <a:r>
              <a:rPr lang="zh-CN" altLang="en-US"/>
              <a:t>蜂窝无线通信系统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19E06-D5F1-47AF-AD68-E7099E6DF73D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137525" cy="5440363"/>
          </a:xfrm>
        </p:spPr>
        <p:txBody>
          <a:bodyPr/>
          <a:lstStyle/>
          <a:p>
            <a:pPr lvl="1"/>
            <a:r>
              <a:rPr lang="en-US" altLang="zh-CN"/>
              <a:t>Cell</a:t>
            </a:r>
            <a:r>
              <a:rPr lang="zh-CN" altLang="en-US"/>
              <a:t>分区，将</a:t>
            </a:r>
            <a:r>
              <a:rPr lang="en-US" altLang="zh-CN"/>
              <a:t>cell</a:t>
            </a:r>
            <a:r>
              <a:rPr lang="zh-CN" altLang="en-US"/>
              <a:t>分为楔形的区，每区使用不同的频率</a:t>
            </a:r>
            <a:endParaRPr lang="en-US" altLang="zh-CN"/>
          </a:p>
          <a:p>
            <a:pPr lvl="2"/>
            <a:r>
              <a:rPr lang="zh-CN" altLang="en-US"/>
              <a:t>使用有向天线，空分复用</a:t>
            </a:r>
            <a:endParaRPr lang="en-US" altLang="zh-CN"/>
          </a:p>
          <a:p>
            <a:pPr lvl="1"/>
            <a:r>
              <a:rPr lang="zh-CN" altLang="en-US"/>
              <a:t>微</a:t>
            </a:r>
            <a:r>
              <a:rPr lang="en-US" altLang="zh-CN"/>
              <a:t>cell</a:t>
            </a:r>
            <a:r>
              <a:rPr lang="zh-CN" altLang="en-US"/>
              <a:t>（微蜂窝），将</a:t>
            </a:r>
            <a:r>
              <a:rPr lang="en-US" altLang="zh-CN"/>
              <a:t>BS</a:t>
            </a:r>
            <a:r>
              <a:rPr lang="zh-CN" altLang="en-US"/>
              <a:t>的高度和功率降低</a:t>
            </a:r>
            <a:endParaRPr lang="en-US" altLang="zh-CN"/>
          </a:p>
          <a:p>
            <a:pPr lvl="2"/>
            <a:r>
              <a:rPr lang="en-US" altLang="zh-CN"/>
              <a:t>BS</a:t>
            </a:r>
            <a:r>
              <a:rPr lang="zh-CN" altLang="en-US"/>
              <a:t>可以部署在小型建筑顶部</a:t>
            </a:r>
            <a:endParaRPr lang="en-US" altLang="zh-CN"/>
          </a:p>
          <a:p>
            <a:pPr lvl="2"/>
            <a:r>
              <a:rPr lang="zh-CN" altLang="en-US"/>
              <a:t>高速公路上使用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03E43-6365-4217-9344-81920922D95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0825" y="3644900"/>
            <a:ext cx="857408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pPr lvl="1"/>
            <a:r>
              <a:rPr lang="en-US" altLang="zh-CN"/>
              <a:t>Fetocell</a:t>
            </a:r>
            <a:r>
              <a:rPr lang="zh-CN" altLang="en-US"/>
              <a:t>，超小型化移动基站（家用基站），通过用户已有的</a:t>
            </a:r>
            <a:r>
              <a:rPr lang="en-US" altLang="zh-CN"/>
              <a:t>ADSL</a:t>
            </a:r>
            <a:r>
              <a:rPr lang="zh-CN" altLang="en-US"/>
              <a:t>、</a:t>
            </a:r>
            <a:r>
              <a:rPr lang="en-US" altLang="zh-CN"/>
              <a:t>LAN</a:t>
            </a:r>
            <a:r>
              <a:rPr lang="zh-CN" altLang="en-US"/>
              <a:t>等宽带电路连接，远端由专用网关实现从</a:t>
            </a:r>
            <a:r>
              <a:rPr lang="en-US" altLang="zh-CN"/>
              <a:t>IP</a:t>
            </a:r>
            <a:r>
              <a:rPr lang="zh-CN" altLang="en-US"/>
              <a:t>网到移动网的联通。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8501A-3681-4C9D-9041-D2339E3FD29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3555" name="Picture 5" descr="http://images.enet.com.cn/2010/0629/91/77404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8143" y="2047240"/>
            <a:ext cx="3065462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例，一个蜂窝系统包含</a:t>
            </a:r>
            <a:r>
              <a:rPr lang="en-US" altLang="zh-CN" sz="2800"/>
              <a:t>32</a:t>
            </a:r>
            <a:r>
              <a:rPr lang="zh-CN" altLang="en-US" sz="2800"/>
              <a:t>个</a:t>
            </a:r>
            <a:r>
              <a:rPr lang="en-US" altLang="zh-CN" sz="2800"/>
              <a:t>cell</a:t>
            </a:r>
            <a:r>
              <a:rPr lang="zh-CN" altLang="en-US" sz="2800"/>
              <a:t>，</a:t>
            </a:r>
            <a:r>
              <a:rPr lang="en-US" altLang="zh-CN" sz="2800"/>
              <a:t>cell</a:t>
            </a:r>
            <a:r>
              <a:rPr lang="zh-CN" altLang="en-US" sz="2800"/>
              <a:t>半径</a:t>
            </a:r>
            <a:r>
              <a:rPr lang="en-US" altLang="zh-CN" sz="2800"/>
              <a:t>1.6km</a:t>
            </a:r>
            <a:r>
              <a:rPr lang="zh-CN" altLang="en-US" sz="2800"/>
              <a:t>，整个系统使用</a:t>
            </a:r>
            <a:r>
              <a:rPr lang="en-US" altLang="zh-CN" sz="2800"/>
              <a:t>336</a:t>
            </a:r>
            <a:r>
              <a:rPr lang="zh-CN" altLang="en-US" sz="2800"/>
              <a:t>个无线频率，重用因子</a:t>
            </a:r>
            <a:r>
              <a:rPr lang="en-US" altLang="zh-CN" sz="2800" i="1"/>
              <a:t>N</a:t>
            </a:r>
            <a:r>
              <a:rPr lang="en-US" altLang="zh-CN" sz="2800"/>
              <a:t>=7</a:t>
            </a:r>
            <a:r>
              <a:rPr lang="zh-CN" altLang="en-US" sz="2800"/>
              <a:t>，问这个网络的覆盖面积，每个</a:t>
            </a:r>
            <a:r>
              <a:rPr lang="en-US" altLang="zh-CN" sz="2800"/>
              <a:t>cell</a:t>
            </a:r>
            <a:r>
              <a:rPr lang="zh-CN" altLang="en-US" sz="2800"/>
              <a:t>使用几个频率，整个网络可以支持多少路无线电话呼叫？如果将</a:t>
            </a:r>
            <a:r>
              <a:rPr lang="en-US" altLang="zh-CN" sz="2800"/>
              <a:t>cell</a:t>
            </a:r>
            <a:r>
              <a:rPr lang="zh-CN" altLang="en-US" sz="2800"/>
              <a:t>的半径和个数变为</a:t>
            </a:r>
            <a:r>
              <a:rPr lang="en-US" altLang="zh-CN" sz="2800"/>
              <a:t>0.8km</a:t>
            </a:r>
            <a:r>
              <a:rPr lang="zh-CN" altLang="en-US" sz="2800"/>
              <a:t>和</a:t>
            </a:r>
            <a:r>
              <a:rPr lang="en-US" altLang="zh-CN" sz="2800"/>
              <a:t>128</a:t>
            </a:r>
            <a:r>
              <a:rPr lang="zh-CN" altLang="en-US" sz="2800"/>
              <a:t>会怎样？</a:t>
            </a:r>
          </a:p>
          <a:p>
            <a:pPr lvl="1"/>
            <a:r>
              <a:rPr lang="zh-CN" altLang="en-US" sz="2400"/>
              <a:t>六边形的面积</a:t>
            </a:r>
            <a:br>
              <a:rPr lang="en-US" altLang="zh-CN" sz="2400"/>
            </a:br>
            <a:r>
              <a:rPr lang="zh-CN" altLang="en-US" sz="2400"/>
              <a:t>总面积</a:t>
            </a:r>
            <a:r>
              <a:rPr lang="en-US" altLang="zh-CN" sz="2400"/>
              <a:t>213km</a:t>
            </a:r>
            <a:r>
              <a:rPr lang="en-US" altLang="zh-CN" sz="2400" baseline="30000"/>
              <a:t>2</a:t>
            </a:r>
            <a:br>
              <a:rPr lang="en-US" altLang="zh-CN" sz="2400"/>
            </a:br>
            <a:r>
              <a:rPr lang="en-US" altLang="zh-CN" sz="2400" i="1"/>
              <a:t>N</a:t>
            </a:r>
            <a:r>
              <a:rPr lang="en-US" altLang="zh-CN" sz="2400"/>
              <a:t>=7</a:t>
            </a:r>
            <a:r>
              <a:rPr lang="zh-CN" altLang="en-US" sz="2400"/>
              <a:t>，每个</a:t>
            </a:r>
            <a:r>
              <a:rPr lang="en-US" altLang="zh-CN" sz="2400"/>
              <a:t>cell</a:t>
            </a:r>
            <a:r>
              <a:rPr lang="zh-CN" altLang="en-US" sz="2400"/>
              <a:t>的信道数</a:t>
            </a:r>
            <a:r>
              <a:rPr lang="en-US" altLang="zh-CN" sz="2400"/>
              <a:t>336/7=48</a:t>
            </a:r>
            <a:r>
              <a:rPr lang="zh-CN" altLang="en-US" sz="2400"/>
              <a:t>，整个网络可以支持</a:t>
            </a:r>
            <a:r>
              <a:rPr lang="en-US" altLang="zh-CN" sz="2400"/>
              <a:t>48×32=1536</a:t>
            </a:r>
            <a:r>
              <a:rPr lang="zh-CN" altLang="en-US" sz="2400"/>
              <a:t>路呼叫</a:t>
            </a:r>
            <a:endParaRPr lang="en-US" altLang="zh-CN" sz="2400"/>
          </a:p>
          <a:p>
            <a:pPr lvl="1"/>
            <a:r>
              <a:rPr lang="zh-CN" altLang="en-US" sz="2400"/>
              <a:t>改变</a:t>
            </a:r>
            <a:r>
              <a:rPr lang="en-US" altLang="zh-CN" sz="2400"/>
              <a:t>cell</a:t>
            </a:r>
            <a:r>
              <a:rPr lang="zh-CN" altLang="en-US" sz="2400"/>
              <a:t>半径和数量，仍然覆盖</a:t>
            </a:r>
            <a:r>
              <a:rPr lang="en-US" altLang="zh-CN" sz="2400"/>
              <a:t>213km</a:t>
            </a:r>
            <a:r>
              <a:rPr lang="en-US" altLang="zh-CN" sz="2400" baseline="30000"/>
              <a:t>2</a:t>
            </a:r>
            <a:r>
              <a:rPr lang="zh-CN" altLang="en-US" sz="2400"/>
              <a:t>，每个</a:t>
            </a:r>
            <a:r>
              <a:rPr lang="en-US" altLang="zh-CN" sz="2400"/>
              <a:t>cell</a:t>
            </a:r>
            <a:r>
              <a:rPr lang="zh-CN" altLang="en-US" sz="2400"/>
              <a:t>有</a:t>
            </a:r>
            <a:r>
              <a:rPr lang="en-US" altLang="zh-CN" sz="2400"/>
              <a:t>336/7=48</a:t>
            </a:r>
            <a:r>
              <a:rPr lang="zh-CN" altLang="en-US" sz="2400"/>
              <a:t>个信道，整个网络可以支持</a:t>
            </a:r>
            <a:r>
              <a:rPr lang="en-US" altLang="zh-CN" sz="2400"/>
              <a:t>48×128=6144</a:t>
            </a:r>
            <a:r>
              <a:rPr lang="zh-CN" altLang="en-US" sz="2400"/>
              <a:t>路呼叫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8D61F-9B43-4A14-A7EA-3BD5BB4FB7C3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14650" y="2781300"/>
          <a:ext cx="3097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6212800" imgH="4876800" progId="Equation.DSMT4">
                  <p:embed/>
                </p:oleObj>
              </mc:Choice>
              <mc:Fallback>
                <p:oleObj name="Equation" r:id="rId3" imgW="26212800" imgH="48768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4650" y="2781300"/>
                        <a:ext cx="3097213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1258888" y="5589588"/>
            <a:ext cx="59769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因此，</a:t>
            </a:r>
            <a:r>
              <a:rPr lang="en-US" altLang="zh-CN" sz="2400">
                <a:solidFill>
                  <a:srgbClr val="FF0000"/>
                </a:solidFill>
              </a:rPr>
              <a:t>cell</a:t>
            </a:r>
            <a:r>
              <a:rPr lang="zh-CN" altLang="en-US" sz="2400">
                <a:solidFill>
                  <a:srgbClr val="FF0000"/>
                </a:solidFill>
              </a:rPr>
              <a:t>越小越好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13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0" y="940435"/>
            <a:ext cx="8052435" cy="45021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37895"/>
          </a:xfrm>
        </p:spPr>
        <p:txBody>
          <a:bodyPr/>
          <a:lstStyle/>
          <a:p>
            <a:r>
              <a:rPr lang="zh-CN" altLang="en-US" sz="4000"/>
              <a:t>蜂窝无线通信系统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9015"/>
            <a:ext cx="8704580" cy="4980305"/>
          </a:xfrm>
        </p:spPr>
        <p:txBody>
          <a:bodyPr/>
          <a:lstStyle/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基本概念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系统构成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频率重用</a:t>
            </a:r>
          </a:p>
          <a:p>
            <a:r>
              <a:rPr lang="zh-CN" altLang="en-US" sz="2400"/>
              <a:t>蜂窝系统工作过程</a:t>
            </a:r>
          </a:p>
          <a:p>
            <a:pPr lvl="1"/>
            <a:r>
              <a:rPr lang="zh-CN" altLang="en-US" sz="2000"/>
              <a:t>小区切换</a:t>
            </a:r>
          </a:p>
          <a:p>
            <a:pPr lvl="1"/>
            <a:r>
              <a:rPr lang="zh-CN" altLang="en-US" sz="2000"/>
              <a:t>能量控制</a:t>
            </a:r>
          </a:p>
          <a:p>
            <a:pPr lvl="1"/>
            <a:r>
              <a:rPr lang="zh-CN" altLang="en-US" sz="2000"/>
              <a:t>流量控制</a:t>
            </a:r>
          </a:p>
          <a:p>
            <a:r>
              <a:rPr lang="zh-CN" altLang="en-US" sz="2400"/>
              <a:t>第一代模拟蜂窝通信系统</a:t>
            </a:r>
          </a:p>
          <a:p>
            <a:r>
              <a:rPr lang="zh-CN" altLang="en-US" sz="2400"/>
              <a:t>第二代蜂窝通信系统</a:t>
            </a:r>
          </a:p>
          <a:p>
            <a:pPr lvl="1"/>
            <a:r>
              <a:rPr lang="en-US" altLang="zh-CN" sz="2000"/>
              <a:t>GSM  CDMA</a:t>
            </a:r>
          </a:p>
          <a:p>
            <a:r>
              <a:rPr lang="zh-CN" altLang="en-US" sz="2400"/>
              <a:t>第三代蜂窝通信系统</a:t>
            </a:r>
          </a:p>
          <a:p>
            <a:r>
              <a:rPr lang="en-US" altLang="zh-CN" sz="2400"/>
              <a:t>3G 3.5G  LTE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蜂窝网络的基本工作过程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每个</a:t>
            </a:r>
            <a:r>
              <a:rPr lang="en-US" altLang="zh-CN" sz="2800"/>
              <a:t>cell</a:t>
            </a:r>
            <a:r>
              <a:rPr lang="zh-CN" altLang="en-US" sz="2800"/>
              <a:t>有一个基站（</a:t>
            </a:r>
            <a:r>
              <a:rPr lang="en-US" altLang="zh-CN" sz="2800"/>
              <a:t>BS</a:t>
            </a:r>
            <a:r>
              <a:rPr lang="zh-CN" altLang="en-US" sz="2800"/>
              <a:t>），包含天线、控制模块、若干工作于不同信道的无线收发器</a:t>
            </a:r>
            <a:endParaRPr lang="en-US" altLang="zh-CN" sz="2800"/>
          </a:p>
          <a:p>
            <a:pPr lvl="1"/>
            <a:r>
              <a:rPr lang="zh-CN" altLang="en-US" sz="2400"/>
              <a:t>若干移动终端活跃在</a:t>
            </a:r>
            <a:r>
              <a:rPr lang="en-US" altLang="zh-CN" sz="2400"/>
              <a:t>cell</a:t>
            </a:r>
            <a:r>
              <a:rPr lang="zh-CN" altLang="en-US" sz="2400"/>
              <a:t>区域内</a:t>
            </a:r>
            <a:endParaRPr lang="en-US" altLang="zh-CN" sz="2400"/>
          </a:p>
          <a:p>
            <a:r>
              <a:rPr lang="zh-CN" altLang="en-US" sz="2800"/>
              <a:t>每个基站和一个移动电话交换局（</a:t>
            </a:r>
            <a:r>
              <a:rPr lang="en-US" altLang="zh-CN" sz="2800"/>
              <a:t>MTSO</a:t>
            </a:r>
            <a:r>
              <a:rPr lang="zh-CN" altLang="en-US" sz="2800"/>
              <a:t>）连接，一个</a:t>
            </a:r>
            <a:r>
              <a:rPr lang="en-US" altLang="zh-CN" sz="2800"/>
              <a:t>MTSO</a:t>
            </a:r>
            <a:r>
              <a:rPr lang="zh-CN" altLang="en-US" sz="2800"/>
              <a:t>可以连接若干</a:t>
            </a:r>
            <a:r>
              <a:rPr lang="en-US" altLang="zh-CN" sz="2800"/>
              <a:t>BS</a:t>
            </a:r>
          </a:p>
          <a:p>
            <a:pPr lvl="1"/>
            <a:r>
              <a:rPr lang="zh-CN" altLang="en-US" sz="2400"/>
              <a:t>通常是有线连接</a:t>
            </a:r>
            <a:endParaRPr lang="en-US" altLang="zh-CN" sz="2400"/>
          </a:p>
          <a:p>
            <a:r>
              <a:rPr lang="zh-CN" altLang="en-US" sz="2800"/>
              <a:t>移动终端和</a:t>
            </a:r>
            <a:r>
              <a:rPr lang="en-US" altLang="zh-CN" sz="2800"/>
              <a:t>BS</a:t>
            </a:r>
            <a:r>
              <a:rPr lang="zh-CN" altLang="en-US" sz="2800"/>
              <a:t>之间有两类信道</a:t>
            </a:r>
            <a:endParaRPr lang="en-US" altLang="zh-CN" sz="2800"/>
          </a:p>
          <a:p>
            <a:pPr lvl="1"/>
            <a:r>
              <a:rPr lang="zh-CN" altLang="en-US" sz="2400" b="1"/>
              <a:t>控制信道</a:t>
            </a:r>
            <a:r>
              <a:rPr lang="zh-CN" altLang="en-US" sz="2400"/>
              <a:t>：用于移动终端建立和保持呼叫，移动终端和最近的</a:t>
            </a:r>
            <a:r>
              <a:rPr lang="en-US" altLang="zh-CN" sz="2400"/>
              <a:t>BS</a:t>
            </a:r>
            <a:r>
              <a:rPr lang="zh-CN" altLang="en-US" sz="2400"/>
              <a:t>之间保持关联</a:t>
            </a:r>
            <a:endParaRPr lang="en-US" altLang="zh-CN" sz="2400"/>
          </a:p>
          <a:p>
            <a:pPr lvl="1"/>
            <a:r>
              <a:rPr lang="zh-CN" altLang="en-US" sz="2400" b="1"/>
              <a:t>数据信道</a:t>
            </a:r>
            <a:r>
              <a:rPr lang="zh-CN" altLang="en-US" sz="2400"/>
              <a:t>：用于传输语音或数据数字信号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3126D-2AC7-4A9B-9956-0280FA463FE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20713"/>
            <a:ext cx="894080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呼叫建立过程</a:t>
            </a:r>
            <a:endParaRPr lang="en-US" altLang="zh-CN" sz="2800"/>
          </a:p>
          <a:p>
            <a:pPr lvl="1"/>
            <a:r>
              <a:rPr lang="zh-CN" altLang="en-US" sz="2400"/>
              <a:t>移动终端初始化</a:t>
            </a:r>
            <a:endParaRPr lang="en-US" altLang="zh-CN" sz="2400"/>
          </a:p>
          <a:p>
            <a:pPr lvl="1"/>
            <a:r>
              <a:rPr lang="zh-CN" altLang="en-US" sz="2400"/>
              <a:t>发起呼叫</a:t>
            </a:r>
            <a:endParaRPr lang="en-US" altLang="zh-CN" sz="2400"/>
          </a:p>
          <a:p>
            <a:pPr lvl="1"/>
            <a:r>
              <a:rPr lang="zh-CN" altLang="en-US" sz="2400"/>
              <a:t>传呼（</a:t>
            </a:r>
            <a:r>
              <a:rPr lang="en-US" altLang="zh-CN" sz="2400"/>
              <a:t>paging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接受呼叫</a:t>
            </a:r>
            <a:endParaRPr lang="en-US" altLang="zh-CN" sz="2400"/>
          </a:p>
          <a:p>
            <a:pPr lvl="1"/>
            <a:r>
              <a:rPr lang="zh-CN" altLang="en-US" sz="2400"/>
              <a:t>保持呼叫</a:t>
            </a:r>
            <a:endParaRPr lang="en-US" altLang="zh-CN" sz="2400"/>
          </a:p>
          <a:p>
            <a:pPr lvl="1"/>
            <a:r>
              <a:rPr lang="zh-CN" altLang="en-US" sz="2400"/>
              <a:t>呼叫切换（</a:t>
            </a:r>
            <a:r>
              <a:rPr lang="en-US" altLang="zh-CN" sz="2400"/>
              <a:t>handoff</a:t>
            </a:r>
            <a:r>
              <a:rPr lang="zh-CN" altLang="en-US" sz="240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86C5-B833-44A2-9BB0-46EED6A03F9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4752975" cy="5440363"/>
          </a:xfrm>
        </p:spPr>
        <p:txBody>
          <a:bodyPr/>
          <a:lstStyle/>
          <a:p>
            <a:r>
              <a:rPr lang="zh-CN" altLang="en-US" sz="2800"/>
              <a:t>移动终端初始化：移动终端扫描控制信道，选择最近</a:t>
            </a:r>
            <a:r>
              <a:rPr lang="en-US" altLang="zh-CN" sz="2800"/>
              <a:t>BS</a:t>
            </a:r>
            <a:r>
              <a:rPr lang="zh-CN" altLang="en-US" sz="2800"/>
              <a:t>（控制信道信号最强的</a:t>
            </a:r>
            <a:r>
              <a:rPr lang="en-US" altLang="zh-CN" sz="2800"/>
              <a:t>BS</a:t>
            </a:r>
            <a:r>
              <a:rPr lang="zh-CN" altLang="en-US" sz="2800"/>
              <a:t>），和</a:t>
            </a:r>
            <a:r>
              <a:rPr lang="en-US" altLang="zh-CN" sz="2800"/>
              <a:t>MTSO</a:t>
            </a:r>
            <a:r>
              <a:rPr lang="zh-CN" altLang="en-US" sz="2800"/>
              <a:t>握手，注册用户和位置信息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发起呼叫：确定控制信道空闲后，向</a:t>
            </a:r>
            <a:r>
              <a:rPr lang="en-US" altLang="zh-CN" sz="2800"/>
              <a:t>BS</a:t>
            </a:r>
            <a:r>
              <a:rPr lang="zh-CN" altLang="en-US" sz="2800"/>
              <a:t>发送被叫方号码；</a:t>
            </a:r>
            <a:r>
              <a:rPr lang="en-US" altLang="zh-CN" sz="2800"/>
              <a:t>BS</a:t>
            </a:r>
            <a:r>
              <a:rPr lang="zh-CN" altLang="en-US" sz="2800"/>
              <a:t>将呼叫请求发送到</a:t>
            </a:r>
            <a:r>
              <a:rPr lang="en-US" altLang="zh-CN" sz="2800"/>
              <a:t>MTSO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2E72D-76E5-444E-8043-913E15AB5C38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8525" y="44450"/>
            <a:ext cx="4405313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3165475"/>
            <a:ext cx="4321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4826000" cy="5440363"/>
          </a:xfrm>
        </p:spPr>
        <p:txBody>
          <a:bodyPr/>
          <a:lstStyle/>
          <a:p>
            <a:r>
              <a:rPr lang="zh-CN" altLang="en-US" sz="2800"/>
              <a:t>传呼（</a:t>
            </a:r>
            <a:r>
              <a:rPr lang="en-US" altLang="zh-CN" sz="2800"/>
              <a:t>paging</a:t>
            </a:r>
            <a:r>
              <a:rPr lang="zh-CN" altLang="en-US" sz="2800"/>
              <a:t>）：</a:t>
            </a:r>
            <a:r>
              <a:rPr lang="en-US" altLang="zh-CN" sz="2800"/>
              <a:t>MTSO</a:t>
            </a:r>
            <a:r>
              <a:rPr lang="zh-CN" altLang="en-US" sz="2800"/>
              <a:t>根据被叫方号码，将传呼消息发送到若干</a:t>
            </a:r>
            <a:r>
              <a:rPr lang="en-US" altLang="zh-CN" sz="2800"/>
              <a:t>BS</a:t>
            </a:r>
            <a:r>
              <a:rPr lang="zh-CN" altLang="en-US" sz="2800"/>
              <a:t>，每个</a:t>
            </a:r>
            <a:r>
              <a:rPr lang="en-US" altLang="zh-CN" sz="2800"/>
              <a:t>BS</a:t>
            </a:r>
            <a:r>
              <a:rPr lang="zh-CN" altLang="en-US" sz="2800"/>
              <a:t>在其</a:t>
            </a:r>
            <a:r>
              <a:rPr lang="en-US" altLang="zh-CN" sz="2800"/>
              <a:t>cell</a:t>
            </a:r>
            <a:r>
              <a:rPr lang="zh-CN" altLang="en-US" sz="2800"/>
              <a:t>内通过控制信道发送传呼消息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接受呼叫：被叫方向其</a:t>
            </a:r>
            <a:r>
              <a:rPr lang="en-US" altLang="zh-CN" sz="2800"/>
              <a:t>BS</a:t>
            </a:r>
            <a:r>
              <a:rPr lang="zh-CN" altLang="en-US" sz="2800"/>
              <a:t>响应传呼消息，</a:t>
            </a:r>
            <a:r>
              <a:rPr lang="en-US" altLang="zh-CN" sz="2800"/>
              <a:t>BS</a:t>
            </a:r>
            <a:r>
              <a:rPr lang="zh-CN" altLang="en-US" sz="2800"/>
              <a:t>将响应发送到</a:t>
            </a:r>
            <a:r>
              <a:rPr lang="en-US" altLang="zh-CN" sz="2800"/>
              <a:t>MTSO</a:t>
            </a:r>
            <a:r>
              <a:rPr lang="zh-CN" altLang="en-US" sz="2800"/>
              <a:t>；</a:t>
            </a:r>
            <a:r>
              <a:rPr lang="en-US" altLang="zh-CN" sz="2800"/>
              <a:t>MTSO</a:t>
            </a:r>
            <a:r>
              <a:rPr lang="zh-CN" altLang="en-US" sz="2800"/>
              <a:t>在两个相关</a:t>
            </a:r>
            <a:r>
              <a:rPr lang="en-US" altLang="zh-CN" sz="2800"/>
              <a:t>BS</a:t>
            </a:r>
            <a:r>
              <a:rPr lang="zh-CN" altLang="en-US" sz="2800"/>
              <a:t>间建立线路，并在两个</a:t>
            </a:r>
            <a:r>
              <a:rPr lang="en-US" altLang="zh-CN" sz="2800"/>
              <a:t>cell</a:t>
            </a:r>
            <a:r>
              <a:rPr lang="zh-CN" altLang="en-US" sz="2800"/>
              <a:t>内选择数据信道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E3D52-5847-4F76-ADBE-CCB46B48DE7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0"/>
            <a:ext cx="40354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141663"/>
            <a:ext cx="4103688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4826000" cy="5511800"/>
          </a:xfrm>
        </p:spPr>
        <p:txBody>
          <a:bodyPr/>
          <a:lstStyle/>
          <a:p>
            <a:r>
              <a:rPr lang="zh-CN" altLang="en-US" sz="2800"/>
              <a:t>保持呼叫：呼叫双方通过选定的信道和线路，经</a:t>
            </a:r>
            <a:r>
              <a:rPr lang="en-US" altLang="zh-CN" sz="2800"/>
              <a:t>BS-MTSO-BS</a:t>
            </a:r>
            <a:r>
              <a:rPr lang="zh-CN" altLang="en-US" sz="2800"/>
              <a:t>通信。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切换（</a:t>
            </a:r>
            <a:r>
              <a:rPr lang="en-US" altLang="zh-CN" sz="2800"/>
              <a:t>handoff</a:t>
            </a:r>
            <a:r>
              <a:rPr lang="zh-CN" altLang="en-US" sz="2800"/>
              <a:t>）：当移动终端移动到另一</a:t>
            </a:r>
            <a:r>
              <a:rPr lang="en-US" altLang="zh-CN" sz="2800"/>
              <a:t>cell</a:t>
            </a:r>
            <a:r>
              <a:rPr lang="zh-CN" altLang="en-US" sz="2800"/>
              <a:t>，这个</a:t>
            </a:r>
            <a:r>
              <a:rPr lang="en-US" altLang="zh-CN" sz="2800"/>
              <a:t>cell</a:t>
            </a:r>
            <a:r>
              <a:rPr lang="zh-CN" altLang="en-US" sz="2800"/>
              <a:t>的</a:t>
            </a:r>
            <a:r>
              <a:rPr lang="en-US" altLang="zh-CN" sz="2800"/>
              <a:t>BS</a:t>
            </a:r>
            <a:r>
              <a:rPr lang="zh-CN" altLang="en-US" sz="2800"/>
              <a:t>选择数据信道继续通信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CFA9-5F41-45BA-9317-F7B85B3959A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4913" y="155575"/>
            <a:ext cx="4094162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2838" y="3500438"/>
            <a:ext cx="4186237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37895"/>
          </a:xfrm>
        </p:spPr>
        <p:txBody>
          <a:bodyPr/>
          <a:lstStyle/>
          <a:p>
            <a:r>
              <a:rPr lang="zh-CN" altLang="en-US" sz="4000"/>
              <a:t>蜂窝无线通信系统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9015"/>
            <a:ext cx="8704580" cy="4980305"/>
          </a:xfrm>
        </p:spPr>
        <p:txBody>
          <a:bodyPr/>
          <a:lstStyle/>
          <a:p>
            <a:r>
              <a:rPr lang="zh-CN" altLang="en-US" sz="2400"/>
              <a:t>基本概念</a:t>
            </a:r>
          </a:p>
          <a:p>
            <a:pPr lvl="1"/>
            <a:r>
              <a:rPr lang="zh-CN" altLang="en-US" sz="2000"/>
              <a:t>系统构成</a:t>
            </a:r>
          </a:p>
          <a:p>
            <a:pPr lvl="1"/>
            <a:r>
              <a:rPr lang="zh-CN" altLang="en-US" sz="2000"/>
              <a:t>频率重用</a:t>
            </a:r>
          </a:p>
          <a:p>
            <a:r>
              <a:rPr lang="zh-CN" altLang="en-US" sz="2400"/>
              <a:t>蜂窝系统工作过程</a:t>
            </a:r>
          </a:p>
          <a:p>
            <a:pPr lvl="1"/>
            <a:r>
              <a:rPr lang="zh-CN" altLang="en-US" sz="2000"/>
              <a:t>小区切换</a:t>
            </a:r>
          </a:p>
          <a:p>
            <a:pPr lvl="1"/>
            <a:r>
              <a:rPr lang="zh-CN" altLang="en-US" sz="2000"/>
              <a:t>能量控制</a:t>
            </a:r>
          </a:p>
          <a:p>
            <a:pPr lvl="1"/>
            <a:r>
              <a:rPr lang="zh-CN" altLang="en-US" sz="2000"/>
              <a:t>流量控制</a:t>
            </a:r>
          </a:p>
          <a:p>
            <a:r>
              <a:rPr lang="zh-CN" altLang="en-US" sz="2400"/>
              <a:t>第一代模拟蜂窝通信系统</a:t>
            </a:r>
          </a:p>
          <a:p>
            <a:r>
              <a:rPr lang="zh-CN" altLang="en-US" sz="2400"/>
              <a:t>第二代蜂窝通信系统</a:t>
            </a:r>
          </a:p>
          <a:p>
            <a:pPr lvl="1"/>
            <a:r>
              <a:rPr lang="en-US" altLang="zh-CN" sz="2000"/>
              <a:t>GSM  CDMA</a:t>
            </a:r>
          </a:p>
          <a:p>
            <a:r>
              <a:rPr lang="zh-CN" altLang="en-US" sz="2400"/>
              <a:t>第三代蜂窝通信系统</a:t>
            </a:r>
          </a:p>
          <a:p>
            <a:r>
              <a:rPr lang="en-US" altLang="zh-CN" sz="2400"/>
              <a:t>3G 3.5G  LTE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其它的可能性</a:t>
            </a:r>
            <a:endParaRPr lang="en-US" altLang="zh-CN" sz="2800"/>
          </a:p>
          <a:p>
            <a:pPr lvl="1"/>
            <a:r>
              <a:rPr lang="zh-CN" altLang="en-US" sz="2400"/>
              <a:t>呼叫阻塞：在发起呼叫时，</a:t>
            </a:r>
            <a:r>
              <a:rPr lang="en-US" altLang="zh-CN" sz="2400"/>
              <a:t>BS</a:t>
            </a:r>
            <a:r>
              <a:rPr lang="zh-CN" altLang="en-US" sz="2400"/>
              <a:t>的所有信道都被占用，无法分配信道</a:t>
            </a:r>
            <a:endParaRPr lang="en-US" altLang="zh-CN" sz="2400"/>
          </a:p>
          <a:p>
            <a:pPr lvl="1"/>
            <a:r>
              <a:rPr lang="zh-CN" altLang="en-US" sz="2400"/>
              <a:t>呼叫终止：用户挂机，</a:t>
            </a:r>
            <a:r>
              <a:rPr lang="en-US" altLang="zh-CN" sz="2400"/>
              <a:t>MTSO</a:t>
            </a:r>
            <a:r>
              <a:rPr lang="zh-CN" altLang="en-US" sz="2400"/>
              <a:t>通知两个</a:t>
            </a:r>
            <a:r>
              <a:rPr lang="en-US" altLang="zh-CN" sz="2400"/>
              <a:t>BS</a:t>
            </a:r>
            <a:r>
              <a:rPr lang="zh-CN" altLang="en-US" sz="2400"/>
              <a:t>释放信道</a:t>
            </a:r>
            <a:endParaRPr lang="en-US" altLang="zh-CN" sz="2400"/>
          </a:p>
          <a:p>
            <a:pPr lvl="1"/>
            <a:r>
              <a:rPr lang="zh-CN" altLang="en-US" sz="2400"/>
              <a:t>掉话：如果</a:t>
            </a:r>
            <a:r>
              <a:rPr lang="en-US" altLang="zh-CN" sz="2400"/>
              <a:t>BS</a:t>
            </a:r>
            <a:r>
              <a:rPr lang="zh-CN" altLang="en-US" sz="2400"/>
              <a:t>在一段时间内无法接收到足够强度的信号，</a:t>
            </a:r>
            <a:r>
              <a:rPr lang="en-US" altLang="zh-CN" sz="2400"/>
              <a:t>BS</a:t>
            </a:r>
            <a:r>
              <a:rPr lang="zh-CN" altLang="en-US" sz="2400"/>
              <a:t>撤销分配的信道并通知</a:t>
            </a:r>
            <a:r>
              <a:rPr lang="en-US" altLang="zh-CN" sz="2400"/>
              <a:t>MTSO</a:t>
            </a:r>
          </a:p>
          <a:p>
            <a:pPr lvl="1"/>
            <a:r>
              <a:rPr lang="zh-CN" altLang="en-US" sz="2400"/>
              <a:t>呼叫固话、长途呼叫：</a:t>
            </a:r>
            <a:r>
              <a:rPr lang="en-US" altLang="zh-CN" sz="2400"/>
              <a:t>MTSO</a:t>
            </a:r>
            <a:r>
              <a:rPr lang="zh-CN" altLang="en-US" sz="2400"/>
              <a:t>连接公共电话网</a:t>
            </a:r>
            <a:r>
              <a:rPr lang="en-US" altLang="zh-CN" sz="2400"/>
              <a:t>PSTN</a:t>
            </a:r>
            <a:r>
              <a:rPr lang="zh-CN" altLang="en-US" sz="2400"/>
              <a:t>，使用有线方式连接其它电话系统</a:t>
            </a:r>
            <a:endParaRPr lang="en-US" altLang="zh-CN" sz="2400"/>
          </a:p>
          <a:p>
            <a:r>
              <a:rPr lang="zh-CN" altLang="en-US" sz="2800"/>
              <a:t>需要考虑无线因素</a:t>
            </a:r>
            <a:endParaRPr lang="en-US" altLang="zh-CN" sz="2800"/>
          </a:p>
          <a:p>
            <a:pPr lvl="1"/>
            <a:r>
              <a:rPr lang="zh-CN" altLang="en-US" sz="2400"/>
              <a:t>信号强度，移动终端接收到的信号功率必须足以压制噪声功率</a:t>
            </a:r>
            <a:endParaRPr lang="en-US" altLang="zh-CN" sz="2400"/>
          </a:p>
          <a:p>
            <a:pPr lvl="2"/>
            <a:r>
              <a:rPr lang="zh-CN" altLang="en-US" sz="2000"/>
              <a:t>城市环境下有各种噪声源，比如汽车点火噪声</a:t>
            </a:r>
            <a:endParaRPr lang="en-US" altLang="zh-CN" sz="2000"/>
          </a:p>
          <a:p>
            <a:pPr lvl="1"/>
            <a:r>
              <a:rPr lang="zh-CN" altLang="en-US" sz="2400"/>
              <a:t>各种衰落（</a:t>
            </a:r>
            <a:r>
              <a:rPr lang="en-US" altLang="zh-CN" sz="2400"/>
              <a:t>fading</a:t>
            </a:r>
            <a:r>
              <a:rPr lang="zh-CN" altLang="en-US" sz="240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BC9F6-2FC6-4250-9ED6-23EDCB63E47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一个基于经验数据的衰减模型（</a:t>
            </a:r>
            <a:r>
              <a:rPr lang="en-US" altLang="zh-CN" sz="2800"/>
              <a:t>Okumura/Hata</a:t>
            </a:r>
            <a:r>
              <a:rPr lang="zh-CN" altLang="en-US" sz="2800"/>
              <a:t>模型）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lvl="1"/>
            <a:r>
              <a:rPr lang="en-US" altLang="zh-CN" sz="2400" i="1"/>
              <a:t>f</a:t>
            </a:r>
            <a:r>
              <a:rPr lang="en-US" altLang="zh-CN" sz="2400" i="1" baseline="-25000"/>
              <a:t>c</a:t>
            </a:r>
            <a:r>
              <a:rPr lang="zh-CN" altLang="en-US" sz="2400"/>
              <a:t>，载波频率，单位是</a:t>
            </a:r>
            <a:r>
              <a:rPr lang="en-US" altLang="zh-CN" sz="2400"/>
              <a:t>MHz</a:t>
            </a:r>
            <a:r>
              <a:rPr lang="zh-CN" altLang="en-US" sz="2400"/>
              <a:t>，</a:t>
            </a:r>
            <a:r>
              <a:rPr lang="en-US" altLang="zh-CN" sz="2400"/>
              <a:t>150~1500MHz</a:t>
            </a:r>
          </a:p>
          <a:p>
            <a:pPr lvl="1"/>
            <a:r>
              <a:rPr lang="en-US" altLang="zh-CN" sz="2400" i="1"/>
              <a:t>h</a:t>
            </a:r>
            <a:r>
              <a:rPr lang="en-US" altLang="zh-CN" sz="2400" i="1" baseline="-25000"/>
              <a:t>t</a:t>
            </a:r>
            <a:r>
              <a:rPr lang="zh-CN" altLang="en-US" sz="2400"/>
              <a:t>，基站发射天线的高度，单位是</a:t>
            </a:r>
            <a:r>
              <a:rPr lang="en-US" altLang="zh-CN" sz="2400"/>
              <a:t>m</a:t>
            </a:r>
            <a:r>
              <a:rPr lang="zh-CN" altLang="en-US" sz="2400"/>
              <a:t>，</a:t>
            </a:r>
            <a:r>
              <a:rPr lang="en-US" altLang="zh-CN" sz="2400"/>
              <a:t>30~300</a:t>
            </a:r>
            <a:r>
              <a:rPr lang="zh-CN" altLang="en-US" sz="2400"/>
              <a:t>米</a:t>
            </a:r>
            <a:endParaRPr lang="en-US" altLang="zh-CN" sz="2400"/>
          </a:p>
          <a:p>
            <a:pPr lvl="1"/>
            <a:r>
              <a:rPr lang="en-US" altLang="zh-CN" sz="2400" i="1"/>
              <a:t>h</a:t>
            </a:r>
            <a:r>
              <a:rPr lang="en-US" altLang="zh-CN" sz="2400" i="1" baseline="-25000"/>
              <a:t>r</a:t>
            </a:r>
            <a:r>
              <a:rPr lang="zh-CN" altLang="en-US" sz="2400"/>
              <a:t>，移动终端接收天线的高度，单位是</a:t>
            </a:r>
            <a:r>
              <a:rPr lang="en-US" altLang="zh-CN" sz="2400"/>
              <a:t>m</a:t>
            </a:r>
            <a:r>
              <a:rPr lang="zh-CN" altLang="en-US" sz="2400"/>
              <a:t>，</a:t>
            </a:r>
            <a:r>
              <a:rPr lang="en-US" altLang="zh-CN" sz="2400"/>
              <a:t>1~10</a:t>
            </a:r>
            <a:r>
              <a:rPr lang="zh-CN" altLang="en-US" sz="2400"/>
              <a:t>米</a:t>
            </a:r>
            <a:endParaRPr lang="en-US" altLang="zh-CN" sz="2400"/>
          </a:p>
          <a:p>
            <a:pPr lvl="1"/>
            <a:r>
              <a:rPr lang="en-US" altLang="zh-CN" sz="2400" i="1"/>
              <a:t>d</a:t>
            </a:r>
            <a:r>
              <a:rPr lang="zh-CN" altLang="en-US" sz="2400"/>
              <a:t>，信号传输距离，单位是</a:t>
            </a:r>
            <a:r>
              <a:rPr lang="en-US" altLang="zh-CN" sz="2400"/>
              <a:t>km</a:t>
            </a:r>
            <a:r>
              <a:rPr lang="zh-CN" altLang="en-US" sz="2400"/>
              <a:t>，</a:t>
            </a:r>
            <a:r>
              <a:rPr lang="en-US" altLang="zh-CN" sz="2400"/>
              <a:t>1~20</a:t>
            </a:r>
            <a:r>
              <a:rPr lang="zh-CN" altLang="en-US" sz="2400"/>
              <a:t>公里</a:t>
            </a:r>
            <a:endParaRPr lang="en-US" altLang="zh-CN" sz="2400"/>
          </a:p>
          <a:p>
            <a:pPr lvl="1"/>
            <a:r>
              <a:rPr lang="en-US" altLang="zh-CN" sz="2400" i="1"/>
              <a:t>A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 i="1" baseline="-25000"/>
              <a:t>r</a:t>
            </a:r>
            <a:r>
              <a:rPr lang="en-US" altLang="zh-CN" sz="2400"/>
              <a:t>)</a:t>
            </a:r>
            <a:r>
              <a:rPr lang="zh-CN" altLang="en-US" sz="2400"/>
              <a:t>，移动终端高度的修正因子</a:t>
            </a:r>
            <a:endParaRPr lang="en-US" altLang="zh-CN" sz="2400"/>
          </a:p>
          <a:p>
            <a:pPr lvl="2"/>
            <a:r>
              <a:rPr lang="zh-CN" altLang="en-US"/>
              <a:t>中小城市，</a:t>
            </a:r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大城市，</a:t>
            </a:r>
            <a:endParaRPr lang="en-US" altLang="zh-CN" sz="2000"/>
          </a:p>
          <a:p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96942-9137-426A-B913-B0B68FE5DA06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55650" y="1196975"/>
          <a:ext cx="68405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60960000" imgH="9753600" progId="Equation.DSMT4">
                  <p:embed/>
                </p:oleObj>
              </mc:Choice>
              <mc:Fallback>
                <p:oleObj name="Equation" r:id="rId3" imgW="60960000" imgH="97536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196975"/>
                        <a:ext cx="6840538" cy="1093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187450" y="4837113"/>
          <a:ext cx="6934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63093600" imgH="4876800" progId="Equation.DSMT4">
                  <p:embed/>
                </p:oleObj>
              </mc:Choice>
              <mc:Fallback>
                <p:oleObj name="Equation" r:id="rId5" imgW="63093600" imgH="48768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4837113"/>
                        <a:ext cx="6934200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16013" y="5648325"/>
          <a:ext cx="748823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68580000" imgH="10668000" progId="Equation.DSMT4">
                  <p:embed/>
                </p:oleObj>
              </mc:Choice>
              <mc:Fallback>
                <p:oleObj name="Equation" r:id="rId7" imgW="68580000" imgH="10668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5648325"/>
                        <a:ext cx="7488237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704263" cy="5367338"/>
          </a:xfrm>
        </p:spPr>
        <p:txBody>
          <a:bodyPr/>
          <a:lstStyle/>
          <a:p>
            <a:pPr lvl="1"/>
            <a:r>
              <a:rPr lang="zh-CN" altLang="en-US"/>
              <a:t>郊区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野外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D0902-106C-4752-8955-8D37460E7624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500063" y="1452563"/>
          <a:ext cx="7353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65532000" imgH="5181600" progId="Equation.DSMT4">
                  <p:embed/>
                </p:oleObj>
              </mc:Choice>
              <mc:Fallback>
                <p:oleObj name="Equation" r:id="rId3" imgW="65532000" imgH="51816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63" y="1452563"/>
                        <a:ext cx="7353300" cy="58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84213" y="3141663"/>
          <a:ext cx="56102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49987200" imgH="10058400" progId="Equation.DSMT4">
                  <p:embed/>
                </p:oleObj>
              </mc:Choice>
              <mc:Fallback>
                <p:oleObj name="Equation" r:id="rId5" imgW="49987200" imgH="100584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141663"/>
                        <a:ext cx="5610225" cy="1128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704263" cy="5367338"/>
          </a:xfrm>
        </p:spPr>
        <p:txBody>
          <a:bodyPr/>
          <a:lstStyle/>
          <a:p>
            <a:r>
              <a:rPr lang="zh-CN" altLang="en-US"/>
              <a:t>例，</a:t>
            </a:r>
            <a:r>
              <a:rPr lang="en-US" altLang="zh-CN" i="1"/>
              <a:t>f</a:t>
            </a:r>
            <a:r>
              <a:rPr lang="en-US" altLang="zh-CN" i="1" baseline="-25000"/>
              <a:t>c</a:t>
            </a:r>
            <a:r>
              <a:rPr lang="en-US" altLang="zh-CN"/>
              <a:t>=900MHz</a:t>
            </a:r>
            <a:r>
              <a:rPr lang="zh-CN" altLang="en-US"/>
              <a:t>，</a:t>
            </a:r>
            <a:r>
              <a:rPr lang="en-US" altLang="zh-CN" i="1"/>
              <a:t>h</a:t>
            </a:r>
            <a:r>
              <a:rPr lang="en-US" altLang="zh-CN" i="1" baseline="-25000"/>
              <a:t>t</a:t>
            </a:r>
            <a:r>
              <a:rPr lang="en-US" altLang="zh-CN"/>
              <a:t>=40m</a:t>
            </a:r>
            <a:r>
              <a:rPr lang="zh-CN" altLang="en-US"/>
              <a:t>，</a:t>
            </a:r>
            <a:r>
              <a:rPr lang="en-US" altLang="zh-CN" i="1"/>
              <a:t>h</a:t>
            </a:r>
            <a:r>
              <a:rPr lang="en-US" altLang="zh-CN" i="1" baseline="-25000"/>
              <a:t>r</a:t>
            </a:r>
            <a:r>
              <a:rPr lang="en-US" altLang="zh-CN"/>
              <a:t>=5m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/>
              <a:t>=10km</a:t>
            </a:r>
            <a:r>
              <a:rPr lang="zh-CN" altLang="en-US"/>
              <a:t>，估计在中型城市的衰减</a:t>
            </a:r>
            <a:endParaRPr lang="en-US" altLang="zh-CN"/>
          </a:p>
          <a:p>
            <a:r>
              <a:rPr lang="en-US" altLang="zh-CN"/>
              <a:t> 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CF85B-5D0B-4866-9B73-05CFEAFAD478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900113" y="2005013"/>
          <a:ext cx="70786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63093600" imgH="8839200" progId="Equation.DSMT4">
                  <p:embed/>
                </p:oleObj>
              </mc:Choice>
              <mc:Fallback>
                <p:oleObj name="Equation" r:id="rId3" imgW="63093600" imgH="88392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005013"/>
                        <a:ext cx="7078662" cy="992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890588" y="3114675"/>
          <a:ext cx="73533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5" imgW="65532000" imgH="13716000" progId="Equation.DSMT4">
                  <p:embed/>
                </p:oleObj>
              </mc:Choice>
              <mc:Fallback>
                <p:oleObj name="Equation" r:id="rId5" imgW="65532000" imgH="13716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588" y="3114675"/>
                        <a:ext cx="7353300" cy="1538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切换（</a:t>
            </a:r>
            <a:r>
              <a:rPr lang="en-US" altLang="zh-CN"/>
              <a:t>handoff</a:t>
            </a:r>
            <a:r>
              <a:rPr lang="zh-CN" altLang="en-US"/>
              <a:t>）</a:t>
            </a:r>
          </a:p>
        </p:txBody>
      </p:sp>
      <p:sp>
        <p:nvSpPr>
          <p:cNvPr id="993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当移动终端从一个</a:t>
            </a:r>
            <a:r>
              <a:rPr lang="en-US" altLang="zh-CN" sz="2800"/>
              <a:t>cell</a:t>
            </a:r>
            <a:r>
              <a:rPr lang="zh-CN" altLang="en-US" sz="2800"/>
              <a:t>移动到另一</a:t>
            </a:r>
            <a:r>
              <a:rPr lang="en-US" altLang="zh-CN" sz="2800"/>
              <a:t>cell</a:t>
            </a:r>
            <a:r>
              <a:rPr lang="zh-CN" altLang="en-US" sz="2800"/>
              <a:t>，将选择新的</a:t>
            </a:r>
            <a:r>
              <a:rPr lang="en-US" altLang="zh-CN" sz="2800"/>
              <a:t>cell</a:t>
            </a:r>
            <a:r>
              <a:rPr lang="zh-CN" altLang="en-US" sz="2800"/>
              <a:t>的</a:t>
            </a:r>
            <a:r>
              <a:rPr lang="en-US" altLang="zh-CN" sz="2800"/>
              <a:t>BS</a:t>
            </a:r>
            <a:r>
              <a:rPr lang="zh-CN" altLang="en-US" sz="2800"/>
              <a:t>。两种方式：</a:t>
            </a:r>
            <a:endParaRPr lang="en-US" altLang="zh-CN" sz="2800"/>
          </a:p>
          <a:p>
            <a:pPr lvl="1"/>
            <a:r>
              <a:rPr lang="zh-CN" altLang="en-US" sz="2400"/>
              <a:t>网络发起切换：蜂窝系统测量收到的移动终端信号能量水平，做出切换决定</a:t>
            </a:r>
            <a:endParaRPr lang="en-US" altLang="zh-CN" sz="2400"/>
          </a:p>
          <a:p>
            <a:pPr lvl="1"/>
            <a:r>
              <a:rPr lang="zh-CN" altLang="en-US" sz="2400"/>
              <a:t>终端发起切换：移动终端测量两个</a:t>
            </a:r>
            <a:r>
              <a:rPr lang="en-US" altLang="zh-CN" sz="2400"/>
              <a:t>BS</a:t>
            </a:r>
            <a:r>
              <a:rPr lang="zh-CN" altLang="en-US" sz="2400"/>
              <a:t>的信号能量水平，做出切换决定</a:t>
            </a:r>
            <a:endParaRPr lang="en-US" altLang="zh-CN" sz="2400"/>
          </a:p>
          <a:p>
            <a:r>
              <a:rPr lang="zh-CN" altLang="en-US" sz="2800"/>
              <a:t>切换需要考虑的因素</a:t>
            </a:r>
            <a:endParaRPr lang="en-US" altLang="zh-CN" sz="2800"/>
          </a:p>
          <a:p>
            <a:pPr lvl="1"/>
            <a:r>
              <a:rPr lang="en-US" altLang="zh-CN" sz="2400"/>
              <a:t>Cell</a:t>
            </a:r>
            <a:r>
              <a:rPr lang="zh-CN" altLang="en-US" sz="2400"/>
              <a:t>的阻塞概率；掉话概率；通话完成概率；不成功切换的概率；切换阻塞概率；切换概率；切换速率；切换中断时间；切换延迟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D328F-094E-4721-AAA9-4FF61F53B9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569325" cy="5440363"/>
          </a:xfrm>
        </p:spPr>
        <p:txBody>
          <a:bodyPr/>
          <a:lstStyle/>
          <a:p>
            <a:r>
              <a:rPr lang="zh-CN" altLang="en-US" dirty="0"/>
              <a:t>策略</a:t>
            </a:r>
            <a:r>
              <a:rPr lang="en-US" altLang="zh-CN" dirty="0"/>
              <a:t>1</a:t>
            </a:r>
            <a:r>
              <a:rPr lang="zh-CN" altLang="en-US" dirty="0"/>
              <a:t>：相对信号强度（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）：当基站</a:t>
            </a:r>
            <a:r>
              <a:rPr lang="en-US" altLang="zh-CN" dirty="0"/>
              <a:t>B</a:t>
            </a:r>
            <a:r>
              <a:rPr lang="zh-CN" altLang="en-US" dirty="0"/>
              <a:t>的信号强度大于基站</a:t>
            </a:r>
            <a:r>
              <a:rPr lang="en-US" altLang="zh-CN" dirty="0"/>
              <a:t>A</a:t>
            </a:r>
            <a:r>
              <a:rPr lang="zh-CN" altLang="en-US" dirty="0"/>
              <a:t>，从</a:t>
            </a:r>
            <a:r>
              <a:rPr lang="en-US" altLang="zh-CN" dirty="0"/>
              <a:t>A</a:t>
            </a:r>
            <a:r>
              <a:rPr lang="zh-CN" altLang="en-US" dirty="0"/>
              <a:t>切换到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策略</a:t>
            </a:r>
            <a:r>
              <a:rPr lang="en-US" altLang="zh-CN" dirty="0"/>
              <a:t>2</a:t>
            </a:r>
            <a:r>
              <a:rPr lang="zh-CN" altLang="en-US" dirty="0"/>
              <a:t>：带门限的相对信号强度（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）：满足以下两个条件时，从</a:t>
            </a:r>
            <a:r>
              <a:rPr lang="en-US" altLang="zh-CN" dirty="0"/>
              <a:t>A</a:t>
            </a:r>
            <a:r>
              <a:rPr lang="zh-CN" altLang="en-US" dirty="0"/>
              <a:t>切换到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的信号强度低于某个门限（</a:t>
            </a:r>
            <a:r>
              <a:rPr lang="en-US" altLang="zh-CN" i="1" dirty="0"/>
              <a:t>Th</a:t>
            </a:r>
            <a:r>
              <a:rPr lang="en-US" altLang="zh-CN" baseline="-25000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的信号强度大于</a:t>
            </a:r>
            <a:r>
              <a:rPr lang="en-US" altLang="zh-CN" dirty="0"/>
              <a:t>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A5867-A233-4DE1-91BC-CCFE2115C56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dirty="0"/>
              <a:t>策略</a:t>
            </a:r>
            <a:r>
              <a:rPr lang="en-US" altLang="zh-CN" dirty="0"/>
              <a:t>3</a:t>
            </a:r>
            <a:r>
              <a:rPr lang="zh-CN" altLang="en-US" dirty="0"/>
              <a:t>：带迟滞的相对信号强度（</a:t>
            </a:r>
            <a:r>
              <a:rPr lang="en-US" altLang="zh-CN" i="1" dirty="0"/>
              <a:t>L</a:t>
            </a:r>
            <a:r>
              <a:rPr lang="en-US" altLang="zh-CN" baseline="-25000" dirty="0"/>
              <a:t>3</a:t>
            </a:r>
            <a:r>
              <a:rPr lang="zh-CN" altLang="en-US" dirty="0"/>
              <a:t>）：基站</a:t>
            </a:r>
            <a:r>
              <a:rPr lang="en-US" altLang="zh-CN" dirty="0"/>
              <a:t>B</a:t>
            </a:r>
            <a:r>
              <a:rPr lang="zh-CN" altLang="en-US" dirty="0"/>
              <a:t>的信号强度比</a:t>
            </a:r>
            <a:r>
              <a:rPr lang="en-US" altLang="zh-CN" dirty="0"/>
              <a:t>A</a:t>
            </a:r>
            <a:r>
              <a:rPr lang="zh-CN" altLang="en-US" dirty="0"/>
              <a:t>的强</a:t>
            </a:r>
            <a:r>
              <a:rPr lang="en-US" altLang="zh-CN" i="1" dirty="0"/>
              <a:t>H</a:t>
            </a:r>
            <a:r>
              <a:rPr lang="zh-CN" altLang="en-US" dirty="0"/>
              <a:t>以上</a:t>
            </a:r>
            <a:endParaRPr lang="en-US" altLang="zh-CN" dirty="0"/>
          </a:p>
          <a:p>
            <a:r>
              <a:rPr lang="zh-CN" altLang="en-US" dirty="0"/>
              <a:t>策略</a:t>
            </a:r>
            <a:r>
              <a:rPr lang="en-US" altLang="zh-CN" dirty="0"/>
              <a:t>4</a:t>
            </a:r>
            <a:r>
              <a:rPr lang="zh-CN" altLang="en-US" dirty="0"/>
              <a:t>：带门限和迟滞的相对信号强度（</a:t>
            </a:r>
            <a:r>
              <a:rPr lang="en-US" altLang="zh-CN" i="1" dirty="0"/>
              <a:t>L</a:t>
            </a:r>
            <a:r>
              <a:rPr lang="en-US" altLang="zh-CN" baseline="-25000" dirty="0"/>
              <a:t>4</a:t>
            </a:r>
            <a:r>
              <a:rPr lang="zh-CN" altLang="en-US" dirty="0"/>
              <a:t>）：满足以下两个条件时，从</a:t>
            </a:r>
            <a:r>
              <a:rPr lang="en-US" altLang="zh-CN" dirty="0"/>
              <a:t>A</a:t>
            </a:r>
            <a:r>
              <a:rPr lang="zh-CN" altLang="en-US" dirty="0"/>
              <a:t>切换到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的信号强度低于某个门限（</a:t>
            </a:r>
            <a:r>
              <a:rPr lang="en-US" altLang="zh-CN" i="1" dirty="0"/>
              <a:t>Th</a:t>
            </a:r>
            <a:r>
              <a:rPr lang="en-US" altLang="zh-CN" baseline="-25000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的信号 比</a:t>
            </a:r>
            <a:r>
              <a:rPr lang="en-US" altLang="zh-CN" dirty="0"/>
              <a:t>A</a:t>
            </a:r>
            <a:r>
              <a:rPr lang="zh-CN" altLang="en-US" dirty="0"/>
              <a:t>的强</a:t>
            </a:r>
            <a:r>
              <a:rPr lang="en-US" altLang="zh-CN" i="1" dirty="0"/>
              <a:t>H</a:t>
            </a:r>
            <a:r>
              <a:rPr lang="zh-CN" altLang="en-US" dirty="0"/>
              <a:t>以上</a:t>
            </a:r>
            <a:endParaRPr lang="en-US" altLang="zh-CN" dirty="0"/>
          </a:p>
          <a:p>
            <a:r>
              <a:rPr lang="zh-CN" altLang="en-US" dirty="0"/>
              <a:t>策略</a:t>
            </a:r>
            <a:r>
              <a:rPr lang="en-US" altLang="zh-CN" dirty="0"/>
              <a:t>5</a:t>
            </a:r>
            <a:r>
              <a:rPr lang="zh-CN" altLang="en-US" dirty="0"/>
              <a:t>：基于预测：预测将要收到的信号强度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F91AF-C693-4CE6-A2C0-81ACF1A42DA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DE928-1321-476C-B47D-71C7F9B175A8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2228" y="338138"/>
            <a:ext cx="6948487" cy="65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能量控制</a:t>
            </a:r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208963" cy="4287838"/>
          </a:xfrm>
        </p:spPr>
        <p:txBody>
          <a:bodyPr/>
          <a:lstStyle/>
          <a:p>
            <a:r>
              <a:rPr lang="zh-CN" altLang="en-US"/>
              <a:t>为何需要在蜂窝系统中进行能量控制</a:t>
            </a:r>
            <a:endParaRPr lang="en-US" altLang="zh-CN"/>
          </a:p>
          <a:p>
            <a:pPr lvl="1"/>
            <a:r>
              <a:rPr lang="zh-CN" altLang="en-US"/>
              <a:t>信号能量必须足够压制噪声；</a:t>
            </a:r>
            <a:endParaRPr lang="en-US" altLang="zh-CN"/>
          </a:p>
          <a:p>
            <a:pPr lvl="1"/>
            <a:r>
              <a:rPr lang="zh-CN" altLang="en-US"/>
              <a:t>信号能量尽可能低，以减小信道间干扰；</a:t>
            </a:r>
            <a:endParaRPr lang="en-US" altLang="zh-CN"/>
          </a:p>
          <a:p>
            <a:pPr lvl="1"/>
            <a:r>
              <a:rPr lang="zh-CN" altLang="en-US"/>
              <a:t>在使用</a:t>
            </a:r>
            <a:r>
              <a:rPr lang="en-US" altLang="zh-CN"/>
              <a:t>CDMA</a:t>
            </a:r>
            <a:r>
              <a:rPr lang="zh-CN" altLang="en-US"/>
              <a:t>的扩频系统中，</a:t>
            </a:r>
            <a:r>
              <a:rPr lang="en-US" altLang="zh-CN"/>
              <a:t>BS</a:t>
            </a:r>
            <a:r>
              <a:rPr lang="zh-CN" altLang="en-US"/>
              <a:t>接收到的所有移动终端的信号能量水平应相当</a:t>
            </a:r>
            <a:endParaRPr lang="en-US" altLang="zh-CN"/>
          </a:p>
          <a:p>
            <a:pPr lvl="2"/>
            <a:r>
              <a:rPr lang="zh-CN" altLang="en-US" sz="2800"/>
              <a:t>信号编码后相加</a:t>
            </a:r>
            <a:endParaRPr lang="en-US" altLang="zh-CN" sz="28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6DFA8-27E2-4E60-BC25-4B6EF83407D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/>
              <a:t>两种基本方法</a:t>
            </a:r>
            <a:endParaRPr lang="en-US" altLang="zh-CN"/>
          </a:p>
          <a:p>
            <a:pPr lvl="1"/>
            <a:r>
              <a:rPr lang="zh-CN" altLang="en-US"/>
              <a:t>开环能量控制</a:t>
            </a:r>
            <a:endParaRPr lang="en-US" altLang="zh-CN"/>
          </a:p>
          <a:p>
            <a:pPr lvl="2"/>
            <a:r>
              <a:rPr lang="en-US" altLang="zh-CN"/>
              <a:t>BS</a:t>
            </a:r>
            <a:r>
              <a:rPr lang="zh-CN" altLang="en-US"/>
              <a:t>不停传输一个非调制的信号，称为</a:t>
            </a:r>
            <a:r>
              <a:rPr lang="en-US" altLang="zh-CN"/>
              <a:t>pilot</a:t>
            </a:r>
          </a:p>
          <a:p>
            <a:pPr lvl="2"/>
            <a:r>
              <a:rPr lang="zh-CN" altLang="en-US"/>
              <a:t>移动终端根据</a:t>
            </a:r>
            <a:r>
              <a:rPr lang="en-US" altLang="zh-CN"/>
              <a:t>BS</a:t>
            </a:r>
            <a:r>
              <a:rPr lang="zh-CN" altLang="en-US"/>
              <a:t>发射的</a:t>
            </a:r>
            <a:r>
              <a:rPr lang="en-US" altLang="zh-CN"/>
              <a:t>pilot</a:t>
            </a:r>
            <a:r>
              <a:rPr lang="zh-CN" altLang="en-US"/>
              <a:t>信号能量水平，单方面地调整其信号功率，使之和接收到的</a:t>
            </a:r>
            <a:r>
              <a:rPr lang="en-US" altLang="zh-CN"/>
              <a:t>pilot</a:t>
            </a:r>
            <a:r>
              <a:rPr lang="zh-CN" altLang="en-US"/>
              <a:t>能量成反比</a:t>
            </a:r>
            <a:endParaRPr lang="en-US" altLang="zh-CN"/>
          </a:p>
          <a:p>
            <a:pPr lvl="2"/>
            <a:r>
              <a:rPr lang="zh-CN" altLang="en-US"/>
              <a:t>没有闭环能量控制准确，但是能够根据环境变化迅速调整能量</a:t>
            </a:r>
            <a:endParaRPr lang="en-US" altLang="zh-CN"/>
          </a:p>
          <a:p>
            <a:pPr lvl="1"/>
            <a:r>
              <a:rPr lang="zh-CN" altLang="en-US"/>
              <a:t>闭环能量控制</a:t>
            </a:r>
            <a:endParaRPr lang="en-US" altLang="zh-CN"/>
          </a:p>
          <a:p>
            <a:pPr lvl="2"/>
            <a:r>
              <a:rPr lang="en-US" altLang="zh-CN"/>
              <a:t>BS</a:t>
            </a:r>
            <a:r>
              <a:rPr lang="zh-CN" altLang="en-US"/>
              <a:t>根据接收到的信号能量水平、信噪比、</a:t>
            </a:r>
            <a:r>
              <a:rPr lang="en-US" altLang="zh-CN"/>
              <a:t>BER</a:t>
            </a:r>
            <a:r>
              <a:rPr lang="zh-CN" altLang="en-US"/>
              <a:t>等，决定移动终端的信号功率，并通知移动终端调整信号能量</a:t>
            </a:r>
            <a:endParaRPr lang="en-US" altLang="zh-CN"/>
          </a:p>
          <a:p>
            <a:pPr lvl="2"/>
            <a:r>
              <a:rPr lang="zh-CN" altLang="en-US"/>
              <a:t>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B06A3-5410-4117-A422-C65B2FE119F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1228725"/>
          </a:xfrm>
        </p:spPr>
        <p:txBody>
          <a:bodyPr/>
          <a:lstStyle/>
          <a:p>
            <a:r>
              <a:rPr lang="zh-CN" altLang="en-US"/>
              <a:t>蜂窝无线系统的发展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50825" y="1553845"/>
            <a:ext cx="8704580" cy="4578985"/>
          </a:xfrm>
        </p:spPr>
        <p:txBody>
          <a:bodyPr/>
          <a:lstStyle/>
          <a:p>
            <a:r>
              <a:rPr lang="zh-CN" altLang="en-US" sz="2800"/>
              <a:t>早期无线通信系统发展受限</a:t>
            </a:r>
          </a:p>
          <a:p>
            <a:pPr lvl="1"/>
            <a:endParaRPr lang="zh-CN" altLang="en-US" sz="2450"/>
          </a:p>
          <a:p>
            <a:pPr lvl="1"/>
            <a:r>
              <a:rPr lang="zh-CN" altLang="en-US" sz="2450"/>
              <a:t>满足少数高功率无线终端  典型数据：</a:t>
            </a:r>
            <a:r>
              <a:rPr lang="en-US" altLang="zh-CN" sz="2450"/>
              <a:t>80km</a:t>
            </a:r>
            <a:r>
              <a:rPr lang="zh-CN" altLang="en-US" sz="2450"/>
              <a:t>内</a:t>
            </a:r>
            <a:r>
              <a:rPr lang="en-US" altLang="zh-CN" sz="2450"/>
              <a:t>25</a:t>
            </a:r>
            <a:r>
              <a:rPr lang="zh-CN" altLang="en-US" sz="2450"/>
              <a:t>个信道</a:t>
            </a:r>
          </a:p>
          <a:p>
            <a:pPr lvl="1"/>
            <a:endParaRPr lang="en-US" altLang="zh-CN" sz="2450"/>
          </a:p>
          <a:p>
            <a:pPr lvl="1"/>
            <a:r>
              <a:rPr lang="zh-CN" altLang="en-US" sz="2450"/>
              <a:t>容量增加依赖于减小覆盖半径并增加通信终端，干扰问题</a:t>
            </a:r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3F9D6-DB25-4022-A0A6-1167D26734A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704263" cy="5367338"/>
          </a:xfrm>
        </p:spPr>
        <p:txBody>
          <a:bodyPr/>
          <a:lstStyle/>
          <a:p>
            <a:r>
              <a:rPr lang="en-US" altLang="zh-CN"/>
              <a:t>GSM</a:t>
            </a:r>
            <a:r>
              <a:rPr lang="zh-CN" altLang="en-US"/>
              <a:t>系统的</a:t>
            </a:r>
            <a:r>
              <a:rPr lang="en-US" altLang="zh-CN"/>
              <a:t>BS</a:t>
            </a:r>
            <a:r>
              <a:rPr lang="zh-CN" altLang="en-US"/>
              <a:t>能量水平级数</a:t>
            </a:r>
            <a:endParaRPr lang="en-US" altLang="zh-CN"/>
          </a:p>
          <a:p>
            <a:pPr lvl="1"/>
            <a:r>
              <a:rPr lang="zh-CN" altLang="en-US"/>
              <a:t>闭环控制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1B680-1552-4E31-9CF1-7821AC56A4EA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44675"/>
            <a:ext cx="7824787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蜂窝系统中的流量控制</a:t>
            </a:r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阻塞和非阻塞：</a:t>
            </a:r>
            <a:r>
              <a:rPr lang="en-US" altLang="zh-CN" sz="2800" i="1"/>
              <a:t>L</a:t>
            </a:r>
            <a:r>
              <a:rPr lang="zh-CN" altLang="en-US" sz="2800"/>
              <a:t>个移动终端，</a:t>
            </a:r>
            <a:r>
              <a:rPr lang="en-US" altLang="zh-CN" sz="2800" i="1"/>
              <a:t>N</a:t>
            </a:r>
            <a:r>
              <a:rPr lang="zh-CN" altLang="en-US" sz="2800"/>
              <a:t>个信道</a:t>
            </a:r>
            <a:endParaRPr lang="en-US" altLang="zh-CN" sz="2800"/>
          </a:p>
          <a:p>
            <a:pPr lvl="1"/>
            <a:r>
              <a:rPr lang="en-US" altLang="zh-CN" sz="2400" i="1"/>
              <a:t>L</a:t>
            </a:r>
            <a:r>
              <a:rPr lang="en-US" altLang="zh-CN" sz="2400"/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，系统非阻塞</a:t>
            </a:r>
            <a:endParaRPr lang="en-US" altLang="zh-CN" sz="2400"/>
          </a:p>
          <a:p>
            <a:pPr lvl="1"/>
            <a:r>
              <a:rPr lang="en-US" altLang="zh-CN" sz="2400" i="1"/>
              <a:t>L</a:t>
            </a:r>
            <a:r>
              <a:rPr lang="en-US" altLang="zh-CN" sz="2400"/>
              <a:t>&gt;</a:t>
            </a:r>
            <a:r>
              <a:rPr lang="en-US" altLang="zh-CN" sz="2400" i="1"/>
              <a:t>N</a:t>
            </a:r>
            <a:r>
              <a:rPr lang="zh-CN" altLang="en-US" sz="2400"/>
              <a:t>，系统阻塞，可能发生希望呼叫的移动终端无法获得信道的现象</a:t>
            </a:r>
            <a:endParaRPr lang="en-US" altLang="zh-CN" sz="2400"/>
          </a:p>
          <a:p>
            <a:r>
              <a:rPr lang="zh-CN" altLang="en-US" sz="2800"/>
              <a:t>关心的问题：</a:t>
            </a:r>
            <a:endParaRPr lang="en-US" altLang="zh-CN" sz="2800"/>
          </a:p>
          <a:p>
            <a:pPr lvl="1"/>
            <a:r>
              <a:rPr lang="zh-CN" altLang="en-US" sz="2400"/>
              <a:t>阻塞的程度，一个呼叫多大可能会被阻塞？</a:t>
            </a:r>
            <a:endParaRPr lang="en-US" altLang="zh-CN" sz="2400"/>
          </a:p>
          <a:p>
            <a:pPr lvl="1"/>
            <a:r>
              <a:rPr lang="zh-CN" altLang="en-US" sz="2400"/>
              <a:t>如果呼叫请求排队等待，需要等待多长时间？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0B772-749E-4963-9572-DE5315A2B44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704263" cy="5367338"/>
          </a:xfrm>
        </p:spPr>
        <p:txBody>
          <a:bodyPr/>
          <a:lstStyle/>
          <a:p>
            <a:r>
              <a:rPr lang="zh-CN" altLang="en-US" sz="2800"/>
              <a:t>流量密度，</a:t>
            </a:r>
            <a:r>
              <a:rPr lang="en-US" altLang="zh-CN" sz="2800" i="1"/>
              <a:t>A</a:t>
            </a:r>
            <a:r>
              <a:rPr lang="en-US" altLang="zh-CN" sz="2800"/>
              <a:t>=</a:t>
            </a:r>
            <a:r>
              <a:rPr lang="el-GR" altLang="zh-CN" sz="2800" i="1"/>
              <a:t>λ</a:t>
            </a:r>
            <a:r>
              <a:rPr lang="en-US" altLang="zh-CN" sz="2800" i="1"/>
              <a:t>h</a:t>
            </a:r>
            <a:r>
              <a:rPr lang="zh-CN" altLang="en-US" sz="2800"/>
              <a:t>，单位是</a:t>
            </a:r>
            <a:r>
              <a:rPr lang="en-US" altLang="zh-CN" sz="2800"/>
              <a:t>Erlangs</a:t>
            </a:r>
          </a:p>
          <a:p>
            <a:pPr lvl="1"/>
            <a:r>
              <a:rPr lang="el-GR" altLang="zh-CN" sz="2400" i="1"/>
              <a:t>λ</a:t>
            </a:r>
            <a:r>
              <a:rPr lang="zh-CN" altLang="en-US" sz="2400"/>
              <a:t>是呼叫发生的速率</a:t>
            </a:r>
            <a:endParaRPr lang="en-US" altLang="zh-CN" sz="2400"/>
          </a:p>
          <a:p>
            <a:pPr lvl="1"/>
            <a:r>
              <a:rPr lang="en-US" altLang="zh-CN" sz="2400" i="1"/>
              <a:t>h</a:t>
            </a:r>
            <a:r>
              <a:rPr lang="zh-CN" altLang="en-US" sz="2400"/>
              <a:t>呼叫持续时间</a:t>
            </a:r>
            <a:endParaRPr lang="en-US" altLang="zh-CN" sz="2400"/>
          </a:p>
          <a:p>
            <a:r>
              <a:rPr lang="zh-CN" altLang="en-US" sz="2800"/>
              <a:t>基本关系，</a:t>
            </a:r>
            <a:r>
              <a:rPr lang="el-GR" altLang="zh-CN" sz="2800" i="1"/>
              <a:t>λ</a:t>
            </a:r>
            <a:r>
              <a:rPr lang="en-US" altLang="zh-CN" sz="2800" i="1"/>
              <a:t>h</a:t>
            </a:r>
            <a:r>
              <a:rPr lang="en-US" altLang="zh-CN" sz="2800"/>
              <a:t>=</a:t>
            </a:r>
            <a:r>
              <a:rPr lang="el-GR" altLang="zh-CN" sz="2800" i="1"/>
              <a:t>ρ</a:t>
            </a:r>
            <a:r>
              <a:rPr lang="en-US" altLang="zh-CN" sz="2800" i="1"/>
              <a:t>N</a:t>
            </a:r>
            <a:r>
              <a:rPr lang="zh-CN" altLang="en-US" sz="2800"/>
              <a:t>，这里</a:t>
            </a:r>
            <a:r>
              <a:rPr lang="el-GR" altLang="zh-CN" sz="2800" i="1"/>
              <a:t>ρ</a:t>
            </a:r>
            <a:r>
              <a:rPr lang="zh-CN" altLang="en-US" sz="2800"/>
              <a:t>是信道的利用率，</a:t>
            </a:r>
            <a:r>
              <a:rPr lang="el-GR" altLang="zh-CN" sz="2800"/>
              <a:t> </a:t>
            </a:r>
            <a:r>
              <a:rPr lang="el-GR" altLang="zh-CN" sz="2800" i="1"/>
              <a:t>ρ</a:t>
            </a:r>
            <a:r>
              <a:rPr lang="en-US" altLang="zh-CN" sz="2800"/>
              <a:t>&lt;1</a:t>
            </a:r>
            <a:endParaRPr lang="en-US" altLang="zh-CN"/>
          </a:p>
          <a:p>
            <a:r>
              <a:rPr lang="zh-CN" altLang="en-US" sz="2800"/>
              <a:t>例，呼叫速率</a:t>
            </a:r>
            <a:r>
              <a:rPr lang="en-US" altLang="zh-CN" sz="2800"/>
              <a:t>20/</a:t>
            </a:r>
            <a:r>
              <a:rPr lang="zh-CN" altLang="en-US" sz="2800"/>
              <a:t>分钟，持续时间</a:t>
            </a:r>
            <a:r>
              <a:rPr lang="en-US" altLang="zh-CN" sz="2800"/>
              <a:t>3</a:t>
            </a:r>
            <a:r>
              <a:rPr lang="zh-CN" altLang="en-US" sz="2800"/>
              <a:t>分钟，</a:t>
            </a:r>
            <a:r>
              <a:rPr lang="en-US" altLang="zh-CN" sz="2800" i="1"/>
              <a:t>A</a:t>
            </a:r>
            <a:r>
              <a:rPr lang="en-US" altLang="zh-CN" sz="2800"/>
              <a:t>=60</a:t>
            </a:r>
            <a:r>
              <a:rPr lang="zh-CN" altLang="en-US" sz="2800"/>
              <a:t>。则一个拥有</a:t>
            </a:r>
            <a:r>
              <a:rPr lang="en-US" altLang="zh-CN" sz="2800"/>
              <a:t>120</a:t>
            </a:r>
            <a:r>
              <a:rPr lang="zh-CN" altLang="en-US" sz="2800"/>
              <a:t>信道的系统不会发生阻塞。一个</a:t>
            </a:r>
            <a:r>
              <a:rPr lang="en-US" altLang="zh-CN" sz="2800"/>
              <a:t>60</a:t>
            </a:r>
            <a:r>
              <a:rPr lang="zh-CN" altLang="en-US" sz="2800"/>
              <a:t>信道的系统会阻塞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DDAC5-92EA-4990-B49A-CE87E7E3CBB4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D0D40-C614-464D-86F9-B771B16F7199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0713"/>
            <a:ext cx="9144000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2411413" y="5732463"/>
          <a:ext cx="41767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41757600" imgH="9448800" progId="Equation.DSMT4">
                  <p:embed/>
                </p:oleObj>
              </mc:Choice>
              <mc:Fallback>
                <p:oleObj name="Equation" r:id="rId5" imgW="41757600" imgH="9448800" progId="Equation.DSMT4">
                  <p:embed/>
                  <p:pic>
                    <p:nvPicPr>
                      <p:cNvPr id="0" name="内容占位符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5732463"/>
                        <a:ext cx="4176712" cy="946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/>
              <a:t>阻塞呼叫的处理</a:t>
            </a:r>
            <a:endParaRPr lang="en-US" altLang="zh-CN"/>
          </a:p>
          <a:p>
            <a:pPr lvl="1"/>
            <a:r>
              <a:rPr lang="en-US" altLang="zh-CN"/>
              <a:t>Lost calls delayed</a:t>
            </a:r>
            <a:r>
              <a:rPr lang="zh-CN" altLang="en-US"/>
              <a:t>（</a:t>
            </a:r>
            <a:r>
              <a:rPr lang="en-US" altLang="zh-CN"/>
              <a:t>LCD</a:t>
            </a:r>
            <a:r>
              <a:rPr lang="zh-CN" altLang="en-US"/>
              <a:t>），在队列中等待信道资源</a:t>
            </a:r>
            <a:endParaRPr lang="en-US" altLang="zh-CN"/>
          </a:p>
          <a:p>
            <a:pPr lvl="1"/>
            <a:r>
              <a:rPr lang="en-US" altLang="zh-CN"/>
              <a:t>Lost calls cleared</a:t>
            </a:r>
            <a:r>
              <a:rPr lang="zh-CN" altLang="en-US"/>
              <a:t>（</a:t>
            </a:r>
            <a:r>
              <a:rPr lang="en-US" altLang="zh-CN"/>
              <a:t>LCC</a:t>
            </a:r>
            <a:r>
              <a:rPr lang="zh-CN" altLang="en-US"/>
              <a:t>），用户挂机，过一段时间再呼叫</a:t>
            </a:r>
            <a:endParaRPr lang="en-US" altLang="zh-CN"/>
          </a:p>
          <a:p>
            <a:pPr lvl="1"/>
            <a:r>
              <a:rPr lang="en-US" altLang="zh-CN"/>
              <a:t>Lost calls held</a:t>
            </a:r>
            <a:r>
              <a:rPr lang="zh-CN" altLang="en-US"/>
              <a:t>（</a:t>
            </a:r>
            <a:r>
              <a:rPr lang="en-US" altLang="zh-CN"/>
              <a:t>LCH</a:t>
            </a:r>
            <a:r>
              <a:rPr lang="zh-CN" altLang="en-US"/>
              <a:t>），用户不停地呼叫</a:t>
            </a:r>
            <a:endParaRPr lang="en-US" altLang="zh-CN"/>
          </a:p>
          <a:p>
            <a:r>
              <a:rPr lang="zh-CN" altLang="en-US"/>
              <a:t>阻塞模型</a:t>
            </a:r>
            <a:endParaRPr lang="en-US" altLang="zh-CN"/>
          </a:p>
          <a:p>
            <a:pPr lvl="1"/>
            <a:r>
              <a:rPr lang="zh-CN" altLang="en-US"/>
              <a:t>呼叫方，</a:t>
            </a:r>
            <a:r>
              <a:rPr lang="en-US" altLang="zh-CN"/>
              <a:t>LCD</a:t>
            </a:r>
            <a:r>
              <a:rPr lang="zh-CN" altLang="en-US"/>
              <a:t>、</a:t>
            </a:r>
            <a:r>
              <a:rPr lang="en-US" altLang="zh-CN"/>
              <a:t>LCC</a:t>
            </a:r>
            <a:r>
              <a:rPr lang="zh-CN" altLang="en-US"/>
              <a:t>、</a:t>
            </a:r>
            <a:r>
              <a:rPr lang="en-US" altLang="zh-CN"/>
              <a:t>LCH</a:t>
            </a:r>
          </a:p>
          <a:p>
            <a:pPr lvl="1"/>
            <a:r>
              <a:rPr lang="zh-CN" altLang="en-US"/>
              <a:t>用户，有限、无限</a:t>
            </a:r>
            <a:endParaRPr lang="en-US" altLang="zh-CN"/>
          </a:p>
          <a:p>
            <a:pPr lvl="2"/>
            <a:r>
              <a:rPr lang="zh-CN" altLang="en-US"/>
              <a:t>无限用户，呼叫速率总是</a:t>
            </a:r>
            <a:r>
              <a:rPr lang="el-GR" altLang="zh-CN" i="1"/>
              <a:t>λ</a:t>
            </a:r>
            <a:endParaRPr lang="en-US" altLang="zh-CN"/>
          </a:p>
          <a:p>
            <a:pPr lvl="2"/>
            <a:r>
              <a:rPr lang="zh-CN" altLang="en-US"/>
              <a:t>有限用户，总共</a:t>
            </a:r>
            <a:r>
              <a:rPr lang="en-US" altLang="zh-CN" i="1"/>
              <a:t>L</a:t>
            </a:r>
            <a:r>
              <a:rPr lang="zh-CN" altLang="en-US"/>
              <a:t>个用户，</a:t>
            </a:r>
            <a:r>
              <a:rPr lang="en-US" altLang="zh-CN" i="1"/>
              <a:t>K</a:t>
            </a:r>
            <a:r>
              <a:rPr lang="zh-CN" altLang="en-US"/>
              <a:t>个在通话中，则呼叫速率是</a:t>
            </a:r>
            <a:r>
              <a:rPr lang="el-GR" altLang="zh-CN" i="1"/>
              <a:t>λ</a:t>
            </a:r>
            <a:r>
              <a:rPr lang="en-US" altLang="zh-CN"/>
              <a:t>(</a:t>
            </a:r>
            <a:r>
              <a:rPr lang="en-US" altLang="zh-CN" i="1"/>
              <a:t>L</a:t>
            </a:r>
            <a:r>
              <a:rPr lang="en-US" altLang="zh-CN"/>
              <a:t>-</a:t>
            </a:r>
            <a:r>
              <a:rPr lang="en-US" altLang="zh-CN" i="1"/>
              <a:t>K</a:t>
            </a:r>
            <a:r>
              <a:rPr lang="en-US" altLang="zh-CN"/>
              <a:t>)/</a:t>
            </a:r>
            <a:r>
              <a:rPr lang="en-US" altLang="zh-CN" i="1"/>
              <a:t>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513DC-4BBA-4947-8EA8-530E089778A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LCC</a:t>
            </a:r>
            <a:r>
              <a:rPr lang="zh-CN" altLang="en-US"/>
              <a:t>下无限用户模型下发生阻塞的概率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即</a:t>
            </a:r>
            <a:r>
              <a:rPr lang="en-US" altLang="zh-CN"/>
              <a:t>Erlang B</a:t>
            </a:r>
            <a:r>
              <a:rPr lang="zh-CN" altLang="en-US"/>
              <a:t>公式</a:t>
            </a:r>
            <a:endParaRPr lang="en-US" altLang="zh-CN"/>
          </a:p>
          <a:p>
            <a:pPr lvl="1"/>
            <a:r>
              <a:rPr lang="en-US" altLang="zh-CN" i="1"/>
              <a:t>P</a:t>
            </a:r>
            <a:r>
              <a:rPr lang="zh-CN" altLang="en-US"/>
              <a:t>是（</a:t>
            </a:r>
            <a:r>
              <a:rPr lang="en-US" altLang="zh-CN" i="1"/>
              <a:t>N</a:t>
            </a:r>
            <a:r>
              <a:rPr lang="zh-CN" altLang="en-US"/>
              <a:t>个信道，流量密度</a:t>
            </a:r>
            <a:r>
              <a:rPr lang="en-US" altLang="zh-CN" i="1"/>
              <a:t>A</a:t>
            </a:r>
            <a:r>
              <a:rPr lang="zh-CN" altLang="en-US"/>
              <a:t>条件下）发生阻塞的概率，又称</a:t>
            </a:r>
            <a:r>
              <a:rPr lang="zh-CN" altLang="en-US" b="1"/>
              <a:t>服务级数</a:t>
            </a:r>
            <a:r>
              <a:rPr lang="zh-CN" altLang="en-US"/>
              <a:t>（</a:t>
            </a:r>
            <a:r>
              <a:rPr lang="en-US" altLang="zh-CN"/>
              <a:t>grade of service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结论</a:t>
            </a:r>
            <a:endParaRPr lang="en-US" altLang="zh-CN"/>
          </a:p>
          <a:p>
            <a:pPr lvl="1"/>
            <a:r>
              <a:rPr lang="en-US" altLang="zh-CN" i="1"/>
              <a:t>A</a:t>
            </a:r>
            <a:r>
              <a:rPr lang="zh-CN" altLang="en-US"/>
              <a:t>不变，系统通信容量越大越好</a:t>
            </a:r>
            <a:endParaRPr lang="en-US" altLang="zh-CN"/>
          </a:p>
          <a:p>
            <a:pPr lvl="1"/>
            <a:r>
              <a:rPr lang="zh-CN" altLang="en-US"/>
              <a:t>随着</a:t>
            </a:r>
            <a:r>
              <a:rPr lang="en-US" altLang="zh-CN" i="1"/>
              <a:t>A</a:t>
            </a:r>
            <a:r>
              <a:rPr lang="zh-CN" altLang="en-US"/>
              <a:t>增大，容量大的通信系统受到的影响较小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ECF2-4553-4706-A8D2-25531B606968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71550" y="1341438"/>
          <a:ext cx="20542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1336000" imgH="10668000" progId="Equation.DSMT4">
                  <p:embed/>
                </p:oleObj>
              </mc:Choice>
              <mc:Fallback>
                <p:oleObj name="Equation" r:id="rId3" imgW="21336000" imgH="106680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341438"/>
                        <a:ext cx="2054225" cy="1027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0442D-5C4F-4CA2-B81A-89E20907176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1366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765175"/>
            <a:ext cx="869315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8" name="TextBox 4"/>
          <p:cNvSpPr txBox="1">
            <a:spLocks noChangeArrowheads="1"/>
          </p:cNvSpPr>
          <p:nvPr/>
        </p:nvSpPr>
        <p:spPr bwMode="auto">
          <a:xfrm>
            <a:off x="611188" y="5589588"/>
            <a:ext cx="6697662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/>
              <a:t>相同的服务级数下，一个</a:t>
            </a:r>
            <a:r>
              <a:rPr lang="en-US" altLang="zh-CN" sz="2400"/>
              <a:t>20</a:t>
            </a:r>
            <a:r>
              <a:rPr lang="zh-CN" altLang="en-US" sz="2400"/>
              <a:t>信道的</a:t>
            </a:r>
            <a:r>
              <a:rPr lang="en-US" altLang="zh-CN" sz="2400"/>
              <a:t>cell</a:t>
            </a:r>
            <a:r>
              <a:rPr lang="zh-CN" altLang="en-US" sz="2400"/>
              <a:t>比两个</a:t>
            </a:r>
            <a:r>
              <a:rPr lang="en-US" altLang="zh-CN" sz="2400"/>
              <a:t>10</a:t>
            </a:r>
            <a:r>
              <a:rPr lang="zh-CN" altLang="en-US" sz="2400"/>
              <a:t>信道的</a:t>
            </a:r>
            <a:r>
              <a:rPr lang="en-US" altLang="zh-CN" sz="2400"/>
              <a:t>cell</a:t>
            </a:r>
            <a:r>
              <a:rPr lang="zh-CN" altLang="en-US" sz="2400"/>
              <a:t>能支持更多的流量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37895"/>
          </a:xfrm>
        </p:spPr>
        <p:txBody>
          <a:bodyPr/>
          <a:lstStyle/>
          <a:p>
            <a:r>
              <a:rPr lang="zh-CN" altLang="en-US" sz="4000"/>
              <a:t>蜂窝无线通信系统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9015"/>
            <a:ext cx="8704580" cy="4980305"/>
          </a:xfrm>
        </p:spPr>
        <p:txBody>
          <a:bodyPr/>
          <a:lstStyle/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基本概念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系统构成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频率重用</a:t>
            </a:r>
          </a:p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蜂窝系统工作过程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小区切换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能量控制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流量控制</a:t>
            </a:r>
          </a:p>
          <a:p>
            <a:r>
              <a:rPr lang="zh-CN" altLang="en-US" sz="2400"/>
              <a:t>第一代模拟蜂窝通信系统</a:t>
            </a:r>
          </a:p>
          <a:p>
            <a:r>
              <a:rPr lang="zh-CN" altLang="en-US" sz="2400"/>
              <a:t>第二代蜂窝通信系统</a:t>
            </a:r>
          </a:p>
          <a:p>
            <a:pPr lvl="1"/>
            <a:r>
              <a:rPr lang="en-US" altLang="zh-CN" sz="2000"/>
              <a:t>GSM  CDMA</a:t>
            </a:r>
          </a:p>
          <a:p>
            <a:r>
              <a:rPr lang="zh-CN" altLang="en-US" sz="2400"/>
              <a:t>第三代蜂窝通信系统</a:t>
            </a:r>
          </a:p>
          <a:p>
            <a:r>
              <a:rPr lang="en-US" altLang="zh-CN" sz="2400"/>
              <a:t>3G 3.5G  LTE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37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第一代模拟蜂窝通信系统</a:t>
            </a:r>
          </a:p>
        </p:txBody>
      </p:sp>
      <p:sp>
        <p:nvSpPr>
          <p:cNvPr id="1146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AMPS</a:t>
            </a:r>
            <a:r>
              <a:rPr lang="zh-CN" altLang="en-US"/>
              <a:t>（</a:t>
            </a:r>
            <a:r>
              <a:rPr lang="en-US" altLang="zh-CN"/>
              <a:t>advanced mobile phone service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80</a:t>
            </a:r>
            <a:r>
              <a:rPr lang="zh-CN" altLang="en-US"/>
              <a:t>年代由</a:t>
            </a:r>
            <a:r>
              <a:rPr lang="en-US" altLang="zh-CN"/>
              <a:t>AT&amp;T</a:t>
            </a:r>
            <a:r>
              <a:rPr lang="zh-CN" altLang="en-US"/>
              <a:t>开发。主要用于北美</a:t>
            </a:r>
            <a:endParaRPr lang="en-US" altLang="zh-CN"/>
          </a:p>
          <a:p>
            <a:r>
              <a:rPr lang="zh-CN" altLang="en-US"/>
              <a:t>频段分配</a:t>
            </a:r>
            <a:endParaRPr lang="en-US" altLang="zh-CN"/>
          </a:p>
          <a:p>
            <a:pPr lvl="1"/>
            <a:r>
              <a:rPr lang="en-US" altLang="zh-CN"/>
              <a:t>BS</a:t>
            </a:r>
            <a:r>
              <a:rPr lang="zh-CN" altLang="en-US"/>
              <a:t>到移动终端，</a:t>
            </a:r>
            <a:r>
              <a:rPr lang="en-US" altLang="zh-CN"/>
              <a:t>869-894MHz</a:t>
            </a:r>
            <a:r>
              <a:rPr lang="zh-CN" altLang="en-US"/>
              <a:t>，</a:t>
            </a:r>
            <a:r>
              <a:rPr lang="en-US" altLang="zh-CN"/>
              <a:t>25MHz</a:t>
            </a:r>
          </a:p>
          <a:p>
            <a:pPr lvl="1"/>
            <a:r>
              <a:rPr lang="zh-CN" altLang="en-US"/>
              <a:t>移动终端到</a:t>
            </a:r>
            <a:r>
              <a:rPr lang="en-US" altLang="zh-CN"/>
              <a:t>BS</a:t>
            </a:r>
            <a:r>
              <a:rPr lang="zh-CN" altLang="en-US"/>
              <a:t>，</a:t>
            </a:r>
            <a:r>
              <a:rPr lang="en-US" altLang="zh-CN"/>
              <a:t>824-849MHz</a:t>
            </a:r>
            <a:r>
              <a:rPr lang="zh-CN" altLang="en-US"/>
              <a:t>，</a:t>
            </a:r>
            <a:r>
              <a:rPr lang="en-US" altLang="zh-CN"/>
              <a:t>25MHz</a:t>
            </a:r>
          </a:p>
          <a:p>
            <a:pPr lvl="1"/>
            <a:r>
              <a:rPr lang="zh-CN" altLang="en-US"/>
              <a:t>一个运营商只能使用</a:t>
            </a:r>
            <a:r>
              <a:rPr lang="en-US" altLang="zh-CN"/>
              <a:t>12.5+12.5MHz</a:t>
            </a:r>
            <a:r>
              <a:rPr lang="zh-CN" altLang="en-US"/>
              <a:t>，一个区域内可以并存两个运营商，鼓励竞争</a:t>
            </a:r>
            <a:endParaRPr lang="en-US" altLang="zh-CN"/>
          </a:p>
          <a:p>
            <a:pPr lvl="1"/>
            <a:r>
              <a:rPr lang="en-US" altLang="zh-CN"/>
              <a:t>FDM</a:t>
            </a:r>
            <a:r>
              <a:rPr lang="zh-CN" altLang="en-US"/>
              <a:t>信道间隔</a:t>
            </a:r>
            <a:r>
              <a:rPr lang="en-US" altLang="zh-CN"/>
              <a:t>30kHz</a:t>
            </a:r>
            <a:r>
              <a:rPr lang="zh-CN" altLang="en-US"/>
              <a:t>，一个方向上有</a:t>
            </a:r>
            <a:r>
              <a:rPr lang="en-US" altLang="zh-CN"/>
              <a:t>416</a:t>
            </a:r>
            <a:r>
              <a:rPr lang="zh-CN" altLang="en-US"/>
              <a:t>个信道</a:t>
            </a:r>
            <a:endParaRPr lang="en-US" altLang="zh-CN"/>
          </a:p>
          <a:p>
            <a:pPr lvl="2"/>
            <a:r>
              <a:rPr lang="en-US" altLang="zh-CN"/>
              <a:t>21</a:t>
            </a:r>
            <a:r>
              <a:rPr lang="zh-CN" altLang="en-US"/>
              <a:t>个控制信道</a:t>
            </a:r>
            <a:r>
              <a:rPr lang="en-US" altLang="zh-CN"/>
              <a:t>+395</a:t>
            </a:r>
            <a:r>
              <a:rPr lang="zh-CN" altLang="en-US"/>
              <a:t>个通话信道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B5FAB-631E-4921-AA38-20FBA1F00B5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704263" cy="5367338"/>
          </a:xfrm>
        </p:spPr>
        <p:txBody>
          <a:bodyPr/>
          <a:lstStyle/>
          <a:p>
            <a:pPr lvl="1"/>
            <a:r>
              <a:rPr lang="zh-CN" altLang="en-US"/>
              <a:t>控制信道是数字信道，</a:t>
            </a:r>
            <a:r>
              <a:rPr lang="en-US" altLang="zh-CN"/>
              <a:t>10Kbps</a:t>
            </a:r>
          </a:p>
          <a:p>
            <a:pPr lvl="1"/>
            <a:r>
              <a:rPr lang="zh-CN" altLang="en-US"/>
              <a:t>通话信道使用</a:t>
            </a:r>
            <a:r>
              <a:rPr lang="en-US" altLang="zh-CN"/>
              <a:t>FM</a:t>
            </a:r>
            <a:r>
              <a:rPr lang="zh-CN" altLang="en-US"/>
              <a:t>直接传输模拟语音</a:t>
            </a:r>
            <a:endParaRPr lang="en-US" altLang="zh-CN"/>
          </a:p>
          <a:p>
            <a:pPr lvl="1"/>
            <a:r>
              <a:rPr lang="zh-CN" altLang="en-US"/>
              <a:t>一个</a:t>
            </a:r>
            <a:r>
              <a:rPr lang="en-US" altLang="zh-CN"/>
              <a:t>cell</a:t>
            </a:r>
            <a:r>
              <a:rPr lang="zh-CN" altLang="en-US"/>
              <a:t>仅</a:t>
            </a:r>
            <a:r>
              <a:rPr lang="en-US" altLang="zh-CN"/>
              <a:t>395</a:t>
            </a:r>
            <a:r>
              <a:rPr lang="zh-CN" altLang="en-US"/>
              <a:t>个信道通常不够，</a:t>
            </a:r>
            <a:r>
              <a:rPr lang="en-US" altLang="zh-CN"/>
              <a:t>AMPS</a:t>
            </a:r>
            <a:r>
              <a:rPr lang="zh-CN" altLang="en-US"/>
              <a:t>采用频率重用的方法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5CB36-4082-479F-A3FC-47FAEA78D32A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33215" y="1628140"/>
            <a:ext cx="4940935" cy="3568065"/>
          </a:xfrm>
          <a:prstGeom prst="rect">
            <a:avLst/>
          </a:prstGeom>
        </p:spPr>
      </p:pic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1168400"/>
          </a:xfrm>
        </p:spPr>
        <p:txBody>
          <a:bodyPr/>
          <a:lstStyle/>
          <a:p>
            <a:r>
              <a:rPr lang="zh-CN" altLang="en-US"/>
              <a:t>蜂窝无线系统的构成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sz="half" idx="1"/>
          </p:nvPr>
        </p:nvSpPr>
        <p:spPr>
          <a:xfrm>
            <a:off x="250825" y="1383030"/>
            <a:ext cx="4275138" cy="4287838"/>
          </a:xfrm>
        </p:spPr>
        <p:txBody>
          <a:bodyPr/>
          <a:lstStyle/>
          <a:p>
            <a:r>
              <a:rPr lang="zh-CN" altLang="en-US" sz="2800">
                <a:sym typeface="+mn-ea"/>
              </a:rPr>
              <a:t>手持设备功率 </a:t>
            </a:r>
            <a:r>
              <a:rPr lang="en-US" altLang="zh-CN" sz="2800">
                <a:sym typeface="+mn-ea"/>
              </a:rPr>
              <a:t>&lt; 100W</a:t>
            </a:r>
            <a:endParaRPr lang="zh-CN" altLang="en-US" sz="2800"/>
          </a:p>
          <a:p>
            <a:r>
              <a:rPr lang="zh-CN" altLang="en-US" sz="2800"/>
              <a:t>将区域分为</a:t>
            </a:r>
            <a:r>
              <a:rPr lang="en-US" altLang="zh-CN" sz="2800"/>
              <a:t>cell</a:t>
            </a:r>
          </a:p>
          <a:p>
            <a:pPr lvl="1"/>
            <a:r>
              <a:rPr lang="zh-CN" altLang="en-US" sz="2400"/>
              <a:t>每个</a:t>
            </a:r>
            <a:r>
              <a:rPr lang="en-US" altLang="zh-CN" sz="2400"/>
              <a:t>cell</a:t>
            </a:r>
            <a:r>
              <a:rPr lang="zh-CN" altLang="en-US" sz="2400"/>
              <a:t>分配一定通信频率，并有一个基站（</a:t>
            </a:r>
            <a:r>
              <a:rPr lang="en-US" altLang="zh-CN" sz="2400"/>
              <a:t>base station</a:t>
            </a:r>
            <a:r>
              <a:rPr lang="zh-CN" altLang="en-US" sz="2400"/>
              <a:t>，</a:t>
            </a:r>
            <a:r>
              <a:rPr lang="en-US" altLang="zh-CN" sz="2400"/>
              <a:t>BS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en-US" altLang="zh-CN" sz="2400"/>
              <a:t>BS</a:t>
            </a:r>
            <a:r>
              <a:rPr lang="zh-CN" altLang="en-US" sz="2400"/>
              <a:t>包含无线信号发射器、接收器和控制单元</a:t>
            </a:r>
            <a:endParaRPr lang="en-US" altLang="zh-CN" sz="2400"/>
          </a:p>
          <a:p>
            <a:pPr lvl="1"/>
            <a:r>
              <a:rPr lang="zh-CN" altLang="en-US" sz="2400"/>
              <a:t>一个</a:t>
            </a:r>
            <a:r>
              <a:rPr lang="en-US" altLang="zh-CN" sz="2400"/>
              <a:t>cell</a:t>
            </a:r>
            <a:r>
              <a:rPr lang="zh-CN" altLang="en-US" sz="2400"/>
              <a:t>中</a:t>
            </a:r>
            <a:r>
              <a:rPr lang="en-US" altLang="zh-CN" sz="2400"/>
              <a:t>BS</a:t>
            </a:r>
            <a:r>
              <a:rPr lang="zh-CN" altLang="en-US" sz="2400"/>
              <a:t>天线应与其相邻</a:t>
            </a:r>
            <a:r>
              <a:rPr lang="en-US" altLang="zh-CN" sz="2400"/>
              <a:t>cell</a:t>
            </a:r>
            <a:r>
              <a:rPr lang="zh-CN" altLang="en-US" sz="2400"/>
              <a:t>天线的距离相等，通常</a:t>
            </a:r>
            <a:r>
              <a:rPr lang="en-US" altLang="zh-CN" sz="2400"/>
              <a:t>cell</a:t>
            </a:r>
            <a:r>
              <a:rPr lang="zh-CN" altLang="en-US" sz="2400"/>
              <a:t>为六边形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3F9D6-DB25-4022-A0A6-1167D26734A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31080" y="5196205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移动交换中心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984240" y="666115"/>
            <a:ext cx="2376170" cy="716915"/>
          </a:xfrm>
          <a:prstGeom prst="wedgeRoundRectCallout">
            <a:avLst>
              <a:gd name="adj1" fmla="val -20096"/>
              <a:gd name="adj2" fmla="val 15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为什么是正六边形？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67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BD90D-123C-438F-AC86-3A234A2508C3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1167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836613"/>
            <a:ext cx="8948737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AMPS</a:t>
            </a:r>
            <a:r>
              <a:rPr lang="zh-CN" altLang="en-US"/>
              <a:t>工作方式</a:t>
            </a:r>
            <a:endParaRPr lang="en-US" altLang="zh-CN"/>
          </a:p>
          <a:p>
            <a:pPr lvl="1"/>
            <a:r>
              <a:rPr lang="zh-CN" altLang="en-US"/>
              <a:t>每个</a:t>
            </a:r>
            <a:r>
              <a:rPr lang="en-US" altLang="zh-CN"/>
              <a:t>AMPS</a:t>
            </a:r>
            <a:r>
              <a:rPr lang="zh-CN" altLang="en-US"/>
              <a:t>电话包含一个</a:t>
            </a:r>
            <a:r>
              <a:rPr lang="en-US" altLang="zh-CN"/>
              <a:t>NAM</a:t>
            </a:r>
            <a:r>
              <a:rPr lang="zh-CN" altLang="en-US"/>
              <a:t>只读存储模块，负责将模块序列号和电话号码传输给</a:t>
            </a:r>
            <a:r>
              <a:rPr lang="en-US" altLang="zh-CN"/>
              <a:t>MTSO</a:t>
            </a:r>
          </a:p>
          <a:p>
            <a:pPr lvl="1"/>
            <a:r>
              <a:rPr lang="zh-CN" altLang="en-US"/>
              <a:t>呼叫过程</a:t>
            </a:r>
            <a:endParaRPr lang="en-US" altLang="zh-CN"/>
          </a:p>
          <a:p>
            <a:pPr lvl="2"/>
            <a:r>
              <a:rPr lang="zh-CN" altLang="en-US"/>
              <a:t>用户在电话上按键拨号，电话号码和主叫方信息被传送到</a:t>
            </a:r>
            <a:r>
              <a:rPr lang="en-US" altLang="zh-CN"/>
              <a:t>MTSO</a:t>
            </a:r>
          </a:p>
          <a:p>
            <a:pPr lvl="2"/>
            <a:r>
              <a:rPr lang="en-US" altLang="zh-CN"/>
              <a:t>MTSO</a:t>
            </a:r>
            <a:r>
              <a:rPr lang="zh-CN" altLang="en-US"/>
              <a:t>检查电话号码和主叫方权限</a:t>
            </a:r>
            <a:endParaRPr lang="en-US" altLang="zh-CN"/>
          </a:p>
          <a:p>
            <a:pPr lvl="2"/>
            <a:r>
              <a:rPr lang="en-US" altLang="zh-CN"/>
              <a:t>MTSO</a:t>
            </a:r>
            <a:r>
              <a:rPr lang="zh-CN" altLang="en-US"/>
              <a:t>通知主叫方使用的通话信道信息</a:t>
            </a:r>
            <a:endParaRPr lang="en-US" altLang="zh-CN"/>
          </a:p>
          <a:p>
            <a:pPr lvl="2"/>
            <a:r>
              <a:rPr lang="en-US" altLang="zh-CN"/>
              <a:t>MTSO</a:t>
            </a:r>
            <a:r>
              <a:rPr lang="zh-CN" altLang="en-US"/>
              <a:t>向被叫方发送响铃指令（在</a:t>
            </a:r>
            <a:r>
              <a:rPr lang="en-US" altLang="zh-CN"/>
              <a:t>10</a:t>
            </a:r>
            <a:r>
              <a:rPr lang="zh-CN" altLang="en-US"/>
              <a:t>秒内完成）</a:t>
            </a:r>
            <a:endParaRPr lang="en-US" altLang="zh-CN"/>
          </a:p>
          <a:p>
            <a:pPr lvl="2"/>
            <a:r>
              <a:rPr lang="zh-CN" altLang="en-US"/>
              <a:t>被叫方应答后，</a:t>
            </a:r>
            <a:r>
              <a:rPr lang="en-US" altLang="zh-CN"/>
              <a:t>MTSO</a:t>
            </a:r>
            <a:r>
              <a:rPr lang="zh-CN" altLang="en-US"/>
              <a:t>建立通信线路</a:t>
            </a:r>
            <a:endParaRPr lang="en-US" altLang="zh-CN"/>
          </a:p>
          <a:p>
            <a:pPr lvl="2"/>
            <a:r>
              <a:rPr lang="zh-CN" altLang="en-US"/>
              <a:t>通话完成后，</a:t>
            </a:r>
            <a:r>
              <a:rPr lang="en-US" altLang="zh-CN"/>
              <a:t>MTSO</a:t>
            </a:r>
            <a:r>
              <a:rPr lang="zh-CN" altLang="en-US"/>
              <a:t>撤销线路</a:t>
            </a:r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B48A9-3F40-4449-A36D-11F0E266945A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en-US" altLang="zh-CN" sz="2800"/>
              <a:t>AMPS</a:t>
            </a:r>
            <a:r>
              <a:rPr lang="zh-CN" altLang="en-US" sz="2800"/>
              <a:t>控制信道</a:t>
            </a:r>
            <a:endParaRPr lang="en-US" altLang="zh-CN" sz="2800"/>
          </a:p>
          <a:p>
            <a:pPr lvl="1"/>
            <a:r>
              <a:rPr lang="zh-CN" altLang="en-US" sz="2400"/>
              <a:t>每个</a:t>
            </a:r>
            <a:r>
              <a:rPr lang="en-US" altLang="zh-CN" sz="2400"/>
              <a:t>AMPS</a:t>
            </a:r>
            <a:r>
              <a:rPr lang="zh-CN" altLang="en-US" sz="2400"/>
              <a:t>包含</a:t>
            </a:r>
            <a:r>
              <a:rPr lang="en-US" altLang="zh-CN" sz="2400"/>
              <a:t>21</a:t>
            </a:r>
            <a:r>
              <a:rPr lang="zh-CN" altLang="en-US" sz="2400"/>
              <a:t>个全双工</a:t>
            </a:r>
            <a:r>
              <a:rPr lang="en-US" altLang="zh-CN" sz="2400"/>
              <a:t>30K-Hz</a:t>
            </a:r>
            <a:r>
              <a:rPr lang="zh-CN" altLang="en-US" sz="2400"/>
              <a:t>控制信道，包括</a:t>
            </a:r>
            <a:r>
              <a:rPr lang="en-US" altLang="zh-CN" sz="2400"/>
              <a:t>21</a:t>
            </a:r>
            <a:r>
              <a:rPr lang="zh-CN" altLang="en-US" sz="2400"/>
              <a:t>个反向控制信道（</a:t>
            </a:r>
            <a:r>
              <a:rPr lang="en-US" altLang="zh-CN" sz="2400"/>
              <a:t>RCC</a:t>
            </a:r>
            <a:r>
              <a:rPr lang="zh-CN" altLang="en-US" sz="2400"/>
              <a:t>，从终端到</a:t>
            </a:r>
            <a:r>
              <a:rPr lang="en-US" altLang="zh-CN" sz="2400"/>
              <a:t>BS</a:t>
            </a:r>
            <a:r>
              <a:rPr lang="zh-CN" altLang="en-US" sz="2400"/>
              <a:t>）和</a:t>
            </a:r>
            <a:r>
              <a:rPr lang="en-US" altLang="zh-CN" sz="2400"/>
              <a:t>21</a:t>
            </a:r>
            <a:r>
              <a:rPr lang="zh-CN" altLang="en-US" sz="2400"/>
              <a:t>个前向控制信道（</a:t>
            </a:r>
            <a:r>
              <a:rPr lang="en-US" altLang="zh-CN" sz="2400"/>
              <a:t>FCC</a:t>
            </a:r>
            <a:r>
              <a:rPr lang="zh-CN" altLang="en-US" sz="2400"/>
              <a:t>，从</a:t>
            </a:r>
            <a:r>
              <a:rPr lang="en-US" altLang="zh-CN" sz="2400"/>
              <a:t>BS</a:t>
            </a:r>
            <a:r>
              <a:rPr lang="zh-CN" altLang="en-US" sz="2400"/>
              <a:t>到终端）。控制信道使用</a:t>
            </a:r>
            <a:r>
              <a:rPr lang="en-US" altLang="zh-CN" sz="2400"/>
              <a:t>FSK</a:t>
            </a:r>
            <a:r>
              <a:rPr lang="zh-CN" altLang="en-US" sz="2400"/>
              <a:t>。</a:t>
            </a:r>
            <a:endParaRPr lang="en-US" altLang="zh-CN" sz="2400"/>
          </a:p>
          <a:p>
            <a:pPr lvl="1"/>
            <a:r>
              <a:rPr lang="en-US" altLang="zh-CN" sz="2400"/>
              <a:t>RCC</a:t>
            </a:r>
            <a:r>
              <a:rPr lang="zh-CN" altLang="en-US" sz="2400"/>
              <a:t>：</a:t>
            </a:r>
            <a:r>
              <a:rPr lang="en-US" altLang="zh-CN" sz="2400"/>
              <a:t>48-bit</a:t>
            </a:r>
            <a:r>
              <a:rPr lang="zh-CN" altLang="en-US" sz="2400"/>
              <a:t>头部；</a:t>
            </a:r>
            <a:r>
              <a:rPr lang="en-US" altLang="zh-CN" sz="2400"/>
              <a:t>1</a:t>
            </a:r>
            <a:r>
              <a:rPr lang="zh-CN" altLang="en-US" sz="2400"/>
              <a:t>到</a:t>
            </a:r>
            <a:r>
              <a:rPr lang="en-US" altLang="zh-CN" sz="2400"/>
              <a:t>6</a:t>
            </a:r>
            <a:r>
              <a:rPr lang="zh-CN" altLang="en-US" sz="2400"/>
              <a:t>个</a:t>
            </a:r>
            <a:r>
              <a:rPr lang="en-US" altLang="zh-CN" sz="2400"/>
              <a:t>word</a:t>
            </a:r>
            <a:r>
              <a:rPr lang="zh-CN" altLang="en-US" sz="2400"/>
              <a:t>的数据，每个</a:t>
            </a:r>
            <a:r>
              <a:rPr lang="en-US" altLang="zh-CN" sz="2400"/>
              <a:t>word</a:t>
            </a:r>
            <a:r>
              <a:rPr lang="zh-CN" altLang="en-US" sz="2400"/>
              <a:t>包含</a:t>
            </a:r>
            <a:r>
              <a:rPr lang="en-US" altLang="zh-CN" sz="2400"/>
              <a:t>36-bit</a:t>
            </a:r>
            <a:r>
              <a:rPr lang="zh-CN" altLang="en-US" sz="2400"/>
              <a:t>的数据，使用</a:t>
            </a:r>
            <a:r>
              <a:rPr lang="en-US" altLang="zh-CN" sz="2400"/>
              <a:t>(n,k,t) =</a:t>
            </a:r>
            <a:r>
              <a:rPr lang="zh-CN" altLang="en-US" sz="2400"/>
              <a:t>（</a:t>
            </a:r>
            <a:r>
              <a:rPr lang="en-US" altLang="zh-CN" sz="2400"/>
              <a:t>63,51,5</a:t>
            </a:r>
            <a:r>
              <a:rPr lang="zh-CN" altLang="en-US" sz="2400"/>
              <a:t>）</a:t>
            </a:r>
            <a:r>
              <a:rPr lang="en-US" altLang="zh-CN" sz="2400"/>
              <a:t>BCH</a:t>
            </a:r>
            <a:r>
              <a:rPr lang="zh-CN" altLang="en-US" sz="2400"/>
              <a:t>编码，形成</a:t>
            </a:r>
            <a:r>
              <a:rPr lang="en-US" altLang="zh-CN" sz="2400"/>
              <a:t>48-bit</a:t>
            </a:r>
            <a:r>
              <a:rPr lang="zh-CN" altLang="en-US" sz="2400"/>
              <a:t>的</a:t>
            </a:r>
            <a:r>
              <a:rPr lang="en-US" altLang="zh-CN" sz="2400"/>
              <a:t>word</a:t>
            </a:r>
            <a:r>
              <a:rPr lang="zh-CN" altLang="en-US" sz="2400"/>
              <a:t>；每个</a:t>
            </a:r>
            <a:r>
              <a:rPr lang="en-US" altLang="zh-CN" sz="2400"/>
              <a:t>word</a:t>
            </a:r>
            <a:r>
              <a:rPr lang="zh-CN" altLang="en-US" sz="2400"/>
              <a:t>在帧内传输</a:t>
            </a:r>
            <a:r>
              <a:rPr lang="en-US" altLang="zh-CN" sz="2400"/>
              <a:t>5</a:t>
            </a:r>
            <a:r>
              <a:rPr lang="zh-CN" altLang="en-US" sz="2400"/>
              <a:t>次</a:t>
            </a:r>
            <a:endParaRPr lang="en-US" altLang="zh-CN" sz="2400"/>
          </a:p>
          <a:p>
            <a:pPr lvl="1"/>
            <a:r>
              <a:rPr lang="en-US" altLang="zh-CN" sz="2400"/>
              <a:t>FCC</a:t>
            </a:r>
            <a:r>
              <a:rPr lang="zh-CN" altLang="en-US" sz="2400"/>
              <a:t>：</a:t>
            </a:r>
            <a:r>
              <a:rPr lang="en-US" altLang="zh-CN" sz="2400"/>
              <a:t>10-bit</a:t>
            </a:r>
            <a:r>
              <a:rPr lang="zh-CN" altLang="en-US" sz="2400"/>
              <a:t>头部；两个</a:t>
            </a:r>
            <a:r>
              <a:rPr lang="en-US" altLang="zh-CN" sz="2400"/>
              <a:t>word</a:t>
            </a:r>
            <a:r>
              <a:rPr lang="zh-CN" altLang="en-US" sz="2400"/>
              <a:t>的数据，每个</a:t>
            </a:r>
            <a:r>
              <a:rPr lang="en-US" altLang="zh-CN" sz="2400"/>
              <a:t>word</a:t>
            </a:r>
            <a:r>
              <a:rPr lang="zh-CN" altLang="en-US" sz="2400"/>
              <a:t>包含</a:t>
            </a:r>
            <a:r>
              <a:rPr lang="en-US" altLang="zh-CN" sz="2400"/>
              <a:t>28-bit</a:t>
            </a:r>
            <a:r>
              <a:rPr lang="zh-CN" altLang="en-US" sz="2400"/>
              <a:t>的数据和</a:t>
            </a:r>
            <a:r>
              <a:rPr lang="en-US" altLang="zh-CN" sz="2400"/>
              <a:t>12-bit</a:t>
            </a:r>
            <a:r>
              <a:rPr lang="zh-CN" altLang="en-US" sz="2400"/>
              <a:t>的校验码，每个</a:t>
            </a:r>
            <a:r>
              <a:rPr lang="en-US" altLang="zh-CN" sz="2400"/>
              <a:t>word</a:t>
            </a:r>
            <a:r>
              <a:rPr lang="zh-CN" altLang="en-US" sz="2400"/>
              <a:t>传输</a:t>
            </a:r>
            <a:r>
              <a:rPr lang="en-US" altLang="zh-CN" sz="2400"/>
              <a:t>5</a:t>
            </a:r>
            <a:r>
              <a:rPr lang="zh-CN" altLang="en-US" sz="2400"/>
              <a:t>次；</a:t>
            </a:r>
            <a:r>
              <a:rPr lang="en-US" altLang="zh-CN" sz="2400"/>
              <a:t>FCC</a:t>
            </a:r>
            <a:r>
              <a:rPr lang="zh-CN" altLang="en-US" sz="2400"/>
              <a:t>包含传呼信息和频率分配信息</a:t>
            </a:r>
            <a:endParaRPr lang="en-US" altLang="zh-CN" sz="2400"/>
          </a:p>
          <a:p>
            <a:pPr lvl="1"/>
            <a:r>
              <a:rPr lang="zh-CN" altLang="en-US" sz="2400"/>
              <a:t>在紧急情况下，如功率改变或者切换</a:t>
            </a:r>
            <a:r>
              <a:rPr lang="en-US" altLang="zh-CN" sz="2400"/>
              <a:t>BS</a:t>
            </a:r>
            <a:r>
              <a:rPr lang="zh-CN" altLang="en-US" sz="2400"/>
              <a:t>，控制信息可以通过语音信道传输。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E52ED-2781-4DF7-9566-A84CF8204AA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98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DB402-7269-4708-A442-F72D6138D3D2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2150"/>
            <a:ext cx="8990013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第一代和第二代蜂窝系统的区别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第一代蜂窝网络采用纯模拟技术，而第二代网络采用数字技术，提供数字化的数据信道</a:t>
            </a:r>
            <a:endParaRPr lang="en-US" altLang="zh-CN"/>
          </a:p>
          <a:p>
            <a:pPr lvl="1"/>
            <a:r>
              <a:rPr lang="zh-CN" altLang="en-US"/>
              <a:t>模拟语音需要转换成数字信号再传输</a:t>
            </a:r>
            <a:endParaRPr lang="en-US" altLang="zh-CN"/>
          </a:p>
          <a:p>
            <a:r>
              <a:rPr lang="zh-CN" altLang="en-US"/>
              <a:t>第二代蜂窝网络普遍加密用户的语音和数据</a:t>
            </a:r>
            <a:endParaRPr lang="en-US" altLang="zh-CN"/>
          </a:p>
          <a:p>
            <a:r>
              <a:rPr lang="zh-CN" altLang="en-US"/>
              <a:t>第二代蜂窝网络普遍使用数字检错和纠错技术</a:t>
            </a:r>
            <a:endParaRPr lang="en-US" altLang="zh-CN"/>
          </a:p>
          <a:p>
            <a:r>
              <a:rPr lang="zh-CN" altLang="en-US"/>
              <a:t>在第一代蜂窝网络中，一个信道只能供一个用户使用，在第二代中，使用</a:t>
            </a:r>
            <a:r>
              <a:rPr lang="en-US" altLang="zh-CN"/>
              <a:t>TDMA</a:t>
            </a:r>
            <a:r>
              <a:rPr lang="zh-CN" altLang="en-US"/>
              <a:t>或者</a:t>
            </a:r>
            <a:r>
              <a:rPr lang="en-US" altLang="zh-CN"/>
              <a:t>CDMA</a:t>
            </a:r>
            <a:r>
              <a:rPr lang="zh-CN" altLang="en-US"/>
              <a:t>，一个信道可以供多个用户使用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3F100-6CB3-4C16-9BA5-3FE2621A91E0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蜂窝通信中的</a:t>
            </a:r>
            <a:r>
              <a:rPr lang="en-US" altLang="zh-CN"/>
              <a:t>FDMA</a:t>
            </a:r>
            <a:r>
              <a:rPr lang="zh-CN" altLang="en-US"/>
              <a:t>和</a:t>
            </a:r>
            <a:r>
              <a:rPr lang="en-US" altLang="zh-CN"/>
              <a:t>TDMA</a:t>
            </a:r>
            <a:endParaRPr lang="zh-CN" altLang="en-US"/>
          </a:p>
        </p:txBody>
      </p:sp>
      <p:sp>
        <p:nvSpPr>
          <p:cNvPr id="1218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FDMA</a:t>
            </a:r>
            <a:r>
              <a:rPr lang="zh-CN" altLang="en-US" sz="2800"/>
              <a:t>：每个</a:t>
            </a:r>
            <a:r>
              <a:rPr lang="en-US" altLang="zh-CN" sz="2800"/>
              <a:t>cell</a:t>
            </a:r>
            <a:r>
              <a:rPr lang="zh-CN" altLang="en-US" sz="2800"/>
              <a:t>分配</a:t>
            </a:r>
            <a:r>
              <a:rPr lang="en-US" altLang="zh-CN" sz="2800"/>
              <a:t>2</a:t>
            </a:r>
            <a:r>
              <a:rPr lang="en-US" altLang="zh-CN" sz="2800" i="1"/>
              <a:t>M</a:t>
            </a:r>
            <a:r>
              <a:rPr lang="zh-CN" altLang="en-US" sz="2800"/>
              <a:t>个信道，每个信道</a:t>
            </a:r>
            <a:r>
              <a:rPr lang="el-GR" altLang="zh-CN" sz="2800" i="1"/>
              <a:t>δ</a:t>
            </a:r>
            <a:r>
              <a:rPr lang="en-US" altLang="zh-CN" sz="2800"/>
              <a:t>-Hz</a:t>
            </a:r>
            <a:r>
              <a:rPr lang="zh-CN" altLang="en-US" sz="2800"/>
              <a:t>带宽；</a:t>
            </a:r>
            <a:endParaRPr lang="en-US" altLang="zh-CN" sz="2800"/>
          </a:p>
          <a:p>
            <a:pPr lvl="1"/>
            <a:r>
              <a:rPr lang="zh-CN" altLang="en-US" sz="2400"/>
              <a:t>以下信道从移动终端到</a:t>
            </a:r>
            <a:r>
              <a:rPr lang="en-US" altLang="zh-CN" sz="2400"/>
              <a:t>BS</a:t>
            </a:r>
            <a:r>
              <a:rPr lang="zh-CN" altLang="en-US" sz="2400"/>
              <a:t>：</a:t>
            </a:r>
            <a:br>
              <a:rPr lang="en-US" altLang="zh-CN" sz="2400"/>
            </a:br>
            <a:r>
              <a:rPr lang="en-US" altLang="zh-CN" sz="2400" i="1"/>
              <a:t>f</a:t>
            </a:r>
            <a:r>
              <a:rPr lang="en-US" altLang="zh-CN" sz="2400" i="1" baseline="-25000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 i="1" baseline="-25000"/>
              <a:t>c</a:t>
            </a:r>
            <a:r>
              <a:rPr lang="en-US" altLang="zh-CN" sz="2400"/>
              <a:t>+</a:t>
            </a:r>
            <a:r>
              <a:rPr lang="el-GR" altLang="zh-CN" sz="2400" i="1"/>
              <a:t>δ</a:t>
            </a:r>
            <a:r>
              <a:rPr lang="en-US" altLang="zh-CN" sz="2400" i="1"/>
              <a:t>, f</a:t>
            </a:r>
            <a:r>
              <a:rPr lang="en-US" altLang="zh-CN" sz="2400" i="1" baseline="-25000"/>
              <a:t>c</a:t>
            </a:r>
            <a:r>
              <a:rPr lang="en-US" altLang="zh-CN" sz="2400"/>
              <a:t>+2</a:t>
            </a:r>
            <a:r>
              <a:rPr lang="el-GR" altLang="zh-CN" sz="2400" i="1"/>
              <a:t>δ</a:t>
            </a:r>
            <a:r>
              <a:rPr lang="en-US" altLang="zh-CN" sz="2400" i="1"/>
              <a:t>, …, f</a:t>
            </a:r>
            <a:r>
              <a:rPr lang="en-US" altLang="zh-CN" sz="2400" i="1" baseline="-25000"/>
              <a:t>c</a:t>
            </a:r>
            <a:r>
              <a:rPr lang="en-US" altLang="zh-CN" sz="2400"/>
              <a:t>+(</a:t>
            </a:r>
            <a:r>
              <a:rPr lang="en-US" altLang="zh-CN" sz="2400" i="1"/>
              <a:t>M</a:t>
            </a:r>
            <a:r>
              <a:rPr lang="en-US" altLang="zh-CN" sz="2400"/>
              <a:t>-1)</a:t>
            </a:r>
            <a:r>
              <a:rPr lang="el-GR" altLang="zh-CN" sz="2400" i="1"/>
              <a:t>δ</a:t>
            </a:r>
            <a:r>
              <a:rPr lang="zh-CN" altLang="en-US" sz="2400" i="1"/>
              <a:t>，</a:t>
            </a:r>
            <a:r>
              <a:rPr lang="en-US" altLang="zh-CN" sz="2400" i="1"/>
              <a:t>f</a:t>
            </a:r>
            <a:r>
              <a:rPr lang="en-US" altLang="zh-CN" sz="2400" i="1" baseline="-25000"/>
              <a:t>c</a:t>
            </a:r>
            <a:r>
              <a:rPr lang="zh-CN" altLang="en-US" sz="2400"/>
              <a:t>是最小信道的载波频率</a:t>
            </a:r>
            <a:endParaRPr lang="en-US" altLang="zh-CN" sz="2400"/>
          </a:p>
          <a:p>
            <a:pPr lvl="1"/>
            <a:r>
              <a:rPr lang="zh-CN" altLang="en-US" sz="2400"/>
              <a:t>以下信道从</a:t>
            </a:r>
            <a:r>
              <a:rPr lang="en-US" altLang="zh-CN" sz="2400"/>
              <a:t>BS</a:t>
            </a:r>
            <a:r>
              <a:rPr lang="zh-CN" altLang="en-US" sz="2400"/>
              <a:t>到移动终端：</a:t>
            </a:r>
            <a:br>
              <a:rPr lang="en-US" altLang="zh-CN" sz="2400"/>
            </a:br>
            <a:r>
              <a:rPr lang="en-US" altLang="zh-CN" sz="2400" i="1"/>
              <a:t> f</a:t>
            </a:r>
            <a:r>
              <a:rPr lang="en-US" altLang="zh-CN" sz="2400" i="1" baseline="-25000"/>
              <a:t>c</a:t>
            </a:r>
            <a:r>
              <a:rPr lang="en-US" altLang="zh-CN" sz="2400"/>
              <a:t>+</a:t>
            </a:r>
            <a:r>
              <a:rPr lang="el-GR" altLang="zh-CN" sz="2400"/>
              <a:t>Δ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 i="1" baseline="-25000"/>
              <a:t>c</a:t>
            </a:r>
            <a:r>
              <a:rPr lang="en-US" altLang="zh-CN" sz="2400"/>
              <a:t>+</a:t>
            </a:r>
            <a:r>
              <a:rPr lang="el-GR" altLang="zh-CN" sz="2400" i="1"/>
              <a:t>δ</a:t>
            </a:r>
            <a:r>
              <a:rPr lang="en-US" altLang="zh-CN" sz="2400" i="1"/>
              <a:t>+</a:t>
            </a:r>
            <a:r>
              <a:rPr lang="el-GR" altLang="zh-CN" sz="2400"/>
              <a:t>Δ</a:t>
            </a:r>
            <a:r>
              <a:rPr lang="en-US" altLang="zh-CN" sz="2400" i="1"/>
              <a:t>, f</a:t>
            </a:r>
            <a:r>
              <a:rPr lang="en-US" altLang="zh-CN" sz="2400" i="1" baseline="-25000"/>
              <a:t>c</a:t>
            </a:r>
            <a:r>
              <a:rPr lang="en-US" altLang="zh-CN" sz="2400"/>
              <a:t>+2</a:t>
            </a:r>
            <a:r>
              <a:rPr lang="el-GR" altLang="zh-CN" sz="2400" i="1"/>
              <a:t>δ</a:t>
            </a:r>
            <a:r>
              <a:rPr lang="en-US" altLang="zh-CN" sz="2400" i="1"/>
              <a:t>+</a:t>
            </a:r>
            <a:r>
              <a:rPr lang="el-GR" altLang="zh-CN" sz="2400"/>
              <a:t>Δ</a:t>
            </a:r>
            <a:r>
              <a:rPr lang="en-US" altLang="zh-CN" sz="2400" i="1"/>
              <a:t>, …, f</a:t>
            </a:r>
            <a:r>
              <a:rPr lang="en-US" altLang="zh-CN" sz="2400" i="1" baseline="-25000"/>
              <a:t>c</a:t>
            </a:r>
            <a:r>
              <a:rPr lang="en-US" altLang="zh-CN" sz="2400"/>
              <a:t>+(</a:t>
            </a:r>
            <a:r>
              <a:rPr lang="en-US" altLang="zh-CN" sz="2400" i="1"/>
              <a:t>M</a:t>
            </a:r>
            <a:r>
              <a:rPr lang="en-US" altLang="zh-CN" sz="2400"/>
              <a:t>-1)</a:t>
            </a:r>
            <a:r>
              <a:rPr lang="el-GR" altLang="zh-CN" sz="2400" i="1"/>
              <a:t>δ</a:t>
            </a:r>
            <a:r>
              <a:rPr lang="en-US" altLang="zh-CN" sz="2400" i="1"/>
              <a:t>+</a:t>
            </a:r>
            <a:r>
              <a:rPr lang="el-GR" altLang="zh-CN" sz="2400"/>
              <a:t>Δ</a:t>
            </a:r>
            <a:endParaRPr lang="en-US" altLang="zh-CN" sz="2400"/>
          </a:p>
          <a:p>
            <a:pPr lvl="1"/>
            <a:r>
              <a:rPr lang="zh-CN" altLang="en-US" sz="2400"/>
              <a:t>每个用户获分两个信道，</a:t>
            </a:r>
            <a:r>
              <a:rPr lang="en-US" altLang="zh-CN" sz="2400" i="1"/>
              <a:t>f</a:t>
            </a:r>
            <a:r>
              <a:rPr lang="zh-CN" altLang="en-US" sz="2400"/>
              <a:t>和</a:t>
            </a:r>
            <a:r>
              <a:rPr lang="en-US" altLang="zh-CN" sz="2400" i="1"/>
              <a:t>f +</a:t>
            </a:r>
            <a:r>
              <a:rPr lang="el-GR" altLang="zh-CN" sz="2400"/>
              <a:t>Δ</a:t>
            </a:r>
            <a:endParaRPr lang="en-US" altLang="zh-CN" sz="2400"/>
          </a:p>
          <a:p>
            <a:r>
              <a:rPr lang="en-US" altLang="zh-CN" sz="2800"/>
              <a:t>TDMA</a:t>
            </a:r>
            <a:r>
              <a:rPr lang="zh-CN" altLang="en-US" sz="2800"/>
              <a:t>：每个</a:t>
            </a:r>
            <a:r>
              <a:rPr lang="en-US" altLang="zh-CN" sz="2800"/>
              <a:t>cell</a:t>
            </a:r>
            <a:r>
              <a:rPr lang="zh-CN" altLang="en-US" sz="2800"/>
              <a:t>分配若干个个信道，前向和反向信道各一半</a:t>
            </a:r>
            <a:endParaRPr lang="en-US" altLang="zh-CN" sz="2800"/>
          </a:p>
          <a:p>
            <a:pPr lvl="1"/>
            <a:r>
              <a:rPr lang="zh-CN" altLang="en-US" sz="2400"/>
              <a:t>每个方向信道通过</a:t>
            </a:r>
            <a:r>
              <a:rPr lang="en-US" altLang="zh-CN" sz="2400"/>
              <a:t>TDMA</a:t>
            </a:r>
            <a:r>
              <a:rPr lang="zh-CN" altLang="en-US" sz="2400"/>
              <a:t>划分出若干逻辑信道</a:t>
            </a:r>
            <a:endParaRPr lang="en-US" altLang="zh-CN" sz="2400"/>
          </a:p>
          <a:p>
            <a:pPr lvl="1"/>
            <a:r>
              <a:rPr lang="zh-CN" altLang="en-US" sz="2400"/>
              <a:t>每个用户使用两个不同方向的逻辑信道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E575A-3A1F-46A7-B5D3-A242E618ECC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移动无线通信中的</a:t>
            </a:r>
            <a:r>
              <a:rPr lang="en-US" altLang="zh-CN"/>
              <a:t>TDMA</a:t>
            </a:r>
            <a:endParaRPr lang="zh-CN" altLang="en-US"/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在设计</a:t>
            </a:r>
            <a:r>
              <a:rPr lang="en-US" altLang="zh-CN" sz="2800"/>
              <a:t>GSM</a:t>
            </a:r>
            <a:r>
              <a:rPr lang="zh-CN" altLang="en-US" sz="2800"/>
              <a:t>时，考虑了以下一些问题</a:t>
            </a:r>
            <a:endParaRPr lang="en-US" altLang="zh-CN" sz="2800"/>
          </a:p>
          <a:p>
            <a:pPr lvl="1"/>
            <a:r>
              <a:rPr lang="zh-CN" altLang="en-US" sz="2400"/>
              <a:t>逻辑信道的个数，或者将一个</a:t>
            </a:r>
            <a:r>
              <a:rPr lang="en-US" altLang="zh-CN" sz="2400"/>
              <a:t>TDMA</a:t>
            </a:r>
            <a:r>
              <a:rPr lang="zh-CN" altLang="en-US" sz="2400"/>
              <a:t>帧划分为多少个时间片？</a:t>
            </a:r>
            <a:r>
              <a:rPr lang="en-US" altLang="zh-CN" sz="2400"/>
              <a:t>8</a:t>
            </a:r>
            <a:r>
              <a:rPr lang="zh-CN" altLang="en-US" sz="2400"/>
              <a:t>个</a:t>
            </a:r>
            <a:endParaRPr lang="en-US" altLang="zh-CN" sz="2400"/>
          </a:p>
          <a:p>
            <a:pPr lvl="1"/>
            <a:r>
              <a:rPr lang="en-US" altLang="zh-CN" sz="2400"/>
              <a:t>Cell</a:t>
            </a:r>
            <a:r>
              <a:rPr lang="zh-CN" altLang="en-US" sz="2400"/>
              <a:t>的半径：</a:t>
            </a:r>
            <a:r>
              <a:rPr lang="en-US" altLang="zh-CN" sz="2400"/>
              <a:t>35km</a:t>
            </a:r>
          </a:p>
          <a:p>
            <a:pPr lvl="1"/>
            <a:r>
              <a:rPr lang="zh-CN" altLang="en-US" sz="2400"/>
              <a:t>频率：以</a:t>
            </a:r>
            <a:r>
              <a:rPr lang="en-US" altLang="zh-CN" sz="2400"/>
              <a:t>900MHz</a:t>
            </a:r>
            <a:r>
              <a:rPr lang="zh-CN" altLang="en-US" sz="2400"/>
              <a:t>为中心频率</a:t>
            </a:r>
            <a:endParaRPr lang="en-US" altLang="zh-CN" sz="2400"/>
          </a:p>
          <a:p>
            <a:pPr lvl="1"/>
            <a:r>
              <a:rPr lang="zh-CN" altLang="en-US" sz="2400"/>
              <a:t>能够支持的最大移动速率：</a:t>
            </a:r>
            <a:r>
              <a:rPr lang="en-US" altLang="zh-CN" sz="2400"/>
              <a:t>250km/h</a:t>
            </a:r>
          </a:p>
          <a:p>
            <a:pPr lvl="1"/>
            <a:r>
              <a:rPr lang="zh-CN" altLang="en-US" sz="2400"/>
              <a:t>编码延迟：</a:t>
            </a:r>
            <a:r>
              <a:rPr lang="en-US" altLang="zh-CN" sz="2400"/>
              <a:t>20ms</a:t>
            </a:r>
            <a:r>
              <a:rPr lang="zh-CN" altLang="en-US" sz="2400"/>
              <a:t>，将</a:t>
            </a:r>
            <a:r>
              <a:rPr lang="en-US" altLang="zh-CN" sz="2400"/>
              <a:t>20ms</a:t>
            </a:r>
            <a:r>
              <a:rPr lang="zh-CN" altLang="en-US" sz="2400"/>
              <a:t>的语音编码为一个</a:t>
            </a:r>
            <a:r>
              <a:rPr lang="en-US" altLang="zh-CN" sz="2400"/>
              <a:t>block</a:t>
            </a:r>
            <a:r>
              <a:rPr lang="zh-CN" altLang="en-US" sz="2400"/>
              <a:t>，在语音通信中足够</a:t>
            </a:r>
            <a:endParaRPr lang="en-US" altLang="zh-CN" sz="2400"/>
          </a:p>
          <a:p>
            <a:pPr lvl="1"/>
            <a:r>
              <a:rPr lang="zh-CN" altLang="en-US" sz="2400"/>
              <a:t>带宽：不超过</a:t>
            </a:r>
            <a:r>
              <a:rPr lang="en-US" altLang="zh-CN" sz="2400"/>
              <a:t>200kHz</a:t>
            </a:r>
            <a:r>
              <a:rPr lang="zh-CN" altLang="en-US" sz="2400"/>
              <a:t>，每个信道不超过</a:t>
            </a:r>
            <a:r>
              <a:rPr lang="en-US" altLang="zh-CN" sz="2400"/>
              <a:t>25kHz</a:t>
            </a:r>
          </a:p>
          <a:p>
            <a:pPr lvl="1"/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70E5B-BCCC-4907-9497-AB04E3ACB3B4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语音编码，</a:t>
            </a:r>
            <a:r>
              <a:rPr lang="en-US" altLang="zh-CN" sz="2800"/>
              <a:t>12-kbps</a:t>
            </a:r>
          </a:p>
          <a:p>
            <a:r>
              <a:rPr lang="en-US" altLang="zh-CN" sz="2800"/>
              <a:t>20ms</a:t>
            </a:r>
            <a:r>
              <a:rPr lang="zh-CN" altLang="en-US" sz="2800"/>
              <a:t>语音，</a:t>
            </a:r>
            <a:r>
              <a:rPr lang="en-US" altLang="zh-CN" sz="2800"/>
              <a:t>240-bit</a:t>
            </a:r>
            <a:r>
              <a:rPr lang="zh-CN" altLang="en-US" sz="2800"/>
              <a:t>数据块</a:t>
            </a:r>
            <a:endParaRPr lang="en-US" altLang="zh-CN" sz="2800"/>
          </a:p>
          <a:p>
            <a:r>
              <a:rPr lang="zh-CN" altLang="en-US" sz="2800"/>
              <a:t>使用</a:t>
            </a:r>
            <a:r>
              <a:rPr lang="en-US" altLang="zh-CN" sz="2800"/>
              <a:t>1/2</a:t>
            </a:r>
            <a:r>
              <a:rPr lang="zh-CN" altLang="en-US" sz="2800"/>
              <a:t> </a:t>
            </a:r>
            <a:r>
              <a:rPr lang="en-US" altLang="zh-CN" sz="2800"/>
              <a:t>coding rate</a:t>
            </a:r>
            <a:r>
              <a:rPr lang="zh-CN" altLang="en-US" sz="2800"/>
              <a:t>的卷积码，产生</a:t>
            </a:r>
            <a:r>
              <a:rPr lang="en-US" altLang="zh-CN" sz="2800"/>
              <a:t>480-bit</a:t>
            </a:r>
            <a:r>
              <a:rPr lang="zh-CN" altLang="en-US" sz="2800"/>
              <a:t>的数据块，考虑移位寄存器初始化，每个数据块</a:t>
            </a:r>
            <a:r>
              <a:rPr lang="en-US" altLang="zh-CN" sz="2800"/>
              <a:t>488 bit</a:t>
            </a:r>
          </a:p>
          <a:p>
            <a:r>
              <a:rPr lang="en-US" altLang="zh-CN" sz="2800"/>
              <a:t>8</a:t>
            </a:r>
            <a:r>
              <a:rPr lang="zh-CN" altLang="en-US" sz="2800"/>
              <a:t>个逻辑信道数据速率</a:t>
            </a:r>
            <a:endParaRPr lang="en-US" altLang="zh-CN" sz="2800"/>
          </a:p>
          <a:p>
            <a:pPr lvl="1"/>
            <a:r>
              <a:rPr lang="en-US" altLang="zh-CN" sz="2400"/>
              <a:t>8</a:t>
            </a:r>
            <a:r>
              <a:rPr lang="zh-CN" altLang="en-US" sz="2400"/>
              <a:t>逻辑信道</a:t>
            </a:r>
            <a:r>
              <a:rPr lang="en-US" altLang="zh-CN" sz="2400"/>
              <a:t>×488 bit/20 ms = 195.2kbps</a:t>
            </a:r>
          </a:p>
          <a:p>
            <a:r>
              <a:rPr lang="en-US" altLang="zh-CN" sz="2800"/>
              <a:t>200kHz</a:t>
            </a:r>
            <a:r>
              <a:rPr lang="zh-CN" altLang="en-US" sz="2800"/>
              <a:t>信道必须能够传输超过</a:t>
            </a:r>
            <a:r>
              <a:rPr lang="en-US" altLang="zh-CN" sz="2800"/>
              <a:t>200kbps</a:t>
            </a:r>
            <a:r>
              <a:rPr lang="zh-CN" altLang="en-US" sz="2800"/>
              <a:t>的数据，使用自适应滤波实现</a:t>
            </a:r>
            <a:endParaRPr lang="en-US" altLang="zh-CN" sz="2800"/>
          </a:p>
          <a:p>
            <a:pPr lvl="1"/>
            <a:r>
              <a:rPr lang="zh-CN" altLang="en-US" sz="2400"/>
              <a:t>当移动终端的位置变化导致信号质量有明显改变时，使用训练序列重新训练自适应滤波器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2CE40-FF03-44DB-A715-56366FCF6831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63525"/>
            <a:ext cx="8015287" cy="640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05D41-5938-4B56-8040-6D1098FA0A92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考虑训练自适应滤波，</a:t>
            </a:r>
            <a:endParaRPr lang="en-US" altLang="zh-CN" sz="2800"/>
          </a:p>
          <a:p>
            <a:r>
              <a:rPr lang="en-US" altLang="zh-CN" sz="2800"/>
              <a:t>20ms</a:t>
            </a:r>
            <a:r>
              <a:rPr lang="zh-CN" altLang="en-US" sz="2800"/>
              <a:t>语音通过</a:t>
            </a:r>
            <a:r>
              <a:rPr lang="en-US" altLang="zh-CN" sz="2800"/>
              <a:t>5</a:t>
            </a:r>
            <a:r>
              <a:rPr lang="zh-CN" altLang="en-US" sz="2800"/>
              <a:t>个</a:t>
            </a:r>
            <a:r>
              <a:rPr lang="en-US" altLang="zh-CN" sz="2800"/>
              <a:t>TDMA frame</a:t>
            </a:r>
            <a:r>
              <a:rPr lang="zh-CN" altLang="en-US" sz="2800"/>
              <a:t>传输，每个</a:t>
            </a:r>
            <a:r>
              <a:rPr lang="en-US" altLang="zh-CN" sz="2800"/>
              <a:t>frame</a:t>
            </a:r>
            <a:r>
              <a:rPr lang="zh-CN" altLang="en-US" sz="2800"/>
              <a:t>分为</a:t>
            </a:r>
            <a:r>
              <a:rPr lang="en-US" altLang="zh-CN" sz="2800"/>
              <a:t>8</a:t>
            </a:r>
            <a:r>
              <a:rPr lang="zh-CN" altLang="en-US" sz="2800"/>
              <a:t>个</a:t>
            </a:r>
            <a:r>
              <a:rPr lang="en-US" altLang="zh-CN" sz="2800"/>
              <a:t>slot</a:t>
            </a:r>
            <a:r>
              <a:rPr lang="zh-CN" altLang="en-US" sz="2800"/>
              <a:t>，时长</a:t>
            </a:r>
            <a:r>
              <a:rPr lang="en-US" altLang="zh-CN" sz="2800"/>
              <a:t>0.5ms</a:t>
            </a:r>
          </a:p>
          <a:p>
            <a:r>
              <a:rPr lang="zh-CN" altLang="en-US" sz="2800"/>
              <a:t>每个</a:t>
            </a:r>
            <a:r>
              <a:rPr lang="en-US" altLang="zh-CN" sz="2800"/>
              <a:t>slot</a:t>
            </a:r>
            <a:r>
              <a:rPr lang="zh-CN" altLang="en-US" sz="2800"/>
              <a:t>传输</a:t>
            </a:r>
            <a:r>
              <a:rPr lang="en-US" altLang="zh-CN" sz="2800"/>
              <a:t>488/5=98 bits</a:t>
            </a:r>
          </a:p>
          <a:p>
            <a:r>
              <a:rPr lang="en-US" altLang="zh-CN" sz="2800"/>
              <a:t>0.4ms</a:t>
            </a:r>
            <a:r>
              <a:rPr lang="zh-CN" altLang="en-US" sz="2800"/>
              <a:t>传输</a:t>
            </a:r>
            <a:r>
              <a:rPr lang="en-US" altLang="zh-CN" sz="2800"/>
              <a:t>98</a:t>
            </a:r>
            <a:r>
              <a:rPr lang="zh-CN" altLang="en-US" sz="2800"/>
              <a:t>个</a:t>
            </a:r>
            <a:r>
              <a:rPr lang="en-US" altLang="zh-CN" sz="2800"/>
              <a:t>bit</a:t>
            </a:r>
            <a:r>
              <a:rPr lang="zh-CN" altLang="en-US" sz="2800"/>
              <a:t>，</a:t>
            </a:r>
            <a:r>
              <a:rPr lang="en-US" altLang="zh-CN" sz="2800"/>
              <a:t>245kbps</a:t>
            </a:r>
          </a:p>
          <a:p>
            <a:r>
              <a:rPr lang="zh-CN" altLang="en-US" sz="2800"/>
              <a:t>自适应滤波所需的</a:t>
            </a:r>
            <a:r>
              <a:rPr lang="en-US" altLang="zh-CN" sz="2800"/>
              <a:t>training bits</a:t>
            </a:r>
            <a:r>
              <a:rPr lang="zh-CN" altLang="en-US" sz="2800"/>
              <a:t>为</a:t>
            </a:r>
            <a:r>
              <a:rPr lang="en-US" altLang="zh-CN" sz="2800"/>
              <a:t>15</a:t>
            </a:r>
            <a:r>
              <a:rPr lang="zh-CN" altLang="en-US" sz="2800"/>
              <a:t>个</a:t>
            </a:r>
            <a:r>
              <a:rPr lang="en-US" altLang="zh-CN" sz="2800"/>
              <a:t>bit</a:t>
            </a:r>
          </a:p>
          <a:p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92638-D4EB-454E-A885-355D6DBFF5B9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1259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65625"/>
            <a:ext cx="8753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1158875"/>
          </a:xfrm>
        </p:spPr>
        <p:txBody>
          <a:bodyPr/>
          <a:lstStyle/>
          <a:p>
            <a:r>
              <a:rPr lang="zh-CN" altLang="en-US"/>
              <a:t>频率重用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250825" y="1342390"/>
            <a:ext cx="8704263" cy="4287838"/>
          </a:xfrm>
        </p:spPr>
        <p:txBody>
          <a:bodyPr/>
          <a:lstStyle/>
          <a:p>
            <a:r>
              <a:rPr lang="zh-CN" altLang="en-US" sz="2800"/>
              <a:t>理论上：一个</a:t>
            </a:r>
            <a:r>
              <a:rPr lang="en-US" altLang="zh-CN" sz="2800"/>
              <a:t>cell</a:t>
            </a:r>
            <a:r>
              <a:rPr lang="zh-CN" altLang="en-US" sz="2800"/>
              <a:t>中的</a:t>
            </a:r>
            <a:r>
              <a:rPr lang="en-US" altLang="zh-CN" sz="2800"/>
              <a:t>BS</a:t>
            </a:r>
            <a:r>
              <a:rPr lang="zh-CN" altLang="en-US" sz="2800"/>
              <a:t>控制其无线信号传输能量，使得移动设备在</a:t>
            </a:r>
            <a:r>
              <a:rPr lang="en-US" altLang="zh-CN" sz="2800"/>
              <a:t>cell</a:t>
            </a:r>
            <a:r>
              <a:rPr lang="zh-CN" altLang="en-US" sz="2800"/>
              <a:t>内可以与</a:t>
            </a:r>
            <a:r>
              <a:rPr lang="en-US" altLang="zh-CN" sz="2800"/>
              <a:t>BS</a:t>
            </a:r>
            <a:r>
              <a:rPr lang="zh-CN" altLang="en-US" sz="2800"/>
              <a:t>通信，在</a:t>
            </a:r>
            <a:r>
              <a:rPr lang="en-US" altLang="zh-CN" sz="2800"/>
              <a:t>cell</a:t>
            </a:r>
            <a:r>
              <a:rPr lang="zh-CN" altLang="en-US" sz="2800"/>
              <a:t>外则不行</a:t>
            </a:r>
            <a:endParaRPr lang="en-US" altLang="zh-CN" sz="2800"/>
          </a:p>
          <a:p>
            <a:r>
              <a:rPr lang="zh-CN" altLang="en-US" sz="2800"/>
              <a:t>实际上难以做到。因此相邻的</a:t>
            </a:r>
            <a:r>
              <a:rPr lang="en-US" altLang="zh-CN" sz="2800"/>
              <a:t>cell</a:t>
            </a:r>
            <a:r>
              <a:rPr lang="zh-CN" altLang="en-US" sz="2800"/>
              <a:t>不能使用相同的频率，否则产生干扰。</a:t>
            </a:r>
            <a:endParaRPr lang="en-US" altLang="zh-CN" sz="2800"/>
          </a:p>
          <a:p>
            <a:r>
              <a:rPr lang="zh-CN" altLang="en-US" sz="2800"/>
              <a:t>需要确定</a:t>
            </a:r>
            <a:r>
              <a:rPr lang="en-US" altLang="zh-CN" sz="2800"/>
              <a:t>cell</a:t>
            </a:r>
            <a:r>
              <a:rPr lang="zh-CN" altLang="en-US" sz="2800"/>
              <a:t>使用相同频率并不产生干扰的最小距离</a:t>
            </a:r>
            <a:endParaRPr lang="en-US" altLang="zh-CN" sz="2800"/>
          </a:p>
          <a:p>
            <a:pPr lvl="1"/>
            <a:r>
              <a:rPr lang="en-US" altLang="zh-CN" sz="2400" i="1"/>
              <a:t>K</a:t>
            </a:r>
            <a:r>
              <a:rPr lang="zh-CN" altLang="en-US" sz="2400"/>
              <a:t>，整个蜂窝系统中可供使用的频率个数</a:t>
            </a:r>
            <a:endParaRPr lang="en-US" altLang="zh-CN" sz="2400"/>
          </a:p>
          <a:p>
            <a:pPr lvl="1"/>
            <a:r>
              <a:rPr lang="zh-CN" altLang="en-US" sz="2400"/>
              <a:t>重用模式下，</a:t>
            </a:r>
            <a:r>
              <a:rPr lang="en-US" altLang="zh-CN" sz="2400"/>
              <a:t>cell</a:t>
            </a:r>
            <a:r>
              <a:rPr lang="zh-CN" altLang="en-US" sz="2400"/>
              <a:t>分为</a:t>
            </a:r>
            <a:r>
              <a:rPr lang="en-US" altLang="zh-CN" sz="2400" i="1"/>
              <a:t>N</a:t>
            </a:r>
            <a:r>
              <a:rPr lang="zh-CN" altLang="en-US" sz="2400"/>
              <a:t>组，每组</a:t>
            </a:r>
            <a:r>
              <a:rPr lang="en-US" altLang="zh-CN" sz="2400"/>
              <a:t>cell</a:t>
            </a:r>
            <a:r>
              <a:rPr lang="zh-CN" altLang="en-US" sz="2400"/>
              <a:t>使用完全一样的频率</a:t>
            </a:r>
            <a:endParaRPr lang="en-US" altLang="zh-CN" sz="2400"/>
          </a:p>
          <a:p>
            <a:pPr lvl="1"/>
            <a:r>
              <a:rPr lang="en-US" altLang="zh-CN" sz="2400" i="1"/>
              <a:t>K</a:t>
            </a:r>
            <a:r>
              <a:rPr lang="en-US" altLang="zh-CN" sz="2400"/>
              <a:t>/</a:t>
            </a:r>
            <a:r>
              <a:rPr lang="en-US" altLang="zh-CN" sz="2400" i="1"/>
              <a:t>N</a:t>
            </a:r>
            <a:r>
              <a:rPr lang="zh-CN" altLang="en-US" sz="2400"/>
              <a:t>，蜂窝网络的频率重用率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75084-C17F-4901-BF8D-A24534D23C3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37895"/>
          </a:xfrm>
        </p:spPr>
        <p:txBody>
          <a:bodyPr/>
          <a:lstStyle/>
          <a:p>
            <a:r>
              <a:rPr lang="zh-CN" altLang="en-US" sz="4000"/>
              <a:t>蜂窝无线通信系统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9015"/>
            <a:ext cx="8704580" cy="4980305"/>
          </a:xfrm>
        </p:spPr>
        <p:txBody>
          <a:bodyPr/>
          <a:lstStyle/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基本概念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系统构成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频率重用</a:t>
            </a:r>
          </a:p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蜂窝系统工作过程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小区切换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能量控制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流量控制</a:t>
            </a:r>
          </a:p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第一代模拟蜂窝通信系统</a:t>
            </a:r>
          </a:p>
          <a:p>
            <a:r>
              <a:rPr lang="zh-CN" altLang="en-US" sz="2400"/>
              <a:t>第二代蜂窝通信系统</a:t>
            </a:r>
          </a:p>
          <a:p>
            <a:pPr lvl="1"/>
            <a:r>
              <a:rPr lang="en-US" altLang="zh-CN" sz="2000"/>
              <a:t>GSM  CDMA</a:t>
            </a:r>
          </a:p>
          <a:p>
            <a:r>
              <a:rPr lang="zh-CN" altLang="en-US" sz="2400"/>
              <a:t>第三代蜂窝通信系统</a:t>
            </a:r>
          </a:p>
          <a:p>
            <a:r>
              <a:rPr lang="en-US" altLang="zh-CN" sz="2400"/>
              <a:t>3G 3.5G  LTE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50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第二代</a:t>
            </a:r>
            <a:r>
              <a:rPr lang="en-US" altLang="zh-CN"/>
              <a:t>GSM</a:t>
            </a:r>
            <a:r>
              <a:rPr lang="zh-CN" altLang="en-US"/>
              <a:t>蜂窝通信系统</a:t>
            </a:r>
          </a:p>
        </p:txBody>
      </p:sp>
      <p:sp>
        <p:nvSpPr>
          <p:cNvPr id="1269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GSM</a:t>
            </a:r>
            <a:r>
              <a:rPr lang="zh-CN" altLang="en-US"/>
              <a:t>（</a:t>
            </a:r>
            <a:r>
              <a:rPr lang="en-US" altLang="zh-CN"/>
              <a:t>global system for mobile communication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90</a:t>
            </a:r>
            <a:r>
              <a:rPr lang="zh-CN" altLang="en-US"/>
              <a:t>年代出现在欧洲，目前全世界普遍采用</a:t>
            </a:r>
            <a:endParaRPr lang="en-US" altLang="zh-CN"/>
          </a:p>
          <a:p>
            <a:r>
              <a:rPr lang="en-US" altLang="zh-CN"/>
              <a:t>GSM</a:t>
            </a:r>
            <a:r>
              <a:rPr lang="zh-CN" altLang="en-US"/>
              <a:t>系统的结构</a:t>
            </a:r>
            <a:endParaRPr lang="en-US" altLang="zh-CN"/>
          </a:p>
          <a:p>
            <a:pPr lvl="1"/>
            <a:r>
              <a:rPr lang="zh-CN" altLang="en-US"/>
              <a:t>移动端（</a:t>
            </a:r>
            <a:r>
              <a:rPr lang="en-US" altLang="zh-CN"/>
              <a:t>MS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包含移动通信设备（</a:t>
            </a:r>
            <a:r>
              <a:rPr lang="en-US" altLang="zh-CN"/>
              <a:t>ME</a:t>
            </a:r>
            <a:r>
              <a:rPr lang="zh-CN" altLang="en-US"/>
              <a:t>）和用户身份模块（</a:t>
            </a:r>
            <a:r>
              <a:rPr lang="en-US" altLang="zh-CN"/>
              <a:t>SIM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SIM</a:t>
            </a:r>
            <a:r>
              <a:rPr lang="zh-CN" altLang="en-US"/>
              <a:t>可以用于不同的</a:t>
            </a:r>
            <a:r>
              <a:rPr lang="en-US" altLang="zh-CN"/>
              <a:t>ME</a:t>
            </a:r>
          </a:p>
          <a:p>
            <a:pPr lvl="2"/>
            <a:r>
              <a:rPr lang="en-US" altLang="zh-CN"/>
              <a:t>MS</a:t>
            </a:r>
            <a:r>
              <a:rPr lang="zh-CN" altLang="en-US"/>
              <a:t>和</a:t>
            </a:r>
            <a:r>
              <a:rPr lang="en-US" altLang="zh-CN"/>
              <a:t>BS</a:t>
            </a:r>
            <a:r>
              <a:rPr lang="zh-CN" altLang="en-US"/>
              <a:t>中的收发器通过</a:t>
            </a:r>
            <a:r>
              <a:rPr lang="en-US" altLang="zh-CN"/>
              <a:t>Um</a:t>
            </a:r>
            <a:r>
              <a:rPr lang="zh-CN" altLang="en-US"/>
              <a:t>界面通信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D59DB-B91C-4F25-9FD6-03B57D8FD7B0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C4AD2-4D65-410D-8429-133937246C69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76250"/>
            <a:ext cx="8434388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zh-CN" altLang="en-US"/>
              <a:t>基站子系统（</a:t>
            </a:r>
            <a:r>
              <a:rPr lang="en-US" altLang="zh-CN"/>
              <a:t>BSS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包含一个基站控制器（</a:t>
            </a:r>
            <a:r>
              <a:rPr lang="en-US" altLang="zh-CN"/>
              <a:t>BSC</a:t>
            </a:r>
            <a:r>
              <a:rPr lang="zh-CN" altLang="en-US"/>
              <a:t>）和一个或者多个基站收发器（</a:t>
            </a:r>
            <a:r>
              <a:rPr lang="en-US" altLang="zh-CN"/>
              <a:t>BTS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一个</a:t>
            </a:r>
            <a:r>
              <a:rPr lang="en-US" altLang="zh-CN"/>
              <a:t>BSC</a:t>
            </a:r>
            <a:r>
              <a:rPr lang="zh-CN" altLang="en-US"/>
              <a:t>可以控制多个</a:t>
            </a:r>
            <a:r>
              <a:rPr lang="en-US" altLang="zh-CN"/>
              <a:t>BTS</a:t>
            </a:r>
            <a:r>
              <a:rPr lang="zh-CN" altLang="en-US"/>
              <a:t>。</a:t>
            </a:r>
            <a:r>
              <a:rPr lang="en-US" altLang="zh-CN"/>
              <a:t>BSC</a:t>
            </a:r>
            <a:r>
              <a:rPr lang="zh-CN" altLang="en-US"/>
              <a:t>管理频率、</a:t>
            </a:r>
            <a:r>
              <a:rPr lang="en-US" altLang="zh-CN"/>
              <a:t>BS</a:t>
            </a:r>
            <a:r>
              <a:rPr lang="zh-CN" altLang="en-US"/>
              <a:t>切换和传呼</a:t>
            </a:r>
            <a:endParaRPr lang="en-US" altLang="zh-CN"/>
          </a:p>
          <a:p>
            <a:pPr lvl="1"/>
            <a:r>
              <a:rPr lang="zh-CN" altLang="en-US"/>
              <a:t>网络子系统</a:t>
            </a:r>
            <a:endParaRPr lang="en-US" altLang="zh-CN"/>
          </a:p>
          <a:p>
            <a:pPr lvl="2"/>
            <a:r>
              <a:rPr lang="zh-CN" altLang="en-US"/>
              <a:t>连通蜂窝网络和公用电话网（</a:t>
            </a:r>
            <a:r>
              <a:rPr lang="en-US" altLang="zh-CN"/>
              <a:t>PSTN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移动交换中心（</a:t>
            </a:r>
            <a:r>
              <a:rPr lang="en-US" altLang="zh-CN"/>
              <a:t>MSC</a:t>
            </a:r>
            <a:r>
              <a:rPr lang="zh-CN" altLang="en-US"/>
              <a:t>）</a:t>
            </a:r>
            <a:endParaRPr lang="en-US" altLang="zh-CN"/>
          </a:p>
          <a:p>
            <a:pPr lvl="3"/>
            <a:r>
              <a:rPr lang="en-US" altLang="zh-CN"/>
              <a:t>HLR</a:t>
            </a:r>
            <a:r>
              <a:rPr lang="zh-CN" altLang="en-US"/>
              <a:t>数据库：存储用户数据</a:t>
            </a:r>
            <a:endParaRPr lang="en-US" altLang="zh-CN"/>
          </a:p>
          <a:p>
            <a:pPr lvl="3"/>
            <a:r>
              <a:rPr lang="en-US" altLang="zh-CN"/>
              <a:t>VLR</a:t>
            </a:r>
            <a:r>
              <a:rPr lang="zh-CN" altLang="en-US"/>
              <a:t>数据库：存储用户当前的位置信息</a:t>
            </a:r>
            <a:endParaRPr lang="en-US" altLang="zh-CN"/>
          </a:p>
          <a:p>
            <a:pPr lvl="3"/>
            <a:r>
              <a:rPr lang="en-US" altLang="zh-CN"/>
              <a:t>AuC</a:t>
            </a:r>
            <a:r>
              <a:rPr lang="zh-CN" altLang="en-US"/>
              <a:t>数据库：用户认证</a:t>
            </a:r>
            <a:endParaRPr lang="en-US" altLang="zh-CN"/>
          </a:p>
          <a:p>
            <a:pPr lvl="3"/>
            <a:r>
              <a:rPr lang="en-US" altLang="zh-CN"/>
              <a:t>EIR</a:t>
            </a:r>
            <a:r>
              <a:rPr lang="zh-CN" altLang="en-US"/>
              <a:t>数据库：记录</a:t>
            </a:r>
            <a:r>
              <a:rPr lang="en-US" altLang="zh-CN"/>
              <a:t>MS</a:t>
            </a:r>
            <a:r>
              <a:rPr lang="zh-CN" altLang="en-US"/>
              <a:t>的设备信息</a:t>
            </a:r>
            <a:endParaRPr lang="en-US" altLang="zh-CN"/>
          </a:p>
          <a:p>
            <a:pPr lvl="3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840EA-619F-45E2-8F7F-E923E151F599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GSM</a:t>
            </a:r>
            <a:r>
              <a:rPr lang="zh-CN" altLang="en-US"/>
              <a:t>频段</a:t>
            </a:r>
            <a:endParaRPr lang="en-US" altLang="zh-CN"/>
          </a:p>
          <a:p>
            <a:pPr lvl="1"/>
            <a:r>
              <a:rPr lang="en-US" altLang="zh-CN"/>
              <a:t>BS</a:t>
            </a:r>
            <a:r>
              <a:rPr lang="zh-CN" altLang="en-US"/>
              <a:t>到移动终端，</a:t>
            </a:r>
            <a:r>
              <a:rPr lang="en-US" altLang="zh-CN"/>
              <a:t>935-960MHz</a:t>
            </a:r>
            <a:r>
              <a:rPr lang="zh-CN" altLang="en-US"/>
              <a:t>，</a:t>
            </a:r>
            <a:r>
              <a:rPr lang="en-US" altLang="zh-CN"/>
              <a:t>25MHz</a:t>
            </a:r>
          </a:p>
          <a:p>
            <a:pPr lvl="1"/>
            <a:r>
              <a:rPr lang="zh-CN" altLang="en-US"/>
              <a:t>移动终端到</a:t>
            </a:r>
            <a:r>
              <a:rPr lang="en-US" altLang="zh-CN"/>
              <a:t>BS</a:t>
            </a:r>
            <a:r>
              <a:rPr lang="zh-CN" altLang="en-US"/>
              <a:t>，</a:t>
            </a:r>
            <a:r>
              <a:rPr lang="en-US" altLang="zh-CN"/>
              <a:t>890-915MHz</a:t>
            </a:r>
            <a:r>
              <a:rPr lang="zh-CN" altLang="en-US"/>
              <a:t>，</a:t>
            </a:r>
            <a:r>
              <a:rPr lang="en-US" altLang="zh-CN"/>
              <a:t>25MHz</a:t>
            </a:r>
          </a:p>
          <a:p>
            <a:pPr lvl="1"/>
            <a:r>
              <a:rPr lang="zh-CN" altLang="en-US"/>
              <a:t>每</a:t>
            </a:r>
            <a:r>
              <a:rPr lang="en-US" altLang="zh-CN"/>
              <a:t>200kHz</a:t>
            </a:r>
            <a:r>
              <a:rPr lang="zh-CN" altLang="en-US"/>
              <a:t>有一个载波频率，</a:t>
            </a:r>
            <a:r>
              <a:rPr lang="en-US" altLang="zh-CN"/>
              <a:t>2×25MHz</a:t>
            </a:r>
            <a:r>
              <a:rPr lang="zh-CN" altLang="en-US"/>
              <a:t>包含</a:t>
            </a:r>
            <a:r>
              <a:rPr lang="en-US" altLang="zh-CN"/>
              <a:t>125</a:t>
            </a:r>
            <a:r>
              <a:rPr lang="zh-CN" altLang="en-US"/>
              <a:t>个全双工信道</a:t>
            </a:r>
            <a:endParaRPr lang="en-US" altLang="zh-CN"/>
          </a:p>
          <a:p>
            <a:r>
              <a:rPr lang="en-US" altLang="zh-CN"/>
              <a:t>GSM</a:t>
            </a:r>
            <a:r>
              <a:rPr lang="zh-CN" altLang="en-US"/>
              <a:t>中的</a:t>
            </a:r>
            <a:r>
              <a:rPr lang="en-US" altLang="zh-CN"/>
              <a:t>TDMA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TDMA</a:t>
            </a:r>
            <a:r>
              <a:rPr lang="zh-CN" altLang="en-US"/>
              <a:t>，每个</a:t>
            </a:r>
            <a:r>
              <a:rPr lang="en-US" altLang="zh-CN"/>
              <a:t>200kHz</a:t>
            </a:r>
            <a:r>
              <a:rPr lang="zh-CN" altLang="en-US"/>
              <a:t>频段被复用为为</a:t>
            </a:r>
            <a:r>
              <a:rPr lang="en-US" altLang="zh-CN"/>
              <a:t>8</a:t>
            </a:r>
            <a:r>
              <a:rPr lang="zh-CN" altLang="en-US"/>
              <a:t>个逻辑信道</a:t>
            </a:r>
            <a:endParaRPr lang="en-US" altLang="zh-CN"/>
          </a:p>
          <a:p>
            <a:pPr lvl="1"/>
            <a:r>
              <a:rPr lang="en-US" altLang="zh-CN"/>
              <a:t>8</a:t>
            </a:r>
            <a:r>
              <a:rPr lang="zh-CN" altLang="en-US"/>
              <a:t>个时间片构成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frame</a:t>
            </a:r>
          </a:p>
          <a:p>
            <a:pPr lvl="1"/>
            <a:r>
              <a:rPr lang="zh-CN" altLang="en-US"/>
              <a:t>每个时间片包含</a:t>
            </a:r>
            <a:r>
              <a:rPr lang="en-US" altLang="zh-CN"/>
              <a:t>156.25bit</a:t>
            </a:r>
            <a:r>
              <a:rPr lang="zh-CN" altLang="en-US"/>
              <a:t>（其中加密数据</a:t>
            </a:r>
            <a:r>
              <a:rPr lang="en-US" altLang="zh-CN"/>
              <a:t>114bit</a:t>
            </a:r>
            <a:r>
              <a:rPr lang="zh-CN" altLang="en-US"/>
              <a:t>），持续</a:t>
            </a:r>
            <a:r>
              <a:rPr lang="en-US" altLang="zh-CN"/>
              <a:t>15/26</a:t>
            </a:r>
            <a:r>
              <a:rPr lang="zh-CN" altLang="en-US"/>
              <a:t>毫秒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A3FEC-DEA2-4CA2-8AFD-BF280F21967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B2C7F-19F4-4A6F-B844-EAB16D176808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0"/>
            <a:ext cx="8799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时间片包含</a:t>
            </a:r>
            <a:endParaRPr lang="en-US" altLang="zh-CN" sz="2800"/>
          </a:p>
          <a:p>
            <a:pPr lvl="1"/>
            <a:r>
              <a:rPr lang="en-US" altLang="zh-CN" sz="2400"/>
              <a:t>Trail bits(3)</a:t>
            </a:r>
            <a:r>
              <a:rPr lang="zh-CN" altLang="en-US" sz="2400"/>
              <a:t>：用于移动终端和</a:t>
            </a:r>
            <a:r>
              <a:rPr lang="en-US" altLang="zh-CN" sz="2400"/>
              <a:t>BS</a:t>
            </a:r>
            <a:r>
              <a:rPr lang="zh-CN" altLang="en-US" sz="2400"/>
              <a:t>同步</a:t>
            </a:r>
            <a:endParaRPr lang="en-US" altLang="zh-CN" sz="2400"/>
          </a:p>
          <a:p>
            <a:pPr lvl="1"/>
            <a:r>
              <a:rPr lang="zh-CN" altLang="en-US" sz="2400"/>
              <a:t>加密的</a:t>
            </a:r>
            <a:r>
              <a:rPr lang="en-US" altLang="zh-CN" sz="2400"/>
              <a:t>bit(57+57)</a:t>
            </a:r>
            <a:r>
              <a:rPr lang="zh-CN" altLang="en-US" sz="2400"/>
              <a:t>：传输的数据内容</a:t>
            </a:r>
            <a:endParaRPr lang="en-US" altLang="zh-CN" sz="2400"/>
          </a:p>
          <a:p>
            <a:pPr lvl="1"/>
            <a:r>
              <a:rPr lang="en-US" altLang="zh-CN" sz="2400"/>
              <a:t>Stealing bit</a:t>
            </a:r>
            <a:r>
              <a:rPr lang="zh-CN" altLang="en-US" sz="2400"/>
              <a:t>：表明该时间片是否包含数据</a:t>
            </a:r>
            <a:endParaRPr lang="en-US" altLang="zh-CN" sz="2400"/>
          </a:p>
          <a:p>
            <a:pPr lvl="1"/>
            <a:r>
              <a:rPr lang="en-US" altLang="zh-CN" sz="2400"/>
              <a:t>Training bits</a:t>
            </a:r>
            <a:r>
              <a:rPr lang="zh-CN" altLang="en-US" sz="2400"/>
              <a:t>：用于训练自适应滤波器</a:t>
            </a:r>
            <a:endParaRPr lang="en-US" altLang="zh-CN" sz="2400"/>
          </a:p>
          <a:p>
            <a:pPr lvl="1"/>
            <a:r>
              <a:rPr lang="en-US" altLang="zh-CN" sz="2400"/>
              <a:t>Guard bits</a:t>
            </a:r>
            <a:r>
              <a:rPr lang="zh-CN" altLang="en-US" sz="2400"/>
              <a:t>：防止时间片重叠</a:t>
            </a:r>
            <a:endParaRPr lang="en-US" altLang="zh-CN" sz="2400"/>
          </a:p>
          <a:p>
            <a:r>
              <a:rPr lang="en-US" altLang="zh-CN" sz="2800"/>
              <a:t>26</a:t>
            </a:r>
            <a:r>
              <a:rPr lang="zh-CN" altLang="en-US" sz="2800"/>
              <a:t>个包含</a:t>
            </a:r>
            <a:r>
              <a:rPr lang="en-US" altLang="zh-CN" sz="2800"/>
              <a:t>8</a:t>
            </a:r>
            <a:r>
              <a:rPr lang="zh-CN" altLang="en-US" sz="2800"/>
              <a:t>个时间片的帧形成</a:t>
            </a:r>
            <a:r>
              <a:rPr lang="en-US" altLang="zh-CN" sz="2800"/>
              <a:t>multiframe</a:t>
            </a:r>
          </a:p>
          <a:p>
            <a:pPr lvl="1"/>
            <a:r>
              <a:rPr lang="zh-CN" altLang="en-US" sz="2400"/>
              <a:t>一个用于控制、另一个未使用，剩余</a:t>
            </a:r>
            <a:r>
              <a:rPr lang="en-US" altLang="zh-CN" sz="2400"/>
              <a:t>24</a:t>
            </a:r>
            <a:r>
              <a:rPr lang="zh-CN" altLang="en-US" sz="2400"/>
              <a:t>个帧用于传输数据</a:t>
            </a:r>
            <a:endParaRPr lang="en-US" altLang="zh-CN" sz="2400"/>
          </a:p>
          <a:p>
            <a:pPr lvl="1"/>
            <a:r>
              <a:rPr lang="en-US" altLang="zh-CN" sz="2400"/>
              <a:t>Muliframe</a:t>
            </a:r>
            <a:r>
              <a:rPr lang="zh-CN" altLang="en-US" sz="2400"/>
              <a:t>的传输时间</a:t>
            </a:r>
            <a:r>
              <a:rPr lang="en-US" altLang="zh-CN" sz="2400"/>
              <a:t>120ms</a:t>
            </a:r>
            <a:r>
              <a:rPr lang="zh-CN" altLang="en-US" sz="2400"/>
              <a:t>，因此实际的数据速率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125B0-055D-44BC-B0F4-5E063783E699}" type="slidenum">
              <a:rPr lang="zh-CN" altLang="en-US" smtClean="0"/>
              <a:t>56</a:t>
            </a:fld>
            <a:endParaRPr lang="zh-CN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971550" y="4868863"/>
          <a:ext cx="66976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56692800" imgH="8534400" progId="Equation.DSMT4">
                  <p:embed/>
                </p:oleObj>
              </mc:Choice>
              <mc:Fallback>
                <p:oleObj name="Equation" r:id="rId3" imgW="56692800" imgH="85344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4868863"/>
                        <a:ext cx="6697663" cy="1008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 sz="2800"/>
              <a:t>语音编码</a:t>
            </a:r>
            <a:endParaRPr lang="en-US" altLang="zh-CN" sz="2800"/>
          </a:p>
          <a:p>
            <a:pPr lvl="1"/>
            <a:r>
              <a:rPr lang="zh-CN" altLang="en-US" sz="2400"/>
              <a:t>使用</a:t>
            </a:r>
            <a:r>
              <a:rPr lang="en-US" altLang="zh-CN" sz="2400"/>
              <a:t>RPE-LPC</a:t>
            </a:r>
            <a:r>
              <a:rPr lang="zh-CN" altLang="en-US" sz="2400"/>
              <a:t>算法，将每</a:t>
            </a:r>
            <a:r>
              <a:rPr lang="en-US" altLang="zh-CN" sz="2400"/>
              <a:t>20ms</a:t>
            </a:r>
            <a:r>
              <a:rPr lang="zh-CN" altLang="en-US" sz="2400"/>
              <a:t>的语音编码为</a:t>
            </a:r>
            <a:r>
              <a:rPr lang="en-US" altLang="zh-CN" sz="2400"/>
              <a:t>260</a:t>
            </a:r>
            <a:r>
              <a:rPr lang="zh-CN" altLang="en-US" sz="2400"/>
              <a:t>个</a:t>
            </a:r>
            <a:r>
              <a:rPr lang="en-US" altLang="zh-CN" sz="2400"/>
              <a:t>bit</a:t>
            </a:r>
            <a:r>
              <a:rPr lang="zh-CN" altLang="en-US" sz="2400"/>
              <a:t>，原始速率为</a:t>
            </a:r>
            <a:r>
              <a:rPr lang="en-US" altLang="zh-CN" sz="2400"/>
              <a:t>13kbps</a:t>
            </a:r>
          </a:p>
          <a:p>
            <a:pPr lvl="1"/>
            <a:r>
              <a:rPr lang="en-US" altLang="zh-CN" sz="2400"/>
              <a:t>260-bit</a:t>
            </a:r>
            <a:r>
              <a:rPr lang="zh-CN" altLang="en-US" sz="2400"/>
              <a:t>的数据块分为三部分</a:t>
            </a:r>
            <a:endParaRPr lang="en-US" altLang="zh-CN" sz="2400"/>
          </a:p>
          <a:p>
            <a:pPr lvl="2"/>
            <a:r>
              <a:rPr lang="en-US" altLang="zh-CN" sz="2000"/>
              <a:t>Class 1a</a:t>
            </a:r>
            <a:r>
              <a:rPr lang="zh-CN" altLang="en-US" sz="2000"/>
              <a:t>：</a:t>
            </a:r>
            <a:r>
              <a:rPr lang="en-US" altLang="zh-CN" sz="2000"/>
              <a:t>50bit</a:t>
            </a:r>
            <a:r>
              <a:rPr lang="zh-CN" altLang="en-US" sz="2000"/>
              <a:t>，最容易受错误影响的数据</a:t>
            </a:r>
            <a:endParaRPr lang="en-US" altLang="zh-CN" sz="2000"/>
          </a:p>
          <a:p>
            <a:pPr lvl="2"/>
            <a:r>
              <a:rPr lang="en-US" altLang="zh-CN" sz="2000"/>
              <a:t>Class 1b</a:t>
            </a:r>
            <a:r>
              <a:rPr lang="zh-CN" altLang="en-US" sz="2000"/>
              <a:t>：</a:t>
            </a:r>
            <a:r>
              <a:rPr lang="en-US" altLang="zh-CN" sz="2000"/>
              <a:t>132bit</a:t>
            </a:r>
            <a:r>
              <a:rPr lang="zh-CN" altLang="en-US" sz="2000"/>
              <a:t>，不太容易受错误影响的数据</a:t>
            </a:r>
            <a:endParaRPr lang="en-US" altLang="zh-CN" sz="2000"/>
          </a:p>
          <a:p>
            <a:pPr lvl="2"/>
            <a:r>
              <a:rPr lang="en-US" altLang="zh-CN" sz="2000"/>
              <a:t>Class 1c</a:t>
            </a:r>
            <a:r>
              <a:rPr lang="zh-CN" altLang="en-US" sz="2000"/>
              <a:t>：</a:t>
            </a:r>
            <a:r>
              <a:rPr lang="en-US" altLang="zh-CN" sz="2000"/>
              <a:t>78bit</a:t>
            </a:r>
            <a:r>
              <a:rPr lang="zh-CN" altLang="en-US" sz="2000"/>
              <a:t>，最不容易受错误影响的数据</a:t>
            </a:r>
            <a:endParaRPr lang="en-US" altLang="zh-CN" sz="2000"/>
          </a:p>
          <a:p>
            <a:pPr lvl="1"/>
            <a:r>
              <a:rPr lang="zh-CN" altLang="en-US" sz="2400"/>
              <a:t>第一部分</a:t>
            </a:r>
            <a:r>
              <a:rPr lang="en-US" altLang="zh-CN" sz="2400"/>
              <a:t>50-bit</a:t>
            </a:r>
            <a:r>
              <a:rPr lang="zh-CN" altLang="en-US" sz="2400"/>
              <a:t>，由</a:t>
            </a:r>
            <a:r>
              <a:rPr lang="en-US" altLang="zh-CN" sz="2400"/>
              <a:t>3-bit</a:t>
            </a:r>
            <a:r>
              <a:rPr lang="zh-CN" altLang="en-US" sz="2400"/>
              <a:t>的</a:t>
            </a:r>
            <a:r>
              <a:rPr lang="en-US" altLang="zh-CN" sz="2400"/>
              <a:t>CRC</a:t>
            </a:r>
            <a:r>
              <a:rPr lang="zh-CN" altLang="en-US" sz="2400"/>
              <a:t>检错码保护，共</a:t>
            </a:r>
            <a:r>
              <a:rPr lang="en-US" altLang="zh-CN" sz="2400"/>
              <a:t>53bit</a:t>
            </a:r>
          </a:p>
          <a:p>
            <a:pPr lvl="2"/>
            <a:r>
              <a:rPr lang="zh-CN" altLang="en-US" sz="2000"/>
              <a:t>出错后丢弃，由之前接收到的数据替换</a:t>
            </a:r>
            <a:endParaRPr lang="en-US" altLang="zh-CN" sz="2000"/>
          </a:p>
          <a:p>
            <a:pPr lvl="1"/>
            <a:r>
              <a:rPr lang="zh-CN" altLang="en-US" sz="2400"/>
              <a:t>第一部分</a:t>
            </a:r>
            <a:r>
              <a:rPr lang="en-US" altLang="zh-CN" sz="2400"/>
              <a:t>53bit</a:t>
            </a:r>
            <a:r>
              <a:rPr lang="zh-CN" altLang="en-US" sz="2400"/>
              <a:t>加上第二部分</a:t>
            </a:r>
            <a:r>
              <a:rPr lang="en-US" altLang="zh-CN" sz="2400"/>
              <a:t>132bit</a:t>
            </a:r>
            <a:r>
              <a:rPr lang="zh-CN" altLang="en-US" sz="2400"/>
              <a:t>数据由</a:t>
            </a:r>
            <a:r>
              <a:rPr lang="en-US" altLang="zh-CN" sz="2400"/>
              <a:t>(2,1,5)</a:t>
            </a:r>
            <a:r>
              <a:rPr lang="zh-CN" altLang="en-US" sz="2400"/>
              <a:t>卷积码保护，编码后数据</a:t>
            </a:r>
            <a:r>
              <a:rPr lang="en-US" altLang="zh-CN" sz="2400"/>
              <a:t>189×2=378 bit</a:t>
            </a:r>
            <a:r>
              <a:rPr lang="zh-CN" altLang="en-US" sz="2400"/>
              <a:t>。</a:t>
            </a:r>
            <a:endParaRPr lang="en-US" altLang="zh-CN" sz="2400"/>
          </a:p>
          <a:p>
            <a:pPr lvl="1"/>
            <a:r>
              <a:rPr lang="zh-CN" altLang="en-US" sz="2400"/>
              <a:t>第三部分</a:t>
            </a:r>
            <a:r>
              <a:rPr lang="en-US" altLang="zh-CN" sz="2400"/>
              <a:t>78bit</a:t>
            </a:r>
            <a:r>
              <a:rPr lang="zh-CN" altLang="en-US" sz="2400"/>
              <a:t>不做任何保护</a:t>
            </a:r>
            <a:endParaRPr lang="en-US" altLang="zh-CN" sz="2400"/>
          </a:p>
          <a:p>
            <a:pPr lvl="1"/>
            <a:r>
              <a:rPr lang="zh-CN" altLang="en-US" sz="2400"/>
              <a:t>编码后</a:t>
            </a:r>
            <a:r>
              <a:rPr lang="en-US" altLang="zh-CN" sz="2400"/>
              <a:t>20ms</a:t>
            </a:r>
            <a:r>
              <a:rPr lang="zh-CN" altLang="en-US" sz="2400"/>
              <a:t>语音产生</a:t>
            </a:r>
            <a:r>
              <a:rPr lang="en-US" altLang="zh-CN" sz="2400"/>
              <a:t>378+78=456bit</a:t>
            </a:r>
            <a:r>
              <a:rPr lang="zh-CN" altLang="en-US" sz="2400"/>
              <a:t>的数据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A0947-450B-427A-918B-895C40AA2DC4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zh-CN" altLang="en-US" sz="2400"/>
              <a:t>每块</a:t>
            </a:r>
            <a:r>
              <a:rPr lang="en-US" altLang="zh-CN" sz="2400"/>
              <a:t>456-bit</a:t>
            </a:r>
            <a:r>
              <a:rPr lang="zh-CN" altLang="en-US" sz="2400"/>
              <a:t>的数据分为</a:t>
            </a:r>
            <a:r>
              <a:rPr lang="en-US" altLang="zh-CN" sz="2400"/>
              <a:t>8</a:t>
            </a:r>
            <a:r>
              <a:rPr lang="zh-CN" altLang="en-US" sz="2400"/>
              <a:t>份，每份</a:t>
            </a:r>
            <a:r>
              <a:rPr lang="en-US" altLang="zh-CN" sz="2400"/>
              <a:t>57-bit</a:t>
            </a:r>
            <a:r>
              <a:rPr lang="zh-CN" altLang="en-US" sz="2400"/>
              <a:t>，加密后在一个时间片传输</a:t>
            </a:r>
            <a:endParaRPr lang="en-US" altLang="zh-CN" sz="2400"/>
          </a:p>
          <a:p>
            <a:pPr lvl="1"/>
            <a:r>
              <a:rPr lang="zh-CN" altLang="en-US" sz="2400"/>
              <a:t>数据速率</a:t>
            </a:r>
            <a:r>
              <a:rPr lang="en-US" altLang="zh-CN" sz="2400"/>
              <a:t>456bit/20ms = 22.8kbps</a:t>
            </a:r>
          </a:p>
          <a:p>
            <a:r>
              <a:rPr lang="zh-CN" altLang="en-US" sz="2800"/>
              <a:t>数据编码</a:t>
            </a:r>
            <a:endParaRPr lang="en-US" altLang="zh-CN" sz="2800"/>
          </a:p>
          <a:p>
            <a:pPr lvl="1"/>
            <a:r>
              <a:rPr lang="zh-CN" altLang="en-US" sz="2400"/>
              <a:t>每</a:t>
            </a:r>
            <a:r>
              <a:rPr lang="en-US" altLang="zh-CN" sz="2400"/>
              <a:t>20ms</a:t>
            </a:r>
            <a:r>
              <a:rPr lang="zh-CN" altLang="en-US" sz="2400"/>
              <a:t>编码</a:t>
            </a:r>
            <a:r>
              <a:rPr lang="en-US" altLang="zh-CN" sz="2400"/>
              <a:t>240bit</a:t>
            </a:r>
            <a:r>
              <a:rPr lang="zh-CN" altLang="en-US" sz="2400"/>
              <a:t>，加上</a:t>
            </a:r>
            <a:r>
              <a:rPr lang="en-US" altLang="zh-CN" sz="2400"/>
              <a:t>4bit</a:t>
            </a:r>
            <a:r>
              <a:rPr lang="zh-CN" altLang="en-US" sz="2400"/>
              <a:t>尾部</a:t>
            </a:r>
            <a:endParaRPr lang="en-US" altLang="zh-CN" sz="2400"/>
          </a:p>
          <a:p>
            <a:pPr lvl="1"/>
            <a:r>
              <a:rPr lang="zh-CN" altLang="en-US" sz="2400"/>
              <a:t>应用</a:t>
            </a:r>
            <a:r>
              <a:rPr lang="en-US" altLang="zh-CN" sz="2400"/>
              <a:t>(2,1,5)</a:t>
            </a:r>
            <a:r>
              <a:rPr lang="zh-CN" altLang="en-US" sz="2400"/>
              <a:t>卷积码，产生</a:t>
            </a:r>
            <a:r>
              <a:rPr lang="en-US" altLang="zh-CN" sz="2400"/>
              <a:t>244×2=488bit</a:t>
            </a:r>
          </a:p>
          <a:p>
            <a:pPr lvl="1"/>
            <a:r>
              <a:rPr lang="zh-CN" altLang="en-US" sz="2400"/>
              <a:t>丢弃前</a:t>
            </a:r>
            <a:r>
              <a:rPr lang="en-US" altLang="zh-CN" sz="2400"/>
              <a:t>32bit</a:t>
            </a:r>
            <a:r>
              <a:rPr lang="zh-CN" altLang="en-US" sz="2400"/>
              <a:t>，剩余</a:t>
            </a:r>
            <a:r>
              <a:rPr lang="en-US" altLang="zh-CN" sz="2400"/>
              <a:t>456bit</a:t>
            </a:r>
          </a:p>
          <a:p>
            <a:pPr lvl="1"/>
            <a:r>
              <a:rPr lang="en-US" altLang="zh-CN" sz="2400"/>
              <a:t>456bit</a:t>
            </a:r>
            <a:r>
              <a:rPr lang="zh-CN" altLang="en-US" sz="2400"/>
              <a:t>通过</a:t>
            </a:r>
            <a:r>
              <a:rPr lang="en-US" altLang="zh-CN" sz="2400"/>
              <a:t>22</a:t>
            </a:r>
            <a:r>
              <a:rPr lang="zh-CN" altLang="en-US" sz="2400"/>
              <a:t>个</a:t>
            </a:r>
            <a:r>
              <a:rPr lang="en-US" altLang="zh-CN" sz="2400"/>
              <a:t>burst</a:t>
            </a:r>
            <a:r>
              <a:rPr lang="zh-CN" altLang="en-US" sz="2400"/>
              <a:t>传输</a:t>
            </a:r>
            <a:endParaRPr lang="en-US" altLang="zh-CN" sz="2400"/>
          </a:p>
          <a:p>
            <a:pPr lvl="2"/>
            <a:r>
              <a:rPr lang="zh-CN" altLang="en-US" sz="2000"/>
              <a:t>第</a:t>
            </a:r>
            <a:r>
              <a:rPr lang="en-US" altLang="zh-CN" sz="2000"/>
              <a:t>1</a:t>
            </a:r>
            <a:r>
              <a:rPr lang="zh-CN" altLang="en-US" sz="2000"/>
              <a:t>个和第</a:t>
            </a:r>
            <a:r>
              <a:rPr lang="en-US" altLang="zh-CN" sz="2000"/>
              <a:t>22</a:t>
            </a:r>
            <a:r>
              <a:rPr lang="zh-CN" altLang="en-US" sz="2000"/>
              <a:t>个</a:t>
            </a:r>
            <a:r>
              <a:rPr lang="en-US" altLang="zh-CN" sz="2000"/>
              <a:t>burst</a:t>
            </a:r>
            <a:r>
              <a:rPr lang="zh-CN" altLang="en-US" sz="2000"/>
              <a:t>每个传输</a:t>
            </a:r>
            <a:r>
              <a:rPr lang="en-US" altLang="zh-CN" sz="2000"/>
              <a:t>6bit</a:t>
            </a:r>
          </a:p>
          <a:p>
            <a:pPr lvl="2"/>
            <a:r>
              <a:rPr lang="zh-CN" altLang="en-US" sz="2000"/>
              <a:t>第</a:t>
            </a:r>
            <a:r>
              <a:rPr lang="en-US" altLang="zh-CN" sz="2000"/>
              <a:t>2</a:t>
            </a:r>
            <a:r>
              <a:rPr lang="zh-CN" altLang="en-US" sz="2000"/>
              <a:t>个和第</a:t>
            </a:r>
            <a:r>
              <a:rPr lang="en-US" altLang="zh-CN" sz="2000"/>
              <a:t>21</a:t>
            </a:r>
            <a:r>
              <a:rPr lang="zh-CN" altLang="en-US" sz="2000"/>
              <a:t>个</a:t>
            </a:r>
            <a:r>
              <a:rPr lang="en-US" altLang="zh-CN" sz="2000"/>
              <a:t>burst</a:t>
            </a:r>
            <a:r>
              <a:rPr lang="zh-CN" altLang="en-US" sz="2000"/>
              <a:t>每个传输</a:t>
            </a:r>
            <a:r>
              <a:rPr lang="en-US" altLang="zh-CN" sz="2000"/>
              <a:t>12bit</a:t>
            </a:r>
          </a:p>
          <a:p>
            <a:pPr lvl="2"/>
            <a:r>
              <a:rPr lang="zh-CN" altLang="en-US" sz="2000"/>
              <a:t>第</a:t>
            </a:r>
            <a:r>
              <a:rPr lang="en-US" altLang="zh-CN" sz="2000"/>
              <a:t>3</a:t>
            </a:r>
            <a:r>
              <a:rPr lang="zh-CN" altLang="en-US" sz="2000"/>
              <a:t>个和第</a:t>
            </a:r>
            <a:r>
              <a:rPr lang="en-US" altLang="zh-CN" sz="2000"/>
              <a:t>20</a:t>
            </a:r>
            <a:r>
              <a:rPr lang="zh-CN" altLang="en-US" sz="2000"/>
              <a:t>个</a:t>
            </a:r>
            <a:r>
              <a:rPr lang="en-US" altLang="zh-CN" sz="2000"/>
              <a:t>burst</a:t>
            </a:r>
            <a:r>
              <a:rPr lang="zh-CN" altLang="en-US" sz="2000"/>
              <a:t>每个传输</a:t>
            </a:r>
            <a:r>
              <a:rPr lang="en-US" altLang="zh-CN" sz="2000"/>
              <a:t>18bit</a:t>
            </a:r>
          </a:p>
          <a:p>
            <a:pPr lvl="2"/>
            <a:r>
              <a:rPr lang="zh-CN" altLang="en-US" sz="2000"/>
              <a:t>第</a:t>
            </a:r>
            <a:r>
              <a:rPr lang="en-US" altLang="zh-CN" sz="2000"/>
              <a:t>4</a:t>
            </a:r>
            <a:r>
              <a:rPr lang="zh-CN" altLang="en-US" sz="2000"/>
              <a:t>个到第</a:t>
            </a:r>
            <a:r>
              <a:rPr lang="en-US" altLang="zh-CN" sz="2000"/>
              <a:t>19</a:t>
            </a:r>
            <a:r>
              <a:rPr lang="zh-CN" altLang="en-US" sz="2000"/>
              <a:t>个</a:t>
            </a:r>
            <a:r>
              <a:rPr lang="en-US" altLang="zh-CN" sz="2000"/>
              <a:t>burst</a:t>
            </a:r>
            <a:r>
              <a:rPr lang="zh-CN" altLang="en-US" sz="2000"/>
              <a:t>每个传输</a:t>
            </a:r>
            <a:r>
              <a:rPr lang="en-US" altLang="zh-CN" sz="2000"/>
              <a:t>24bit</a:t>
            </a:r>
          </a:p>
          <a:p>
            <a:pPr lvl="2"/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3ED84-09C8-4F42-96BE-FB0C1CA8F0A1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704263" cy="5367338"/>
          </a:xfrm>
        </p:spPr>
        <p:txBody>
          <a:bodyPr/>
          <a:lstStyle/>
          <a:p>
            <a:r>
              <a:rPr lang="zh-CN" altLang="en-US" sz="2800"/>
              <a:t>慢跳频</a:t>
            </a:r>
            <a:endParaRPr lang="en-US" altLang="zh-CN" sz="2800"/>
          </a:p>
          <a:p>
            <a:pPr lvl="1"/>
            <a:r>
              <a:rPr lang="zh-CN" altLang="en-US" sz="2400"/>
              <a:t>信道内每两个相邻的帧通过不同的载波频率传输，跳频间隔</a:t>
            </a:r>
            <a:r>
              <a:rPr lang="en-US" altLang="zh-CN" sz="2400"/>
              <a:t>4.615</a:t>
            </a:r>
            <a:r>
              <a:rPr lang="zh-CN" altLang="en-US" sz="2400"/>
              <a:t>毫秒</a:t>
            </a:r>
            <a:endParaRPr lang="en-US" altLang="zh-CN" sz="2400"/>
          </a:p>
          <a:p>
            <a:r>
              <a:rPr lang="zh-CN" altLang="en-US" sz="2800"/>
              <a:t>延迟同步</a:t>
            </a:r>
            <a:endParaRPr lang="en-US" altLang="zh-CN" sz="2800"/>
          </a:p>
          <a:p>
            <a:pPr lvl="1"/>
            <a:r>
              <a:rPr lang="zh-CN" altLang="en-US" sz="2400"/>
              <a:t>移动终端距离</a:t>
            </a:r>
            <a:r>
              <a:rPr lang="en-US" altLang="zh-CN" sz="2400"/>
              <a:t>BS</a:t>
            </a:r>
            <a:r>
              <a:rPr lang="zh-CN" altLang="en-US" sz="2400"/>
              <a:t>远近不同，延迟不同</a:t>
            </a:r>
            <a:endParaRPr lang="en-US" altLang="zh-CN" sz="2400"/>
          </a:p>
          <a:p>
            <a:pPr lvl="1"/>
            <a:r>
              <a:rPr lang="en-US" altLang="zh-CN" sz="2400"/>
              <a:t>TDMA</a:t>
            </a:r>
            <a:r>
              <a:rPr lang="zh-CN" altLang="en-US" sz="2400"/>
              <a:t>要求所有终端在帧内同步</a:t>
            </a:r>
            <a:endParaRPr lang="en-US" altLang="zh-CN" sz="2400"/>
          </a:p>
          <a:p>
            <a:pPr lvl="1"/>
            <a:r>
              <a:rPr lang="en-US" altLang="zh-CN" sz="2400"/>
              <a:t>BS</a:t>
            </a:r>
            <a:r>
              <a:rPr lang="zh-CN" altLang="en-US" sz="2400"/>
              <a:t>在一个帧内通过控制信号（</a:t>
            </a:r>
            <a:r>
              <a:rPr lang="en-US" altLang="zh-CN" sz="2400"/>
              <a:t>trail bit + guard bit</a:t>
            </a:r>
            <a:r>
              <a:rPr lang="zh-CN" altLang="en-US" sz="2400"/>
              <a:t>）协调多个移动终端同步</a:t>
            </a:r>
            <a:endParaRPr lang="en-US" altLang="zh-CN" sz="2400"/>
          </a:p>
          <a:p>
            <a:pPr lvl="1"/>
            <a:r>
              <a:rPr lang="zh-CN" altLang="en-US" sz="2400"/>
              <a:t>移动终端通过检测控制信号，调整它们的时钟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DE51-DC99-4E3B-8DE5-60EDABB7A8F1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内容占位符 2"/>
          <p:cNvSpPr>
            <a:spLocks noGrp="1"/>
          </p:cNvSpPr>
          <p:nvPr>
            <p:ph idx="1"/>
          </p:nvPr>
        </p:nvSpPr>
        <p:spPr>
          <a:xfrm>
            <a:off x="250825" y="621665"/>
            <a:ext cx="8704263" cy="5367338"/>
          </a:xfrm>
        </p:spPr>
        <p:txBody>
          <a:bodyPr/>
          <a:lstStyle/>
          <a:p>
            <a:r>
              <a:rPr lang="zh-CN" altLang="en-US"/>
              <a:t>用以下参数表示频率重用</a:t>
            </a:r>
            <a:endParaRPr lang="en-US" altLang="zh-CN"/>
          </a:p>
          <a:p>
            <a:pPr lvl="1"/>
            <a:r>
              <a:rPr lang="en-US" altLang="zh-CN" i="1"/>
              <a:t>D</a:t>
            </a:r>
            <a:r>
              <a:rPr lang="zh-CN" altLang="en-US"/>
              <a:t>，使用相同频率</a:t>
            </a:r>
            <a:r>
              <a:rPr lang="en-US" altLang="zh-CN"/>
              <a:t>cell</a:t>
            </a:r>
            <a:r>
              <a:rPr lang="zh-CN" altLang="en-US"/>
              <a:t>的最小距离</a:t>
            </a:r>
            <a:endParaRPr lang="en-US" altLang="zh-CN"/>
          </a:p>
          <a:p>
            <a:pPr lvl="1"/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/>
              <a:t>cell</a:t>
            </a:r>
            <a:r>
              <a:rPr lang="zh-CN" altLang="en-US"/>
              <a:t>的半径</a:t>
            </a:r>
            <a:endParaRPr lang="en-US" altLang="zh-CN"/>
          </a:p>
          <a:p>
            <a:pPr lvl="1"/>
            <a:r>
              <a:rPr lang="en-US" altLang="zh-CN" i="1"/>
              <a:t>d</a:t>
            </a:r>
            <a:r>
              <a:rPr lang="zh-CN" altLang="en-US"/>
              <a:t>，相邻</a:t>
            </a:r>
            <a:r>
              <a:rPr lang="en-US" altLang="zh-CN"/>
              <a:t>cell</a:t>
            </a:r>
            <a:r>
              <a:rPr lang="zh-CN" altLang="en-US"/>
              <a:t>的距离</a:t>
            </a:r>
            <a:endParaRPr lang="en-US" altLang="zh-CN"/>
          </a:p>
          <a:p>
            <a:pPr lvl="1"/>
            <a:r>
              <a:rPr lang="en-US" altLang="zh-CN" i="1"/>
              <a:t>N</a:t>
            </a:r>
            <a:r>
              <a:rPr lang="zh-CN" altLang="en-US"/>
              <a:t>，</a:t>
            </a:r>
            <a:r>
              <a:rPr lang="zh-CN" altLang="en-US" b="1"/>
              <a:t>重用因子</a:t>
            </a:r>
            <a:r>
              <a:rPr lang="zh-CN" altLang="en-US"/>
              <a:t>，即在频率重用下，所有</a:t>
            </a:r>
            <a:r>
              <a:rPr lang="en-US" altLang="zh-CN"/>
              <a:t>cell</a:t>
            </a:r>
            <a:r>
              <a:rPr lang="zh-CN" altLang="en-US"/>
              <a:t>分为</a:t>
            </a:r>
            <a:r>
              <a:rPr lang="en-US" altLang="zh-CN" i="1"/>
              <a:t>N</a:t>
            </a:r>
            <a:r>
              <a:rPr lang="zh-CN" altLang="en-US"/>
              <a:t>组，每组</a:t>
            </a:r>
            <a:r>
              <a:rPr lang="en-US" altLang="zh-CN"/>
              <a:t>cell</a:t>
            </a:r>
            <a:r>
              <a:rPr lang="zh-CN" altLang="en-US"/>
              <a:t>使用相同的频率，</a:t>
            </a:r>
            <a:r>
              <a:rPr lang="en-US" altLang="zh-CN"/>
              <a:t>N</a:t>
            </a:r>
            <a:r>
              <a:rPr lang="zh-CN" altLang="en-US"/>
              <a:t>可能取值为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重用因子为</a:t>
            </a:r>
            <a:r>
              <a:rPr lang="en-US" altLang="zh-CN" i="1"/>
              <a:t>N</a:t>
            </a:r>
            <a:r>
              <a:rPr lang="zh-CN" altLang="en-US"/>
              <a:t>，则每个</a:t>
            </a:r>
            <a:r>
              <a:rPr lang="en-US" altLang="zh-CN"/>
              <a:t>cell</a:t>
            </a:r>
            <a:r>
              <a:rPr lang="zh-CN" altLang="en-US"/>
              <a:t>可以使用的频率数是</a:t>
            </a:r>
            <a:r>
              <a:rPr lang="en-US" altLang="zh-CN" i="1"/>
              <a:t>K</a:t>
            </a:r>
            <a:r>
              <a:rPr lang="en-US" altLang="zh-CN"/>
              <a:t>/</a:t>
            </a:r>
            <a:r>
              <a:rPr lang="en-US" altLang="zh-CN" i="1"/>
              <a:t>N</a:t>
            </a:r>
          </a:p>
          <a:p>
            <a:pPr lvl="2"/>
            <a:r>
              <a:rPr lang="zh-CN" altLang="en-US"/>
              <a:t>早期的</a:t>
            </a:r>
            <a:r>
              <a:rPr lang="en-US" altLang="zh-CN"/>
              <a:t>AMPS</a:t>
            </a:r>
            <a:r>
              <a:rPr lang="zh-CN" altLang="en-US"/>
              <a:t>系统，</a:t>
            </a:r>
            <a:r>
              <a:rPr lang="en-US" altLang="zh-CN" i="1"/>
              <a:t>K</a:t>
            </a:r>
            <a:r>
              <a:rPr lang="en-US" altLang="zh-CN"/>
              <a:t>=395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/>
              <a:t>=7</a:t>
            </a:r>
            <a:endParaRPr lang="en-US" altLang="zh-CN" i="1"/>
          </a:p>
          <a:p>
            <a:r>
              <a:rPr lang="zh-CN" altLang="en-US"/>
              <a:t>以下关系成立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F3D97-A8B6-405B-A953-E5EDEC426943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95738" y="2204720"/>
          <a:ext cx="1362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2192000" imgH="4876800" progId="Equation.DSMT4">
                  <p:embed/>
                </p:oleObj>
              </mc:Choice>
              <mc:Fallback>
                <p:oleObj name="Equation" r:id="rId4" imgW="12192000" imgH="48768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738" y="2204720"/>
                        <a:ext cx="1362075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43623" y="3641090"/>
          <a:ext cx="5549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49682400" imgH="5181600" progId="Equation.DSMT4">
                  <p:embed/>
                </p:oleObj>
              </mc:Choice>
              <mc:Fallback>
                <p:oleObj name="Equation" r:id="rId6" imgW="49682400" imgH="51816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23" y="3641090"/>
                        <a:ext cx="5549900" cy="58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3553778" y="5518468"/>
          <a:ext cx="15668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8" imgW="14020800" imgH="8534400" progId="Equation.DSMT4">
                  <p:embed/>
                </p:oleObj>
              </mc:Choice>
              <mc:Fallback>
                <p:oleObj name="Equation" r:id="rId8" imgW="14020800" imgH="8534400" progId="Equation.DSMT4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3778" y="5518468"/>
                        <a:ext cx="1566862" cy="955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5207635" y="5229225"/>
            <a:ext cx="3748405" cy="1080135"/>
          </a:xfrm>
          <a:prstGeom prst="wedgeRoundRectCallout">
            <a:avLst>
              <a:gd name="adj1" fmla="val -20828"/>
              <a:gd name="adj2" fmla="val 47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ym typeface="+mn-ea"/>
              </a:rPr>
              <a:t>Method of locating co-channel cells in an cellular system. [Oet83]</a:t>
            </a:r>
            <a:endParaRPr lang="en-US" altLang="zh-CN" sz="2000" b="1"/>
          </a:p>
          <a:p>
            <a:pPr algn="ctr"/>
            <a:endParaRPr lang="zh-CN" altLang="en-US" sz="2000" b="1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GSM</a:t>
            </a:r>
            <a:r>
              <a:rPr lang="zh-CN" altLang="en-US"/>
              <a:t>协议体系</a:t>
            </a:r>
            <a:endParaRPr lang="en-US" altLang="zh-CN"/>
          </a:p>
          <a:p>
            <a:pPr lvl="1"/>
            <a:r>
              <a:rPr lang="zh-CN" altLang="en-US"/>
              <a:t>链路层协议</a:t>
            </a:r>
            <a:r>
              <a:rPr lang="en-US" altLang="zh-CN"/>
              <a:t>LAPDm</a:t>
            </a:r>
          </a:p>
          <a:p>
            <a:pPr lvl="2"/>
            <a:r>
              <a:rPr lang="zh-CN" altLang="en-US"/>
              <a:t>是</a:t>
            </a:r>
            <a:r>
              <a:rPr lang="en-US" altLang="zh-CN"/>
              <a:t>ISDN</a:t>
            </a:r>
            <a:r>
              <a:rPr lang="zh-CN" altLang="en-US"/>
              <a:t>上</a:t>
            </a:r>
            <a:r>
              <a:rPr lang="en-US" altLang="zh-CN"/>
              <a:t>LAPD</a:t>
            </a:r>
            <a:r>
              <a:rPr lang="zh-CN" altLang="en-US"/>
              <a:t>协议的改进版本</a:t>
            </a:r>
            <a:endParaRPr lang="en-US" altLang="zh-CN"/>
          </a:p>
          <a:p>
            <a:pPr lvl="2"/>
            <a:r>
              <a:rPr lang="zh-CN" altLang="en-US"/>
              <a:t>采用</a:t>
            </a:r>
            <a:r>
              <a:rPr lang="en-US" altLang="zh-CN"/>
              <a:t>CRC</a:t>
            </a:r>
            <a:r>
              <a:rPr lang="zh-CN" altLang="en-US"/>
              <a:t>和</a:t>
            </a:r>
            <a:r>
              <a:rPr lang="en-US" altLang="zh-CN"/>
              <a:t>ARQ</a:t>
            </a:r>
            <a:r>
              <a:rPr lang="zh-CN" altLang="en-US"/>
              <a:t>实现检错和数据重传，使不可靠的物理链路成为可靠的逻辑链路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475CF-5698-426B-8D41-2C71B41C948D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内容占位符 2"/>
          <p:cNvSpPr>
            <a:spLocks noGrp="1"/>
          </p:cNvSpPr>
          <p:nvPr>
            <p:ph idx="1"/>
          </p:nvPr>
        </p:nvSpPr>
        <p:spPr>
          <a:xfrm>
            <a:off x="250825" y="4185920"/>
            <a:ext cx="8704580" cy="1946910"/>
          </a:xfrm>
        </p:spPr>
        <p:txBody>
          <a:bodyPr/>
          <a:lstStyle/>
          <a:p>
            <a:pPr lvl="2"/>
            <a:r>
              <a:rPr lang="en-US" altLang="zh-CN">
                <a:sym typeface="+mn-ea"/>
              </a:rPr>
              <a:t>RRM</a:t>
            </a:r>
            <a:r>
              <a:rPr lang="zh-CN" altLang="en-US">
                <a:sym typeface="+mn-ea"/>
              </a:rPr>
              <a:t>：负责建立、维持、终止无线信道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MM</a:t>
            </a:r>
            <a:r>
              <a:rPr lang="zh-CN" altLang="en-US">
                <a:sym typeface="+mn-ea"/>
              </a:rPr>
              <a:t>：负责位置信息注册更新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CM</a:t>
            </a:r>
            <a:r>
              <a:rPr lang="zh-CN" altLang="en-US">
                <a:sym typeface="+mn-ea"/>
              </a:rPr>
              <a:t>：负责建立、保持和终止通话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：负责与网络子系统众多数据库的通信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BTSM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BSC</a:t>
            </a:r>
            <a:r>
              <a:rPr lang="zh-CN" altLang="en-US">
                <a:sym typeface="+mn-ea"/>
              </a:rPr>
              <a:t>控制下在</a:t>
            </a:r>
            <a:r>
              <a:rPr lang="en-US" altLang="zh-CN">
                <a:sym typeface="+mn-ea"/>
              </a:rPr>
              <a:t>BTS</a:t>
            </a:r>
            <a:r>
              <a:rPr lang="zh-CN" altLang="en-US">
                <a:sym typeface="+mn-ea"/>
              </a:rPr>
              <a:t>上实现各种管理功能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8FA23-106D-4BD0-95B7-4AC957655E99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539115"/>
            <a:ext cx="7578725" cy="353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960880" y="119380"/>
            <a:ext cx="5526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LAPDm</a:t>
            </a:r>
            <a:r>
              <a:rPr lang="zh-CN" altLang="en-US">
                <a:sym typeface="+mn-ea"/>
              </a:rPr>
              <a:t>之上，有一系列协议，实现如下功能</a:t>
            </a:r>
            <a:endParaRPr lang="en-US" altLang="zh-CN"/>
          </a:p>
          <a:p>
            <a:pPr lvl="2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第二代</a:t>
            </a:r>
            <a:r>
              <a:rPr lang="en-US" altLang="zh-CN"/>
              <a:t>CDMA</a:t>
            </a:r>
            <a:r>
              <a:rPr lang="zh-CN" altLang="en-US"/>
              <a:t>蜂窝网络</a:t>
            </a:r>
          </a:p>
        </p:txBody>
      </p:sp>
      <p:sp>
        <p:nvSpPr>
          <p:cNvPr id="139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采用</a:t>
            </a:r>
            <a:r>
              <a:rPr lang="en-US" altLang="zh-CN" sz="2800"/>
              <a:t>DSSS</a:t>
            </a:r>
            <a:r>
              <a:rPr lang="zh-CN" altLang="en-US" sz="2800"/>
              <a:t>（直接序列扩频）技术</a:t>
            </a:r>
            <a:endParaRPr lang="en-US" altLang="zh-CN" sz="2800"/>
          </a:p>
          <a:p>
            <a:r>
              <a:rPr lang="zh-CN" altLang="en-US" sz="2800"/>
              <a:t>多个用户使用正交的码片</a:t>
            </a:r>
            <a:r>
              <a:rPr lang="en-US" altLang="zh-CN" sz="2800"/>
              <a:t>code</a:t>
            </a:r>
            <a:r>
              <a:rPr lang="zh-CN" altLang="en-US" sz="2800"/>
              <a:t>（</a:t>
            </a:r>
            <a:r>
              <a:rPr lang="en-US" altLang="zh-CN" sz="2800"/>
              <a:t>chipping code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en-US" altLang="zh-CN" sz="2800"/>
              <a:t>CDMA</a:t>
            </a:r>
            <a:r>
              <a:rPr lang="zh-CN" altLang="en-US" sz="2800"/>
              <a:t>的优势</a:t>
            </a:r>
            <a:endParaRPr lang="en-US" altLang="zh-CN" sz="2800"/>
          </a:p>
          <a:p>
            <a:pPr lvl="1"/>
            <a:r>
              <a:rPr lang="zh-CN" altLang="en-US" sz="2400"/>
              <a:t>使用多个频率：某个频率上的损耗不会严重影响通信</a:t>
            </a:r>
            <a:endParaRPr lang="en-US" altLang="zh-CN" sz="2400"/>
          </a:p>
          <a:p>
            <a:pPr lvl="1"/>
            <a:r>
              <a:rPr lang="zh-CN" altLang="en-US" sz="2400"/>
              <a:t>抗多路衰落：码片</a:t>
            </a:r>
            <a:r>
              <a:rPr lang="en-US" altLang="zh-CN" sz="2400"/>
              <a:t>code</a:t>
            </a:r>
            <a:r>
              <a:rPr lang="zh-CN" altLang="en-US" sz="2400"/>
              <a:t>互相关和自相关的程度低，</a:t>
            </a:r>
            <a:r>
              <a:rPr lang="en-US" altLang="zh-CN" sz="2400"/>
              <a:t>CDMA</a:t>
            </a:r>
            <a:r>
              <a:rPr lang="zh-CN" altLang="en-US" sz="2400"/>
              <a:t>下多路信号相互干扰的程度较轻</a:t>
            </a:r>
            <a:endParaRPr lang="en-US" altLang="zh-CN" sz="2400"/>
          </a:p>
          <a:p>
            <a:pPr lvl="1"/>
            <a:r>
              <a:rPr lang="zh-CN" altLang="en-US" sz="2400"/>
              <a:t>隐私：信号类似噪声，有效保护隐私</a:t>
            </a:r>
            <a:endParaRPr lang="en-US" altLang="zh-CN" sz="2400"/>
          </a:p>
          <a:p>
            <a:pPr lvl="1"/>
            <a:r>
              <a:rPr lang="zh-CN" altLang="en-US" sz="2400"/>
              <a:t>在</a:t>
            </a:r>
            <a:r>
              <a:rPr lang="en-US" altLang="zh-CN" sz="2400"/>
              <a:t>FDMA</a:t>
            </a:r>
            <a:r>
              <a:rPr lang="zh-CN" altLang="en-US" sz="2400"/>
              <a:t>和</a:t>
            </a:r>
            <a:r>
              <a:rPr lang="en-US" altLang="zh-CN" sz="2400"/>
              <a:t>TDMA</a:t>
            </a:r>
            <a:r>
              <a:rPr lang="zh-CN" altLang="en-US" sz="2400"/>
              <a:t>中，网络只能够支持一定数量的用户通话，超过这个数量的呼叫请求被阻塞；在</a:t>
            </a:r>
            <a:r>
              <a:rPr lang="en-US" altLang="zh-CN" sz="2400"/>
              <a:t>CDMA</a:t>
            </a:r>
            <a:r>
              <a:rPr lang="zh-CN" altLang="en-US" sz="2400"/>
              <a:t>中，没有阻塞，用户越多，噪声和误码率越高，但仍然能够通话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3F7B7-042B-4227-9820-F8F931C60811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 sz="2800"/>
              <a:t>CDMA</a:t>
            </a:r>
            <a:r>
              <a:rPr lang="zh-CN" altLang="en-US" sz="2800"/>
              <a:t>的劣势</a:t>
            </a:r>
            <a:endParaRPr lang="en-US" altLang="zh-CN" sz="2800"/>
          </a:p>
          <a:p>
            <a:pPr lvl="1"/>
            <a:r>
              <a:rPr lang="en-US" altLang="zh-CN" sz="2400"/>
              <a:t>Self-jamming</a:t>
            </a:r>
            <a:r>
              <a:rPr lang="zh-CN" altLang="en-US" sz="2400"/>
              <a:t>：在</a:t>
            </a:r>
            <a:r>
              <a:rPr lang="en-US" altLang="zh-CN" sz="2400"/>
              <a:t>TDMA</a:t>
            </a:r>
            <a:r>
              <a:rPr lang="zh-CN" altLang="en-US" sz="2400"/>
              <a:t>和</a:t>
            </a:r>
            <a:r>
              <a:rPr lang="en-US" altLang="zh-CN" sz="2400"/>
              <a:t>FDMA</a:t>
            </a:r>
            <a:r>
              <a:rPr lang="zh-CN" altLang="en-US" sz="2400"/>
              <a:t>中，通过</a:t>
            </a:r>
            <a:r>
              <a:rPr lang="en-US" altLang="zh-CN" sz="2400"/>
              <a:t>guard bits</a:t>
            </a:r>
            <a:r>
              <a:rPr lang="zh-CN" altLang="en-US" sz="2400"/>
              <a:t>和</a:t>
            </a:r>
            <a:r>
              <a:rPr lang="en-US" altLang="zh-CN" sz="2400"/>
              <a:t>guard bands</a:t>
            </a:r>
            <a:r>
              <a:rPr lang="zh-CN" altLang="en-US" sz="2400"/>
              <a:t>确保信道之间不会干扰；在</a:t>
            </a:r>
            <a:r>
              <a:rPr lang="en-US" altLang="zh-CN" sz="2400"/>
              <a:t>CDMA</a:t>
            </a:r>
            <a:r>
              <a:rPr lang="zh-CN" altLang="en-US" sz="2400"/>
              <a:t>中，由于用户不可能完全同步，因此不同用户的信号会产生互相关</a:t>
            </a:r>
            <a:endParaRPr lang="en-US" altLang="zh-CN" sz="2400"/>
          </a:p>
          <a:p>
            <a:pPr lvl="1"/>
            <a:r>
              <a:rPr lang="zh-CN" altLang="en-US" sz="2400"/>
              <a:t>远近问题：对离</a:t>
            </a:r>
            <a:r>
              <a:rPr lang="en-US" altLang="zh-CN" sz="2400"/>
              <a:t>BS</a:t>
            </a:r>
            <a:r>
              <a:rPr lang="zh-CN" altLang="en-US" sz="2400"/>
              <a:t>较远的用户，</a:t>
            </a:r>
            <a:r>
              <a:rPr lang="en-US" altLang="zh-CN" sz="2400"/>
              <a:t>BS</a:t>
            </a:r>
            <a:r>
              <a:rPr lang="zh-CN" altLang="en-US" sz="2400"/>
              <a:t>接收到信号能量水平较低，难以解码恢复，能量控制在</a:t>
            </a:r>
            <a:r>
              <a:rPr lang="en-US" altLang="zh-CN" sz="2400"/>
              <a:t>CDMA</a:t>
            </a:r>
            <a:r>
              <a:rPr lang="zh-CN" altLang="en-US" sz="2400"/>
              <a:t>中非常关键</a:t>
            </a:r>
            <a:endParaRPr lang="en-US" altLang="zh-CN" sz="2400"/>
          </a:p>
          <a:p>
            <a:pPr lvl="1"/>
            <a:r>
              <a:rPr lang="zh-CN" altLang="en-US" sz="2400"/>
              <a:t>软切换（</a:t>
            </a:r>
            <a:r>
              <a:rPr lang="en-US" altLang="zh-CN" sz="2400"/>
              <a:t>soft handoff</a:t>
            </a:r>
            <a:r>
              <a:rPr lang="zh-CN" altLang="en-US" sz="2400"/>
              <a:t>）：当用户从一个</a:t>
            </a:r>
            <a:r>
              <a:rPr lang="en-US" altLang="zh-CN" sz="2400"/>
              <a:t>cell</a:t>
            </a:r>
            <a:r>
              <a:rPr lang="zh-CN" altLang="en-US" sz="2400"/>
              <a:t>移动到另一</a:t>
            </a:r>
            <a:r>
              <a:rPr lang="en-US" altLang="zh-CN" sz="2400"/>
              <a:t>cell</a:t>
            </a:r>
            <a:r>
              <a:rPr lang="zh-CN" altLang="en-US" sz="2400"/>
              <a:t>时，需要完全获取新</a:t>
            </a:r>
            <a:r>
              <a:rPr lang="en-US" altLang="zh-CN" sz="2400"/>
              <a:t>cell</a:t>
            </a:r>
            <a:r>
              <a:rPr lang="zh-CN" altLang="en-US" sz="2400"/>
              <a:t>的信道后才释放旧</a:t>
            </a:r>
            <a:r>
              <a:rPr lang="en-US" altLang="zh-CN" sz="2400"/>
              <a:t>cell</a:t>
            </a:r>
            <a:r>
              <a:rPr lang="zh-CN" altLang="en-US" sz="2400"/>
              <a:t>的信道</a:t>
            </a:r>
            <a:endParaRPr lang="en-US" altLang="zh-CN" sz="2400"/>
          </a:p>
          <a:p>
            <a:endParaRPr lang="zh-CN" altLang="en-US" sz="2400"/>
          </a:p>
          <a:p>
            <a:endParaRPr lang="en-US" altLang="zh-CN" sz="2800"/>
          </a:p>
          <a:p>
            <a:pPr lvl="1"/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E7876-6700-49B1-AEA4-D181812A39CD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/>
              <a:t>无线移动</a:t>
            </a:r>
            <a:r>
              <a:rPr lang="en-US" altLang="zh-CN"/>
              <a:t>CDMA</a:t>
            </a:r>
            <a:r>
              <a:rPr lang="zh-CN" altLang="en-US"/>
              <a:t>的设计考虑（以</a:t>
            </a:r>
            <a:r>
              <a:rPr lang="en-US" altLang="zh-CN"/>
              <a:t>IS-95</a:t>
            </a:r>
            <a:r>
              <a:rPr lang="zh-CN" altLang="en-US"/>
              <a:t>为例）</a:t>
            </a:r>
            <a:endParaRPr lang="en-US" altLang="zh-CN"/>
          </a:p>
          <a:p>
            <a:pPr lvl="1"/>
            <a:r>
              <a:rPr lang="en-US" altLang="zh-CN"/>
              <a:t>RAKE</a:t>
            </a:r>
            <a:r>
              <a:rPr lang="zh-CN" altLang="en-US"/>
              <a:t>接收</a:t>
            </a:r>
            <a:endParaRPr lang="en-US" altLang="zh-CN"/>
          </a:p>
          <a:p>
            <a:pPr lvl="2"/>
            <a:r>
              <a:rPr lang="zh-CN" altLang="en-US"/>
              <a:t>多路（</a:t>
            </a:r>
            <a:r>
              <a:rPr lang="en-US" altLang="zh-CN"/>
              <a:t>multipath</a:t>
            </a:r>
            <a:r>
              <a:rPr lang="zh-CN" altLang="en-US"/>
              <a:t>）信号，延迟和衰减各不同</a:t>
            </a:r>
            <a:endParaRPr lang="en-US" altLang="zh-CN"/>
          </a:p>
          <a:p>
            <a:pPr lvl="2"/>
            <a:r>
              <a:rPr lang="zh-CN" altLang="en-US"/>
              <a:t>传统方法，将码片应用于主要的一路信号</a:t>
            </a:r>
            <a:endParaRPr lang="en-US" altLang="zh-CN"/>
          </a:p>
          <a:p>
            <a:pPr lvl="2"/>
            <a:r>
              <a:rPr lang="en-US" altLang="zh-CN"/>
              <a:t>RAKE</a:t>
            </a:r>
            <a:r>
              <a:rPr lang="zh-CN" altLang="en-US"/>
              <a:t>接收，接收多路信号，并使用不同的延迟和衰减参数恢复，再叠加</a:t>
            </a:r>
          </a:p>
          <a:p>
            <a:pPr lvl="2"/>
            <a:endParaRPr lang="zh-CN" altLang="en-US"/>
          </a:p>
          <a:p>
            <a:pPr lvl="2"/>
            <a:r>
              <a:rPr lang="zh-CN" altLang="en-US"/>
              <a:t>延迟估计的主要部件是</a:t>
            </a:r>
            <a:r>
              <a:rPr lang="zh-CN" altLang="en-US" b="1">
                <a:solidFill>
                  <a:srgbClr val="C00000"/>
                </a:solidFill>
              </a:rPr>
              <a:t>匹配滤波器</a:t>
            </a:r>
            <a:r>
              <a:rPr lang="zh-CN" altLang="en-US"/>
              <a:t>，匹配滤波器的功能是用输入的数据和不同相位的本地码字进行相关，取得不同码字相位的相关能量。</a:t>
            </a:r>
            <a:r>
              <a:rPr lang="zh-CN" altLang="en-US">
                <a:solidFill>
                  <a:srgbClr val="C00000"/>
                </a:solidFill>
              </a:rPr>
              <a:t>当串行输入的采样数据和本地的扩频码和扰码的相位一致时，其相关能力最大</a:t>
            </a:r>
            <a:r>
              <a:rPr lang="zh-CN" altLang="en-US"/>
              <a:t>。根据相关能量，延迟估计器就可以得到多径的到达时间量。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4CDAB-D957-4875-935B-8EB12A14DE40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70BC0-BC68-4984-9CC0-10619E805B8C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1423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0"/>
            <a:ext cx="7610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WCDMA </a:t>
            </a:r>
            <a:r>
              <a:rPr lang="zh-CN" altLang="en-US" dirty="0"/>
              <a:t>通信发射流程</a:t>
            </a:r>
          </a:p>
        </p:txBody>
      </p:sp>
      <p:sp>
        <p:nvSpPr>
          <p:cNvPr id="19458" name="文本框 89090"/>
          <p:cNvSpPr txBox="1"/>
          <p:nvPr/>
        </p:nvSpPr>
        <p:spPr>
          <a:xfrm>
            <a:off x="685800" y="3390900"/>
            <a:ext cx="733425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Data 0110101….</a:t>
            </a:r>
          </a:p>
        </p:txBody>
      </p:sp>
      <p:sp>
        <p:nvSpPr>
          <p:cNvPr id="19459" name="文本框 89091"/>
          <p:cNvSpPr txBox="1"/>
          <p:nvPr/>
        </p:nvSpPr>
        <p:spPr>
          <a:xfrm>
            <a:off x="1647825" y="3390900"/>
            <a:ext cx="490538" cy="6858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Add CRC Bits</a:t>
            </a:r>
          </a:p>
        </p:txBody>
      </p:sp>
      <p:sp>
        <p:nvSpPr>
          <p:cNvPr id="19460" name="文本框 89092"/>
          <p:cNvSpPr txBox="1"/>
          <p:nvPr/>
        </p:nvSpPr>
        <p:spPr>
          <a:xfrm>
            <a:off x="2295525" y="3390900"/>
            <a:ext cx="441325" cy="6858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Add FEC Bits</a:t>
            </a:r>
          </a:p>
        </p:txBody>
      </p:sp>
      <p:grpSp>
        <p:nvGrpSpPr>
          <p:cNvPr id="19461" name="组合 89093"/>
          <p:cNvGrpSpPr/>
          <p:nvPr/>
        </p:nvGrpSpPr>
        <p:grpSpPr>
          <a:xfrm>
            <a:off x="3771900" y="3505200"/>
            <a:ext cx="457200" cy="457200"/>
            <a:chOff x="3840" y="2016"/>
            <a:chExt cx="336" cy="336"/>
          </a:xfrm>
        </p:grpSpPr>
        <p:sp>
          <p:nvSpPr>
            <p:cNvPr id="19462" name="椭圆 89094"/>
            <p:cNvSpPr/>
            <p:nvPr/>
          </p:nvSpPr>
          <p:spPr>
            <a:xfrm>
              <a:off x="3840" y="2016"/>
              <a:ext cx="336" cy="336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63" name="组合 89095"/>
            <p:cNvGrpSpPr/>
            <p:nvPr/>
          </p:nvGrpSpPr>
          <p:grpSpPr>
            <a:xfrm>
              <a:off x="3912" y="2088"/>
              <a:ext cx="192" cy="192"/>
              <a:chOff x="3936" y="2160"/>
              <a:chExt cx="192" cy="192"/>
            </a:xfrm>
          </p:grpSpPr>
          <p:sp>
            <p:nvSpPr>
              <p:cNvPr id="19464" name="直接连接符 89096"/>
              <p:cNvSpPr/>
              <p:nvPr/>
            </p:nvSpPr>
            <p:spPr>
              <a:xfrm>
                <a:off x="4032" y="2160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5" name="直接连接符 89097"/>
              <p:cNvSpPr/>
              <p:nvPr/>
            </p:nvSpPr>
            <p:spPr>
              <a:xfrm>
                <a:off x="3936" y="225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cxnSp>
        <p:nvCxnSpPr>
          <p:cNvPr id="19466" name="直接箭头连接符 89098"/>
          <p:cNvCxnSpPr/>
          <p:nvPr/>
        </p:nvCxnSpPr>
        <p:spPr>
          <a:xfrm>
            <a:off x="1371600" y="3733800"/>
            <a:ext cx="2476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7" name="直接箭头连接符 89099"/>
          <p:cNvCxnSpPr/>
          <p:nvPr/>
        </p:nvCxnSpPr>
        <p:spPr>
          <a:xfrm>
            <a:off x="2133600" y="3733800"/>
            <a:ext cx="1714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68" name="文本框 89100"/>
          <p:cNvSpPr txBox="1"/>
          <p:nvPr/>
        </p:nvSpPr>
        <p:spPr>
          <a:xfrm>
            <a:off x="7543800" y="2819400"/>
            <a:ext cx="609600" cy="19050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I/Q Mod.</a:t>
            </a:r>
          </a:p>
        </p:txBody>
      </p:sp>
      <p:sp>
        <p:nvSpPr>
          <p:cNvPr id="19469" name="文本框 89101"/>
          <p:cNvSpPr txBox="1"/>
          <p:nvPr/>
        </p:nvSpPr>
        <p:spPr>
          <a:xfrm>
            <a:off x="1863725" y="2605088"/>
            <a:ext cx="1628775" cy="4953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OVSF Code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Generator</a:t>
            </a:r>
          </a:p>
        </p:txBody>
      </p:sp>
      <p:sp>
        <p:nvSpPr>
          <p:cNvPr id="19470" name="直接连接符 89102"/>
          <p:cNvSpPr/>
          <p:nvPr/>
        </p:nvSpPr>
        <p:spPr>
          <a:xfrm>
            <a:off x="7351713" y="3057525"/>
            <a:ext cx="192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71" name="直接连接符 89103"/>
          <p:cNvSpPr/>
          <p:nvPr/>
        </p:nvSpPr>
        <p:spPr>
          <a:xfrm>
            <a:off x="7351713" y="4429125"/>
            <a:ext cx="192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72" name="文本框 89104"/>
          <p:cNvSpPr txBox="1"/>
          <p:nvPr/>
        </p:nvSpPr>
        <p:spPr>
          <a:xfrm>
            <a:off x="457200" y="55387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Error Detection</a:t>
            </a:r>
          </a:p>
        </p:txBody>
      </p:sp>
      <p:sp>
        <p:nvSpPr>
          <p:cNvPr id="19473" name="文本框 89105"/>
          <p:cNvSpPr txBox="1"/>
          <p:nvPr/>
        </p:nvSpPr>
        <p:spPr>
          <a:xfrm>
            <a:off x="1524000" y="55387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Error Correction</a:t>
            </a:r>
          </a:p>
        </p:txBody>
      </p:sp>
      <p:sp>
        <p:nvSpPr>
          <p:cNvPr id="19474" name="文本框 89106"/>
          <p:cNvSpPr txBox="1"/>
          <p:nvPr/>
        </p:nvSpPr>
        <p:spPr>
          <a:xfrm>
            <a:off x="3771900" y="5538788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Orthogonal Coding</a:t>
            </a:r>
          </a:p>
        </p:txBody>
      </p:sp>
      <p:cxnSp>
        <p:nvCxnSpPr>
          <p:cNvPr id="19475" name="直接箭头连接符 89107"/>
          <p:cNvCxnSpPr/>
          <p:nvPr/>
        </p:nvCxnSpPr>
        <p:spPr>
          <a:xfrm flipV="1">
            <a:off x="914400" y="4076700"/>
            <a:ext cx="977900" cy="1462088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9476" name="直接箭头连接符 89108"/>
          <p:cNvCxnSpPr/>
          <p:nvPr/>
        </p:nvCxnSpPr>
        <p:spPr>
          <a:xfrm flipV="1">
            <a:off x="2057400" y="4076700"/>
            <a:ext cx="457200" cy="1462088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9477" name="直接箭头连接符 89109"/>
          <p:cNvCxnSpPr/>
          <p:nvPr/>
        </p:nvCxnSpPr>
        <p:spPr>
          <a:xfrm flipH="1" flipV="1">
            <a:off x="4038600" y="3971925"/>
            <a:ext cx="412750" cy="1566863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478" name="直接连接符 89110"/>
          <p:cNvSpPr/>
          <p:nvPr/>
        </p:nvSpPr>
        <p:spPr>
          <a:xfrm>
            <a:off x="8153400" y="3733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79" name="文本框 89111"/>
          <p:cNvSpPr txBox="1"/>
          <p:nvPr/>
        </p:nvSpPr>
        <p:spPr>
          <a:xfrm>
            <a:off x="8304213" y="3200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006666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RF Out</a:t>
            </a:r>
          </a:p>
        </p:txBody>
      </p:sp>
      <p:sp>
        <p:nvSpPr>
          <p:cNvPr id="19480" name="文本框 89112"/>
          <p:cNvSpPr txBox="1"/>
          <p:nvPr/>
        </p:nvSpPr>
        <p:spPr>
          <a:xfrm>
            <a:off x="6742113" y="2828925"/>
            <a:ext cx="609600" cy="4572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FIR</a:t>
            </a:r>
            <a:r>
              <a:rPr lang="en-US" altLang="zh-CN" sz="1200">
                <a:latin typeface="Bookman Old Style" panose="02050604050505020204" pitchFamily="18" charset="0"/>
                <a:ea typeface="宋体" panose="02010600030101010101" pitchFamily="2" charset="-122"/>
              </a:rPr>
              <a:t> Filter</a:t>
            </a:r>
          </a:p>
        </p:txBody>
      </p:sp>
      <p:cxnSp>
        <p:nvCxnSpPr>
          <p:cNvPr id="19481" name="直接箭头连接符 89113"/>
          <p:cNvCxnSpPr/>
          <p:nvPr/>
        </p:nvCxnSpPr>
        <p:spPr>
          <a:xfrm>
            <a:off x="6477000" y="3057525"/>
            <a:ext cx="26511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82" name="文本框 89114"/>
          <p:cNvSpPr txBox="1"/>
          <p:nvPr/>
        </p:nvSpPr>
        <p:spPr>
          <a:xfrm>
            <a:off x="6742113" y="4200525"/>
            <a:ext cx="609600" cy="4572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FIR</a:t>
            </a:r>
            <a:r>
              <a:rPr lang="en-US" altLang="zh-CN" sz="1200">
                <a:latin typeface="Bookman Old Style" panose="02050604050505020204" pitchFamily="18" charset="0"/>
                <a:ea typeface="宋体" panose="02010600030101010101" pitchFamily="2" charset="-122"/>
              </a:rPr>
              <a:t> Filter</a:t>
            </a:r>
          </a:p>
        </p:txBody>
      </p:sp>
      <p:cxnSp>
        <p:nvCxnSpPr>
          <p:cNvPr id="19483" name="直接箭头连接符 89115"/>
          <p:cNvCxnSpPr/>
          <p:nvPr/>
        </p:nvCxnSpPr>
        <p:spPr>
          <a:xfrm>
            <a:off x="6477000" y="4429125"/>
            <a:ext cx="26511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84" name="文本框 89116"/>
          <p:cNvSpPr txBox="1"/>
          <p:nvPr/>
        </p:nvSpPr>
        <p:spPr>
          <a:xfrm>
            <a:off x="2935288" y="3390900"/>
            <a:ext cx="569912" cy="6858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Inter-leaver</a:t>
            </a:r>
          </a:p>
        </p:txBody>
      </p:sp>
      <p:cxnSp>
        <p:nvCxnSpPr>
          <p:cNvPr id="19485" name="直接箭头连接符 89117"/>
          <p:cNvCxnSpPr/>
          <p:nvPr/>
        </p:nvCxnSpPr>
        <p:spPr>
          <a:xfrm>
            <a:off x="2743200" y="3733800"/>
            <a:ext cx="21431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6" name="直接箭头连接符 89118"/>
          <p:cNvCxnSpPr/>
          <p:nvPr/>
        </p:nvCxnSpPr>
        <p:spPr>
          <a:xfrm>
            <a:off x="3505200" y="3733800"/>
            <a:ext cx="279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87" name="文本框 89119"/>
          <p:cNvSpPr txBox="1"/>
          <p:nvPr/>
        </p:nvSpPr>
        <p:spPr>
          <a:xfrm>
            <a:off x="5492750" y="2819400"/>
            <a:ext cx="982663" cy="19050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>
              <a:spcBef>
                <a:spcPct val="50000"/>
              </a:spcBef>
            </a:pP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Complex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Spreading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(DL)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HPSK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Spreading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(UL)</a:t>
            </a:r>
          </a:p>
        </p:txBody>
      </p:sp>
      <p:sp>
        <p:nvSpPr>
          <p:cNvPr id="19488" name="文本框 89120"/>
          <p:cNvSpPr txBox="1"/>
          <p:nvPr/>
        </p:nvSpPr>
        <p:spPr>
          <a:xfrm>
            <a:off x="5137150" y="5538788"/>
            <a:ext cx="12192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SSMA Spreading, PAPR</a:t>
            </a:r>
            <a:b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Reduction</a:t>
            </a:r>
          </a:p>
        </p:txBody>
      </p:sp>
      <p:cxnSp>
        <p:nvCxnSpPr>
          <p:cNvPr id="19489" name="直接箭头连接符 89121"/>
          <p:cNvCxnSpPr/>
          <p:nvPr/>
        </p:nvCxnSpPr>
        <p:spPr>
          <a:xfrm flipV="1">
            <a:off x="5791200" y="4724400"/>
            <a:ext cx="257175" cy="814388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490" name="文本框 89122"/>
          <p:cNvSpPr txBox="1"/>
          <p:nvPr/>
        </p:nvSpPr>
        <p:spPr>
          <a:xfrm>
            <a:off x="6242050" y="5538788"/>
            <a:ext cx="13017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Spectral</a:t>
            </a:r>
            <a:b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Containment</a:t>
            </a:r>
          </a:p>
        </p:txBody>
      </p:sp>
      <p:cxnSp>
        <p:nvCxnSpPr>
          <p:cNvPr id="19491" name="直接箭头连接符 89123"/>
          <p:cNvCxnSpPr/>
          <p:nvPr/>
        </p:nvCxnSpPr>
        <p:spPr>
          <a:xfrm flipV="1">
            <a:off x="6858000" y="4757738"/>
            <a:ext cx="166688" cy="881062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492" name="文本框 89124"/>
          <p:cNvSpPr txBox="1"/>
          <p:nvPr/>
        </p:nvSpPr>
        <p:spPr>
          <a:xfrm>
            <a:off x="7543800" y="5538788"/>
            <a:ext cx="1301750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RF Modulation</a:t>
            </a:r>
          </a:p>
        </p:txBody>
      </p:sp>
      <p:cxnSp>
        <p:nvCxnSpPr>
          <p:cNvPr id="19493" name="直接箭头连接符 89125"/>
          <p:cNvCxnSpPr/>
          <p:nvPr/>
        </p:nvCxnSpPr>
        <p:spPr>
          <a:xfrm flipH="1" flipV="1">
            <a:off x="7772400" y="4724400"/>
            <a:ext cx="374650" cy="814388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494" name="直接连接符 89126"/>
          <p:cNvSpPr/>
          <p:nvPr/>
        </p:nvSpPr>
        <p:spPr>
          <a:xfrm>
            <a:off x="4229100" y="3733800"/>
            <a:ext cx="266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95" name="直接连接符 89127"/>
          <p:cNvSpPr/>
          <p:nvPr/>
        </p:nvSpPr>
        <p:spPr>
          <a:xfrm>
            <a:off x="5710238" y="2362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96" name="直接连接符 89128"/>
          <p:cNvSpPr/>
          <p:nvPr/>
        </p:nvSpPr>
        <p:spPr>
          <a:xfrm>
            <a:off x="6242050" y="23717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9497" name="肘形连接符 89129"/>
          <p:cNvCxnSpPr/>
          <p:nvPr/>
        </p:nvCxnSpPr>
        <p:spPr>
          <a:xfrm>
            <a:off x="3505200" y="2852738"/>
            <a:ext cx="550863" cy="642937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9498" name="文本框 89130"/>
          <p:cNvSpPr txBox="1"/>
          <p:nvPr/>
        </p:nvSpPr>
        <p:spPr>
          <a:xfrm>
            <a:off x="3492500" y="2371725"/>
            <a:ext cx="1193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“Channelization</a:t>
            </a:r>
            <a:b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Code”</a:t>
            </a:r>
          </a:p>
        </p:txBody>
      </p:sp>
      <p:sp>
        <p:nvSpPr>
          <p:cNvPr id="19499" name="文本框 89131"/>
          <p:cNvSpPr txBox="1"/>
          <p:nvPr/>
        </p:nvSpPr>
        <p:spPr>
          <a:xfrm>
            <a:off x="454025" y="1746250"/>
            <a:ext cx="1069975" cy="546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BS code (DL) or</a:t>
            </a:r>
            <a:b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UE code (UL)</a:t>
            </a:r>
          </a:p>
        </p:txBody>
      </p:sp>
      <p:sp>
        <p:nvSpPr>
          <p:cNvPr id="19500" name="文本框 89132"/>
          <p:cNvSpPr txBox="1"/>
          <p:nvPr/>
        </p:nvSpPr>
        <p:spPr>
          <a:xfrm>
            <a:off x="454025" y="2538413"/>
            <a:ext cx="927100" cy="628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0" hangingPunct="0">
              <a:spcBef>
                <a:spcPct val="50000"/>
              </a:spcBef>
            </a:pPr>
            <a: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Data Channel Code</a:t>
            </a:r>
          </a:p>
        </p:txBody>
      </p:sp>
      <p:cxnSp>
        <p:nvCxnSpPr>
          <p:cNvPr id="19501" name="直接箭头连接符 89133"/>
          <p:cNvCxnSpPr/>
          <p:nvPr/>
        </p:nvCxnSpPr>
        <p:spPr>
          <a:xfrm flipH="1">
            <a:off x="1219200" y="2019300"/>
            <a:ext cx="39592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502" name="直接箭头连接符 89134"/>
          <p:cNvCxnSpPr/>
          <p:nvPr/>
        </p:nvCxnSpPr>
        <p:spPr>
          <a:xfrm flipH="1">
            <a:off x="1295400" y="2852738"/>
            <a:ext cx="52228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503" name="文本框 89135"/>
          <p:cNvSpPr txBox="1"/>
          <p:nvPr/>
        </p:nvSpPr>
        <p:spPr>
          <a:xfrm>
            <a:off x="5178425" y="1676400"/>
            <a:ext cx="1563688" cy="685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Spread Spectrum Code</a:t>
            </a:r>
            <a:b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>
                <a:latin typeface="Bookman Old Style" panose="02050604050505020204" pitchFamily="18" charset="0"/>
                <a:ea typeface="宋体" panose="02010600030101010101" pitchFamily="2" charset="-122"/>
              </a:rPr>
              <a:t>(Gold Code)</a:t>
            </a:r>
            <a:endParaRPr lang="en-US" altLang="zh-CN" sz="1200" b="1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9504" name="文本框 89136"/>
          <p:cNvSpPr txBox="1"/>
          <p:nvPr/>
        </p:nvSpPr>
        <p:spPr>
          <a:xfrm>
            <a:off x="6705600" y="1828800"/>
            <a:ext cx="1193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000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“Scrambling Code”</a:t>
            </a:r>
          </a:p>
        </p:txBody>
      </p:sp>
      <p:sp>
        <p:nvSpPr>
          <p:cNvPr id="19505" name="文本框 89137"/>
          <p:cNvSpPr txBox="1"/>
          <p:nvPr/>
        </p:nvSpPr>
        <p:spPr>
          <a:xfrm>
            <a:off x="2736850" y="55387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Fading</a:t>
            </a:r>
            <a:b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1200" b="1">
                <a:solidFill>
                  <a:srgbClr val="990033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Resistance</a:t>
            </a:r>
          </a:p>
        </p:txBody>
      </p:sp>
      <p:cxnSp>
        <p:nvCxnSpPr>
          <p:cNvPr id="19506" name="直接箭头连接符 89138"/>
          <p:cNvCxnSpPr/>
          <p:nvPr/>
        </p:nvCxnSpPr>
        <p:spPr>
          <a:xfrm flipH="1" flipV="1">
            <a:off x="3200400" y="4076700"/>
            <a:ext cx="95250" cy="1462088"/>
          </a:xfrm>
          <a:prstGeom prst="straightConnector1">
            <a:avLst/>
          </a:prstGeom>
          <a:ln w="9525" cap="rnd" cmpd="sng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507" name="文本框 89139"/>
          <p:cNvSpPr txBox="1"/>
          <p:nvPr/>
        </p:nvSpPr>
        <p:spPr>
          <a:xfrm>
            <a:off x="4495800" y="3390900"/>
            <a:ext cx="441325" cy="685800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8" rIns="18288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Bookman Old Style" panose="02050604050505020204" pitchFamily="18" charset="0"/>
                <a:ea typeface="宋体" panose="02010600030101010101" pitchFamily="2" charset="-122"/>
              </a:rPr>
              <a:t>S/P</a:t>
            </a:r>
          </a:p>
        </p:txBody>
      </p:sp>
      <p:sp>
        <p:nvSpPr>
          <p:cNvPr id="19508" name="任意多边形 89140"/>
          <p:cNvSpPr/>
          <p:nvPr/>
        </p:nvSpPr>
        <p:spPr>
          <a:xfrm>
            <a:off x="4953000" y="3124200"/>
            <a:ext cx="533400" cy="381000"/>
          </a:xfrm>
          <a:custGeom>
            <a:avLst/>
            <a:gdLst/>
            <a:ahLst/>
            <a:cxnLst/>
            <a:rect l="0" t="0" r="0" b="0"/>
            <a:pathLst>
              <a:path w="336" h="384">
                <a:moveTo>
                  <a:pt x="0" y="384"/>
                </a:moveTo>
                <a:lnTo>
                  <a:pt x="144" y="384"/>
                </a:lnTo>
                <a:lnTo>
                  <a:pt x="144" y="48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9" name="任意多边形 89141"/>
          <p:cNvSpPr/>
          <p:nvPr/>
        </p:nvSpPr>
        <p:spPr>
          <a:xfrm flipV="1">
            <a:off x="4953000" y="3886200"/>
            <a:ext cx="533400" cy="381000"/>
          </a:xfrm>
          <a:custGeom>
            <a:avLst/>
            <a:gdLst/>
            <a:ahLst/>
            <a:cxnLst/>
            <a:rect l="0" t="0" r="0" b="0"/>
            <a:pathLst>
              <a:path w="336" h="384">
                <a:moveTo>
                  <a:pt x="0" y="384"/>
                </a:moveTo>
                <a:lnTo>
                  <a:pt x="144" y="384"/>
                </a:lnTo>
                <a:lnTo>
                  <a:pt x="144" y="48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0" name="云形标注 89143"/>
          <p:cNvSpPr/>
          <p:nvPr/>
        </p:nvSpPr>
        <p:spPr>
          <a:xfrm>
            <a:off x="152400" y="4419600"/>
            <a:ext cx="1143000" cy="609600"/>
          </a:xfrm>
          <a:prstGeom prst="cloudCallout">
            <a:avLst>
              <a:gd name="adj1" fmla="val 34898"/>
              <a:gd name="adj2" fmla="val -9948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比特</a:t>
            </a:r>
          </a:p>
        </p:txBody>
      </p:sp>
      <p:sp>
        <p:nvSpPr>
          <p:cNvPr id="19511" name="云形标注 89144"/>
          <p:cNvSpPr/>
          <p:nvPr/>
        </p:nvSpPr>
        <p:spPr>
          <a:xfrm>
            <a:off x="2362200" y="4343400"/>
            <a:ext cx="1035050" cy="609600"/>
          </a:xfrm>
          <a:prstGeom prst="cloudCallout">
            <a:avLst>
              <a:gd name="adj1" fmla="val 3819"/>
              <a:gd name="adj2" fmla="val -1382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符号</a:t>
            </a:r>
          </a:p>
        </p:txBody>
      </p:sp>
      <p:sp>
        <p:nvSpPr>
          <p:cNvPr id="19512" name="云形标注 89145"/>
          <p:cNvSpPr/>
          <p:nvPr/>
        </p:nvSpPr>
        <p:spPr>
          <a:xfrm>
            <a:off x="4572000" y="4724400"/>
            <a:ext cx="1219200" cy="609600"/>
          </a:xfrm>
          <a:prstGeom prst="cloudCallout">
            <a:avLst>
              <a:gd name="adj1" fmla="val 26145"/>
              <a:gd name="adj2" fmla="val -1184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码片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zh-CN" altLang="en-US"/>
              <a:t>软切换</a:t>
            </a:r>
            <a:endParaRPr lang="en-US" altLang="zh-CN"/>
          </a:p>
          <a:p>
            <a:pPr lvl="2"/>
            <a:r>
              <a:rPr lang="zh-CN" altLang="en-US"/>
              <a:t>硬切换：</a:t>
            </a:r>
            <a:r>
              <a:rPr lang="en-US" altLang="zh-CN"/>
              <a:t>BS</a:t>
            </a:r>
            <a:r>
              <a:rPr lang="zh-CN" altLang="en-US"/>
              <a:t>指示移动终端完全切换到新的频率</a:t>
            </a:r>
            <a:endParaRPr lang="en-US" altLang="zh-CN"/>
          </a:p>
          <a:p>
            <a:pPr lvl="2"/>
            <a:r>
              <a:rPr lang="zh-CN" altLang="en-US"/>
              <a:t>在软切换中，当所分配的</a:t>
            </a:r>
            <a:r>
              <a:rPr lang="en-US" altLang="zh-CN"/>
              <a:t>BS</a:t>
            </a:r>
            <a:r>
              <a:rPr lang="zh-CN" altLang="en-US"/>
              <a:t>信号强度降低时，移动终端进入软切换状态，并同时连接多个</a:t>
            </a:r>
            <a:r>
              <a:rPr lang="en-US" altLang="zh-CN"/>
              <a:t>BS</a:t>
            </a:r>
            <a:r>
              <a:rPr lang="zh-CN" altLang="en-US"/>
              <a:t>，直到其中一个</a:t>
            </a:r>
            <a:r>
              <a:rPr lang="en-US" altLang="zh-CN"/>
              <a:t>BS</a:t>
            </a:r>
            <a:r>
              <a:rPr lang="zh-CN" altLang="en-US"/>
              <a:t>的信号强度足够大</a:t>
            </a:r>
            <a:endParaRPr lang="en-US" altLang="zh-CN"/>
          </a:p>
          <a:p>
            <a:pPr lvl="2"/>
            <a:r>
              <a:rPr lang="zh-CN" altLang="en-US"/>
              <a:t>在软切换中，一个移动终端通过多个</a:t>
            </a:r>
            <a:r>
              <a:rPr lang="en-US" altLang="zh-CN"/>
              <a:t>BS</a:t>
            </a:r>
            <a:r>
              <a:rPr lang="zh-CN" altLang="en-US"/>
              <a:t>传输语音或数据，交换中心选取一个质量最好的信号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76609-B8A7-4741-A44D-26A29693FCD0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1081405"/>
          </a:xfrm>
        </p:spPr>
        <p:txBody>
          <a:bodyPr/>
          <a:lstStyle/>
          <a:p>
            <a:r>
              <a:rPr lang="en-US" altLang="zh-CN"/>
              <a:t>IS-95</a:t>
            </a:r>
            <a:endParaRPr lang="zh-CN" altLang="en-US"/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>
          <a:xfrm>
            <a:off x="250825" y="1342390"/>
            <a:ext cx="8704263" cy="4287838"/>
          </a:xfrm>
        </p:spPr>
        <p:txBody>
          <a:bodyPr/>
          <a:lstStyle/>
          <a:p>
            <a:r>
              <a:rPr lang="zh-CN" altLang="en-US"/>
              <a:t>北美地区使用</a:t>
            </a:r>
            <a:endParaRPr lang="en-US" altLang="zh-CN"/>
          </a:p>
          <a:p>
            <a:r>
              <a:rPr lang="en-US" altLang="zh-CN"/>
              <a:t>IS-95</a:t>
            </a:r>
            <a:r>
              <a:rPr lang="zh-CN" altLang="en-US"/>
              <a:t>的前向链路</a:t>
            </a:r>
            <a:endParaRPr lang="en-US" altLang="zh-CN"/>
          </a:p>
          <a:p>
            <a:pPr lvl="1"/>
            <a:r>
              <a:rPr lang="zh-CN" altLang="en-US"/>
              <a:t>包含</a:t>
            </a:r>
            <a:r>
              <a:rPr lang="en-US" altLang="zh-CN"/>
              <a:t>64</a:t>
            </a:r>
            <a:r>
              <a:rPr lang="zh-CN" altLang="en-US"/>
              <a:t>个</a:t>
            </a:r>
            <a:r>
              <a:rPr lang="en-US" altLang="zh-CN"/>
              <a:t>CDMA</a:t>
            </a:r>
            <a:r>
              <a:rPr lang="zh-CN" altLang="en-US"/>
              <a:t>逻辑信道，每个占用相同的</a:t>
            </a:r>
            <a:r>
              <a:rPr lang="en-US" altLang="zh-CN"/>
              <a:t>1128kHz</a:t>
            </a:r>
            <a:r>
              <a:rPr lang="zh-CN" altLang="en-US"/>
              <a:t>带宽。包含以下一些信道</a:t>
            </a:r>
            <a:endParaRPr lang="en-US" altLang="zh-CN"/>
          </a:p>
          <a:p>
            <a:pPr lvl="2"/>
            <a:r>
              <a:rPr lang="en-US" altLang="zh-CN"/>
              <a:t>Pilot</a:t>
            </a:r>
            <a:r>
              <a:rPr lang="zh-CN" altLang="en-US"/>
              <a:t>（信道</a:t>
            </a:r>
            <a:r>
              <a:rPr lang="en-US" altLang="zh-CN"/>
              <a:t>0</a:t>
            </a:r>
            <a:r>
              <a:rPr lang="zh-CN" altLang="en-US"/>
              <a:t>）：移动终端获取时间信息、相位参考和信号强度比较</a:t>
            </a:r>
            <a:endParaRPr lang="en-US" altLang="zh-CN"/>
          </a:p>
          <a:p>
            <a:pPr lvl="2"/>
            <a:r>
              <a:rPr lang="zh-CN" altLang="en-US"/>
              <a:t>同步（信道</a:t>
            </a:r>
            <a:r>
              <a:rPr lang="en-US" altLang="zh-CN"/>
              <a:t>32</a:t>
            </a:r>
            <a:r>
              <a:rPr lang="zh-CN" altLang="en-US"/>
              <a:t>）：移动终端获得蜂窝网络的身份信息</a:t>
            </a:r>
            <a:endParaRPr lang="en-US" altLang="zh-CN"/>
          </a:p>
          <a:p>
            <a:pPr lvl="2"/>
            <a:r>
              <a:rPr lang="zh-CN" altLang="en-US"/>
              <a:t>传呼（信道</a:t>
            </a:r>
            <a:r>
              <a:rPr lang="en-US" altLang="zh-CN"/>
              <a:t>1-7</a:t>
            </a:r>
            <a:r>
              <a:rPr lang="zh-CN" altLang="en-US"/>
              <a:t>）：包含给一个或者多个移动终端的消息</a:t>
            </a:r>
            <a:endParaRPr lang="en-US" altLang="zh-CN"/>
          </a:p>
          <a:p>
            <a:pPr lvl="2"/>
            <a:r>
              <a:rPr lang="zh-CN" altLang="en-US"/>
              <a:t>数据（信道</a:t>
            </a:r>
            <a:r>
              <a:rPr lang="en-US" altLang="zh-CN"/>
              <a:t>8-31</a:t>
            </a:r>
            <a:r>
              <a:rPr lang="zh-CN" altLang="en-US"/>
              <a:t>，</a:t>
            </a:r>
            <a:r>
              <a:rPr lang="en-US" altLang="zh-CN"/>
              <a:t>33-63</a:t>
            </a:r>
            <a:r>
              <a:rPr lang="zh-CN" altLang="en-US"/>
              <a:t>）：</a:t>
            </a:r>
            <a:r>
              <a:rPr lang="en-US" altLang="zh-CN"/>
              <a:t>55</a:t>
            </a:r>
            <a:r>
              <a:rPr lang="zh-CN" altLang="en-US"/>
              <a:t>个数据信道。支持</a:t>
            </a:r>
            <a:r>
              <a:rPr lang="en-US" altLang="zh-CN"/>
              <a:t>9600</a:t>
            </a:r>
            <a:r>
              <a:rPr lang="zh-CN" altLang="en-US"/>
              <a:t>或</a:t>
            </a:r>
            <a:r>
              <a:rPr lang="en-US" altLang="zh-CN"/>
              <a:t>14400bps</a:t>
            </a:r>
            <a:r>
              <a:rPr lang="zh-CN" altLang="en-US"/>
              <a:t>传输速率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74D93-84F0-44D3-9F37-2A645BE1419C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2988A-8C3D-4E33-840D-1BC71A08FE69}" type="slidenum">
              <a:rPr lang="zh-CN" altLang="en-US" smtClean="0"/>
              <a:t>69</a:t>
            </a:fld>
            <a:endParaRPr lang="zh-CN" altLang="en-US"/>
          </a:p>
        </p:txBody>
      </p:sp>
      <p:pic>
        <p:nvPicPr>
          <p:cNvPr id="145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7888"/>
            <a:ext cx="9144000" cy="598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AA37B-C0C1-4894-A1AF-53D57BCE7A5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04875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IS-95</a:t>
            </a:r>
            <a:r>
              <a:rPr lang="zh-CN" altLang="en-US"/>
              <a:t>反向链路</a:t>
            </a:r>
            <a:endParaRPr lang="en-US" altLang="zh-CN"/>
          </a:p>
          <a:p>
            <a:pPr lvl="1"/>
            <a:r>
              <a:rPr lang="zh-CN" altLang="en-US"/>
              <a:t>包含</a:t>
            </a:r>
            <a:r>
              <a:rPr lang="en-US" altLang="zh-CN"/>
              <a:t>94</a:t>
            </a:r>
            <a:r>
              <a:rPr lang="zh-CN" altLang="en-US"/>
              <a:t>个</a:t>
            </a:r>
            <a:r>
              <a:rPr lang="en-US" altLang="zh-CN"/>
              <a:t>CDMA</a:t>
            </a:r>
            <a:r>
              <a:rPr lang="zh-CN" altLang="en-US"/>
              <a:t>逻辑信道，每个占用相同的</a:t>
            </a:r>
            <a:r>
              <a:rPr lang="en-US" altLang="zh-CN"/>
              <a:t>1128kHz</a:t>
            </a:r>
            <a:r>
              <a:rPr lang="zh-CN" altLang="en-US"/>
              <a:t>带宽。包含</a:t>
            </a:r>
            <a:r>
              <a:rPr lang="en-US" altLang="zh-CN"/>
              <a:t>32</a:t>
            </a:r>
            <a:r>
              <a:rPr lang="zh-CN" altLang="en-US"/>
              <a:t>个接入信道和</a:t>
            </a:r>
            <a:r>
              <a:rPr lang="en-US" altLang="zh-CN"/>
              <a:t>62</a:t>
            </a:r>
            <a:r>
              <a:rPr lang="zh-CN" altLang="en-US"/>
              <a:t>个数据信道</a:t>
            </a:r>
            <a:endParaRPr lang="en-US" altLang="zh-CN"/>
          </a:p>
          <a:p>
            <a:pPr lvl="2"/>
            <a:r>
              <a:rPr lang="zh-CN" altLang="en-US"/>
              <a:t>接入信道：用于移动终端应答传呼、更新位置等</a:t>
            </a:r>
            <a:endParaRPr lang="en-US" altLang="zh-CN"/>
          </a:p>
          <a:p>
            <a:pPr lvl="1"/>
            <a:r>
              <a:rPr lang="zh-CN" altLang="en-US"/>
              <a:t>每个移动终端有一个独立的</a:t>
            </a:r>
            <a:r>
              <a:rPr lang="en-US" altLang="zh-CN"/>
              <a:t>42-bit</a:t>
            </a:r>
            <a:r>
              <a:rPr lang="zh-CN" altLang="en-US"/>
              <a:t>的掩码，因此一个信道可以支持</a:t>
            </a:r>
            <a:r>
              <a:rPr lang="en-US" altLang="zh-CN"/>
              <a:t>2</a:t>
            </a:r>
            <a:r>
              <a:rPr lang="en-US" altLang="zh-CN" baseline="30000"/>
              <a:t>42</a:t>
            </a:r>
            <a:r>
              <a:rPr lang="en-US" altLang="zh-CN"/>
              <a:t>-1</a:t>
            </a:r>
            <a:r>
              <a:rPr lang="zh-CN" altLang="en-US"/>
              <a:t>个不同的移动终端</a:t>
            </a:r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5F941-EB08-4F8B-8D02-B6C83A4A9A67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37895"/>
          </a:xfrm>
        </p:spPr>
        <p:txBody>
          <a:bodyPr/>
          <a:lstStyle/>
          <a:p>
            <a:r>
              <a:rPr lang="zh-CN" altLang="en-US" sz="4000"/>
              <a:t>蜂窝无线通信系统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9015"/>
            <a:ext cx="8704580" cy="4980305"/>
          </a:xfrm>
        </p:spPr>
        <p:txBody>
          <a:bodyPr/>
          <a:lstStyle/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基本概念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系统构成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频率重用</a:t>
            </a:r>
          </a:p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蜂窝系统工作过程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小区切换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能量控制</a:t>
            </a:r>
          </a:p>
          <a:p>
            <a:pPr lvl="1"/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流量控制</a:t>
            </a:r>
          </a:p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第一代模拟蜂窝通信系统</a:t>
            </a:r>
          </a:p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第二代蜂窝通信系统</a:t>
            </a:r>
          </a:p>
          <a:p>
            <a:pPr lvl="1"/>
            <a:r>
              <a:rPr lang="en-US" altLang="zh-CN" sz="2000">
                <a:solidFill>
                  <a:schemeClr val="bg1">
                    <a:lumMod val="75000"/>
                  </a:schemeClr>
                </a:solidFill>
              </a:rPr>
              <a:t>GSM  CDMA</a:t>
            </a:r>
          </a:p>
          <a:p>
            <a:r>
              <a:rPr lang="zh-CN" altLang="en-US" sz="2400"/>
              <a:t>第三代蜂窝通信系统</a:t>
            </a:r>
          </a:p>
          <a:p>
            <a:r>
              <a:rPr lang="en-US" altLang="zh-CN" sz="2400"/>
              <a:t>3G 3.5G  LTE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71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第三代蜂窝通信网络</a:t>
            </a:r>
          </a:p>
        </p:txBody>
      </p:sp>
      <p:sp>
        <p:nvSpPr>
          <p:cNvPr id="147458" name="内容占位符 2"/>
          <p:cNvSpPr>
            <a:spLocks noGrp="1"/>
          </p:cNvSpPr>
          <p:nvPr>
            <p:ph idx="1"/>
          </p:nvPr>
        </p:nvSpPr>
        <p:spPr>
          <a:xfrm>
            <a:off x="250825" y="1700213"/>
            <a:ext cx="8704263" cy="4432300"/>
          </a:xfrm>
        </p:spPr>
        <p:txBody>
          <a:bodyPr/>
          <a:lstStyle/>
          <a:p>
            <a:r>
              <a:rPr lang="en-US" altLang="zh-CN" sz="2800"/>
              <a:t>ITU</a:t>
            </a:r>
            <a:r>
              <a:rPr lang="zh-CN" altLang="en-US" sz="2800"/>
              <a:t>的</a:t>
            </a:r>
            <a:r>
              <a:rPr lang="en-US" altLang="zh-CN" sz="2800"/>
              <a:t>IMT-2000</a:t>
            </a:r>
            <a:r>
              <a:rPr lang="zh-CN" altLang="en-US" sz="2800"/>
              <a:t>提出</a:t>
            </a:r>
            <a:r>
              <a:rPr lang="en-US" altLang="zh-CN" sz="2800"/>
              <a:t>3G</a:t>
            </a:r>
            <a:r>
              <a:rPr lang="zh-CN" altLang="en-US" sz="2800"/>
              <a:t>应具备</a:t>
            </a:r>
            <a:endParaRPr lang="en-US" altLang="zh-CN" sz="2800"/>
          </a:p>
          <a:p>
            <a:pPr lvl="1"/>
            <a:r>
              <a:rPr lang="en-US" altLang="zh-CN" sz="2400"/>
              <a:t>PSTN</a:t>
            </a:r>
            <a:r>
              <a:rPr lang="zh-CN" altLang="en-US" sz="2400"/>
              <a:t>质量的语音通信</a:t>
            </a:r>
            <a:endParaRPr lang="en-US" altLang="zh-CN" sz="2400"/>
          </a:p>
          <a:p>
            <a:pPr lvl="1"/>
            <a:r>
              <a:rPr lang="zh-CN" altLang="en-US" sz="2400"/>
              <a:t>大范围高速车辆上能够实现</a:t>
            </a:r>
            <a:r>
              <a:rPr lang="en-US" altLang="zh-CN" sz="2400"/>
              <a:t>144kbps</a:t>
            </a:r>
            <a:r>
              <a:rPr lang="zh-CN" altLang="en-US" sz="2400"/>
              <a:t>的传输速率</a:t>
            </a:r>
            <a:endParaRPr lang="en-US" altLang="zh-CN" sz="2400"/>
          </a:p>
          <a:p>
            <a:pPr lvl="1"/>
            <a:r>
              <a:rPr lang="zh-CN" altLang="en-US" sz="2400"/>
              <a:t>小范围步行或静止时达到</a:t>
            </a:r>
            <a:r>
              <a:rPr lang="en-US" altLang="zh-CN" sz="2400"/>
              <a:t>384kbps</a:t>
            </a:r>
            <a:r>
              <a:rPr lang="zh-CN" altLang="en-US" sz="2400"/>
              <a:t>速率</a:t>
            </a:r>
            <a:endParaRPr lang="en-US" altLang="zh-CN" sz="2400"/>
          </a:p>
          <a:p>
            <a:pPr lvl="1"/>
            <a:r>
              <a:rPr lang="zh-CN" altLang="en-US" sz="2400"/>
              <a:t>办公室环境实现</a:t>
            </a:r>
            <a:r>
              <a:rPr lang="en-US" altLang="zh-CN" sz="2400"/>
              <a:t>2.048Mbps</a:t>
            </a:r>
            <a:r>
              <a:rPr lang="zh-CN" altLang="en-US" sz="2400"/>
              <a:t>速率</a:t>
            </a:r>
            <a:endParaRPr lang="en-US" altLang="zh-CN" sz="2400"/>
          </a:p>
          <a:p>
            <a:pPr lvl="1"/>
            <a:r>
              <a:rPr lang="zh-CN" altLang="en-US" sz="2400"/>
              <a:t>对称或不对称的数据传输</a:t>
            </a:r>
            <a:endParaRPr lang="en-US" altLang="zh-CN" sz="2400"/>
          </a:p>
          <a:p>
            <a:pPr lvl="1"/>
            <a:r>
              <a:rPr lang="zh-CN" altLang="en-US" sz="2400"/>
              <a:t>支持线路交换和分组交换</a:t>
            </a:r>
            <a:endParaRPr lang="en-US" altLang="zh-CN" sz="2400"/>
          </a:p>
          <a:p>
            <a:pPr lvl="1"/>
            <a:r>
              <a:rPr lang="zh-CN" altLang="en-US" sz="2400"/>
              <a:t>高效率不对称的</a:t>
            </a:r>
            <a:r>
              <a:rPr lang="en-US" altLang="zh-CN" sz="2400"/>
              <a:t>Internet</a:t>
            </a:r>
            <a:r>
              <a:rPr lang="zh-CN" altLang="en-US" sz="2400"/>
              <a:t>接入</a:t>
            </a:r>
            <a:endParaRPr lang="en-US" altLang="zh-CN" sz="2400"/>
          </a:p>
          <a:p>
            <a:pPr lvl="1"/>
            <a:r>
              <a:rPr lang="zh-CN" altLang="en-US" sz="2400"/>
              <a:t>更高效地使用频段</a:t>
            </a:r>
            <a:endParaRPr lang="en-US" altLang="zh-CN" sz="2400"/>
          </a:p>
          <a:p>
            <a:pPr lvl="1"/>
            <a:r>
              <a:rPr lang="zh-CN" altLang="en-US" sz="2400"/>
              <a:t>支持多种移动设备</a:t>
            </a:r>
            <a:endParaRPr lang="en-US" altLang="zh-CN" sz="2400"/>
          </a:p>
          <a:p>
            <a:pPr lvl="1"/>
            <a:r>
              <a:rPr lang="zh-CN" altLang="en-US" sz="2400"/>
              <a:t>便于开发新的业务和技术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E254E-8555-4501-9A5A-2109C3A5D1CD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13788" cy="5440363"/>
          </a:xfrm>
        </p:spPr>
        <p:txBody>
          <a:bodyPr/>
          <a:lstStyle/>
          <a:p>
            <a:r>
              <a:rPr lang="en-US" altLang="zh-CN" sz="2800"/>
              <a:t>IMT-2000</a:t>
            </a:r>
            <a:r>
              <a:rPr lang="zh-CN" altLang="en-US" sz="2800"/>
              <a:t>框架下的一些方案</a:t>
            </a:r>
            <a:endParaRPr lang="en-US" altLang="zh-CN" sz="2800"/>
          </a:p>
          <a:p>
            <a:pPr lvl="1"/>
            <a:r>
              <a:rPr lang="zh-CN" altLang="en-US" sz="2400"/>
              <a:t>欧洲的</a:t>
            </a:r>
            <a:r>
              <a:rPr lang="en-US" altLang="zh-CN" sz="2400"/>
              <a:t>3G</a:t>
            </a:r>
            <a:r>
              <a:rPr lang="zh-CN" altLang="en-US" sz="2400"/>
              <a:t>标准，</a:t>
            </a:r>
            <a:r>
              <a:rPr lang="en-US" altLang="zh-CN" sz="2400"/>
              <a:t>UMTS</a:t>
            </a:r>
            <a:r>
              <a:rPr lang="zh-CN" altLang="en-US" sz="2400"/>
              <a:t>，包含</a:t>
            </a:r>
            <a:endParaRPr lang="en-US" altLang="zh-CN" sz="2400"/>
          </a:p>
          <a:p>
            <a:pPr lvl="2"/>
            <a:r>
              <a:rPr lang="en-US" altLang="zh-CN" sz="2000"/>
              <a:t>W-CDMA</a:t>
            </a:r>
            <a:r>
              <a:rPr lang="zh-CN" altLang="en-US" sz="2000"/>
              <a:t>（</a:t>
            </a:r>
            <a:r>
              <a:rPr lang="en-US" altLang="zh-CN" sz="2000"/>
              <a:t>wideband CDMA</a:t>
            </a:r>
            <a:r>
              <a:rPr lang="zh-CN" altLang="en-US" sz="2000"/>
              <a:t>）</a:t>
            </a:r>
            <a:endParaRPr lang="en-US" altLang="zh-CN" sz="2000"/>
          </a:p>
          <a:p>
            <a:pPr lvl="2"/>
            <a:r>
              <a:rPr lang="en-US" altLang="zh-CN" sz="2000"/>
              <a:t>TD-CDMA</a:t>
            </a:r>
            <a:r>
              <a:rPr lang="zh-CN" altLang="en-US" sz="2000"/>
              <a:t>（综合</a:t>
            </a:r>
            <a:r>
              <a:rPr lang="en-US" altLang="zh-CN" sz="2000"/>
              <a:t>TDMA</a:t>
            </a:r>
            <a:r>
              <a:rPr lang="zh-CN" altLang="en-US" sz="2000"/>
              <a:t>和</a:t>
            </a:r>
            <a:r>
              <a:rPr lang="en-US" altLang="zh-CN" sz="2000"/>
              <a:t>CDMA</a:t>
            </a:r>
            <a:r>
              <a:rPr lang="zh-CN" altLang="en-US" sz="2000"/>
              <a:t>）</a:t>
            </a:r>
            <a:endParaRPr lang="en-US" altLang="zh-CN" sz="2000"/>
          </a:p>
          <a:p>
            <a:pPr lvl="1"/>
            <a:r>
              <a:rPr lang="zh-CN" altLang="en-US" sz="2400"/>
              <a:t>北美，</a:t>
            </a:r>
            <a:r>
              <a:rPr lang="en-US" altLang="zh-CN" sz="2400"/>
              <a:t>CDMA2000</a:t>
            </a:r>
            <a:r>
              <a:rPr lang="zh-CN" altLang="en-US" sz="2400"/>
              <a:t>（与</a:t>
            </a:r>
            <a:r>
              <a:rPr lang="en-US" altLang="zh-CN" sz="2400"/>
              <a:t>WCDMA</a:t>
            </a:r>
            <a:r>
              <a:rPr lang="zh-CN" altLang="en-US" sz="2400"/>
              <a:t>相似，但不兼容）</a:t>
            </a:r>
            <a:endParaRPr lang="en-US" altLang="zh-CN" sz="2400"/>
          </a:p>
          <a:p>
            <a:pPr lvl="1"/>
            <a:r>
              <a:rPr lang="zh-CN" altLang="en-US" sz="2400"/>
              <a:t>中国，</a:t>
            </a:r>
            <a:r>
              <a:rPr lang="en-US" altLang="zh-CN" sz="2400"/>
              <a:t>TD-SCDMA</a:t>
            </a:r>
          </a:p>
          <a:p>
            <a:pPr lvl="1"/>
            <a:r>
              <a:rPr lang="en-US" altLang="zh-CN" sz="2400"/>
              <a:t>IMT-SC</a:t>
            </a:r>
            <a:r>
              <a:rPr lang="zh-CN" altLang="en-US" sz="2400"/>
              <a:t>适用于只采用</a:t>
            </a:r>
            <a:r>
              <a:rPr lang="en-US" altLang="zh-CN" sz="2400"/>
              <a:t>TDMA</a:t>
            </a:r>
            <a:r>
              <a:rPr lang="zh-CN" altLang="en-US" sz="2400"/>
              <a:t>的网络</a:t>
            </a:r>
            <a:endParaRPr lang="en-US" altLang="zh-CN" sz="2400"/>
          </a:p>
          <a:p>
            <a:pPr lvl="1"/>
            <a:r>
              <a:rPr lang="en-US" altLang="zh-CN" sz="2400"/>
              <a:t>IMT-FT</a:t>
            </a:r>
            <a:r>
              <a:rPr lang="zh-CN" altLang="en-US" sz="2400"/>
              <a:t>适用于</a:t>
            </a:r>
            <a:r>
              <a:rPr lang="en-US" altLang="zh-CN" sz="2400"/>
              <a:t>TDMA</a:t>
            </a:r>
            <a:r>
              <a:rPr lang="zh-CN" altLang="en-US" sz="2400"/>
              <a:t>和</a:t>
            </a:r>
            <a:r>
              <a:rPr lang="en-US" altLang="zh-CN" sz="2400"/>
              <a:t>FDMA</a:t>
            </a:r>
            <a:r>
              <a:rPr lang="zh-CN" altLang="en-US" sz="2400"/>
              <a:t>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22DB3-5BF8-400B-91FD-489C79556440}" type="slidenum">
              <a:rPr lang="zh-CN" altLang="en-US" smtClean="0"/>
              <a:t>73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9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90BA3-DC24-4A09-AC24-3AE2C41BDF64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149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052513"/>
            <a:ext cx="9024938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CDMA</a:t>
            </a:r>
            <a:r>
              <a:rPr lang="zh-CN" altLang="en-US"/>
              <a:t>设计中的一些考虑</a:t>
            </a:r>
            <a:endParaRPr lang="en-US" altLang="zh-CN"/>
          </a:p>
          <a:p>
            <a:pPr lvl="1"/>
            <a:r>
              <a:rPr lang="zh-CN" altLang="en-US"/>
              <a:t>带宽：使用的带宽应小于</a:t>
            </a:r>
            <a:r>
              <a:rPr lang="en-US" altLang="zh-CN"/>
              <a:t>5MHz</a:t>
            </a:r>
          </a:p>
          <a:p>
            <a:pPr lvl="1"/>
            <a:r>
              <a:rPr lang="zh-CN" altLang="en-US"/>
              <a:t>码片速率：至少应达到</a:t>
            </a:r>
            <a:r>
              <a:rPr lang="en-US" altLang="zh-CN"/>
              <a:t>3Mcps</a:t>
            </a:r>
            <a:r>
              <a:rPr lang="zh-CN" altLang="en-US"/>
              <a:t>的码片速率</a:t>
            </a:r>
            <a:endParaRPr lang="en-US" altLang="zh-CN"/>
          </a:p>
          <a:p>
            <a:pPr lvl="1"/>
            <a:r>
              <a:rPr lang="zh-CN" altLang="en-US"/>
              <a:t>多码率：向一个用户提供多个码速率的逻辑信道，可以用于多个应用</a:t>
            </a:r>
            <a:endParaRPr lang="en-US" altLang="zh-CN"/>
          </a:p>
          <a:p>
            <a:pPr lvl="2"/>
            <a:r>
              <a:rPr lang="zh-CN" altLang="en-US"/>
              <a:t>可以在一个</a:t>
            </a:r>
            <a:r>
              <a:rPr lang="en-US" altLang="zh-CN"/>
              <a:t>CDMA</a:t>
            </a:r>
            <a:r>
              <a:rPr lang="zh-CN" altLang="en-US"/>
              <a:t>信道中通过</a:t>
            </a:r>
            <a:r>
              <a:rPr lang="en-US" altLang="zh-CN"/>
              <a:t>TDMA</a:t>
            </a:r>
            <a:r>
              <a:rPr lang="zh-CN" altLang="en-US"/>
              <a:t>实现。不同的应用在一帧内被分配不同个数的时间片。</a:t>
            </a:r>
            <a:endParaRPr lang="en-US" altLang="zh-CN"/>
          </a:p>
          <a:p>
            <a:pPr lvl="3"/>
            <a:r>
              <a:rPr lang="zh-CN" altLang="en-US" sz="2400"/>
              <a:t>方案</a:t>
            </a:r>
            <a:r>
              <a:rPr lang="en-US" altLang="zh-CN" sz="2400"/>
              <a:t>1</a:t>
            </a:r>
            <a:r>
              <a:rPr lang="zh-CN" altLang="en-US" sz="2400"/>
              <a:t>：相同速率的应用时分复用后再</a:t>
            </a:r>
            <a:r>
              <a:rPr lang="en-US" altLang="zh-CN" sz="2400"/>
              <a:t>CDMA</a:t>
            </a:r>
            <a:r>
              <a:rPr lang="zh-CN" altLang="en-US" sz="2400"/>
              <a:t>编码和块交错，之后再和更大速率的应用时分复用、编码和块交错</a:t>
            </a:r>
            <a:endParaRPr lang="en-US" altLang="zh-CN" sz="2400"/>
          </a:p>
          <a:p>
            <a:pPr lvl="3"/>
            <a:r>
              <a:rPr lang="zh-CN" altLang="en-US" sz="2400"/>
              <a:t>方案</a:t>
            </a:r>
            <a:r>
              <a:rPr lang="en-US" altLang="zh-CN" sz="2400"/>
              <a:t>2</a:t>
            </a:r>
            <a:r>
              <a:rPr lang="zh-CN" altLang="en-US" sz="2400"/>
              <a:t>：不同速率的应用分别</a:t>
            </a:r>
            <a:r>
              <a:rPr lang="en-US" altLang="zh-CN" sz="2400"/>
              <a:t>CDMA</a:t>
            </a:r>
            <a:r>
              <a:rPr lang="zh-CN" altLang="en-US" sz="2400"/>
              <a:t>编码和块交错，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5196B-8DA5-4886-8BA7-BDDE104A2AFD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200BF-5069-4148-BBB0-11345AD91D2D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628775"/>
            <a:ext cx="80200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704263" cy="5295900"/>
          </a:xfrm>
        </p:spPr>
        <p:txBody>
          <a:bodyPr/>
          <a:lstStyle/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CDMA2000 1X EV-D0</a:t>
            </a:r>
          </a:p>
          <a:p>
            <a:pPr lvl="1"/>
            <a:r>
              <a:rPr lang="zh-CN" altLang="en-US" sz="2400"/>
              <a:t>第一个</a:t>
            </a:r>
            <a:r>
              <a:rPr lang="en-US" altLang="zh-CN" sz="2400"/>
              <a:t>3G</a:t>
            </a:r>
            <a:r>
              <a:rPr lang="zh-CN" altLang="en-US" sz="2400"/>
              <a:t>无线通信系统</a:t>
            </a:r>
            <a:endParaRPr lang="en-US" altLang="zh-CN" sz="2400"/>
          </a:p>
          <a:p>
            <a:pPr lvl="1"/>
            <a:r>
              <a:rPr lang="zh-CN" altLang="en-US" sz="2400"/>
              <a:t>仅传输数据（</a:t>
            </a:r>
            <a:r>
              <a:rPr lang="en-US" altLang="zh-CN" sz="2400"/>
              <a:t>data only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使用</a:t>
            </a:r>
            <a:r>
              <a:rPr lang="en-US" altLang="zh-CN" sz="2400"/>
              <a:t>IP</a:t>
            </a:r>
            <a:r>
              <a:rPr lang="zh-CN" altLang="en-US" sz="2400"/>
              <a:t>报文传输数据</a:t>
            </a:r>
            <a:endParaRPr lang="en-US" altLang="zh-CN" sz="2400"/>
          </a:p>
          <a:p>
            <a:pPr lvl="1"/>
            <a:r>
              <a:rPr lang="zh-CN" altLang="en-US" sz="2400"/>
              <a:t>使用</a:t>
            </a:r>
            <a:r>
              <a:rPr lang="en-US" altLang="zh-CN" sz="2400"/>
              <a:t>Voice over IP</a:t>
            </a:r>
            <a:r>
              <a:rPr lang="zh-CN" altLang="en-US" sz="2400"/>
              <a:t>技术提供语音服务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B7BFC-52AB-4ADD-8C6D-5BF357655107}" type="slidenum">
              <a:rPr lang="zh-CN" altLang="en-US" smtClean="0"/>
              <a:t>77</a:t>
            </a:fld>
            <a:endParaRPr lang="zh-CN" altLang="en-US" dirty="0"/>
          </a:p>
        </p:txBody>
      </p:sp>
      <p:pic>
        <p:nvPicPr>
          <p:cNvPr id="152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981075"/>
            <a:ext cx="60769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集成到</a:t>
            </a:r>
            <a:r>
              <a:rPr lang="en-US" altLang="zh-CN" sz="2800"/>
              <a:t>IP</a:t>
            </a:r>
            <a:r>
              <a:rPr lang="zh-CN" altLang="en-US" sz="2800"/>
              <a:t>网络的</a:t>
            </a:r>
            <a:r>
              <a:rPr lang="en-US" altLang="zh-CN" sz="2800"/>
              <a:t>CDMA2000 1X EV-DO</a:t>
            </a:r>
            <a:r>
              <a:rPr lang="zh-CN" altLang="en-US" sz="2800"/>
              <a:t>部署实例</a:t>
            </a:r>
            <a:endParaRPr lang="en-US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D9A82-FCA2-44C4-BF95-512173FD49DE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153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341438"/>
            <a:ext cx="7065962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en-US" altLang="zh-CN"/>
              <a:t>Data only</a:t>
            </a:r>
            <a:r>
              <a:rPr lang="zh-CN" altLang="en-US"/>
              <a:t>允许更长的帧</a:t>
            </a:r>
            <a:endParaRPr lang="en-US" altLang="zh-CN"/>
          </a:p>
          <a:p>
            <a:pPr lvl="2"/>
            <a:r>
              <a:rPr lang="zh-CN" altLang="en-US"/>
              <a:t>语音通信中，帧长通常为</a:t>
            </a:r>
            <a:r>
              <a:rPr lang="en-US" altLang="zh-CN"/>
              <a:t>20ms</a:t>
            </a:r>
            <a:r>
              <a:rPr lang="zh-CN" altLang="en-US"/>
              <a:t>，不能太长</a:t>
            </a:r>
            <a:endParaRPr lang="en-US" altLang="zh-CN"/>
          </a:p>
          <a:p>
            <a:pPr lvl="2"/>
            <a:r>
              <a:rPr lang="en-US" altLang="zh-CN"/>
              <a:t>Data only</a:t>
            </a:r>
            <a:r>
              <a:rPr lang="zh-CN" altLang="en-US"/>
              <a:t>的网络可以使用较长的帧，削减头部和尾部造成的网络负载</a:t>
            </a:r>
            <a:endParaRPr lang="en-US" altLang="zh-CN"/>
          </a:p>
          <a:p>
            <a:pPr lvl="2"/>
            <a:r>
              <a:rPr lang="zh-CN" altLang="en-US"/>
              <a:t>便于使用</a:t>
            </a:r>
            <a:r>
              <a:rPr lang="en-US" altLang="zh-CN"/>
              <a:t>turbo</a:t>
            </a:r>
            <a:r>
              <a:rPr lang="zh-CN" altLang="en-US"/>
              <a:t>纠错码。</a:t>
            </a:r>
            <a:endParaRPr lang="en-US" altLang="zh-CN"/>
          </a:p>
          <a:p>
            <a:pPr lvl="1"/>
            <a:r>
              <a:rPr lang="zh-CN" altLang="en-US"/>
              <a:t>在噪声环境下</a:t>
            </a:r>
            <a:endParaRPr lang="en-US" altLang="zh-CN"/>
          </a:p>
          <a:p>
            <a:pPr lvl="2"/>
            <a:r>
              <a:rPr lang="zh-CN" altLang="en-US"/>
              <a:t>语音通信系统通过提高信号功率压制噪声</a:t>
            </a:r>
            <a:endParaRPr lang="en-US" altLang="zh-CN"/>
          </a:p>
          <a:p>
            <a:pPr lvl="2"/>
            <a:r>
              <a:rPr lang="en-US" altLang="zh-CN"/>
              <a:t>Data only</a:t>
            </a:r>
            <a:r>
              <a:rPr lang="zh-CN" altLang="en-US"/>
              <a:t>的系统通过降低数据发送的速率降低误码率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81BBD-3D50-449F-B27E-04D5A5156121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ABE52-9E78-4323-A34A-078AAAF30E5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580" y="1027748"/>
            <a:ext cx="621188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4630"/>
            <a:ext cx="8693150" cy="937895"/>
          </a:xfrm>
        </p:spPr>
        <p:txBody>
          <a:bodyPr/>
          <a:lstStyle/>
          <a:p>
            <a:r>
              <a:rPr lang="zh-CN" altLang="en-US" sz="4000"/>
              <a:t>蜂窝无线通信系统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9015"/>
            <a:ext cx="8704580" cy="498030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基本概念</a:t>
            </a:r>
          </a:p>
          <a:p>
            <a:pPr lvl="1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系统构成</a:t>
            </a:r>
          </a:p>
          <a:p>
            <a:pPr lvl="1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频率重用</a:t>
            </a:r>
          </a:p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蜂窝系统工作过程</a:t>
            </a:r>
          </a:p>
          <a:p>
            <a:pPr lvl="1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小区切换</a:t>
            </a:r>
          </a:p>
          <a:p>
            <a:pPr lvl="1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能量控制</a:t>
            </a:r>
          </a:p>
          <a:p>
            <a:pPr lvl="1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流量控制</a:t>
            </a:r>
          </a:p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第一代模拟蜂窝通信系统</a:t>
            </a:r>
          </a:p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第二代蜂窝通信系统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GSM  CDMA</a:t>
            </a:r>
          </a:p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第三代蜂窝通信系统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80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5370"/>
            <a:ext cx="8704263" cy="42878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Thanks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4D6B-3EED-4576-8397-1FF1CFA36DE0}" type="slidenum">
              <a:rPr lang="zh-CN" altLang="en-US"/>
              <a:t>81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440362"/>
          </a:xfrm>
        </p:spPr>
        <p:txBody>
          <a:bodyPr/>
          <a:lstStyle/>
          <a:p>
            <a:r>
              <a:rPr lang="zh-CN" altLang="en-US"/>
              <a:t>提高蜂窝网络容量的方法</a:t>
            </a:r>
            <a:endParaRPr lang="en-US" altLang="zh-CN"/>
          </a:p>
          <a:p>
            <a:pPr lvl="1"/>
            <a:r>
              <a:rPr lang="zh-CN" altLang="en-US"/>
              <a:t>在重用条件许可下增加新的频率（通常一个系统不会用尽区域内的所有频段）</a:t>
            </a:r>
            <a:endParaRPr lang="en-US" altLang="zh-CN"/>
          </a:p>
          <a:p>
            <a:pPr lvl="1"/>
            <a:r>
              <a:rPr lang="zh-CN" altLang="en-US"/>
              <a:t>频率借用，使用相邻</a:t>
            </a:r>
            <a:r>
              <a:rPr lang="en-US" altLang="zh-CN"/>
              <a:t>cell</a:t>
            </a:r>
            <a:r>
              <a:rPr lang="zh-CN" altLang="en-US"/>
              <a:t>的频率</a:t>
            </a:r>
            <a:endParaRPr lang="en-US" altLang="zh-CN"/>
          </a:p>
          <a:p>
            <a:pPr lvl="1"/>
            <a:r>
              <a:rPr lang="en-US" altLang="zh-CN"/>
              <a:t>Cell</a:t>
            </a:r>
            <a:r>
              <a:rPr lang="zh-CN" altLang="en-US"/>
              <a:t>分裂，通信任务繁重的</a:t>
            </a:r>
            <a:r>
              <a:rPr lang="en-US" altLang="zh-CN"/>
              <a:t>cell</a:t>
            </a:r>
            <a:r>
              <a:rPr lang="zh-CN" altLang="en-US"/>
              <a:t>分为更小的</a:t>
            </a:r>
            <a:r>
              <a:rPr lang="en-US" altLang="zh-CN"/>
              <a:t>cell</a:t>
            </a:r>
          </a:p>
          <a:p>
            <a:pPr lvl="2"/>
            <a:r>
              <a:rPr lang="en-US" altLang="zh-CN"/>
              <a:t>cell</a:t>
            </a:r>
            <a:r>
              <a:rPr lang="zh-CN" altLang="en-US"/>
              <a:t>通常大小</a:t>
            </a:r>
            <a:r>
              <a:rPr lang="en-US" altLang="zh-CN"/>
              <a:t>6.5~13</a:t>
            </a:r>
            <a:r>
              <a:rPr lang="zh-CN" altLang="en-US"/>
              <a:t>公里</a:t>
            </a:r>
            <a:endParaRPr lang="en-US" altLang="zh-CN"/>
          </a:p>
          <a:p>
            <a:pPr lvl="2"/>
            <a:r>
              <a:rPr lang="zh-CN" altLang="en-US"/>
              <a:t>最小可以</a:t>
            </a:r>
            <a:r>
              <a:rPr lang="en-US" altLang="zh-CN"/>
              <a:t>1.5</a:t>
            </a:r>
            <a:r>
              <a:rPr lang="zh-CN" altLang="en-US"/>
              <a:t>公里</a:t>
            </a:r>
            <a:endParaRPr lang="en-US" altLang="zh-CN"/>
          </a:p>
          <a:p>
            <a:pPr lvl="2"/>
            <a:r>
              <a:rPr lang="zh-CN" altLang="en-US"/>
              <a:t>需要相应地降低信号传输功率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1363A-D5FA-4B85-94CF-874FCF47EC9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</Template>
  <TotalTime>72</TotalTime>
  <Words>4689</Words>
  <Application>Microsoft Office PowerPoint</Application>
  <PresentationFormat>全屏显示(4:3)</PresentationFormat>
  <Paragraphs>589</Paragraphs>
  <Slides>81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楷体_GB2312</vt:lpstr>
      <vt:lpstr>宋体</vt:lpstr>
      <vt:lpstr>Arial</vt:lpstr>
      <vt:lpstr>Bookman Old Style</vt:lpstr>
      <vt:lpstr>Calibri</vt:lpstr>
      <vt:lpstr>Tahoma</vt:lpstr>
      <vt:lpstr>Times New Roman</vt:lpstr>
      <vt:lpstr>Wingdings</vt:lpstr>
      <vt:lpstr>Lec0</vt:lpstr>
      <vt:lpstr>Equation</vt:lpstr>
      <vt:lpstr>第十讲  蜂窝无线通信系统</vt:lpstr>
      <vt:lpstr>蜂窝无线通信系统</vt:lpstr>
      <vt:lpstr>蜂窝无线系统的发展</vt:lpstr>
      <vt:lpstr>蜂窝无线系统的构成</vt:lpstr>
      <vt:lpstr>频率重用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蜂窝无线通信系统</vt:lpstr>
      <vt:lpstr>蜂窝网络的基本工作过程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切换（handoff）</vt:lpstr>
      <vt:lpstr>PowerPoint 演示文稿</vt:lpstr>
      <vt:lpstr>PowerPoint 演示文稿</vt:lpstr>
      <vt:lpstr>PowerPoint 演示文稿</vt:lpstr>
      <vt:lpstr>能量控制</vt:lpstr>
      <vt:lpstr>PowerPoint 演示文稿</vt:lpstr>
      <vt:lpstr>PowerPoint 演示文稿</vt:lpstr>
      <vt:lpstr>蜂窝系统中的流量控制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蜂窝无线通信系统</vt:lpstr>
      <vt:lpstr>第一代模拟蜂窝通信系统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第一代和第二代蜂窝系统的区别</vt:lpstr>
      <vt:lpstr>蜂窝通信中的FDMA和TDMA</vt:lpstr>
      <vt:lpstr>移动无线通信中的TDMA</vt:lpstr>
      <vt:lpstr>PowerPoint 演示文稿</vt:lpstr>
      <vt:lpstr>PowerPoint 演示文稿</vt:lpstr>
      <vt:lpstr>PowerPoint 演示文稿</vt:lpstr>
      <vt:lpstr>蜂窝无线通信系统</vt:lpstr>
      <vt:lpstr>第二代GSM蜂窝通信系统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第二代CDMA蜂窝网络</vt:lpstr>
      <vt:lpstr>PowerPoint 演示文稿</vt:lpstr>
      <vt:lpstr>PowerPoint 演示文稿</vt:lpstr>
      <vt:lpstr>PowerPoint 演示文稿</vt:lpstr>
      <vt:lpstr>WCDMA 通信发射流程</vt:lpstr>
      <vt:lpstr>PowerPoint 演示文稿</vt:lpstr>
      <vt:lpstr>IS-95</vt:lpstr>
      <vt:lpstr>PowerPoint 演示文稿</vt:lpstr>
      <vt:lpstr>PowerPoint 演示文稿</vt:lpstr>
      <vt:lpstr>蜂窝无线通信系统</vt:lpstr>
      <vt:lpstr>第三代蜂窝通信网络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蜂窝无线通信系统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 无线通信简介</dc:title>
  <dc:creator>TianYe</dc:creator>
  <cp:lastModifiedBy>Zhengang Zhao</cp:lastModifiedBy>
  <cp:revision>290</cp:revision>
  <dcterms:created xsi:type="dcterms:W3CDTF">2017-06-06T08:15:00Z</dcterms:created>
  <dcterms:modified xsi:type="dcterms:W3CDTF">2018-04-25T16:40:05Z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