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51"/>
  </p:handoutMasterIdLst>
  <p:sldIdLst>
    <p:sldId id="256" r:id="rId4"/>
    <p:sldId id="331" r:id="rId5"/>
    <p:sldId id="288" r:id="rId6"/>
    <p:sldId id="257" r:id="rId8"/>
    <p:sldId id="289" r:id="rId9"/>
    <p:sldId id="258" r:id="rId10"/>
    <p:sldId id="259" r:id="rId11"/>
    <p:sldId id="260" r:id="rId12"/>
    <p:sldId id="261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6" y="-91"/>
      </p:cViewPr>
      <p:guideLst>
        <p:guide orient="horz" pos="2160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DA0270-D730-4D92-AB04-8E404A41C4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C49239-B1ED-4CD9-937E-3E15AF6BFA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2D2174-894A-4F7A-A5E3-7624D25B3FB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631EC9-056D-4BF5-980D-1F2849A480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lIns="96645" tIns="48322" rIns="96645" bIns="48322" anchor="b"/>
          <a:p>
            <a:pPr lvl="0" algn="r" defTabSz="96520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lIns="96645" tIns="48322" rIns="96645" bIns="48322" anchor="b"/>
          <a:p>
            <a:pPr lvl="0" algn="r" defTabSz="96520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lIns="96645" tIns="48322" rIns="96645" bIns="48322" anchor="b"/>
          <a:p>
            <a:pPr lvl="0" algn="r" defTabSz="965200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</a:ln>
        </p:spPr>
        <p:txBody>
          <a:bodyPr wrap="square" lIns="96657" tIns="48328" rIns="96657" bIns="48328" anchor="b"/>
          <a:p>
            <a:pPr lvl="0" indent="0" algn="r" defTabSz="967105"/>
            <a:fld id="{9A0DB2DC-4C9A-4742-B13C-FB6460FD3503}" type="slidenum">
              <a:rPr lang="en-US" altLang="zh-CN" sz="1200" i="0" dirty="0">
                <a:latin typeface="Times New Roman" panose="02020603050405020304" charset="0"/>
              </a:rPr>
            </a:fld>
            <a:endParaRPr lang="en-US" altLang="zh-CN" sz="1200" i="0" dirty="0">
              <a:latin typeface="Times New Roman" panose="02020603050405020304" charset="0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6657" tIns="48328" rIns="96657" bIns="48328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AEAAB1-6638-4ECD-9657-3F572C76A350}" type="datetime1">
              <a:rPr lang="zh-CN" altLang="en-US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2BC533-37D2-49BF-B26A-9D002D0BCF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756B6-1669-4ED1-8815-5B33D6A7848B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AC905-8805-4386-AF15-3EB4C1BC7C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A09E-1EF4-4384-96B0-E850BC490652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C349-0A1E-46C2-B8FA-267F87D900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D8D2-8412-4013-9C2E-50B178A44C8A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D967-7901-4EC1-B0CA-66887EDBD3A1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8736-CBD8-4AFD-8432-A6A8E974AFE3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E156-8851-4924-8E5D-7F24522C6E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7D35-816A-4247-BCD6-DE9F354A2F55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7280-27DC-44F4-9CAA-C50287065F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1702-6704-4A0D-ACA8-3EA62674B173}" type="datetime1">
              <a:rPr lang="zh-CN" altLang="en-US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6B286-6300-4E75-9A19-1795730428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42D53-17BC-4091-9DE3-488C74154341}" type="datetime1">
              <a:rPr lang="zh-CN" altLang="en-US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CCA5-C84A-4E32-B000-2344FA2ADE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DFB63-778A-43AC-81F5-4D28A505B828}" type="datetime1">
              <a:rPr lang="zh-CN" altLang="en-US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9863A-7A94-4268-A68B-CA40DA8F89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BF6C-85F2-4BB3-8C4F-086B076EED54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4823D-3A79-4817-9B35-2046314C82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4817-C055-4C50-A527-F528743DD6B6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CC4F-20B0-4341-B231-8C39C17EBF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2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index08_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8111D196-145F-4851-AE4B-9A3CA13952C4}" type="datetime1">
              <a:rPr lang="zh-CN" altLang="en-US"/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DD83A6B2-D598-4D2B-A000-AF1D23DC43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r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5-</a:t>
            </a:r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altLang="zh-CN" sz="1200" i="0" strike="noStrike" noProof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Comic Sans MS" panose="030F0702030302020204" pitchFamily="66" charset="0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omic Sans MS" panose="030F0702030302020204" pitchFamily="66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pitchFamily="66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9.jpeg"/><Relationship Id="rId2" Type="http://schemas.openxmlformats.org/officeDocument/2006/relationships/image" Target="../media/image5.png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.png"/><Relationship Id="rId23" Type="http://schemas.openxmlformats.org/officeDocument/2006/relationships/image" Target="../media/image28.png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62088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第十三讲</a:t>
            </a:r>
            <a:r>
              <a:rPr lang="en-US" altLang="zh-CN" smtClean="0"/>
              <a:t>	</a:t>
            </a:r>
            <a:r>
              <a:rPr lang="zh-CN" altLang="en-US" smtClean="0"/>
              <a:t>无线局域网</a:t>
            </a:r>
            <a:endParaRPr lang="zh-CN" altLang="en-US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7D1B0-0427-4337-873E-36B4FB27C9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127760"/>
          </a:xfrm>
        </p:spPr>
        <p:txBody>
          <a:bodyPr vert="horz" wrap="square" lIns="91440" tIns="45720" rIns="91440" bIns="45720" anchor="ctr"/>
          <a:p>
            <a:r>
              <a:rPr lang="en-US" altLang="zh-CN" dirty="0"/>
              <a:t>Wireless network taxonomy</a:t>
            </a:r>
            <a:endParaRPr lang="en-US" altLang="zh-CN" dirty="0"/>
          </a:p>
        </p:txBody>
      </p:sp>
      <p:sp>
        <p:nvSpPr>
          <p:cNvPr id="14341" name="Text Box 4"/>
          <p:cNvSpPr txBox="1"/>
          <p:nvPr/>
        </p:nvSpPr>
        <p:spPr>
          <a:xfrm>
            <a:off x="2879725" y="1584325"/>
            <a:ext cx="1595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single hop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2" name="Text Box 5"/>
          <p:cNvSpPr txBox="1"/>
          <p:nvPr/>
        </p:nvSpPr>
        <p:spPr>
          <a:xfrm>
            <a:off x="5575300" y="1577975"/>
            <a:ext cx="20637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multiple hops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595630" y="2425700"/>
            <a:ext cx="190754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infrastructure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(e.g., APs)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643255" y="4121150"/>
            <a:ext cx="190754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no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infrastructure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5" name="Text Box 14"/>
          <p:cNvSpPr txBox="1"/>
          <p:nvPr/>
        </p:nvSpPr>
        <p:spPr>
          <a:xfrm>
            <a:off x="2662238" y="2179638"/>
            <a:ext cx="2227262" cy="1477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host connects to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base station (WiFi,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WiMAX, cellular)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which connects to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larger Internet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6" name="Text Box 15"/>
          <p:cNvSpPr txBox="1"/>
          <p:nvPr/>
        </p:nvSpPr>
        <p:spPr>
          <a:xfrm>
            <a:off x="2568575" y="4121150"/>
            <a:ext cx="247015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no base station, no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connection to larger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Internet (Bluetooth,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ad hoc nets)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7" name="Text Box 16"/>
          <p:cNvSpPr txBox="1"/>
          <p:nvPr/>
        </p:nvSpPr>
        <p:spPr>
          <a:xfrm>
            <a:off x="5303838" y="2133600"/>
            <a:ext cx="2479675" cy="1477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host may have to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relay through several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wireless nodes to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connect to larger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Internet: </a:t>
            </a:r>
            <a:r>
              <a:rPr lang="en-US" altLang="zh-CN" i="1" dirty="0">
                <a:latin typeface="Comic Sans MS" panose="030F0702030302020204" pitchFamily="66" charset="0"/>
                <a:ea typeface="MS PGothic" panose="020B0600070205080204" pitchFamily="34" charset="-128"/>
              </a:rPr>
              <a:t>mesh net</a:t>
            </a:r>
            <a:endParaRPr lang="en-US" altLang="zh-CN" i="1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8" name="Text Box 17"/>
          <p:cNvSpPr txBox="1"/>
          <p:nvPr/>
        </p:nvSpPr>
        <p:spPr>
          <a:xfrm>
            <a:off x="5292725" y="3716338"/>
            <a:ext cx="2560638" cy="1754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no base station, no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connection to larger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Internet. May have to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relay to reach other 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a given wireless node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algn="ctr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MANET, VANET</a:t>
            </a:r>
            <a:endParaRPr lang="en-US" altLang="zh-CN" i="1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49" name="Rectangle 19"/>
          <p:cNvSpPr/>
          <p:nvPr/>
        </p:nvSpPr>
        <p:spPr>
          <a:xfrm>
            <a:off x="701675" y="1606550"/>
            <a:ext cx="7232650" cy="3849688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50" name="Line 20"/>
          <p:cNvSpPr/>
          <p:nvPr/>
        </p:nvSpPr>
        <p:spPr>
          <a:xfrm>
            <a:off x="701675" y="2052638"/>
            <a:ext cx="7232650" cy="0"/>
          </a:xfrm>
          <a:prstGeom prst="line">
            <a:avLst/>
          </a:prstGeom>
          <a:ln w="190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21"/>
          <p:cNvSpPr/>
          <p:nvPr/>
        </p:nvSpPr>
        <p:spPr>
          <a:xfrm>
            <a:off x="2425700" y="1604963"/>
            <a:ext cx="0" cy="3851275"/>
          </a:xfrm>
          <a:prstGeom prst="line">
            <a:avLst/>
          </a:prstGeom>
          <a:ln w="190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22"/>
          <p:cNvSpPr/>
          <p:nvPr/>
        </p:nvSpPr>
        <p:spPr>
          <a:xfrm>
            <a:off x="5037138" y="1604963"/>
            <a:ext cx="0" cy="3851275"/>
          </a:xfrm>
          <a:prstGeom prst="line">
            <a:avLst/>
          </a:prstGeom>
          <a:ln w="190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4353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22300" y="1020763"/>
            <a:ext cx="68564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127125"/>
          </a:xfrm>
        </p:spPr>
        <p:txBody>
          <a:bodyPr/>
          <a:lstStyle/>
          <a:p>
            <a:r>
              <a:rPr lang="zh-CN" altLang="en-US" smtClean="0"/>
              <a:t>对无线局域网的要求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50825" y="1342390"/>
            <a:ext cx="8704263" cy="4287838"/>
          </a:xfrm>
        </p:spPr>
        <p:txBody>
          <a:bodyPr/>
          <a:lstStyle/>
          <a:p>
            <a:r>
              <a:rPr lang="zh-CN" altLang="en-US" sz="2400" dirty="0" smtClean="0"/>
              <a:t>吞吐量</a:t>
            </a:r>
            <a:endParaRPr lang="en-US" altLang="zh-CN" sz="2400" dirty="0" smtClean="0"/>
          </a:p>
          <a:p>
            <a:r>
              <a:rPr lang="zh-CN" altLang="en-US" sz="2400" dirty="0" smtClean="0"/>
              <a:t>节点数量：数百个</a:t>
            </a:r>
            <a:endParaRPr lang="en-US" altLang="zh-CN" sz="2400" dirty="0" smtClean="0"/>
          </a:p>
          <a:p>
            <a:r>
              <a:rPr lang="zh-CN" altLang="en-US" sz="2400" dirty="0" smtClean="0"/>
              <a:t>连接骨干局域网</a:t>
            </a:r>
            <a:endParaRPr lang="en-US" altLang="zh-CN" sz="2400" dirty="0" smtClean="0"/>
          </a:p>
          <a:p>
            <a:r>
              <a:rPr lang="zh-CN" altLang="en-US" sz="2400" dirty="0" smtClean="0"/>
              <a:t>覆盖区域：直径</a:t>
            </a:r>
            <a:r>
              <a:rPr lang="en-US" altLang="zh-CN" sz="2400" dirty="0" smtClean="0"/>
              <a:t>100~300</a:t>
            </a:r>
            <a:r>
              <a:rPr lang="zh-CN" altLang="en-US" sz="2400" dirty="0" smtClean="0"/>
              <a:t>米</a:t>
            </a:r>
            <a:endParaRPr lang="en-US" altLang="zh-CN" sz="2400" dirty="0" smtClean="0"/>
          </a:p>
          <a:p>
            <a:r>
              <a:rPr lang="zh-CN" altLang="en-US" sz="2400" dirty="0" smtClean="0"/>
              <a:t>电池能量考虑：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协议需要考虑节量，例如，频繁地握手或者持续地监测接入点的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协议不可取</a:t>
            </a:r>
            <a:endParaRPr lang="en-US" altLang="zh-CN" sz="2400" dirty="0" smtClean="0"/>
          </a:p>
          <a:p>
            <a:r>
              <a:rPr lang="zh-CN" altLang="en-US" sz="2400" dirty="0" smtClean="0"/>
              <a:t>健壮性和安全性</a:t>
            </a:r>
            <a:endParaRPr lang="en-US" altLang="zh-CN" sz="2400" dirty="0" smtClean="0"/>
          </a:p>
          <a:p>
            <a:r>
              <a:rPr lang="zh-CN" altLang="en-US" sz="2400" dirty="0" smtClean="0"/>
              <a:t>多个网络覆盖：一个地区应该允许被多个网络覆盖</a:t>
            </a:r>
            <a:endParaRPr lang="en-US" altLang="zh-CN" sz="2400" dirty="0" smtClean="0"/>
          </a:p>
          <a:p>
            <a:r>
              <a:rPr lang="zh-CN" altLang="en-US" sz="2400" dirty="0" smtClean="0"/>
              <a:t>不涉及频段授权</a:t>
            </a:r>
            <a:endParaRPr lang="en-US" altLang="zh-CN" sz="2400" dirty="0" smtClean="0"/>
          </a:p>
          <a:p>
            <a:r>
              <a:rPr lang="en-US" altLang="zh-CN" sz="2400" dirty="0" smtClean="0"/>
              <a:t>Cell</a:t>
            </a:r>
            <a:r>
              <a:rPr lang="zh-CN" altLang="en-US" sz="2400" dirty="0" smtClean="0"/>
              <a:t>之间的切换、漫游</a:t>
            </a:r>
            <a:endParaRPr lang="en-US" altLang="zh-CN" sz="2400" dirty="0" smtClean="0"/>
          </a:p>
          <a:p>
            <a:r>
              <a:rPr lang="zh-CN" altLang="en-US" sz="2400" dirty="0" smtClean="0"/>
              <a:t>动态配置：动态地添加、删除、或者重配置终端系统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20AF2-D9A8-4FD4-816F-36A9AB01B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/>
              <a:t>比较三种技术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三种无线局域网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红外（</a:t>
            </a:r>
            <a:r>
              <a:rPr lang="en-US" altLang="zh-CN" sz="2400" smtClean="0"/>
              <a:t>IR</a:t>
            </a:r>
            <a:r>
              <a:rPr lang="zh-CN" altLang="en-US" sz="2400" smtClean="0"/>
              <a:t>）局域网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扩频局域网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窄带微波</a:t>
            </a:r>
            <a:endParaRPr lang="zh-CN" altLang="en-US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27A02-B237-479D-9F75-C5B9EBFF0D05}" type="slidenum">
              <a:rPr lang="zh-CN" altLang="en-US" smtClean="0"/>
            </a:fld>
            <a:endParaRPr lang="zh-CN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196975"/>
            <a:ext cx="91440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红外局域网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对比微波的优势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有无限频段，理论上有无限带宽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</a:t>
            </a:r>
            <a:r>
              <a:rPr lang="en-US" altLang="zh-CN" dirty="0" smtClean="0"/>
              <a:t>regulated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设备便宜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能够被浅色的物体反射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天花板可以反射整个房间的信号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不能穿墙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没有“隔墙有耳”的安全问题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不同房间不会相互干扰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426E7-24F7-4220-BB80-3E9311D55A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mtClean="0"/>
              <a:t>红外局域网的缺陷</a:t>
            </a:r>
            <a:endParaRPr lang="en-US" altLang="zh-CN" smtClean="0"/>
          </a:p>
          <a:p>
            <a:pPr lvl="1"/>
            <a:r>
              <a:rPr lang="zh-CN" altLang="en-US" smtClean="0"/>
              <a:t>大量的各类辐射形成干扰</a:t>
            </a:r>
            <a:endParaRPr lang="en-US" altLang="zh-CN" smtClean="0"/>
          </a:p>
          <a:p>
            <a:pPr lvl="2"/>
            <a:r>
              <a:rPr lang="zh-CN" altLang="en-US" smtClean="0"/>
              <a:t>阳光、灯光均包含红外波噪声，对信号形成干扰</a:t>
            </a:r>
            <a:endParaRPr lang="en-US" altLang="zh-CN" smtClean="0"/>
          </a:p>
          <a:p>
            <a:pPr lvl="2"/>
            <a:r>
              <a:rPr lang="zh-CN" altLang="en-US" smtClean="0"/>
              <a:t>需要较大能量发射，但是大功率红外线对眼有害</a:t>
            </a:r>
            <a:endParaRPr lang="en-US" altLang="zh-CN" smtClean="0"/>
          </a:p>
          <a:p>
            <a:pPr lvl="2"/>
            <a:r>
              <a:rPr lang="zh-CN" altLang="en-US" smtClean="0"/>
              <a:t>有限的传输距离</a:t>
            </a:r>
            <a:endParaRPr lang="en-US" altLang="zh-CN" smtClean="0"/>
          </a:p>
          <a:p>
            <a:r>
              <a:rPr lang="zh-CN" altLang="en-US" smtClean="0"/>
              <a:t>红外数据传输技术</a:t>
            </a:r>
            <a:endParaRPr lang="en-US" altLang="zh-CN" smtClean="0"/>
          </a:p>
          <a:p>
            <a:pPr lvl="1"/>
            <a:r>
              <a:rPr lang="zh-CN" altLang="en-US" smtClean="0"/>
              <a:t>有向波束</a:t>
            </a:r>
            <a:endParaRPr lang="en-US" altLang="zh-CN" smtClean="0"/>
          </a:p>
          <a:p>
            <a:pPr lvl="1"/>
            <a:r>
              <a:rPr lang="zh-CN" altLang="en-US" smtClean="0"/>
              <a:t>全向传输</a:t>
            </a:r>
            <a:endParaRPr lang="en-US" altLang="zh-CN" smtClean="0"/>
          </a:p>
          <a:p>
            <a:pPr lvl="1"/>
            <a:r>
              <a:rPr lang="zh-CN" altLang="en-US" smtClean="0"/>
              <a:t>散射</a:t>
            </a:r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20677-9355-409B-BAA9-B9FB1A1D3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704263" cy="5583238"/>
          </a:xfrm>
        </p:spPr>
        <p:txBody>
          <a:bodyPr/>
          <a:lstStyle/>
          <a:p>
            <a:r>
              <a:rPr lang="zh-CN" altLang="en-US" sz="2800" dirty="0" smtClean="0"/>
              <a:t>有向红外波束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用于点对点连接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传输距离取决于发射信号的能量和对准目标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对准的红外有向波束可以传输数公里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足以用于大楼间连接</a:t>
            </a:r>
            <a:endParaRPr lang="en-US" altLang="zh-CN" sz="2000" dirty="0" smtClean="0"/>
          </a:p>
          <a:p>
            <a:r>
              <a:rPr lang="zh-CN" altLang="en-US" sz="2800" dirty="0" smtClean="0"/>
              <a:t>全向传输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基站位于所有无线终端的视距内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基站通常位于天花板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基站是一个多端口信号中继器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天花板基站可以在整个房间中广播收到的</a:t>
            </a:r>
            <a:r>
              <a:rPr lang="en-US" altLang="zh-CN" sz="2000" dirty="0" smtClean="0"/>
              <a:t>IR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无线终端的发射天线对准天花板基站</a:t>
            </a:r>
            <a:endParaRPr lang="en-US" altLang="zh-CN" sz="2000" dirty="0" smtClean="0"/>
          </a:p>
          <a:p>
            <a:r>
              <a:rPr lang="zh-CN" altLang="en-US" sz="2800" dirty="0" smtClean="0"/>
              <a:t>散射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无线终端的发射天线对准天花板散射基站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IR</a:t>
            </a:r>
            <a:r>
              <a:rPr lang="zh-CN" altLang="en-US" sz="2400" dirty="0" smtClean="0"/>
              <a:t>信号被基站向所有方向散射，被所有终端接收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9D0EB-F2B3-4FEA-A8E8-D42D085AB1F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 smtClean="0"/>
              <a:t>全向视距传输和散射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728F9-8B9B-4714-AE42-59314D4A7E56}" type="slidenum">
              <a:rPr lang="zh-CN" altLang="en-US" smtClean="0"/>
            </a:fld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750" y="1989138"/>
            <a:ext cx="754856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扩频局域网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</a:t>
            </a:r>
            <a:r>
              <a:rPr lang="en-US" altLang="zh-CN" smtClean="0"/>
              <a:t>cell</a:t>
            </a:r>
            <a:r>
              <a:rPr lang="zh-CN" altLang="en-US" smtClean="0"/>
              <a:t>的配置</a:t>
            </a:r>
            <a:endParaRPr lang="en-US" altLang="zh-CN" smtClean="0"/>
          </a:p>
          <a:p>
            <a:r>
              <a:rPr lang="zh-CN" altLang="en-US" smtClean="0"/>
              <a:t>每个</a:t>
            </a:r>
            <a:r>
              <a:rPr lang="en-US" altLang="zh-CN" smtClean="0"/>
              <a:t>cell</a:t>
            </a:r>
            <a:r>
              <a:rPr lang="zh-CN" altLang="en-US" smtClean="0"/>
              <a:t>内，</a:t>
            </a:r>
            <a:r>
              <a:rPr lang="en-US" altLang="zh-CN" smtClean="0"/>
              <a:t>peer-to-peer</a:t>
            </a:r>
            <a:r>
              <a:rPr lang="zh-CN" altLang="en-US" smtClean="0"/>
              <a:t>或者</a:t>
            </a:r>
            <a:r>
              <a:rPr lang="en-US" altLang="zh-CN" smtClean="0"/>
              <a:t>hub</a:t>
            </a:r>
            <a:endParaRPr lang="en-US" altLang="zh-CN" smtClean="0"/>
          </a:p>
          <a:p>
            <a:r>
              <a:rPr lang="en-US" altLang="zh-CN" smtClean="0"/>
              <a:t>Peer-to-Peer</a:t>
            </a:r>
            <a:endParaRPr lang="en-US" altLang="zh-CN" smtClean="0"/>
          </a:p>
          <a:p>
            <a:pPr lvl="1"/>
            <a:r>
              <a:rPr lang="zh-CN" altLang="en-US" smtClean="0"/>
              <a:t>介质访问算法，例如</a:t>
            </a:r>
            <a:r>
              <a:rPr lang="en-US" altLang="zh-CN" smtClean="0"/>
              <a:t>CSMA</a:t>
            </a:r>
            <a:endParaRPr lang="en-US" altLang="zh-CN" smtClean="0"/>
          </a:p>
          <a:p>
            <a:pPr lvl="1"/>
            <a:r>
              <a:rPr lang="zh-CN" altLang="en-US" smtClean="0"/>
              <a:t>适合构造</a:t>
            </a:r>
            <a:r>
              <a:rPr lang="en-US" altLang="zh-CN" smtClean="0"/>
              <a:t>ad hoc</a:t>
            </a:r>
            <a:r>
              <a:rPr lang="zh-CN" altLang="en-US" smtClean="0"/>
              <a:t>网络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7E816-D369-42BC-A6C4-AF171AD707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dirty="0" smtClean="0"/>
              <a:t>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r>
              <a:rPr lang="en-US" altLang="zh-CN" dirty="0" smtClean="0"/>
              <a:t>backbone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可能包含接入控制（</a:t>
            </a:r>
            <a:r>
              <a:rPr lang="en-US" altLang="zh-CN" dirty="0" smtClean="0"/>
              <a:t>access control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例如，</a:t>
            </a:r>
            <a:r>
              <a:rPr lang="en-US" altLang="zh-CN" dirty="0" smtClean="0"/>
              <a:t>802.11 point coordination function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可能以多端口信号中继器的方式工作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自动切换（</a:t>
            </a:r>
            <a:r>
              <a:rPr lang="en-US" altLang="zh-CN" dirty="0" smtClean="0"/>
              <a:t>handoff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移动终端就近连接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，当信号能量弱时切换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Cell</a:t>
            </a:r>
            <a:r>
              <a:rPr lang="zh-CN" altLang="en-US" dirty="0" smtClean="0"/>
              <a:t>中的移动节点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</a:t>
            </a:r>
            <a:r>
              <a:rPr lang="en-US" altLang="zh-CN" dirty="0" smtClean="0"/>
              <a:t>hub</a:t>
            </a:r>
            <a:r>
              <a:rPr lang="zh-CN" altLang="en-US" dirty="0" smtClean="0"/>
              <a:t>点对点通信，或者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内全向广播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FCC14-B2C3-404E-8888-F9D53042D8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窄带微波局域网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使用微波频段传输信号，带宽仅够满足传播信号</a:t>
            </a:r>
            <a:endParaRPr lang="en-US" altLang="zh-CN" dirty="0" smtClean="0"/>
          </a:p>
          <a:p>
            <a:r>
              <a:rPr lang="zh-CN" altLang="en-US" dirty="0" smtClean="0"/>
              <a:t>授权的窄带微波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通常使用多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避免干扰</a:t>
            </a:r>
            <a:endParaRPr lang="en-US" altLang="zh-CN" dirty="0" smtClean="0"/>
          </a:p>
          <a:p>
            <a:r>
              <a:rPr lang="zh-CN" altLang="en-US" dirty="0" smtClean="0"/>
              <a:t>未授权的窄带微波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ISM</a:t>
            </a:r>
            <a:r>
              <a:rPr lang="zh-CN" altLang="en-US" dirty="0" smtClean="0"/>
              <a:t>频段（</a:t>
            </a:r>
            <a:r>
              <a:rPr lang="en-US" altLang="zh-CN" dirty="0" smtClean="0"/>
              <a:t>Industrial, Scientific, and Medical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91ECE-8B98-4A0C-A6D5-E9A83737B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64565"/>
          </a:xfrm>
        </p:spPr>
        <p:txBody>
          <a:bodyPr/>
          <a:p>
            <a:r>
              <a:rPr lang="zh-CN" altLang="en-US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79195"/>
            <a:ext cx="8704580" cy="4953635"/>
          </a:xfrm>
        </p:spPr>
        <p:txBody>
          <a:bodyPr/>
          <a:p>
            <a:r>
              <a:rPr lang="zh-CN" altLang="en-US"/>
              <a:t>无线局域网</a:t>
            </a:r>
            <a:endParaRPr lang="zh-CN" altLang="en-US"/>
          </a:p>
          <a:p>
            <a:r>
              <a:rPr lang="en-US" altLang="zh-CN"/>
              <a:t>MAC</a:t>
            </a:r>
            <a:r>
              <a:rPr lang="zh-CN" altLang="en-US"/>
              <a:t>子层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345D967-7901-4EC1-B0CA-66887EDBD3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5EE86-9FF6-40F4-9B4C-3C1C27ECA11B}" type="slidenum">
              <a:rPr lang="zh-CN" altLang="en-US" smtClean="0"/>
            </a:fld>
            <a:endParaRPr lang="zh-CN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1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0" y="1119188"/>
            <a:ext cx="9051925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74517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ct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457200" marR="0" lvl="0" indent="-457200" algn="ct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457200" marR="0" lvl="0" indent="-457200" algn="ct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457200" marR="0" lvl="0" indent="-457200" algn="ctr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multiple access protocols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9459" name="Picture 71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" y="836613"/>
            <a:ext cx="6856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 wrap="square" lIns="91440" tIns="45720" rIns="91440" bIns="45720" anchor="ctr"/>
          <a:p>
            <a:r>
              <a:rPr lang="en-US" altLang="zh-CN" sz="4000" dirty="0"/>
              <a:t>Multiple access links, protocols</a:t>
            </a:r>
            <a:endParaRPr lang="en-US" altLang="zh-CN" sz="4800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555625" y="1109663"/>
            <a:ext cx="7772400" cy="3292475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dirty="0"/>
              <a:t>two types of </a:t>
            </a:r>
            <a:r>
              <a:rPr lang="ja-JP" altLang="en-US" dirty="0"/>
              <a:t>“</a:t>
            </a:r>
            <a:r>
              <a:rPr lang="en-US" altLang="ja-JP" dirty="0"/>
              <a:t>links</a:t>
            </a:r>
            <a:r>
              <a:rPr lang="ja-JP" altLang="en-US" dirty="0"/>
              <a:t>”</a:t>
            </a:r>
            <a:r>
              <a:rPr lang="en-US" altLang="ja-JP" dirty="0"/>
              <a:t>:</a:t>
            </a:r>
            <a:endParaRPr lang="en-US" altLang="ja-JP" dirty="0"/>
          </a:p>
          <a:p>
            <a:r>
              <a:rPr lang="en-US" altLang="zh-CN" dirty="0"/>
              <a:t>point-to-point</a:t>
            </a:r>
            <a:endParaRPr lang="en-US" altLang="zh-CN" dirty="0"/>
          </a:p>
          <a:p>
            <a:pPr lvl="1"/>
            <a:r>
              <a:rPr lang="en-US" altLang="zh-CN" sz="2000" dirty="0"/>
              <a:t>PPP for dial-up access</a:t>
            </a:r>
            <a:endParaRPr lang="en-US" altLang="zh-CN" sz="2000" dirty="0"/>
          </a:p>
          <a:p>
            <a:pPr lvl="1"/>
            <a:r>
              <a:rPr lang="en-US" altLang="zh-CN" sz="2000" dirty="0"/>
              <a:t>point-to-point link between Ethernet switch, host</a:t>
            </a:r>
            <a:endParaRPr lang="en-US" altLang="zh-CN" sz="2000" dirty="0"/>
          </a:p>
          <a:p>
            <a:r>
              <a:rPr lang="en-US" altLang="zh-CN" i="1" dirty="0">
                <a:solidFill>
                  <a:srgbClr val="CC0000"/>
                </a:solidFill>
              </a:rPr>
              <a:t>broadcast (shared wire or medium)</a:t>
            </a:r>
            <a:endParaRPr lang="en-US" altLang="zh-CN" i="1" dirty="0">
              <a:solidFill>
                <a:srgbClr val="CC0000"/>
              </a:solidFill>
            </a:endParaRPr>
          </a:p>
          <a:p>
            <a:pPr lvl="1"/>
            <a:r>
              <a:rPr lang="en-US" altLang="zh-CN" sz="2000" dirty="0"/>
              <a:t>old-fashioned Ethernet</a:t>
            </a:r>
            <a:endParaRPr lang="en-US" altLang="zh-CN" sz="2000" dirty="0"/>
          </a:p>
          <a:p>
            <a:pPr lvl="1"/>
            <a:r>
              <a:rPr lang="en-US" altLang="zh-CN" sz="2000" dirty="0"/>
              <a:t>upstream HFC</a:t>
            </a:r>
            <a:endParaRPr lang="en-US" altLang="zh-CN" sz="2000" dirty="0"/>
          </a:p>
          <a:p>
            <a:pPr lvl="1"/>
            <a:r>
              <a:rPr lang="en-US" altLang="zh-CN" sz="2000" dirty="0"/>
              <a:t>802.11 wireless LAN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9462" name="Text Box 5"/>
          <p:cNvSpPr txBox="1"/>
          <p:nvPr/>
        </p:nvSpPr>
        <p:spPr>
          <a:xfrm>
            <a:off x="933450" y="5694363"/>
            <a:ext cx="1601788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shared wire (e.g., 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cabled Ethernet)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63" name="Text Box 6"/>
          <p:cNvSpPr txBox="1"/>
          <p:nvPr/>
        </p:nvSpPr>
        <p:spPr>
          <a:xfrm>
            <a:off x="2781300" y="5683250"/>
            <a:ext cx="1690688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shared RF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 (e.g., 802.11 WiFi)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64" name="Text Box 7"/>
          <p:cNvSpPr txBox="1"/>
          <p:nvPr/>
        </p:nvSpPr>
        <p:spPr>
          <a:xfrm>
            <a:off x="5070475" y="5691188"/>
            <a:ext cx="1011238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shared RF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(satellite) 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65" name="Text Box 8"/>
          <p:cNvSpPr txBox="1"/>
          <p:nvPr/>
        </p:nvSpPr>
        <p:spPr>
          <a:xfrm>
            <a:off x="6543675" y="5700713"/>
            <a:ext cx="1976438" cy="635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humans at a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cocktail party 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rPr>
              <a:t>(shared air, acoustical)</a:t>
            </a:r>
            <a:endParaRPr lang="en-US" altLang="zh-CN" sz="14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66" name="Line 173"/>
          <p:cNvSpPr/>
          <p:nvPr/>
        </p:nvSpPr>
        <p:spPr>
          <a:xfrm flipH="1">
            <a:off x="1544638" y="4522788"/>
            <a:ext cx="466725" cy="890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7" name="Line 174"/>
          <p:cNvSpPr/>
          <p:nvPr/>
        </p:nvSpPr>
        <p:spPr>
          <a:xfrm>
            <a:off x="1527175" y="4994275"/>
            <a:ext cx="24288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8" name="Line 175"/>
          <p:cNvSpPr/>
          <p:nvPr/>
        </p:nvSpPr>
        <p:spPr>
          <a:xfrm>
            <a:off x="1392238" y="5330825"/>
            <a:ext cx="1905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9" name="Line 176"/>
          <p:cNvSpPr/>
          <p:nvPr/>
        </p:nvSpPr>
        <p:spPr>
          <a:xfrm flipV="1">
            <a:off x="1836738" y="4854575"/>
            <a:ext cx="177800" cy="7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470" name="Group 382"/>
          <p:cNvGrpSpPr/>
          <p:nvPr/>
        </p:nvGrpSpPr>
        <p:grpSpPr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19471" name="Freeform 383"/>
            <p:cNvSpPr>
              <a:spLocks noEditPoints="1"/>
            </p:cNvSpPr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2" name="Line 384"/>
            <p:cNvSpPr/>
            <p:nvPr/>
          </p:nvSpPr>
          <p:spPr>
            <a:xfrm>
              <a:off x="2317" y="2951"/>
              <a:ext cx="30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3" name="Freeform 385"/>
            <p:cNvSpPr/>
            <p:nvPr/>
          </p:nvSpPr>
          <p:spPr>
            <a:xfrm>
              <a:off x="2317" y="2923"/>
              <a:ext cx="44" cy="10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4" name="Line 386"/>
            <p:cNvSpPr/>
            <p:nvPr/>
          </p:nvSpPr>
          <p:spPr>
            <a:xfrm flipV="1">
              <a:off x="2300" y="2951"/>
              <a:ext cx="47" cy="8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5" name="Freeform 387"/>
            <p:cNvSpPr/>
            <p:nvPr/>
          </p:nvSpPr>
          <p:spPr>
            <a:xfrm>
              <a:off x="2317" y="3005"/>
              <a:ext cx="86" cy="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Line 388"/>
            <p:cNvSpPr/>
            <p:nvPr/>
          </p:nvSpPr>
          <p:spPr>
            <a:xfrm flipH="1" flipV="1">
              <a:off x="2375" y="2960"/>
              <a:ext cx="46" cy="7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7" name="Freeform 389"/>
            <p:cNvSpPr/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8" name="Freeform 390"/>
            <p:cNvSpPr/>
            <p:nvPr/>
          </p:nvSpPr>
          <p:spPr>
            <a:xfrm>
              <a:off x="2290" y="3043"/>
              <a:ext cx="17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9" name="Rectangle 391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480" name="Freeform 392"/>
            <p:cNvSpPr>
              <a:spLocks noEditPoints="1"/>
            </p:cNvSpPr>
            <p:nvPr/>
          </p:nvSpPr>
          <p:spPr>
            <a:xfrm>
              <a:off x="2281" y="2821"/>
              <a:ext cx="208" cy="1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1" name="Line 393"/>
            <p:cNvSpPr/>
            <p:nvPr/>
          </p:nvSpPr>
          <p:spPr>
            <a:xfrm flipH="1" flipV="1">
              <a:off x="2285" y="2824"/>
              <a:ext cx="136" cy="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2" name="Line 394"/>
            <p:cNvSpPr/>
            <p:nvPr/>
          </p:nvSpPr>
          <p:spPr>
            <a:xfrm flipH="1">
              <a:off x="2372" y="2826"/>
              <a:ext cx="49" cy="10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3" name="Line 395"/>
            <p:cNvSpPr/>
            <p:nvPr/>
          </p:nvSpPr>
          <p:spPr>
            <a:xfrm>
              <a:off x="2421" y="2826"/>
              <a:ext cx="67" cy="144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4" name="Freeform 396"/>
            <p:cNvSpPr/>
            <p:nvPr/>
          </p:nvSpPr>
          <p:spPr>
            <a:xfrm>
              <a:off x="2349" y="2902"/>
              <a:ext cx="51" cy="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485" name="Group 398"/>
          <p:cNvGrpSpPr/>
          <p:nvPr/>
        </p:nvGrpSpPr>
        <p:grpSpPr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19486" name="Freeform 399"/>
            <p:cNvSpPr>
              <a:spLocks noEditPoints="1"/>
            </p:cNvSpPr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Line 400"/>
            <p:cNvSpPr/>
            <p:nvPr/>
          </p:nvSpPr>
          <p:spPr>
            <a:xfrm>
              <a:off x="2317" y="2951"/>
              <a:ext cx="30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8" name="Freeform 401"/>
            <p:cNvSpPr/>
            <p:nvPr/>
          </p:nvSpPr>
          <p:spPr>
            <a:xfrm>
              <a:off x="2317" y="2923"/>
              <a:ext cx="44" cy="10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Line 402"/>
            <p:cNvSpPr/>
            <p:nvPr/>
          </p:nvSpPr>
          <p:spPr>
            <a:xfrm flipV="1">
              <a:off x="2300" y="2951"/>
              <a:ext cx="47" cy="8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0" name="Freeform 403"/>
            <p:cNvSpPr/>
            <p:nvPr/>
          </p:nvSpPr>
          <p:spPr>
            <a:xfrm>
              <a:off x="2317" y="3005"/>
              <a:ext cx="86" cy="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Line 404"/>
            <p:cNvSpPr/>
            <p:nvPr/>
          </p:nvSpPr>
          <p:spPr>
            <a:xfrm flipH="1" flipV="1">
              <a:off x="2375" y="2960"/>
              <a:ext cx="46" cy="7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2" name="Freeform 405"/>
            <p:cNvSpPr/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3" name="Freeform 406"/>
            <p:cNvSpPr/>
            <p:nvPr/>
          </p:nvSpPr>
          <p:spPr>
            <a:xfrm>
              <a:off x="2290" y="3043"/>
              <a:ext cx="17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4" name="Rectangle 407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495" name="Freeform 408"/>
            <p:cNvSpPr>
              <a:spLocks noEditPoints="1"/>
            </p:cNvSpPr>
            <p:nvPr/>
          </p:nvSpPr>
          <p:spPr>
            <a:xfrm>
              <a:off x="2281" y="2821"/>
              <a:ext cx="208" cy="1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6" name="Line 409"/>
            <p:cNvSpPr/>
            <p:nvPr/>
          </p:nvSpPr>
          <p:spPr>
            <a:xfrm flipH="1" flipV="1">
              <a:off x="2285" y="2824"/>
              <a:ext cx="136" cy="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7" name="Line 410"/>
            <p:cNvSpPr/>
            <p:nvPr/>
          </p:nvSpPr>
          <p:spPr>
            <a:xfrm flipH="1">
              <a:off x="2372" y="2826"/>
              <a:ext cx="49" cy="10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8" name="Line 411"/>
            <p:cNvSpPr/>
            <p:nvPr/>
          </p:nvSpPr>
          <p:spPr>
            <a:xfrm>
              <a:off x="2421" y="2826"/>
              <a:ext cx="67" cy="144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9" name="Freeform 412"/>
            <p:cNvSpPr/>
            <p:nvPr/>
          </p:nvSpPr>
          <p:spPr>
            <a:xfrm>
              <a:off x="2349" y="2902"/>
              <a:ext cx="51" cy="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00" name="Group 413"/>
          <p:cNvGrpSpPr/>
          <p:nvPr/>
        </p:nvGrpSpPr>
        <p:grpSpPr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19501" name="Freeform 414"/>
            <p:cNvSpPr>
              <a:spLocks noEditPoints="1"/>
            </p:cNvSpPr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2" name="Line 415"/>
            <p:cNvSpPr/>
            <p:nvPr/>
          </p:nvSpPr>
          <p:spPr>
            <a:xfrm>
              <a:off x="2317" y="2951"/>
              <a:ext cx="30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3" name="Freeform 416"/>
            <p:cNvSpPr/>
            <p:nvPr/>
          </p:nvSpPr>
          <p:spPr>
            <a:xfrm>
              <a:off x="2317" y="2923"/>
              <a:ext cx="44" cy="10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4" name="Line 417"/>
            <p:cNvSpPr/>
            <p:nvPr/>
          </p:nvSpPr>
          <p:spPr>
            <a:xfrm flipV="1">
              <a:off x="2300" y="2951"/>
              <a:ext cx="47" cy="8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5" name="Freeform 418"/>
            <p:cNvSpPr/>
            <p:nvPr/>
          </p:nvSpPr>
          <p:spPr>
            <a:xfrm>
              <a:off x="2317" y="3005"/>
              <a:ext cx="86" cy="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6" name="Line 419"/>
            <p:cNvSpPr/>
            <p:nvPr/>
          </p:nvSpPr>
          <p:spPr>
            <a:xfrm flipH="1" flipV="1">
              <a:off x="2375" y="2960"/>
              <a:ext cx="46" cy="7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7" name="Freeform 420"/>
            <p:cNvSpPr/>
            <p:nvPr/>
          </p:nvSpPr>
          <p:spPr>
            <a:xfrm>
              <a:off x="2274" y="3034"/>
              <a:ext cx="215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</a:cxnLst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8" name="Freeform 421"/>
            <p:cNvSpPr/>
            <p:nvPr/>
          </p:nvSpPr>
          <p:spPr>
            <a:xfrm>
              <a:off x="2290" y="3043"/>
              <a:ext cx="17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9" name="Rectangle 422"/>
            <p:cNvSpPr/>
            <p:nvPr/>
          </p:nvSpPr>
          <p:spPr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510" name="Freeform 423"/>
            <p:cNvSpPr>
              <a:spLocks noEditPoints="1"/>
            </p:cNvSpPr>
            <p:nvPr/>
          </p:nvSpPr>
          <p:spPr>
            <a:xfrm>
              <a:off x="2281" y="2821"/>
              <a:ext cx="208" cy="1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1" name="Line 424"/>
            <p:cNvSpPr/>
            <p:nvPr/>
          </p:nvSpPr>
          <p:spPr>
            <a:xfrm flipH="1" flipV="1">
              <a:off x="2285" y="2824"/>
              <a:ext cx="136" cy="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2" name="Line 425"/>
            <p:cNvSpPr/>
            <p:nvPr/>
          </p:nvSpPr>
          <p:spPr>
            <a:xfrm flipH="1">
              <a:off x="2372" y="2826"/>
              <a:ext cx="49" cy="102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3" name="Line 426"/>
            <p:cNvSpPr/>
            <p:nvPr/>
          </p:nvSpPr>
          <p:spPr>
            <a:xfrm>
              <a:off x="2421" y="2826"/>
              <a:ext cx="67" cy="144"/>
            </a:xfrm>
            <a:prstGeom prst="line">
              <a:avLst/>
            </a:prstGeom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4" name="Freeform 427"/>
            <p:cNvSpPr/>
            <p:nvPr/>
          </p:nvSpPr>
          <p:spPr>
            <a:xfrm>
              <a:off x="2349" y="2902"/>
              <a:ext cx="51" cy="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9515" name="Picture 429" descr="MMj0395775000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8" y="4649788"/>
            <a:ext cx="561975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516" name="Picture 432" descr="cockta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63" y="4568825"/>
            <a:ext cx="2030412" cy="104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17" name="Line 434"/>
          <p:cNvSpPr/>
          <p:nvPr/>
        </p:nvSpPr>
        <p:spPr>
          <a:xfrm>
            <a:off x="1708150" y="4627563"/>
            <a:ext cx="2428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18" name="Line 435"/>
          <p:cNvSpPr/>
          <p:nvPr/>
        </p:nvSpPr>
        <p:spPr>
          <a:xfrm>
            <a:off x="1708150" y="4627563"/>
            <a:ext cx="2428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19" name="Line 436"/>
          <p:cNvSpPr/>
          <p:nvPr/>
        </p:nvSpPr>
        <p:spPr>
          <a:xfrm>
            <a:off x="1639888" y="5264150"/>
            <a:ext cx="1905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520" name="Group 506"/>
          <p:cNvGrpSpPr/>
          <p:nvPr/>
        </p:nvGrpSpPr>
        <p:grpSpPr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19521" name="Picture 507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22" name="Freeform 50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23" name="Group 621"/>
          <p:cNvGrpSpPr/>
          <p:nvPr/>
        </p:nvGrpSpPr>
        <p:grpSpPr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19524" name="Group 494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9525" name="Freeform 495"/>
              <p:cNvSpPr/>
              <p:nvPr/>
            </p:nvSpPr>
            <p:spPr>
              <a:xfrm>
                <a:off x="2199" y="1166"/>
                <a:ext cx="260" cy="281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42" y="112"/>
                  </a:cxn>
                  <a:cxn ang="0">
                    <a:pos x="35" y="211"/>
                  </a:cxn>
                  <a:cxn ang="0">
                    <a:pos x="253" y="281"/>
                  </a:cxn>
                </a:cxnLst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6" name="Freeform 496"/>
              <p:cNvSpPr/>
              <p:nvPr/>
            </p:nvSpPr>
            <p:spPr>
              <a:xfrm>
                <a:off x="2482" y="1040"/>
                <a:ext cx="900" cy="421"/>
              </a:xfrm>
              <a:custGeom>
                <a:avLst/>
                <a:gdLst/>
                <a:ahLst/>
                <a:cxnLst>
                  <a:cxn ang="0">
                    <a:pos x="531" y="0"/>
                  </a:cxn>
                  <a:cxn ang="0">
                    <a:pos x="279" y="77"/>
                  </a:cxn>
                  <a:cxn ang="0">
                    <a:pos x="68" y="182"/>
                  </a:cxn>
                  <a:cxn ang="0">
                    <a:pos x="33" y="323"/>
                  </a:cxn>
                  <a:cxn ang="0">
                    <a:pos x="328" y="400"/>
                  </a:cxn>
                  <a:cxn ang="0">
                    <a:pos x="812" y="421"/>
                  </a:cxn>
                  <a:cxn ang="0">
                    <a:pos x="855" y="400"/>
                  </a:cxn>
                </a:cxnLst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7" name="Freeform 497"/>
              <p:cNvSpPr/>
              <p:nvPr/>
            </p:nvSpPr>
            <p:spPr>
              <a:xfrm>
                <a:off x="2782" y="1068"/>
                <a:ext cx="428" cy="269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217" y="35"/>
                  </a:cxn>
                  <a:cxn ang="0">
                    <a:pos x="21" y="140"/>
                  </a:cxn>
                  <a:cxn ang="0">
                    <a:pos x="91" y="246"/>
                  </a:cxn>
                  <a:cxn ang="0">
                    <a:pos x="231" y="267"/>
                  </a:cxn>
                  <a:cxn ang="0">
                    <a:pos x="414" y="260"/>
                  </a:cxn>
                </a:cxnLst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8" name="Freeform 498"/>
              <p:cNvSpPr/>
              <p:nvPr/>
            </p:nvSpPr>
            <p:spPr>
              <a:xfrm>
                <a:off x="3554" y="1075"/>
                <a:ext cx="377" cy="239"/>
              </a:xfrm>
              <a:custGeom>
                <a:avLst/>
                <a:gdLst/>
                <a:ahLst/>
                <a:cxnLst>
                  <a:cxn ang="0">
                    <a:pos x="42" y="239"/>
                  </a:cxn>
                  <a:cxn ang="0">
                    <a:pos x="335" y="146"/>
                  </a:cxn>
                  <a:cxn ang="0">
                    <a:pos x="342" y="47"/>
                  </a:cxn>
                  <a:cxn ang="0">
                    <a:pos x="0" y="0"/>
                  </a:cxn>
                </a:cxnLst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9" name="Freeform 499"/>
              <p:cNvSpPr/>
              <p:nvPr/>
            </p:nvSpPr>
            <p:spPr>
              <a:xfrm>
                <a:off x="3646" y="997"/>
                <a:ext cx="660" cy="336"/>
              </a:xfrm>
              <a:custGeom>
                <a:avLst/>
                <a:gdLst/>
                <a:ahLst/>
                <a:cxnLst>
                  <a:cxn ang="0">
                    <a:pos x="416" y="832"/>
                  </a:cxn>
                  <a:cxn ang="0">
                    <a:pos x="592" y="703"/>
                  </a:cxn>
                  <a:cxn ang="0">
                    <a:pos x="736" y="530"/>
                  </a:cxn>
                  <a:cxn ang="0">
                    <a:pos x="760" y="296"/>
                  </a:cxn>
                  <a:cxn ang="0">
                    <a:pos x="557" y="167"/>
                  </a:cxn>
                  <a:cxn ang="0">
                    <a:pos x="0" y="0"/>
                  </a:cxn>
                </a:cxnLst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0" name="Freeform 500"/>
              <p:cNvSpPr/>
              <p:nvPr/>
            </p:nvSpPr>
            <p:spPr>
              <a:xfrm>
                <a:off x="4116" y="955"/>
                <a:ext cx="630" cy="397"/>
              </a:xfrm>
              <a:custGeom>
                <a:avLst/>
                <a:gdLst/>
                <a:ahLst/>
                <a:cxnLst>
                  <a:cxn ang="0">
                    <a:pos x="320" y="397"/>
                  </a:cxn>
                  <a:cxn ang="0">
                    <a:pos x="468" y="345"/>
                  </a:cxn>
                  <a:cxn ang="0">
                    <a:pos x="590" y="275"/>
                  </a:cxn>
                  <a:cxn ang="0">
                    <a:pos x="611" y="181"/>
                  </a:cxn>
                  <a:cxn ang="0">
                    <a:pos x="439" y="129"/>
                  </a:cxn>
                  <a:cxn ang="0">
                    <a:pos x="0" y="0"/>
                  </a:cxn>
                </a:cxnLst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9531" name="Picture 549" descr="laptop_keyboar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32" name="Freeform 550"/>
            <p:cNvSpPr/>
            <p:nvPr/>
          </p:nvSpPr>
          <p:spPr>
            <a:xfrm>
              <a:off x="3190" y="2638"/>
              <a:ext cx="197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9533" name="Picture 551" descr="scree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34" name="Freeform 552"/>
            <p:cNvSpPr/>
            <p:nvPr/>
          </p:nvSpPr>
          <p:spPr>
            <a:xfrm>
              <a:off x="3226" y="2634"/>
              <a:ext cx="167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5" name="Freeform 553"/>
            <p:cNvSpPr/>
            <p:nvPr/>
          </p:nvSpPr>
          <p:spPr>
            <a:xfrm>
              <a:off x="3189" y="2634"/>
              <a:ext cx="46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6" name="Freeform 554"/>
            <p:cNvSpPr/>
            <p:nvPr/>
          </p:nvSpPr>
          <p:spPr>
            <a:xfrm>
              <a:off x="3342" y="2652"/>
              <a:ext cx="5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7" name="Freeform 555"/>
            <p:cNvSpPr/>
            <p:nvPr/>
          </p:nvSpPr>
          <p:spPr>
            <a:xfrm>
              <a:off x="3188" y="2730"/>
              <a:ext cx="183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8" name="Freeform 556"/>
            <p:cNvSpPr/>
            <p:nvPr/>
          </p:nvSpPr>
          <p:spPr>
            <a:xfrm>
              <a:off x="3347" y="2653"/>
              <a:ext cx="47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9" name="Freeform 557"/>
            <p:cNvSpPr/>
            <p:nvPr/>
          </p:nvSpPr>
          <p:spPr>
            <a:xfrm>
              <a:off x="3188" y="2736"/>
              <a:ext cx="16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40" name="Group 558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9541" name="Freeform 5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>
                  <a:cxn ang="0">
                    <a:pos x="293" y="0"/>
                  </a:cxn>
                  <a:cxn ang="0">
                    <a:pos x="752" y="124"/>
                  </a:cxn>
                  <a:cxn ang="0">
                    <a:pos x="470" y="327"/>
                  </a:cxn>
                  <a:cxn ang="0">
                    <a:pos x="0" y="183"/>
                  </a:cxn>
                  <a:cxn ang="0">
                    <a:pos x="293" y="0"/>
                  </a:cxn>
                </a:cxnLst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2" name="Freeform 56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726" y="119"/>
                  </a:cxn>
                  <a:cxn ang="0">
                    <a:pos x="457" y="311"/>
                  </a:cxn>
                  <a:cxn ang="0">
                    <a:pos x="0" y="173"/>
                  </a:cxn>
                  <a:cxn ang="0">
                    <a:pos x="282" y="0"/>
                  </a:cxn>
                </a:cxnLst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3" name="Freeform 56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75" y="0"/>
                  </a:cxn>
                  <a:cxn ang="0">
                    <a:pos x="258" y="50"/>
                  </a:cxn>
                  <a:cxn ang="0">
                    <a:pos x="183" y="100"/>
                  </a:cxn>
                  <a:cxn ang="0">
                    <a:pos x="0" y="44"/>
                  </a:cxn>
                </a:cxnLst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4" name="Freeform 562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5" name="Freeform 56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1" y="0"/>
                  </a:cxn>
                  <a:cxn ang="0">
                    <a:pos x="258" y="52"/>
                  </a:cxn>
                  <a:cxn ang="0">
                    <a:pos x="183" y="102"/>
                  </a:cxn>
                  <a:cxn ang="0">
                    <a:pos x="0" y="46"/>
                  </a:cxn>
                </a:cxnLst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6" name="Freeform 564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47" name="Freeform 565"/>
            <p:cNvSpPr/>
            <p:nvPr/>
          </p:nvSpPr>
          <p:spPr>
            <a:xfrm>
              <a:off x="3280" y="2781"/>
              <a:ext cx="67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8" name="Freeform 566"/>
            <p:cNvSpPr/>
            <p:nvPr/>
          </p:nvSpPr>
          <p:spPr>
            <a:xfrm>
              <a:off x="3109" y="2785"/>
              <a:ext cx="171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9" name="Freeform 567"/>
            <p:cNvSpPr/>
            <p:nvPr/>
          </p:nvSpPr>
          <p:spPr>
            <a:xfrm>
              <a:off x="3110" y="277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0" name="Freeform 568"/>
            <p:cNvSpPr/>
            <p:nvPr/>
          </p:nvSpPr>
          <p:spPr>
            <a:xfrm>
              <a:off x="3110" y="273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1" name="Freeform 569"/>
            <p:cNvSpPr/>
            <p:nvPr/>
          </p:nvSpPr>
          <p:spPr>
            <a:xfrm>
              <a:off x="3115" y="2778"/>
              <a:ext cx="162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2" name="Freeform 570"/>
            <p:cNvSpPr/>
            <p:nvPr/>
          </p:nvSpPr>
          <p:spPr>
            <a:xfrm flipV="1">
              <a:off x="3277" y="2775"/>
              <a:ext cx="6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3" name="Freeform 589"/>
            <p:cNvSpPr/>
            <p:nvPr/>
          </p:nvSpPr>
          <p:spPr>
            <a:xfrm>
              <a:off x="3382" y="273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4" name="Freeform 590"/>
            <p:cNvSpPr/>
            <p:nvPr/>
          </p:nvSpPr>
          <p:spPr>
            <a:xfrm>
              <a:off x="3382" y="269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55" name="Group 632"/>
          <p:cNvGrpSpPr/>
          <p:nvPr/>
        </p:nvGrpSpPr>
        <p:grpSpPr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19556" name="Group 487"/>
            <p:cNvGrpSpPr/>
            <p:nvPr/>
          </p:nvGrpSpPr>
          <p:grpSpPr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19557" name="Freeform 488"/>
              <p:cNvSpPr/>
              <p:nvPr/>
            </p:nvSpPr>
            <p:spPr>
              <a:xfrm>
                <a:off x="2199" y="1166"/>
                <a:ext cx="260" cy="281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42" y="112"/>
                  </a:cxn>
                  <a:cxn ang="0">
                    <a:pos x="35" y="211"/>
                  </a:cxn>
                  <a:cxn ang="0">
                    <a:pos x="253" y="281"/>
                  </a:cxn>
                </a:cxnLst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" name="Freeform 489"/>
              <p:cNvSpPr/>
              <p:nvPr/>
            </p:nvSpPr>
            <p:spPr>
              <a:xfrm>
                <a:off x="2482" y="1040"/>
                <a:ext cx="900" cy="421"/>
              </a:xfrm>
              <a:custGeom>
                <a:avLst/>
                <a:gdLst/>
                <a:ahLst/>
                <a:cxnLst>
                  <a:cxn ang="0">
                    <a:pos x="531" y="0"/>
                  </a:cxn>
                  <a:cxn ang="0">
                    <a:pos x="279" y="77"/>
                  </a:cxn>
                  <a:cxn ang="0">
                    <a:pos x="68" y="182"/>
                  </a:cxn>
                  <a:cxn ang="0">
                    <a:pos x="33" y="323"/>
                  </a:cxn>
                  <a:cxn ang="0">
                    <a:pos x="328" y="400"/>
                  </a:cxn>
                  <a:cxn ang="0">
                    <a:pos x="812" y="421"/>
                  </a:cxn>
                  <a:cxn ang="0">
                    <a:pos x="855" y="400"/>
                  </a:cxn>
                </a:cxnLst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" name="Freeform 490"/>
              <p:cNvSpPr/>
              <p:nvPr/>
            </p:nvSpPr>
            <p:spPr>
              <a:xfrm>
                <a:off x="2782" y="1068"/>
                <a:ext cx="428" cy="269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217" y="35"/>
                  </a:cxn>
                  <a:cxn ang="0">
                    <a:pos x="21" y="140"/>
                  </a:cxn>
                  <a:cxn ang="0">
                    <a:pos x="91" y="246"/>
                  </a:cxn>
                  <a:cxn ang="0">
                    <a:pos x="231" y="267"/>
                  </a:cxn>
                  <a:cxn ang="0">
                    <a:pos x="414" y="260"/>
                  </a:cxn>
                </a:cxnLst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" name="Freeform 491"/>
              <p:cNvSpPr/>
              <p:nvPr/>
            </p:nvSpPr>
            <p:spPr>
              <a:xfrm>
                <a:off x="3554" y="1075"/>
                <a:ext cx="377" cy="239"/>
              </a:xfrm>
              <a:custGeom>
                <a:avLst/>
                <a:gdLst/>
                <a:ahLst/>
                <a:cxnLst>
                  <a:cxn ang="0">
                    <a:pos x="42" y="239"/>
                  </a:cxn>
                  <a:cxn ang="0">
                    <a:pos x="335" y="146"/>
                  </a:cxn>
                  <a:cxn ang="0">
                    <a:pos x="342" y="47"/>
                  </a:cxn>
                  <a:cxn ang="0">
                    <a:pos x="0" y="0"/>
                  </a:cxn>
                </a:cxnLst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" name="Freeform 492"/>
              <p:cNvSpPr/>
              <p:nvPr/>
            </p:nvSpPr>
            <p:spPr>
              <a:xfrm>
                <a:off x="3646" y="997"/>
                <a:ext cx="660" cy="336"/>
              </a:xfrm>
              <a:custGeom>
                <a:avLst/>
                <a:gdLst/>
                <a:ahLst/>
                <a:cxnLst>
                  <a:cxn ang="0">
                    <a:pos x="416" y="832"/>
                  </a:cxn>
                  <a:cxn ang="0">
                    <a:pos x="592" y="703"/>
                  </a:cxn>
                  <a:cxn ang="0">
                    <a:pos x="736" y="530"/>
                  </a:cxn>
                  <a:cxn ang="0">
                    <a:pos x="760" y="296"/>
                  </a:cxn>
                  <a:cxn ang="0">
                    <a:pos x="557" y="167"/>
                  </a:cxn>
                  <a:cxn ang="0">
                    <a:pos x="0" y="0"/>
                  </a:cxn>
                </a:cxnLst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" name="Freeform 493"/>
              <p:cNvSpPr/>
              <p:nvPr/>
            </p:nvSpPr>
            <p:spPr>
              <a:xfrm>
                <a:off x="4116" y="955"/>
                <a:ext cx="630" cy="397"/>
              </a:xfrm>
              <a:custGeom>
                <a:avLst/>
                <a:gdLst/>
                <a:ahLst/>
                <a:cxnLst>
                  <a:cxn ang="0">
                    <a:pos x="320" y="397"/>
                  </a:cxn>
                  <a:cxn ang="0">
                    <a:pos x="468" y="345"/>
                  </a:cxn>
                  <a:cxn ang="0">
                    <a:pos x="590" y="275"/>
                  </a:cxn>
                  <a:cxn ang="0">
                    <a:pos x="611" y="181"/>
                  </a:cxn>
                  <a:cxn ang="0">
                    <a:pos x="439" y="129"/>
                  </a:cxn>
                  <a:cxn ang="0">
                    <a:pos x="0" y="0"/>
                  </a:cxn>
                </a:cxnLst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9563" name="Picture 571" descr="laptop_keyboar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9064" flipH="1">
              <a:off x="3381" y="2696"/>
              <a:ext cx="245" cy="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64" name="Freeform 572"/>
            <p:cNvSpPr/>
            <p:nvPr/>
          </p:nvSpPr>
          <p:spPr>
            <a:xfrm>
              <a:off x="3462" y="2598"/>
              <a:ext cx="197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9565" name="Picture 573" descr="scree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2" y="2601"/>
              <a:ext cx="179" cy="1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66" name="Freeform 574"/>
            <p:cNvSpPr/>
            <p:nvPr/>
          </p:nvSpPr>
          <p:spPr>
            <a:xfrm>
              <a:off x="3498" y="2594"/>
              <a:ext cx="167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7" name="Freeform 575"/>
            <p:cNvSpPr/>
            <p:nvPr/>
          </p:nvSpPr>
          <p:spPr>
            <a:xfrm>
              <a:off x="3461" y="2594"/>
              <a:ext cx="46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8" name="Freeform 576"/>
            <p:cNvSpPr/>
            <p:nvPr/>
          </p:nvSpPr>
          <p:spPr>
            <a:xfrm>
              <a:off x="3614" y="2612"/>
              <a:ext cx="5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9" name="Freeform 577"/>
            <p:cNvSpPr/>
            <p:nvPr/>
          </p:nvSpPr>
          <p:spPr>
            <a:xfrm>
              <a:off x="3460" y="2690"/>
              <a:ext cx="183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0" name="Freeform 578"/>
            <p:cNvSpPr/>
            <p:nvPr/>
          </p:nvSpPr>
          <p:spPr>
            <a:xfrm>
              <a:off x="3619" y="2613"/>
              <a:ext cx="47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1" name="Freeform 579"/>
            <p:cNvSpPr/>
            <p:nvPr/>
          </p:nvSpPr>
          <p:spPr>
            <a:xfrm>
              <a:off x="3460" y="2696"/>
              <a:ext cx="16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72" name="Group 580"/>
            <p:cNvGrpSpPr/>
            <p:nvPr/>
          </p:nvGrpSpPr>
          <p:grpSpPr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19573" name="Freeform 58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>
                  <a:cxn ang="0">
                    <a:pos x="293" y="0"/>
                  </a:cxn>
                  <a:cxn ang="0">
                    <a:pos x="752" y="124"/>
                  </a:cxn>
                  <a:cxn ang="0">
                    <a:pos x="470" y="327"/>
                  </a:cxn>
                  <a:cxn ang="0">
                    <a:pos x="0" y="183"/>
                  </a:cxn>
                  <a:cxn ang="0">
                    <a:pos x="293" y="0"/>
                  </a:cxn>
                </a:cxnLst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74" name="Freeform 582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726" y="119"/>
                  </a:cxn>
                  <a:cxn ang="0">
                    <a:pos x="457" y="311"/>
                  </a:cxn>
                  <a:cxn ang="0">
                    <a:pos x="0" y="173"/>
                  </a:cxn>
                  <a:cxn ang="0">
                    <a:pos x="282" y="0"/>
                  </a:cxn>
                </a:cxnLst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75" name="Freeform 58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75" y="0"/>
                  </a:cxn>
                  <a:cxn ang="0">
                    <a:pos x="258" y="50"/>
                  </a:cxn>
                  <a:cxn ang="0">
                    <a:pos x="183" y="100"/>
                  </a:cxn>
                  <a:cxn ang="0">
                    <a:pos x="0" y="44"/>
                  </a:cxn>
                </a:cxnLst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76" name="Freeform 584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77" name="Freeform 58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1" y="0"/>
                  </a:cxn>
                  <a:cxn ang="0">
                    <a:pos x="258" y="52"/>
                  </a:cxn>
                  <a:cxn ang="0">
                    <a:pos x="183" y="102"/>
                  </a:cxn>
                  <a:cxn ang="0">
                    <a:pos x="0" y="46"/>
                  </a:cxn>
                </a:cxnLst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78" name="Freeform 586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79" name="Freeform 587"/>
            <p:cNvSpPr/>
            <p:nvPr/>
          </p:nvSpPr>
          <p:spPr>
            <a:xfrm>
              <a:off x="3552" y="2741"/>
              <a:ext cx="67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80" name="Freeform 588"/>
            <p:cNvSpPr/>
            <p:nvPr/>
          </p:nvSpPr>
          <p:spPr>
            <a:xfrm>
              <a:off x="3381" y="2745"/>
              <a:ext cx="171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81" name="Freeform 591"/>
            <p:cNvSpPr/>
            <p:nvPr/>
          </p:nvSpPr>
          <p:spPr>
            <a:xfrm>
              <a:off x="3387" y="2738"/>
              <a:ext cx="162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82" name="Freeform 592"/>
            <p:cNvSpPr/>
            <p:nvPr/>
          </p:nvSpPr>
          <p:spPr>
            <a:xfrm flipV="1">
              <a:off x="3549" y="2735"/>
              <a:ext cx="6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83" name="Group 631"/>
          <p:cNvGrpSpPr/>
          <p:nvPr/>
        </p:nvGrpSpPr>
        <p:grpSpPr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19584" name="Group 622"/>
            <p:cNvGrpSpPr/>
            <p:nvPr/>
          </p:nvGrpSpPr>
          <p:grpSpPr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19585" name="Freeform 623"/>
              <p:cNvSpPr/>
              <p:nvPr/>
            </p:nvSpPr>
            <p:spPr>
              <a:xfrm>
                <a:off x="2199" y="1166"/>
                <a:ext cx="260" cy="281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42" y="112"/>
                  </a:cxn>
                  <a:cxn ang="0">
                    <a:pos x="35" y="211"/>
                  </a:cxn>
                  <a:cxn ang="0">
                    <a:pos x="253" y="281"/>
                  </a:cxn>
                </a:cxnLst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86" name="Freeform 624"/>
              <p:cNvSpPr/>
              <p:nvPr/>
            </p:nvSpPr>
            <p:spPr>
              <a:xfrm>
                <a:off x="2482" y="1040"/>
                <a:ext cx="900" cy="421"/>
              </a:xfrm>
              <a:custGeom>
                <a:avLst/>
                <a:gdLst/>
                <a:ahLst/>
                <a:cxnLst>
                  <a:cxn ang="0">
                    <a:pos x="531" y="0"/>
                  </a:cxn>
                  <a:cxn ang="0">
                    <a:pos x="279" y="77"/>
                  </a:cxn>
                  <a:cxn ang="0">
                    <a:pos x="68" y="182"/>
                  </a:cxn>
                  <a:cxn ang="0">
                    <a:pos x="33" y="323"/>
                  </a:cxn>
                  <a:cxn ang="0">
                    <a:pos x="328" y="400"/>
                  </a:cxn>
                  <a:cxn ang="0">
                    <a:pos x="812" y="421"/>
                  </a:cxn>
                  <a:cxn ang="0">
                    <a:pos x="855" y="400"/>
                  </a:cxn>
                </a:cxnLst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87" name="Freeform 625"/>
              <p:cNvSpPr/>
              <p:nvPr/>
            </p:nvSpPr>
            <p:spPr>
              <a:xfrm>
                <a:off x="2782" y="1068"/>
                <a:ext cx="428" cy="269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217" y="35"/>
                  </a:cxn>
                  <a:cxn ang="0">
                    <a:pos x="21" y="140"/>
                  </a:cxn>
                  <a:cxn ang="0">
                    <a:pos x="91" y="246"/>
                  </a:cxn>
                  <a:cxn ang="0">
                    <a:pos x="231" y="267"/>
                  </a:cxn>
                  <a:cxn ang="0">
                    <a:pos x="414" y="260"/>
                  </a:cxn>
                </a:cxnLst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88" name="Freeform 626"/>
              <p:cNvSpPr/>
              <p:nvPr/>
            </p:nvSpPr>
            <p:spPr>
              <a:xfrm>
                <a:off x="3554" y="1075"/>
                <a:ext cx="377" cy="239"/>
              </a:xfrm>
              <a:custGeom>
                <a:avLst/>
                <a:gdLst/>
                <a:ahLst/>
                <a:cxnLst>
                  <a:cxn ang="0">
                    <a:pos x="42" y="239"/>
                  </a:cxn>
                  <a:cxn ang="0">
                    <a:pos x="335" y="146"/>
                  </a:cxn>
                  <a:cxn ang="0">
                    <a:pos x="342" y="47"/>
                  </a:cxn>
                  <a:cxn ang="0">
                    <a:pos x="0" y="0"/>
                  </a:cxn>
                </a:cxnLst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89" name="Freeform 627"/>
              <p:cNvSpPr/>
              <p:nvPr/>
            </p:nvSpPr>
            <p:spPr>
              <a:xfrm>
                <a:off x="3646" y="997"/>
                <a:ext cx="660" cy="336"/>
              </a:xfrm>
              <a:custGeom>
                <a:avLst/>
                <a:gdLst/>
                <a:ahLst/>
                <a:cxnLst>
                  <a:cxn ang="0">
                    <a:pos x="416" y="832"/>
                  </a:cxn>
                  <a:cxn ang="0">
                    <a:pos x="592" y="703"/>
                  </a:cxn>
                  <a:cxn ang="0">
                    <a:pos x="736" y="530"/>
                  </a:cxn>
                  <a:cxn ang="0">
                    <a:pos x="760" y="296"/>
                  </a:cxn>
                  <a:cxn ang="0">
                    <a:pos x="557" y="167"/>
                  </a:cxn>
                  <a:cxn ang="0">
                    <a:pos x="0" y="0"/>
                  </a:cxn>
                </a:cxnLst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90" name="Freeform 628"/>
              <p:cNvSpPr/>
              <p:nvPr/>
            </p:nvSpPr>
            <p:spPr>
              <a:xfrm>
                <a:off x="4116" y="955"/>
                <a:ext cx="630" cy="397"/>
              </a:xfrm>
              <a:custGeom>
                <a:avLst/>
                <a:gdLst/>
                <a:ahLst/>
                <a:cxnLst>
                  <a:cxn ang="0">
                    <a:pos x="320" y="397"/>
                  </a:cxn>
                  <a:cxn ang="0">
                    <a:pos x="468" y="345"/>
                  </a:cxn>
                  <a:cxn ang="0">
                    <a:pos x="590" y="275"/>
                  </a:cxn>
                  <a:cxn ang="0">
                    <a:pos x="611" y="181"/>
                  </a:cxn>
                  <a:cxn ang="0">
                    <a:pos x="439" y="129"/>
                  </a:cxn>
                  <a:cxn ang="0">
                    <a:pos x="0" y="0"/>
                  </a:cxn>
                </a:cxnLst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9591" name="Picture 629" descr="access_point_stylized_small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2" y="2250"/>
              <a:ext cx="273" cy="2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592" name="Picture 630" descr="access_point_stylized_small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5" y="225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9593" name="Group 633"/>
          <p:cNvGrpSpPr/>
          <p:nvPr/>
        </p:nvGrpSpPr>
        <p:grpSpPr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19594" name="Group 634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9595" name="Freeform 635"/>
              <p:cNvSpPr/>
              <p:nvPr/>
            </p:nvSpPr>
            <p:spPr>
              <a:xfrm>
                <a:off x="2199" y="1166"/>
                <a:ext cx="260" cy="281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42" y="112"/>
                  </a:cxn>
                  <a:cxn ang="0">
                    <a:pos x="35" y="211"/>
                  </a:cxn>
                  <a:cxn ang="0">
                    <a:pos x="253" y="281"/>
                  </a:cxn>
                </a:cxnLst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96" name="Freeform 636"/>
              <p:cNvSpPr/>
              <p:nvPr/>
            </p:nvSpPr>
            <p:spPr>
              <a:xfrm>
                <a:off x="2482" y="1040"/>
                <a:ext cx="900" cy="421"/>
              </a:xfrm>
              <a:custGeom>
                <a:avLst/>
                <a:gdLst/>
                <a:ahLst/>
                <a:cxnLst>
                  <a:cxn ang="0">
                    <a:pos x="531" y="0"/>
                  </a:cxn>
                  <a:cxn ang="0">
                    <a:pos x="279" y="77"/>
                  </a:cxn>
                  <a:cxn ang="0">
                    <a:pos x="68" y="182"/>
                  </a:cxn>
                  <a:cxn ang="0">
                    <a:pos x="33" y="323"/>
                  </a:cxn>
                  <a:cxn ang="0">
                    <a:pos x="328" y="400"/>
                  </a:cxn>
                  <a:cxn ang="0">
                    <a:pos x="812" y="421"/>
                  </a:cxn>
                  <a:cxn ang="0">
                    <a:pos x="855" y="400"/>
                  </a:cxn>
                </a:cxnLst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97" name="Freeform 637"/>
              <p:cNvSpPr/>
              <p:nvPr/>
            </p:nvSpPr>
            <p:spPr>
              <a:xfrm>
                <a:off x="2782" y="1068"/>
                <a:ext cx="428" cy="269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217" y="35"/>
                  </a:cxn>
                  <a:cxn ang="0">
                    <a:pos x="21" y="140"/>
                  </a:cxn>
                  <a:cxn ang="0">
                    <a:pos x="91" y="246"/>
                  </a:cxn>
                  <a:cxn ang="0">
                    <a:pos x="231" y="267"/>
                  </a:cxn>
                  <a:cxn ang="0">
                    <a:pos x="414" y="260"/>
                  </a:cxn>
                </a:cxnLst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98" name="Freeform 638"/>
              <p:cNvSpPr/>
              <p:nvPr/>
            </p:nvSpPr>
            <p:spPr>
              <a:xfrm>
                <a:off x="3554" y="1075"/>
                <a:ext cx="377" cy="239"/>
              </a:xfrm>
              <a:custGeom>
                <a:avLst/>
                <a:gdLst/>
                <a:ahLst/>
                <a:cxnLst>
                  <a:cxn ang="0">
                    <a:pos x="42" y="239"/>
                  </a:cxn>
                  <a:cxn ang="0">
                    <a:pos x="335" y="146"/>
                  </a:cxn>
                  <a:cxn ang="0">
                    <a:pos x="342" y="47"/>
                  </a:cxn>
                  <a:cxn ang="0">
                    <a:pos x="0" y="0"/>
                  </a:cxn>
                </a:cxnLst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99" name="Freeform 639"/>
              <p:cNvSpPr/>
              <p:nvPr/>
            </p:nvSpPr>
            <p:spPr>
              <a:xfrm>
                <a:off x="3646" y="997"/>
                <a:ext cx="660" cy="336"/>
              </a:xfrm>
              <a:custGeom>
                <a:avLst/>
                <a:gdLst/>
                <a:ahLst/>
                <a:cxnLst>
                  <a:cxn ang="0">
                    <a:pos x="416" y="832"/>
                  </a:cxn>
                  <a:cxn ang="0">
                    <a:pos x="592" y="703"/>
                  </a:cxn>
                  <a:cxn ang="0">
                    <a:pos x="736" y="530"/>
                  </a:cxn>
                  <a:cxn ang="0">
                    <a:pos x="760" y="296"/>
                  </a:cxn>
                  <a:cxn ang="0">
                    <a:pos x="557" y="167"/>
                  </a:cxn>
                  <a:cxn ang="0">
                    <a:pos x="0" y="0"/>
                  </a:cxn>
                </a:cxnLst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00" name="Freeform 640"/>
              <p:cNvSpPr/>
              <p:nvPr/>
            </p:nvSpPr>
            <p:spPr>
              <a:xfrm>
                <a:off x="4116" y="955"/>
                <a:ext cx="630" cy="397"/>
              </a:xfrm>
              <a:custGeom>
                <a:avLst/>
                <a:gdLst/>
                <a:ahLst/>
                <a:cxnLst>
                  <a:cxn ang="0">
                    <a:pos x="320" y="397"/>
                  </a:cxn>
                  <a:cxn ang="0">
                    <a:pos x="468" y="345"/>
                  </a:cxn>
                  <a:cxn ang="0">
                    <a:pos x="590" y="275"/>
                  </a:cxn>
                  <a:cxn ang="0">
                    <a:pos x="611" y="181"/>
                  </a:cxn>
                  <a:cxn ang="0">
                    <a:pos x="439" y="129"/>
                  </a:cxn>
                  <a:cxn ang="0">
                    <a:pos x="0" y="0"/>
                  </a:cxn>
                </a:cxnLst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9601" name="Picture 641" descr="laptop_keyboar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02" name="Freeform 642"/>
            <p:cNvSpPr/>
            <p:nvPr/>
          </p:nvSpPr>
          <p:spPr>
            <a:xfrm>
              <a:off x="3190" y="2638"/>
              <a:ext cx="197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9603" name="Picture 643" descr="scree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04" name="Freeform 644"/>
            <p:cNvSpPr/>
            <p:nvPr/>
          </p:nvSpPr>
          <p:spPr>
            <a:xfrm>
              <a:off x="3226" y="2634"/>
              <a:ext cx="167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05" name="Freeform 645"/>
            <p:cNvSpPr/>
            <p:nvPr/>
          </p:nvSpPr>
          <p:spPr>
            <a:xfrm>
              <a:off x="3189" y="2634"/>
              <a:ext cx="46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06" name="Freeform 646"/>
            <p:cNvSpPr/>
            <p:nvPr/>
          </p:nvSpPr>
          <p:spPr>
            <a:xfrm>
              <a:off x="3342" y="2652"/>
              <a:ext cx="5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07" name="Freeform 647"/>
            <p:cNvSpPr/>
            <p:nvPr/>
          </p:nvSpPr>
          <p:spPr>
            <a:xfrm>
              <a:off x="3188" y="2730"/>
              <a:ext cx="183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08" name="Freeform 648"/>
            <p:cNvSpPr/>
            <p:nvPr/>
          </p:nvSpPr>
          <p:spPr>
            <a:xfrm>
              <a:off x="3347" y="2653"/>
              <a:ext cx="47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09" name="Freeform 649"/>
            <p:cNvSpPr/>
            <p:nvPr/>
          </p:nvSpPr>
          <p:spPr>
            <a:xfrm>
              <a:off x="3188" y="2736"/>
              <a:ext cx="16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610" name="Group 650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9611" name="Freeform 65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>
                  <a:cxn ang="0">
                    <a:pos x="293" y="0"/>
                  </a:cxn>
                  <a:cxn ang="0">
                    <a:pos x="752" y="124"/>
                  </a:cxn>
                  <a:cxn ang="0">
                    <a:pos x="470" y="327"/>
                  </a:cxn>
                  <a:cxn ang="0">
                    <a:pos x="0" y="183"/>
                  </a:cxn>
                  <a:cxn ang="0">
                    <a:pos x="293" y="0"/>
                  </a:cxn>
                </a:cxnLst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12" name="Freeform 652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726" y="119"/>
                  </a:cxn>
                  <a:cxn ang="0">
                    <a:pos x="457" y="311"/>
                  </a:cxn>
                  <a:cxn ang="0">
                    <a:pos x="0" y="173"/>
                  </a:cxn>
                  <a:cxn ang="0">
                    <a:pos x="282" y="0"/>
                  </a:cxn>
                </a:cxnLst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13" name="Freeform 65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75" y="0"/>
                  </a:cxn>
                  <a:cxn ang="0">
                    <a:pos x="258" y="50"/>
                  </a:cxn>
                  <a:cxn ang="0">
                    <a:pos x="183" y="100"/>
                  </a:cxn>
                  <a:cxn ang="0">
                    <a:pos x="0" y="44"/>
                  </a:cxn>
                </a:cxnLst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14" name="Freeform 654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15" name="Freeform 65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1" y="0"/>
                  </a:cxn>
                  <a:cxn ang="0">
                    <a:pos x="258" y="52"/>
                  </a:cxn>
                  <a:cxn ang="0">
                    <a:pos x="183" y="102"/>
                  </a:cxn>
                  <a:cxn ang="0">
                    <a:pos x="0" y="46"/>
                  </a:cxn>
                </a:cxnLst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16" name="Freeform 656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617" name="Freeform 657"/>
            <p:cNvSpPr/>
            <p:nvPr/>
          </p:nvSpPr>
          <p:spPr>
            <a:xfrm>
              <a:off x="3280" y="2781"/>
              <a:ext cx="67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18" name="Freeform 658"/>
            <p:cNvSpPr/>
            <p:nvPr/>
          </p:nvSpPr>
          <p:spPr>
            <a:xfrm>
              <a:off x="3109" y="2785"/>
              <a:ext cx="171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19" name="Freeform 659"/>
            <p:cNvSpPr/>
            <p:nvPr/>
          </p:nvSpPr>
          <p:spPr>
            <a:xfrm>
              <a:off x="3110" y="277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20" name="Freeform 660"/>
            <p:cNvSpPr/>
            <p:nvPr/>
          </p:nvSpPr>
          <p:spPr>
            <a:xfrm>
              <a:off x="3110" y="273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21" name="Freeform 661"/>
            <p:cNvSpPr/>
            <p:nvPr/>
          </p:nvSpPr>
          <p:spPr>
            <a:xfrm>
              <a:off x="3115" y="2778"/>
              <a:ext cx="162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22" name="Freeform 662"/>
            <p:cNvSpPr/>
            <p:nvPr/>
          </p:nvSpPr>
          <p:spPr>
            <a:xfrm flipV="1">
              <a:off x="3277" y="2775"/>
              <a:ext cx="6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23" name="Freeform 663"/>
            <p:cNvSpPr/>
            <p:nvPr/>
          </p:nvSpPr>
          <p:spPr>
            <a:xfrm>
              <a:off x="3382" y="273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24" name="Freeform 664"/>
            <p:cNvSpPr/>
            <p:nvPr/>
          </p:nvSpPr>
          <p:spPr>
            <a:xfrm>
              <a:off x="3382" y="269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625" name="Group 665"/>
          <p:cNvGrpSpPr/>
          <p:nvPr/>
        </p:nvGrpSpPr>
        <p:grpSpPr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19626" name="Group 666"/>
            <p:cNvGrpSpPr/>
            <p:nvPr/>
          </p:nvGrpSpPr>
          <p:grpSpPr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9627" name="Freeform 667"/>
              <p:cNvSpPr/>
              <p:nvPr/>
            </p:nvSpPr>
            <p:spPr>
              <a:xfrm>
                <a:off x="2199" y="1166"/>
                <a:ext cx="260" cy="281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42" y="112"/>
                  </a:cxn>
                  <a:cxn ang="0">
                    <a:pos x="35" y="211"/>
                  </a:cxn>
                  <a:cxn ang="0">
                    <a:pos x="253" y="281"/>
                  </a:cxn>
                </a:cxnLst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28" name="Freeform 668"/>
              <p:cNvSpPr/>
              <p:nvPr/>
            </p:nvSpPr>
            <p:spPr>
              <a:xfrm>
                <a:off x="2482" y="1040"/>
                <a:ext cx="900" cy="421"/>
              </a:xfrm>
              <a:custGeom>
                <a:avLst/>
                <a:gdLst/>
                <a:ahLst/>
                <a:cxnLst>
                  <a:cxn ang="0">
                    <a:pos x="531" y="0"/>
                  </a:cxn>
                  <a:cxn ang="0">
                    <a:pos x="279" y="77"/>
                  </a:cxn>
                  <a:cxn ang="0">
                    <a:pos x="68" y="182"/>
                  </a:cxn>
                  <a:cxn ang="0">
                    <a:pos x="33" y="323"/>
                  </a:cxn>
                  <a:cxn ang="0">
                    <a:pos x="328" y="400"/>
                  </a:cxn>
                  <a:cxn ang="0">
                    <a:pos x="812" y="421"/>
                  </a:cxn>
                  <a:cxn ang="0">
                    <a:pos x="855" y="400"/>
                  </a:cxn>
                </a:cxnLst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29" name="Freeform 669"/>
              <p:cNvSpPr/>
              <p:nvPr/>
            </p:nvSpPr>
            <p:spPr>
              <a:xfrm>
                <a:off x="2782" y="1068"/>
                <a:ext cx="428" cy="269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217" y="35"/>
                  </a:cxn>
                  <a:cxn ang="0">
                    <a:pos x="21" y="140"/>
                  </a:cxn>
                  <a:cxn ang="0">
                    <a:pos x="91" y="246"/>
                  </a:cxn>
                  <a:cxn ang="0">
                    <a:pos x="231" y="267"/>
                  </a:cxn>
                  <a:cxn ang="0">
                    <a:pos x="414" y="260"/>
                  </a:cxn>
                </a:cxnLst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30" name="Freeform 670"/>
              <p:cNvSpPr/>
              <p:nvPr/>
            </p:nvSpPr>
            <p:spPr>
              <a:xfrm>
                <a:off x="3554" y="1075"/>
                <a:ext cx="377" cy="239"/>
              </a:xfrm>
              <a:custGeom>
                <a:avLst/>
                <a:gdLst/>
                <a:ahLst/>
                <a:cxnLst>
                  <a:cxn ang="0">
                    <a:pos x="42" y="239"/>
                  </a:cxn>
                  <a:cxn ang="0">
                    <a:pos x="335" y="146"/>
                  </a:cxn>
                  <a:cxn ang="0">
                    <a:pos x="342" y="47"/>
                  </a:cxn>
                  <a:cxn ang="0">
                    <a:pos x="0" y="0"/>
                  </a:cxn>
                </a:cxnLst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31" name="Freeform 671"/>
              <p:cNvSpPr/>
              <p:nvPr/>
            </p:nvSpPr>
            <p:spPr>
              <a:xfrm>
                <a:off x="3646" y="997"/>
                <a:ext cx="660" cy="336"/>
              </a:xfrm>
              <a:custGeom>
                <a:avLst/>
                <a:gdLst/>
                <a:ahLst/>
                <a:cxnLst>
                  <a:cxn ang="0">
                    <a:pos x="416" y="832"/>
                  </a:cxn>
                  <a:cxn ang="0">
                    <a:pos x="592" y="703"/>
                  </a:cxn>
                  <a:cxn ang="0">
                    <a:pos x="736" y="530"/>
                  </a:cxn>
                  <a:cxn ang="0">
                    <a:pos x="760" y="296"/>
                  </a:cxn>
                  <a:cxn ang="0">
                    <a:pos x="557" y="167"/>
                  </a:cxn>
                  <a:cxn ang="0">
                    <a:pos x="0" y="0"/>
                  </a:cxn>
                </a:cxnLst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32" name="Freeform 672"/>
              <p:cNvSpPr/>
              <p:nvPr/>
            </p:nvSpPr>
            <p:spPr>
              <a:xfrm>
                <a:off x="4116" y="955"/>
                <a:ext cx="630" cy="397"/>
              </a:xfrm>
              <a:custGeom>
                <a:avLst/>
                <a:gdLst/>
                <a:ahLst/>
                <a:cxnLst>
                  <a:cxn ang="0">
                    <a:pos x="320" y="397"/>
                  </a:cxn>
                  <a:cxn ang="0">
                    <a:pos x="468" y="345"/>
                  </a:cxn>
                  <a:cxn ang="0">
                    <a:pos x="590" y="275"/>
                  </a:cxn>
                  <a:cxn ang="0">
                    <a:pos x="611" y="181"/>
                  </a:cxn>
                  <a:cxn ang="0">
                    <a:pos x="439" y="129"/>
                  </a:cxn>
                  <a:cxn ang="0">
                    <a:pos x="0" y="0"/>
                  </a:cxn>
                </a:cxnLst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9633" name="Picture 673" descr="laptop_keyboar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9064" flipH="1">
              <a:off x="3109" y="2736"/>
              <a:ext cx="245" cy="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34" name="Freeform 674"/>
            <p:cNvSpPr/>
            <p:nvPr/>
          </p:nvSpPr>
          <p:spPr>
            <a:xfrm>
              <a:off x="3190" y="2638"/>
              <a:ext cx="197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9635" name="Picture 675" descr="scree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" y="2641"/>
              <a:ext cx="179" cy="1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36" name="Freeform 676"/>
            <p:cNvSpPr/>
            <p:nvPr/>
          </p:nvSpPr>
          <p:spPr>
            <a:xfrm>
              <a:off x="3226" y="2634"/>
              <a:ext cx="167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37" name="Freeform 677"/>
            <p:cNvSpPr/>
            <p:nvPr/>
          </p:nvSpPr>
          <p:spPr>
            <a:xfrm>
              <a:off x="3189" y="2634"/>
              <a:ext cx="46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38" name="Freeform 678"/>
            <p:cNvSpPr/>
            <p:nvPr/>
          </p:nvSpPr>
          <p:spPr>
            <a:xfrm>
              <a:off x="3342" y="2652"/>
              <a:ext cx="5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39" name="Freeform 679"/>
            <p:cNvSpPr/>
            <p:nvPr/>
          </p:nvSpPr>
          <p:spPr>
            <a:xfrm>
              <a:off x="3188" y="2730"/>
              <a:ext cx="183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40" name="Freeform 680"/>
            <p:cNvSpPr/>
            <p:nvPr/>
          </p:nvSpPr>
          <p:spPr>
            <a:xfrm>
              <a:off x="3347" y="2653"/>
              <a:ext cx="47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41" name="Freeform 681"/>
            <p:cNvSpPr/>
            <p:nvPr/>
          </p:nvSpPr>
          <p:spPr>
            <a:xfrm>
              <a:off x="3188" y="2736"/>
              <a:ext cx="16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642" name="Group 682"/>
            <p:cNvGrpSpPr/>
            <p:nvPr/>
          </p:nvGrpSpPr>
          <p:grpSpPr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9643" name="Freeform 68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>
                  <a:cxn ang="0">
                    <a:pos x="293" y="0"/>
                  </a:cxn>
                  <a:cxn ang="0">
                    <a:pos x="752" y="124"/>
                  </a:cxn>
                  <a:cxn ang="0">
                    <a:pos x="470" y="327"/>
                  </a:cxn>
                  <a:cxn ang="0">
                    <a:pos x="0" y="183"/>
                  </a:cxn>
                  <a:cxn ang="0">
                    <a:pos x="293" y="0"/>
                  </a:cxn>
                </a:cxnLst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44" name="Freeform 68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726" y="119"/>
                  </a:cxn>
                  <a:cxn ang="0">
                    <a:pos x="457" y="311"/>
                  </a:cxn>
                  <a:cxn ang="0">
                    <a:pos x="0" y="173"/>
                  </a:cxn>
                  <a:cxn ang="0">
                    <a:pos x="282" y="0"/>
                  </a:cxn>
                </a:cxnLst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45" name="Freeform 68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75" y="0"/>
                  </a:cxn>
                  <a:cxn ang="0">
                    <a:pos x="258" y="50"/>
                  </a:cxn>
                  <a:cxn ang="0">
                    <a:pos x="183" y="100"/>
                  </a:cxn>
                  <a:cxn ang="0">
                    <a:pos x="0" y="44"/>
                  </a:cxn>
                </a:cxnLst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46" name="Freeform 686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47" name="Freeform 68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1" y="0"/>
                  </a:cxn>
                  <a:cxn ang="0">
                    <a:pos x="258" y="52"/>
                  </a:cxn>
                  <a:cxn ang="0">
                    <a:pos x="183" y="102"/>
                  </a:cxn>
                  <a:cxn ang="0">
                    <a:pos x="0" y="46"/>
                  </a:cxn>
                </a:cxnLst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648" name="Freeform 68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94" y="53"/>
                  </a:cxn>
                  <a:cxn ang="0">
                    <a:pos x="180" y="63"/>
                  </a:cxn>
                  <a:cxn ang="0">
                    <a:pos x="0" y="9"/>
                  </a:cxn>
                  <a:cxn ang="0">
                    <a:pos x="12" y="0"/>
                  </a:cxn>
                </a:cxnLst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649" name="Freeform 689"/>
            <p:cNvSpPr/>
            <p:nvPr/>
          </p:nvSpPr>
          <p:spPr>
            <a:xfrm>
              <a:off x="3280" y="2781"/>
              <a:ext cx="67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0" name="Freeform 690"/>
            <p:cNvSpPr/>
            <p:nvPr/>
          </p:nvSpPr>
          <p:spPr>
            <a:xfrm>
              <a:off x="3109" y="2785"/>
              <a:ext cx="171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1" name="Freeform 691"/>
            <p:cNvSpPr/>
            <p:nvPr/>
          </p:nvSpPr>
          <p:spPr>
            <a:xfrm>
              <a:off x="3110" y="277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2" name="Freeform 692"/>
            <p:cNvSpPr/>
            <p:nvPr/>
          </p:nvSpPr>
          <p:spPr>
            <a:xfrm>
              <a:off x="3110" y="273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3" name="Freeform 693"/>
            <p:cNvSpPr/>
            <p:nvPr/>
          </p:nvSpPr>
          <p:spPr>
            <a:xfrm>
              <a:off x="3115" y="2778"/>
              <a:ext cx="162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4" name="Freeform 694"/>
            <p:cNvSpPr/>
            <p:nvPr/>
          </p:nvSpPr>
          <p:spPr>
            <a:xfrm flipV="1">
              <a:off x="3277" y="2775"/>
              <a:ext cx="6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5" name="Freeform 695"/>
            <p:cNvSpPr/>
            <p:nvPr/>
          </p:nvSpPr>
          <p:spPr>
            <a:xfrm>
              <a:off x="3382" y="273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656" name="Freeform 696"/>
            <p:cNvSpPr/>
            <p:nvPr/>
          </p:nvSpPr>
          <p:spPr>
            <a:xfrm>
              <a:off x="3382" y="2698"/>
              <a:ext cx="7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657" name="Group 699"/>
          <p:cNvGrpSpPr/>
          <p:nvPr/>
        </p:nvGrpSpPr>
        <p:grpSpPr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19658" name="Picture 700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59" name="Freeform 701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660" name="Group 702"/>
          <p:cNvGrpSpPr/>
          <p:nvPr/>
        </p:nvGrpSpPr>
        <p:grpSpPr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19661" name="Picture 703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62" name="Freeform 704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663" name="Group 705"/>
          <p:cNvGrpSpPr/>
          <p:nvPr/>
        </p:nvGrpSpPr>
        <p:grpSpPr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19664" name="Picture 706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65" name="Freeform 707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666" name="Group 708"/>
          <p:cNvGrpSpPr/>
          <p:nvPr/>
        </p:nvGrpSpPr>
        <p:grpSpPr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19667" name="Picture 709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668" name="Freeform 710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1507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22300" y="1041400"/>
            <a:ext cx="5942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Multiple access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xfrm>
            <a:off x="500063" y="1395413"/>
            <a:ext cx="8396287" cy="4648200"/>
          </a:xfrm>
        </p:spPr>
        <p:txBody>
          <a:bodyPr wrap="square" lIns="91440" tIns="45720" rIns="91440" bIns="45720" anchor="t"/>
          <a:p>
            <a:r>
              <a:rPr lang="en-US" altLang="zh-CN" sz="2400" dirty="0"/>
              <a:t>single shared broadcast channel </a:t>
            </a:r>
            <a:endParaRPr lang="en-US" altLang="zh-CN" sz="2400" dirty="0"/>
          </a:p>
          <a:p>
            <a:r>
              <a:rPr lang="en-US" altLang="zh-CN" sz="2400" dirty="0"/>
              <a:t>two or more simultaneous transmissions by nodes: interference </a:t>
            </a:r>
            <a:endParaRPr lang="en-US" altLang="zh-CN" sz="2400" dirty="0"/>
          </a:p>
          <a:p>
            <a:pPr lvl="1"/>
            <a:r>
              <a:rPr lang="en-US" altLang="zh-CN" i="1" dirty="0">
                <a:solidFill>
                  <a:srgbClr val="CC0000"/>
                </a:solidFill>
              </a:rPr>
              <a:t>collision</a:t>
            </a:r>
            <a:r>
              <a:rPr lang="en-US" altLang="zh-CN" dirty="0"/>
              <a:t> if node receives two or more signals at the same time</a:t>
            </a:r>
            <a:endParaRPr lang="en-US" altLang="zh-CN" dirty="0"/>
          </a:p>
          <a:p>
            <a:pPr>
              <a:buNone/>
            </a:pPr>
            <a:endParaRPr lang="en-US" altLang="zh-CN" sz="2400" i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CC0000"/>
                </a:solidFill>
              </a:rPr>
              <a:t>multiple access protocol</a:t>
            </a:r>
            <a:endParaRPr lang="en-US" altLang="zh-CN" i="1" dirty="0">
              <a:solidFill>
                <a:srgbClr val="CC0000"/>
              </a:solidFill>
            </a:endParaRPr>
          </a:p>
          <a:p>
            <a:r>
              <a:rPr lang="en-US" altLang="zh-CN" sz="2400" dirty="0"/>
              <a:t>distributed algorithm that determines how nodes share channel, i.e., determine when node can transmit</a:t>
            </a:r>
            <a:endParaRPr lang="en-US" altLang="zh-CN" sz="2400" dirty="0"/>
          </a:p>
          <a:p>
            <a:r>
              <a:rPr lang="en-US" altLang="zh-CN" sz="2400" dirty="0"/>
              <a:t>communication about channel sharing must use channel itself! </a:t>
            </a:r>
            <a:endParaRPr lang="en-US" altLang="zh-CN" sz="2400" dirty="0"/>
          </a:p>
          <a:p>
            <a:pPr lvl="1"/>
            <a:r>
              <a:rPr lang="en-US" altLang="zh-CN" sz="2000" dirty="0"/>
              <a:t>no out-of-band channel for coordination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3555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5313" y="103981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35963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An ideal multiple access protocol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given: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broadcast channel of rate R bps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desiderata: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1. when one node wants to transmit, it can send at rate R.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2. when M nodes want to transmit, each can send at average rate R/M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3. fully decentralized: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no special node to coordinate transmissions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no synchronization of clocks, slots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4. simple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5603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4363" y="944563"/>
            <a:ext cx="54848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MAC protocols: taxonomy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533400" y="1382713"/>
            <a:ext cx="7772400" cy="4648200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dirty="0"/>
              <a:t>three broad classes:</a:t>
            </a:r>
            <a:endParaRPr lang="en-US" altLang="zh-CN" dirty="0"/>
          </a:p>
          <a:p>
            <a:r>
              <a:rPr lang="en-US" altLang="zh-CN" i="1" dirty="0">
                <a:solidFill>
                  <a:srgbClr val="CC0000"/>
                </a:solidFill>
              </a:rPr>
              <a:t>channel partitioning</a:t>
            </a:r>
            <a:endParaRPr lang="en-US" altLang="zh-CN" i="1" dirty="0">
              <a:solidFill>
                <a:srgbClr val="CC0000"/>
              </a:solidFill>
            </a:endParaRPr>
          </a:p>
          <a:p>
            <a:pPr lvl="1"/>
            <a:r>
              <a:rPr lang="en-US" altLang="zh-CN" sz="2000" dirty="0"/>
              <a:t>divide channel into smaller </a:t>
            </a:r>
            <a:r>
              <a:rPr lang="ja-JP" altLang="en-US" sz="2000" dirty="0"/>
              <a:t>“</a:t>
            </a:r>
            <a:r>
              <a:rPr lang="en-US" altLang="ja-JP" sz="2000" dirty="0"/>
              <a:t>pieces</a:t>
            </a:r>
            <a:r>
              <a:rPr lang="ja-JP" altLang="en-US" sz="2000" dirty="0"/>
              <a:t>”</a:t>
            </a:r>
            <a:r>
              <a:rPr lang="en-US" altLang="ja-JP" sz="2000" dirty="0"/>
              <a:t> (time slots, frequency, code)</a:t>
            </a:r>
            <a:endParaRPr lang="en-US" altLang="ja-JP" sz="2000" dirty="0"/>
          </a:p>
          <a:p>
            <a:pPr lvl="1"/>
            <a:r>
              <a:rPr lang="en-US" altLang="zh-CN" sz="2000" dirty="0"/>
              <a:t>allocate piece to node for exclusive use</a:t>
            </a:r>
            <a:endParaRPr lang="en-US" altLang="zh-CN" dirty="0"/>
          </a:p>
          <a:p>
            <a:r>
              <a:rPr lang="en-US" altLang="zh-CN" i="1" dirty="0">
                <a:solidFill>
                  <a:srgbClr val="CC0000"/>
                </a:solidFill>
              </a:rPr>
              <a:t>random access</a:t>
            </a:r>
            <a:endParaRPr lang="en-US" altLang="zh-CN" i="1" dirty="0">
              <a:solidFill>
                <a:srgbClr val="CC0000"/>
              </a:solidFill>
            </a:endParaRPr>
          </a:p>
          <a:p>
            <a:pPr lvl="1"/>
            <a:r>
              <a:rPr lang="en-US" altLang="zh-CN" sz="2000" dirty="0"/>
              <a:t>channel not divided, allow collisions</a:t>
            </a:r>
            <a:endParaRPr lang="en-US" altLang="zh-CN" sz="2000" dirty="0"/>
          </a:p>
          <a:p>
            <a:pPr lvl="1"/>
            <a:r>
              <a:rPr lang="ja-JP" altLang="en-US" sz="2000" dirty="0"/>
              <a:t>“</a:t>
            </a:r>
            <a:r>
              <a:rPr lang="en-US" altLang="ja-JP" sz="2000" dirty="0"/>
              <a:t>recover</a:t>
            </a:r>
            <a:r>
              <a:rPr lang="ja-JP" altLang="en-US" sz="2000" dirty="0"/>
              <a:t>”</a:t>
            </a:r>
            <a:r>
              <a:rPr lang="en-US" altLang="ja-JP" sz="2000" dirty="0"/>
              <a:t> from collisions</a:t>
            </a:r>
            <a:endParaRPr lang="en-US" altLang="ja-JP" dirty="0"/>
          </a:p>
          <a:p>
            <a:r>
              <a:rPr lang="ja-JP" altLang="en-US" i="1" dirty="0">
                <a:solidFill>
                  <a:srgbClr val="CC0000"/>
                </a:solidFill>
              </a:rPr>
              <a:t>“</a:t>
            </a:r>
            <a:r>
              <a:rPr lang="en-US" altLang="ja-JP" i="1" dirty="0">
                <a:solidFill>
                  <a:srgbClr val="CC0000"/>
                </a:solidFill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</a:rPr>
              <a:t>”</a:t>
            </a:r>
            <a:endParaRPr lang="en-US" altLang="ja-JP" i="1" dirty="0">
              <a:solidFill>
                <a:srgbClr val="CC0000"/>
              </a:solidFill>
            </a:endParaRPr>
          </a:p>
          <a:p>
            <a:pPr lvl="1"/>
            <a:r>
              <a:rPr lang="en-US" altLang="zh-CN" sz="2000" dirty="0"/>
              <a:t>nodes take turns, but nodes with more to send can take longer turns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7651" name="Picture 50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003300"/>
            <a:ext cx="8228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230188" y="206375"/>
            <a:ext cx="8913812" cy="1143000"/>
          </a:xfrm>
        </p:spPr>
        <p:txBody>
          <a:bodyPr wrap="square" lIns="91440" tIns="45720" rIns="91440" bIns="45720" anchor="ctr"/>
          <a:p>
            <a:r>
              <a:rPr lang="en-US" altLang="zh-CN" sz="3200" dirty="0"/>
              <a:t>Channel partitioning MAC protocols: TDMA</a:t>
            </a:r>
            <a:endParaRPr lang="en-US" altLang="zh-CN" sz="3200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490538" y="1379538"/>
            <a:ext cx="7772400" cy="2930525"/>
          </a:xfrm>
        </p:spPr>
        <p:txBody>
          <a:bodyPr wrap="square" lIns="91440" tIns="45720" rIns="91440" bIns="45720" anchor="t"/>
          <a:p>
            <a:pPr>
              <a:lnSpc>
                <a:spcPct val="75000"/>
              </a:lnSpc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pPr>
              <a:lnSpc>
                <a:spcPct val="75000"/>
              </a:lnSpc>
            </a:pPr>
            <a:r>
              <a:rPr lang="en-US" altLang="zh-CN" dirty="0"/>
              <a:t>access to channel in "rounds" </a:t>
            </a:r>
            <a:endParaRPr lang="en-US" altLang="zh-CN" dirty="0"/>
          </a:p>
          <a:p>
            <a:pPr>
              <a:lnSpc>
                <a:spcPct val="75000"/>
              </a:lnSpc>
            </a:pPr>
            <a:r>
              <a:rPr lang="en-US" altLang="zh-CN" dirty="0"/>
              <a:t>each station gets fixed length slot (length = pkt trans time) in each round </a:t>
            </a:r>
            <a:endParaRPr lang="en-US" altLang="zh-CN" dirty="0"/>
          </a:p>
          <a:p>
            <a:pPr>
              <a:lnSpc>
                <a:spcPct val="75000"/>
              </a:lnSpc>
            </a:pPr>
            <a:r>
              <a:rPr lang="en-US" altLang="zh-CN" dirty="0"/>
              <a:t>unused slots go idle </a:t>
            </a:r>
            <a:endParaRPr lang="en-US" altLang="zh-CN" dirty="0"/>
          </a:p>
          <a:p>
            <a:pPr>
              <a:lnSpc>
                <a:spcPct val="75000"/>
              </a:lnSpc>
            </a:pPr>
            <a:r>
              <a:rPr lang="en-US" altLang="zh-CN" dirty="0"/>
              <a:t>example: 6-station LAN, 1,3,4 have pkt, slots 2,5,6 idle </a:t>
            </a:r>
            <a:endParaRPr lang="en-US" altLang="zh-CN" sz="3200" dirty="0"/>
          </a:p>
        </p:txBody>
      </p:sp>
      <p:sp>
        <p:nvSpPr>
          <p:cNvPr id="27654" name="Line 7"/>
          <p:cNvSpPr/>
          <p:nvPr/>
        </p:nvSpPr>
        <p:spPr>
          <a:xfrm>
            <a:off x="1052513" y="5440363"/>
            <a:ext cx="60848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5" name="Rectangle 8"/>
          <p:cNvSpPr/>
          <p:nvPr/>
        </p:nvSpPr>
        <p:spPr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56" name="Rectangle 10"/>
          <p:cNvSpPr/>
          <p:nvPr/>
        </p:nvSpPr>
        <p:spPr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57" name="Rectangle 11"/>
          <p:cNvSpPr/>
          <p:nvPr/>
        </p:nvSpPr>
        <p:spPr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58" name="Line 13"/>
          <p:cNvSpPr/>
          <p:nvPr/>
        </p:nvSpPr>
        <p:spPr>
          <a:xfrm>
            <a:off x="1276350" y="5100638"/>
            <a:ext cx="0" cy="3381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9" name="Line 16"/>
          <p:cNvSpPr/>
          <p:nvPr/>
        </p:nvSpPr>
        <p:spPr>
          <a:xfrm>
            <a:off x="4141788" y="5103813"/>
            <a:ext cx="0" cy="338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60" name="Text Box 23"/>
          <p:cNvSpPr txBox="1"/>
          <p:nvPr/>
        </p:nvSpPr>
        <p:spPr>
          <a:xfrm>
            <a:off x="1374775" y="518001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1" name="Text Box 24"/>
          <p:cNvSpPr txBox="1"/>
          <p:nvPr/>
        </p:nvSpPr>
        <p:spPr>
          <a:xfrm>
            <a:off x="2320925" y="5165725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2" name="Text Box 25"/>
          <p:cNvSpPr txBox="1"/>
          <p:nvPr/>
        </p:nvSpPr>
        <p:spPr>
          <a:xfrm>
            <a:off x="2786063" y="5172075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3" name="Rectangle 26"/>
          <p:cNvSpPr/>
          <p:nvPr/>
        </p:nvSpPr>
        <p:spPr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64" name="Rectangle 27"/>
          <p:cNvSpPr/>
          <p:nvPr/>
        </p:nvSpPr>
        <p:spPr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65" name="Rectangle 28"/>
          <p:cNvSpPr/>
          <p:nvPr/>
        </p:nvSpPr>
        <p:spPr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7666" name="Line 29"/>
          <p:cNvSpPr/>
          <p:nvPr/>
        </p:nvSpPr>
        <p:spPr>
          <a:xfrm>
            <a:off x="4133850" y="5095875"/>
            <a:ext cx="0" cy="338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67" name="Text Box 30"/>
          <p:cNvSpPr txBox="1"/>
          <p:nvPr/>
        </p:nvSpPr>
        <p:spPr>
          <a:xfrm>
            <a:off x="4232275" y="51752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8" name="Text Box 31"/>
          <p:cNvSpPr txBox="1"/>
          <p:nvPr/>
        </p:nvSpPr>
        <p:spPr>
          <a:xfrm>
            <a:off x="5178425" y="516096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69" name="Text Box 32"/>
          <p:cNvSpPr txBox="1"/>
          <p:nvPr/>
        </p:nvSpPr>
        <p:spPr>
          <a:xfrm>
            <a:off x="5643563" y="5167313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b="1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CN" sz="1600" b="1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70" name="Line 34"/>
          <p:cNvSpPr/>
          <p:nvPr/>
        </p:nvSpPr>
        <p:spPr>
          <a:xfrm>
            <a:off x="1757363" y="5205413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1" name="Line 35"/>
          <p:cNvSpPr/>
          <p:nvPr/>
        </p:nvSpPr>
        <p:spPr>
          <a:xfrm>
            <a:off x="2233613" y="5210175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2" name="Line 36"/>
          <p:cNvSpPr/>
          <p:nvPr/>
        </p:nvSpPr>
        <p:spPr>
          <a:xfrm>
            <a:off x="2709863" y="5210175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3" name="Line 37"/>
          <p:cNvSpPr/>
          <p:nvPr/>
        </p:nvSpPr>
        <p:spPr>
          <a:xfrm>
            <a:off x="3186113" y="5210175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4" name="Line 38"/>
          <p:cNvSpPr/>
          <p:nvPr/>
        </p:nvSpPr>
        <p:spPr>
          <a:xfrm>
            <a:off x="3667125" y="5200650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5" name="Line 39"/>
          <p:cNvSpPr/>
          <p:nvPr/>
        </p:nvSpPr>
        <p:spPr>
          <a:xfrm>
            <a:off x="4614863" y="5205413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6" name="Line 40"/>
          <p:cNvSpPr/>
          <p:nvPr/>
        </p:nvSpPr>
        <p:spPr>
          <a:xfrm>
            <a:off x="5562600" y="5200650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7" name="Line 41"/>
          <p:cNvSpPr/>
          <p:nvPr/>
        </p:nvSpPr>
        <p:spPr>
          <a:xfrm>
            <a:off x="6510338" y="5195888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8" name="Line 42"/>
          <p:cNvSpPr/>
          <p:nvPr/>
        </p:nvSpPr>
        <p:spPr>
          <a:xfrm>
            <a:off x="6043613" y="5205413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9" name="Line 43"/>
          <p:cNvSpPr/>
          <p:nvPr/>
        </p:nvSpPr>
        <p:spPr>
          <a:xfrm>
            <a:off x="6991350" y="5110163"/>
            <a:ext cx="0" cy="3381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80" name="Line 44"/>
          <p:cNvSpPr/>
          <p:nvPr/>
        </p:nvSpPr>
        <p:spPr>
          <a:xfrm>
            <a:off x="5091113" y="5205413"/>
            <a:ext cx="0" cy="2381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81" name="Text Box 45"/>
          <p:cNvSpPr txBox="1"/>
          <p:nvPr/>
        </p:nvSpPr>
        <p:spPr>
          <a:xfrm>
            <a:off x="2320925" y="4581525"/>
            <a:ext cx="7048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6-slot</a:t>
            </a:r>
            <a:endParaRPr lang="en-US" altLang="zh-CN" sz="16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frame</a:t>
            </a:r>
            <a:endParaRPr lang="en-US" altLang="zh-CN" sz="16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82" name="Line 46"/>
          <p:cNvSpPr/>
          <p:nvPr/>
        </p:nvSpPr>
        <p:spPr>
          <a:xfrm>
            <a:off x="3132138" y="4918075"/>
            <a:ext cx="98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83" name="Line 47"/>
          <p:cNvSpPr/>
          <p:nvPr/>
        </p:nvSpPr>
        <p:spPr>
          <a:xfrm flipH="1">
            <a:off x="1287463" y="4913313"/>
            <a:ext cx="98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84" name="Line 48"/>
          <p:cNvSpPr/>
          <p:nvPr/>
        </p:nvSpPr>
        <p:spPr>
          <a:xfrm>
            <a:off x="1266825" y="4826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685" name="Line 49"/>
          <p:cNvSpPr/>
          <p:nvPr/>
        </p:nvSpPr>
        <p:spPr>
          <a:xfrm>
            <a:off x="4125913" y="481647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686" name="Text Box 51"/>
          <p:cNvSpPr txBox="1"/>
          <p:nvPr/>
        </p:nvSpPr>
        <p:spPr>
          <a:xfrm>
            <a:off x="5184775" y="4554538"/>
            <a:ext cx="7048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6-slot</a:t>
            </a:r>
            <a:endParaRPr lang="en-US" altLang="zh-CN" sz="16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frame</a:t>
            </a:r>
            <a:endParaRPr lang="en-US" altLang="zh-CN" sz="16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87" name="Line 52"/>
          <p:cNvSpPr/>
          <p:nvPr/>
        </p:nvSpPr>
        <p:spPr>
          <a:xfrm>
            <a:off x="5995988" y="4924425"/>
            <a:ext cx="98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88" name="Line 53"/>
          <p:cNvSpPr/>
          <p:nvPr/>
        </p:nvSpPr>
        <p:spPr>
          <a:xfrm flipH="1">
            <a:off x="4151313" y="4919663"/>
            <a:ext cx="98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89" name="Line 55"/>
          <p:cNvSpPr/>
          <p:nvPr/>
        </p:nvSpPr>
        <p:spPr>
          <a:xfrm>
            <a:off x="6989763" y="478948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01650" y="1370013"/>
            <a:ext cx="8223250" cy="4648200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dirty="0">
                <a:solidFill>
                  <a:srgbClr val="CC0000"/>
                </a:solidFill>
              </a:rPr>
              <a:t>FDMA: frequency division multiple access 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en-US" altLang="zh-CN" sz="2400" dirty="0"/>
              <a:t>channel spectrum divided into frequency bands</a:t>
            </a:r>
            <a:endParaRPr lang="en-US" altLang="zh-CN" sz="2400" dirty="0"/>
          </a:p>
          <a:p>
            <a:r>
              <a:rPr lang="en-US" altLang="zh-CN" sz="2400" dirty="0"/>
              <a:t>each station assigned fixed frequency band</a:t>
            </a:r>
            <a:endParaRPr lang="en-US" altLang="zh-CN" sz="2400" dirty="0"/>
          </a:p>
          <a:p>
            <a:r>
              <a:rPr lang="en-US" altLang="zh-CN" sz="2400" dirty="0"/>
              <a:t>unused transmission time in frequency bands go idle </a:t>
            </a:r>
            <a:endParaRPr lang="en-US" altLang="zh-CN" sz="2400" dirty="0"/>
          </a:p>
          <a:p>
            <a:r>
              <a:rPr lang="en-US" altLang="zh-CN" sz="2400" dirty="0"/>
              <a:t>example: 6-station LAN, 1,3,4 have pkt, frequency bands 2,5,6 idle </a:t>
            </a:r>
            <a:endParaRPr lang="en-US" altLang="zh-CN" dirty="0"/>
          </a:p>
        </p:txBody>
      </p:sp>
      <p:sp>
        <p:nvSpPr>
          <p:cNvPr id="29700" name="Rectangle 4"/>
          <p:cNvSpPr/>
          <p:nvPr/>
        </p:nvSpPr>
        <p:spPr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9701" name="Line 5"/>
          <p:cNvSpPr/>
          <p:nvPr/>
        </p:nvSpPr>
        <p:spPr>
          <a:xfrm flipV="1">
            <a:off x="4625975" y="5243513"/>
            <a:ext cx="622300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2" name="Line 6"/>
          <p:cNvSpPr/>
          <p:nvPr/>
        </p:nvSpPr>
        <p:spPr>
          <a:xfrm flipV="1">
            <a:off x="4621213" y="5635625"/>
            <a:ext cx="631825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3" name="Line 7"/>
          <p:cNvSpPr/>
          <p:nvPr/>
        </p:nvSpPr>
        <p:spPr>
          <a:xfrm flipV="1">
            <a:off x="4625975" y="6021388"/>
            <a:ext cx="627063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4" name="Line 8"/>
          <p:cNvSpPr/>
          <p:nvPr/>
        </p:nvSpPr>
        <p:spPr>
          <a:xfrm flipV="1">
            <a:off x="4621213" y="4857750"/>
            <a:ext cx="631825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5" name="Line 9"/>
          <p:cNvSpPr/>
          <p:nvPr/>
        </p:nvSpPr>
        <p:spPr>
          <a:xfrm flipV="1">
            <a:off x="4625975" y="4471988"/>
            <a:ext cx="631825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6" name="Line 11"/>
          <p:cNvSpPr/>
          <p:nvPr/>
        </p:nvSpPr>
        <p:spPr>
          <a:xfrm>
            <a:off x="5346700" y="4411663"/>
            <a:ext cx="22288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7" name="Freeform 12"/>
          <p:cNvSpPr/>
          <p:nvPr/>
        </p:nvSpPr>
        <p:spPr>
          <a:xfrm>
            <a:off x="5494338" y="4292600"/>
            <a:ext cx="1728787" cy="1143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8" name="Line 13"/>
          <p:cNvSpPr/>
          <p:nvPr/>
        </p:nvSpPr>
        <p:spPr>
          <a:xfrm>
            <a:off x="5394325" y="4814888"/>
            <a:ext cx="22288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9" name="Line 15"/>
          <p:cNvSpPr/>
          <p:nvPr/>
        </p:nvSpPr>
        <p:spPr>
          <a:xfrm>
            <a:off x="5394325" y="5213350"/>
            <a:ext cx="22288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0" name="Freeform 16"/>
          <p:cNvSpPr/>
          <p:nvPr/>
        </p:nvSpPr>
        <p:spPr>
          <a:xfrm>
            <a:off x="5541963" y="5094288"/>
            <a:ext cx="1728787" cy="1143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11" name="Group 17"/>
          <p:cNvGrpSpPr/>
          <p:nvPr/>
        </p:nvGrpSpPr>
        <p:grpSpPr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9712" name="Line 18"/>
            <p:cNvSpPr/>
            <p:nvPr/>
          </p:nvSpPr>
          <p:spPr>
            <a:xfrm>
              <a:off x="1884" y="2901"/>
              <a:ext cx="14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13" name="Freeform 19"/>
            <p:cNvSpPr/>
            <p:nvPr/>
          </p:nvSpPr>
          <p:spPr>
            <a:xfrm>
              <a:off x="1977" y="2826"/>
              <a:ext cx="1089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0" y="3"/>
                </a:cxn>
                <a:cxn ang="0">
                  <a:pos x="1089" y="0"/>
                </a:cxn>
                <a:cxn ang="0">
                  <a:pos x="1089" y="72"/>
                </a:cxn>
              </a:cxnLst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14" name="Line 20"/>
          <p:cNvSpPr/>
          <p:nvPr/>
        </p:nvSpPr>
        <p:spPr>
          <a:xfrm>
            <a:off x="5441950" y="6024563"/>
            <a:ext cx="22288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5" name="Line 21"/>
          <p:cNvSpPr/>
          <p:nvPr/>
        </p:nvSpPr>
        <p:spPr>
          <a:xfrm>
            <a:off x="5448300" y="6354763"/>
            <a:ext cx="22288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6" name="Text Box 22"/>
          <p:cNvSpPr txBox="1"/>
          <p:nvPr/>
        </p:nvSpPr>
        <p:spPr>
          <a:xfrm rot="-5400000">
            <a:off x="3422650" y="5019675"/>
            <a:ext cx="187325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0" dirty="0">
                <a:latin typeface="Arial" panose="020B0604020202020204" pitchFamily="34" charset="0"/>
                <a:ea typeface="MS PGothic" panose="020B0600070205080204" pitchFamily="34" charset="-128"/>
              </a:rPr>
              <a:t>frequency bands</a:t>
            </a:r>
            <a:endParaRPr lang="en-US" altLang="zh-CN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9717" name="Text Box 23"/>
          <p:cNvSpPr txBox="1"/>
          <p:nvPr/>
        </p:nvSpPr>
        <p:spPr>
          <a:xfrm rot="67766">
            <a:off x="7332663" y="3960813"/>
            <a:ext cx="615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0" dirty="0">
                <a:latin typeface="Arial" panose="020B0604020202020204" pitchFamily="34" charset="0"/>
                <a:ea typeface="MS PGothic" panose="020B0600070205080204" pitchFamily="34" charset="-128"/>
              </a:rPr>
              <a:t>time</a:t>
            </a:r>
            <a:endParaRPr lang="en-US" altLang="zh-CN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9718" name="Freeform 54"/>
          <p:cNvSpPr/>
          <p:nvPr/>
        </p:nvSpPr>
        <p:spPr>
          <a:xfrm>
            <a:off x="2032000" y="4348163"/>
            <a:ext cx="595313" cy="15382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19" name="Group 56"/>
          <p:cNvGrpSpPr/>
          <p:nvPr/>
        </p:nvGrpSpPr>
        <p:grpSpPr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9720" name="Rectangle 57"/>
            <p:cNvSpPr/>
            <p:nvPr/>
          </p:nvSpPr>
          <p:spPr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35610" name="Freeform 58"/>
            <p:cNvSpPr/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722" name="Oval 59"/>
            <p:cNvSpPr/>
            <p:nvPr/>
          </p:nvSpPr>
          <p:spPr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9723" name="Line 60"/>
            <p:cNvSpPr/>
            <p:nvPr/>
          </p:nvSpPr>
          <p:spPr>
            <a:xfrm>
              <a:off x="2526" y="1584"/>
              <a:ext cx="13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24" name="Freeform 65"/>
          <p:cNvSpPr/>
          <p:nvPr/>
        </p:nvSpPr>
        <p:spPr>
          <a:xfrm>
            <a:off x="2803525" y="5040313"/>
            <a:ext cx="892175" cy="1730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25" name="Freeform 66"/>
          <p:cNvSpPr/>
          <p:nvPr/>
        </p:nvSpPr>
        <p:spPr>
          <a:xfrm>
            <a:off x="2846388" y="4270375"/>
            <a:ext cx="427037" cy="2190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26" name="Freeform 68"/>
          <p:cNvSpPr/>
          <p:nvPr/>
        </p:nvSpPr>
        <p:spPr>
          <a:xfrm>
            <a:off x="2755900" y="6069013"/>
            <a:ext cx="989013" cy="185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27" name="Text Box 69"/>
          <p:cNvSpPr txBox="1"/>
          <p:nvPr/>
        </p:nvSpPr>
        <p:spPr>
          <a:xfrm>
            <a:off x="442913" y="5699125"/>
            <a:ext cx="1289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0" dirty="0">
                <a:latin typeface="Arial" panose="020B0604020202020204" pitchFamily="34" charset="0"/>
                <a:ea typeface="MS PGothic" panose="020B0600070205080204" pitchFamily="34" charset="-128"/>
              </a:rPr>
              <a:t>FDM cable</a:t>
            </a:r>
            <a:endParaRPr lang="en-US" altLang="zh-CN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9728" name="Picture 73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003300"/>
            <a:ext cx="8228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Channel partitioning MAC protocols: FDMA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Random access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533400" y="1544638"/>
            <a:ext cx="7772400" cy="4648200"/>
          </a:xfrm>
        </p:spPr>
        <p:txBody>
          <a:bodyPr wrap="square" lIns="91440" tIns="45720" rIns="91440" bIns="45720" anchor="t"/>
          <a:p>
            <a:pPr>
              <a:lnSpc>
                <a:spcPct val="75000"/>
              </a:lnSpc>
            </a:pPr>
            <a:r>
              <a:rPr lang="en-US" altLang="zh-CN" dirty="0"/>
              <a:t>when node has packet to send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transmit at full channel data rate R.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no </a:t>
            </a:r>
            <a:r>
              <a:rPr lang="en-US" altLang="zh-CN" i="1" dirty="0"/>
              <a:t>a priori</a:t>
            </a:r>
            <a:r>
              <a:rPr lang="en-US" altLang="zh-CN" dirty="0"/>
              <a:t> coordination among nodes</a:t>
            </a:r>
            <a:endParaRPr lang="en-US" altLang="zh-CN" dirty="0"/>
          </a:p>
          <a:p>
            <a:pPr>
              <a:lnSpc>
                <a:spcPct val="75000"/>
              </a:lnSpc>
            </a:pPr>
            <a:r>
              <a:rPr lang="en-US" altLang="zh-CN" dirty="0"/>
              <a:t>two or more transmitting nodes </a:t>
            </a:r>
            <a:r>
              <a:rPr lang="en-US" altLang="zh-CN" dirty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altLang="zh-CN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collision</a:t>
            </a:r>
            <a:r>
              <a:rPr lang="ja-JP" altLang="en-US" dirty="0"/>
              <a:t>”</a:t>
            </a:r>
            <a:r>
              <a:rPr lang="en-US" altLang="ja-JP" dirty="0"/>
              <a:t>,</a:t>
            </a:r>
            <a:endParaRPr lang="en-US" altLang="ja-JP" dirty="0"/>
          </a:p>
          <a:p>
            <a:pPr>
              <a:lnSpc>
                <a:spcPct val="75000"/>
              </a:lnSpc>
            </a:pPr>
            <a:r>
              <a:rPr lang="en-US" altLang="zh-CN" dirty="0">
                <a:solidFill>
                  <a:srgbClr val="CC0000"/>
                </a:solidFill>
              </a:rPr>
              <a:t>random access MAC protocol</a:t>
            </a:r>
            <a:r>
              <a:rPr lang="en-US" altLang="zh-CN" dirty="0"/>
              <a:t> specifies: 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how to detect collisions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how to recover from collisions (e.g., via delayed retransmissions)</a:t>
            </a:r>
            <a:endParaRPr lang="en-US" altLang="zh-CN" dirty="0"/>
          </a:p>
          <a:p>
            <a:pPr>
              <a:lnSpc>
                <a:spcPct val="75000"/>
              </a:lnSpc>
            </a:pPr>
            <a:r>
              <a:rPr lang="en-US" altLang="zh-CN" dirty="0"/>
              <a:t>examples of random access MAC protocols: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slotted ALOHA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ALOHA</a:t>
            </a:r>
            <a:endParaRPr lang="en-US" altLang="zh-CN" dirty="0"/>
          </a:p>
          <a:p>
            <a:pPr lvl="1">
              <a:lnSpc>
                <a:spcPct val="75000"/>
              </a:lnSpc>
            </a:pPr>
            <a:r>
              <a:rPr lang="en-US" altLang="zh-CN" dirty="0"/>
              <a:t>CSMA, CSMA/CD, CSMA/CA</a:t>
            </a:r>
            <a:endParaRPr lang="en-US" altLang="zh-CN" dirty="0"/>
          </a:p>
        </p:txBody>
      </p:sp>
      <p:pic>
        <p:nvPicPr>
          <p:cNvPr id="31747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7850" y="1039813"/>
            <a:ext cx="59420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Slotted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ALOHA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4038" y="1522413"/>
            <a:ext cx="3989388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assumptions: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all frames same size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 divided into equal size slots (time to transmit 1 frame)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nodes start to transmit only slot beginning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nodes are synchronized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2 or more nodes transmit in slot, all nodes detect collision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13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500188"/>
            <a:ext cx="4332288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operation: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when node obtains fresh frame, transmits in next slot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if no collision: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node can send new frame in next slot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if collision: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node retransmits frame in each subsequent slot with prob. p until success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3796" name="Picture 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6900" y="9207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dirty="0"/>
              <a:t>Characteristics of selected wireless links</a:t>
            </a:r>
            <a:endParaRPr lang="en-US" altLang="zh-CN" sz="3600" dirty="0"/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955800"/>
            <a:ext cx="6567488" cy="3467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294" name="Line 112"/>
          <p:cNvSpPr/>
          <p:nvPr/>
        </p:nvSpPr>
        <p:spPr>
          <a:xfrm>
            <a:off x="1327150" y="5422900"/>
            <a:ext cx="66262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5" name="Text Box 113"/>
          <p:cNvSpPr txBox="1"/>
          <p:nvPr/>
        </p:nvSpPr>
        <p:spPr>
          <a:xfrm>
            <a:off x="1704975" y="5413375"/>
            <a:ext cx="8318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Indoor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sz="1400" dirty="0">
                <a:latin typeface="Arial" panose="020B0604020202020204" pitchFamily="34" charset="0"/>
                <a:ea typeface="MS PGothic" panose="020B0600070205080204" pitchFamily="34" charset="-128"/>
              </a:rPr>
              <a:t>10-30m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96" name="Text Box 114"/>
          <p:cNvSpPr txBox="1"/>
          <p:nvPr/>
        </p:nvSpPr>
        <p:spPr>
          <a:xfrm>
            <a:off x="3217863" y="5416550"/>
            <a:ext cx="1009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Outdoor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sz="1400" dirty="0">
                <a:latin typeface="Arial" panose="020B0604020202020204" pitchFamily="34" charset="0"/>
                <a:ea typeface="MS PGothic" panose="020B0600070205080204" pitchFamily="34" charset="-128"/>
              </a:rPr>
              <a:t>50-200m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97" name="Text Box 115"/>
          <p:cNvSpPr txBox="1"/>
          <p:nvPr/>
        </p:nvSpPr>
        <p:spPr>
          <a:xfrm>
            <a:off x="4695825" y="5421313"/>
            <a:ext cx="1238250" cy="854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Mid-range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outdoor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sz="1400" dirty="0">
                <a:latin typeface="Arial" panose="020B0604020202020204" pitchFamily="34" charset="0"/>
                <a:ea typeface="MS PGothic" panose="020B0600070205080204" pitchFamily="34" charset="-128"/>
              </a:rPr>
              <a:t>200m – 4 Km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98" name="Text Box 116"/>
          <p:cNvSpPr txBox="1"/>
          <p:nvPr/>
        </p:nvSpPr>
        <p:spPr>
          <a:xfrm>
            <a:off x="6200775" y="5421313"/>
            <a:ext cx="1352550" cy="854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Long-range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outdoor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zh-CN" sz="1400" dirty="0">
                <a:latin typeface="Arial" panose="020B0604020202020204" pitchFamily="34" charset="0"/>
                <a:ea typeface="MS PGothic" panose="020B0600070205080204" pitchFamily="34" charset="-128"/>
              </a:rPr>
              <a:t>5Km – 20 Km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99" name="Text Box 117"/>
          <p:cNvSpPr txBox="1"/>
          <p:nvPr/>
        </p:nvSpPr>
        <p:spPr>
          <a:xfrm>
            <a:off x="679450" y="4800600"/>
            <a:ext cx="628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.056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0" name="Text Box 118"/>
          <p:cNvSpPr txBox="1"/>
          <p:nvPr/>
        </p:nvSpPr>
        <p:spPr>
          <a:xfrm>
            <a:off x="682625" y="4368800"/>
            <a:ext cx="628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.384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1" name="Text Box 119"/>
          <p:cNvSpPr txBox="1"/>
          <p:nvPr/>
        </p:nvSpPr>
        <p:spPr>
          <a:xfrm>
            <a:off x="923925" y="367823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2" name="Text Box 120"/>
          <p:cNvSpPr txBox="1"/>
          <p:nvPr/>
        </p:nvSpPr>
        <p:spPr>
          <a:xfrm>
            <a:off x="922338" y="324643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3" name="Text Box 121"/>
          <p:cNvSpPr txBox="1"/>
          <p:nvPr/>
        </p:nvSpPr>
        <p:spPr>
          <a:xfrm>
            <a:off x="625475" y="285115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5-11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4" name="Text Box 122"/>
          <p:cNvSpPr txBox="1"/>
          <p:nvPr/>
        </p:nvSpPr>
        <p:spPr>
          <a:xfrm>
            <a:off x="814388" y="2435225"/>
            <a:ext cx="438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54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5" name="Rectangle 123"/>
          <p:cNvSpPr/>
          <p:nvPr/>
        </p:nvSpPr>
        <p:spPr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06" name="Text Box 124"/>
          <p:cNvSpPr txBox="1"/>
          <p:nvPr/>
        </p:nvSpPr>
        <p:spPr>
          <a:xfrm>
            <a:off x="3948113" y="4845050"/>
            <a:ext cx="21066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2G: IS-95, CDMA, GSM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7" name="Rectangle 126"/>
          <p:cNvSpPr/>
          <p:nvPr/>
        </p:nvSpPr>
        <p:spPr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08" name="Text Box 127"/>
          <p:cNvSpPr txBox="1"/>
          <p:nvPr/>
        </p:nvSpPr>
        <p:spPr>
          <a:xfrm>
            <a:off x="3681413" y="4413250"/>
            <a:ext cx="29829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2.5G: UMTS/WCDMA, CDMA2000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09" name="Rectangle 129"/>
          <p:cNvSpPr/>
          <p:nvPr/>
        </p:nvSpPr>
        <p:spPr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10" name="Text Box 130"/>
          <p:cNvSpPr txBox="1"/>
          <p:nvPr/>
        </p:nvSpPr>
        <p:spPr>
          <a:xfrm>
            <a:off x="1422400" y="3711575"/>
            <a:ext cx="7254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802.15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11" name="Rectangle 131"/>
          <p:cNvSpPr/>
          <p:nvPr/>
        </p:nvSpPr>
        <p:spPr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12" name="Text Box 132"/>
          <p:cNvSpPr txBox="1"/>
          <p:nvPr/>
        </p:nvSpPr>
        <p:spPr>
          <a:xfrm>
            <a:off x="1724025" y="2890838"/>
            <a:ext cx="8334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802.11b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13" name="Rectangle 133"/>
          <p:cNvSpPr/>
          <p:nvPr/>
        </p:nvSpPr>
        <p:spPr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14" name="Text Box 134"/>
          <p:cNvSpPr txBox="1"/>
          <p:nvPr/>
        </p:nvSpPr>
        <p:spPr>
          <a:xfrm>
            <a:off x="1727200" y="2457450"/>
            <a:ext cx="981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802.11a,g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15" name="Line 135"/>
          <p:cNvSpPr/>
          <p:nvPr/>
        </p:nvSpPr>
        <p:spPr>
          <a:xfrm flipV="1">
            <a:off x="1328738" y="2395538"/>
            <a:ext cx="0" cy="3027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6" name="Rectangle 136"/>
          <p:cNvSpPr/>
          <p:nvPr/>
        </p:nvSpPr>
        <p:spPr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17" name="Rectangle 137"/>
          <p:cNvSpPr/>
          <p:nvPr/>
        </p:nvSpPr>
        <p:spPr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18" name="Text Box 138"/>
          <p:cNvSpPr txBox="1"/>
          <p:nvPr/>
        </p:nvSpPr>
        <p:spPr>
          <a:xfrm>
            <a:off x="2965450" y="3305175"/>
            <a:ext cx="42910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3G: UMTS/WCDMA-HSPDA, CDMA2000-1xEVDO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19" name="Text Box 140"/>
          <p:cNvSpPr txBox="1"/>
          <p:nvPr/>
        </p:nvSpPr>
        <p:spPr>
          <a:xfrm>
            <a:off x="5013325" y="2922588"/>
            <a:ext cx="1695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4G: LTWE WIMAX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20" name="Rectangle 141"/>
          <p:cNvSpPr/>
          <p:nvPr/>
        </p:nvSpPr>
        <p:spPr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21" name="Text Box 142"/>
          <p:cNvSpPr txBox="1"/>
          <p:nvPr/>
        </p:nvSpPr>
        <p:spPr>
          <a:xfrm>
            <a:off x="4164013" y="2514600"/>
            <a:ext cx="21780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802.11a,g point-to-point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22" name="Line 143"/>
          <p:cNvSpPr/>
          <p:nvPr/>
        </p:nvSpPr>
        <p:spPr>
          <a:xfrm flipH="1">
            <a:off x="7900988" y="2700338"/>
            <a:ext cx="2540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23" name="Text Box 144"/>
          <p:cNvSpPr txBox="1"/>
          <p:nvPr/>
        </p:nvSpPr>
        <p:spPr>
          <a:xfrm>
            <a:off x="714375" y="2022475"/>
            <a:ext cx="565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200</a:t>
            </a: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24" name="Rectangle 145"/>
          <p:cNvSpPr/>
          <p:nvPr/>
        </p:nvSpPr>
        <p:spPr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325" name="Text Box 146"/>
          <p:cNvSpPr txBox="1"/>
          <p:nvPr/>
        </p:nvSpPr>
        <p:spPr>
          <a:xfrm>
            <a:off x="1714500" y="2036763"/>
            <a:ext cx="8334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802.11n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326" name="Text Box 147"/>
          <p:cNvSpPr txBox="1"/>
          <p:nvPr/>
        </p:nvSpPr>
        <p:spPr>
          <a:xfrm rot="-5400000">
            <a:off x="-446087" y="3416300"/>
            <a:ext cx="1898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Data rate (Mbps)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2327" name="Picture 6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1033463"/>
            <a:ext cx="82280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sz="half" idx="1"/>
          </p:nvPr>
        </p:nvSpPr>
        <p:spPr>
          <a:xfrm>
            <a:off x="533400" y="3335338"/>
            <a:ext cx="3810000" cy="3203575"/>
          </a:xfrm>
        </p:spPr>
        <p:txBody>
          <a:bodyPr wrap="square" lIns="91440" tIns="45720" rIns="91440" bIns="45720" anchor="t"/>
          <a:p>
            <a:pPr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Pros:</a:t>
            </a:r>
            <a:endParaRPr lang="en-US" altLang="zh-CN" i="1" dirty="0">
              <a:solidFill>
                <a:srgbClr val="CC0000"/>
              </a:solidFill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single active node can continuously transmit at full rate of channel</a:t>
            </a: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highly decentralized: only slots in nodes need to be in sync</a:t>
            </a: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simple</a:t>
            </a: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3313113"/>
            <a:ext cx="3810000" cy="3200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Cons:</a:t>
            </a:r>
            <a:endParaRPr kumimoji="0" lang="en-US" sz="2800" b="0" i="1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collisions, wasting slots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idle slots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nodes may be able to detect collision in less than time to transmit packet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clock synchronization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Slotted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ALOHA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35846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6900" y="9207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5847" name="Group 64"/>
          <p:cNvGrpSpPr/>
          <p:nvPr/>
        </p:nvGrpSpPr>
        <p:grpSpPr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35848" name="Group 9"/>
            <p:cNvGrpSpPr/>
            <p:nvPr/>
          </p:nvGrpSpPr>
          <p:grpSpPr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35849" name="Rectangle 7"/>
              <p:cNvSpPr/>
              <p:nvPr/>
            </p:nvSpPr>
            <p:spPr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50" name="Text Box 8"/>
              <p:cNvSpPr txBox="1"/>
              <p:nvPr/>
            </p:nvSpPr>
            <p:spPr>
              <a:xfrm>
                <a:off x="1236" y="903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51" name="Group 10"/>
            <p:cNvGrpSpPr/>
            <p:nvPr/>
          </p:nvGrpSpPr>
          <p:grpSpPr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35852" name="Rectangle 11"/>
              <p:cNvSpPr/>
              <p:nvPr/>
            </p:nvSpPr>
            <p:spPr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53" name="Text Box 12"/>
              <p:cNvSpPr txBox="1"/>
              <p:nvPr/>
            </p:nvSpPr>
            <p:spPr>
              <a:xfrm>
                <a:off x="1236" y="903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54" name="Group 13"/>
            <p:cNvGrpSpPr/>
            <p:nvPr/>
          </p:nvGrpSpPr>
          <p:grpSpPr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35855" name="Rectangle 14"/>
              <p:cNvSpPr/>
              <p:nvPr/>
            </p:nvSpPr>
            <p:spPr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56" name="Text Box 15"/>
              <p:cNvSpPr txBox="1"/>
              <p:nvPr/>
            </p:nvSpPr>
            <p:spPr>
              <a:xfrm>
                <a:off x="1236" y="903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57" name="Group 16"/>
            <p:cNvGrpSpPr/>
            <p:nvPr/>
          </p:nvGrpSpPr>
          <p:grpSpPr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35858" name="Rectangle 17"/>
              <p:cNvSpPr/>
              <p:nvPr/>
            </p:nvSpPr>
            <p:spPr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59" name="Text Box 18"/>
              <p:cNvSpPr txBox="1"/>
              <p:nvPr/>
            </p:nvSpPr>
            <p:spPr>
              <a:xfrm>
                <a:off x="1236" y="903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60" name="Group 24"/>
            <p:cNvGrpSpPr/>
            <p:nvPr/>
          </p:nvGrpSpPr>
          <p:grpSpPr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35861" name="Rectangle 20"/>
              <p:cNvSpPr/>
              <p:nvPr/>
            </p:nvSpPr>
            <p:spPr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62" name="Text Box 21"/>
              <p:cNvSpPr txBox="1"/>
              <p:nvPr/>
            </p:nvSpPr>
            <p:spPr>
              <a:xfrm>
                <a:off x="4636" y="1229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63" name="Group 31"/>
            <p:cNvGrpSpPr/>
            <p:nvPr/>
          </p:nvGrpSpPr>
          <p:grpSpPr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35864" name="Rectangle 22"/>
              <p:cNvSpPr/>
              <p:nvPr/>
            </p:nvSpPr>
            <p:spPr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65" name="Text Box 23"/>
              <p:cNvSpPr txBox="1"/>
              <p:nvPr/>
            </p:nvSpPr>
            <p:spPr>
              <a:xfrm>
                <a:off x="4872" y="1591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66" name="Group 25"/>
            <p:cNvGrpSpPr/>
            <p:nvPr/>
          </p:nvGrpSpPr>
          <p:grpSpPr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35867" name="Rectangle 26"/>
              <p:cNvSpPr/>
              <p:nvPr/>
            </p:nvSpPr>
            <p:spPr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68" name="Text Box 27"/>
              <p:cNvSpPr txBox="1"/>
              <p:nvPr/>
            </p:nvSpPr>
            <p:spPr>
              <a:xfrm>
                <a:off x="4636" y="1229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69" name="Group 28"/>
            <p:cNvGrpSpPr/>
            <p:nvPr/>
          </p:nvGrpSpPr>
          <p:grpSpPr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35870" name="Rectangle 29"/>
              <p:cNvSpPr/>
              <p:nvPr/>
            </p:nvSpPr>
            <p:spPr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71" name="Text Box 30"/>
              <p:cNvSpPr txBox="1"/>
              <p:nvPr/>
            </p:nvSpPr>
            <p:spPr>
              <a:xfrm>
                <a:off x="4636" y="1229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72" name="Group 32"/>
            <p:cNvGrpSpPr/>
            <p:nvPr/>
          </p:nvGrpSpPr>
          <p:grpSpPr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35873" name="Rectangle 33"/>
              <p:cNvSpPr/>
              <p:nvPr/>
            </p:nvSpPr>
            <p:spPr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74" name="Text Box 34"/>
              <p:cNvSpPr txBox="1"/>
              <p:nvPr/>
            </p:nvSpPr>
            <p:spPr>
              <a:xfrm>
                <a:off x="4872" y="1591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5875" name="Group 35"/>
            <p:cNvGrpSpPr/>
            <p:nvPr/>
          </p:nvGrpSpPr>
          <p:grpSpPr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35876" name="Rectangle 36"/>
              <p:cNvSpPr/>
              <p:nvPr/>
            </p:nvSpPr>
            <p:spPr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zh-CN" dirty="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77" name="Text Box 37"/>
              <p:cNvSpPr txBox="1"/>
              <p:nvPr/>
            </p:nvSpPr>
            <p:spPr>
              <a:xfrm>
                <a:off x="4872" y="1591"/>
                <a:ext cx="17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400" b="1" i="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lang="en-US" altLang="zh-CN" sz="1400" b="1" i="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5878" name="Text Box 38"/>
            <p:cNvSpPr txBox="1"/>
            <p:nvPr/>
          </p:nvSpPr>
          <p:spPr>
            <a:xfrm>
              <a:off x="659" y="921"/>
              <a:ext cx="4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400" i="0" dirty="0">
                  <a:latin typeface="Arial" panose="020B0604020202020204" pitchFamily="34" charset="0"/>
                  <a:ea typeface="MS PGothic" panose="020B0600070205080204" pitchFamily="34" charset="-128"/>
                </a:rPr>
                <a:t>node 1</a:t>
              </a:r>
              <a:endPara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79" name="Text Box 39"/>
            <p:cNvSpPr txBox="1"/>
            <p:nvPr/>
          </p:nvSpPr>
          <p:spPr>
            <a:xfrm>
              <a:off x="648" y="1245"/>
              <a:ext cx="4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400" i="0" dirty="0">
                  <a:latin typeface="Arial" panose="020B0604020202020204" pitchFamily="34" charset="0"/>
                  <a:ea typeface="MS PGothic" panose="020B0600070205080204" pitchFamily="34" charset="-128"/>
                </a:rPr>
                <a:t>node 2</a:t>
              </a:r>
              <a:endPara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80" name="Text Box 40"/>
            <p:cNvSpPr txBox="1"/>
            <p:nvPr/>
          </p:nvSpPr>
          <p:spPr>
            <a:xfrm>
              <a:off x="677" y="1562"/>
              <a:ext cx="4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400" i="0" dirty="0">
                  <a:latin typeface="Arial" panose="020B0604020202020204" pitchFamily="34" charset="0"/>
                  <a:ea typeface="MS PGothic" panose="020B0600070205080204" pitchFamily="34" charset="-128"/>
                </a:rPr>
                <a:t>node 3</a:t>
              </a:r>
              <a:endParaRPr lang="en-US" altLang="zh-CN" sz="1400" i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81" name="Line 41"/>
            <p:cNvSpPr/>
            <p:nvPr/>
          </p:nvSpPr>
          <p:spPr>
            <a:xfrm>
              <a:off x="1179" y="1882"/>
              <a:ext cx="32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2" name="Line 42"/>
            <p:cNvSpPr/>
            <p:nvPr/>
          </p:nvSpPr>
          <p:spPr>
            <a:xfrm>
              <a:off x="1181" y="1819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3" name="Line 43"/>
            <p:cNvSpPr/>
            <p:nvPr/>
          </p:nvSpPr>
          <p:spPr>
            <a:xfrm>
              <a:off x="1496" y="1819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4" name="Line 44"/>
            <p:cNvSpPr/>
            <p:nvPr/>
          </p:nvSpPr>
          <p:spPr>
            <a:xfrm>
              <a:off x="1813" y="1817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5" name="Line 45"/>
            <p:cNvSpPr/>
            <p:nvPr/>
          </p:nvSpPr>
          <p:spPr>
            <a:xfrm>
              <a:off x="2132" y="1819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6" name="Line 46"/>
            <p:cNvSpPr/>
            <p:nvPr/>
          </p:nvSpPr>
          <p:spPr>
            <a:xfrm>
              <a:off x="2450" y="1817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7" name="Line 47"/>
            <p:cNvSpPr/>
            <p:nvPr/>
          </p:nvSpPr>
          <p:spPr>
            <a:xfrm>
              <a:off x="2770" y="1819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8" name="Line 48"/>
            <p:cNvSpPr/>
            <p:nvPr/>
          </p:nvSpPr>
          <p:spPr>
            <a:xfrm>
              <a:off x="3088" y="1819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9" name="Line 49"/>
            <p:cNvSpPr/>
            <p:nvPr/>
          </p:nvSpPr>
          <p:spPr>
            <a:xfrm>
              <a:off x="3406" y="1817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0" name="Line 50"/>
            <p:cNvSpPr/>
            <p:nvPr/>
          </p:nvSpPr>
          <p:spPr>
            <a:xfrm>
              <a:off x="3726" y="1815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1" name="Line 51"/>
            <p:cNvSpPr/>
            <p:nvPr/>
          </p:nvSpPr>
          <p:spPr>
            <a:xfrm>
              <a:off x="4034" y="1813"/>
              <a:ext cx="0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2" name="Text Box 54"/>
            <p:cNvSpPr txBox="1"/>
            <p:nvPr/>
          </p:nvSpPr>
          <p:spPr>
            <a:xfrm>
              <a:off x="1220" y="188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3" name="Text Box 55"/>
            <p:cNvSpPr txBox="1"/>
            <p:nvPr/>
          </p:nvSpPr>
          <p:spPr>
            <a:xfrm>
              <a:off x="1862" y="1889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4" name="Text Box 56"/>
            <p:cNvSpPr txBox="1"/>
            <p:nvPr/>
          </p:nvSpPr>
          <p:spPr>
            <a:xfrm>
              <a:off x="2816" y="1889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5" name="Text Box 58"/>
            <p:cNvSpPr txBox="1"/>
            <p:nvPr/>
          </p:nvSpPr>
          <p:spPr>
            <a:xfrm>
              <a:off x="2186" y="1889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6" name="Text Box 59"/>
            <p:cNvSpPr txBox="1"/>
            <p:nvPr/>
          </p:nvSpPr>
          <p:spPr>
            <a:xfrm>
              <a:off x="3446" y="1889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7" name="Text Box 60"/>
            <p:cNvSpPr txBox="1"/>
            <p:nvPr/>
          </p:nvSpPr>
          <p:spPr>
            <a:xfrm>
              <a:off x="3752" y="1883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8" name="Text Box 61"/>
            <p:cNvSpPr txBox="1"/>
            <p:nvPr/>
          </p:nvSpPr>
          <p:spPr>
            <a:xfrm>
              <a:off x="1544" y="1883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99" name="Text Box 62"/>
            <p:cNvSpPr txBox="1"/>
            <p:nvPr/>
          </p:nvSpPr>
          <p:spPr>
            <a:xfrm>
              <a:off x="2504" y="1889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900" name="Text Box 63"/>
            <p:cNvSpPr txBox="1"/>
            <p:nvPr/>
          </p:nvSpPr>
          <p:spPr>
            <a:xfrm>
              <a:off x="3134" y="1889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b="1" i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</a:t>
              </a:r>
              <a:endParaRPr lang="en-US" altLang="zh-CN" b="1" i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484188" y="3297238"/>
            <a:ext cx="3810000" cy="3128962"/>
          </a:xfrm>
        </p:spPr>
        <p:txBody>
          <a:bodyPr wrap="square" lIns="91440" tIns="45720" rIns="91440" bIns="45720" anchor="t"/>
          <a:p>
            <a:pPr>
              <a:buSzPct val="65000"/>
            </a:pP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suppose: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nodes with many frames to send, each transmits in slot with probability </a:t>
            </a: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</a:t>
            </a:r>
            <a:endParaRPr lang="en-US" altLang="zh-CN" sz="2400" i="1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prob that given node has success in a slot  = </a:t>
            </a: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p(1-p)</a:t>
            </a:r>
            <a:r>
              <a:rPr lang="en-US" altLang="zh-CN" sz="2400" b="1" i="1" baseline="300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N-1</a:t>
            </a:r>
            <a:endParaRPr lang="en-US" altLang="zh-CN" sz="2400" b="1" i="1" baseline="300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prob that </a:t>
            </a: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any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node has a success = </a:t>
            </a:r>
            <a:r>
              <a:rPr lang="en-US" altLang="zh-CN" sz="2400" i="1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Np(1-p)</a:t>
            </a:r>
            <a:r>
              <a:rPr lang="en-US" altLang="zh-CN" sz="2400" b="1" i="1" baseline="300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N-1</a:t>
            </a:r>
            <a:endParaRPr lang="en-US" altLang="zh-CN" sz="2400" i="1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7892" name="Rectangle 7"/>
          <p:cNvSpPr>
            <a:spLocks noGrp="1"/>
          </p:cNvSpPr>
          <p:nvPr>
            <p:ph sz="half" idx="2"/>
          </p:nvPr>
        </p:nvSpPr>
        <p:spPr>
          <a:xfrm>
            <a:off x="4602163" y="1647825"/>
            <a:ext cx="4343400" cy="3238500"/>
          </a:xfrm>
        </p:spPr>
        <p:txBody>
          <a:bodyPr wrap="square" lIns="91440" tIns="45720" rIns="91440" bIns="45720" anchor="t"/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max efficiency: find p* that maximizes </a:t>
            </a:r>
            <a:b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Np(1-p)</a:t>
            </a:r>
            <a:r>
              <a:rPr lang="en-US" altLang="zh-CN" sz="2400" b="1" baseline="300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N-1</a:t>
            </a:r>
            <a:endParaRPr lang="en-US" altLang="zh-CN" sz="2400" b="1" baseline="300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for many nodes, take limit of Np*(1-p*)</a:t>
            </a:r>
            <a:r>
              <a:rPr lang="en-US" altLang="zh-CN" sz="2400" b="1" baseline="300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N-1 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as N goes to infinity, gives:</a:t>
            </a: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   </a:t>
            </a:r>
            <a:r>
              <a:rPr lang="en-US" altLang="zh-CN" sz="2400" i="1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max efficiency = 1/e = .37</a:t>
            </a:r>
            <a:endParaRPr lang="en-US" altLang="zh-CN" sz="2400" b="1" i="1" baseline="30000" dirty="0">
              <a:solidFill>
                <a:srgbClr val="CC0000"/>
              </a:solidFill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7893" name="Text Box 9"/>
          <p:cNvSpPr txBox="1"/>
          <p:nvPr/>
        </p:nvSpPr>
        <p:spPr>
          <a:xfrm>
            <a:off x="611188" y="1565275"/>
            <a:ext cx="3554412" cy="1714500"/>
          </a:xfrm>
          <a:prstGeom prst="rect">
            <a:avLst/>
          </a:prstGeom>
          <a:noFill/>
          <a:ln w="254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>
              <a:lnSpc>
                <a:spcPct val="85000"/>
              </a:lnSpc>
            </a:pPr>
            <a:r>
              <a:rPr lang="en-US" altLang="zh-CN" sz="280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efficiency</a:t>
            </a: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: long-run </a:t>
            </a:r>
            <a:b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</a:b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fraction of successful slots </a:t>
            </a:r>
            <a:b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</a:b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(many nodes, all with many frames to send)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7894" name="Text Box 10"/>
          <p:cNvSpPr txBox="1"/>
          <p:nvPr/>
        </p:nvSpPr>
        <p:spPr>
          <a:xfrm>
            <a:off x="5407025" y="4529138"/>
            <a:ext cx="2568575" cy="2028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>
              <a:lnSpc>
                <a:spcPct val="85000"/>
              </a:lnSpc>
            </a:pPr>
            <a:r>
              <a:rPr lang="en-US" altLang="zh-CN" sz="280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at best:</a:t>
            </a: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 channel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used for useful 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transmissions 37%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of time!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7895" name="Text Box 11"/>
          <p:cNvSpPr txBox="1"/>
          <p:nvPr/>
        </p:nvSpPr>
        <p:spPr>
          <a:xfrm>
            <a:off x="8048625" y="4402138"/>
            <a:ext cx="488950" cy="1555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960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!</a:t>
            </a:r>
            <a:endParaRPr lang="en-US" altLang="zh-CN" sz="9600" dirty="0">
              <a:solidFill>
                <a:srgbClr val="CC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Slotted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ALOHA: efficiency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37897" name="Picture 1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6900" y="920750"/>
            <a:ext cx="577056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9939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20713" y="950913"/>
            <a:ext cx="5942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Pure (unslotted)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ALOHA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22400"/>
            <a:ext cx="83439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unslotted Aloha: simpler, no synchronization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when frame first arrives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transmit immediately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collision probability increases: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frame sent at t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collides with other frames sent in [t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-1,t</a:t>
            </a:r>
            <a:r>
              <a: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+1]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9942" name="Picture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3871913"/>
            <a:ext cx="6280150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987" name="Picture 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0388" y="857250"/>
            <a:ext cx="5027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Pure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ALOHA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 efficiency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xfrm>
            <a:off x="533400" y="1328738"/>
            <a:ext cx="8264525" cy="4648200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dirty="0"/>
              <a:t>P(success by given node) = P(node transmits) </a:t>
            </a:r>
            <a:r>
              <a:rPr lang="en-US" altLang="zh-CN" sz="2000" baseline="16000" dirty="0"/>
              <a:t>.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                                   P(no other node transmits in [t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-1,t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] </a:t>
            </a:r>
            <a:r>
              <a:rPr lang="en-US" altLang="zh-CN" sz="2000" baseline="16000" dirty="0"/>
              <a:t>.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                                   P(no other node transmits in [t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+1]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                           </a:t>
            </a: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                                      = p </a:t>
            </a:r>
            <a:r>
              <a:rPr lang="en-US" altLang="zh-CN" sz="2400" baseline="16000" dirty="0"/>
              <a:t>. </a:t>
            </a:r>
            <a:r>
              <a:rPr lang="en-US" altLang="zh-CN" sz="2400" dirty="0"/>
              <a:t>(1-p)</a:t>
            </a:r>
            <a:r>
              <a:rPr lang="en-US" altLang="zh-CN" sz="2400" b="1" baseline="30000" dirty="0"/>
              <a:t>N-1</a:t>
            </a:r>
            <a:r>
              <a:rPr lang="en-US" altLang="zh-CN" sz="2400" baseline="16000" dirty="0"/>
              <a:t> . </a:t>
            </a:r>
            <a:r>
              <a:rPr lang="en-US" altLang="zh-CN" sz="2400" dirty="0"/>
              <a:t>(1-p)</a:t>
            </a:r>
            <a:r>
              <a:rPr lang="en-US" altLang="zh-CN" sz="2400" b="1" baseline="30000" dirty="0"/>
              <a:t>N-1  </a:t>
            </a:r>
            <a:endParaRPr lang="en-US" altLang="zh-CN" sz="2400" b="1" baseline="30000" dirty="0"/>
          </a:p>
          <a:p>
            <a:pPr>
              <a:buNone/>
            </a:pPr>
            <a:r>
              <a:rPr lang="en-US" altLang="zh-CN" sz="2400" b="1" baseline="30000" dirty="0"/>
              <a:t>                                                         </a:t>
            </a:r>
            <a:r>
              <a:rPr lang="en-US" altLang="zh-CN" sz="2400" dirty="0"/>
              <a:t>=</a:t>
            </a:r>
            <a:r>
              <a:rPr lang="en-US" altLang="zh-CN" sz="2400" b="1" dirty="0"/>
              <a:t> </a:t>
            </a:r>
            <a:r>
              <a:rPr lang="en-US" altLang="zh-CN" sz="2400" dirty="0"/>
              <a:t>p </a:t>
            </a:r>
            <a:r>
              <a:rPr lang="en-US" altLang="zh-CN" sz="2400" baseline="16000" dirty="0"/>
              <a:t>. </a:t>
            </a:r>
            <a:r>
              <a:rPr lang="en-US" altLang="zh-CN" sz="2400" dirty="0"/>
              <a:t>(1-p)</a:t>
            </a:r>
            <a:r>
              <a:rPr lang="en-US" altLang="zh-CN" sz="2400" b="1" baseline="30000" dirty="0"/>
              <a:t>2(N-1)</a:t>
            </a:r>
            <a:r>
              <a:rPr lang="en-US" altLang="zh-CN" baseline="16000" dirty="0"/>
              <a:t> </a:t>
            </a:r>
            <a:endParaRPr lang="en-US" altLang="zh-CN" sz="2000" dirty="0"/>
          </a:p>
          <a:p>
            <a:pPr>
              <a:buNone/>
            </a:pPr>
            <a:endParaRPr lang="en-US" altLang="zh-CN" baseline="16000" dirty="0"/>
          </a:p>
          <a:p>
            <a:pPr>
              <a:buNone/>
            </a:pPr>
            <a:r>
              <a:rPr lang="en-US" altLang="zh-CN" baseline="16000" dirty="0"/>
              <a:t>                              … choosing optimum p and then letting n </a:t>
            </a:r>
            <a:endParaRPr lang="en-US" altLang="zh-CN" baseline="16000" dirty="0"/>
          </a:p>
          <a:p>
            <a:pPr>
              <a:buNone/>
            </a:pPr>
            <a:r>
              <a:rPr lang="en-US" altLang="zh-CN" baseline="16000" dirty="0"/>
              <a:t>                                                 </a:t>
            </a:r>
            <a:r>
              <a:rPr lang="en-US" altLang="zh-CN" sz="2400" dirty="0"/>
              <a:t>= 1/(2e) = .18</a:t>
            </a:r>
            <a:r>
              <a:rPr lang="en-US" altLang="zh-CN" baseline="16000" dirty="0"/>
              <a:t> </a:t>
            </a:r>
            <a:r>
              <a:rPr lang="en-US" altLang="zh-CN" dirty="0"/>
              <a:t>	</a:t>
            </a:r>
            <a:endParaRPr lang="en-US" altLang="zh-CN" b="1" i="1" dirty="0"/>
          </a:p>
          <a:p>
            <a:endParaRPr lang="en-US" altLang="zh-CN" dirty="0"/>
          </a:p>
        </p:txBody>
      </p:sp>
      <p:sp>
        <p:nvSpPr>
          <p:cNvPr id="41990" name="Text Box 4"/>
          <p:cNvSpPr txBox="1"/>
          <p:nvPr/>
        </p:nvSpPr>
        <p:spPr>
          <a:xfrm>
            <a:off x="2222500" y="5175250"/>
            <a:ext cx="54578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800" i="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even </a:t>
            </a:r>
            <a:r>
              <a:rPr lang="en-US" altLang="zh-CN" sz="280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worse</a:t>
            </a:r>
            <a:r>
              <a:rPr lang="en-US" altLang="zh-CN" sz="2800" i="0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than slotted Aloha!</a:t>
            </a:r>
            <a:endParaRPr lang="en-US" altLang="zh-CN" sz="2800" i="0" dirty="0">
              <a:solidFill>
                <a:srgbClr val="CC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41991" name="Group 10"/>
          <p:cNvGrpSpPr/>
          <p:nvPr/>
        </p:nvGrpSpPr>
        <p:grpSpPr>
          <a:xfrm>
            <a:off x="7224713" y="3783013"/>
            <a:ext cx="736600" cy="90487"/>
            <a:chOff x="3242" y="3679"/>
            <a:chExt cx="464" cy="57"/>
          </a:xfrm>
        </p:grpSpPr>
        <p:sp>
          <p:nvSpPr>
            <p:cNvPr id="41992" name="Line 7"/>
            <p:cNvSpPr/>
            <p:nvPr/>
          </p:nvSpPr>
          <p:spPr>
            <a:xfrm>
              <a:off x="3242" y="3711"/>
              <a:ext cx="2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3" name="Oval 8"/>
            <p:cNvSpPr/>
            <p:nvPr/>
          </p:nvSpPr>
          <p:spPr>
            <a:xfrm>
              <a:off x="3494" y="3680"/>
              <a:ext cx="107" cy="5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1994" name="Oval 9"/>
            <p:cNvSpPr/>
            <p:nvPr/>
          </p:nvSpPr>
          <p:spPr>
            <a:xfrm>
              <a:off x="3599" y="3679"/>
              <a:ext cx="107" cy="5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4035" name="Picture 4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77838" y="1004888"/>
            <a:ext cx="7769225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 wrap="square" lIns="91440" tIns="45720" rIns="91440" bIns="45720" anchor="ctr"/>
          <a:p>
            <a:r>
              <a:rPr lang="en-US" altLang="zh-CN" sz="3600" dirty="0"/>
              <a:t>CSMA (carrier sense multiple access)</a:t>
            </a:r>
            <a:endParaRPr lang="en-US" altLang="zh-CN" sz="3600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xfrm>
            <a:off x="1406525" y="1662113"/>
            <a:ext cx="6915150" cy="3246437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i="1" dirty="0">
                <a:solidFill>
                  <a:srgbClr val="CC0000"/>
                </a:solidFill>
              </a:rPr>
              <a:t>CSMA</a:t>
            </a:r>
            <a:r>
              <a:rPr lang="en-US" altLang="zh-CN" sz="3200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listen before transmit: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if channel sensed idle:</a:t>
            </a:r>
            <a:r>
              <a:rPr lang="en-US" altLang="zh-CN" sz="2400" dirty="0"/>
              <a:t> transmit entire frame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99"/>
                </a:solidFill>
              </a:rPr>
              <a:t>if channel sensed busy</a:t>
            </a:r>
            <a:r>
              <a:rPr lang="en-US" altLang="zh-CN" sz="2400" dirty="0"/>
              <a:t>, defer transmission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human analogy: don</a:t>
            </a:r>
            <a:r>
              <a:rPr lang="ja-JP" altLang="en-US" sz="2400" dirty="0"/>
              <a:t>’</a:t>
            </a:r>
            <a:r>
              <a:rPr lang="en-US" altLang="ja-JP" sz="2400" dirty="0"/>
              <a:t>t interrupt others!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608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1143000"/>
            <a:ext cx="5881688" cy="2686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78275"/>
            <a:ext cx="5791200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4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77838" y="1004888"/>
            <a:ext cx="3438525" cy="153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6" name="Rectangle 2"/>
          <p:cNvSpPr>
            <a:spLocks noGrp="1"/>
          </p:cNvSpPr>
          <p:nvPr>
            <p:ph type="title"/>
          </p:nvPr>
        </p:nvSpPr>
        <p:spPr>
          <a:xfrm>
            <a:off x="333375" y="228600"/>
            <a:ext cx="5137150" cy="1143000"/>
          </a:xfrm>
        </p:spPr>
        <p:txBody>
          <a:bodyPr wrap="square" lIns="91440" tIns="45720" rIns="91440" bIns="45720" anchor="ctr"/>
          <a:p>
            <a:r>
              <a:rPr lang="en-US" altLang="zh-CN" sz="3600" dirty="0"/>
              <a:t>CSMA scenario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3" descr="4-0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738" y="1893888"/>
            <a:ext cx="8001000" cy="3983037"/>
          </a:xfrm>
        </p:spPr>
      </p:pic>
      <p:pic>
        <p:nvPicPr>
          <p:cNvPr id="47106" name="Picture 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77838" y="1004888"/>
            <a:ext cx="7645400" cy="153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244475" y="182563"/>
            <a:ext cx="8383588" cy="1143000"/>
          </a:xfrm>
        </p:spPr>
        <p:txBody>
          <a:bodyPr wrap="square" lIns="91440" tIns="45720" rIns="91440" bIns="45720" anchor="ctr"/>
          <a:p>
            <a:r>
              <a:rPr lang="en-US" altLang="zh-CN" sz="3600" dirty="0"/>
              <a:t>performance of concerned protocol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CSMA collisions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48132" name="Rectangle 9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763963" cy="4648200"/>
          </a:xfrm>
        </p:spPr>
        <p:txBody>
          <a:bodyPr wrap="square" lIns="91440" tIns="45720" rIns="91440" bIns="45720" anchor="t"/>
          <a:p>
            <a:pPr>
              <a:buSzPct val="65000"/>
            </a:pPr>
            <a:r>
              <a:rPr lang="en-US" altLang="zh-CN" sz="2400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collisions </a:t>
            </a:r>
            <a:r>
              <a:rPr lang="en-US" altLang="zh-CN" sz="2400" i="1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can</a:t>
            </a:r>
            <a:r>
              <a:rPr lang="en-US" altLang="zh-CN" sz="2400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still occur: 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propagation delay means  two nodes may not hear each other</a:t>
            </a:r>
            <a:r>
              <a:rPr lang="ja-JP" altLang="en-US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’</a:t>
            </a:r>
            <a:r>
              <a:rPr lang="en-US" altLang="ja-JP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s transmission</a:t>
            </a:r>
            <a:endParaRPr lang="en-US" altLang="ja-JP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5000"/>
            </a:pPr>
            <a:r>
              <a:rPr lang="en-US" altLang="zh-CN" sz="2400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collision: </a:t>
            </a:r>
            <a:r>
              <a: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entire packet transmission time wasted</a:t>
            </a:r>
            <a:endParaRPr lang="en-US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zh-CN" sz="2000" dirty="0">
                <a:latin typeface="Comic Sans MS" panose="030F0702030302020204" pitchFamily="66" charset="0"/>
                <a:ea typeface="MS PGothic" panose="020B0600070205080204" pitchFamily="34" charset="-128"/>
              </a:rPr>
              <a:t>distance &amp; propagation delay play role in determining collision probability</a:t>
            </a:r>
            <a:endParaRPr lang="en-US" altLang="zh-CN" sz="200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8133" name="Rectangle 10"/>
          <p:cNvSpPr>
            <a:spLocks noGrp="1"/>
          </p:cNvSpPr>
          <p:nvPr>
            <p:ph sz="half" idx="2"/>
          </p:nvPr>
        </p:nvSpPr>
        <p:spPr/>
        <p:txBody>
          <a:bodyPr wrap="square" lIns="91440" tIns="45720" rIns="91440" bIns="45720" anchor="t"/>
          <a:p>
            <a:pPr>
              <a:buSzPct val="65000"/>
            </a:pPr>
            <a:endParaRPr lang="zh-CN" altLang="zh-CN" sz="24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4813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413" y="1322388"/>
            <a:ext cx="4287837" cy="5049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5" name="Rectangle 6"/>
          <p:cNvSpPr/>
          <p:nvPr/>
        </p:nvSpPr>
        <p:spPr>
          <a:xfrm>
            <a:off x="5521325" y="884238"/>
            <a:ext cx="256857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spatial layout of nodes </a:t>
            </a:r>
            <a:endParaRPr lang="en-US" altLang="zh-CN" sz="20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8136" name="Picture 8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14363" y="1012825"/>
            <a:ext cx="3943350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0311" name="Rectangle 87"/>
          <p:cNvSpPr/>
          <p:nvPr/>
        </p:nvSpPr>
        <p:spPr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80312" name="Rectangle 88"/>
          <p:cNvSpPr/>
          <p:nvPr/>
        </p:nvSpPr>
        <p:spPr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80314" name="Rectangle 90"/>
          <p:cNvSpPr/>
          <p:nvPr/>
        </p:nvSpPr>
        <p:spPr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80315" name="Rectangle 91"/>
          <p:cNvSpPr/>
          <p:nvPr/>
        </p:nvSpPr>
        <p:spPr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8141" name="Rectangle 92"/>
          <p:cNvSpPr/>
          <p:nvPr/>
        </p:nvSpPr>
        <p:spPr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48142" name="Group 98"/>
          <p:cNvGrpSpPr/>
          <p:nvPr/>
        </p:nvGrpSpPr>
        <p:grpSpPr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48143" name="Group 67"/>
            <p:cNvGrpSpPr/>
            <p:nvPr/>
          </p:nvGrpSpPr>
          <p:grpSpPr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48144" name="Picture 68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45" name="Freeform 6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46" name="Group 70"/>
            <p:cNvGrpSpPr/>
            <p:nvPr/>
          </p:nvGrpSpPr>
          <p:grpSpPr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48147" name="Picture 71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48" name="Freeform 72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49" name="Group 73"/>
            <p:cNvGrpSpPr/>
            <p:nvPr/>
          </p:nvGrpSpPr>
          <p:grpSpPr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48150" name="Picture 74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51" name="Freeform 7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52" name="Group 76"/>
            <p:cNvGrpSpPr/>
            <p:nvPr/>
          </p:nvGrpSpPr>
          <p:grpSpPr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48153" name="Picture 77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54" name="Freeform 7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8155" name="Line 93"/>
            <p:cNvSpPr/>
            <p:nvPr/>
          </p:nvSpPr>
          <p:spPr>
            <a:xfrm>
              <a:off x="3309" y="181"/>
              <a:ext cx="19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6" name="Line 94"/>
            <p:cNvSpPr/>
            <p:nvPr/>
          </p:nvSpPr>
          <p:spPr>
            <a:xfrm>
              <a:off x="3309" y="180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7" name="Line 95"/>
            <p:cNvSpPr/>
            <p:nvPr/>
          </p:nvSpPr>
          <p:spPr>
            <a:xfrm>
              <a:off x="3975" y="183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8" name="Line 96"/>
            <p:cNvSpPr/>
            <p:nvPr/>
          </p:nvSpPr>
          <p:spPr>
            <a:xfrm>
              <a:off x="4578" y="183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9" name="Line 97"/>
            <p:cNvSpPr/>
            <p:nvPr/>
          </p:nvSpPr>
          <p:spPr>
            <a:xfrm>
              <a:off x="5289" y="180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bldLvl="0" animBg="1"/>
      <p:bldP spid="180312" grpId="0" bldLvl="0" animBg="1"/>
      <p:bldP spid="180314" grpId="0" bldLvl="0" animBg="1"/>
      <p:bldP spid="18031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0179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CSMA/CD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(collision detection)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433513"/>
            <a:ext cx="82645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CSMA/CD: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carrier sensing, deferral as in CSMA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collisions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detected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within short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colliding transmissions aborted, reducing channel wastage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collision detection: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easy in wired LANs: measure signal strengths, compare transmitted, received signals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difficult in wireless LANs: received signal strength overwhelmed by local transmission strength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human analogy: the polite conversationalist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2227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788" y="1531938"/>
            <a:ext cx="4433887" cy="387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8" name="Picture 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CSMA/CD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(collision detection)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2230" name="Rectangle 29"/>
          <p:cNvSpPr/>
          <p:nvPr/>
        </p:nvSpPr>
        <p:spPr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2231" name="Rectangle 9"/>
          <p:cNvSpPr/>
          <p:nvPr/>
        </p:nvSpPr>
        <p:spPr>
          <a:xfrm>
            <a:off x="2778125" y="1595438"/>
            <a:ext cx="256857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1600" i="0" dirty="0">
                <a:latin typeface="Arial" panose="020B0604020202020204" pitchFamily="34" charset="0"/>
                <a:ea typeface="MS PGothic" panose="020B0600070205080204" pitchFamily="34" charset="-128"/>
              </a:rPr>
              <a:t>spatial layout of nodes </a:t>
            </a:r>
            <a:endParaRPr lang="en-US" altLang="zh-CN" sz="20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2232" name="Group 30"/>
          <p:cNvGrpSpPr/>
          <p:nvPr/>
        </p:nvGrpSpPr>
        <p:grpSpPr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52233" name="Line 23"/>
            <p:cNvSpPr/>
            <p:nvPr/>
          </p:nvSpPr>
          <p:spPr>
            <a:xfrm>
              <a:off x="4220" y="1232"/>
              <a:ext cx="19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Line 24"/>
            <p:cNvSpPr/>
            <p:nvPr/>
          </p:nvSpPr>
          <p:spPr>
            <a:xfrm>
              <a:off x="4220" y="1231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Line 25"/>
            <p:cNvSpPr/>
            <p:nvPr/>
          </p:nvSpPr>
          <p:spPr>
            <a:xfrm>
              <a:off x="4886" y="1234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6" name="Line 26"/>
            <p:cNvSpPr/>
            <p:nvPr/>
          </p:nvSpPr>
          <p:spPr>
            <a:xfrm>
              <a:off x="5489" y="1234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7" name="Line 27"/>
            <p:cNvSpPr/>
            <p:nvPr/>
          </p:nvSpPr>
          <p:spPr>
            <a:xfrm>
              <a:off x="6200" y="1231"/>
              <a:ext cx="0" cy="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2238" name="Group 11"/>
          <p:cNvGrpSpPr/>
          <p:nvPr/>
        </p:nvGrpSpPr>
        <p:grpSpPr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52239" name="Picture 12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40" name="Freeform 13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41" name="Group 14"/>
          <p:cNvGrpSpPr/>
          <p:nvPr/>
        </p:nvGrpSpPr>
        <p:grpSpPr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52242" name="Picture 15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43" name="Freeform 16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44" name="Group 17"/>
          <p:cNvGrpSpPr/>
          <p:nvPr/>
        </p:nvGrpSpPr>
        <p:grpSpPr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52245" name="Picture 18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46" name="Freeform 19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47" name="Group 20"/>
          <p:cNvGrpSpPr/>
          <p:nvPr/>
        </p:nvGrpSpPr>
        <p:grpSpPr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52248" name="Picture 21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49" name="Freeform 22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356" y="294"/>
                </a:cxn>
                <a:cxn ang="0">
                  <a:pos x="78" y="368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局域网的扩展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无线局域网和有线局域网的应用场景</a:t>
            </a:r>
            <a:endParaRPr lang="en-US" altLang="zh-CN" smtClean="0"/>
          </a:p>
          <a:p>
            <a:pPr lvl="1"/>
            <a:r>
              <a:rPr lang="zh-CN" altLang="en-US" smtClean="0"/>
              <a:t>有线局域网</a:t>
            </a:r>
            <a:endParaRPr lang="en-US" altLang="zh-CN" smtClean="0"/>
          </a:p>
          <a:p>
            <a:pPr lvl="2"/>
            <a:r>
              <a:rPr lang="zh-CN" altLang="en-US" smtClean="0"/>
              <a:t>骨干网</a:t>
            </a:r>
            <a:endParaRPr lang="en-US" altLang="zh-CN" smtClean="0"/>
          </a:p>
          <a:p>
            <a:pPr lvl="2"/>
            <a:r>
              <a:rPr lang="zh-CN" altLang="en-US" smtClean="0"/>
              <a:t>服务器、工作站等通常位于有线局域网</a:t>
            </a:r>
            <a:endParaRPr lang="en-US" altLang="zh-CN" smtClean="0"/>
          </a:p>
          <a:p>
            <a:pPr lvl="1"/>
            <a:r>
              <a:rPr lang="zh-CN" altLang="en-US" smtClean="0"/>
              <a:t>无线局域网</a:t>
            </a:r>
            <a:endParaRPr lang="en-US" altLang="zh-CN" smtClean="0"/>
          </a:p>
          <a:p>
            <a:pPr lvl="2"/>
            <a:r>
              <a:rPr lang="zh-CN" altLang="en-US" smtClean="0"/>
              <a:t>大的空旷场所（机场、车站）</a:t>
            </a:r>
            <a:endParaRPr lang="en-US" altLang="zh-CN" smtClean="0"/>
          </a:p>
          <a:p>
            <a:pPr lvl="2"/>
            <a:r>
              <a:rPr lang="zh-CN" altLang="en-US" smtClean="0"/>
              <a:t>厂房、股票交易所、古迹、仓库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B5B89-883B-4047-829C-B85415D03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2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839787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Ethernet CSMA/CD algorithm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3075" y="1500188"/>
            <a:ext cx="4221163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1.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NIC receives datagram from network layer, creates frame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2.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NIC senses channel idle, starts frame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transmission.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NIC senses channel busy, waits until channel idle, then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transmits.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3.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NIC transmits entire frame without detecting another transmission, NIC is done with frame !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77" name="Rectangle 4"/>
          <p:cNvSpPr>
            <a:spLocks noGrp="1"/>
          </p:cNvSpPr>
          <p:nvPr>
            <p:ph sz="half" idx="2"/>
          </p:nvPr>
        </p:nvSpPr>
        <p:spPr>
          <a:xfrm>
            <a:off x="4495800" y="1543050"/>
            <a:ext cx="4449763" cy="4648200"/>
          </a:xfrm>
        </p:spPr>
        <p:txBody>
          <a:bodyPr wrap="square" lIns="91440" tIns="45720" rIns="91440" bIns="45720" anchor="t"/>
          <a:p>
            <a:pPr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4. </a:t>
            </a:r>
            <a:r>
              <a:rPr lang="en-US" altLang="zh-CN" sz="26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If NIC detects another transmission while transmitting,  aborts and sends jam signal</a:t>
            </a:r>
            <a:endParaRPr lang="en-US" altLang="zh-CN" sz="26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5. </a:t>
            </a:r>
            <a:r>
              <a:rPr lang="en-US" altLang="zh-CN" sz="26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After aborting, NIC enters </a:t>
            </a:r>
            <a:r>
              <a:rPr lang="en-US" altLang="zh-CN" sz="2600" i="1" dirty="0">
                <a:solidFill>
                  <a:srgbClr val="CC0000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binary (exponential) backoff: </a:t>
            </a:r>
            <a:endParaRPr lang="en-US" altLang="zh-CN" sz="2600" i="1" dirty="0">
              <a:solidFill>
                <a:srgbClr val="CC0000"/>
              </a:solidFill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after </a:t>
            </a:r>
            <a:r>
              <a:rPr lang="en-US" altLang="zh-CN" i="1" dirty="0">
                <a:latin typeface="Comic Sans MS" panose="030F0702030302020204" pitchFamily="66" charset="0"/>
                <a:ea typeface="MS PGothic" panose="020B0600070205080204" pitchFamily="34" charset="-128"/>
              </a:rPr>
              <a:t>m</a:t>
            </a:r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th collision, NIC chooses </a:t>
            </a:r>
            <a:r>
              <a:rPr lang="en-US" altLang="zh-CN" i="1" dirty="0">
                <a:latin typeface="Comic Sans MS" panose="030F0702030302020204" pitchFamily="66" charset="0"/>
                <a:ea typeface="MS PGothic" panose="020B0600070205080204" pitchFamily="34" charset="-128"/>
              </a:rPr>
              <a:t>K </a:t>
            </a:r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at random from </a:t>
            </a:r>
            <a:r>
              <a:rPr lang="en-US" altLang="zh-CN" i="1" dirty="0">
                <a:latin typeface="Comic Sans MS" panose="030F0702030302020204" pitchFamily="66" charset="0"/>
                <a:ea typeface="MS PGothic" panose="020B0600070205080204" pitchFamily="34" charset="-128"/>
              </a:rPr>
              <a:t>{0,1,2, …, 2</a:t>
            </a:r>
            <a:r>
              <a:rPr lang="en-US" altLang="zh-CN" b="1" i="1" baseline="30000" dirty="0">
                <a:latin typeface="Comic Sans MS" panose="030F0702030302020204" pitchFamily="66" charset="0"/>
                <a:ea typeface="MS PGothic" panose="020B0600070205080204" pitchFamily="34" charset="-128"/>
              </a:rPr>
              <a:t>m</a:t>
            </a:r>
            <a:r>
              <a:rPr lang="en-US" altLang="zh-CN" i="1" dirty="0">
                <a:latin typeface="Comic Sans MS" panose="030F0702030302020204" pitchFamily="66" charset="0"/>
                <a:ea typeface="MS PGothic" panose="020B0600070205080204" pitchFamily="34" charset="-128"/>
              </a:rPr>
              <a:t>-1}</a:t>
            </a:r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. NIC waits K</a:t>
            </a:r>
            <a:r>
              <a:rPr lang="el-GR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·</a:t>
            </a:r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512 bit times, returns to Step 2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  <a:ea typeface="MS PGothic" panose="020B0600070205080204" pitchFamily="34" charset="-128"/>
              </a:rPr>
              <a:t>longer backoff interval with more collisions</a:t>
            </a:r>
            <a:endParaRPr lang="en-US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rPr>
              <a:t>  </a:t>
            </a:r>
            <a:endParaRPr lang="en-US" altLang="zh-CN" sz="2600" dirty="0">
              <a:latin typeface="Comic Sans MS" panose="030F0702030302020204" pitchFamily="66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54278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2925" y="906463"/>
            <a:ext cx="73136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CSMA/CD efficiency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684338"/>
          </a:xfrm>
        </p:spPr>
        <p:txBody>
          <a:bodyPr wrap="square" lIns="91440" tIns="45720" rIns="91440" bIns="45720" anchor="t"/>
          <a:p>
            <a:r>
              <a:rPr lang="en-US" altLang="zh-CN" sz="2400" dirty="0"/>
              <a:t>T</a:t>
            </a:r>
            <a:r>
              <a:rPr lang="en-US" altLang="zh-CN" sz="2400" baseline="-25000" dirty="0"/>
              <a:t>prop</a:t>
            </a:r>
            <a:r>
              <a:rPr lang="en-US" altLang="zh-CN" sz="2400" dirty="0"/>
              <a:t> = max prop delay between 2 nodes in LAN</a:t>
            </a:r>
            <a:endParaRPr lang="en-US" altLang="zh-CN" sz="2400" dirty="0"/>
          </a:p>
          <a:p>
            <a:r>
              <a:rPr lang="en-US" altLang="zh-CN" sz="2400" dirty="0"/>
              <a:t>t</a:t>
            </a:r>
            <a:r>
              <a:rPr lang="en-US" altLang="zh-CN" sz="2400" baseline="-25000" dirty="0"/>
              <a:t>trans</a:t>
            </a:r>
            <a:r>
              <a:rPr lang="en-US" altLang="zh-CN" sz="2400" dirty="0"/>
              <a:t> = time to transmit max-size frame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efficiency goes to 1 </a:t>
            </a:r>
            <a:endParaRPr lang="en-US" altLang="zh-CN" sz="2400" dirty="0"/>
          </a:p>
          <a:p>
            <a:pPr lvl="1"/>
            <a:r>
              <a:rPr lang="en-US" altLang="zh-CN" dirty="0"/>
              <a:t>as t</a:t>
            </a:r>
            <a:r>
              <a:rPr lang="en-US" altLang="zh-CN" baseline="-25000" dirty="0"/>
              <a:t>prop</a:t>
            </a:r>
            <a:r>
              <a:rPr lang="en-US" altLang="zh-CN" dirty="0"/>
              <a:t> goes to 0</a:t>
            </a:r>
            <a:endParaRPr lang="en-US" altLang="zh-CN" dirty="0"/>
          </a:p>
          <a:p>
            <a:pPr lvl="1"/>
            <a:r>
              <a:rPr lang="en-US" altLang="zh-CN" dirty="0"/>
              <a:t>as t</a:t>
            </a:r>
            <a:r>
              <a:rPr lang="en-US" altLang="zh-CN" baseline="-25000" dirty="0"/>
              <a:t>trans</a:t>
            </a:r>
            <a:r>
              <a:rPr lang="en-US" altLang="zh-CN" dirty="0"/>
              <a:t> goes to infinity</a:t>
            </a:r>
            <a:endParaRPr lang="en-US" altLang="zh-CN" dirty="0"/>
          </a:p>
          <a:p>
            <a:r>
              <a:rPr lang="en-US" altLang="zh-CN" sz="2400" dirty="0"/>
              <a:t>better performance than ALOHA: and simple, cheap, decentralized</a:t>
            </a:r>
            <a:r>
              <a:rPr lang="en-US" altLang="zh-CN" dirty="0"/>
              <a:t>!</a:t>
            </a:r>
            <a:endParaRPr lang="en-US" altLang="zh-CN" dirty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22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00" y="103346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8371" name="Picture 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CSMA/CA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(collision avoid)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0419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xfrm>
            <a:off x="422275" y="195263"/>
            <a:ext cx="8294688" cy="1143000"/>
          </a:xfrm>
        </p:spPr>
        <p:txBody>
          <a:bodyPr wrap="square" lIns="91440" tIns="45720" rIns="91440" bIns="45720" anchor="ctr"/>
          <a:p>
            <a:r>
              <a:rPr lang="ja-JP" altLang="en-US" dirty="0"/>
              <a:t>“</a:t>
            </a:r>
            <a:r>
              <a:rPr lang="en-US" altLang="ja-JP" dirty="0"/>
              <a:t>Taking turns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sz="4000" dirty="0"/>
              <a:t>MAC</a:t>
            </a:r>
            <a:r>
              <a:rPr lang="en-US" altLang="ja-JP" dirty="0"/>
              <a:t> protocols</a:t>
            </a:r>
            <a:endParaRPr lang="en-US" altLang="zh-CN" dirty="0"/>
          </a:p>
        </p:txBody>
      </p:sp>
      <p:sp>
        <p:nvSpPr>
          <p:cNvPr id="6042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None/>
            </a:pPr>
            <a:r>
              <a:rPr lang="en-US" altLang="zh-CN" dirty="0">
                <a:solidFill>
                  <a:srgbClr val="000099"/>
                </a:solidFill>
              </a:rPr>
              <a:t>channel partitioning MAC protocols:</a:t>
            </a:r>
            <a:endParaRPr lang="en-US" altLang="zh-CN" dirty="0">
              <a:solidFill>
                <a:srgbClr val="000099"/>
              </a:solidFill>
            </a:endParaRPr>
          </a:p>
          <a:p>
            <a:pPr lvl="1"/>
            <a:r>
              <a:rPr lang="en-US" altLang="zh-CN" dirty="0"/>
              <a:t>share channel </a:t>
            </a:r>
            <a:r>
              <a:rPr lang="en-US" altLang="zh-CN" i="1" dirty="0"/>
              <a:t>efficiently</a:t>
            </a:r>
            <a:r>
              <a:rPr lang="en-US" altLang="zh-CN" dirty="0"/>
              <a:t> and </a:t>
            </a:r>
            <a:r>
              <a:rPr lang="en-US" altLang="zh-CN" i="1" dirty="0"/>
              <a:t>fairly</a:t>
            </a:r>
            <a:r>
              <a:rPr lang="en-US" altLang="zh-CN" dirty="0"/>
              <a:t> at high load</a:t>
            </a:r>
            <a:endParaRPr lang="en-US" altLang="zh-CN" dirty="0"/>
          </a:p>
          <a:p>
            <a:pPr lvl="1"/>
            <a:r>
              <a:rPr lang="en-US" altLang="zh-CN" dirty="0"/>
              <a:t>inefficient at low load: delay in channel access, 1/N bandwidth allocated even if only 1 active node! 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00099"/>
                </a:solidFill>
              </a:rPr>
              <a:t>random access MAC protocols</a:t>
            </a:r>
            <a:endParaRPr lang="en-US" altLang="zh-CN" dirty="0">
              <a:solidFill>
                <a:srgbClr val="000099"/>
              </a:solidFill>
            </a:endParaRPr>
          </a:p>
          <a:p>
            <a:pPr lvl="1"/>
            <a:r>
              <a:rPr lang="en-US" altLang="zh-CN" dirty="0"/>
              <a:t>efficient at low load: single node can fully utilize channel</a:t>
            </a:r>
            <a:endParaRPr lang="en-US" altLang="zh-CN" dirty="0"/>
          </a:p>
          <a:p>
            <a:pPr lvl="1"/>
            <a:r>
              <a:rPr lang="en-US" altLang="zh-CN" dirty="0"/>
              <a:t>high load: collision overhead</a:t>
            </a:r>
            <a:endParaRPr lang="en-US" altLang="zh-CN" dirty="0"/>
          </a:p>
          <a:p>
            <a:pPr>
              <a:buNone/>
            </a:pP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altLang="ja-JP" dirty="0">
                <a:solidFill>
                  <a:srgbClr val="CC0000"/>
                </a:solidFill>
              </a:rPr>
              <a:t> protocols</a:t>
            </a:r>
            <a:endParaRPr lang="en-US" altLang="ja-JP" dirty="0">
              <a:solidFill>
                <a:srgbClr val="CC0000"/>
              </a:solidFill>
            </a:endParaRPr>
          </a:p>
          <a:p>
            <a:pPr lvl="1">
              <a:buNone/>
            </a:pPr>
            <a:r>
              <a:rPr lang="en-US" altLang="zh-CN" dirty="0"/>
              <a:t>look for best of both worlds!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2467" name="Group 55"/>
          <p:cNvGrpSpPr/>
          <p:nvPr/>
        </p:nvGrpSpPr>
        <p:grpSpPr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62468" name="Picture 56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69" name="Freeform 5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2470" name="Group 58"/>
          <p:cNvGrpSpPr/>
          <p:nvPr/>
        </p:nvGrpSpPr>
        <p:grpSpPr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62471" name="Picture 59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2" name="Freeform 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2473" name="Group 61"/>
          <p:cNvGrpSpPr/>
          <p:nvPr/>
        </p:nvGrpSpPr>
        <p:grpSpPr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62474" name="Picture 62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5" name="Freeform 6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2476" name="Group 64"/>
          <p:cNvGrpSpPr/>
          <p:nvPr/>
        </p:nvGrpSpPr>
        <p:grpSpPr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62477" name="Picture 65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8" name="Freeform 6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2479" name="Group 67"/>
          <p:cNvGrpSpPr/>
          <p:nvPr/>
        </p:nvGrpSpPr>
        <p:grpSpPr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62480" name="Picture 68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81" name="Freeform 6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482" name="Rectangle 3"/>
          <p:cNvSpPr>
            <a:spLocks noGrp="1"/>
          </p:cNvSpPr>
          <p:nvPr>
            <p:ph idx="1"/>
          </p:nvPr>
        </p:nvSpPr>
        <p:spPr>
          <a:xfrm>
            <a:off x="660400" y="1165225"/>
            <a:ext cx="4352925" cy="5062538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200" i="1" dirty="0">
                <a:solidFill>
                  <a:srgbClr val="990033"/>
                </a:solidFill>
              </a:rPr>
              <a:t>polling:</a:t>
            </a:r>
            <a:r>
              <a:rPr lang="en-US" altLang="zh-CN" sz="3200" b="1" dirty="0">
                <a:solidFill>
                  <a:srgbClr val="990033"/>
                </a:solidFill>
              </a:rPr>
              <a:t> </a:t>
            </a:r>
            <a:endParaRPr lang="en-US" altLang="zh-CN" sz="3200" dirty="0">
              <a:solidFill>
                <a:srgbClr val="990033"/>
              </a:solidFill>
            </a:endParaRPr>
          </a:p>
          <a:p>
            <a:r>
              <a:rPr lang="en-US" altLang="zh-CN" sz="2400" dirty="0"/>
              <a:t>master node </a:t>
            </a:r>
            <a:r>
              <a:rPr lang="ja-JP" altLang="en-US" sz="2400" dirty="0"/>
              <a:t>“</a:t>
            </a:r>
            <a:r>
              <a:rPr lang="en-US" altLang="ja-JP" sz="2400" dirty="0"/>
              <a:t>invites</a:t>
            </a:r>
            <a:r>
              <a:rPr lang="ja-JP" altLang="en-US" sz="2400" dirty="0"/>
              <a:t>”</a:t>
            </a:r>
            <a:r>
              <a:rPr lang="en-US" altLang="ja-JP" sz="2400" dirty="0"/>
              <a:t> slave nodes to transmit in turn</a:t>
            </a:r>
            <a:endParaRPr lang="en-US" altLang="ja-JP" sz="2400" dirty="0"/>
          </a:p>
          <a:p>
            <a:r>
              <a:rPr lang="en-US" altLang="zh-CN" sz="2400" dirty="0"/>
              <a:t>typically used with </a:t>
            </a:r>
            <a:r>
              <a:rPr lang="ja-JP" altLang="en-US" sz="2400" dirty="0"/>
              <a:t>“</a:t>
            </a:r>
            <a:r>
              <a:rPr lang="en-US" altLang="ja-JP" sz="2400" dirty="0"/>
              <a:t>dumb</a:t>
            </a:r>
            <a:r>
              <a:rPr lang="ja-JP" altLang="en-US" sz="2400" dirty="0"/>
              <a:t>”</a:t>
            </a:r>
            <a:r>
              <a:rPr lang="en-US" altLang="ja-JP" sz="2400" dirty="0"/>
              <a:t> slave devices</a:t>
            </a:r>
            <a:endParaRPr lang="en-US" altLang="ja-JP" sz="2400" dirty="0"/>
          </a:p>
          <a:p>
            <a:r>
              <a:rPr lang="en-US" altLang="zh-CN" sz="2400" dirty="0"/>
              <a:t>concerns:</a:t>
            </a:r>
            <a:endParaRPr lang="en-US" altLang="zh-CN" sz="2400" dirty="0"/>
          </a:p>
          <a:p>
            <a:pPr lvl="1"/>
            <a:r>
              <a:rPr lang="en-US" altLang="zh-CN" dirty="0"/>
              <a:t>polling overhead </a:t>
            </a:r>
            <a:endParaRPr lang="en-US" altLang="zh-CN" dirty="0"/>
          </a:p>
          <a:p>
            <a:pPr lvl="1"/>
            <a:r>
              <a:rPr lang="en-US" altLang="zh-CN" dirty="0"/>
              <a:t>latency</a:t>
            </a:r>
            <a:endParaRPr lang="en-US" altLang="zh-CN" dirty="0"/>
          </a:p>
          <a:p>
            <a:pPr lvl="1"/>
            <a:r>
              <a:rPr lang="en-US" altLang="zh-CN" dirty="0"/>
              <a:t>single point of failure (master)</a:t>
            </a:r>
            <a:endParaRPr lang="en-US" altLang="zh-CN" dirty="0"/>
          </a:p>
        </p:txBody>
      </p:sp>
      <p:sp>
        <p:nvSpPr>
          <p:cNvPr id="62483" name="Line 24"/>
          <p:cNvSpPr/>
          <p:nvPr/>
        </p:nvSpPr>
        <p:spPr>
          <a:xfrm flipH="1">
            <a:off x="5286375" y="2717800"/>
            <a:ext cx="927100" cy="177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4" name="Line 25"/>
          <p:cNvSpPr/>
          <p:nvPr/>
        </p:nvSpPr>
        <p:spPr>
          <a:xfrm>
            <a:off x="5927725" y="2768600"/>
            <a:ext cx="25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5" name="Line 31"/>
          <p:cNvSpPr/>
          <p:nvPr/>
        </p:nvSpPr>
        <p:spPr>
          <a:xfrm>
            <a:off x="6076950" y="2982913"/>
            <a:ext cx="858838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6" name="Line 35"/>
          <p:cNvSpPr/>
          <p:nvPr/>
        </p:nvSpPr>
        <p:spPr>
          <a:xfrm>
            <a:off x="5656263" y="3297238"/>
            <a:ext cx="25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7" name="Line 37"/>
          <p:cNvSpPr/>
          <p:nvPr/>
        </p:nvSpPr>
        <p:spPr>
          <a:xfrm>
            <a:off x="5384800" y="3825875"/>
            <a:ext cx="25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8" name="Line 39"/>
          <p:cNvSpPr/>
          <p:nvPr/>
        </p:nvSpPr>
        <p:spPr>
          <a:xfrm>
            <a:off x="5113338" y="4354513"/>
            <a:ext cx="25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9" name="Text Box 40"/>
          <p:cNvSpPr txBox="1"/>
          <p:nvPr/>
        </p:nvSpPr>
        <p:spPr>
          <a:xfrm>
            <a:off x="6638925" y="3222625"/>
            <a:ext cx="9588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i="0" dirty="0">
                <a:latin typeface="Arial" panose="020B0604020202020204" pitchFamily="34" charset="0"/>
                <a:ea typeface="MS PGothic" panose="020B0600070205080204" pitchFamily="34" charset="-128"/>
              </a:rPr>
              <a:t>master</a:t>
            </a:r>
            <a:endParaRPr lang="en-US" altLang="zh-CN" sz="20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2490" name="Text Box 41"/>
          <p:cNvSpPr txBox="1"/>
          <p:nvPr/>
        </p:nvSpPr>
        <p:spPr>
          <a:xfrm>
            <a:off x="4464050" y="4808538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i="0" dirty="0">
                <a:latin typeface="Arial" panose="020B0604020202020204" pitchFamily="34" charset="0"/>
                <a:ea typeface="MS PGothic" panose="020B0600070205080204" pitchFamily="34" charset="-128"/>
              </a:rPr>
              <a:t>slaves</a:t>
            </a:r>
            <a:endParaRPr lang="en-US" altLang="zh-CN" sz="2000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" name="Group 44"/>
          <p:cNvGrpSpPr/>
          <p:nvPr/>
        </p:nvGrpSpPr>
        <p:grpSpPr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62492" name="Rectangle 42"/>
            <p:cNvSpPr/>
            <p:nvPr/>
          </p:nvSpPr>
          <p:spPr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2493" name="Text Box 43"/>
            <p:cNvSpPr txBox="1"/>
            <p:nvPr/>
          </p:nvSpPr>
          <p:spPr>
            <a:xfrm>
              <a:off x="4227" y="2864"/>
              <a:ext cx="31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600" i="0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poll</a:t>
              </a:r>
              <a:endParaRPr lang="en-US" altLang="zh-CN" sz="160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" name="Group 48"/>
          <p:cNvGrpSpPr/>
          <p:nvPr/>
        </p:nvGrpSpPr>
        <p:grpSpPr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62495" name="Rectangle 46"/>
            <p:cNvSpPr/>
            <p:nvPr/>
          </p:nvSpPr>
          <p:spPr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2496" name="Text Box 47"/>
            <p:cNvSpPr txBox="1"/>
            <p:nvPr/>
          </p:nvSpPr>
          <p:spPr>
            <a:xfrm>
              <a:off x="4415" y="2364"/>
              <a:ext cx="36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600" i="0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data</a:t>
              </a:r>
              <a:endParaRPr lang="en-US" altLang="zh-CN" sz="160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62498" name="Rectangle 50"/>
            <p:cNvSpPr/>
            <p:nvPr/>
          </p:nvSpPr>
          <p:spPr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2499" name="Text Box 51"/>
            <p:cNvSpPr txBox="1"/>
            <p:nvPr/>
          </p:nvSpPr>
          <p:spPr>
            <a:xfrm>
              <a:off x="4415" y="2364"/>
              <a:ext cx="36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600" i="0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data</a:t>
              </a:r>
              <a:endParaRPr lang="en-US" altLang="zh-CN" sz="160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62500" name="Picture 5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501" name="Rectangle 54"/>
          <p:cNvSpPr>
            <a:spLocks noGrp="1"/>
          </p:cNvSpPr>
          <p:nvPr>
            <p:ph type="title"/>
          </p:nvPr>
        </p:nvSpPr>
        <p:spPr>
          <a:xfrm>
            <a:off x="422275" y="195263"/>
            <a:ext cx="8493125" cy="1143000"/>
          </a:xfrm>
        </p:spPr>
        <p:txBody>
          <a:bodyPr wrap="square" lIns="91440" tIns="45720" rIns="91440" bIns="45720" anchor="ctr"/>
          <a:p>
            <a:r>
              <a:rPr lang="ja-JP" altLang="en-US" dirty="0"/>
              <a:t>“</a:t>
            </a:r>
            <a:r>
              <a:rPr lang="en-US" altLang="ja-JP" dirty="0"/>
              <a:t>Taking turns</a:t>
            </a:r>
            <a:r>
              <a:rPr lang="ja-JP" altLang="en-US" dirty="0"/>
              <a:t>”</a:t>
            </a:r>
            <a:r>
              <a:rPr lang="en-US" altLang="ja-JP" dirty="0"/>
              <a:t> MAC protocols</a:t>
            </a:r>
            <a:endParaRPr lang="en-US" altLang="zh-CN" dirty="0"/>
          </a:p>
        </p:txBody>
      </p:sp>
      <p:pic>
        <p:nvPicPr>
          <p:cNvPr id="39" name="Picture 3" descr="4-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5237163"/>
            <a:ext cx="8001000" cy="1484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4515" name="Group 21"/>
          <p:cNvGrpSpPr/>
          <p:nvPr/>
        </p:nvGrpSpPr>
        <p:grpSpPr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64516" name="Picture 22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17" name="Freeform 2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4518" name="Group 24"/>
          <p:cNvGrpSpPr/>
          <p:nvPr/>
        </p:nvGrpSpPr>
        <p:grpSpPr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64519" name="Picture 25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20" name="Freeform 2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4521" name="Group 27"/>
          <p:cNvGrpSpPr/>
          <p:nvPr/>
        </p:nvGrpSpPr>
        <p:grpSpPr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64522" name="Picture 28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23" name="Freeform 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4524" name="Group 30"/>
          <p:cNvGrpSpPr/>
          <p:nvPr/>
        </p:nvGrpSpPr>
        <p:grpSpPr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64525" name="Picture 31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26" name="Freeform 3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6" y="248"/>
                </a:cxn>
                <a:cxn ang="0">
                  <a:pos x="4954" y="5173"/>
                </a:cxn>
                <a:cxn ang="0">
                  <a:pos x="1092" y="646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4527" name="Rectangle 4"/>
          <p:cNvSpPr/>
          <p:nvPr/>
        </p:nvSpPr>
        <p:spPr>
          <a:xfrm>
            <a:off x="600075" y="1376363"/>
            <a:ext cx="3754438" cy="464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3200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token passing:</a:t>
            </a:r>
            <a:endParaRPr lang="en-US" altLang="zh-CN" sz="3200" b="1" dirty="0">
              <a:solidFill>
                <a:srgbClr val="990033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control </a:t>
            </a:r>
            <a:r>
              <a:rPr lang="en-US" altLang="zh-CN" sz="2800" dirty="0">
                <a:solidFill>
                  <a:srgbClr val="990033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token</a:t>
            </a:r>
            <a:r>
              <a:rPr lang="en-US" altLang="zh-CN" sz="2400" b="1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 </a:t>
            </a: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passed from one node to next sequentially.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token message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concerns: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token overhead 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latency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lvl="1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single point of failure (token)</a:t>
            </a:r>
            <a:endParaRPr lang="en-US" altLang="zh-CN" sz="24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i="0" dirty="0">
                <a:latin typeface="Comic Sans MS" panose="030F0702030302020204" pitchFamily="66" charset="0"/>
                <a:ea typeface="MS PGothic" panose="020B0600070205080204" pitchFamily="34" charset="-128"/>
              </a:rPr>
              <a:t> </a:t>
            </a:r>
            <a:endParaRPr lang="en-US" altLang="zh-CN" sz="2800" i="0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4528" name="Oval 8"/>
          <p:cNvSpPr/>
          <p:nvPr/>
        </p:nvSpPr>
        <p:spPr>
          <a:xfrm>
            <a:off x="5360988" y="2617788"/>
            <a:ext cx="2046287" cy="277812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2780" name="Rectangle 12"/>
          <p:cNvSpPr/>
          <p:nvPr/>
        </p:nvSpPr>
        <p:spPr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72783" name="Rectangle 15"/>
          <p:cNvSpPr/>
          <p:nvPr/>
        </p:nvSpPr>
        <p:spPr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data</a:t>
            </a:r>
            <a:endParaRPr lang="en-US" altLang="zh-CN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72784" name="Text Box 16"/>
          <p:cNvSpPr txBox="1"/>
          <p:nvPr/>
        </p:nvSpPr>
        <p:spPr>
          <a:xfrm>
            <a:off x="4341813" y="3079750"/>
            <a:ext cx="1009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0" dirty="0">
                <a:latin typeface="Arial" panose="020B0604020202020204" pitchFamily="34" charset="0"/>
                <a:ea typeface="MS PGothic" panose="020B0600070205080204" pitchFamily="34" charset="-128"/>
              </a:rPr>
              <a:t>(nothing</a:t>
            </a:r>
            <a:endParaRPr lang="en-US" altLang="zh-CN" i="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0" hangingPunct="0"/>
            <a:r>
              <a:rPr lang="en-US" altLang="zh-CN" i="0" dirty="0">
                <a:latin typeface="Arial" panose="020B0604020202020204" pitchFamily="34" charset="0"/>
                <a:ea typeface="MS PGothic" panose="020B0600070205080204" pitchFamily="34" charset="-128"/>
              </a:rPr>
              <a:t>to send)</a:t>
            </a:r>
            <a:endParaRPr lang="en-US" altLang="zh-CN" i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72785" name="Rectangle 17"/>
          <p:cNvSpPr/>
          <p:nvPr/>
        </p:nvSpPr>
        <p:spPr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i="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4533" name="Picture 19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34" name="Rectangle 20"/>
          <p:cNvSpPr>
            <a:spLocks noGrp="1"/>
          </p:cNvSpPr>
          <p:nvPr>
            <p:ph type="title"/>
          </p:nvPr>
        </p:nvSpPr>
        <p:spPr>
          <a:xfrm>
            <a:off x="422275" y="195263"/>
            <a:ext cx="8462963" cy="1143000"/>
          </a:xfrm>
        </p:spPr>
        <p:txBody>
          <a:bodyPr wrap="square" lIns="91440" tIns="45720" rIns="91440" bIns="45720" anchor="ctr"/>
          <a:p>
            <a:r>
              <a:rPr lang="ja-JP" altLang="en-US" dirty="0"/>
              <a:t>“</a:t>
            </a:r>
            <a:r>
              <a:rPr lang="en-US" altLang="ja-JP" dirty="0"/>
              <a:t>Taking turns</a:t>
            </a:r>
            <a:r>
              <a:rPr lang="ja-JP" altLang="en-US" dirty="0"/>
              <a:t>”</a:t>
            </a:r>
            <a:r>
              <a:rPr lang="en-US" altLang="ja-JP" dirty="0"/>
              <a:t> MAC protocols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-2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bldLvl="0" animBg="1"/>
      <p:bldP spid="672780" grpId="1" bldLvl="0" animBg="1"/>
      <p:bldP spid="672783" grpId="0" bldLvl="0" animBg="1"/>
      <p:bldP spid="672783" grpId="1" bldLvl="0" animBg="1"/>
      <p:bldP spid="672784" grpId="0"/>
      <p:bldP spid="672785" grpId="0" bldLvl="0" animBg="1"/>
      <p:bldP spid="672785" grpId="1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Link Layer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indent="0" algn="r"/>
            <a:r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  <a:t>5-</a:t>
            </a:r>
            <a:fld id="{9A0DB2DC-4C9A-4742-B13C-FB6460FD3503}" type="slidenum">
              <a:rPr lang="en-US" altLang="zh-CN" sz="1200" i="0" dirty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20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7587" name="Picture 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781050" y="1027113"/>
            <a:ext cx="6399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 Summary of </a:t>
            </a: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MAC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j-cs"/>
              </a:rPr>
              <a:t> protocols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906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channel partitioning,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by time, frequency or code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Time Division, Frequency Division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random access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(dynamic),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ALOHA, S-ALOHA, CSMA, CSMA/CD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carrier sensing: easy in some technologies (wire), hard in others (wireless)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CSMA/CD used in Ethernet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CSMA/CA used in 802.11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taking turns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polling from central site, token passing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bluetooth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, FDDI,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rPr>
              <a:t>token ring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Oval 5"/>
          <p:cNvSpPr/>
          <p:nvPr/>
        </p:nvSpPr>
        <p:spPr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315" name="Oval 11"/>
          <p:cNvSpPr/>
          <p:nvPr/>
        </p:nvSpPr>
        <p:spPr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316" name="Line 22"/>
          <p:cNvSpPr/>
          <p:nvPr/>
        </p:nvSpPr>
        <p:spPr>
          <a:xfrm>
            <a:off x="1798638" y="2447925"/>
            <a:ext cx="1277937" cy="655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7" name="Oval 23"/>
          <p:cNvSpPr/>
          <p:nvPr/>
        </p:nvSpPr>
        <p:spPr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318" name="Line 34"/>
          <p:cNvSpPr/>
          <p:nvPr/>
        </p:nvSpPr>
        <p:spPr>
          <a:xfrm flipV="1">
            <a:off x="2197100" y="3636963"/>
            <a:ext cx="1257300" cy="809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9" name="Oval 38"/>
          <p:cNvSpPr/>
          <p:nvPr/>
        </p:nvSpPr>
        <p:spPr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endParaRPr lang="zh-CN" altLang="zh-CN" dirty="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320" name="Line 59"/>
          <p:cNvSpPr/>
          <p:nvPr/>
        </p:nvSpPr>
        <p:spPr>
          <a:xfrm>
            <a:off x="5360988" y="542448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1" name="Line 60"/>
          <p:cNvSpPr/>
          <p:nvPr/>
        </p:nvSpPr>
        <p:spPr>
          <a:xfrm flipH="1">
            <a:off x="4873625" y="5327650"/>
            <a:ext cx="190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61"/>
          <p:cNvSpPr/>
          <p:nvPr/>
        </p:nvSpPr>
        <p:spPr>
          <a:xfrm flipH="1">
            <a:off x="4887913" y="5403850"/>
            <a:ext cx="190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Line 62"/>
          <p:cNvSpPr/>
          <p:nvPr/>
        </p:nvSpPr>
        <p:spPr>
          <a:xfrm flipH="1">
            <a:off x="4830763" y="5470525"/>
            <a:ext cx="190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63"/>
          <p:cNvSpPr/>
          <p:nvPr/>
        </p:nvSpPr>
        <p:spPr>
          <a:xfrm flipH="1" flipV="1">
            <a:off x="4867275" y="4105275"/>
            <a:ext cx="949325" cy="1293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64"/>
          <p:cNvSpPr/>
          <p:nvPr/>
        </p:nvSpPr>
        <p:spPr>
          <a:xfrm flipV="1">
            <a:off x="4308475" y="4144963"/>
            <a:ext cx="50800" cy="111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326" name="Group 356"/>
          <p:cNvGrpSpPr/>
          <p:nvPr/>
        </p:nvGrpSpPr>
        <p:grpSpPr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443" name="Picture 354" descr="laptop_stylized_sma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44" name="Picture 355" descr="antenna_styliz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27" name="Group 361"/>
          <p:cNvGrpSpPr/>
          <p:nvPr/>
        </p:nvGrpSpPr>
        <p:grpSpPr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441" name="Picture 358" descr="access_point_stylized_small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42" name="Picture 360" descr="antenna_radiation_styliz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28" name="Group 92"/>
          <p:cNvGrpSpPr/>
          <p:nvPr/>
        </p:nvGrpSpPr>
        <p:grpSpPr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3424" name="Group 398"/>
            <p:cNvGrpSpPr/>
            <p:nvPr/>
          </p:nvGrpSpPr>
          <p:grpSpPr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426" name="Line 270"/>
              <p:cNvSpPr/>
              <p:nvPr/>
            </p:nvSpPr>
            <p:spPr>
              <a:xfrm flipH="1">
                <a:off x="3130" y="3288"/>
                <a:ext cx="205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27" name="Line 271"/>
              <p:cNvSpPr/>
              <p:nvPr/>
            </p:nvSpPr>
            <p:spPr>
              <a:xfrm>
                <a:off x="3335" y="3288"/>
                <a:ext cx="205" cy="6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28" name="Line 272"/>
              <p:cNvSpPr/>
              <p:nvPr/>
            </p:nvSpPr>
            <p:spPr>
              <a:xfrm>
                <a:off x="3130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29" name="Line 273"/>
              <p:cNvSpPr/>
              <p:nvPr/>
            </p:nvSpPr>
            <p:spPr>
              <a:xfrm flipH="1">
                <a:off x="3335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0" name="Line 274"/>
              <p:cNvSpPr/>
              <p:nvPr/>
            </p:nvSpPr>
            <p:spPr>
              <a:xfrm>
                <a:off x="3335" y="3303"/>
                <a:ext cx="0" cy="7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1" name="Line 275"/>
              <p:cNvSpPr/>
              <p:nvPr/>
            </p:nvSpPr>
            <p:spPr>
              <a:xfrm flipV="1">
                <a:off x="3130" y="3888"/>
                <a:ext cx="205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2" name="Line 276"/>
              <p:cNvSpPr/>
              <p:nvPr/>
            </p:nvSpPr>
            <p:spPr>
              <a:xfrm flipH="1" flipV="1">
                <a:off x="3335" y="3888"/>
                <a:ext cx="205" cy="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3" name="Line 277"/>
              <p:cNvSpPr/>
              <p:nvPr/>
            </p:nvSpPr>
            <p:spPr>
              <a:xfrm>
                <a:off x="3217" y="3668"/>
                <a:ext cx="118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4" name="Line 278"/>
              <p:cNvSpPr/>
              <p:nvPr/>
            </p:nvSpPr>
            <p:spPr>
              <a:xfrm flipV="1">
                <a:off x="3335" y="3668"/>
                <a:ext cx="124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5" name="Line 279"/>
              <p:cNvSpPr/>
              <p:nvPr/>
            </p:nvSpPr>
            <p:spPr>
              <a:xfrm>
                <a:off x="3178" y="3766"/>
                <a:ext cx="152" cy="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6" name="Line 280"/>
              <p:cNvSpPr/>
              <p:nvPr/>
            </p:nvSpPr>
            <p:spPr>
              <a:xfrm flipV="1">
                <a:off x="3335" y="3781"/>
                <a:ext cx="153" cy="6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7" name="Line 281"/>
              <p:cNvSpPr/>
              <p:nvPr/>
            </p:nvSpPr>
            <p:spPr>
              <a:xfrm flipV="1">
                <a:off x="3335" y="3567"/>
                <a:ext cx="78" cy="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8" name="Line 282"/>
              <p:cNvSpPr/>
              <p:nvPr/>
            </p:nvSpPr>
            <p:spPr>
              <a:xfrm flipV="1">
                <a:off x="3335" y="3428"/>
                <a:ext cx="49" cy="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39" name="Line 283"/>
              <p:cNvSpPr/>
              <p:nvPr/>
            </p:nvSpPr>
            <p:spPr>
              <a:xfrm>
                <a:off x="3247" y="3558"/>
                <a:ext cx="9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40" name="Line 284"/>
              <p:cNvSpPr/>
              <p:nvPr/>
            </p:nvSpPr>
            <p:spPr>
              <a:xfrm>
                <a:off x="3289" y="3422"/>
                <a:ext cx="5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pic>
          <p:nvPicPr>
            <p:cNvPr id="13425" name="Picture 399" descr="cell_tower_radiation copy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29" name="Group 403"/>
          <p:cNvGrpSpPr/>
          <p:nvPr/>
        </p:nvGrpSpPr>
        <p:grpSpPr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3422" name="Picture 364" descr="iphone_stylized_small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23" name="Picture 402" descr="antenna_radiation_stylize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0" name="Group 113"/>
          <p:cNvGrpSpPr/>
          <p:nvPr/>
        </p:nvGrpSpPr>
        <p:grpSpPr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3405" name="Group 398"/>
            <p:cNvGrpSpPr/>
            <p:nvPr/>
          </p:nvGrpSpPr>
          <p:grpSpPr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407" name="Line 270"/>
              <p:cNvSpPr/>
              <p:nvPr/>
            </p:nvSpPr>
            <p:spPr>
              <a:xfrm flipH="1">
                <a:off x="3130" y="3288"/>
                <a:ext cx="205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08" name="Line 271"/>
              <p:cNvSpPr/>
              <p:nvPr/>
            </p:nvSpPr>
            <p:spPr>
              <a:xfrm>
                <a:off x="3335" y="3288"/>
                <a:ext cx="205" cy="6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09" name="Line 272"/>
              <p:cNvSpPr/>
              <p:nvPr/>
            </p:nvSpPr>
            <p:spPr>
              <a:xfrm>
                <a:off x="3130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0" name="Line 273"/>
              <p:cNvSpPr/>
              <p:nvPr/>
            </p:nvSpPr>
            <p:spPr>
              <a:xfrm flipH="1">
                <a:off x="3335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1" name="Line 274"/>
              <p:cNvSpPr/>
              <p:nvPr/>
            </p:nvSpPr>
            <p:spPr>
              <a:xfrm>
                <a:off x="3335" y="3303"/>
                <a:ext cx="0" cy="7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2" name="Line 275"/>
              <p:cNvSpPr/>
              <p:nvPr/>
            </p:nvSpPr>
            <p:spPr>
              <a:xfrm flipV="1">
                <a:off x="3130" y="3888"/>
                <a:ext cx="205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3" name="Line 276"/>
              <p:cNvSpPr/>
              <p:nvPr/>
            </p:nvSpPr>
            <p:spPr>
              <a:xfrm flipH="1" flipV="1">
                <a:off x="3335" y="3888"/>
                <a:ext cx="205" cy="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4" name="Line 277"/>
              <p:cNvSpPr/>
              <p:nvPr/>
            </p:nvSpPr>
            <p:spPr>
              <a:xfrm>
                <a:off x="3217" y="3668"/>
                <a:ext cx="118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5" name="Line 278"/>
              <p:cNvSpPr/>
              <p:nvPr/>
            </p:nvSpPr>
            <p:spPr>
              <a:xfrm flipV="1">
                <a:off x="3335" y="3668"/>
                <a:ext cx="124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6" name="Line 279"/>
              <p:cNvSpPr/>
              <p:nvPr/>
            </p:nvSpPr>
            <p:spPr>
              <a:xfrm>
                <a:off x="3178" y="3766"/>
                <a:ext cx="152" cy="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7" name="Line 280"/>
              <p:cNvSpPr/>
              <p:nvPr/>
            </p:nvSpPr>
            <p:spPr>
              <a:xfrm flipV="1">
                <a:off x="3335" y="3781"/>
                <a:ext cx="153" cy="6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8" name="Line 281"/>
              <p:cNvSpPr/>
              <p:nvPr/>
            </p:nvSpPr>
            <p:spPr>
              <a:xfrm flipV="1">
                <a:off x="3335" y="3567"/>
                <a:ext cx="78" cy="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9" name="Line 282"/>
              <p:cNvSpPr/>
              <p:nvPr/>
            </p:nvSpPr>
            <p:spPr>
              <a:xfrm flipV="1">
                <a:off x="3335" y="3428"/>
                <a:ext cx="49" cy="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20" name="Line 283"/>
              <p:cNvSpPr/>
              <p:nvPr/>
            </p:nvSpPr>
            <p:spPr>
              <a:xfrm>
                <a:off x="3247" y="3558"/>
                <a:ext cx="9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21" name="Line 284"/>
              <p:cNvSpPr/>
              <p:nvPr/>
            </p:nvSpPr>
            <p:spPr>
              <a:xfrm>
                <a:off x="3289" y="3422"/>
                <a:ext cx="5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pic>
          <p:nvPicPr>
            <p:cNvPr id="13406" name="Picture 399" descr="cell_tower_radiation copy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1" name="Group 356"/>
          <p:cNvGrpSpPr/>
          <p:nvPr/>
        </p:nvGrpSpPr>
        <p:grpSpPr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3403" name="Picture 354" descr="laptop_stylized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04" name="Picture 355" descr="antenna_styliz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2" name="Group 356"/>
          <p:cNvGrpSpPr/>
          <p:nvPr/>
        </p:nvGrpSpPr>
        <p:grpSpPr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3401" name="Picture 354" descr="laptop_stylized_small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02" name="Picture 355" descr="antenna_stylized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3" name="Group 356"/>
          <p:cNvGrpSpPr/>
          <p:nvPr/>
        </p:nvGrpSpPr>
        <p:grpSpPr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3399" name="Picture 354" descr="laptop_stylized_smal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00" name="Picture 355" descr="antenna_stylized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4" name="Group 403"/>
          <p:cNvGrpSpPr/>
          <p:nvPr/>
        </p:nvGrpSpPr>
        <p:grpSpPr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3397" name="Picture 364" descr="iphone_stylized_smal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98" name="Picture 402" descr="antenna_radiation_stylized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5" name="Group 403"/>
          <p:cNvGrpSpPr/>
          <p:nvPr/>
        </p:nvGrpSpPr>
        <p:grpSpPr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3395" name="Picture 364" descr="iphone_stylized_small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96" name="Picture 402" descr="antenna_radiation_stylize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6" name="Group 356"/>
          <p:cNvGrpSpPr/>
          <p:nvPr/>
        </p:nvGrpSpPr>
        <p:grpSpPr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3393" name="Picture 354" descr="laptop_stylized_small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94" name="Picture 355" descr="antenna_stylized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7" name="Group 356"/>
          <p:cNvGrpSpPr/>
          <p:nvPr/>
        </p:nvGrpSpPr>
        <p:grpSpPr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3391" name="Picture 354" descr="laptop_stylized_small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92" name="Picture 355" descr="antenna_stylized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8" name="Group 403"/>
          <p:cNvGrpSpPr/>
          <p:nvPr/>
        </p:nvGrpSpPr>
        <p:grpSpPr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13389" name="Picture 364" descr="iphone_stylized_small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90" name="Picture 402" descr="antenna_radiation_stylized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39" name="Group 155"/>
          <p:cNvGrpSpPr/>
          <p:nvPr/>
        </p:nvGrpSpPr>
        <p:grpSpPr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13372" name="Group 398"/>
            <p:cNvGrpSpPr/>
            <p:nvPr/>
          </p:nvGrpSpPr>
          <p:grpSpPr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374" name="Line 270"/>
              <p:cNvSpPr/>
              <p:nvPr/>
            </p:nvSpPr>
            <p:spPr>
              <a:xfrm flipH="1">
                <a:off x="3130" y="3288"/>
                <a:ext cx="205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75" name="Line 271"/>
              <p:cNvSpPr/>
              <p:nvPr/>
            </p:nvSpPr>
            <p:spPr>
              <a:xfrm>
                <a:off x="3335" y="3288"/>
                <a:ext cx="205" cy="6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76" name="Line 272"/>
              <p:cNvSpPr/>
              <p:nvPr/>
            </p:nvSpPr>
            <p:spPr>
              <a:xfrm>
                <a:off x="3130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77" name="Line 273"/>
              <p:cNvSpPr/>
              <p:nvPr/>
            </p:nvSpPr>
            <p:spPr>
              <a:xfrm flipH="1">
                <a:off x="3335" y="3957"/>
                <a:ext cx="205" cy="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78" name="Line 274"/>
              <p:cNvSpPr/>
              <p:nvPr/>
            </p:nvSpPr>
            <p:spPr>
              <a:xfrm>
                <a:off x="3335" y="3303"/>
                <a:ext cx="0" cy="7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79" name="Line 275"/>
              <p:cNvSpPr/>
              <p:nvPr/>
            </p:nvSpPr>
            <p:spPr>
              <a:xfrm flipV="1">
                <a:off x="3130" y="3888"/>
                <a:ext cx="205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0" name="Line 276"/>
              <p:cNvSpPr/>
              <p:nvPr/>
            </p:nvSpPr>
            <p:spPr>
              <a:xfrm flipH="1" flipV="1">
                <a:off x="3335" y="3888"/>
                <a:ext cx="205" cy="6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1" name="Line 277"/>
              <p:cNvSpPr/>
              <p:nvPr/>
            </p:nvSpPr>
            <p:spPr>
              <a:xfrm>
                <a:off x="3217" y="3668"/>
                <a:ext cx="118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2" name="Line 278"/>
              <p:cNvSpPr/>
              <p:nvPr/>
            </p:nvSpPr>
            <p:spPr>
              <a:xfrm flipV="1">
                <a:off x="3335" y="3668"/>
                <a:ext cx="124" cy="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3" name="Line 279"/>
              <p:cNvSpPr/>
              <p:nvPr/>
            </p:nvSpPr>
            <p:spPr>
              <a:xfrm>
                <a:off x="3178" y="3766"/>
                <a:ext cx="152" cy="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4" name="Line 280"/>
              <p:cNvSpPr/>
              <p:nvPr/>
            </p:nvSpPr>
            <p:spPr>
              <a:xfrm flipV="1">
                <a:off x="3335" y="3781"/>
                <a:ext cx="153" cy="6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5" name="Line 281"/>
              <p:cNvSpPr/>
              <p:nvPr/>
            </p:nvSpPr>
            <p:spPr>
              <a:xfrm flipV="1">
                <a:off x="3335" y="3567"/>
                <a:ext cx="78" cy="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6" name="Line 282"/>
              <p:cNvSpPr/>
              <p:nvPr/>
            </p:nvSpPr>
            <p:spPr>
              <a:xfrm flipV="1">
                <a:off x="3335" y="3428"/>
                <a:ext cx="49" cy="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7" name="Line 283"/>
              <p:cNvSpPr/>
              <p:nvPr/>
            </p:nvSpPr>
            <p:spPr>
              <a:xfrm>
                <a:off x="3247" y="3558"/>
                <a:ext cx="9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88" name="Line 284"/>
              <p:cNvSpPr/>
              <p:nvPr/>
            </p:nvSpPr>
            <p:spPr>
              <a:xfrm>
                <a:off x="3289" y="3422"/>
                <a:ext cx="55" cy="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pic>
          <p:nvPicPr>
            <p:cNvPr id="13373" name="Picture 399" descr="cell_tower_radiation copy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0" name="Group 356"/>
          <p:cNvGrpSpPr/>
          <p:nvPr/>
        </p:nvGrpSpPr>
        <p:grpSpPr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3370" name="Picture 354" descr="laptop_stylized_small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71" name="Picture 355" descr="antenna_stylized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1" name="Group 356"/>
          <p:cNvGrpSpPr/>
          <p:nvPr/>
        </p:nvGrpSpPr>
        <p:grpSpPr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3368" name="Picture 354" descr="laptop_stylized_sma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9" name="Picture 355" descr="antenna_styliz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2" name="Group 356"/>
          <p:cNvGrpSpPr/>
          <p:nvPr/>
        </p:nvGrpSpPr>
        <p:grpSpPr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3366" name="Picture 354" descr="laptop_stylized_small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7" name="Picture 355" descr="antenna_stylized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3" name="Group 403"/>
          <p:cNvGrpSpPr/>
          <p:nvPr/>
        </p:nvGrpSpPr>
        <p:grpSpPr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3364" name="Picture 364" descr="iphone_stylized_small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5" name="Picture 402" descr="antenna_radiation_stylized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4" name="Group 356"/>
          <p:cNvGrpSpPr/>
          <p:nvPr/>
        </p:nvGrpSpPr>
        <p:grpSpPr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3362" name="Picture 354" descr="laptop_stylized_small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3" name="Picture 355" descr="antenna_stylized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45" name="Group 403"/>
          <p:cNvGrpSpPr/>
          <p:nvPr/>
        </p:nvGrpSpPr>
        <p:grpSpPr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3360" name="Picture 364" descr="iphone_stylized_small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61" name="Picture 402" descr="antenna_radiation_stylized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46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</p:spPr>
        <p:txBody>
          <a:bodyPr/>
          <a:p>
            <a:pPr algn="r"/>
            <a:r>
              <a:rPr lang="en-US" altLang="zh-CN" dirty="0">
                <a:latin typeface="Arial" panose="020B0604020202020204" pitchFamily="34" charset="0"/>
              </a:rPr>
              <a:t>Wireless, Mobile Networks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3347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algn="r"/>
            <a:r>
              <a:rPr lang="en-US" altLang="zh-CN" sz="1200" dirty="0">
                <a:latin typeface="Arial" panose="020B0604020202020204" pitchFamily="34" charset="0"/>
              </a:rPr>
              <a:t>6-</a:t>
            </a: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grpSp>
        <p:nvGrpSpPr>
          <p:cNvPr id="13348" name="Group 87"/>
          <p:cNvGrpSpPr/>
          <p:nvPr/>
        </p:nvGrpSpPr>
        <p:grpSpPr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13354" name="Rectangle 63"/>
            <p:cNvSpPr/>
            <p:nvPr/>
          </p:nvSpPr>
          <p:spPr>
            <a:xfrm>
              <a:off x="3455" y="981"/>
              <a:ext cx="2108" cy="1464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355" name="Rectangle 64"/>
            <p:cNvSpPr/>
            <p:nvPr/>
          </p:nvSpPr>
          <p:spPr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zh-CN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356" name="Rectangle 65"/>
            <p:cNvSpPr/>
            <p:nvPr/>
          </p:nvSpPr>
          <p:spPr>
            <a:xfrm>
              <a:off x="3488" y="858"/>
              <a:ext cx="2075" cy="16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dirty="0">
                  <a:latin typeface="Comic Sans MS" panose="030F0702030302020204" pitchFamily="66" charset="0"/>
                  <a:ea typeface="MS PGothic" panose="020B0600070205080204" pitchFamily="34" charset="-128"/>
                </a:rPr>
                <a:t> infrastructure mode</a:t>
              </a:r>
              <a:endParaRPr lang="en-US" altLang="zh-CN" sz="2400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zh-CN" sz="2000" dirty="0">
                  <a:latin typeface="Comic Sans MS" panose="030F0702030302020204" pitchFamily="66" charset="0"/>
                  <a:ea typeface="MS PGothic" panose="020B0600070205080204" pitchFamily="34" charset="-128"/>
                </a:rPr>
                <a:t>base station connects mobiles into wired network</a:t>
              </a:r>
              <a:endParaRPr lang="en-US" altLang="zh-CN" sz="2000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zh-CN" sz="2000" dirty="0">
                  <a:latin typeface="Comic Sans MS" panose="030F0702030302020204" pitchFamily="66" charset="0"/>
                  <a:ea typeface="MS PGothic" panose="020B0600070205080204" pitchFamily="34" charset="-128"/>
                </a:rPr>
                <a:t>handoff: mobile changes base station providing connection into wired network</a:t>
              </a:r>
              <a:endParaRPr lang="en-US" altLang="zh-CN" sz="2000" dirty="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357" name="Line 84"/>
            <p:cNvSpPr/>
            <p:nvPr/>
          </p:nvSpPr>
          <p:spPr>
            <a:xfrm flipH="1">
              <a:off x="3314" y="2446"/>
              <a:ext cx="1072" cy="88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8" name="Line 85"/>
            <p:cNvSpPr/>
            <p:nvPr/>
          </p:nvSpPr>
          <p:spPr>
            <a:xfrm flipH="1">
              <a:off x="3747" y="2445"/>
              <a:ext cx="637" cy="90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9" name="Line 86"/>
            <p:cNvSpPr/>
            <p:nvPr/>
          </p:nvSpPr>
          <p:spPr>
            <a:xfrm flipH="1">
              <a:off x="2896" y="2453"/>
              <a:ext cx="1470" cy="965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349" name="Rectangle 4"/>
          <p:cNvSpPr>
            <a:spLocks noGrp="1"/>
          </p:cNvSpPr>
          <p:nvPr>
            <p:ph type="title"/>
          </p:nvPr>
        </p:nvSpPr>
        <p:spPr>
          <a:xfrm>
            <a:off x="462280" y="193675"/>
            <a:ext cx="8369300" cy="954405"/>
          </a:xfrm>
        </p:spPr>
        <p:txBody>
          <a:bodyPr vert="horz" wrap="square" lIns="91440" tIns="45720" rIns="91440" bIns="45720" anchor="ctr"/>
          <a:p>
            <a:r>
              <a:rPr lang="en-US" altLang="zh-CN" dirty="0"/>
              <a:t>Elements of a wireless network</a:t>
            </a:r>
            <a:endParaRPr lang="en-US" altLang="zh-CN" dirty="0"/>
          </a:p>
        </p:txBody>
      </p:sp>
      <p:pic>
        <p:nvPicPr>
          <p:cNvPr id="13350" name="Picture 16" descr="underline_base"/>
          <p:cNvPicPr/>
          <p:nvPr/>
        </p:nvPicPr>
        <p:blipFill>
          <a:blip r:embed="rId24"/>
          <a:stretch>
            <a:fillRect/>
          </a:stretch>
        </p:blipFill>
        <p:spPr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51" name="Group 6"/>
          <p:cNvGrpSpPr/>
          <p:nvPr/>
        </p:nvGrpSpPr>
        <p:grpSpPr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3352" name="Freeform 7"/>
            <p:cNvSpPr/>
            <p:nvPr/>
          </p:nvSpPr>
          <p:spPr>
            <a:xfrm>
              <a:off x="3839" y="1737"/>
              <a:ext cx="1488" cy="1110"/>
            </a:xfrm>
            <a:custGeom>
              <a:avLst/>
              <a:gdLst>
                <a:gd name="txL" fmla="*/ 0 w 2135"/>
                <a:gd name="txT" fmla="*/ 0 h 1662"/>
                <a:gd name="txR" fmla="*/ 2135 w 2135"/>
                <a:gd name="txB" fmla="*/ 1662 h 1662"/>
              </a:gdLst>
              <a:ahLst/>
              <a:cxnLst>
                <a:cxn ang="0">
                  <a:pos x="2" y="39"/>
                </a:cxn>
                <a:cxn ang="0">
                  <a:pos x="8" y="5"/>
                </a:cxn>
                <a:cxn ang="0">
                  <a:pos x="52" y="11"/>
                </a:cxn>
                <a:cxn ang="0">
                  <a:pos x="97" y="6"/>
                </a:cxn>
                <a:cxn ang="0">
                  <a:pos x="160" y="24"/>
                </a:cxn>
                <a:cxn ang="0">
                  <a:pos x="161" y="68"/>
                </a:cxn>
                <a:cxn ang="0">
                  <a:pos x="126" y="95"/>
                </a:cxn>
                <a:cxn ang="0">
                  <a:pos x="65" y="89"/>
                </a:cxn>
                <a:cxn ang="0">
                  <a:pos x="40" y="75"/>
                </a:cxn>
                <a:cxn ang="0">
                  <a:pos x="15" y="63"/>
                </a:cxn>
                <a:cxn ang="0">
                  <a:pos x="2" y="39"/>
                </a:cxn>
              </a:cxnLst>
              <a:rect l="txL" t="txT" r="txR" b="tx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3" name="Text Box 8"/>
            <p:cNvSpPr txBox="1"/>
            <p:nvPr/>
          </p:nvSpPr>
          <p:spPr>
            <a:xfrm>
              <a:off x="4146" y="2030"/>
              <a:ext cx="965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ea typeface="Arial" panose="020B0604020202020204" pitchFamily="34" charset="0"/>
                </a:rPr>
                <a:t>network </a:t>
              </a:r>
              <a:endParaRPr lang="en-US" altLang="zh-CN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ea typeface="Arial" panose="020B0604020202020204" pitchFamily="34" charset="0"/>
                </a:rPr>
                <a:t>infrastructure</a:t>
              </a:r>
              <a:endParaRPr lang="en-US" altLang="zh-CN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 dirty="0" smtClean="0"/>
              <a:t>无线局域网的配置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有线网络作为</a:t>
            </a:r>
            <a:r>
              <a:rPr lang="en-US" altLang="zh-CN" dirty="0" smtClean="0"/>
              <a:t>backbone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控制模块（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）扮演无线局域网的接入点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具有交换或者路由的能力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Hub</a:t>
            </a:r>
            <a:r>
              <a:rPr lang="zh-CN" altLang="en-US" dirty="0" smtClean="0"/>
              <a:t>等用户模块（</a:t>
            </a:r>
            <a:r>
              <a:rPr lang="en-US" altLang="zh-CN" dirty="0" smtClean="0"/>
              <a:t>UM</a:t>
            </a:r>
            <a:r>
              <a:rPr lang="zh-CN" altLang="en-US" dirty="0" smtClean="0"/>
              <a:t>）也是组成部分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的配置，仅有一个</a:t>
            </a:r>
            <a:r>
              <a:rPr lang="en-US" altLang="zh-CN" dirty="0" smtClean="0"/>
              <a:t>CM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的配置，多个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，通过有线网络连接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9391-7DB1-4456-B9F2-A219B9720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D11C3-6721-46A3-AAA7-DA5E71D48B4C}" type="slidenum">
              <a:rPr lang="zh-CN" altLang="en-US" smtClean="0"/>
            </a:fld>
            <a:endParaRPr lang="zh-CN" alt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24000"/>
            <a:ext cx="70199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2916238" y="692150"/>
            <a:ext cx="37433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单</a:t>
            </a:r>
            <a:r>
              <a:rPr lang="en-US" altLang="zh-CN" sz="2400" b="1"/>
              <a:t>Cell</a:t>
            </a:r>
            <a:r>
              <a:rPr lang="zh-CN" altLang="en-US" sz="2400" b="1"/>
              <a:t>配置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229EC-2048-4494-9CF6-5E6B770CFE5D}" type="slidenum">
              <a:rPr lang="zh-CN" altLang="en-US" smtClean="0"/>
            </a:fld>
            <a:endParaRPr lang="zh-CN"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709738"/>
            <a:ext cx="7380288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2916238" y="692150"/>
            <a:ext cx="37433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多</a:t>
            </a:r>
            <a:r>
              <a:rPr lang="en-US" altLang="zh-CN" sz="2400" b="1"/>
              <a:t>Cell</a:t>
            </a:r>
            <a:r>
              <a:rPr lang="zh-CN" altLang="en-US" sz="2400" b="1"/>
              <a:t>配置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 smtClean="0"/>
              <a:t>无线局域网的应用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大楼间互连：使用点对点无线连接两个路由器或者桥接器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Nomadic</a:t>
            </a:r>
            <a:r>
              <a:rPr lang="zh-CN" altLang="en-US" sz="2400" smtClean="0"/>
              <a:t>接入：移动设备接入网络，笔记本、</a:t>
            </a:r>
            <a:r>
              <a:rPr lang="en-US" altLang="zh-CN" sz="2400" smtClean="0"/>
              <a:t>PDA</a:t>
            </a:r>
            <a:r>
              <a:rPr lang="zh-CN" altLang="en-US" sz="2400" smtClean="0"/>
              <a:t>接入办公或者校园网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Ad hoc</a:t>
            </a:r>
            <a:r>
              <a:rPr lang="zh-CN" altLang="en-US" sz="2400" smtClean="0"/>
              <a:t>组网：为临时的需求建立临时的网络</a:t>
            </a:r>
            <a:endParaRPr lang="en-US" altLang="zh-CN" sz="2400" smtClean="0"/>
          </a:p>
          <a:p>
            <a:endParaRPr lang="zh-CN" altLang="en-US" sz="28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ECB14-2E56-4E63-B887-EA5B4E44A92C}" type="slidenum">
              <a:rPr lang="zh-CN" altLang="en-US" smtClean="0"/>
            </a:fld>
            <a:endParaRPr lang="zh-CN" alt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944813"/>
            <a:ext cx="56515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3305175"/>
            <a:ext cx="2886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</Template>
  <TotalTime>0</TotalTime>
  <Words>9973</Words>
  <Application>WPS 演示</Application>
  <PresentationFormat>全屏显示(4:3)</PresentationFormat>
  <Paragraphs>707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Tahoma</vt:lpstr>
      <vt:lpstr>楷体_GB2312</vt:lpstr>
      <vt:lpstr>Comic Sans MS</vt:lpstr>
      <vt:lpstr>MS PGothic</vt:lpstr>
      <vt:lpstr>Times New Roman</vt:lpstr>
      <vt:lpstr>楷体_GB2312</vt:lpstr>
      <vt:lpstr>新宋体</vt:lpstr>
      <vt:lpstr>微软雅黑</vt:lpstr>
      <vt:lpstr>Calibri</vt:lpstr>
      <vt:lpstr>Wingdings</vt:lpstr>
      <vt:lpstr>MS Mincho</vt:lpstr>
      <vt:lpstr>Yu Gothic</vt:lpstr>
      <vt:lpstr>Gill Sans MT</vt:lpstr>
      <vt:lpstr>Lec0</vt:lpstr>
      <vt:lpstr>Default Design</vt:lpstr>
      <vt:lpstr>Equation.3</vt:lpstr>
      <vt:lpstr>第十三讲		无线局域网</vt:lpstr>
      <vt:lpstr>PowerPoint 演示文稿</vt:lpstr>
      <vt:lpstr>Characteristics of selected wireless links</vt:lpstr>
      <vt:lpstr>局域网的扩展</vt:lpstr>
      <vt:lpstr>Elements of a wireless network</vt:lpstr>
      <vt:lpstr>PowerPoint 演示文稿</vt:lpstr>
      <vt:lpstr>PowerPoint 演示文稿</vt:lpstr>
      <vt:lpstr>PowerPoint 演示文稿</vt:lpstr>
      <vt:lpstr>PowerPoint 演示文稿</vt:lpstr>
      <vt:lpstr>Wireless network taxonomy</vt:lpstr>
      <vt:lpstr>对无线局域网的要求</vt:lpstr>
      <vt:lpstr>PowerPoint 演示文稿</vt:lpstr>
      <vt:lpstr>红外局域网</vt:lpstr>
      <vt:lpstr>PowerPoint 演示文稿</vt:lpstr>
      <vt:lpstr>PowerPoint 演示文稿</vt:lpstr>
      <vt:lpstr>PowerPoint 演示文稿</vt:lpstr>
      <vt:lpstr>扩频局域网</vt:lpstr>
      <vt:lpstr>PowerPoint 演示文稿</vt:lpstr>
      <vt:lpstr>窄带微波局域网</vt:lpstr>
      <vt:lpstr>PowerPoint 演示文稿</vt:lpstr>
      <vt:lpstr>PowerPoint 演示文稿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scenario</vt:lpstr>
      <vt:lpstr>performance of concerned protocol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CSMA/CA (collision avoid)</vt:lpstr>
      <vt:lpstr>“Taking turns” MAC protocols</vt:lpstr>
      <vt:lpstr>“Taking turns” MAC protocols</vt:lpstr>
      <vt:lpstr>“Taking turns” MAC protocols</vt:lpstr>
      <vt:lpstr> Summary of MAC protocols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无线通信简介</dc:title>
  <dc:creator>TianYe</dc:creator>
  <cp:lastModifiedBy>Gavin Zhao</cp:lastModifiedBy>
  <cp:revision>121</cp:revision>
  <dcterms:created xsi:type="dcterms:W3CDTF">2017-06-13T08:58:00Z</dcterms:created>
  <dcterms:modified xsi:type="dcterms:W3CDTF">2017-06-14T02:29:03Z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