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9" r:id="rId9"/>
    <p:sldId id="280" r:id="rId10"/>
    <p:sldId id="281" r:id="rId11"/>
    <p:sldId id="282" r:id="rId12"/>
    <p:sldId id="327" r:id="rId13"/>
    <p:sldId id="283" r:id="rId14"/>
    <p:sldId id="325" r:id="rId15"/>
    <p:sldId id="284" r:id="rId16"/>
    <p:sldId id="326" r:id="rId17"/>
    <p:sldId id="285" r:id="rId18"/>
    <p:sldId id="286" r:id="rId19"/>
    <p:sldId id="287" r:id="rId20"/>
    <p:sldId id="289" r:id="rId21"/>
    <p:sldId id="318" r:id="rId22"/>
    <p:sldId id="288" r:id="rId23"/>
    <p:sldId id="319" r:id="rId24"/>
    <p:sldId id="262" r:id="rId25"/>
    <p:sldId id="263" r:id="rId26"/>
    <p:sldId id="324" r:id="rId27"/>
    <p:sldId id="264" r:id="rId28"/>
    <p:sldId id="265" r:id="rId29"/>
    <p:sldId id="320" r:id="rId30"/>
    <p:sldId id="266" r:id="rId31"/>
    <p:sldId id="290" r:id="rId32"/>
    <p:sldId id="267" r:id="rId33"/>
    <p:sldId id="268" r:id="rId34"/>
    <p:sldId id="291" r:id="rId35"/>
    <p:sldId id="269" r:id="rId36"/>
    <p:sldId id="292" r:id="rId37"/>
    <p:sldId id="270" r:id="rId38"/>
    <p:sldId id="293" r:id="rId39"/>
    <p:sldId id="271" r:id="rId40"/>
    <p:sldId id="321" r:id="rId41"/>
    <p:sldId id="272" r:id="rId42"/>
    <p:sldId id="273" r:id="rId43"/>
    <p:sldId id="294" r:id="rId44"/>
    <p:sldId id="274" r:id="rId45"/>
    <p:sldId id="275" r:id="rId46"/>
    <p:sldId id="315" r:id="rId47"/>
    <p:sldId id="295" r:id="rId48"/>
    <p:sldId id="322" r:id="rId49"/>
    <p:sldId id="296" r:id="rId50"/>
    <p:sldId id="297" r:id="rId51"/>
    <p:sldId id="298" r:id="rId52"/>
    <p:sldId id="323" r:id="rId53"/>
    <p:sldId id="299" r:id="rId54"/>
    <p:sldId id="300" r:id="rId55"/>
    <p:sldId id="301" r:id="rId56"/>
    <p:sldId id="302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7" r:id="rId69"/>
    <p:sldId id="328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327158-4F1D-4ECD-BFB2-B677FA9C55BE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B0AF6E4-1B0D-401C-88DE-EB6B36C870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ndex08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USTC校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03DA40-B19C-4355-842D-24BDC8640586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F462F9-117E-43FF-A85F-9739EE1B2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C8AA-F736-4667-BA21-DEF4B217B8BD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C71D8-8E36-4AF7-A1D9-EFCC786279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38C8-2A92-4745-8D94-B76308824F3D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4452-3399-4D79-8895-984E87338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56DCA-0286-432F-B9C0-4C343603558E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9296E-3E5D-4D00-98EF-5CDD69FB23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CA95A-F881-4343-B7EF-88D3959359B4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23FA-6691-47A3-9AEC-D14B4E5A3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D58C-FA21-4652-8C1F-12CA1B5B9F0D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63814-B5AB-4889-B62E-0CF28EAAD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20600-AB39-456D-B4B1-790BD82C2395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AB8B3-D71B-4A34-9BF1-22FD74CD9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F762-F2F3-4104-9F4D-DA6561075279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8818-C32A-4230-8E55-75C0FFD5F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9FAB6-495B-45DA-BFED-7B147C5F2B43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901C6-F2C6-4F87-A79C-5075C829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E8459-17A0-42CD-9DFD-C8B22FCD30BC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949E-290C-44A5-9879-8AC0FCFE6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301E0-9D24-4D33-9761-63A3AEB8A28A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428F6-7249-46F2-8EA0-12F099366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 cstate="print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index08_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fld id="{B222671A-034C-4F07-A397-08D83C08DCAD}" type="datetime1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fld id="{58CB4C9E-31FA-4634-9AAE-34B8A3ED6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File:Wifi_hidden_station_problem.sv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462088"/>
          </a:xfrm>
        </p:spPr>
        <p:txBody>
          <a:bodyPr/>
          <a:lstStyle/>
          <a:p>
            <a:pPr eaLnBrk="1" hangingPunct="1"/>
            <a:r>
              <a:rPr lang="zh-CN" altLang="en-US"/>
              <a:t>第十四讲</a:t>
            </a:r>
            <a:r>
              <a:rPr lang="en-US" altLang="zh-CN"/>
              <a:t>		Wi-Fi</a:t>
            </a:r>
            <a:r>
              <a:rPr lang="zh-CN" altLang="en-US"/>
              <a:t>和</a:t>
            </a:r>
            <a:r>
              <a:rPr lang="en-US" altLang="zh-CN"/>
              <a:t>IEEE 802.11</a:t>
            </a:r>
            <a:endParaRPr lang="zh-CN" altLang="en-US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507AF-3238-4FA5-A13F-375BE86FFE47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704263" cy="5583238"/>
          </a:xfrm>
        </p:spPr>
        <p:txBody>
          <a:bodyPr/>
          <a:lstStyle/>
          <a:p>
            <a:r>
              <a:rPr lang="en-US" altLang="zh-CN" sz="2400"/>
              <a:t>HDLC</a:t>
            </a:r>
            <a:r>
              <a:rPr lang="zh-CN" altLang="en-US" sz="2400"/>
              <a:t>帧的类型</a:t>
            </a:r>
            <a:endParaRPr lang="en-US" altLang="zh-CN" sz="2400"/>
          </a:p>
          <a:p>
            <a:pPr lvl="1"/>
            <a:r>
              <a:rPr lang="en-US" altLang="zh-CN" sz="2000"/>
              <a:t>I</a:t>
            </a:r>
            <a:r>
              <a:rPr lang="zh-CN" altLang="en-US" sz="2000"/>
              <a:t>帧：用于传输用户数据，也可以用于处理传输流控制和差错控制</a:t>
            </a:r>
            <a:endParaRPr lang="en-US" altLang="zh-CN" sz="2000"/>
          </a:p>
          <a:p>
            <a:pPr lvl="1"/>
            <a:r>
              <a:rPr lang="en-US" altLang="zh-CN" sz="2000"/>
              <a:t>S</a:t>
            </a:r>
            <a:r>
              <a:rPr lang="zh-CN" altLang="en-US" sz="2000"/>
              <a:t>帧：用于流控制和差错管理</a:t>
            </a:r>
            <a:endParaRPr lang="en-US" altLang="zh-CN" sz="2000"/>
          </a:p>
          <a:p>
            <a:pPr lvl="1"/>
            <a:r>
              <a:rPr lang="en-US" altLang="zh-CN" sz="2000"/>
              <a:t>U</a:t>
            </a:r>
            <a:r>
              <a:rPr lang="zh-CN" altLang="en-US" sz="2000"/>
              <a:t>帧：无编号的帧</a:t>
            </a:r>
            <a:endParaRPr lang="en-US" altLang="zh-CN" sz="2000"/>
          </a:p>
          <a:p>
            <a:r>
              <a:rPr lang="en-US" altLang="zh-CN" sz="2400"/>
              <a:t>I</a:t>
            </a:r>
            <a:r>
              <a:rPr lang="zh-CN" altLang="en-US" sz="2400"/>
              <a:t>帧的</a:t>
            </a:r>
            <a:r>
              <a:rPr lang="en-US" altLang="zh-CN" sz="2400"/>
              <a:t>Control</a:t>
            </a:r>
            <a:r>
              <a:rPr lang="zh-CN" altLang="en-US" sz="2400"/>
              <a:t>域</a:t>
            </a:r>
            <a:endParaRPr lang="en-US" altLang="zh-CN" sz="2400"/>
          </a:p>
          <a:p>
            <a:pPr lvl="1"/>
            <a:r>
              <a:rPr lang="en-US" altLang="zh-CN" sz="2000"/>
              <a:t>N(S)</a:t>
            </a:r>
            <a:r>
              <a:rPr lang="zh-CN" altLang="en-US" sz="2000"/>
              <a:t>和</a:t>
            </a:r>
            <a:r>
              <a:rPr lang="en-US" altLang="zh-CN" sz="2000"/>
              <a:t>N(R)</a:t>
            </a:r>
            <a:r>
              <a:rPr lang="zh-CN" altLang="en-US" sz="2000"/>
              <a:t>字段：</a:t>
            </a:r>
            <a:r>
              <a:rPr lang="en-US" altLang="zh-CN" sz="2000"/>
              <a:t>N(S)</a:t>
            </a:r>
            <a:r>
              <a:rPr lang="zh-CN" altLang="en-US" sz="2000"/>
              <a:t>表示传输的帧序号，</a:t>
            </a:r>
            <a:r>
              <a:rPr lang="en-US" altLang="zh-CN" sz="2000"/>
              <a:t>N(R)</a:t>
            </a:r>
            <a:r>
              <a:rPr lang="zh-CN" altLang="en-US" sz="2000"/>
              <a:t>表示接收的帧编号，可以是</a:t>
            </a:r>
            <a:r>
              <a:rPr lang="en-US" altLang="zh-CN" sz="2000"/>
              <a:t>3</a:t>
            </a:r>
            <a:r>
              <a:rPr lang="zh-CN" altLang="en-US" sz="2000"/>
              <a:t>或</a:t>
            </a:r>
            <a:r>
              <a:rPr lang="en-US" altLang="zh-CN" sz="2000"/>
              <a:t>7</a:t>
            </a:r>
            <a:r>
              <a:rPr lang="zh-CN" altLang="en-US" sz="2000"/>
              <a:t>个</a:t>
            </a:r>
            <a:r>
              <a:rPr lang="en-US" altLang="zh-CN" sz="2000"/>
              <a:t>bit</a:t>
            </a:r>
          </a:p>
          <a:p>
            <a:pPr lvl="1"/>
            <a:r>
              <a:rPr lang="en-US" altLang="zh-CN" sz="2000"/>
              <a:t>P/F</a:t>
            </a:r>
            <a:r>
              <a:rPr lang="zh-CN" altLang="en-US" sz="2000"/>
              <a:t>位：</a:t>
            </a:r>
            <a:r>
              <a:rPr lang="en-US" altLang="zh-CN" sz="2000"/>
              <a:t>Poll/final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表示设为</a:t>
            </a:r>
            <a:r>
              <a:rPr lang="en-US" altLang="zh-CN" sz="2000"/>
              <a:t>P bit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表示设为</a:t>
            </a:r>
            <a:r>
              <a:rPr lang="en-US" altLang="zh-CN" sz="2000"/>
              <a:t>F bit</a:t>
            </a:r>
          </a:p>
          <a:p>
            <a:r>
              <a:rPr lang="en-US" altLang="zh-CN" sz="2400"/>
              <a:t>S</a:t>
            </a:r>
            <a:r>
              <a:rPr lang="zh-CN" altLang="en-US" sz="2400"/>
              <a:t>帧，有以下类型</a:t>
            </a:r>
            <a:endParaRPr lang="en-US" altLang="zh-CN" sz="2400"/>
          </a:p>
          <a:p>
            <a:pPr lvl="1"/>
            <a:r>
              <a:rPr lang="en-US" altLang="zh-CN" sz="2000"/>
              <a:t>Receive ready</a:t>
            </a:r>
            <a:r>
              <a:rPr lang="zh-CN" altLang="en-US" sz="2000"/>
              <a:t>（</a:t>
            </a:r>
            <a:r>
              <a:rPr lang="en-US" altLang="zh-CN" sz="2000"/>
              <a:t>RR</a:t>
            </a:r>
            <a:r>
              <a:rPr lang="zh-CN" altLang="en-US" sz="2000"/>
              <a:t>）：应答正确接收的帧，并希望继续传输</a:t>
            </a:r>
            <a:endParaRPr lang="en-US" altLang="zh-CN" sz="2000"/>
          </a:p>
          <a:p>
            <a:pPr lvl="1"/>
            <a:r>
              <a:rPr lang="en-US" altLang="zh-CN" sz="2000"/>
              <a:t>Receive not ready</a:t>
            </a:r>
            <a:r>
              <a:rPr lang="zh-CN" altLang="en-US" sz="2000"/>
              <a:t>（</a:t>
            </a:r>
            <a:r>
              <a:rPr lang="en-US" altLang="zh-CN" sz="2000"/>
              <a:t>RNR</a:t>
            </a:r>
            <a:r>
              <a:rPr lang="zh-CN" altLang="en-US" sz="2000"/>
              <a:t>）：应答正确接收的帧，但希望对方暂停传输</a:t>
            </a:r>
            <a:endParaRPr lang="en-US" altLang="zh-CN" sz="2000"/>
          </a:p>
          <a:p>
            <a:pPr lvl="1"/>
            <a:r>
              <a:rPr lang="en-US" altLang="zh-CN" sz="2000"/>
              <a:t>Reject</a:t>
            </a:r>
            <a:r>
              <a:rPr lang="zh-CN" altLang="en-US" sz="2000"/>
              <a:t>（</a:t>
            </a:r>
            <a:r>
              <a:rPr lang="en-US" altLang="zh-CN" sz="2000"/>
              <a:t>REJ</a:t>
            </a:r>
            <a:r>
              <a:rPr lang="zh-CN" altLang="en-US" sz="2000"/>
              <a:t>）：拒绝上一接收的帧，触发</a:t>
            </a:r>
            <a:r>
              <a:rPr lang="en-US" altLang="zh-CN" sz="2000"/>
              <a:t>go-back-N ARQ</a:t>
            </a:r>
          </a:p>
          <a:p>
            <a:pPr lvl="1"/>
            <a:r>
              <a:rPr lang="en-US" altLang="zh-CN" sz="2000"/>
              <a:t>Selective reject</a:t>
            </a:r>
            <a:r>
              <a:rPr lang="zh-CN" altLang="en-US" sz="2000"/>
              <a:t>（</a:t>
            </a:r>
            <a:r>
              <a:rPr lang="en-US" altLang="zh-CN" sz="2000"/>
              <a:t>SREJ</a:t>
            </a:r>
            <a:r>
              <a:rPr lang="zh-CN" altLang="en-US" sz="2000"/>
              <a:t>）：有选择地拒绝某一帧</a:t>
            </a:r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CCD74-868C-4C46-A3F3-3F5BBB69899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57F614-A0E9-46A0-B050-4FC519D67BF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88773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20688"/>
            <a:ext cx="8704263" cy="5511825"/>
          </a:xfrm>
        </p:spPr>
        <p:txBody>
          <a:bodyPr/>
          <a:lstStyle/>
          <a:p>
            <a:r>
              <a:rPr lang="en-US" altLang="zh-CN" sz="2400" dirty="0"/>
              <a:t>U</a:t>
            </a:r>
            <a:r>
              <a:rPr lang="zh-CN" altLang="en-US" sz="2400" dirty="0"/>
              <a:t>帧类型</a:t>
            </a: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9296E-3E5D-4D00-98EF-5CDD69FB23B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" y="620689"/>
            <a:ext cx="9139325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 sz="2800" dirty="0"/>
              <a:t>HDLC</a:t>
            </a:r>
            <a:r>
              <a:rPr lang="zh-CN" altLang="en-US" sz="2800" dirty="0"/>
              <a:t>包含三个阶段</a:t>
            </a:r>
            <a:endParaRPr lang="en-US" altLang="zh-CN" sz="2800" dirty="0"/>
          </a:p>
          <a:p>
            <a:pPr lvl="1"/>
            <a:r>
              <a:rPr lang="zh-CN" altLang="en-US" sz="2400" dirty="0"/>
              <a:t>第一阶段，建立数据链路，通信双方协商各种参数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第二阶段，实施数据通信，执行流控制和差错管理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第三阶段，一方撤销链路</a:t>
            </a:r>
            <a:endParaRPr lang="en-US" altLang="zh-CN" sz="2400" dirty="0"/>
          </a:p>
          <a:p>
            <a:r>
              <a:rPr lang="zh-CN" altLang="en-US" sz="2800" dirty="0"/>
              <a:t>链路建立</a:t>
            </a:r>
            <a:endParaRPr lang="en-US" altLang="zh-CN" sz="2800" dirty="0"/>
          </a:p>
          <a:p>
            <a:pPr lvl="1"/>
            <a:r>
              <a:rPr lang="zh-CN" altLang="en-US" sz="2400" dirty="0"/>
              <a:t>一方发出建立链路请求，确定使用</a:t>
            </a:r>
            <a:r>
              <a:rPr lang="en-US" altLang="zh-CN" sz="2400" dirty="0"/>
              <a:t>3</a:t>
            </a:r>
            <a:r>
              <a:rPr lang="zh-CN" altLang="en-US" sz="2400" dirty="0"/>
              <a:t>或者</a:t>
            </a:r>
            <a:r>
              <a:rPr lang="en-US" altLang="zh-CN" sz="2400" dirty="0"/>
              <a:t>7bit</a:t>
            </a:r>
            <a:r>
              <a:rPr lang="zh-CN" altLang="en-US" sz="2400" dirty="0"/>
              <a:t>的帧编号方案</a:t>
            </a:r>
            <a:endParaRPr lang="en-US" altLang="zh-CN" sz="2400" dirty="0"/>
          </a:p>
          <a:p>
            <a:pPr lvl="1"/>
            <a:r>
              <a:rPr lang="zh-CN" altLang="en-US" sz="2400" dirty="0"/>
              <a:t>另一方发送</a:t>
            </a:r>
            <a:r>
              <a:rPr lang="en-US" altLang="zh-CN" sz="2400" dirty="0"/>
              <a:t>UA</a:t>
            </a:r>
            <a:r>
              <a:rPr lang="zh-CN" altLang="en-US" sz="2400" dirty="0"/>
              <a:t>帧表示接受请求，或者发送</a:t>
            </a:r>
            <a:r>
              <a:rPr lang="en-US" altLang="zh-CN" sz="2400" dirty="0"/>
              <a:t>DM</a:t>
            </a:r>
            <a:r>
              <a:rPr lang="zh-CN" altLang="en-US" sz="2400" dirty="0"/>
              <a:t>帧表示拒接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54C18-A4A3-4A8A-B980-A8AAFC95EB6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 sz="2800" dirty="0"/>
              <a:t>数据通信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N(S)</a:t>
            </a:r>
            <a:r>
              <a:rPr lang="zh-CN" altLang="en-US" sz="2400" dirty="0"/>
              <a:t>和</a:t>
            </a:r>
            <a:r>
              <a:rPr lang="en-US" altLang="zh-CN" sz="2400" dirty="0"/>
              <a:t>N(R)</a:t>
            </a:r>
            <a:r>
              <a:rPr lang="zh-CN" altLang="en-US" sz="2400" dirty="0"/>
              <a:t>字段顺序地编号，帧编号模</a:t>
            </a:r>
            <a:r>
              <a:rPr lang="en-US" altLang="zh-CN" sz="2400" dirty="0"/>
              <a:t>8</a:t>
            </a:r>
            <a:r>
              <a:rPr lang="zh-CN" altLang="en-US" sz="2400" dirty="0"/>
              <a:t>或者模</a:t>
            </a:r>
            <a:r>
              <a:rPr lang="en-US" altLang="zh-CN" sz="2400" dirty="0"/>
              <a:t>128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RR</a:t>
            </a:r>
            <a:r>
              <a:rPr lang="zh-CN" altLang="en-US" sz="2400" dirty="0"/>
              <a:t>通过指示希望接受的</a:t>
            </a:r>
            <a:r>
              <a:rPr lang="en-US" altLang="zh-CN" sz="2400" dirty="0"/>
              <a:t>I</a:t>
            </a:r>
            <a:r>
              <a:rPr lang="zh-CN" altLang="en-US" sz="2400" dirty="0"/>
              <a:t>帧来应答正确接收到的最后一个</a:t>
            </a:r>
            <a:r>
              <a:rPr lang="en-US" altLang="zh-CN" sz="2400" dirty="0"/>
              <a:t>I</a:t>
            </a:r>
            <a:r>
              <a:rPr lang="zh-CN" altLang="en-US" sz="2400" dirty="0"/>
              <a:t>帧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RNR</a:t>
            </a:r>
            <a:r>
              <a:rPr lang="zh-CN" altLang="en-US" sz="2400" dirty="0"/>
              <a:t>应答正确接收到的最后一个</a:t>
            </a:r>
            <a:r>
              <a:rPr lang="en-US" altLang="zh-CN" sz="2400" dirty="0"/>
              <a:t>I</a:t>
            </a:r>
            <a:r>
              <a:rPr lang="zh-CN" altLang="en-US" sz="2400" dirty="0"/>
              <a:t>帧，并要求暂停传输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REJ</a:t>
            </a:r>
            <a:r>
              <a:rPr lang="zh-CN" altLang="en-US" sz="2400" dirty="0"/>
              <a:t>启动</a:t>
            </a:r>
            <a:r>
              <a:rPr lang="en-US" altLang="zh-CN" sz="2400" dirty="0"/>
              <a:t>go-back-N ARQ</a:t>
            </a:r>
            <a:r>
              <a:rPr lang="zh-CN" altLang="en-US" sz="2400" dirty="0"/>
              <a:t>，请求所有编号为</a:t>
            </a:r>
            <a:r>
              <a:rPr lang="en-US" altLang="zh-CN" sz="2400" dirty="0"/>
              <a:t>N(R)</a:t>
            </a:r>
            <a:r>
              <a:rPr lang="zh-CN" altLang="en-US" sz="2400" dirty="0"/>
              <a:t>以后帧重传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SREJ</a:t>
            </a:r>
            <a:r>
              <a:rPr lang="zh-CN" altLang="en-US" sz="2400" dirty="0"/>
              <a:t>指示重传某一帧</a:t>
            </a:r>
            <a:endParaRPr lang="en-US" altLang="zh-CN" sz="2400" dirty="0"/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5D25B-DB9F-4F2F-A45F-E1444B34297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39738" y="692150"/>
            <a:ext cx="8704262" cy="5440363"/>
          </a:xfrm>
        </p:spPr>
        <p:txBody>
          <a:bodyPr/>
          <a:lstStyle/>
          <a:p>
            <a:r>
              <a:rPr lang="zh-CN" altLang="en-US" sz="2800"/>
              <a:t>链路撤销</a:t>
            </a:r>
            <a:endParaRPr lang="en-US" altLang="zh-CN" sz="2800"/>
          </a:p>
          <a:p>
            <a:pPr lvl="1"/>
            <a:r>
              <a:rPr lang="zh-CN" altLang="en-US" sz="2400"/>
              <a:t>希望撤销的一方发出</a:t>
            </a:r>
            <a:r>
              <a:rPr lang="en-US" altLang="zh-CN" sz="2400"/>
              <a:t>DISC</a:t>
            </a:r>
            <a:r>
              <a:rPr lang="zh-CN" altLang="en-US" sz="2400"/>
              <a:t>帧</a:t>
            </a:r>
            <a:endParaRPr lang="en-US" altLang="zh-CN" sz="2400"/>
          </a:p>
          <a:p>
            <a:pPr lvl="1"/>
            <a:r>
              <a:rPr lang="zh-CN" altLang="en-US" sz="2400"/>
              <a:t>另一方响应</a:t>
            </a:r>
            <a:r>
              <a:rPr lang="en-US" altLang="zh-CN" sz="2400"/>
              <a:t>UA</a:t>
            </a:r>
            <a:r>
              <a:rPr lang="zh-CN" altLang="en-US" sz="2400"/>
              <a:t>帧</a:t>
            </a:r>
            <a:endParaRPr lang="en-US" altLang="zh-CN" sz="2400"/>
          </a:p>
          <a:p>
            <a:r>
              <a:rPr lang="zh-CN" altLang="en-US" sz="2800"/>
              <a:t>一些</a:t>
            </a:r>
            <a:r>
              <a:rPr lang="en-US" altLang="zh-CN" sz="2800"/>
              <a:t>HDLC</a:t>
            </a:r>
            <a:r>
              <a:rPr lang="zh-CN" altLang="en-US" sz="2800"/>
              <a:t>应用示例</a:t>
            </a:r>
            <a:endParaRPr lang="en-US" altLang="zh-CN" sz="28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29938-69DE-495D-AD25-9C96F1F1E8A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280193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6012160" y="2060575"/>
            <a:ext cx="3181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zh-CN" altLang="en-US" sz="2400" dirty="0"/>
              <a:t>一方不断地超时重传</a:t>
            </a:r>
            <a:r>
              <a:rPr lang="en-US" altLang="zh-CN" sz="2400" dirty="0"/>
              <a:t>SABM</a:t>
            </a:r>
            <a:r>
              <a:rPr lang="zh-CN" altLang="en-US" sz="2400" dirty="0"/>
              <a:t>，直到接收到</a:t>
            </a:r>
            <a:r>
              <a:rPr lang="en-US" altLang="zh-CN" sz="2400" dirty="0"/>
              <a:t>UA</a:t>
            </a:r>
            <a:r>
              <a:rPr lang="zh-CN" altLang="en-US" sz="2400" dirty="0"/>
              <a:t>或</a:t>
            </a:r>
            <a:r>
              <a:rPr lang="en-US" altLang="zh-CN" sz="2400" dirty="0"/>
              <a:t>DM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5D5C9-A712-4B30-BC2A-BC57577E6E2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549275"/>
            <a:ext cx="3217862" cy="600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5651500" y="3009900"/>
            <a:ext cx="3097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正常的双工通信，注意</a:t>
            </a:r>
            <a:r>
              <a:rPr lang="en-US" altLang="zh-CN" sz="2400"/>
              <a:t>N(S)</a:t>
            </a:r>
            <a:r>
              <a:rPr lang="zh-CN" altLang="en-US" sz="2400"/>
              <a:t>和</a:t>
            </a:r>
            <a:r>
              <a:rPr lang="en-US" altLang="zh-CN" sz="2400"/>
              <a:t>N(R)</a:t>
            </a:r>
            <a:r>
              <a:rPr lang="zh-CN" altLang="en-US" sz="2400"/>
              <a:t>的增长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5FA27-0AEC-4F45-9EDB-130D6FE161D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92150"/>
            <a:ext cx="2087563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2124075" y="1484313"/>
            <a:ext cx="2519363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发送</a:t>
            </a:r>
            <a:r>
              <a:rPr lang="en-US" altLang="zh-CN" sz="2000"/>
              <a:t>RNR</a:t>
            </a:r>
            <a:r>
              <a:rPr lang="zh-CN" altLang="en-US" sz="2000"/>
              <a:t>帧， 表示自己处于</a:t>
            </a:r>
            <a:r>
              <a:rPr lang="en-US" altLang="zh-CN" sz="2000"/>
              <a:t>busy</a:t>
            </a:r>
            <a:r>
              <a:rPr lang="zh-CN" altLang="en-US" sz="2000"/>
              <a:t>状态，要求</a:t>
            </a:r>
            <a:r>
              <a:rPr lang="en-US" altLang="zh-CN" sz="2000"/>
              <a:t>B</a:t>
            </a:r>
            <a:r>
              <a:rPr lang="zh-CN" altLang="en-US" sz="2000"/>
              <a:t>暂停传输</a:t>
            </a:r>
            <a:endParaRPr lang="en-US" altLang="zh-CN" sz="2000"/>
          </a:p>
          <a:p>
            <a:pPr>
              <a:buFont typeface="Arial" charset="0"/>
              <a:buChar char="•"/>
            </a:pPr>
            <a:r>
              <a:rPr lang="en-US" altLang="zh-CN" sz="2000"/>
              <a:t>B</a:t>
            </a:r>
            <a:r>
              <a:rPr lang="zh-CN" altLang="en-US" sz="2000"/>
              <a:t>定期向</a:t>
            </a:r>
            <a:r>
              <a:rPr lang="en-US" altLang="zh-CN" sz="2000"/>
              <a:t>A</a:t>
            </a:r>
            <a:r>
              <a:rPr lang="zh-CN" altLang="en-US" sz="2000"/>
              <a:t>发送设置</a:t>
            </a:r>
            <a:r>
              <a:rPr lang="en-US" altLang="zh-CN" sz="2000"/>
              <a:t>P</a:t>
            </a:r>
            <a:r>
              <a:rPr lang="zh-CN" altLang="en-US" sz="2000"/>
              <a:t>位的</a:t>
            </a:r>
            <a:r>
              <a:rPr lang="en-US" altLang="zh-CN" sz="2000"/>
              <a:t>RR</a:t>
            </a:r>
            <a:r>
              <a:rPr lang="zh-CN" altLang="en-US" sz="2000"/>
              <a:t>，询问</a:t>
            </a:r>
            <a:r>
              <a:rPr lang="en-US" altLang="zh-CN" sz="2000"/>
              <a:t>A</a:t>
            </a:r>
            <a:r>
              <a:rPr lang="zh-CN" altLang="en-US" sz="2000"/>
              <a:t>是否可以恢复传输</a:t>
            </a:r>
            <a:endParaRPr lang="en-US" altLang="zh-CN" sz="2000"/>
          </a:p>
          <a:p>
            <a:pPr>
              <a:buFont typeface="Arial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通过发送</a:t>
            </a:r>
            <a:r>
              <a:rPr lang="en-US" altLang="zh-CN" sz="2000"/>
              <a:t>RNR</a:t>
            </a:r>
            <a:r>
              <a:rPr lang="zh-CN" altLang="en-US" sz="2000"/>
              <a:t>表示仍处于</a:t>
            </a:r>
            <a:r>
              <a:rPr lang="en-US" altLang="zh-CN" sz="2000"/>
              <a:t>busy</a:t>
            </a:r>
            <a:r>
              <a:rPr lang="zh-CN" altLang="en-US" sz="2000"/>
              <a:t>状态，或者</a:t>
            </a:r>
            <a:endParaRPr lang="en-US" altLang="zh-CN" sz="2000"/>
          </a:p>
          <a:p>
            <a:pPr>
              <a:buFont typeface="Arial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通过发送</a:t>
            </a:r>
            <a:r>
              <a:rPr lang="en-US" altLang="zh-CN" sz="2000"/>
              <a:t>RR</a:t>
            </a:r>
            <a:r>
              <a:rPr lang="zh-CN" altLang="en-US" sz="2000"/>
              <a:t>表示自己不再处于</a:t>
            </a:r>
            <a:r>
              <a:rPr lang="en-US" altLang="zh-CN" sz="2000"/>
              <a:t>busy</a:t>
            </a:r>
            <a:r>
              <a:rPr lang="zh-CN" altLang="en-US" sz="2000"/>
              <a:t>状态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908050"/>
            <a:ext cx="2087562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732588" y="1557338"/>
            <a:ext cx="22320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Go-back-N ARQ</a:t>
            </a:r>
          </a:p>
          <a:p>
            <a:pPr>
              <a:buFont typeface="Arial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向</a:t>
            </a:r>
            <a:r>
              <a:rPr lang="en-US" altLang="zh-CN" sz="2000"/>
              <a:t>B</a:t>
            </a:r>
            <a:r>
              <a:rPr lang="zh-CN" altLang="en-US" sz="2000"/>
              <a:t>传输的一个</a:t>
            </a:r>
            <a:r>
              <a:rPr lang="en-US" altLang="zh-CN" sz="2000"/>
              <a:t>I</a:t>
            </a:r>
            <a:r>
              <a:rPr lang="zh-CN" altLang="en-US" sz="2000"/>
              <a:t>帧错误，</a:t>
            </a:r>
            <a:r>
              <a:rPr lang="en-US" altLang="zh-CN" sz="2000"/>
              <a:t>B</a:t>
            </a:r>
            <a:r>
              <a:rPr lang="zh-CN" altLang="en-US" sz="2000"/>
              <a:t>发送</a:t>
            </a:r>
            <a:r>
              <a:rPr lang="en-US" altLang="zh-CN" sz="2000"/>
              <a:t>REJ</a:t>
            </a:r>
            <a:r>
              <a:rPr lang="zh-CN" altLang="en-US" sz="2000"/>
              <a:t>，并丢弃错误发生后接收的所有</a:t>
            </a:r>
            <a:r>
              <a:rPr lang="en-US" altLang="zh-CN" sz="2000"/>
              <a:t>I</a:t>
            </a:r>
            <a:r>
              <a:rPr lang="zh-CN" altLang="en-US" sz="2000"/>
              <a:t>帧</a:t>
            </a:r>
            <a:endParaRPr lang="en-US" altLang="zh-CN" sz="2000"/>
          </a:p>
          <a:p>
            <a:pPr>
              <a:buFont typeface="Arial" charset="0"/>
              <a:buChar char="•"/>
            </a:pPr>
            <a:r>
              <a:rPr lang="en-US" altLang="zh-CN" sz="2000"/>
              <a:t>A</a:t>
            </a:r>
            <a:r>
              <a:rPr lang="zh-CN" altLang="en-US" sz="2000"/>
              <a:t>从错误</a:t>
            </a:r>
            <a:r>
              <a:rPr lang="en-US" altLang="zh-CN" sz="2000"/>
              <a:t>I</a:t>
            </a:r>
            <a:r>
              <a:rPr lang="zh-CN" altLang="en-US" sz="2000"/>
              <a:t>帧开始重新传输</a:t>
            </a:r>
            <a:endParaRPr lang="en-US" altLang="zh-CN" sz="20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981075"/>
            <a:ext cx="3384550" cy="535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4211638" y="1412875"/>
            <a:ext cx="352901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使用超时的错误恢复</a:t>
            </a:r>
            <a:endParaRPr lang="en-US" altLang="zh-CN" sz="2400" dirty="0"/>
          </a:p>
          <a:p>
            <a:pPr>
              <a:buFont typeface="Arial" charset="0"/>
              <a:buChar char="•"/>
            </a:pPr>
            <a:r>
              <a:rPr lang="en-US" altLang="zh-CN" sz="2400" dirty="0"/>
              <a:t>B</a:t>
            </a:r>
            <a:r>
              <a:rPr lang="zh-CN" altLang="en-US" sz="2400" dirty="0"/>
              <a:t>收到错误帧（不能断定是</a:t>
            </a:r>
            <a:r>
              <a:rPr lang="en-US" altLang="zh-CN" sz="2400" dirty="0"/>
              <a:t>I</a:t>
            </a:r>
            <a:r>
              <a:rPr lang="zh-CN" altLang="en-US" sz="2400" dirty="0"/>
              <a:t>帧）</a:t>
            </a:r>
            <a:endParaRPr lang="en-US" altLang="zh-CN" sz="2400" dirty="0"/>
          </a:p>
          <a:p>
            <a:pPr>
              <a:buFont typeface="Arial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等待超时，没有收到</a:t>
            </a:r>
            <a:r>
              <a:rPr lang="en-US" altLang="zh-CN" sz="2400" dirty="0"/>
              <a:t>RR</a:t>
            </a:r>
            <a:r>
              <a:rPr lang="zh-CN" altLang="en-US" sz="2400" dirty="0"/>
              <a:t>或者</a:t>
            </a:r>
            <a:r>
              <a:rPr lang="en-US" altLang="zh-CN" sz="2400" dirty="0"/>
              <a:t>REJ</a:t>
            </a:r>
          </a:p>
          <a:p>
            <a:pPr>
              <a:buFont typeface="Arial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向</a:t>
            </a:r>
            <a:r>
              <a:rPr lang="en-US" altLang="zh-CN" sz="2400" dirty="0"/>
              <a:t>B</a:t>
            </a:r>
            <a:r>
              <a:rPr lang="zh-CN" altLang="en-US" sz="2400" dirty="0"/>
              <a:t>发送设置</a:t>
            </a:r>
            <a:r>
              <a:rPr lang="en-US" altLang="zh-CN" sz="2400" dirty="0"/>
              <a:t>P</a:t>
            </a:r>
            <a:r>
              <a:rPr lang="zh-CN" altLang="en-US" sz="2400" dirty="0"/>
              <a:t>位的</a:t>
            </a:r>
            <a:r>
              <a:rPr lang="en-US" altLang="zh-CN" sz="2400" dirty="0"/>
              <a:t>RR</a:t>
            </a:r>
            <a:r>
              <a:rPr lang="zh-CN" altLang="en-US" sz="2400" dirty="0"/>
              <a:t>，询问对方状态</a:t>
            </a:r>
            <a:endParaRPr lang="en-US" altLang="zh-CN" sz="2400" dirty="0"/>
          </a:p>
          <a:p>
            <a:pPr>
              <a:buFont typeface="Arial" charset="0"/>
              <a:buChar char="•"/>
            </a:pPr>
            <a:r>
              <a:rPr lang="en-US" altLang="zh-CN" sz="2400" dirty="0"/>
              <a:t>B</a:t>
            </a:r>
            <a:r>
              <a:rPr lang="zh-CN" altLang="en-US" sz="2400" dirty="0"/>
              <a:t>回应</a:t>
            </a:r>
            <a:r>
              <a:rPr lang="en-US" altLang="zh-CN" sz="2400" dirty="0"/>
              <a:t>RR</a:t>
            </a:r>
            <a:r>
              <a:rPr lang="zh-CN" altLang="en-US" sz="2400" dirty="0"/>
              <a:t>，指示正确接收的</a:t>
            </a:r>
            <a:r>
              <a:rPr lang="en-US" altLang="zh-CN" sz="2400" dirty="0"/>
              <a:t>I</a:t>
            </a:r>
            <a:r>
              <a:rPr lang="zh-CN" altLang="en-US" sz="2400" dirty="0"/>
              <a:t>帧</a:t>
            </a:r>
            <a:endParaRPr lang="en-US" altLang="zh-CN" sz="2400" dirty="0"/>
          </a:p>
          <a:p>
            <a:pPr>
              <a:buFont typeface="Arial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从错误帧开始重传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</a:t>
            </a:r>
            <a:r>
              <a:rPr lang="zh-CN" altLang="en-US"/>
              <a:t>的</a:t>
            </a:r>
            <a:r>
              <a:rPr lang="en-US" altLang="zh-CN"/>
              <a:t>LLC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LLC</a:t>
            </a:r>
            <a:r>
              <a:rPr lang="zh-CN" altLang="en-US" sz="2800"/>
              <a:t>的所有</a:t>
            </a:r>
            <a:r>
              <a:rPr lang="en-US" altLang="zh-CN" sz="2800"/>
              <a:t>PDU</a:t>
            </a:r>
            <a:r>
              <a:rPr lang="zh-CN" altLang="en-US" sz="2800"/>
              <a:t>格式一致</a:t>
            </a:r>
            <a:endParaRPr lang="en-US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7D15B-F978-4400-84E8-68E9AA446BC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349500"/>
            <a:ext cx="7723187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488" y="1700213"/>
            <a:ext cx="5243512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</a:t>
            </a:r>
            <a:r>
              <a:rPr lang="zh-CN" altLang="en-US"/>
              <a:t>体系结构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LAN</a:t>
            </a:r>
            <a:r>
              <a:rPr lang="zh-CN" altLang="en-US"/>
              <a:t>协议仅涉及</a:t>
            </a:r>
            <a:br>
              <a:rPr lang="en-US" altLang="zh-CN"/>
            </a:br>
            <a:r>
              <a:rPr lang="en-US" altLang="zh-CN"/>
              <a:t>OSI</a:t>
            </a:r>
            <a:r>
              <a:rPr lang="zh-CN" altLang="en-US"/>
              <a:t>协议体系结构</a:t>
            </a:r>
            <a:br>
              <a:rPr lang="en-US" altLang="zh-CN"/>
            </a:br>
            <a:r>
              <a:rPr lang="zh-CN" altLang="en-US"/>
              <a:t>的低层</a:t>
            </a:r>
            <a:endParaRPr lang="en-US" altLang="zh-CN"/>
          </a:p>
          <a:p>
            <a:r>
              <a:rPr lang="en-US" altLang="zh-CN"/>
              <a:t>IEEE 802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B1542-CD15-450D-A603-103C351C75C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6156325" y="1412875"/>
            <a:ext cx="25193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OSI</a:t>
            </a:r>
            <a:r>
              <a:rPr lang="zh-CN" altLang="en-US" sz="2000" b="1"/>
              <a:t>和</a:t>
            </a:r>
            <a:r>
              <a:rPr lang="en-US" altLang="zh-CN" sz="2000" b="1"/>
              <a:t>LAN</a:t>
            </a:r>
            <a:r>
              <a:rPr lang="zh-CN" altLang="en-US" sz="2000" b="1"/>
              <a:t>协议层次对比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LLC</a:t>
            </a:r>
            <a:r>
              <a:rPr lang="zh-CN" altLang="en-US"/>
              <a:t>层提供的服务</a:t>
            </a:r>
            <a:endParaRPr lang="en-US" altLang="zh-CN"/>
          </a:p>
          <a:p>
            <a:pPr lvl="1"/>
            <a:r>
              <a:rPr lang="zh-CN" altLang="en-US"/>
              <a:t>无应答的无连接服务</a:t>
            </a:r>
            <a:endParaRPr lang="en-US" altLang="zh-CN"/>
          </a:p>
          <a:p>
            <a:pPr lvl="2"/>
            <a:r>
              <a:rPr lang="zh-CN" altLang="en-US"/>
              <a:t>数据报类型的服务，无流量和差错控制，无保障的数据传输</a:t>
            </a:r>
            <a:endParaRPr lang="en-US" altLang="zh-CN"/>
          </a:p>
          <a:p>
            <a:pPr lvl="2"/>
            <a:r>
              <a:rPr lang="zh-CN" altLang="en-US"/>
              <a:t>适用于上层协议提供流量和差错控制的情况，如</a:t>
            </a:r>
            <a:r>
              <a:rPr lang="en-US" altLang="zh-CN"/>
              <a:t>TCP</a:t>
            </a:r>
          </a:p>
          <a:p>
            <a:pPr lvl="2"/>
            <a:r>
              <a:rPr lang="zh-CN" altLang="en-US"/>
              <a:t>或者，在</a:t>
            </a:r>
            <a:r>
              <a:rPr lang="en-US" altLang="zh-CN"/>
              <a:t>LLC</a:t>
            </a:r>
            <a:r>
              <a:rPr lang="zh-CN" altLang="en-US"/>
              <a:t>提供流量和差错控制带来的好处并不足以抵消其需要的</a:t>
            </a:r>
            <a:r>
              <a:rPr lang="en-US" altLang="zh-CN"/>
              <a:t>overhead</a:t>
            </a:r>
          </a:p>
          <a:p>
            <a:pPr lvl="1"/>
            <a:r>
              <a:rPr lang="zh-CN" altLang="en-US"/>
              <a:t>基于连接的服务</a:t>
            </a:r>
            <a:endParaRPr lang="en-US" altLang="zh-CN"/>
          </a:p>
          <a:p>
            <a:pPr lvl="2"/>
            <a:r>
              <a:rPr lang="zh-CN" altLang="en-US"/>
              <a:t>在用户之间建立逻辑连接，提供流量和差错控制，类似</a:t>
            </a:r>
            <a:r>
              <a:rPr lang="en-US" altLang="zh-CN"/>
              <a:t>HDLC</a:t>
            </a:r>
          </a:p>
          <a:p>
            <a:pPr lvl="2"/>
            <a:r>
              <a:rPr lang="zh-CN" altLang="en-US"/>
              <a:t>用于简单的无线设备，例如无线传感器，这类设备可能没有复杂的上层协议，需要在</a:t>
            </a:r>
            <a:r>
              <a:rPr lang="en-US" altLang="zh-CN"/>
              <a:t>LLC</a:t>
            </a:r>
            <a:r>
              <a:rPr lang="zh-CN" altLang="en-US"/>
              <a:t>层具备流量和差错控制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44E85-4989-4487-A7E0-D234D836496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zh-CN" altLang="en-US"/>
              <a:t>有应答的无连接服务</a:t>
            </a:r>
            <a:endParaRPr lang="en-US" altLang="zh-CN"/>
          </a:p>
          <a:p>
            <a:pPr lvl="2"/>
            <a:r>
              <a:rPr lang="zh-CN" altLang="en-US"/>
              <a:t>介于上面两者之间，应答数据报，不预先建立逻辑连接</a:t>
            </a:r>
            <a:endParaRPr lang="en-US" altLang="zh-CN"/>
          </a:p>
          <a:p>
            <a:pPr lvl="2"/>
            <a:r>
              <a:rPr lang="zh-CN" altLang="en-US"/>
              <a:t>在基于连接的服务中，</a:t>
            </a:r>
            <a:r>
              <a:rPr lang="en-US" altLang="zh-CN"/>
              <a:t>LLC</a:t>
            </a:r>
            <a:r>
              <a:rPr lang="zh-CN" altLang="en-US"/>
              <a:t>软件维护一个表格，用于保存和更新所有的连接状态，这种方式在一对很多个终端的情况下不现实</a:t>
            </a:r>
            <a:endParaRPr lang="en-US" altLang="zh-CN"/>
          </a:p>
          <a:p>
            <a:endParaRPr lang="zh-CN" altLang="en-US" sz="40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C318-B4E6-46CD-8DF0-B5C1B707AF8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 sz="2800" dirty="0"/>
              <a:t>Type 1 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lvl="1"/>
            <a:r>
              <a:rPr lang="zh-CN" altLang="en-US" sz="2400" dirty="0"/>
              <a:t>提供无应答的无连接服务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使用无编号的</a:t>
            </a:r>
            <a:r>
              <a:rPr lang="en-US" altLang="zh-CN" sz="2400" dirty="0"/>
              <a:t>(UI) PDU</a:t>
            </a:r>
            <a:r>
              <a:rPr lang="zh-CN" altLang="en-US" sz="2400" dirty="0"/>
              <a:t>传输用户数据</a:t>
            </a:r>
            <a:endParaRPr lang="en-US" altLang="zh-CN" sz="2400" dirty="0"/>
          </a:p>
          <a:p>
            <a:pPr lvl="1"/>
            <a:r>
              <a:rPr lang="zh-CN" altLang="en-US" sz="2400" dirty="0"/>
              <a:t>另外使用两类</a:t>
            </a: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XID</a:t>
            </a:r>
            <a:r>
              <a:rPr lang="zh-CN" altLang="en-US" sz="2400" dirty="0"/>
              <a:t>和</a:t>
            </a:r>
            <a:r>
              <a:rPr lang="en-US" altLang="zh-CN" sz="2400" dirty="0"/>
              <a:t>TEST</a:t>
            </a:r>
            <a:r>
              <a:rPr lang="zh-CN" altLang="en-US" sz="2400" dirty="0"/>
              <a:t>。一方发送</a:t>
            </a:r>
            <a:r>
              <a:rPr lang="en-US" altLang="zh-CN" sz="2400" dirty="0"/>
              <a:t>XID</a:t>
            </a:r>
            <a:r>
              <a:rPr lang="zh-CN" altLang="en-US" sz="2400" dirty="0"/>
              <a:t>或</a:t>
            </a:r>
            <a:r>
              <a:rPr lang="en-US" altLang="zh-CN" sz="2400" dirty="0"/>
              <a:t>TEST</a:t>
            </a:r>
            <a:r>
              <a:rPr lang="zh-CN" altLang="en-US" sz="2400" dirty="0"/>
              <a:t>，另一方回应</a:t>
            </a:r>
            <a:r>
              <a:rPr lang="en-US" altLang="zh-CN" sz="2400" dirty="0"/>
              <a:t>XID</a:t>
            </a:r>
            <a:r>
              <a:rPr lang="zh-CN" altLang="en-US" sz="2400" dirty="0"/>
              <a:t>或</a:t>
            </a:r>
            <a:r>
              <a:rPr lang="en-US" altLang="zh-CN" sz="2400" dirty="0"/>
              <a:t>TEST</a:t>
            </a:r>
          </a:p>
          <a:p>
            <a:pPr lvl="2"/>
            <a:r>
              <a:rPr lang="en-US" altLang="zh-CN" sz="2000" dirty="0"/>
              <a:t>XID PDU</a:t>
            </a:r>
            <a:r>
              <a:rPr lang="zh-CN" altLang="en-US" sz="2000" dirty="0"/>
              <a:t>：传输双方支持的</a:t>
            </a:r>
            <a:r>
              <a:rPr lang="en-US" altLang="zh-CN" sz="2000" dirty="0"/>
              <a:t>operation</a:t>
            </a:r>
            <a:r>
              <a:rPr lang="zh-CN" altLang="en-US" sz="2000" dirty="0"/>
              <a:t>和</a:t>
            </a:r>
            <a:r>
              <a:rPr lang="en-US" altLang="zh-CN" sz="2000" dirty="0"/>
              <a:t>window</a:t>
            </a:r>
            <a:r>
              <a:rPr lang="zh-CN" altLang="en-US" sz="2000" dirty="0"/>
              <a:t>大小</a:t>
            </a:r>
            <a:endParaRPr lang="en-US" altLang="zh-CN" sz="2000" dirty="0"/>
          </a:p>
          <a:p>
            <a:pPr lvl="2"/>
            <a:r>
              <a:rPr lang="en-US" altLang="zh-CN" sz="2000" dirty="0"/>
              <a:t>TEST PDU</a:t>
            </a:r>
            <a:r>
              <a:rPr lang="zh-CN" altLang="en-US" sz="2000" dirty="0"/>
              <a:t>：进行发送双方间的本地回路测试</a:t>
            </a:r>
            <a:endParaRPr lang="en-US" altLang="zh-CN" sz="2000" dirty="0"/>
          </a:p>
          <a:p>
            <a:r>
              <a:rPr lang="en-US" altLang="zh-CN" sz="2800" dirty="0"/>
              <a:t>Type 2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lvl="1"/>
            <a:r>
              <a:rPr lang="zh-CN" altLang="en-US" sz="2400" dirty="0"/>
              <a:t>和</a:t>
            </a:r>
            <a:r>
              <a:rPr lang="en-US" altLang="zh-CN" sz="2400" dirty="0"/>
              <a:t>HDLC</a:t>
            </a:r>
            <a:r>
              <a:rPr lang="zh-CN" altLang="en-US" sz="2400" dirty="0"/>
              <a:t>基本相同，具备流量和差错控制</a:t>
            </a:r>
            <a:endParaRPr lang="en-US" altLang="zh-CN" sz="2400" dirty="0"/>
          </a:p>
          <a:p>
            <a:pPr lvl="1"/>
            <a:r>
              <a:rPr lang="zh-CN" altLang="en-US" sz="2400" dirty="0"/>
              <a:t>一方发送</a:t>
            </a:r>
            <a:r>
              <a:rPr lang="en-US" altLang="zh-CN" sz="2400" dirty="0"/>
              <a:t>SABME PDU</a:t>
            </a:r>
            <a:r>
              <a:rPr lang="zh-CN" altLang="en-US" sz="2400" dirty="0"/>
              <a:t>请求建立一个逻辑连接</a:t>
            </a:r>
            <a:endParaRPr lang="en-US" altLang="zh-CN" sz="2400" dirty="0"/>
          </a:p>
          <a:p>
            <a:pPr lvl="1"/>
            <a:r>
              <a:rPr lang="zh-CN" altLang="en-US" sz="2400" dirty="0"/>
              <a:t>另一方如果同意：回应一个</a:t>
            </a:r>
            <a:r>
              <a:rPr lang="en-US" altLang="zh-CN" sz="2400" dirty="0"/>
              <a:t>UA PDU</a:t>
            </a:r>
          </a:p>
          <a:p>
            <a:pPr lvl="1"/>
            <a:r>
              <a:rPr lang="zh-CN" altLang="en-US" sz="2400" dirty="0"/>
              <a:t>不同意：回应</a:t>
            </a:r>
            <a:r>
              <a:rPr lang="en-US" altLang="zh-CN" sz="2400" dirty="0"/>
              <a:t>DM PDU</a:t>
            </a:r>
          </a:p>
          <a:p>
            <a:pPr lvl="1"/>
            <a:r>
              <a:rPr lang="zh-CN" altLang="en-US" sz="2400" dirty="0"/>
              <a:t>使用两个</a:t>
            </a:r>
            <a:r>
              <a:rPr lang="en-US" altLang="zh-CN" sz="2400" dirty="0"/>
              <a:t>SAP</a:t>
            </a:r>
            <a:r>
              <a:rPr lang="zh-CN" altLang="en-US" sz="2400" dirty="0"/>
              <a:t>唯一地标识一个逻辑连接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DDF25-37C2-4D4C-BA8D-4F25B60CE46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Type 3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lvl="1"/>
            <a:r>
              <a:rPr lang="zh-CN" altLang="en-US" sz="2400" dirty="0"/>
              <a:t>每个</a:t>
            </a:r>
            <a:r>
              <a:rPr lang="en-US" altLang="zh-CN" sz="2400" dirty="0"/>
              <a:t>PDU</a:t>
            </a:r>
            <a:r>
              <a:rPr lang="zh-CN" altLang="en-US" sz="2400" dirty="0"/>
              <a:t>都会被应答</a:t>
            </a:r>
            <a:endParaRPr lang="en-US" altLang="zh-CN" sz="2400" dirty="0"/>
          </a:p>
          <a:p>
            <a:pPr lvl="1"/>
            <a:r>
              <a:rPr lang="zh-CN" altLang="en-US" sz="2400" dirty="0"/>
              <a:t>定义</a:t>
            </a:r>
            <a:r>
              <a:rPr lang="en-US" altLang="zh-CN" sz="2400" dirty="0"/>
              <a:t>AC PDU</a:t>
            </a:r>
            <a:r>
              <a:rPr lang="zh-CN" altLang="en-US" sz="2400" dirty="0"/>
              <a:t>，用于应答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1-bit</a:t>
            </a:r>
            <a:r>
              <a:rPr lang="zh-CN" altLang="en-US" sz="2400" dirty="0"/>
              <a:t>的</a:t>
            </a:r>
            <a:r>
              <a:rPr lang="en-US" altLang="zh-CN" sz="2400" dirty="0"/>
              <a:t>PDU</a:t>
            </a:r>
            <a:r>
              <a:rPr lang="zh-CN" altLang="en-US" sz="2400" dirty="0"/>
              <a:t>序号</a:t>
            </a:r>
            <a:endParaRPr lang="en-US" altLang="zh-CN" sz="24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PDU</a:t>
            </a:r>
            <a:r>
              <a:rPr lang="zh-CN" altLang="en-US" sz="2000" dirty="0"/>
              <a:t>交替编号为</a:t>
            </a:r>
            <a:r>
              <a:rPr lang="en-US" altLang="zh-CN" sz="2000" dirty="0"/>
              <a:t>0</a:t>
            </a:r>
            <a:r>
              <a:rPr lang="zh-CN" altLang="en-US" sz="2000" dirty="0"/>
              <a:t>、</a:t>
            </a:r>
            <a:r>
              <a:rPr lang="en-US" altLang="zh-CN" sz="2000" dirty="0"/>
              <a:t>1</a:t>
            </a:r>
            <a:r>
              <a:rPr lang="zh-CN" altLang="en-US" sz="2000" dirty="0"/>
              <a:t>，可以发现</a:t>
            </a:r>
            <a:r>
              <a:rPr lang="en-US" altLang="zh-CN" sz="2000" dirty="0"/>
              <a:t>PDU</a:t>
            </a:r>
            <a:r>
              <a:rPr lang="zh-CN" altLang="en-US" sz="2000" dirty="0"/>
              <a:t>丢失</a:t>
            </a:r>
            <a:endParaRPr lang="en-US" altLang="zh-CN" sz="2000" dirty="0"/>
          </a:p>
          <a:p>
            <a:pPr lvl="2"/>
            <a:r>
              <a:rPr lang="zh-CN" altLang="en-US" sz="2000" dirty="0"/>
              <a:t>发送方使用</a:t>
            </a:r>
            <a:r>
              <a:rPr lang="en-US" altLang="zh-CN" sz="2000" dirty="0"/>
              <a:t>0</a:t>
            </a:r>
            <a:r>
              <a:rPr lang="zh-CN" altLang="en-US" sz="2000" dirty="0"/>
              <a:t>或者</a:t>
            </a:r>
            <a:r>
              <a:rPr lang="en-US" altLang="zh-CN" sz="2000" dirty="0"/>
              <a:t>1</a:t>
            </a:r>
            <a:r>
              <a:rPr lang="zh-CN" altLang="en-US" sz="2000" dirty="0"/>
              <a:t>编号</a:t>
            </a:r>
            <a:r>
              <a:rPr lang="en-US" altLang="zh-CN" sz="2000" dirty="0"/>
              <a:t>AC PDU</a:t>
            </a:r>
            <a:r>
              <a:rPr lang="zh-CN" altLang="en-US" sz="2000" dirty="0"/>
              <a:t>，接收方使用相反的数字编号应答的</a:t>
            </a:r>
            <a:r>
              <a:rPr lang="en-US" altLang="zh-CN" sz="2000" dirty="0"/>
              <a:t>AC PDU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A8885-6BE2-47AB-BC8E-6415E94AA62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</a:t>
            </a:r>
            <a:r>
              <a:rPr lang="zh-CN" altLang="en-US"/>
              <a:t>体系结构和服务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1990</a:t>
            </a:r>
            <a:r>
              <a:rPr lang="zh-CN" altLang="en-US" sz="2800" dirty="0"/>
              <a:t>年，</a:t>
            </a:r>
            <a:r>
              <a:rPr lang="en-US" altLang="zh-CN" sz="2800" dirty="0"/>
              <a:t>IEEE 802</a:t>
            </a:r>
            <a:r>
              <a:rPr lang="zh-CN" altLang="en-US" sz="2800" dirty="0"/>
              <a:t>委员会成立</a:t>
            </a:r>
            <a:r>
              <a:rPr lang="en-US" altLang="zh-CN" sz="2800" dirty="0"/>
              <a:t>IEEE 802.11</a:t>
            </a:r>
            <a:r>
              <a:rPr lang="zh-CN" altLang="en-US" sz="2800" dirty="0"/>
              <a:t>工作组</a:t>
            </a:r>
            <a:endParaRPr lang="en-US" altLang="zh-CN" sz="2800" dirty="0"/>
          </a:p>
          <a:p>
            <a:pPr lvl="1"/>
            <a:r>
              <a:rPr lang="zh-CN" altLang="en-US" sz="2400" dirty="0"/>
              <a:t>制定了</a:t>
            </a:r>
            <a:r>
              <a:rPr lang="en-US" altLang="zh-CN" sz="2400" dirty="0"/>
              <a:t>IEEE 802.11</a:t>
            </a:r>
            <a:r>
              <a:rPr lang="zh-CN" altLang="en-US" sz="2400" dirty="0"/>
              <a:t>、</a:t>
            </a:r>
            <a:r>
              <a:rPr lang="en-US" altLang="zh-CN" sz="2400" dirty="0"/>
              <a:t>IEEE 802.11a-k</a:t>
            </a:r>
            <a:r>
              <a:rPr lang="zh-CN" altLang="en-US" sz="2400" dirty="0"/>
              <a:t>、</a:t>
            </a:r>
            <a:r>
              <a:rPr lang="en-US" altLang="zh-CN" sz="2400" dirty="0"/>
              <a:t>m-n</a:t>
            </a:r>
            <a:r>
              <a:rPr lang="zh-CN" altLang="en-US" sz="2400" dirty="0"/>
              <a:t>一系列协议</a:t>
            </a:r>
            <a:endParaRPr lang="en-US" altLang="zh-CN" sz="2400" dirty="0"/>
          </a:p>
          <a:p>
            <a:pPr lvl="1"/>
            <a:r>
              <a:rPr lang="zh-CN" altLang="en-US" sz="2400" dirty="0"/>
              <a:t>最常用的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n</a:t>
            </a:r>
          </a:p>
          <a:p>
            <a:pPr lvl="1"/>
            <a:r>
              <a:rPr lang="en-US" altLang="zh-CN" sz="2400" dirty="0"/>
              <a:t>802.11n ~600Mbps</a:t>
            </a:r>
            <a:r>
              <a:rPr lang="zh-CN" altLang="en-US" sz="2400" dirty="0"/>
              <a:t>，</a:t>
            </a:r>
            <a:r>
              <a:rPr lang="en-US" altLang="zh-CN" sz="2400" dirty="0"/>
              <a:t>MIMO</a:t>
            </a:r>
          </a:p>
          <a:p>
            <a:pPr lvl="1"/>
            <a:r>
              <a:rPr lang="en-US" altLang="zh-CN" sz="2400" dirty="0"/>
              <a:t>802.11ac~1GMbps</a:t>
            </a:r>
            <a:r>
              <a:rPr lang="zh-CN" altLang="en-US" sz="2400" dirty="0"/>
              <a:t>，</a:t>
            </a:r>
            <a:r>
              <a:rPr lang="en-US" altLang="zh-CN" sz="2400" dirty="0"/>
              <a:t>MIMO</a:t>
            </a:r>
            <a:r>
              <a:rPr lang="zh-CN" altLang="en-US" sz="2400" dirty="0"/>
              <a:t>、变调最高</a:t>
            </a:r>
            <a:r>
              <a:rPr lang="en-US" altLang="zh-CN" sz="2400" dirty="0"/>
              <a:t>256-QAM</a:t>
            </a:r>
          </a:p>
          <a:p>
            <a:pPr lvl="1"/>
            <a:r>
              <a:rPr lang="en-US" altLang="zh-CN" sz="2400" dirty="0"/>
              <a:t>802.11ad</a:t>
            </a:r>
            <a:r>
              <a:rPr lang="zh-CN" altLang="en-US" sz="2400" dirty="0"/>
              <a:t>，无线千兆网</a:t>
            </a:r>
            <a:endParaRPr lang="en-US" altLang="zh-CN" sz="2400" dirty="0"/>
          </a:p>
          <a:p>
            <a:r>
              <a:rPr lang="en-US" altLang="zh-CN" sz="2800" dirty="0"/>
              <a:t>Wi-Fi</a:t>
            </a:r>
            <a:r>
              <a:rPr lang="zh-CN" altLang="en-US" sz="2800" dirty="0"/>
              <a:t>联盟：协调不同的生产商，使设备能够兼容</a:t>
            </a:r>
            <a:endParaRPr lang="en-US" altLang="zh-CN" sz="2800" dirty="0"/>
          </a:p>
          <a:p>
            <a:pPr lvl="1"/>
            <a:r>
              <a:rPr lang="zh-CN" altLang="en-US" sz="2400" dirty="0"/>
              <a:t>提供一个测试套，测试设备的兼容性，通过测试的设备获得认证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F1C88-0938-4624-9A37-4C9C92E64BA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IEEE 802.11</a:t>
            </a:r>
            <a:r>
              <a:rPr lang="zh-CN" altLang="en-US"/>
              <a:t>体系结构</a:t>
            </a:r>
            <a:endParaRPr lang="en-US" altLang="zh-CN"/>
          </a:p>
          <a:p>
            <a:pPr lvl="1"/>
            <a:r>
              <a:rPr lang="en-US" altLang="zh-CN"/>
              <a:t>Access point</a:t>
            </a:r>
            <a:r>
              <a:rPr lang="zh-CN" altLang="en-US"/>
              <a:t>（</a:t>
            </a:r>
            <a:r>
              <a:rPr lang="en-US" altLang="zh-CN"/>
              <a:t>AP</a:t>
            </a:r>
            <a:r>
              <a:rPr lang="zh-CN" altLang="en-US"/>
              <a:t>）：提供桥接或者中继功能。</a:t>
            </a:r>
            <a:endParaRPr lang="en-US" altLang="zh-CN"/>
          </a:p>
          <a:p>
            <a:pPr lvl="1"/>
            <a:r>
              <a:rPr lang="en-US" altLang="zh-CN"/>
              <a:t>Base service set</a:t>
            </a:r>
            <a:r>
              <a:rPr lang="zh-CN" altLang="en-US"/>
              <a:t>（</a:t>
            </a:r>
            <a:r>
              <a:rPr lang="en-US" altLang="zh-CN"/>
              <a:t>BSS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最小的无线局域网单元</a:t>
            </a:r>
            <a:endParaRPr lang="en-US" altLang="zh-CN"/>
          </a:p>
          <a:p>
            <a:pPr lvl="2"/>
            <a:r>
              <a:rPr lang="zh-CN" altLang="en-US"/>
              <a:t>包含多个移动终端</a:t>
            </a:r>
            <a:endParaRPr lang="en-US" altLang="zh-CN"/>
          </a:p>
          <a:p>
            <a:pPr lvl="2"/>
            <a:r>
              <a:rPr lang="zh-CN" altLang="en-US"/>
              <a:t>移动终端运行同样的</a:t>
            </a:r>
            <a:r>
              <a:rPr lang="en-US" altLang="zh-CN"/>
              <a:t>MAC</a:t>
            </a:r>
            <a:r>
              <a:rPr lang="zh-CN" altLang="en-US"/>
              <a:t>协议</a:t>
            </a:r>
            <a:endParaRPr lang="en-US" altLang="zh-CN"/>
          </a:p>
          <a:p>
            <a:pPr lvl="2"/>
            <a:r>
              <a:rPr lang="zh-CN" altLang="en-US"/>
              <a:t>移动终端竞争同一个共享的无线传输介质</a:t>
            </a:r>
            <a:endParaRPr lang="en-US" altLang="zh-CN"/>
          </a:p>
          <a:p>
            <a:pPr lvl="2"/>
            <a:r>
              <a:rPr lang="en-US" altLang="zh-CN"/>
              <a:t>IBSS</a:t>
            </a:r>
            <a:r>
              <a:rPr lang="zh-CN" altLang="en-US"/>
              <a:t>：独立</a:t>
            </a:r>
            <a:r>
              <a:rPr lang="en-US" altLang="zh-CN"/>
              <a:t>BSS</a:t>
            </a:r>
            <a:r>
              <a:rPr lang="zh-CN" altLang="en-US"/>
              <a:t>，移动终端不连接其它</a:t>
            </a:r>
            <a:r>
              <a:rPr lang="en-US" altLang="zh-CN"/>
              <a:t>BSS</a:t>
            </a:r>
            <a:r>
              <a:rPr lang="zh-CN" altLang="en-US"/>
              <a:t>，</a:t>
            </a:r>
            <a:r>
              <a:rPr lang="en-US" altLang="zh-CN"/>
              <a:t>Ad-hoc</a:t>
            </a:r>
            <a:r>
              <a:rPr lang="zh-CN" altLang="en-US"/>
              <a:t>网络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A7FB9-05E0-4CC1-B201-F74D860CDAA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en-US" altLang="zh-CN"/>
              <a:t>Distribution system</a:t>
            </a:r>
            <a:r>
              <a:rPr lang="zh-CN" altLang="en-US"/>
              <a:t>（</a:t>
            </a:r>
            <a:r>
              <a:rPr lang="en-US" altLang="zh-CN"/>
              <a:t>DS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DS</a:t>
            </a:r>
            <a:r>
              <a:rPr lang="zh-CN" altLang="en-US"/>
              <a:t>通过</a:t>
            </a:r>
            <a:r>
              <a:rPr lang="en-US" altLang="zh-CN"/>
              <a:t>AP</a:t>
            </a:r>
            <a:r>
              <a:rPr lang="zh-CN" altLang="en-US"/>
              <a:t>连接</a:t>
            </a:r>
            <a:r>
              <a:rPr lang="en-US" altLang="zh-CN"/>
              <a:t>BSS</a:t>
            </a:r>
          </a:p>
          <a:p>
            <a:pPr lvl="1"/>
            <a:r>
              <a:rPr lang="en-US" altLang="zh-CN"/>
              <a:t>Extended service set</a:t>
            </a:r>
            <a:r>
              <a:rPr lang="zh-CN" altLang="en-US"/>
              <a:t>（</a:t>
            </a:r>
            <a:r>
              <a:rPr lang="en-US" altLang="zh-CN"/>
              <a:t>ESS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两个或者多个通过</a:t>
            </a:r>
            <a:r>
              <a:rPr lang="en-US" altLang="zh-CN"/>
              <a:t>DS</a:t>
            </a:r>
            <a:r>
              <a:rPr lang="zh-CN" altLang="en-US"/>
              <a:t>连接的</a:t>
            </a:r>
            <a:r>
              <a:rPr lang="en-US" altLang="zh-CN"/>
              <a:t>BSS</a:t>
            </a:r>
          </a:p>
          <a:p>
            <a:pPr lvl="1"/>
            <a:r>
              <a:rPr lang="en-US" altLang="zh-CN"/>
              <a:t>Portal</a:t>
            </a:r>
            <a:r>
              <a:rPr lang="zh-CN" altLang="en-US"/>
              <a:t>：有线</a:t>
            </a:r>
            <a:r>
              <a:rPr lang="en-US" altLang="zh-CN"/>
              <a:t>LAN</a:t>
            </a:r>
            <a:r>
              <a:rPr lang="zh-CN" altLang="en-US"/>
              <a:t>连接到</a:t>
            </a:r>
            <a:r>
              <a:rPr lang="en-US" altLang="zh-CN"/>
              <a:t>DS</a:t>
            </a:r>
            <a:r>
              <a:rPr lang="zh-CN" altLang="en-US"/>
              <a:t>的设备</a:t>
            </a:r>
            <a:endParaRPr lang="en-US" altLang="zh-CN"/>
          </a:p>
          <a:p>
            <a:pPr lvl="1"/>
            <a:r>
              <a:rPr lang="zh-CN" altLang="en-US"/>
              <a:t>通信方式：源终端发送</a:t>
            </a:r>
            <a:r>
              <a:rPr lang="en-US" altLang="zh-CN"/>
              <a:t>MAC</a:t>
            </a:r>
            <a:r>
              <a:rPr lang="zh-CN" altLang="en-US"/>
              <a:t>帧到</a:t>
            </a:r>
            <a:r>
              <a:rPr lang="en-US" altLang="zh-CN"/>
              <a:t>AP</a:t>
            </a:r>
            <a:r>
              <a:rPr lang="zh-CN" altLang="en-US"/>
              <a:t>，</a:t>
            </a:r>
            <a:r>
              <a:rPr lang="en-US" altLang="zh-CN"/>
              <a:t>AP</a:t>
            </a:r>
            <a:r>
              <a:rPr lang="zh-CN" altLang="en-US"/>
              <a:t>再将帧送到目的终端；或者通过</a:t>
            </a:r>
            <a:r>
              <a:rPr lang="en-US" altLang="zh-CN"/>
              <a:t>DS</a:t>
            </a:r>
            <a:r>
              <a:rPr lang="zh-CN" altLang="en-US"/>
              <a:t>送到目的地址</a:t>
            </a:r>
          </a:p>
          <a:p>
            <a:endParaRPr lang="zh-CN" alt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96B84-9BB2-45FA-B1E7-18AAB492575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B8476-AD3B-4E05-B2DB-B99B8D03081F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36613"/>
            <a:ext cx="7704137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</a:t>
            </a:r>
            <a:r>
              <a:rPr lang="zh-CN" altLang="en-US"/>
              <a:t>的服务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DS</a:t>
            </a:r>
            <a:r>
              <a:rPr lang="zh-CN" altLang="en-US" sz="2800" dirty="0"/>
              <a:t>提供的</a:t>
            </a:r>
            <a:r>
              <a:rPr lang="en-US" altLang="zh-CN" sz="2800" dirty="0"/>
              <a:t>Message Distribution</a:t>
            </a:r>
            <a:r>
              <a:rPr lang="zh-CN" altLang="en-US" sz="2800" dirty="0"/>
              <a:t>服务</a:t>
            </a:r>
            <a:endParaRPr lang="en-US" altLang="zh-CN" sz="2800" dirty="0"/>
          </a:p>
          <a:p>
            <a:pPr lvl="1"/>
            <a:r>
              <a:rPr lang="en-US" altLang="zh-CN" sz="2400" dirty="0"/>
              <a:t>Distribution</a:t>
            </a:r>
            <a:r>
              <a:rPr lang="zh-CN" altLang="en-US" sz="2400" dirty="0"/>
              <a:t>服务：一个</a:t>
            </a:r>
            <a:r>
              <a:rPr lang="en-US" altLang="zh-CN" sz="2400" dirty="0"/>
              <a:t>BSS</a:t>
            </a:r>
            <a:r>
              <a:rPr lang="zh-CN" altLang="en-US" sz="2400" dirty="0"/>
              <a:t>的移动终端通过</a:t>
            </a:r>
            <a:r>
              <a:rPr lang="en-US" altLang="zh-CN" sz="2400" dirty="0"/>
              <a:t>DS</a:t>
            </a:r>
            <a:r>
              <a:rPr lang="zh-CN" altLang="en-US" sz="2400" dirty="0"/>
              <a:t>与另一个</a:t>
            </a:r>
            <a:r>
              <a:rPr lang="en-US" altLang="zh-CN" sz="2400" dirty="0"/>
              <a:t>BSS</a:t>
            </a:r>
            <a:r>
              <a:rPr lang="zh-CN" altLang="en-US" sz="2400" dirty="0"/>
              <a:t>的</a:t>
            </a:r>
            <a:r>
              <a:rPr lang="en-US" altLang="zh-CN" sz="2400" dirty="0"/>
              <a:t>station</a:t>
            </a:r>
            <a:r>
              <a:rPr lang="zh-CN" altLang="en-US" sz="2400" dirty="0"/>
              <a:t>交换</a:t>
            </a:r>
            <a:r>
              <a:rPr lang="en-US" altLang="zh-CN" sz="2400" dirty="0"/>
              <a:t>MAC</a:t>
            </a:r>
            <a:r>
              <a:rPr lang="zh-CN" altLang="en-US" sz="2400" dirty="0"/>
              <a:t>帧</a:t>
            </a:r>
            <a:endParaRPr lang="en-US" altLang="zh-CN" sz="2400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STA2 </a:t>
            </a:r>
            <a:r>
              <a:rPr lang="en-US" altLang="zh-CN" dirty="0">
                <a:sym typeface="Wingdings" pitchFamily="2" charset="2"/>
              </a:rPr>
              <a:t> STA7</a:t>
            </a:r>
            <a:r>
              <a:rPr lang="zh-CN" altLang="en-US" dirty="0">
                <a:sym typeface="Wingdings" pitchFamily="2" charset="2"/>
              </a:rPr>
              <a:t>传递帧</a:t>
            </a:r>
            <a:endParaRPr lang="en-US" altLang="zh-CN" sz="2000" dirty="0"/>
          </a:p>
          <a:p>
            <a:pPr lvl="1"/>
            <a:r>
              <a:rPr lang="en-US" altLang="zh-CN" sz="2400" dirty="0"/>
              <a:t>Integration</a:t>
            </a:r>
            <a:r>
              <a:rPr lang="zh-CN" altLang="en-US" sz="2400" dirty="0"/>
              <a:t>服务：一个</a:t>
            </a:r>
            <a:r>
              <a:rPr lang="en-US" altLang="zh-CN" sz="2400" dirty="0"/>
              <a:t>BSS</a:t>
            </a:r>
            <a:r>
              <a:rPr lang="zh-CN" altLang="en-US" sz="2400" dirty="0"/>
              <a:t>的移动终端通过</a:t>
            </a:r>
            <a:r>
              <a:rPr lang="en-US" altLang="zh-CN" sz="2400" dirty="0"/>
              <a:t>DS</a:t>
            </a:r>
            <a:r>
              <a:rPr lang="zh-CN" altLang="en-US" sz="2400" dirty="0"/>
              <a:t>与有线局域网交换数据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EC60E-2369-4523-B584-AFD3E375C0C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Association</a:t>
            </a:r>
            <a:r>
              <a:rPr lang="zh-CN" altLang="en-US"/>
              <a:t>相关服务</a:t>
            </a:r>
            <a:endParaRPr lang="en-US" altLang="zh-CN"/>
          </a:p>
          <a:p>
            <a:pPr lvl="1"/>
            <a:r>
              <a:rPr lang="zh-CN" altLang="en-US"/>
              <a:t>三种类型的移动相关</a:t>
            </a:r>
            <a:r>
              <a:rPr lang="en-US" altLang="zh-CN"/>
              <a:t>transition</a:t>
            </a:r>
          </a:p>
          <a:p>
            <a:pPr lvl="2"/>
            <a:r>
              <a:rPr lang="zh-CN" altLang="en-US"/>
              <a:t>无</a:t>
            </a:r>
            <a:r>
              <a:rPr lang="en-US" altLang="zh-CN"/>
              <a:t>transition</a:t>
            </a:r>
            <a:r>
              <a:rPr lang="zh-CN" altLang="en-US"/>
              <a:t>：一个移动终端并不移动，或者只在一个</a:t>
            </a:r>
            <a:r>
              <a:rPr lang="en-US" altLang="zh-CN"/>
              <a:t>BSS</a:t>
            </a:r>
            <a:r>
              <a:rPr lang="zh-CN" altLang="en-US"/>
              <a:t>的通信范围内移动</a:t>
            </a:r>
            <a:endParaRPr lang="en-US" altLang="zh-CN"/>
          </a:p>
          <a:p>
            <a:pPr lvl="2"/>
            <a:r>
              <a:rPr lang="en-US" altLang="zh-CN"/>
              <a:t>BSS transition</a:t>
            </a:r>
            <a:r>
              <a:rPr lang="zh-CN" altLang="en-US"/>
              <a:t>：一个移动终端从一个</a:t>
            </a:r>
            <a:r>
              <a:rPr lang="en-US" altLang="zh-CN"/>
              <a:t>BSS</a:t>
            </a:r>
            <a:r>
              <a:rPr lang="zh-CN" altLang="en-US"/>
              <a:t>移动到另一个</a:t>
            </a:r>
            <a:r>
              <a:rPr lang="en-US" altLang="zh-CN"/>
              <a:t>BSS</a:t>
            </a:r>
            <a:r>
              <a:rPr lang="zh-CN" altLang="en-US"/>
              <a:t>，但是仍然在一个</a:t>
            </a:r>
            <a:r>
              <a:rPr lang="en-US" altLang="zh-CN"/>
              <a:t>ESS</a:t>
            </a:r>
            <a:r>
              <a:rPr lang="zh-CN" altLang="en-US"/>
              <a:t>中</a:t>
            </a:r>
            <a:endParaRPr lang="en-US" altLang="zh-CN"/>
          </a:p>
          <a:p>
            <a:pPr lvl="2"/>
            <a:r>
              <a:rPr lang="en-US" altLang="zh-CN"/>
              <a:t>ESS transition</a:t>
            </a:r>
            <a:r>
              <a:rPr lang="zh-CN" altLang="en-US"/>
              <a:t>：一个移动终端从一个</a:t>
            </a:r>
            <a:r>
              <a:rPr lang="en-US" altLang="zh-CN"/>
              <a:t>ESS</a:t>
            </a:r>
            <a:r>
              <a:rPr lang="zh-CN" altLang="en-US"/>
              <a:t>中的一个</a:t>
            </a:r>
            <a:r>
              <a:rPr lang="en-US" altLang="zh-CN"/>
              <a:t>BSS</a:t>
            </a:r>
            <a:r>
              <a:rPr lang="zh-CN" altLang="en-US"/>
              <a:t>移动到另一个</a:t>
            </a:r>
            <a:r>
              <a:rPr lang="en-US" altLang="zh-CN"/>
              <a:t>ESS</a:t>
            </a:r>
            <a:r>
              <a:rPr lang="zh-CN" altLang="en-US"/>
              <a:t>中的一个</a:t>
            </a:r>
            <a:r>
              <a:rPr lang="en-US" altLang="zh-CN"/>
              <a:t>BSS</a:t>
            </a:r>
          </a:p>
          <a:p>
            <a:endParaRPr lang="zh-CN" alt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3F9D4-031F-432B-96A5-60C80A80B2B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/>
              <a:t>物理层的功能</a:t>
            </a:r>
            <a:endParaRPr lang="en-US" altLang="zh-CN"/>
          </a:p>
          <a:p>
            <a:pPr lvl="1"/>
            <a:r>
              <a:rPr lang="zh-CN" altLang="en-US"/>
              <a:t>编码、解码信号（调制解调，</a:t>
            </a:r>
            <a:r>
              <a:rPr lang="en-US" altLang="zh-CN"/>
              <a:t>PSK</a:t>
            </a:r>
            <a:r>
              <a:rPr lang="zh-CN" altLang="en-US"/>
              <a:t>、</a:t>
            </a:r>
            <a:r>
              <a:rPr lang="en-US" altLang="zh-CN"/>
              <a:t>QAM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前文（</a:t>
            </a:r>
            <a:r>
              <a:rPr lang="en-US" altLang="zh-CN"/>
              <a:t>preamble</a:t>
            </a:r>
            <a:r>
              <a:rPr lang="zh-CN" altLang="en-US"/>
              <a:t>）的产生和去除（前文用于同步）</a:t>
            </a:r>
            <a:endParaRPr lang="en-US" altLang="zh-CN"/>
          </a:p>
          <a:p>
            <a:pPr lvl="1"/>
            <a:r>
              <a:rPr lang="zh-CN" altLang="en-US"/>
              <a:t>比特流的传输和接收</a:t>
            </a:r>
            <a:endParaRPr lang="en-US" altLang="zh-CN"/>
          </a:p>
          <a:p>
            <a:r>
              <a:rPr lang="en-US" altLang="zh-CN"/>
              <a:t>IEEE 802.11</a:t>
            </a:r>
            <a:r>
              <a:rPr lang="zh-CN" altLang="en-US"/>
              <a:t>将物理层分为两层</a:t>
            </a:r>
            <a:endParaRPr lang="en-US" altLang="zh-CN"/>
          </a:p>
          <a:p>
            <a:pPr lvl="1"/>
            <a:r>
              <a:rPr lang="en-US" altLang="zh-CN"/>
              <a:t>PLCP</a:t>
            </a:r>
            <a:r>
              <a:rPr lang="zh-CN" altLang="en-US"/>
              <a:t>（</a:t>
            </a:r>
            <a:r>
              <a:rPr lang="en-US" altLang="zh-CN"/>
              <a:t>Physical layer convergence procedure</a:t>
            </a:r>
            <a:r>
              <a:rPr lang="zh-CN" altLang="en-US"/>
              <a:t>）：将</a:t>
            </a:r>
            <a:r>
              <a:rPr lang="en-US" altLang="zh-CN"/>
              <a:t>MAC</a:t>
            </a:r>
            <a:r>
              <a:rPr lang="zh-CN" altLang="en-US"/>
              <a:t>帧转为适合在</a:t>
            </a:r>
            <a:r>
              <a:rPr lang="en-US" altLang="zh-CN"/>
              <a:t>PMD</a:t>
            </a:r>
            <a:r>
              <a:rPr lang="zh-CN" altLang="en-US"/>
              <a:t>层上传输的格式</a:t>
            </a:r>
            <a:endParaRPr lang="en-US" altLang="zh-CN"/>
          </a:p>
          <a:p>
            <a:pPr lvl="1"/>
            <a:r>
              <a:rPr lang="en-US" altLang="zh-CN"/>
              <a:t>PMD</a:t>
            </a:r>
            <a:r>
              <a:rPr lang="zh-CN" altLang="en-US"/>
              <a:t>（</a:t>
            </a:r>
            <a:r>
              <a:rPr lang="en-US" altLang="zh-CN"/>
              <a:t>Physical medium dependent sublayer</a:t>
            </a:r>
            <a:r>
              <a:rPr lang="zh-CN" altLang="en-US"/>
              <a:t>）：和具体的物理介质相关，定义如何通过无线信道传输和接收信号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C3233-52E8-4E53-9612-5D0942244B93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zh-CN" altLang="en-US"/>
              <a:t>为支持这些</a:t>
            </a:r>
            <a:r>
              <a:rPr lang="en-US" altLang="zh-CN"/>
              <a:t>transition</a:t>
            </a:r>
            <a:r>
              <a:rPr lang="zh-CN" altLang="en-US"/>
              <a:t>，</a:t>
            </a:r>
            <a:r>
              <a:rPr lang="en-US" altLang="zh-CN"/>
              <a:t>DS</a:t>
            </a:r>
            <a:r>
              <a:rPr lang="zh-CN" altLang="en-US"/>
              <a:t>必须知道通过哪个</a:t>
            </a:r>
            <a:r>
              <a:rPr lang="en-US" altLang="zh-CN"/>
              <a:t>AP</a:t>
            </a:r>
            <a:r>
              <a:rPr lang="zh-CN" altLang="en-US"/>
              <a:t>传输数据。一个移动终端必须和当前</a:t>
            </a:r>
            <a:r>
              <a:rPr lang="en-US" altLang="zh-CN"/>
              <a:t>BSS</a:t>
            </a:r>
            <a:r>
              <a:rPr lang="zh-CN" altLang="en-US"/>
              <a:t>的</a:t>
            </a:r>
            <a:r>
              <a:rPr lang="en-US" altLang="zh-CN"/>
              <a:t>AP</a:t>
            </a:r>
            <a:r>
              <a:rPr lang="zh-CN" altLang="en-US"/>
              <a:t>关联。关联相关服务：</a:t>
            </a:r>
            <a:endParaRPr lang="en-US" altLang="zh-CN"/>
          </a:p>
          <a:p>
            <a:pPr lvl="2"/>
            <a:r>
              <a:rPr lang="zh-CN" altLang="en-US"/>
              <a:t>关联（</a:t>
            </a:r>
            <a:r>
              <a:rPr lang="en-US" altLang="zh-CN"/>
              <a:t>Association</a:t>
            </a:r>
            <a:r>
              <a:rPr lang="zh-CN" altLang="en-US"/>
              <a:t>）：移动终端同</a:t>
            </a:r>
            <a:r>
              <a:rPr lang="en-US" altLang="zh-CN"/>
              <a:t>AP</a:t>
            </a:r>
            <a:r>
              <a:rPr lang="zh-CN" altLang="en-US"/>
              <a:t>建立关联关系</a:t>
            </a:r>
            <a:endParaRPr lang="en-US" altLang="zh-CN"/>
          </a:p>
          <a:p>
            <a:pPr lvl="2"/>
            <a:r>
              <a:rPr lang="zh-CN" altLang="en-US"/>
              <a:t>重关联（</a:t>
            </a:r>
            <a:r>
              <a:rPr lang="en-US" altLang="zh-CN"/>
              <a:t>Reassociation</a:t>
            </a:r>
            <a:r>
              <a:rPr lang="zh-CN" altLang="en-US"/>
              <a:t>）：将关联从一个</a:t>
            </a:r>
            <a:r>
              <a:rPr lang="en-US" altLang="zh-CN"/>
              <a:t>AP</a:t>
            </a:r>
            <a:r>
              <a:rPr lang="zh-CN" altLang="en-US"/>
              <a:t>转移到另一个</a:t>
            </a:r>
            <a:r>
              <a:rPr lang="en-US" altLang="zh-CN"/>
              <a:t>AP</a:t>
            </a:r>
            <a:r>
              <a:rPr lang="zh-CN" altLang="en-US"/>
              <a:t>，支持移动终端从一个</a:t>
            </a:r>
            <a:r>
              <a:rPr lang="en-US" altLang="zh-CN"/>
              <a:t>BSS</a:t>
            </a:r>
            <a:r>
              <a:rPr lang="zh-CN" altLang="en-US"/>
              <a:t>移动到另一个</a:t>
            </a:r>
            <a:r>
              <a:rPr lang="en-US" altLang="zh-CN"/>
              <a:t>BSS</a:t>
            </a:r>
          </a:p>
          <a:p>
            <a:pPr lvl="2"/>
            <a:r>
              <a:rPr lang="zh-CN" altLang="en-US"/>
              <a:t>去关联（</a:t>
            </a:r>
            <a:r>
              <a:rPr lang="en-US" altLang="zh-CN"/>
              <a:t>Disassocaition</a:t>
            </a:r>
            <a:r>
              <a:rPr lang="zh-CN" altLang="en-US"/>
              <a:t>）：</a:t>
            </a:r>
            <a:r>
              <a:rPr lang="en-US" altLang="zh-CN"/>
              <a:t>AP</a:t>
            </a:r>
            <a:r>
              <a:rPr lang="zh-CN" altLang="en-US"/>
              <a:t>或者移动终端终止关联关系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EC6F9-A186-45E4-8C5F-E1EA27E11DD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/>
              <a:t>接入和隐私服务</a:t>
            </a:r>
            <a:endParaRPr lang="en-US" altLang="zh-CN"/>
          </a:p>
          <a:p>
            <a:pPr lvl="1"/>
            <a:r>
              <a:rPr lang="zh-CN" altLang="en-US"/>
              <a:t>无线局域网具有有线网络所没有的</a:t>
            </a:r>
            <a:r>
              <a:rPr lang="zh-CN" altLang="en-US" b="1"/>
              <a:t>公开性</a:t>
            </a:r>
            <a:endParaRPr lang="en-US" altLang="zh-CN" b="1"/>
          </a:p>
          <a:p>
            <a:pPr lvl="2"/>
            <a:r>
              <a:rPr lang="zh-CN" altLang="en-US"/>
              <a:t>任何在通信范围内的移动终端都可以发射信号，无需物理上连接</a:t>
            </a:r>
            <a:endParaRPr lang="en-US" altLang="zh-CN"/>
          </a:p>
          <a:p>
            <a:pPr lvl="2"/>
            <a:r>
              <a:rPr lang="zh-CN" altLang="en-US"/>
              <a:t>任何在通信范围内的移动终端都可以接收信号，无需物理连接</a:t>
            </a:r>
            <a:endParaRPr lang="en-US" altLang="zh-CN"/>
          </a:p>
          <a:p>
            <a:pPr lvl="1"/>
            <a:r>
              <a:rPr lang="zh-CN" altLang="en-US"/>
              <a:t>因此，</a:t>
            </a:r>
            <a:r>
              <a:rPr lang="en-US" altLang="zh-CN"/>
              <a:t>IEEE 802.11</a:t>
            </a:r>
            <a:r>
              <a:rPr lang="zh-CN" altLang="en-US"/>
              <a:t>提供以下服务</a:t>
            </a:r>
            <a:endParaRPr lang="en-US" altLang="zh-CN"/>
          </a:p>
          <a:p>
            <a:pPr lvl="2"/>
            <a:r>
              <a:rPr lang="zh-CN" altLang="en-US"/>
              <a:t>认证（</a:t>
            </a:r>
            <a:r>
              <a:rPr lang="en-US" altLang="zh-CN"/>
              <a:t>Authentication</a:t>
            </a:r>
            <a:r>
              <a:rPr lang="zh-CN" altLang="en-US"/>
              <a:t>）：移动终端通过认证方式与</a:t>
            </a:r>
            <a:r>
              <a:rPr lang="en-US" altLang="zh-CN"/>
              <a:t>BSS</a:t>
            </a:r>
            <a:r>
              <a:rPr lang="zh-CN" altLang="en-US"/>
              <a:t>建立关联</a:t>
            </a:r>
            <a:endParaRPr lang="en-US" altLang="zh-CN"/>
          </a:p>
          <a:p>
            <a:pPr lvl="2"/>
            <a:r>
              <a:rPr lang="zh-CN" altLang="en-US"/>
              <a:t>去认证（</a:t>
            </a:r>
            <a:r>
              <a:rPr lang="en-US" altLang="zh-CN"/>
              <a:t>Deauthentication</a:t>
            </a:r>
            <a:r>
              <a:rPr lang="zh-CN" altLang="en-US"/>
              <a:t>）：终止现有的认证</a:t>
            </a:r>
            <a:endParaRPr lang="en-US" altLang="zh-CN"/>
          </a:p>
          <a:p>
            <a:pPr lvl="2"/>
            <a:r>
              <a:rPr lang="zh-CN" altLang="en-US"/>
              <a:t>隐私：数据加密传输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0FDEA-2A9A-4614-AE6E-35997F14FA4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协议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层支持三项功能</a:t>
            </a:r>
            <a:endParaRPr lang="en-US" altLang="zh-CN" dirty="0"/>
          </a:p>
          <a:p>
            <a:pPr lvl="1"/>
            <a:r>
              <a:rPr lang="zh-CN" altLang="en-US" dirty="0"/>
              <a:t>可靠的数据传输：无线环境下，衰减和干扰严重，如何处理帧错误和丢失？</a:t>
            </a:r>
            <a:endParaRPr lang="en-US" altLang="zh-CN" dirty="0"/>
          </a:p>
          <a:p>
            <a:pPr lvl="1"/>
            <a:r>
              <a:rPr lang="zh-CN" altLang="en-US" dirty="0"/>
              <a:t>传输介质接入控制：如何协调多个终端使用传输介质，避免冲突，提高效率和公平性。</a:t>
            </a:r>
            <a:endParaRPr lang="en-US" altLang="zh-CN" dirty="0"/>
          </a:p>
          <a:p>
            <a:pPr lvl="1"/>
            <a:r>
              <a:rPr lang="zh-CN" altLang="en-US" dirty="0"/>
              <a:t>安全</a:t>
            </a:r>
            <a:endParaRPr lang="en-US" altLang="zh-CN" dirty="0"/>
          </a:p>
          <a:p>
            <a:r>
              <a:rPr lang="zh-CN" altLang="en-US" dirty="0"/>
              <a:t>讨论前两项功能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56C1E-9FBB-4E3D-94EA-ED0588F7226F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62372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可靠数据传输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无线环境下，相当数量的帧会丢失，即使使用纠错码也不能保证可靠传输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需要在</a:t>
            </a:r>
            <a:r>
              <a:rPr lang="en-US" altLang="zh-CN" dirty="0"/>
              <a:t>MAC</a:t>
            </a:r>
            <a:r>
              <a:rPr lang="zh-CN" altLang="en-US" dirty="0"/>
              <a:t>层就开始处理错误（而非在上层，比如</a:t>
            </a:r>
            <a:r>
              <a:rPr lang="en-US" altLang="zh-CN" dirty="0"/>
              <a:t>TCP</a:t>
            </a:r>
            <a:r>
              <a:rPr lang="zh-CN" altLang="en-US" dirty="0"/>
              <a:t>层）</a:t>
            </a:r>
          </a:p>
          <a:p>
            <a:pPr lvl="1">
              <a:defRPr/>
            </a:pPr>
            <a:r>
              <a:rPr lang="en-US" altLang="zh-CN" dirty="0"/>
              <a:t>802.11</a:t>
            </a:r>
            <a:r>
              <a:rPr lang="zh-CN" altLang="en-US" dirty="0"/>
              <a:t>协议的帧交换机制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zh-CN" altLang="en-US" dirty="0"/>
              <a:t>发送端传输数据帧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zh-CN" altLang="en-US" dirty="0"/>
              <a:t>接收端接收数据帧后发送</a:t>
            </a:r>
            <a:r>
              <a:rPr lang="en-US" altLang="zh-CN" dirty="0"/>
              <a:t>ACK</a:t>
            </a:r>
            <a:r>
              <a:rPr lang="zh-CN" altLang="en-US" dirty="0"/>
              <a:t>帧</a:t>
            </a:r>
            <a:endParaRPr lang="en-US" altLang="zh-CN" dirty="0"/>
          </a:p>
          <a:p>
            <a:pPr marL="1371600" lvl="2" indent="-457200">
              <a:defRPr/>
            </a:pPr>
            <a:r>
              <a:rPr lang="zh-CN" altLang="en-US" dirty="0"/>
              <a:t>“传输</a:t>
            </a:r>
            <a:r>
              <a:rPr lang="en-US" altLang="zh-CN" dirty="0"/>
              <a:t>—ACK</a:t>
            </a:r>
            <a:r>
              <a:rPr lang="zh-CN" altLang="en-US" dirty="0"/>
              <a:t>”是一个原子操作（不能被中断）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如果发送端没有收到</a:t>
            </a:r>
            <a:r>
              <a:rPr lang="en-US" altLang="zh-CN" dirty="0"/>
              <a:t>ACK</a:t>
            </a:r>
            <a:r>
              <a:rPr lang="zh-CN" altLang="en-US" dirty="0"/>
              <a:t>帧，则重传数据帧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5F26C-DD38-4AAD-935B-024FF53B9B5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pPr lvl="1"/>
            <a:r>
              <a:rPr lang="zh-CN" altLang="en-US"/>
              <a:t>另一种更可靠的帧交换方式（使用四个帧）</a:t>
            </a:r>
          </a:p>
          <a:p>
            <a:pPr marL="1371600" lvl="2" indent="-457200">
              <a:buFont typeface="Tahoma" pitchFamily="34" charset="0"/>
              <a:buAutoNum type="arabicPeriod"/>
            </a:pPr>
            <a:r>
              <a:rPr lang="zh-CN" altLang="en-US"/>
              <a:t>发送端发送传输请求（</a:t>
            </a:r>
            <a:r>
              <a:rPr lang="en-US" altLang="zh-CN"/>
              <a:t>RTS</a:t>
            </a:r>
            <a:r>
              <a:rPr lang="zh-CN" altLang="en-US"/>
              <a:t>，</a:t>
            </a:r>
            <a:r>
              <a:rPr lang="en-US" altLang="zh-CN"/>
              <a:t>request to send</a:t>
            </a:r>
            <a:r>
              <a:rPr lang="zh-CN" altLang="en-US"/>
              <a:t>）帧</a:t>
            </a:r>
            <a:endParaRPr lang="en-US" altLang="zh-CN"/>
          </a:p>
          <a:p>
            <a:pPr marL="1371600" lvl="2" indent="-457200">
              <a:buFont typeface="Tahoma" pitchFamily="34" charset="0"/>
              <a:buAutoNum type="arabicPeriod"/>
            </a:pPr>
            <a:r>
              <a:rPr lang="zh-CN" altLang="en-US"/>
              <a:t>接收端回应“</a:t>
            </a:r>
            <a:r>
              <a:rPr lang="en-US" altLang="zh-CN"/>
              <a:t>clear to send</a:t>
            </a:r>
            <a:r>
              <a:rPr lang="zh-CN" altLang="en-US"/>
              <a:t>”（</a:t>
            </a:r>
            <a:r>
              <a:rPr lang="en-US" altLang="zh-CN"/>
              <a:t>CTS</a:t>
            </a:r>
            <a:r>
              <a:rPr lang="zh-CN" altLang="en-US"/>
              <a:t>）帧</a:t>
            </a:r>
            <a:endParaRPr lang="en-US" altLang="zh-CN"/>
          </a:p>
          <a:p>
            <a:pPr marL="1371600" lvl="2" indent="-457200">
              <a:buFont typeface="Tahoma" pitchFamily="34" charset="0"/>
              <a:buAutoNum type="arabicPeriod"/>
            </a:pPr>
            <a:r>
              <a:rPr lang="zh-CN" altLang="en-US"/>
              <a:t>发送端传输数据帧</a:t>
            </a:r>
            <a:endParaRPr lang="en-US" altLang="zh-CN"/>
          </a:p>
          <a:p>
            <a:pPr marL="1371600" lvl="2" indent="-457200">
              <a:buFont typeface="Tahoma" pitchFamily="34" charset="0"/>
              <a:buAutoNum type="arabicPeriod"/>
            </a:pPr>
            <a:r>
              <a:rPr lang="zh-CN" altLang="en-US"/>
              <a:t>接收端接收数据后发送</a:t>
            </a:r>
            <a:r>
              <a:rPr lang="en-US" altLang="zh-CN"/>
              <a:t>ACK</a:t>
            </a:r>
            <a:r>
              <a:rPr lang="zh-CN" altLang="en-US"/>
              <a:t>帧</a:t>
            </a:r>
            <a:endParaRPr lang="en-US" altLang="zh-CN"/>
          </a:p>
          <a:p>
            <a:pPr marL="1371600" lvl="2" indent="-457200"/>
            <a:r>
              <a:rPr lang="en-US" altLang="zh-CN"/>
              <a:t>RTS</a:t>
            </a:r>
            <a:r>
              <a:rPr lang="zh-CN" altLang="en-US"/>
              <a:t>的作用：提醒发送端通信范围内的其它终端当前传输介质上有数据交换</a:t>
            </a:r>
            <a:endParaRPr lang="en-US" altLang="zh-CN"/>
          </a:p>
          <a:p>
            <a:pPr marL="1371600" lvl="2" indent="-457200"/>
            <a:r>
              <a:rPr lang="zh-CN" altLang="en-US"/>
              <a:t>同样，</a:t>
            </a:r>
            <a:r>
              <a:rPr lang="en-US" altLang="zh-CN"/>
              <a:t>CTS</a:t>
            </a:r>
            <a:r>
              <a:rPr lang="zh-CN" altLang="en-US"/>
              <a:t>提醒接收端通信范围内的其它终端当前传输介质上有数据交换</a:t>
            </a:r>
            <a:endParaRPr lang="en-US" altLang="zh-CN"/>
          </a:p>
          <a:p>
            <a:pPr marL="1371600" lvl="2" indent="-457200"/>
            <a:r>
              <a:rPr lang="en-US" altLang="zh-CN"/>
              <a:t>Hidden terminal</a:t>
            </a:r>
            <a:r>
              <a:rPr lang="zh-CN" altLang="en-US"/>
              <a:t>问题：</a:t>
            </a:r>
            <a:endParaRPr lang="en-US" altLang="zh-CN"/>
          </a:p>
          <a:p>
            <a:pPr marL="1371600" lvl="2" indent="-457200"/>
            <a:endParaRPr lang="zh-CN" altLang="en-US"/>
          </a:p>
          <a:p>
            <a:endParaRPr lang="zh-CN" alt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3209F-7774-4611-B972-586A13C26D2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35844" name="Picture 5" descr="http://upload.wikimedia.org/wikipedia/commons/thumb/2/2b/Wifi_hidden_station_problem.svg/250px-Wifi_hidden_station_problem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4224338"/>
            <a:ext cx="2952750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569325" cy="5440363"/>
          </a:xfrm>
        </p:spPr>
        <p:txBody>
          <a:bodyPr/>
          <a:lstStyle/>
          <a:p>
            <a:r>
              <a:rPr lang="zh-CN" altLang="en-US" sz="2800"/>
              <a:t>传输介质接入控制（</a:t>
            </a:r>
            <a:r>
              <a:rPr lang="en-US" altLang="zh-CN" sz="2800"/>
              <a:t>DFWMAC</a:t>
            </a:r>
            <a:r>
              <a:rPr lang="zh-CN" altLang="en-US" sz="2800"/>
              <a:t>算法）</a:t>
            </a:r>
            <a:endParaRPr lang="en-US" altLang="zh-CN" sz="2800"/>
          </a:p>
          <a:p>
            <a:pPr lvl="1"/>
            <a:r>
              <a:rPr lang="zh-CN" altLang="en-US" sz="2400"/>
              <a:t>包含分布式的</a:t>
            </a:r>
            <a:r>
              <a:rPr lang="en-US" altLang="zh-CN" sz="2400"/>
              <a:t>DCF</a:t>
            </a:r>
            <a:r>
              <a:rPr lang="zh-CN" altLang="en-US" sz="2400"/>
              <a:t>（</a:t>
            </a:r>
            <a:r>
              <a:rPr lang="en-US" altLang="zh-CN" sz="2400"/>
              <a:t>distributed coordinate function</a:t>
            </a:r>
            <a:r>
              <a:rPr lang="zh-CN" altLang="en-US" sz="2400"/>
              <a:t>），和</a:t>
            </a:r>
            <a:r>
              <a:rPr lang="en-US" altLang="zh-CN" sz="2400"/>
              <a:t>DCF</a:t>
            </a:r>
            <a:r>
              <a:rPr lang="zh-CN" altLang="en-US" sz="2400"/>
              <a:t>之上集中式的</a:t>
            </a:r>
            <a:r>
              <a:rPr lang="en-US" altLang="zh-CN" sz="2400"/>
              <a:t>PCF</a:t>
            </a:r>
            <a:r>
              <a:rPr lang="zh-CN" altLang="en-US" sz="2400"/>
              <a:t>（可选）</a:t>
            </a:r>
            <a:endParaRPr lang="en-US" altLang="zh-CN" sz="2400"/>
          </a:p>
          <a:p>
            <a:pPr lvl="1"/>
            <a:r>
              <a:rPr lang="en-US" altLang="zh-CN" sz="2400"/>
              <a:t>DCF</a:t>
            </a:r>
            <a:r>
              <a:rPr lang="zh-CN" altLang="en-US" sz="2400"/>
              <a:t>通过分布式的竞争算法接入介质传输介质</a:t>
            </a:r>
            <a:endParaRPr lang="en-US" altLang="zh-CN" sz="2400"/>
          </a:p>
          <a:p>
            <a:pPr lvl="1"/>
            <a:r>
              <a:rPr lang="en-US" altLang="zh-CN" sz="2400"/>
              <a:t>PCF</a:t>
            </a:r>
            <a:r>
              <a:rPr lang="zh-CN" altLang="en-US" sz="2400"/>
              <a:t>（</a:t>
            </a:r>
            <a:r>
              <a:rPr lang="en-US" altLang="zh-CN" sz="2400"/>
              <a:t>point cooridate function</a:t>
            </a:r>
            <a:r>
              <a:rPr lang="zh-CN" altLang="en-US" sz="2400"/>
              <a:t>）通过集中式的算法提供非竞争的接入服务</a:t>
            </a:r>
            <a:endParaRPr lang="en-US" altLang="zh-CN" sz="2400"/>
          </a:p>
          <a:p>
            <a:pPr lvl="1"/>
            <a:r>
              <a:rPr lang="en-US" altLang="zh-CN" sz="2400"/>
              <a:t>PCF</a:t>
            </a:r>
            <a:r>
              <a:rPr lang="zh-CN" altLang="en-US" sz="2400"/>
              <a:t>建立在</a:t>
            </a:r>
            <a:r>
              <a:rPr lang="en-US" altLang="zh-CN" sz="2400"/>
              <a:t>DCF</a:t>
            </a:r>
            <a:r>
              <a:rPr lang="zh-CN" altLang="en-US" sz="2400"/>
              <a:t>之上，通过</a:t>
            </a:r>
            <a:r>
              <a:rPr lang="en-US" altLang="zh-CN" sz="2400"/>
              <a:t>DCF</a:t>
            </a:r>
            <a:r>
              <a:rPr lang="zh-CN" altLang="en-US" sz="2400"/>
              <a:t>的竞争机制获得传输介质，再分配给它的用户</a:t>
            </a:r>
            <a:endParaRPr lang="en-US" altLang="zh-CN" sz="2400"/>
          </a:p>
          <a:p>
            <a:r>
              <a:rPr lang="en-US" altLang="zh-CN" sz="2800"/>
              <a:t>MAC</a:t>
            </a:r>
            <a:r>
              <a:rPr lang="zh-CN" altLang="en-US" sz="2800"/>
              <a:t>与</a:t>
            </a:r>
            <a:r>
              <a:rPr lang="en-US" altLang="zh-CN" sz="2800"/>
              <a:t>LLC</a:t>
            </a:r>
            <a:r>
              <a:rPr lang="zh-CN" altLang="en-US" sz="2800"/>
              <a:t>交互</a:t>
            </a:r>
            <a:endParaRPr lang="en-US" altLang="zh-CN" sz="2800"/>
          </a:p>
          <a:p>
            <a:pPr lvl="1"/>
            <a:r>
              <a:rPr lang="zh-CN" altLang="en-US" sz="2400"/>
              <a:t>无连接的</a:t>
            </a:r>
            <a:r>
              <a:rPr lang="en-US" altLang="zh-CN" sz="2400"/>
              <a:t>LLC</a:t>
            </a:r>
            <a:r>
              <a:rPr lang="zh-CN" altLang="en-US" sz="2400"/>
              <a:t>服务，使用</a:t>
            </a:r>
            <a:r>
              <a:rPr lang="en-US" altLang="zh-CN" sz="2400"/>
              <a:t>PCF+DCF</a:t>
            </a:r>
          </a:p>
          <a:p>
            <a:pPr lvl="1"/>
            <a:r>
              <a:rPr lang="zh-CN" altLang="en-US" sz="2400"/>
              <a:t>基于连接的</a:t>
            </a:r>
            <a:r>
              <a:rPr lang="en-US" altLang="zh-CN" sz="2400"/>
              <a:t>LLC</a:t>
            </a:r>
            <a:r>
              <a:rPr lang="zh-CN" altLang="en-US" sz="2400"/>
              <a:t>，使用</a:t>
            </a:r>
            <a:r>
              <a:rPr lang="en-US" altLang="zh-CN" sz="2400"/>
              <a:t>DCF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B3B9A-4165-4E12-AE56-D8FB7363A6B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C3191-BD23-4AA4-8C1A-3868C62E7C5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765175"/>
            <a:ext cx="7024687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pPr lvl="1"/>
            <a:r>
              <a:rPr lang="en-US" altLang="zh-CN"/>
              <a:t>DCF</a:t>
            </a:r>
            <a:r>
              <a:rPr lang="zh-CN" altLang="en-US"/>
              <a:t>使用简单的</a:t>
            </a:r>
            <a:r>
              <a:rPr lang="en-US" altLang="zh-CN"/>
              <a:t>CSMA</a:t>
            </a:r>
            <a:r>
              <a:rPr lang="zh-CN" altLang="en-US"/>
              <a:t>（</a:t>
            </a:r>
            <a:r>
              <a:rPr lang="en-US" altLang="zh-CN"/>
              <a:t>carrier sense multiple access</a:t>
            </a:r>
            <a:r>
              <a:rPr lang="zh-CN" altLang="en-US"/>
              <a:t>，载波侦听多路访问）算法，并使用一些时延（暂时称为</a:t>
            </a:r>
            <a:r>
              <a:rPr lang="en-US" altLang="zh-CN"/>
              <a:t>IFS</a:t>
            </a:r>
            <a:r>
              <a:rPr lang="zh-CN" altLang="en-US"/>
              <a:t>）作为算法的参数</a:t>
            </a:r>
            <a:endParaRPr lang="en-US" altLang="zh-CN"/>
          </a:p>
          <a:p>
            <a:pPr lvl="2"/>
            <a:r>
              <a:rPr lang="en-US" altLang="zh-CN"/>
              <a:t>DCF</a:t>
            </a:r>
            <a:r>
              <a:rPr lang="zh-CN" altLang="en-US"/>
              <a:t>：传输前需要确认传输介质空闲</a:t>
            </a:r>
            <a:endParaRPr lang="en-US" altLang="zh-CN"/>
          </a:p>
          <a:p>
            <a:pPr lvl="2"/>
            <a:r>
              <a:rPr lang="en-US" altLang="zh-CN"/>
              <a:t>CSMA/CD</a:t>
            </a:r>
            <a:r>
              <a:rPr lang="zh-CN" altLang="en-US"/>
              <a:t>：不事先确保介质空闲，在检测到冲突（</a:t>
            </a:r>
            <a:r>
              <a:rPr lang="en-US" altLang="zh-CN"/>
              <a:t>collision</a:t>
            </a:r>
            <a:r>
              <a:rPr lang="zh-CN" altLang="en-US"/>
              <a:t>）时退避</a:t>
            </a:r>
            <a:endParaRPr lang="en-US" altLang="zh-CN"/>
          </a:p>
          <a:p>
            <a:pPr lvl="2"/>
            <a:r>
              <a:rPr lang="zh-CN" altLang="en-US"/>
              <a:t>在无线环境下，无法实现冲突检测，因此不使用</a:t>
            </a:r>
            <a:r>
              <a:rPr lang="en-US" altLang="zh-CN"/>
              <a:t>CSMA/CD</a:t>
            </a:r>
            <a:r>
              <a:rPr lang="zh-CN" altLang="en-US"/>
              <a:t>，而使用</a:t>
            </a:r>
            <a:r>
              <a:rPr lang="en-US" altLang="zh-CN"/>
              <a:t>CSMA/CA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CBE2A-FD84-4744-9EF7-9116CDF3283E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en-US" altLang="zh-CN"/>
              <a:t>CSMA</a:t>
            </a:r>
          </a:p>
          <a:p>
            <a:pPr lvl="2"/>
            <a:r>
              <a:rPr lang="zh-CN" altLang="en-US"/>
              <a:t>一个移动终端需要传输数据，它监听传输介质；如果传输介质空闲，则等待一个</a:t>
            </a:r>
            <a:r>
              <a:rPr lang="en-US" altLang="zh-CN"/>
              <a:t>IFS</a:t>
            </a:r>
            <a:r>
              <a:rPr lang="zh-CN" altLang="en-US"/>
              <a:t>时间，监听传输介质是否仍然空闲，如果是，则开始传输数据</a:t>
            </a:r>
            <a:endParaRPr lang="en-US" altLang="zh-CN"/>
          </a:p>
          <a:p>
            <a:pPr lvl="2"/>
            <a:r>
              <a:rPr lang="zh-CN" altLang="en-US"/>
              <a:t>如果传输介质繁忙，移动终端继续监听传输介质，直到当前的传输完成。</a:t>
            </a:r>
            <a:endParaRPr lang="en-US" altLang="zh-CN"/>
          </a:p>
          <a:p>
            <a:pPr lvl="2"/>
            <a:r>
              <a:rPr lang="zh-CN" altLang="en-US"/>
              <a:t>移动终端等待一个</a:t>
            </a:r>
            <a:r>
              <a:rPr lang="en-US" altLang="zh-CN"/>
              <a:t>IFS</a:t>
            </a:r>
            <a:r>
              <a:rPr lang="zh-CN" altLang="en-US"/>
              <a:t>时间，如果传输介质仍然空闲，则移动终端倒计时一段随机时间后再监听传输介质，如果仍然空闲，则开始传输数据；如果倒计时期间监听到传输，则暂停倒计时，直到传输介质再次空闲。</a:t>
            </a:r>
            <a:endParaRPr lang="en-US" altLang="zh-CN"/>
          </a:p>
          <a:p>
            <a:pPr lvl="2"/>
            <a:r>
              <a:rPr lang="zh-CN" altLang="en-US"/>
              <a:t>如果传输不成功（没有接收到</a:t>
            </a:r>
            <a:r>
              <a:rPr lang="en-US" altLang="zh-CN"/>
              <a:t>ACK</a:t>
            </a:r>
            <a:r>
              <a:rPr lang="zh-CN" altLang="en-US"/>
              <a:t>），则认为发生了冲突（</a:t>
            </a:r>
            <a:r>
              <a:rPr lang="en-US" altLang="zh-CN"/>
              <a:t>collision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A385-F2F6-4A63-A6FC-D77327C9BD0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31CB24-33ED-4997-937D-D4FD8373AC82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344488"/>
            <a:ext cx="5580063" cy="651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 sz="2800"/>
              <a:t>物理层之上，是</a:t>
            </a:r>
            <a:r>
              <a:rPr lang="en-US" altLang="zh-CN" sz="2800"/>
              <a:t>MAC</a:t>
            </a:r>
            <a:r>
              <a:rPr lang="zh-CN" altLang="en-US" sz="2800"/>
              <a:t>层和</a:t>
            </a:r>
            <a:r>
              <a:rPr lang="en-US" altLang="zh-CN" sz="2800"/>
              <a:t>LLC</a:t>
            </a:r>
            <a:r>
              <a:rPr lang="zh-CN" altLang="en-US" sz="2800"/>
              <a:t>层</a:t>
            </a:r>
            <a:endParaRPr lang="en-US" altLang="zh-CN" sz="2800"/>
          </a:p>
          <a:p>
            <a:r>
              <a:rPr lang="en-US" altLang="zh-CN" sz="2800"/>
              <a:t>MAC</a:t>
            </a:r>
            <a:r>
              <a:rPr lang="zh-CN" altLang="en-US" sz="2800"/>
              <a:t>层负责</a:t>
            </a:r>
            <a:endParaRPr lang="en-US" altLang="zh-CN" sz="2800"/>
          </a:p>
          <a:p>
            <a:pPr lvl="1"/>
            <a:r>
              <a:rPr lang="zh-CN" altLang="en-US" sz="2400"/>
              <a:t>数据传输：形成数据帧，添加地址和检错码字段</a:t>
            </a:r>
            <a:endParaRPr lang="en-US" altLang="zh-CN" sz="2400"/>
          </a:p>
          <a:p>
            <a:pPr lvl="1"/>
            <a:r>
              <a:rPr lang="zh-CN" altLang="en-US" sz="2400"/>
              <a:t>数据接收：分解数据帧，识别地址和检错</a:t>
            </a:r>
            <a:endParaRPr lang="en-US" altLang="zh-CN" sz="2400"/>
          </a:p>
          <a:p>
            <a:pPr lvl="1"/>
            <a:r>
              <a:rPr lang="zh-CN" altLang="en-US" sz="2400"/>
              <a:t>管理对传输介质的使用</a:t>
            </a:r>
            <a:endParaRPr lang="en-US" altLang="zh-CN" sz="2400"/>
          </a:p>
          <a:p>
            <a:r>
              <a:rPr lang="en-US" altLang="zh-CN" sz="2800"/>
              <a:t>LLC</a:t>
            </a:r>
            <a:r>
              <a:rPr lang="zh-CN" altLang="en-US" sz="2800"/>
              <a:t>层（逻辑链路层）</a:t>
            </a:r>
            <a:endParaRPr lang="en-US" altLang="zh-CN" sz="2800"/>
          </a:p>
          <a:p>
            <a:pPr lvl="1"/>
            <a:r>
              <a:rPr lang="zh-CN" altLang="en-US" sz="2400"/>
              <a:t>提供上层协议的接口，实现流管理和差错控制</a:t>
            </a:r>
            <a:endParaRPr lang="en-US" altLang="zh-CN" sz="2400"/>
          </a:p>
          <a:p>
            <a:r>
              <a:rPr lang="zh-CN" altLang="en-US" sz="2800"/>
              <a:t>为何需要分割</a:t>
            </a:r>
            <a:r>
              <a:rPr lang="en-US" altLang="zh-CN" sz="2800"/>
              <a:t>LLC</a:t>
            </a:r>
            <a:r>
              <a:rPr lang="zh-CN" altLang="en-US" sz="2800"/>
              <a:t>和</a:t>
            </a:r>
            <a:r>
              <a:rPr lang="en-US" altLang="zh-CN" sz="2800"/>
              <a:t>MAC</a:t>
            </a:r>
            <a:r>
              <a:rPr lang="zh-CN" altLang="en-US" sz="2800"/>
              <a:t>？</a:t>
            </a:r>
            <a:endParaRPr lang="en-US" altLang="zh-CN" sz="2800"/>
          </a:p>
          <a:p>
            <a:pPr lvl="1"/>
            <a:r>
              <a:rPr lang="zh-CN" altLang="en-US" sz="2400"/>
              <a:t>在传统的数据链路层协议中并不涉及管理共享传输介质</a:t>
            </a:r>
            <a:endParaRPr lang="en-US" altLang="zh-CN" sz="2400"/>
          </a:p>
          <a:p>
            <a:pPr lvl="1"/>
            <a:r>
              <a:rPr lang="zh-CN" altLang="en-US" sz="2400"/>
              <a:t>一种</a:t>
            </a:r>
            <a:r>
              <a:rPr lang="en-US" altLang="zh-CN" sz="2400"/>
              <a:t>LLC</a:t>
            </a:r>
            <a:r>
              <a:rPr lang="zh-CN" altLang="en-US" sz="2400"/>
              <a:t>层协议可以运行于多种</a:t>
            </a:r>
            <a:r>
              <a:rPr lang="en-US" altLang="zh-CN" sz="2400"/>
              <a:t>MAC</a:t>
            </a:r>
            <a:r>
              <a:rPr lang="zh-CN" altLang="en-US" sz="2400"/>
              <a:t>层协议之上，提供灵活性</a:t>
            </a:r>
            <a:endParaRPr lang="en-US" altLang="zh-CN" sz="2400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A3EB-AA5D-446C-B2D8-473C952F98C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marL="342900" lvl="2" indent="-342900">
              <a:buSzPct val="60000"/>
            </a:pPr>
            <a:r>
              <a:rPr lang="zh-CN" altLang="en-US" sz="2800"/>
              <a:t>两倍指数退避</a:t>
            </a:r>
            <a:endParaRPr lang="en-US" altLang="zh-CN" sz="2800"/>
          </a:p>
          <a:p>
            <a:pPr marL="800100" lvl="3" indent="-342900">
              <a:buSzPct val="60000"/>
            </a:pPr>
            <a:r>
              <a:rPr lang="zh-CN" altLang="en-US" sz="2400"/>
              <a:t>发生冲突时移动终端将试图重传数据，但是每次倒计时的随机时间的均值将翻倍，直到到达一个最大值</a:t>
            </a:r>
            <a:endParaRPr lang="en-US" altLang="zh-CN"/>
          </a:p>
          <a:p>
            <a:r>
              <a:rPr lang="en-US" altLang="zh-CN" sz="2800"/>
              <a:t>DCF</a:t>
            </a:r>
            <a:r>
              <a:rPr lang="zh-CN" altLang="en-US" sz="2800"/>
              <a:t>使用三种</a:t>
            </a:r>
            <a:r>
              <a:rPr lang="en-US" altLang="zh-CN" sz="2800"/>
              <a:t>IFS</a:t>
            </a:r>
          </a:p>
          <a:p>
            <a:pPr lvl="1"/>
            <a:r>
              <a:rPr lang="en-US" altLang="zh-CN"/>
              <a:t>SIFS</a:t>
            </a:r>
            <a:r>
              <a:rPr lang="zh-CN" altLang="en-US"/>
              <a:t>：短的</a:t>
            </a:r>
            <a:r>
              <a:rPr lang="en-US" altLang="zh-CN"/>
              <a:t>IFS</a:t>
            </a:r>
            <a:r>
              <a:rPr lang="zh-CN" altLang="en-US"/>
              <a:t>，用于各种立即响应的情况</a:t>
            </a:r>
            <a:endParaRPr lang="en-US" altLang="zh-CN"/>
          </a:p>
          <a:p>
            <a:pPr lvl="1"/>
            <a:r>
              <a:rPr lang="en-US" altLang="zh-CN"/>
              <a:t>PIFS</a:t>
            </a:r>
            <a:r>
              <a:rPr lang="zh-CN" altLang="en-US"/>
              <a:t>：中等长度的</a:t>
            </a:r>
            <a:r>
              <a:rPr lang="en-US" altLang="zh-CN"/>
              <a:t>IFS</a:t>
            </a:r>
            <a:r>
              <a:rPr lang="zh-CN" altLang="en-US"/>
              <a:t>，用于</a:t>
            </a:r>
            <a:r>
              <a:rPr lang="en-US" altLang="zh-CN"/>
              <a:t>PCF</a:t>
            </a:r>
            <a:r>
              <a:rPr lang="zh-CN" altLang="en-US"/>
              <a:t>的集中式算法</a:t>
            </a:r>
            <a:endParaRPr lang="en-US" altLang="zh-CN"/>
          </a:p>
          <a:p>
            <a:pPr lvl="1"/>
            <a:r>
              <a:rPr lang="en-US" altLang="zh-CN"/>
              <a:t>DIFS</a:t>
            </a:r>
            <a:r>
              <a:rPr lang="zh-CN" altLang="en-US"/>
              <a:t>：最长的</a:t>
            </a:r>
            <a:r>
              <a:rPr lang="en-US" altLang="zh-CN"/>
              <a:t>IFS</a:t>
            </a:r>
            <a:r>
              <a:rPr lang="zh-CN" altLang="en-US"/>
              <a:t>，用于异步的帧竞争传输介质信道</a:t>
            </a:r>
            <a:endParaRPr lang="en-US" altLang="zh-CN"/>
          </a:p>
          <a:p>
            <a:pPr marL="342900" lvl="2" indent="-342900">
              <a:buSzPct val="60000"/>
            </a:pPr>
            <a:endParaRPr lang="en-US" altLang="zh-CN"/>
          </a:p>
          <a:p>
            <a:endParaRPr lang="zh-CN" altLang="en-US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F22F5-E262-4C70-8DD1-0D54B9C4B3F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9425"/>
            <a:ext cx="8745538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pPr lvl="1"/>
            <a:r>
              <a:rPr lang="zh-CN" altLang="en-US"/>
              <a:t>使用</a:t>
            </a:r>
            <a:r>
              <a:rPr lang="en-US" altLang="zh-CN"/>
              <a:t>SIFS</a:t>
            </a:r>
          </a:p>
          <a:p>
            <a:pPr lvl="2"/>
            <a:r>
              <a:rPr lang="en-US" altLang="zh-CN"/>
              <a:t>ACK</a:t>
            </a:r>
            <a:r>
              <a:rPr lang="zh-CN" altLang="en-US"/>
              <a:t>：收到仅发送给自己的帧（非广播或多播）后，移动终端等待一个</a:t>
            </a:r>
            <a:r>
              <a:rPr lang="en-US" altLang="zh-CN"/>
              <a:t>SIFS</a:t>
            </a:r>
            <a:r>
              <a:rPr lang="zh-CN" altLang="en-US"/>
              <a:t>后发送</a:t>
            </a:r>
            <a:r>
              <a:rPr lang="en-US" altLang="zh-CN"/>
              <a:t>ACK</a:t>
            </a:r>
            <a:r>
              <a:rPr lang="zh-CN" altLang="en-US"/>
              <a:t>响应</a:t>
            </a:r>
            <a:endParaRPr lang="en-US" altLang="zh-CN"/>
          </a:p>
          <a:p>
            <a:pPr lvl="3"/>
            <a:r>
              <a:rPr lang="zh-CN" altLang="en-US"/>
              <a:t>适用于传输多帧的</a:t>
            </a:r>
            <a:r>
              <a:rPr lang="en-US" altLang="zh-CN"/>
              <a:t>LLC PDU</a:t>
            </a:r>
          </a:p>
          <a:p>
            <a:pPr lvl="2"/>
            <a:r>
              <a:rPr lang="en-US" altLang="zh-CN"/>
              <a:t>CTS</a:t>
            </a:r>
            <a:r>
              <a:rPr lang="zh-CN" altLang="en-US"/>
              <a:t>：收到仅发给自己</a:t>
            </a:r>
            <a:r>
              <a:rPr lang="en-US" altLang="zh-CN"/>
              <a:t>RTS</a:t>
            </a:r>
            <a:r>
              <a:rPr lang="zh-CN" altLang="en-US"/>
              <a:t>后，如果准备接收，移动终端一个</a:t>
            </a:r>
            <a:r>
              <a:rPr lang="en-US" altLang="zh-CN"/>
              <a:t>SIFS</a:t>
            </a:r>
            <a:r>
              <a:rPr lang="zh-CN" altLang="en-US"/>
              <a:t>后回应</a:t>
            </a:r>
            <a:r>
              <a:rPr lang="en-US" altLang="zh-CN"/>
              <a:t>CTS</a:t>
            </a:r>
            <a:r>
              <a:rPr lang="zh-CN" altLang="en-US"/>
              <a:t>，其它移动终端延迟使用传输介质</a:t>
            </a:r>
            <a:endParaRPr lang="en-US" altLang="zh-CN"/>
          </a:p>
          <a:p>
            <a:pPr lvl="2"/>
            <a:r>
              <a:rPr lang="en-US" altLang="zh-CN"/>
              <a:t>Poll</a:t>
            </a:r>
            <a:r>
              <a:rPr lang="zh-CN" altLang="en-US"/>
              <a:t>响应：在</a:t>
            </a:r>
            <a:r>
              <a:rPr lang="en-US" altLang="zh-CN"/>
              <a:t>PCF</a:t>
            </a:r>
            <a:r>
              <a:rPr lang="zh-CN" altLang="en-US"/>
              <a:t>中介绍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01451-9A73-48A3-A0BD-603D1173ABEC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pPr lvl="1"/>
            <a:r>
              <a:rPr lang="en-US" altLang="zh-CN"/>
              <a:t>PCF</a:t>
            </a:r>
          </a:p>
          <a:p>
            <a:pPr lvl="2"/>
            <a:r>
              <a:rPr lang="zh-CN" altLang="en-US"/>
              <a:t>适用于一些紧急数据或者实时数据的传输</a:t>
            </a:r>
            <a:endParaRPr lang="en-US" altLang="zh-CN"/>
          </a:p>
          <a:p>
            <a:pPr lvl="2"/>
            <a:r>
              <a:rPr lang="zh-CN" altLang="en-US"/>
              <a:t>一个</a:t>
            </a:r>
            <a:r>
              <a:rPr lang="en-US" altLang="zh-CN"/>
              <a:t>poll coordinator</a:t>
            </a:r>
            <a:r>
              <a:rPr lang="zh-CN" altLang="en-US"/>
              <a:t>轮询各移动终端是否需要传输数据</a:t>
            </a:r>
            <a:endParaRPr lang="en-US" altLang="zh-CN"/>
          </a:p>
          <a:p>
            <a:pPr lvl="2"/>
            <a:r>
              <a:rPr lang="zh-CN" altLang="en-US"/>
              <a:t>收到询问（</a:t>
            </a:r>
            <a:r>
              <a:rPr lang="en-US" altLang="zh-CN"/>
              <a:t>poll</a:t>
            </a:r>
            <a:r>
              <a:rPr lang="zh-CN" altLang="en-US"/>
              <a:t>）后，需要传输的移动终端一个</a:t>
            </a:r>
            <a:r>
              <a:rPr lang="en-US" altLang="zh-CN"/>
              <a:t>SIFS</a:t>
            </a:r>
            <a:r>
              <a:rPr lang="zh-CN" altLang="en-US"/>
              <a:t>后回应</a:t>
            </a:r>
            <a:endParaRPr lang="en-US" altLang="zh-CN"/>
          </a:p>
          <a:p>
            <a:pPr lvl="2"/>
            <a:r>
              <a:rPr lang="en-US" altLang="zh-CN"/>
              <a:t>Coordinator</a:t>
            </a:r>
            <a:r>
              <a:rPr lang="zh-CN" altLang="en-US"/>
              <a:t>的轮询间隔</a:t>
            </a:r>
            <a:r>
              <a:rPr lang="en-US" altLang="zh-CN"/>
              <a:t>PIFS</a:t>
            </a:r>
          </a:p>
          <a:p>
            <a:pPr lvl="1"/>
            <a:r>
              <a:rPr lang="zh-CN" altLang="en-US"/>
              <a:t>超帧（</a:t>
            </a:r>
            <a:r>
              <a:rPr lang="en-US" altLang="zh-CN"/>
              <a:t>super frame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开始阶段</a:t>
            </a:r>
            <a:r>
              <a:rPr lang="en-US" altLang="zh-CN"/>
              <a:t>PCF</a:t>
            </a:r>
            <a:r>
              <a:rPr lang="zh-CN" altLang="en-US"/>
              <a:t>接管传输介质，</a:t>
            </a:r>
            <a:r>
              <a:rPr lang="en-US" altLang="zh-CN"/>
              <a:t>PCF</a:t>
            </a:r>
            <a:r>
              <a:rPr lang="zh-CN" altLang="en-US"/>
              <a:t>阶段的长度不定，取决于需要传输的数据</a:t>
            </a:r>
            <a:endParaRPr lang="en-US" altLang="zh-CN"/>
          </a:p>
          <a:p>
            <a:pPr lvl="2"/>
            <a:r>
              <a:rPr lang="zh-CN" altLang="en-US"/>
              <a:t>之后是</a:t>
            </a:r>
            <a:r>
              <a:rPr lang="en-US" altLang="zh-CN"/>
              <a:t>DCF</a:t>
            </a:r>
            <a:r>
              <a:rPr lang="zh-CN" altLang="en-US"/>
              <a:t>竞争阶段</a:t>
            </a:r>
            <a:endParaRPr lang="en-US" altLang="zh-CN"/>
          </a:p>
          <a:p>
            <a:pPr lvl="2"/>
            <a:r>
              <a:rPr lang="zh-CN" altLang="en-US"/>
              <a:t>在超帧结束时，</a:t>
            </a:r>
            <a:r>
              <a:rPr lang="en-US" altLang="zh-CN"/>
              <a:t>coordinator</a:t>
            </a:r>
            <a:r>
              <a:rPr lang="zh-CN" altLang="en-US"/>
              <a:t>竞争传输介质，如果介质空闲，则进入</a:t>
            </a:r>
            <a:r>
              <a:rPr lang="en-US" altLang="zh-CN"/>
              <a:t>PCF</a:t>
            </a:r>
            <a:r>
              <a:rPr lang="zh-CN" altLang="en-US"/>
              <a:t>阶段，否则，等待当前的传输结束后进入</a:t>
            </a:r>
            <a:r>
              <a:rPr lang="en-US" altLang="zh-CN"/>
              <a:t>PCF</a:t>
            </a:r>
            <a:r>
              <a:rPr lang="zh-CN" altLang="en-US"/>
              <a:t>阶段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71159-DF99-481E-AE6F-64FA9288F020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60E02-2414-4611-9BDA-C2BB944D5FAF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81075"/>
            <a:ext cx="8583612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帧格式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467DA-464F-483D-AE34-DC3D61ECECF8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98575"/>
            <a:ext cx="85344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/>
              <a:t>通用</a:t>
            </a:r>
            <a:r>
              <a:rPr lang="en-US" altLang="zh-CN"/>
              <a:t>MAC</a:t>
            </a:r>
            <a:r>
              <a:rPr lang="zh-CN" altLang="en-US"/>
              <a:t>帧格式</a:t>
            </a:r>
            <a:endParaRPr lang="en-US" altLang="zh-CN"/>
          </a:p>
          <a:p>
            <a:pPr lvl="1"/>
            <a:r>
              <a:rPr lang="en-US" altLang="zh-CN"/>
              <a:t>Frame control</a:t>
            </a:r>
            <a:r>
              <a:rPr lang="zh-CN" altLang="en-US"/>
              <a:t>：包含协议类型、帧类型、是否是向</a:t>
            </a:r>
            <a:r>
              <a:rPr lang="en-US" altLang="zh-CN"/>
              <a:t>DS</a:t>
            </a:r>
            <a:r>
              <a:rPr lang="zh-CN" altLang="en-US"/>
              <a:t>传输、</a:t>
            </a:r>
            <a:r>
              <a:rPr lang="en-US" altLang="zh-CN"/>
              <a:t>WEP</a:t>
            </a:r>
            <a:r>
              <a:rPr lang="zh-CN" altLang="en-US"/>
              <a:t>等信息</a:t>
            </a:r>
            <a:endParaRPr lang="en-US" altLang="zh-CN"/>
          </a:p>
          <a:p>
            <a:pPr lvl="1"/>
            <a:r>
              <a:rPr lang="en-US" altLang="zh-CN"/>
              <a:t>Duration/Connection ID</a:t>
            </a:r>
          </a:p>
          <a:p>
            <a:pPr lvl="1"/>
            <a:r>
              <a:rPr lang="en-US" altLang="zh-CN"/>
              <a:t>Addresses</a:t>
            </a:r>
            <a:r>
              <a:rPr lang="zh-CN" altLang="en-US"/>
              <a:t>：</a:t>
            </a:r>
            <a:r>
              <a:rPr lang="en-US" altLang="zh-CN"/>
              <a:t>48-bit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地址，包含源、目的、根据需要可能包含</a:t>
            </a:r>
            <a:r>
              <a:rPr lang="en-US" altLang="zh-CN"/>
              <a:t>SSID</a:t>
            </a:r>
            <a:r>
              <a:rPr lang="zh-CN" altLang="en-US"/>
              <a:t>（即</a:t>
            </a:r>
            <a:r>
              <a:rPr lang="en-US" altLang="zh-CN"/>
              <a:t>BSS</a:t>
            </a:r>
            <a:r>
              <a:rPr lang="zh-CN" altLang="en-US"/>
              <a:t>的</a:t>
            </a:r>
            <a:r>
              <a:rPr lang="en-US" altLang="zh-CN"/>
              <a:t>AP</a:t>
            </a:r>
            <a:r>
              <a:rPr lang="zh-CN" altLang="en-US"/>
              <a:t>地址）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IBSS</a:t>
            </a:r>
            <a:r>
              <a:rPr lang="zh-CN" altLang="en-US"/>
              <a:t>中，</a:t>
            </a:r>
            <a:r>
              <a:rPr lang="en-US" altLang="zh-CN"/>
              <a:t>SSID</a:t>
            </a:r>
            <a:r>
              <a:rPr lang="zh-CN" altLang="en-US"/>
              <a:t>是随机数（无意义）</a:t>
            </a:r>
            <a:endParaRPr lang="en-US" altLang="zh-CN"/>
          </a:p>
          <a:p>
            <a:pPr lvl="1"/>
            <a:r>
              <a:rPr lang="en-US" altLang="zh-CN"/>
              <a:t>Sequence control</a:t>
            </a:r>
            <a:r>
              <a:rPr lang="zh-CN" altLang="en-US"/>
              <a:t>：</a:t>
            </a:r>
            <a:r>
              <a:rPr lang="en-US" altLang="zh-CN"/>
              <a:t>4-bit</a:t>
            </a:r>
            <a:r>
              <a:rPr lang="zh-CN" altLang="en-US"/>
              <a:t>，用于分片和重组</a:t>
            </a:r>
            <a:endParaRPr lang="en-US" altLang="zh-CN"/>
          </a:p>
          <a:p>
            <a:pPr lvl="1"/>
            <a:r>
              <a:rPr lang="en-US" altLang="zh-CN"/>
              <a:t>Frame body</a:t>
            </a:r>
          </a:p>
          <a:p>
            <a:pPr lvl="1"/>
            <a:r>
              <a:rPr lang="en-US" altLang="zh-CN"/>
              <a:t>Frame check sequence</a:t>
            </a:r>
            <a:r>
              <a:rPr lang="zh-CN" altLang="en-US"/>
              <a:t>：</a:t>
            </a:r>
            <a:r>
              <a:rPr lang="en-US" altLang="zh-CN"/>
              <a:t>32-bit CRC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40A59-B491-40EC-B78D-C2DA9C266805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控制字段</a:t>
            </a:r>
            <a:endParaRPr lang="en-US" altLang="zh-CN" sz="2800"/>
          </a:p>
          <a:p>
            <a:pPr lvl="1"/>
            <a:r>
              <a:rPr lang="en-US" altLang="zh-CN" sz="2400"/>
              <a:t>Protocol version – 802.11 version</a:t>
            </a:r>
          </a:p>
          <a:p>
            <a:pPr lvl="1"/>
            <a:r>
              <a:rPr lang="en-US" altLang="zh-CN" sz="2400"/>
              <a:t>Type – control, management, or data</a:t>
            </a:r>
          </a:p>
          <a:p>
            <a:pPr lvl="1"/>
            <a:r>
              <a:rPr lang="en-US" altLang="zh-CN" sz="2400"/>
              <a:t>Subtype – </a:t>
            </a:r>
            <a:r>
              <a:rPr lang="zh-CN" altLang="en-US" sz="2400"/>
              <a:t>子类型</a:t>
            </a:r>
            <a:endParaRPr lang="en-US" altLang="zh-CN" sz="2400"/>
          </a:p>
          <a:p>
            <a:pPr lvl="1"/>
            <a:r>
              <a:rPr lang="en-US" altLang="zh-CN" sz="2400"/>
              <a:t>To DS – </a:t>
            </a:r>
            <a:r>
              <a:rPr lang="zh-CN" altLang="en-US" sz="2400"/>
              <a:t>如果目的是</a:t>
            </a:r>
            <a:r>
              <a:rPr lang="en-US" altLang="zh-CN" sz="2400"/>
              <a:t>DS</a:t>
            </a:r>
            <a:r>
              <a:rPr lang="zh-CN" altLang="en-US" sz="2400"/>
              <a:t>，设为</a:t>
            </a:r>
            <a:r>
              <a:rPr lang="en-US" altLang="zh-CN" sz="2400"/>
              <a:t>1</a:t>
            </a:r>
          </a:p>
          <a:p>
            <a:pPr lvl="1"/>
            <a:r>
              <a:rPr lang="en-US" altLang="zh-CN" sz="2400"/>
              <a:t>From DS –</a:t>
            </a:r>
            <a:r>
              <a:rPr lang="zh-CN" altLang="en-US" sz="2400"/>
              <a:t>如果源是</a:t>
            </a:r>
            <a:r>
              <a:rPr lang="en-US" altLang="zh-CN" sz="2400"/>
              <a:t>DS</a:t>
            </a:r>
            <a:r>
              <a:rPr lang="zh-CN" altLang="en-US" sz="2400"/>
              <a:t>，设为</a:t>
            </a:r>
            <a:r>
              <a:rPr lang="en-US" altLang="zh-CN" sz="2400"/>
              <a:t>1</a:t>
            </a:r>
          </a:p>
          <a:p>
            <a:pPr lvl="1"/>
            <a:r>
              <a:rPr lang="en-US" altLang="zh-CN" sz="2400"/>
              <a:t>More fragments – </a:t>
            </a:r>
            <a:r>
              <a:rPr lang="zh-CN" altLang="en-US" sz="2400"/>
              <a:t>允许分片，设为</a:t>
            </a:r>
            <a:r>
              <a:rPr lang="en-US" altLang="zh-CN" sz="2400"/>
              <a:t>1</a:t>
            </a:r>
          </a:p>
          <a:p>
            <a:pPr lvl="1"/>
            <a:r>
              <a:rPr lang="en-US" altLang="zh-CN" sz="2400"/>
              <a:t>Retry – </a:t>
            </a:r>
            <a:r>
              <a:rPr lang="zh-CN" altLang="en-US" sz="2400"/>
              <a:t>如果是重传的帧，设为</a:t>
            </a:r>
            <a:r>
              <a:rPr lang="en-US" altLang="zh-CN" sz="2400"/>
              <a:t>1</a:t>
            </a:r>
          </a:p>
          <a:p>
            <a:pPr lvl="1"/>
            <a:r>
              <a:rPr lang="en-US" altLang="zh-CN" sz="2400"/>
              <a:t>Power management – </a:t>
            </a:r>
            <a:r>
              <a:rPr lang="zh-CN" altLang="en-US" sz="2400"/>
              <a:t>如果发送端</a:t>
            </a:r>
            <a:r>
              <a:rPr lang="en-US" altLang="zh-CN" sz="2400"/>
              <a:t>sleep</a:t>
            </a:r>
            <a:r>
              <a:rPr lang="zh-CN" altLang="en-US" sz="2400"/>
              <a:t>，设为</a:t>
            </a:r>
            <a:r>
              <a:rPr lang="en-US" altLang="zh-CN" sz="2400"/>
              <a:t>1</a:t>
            </a:r>
          </a:p>
          <a:p>
            <a:pPr lvl="1"/>
            <a:r>
              <a:rPr lang="en-US" altLang="zh-CN" sz="2400"/>
              <a:t>More data – </a:t>
            </a:r>
            <a:r>
              <a:rPr lang="zh-CN" altLang="en-US" sz="2400"/>
              <a:t>发送端是否还有数据要传输</a:t>
            </a:r>
            <a:endParaRPr lang="en-US" altLang="zh-CN" sz="2400"/>
          </a:p>
          <a:p>
            <a:pPr lvl="1"/>
            <a:r>
              <a:rPr lang="en-US" altLang="zh-CN" sz="2400"/>
              <a:t>WEP – </a:t>
            </a:r>
            <a:r>
              <a:rPr lang="zh-CN" altLang="en-US" sz="2400"/>
              <a:t>设为</a:t>
            </a:r>
            <a:r>
              <a:rPr lang="en-US" altLang="zh-CN" sz="2400"/>
              <a:t>1</a:t>
            </a:r>
            <a:r>
              <a:rPr lang="zh-CN" altLang="en-US" sz="2400"/>
              <a:t>表示支持</a:t>
            </a:r>
            <a:r>
              <a:rPr lang="en-US" altLang="zh-CN" sz="2400"/>
              <a:t>WEP</a:t>
            </a:r>
            <a:r>
              <a:rPr lang="zh-CN" altLang="en-US" sz="2400"/>
              <a:t>，</a:t>
            </a:r>
            <a:r>
              <a:rPr lang="en-US" altLang="zh-CN" sz="2400"/>
              <a:t>WEP</a:t>
            </a:r>
            <a:r>
              <a:rPr lang="zh-CN" altLang="en-US" sz="2400"/>
              <a:t>用于交换秘钥</a:t>
            </a:r>
            <a:endParaRPr lang="en-US" altLang="zh-CN" sz="2400"/>
          </a:p>
          <a:p>
            <a:pPr lvl="1"/>
            <a:r>
              <a:rPr lang="en-US" altLang="zh-CN" sz="2400"/>
              <a:t>Order – </a:t>
            </a:r>
            <a:r>
              <a:rPr lang="zh-CN" altLang="en-US" sz="2400"/>
              <a:t>告知接收方是否使用严格的顺序重组数据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704263" cy="5583238"/>
          </a:xfrm>
        </p:spPr>
        <p:txBody>
          <a:bodyPr/>
          <a:lstStyle/>
          <a:p>
            <a:r>
              <a:rPr lang="zh-CN" altLang="en-US" sz="2800"/>
              <a:t>控制帧</a:t>
            </a:r>
            <a:endParaRPr lang="en-US" altLang="zh-CN" sz="2800"/>
          </a:p>
          <a:p>
            <a:pPr lvl="1"/>
            <a:r>
              <a:rPr lang="en-US" altLang="zh-CN" sz="2400"/>
              <a:t>Power Save-Poll</a:t>
            </a:r>
            <a:r>
              <a:rPr lang="zh-CN" altLang="en-US" sz="2400"/>
              <a:t>：请求</a:t>
            </a:r>
            <a:r>
              <a:rPr lang="en-US" altLang="zh-CN" sz="2400"/>
              <a:t>AP</a:t>
            </a:r>
            <a:r>
              <a:rPr lang="zh-CN" altLang="en-US" sz="2400"/>
              <a:t>传输移动终端在</a:t>
            </a:r>
            <a:r>
              <a:rPr lang="en-US" altLang="zh-CN" sz="2400"/>
              <a:t>power save</a:t>
            </a:r>
            <a:r>
              <a:rPr lang="zh-CN" altLang="en-US" sz="2400"/>
              <a:t>模式下没有接收到的数据</a:t>
            </a:r>
            <a:endParaRPr lang="en-US" altLang="zh-CN" sz="2400"/>
          </a:p>
          <a:p>
            <a:pPr lvl="1"/>
            <a:r>
              <a:rPr lang="en-US" altLang="zh-CN" sz="2400"/>
              <a:t>RTS</a:t>
            </a:r>
          </a:p>
          <a:p>
            <a:pPr lvl="1"/>
            <a:r>
              <a:rPr lang="en-US" altLang="zh-CN" sz="2400"/>
              <a:t>CTS</a:t>
            </a:r>
          </a:p>
          <a:p>
            <a:pPr lvl="1"/>
            <a:r>
              <a:rPr lang="en-US" altLang="zh-CN" sz="2400"/>
              <a:t>Acknowledgement</a:t>
            </a:r>
          </a:p>
          <a:p>
            <a:pPr lvl="1"/>
            <a:r>
              <a:rPr lang="en-US" altLang="zh-CN" sz="2400"/>
              <a:t>Contention-Free(CF)-End</a:t>
            </a:r>
            <a:r>
              <a:rPr lang="zh-CN" altLang="en-US" sz="2400"/>
              <a:t>：</a:t>
            </a:r>
            <a:r>
              <a:rPr lang="en-US" altLang="zh-CN" sz="2400"/>
              <a:t>PCF</a:t>
            </a:r>
            <a:r>
              <a:rPr lang="zh-CN" altLang="en-US" sz="2400"/>
              <a:t>中指示</a:t>
            </a:r>
            <a:r>
              <a:rPr lang="en-US" altLang="zh-CN" sz="2400"/>
              <a:t>contention-free</a:t>
            </a:r>
            <a:r>
              <a:rPr lang="zh-CN" altLang="en-US" sz="2400"/>
              <a:t>周期结束</a:t>
            </a:r>
            <a:endParaRPr lang="en-US" altLang="zh-CN" sz="2400"/>
          </a:p>
          <a:p>
            <a:pPr lvl="1"/>
            <a:r>
              <a:rPr lang="en-US" altLang="zh-CN" sz="2400"/>
              <a:t>CF-End + CF-Ack</a:t>
            </a:r>
            <a:r>
              <a:rPr lang="zh-CN" altLang="en-US" sz="2400"/>
              <a:t>：应答</a:t>
            </a:r>
            <a:r>
              <a:rPr lang="en-US" altLang="zh-CN" sz="2400"/>
              <a:t>CF-End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E75A3-D1A9-4003-901F-B173BD525000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数据帧</a:t>
            </a:r>
            <a:endParaRPr lang="en-US" altLang="zh-CN" sz="2800"/>
          </a:p>
          <a:p>
            <a:pPr lvl="1"/>
            <a:r>
              <a:rPr lang="en-US" altLang="zh-CN" sz="2400"/>
              <a:t>Data</a:t>
            </a:r>
          </a:p>
          <a:p>
            <a:pPr lvl="1"/>
            <a:r>
              <a:rPr lang="en-US" altLang="zh-CN" sz="2400"/>
              <a:t>Data + CF-Ack</a:t>
            </a:r>
            <a:r>
              <a:rPr lang="zh-CN" altLang="en-US" sz="2400"/>
              <a:t>：在</a:t>
            </a:r>
            <a:r>
              <a:rPr lang="en-US" altLang="zh-CN" sz="2400"/>
              <a:t>CF</a:t>
            </a:r>
            <a:r>
              <a:rPr lang="zh-CN" altLang="en-US" sz="2400"/>
              <a:t>阶段应答并传输数据</a:t>
            </a:r>
            <a:endParaRPr lang="en-US" altLang="zh-CN" sz="2400"/>
          </a:p>
          <a:p>
            <a:pPr lvl="1"/>
            <a:r>
              <a:rPr lang="en-US" altLang="zh-CN" sz="2400"/>
              <a:t>Data + CF-Poll</a:t>
            </a:r>
            <a:r>
              <a:rPr lang="zh-CN" altLang="en-US" sz="2400"/>
              <a:t>：</a:t>
            </a:r>
            <a:r>
              <a:rPr lang="en-US" altLang="zh-CN" sz="2400"/>
              <a:t>Coordinator</a:t>
            </a:r>
            <a:r>
              <a:rPr lang="zh-CN" altLang="en-US" sz="2400"/>
              <a:t>询问并传输数据</a:t>
            </a:r>
            <a:endParaRPr lang="en-US" altLang="zh-CN" sz="2400"/>
          </a:p>
          <a:p>
            <a:pPr lvl="1"/>
            <a:r>
              <a:rPr lang="en-US" altLang="zh-CN" sz="2400"/>
              <a:t>Data +</a:t>
            </a:r>
            <a:r>
              <a:rPr lang="zh-CN" altLang="en-US" sz="2400"/>
              <a:t> </a:t>
            </a:r>
            <a:r>
              <a:rPr lang="en-US" altLang="zh-CN" sz="2400"/>
              <a:t>CF-Ack + CF-Poll</a:t>
            </a:r>
          </a:p>
          <a:p>
            <a:pPr lvl="1"/>
            <a:r>
              <a:rPr lang="zh-CN" altLang="en-US" sz="2400"/>
              <a:t>单独的</a:t>
            </a:r>
            <a:r>
              <a:rPr lang="en-US" altLang="zh-CN" sz="2400"/>
              <a:t>CF-Ack</a:t>
            </a:r>
            <a:r>
              <a:rPr lang="zh-CN" altLang="en-US" sz="2400"/>
              <a:t>、</a:t>
            </a:r>
            <a:r>
              <a:rPr lang="en-US" altLang="zh-CN" sz="2400"/>
              <a:t>CF-Poll</a:t>
            </a:r>
            <a:r>
              <a:rPr lang="zh-CN" altLang="en-US" sz="2400"/>
              <a:t>、</a:t>
            </a:r>
            <a:r>
              <a:rPr lang="en-US" altLang="zh-CN" sz="2400"/>
              <a:t>CF-Ack +</a:t>
            </a:r>
            <a:r>
              <a:rPr lang="zh-CN" altLang="en-US" sz="2400"/>
              <a:t> </a:t>
            </a:r>
            <a:r>
              <a:rPr lang="en-US" altLang="zh-CN" sz="2400"/>
              <a:t>CF-Poll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0E55E-65DB-4866-A8A0-B0ABD60E0CB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zh-CN" altLang="en-US" sz="2800" dirty="0"/>
              <a:t>管理帧</a:t>
            </a:r>
            <a:endParaRPr lang="en-US" altLang="zh-CN" sz="2800" dirty="0"/>
          </a:p>
          <a:p>
            <a:pPr lvl="1"/>
            <a:r>
              <a:rPr lang="en-US" altLang="zh-CN" sz="2400" dirty="0"/>
              <a:t>Association Request</a:t>
            </a:r>
            <a:r>
              <a:rPr lang="zh-CN" altLang="en-US" sz="2400" dirty="0"/>
              <a:t>，</a:t>
            </a:r>
            <a:r>
              <a:rPr lang="en-US" altLang="zh-CN" sz="2400" dirty="0"/>
              <a:t>Association Response</a:t>
            </a:r>
          </a:p>
          <a:p>
            <a:pPr lvl="1"/>
            <a:r>
              <a:rPr lang="en-US" altLang="zh-CN" sz="2400" dirty="0" err="1"/>
              <a:t>Reassociation</a:t>
            </a:r>
            <a:r>
              <a:rPr lang="en-US" altLang="zh-CN" sz="2400" dirty="0"/>
              <a:t> Request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Reassocation</a:t>
            </a:r>
            <a:r>
              <a:rPr lang="en-US" altLang="zh-CN" sz="2400" dirty="0"/>
              <a:t> Response</a:t>
            </a:r>
            <a:r>
              <a:rPr lang="zh-CN" altLang="en-US" sz="2400" dirty="0"/>
              <a:t>：从</a:t>
            </a:r>
            <a:r>
              <a:rPr lang="en-US" altLang="zh-CN" sz="2400" dirty="0"/>
              <a:t>BSS</a:t>
            </a:r>
            <a:r>
              <a:rPr lang="zh-CN" altLang="en-US" sz="2400" dirty="0"/>
              <a:t>中一个</a:t>
            </a:r>
            <a:r>
              <a:rPr lang="en-US" altLang="zh-CN" sz="2400" dirty="0"/>
              <a:t>AP</a:t>
            </a:r>
            <a:r>
              <a:rPr lang="zh-CN" altLang="en-US" sz="2400" dirty="0"/>
              <a:t>移动到另一个</a:t>
            </a:r>
            <a:r>
              <a:rPr lang="en-US" altLang="zh-CN" sz="2400" dirty="0"/>
              <a:t>AP</a:t>
            </a:r>
          </a:p>
          <a:p>
            <a:pPr lvl="1"/>
            <a:r>
              <a:rPr lang="en-US" altLang="zh-CN" sz="2400" dirty="0"/>
              <a:t>Probe Request</a:t>
            </a:r>
            <a:r>
              <a:rPr lang="zh-CN" altLang="en-US" sz="2400" dirty="0"/>
              <a:t>，</a:t>
            </a:r>
            <a:r>
              <a:rPr lang="en-US" altLang="zh-CN" sz="2400" dirty="0"/>
              <a:t>Probe Response</a:t>
            </a:r>
            <a:r>
              <a:rPr lang="zh-CN" altLang="en-US" sz="2400" dirty="0"/>
              <a:t>：用于一个设备</a:t>
            </a:r>
            <a:r>
              <a:rPr lang="en-US" altLang="zh-CN" sz="2400" dirty="0"/>
              <a:t>probe</a:t>
            </a:r>
            <a:r>
              <a:rPr lang="zh-CN" altLang="en-US" sz="2400" dirty="0"/>
              <a:t>另一个设备信息</a:t>
            </a:r>
            <a:endParaRPr lang="en-US" altLang="zh-CN" sz="2400" dirty="0"/>
          </a:p>
          <a:p>
            <a:pPr lvl="1"/>
            <a:r>
              <a:rPr lang="en-US" altLang="zh-CN" sz="2400" dirty="0"/>
              <a:t>Beacon</a:t>
            </a:r>
            <a:r>
              <a:rPr lang="zh-CN" altLang="en-US" sz="2400" dirty="0"/>
              <a:t>：周期性传输，移动终端可以识别定位</a:t>
            </a:r>
            <a:r>
              <a:rPr lang="en-US" altLang="zh-CN" sz="2400" dirty="0"/>
              <a:t>BSS</a:t>
            </a:r>
          </a:p>
          <a:p>
            <a:pPr lvl="1"/>
            <a:r>
              <a:rPr lang="en-US" altLang="zh-CN" sz="2400" dirty="0"/>
              <a:t>Announcement Traffic Indication Message</a:t>
            </a:r>
            <a:r>
              <a:rPr lang="zh-CN" altLang="en-US" sz="2400" dirty="0"/>
              <a:t>：告知低功耗模式的设备有数据帧需接收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Dissocation</a:t>
            </a:r>
            <a:r>
              <a:rPr lang="zh-CN" altLang="en-US" sz="2400" dirty="0"/>
              <a:t>、</a:t>
            </a:r>
            <a:r>
              <a:rPr lang="en-US" altLang="zh-CN" sz="2400" dirty="0"/>
              <a:t>Authentication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Deauthentication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BD107-F1ED-4235-8665-74F1A1F35F35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B89E0-1A1F-4EC2-9C99-B1B80EA7D2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9129713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</a:t>
            </a:r>
            <a:r>
              <a:rPr lang="zh-CN" altLang="en-US"/>
              <a:t>物理层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第一个协议 </a:t>
            </a:r>
            <a:r>
              <a:rPr lang="en-US" altLang="zh-CN" sz="2400"/>
              <a:t>IEEE 802.11</a:t>
            </a:r>
          </a:p>
          <a:p>
            <a:pPr lvl="1"/>
            <a:r>
              <a:rPr lang="zh-CN" altLang="en-US" sz="2000"/>
              <a:t>使用三个频段，包括两个</a:t>
            </a:r>
            <a:r>
              <a:rPr lang="en-US" altLang="zh-CN" sz="2000"/>
              <a:t>ISM</a:t>
            </a:r>
            <a:r>
              <a:rPr lang="zh-CN" altLang="en-US" sz="2000"/>
              <a:t>频段和一个红外频段</a:t>
            </a:r>
            <a:endParaRPr lang="en-US" altLang="zh-CN" sz="2000"/>
          </a:p>
          <a:p>
            <a:r>
              <a:rPr lang="en-US" altLang="zh-CN" sz="2400"/>
              <a:t>IEEE 802.11a</a:t>
            </a:r>
          </a:p>
          <a:p>
            <a:pPr lvl="1"/>
            <a:r>
              <a:rPr lang="zh-CN" altLang="en-US" sz="2000"/>
              <a:t>工作在</a:t>
            </a:r>
            <a:r>
              <a:rPr lang="en-US" altLang="zh-CN" sz="2000"/>
              <a:t>5GHz</a:t>
            </a:r>
            <a:r>
              <a:rPr lang="zh-CN" altLang="en-US" sz="2000"/>
              <a:t>频段</a:t>
            </a:r>
            <a:endParaRPr lang="en-US" altLang="zh-CN" sz="2000"/>
          </a:p>
          <a:p>
            <a:pPr lvl="1"/>
            <a:r>
              <a:rPr lang="zh-CN" altLang="en-US" sz="2000"/>
              <a:t>最大</a:t>
            </a:r>
            <a:r>
              <a:rPr lang="en-US" altLang="zh-CN" sz="2000"/>
              <a:t>54Mbps</a:t>
            </a:r>
            <a:r>
              <a:rPr lang="zh-CN" altLang="en-US" sz="2000"/>
              <a:t>速率</a:t>
            </a:r>
            <a:endParaRPr lang="en-US" altLang="zh-CN" sz="2000"/>
          </a:p>
          <a:p>
            <a:r>
              <a:rPr lang="en-US" altLang="zh-CN" sz="2400"/>
              <a:t>IEEE 802.11b</a:t>
            </a:r>
          </a:p>
          <a:p>
            <a:pPr lvl="1"/>
            <a:r>
              <a:rPr lang="zh-CN" altLang="en-US" sz="2000"/>
              <a:t>工作在</a:t>
            </a:r>
            <a:r>
              <a:rPr lang="en-US" altLang="zh-CN" sz="2000"/>
              <a:t>2.4GHz</a:t>
            </a:r>
          </a:p>
          <a:p>
            <a:pPr lvl="1"/>
            <a:r>
              <a:rPr lang="en-US" altLang="zh-CN" sz="2000"/>
              <a:t>5.5</a:t>
            </a:r>
            <a:r>
              <a:rPr lang="zh-CN" altLang="en-US" sz="2000"/>
              <a:t>或</a:t>
            </a:r>
            <a:r>
              <a:rPr lang="en-US" altLang="zh-CN" sz="2000"/>
              <a:t>11Mbps</a:t>
            </a:r>
          </a:p>
          <a:p>
            <a:r>
              <a:rPr lang="en-US" altLang="zh-CN" sz="2400"/>
              <a:t>IEEE 802.11g</a:t>
            </a:r>
          </a:p>
          <a:p>
            <a:pPr lvl="1"/>
            <a:r>
              <a:rPr lang="en-US" altLang="zh-CN" sz="2000"/>
              <a:t>2.4GHz</a:t>
            </a:r>
          </a:p>
          <a:p>
            <a:pPr lvl="1"/>
            <a:r>
              <a:rPr lang="zh-CN" altLang="en-US" sz="2000"/>
              <a:t>最大</a:t>
            </a:r>
            <a:r>
              <a:rPr lang="en-US" altLang="zh-CN" sz="2000"/>
              <a:t>54Mbps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CBCDC-8DD1-4237-8C54-2E619F6DAAA5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</a:t>
            </a:r>
            <a:r>
              <a:rPr lang="zh-CN" altLang="en-US"/>
              <a:t>物理层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包含三种介质传输方式</a:t>
            </a:r>
            <a:endParaRPr lang="en-US" altLang="zh-CN" sz="2800"/>
          </a:p>
          <a:p>
            <a:pPr lvl="1"/>
            <a:r>
              <a:rPr lang="zh-CN" altLang="en-US" sz="2400"/>
              <a:t>直序扩频</a:t>
            </a:r>
            <a:r>
              <a:rPr lang="en-US" altLang="zh-CN" sz="2400"/>
              <a:t>DSSS</a:t>
            </a:r>
            <a:r>
              <a:rPr lang="zh-CN" altLang="en-US" sz="2400"/>
              <a:t>：工作在</a:t>
            </a:r>
            <a:r>
              <a:rPr lang="en-US" altLang="zh-CN" sz="2400"/>
              <a:t>2.4GHz</a:t>
            </a:r>
            <a:r>
              <a:rPr lang="zh-CN" altLang="en-US" sz="2400"/>
              <a:t>频段，</a:t>
            </a:r>
            <a:r>
              <a:rPr lang="en-US" altLang="zh-CN" sz="2400"/>
              <a:t>1~2Mbps</a:t>
            </a:r>
            <a:r>
              <a:rPr lang="zh-CN" altLang="en-US" sz="2400"/>
              <a:t>速率，</a:t>
            </a:r>
            <a:r>
              <a:rPr lang="en-US" altLang="zh-CN" sz="2400"/>
              <a:t>1~13</a:t>
            </a:r>
            <a:r>
              <a:rPr lang="zh-CN" altLang="en-US" sz="2400"/>
              <a:t>个信道</a:t>
            </a:r>
            <a:endParaRPr lang="en-US" altLang="zh-CN" sz="2400"/>
          </a:p>
          <a:p>
            <a:pPr lvl="1"/>
            <a:r>
              <a:rPr lang="zh-CN" altLang="en-US" sz="2400"/>
              <a:t>跳频扩频</a:t>
            </a:r>
            <a:r>
              <a:rPr lang="en-US" altLang="zh-CN" sz="2400"/>
              <a:t>FHSS</a:t>
            </a:r>
            <a:r>
              <a:rPr lang="zh-CN" altLang="en-US" sz="2400"/>
              <a:t>：工作在</a:t>
            </a:r>
            <a:r>
              <a:rPr lang="en-US" altLang="zh-CN" sz="2400"/>
              <a:t>2.4GHz</a:t>
            </a:r>
            <a:r>
              <a:rPr lang="zh-CN" altLang="en-US" sz="2400"/>
              <a:t>频段，</a:t>
            </a:r>
            <a:r>
              <a:rPr lang="en-US" altLang="zh-CN" sz="2400"/>
              <a:t>1~2Mbps</a:t>
            </a:r>
            <a:r>
              <a:rPr lang="zh-CN" altLang="en-US" sz="2400"/>
              <a:t>速率，</a:t>
            </a:r>
            <a:r>
              <a:rPr lang="en-US" altLang="zh-CN" sz="2400"/>
              <a:t>23~70</a:t>
            </a:r>
            <a:r>
              <a:rPr lang="zh-CN" altLang="en-US" sz="2400"/>
              <a:t>个信道</a:t>
            </a:r>
            <a:endParaRPr lang="en-US" altLang="zh-CN" sz="2400"/>
          </a:p>
          <a:p>
            <a:pPr lvl="1"/>
            <a:r>
              <a:rPr lang="zh-CN" altLang="en-US" sz="2400"/>
              <a:t>红外：波长</a:t>
            </a:r>
            <a:r>
              <a:rPr lang="en-US" altLang="zh-CN" sz="2400"/>
              <a:t>850~950nm</a:t>
            </a:r>
            <a:r>
              <a:rPr lang="zh-CN" altLang="en-US" sz="2400"/>
              <a:t>，</a:t>
            </a:r>
            <a:r>
              <a:rPr lang="en-US" altLang="zh-CN" sz="2400"/>
              <a:t>1~2Mbps</a:t>
            </a:r>
            <a:r>
              <a:rPr lang="zh-CN" altLang="en-US" sz="2400"/>
              <a:t>速率</a:t>
            </a:r>
            <a:endParaRPr lang="en-US" altLang="zh-CN" sz="2400"/>
          </a:p>
          <a:p>
            <a:endParaRPr lang="en-US" altLang="zh-CN" sz="2000"/>
          </a:p>
          <a:p>
            <a:pPr lvl="2"/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049B9-7219-4CEA-9731-1B3C73556733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dirty="0"/>
              <a:t>直序扩频</a:t>
            </a:r>
            <a:endParaRPr lang="en-US" altLang="zh-CN" dirty="0"/>
          </a:p>
          <a:p>
            <a:pPr lvl="1"/>
            <a:r>
              <a:rPr lang="zh-CN" altLang="en-US" dirty="0"/>
              <a:t>信道带宽</a:t>
            </a:r>
            <a:r>
              <a:rPr lang="en-US" altLang="zh-CN" dirty="0"/>
              <a:t>5MHz</a:t>
            </a:r>
          </a:p>
          <a:p>
            <a:pPr lvl="1"/>
            <a:r>
              <a:rPr lang="zh-CN" altLang="en-US" dirty="0"/>
              <a:t>调制方式：</a:t>
            </a:r>
            <a:r>
              <a:rPr lang="en-US" altLang="zh-CN" dirty="0"/>
              <a:t>DQPSK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Baker</a:t>
            </a:r>
            <a:r>
              <a:rPr lang="zh-CN" altLang="en-US" dirty="0"/>
              <a:t>码，由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组成，</a:t>
            </a:r>
            <a:r>
              <a:rPr lang="en-US" altLang="zh-CN" dirty="0"/>
              <a:t>802.11 DSSS</a:t>
            </a:r>
            <a:r>
              <a:rPr lang="zh-CN" altLang="en-US" dirty="0"/>
              <a:t>使用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chip</a:t>
            </a:r>
          </a:p>
          <a:p>
            <a:pPr lvl="2"/>
            <a:r>
              <a:rPr lang="zh-CN" altLang="en-US" dirty="0"/>
              <a:t>传输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{+ - + + - + + + - - - }</a:t>
            </a:r>
          </a:p>
          <a:p>
            <a:pPr lvl="2"/>
            <a:r>
              <a:rPr lang="zh-CN" altLang="en-US" dirty="0"/>
              <a:t>传输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{- + - - + - - - + + +}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44A37-1ECE-492A-8853-84EE039AA778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/>
              <a:t>跳频扩频</a:t>
            </a:r>
            <a:endParaRPr lang="en-US" altLang="zh-CN"/>
          </a:p>
          <a:p>
            <a:pPr lvl="1"/>
            <a:r>
              <a:rPr lang="zh-CN" altLang="en-US"/>
              <a:t>信道带宽</a:t>
            </a:r>
            <a:r>
              <a:rPr lang="en-US" altLang="zh-CN"/>
              <a:t>1MHz</a:t>
            </a:r>
          </a:p>
          <a:p>
            <a:pPr lvl="1"/>
            <a:r>
              <a:rPr lang="zh-CN" altLang="en-US"/>
              <a:t>跳频频率 每秒</a:t>
            </a:r>
            <a:r>
              <a:rPr lang="en-US" altLang="zh-CN"/>
              <a:t>2.5</a:t>
            </a:r>
            <a:r>
              <a:rPr lang="zh-CN" altLang="en-US"/>
              <a:t>跳 最小跳频距离</a:t>
            </a:r>
            <a:r>
              <a:rPr lang="en-US" altLang="zh-CN"/>
              <a:t>6MHz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GFSK</a:t>
            </a:r>
            <a:r>
              <a:rPr lang="zh-CN" altLang="en-US"/>
              <a:t>调制</a:t>
            </a:r>
            <a:endParaRPr lang="en-US" altLang="zh-CN"/>
          </a:p>
          <a:p>
            <a:r>
              <a:rPr lang="zh-CN" altLang="en-US"/>
              <a:t>红外</a:t>
            </a:r>
            <a:endParaRPr lang="en-US" altLang="zh-CN"/>
          </a:p>
          <a:p>
            <a:pPr lvl="1"/>
            <a:r>
              <a:rPr lang="zh-CN" altLang="en-US"/>
              <a:t>使用全向传输的红外线，范围大约</a:t>
            </a:r>
            <a:r>
              <a:rPr lang="en-US" altLang="zh-CN"/>
              <a:t>20m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1Mbps</a:t>
            </a:r>
            <a:r>
              <a:rPr lang="zh-CN" altLang="en-US"/>
              <a:t>，使用一种</a:t>
            </a:r>
            <a:r>
              <a:rPr lang="en-US" altLang="zh-CN"/>
              <a:t>16-PPM</a:t>
            </a:r>
            <a:r>
              <a:rPr lang="zh-CN" altLang="en-US"/>
              <a:t>的调制技术：使用一个窄脉冲的与时钟脉冲的相对位置调制</a:t>
            </a:r>
            <a:endParaRPr lang="en-US" altLang="zh-CN"/>
          </a:p>
          <a:p>
            <a:pPr lvl="2"/>
            <a:r>
              <a:rPr lang="en-US" altLang="zh-CN"/>
              <a:t> </a:t>
            </a:r>
            <a:r>
              <a:rPr lang="zh-CN" altLang="en-US"/>
              <a:t>省电</a:t>
            </a:r>
            <a:endParaRPr lang="en-US" altLang="zh-CN"/>
          </a:p>
          <a:p>
            <a:pPr lvl="2"/>
            <a:r>
              <a:rPr lang="en-US" altLang="zh-CN"/>
              <a:t>16-PPM</a:t>
            </a:r>
            <a:r>
              <a:rPr lang="zh-CN" altLang="en-US"/>
              <a:t>：</a:t>
            </a:r>
            <a:r>
              <a:rPr lang="en-US" altLang="zh-CN"/>
              <a:t>4bit</a:t>
            </a:r>
            <a:r>
              <a:rPr lang="zh-CN" altLang="en-US"/>
              <a:t>数据映射为一个</a:t>
            </a:r>
            <a:r>
              <a:rPr lang="en-US" altLang="zh-CN"/>
              <a:t>16bit</a:t>
            </a:r>
            <a:r>
              <a:rPr lang="zh-CN" altLang="en-US"/>
              <a:t>串，包含</a:t>
            </a:r>
            <a:r>
              <a:rPr lang="en-US" altLang="zh-CN"/>
              <a:t>15</a:t>
            </a:r>
            <a:r>
              <a:rPr lang="zh-CN" altLang="en-US"/>
              <a:t>个</a:t>
            </a:r>
            <a:r>
              <a:rPr lang="en-US" altLang="zh-CN"/>
              <a:t>0</a:t>
            </a:r>
            <a:r>
              <a:rPr lang="zh-CN" altLang="en-US"/>
              <a:t>和一个</a:t>
            </a:r>
            <a:r>
              <a:rPr lang="en-US" altLang="zh-CN"/>
              <a:t>1</a:t>
            </a:r>
            <a:r>
              <a:rPr lang="zh-CN" altLang="en-US"/>
              <a:t>，使用</a:t>
            </a:r>
            <a:r>
              <a:rPr lang="en-US" altLang="zh-CN"/>
              <a:t>1</a:t>
            </a:r>
            <a:r>
              <a:rPr lang="zh-CN" altLang="en-US"/>
              <a:t>在串中的位置表示数据</a:t>
            </a:r>
            <a:endParaRPr lang="en-US" altLang="zh-CN"/>
          </a:p>
          <a:p>
            <a:pPr lvl="2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5F0FE-2862-4EE0-A326-DBCBE3B59969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802.11a</a:t>
            </a:r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使用一个被称为</a:t>
            </a:r>
            <a:r>
              <a:rPr lang="en-US" altLang="zh-CN" sz="2800" dirty="0"/>
              <a:t>UNNI</a:t>
            </a:r>
            <a:r>
              <a:rPr lang="zh-CN" altLang="en-US" sz="2800" dirty="0"/>
              <a:t>的频段，分为三部分</a:t>
            </a:r>
            <a:endParaRPr lang="en-US" altLang="zh-CN" sz="2800" dirty="0"/>
          </a:p>
          <a:p>
            <a:pPr lvl="1"/>
            <a:r>
              <a:rPr lang="en-US" altLang="zh-CN" sz="2400" dirty="0"/>
              <a:t>UNNI-1</a:t>
            </a:r>
            <a:r>
              <a:rPr lang="zh-CN" altLang="en-US" sz="2400" dirty="0"/>
              <a:t>：</a:t>
            </a:r>
            <a:r>
              <a:rPr lang="en-US" altLang="zh-CN" sz="2400" dirty="0"/>
              <a:t>5.15-5.25GHz</a:t>
            </a:r>
          </a:p>
          <a:p>
            <a:pPr lvl="1"/>
            <a:r>
              <a:rPr lang="en-US" altLang="zh-CN" sz="2400" dirty="0"/>
              <a:t>UNNI-2</a:t>
            </a:r>
            <a:r>
              <a:rPr lang="zh-CN" altLang="en-US" sz="2400" dirty="0"/>
              <a:t>：</a:t>
            </a:r>
            <a:r>
              <a:rPr lang="en-US" altLang="zh-CN" sz="2400" dirty="0"/>
              <a:t>5.25-5.35GHz</a:t>
            </a:r>
          </a:p>
          <a:p>
            <a:pPr lvl="1"/>
            <a:r>
              <a:rPr lang="en-US" altLang="zh-CN" sz="2400" dirty="0"/>
              <a:t>UNNI-3</a:t>
            </a:r>
            <a:r>
              <a:rPr lang="zh-CN" altLang="en-US" sz="2400" dirty="0"/>
              <a:t>：</a:t>
            </a:r>
            <a:r>
              <a:rPr lang="en-US" altLang="zh-CN" sz="2400" dirty="0"/>
              <a:t>5.725-5.825GHz</a:t>
            </a:r>
          </a:p>
          <a:p>
            <a:r>
              <a:rPr lang="en-US" altLang="zh-CN" sz="2800" dirty="0"/>
              <a:t>IEEE 802.11a</a:t>
            </a:r>
            <a:r>
              <a:rPr lang="zh-CN" altLang="en-US" sz="2800" dirty="0"/>
              <a:t>对比</a:t>
            </a:r>
            <a:r>
              <a:rPr lang="en-US" altLang="zh-CN" sz="2800" dirty="0"/>
              <a:t>802.11b/g</a:t>
            </a:r>
            <a:r>
              <a:rPr lang="zh-CN" altLang="en-US" sz="2800" dirty="0"/>
              <a:t>的优势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使用更多频段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数据速率更高，比</a:t>
            </a:r>
            <a:r>
              <a:rPr lang="en-US" altLang="zh-CN" sz="2400" dirty="0"/>
              <a:t>802.11b</a:t>
            </a:r>
            <a:r>
              <a:rPr lang="zh-CN" altLang="en-US" sz="2400" dirty="0"/>
              <a:t>速率更高，和</a:t>
            </a:r>
            <a:r>
              <a:rPr lang="en-US" altLang="zh-CN" sz="2400" dirty="0"/>
              <a:t>802.11g</a:t>
            </a:r>
            <a:r>
              <a:rPr lang="zh-CN" altLang="en-US" sz="2400" dirty="0"/>
              <a:t>相当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1D965-C5B1-47E6-801D-0BB10DBE87AE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/>
          <a:stretch>
            <a:fillRect/>
          </a:stretch>
        </p:blipFill>
        <p:spPr bwMode="auto">
          <a:xfrm>
            <a:off x="3211513" y="1282700"/>
            <a:ext cx="57531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 dirty="0"/>
              <a:t>信道结构，一个</a:t>
            </a:r>
            <a:r>
              <a:rPr lang="en-US" altLang="zh-CN" sz="2800" dirty="0"/>
              <a:t>transmit spectrum mask</a:t>
            </a:r>
            <a:r>
              <a:rPr lang="zh-CN" altLang="en-US" sz="2800" dirty="0"/>
              <a:t>包含</a:t>
            </a:r>
            <a:endParaRPr lang="en-US" altLang="zh-CN" sz="2800" dirty="0"/>
          </a:p>
          <a:p>
            <a:pPr lvl="1"/>
            <a:r>
              <a:rPr lang="en-US" altLang="zh-CN" sz="2400" dirty="0"/>
              <a:t>0dB</a:t>
            </a:r>
            <a:r>
              <a:rPr lang="zh-CN" altLang="en-US" sz="2400" dirty="0"/>
              <a:t>段，不超过</a:t>
            </a:r>
            <a:r>
              <a:rPr lang="en-US" altLang="zh-CN" sz="2400" dirty="0"/>
              <a:t>18MHz</a:t>
            </a:r>
          </a:p>
          <a:p>
            <a:pPr lvl="1"/>
            <a:r>
              <a:rPr lang="en-US" altLang="zh-CN" sz="2400" dirty="0"/>
              <a:t>-20dB</a:t>
            </a:r>
            <a:r>
              <a:rPr lang="zh-CN" altLang="en-US" sz="2400" dirty="0"/>
              <a:t>段，偏移</a:t>
            </a:r>
            <a:r>
              <a:rPr lang="en-US" altLang="zh-CN" sz="2400" dirty="0"/>
              <a:t>11MHz</a:t>
            </a:r>
          </a:p>
          <a:p>
            <a:pPr lvl="1"/>
            <a:r>
              <a:rPr lang="en-US" altLang="zh-CN" sz="2400" dirty="0"/>
              <a:t>-28dB</a:t>
            </a:r>
            <a:r>
              <a:rPr lang="zh-CN" altLang="en-US" sz="2400" dirty="0"/>
              <a:t>段，偏移</a:t>
            </a:r>
            <a:r>
              <a:rPr lang="en-US" altLang="zh-CN" sz="2400" dirty="0"/>
              <a:t>20MHz</a:t>
            </a:r>
          </a:p>
          <a:p>
            <a:pPr lvl="1"/>
            <a:r>
              <a:rPr lang="en-US" altLang="zh-CN" sz="2400" dirty="0"/>
              <a:t>-40dB</a:t>
            </a:r>
            <a:r>
              <a:rPr lang="zh-CN" altLang="en-US" sz="2400" dirty="0"/>
              <a:t>段，偏移</a:t>
            </a:r>
            <a:r>
              <a:rPr lang="en-US" altLang="zh-CN" sz="2400" dirty="0"/>
              <a:t>30MHz</a:t>
            </a:r>
          </a:p>
          <a:p>
            <a:r>
              <a:rPr lang="en-US" altLang="zh-CN" sz="2800" dirty="0"/>
              <a:t>IEEE 802.11b</a:t>
            </a:r>
            <a:r>
              <a:rPr lang="zh-CN" altLang="en-US" sz="2800" dirty="0"/>
              <a:t>的</a:t>
            </a:r>
            <a:r>
              <a:rPr lang="en-US" altLang="zh-CN" sz="2800" dirty="0"/>
              <a:t>12</a:t>
            </a:r>
            <a:r>
              <a:rPr lang="zh-CN" altLang="en-US" sz="2800" dirty="0"/>
              <a:t>个</a:t>
            </a:r>
            <a:br>
              <a:rPr lang="en-US" altLang="zh-CN" sz="2800" dirty="0"/>
            </a:br>
            <a:r>
              <a:rPr lang="zh-CN" altLang="en-US" sz="2800" dirty="0"/>
              <a:t>信道均采用这样的</a:t>
            </a:r>
            <a:br>
              <a:rPr lang="en-US" altLang="zh-CN" sz="2800" dirty="0"/>
            </a:br>
            <a:r>
              <a:rPr lang="zh-CN" altLang="en-US" sz="2800" dirty="0"/>
              <a:t>结构</a:t>
            </a:r>
            <a:endParaRPr lang="en-US" altLang="zh-CN" sz="2800" dirty="0"/>
          </a:p>
          <a:p>
            <a:r>
              <a:rPr lang="zh-CN" altLang="en-US" sz="2800" dirty="0"/>
              <a:t>编码和调制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OFDM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zh-CN" altLang="en-US" sz="2400" dirty="0"/>
              <a:t>包含</a:t>
            </a:r>
            <a:r>
              <a:rPr lang="en-US" altLang="zh-CN" sz="2400" dirty="0"/>
              <a:t>48</a:t>
            </a:r>
            <a:r>
              <a:rPr lang="zh-CN" altLang="en-US" sz="2400" dirty="0"/>
              <a:t>个子载波</a:t>
            </a:r>
            <a:endParaRPr lang="en-US" altLang="zh-CN" sz="2400" dirty="0"/>
          </a:p>
          <a:p>
            <a:pPr lvl="2"/>
            <a:r>
              <a:rPr lang="zh-CN" altLang="en-US" sz="2000" dirty="0"/>
              <a:t>子载波距离</a:t>
            </a:r>
            <a:r>
              <a:rPr lang="en-US" altLang="zh-CN" sz="2000" dirty="0"/>
              <a:t>0.3125MHz</a:t>
            </a:r>
          </a:p>
          <a:p>
            <a:pPr lvl="1"/>
            <a:r>
              <a:rPr lang="zh-CN" altLang="en-US" sz="2400" dirty="0"/>
              <a:t>每个子载波上使用</a:t>
            </a:r>
            <a:r>
              <a:rPr lang="en-US" altLang="zh-CN" sz="2400" dirty="0"/>
              <a:t>BPSK</a:t>
            </a:r>
            <a:r>
              <a:rPr lang="zh-CN" altLang="en-US" sz="2400" dirty="0"/>
              <a:t>、</a:t>
            </a:r>
            <a:r>
              <a:rPr lang="en-US" altLang="zh-CN" sz="2400" dirty="0"/>
              <a:t>QPSK</a:t>
            </a:r>
            <a:r>
              <a:rPr lang="zh-CN" altLang="en-US" sz="2400" dirty="0"/>
              <a:t>、</a:t>
            </a:r>
            <a:r>
              <a:rPr lang="en-US" altLang="zh-CN" sz="2400" dirty="0"/>
              <a:t>16-QAM</a:t>
            </a:r>
            <a:r>
              <a:rPr lang="zh-CN" altLang="en-US" sz="2400" dirty="0"/>
              <a:t>、或</a:t>
            </a:r>
            <a:r>
              <a:rPr lang="en-US" altLang="zh-CN" sz="2400" dirty="0"/>
              <a:t>64-QAM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07865-DF2B-4C58-AA32-252739DC2CBA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C1AA8-DB26-45C6-AB48-90A1FE27C1A2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765175"/>
            <a:ext cx="86296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3943350"/>
            <a:ext cx="47148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802.11b</a:t>
            </a:r>
            <a:endParaRPr lang="zh-CN" altLang="en-US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是</a:t>
            </a:r>
            <a:r>
              <a:rPr lang="en-US" altLang="zh-CN" sz="2800" dirty="0"/>
              <a:t>IEEE 802.11</a:t>
            </a:r>
            <a:r>
              <a:rPr lang="zh-CN" altLang="en-US" sz="2800" dirty="0"/>
              <a:t>中</a:t>
            </a:r>
            <a:r>
              <a:rPr lang="en-US" altLang="zh-CN" sz="2800" dirty="0"/>
              <a:t>DSSS</a:t>
            </a:r>
            <a:r>
              <a:rPr lang="zh-CN" altLang="en-US" sz="2800" dirty="0"/>
              <a:t>的扩展</a:t>
            </a:r>
            <a:endParaRPr lang="en-US" altLang="zh-CN" sz="2800" dirty="0"/>
          </a:p>
          <a:p>
            <a:r>
              <a:rPr lang="zh-CN" altLang="en-US" sz="2800" dirty="0"/>
              <a:t>使用一种称为</a:t>
            </a:r>
            <a:r>
              <a:rPr lang="en-US" altLang="zh-CN" sz="2800" dirty="0"/>
              <a:t>CCK</a:t>
            </a:r>
            <a:r>
              <a:rPr lang="zh-CN" altLang="en-US" sz="2800" dirty="0"/>
              <a:t>的调制方式</a:t>
            </a:r>
            <a:endParaRPr lang="en-US" altLang="zh-CN" sz="2800" dirty="0"/>
          </a:p>
          <a:p>
            <a:r>
              <a:rPr lang="zh-CN" altLang="en-US" sz="2800" dirty="0"/>
              <a:t>对</a:t>
            </a:r>
            <a:r>
              <a:rPr lang="en-US" altLang="zh-CN" sz="2800" dirty="0"/>
              <a:t>11Mbps</a:t>
            </a:r>
            <a:r>
              <a:rPr lang="zh-CN" altLang="en-US" sz="2800" dirty="0"/>
              <a:t>的系统</a:t>
            </a:r>
            <a:endParaRPr lang="en-US" altLang="zh-CN" sz="2800" dirty="0"/>
          </a:p>
          <a:p>
            <a:pPr lvl="1"/>
            <a:r>
              <a:rPr lang="zh-CN" altLang="en-US" sz="2400" dirty="0"/>
              <a:t>每</a:t>
            </a:r>
            <a:r>
              <a:rPr lang="en-US" altLang="zh-CN" sz="2400" dirty="0"/>
              <a:t>8-bit</a:t>
            </a:r>
            <a:r>
              <a:rPr lang="zh-CN" altLang="en-US" sz="2400" dirty="0"/>
              <a:t>的用户数据块以</a:t>
            </a:r>
            <a:r>
              <a:rPr lang="en-US" altLang="zh-CN" sz="2400" dirty="0"/>
              <a:t>1.375MHz</a:t>
            </a:r>
            <a:r>
              <a:rPr lang="zh-CN" altLang="en-US" sz="2400" dirty="0"/>
              <a:t>的速率被编码</a:t>
            </a:r>
            <a:endParaRPr lang="en-US" altLang="zh-CN" sz="2400" dirty="0"/>
          </a:p>
          <a:p>
            <a:pPr lvl="2"/>
            <a:r>
              <a:rPr lang="en-US" altLang="zh-CN" sz="2000" dirty="0"/>
              <a:t>8×1.375=11Mbps</a:t>
            </a:r>
          </a:p>
          <a:p>
            <a:pPr lvl="1"/>
            <a:r>
              <a:rPr lang="en-US" altLang="zh-CN" sz="2400" dirty="0"/>
              <a:t>8bit</a:t>
            </a:r>
            <a:r>
              <a:rPr lang="zh-CN" altLang="en-US" sz="2400" dirty="0"/>
              <a:t>中</a:t>
            </a:r>
            <a:r>
              <a:rPr lang="en-US" altLang="zh-CN" sz="2400" dirty="0"/>
              <a:t>6bit</a:t>
            </a:r>
            <a:r>
              <a:rPr lang="zh-CN" altLang="en-US" sz="2400" dirty="0"/>
              <a:t>被映射到一个</a:t>
            </a:r>
            <a:r>
              <a:rPr lang="en-US" altLang="zh-CN" sz="2400" dirty="0"/>
              <a:t>8×8Welsh </a:t>
            </a:r>
            <a:r>
              <a:rPr lang="zh-CN" altLang="en-US" sz="2400" dirty="0"/>
              <a:t>码（扩频），再和剩余的两个</a:t>
            </a:r>
            <a:r>
              <a:rPr lang="en-US" altLang="zh-CN" sz="2400" dirty="0"/>
              <a:t>bit</a:t>
            </a:r>
            <a:r>
              <a:rPr lang="zh-CN" altLang="en-US" sz="2400" dirty="0"/>
              <a:t>一起，通过</a:t>
            </a:r>
            <a:r>
              <a:rPr lang="en-US" altLang="zh-CN" sz="2400" dirty="0"/>
              <a:t>QPSK</a:t>
            </a:r>
            <a:r>
              <a:rPr lang="zh-CN" altLang="en-US" sz="2400" dirty="0"/>
              <a:t>调制传输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6DBD9-40D7-4F77-8DE6-1B7631966044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481C2-D55D-41BC-B21C-A85AC54DD7A9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196975"/>
            <a:ext cx="9001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IEEE 802.11g</a:t>
            </a:r>
            <a:endParaRPr lang="zh-CN" altLang="en-US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将</a:t>
            </a:r>
            <a:r>
              <a:rPr lang="en-US" altLang="zh-CN" sz="2800"/>
              <a:t>802.11b</a:t>
            </a:r>
            <a:r>
              <a:rPr lang="zh-CN" altLang="en-US" sz="2800"/>
              <a:t>的数据速率提高到</a:t>
            </a:r>
            <a:r>
              <a:rPr lang="en-US" altLang="zh-CN" sz="2800"/>
              <a:t>20Mbps</a:t>
            </a:r>
            <a:r>
              <a:rPr lang="zh-CN" altLang="en-US" sz="2800"/>
              <a:t>以上，最大</a:t>
            </a:r>
            <a:r>
              <a:rPr lang="en-US" altLang="zh-CN" sz="2800"/>
              <a:t>54Mbps</a:t>
            </a:r>
          </a:p>
          <a:p>
            <a:r>
              <a:rPr lang="zh-CN" altLang="en-US" sz="2800"/>
              <a:t>支持多种调制技术，实现不同的速率</a:t>
            </a:r>
            <a:endParaRPr lang="en-US" altLang="zh-CN" sz="2800"/>
          </a:p>
          <a:p>
            <a:pPr lvl="1"/>
            <a:r>
              <a:rPr lang="en-US" altLang="zh-CN" sz="2400"/>
              <a:t>ERP-OFDM</a:t>
            </a:r>
            <a:r>
              <a:rPr lang="zh-CN" altLang="en-US" sz="2400"/>
              <a:t>：将</a:t>
            </a:r>
            <a:r>
              <a:rPr lang="en-US" altLang="zh-CN" sz="2400"/>
              <a:t>802.11a</a:t>
            </a:r>
            <a:r>
              <a:rPr lang="zh-CN" altLang="en-US" sz="2400"/>
              <a:t>的</a:t>
            </a:r>
            <a:r>
              <a:rPr lang="en-US" altLang="zh-CN" sz="2400"/>
              <a:t>OFDM</a:t>
            </a:r>
            <a:r>
              <a:rPr lang="zh-CN" altLang="en-US" sz="2400"/>
              <a:t>应用到</a:t>
            </a:r>
            <a:r>
              <a:rPr lang="en-US" altLang="zh-CN" sz="2400"/>
              <a:t>2.4GHz</a:t>
            </a:r>
            <a:r>
              <a:rPr lang="zh-CN" altLang="en-US" sz="2400"/>
              <a:t>频段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2A4BA-DDD5-4B24-9E51-F6CB1BDC565D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94163"/>
            <a:ext cx="9144000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MAC</a:t>
            </a:r>
            <a:r>
              <a:rPr lang="zh-CN" altLang="en-US" sz="2800" dirty="0"/>
              <a:t>帧格式，所有的</a:t>
            </a:r>
            <a:r>
              <a:rPr lang="en-US" altLang="zh-CN" sz="2800" dirty="0"/>
              <a:t>MAC</a:t>
            </a:r>
            <a:r>
              <a:rPr lang="zh-CN" altLang="en-US" sz="2800" dirty="0"/>
              <a:t>帧都有如下类似的结构</a:t>
            </a:r>
            <a:endParaRPr lang="en-US" altLang="zh-CN" sz="2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400" dirty="0"/>
              <a:t>MAC control</a:t>
            </a:r>
            <a:r>
              <a:rPr lang="zh-CN" altLang="en-US" sz="2400" dirty="0"/>
              <a:t>：控制信息，例如，帧的优先级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2400" dirty="0"/>
              <a:t>目的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地址：物理连接到介质的对端节点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2400" dirty="0"/>
              <a:t>源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地址：物理连接到介质的源节点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2400" dirty="0"/>
              <a:t>数据：可能是</a:t>
            </a:r>
            <a:r>
              <a:rPr lang="en-US" altLang="zh-CN" sz="2400" dirty="0"/>
              <a:t>LLC</a:t>
            </a:r>
            <a:r>
              <a:rPr lang="zh-CN" altLang="en-US" sz="2400" dirty="0"/>
              <a:t>层的数据，或者是</a:t>
            </a:r>
            <a:r>
              <a:rPr lang="en-US" altLang="zh-CN" sz="2400" dirty="0"/>
              <a:t>MAC</a:t>
            </a:r>
            <a:r>
              <a:rPr lang="zh-CN" altLang="en-US" sz="2400" dirty="0"/>
              <a:t>协议的控制信息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400" dirty="0"/>
              <a:t>CRC</a:t>
            </a:r>
            <a:r>
              <a:rPr lang="zh-CN" altLang="en-US" sz="2400" dirty="0"/>
              <a:t>：又称</a:t>
            </a:r>
            <a:r>
              <a:rPr lang="en-US" altLang="zh-CN" sz="2400" dirty="0"/>
              <a:t>frame check sequence</a:t>
            </a:r>
            <a:r>
              <a:rPr lang="zh-CN" altLang="en-US" sz="2400" dirty="0"/>
              <a:t>（</a:t>
            </a:r>
            <a:r>
              <a:rPr lang="en-US" altLang="zh-CN" sz="2400" dirty="0"/>
              <a:t>FCS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通常，</a:t>
            </a:r>
            <a:r>
              <a:rPr lang="en-US" altLang="zh-CN" sz="2400" dirty="0"/>
              <a:t>MAC</a:t>
            </a:r>
            <a:r>
              <a:rPr lang="zh-CN" altLang="en-US" sz="2400" dirty="0"/>
              <a:t>负责检错和丢弃错帧，而</a:t>
            </a:r>
            <a:r>
              <a:rPr lang="en-US" altLang="zh-CN" sz="2400" dirty="0"/>
              <a:t>LLC</a:t>
            </a:r>
            <a:r>
              <a:rPr lang="zh-CN" altLang="en-US" sz="2400" dirty="0"/>
              <a:t>层负责记录帧传输，并重传上次传输失败的帧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E8137-2D80-45D6-AA1C-35CAAACF120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4797152"/>
            <a:ext cx="806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数据速率 </a:t>
            </a:r>
            <a:r>
              <a:rPr lang="en-US" altLang="zh-CN"/>
              <a:t>vs. </a:t>
            </a:r>
            <a:r>
              <a:rPr lang="zh-CN" altLang="en-US"/>
              <a:t>传输距离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588CD-B90D-487C-9DC0-C7DF11B102ED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Wi-Fi</a:t>
            </a:r>
            <a:r>
              <a:rPr lang="zh-CN" altLang="en-US"/>
              <a:t>安全机制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250825" y="1700213"/>
            <a:ext cx="8704263" cy="4287837"/>
          </a:xfrm>
        </p:spPr>
        <p:txBody>
          <a:bodyPr/>
          <a:lstStyle/>
          <a:p>
            <a:r>
              <a:rPr lang="en-US" altLang="zh-CN" sz="2800"/>
              <a:t>802.11</a:t>
            </a:r>
            <a:r>
              <a:rPr lang="zh-CN" altLang="en-US" sz="2800"/>
              <a:t>定义了</a:t>
            </a:r>
            <a:r>
              <a:rPr lang="en-US" altLang="zh-CN" sz="2800"/>
              <a:t>Wired Equivalent Privacy</a:t>
            </a:r>
            <a:r>
              <a:rPr lang="zh-CN" altLang="en-US" sz="2800"/>
              <a:t>（</a:t>
            </a:r>
            <a:r>
              <a:rPr lang="en-US" altLang="zh-CN" sz="2800"/>
              <a:t>WEP</a:t>
            </a:r>
            <a:r>
              <a:rPr lang="zh-CN" altLang="en-US" sz="2800"/>
              <a:t>）算法。</a:t>
            </a:r>
            <a:endParaRPr lang="en-US" altLang="zh-CN" sz="2800"/>
          </a:p>
          <a:p>
            <a:pPr lvl="1"/>
            <a:r>
              <a:rPr lang="zh-CN" altLang="en-US" sz="2400"/>
              <a:t>基于</a:t>
            </a:r>
            <a:r>
              <a:rPr lang="en-US" altLang="zh-CN" sz="2400"/>
              <a:t>RC4</a:t>
            </a:r>
            <a:r>
              <a:rPr lang="zh-CN" altLang="en-US" sz="2400"/>
              <a:t>加密算法</a:t>
            </a:r>
            <a:endParaRPr lang="en-US" altLang="zh-CN" sz="2400"/>
          </a:p>
          <a:p>
            <a:pPr lvl="1"/>
            <a:r>
              <a:rPr lang="zh-CN" altLang="en-US" sz="2400"/>
              <a:t>使用</a:t>
            </a:r>
            <a:r>
              <a:rPr lang="en-US" altLang="zh-CN" sz="2400"/>
              <a:t>40-bit</a:t>
            </a:r>
            <a:r>
              <a:rPr lang="zh-CN" altLang="en-US" sz="2400"/>
              <a:t>的密钥，后来扩展到</a:t>
            </a:r>
            <a:r>
              <a:rPr lang="en-US" altLang="zh-CN" sz="2400"/>
              <a:t>104-bit</a:t>
            </a:r>
          </a:p>
          <a:p>
            <a:pPr lvl="1"/>
            <a:r>
              <a:rPr lang="zh-CN" altLang="en-US" sz="2400"/>
              <a:t>仍然有缺陷（比如，不可靠的密码）</a:t>
            </a:r>
            <a:endParaRPr lang="en-US" altLang="zh-CN" sz="2400"/>
          </a:p>
          <a:p>
            <a:r>
              <a:rPr lang="en-US" altLang="zh-CN" sz="2800"/>
              <a:t>Wi-Fi Protected Access</a:t>
            </a:r>
            <a:r>
              <a:rPr lang="zh-CN" altLang="en-US" sz="2800"/>
              <a:t>（</a:t>
            </a:r>
            <a:r>
              <a:rPr lang="en-US" altLang="zh-CN" sz="2800"/>
              <a:t>WPA</a:t>
            </a:r>
            <a:r>
              <a:rPr lang="zh-CN" altLang="en-US" sz="2800"/>
              <a:t>）</a:t>
            </a:r>
            <a:endParaRPr lang="en-US" altLang="zh-CN" sz="2800"/>
          </a:p>
          <a:p>
            <a:pPr lvl="1"/>
            <a:r>
              <a:rPr lang="zh-CN" altLang="en-US" sz="2400"/>
              <a:t>包含一整套安全机制</a:t>
            </a:r>
            <a:endParaRPr lang="en-US" altLang="zh-CN" sz="2400"/>
          </a:p>
          <a:p>
            <a:r>
              <a:rPr lang="en-US" altLang="zh-CN" sz="2800"/>
              <a:t>IEEE 802.11i</a:t>
            </a:r>
            <a:r>
              <a:rPr lang="zh-CN" altLang="en-US" sz="2800"/>
              <a:t>工作组定义</a:t>
            </a:r>
            <a:r>
              <a:rPr lang="en-US" altLang="zh-CN" sz="2800"/>
              <a:t>MAC</a:t>
            </a:r>
            <a:r>
              <a:rPr lang="zh-CN" altLang="en-US" sz="2800"/>
              <a:t>层上的安全机制，包括</a:t>
            </a:r>
            <a:endParaRPr lang="en-US" altLang="zh-CN" sz="2800"/>
          </a:p>
          <a:p>
            <a:pPr lvl="1"/>
            <a:r>
              <a:rPr lang="zh-CN" altLang="en-US" sz="2400"/>
              <a:t>认证：使用认证服务器（</a:t>
            </a:r>
            <a:r>
              <a:rPr lang="en-US" altLang="zh-CN" sz="2400"/>
              <a:t>AS</a:t>
            </a:r>
            <a:r>
              <a:rPr lang="zh-CN" altLang="en-US" sz="2400"/>
              <a:t>），定义认证协议</a:t>
            </a:r>
            <a:endParaRPr lang="en-US" altLang="zh-CN" sz="2400"/>
          </a:p>
          <a:p>
            <a:pPr lvl="1"/>
            <a:r>
              <a:rPr lang="zh-CN" altLang="en-US" sz="2400"/>
              <a:t>密钥管理：</a:t>
            </a:r>
            <a:r>
              <a:rPr lang="en-US" altLang="zh-CN" sz="2400"/>
              <a:t>AS</a:t>
            </a:r>
            <a:r>
              <a:rPr lang="zh-CN" altLang="en-US" sz="2400"/>
              <a:t>负责管理密钥</a:t>
            </a:r>
            <a:endParaRPr lang="en-US" altLang="zh-CN" sz="2400"/>
          </a:p>
          <a:p>
            <a:pPr lvl="1"/>
            <a:r>
              <a:rPr lang="zh-CN" altLang="en-US" sz="2400"/>
              <a:t>数据隐私传输：</a:t>
            </a:r>
            <a:r>
              <a:rPr lang="en-US" altLang="zh-CN" sz="2400"/>
              <a:t>AES</a:t>
            </a:r>
            <a:r>
              <a:rPr lang="zh-CN" altLang="en-US" sz="240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44ECF-BBA4-4F6C-9E73-F0D2975FCA5F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 sz="2800"/>
              <a:t>802.11i</a:t>
            </a:r>
            <a:r>
              <a:rPr lang="zh-CN" altLang="en-US" sz="2800"/>
              <a:t>中安全的数据传输</a:t>
            </a:r>
            <a:endParaRPr lang="en-US" altLang="zh-CN" sz="2800"/>
          </a:p>
          <a:p>
            <a:pPr lvl="1"/>
            <a:r>
              <a:rPr lang="zh-CN" altLang="en-US" sz="2400"/>
              <a:t>移动终端和</a:t>
            </a:r>
            <a:r>
              <a:rPr lang="en-US" altLang="zh-CN" sz="2400"/>
              <a:t>AP</a:t>
            </a:r>
            <a:r>
              <a:rPr lang="zh-CN" altLang="en-US" sz="2400"/>
              <a:t>协商所使用的安全机制</a:t>
            </a:r>
            <a:endParaRPr lang="en-US" altLang="zh-CN" sz="2400"/>
          </a:p>
          <a:p>
            <a:pPr lvl="1"/>
            <a:r>
              <a:rPr lang="zh-CN" altLang="en-US" sz="2400"/>
              <a:t>移动终端向</a:t>
            </a:r>
            <a:r>
              <a:rPr lang="en-US" altLang="zh-CN" sz="2400"/>
              <a:t>AS</a:t>
            </a:r>
            <a:r>
              <a:rPr lang="zh-CN" altLang="en-US" sz="2400"/>
              <a:t>认证</a:t>
            </a:r>
            <a:endParaRPr lang="en-US" altLang="zh-CN" sz="2400"/>
          </a:p>
          <a:p>
            <a:pPr lvl="1"/>
            <a:r>
              <a:rPr lang="en-US" altLang="zh-CN" sz="2400"/>
              <a:t>AS</a:t>
            </a:r>
            <a:r>
              <a:rPr lang="zh-CN" altLang="en-US" sz="2400"/>
              <a:t>向</a:t>
            </a:r>
            <a:r>
              <a:rPr lang="en-US" altLang="zh-CN" sz="2400"/>
              <a:t>AP</a:t>
            </a:r>
            <a:r>
              <a:rPr lang="zh-CN" altLang="en-US" sz="2400"/>
              <a:t>分发密钥，</a:t>
            </a:r>
            <a:r>
              <a:rPr lang="en-US" altLang="zh-CN" sz="2400"/>
              <a:t>AP</a:t>
            </a:r>
            <a:r>
              <a:rPr lang="zh-CN" altLang="en-US" sz="2400"/>
              <a:t>再把密钥分发给移动终端</a:t>
            </a:r>
            <a:endParaRPr lang="en-US" altLang="zh-CN" sz="2400"/>
          </a:p>
          <a:p>
            <a:pPr lvl="1"/>
            <a:r>
              <a:rPr lang="zh-CN" altLang="en-US" sz="2400"/>
              <a:t>移动终端和</a:t>
            </a:r>
            <a:r>
              <a:rPr lang="en-US" altLang="zh-CN" sz="2400"/>
              <a:t>AP</a:t>
            </a:r>
            <a:r>
              <a:rPr lang="zh-CN" altLang="en-US" sz="2400"/>
              <a:t>之间数据加密传输</a:t>
            </a:r>
            <a:endParaRPr lang="en-US" altLang="zh-CN" sz="2400"/>
          </a:p>
          <a:p>
            <a:pPr lvl="1"/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669F4-6129-43D9-9A93-A57A38FF377F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068638"/>
            <a:ext cx="78359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r>
              <a:rPr lang="en-US" altLang="zh-CN"/>
              <a:t>802.11i</a:t>
            </a:r>
            <a:r>
              <a:rPr lang="zh-CN" altLang="en-US"/>
              <a:t>包含</a:t>
            </a:r>
            <a:endParaRPr lang="en-US" altLang="zh-CN"/>
          </a:p>
          <a:p>
            <a:pPr lvl="1"/>
            <a:r>
              <a:rPr lang="zh-CN" altLang="en-US"/>
              <a:t>认证：在</a:t>
            </a:r>
            <a:r>
              <a:rPr lang="en-US" altLang="zh-CN"/>
              <a:t>LLC</a:t>
            </a:r>
            <a:r>
              <a:rPr lang="zh-CN" altLang="en-US"/>
              <a:t>层完成</a:t>
            </a:r>
            <a:endParaRPr lang="en-US" altLang="zh-CN"/>
          </a:p>
          <a:p>
            <a:pPr lvl="1"/>
            <a:r>
              <a:rPr lang="zh-CN" altLang="en-US"/>
              <a:t>接入控制</a:t>
            </a:r>
            <a:endParaRPr lang="en-US" altLang="zh-CN"/>
          </a:p>
          <a:p>
            <a:pPr lvl="1"/>
            <a:r>
              <a:rPr lang="zh-CN" altLang="en-US"/>
              <a:t>数据完整性和隐私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23F02-8E5F-4569-A1D8-38982302B7AA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接入控制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IEEE 802.11i</a:t>
            </a:r>
            <a:r>
              <a:rPr lang="zh-CN" altLang="en-US" sz="2800"/>
              <a:t>使用</a:t>
            </a:r>
            <a:r>
              <a:rPr lang="en-US" altLang="zh-CN" sz="2800"/>
              <a:t>IEEE 802.X</a:t>
            </a:r>
            <a:r>
              <a:rPr lang="zh-CN" altLang="en-US" sz="2800"/>
              <a:t>标准</a:t>
            </a:r>
            <a:endParaRPr lang="en-US" altLang="zh-CN" sz="2800"/>
          </a:p>
          <a:p>
            <a:pPr lvl="1"/>
            <a:r>
              <a:rPr lang="zh-CN" altLang="en-US" sz="2400"/>
              <a:t>包含</a:t>
            </a:r>
            <a:r>
              <a:rPr lang="en-US" altLang="zh-CN" sz="2400"/>
              <a:t>Supplicant</a:t>
            </a:r>
            <a:r>
              <a:rPr lang="zh-CN" altLang="en-US" sz="2400"/>
              <a:t>，</a:t>
            </a:r>
            <a:r>
              <a:rPr lang="en-US" altLang="zh-CN" sz="2400"/>
              <a:t>Authenticator</a:t>
            </a:r>
            <a:r>
              <a:rPr lang="zh-CN" altLang="en-US" sz="2400"/>
              <a:t>和</a:t>
            </a:r>
            <a:r>
              <a:rPr lang="en-US" altLang="zh-CN" sz="2400"/>
              <a:t>Authentication Server</a:t>
            </a:r>
            <a:r>
              <a:rPr lang="zh-CN" altLang="en-US" sz="2400"/>
              <a:t>（</a:t>
            </a:r>
            <a:r>
              <a:rPr lang="en-US" altLang="zh-CN" sz="2400"/>
              <a:t>AS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对应</a:t>
            </a:r>
            <a:r>
              <a:rPr lang="en-US" altLang="zh-CN" sz="2400"/>
              <a:t>802.11</a:t>
            </a:r>
            <a:r>
              <a:rPr lang="zh-CN" altLang="en-US" sz="2400"/>
              <a:t>中的移动终端、</a:t>
            </a:r>
            <a:r>
              <a:rPr lang="en-US" altLang="zh-CN" sz="2400"/>
              <a:t>AP</a:t>
            </a:r>
            <a:r>
              <a:rPr lang="zh-CN" altLang="en-US" sz="2400"/>
              <a:t>和</a:t>
            </a:r>
            <a:r>
              <a:rPr lang="en-US" altLang="zh-CN" sz="2400"/>
              <a:t>AS</a:t>
            </a:r>
          </a:p>
          <a:p>
            <a:pPr lvl="1"/>
            <a:r>
              <a:rPr lang="zh-CN" altLang="en-US" sz="2400"/>
              <a:t>在</a:t>
            </a:r>
            <a:r>
              <a:rPr lang="en-US" altLang="zh-CN" sz="2400"/>
              <a:t>Supplicant</a:t>
            </a:r>
            <a:r>
              <a:rPr lang="zh-CN" altLang="en-US" sz="2400"/>
              <a:t>没有完成认证之前，</a:t>
            </a:r>
            <a:r>
              <a:rPr lang="en-US" altLang="zh-CN" sz="2400"/>
              <a:t>Authenticator</a:t>
            </a:r>
            <a:r>
              <a:rPr lang="zh-CN" altLang="en-US" sz="2400"/>
              <a:t>仅仅在</a:t>
            </a:r>
            <a:r>
              <a:rPr lang="en-US" altLang="zh-CN" sz="2400"/>
              <a:t>Supplicant</a:t>
            </a:r>
            <a:r>
              <a:rPr lang="zh-CN" altLang="en-US" sz="2400"/>
              <a:t>和</a:t>
            </a:r>
            <a:r>
              <a:rPr lang="en-US" altLang="zh-CN" sz="2400"/>
              <a:t>AS</a:t>
            </a:r>
            <a:r>
              <a:rPr lang="zh-CN" altLang="en-US" sz="2400"/>
              <a:t>之间转发消息</a:t>
            </a:r>
            <a:endParaRPr lang="en-US" altLang="zh-CN" sz="2400"/>
          </a:p>
          <a:p>
            <a:pPr lvl="1"/>
            <a:r>
              <a:rPr lang="en-US" altLang="zh-CN" sz="2400"/>
              <a:t>Supplicant</a:t>
            </a:r>
            <a:r>
              <a:rPr lang="zh-CN" altLang="en-US" sz="2400"/>
              <a:t>完成认证后，根据认证内容转发数据</a:t>
            </a:r>
            <a:endParaRPr lang="en-US" altLang="zh-CN" sz="2400"/>
          </a:p>
          <a:p>
            <a:r>
              <a:rPr lang="en-US" altLang="zh-CN" sz="2800"/>
              <a:t>AP</a:t>
            </a:r>
            <a:r>
              <a:rPr lang="zh-CN" altLang="en-US" sz="2800"/>
              <a:t>使用“受控端口”和“非受控端口”的概念</a:t>
            </a:r>
            <a:endParaRPr lang="en-US" altLang="zh-CN" sz="2800"/>
          </a:p>
          <a:p>
            <a:pPr lvl="1"/>
            <a:r>
              <a:rPr lang="zh-CN" altLang="en-US" sz="2400"/>
              <a:t>非受控端口仅允许</a:t>
            </a:r>
            <a:r>
              <a:rPr lang="en-US" altLang="zh-CN" sz="2400"/>
              <a:t>Supplicant</a:t>
            </a:r>
            <a:r>
              <a:rPr lang="zh-CN" altLang="en-US" sz="2400"/>
              <a:t>和</a:t>
            </a:r>
            <a:r>
              <a:rPr lang="en-US" altLang="zh-CN" sz="2400"/>
              <a:t>AS</a:t>
            </a:r>
            <a:r>
              <a:rPr lang="zh-CN" altLang="en-US" sz="2400"/>
              <a:t>之间交换</a:t>
            </a:r>
            <a:r>
              <a:rPr lang="en-US" altLang="zh-CN" sz="2400"/>
              <a:t>PDU</a:t>
            </a:r>
          </a:p>
          <a:p>
            <a:pPr lvl="1"/>
            <a:r>
              <a:rPr lang="zh-CN" altLang="en-US" sz="2400"/>
              <a:t>受控端口允许</a:t>
            </a:r>
            <a:r>
              <a:rPr lang="en-US" altLang="zh-CN" sz="2400"/>
              <a:t>Supplicant</a:t>
            </a:r>
            <a:r>
              <a:rPr lang="zh-CN" altLang="en-US" sz="2400"/>
              <a:t>和局域网上其它系统之间在认证范围内交换</a:t>
            </a:r>
            <a:r>
              <a:rPr lang="en-US" altLang="zh-CN" sz="2400"/>
              <a:t>PDU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AD3D6-4A6C-4600-B76B-2C9DA3D67973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80517-6AC8-414C-9A5A-1738569A8285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pic>
        <p:nvPicPr>
          <p:cNvPr id="6758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8" y="765175"/>
            <a:ext cx="8939212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数据完整性和隐私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802.11i</a:t>
            </a:r>
            <a:r>
              <a:rPr lang="zh-CN" altLang="en-US" sz="2800"/>
              <a:t>使用两种方法</a:t>
            </a:r>
            <a:endParaRPr lang="en-US" altLang="zh-CN" sz="2800"/>
          </a:p>
          <a:p>
            <a:pPr lvl="1"/>
            <a:r>
              <a:rPr lang="en-US" altLang="zh-CN" sz="2400"/>
              <a:t>TKIP</a:t>
            </a:r>
            <a:r>
              <a:rPr lang="zh-CN" altLang="en-US" sz="2400"/>
              <a:t>，又称为</a:t>
            </a:r>
            <a:r>
              <a:rPr lang="en-US" altLang="zh-CN" sz="2400"/>
              <a:t>WPA-1</a:t>
            </a:r>
            <a:r>
              <a:rPr lang="zh-CN" altLang="en-US" sz="2400"/>
              <a:t>，使用和</a:t>
            </a:r>
            <a:r>
              <a:rPr lang="en-US" altLang="zh-CN" sz="2400"/>
              <a:t>WEP</a:t>
            </a:r>
            <a:r>
              <a:rPr lang="zh-CN" altLang="en-US" sz="2400"/>
              <a:t>一样的</a:t>
            </a:r>
            <a:r>
              <a:rPr lang="en-US" altLang="zh-CN" sz="2400"/>
              <a:t>RC4</a:t>
            </a:r>
            <a:r>
              <a:rPr lang="zh-CN" altLang="en-US" sz="2400"/>
              <a:t>加密算法</a:t>
            </a:r>
            <a:endParaRPr lang="en-US" altLang="zh-CN" sz="2400"/>
          </a:p>
          <a:p>
            <a:pPr lvl="1"/>
            <a:r>
              <a:rPr lang="en-US" altLang="zh-CN" sz="2400"/>
              <a:t>CCMP</a:t>
            </a:r>
            <a:r>
              <a:rPr lang="zh-CN" altLang="en-US" sz="2400"/>
              <a:t>，又称为</a:t>
            </a:r>
            <a:r>
              <a:rPr lang="en-US" altLang="zh-CN" sz="2400"/>
              <a:t>WPA-2</a:t>
            </a:r>
            <a:r>
              <a:rPr lang="zh-CN" altLang="en-US" sz="2400"/>
              <a:t>，使用</a:t>
            </a:r>
            <a:r>
              <a:rPr lang="en-US" altLang="zh-CN" sz="2400"/>
              <a:t>AES</a:t>
            </a:r>
            <a:r>
              <a:rPr lang="zh-CN" altLang="en-US" sz="2400"/>
              <a:t>加密算法</a:t>
            </a:r>
            <a:endParaRPr lang="en-US" altLang="zh-CN" sz="2400"/>
          </a:p>
          <a:p>
            <a:r>
              <a:rPr lang="en-US" altLang="zh-CN" sz="2800"/>
              <a:t>TKIP</a:t>
            </a:r>
          </a:p>
          <a:p>
            <a:pPr lvl="1"/>
            <a:r>
              <a:rPr lang="zh-CN" altLang="en-US" sz="2400"/>
              <a:t>在原始</a:t>
            </a:r>
            <a:r>
              <a:rPr lang="en-US" altLang="zh-CN" sz="2400"/>
              <a:t>MAC</a:t>
            </a:r>
            <a:r>
              <a:rPr lang="zh-CN" altLang="en-US" sz="2400"/>
              <a:t>帧基础上添加</a:t>
            </a:r>
            <a:r>
              <a:rPr lang="en-US" altLang="zh-CN" sz="2400"/>
              <a:t>IV</a:t>
            </a:r>
            <a:r>
              <a:rPr lang="zh-CN" altLang="en-US" sz="2400"/>
              <a:t>、</a:t>
            </a:r>
            <a:r>
              <a:rPr lang="en-US" altLang="zh-CN" sz="2400"/>
              <a:t>EIV</a:t>
            </a:r>
            <a:r>
              <a:rPr lang="zh-CN" altLang="en-US" sz="2400"/>
              <a:t>、</a:t>
            </a:r>
            <a:r>
              <a:rPr lang="en-US" altLang="zh-CN" sz="2400"/>
              <a:t>MIC</a:t>
            </a:r>
            <a:r>
              <a:rPr lang="zh-CN" altLang="en-US" sz="2400"/>
              <a:t>和</a:t>
            </a:r>
            <a:r>
              <a:rPr lang="en-US" altLang="zh-CN" sz="2400"/>
              <a:t>ICV</a:t>
            </a:r>
            <a:r>
              <a:rPr lang="zh-CN" altLang="en-US" sz="2400"/>
              <a:t>四个字段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34BDF-607E-4B24-AAF6-4013212A2A34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pic>
        <p:nvPicPr>
          <p:cNvPr id="686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4437063"/>
            <a:ext cx="7975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250825" y="620713"/>
            <a:ext cx="8704263" cy="5511800"/>
          </a:xfrm>
        </p:spPr>
        <p:txBody>
          <a:bodyPr/>
          <a:lstStyle/>
          <a:p>
            <a:pPr lvl="1"/>
            <a:r>
              <a:rPr lang="en-US" altLang="zh-CN" sz="2400"/>
              <a:t>IV</a:t>
            </a:r>
            <a:r>
              <a:rPr lang="zh-CN" altLang="en-US" sz="2400"/>
              <a:t>（</a:t>
            </a:r>
            <a:r>
              <a:rPr lang="en-US" altLang="zh-CN" sz="2400"/>
              <a:t>Initialization vector</a:t>
            </a:r>
            <a:r>
              <a:rPr lang="zh-CN" altLang="en-US" sz="2400"/>
              <a:t>）：在</a:t>
            </a:r>
            <a:r>
              <a:rPr lang="en-US" altLang="zh-CN" sz="2400"/>
              <a:t>104-bit</a:t>
            </a:r>
            <a:r>
              <a:rPr lang="zh-CN" altLang="en-US" sz="2400"/>
              <a:t>的</a:t>
            </a:r>
            <a:r>
              <a:rPr lang="en-US" altLang="zh-CN" sz="2400"/>
              <a:t>RC4</a:t>
            </a:r>
            <a:r>
              <a:rPr lang="zh-CN" altLang="en-US" sz="2400"/>
              <a:t>密钥后添加</a:t>
            </a:r>
            <a:r>
              <a:rPr lang="en-US" altLang="zh-CN" sz="2400"/>
              <a:t>24-bit</a:t>
            </a:r>
            <a:r>
              <a:rPr lang="zh-CN" altLang="en-US" sz="2400"/>
              <a:t>的</a:t>
            </a:r>
            <a:r>
              <a:rPr lang="en-US" altLang="zh-CN" sz="2400"/>
              <a:t>IV</a:t>
            </a:r>
            <a:r>
              <a:rPr lang="zh-CN" altLang="en-US" sz="2400"/>
              <a:t>，由于每一帧的</a:t>
            </a:r>
            <a:r>
              <a:rPr lang="en-US" altLang="zh-CN" sz="2400"/>
              <a:t>IV</a:t>
            </a:r>
            <a:r>
              <a:rPr lang="zh-CN" altLang="en-US" sz="2400"/>
              <a:t>不同，因此即使密钥相同，每一帧的加密方式也不同</a:t>
            </a:r>
            <a:endParaRPr lang="en-US" altLang="zh-CN" sz="2400"/>
          </a:p>
          <a:p>
            <a:pPr lvl="2"/>
            <a:r>
              <a:rPr lang="zh-CN" altLang="en-US" sz="2000"/>
              <a:t>注意</a:t>
            </a:r>
            <a:r>
              <a:rPr lang="en-US" altLang="zh-CN" sz="2000"/>
              <a:t>IV</a:t>
            </a:r>
            <a:r>
              <a:rPr lang="zh-CN" altLang="en-US" sz="2000"/>
              <a:t>明文传输，因此接收端可以将</a:t>
            </a:r>
            <a:r>
              <a:rPr lang="en-US" altLang="zh-CN" sz="2000"/>
              <a:t>IV</a:t>
            </a:r>
            <a:r>
              <a:rPr lang="zh-CN" altLang="en-US" sz="2000"/>
              <a:t>添加到共享的密钥后面用于解密</a:t>
            </a:r>
            <a:endParaRPr lang="en-US" altLang="zh-CN" sz="2000"/>
          </a:p>
          <a:p>
            <a:pPr lvl="2"/>
            <a:r>
              <a:rPr lang="en-US" altLang="zh-CN" sz="2000"/>
              <a:t>RC4</a:t>
            </a:r>
            <a:r>
              <a:rPr lang="zh-CN" altLang="en-US" sz="2000"/>
              <a:t>算法：逐个</a:t>
            </a:r>
            <a:r>
              <a:rPr lang="en-US" altLang="zh-CN" sz="2000"/>
              <a:t>bit</a:t>
            </a:r>
            <a:r>
              <a:rPr lang="zh-CN" altLang="en-US" sz="2000"/>
              <a:t>的</a:t>
            </a:r>
            <a:r>
              <a:rPr lang="en-US" altLang="zh-CN" sz="2000"/>
              <a:t>XOR</a:t>
            </a:r>
          </a:p>
          <a:p>
            <a:pPr lvl="1"/>
            <a:r>
              <a:rPr lang="en-US" altLang="zh-CN" sz="2400"/>
              <a:t>EIV</a:t>
            </a:r>
            <a:r>
              <a:rPr lang="zh-CN" altLang="en-US" sz="2400"/>
              <a:t>（</a:t>
            </a:r>
            <a:r>
              <a:rPr lang="en-US" altLang="zh-CN" sz="2400"/>
              <a:t>extended IV</a:t>
            </a:r>
            <a:r>
              <a:rPr lang="zh-CN" altLang="en-US" sz="2400"/>
              <a:t>）：</a:t>
            </a:r>
            <a:r>
              <a:rPr lang="en-US" altLang="zh-CN" sz="2400"/>
              <a:t>IV</a:t>
            </a:r>
            <a:r>
              <a:rPr lang="zh-CN" altLang="en-US" sz="2400"/>
              <a:t>太短，通过</a:t>
            </a:r>
            <a:r>
              <a:rPr lang="en-US" altLang="zh-CN" sz="2400"/>
              <a:t>24-bit</a:t>
            </a:r>
            <a:r>
              <a:rPr lang="zh-CN" altLang="en-US" sz="2400"/>
              <a:t>的</a:t>
            </a:r>
            <a:r>
              <a:rPr lang="en-US" altLang="zh-CN" sz="2400"/>
              <a:t>EIV</a:t>
            </a:r>
            <a:r>
              <a:rPr lang="zh-CN" altLang="en-US" sz="2400"/>
              <a:t>提高安全性。</a:t>
            </a:r>
            <a:endParaRPr lang="en-US" altLang="zh-CN" sz="2400"/>
          </a:p>
          <a:p>
            <a:pPr lvl="2"/>
            <a:r>
              <a:rPr lang="zh-CN" altLang="en-US" sz="2000"/>
              <a:t>从</a:t>
            </a:r>
            <a:r>
              <a:rPr lang="en-US" altLang="zh-CN" sz="2000"/>
              <a:t>IV</a:t>
            </a:r>
            <a:r>
              <a:rPr lang="zh-CN" altLang="en-US" sz="2000"/>
              <a:t>和</a:t>
            </a:r>
            <a:r>
              <a:rPr lang="en-US" altLang="zh-CN" sz="2000"/>
              <a:t>EIV</a:t>
            </a:r>
            <a:r>
              <a:rPr lang="zh-CN" altLang="en-US" sz="2000"/>
              <a:t>中抽取出一个</a:t>
            </a:r>
            <a:r>
              <a:rPr lang="en-US" altLang="zh-CN" sz="2000"/>
              <a:t>48-bit</a:t>
            </a:r>
            <a:r>
              <a:rPr lang="zh-CN" altLang="en-US" sz="2000"/>
              <a:t>的新的</a:t>
            </a:r>
            <a:r>
              <a:rPr lang="en-US" altLang="zh-CN" sz="2000"/>
              <a:t>IV</a:t>
            </a:r>
            <a:r>
              <a:rPr lang="zh-CN" altLang="en-US" sz="2000"/>
              <a:t>，结合</a:t>
            </a:r>
            <a:r>
              <a:rPr lang="en-US" altLang="zh-CN" sz="2000"/>
              <a:t>48-bit</a:t>
            </a:r>
            <a:r>
              <a:rPr lang="zh-CN" altLang="en-US" sz="2000"/>
              <a:t>的</a:t>
            </a:r>
            <a:r>
              <a:rPr lang="en-US" altLang="zh-CN" sz="2000"/>
              <a:t>IV</a:t>
            </a:r>
            <a:r>
              <a:rPr lang="zh-CN" altLang="en-US" sz="2000"/>
              <a:t>、</a:t>
            </a:r>
            <a:r>
              <a:rPr lang="en-US" altLang="zh-CN" sz="2000"/>
              <a:t>RC4</a:t>
            </a:r>
            <a:r>
              <a:rPr lang="zh-CN" altLang="en-US" sz="2000"/>
              <a:t>的密钥、发送端的</a:t>
            </a:r>
            <a:r>
              <a:rPr lang="en-US" altLang="zh-CN" sz="2000"/>
              <a:t>MAC</a:t>
            </a:r>
            <a:r>
              <a:rPr lang="zh-CN" altLang="en-US" sz="2000"/>
              <a:t>地址产生</a:t>
            </a:r>
            <a:r>
              <a:rPr lang="en-US" altLang="zh-CN" sz="2000"/>
              <a:t>128-bit</a:t>
            </a:r>
            <a:r>
              <a:rPr lang="zh-CN" altLang="en-US" sz="2000"/>
              <a:t>的</a:t>
            </a:r>
            <a:r>
              <a:rPr lang="en-US" altLang="zh-CN" sz="2000"/>
              <a:t>RC4</a:t>
            </a:r>
            <a:r>
              <a:rPr lang="zh-CN" altLang="en-US" sz="2000"/>
              <a:t>密钥</a:t>
            </a:r>
            <a:endParaRPr lang="en-US" altLang="zh-CN" sz="2000"/>
          </a:p>
          <a:p>
            <a:pPr lvl="2"/>
            <a:r>
              <a:rPr lang="en-US" altLang="zh-CN" sz="2000"/>
              <a:t>IV</a:t>
            </a:r>
            <a:r>
              <a:rPr lang="zh-CN" altLang="en-US" sz="2000"/>
              <a:t>和</a:t>
            </a:r>
            <a:r>
              <a:rPr lang="en-US" altLang="zh-CN" sz="2000"/>
              <a:t>EIV</a:t>
            </a:r>
            <a:r>
              <a:rPr lang="zh-CN" altLang="en-US" sz="2000"/>
              <a:t>作为序列号，传输每个新的</a:t>
            </a:r>
            <a:r>
              <a:rPr lang="en-US" altLang="zh-CN" sz="2000"/>
              <a:t>MAC</a:t>
            </a:r>
            <a:r>
              <a:rPr lang="zh-CN" altLang="en-US" sz="2000"/>
              <a:t>帧序列号</a:t>
            </a:r>
            <a:r>
              <a:rPr lang="en-US" altLang="zh-CN" sz="2000"/>
              <a:t>+1</a:t>
            </a:r>
          </a:p>
          <a:p>
            <a:pPr lvl="1"/>
            <a:r>
              <a:rPr lang="en-US" altLang="zh-CN" sz="2400"/>
              <a:t>ICV</a:t>
            </a:r>
            <a:r>
              <a:rPr lang="zh-CN" altLang="en-US" sz="2400"/>
              <a:t>（</a:t>
            </a:r>
            <a:r>
              <a:rPr lang="en-US" altLang="zh-CN" sz="2400"/>
              <a:t>integrity check value</a:t>
            </a:r>
            <a:r>
              <a:rPr lang="zh-CN" altLang="en-US" sz="2400"/>
              <a:t>）：是整个帧的</a:t>
            </a:r>
            <a:r>
              <a:rPr lang="en-US" altLang="zh-CN" sz="2400"/>
              <a:t>CRC</a:t>
            </a:r>
            <a:r>
              <a:rPr lang="zh-CN" altLang="en-US" sz="2400"/>
              <a:t>校验和，并经过</a:t>
            </a:r>
            <a:r>
              <a:rPr lang="en-US" altLang="zh-CN" sz="2400"/>
              <a:t>RC4</a:t>
            </a:r>
            <a:r>
              <a:rPr lang="zh-CN" altLang="en-US" sz="2400"/>
              <a:t>秘钥加密</a:t>
            </a:r>
            <a:endParaRPr lang="en-US" altLang="zh-CN" sz="2400"/>
          </a:p>
          <a:p>
            <a:pPr lvl="1"/>
            <a:r>
              <a:rPr lang="en-US" altLang="zh-CN" sz="2400"/>
              <a:t>MIC</a:t>
            </a:r>
            <a:r>
              <a:rPr lang="zh-CN" altLang="en-US" sz="2400"/>
              <a:t>（</a:t>
            </a:r>
            <a:r>
              <a:rPr lang="en-US" altLang="zh-CN" sz="2400"/>
              <a:t>message integrity code</a:t>
            </a:r>
            <a:r>
              <a:rPr lang="zh-CN" altLang="en-US" sz="2400"/>
              <a:t>）：针对</a:t>
            </a:r>
            <a:r>
              <a:rPr lang="en-US" altLang="zh-CN" sz="2400"/>
              <a:t>ICV</a:t>
            </a:r>
            <a:r>
              <a:rPr lang="zh-CN" altLang="en-US" sz="2400"/>
              <a:t>的缺陷提出。根据收发双方的</a:t>
            </a:r>
            <a:r>
              <a:rPr lang="en-US" altLang="zh-CN" sz="2400"/>
              <a:t>MAC</a:t>
            </a:r>
            <a:r>
              <a:rPr lang="zh-CN" altLang="en-US" sz="2400"/>
              <a:t>地址和数据计算</a:t>
            </a:r>
            <a:r>
              <a:rPr lang="en-US" altLang="zh-CN" sz="2400"/>
              <a:t>64-bit</a:t>
            </a:r>
            <a:r>
              <a:rPr lang="zh-CN" altLang="en-US" sz="2400"/>
              <a:t>的</a:t>
            </a:r>
            <a:r>
              <a:rPr lang="en-US" altLang="zh-CN" sz="2400"/>
              <a:t>MIC</a:t>
            </a:r>
            <a:r>
              <a:rPr lang="zh-CN" altLang="en-US" sz="2400"/>
              <a:t>，并使用一个和加密</a:t>
            </a:r>
            <a:r>
              <a:rPr lang="en-US" altLang="zh-CN" sz="2400"/>
              <a:t>MAC</a:t>
            </a:r>
            <a:r>
              <a:rPr lang="zh-CN" altLang="en-US" sz="2400"/>
              <a:t>帧数据不同的</a:t>
            </a:r>
            <a:r>
              <a:rPr lang="en-US" altLang="zh-CN" sz="2400"/>
              <a:t>RC4</a:t>
            </a:r>
            <a:r>
              <a:rPr lang="zh-CN" altLang="en-US" sz="2400"/>
              <a:t>密钥加密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06947-48E7-44C7-A7AB-FB585E47930C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en-US" altLang="zh-CN" sz="2800"/>
              <a:t>CCMP</a:t>
            </a:r>
          </a:p>
          <a:p>
            <a:pPr lvl="1"/>
            <a:r>
              <a:rPr lang="zh-CN" altLang="en-US" sz="2400"/>
              <a:t>不包含</a:t>
            </a:r>
            <a:r>
              <a:rPr lang="en-US" altLang="zh-CN" sz="2400"/>
              <a:t>ICV</a:t>
            </a:r>
            <a:r>
              <a:rPr lang="zh-CN" altLang="en-US" sz="2400"/>
              <a:t>字段</a:t>
            </a:r>
            <a:endParaRPr lang="en-US" altLang="zh-CN" sz="2400"/>
          </a:p>
          <a:p>
            <a:pPr lvl="1"/>
            <a:r>
              <a:rPr lang="zh-CN" altLang="en-US" sz="2400"/>
              <a:t>使用</a:t>
            </a:r>
            <a:r>
              <a:rPr lang="en-US" altLang="zh-CN" sz="2400"/>
              <a:t>AES</a:t>
            </a:r>
            <a:r>
              <a:rPr lang="zh-CN" altLang="en-US" sz="2400"/>
              <a:t>算法替代</a:t>
            </a:r>
            <a:r>
              <a:rPr lang="en-US" altLang="zh-CN" sz="2400"/>
              <a:t>RC4</a:t>
            </a:r>
            <a:r>
              <a:rPr lang="zh-CN" altLang="en-US" sz="2400"/>
              <a:t>算法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19655-3361-48C9-9D5C-D392A57852D0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205038"/>
            <a:ext cx="75819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CD639-B8DB-4FAA-8642-71AE522D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dirty="0"/>
              <a:t>Thanks</a:t>
            </a:r>
            <a:endParaRPr lang="zh-CN" altLang="en-US" sz="5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FB2CD-B8FB-4205-971E-3C7CF5DD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9296E-3E5D-4D00-98EF-5CDD69FB23B4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741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r>
              <a:rPr lang="zh-CN" altLang="en-US" sz="2800"/>
              <a:t>逻辑链路层</a:t>
            </a:r>
            <a:r>
              <a:rPr lang="en-US" altLang="zh-CN" sz="2800"/>
              <a:t>LLC</a:t>
            </a:r>
            <a:r>
              <a:rPr lang="zh-CN" altLang="en-US" sz="2800"/>
              <a:t>的特性</a:t>
            </a:r>
            <a:endParaRPr lang="en-US" altLang="zh-CN" sz="2800"/>
          </a:p>
          <a:p>
            <a:pPr lvl="1"/>
            <a:r>
              <a:rPr lang="zh-CN" altLang="en-US" sz="2400"/>
              <a:t>必须支持多接入的、共享性质的链路</a:t>
            </a:r>
            <a:endParaRPr lang="en-US" altLang="zh-CN" sz="2400"/>
          </a:p>
          <a:p>
            <a:pPr lvl="1"/>
            <a:r>
              <a:rPr lang="zh-CN" altLang="en-US" sz="2400"/>
              <a:t>隐藏</a:t>
            </a:r>
            <a:r>
              <a:rPr lang="en-US" altLang="zh-CN" sz="2400"/>
              <a:t>MAC</a:t>
            </a:r>
            <a:r>
              <a:rPr lang="zh-CN" altLang="en-US" sz="2400"/>
              <a:t>层的一些细节</a:t>
            </a:r>
            <a:endParaRPr lang="en-US" altLang="zh-CN" sz="2400"/>
          </a:p>
          <a:p>
            <a:r>
              <a:rPr lang="en-US" altLang="zh-CN" sz="2800"/>
              <a:t>LLC</a:t>
            </a:r>
            <a:r>
              <a:rPr lang="zh-CN" altLang="en-US" sz="2800"/>
              <a:t>用户：上层协议或者网络管理功能。</a:t>
            </a:r>
            <a:r>
              <a:rPr lang="en-US" altLang="zh-CN" sz="2800"/>
              <a:t>LLC</a:t>
            </a:r>
            <a:r>
              <a:rPr lang="zh-CN" altLang="en-US" sz="2800"/>
              <a:t>用户的地址通常被称为</a:t>
            </a:r>
            <a:r>
              <a:rPr lang="en-US" altLang="zh-CN" sz="2800"/>
              <a:t>SAP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B3AB0-D901-436D-A340-41AEB7F638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HDLC</a:t>
            </a:r>
            <a:r>
              <a:rPr lang="zh-CN" altLang="en-US"/>
              <a:t>协议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LLC</a:t>
            </a:r>
            <a:r>
              <a:rPr lang="zh-CN" altLang="en-US" sz="2800" dirty="0"/>
              <a:t>基于</a:t>
            </a:r>
            <a:r>
              <a:rPr lang="en-US" altLang="zh-CN" sz="2800" dirty="0"/>
              <a:t>HDLC</a:t>
            </a:r>
            <a:r>
              <a:rPr lang="zh-CN" altLang="en-US" sz="2800" dirty="0"/>
              <a:t>协议</a:t>
            </a:r>
            <a:endParaRPr lang="en-US" altLang="zh-CN" sz="2800" dirty="0"/>
          </a:p>
          <a:p>
            <a:r>
              <a:rPr lang="en-US" altLang="zh-CN" sz="2800" dirty="0"/>
              <a:t>HDLC</a:t>
            </a:r>
            <a:r>
              <a:rPr lang="zh-CN" altLang="en-US" sz="2800" dirty="0"/>
              <a:t>（</a:t>
            </a:r>
            <a:r>
              <a:rPr lang="en-US" altLang="zh-CN" sz="2800" dirty="0"/>
              <a:t>High-level Data Link Control</a:t>
            </a:r>
            <a:r>
              <a:rPr lang="zh-CN" altLang="en-US" sz="2800" dirty="0"/>
              <a:t>）协议</a:t>
            </a:r>
            <a:endParaRPr lang="en-US" altLang="zh-CN" sz="2800" dirty="0"/>
          </a:p>
          <a:p>
            <a:pPr lvl="1"/>
            <a:r>
              <a:rPr lang="zh-CN" altLang="en-US" sz="2400" dirty="0"/>
              <a:t>应用广泛，</a:t>
            </a:r>
            <a:r>
              <a:rPr lang="en-US" altLang="zh-CN" sz="2400" dirty="0"/>
              <a:t>ISO 3009</a:t>
            </a:r>
            <a:r>
              <a:rPr lang="zh-CN" altLang="en-US" sz="2400" dirty="0"/>
              <a:t>，</a:t>
            </a:r>
            <a:r>
              <a:rPr lang="en-US" altLang="zh-CN" sz="2400" dirty="0"/>
              <a:t>ISO 4335</a:t>
            </a:r>
          </a:p>
          <a:p>
            <a:pPr lvl="1"/>
            <a:r>
              <a:rPr lang="zh-CN" altLang="en-US" sz="2400" dirty="0"/>
              <a:t>很多链路控制层协议参考</a:t>
            </a:r>
            <a:r>
              <a:rPr lang="en-US" altLang="zh-CN" sz="2400" dirty="0"/>
              <a:t>HDLC</a:t>
            </a:r>
            <a:r>
              <a:rPr lang="zh-CN" altLang="en-US" sz="2400" dirty="0"/>
              <a:t>设计，如</a:t>
            </a:r>
            <a:r>
              <a:rPr lang="en-US" altLang="zh-CN" sz="2400" dirty="0"/>
              <a:t>IEEE 802</a:t>
            </a:r>
            <a:r>
              <a:rPr lang="zh-CN" altLang="en-US" sz="2400" dirty="0"/>
              <a:t>协议族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4FB8B-BC2B-4368-B3DD-66E3204E1A5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704263" cy="5440363"/>
          </a:xfrm>
        </p:spPr>
        <p:txBody>
          <a:bodyPr/>
          <a:lstStyle/>
          <a:p>
            <a:endParaRPr lang="en-US" altLang="zh-CN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HDLC</a:t>
            </a:r>
            <a:r>
              <a:rPr lang="zh-CN" altLang="en-US" sz="2800"/>
              <a:t>帧格式</a:t>
            </a:r>
            <a:endParaRPr lang="en-US" altLang="zh-CN" sz="2800"/>
          </a:p>
          <a:p>
            <a:pPr lvl="1"/>
            <a:r>
              <a:rPr lang="en-US" altLang="zh-CN" sz="2400"/>
              <a:t>Flag</a:t>
            </a:r>
            <a:r>
              <a:rPr lang="zh-CN" altLang="en-US" sz="2400"/>
              <a:t>：用于同步，每个帧以</a:t>
            </a:r>
            <a:r>
              <a:rPr lang="en-US" altLang="zh-CN" sz="2400"/>
              <a:t>01111110</a:t>
            </a:r>
            <a:r>
              <a:rPr lang="zh-CN" altLang="en-US" sz="2400"/>
              <a:t>开始</a:t>
            </a:r>
            <a:endParaRPr lang="en-US" altLang="zh-CN" sz="2400"/>
          </a:p>
          <a:p>
            <a:pPr lvl="1"/>
            <a:r>
              <a:rPr lang="en-US" altLang="zh-CN" sz="2400"/>
              <a:t>Address</a:t>
            </a:r>
            <a:r>
              <a:rPr lang="zh-CN" altLang="en-US" sz="2400"/>
              <a:t>：对方地址</a:t>
            </a:r>
            <a:endParaRPr lang="en-US" altLang="zh-CN" sz="2400"/>
          </a:p>
          <a:p>
            <a:pPr lvl="1"/>
            <a:r>
              <a:rPr lang="en-US" altLang="zh-CN" sz="2400"/>
              <a:t>Control</a:t>
            </a:r>
            <a:r>
              <a:rPr lang="zh-CN" altLang="en-US" sz="2400"/>
              <a:t>：标识帧的类型和用途</a:t>
            </a:r>
            <a:endParaRPr lang="en-US" altLang="zh-CN" sz="2400"/>
          </a:p>
          <a:p>
            <a:pPr lvl="1"/>
            <a:r>
              <a:rPr lang="en-US" altLang="zh-CN" sz="2400"/>
              <a:t>Information</a:t>
            </a:r>
            <a:r>
              <a:rPr lang="zh-CN" altLang="en-US" sz="2400"/>
              <a:t>：欲传输的数据</a:t>
            </a:r>
            <a:endParaRPr lang="en-US" altLang="zh-CN" sz="2400"/>
          </a:p>
          <a:p>
            <a:pPr lvl="1"/>
            <a:r>
              <a:rPr lang="en-US" altLang="zh-CN" sz="2400"/>
              <a:t>FCS</a:t>
            </a:r>
            <a:r>
              <a:rPr lang="zh-CN" altLang="en-US" sz="2400"/>
              <a:t>：</a:t>
            </a:r>
            <a:r>
              <a:rPr lang="en-US" altLang="zh-CN" sz="2400"/>
              <a:t>16-</a:t>
            </a:r>
            <a:r>
              <a:rPr lang="zh-CN" altLang="en-US" sz="2400"/>
              <a:t>或</a:t>
            </a:r>
            <a:r>
              <a:rPr lang="en-US" altLang="zh-CN" sz="2400"/>
              <a:t>32-bit</a:t>
            </a:r>
            <a:r>
              <a:rPr lang="zh-CN" altLang="en-US" sz="2400"/>
              <a:t>的</a:t>
            </a:r>
            <a:r>
              <a:rPr lang="en-US" altLang="zh-CN" sz="2400"/>
              <a:t>CRC</a:t>
            </a:r>
            <a:r>
              <a:rPr lang="zh-CN" altLang="en-US" sz="2400"/>
              <a:t>校验码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53AE1-5F5C-43DA-AB3C-4BD142CA8BB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742950"/>
            <a:ext cx="84486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</Template>
  <TotalTime>12972</TotalTime>
  <Words>3857</Words>
  <Application>Microsoft Office PowerPoint</Application>
  <PresentationFormat>全屏显示(4:3)</PresentationFormat>
  <Paragraphs>446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Arial</vt:lpstr>
      <vt:lpstr>Calibri</vt:lpstr>
      <vt:lpstr>Tahoma</vt:lpstr>
      <vt:lpstr>Times New Roman</vt:lpstr>
      <vt:lpstr>Wingdings</vt:lpstr>
      <vt:lpstr>Lec0</vt:lpstr>
      <vt:lpstr>第十四讲  Wi-Fi和IEEE 802.11</vt:lpstr>
      <vt:lpstr>IEEE 802体系结构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HDLC协议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IEEE 802的LLC</vt:lpstr>
      <vt:lpstr>PowerPoint 演示文稿</vt:lpstr>
      <vt:lpstr>PowerPoint 演示文稿</vt:lpstr>
      <vt:lpstr>PowerPoint 演示文稿</vt:lpstr>
      <vt:lpstr>PowerPoint 演示文稿</vt:lpstr>
      <vt:lpstr>IEEE 802.11体系结构和服务</vt:lpstr>
      <vt:lpstr>PowerPoint 演示文稿</vt:lpstr>
      <vt:lpstr>PowerPoint 演示文稿</vt:lpstr>
      <vt:lpstr>PowerPoint 演示文稿</vt:lpstr>
      <vt:lpstr>IEEE 802.11的服务</vt:lpstr>
      <vt:lpstr>PowerPoint 演示文稿</vt:lpstr>
      <vt:lpstr>PowerPoint 演示文稿</vt:lpstr>
      <vt:lpstr>PowerPoint 演示文稿</vt:lpstr>
      <vt:lpstr>IEEE 802.11的MAC协议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IEEE 802.11物理层</vt:lpstr>
      <vt:lpstr>IEEE 802.11物理层</vt:lpstr>
      <vt:lpstr>PowerPoint 演示文稿</vt:lpstr>
      <vt:lpstr>PowerPoint 演示文稿</vt:lpstr>
      <vt:lpstr>IEEE 802.11a</vt:lpstr>
      <vt:lpstr>PowerPoint 演示文稿</vt:lpstr>
      <vt:lpstr>PowerPoint 演示文稿</vt:lpstr>
      <vt:lpstr>IEEE 802.11b</vt:lpstr>
      <vt:lpstr>PowerPoint 演示文稿</vt:lpstr>
      <vt:lpstr>IEEE 802.11g</vt:lpstr>
      <vt:lpstr>数据速率 vs. 传输距离</vt:lpstr>
      <vt:lpstr>Wi-Fi安全机制</vt:lpstr>
      <vt:lpstr>PowerPoint 演示文稿</vt:lpstr>
      <vt:lpstr>PowerPoint 演示文稿</vt:lpstr>
      <vt:lpstr>接入控制</vt:lpstr>
      <vt:lpstr>PowerPoint 演示文稿</vt:lpstr>
      <vt:lpstr>数据完整性和隐私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 无线通信简介</dc:title>
  <dc:creator>TianYe</dc:creator>
  <cp:lastModifiedBy>Zhao Zhengang</cp:lastModifiedBy>
  <cp:revision>174</cp:revision>
  <dcterms:modified xsi:type="dcterms:W3CDTF">2019-04-15T04:29:53Z</dcterms:modified>
</cp:coreProperties>
</file>