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sldIdLst>
    <p:sldId id="256" r:id="rId2"/>
    <p:sldId id="482" r:id="rId3"/>
    <p:sldId id="908" r:id="rId4"/>
    <p:sldId id="536" r:id="rId5"/>
    <p:sldId id="535" r:id="rId6"/>
    <p:sldId id="537" r:id="rId7"/>
    <p:sldId id="921" r:id="rId8"/>
    <p:sldId id="922" r:id="rId9"/>
    <p:sldId id="923" r:id="rId10"/>
    <p:sldId id="924" r:id="rId11"/>
    <p:sldId id="541" r:id="rId12"/>
    <p:sldId id="542" r:id="rId13"/>
    <p:sldId id="543" r:id="rId14"/>
    <p:sldId id="544" r:id="rId15"/>
    <p:sldId id="545" r:id="rId16"/>
    <p:sldId id="546" r:id="rId17"/>
    <p:sldId id="547" r:id="rId18"/>
    <p:sldId id="548" r:id="rId19"/>
    <p:sldId id="549" r:id="rId20"/>
    <p:sldId id="551" r:id="rId21"/>
    <p:sldId id="552" r:id="rId22"/>
    <p:sldId id="553" r:id="rId23"/>
    <p:sldId id="554" r:id="rId24"/>
    <p:sldId id="555" r:id="rId25"/>
    <p:sldId id="556" r:id="rId26"/>
    <p:sldId id="557" r:id="rId27"/>
    <p:sldId id="920" r:id="rId28"/>
    <p:sldId id="588" r:id="rId29"/>
    <p:sldId id="558" r:id="rId30"/>
    <p:sldId id="559" r:id="rId31"/>
    <p:sldId id="560" r:id="rId32"/>
    <p:sldId id="562" r:id="rId33"/>
    <p:sldId id="563" r:id="rId34"/>
    <p:sldId id="564" r:id="rId35"/>
    <p:sldId id="566" r:id="rId36"/>
    <p:sldId id="565" r:id="rId37"/>
    <p:sldId id="580" r:id="rId38"/>
    <p:sldId id="581" r:id="rId39"/>
    <p:sldId id="587" r:id="rId40"/>
    <p:sldId id="593" r:id="rId41"/>
    <p:sldId id="567" r:id="rId42"/>
    <p:sldId id="714" r:id="rId43"/>
    <p:sldId id="715" r:id="rId44"/>
    <p:sldId id="716" r:id="rId45"/>
    <p:sldId id="925" r:id="rId46"/>
    <p:sldId id="264" r:id="rId47"/>
    <p:sldId id="605" r:id="rId48"/>
    <p:sldId id="607" r:id="rId49"/>
    <p:sldId id="608" r:id="rId50"/>
    <p:sldId id="609" r:id="rId51"/>
    <p:sldId id="610" r:id="rId52"/>
    <p:sldId id="631" r:id="rId53"/>
    <p:sldId id="632" r:id="rId54"/>
    <p:sldId id="635" r:id="rId55"/>
    <p:sldId id="641" r:id="rId56"/>
    <p:sldId id="642" r:id="rId57"/>
    <p:sldId id="926" r:id="rId58"/>
    <p:sldId id="265" r:id="rId59"/>
    <p:sldId id="267" r:id="rId60"/>
    <p:sldId id="823" r:id="rId61"/>
    <p:sldId id="269" r:id="rId62"/>
    <p:sldId id="594" r:id="rId63"/>
    <p:sldId id="595" r:id="rId64"/>
    <p:sldId id="596" r:id="rId65"/>
    <p:sldId id="598" r:id="rId66"/>
    <p:sldId id="599" r:id="rId67"/>
    <p:sldId id="600" r:id="rId68"/>
    <p:sldId id="268" r:id="rId69"/>
    <p:sldId id="270" r:id="rId70"/>
    <p:sldId id="271" r:id="rId71"/>
    <p:sldId id="272" r:id="rId72"/>
    <p:sldId id="273" r:id="rId73"/>
    <p:sldId id="295" r:id="rId74"/>
    <p:sldId id="274" r:id="rId75"/>
    <p:sldId id="281" r:id="rId76"/>
    <p:sldId id="283" r:id="rId77"/>
    <p:sldId id="296" r:id="rId78"/>
    <p:sldId id="927" r:id="rId79"/>
    <p:sldId id="275" r:id="rId80"/>
    <p:sldId id="276" r:id="rId81"/>
    <p:sldId id="277" r:id="rId82"/>
    <p:sldId id="278" r:id="rId83"/>
    <p:sldId id="314" r:id="rId84"/>
    <p:sldId id="279" r:id="rId85"/>
    <p:sldId id="280" r:id="rId86"/>
    <p:sldId id="289" r:id="rId87"/>
    <p:sldId id="928" r:id="rId88"/>
    <p:sldId id="929" r:id="rId89"/>
    <p:sldId id="288" r:id="rId90"/>
    <p:sldId id="284" r:id="rId91"/>
    <p:sldId id="297" r:id="rId92"/>
    <p:sldId id="285" r:id="rId93"/>
    <p:sldId id="298" r:id="rId94"/>
    <p:sldId id="286" r:id="rId95"/>
    <p:sldId id="299" r:id="rId96"/>
    <p:sldId id="287" r:id="rId97"/>
    <p:sldId id="910" r:id="rId98"/>
    <p:sldId id="909" r:id="rId99"/>
    <p:sldId id="911" r:id="rId100"/>
    <p:sldId id="290" r:id="rId101"/>
    <p:sldId id="300" r:id="rId102"/>
    <p:sldId id="291" r:id="rId103"/>
    <p:sldId id="301" r:id="rId104"/>
    <p:sldId id="302" r:id="rId105"/>
    <p:sldId id="303" r:id="rId106"/>
    <p:sldId id="826" r:id="rId107"/>
    <p:sldId id="827" r:id="rId108"/>
    <p:sldId id="487" r:id="rId109"/>
    <p:sldId id="315" r:id="rId110"/>
    <p:sldId id="488" r:id="rId1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5" autoAdjust="0"/>
  </p:normalViewPr>
  <p:slideViewPr>
    <p:cSldViewPr>
      <p:cViewPr varScale="1">
        <p:scale>
          <a:sx n="75" d="100"/>
          <a:sy n="75" d="100"/>
        </p:scale>
        <p:origin x="1666" y="58"/>
      </p:cViewPr>
      <p:guideLst>
        <p:guide orient="horz" pos="2150"/>
        <p:guide pos="289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9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570749F-9B2E-4B51-8FB8-DBEDC2F7B837}" type="datetimeFigureOut">
              <a:rPr lang="zh-CN" altLang="en-US"/>
              <a:t>2019/3/18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B876CB0-85CC-4794-80C9-8DC997E2538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5</a:t>
            </a:fld>
            <a:endParaRPr lang="en-US" altLang="zh-CN" sz="1200" dirty="0"/>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a:xfrm>
            <a:off x="914400" y="4343400"/>
            <a:ext cx="5029200" cy="4114800"/>
          </a:xfrm>
        </p:spPr>
        <p:txBody>
          <a:bodyPr wrap="square" lIns="91440" tIns="45720" rIns="91440" bIns="45720" anchor="t"/>
          <a:lstStyle/>
          <a:p>
            <a:pPr marL="95250" lvl="0" indent="-95250" eaLnBrk="1" hangingPunct="1">
              <a:spcBef>
                <a:spcPct val="15000"/>
              </a:spcBef>
              <a:spcAft>
                <a:spcPct val="15000"/>
              </a:spcAft>
            </a:pPr>
            <a:r>
              <a:rPr lang="zh-CN" altLang="en-US" b="1" dirty="0"/>
              <a:t>这个图中有</a:t>
            </a:r>
            <a:r>
              <a:rPr lang="en-US" altLang="zh-CN" b="1" dirty="0"/>
              <a:t>4</a:t>
            </a:r>
            <a:r>
              <a:rPr lang="zh-CN" altLang="en-US" b="1" dirty="0"/>
              <a:t>种电磁波传播方式，展示出</a:t>
            </a:r>
            <a:r>
              <a:rPr lang="en-US" altLang="zh-CN" b="1" dirty="0"/>
              <a:t>3</a:t>
            </a:r>
            <a:r>
              <a:rPr lang="zh-CN" altLang="en-US" b="1" dirty="0"/>
              <a:t>种波的特性</a:t>
            </a:r>
            <a:r>
              <a:rPr lang="en-US" altLang="zh-CN" b="1" dirty="0"/>
              <a:t>(</a:t>
            </a:r>
            <a:r>
              <a:rPr lang="zh-CN" altLang="en-US" b="1" dirty="0"/>
              <a:t>反射，绕射，直射</a:t>
            </a:r>
            <a:r>
              <a:rPr lang="en-US" altLang="zh-CN" b="1" dirty="0"/>
              <a:t>)</a:t>
            </a:r>
            <a:r>
              <a:rPr lang="zh-CN" altLang="en-US" b="1" dirty="0"/>
              <a:t>，</a:t>
            </a:r>
            <a:r>
              <a:rPr lang="en-US" altLang="zh-CN" b="1" dirty="0"/>
              <a:t>3</a:t>
            </a:r>
            <a:r>
              <a:rPr lang="zh-CN" altLang="en-US" b="1" dirty="0"/>
              <a:t>种媒介</a:t>
            </a:r>
            <a:r>
              <a:rPr lang="en-US" altLang="zh-CN" b="1" dirty="0"/>
              <a:t>(</a:t>
            </a:r>
            <a:r>
              <a:rPr lang="zh-CN" altLang="en-US" b="1" dirty="0"/>
              <a:t>地面，建筑物，自由空间</a:t>
            </a:r>
            <a:r>
              <a:rPr lang="en-US" altLang="zh-CN" b="1" dirty="0"/>
              <a:t>)</a:t>
            </a:r>
            <a:r>
              <a:rPr lang="zh-CN" altLang="en-US" b="1" dirty="0"/>
              <a:t>        </a:t>
            </a:r>
            <a:r>
              <a:rPr lang="en-US" altLang="zh-CN" b="1" dirty="0"/>
              <a:t>NLoS: non-line-of-sight     LoS: line-of-sight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eaLnBrk="1" hangingPunct="1">
              <a:buClr>
                <a:srgbClr val="0000FF"/>
              </a:buClr>
              <a:buFont typeface="Wingdings" panose="05000000000000000000" pitchFamily="2" charset="2"/>
              <a:buNone/>
            </a:pPr>
            <a:r>
              <a:rPr lang="zh-CN" altLang="en-US" dirty="0">
                <a:latin typeface="华文新魏" pitchFamily="2" charset="-122"/>
                <a:ea typeface="华文新魏" pitchFamily="2" charset="-122"/>
                <a:sym typeface="+mn-ea"/>
              </a:rPr>
              <a:t>长波、中波和短波都可以利用天波通信，其主要优点是传输损耗小，便于利用较小的功率进行远距离通信。但由于电离层是一种随机的、色散及各向异性的媒质，电波在其中传播时会产生各种效应，如多径传输、衰落、极化面旋转等，有时还会因电离层暴变等异常情况造成短波通信中断。</a:t>
            </a:r>
            <a:endParaRPr lang="zh-CN" altLang="en-US"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r>
              <a:rPr lang="zh-CN" altLang="en-US" dirty="0">
                <a:latin typeface="华文新魏" pitchFamily="2" charset="-122"/>
                <a:ea typeface="华文新魏" pitchFamily="2" charset="-122"/>
                <a:sym typeface="+mn-ea"/>
              </a:rPr>
              <a:t>    近年来，随着高频自适应通信系统的投入使用，大大提高了短波通信的可靠性。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1" hangingPunct="1">
              <a:buClr>
                <a:srgbClr val="0000FF"/>
              </a:buClr>
              <a:buFont typeface="Wingdings" panose="05000000000000000000" pitchFamily="2" charset="2"/>
              <a:buNone/>
            </a:pPr>
            <a:r>
              <a:rPr lang="zh-CN" altLang="en-US" sz="1200" dirty="0">
                <a:solidFill>
                  <a:srgbClr val="000099"/>
                </a:solidFill>
                <a:latin typeface="华文新魏" pitchFamily="2" charset="-122"/>
                <a:ea typeface="华文新魏" pitchFamily="2" charset="-122"/>
              </a:rPr>
              <a:t> </a:t>
            </a:r>
            <a:r>
              <a:rPr lang="zh-CN" altLang="en-US" sz="1200" dirty="0">
                <a:latin typeface="华文新魏" pitchFamily="2" charset="-122"/>
                <a:ea typeface="华文新魏" pitchFamily="2" charset="-122"/>
              </a:rPr>
              <a:t>电离层是地面上空大气层的一部分，它从</a:t>
            </a:r>
            <a:r>
              <a:rPr lang="en-US" altLang="zh-CN" sz="1200" dirty="0">
                <a:latin typeface="华文新魏" pitchFamily="2" charset="-122"/>
                <a:ea typeface="华文新魏" pitchFamily="2" charset="-122"/>
              </a:rPr>
              <a:t>60km</a:t>
            </a:r>
            <a:r>
              <a:rPr lang="zh-CN" altLang="en-US" sz="1200" dirty="0">
                <a:latin typeface="华文新魏" pitchFamily="2" charset="-122"/>
                <a:ea typeface="华文新魏" pitchFamily="2" charset="-122"/>
              </a:rPr>
              <a:t>起一直延伸到大约千余公里的高度，是由自由电子、正、负离子和中性分子、原子组成的等离子体介质。</a:t>
            </a:r>
          </a:p>
          <a:p>
            <a:pPr lvl="0" eaLnBrk="1" hangingPunct="1">
              <a:buClr>
                <a:srgbClr val="000099"/>
              </a:buClr>
              <a:buFont typeface="Wingdings" panose="05000000000000000000" pitchFamily="2" charset="2"/>
              <a:buChar char="v"/>
            </a:pPr>
            <a:r>
              <a:rPr lang="zh-CN" altLang="en-US" sz="1200" dirty="0">
                <a:solidFill>
                  <a:srgbClr val="000099"/>
                </a:solidFill>
                <a:latin typeface="华文新魏" pitchFamily="2" charset="-122"/>
                <a:ea typeface="华文新魏" pitchFamily="2" charset="-122"/>
                <a:sym typeface="+mn-ea"/>
              </a:rPr>
              <a:t>大气层的结构</a:t>
            </a:r>
            <a:endParaRPr lang="zh-CN" altLang="en-US" sz="1200" dirty="0">
              <a:solidFill>
                <a:srgbClr val="000099"/>
              </a:solidFill>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zh-CN" altLang="en-US" sz="1200" dirty="0">
                <a:latin typeface="华文新魏" pitchFamily="2" charset="-122"/>
                <a:ea typeface="华文新魏" pitchFamily="2" charset="-122"/>
                <a:sym typeface="+mn-ea"/>
              </a:rPr>
              <a:t>①对流层：离地面</a:t>
            </a:r>
            <a:r>
              <a:rPr lang="en-US" altLang="zh-CN" sz="1200" dirty="0">
                <a:latin typeface="华文新魏" pitchFamily="2" charset="-122"/>
                <a:ea typeface="华文新魏" pitchFamily="2" charset="-122"/>
                <a:sym typeface="+mn-ea"/>
              </a:rPr>
              <a:t>10~12km</a:t>
            </a:r>
            <a:r>
              <a:rPr lang="zh-CN" altLang="en-US" sz="1200" dirty="0">
                <a:latin typeface="华文新魏" pitchFamily="2" charset="-122"/>
                <a:ea typeface="华文新魏" pitchFamily="2" charset="-122"/>
                <a:sym typeface="+mn-ea"/>
              </a:rPr>
              <a:t>，大气相互对流</a:t>
            </a:r>
            <a:endParaRPr lang="zh-CN" altLang="en-US" sz="12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en-US" altLang="zh-CN" sz="1200" dirty="0">
                <a:latin typeface="华文新魏" pitchFamily="2" charset="-122"/>
                <a:ea typeface="华文新魏" pitchFamily="2" charset="-122"/>
                <a:sym typeface="+mn-ea"/>
              </a:rPr>
              <a:t>②</a:t>
            </a:r>
            <a:r>
              <a:rPr lang="zh-CN" altLang="en-US" sz="1200" dirty="0">
                <a:latin typeface="华文新魏" pitchFamily="2" charset="-122"/>
                <a:ea typeface="华文新魏" pitchFamily="2" charset="-122"/>
                <a:sym typeface="+mn-ea"/>
              </a:rPr>
              <a:t>平流层：离地面</a:t>
            </a:r>
            <a:r>
              <a:rPr lang="en-US" altLang="zh-CN" sz="1200" dirty="0">
                <a:latin typeface="华文新魏" pitchFamily="2" charset="-122"/>
                <a:ea typeface="华文新魏" pitchFamily="2" charset="-122"/>
                <a:sym typeface="+mn-ea"/>
              </a:rPr>
              <a:t>10~60km</a:t>
            </a:r>
            <a:r>
              <a:rPr lang="zh-CN" altLang="en-US" sz="1200" dirty="0">
                <a:latin typeface="华文新魏" pitchFamily="2" charset="-122"/>
                <a:ea typeface="华文新魏" pitchFamily="2" charset="-122"/>
                <a:sym typeface="+mn-ea"/>
              </a:rPr>
              <a:t>，大气沿水平方向流动</a:t>
            </a:r>
            <a:endParaRPr lang="zh-CN" altLang="en-US" sz="12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en-US" altLang="zh-CN" sz="1200" dirty="0">
                <a:latin typeface="华文新魏" pitchFamily="2" charset="-122"/>
                <a:ea typeface="华文新魏" pitchFamily="2" charset="-122"/>
                <a:sym typeface="+mn-ea"/>
              </a:rPr>
              <a:t>③</a:t>
            </a:r>
            <a:r>
              <a:rPr lang="zh-CN" altLang="en-US" sz="1200" dirty="0">
                <a:latin typeface="华文新魏" pitchFamily="2" charset="-122"/>
                <a:ea typeface="华文新魏" pitchFamily="2" charset="-122"/>
                <a:sym typeface="+mn-ea"/>
              </a:rPr>
              <a:t>电离层：离地面</a:t>
            </a:r>
            <a:r>
              <a:rPr lang="en-US" altLang="zh-CN" sz="1200" dirty="0">
                <a:latin typeface="华文新魏" pitchFamily="2" charset="-122"/>
                <a:ea typeface="华文新魏" pitchFamily="2" charset="-122"/>
                <a:sym typeface="+mn-ea"/>
              </a:rPr>
              <a:t>60~1000km</a:t>
            </a:r>
            <a:r>
              <a:rPr lang="zh-CN" altLang="en-US" sz="1200" dirty="0">
                <a:latin typeface="华文新魏" pitchFamily="2" charset="-122"/>
                <a:ea typeface="华文新魏" pitchFamily="2" charset="-122"/>
                <a:sym typeface="+mn-ea"/>
              </a:rPr>
              <a:t>，存在大量带电离子</a:t>
            </a:r>
            <a:endParaRPr lang="zh-CN" altLang="en-US" sz="12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zh-CN" altLang="en-US" sz="1200" dirty="0">
                <a:latin typeface="华文新魏" pitchFamily="2" charset="-122"/>
                <a:ea typeface="华文新魏" pitchFamily="2" charset="-122"/>
                <a:sym typeface="+mn-ea"/>
              </a:rPr>
              <a:t>④磁层：电离层以上</a:t>
            </a:r>
            <a:r>
              <a:rPr lang="en-US" altLang="zh-CN" sz="1200" dirty="0">
                <a:latin typeface="华文新魏" pitchFamily="2" charset="-122"/>
                <a:ea typeface="华文新魏" pitchFamily="2" charset="-122"/>
                <a:sym typeface="+mn-ea"/>
              </a:rPr>
              <a:t>~</a:t>
            </a:r>
            <a:r>
              <a:rPr lang="zh-CN" altLang="en-US" sz="1200" dirty="0">
                <a:latin typeface="华文新魏" pitchFamily="2" charset="-122"/>
                <a:ea typeface="华文新魏" pitchFamily="2" charset="-122"/>
                <a:sym typeface="+mn-ea"/>
              </a:rPr>
              <a:t>几万</a:t>
            </a:r>
            <a:r>
              <a:rPr lang="en-US" altLang="zh-CN" sz="1200" dirty="0">
                <a:latin typeface="华文新魏" pitchFamily="2" charset="-122"/>
                <a:ea typeface="华文新魏" pitchFamily="2" charset="-122"/>
                <a:sym typeface="+mn-ea"/>
              </a:rPr>
              <a:t>km</a:t>
            </a:r>
            <a:r>
              <a:rPr lang="zh-CN" altLang="en-US" sz="1200" dirty="0">
                <a:latin typeface="华文新魏" pitchFamily="2" charset="-122"/>
                <a:ea typeface="华文新魏" pitchFamily="2" charset="-122"/>
                <a:sym typeface="+mn-ea"/>
              </a:rPr>
              <a:t>，存在着由带电离子组成的两个辐射带</a:t>
            </a:r>
            <a:endParaRPr lang="zh-CN" altLang="en-US" sz="1200" dirty="0">
              <a:latin typeface="华文新魏" pitchFamily="2" charset="-122"/>
              <a:ea typeface="华文新魏" pitchFamily="2" charset="-122"/>
            </a:endParaRPr>
          </a:p>
          <a:p>
            <a:pPr lvl="0" eaLnBrk="1" hangingPunct="1">
              <a:buClr>
                <a:srgbClr val="000099"/>
              </a:buClr>
              <a:buFont typeface="Wingdings" panose="05000000000000000000" pitchFamily="2" charset="2"/>
              <a:buChar char="v"/>
            </a:pPr>
            <a:endParaRPr lang="zh-CN" altLang="en-US" sz="1200" dirty="0">
              <a:latin typeface="华文新魏" pitchFamily="2" charset="-122"/>
              <a:ea typeface="华文新魏" pitchFamily="2" charset="-122"/>
              <a:sym typeface="+mn-ea"/>
            </a:endParaRPr>
          </a:p>
          <a:p>
            <a:pPr lvl="0" eaLnBrk="1" hangingPunct="1">
              <a:buClr>
                <a:srgbClr val="000099"/>
              </a:buClr>
              <a:buFont typeface="Wingdings" panose="05000000000000000000" pitchFamily="2" charset="2"/>
              <a:buChar char="v"/>
            </a:pPr>
            <a:r>
              <a:rPr lang="zh-CN" altLang="en-US" sz="1200" dirty="0">
                <a:latin typeface="华文新魏" pitchFamily="2" charset="-122"/>
                <a:ea typeface="华文新魏" pitchFamily="2" charset="-122"/>
                <a:sym typeface="+mn-ea"/>
              </a:rPr>
              <a:t>电离层的形成原因</a:t>
            </a:r>
            <a:endParaRPr lang="zh-CN" altLang="en-US" sz="12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zh-CN" altLang="en-US" sz="1200" dirty="0">
                <a:latin typeface="华文新魏" pitchFamily="2" charset="-122"/>
                <a:ea typeface="华文新魏" pitchFamily="2" charset="-122"/>
                <a:sym typeface="+mn-ea"/>
              </a:rPr>
              <a:t>       电离层主要是由于太阳中紫外线和</a:t>
            </a:r>
            <a:r>
              <a:rPr lang="en-US" altLang="zh-CN" sz="1200" dirty="0">
                <a:latin typeface="华文新魏" pitchFamily="2" charset="-122"/>
                <a:ea typeface="华文新魏" pitchFamily="2" charset="-122"/>
                <a:sym typeface="+mn-ea"/>
              </a:rPr>
              <a:t>X</a:t>
            </a:r>
            <a:r>
              <a:rPr lang="zh-CN" altLang="en-US" sz="1200" dirty="0">
                <a:latin typeface="华文新魏" pitchFamily="2" charset="-122"/>
                <a:ea typeface="华文新魏" pitchFamily="2" charset="-122"/>
                <a:sym typeface="+mn-ea"/>
              </a:rPr>
              <a:t>射线（主源）、其他星体的紫外辐射以及宇宙射线中的高速粒子碰撞使大气层中的气体分子电离，电离显著的区域即为电离层，电离程度由电子浓度</a:t>
            </a:r>
            <a:r>
              <a:rPr lang="en-US" altLang="zh-CN" sz="1200" dirty="0">
                <a:latin typeface="华文新魏" pitchFamily="2" charset="-122"/>
                <a:ea typeface="华文新魏" pitchFamily="2" charset="-122"/>
                <a:sym typeface="+mn-ea"/>
              </a:rPr>
              <a:t>N</a:t>
            </a:r>
            <a:r>
              <a:rPr lang="zh-CN" altLang="en-US" sz="1200" dirty="0">
                <a:latin typeface="华文新魏" pitchFamily="2" charset="-122"/>
                <a:ea typeface="华文新魏" pitchFamily="2" charset="-122"/>
                <a:sym typeface="+mn-ea"/>
              </a:rPr>
              <a:t>（电子数</a:t>
            </a:r>
            <a:r>
              <a:rPr lang="en-US" altLang="zh-CN" sz="1200" dirty="0">
                <a:latin typeface="华文新魏" pitchFamily="2" charset="-122"/>
                <a:ea typeface="华文新魏" pitchFamily="2" charset="-122"/>
                <a:sym typeface="+mn-ea"/>
              </a:rPr>
              <a:t>/m</a:t>
            </a:r>
            <a:r>
              <a:rPr lang="en-US" altLang="zh-CN" sz="1200" baseline="30000" dirty="0">
                <a:latin typeface="华文新魏" pitchFamily="2" charset="-122"/>
                <a:ea typeface="华文新魏" pitchFamily="2" charset="-122"/>
                <a:sym typeface="+mn-ea"/>
              </a:rPr>
              <a:t>3</a:t>
            </a:r>
            <a:r>
              <a:rPr lang="zh-CN" altLang="en-US" sz="1200" dirty="0">
                <a:latin typeface="华文新魏" pitchFamily="2" charset="-122"/>
                <a:ea typeface="华文新魏" pitchFamily="2" charset="-122"/>
                <a:sym typeface="+mn-ea"/>
              </a:rPr>
              <a:t>）来描述。事实上。</a:t>
            </a:r>
            <a:endParaRPr lang="en-US" altLang="zh-CN" sz="12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zh-CN" altLang="en-US" sz="1200" dirty="0">
                <a:latin typeface="华文新魏" pitchFamily="2" charset="-122"/>
                <a:ea typeface="华文新魏" pitchFamily="2" charset="-122"/>
              </a:rPr>
              <a:t> </a:t>
            </a:r>
            <a:endParaRPr lang="zh-CN" altLang="en-US" dirty="0"/>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47</a:t>
            </a:fld>
            <a:endParaRPr lang="zh-CN" altLang="en-US"/>
          </a:p>
        </p:txBody>
      </p:sp>
    </p:spTree>
    <p:extLst>
      <p:ext uri="{BB962C8B-B14F-4D97-AF65-F5344CB8AC3E}">
        <p14:creationId xmlns:p14="http://schemas.microsoft.com/office/powerpoint/2010/main" val="95012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ym typeface="+mn-ea"/>
              </a:rPr>
              <a:t>电子密度的大小与气体密度及电离能量有关，</a:t>
            </a:r>
            <a:r>
              <a:rPr lang="en-US" altLang="zh-CN" b="1" dirty="0">
                <a:latin typeface="Times New Roman" panose="02020603050405020304" pitchFamily="18" charset="0"/>
                <a:ea typeface="宋体" panose="02010600030101010101" pitchFamily="2" charset="-122"/>
                <a:sym typeface="+mn-ea"/>
              </a:rPr>
              <a:t>90km</a:t>
            </a:r>
            <a:r>
              <a:rPr lang="zh-CN" altLang="en-US" b="1" dirty="0">
                <a:latin typeface="Times New Roman" panose="02020603050405020304" pitchFamily="18" charset="0"/>
                <a:ea typeface="宋体" panose="02010600030101010101" pitchFamily="2" charset="-122"/>
                <a:sym typeface="+mn-ea"/>
              </a:rPr>
              <a:t>以上的高空按其分子的重量分层分布，如在</a:t>
            </a:r>
            <a:r>
              <a:rPr lang="en-US" altLang="zh-CN" b="1" dirty="0">
                <a:latin typeface="Times New Roman" panose="02020603050405020304" pitchFamily="18" charset="0"/>
                <a:ea typeface="宋体" panose="02010600030101010101" pitchFamily="2" charset="-122"/>
                <a:sym typeface="+mn-ea"/>
              </a:rPr>
              <a:t>300km</a:t>
            </a:r>
            <a:r>
              <a:rPr lang="zh-CN" altLang="en-US" b="1" dirty="0">
                <a:latin typeface="Times New Roman" panose="02020603050405020304" pitchFamily="18" charset="0"/>
                <a:ea typeface="宋体" panose="02010600030101010101" pitchFamily="2" charset="-122"/>
                <a:sym typeface="+mn-ea"/>
              </a:rPr>
              <a:t>高度上面主要成分是氮原子，在离地</a:t>
            </a:r>
            <a:r>
              <a:rPr lang="en-US" altLang="zh-CN" b="1" dirty="0">
                <a:latin typeface="Times New Roman" panose="02020603050405020304" pitchFamily="18" charset="0"/>
                <a:ea typeface="宋体" panose="02010600030101010101" pitchFamily="2" charset="-122"/>
                <a:sym typeface="+mn-ea"/>
              </a:rPr>
              <a:t>90km</a:t>
            </a:r>
            <a:r>
              <a:rPr lang="zh-CN" altLang="en-US" b="1" dirty="0">
                <a:latin typeface="Times New Roman" panose="02020603050405020304" pitchFamily="18" charset="0"/>
                <a:ea typeface="宋体" panose="02010600030101010101" pitchFamily="2" charset="-122"/>
                <a:sym typeface="+mn-ea"/>
              </a:rPr>
              <a:t>以下的空间，由于大气的对流作用，各种气体均匀混合在一起</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Reflection    Scattering   Diffraction</a:t>
            </a:r>
          </a:p>
        </p:txBody>
      </p:sp>
    </p:spTree>
    <p:extLst>
      <p:ext uri="{BB962C8B-B14F-4D97-AF65-F5344CB8AC3E}">
        <p14:creationId xmlns:p14="http://schemas.microsoft.com/office/powerpoint/2010/main" val="337378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介于中间的一个衰落信道</a:t>
            </a:r>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95</a:t>
            </a:fld>
            <a:endParaRPr lang="zh-CN" altLang="en-US"/>
          </a:p>
        </p:txBody>
      </p:sp>
    </p:spTree>
    <p:extLst>
      <p:ext uri="{BB962C8B-B14F-4D97-AF65-F5344CB8AC3E}">
        <p14:creationId xmlns:p14="http://schemas.microsoft.com/office/powerpoint/2010/main" val="188014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Stratosphere </a:t>
            </a:r>
            <a:r>
              <a:rPr lang="zh-CN" altLang="en-US" sz="1200" b="0" i="0" kern="1200" dirty="0">
                <a:solidFill>
                  <a:schemeClr val="tx1"/>
                </a:solidFill>
                <a:effectLst/>
                <a:latin typeface="+mn-lt"/>
                <a:ea typeface="+mn-ea"/>
                <a:cs typeface="+mn-cs"/>
              </a:rPr>
              <a:t>平流层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同温层   </a:t>
            </a:r>
            <a:r>
              <a:rPr lang="en-US" altLang="zh-CN" sz="1200" b="0" i="0" kern="1200" dirty="0">
                <a:solidFill>
                  <a:schemeClr val="tx1"/>
                </a:solidFill>
                <a:effectLst/>
                <a:latin typeface="+mn-lt"/>
                <a:ea typeface="+mn-ea"/>
                <a:cs typeface="+mn-cs"/>
              </a:rPr>
              <a:t>mesosphere </a:t>
            </a:r>
            <a:r>
              <a:rPr lang="zh-CN" altLang="en-US" sz="1200" b="0" i="0" kern="1200" dirty="0">
                <a:solidFill>
                  <a:schemeClr val="tx1"/>
                </a:solidFill>
                <a:effectLst/>
                <a:latin typeface="+mn-lt"/>
                <a:ea typeface="+mn-ea"/>
                <a:cs typeface="+mn-cs"/>
              </a:rPr>
              <a:t>中间层    </a:t>
            </a:r>
            <a:r>
              <a:rPr lang="en-US" altLang="zh-CN" sz="1200" b="0" i="0" kern="1200" dirty="0">
                <a:solidFill>
                  <a:schemeClr val="tx1"/>
                </a:solidFill>
                <a:effectLst/>
                <a:latin typeface="+mn-lt"/>
                <a:ea typeface="+mn-ea"/>
                <a:cs typeface="+mn-cs"/>
              </a:rPr>
              <a:t>ionosphere</a:t>
            </a:r>
            <a:r>
              <a:rPr lang="zh-CN" altLang="en-US" sz="1200" b="0" i="0" kern="1200" dirty="0">
                <a:solidFill>
                  <a:schemeClr val="tx1"/>
                </a:solidFill>
                <a:effectLst/>
                <a:latin typeface="+mn-lt"/>
                <a:ea typeface="+mn-ea"/>
                <a:cs typeface="+mn-cs"/>
              </a:rPr>
              <a:t>电离层</a:t>
            </a:r>
            <a:endParaRPr lang="zh-CN" altLang="en-US" dirty="0"/>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6</a:t>
            </a:fld>
            <a:endParaRPr lang="zh-CN" altLang="en-US"/>
          </a:p>
        </p:txBody>
      </p:sp>
    </p:spTree>
    <p:extLst>
      <p:ext uri="{BB962C8B-B14F-4D97-AF65-F5344CB8AC3E}">
        <p14:creationId xmlns:p14="http://schemas.microsoft.com/office/powerpoint/2010/main" val="15365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7</a:t>
            </a:fld>
            <a:endParaRPr lang="zh-CN" altLang="en-US"/>
          </a:p>
        </p:txBody>
      </p:sp>
    </p:spTree>
    <p:extLst>
      <p:ext uri="{BB962C8B-B14F-4D97-AF65-F5344CB8AC3E}">
        <p14:creationId xmlns:p14="http://schemas.microsoft.com/office/powerpoint/2010/main" val="394863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8</a:t>
            </a:fld>
            <a:endParaRPr lang="zh-CN" altLang="en-US"/>
          </a:p>
        </p:txBody>
      </p:sp>
    </p:spTree>
    <p:extLst>
      <p:ext uri="{BB962C8B-B14F-4D97-AF65-F5344CB8AC3E}">
        <p14:creationId xmlns:p14="http://schemas.microsoft.com/office/powerpoint/2010/main" val="390833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B876CB0-85CC-4794-80C9-8DC997E25380}" type="slidenum">
              <a:rPr lang="zh-CN" altLang="en-US" smtClean="0"/>
              <a:t>9</a:t>
            </a:fld>
            <a:endParaRPr lang="zh-CN" altLang="en-US"/>
          </a:p>
        </p:txBody>
      </p:sp>
    </p:spTree>
    <p:extLst>
      <p:ext uri="{BB962C8B-B14F-4D97-AF65-F5344CB8AC3E}">
        <p14:creationId xmlns:p14="http://schemas.microsoft.com/office/powerpoint/2010/main" val="298076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电场和磁场都在垂直于传播方向的平面上</a:t>
            </a:r>
            <a:r>
              <a:rPr lang="zh-CN" altLang="en-US"/>
              <a:t>的电磁波为</a:t>
            </a:r>
            <a:r>
              <a:rPr lang="en-US" altLang="zh-CN"/>
              <a:t>TEM</a:t>
            </a:r>
            <a:r>
              <a:rPr lang="zh-CN" altLang="en-US"/>
              <a:t>波，</a:t>
            </a:r>
            <a:r>
              <a:rPr lang="en-US" altLang="zh-CN"/>
              <a:t>Z0</a:t>
            </a:r>
            <a:r>
              <a:rPr lang="zh-CN" altLang="en-US"/>
              <a:t>为波阻抗，远区场的电场和磁场波阻抗均为</a:t>
            </a:r>
            <a:r>
              <a:rPr lang="en-US" altLang="zh-CN"/>
              <a:t>120</a:t>
            </a:r>
            <a:r>
              <a:rPr lang="zh-CN" altLang="en-US"/>
              <a:t>π</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介质在外加电场时会产生感应电荷而削弱电场，原外加电场（真空中）与介质中的电场比值即为相对介电常数(relative permittivity或dielectric constant)，又称诱电率</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一般认为电阻率超过10欧/厘米的物质便归于电介质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导体性越好，对电磁波传导越有利？  导体的导电性越好，对电磁波的反射系数越高，雷达就是据此发现入侵飞机、军舰的</a:t>
            </a:r>
            <a:r>
              <a:rPr lang="en-US" altLang="zh-CN" dirty="0"/>
              <a:t>(</a:t>
            </a:r>
            <a:r>
              <a:rPr lang="zh-CN" altLang="en-US" dirty="0"/>
              <a:t>参见电动力学中 导体中的麦克斯韦方程组</a:t>
            </a:r>
          </a:p>
          <a:p>
            <a:r>
              <a:rPr lang="zh-CN" altLang="en-US" dirty="0"/>
              <a:t>导体上各处电位相等,不能建立电场;导体会产生涡流,不允许变化磁场存在。所以导体是电磁波的良好的屏蔽(阻断)体,用它做“屏蔽罩”可以屏蔽电磁场</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34050"/>
            <a:ext cx="9144000" cy="1123950"/>
          </a:xfrm>
          <a:prstGeom prst="rect">
            <a:avLst/>
          </a:prstGeom>
          <a:noFill/>
          <a:ln w="9525">
            <a:noFill/>
            <a:miter lim="800000"/>
            <a:headEnd/>
            <a:tailEnd/>
          </a:ln>
        </p:spPr>
      </p:pic>
      <p:pic>
        <p:nvPicPr>
          <p:cNvPr id="5" name="Picture 2" descr="index08_01"/>
          <p:cNvPicPr>
            <a:picLocks noChangeAspect="1" noChangeArrowheads="1"/>
          </p:cNvPicPr>
          <p:nvPr/>
        </p:nvPicPr>
        <p:blipFill>
          <a:blip r:embed="rId3"/>
          <a:srcRect/>
          <a:stretch>
            <a:fillRect/>
          </a:stretch>
        </p:blipFill>
        <p:spPr bwMode="auto">
          <a:xfrm>
            <a:off x="0" y="0"/>
            <a:ext cx="2571750" cy="628650"/>
          </a:xfrm>
          <a:prstGeom prst="rect">
            <a:avLst/>
          </a:prstGeom>
          <a:noFill/>
          <a:ln w="9525">
            <a:noFill/>
            <a:miter lim="800000"/>
            <a:headEnd/>
            <a:tailEnd/>
          </a:ln>
        </p:spPr>
      </p:pic>
      <p:pic>
        <p:nvPicPr>
          <p:cNvPr id="6" name="Picture 10" descr="USTC校徽"/>
          <p:cNvPicPr>
            <a:picLocks noChangeAspect="1" noChangeArrowheads="1"/>
          </p:cNvPicPr>
          <p:nvPr/>
        </p:nvPicPr>
        <p:blipFill>
          <a:blip r:embed="rId4"/>
          <a:srcRect/>
          <a:stretch>
            <a:fillRect/>
          </a:stretch>
        </p:blipFill>
        <p:spPr bwMode="auto">
          <a:xfrm>
            <a:off x="827088" y="3786188"/>
            <a:ext cx="2274887" cy="1517650"/>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0D028C45-CB49-405B-9F60-8D3755F8FC18}" type="datetime1">
              <a:rPr lang="zh-CN" altLang="en-US"/>
              <a:t>2019/3/18</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9" name="Rectangle 8"/>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866E532-B613-42C0-8BA5-FD087413406D}" type="slidenum">
              <a:rPr lang="zh-CN" altLang="en-US"/>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17BE8FD9-A23A-4B1B-80F1-AF44D4F2FDCD}"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3228B209-7CCF-4862-9550-0A238A0F1F92}" type="slidenum">
              <a:rPr lang="zh-CN" altLang="en-US"/>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6D6D0B7-09A1-424A-A198-B8FEEEBCB05A}"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52BFE75E-F299-42B9-ACFD-43099F8FC8C6}" type="slidenum">
              <a:rPr lang="zh-CN" altLang="en-US"/>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214313"/>
            <a:ext cx="8693150" cy="1462087"/>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250825" y="1844675"/>
            <a:ext cx="4275138" cy="42878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78363" y="1844675"/>
            <a:ext cx="4276725" cy="206692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78363" y="4064000"/>
            <a:ext cx="4276725" cy="20685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Date Placeholder 5"/>
          <p:cNvSpPr>
            <a:spLocks noGrp="1"/>
          </p:cNvSpPr>
          <p:nvPr>
            <p:ph type="dt" sz="half" idx="10"/>
          </p:nvPr>
        </p:nvSpPr>
        <p:spPr>
          <a:xfrm>
            <a:off x="1162050" y="6243638"/>
            <a:ext cx="1905000" cy="457200"/>
          </a:xfrm>
        </p:spPr>
        <p:txBody>
          <a:bodyPr/>
          <a:lstStyle>
            <a:lvl1pPr>
              <a:defRPr/>
            </a:lvl1pPr>
          </a:lstStyle>
          <a:p>
            <a:pPr>
              <a:defRPr/>
            </a:pPr>
            <a:fld id="{5FB35821-2059-4BF1-8528-328395CDD39A}" type="datetime1">
              <a:rPr lang="zh-CN" altLang="en-US"/>
              <a:t>2019/3/18</a:t>
            </a:fld>
            <a:endParaRPr lang="zh-CN" altLang="en-US"/>
          </a:p>
        </p:txBody>
      </p:sp>
      <p:sp>
        <p:nvSpPr>
          <p:cNvPr id="7" name="Footer Placeholder 6"/>
          <p:cNvSpPr>
            <a:spLocks noGrp="1"/>
          </p:cNvSpPr>
          <p:nvPr>
            <p:ph type="ftr" sz="quarter" idx="11"/>
          </p:nvPr>
        </p:nvSpPr>
        <p:spPr>
          <a:xfrm>
            <a:off x="3657600" y="6243638"/>
            <a:ext cx="2895600" cy="457200"/>
          </a:xfrm>
        </p:spPr>
        <p:txBody>
          <a:bodyPr/>
          <a:lstStyle>
            <a:lvl1pPr>
              <a:defRPr/>
            </a:lvl1pPr>
          </a:lstStyle>
          <a:p>
            <a:pPr>
              <a:defRPr/>
            </a:pPr>
            <a:endParaRPr lang="zh-CN" altLang="en-US"/>
          </a:p>
        </p:txBody>
      </p:sp>
      <p:sp>
        <p:nvSpPr>
          <p:cNvPr id="8" name="Slide Number Placeholder 7"/>
          <p:cNvSpPr>
            <a:spLocks noGrp="1"/>
          </p:cNvSpPr>
          <p:nvPr>
            <p:ph type="sldNum" sz="quarter" idx="12"/>
          </p:nvPr>
        </p:nvSpPr>
        <p:spPr>
          <a:xfrm>
            <a:off x="7042150" y="6243638"/>
            <a:ext cx="1905000" cy="457200"/>
          </a:xfrm>
        </p:spPr>
        <p:txBody>
          <a:bodyPr/>
          <a:lstStyle>
            <a:lvl1pPr>
              <a:defRPr/>
            </a:lvl1pPr>
          </a:lstStyle>
          <a:p>
            <a:pPr>
              <a:defRPr/>
            </a:pPr>
            <a:fld id="{EF57CBB6-94A7-4F88-9CEC-2B4692562235}" type="slidenum">
              <a:rPr lang="zh-CN" altLang="en-US"/>
              <a:t>‹#›</a:t>
            </a:fld>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4274" name="Picture 2" descr="http://a1.att.hudong.com/86/71/01300000384685124366715630136.jpg"/>
          <p:cNvPicPr>
            <a:picLocks noChangeAspect="1"/>
          </p:cNvPicPr>
          <p:nvPr/>
        </p:nvPicPr>
        <p:blipFill>
          <a:blip r:embed="rId2"/>
          <a:srcRect l="18425" t="12062" r="18425" b="6030"/>
          <a:stretch>
            <a:fillRect/>
          </a:stretch>
        </p:blipFill>
        <p:spPr>
          <a:xfrm>
            <a:off x="8020005" y="24493"/>
            <a:ext cx="1123995" cy="1028700"/>
          </a:xfrm>
          <a:prstGeom prst="rect">
            <a:avLst/>
          </a:prstGeom>
          <a:noFill/>
          <a:ln w="9525">
            <a:noFill/>
          </a:ln>
        </p:spPr>
      </p:pic>
      <p:sp>
        <p:nvSpPr>
          <p:cNvPr id="2" name="标题 1"/>
          <p:cNvSpPr>
            <a:spLocks noGrp="1"/>
          </p:cNvSpPr>
          <p:nvPr>
            <p:ph type="title"/>
          </p:nvPr>
        </p:nvSpPr>
        <p:spPr/>
        <p:txBody>
          <a:bodyPr/>
          <a:lstStyle/>
          <a:p>
            <a:r>
              <a:rPr lang="zh-CN" altLang="en-US"/>
              <a:t>单击此处编辑母版标题样式</a:t>
            </a:r>
          </a:p>
        </p:txBody>
      </p:sp>
      <p:sp>
        <p:nvSpPr>
          <p:cNvPr id="8" name="日期占位符 2"/>
          <p:cNvSpPr>
            <a:spLocks noGrp="1"/>
          </p:cNvSpPr>
          <p:nvPr>
            <p:ph type="dt" sz="half" idx="2"/>
          </p:nvPr>
        </p:nvSpPr>
        <p:spPr>
          <a:xfrm>
            <a:off x="179188" y="6493489"/>
            <a:ext cx="2133962" cy="364512"/>
          </a:xfrm>
          <a:prstGeom prst="rect">
            <a:avLst/>
          </a:prstGeom>
        </p:spPr>
        <p:txBody>
          <a:bodyPr vert="horz" wrap="square" lIns="104278" tIns="52139" rIns="104278" bIns="52139" numCol="1" anchor="ctr" anchorCtr="0" compatLnSpc="1"/>
          <a:lstStyle>
            <a:lvl1pPr>
              <a:defRPr sz="1370"/>
            </a:lvl1pPr>
          </a:lstStyle>
          <a:p>
            <a:pPr marL="0" marR="0" indent="0" algn="l" defTabSz="914400" rtl="0" eaLnBrk="1" fontAlgn="base" latinLnBrk="0" hangingPunct="1">
              <a:lnSpc>
                <a:spcPct val="100000"/>
              </a:lnSpc>
              <a:spcBef>
                <a:spcPct val="0"/>
              </a:spcBef>
              <a:spcAft>
                <a:spcPct val="0"/>
              </a:spcAft>
              <a:buClrTx/>
              <a:buSzTx/>
              <a:buFontTx/>
              <a:buNone/>
              <a:defRPr/>
            </a:pPr>
            <a:fld id="{1D6085E9-FD90-4B0B-A718-226BBFAC266F}" type="datetime1">
              <a:rPr kumimoji="0" lang="en-US" altLang="zh-CN" b="0" i="0" kern="1200" cap="none" spc="0" normalizeH="0" baseline="0" noProof="0">
                <a:latin typeface="Calibri" panose="020F0502020204030204" charset="0"/>
                <a:ea typeface="宋体" panose="02010600030101010101" pitchFamily="2" charset="-122"/>
                <a:cs typeface="+mn-cs"/>
              </a:rPr>
              <a:t>3/18/2019</a:t>
            </a:fld>
            <a:endParaRPr kumimoji="0" lang="en-US" altLang="zh-CN" b="0" i="0" kern="1200" cap="none" spc="0" normalizeH="0" baseline="0" noProof="0">
              <a:latin typeface="Calibri" panose="020F0502020204030204" charset="0"/>
              <a:ea typeface="宋体" panose="02010600030101010101" pitchFamily="2" charset="-122"/>
              <a:cs typeface="+mn-cs"/>
            </a:endParaRPr>
          </a:p>
        </p:txBody>
      </p:sp>
      <p:sp>
        <p:nvSpPr>
          <p:cNvPr id="9" name="页脚占位符 3"/>
          <p:cNvSpPr>
            <a:spLocks noGrp="1"/>
          </p:cNvSpPr>
          <p:nvPr>
            <p:ph type="ftr" sz="quarter" idx="3"/>
          </p:nvPr>
        </p:nvSpPr>
        <p:spPr>
          <a:xfrm>
            <a:off x="5256171" y="6493489"/>
            <a:ext cx="3887829" cy="364512"/>
          </a:xfrm>
          <a:prstGeom prst="rect">
            <a:avLst/>
          </a:prstGeom>
        </p:spPr>
        <p:txBody>
          <a:bodyPr vert="horz" lIns="104278" tIns="52139" rIns="104278" bIns="52139" rtlCol="0" anchor="ctr"/>
          <a:lstStyle>
            <a:lvl1pPr algn="r">
              <a:defRPr sz="1795" b="1">
                <a:solidFill>
                  <a:schemeClr val="accent1"/>
                </a:solidFill>
                <a:effectLst>
                  <a:outerShdw blurRad="38100" dist="38100" dir="2700000" algn="tl">
                    <a:srgbClr val="000000">
                      <a:alpha val="43137"/>
                    </a:srgbClr>
                  </a:outerShdw>
                </a:effectLst>
              </a:defRPr>
            </a:lvl1pPr>
          </a:lstStyle>
          <a:p>
            <a:pPr marL="0" marR="0" indent="0" defTabSz="914400" rtl="0" eaLnBrk="1" latinLnBrk="0" hangingPunct="1">
              <a:lnSpc>
                <a:spcPct val="100000"/>
              </a:lnSpc>
              <a:buClrTx/>
              <a:buSzTx/>
              <a:buFontTx/>
              <a:buNone/>
              <a:defRPr/>
            </a:pPr>
            <a:r>
              <a:rPr kumimoji="0" lang="en-US" i="0" kern="1200" cap="none" spc="0" normalizeH="0" baseline="0" noProof="0">
                <a:latin typeface="+mn-lt"/>
                <a:ea typeface="+mn-ea"/>
                <a:cs typeface="+mn-cs"/>
              </a:rPr>
              <a:t>Dept.PEE  Hefei Normal University</a:t>
            </a:r>
          </a:p>
        </p:txBody>
      </p:sp>
      <p:sp>
        <p:nvSpPr>
          <p:cNvPr id="10" name="灯片编号占位符 5"/>
          <p:cNvSpPr>
            <a:spLocks noGrp="1"/>
          </p:cNvSpPr>
          <p:nvPr>
            <p:ph type="sldNum" sz="quarter" idx="4"/>
          </p:nvPr>
        </p:nvSpPr>
        <p:spPr>
          <a:xfrm>
            <a:off x="3059765" y="6493489"/>
            <a:ext cx="2133962" cy="364512"/>
          </a:xfrm>
          <a:prstGeom prst="rect">
            <a:avLst/>
          </a:prstGeom>
        </p:spPr>
        <p:txBody>
          <a:bodyPr vert="horz" wrap="square" lIns="104278" tIns="52139" rIns="104278" bIns="52139" numCol="1" anchor="ctr" anchorCtr="0" compatLnSpc="1"/>
          <a:lstStyle/>
          <a:p>
            <a:pPr algn="ctr" eaLnBrk="1" hangingPunct="1"/>
            <a:fld id="{9A0DB2DC-4C9A-4742-B13C-FB6460FD3503}" type="slidenum">
              <a:rPr lang="en-US" altLang="zh-CN" dirty="0">
                <a:solidFill>
                  <a:srgbClr val="898989"/>
                </a:solidFill>
                <a:latin typeface="Calibri" panose="020F0502020204030204" charset="0"/>
              </a:rPr>
              <a:t>‹#›</a:t>
            </a:fld>
            <a:endParaRPr lang="en-US" altLang="zh-CN" dirty="0">
              <a:solidFill>
                <a:srgbClr val="898989"/>
              </a:solidFill>
              <a:latin typeface="Calibri" panose="020F050202020403020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0" hangingPunct="0">
              <a:buClrTx/>
            </a:pPr>
            <a:endParaRPr lang="zh-CN" altLang="en-US" dirty="0"/>
          </a:p>
        </p:txBody>
      </p:sp>
      <p:sp>
        <p:nvSpPr>
          <p:cNvPr id="6" name="页脚占位符 5"/>
          <p:cNvSpPr>
            <a:spLocks noGrp="1"/>
          </p:cNvSpPr>
          <p:nvPr>
            <p:ph type="ftr" sz="quarter" idx="11"/>
          </p:nvPr>
        </p:nvSpPr>
        <p:spPr/>
        <p:txBody>
          <a:bodyPr/>
          <a:lstStyle/>
          <a:p>
            <a:pPr lvl="0" eaLnBrk="0" hangingPunct="0">
              <a:buClrTx/>
            </a:pPr>
            <a:endParaRPr lang="zh-CN" dirty="0"/>
          </a:p>
        </p:txBody>
      </p:sp>
      <p:sp>
        <p:nvSpPr>
          <p:cNvPr id="7" name="灯片编号占位符 6"/>
          <p:cNvSpPr>
            <a:spLocks noGrp="1"/>
          </p:cNvSpPr>
          <p:nvPr>
            <p:ph type="sldNum" sz="quarter" idx="12"/>
          </p:nvPr>
        </p:nvSpPr>
        <p:spPr/>
        <p:txBody>
          <a:bodyPr/>
          <a:lstStyle/>
          <a:p>
            <a:pPr lvl="0" eaLnBrk="0" hangingPunct="0">
              <a:buClrTx/>
            </a:pPr>
            <a:fld id="{9A0DB2DC-4C9A-4742-B13C-FB6460FD3503}" type="slidenum">
              <a:rPr lang="en-US" altLang="zh-CN" dirty="0"/>
              <a:t>‹#›</a:t>
            </a:fld>
            <a:endParaRPr lang="zh-CN"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a:defRPr/>
            </a:pPr>
            <a:fld id="{471E4ECA-20BF-405B-99C1-CACA21D9813A}"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2DEA5CE2-E0D4-475B-B7AF-C96ED5AA1D20}" type="slidenum">
              <a:rPr lang="zh-CN" altLang="en-US"/>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FA0C3760-98DF-46B6-8BDF-CECC8A76C241}"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64594B97-8380-44F3-85D0-1D367D3CD0A7}" type="slidenum">
              <a:rPr lang="zh-CN" altLang="en-US"/>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612A06DF-3691-48C0-9040-B241FC213FE0}"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0091600B-B069-40F2-8934-47B5054E2D47}" type="slidenum">
              <a:rPr lang="zh-CN" altLang="en-US"/>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19DC7C76-C08D-44A9-AC5E-C011E2258FC1}" type="datetime1">
              <a:rPr lang="zh-CN" altLang="en-US"/>
              <a:t>2019/3/18</a:t>
            </a:fld>
            <a:endParaRPr lang="zh-CN" altLang="en-US"/>
          </a:p>
        </p:txBody>
      </p:sp>
      <p:sp>
        <p:nvSpPr>
          <p:cNvPr id="8" name="Rectangle 7"/>
          <p:cNvSpPr>
            <a:spLocks noGrp="1" noChangeArrowheads="1"/>
          </p:cNvSpPr>
          <p:nvPr>
            <p:ph type="ftr" sz="quarter" idx="11"/>
          </p:nvPr>
        </p:nvSpPr>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p:txBody>
          <a:bodyPr/>
          <a:lstStyle>
            <a:lvl1pPr>
              <a:defRPr/>
            </a:lvl1pPr>
          </a:lstStyle>
          <a:p>
            <a:pPr>
              <a:defRPr/>
            </a:pPr>
            <a:fld id="{8B1E8297-8B65-4594-BFEB-ED14491EFB0E}" type="slidenum">
              <a:rPr lang="zh-CN" altLang="en-US"/>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005DBF9-FEAA-4C64-B974-8070067F162D}" type="datetime1">
              <a:rPr lang="zh-CN" altLang="en-US"/>
              <a:t>2019/3/18</a:t>
            </a:fld>
            <a:endParaRPr lang="zh-CN" altLang="en-US"/>
          </a:p>
        </p:txBody>
      </p:sp>
      <p:sp>
        <p:nvSpPr>
          <p:cNvPr id="4" name="Rectangle 7"/>
          <p:cNvSpPr>
            <a:spLocks noGrp="1" noChangeArrowheads="1"/>
          </p:cNvSpPr>
          <p:nvPr>
            <p:ph type="ftr" sz="quarter" idx="11"/>
          </p:nvPr>
        </p:nvSpPr>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p:txBody>
          <a:bodyPr/>
          <a:lstStyle>
            <a:lvl1pPr>
              <a:defRPr/>
            </a:lvl1pPr>
          </a:lstStyle>
          <a:p>
            <a:pPr>
              <a:defRPr/>
            </a:pPr>
            <a:fld id="{A9F2AF87-A190-4D7F-A207-DEE58023538C}" type="slidenum">
              <a:rPr lang="zh-CN" altLang="en-US"/>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E5DD4001-73D4-44DE-9669-554F9DC8A67F}" type="datetime1">
              <a:rPr lang="zh-CN" altLang="en-US"/>
              <a:t>2019/3/18</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p:txBody>
          <a:bodyPr/>
          <a:lstStyle>
            <a:lvl1pPr>
              <a:defRPr/>
            </a:lvl1pPr>
          </a:lstStyle>
          <a:p>
            <a:pPr>
              <a:defRPr/>
            </a:pPr>
            <a:fld id="{177A0B0F-F566-4F0A-BC3C-C799A65A697C}"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CA87AF83-3C58-49F7-8B4D-562118408432}"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8327A4DE-DBCE-4582-9C99-56DF63D09B8F}"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18B0B361-C2CE-4ABA-979A-12BA2DD9B58A}"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FFB9C1FE-3FEC-4984-99C4-95965FCD52D3}"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9" descr="未命名"/>
          <p:cNvPicPr>
            <a:picLocks noChangeAspect="1" noChangeArrowheads="1"/>
          </p:cNvPicPr>
          <p:nvPr/>
        </p:nvPicPr>
        <p:blipFill>
          <a:blip r:embed="rId16">
            <a:lum bright="30000" contrast="-36000"/>
          </a:blip>
          <a:srcRect/>
          <a:stretch>
            <a:fillRect/>
          </a:stretch>
        </p:blipFill>
        <p:spPr bwMode="auto">
          <a:xfrm>
            <a:off x="0" y="5734050"/>
            <a:ext cx="9144000" cy="1123950"/>
          </a:xfrm>
          <a:prstGeom prst="rect">
            <a:avLst/>
          </a:prstGeom>
          <a:noFill/>
          <a:ln w="9525">
            <a:noFill/>
            <a:miter lim="800000"/>
            <a:headEnd/>
            <a:tailEnd/>
          </a:ln>
        </p:spPr>
      </p:pic>
      <p:pic>
        <p:nvPicPr>
          <p:cNvPr id="26627" name="Picture 2" descr="index08_01"/>
          <p:cNvPicPr>
            <a:picLocks noChangeAspect="1" noChangeArrowheads="1"/>
          </p:cNvPicPr>
          <p:nvPr/>
        </p:nvPicPr>
        <p:blipFill>
          <a:blip r:embed="rId17"/>
          <a:srcRect/>
          <a:stretch>
            <a:fillRect/>
          </a:stretch>
        </p:blipFill>
        <p:spPr bwMode="auto">
          <a:xfrm>
            <a:off x="0" y="0"/>
            <a:ext cx="2571750" cy="628650"/>
          </a:xfrm>
          <a:prstGeom prst="rect">
            <a:avLst/>
          </a:prstGeom>
          <a:noFill/>
          <a:ln w="9525">
            <a:noFill/>
            <a:miter lim="800000"/>
            <a:headEnd/>
            <a:tailEnd/>
          </a:ln>
        </p:spPr>
      </p:pic>
      <p:sp>
        <p:nvSpPr>
          <p:cNvPr id="26628"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26629"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pPr>
              <a:defRPr/>
            </a:pPr>
            <a:fld id="{770D63BE-9F72-4002-AB37-739DCFB9A00E}" type="datetime1">
              <a:rPr lang="zh-CN" altLang="en-US"/>
              <a:t>2019/3/18</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pPr>
              <a:defRPr/>
            </a:pPr>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pPr>
              <a:defRPr/>
            </a:pPr>
            <a:fld id="{21EFA563-CE9F-4A88-B34A-8D71F2378275}"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lvl1pPr algn="l" rtl="0" eaLnBrk="0" fontAlgn="base" hangingPunct="0">
        <a:spcBef>
          <a:spcPct val="0"/>
        </a:spcBef>
        <a:spcAft>
          <a:spcPct val="0"/>
        </a:spcAft>
        <a:defRPr sz="4400">
          <a:solidFill>
            <a:srgbClr val="CC0099"/>
          </a:solidFill>
          <a:latin typeface="+mj-lt"/>
          <a:ea typeface="+mj-ea"/>
          <a:cs typeface="+mj-cs"/>
        </a:defRPr>
      </a:lvl1pPr>
      <a:lvl2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defRPr>
      </a:lvl2pPr>
      <a:lvl3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defRPr>
      </a:lvl3pPr>
      <a:lvl4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defRPr>
      </a:lvl4pPr>
      <a:lvl5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image" Target="../media/image5.w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6.bin"/><Relationship Id="rId14" Type="http://schemas.openxmlformats.org/officeDocument/2006/relationships/image" Target="../media/image4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7.xml"/><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0.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9.wmf"/><Relationship Id="rId3" Type="http://schemas.openxmlformats.org/officeDocument/2006/relationships/notesSlide" Target="../notesSlides/notesSlide8.xml"/><Relationship Id="rId7" Type="http://schemas.openxmlformats.org/officeDocument/2006/relationships/image" Target="../media/image46.wmf"/><Relationship Id="rId12" Type="http://schemas.openxmlformats.org/officeDocument/2006/relationships/oleObject" Target="../embeddings/oleObject47.bin"/><Relationship Id="rId17" Type="http://schemas.openxmlformats.org/officeDocument/2006/relationships/image" Target="../media/image51.wmf"/><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16.vml"/><Relationship Id="rId6" Type="http://schemas.openxmlformats.org/officeDocument/2006/relationships/oleObject" Target="../embeddings/oleObject44.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7.wmf"/><Relationship Id="rId14" Type="http://schemas.openxmlformats.org/officeDocument/2006/relationships/oleObject" Target="../embeddings/oleObject48.bin"/></Relationships>
</file>

<file path=ppt/slides/_rels/slide3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35.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7.wmf"/><Relationship Id="rId5" Type="http://schemas.openxmlformats.org/officeDocument/2006/relationships/oleObject" Target="../embeddings/oleObject51.bin"/><Relationship Id="rId4" Type="http://schemas.openxmlformats.org/officeDocument/2006/relationships/image" Target="../media/image5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60.wmf"/><Relationship Id="rId4" Type="http://schemas.openxmlformats.org/officeDocument/2006/relationships/image" Target="../media/image5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62.wmf"/><Relationship Id="rId4" Type="http://schemas.openxmlformats.org/officeDocument/2006/relationships/image" Target="../media/image6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5.wmf"/><Relationship Id="rId5" Type="http://schemas.openxmlformats.org/officeDocument/2006/relationships/oleObject" Target="../embeddings/oleObject55.bin"/><Relationship Id="rId4" Type="http://schemas.openxmlformats.org/officeDocument/2006/relationships/image" Target="../media/image6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72.jpeg"/><Relationship Id="rId4" Type="http://schemas.openxmlformats.org/officeDocument/2006/relationships/image" Target="../media/image7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73.wmf"/></Relationships>
</file>

<file path=ppt/slides/_rels/slide55.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8.png"/><Relationship Id="rId4" Type="http://schemas.openxmlformats.org/officeDocument/2006/relationships/image" Target="../media/image77.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9.wmf"/></Relationships>
</file>

<file path=ppt/slides/_rels/slide61.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1.wmf"/><Relationship Id="rId5" Type="http://schemas.openxmlformats.org/officeDocument/2006/relationships/oleObject" Target="../embeddings/oleObject61.bin"/><Relationship Id="rId4" Type="http://schemas.openxmlformats.org/officeDocument/2006/relationships/image" Target="../media/image8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4.wmf"/><Relationship Id="rId5" Type="http://schemas.openxmlformats.org/officeDocument/2006/relationships/oleObject" Target="../embeddings/oleObject64.bin"/><Relationship Id="rId4" Type="http://schemas.openxmlformats.org/officeDocument/2006/relationships/image" Target="../media/image83.wmf"/></Relationships>
</file>

<file path=ppt/slides/_rels/slide6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6.wmf"/><Relationship Id="rId5" Type="http://schemas.openxmlformats.org/officeDocument/2006/relationships/oleObject" Target="../embeddings/oleObject66.bin"/><Relationship Id="rId10" Type="http://schemas.openxmlformats.org/officeDocument/2006/relationships/image" Target="../media/image83.wmf"/><Relationship Id="rId4" Type="http://schemas.openxmlformats.org/officeDocument/2006/relationships/image" Target="../media/image85.wmf"/><Relationship Id="rId9" Type="http://schemas.openxmlformats.org/officeDocument/2006/relationships/oleObject" Target="../embeddings/oleObject68.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9.wmf"/><Relationship Id="rId5" Type="http://schemas.openxmlformats.org/officeDocument/2006/relationships/oleObject" Target="../embeddings/oleObject70.bin"/><Relationship Id="rId4" Type="http://schemas.openxmlformats.org/officeDocument/2006/relationships/image" Target="../media/image8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9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3.wmf"/><Relationship Id="rId5" Type="http://schemas.openxmlformats.org/officeDocument/2006/relationships/oleObject" Target="../embeddings/oleObject73.bin"/><Relationship Id="rId4" Type="http://schemas.openxmlformats.org/officeDocument/2006/relationships/image" Target="../media/image9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92.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3.wmf"/></Relationships>
</file>

<file path=ppt/slides/_rels/slide7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5.wmf"/><Relationship Id="rId5" Type="http://schemas.openxmlformats.org/officeDocument/2006/relationships/oleObject" Target="../embeddings/oleObject77.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79.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9.wmf"/><Relationship Id="rId5" Type="http://schemas.openxmlformats.org/officeDocument/2006/relationships/oleObject" Target="../embeddings/oleObject81.bin"/><Relationship Id="rId4" Type="http://schemas.openxmlformats.org/officeDocument/2006/relationships/image" Target="../media/image98.wmf"/></Relationships>
</file>

<file path=ppt/slides/_rels/slide7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2.wmf"/><Relationship Id="rId5" Type="http://schemas.openxmlformats.org/officeDocument/2006/relationships/oleObject" Target="../embeddings/oleObject83.bin"/><Relationship Id="rId4" Type="http://schemas.openxmlformats.org/officeDocument/2006/relationships/image" Target="../media/image101.wmf"/></Relationships>
</file>

<file path=ppt/slides/_rels/slide7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05.wmf"/></Relationships>
</file>

<file path=ppt/slides/_rels/slide8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7.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88.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2.wmf"/><Relationship Id="rId5" Type="http://schemas.openxmlformats.org/officeDocument/2006/relationships/oleObject" Target="../embeddings/oleObject91.bin"/><Relationship Id="rId4" Type="http://schemas.openxmlformats.org/officeDocument/2006/relationships/image" Target="../media/image111.wmf"/></Relationships>
</file>

<file path=ppt/slides/_rels/slide8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13.wmf"/><Relationship Id="rId4" Type="http://schemas.openxmlformats.org/officeDocument/2006/relationships/oleObject" Target="../embeddings/oleObject92.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16.wmf"/><Relationship Id="rId5" Type="http://schemas.openxmlformats.org/officeDocument/2006/relationships/oleObject" Target="../embeddings/oleObject94.bin"/><Relationship Id="rId4" Type="http://schemas.openxmlformats.org/officeDocument/2006/relationships/image" Target="../media/image115.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19.wmf"/><Relationship Id="rId4" Type="http://schemas.openxmlformats.org/officeDocument/2006/relationships/oleObject" Target="../embeddings/oleObject95.bin"/></Relationships>
</file>

<file path=ppt/slides/_rels/slide9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p:txBody>
          <a:bodyPr/>
          <a:lstStyle/>
          <a:p>
            <a:pPr eaLnBrk="1" hangingPunct="1"/>
            <a:r>
              <a:rPr lang="zh-CN" altLang="en-US"/>
              <a:t>第五讲</a:t>
            </a:r>
            <a:r>
              <a:rPr lang="en-US" altLang="zh-CN"/>
              <a:t>		</a:t>
            </a:r>
            <a:r>
              <a:rPr lang="zh-CN" altLang="en-US"/>
              <a:t>天线与传播</a:t>
            </a:r>
          </a:p>
        </p:txBody>
      </p:sp>
      <p:sp>
        <p:nvSpPr>
          <p:cNvPr id="14338" name="副标题 2"/>
          <p:cNvSpPr>
            <a:spLocks noGrp="1"/>
          </p:cNvSpPr>
          <p:nvPr>
            <p:ph type="subTitle" idx="1"/>
          </p:nvPr>
        </p:nvSpPr>
        <p:spPr/>
        <p:txBody>
          <a:bodyPr/>
          <a:lstStyle/>
          <a:p>
            <a:pPr eaLnBrk="1" hangingPunct="1"/>
            <a:endParaRPr lang="zh-CN" altLang="en-US"/>
          </a:p>
        </p:txBody>
      </p:sp>
      <p:sp>
        <p:nvSpPr>
          <p:cNvPr id="4" name="灯片编号占位符 3"/>
          <p:cNvSpPr>
            <a:spLocks noGrp="1"/>
          </p:cNvSpPr>
          <p:nvPr>
            <p:ph type="sldNum" sz="quarter" idx="12"/>
          </p:nvPr>
        </p:nvSpPr>
        <p:spPr/>
        <p:txBody>
          <a:bodyPr/>
          <a:lstStyle/>
          <a:p>
            <a:pPr>
              <a:defRPr/>
            </a:pPr>
            <a:fld id="{B485243F-E86B-4487-B652-D7B15B3DEB4F}" type="slidenum">
              <a:rPr lang="zh-CN" altLang="en-US"/>
              <a:t>1</a:t>
            </a:fld>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solidFill>
                  <a:schemeClr val="bg1">
                    <a:lumMod val="65000"/>
                  </a:schemeClr>
                </a:solidFill>
              </a:rPr>
              <a:t>电磁波的传输方式</a:t>
            </a:r>
          </a:p>
          <a:p>
            <a:pPr lvl="1"/>
            <a:r>
              <a:rPr lang="zh-CN" sz="2400" dirty="0">
                <a:solidFill>
                  <a:schemeClr val="bg1">
                    <a:lumMod val="65000"/>
                  </a:schemeClr>
                </a:solidFill>
                <a:sym typeface="+mn-ea"/>
              </a:rPr>
              <a:t>电磁波传播特点</a:t>
            </a:r>
          </a:p>
          <a:p>
            <a:pPr lvl="2"/>
            <a:r>
              <a:rPr lang="zh-CN" sz="2450" dirty="0">
                <a:sym typeface="+mn-ea"/>
              </a:rPr>
              <a:t>理想模型</a:t>
            </a:r>
            <a:r>
              <a:rPr lang="en-US" altLang="zh-CN" sz="2450" dirty="0">
                <a:sym typeface="+mn-ea"/>
              </a:rPr>
              <a:t>-</a:t>
            </a:r>
            <a:r>
              <a:rPr lang="zh-CN" altLang="en-US" sz="2450" dirty="0">
                <a:sym typeface="+mn-ea"/>
              </a:rPr>
              <a:t>自由空间衰落</a:t>
            </a:r>
          </a:p>
          <a:p>
            <a:pPr lvl="2"/>
            <a:r>
              <a:rPr lang="zh-CN" altLang="en-US" sz="2450" dirty="0">
                <a:sym typeface="+mn-ea"/>
              </a:rPr>
              <a:t>媒介因素</a:t>
            </a:r>
          </a:p>
          <a:p>
            <a:pPr lvl="1"/>
            <a:r>
              <a:rPr lang="zh-CN" altLang="en-US" sz="2400" dirty="0">
                <a:sym typeface="+mn-ea"/>
              </a:rPr>
              <a:t>地波</a:t>
            </a:r>
            <a:endParaRPr lang="zh-CN" altLang="en-US" sz="2400" dirty="0"/>
          </a:p>
          <a:p>
            <a:pPr lvl="1"/>
            <a:r>
              <a:rPr lang="zh-CN" altLang="en-US" sz="2400" dirty="0">
                <a:sym typeface="+mn-ea"/>
              </a:rPr>
              <a:t>天波</a:t>
            </a:r>
            <a:endParaRPr lang="zh-CN" altLang="en-US" sz="2400" dirty="0"/>
          </a:p>
          <a:p>
            <a:pPr lvl="1"/>
            <a:r>
              <a:rPr lang="zh-CN" altLang="en-US" sz="2400" dirty="0">
                <a:sym typeface="+mn-ea"/>
              </a:rPr>
              <a:t>视距传输</a:t>
            </a:r>
            <a:endParaRPr lang="en-US" altLang="zh-CN" sz="2400" dirty="0"/>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10</a:t>
            </a:fld>
            <a:endParaRPr lang="zh-CN" altLang="en-US"/>
          </a:p>
        </p:txBody>
      </p:sp>
    </p:spTree>
    <p:extLst>
      <p:ext uri="{BB962C8B-B14F-4D97-AF65-F5344CB8AC3E}">
        <p14:creationId xmlns:p14="http://schemas.microsoft.com/office/powerpoint/2010/main" val="906462714"/>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r>
              <a:rPr lang="zh-CN" altLang="en-US"/>
              <a:t>差错补偿机制</a:t>
            </a:r>
          </a:p>
        </p:txBody>
      </p:sp>
      <p:sp>
        <p:nvSpPr>
          <p:cNvPr id="78850" name="内容占位符 2"/>
          <p:cNvSpPr>
            <a:spLocks noGrp="1"/>
          </p:cNvSpPr>
          <p:nvPr>
            <p:ph idx="1"/>
          </p:nvPr>
        </p:nvSpPr>
        <p:spPr/>
        <p:txBody>
          <a:bodyPr/>
          <a:lstStyle/>
          <a:p>
            <a:r>
              <a:rPr lang="zh-CN" altLang="en-US"/>
              <a:t>如何处理信号传输失真引入的错误？三种机制</a:t>
            </a:r>
            <a:endParaRPr lang="en-US" altLang="zh-CN"/>
          </a:p>
          <a:p>
            <a:pPr lvl="1"/>
            <a:r>
              <a:rPr lang="zh-CN" altLang="en-US"/>
              <a:t>前向纠错码</a:t>
            </a:r>
            <a:endParaRPr lang="en-US" altLang="zh-CN"/>
          </a:p>
          <a:p>
            <a:pPr lvl="1"/>
            <a:r>
              <a:rPr lang="zh-CN" altLang="en-US"/>
              <a:t>自适应均衡</a:t>
            </a:r>
            <a:endParaRPr lang="en-US" altLang="zh-CN"/>
          </a:p>
          <a:p>
            <a:pPr lvl="1"/>
            <a:r>
              <a:rPr lang="zh-CN" altLang="en-US"/>
              <a:t>多样传输</a:t>
            </a:r>
            <a:endParaRPr lang="en-US" altLang="zh-CN"/>
          </a:p>
          <a:p>
            <a:pPr lvl="1"/>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A062986C-C6FE-4CA1-8811-0BA722DA278C}" type="slidenum">
              <a:rPr lang="zh-CN" altLang="en-US" smtClean="0"/>
              <a:t>100</a:t>
            </a:fld>
            <a:endParaRPr lang="zh-CN" altLang="en-US"/>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idx="1"/>
          </p:nvPr>
        </p:nvSpPr>
        <p:spPr>
          <a:xfrm>
            <a:off x="250825" y="692150"/>
            <a:ext cx="8704263" cy="5440363"/>
          </a:xfrm>
        </p:spPr>
        <p:txBody>
          <a:bodyPr/>
          <a:lstStyle/>
          <a:p>
            <a:r>
              <a:rPr lang="zh-CN" altLang="en-US"/>
              <a:t>前向纠错</a:t>
            </a:r>
            <a:r>
              <a:rPr lang="en-US" altLang="zh-CN"/>
              <a:t>(FEC)</a:t>
            </a:r>
          </a:p>
          <a:p>
            <a:pPr lvl="1"/>
            <a:r>
              <a:rPr lang="zh-CN" altLang="en-US"/>
              <a:t>为每块待传输的数据块加上纠错码，纠错码根据数据块内容产生</a:t>
            </a:r>
            <a:endParaRPr lang="en-US" altLang="zh-CN"/>
          </a:p>
          <a:p>
            <a:pPr lvl="1"/>
            <a:r>
              <a:rPr lang="zh-CN" altLang="en-US"/>
              <a:t>接收端从接收到的数据独立计算出纠错码，并和接收到的纠错码比较</a:t>
            </a:r>
            <a:endParaRPr lang="en-US" altLang="zh-CN"/>
          </a:p>
          <a:p>
            <a:pPr lvl="2"/>
            <a:r>
              <a:rPr lang="zh-CN" altLang="en-US"/>
              <a:t>如果一致，认为没有错误</a:t>
            </a:r>
            <a:endParaRPr lang="en-US" altLang="zh-CN"/>
          </a:p>
          <a:p>
            <a:pPr lvl="2"/>
            <a:r>
              <a:rPr lang="zh-CN" altLang="en-US"/>
              <a:t>如果不一致，试图根据纠错码确定错误位置并纠错</a:t>
            </a:r>
            <a:endParaRPr lang="en-US" altLang="zh-CN"/>
          </a:p>
          <a:p>
            <a:pPr lvl="1"/>
            <a:r>
              <a:rPr lang="zh-CN" altLang="en-US"/>
              <a:t>和后向纠错对应，后向纠错中，检错</a:t>
            </a:r>
            <a:r>
              <a:rPr lang="en-US" altLang="zh-CN"/>
              <a:t>+</a:t>
            </a:r>
            <a:r>
              <a:rPr lang="zh-CN" altLang="en-US"/>
              <a:t>重传</a:t>
            </a:r>
            <a:endParaRPr lang="en-US" altLang="zh-CN"/>
          </a:p>
          <a:p>
            <a:pPr lvl="1"/>
            <a:r>
              <a:rPr lang="zh-CN" altLang="en-US"/>
              <a:t>通常，数据</a:t>
            </a:r>
            <a:r>
              <a:rPr lang="en-US" altLang="zh-CN"/>
              <a:t>bit/</a:t>
            </a:r>
            <a:r>
              <a:rPr lang="zh-CN" altLang="en-US"/>
              <a:t>实际传输的</a:t>
            </a:r>
            <a:r>
              <a:rPr lang="en-US" altLang="zh-CN"/>
              <a:t>bit=1/2~2/3</a:t>
            </a:r>
            <a:r>
              <a:rPr lang="zh-CN" altLang="en-US"/>
              <a:t>，即</a:t>
            </a:r>
            <a:r>
              <a:rPr lang="en-US" altLang="zh-CN"/>
              <a:t>1/2</a:t>
            </a:r>
            <a:r>
              <a:rPr lang="zh-CN" altLang="en-US"/>
              <a:t>或者</a:t>
            </a:r>
            <a:r>
              <a:rPr lang="en-US" altLang="zh-CN"/>
              <a:t>1/3</a:t>
            </a:r>
            <a:r>
              <a:rPr lang="zh-CN" altLang="en-US"/>
              <a:t>的信道容量用于差错控制，在移动无线通信中是必需的</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FDC17839-9A72-41D9-99EE-0221FC819E5E}" type="slidenum">
              <a:rPr lang="zh-CN" altLang="en-US" smtClean="0"/>
              <a:t>101</a:t>
            </a:fld>
            <a:endParaRPr lang="zh-CN" altLang="en-US"/>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p:cNvSpPr>
          <p:nvPr>
            <p:ph idx="1"/>
          </p:nvPr>
        </p:nvSpPr>
        <p:spPr>
          <a:xfrm>
            <a:off x="250825" y="692150"/>
            <a:ext cx="8704263" cy="5440363"/>
          </a:xfrm>
        </p:spPr>
        <p:txBody>
          <a:bodyPr/>
          <a:lstStyle/>
          <a:p>
            <a:r>
              <a:rPr lang="zh-CN" altLang="en-US"/>
              <a:t>自适应均衡</a:t>
            </a:r>
            <a:endParaRPr lang="en-US" altLang="zh-CN"/>
          </a:p>
          <a:p>
            <a:pPr lvl="1"/>
            <a:r>
              <a:rPr lang="zh-CN" altLang="en-US"/>
              <a:t>用于模拟和数据信号</a:t>
            </a:r>
            <a:endParaRPr lang="en-US" altLang="zh-CN"/>
          </a:p>
          <a:p>
            <a:pPr lvl="1"/>
            <a:r>
              <a:rPr lang="zh-CN" altLang="en-US"/>
              <a:t>用于克服码间干扰</a:t>
            </a:r>
            <a:endParaRPr lang="en-US" altLang="zh-CN"/>
          </a:p>
          <a:p>
            <a:pPr lvl="1"/>
            <a:r>
              <a:rPr lang="zh-CN" altLang="en-US"/>
              <a:t>例如：</a:t>
            </a:r>
            <a:endParaRPr lang="en-US" altLang="zh-CN"/>
          </a:p>
          <a:p>
            <a:pPr lvl="2"/>
            <a:r>
              <a:rPr lang="zh-CN" altLang="en-US"/>
              <a:t>每个信号采样</a:t>
            </a:r>
            <a:r>
              <a:rPr lang="en-US" altLang="zh-CN"/>
              <a:t>5</a:t>
            </a:r>
            <a:r>
              <a:rPr lang="zh-CN" altLang="en-US"/>
              <a:t>次，间隔</a:t>
            </a:r>
            <a:r>
              <a:rPr lang="el-GR" altLang="zh-CN"/>
              <a:t>τ</a:t>
            </a:r>
            <a:r>
              <a:rPr lang="zh-CN" altLang="en-US"/>
              <a:t>，传输</a:t>
            </a:r>
            <a:endParaRPr lang="en-US" altLang="zh-CN"/>
          </a:p>
          <a:p>
            <a:pPr lvl="2"/>
            <a:r>
              <a:rPr lang="zh-CN" altLang="en-US"/>
              <a:t>每个接收到的采样乘以系数</a:t>
            </a:r>
            <a:r>
              <a:rPr lang="en-US" altLang="zh-CN" i="1"/>
              <a:t>C</a:t>
            </a:r>
            <a:r>
              <a:rPr lang="en-US" altLang="zh-CN" i="1" baseline="-25000"/>
              <a:t>i</a:t>
            </a:r>
            <a:r>
              <a:rPr lang="zh-CN" altLang="en-US"/>
              <a:t>，再相加得到输出</a:t>
            </a:r>
            <a:endParaRPr lang="en-US" altLang="zh-CN"/>
          </a:p>
          <a:p>
            <a:pPr lvl="2"/>
            <a:r>
              <a:rPr lang="zh-CN" altLang="en-US"/>
              <a:t>将计算获得的输出与已知的训练信号比较，根据结果调整系数</a:t>
            </a:r>
            <a:r>
              <a:rPr lang="en-US" altLang="zh-CN" i="1"/>
              <a:t>C</a:t>
            </a:r>
            <a:r>
              <a:rPr lang="en-US" altLang="zh-CN" i="1" baseline="-25000"/>
              <a:t>i</a:t>
            </a:r>
            <a:endParaRPr lang="en-US" altLang="zh-CN" i="1"/>
          </a:p>
          <a:p>
            <a:pPr lvl="2"/>
            <a:r>
              <a:rPr lang="zh-CN" altLang="en-US"/>
              <a:t>系数</a:t>
            </a:r>
            <a:r>
              <a:rPr lang="en-US" altLang="zh-CN" i="1"/>
              <a:t>C</a:t>
            </a:r>
            <a:r>
              <a:rPr lang="en-US" altLang="zh-CN" i="1" baseline="-25000"/>
              <a:t>i</a:t>
            </a:r>
            <a:r>
              <a:rPr lang="zh-CN" altLang="en-US"/>
              <a:t>是动态变化的（自适应），通过训练得到</a:t>
            </a:r>
            <a:endParaRPr lang="en-US" altLang="zh-CN"/>
          </a:p>
          <a:p>
            <a:pPr lvl="2"/>
            <a:r>
              <a:rPr lang="zh-CN" altLang="en-US"/>
              <a:t>当传输环境变化，重新训练</a:t>
            </a:r>
            <a:endParaRPr lang="en-US" altLang="zh-CN"/>
          </a:p>
          <a:p>
            <a:pPr lvl="1"/>
            <a:r>
              <a:rPr lang="zh-CN" altLang="en-US"/>
              <a:t>信道误码率越高，训练的代价越大</a:t>
            </a:r>
            <a:endParaRPr lang="en-US" altLang="zh-CN"/>
          </a:p>
          <a:p>
            <a:pPr lvl="2"/>
            <a:r>
              <a:rPr lang="zh-CN" altLang="en-US"/>
              <a:t>例如，</a:t>
            </a:r>
            <a:r>
              <a:rPr lang="en-US" altLang="zh-CN"/>
              <a:t>Rayleigh</a:t>
            </a:r>
            <a:r>
              <a:rPr lang="zh-CN" altLang="en-US"/>
              <a:t>信道</a:t>
            </a:r>
            <a:endParaRPr lang="en-US" altLang="zh-CN"/>
          </a:p>
        </p:txBody>
      </p:sp>
      <p:sp>
        <p:nvSpPr>
          <p:cNvPr id="4" name="灯片编号占位符 3"/>
          <p:cNvSpPr>
            <a:spLocks noGrp="1"/>
          </p:cNvSpPr>
          <p:nvPr>
            <p:ph type="sldNum" sz="quarter" idx="12"/>
          </p:nvPr>
        </p:nvSpPr>
        <p:spPr/>
        <p:txBody>
          <a:bodyPr/>
          <a:lstStyle/>
          <a:p>
            <a:pPr>
              <a:defRPr/>
            </a:pPr>
            <a:fld id="{3B3E9E08-221F-4BF2-9B03-BBDB3024E9AA}" type="slidenum">
              <a:rPr lang="zh-CN" altLang="en-US" smtClean="0"/>
              <a:t>102</a:t>
            </a:fld>
            <a:endParaRPr lang="zh-CN" altLang="en-US"/>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a:lstStyle/>
          <a:p>
            <a:endParaRPr lang="zh-CN" altLang="en-US"/>
          </a:p>
        </p:txBody>
      </p:sp>
      <p:sp>
        <p:nvSpPr>
          <p:cNvPr id="81922"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043A62D1-868B-4618-AB33-B368F799A2FB}" type="slidenum">
              <a:rPr lang="zh-CN" altLang="en-US" smtClean="0"/>
              <a:t>103</a:t>
            </a:fld>
            <a:endParaRPr lang="zh-CN" altLang="en-US"/>
          </a:p>
        </p:txBody>
      </p:sp>
      <p:pic>
        <p:nvPicPr>
          <p:cNvPr id="81924" name="Picture 2"/>
          <p:cNvPicPr>
            <a:picLocks noChangeAspect="1" noChangeArrowheads="1"/>
          </p:cNvPicPr>
          <p:nvPr/>
        </p:nvPicPr>
        <p:blipFill>
          <a:blip r:embed="rId2"/>
          <a:srcRect/>
          <a:stretch>
            <a:fillRect/>
          </a:stretch>
        </p:blipFill>
        <p:spPr bwMode="auto">
          <a:xfrm>
            <a:off x="433388" y="1047750"/>
            <a:ext cx="8277225" cy="4762500"/>
          </a:xfrm>
          <a:prstGeom prst="rect">
            <a:avLst/>
          </a:prstGeom>
          <a:noFill/>
          <a:ln w="9525">
            <a:noFill/>
            <a:miter lim="800000"/>
            <a:headEnd/>
            <a:tailEnd/>
          </a:ln>
        </p:spPr>
      </p:pic>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692150"/>
            <a:ext cx="8704263" cy="5440363"/>
          </a:xfrm>
        </p:spPr>
        <p:txBody>
          <a:bodyPr/>
          <a:lstStyle/>
          <a:p>
            <a:r>
              <a:rPr lang="zh-CN" altLang="en-US"/>
              <a:t>多样传输</a:t>
            </a:r>
            <a:endParaRPr lang="en-US" altLang="zh-CN"/>
          </a:p>
          <a:p>
            <a:pPr lvl="1"/>
            <a:r>
              <a:rPr lang="zh-CN" altLang="en-US"/>
              <a:t>采用多个逻辑信道，传输信息的不同部分</a:t>
            </a:r>
            <a:endParaRPr lang="en-US" altLang="zh-CN"/>
          </a:p>
          <a:p>
            <a:pPr lvl="1"/>
            <a:r>
              <a:rPr lang="zh-CN" altLang="en-US"/>
              <a:t>空间多样，例如，多个天线接收信号</a:t>
            </a:r>
            <a:endParaRPr lang="en-US" altLang="zh-CN"/>
          </a:p>
          <a:p>
            <a:pPr lvl="1"/>
            <a:r>
              <a:rPr lang="zh-CN" altLang="en-US"/>
              <a:t>频率多样，通过多个载波传输，例如，扩频通信</a:t>
            </a:r>
            <a:endParaRPr lang="en-US" altLang="zh-CN"/>
          </a:p>
          <a:p>
            <a:pPr lvl="1"/>
            <a:r>
              <a:rPr lang="zh-CN" altLang="en-US"/>
              <a:t>时间多样，应对较长时间的严重衰落</a:t>
            </a:r>
            <a:endParaRPr lang="en-US" altLang="zh-CN"/>
          </a:p>
          <a:p>
            <a:pPr lvl="2"/>
            <a:r>
              <a:rPr lang="zh-CN" altLang="en-US"/>
              <a:t>采用</a:t>
            </a:r>
            <a:r>
              <a:rPr lang="en-US" altLang="zh-CN"/>
              <a:t>TDM</a:t>
            </a:r>
            <a:r>
              <a:rPr lang="zh-CN" altLang="en-US"/>
              <a:t>，将错误分散到多个逻辑信道中，便于纠错</a:t>
            </a:r>
            <a:endParaRPr lang="en-US" altLang="zh-CN"/>
          </a:p>
          <a:p>
            <a:pPr lvl="2"/>
            <a:r>
              <a:rPr lang="zh-CN" altLang="en-US"/>
              <a:t>不采用</a:t>
            </a:r>
            <a:r>
              <a:rPr lang="en-US" altLang="zh-CN"/>
              <a:t>TDM</a:t>
            </a:r>
            <a:r>
              <a:rPr lang="zh-CN" altLang="en-US"/>
              <a:t>，</a:t>
            </a:r>
            <a:r>
              <a:rPr lang="en-US" altLang="zh-CN"/>
              <a:t>shuffle</a:t>
            </a:r>
            <a:r>
              <a:rPr lang="zh-CN" altLang="en-US"/>
              <a:t>，便于纠错</a:t>
            </a:r>
            <a:endParaRPr lang="en-US" altLang="zh-CN"/>
          </a:p>
          <a:p>
            <a:pPr lvl="2"/>
            <a:r>
              <a:rPr lang="zh-CN" altLang="en-US"/>
              <a:t>代价是延迟</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928C35BE-FB86-4E66-8694-3050F0282117}" type="slidenum">
              <a:rPr lang="zh-CN" altLang="en-US" smtClean="0"/>
              <a:t>104</a:t>
            </a:fld>
            <a:endParaRPr lang="zh-CN" altLang="en-US"/>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DEF02BD-7723-4D64-BC9A-7CD509BC707D}" type="slidenum">
              <a:rPr lang="zh-CN" altLang="en-US" smtClean="0"/>
              <a:t>105</a:t>
            </a:fld>
            <a:endParaRPr lang="zh-CN" altLang="en-US"/>
          </a:p>
        </p:txBody>
      </p:sp>
      <p:pic>
        <p:nvPicPr>
          <p:cNvPr id="83972" name="Picture 2"/>
          <p:cNvPicPr>
            <a:picLocks noChangeAspect="1" noChangeArrowheads="1"/>
          </p:cNvPicPr>
          <p:nvPr/>
        </p:nvPicPr>
        <p:blipFill>
          <a:blip r:embed="rId2"/>
          <a:srcRect/>
          <a:stretch>
            <a:fillRect/>
          </a:stretch>
        </p:blipFill>
        <p:spPr bwMode="auto">
          <a:xfrm>
            <a:off x="2171700" y="0"/>
            <a:ext cx="6972300" cy="3448050"/>
          </a:xfrm>
          <a:prstGeom prst="rect">
            <a:avLst/>
          </a:prstGeom>
          <a:noFill/>
          <a:ln w="9525">
            <a:noFill/>
            <a:miter lim="800000"/>
            <a:headEnd/>
            <a:tailEnd/>
          </a:ln>
        </p:spPr>
      </p:pic>
      <p:pic>
        <p:nvPicPr>
          <p:cNvPr id="83973" name="Picture 3"/>
          <p:cNvPicPr>
            <a:picLocks noChangeAspect="1" noChangeArrowheads="1"/>
          </p:cNvPicPr>
          <p:nvPr/>
        </p:nvPicPr>
        <p:blipFill>
          <a:blip r:embed="rId3"/>
          <a:srcRect/>
          <a:stretch>
            <a:fillRect/>
          </a:stretch>
        </p:blipFill>
        <p:spPr bwMode="auto">
          <a:xfrm>
            <a:off x="0" y="3429000"/>
            <a:ext cx="6899275" cy="3429000"/>
          </a:xfrm>
          <a:prstGeom prst="rect">
            <a:avLst/>
          </a:prstGeom>
          <a:noFill/>
          <a:ln w="9525">
            <a:noFill/>
            <a:miter lim="800000"/>
            <a:headEnd/>
            <a:tailEnd/>
          </a:ln>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dirty="0"/>
              <a:t>频段划分和传输方式</a:t>
            </a:r>
          </a:p>
        </p:txBody>
      </p:sp>
      <p:sp>
        <p:nvSpPr>
          <p:cNvPr id="38914" name="内容占位符 2"/>
          <p:cNvSpPr>
            <a:spLocks noGrp="1"/>
          </p:cNvSpPr>
          <p:nvPr>
            <p:ph idx="1"/>
          </p:nvPr>
        </p:nvSpPr>
        <p:spPr/>
        <p:txBody>
          <a:bodyPr/>
          <a:lstStyle/>
          <a:p>
            <a:r>
              <a:rPr lang="en-US" altLang="zh-CN" sz="2600"/>
              <a:t>ELF(extremely low frequency)</a:t>
            </a:r>
            <a:r>
              <a:rPr lang="zh-CN" altLang="en-US" sz="2600"/>
              <a:t>：</a:t>
            </a:r>
            <a:r>
              <a:rPr lang="en-US" altLang="zh-CN" sz="2600"/>
              <a:t>30~300Hz</a:t>
            </a:r>
            <a:r>
              <a:rPr lang="zh-CN" altLang="en-US" sz="2600"/>
              <a:t>，</a:t>
            </a:r>
            <a:r>
              <a:rPr lang="en-US" altLang="zh-CN" sz="2600"/>
              <a:t>GW</a:t>
            </a:r>
            <a:r>
              <a:rPr lang="zh-CN" altLang="en-US" sz="2600"/>
              <a:t>；遥控电波</a:t>
            </a:r>
            <a:endParaRPr lang="en-US" altLang="zh-CN" sz="2600"/>
          </a:p>
          <a:p>
            <a:r>
              <a:rPr lang="en-US" altLang="zh-CN" sz="2600"/>
              <a:t>VF(voice frequency)</a:t>
            </a:r>
            <a:r>
              <a:rPr lang="zh-CN" altLang="en-US" sz="2600"/>
              <a:t>：</a:t>
            </a:r>
            <a:r>
              <a:rPr lang="en-US" altLang="zh-CN" sz="2600"/>
              <a:t> 300~3000Hz</a:t>
            </a:r>
            <a:r>
              <a:rPr lang="zh-CN" altLang="en-US" sz="2600"/>
              <a:t>，</a:t>
            </a:r>
            <a:r>
              <a:rPr lang="en-US" altLang="zh-CN" sz="2600"/>
              <a:t>GW</a:t>
            </a:r>
            <a:r>
              <a:rPr lang="zh-CN" altLang="en-US" sz="2600"/>
              <a:t>；电话模拟信号</a:t>
            </a:r>
            <a:endParaRPr lang="en-US" altLang="zh-CN" sz="2600"/>
          </a:p>
          <a:p>
            <a:r>
              <a:rPr lang="en-US" altLang="zh-CN" sz="2600"/>
              <a:t>VLF(very low frequency)</a:t>
            </a:r>
            <a:r>
              <a:rPr lang="zh-CN" altLang="en-US" sz="2600"/>
              <a:t>：</a:t>
            </a:r>
            <a:r>
              <a:rPr lang="en-US" altLang="zh-CN" sz="2600"/>
              <a:t>3~30kHz</a:t>
            </a:r>
            <a:r>
              <a:rPr lang="zh-CN" altLang="en-US" sz="2600"/>
              <a:t>，</a:t>
            </a:r>
            <a:r>
              <a:rPr lang="en-US" altLang="zh-CN" sz="2600"/>
              <a:t>GW</a:t>
            </a:r>
            <a:r>
              <a:rPr lang="zh-CN" altLang="en-US" sz="2600"/>
              <a:t>；长距离通信，潜艇通信</a:t>
            </a:r>
            <a:endParaRPr lang="en-US" altLang="zh-CN" sz="2600"/>
          </a:p>
          <a:p>
            <a:r>
              <a:rPr lang="en-US" altLang="zh-CN" sz="2600"/>
              <a:t>LF(low frequency)</a:t>
            </a:r>
            <a:r>
              <a:rPr lang="zh-CN" altLang="en-US" sz="2600"/>
              <a:t>：</a:t>
            </a:r>
            <a:r>
              <a:rPr lang="en-US" altLang="zh-CN" sz="2600"/>
              <a:t>30~300kHz</a:t>
            </a:r>
            <a:r>
              <a:rPr lang="zh-CN" altLang="en-US" sz="2600"/>
              <a:t>，</a:t>
            </a:r>
            <a:r>
              <a:rPr lang="en-US" altLang="zh-CN" sz="2600"/>
              <a:t>GW</a:t>
            </a:r>
            <a:r>
              <a:rPr lang="zh-CN" altLang="en-US" sz="2600"/>
              <a:t>；舰船通信</a:t>
            </a:r>
            <a:endParaRPr lang="en-US" altLang="zh-CN" sz="2600"/>
          </a:p>
          <a:p>
            <a:r>
              <a:rPr lang="en-US" altLang="zh-CN" sz="2600"/>
              <a:t>MF(medium frequency)</a:t>
            </a:r>
            <a:r>
              <a:rPr lang="zh-CN" altLang="en-US" sz="2600"/>
              <a:t>：</a:t>
            </a:r>
            <a:r>
              <a:rPr lang="en-US" altLang="zh-CN" sz="2600"/>
              <a:t>300~3000kHz </a:t>
            </a:r>
            <a:r>
              <a:rPr lang="zh-CN" altLang="en-US" sz="2600"/>
              <a:t>；</a:t>
            </a:r>
            <a:r>
              <a:rPr lang="en-US" altLang="zh-CN" sz="2600"/>
              <a:t>GW</a:t>
            </a:r>
            <a:r>
              <a:rPr lang="zh-CN" altLang="en-US" sz="2600"/>
              <a:t>和</a:t>
            </a:r>
            <a:r>
              <a:rPr lang="en-US" altLang="zh-CN" sz="2600"/>
              <a:t>SW</a:t>
            </a:r>
            <a:r>
              <a:rPr lang="zh-CN" altLang="en-US" sz="2600"/>
              <a:t>；</a:t>
            </a:r>
            <a:r>
              <a:rPr lang="en-US" altLang="zh-CN" sz="2600"/>
              <a:t>AM</a:t>
            </a:r>
            <a:r>
              <a:rPr lang="zh-CN" altLang="en-US" sz="2600"/>
              <a:t>广播</a:t>
            </a:r>
          </a:p>
          <a:p>
            <a:pPr marL="0" indent="0">
              <a:buNone/>
            </a:pPr>
            <a:r>
              <a:rPr lang="en-US" altLang="zh-CN" sz="2600"/>
              <a:t>    </a:t>
            </a:r>
            <a:r>
              <a:rPr lang="en-US" altLang="zh-CN" sz="2600">
                <a:sym typeface="+mn-ea"/>
              </a:rPr>
              <a:t>GW</a:t>
            </a:r>
            <a:r>
              <a:rPr lang="zh-CN" altLang="en-US" sz="2600">
                <a:sym typeface="+mn-ea"/>
              </a:rPr>
              <a:t>：</a:t>
            </a:r>
            <a:r>
              <a:rPr lang="en-US" altLang="zh-CN" sz="2600">
                <a:sym typeface="+mn-ea"/>
              </a:rPr>
              <a:t>Ground Wave             SW: Sky Wave</a:t>
            </a:r>
          </a:p>
        </p:txBody>
      </p:sp>
      <p:sp>
        <p:nvSpPr>
          <p:cNvPr id="4" name="灯片编号占位符 3"/>
          <p:cNvSpPr>
            <a:spLocks noGrp="1"/>
          </p:cNvSpPr>
          <p:nvPr>
            <p:ph type="sldNum" sz="quarter" idx="12"/>
          </p:nvPr>
        </p:nvSpPr>
        <p:spPr/>
        <p:txBody>
          <a:bodyPr/>
          <a:lstStyle/>
          <a:p>
            <a:pPr>
              <a:defRPr/>
            </a:pPr>
            <a:fld id="{BEA18632-8CAE-4101-8087-E56432959767}" type="slidenum">
              <a:rPr lang="zh-CN" altLang="en-US" smtClean="0"/>
              <a:t>106</a:t>
            </a:fld>
            <a:endParaRPr lang="zh-CN" altLang="en-US"/>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2"/>
          <p:cNvSpPr>
            <a:spLocks noGrp="1"/>
          </p:cNvSpPr>
          <p:nvPr>
            <p:ph idx="1"/>
          </p:nvPr>
        </p:nvSpPr>
        <p:spPr>
          <a:xfrm>
            <a:off x="250825" y="692150"/>
            <a:ext cx="8704263" cy="5440363"/>
          </a:xfrm>
        </p:spPr>
        <p:txBody>
          <a:bodyPr/>
          <a:lstStyle/>
          <a:p>
            <a:r>
              <a:rPr lang="en-US" altLang="zh-CN" sz="2600"/>
              <a:t>HF(high frequency)</a:t>
            </a:r>
            <a:r>
              <a:rPr lang="zh-CN" altLang="en-US" sz="2600"/>
              <a:t>：</a:t>
            </a:r>
            <a:r>
              <a:rPr lang="en-US" altLang="zh-CN" sz="2600"/>
              <a:t>SW</a:t>
            </a:r>
            <a:r>
              <a:rPr lang="zh-CN" altLang="en-US" sz="2600"/>
              <a:t>；</a:t>
            </a:r>
            <a:r>
              <a:rPr lang="en-US" altLang="zh-CN" sz="2600"/>
              <a:t>3~30MHz</a:t>
            </a:r>
            <a:r>
              <a:rPr lang="zh-CN" altLang="en-US" sz="2600"/>
              <a:t>；</a:t>
            </a:r>
            <a:r>
              <a:rPr lang="en-US" altLang="zh-CN" sz="2600"/>
              <a:t>SW</a:t>
            </a:r>
            <a:r>
              <a:rPr lang="zh-CN" altLang="en-US" sz="2600"/>
              <a:t>；业余无线电，短波广播 </a:t>
            </a:r>
            <a:endParaRPr lang="en-US" altLang="zh-CN" sz="2600"/>
          </a:p>
          <a:p>
            <a:r>
              <a:rPr lang="en-US" altLang="zh-CN" sz="2600"/>
              <a:t>VHF(very high frequency)</a:t>
            </a:r>
            <a:r>
              <a:rPr lang="zh-CN" altLang="en-US" sz="2600"/>
              <a:t>：</a:t>
            </a:r>
            <a:r>
              <a:rPr lang="en-US" altLang="zh-CN" sz="2600"/>
              <a:t>30~300MHz</a:t>
            </a:r>
            <a:r>
              <a:rPr lang="zh-CN" altLang="en-US" sz="2600"/>
              <a:t>，</a:t>
            </a:r>
            <a:r>
              <a:rPr lang="en-US" altLang="zh-CN" sz="2600"/>
              <a:t>LOS</a:t>
            </a:r>
            <a:r>
              <a:rPr lang="zh-CN" altLang="en-US" sz="2600"/>
              <a:t>；电视、</a:t>
            </a:r>
            <a:r>
              <a:rPr lang="en-US" altLang="zh-CN" sz="2600"/>
              <a:t>FM</a:t>
            </a:r>
            <a:r>
              <a:rPr lang="zh-CN" altLang="en-US" sz="2600"/>
              <a:t>广播、对讲机</a:t>
            </a:r>
            <a:endParaRPr lang="en-US" altLang="zh-CN" sz="2600"/>
          </a:p>
          <a:p>
            <a:r>
              <a:rPr lang="en-US" altLang="zh-CN" sz="2600"/>
              <a:t>UHF(ultra high frequency)</a:t>
            </a:r>
            <a:r>
              <a:rPr lang="zh-CN" altLang="en-US" sz="2600"/>
              <a:t>：</a:t>
            </a:r>
            <a:r>
              <a:rPr lang="en-US" altLang="zh-CN" sz="2600"/>
              <a:t> 300~3000MHz</a:t>
            </a:r>
            <a:r>
              <a:rPr lang="zh-CN" altLang="en-US" sz="2600"/>
              <a:t>，</a:t>
            </a:r>
            <a:r>
              <a:rPr lang="en-US" altLang="zh-CN" sz="2600"/>
              <a:t>LOS</a:t>
            </a:r>
            <a:r>
              <a:rPr lang="zh-CN" altLang="en-US" sz="2600"/>
              <a:t>；电视、蜂窝电话、微波</a:t>
            </a:r>
            <a:endParaRPr lang="en-US" altLang="zh-CN" sz="2600"/>
          </a:p>
          <a:p>
            <a:r>
              <a:rPr lang="en-US" altLang="zh-CN" sz="2600"/>
              <a:t>SHF(super high frequency)</a:t>
            </a:r>
            <a:r>
              <a:rPr lang="zh-CN" altLang="en-US" sz="2600"/>
              <a:t>：</a:t>
            </a:r>
            <a:r>
              <a:rPr lang="en-US" altLang="zh-CN" sz="2600"/>
              <a:t>3~30GHz</a:t>
            </a:r>
            <a:r>
              <a:rPr lang="zh-CN" altLang="en-US" sz="2600"/>
              <a:t>，</a:t>
            </a:r>
            <a:r>
              <a:rPr lang="en-US" altLang="zh-CN" sz="2600"/>
              <a:t>LOS</a:t>
            </a:r>
            <a:r>
              <a:rPr lang="zh-CN" altLang="en-US" sz="2600"/>
              <a:t>；卫星通信，地面微波，雷达</a:t>
            </a:r>
            <a:endParaRPr lang="en-US" altLang="zh-CN" sz="2600"/>
          </a:p>
          <a:p>
            <a:r>
              <a:rPr lang="en-US" altLang="zh-CN" sz="2600"/>
              <a:t>EHF(extremely high frequency)</a:t>
            </a:r>
            <a:r>
              <a:rPr lang="zh-CN" altLang="en-US" sz="2600"/>
              <a:t>：</a:t>
            </a:r>
            <a:r>
              <a:rPr lang="en-US" altLang="zh-CN" sz="2600"/>
              <a:t>30~300GHz</a:t>
            </a:r>
            <a:r>
              <a:rPr lang="zh-CN" altLang="en-US" sz="2600"/>
              <a:t>，</a:t>
            </a:r>
            <a:r>
              <a:rPr lang="en-US" altLang="zh-CN" sz="2600"/>
              <a:t>LOS</a:t>
            </a:r>
            <a:r>
              <a:rPr lang="zh-CN" altLang="en-US" sz="2600"/>
              <a:t>；无线本地回路</a:t>
            </a:r>
            <a:endParaRPr lang="en-US" altLang="zh-CN" sz="2600"/>
          </a:p>
          <a:p>
            <a:r>
              <a:rPr lang="en-US" altLang="zh-CN" sz="2600"/>
              <a:t>Infrared</a:t>
            </a:r>
            <a:r>
              <a:rPr lang="zh-CN" altLang="en-US" sz="2600"/>
              <a:t>：</a:t>
            </a:r>
            <a:r>
              <a:rPr lang="en-US" altLang="zh-CN" sz="2600"/>
              <a:t>300G~400THz </a:t>
            </a:r>
            <a:r>
              <a:rPr lang="zh-CN" altLang="en-US" sz="2600"/>
              <a:t>；</a:t>
            </a:r>
            <a:r>
              <a:rPr lang="en-US" altLang="zh-CN" sz="2600"/>
              <a:t> LOS </a:t>
            </a:r>
            <a:r>
              <a:rPr lang="zh-CN" altLang="en-US" sz="2600"/>
              <a:t>；红外通信，红外局域网</a:t>
            </a:r>
            <a:endParaRPr lang="en-US" altLang="zh-CN" sz="2600"/>
          </a:p>
          <a:p>
            <a:r>
              <a:rPr lang="en-US" altLang="zh-CN" sz="2600"/>
              <a:t>Visible light</a:t>
            </a:r>
            <a:r>
              <a:rPr lang="zh-CN" altLang="en-US" sz="2600"/>
              <a:t>：</a:t>
            </a:r>
            <a:r>
              <a:rPr lang="en-US" altLang="zh-CN" sz="2600"/>
              <a:t>SW</a:t>
            </a:r>
            <a:r>
              <a:rPr lang="zh-CN" altLang="en-US" sz="2600"/>
              <a:t>；</a:t>
            </a:r>
            <a:r>
              <a:rPr lang="en-US" altLang="zh-CN" sz="2600"/>
              <a:t>400T~900THz</a:t>
            </a:r>
            <a:r>
              <a:rPr lang="zh-CN" altLang="en-US" sz="2600"/>
              <a:t>；</a:t>
            </a:r>
            <a:r>
              <a:rPr lang="en-US" altLang="zh-CN" sz="2600"/>
              <a:t> LOS</a:t>
            </a:r>
            <a:r>
              <a:rPr lang="zh-CN" altLang="en-US" sz="2600"/>
              <a:t>；光通信  </a:t>
            </a:r>
          </a:p>
        </p:txBody>
      </p:sp>
      <p:sp>
        <p:nvSpPr>
          <p:cNvPr id="4" name="灯片编号占位符 3"/>
          <p:cNvSpPr>
            <a:spLocks noGrp="1"/>
          </p:cNvSpPr>
          <p:nvPr>
            <p:ph type="sldNum" sz="quarter" idx="12"/>
          </p:nvPr>
        </p:nvSpPr>
        <p:spPr/>
        <p:txBody>
          <a:bodyPr/>
          <a:lstStyle/>
          <a:p>
            <a:pPr>
              <a:defRPr/>
            </a:pPr>
            <a:fld id="{B2860BDD-FA19-4B25-9AC2-A56F77514E8A}" type="slidenum">
              <a:rPr lang="zh-CN" altLang="en-US" smtClean="0"/>
              <a:t>107</a:t>
            </a:fld>
            <a:endParaRPr lang="zh-CN" altLang="en-US"/>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扩展阅读</a:t>
            </a:r>
          </a:p>
        </p:txBody>
      </p:sp>
      <p:sp>
        <p:nvSpPr>
          <p:cNvPr id="3" name="文本占位符 2"/>
          <p:cNvSpPr>
            <a:spLocks noGrp="1"/>
          </p:cNvSpPr>
          <p:nvPr>
            <p:ph type="body" sz="half" idx="1"/>
          </p:nvPr>
        </p:nvSpPr>
        <p:spPr/>
        <p:txBody>
          <a:bodyPr/>
          <a:lstStyle/>
          <a:p>
            <a:r>
              <a:rPr lang="zh-CN" altLang="en-US" sz="2000"/>
              <a:t>IEEE Transaction on Antennas and Propagation</a:t>
            </a:r>
          </a:p>
          <a:p>
            <a:r>
              <a:rPr lang="zh-CN" altLang="en-US" sz="2000"/>
              <a:t>Radio Science</a:t>
            </a:r>
          </a:p>
        </p:txBody>
      </p:sp>
      <p:sp>
        <p:nvSpPr>
          <p:cNvPr id="6" name="灯片编号占位符 5"/>
          <p:cNvSpPr>
            <a:spLocks noGrp="1"/>
          </p:cNvSpPr>
          <p:nvPr>
            <p:ph type="sldNum" sz="quarter" idx="12"/>
          </p:nvPr>
        </p:nvSpPr>
        <p:spPr/>
        <p:txBody>
          <a:bodyPr/>
          <a:lstStyle/>
          <a:p>
            <a:pPr>
              <a:defRPr/>
            </a:pPr>
            <a:fld id="{EF57CBB6-94A7-4F88-9CEC-2B4692562235}" type="slidenum">
              <a:rPr lang="zh-CN" altLang="en-US"/>
              <a:t>108</a:t>
            </a:fld>
            <a:endParaRPr lang="zh-CN" altLang="en-US"/>
          </a:p>
        </p:txBody>
      </p:sp>
      <p:pic>
        <p:nvPicPr>
          <p:cNvPr id="7" name="内容占位符 6"/>
          <p:cNvPicPr>
            <a:picLocks noGrp="1" noChangeAspect="1"/>
          </p:cNvPicPr>
          <p:nvPr>
            <p:ph sz="quarter" idx="2"/>
          </p:nvPr>
        </p:nvPicPr>
        <p:blipFill>
          <a:blip r:embed="rId2"/>
          <a:stretch>
            <a:fillRect/>
          </a:stretch>
        </p:blipFill>
        <p:spPr>
          <a:xfrm>
            <a:off x="4746625" y="1965960"/>
            <a:ext cx="2685415" cy="3835400"/>
          </a:xfrm>
          <a:prstGeom prst="rect">
            <a:avLst/>
          </a:prstGeom>
        </p:spPr>
      </p:pic>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214630"/>
            <a:ext cx="8693150" cy="1139190"/>
          </a:xfrm>
        </p:spPr>
        <p:txBody>
          <a:bodyPr/>
          <a:lstStyle/>
          <a:p>
            <a:r>
              <a:rPr lang="zh-CN" altLang="en-US" dirty="0"/>
              <a:t>作业</a:t>
            </a:r>
            <a:r>
              <a:rPr lang="en-US" altLang="zh-CN" dirty="0"/>
              <a:t>3</a:t>
            </a:r>
          </a:p>
        </p:txBody>
      </p:sp>
      <p:sp>
        <p:nvSpPr>
          <p:cNvPr id="86019" name="Rectangle 3"/>
          <p:cNvSpPr>
            <a:spLocks noGrp="1" noChangeArrowheads="1"/>
          </p:cNvSpPr>
          <p:nvPr>
            <p:ph type="body" sz="half" idx="1"/>
          </p:nvPr>
        </p:nvSpPr>
        <p:spPr>
          <a:xfrm>
            <a:off x="250825" y="1414145"/>
            <a:ext cx="8497888" cy="4287838"/>
          </a:xfrm>
        </p:spPr>
        <p:txBody>
          <a:bodyPr/>
          <a:lstStyle/>
          <a:p>
            <a:r>
              <a:rPr lang="en-US" altLang="zh-CN" sz="2800"/>
              <a:t>  </a:t>
            </a:r>
            <a:r>
              <a:rPr lang="zh-CN" altLang="en-US" sz="2800"/>
              <a:t>思考：</a:t>
            </a:r>
            <a:r>
              <a:rPr lang="en-US" altLang="zh-CN" sz="2800"/>
              <a:t> </a:t>
            </a:r>
            <a:r>
              <a:rPr lang="zh-CN" altLang="en-US" sz="2800"/>
              <a:t>卫星通信信号中的主要损耗项是什么？</a:t>
            </a:r>
            <a:r>
              <a:rPr lang="en-US" altLang="zh-CN" sz="2800"/>
              <a:t>  </a:t>
            </a:r>
          </a:p>
          <a:p>
            <a:pPr>
              <a:buFont typeface="Wingdings" panose="05000000000000000000" charset="0"/>
              <a:buChar char="n"/>
            </a:pPr>
            <a:r>
              <a:rPr lang="en-US" altLang="zh-CN" sz="2800"/>
              <a:t>  </a:t>
            </a:r>
            <a:r>
              <a:rPr lang="en-US" altLang="zh-CN" sz="2800">
                <a:sym typeface="+mn-ea"/>
              </a:rPr>
              <a:t>Chapter5 Problems</a:t>
            </a:r>
          </a:p>
          <a:p>
            <a:pPr marL="0" indent="0">
              <a:buNone/>
            </a:pPr>
            <a:r>
              <a:rPr lang="en-US" altLang="zh-CN" sz="2800"/>
              <a:t>      5.11     5.12     5.14    5.17  5.18 </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11</a:t>
            </a:fld>
            <a:endParaRPr lang="en-US" altLang="zh-CN" sz="1200" dirty="0">
              <a:latin typeface="Arial Black" panose="020B0A04020102020204" pitchFamily="34" charset="0"/>
              <a:ea typeface="宋体" panose="02010600030101010101" pitchFamily="2" charset="-122"/>
            </a:endParaRPr>
          </a:p>
        </p:txBody>
      </p:sp>
      <p:sp>
        <p:nvSpPr>
          <p:cNvPr id="6151"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6152" name="Rectangle 3"/>
          <p:cNvSpPr>
            <a:spLocks noGrp="1"/>
          </p:cNvSpPr>
          <p:nvPr>
            <p:ph type="body"/>
          </p:nvPr>
        </p:nvSpPr>
        <p:spPr>
          <a:xfrm>
            <a:off x="250825" y="1485900"/>
            <a:ext cx="8704263" cy="4287838"/>
          </a:xfrm>
        </p:spPr>
        <p:txBody>
          <a:bodyPr vert="horz" wrap="square" lIns="91440" tIns="45720" rIns="91440" bIns="45720" anchor="t"/>
          <a:lstStyle/>
          <a:p>
            <a:pPr lvl="0" eaLnBrk="1" hangingPunct="1"/>
            <a:r>
              <a:rPr lang="zh-CN" altLang="en-US" dirty="0"/>
              <a:t>无线电波在自由空间中的传播</a:t>
            </a:r>
          </a:p>
          <a:p>
            <a:pPr lvl="1" eaLnBrk="1" hangingPunct="1"/>
            <a:r>
              <a:rPr lang="zh-CN" altLang="en-US" dirty="0"/>
              <a:t>自由空间只是一种理想情况</a:t>
            </a:r>
          </a:p>
          <a:p>
            <a:pPr lvl="1" eaLnBrk="1" hangingPunct="1"/>
            <a:r>
              <a:rPr lang="zh-CN" altLang="en-US" dirty="0"/>
              <a:t>总要受到存在媒质以及障碍物不同程度的影响</a:t>
            </a:r>
          </a:p>
          <a:p>
            <a:pPr lvl="1" eaLnBrk="1" hangingPunct="1"/>
            <a:r>
              <a:rPr lang="zh-CN" altLang="en-US" dirty="0"/>
              <a:t>设一点源（即无方向性天线）置于自由空间中，若天线辐射功率为   瓦，均匀地分布在以点源天线为中心的球面上。离开天线</a:t>
            </a:r>
            <a:r>
              <a:rPr lang="en-US" altLang="zh-CN" dirty="0"/>
              <a:t>r</a:t>
            </a:r>
            <a:r>
              <a:rPr lang="zh-CN" altLang="en-US" dirty="0"/>
              <a:t>处的球面面积为       ，则此球面上的功率流密度为</a:t>
            </a:r>
            <a:r>
              <a:rPr lang="en-US" altLang="zh-CN" dirty="0"/>
              <a:t>:</a:t>
            </a:r>
          </a:p>
          <a:p>
            <a:pPr lvl="1" eaLnBrk="1" hangingPunct="1"/>
            <a:endParaRPr lang="en-US" altLang="zh-CN" dirty="0"/>
          </a:p>
        </p:txBody>
      </p:sp>
      <p:sp>
        <p:nvSpPr>
          <p:cNvPr id="6153" name="Rectangle 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sp>
        <p:nvSpPr>
          <p:cNvPr id="6154" name="Rectangle 7"/>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6146" name="Object 6"/>
          <p:cNvGraphicFramePr/>
          <p:nvPr/>
        </p:nvGraphicFramePr>
        <p:xfrm>
          <a:off x="3124200" y="4953000"/>
          <a:ext cx="1371600" cy="792163"/>
        </p:xfrm>
        <a:graphic>
          <a:graphicData uri="http://schemas.openxmlformats.org/presentationml/2006/ole">
            <mc:AlternateContent xmlns:mc="http://schemas.openxmlformats.org/markup-compatibility/2006">
              <mc:Choice xmlns:v="urn:schemas-microsoft-com:vml" Requires="v">
                <p:oleObj spid="_x0000_s15201" r:id="rId3" imgW="673100" imgH="393700" progId="Equation.DSMT4">
                  <p:embed/>
                </p:oleObj>
              </mc:Choice>
              <mc:Fallback>
                <p:oleObj r:id="rId3" imgW="673100" imgH="393700" progId="Equation.DSMT4">
                  <p:embed/>
                  <p:pic>
                    <p:nvPicPr>
                      <p:cNvPr id="0" name="图片 3127"/>
                      <p:cNvPicPr/>
                      <p:nvPr/>
                    </p:nvPicPr>
                    <p:blipFill>
                      <a:blip r:embed="rId4"/>
                      <a:stretch>
                        <a:fillRect/>
                      </a:stretch>
                    </p:blipFill>
                    <p:spPr>
                      <a:xfrm>
                        <a:off x="3124200" y="4953000"/>
                        <a:ext cx="1371600" cy="792163"/>
                      </a:xfrm>
                      <a:prstGeom prst="rect">
                        <a:avLst/>
                      </a:prstGeom>
                      <a:noFill/>
                      <a:ln w="38100">
                        <a:noFill/>
                        <a:miter/>
                      </a:ln>
                    </p:spPr>
                  </p:pic>
                </p:oleObj>
              </mc:Fallback>
            </mc:AlternateContent>
          </a:graphicData>
        </a:graphic>
      </p:graphicFrame>
      <p:sp>
        <p:nvSpPr>
          <p:cNvPr id="6155" name="Rectangle 9"/>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6147" name="Object 8"/>
          <p:cNvGraphicFramePr/>
          <p:nvPr/>
        </p:nvGraphicFramePr>
        <p:xfrm>
          <a:off x="4876800" y="5029200"/>
          <a:ext cx="685800" cy="628650"/>
        </p:xfrm>
        <a:graphic>
          <a:graphicData uri="http://schemas.openxmlformats.org/presentationml/2006/ole">
            <mc:AlternateContent xmlns:mc="http://schemas.openxmlformats.org/markup-compatibility/2006">
              <mc:Choice xmlns:v="urn:schemas-microsoft-com:vml" Requires="v">
                <p:oleObj spid="_x0000_s15202" r:id="rId5" imgW="342900" imgH="317500" progId="Equation.DSMT4">
                  <p:embed/>
                </p:oleObj>
              </mc:Choice>
              <mc:Fallback>
                <p:oleObj r:id="rId5" imgW="342900" imgH="317500" progId="Equation.DSMT4">
                  <p:embed/>
                  <p:pic>
                    <p:nvPicPr>
                      <p:cNvPr id="0" name="图片 3129"/>
                      <p:cNvPicPr/>
                      <p:nvPr/>
                    </p:nvPicPr>
                    <p:blipFill>
                      <a:blip r:embed="rId6"/>
                      <a:stretch>
                        <a:fillRect/>
                      </a:stretch>
                    </p:blipFill>
                    <p:spPr>
                      <a:xfrm>
                        <a:off x="4876800" y="5029200"/>
                        <a:ext cx="685800" cy="628650"/>
                      </a:xfrm>
                      <a:prstGeom prst="rect">
                        <a:avLst/>
                      </a:prstGeom>
                      <a:noFill/>
                      <a:ln w="38100">
                        <a:noFill/>
                        <a:miter/>
                      </a:ln>
                    </p:spPr>
                  </p:pic>
                </p:oleObj>
              </mc:Fallback>
            </mc:AlternateContent>
          </a:graphicData>
        </a:graphic>
      </p:graphicFrame>
      <p:sp>
        <p:nvSpPr>
          <p:cNvPr id="6156" name="Text Box 10"/>
          <p:cNvSpPr txBox="1"/>
          <p:nvPr/>
        </p:nvSpPr>
        <p:spPr>
          <a:xfrm>
            <a:off x="5943600" y="5181600"/>
            <a:ext cx="11430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a:t>
            </a:r>
          </a:p>
        </p:txBody>
      </p:sp>
      <p:graphicFrame>
        <p:nvGraphicFramePr>
          <p:cNvPr id="6148" name="Object 11"/>
          <p:cNvGraphicFramePr/>
          <p:nvPr/>
        </p:nvGraphicFramePr>
        <p:xfrm>
          <a:off x="7956550" y="3886200"/>
          <a:ext cx="838200" cy="488950"/>
        </p:xfrm>
        <a:graphic>
          <a:graphicData uri="http://schemas.openxmlformats.org/presentationml/2006/ole">
            <mc:AlternateContent xmlns:mc="http://schemas.openxmlformats.org/markup-compatibility/2006">
              <mc:Choice xmlns:v="urn:schemas-microsoft-com:vml" Requires="v">
                <p:oleObj spid="_x0000_s15203" r:id="rId7" imgW="342900" imgH="203200" progId="Equation.DSMT4">
                  <p:embed/>
                </p:oleObj>
              </mc:Choice>
              <mc:Fallback>
                <p:oleObj r:id="rId7" imgW="342900" imgH="203200" progId="Equation.DSMT4">
                  <p:embed/>
                  <p:pic>
                    <p:nvPicPr>
                      <p:cNvPr id="0" name="图片 3128"/>
                      <p:cNvPicPr/>
                      <p:nvPr/>
                    </p:nvPicPr>
                    <p:blipFill>
                      <a:blip r:embed="rId8"/>
                      <a:stretch>
                        <a:fillRect/>
                      </a:stretch>
                    </p:blipFill>
                    <p:spPr>
                      <a:xfrm>
                        <a:off x="7956550" y="3886200"/>
                        <a:ext cx="838200" cy="488950"/>
                      </a:xfrm>
                      <a:prstGeom prst="rect">
                        <a:avLst/>
                      </a:prstGeom>
                      <a:noFill/>
                      <a:ln w="38100">
                        <a:noFill/>
                        <a:miter/>
                      </a:ln>
                    </p:spPr>
                  </p:pic>
                </p:oleObj>
              </mc:Fallback>
            </mc:AlternateContent>
          </a:graphicData>
        </a:graphic>
      </p:graphicFrame>
      <p:sp>
        <p:nvSpPr>
          <p:cNvPr id="6157" name="Rectangle 14"/>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6149" name="Object 13"/>
          <p:cNvGraphicFramePr/>
          <p:nvPr/>
        </p:nvGraphicFramePr>
        <p:xfrm>
          <a:off x="3935730" y="3576955"/>
          <a:ext cx="298450" cy="457200"/>
        </p:xfrm>
        <a:graphic>
          <a:graphicData uri="http://schemas.openxmlformats.org/presentationml/2006/ole">
            <mc:AlternateContent xmlns:mc="http://schemas.openxmlformats.org/markup-compatibility/2006">
              <mc:Choice xmlns:v="urn:schemas-microsoft-com:vml" Requires="v">
                <p:oleObj spid="_x0000_s15204" r:id="rId9" imgW="152400" imgH="228600" progId="Equation.DSMT4">
                  <p:embed/>
                </p:oleObj>
              </mc:Choice>
              <mc:Fallback>
                <p:oleObj r:id="rId9" imgW="152400" imgH="228600" progId="Equation.DSMT4">
                  <p:embed/>
                  <p:pic>
                    <p:nvPicPr>
                      <p:cNvPr id="0" name="图片 3130"/>
                      <p:cNvPicPr/>
                      <p:nvPr/>
                    </p:nvPicPr>
                    <p:blipFill>
                      <a:blip r:embed="rId10"/>
                      <a:stretch>
                        <a:fillRect/>
                      </a:stretch>
                    </p:blipFill>
                    <p:spPr>
                      <a:xfrm>
                        <a:off x="3935730" y="3576955"/>
                        <a:ext cx="298450" cy="457200"/>
                      </a:xfrm>
                      <a:prstGeom prst="rect">
                        <a:avLst/>
                      </a:prstGeom>
                      <a:noFill/>
                      <a:ln w="38100">
                        <a:noFill/>
                        <a:miter/>
                      </a:ln>
                    </p:spPr>
                  </p:pic>
                </p:oleObj>
              </mc:Fallback>
            </mc:AlternateContent>
          </a:graphicData>
        </a:graphic>
      </p:graphicFrame>
      <p:sp>
        <p:nvSpPr>
          <p:cNvPr id="2" name="矩形 1">
            <a:extLst>
              <a:ext uri="{FF2B5EF4-FFF2-40B4-BE49-F238E27FC236}">
                <a16:creationId xmlns:a16="http://schemas.microsoft.com/office/drawing/2014/main" id="{0C314550-9096-4C7A-991C-CDE660CAD01A}"/>
              </a:ext>
            </a:extLst>
          </p:cNvPr>
          <p:cNvSpPr/>
          <p:nvPr/>
        </p:nvSpPr>
        <p:spPr>
          <a:xfrm>
            <a:off x="467544" y="476875"/>
            <a:ext cx="7776864"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50825" y="1844675"/>
            <a:ext cx="8448675" cy="4288155"/>
          </a:xfrm>
        </p:spPr>
        <p:txBody>
          <a:bodyPr/>
          <a:lstStyle/>
          <a:p>
            <a:pPr marL="0" indent="0" algn="ctr">
              <a:buNone/>
            </a:pPr>
            <a:endParaRPr lang="en-US" altLang="zh-CN" sz="4400"/>
          </a:p>
          <a:p>
            <a:pPr marL="0" indent="0" algn="ctr">
              <a:buNone/>
            </a:pPr>
            <a:r>
              <a:rPr lang="en-US" altLang="zh-CN" sz="4400"/>
              <a:t>Thanks</a:t>
            </a:r>
          </a:p>
        </p:txBody>
      </p:sp>
      <p:sp>
        <p:nvSpPr>
          <p:cNvPr id="6" name="灯片编号占位符 5"/>
          <p:cNvSpPr>
            <a:spLocks noGrp="1"/>
          </p:cNvSpPr>
          <p:nvPr>
            <p:ph type="sldNum" sz="quarter" idx="12"/>
          </p:nvPr>
        </p:nvSpPr>
        <p:spPr/>
        <p:txBody>
          <a:bodyPr/>
          <a:lstStyle/>
          <a:p>
            <a:pPr>
              <a:defRPr/>
            </a:pPr>
            <a:fld id="{EF57CBB6-94A7-4F88-9CEC-2B4692562235}" type="slidenum">
              <a:rPr lang="zh-CN" altLang="en-US"/>
              <a:t>110</a:t>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12</a:t>
            </a:fld>
            <a:endParaRPr lang="en-US" altLang="zh-CN" sz="1200" dirty="0">
              <a:latin typeface="Arial Black" panose="020B0A04020102020204" pitchFamily="34" charset="0"/>
              <a:ea typeface="宋体" panose="02010600030101010101" pitchFamily="2" charset="-122"/>
            </a:endParaRPr>
          </a:p>
        </p:txBody>
      </p:sp>
      <p:sp>
        <p:nvSpPr>
          <p:cNvPr id="7174"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7175" name="Rectangle 3"/>
          <p:cNvSpPr>
            <a:spLocks noGrp="1"/>
          </p:cNvSpPr>
          <p:nvPr>
            <p:ph type="body"/>
          </p:nvPr>
        </p:nvSpPr>
        <p:spPr>
          <a:xfrm>
            <a:off x="250825" y="1557655"/>
            <a:ext cx="8704263" cy="4287838"/>
          </a:xfrm>
        </p:spPr>
        <p:txBody>
          <a:bodyPr vert="horz" wrap="square" lIns="91440" tIns="45720" rIns="91440" bIns="45720" anchor="t"/>
          <a:lstStyle/>
          <a:p>
            <a:pPr lvl="1" eaLnBrk="1" hangingPunct="1"/>
            <a:r>
              <a:rPr lang="zh-CN" altLang="en-US" dirty="0"/>
              <a:t>定义方向系数</a:t>
            </a:r>
            <a:r>
              <a:rPr lang="en-US" altLang="zh-CN" dirty="0"/>
              <a:t>D</a:t>
            </a:r>
            <a:r>
              <a:rPr lang="zh-CN" altLang="en-US" dirty="0"/>
              <a:t>，它是实际的能流密度  与   之比，即</a:t>
            </a:r>
          </a:p>
          <a:p>
            <a:pPr lvl="0" eaLnBrk="1" hangingPunct="1"/>
            <a:endParaRPr lang="zh-CN" altLang="en-US" dirty="0"/>
          </a:p>
          <a:p>
            <a:pPr lvl="0" eaLnBrk="1" hangingPunct="1"/>
            <a:endParaRPr lang="zh-CN" altLang="en-US" dirty="0"/>
          </a:p>
          <a:p>
            <a:pPr marL="457200" lvl="1" indent="0" eaLnBrk="1" hangingPunct="1">
              <a:buNone/>
            </a:pPr>
            <a:r>
              <a:rPr lang="zh-CN" altLang="en-US" dirty="0"/>
              <a:t>方向系数是相同的发射功率条件下，在某一方向上，有方向性天线与无方向性天线功率密度之比</a:t>
            </a:r>
          </a:p>
        </p:txBody>
      </p:sp>
      <p:sp>
        <p:nvSpPr>
          <p:cNvPr id="7176" name="Rectangle 5"/>
          <p:cNvSpPr/>
          <p:nvPr/>
        </p:nvSpPr>
        <p:spPr>
          <a:xfrm>
            <a:off x="0" y="291338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7170" name="Object 4"/>
          <p:cNvGraphicFramePr/>
          <p:nvPr/>
        </p:nvGraphicFramePr>
        <p:xfrm>
          <a:off x="2895600" y="2379980"/>
          <a:ext cx="990600" cy="914400"/>
        </p:xfrm>
        <a:graphic>
          <a:graphicData uri="http://schemas.openxmlformats.org/presentationml/2006/ole">
            <mc:AlternateContent xmlns:mc="http://schemas.openxmlformats.org/markup-compatibility/2006">
              <mc:Choice xmlns:v="urn:schemas-microsoft-com:vml" Requires="v">
                <p:oleObj spid="_x0000_s16009" r:id="rId3" imgW="495300" imgH="457200" progId="Equation.DSMT4">
                  <p:embed/>
                </p:oleObj>
              </mc:Choice>
              <mc:Fallback>
                <p:oleObj r:id="rId3" imgW="495300" imgH="457200" progId="Equation.DSMT4">
                  <p:embed/>
                  <p:pic>
                    <p:nvPicPr>
                      <p:cNvPr id="0" name="图片 3133"/>
                      <p:cNvPicPr/>
                      <p:nvPr/>
                    </p:nvPicPr>
                    <p:blipFill>
                      <a:blip r:embed="rId4"/>
                      <a:stretch>
                        <a:fillRect/>
                      </a:stretch>
                    </p:blipFill>
                    <p:spPr>
                      <a:xfrm>
                        <a:off x="2895600" y="2379980"/>
                        <a:ext cx="990600" cy="914400"/>
                      </a:xfrm>
                      <a:prstGeom prst="rect">
                        <a:avLst/>
                      </a:prstGeom>
                      <a:noFill/>
                      <a:ln w="38100">
                        <a:noFill/>
                        <a:miter/>
                      </a:ln>
                    </p:spPr>
                  </p:pic>
                </p:oleObj>
              </mc:Fallback>
            </mc:AlternateContent>
          </a:graphicData>
        </a:graphic>
      </p:graphicFrame>
      <p:sp>
        <p:nvSpPr>
          <p:cNvPr id="7177" name="Rectangle 7"/>
          <p:cNvSpPr/>
          <p:nvPr/>
        </p:nvSpPr>
        <p:spPr>
          <a:xfrm>
            <a:off x="0" y="291338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sp>
        <p:nvSpPr>
          <p:cNvPr id="7178" name="Rectangle 9"/>
          <p:cNvSpPr/>
          <p:nvPr/>
        </p:nvSpPr>
        <p:spPr>
          <a:xfrm>
            <a:off x="0" y="2927668"/>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sp>
        <p:nvSpPr>
          <p:cNvPr id="7179" name="Rectangle 13"/>
          <p:cNvSpPr/>
          <p:nvPr/>
        </p:nvSpPr>
        <p:spPr>
          <a:xfrm>
            <a:off x="0" y="291338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sp>
        <p:nvSpPr>
          <p:cNvPr id="7180" name="Rectangle 1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7171" name="Object 14"/>
          <p:cNvGraphicFramePr/>
          <p:nvPr/>
        </p:nvGraphicFramePr>
        <p:xfrm>
          <a:off x="6971030" y="1557655"/>
          <a:ext cx="347663" cy="457200"/>
        </p:xfrm>
        <a:graphic>
          <a:graphicData uri="http://schemas.openxmlformats.org/presentationml/2006/ole">
            <mc:AlternateContent xmlns:mc="http://schemas.openxmlformats.org/markup-compatibility/2006">
              <mc:Choice xmlns:v="urn:schemas-microsoft-com:vml" Requires="v">
                <p:oleObj spid="_x0000_s16010" r:id="rId5" imgW="152400" imgH="203200" progId="Equation.DSMT4">
                  <p:embed/>
                </p:oleObj>
              </mc:Choice>
              <mc:Fallback>
                <p:oleObj r:id="rId5" imgW="152400" imgH="203200" progId="Equation.DSMT4">
                  <p:embed/>
                  <p:pic>
                    <p:nvPicPr>
                      <p:cNvPr id="0" name="图片 3131"/>
                      <p:cNvPicPr/>
                      <p:nvPr/>
                    </p:nvPicPr>
                    <p:blipFill>
                      <a:blip r:embed="rId6"/>
                      <a:stretch>
                        <a:fillRect/>
                      </a:stretch>
                    </p:blipFill>
                    <p:spPr>
                      <a:xfrm>
                        <a:off x="6971030" y="1557655"/>
                        <a:ext cx="347663" cy="457200"/>
                      </a:xfrm>
                      <a:prstGeom prst="rect">
                        <a:avLst/>
                      </a:prstGeom>
                      <a:noFill/>
                      <a:ln w="38100">
                        <a:noFill/>
                        <a:miter/>
                      </a:ln>
                    </p:spPr>
                  </p:pic>
                </p:oleObj>
              </mc:Fallback>
            </mc:AlternateContent>
          </a:graphicData>
        </a:graphic>
      </p:graphicFrame>
      <p:graphicFrame>
        <p:nvGraphicFramePr>
          <p:cNvPr id="7172" name="Object 16"/>
          <p:cNvGraphicFramePr/>
          <p:nvPr/>
        </p:nvGraphicFramePr>
        <p:xfrm>
          <a:off x="7531735" y="1591310"/>
          <a:ext cx="406400" cy="533400"/>
        </p:xfrm>
        <a:graphic>
          <a:graphicData uri="http://schemas.openxmlformats.org/presentationml/2006/ole">
            <mc:AlternateContent xmlns:mc="http://schemas.openxmlformats.org/markup-compatibility/2006">
              <mc:Choice xmlns:v="urn:schemas-microsoft-com:vml" Requires="v">
                <p:oleObj spid="_x0000_s16011" r:id="rId7" imgW="177800" imgH="241300" progId="Equation.DSMT4">
                  <p:embed/>
                </p:oleObj>
              </mc:Choice>
              <mc:Fallback>
                <p:oleObj r:id="rId7" imgW="177800" imgH="241300" progId="Equation.DSMT4">
                  <p:embed/>
                  <p:pic>
                    <p:nvPicPr>
                      <p:cNvPr id="0" name="图片 3137"/>
                      <p:cNvPicPr/>
                      <p:nvPr/>
                    </p:nvPicPr>
                    <p:blipFill>
                      <a:blip r:embed="rId8"/>
                      <a:stretch>
                        <a:fillRect/>
                      </a:stretch>
                    </p:blipFill>
                    <p:spPr>
                      <a:xfrm>
                        <a:off x="7531735" y="1591310"/>
                        <a:ext cx="406400" cy="533400"/>
                      </a:xfrm>
                      <a:prstGeom prst="rect">
                        <a:avLst/>
                      </a:prstGeom>
                      <a:noFill/>
                      <a:ln w="38100">
                        <a:noFill/>
                        <a:miter/>
                      </a:ln>
                    </p:spPr>
                  </p:pic>
                </p:oleObj>
              </mc:Fallback>
            </mc:AlternateContent>
          </a:graphicData>
        </a:graphic>
      </p:graphicFrame>
      <p:sp>
        <p:nvSpPr>
          <p:cNvPr id="7181" name="Text Box 19"/>
          <p:cNvSpPr txBox="1"/>
          <p:nvPr/>
        </p:nvSpPr>
        <p:spPr>
          <a:xfrm>
            <a:off x="5486400" y="2622868"/>
            <a:ext cx="1066800" cy="366712"/>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(2)</a:t>
            </a:r>
          </a:p>
        </p:txBody>
      </p:sp>
      <p:sp>
        <p:nvSpPr>
          <p:cNvPr id="2" name="矩形 1">
            <a:extLst>
              <a:ext uri="{FF2B5EF4-FFF2-40B4-BE49-F238E27FC236}">
                <a16:creationId xmlns:a16="http://schemas.microsoft.com/office/drawing/2014/main" id="{47334991-0514-4ABF-946F-259130C60FCB}"/>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13</a:t>
            </a:fld>
            <a:endParaRPr lang="en-US" altLang="zh-CN" sz="1200" dirty="0">
              <a:latin typeface="Arial Black" panose="020B0A04020102020204" pitchFamily="34" charset="0"/>
              <a:ea typeface="宋体" panose="02010600030101010101" pitchFamily="2" charset="-122"/>
            </a:endParaRPr>
          </a:p>
        </p:txBody>
      </p:sp>
      <p:sp>
        <p:nvSpPr>
          <p:cNvPr id="8197"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8198" name="Rectangle 10"/>
          <p:cNvSpPr>
            <a:spLocks noGrp="1"/>
          </p:cNvSpPr>
          <p:nvPr>
            <p:ph type="body"/>
          </p:nvPr>
        </p:nvSpPr>
        <p:spPr>
          <a:xfrm>
            <a:off x="250825" y="1414145"/>
            <a:ext cx="8704263" cy="4287838"/>
          </a:xfrm>
        </p:spPr>
        <p:txBody>
          <a:bodyPr vert="horz" wrap="square" lIns="91440" tIns="45720" rIns="91440" bIns="45720" anchor="t"/>
          <a:lstStyle/>
          <a:p>
            <a:pPr lvl="1" eaLnBrk="1" hangingPunct="1"/>
            <a:r>
              <a:rPr lang="zh-CN" altLang="en-US" dirty="0"/>
              <a:t>自由空间中发射的球面波是</a:t>
            </a:r>
            <a:r>
              <a:rPr lang="en-US" altLang="zh-CN" dirty="0"/>
              <a:t>TEM(Transverse Electric and Magnetic Field)</a:t>
            </a:r>
            <a:r>
              <a:rPr lang="zh-CN" altLang="en-US" dirty="0"/>
              <a:t>波。如果用</a:t>
            </a:r>
            <a:r>
              <a:rPr lang="en-US" altLang="zh-CN" dirty="0"/>
              <a:t>E</a:t>
            </a:r>
            <a:r>
              <a:rPr lang="en-US" altLang="zh-CN" sz="1100" dirty="0"/>
              <a:t>A</a:t>
            </a:r>
            <a:r>
              <a:rPr lang="zh-CN" altLang="en-US" dirty="0"/>
              <a:t>表示有方向性天线在某点辐射电场的振幅，则</a:t>
            </a:r>
          </a:p>
          <a:p>
            <a:pPr lvl="0" eaLnBrk="1" hangingPunct="1"/>
            <a:endParaRPr lang="zh-CN" altLang="en-US" dirty="0"/>
          </a:p>
          <a:p>
            <a:pPr lvl="1" eaLnBrk="1" hangingPunct="1"/>
            <a:endParaRPr lang="zh-CN" altLang="en-US" dirty="0"/>
          </a:p>
          <a:p>
            <a:pPr lvl="1" eaLnBrk="1" hangingPunct="1"/>
            <a:r>
              <a:rPr lang="zh-CN" altLang="en-US" dirty="0"/>
              <a:t>从式</a:t>
            </a:r>
            <a:r>
              <a:rPr lang="en-US" altLang="zh-CN" dirty="0"/>
              <a:t>(1),(2),(3)</a:t>
            </a:r>
            <a:r>
              <a:rPr lang="zh-CN" altLang="en-US" dirty="0"/>
              <a:t>可计算出</a:t>
            </a:r>
          </a:p>
        </p:txBody>
      </p:sp>
      <p:graphicFrame>
        <p:nvGraphicFramePr>
          <p:cNvPr id="8194" name="Object 4"/>
          <p:cNvGraphicFramePr/>
          <p:nvPr/>
        </p:nvGraphicFramePr>
        <p:xfrm>
          <a:off x="2895600" y="2806065"/>
          <a:ext cx="1981200" cy="849313"/>
        </p:xfrm>
        <a:graphic>
          <a:graphicData uri="http://schemas.openxmlformats.org/presentationml/2006/ole">
            <mc:AlternateContent xmlns:mc="http://schemas.openxmlformats.org/markup-compatibility/2006">
              <mc:Choice xmlns:v="urn:schemas-microsoft-com:vml" Requires="v">
                <p:oleObj spid="_x0000_s16817" r:id="rId4" imgW="1066800" imgH="457200" progId="Equation.DSMT4">
                  <p:embed/>
                </p:oleObj>
              </mc:Choice>
              <mc:Fallback>
                <p:oleObj r:id="rId4" imgW="1066800" imgH="457200" progId="Equation.DSMT4">
                  <p:embed/>
                  <p:pic>
                    <p:nvPicPr>
                      <p:cNvPr id="0" name="图片 3136"/>
                      <p:cNvPicPr/>
                      <p:nvPr/>
                    </p:nvPicPr>
                    <p:blipFill>
                      <a:blip r:embed="rId5"/>
                      <a:stretch>
                        <a:fillRect/>
                      </a:stretch>
                    </p:blipFill>
                    <p:spPr>
                      <a:xfrm>
                        <a:off x="2895600" y="2806065"/>
                        <a:ext cx="1981200" cy="849313"/>
                      </a:xfrm>
                      <a:prstGeom prst="rect">
                        <a:avLst/>
                      </a:prstGeom>
                      <a:noFill/>
                      <a:ln w="38100">
                        <a:noFill/>
                        <a:miter/>
                      </a:ln>
                    </p:spPr>
                  </p:pic>
                </p:oleObj>
              </mc:Fallback>
            </mc:AlternateContent>
          </a:graphicData>
        </a:graphic>
      </p:graphicFrame>
      <p:graphicFrame>
        <p:nvGraphicFramePr>
          <p:cNvPr id="8195" name="Object 5"/>
          <p:cNvGraphicFramePr/>
          <p:nvPr/>
        </p:nvGraphicFramePr>
        <p:xfrm>
          <a:off x="3048000" y="4408488"/>
          <a:ext cx="1773238" cy="844550"/>
        </p:xfrm>
        <a:graphic>
          <a:graphicData uri="http://schemas.openxmlformats.org/presentationml/2006/ole">
            <mc:AlternateContent xmlns:mc="http://schemas.openxmlformats.org/markup-compatibility/2006">
              <mc:Choice xmlns:v="urn:schemas-microsoft-com:vml" Requires="v">
                <p:oleObj spid="_x0000_s16818" r:id="rId6" imgW="926465" imgH="444500" progId="Equation.DSMT4">
                  <p:embed/>
                </p:oleObj>
              </mc:Choice>
              <mc:Fallback>
                <p:oleObj r:id="rId6" imgW="926465" imgH="444500" progId="Equation.DSMT4">
                  <p:embed/>
                  <p:pic>
                    <p:nvPicPr>
                      <p:cNvPr id="0" name="图片 3134"/>
                      <p:cNvPicPr/>
                      <p:nvPr/>
                    </p:nvPicPr>
                    <p:blipFill>
                      <a:blip r:embed="rId7"/>
                      <a:stretch>
                        <a:fillRect/>
                      </a:stretch>
                    </p:blipFill>
                    <p:spPr>
                      <a:xfrm>
                        <a:off x="3048000" y="4408488"/>
                        <a:ext cx="1773238" cy="844550"/>
                      </a:xfrm>
                      <a:prstGeom prst="rect">
                        <a:avLst/>
                      </a:prstGeom>
                      <a:noFill/>
                      <a:ln w="38100">
                        <a:noFill/>
                        <a:miter/>
                      </a:ln>
                    </p:spPr>
                  </p:pic>
                </p:oleObj>
              </mc:Fallback>
            </mc:AlternateContent>
          </a:graphicData>
        </a:graphic>
      </p:graphicFrame>
      <p:sp>
        <p:nvSpPr>
          <p:cNvPr id="8199" name="Text Box 11"/>
          <p:cNvSpPr txBox="1"/>
          <p:nvPr/>
        </p:nvSpPr>
        <p:spPr>
          <a:xfrm>
            <a:off x="6548755" y="3043555"/>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(3)</a:t>
            </a:r>
          </a:p>
        </p:txBody>
      </p:sp>
      <p:sp>
        <p:nvSpPr>
          <p:cNvPr id="8200" name="Text Box 12"/>
          <p:cNvSpPr txBox="1"/>
          <p:nvPr/>
        </p:nvSpPr>
        <p:spPr>
          <a:xfrm>
            <a:off x="6553200" y="46482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(4)</a:t>
            </a:r>
          </a:p>
        </p:txBody>
      </p:sp>
      <p:sp>
        <p:nvSpPr>
          <p:cNvPr id="9" name="矩形 8">
            <a:extLst>
              <a:ext uri="{FF2B5EF4-FFF2-40B4-BE49-F238E27FC236}">
                <a16:creationId xmlns:a16="http://schemas.microsoft.com/office/drawing/2014/main" id="{E33ACE0D-5927-4C8C-8E59-87175A8A797E}"/>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14</a:t>
            </a:fld>
            <a:endParaRPr lang="en-US" altLang="zh-CN" sz="1200" dirty="0">
              <a:latin typeface="Arial Black" panose="020B0A04020102020204" pitchFamily="34" charset="0"/>
              <a:ea typeface="宋体" panose="02010600030101010101" pitchFamily="2" charset="-122"/>
            </a:endParaRPr>
          </a:p>
        </p:txBody>
      </p:sp>
      <p:sp>
        <p:nvSpPr>
          <p:cNvPr id="9221" name="Rectangle 17"/>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9222" name="Rectangle 6"/>
          <p:cNvSpPr>
            <a:spLocks noGrp="1"/>
          </p:cNvSpPr>
          <p:nvPr>
            <p:ph type="body"/>
          </p:nvPr>
        </p:nvSpPr>
        <p:spPr>
          <a:xfrm>
            <a:off x="250825" y="1701165"/>
            <a:ext cx="8704263" cy="4287838"/>
          </a:xfrm>
        </p:spPr>
        <p:txBody>
          <a:bodyPr vert="horz" wrap="square" lIns="91440" tIns="45720" rIns="91440" bIns="45720" anchor="t"/>
          <a:lstStyle/>
          <a:p>
            <a:pPr lvl="1" eaLnBrk="1" hangingPunct="1"/>
            <a:r>
              <a:rPr lang="zh-CN" altLang="en-US" sz="2200" dirty="0"/>
              <a:t>在许多地方，特别是超短波微波的传播中，常常不用场强来描述传播情况，而用功率的传播损耗来表示。设</a:t>
            </a:r>
            <a:r>
              <a:rPr lang="en-US" altLang="zh-CN" sz="2200" dirty="0"/>
              <a:t>A</a:t>
            </a:r>
            <a:r>
              <a:rPr lang="en-US" altLang="zh-CN" sz="1700" dirty="0"/>
              <a:t>r</a:t>
            </a:r>
            <a:r>
              <a:rPr lang="zh-CN" altLang="en-US" sz="2200" dirty="0"/>
              <a:t>是接收天线的有效面积，</a:t>
            </a:r>
            <a:r>
              <a:rPr lang="en-US" altLang="zh-CN" sz="2200" dirty="0"/>
              <a:t>S</a:t>
            </a:r>
            <a:r>
              <a:rPr lang="en-US" altLang="zh-CN" sz="1700" dirty="0"/>
              <a:t>r</a:t>
            </a:r>
            <a:r>
              <a:rPr lang="zh-CN" altLang="en-US" sz="2200" dirty="0"/>
              <a:t>是接收点处每单位面积通过的辐射功率。于是，天线的接收功率为</a:t>
            </a:r>
          </a:p>
          <a:p>
            <a:pPr lvl="0" eaLnBrk="1" hangingPunct="1"/>
            <a:endParaRPr lang="zh-CN" altLang="en-US" sz="2600" dirty="0"/>
          </a:p>
          <a:p>
            <a:pPr lvl="1" eaLnBrk="1" hangingPunct="1"/>
            <a:endParaRPr lang="zh-CN" altLang="en-US" sz="2200" dirty="0"/>
          </a:p>
          <a:p>
            <a:pPr lvl="1" eaLnBrk="1" hangingPunct="1"/>
            <a:r>
              <a:rPr lang="zh-CN" altLang="en-US" sz="2200" dirty="0"/>
              <a:t>由式（</a:t>
            </a:r>
            <a:r>
              <a:rPr lang="en-US" altLang="zh-CN" sz="2200" dirty="0"/>
              <a:t>3</a:t>
            </a:r>
            <a:r>
              <a:rPr lang="zh-CN" altLang="en-US" sz="2200" dirty="0"/>
              <a:t>）（</a:t>
            </a:r>
            <a:r>
              <a:rPr lang="en-US" altLang="zh-CN" sz="2200" dirty="0"/>
              <a:t>4</a:t>
            </a:r>
            <a:r>
              <a:rPr lang="zh-CN" altLang="en-US" sz="2200" dirty="0"/>
              <a:t>）可得</a:t>
            </a:r>
          </a:p>
          <a:p>
            <a:pPr lvl="0" eaLnBrk="1" hangingPunct="1"/>
            <a:endParaRPr lang="en-US" altLang="zh-CN" sz="2600" dirty="0"/>
          </a:p>
        </p:txBody>
      </p:sp>
      <p:graphicFrame>
        <p:nvGraphicFramePr>
          <p:cNvPr id="9218" name="Object 10"/>
          <p:cNvGraphicFramePr>
            <a:graphicFrameLocks noGrp="1"/>
          </p:cNvGraphicFramePr>
          <p:nvPr>
            <p:ph sz="half" idx="1"/>
          </p:nvPr>
        </p:nvGraphicFramePr>
        <p:xfrm>
          <a:off x="3276600" y="3224213"/>
          <a:ext cx="1295400" cy="579437"/>
        </p:xfrm>
        <a:graphic>
          <a:graphicData uri="http://schemas.openxmlformats.org/presentationml/2006/ole">
            <mc:AlternateContent xmlns:mc="http://schemas.openxmlformats.org/markup-compatibility/2006">
              <mc:Choice xmlns:v="urn:schemas-microsoft-com:vml" Requires="v">
                <p:oleObj spid="_x0000_s17841" r:id="rId3" imgW="596900" imgH="228600" progId="Equation.DSMT4">
                  <p:embed/>
                </p:oleObj>
              </mc:Choice>
              <mc:Fallback>
                <p:oleObj r:id="rId3" imgW="596900" imgH="228600" progId="Equation.DSMT4">
                  <p:embed/>
                  <p:pic>
                    <p:nvPicPr>
                      <p:cNvPr id="0" name="图片 3132"/>
                      <p:cNvPicPr/>
                      <p:nvPr/>
                    </p:nvPicPr>
                    <p:blipFill>
                      <a:blip r:embed="rId4"/>
                      <a:stretch>
                        <a:fillRect/>
                      </a:stretch>
                    </p:blipFill>
                    <p:spPr>
                      <a:xfrm>
                        <a:off x="3276600" y="3224213"/>
                        <a:ext cx="1295400" cy="579437"/>
                      </a:xfrm>
                      <a:prstGeom prst="rect">
                        <a:avLst/>
                      </a:prstGeom>
                      <a:noFill/>
                      <a:ln w="38100">
                        <a:miter/>
                      </a:ln>
                    </p:spPr>
                  </p:pic>
                </p:oleObj>
              </mc:Fallback>
            </mc:AlternateContent>
          </a:graphicData>
        </a:graphic>
      </p:graphicFrame>
      <p:graphicFrame>
        <p:nvGraphicFramePr>
          <p:cNvPr id="9219" name="Object 14"/>
          <p:cNvGraphicFramePr>
            <a:graphicFrameLocks noGrp="1"/>
          </p:cNvGraphicFramePr>
          <p:nvPr>
            <p:ph sz="half" idx="1"/>
          </p:nvPr>
        </p:nvGraphicFramePr>
        <p:xfrm>
          <a:off x="3009900" y="4630738"/>
          <a:ext cx="2116138" cy="890587"/>
        </p:xfrm>
        <a:graphic>
          <a:graphicData uri="http://schemas.openxmlformats.org/presentationml/2006/ole">
            <mc:AlternateContent xmlns:mc="http://schemas.openxmlformats.org/markup-compatibility/2006">
              <mc:Choice xmlns:v="urn:schemas-microsoft-com:vml" Requires="v">
                <p:oleObj spid="_x0000_s17842" r:id="rId5" imgW="1079500" imgH="457200" progId="Equation.DSMT4">
                  <p:embed/>
                </p:oleObj>
              </mc:Choice>
              <mc:Fallback>
                <p:oleObj r:id="rId5" imgW="1079500" imgH="457200" progId="Equation.DSMT4">
                  <p:embed/>
                  <p:pic>
                    <p:nvPicPr>
                      <p:cNvPr id="0" name="图片 3135"/>
                      <p:cNvPicPr/>
                      <p:nvPr/>
                    </p:nvPicPr>
                    <p:blipFill>
                      <a:blip r:embed="rId6"/>
                      <a:stretch>
                        <a:fillRect/>
                      </a:stretch>
                    </p:blipFill>
                    <p:spPr>
                      <a:xfrm>
                        <a:off x="3009900" y="4630738"/>
                        <a:ext cx="2116138" cy="890587"/>
                      </a:xfrm>
                      <a:prstGeom prst="rect">
                        <a:avLst/>
                      </a:prstGeom>
                      <a:noFill/>
                      <a:ln w="38100">
                        <a:miter/>
                      </a:ln>
                    </p:spPr>
                  </p:pic>
                </p:oleObj>
              </mc:Fallback>
            </mc:AlternateContent>
          </a:graphicData>
        </a:graphic>
      </p:graphicFrame>
      <p:sp>
        <p:nvSpPr>
          <p:cNvPr id="9223" name="Text Box 18"/>
          <p:cNvSpPr txBox="1"/>
          <p:nvPr/>
        </p:nvSpPr>
        <p:spPr>
          <a:xfrm>
            <a:off x="6553200" y="46482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(6)</a:t>
            </a:r>
          </a:p>
        </p:txBody>
      </p:sp>
      <p:sp>
        <p:nvSpPr>
          <p:cNvPr id="9224" name="Text Box 19"/>
          <p:cNvSpPr txBox="1"/>
          <p:nvPr/>
        </p:nvSpPr>
        <p:spPr>
          <a:xfrm>
            <a:off x="6477000" y="32004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(5)</a:t>
            </a:r>
          </a:p>
        </p:txBody>
      </p:sp>
      <p:sp>
        <p:nvSpPr>
          <p:cNvPr id="9" name="矩形 8">
            <a:extLst>
              <a:ext uri="{FF2B5EF4-FFF2-40B4-BE49-F238E27FC236}">
                <a16:creationId xmlns:a16="http://schemas.microsoft.com/office/drawing/2014/main" id="{08B9DB34-AA64-446A-83E4-491141B9CABF}"/>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15</a:t>
            </a:fld>
            <a:endParaRPr lang="en-US" altLang="zh-CN" sz="1200" dirty="0">
              <a:latin typeface="Arial Black" panose="020B0A04020102020204" pitchFamily="34" charset="0"/>
              <a:ea typeface="宋体" panose="02010600030101010101" pitchFamily="2" charset="-122"/>
            </a:endParaRPr>
          </a:p>
        </p:txBody>
      </p:sp>
      <p:sp>
        <p:nvSpPr>
          <p:cNvPr id="10245"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10246" name="Rectangle 3"/>
          <p:cNvSpPr>
            <a:spLocks noGrp="1"/>
          </p:cNvSpPr>
          <p:nvPr>
            <p:ph type="body"/>
          </p:nvPr>
        </p:nvSpPr>
        <p:spPr>
          <a:xfrm>
            <a:off x="250825" y="1772920"/>
            <a:ext cx="8704263" cy="4287838"/>
          </a:xfrm>
        </p:spPr>
        <p:txBody>
          <a:bodyPr vert="horz" wrap="square" lIns="91440" tIns="45720" rIns="91440" bIns="45720" anchor="t"/>
          <a:lstStyle/>
          <a:p>
            <a:pPr lvl="1" eaLnBrk="1" hangingPunct="1"/>
            <a:r>
              <a:rPr lang="en-US" altLang="zh-CN" dirty="0"/>
              <a:t>D</a:t>
            </a:r>
            <a:r>
              <a:rPr lang="en-US" altLang="zh-CN" sz="1500" dirty="0"/>
              <a:t>t</a:t>
            </a:r>
            <a:r>
              <a:rPr lang="zh-CN" altLang="en-US" dirty="0"/>
              <a:t>表示发射天线的方向系数，</a:t>
            </a:r>
            <a:r>
              <a:rPr lang="en-US" altLang="zh-CN" dirty="0"/>
              <a:t>P</a:t>
            </a:r>
            <a:r>
              <a:rPr lang="en-US" altLang="zh-CN" sz="1700" dirty="0"/>
              <a:t>t</a:t>
            </a:r>
            <a:r>
              <a:rPr lang="zh-CN" altLang="en-US" dirty="0"/>
              <a:t>表示发射功率。再由 </a:t>
            </a:r>
          </a:p>
          <a:p>
            <a:pPr lvl="0" eaLnBrk="1" hangingPunct="1"/>
            <a:endParaRPr lang="zh-CN" altLang="en-US" dirty="0"/>
          </a:p>
          <a:p>
            <a:pPr marL="457200" lvl="1" indent="0" eaLnBrk="1" hangingPunct="1">
              <a:buNone/>
            </a:pPr>
            <a:r>
              <a:rPr lang="en-US" altLang="zh-CN" dirty="0"/>
              <a:t>  D</a:t>
            </a:r>
            <a:r>
              <a:rPr lang="en-US" altLang="zh-CN" sz="1700" dirty="0"/>
              <a:t>r</a:t>
            </a:r>
            <a:r>
              <a:rPr lang="zh-CN" altLang="en-US" dirty="0"/>
              <a:t>表示接收天线的方向系数。</a:t>
            </a:r>
          </a:p>
          <a:p>
            <a:pPr marL="457200" lvl="1" indent="0" eaLnBrk="1" hangingPunct="1">
              <a:buNone/>
            </a:pPr>
            <a:r>
              <a:rPr lang="zh-CN" altLang="en-US" dirty="0"/>
              <a:t>式（</a:t>
            </a:r>
            <a:r>
              <a:rPr lang="en-US" altLang="zh-CN" dirty="0"/>
              <a:t>6</a:t>
            </a:r>
            <a:r>
              <a:rPr lang="zh-CN" altLang="en-US" dirty="0"/>
              <a:t>）（</a:t>
            </a:r>
            <a:r>
              <a:rPr lang="en-US" altLang="zh-CN" dirty="0"/>
              <a:t>7</a:t>
            </a:r>
            <a:r>
              <a:rPr lang="zh-CN" altLang="en-US" dirty="0"/>
              <a:t>）代入（</a:t>
            </a:r>
            <a:r>
              <a:rPr lang="en-US" altLang="zh-CN" dirty="0"/>
              <a:t>5</a:t>
            </a:r>
            <a:r>
              <a:rPr lang="zh-CN" altLang="en-US" dirty="0"/>
              <a:t>），可导出接收功率</a:t>
            </a:r>
            <a:r>
              <a:rPr lang="en-US" altLang="zh-CN" dirty="0"/>
              <a:t>P</a:t>
            </a:r>
            <a:r>
              <a:rPr lang="en-US" altLang="zh-CN" sz="1700" dirty="0"/>
              <a:t>r</a:t>
            </a:r>
            <a:r>
              <a:rPr lang="zh-CN" altLang="en-US" dirty="0"/>
              <a:t>的表示式</a:t>
            </a:r>
          </a:p>
        </p:txBody>
      </p:sp>
      <p:sp>
        <p:nvSpPr>
          <p:cNvPr id="10247" name="Rectangle 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0242" name="Object 4"/>
          <p:cNvGraphicFramePr/>
          <p:nvPr/>
        </p:nvGraphicFramePr>
        <p:xfrm>
          <a:off x="3048000" y="2133600"/>
          <a:ext cx="1752600" cy="1014413"/>
        </p:xfrm>
        <a:graphic>
          <a:graphicData uri="http://schemas.openxmlformats.org/presentationml/2006/ole">
            <mc:AlternateContent xmlns:mc="http://schemas.openxmlformats.org/markup-compatibility/2006">
              <mc:Choice xmlns:v="urn:schemas-microsoft-com:vml" Requires="v">
                <p:oleObj spid="_x0000_s18865" r:id="rId3" imgW="723900" imgH="419100" progId="Equation.DSMT4">
                  <p:embed/>
                </p:oleObj>
              </mc:Choice>
              <mc:Fallback>
                <p:oleObj r:id="rId3" imgW="723900" imgH="419100" progId="Equation.DSMT4">
                  <p:embed/>
                  <p:pic>
                    <p:nvPicPr>
                      <p:cNvPr id="0" name="图片 3138"/>
                      <p:cNvPicPr/>
                      <p:nvPr/>
                    </p:nvPicPr>
                    <p:blipFill>
                      <a:blip r:embed="rId4"/>
                      <a:stretch>
                        <a:fillRect/>
                      </a:stretch>
                    </p:blipFill>
                    <p:spPr>
                      <a:xfrm>
                        <a:off x="3048000" y="2133600"/>
                        <a:ext cx="1752600" cy="1014413"/>
                      </a:xfrm>
                      <a:prstGeom prst="rect">
                        <a:avLst/>
                      </a:prstGeom>
                      <a:noFill/>
                      <a:ln w="38100">
                        <a:noFill/>
                        <a:miter/>
                      </a:ln>
                    </p:spPr>
                  </p:pic>
                </p:oleObj>
              </mc:Fallback>
            </mc:AlternateContent>
          </a:graphicData>
        </a:graphic>
      </p:graphicFrame>
      <p:sp>
        <p:nvSpPr>
          <p:cNvPr id="10248" name="Text Box 6"/>
          <p:cNvSpPr txBox="1"/>
          <p:nvPr/>
        </p:nvSpPr>
        <p:spPr>
          <a:xfrm>
            <a:off x="6400800" y="24384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(7)</a:t>
            </a:r>
          </a:p>
        </p:txBody>
      </p:sp>
      <p:graphicFrame>
        <p:nvGraphicFramePr>
          <p:cNvPr id="10243" name="Object 7"/>
          <p:cNvGraphicFramePr/>
          <p:nvPr/>
        </p:nvGraphicFramePr>
        <p:xfrm>
          <a:off x="2895600" y="4486910"/>
          <a:ext cx="2209800" cy="839788"/>
        </p:xfrm>
        <a:graphic>
          <a:graphicData uri="http://schemas.openxmlformats.org/presentationml/2006/ole">
            <mc:AlternateContent xmlns:mc="http://schemas.openxmlformats.org/markup-compatibility/2006">
              <mc:Choice xmlns:v="urn:schemas-microsoft-com:vml" Requires="v">
                <p:oleObj spid="_x0000_s18866" r:id="rId5" imgW="1231265" imgH="469900" progId="Equation.DSMT4">
                  <p:embed/>
                </p:oleObj>
              </mc:Choice>
              <mc:Fallback>
                <p:oleObj r:id="rId5" imgW="1231265" imgH="469900" progId="Equation.DSMT4">
                  <p:embed/>
                  <p:pic>
                    <p:nvPicPr>
                      <p:cNvPr id="0" name="图片 3139"/>
                      <p:cNvPicPr/>
                      <p:nvPr/>
                    </p:nvPicPr>
                    <p:blipFill>
                      <a:blip r:embed="rId6"/>
                      <a:stretch>
                        <a:fillRect/>
                      </a:stretch>
                    </p:blipFill>
                    <p:spPr>
                      <a:xfrm>
                        <a:off x="2895600" y="4486910"/>
                        <a:ext cx="2209800" cy="839788"/>
                      </a:xfrm>
                      <a:prstGeom prst="rect">
                        <a:avLst/>
                      </a:prstGeom>
                      <a:noFill/>
                      <a:ln w="38100">
                        <a:noFill/>
                        <a:miter/>
                      </a:ln>
                    </p:spPr>
                  </p:pic>
                </p:oleObj>
              </mc:Fallback>
            </mc:AlternateContent>
          </a:graphicData>
        </a:graphic>
      </p:graphicFrame>
      <p:sp>
        <p:nvSpPr>
          <p:cNvPr id="10249" name="Text Box 9"/>
          <p:cNvSpPr txBox="1"/>
          <p:nvPr/>
        </p:nvSpPr>
        <p:spPr>
          <a:xfrm>
            <a:off x="6553200" y="48006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(8)</a:t>
            </a:r>
          </a:p>
        </p:txBody>
      </p:sp>
      <p:sp>
        <p:nvSpPr>
          <p:cNvPr id="10" name="矩形 9">
            <a:extLst>
              <a:ext uri="{FF2B5EF4-FFF2-40B4-BE49-F238E27FC236}">
                <a16:creationId xmlns:a16="http://schemas.microsoft.com/office/drawing/2014/main" id="{47755BEA-A62C-49CC-AB12-B34BB7B9950C}"/>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16</a:t>
            </a:fld>
            <a:endParaRPr lang="en-US" altLang="zh-CN" sz="1200" dirty="0">
              <a:latin typeface="Arial Black" panose="020B0A04020102020204" pitchFamily="34" charset="0"/>
              <a:ea typeface="宋体" panose="02010600030101010101" pitchFamily="2" charset="-122"/>
            </a:endParaRPr>
          </a:p>
        </p:txBody>
      </p:sp>
      <p:sp>
        <p:nvSpPr>
          <p:cNvPr id="11270"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11271" name="Rectangle 3"/>
          <p:cNvSpPr>
            <a:spLocks noGrp="1"/>
          </p:cNvSpPr>
          <p:nvPr>
            <p:ph type="body"/>
          </p:nvPr>
        </p:nvSpPr>
        <p:spPr/>
        <p:txBody>
          <a:bodyPr vert="horz" wrap="square" lIns="91440" tIns="45720" rIns="91440" bIns="45720" anchor="t"/>
          <a:lstStyle/>
          <a:p>
            <a:pPr lvl="1" eaLnBrk="1" hangingPunct="1"/>
            <a:endParaRPr lang="en-US" altLang="zh-CN" dirty="0"/>
          </a:p>
          <a:p>
            <a:pPr lvl="1" eaLnBrk="1" hangingPunct="1"/>
            <a:endParaRPr lang="en-US" altLang="zh-CN" dirty="0"/>
          </a:p>
          <a:p>
            <a:pPr marL="457200" lvl="1" indent="0" eaLnBrk="1" hangingPunct="1">
              <a:buNone/>
            </a:pPr>
            <a:endParaRPr lang="en-US" altLang="zh-CN" dirty="0"/>
          </a:p>
          <a:p>
            <a:pPr lvl="1" eaLnBrk="1" hangingPunct="1"/>
            <a:endParaRPr lang="en-US" altLang="zh-CN" dirty="0"/>
          </a:p>
          <a:p>
            <a:pPr lvl="1" eaLnBrk="1" hangingPunct="1"/>
            <a:r>
              <a:rPr lang="zh-CN" altLang="en-US" dirty="0"/>
              <a:t>通信系统中，将比值    规定为传输损耗，用</a:t>
            </a:r>
            <a:r>
              <a:rPr lang="en-US" altLang="zh-CN" dirty="0"/>
              <a:t>L</a:t>
            </a:r>
            <a:r>
              <a:rPr lang="zh-CN" altLang="en-US" dirty="0"/>
              <a:t>表示，则</a:t>
            </a:r>
          </a:p>
          <a:p>
            <a:pPr lvl="0" eaLnBrk="1" hangingPunct="1"/>
            <a:endParaRPr lang="zh-CN" altLang="en-US" dirty="0"/>
          </a:p>
          <a:p>
            <a:pPr lvl="0" eaLnBrk="1" hangingPunct="1"/>
            <a:endParaRPr lang="zh-CN" altLang="en-US" dirty="0"/>
          </a:p>
          <a:p>
            <a:pPr lvl="1" eaLnBrk="1" hangingPunct="1"/>
            <a:r>
              <a:rPr lang="zh-CN" altLang="en-US" dirty="0"/>
              <a:t>写成分贝值则为</a:t>
            </a:r>
          </a:p>
        </p:txBody>
      </p:sp>
      <p:sp>
        <p:nvSpPr>
          <p:cNvPr id="11272" name="Rectangle 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1266" name="Object 4"/>
          <p:cNvGraphicFramePr/>
          <p:nvPr>
            <p:extLst>
              <p:ext uri="{D42A27DB-BD31-4B8C-83A1-F6EECF244321}">
                <p14:modId xmlns:p14="http://schemas.microsoft.com/office/powerpoint/2010/main" val="470367121"/>
              </p:ext>
            </p:extLst>
          </p:nvPr>
        </p:nvGraphicFramePr>
        <p:xfrm>
          <a:off x="3952875" y="1942728"/>
          <a:ext cx="390525" cy="838200"/>
        </p:xfrm>
        <a:graphic>
          <a:graphicData uri="http://schemas.openxmlformats.org/presentationml/2006/ole">
            <mc:AlternateContent xmlns:mc="http://schemas.openxmlformats.org/markup-compatibility/2006">
              <mc:Choice xmlns:v="urn:schemas-microsoft-com:vml" Requires="v">
                <p:oleObj spid="_x0000_s20105" r:id="rId3" imgW="203200" imgH="431800" progId="Equation.DSMT4">
                  <p:embed/>
                </p:oleObj>
              </mc:Choice>
              <mc:Fallback>
                <p:oleObj r:id="rId3" imgW="203200" imgH="431800" progId="Equation.DSMT4">
                  <p:embed/>
                  <p:pic>
                    <p:nvPicPr>
                      <p:cNvPr id="0" name="图片 3140"/>
                      <p:cNvPicPr/>
                      <p:nvPr/>
                    </p:nvPicPr>
                    <p:blipFill>
                      <a:blip r:embed="rId4"/>
                      <a:stretch>
                        <a:fillRect/>
                      </a:stretch>
                    </p:blipFill>
                    <p:spPr>
                      <a:xfrm>
                        <a:off x="3952875" y="1942728"/>
                        <a:ext cx="390525" cy="838200"/>
                      </a:xfrm>
                      <a:prstGeom prst="rect">
                        <a:avLst/>
                      </a:prstGeom>
                      <a:noFill/>
                      <a:ln w="38100">
                        <a:noFill/>
                        <a:miter/>
                      </a:ln>
                    </p:spPr>
                  </p:pic>
                </p:oleObj>
              </mc:Fallback>
            </mc:AlternateContent>
          </a:graphicData>
        </a:graphic>
      </p:graphicFrame>
      <p:sp>
        <p:nvSpPr>
          <p:cNvPr id="11273" name="Rectangle 7"/>
          <p:cNvSpPr/>
          <p:nvPr/>
        </p:nvSpPr>
        <p:spPr>
          <a:xfrm>
            <a:off x="0" y="3186113"/>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1267" name="Object 6"/>
          <p:cNvGraphicFramePr/>
          <p:nvPr/>
        </p:nvGraphicFramePr>
        <p:xfrm>
          <a:off x="2743200" y="2743200"/>
          <a:ext cx="2209800" cy="746125"/>
        </p:xfrm>
        <a:graphic>
          <a:graphicData uri="http://schemas.openxmlformats.org/presentationml/2006/ole">
            <mc:AlternateContent xmlns:mc="http://schemas.openxmlformats.org/markup-compatibility/2006">
              <mc:Choice xmlns:v="urn:schemas-microsoft-com:vml" Requires="v">
                <p:oleObj spid="_x0000_s20106" r:id="rId5" imgW="1435100" imgH="482600" progId="Equation.DSMT4">
                  <p:embed/>
                </p:oleObj>
              </mc:Choice>
              <mc:Fallback>
                <p:oleObj r:id="rId5" imgW="1435100" imgH="482600" progId="Equation.DSMT4">
                  <p:embed/>
                  <p:pic>
                    <p:nvPicPr>
                      <p:cNvPr id="0" name="图片 3142"/>
                      <p:cNvPicPr/>
                      <p:nvPr/>
                    </p:nvPicPr>
                    <p:blipFill>
                      <a:blip r:embed="rId6"/>
                      <a:stretch>
                        <a:fillRect/>
                      </a:stretch>
                    </p:blipFill>
                    <p:spPr>
                      <a:xfrm>
                        <a:off x="2743200" y="2743200"/>
                        <a:ext cx="2209800" cy="746125"/>
                      </a:xfrm>
                      <a:prstGeom prst="rect">
                        <a:avLst/>
                      </a:prstGeom>
                      <a:noFill/>
                      <a:ln w="38100">
                        <a:noFill/>
                        <a:miter/>
                      </a:ln>
                    </p:spPr>
                  </p:pic>
                </p:oleObj>
              </mc:Fallback>
            </mc:AlternateContent>
          </a:graphicData>
        </a:graphic>
      </p:graphicFrame>
      <p:sp>
        <p:nvSpPr>
          <p:cNvPr id="11274" name="Text Box 8"/>
          <p:cNvSpPr txBox="1"/>
          <p:nvPr/>
        </p:nvSpPr>
        <p:spPr>
          <a:xfrm>
            <a:off x="7086600" y="32766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(9)</a:t>
            </a:r>
          </a:p>
        </p:txBody>
      </p:sp>
      <p:sp>
        <p:nvSpPr>
          <p:cNvPr id="11275" name="Rectangle 10"/>
          <p:cNvSpPr/>
          <p:nvPr/>
        </p:nvSpPr>
        <p:spPr>
          <a:xfrm>
            <a:off x="0" y="3214688"/>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1268" name="Object 9"/>
          <p:cNvGraphicFramePr/>
          <p:nvPr/>
        </p:nvGraphicFramePr>
        <p:xfrm>
          <a:off x="2514600" y="4648200"/>
          <a:ext cx="3657600" cy="722313"/>
        </p:xfrm>
        <a:graphic>
          <a:graphicData uri="http://schemas.openxmlformats.org/presentationml/2006/ole">
            <mc:AlternateContent xmlns:mc="http://schemas.openxmlformats.org/markup-compatibility/2006">
              <mc:Choice xmlns:v="urn:schemas-microsoft-com:vml" Requires="v">
                <p:oleObj spid="_x0000_s20107" r:id="rId7" imgW="2171700" imgH="431800" progId="Equation.DSMT4">
                  <p:embed/>
                </p:oleObj>
              </mc:Choice>
              <mc:Fallback>
                <p:oleObj r:id="rId7" imgW="2171700" imgH="431800" progId="Equation.DSMT4">
                  <p:embed/>
                  <p:pic>
                    <p:nvPicPr>
                      <p:cNvPr id="0" name="图片 3143"/>
                      <p:cNvPicPr/>
                      <p:nvPr/>
                    </p:nvPicPr>
                    <p:blipFill>
                      <a:blip r:embed="rId8"/>
                      <a:stretch>
                        <a:fillRect/>
                      </a:stretch>
                    </p:blipFill>
                    <p:spPr>
                      <a:xfrm>
                        <a:off x="2514600" y="4648200"/>
                        <a:ext cx="3657600" cy="722313"/>
                      </a:xfrm>
                      <a:prstGeom prst="rect">
                        <a:avLst/>
                      </a:prstGeom>
                      <a:noFill/>
                      <a:ln w="38100">
                        <a:noFill/>
                        <a:miter/>
                      </a:ln>
                    </p:spPr>
                  </p:pic>
                </p:oleObj>
              </mc:Fallback>
            </mc:AlternateContent>
          </a:graphicData>
        </a:graphic>
      </p:graphicFrame>
      <p:sp>
        <p:nvSpPr>
          <p:cNvPr id="11276" name="Text Box 11"/>
          <p:cNvSpPr txBox="1"/>
          <p:nvPr/>
        </p:nvSpPr>
        <p:spPr>
          <a:xfrm>
            <a:off x="7010400" y="480060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(10)</a:t>
            </a:r>
          </a:p>
        </p:txBody>
      </p:sp>
      <p:sp>
        <p:nvSpPr>
          <p:cNvPr id="13" name="矩形 12">
            <a:extLst>
              <a:ext uri="{FF2B5EF4-FFF2-40B4-BE49-F238E27FC236}">
                <a16:creationId xmlns:a16="http://schemas.microsoft.com/office/drawing/2014/main" id="{43F748D1-00F7-43E5-938F-511B087C4FBD}"/>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17</a:t>
            </a:fld>
            <a:endParaRPr lang="en-US" altLang="zh-CN" sz="1200" dirty="0">
              <a:latin typeface="Arial Black" panose="020B0A04020102020204" pitchFamily="34" charset="0"/>
              <a:ea typeface="宋体" panose="02010600030101010101" pitchFamily="2" charset="-122"/>
            </a:endParaRPr>
          </a:p>
        </p:txBody>
      </p:sp>
      <p:sp>
        <p:nvSpPr>
          <p:cNvPr id="12292"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12293" name="Rectangle 3"/>
          <p:cNvSpPr>
            <a:spLocks noGrp="1"/>
          </p:cNvSpPr>
          <p:nvPr>
            <p:ph type="body"/>
          </p:nvPr>
        </p:nvSpPr>
        <p:spPr>
          <a:xfrm>
            <a:off x="250825" y="1701165"/>
            <a:ext cx="8704263" cy="4287838"/>
          </a:xfrm>
        </p:spPr>
        <p:txBody>
          <a:bodyPr vert="horz" wrap="square" lIns="91440" tIns="45720" rIns="91440" bIns="45720" anchor="t"/>
          <a:lstStyle/>
          <a:p>
            <a:pPr lvl="1" eaLnBrk="1" hangingPunct="1">
              <a:lnSpc>
                <a:spcPct val="90000"/>
              </a:lnSpc>
            </a:pPr>
            <a:r>
              <a:rPr lang="zh-CN" altLang="en-US" dirty="0"/>
              <a:t>若不计入天线的影响，而在上式中令</a:t>
            </a:r>
            <a:r>
              <a:rPr lang="en-US" altLang="zh-CN" dirty="0"/>
              <a:t>D</a:t>
            </a:r>
            <a:r>
              <a:rPr lang="en-US" altLang="zh-CN" sz="2000" dirty="0"/>
              <a:t>t</a:t>
            </a:r>
            <a:r>
              <a:rPr lang="zh-CN" altLang="en-US" dirty="0"/>
              <a:t>＝</a:t>
            </a:r>
            <a:r>
              <a:rPr lang="en-US" altLang="zh-CN" dirty="0"/>
              <a:t>D</a:t>
            </a:r>
            <a:r>
              <a:rPr lang="en-US" altLang="zh-CN" sz="2000" dirty="0"/>
              <a:t>r</a:t>
            </a:r>
            <a:r>
              <a:rPr lang="zh-CN" altLang="en-US" dirty="0"/>
              <a:t>＝</a:t>
            </a:r>
            <a:r>
              <a:rPr lang="en-US" altLang="zh-CN" dirty="0"/>
              <a:t>1</a:t>
            </a:r>
            <a:r>
              <a:rPr lang="zh-CN" altLang="en-US" dirty="0"/>
              <a:t>，可以得到</a:t>
            </a:r>
          </a:p>
          <a:p>
            <a:pPr lvl="0"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en-US" altLang="zh-CN" dirty="0"/>
              <a:t>L</a:t>
            </a:r>
            <a:r>
              <a:rPr lang="en-US" altLang="zh-CN" baseline="-25000" dirty="0"/>
              <a:t>0</a:t>
            </a:r>
            <a:r>
              <a:rPr lang="zh-CN" altLang="en-US" dirty="0"/>
              <a:t>称为自由空间传播的基本损耗，或简称为自由空间损耗。这个损耗纯粹是在一定的波长下，发射功率随着传播距离的增大，自然扩散而引起的。而不是说自由空间会吸收电磁能量</a:t>
            </a:r>
          </a:p>
        </p:txBody>
      </p:sp>
      <p:sp>
        <p:nvSpPr>
          <p:cNvPr id="12294" name="Rectangle 5"/>
          <p:cNvSpPr/>
          <p:nvPr/>
        </p:nvSpPr>
        <p:spPr>
          <a:xfrm>
            <a:off x="0" y="3214688"/>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2290" name="Object 4"/>
          <p:cNvGraphicFramePr/>
          <p:nvPr/>
        </p:nvGraphicFramePr>
        <p:xfrm>
          <a:off x="1182370" y="2519045"/>
          <a:ext cx="5143500" cy="827088"/>
        </p:xfrm>
        <a:graphic>
          <a:graphicData uri="http://schemas.openxmlformats.org/presentationml/2006/ole">
            <mc:AlternateContent xmlns:mc="http://schemas.openxmlformats.org/markup-compatibility/2006">
              <mc:Choice xmlns:v="urn:schemas-microsoft-com:vml" Requires="v">
                <p:oleObj spid="_x0000_s20697" r:id="rId3" imgW="2665730" imgH="431800" progId="Equation.DSMT4">
                  <p:embed/>
                </p:oleObj>
              </mc:Choice>
              <mc:Fallback>
                <p:oleObj r:id="rId3" imgW="2665730" imgH="431800" progId="Equation.DSMT4">
                  <p:embed/>
                  <p:pic>
                    <p:nvPicPr>
                      <p:cNvPr id="0" name="图片 3141"/>
                      <p:cNvPicPr/>
                      <p:nvPr/>
                    </p:nvPicPr>
                    <p:blipFill>
                      <a:blip r:embed="rId4"/>
                      <a:stretch>
                        <a:fillRect/>
                      </a:stretch>
                    </p:blipFill>
                    <p:spPr>
                      <a:xfrm>
                        <a:off x="1182370" y="2519045"/>
                        <a:ext cx="5143500" cy="827088"/>
                      </a:xfrm>
                      <a:prstGeom prst="rect">
                        <a:avLst/>
                      </a:prstGeom>
                      <a:noFill/>
                      <a:ln w="38100">
                        <a:noFill/>
                        <a:miter/>
                      </a:ln>
                    </p:spPr>
                  </p:pic>
                </p:oleObj>
              </mc:Fallback>
            </mc:AlternateContent>
          </a:graphicData>
        </a:graphic>
      </p:graphicFrame>
      <p:sp>
        <p:nvSpPr>
          <p:cNvPr id="12295" name="Text Box 6"/>
          <p:cNvSpPr txBox="1"/>
          <p:nvPr/>
        </p:nvSpPr>
        <p:spPr>
          <a:xfrm>
            <a:off x="6616065" y="2752090"/>
            <a:ext cx="12192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(11)</a:t>
            </a:r>
          </a:p>
        </p:txBody>
      </p:sp>
      <p:sp>
        <p:nvSpPr>
          <p:cNvPr id="12296" name="Text Box 8"/>
          <p:cNvSpPr txBox="1"/>
          <p:nvPr/>
        </p:nvSpPr>
        <p:spPr>
          <a:xfrm>
            <a:off x="1143000" y="3429000"/>
            <a:ext cx="7777163" cy="1296988"/>
          </a:xfrm>
          <a:prstGeom prst="rect">
            <a:avLst/>
          </a:prstGeom>
          <a:noFill/>
          <a:ln w="9525">
            <a:noFill/>
          </a:ln>
        </p:spPr>
        <p:txBody>
          <a:bodyPr/>
          <a:lstStyle/>
          <a:p>
            <a:pPr marL="342900" lvl="0" indent="-342900" eaLnBrk="1" fontAlgn="t" hangingPunct="1">
              <a:lnSpc>
                <a:spcPct val="105000"/>
              </a:lnSpc>
              <a:spcBef>
                <a:spcPct val="20000"/>
              </a:spcBef>
            </a:pPr>
            <a:r>
              <a:rPr lang="zh-CN" altLang="en-US" sz="2800" b="1" dirty="0">
                <a:latin typeface="宋体" panose="02010600030101010101" pitchFamily="2" charset="-122"/>
                <a:ea typeface="宋体" panose="02010600030101010101" pitchFamily="2" charset="-122"/>
              </a:rPr>
              <a:t>式中，</a:t>
            </a:r>
            <a:r>
              <a:rPr lang="en-US" altLang="zh-CN" sz="2800" b="1" i="1" dirty="0">
                <a:latin typeface="宋体" panose="02010600030101010101" pitchFamily="2" charset="-122"/>
                <a:ea typeface="宋体" panose="02010600030101010101" pitchFamily="2" charset="-122"/>
              </a:rPr>
              <a:t>d</a:t>
            </a:r>
            <a:r>
              <a:rPr lang="zh-CN" altLang="en-US" sz="2800" b="1" dirty="0">
                <a:latin typeface="宋体" panose="02010600030101010101" pitchFamily="2" charset="-122"/>
                <a:ea typeface="宋体" panose="02010600030101010101" pitchFamily="2" charset="-122"/>
              </a:rPr>
              <a:t>为传播距离，单位为</a:t>
            </a:r>
            <a:r>
              <a:rPr lang="en-US" altLang="zh-CN" sz="2800" b="1" dirty="0">
                <a:latin typeface="宋体" panose="02010600030101010101" pitchFamily="2" charset="-122"/>
                <a:ea typeface="宋体" panose="02010600030101010101" pitchFamily="2" charset="-122"/>
              </a:rPr>
              <a:t>km</a:t>
            </a:r>
            <a:r>
              <a:rPr lang="zh-CN" altLang="en-US" sz="2800" b="1" dirty="0">
                <a:latin typeface="宋体" panose="02010600030101010101" pitchFamily="2" charset="-122"/>
                <a:ea typeface="宋体" panose="02010600030101010101" pitchFamily="2" charset="-122"/>
              </a:rPr>
              <a:t>，</a:t>
            </a:r>
          </a:p>
          <a:p>
            <a:pPr marL="342900" lvl="0" indent="-342900" eaLnBrk="1" fontAlgn="t" hangingPunct="1">
              <a:lnSpc>
                <a:spcPct val="105000"/>
              </a:lnSpc>
              <a:spcBef>
                <a:spcPct val="20000"/>
              </a:spcBef>
            </a:pPr>
            <a:r>
              <a:rPr lang="zh-CN" altLang="en-US" sz="2800" b="1" dirty="0">
                <a:latin typeface="宋体" panose="02010600030101010101" pitchFamily="2" charset="-122"/>
                <a:ea typeface="宋体" panose="02010600030101010101" pitchFamily="2" charset="-122"/>
              </a:rPr>
              <a:t>      </a:t>
            </a:r>
            <a:r>
              <a:rPr lang="en-US" altLang="zh-CN" sz="2800" b="1" i="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为工作频率，单位为</a:t>
            </a:r>
            <a:r>
              <a:rPr lang="en-US" altLang="zh-CN" sz="2800" b="1" dirty="0">
                <a:latin typeface="宋体" panose="02010600030101010101" pitchFamily="2" charset="-122"/>
                <a:ea typeface="宋体" panose="02010600030101010101" pitchFamily="2" charset="-122"/>
              </a:rPr>
              <a:t>MHz</a:t>
            </a:r>
            <a:r>
              <a:rPr lang="zh-CN" altLang="en-US" sz="2800" b="1" dirty="0">
                <a:latin typeface="宋体" panose="02010600030101010101" pitchFamily="2" charset="-122"/>
                <a:ea typeface="宋体" panose="02010600030101010101" pitchFamily="2" charset="-122"/>
              </a:rPr>
              <a:t>。</a:t>
            </a:r>
          </a:p>
        </p:txBody>
      </p:sp>
      <p:sp>
        <p:nvSpPr>
          <p:cNvPr id="9" name="矩形 8">
            <a:extLst>
              <a:ext uri="{FF2B5EF4-FFF2-40B4-BE49-F238E27FC236}">
                <a16:creationId xmlns:a16="http://schemas.microsoft.com/office/drawing/2014/main" id="{DB6AB499-4E9E-45AC-8C89-98EE49FF9329}"/>
              </a:ext>
            </a:extLst>
          </p:cNvPr>
          <p:cNvSpPr/>
          <p:nvPr/>
        </p:nvSpPr>
        <p:spPr>
          <a:xfrm>
            <a:off x="533719" y="678160"/>
            <a:ext cx="8359456" cy="769441"/>
          </a:xfrm>
          <a:prstGeom prst="rect">
            <a:avLst/>
          </a:prstGeom>
        </p:spPr>
        <p:txBody>
          <a:bodyPr wrap="square">
            <a:spAutoFit/>
          </a:bodyPr>
          <a:lstStyle/>
          <a:p>
            <a:r>
              <a:rPr lang="zh-CN" altLang="en-US" sz="4400" kern="0" dirty="0">
                <a:solidFill>
                  <a:srgbClr val="CC0099"/>
                </a:solidFill>
                <a:latin typeface="华文中宋" pitchFamily="2" charset="-122"/>
                <a:ea typeface="华文中宋" pitchFamily="2" charset="-122"/>
                <a:cs typeface="+mj-cs"/>
              </a:rPr>
              <a:t>理想媒介：自由空间电波传播</a:t>
            </a:r>
            <a:endParaRPr lang="zh-CN" alt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p:nvPr/>
        </p:nvSpPr>
        <p:spPr>
          <a:xfrm>
            <a:off x="683578" y="691515"/>
            <a:ext cx="8012112" cy="5832475"/>
          </a:xfrm>
          <a:prstGeom prst="rect">
            <a:avLst/>
          </a:prstGeom>
          <a:noFill/>
          <a:ln w="9525">
            <a:noFill/>
          </a:ln>
        </p:spPr>
        <p:txBody>
          <a:bodyPr/>
          <a:lstStyle/>
          <a:p>
            <a:pPr marL="342900" lvl="0" indent="-342900" eaLnBrk="1" fontAlgn="ctr" hangingPunct="1">
              <a:lnSpc>
                <a:spcPct val="105000"/>
              </a:lnSpc>
              <a:spcBef>
                <a:spcPct val="20000"/>
              </a:spcBef>
              <a:buBlip>
                <a:blip r:embed="rId2"/>
              </a:buBlip>
            </a:pPr>
            <a:r>
              <a:rPr lang="zh-CN" altLang="en-US" sz="3200" dirty="0">
                <a:latin typeface="宋体" panose="02010600030101010101" pitchFamily="2" charset="-122"/>
                <a:ea typeface="宋体" panose="02010600030101010101" pitchFamily="2" charset="-122"/>
              </a:rPr>
              <a:t>从</a:t>
            </a:r>
            <a:r>
              <a:rPr lang="en-US" altLang="zh-CN" sz="3200" dirty="0">
                <a:latin typeface="宋体" panose="02010600030101010101" pitchFamily="2" charset="-122"/>
                <a:ea typeface="宋体" panose="02010600030101010101" pitchFamily="2" charset="-122"/>
              </a:rPr>
              <a:t>(11)</a:t>
            </a:r>
            <a:r>
              <a:rPr lang="zh-CN" altLang="en-US" sz="3200" dirty="0">
                <a:latin typeface="宋体" panose="02010600030101010101" pitchFamily="2" charset="-122"/>
                <a:ea typeface="宋体" panose="02010600030101010101" pitchFamily="2" charset="-122"/>
              </a:rPr>
              <a:t>式可看出</a:t>
            </a:r>
          </a:p>
          <a:p>
            <a:pPr marL="742950" lvl="1" indent="-285750" eaLnBrk="1" fontAlgn="ctr" hangingPunct="1">
              <a:lnSpc>
                <a:spcPct val="105000"/>
              </a:lnSpc>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传播距离</a:t>
            </a:r>
            <a:r>
              <a:rPr lang="en-US" altLang="zh-CN" sz="3200" dirty="0">
                <a:latin typeface="宋体" panose="02010600030101010101" pitchFamily="2" charset="-122"/>
                <a:ea typeface="宋体" panose="02010600030101010101" pitchFamily="2" charset="-122"/>
              </a:rPr>
              <a:t>r</a:t>
            </a:r>
            <a:r>
              <a:rPr lang="zh-CN" altLang="en-US" sz="3200" dirty="0">
                <a:latin typeface="宋体" panose="02010600030101010101" pitchFamily="2" charset="-122"/>
                <a:ea typeface="宋体" panose="02010600030101010101" pitchFamily="2" charset="-122"/>
              </a:rPr>
              <a:t>越远，自由空间路径损耗</a:t>
            </a:r>
            <a:r>
              <a:rPr lang="en-US" altLang="zh-CN" sz="3200" dirty="0">
                <a:latin typeface="宋体" panose="02010600030101010101" pitchFamily="2" charset="-122"/>
                <a:ea typeface="宋体" panose="02010600030101010101" pitchFamily="2" charset="-122"/>
              </a:rPr>
              <a:t>L</a:t>
            </a:r>
            <a:r>
              <a:rPr lang="en-US" altLang="zh-CN" sz="3200" i="1" baseline="-25000" dirty="0">
                <a:latin typeface="宋体" panose="02010600030101010101" pitchFamily="2" charset="-122"/>
                <a:ea typeface="宋体" panose="02010600030101010101" pitchFamily="2" charset="-122"/>
              </a:rPr>
              <a:t>0</a:t>
            </a:r>
            <a:r>
              <a:rPr lang="zh-CN" altLang="en-US" sz="3200" dirty="0">
                <a:latin typeface="宋体" panose="02010600030101010101" pitchFamily="2" charset="-122"/>
                <a:ea typeface="宋体" panose="02010600030101010101" pitchFamily="2" charset="-122"/>
              </a:rPr>
              <a:t>越大，当传播距离</a:t>
            </a:r>
            <a:r>
              <a:rPr lang="en-US" altLang="zh-CN" sz="3200" dirty="0">
                <a:latin typeface="宋体" panose="02010600030101010101" pitchFamily="2" charset="-122"/>
                <a:ea typeface="宋体" panose="02010600030101010101" pitchFamily="2" charset="-122"/>
              </a:rPr>
              <a:t>r</a:t>
            </a:r>
            <a:r>
              <a:rPr lang="zh-CN" altLang="en-US" sz="3200" dirty="0">
                <a:latin typeface="宋体" panose="02010600030101010101" pitchFamily="2" charset="-122"/>
                <a:ea typeface="宋体" panose="02010600030101010101" pitchFamily="2" charset="-122"/>
              </a:rPr>
              <a:t>加大一倍时，自由空间路径损耗</a:t>
            </a:r>
            <a:r>
              <a:rPr lang="en-US" altLang="zh-CN" sz="3200" dirty="0">
                <a:latin typeface="宋体" panose="02010600030101010101" pitchFamily="2" charset="-122"/>
                <a:ea typeface="宋体" panose="02010600030101010101" pitchFamily="2" charset="-122"/>
              </a:rPr>
              <a:t>L</a:t>
            </a:r>
            <a:r>
              <a:rPr lang="en-US" altLang="zh-CN" sz="3200" i="1" baseline="-25000" dirty="0">
                <a:latin typeface="宋体" panose="02010600030101010101" pitchFamily="2" charset="-122"/>
                <a:ea typeface="宋体" panose="02010600030101010101" pitchFamily="2" charset="-122"/>
              </a:rPr>
              <a:t>0</a:t>
            </a:r>
            <a:r>
              <a:rPr lang="zh-CN" altLang="en-US" sz="3200" dirty="0">
                <a:latin typeface="宋体" panose="02010600030101010101" pitchFamily="2" charset="-122"/>
                <a:ea typeface="宋体" panose="02010600030101010101" pitchFamily="2" charset="-122"/>
              </a:rPr>
              <a:t>就增加</a:t>
            </a:r>
            <a:r>
              <a:rPr lang="en-US" altLang="zh-CN" sz="3200" dirty="0">
                <a:latin typeface="宋体" panose="02010600030101010101" pitchFamily="2" charset="-122"/>
                <a:ea typeface="宋体" panose="02010600030101010101" pitchFamily="2" charset="-122"/>
              </a:rPr>
              <a:t>6dB</a:t>
            </a:r>
            <a:r>
              <a:rPr lang="zh-CN" altLang="en-US" sz="3200" dirty="0">
                <a:latin typeface="宋体" panose="02010600030101010101" pitchFamily="2" charset="-122"/>
                <a:ea typeface="宋体" panose="02010600030101010101" pitchFamily="2" charset="-122"/>
              </a:rPr>
              <a:t>。</a:t>
            </a:r>
          </a:p>
          <a:p>
            <a:pPr marL="742950" lvl="1" indent="-285750" eaLnBrk="1" fontAlgn="ctr" hangingPunct="1">
              <a:lnSpc>
                <a:spcPct val="105000"/>
              </a:lnSpc>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电波频率</a:t>
            </a:r>
            <a:r>
              <a:rPr lang="en-US" altLang="zh-CN" sz="3200" i="1" dirty="0">
                <a:latin typeface="宋体" panose="02010600030101010101" pitchFamily="2" charset="-122"/>
                <a:ea typeface="宋体" panose="02010600030101010101" pitchFamily="2" charset="-122"/>
              </a:rPr>
              <a:t>f </a:t>
            </a:r>
            <a:r>
              <a:rPr lang="zh-CN" altLang="en-US" sz="3200" dirty="0">
                <a:latin typeface="宋体" panose="02010600030101010101" pitchFamily="2" charset="-122"/>
                <a:ea typeface="宋体" panose="02010600030101010101" pitchFamily="2" charset="-122"/>
              </a:rPr>
              <a:t>越高，自由空间路径损耗</a:t>
            </a:r>
            <a:r>
              <a:rPr lang="en-US" altLang="zh-CN" sz="3200" dirty="0">
                <a:latin typeface="宋体" panose="02010600030101010101" pitchFamily="2" charset="-122"/>
                <a:ea typeface="宋体" panose="02010600030101010101" pitchFamily="2" charset="-122"/>
              </a:rPr>
              <a:t>L</a:t>
            </a:r>
            <a:r>
              <a:rPr lang="en-US" altLang="zh-CN" sz="3200" i="1" baseline="-25000" dirty="0">
                <a:latin typeface="宋体" panose="02010600030101010101" pitchFamily="2" charset="-122"/>
                <a:ea typeface="宋体" panose="02010600030101010101" pitchFamily="2" charset="-122"/>
              </a:rPr>
              <a:t>0</a:t>
            </a:r>
            <a:r>
              <a:rPr lang="zh-CN" altLang="en-US" sz="3200" dirty="0">
                <a:latin typeface="宋体" panose="02010600030101010101" pitchFamily="2" charset="-122"/>
                <a:ea typeface="宋体" panose="02010600030101010101" pitchFamily="2" charset="-122"/>
              </a:rPr>
              <a:t>就越大，当电波频率</a:t>
            </a:r>
            <a:r>
              <a:rPr lang="en-US" altLang="zh-CN" sz="3200" i="1" dirty="0">
                <a:latin typeface="宋体" panose="02010600030101010101" pitchFamily="2" charset="-122"/>
                <a:ea typeface="宋体" panose="02010600030101010101" pitchFamily="2" charset="-122"/>
              </a:rPr>
              <a:t>f </a:t>
            </a:r>
            <a:r>
              <a:rPr lang="zh-CN" altLang="en-US" sz="3200" dirty="0">
                <a:latin typeface="宋体" panose="02010600030101010101" pitchFamily="2" charset="-122"/>
                <a:ea typeface="宋体" panose="02010600030101010101" pitchFamily="2" charset="-122"/>
              </a:rPr>
              <a:t>提高一倍时，自由空间传播损耗</a:t>
            </a:r>
            <a:r>
              <a:rPr lang="en-US" altLang="zh-CN" sz="3200" dirty="0">
                <a:latin typeface="宋体" panose="02010600030101010101" pitchFamily="2" charset="-122"/>
                <a:ea typeface="宋体" panose="02010600030101010101" pitchFamily="2" charset="-122"/>
              </a:rPr>
              <a:t>L</a:t>
            </a:r>
            <a:r>
              <a:rPr lang="en-US" altLang="zh-CN" sz="3200" i="1" baseline="-25000" dirty="0">
                <a:latin typeface="宋体" panose="02010600030101010101" pitchFamily="2" charset="-122"/>
                <a:ea typeface="宋体" panose="02010600030101010101" pitchFamily="2" charset="-122"/>
              </a:rPr>
              <a:t>0</a:t>
            </a:r>
            <a:r>
              <a:rPr lang="zh-CN" altLang="en-US" sz="3200" dirty="0">
                <a:latin typeface="宋体" panose="02010600030101010101" pitchFamily="2" charset="-122"/>
                <a:ea typeface="宋体" panose="02010600030101010101" pitchFamily="2" charset="-122"/>
              </a:rPr>
              <a:t>就增加</a:t>
            </a:r>
            <a:r>
              <a:rPr lang="en-US" altLang="zh-CN" sz="3200" dirty="0">
                <a:latin typeface="宋体" panose="02010600030101010101" pitchFamily="2" charset="-122"/>
                <a:ea typeface="宋体" panose="02010600030101010101" pitchFamily="2" charset="-122"/>
              </a:rPr>
              <a:t>6dB</a:t>
            </a:r>
            <a:r>
              <a:rPr lang="zh-CN" altLang="en-US" sz="3200" dirty="0">
                <a:latin typeface="宋体" panose="02010600030101010101" pitchFamily="2" charset="-122"/>
                <a:ea typeface="宋体" panose="02010600030101010101" pitchFamily="2" charset="-122"/>
              </a:rPr>
              <a:t>。 </a:t>
            </a:r>
          </a:p>
          <a:p>
            <a:pPr marL="342900" lvl="0" indent="-342900" eaLnBrk="1" fontAlgn="ctr" hangingPunct="1">
              <a:lnSpc>
                <a:spcPct val="105000"/>
              </a:lnSpc>
              <a:spcBef>
                <a:spcPct val="20000"/>
              </a:spcBef>
              <a:buBlip>
                <a:blip r:embed="rId2"/>
              </a:buBlip>
            </a:pPr>
            <a:r>
              <a:rPr lang="zh-CN" altLang="en-US" sz="3200" dirty="0">
                <a:latin typeface="宋体" panose="02010600030101010101" pitchFamily="2" charset="-122"/>
                <a:ea typeface="宋体" panose="02010600030101010101" pitchFamily="2" charset="-122"/>
              </a:rPr>
              <a:t>在无线电传播中，自由空间传播是最简单的形式。当讨论其他传播方式时，常用自由空间传播作为参考。</a:t>
            </a:r>
            <a:r>
              <a:rPr lang="zh-CN" altLang="en-US" sz="3200" b="1" dirty="0">
                <a:latin typeface="楷体_GB2312" pitchFamily="49" charset="-122"/>
                <a:ea typeface="楷体_GB2312" pitchFamily="49" charset="-122"/>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19</a:t>
            </a:fld>
            <a:endParaRPr lang="en-US" altLang="zh-CN" sz="1200" dirty="0">
              <a:latin typeface="Arial Black" panose="020B0A04020102020204" pitchFamily="34" charset="0"/>
              <a:ea typeface="宋体" panose="02010600030101010101" pitchFamily="2" charset="-122"/>
            </a:endParaRPr>
          </a:p>
        </p:txBody>
      </p:sp>
      <p:sp>
        <p:nvSpPr>
          <p:cNvPr id="62467"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62468" name="Rectangle 3"/>
          <p:cNvSpPr>
            <a:spLocks noGrp="1"/>
          </p:cNvSpPr>
          <p:nvPr>
            <p:ph type="body"/>
          </p:nvPr>
        </p:nvSpPr>
        <p:spPr>
          <a:xfrm>
            <a:off x="457200" y="1191895"/>
            <a:ext cx="8229600" cy="4191000"/>
          </a:xfrm>
        </p:spPr>
        <p:txBody>
          <a:bodyPr vert="horz" wrap="square" lIns="91440" tIns="45720" rIns="91440" bIns="45720" anchor="t"/>
          <a:lstStyle/>
          <a:p>
            <a:pPr lvl="0" eaLnBrk="1" hangingPunct="1"/>
            <a:r>
              <a:rPr lang="zh-CN" altLang="en-US" sz="2600" dirty="0"/>
              <a:t>传输媒质对电波传播的影响</a:t>
            </a:r>
          </a:p>
          <a:p>
            <a:pPr lvl="1" eaLnBrk="1" hangingPunct="1">
              <a:lnSpc>
                <a:spcPct val="90000"/>
              </a:lnSpc>
            </a:pPr>
            <a:r>
              <a:rPr lang="en-US" altLang="zh-CN" sz="2400" dirty="0"/>
              <a:t>1 </a:t>
            </a:r>
            <a:r>
              <a:rPr lang="zh-CN" altLang="en-US" sz="2400" dirty="0"/>
              <a:t>传输损耗</a:t>
            </a:r>
          </a:p>
          <a:p>
            <a:pPr lvl="2" eaLnBrk="1" hangingPunct="1">
              <a:lnSpc>
                <a:spcPct val="90000"/>
              </a:lnSpc>
            </a:pPr>
            <a:r>
              <a:rPr lang="zh-CN" altLang="en-US" sz="2000" dirty="0"/>
              <a:t>衰减因子</a:t>
            </a:r>
            <a:r>
              <a:rPr lang="en-US" altLang="zh-CN" sz="2000" dirty="0"/>
              <a:t>A </a:t>
            </a:r>
            <a:r>
              <a:rPr lang="zh-CN" altLang="en-US" sz="2000" dirty="0"/>
              <a:t>：接收场强与自由空间传播时场强之比</a:t>
            </a:r>
          </a:p>
          <a:p>
            <a:pPr lvl="1" eaLnBrk="1" hangingPunct="1">
              <a:lnSpc>
                <a:spcPct val="90000"/>
              </a:lnSpc>
            </a:pPr>
            <a:r>
              <a:rPr lang="en-US" altLang="zh-CN" sz="2400" dirty="0"/>
              <a:t>2 </a:t>
            </a:r>
            <a:r>
              <a:rPr lang="zh-CN" altLang="en-US" sz="2400" dirty="0"/>
              <a:t>衰落现象</a:t>
            </a:r>
          </a:p>
          <a:p>
            <a:pPr lvl="2" eaLnBrk="1" hangingPunct="1">
              <a:lnSpc>
                <a:spcPct val="90000"/>
              </a:lnSpc>
            </a:pPr>
            <a:r>
              <a:rPr lang="zh-CN" altLang="en-US" sz="2000" dirty="0"/>
              <a:t>吸收型衰落（慢衰落）：传输媒质电参数变化</a:t>
            </a:r>
          </a:p>
          <a:p>
            <a:pPr lvl="2" eaLnBrk="1" hangingPunct="1">
              <a:lnSpc>
                <a:spcPct val="90000"/>
              </a:lnSpc>
            </a:pPr>
            <a:r>
              <a:rPr lang="zh-CN" altLang="en-US" sz="2000" dirty="0"/>
              <a:t>干涉型衰落（快衰落）：随机多径干涉现象</a:t>
            </a:r>
          </a:p>
          <a:p>
            <a:pPr lvl="1" eaLnBrk="1" hangingPunct="1">
              <a:lnSpc>
                <a:spcPct val="90000"/>
              </a:lnSpc>
            </a:pPr>
            <a:r>
              <a:rPr lang="en-US" altLang="zh-CN" sz="2400" dirty="0"/>
              <a:t>3 </a:t>
            </a:r>
            <a:r>
              <a:rPr lang="zh-CN" altLang="en-US" sz="2400" dirty="0"/>
              <a:t>传输失真</a:t>
            </a:r>
          </a:p>
          <a:p>
            <a:pPr lvl="2" eaLnBrk="1" hangingPunct="1">
              <a:lnSpc>
                <a:spcPct val="90000"/>
              </a:lnSpc>
            </a:pPr>
            <a:r>
              <a:rPr lang="zh-CN" altLang="en-US" sz="2000" dirty="0"/>
              <a:t>振幅失真</a:t>
            </a:r>
          </a:p>
          <a:p>
            <a:pPr lvl="2" eaLnBrk="1" hangingPunct="1">
              <a:lnSpc>
                <a:spcPct val="90000"/>
              </a:lnSpc>
            </a:pPr>
            <a:r>
              <a:rPr lang="zh-CN" altLang="en-US" sz="2000" dirty="0"/>
              <a:t>相位失真</a:t>
            </a:r>
          </a:p>
          <a:p>
            <a:pPr lvl="1" eaLnBrk="1" hangingPunct="1"/>
            <a:r>
              <a:rPr lang="en-US" altLang="zh-CN" sz="2400" dirty="0">
                <a:sym typeface="+mn-ea"/>
              </a:rPr>
              <a:t>4</a:t>
            </a:r>
            <a:r>
              <a:rPr lang="zh-CN" altLang="en-US" sz="2400" dirty="0">
                <a:sym typeface="+mn-ea"/>
              </a:rPr>
              <a:t>电波的折射，反射，散射和绕射现象</a:t>
            </a:r>
            <a:endParaRPr lang="zh-CN" altLang="en-US" sz="2400" dirty="0"/>
          </a:p>
          <a:p>
            <a:pPr lvl="1" eaLnBrk="1" hangingPunct="1"/>
            <a:r>
              <a:rPr lang="en-US" altLang="zh-CN" sz="2400" dirty="0">
                <a:sym typeface="+mn-ea"/>
              </a:rPr>
              <a:t>5</a:t>
            </a:r>
            <a:r>
              <a:rPr lang="zh-CN" altLang="en-US" sz="2400" dirty="0">
                <a:sym typeface="+mn-ea"/>
              </a:rPr>
              <a:t>干扰与噪声</a:t>
            </a:r>
            <a:endParaRPr lang="zh-CN" altLang="en-US" sz="2400" dirty="0"/>
          </a:p>
          <a:p>
            <a:pPr lvl="2" eaLnBrk="1" hangingPunct="1"/>
            <a:r>
              <a:rPr lang="zh-CN" altLang="en-US" sz="2000" dirty="0">
                <a:sym typeface="+mn-ea"/>
              </a:rPr>
              <a:t>热噪声：导体中带电粒子随机运动引起</a:t>
            </a:r>
            <a:endParaRPr lang="zh-CN" altLang="en-US" sz="2000" dirty="0"/>
          </a:p>
          <a:p>
            <a:pPr lvl="2" eaLnBrk="1" hangingPunct="1"/>
            <a:r>
              <a:rPr lang="zh-CN" altLang="en-US" sz="2000" dirty="0">
                <a:sym typeface="+mn-ea"/>
              </a:rPr>
              <a:t>串噪声：调制信号通过失真元件引起</a:t>
            </a:r>
            <a:endParaRPr lang="zh-CN" altLang="en-US" sz="2000" dirty="0"/>
          </a:p>
          <a:p>
            <a:pPr lvl="2" eaLnBrk="1" hangingPunct="1"/>
            <a:r>
              <a:rPr lang="zh-CN" altLang="en-US" sz="2000" dirty="0">
                <a:sym typeface="+mn-ea"/>
              </a:rPr>
              <a:t>干扰噪声</a:t>
            </a:r>
            <a:r>
              <a:rPr lang="en-US" altLang="zh-CN" sz="2000" dirty="0">
                <a:sym typeface="+mn-ea"/>
              </a:rPr>
              <a:t>(</a:t>
            </a:r>
            <a:r>
              <a:rPr lang="zh-CN" altLang="en-US" sz="2000" dirty="0">
                <a:sym typeface="+mn-ea"/>
              </a:rPr>
              <a:t>环境噪声</a:t>
            </a:r>
            <a:r>
              <a:rPr lang="en-US" altLang="zh-CN" sz="2000" dirty="0">
                <a:sym typeface="+mn-ea"/>
              </a:rPr>
              <a:t>)</a:t>
            </a:r>
            <a:r>
              <a:rPr lang="zh-CN" altLang="en-US" sz="2000" dirty="0">
                <a:sym typeface="+mn-ea"/>
              </a:rPr>
              <a:t>：本系统或其它系统在空间传播的信号或干扰引起</a:t>
            </a:r>
            <a:endParaRPr lang="zh-CN" altLang="en-US" sz="2000" dirty="0"/>
          </a:p>
          <a:p>
            <a:pPr lvl="0" eaLnBrk="1" hangingPunct="1"/>
            <a:endParaRPr lang="en-US" altLang="zh-CN" sz="2400" dirty="0"/>
          </a:p>
        </p:txBody>
      </p:sp>
      <p:sp>
        <p:nvSpPr>
          <p:cNvPr id="2" name="矩形 1">
            <a:extLst>
              <a:ext uri="{FF2B5EF4-FFF2-40B4-BE49-F238E27FC236}">
                <a16:creationId xmlns:a16="http://schemas.microsoft.com/office/drawing/2014/main" id="{D517996F-55D4-43D6-B0BF-78DC1564AF04}"/>
              </a:ext>
            </a:extLst>
          </p:cNvPr>
          <p:cNvSpPr/>
          <p:nvPr/>
        </p:nvSpPr>
        <p:spPr>
          <a:xfrm>
            <a:off x="611560" y="439290"/>
            <a:ext cx="3570208"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传输媒质影响</a:t>
            </a: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t>电磁波的传输方式</a:t>
            </a:r>
          </a:p>
          <a:p>
            <a:pPr lvl="1"/>
            <a:r>
              <a:rPr lang="zh-CN" sz="2400" dirty="0">
                <a:sym typeface="+mn-ea"/>
              </a:rPr>
              <a:t>电磁波传播特点</a:t>
            </a:r>
          </a:p>
          <a:p>
            <a:pPr lvl="2"/>
            <a:r>
              <a:rPr lang="zh-CN" sz="2450" dirty="0">
                <a:sym typeface="+mn-ea"/>
              </a:rPr>
              <a:t>理想模型</a:t>
            </a:r>
            <a:r>
              <a:rPr lang="en-US" altLang="zh-CN" sz="2450" dirty="0">
                <a:sym typeface="+mn-ea"/>
              </a:rPr>
              <a:t>-</a:t>
            </a:r>
            <a:r>
              <a:rPr lang="zh-CN" altLang="en-US" sz="2450" dirty="0">
                <a:sym typeface="+mn-ea"/>
              </a:rPr>
              <a:t>自由空间衰落</a:t>
            </a:r>
          </a:p>
          <a:p>
            <a:pPr lvl="2"/>
            <a:r>
              <a:rPr lang="zh-CN" altLang="en-US" sz="2450" dirty="0">
                <a:sym typeface="+mn-ea"/>
              </a:rPr>
              <a:t>媒介因素</a:t>
            </a:r>
          </a:p>
          <a:p>
            <a:pPr lvl="1"/>
            <a:r>
              <a:rPr lang="zh-CN" altLang="en-US" sz="2400" dirty="0">
                <a:sym typeface="+mn-ea"/>
              </a:rPr>
              <a:t>地波</a:t>
            </a:r>
            <a:endParaRPr lang="zh-CN" altLang="en-US" sz="2400" dirty="0"/>
          </a:p>
          <a:p>
            <a:pPr lvl="1"/>
            <a:r>
              <a:rPr lang="zh-CN" altLang="en-US" sz="2400" dirty="0">
                <a:sym typeface="+mn-ea"/>
              </a:rPr>
              <a:t>天波</a:t>
            </a:r>
            <a:endParaRPr lang="zh-CN" altLang="en-US" sz="2400" dirty="0"/>
          </a:p>
          <a:p>
            <a:pPr lvl="1"/>
            <a:r>
              <a:rPr lang="zh-CN" altLang="en-US" sz="2400" dirty="0">
                <a:sym typeface="+mn-ea"/>
              </a:rPr>
              <a:t>视距传输</a:t>
            </a:r>
            <a:endParaRPr lang="en-US" altLang="zh-CN" sz="2400" dirty="0"/>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p:cNvSpPr>
          <p:nvPr>
            <p:ph idx="1"/>
          </p:nvPr>
        </p:nvSpPr>
        <p:spPr>
          <a:xfrm>
            <a:off x="685800" y="785813"/>
            <a:ext cx="7772400" cy="4822825"/>
          </a:xfrm>
        </p:spPr>
        <p:txBody>
          <a:bodyPr vert="horz" wrap="square" lIns="91440" tIns="45720" rIns="91440" bIns="45720" anchor="t"/>
          <a:lstStyle/>
          <a:p>
            <a:pPr eaLnBrk="1" hangingPunct="1"/>
            <a:r>
              <a:rPr lang="en-US" altLang="zh-CN" sz="2600" b="1" dirty="0"/>
              <a:t>1. </a:t>
            </a:r>
            <a:r>
              <a:rPr lang="zh-CN" altLang="en-US" sz="2600" b="1" dirty="0"/>
              <a:t>传输损耗</a:t>
            </a:r>
          </a:p>
        </p:txBody>
      </p:sp>
      <p:grpSp>
        <p:nvGrpSpPr>
          <p:cNvPr id="13319" name="Group 3"/>
          <p:cNvGrpSpPr/>
          <p:nvPr/>
        </p:nvGrpSpPr>
        <p:grpSpPr>
          <a:xfrm>
            <a:off x="700088" y="1242060"/>
            <a:ext cx="7510462" cy="4629150"/>
            <a:chOff x="431" y="1229"/>
            <a:chExt cx="4731" cy="2916"/>
          </a:xfrm>
        </p:grpSpPr>
        <p:sp>
          <p:nvSpPr>
            <p:cNvPr id="13320" name="Rectangle 4"/>
            <p:cNvSpPr/>
            <p:nvPr/>
          </p:nvSpPr>
          <p:spPr>
            <a:xfrm>
              <a:off x="431" y="1229"/>
              <a:ext cx="2201" cy="288"/>
            </a:xfrm>
            <a:prstGeom prst="rect">
              <a:avLst/>
            </a:prstGeom>
            <a:noFill/>
            <a:ln w="9525">
              <a:noFill/>
            </a:ln>
          </p:spPr>
          <p:txBody>
            <a:bodyPr wrap="none" anchor="ctr">
              <a:spAutoFit/>
            </a:bodyPr>
            <a:lstStyle/>
            <a:p>
              <a:pPr lvl="0" eaLnBrk="1" hangingPunct="1"/>
              <a:r>
                <a:rPr lang="zh-CN" altLang="en-US" sz="2400" dirty="0">
                  <a:latin typeface="Times New Roman" panose="02020603050405020304" pitchFamily="18" charset="0"/>
                  <a:ea typeface="宋体" panose="02010600030101010101" pitchFamily="2" charset="-122"/>
                </a:rPr>
                <a:t>接收点场强</a:t>
              </a:r>
              <a:r>
                <a:rPr lang="en-US" altLang="zh-CN" sz="2400" dirty="0">
                  <a:latin typeface="Times New Roman" panose="02020603050405020304" pitchFamily="18" charset="0"/>
                  <a:ea typeface="宋体" panose="02010600030101010101" pitchFamily="2" charset="-122"/>
                </a:rPr>
                <a:t>E</a:t>
              </a:r>
              <a:r>
                <a:rPr lang="zh-CN" altLang="en-US" sz="2400" dirty="0">
                  <a:latin typeface="Times New Roman" panose="02020603050405020304" pitchFamily="18" charset="0"/>
                  <a:ea typeface="宋体" panose="02010600030101010101" pitchFamily="2" charset="-122"/>
                </a:rPr>
                <a:t>的表示为： </a:t>
              </a:r>
            </a:p>
          </p:txBody>
        </p:sp>
        <p:sp>
          <p:nvSpPr>
            <p:cNvPr id="13321" name="Rectangle 5"/>
            <p:cNvSpPr/>
            <p:nvPr/>
          </p:nvSpPr>
          <p:spPr>
            <a:xfrm>
              <a:off x="475" y="2390"/>
              <a:ext cx="1316" cy="288"/>
            </a:xfrm>
            <a:prstGeom prst="rect">
              <a:avLst/>
            </a:prstGeom>
            <a:noFill/>
            <a:ln w="9525">
              <a:noFill/>
            </a:ln>
          </p:spPr>
          <p:txBody>
            <a:bodyPr wrap="none" anchor="ctr">
              <a:spAutoFit/>
            </a:bodyPr>
            <a:lstStyle/>
            <a:p>
              <a:pPr lvl="0" eaLnBrk="1" hangingPunct="1"/>
              <a:r>
                <a:rPr lang="zh-CN" altLang="en-US" sz="2400" dirty="0">
                  <a:latin typeface="Times New Roman" panose="02020603050405020304" pitchFamily="18" charset="0"/>
                  <a:ea typeface="宋体" panose="02010600030101010101" pitchFamily="2" charset="-122"/>
                </a:rPr>
                <a:t>接收功率为： </a:t>
              </a:r>
            </a:p>
          </p:txBody>
        </p:sp>
        <p:graphicFrame>
          <p:nvGraphicFramePr>
            <p:cNvPr id="13314" name="Object 6"/>
            <p:cNvGraphicFramePr/>
            <p:nvPr/>
          </p:nvGraphicFramePr>
          <p:xfrm>
            <a:off x="1960" y="1559"/>
            <a:ext cx="2912" cy="592"/>
          </p:xfrm>
          <a:graphic>
            <a:graphicData uri="http://schemas.openxmlformats.org/presentationml/2006/ole">
              <mc:AlternateContent xmlns:mc="http://schemas.openxmlformats.org/markup-compatibility/2006">
                <mc:Choice xmlns:v="urn:schemas-microsoft-com:vml" Requires="v">
                  <p:oleObj spid="_x0000_s22369" r:id="rId3" imgW="2298700" imgH="469900" progId="Equation.DSMT4">
                    <p:embed/>
                  </p:oleObj>
                </mc:Choice>
                <mc:Fallback>
                  <p:oleObj r:id="rId3" imgW="2298700" imgH="469900" progId="Equation.DSMT4">
                    <p:embed/>
                    <p:pic>
                      <p:nvPicPr>
                        <p:cNvPr id="0" name="图片 3144"/>
                        <p:cNvPicPr/>
                        <p:nvPr/>
                      </p:nvPicPr>
                      <p:blipFill>
                        <a:blip r:embed="rId4"/>
                        <a:stretch>
                          <a:fillRect/>
                        </a:stretch>
                      </p:blipFill>
                      <p:spPr>
                        <a:xfrm>
                          <a:off x="1960" y="1559"/>
                          <a:ext cx="2912" cy="592"/>
                        </a:xfrm>
                        <a:prstGeom prst="rect">
                          <a:avLst/>
                        </a:prstGeom>
                        <a:noFill/>
                        <a:ln w="38100">
                          <a:noFill/>
                          <a:miter/>
                        </a:ln>
                      </p:spPr>
                    </p:pic>
                  </p:oleObj>
                </mc:Fallback>
              </mc:AlternateContent>
            </a:graphicData>
          </a:graphic>
        </p:graphicFrame>
        <p:graphicFrame>
          <p:nvGraphicFramePr>
            <p:cNvPr id="13315" name="Object 7"/>
            <p:cNvGraphicFramePr/>
            <p:nvPr/>
          </p:nvGraphicFramePr>
          <p:xfrm>
            <a:off x="1934" y="2227"/>
            <a:ext cx="2294" cy="613"/>
          </p:xfrm>
          <a:graphic>
            <a:graphicData uri="http://schemas.openxmlformats.org/presentationml/2006/ole">
              <mc:AlternateContent xmlns:mc="http://schemas.openxmlformats.org/markup-compatibility/2006">
                <mc:Choice xmlns:v="urn:schemas-microsoft-com:vml" Requires="v">
                  <p:oleObj spid="_x0000_s22370" r:id="rId5" imgW="1676400" imgH="469900" progId="Equation.DSMT4">
                    <p:embed/>
                  </p:oleObj>
                </mc:Choice>
                <mc:Fallback>
                  <p:oleObj r:id="rId5" imgW="1676400" imgH="469900" progId="Equation.DSMT4">
                    <p:embed/>
                    <p:pic>
                      <p:nvPicPr>
                        <p:cNvPr id="0" name="图片 3145"/>
                        <p:cNvPicPr/>
                        <p:nvPr/>
                      </p:nvPicPr>
                      <p:blipFill>
                        <a:blip r:embed="rId6"/>
                        <a:stretch>
                          <a:fillRect/>
                        </a:stretch>
                      </p:blipFill>
                      <p:spPr>
                        <a:xfrm>
                          <a:off x="1934" y="2227"/>
                          <a:ext cx="2294" cy="613"/>
                        </a:xfrm>
                        <a:prstGeom prst="rect">
                          <a:avLst/>
                        </a:prstGeom>
                        <a:noFill/>
                        <a:ln w="38100">
                          <a:noFill/>
                          <a:miter/>
                        </a:ln>
                      </p:spPr>
                    </p:pic>
                  </p:oleObj>
                </mc:Fallback>
              </mc:AlternateContent>
            </a:graphicData>
          </a:graphic>
        </p:graphicFrame>
        <p:graphicFrame>
          <p:nvGraphicFramePr>
            <p:cNvPr id="13316" name="Object 8"/>
            <p:cNvGraphicFramePr/>
            <p:nvPr/>
          </p:nvGraphicFramePr>
          <p:xfrm>
            <a:off x="2028" y="3076"/>
            <a:ext cx="1904" cy="557"/>
          </p:xfrm>
          <a:graphic>
            <a:graphicData uri="http://schemas.openxmlformats.org/presentationml/2006/ole">
              <mc:AlternateContent xmlns:mc="http://schemas.openxmlformats.org/markup-compatibility/2006">
                <mc:Choice xmlns:v="urn:schemas-microsoft-com:vml" Requires="v">
                  <p:oleObj spid="_x0000_s22371" r:id="rId7" imgW="1663065" imgH="482600" progId="Equation.DSMT4">
                    <p:embed/>
                  </p:oleObj>
                </mc:Choice>
                <mc:Fallback>
                  <p:oleObj r:id="rId7" imgW="1663065" imgH="482600" progId="Equation.DSMT4">
                    <p:embed/>
                    <p:pic>
                      <p:nvPicPr>
                        <p:cNvPr id="0" name="图片 3146"/>
                        <p:cNvPicPr/>
                        <p:nvPr/>
                      </p:nvPicPr>
                      <p:blipFill>
                        <a:blip r:embed="rId8"/>
                        <a:stretch>
                          <a:fillRect/>
                        </a:stretch>
                      </p:blipFill>
                      <p:spPr>
                        <a:xfrm>
                          <a:off x="2028" y="3076"/>
                          <a:ext cx="1904" cy="557"/>
                        </a:xfrm>
                        <a:prstGeom prst="rect">
                          <a:avLst/>
                        </a:prstGeom>
                        <a:noFill/>
                        <a:ln w="38100">
                          <a:noFill/>
                          <a:miter/>
                        </a:ln>
                      </p:spPr>
                    </p:pic>
                  </p:oleObj>
                </mc:Fallback>
              </mc:AlternateContent>
            </a:graphicData>
          </a:graphic>
        </p:graphicFrame>
        <p:sp>
          <p:nvSpPr>
            <p:cNvPr id="13322" name="Rectangle 9"/>
            <p:cNvSpPr/>
            <p:nvPr/>
          </p:nvSpPr>
          <p:spPr>
            <a:xfrm>
              <a:off x="487" y="3207"/>
              <a:ext cx="1076" cy="288"/>
            </a:xfrm>
            <a:prstGeom prst="rect">
              <a:avLst/>
            </a:prstGeom>
            <a:noFill/>
            <a:ln w="9525">
              <a:noFill/>
            </a:ln>
          </p:spPr>
          <p:txBody>
            <a:bodyPr wrap="none" anchor="ctr">
              <a:spAutoFit/>
            </a:bodyPr>
            <a:lstStyle/>
            <a:p>
              <a:pPr lvl="0" eaLnBrk="1" hangingPunct="1"/>
              <a:r>
                <a:rPr lang="zh-CN" altLang="en-US" sz="2400" dirty="0">
                  <a:latin typeface="Times New Roman" panose="02020603050405020304" pitchFamily="18" charset="0"/>
                  <a:ea typeface="宋体" panose="02010600030101010101" pitchFamily="2" charset="-122"/>
                </a:rPr>
                <a:t>传输损耗：</a:t>
              </a:r>
            </a:p>
          </p:txBody>
        </p:sp>
        <p:graphicFrame>
          <p:nvGraphicFramePr>
            <p:cNvPr id="13317" name="Object 10"/>
            <p:cNvGraphicFramePr/>
            <p:nvPr/>
          </p:nvGraphicFramePr>
          <p:xfrm>
            <a:off x="2037" y="3652"/>
            <a:ext cx="3125" cy="493"/>
          </p:xfrm>
          <a:graphic>
            <a:graphicData uri="http://schemas.openxmlformats.org/presentationml/2006/ole">
              <mc:AlternateContent xmlns:mc="http://schemas.openxmlformats.org/markup-compatibility/2006">
                <mc:Choice xmlns:v="urn:schemas-microsoft-com:vml" Requires="v">
                  <p:oleObj spid="_x0000_s22372" r:id="rId9" imgW="2716530" imgH="431800" progId="Equation.DSMT4">
                    <p:embed/>
                  </p:oleObj>
                </mc:Choice>
                <mc:Fallback>
                  <p:oleObj r:id="rId9" imgW="2716530" imgH="431800" progId="Equation.DSMT4">
                    <p:embed/>
                    <p:pic>
                      <p:nvPicPr>
                        <p:cNvPr id="0" name="图片 3147"/>
                        <p:cNvPicPr/>
                        <p:nvPr/>
                      </p:nvPicPr>
                      <p:blipFill>
                        <a:blip r:embed="rId10"/>
                        <a:stretch>
                          <a:fillRect/>
                        </a:stretch>
                      </p:blipFill>
                      <p:spPr>
                        <a:xfrm>
                          <a:off x="2037" y="3652"/>
                          <a:ext cx="3125" cy="493"/>
                        </a:xfrm>
                        <a:prstGeom prst="rect">
                          <a:avLst/>
                        </a:prstGeom>
                        <a:noFill/>
                        <a:ln w="38100">
                          <a:noFill/>
                          <a:miter/>
                        </a:ln>
                      </p:spPr>
                    </p:pic>
                  </p:oleObj>
                </mc:Fallback>
              </mc:AlternateContent>
            </a:graphicData>
          </a:graphic>
        </p:graphicFrame>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idx="1"/>
          </p:nvPr>
        </p:nvSpPr>
        <p:spPr>
          <a:xfrm>
            <a:off x="685800" y="904875"/>
            <a:ext cx="7772400" cy="5191125"/>
          </a:xfrm>
        </p:spPr>
        <p:txBody>
          <a:bodyPr vert="horz" wrap="square" lIns="91440" tIns="45720" rIns="91440" bIns="45720" anchor="t"/>
          <a:lstStyle/>
          <a:p>
            <a:pPr eaLnBrk="1" hangingPunct="1"/>
            <a:r>
              <a:rPr lang="en-US" altLang="zh-CN" sz="2600" b="1" dirty="0"/>
              <a:t>2. </a:t>
            </a:r>
            <a:r>
              <a:rPr lang="zh-CN" altLang="en-US" sz="2600" b="1" dirty="0"/>
              <a:t>衰落：信号电平</a:t>
            </a:r>
            <a:r>
              <a:rPr lang="zh-CN" altLang="en-US" sz="2600" b="1" dirty="0">
                <a:solidFill>
                  <a:srgbClr val="FF0000"/>
                </a:solidFill>
              </a:rPr>
              <a:t>随时间而随机起伏</a:t>
            </a:r>
            <a:r>
              <a:rPr lang="zh-CN" altLang="en-US" sz="2600" b="1" dirty="0"/>
              <a:t>的现象</a:t>
            </a:r>
          </a:p>
          <a:p>
            <a:pPr eaLnBrk="1" hangingPunct="1"/>
            <a:endParaRPr lang="zh-CN" altLang="en-US" sz="2600" b="1" dirty="0"/>
          </a:p>
          <a:p>
            <a:pPr eaLnBrk="1" hangingPunct="1">
              <a:buClr>
                <a:schemeClr val="tx1"/>
              </a:buClr>
              <a:buFont typeface="Wingdings" panose="05000000000000000000" pitchFamily="2" charset="2"/>
              <a:buChar char="Ø"/>
            </a:pPr>
            <a:r>
              <a:rPr lang="zh-CN" altLang="en-US" sz="2400" b="1" dirty="0">
                <a:solidFill>
                  <a:srgbClr val="FF0000"/>
                </a:solidFill>
              </a:rPr>
              <a:t>吸收型衰落：</a:t>
            </a:r>
            <a:r>
              <a:rPr lang="zh-CN" altLang="en-US" sz="2400" dirty="0"/>
              <a:t>主要来源于传输媒质电参数随时间的变化，例如电离层的电子浓度。由于媒质的变化是随机的、缓慢的，因此由这种机理形成信号电平的变化也是缓慢的，故吸收型衰落是慢衰落</a:t>
            </a:r>
          </a:p>
          <a:p>
            <a:pPr eaLnBrk="1" hangingPunct="1">
              <a:buClr>
                <a:schemeClr val="tx1"/>
              </a:buClr>
              <a:buFont typeface="Wingdings" panose="05000000000000000000" pitchFamily="2" charset="2"/>
              <a:buChar char="Ø"/>
            </a:pPr>
            <a:endParaRPr lang="zh-CN" altLang="en-US" sz="2400" dirty="0"/>
          </a:p>
          <a:p>
            <a:pPr eaLnBrk="1" hangingPunct="1">
              <a:buClr>
                <a:schemeClr val="tx1"/>
              </a:buClr>
              <a:buFont typeface="Wingdings" panose="05000000000000000000" pitchFamily="2" charset="2"/>
              <a:buChar char="Ø"/>
            </a:pPr>
            <a:r>
              <a:rPr lang="zh-CN" altLang="en-US" sz="2400" b="1" dirty="0">
                <a:solidFill>
                  <a:srgbClr val="FF0000"/>
                </a:solidFill>
              </a:rPr>
              <a:t>干涉型衰落：</a:t>
            </a:r>
            <a:r>
              <a:rPr lang="zh-CN" altLang="en-US" sz="2400" dirty="0"/>
              <a:t>由随机的多径传输引起的。接收点场强是不同传输路径的场的叠加，只要各路径的相对时延稍有变化，合成信号电平就会有明显的快速起伏，表现出快衰落的特征，故干涉型衰落又称为多径衰落</a:t>
            </a:r>
            <a:r>
              <a:rPr lang="zh-CN" altLang="en-US" sz="2100" dirty="0"/>
              <a:t>  </a:t>
            </a:r>
            <a:endParaRPr lang="zh-CN" altLang="en-US" sz="2100" b="1" dirty="0"/>
          </a:p>
          <a:p>
            <a:pPr eaLnBrk="1" hangingPunct="1">
              <a:buClr>
                <a:schemeClr val="tx1"/>
              </a:buClr>
              <a:buNone/>
            </a:pPr>
            <a:endParaRPr lang="en-US" altLang="zh-CN" sz="21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idx="1"/>
          </p:nvPr>
        </p:nvSpPr>
        <p:spPr>
          <a:xfrm>
            <a:off x="685800" y="914400"/>
            <a:ext cx="7772400" cy="5191125"/>
          </a:xfrm>
        </p:spPr>
        <p:txBody>
          <a:bodyPr vert="horz" wrap="square" lIns="91440" tIns="45720" rIns="91440" bIns="45720" anchor="t"/>
          <a:lstStyle/>
          <a:p>
            <a:pPr eaLnBrk="1" hangingPunct="1"/>
            <a:r>
              <a:rPr lang="en-US" altLang="zh-CN" sz="2800" b="1" dirty="0"/>
              <a:t>3. </a:t>
            </a:r>
            <a:r>
              <a:rPr lang="zh-CN" altLang="en-US" sz="2800" b="1" dirty="0"/>
              <a:t>传输失真：</a:t>
            </a:r>
            <a:r>
              <a:rPr lang="zh-CN" altLang="en-US" sz="2800" dirty="0"/>
              <a:t>不同频率分量幅度、相位发生不同变化，导致信号失真。</a:t>
            </a:r>
          </a:p>
          <a:p>
            <a:pPr eaLnBrk="1" hangingPunct="1"/>
            <a:endParaRPr lang="zh-CN" altLang="en-US" sz="2800" b="1" dirty="0"/>
          </a:p>
          <a:p>
            <a:pPr lvl="1" eaLnBrk="1" hangingPunct="1">
              <a:buFont typeface="Wingdings" panose="05000000000000000000" pitchFamily="2" charset="2"/>
              <a:buChar char="Ø"/>
            </a:pPr>
            <a:r>
              <a:rPr lang="zh-CN" altLang="en-US" b="1" dirty="0"/>
              <a:t>媒质色散</a:t>
            </a:r>
            <a:endParaRPr lang="zh-CN" altLang="en-US" dirty="0"/>
          </a:p>
          <a:p>
            <a:pPr lvl="1" eaLnBrk="1" hangingPunct="1">
              <a:buFont typeface="Wingdings" panose="05000000000000000000" pitchFamily="2" charset="2"/>
              <a:buChar char="Ø"/>
            </a:pPr>
            <a:r>
              <a:rPr lang="zh-CN" altLang="en-US" b="1" dirty="0"/>
              <a:t>多径效应</a:t>
            </a:r>
          </a:p>
          <a:p>
            <a:pPr eaLnBrk="1" hangingPunct="1">
              <a:buClr>
                <a:schemeClr val="tx1"/>
              </a:buClr>
              <a:buFont typeface="Wingdings" panose="05000000000000000000" pitchFamily="2" charset="2"/>
              <a:buChar char="Ø"/>
            </a:pPr>
            <a:endParaRPr lang="en-US" altLang="zh-CN" sz="2100"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idx="1"/>
          </p:nvPr>
        </p:nvSpPr>
        <p:spPr>
          <a:xfrm>
            <a:off x="685800" y="787400"/>
            <a:ext cx="7772400" cy="5308600"/>
          </a:xfrm>
        </p:spPr>
        <p:txBody>
          <a:bodyPr vert="horz" wrap="square" lIns="91440" tIns="45720" rIns="91440" bIns="45720" anchor="t"/>
          <a:lstStyle/>
          <a:p>
            <a:pPr marL="609600" indent="-609600" eaLnBrk="1" hangingPunct="1">
              <a:lnSpc>
                <a:spcPct val="80000"/>
              </a:lnSpc>
            </a:pPr>
            <a:r>
              <a:rPr lang="en-US" altLang="zh-CN" sz="2800" b="1" dirty="0"/>
              <a:t>4. </a:t>
            </a:r>
            <a:r>
              <a:rPr lang="zh-CN" altLang="en-US" sz="2800" b="1" dirty="0"/>
              <a:t>电波的折射、反射、散射与绕射现象</a:t>
            </a:r>
          </a:p>
          <a:p>
            <a:pPr marL="990600" lvl="1" indent="-533400" eaLnBrk="1" hangingPunct="1">
              <a:lnSpc>
                <a:spcPct val="80000"/>
              </a:lnSpc>
            </a:pPr>
            <a:endParaRPr lang="zh-CN" altLang="en-US" sz="2800" dirty="0"/>
          </a:p>
          <a:p>
            <a:pPr marL="609600" indent="-609600" eaLnBrk="1" hangingPunct="1">
              <a:lnSpc>
                <a:spcPct val="80000"/>
              </a:lnSpc>
              <a:buClr>
                <a:schemeClr val="tx1"/>
              </a:buClr>
              <a:buNone/>
            </a:pPr>
            <a:r>
              <a:rPr lang="zh-CN" altLang="en-US" sz="2100" dirty="0"/>
              <a:t>                由于实际的电波传播所经历的空间非常复杂，电波传播的方向可能会发生改变。</a:t>
            </a:r>
          </a:p>
          <a:p>
            <a:pPr marL="609600" indent="-609600" eaLnBrk="1" hangingPunct="1">
              <a:lnSpc>
                <a:spcPct val="80000"/>
              </a:lnSpc>
              <a:buClr>
                <a:schemeClr val="tx1"/>
              </a:buClr>
              <a:buNone/>
            </a:pPr>
            <a:endParaRPr lang="zh-CN" altLang="en-US" sz="2100" dirty="0"/>
          </a:p>
          <a:p>
            <a:pPr marL="990600" lvl="1" indent="-533400" eaLnBrk="1" hangingPunct="1">
              <a:lnSpc>
                <a:spcPct val="80000"/>
              </a:lnSpc>
              <a:buClr>
                <a:schemeClr val="tx1"/>
              </a:buClr>
              <a:buFont typeface="Wingdings" panose="05000000000000000000" pitchFamily="2" charset="2"/>
              <a:buChar char="Ø"/>
            </a:pPr>
            <a:r>
              <a:rPr lang="zh-CN" altLang="en-US" sz="2000" dirty="0"/>
              <a:t>球形地面和障碍物将使电波产生绕射；</a:t>
            </a:r>
          </a:p>
          <a:p>
            <a:pPr marL="990600" lvl="1" indent="-533400" eaLnBrk="1" hangingPunct="1">
              <a:lnSpc>
                <a:spcPct val="80000"/>
              </a:lnSpc>
              <a:buClr>
                <a:schemeClr val="tx1"/>
              </a:buClr>
              <a:buFont typeface="Wingdings" panose="05000000000000000000" pitchFamily="2" charset="2"/>
              <a:buChar char="Ø"/>
            </a:pPr>
            <a:r>
              <a:rPr lang="zh-CN" altLang="en-US" sz="2000" dirty="0"/>
              <a:t>地貌、地物等将使电波产生折射、反射或散射；</a:t>
            </a:r>
          </a:p>
          <a:p>
            <a:pPr marL="990600" lvl="1" indent="-533400" eaLnBrk="1" hangingPunct="1">
              <a:lnSpc>
                <a:spcPct val="80000"/>
              </a:lnSpc>
              <a:buClr>
                <a:schemeClr val="tx1"/>
              </a:buClr>
              <a:buFont typeface="Wingdings" panose="05000000000000000000" pitchFamily="2" charset="2"/>
              <a:buChar char="Ø"/>
            </a:pPr>
            <a:r>
              <a:rPr lang="zh-CN" altLang="en-US" sz="2000" dirty="0"/>
              <a:t>对流层中的湍流团、雨滴等水凝物使电波特别是微波产生散射；</a:t>
            </a:r>
          </a:p>
          <a:p>
            <a:pPr marL="990600" lvl="1" indent="-533400" eaLnBrk="1" hangingPunct="1">
              <a:lnSpc>
                <a:spcPct val="80000"/>
              </a:lnSpc>
              <a:buClr>
                <a:schemeClr val="tx1"/>
              </a:buClr>
              <a:buFont typeface="Wingdings" panose="05000000000000000000" pitchFamily="2" charset="2"/>
              <a:buChar char="Ø"/>
            </a:pPr>
            <a:r>
              <a:rPr lang="zh-CN" altLang="en-US" sz="2000" dirty="0"/>
              <a:t>由于对流层内温度、湿度随高度而异，导致对流层的折射指数也随高度而变化，使得电波射线产生连续的小角度的折射，结果使射线轨迹弯曲。</a:t>
            </a:r>
          </a:p>
          <a:p>
            <a:pPr marL="609600" indent="-609600" eaLnBrk="1" hangingPunct="1">
              <a:lnSpc>
                <a:spcPct val="80000"/>
              </a:lnSpc>
              <a:buClr>
                <a:schemeClr val="tx1"/>
              </a:buClr>
              <a:buNone/>
            </a:pPr>
            <a:r>
              <a:rPr lang="zh-CN" altLang="en-US" sz="2100" dirty="0"/>
              <a:t>         </a:t>
            </a:r>
          </a:p>
          <a:p>
            <a:pPr marL="609600" indent="-609600" eaLnBrk="1" hangingPunct="1">
              <a:lnSpc>
                <a:spcPct val="100000"/>
              </a:lnSpc>
              <a:buClr>
                <a:schemeClr val="tx1"/>
              </a:buClr>
              <a:buNone/>
            </a:pPr>
            <a:r>
              <a:rPr lang="zh-CN" altLang="en-US" sz="2100" dirty="0"/>
              <a:t>                 总之，上述现象都会使电波传播方向发生变化，这对于利用电波传播完成通信、雷达、遥控、遥测等系统的工作带来一定的麻烦或影响测量精度。因此，在系统设计或实际工作中必须予以考虑。</a:t>
            </a:r>
            <a:r>
              <a:rPr lang="zh-CN" altLang="en-US" sz="1700" dirty="0"/>
              <a:t> </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idx="1"/>
          </p:nvPr>
        </p:nvSpPr>
        <p:spPr>
          <a:xfrm>
            <a:off x="685800" y="876300"/>
            <a:ext cx="8229600" cy="5219700"/>
          </a:xfrm>
        </p:spPr>
        <p:txBody>
          <a:bodyPr vert="horz" wrap="square" lIns="91440" tIns="45720" rIns="91440" bIns="45720" anchor="t"/>
          <a:lstStyle/>
          <a:p>
            <a:pPr eaLnBrk="1" hangingPunct="1">
              <a:lnSpc>
                <a:spcPct val="90000"/>
              </a:lnSpc>
            </a:pPr>
            <a:endParaRPr lang="en-US" altLang="zh-CN" dirty="0"/>
          </a:p>
          <a:p>
            <a:pPr eaLnBrk="1" hangingPunct="1">
              <a:lnSpc>
                <a:spcPct val="90000"/>
              </a:lnSpc>
            </a:pPr>
            <a:r>
              <a:rPr lang="zh-CN" altLang="en-US" dirty="0"/>
              <a:t>干扰：可能导致无线电系统性能下降的因素。</a:t>
            </a:r>
          </a:p>
          <a:p>
            <a:pPr eaLnBrk="1" hangingPunct="1">
              <a:lnSpc>
                <a:spcPct val="90000"/>
              </a:lnSpc>
            </a:pPr>
            <a:r>
              <a:rPr lang="zh-CN" altLang="en-US" dirty="0"/>
              <a:t>广义噪声 ：无线电系统所传输信号之外的一切规则的和不规则的、可懂和不可懂的干扰 。</a:t>
            </a:r>
          </a:p>
          <a:p>
            <a:pPr eaLnBrk="1" hangingPunct="1">
              <a:lnSpc>
                <a:spcPct val="90000"/>
              </a:lnSpc>
            </a:pPr>
            <a:endParaRPr lang="zh-CN" altLang="en-US" dirty="0"/>
          </a:p>
          <a:p>
            <a:pPr eaLnBrk="1" hangingPunct="1">
              <a:lnSpc>
                <a:spcPct val="90000"/>
              </a:lnSpc>
              <a:buNone/>
            </a:pPr>
            <a:r>
              <a:rPr lang="zh-CN" altLang="en-US" dirty="0"/>
              <a:t>            </a:t>
            </a:r>
          </a:p>
        </p:txBody>
      </p:sp>
      <p:sp>
        <p:nvSpPr>
          <p:cNvPr id="67587" name="Rectangle 3"/>
          <p:cNvSpPr/>
          <p:nvPr/>
        </p:nvSpPr>
        <p:spPr>
          <a:xfrm>
            <a:off x="762000" y="685800"/>
            <a:ext cx="2366010" cy="518160"/>
          </a:xfrm>
          <a:prstGeom prst="rect">
            <a:avLst/>
          </a:prstGeom>
          <a:noFill/>
          <a:ln w="9525">
            <a:noFill/>
          </a:ln>
        </p:spPr>
        <p:txBody>
          <a:bodyPr wrap="none">
            <a:spAutoFit/>
          </a:bodyPr>
          <a:lstStyle/>
          <a:p>
            <a:pPr lvl="0" eaLnBrk="1" hangingPunct="1">
              <a:spcBef>
                <a:spcPct val="20000"/>
              </a:spcBef>
              <a:buClr>
                <a:schemeClr val="hlink"/>
              </a:buClr>
              <a:buSzPct val="70000"/>
              <a:buFont typeface="Wingdings" panose="05000000000000000000" pitchFamily="2" charset="2"/>
              <a:buNone/>
            </a:pPr>
            <a:r>
              <a:rPr lang="en-US" altLang="zh-CN" sz="2800" b="1" dirty="0">
                <a:latin typeface="Arial" panose="020B0604020202020204" pitchFamily="34" charset="0"/>
                <a:ea typeface="宋体" panose="02010600030101010101" pitchFamily="2" charset="-122"/>
              </a:rPr>
              <a:t>5. </a:t>
            </a:r>
            <a:r>
              <a:rPr lang="zh-CN" altLang="en-US" sz="2800" b="1" dirty="0">
                <a:latin typeface="Arial" panose="020B0604020202020204" pitchFamily="34" charset="0"/>
                <a:ea typeface="宋体" panose="02010600030101010101" pitchFamily="2" charset="-122"/>
              </a:rPr>
              <a:t>干扰与噪声</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25</a:t>
            </a:fld>
            <a:endParaRPr lang="en-US" altLang="zh-CN" sz="1200" dirty="0">
              <a:latin typeface="Arial Black" panose="020B0A04020102020204" pitchFamily="34" charset="0"/>
              <a:ea typeface="宋体" panose="02010600030101010101" pitchFamily="2" charset="-122"/>
            </a:endParaRPr>
          </a:p>
        </p:txBody>
      </p:sp>
      <p:sp>
        <p:nvSpPr>
          <p:cNvPr id="68611" name="Rectangle 2"/>
          <p:cNvSpPr>
            <a:spLocks noGrp="1"/>
          </p:cNvSpPr>
          <p:nvPr>
            <p:ph type="title"/>
          </p:nvPr>
        </p:nvSpPr>
        <p:spPr/>
        <p:txBody>
          <a:bodyPr vert="horz" wrap="square" lIns="91440" tIns="45720" rIns="91440" bIns="45720" anchor="ctr"/>
          <a:lstStyle/>
          <a:p>
            <a:pPr lvl="0" eaLnBrk="1" hangingPunct="1"/>
            <a:endParaRPr lang="zh-CN" altLang="en-US" dirty="0"/>
          </a:p>
        </p:txBody>
      </p:sp>
      <p:sp>
        <p:nvSpPr>
          <p:cNvPr id="68612" name="Rectangle 3"/>
          <p:cNvSpPr>
            <a:spLocks noGrp="1"/>
          </p:cNvSpPr>
          <p:nvPr>
            <p:ph type="body"/>
          </p:nvPr>
        </p:nvSpPr>
        <p:spPr>
          <a:xfrm>
            <a:off x="457200" y="1335405"/>
            <a:ext cx="8507413" cy="3886200"/>
          </a:xfrm>
        </p:spPr>
        <p:txBody>
          <a:bodyPr vert="horz" wrap="square" lIns="91440" tIns="45720" rIns="91440" bIns="45720" anchor="t"/>
          <a:lstStyle/>
          <a:p>
            <a:pPr lvl="0" eaLnBrk="1" hangingPunct="1"/>
            <a:r>
              <a:rPr lang="zh-CN" altLang="en-US" dirty="0"/>
              <a:t>几何光学法：射线理论</a:t>
            </a:r>
            <a:r>
              <a:rPr lang="en-US" altLang="zh-CN" dirty="0"/>
              <a:t>—</a:t>
            </a:r>
            <a:r>
              <a:rPr lang="zh-CN" altLang="en-US" dirty="0"/>
              <a:t>直射、反射、绕射</a:t>
            </a:r>
          </a:p>
          <a:p>
            <a:pPr lvl="0" eaLnBrk="1" hangingPunct="1"/>
            <a:endParaRPr lang="zh-CN" altLang="en-US" dirty="0"/>
          </a:p>
          <a:p>
            <a:pPr lvl="0" eaLnBrk="1" hangingPunct="1"/>
            <a:r>
              <a:rPr lang="zh-CN" altLang="en-US" dirty="0"/>
              <a:t>物理光学法：电流近似积分</a:t>
            </a:r>
          </a:p>
          <a:p>
            <a:pPr lvl="0" eaLnBrk="1" hangingPunct="1"/>
            <a:endParaRPr lang="zh-CN" altLang="en-US" dirty="0"/>
          </a:p>
          <a:p>
            <a:pPr lvl="0" eaLnBrk="1" hangingPunct="1"/>
            <a:r>
              <a:rPr lang="zh-CN" altLang="en-US" dirty="0"/>
              <a:t>场论方法：   </a:t>
            </a:r>
            <a:r>
              <a:rPr lang="en-US" altLang="zh-CN" dirty="0"/>
              <a:t>Maxwell</a:t>
            </a:r>
            <a:r>
              <a:rPr lang="zh-CN" altLang="en-US" dirty="0"/>
              <a:t>方程</a:t>
            </a:r>
          </a:p>
        </p:txBody>
      </p:sp>
      <p:sp>
        <p:nvSpPr>
          <p:cNvPr id="2" name="矩形 1">
            <a:extLst>
              <a:ext uri="{FF2B5EF4-FFF2-40B4-BE49-F238E27FC236}">
                <a16:creationId xmlns:a16="http://schemas.microsoft.com/office/drawing/2014/main" id="{DB281F04-CF11-4EB0-90CA-7B5428DB880F}"/>
              </a:ext>
            </a:extLst>
          </p:cNvPr>
          <p:cNvSpPr/>
          <p:nvPr/>
        </p:nvSpPr>
        <p:spPr>
          <a:xfrm>
            <a:off x="437456" y="542637"/>
            <a:ext cx="7182544" cy="769441"/>
          </a:xfrm>
          <a:prstGeom prst="rect">
            <a:avLst/>
          </a:prstGeom>
        </p:spPr>
        <p:txBody>
          <a:bodyPr wrap="square">
            <a:spAutoFit/>
          </a:bodyPr>
          <a:lstStyle/>
          <a:p>
            <a:r>
              <a:rPr lang="zh-CN" altLang="en-US" sz="4400" kern="0" dirty="0">
                <a:solidFill>
                  <a:srgbClr val="CC0099"/>
                </a:solidFill>
                <a:latin typeface="Tahoma"/>
                <a:ea typeface="楷体_GB2312"/>
                <a:cs typeface="+mj-cs"/>
              </a:rPr>
              <a:t>电磁波传播的研究方法</a:t>
            </a:r>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6"/>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26</a:t>
            </a:fld>
            <a:endParaRPr lang="en-US" altLang="zh-CN" sz="1200" dirty="0">
              <a:latin typeface="Arial Black" panose="020B0A04020102020204" pitchFamily="34" charset="0"/>
              <a:ea typeface="宋体" panose="02010600030101010101" pitchFamily="2" charset="-122"/>
            </a:endParaRPr>
          </a:p>
        </p:txBody>
      </p:sp>
      <p:sp>
        <p:nvSpPr>
          <p:cNvPr id="14340" name="Rectangle 2"/>
          <p:cNvSpPr>
            <a:spLocks noGrp="1"/>
          </p:cNvSpPr>
          <p:nvPr>
            <p:ph type="title"/>
          </p:nvPr>
        </p:nvSpPr>
        <p:spPr/>
        <p:txBody>
          <a:bodyPr vert="horz" wrap="square" lIns="91440" tIns="45720" rIns="91440" bIns="45720" anchor="ctr"/>
          <a:lstStyle/>
          <a:p>
            <a:pPr lvl="0" eaLnBrk="1" hangingPunct="1"/>
            <a:endParaRPr lang="zh-CN" altLang="en-US" dirty="0"/>
          </a:p>
        </p:txBody>
      </p:sp>
      <p:sp>
        <p:nvSpPr>
          <p:cNvPr id="14341" name="Rectangle 3"/>
          <p:cNvSpPr>
            <a:spLocks noGrp="1"/>
          </p:cNvSpPr>
          <p:nvPr>
            <p:ph type="body" sz="half"/>
          </p:nvPr>
        </p:nvSpPr>
        <p:spPr>
          <a:xfrm>
            <a:off x="756285" y="1198245"/>
            <a:ext cx="7715250" cy="2890520"/>
          </a:xfrm>
        </p:spPr>
        <p:txBody>
          <a:bodyPr vert="horz" wrap="square" lIns="91440" tIns="45720" rIns="91440" bIns="45720" anchor="t"/>
          <a:lstStyle>
            <a:lvl1pPr lvl="0">
              <a:defRPr sz="2600"/>
            </a:lvl1pPr>
            <a:lvl2pPr lvl="1">
              <a:defRPr sz="2200"/>
            </a:lvl2pPr>
            <a:lvl3pPr lvl="2">
              <a:defRPr sz="2000"/>
            </a:lvl3pPr>
            <a:lvl4pPr lvl="3">
              <a:defRPr sz="1800"/>
            </a:lvl4pPr>
            <a:lvl5pPr lvl="4">
              <a:defRPr sz="1800"/>
            </a:lvl5pPr>
          </a:lstStyle>
          <a:p>
            <a:pPr lvl="0" eaLnBrk="1" hangingPunct="1"/>
            <a:r>
              <a:rPr lang="zh-CN" altLang="en-US" dirty="0"/>
              <a:t>衰减因子     定义：实际接收场强和自由空             间场强之比</a:t>
            </a:r>
          </a:p>
          <a:p>
            <a:pPr lvl="0" eaLnBrk="1" hangingPunct="1">
              <a:buNone/>
            </a:pPr>
            <a:endParaRPr lang="zh-CN" altLang="en-US" dirty="0"/>
          </a:p>
          <a:p>
            <a:pPr lvl="0" eaLnBrk="1" hangingPunct="1"/>
            <a:endParaRPr lang="zh-CN" altLang="en-US" dirty="0"/>
          </a:p>
          <a:p>
            <a:pPr lvl="0" eaLnBrk="1" hangingPunct="1"/>
            <a:r>
              <a:rPr lang="zh-CN" altLang="en-US" dirty="0"/>
              <a:t>衰落：吸收性衰落、干涉性衰落</a:t>
            </a:r>
          </a:p>
          <a:p>
            <a:pPr lvl="0" eaLnBrk="1" hangingPunct="1"/>
            <a:r>
              <a:rPr lang="zh-CN" altLang="en-US" dirty="0"/>
              <a:t>失真：随机多径效应、色散效应</a:t>
            </a:r>
          </a:p>
        </p:txBody>
      </p:sp>
      <p:graphicFrame>
        <p:nvGraphicFramePr>
          <p:cNvPr id="14338" name="Object 4"/>
          <p:cNvGraphicFramePr>
            <a:graphicFrameLocks noGrp="1"/>
          </p:cNvGraphicFramePr>
          <p:nvPr>
            <p:ph sz="quarter" idx="1"/>
          </p:nvPr>
        </p:nvGraphicFramePr>
        <p:xfrm>
          <a:off x="2491105" y="2042160"/>
          <a:ext cx="1492250" cy="893763"/>
        </p:xfrm>
        <a:graphic>
          <a:graphicData uri="http://schemas.openxmlformats.org/presentationml/2006/ole">
            <mc:AlternateContent xmlns:mc="http://schemas.openxmlformats.org/markup-compatibility/2006">
              <mc:Choice xmlns:v="urn:schemas-microsoft-com:vml" Requires="v">
                <p:oleObj spid="_x0000_s22745" r:id="rId3" imgW="914400" imgH="469900" progId="Equation.DSMT4">
                  <p:embed/>
                </p:oleObj>
              </mc:Choice>
              <mc:Fallback>
                <p:oleObj r:id="rId3" imgW="914400" imgH="469900" progId="Equation.DSMT4">
                  <p:embed/>
                  <p:pic>
                    <p:nvPicPr>
                      <p:cNvPr id="0" name="图片 3150"/>
                      <p:cNvPicPr/>
                      <p:nvPr/>
                    </p:nvPicPr>
                    <p:blipFill>
                      <a:blip r:embed="rId4"/>
                      <a:stretch>
                        <a:fillRect/>
                      </a:stretch>
                    </p:blipFill>
                    <p:spPr>
                      <a:xfrm>
                        <a:off x="2491105" y="2042160"/>
                        <a:ext cx="1492250" cy="893763"/>
                      </a:xfrm>
                      <a:prstGeom prst="rect">
                        <a:avLst/>
                      </a:prstGeom>
                      <a:noFill/>
                      <a:ln w="38100">
                        <a:miter/>
                      </a:ln>
                    </p:spPr>
                  </p:pic>
                </p:oleObj>
              </mc:Fallback>
            </mc:AlternateContent>
          </a:graphicData>
        </a:graphic>
      </p:graphicFrame>
      <p:sp>
        <p:nvSpPr>
          <p:cNvPr id="52230" name="椭圆 52229"/>
          <p:cNvSpPr/>
          <p:nvPr/>
        </p:nvSpPr>
        <p:spPr>
          <a:xfrm>
            <a:off x="2195195" y="5010150"/>
            <a:ext cx="2159000" cy="863600"/>
          </a:xfrm>
          <a:prstGeom prst="ellipse">
            <a:avLst/>
          </a:prstGeom>
          <a:solidFill>
            <a:srgbClr val="FF9147"/>
          </a:solidFill>
          <a:ln w="9525"/>
          <a:scene3d>
            <a:camera prst="legacyPerspectiveTopLeft">
              <a:rot lat="0" lon="0" rev="0"/>
            </a:camera>
            <a:lightRig rig="legacyNormal1" dir="t"/>
          </a:scene3d>
          <a:sp3d extrusionH="430200" prstMaterial="legacyMatte">
            <a:bevelT w="13500" h="13500" prst="angle"/>
            <a:bevelB w="13500" h="13500" prst="angle"/>
            <a:extrusionClr>
              <a:srgbClr val="FF9147"/>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35" name="椭圆 52234"/>
          <p:cNvSpPr/>
          <p:nvPr/>
        </p:nvSpPr>
        <p:spPr>
          <a:xfrm>
            <a:off x="2195195" y="4073525"/>
            <a:ext cx="2159000" cy="863600"/>
          </a:xfrm>
          <a:prstGeom prst="ellipse">
            <a:avLst/>
          </a:prstGeom>
          <a:solidFill>
            <a:srgbClr val="FF99CC"/>
          </a:solidFill>
          <a:ln w="9525"/>
          <a:scene3d>
            <a:camera prst="legacyPerspectiveTopLeft">
              <a:rot lat="0" lon="0" rev="0"/>
            </a:camera>
            <a:lightRig rig="legacyNormal1" dir="t"/>
          </a:scene3d>
          <a:sp3d extrusionH="430200" prstMaterial="legacyMatte">
            <a:bevelT w="13500" h="13500" prst="angle"/>
            <a:bevelB w="13500" h="13500" prst="angle"/>
            <a:extrusionClr>
              <a:srgbClr val="FF99CC"/>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36" name="椭圆 52235"/>
          <p:cNvSpPr/>
          <p:nvPr/>
        </p:nvSpPr>
        <p:spPr>
          <a:xfrm>
            <a:off x="2195195" y="5945188"/>
            <a:ext cx="2160588" cy="865187"/>
          </a:xfrm>
          <a:prstGeom prst="ellipse">
            <a:avLst/>
          </a:prstGeom>
          <a:solidFill>
            <a:schemeClr val="hlink"/>
          </a:solidFill>
          <a:ln w="9525"/>
          <a:scene3d>
            <a:camera prst="legacyPerspectiveTopLeft">
              <a:rot lat="0" lon="0" rev="0"/>
            </a:camera>
            <a:lightRig rig="legacyNormal1" dir="t"/>
          </a:scene3d>
          <a:sp3d extrusionH="430200" prstMaterial="legacyMatte">
            <a:bevelT w="13500" h="13500" prst="angle"/>
            <a:bevelB w="13500" h="13500" prst="angle"/>
            <a:extrusionClr>
              <a:schemeClr val="hlink"/>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37" name="流程图: 决策 52236"/>
          <p:cNvSpPr/>
          <p:nvPr/>
        </p:nvSpPr>
        <p:spPr>
          <a:xfrm>
            <a:off x="5795645" y="4217988"/>
            <a:ext cx="1584325" cy="647700"/>
          </a:xfrm>
          <a:prstGeom prst="flowChartDecision">
            <a:avLst/>
          </a:prstGeom>
          <a:solidFill>
            <a:srgbClr val="FF99CC"/>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rgbClr val="FF99CC"/>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38" name="流程图: 决策 52237"/>
          <p:cNvSpPr/>
          <p:nvPr/>
        </p:nvSpPr>
        <p:spPr>
          <a:xfrm>
            <a:off x="5795645" y="6089650"/>
            <a:ext cx="1584325" cy="647700"/>
          </a:xfrm>
          <a:prstGeom prst="flowChartDecision">
            <a:avLst/>
          </a:prstGeom>
          <a:solidFill>
            <a:schemeClr val="hlink"/>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chemeClr val="hlink"/>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39" name="流程图: 决策 52238"/>
          <p:cNvSpPr/>
          <p:nvPr/>
        </p:nvSpPr>
        <p:spPr>
          <a:xfrm>
            <a:off x="5795645" y="5153025"/>
            <a:ext cx="1584325" cy="647700"/>
          </a:xfrm>
          <a:prstGeom prst="flowChartDecision">
            <a:avLst/>
          </a:prstGeom>
          <a:solidFill>
            <a:srgbClr val="FF9147"/>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rgbClr val="FF9147"/>
            </a:extrusionClr>
          </a:sp3d>
        </p:spPr>
        <p:txBody>
          <a:bodyPr wrap="none" anchor="ctr">
            <a:flatTx/>
          </a:bodyPr>
          <a:lstStyle/>
          <a:p>
            <a:pPr lvl="0" algn="ctr"/>
            <a:endParaRPr sz="1600" b="1" dirty="0">
              <a:solidFill>
                <a:srgbClr val="080808"/>
              </a:solidFill>
              <a:latin typeface="Times New Roman" panose="02020603050405020304" pitchFamily="18" charset="0"/>
              <a:ea typeface="宋体" panose="02010600030101010101" pitchFamily="2" charset="-122"/>
            </a:endParaRPr>
          </a:p>
        </p:txBody>
      </p:sp>
      <p:sp>
        <p:nvSpPr>
          <p:cNvPr id="52240" name="任意多边形 52239"/>
          <p:cNvSpPr/>
          <p:nvPr/>
        </p:nvSpPr>
        <p:spPr>
          <a:xfrm>
            <a:off x="4571683" y="4433888"/>
            <a:ext cx="863600" cy="2159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CC"/>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rgbClr val="FF99CC"/>
            </a:extrusionClr>
          </a:sp3d>
        </p:spPr>
        <p:txBody>
          <a:bodyPr/>
          <a:lstStyle/>
          <a:p>
            <a:endParaRPr lang="zh-CN" altLang="en-US"/>
          </a:p>
        </p:txBody>
      </p:sp>
      <p:sp>
        <p:nvSpPr>
          <p:cNvPr id="52243" name="任意多边形 52242"/>
          <p:cNvSpPr/>
          <p:nvPr/>
        </p:nvSpPr>
        <p:spPr>
          <a:xfrm>
            <a:off x="4571683" y="5368925"/>
            <a:ext cx="863600" cy="2159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147"/>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rgbClr val="FF9147"/>
            </a:extrusionClr>
          </a:sp3d>
        </p:spPr>
        <p:txBody>
          <a:bodyPr/>
          <a:lstStyle/>
          <a:p>
            <a:endParaRPr lang="zh-CN" altLang="en-US"/>
          </a:p>
        </p:txBody>
      </p:sp>
      <p:sp>
        <p:nvSpPr>
          <p:cNvPr id="52244" name="任意多边形 52243"/>
          <p:cNvSpPr/>
          <p:nvPr/>
        </p:nvSpPr>
        <p:spPr>
          <a:xfrm>
            <a:off x="4571683" y="6305550"/>
            <a:ext cx="863600" cy="2159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cap="flat" cmpd="sng">
            <a:prstDash val="solid"/>
            <a:miter/>
            <a:headEnd type="none" w="med" len="med"/>
            <a:tailEnd type="none" w="med" len="med"/>
          </a:ln>
          <a:scene3d>
            <a:camera prst="legacyPerspectiveTopLeft">
              <a:rot lat="0" lon="0" rev="0"/>
            </a:camera>
            <a:lightRig rig="legacyNormal1" dir="t"/>
          </a:scene3d>
          <a:sp3d extrusionH="430200" prstMaterial="legacyMatte">
            <a:bevelT w="13500" h="13500" prst="angle"/>
            <a:bevelB w="13500" h="13500" prst="angle"/>
            <a:extrusionClr>
              <a:schemeClr val="hlink"/>
            </a:extrusionClr>
          </a:sp3d>
        </p:spPr>
        <p:txBody>
          <a:bodyPr/>
          <a:lstStyle/>
          <a:p>
            <a:endParaRPr lang="zh-CN" altLang="en-US"/>
          </a:p>
        </p:txBody>
      </p:sp>
      <p:sp>
        <p:nvSpPr>
          <p:cNvPr id="52245" name="文本框 52244"/>
          <p:cNvSpPr txBox="1"/>
          <p:nvPr/>
        </p:nvSpPr>
        <p:spPr>
          <a:xfrm>
            <a:off x="2411095" y="4144963"/>
            <a:ext cx="1641475" cy="669925"/>
          </a:xfrm>
          <a:prstGeom prst="rect">
            <a:avLst/>
          </a:prstGeom>
          <a:noFill/>
          <a:ln w="9525">
            <a:noFill/>
          </a:ln>
        </p:spPr>
        <p:txBody>
          <a:bodyPr wrap="none" anchor="t">
            <a:spAutoFit/>
          </a:bodyPr>
          <a:lstStyle/>
          <a:p>
            <a:pPr lvl="0" algn="ctr"/>
            <a:r>
              <a:rPr lang="zh-CN" altLang="en-US" sz="1900" b="1" dirty="0">
                <a:solidFill>
                  <a:srgbClr val="080808"/>
                </a:solidFill>
                <a:latin typeface="Times New Roman" panose="02020603050405020304" pitchFamily="18" charset="0"/>
                <a:ea typeface="宋体" panose="02010600030101010101" pitchFamily="2" charset="-122"/>
              </a:rPr>
              <a:t>功率延迟分布</a:t>
            </a:r>
          </a:p>
          <a:p>
            <a:pPr lvl="0" algn="ctr"/>
            <a:r>
              <a:rPr lang="en-US" altLang="zh-CN" sz="1900" b="1">
                <a:solidFill>
                  <a:srgbClr val="080808"/>
                </a:solidFill>
                <a:latin typeface="Times New Roman" panose="02020603050405020304" pitchFamily="18" charset="0"/>
                <a:ea typeface="宋体" panose="02010600030101010101" pitchFamily="2" charset="-122"/>
              </a:rPr>
              <a:t>PDP</a:t>
            </a:r>
          </a:p>
        </p:txBody>
      </p:sp>
      <p:sp>
        <p:nvSpPr>
          <p:cNvPr id="52246" name="文本框 52245"/>
          <p:cNvSpPr txBox="1"/>
          <p:nvPr/>
        </p:nvSpPr>
        <p:spPr>
          <a:xfrm>
            <a:off x="5986145" y="4352925"/>
            <a:ext cx="1104900" cy="366713"/>
          </a:xfrm>
          <a:prstGeom prst="rect">
            <a:avLst/>
          </a:prstGeom>
          <a:noFill/>
          <a:ln w="9525">
            <a:noFill/>
          </a:ln>
        </p:spPr>
        <p:txBody>
          <a:bodyPr wrap="none" anchor="t">
            <a:spAutoFit/>
          </a:bodyPr>
          <a:lstStyle/>
          <a:p>
            <a:pPr lvl="0" algn="ctr"/>
            <a:r>
              <a:rPr lang="zh-CN" altLang="en-US" sz="1800" b="1" dirty="0">
                <a:solidFill>
                  <a:srgbClr val="080808"/>
                </a:solidFill>
                <a:latin typeface="Times New Roman" panose="02020603050405020304" pitchFamily="18" charset="0"/>
                <a:ea typeface="宋体" panose="02010600030101010101" pitchFamily="2" charset="-122"/>
              </a:rPr>
              <a:t>时间色散</a:t>
            </a:r>
          </a:p>
        </p:txBody>
      </p:sp>
      <p:sp>
        <p:nvSpPr>
          <p:cNvPr id="52248" name="文本框 52247"/>
          <p:cNvSpPr txBox="1"/>
          <p:nvPr/>
        </p:nvSpPr>
        <p:spPr>
          <a:xfrm>
            <a:off x="2266633" y="5191125"/>
            <a:ext cx="1924050" cy="609600"/>
          </a:xfrm>
          <a:prstGeom prst="rect">
            <a:avLst/>
          </a:prstGeom>
          <a:noFill/>
          <a:ln w="9525">
            <a:noFill/>
          </a:ln>
        </p:spPr>
        <p:txBody>
          <a:bodyPr wrap="none" anchor="t">
            <a:spAutoFit/>
          </a:bodyPr>
          <a:lstStyle/>
          <a:p>
            <a:pPr lvl="0" algn="ctr"/>
            <a:r>
              <a:rPr lang="zh-CN" altLang="en-US" sz="1700" b="1" dirty="0">
                <a:solidFill>
                  <a:srgbClr val="080808"/>
                </a:solidFill>
                <a:latin typeface="Times New Roman" panose="02020603050405020304" pitchFamily="18" charset="0"/>
                <a:ea typeface="宋体" panose="02010600030101010101" pitchFamily="2" charset="-122"/>
              </a:rPr>
              <a:t>多普勒功率谱密度</a:t>
            </a:r>
          </a:p>
          <a:p>
            <a:pPr lvl="0" algn="ctr"/>
            <a:r>
              <a:rPr lang="en-US" altLang="zh-CN" sz="1700" b="1">
                <a:solidFill>
                  <a:srgbClr val="080808"/>
                </a:solidFill>
                <a:latin typeface="Times New Roman" panose="02020603050405020304" pitchFamily="18" charset="0"/>
                <a:ea typeface="宋体" panose="02010600030101010101" pitchFamily="2" charset="-122"/>
              </a:rPr>
              <a:t>DPSD</a:t>
            </a:r>
          </a:p>
        </p:txBody>
      </p:sp>
      <p:sp>
        <p:nvSpPr>
          <p:cNvPr id="52249" name="文本框 52248"/>
          <p:cNvSpPr txBox="1"/>
          <p:nvPr/>
        </p:nvSpPr>
        <p:spPr>
          <a:xfrm>
            <a:off x="2793683" y="6018213"/>
            <a:ext cx="912812" cy="669925"/>
          </a:xfrm>
          <a:prstGeom prst="rect">
            <a:avLst/>
          </a:prstGeom>
          <a:noFill/>
          <a:ln w="9525">
            <a:noFill/>
          </a:ln>
        </p:spPr>
        <p:txBody>
          <a:bodyPr wrap="none" anchor="t">
            <a:spAutoFit/>
          </a:bodyPr>
          <a:lstStyle/>
          <a:p>
            <a:pPr lvl="0" algn="ctr"/>
            <a:r>
              <a:rPr lang="zh-CN" altLang="en-US" sz="1900" b="1" dirty="0">
                <a:solidFill>
                  <a:srgbClr val="080808"/>
                </a:solidFill>
                <a:latin typeface="Times New Roman" panose="02020603050405020304" pitchFamily="18" charset="0"/>
                <a:ea typeface="宋体" panose="02010600030101010101" pitchFamily="2" charset="-122"/>
              </a:rPr>
              <a:t>角度谱</a:t>
            </a:r>
          </a:p>
          <a:p>
            <a:pPr lvl="0" algn="ctr"/>
            <a:r>
              <a:rPr lang="en-US" altLang="zh-CN" sz="1900" b="1">
                <a:solidFill>
                  <a:srgbClr val="080808"/>
                </a:solidFill>
                <a:latin typeface="Times New Roman" panose="02020603050405020304" pitchFamily="18" charset="0"/>
                <a:ea typeface="宋体" panose="02010600030101010101" pitchFamily="2" charset="-122"/>
              </a:rPr>
              <a:t>PAP</a:t>
            </a:r>
          </a:p>
        </p:txBody>
      </p:sp>
      <p:sp>
        <p:nvSpPr>
          <p:cNvPr id="52250" name="文本框 52249"/>
          <p:cNvSpPr txBox="1"/>
          <p:nvPr/>
        </p:nvSpPr>
        <p:spPr>
          <a:xfrm>
            <a:off x="6011545" y="5291138"/>
            <a:ext cx="1104900" cy="366712"/>
          </a:xfrm>
          <a:prstGeom prst="rect">
            <a:avLst/>
          </a:prstGeom>
          <a:noFill/>
          <a:ln w="9525">
            <a:noFill/>
          </a:ln>
        </p:spPr>
        <p:txBody>
          <a:bodyPr wrap="none" anchor="t">
            <a:spAutoFit/>
          </a:bodyPr>
          <a:lstStyle/>
          <a:p>
            <a:pPr lvl="0" algn="ctr"/>
            <a:r>
              <a:rPr lang="zh-CN" altLang="en-US" sz="1800" b="1" dirty="0">
                <a:solidFill>
                  <a:srgbClr val="080808"/>
                </a:solidFill>
                <a:latin typeface="Times New Roman" panose="02020603050405020304" pitchFamily="18" charset="0"/>
                <a:ea typeface="宋体" panose="02010600030101010101" pitchFamily="2" charset="-122"/>
              </a:rPr>
              <a:t>频率色散</a:t>
            </a:r>
          </a:p>
        </p:txBody>
      </p:sp>
      <p:sp>
        <p:nvSpPr>
          <p:cNvPr id="52251" name="文本框 52250"/>
          <p:cNvSpPr txBox="1"/>
          <p:nvPr/>
        </p:nvSpPr>
        <p:spPr>
          <a:xfrm>
            <a:off x="6011545" y="6226175"/>
            <a:ext cx="1104900" cy="366713"/>
          </a:xfrm>
          <a:prstGeom prst="rect">
            <a:avLst/>
          </a:prstGeom>
          <a:noFill/>
          <a:ln w="9525">
            <a:noFill/>
          </a:ln>
        </p:spPr>
        <p:txBody>
          <a:bodyPr wrap="none" anchor="t">
            <a:spAutoFit/>
          </a:bodyPr>
          <a:lstStyle/>
          <a:p>
            <a:pPr lvl="0" algn="ctr"/>
            <a:r>
              <a:rPr lang="zh-CN" altLang="en-US" sz="1800" b="1" dirty="0">
                <a:solidFill>
                  <a:srgbClr val="080808"/>
                </a:solidFill>
                <a:latin typeface="Times New Roman" panose="02020603050405020304" pitchFamily="18" charset="0"/>
                <a:ea typeface="宋体" panose="02010600030101010101" pitchFamily="2" charset="-122"/>
              </a:rPr>
              <a:t>角度色散</a:t>
            </a:r>
          </a:p>
        </p:txBody>
      </p:sp>
      <p:sp>
        <p:nvSpPr>
          <p:cNvPr id="2" name="矩形 1">
            <a:extLst>
              <a:ext uri="{FF2B5EF4-FFF2-40B4-BE49-F238E27FC236}">
                <a16:creationId xmlns:a16="http://schemas.microsoft.com/office/drawing/2014/main" id="{CE2D9A36-7ECB-47AB-90DF-EE102D877301}"/>
              </a:ext>
            </a:extLst>
          </p:cNvPr>
          <p:cNvSpPr/>
          <p:nvPr/>
        </p:nvSpPr>
        <p:spPr>
          <a:xfrm>
            <a:off x="827584" y="468401"/>
            <a:ext cx="4442242" cy="769441"/>
          </a:xfrm>
          <a:prstGeom prst="rect">
            <a:avLst/>
          </a:prstGeom>
        </p:spPr>
        <p:txBody>
          <a:bodyPr wrap="none">
            <a:spAutoFit/>
          </a:bodyPr>
          <a:lstStyle/>
          <a:p>
            <a:r>
              <a:rPr lang="zh-CN" altLang="en-US" sz="4400" kern="0" dirty="0">
                <a:solidFill>
                  <a:srgbClr val="CC0099"/>
                </a:solidFill>
                <a:latin typeface="Tahoma"/>
                <a:ea typeface="楷体_GB2312"/>
                <a:cs typeface="+mj-cs"/>
              </a:rPr>
              <a:t>其中</a:t>
            </a:r>
            <a:r>
              <a:rPr lang="en-US" altLang="zh-CN" sz="4400" kern="0" dirty="0">
                <a:solidFill>
                  <a:srgbClr val="CC0099"/>
                </a:solidFill>
                <a:latin typeface="Tahoma"/>
                <a:ea typeface="楷体_GB2312"/>
                <a:cs typeface="+mj-cs"/>
              </a:rPr>
              <a:t>3</a:t>
            </a:r>
            <a:r>
              <a:rPr lang="zh-CN" altLang="en-US" sz="4400" kern="0" dirty="0">
                <a:solidFill>
                  <a:srgbClr val="CC0099"/>
                </a:solidFill>
                <a:latin typeface="Tahoma"/>
                <a:ea typeface="楷体_GB2312"/>
                <a:cs typeface="+mj-cs"/>
              </a:rPr>
              <a:t>个关键问题</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500" tmFilter="0, 0; .2, .5; .8, .5; 1, 0"/>
                                        <p:tgtEl>
                                          <p:spTgt spid="52240"/>
                                        </p:tgtEl>
                                      </p:cBhvr>
                                    </p:animEffect>
                                    <p:animScale>
                                      <p:cBhvr>
                                        <p:cTn id="7" dur="250" autoRev="1" fill="hold"/>
                                        <p:tgtEl>
                                          <p:spTgt spid="52240"/>
                                        </p:tgtEl>
                                      </p:cBhvr>
                                      <p:by x="105000" y="105000"/>
                                    </p:animScale>
                                  </p:childTnLst>
                                </p:cTn>
                              </p:par>
                              <p:par>
                                <p:cTn id="8" presetID="26" presetClass="emph" presetSubtype="0" repeatCount="indefinite" fill="hold" nodeType="withEffect">
                                  <p:stCondLst>
                                    <p:cond delay="0"/>
                                  </p:stCondLst>
                                  <p:childTnLst>
                                    <p:animEffect transition="out" filter="fade">
                                      <p:cBhvr>
                                        <p:cTn id="9" dur="500" tmFilter="0, 0; .2, .5; .8, .5; 1, 0"/>
                                        <p:tgtEl>
                                          <p:spTgt spid="52243"/>
                                        </p:tgtEl>
                                      </p:cBhvr>
                                    </p:animEffect>
                                    <p:animScale>
                                      <p:cBhvr>
                                        <p:cTn id="10" dur="250" autoRev="1" fill="hold"/>
                                        <p:tgtEl>
                                          <p:spTgt spid="52243"/>
                                        </p:tgtEl>
                                      </p:cBhvr>
                                      <p:by x="105000" y="105000"/>
                                    </p:animScale>
                                  </p:childTnLst>
                                </p:cTn>
                              </p:par>
                              <p:par>
                                <p:cTn id="11" presetID="26" presetClass="emph" presetSubtype="0" repeatCount="indefinite" fill="hold" nodeType="withEffect">
                                  <p:stCondLst>
                                    <p:cond delay="0"/>
                                  </p:stCondLst>
                                  <p:childTnLst>
                                    <p:animEffect transition="out" filter="fade">
                                      <p:cBhvr>
                                        <p:cTn id="12" dur="500" tmFilter="0, 0; .2, .5; .8, .5; 1, 0"/>
                                        <p:tgtEl>
                                          <p:spTgt spid="52244"/>
                                        </p:tgtEl>
                                      </p:cBhvr>
                                    </p:animEffect>
                                    <p:animScale>
                                      <p:cBhvr>
                                        <p:cTn id="13" dur="250" autoRev="1" fill="hold"/>
                                        <p:tgtEl>
                                          <p:spTgt spid="522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solidFill>
                  <a:schemeClr val="bg1">
                    <a:lumMod val="65000"/>
                  </a:schemeClr>
                </a:solidFill>
              </a:rPr>
              <a:t>电磁波的传输方式</a:t>
            </a:r>
          </a:p>
          <a:p>
            <a:pPr lvl="1"/>
            <a:r>
              <a:rPr lang="zh-CN" sz="2400" dirty="0">
                <a:solidFill>
                  <a:schemeClr val="bg1">
                    <a:lumMod val="65000"/>
                  </a:schemeClr>
                </a:solidFill>
                <a:sym typeface="+mn-ea"/>
              </a:rPr>
              <a:t>电磁波传播特点</a:t>
            </a:r>
          </a:p>
          <a:p>
            <a:pPr lvl="2"/>
            <a:r>
              <a:rPr lang="zh-CN" sz="2450" dirty="0">
                <a:solidFill>
                  <a:schemeClr val="bg1">
                    <a:lumMod val="65000"/>
                  </a:schemeClr>
                </a:solidFill>
                <a:sym typeface="+mn-ea"/>
              </a:rPr>
              <a:t>理想模型</a:t>
            </a:r>
            <a:r>
              <a:rPr lang="en-US" altLang="zh-CN" sz="2450" dirty="0">
                <a:solidFill>
                  <a:schemeClr val="bg1">
                    <a:lumMod val="65000"/>
                  </a:schemeClr>
                </a:solidFill>
                <a:sym typeface="+mn-ea"/>
              </a:rPr>
              <a:t>-</a:t>
            </a:r>
            <a:r>
              <a:rPr lang="zh-CN" altLang="en-US" sz="2450" dirty="0">
                <a:solidFill>
                  <a:schemeClr val="bg1">
                    <a:lumMod val="65000"/>
                  </a:schemeClr>
                </a:solidFill>
                <a:sym typeface="+mn-ea"/>
              </a:rPr>
              <a:t>自由空间衰落</a:t>
            </a:r>
          </a:p>
          <a:p>
            <a:pPr lvl="2"/>
            <a:r>
              <a:rPr lang="zh-CN" altLang="en-US" sz="2450" dirty="0">
                <a:solidFill>
                  <a:schemeClr val="bg1">
                    <a:lumMod val="65000"/>
                  </a:schemeClr>
                </a:solidFill>
                <a:sym typeface="+mn-ea"/>
              </a:rPr>
              <a:t>媒介因素</a:t>
            </a:r>
          </a:p>
          <a:p>
            <a:pPr lvl="1"/>
            <a:r>
              <a:rPr lang="zh-CN" altLang="en-US" sz="2400" dirty="0">
                <a:sym typeface="+mn-ea"/>
              </a:rPr>
              <a:t>地波</a:t>
            </a:r>
            <a:endParaRPr lang="zh-CN" altLang="en-US" sz="2400" dirty="0"/>
          </a:p>
          <a:p>
            <a:pPr lvl="1"/>
            <a:r>
              <a:rPr lang="zh-CN" altLang="en-US" sz="2400" dirty="0">
                <a:sym typeface="+mn-ea"/>
              </a:rPr>
              <a:t>天波</a:t>
            </a:r>
            <a:endParaRPr lang="zh-CN" altLang="en-US" sz="2400" dirty="0"/>
          </a:p>
          <a:p>
            <a:pPr lvl="1"/>
            <a:r>
              <a:rPr lang="zh-CN" altLang="en-US" sz="2400" dirty="0">
                <a:sym typeface="+mn-ea"/>
              </a:rPr>
              <a:t>视距传输</a:t>
            </a:r>
            <a:endParaRPr lang="en-US" altLang="zh-CN" sz="2400" dirty="0"/>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27</a:t>
            </a:fld>
            <a:endParaRPr lang="zh-CN" altLang="en-US"/>
          </a:p>
        </p:txBody>
      </p:sp>
    </p:spTree>
    <p:extLst>
      <p:ext uri="{BB962C8B-B14F-4D97-AF65-F5344CB8AC3E}">
        <p14:creationId xmlns:p14="http://schemas.microsoft.com/office/powerpoint/2010/main" val="9179905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250825" y="214630"/>
            <a:ext cx="8693150" cy="1202055"/>
          </a:xfrm>
        </p:spPr>
        <p:txBody>
          <a:bodyPr/>
          <a:lstStyle/>
          <a:p>
            <a:r>
              <a:rPr lang="zh-CN" altLang="en-US"/>
              <a:t>电磁波的传播方式</a:t>
            </a:r>
          </a:p>
        </p:txBody>
      </p:sp>
      <p:sp>
        <p:nvSpPr>
          <p:cNvPr id="29698" name="内容占位符 2"/>
          <p:cNvSpPr>
            <a:spLocks noGrp="1"/>
          </p:cNvSpPr>
          <p:nvPr>
            <p:ph idx="1"/>
          </p:nvPr>
        </p:nvSpPr>
        <p:spPr>
          <a:xfrm>
            <a:off x="250825" y="1414145"/>
            <a:ext cx="8704263" cy="4287838"/>
          </a:xfrm>
        </p:spPr>
        <p:txBody>
          <a:bodyPr/>
          <a:lstStyle/>
          <a:p>
            <a:r>
              <a:rPr lang="zh-CN" altLang="en-US" b="1"/>
              <a:t>地波</a:t>
            </a:r>
            <a:endParaRPr lang="en-US" altLang="zh-CN" b="1"/>
          </a:p>
          <a:p>
            <a:pPr lvl="1"/>
            <a:r>
              <a:rPr lang="en-US" altLang="zh-CN"/>
              <a:t>2MHz</a:t>
            </a:r>
            <a:r>
              <a:rPr lang="zh-CN" altLang="en-US"/>
              <a:t>以下</a:t>
            </a:r>
            <a:endParaRPr lang="en-US" altLang="zh-CN"/>
          </a:p>
          <a:p>
            <a:pPr lvl="1"/>
            <a:r>
              <a:rPr lang="zh-CN" altLang="en-US"/>
              <a:t>沿地球表面传播</a:t>
            </a:r>
            <a:endParaRPr lang="en-US" altLang="zh-CN"/>
          </a:p>
          <a:p>
            <a:pPr lvl="1"/>
            <a:r>
              <a:rPr lang="zh-CN" altLang="en-US"/>
              <a:t>被大气散射，无法穿透大气层</a:t>
            </a:r>
            <a:endParaRPr lang="en-US" altLang="zh-CN"/>
          </a:p>
          <a:p>
            <a:pPr lvl="1"/>
            <a:r>
              <a:rPr lang="zh-CN" altLang="en-US"/>
              <a:t>例：</a:t>
            </a:r>
            <a:r>
              <a:rPr lang="en-US" altLang="zh-CN"/>
              <a:t>AM</a:t>
            </a:r>
            <a:r>
              <a:rPr lang="zh-CN" altLang="en-US"/>
              <a:t>（调幅）无线电</a:t>
            </a:r>
            <a:endParaRPr lang="en-US" altLang="zh-CN"/>
          </a:p>
          <a:p>
            <a:pPr lvl="1"/>
            <a:endParaRPr lang="en-US" altLang="zh-CN"/>
          </a:p>
          <a:p>
            <a:pPr lvl="1"/>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C7B7459D-7260-4F1F-8766-989E8DE0A78F}" type="slidenum">
              <a:rPr lang="zh-CN" altLang="en-US" smtClean="0"/>
              <a:t>28</a:t>
            </a:fld>
            <a:endParaRPr lang="zh-CN" altLang="en-US"/>
          </a:p>
        </p:txBody>
      </p:sp>
      <p:pic>
        <p:nvPicPr>
          <p:cNvPr id="29700" name="Picture 2"/>
          <p:cNvPicPr>
            <a:picLocks noChangeAspect="1" noChangeArrowheads="1"/>
          </p:cNvPicPr>
          <p:nvPr/>
        </p:nvPicPr>
        <p:blipFill>
          <a:blip r:embed="rId2"/>
          <a:srcRect/>
          <a:stretch>
            <a:fillRect/>
          </a:stretch>
        </p:blipFill>
        <p:spPr bwMode="auto">
          <a:xfrm>
            <a:off x="3389313" y="4155123"/>
            <a:ext cx="5754687" cy="2487612"/>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304800" y="1143000"/>
            <a:ext cx="8353425" cy="1581150"/>
          </a:xfrm>
          <a:prstGeom prst="rect">
            <a:avLst/>
          </a:prstGeom>
          <a:noFill/>
          <a:ln w="9525">
            <a:noFill/>
            <a:miter lim="800000"/>
          </a:ln>
          <a:effectLst/>
        </p:spPr>
        <p:txBody>
          <a:bodyPr/>
          <a:lstStyle/>
          <a:p>
            <a:pPr marL="342900" marR="0" lvl="0" indent="-34290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地球形似一略扁的球体，平均半径为</a:t>
            </a:r>
            <a:r>
              <a:rPr kumimoji="0" lang="en-US" altLang="zh-CN"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6370km</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。根据地震波的传播证明，地球从里到外可分为地核、地幔和地壳三层。表层</a:t>
            </a:r>
            <a:r>
              <a:rPr kumimoji="0" lang="en-US" altLang="zh-CN"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70</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a:t>
            </a:r>
            <a:r>
              <a:rPr kumimoji="0" lang="en-US" altLang="zh-CN"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80km</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厚的坚硬部分，称为地壳，地壳各处的厚度不同，海洋下面较薄，最薄处约</a:t>
            </a:r>
            <a:r>
              <a:rPr kumimoji="0" lang="en-US" altLang="zh-CN"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5km</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，陆地处的地壳较厚，总体的平均厚度约</a:t>
            </a:r>
            <a:r>
              <a:rPr kumimoji="0" lang="en-US" altLang="zh-CN"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33km</a:t>
            </a:r>
            <a:r>
              <a:rPr kumimoji="0" lang="zh-CN" altLang="en-US" sz="2100" b="1" i="0" u="none" strike="noStrike" kern="1200" cap="none" spc="0" normalizeH="0" baseline="0" noProof="0" dirty="0">
                <a:ln>
                  <a:noFill/>
                </a:ln>
                <a:solidFill>
                  <a:schemeClr val="tx1"/>
                </a:solidFill>
                <a:uLnTx/>
                <a:uFillTx/>
                <a:latin typeface="宋体" panose="02010600030101010101" pitchFamily="2" charset="-122"/>
                <a:ea typeface="宋体" panose="02010600030101010101" pitchFamily="2" charset="-122"/>
                <a:cs typeface="+mn-cs"/>
              </a:rPr>
              <a:t>。 </a:t>
            </a:r>
          </a:p>
        </p:txBody>
      </p:sp>
      <p:graphicFrame>
        <p:nvGraphicFramePr>
          <p:cNvPr id="15362" name="Object 3"/>
          <p:cNvGraphicFramePr/>
          <p:nvPr/>
        </p:nvGraphicFramePr>
        <p:xfrm>
          <a:off x="609600" y="2514600"/>
          <a:ext cx="6934200" cy="3930650"/>
        </p:xfrm>
        <a:graphic>
          <a:graphicData uri="http://schemas.openxmlformats.org/presentationml/2006/ole">
            <mc:AlternateContent xmlns:mc="http://schemas.openxmlformats.org/markup-compatibility/2006">
              <mc:Choice xmlns:v="urn:schemas-microsoft-com:vml" Requires="v">
                <p:oleObj spid="_x0000_s23769" r:id="rId3" imgW="2781300" imgH="1577340" progId="Visio.Drawing.4">
                  <p:embed/>
                </p:oleObj>
              </mc:Choice>
              <mc:Fallback>
                <p:oleObj r:id="rId3" imgW="2781300" imgH="1577340" progId="Visio.Drawing.4">
                  <p:embed/>
                  <p:pic>
                    <p:nvPicPr>
                      <p:cNvPr id="0" name="图片 3148"/>
                      <p:cNvPicPr/>
                      <p:nvPr/>
                    </p:nvPicPr>
                    <p:blipFill>
                      <a:blip r:embed="rId4"/>
                      <a:stretch>
                        <a:fillRect/>
                      </a:stretch>
                    </p:blipFill>
                    <p:spPr>
                      <a:xfrm>
                        <a:off x="609600" y="2514600"/>
                        <a:ext cx="6934200" cy="3930650"/>
                      </a:xfrm>
                      <a:prstGeom prst="rect">
                        <a:avLst/>
                      </a:prstGeom>
                      <a:noFill/>
                      <a:ln w="38100">
                        <a:noFill/>
                        <a:miter/>
                      </a:ln>
                    </p:spPr>
                  </p:pic>
                </p:oleObj>
              </mc:Fallback>
            </mc:AlternateContent>
          </a:graphicData>
        </a:graphic>
      </p:graphicFrame>
      <p:sp>
        <p:nvSpPr>
          <p:cNvPr id="15364" name="Rectangle 4"/>
          <p:cNvSpPr/>
          <p:nvPr/>
        </p:nvSpPr>
        <p:spPr>
          <a:xfrm>
            <a:off x="381000" y="515620"/>
            <a:ext cx="3810000" cy="762000"/>
          </a:xfrm>
          <a:prstGeom prst="rect">
            <a:avLst/>
          </a:prstGeom>
          <a:noFill/>
          <a:ln w="9525">
            <a:noFill/>
          </a:ln>
        </p:spPr>
        <p:txBody>
          <a:bodyPr>
            <a:spAutoFit/>
          </a:bodyPr>
          <a:lstStyle/>
          <a:p>
            <a:pPr lvl="0" eaLnBrk="1" hangingPunct="1"/>
            <a:r>
              <a:rPr lang="zh-CN" altLang="en-US" sz="4400" kern="0" dirty="0">
                <a:solidFill>
                  <a:srgbClr val="CC0099"/>
                </a:solidFill>
                <a:latin typeface="+mj-lt"/>
                <a:ea typeface="+mj-ea"/>
                <a:cs typeface="+mj-cs"/>
              </a:rPr>
              <a:t>地面波传播</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DEA5CE2-E0D4-475B-B7AF-C96ED5AA1D20}" type="slidenum">
              <a:rPr lang="zh-CN" altLang="en-US"/>
              <a:t>3</a:t>
            </a:fld>
            <a:endParaRPr lang="zh-CN" altLang="en-US"/>
          </a:p>
        </p:txBody>
      </p:sp>
      <p:sp>
        <p:nvSpPr>
          <p:cNvPr id="1033" name="Text Box 4"/>
          <p:cNvSpPr txBox="1"/>
          <p:nvPr/>
        </p:nvSpPr>
        <p:spPr>
          <a:xfrm>
            <a:off x="199550" y="1274676"/>
            <a:ext cx="8687886" cy="1379220"/>
          </a:xfrm>
          <a:prstGeom prst="rect">
            <a:avLst/>
          </a:prstGeom>
          <a:noFill/>
          <a:ln w="9525">
            <a:noFill/>
          </a:ln>
        </p:spPr>
        <p:txBody>
          <a:bodyPr lIns="92333" tIns="46166" rIns="92333" bIns="46166">
            <a:spAutoFit/>
          </a:bodyPr>
          <a:lstStyle/>
          <a:p>
            <a:pPr lvl="0" defTabSz="1079500" eaLnBrk="1" hangingPunct="1">
              <a:spcBef>
                <a:spcPct val="50000"/>
              </a:spcBef>
            </a:pPr>
            <a:r>
              <a:rPr lang="en-US" altLang="zh-CN" sz="2820" b="1" dirty="0">
                <a:latin typeface="楷体_GB2312" pitchFamily="49" charset="-122"/>
                <a:ea typeface="楷体_GB2312" pitchFamily="49" charset="-122"/>
              </a:rPr>
              <a:t>    </a:t>
            </a:r>
            <a:r>
              <a:rPr lang="zh-CN" altLang="en-US" sz="2820" b="1" dirty="0">
                <a:latin typeface="楷体_GB2312" pitchFamily="49" charset="-122"/>
                <a:ea typeface="楷体_GB2312" pitchFamily="49" charset="-122"/>
              </a:rPr>
              <a:t>由麦克斯韦的电磁场理论，变化的电场产生变化的磁场，而变化的磁场又产生变化的电场，这样就产生了电磁波。</a:t>
            </a:r>
          </a:p>
        </p:txBody>
      </p:sp>
      <p:grpSp>
        <p:nvGrpSpPr>
          <p:cNvPr id="5" name="Group 5"/>
          <p:cNvGrpSpPr/>
          <p:nvPr/>
        </p:nvGrpSpPr>
        <p:grpSpPr>
          <a:xfrm>
            <a:off x="914943" y="3644840"/>
            <a:ext cx="1521738" cy="1004537"/>
            <a:chOff x="240" y="2784"/>
            <a:chExt cx="959" cy="672"/>
          </a:xfrm>
        </p:grpSpPr>
        <p:grpSp>
          <p:nvGrpSpPr>
            <p:cNvPr id="1075" name="Group 6"/>
            <p:cNvGrpSpPr/>
            <p:nvPr/>
          </p:nvGrpSpPr>
          <p:grpSpPr>
            <a:xfrm>
              <a:off x="240" y="2784"/>
              <a:ext cx="959" cy="336"/>
              <a:chOff x="240" y="2784"/>
              <a:chExt cx="959" cy="336"/>
            </a:xfrm>
          </p:grpSpPr>
          <p:sp>
            <p:nvSpPr>
              <p:cNvPr id="1076" name="Oval 7"/>
              <p:cNvSpPr/>
              <p:nvPr/>
            </p:nvSpPr>
            <p:spPr>
              <a:xfrm>
                <a:off x="240" y="2784"/>
                <a:ext cx="959" cy="336"/>
              </a:xfrm>
              <a:prstGeom prst="ellipse">
                <a:avLst/>
              </a:prstGeom>
              <a:noFill/>
              <a:ln w="19050" cap="flat" cmpd="sng">
                <a:solidFill>
                  <a:srgbClr val="FF3300"/>
                </a:solidFill>
                <a:prstDash val="solid"/>
                <a:headEnd type="none" w="med" len="med"/>
                <a:tailEnd type="none" w="med" len="med"/>
              </a:ln>
            </p:spPr>
            <p:txBody>
              <a:bodyPr wrap="none" anchor="ctr"/>
              <a:lstStyle/>
              <a:p>
                <a:pPr lvl="0" eaLnBrk="1" hangingPunct="1"/>
                <a:endParaRPr lang="zh-CN" altLang="en-US" sz="100" dirty="0">
                  <a:latin typeface="Arial" panose="020B0604020202020204" pitchFamily="34" charset="0"/>
                  <a:ea typeface="宋体" panose="02010600030101010101" pitchFamily="2" charset="-122"/>
                </a:endParaRPr>
              </a:p>
            </p:txBody>
          </p:sp>
          <p:sp>
            <p:nvSpPr>
              <p:cNvPr id="1077" name="Line 8"/>
              <p:cNvSpPr/>
              <p:nvPr/>
            </p:nvSpPr>
            <p:spPr>
              <a:xfrm>
                <a:off x="671" y="3119"/>
                <a:ext cx="145" cy="0"/>
              </a:xfrm>
              <a:prstGeom prst="line">
                <a:avLst/>
              </a:prstGeom>
              <a:ln w="19050" cap="flat" cmpd="sng">
                <a:solidFill>
                  <a:srgbClr val="FF3300"/>
                </a:solidFill>
                <a:prstDash val="solid"/>
                <a:headEnd type="none" w="med" len="med"/>
                <a:tailEnd type="stealth" w="med" len="lg"/>
              </a:ln>
            </p:spPr>
          </p:sp>
        </p:grpSp>
        <p:graphicFrame>
          <p:nvGraphicFramePr>
            <p:cNvPr id="1032" name="Object 8"/>
            <p:cNvGraphicFramePr/>
            <p:nvPr/>
          </p:nvGraphicFramePr>
          <p:xfrm>
            <a:off x="576" y="3216"/>
            <a:ext cx="264" cy="240"/>
          </p:xfrm>
          <a:graphic>
            <a:graphicData uri="http://schemas.openxmlformats.org/presentationml/2006/ole">
              <mc:AlternateContent xmlns:mc="http://schemas.openxmlformats.org/markup-compatibility/2006">
                <mc:Choice xmlns:v="urn:schemas-microsoft-com:vml" Requires="v">
                  <p:oleObj spid="_x0000_s76265" r:id="rId3" imgW="419100" imgH="381000" progId="Equation.3">
                    <p:embed/>
                  </p:oleObj>
                </mc:Choice>
                <mc:Fallback>
                  <p:oleObj r:id="rId3" imgW="419100" imgH="381000" progId="Equation.3">
                    <p:embed/>
                    <p:pic>
                      <p:nvPicPr>
                        <p:cNvPr id="0" name="图片 3077"/>
                        <p:cNvPicPr/>
                        <p:nvPr/>
                      </p:nvPicPr>
                      <p:blipFill>
                        <a:blip r:embed="rId4"/>
                        <a:stretch>
                          <a:fillRect/>
                        </a:stretch>
                      </p:blipFill>
                      <p:spPr>
                        <a:xfrm>
                          <a:off x="576" y="3216"/>
                          <a:ext cx="264" cy="240"/>
                        </a:xfrm>
                        <a:prstGeom prst="rect">
                          <a:avLst/>
                        </a:prstGeom>
                        <a:noFill/>
                        <a:ln w="38100">
                          <a:noFill/>
                          <a:miter/>
                        </a:ln>
                      </p:spPr>
                    </p:pic>
                  </p:oleObj>
                </mc:Fallback>
              </mc:AlternateContent>
            </a:graphicData>
          </a:graphic>
        </p:graphicFrame>
      </p:grpSp>
      <p:grpSp>
        <p:nvGrpSpPr>
          <p:cNvPr id="6" name="Group 10"/>
          <p:cNvGrpSpPr/>
          <p:nvPr/>
        </p:nvGrpSpPr>
        <p:grpSpPr>
          <a:xfrm>
            <a:off x="2133962" y="2854785"/>
            <a:ext cx="1219019" cy="1650698"/>
            <a:chOff x="1008" y="2256"/>
            <a:chExt cx="768" cy="1104"/>
          </a:xfrm>
        </p:grpSpPr>
        <p:grpSp>
          <p:nvGrpSpPr>
            <p:cNvPr id="1071" name="Group 11"/>
            <p:cNvGrpSpPr/>
            <p:nvPr/>
          </p:nvGrpSpPr>
          <p:grpSpPr>
            <a:xfrm>
              <a:off x="1008" y="2592"/>
              <a:ext cx="768" cy="768"/>
              <a:chOff x="1008" y="2592"/>
              <a:chExt cx="768" cy="768"/>
            </a:xfrm>
          </p:grpSpPr>
          <p:sp>
            <p:nvSpPr>
              <p:cNvPr id="1072" name="Oval 12"/>
              <p:cNvSpPr/>
              <p:nvPr/>
            </p:nvSpPr>
            <p:spPr>
              <a:xfrm>
                <a:off x="1008" y="2592"/>
                <a:ext cx="768" cy="768"/>
              </a:xfrm>
              <a:prstGeom prst="ellipse">
                <a:avLst/>
              </a:prstGeom>
              <a:noFill/>
              <a:ln w="19050" cap="flat" cmpd="sng">
                <a:solidFill>
                  <a:schemeClr val="accent2"/>
                </a:solidFill>
                <a:prstDash val="solid"/>
                <a:headEnd type="none" w="med" len="med"/>
                <a:tailEnd type="none" w="med" len="lg"/>
              </a:ln>
            </p:spPr>
            <p:txBody>
              <a:bodyPr wrap="none" anchor="ctr"/>
              <a:lstStyle/>
              <a:p>
                <a:pPr lvl="0" eaLnBrk="1" hangingPunct="1"/>
                <a:endParaRPr lang="zh-CN" altLang="en-US" sz="100" dirty="0">
                  <a:latin typeface="Arial" panose="020B0604020202020204" pitchFamily="34" charset="0"/>
                  <a:ea typeface="宋体" panose="02010600030101010101" pitchFamily="2" charset="-122"/>
                </a:endParaRPr>
              </a:p>
            </p:txBody>
          </p:sp>
          <p:sp>
            <p:nvSpPr>
              <p:cNvPr id="1073" name="Line 13"/>
              <p:cNvSpPr/>
              <p:nvPr/>
            </p:nvSpPr>
            <p:spPr>
              <a:xfrm>
                <a:off x="1344" y="3360"/>
                <a:ext cx="96" cy="0"/>
              </a:xfrm>
              <a:prstGeom prst="line">
                <a:avLst/>
              </a:prstGeom>
              <a:ln w="19050" cap="flat" cmpd="sng">
                <a:solidFill>
                  <a:schemeClr val="accent2"/>
                </a:solidFill>
                <a:prstDash val="solid"/>
                <a:headEnd type="none" w="med" len="med"/>
                <a:tailEnd type="stealth" w="med" len="lg"/>
              </a:ln>
            </p:spPr>
          </p:sp>
          <p:sp>
            <p:nvSpPr>
              <p:cNvPr id="1074" name="Line 14"/>
              <p:cNvSpPr/>
              <p:nvPr/>
            </p:nvSpPr>
            <p:spPr>
              <a:xfrm flipH="1">
                <a:off x="1296" y="2592"/>
                <a:ext cx="144" cy="0"/>
              </a:xfrm>
              <a:prstGeom prst="line">
                <a:avLst/>
              </a:prstGeom>
              <a:ln w="19050" cap="flat" cmpd="sng">
                <a:solidFill>
                  <a:schemeClr val="accent2"/>
                </a:solidFill>
                <a:prstDash val="solid"/>
                <a:headEnd type="none" w="med" len="med"/>
                <a:tailEnd type="stealth" w="med" len="lg"/>
              </a:ln>
            </p:spPr>
          </p:sp>
        </p:grpSp>
        <p:graphicFrame>
          <p:nvGraphicFramePr>
            <p:cNvPr id="1031" name="Object 7"/>
            <p:cNvGraphicFramePr/>
            <p:nvPr/>
          </p:nvGraphicFramePr>
          <p:xfrm>
            <a:off x="1296" y="2256"/>
            <a:ext cx="255" cy="240"/>
          </p:xfrm>
          <a:graphic>
            <a:graphicData uri="http://schemas.openxmlformats.org/presentationml/2006/ole">
              <mc:AlternateContent xmlns:mc="http://schemas.openxmlformats.org/markup-compatibility/2006">
                <mc:Choice xmlns:v="urn:schemas-microsoft-com:vml" Requires="v">
                  <p:oleObj spid="_x0000_s76266" r:id="rId5" imgW="405765" imgH="380365" progId="Equation.3">
                    <p:embed/>
                  </p:oleObj>
                </mc:Choice>
                <mc:Fallback>
                  <p:oleObj r:id="rId5" imgW="405765" imgH="380365" progId="Equation.3">
                    <p:embed/>
                    <p:pic>
                      <p:nvPicPr>
                        <p:cNvPr id="0" name="图片 3076"/>
                        <p:cNvPicPr/>
                        <p:nvPr/>
                      </p:nvPicPr>
                      <p:blipFill>
                        <a:blip r:embed="rId6"/>
                        <a:stretch>
                          <a:fillRect/>
                        </a:stretch>
                      </p:blipFill>
                      <p:spPr>
                        <a:xfrm>
                          <a:off x="1296" y="2256"/>
                          <a:ext cx="255" cy="240"/>
                        </a:xfrm>
                        <a:prstGeom prst="rect">
                          <a:avLst/>
                        </a:prstGeom>
                        <a:noFill/>
                        <a:ln w="38100">
                          <a:noFill/>
                          <a:miter/>
                        </a:ln>
                      </p:spPr>
                    </p:pic>
                  </p:oleObj>
                </mc:Fallback>
              </mc:AlternateContent>
            </a:graphicData>
          </a:graphic>
        </p:graphicFrame>
      </p:grpSp>
      <p:grpSp>
        <p:nvGrpSpPr>
          <p:cNvPr id="7" name="Group 16"/>
          <p:cNvGrpSpPr/>
          <p:nvPr/>
        </p:nvGrpSpPr>
        <p:grpSpPr>
          <a:xfrm>
            <a:off x="3123567" y="3715429"/>
            <a:ext cx="1523095" cy="1005894"/>
            <a:chOff x="1632" y="2832"/>
            <a:chExt cx="959" cy="672"/>
          </a:xfrm>
        </p:grpSpPr>
        <p:grpSp>
          <p:nvGrpSpPr>
            <p:cNvPr id="1068" name="Group 17"/>
            <p:cNvGrpSpPr/>
            <p:nvPr/>
          </p:nvGrpSpPr>
          <p:grpSpPr>
            <a:xfrm>
              <a:off x="1632" y="2832"/>
              <a:ext cx="959" cy="336"/>
              <a:chOff x="240" y="2784"/>
              <a:chExt cx="959" cy="336"/>
            </a:xfrm>
          </p:grpSpPr>
          <p:sp>
            <p:nvSpPr>
              <p:cNvPr id="1069" name="Oval 18"/>
              <p:cNvSpPr/>
              <p:nvPr/>
            </p:nvSpPr>
            <p:spPr>
              <a:xfrm>
                <a:off x="240" y="2784"/>
                <a:ext cx="959" cy="336"/>
              </a:xfrm>
              <a:prstGeom prst="ellipse">
                <a:avLst/>
              </a:prstGeom>
              <a:noFill/>
              <a:ln w="19050" cap="flat" cmpd="sng">
                <a:solidFill>
                  <a:srgbClr val="FF3300"/>
                </a:solidFill>
                <a:prstDash val="solid"/>
                <a:headEnd type="none" w="med" len="med"/>
                <a:tailEnd type="none" w="med" len="med"/>
              </a:ln>
            </p:spPr>
            <p:txBody>
              <a:bodyPr wrap="none" anchor="ctr"/>
              <a:lstStyle/>
              <a:p>
                <a:pPr lvl="0" eaLnBrk="1" hangingPunct="1"/>
                <a:endParaRPr lang="zh-CN" altLang="en-US" sz="100" dirty="0">
                  <a:latin typeface="Arial" panose="020B0604020202020204" pitchFamily="34" charset="0"/>
                  <a:ea typeface="宋体" panose="02010600030101010101" pitchFamily="2" charset="-122"/>
                </a:endParaRPr>
              </a:p>
            </p:txBody>
          </p:sp>
          <p:sp>
            <p:nvSpPr>
              <p:cNvPr id="1070" name="Line 19"/>
              <p:cNvSpPr/>
              <p:nvPr/>
            </p:nvSpPr>
            <p:spPr>
              <a:xfrm>
                <a:off x="671" y="3119"/>
                <a:ext cx="145" cy="0"/>
              </a:xfrm>
              <a:prstGeom prst="line">
                <a:avLst/>
              </a:prstGeom>
              <a:ln w="19050" cap="flat" cmpd="sng">
                <a:solidFill>
                  <a:srgbClr val="FF3300"/>
                </a:solidFill>
                <a:prstDash val="solid"/>
                <a:headEnd type="none" w="med" len="med"/>
                <a:tailEnd type="stealth" w="med" len="lg"/>
              </a:ln>
            </p:spPr>
          </p:sp>
        </p:grpSp>
        <p:graphicFrame>
          <p:nvGraphicFramePr>
            <p:cNvPr id="1030" name="Object 6"/>
            <p:cNvGraphicFramePr/>
            <p:nvPr/>
          </p:nvGraphicFramePr>
          <p:xfrm>
            <a:off x="2016" y="3264"/>
            <a:ext cx="264" cy="240"/>
          </p:xfrm>
          <a:graphic>
            <a:graphicData uri="http://schemas.openxmlformats.org/presentationml/2006/ole">
              <mc:AlternateContent xmlns:mc="http://schemas.openxmlformats.org/markup-compatibility/2006">
                <mc:Choice xmlns:v="urn:schemas-microsoft-com:vml" Requires="v">
                  <p:oleObj spid="_x0000_s76267" r:id="rId7" imgW="419100" imgH="381000" progId="Equation.3">
                    <p:embed/>
                  </p:oleObj>
                </mc:Choice>
                <mc:Fallback>
                  <p:oleObj r:id="rId7" imgW="419100" imgH="381000" progId="Equation.3">
                    <p:embed/>
                    <p:pic>
                      <p:nvPicPr>
                        <p:cNvPr id="0" name="图片 3079"/>
                        <p:cNvPicPr/>
                        <p:nvPr/>
                      </p:nvPicPr>
                      <p:blipFill>
                        <a:blip r:embed="rId4"/>
                        <a:stretch>
                          <a:fillRect/>
                        </a:stretch>
                      </p:blipFill>
                      <p:spPr>
                        <a:xfrm>
                          <a:off x="2016" y="3264"/>
                          <a:ext cx="264" cy="240"/>
                        </a:xfrm>
                        <a:prstGeom prst="rect">
                          <a:avLst/>
                        </a:prstGeom>
                        <a:noFill/>
                        <a:ln w="38100">
                          <a:noFill/>
                          <a:miter/>
                        </a:ln>
                      </p:spPr>
                    </p:pic>
                  </p:oleObj>
                </mc:Fallback>
              </mc:AlternateContent>
            </a:graphicData>
          </a:graphic>
        </p:graphicFrame>
      </p:grpSp>
      <p:grpSp>
        <p:nvGrpSpPr>
          <p:cNvPr id="8" name="Group 21"/>
          <p:cNvGrpSpPr/>
          <p:nvPr/>
        </p:nvGrpSpPr>
        <p:grpSpPr>
          <a:xfrm>
            <a:off x="4418605" y="2854785"/>
            <a:ext cx="1220376" cy="1650698"/>
            <a:chOff x="2448" y="2256"/>
            <a:chExt cx="768" cy="1104"/>
          </a:xfrm>
        </p:grpSpPr>
        <p:grpSp>
          <p:nvGrpSpPr>
            <p:cNvPr id="1064" name="Group 22"/>
            <p:cNvGrpSpPr/>
            <p:nvPr/>
          </p:nvGrpSpPr>
          <p:grpSpPr>
            <a:xfrm>
              <a:off x="2448" y="2592"/>
              <a:ext cx="768" cy="768"/>
              <a:chOff x="1008" y="2592"/>
              <a:chExt cx="768" cy="768"/>
            </a:xfrm>
          </p:grpSpPr>
          <p:sp>
            <p:nvSpPr>
              <p:cNvPr id="1065" name="Oval 23"/>
              <p:cNvSpPr/>
              <p:nvPr/>
            </p:nvSpPr>
            <p:spPr>
              <a:xfrm>
                <a:off x="1008" y="2592"/>
                <a:ext cx="768" cy="768"/>
              </a:xfrm>
              <a:prstGeom prst="ellipse">
                <a:avLst/>
              </a:prstGeom>
              <a:noFill/>
              <a:ln w="19050" cap="flat" cmpd="sng">
                <a:solidFill>
                  <a:schemeClr val="accent2"/>
                </a:solidFill>
                <a:prstDash val="solid"/>
                <a:headEnd type="none" w="med" len="med"/>
                <a:tailEnd type="none" w="med" len="lg"/>
              </a:ln>
            </p:spPr>
            <p:txBody>
              <a:bodyPr wrap="none" anchor="ctr"/>
              <a:lstStyle/>
              <a:p>
                <a:pPr lvl="0" eaLnBrk="1" hangingPunct="1"/>
                <a:endParaRPr lang="zh-CN" altLang="en-US" sz="100" dirty="0">
                  <a:latin typeface="Arial" panose="020B0604020202020204" pitchFamily="34" charset="0"/>
                  <a:ea typeface="宋体" panose="02010600030101010101" pitchFamily="2" charset="-122"/>
                </a:endParaRPr>
              </a:p>
            </p:txBody>
          </p:sp>
          <p:sp>
            <p:nvSpPr>
              <p:cNvPr id="1066" name="Line 24"/>
              <p:cNvSpPr/>
              <p:nvPr/>
            </p:nvSpPr>
            <p:spPr>
              <a:xfrm>
                <a:off x="1344" y="3360"/>
                <a:ext cx="96" cy="0"/>
              </a:xfrm>
              <a:prstGeom prst="line">
                <a:avLst/>
              </a:prstGeom>
              <a:ln w="19050" cap="flat" cmpd="sng">
                <a:solidFill>
                  <a:schemeClr val="accent2"/>
                </a:solidFill>
                <a:prstDash val="solid"/>
                <a:headEnd type="none" w="med" len="med"/>
                <a:tailEnd type="stealth" w="med" len="lg"/>
              </a:ln>
            </p:spPr>
          </p:sp>
          <p:sp>
            <p:nvSpPr>
              <p:cNvPr id="1067" name="Line 25"/>
              <p:cNvSpPr/>
              <p:nvPr/>
            </p:nvSpPr>
            <p:spPr>
              <a:xfrm flipH="1">
                <a:off x="1296" y="2592"/>
                <a:ext cx="144" cy="0"/>
              </a:xfrm>
              <a:prstGeom prst="line">
                <a:avLst/>
              </a:prstGeom>
              <a:ln w="19050" cap="flat" cmpd="sng">
                <a:solidFill>
                  <a:schemeClr val="accent2"/>
                </a:solidFill>
                <a:prstDash val="solid"/>
                <a:headEnd type="none" w="med" len="med"/>
                <a:tailEnd type="stealth" w="med" len="lg"/>
              </a:ln>
            </p:spPr>
          </p:sp>
        </p:grpSp>
        <p:graphicFrame>
          <p:nvGraphicFramePr>
            <p:cNvPr id="1029" name="Object 5"/>
            <p:cNvGraphicFramePr/>
            <p:nvPr/>
          </p:nvGraphicFramePr>
          <p:xfrm>
            <a:off x="2736" y="2256"/>
            <a:ext cx="255" cy="240"/>
          </p:xfrm>
          <a:graphic>
            <a:graphicData uri="http://schemas.openxmlformats.org/presentationml/2006/ole">
              <mc:AlternateContent xmlns:mc="http://schemas.openxmlformats.org/markup-compatibility/2006">
                <mc:Choice xmlns:v="urn:schemas-microsoft-com:vml" Requires="v">
                  <p:oleObj spid="_x0000_s76268" r:id="rId8" imgW="405765" imgH="380365" progId="Equation.3">
                    <p:embed/>
                  </p:oleObj>
                </mc:Choice>
                <mc:Fallback>
                  <p:oleObj r:id="rId8" imgW="405765" imgH="380365" progId="Equation.3">
                    <p:embed/>
                    <p:pic>
                      <p:nvPicPr>
                        <p:cNvPr id="0" name="图片 3078"/>
                        <p:cNvPicPr/>
                        <p:nvPr/>
                      </p:nvPicPr>
                      <p:blipFill>
                        <a:blip r:embed="rId6"/>
                        <a:stretch>
                          <a:fillRect/>
                        </a:stretch>
                      </p:blipFill>
                      <p:spPr>
                        <a:xfrm>
                          <a:off x="2736" y="2256"/>
                          <a:ext cx="255" cy="240"/>
                        </a:xfrm>
                        <a:prstGeom prst="rect">
                          <a:avLst/>
                        </a:prstGeom>
                        <a:noFill/>
                        <a:ln w="38100">
                          <a:noFill/>
                          <a:miter/>
                        </a:ln>
                      </p:spPr>
                    </p:pic>
                  </p:oleObj>
                </mc:Fallback>
              </mc:AlternateContent>
            </a:graphicData>
          </a:graphic>
        </p:graphicFrame>
      </p:grpSp>
      <p:grpSp>
        <p:nvGrpSpPr>
          <p:cNvPr id="10" name="Group 27"/>
          <p:cNvGrpSpPr/>
          <p:nvPr/>
        </p:nvGrpSpPr>
        <p:grpSpPr>
          <a:xfrm>
            <a:off x="5410924" y="3715429"/>
            <a:ext cx="1521738" cy="1005894"/>
            <a:chOff x="3072" y="2832"/>
            <a:chExt cx="959" cy="672"/>
          </a:xfrm>
        </p:grpSpPr>
        <p:grpSp>
          <p:nvGrpSpPr>
            <p:cNvPr id="1061" name="Group 28"/>
            <p:cNvGrpSpPr/>
            <p:nvPr/>
          </p:nvGrpSpPr>
          <p:grpSpPr>
            <a:xfrm>
              <a:off x="3072" y="2832"/>
              <a:ext cx="959" cy="336"/>
              <a:chOff x="240" y="2784"/>
              <a:chExt cx="959" cy="336"/>
            </a:xfrm>
          </p:grpSpPr>
          <p:sp>
            <p:nvSpPr>
              <p:cNvPr id="1062" name="Oval 29"/>
              <p:cNvSpPr/>
              <p:nvPr/>
            </p:nvSpPr>
            <p:spPr>
              <a:xfrm>
                <a:off x="240" y="2784"/>
                <a:ext cx="959" cy="336"/>
              </a:xfrm>
              <a:prstGeom prst="ellipse">
                <a:avLst/>
              </a:prstGeom>
              <a:noFill/>
              <a:ln w="19050" cap="flat" cmpd="sng">
                <a:solidFill>
                  <a:srgbClr val="FF3300"/>
                </a:solidFill>
                <a:prstDash val="solid"/>
                <a:headEnd type="none" w="med" len="med"/>
                <a:tailEnd type="none" w="med" len="med"/>
              </a:ln>
            </p:spPr>
            <p:txBody>
              <a:bodyPr wrap="none" anchor="ctr"/>
              <a:lstStyle/>
              <a:p>
                <a:pPr lvl="0" eaLnBrk="1" hangingPunct="1"/>
                <a:endParaRPr lang="zh-CN" altLang="en-US" sz="100" dirty="0">
                  <a:latin typeface="Arial" panose="020B0604020202020204" pitchFamily="34" charset="0"/>
                  <a:ea typeface="宋体" panose="02010600030101010101" pitchFamily="2" charset="-122"/>
                </a:endParaRPr>
              </a:p>
            </p:txBody>
          </p:sp>
          <p:sp>
            <p:nvSpPr>
              <p:cNvPr id="1063" name="Line 30"/>
              <p:cNvSpPr/>
              <p:nvPr/>
            </p:nvSpPr>
            <p:spPr>
              <a:xfrm>
                <a:off x="671" y="3119"/>
                <a:ext cx="145" cy="0"/>
              </a:xfrm>
              <a:prstGeom prst="line">
                <a:avLst/>
              </a:prstGeom>
              <a:ln w="19050" cap="flat" cmpd="sng">
                <a:solidFill>
                  <a:srgbClr val="FF3300"/>
                </a:solidFill>
                <a:prstDash val="solid"/>
                <a:headEnd type="none" w="med" len="med"/>
                <a:tailEnd type="stealth" w="med" len="lg"/>
              </a:ln>
            </p:spPr>
          </p:sp>
        </p:grpSp>
        <p:graphicFrame>
          <p:nvGraphicFramePr>
            <p:cNvPr id="1028" name="Object 4"/>
            <p:cNvGraphicFramePr/>
            <p:nvPr/>
          </p:nvGraphicFramePr>
          <p:xfrm>
            <a:off x="3456" y="3264"/>
            <a:ext cx="264" cy="240"/>
          </p:xfrm>
          <a:graphic>
            <a:graphicData uri="http://schemas.openxmlformats.org/presentationml/2006/ole">
              <mc:AlternateContent xmlns:mc="http://schemas.openxmlformats.org/markup-compatibility/2006">
                <mc:Choice xmlns:v="urn:schemas-microsoft-com:vml" Requires="v">
                  <p:oleObj spid="_x0000_s76269" r:id="rId9" imgW="419100" imgH="381000" progId="Equation.3">
                    <p:embed/>
                  </p:oleObj>
                </mc:Choice>
                <mc:Fallback>
                  <p:oleObj r:id="rId9" imgW="419100" imgH="381000" progId="Equation.3">
                    <p:embed/>
                    <p:pic>
                      <p:nvPicPr>
                        <p:cNvPr id="0" name="图片 3075"/>
                        <p:cNvPicPr/>
                        <p:nvPr/>
                      </p:nvPicPr>
                      <p:blipFill>
                        <a:blip r:embed="rId4"/>
                        <a:stretch>
                          <a:fillRect/>
                        </a:stretch>
                      </p:blipFill>
                      <p:spPr>
                        <a:xfrm>
                          <a:off x="3456" y="3264"/>
                          <a:ext cx="264" cy="240"/>
                        </a:xfrm>
                        <a:prstGeom prst="rect">
                          <a:avLst/>
                        </a:prstGeom>
                        <a:noFill/>
                        <a:ln w="38100">
                          <a:noFill/>
                          <a:miter/>
                        </a:ln>
                      </p:spPr>
                    </p:pic>
                  </p:oleObj>
                </mc:Fallback>
              </mc:AlternateContent>
            </a:graphicData>
          </a:graphic>
        </p:graphicFrame>
      </p:grpSp>
      <p:graphicFrame>
        <p:nvGraphicFramePr>
          <p:cNvPr id="326688" name="Object 2"/>
          <p:cNvGraphicFramePr/>
          <p:nvPr/>
        </p:nvGraphicFramePr>
        <p:xfrm>
          <a:off x="7239453" y="3859322"/>
          <a:ext cx="901368" cy="105884"/>
        </p:xfrm>
        <a:graphic>
          <a:graphicData uri="http://schemas.openxmlformats.org/presentationml/2006/ole">
            <mc:AlternateContent xmlns:mc="http://schemas.openxmlformats.org/markup-compatibility/2006">
              <mc:Choice xmlns:v="urn:schemas-microsoft-com:vml" Requires="v">
                <p:oleObj spid="_x0000_s76270" r:id="rId10" imgW="900430" imgH="114300" progId="Equation.3">
                  <p:embed/>
                </p:oleObj>
              </mc:Choice>
              <mc:Fallback>
                <p:oleObj r:id="rId10" imgW="900430" imgH="114300" progId="Equation.3">
                  <p:embed/>
                  <p:pic>
                    <p:nvPicPr>
                      <p:cNvPr id="0" name="图片 3081"/>
                      <p:cNvPicPr/>
                      <p:nvPr/>
                    </p:nvPicPr>
                    <p:blipFill>
                      <a:blip r:embed="rId11"/>
                      <a:stretch>
                        <a:fillRect/>
                      </a:stretch>
                    </p:blipFill>
                    <p:spPr>
                      <a:xfrm>
                        <a:off x="7239453" y="3859322"/>
                        <a:ext cx="901368" cy="105884"/>
                      </a:xfrm>
                      <a:prstGeom prst="rect">
                        <a:avLst/>
                      </a:prstGeom>
                      <a:noFill/>
                      <a:ln w="38100">
                        <a:noFill/>
                        <a:miter/>
                      </a:ln>
                    </p:spPr>
                  </p:pic>
                </p:oleObj>
              </mc:Fallback>
            </mc:AlternateContent>
          </a:graphicData>
        </a:graphic>
      </p:graphicFrame>
      <p:grpSp>
        <p:nvGrpSpPr>
          <p:cNvPr id="12" name="Group 45"/>
          <p:cNvGrpSpPr/>
          <p:nvPr/>
        </p:nvGrpSpPr>
        <p:grpSpPr>
          <a:xfrm>
            <a:off x="1447076" y="2782838"/>
            <a:ext cx="405888" cy="1149788"/>
            <a:chOff x="576" y="2208"/>
            <a:chExt cx="255" cy="768"/>
          </a:xfrm>
        </p:grpSpPr>
        <p:grpSp>
          <p:nvGrpSpPr>
            <p:cNvPr id="1058" name="Group 46"/>
            <p:cNvGrpSpPr/>
            <p:nvPr/>
          </p:nvGrpSpPr>
          <p:grpSpPr>
            <a:xfrm>
              <a:off x="672" y="2496"/>
              <a:ext cx="96" cy="480"/>
              <a:chOff x="672" y="2496"/>
              <a:chExt cx="96" cy="480"/>
            </a:xfrm>
          </p:grpSpPr>
          <p:sp>
            <p:nvSpPr>
              <p:cNvPr id="1059" name="Line 47"/>
              <p:cNvSpPr/>
              <p:nvPr/>
            </p:nvSpPr>
            <p:spPr>
              <a:xfrm flipV="1">
                <a:off x="672" y="2496"/>
                <a:ext cx="0" cy="480"/>
              </a:xfrm>
              <a:prstGeom prst="line">
                <a:avLst/>
              </a:prstGeom>
              <a:ln w="19050" cap="flat" cmpd="sng">
                <a:solidFill>
                  <a:schemeClr val="accent2"/>
                </a:solidFill>
                <a:prstDash val="solid"/>
                <a:headEnd type="none" w="med" len="med"/>
                <a:tailEnd type="stealth" w="med" len="lg"/>
              </a:ln>
            </p:spPr>
          </p:sp>
          <p:sp>
            <p:nvSpPr>
              <p:cNvPr id="1060" name="Line 48"/>
              <p:cNvSpPr/>
              <p:nvPr/>
            </p:nvSpPr>
            <p:spPr>
              <a:xfrm flipV="1">
                <a:off x="768" y="2496"/>
                <a:ext cx="0" cy="480"/>
              </a:xfrm>
              <a:prstGeom prst="line">
                <a:avLst/>
              </a:prstGeom>
              <a:ln w="19050" cap="flat" cmpd="sng">
                <a:solidFill>
                  <a:schemeClr val="accent2"/>
                </a:solidFill>
                <a:prstDash val="solid"/>
                <a:headEnd type="none" w="med" len="med"/>
                <a:tailEnd type="stealth" w="med" len="lg"/>
              </a:ln>
            </p:spPr>
          </p:sp>
        </p:grpSp>
        <p:graphicFrame>
          <p:nvGraphicFramePr>
            <p:cNvPr id="1027" name="Object 3"/>
            <p:cNvGraphicFramePr/>
            <p:nvPr/>
          </p:nvGraphicFramePr>
          <p:xfrm>
            <a:off x="576" y="2208"/>
            <a:ext cx="255" cy="240"/>
          </p:xfrm>
          <a:graphic>
            <a:graphicData uri="http://schemas.openxmlformats.org/presentationml/2006/ole">
              <mc:AlternateContent xmlns:mc="http://schemas.openxmlformats.org/markup-compatibility/2006">
                <mc:Choice xmlns:v="urn:schemas-microsoft-com:vml" Requires="v">
                  <p:oleObj spid="_x0000_s76271" r:id="rId12" imgW="405765" imgH="380365" progId="Equation.3">
                    <p:embed/>
                  </p:oleObj>
                </mc:Choice>
                <mc:Fallback>
                  <p:oleObj r:id="rId12" imgW="405765" imgH="380365" progId="Equation.3">
                    <p:embed/>
                    <p:pic>
                      <p:nvPicPr>
                        <p:cNvPr id="0" name="图片 3080"/>
                        <p:cNvPicPr/>
                        <p:nvPr/>
                      </p:nvPicPr>
                      <p:blipFill>
                        <a:blip r:embed="rId6"/>
                        <a:stretch>
                          <a:fillRect/>
                        </a:stretch>
                      </p:blipFill>
                      <p:spPr>
                        <a:xfrm>
                          <a:off x="576" y="2208"/>
                          <a:ext cx="255" cy="240"/>
                        </a:xfrm>
                        <a:prstGeom prst="rect">
                          <a:avLst/>
                        </a:prstGeom>
                        <a:noFill/>
                        <a:ln w="38100">
                          <a:noFill/>
                          <a:miter/>
                        </a:ln>
                      </p:spPr>
                    </p:pic>
                  </p:oleObj>
                </mc:Fallback>
              </mc:AlternateContent>
            </a:graphicData>
          </a:graphic>
        </p:graphicFrame>
      </p:grpSp>
      <p:sp>
        <p:nvSpPr>
          <p:cNvPr id="1053" name="灯片编号占位符 50"/>
          <p:cNvSpPr txBox="1">
            <a:spLocks noGrp="1"/>
          </p:cNvSpPr>
          <p:nvPr/>
        </p:nvSpPr>
        <p:spPr>
          <a:xfrm>
            <a:off x="3059765" y="6316365"/>
            <a:ext cx="2133962" cy="343443"/>
          </a:xfrm>
          <a:prstGeom prst="rect">
            <a:avLst/>
          </a:prstGeom>
          <a:noFill/>
          <a:ln w="9525">
            <a:noFill/>
            <a:miter lim="800000"/>
          </a:ln>
          <a:effectLst/>
        </p:spPr>
        <p:txBody>
          <a:bodyPr vert="horz" wrap="square" lIns="89168" tIns="44584" rIns="89168" bIns="44584" numCol="1" anchor="ctr" anchorCtr="0" compatLnSpc="1"/>
          <a:lstStyle>
            <a:defPPr>
              <a:defRPr lang="zh-CN"/>
            </a:defPPr>
            <a:lvl1pPr marL="0" algn="r" defTabSz="914400" rtl="0" eaLnBrk="1" fontAlgn="auto" latinLnBrk="0" hangingPunct="1">
              <a:spcBef>
                <a:spcPts val="0"/>
              </a:spcBef>
              <a:spcAft>
                <a:spcPts val="0"/>
              </a:spcAft>
              <a:defRPr sz="14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fld id="{9A0DB2DC-4C9A-4742-B13C-FB6460FD3503}" type="slidenum">
              <a:rPr lang="en-US" altLang="zh-CN" sz="1195" dirty="0">
                <a:solidFill>
                  <a:srgbClr val="898989"/>
                </a:solidFill>
                <a:latin typeface="Calibri" panose="020F0502020204030204" charset="0"/>
              </a:rPr>
              <a:t>3</a:t>
            </a:fld>
            <a:endParaRPr lang="en-US" altLang="zh-CN" sz="1195" dirty="0">
              <a:solidFill>
                <a:srgbClr val="898989"/>
              </a:solidFill>
              <a:latin typeface="Calibri" panose="020F050202020403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6688"/>
                                        </p:tgtEl>
                                        <p:attrNameLst>
                                          <p:attrName>style.visibility</p:attrName>
                                        </p:attrNameLst>
                                      </p:cBhvr>
                                      <p:to>
                                        <p:strVal val="visible"/>
                                      </p:to>
                                    </p:set>
                                    <p:animEffect transition="in" filter="wipe(left)">
                                      <p:cBhvr>
                                        <p:cTn id="43" dur="500"/>
                                        <p:tgtEl>
                                          <p:spTgt spid="32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457200" y="1053465"/>
            <a:ext cx="7772400" cy="2535238"/>
          </a:xfrm>
          <a:prstGeom prst="rect">
            <a:avLst/>
          </a:prstGeom>
          <a:noFill/>
          <a:ln w="9525">
            <a:noFill/>
            <a:miter lim="800000"/>
          </a:ln>
          <a:effectLst/>
        </p:spPr>
        <p:txBody>
          <a:bodyPr/>
          <a:lstStyle/>
          <a:p>
            <a:pPr marL="342900" marR="0" lvl="0" indent="-34290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1200" cap="none" spc="0" normalizeH="0" baseline="0" noProof="0" dirty="0">
                <a:ln>
                  <a:noFill/>
                </a:ln>
                <a:solidFill>
                  <a:schemeClr val="tx1"/>
                </a:solidFill>
                <a:uLnTx/>
                <a:uFillTx/>
                <a:latin typeface="Arial" panose="020B0604020202020204" pitchFamily="34" charset="0"/>
                <a:ea typeface="宋体" panose="02010600030101010101" pitchFamily="2" charset="-122"/>
                <a:cs typeface="+mn-cs"/>
              </a:rPr>
              <a:t>         </a:t>
            </a:r>
            <a:r>
              <a:rPr kumimoji="0" lang="zh-CN" altLang="en-US" sz="2100" b="1" i="0" u="none" strike="noStrike" kern="1200" cap="none" spc="0" normalizeH="0" baseline="0" noProof="0" dirty="0">
                <a:ln>
                  <a:noFill/>
                </a:ln>
                <a:solidFill>
                  <a:schemeClr val="tx1"/>
                </a:solidFill>
                <a:uLnTx/>
                <a:uFillTx/>
                <a:latin typeface="Arial" panose="020B0604020202020204" pitchFamily="34" charset="0"/>
                <a:ea typeface="宋体" panose="02010600030101010101" pitchFamily="2" charset="-122"/>
                <a:cs typeface="+mn-cs"/>
              </a:rPr>
              <a:t>地壳的表面是电导率较大的冲积层。由于地球内部作用（如地壳运动、火山爆发等），以及外部的风化作用，使得地球表面形成高山、深谷、江河、平原等地形地貌，再加上人为所创建的城镇田野等，这些不同的地质结构及地形地物，</a:t>
            </a:r>
            <a:r>
              <a:rPr kumimoji="0" lang="zh-CN" altLang="en-US" sz="2100" b="1" i="0" u="none" strike="noStrike" kern="1200" cap="none" spc="0" normalizeH="0" baseline="0" noProof="0" dirty="0">
                <a:ln>
                  <a:noFill/>
                </a:ln>
                <a:solidFill>
                  <a:srgbClr val="993300"/>
                </a:solidFill>
                <a:uLnTx/>
                <a:uFillTx/>
                <a:latin typeface="Arial" panose="020B0604020202020204" pitchFamily="34" charset="0"/>
                <a:ea typeface="宋体" panose="02010600030101010101" pitchFamily="2" charset="-122"/>
                <a:cs typeface="+mn-cs"/>
              </a:rPr>
              <a:t>在一定程度上影响着无线电波的传播。</a:t>
            </a:r>
          </a:p>
        </p:txBody>
      </p:sp>
      <p:graphicFrame>
        <p:nvGraphicFramePr>
          <p:cNvPr id="16386" name="Object 3"/>
          <p:cNvGraphicFramePr/>
          <p:nvPr/>
        </p:nvGraphicFramePr>
        <p:xfrm>
          <a:off x="611188" y="2492375"/>
          <a:ext cx="6934200" cy="3930650"/>
        </p:xfrm>
        <a:graphic>
          <a:graphicData uri="http://schemas.openxmlformats.org/presentationml/2006/ole">
            <mc:AlternateContent xmlns:mc="http://schemas.openxmlformats.org/markup-compatibility/2006">
              <mc:Choice xmlns:v="urn:schemas-microsoft-com:vml" Requires="v">
                <p:oleObj spid="_x0000_s24793" r:id="rId3" imgW="2781300" imgH="1577340" progId="Visio.Drawing.4">
                  <p:embed/>
                </p:oleObj>
              </mc:Choice>
              <mc:Fallback>
                <p:oleObj r:id="rId3" imgW="2781300" imgH="1577340" progId="Visio.Drawing.4">
                  <p:embed/>
                  <p:pic>
                    <p:nvPicPr>
                      <p:cNvPr id="0" name="图片 3152"/>
                      <p:cNvPicPr/>
                      <p:nvPr/>
                    </p:nvPicPr>
                    <p:blipFill>
                      <a:blip r:embed="rId4"/>
                      <a:stretch>
                        <a:fillRect/>
                      </a:stretch>
                    </p:blipFill>
                    <p:spPr>
                      <a:xfrm>
                        <a:off x="611188" y="2492375"/>
                        <a:ext cx="6934200" cy="3930650"/>
                      </a:xfrm>
                      <a:prstGeom prst="rect">
                        <a:avLst/>
                      </a:prstGeom>
                      <a:noFill/>
                      <a:ln w="38100">
                        <a:noFill/>
                        <a:miter/>
                      </a:ln>
                    </p:spPr>
                  </p:pic>
                </p:oleObj>
              </mc:Fallback>
            </mc:AlternateContent>
          </a:graphicData>
        </a:graphic>
      </p:graphicFrame>
      <p:sp>
        <p:nvSpPr>
          <p:cNvPr id="16388" name="Rectangle 4"/>
          <p:cNvSpPr/>
          <p:nvPr/>
        </p:nvSpPr>
        <p:spPr>
          <a:xfrm>
            <a:off x="381000" y="515620"/>
            <a:ext cx="3810000" cy="762000"/>
          </a:xfrm>
          <a:prstGeom prst="rect">
            <a:avLst/>
          </a:prstGeom>
          <a:noFill/>
          <a:ln w="9525">
            <a:noFill/>
          </a:ln>
        </p:spPr>
        <p:txBody>
          <a:bodyPr>
            <a:spAutoFit/>
          </a:bodyPr>
          <a:lstStyle/>
          <a:p>
            <a:pPr lvl="0" algn="l" eaLnBrk="1" hangingPunct="1"/>
            <a:r>
              <a:rPr lang="zh-CN" altLang="en-US" sz="4400" kern="0" dirty="0">
                <a:solidFill>
                  <a:srgbClr val="CC0099"/>
                </a:solidFill>
                <a:latin typeface="+mj-lt"/>
                <a:ea typeface="+mj-ea"/>
                <a:cs typeface="+mj-cs"/>
              </a:rPr>
              <a:t>地面波传播</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31</a:t>
            </a:fld>
            <a:endParaRPr lang="en-US" altLang="zh-CN" sz="1200" dirty="0">
              <a:latin typeface="Arial Black" panose="020B0A04020102020204" pitchFamily="34" charset="0"/>
              <a:ea typeface="宋体" panose="02010600030101010101" pitchFamily="2" charset="-122"/>
            </a:endParaRPr>
          </a:p>
        </p:txBody>
      </p:sp>
      <p:sp>
        <p:nvSpPr>
          <p:cNvPr id="17413" name="Rectangle 2"/>
          <p:cNvSpPr>
            <a:spLocks noGrp="1"/>
          </p:cNvSpPr>
          <p:nvPr>
            <p:ph type="title"/>
          </p:nvPr>
        </p:nvSpPr>
        <p:spPr>
          <a:xfrm>
            <a:off x="250825" y="142558"/>
            <a:ext cx="8693150" cy="1462087"/>
          </a:xfrm>
        </p:spPr>
        <p:txBody>
          <a:bodyPr vert="horz" wrap="square" lIns="91440" tIns="45720" rIns="91440" bIns="45720" anchor="ctr"/>
          <a:lstStyle/>
          <a:p>
            <a:pPr lvl="0" eaLnBrk="1" hangingPunct="1"/>
            <a:r>
              <a:rPr lang="zh-CN" altLang="en-US" dirty="0">
                <a:latin typeface="华文中宋" pitchFamily="2" charset="-122"/>
                <a:ea typeface="华文中宋" pitchFamily="2" charset="-122"/>
              </a:rPr>
              <a:t>地面波传播</a:t>
            </a:r>
          </a:p>
        </p:txBody>
      </p:sp>
      <p:sp>
        <p:nvSpPr>
          <p:cNvPr id="17414" name="Rectangle 3"/>
          <p:cNvSpPr>
            <a:spLocks noGrp="1"/>
          </p:cNvSpPr>
          <p:nvPr>
            <p:ph type="body"/>
          </p:nvPr>
        </p:nvSpPr>
        <p:spPr>
          <a:xfrm>
            <a:off x="250825" y="1055370"/>
            <a:ext cx="8704580" cy="2873375"/>
          </a:xfrm>
        </p:spPr>
        <p:txBody>
          <a:bodyPr vert="horz" wrap="square" lIns="91440" tIns="45720" rIns="91440" bIns="45720" anchor="t"/>
          <a:lstStyle/>
          <a:p>
            <a:pPr lvl="0" eaLnBrk="1" hangingPunct="1"/>
            <a:r>
              <a:rPr lang="zh-CN" altLang="en-US" sz="2600" dirty="0"/>
              <a:t>地面波传播</a:t>
            </a:r>
          </a:p>
          <a:p>
            <a:pPr lvl="1" eaLnBrk="1" hangingPunct="1"/>
            <a:r>
              <a:rPr lang="zh-CN" altLang="en-US" sz="2200" dirty="0"/>
              <a:t>讨论地面波传播时，一般是将对流层视为均匀媒质，电离层的影响不予考虑，而主要考虑地球表面对电波传播的影响。</a:t>
            </a:r>
          </a:p>
          <a:p>
            <a:pPr lvl="0" eaLnBrk="1" hangingPunct="1"/>
            <a:r>
              <a:rPr lang="zh-CN" altLang="en-US" sz="2600" dirty="0"/>
              <a:t>土壤的电参数： </a:t>
            </a:r>
          </a:p>
          <a:p>
            <a:pPr lvl="1" eaLnBrk="1" hangingPunct="1"/>
            <a:r>
              <a:rPr lang="zh-CN" altLang="en-US" sz="2200" dirty="0"/>
              <a:t>由于大地是半导电媒质，因此必须考虑电导率   对电波传播的影响。设电磁场随时间作简谐振荡（      ），在无源线性各向同性、半导电媒质内，麦氏第一、二方程的复数形式为</a:t>
            </a:r>
          </a:p>
        </p:txBody>
      </p:sp>
      <p:sp>
        <p:nvSpPr>
          <p:cNvPr id="17415" name="Rectangle 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7410" name="Object 4"/>
          <p:cNvGraphicFramePr/>
          <p:nvPr/>
        </p:nvGraphicFramePr>
        <p:xfrm>
          <a:off x="6633845" y="2850515"/>
          <a:ext cx="304800" cy="285750"/>
        </p:xfrm>
        <a:graphic>
          <a:graphicData uri="http://schemas.openxmlformats.org/presentationml/2006/ole">
            <mc:AlternateContent xmlns:mc="http://schemas.openxmlformats.org/markup-compatibility/2006">
              <mc:Choice xmlns:v="urn:schemas-microsoft-com:vml" Requires="v">
                <p:oleObj spid="_x0000_s81169" r:id="rId3" imgW="152400" imgH="139700" progId="Equation.DSMT4">
                  <p:embed/>
                </p:oleObj>
              </mc:Choice>
              <mc:Fallback>
                <p:oleObj r:id="rId3" imgW="152400" imgH="139700" progId="Equation.DSMT4">
                  <p:embed/>
                  <p:pic>
                    <p:nvPicPr>
                      <p:cNvPr id="0" name="图片 3149"/>
                      <p:cNvPicPr/>
                      <p:nvPr/>
                    </p:nvPicPr>
                    <p:blipFill>
                      <a:blip r:embed="rId4"/>
                      <a:stretch>
                        <a:fillRect/>
                      </a:stretch>
                    </p:blipFill>
                    <p:spPr>
                      <a:xfrm>
                        <a:off x="6633845" y="2850515"/>
                        <a:ext cx="304800" cy="285750"/>
                      </a:xfrm>
                      <a:prstGeom prst="rect">
                        <a:avLst/>
                      </a:prstGeom>
                      <a:noFill/>
                      <a:ln w="38100">
                        <a:noFill/>
                        <a:miter/>
                      </a:ln>
                    </p:spPr>
                  </p:pic>
                </p:oleObj>
              </mc:Fallback>
            </mc:AlternateContent>
          </a:graphicData>
        </a:graphic>
      </p:graphicFrame>
      <p:sp>
        <p:nvSpPr>
          <p:cNvPr id="17416" name="Rectangle 7"/>
          <p:cNvSpPr/>
          <p:nvPr/>
        </p:nvSpPr>
        <p:spPr>
          <a:xfrm>
            <a:off x="0" y="3257233"/>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7411" name="Object 6"/>
          <p:cNvGraphicFramePr/>
          <p:nvPr/>
        </p:nvGraphicFramePr>
        <p:xfrm>
          <a:off x="5230495" y="3083560"/>
          <a:ext cx="533400" cy="414338"/>
        </p:xfrm>
        <a:graphic>
          <a:graphicData uri="http://schemas.openxmlformats.org/presentationml/2006/ole">
            <mc:AlternateContent xmlns:mc="http://schemas.openxmlformats.org/markup-compatibility/2006">
              <mc:Choice xmlns:v="urn:schemas-microsoft-com:vml" Requires="v">
                <p:oleObj spid="_x0000_s81170" r:id="rId5" imgW="254000" imgH="203200" progId="Equation.DSMT4">
                  <p:embed/>
                </p:oleObj>
              </mc:Choice>
              <mc:Fallback>
                <p:oleObj r:id="rId5" imgW="254000" imgH="203200" progId="Equation.DSMT4">
                  <p:embed/>
                  <p:pic>
                    <p:nvPicPr>
                      <p:cNvPr id="0" name="图片 3151"/>
                      <p:cNvPicPr/>
                      <p:nvPr/>
                    </p:nvPicPr>
                    <p:blipFill>
                      <a:blip r:embed="rId6"/>
                      <a:stretch>
                        <a:fillRect/>
                      </a:stretch>
                    </p:blipFill>
                    <p:spPr>
                      <a:xfrm>
                        <a:off x="5230495" y="3083560"/>
                        <a:ext cx="533400" cy="414338"/>
                      </a:xfrm>
                      <a:prstGeom prst="rect">
                        <a:avLst/>
                      </a:prstGeom>
                      <a:noFill/>
                      <a:ln w="38100">
                        <a:noFill/>
                        <a:miter/>
                      </a:ln>
                    </p:spPr>
                  </p:pic>
                </p:oleObj>
              </mc:Fallback>
            </mc:AlternateContent>
          </a:graphicData>
        </a:graphic>
      </p:graphicFrame>
      <p:sp>
        <p:nvSpPr>
          <p:cNvPr id="18440" name="Rectangle 3"/>
          <p:cNvSpPr>
            <a:spLocks noGrp="1"/>
          </p:cNvSpPr>
          <p:nvPr/>
        </p:nvSpPr>
        <p:spPr>
          <a:xfrm>
            <a:off x="250825" y="2992755"/>
            <a:ext cx="8704580" cy="37865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lvl="0" eaLnBrk="1" hangingPunct="1"/>
            <a:endParaRPr lang="en-US" altLang="zh-CN" dirty="0"/>
          </a:p>
          <a:p>
            <a:pPr lvl="0" eaLnBrk="1" hangingPunct="1"/>
            <a:endParaRPr lang="en-US" altLang="zh-CN" dirty="0"/>
          </a:p>
          <a:p>
            <a:pPr lvl="1" eaLnBrk="1" hangingPunct="1"/>
            <a:endParaRPr lang="en-US" altLang="zh-CN" sz="2200" dirty="0"/>
          </a:p>
          <a:p>
            <a:pPr lvl="1" eaLnBrk="1" hangingPunct="1"/>
            <a:r>
              <a:rPr lang="zh-CN" altLang="en-US" sz="2200" dirty="0"/>
              <a:t>将第一方程改写为</a:t>
            </a:r>
            <a:r>
              <a:rPr lang="zh-CN" altLang="en-US" dirty="0"/>
              <a:t> </a:t>
            </a:r>
          </a:p>
          <a:p>
            <a:pPr lvl="0" eaLnBrk="1" hangingPunct="1"/>
            <a:endParaRPr lang="zh-CN" altLang="en-US" dirty="0"/>
          </a:p>
          <a:p>
            <a:pPr marL="0" lvl="0" indent="0" eaLnBrk="1" hangingPunct="1">
              <a:buNone/>
            </a:pPr>
            <a:r>
              <a:rPr lang="zh-CN" altLang="en-US" sz="2200" dirty="0"/>
              <a:t>           括号中可视为等效介电常数，用     表示，即</a:t>
            </a:r>
          </a:p>
        </p:txBody>
      </p:sp>
      <p:sp>
        <p:nvSpPr>
          <p:cNvPr id="18441" name="Rectangle 5"/>
          <p:cNvSpPr/>
          <p:nvPr/>
        </p:nvSpPr>
        <p:spPr>
          <a:xfrm>
            <a:off x="0" y="4836478"/>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8434" name="Object 4"/>
          <p:cNvGraphicFramePr/>
          <p:nvPr/>
        </p:nvGraphicFramePr>
        <p:xfrm>
          <a:off x="1600200" y="3783965"/>
          <a:ext cx="2362200" cy="912813"/>
        </p:xfrm>
        <a:graphic>
          <a:graphicData uri="http://schemas.openxmlformats.org/presentationml/2006/ole">
            <mc:AlternateContent xmlns:mc="http://schemas.openxmlformats.org/markup-compatibility/2006">
              <mc:Choice xmlns:v="urn:schemas-microsoft-com:vml" Requires="v">
                <p:oleObj spid="_x0000_s81171" r:id="rId7" imgW="1256665" imgH="482600" progId="Equation.DSMT4">
                  <p:embed/>
                </p:oleObj>
              </mc:Choice>
              <mc:Fallback>
                <p:oleObj r:id="rId7" imgW="1256665" imgH="482600" progId="Equation.DSMT4">
                  <p:embed/>
                  <p:pic>
                    <p:nvPicPr>
                      <p:cNvPr id="0" name="图片 3157"/>
                      <p:cNvPicPr/>
                      <p:nvPr/>
                    </p:nvPicPr>
                    <p:blipFill>
                      <a:blip r:embed="rId8"/>
                      <a:stretch>
                        <a:fillRect/>
                      </a:stretch>
                    </p:blipFill>
                    <p:spPr>
                      <a:xfrm>
                        <a:off x="1600200" y="3783965"/>
                        <a:ext cx="2362200" cy="912813"/>
                      </a:xfrm>
                      <a:prstGeom prst="rect">
                        <a:avLst/>
                      </a:prstGeom>
                      <a:noFill/>
                      <a:ln w="38100">
                        <a:noFill/>
                        <a:miter/>
                      </a:ln>
                    </p:spPr>
                  </p:pic>
                </p:oleObj>
              </mc:Fallback>
            </mc:AlternateContent>
          </a:graphicData>
        </a:graphic>
      </p:graphicFrame>
      <p:graphicFrame>
        <p:nvGraphicFramePr>
          <p:cNvPr id="18435" name="Object 6"/>
          <p:cNvGraphicFramePr/>
          <p:nvPr/>
        </p:nvGraphicFramePr>
        <p:xfrm>
          <a:off x="1600200" y="4886325"/>
          <a:ext cx="2514600" cy="711200"/>
        </p:xfrm>
        <a:graphic>
          <a:graphicData uri="http://schemas.openxmlformats.org/presentationml/2006/ole">
            <mc:AlternateContent xmlns:mc="http://schemas.openxmlformats.org/markup-compatibility/2006">
              <mc:Choice xmlns:v="urn:schemas-microsoft-com:vml" Requires="v">
                <p:oleObj spid="_x0000_s81172" r:id="rId9" imgW="1384300" imgH="393700" progId="Equation.DSMT4">
                  <p:embed/>
                </p:oleObj>
              </mc:Choice>
              <mc:Fallback>
                <p:oleObj r:id="rId9" imgW="1384300" imgH="393700" progId="Equation.DSMT4">
                  <p:embed/>
                  <p:pic>
                    <p:nvPicPr>
                      <p:cNvPr id="0" name="图片 3158"/>
                      <p:cNvPicPr/>
                      <p:nvPr/>
                    </p:nvPicPr>
                    <p:blipFill>
                      <a:blip r:embed="rId10"/>
                      <a:stretch>
                        <a:fillRect/>
                      </a:stretch>
                    </p:blipFill>
                    <p:spPr>
                      <a:xfrm>
                        <a:off x="1600200" y="4886325"/>
                        <a:ext cx="2514600" cy="711200"/>
                      </a:xfrm>
                      <a:prstGeom prst="rect">
                        <a:avLst/>
                      </a:prstGeom>
                      <a:noFill/>
                      <a:ln w="38100">
                        <a:noFill/>
                        <a:miter/>
                      </a:ln>
                    </p:spPr>
                  </p:pic>
                </p:oleObj>
              </mc:Fallback>
            </mc:AlternateContent>
          </a:graphicData>
        </a:graphic>
      </p:graphicFrame>
      <p:sp>
        <p:nvSpPr>
          <p:cNvPr id="18443" name="Rectangle 9"/>
          <p:cNvSpPr/>
          <p:nvPr/>
        </p:nvSpPr>
        <p:spPr>
          <a:xfrm>
            <a:off x="0" y="4884103"/>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8436" name="Object 8"/>
          <p:cNvGraphicFramePr/>
          <p:nvPr/>
        </p:nvGraphicFramePr>
        <p:xfrm>
          <a:off x="1752600" y="5966460"/>
          <a:ext cx="1371600" cy="693738"/>
        </p:xfrm>
        <a:graphic>
          <a:graphicData uri="http://schemas.openxmlformats.org/presentationml/2006/ole">
            <mc:AlternateContent xmlns:mc="http://schemas.openxmlformats.org/markup-compatibility/2006">
              <mc:Choice xmlns:v="urn:schemas-microsoft-com:vml" Requires="v">
                <p:oleObj spid="_x0000_s81173" r:id="rId11" imgW="774065" imgH="393700" progId="Equation.DSMT4">
                  <p:embed/>
                </p:oleObj>
              </mc:Choice>
              <mc:Fallback>
                <p:oleObj r:id="rId11" imgW="774065" imgH="393700" progId="Equation.DSMT4">
                  <p:embed/>
                  <p:pic>
                    <p:nvPicPr>
                      <p:cNvPr id="0" name="图片 3159"/>
                      <p:cNvPicPr/>
                      <p:nvPr/>
                    </p:nvPicPr>
                    <p:blipFill>
                      <a:blip r:embed="rId12"/>
                      <a:stretch>
                        <a:fillRect/>
                      </a:stretch>
                    </p:blipFill>
                    <p:spPr>
                      <a:xfrm>
                        <a:off x="1752600" y="5966460"/>
                        <a:ext cx="1371600" cy="693738"/>
                      </a:xfrm>
                      <a:prstGeom prst="rect">
                        <a:avLst/>
                      </a:prstGeom>
                      <a:noFill/>
                      <a:ln w="38100">
                        <a:noFill/>
                        <a:miter/>
                      </a:ln>
                    </p:spPr>
                  </p:pic>
                </p:oleObj>
              </mc:Fallback>
            </mc:AlternateContent>
          </a:graphicData>
        </a:graphic>
      </p:graphicFrame>
      <p:sp>
        <p:nvSpPr>
          <p:cNvPr id="18444" name="Rectangle 14"/>
          <p:cNvSpPr/>
          <p:nvPr/>
        </p:nvSpPr>
        <p:spPr>
          <a:xfrm>
            <a:off x="0" y="4965065"/>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8437" name="Object 13"/>
          <p:cNvGraphicFramePr/>
          <p:nvPr/>
        </p:nvGraphicFramePr>
        <p:xfrm>
          <a:off x="5033645" y="5500370"/>
          <a:ext cx="431800" cy="609600"/>
        </p:xfrm>
        <a:graphic>
          <a:graphicData uri="http://schemas.openxmlformats.org/presentationml/2006/ole">
            <mc:AlternateContent xmlns:mc="http://schemas.openxmlformats.org/markup-compatibility/2006">
              <mc:Choice xmlns:v="urn:schemas-microsoft-com:vml" Requires="v">
                <p:oleObj spid="_x0000_s81174" r:id="rId13" imgW="165100" imgH="228600" progId="Equation.DSMT4">
                  <p:embed/>
                </p:oleObj>
              </mc:Choice>
              <mc:Fallback>
                <p:oleObj r:id="rId13" imgW="165100" imgH="228600" progId="Equation.DSMT4">
                  <p:embed/>
                  <p:pic>
                    <p:nvPicPr>
                      <p:cNvPr id="0" name="图片 3160"/>
                      <p:cNvPicPr/>
                      <p:nvPr/>
                    </p:nvPicPr>
                    <p:blipFill>
                      <a:blip r:embed="rId14"/>
                      <a:stretch>
                        <a:fillRect/>
                      </a:stretch>
                    </p:blipFill>
                    <p:spPr>
                      <a:xfrm>
                        <a:off x="5033645" y="5500370"/>
                        <a:ext cx="431800" cy="609600"/>
                      </a:xfrm>
                      <a:prstGeom prst="rect">
                        <a:avLst/>
                      </a:prstGeom>
                      <a:noFill/>
                      <a:ln w="38100">
                        <a:noFill/>
                        <a:miter/>
                      </a:ln>
                    </p:spPr>
                  </p:pic>
                </p:oleObj>
              </mc:Fallback>
            </mc:AlternateContent>
          </a:graphicData>
        </a:graphic>
      </p:graphicFrame>
      <p:sp>
        <p:nvSpPr>
          <p:cNvPr id="18445" name="Text Box 15"/>
          <p:cNvSpPr txBox="1"/>
          <p:nvPr/>
        </p:nvSpPr>
        <p:spPr>
          <a:xfrm>
            <a:off x="5519420" y="6109970"/>
            <a:ext cx="137160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14</a:t>
            </a:r>
            <a:r>
              <a:rPr lang="zh-CN" altLang="en-US" dirty="0">
                <a:latin typeface="Arial" panose="020B0604020202020204" pitchFamily="34" charset="0"/>
                <a:ea typeface="宋体" panose="02010600030101010101" pitchFamily="2" charset="-122"/>
              </a:rPr>
              <a:t>）</a:t>
            </a:r>
          </a:p>
        </p:txBody>
      </p:sp>
      <p:sp>
        <p:nvSpPr>
          <p:cNvPr id="18446" name="Text Box 16"/>
          <p:cNvSpPr txBox="1"/>
          <p:nvPr/>
        </p:nvSpPr>
        <p:spPr>
          <a:xfrm>
            <a:off x="5567045" y="5134610"/>
            <a:ext cx="1371600" cy="365760"/>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13</a:t>
            </a:r>
            <a:r>
              <a:rPr lang="zh-CN" altLang="en-US" dirty="0">
                <a:latin typeface="Arial" panose="020B0604020202020204" pitchFamily="34" charset="0"/>
                <a:ea typeface="宋体" panose="02010600030101010101" pitchFamily="2" charset="-122"/>
              </a:rPr>
              <a:t>）</a:t>
            </a:r>
          </a:p>
        </p:txBody>
      </p:sp>
      <p:sp>
        <p:nvSpPr>
          <p:cNvPr id="18447" name="Text Box 17"/>
          <p:cNvSpPr txBox="1"/>
          <p:nvPr/>
        </p:nvSpPr>
        <p:spPr>
          <a:xfrm>
            <a:off x="5567045" y="4122420"/>
            <a:ext cx="1371600" cy="366713"/>
          </a:xfrm>
          <a:prstGeom prst="rect">
            <a:avLst/>
          </a:prstGeom>
          <a:noFill/>
          <a:ln w="9525">
            <a:noFill/>
          </a:ln>
        </p:spPr>
        <p:txBody>
          <a:bodyPr>
            <a:spAutoFit/>
          </a:bodyPr>
          <a:lstStyle/>
          <a:p>
            <a:pPr lvl="0" eaLnBrk="1" hangingPunct="1">
              <a:spcBef>
                <a:spcPct val="50000"/>
              </a:spcBef>
            </a:pP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12</a:t>
            </a:r>
            <a:r>
              <a:rPr lang="zh-CN" altLang="en-US" dirty="0">
                <a:latin typeface="Arial" panose="020B0604020202020204" pitchFamily="34" charset="0"/>
                <a:ea typeface="宋体" panose="02010600030101010101" pitchFamily="2" charset="-122"/>
              </a:rPr>
              <a:t>）</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32</a:t>
            </a:fld>
            <a:endParaRPr lang="en-US" altLang="zh-CN" sz="1200" dirty="0">
              <a:latin typeface="Arial Black" panose="020B0A04020102020204" pitchFamily="34" charset="0"/>
              <a:ea typeface="宋体" panose="02010600030101010101" pitchFamily="2" charset="-122"/>
            </a:endParaRPr>
          </a:p>
        </p:txBody>
      </p:sp>
      <p:sp>
        <p:nvSpPr>
          <p:cNvPr id="19463"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19464" name="Rectangle 3"/>
          <p:cNvSpPr>
            <a:spLocks noGrp="1"/>
          </p:cNvSpPr>
          <p:nvPr>
            <p:ph type="body"/>
          </p:nvPr>
        </p:nvSpPr>
        <p:spPr>
          <a:xfrm>
            <a:off x="-36195" y="1629410"/>
            <a:ext cx="8704263" cy="4287838"/>
          </a:xfrm>
        </p:spPr>
        <p:txBody>
          <a:bodyPr vert="horz" wrap="square" lIns="91440" tIns="45720" rIns="91440" bIns="45720" anchor="t"/>
          <a:lstStyle/>
          <a:p>
            <a:pPr marL="457200" lvl="1" indent="0" eaLnBrk="1" hangingPunct="1">
              <a:buNone/>
            </a:pPr>
            <a:r>
              <a:rPr lang="en-US" altLang="zh-CN" dirty="0"/>
              <a:t>        </a:t>
            </a:r>
            <a:r>
              <a:rPr lang="zh-CN" altLang="en-US" dirty="0"/>
              <a:t>式中的实数部分就是大地的介电常数  ，反映媒质的极化特性，虚数部分表示媒质的导电情况，      表示媒质是有耗媒质。复介电常数是表征地质电特性的重要参数。其相对复介电常数      为</a:t>
            </a:r>
          </a:p>
        </p:txBody>
      </p:sp>
      <p:sp>
        <p:nvSpPr>
          <p:cNvPr id="19465" name="Rectangle 5"/>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9458" name="Object 4"/>
          <p:cNvGraphicFramePr/>
          <p:nvPr/>
        </p:nvGraphicFramePr>
        <p:xfrm>
          <a:off x="6831330" y="1676400"/>
          <a:ext cx="330200" cy="381000"/>
        </p:xfrm>
        <a:graphic>
          <a:graphicData uri="http://schemas.openxmlformats.org/presentationml/2006/ole">
            <mc:AlternateContent xmlns:mc="http://schemas.openxmlformats.org/markup-compatibility/2006">
              <mc:Choice xmlns:v="urn:schemas-microsoft-com:vml" Requires="v">
                <p:oleObj spid="_x0000_s27489" r:id="rId4" imgW="127000" imgH="139700" progId="Equation.DSMT4">
                  <p:embed/>
                </p:oleObj>
              </mc:Choice>
              <mc:Fallback>
                <p:oleObj r:id="rId4" imgW="127000" imgH="139700" progId="Equation.DSMT4">
                  <p:embed/>
                  <p:pic>
                    <p:nvPicPr>
                      <p:cNvPr id="0" name="图片 3155"/>
                      <p:cNvPicPr/>
                      <p:nvPr/>
                    </p:nvPicPr>
                    <p:blipFill>
                      <a:blip r:embed="rId5"/>
                      <a:stretch>
                        <a:fillRect/>
                      </a:stretch>
                    </p:blipFill>
                    <p:spPr>
                      <a:xfrm>
                        <a:off x="6831330" y="1676400"/>
                        <a:ext cx="330200" cy="381000"/>
                      </a:xfrm>
                      <a:prstGeom prst="rect">
                        <a:avLst/>
                      </a:prstGeom>
                      <a:noFill/>
                      <a:ln w="38100">
                        <a:noFill/>
                        <a:miter/>
                      </a:ln>
                    </p:spPr>
                  </p:pic>
                </p:oleObj>
              </mc:Fallback>
            </mc:AlternateContent>
          </a:graphicData>
        </a:graphic>
      </p:graphicFrame>
      <p:sp>
        <p:nvSpPr>
          <p:cNvPr id="19466" name="Rectangle 7"/>
          <p:cNvSpPr/>
          <p:nvPr/>
        </p:nvSpPr>
        <p:spPr>
          <a:xfrm>
            <a:off x="0" y="3338513"/>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9459" name="Object 6"/>
          <p:cNvGraphicFramePr/>
          <p:nvPr/>
        </p:nvGraphicFramePr>
        <p:xfrm>
          <a:off x="7763510" y="2057400"/>
          <a:ext cx="762000" cy="361950"/>
        </p:xfrm>
        <a:graphic>
          <a:graphicData uri="http://schemas.openxmlformats.org/presentationml/2006/ole">
            <mc:AlternateContent xmlns:mc="http://schemas.openxmlformats.org/markup-compatibility/2006">
              <mc:Choice xmlns:v="urn:schemas-microsoft-com:vml" Requires="v">
                <p:oleObj spid="_x0000_s27490" r:id="rId6" imgW="380365" imgH="177800" progId="Equation.DSMT4">
                  <p:embed/>
                </p:oleObj>
              </mc:Choice>
              <mc:Fallback>
                <p:oleObj r:id="rId6" imgW="380365" imgH="177800" progId="Equation.DSMT4">
                  <p:embed/>
                  <p:pic>
                    <p:nvPicPr>
                      <p:cNvPr id="0" name="图片 3153"/>
                      <p:cNvPicPr/>
                      <p:nvPr/>
                    </p:nvPicPr>
                    <p:blipFill>
                      <a:blip r:embed="rId7"/>
                      <a:stretch>
                        <a:fillRect/>
                      </a:stretch>
                    </p:blipFill>
                    <p:spPr>
                      <a:xfrm>
                        <a:off x="7763510" y="2057400"/>
                        <a:ext cx="762000" cy="361950"/>
                      </a:xfrm>
                      <a:prstGeom prst="rect">
                        <a:avLst/>
                      </a:prstGeom>
                      <a:noFill/>
                      <a:ln w="38100">
                        <a:noFill/>
                        <a:miter/>
                      </a:ln>
                    </p:spPr>
                  </p:pic>
                </p:oleObj>
              </mc:Fallback>
            </mc:AlternateContent>
          </a:graphicData>
        </a:graphic>
      </p:graphicFrame>
      <p:sp>
        <p:nvSpPr>
          <p:cNvPr id="19467" name="Rectangle 9"/>
          <p:cNvSpPr/>
          <p:nvPr/>
        </p:nvSpPr>
        <p:spPr>
          <a:xfrm>
            <a:off x="0" y="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9460" name="Object 8"/>
          <p:cNvGraphicFramePr/>
          <p:nvPr/>
        </p:nvGraphicFramePr>
        <p:xfrm>
          <a:off x="5961380" y="2810510"/>
          <a:ext cx="420688" cy="609600"/>
        </p:xfrm>
        <a:graphic>
          <a:graphicData uri="http://schemas.openxmlformats.org/presentationml/2006/ole">
            <mc:AlternateContent xmlns:mc="http://schemas.openxmlformats.org/markup-compatibility/2006">
              <mc:Choice xmlns:v="urn:schemas-microsoft-com:vml" Requires="v">
                <p:oleObj spid="_x0000_s27491" r:id="rId8" imgW="190500" imgH="279400" progId="Equation.DSMT4">
                  <p:embed/>
                </p:oleObj>
              </mc:Choice>
              <mc:Fallback>
                <p:oleObj r:id="rId8" imgW="190500" imgH="279400" progId="Equation.DSMT4">
                  <p:embed/>
                  <p:pic>
                    <p:nvPicPr>
                      <p:cNvPr id="0" name="图片 3154"/>
                      <p:cNvPicPr/>
                      <p:nvPr/>
                    </p:nvPicPr>
                    <p:blipFill>
                      <a:blip r:embed="rId9"/>
                      <a:stretch>
                        <a:fillRect/>
                      </a:stretch>
                    </p:blipFill>
                    <p:spPr>
                      <a:xfrm>
                        <a:off x="5961380" y="2810510"/>
                        <a:ext cx="420688" cy="609600"/>
                      </a:xfrm>
                      <a:prstGeom prst="rect">
                        <a:avLst/>
                      </a:prstGeom>
                      <a:noFill/>
                      <a:ln w="38100">
                        <a:noFill/>
                        <a:miter/>
                      </a:ln>
                    </p:spPr>
                  </p:pic>
                </p:oleObj>
              </mc:Fallback>
            </mc:AlternateContent>
          </a:graphicData>
        </a:graphic>
      </p:graphicFrame>
      <p:sp>
        <p:nvSpPr>
          <p:cNvPr id="19468" name="Rectangle 11"/>
          <p:cNvSpPr/>
          <p:nvPr/>
        </p:nvSpPr>
        <p:spPr>
          <a:xfrm>
            <a:off x="0" y="3017838"/>
            <a:ext cx="184150" cy="366712"/>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19461" name="Object 10"/>
          <p:cNvGraphicFramePr/>
          <p:nvPr/>
        </p:nvGraphicFramePr>
        <p:xfrm>
          <a:off x="2537460" y="3731578"/>
          <a:ext cx="2376488" cy="784225"/>
        </p:xfrm>
        <a:graphic>
          <a:graphicData uri="http://schemas.openxmlformats.org/presentationml/2006/ole">
            <mc:AlternateContent xmlns:mc="http://schemas.openxmlformats.org/markup-compatibility/2006">
              <mc:Choice xmlns:v="urn:schemas-microsoft-com:vml" Requires="v">
                <p:oleObj spid="_x0000_s27492" r:id="rId10" imgW="1332865" imgH="444500" progId="Equation.DSMT4">
                  <p:embed/>
                </p:oleObj>
              </mc:Choice>
              <mc:Fallback>
                <p:oleObj r:id="rId10" imgW="1332865" imgH="444500" progId="Equation.DSMT4">
                  <p:embed/>
                  <p:pic>
                    <p:nvPicPr>
                      <p:cNvPr id="0" name="图片 3156"/>
                      <p:cNvPicPr/>
                      <p:nvPr/>
                    </p:nvPicPr>
                    <p:blipFill>
                      <a:blip r:embed="rId11"/>
                      <a:stretch>
                        <a:fillRect/>
                      </a:stretch>
                    </p:blipFill>
                    <p:spPr>
                      <a:xfrm>
                        <a:off x="2537460" y="3731578"/>
                        <a:ext cx="2376488" cy="784225"/>
                      </a:xfrm>
                      <a:prstGeom prst="rect">
                        <a:avLst/>
                      </a:prstGeom>
                      <a:noFill/>
                      <a:ln w="38100">
                        <a:noFill/>
                        <a:miter/>
                      </a:ln>
                    </p:spPr>
                  </p:pic>
                </p:oleObj>
              </mc:Fallback>
            </mc:AlternateContent>
          </a:graphicData>
        </a:graphic>
      </p:graphicFrame>
      <p:sp>
        <p:nvSpPr>
          <p:cNvPr id="19469" name="Text Box 12"/>
          <p:cNvSpPr txBox="1"/>
          <p:nvPr/>
        </p:nvSpPr>
        <p:spPr>
          <a:xfrm>
            <a:off x="5943600" y="4047490"/>
            <a:ext cx="1143000" cy="365760"/>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(15)</a:t>
            </a:r>
          </a:p>
        </p:txBody>
      </p:sp>
      <p:sp>
        <p:nvSpPr>
          <p:cNvPr id="2" name="矩形 1">
            <a:extLst>
              <a:ext uri="{FF2B5EF4-FFF2-40B4-BE49-F238E27FC236}">
                <a16:creationId xmlns:a16="http://schemas.microsoft.com/office/drawing/2014/main" id="{6397595D-0317-421C-B091-5B634BB7C438}"/>
              </a:ext>
            </a:extLst>
          </p:cNvPr>
          <p:cNvSpPr/>
          <p:nvPr/>
        </p:nvSpPr>
        <p:spPr>
          <a:xfrm>
            <a:off x="539552" y="663437"/>
            <a:ext cx="3005951"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地面波传播</a:t>
            </a:r>
            <a:endParaRPr lang="zh-CN" alt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33</a:t>
            </a:fld>
            <a:endParaRPr lang="en-US" altLang="zh-CN" sz="1200" dirty="0">
              <a:latin typeface="Arial Black" panose="020B0A04020102020204" pitchFamily="34" charset="0"/>
              <a:ea typeface="宋体" panose="02010600030101010101" pitchFamily="2" charset="-122"/>
            </a:endParaRPr>
          </a:p>
        </p:txBody>
      </p:sp>
      <p:sp>
        <p:nvSpPr>
          <p:cNvPr id="20491" name="Rectangle 2"/>
          <p:cNvSpPr>
            <a:spLocks noGrp="1"/>
          </p:cNvSpPr>
          <p:nvPr>
            <p:ph type="title"/>
          </p:nvPr>
        </p:nvSpPr>
        <p:spPr/>
        <p:txBody>
          <a:bodyPr vert="horz" wrap="square" lIns="91440" tIns="45720" rIns="91440" bIns="45720" anchor="ctr"/>
          <a:lstStyle/>
          <a:p>
            <a:pPr lvl="0" eaLnBrk="1" hangingPunct="1"/>
            <a:endParaRPr lang="zh-CN" altLang="en-US" dirty="0">
              <a:latin typeface="华文中宋" pitchFamily="2" charset="-122"/>
              <a:ea typeface="华文中宋" pitchFamily="2" charset="-122"/>
            </a:endParaRPr>
          </a:p>
        </p:txBody>
      </p:sp>
      <p:sp>
        <p:nvSpPr>
          <p:cNvPr id="20492" name="Rectangle 3"/>
          <p:cNvSpPr>
            <a:spLocks noGrp="1"/>
          </p:cNvSpPr>
          <p:nvPr>
            <p:ph type="body"/>
          </p:nvPr>
        </p:nvSpPr>
        <p:spPr>
          <a:xfrm>
            <a:off x="394335" y="1557655"/>
            <a:ext cx="8704263" cy="4287838"/>
          </a:xfrm>
        </p:spPr>
        <p:txBody>
          <a:bodyPr vert="horz" wrap="square" lIns="91440" tIns="45720" rIns="91440" bIns="45720" anchor="t"/>
          <a:lstStyle/>
          <a:p>
            <a:pPr lvl="1" eaLnBrk="1" hangingPunct="1">
              <a:lnSpc>
                <a:spcPct val="90000"/>
              </a:lnSpc>
            </a:pPr>
            <a:r>
              <a:rPr lang="zh-CN" altLang="en-US" sz="2200" dirty="0"/>
              <a:t>将真空的介电常数     值代入上式中，得到</a:t>
            </a:r>
          </a:p>
          <a:p>
            <a:pPr lvl="0" eaLnBrk="1" hangingPunct="1">
              <a:lnSpc>
                <a:spcPct val="90000"/>
              </a:lnSpc>
            </a:pPr>
            <a:endParaRPr lang="zh-CN" altLang="en-US" sz="2600" dirty="0"/>
          </a:p>
          <a:p>
            <a:pPr lvl="0" eaLnBrk="1" hangingPunct="1">
              <a:lnSpc>
                <a:spcPct val="90000"/>
              </a:lnSpc>
            </a:pPr>
            <a:endParaRPr lang="zh-CN" altLang="en-US" sz="2600" dirty="0"/>
          </a:p>
          <a:p>
            <a:pPr lvl="1" eaLnBrk="1" hangingPunct="1"/>
            <a:r>
              <a:rPr lang="zh-CN" altLang="en-US" sz="2200" dirty="0"/>
              <a:t>在交变电磁场的作用下，大地土壤内既存在有位移电流又存在有传导电流，位移电流密度为        ，传导电流密度为      。通常将传导电流密度与位移电流密度的比值                     看作是导体和电介质的分界线</a:t>
            </a:r>
          </a:p>
          <a:p>
            <a:pPr lvl="1" eaLnBrk="1" hangingPunct="1"/>
            <a:r>
              <a:rPr lang="zh-CN" altLang="en-US" sz="2200" dirty="0"/>
              <a:t>若                ，则媒质具有良导体性质；              ，则媒质具有电介质性质</a:t>
            </a:r>
          </a:p>
        </p:txBody>
      </p:sp>
      <p:sp>
        <p:nvSpPr>
          <p:cNvPr id="20493" name="Rectangle 5"/>
          <p:cNvSpPr/>
          <p:nvPr/>
        </p:nvSpPr>
        <p:spPr>
          <a:xfrm>
            <a:off x="0" y="3314700"/>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20482" name="Object 4"/>
          <p:cNvGraphicFramePr/>
          <p:nvPr/>
        </p:nvGraphicFramePr>
        <p:xfrm>
          <a:off x="3429000" y="1447800"/>
          <a:ext cx="377825" cy="533400"/>
        </p:xfrm>
        <a:graphic>
          <a:graphicData uri="http://schemas.openxmlformats.org/presentationml/2006/ole">
            <mc:AlternateContent xmlns:mc="http://schemas.openxmlformats.org/markup-compatibility/2006">
              <mc:Choice xmlns:v="urn:schemas-microsoft-com:vml" Requires="v">
                <p:oleObj spid="_x0000_s77289" r:id="rId4" imgW="165100" imgH="228600" progId="Equation.DSMT4">
                  <p:embed/>
                </p:oleObj>
              </mc:Choice>
              <mc:Fallback>
                <p:oleObj r:id="rId4" imgW="165100" imgH="228600" progId="Equation.DSMT4">
                  <p:embed/>
                  <p:pic>
                    <p:nvPicPr>
                      <p:cNvPr id="0" name="图片 3162"/>
                      <p:cNvPicPr/>
                      <p:nvPr/>
                    </p:nvPicPr>
                    <p:blipFill>
                      <a:blip r:embed="rId5"/>
                      <a:stretch>
                        <a:fillRect/>
                      </a:stretch>
                    </p:blipFill>
                    <p:spPr>
                      <a:xfrm>
                        <a:off x="3429000" y="1447800"/>
                        <a:ext cx="377825" cy="533400"/>
                      </a:xfrm>
                      <a:prstGeom prst="rect">
                        <a:avLst/>
                      </a:prstGeom>
                      <a:noFill/>
                      <a:ln w="38100">
                        <a:noFill/>
                        <a:miter/>
                      </a:ln>
                    </p:spPr>
                  </p:pic>
                </p:oleObj>
              </mc:Fallback>
            </mc:AlternateContent>
          </a:graphicData>
        </a:graphic>
      </p:graphicFrame>
      <p:graphicFrame>
        <p:nvGraphicFramePr>
          <p:cNvPr id="20483" name="Object 6"/>
          <p:cNvGraphicFramePr/>
          <p:nvPr/>
        </p:nvGraphicFramePr>
        <p:xfrm>
          <a:off x="2133600" y="2061845"/>
          <a:ext cx="2495550" cy="615950"/>
        </p:xfrm>
        <a:graphic>
          <a:graphicData uri="http://schemas.openxmlformats.org/presentationml/2006/ole">
            <mc:AlternateContent xmlns:mc="http://schemas.openxmlformats.org/markup-compatibility/2006">
              <mc:Choice xmlns:v="urn:schemas-microsoft-com:vml" Requires="v">
                <p:oleObj spid="_x0000_s77290" r:id="rId6" imgW="1117600" imgH="279400" progId="Equation.DSMT4">
                  <p:embed/>
                </p:oleObj>
              </mc:Choice>
              <mc:Fallback>
                <p:oleObj r:id="rId6" imgW="1117600" imgH="279400" progId="Equation.DSMT4">
                  <p:embed/>
                  <p:pic>
                    <p:nvPicPr>
                      <p:cNvPr id="0" name="图片 3161"/>
                      <p:cNvPicPr/>
                      <p:nvPr/>
                    </p:nvPicPr>
                    <p:blipFill>
                      <a:blip r:embed="rId7"/>
                      <a:stretch>
                        <a:fillRect/>
                      </a:stretch>
                    </p:blipFill>
                    <p:spPr>
                      <a:xfrm>
                        <a:off x="2133600" y="2061845"/>
                        <a:ext cx="2495550" cy="615950"/>
                      </a:xfrm>
                      <a:prstGeom prst="rect">
                        <a:avLst/>
                      </a:prstGeom>
                      <a:noFill/>
                      <a:ln w="38100">
                        <a:noFill/>
                        <a:miter/>
                      </a:ln>
                    </p:spPr>
                  </p:pic>
                </p:oleObj>
              </mc:Fallback>
            </mc:AlternateContent>
          </a:graphicData>
        </a:graphic>
      </p:graphicFrame>
      <p:sp>
        <p:nvSpPr>
          <p:cNvPr id="20495" name="Text Box 8"/>
          <p:cNvSpPr txBox="1"/>
          <p:nvPr/>
        </p:nvSpPr>
        <p:spPr>
          <a:xfrm>
            <a:off x="5791200" y="2209800"/>
            <a:ext cx="11430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(16)</a:t>
            </a:r>
          </a:p>
        </p:txBody>
      </p:sp>
      <p:graphicFrame>
        <p:nvGraphicFramePr>
          <p:cNvPr id="20484" name="Object 20"/>
          <p:cNvGraphicFramePr/>
          <p:nvPr/>
        </p:nvGraphicFramePr>
        <p:xfrm>
          <a:off x="4885690" y="3128645"/>
          <a:ext cx="609600" cy="330200"/>
        </p:xfrm>
        <a:graphic>
          <a:graphicData uri="http://schemas.openxmlformats.org/presentationml/2006/ole">
            <mc:AlternateContent xmlns:mc="http://schemas.openxmlformats.org/markup-compatibility/2006">
              <mc:Choice xmlns:v="urn:schemas-microsoft-com:vml" Requires="v">
                <p:oleObj spid="_x0000_s77291" r:id="rId8" imgW="330200" imgH="177800" progId="Equation.DSMT4">
                  <p:embed/>
                </p:oleObj>
              </mc:Choice>
              <mc:Fallback>
                <p:oleObj r:id="rId8" imgW="330200" imgH="177800" progId="Equation.DSMT4">
                  <p:embed/>
                  <p:pic>
                    <p:nvPicPr>
                      <p:cNvPr id="0" name="图片 3163"/>
                      <p:cNvPicPr/>
                      <p:nvPr/>
                    </p:nvPicPr>
                    <p:blipFill>
                      <a:blip r:embed="rId9"/>
                      <a:stretch>
                        <a:fillRect/>
                      </a:stretch>
                    </p:blipFill>
                    <p:spPr>
                      <a:xfrm>
                        <a:off x="4885690" y="3128645"/>
                        <a:ext cx="609600" cy="330200"/>
                      </a:xfrm>
                      <a:prstGeom prst="rect">
                        <a:avLst/>
                      </a:prstGeom>
                      <a:noFill/>
                      <a:ln w="38100">
                        <a:noFill/>
                        <a:miter/>
                      </a:ln>
                    </p:spPr>
                  </p:pic>
                </p:oleObj>
              </mc:Fallback>
            </mc:AlternateContent>
          </a:graphicData>
        </a:graphic>
      </p:graphicFrame>
      <p:graphicFrame>
        <p:nvGraphicFramePr>
          <p:cNvPr id="20485" name="Object 22"/>
          <p:cNvGraphicFramePr/>
          <p:nvPr/>
        </p:nvGraphicFramePr>
        <p:xfrm>
          <a:off x="7705090" y="3200400"/>
          <a:ext cx="381000" cy="268288"/>
        </p:xfrm>
        <a:graphic>
          <a:graphicData uri="http://schemas.openxmlformats.org/presentationml/2006/ole">
            <mc:AlternateContent xmlns:mc="http://schemas.openxmlformats.org/markup-compatibility/2006">
              <mc:Choice xmlns:v="urn:schemas-microsoft-com:vml" Requires="v">
                <p:oleObj spid="_x0000_s77292" r:id="rId10" imgW="253365" imgH="177800" progId="Equation.DSMT4">
                  <p:embed/>
                </p:oleObj>
              </mc:Choice>
              <mc:Fallback>
                <p:oleObj r:id="rId10" imgW="253365" imgH="177800" progId="Equation.DSMT4">
                  <p:embed/>
                  <p:pic>
                    <p:nvPicPr>
                      <p:cNvPr id="0" name="图片 3166"/>
                      <p:cNvPicPr/>
                      <p:nvPr/>
                    </p:nvPicPr>
                    <p:blipFill>
                      <a:blip r:embed="rId11"/>
                      <a:stretch>
                        <a:fillRect/>
                      </a:stretch>
                    </p:blipFill>
                    <p:spPr>
                      <a:xfrm>
                        <a:off x="7705090" y="3200400"/>
                        <a:ext cx="381000" cy="268288"/>
                      </a:xfrm>
                      <a:prstGeom prst="rect">
                        <a:avLst/>
                      </a:prstGeom>
                      <a:noFill/>
                      <a:ln w="38100">
                        <a:noFill/>
                        <a:miter/>
                      </a:ln>
                    </p:spPr>
                  </p:pic>
                </p:oleObj>
              </mc:Fallback>
            </mc:AlternateContent>
          </a:graphicData>
        </a:graphic>
      </p:graphicFrame>
      <p:sp>
        <p:nvSpPr>
          <p:cNvPr id="20498" name="Rectangle 25"/>
          <p:cNvSpPr/>
          <p:nvPr/>
        </p:nvSpPr>
        <p:spPr>
          <a:xfrm>
            <a:off x="0" y="3214688"/>
            <a:ext cx="9144000" cy="0"/>
          </a:xfrm>
          <a:prstGeom prst="rect">
            <a:avLst/>
          </a:prstGeom>
          <a:noFill/>
          <a:ln w="9525">
            <a:noFill/>
          </a:ln>
        </p:spPr>
        <p:txBody>
          <a:bodyPr wrap="none" anchor="ctr">
            <a:spAutoFit/>
          </a:bodyPr>
          <a:lstStyle/>
          <a:p>
            <a:pPr lvl="0" eaLnBrk="1" hangingPunct="1"/>
            <a:endParaRPr lang="zh-CN" altLang="zh-CN" dirty="0">
              <a:latin typeface="Arial" panose="020B0604020202020204" pitchFamily="34" charset="0"/>
              <a:ea typeface="宋体" panose="02010600030101010101" pitchFamily="2" charset="-122"/>
            </a:endParaRPr>
          </a:p>
        </p:txBody>
      </p:sp>
      <p:graphicFrame>
        <p:nvGraphicFramePr>
          <p:cNvPr id="20486" name="Object 24"/>
          <p:cNvGraphicFramePr/>
          <p:nvPr/>
        </p:nvGraphicFramePr>
        <p:xfrm>
          <a:off x="6050915" y="3433445"/>
          <a:ext cx="1371600" cy="577850"/>
        </p:xfrm>
        <a:graphic>
          <a:graphicData uri="http://schemas.openxmlformats.org/presentationml/2006/ole">
            <mc:AlternateContent xmlns:mc="http://schemas.openxmlformats.org/markup-compatibility/2006">
              <mc:Choice xmlns:v="urn:schemas-microsoft-com:vml" Requires="v">
                <p:oleObj spid="_x0000_s77293" r:id="rId12" imgW="1016000" imgH="431800" progId="Equation.DSMT4">
                  <p:embed/>
                </p:oleObj>
              </mc:Choice>
              <mc:Fallback>
                <p:oleObj r:id="rId12" imgW="1016000" imgH="431800" progId="Equation.DSMT4">
                  <p:embed/>
                  <p:pic>
                    <p:nvPicPr>
                      <p:cNvPr id="0" name="图片 3168"/>
                      <p:cNvPicPr/>
                      <p:nvPr/>
                    </p:nvPicPr>
                    <p:blipFill>
                      <a:blip r:embed="rId13"/>
                      <a:stretch>
                        <a:fillRect/>
                      </a:stretch>
                    </p:blipFill>
                    <p:spPr>
                      <a:xfrm>
                        <a:off x="6050915" y="3433445"/>
                        <a:ext cx="1371600" cy="577850"/>
                      </a:xfrm>
                      <a:prstGeom prst="rect">
                        <a:avLst/>
                      </a:prstGeom>
                      <a:noFill/>
                      <a:ln w="38100">
                        <a:noFill/>
                        <a:miter/>
                      </a:ln>
                    </p:spPr>
                  </p:pic>
                </p:oleObj>
              </mc:Fallback>
            </mc:AlternateContent>
          </a:graphicData>
        </a:graphic>
      </p:graphicFrame>
      <p:graphicFrame>
        <p:nvGraphicFramePr>
          <p:cNvPr id="20488" name="Object 19"/>
          <p:cNvGraphicFramePr/>
          <p:nvPr/>
        </p:nvGraphicFramePr>
        <p:xfrm>
          <a:off x="1528445" y="4267200"/>
          <a:ext cx="1143000" cy="331788"/>
        </p:xfrm>
        <a:graphic>
          <a:graphicData uri="http://schemas.openxmlformats.org/presentationml/2006/ole">
            <mc:AlternateContent xmlns:mc="http://schemas.openxmlformats.org/markup-compatibility/2006">
              <mc:Choice xmlns:v="urn:schemas-microsoft-com:vml" Requires="v">
                <p:oleObj spid="_x0000_s77294" r:id="rId14" imgW="787400" imgH="228600" progId="Equation.3">
                  <p:embed/>
                </p:oleObj>
              </mc:Choice>
              <mc:Fallback>
                <p:oleObj r:id="rId14" imgW="787400" imgH="228600" progId="Equation.3">
                  <p:embed/>
                  <p:pic>
                    <p:nvPicPr>
                      <p:cNvPr id="0" name="图片 3164"/>
                      <p:cNvPicPr/>
                      <p:nvPr/>
                    </p:nvPicPr>
                    <p:blipFill>
                      <a:blip r:embed="rId15"/>
                      <a:stretch>
                        <a:fillRect/>
                      </a:stretch>
                    </p:blipFill>
                    <p:spPr>
                      <a:xfrm>
                        <a:off x="1528445" y="4267200"/>
                        <a:ext cx="1143000" cy="331788"/>
                      </a:xfrm>
                      <a:prstGeom prst="rect">
                        <a:avLst/>
                      </a:prstGeom>
                      <a:noFill/>
                      <a:ln w="38100">
                        <a:noFill/>
                        <a:miter/>
                      </a:ln>
                    </p:spPr>
                  </p:pic>
                </p:oleObj>
              </mc:Fallback>
            </mc:AlternateContent>
          </a:graphicData>
        </a:graphic>
      </p:graphicFrame>
      <p:graphicFrame>
        <p:nvGraphicFramePr>
          <p:cNvPr id="20489" name="Object 20"/>
          <p:cNvGraphicFramePr/>
          <p:nvPr/>
        </p:nvGraphicFramePr>
        <p:xfrm>
          <a:off x="5800090" y="4267200"/>
          <a:ext cx="1143000" cy="331788"/>
        </p:xfrm>
        <a:graphic>
          <a:graphicData uri="http://schemas.openxmlformats.org/presentationml/2006/ole">
            <mc:AlternateContent xmlns:mc="http://schemas.openxmlformats.org/markup-compatibility/2006">
              <mc:Choice xmlns:v="urn:schemas-microsoft-com:vml" Requires="v">
                <p:oleObj spid="_x0000_s77295" r:id="rId16" imgW="787400" imgH="228600" progId="Equation.3">
                  <p:embed/>
                </p:oleObj>
              </mc:Choice>
              <mc:Fallback>
                <p:oleObj r:id="rId16" imgW="787400" imgH="228600" progId="Equation.3">
                  <p:embed/>
                  <p:pic>
                    <p:nvPicPr>
                      <p:cNvPr id="0" name="图片 3165"/>
                      <p:cNvPicPr/>
                      <p:nvPr/>
                    </p:nvPicPr>
                    <p:blipFill>
                      <a:blip r:embed="rId17"/>
                      <a:stretch>
                        <a:fillRect/>
                      </a:stretch>
                    </p:blipFill>
                    <p:spPr>
                      <a:xfrm>
                        <a:off x="5800090" y="4267200"/>
                        <a:ext cx="1143000" cy="331788"/>
                      </a:xfrm>
                      <a:prstGeom prst="rect">
                        <a:avLst/>
                      </a:prstGeom>
                      <a:noFill/>
                      <a:ln w="38100">
                        <a:noFill/>
                        <a:miter/>
                      </a:ln>
                    </p:spPr>
                  </p:pic>
                </p:oleObj>
              </mc:Fallback>
            </mc:AlternateContent>
          </a:graphicData>
        </a:graphic>
      </p:graphicFrame>
      <p:sp>
        <p:nvSpPr>
          <p:cNvPr id="2" name="矩形 1">
            <a:extLst>
              <a:ext uri="{FF2B5EF4-FFF2-40B4-BE49-F238E27FC236}">
                <a16:creationId xmlns:a16="http://schemas.microsoft.com/office/drawing/2014/main" id="{5340621F-8D1A-4BE3-99CF-CC78F4602418}"/>
              </a:ext>
            </a:extLst>
          </p:cNvPr>
          <p:cNvSpPr/>
          <p:nvPr/>
        </p:nvSpPr>
        <p:spPr>
          <a:xfrm>
            <a:off x="800874" y="576451"/>
            <a:ext cx="3005951"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地面波传播</a:t>
            </a:r>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Img00012"/>
          <p:cNvPicPr>
            <a:picLocks noChangeAspect="1"/>
          </p:cNvPicPr>
          <p:nvPr/>
        </p:nvPicPr>
        <p:blipFill>
          <a:blip r:embed="rId3"/>
          <a:stretch>
            <a:fillRect/>
          </a:stretch>
        </p:blipFill>
        <p:spPr>
          <a:xfrm>
            <a:off x="179388" y="549275"/>
            <a:ext cx="8874125" cy="3070225"/>
          </a:xfrm>
          <a:prstGeom prst="rect">
            <a:avLst/>
          </a:prstGeom>
          <a:noFill/>
          <a:ln w="9525">
            <a:noFill/>
          </a:ln>
        </p:spPr>
      </p:pic>
      <p:pic>
        <p:nvPicPr>
          <p:cNvPr id="69635" name="Picture 3" descr="Img00013"/>
          <p:cNvPicPr>
            <a:picLocks noChangeAspect="1"/>
          </p:cNvPicPr>
          <p:nvPr/>
        </p:nvPicPr>
        <p:blipFill>
          <a:blip r:embed="rId4"/>
          <a:stretch>
            <a:fillRect/>
          </a:stretch>
        </p:blipFill>
        <p:spPr>
          <a:xfrm>
            <a:off x="142875" y="3632200"/>
            <a:ext cx="8893175" cy="3024188"/>
          </a:xfrm>
          <a:prstGeom prst="rect">
            <a:avLst/>
          </a:prstGeom>
          <a:noFill/>
          <a:ln w="9525">
            <a:noFill/>
          </a:ln>
        </p:spPr>
      </p:pic>
      <p:sp>
        <p:nvSpPr>
          <p:cNvPr id="2" name="圆角矩形标注 1"/>
          <p:cNvSpPr/>
          <p:nvPr/>
        </p:nvSpPr>
        <p:spPr>
          <a:xfrm>
            <a:off x="6859270" y="3213100"/>
            <a:ext cx="2286635" cy="984250"/>
          </a:xfrm>
          <a:prstGeom prst="wedgeRoundRectCallout">
            <a:avLst>
              <a:gd name="adj1" fmla="val -2291"/>
              <a:gd name="adj2" fmla="val 67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C00000"/>
                </a:solidFill>
              </a:rPr>
              <a:t>低频段表现出良导体，对电磁波的反射特性</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p:cNvPicPr>
          <p:nvPr/>
        </p:nvPicPr>
        <p:blipFill>
          <a:blip r:embed="rId2"/>
          <a:stretch>
            <a:fillRect/>
          </a:stretch>
        </p:blipFill>
        <p:spPr>
          <a:xfrm>
            <a:off x="682625" y="333375"/>
            <a:ext cx="5753100" cy="6335713"/>
          </a:xfrm>
          <a:prstGeom prst="rect">
            <a:avLst/>
          </a:prstGeom>
          <a:solidFill>
            <a:schemeClr val="bg1"/>
          </a:solidFill>
          <a:ln w="28575">
            <a:noFill/>
          </a:ln>
        </p:spPr>
      </p:pic>
      <p:sp>
        <p:nvSpPr>
          <p:cNvPr id="71683" name="Rectangle 3"/>
          <p:cNvSpPr/>
          <p:nvPr/>
        </p:nvSpPr>
        <p:spPr>
          <a:xfrm>
            <a:off x="6443980" y="2241550"/>
            <a:ext cx="2016125" cy="2954655"/>
          </a:xfrm>
          <a:prstGeom prst="rect">
            <a:avLst/>
          </a:prstGeom>
          <a:solidFill>
            <a:srgbClr val="0000FF"/>
          </a:solidFill>
          <a:ln w="28575">
            <a:noFill/>
          </a:ln>
        </p:spPr>
        <p:txBody>
          <a:bodyPr lIns="0" tIns="0" rIns="0" bIns="0">
            <a:spAutoFit/>
          </a:bodyPr>
          <a:lstStyle/>
          <a:p>
            <a:pPr lvl="0" eaLnBrk="1" hangingPunct="1"/>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海水在低频段具有更好的电导率，传播特性更好</a:t>
            </a:r>
            <a:endParaRPr lang="en-US" altLang="zh-CN" sz="2400" b="1" dirty="0">
              <a:solidFill>
                <a:schemeClr val="bg1"/>
              </a:solidFill>
              <a:latin typeface="Arial" panose="020B0604020202020204" pitchFamily="34" charset="0"/>
              <a:ea typeface="宋体" panose="02010600030101010101" pitchFamily="2" charset="-122"/>
            </a:endParaRPr>
          </a:p>
          <a:p>
            <a:pPr lvl="0" eaLnBrk="1" hangingPunct="1"/>
            <a:r>
              <a:rPr lang="zh-CN" altLang="en-US" sz="2400" b="1" dirty="0">
                <a:solidFill>
                  <a:schemeClr val="bg1"/>
                </a:solidFill>
                <a:latin typeface="Arial" panose="020B0604020202020204" pitchFamily="34" charset="0"/>
                <a:ea typeface="宋体" panose="02010600030101010101" pitchFamily="2" charset="-122"/>
              </a:rPr>
              <a:t>土壤，特别是干土在高频部分才有较高电导率</a:t>
            </a:r>
          </a:p>
        </p:txBody>
      </p:sp>
      <p:sp>
        <p:nvSpPr>
          <p:cNvPr id="2" name="圆角矩形标注 1"/>
          <p:cNvSpPr/>
          <p:nvPr/>
        </p:nvSpPr>
        <p:spPr>
          <a:xfrm>
            <a:off x="48895" y="4173220"/>
            <a:ext cx="948690" cy="504190"/>
          </a:xfrm>
          <a:prstGeom prst="wedgeRoundRectCallout">
            <a:avLst>
              <a:gd name="adj1" fmla="val 45180"/>
              <a:gd name="adj2" fmla="val -89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t>电导率</a:t>
            </a:r>
          </a:p>
        </p:txBody>
      </p:sp>
      <p:sp>
        <p:nvSpPr>
          <p:cNvPr id="3" name="圆角矩形标注 2"/>
          <p:cNvSpPr/>
          <p:nvPr/>
        </p:nvSpPr>
        <p:spPr>
          <a:xfrm>
            <a:off x="-22860" y="1737360"/>
            <a:ext cx="1222375" cy="504190"/>
          </a:xfrm>
          <a:prstGeom prst="wedgeRoundRectCallout">
            <a:avLst>
              <a:gd name="adj1" fmla="val 45180"/>
              <a:gd name="adj2" fmla="val -89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a:t>介电常数</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p:cNvPicPr>
          <p:nvPr/>
        </p:nvPicPr>
        <p:blipFill>
          <a:blip r:embed="rId2"/>
          <a:srcRect l="4630" r="2724"/>
          <a:stretch>
            <a:fillRect/>
          </a:stretch>
        </p:blipFill>
        <p:spPr>
          <a:xfrm>
            <a:off x="395288" y="401638"/>
            <a:ext cx="5256212" cy="6267450"/>
          </a:xfrm>
          <a:prstGeom prst="rect">
            <a:avLst/>
          </a:prstGeom>
          <a:solidFill>
            <a:schemeClr val="bg1"/>
          </a:solidFill>
          <a:ln w="28575">
            <a:noFill/>
          </a:ln>
        </p:spPr>
      </p:pic>
      <p:sp>
        <p:nvSpPr>
          <p:cNvPr id="70659" name="Rectangle 3"/>
          <p:cNvSpPr/>
          <p:nvPr/>
        </p:nvSpPr>
        <p:spPr>
          <a:xfrm>
            <a:off x="6372225" y="2241550"/>
            <a:ext cx="2016125" cy="3323987"/>
          </a:xfrm>
          <a:prstGeom prst="rect">
            <a:avLst/>
          </a:prstGeom>
          <a:solidFill>
            <a:srgbClr val="0000FF"/>
          </a:solidFill>
          <a:ln w="28575">
            <a:noFill/>
          </a:ln>
        </p:spPr>
        <p:txBody>
          <a:bodyPr lIns="0" tIns="0" rIns="0" bIns="0">
            <a:spAutoFit/>
          </a:bodyPr>
          <a:lstStyle/>
          <a:p>
            <a:pPr lvl="0" eaLnBrk="1" hangingPunct="1"/>
            <a:r>
              <a:rPr lang="en-US" altLang="zh-CN" sz="2400" b="1" dirty="0">
                <a:solidFill>
                  <a:schemeClr val="bg1"/>
                </a:solidFill>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宋体" panose="02010600030101010101" pitchFamily="2" charset="-122"/>
              </a:rPr>
              <a:t>土壤的介电特性、电导率与含水量及水的类别和温度有密切关系，</a:t>
            </a:r>
            <a:endParaRPr lang="en-US" altLang="zh-CN" sz="2400" b="1" dirty="0">
              <a:solidFill>
                <a:schemeClr val="bg1"/>
              </a:solidFill>
              <a:latin typeface="Arial" panose="020B0604020202020204" pitchFamily="34" charset="0"/>
              <a:ea typeface="宋体" panose="02010600030101010101" pitchFamily="2" charset="-122"/>
            </a:endParaRPr>
          </a:p>
          <a:p>
            <a:pPr lvl="0" eaLnBrk="1" hangingPunct="1"/>
            <a:endParaRPr lang="en-US" altLang="zh-CN" sz="2400" b="1" dirty="0">
              <a:solidFill>
                <a:schemeClr val="bg1"/>
              </a:solidFill>
            </a:endParaRPr>
          </a:p>
          <a:p>
            <a:pPr lvl="0" eaLnBrk="1" hangingPunct="1"/>
            <a:r>
              <a:rPr lang="zh-CN" altLang="en-US" sz="2400" b="1" dirty="0">
                <a:solidFill>
                  <a:schemeClr val="bg1"/>
                </a:solidFill>
                <a:latin typeface="Arial" panose="020B0604020202020204" pitchFamily="34" charset="0"/>
                <a:ea typeface="宋体" panose="02010600030101010101" pitchFamily="2" charset="-122"/>
              </a:rPr>
              <a:t>而且与温度和含水量呈正相关！</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37</a:t>
            </a:fld>
            <a:endParaRPr lang="en-US" altLang="zh-CN" sz="1200" dirty="0">
              <a:latin typeface="Arial Black" panose="020B0A04020102020204" pitchFamily="34" charset="0"/>
              <a:ea typeface="宋体" panose="02010600030101010101" pitchFamily="2" charset="-122"/>
            </a:endParaRPr>
          </a:p>
        </p:txBody>
      </p:sp>
      <p:sp>
        <p:nvSpPr>
          <p:cNvPr id="34822" name="Rectangle 2"/>
          <p:cNvSpPr>
            <a:spLocks noGrp="1"/>
          </p:cNvSpPr>
          <p:nvPr>
            <p:ph type="title"/>
          </p:nvPr>
        </p:nvSpPr>
        <p:spPr>
          <a:xfrm>
            <a:off x="170180" y="564833"/>
            <a:ext cx="8229600" cy="614362"/>
          </a:xfrm>
        </p:spPr>
        <p:txBody>
          <a:bodyPr vert="horz" wrap="square" lIns="91440" tIns="45720" rIns="91440" bIns="45720" anchor="ctr"/>
          <a:lstStyle/>
          <a:p>
            <a:pPr lvl="0" eaLnBrk="1" hangingPunct="1"/>
            <a:r>
              <a:rPr lang="en-US" altLang="zh-CN" sz="3800" dirty="0"/>
              <a:t>TM</a:t>
            </a:r>
            <a:r>
              <a:rPr lang="zh-CN" altLang="en-US" sz="3800" dirty="0"/>
              <a:t>（垂直极化）</a:t>
            </a:r>
          </a:p>
        </p:txBody>
      </p:sp>
      <p:sp>
        <p:nvSpPr>
          <p:cNvPr id="34823" name="Text Box 4"/>
          <p:cNvSpPr txBox="1"/>
          <p:nvPr/>
        </p:nvSpPr>
        <p:spPr>
          <a:xfrm>
            <a:off x="539750" y="1989138"/>
            <a:ext cx="3095625" cy="3429000"/>
          </a:xfrm>
          <a:prstGeom prst="rect">
            <a:avLst/>
          </a:prstGeom>
          <a:noFill/>
          <a:ln w="9525">
            <a:noFill/>
          </a:ln>
        </p:spPr>
        <p:txBody>
          <a:bodyPr>
            <a:spAutoFit/>
          </a:bodyPr>
          <a:lstStyle/>
          <a:p>
            <a:pPr lvl="0" eaLnBrk="1" hangingPunct="1">
              <a:spcBef>
                <a:spcPct val="50000"/>
              </a:spcBef>
              <a:buFont typeface="Wingdings" panose="05000000000000000000" pitchFamily="2" charset="2"/>
              <a:buChar char="Ø"/>
            </a:pPr>
            <a:r>
              <a:rPr lang="zh-CN" altLang="en-US" sz="2400" dirty="0">
                <a:latin typeface="Arial" panose="020B0604020202020204" pitchFamily="34" charset="0"/>
                <a:ea typeface="宋体" panose="02010600030101010101" pitchFamily="2" charset="-122"/>
                <a:sym typeface="Wingdings" panose="05000000000000000000" pitchFamily="2" charset="2"/>
              </a:rPr>
              <a:t>由于</a:t>
            </a:r>
            <a:r>
              <a:rPr lang="en-US" altLang="zh-CN" sz="2400" dirty="0">
                <a:latin typeface="Arial" panose="020B0604020202020204" pitchFamily="34" charset="0"/>
                <a:ea typeface="宋体" panose="02010600030101010101" pitchFamily="2" charset="-122"/>
                <a:sym typeface="Wingdings" panose="05000000000000000000" pitchFamily="2" charset="2"/>
              </a:rPr>
              <a:t>E</a:t>
            </a:r>
            <a:r>
              <a:rPr lang="zh-CN" altLang="en-US" sz="2400" dirty="0">
                <a:latin typeface="Arial" panose="020B0604020202020204" pitchFamily="34" charset="0"/>
                <a:ea typeface="宋体" panose="02010600030101010101" pitchFamily="2" charset="-122"/>
                <a:sym typeface="Wingdings" panose="05000000000000000000" pitchFamily="2" charset="2"/>
              </a:rPr>
              <a:t>的</a:t>
            </a:r>
            <a:r>
              <a:rPr lang="en-US" altLang="zh-CN" sz="2400" dirty="0">
                <a:latin typeface="Arial" panose="020B0604020202020204" pitchFamily="34" charset="0"/>
                <a:ea typeface="宋体" panose="02010600030101010101" pitchFamily="2" charset="-122"/>
                <a:sym typeface="Wingdings" panose="05000000000000000000" pitchFamily="2" charset="2"/>
              </a:rPr>
              <a:t>z</a:t>
            </a:r>
            <a:r>
              <a:rPr lang="zh-CN" altLang="en-US" sz="2400" dirty="0">
                <a:latin typeface="Arial" panose="020B0604020202020204" pitchFamily="34" charset="0"/>
                <a:ea typeface="宋体" panose="02010600030101010101" pitchFamily="2" charset="-122"/>
                <a:sym typeface="Wingdings" panose="05000000000000000000" pitchFamily="2" charset="2"/>
              </a:rPr>
              <a:t>分量和</a:t>
            </a:r>
            <a:r>
              <a:rPr lang="en-US" altLang="zh-CN" sz="2400" dirty="0">
                <a:latin typeface="Arial" panose="020B0604020202020204" pitchFamily="34" charset="0"/>
                <a:ea typeface="宋体" panose="02010600030101010101" pitchFamily="2" charset="-122"/>
                <a:sym typeface="Wingdings" panose="05000000000000000000" pitchFamily="2" charset="2"/>
              </a:rPr>
              <a:t>x</a:t>
            </a:r>
            <a:r>
              <a:rPr lang="zh-CN" altLang="en-US" sz="2400" dirty="0">
                <a:latin typeface="Arial" panose="020B0604020202020204" pitchFamily="34" charset="0"/>
                <a:ea typeface="宋体" panose="02010600030101010101" pitchFamily="2" charset="-122"/>
                <a:sym typeface="Wingdings" panose="05000000000000000000" pitchFamily="2" charset="2"/>
              </a:rPr>
              <a:t>分量幅度的差别，形成了合成场量随相位呈椭圆变化，在干土中，几乎成沿长轴的线极化波，称为波面倾斜，倾斜角度和介电常数有关</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sym typeface="Wingdings" panose="05000000000000000000" pitchFamily="2" charset="2"/>
            </a:endParaRPr>
          </a:p>
          <a:p>
            <a:pPr lvl="0" eaLnBrk="1" hangingPunct="1">
              <a:spcBef>
                <a:spcPct val="50000"/>
              </a:spcBef>
              <a:buFont typeface="Wingdings" panose="05000000000000000000" pitchFamily="2" charset="2"/>
              <a:buChar char="Ø"/>
            </a:pPr>
            <a:endParaRPr lang="en-US" altLang="zh-CN" dirty="0">
              <a:latin typeface="Arial" panose="020B0604020202020204" pitchFamily="34" charset="0"/>
              <a:ea typeface="宋体" panose="02010600030101010101" pitchFamily="2" charset="-122"/>
            </a:endParaRPr>
          </a:p>
        </p:txBody>
      </p:sp>
      <p:graphicFrame>
        <p:nvGraphicFramePr>
          <p:cNvPr id="34818" name="Object 7"/>
          <p:cNvGraphicFramePr/>
          <p:nvPr/>
        </p:nvGraphicFramePr>
        <p:xfrm>
          <a:off x="443865" y="4948555"/>
          <a:ext cx="3538538" cy="593725"/>
        </p:xfrm>
        <a:graphic>
          <a:graphicData uri="http://schemas.openxmlformats.org/presentationml/2006/ole">
            <mc:AlternateContent xmlns:mc="http://schemas.openxmlformats.org/markup-compatibility/2006">
              <mc:Choice xmlns:v="urn:schemas-microsoft-com:vml" Requires="v">
                <p:oleObj spid="_x0000_s30345" r:id="rId3" imgW="1739265" imgH="292100" progId="Equation.DSMT4">
                  <p:embed/>
                </p:oleObj>
              </mc:Choice>
              <mc:Fallback>
                <p:oleObj r:id="rId3" imgW="1739265" imgH="292100" progId="Equation.DSMT4">
                  <p:embed/>
                  <p:pic>
                    <p:nvPicPr>
                      <p:cNvPr id="0" name="图片 3099"/>
                      <p:cNvPicPr/>
                      <p:nvPr/>
                    </p:nvPicPr>
                    <p:blipFill>
                      <a:blip r:embed="rId4"/>
                      <a:stretch>
                        <a:fillRect/>
                      </a:stretch>
                    </p:blipFill>
                    <p:spPr>
                      <a:xfrm>
                        <a:off x="443865" y="4948555"/>
                        <a:ext cx="3538538" cy="593725"/>
                      </a:xfrm>
                      <a:prstGeom prst="rect">
                        <a:avLst/>
                      </a:prstGeom>
                      <a:noFill/>
                      <a:ln w="38100">
                        <a:noFill/>
                        <a:miter/>
                      </a:ln>
                    </p:spPr>
                  </p:pic>
                </p:oleObj>
              </mc:Fallback>
            </mc:AlternateContent>
          </a:graphicData>
        </a:graphic>
      </p:graphicFrame>
      <p:sp>
        <p:nvSpPr>
          <p:cNvPr id="34824" name="Text Box 9"/>
          <p:cNvSpPr txBox="1"/>
          <p:nvPr/>
        </p:nvSpPr>
        <p:spPr>
          <a:xfrm>
            <a:off x="3048000" y="5486400"/>
            <a:ext cx="7086600" cy="336550"/>
          </a:xfrm>
          <a:prstGeom prst="rect">
            <a:avLst/>
          </a:prstGeom>
          <a:noFill/>
          <a:ln w="9525">
            <a:noFill/>
          </a:ln>
        </p:spPr>
        <p:txBody>
          <a:bodyPr>
            <a:spAutoFit/>
          </a:bodyPr>
          <a:lstStyle/>
          <a:p>
            <a:pPr lvl="0" eaLnBrk="1" hangingPunct="1">
              <a:spcBef>
                <a:spcPct val="50000"/>
              </a:spcBef>
            </a:pPr>
            <a:r>
              <a:rPr lang="en-US" altLang="zh-CN" sz="1600" dirty="0">
                <a:latin typeface="Arial" panose="020B0604020202020204" pitchFamily="34" charset="0"/>
                <a:ea typeface="宋体" panose="02010600030101010101" pitchFamily="2" charset="-122"/>
              </a:rPr>
              <a:t>             </a:t>
            </a:r>
            <a:r>
              <a:rPr lang="zh-CN" altLang="en-US" sz="1600" dirty="0">
                <a:latin typeface="Arial" panose="020B0604020202020204" pitchFamily="34" charset="0"/>
                <a:ea typeface="宋体" panose="02010600030101010101" pitchFamily="2" charset="-122"/>
              </a:rPr>
              <a:t>分界面处地面波场结构   平面地上传播的椭圆极化波</a:t>
            </a:r>
          </a:p>
        </p:txBody>
      </p:sp>
      <p:graphicFrame>
        <p:nvGraphicFramePr>
          <p:cNvPr id="34819" name="Object 9"/>
          <p:cNvGraphicFramePr/>
          <p:nvPr/>
        </p:nvGraphicFramePr>
        <p:xfrm>
          <a:off x="6443663" y="3200400"/>
          <a:ext cx="2700337" cy="2108200"/>
        </p:xfrm>
        <a:graphic>
          <a:graphicData uri="http://schemas.openxmlformats.org/presentationml/2006/ole">
            <mc:AlternateContent xmlns:mc="http://schemas.openxmlformats.org/markup-compatibility/2006">
              <mc:Choice xmlns:v="urn:schemas-microsoft-com:vml" Requires="v">
                <p:oleObj spid="_x0000_s30346" r:id="rId5" imgW="2560320" imgH="2072640" progId="Visio.Drawing.4">
                  <p:embed/>
                </p:oleObj>
              </mc:Choice>
              <mc:Fallback>
                <p:oleObj r:id="rId5" imgW="2560320" imgH="2072640" progId="Visio.Drawing.4">
                  <p:embed/>
                  <p:pic>
                    <p:nvPicPr>
                      <p:cNvPr id="0" name="图片 3104"/>
                      <p:cNvPicPr/>
                      <p:nvPr/>
                    </p:nvPicPr>
                    <p:blipFill>
                      <a:blip r:embed="rId6"/>
                      <a:srcRect l="6224" t="7277" r="7552" b="9497"/>
                      <a:stretch>
                        <a:fillRect/>
                      </a:stretch>
                    </p:blipFill>
                    <p:spPr>
                      <a:xfrm>
                        <a:off x="6443663" y="3200400"/>
                        <a:ext cx="2700337" cy="2108200"/>
                      </a:xfrm>
                      <a:prstGeom prst="rect">
                        <a:avLst/>
                      </a:prstGeom>
                      <a:noFill/>
                      <a:ln w="38100">
                        <a:noFill/>
                        <a:miter/>
                      </a:ln>
                    </p:spPr>
                  </p:pic>
                </p:oleObj>
              </mc:Fallback>
            </mc:AlternateContent>
          </a:graphicData>
        </a:graphic>
      </p:graphicFrame>
      <p:graphicFrame>
        <p:nvGraphicFramePr>
          <p:cNvPr id="34820" name="Object 10"/>
          <p:cNvGraphicFramePr/>
          <p:nvPr/>
        </p:nvGraphicFramePr>
        <p:xfrm>
          <a:off x="4038600" y="3276600"/>
          <a:ext cx="2233613" cy="1995488"/>
        </p:xfrm>
        <a:graphic>
          <a:graphicData uri="http://schemas.openxmlformats.org/presentationml/2006/ole">
            <mc:AlternateContent xmlns:mc="http://schemas.openxmlformats.org/markup-compatibility/2006">
              <mc:Choice xmlns:v="urn:schemas-microsoft-com:vml" Requires="v">
                <p:oleObj spid="_x0000_s30347" r:id="rId7" imgW="2255520" imgH="2011680" progId="Visio.Drawing.4">
                  <p:embed/>
                </p:oleObj>
              </mc:Choice>
              <mc:Fallback>
                <p:oleObj r:id="rId7" imgW="2255520" imgH="2011680" progId="Visio.Drawing.4">
                  <p:embed/>
                  <p:pic>
                    <p:nvPicPr>
                      <p:cNvPr id="0" name="图片 3107"/>
                      <p:cNvPicPr/>
                      <p:nvPr/>
                    </p:nvPicPr>
                    <p:blipFill>
                      <a:blip r:embed="rId8"/>
                      <a:srcRect l="6500" t="5702" r="10333" b="10907"/>
                      <a:stretch>
                        <a:fillRect/>
                      </a:stretch>
                    </p:blipFill>
                    <p:spPr>
                      <a:xfrm>
                        <a:off x="4038600" y="3276600"/>
                        <a:ext cx="2233613" cy="1995488"/>
                      </a:xfrm>
                      <a:prstGeom prst="rect">
                        <a:avLst/>
                      </a:prstGeom>
                      <a:noFill/>
                      <a:ln w="38100">
                        <a:noFill/>
                        <a:miter/>
                      </a:ln>
                    </p:spPr>
                  </p:pic>
                </p:oleObj>
              </mc:Fallback>
            </mc:AlternateContent>
          </a:graphicData>
        </a:graphic>
      </p:graphicFrame>
      <p:sp>
        <p:nvSpPr>
          <p:cNvPr id="254988" name="Rectangle 12"/>
          <p:cNvSpPr>
            <a:spLocks noChangeArrowheads="1"/>
          </p:cNvSpPr>
          <p:nvPr/>
        </p:nvSpPr>
        <p:spPr bwMode="auto">
          <a:xfrm>
            <a:off x="3581400" y="457200"/>
            <a:ext cx="5400675" cy="2190750"/>
          </a:xfrm>
          <a:prstGeom prst="rect">
            <a:avLst/>
          </a:prstGeom>
          <a:noFill/>
          <a:ln w="28575">
            <a:noFill/>
            <a:miter lim="800000"/>
          </a:ln>
          <a:effectLst/>
        </p:spPr>
        <p:txBody>
          <a:bodyPr lIns="0" tIns="0" rIns="0" bIns="0">
            <a:spAutoFit/>
          </a:bodyPr>
          <a:lstStyle/>
          <a:p>
            <a:pPr lvl="0" eaLnBrk="1" hangingPunct="1"/>
            <a:r>
              <a:rPr lang="en-US" altLang="zh-CN" sz="2400" b="1" dirty="0">
                <a:solidFill>
                  <a:srgbClr val="000032"/>
                </a:solidFill>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实际上</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大地是非理想导电媒质</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垂直极化波的电场沿地面传播时</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就在地面感应出与其一起移动的正电荷</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进而形成电流</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从而产生欧姆损耗</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造成大地对电波的吸收</a:t>
            </a:r>
            <a:r>
              <a:rPr lang="en-US" altLang="zh-CN" sz="2400" b="1" dirty="0">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400" b="1" dirty="0">
                <a:effectLst>
                  <a:outerShdw blurRad="38100" dist="38100" dir="2700000">
                    <a:srgbClr val="C0C0C0"/>
                  </a:outerShdw>
                </a:effectLst>
                <a:latin typeface="华文行楷" pitchFamily="2" charset="-122"/>
                <a:ea typeface="华文行楷" pitchFamily="2" charset="-122"/>
              </a:rPr>
              <a:t>并沿地表面形成较小的电场水平分量</a:t>
            </a:r>
            <a:r>
              <a:rPr lang="en-US" altLang="zh-CN" sz="2400" b="1" dirty="0">
                <a:effectLst>
                  <a:outerShdw blurRad="38100" dist="38100" dir="2700000">
                    <a:srgbClr val="C0C0C0"/>
                  </a:outerShdw>
                </a:effectLst>
                <a:latin typeface="华文行楷" pitchFamily="2" charset="-122"/>
                <a:ea typeface="华文行楷" pitchFamily="2" charset="-122"/>
              </a:rPr>
              <a:t>, </a:t>
            </a:r>
            <a:r>
              <a:rPr lang="zh-CN" altLang="en-US" sz="2400" b="1" dirty="0">
                <a:effectLst>
                  <a:outerShdw blurRad="38100" dist="38100" dir="2700000">
                    <a:srgbClr val="C0C0C0"/>
                  </a:outerShdw>
                </a:effectLst>
                <a:latin typeface="华文行楷" pitchFamily="2" charset="-122"/>
                <a:ea typeface="华文行楷" pitchFamily="2" charset="-122"/>
              </a:rPr>
              <a:t>致使波前倾斜</a:t>
            </a:r>
            <a:r>
              <a:rPr lang="en-US" altLang="zh-CN" sz="2400" b="1" dirty="0">
                <a:effectLst>
                  <a:outerShdw blurRad="38100" dist="38100" dir="2700000">
                    <a:srgbClr val="C0C0C0"/>
                  </a:outerShdw>
                </a:effectLst>
                <a:latin typeface="华文行楷" pitchFamily="2" charset="-122"/>
                <a:ea typeface="华文行楷" pitchFamily="2" charset="-122"/>
              </a:rPr>
              <a:t>, </a:t>
            </a:r>
            <a:r>
              <a:rPr lang="zh-CN" altLang="en-US" sz="2400" b="1" dirty="0">
                <a:effectLst>
                  <a:outerShdw blurRad="38100" dist="38100" dir="2700000">
                    <a:srgbClr val="C0C0C0"/>
                  </a:outerShdw>
                </a:effectLst>
                <a:latin typeface="华文行楷" pitchFamily="2" charset="-122"/>
                <a:ea typeface="华文行楷" pitchFamily="2" charset="-122"/>
              </a:rPr>
              <a:t>并变为椭圆极化波</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38</a:t>
            </a:fld>
            <a:endParaRPr lang="en-US" altLang="zh-CN" sz="1200" dirty="0">
              <a:latin typeface="Arial Black" panose="020B0A04020102020204" pitchFamily="34" charset="0"/>
              <a:ea typeface="宋体" panose="02010600030101010101" pitchFamily="2" charset="-122"/>
            </a:endParaRPr>
          </a:p>
        </p:txBody>
      </p:sp>
      <p:sp>
        <p:nvSpPr>
          <p:cNvPr id="72707" name="Rectangle 2"/>
          <p:cNvSpPr>
            <a:spLocks noGrp="1"/>
          </p:cNvSpPr>
          <p:nvPr>
            <p:ph type="title"/>
          </p:nvPr>
        </p:nvSpPr>
        <p:spPr/>
        <p:txBody>
          <a:bodyPr vert="horz" wrap="square" lIns="91440" tIns="45720" rIns="91440" bIns="45720" anchor="ctr"/>
          <a:lstStyle/>
          <a:p>
            <a:pPr lvl="0" eaLnBrk="1" hangingPunct="1"/>
            <a:endParaRPr lang="zh-CN" altLang="en-US" dirty="0"/>
          </a:p>
        </p:txBody>
      </p:sp>
      <p:sp>
        <p:nvSpPr>
          <p:cNvPr id="72708" name="Rectangle 3"/>
          <p:cNvSpPr>
            <a:spLocks noGrp="1"/>
          </p:cNvSpPr>
          <p:nvPr>
            <p:ph type="body"/>
          </p:nvPr>
        </p:nvSpPr>
        <p:spPr>
          <a:xfrm>
            <a:off x="250825" y="1342390"/>
            <a:ext cx="8704263" cy="4287838"/>
          </a:xfrm>
        </p:spPr>
        <p:txBody>
          <a:bodyPr vert="horz" wrap="square" lIns="91440" tIns="45720" rIns="91440" bIns="45720" anchor="t"/>
          <a:lstStyle/>
          <a:p>
            <a:pPr marL="0" lvl="0" indent="0" eaLnBrk="1" hangingPunct="1">
              <a:buNone/>
            </a:pPr>
            <a:r>
              <a:rPr lang="en-US" altLang="zh-CN" dirty="0"/>
              <a:t>        </a:t>
            </a:r>
            <a:r>
              <a:rPr lang="zh-CN" altLang="en-US" dirty="0"/>
              <a:t>实际研究表明，地波在</a:t>
            </a:r>
            <a:r>
              <a:rPr lang="zh-CN" altLang="en-US" dirty="0">
                <a:solidFill>
                  <a:srgbClr val="FF3300"/>
                </a:solidFill>
              </a:rPr>
              <a:t>空气中</a:t>
            </a:r>
            <a:r>
              <a:rPr lang="zh-CN" altLang="en-US" dirty="0"/>
              <a:t>的电场的垂直分量</a:t>
            </a:r>
            <a:r>
              <a:rPr lang="en-US" altLang="zh-CN" dirty="0"/>
              <a:t>E</a:t>
            </a:r>
            <a:r>
              <a:rPr lang="en-US" altLang="zh-CN" sz="2100" dirty="0"/>
              <a:t>x1</a:t>
            </a:r>
            <a:r>
              <a:rPr lang="zh-CN" altLang="en-US" dirty="0"/>
              <a:t>明显地大于其水平分量</a:t>
            </a:r>
            <a:r>
              <a:rPr lang="en-US" altLang="zh-CN" dirty="0"/>
              <a:t>E</a:t>
            </a:r>
            <a:r>
              <a:rPr lang="en-US" altLang="zh-CN" sz="2100" dirty="0"/>
              <a:t>z1</a:t>
            </a:r>
            <a:endParaRPr lang="en-US" altLang="zh-CN" dirty="0"/>
          </a:p>
          <a:p>
            <a:pPr marL="0" lvl="0" indent="0" eaLnBrk="1" hangingPunct="1">
              <a:buNone/>
            </a:pPr>
            <a:r>
              <a:rPr lang="zh-CN" altLang="en-US" dirty="0"/>
              <a:t>        而在</a:t>
            </a:r>
            <a:r>
              <a:rPr lang="zh-CN" altLang="en-US" dirty="0">
                <a:solidFill>
                  <a:srgbClr val="FF3300"/>
                </a:solidFill>
              </a:rPr>
              <a:t>土壤中</a:t>
            </a:r>
            <a:r>
              <a:rPr lang="zh-CN" altLang="en-US" dirty="0"/>
              <a:t>，电场的水平分量</a:t>
            </a:r>
            <a:r>
              <a:rPr lang="en-US" altLang="zh-CN" dirty="0"/>
              <a:t>E</a:t>
            </a:r>
            <a:r>
              <a:rPr lang="en-US" altLang="zh-CN" sz="2100" dirty="0"/>
              <a:t>z2</a:t>
            </a:r>
            <a:r>
              <a:rPr lang="zh-CN" altLang="en-US" dirty="0"/>
              <a:t>以同样的倍数大于其垂直分量</a:t>
            </a:r>
            <a:r>
              <a:rPr lang="en-US" altLang="zh-CN" dirty="0"/>
              <a:t>E</a:t>
            </a:r>
            <a:r>
              <a:rPr lang="en-US" altLang="zh-CN" sz="2100" dirty="0"/>
              <a:t>x2</a:t>
            </a:r>
            <a:endParaRPr lang="en-US" altLang="zh-CN" dirty="0"/>
          </a:p>
          <a:p>
            <a:pPr marL="0" lvl="0" indent="0" eaLnBrk="1" hangingPunct="1">
              <a:buNone/>
            </a:pPr>
            <a:r>
              <a:rPr lang="zh-CN" altLang="en-US" dirty="0"/>
              <a:t>         因此</a:t>
            </a:r>
            <a:r>
              <a:rPr lang="en-US" altLang="zh-CN" dirty="0"/>
              <a:t>:</a:t>
            </a:r>
          </a:p>
          <a:p>
            <a:pPr marL="0" lvl="0" indent="0" eaLnBrk="1" hangingPunct="1">
              <a:buNone/>
            </a:pPr>
            <a:r>
              <a:rPr lang="zh-CN" altLang="en-US" dirty="0"/>
              <a:t>         </a:t>
            </a:r>
            <a:r>
              <a:rPr lang="en-US" altLang="zh-CN" dirty="0"/>
              <a:t>(1)</a:t>
            </a:r>
            <a:r>
              <a:rPr lang="zh-CN" altLang="en-US" dirty="0"/>
              <a:t>在空气中较适宜使用直立天线进行无线电的接收</a:t>
            </a:r>
          </a:p>
          <a:p>
            <a:pPr marL="0" lvl="0" indent="0" eaLnBrk="1" hangingPunct="1">
              <a:buNone/>
            </a:pPr>
            <a:r>
              <a:rPr lang="zh-CN" altLang="en-US" dirty="0"/>
              <a:t>          </a:t>
            </a:r>
            <a:r>
              <a:rPr lang="en-US" altLang="zh-CN" dirty="0"/>
              <a:t>(2)</a:t>
            </a:r>
            <a:r>
              <a:rPr lang="zh-CN" altLang="en-US" dirty="0"/>
              <a:t>在地下接收无线电波，则宜选用水平天线接收</a:t>
            </a:r>
          </a:p>
        </p:txBody>
      </p:sp>
      <p:sp>
        <p:nvSpPr>
          <p:cNvPr id="2" name="矩形 1">
            <a:extLst>
              <a:ext uri="{FF2B5EF4-FFF2-40B4-BE49-F238E27FC236}">
                <a16:creationId xmlns:a16="http://schemas.microsoft.com/office/drawing/2014/main" id="{4FDB5C0F-B532-4C09-99CE-61AC06A00526}"/>
              </a:ext>
            </a:extLst>
          </p:cNvPr>
          <p:cNvSpPr/>
          <p:nvPr/>
        </p:nvSpPr>
        <p:spPr>
          <a:xfrm>
            <a:off x="395536" y="545769"/>
            <a:ext cx="4334841" cy="769441"/>
          </a:xfrm>
          <a:prstGeom prst="rect">
            <a:avLst/>
          </a:prstGeom>
        </p:spPr>
        <p:txBody>
          <a:bodyPr wrap="none">
            <a:spAutoFit/>
          </a:bodyPr>
          <a:lstStyle/>
          <a:p>
            <a:r>
              <a:rPr lang="en-US" altLang="zh-CN" sz="4400" kern="0" dirty="0">
                <a:solidFill>
                  <a:srgbClr val="CC0099"/>
                </a:solidFill>
                <a:latin typeface="Tahoma"/>
                <a:cs typeface="+mj-cs"/>
              </a:rPr>
              <a:t>TM</a:t>
            </a:r>
            <a:r>
              <a:rPr lang="zh-CN" altLang="en-US" sz="4400" kern="0" dirty="0">
                <a:solidFill>
                  <a:srgbClr val="CC0099"/>
                </a:solidFill>
                <a:latin typeface="Tahoma"/>
                <a:cs typeface="+mj-cs"/>
              </a:rPr>
              <a:t>（垂直极化）</a:t>
            </a:r>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468313" y="865188"/>
            <a:ext cx="8208963" cy="2926080"/>
          </a:xfrm>
          <a:prstGeom prst="rect">
            <a:avLst/>
          </a:prstGeom>
          <a:noFill/>
          <a:ln w="28575">
            <a:noFill/>
            <a:miter lim="800000"/>
          </a:ln>
          <a:effectLst/>
        </p:spPr>
        <p:txBody>
          <a:bodyPr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rgbClr val="000032"/>
                </a:solidFill>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chemeClr val="tx2"/>
                </a:solidFill>
                <a:uLnTx/>
                <a:uFillTx/>
                <a:latin typeface="Arial" panose="020B0604020202020204" pitchFamily="34" charset="0"/>
                <a:ea typeface="宋体" panose="02010600030101010101" pitchFamily="2" charset="-122"/>
                <a:cs typeface="+mn-cs"/>
              </a:rPr>
              <a:t>实际的地面</a:t>
            </a:r>
            <a:r>
              <a:rPr kumimoji="0" lang="zh-CN" altLang="en-US" sz="2400" b="1" i="0" u="none" strike="noStrike" kern="1200" cap="none" spc="0" normalizeH="0" baseline="0" noProof="0">
                <a:ln>
                  <a:noFill/>
                </a:ln>
                <a:solidFill>
                  <a:srgbClr val="000032"/>
                </a:solidFill>
                <a:uLnTx/>
                <a:uFillTx/>
                <a:latin typeface="Arial" panose="020B0604020202020204" pitchFamily="34" charset="0"/>
                <a:ea typeface="宋体" panose="02010600030101010101" pitchFamily="2" charset="-122"/>
                <a:cs typeface="+mn-cs"/>
              </a:rPr>
              <a:t>并不都具有相同的电参数，也不能认为都是光滑而无起伏的。当从陆地到海面传播时，地面性质突变，会使电波的主要传播方向发生偏折；在起伏不平的地面上传播时又会产生散射，使能量转移，而且波长越短散射现象越严重；</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0032"/>
                </a:solidFill>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chemeClr val="tx2"/>
                </a:solidFill>
                <a:uLnTx/>
                <a:uFillTx/>
                <a:latin typeface="Arial" panose="020B0604020202020204" pitchFamily="34" charset="0"/>
                <a:ea typeface="宋体" panose="02010600030101010101" pitchFamily="2" charset="-122"/>
                <a:cs typeface="+mn-cs"/>
              </a:rPr>
              <a:t>当传播距离增大</a:t>
            </a:r>
            <a:r>
              <a:rPr kumimoji="0" lang="zh-CN" altLang="en-US" sz="2400" b="1" i="0" u="none" strike="noStrike" kern="1200" cap="none" spc="0" normalizeH="0" baseline="0" noProof="0">
                <a:ln>
                  <a:noFill/>
                </a:ln>
                <a:solidFill>
                  <a:srgbClr val="000032"/>
                </a:solidFill>
                <a:uLnTx/>
                <a:uFillTx/>
                <a:latin typeface="Arial" panose="020B0604020202020204" pitchFamily="34" charset="0"/>
                <a:ea typeface="宋体" panose="02010600030101010101" pitchFamily="2" charset="-122"/>
                <a:cs typeface="+mn-cs"/>
              </a:rPr>
              <a:t>时，电波由发射天线斜向投射到电离层，所产生的反射波会在接收点与沿地面传播的表面波相干涉而引起信号强度的起伏变化。 </a:t>
            </a:r>
          </a:p>
        </p:txBody>
      </p:sp>
      <p:sp>
        <p:nvSpPr>
          <p:cNvPr id="315395" name="Rectangle 3"/>
          <p:cNvSpPr>
            <a:spLocks noChangeArrowheads="1"/>
          </p:cNvSpPr>
          <p:nvPr/>
        </p:nvSpPr>
        <p:spPr bwMode="auto">
          <a:xfrm>
            <a:off x="250825" y="3930333"/>
            <a:ext cx="8675688" cy="2194560"/>
          </a:xfrm>
          <a:prstGeom prst="rect">
            <a:avLst/>
          </a:prstGeom>
          <a:noFill/>
          <a:ln w="28575">
            <a:noFill/>
            <a:miter lim="800000"/>
          </a:ln>
          <a:effectLst/>
        </p:spPr>
        <p:txBody>
          <a:bodyPr lIns="0" tIns="0" rIns="0" bIns="0"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2"/>
                </a:solidFill>
                <a:uLnTx/>
                <a:uFillTx/>
                <a:latin typeface="Arial" panose="020B0604020202020204" pitchFamily="34" charset="0"/>
                <a:ea typeface="宋体" panose="02010600030101010101" pitchFamily="2" charset="-122"/>
                <a:cs typeface="+mn-cs"/>
              </a:rPr>
              <a:t>按照地波传播的规律，在远距离通信时，波长越长越有利</a:t>
            </a:r>
            <a:r>
              <a:rPr kumimoji="0" lang="zh-CN" altLang="en-US"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。但后来发现，利用电离层可以用较短的波长以较多的信息容量和较小的功率来实现远距离通信。这样，单纯用地表面波进行通信的范围就受到了限制。</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        不过，地表面波信号比较稳定</a:t>
            </a:r>
            <a:r>
              <a:rPr kumimoji="0" lang="en-US" altLang="zh-CN"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在长波和中波的广播、导航</a:t>
            </a:r>
            <a:r>
              <a:rPr kumimoji="0" lang="en-US" altLang="zh-CN"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32"/>
                </a:solidFill>
                <a:uLnTx/>
                <a:uFillTx/>
                <a:latin typeface="Arial" panose="020B0604020202020204" pitchFamily="34" charset="0"/>
                <a:ea typeface="宋体" panose="02010600030101010101" pitchFamily="2" charset="-122"/>
                <a:cs typeface="+mn-cs"/>
              </a:rPr>
              <a:t>以及短波乃至于超短波的近距离通信中仍广泛使用地表面波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idx="1"/>
          </p:nvPr>
        </p:nvSpPr>
        <p:spPr>
          <a:xfrm>
            <a:off x="685800" y="781050"/>
            <a:ext cx="7772400" cy="5314950"/>
          </a:xfrm>
        </p:spPr>
        <p:txBody>
          <a:bodyPr vert="horz" wrap="square" lIns="91440" tIns="45720" rIns="91440" bIns="45720" anchor="t"/>
          <a:lstStyle/>
          <a:p>
            <a:pPr eaLnBrk="1" hangingPunct="1"/>
            <a:r>
              <a:rPr lang="zh-CN" altLang="en-US" sz="2600" b="1" dirty="0"/>
              <a:t>无线电信道及其传播效应</a:t>
            </a:r>
          </a:p>
          <a:p>
            <a:pPr marL="0" indent="0" eaLnBrk="1" hangingPunct="1">
              <a:buNone/>
            </a:pPr>
            <a:r>
              <a:rPr lang="zh-CN" altLang="en-US" sz="2600" dirty="0"/>
              <a:t>       电波传播特性同时</a:t>
            </a:r>
            <a:r>
              <a:rPr lang="zh-CN" altLang="en-US" sz="2600" b="1" dirty="0">
                <a:solidFill>
                  <a:srgbClr val="FF0000"/>
                </a:solidFill>
              </a:rPr>
              <a:t>取决于电波特征参量</a:t>
            </a:r>
            <a:r>
              <a:rPr lang="zh-CN" altLang="en-US" sz="2600" b="1" dirty="0">
                <a:solidFill>
                  <a:srgbClr val="FF0000"/>
                </a:solidFill>
                <a:sym typeface="+mn-ea"/>
              </a:rPr>
              <a:t>和媒质结构特性</a:t>
            </a:r>
          </a:p>
          <a:p>
            <a:pPr eaLnBrk="1" hangingPunct="1">
              <a:buClr>
                <a:schemeClr val="tx1"/>
              </a:buClr>
              <a:buFont typeface="Wingdings" panose="05000000000000000000" pitchFamily="2" charset="2"/>
              <a:buChar char="Ø"/>
            </a:pPr>
            <a:endParaRPr lang="zh-CN" altLang="en-US" sz="2600" b="1" dirty="0"/>
          </a:p>
          <a:p>
            <a:pPr eaLnBrk="1" hangingPunct="1">
              <a:buClr>
                <a:schemeClr val="tx1"/>
              </a:buClr>
              <a:buFont typeface="Wingdings" panose="05000000000000000000" pitchFamily="2" charset="2"/>
              <a:buChar char="Ø"/>
            </a:pPr>
            <a:r>
              <a:rPr lang="en-US" altLang="zh-CN" sz="2600" dirty="0">
                <a:solidFill>
                  <a:schemeClr val="tx1"/>
                </a:solidFill>
              </a:rPr>
              <a:t>(1)</a:t>
            </a:r>
            <a:r>
              <a:rPr lang="zh-CN" altLang="en-US" sz="2600" b="1" dirty="0">
                <a:solidFill>
                  <a:schemeClr val="tx1"/>
                </a:solidFill>
              </a:rPr>
              <a:t>一定</a:t>
            </a:r>
            <a:r>
              <a:rPr lang="zh-CN" altLang="en-US" sz="2600" b="1" dirty="0">
                <a:solidFill>
                  <a:srgbClr val="FF0000"/>
                </a:solidFill>
              </a:rPr>
              <a:t>频率</a:t>
            </a:r>
            <a:r>
              <a:rPr lang="zh-CN" altLang="en-US" sz="2600" b="1" dirty="0">
                <a:solidFill>
                  <a:schemeClr val="tx1"/>
                </a:solidFill>
              </a:rPr>
              <a:t>和</a:t>
            </a:r>
            <a:r>
              <a:rPr lang="zh-CN" altLang="en-US" sz="2600" b="1" dirty="0">
                <a:solidFill>
                  <a:srgbClr val="FF0000"/>
                </a:solidFill>
              </a:rPr>
              <a:t>极化</a:t>
            </a:r>
            <a:r>
              <a:rPr lang="zh-CN" altLang="en-US" sz="2600" b="1" dirty="0">
                <a:solidFill>
                  <a:schemeClr val="tx1"/>
                </a:solidFill>
              </a:rPr>
              <a:t>的电波，将</a:t>
            </a:r>
            <a:r>
              <a:rPr lang="zh-CN" altLang="en-US" sz="2600" b="1" dirty="0">
                <a:solidFill>
                  <a:srgbClr val="FF0000"/>
                </a:solidFill>
              </a:rPr>
              <a:t>与特定媒质条件相匹配，</a:t>
            </a:r>
            <a:r>
              <a:rPr lang="zh-CN" altLang="en-US" sz="2600" dirty="0"/>
              <a:t>而且有某种占优势的传播信道和传播模式 </a:t>
            </a:r>
          </a:p>
          <a:p>
            <a:pPr eaLnBrk="1" hangingPunct="1">
              <a:buClr>
                <a:schemeClr val="tx1"/>
              </a:buClr>
              <a:buFont typeface="Wingdings" panose="05000000000000000000" pitchFamily="2" charset="2"/>
              <a:buChar char="Ø"/>
            </a:pPr>
            <a:endParaRPr lang="zh-CN" altLang="en-US" sz="2600" dirty="0"/>
          </a:p>
          <a:p>
            <a:pPr eaLnBrk="1" hangingPunct="1">
              <a:buClr>
                <a:schemeClr val="tx1"/>
              </a:buClr>
              <a:buFont typeface="Wingdings" panose="05000000000000000000" pitchFamily="2" charset="2"/>
              <a:buChar char="Ø"/>
            </a:pPr>
            <a:r>
              <a:rPr lang="en-US" altLang="zh-CN" sz="2600" b="1" dirty="0">
                <a:solidFill>
                  <a:schemeClr val="tx1"/>
                </a:solidFill>
                <a:latin typeface="宋体" panose="02010600030101010101" pitchFamily="2" charset="-122"/>
              </a:rPr>
              <a:t>(2)</a:t>
            </a:r>
            <a:r>
              <a:rPr lang="zh-CN" altLang="en-US" sz="2600" b="1" dirty="0">
                <a:solidFill>
                  <a:srgbClr val="FF0000"/>
                </a:solidFill>
                <a:latin typeface="宋体" panose="02010600030101010101" pitchFamily="2" charset="-122"/>
              </a:rPr>
              <a:t>媒质的时空特性</a:t>
            </a:r>
            <a:r>
              <a:rPr lang="zh-CN" altLang="en-US" sz="2600" dirty="0">
                <a:latin typeface="宋体" panose="02010600030101010101" pitchFamily="2" charset="-122"/>
              </a:rPr>
              <a:t>是电波传播特性随时空变化的根源。在各种信道中，媒质</a:t>
            </a:r>
            <a:r>
              <a:rPr lang="zh-CN" altLang="en-US" sz="2600" dirty="0">
                <a:solidFill>
                  <a:srgbClr val="FF0000"/>
                </a:solidFill>
                <a:latin typeface="宋体" panose="02010600030101010101" pitchFamily="2" charset="-122"/>
              </a:rPr>
              <a:t>复折射指数（包括介电常数，磁导率与电导率，详见电基本振子模型推导）</a:t>
            </a:r>
            <a:r>
              <a:rPr lang="zh-CN" altLang="en-US" sz="2600" dirty="0">
                <a:latin typeface="宋体" panose="02010600030101010101" pitchFamily="2" charset="-122"/>
              </a:rPr>
              <a:t>的空间分布和时间变化及边界状态，是传播特性的决定性因素</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idx="1"/>
          </p:nvPr>
        </p:nvSpPr>
        <p:spPr>
          <a:xfrm>
            <a:off x="685800" y="1224280"/>
            <a:ext cx="7772400" cy="4234180"/>
          </a:xfrm>
        </p:spPr>
        <p:txBody>
          <a:bodyPr vert="horz" wrap="square" lIns="91440" tIns="45720" rIns="91440" bIns="45720" anchor="t"/>
          <a:lstStyle/>
          <a:p>
            <a:pPr eaLnBrk="1" hangingPunct="1">
              <a:lnSpc>
                <a:spcPct val="90000"/>
              </a:lnSpc>
              <a:buClr>
                <a:schemeClr val="tx1"/>
              </a:buClr>
              <a:buFont typeface="Wingdings" panose="05000000000000000000" pitchFamily="2" charset="2"/>
              <a:buChar char="Ø"/>
            </a:pPr>
            <a:r>
              <a:rPr lang="zh-CN" altLang="en-US" sz="2800" dirty="0"/>
              <a:t>无线电波选取低频段，天线架设在地面上或靠近地面，当其最大辐射方向平行于地面时，天线辐射的电磁波主要以地波方式传播；</a:t>
            </a:r>
          </a:p>
          <a:p>
            <a:pPr eaLnBrk="1" hangingPunct="1">
              <a:lnSpc>
                <a:spcPct val="90000"/>
              </a:lnSpc>
              <a:buClr>
                <a:schemeClr val="tx1"/>
              </a:buClr>
              <a:buFont typeface="Wingdings" panose="05000000000000000000" pitchFamily="2" charset="2"/>
              <a:buChar char="Ø"/>
            </a:pPr>
            <a:r>
              <a:rPr lang="zh-CN" altLang="en-US" sz="2800" dirty="0">
                <a:sym typeface="+mn-ea"/>
              </a:rPr>
              <a:t>通常选用直立天线构成横磁波；</a:t>
            </a:r>
            <a:endParaRPr lang="zh-CN" altLang="en-US" sz="2800" dirty="0"/>
          </a:p>
          <a:p>
            <a:pPr eaLnBrk="1" hangingPunct="1">
              <a:lnSpc>
                <a:spcPct val="90000"/>
              </a:lnSpc>
              <a:buClr>
                <a:schemeClr val="tx1"/>
              </a:buClr>
              <a:buFont typeface="Wingdings" panose="05000000000000000000" pitchFamily="2" charset="2"/>
              <a:buChar char="Ø"/>
            </a:pPr>
            <a:r>
              <a:rPr lang="zh-CN" altLang="en-US" sz="2800" dirty="0"/>
              <a:t>要受地面乃至地层内部介质的影响，</a:t>
            </a:r>
            <a:r>
              <a:rPr lang="zh-CN" altLang="en-US" sz="2800" dirty="0">
                <a:sym typeface="+mn-ea"/>
              </a:rPr>
              <a:t>波面倾斜，须对接收天线采用适当的方式实现极化匹配；</a:t>
            </a:r>
            <a:endParaRPr lang="zh-CN" altLang="en-US" sz="2800" dirty="0"/>
          </a:p>
          <a:p>
            <a:pPr eaLnBrk="1" hangingPunct="1">
              <a:lnSpc>
                <a:spcPct val="90000"/>
              </a:lnSpc>
              <a:buClr>
                <a:schemeClr val="tx1"/>
              </a:buClr>
              <a:buFont typeface="Wingdings" panose="05000000000000000000" pitchFamily="2" charset="2"/>
              <a:buChar char="Ø"/>
            </a:pPr>
            <a:r>
              <a:rPr lang="zh-CN" altLang="en-US" sz="2800" dirty="0"/>
              <a:t>基本上没有多径效应；</a:t>
            </a:r>
          </a:p>
          <a:p>
            <a:pPr eaLnBrk="1" hangingPunct="1">
              <a:lnSpc>
                <a:spcPct val="90000"/>
              </a:lnSpc>
              <a:buClr>
                <a:schemeClr val="tx1"/>
              </a:buClr>
              <a:buFont typeface="Wingdings" panose="05000000000000000000" pitchFamily="2" charset="2"/>
              <a:buChar char="Ø"/>
            </a:pPr>
            <a:r>
              <a:rPr lang="zh-CN" altLang="en-US" sz="2800" dirty="0"/>
              <a:t>随着电波频率的提高，传输损耗迅速增加；</a:t>
            </a:r>
            <a:endParaRPr lang="zh-CN" altLang="en-US" sz="2800" dirty="0">
              <a:solidFill>
                <a:srgbClr val="FF0000"/>
              </a:solidFill>
            </a:endParaRPr>
          </a:p>
          <a:p>
            <a:pPr eaLnBrk="1" hangingPunct="1">
              <a:lnSpc>
                <a:spcPct val="90000"/>
              </a:lnSpc>
              <a:buClr>
                <a:schemeClr val="tx1"/>
              </a:buClr>
              <a:buFont typeface="Wingdings" panose="05000000000000000000" pitchFamily="2" charset="2"/>
              <a:buChar char="Ø"/>
            </a:pPr>
            <a:r>
              <a:rPr lang="zh-CN" altLang="en-US" sz="2800" dirty="0">
                <a:solidFill>
                  <a:srgbClr val="FF0000"/>
                </a:solidFill>
              </a:rPr>
              <a:t>基本上不受气象条件的影响，信号较稳定。</a:t>
            </a:r>
            <a:r>
              <a:rPr lang="zh-CN" altLang="en-US" sz="2800" dirty="0"/>
              <a:t> </a:t>
            </a:r>
          </a:p>
        </p:txBody>
      </p:sp>
      <p:sp>
        <p:nvSpPr>
          <p:cNvPr id="77827" name="Rectangle 2"/>
          <p:cNvSpPr/>
          <p:nvPr/>
        </p:nvSpPr>
        <p:spPr>
          <a:xfrm>
            <a:off x="457200" y="277813"/>
            <a:ext cx="8229600" cy="1139825"/>
          </a:xfrm>
          <a:prstGeom prst="rect">
            <a:avLst/>
          </a:prstGeom>
          <a:noFill/>
          <a:ln w="9525">
            <a:noFill/>
          </a:ln>
        </p:spPr>
        <p:txBody>
          <a:bodyPr anchor="ctr"/>
          <a:lstStyle/>
          <a:p>
            <a:pPr lvl="0" eaLnBrk="1" hangingPunct="1"/>
            <a:r>
              <a:rPr lang="zh-CN" altLang="en-US" sz="4400" kern="0" dirty="0">
                <a:solidFill>
                  <a:srgbClr val="CC0099"/>
                </a:solidFill>
                <a:latin typeface="+mj-lt"/>
                <a:ea typeface="+mj-ea"/>
                <a:cs typeface="+mj-cs"/>
              </a:rPr>
              <a:t>地面波传播的特点：</a:t>
            </a:r>
            <a:endParaRPr lang="zh-CN" altLang="en-US" sz="4200" dirty="0">
              <a:solidFill>
                <a:schemeClr val="tx2"/>
              </a:solidFill>
              <a:latin typeface="Garamond" panose="02020404030301010803" pitchFamily="18" charset="0"/>
              <a:ea typeface="宋体" panose="02010600030101010101" pitchFamily="2" charset="-122"/>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41</a:t>
            </a:fld>
            <a:endParaRPr lang="en-US" altLang="zh-CN" sz="1200" dirty="0">
              <a:latin typeface="Arial Black" panose="020B0A04020102020204" pitchFamily="34" charset="0"/>
              <a:ea typeface="宋体" panose="02010600030101010101" pitchFamily="2" charset="-122"/>
            </a:endParaRPr>
          </a:p>
        </p:txBody>
      </p:sp>
      <p:sp>
        <p:nvSpPr>
          <p:cNvPr id="21508" name="Rectangle 2"/>
          <p:cNvSpPr>
            <a:spLocks noGrp="1"/>
          </p:cNvSpPr>
          <p:nvPr>
            <p:ph type="title"/>
          </p:nvPr>
        </p:nvSpPr>
        <p:spPr/>
        <p:txBody>
          <a:bodyPr vert="horz" wrap="square" lIns="91440" tIns="45720" rIns="91440" bIns="45720" anchor="ctr"/>
          <a:lstStyle/>
          <a:p>
            <a:pPr lvl="0" eaLnBrk="1" hangingPunct="1"/>
            <a:endParaRPr lang="zh-CN" altLang="en-US" sz="3800" dirty="0"/>
          </a:p>
        </p:txBody>
      </p:sp>
      <p:sp>
        <p:nvSpPr>
          <p:cNvPr id="21509" name="Text Box 4"/>
          <p:cNvSpPr txBox="1"/>
          <p:nvPr/>
        </p:nvSpPr>
        <p:spPr>
          <a:xfrm>
            <a:off x="684213" y="4149725"/>
            <a:ext cx="7559675" cy="19177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宋体" panose="02010600030101010101" pitchFamily="2" charset="-122"/>
              </a:rPr>
              <a:t>如上图所示：电波在空气（</a:t>
            </a:r>
            <a:r>
              <a:rPr lang="en-US" altLang="zh-CN" sz="2400" dirty="0">
                <a:latin typeface="Arial" panose="020B0604020202020204" pitchFamily="34" charset="0"/>
                <a:ea typeface="宋体" panose="02010600030101010101" pitchFamily="2" charset="-122"/>
              </a:rPr>
              <a:t>x&gt;0</a:t>
            </a:r>
            <a:r>
              <a:rPr lang="zh-CN" altLang="en-US" sz="2400" dirty="0">
                <a:latin typeface="Arial" panose="020B0604020202020204" pitchFamily="34" charset="0"/>
                <a:ea typeface="宋体" panose="02010600030101010101" pitchFamily="2" charset="-122"/>
              </a:rPr>
              <a:t>）和地面（</a:t>
            </a:r>
            <a:r>
              <a:rPr lang="en-US" altLang="zh-CN" sz="2400" dirty="0">
                <a:latin typeface="Arial" panose="020B0604020202020204" pitchFamily="34" charset="0"/>
                <a:ea typeface="宋体" panose="02010600030101010101" pitchFamily="2" charset="-122"/>
              </a:rPr>
              <a:t>x&lt;0</a:t>
            </a:r>
            <a:r>
              <a:rPr lang="zh-CN" altLang="en-US" sz="2400" dirty="0">
                <a:latin typeface="Arial" panose="020B0604020202020204" pitchFamily="34" charset="0"/>
                <a:ea typeface="宋体" panose="02010600030101010101" pitchFamily="2" charset="-122"/>
              </a:rPr>
              <a:t>）交界面上传播，以发射天线中心</a:t>
            </a:r>
            <a:r>
              <a:rPr lang="en-US" altLang="zh-CN" sz="2400" dirty="0">
                <a:latin typeface="Arial" panose="020B0604020202020204" pitchFamily="34" charset="0"/>
                <a:ea typeface="宋体" panose="02010600030101010101" pitchFamily="2" charset="-122"/>
              </a:rPr>
              <a:t>T</a:t>
            </a:r>
            <a:r>
              <a:rPr lang="zh-CN" altLang="en-US" sz="2400" dirty="0">
                <a:latin typeface="Arial" panose="020B0604020202020204" pitchFamily="34" charset="0"/>
                <a:ea typeface="宋体" panose="02010600030101010101" pitchFamily="2" charset="-122"/>
              </a:rPr>
              <a:t>和接收天线中心</a:t>
            </a:r>
            <a:r>
              <a:rPr lang="en-US" altLang="zh-CN" sz="2400" dirty="0">
                <a:latin typeface="Arial" panose="020B0604020202020204" pitchFamily="34" charset="0"/>
                <a:ea typeface="宋体" panose="02010600030101010101" pitchFamily="2" charset="-122"/>
              </a:rPr>
              <a:t>R</a:t>
            </a:r>
            <a:r>
              <a:rPr lang="zh-CN" altLang="en-US" sz="2400" dirty="0">
                <a:latin typeface="Arial" panose="020B0604020202020204" pitchFamily="34" charset="0"/>
                <a:ea typeface="宋体" panose="02010600030101010101" pitchFamily="2" charset="-122"/>
              </a:rPr>
              <a:t>为焦点的椭球称为电波传播过程中的“菲涅尔区”。当收发距离较远时，椭球非常狭长，此时可认为场沿</a:t>
            </a:r>
            <a:r>
              <a:rPr lang="en-US" altLang="zh-CN" sz="2400" dirty="0">
                <a:latin typeface="Arial" panose="020B0604020202020204" pitchFamily="34" charset="0"/>
                <a:ea typeface="宋体" panose="02010600030101010101" pitchFamily="2" charset="-122"/>
              </a:rPr>
              <a:t>y</a:t>
            </a:r>
            <a:r>
              <a:rPr lang="zh-CN" altLang="en-US" sz="2400" dirty="0">
                <a:latin typeface="Arial" panose="020B0604020202020204" pitchFamily="34" charset="0"/>
                <a:ea typeface="宋体" panose="02010600030101010101" pitchFamily="2" charset="-122"/>
              </a:rPr>
              <a:t>轴几乎不变。</a:t>
            </a:r>
          </a:p>
        </p:txBody>
      </p:sp>
      <p:sp>
        <p:nvSpPr>
          <p:cNvPr id="21510" name="Text Box 5"/>
          <p:cNvSpPr txBox="1"/>
          <p:nvPr/>
        </p:nvSpPr>
        <p:spPr>
          <a:xfrm>
            <a:off x="1143000" y="5638800"/>
            <a:ext cx="7559675" cy="457200"/>
          </a:xfrm>
          <a:prstGeom prst="rect">
            <a:avLst/>
          </a:prstGeom>
          <a:noFill/>
          <a:ln w="9525">
            <a:noFill/>
          </a:ln>
        </p:spPr>
        <p:txBody>
          <a:bodyPr>
            <a:spAutoFit/>
          </a:bodyPr>
          <a:lstStyle/>
          <a:p>
            <a:pPr lvl="0" eaLnBrk="1" hangingPunct="1">
              <a:spcBef>
                <a:spcPct val="50000"/>
              </a:spcBef>
            </a:pPr>
            <a:r>
              <a:rPr lang="zh-CN" altLang="en-US" sz="2400" dirty="0">
                <a:latin typeface="Arial" panose="020B0604020202020204" pitchFamily="34" charset="0"/>
                <a:ea typeface="宋体" panose="02010600030101010101" pitchFamily="2" charset="-122"/>
              </a:rPr>
              <a:t>第一菲涅尔区：</a:t>
            </a:r>
          </a:p>
        </p:txBody>
      </p:sp>
      <p:graphicFrame>
        <p:nvGraphicFramePr>
          <p:cNvPr id="21506" name="Object 6"/>
          <p:cNvGraphicFramePr>
            <a:graphicFrameLocks noGrp="1"/>
          </p:cNvGraphicFramePr>
          <p:nvPr>
            <p:ph idx="1"/>
          </p:nvPr>
        </p:nvGraphicFramePr>
        <p:xfrm>
          <a:off x="3419158" y="5590540"/>
          <a:ext cx="1944687" cy="803275"/>
        </p:xfrm>
        <a:graphic>
          <a:graphicData uri="http://schemas.openxmlformats.org/presentationml/2006/ole">
            <mc:AlternateContent xmlns:mc="http://schemas.openxmlformats.org/markup-compatibility/2006">
              <mc:Choice xmlns:v="urn:schemas-microsoft-com:vml" Requires="v">
                <p:oleObj spid="_x0000_s82965" r:id="rId3" imgW="951865" imgH="393700" progId="Equation.DSMT4">
                  <p:embed/>
                </p:oleObj>
              </mc:Choice>
              <mc:Fallback>
                <p:oleObj r:id="rId3" imgW="951865" imgH="393700" progId="Equation.DSMT4">
                  <p:embed/>
                  <p:pic>
                    <p:nvPicPr>
                      <p:cNvPr id="21506" name="Object 6"/>
                      <p:cNvPicPr/>
                      <p:nvPr/>
                    </p:nvPicPr>
                    <p:blipFill>
                      <a:blip r:embed="rId4"/>
                      <a:stretch>
                        <a:fillRect/>
                      </a:stretch>
                    </p:blipFill>
                    <p:spPr>
                      <a:xfrm>
                        <a:off x="3419158" y="5590540"/>
                        <a:ext cx="1944687" cy="803275"/>
                      </a:xfrm>
                      <a:prstGeom prst="rect">
                        <a:avLst/>
                      </a:prstGeom>
                      <a:noFill/>
                      <a:ln w="38100">
                        <a:miter/>
                      </a:ln>
                    </p:spPr>
                  </p:pic>
                </p:oleObj>
              </mc:Fallback>
            </mc:AlternateContent>
          </a:graphicData>
        </a:graphic>
      </p:graphicFrame>
      <p:pic>
        <p:nvPicPr>
          <p:cNvPr id="21511" name="Picture 7"/>
          <p:cNvPicPr>
            <a:picLocks noChangeAspect="1"/>
          </p:cNvPicPr>
          <p:nvPr/>
        </p:nvPicPr>
        <p:blipFill>
          <a:blip r:embed="rId5"/>
          <a:stretch>
            <a:fillRect/>
          </a:stretch>
        </p:blipFill>
        <p:spPr>
          <a:xfrm>
            <a:off x="762000" y="1752600"/>
            <a:ext cx="7694613" cy="1746250"/>
          </a:xfrm>
          <a:prstGeom prst="rect">
            <a:avLst/>
          </a:prstGeom>
          <a:noFill/>
          <a:ln w="9525">
            <a:noFill/>
          </a:ln>
        </p:spPr>
      </p:pic>
      <p:sp>
        <p:nvSpPr>
          <p:cNvPr id="21512" name="Text Box 8"/>
          <p:cNvSpPr txBox="1"/>
          <p:nvPr/>
        </p:nvSpPr>
        <p:spPr>
          <a:xfrm>
            <a:off x="2895600" y="3581400"/>
            <a:ext cx="4191000" cy="304800"/>
          </a:xfrm>
          <a:prstGeom prst="rect">
            <a:avLst/>
          </a:prstGeom>
          <a:noFill/>
          <a:ln w="9525">
            <a:noFill/>
          </a:ln>
        </p:spPr>
        <p:txBody>
          <a:bodyPr>
            <a:spAutoFit/>
          </a:bodyPr>
          <a:lstStyle/>
          <a:p>
            <a:pPr lvl="0" eaLnBrk="1" hangingPunct="1">
              <a:spcBef>
                <a:spcPct val="50000"/>
              </a:spcBef>
            </a:pPr>
            <a:r>
              <a:rPr lang="zh-CN" altLang="en-US" sz="1400" dirty="0">
                <a:latin typeface="Arial" panose="020B0604020202020204" pitchFamily="34" charset="0"/>
                <a:ea typeface="宋体" panose="02010600030101010101" pitchFamily="2" charset="-122"/>
              </a:rPr>
              <a:t>地面波传播“菲涅尔”区示意图</a:t>
            </a:r>
          </a:p>
        </p:txBody>
      </p:sp>
      <p:sp>
        <p:nvSpPr>
          <p:cNvPr id="21513" name="Text Box 9"/>
          <p:cNvSpPr txBox="1"/>
          <p:nvPr/>
        </p:nvSpPr>
        <p:spPr>
          <a:xfrm>
            <a:off x="5943600" y="5800090"/>
            <a:ext cx="1143000" cy="366713"/>
          </a:xfrm>
          <a:prstGeom prst="rect">
            <a:avLst/>
          </a:prstGeom>
          <a:noFill/>
          <a:ln w="9525">
            <a:noFill/>
          </a:ln>
        </p:spPr>
        <p:txBody>
          <a:bodyPr>
            <a:spAutoFit/>
          </a:bodyPr>
          <a:lstStyle/>
          <a:p>
            <a:pPr lvl="0" eaLnBrk="1" hangingPunct="1">
              <a:spcBef>
                <a:spcPct val="50000"/>
              </a:spcBef>
            </a:pPr>
            <a:r>
              <a:rPr lang="en-US" altLang="zh-CN" dirty="0">
                <a:latin typeface="Arial" panose="020B0604020202020204" pitchFamily="34" charset="0"/>
                <a:ea typeface="宋体" panose="02010600030101010101" pitchFamily="2" charset="-122"/>
              </a:rPr>
              <a:t>(17)</a:t>
            </a:r>
          </a:p>
        </p:txBody>
      </p:sp>
      <p:sp>
        <p:nvSpPr>
          <p:cNvPr id="2" name="矩形 1">
            <a:extLst>
              <a:ext uri="{FF2B5EF4-FFF2-40B4-BE49-F238E27FC236}">
                <a16:creationId xmlns:a16="http://schemas.microsoft.com/office/drawing/2014/main" id="{BD617B88-DF4B-4AF0-AD20-D98072A8B21C}"/>
              </a:ext>
            </a:extLst>
          </p:cNvPr>
          <p:cNvSpPr/>
          <p:nvPr/>
        </p:nvSpPr>
        <p:spPr>
          <a:xfrm>
            <a:off x="611560" y="750055"/>
            <a:ext cx="5814392" cy="677108"/>
          </a:xfrm>
          <a:prstGeom prst="rect">
            <a:avLst/>
          </a:prstGeom>
        </p:spPr>
        <p:txBody>
          <a:bodyPr wrap="square">
            <a:spAutoFit/>
          </a:bodyPr>
          <a:lstStyle/>
          <a:p>
            <a:r>
              <a:rPr lang="zh-CN" altLang="en-US" sz="3800" kern="0" dirty="0">
                <a:solidFill>
                  <a:srgbClr val="CC0099"/>
                </a:solidFill>
                <a:latin typeface="Tahoma"/>
                <a:cs typeface="+mj-cs"/>
              </a:rPr>
              <a:t>地面波传播的菲涅尔区</a:t>
            </a:r>
            <a:endParaRPr lang="zh-CN" altLang="en-US" dirty="0"/>
          </a:p>
        </p:txBody>
      </p:sp>
    </p:spTree>
    <p:extLst>
      <p:ext uri="{BB962C8B-B14F-4D97-AF65-F5344CB8AC3E}">
        <p14:creationId xmlns:p14="http://schemas.microsoft.com/office/powerpoint/2010/main" val="1144824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42</a:t>
            </a:fld>
            <a:endParaRPr lang="en-US" altLang="zh-CN" sz="1200" dirty="0">
              <a:latin typeface="Arial Black" panose="020B0A04020102020204" pitchFamily="34" charset="0"/>
              <a:ea typeface="宋体" panose="02010600030101010101" pitchFamily="2" charset="-122"/>
            </a:endParaRPr>
          </a:p>
        </p:txBody>
      </p:sp>
      <p:sp>
        <p:nvSpPr>
          <p:cNvPr id="74755" name="Rectangle 2"/>
          <p:cNvSpPr>
            <a:spLocks noGrp="1"/>
          </p:cNvSpPr>
          <p:nvPr>
            <p:ph type="title"/>
          </p:nvPr>
        </p:nvSpPr>
        <p:spPr/>
        <p:txBody>
          <a:bodyPr vert="horz" wrap="square" lIns="91440" tIns="45720" rIns="91440" bIns="45720" anchor="ctr"/>
          <a:lstStyle/>
          <a:p>
            <a:pPr lvl="0" eaLnBrk="1" hangingPunct="1"/>
            <a:endParaRPr lang="zh-CN" altLang="en-US" dirty="0"/>
          </a:p>
        </p:txBody>
      </p:sp>
      <p:sp>
        <p:nvSpPr>
          <p:cNvPr id="74756" name="Rectangle 3"/>
          <p:cNvSpPr>
            <a:spLocks noGrp="1"/>
          </p:cNvSpPr>
          <p:nvPr>
            <p:ph type="body"/>
          </p:nvPr>
        </p:nvSpPr>
        <p:spPr>
          <a:xfrm>
            <a:off x="250825" y="1414145"/>
            <a:ext cx="8704263" cy="4287838"/>
          </a:xfrm>
        </p:spPr>
        <p:txBody>
          <a:bodyPr vert="horz" wrap="square" lIns="91440" tIns="45720" rIns="91440" bIns="45720" anchor="t"/>
          <a:lstStyle/>
          <a:p>
            <a:pPr lvl="0" eaLnBrk="1" hangingPunct="1"/>
            <a:r>
              <a:rPr lang="zh-CN" altLang="en-US" sz="2800" dirty="0"/>
              <a:t>前面提到，地面电场基本垂直，地内电场水平，磁场进入大地不变</a:t>
            </a:r>
          </a:p>
          <a:p>
            <a:pPr lvl="1" eaLnBrk="1" hangingPunct="1"/>
            <a:r>
              <a:rPr lang="zh-CN" altLang="en-US" sz="2400" dirty="0"/>
              <a:t>地下天线采用接收磁场分量的环形天线，或者水平天线</a:t>
            </a:r>
          </a:p>
          <a:p>
            <a:pPr lvl="0" eaLnBrk="1" hangingPunct="1"/>
            <a:r>
              <a:rPr lang="zh-CN" altLang="en-US" dirty="0"/>
              <a:t>地下电波场强振幅随距离增加指数衰减。</a:t>
            </a:r>
          </a:p>
          <a:p>
            <a:pPr lvl="1" eaLnBrk="1" hangingPunct="1"/>
            <a:r>
              <a:rPr lang="zh-CN" altLang="en-US" sz="2400" dirty="0"/>
              <a:t>大地电导率越大，频率越高，衰减常数越大，因而要求地下系统采用低频，甚低频波段</a:t>
            </a:r>
          </a:p>
          <a:p>
            <a:pPr lvl="0" eaLnBrk="1" hangingPunct="1"/>
            <a:r>
              <a:rPr lang="zh-CN" altLang="en-US" dirty="0"/>
              <a:t>地下波相位随传播距离增加而滞后</a:t>
            </a:r>
          </a:p>
        </p:txBody>
      </p:sp>
      <p:sp>
        <p:nvSpPr>
          <p:cNvPr id="2" name="矩形 1">
            <a:extLst>
              <a:ext uri="{FF2B5EF4-FFF2-40B4-BE49-F238E27FC236}">
                <a16:creationId xmlns:a16="http://schemas.microsoft.com/office/drawing/2014/main" id="{CF39E6B5-D783-4B44-B27E-0F5F1461A082}"/>
              </a:ext>
            </a:extLst>
          </p:cNvPr>
          <p:cNvSpPr/>
          <p:nvPr/>
        </p:nvSpPr>
        <p:spPr>
          <a:xfrm>
            <a:off x="467544" y="644704"/>
            <a:ext cx="6246440" cy="769441"/>
          </a:xfrm>
          <a:prstGeom prst="rect">
            <a:avLst/>
          </a:prstGeom>
        </p:spPr>
        <p:txBody>
          <a:bodyPr wrap="square">
            <a:spAutoFit/>
          </a:bodyPr>
          <a:lstStyle/>
          <a:p>
            <a:r>
              <a:rPr lang="zh-CN" altLang="en-US" sz="4400" kern="0" dirty="0">
                <a:solidFill>
                  <a:srgbClr val="CC0099"/>
                </a:solidFill>
                <a:latin typeface="Tahoma"/>
                <a:cs typeface="+mj-cs"/>
              </a:rPr>
              <a:t>地下波的基本特点</a:t>
            </a:r>
            <a:endParaRPr lang="zh-CN" alt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43</a:t>
            </a:fld>
            <a:endParaRPr lang="en-US" altLang="zh-CN" sz="1200" dirty="0">
              <a:latin typeface="Arial Black" panose="020B0A04020102020204" pitchFamily="34" charset="0"/>
              <a:ea typeface="宋体" panose="02010600030101010101" pitchFamily="2" charset="-122"/>
            </a:endParaRPr>
          </a:p>
        </p:txBody>
      </p:sp>
      <p:sp>
        <p:nvSpPr>
          <p:cNvPr id="75779" name="Rectangle 2"/>
          <p:cNvSpPr>
            <a:spLocks noGrp="1"/>
          </p:cNvSpPr>
          <p:nvPr>
            <p:ph type="title"/>
          </p:nvPr>
        </p:nvSpPr>
        <p:spPr/>
        <p:txBody>
          <a:bodyPr vert="horz" wrap="square" lIns="91440" tIns="45720" rIns="91440" bIns="45720" anchor="ctr"/>
          <a:lstStyle/>
          <a:p>
            <a:pPr lvl="0" eaLnBrk="1" hangingPunct="1"/>
            <a:endParaRPr lang="zh-CN" altLang="en-US" dirty="0"/>
          </a:p>
        </p:txBody>
      </p:sp>
      <p:sp>
        <p:nvSpPr>
          <p:cNvPr id="75780" name="Rectangle 3"/>
          <p:cNvSpPr>
            <a:spLocks noGrp="1"/>
          </p:cNvSpPr>
          <p:nvPr>
            <p:ph type="body"/>
          </p:nvPr>
        </p:nvSpPr>
        <p:spPr>
          <a:xfrm>
            <a:off x="250825" y="1485900"/>
            <a:ext cx="8704263" cy="4287838"/>
          </a:xfrm>
        </p:spPr>
        <p:txBody>
          <a:bodyPr vert="horz" wrap="square" lIns="91440" tIns="45720" rIns="91440" bIns="45720" anchor="t"/>
          <a:lstStyle/>
          <a:p>
            <a:pPr lvl="0" eaLnBrk="1" hangingPunct="1">
              <a:lnSpc>
                <a:spcPct val="90000"/>
              </a:lnSpc>
            </a:pPr>
            <a:r>
              <a:rPr lang="zh-CN" altLang="en-US" sz="2600" dirty="0">
                <a:solidFill>
                  <a:schemeClr val="tx2"/>
                </a:solidFill>
              </a:rPr>
              <a:t>浅地层</a:t>
            </a:r>
            <a:r>
              <a:rPr lang="zh-CN" altLang="en-US" sz="2600" dirty="0"/>
              <a:t>的超越传播方式</a:t>
            </a:r>
          </a:p>
          <a:p>
            <a:pPr lvl="1" eaLnBrk="1" hangingPunct="1">
              <a:lnSpc>
                <a:spcPct val="90000"/>
              </a:lnSpc>
            </a:pPr>
            <a:r>
              <a:rPr lang="zh-CN" altLang="en-US" sz="2200" dirty="0"/>
              <a:t>将收发天线分别水平埋设在浅层地壳中，深度为几米或十几米</a:t>
            </a:r>
          </a:p>
          <a:p>
            <a:pPr lvl="1" eaLnBrk="1" hangingPunct="1">
              <a:lnSpc>
                <a:spcPct val="90000"/>
              </a:lnSpc>
            </a:pPr>
            <a:r>
              <a:rPr lang="zh-CN" altLang="en-US" sz="2200" dirty="0"/>
              <a:t>天线不需要埋得太深，工程较易实现</a:t>
            </a:r>
          </a:p>
          <a:p>
            <a:pPr lvl="1" eaLnBrk="1" hangingPunct="1">
              <a:lnSpc>
                <a:spcPct val="90000"/>
              </a:lnSpc>
            </a:pPr>
            <a:r>
              <a:rPr lang="zh-CN" altLang="en-US" sz="2200" dirty="0"/>
              <a:t>通过低空大气层、电离层、或是沿着空气与大地分界面传播，故传播损耗比较小，使用较小功率就可以达到一定的通信距离</a:t>
            </a:r>
          </a:p>
          <a:p>
            <a:pPr lvl="1" eaLnBrk="1" hangingPunct="1">
              <a:lnSpc>
                <a:spcPct val="90000"/>
              </a:lnSpc>
            </a:pPr>
            <a:endParaRPr lang="zh-CN" altLang="en-US" sz="2200" dirty="0"/>
          </a:p>
          <a:p>
            <a:pPr lvl="0" eaLnBrk="1" hangingPunct="1">
              <a:lnSpc>
                <a:spcPct val="90000"/>
              </a:lnSpc>
            </a:pPr>
            <a:r>
              <a:rPr lang="zh-CN" altLang="en-US" sz="2600" dirty="0">
                <a:solidFill>
                  <a:schemeClr val="tx2"/>
                </a:solidFill>
              </a:rPr>
              <a:t>深地层</a:t>
            </a:r>
            <a:r>
              <a:rPr lang="zh-CN" altLang="en-US" sz="2600" dirty="0"/>
              <a:t>“地下波导”传播方式</a:t>
            </a:r>
          </a:p>
          <a:p>
            <a:pPr lvl="1" eaLnBrk="1" hangingPunct="1">
              <a:lnSpc>
                <a:spcPct val="90000"/>
              </a:lnSpc>
            </a:pPr>
            <a:r>
              <a:rPr lang="zh-CN" altLang="en-US" sz="2200" dirty="0"/>
              <a:t>将收发天线分别埋设在深层地壳中，电波完全在地层内传播，故对于信号的保密性以及克服自然干扰有其优越性，通信稳定可靠</a:t>
            </a:r>
          </a:p>
          <a:p>
            <a:pPr lvl="1" eaLnBrk="1" hangingPunct="1">
              <a:lnSpc>
                <a:spcPct val="90000"/>
              </a:lnSpc>
            </a:pPr>
            <a:r>
              <a:rPr lang="zh-CN" altLang="en-US" sz="2200" dirty="0"/>
              <a:t>缺点</a:t>
            </a:r>
            <a:r>
              <a:rPr lang="en-US" altLang="zh-CN" sz="2200" dirty="0"/>
              <a:t>: </a:t>
            </a:r>
            <a:r>
              <a:rPr lang="zh-CN" altLang="en-US" sz="2200" dirty="0"/>
              <a:t>传输损耗较大</a:t>
            </a:r>
          </a:p>
        </p:txBody>
      </p:sp>
      <p:sp>
        <p:nvSpPr>
          <p:cNvPr id="2" name="矩形 1">
            <a:extLst>
              <a:ext uri="{FF2B5EF4-FFF2-40B4-BE49-F238E27FC236}">
                <a16:creationId xmlns:a16="http://schemas.microsoft.com/office/drawing/2014/main" id="{D2A3F007-E7C6-435F-AB38-3D3A3F51F199}"/>
              </a:ext>
            </a:extLst>
          </p:cNvPr>
          <p:cNvSpPr/>
          <p:nvPr/>
        </p:nvSpPr>
        <p:spPr>
          <a:xfrm>
            <a:off x="475523" y="626517"/>
            <a:ext cx="6102424" cy="769441"/>
          </a:xfrm>
          <a:prstGeom prst="rect">
            <a:avLst/>
          </a:prstGeom>
        </p:spPr>
        <p:txBody>
          <a:bodyPr wrap="square">
            <a:spAutoFit/>
          </a:bodyPr>
          <a:lstStyle/>
          <a:p>
            <a:r>
              <a:rPr lang="zh-CN" altLang="en-US" sz="4400" kern="0" dirty="0">
                <a:solidFill>
                  <a:srgbClr val="CC0099"/>
                </a:solidFill>
                <a:latin typeface="Tahoma"/>
                <a:cs typeface="+mj-cs"/>
              </a:rPr>
              <a:t>地下波的传播方式</a:t>
            </a:r>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44</a:t>
            </a:fld>
            <a:endParaRPr lang="en-US" altLang="zh-CN" sz="1200" dirty="0">
              <a:latin typeface="Arial Black" panose="020B0A04020102020204" pitchFamily="34" charset="0"/>
              <a:ea typeface="宋体" panose="02010600030101010101" pitchFamily="2" charset="-122"/>
            </a:endParaRPr>
          </a:p>
        </p:txBody>
      </p:sp>
      <p:sp>
        <p:nvSpPr>
          <p:cNvPr id="40964" name="Rectangle 2"/>
          <p:cNvSpPr>
            <a:spLocks noGrp="1"/>
          </p:cNvSpPr>
          <p:nvPr>
            <p:ph type="title"/>
          </p:nvPr>
        </p:nvSpPr>
        <p:spPr>
          <a:xfrm>
            <a:off x="250825" y="548640"/>
            <a:ext cx="8229600" cy="884238"/>
          </a:xfrm>
        </p:spPr>
        <p:txBody>
          <a:bodyPr vert="horz" wrap="square" lIns="91440" tIns="45720" rIns="91440" bIns="45720" anchor="ctr"/>
          <a:lstStyle/>
          <a:p>
            <a:pPr lvl="0" eaLnBrk="1" hangingPunct="1"/>
            <a:r>
              <a:rPr lang="zh-CN" altLang="en-US" dirty="0"/>
              <a:t>地、水下波的传播方式</a:t>
            </a:r>
          </a:p>
        </p:txBody>
      </p:sp>
      <p:graphicFrame>
        <p:nvGraphicFramePr>
          <p:cNvPr id="40962" name="Object 4"/>
          <p:cNvGraphicFramePr>
            <a:graphicFrameLocks noGrp="1"/>
          </p:cNvGraphicFramePr>
          <p:nvPr>
            <p:ph idx="1"/>
          </p:nvPr>
        </p:nvGraphicFramePr>
        <p:xfrm>
          <a:off x="322898" y="3285173"/>
          <a:ext cx="8137525" cy="2841625"/>
        </p:xfrm>
        <a:graphic>
          <a:graphicData uri="http://schemas.openxmlformats.org/presentationml/2006/ole">
            <mc:AlternateContent xmlns:mc="http://schemas.openxmlformats.org/markup-compatibility/2006">
              <mc:Choice xmlns:v="urn:schemas-microsoft-com:vml" Requires="v">
                <p:oleObj spid="_x0000_s35033" r:id="rId3" imgW="7665085" imgH="2680335" progId="Visio.Drawing.11">
                  <p:embed/>
                </p:oleObj>
              </mc:Choice>
              <mc:Fallback>
                <p:oleObj r:id="rId3" imgW="7665085" imgH="2680335" progId="Visio.Drawing.11">
                  <p:embed/>
                  <p:pic>
                    <p:nvPicPr>
                      <p:cNvPr id="0" name="图片 3123"/>
                      <p:cNvPicPr/>
                      <p:nvPr/>
                    </p:nvPicPr>
                    <p:blipFill>
                      <a:blip r:embed="rId4"/>
                      <a:stretch>
                        <a:fillRect/>
                      </a:stretch>
                    </p:blipFill>
                    <p:spPr>
                      <a:xfrm>
                        <a:off x="322898" y="3285173"/>
                        <a:ext cx="8137525" cy="2841625"/>
                      </a:xfrm>
                      <a:prstGeom prst="rect">
                        <a:avLst/>
                      </a:prstGeom>
                      <a:noFill/>
                      <a:ln w="38100">
                        <a:miter/>
                      </a:ln>
                    </p:spPr>
                  </p:pic>
                </p:oleObj>
              </mc:Fallback>
            </mc:AlternateContent>
          </a:graphicData>
        </a:graphic>
      </p:graphicFrame>
      <p:sp>
        <p:nvSpPr>
          <p:cNvPr id="40965" name="Text Box 5"/>
          <p:cNvSpPr txBox="1"/>
          <p:nvPr/>
        </p:nvSpPr>
        <p:spPr>
          <a:xfrm>
            <a:off x="2771775" y="6093460"/>
            <a:ext cx="4915535" cy="335280"/>
          </a:xfrm>
          <a:prstGeom prst="rect">
            <a:avLst/>
          </a:prstGeom>
          <a:noFill/>
          <a:ln w="9525">
            <a:noFill/>
          </a:ln>
        </p:spPr>
        <p:txBody>
          <a:bodyPr wrap="square">
            <a:spAutoFit/>
          </a:bodyPr>
          <a:lstStyle/>
          <a:p>
            <a:pPr lvl="0" eaLnBrk="1" hangingPunct="1">
              <a:spcBef>
                <a:spcPct val="50000"/>
              </a:spcBef>
            </a:pPr>
            <a:r>
              <a:rPr lang="zh-CN" altLang="en-US" sz="1600" dirty="0">
                <a:latin typeface="Arial" panose="020B0604020202020204" pitchFamily="34" charset="0"/>
                <a:ea typeface="宋体" panose="02010600030101010101" pitchFamily="2" charset="-122"/>
              </a:rPr>
              <a:t>深地层 抗干扰特性、保密特性的高要求（</a:t>
            </a:r>
            <a:r>
              <a:rPr lang="en-US" altLang="zh-CN" sz="1600" dirty="0">
                <a:latin typeface="Arial" panose="020B0604020202020204" pitchFamily="34" charset="0"/>
                <a:ea typeface="宋体" panose="02010600030101010101" pitchFamily="2" charset="-122"/>
              </a:rPr>
              <a:t>3-60KHz</a:t>
            </a:r>
            <a:r>
              <a:rPr lang="zh-CN" altLang="en-US" sz="1600" dirty="0">
                <a:latin typeface="Arial" panose="020B0604020202020204" pitchFamily="34" charset="0"/>
                <a:ea typeface="宋体" panose="02010600030101010101" pitchFamily="2" charset="-122"/>
              </a:rPr>
              <a:t>）</a:t>
            </a:r>
          </a:p>
        </p:txBody>
      </p:sp>
      <p:pic>
        <p:nvPicPr>
          <p:cNvPr id="40966" name="Picture 6"/>
          <p:cNvPicPr>
            <a:picLocks noChangeAspect="1"/>
          </p:cNvPicPr>
          <p:nvPr/>
        </p:nvPicPr>
        <p:blipFill>
          <a:blip r:embed="rId5"/>
          <a:stretch>
            <a:fillRect/>
          </a:stretch>
        </p:blipFill>
        <p:spPr>
          <a:xfrm>
            <a:off x="838200" y="1299845"/>
            <a:ext cx="7543800" cy="1600200"/>
          </a:xfrm>
          <a:prstGeom prst="rect">
            <a:avLst/>
          </a:prstGeom>
          <a:noFill/>
          <a:ln w="9525">
            <a:noFill/>
          </a:ln>
        </p:spPr>
      </p:pic>
      <p:sp>
        <p:nvSpPr>
          <p:cNvPr id="40967" name="Text Box 7"/>
          <p:cNvSpPr txBox="1"/>
          <p:nvPr/>
        </p:nvSpPr>
        <p:spPr>
          <a:xfrm>
            <a:off x="2971800" y="2971800"/>
            <a:ext cx="3962400" cy="335280"/>
          </a:xfrm>
          <a:prstGeom prst="rect">
            <a:avLst/>
          </a:prstGeom>
          <a:noFill/>
          <a:ln w="9525">
            <a:noFill/>
          </a:ln>
        </p:spPr>
        <p:txBody>
          <a:bodyPr>
            <a:spAutoFit/>
          </a:bodyPr>
          <a:lstStyle/>
          <a:p>
            <a:pPr lvl="0" eaLnBrk="1" hangingPunct="1">
              <a:spcBef>
                <a:spcPct val="50000"/>
              </a:spcBef>
            </a:pPr>
            <a:r>
              <a:rPr lang="zh-CN" altLang="en-US" sz="1600" dirty="0">
                <a:latin typeface="Arial" panose="020B0604020202020204" pitchFamily="34" charset="0"/>
                <a:ea typeface="宋体" panose="02010600030101010101" pitchFamily="2" charset="-122"/>
              </a:rPr>
              <a:t>浅地层   </a:t>
            </a:r>
            <a:r>
              <a:rPr lang="en-US" altLang="zh-CN" sz="1600" dirty="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上－越－下”传播方式示意图</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solidFill>
                  <a:schemeClr val="bg1">
                    <a:lumMod val="65000"/>
                  </a:schemeClr>
                </a:solidFill>
              </a:rPr>
              <a:t>电磁波的传输方式</a:t>
            </a:r>
          </a:p>
          <a:p>
            <a:pPr lvl="1"/>
            <a:r>
              <a:rPr lang="zh-CN" sz="2400" dirty="0">
                <a:solidFill>
                  <a:schemeClr val="bg1">
                    <a:lumMod val="65000"/>
                  </a:schemeClr>
                </a:solidFill>
                <a:sym typeface="+mn-ea"/>
              </a:rPr>
              <a:t>电磁波传播特点</a:t>
            </a:r>
          </a:p>
          <a:p>
            <a:pPr lvl="2"/>
            <a:r>
              <a:rPr lang="zh-CN" sz="2450" dirty="0">
                <a:solidFill>
                  <a:schemeClr val="bg1">
                    <a:lumMod val="65000"/>
                  </a:schemeClr>
                </a:solidFill>
                <a:sym typeface="+mn-ea"/>
              </a:rPr>
              <a:t>理想模型</a:t>
            </a:r>
            <a:r>
              <a:rPr lang="en-US" altLang="zh-CN" sz="2450" dirty="0">
                <a:solidFill>
                  <a:schemeClr val="bg1">
                    <a:lumMod val="65000"/>
                  </a:schemeClr>
                </a:solidFill>
                <a:sym typeface="+mn-ea"/>
              </a:rPr>
              <a:t>-</a:t>
            </a:r>
            <a:r>
              <a:rPr lang="zh-CN" altLang="en-US" sz="2450" dirty="0">
                <a:solidFill>
                  <a:schemeClr val="bg1">
                    <a:lumMod val="65000"/>
                  </a:schemeClr>
                </a:solidFill>
                <a:sym typeface="+mn-ea"/>
              </a:rPr>
              <a:t>自由空间衰落</a:t>
            </a:r>
          </a:p>
          <a:p>
            <a:pPr lvl="2"/>
            <a:r>
              <a:rPr lang="zh-CN" altLang="en-US" sz="2450" dirty="0">
                <a:solidFill>
                  <a:schemeClr val="bg1">
                    <a:lumMod val="65000"/>
                  </a:schemeClr>
                </a:solidFill>
                <a:sym typeface="+mn-ea"/>
              </a:rPr>
              <a:t>媒介因素</a:t>
            </a:r>
          </a:p>
          <a:p>
            <a:pPr lvl="1"/>
            <a:r>
              <a:rPr lang="zh-CN" altLang="en-US" sz="2400" dirty="0">
                <a:solidFill>
                  <a:schemeClr val="bg1">
                    <a:lumMod val="65000"/>
                  </a:schemeClr>
                </a:solidFill>
                <a:sym typeface="+mn-ea"/>
              </a:rPr>
              <a:t>地波</a:t>
            </a:r>
            <a:endParaRPr lang="zh-CN" altLang="en-US" sz="2400" dirty="0">
              <a:solidFill>
                <a:schemeClr val="bg1">
                  <a:lumMod val="65000"/>
                </a:schemeClr>
              </a:solidFill>
            </a:endParaRPr>
          </a:p>
          <a:p>
            <a:pPr lvl="1"/>
            <a:r>
              <a:rPr lang="zh-CN" altLang="en-US" sz="2400" dirty="0">
                <a:sym typeface="+mn-ea"/>
              </a:rPr>
              <a:t>天波</a:t>
            </a:r>
            <a:endParaRPr lang="zh-CN" altLang="en-US" sz="2400" dirty="0"/>
          </a:p>
          <a:p>
            <a:pPr lvl="1"/>
            <a:r>
              <a:rPr lang="zh-CN" altLang="en-US" sz="2400" dirty="0">
                <a:sym typeface="+mn-ea"/>
              </a:rPr>
              <a:t>视距传输</a:t>
            </a:r>
            <a:endParaRPr lang="en-US" altLang="zh-CN" sz="2400" dirty="0"/>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45</a:t>
            </a:fld>
            <a:endParaRPr lang="zh-CN" altLang="en-US"/>
          </a:p>
        </p:txBody>
      </p:sp>
    </p:spTree>
    <p:extLst>
      <p:ext uri="{BB962C8B-B14F-4D97-AF65-F5344CB8AC3E}">
        <p14:creationId xmlns:p14="http://schemas.microsoft.com/office/powerpoint/2010/main" val="222258854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50825" y="548640"/>
            <a:ext cx="8704263" cy="5440363"/>
          </a:xfrm>
        </p:spPr>
        <p:txBody>
          <a:bodyPr/>
          <a:lstStyle/>
          <a:p>
            <a:r>
              <a:rPr lang="zh-CN" altLang="en-US" b="1"/>
              <a:t>天波</a:t>
            </a:r>
            <a:endParaRPr lang="en-US" altLang="zh-CN" b="1"/>
          </a:p>
          <a:p>
            <a:pPr lvl="1"/>
            <a:r>
              <a:rPr lang="zh-CN" altLang="en-US"/>
              <a:t>电波从地面发射，被大气层中的电离层“反射”，再被地表反射</a:t>
            </a:r>
            <a:endParaRPr lang="en-US" altLang="zh-CN"/>
          </a:p>
          <a:p>
            <a:pPr lvl="2"/>
            <a:r>
              <a:rPr lang="zh-CN" altLang="en-US"/>
              <a:t>电离层实际是多层折射形成反射</a:t>
            </a:r>
            <a:endParaRPr lang="en-US" altLang="zh-CN"/>
          </a:p>
          <a:p>
            <a:pPr lvl="1"/>
            <a:r>
              <a:rPr lang="zh-CN" altLang="en-US"/>
              <a:t>经多次“反射”，可传输数千公里，</a:t>
            </a:r>
            <a:endParaRPr lang="en-US" altLang="zh-CN"/>
          </a:p>
          <a:p>
            <a:pPr lvl="2"/>
            <a:r>
              <a:rPr lang="zh-CN" altLang="en-US"/>
              <a:t>无线电爱好者，短波、中波，</a:t>
            </a:r>
            <a:r>
              <a:rPr lang="en-US" altLang="zh-CN"/>
              <a:t>BBC</a:t>
            </a:r>
            <a:r>
              <a:rPr lang="zh-CN" altLang="en-US"/>
              <a:t>、</a:t>
            </a:r>
            <a:r>
              <a:rPr lang="en-US" altLang="zh-CN"/>
              <a:t>VOA</a:t>
            </a:r>
            <a:r>
              <a:rPr lang="zh-CN" altLang="en-US"/>
              <a:t>国际广播</a:t>
            </a:r>
            <a:endParaRPr lang="en-US" altLang="zh-CN"/>
          </a:p>
          <a:p>
            <a:pPr lvl="1"/>
            <a:endParaRPr lang="en-US" altLang="zh-CN"/>
          </a:p>
          <a:p>
            <a:endParaRPr lang="en-US" altLang="zh-CN"/>
          </a:p>
          <a:p>
            <a:endParaRPr lang="en-US" altLang="zh-CN"/>
          </a:p>
          <a:p>
            <a:endParaRPr lang="en-US" altLang="zh-CN"/>
          </a:p>
          <a:p>
            <a:endParaRPr lang="en-US" altLang="zh-CN"/>
          </a:p>
        </p:txBody>
      </p:sp>
      <p:sp>
        <p:nvSpPr>
          <p:cNvPr id="4" name="灯片编号占位符 3"/>
          <p:cNvSpPr>
            <a:spLocks noGrp="1"/>
          </p:cNvSpPr>
          <p:nvPr>
            <p:ph type="sldNum" sz="quarter" idx="12"/>
          </p:nvPr>
        </p:nvSpPr>
        <p:spPr/>
        <p:txBody>
          <a:bodyPr/>
          <a:lstStyle/>
          <a:p>
            <a:pPr>
              <a:defRPr/>
            </a:pPr>
            <a:fld id="{EA2CA1B5-5BFB-4853-890F-0E86F3F1BD56}" type="slidenum">
              <a:rPr lang="zh-CN" altLang="en-US" smtClean="0"/>
              <a:t>46</a:t>
            </a:fld>
            <a:endParaRPr lang="zh-CN" altLang="en-US"/>
          </a:p>
        </p:txBody>
      </p:sp>
      <p:pic>
        <p:nvPicPr>
          <p:cNvPr id="30723" name="Picture 2"/>
          <p:cNvPicPr>
            <a:picLocks noChangeAspect="1" noChangeArrowheads="1"/>
          </p:cNvPicPr>
          <p:nvPr/>
        </p:nvPicPr>
        <p:blipFill>
          <a:blip r:embed="rId3"/>
          <a:srcRect/>
          <a:stretch>
            <a:fillRect/>
          </a:stretch>
        </p:blipFill>
        <p:spPr bwMode="auto">
          <a:xfrm>
            <a:off x="1258888" y="3544888"/>
            <a:ext cx="6230937" cy="3313112"/>
          </a:xfrm>
          <a:prstGeom prst="rect">
            <a:avLst/>
          </a:prstGeom>
          <a:noFill/>
          <a:ln w="9525">
            <a:noFill/>
            <a:miter lim="800000"/>
            <a:headEnd/>
            <a:tailEnd/>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Text Box 23"/>
          <p:cNvSpPr txBox="1"/>
          <p:nvPr/>
        </p:nvSpPr>
        <p:spPr>
          <a:xfrm>
            <a:off x="186055" y="685165"/>
            <a:ext cx="4067175" cy="483235"/>
          </a:xfrm>
          <a:prstGeom prst="rect">
            <a:avLst/>
          </a:prstGeom>
          <a:noFill/>
          <a:ln w="9525">
            <a:noFill/>
          </a:ln>
        </p:spPr>
        <p:txBody>
          <a:bodyPr>
            <a:spAutoFit/>
          </a:bodyPr>
          <a:lstStyle/>
          <a:p>
            <a:pPr lvl="0" eaLnBrk="1" hangingPunct="1"/>
            <a:r>
              <a:rPr lang="zh-CN" altLang="en-GB" sz="2400" dirty="0">
                <a:solidFill>
                  <a:srgbClr val="0000FF"/>
                </a:solidFill>
                <a:latin typeface="华文行楷" pitchFamily="2" charset="-122"/>
                <a:ea typeface="华文行楷" pitchFamily="2" charset="-122"/>
              </a:rPr>
              <a:t>电离层概况</a:t>
            </a:r>
            <a:endParaRPr lang="zh-CN" altLang="en-US" sz="2400" dirty="0">
              <a:solidFill>
                <a:srgbClr val="0000FF"/>
              </a:solidFill>
              <a:latin typeface="华文行楷" pitchFamily="2" charset="-122"/>
              <a:ea typeface="华文行楷" pitchFamily="2" charset="-122"/>
            </a:endParaRPr>
          </a:p>
        </p:txBody>
      </p:sp>
      <p:pic>
        <p:nvPicPr>
          <p:cNvPr id="166917" name="图片 166916" descr="大气层分层"/>
          <p:cNvPicPr>
            <a:picLocks noChangeAspect="1"/>
          </p:cNvPicPr>
          <p:nvPr/>
        </p:nvPicPr>
        <p:blipFill>
          <a:blip r:embed="rId3"/>
          <a:stretch>
            <a:fillRect/>
          </a:stretch>
        </p:blipFill>
        <p:spPr>
          <a:xfrm>
            <a:off x="906463" y="1168400"/>
            <a:ext cx="7410450" cy="4959350"/>
          </a:xfrm>
          <a:prstGeom prst="rect">
            <a:avLst/>
          </a:prstGeom>
          <a:noFill/>
          <a:ln w="9525">
            <a:noFill/>
          </a:ln>
        </p:spPr>
      </p:pic>
      <p:sp>
        <p:nvSpPr>
          <p:cNvPr id="166918" name="文本框 166917"/>
          <p:cNvSpPr txBox="1"/>
          <p:nvPr/>
        </p:nvSpPr>
        <p:spPr>
          <a:xfrm>
            <a:off x="2268538" y="6173153"/>
            <a:ext cx="4464050" cy="639762"/>
          </a:xfrm>
          <a:prstGeom prst="rect">
            <a:avLst/>
          </a:prstGeom>
          <a:noFill/>
          <a:ln w="9525">
            <a:noFill/>
          </a:ln>
        </p:spPr>
        <p:txBody>
          <a:bodyPr tIns="0" bIns="0">
            <a:spAutoFit/>
          </a:bodyPr>
          <a:lstStyle/>
          <a:p>
            <a:pPr lvl="0" algn="ctr" eaLnBrk="1" hangingPunct="1"/>
            <a:r>
              <a:rPr lang="zh-CN" altLang="en-US" sz="2000" dirty="0">
                <a:solidFill>
                  <a:srgbClr val="0000FF"/>
                </a:solidFill>
                <a:latin typeface="黑体" panose="02010609060101010101" pitchFamily="2" charset="-122"/>
                <a:ea typeface="黑体" panose="02010609060101010101" pitchFamily="2" charset="-122"/>
              </a:rPr>
              <a:t>图</a:t>
            </a:r>
            <a:r>
              <a:rPr lang="en-US" altLang="zh-CN" sz="2000">
                <a:solidFill>
                  <a:srgbClr val="0000FF"/>
                </a:solidFill>
                <a:latin typeface="黑体" panose="02010609060101010101" pitchFamily="2" charset="-122"/>
                <a:ea typeface="黑体" panose="02010609060101010101" pitchFamily="2" charset="-122"/>
              </a:rPr>
              <a:t>1</a:t>
            </a:r>
            <a:r>
              <a:rPr lang="en-US" altLang="zh-CN">
                <a:latin typeface="Times New Roman" panose="02020603050405020304" pitchFamily="18" charset="0"/>
                <a:ea typeface="宋体" panose="02010600030101010101" pitchFamily="2" charset="-122"/>
              </a:rPr>
              <a:t> </a:t>
            </a:r>
            <a:r>
              <a:rPr lang="zh-CN" altLang="en-US" sz="2000" dirty="0">
                <a:solidFill>
                  <a:srgbClr val="0000FF"/>
                </a:solidFill>
                <a:latin typeface="黑体" panose="02010609060101010101" pitchFamily="2" charset="-122"/>
                <a:ea typeface="黑体" panose="02010609060101010101" pitchFamily="2" charset="-122"/>
              </a:rPr>
              <a:t>地面上空大气层概况</a:t>
            </a:r>
            <a:endParaRPr lang="zh-CN" altLang="en-US" sz="1800" dirty="0">
              <a:solidFill>
                <a:srgbClr val="0000FF"/>
              </a:solidFill>
              <a:latin typeface="黑体" panose="02010609060101010101" pitchFamily="2" charset="-122"/>
              <a:ea typeface="黑体" panose="02010609060101010101" pitchFamily="2" charset="-122"/>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7"/>
          <p:cNvSpPr/>
          <p:nvPr/>
        </p:nvSpPr>
        <p:spPr>
          <a:xfrm>
            <a:off x="503238" y="908050"/>
            <a:ext cx="8532812" cy="487680"/>
          </a:xfrm>
          <a:prstGeom prst="rect">
            <a:avLst/>
          </a:prstGeom>
          <a:noFill/>
          <a:ln w="9525">
            <a:noFill/>
          </a:ln>
        </p:spPr>
        <p:txBody>
          <a:bodyPr>
            <a:spAutoFit/>
          </a:bodyPr>
          <a:lstStyle/>
          <a:p>
            <a:pPr lvl="0" eaLnBrk="1" hangingPunct="1">
              <a:buClr>
                <a:srgbClr val="000099"/>
              </a:buClr>
              <a:buFont typeface="Wingdings" panose="05000000000000000000" pitchFamily="2" charset="2"/>
              <a:buNone/>
            </a:pPr>
            <a:r>
              <a:rPr lang="zh-CN" altLang="en-US" sz="2600" dirty="0">
                <a:latin typeface="华文新魏" pitchFamily="2" charset="-122"/>
                <a:ea typeface="华文新魏" pitchFamily="2" charset="-122"/>
              </a:rPr>
              <a:t>       </a:t>
            </a:r>
          </a:p>
        </p:txBody>
      </p:sp>
      <p:pic>
        <p:nvPicPr>
          <p:cNvPr id="168964" name="图片 168963" descr="未标题-2"/>
          <p:cNvPicPr>
            <a:picLocks noChangeAspect="1"/>
          </p:cNvPicPr>
          <p:nvPr/>
        </p:nvPicPr>
        <p:blipFill>
          <a:blip r:embed="rId4"/>
          <a:stretch>
            <a:fillRect/>
          </a:stretch>
        </p:blipFill>
        <p:spPr>
          <a:xfrm>
            <a:off x="1212215" y="3820160"/>
            <a:ext cx="7443788" cy="3149600"/>
          </a:xfrm>
          <a:prstGeom prst="rect">
            <a:avLst/>
          </a:prstGeom>
          <a:noFill/>
          <a:ln w="9525">
            <a:noFill/>
          </a:ln>
        </p:spPr>
      </p:pic>
      <p:sp>
        <p:nvSpPr>
          <p:cNvPr id="168965" name="文本框 168964"/>
          <p:cNvSpPr txBox="1"/>
          <p:nvPr/>
        </p:nvSpPr>
        <p:spPr>
          <a:xfrm>
            <a:off x="2628583" y="3515360"/>
            <a:ext cx="4464050" cy="304800"/>
          </a:xfrm>
          <a:prstGeom prst="rect">
            <a:avLst/>
          </a:prstGeom>
          <a:noFill/>
          <a:ln w="9525">
            <a:noFill/>
          </a:ln>
        </p:spPr>
        <p:txBody>
          <a:bodyPr wrap="square" tIns="0" bIns="0">
            <a:spAutoFit/>
          </a:bodyPr>
          <a:lstStyle/>
          <a:p>
            <a:pPr lvl="0" algn="ctr" eaLnBrk="1" hangingPunct="1"/>
            <a:r>
              <a:rPr lang="zh-CN" altLang="en-US" sz="2000" dirty="0">
                <a:solidFill>
                  <a:srgbClr val="0000FF"/>
                </a:solidFill>
                <a:latin typeface="黑体" panose="02010609060101010101" pitchFamily="2" charset="-122"/>
                <a:ea typeface="黑体" panose="02010609060101010101" pitchFamily="2" charset="-122"/>
              </a:rPr>
              <a:t>表</a:t>
            </a:r>
            <a:r>
              <a:rPr lang="en-US" altLang="zh-CN" sz="2000">
                <a:solidFill>
                  <a:srgbClr val="0000FF"/>
                </a:solidFill>
                <a:latin typeface="黑体" panose="02010609060101010101" pitchFamily="2" charset="-122"/>
                <a:ea typeface="黑体" panose="02010609060101010101" pitchFamily="2" charset="-122"/>
              </a:rPr>
              <a:t>1</a:t>
            </a:r>
            <a:r>
              <a:rPr lang="en-US" altLang="zh-CN">
                <a:latin typeface="Times New Roman" panose="02020603050405020304" pitchFamily="18" charset="0"/>
                <a:ea typeface="宋体" panose="02010600030101010101" pitchFamily="2" charset="-122"/>
              </a:rPr>
              <a:t> </a:t>
            </a:r>
            <a:r>
              <a:rPr lang="zh-CN" altLang="en-US" sz="2000" dirty="0">
                <a:solidFill>
                  <a:srgbClr val="0000FF"/>
                </a:solidFill>
                <a:latin typeface="黑体" panose="02010609060101010101" pitchFamily="2" charset="-122"/>
                <a:ea typeface="黑体" panose="02010609060101010101" pitchFamily="2" charset="-122"/>
              </a:rPr>
              <a:t>电离层各层主要参数</a:t>
            </a:r>
          </a:p>
        </p:txBody>
      </p:sp>
      <p:graphicFrame>
        <p:nvGraphicFramePr>
          <p:cNvPr id="9219" name="对象 226308"/>
          <p:cNvGraphicFramePr/>
          <p:nvPr/>
        </p:nvGraphicFramePr>
        <p:xfrm>
          <a:off x="2317750" y="102235"/>
          <a:ext cx="5431790" cy="3787140"/>
        </p:xfrm>
        <a:graphic>
          <a:graphicData uri="http://schemas.openxmlformats.org/presentationml/2006/ole">
            <mc:AlternateContent xmlns:mc="http://schemas.openxmlformats.org/markup-compatibility/2006">
              <mc:Choice xmlns:v="urn:schemas-microsoft-com:vml" Requires="v">
                <p:oleObj spid="_x0000_s36057" r:id="rId5" imgW="2080260" imgH="1501140" progId="Visio.Drawing.4">
                  <p:embed/>
                </p:oleObj>
              </mc:Choice>
              <mc:Fallback>
                <p:oleObj r:id="rId5" imgW="2080260" imgH="1501140" progId="Visio.Drawing.4">
                  <p:embed/>
                  <p:pic>
                    <p:nvPicPr>
                      <p:cNvPr id="0" name="图片 3077"/>
                      <p:cNvPicPr/>
                      <p:nvPr/>
                    </p:nvPicPr>
                    <p:blipFill>
                      <a:blip r:embed="rId6"/>
                      <a:stretch>
                        <a:fillRect/>
                      </a:stretch>
                    </p:blipFill>
                    <p:spPr>
                      <a:xfrm>
                        <a:off x="2317750" y="102235"/>
                        <a:ext cx="5431790" cy="3787140"/>
                      </a:xfrm>
                      <a:prstGeom prst="rect">
                        <a:avLst/>
                      </a:prstGeom>
                      <a:noFill/>
                      <a:ln w="38100">
                        <a:noFill/>
                        <a:miter/>
                      </a:ln>
                    </p:spPr>
                  </p:pic>
                </p:oleObj>
              </mc:Fallback>
            </mc:AlternateContent>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3"/>
          <p:cNvSpPr txBox="1"/>
          <p:nvPr/>
        </p:nvSpPr>
        <p:spPr>
          <a:xfrm>
            <a:off x="211455" y="564515"/>
            <a:ext cx="4067175" cy="483235"/>
          </a:xfrm>
          <a:prstGeom prst="rect">
            <a:avLst/>
          </a:prstGeom>
          <a:noFill/>
          <a:ln w="9525">
            <a:noFill/>
          </a:ln>
        </p:spPr>
        <p:txBody>
          <a:bodyPr>
            <a:spAutoFit/>
          </a:bodyPr>
          <a:lstStyle/>
          <a:p>
            <a:pPr lvl="0" eaLnBrk="1" hangingPunct="1"/>
            <a:r>
              <a:rPr lang="zh-CN" altLang="en-GB" sz="2400" dirty="0">
                <a:solidFill>
                  <a:srgbClr val="0000FF"/>
                </a:solidFill>
                <a:latin typeface="华文行楷" pitchFamily="2" charset="-122"/>
                <a:ea typeface="华文行楷" pitchFamily="2" charset="-122"/>
              </a:rPr>
              <a:t>电离层概况</a:t>
            </a:r>
            <a:endParaRPr lang="zh-CN" altLang="en-US" sz="2400" dirty="0">
              <a:solidFill>
                <a:srgbClr val="0000FF"/>
              </a:solidFill>
              <a:latin typeface="华文行楷" pitchFamily="2" charset="-122"/>
              <a:ea typeface="华文行楷" pitchFamily="2" charset="-122"/>
            </a:endParaRPr>
          </a:p>
        </p:txBody>
      </p:sp>
      <p:sp>
        <p:nvSpPr>
          <p:cNvPr id="169987" name="Rectangle 27"/>
          <p:cNvSpPr/>
          <p:nvPr/>
        </p:nvSpPr>
        <p:spPr>
          <a:xfrm>
            <a:off x="611188" y="1047750"/>
            <a:ext cx="8280400" cy="5303520"/>
          </a:xfrm>
          <a:prstGeom prst="rect">
            <a:avLst/>
          </a:prstGeom>
          <a:noFill/>
          <a:ln w="9525">
            <a:noFill/>
          </a:ln>
        </p:spPr>
        <p:txBody>
          <a:bodyPr>
            <a:spAutoFit/>
          </a:bodyPr>
          <a:lstStyle/>
          <a:p>
            <a:pPr lvl="0" eaLnBrk="1" hangingPunct="1">
              <a:buClr>
                <a:srgbClr val="0000FF"/>
              </a:buClr>
              <a:buFont typeface="Wingdings" panose="05000000000000000000" pitchFamily="2" charset="2"/>
              <a:buChar char="l"/>
            </a:pPr>
            <a:r>
              <a:rPr lang="zh-CN" altLang="en-US" sz="2000" dirty="0">
                <a:solidFill>
                  <a:srgbClr val="0000FF"/>
                </a:solidFill>
                <a:latin typeface="华文新魏" pitchFamily="2" charset="-122"/>
                <a:ea typeface="华文新魏" pitchFamily="2" charset="-122"/>
              </a:rPr>
              <a:t>电离层的变化</a:t>
            </a:r>
          </a:p>
          <a:p>
            <a:pPr lvl="0" eaLnBrk="1" hangingPunct="1">
              <a:buClr>
                <a:srgbClr val="000099"/>
              </a:buClr>
              <a:buFont typeface="Wingdings" panose="05000000000000000000" pitchFamily="2" charset="2"/>
              <a:buNone/>
            </a:pPr>
            <a:r>
              <a:rPr lang="zh-CN" altLang="en-US" sz="2000" dirty="0">
                <a:latin typeface="华文新魏" pitchFamily="2" charset="-122"/>
                <a:ea typeface="华文新魏" pitchFamily="2" charset="-122"/>
              </a:rPr>
              <a:t>    掌握电离层的特性及其变化规律是利用电离层对电波起反射作用实现天波传播的基础。</a:t>
            </a:r>
          </a:p>
          <a:p>
            <a:pPr lvl="0" eaLnBrk="1" hangingPunct="1">
              <a:buClr>
                <a:srgbClr val="000099"/>
              </a:buClr>
              <a:buFont typeface="Wingdings" panose="05000000000000000000" pitchFamily="2" charset="2"/>
              <a:buNone/>
            </a:pPr>
            <a:r>
              <a:rPr lang="zh-CN" altLang="en-US" sz="2000" dirty="0">
                <a:latin typeface="华文新魏" pitchFamily="2" charset="-122"/>
                <a:ea typeface="华文新魏" pitchFamily="2" charset="-122"/>
              </a:rPr>
              <a:t>    电离层作为一种随机的、色散及各向异性的半导电媒质，其参数如电子浓度、分布高度、电离层厚度等都是随机量，但</a:t>
            </a:r>
            <a:r>
              <a:rPr lang="zh-CN" altLang="en-US" sz="2000" b="1" dirty="0">
                <a:solidFill>
                  <a:schemeClr val="tx2"/>
                </a:solidFill>
                <a:latin typeface="华文新魏" pitchFamily="2" charset="-122"/>
                <a:ea typeface="华文新魏" pitchFamily="2" charset="-122"/>
              </a:rPr>
              <a:t>其平均值却有着明显的昼夜、季节、年变化的规律</a:t>
            </a:r>
            <a:r>
              <a:rPr lang="zh-CN" altLang="en-US" sz="2000" dirty="0">
                <a:latin typeface="华文新魏" pitchFamily="2" charset="-122"/>
                <a:ea typeface="华文新魏" pitchFamily="2" charset="-122"/>
              </a:rPr>
              <a:t>，称为正常变化。此外，电离层还有不可预测的不规则变化，称为异常变化，具有非周期性的随机特性。正常变化包括</a:t>
            </a:r>
          </a:p>
          <a:p>
            <a:pPr lvl="0" eaLnBrk="1" hangingPunct="1">
              <a:buClr>
                <a:srgbClr val="000099"/>
              </a:buClr>
              <a:buFont typeface="Wingdings" panose="05000000000000000000" pitchFamily="2" charset="2"/>
              <a:buNone/>
            </a:pPr>
            <a:r>
              <a:rPr lang="zh-CN" altLang="en-US" sz="2000" dirty="0">
                <a:latin typeface="华文新魏" pitchFamily="2" charset="-122"/>
                <a:ea typeface="华文新魏" pitchFamily="2" charset="-122"/>
              </a:rPr>
              <a:t>    </a:t>
            </a:r>
            <a:r>
              <a:rPr lang="zh-CN" altLang="en-US" sz="1800" dirty="0">
                <a:latin typeface="华文新魏" pitchFamily="2" charset="-122"/>
                <a:ea typeface="华文新魏" pitchFamily="2" charset="-122"/>
              </a:rPr>
              <a:t>①</a:t>
            </a:r>
            <a:r>
              <a:rPr lang="zh-CN" altLang="en-US" sz="1800" b="1" dirty="0">
                <a:solidFill>
                  <a:schemeClr val="tx2"/>
                </a:solidFill>
                <a:latin typeface="华文新魏" pitchFamily="2" charset="-122"/>
                <a:ea typeface="华文新魏" pitchFamily="2" charset="-122"/>
              </a:rPr>
              <a:t>日变化</a:t>
            </a:r>
            <a:r>
              <a:rPr lang="zh-CN" altLang="en-US" sz="1800" dirty="0">
                <a:latin typeface="华文新魏" pitchFamily="2" charset="-122"/>
                <a:ea typeface="华文新魏" pitchFamily="2" charset="-122"/>
              </a:rPr>
              <a:t>，日出之后各区电子浓度不断增加，到正午稍后时分达最大值，以后又逐渐减小，</a:t>
            </a:r>
            <a:r>
              <a:rPr lang="en-US" altLang="zh-CN" sz="1800">
                <a:latin typeface="华文新魏" pitchFamily="2" charset="-122"/>
                <a:ea typeface="华文新魏" pitchFamily="2" charset="-122"/>
              </a:rPr>
              <a:t>D</a:t>
            </a:r>
            <a:r>
              <a:rPr lang="zh-CN" altLang="en-US" sz="1800" dirty="0">
                <a:latin typeface="华文新魏" pitchFamily="2" charset="-122"/>
                <a:ea typeface="华文新魏" pitchFamily="2" charset="-122"/>
              </a:rPr>
              <a:t>区深夜时消失。一日之内，在黎明和黄昏时分，电子浓度变化最快。</a:t>
            </a:r>
          </a:p>
          <a:p>
            <a:pPr lvl="0" eaLnBrk="1" hangingPunct="1">
              <a:buClr>
                <a:srgbClr val="000099"/>
              </a:buClr>
              <a:buFont typeface="Wingdings" panose="05000000000000000000" pitchFamily="2" charset="2"/>
              <a:buNone/>
            </a:pPr>
            <a:r>
              <a:rPr lang="zh-CN" altLang="en-US" sz="1800" dirty="0">
                <a:latin typeface="华文新魏" pitchFamily="2" charset="-122"/>
                <a:ea typeface="华文新魏" pitchFamily="2" charset="-122"/>
              </a:rPr>
              <a:t>    ②</a:t>
            </a:r>
            <a:r>
              <a:rPr lang="zh-CN" altLang="en-US" sz="1800" b="1" dirty="0">
                <a:solidFill>
                  <a:schemeClr val="tx2"/>
                </a:solidFill>
                <a:latin typeface="华文新魏" pitchFamily="2" charset="-122"/>
                <a:ea typeface="华文新魏" pitchFamily="2" charset="-122"/>
              </a:rPr>
              <a:t>季节变化</a:t>
            </a:r>
            <a:r>
              <a:rPr lang="zh-CN" altLang="en-US" sz="1800" dirty="0">
                <a:latin typeface="华文新魏" pitchFamily="2" charset="-122"/>
                <a:ea typeface="华文新魏" pitchFamily="2" charset="-122"/>
              </a:rPr>
              <a:t>，这是由地球环绕太阳公转引起的。如</a:t>
            </a:r>
            <a:r>
              <a:rPr lang="en-US" altLang="zh-CN" sz="1800">
                <a:latin typeface="华文新魏" pitchFamily="2" charset="-122"/>
                <a:ea typeface="华文新魏" pitchFamily="2" charset="-122"/>
              </a:rPr>
              <a:t>F1</a:t>
            </a:r>
            <a:r>
              <a:rPr lang="zh-CN" altLang="en-US" sz="1800" dirty="0">
                <a:latin typeface="华文新魏" pitchFamily="2" charset="-122"/>
                <a:ea typeface="华文新魏" pitchFamily="2" charset="-122"/>
              </a:rPr>
              <a:t>区多出现在夏季白天；</a:t>
            </a:r>
            <a:r>
              <a:rPr lang="en-US" altLang="zh-CN" sz="1800">
                <a:latin typeface="华文新魏" pitchFamily="2" charset="-122"/>
                <a:ea typeface="华文新魏" pitchFamily="2" charset="-122"/>
              </a:rPr>
              <a:t>F2</a:t>
            </a:r>
            <a:r>
              <a:rPr lang="zh-CN" altLang="en-US" sz="1800" dirty="0">
                <a:latin typeface="华文新魏" pitchFamily="2" charset="-122"/>
                <a:ea typeface="华文新魏" pitchFamily="2" charset="-122"/>
              </a:rPr>
              <a:t>区高度夏季高冬季低，而电</a:t>
            </a:r>
            <a:r>
              <a:rPr lang="zh-CN" altLang="en-US" sz="1800" dirty="0">
                <a:latin typeface="华文新魏" pitchFamily="2" charset="-122"/>
                <a:ea typeface="华文新魏" pitchFamily="2" charset="-122"/>
                <a:sym typeface="+mn-ea"/>
              </a:rPr>
              <a:t>子浓度却冬季大夏季小，并在一年的春分和秋分时节两次达到最大值，如图</a:t>
            </a:r>
            <a:r>
              <a:rPr lang="en-US" altLang="zh-CN" sz="1800">
                <a:latin typeface="华文新魏" pitchFamily="2" charset="-122"/>
                <a:ea typeface="华文新魏" pitchFamily="2" charset="-122"/>
                <a:sym typeface="+mn-ea"/>
              </a:rPr>
              <a:t>2</a:t>
            </a:r>
            <a:r>
              <a:rPr lang="zh-CN" altLang="en-US" sz="1800" dirty="0">
                <a:latin typeface="华文新魏" pitchFamily="2" charset="-122"/>
                <a:ea typeface="华文新魏" pitchFamily="2" charset="-122"/>
                <a:sym typeface="+mn-ea"/>
              </a:rPr>
              <a:t>所示，其中图中的纵坐标以临界频率</a:t>
            </a:r>
            <a:r>
              <a:rPr lang="en-US" altLang="zh-CN" sz="1800" err="1">
                <a:latin typeface="华文新魏" pitchFamily="2" charset="-122"/>
                <a:ea typeface="华文新魏" pitchFamily="2" charset="-122"/>
                <a:sym typeface="+mn-ea"/>
              </a:rPr>
              <a:t>f</a:t>
            </a:r>
            <a:r>
              <a:rPr lang="en-US" altLang="zh-CN" sz="1800" baseline="-25000" err="1">
                <a:latin typeface="华文新魏" pitchFamily="2" charset="-122"/>
                <a:ea typeface="华文新魏" pitchFamily="2" charset="-122"/>
                <a:sym typeface="+mn-ea"/>
              </a:rPr>
              <a:t>c</a:t>
            </a:r>
            <a:r>
              <a:rPr lang="zh-CN" altLang="en-US" sz="1800" dirty="0">
                <a:latin typeface="华文新魏" pitchFamily="2" charset="-122"/>
                <a:ea typeface="华文新魏" pitchFamily="2" charset="-122"/>
                <a:sym typeface="+mn-ea"/>
              </a:rPr>
              <a:t>标出。</a:t>
            </a:r>
            <a:endParaRPr lang="zh-CN" altLang="en-US" sz="1800" dirty="0">
              <a:latin typeface="华文新魏" pitchFamily="2" charset="-122"/>
              <a:ea typeface="华文新魏" pitchFamily="2" charset="-122"/>
            </a:endParaRPr>
          </a:p>
          <a:p>
            <a:pPr lvl="0" eaLnBrk="1" hangingPunct="1">
              <a:buClr>
                <a:srgbClr val="000099"/>
              </a:buClr>
              <a:buFont typeface="Wingdings" panose="05000000000000000000" pitchFamily="2" charset="2"/>
              <a:buNone/>
            </a:pPr>
            <a:r>
              <a:rPr lang="zh-CN" altLang="en-US" sz="1800" dirty="0">
                <a:latin typeface="华文新魏" pitchFamily="2" charset="-122"/>
                <a:ea typeface="华文新魏" pitchFamily="2" charset="-122"/>
                <a:sym typeface="+mn-ea"/>
              </a:rPr>
              <a:t>    ③随</a:t>
            </a:r>
            <a:r>
              <a:rPr lang="zh-CN" altLang="en-US" sz="1800" b="1" dirty="0">
                <a:solidFill>
                  <a:schemeClr val="tx2"/>
                </a:solidFill>
                <a:latin typeface="华文新魏" pitchFamily="2" charset="-122"/>
                <a:ea typeface="华文新魏" pitchFamily="2" charset="-122"/>
                <a:sym typeface="+mn-ea"/>
              </a:rPr>
              <a:t>太阳黑子</a:t>
            </a:r>
            <a:r>
              <a:rPr lang="en-US" altLang="zh-CN" sz="1800" b="1">
                <a:solidFill>
                  <a:schemeClr val="tx2"/>
                </a:solidFill>
                <a:latin typeface="华文新魏" pitchFamily="2" charset="-122"/>
                <a:ea typeface="华文新魏" pitchFamily="2" charset="-122"/>
                <a:sym typeface="+mn-ea"/>
              </a:rPr>
              <a:t>11</a:t>
            </a:r>
            <a:r>
              <a:rPr lang="zh-CN" altLang="en-US" sz="1800" b="1" dirty="0">
                <a:solidFill>
                  <a:schemeClr val="tx2"/>
                </a:solidFill>
                <a:latin typeface="华文新魏" pitchFamily="2" charset="-122"/>
                <a:ea typeface="华文新魏" pitchFamily="2" charset="-122"/>
                <a:sym typeface="+mn-ea"/>
              </a:rPr>
              <a:t>年周期变化</a:t>
            </a:r>
            <a:r>
              <a:rPr lang="zh-CN" altLang="en-US" sz="1800" dirty="0">
                <a:latin typeface="华文新魏" pitchFamily="2" charset="-122"/>
                <a:ea typeface="华文新魏" pitchFamily="2" charset="-122"/>
                <a:sym typeface="+mn-ea"/>
              </a:rPr>
              <a:t>。太阳黑子是指太阳光球表面经常出现的黑斑，因比光球表面温度（</a:t>
            </a:r>
            <a:r>
              <a:rPr lang="en-US" altLang="zh-CN" sz="1800">
                <a:latin typeface="华文新魏" pitchFamily="2" charset="-122"/>
                <a:ea typeface="华文新魏" pitchFamily="2" charset="-122"/>
                <a:sym typeface="+mn-ea"/>
              </a:rPr>
              <a:t>6000K</a:t>
            </a:r>
            <a:r>
              <a:rPr lang="zh-CN" altLang="en-US" sz="1800" dirty="0">
                <a:latin typeface="华文新魏" pitchFamily="2" charset="-122"/>
                <a:ea typeface="华文新魏" pitchFamily="2" charset="-122"/>
                <a:sym typeface="+mn-ea"/>
              </a:rPr>
              <a:t>）低</a:t>
            </a:r>
            <a:r>
              <a:rPr lang="en-US" altLang="zh-CN" sz="1800">
                <a:latin typeface="华文新魏" pitchFamily="2" charset="-122"/>
                <a:ea typeface="华文新魏" pitchFamily="2" charset="-122"/>
                <a:sym typeface="+mn-ea"/>
              </a:rPr>
              <a:t>2000~3000K</a:t>
            </a:r>
            <a:r>
              <a:rPr lang="zh-CN" altLang="en-US" sz="1800" dirty="0">
                <a:latin typeface="华文新魏" pitchFamily="2" charset="-122"/>
                <a:ea typeface="华文新魏" pitchFamily="2" charset="-122"/>
                <a:sym typeface="+mn-ea"/>
              </a:rPr>
              <a:t>，因而呈亮度较暗的斑点，一般成群出现。太阳黑子数的最大年份，是太阳活动的高年，太阳辐射增强并可喷射出大量带电粒子，电离层的电子浓度将明显增强，尤其对</a:t>
            </a:r>
            <a:r>
              <a:rPr lang="en-US" altLang="zh-CN" sz="1800">
                <a:latin typeface="华文新魏" pitchFamily="2" charset="-122"/>
                <a:ea typeface="华文新魏" pitchFamily="2" charset="-122"/>
                <a:sym typeface="+mn-ea"/>
              </a:rPr>
              <a:t>F2</a:t>
            </a:r>
            <a:r>
              <a:rPr lang="zh-CN" altLang="en-US" sz="1800" dirty="0">
                <a:latin typeface="华文新魏" pitchFamily="2" charset="-122"/>
                <a:ea typeface="华文新魏" pitchFamily="2" charset="-122"/>
                <a:sym typeface="+mn-ea"/>
              </a:rPr>
              <a:t>区影响最大。</a:t>
            </a:r>
            <a:endParaRPr lang="zh-CN" altLang="en-US" sz="1800" dirty="0">
              <a:latin typeface="华文新魏" pitchFamily="2" charset="-122"/>
              <a:ea typeface="华文新魏"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2"/>
          <p:cNvGrpSpPr/>
          <p:nvPr/>
        </p:nvGrpSpPr>
        <p:grpSpPr>
          <a:xfrm>
            <a:off x="918930" y="1300402"/>
            <a:ext cx="7234470" cy="4185998"/>
            <a:chOff x="2328" y="2035"/>
            <a:chExt cx="3432" cy="1999"/>
          </a:xfrm>
        </p:grpSpPr>
        <p:graphicFrame>
          <p:nvGraphicFramePr>
            <p:cNvPr id="1026" name="Object 3"/>
            <p:cNvGraphicFramePr/>
            <p:nvPr/>
          </p:nvGraphicFramePr>
          <p:xfrm>
            <a:off x="2362" y="2069"/>
            <a:ext cx="3398" cy="1965"/>
          </p:xfrm>
          <a:graphic>
            <a:graphicData uri="http://schemas.openxmlformats.org/presentationml/2006/ole">
              <mc:AlternateContent xmlns:mc="http://schemas.openxmlformats.org/markup-compatibility/2006">
                <mc:Choice xmlns:v="urn:schemas-microsoft-com:vml" Requires="v">
                  <p:oleObj spid="_x0000_s12505" r:id="rId4" imgW="5322570" imgH="4370070" progId="Paint.Picture">
                    <p:embed/>
                  </p:oleObj>
                </mc:Choice>
                <mc:Fallback>
                  <p:oleObj r:id="rId4" imgW="5322570" imgH="4370070" progId="Paint.Picture">
                    <p:embed/>
                    <p:pic>
                      <p:nvPicPr>
                        <p:cNvPr id="0" name="图片 3075"/>
                        <p:cNvPicPr/>
                        <p:nvPr/>
                      </p:nvPicPr>
                      <p:blipFill>
                        <a:blip r:embed="rId5"/>
                        <a:stretch>
                          <a:fillRect/>
                        </a:stretch>
                      </p:blipFill>
                      <p:spPr>
                        <a:xfrm>
                          <a:off x="2362" y="2069"/>
                          <a:ext cx="3398" cy="1965"/>
                        </a:xfrm>
                        <a:prstGeom prst="rect">
                          <a:avLst/>
                        </a:prstGeom>
                        <a:noFill/>
                        <a:ln w="38100">
                          <a:noFill/>
                          <a:miter/>
                        </a:ln>
                      </p:spPr>
                    </p:pic>
                  </p:oleObj>
                </mc:Fallback>
              </mc:AlternateContent>
            </a:graphicData>
          </a:graphic>
        </p:graphicFrame>
        <p:sp>
          <p:nvSpPr>
            <p:cNvPr id="1030" name="Text Box 4"/>
            <p:cNvSpPr txBox="1"/>
            <p:nvPr/>
          </p:nvSpPr>
          <p:spPr>
            <a:xfrm>
              <a:off x="2328" y="2035"/>
              <a:ext cx="852" cy="568"/>
            </a:xfrm>
            <a:prstGeom prst="rect">
              <a:avLst/>
            </a:prstGeom>
            <a:noFill/>
            <a:ln w="9525">
              <a:noFill/>
            </a:ln>
          </p:spPr>
          <p:txBody>
            <a:bodyPr wrap="none">
              <a:spAutoFit/>
            </a:bodyPr>
            <a:lstStyle/>
            <a:p>
              <a:pPr lvl="0" eaLnBrk="1" hangingPunct="1"/>
              <a:r>
                <a:rPr lang="en-US" altLang="zh-CN" b="1" dirty="0">
                  <a:solidFill>
                    <a:schemeClr val="tx1"/>
                  </a:solidFill>
                  <a:latin typeface="Times New Roman" panose="02020603050405020304" pitchFamily="18" charset="0"/>
                  <a:ea typeface="楷体_GB2312" pitchFamily="49" charset="-122"/>
                </a:rPr>
                <a:t>①</a:t>
              </a:r>
              <a:r>
                <a:rPr lang="zh-CN" altLang="en-US" b="1" dirty="0">
                  <a:solidFill>
                    <a:schemeClr val="tx1"/>
                  </a:solidFill>
                  <a:latin typeface="Times New Roman" panose="02020603050405020304" pitchFamily="18" charset="0"/>
                  <a:ea typeface="楷体_GB2312" pitchFamily="49" charset="-122"/>
                </a:rPr>
                <a:t>建筑物反射波</a:t>
              </a:r>
            </a:p>
            <a:p>
              <a:pPr lvl="0" eaLnBrk="1" hangingPunct="1"/>
              <a:r>
                <a:rPr lang="zh-CN" altLang="en-US" b="1" dirty="0">
                  <a:solidFill>
                    <a:schemeClr val="tx1"/>
                  </a:solidFill>
                  <a:latin typeface="Times New Roman" panose="02020603050405020304" pitchFamily="18" charset="0"/>
                  <a:ea typeface="楷体_GB2312" pitchFamily="49" charset="-122"/>
                </a:rPr>
                <a:t>②绕射波</a:t>
              </a:r>
            </a:p>
            <a:p>
              <a:pPr lvl="0" eaLnBrk="1" hangingPunct="1"/>
              <a:r>
                <a:rPr lang="zh-CN" altLang="en-US" b="1" dirty="0">
                  <a:solidFill>
                    <a:schemeClr val="tx1"/>
                  </a:solidFill>
                  <a:latin typeface="Times New Roman" panose="02020603050405020304" pitchFamily="18" charset="0"/>
                  <a:ea typeface="楷体_GB2312" pitchFamily="49" charset="-122"/>
                </a:rPr>
                <a:t>③直射波</a:t>
              </a:r>
            </a:p>
            <a:p>
              <a:pPr lvl="0" eaLnBrk="1" hangingPunct="1"/>
              <a:r>
                <a:rPr lang="zh-CN" altLang="en-US" b="1" dirty="0">
                  <a:solidFill>
                    <a:schemeClr val="tx1"/>
                  </a:solidFill>
                  <a:latin typeface="Times New Roman" panose="02020603050405020304" pitchFamily="18" charset="0"/>
                  <a:ea typeface="楷体_GB2312" pitchFamily="49" charset="-122"/>
                </a:rPr>
                <a:t>④地面反射波</a:t>
              </a:r>
            </a:p>
          </p:txBody>
        </p:sp>
      </p:grpSp>
      <p:sp>
        <p:nvSpPr>
          <p:cNvPr id="1028" name="Rectangle 5"/>
          <p:cNvSpPr>
            <a:spLocks noGrp="1"/>
          </p:cNvSpPr>
          <p:nvPr>
            <p:ph type="title"/>
          </p:nvPr>
        </p:nvSpPr>
        <p:spPr>
          <a:xfrm>
            <a:off x="533400" y="524510"/>
            <a:ext cx="5362575" cy="685800"/>
          </a:xfrm>
        </p:spPr>
        <p:txBody>
          <a:bodyPr vert="horz" wrap="square" lIns="91440" tIns="45720" rIns="91440" bIns="45720" anchor="t"/>
          <a:lstStyle/>
          <a:p>
            <a:pPr algn="l" eaLnBrk="1" hangingPunct="1"/>
            <a:r>
              <a:rPr lang="zh-CN" altLang="en-US" sz="3600" dirty="0"/>
              <a:t>电磁波传播的特点</a:t>
            </a:r>
          </a:p>
        </p:txBody>
      </p:sp>
      <p:sp>
        <p:nvSpPr>
          <p:cNvPr id="1029" name="Rectangle 8"/>
          <p:cNvSpPr/>
          <p:nvPr/>
        </p:nvSpPr>
        <p:spPr>
          <a:xfrm>
            <a:off x="3505200" y="5562600"/>
            <a:ext cx="4495800" cy="576263"/>
          </a:xfrm>
          <a:prstGeom prst="rect">
            <a:avLst/>
          </a:prstGeom>
          <a:noFill/>
          <a:ln w="9525">
            <a:noFill/>
          </a:ln>
        </p:spPr>
        <p:txBody>
          <a:bodyPr/>
          <a:lstStyle/>
          <a:p>
            <a:pPr marL="419100" lvl="0" indent="-419100" eaLnBrk="1" hangingPunct="1">
              <a:spcBef>
                <a:spcPct val="20000"/>
              </a:spcBef>
              <a:buClr>
                <a:schemeClr val="accent1"/>
              </a:buClr>
              <a:buSzPct val="65000"/>
              <a:buFont typeface="Wingdings" panose="05000000000000000000" pitchFamily="2" charset="2"/>
              <a:buNone/>
            </a:pPr>
            <a:r>
              <a:rPr lang="zh-CN" altLang="en-US" sz="2600" b="1" dirty="0">
                <a:solidFill>
                  <a:schemeClr val="tx1"/>
                </a:solidFill>
                <a:latin typeface="Arial" panose="020B0604020202020204" pitchFamily="34" charset="0"/>
                <a:ea typeface="宋体" panose="02010600030101010101" pitchFamily="2" charset="-122"/>
              </a:rPr>
              <a:t>实际环境的无线传播</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3"/>
          <p:cNvSpPr txBox="1"/>
          <p:nvPr/>
        </p:nvSpPr>
        <p:spPr>
          <a:xfrm>
            <a:off x="151130" y="582295"/>
            <a:ext cx="4067175" cy="483235"/>
          </a:xfrm>
          <a:prstGeom prst="rect">
            <a:avLst/>
          </a:prstGeom>
          <a:noFill/>
          <a:ln w="9525">
            <a:noFill/>
          </a:ln>
        </p:spPr>
        <p:txBody>
          <a:bodyPr>
            <a:spAutoFit/>
          </a:bodyPr>
          <a:lstStyle/>
          <a:p>
            <a:pPr lvl="0" eaLnBrk="1" hangingPunct="1"/>
            <a:r>
              <a:rPr lang="zh-CN" altLang="en-GB" sz="2400" dirty="0">
                <a:solidFill>
                  <a:srgbClr val="0000FF"/>
                </a:solidFill>
                <a:latin typeface="华文行楷" pitchFamily="2" charset="-122"/>
                <a:ea typeface="华文行楷" pitchFamily="2" charset="-122"/>
              </a:rPr>
              <a:t>电离层概况</a:t>
            </a:r>
            <a:endParaRPr lang="zh-CN" altLang="en-US" sz="2400" dirty="0">
              <a:solidFill>
                <a:srgbClr val="0000FF"/>
              </a:solidFill>
              <a:latin typeface="华文行楷" pitchFamily="2" charset="-122"/>
              <a:ea typeface="华文行楷" pitchFamily="2" charset="-122"/>
            </a:endParaRPr>
          </a:p>
        </p:txBody>
      </p:sp>
      <p:pic>
        <p:nvPicPr>
          <p:cNvPr id="171012" name="图片 171011"/>
          <p:cNvPicPr>
            <a:picLocks noChangeAspect="1"/>
          </p:cNvPicPr>
          <p:nvPr/>
        </p:nvPicPr>
        <p:blipFill>
          <a:blip r:embed="rId2"/>
          <a:stretch>
            <a:fillRect/>
          </a:stretch>
        </p:blipFill>
        <p:spPr>
          <a:xfrm>
            <a:off x="151130" y="1378268"/>
            <a:ext cx="3384550" cy="3371850"/>
          </a:xfrm>
          <a:prstGeom prst="rect">
            <a:avLst/>
          </a:prstGeom>
          <a:noFill/>
          <a:ln w="9525">
            <a:noFill/>
          </a:ln>
        </p:spPr>
      </p:pic>
      <p:sp>
        <p:nvSpPr>
          <p:cNvPr id="171013" name="文本框 171012"/>
          <p:cNvSpPr txBox="1"/>
          <p:nvPr/>
        </p:nvSpPr>
        <p:spPr>
          <a:xfrm>
            <a:off x="351155" y="4965700"/>
            <a:ext cx="3479165" cy="304800"/>
          </a:xfrm>
          <a:prstGeom prst="rect">
            <a:avLst/>
          </a:prstGeom>
          <a:noFill/>
          <a:ln w="9525">
            <a:noFill/>
          </a:ln>
        </p:spPr>
        <p:txBody>
          <a:bodyPr wrap="square" tIns="0" bIns="0">
            <a:spAutoFit/>
          </a:bodyPr>
          <a:lstStyle/>
          <a:p>
            <a:pPr lvl="0" algn="ctr" eaLnBrk="1" hangingPunct="1"/>
            <a:r>
              <a:rPr lang="zh-CN" altLang="en-US" sz="2000" dirty="0">
                <a:solidFill>
                  <a:srgbClr val="0000FF"/>
                </a:solidFill>
                <a:latin typeface="黑体" panose="02010609060101010101" pitchFamily="2" charset="-122"/>
                <a:ea typeface="黑体" panose="02010609060101010101" pitchFamily="2" charset="-122"/>
              </a:rPr>
              <a:t>临界频率的季节变化</a:t>
            </a:r>
          </a:p>
        </p:txBody>
      </p:sp>
      <p:sp>
        <p:nvSpPr>
          <p:cNvPr id="171014" name="文本框 171013"/>
          <p:cNvSpPr txBox="1"/>
          <p:nvPr/>
        </p:nvSpPr>
        <p:spPr>
          <a:xfrm>
            <a:off x="684213" y="6126163"/>
            <a:ext cx="8459787" cy="731837"/>
          </a:xfrm>
          <a:prstGeom prst="rect">
            <a:avLst/>
          </a:prstGeom>
          <a:noFill/>
          <a:ln w="9525">
            <a:noFill/>
          </a:ln>
        </p:spPr>
        <p:txBody>
          <a:bodyPr>
            <a:spAutoFit/>
          </a:bodyPr>
          <a:lstStyle/>
          <a:p>
            <a:pPr lvl="0" eaLnBrk="1" hangingPunct="1">
              <a:spcBef>
                <a:spcPct val="50000"/>
              </a:spcBef>
            </a:pPr>
            <a:endParaRPr lang="zh-CN" altLang="en-US" dirty="0">
              <a:latin typeface="Times New Roman" panose="02020603050405020304" pitchFamily="18" charset="0"/>
              <a:ea typeface="宋体" panose="02010600030101010101" pitchFamily="2" charset="-122"/>
            </a:endParaRPr>
          </a:p>
        </p:txBody>
      </p:sp>
      <p:pic>
        <p:nvPicPr>
          <p:cNvPr id="130050" name="图片 130049" descr="period"/>
          <p:cNvPicPr>
            <a:picLocks noChangeAspect="1"/>
          </p:cNvPicPr>
          <p:nvPr/>
        </p:nvPicPr>
        <p:blipFill>
          <a:blip r:embed="rId3"/>
          <a:stretch>
            <a:fillRect/>
          </a:stretch>
        </p:blipFill>
        <p:spPr>
          <a:xfrm>
            <a:off x="4096385" y="727710"/>
            <a:ext cx="4712335" cy="3534410"/>
          </a:xfrm>
          <a:prstGeom prst="rect">
            <a:avLst/>
          </a:prstGeom>
          <a:noFill/>
          <a:ln w="9525">
            <a:noFill/>
          </a:ln>
        </p:spPr>
      </p:pic>
      <p:sp>
        <p:nvSpPr>
          <p:cNvPr id="2" name="文本框 1"/>
          <p:cNvSpPr txBox="1"/>
          <p:nvPr/>
        </p:nvSpPr>
        <p:spPr>
          <a:xfrm>
            <a:off x="4399280" y="4965700"/>
            <a:ext cx="3479165" cy="304800"/>
          </a:xfrm>
          <a:prstGeom prst="rect">
            <a:avLst/>
          </a:prstGeom>
          <a:noFill/>
          <a:ln w="9525">
            <a:noFill/>
          </a:ln>
        </p:spPr>
        <p:txBody>
          <a:bodyPr wrap="square" tIns="0" bIns="0">
            <a:spAutoFit/>
          </a:bodyPr>
          <a:lstStyle/>
          <a:p>
            <a:pPr lvl="0" algn="ctr" eaLnBrk="1" hangingPunct="1"/>
            <a:r>
              <a:rPr lang="zh-CN" altLang="en-US" sz="2000" dirty="0">
                <a:solidFill>
                  <a:srgbClr val="0000FF"/>
                </a:solidFill>
                <a:latin typeface="黑体" panose="02010609060101010101" pitchFamily="2" charset="-122"/>
                <a:ea typeface="黑体" panose="02010609060101010101" pitchFamily="2" charset="-122"/>
              </a:rPr>
              <a:t>太阳黑子的活动周期</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3"/>
          <p:cNvSpPr txBox="1"/>
          <p:nvPr/>
        </p:nvSpPr>
        <p:spPr>
          <a:xfrm>
            <a:off x="324485" y="564515"/>
            <a:ext cx="4067175" cy="457200"/>
          </a:xfrm>
          <a:prstGeom prst="rect">
            <a:avLst/>
          </a:prstGeom>
          <a:noFill/>
          <a:ln w="9525">
            <a:noFill/>
          </a:ln>
        </p:spPr>
        <p:txBody>
          <a:bodyPr>
            <a:spAutoFit/>
          </a:bodyPr>
          <a:lstStyle/>
          <a:p>
            <a:pPr lvl="0" eaLnBrk="1" hangingPunct="1"/>
            <a:r>
              <a:rPr lang="zh-CN" altLang="en-US" sz="2400" b="1" dirty="0">
                <a:solidFill>
                  <a:srgbClr val="0070C0"/>
                </a:solidFill>
                <a:latin typeface="华文新魏" pitchFamily="2" charset="-122"/>
                <a:ea typeface="华文新魏" pitchFamily="2" charset="-122"/>
                <a:sym typeface="+mn-ea"/>
              </a:rPr>
              <a:t>电离层的异常变化</a:t>
            </a:r>
          </a:p>
        </p:txBody>
      </p:sp>
      <p:sp>
        <p:nvSpPr>
          <p:cNvPr id="172035" name="Rectangle 27"/>
          <p:cNvSpPr/>
          <p:nvPr/>
        </p:nvSpPr>
        <p:spPr>
          <a:xfrm>
            <a:off x="583883" y="1550035"/>
            <a:ext cx="4537075" cy="3017520"/>
          </a:xfrm>
          <a:prstGeom prst="rect">
            <a:avLst/>
          </a:prstGeom>
          <a:noFill/>
          <a:ln w="9525">
            <a:noFill/>
          </a:ln>
        </p:spPr>
        <p:txBody>
          <a:bodyPr>
            <a:spAutoFit/>
          </a:bodyPr>
          <a:lstStyle/>
          <a:p>
            <a:pPr lvl="0" eaLnBrk="1" hangingPunct="1">
              <a:buClr>
                <a:srgbClr val="000099"/>
              </a:buClr>
              <a:buFont typeface="Wingdings" panose="05000000000000000000" pitchFamily="2" charset="2"/>
              <a:buNone/>
            </a:pPr>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主要包括电离层骚扰和电离层暴。电离层骚扰是当太阳耀斑爆发时，辐射出极强的紫外线和</a:t>
            </a:r>
            <a:r>
              <a:rPr lang="en-US" altLang="zh-CN" sz="2400">
                <a:latin typeface="华文新魏" pitchFamily="2" charset="-122"/>
                <a:ea typeface="华文新魏" pitchFamily="2" charset="-122"/>
              </a:rPr>
              <a:t>X</a:t>
            </a:r>
            <a:r>
              <a:rPr lang="zh-CN" altLang="en-US" sz="2400" dirty="0">
                <a:latin typeface="华文新魏" pitchFamily="2" charset="-122"/>
                <a:ea typeface="华文新魏" pitchFamily="2" charset="-122"/>
              </a:rPr>
              <a:t>射线，以光速传播到地球，当穿透高层大气到达</a:t>
            </a:r>
            <a:r>
              <a:rPr lang="en-US" altLang="zh-CN" sz="2400">
                <a:latin typeface="华文新魏" pitchFamily="2" charset="-122"/>
                <a:ea typeface="华文新魏" pitchFamily="2" charset="-122"/>
              </a:rPr>
              <a:t>D</a:t>
            </a:r>
            <a:r>
              <a:rPr lang="zh-CN" altLang="en-US" sz="2400" dirty="0">
                <a:latin typeface="华文新魏" pitchFamily="2" charset="-122"/>
                <a:ea typeface="华文新魏" pitchFamily="2" charset="-122"/>
              </a:rPr>
              <a:t>区时，会使</a:t>
            </a:r>
            <a:r>
              <a:rPr lang="en-US" altLang="zh-CN" sz="2400" b="1">
                <a:solidFill>
                  <a:srgbClr val="0070C0"/>
                </a:solidFill>
                <a:latin typeface="华文新魏" pitchFamily="2" charset="-122"/>
                <a:ea typeface="华文新魏" pitchFamily="2" charset="-122"/>
              </a:rPr>
              <a:t>D</a:t>
            </a:r>
            <a:r>
              <a:rPr lang="zh-CN" altLang="en-US" sz="2400" b="1" dirty="0">
                <a:solidFill>
                  <a:srgbClr val="0070C0"/>
                </a:solidFill>
                <a:latin typeface="华文新魏" pitchFamily="2" charset="-122"/>
                <a:ea typeface="华文新魏" pitchFamily="2" charset="-122"/>
              </a:rPr>
              <a:t>区电子浓度突然增大，增加了对短波的吸收，可能造成短波通信中断</a:t>
            </a:r>
            <a:r>
              <a:rPr lang="zh-CN" altLang="en-US" sz="2400" dirty="0">
                <a:latin typeface="华文新魏" pitchFamily="2" charset="-122"/>
                <a:ea typeface="华文新魏" pitchFamily="2" charset="-122"/>
              </a:rPr>
              <a:t>。</a:t>
            </a:r>
          </a:p>
        </p:txBody>
      </p:sp>
      <p:pic>
        <p:nvPicPr>
          <p:cNvPr id="172036" name="图片 172035" descr="未标题-3"/>
          <p:cNvPicPr>
            <a:picLocks noChangeAspect="1"/>
          </p:cNvPicPr>
          <p:nvPr/>
        </p:nvPicPr>
        <p:blipFill>
          <a:blip r:embed="rId2"/>
          <a:stretch>
            <a:fillRect/>
          </a:stretch>
        </p:blipFill>
        <p:spPr>
          <a:xfrm>
            <a:off x="5364163" y="1196975"/>
            <a:ext cx="3351212" cy="3344863"/>
          </a:xfrm>
          <a:prstGeom prst="rect">
            <a:avLst/>
          </a:prstGeom>
          <a:noFill/>
          <a:ln w="9525">
            <a:noFill/>
          </a:ln>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7"/>
          <p:cNvSpPr/>
          <p:nvPr/>
        </p:nvSpPr>
        <p:spPr>
          <a:xfrm>
            <a:off x="395288" y="1052513"/>
            <a:ext cx="8532812" cy="1676400"/>
          </a:xfrm>
          <a:prstGeom prst="rect">
            <a:avLst/>
          </a:prstGeom>
          <a:noFill/>
          <a:ln w="9525">
            <a:noFill/>
          </a:ln>
        </p:spPr>
        <p:txBody>
          <a:bodyPr>
            <a:spAutoFit/>
          </a:bodyPr>
          <a:lstStyle/>
          <a:p>
            <a:pPr lvl="0" eaLnBrk="1" hangingPunct="1">
              <a:buClr>
                <a:srgbClr val="0000FF"/>
              </a:buClr>
              <a:buFont typeface="Wingdings" panose="05000000000000000000" pitchFamily="2" charset="2"/>
              <a:buChar char="l"/>
            </a:pPr>
            <a:r>
              <a:rPr lang="zh-CN" altLang="en-US" sz="2600" dirty="0">
                <a:solidFill>
                  <a:srgbClr val="0000FF"/>
                </a:solidFill>
                <a:latin typeface="华文新魏" pitchFamily="2" charset="-122"/>
                <a:ea typeface="华文新魏" pitchFamily="2" charset="-122"/>
              </a:rPr>
              <a:t>传输特性</a:t>
            </a:r>
            <a:r>
              <a:rPr lang="zh-CN" altLang="en-US" sz="2600" dirty="0">
                <a:latin typeface="华文新魏" pitchFamily="2" charset="-122"/>
                <a:ea typeface="华文新魏" pitchFamily="2" charset="-122"/>
              </a:rPr>
              <a:t> </a:t>
            </a:r>
          </a:p>
          <a:p>
            <a:pPr lvl="0" eaLnBrk="1" hangingPunct="1">
              <a:buClr>
                <a:srgbClr val="000099"/>
              </a:buClr>
              <a:buFont typeface="Wingdings" panose="05000000000000000000" pitchFamily="2" charset="2"/>
              <a:buChar char="v"/>
            </a:pPr>
            <a:r>
              <a:rPr lang="zh-CN" altLang="en-US" sz="2600" dirty="0">
                <a:solidFill>
                  <a:srgbClr val="000099"/>
                </a:solidFill>
                <a:latin typeface="华文新魏" pitchFamily="2" charset="-122"/>
                <a:ea typeface="华文新魏" pitchFamily="2" charset="-122"/>
              </a:rPr>
              <a:t>传输损耗</a:t>
            </a:r>
          </a:p>
          <a:p>
            <a:pPr lvl="0" eaLnBrk="1" hangingPunct="1">
              <a:buClr>
                <a:srgbClr val="000099"/>
              </a:buClr>
              <a:buFont typeface="Wingdings" panose="05000000000000000000" pitchFamily="2" charset="2"/>
              <a:buNone/>
            </a:pPr>
            <a:r>
              <a:rPr lang="zh-CN" altLang="en-US" sz="2600" dirty="0">
                <a:latin typeface="华文新魏" pitchFamily="2" charset="-122"/>
                <a:ea typeface="华文新魏" pitchFamily="2" charset="-122"/>
              </a:rPr>
              <a:t>    根据引起传输损耗的各种物理原因，电波天波传播过程中的基本传输损耗构成如下图所示</a:t>
            </a:r>
            <a:endParaRPr lang="en-US" altLang="zh-CN" sz="2600">
              <a:latin typeface="华文新魏" pitchFamily="2" charset="-122"/>
              <a:ea typeface="华文新魏" pitchFamily="2" charset="-122"/>
            </a:endParaRPr>
          </a:p>
        </p:txBody>
      </p:sp>
      <p:sp>
        <p:nvSpPr>
          <p:cNvPr id="195587" name="Text Box 23"/>
          <p:cNvSpPr txBox="1"/>
          <p:nvPr/>
        </p:nvSpPr>
        <p:spPr>
          <a:xfrm>
            <a:off x="299720" y="595630"/>
            <a:ext cx="5111750" cy="457200"/>
          </a:xfrm>
          <a:prstGeom prst="rect">
            <a:avLst/>
          </a:prstGeom>
          <a:noFill/>
          <a:ln w="9525">
            <a:noFill/>
          </a:ln>
        </p:spPr>
        <p:txBody>
          <a:bodyPr>
            <a:spAutoFit/>
          </a:bodyPr>
          <a:lstStyle/>
          <a:p>
            <a:pPr lvl="0" eaLnBrk="1" hangingPunct="1"/>
            <a:r>
              <a:rPr lang="zh-CN" altLang="en-GB" sz="2400" dirty="0">
                <a:solidFill>
                  <a:srgbClr val="0000FF"/>
                </a:solidFill>
                <a:latin typeface="华文行楷" pitchFamily="2" charset="-122"/>
                <a:ea typeface="华文行楷" pitchFamily="2" charset="-122"/>
              </a:rPr>
              <a:t>短波天波传播</a:t>
            </a:r>
            <a:endParaRPr lang="zh-CN" altLang="en-US" sz="2400" dirty="0">
              <a:solidFill>
                <a:srgbClr val="0000FF"/>
              </a:solidFill>
              <a:latin typeface="华文行楷" pitchFamily="2" charset="-122"/>
              <a:ea typeface="华文行楷" pitchFamily="2" charset="-122"/>
            </a:endParaRPr>
          </a:p>
        </p:txBody>
      </p:sp>
      <p:sp>
        <p:nvSpPr>
          <p:cNvPr id="195589" name="文本框 195588"/>
          <p:cNvSpPr txBox="1"/>
          <p:nvPr/>
        </p:nvSpPr>
        <p:spPr>
          <a:xfrm>
            <a:off x="2411413" y="6076950"/>
            <a:ext cx="4464050" cy="304800"/>
          </a:xfrm>
          <a:prstGeom prst="rect">
            <a:avLst/>
          </a:prstGeom>
          <a:noFill/>
          <a:ln w="9525">
            <a:noFill/>
          </a:ln>
        </p:spPr>
        <p:txBody>
          <a:bodyPr tIns="0" bIns="0">
            <a:spAutoFit/>
          </a:bodyPr>
          <a:lstStyle/>
          <a:p>
            <a:pPr lvl="0" algn="ctr" eaLnBrk="1" hangingPunct="1"/>
            <a:r>
              <a:rPr lang="zh-CN" altLang="en-US" sz="2000" dirty="0">
                <a:solidFill>
                  <a:srgbClr val="0000FF"/>
                </a:solidFill>
                <a:latin typeface="黑体" panose="02010609060101010101" pitchFamily="2" charset="-122"/>
                <a:ea typeface="黑体" panose="02010609060101010101" pitchFamily="2" charset="-122"/>
              </a:rPr>
              <a:t>短波天线传输损耗框图</a:t>
            </a:r>
          </a:p>
        </p:txBody>
      </p:sp>
      <p:pic>
        <p:nvPicPr>
          <p:cNvPr id="195590" name="图片 195589" descr="未标题-3"/>
          <p:cNvPicPr>
            <a:picLocks noChangeAspect="1"/>
          </p:cNvPicPr>
          <p:nvPr/>
        </p:nvPicPr>
        <p:blipFill>
          <a:blip r:embed="rId2"/>
          <a:stretch>
            <a:fillRect/>
          </a:stretch>
        </p:blipFill>
        <p:spPr>
          <a:xfrm>
            <a:off x="900430" y="2729230"/>
            <a:ext cx="7602855" cy="3277870"/>
          </a:xfrm>
          <a:prstGeom prst="rect">
            <a:avLst/>
          </a:prstGeom>
          <a:noFill/>
          <a:ln w="9525">
            <a:noFill/>
          </a:ln>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7"/>
          <p:cNvSpPr/>
          <p:nvPr/>
        </p:nvSpPr>
        <p:spPr>
          <a:xfrm>
            <a:off x="395288" y="478473"/>
            <a:ext cx="8532812" cy="4924425"/>
          </a:xfrm>
          <a:prstGeom prst="rect">
            <a:avLst/>
          </a:prstGeom>
          <a:noFill/>
          <a:ln w="9525">
            <a:noFill/>
          </a:ln>
        </p:spPr>
        <p:txBody>
          <a:bodyPr>
            <a:spAutoFit/>
          </a:bodyPr>
          <a:lstStyle/>
          <a:p>
            <a:pPr lvl="0" eaLnBrk="1" hangingPunct="1">
              <a:buClr>
                <a:srgbClr val="0000FF"/>
              </a:buClr>
              <a:buFont typeface="Wingdings" panose="05000000000000000000" pitchFamily="2" charset="2"/>
              <a:buNone/>
            </a:pPr>
            <a:r>
              <a:rPr lang="zh-CN" altLang="en-US" sz="2600" dirty="0">
                <a:latin typeface="华文新魏" pitchFamily="2" charset="-122"/>
                <a:ea typeface="华文新魏" pitchFamily="2" charset="-122"/>
              </a:rPr>
              <a:t>        即基本传输损耗</a:t>
            </a:r>
            <a:r>
              <a:rPr lang="en-US" altLang="zh-CN" sz="2600" dirty="0" err="1">
                <a:latin typeface="华文新魏" pitchFamily="2" charset="-122"/>
                <a:ea typeface="华文新魏" pitchFamily="2" charset="-122"/>
              </a:rPr>
              <a:t>L</a:t>
            </a:r>
            <a:r>
              <a:rPr lang="en-US" altLang="zh-CN" sz="2600" baseline="-25000" dirty="0" err="1">
                <a:latin typeface="华文新魏" pitchFamily="2" charset="-122"/>
                <a:ea typeface="华文新魏" pitchFamily="2" charset="-122"/>
              </a:rPr>
              <a:t>b</a:t>
            </a:r>
            <a:r>
              <a:rPr lang="zh-CN" altLang="en-US" sz="2600" dirty="0">
                <a:latin typeface="华文新魏" pitchFamily="2" charset="-122"/>
                <a:ea typeface="华文新魏" pitchFamily="2" charset="-122"/>
              </a:rPr>
              <a:t>包括</a:t>
            </a: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en-US" altLang="zh-CN" sz="26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r>
              <a:rPr lang="en-US" altLang="zh-CN" sz="2600" dirty="0">
                <a:latin typeface="华文新魏" pitchFamily="2" charset="-122"/>
                <a:ea typeface="华文新魏" pitchFamily="2" charset="-122"/>
              </a:rPr>
              <a:t>   </a:t>
            </a:r>
            <a:r>
              <a:rPr lang="zh-CN" altLang="en-US" sz="1800" dirty="0">
                <a:latin typeface="华文新魏" pitchFamily="2" charset="-122"/>
                <a:ea typeface="华文新魏" pitchFamily="2" charset="-122"/>
              </a:rPr>
              <a:t>它们都是工作频率、传输模式、通信距离和时间的函数，其中</a:t>
            </a:r>
            <a:r>
              <a:rPr lang="en-US" altLang="zh-CN" sz="1800" dirty="0">
                <a:latin typeface="华文新魏" pitchFamily="2" charset="-122"/>
                <a:ea typeface="华文新魏" pitchFamily="2" charset="-122"/>
              </a:rPr>
              <a:t>L</a:t>
            </a:r>
            <a:r>
              <a:rPr lang="en-US" altLang="zh-CN" sz="1800" baseline="-25000" dirty="0">
                <a:latin typeface="华文新魏" pitchFamily="2" charset="-122"/>
                <a:ea typeface="华文新魏" pitchFamily="2" charset="-122"/>
              </a:rPr>
              <a:t>g</a:t>
            </a:r>
            <a:r>
              <a:rPr lang="zh-CN" altLang="en-US" sz="1800" dirty="0">
                <a:latin typeface="华文新魏" pitchFamily="2" charset="-122"/>
                <a:ea typeface="华文新魏" pitchFamily="2" charset="-122"/>
              </a:rPr>
              <a:t>仅当多跳模式下才存在，它是电波经地面反射后引起的损耗。</a:t>
            </a:r>
            <a:r>
              <a:rPr lang="en-US" altLang="zh-CN" sz="1800" dirty="0">
                <a:latin typeface="华文新魏" pitchFamily="2" charset="-122"/>
                <a:ea typeface="华文新魏" pitchFamily="2" charset="-122"/>
              </a:rPr>
              <a:t>Lg</a:t>
            </a:r>
            <a:r>
              <a:rPr lang="zh-CN" altLang="en-US" sz="1800" dirty="0">
                <a:latin typeface="华文新魏" pitchFamily="2" charset="-122"/>
                <a:ea typeface="华文新魏" pitchFamily="2" charset="-122"/>
              </a:rPr>
              <a:t>与电波的极化、频率、射线仰角以及地质情况等因素有关。</a:t>
            </a:r>
          </a:p>
          <a:p>
            <a:pPr lvl="0" eaLnBrk="1" hangingPunct="1">
              <a:buClr>
                <a:srgbClr val="0000FF"/>
              </a:buClr>
              <a:buFont typeface="Wingdings" panose="05000000000000000000" pitchFamily="2" charset="2"/>
              <a:buNone/>
            </a:pPr>
            <a:r>
              <a:rPr lang="zh-CN" altLang="en-US" sz="1800" dirty="0">
                <a:latin typeface="华文新魏" pitchFamily="2" charset="-122"/>
                <a:ea typeface="华文新魏" pitchFamily="2" charset="-122"/>
              </a:rPr>
              <a:t>    </a:t>
            </a:r>
            <a:endParaRPr lang="en-US" altLang="zh-CN" sz="1800" dirty="0">
              <a:latin typeface="华文新魏" pitchFamily="2" charset="-122"/>
              <a:ea typeface="华文新魏" pitchFamily="2" charset="-122"/>
            </a:endParaRPr>
          </a:p>
        </p:txBody>
      </p:sp>
      <p:graphicFrame>
        <p:nvGraphicFramePr>
          <p:cNvPr id="196614" name="对象 196613"/>
          <p:cNvGraphicFramePr/>
          <p:nvPr>
            <p:extLst>
              <p:ext uri="{D42A27DB-BD31-4B8C-83A1-F6EECF244321}">
                <p14:modId xmlns:p14="http://schemas.microsoft.com/office/powerpoint/2010/main" val="573113230"/>
              </p:ext>
            </p:extLst>
          </p:nvPr>
        </p:nvGraphicFramePr>
        <p:xfrm>
          <a:off x="2792448" y="1646297"/>
          <a:ext cx="3543300" cy="419100"/>
        </p:xfrm>
        <a:graphic>
          <a:graphicData uri="http://schemas.openxmlformats.org/presentationml/2006/ole">
            <mc:AlternateContent xmlns:mc="http://schemas.openxmlformats.org/markup-compatibility/2006">
              <mc:Choice xmlns:v="urn:schemas-microsoft-com:vml" Requires="v">
                <p:oleObj spid="_x0000_s82128" r:id="rId3" imgW="3543300" imgH="419100" progId="Equation.DSMT4">
                  <p:embed/>
                </p:oleObj>
              </mc:Choice>
              <mc:Fallback>
                <p:oleObj r:id="rId3" imgW="3543300" imgH="419100" progId="Equation.DSMT4">
                  <p:embed/>
                  <p:pic>
                    <p:nvPicPr>
                      <p:cNvPr id="0" name="图片 3075"/>
                      <p:cNvPicPr/>
                      <p:nvPr/>
                    </p:nvPicPr>
                    <p:blipFill>
                      <a:blip r:embed="rId4"/>
                      <a:stretch>
                        <a:fillRect/>
                      </a:stretch>
                    </p:blipFill>
                    <p:spPr>
                      <a:xfrm>
                        <a:off x="2792448" y="1646297"/>
                        <a:ext cx="3543300" cy="419100"/>
                      </a:xfrm>
                      <a:prstGeom prst="rect">
                        <a:avLst/>
                      </a:prstGeom>
                      <a:noFill/>
                      <a:ln w="38100">
                        <a:noFill/>
                        <a:miter/>
                      </a:ln>
                    </p:spPr>
                  </p:pic>
                </p:oleObj>
              </mc:Fallback>
            </mc:AlternateContent>
          </a:graphicData>
        </a:graphic>
      </p:graphicFrame>
      <p:pic>
        <p:nvPicPr>
          <p:cNvPr id="196618" name="图片 196617" descr="未标题-4"/>
          <p:cNvPicPr>
            <a:picLocks noChangeAspect="1"/>
          </p:cNvPicPr>
          <p:nvPr/>
        </p:nvPicPr>
        <p:blipFill>
          <a:blip r:embed="rId5"/>
          <a:stretch>
            <a:fillRect/>
          </a:stretch>
        </p:blipFill>
        <p:spPr>
          <a:xfrm>
            <a:off x="2051720" y="2031742"/>
            <a:ext cx="5247640" cy="1685290"/>
          </a:xfrm>
          <a:prstGeom prst="rect">
            <a:avLst/>
          </a:prstGeom>
          <a:noFill/>
          <a:ln w="9525">
            <a:noFill/>
          </a:ln>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7"/>
          <p:cNvSpPr/>
          <p:nvPr/>
        </p:nvSpPr>
        <p:spPr>
          <a:xfrm>
            <a:off x="395288" y="1052513"/>
            <a:ext cx="8532812" cy="5212080"/>
          </a:xfrm>
          <a:prstGeom prst="rect">
            <a:avLst/>
          </a:prstGeom>
          <a:noFill/>
          <a:ln w="9525">
            <a:noFill/>
          </a:ln>
        </p:spPr>
        <p:txBody>
          <a:bodyPr>
            <a:spAutoFit/>
          </a:bodyPr>
          <a:lstStyle/>
          <a:p>
            <a:pPr lvl="0" eaLnBrk="1" hangingPunct="1">
              <a:buClr>
                <a:srgbClr val="0000FF"/>
              </a:buClr>
              <a:buFont typeface="Wingdings" panose="05000000000000000000" pitchFamily="2" charset="2"/>
              <a:buNone/>
            </a:pPr>
            <a:r>
              <a:rPr lang="zh-CN" altLang="en-US" sz="2400" dirty="0">
                <a:latin typeface="华文新魏" pitchFamily="2" charset="-122"/>
                <a:ea typeface="华文新魏" pitchFamily="2" charset="-122"/>
              </a:rPr>
              <a:t>     </a:t>
            </a:r>
            <a:r>
              <a:rPr lang="en-US" altLang="zh-CN" sz="2400" dirty="0" err="1">
                <a:latin typeface="华文新魏" pitchFamily="2" charset="-122"/>
                <a:ea typeface="华文新魏" pitchFamily="2" charset="-122"/>
              </a:rPr>
              <a:t>L</a:t>
            </a:r>
            <a:r>
              <a:rPr lang="en-US" altLang="zh-CN" sz="2400" baseline="-25000" dirty="0" err="1">
                <a:latin typeface="华文新魏" pitchFamily="2" charset="-122"/>
                <a:ea typeface="华文新魏" pitchFamily="2" charset="-122"/>
              </a:rPr>
              <a:t>p</a:t>
            </a:r>
            <a:r>
              <a:rPr lang="zh-CN" altLang="en-US" sz="2400" dirty="0">
                <a:latin typeface="华文新魏" pitchFamily="2" charset="-122"/>
                <a:ea typeface="华文新魏" pitchFamily="2" charset="-122"/>
              </a:rPr>
              <a:t>称为额外系统损耗，它是一项综合估算值，是由大量电路实测的天波传输损耗数据，扣除</a:t>
            </a:r>
            <a:r>
              <a:rPr lang="en-US" altLang="zh-CN" sz="2400" dirty="0">
                <a:latin typeface="华文新魏" pitchFamily="2" charset="-122"/>
                <a:ea typeface="华文新魏" pitchFamily="2" charset="-122"/>
              </a:rPr>
              <a:t>L</a:t>
            </a:r>
            <a:r>
              <a:rPr lang="en-US" altLang="zh-CN" sz="2400" baseline="-25000" dirty="0">
                <a:latin typeface="华文新魏" pitchFamily="2" charset="-122"/>
                <a:ea typeface="华文新魏" pitchFamily="2" charset="-122"/>
              </a:rPr>
              <a:t>bf</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L</a:t>
            </a:r>
            <a:r>
              <a:rPr lang="en-US" altLang="zh-CN" sz="2400" baseline="-25000" dirty="0">
                <a:latin typeface="华文新魏" pitchFamily="2" charset="-122"/>
                <a:ea typeface="华文新魏" pitchFamily="2" charset="-122"/>
              </a:rPr>
              <a:t>g</a:t>
            </a:r>
            <a:r>
              <a:rPr lang="zh-CN" altLang="en-US" sz="2400" dirty="0">
                <a:latin typeface="华文新魏" pitchFamily="2" charset="-122"/>
                <a:ea typeface="华文新魏" pitchFamily="2" charset="-122"/>
              </a:rPr>
              <a:t>、</a:t>
            </a:r>
            <a:r>
              <a:rPr lang="en-US" altLang="zh-CN" sz="2400" dirty="0">
                <a:latin typeface="华文新魏" pitchFamily="2" charset="-122"/>
                <a:ea typeface="华文新魏" pitchFamily="2" charset="-122"/>
              </a:rPr>
              <a:t>L</a:t>
            </a:r>
            <a:r>
              <a:rPr lang="en-US" altLang="zh-CN" sz="2400" baseline="-25000" dirty="0">
                <a:latin typeface="华文新魏" pitchFamily="2" charset="-122"/>
                <a:ea typeface="华文新魏" pitchFamily="2" charset="-122"/>
              </a:rPr>
              <a:t>a</a:t>
            </a:r>
            <a:r>
              <a:rPr lang="zh-CN" altLang="en-US" sz="2400" dirty="0">
                <a:latin typeface="华文新魏" pitchFamily="2" charset="-122"/>
                <a:ea typeface="华文新魏" pitchFamily="2" charset="-122"/>
              </a:rPr>
              <a:t>后得到的。</a:t>
            </a:r>
            <a:r>
              <a:rPr lang="en-US" altLang="zh-CN" sz="2400" dirty="0" err="1">
                <a:latin typeface="华文新魏" pitchFamily="2" charset="-122"/>
                <a:ea typeface="华文新魏" pitchFamily="2" charset="-122"/>
              </a:rPr>
              <a:t>L</a:t>
            </a:r>
            <a:r>
              <a:rPr lang="en-US" altLang="zh-CN" sz="2400" baseline="-25000" dirty="0" err="1">
                <a:latin typeface="华文新魏" pitchFamily="2" charset="-122"/>
                <a:ea typeface="华文新魏" pitchFamily="2" charset="-122"/>
              </a:rPr>
              <a:t>p</a:t>
            </a:r>
            <a:r>
              <a:rPr lang="zh-CN" altLang="en-US" sz="2400" dirty="0">
                <a:latin typeface="华文新魏" pitchFamily="2" charset="-122"/>
                <a:ea typeface="华文新魏" pitchFamily="2" charset="-122"/>
              </a:rPr>
              <a:t>值与反射点的本地时间</a:t>
            </a:r>
            <a:r>
              <a:rPr lang="en-US" altLang="zh-CN" sz="2400" dirty="0">
                <a:latin typeface="华文新魏" pitchFamily="2" charset="-122"/>
                <a:ea typeface="华文新魏" pitchFamily="2" charset="-122"/>
              </a:rPr>
              <a:t>T</a:t>
            </a:r>
            <a:r>
              <a:rPr lang="zh-CN" altLang="en-US" sz="2400" dirty="0">
                <a:latin typeface="华文新魏" pitchFamily="2" charset="-122"/>
                <a:ea typeface="华文新魏" pitchFamily="2" charset="-122"/>
              </a:rPr>
              <a:t>（小时）有关，可按下述数值估算</a:t>
            </a: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r>
              <a:rPr lang="zh-CN" altLang="en-US" sz="2400" dirty="0">
                <a:latin typeface="华文新魏" pitchFamily="2" charset="-122"/>
                <a:ea typeface="华文新魏" pitchFamily="2" charset="-122"/>
              </a:rPr>
              <a:t>       </a:t>
            </a:r>
          </a:p>
          <a:p>
            <a:pPr lvl="0" eaLnBrk="1" hangingPunct="1">
              <a:buClr>
                <a:srgbClr val="0000FF"/>
              </a:buClr>
              <a:buFont typeface="Wingdings" panose="05000000000000000000" pitchFamily="2" charset="2"/>
              <a:buNone/>
            </a:pPr>
            <a:endParaRPr lang="zh-CN" altLang="en-US" sz="2400" dirty="0">
              <a:latin typeface="华文新魏" pitchFamily="2" charset="-122"/>
              <a:ea typeface="华文新魏" pitchFamily="2" charset="-122"/>
            </a:endParaRPr>
          </a:p>
          <a:p>
            <a:pPr lvl="0" eaLnBrk="1" hangingPunct="1">
              <a:buClr>
                <a:srgbClr val="0000FF"/>
              </a:buClr>
              <a:buFont typeface="Wingdings" panose="05000000000000000000" pitchFamily="2" charset="2"/>
              <a:buNone/>
            </a:pPr>
            <a:r>
              <a:rPr lang="zh-CN" altLang="en-US" sz="2400" dirty="0">
                <a:latin typeface="华文新魏" pitchFamily="2" charset="-122"/>
                <a:ea typeface="华文新魏" pitchFamily="2" charset="-122"/>
              </a:rPr>
              <a:t>    因电离层本质上是一随机、色散和各向异性的半导电媒质，因此由它引起的衰减必然是个随机量。通常，计算</a:t>
            </a:r>
            <a:r>
              <a:rPr lang="en-US" altLang="zh-CN" sz="2400" dirty="0">
                <a:latin typeface="华文新魏" pitchFamily="2" charset="-122"/>
                <a:ea typeface="华文新魏" pitchFamily="2" charset="-122"/>
              </a:rPr>
              <a:t>L</a:t>
            </a:r>
            <a:r>
              <a:rPr lang="en-US" altLang="zh-CN" sz="2400" baseline="-25000" dirty="0">
                <a:latin typeface="华文新魏" pitchFamily="2" charset="-122"/>
                <a:ea typeface="华文新魏" pitchFamily="2" charset="-122"/>
              </a:rPr>
              <a:t>a</a:t>
            </a:r>
            <a:r>
              <a:rPr lang="zh-CN" altLang="en-US" sz="2400" dirty="0">
                <a:latin typeface="华文新魏" pitchFamily="2" charset="-122"/>
                <a:ea typeface="华文新魏" pitchFamily="2" charset="-122"/>
              </a:rPr>
              <a:t>和</a:t>
            </a:r>
            <a:r>
              <a:rPr lang="en-US" altLang="zh-CN" sz="2400" dirty="0" err="1">
                <a:latin typeface="华文新魏" pitchFamily="2" charset="-122"/>
                <a:ea typeface="华文新魏" pitchFamily="2" charset="-122"/>
              </a:rPr>
              <a:t>L</a:t>
            </a:r>
            <a:r>
              <a:rPr lang="en-US" altLang="zh-CN" sz="2400" baseline="-25000" dirty="0" err="1">
                <a:latin typeface="华文新魏" pitchFamily="2" charset="-122"/>
                <a:ea typeface="华文新魏" pitchFamily="2" charset="-122"/>
              </a:rPr>
              <a:t>p</a:t>
            </a:r>
            <a:r>
              <a:rPr lang="zh-CN" altLang="en-US" sz="2400" dirty="0">
                <a:latin typeface="华文新魏" pitchFamily="2" charset="-122"/>
                <a:ea typeface="华文新魏" pitchFamily="2" charset="-122"/>
              </a:rPr>
              <a:t>值是按其平均值进行的。此外，不同传输模式的传输损耗应分别计算，从而可确定出对接收点场强贡献最大的传输主模式。</a:t>
            </a:r>
            <a:endParaRPr lang="zh-CN" altLang="el-GR" sz="2400" baseline="30000" dirty="0">
              <a:latin typeface="华文新魏" pitchFamily="2" charset="-122"/>
              <a:ea typeface="华文新魏" pitchFamily="2" charset="-122"/>
            </a:endParaRPr>
          </a:p>
        </p:txBody>
      </p:sp>
      <p:sp>
        <p:nvSpPr>
          <p:cNvPr id="199683" name="Text Box 23"/>
          <p:cNvSpPr txBox="1"/>
          <p:nvPr/>
        </p:nvSpPr>
        <p:spPr>
          <a:xfrm>
            <a:off x="236855" y="595630"/>
            <a:ext cx="5111750" cy="457200"/>
          </a:xfrm>
          <a:prstGeom prst="rect">
            <a:avLst/>
          </a:prstGeom>
          <a:noFill/>
          <a:ln w="9525">
            <a:noFill/>
          </a:ln>
        </p:spPr>
        <p:txBody>
          <a:bodyPr>
            <a:spAutoFit/>
          </a:bodyPr>
          <a:lstStyle/>
          <a:p>
            <a:pPr lvl="0" eaLnBrk="1" hangingPunct="1"/>
            <a:r>
              <a:rPr lang="zh-CN" altLang="en-GB" sz="2400" dirty="0">
                <a:solidFill>
                  <a:srgbClr val="0000FF"/>
                </a:solidFill>
                <a:latin typeface="华文行楷" pitchFamily="2" charset="-122"/>
                <a:ea typeface="华文行楷" pitchFamily="2" charset="-122"/>
              </a:rPr>
              <a:t>短波天波传播</a:t>
            </a:r>
            <a:endParaRPr lang="zh-CN" altLang="en-US" sz="2400" dirty="0">
              <a:solidFill>
                <a:srgbClr val="0000FF"/>
              </a:solidFill>
              <a:latin typeface="华文行楷" pitchFamily="2" charset="-122"/>
              <a:ea typeface="华文行楷" pitchFamily="2" charset="-122"/>
            </a:endParaRPr>
          </a:p>
        </p:txBody>
      </p:sp>
      <p:graphicFrame>
        <p:nvGraphicFramePr>
          <p:cNvPr id="199684" name="对象 199683"/>
          <p:cNvGraphicFramePr/>
          <p:nvPr/>
        </p:nvGraphicFramePr>
        <p:xfrm>
          <a:off x="2922588" y="2603500"/>
          <a:ext cx="3162300" cy="1905000"/>
        </p:xfrm>
        <a:graphic>
          <a:graphicData uri="http://schemas.openxmlformats.org/presentationml/2006/ole">
            <mc:AlternateContent xmlns:mc="http://schemas.openxmlformats.org/markup-compatibility/2006">
              <mc:Choice xmlns:v="urn:schemas-microsoft-com:vml" Requires="v">
                <p:oleObj spid="_x0000_s48345" r:id="rId3" imgW="3162300" imgH="1905000" progId="Equation.DSMT4">
                  <p:embed/>
                </p:oleObj>
              </mc:Choice>
              <mc:Fallback>
                <p:oleObj r:id="rId3" imgW="3162300" imgH="1905000" progId="Equation.DSMT4">
                  <p:embed/>
                  <p:pic>
                    <p:nvPicPr>
                      <p:cNvPr id="0" name="图片 3077"/>
                      <p:cNvPicPr/>
                      <p:nvPr/>
                    </p:nvPicPr>
                    <p:blipFill>
                      <a:blip r:embed="rId4"/>
                      <a:stretch>
                        <a:fillRect/>
                      </a:stretch>
                    </p:blipFill>
                    <p:spPr>
                      <a:xfrm>
                        <a:off x="2922588" y="2603500"/>
                        <a:ext cx="3162300" cy="1905000"/>
                      </a:xfrm>
                      <a:prstGeom prst="rect">
                        <a:avLst/>
                      </a:prstGeom>
                      <a:noFill/>
                      <a:ln w="38100">
                        <a:noFill/>
                        <a:miter/>
                      </a:ln>
                    </p:spPr>
                  </p:pic>
                </p:oleObj>
              </mc:Fallback>
            </mc:AlternateContent>
          </a:graphicData>
        </a:graphic>
      </p:graphicFrame>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7"/>
          <p:cNvSpPr/>
          <p:nvPr/>
        </p:nvSpPr>
        <p:spPr>
          <a:xfrm>
            <a:off x="395288" y="693738"/>
            <a:ext cx="8748712" cy="2103120"/>
          </a:xfrm>
          <a:prstGeom prst="rect">
            <a:avLst/>
          </a:prstGeom>
          <a:noFill/>
          <a:ln w="9525">
            <a:noFill/>
          </a:ln>
        </p:spPr>
        <p:txBody>
          <a:bodyPr>
            <a:spAutoFit/>
          </a:bodyPr>
          <a:lstStyle/>
          <a:p>
            <a:pPr lvl="0" eaLnBrk="1" hangingPunct="1">
              <a:buClr>
                <a:srgbClr val="000099"/>
              </a:buClr>
              <a:buFont typeface="Wingdings" panose="05000000000000000000" pitchFamily="2" charset="2"/>
              <a:buChar char="v"/>
            </a:pPr>
            <a:r>
              <a:rPr lang="zh-CN" altLang="en-US" sz="2600" dirty="0">
                <a:solidFill>
                  <a:srgbClr val="000099"/>
                </a:solidFill>
                <a:latin typeface="华文新魏" pitchFamily="2" charset="-122"/>
                <a:ea typeface="华文新魏" pitchFamily="2" charset="-122"/>
              </a:rPr>
              <a:t>静区</a:t>
            </a:r>
          </a:p>
          <a:p>
            <a:pPr lvl="0" eaLnBrk="1" hangingPunct="1">
              <a:buClr>
                <a:srgbClr val="000099"/>
              </a:buClr>
              <a:buFont typeface="Wingdings" panose="05000000000000000000" pitchFamily="2" charset="2"/>
              <a:buNone/>
            </a:pPr>
            <a:r>
              <a:rPr lang="zh-CN" altLang="en-US" sz="2600" dirty="0">
                <a:latin typeface="华文新魏" pitchFamily="2" charset="-122"/>
                <a:ea typeface="华文新魏" pitchFamily="2" charset="-122"/>
              </a:rPr>
              <a:t>   </a:t>
            </a:r>
            <a:r>
              <a:rPr lang="zh-CN" altLang="en-US" sz="2000" dirty="0">
                <a:latin typeface="华文新魏" pitchFamily="2" charset="-122"/>
                <a:ea typeface="华文新魏" pitchFamily="2" charset="-122"/>
              </a:rPr>
              <a:t>设天线是无方向性的，则静区就是围绕发射机的某一环形区域，在这个区域内几乎收不到任何信号，而在离发射机较近或较远的距离处缺可收到信号，这种现象称为越距，收不到信号的区域称为静区。</a:t>
            </a:r>
          </a:p>
          <a:p>
            <a:pPr lvl="0" eaLnBrk="1" hangingPunct="1">
              <a:buClr>
                <a:srgbClr val="000099"/>
              </a:buClr>
              <a:buFont typeface="Wingdings" panose="05000000000000000000" pitchFamily="2" charset="2"/>
              <a:buNone/>
            </a:pPr>
            <a:r>
              <a:rPr lang="zh-CN" altLang="en-US" sz="2000" dirty="0">
                <a:latin typeface="华文新魏" pitchFamily="2" charset="-122"/>
                <a:ea typeface="华文新魏" pitchFamily="2" charset="-122"/>
              </a:rPr>
              <a:t>    </a:t>
            </a:r>
            <a:r>
              <a:rPr lang="zh-CN" altLang="en-US" sz="2000" dirty="0">
                <a:latin typeface="华文新魏" pitchFamily="2" charset="-122"/>
                <a:ea typeface="华文新魏" pitchFamily="2" charset="-122"/>
                <a:sym typeface="+mn-ea"/>
              </a:rPr>
              <a:t>每一频率都对应有它的静区范围，频率越低，地波传播距离愈远使</a:t>
            </a:r>
            <a:r>
              <a:rPr lang="en-US" altLang="zh-CN" sz="2000">
                <a:latin typeface="华文新魏" pitchFamily="2" charset="-122"/>
                <a:ea typeface="华文新魏" pitchFamily="2" charset="-122"/>
                <a:sym typeface="+mn-ea"/>
              </a:rPr>
              <a:t>r</a:t>
            </a:r>
            <a:r>
              <a:rPr lang="en-US" altLang="zh-CN" sz="2000" baseline="-25000">
                <a:latin typeface="华文新魏" pitchFamily="2" charset="-122"/>
                <a:ea typeface="华文新魏" pitchFamily="2" charset="-122"/>
                <a:sym typeface="+mn-ea"/>
              </a:rPr>
              <a:t>1</a:t>
            </a:r>
            <a:r>
              <a:rPr lang="zh-CN" altLang="en-US" sz="2000" dirty="0">
                <a:latin typeface="华文新魏" pitchFamily="2" charset="-122"/>
                <a:ea typeface="华文新魏" pitchFamily="2" charset="-122"/>
                <a:sym typeface="+mn-ea"/>
              </a:rPr>
              <a:t>增大，而天波则允许以较小的入射角投射，</a:t>
            </a:r>
            <a:r>
              <a:rPr lang="en-US" altLang="zh-CN" sz="2000">
                <a:latin typeface="华文新魏" pitchFamily="2" charset="-122"/>
                <a:ea typeface="华文新魏" pitchFamily="2" charset="-122"/>
                <a:sym typeface="+mn-ea"/>
              </a:rPr>
              <a:t>r</a:t>
            </a:r>
            <a:r>
              <a:rPr lang="en-US" altLang="zh-CN" sz="2000" baseline="-25000">
                <a:latin typeface="华文新魏" pitchFamily="2" charset="-122"/>
                <a:ea typeface="华文新魏" pitchFamily="2" charset="-122"/>
                <a:sym typeface="+mn-ea"/>
              </a:rPr>
              <a:t>2</a:t>
            </a:r>
            <a:r>
              <a:rPr lang="zh-CN" altLang="en-US" sz="2000" dirty="0">
                <a:latin typeface="华文新魏" pitchFamily="2" charset="-122"/>
                <a:ea typeface="华文新魏" pitchFamily="2" charset="-122"/>
                <a:sym typeface="+mn-ea"/>
              </a:rPr>
              <a:t>减小，可使静区范围缩小。</a:t>
            </a:r>
            <a:endParaRPr lang="zh-CN" altLang="el-GR" sz="2000" dirty="0">
              <a:latin typeface="华文新魏" pitchFamily="2" charset="-122"/>
              <a:ea typeface="华文新魏" pitchFamily="2" charset="-122"/>
            </a:endParaRPr>
          </a:p>
        </p:txBody>
      </p:sp>
      <p:pic>
        <p:nvPicPr>
          <p:cNvPr id="205828" name="图片 205827" descr="未标题-8"/>
          <p:cNvPicPr>
            <a:picLocks noChangeAspect="1"/>
          </p:cNvPicPr>
          <p:nvPr/>
        </p:nvPicPr>
        <p:blipFill>
          <a:blip r:embed="rId2"/>
          <a:stretch>
            <a:fillRect/>
          </a:stretch>
        </p:blipFill>
        <p:spPr>
          <a:xfrm>
            <a:off x="998220" y="3110230"/>
            <a:ext cx="7470775" cy="3162300"/>
          </a:xfrm>
          <a:prstGeom prst="rect">
            <a:avLst/>
          </a:prstGeom>
          <a:noFill/>
          <a:ln w="9525">
            <a:noFill/>
          </a:ln>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7"/>
          <p:cNvSpPr/>
          <p:nvPr/>
        </p:nvSpPr>
        <p:spPr>
          <a:xfrm>
            <a:off x="395288" y="693738"/>
            <a:ext cx="8748712" cy="1676400"/>
          </a:xfrm>
          <a:prstGeom prst="rect">
            <a:avLst/>
          </a:prstGeom>
          <a:noFill/>
          <a:ln w="9525">
            <a:noFill/>
          </a:ln>
        </p:spPr>
        <p:txBody>
          <a:bodyPr>
            <a:spAutoFit/>
          </a:bodyPr>
          <a:lstStyle/>
          <a:p>
            <a:pPr marL="457200" lvl="0" indent="-457200" eaLnBrk="1" hangingPunct="1">
              <a:buClr>
                <a:srgbClr val="000099"/>
              </a:buClr>
              <a:buFont typeface="Wingdings" panose="05000000000000000000" charset="0"/>
              <a:buChar char="Ø"/>
            </a:pPr>
            <a:r>
              <a:rPr lang="zh-CN" altLang="en-US" sz="2600" dirty="0">
                <a:solidFill>
                  <a:srgbClr val="000099"/>
                </a:solidFill>
                <a:latin typeface="华文新魏" pitchFamily="2" charset="-122"/>
                <a:ea typeface="华文新魏" pitchFamily="2" charset="-122"/>
                <a:sym typeface="Wingdings" panose="05000000000000000000" pitchFamily="2" charset="2"/>
              </a:rPr>
              <a:t>环球回波现象</a:t>
            </a:r>
          </a:p>
          <a:p>
            <a:pPr lvl="0" eaLnBrk="1" hangingPunct="1">
              <a:buClr>
                <a:srgbClr val="000099"/>
              </a:buClr>
              <a:buFont typeface="Wingdings" panose="05000000000000000000" pitchFamily="2" charset="2"/>
              <a:buNone/>
            </a:pPr>
            <a:r>
              <a:rPr lang="zh-CN" altLang="en-US" sz="2600" dirty="0">
                <a:latin typeface="华文新魏" pitchFamily="2" charset="-122"/>
                <a:ea typeface="华文新魏" pitchFamily="2" charset="-122"/>
                <a:sym typeface="Wingdings" panose="05000000000000000000" pitchFamily="2" charset="2"/>
              </a:rPr>
              <a:t>    在适当的条件下，电波可经电离层多次反射，或者在地面与电离层之间来回反射，可能环绕地球再度出现，称为环球回波。环球回波分为正回波和反</a:t>
            </a:r>
            <a:endParaRPr lang="zh-CN" altLang="el-GR" sz="2600" dirty="0">
              <a:latin typeface="华文新魏" pitchFamily="2" charset="-122"/>
              <a:ea typeface="华文新魏" pitchFamily="2" charset="-122"/>
              <a:sym typeface="Wingdings" panose="05000000000000000000" pitchFamily="2" charset="2"/>
            </a:endParaRPr>
          </a:p>
        </p:txBody>
      </p:sp>
      <p:pic>
        <p:nvPicPr>
          <p:cNvPr id="206853" name="图片 206852"/>
          <p:cNvPicPr>
            <a:picLocks noChangeAspect="1"/>
          </p:cNvPicPr>
          <p:nvPr/>
        </p:nvPicPr>
        <p:blipFill>
          <a:blip r:embed="rId2"/>
          <a:srcRect b="7884"/>
          <a:stretch>
            <a:fillRect/>
          </a:stretch>
        </p:blipFill>
        <p:spPr>
          <a:xfrm>
            <a:off x="6191250" y="2781618"/>
            <a:ext cx="2952750" cy="3275012"/>
          </a:xfrm>
          <a:prstGeom prst="rect">
            <a:avLst/>
          </a:prstGeom>
          <a:noFill/>
          <a:ln w="9525">
            <a:noFill/>
          </a:ln>
        </p:spPr>
      </p:pic>
      <p:sp>
        <p:nvSpPr>
          <p:cNvPr id="206854" name="矩形 206853"/>
          <p:cNvSpPr/>
          <p:nvPr/>
        </p:nvSpPr>
        <p:spPr>
          <a:xfrm>
            <a:off x="395605" y="2370138"/>
            <a:ext cx="6126480" cy="3261360"/>
          </a:xfrm>
          <a:prstGeom prst="rect">
            <a:avLst/>
          </a:prstGeom>
          <a:noFill/>
          <a:ln w="9525">
            <a:noFill/>
          </a:ln>
        </p:spPr>
        <p:txBody>
          <a:bodyPr wrap="none" anchor="t">
            <a:spAutoFit/>
          </a:bodyPr>
          <a:lstStyle/>
          <a:p>
            <a:pPr lvl="0" eaLnBrk="1" hangingPunct="1"/>
            <a:r>
              <a:rPr lang="zh-CN" altLang="en-US" sz="2600" dirty="0">
                <a:latin typeface="华文新魏" pitchFamily="2" charset="-122"/>
                <a:ea typeface="华文新魏" pitchFamily="2" charset="-122"/>
                <a:sym typeface="Wingdings" panose="05000000000000000000" pitchFamily="2" charset="2"/>
              </a:rPr>
              <a:t>回波。无论是正回波还是反回波，环绕</a:t>
            </a:r>
          </a:p>
          <a:p>
            <a:pPr lvl="0" eaLnBrk="1" hangingPunct="1"/>
            <a:r>
              <a:rPr lang="zh-CN" altLang="en-US" sz="2600" dirty="0">
                <a:latin typeface="华文新魏" pitchFamily="2" charset="-122"/>
                <a:ea typeface="华文新魏" pitchFamily="2" charset="-122"/>
                <a:sym typeface="Wingdings" panose="05000000000000000000" pitchFamily="2" charset="2"/>
              </a:rPr>
              <a:t>地球一次的滞后时间约为</a:t>
            </a:r>
            <a:r>
              <a:rPr lang="en-US" altLang="zh-CN" sz="2600">
                <a:latin typeface="华文新魏" pitchFamily="2" charset="-122"/>
                <a:ea typeface="华文新魏" pitchFamily="2" charset="-122"/>
                <a:sym typeface="Wingdings" panose="05000000000000000000" pitchFamily="2" charset="2"/>
              </a:rPr>
              <a:t>0.13s</a:t>
            </a:r>
            <a:r>
              <a:rPr lang="zh-CN" altLang="en-US" sz="2600" dirty="0">
                <a:latin typeface="华文新魏" pitchFamily="2" charset="-122"/>
                <a:ea typeface="华文新魏" pitchFamily="2" charset="-122"/>
                <a:sym typeface="Wingdings" panose="05000000000000000000" pitchFamily="2" charset="2"/>
              </a:rPr>
              <a:t>。滞后时</a:t>
            </a:r>
          </a:p>
          <a:p>
            <a:pPr lvl="0" eaLnBrk="1" hangingPunct="1"/>
            <a:r>
              <a:rPr lang="zh-CN" altLang="en-US" sz="2600" dirty="0">
                <a:latin typeface="华文新魏" pitchFamily="2" charset="-122"/>
                <a:ea typeface="华文新魏" pitchFamily="2" charset="-122"/>
                <a:sym typeface="Wingdings" panose="05000000000000000000" pitchFamily="2" charset="2"/>
              </a:rPr>
              <a:t>间较大的回波信号将使接收机中出现不</a:t>
            </a:r>
          </a:p>
          <a:p>
            <a:pPr lvl="0" eaLnBrk="1" hangingPunct="1"/>
            <a:r>
              <a:rPr lang="zh-CN" altLang="en-US" sz="2600" dirty="0">
                <a:latin typeface="华文新魏" pitchFamily="2" charset="-122"/>
                <a:ea typeface="华文新魏" pitchFamily="2" charset="-122"/>
                <a:sym typeface="Wingdings" panose="05000000000000000000" pitchFamily="2" charset="2"/>
              </a:rPr>
              <a:t>的回响，影响正常通信，故应尽可能地</a:t>
            </a:r>
          </a:p>
          <a:p>
            <a:pPr lvl="0" eaLnBrk="1" hangingPunct="1"/>
            <a:r>
              <a:rPr lang="zh-CN" altLang="en-US" sz="2600" dirty="0">
                <a:latin typeface="华文新魏" pitchFamily="2" charset="-122"/>
                <a:ea typeface="华文新魏" pitchFamily="2" charset="-122"/>
                <a:sym typeface="Wingdings" panose="05000000000000000000" pitchFamily="2" charset="2"/>
              </a:rPr>
              <a:t>消除回波的发生。</a:t>
            </a:r>
          </a:p>
          <a:p>
            <a:pPr lvl="0" eaLnBrk="1" hangingPunct="1"/>
            <a:r>
              <a:rPr lang="zh-CN" altLang="en-US" sz="2600" dirty="0">
                <a:latin typeface="华文新魏" pitchFamily="2" charset="-122"/>
                <a:ea typeface="华文新魏" pitchFamily="2" charset="-122"/>
                <a:sym typeface="Wingdings" panose="05000000000000000000" pitchFamily="2" charset="2"/>
              </a:rPr>
              <a:t>用强方向性的收发天线可以消除反回波。</a:t>
            </a:r>
          </a:p>
          <a:p>
            <a:pPr lvl="0" eaLnBrk="1" hangingPunct="1"/>
            <a:r>
              <a:rPr lang="zh-CN" altLang="en-US" sz="2600" dirty="0">
                <a:latin typeface="华文新魏" pitchFamily="2" charset="-122"/>
                <a:ea typeface="华文新魏" pitchFamily="2" charset="-122"/>
                <a:sym typeface="Wingdings" panose="05000000000000000000" pitchFamily="2" charset="2"/>
              </a:rPr>
              <a:t>通过降低辐射功率</a:t>
            </a:r>
          </a:p>
          <a:p>
            <a:pPr lvl="0" eaLnBrk="1" hangingPunct="1"/>
            <a:r>
              <a:rPr lang="zh-CN" altLang="en-US" sz="2600" dirty="0">
                <a:latin typeface="华文新魏" pitchFamily="2" charset="-122"/>
                <a:ea typeface="华文新魏" pitchFamily="2" charset="-122"/>
                <a:sym typeface="Wingdings" panose="05000000000000000000" pitchFamily="2" charset="2"/>
              </a:rPr>
              <a:t>和选择适当工作频率来防止正回波。</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solidFill>
                  <a:schemeClr val="bg1">
                    <a:lumMod val="65000"/>
                  </a:schemeClr>
                </a:solidFill>
              </a:rPr>
              <a:t>电磁波的传输方式</a:t>
            </a:r>
          </a:p>
          <a:p>
            <a:pPr lvl="1"/>
            <a:r>
              <a:rPr lang="zh-CN" sz="2400" dirty="0">
                <a:solidFill>
                  <a:schemeClr val="bg1">
                    <a:lumMod val="65000"/>
                  </a:schemeClr>
                </a:solidFill>
                <a:sym typeface="+mn-ea"/>
              </a:rPr>
              <a:t>电磁波传播特点</a:t>
            </a:r>
          </a:p>
          <a:p>
            <a:pPr lvl="2"/>
            <a:r>
              <a:rPr lang="zh-CN" sz="2450" dirty="0">
                <a:solidFill>
                  <a:schemeClr val="bg1">
                    <a:lumMod val="65000"/>
                  </a:schemeClr>
                </a:solidFill>
                <a:sym typeface="+mn-ea"/>
              </a:rPr>
              <a:t>理想模型</a:t>
            </a:r>
            <a:r>
              <a:rPr lang="en-US" altLang="zh-CN" sz="2450" dirty="0">
                <a:solidFill>
                  <a:schemeClr val="bg1">
                    <a:lumMod val="65000"/>
                  </a:schemeClr>
                </a:solidFill>
                <a:sym typeface="+mn-ea"/>
              </a:rPr>
              <a:t>-</a:t>
            </a:r>
            <a:r>
              <a:rPr lang="zh-CN" altLang="en-US" sz="2450" dirty="0">
                <a:solidFill>
                  <a:schemeClr val="bg1">
                    <a:lumMod val="65000"/>
                  </a:schemeClr>
                </a:solidFill>
                <a:sym typeface="+mn-ea"/>
              </a:rPr>
              <a:t>自由空间衰落</a:t>
            </a:r>
          </a:p>
          <a:p>
            <a:pPr lvl="2"/>
            <a:r>
              <a:rPr lang="zh-CN" altLang="en-US" sz="2450" dirty="0">
                <a:solidFill>
                  <a:schemeClr val="bg1">
                    <a:lumMod val="65000"/>
                  </a:schemeClr>
                </a:solidFill>
                <a:sym typeface="+mn-ea"/>
              </a:rPr>
              <a:t>媒介因素</a:t>
            </a:r>
          </a:p>
          <a:p>
            <a:pPr lvl="1"/>
            <a:r>
              <a:rPr lang="zh-CN" altLang="en-US" sz="2400" dirty="0">
                <a:solidFill>
                  <a:schemeClr val="bg1">
                    <a:lumMod val="65000"/>
                  </a:schemeClr>
                </a:solidFill>
                <a:sym typeface="+mn-ea"/>
              </a:rPr>
              <a:t>地波</a:t>
            </a:r>
            <a:endParaRPr lang="zh-CN" altLang="en-US" sz="2400" dirty="0">
              <a:solidFill>
                <a:schemeClr val="bg1">
                  <a:lumMod val="65000"/>
                </a:schemeClr>
              </a:solidFill>
            </a:endParaRPr>
          </a:p>
          <a:p>
            <a:pPr lvl="1"/>
            <a:r>
              <a:rPr lang="zh-CN" altLang="en-US" sz="2400" dirty="0">
                <a:solidFill>
                  <a:schemeClr val="bg1">
                    <a:lumMod val="65000"/>
                  </a:schemeClr>
                </a:solidFill>
                <a:sym typeface="+mn-ea"/>
              </a:rPr>
              <a:t>天波</a:t>
            </a:r>
            <a:endParaRPr lang="zh-CN" altLang="en-US" sz="2400" dirty="0">
              <a:solidFill>
                <a:schemeClr val="bg1">
                  <a:lumMod val="65000"/>
                </a:schemeClr>
              </a:solidFill>
            </a:endParaRPr>
          </a:p>
          <a:p>
            <a:pPr lvl="1"/>
            <a:r>
              <a:rPr lang="zh-CN" altLang="en-US" sz="2400" dirty="0">
                <a:sym typeface="+mn-ea"/>
              </a:rPr>
              <a:t>视距传输</a:t>
            </a:r>
            <a:endParaRPr lang="en-US" altLang="zh-CN" sz="2400" dirty="0"/>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57</a:t>
            </a:fld>
            <a:endParaRPr lang="zh-CN" altLang="en-US"/>
          </a:p>
        </p:txBody>
      </p:sp>
    </p:spTree>
    <p:extLst>
      <p:ext uri="{BB962C8B-B14F-4D97-AF65-F5344CB8AC3E}">
        <p14:creationId xmlns:p14="http://schemas.microsoft.com/office/powerpoint/2010/main" val="4684660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250825" y="692150"/>
            <a:ext cx="8704263" cy="5440363"/>
          </a:xfrm>
        </p:spPr>
        <p:txBody>
          <a:bodyPr/>
          <a:lstStyle/>
          <a:p>
            <a:r>
              <a:rPr lang="zh-CN" altLang="en-US" b="1"/>
              <a:t>视距传播</a:t>
            </a:r>
            <a:r>
              <a:rPr lang="zh-CN" altLang="en-US"/>
              <a:t>（</a:t>
            </a:r>
            <a:r>
              <a:rPr lang="en-US" altLang="zh-CN"/>
              <a:t>line of sight</a:t>
            </a:r>
            <a:r>
              <a:rPr lang="zh-CN" altLang="en-US"/>
              <a:t>，</a:t>
            </a:r>
            <a:r>
              <a:rPr lang="en-US" altLang="zh-CN"/>
              <a:t>LOS</a:t>
            </a:r>
            <a:r>
              <a:rPr lang="zh-CN" altLang="en-US"/>
              <a:t>）</a:t>
            </a:r>
          </a:p>
          <a:p>
            <a:pPr lvl="1"/>
            <a:r>
              <a:rPr lang="zh-CN" altLang="en-US"/>
              <a:t>发送和接收天线必须在彼此的有效视距内。</a:t>
            </a:r>
            <a:endParaRPr lang="en-US" altLang="zh-CN"/>
          </a:p>
          <a:p>
            <a:pPr lvl="2"/>
            <a:r>
              <a:rPr lang="zh-CN" altLang="en-US"/>
              <a:t>适用于</a:t>
            </a:r>
            <a:r>
              <a:rPr lang="en-US" altLang="zh-CN"/>
              <a:t>30MHz</a:t>
            </a:r>
            <a:r>
              <a:rPr lang="zh-CN" altLang="en-US"/>
              <a:t>以上的信号</a:t>
            </a:r>
            <a:endParaRPr lang="en-US" altLang="zh-CN"/>
          </a:p>
          <a:p>
            <a:pPr lvl="3"/>
            <a:r>
              <a:rPr lang="zh-CN" altLang="en-US"/>
              <a:t>卫星通信，</a:t>
            </a:r>
            <a:r>
              <a:rPr lang="en-US" altLang="zh-CN"/>
              <a:t>30MHz</a:t>
            </a:r>
            <a:r>
              <a:rPr lang="zh-CN" altLang="en-US"/>
              <a:t>以上的电波可穿透电离层</a:t>
            </a:r>
            <a:endParaRPr lang="en-US" altLang="zh-CN"/>
          </a:p>
          <a:p>
            <a:pPr lvl="3"/>
            <a:r>
              <a:rPr lang="zh-CN" altLang="en-US"/>
              <a:t>地面通信，发射和接收天线都必须有相当的高度</a:t>
            </a:r>
          </a:p>
        </p:txBody>
      </p:sp>
      <p:sp>
        <p:nvSpPr>
          <p:cNvPr id="4" name="灯片编号占位符 3"/>
          <p:cNvSpPr>
            <a:spLocks noGrp="1"/>
          </p:cNvSpPr>
          <p:nvPr>
            <p:ph type="sldNum" sz="quarter" idx="12"/>
          </p:nvPr>
        </p:nvSpPr>
        <p:spPr/>
        <p:txBody>
          <a:bodyPr/>
          <a:lstStyle/>
          <a:p>
            <a:pPr>
              <a:defRPr/>
            </a:pPr>
            <a:fld id="{A8D944DB-6886-4FF3-AE38-511F6467C5E5}" type="slidenum">
              <a:rPr lang="zh-CN" altLang="en-US" smtClean="0"/>
              <a:t>58</a:t>
            </a:fld>
            <a:endParaRPr lang="zh-CN" altLang="en-US"/>
          </a:p>
        </p:txBody>
      </p:sp>
      <p:pic>
        <p:nvPicPr>
          <p:cNvPr id="31747" name="Picture 3"/>
          <p:cNvPicPr>
            <a:picLocks noChangeAspect="1" noChangeArrowheads="1"/>
          </p:cNvPicPr>
          <p:nvPr/>
        </p:nvPicPr>
        <p:blipFill>
          <a:blip r:embed="rId2"/>
          <a:srcRect/>
          <a:stretch>
            <a:fillRect/>
          </a:stretch>
        </p:blipFill>
        <p:spPr bwMode="auto">
          <a:xfrm>
            <a:off x="541020" y="3117850"/>
            <a:ext cx="7668895" cy="2998470"/>
          </a:xfrm>
          <a:prstGeom prst="rect">
            <a:avLst/>
          </a:prstGeom>
          <a:noFill/>
          <a:ln w="9525">
            <a:noFill/>
            <a:miter lim="800000"/>
            <a:headEnd/>
            <a:tailEnd/>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内容占位符 2"/>
          <p:cNvSpPr>
            <a:spLocks noGrp="1"/>
          </p:cNvSpPr>
          <p:nvPr>
            <p:ph idx="1"/>
          </p:nvPr>
        </p:nvSpPr>
        <p:spPr>
          <a:xfrm>
            <a:off x="250825" y="620713"/>
            <a:ext cx="8704263" cy="5440362"/>
          </a:xfrm>
        </p:spPr>
        <p:txBody>
          <a:bodyPr/>
          <a:lstStyle/>
          <a:p>
            <a:r>
              <a:rPr lang="zh-CN" altLang="en-US"/>
              <a:t>视距传输的天线高度</a:t>
            </a:r>
            <a:endParaRPr lang="en-US" altLang="zh-CN"/>
          </a:p>
          <a:p>
            <a:pPr lvl="1"/>
            <a:r>
              <a:rPr lang="zh-CN" altLang="en-US"/>
              <a:t>理想条件下，</a:t>
            </a:r>
            <a:r>
              <a:rPr lang="en-US" altLang="zh-CN"/>
              <a:t>LOS</a:t>
            </a:r>
            <a:r>
              <a:rPr lang="zh-CN" altLang="en-US"/>
              <a:t>传输距离</a:t>
            </a:r>
            <a:r>
              <a:rPr lang="en-US" altLang="zh-CN" i="1"/>
              <a:t>d</a:t>
            </a:r>
            <a:r>
              <a:rPr lang="zh-CN" altLang="en-US"/>
              <a:t>（天线到地平线之间的距离，单位是公里）和天线高度</a:t>
            </a:r>
            <a:r>
              <a:rPr lang="en-US" altLang="zh-CN" i="1"/>
              <a:t>h</a:t>
            </a:r>
            <a:r>
              <a:rPr lang="zh-CN" altLang="en-US"/>
              <a:t>（单位是米）的关系满足</a:t>
            </a:r>
            <a:endParaRPr lang="en-US" altLang="zh-CN"/>
          </a:p>
          <a:p>
            <a:pPr lvl="1"/>
            <a:endParaRPr lang="en-US" altLang="zh-CN"/>
          </a:p>
          <a:p>
            <a:pPr lvl="2"/>
            <a:endParaRPr lang="en-US" altLang="zh-CN"/>
          </a:p>
          <a:p>
            <a:pPr lvl="2"/>
            <a:endParaRPr lang="en-US" altLang="zh-CN"/>
          </a:p>
          <a:p>
            <a:pPr lvl="2"/>
            <a:endParaRPr lang="en-US" altLang="zh-CN"/>
          </a:p>
          <a:p>
            <a:pPr lvl="1"/>
            <a:endParaRPr lang="en-US" altLang="zh-CN"/>
          </a:p>
          <a:p>
            <a:pPr lvl="1"/>
            <a:endParaRPr lang="en-US" altLang="zh-CN"/>
          </a:p>
        </p:txBody>
      </p:sp>
      <p:sp>
        <p:nvSpPr>
          <p:cNvPr id="4" name="灯片编号占位符 3"/>
          <p:cNvSpPr>
            <a:spLocks noGrp="1"/>
          </p:cNvSpPr>
          <p:nvPr>
            <p:ph type="sldNum" sz="quarter" idx="12"/>
          </p:nvPr>
        </p:nvSpPr>
        <p:spPr/>
        <p:txBody>
          <a:bodyPr/>
          <a:lstStyle/>
          <a:p>
            <a:pPr>
              <a:defRPr/>
            </a:pPr>
            <a:fld id="{3FBC7E9D-2D7B-4FEE-9F4B-A8DB51008258}" type="slidenum">
              <a:rPr lang="zh-CN" altLang="en-US" smtClean="0"/>
              <a:t>59</a:t>
            </a:fld>
            <a:endParaRPr lang="zh-CN" altLang="en-US"/>
          </a:p>
        </p:txBody>
      </p:sp>
      <p:graphicFrame>
        <p:nvGraphicFramePr>
          <p:cNvPr id="2050" name="Object 3"/>
          <p:cNvGraphicFramePr>
            <a:graphicFrameLocks noChangeAspect="1"/>
          </p:cNvGraphicFramePr>
          <p:nvPr/>
        </p:nvGraphicFramePr>
        <p:xfrm>
          <a:off x="1116013" y="2497138"/>
          <a:ext cx="1873250" cy="571500"/>
        </p:xfrm>
        <a:graphic>
          <a:graphicData uri="http://schemas.openxmlformats.org/presentationml/2006/ole">
            <mc:AlternateContent xmlns:mc="http://schemas.openxmlformats.org/markup-compatibility/2006">
              <mc:Choice xmlns:v="urn:schemas-microsoft-com:vml" Requires="v">
                <p:oleObj spid="_x0000_s2267" name="Equation" r:id="rId3" imgW="17983200" imgH="5486400" progId="Equation.3">
                  <p:embed/>
                </p:oleObj>
              </mc:Choice>
              <mc:Fallback>
                <p:oleObj name="Equation" r:id="rId3" imgW="17983200" imgH="5486400" progId="Equation.3">
                  <p:embed/>
                  <p:pic>
                    <p:nvPicPr>
                      <p:cNvPr id="0" name="Object 3"/>
                      <p:cNvPicPr>
                        <a:picLocks noChangeAspect="1"/>
                      </p:cNvPicPr>
                      <p:nvPr/>
                    </p:nvPicPr>
                    <p:blipFill>
                      <a:blip r:embed="rId4"/>
                      <a:stretch>
                        <a:fillRect/>
                      </a:stretch>
                    </p:blipFill>
                    <p:spPr>
                      <a:xfrm>
                        <a:off x="1116013" y="2497138"/>
                        <a:ext cx="1873250" cy="571500"/>
                      </a:xfrm>
                      <a:prstGeom prst="rect">
                        <a:avLst/>
                      </a:prstGeom>
                      <a:noFill/>
                      <a:ln w="9525">
                        <a:noFill/>
                      </a:ln>
                    </p:spPr>
                  </p:pic>
                </p:oleObj>
              </mc:Fallback>
            </mc:AlternateContent>
          </a:graphicData>
        </a:graphic>
      </p:graphicFrame>
      <p:pic>
        <p:nvPicPr>
          <p:cNvPr id="2054" name="Picture 6"/>
          <p:cNvPicPr>
            <a:picLocks noChangeAspect="1" noChangeArrowheads="1"/>
          </p:cNvPicPr>
          <p:nvPr/>
        </p:nvPicPr>
        <p:blipFill>
          <a:blip r:embed="rId5"/>
          <a:srcRect/>
          <a:stretch>
            <a:fillRect/>
          </a:stretch>
        </p:blipFill>
        <p:spPr bwMode="auto">
          <a:xfrm>
            <a:off x="395605" y="3503930"/>
            <a:ext cx="8169275" cy="252095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988310" y="1844675"/>
            <a:ext cx="6155690" cy="4283710"/>
            <a:chOff x="4706" y="2905"/>
            <a:chExt cx="9694" cy="6746"/>
          </a:xfrm>
        </p:grpSpPr>
        <p:grpSp>
          <p:nvGrpSpPr>
            <p:cNvPr id="4" name="组合 3"/>
            <p:cNvGrpSpPr/>
            <p:nvPr/>
          </p:nvGrpSpPr>
          <p:grpSpPr>
            <a:xfrm>
              <a:off x="4706" y="2905"/>
              <a:ext cx="9694" cy="6746"/>
              <a:chOff x="4706" y="2905"/>
              <a:chExt cx="9694" cy="6746"/>
            </a:xfrm>
          </p:grpSpPr>
          <p:pic>
            <p:nvPicPr>
              <p:cNvPr id="281602" name="图片 281601"/>
              <p:cNvPicPr>
                <a:picLocks noChangeAspect="1"/>
              </p:cNvPicPr>
              <p:nvPr/>
            </p:nvPicPr>
            <p:blipFill>
              <a:blip r:embed="rId3"/>
              <a:stretch>
                <a:fillRect/>
              </a:stretch>
            </p:blipFill>
            <p:spPr>
              <a:xfrm>
                <a:off x="4804" y="3033"/>
                <a:ext cx="9596" cy="6618"/>
              </a:xfrm>
              <a:prstGeom prst="rect">
                <a:avLst/>
              </a:prstGeom>
              <a:noFill/>
              <a:ln w="9525">
                <a:noFill/>
              </a:ln>
            </p:spPr>
          </p:pic>
          <p:sp>
            <p:nvSpPr>
              <p:cNvPr id="3" name="矩形 2"/>
              <p:cNvSpPr/>
              <p:nvPr/>
            </p:nvSpPr>
            <p:spPr>
              <a:xfrm>
                <a:off x="4706" y="2905"/>
                <a:ext cx="1701" cy="1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1603" name="文本框 281602"/>
            <p:cNvSpPr txBox="1"/>
            <p:nvPr/>
          </p:nvSpPr>
          <p:spPr>
            <a:xfrm>
              <a:off x="9572" y="8917"/>
              <a:ext cx="3855" cy="432"/>
            </a:xfrm>
            <a:prstGeom prst="rect">
              <a:avLst/>
            </a:prstGeom>
            <a:noFill/>
            <a:ln w="9525">
              <a:noFill/>
            </a:ln>
          </p:spPr>
          <p:txBody>
            <a:bodyPr>
              <a:spAutoFit/>
            </a:bodyPr>
            <a:lstStyle/>
            <a:p>
              <a:pPr lvl="0">
                <a:spcBef>
                  <a:spcPct val="50000"/>
                </a:spcBef>
              </a:pPr>
              <a:r>
                <a:rPr lang="en-US" altLang="zh-CN" sz="1200">
                  <a:solidFill>
                    <a:srgbClr val="3366CC"/>
                  </a:solidFill>
                  <a:latin typeface="Arial" panose="020B0604020202020204" pitchFamily="34" charset="0"/>
                  <a:ea typeface="宋体" panose="02010600030101010101" pitchFamily="2" charset="-122"/>
                </a:rPr>
                <a:t>Underground wave</a:t>
              </a:r>
            </a:p>
          </p:txBody>
        </p:sp>
        <p:sp>
          <p:nvSpPr>
            <p:cNvPr id="281604" name="文本框 281603"/>
            <p:cNvSpPr txBox="1"/>
            <p:nvPr/>
          </p:nvSpPr>
          <p:spPr>
            <a:xfrm>
              <a:off x="5602" y="9030"/>
              <a:ext cx="2723" cy="432"/>
            </a:xfrm>
            <a:prstGeom prst="rect">
              <a:avLst/>
            </a:prstGeom>
            <a:noFill/>
            <a:ln w="9525">
              <a:noFill/>
            </a:ln>
          </p:spPr>
          <p:txBody>
            <a:bodyPr>
              <a:spAutoFit/>
            </a:bodyPr>
            <a:lstStyle/>
            <a:p>
              <a:pPr lvl="0">
                <a:spcBef>
                  <a:spcPct val="50000"/>
                </a:spcBef>
              </a:pPr>
              <a:r>
                <a:rPr lang="en-US" altLang="zh-CN" sz="1200">
                  <a:solidFill>
                    <a:srgbClr val="3366CC"/>
                  </a:solidFill>
                  <a:latin typeface="Arial" panose="020B0604020202020204" pitchFamily="34" charset="0"/>
                  <a:ea typeface="宋体" panose="02010600030101010101" pitchFamily="2" charset="-122"/>
                </a:rPr>
                <a:t>Guided wave</a:t>
              </a:r>
            </a:p>
          </p:txBody>
        </p:sp>
        <p:sp>
          <p:nvSpPr>
            <p:cNvPr id="281605" name="直接连接符 281604"/>
            <p:cNvSpPr/>
            <p:nvPr/>
          </p:nvSpPr>
          <p:spPr>
            <a:xfrm flipV="1">
              <a:off x="7077" y="8655"/>
              <a:ext cx="515" cy="487"/>
            </a:xfrm>
            <a:prstGeom prst="line">
              <a:avLst/>
            </a:prstGeom>
            <a:ln w="38100" cap="flat" cmpd="sng">
              <a:solidFill>
                <a:schemeClr val="bg1"/>
              </a:solidFill>
              <a:prstDash val="solid"/>
              <a:miter/>
              <a:headEnd type="none" w="med" len="med"/>
              <a:tailEnd type="triangle" w="med" len="med"/>
            </a:ln>
          </p:spPr>
        </p:sp>
        <p:sp>
          <p:nvSpPr>
            <p:cNvPr id="281606" name="直接连接符 281605"/>
            <p:cNvSpPr/>
            <p:nvPr/>
          </p:nvSpPr>
          <p:spPr>
            <a:xfrm>
              <a:off x="7190" y="9258"/>
              <a:ext cx="1020" cy="228"/>
            </a:xfrm>
            <a:prstGeom prst="line">
              <a:avLst/>
            </a:prstGeom>
            <a:ln w="38100" cap="flat" cmpd="sng">
              <a:solidFill>
                <a:schemeClr val="bg1"/>
              </a:solidFill>
              <a:prstDash val="solid"/>
              <a:miter/>
              <a:headEnd type="none" w="med" len="med"/>
              <a:tailEnd type="triangle" w="med" len="med"/>
            </a:ln>
          </p:spPr>
        </p:sp>
      </p:grpSp>
      <p:sp>
        <p:nvSpPr>
          <p:cNvPr id="5734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6</a:t>
            </a:fld>
            <a:endParaRPr lang="en-US" altLang="zh-CN" sz="1200" dirty="0">
              <a:latin typeface="Arial Black" panose="020B0A04020102020204" pitchFamily="34" charset="0"/>
              <a:ea typeface="宋体" panose="02010600030101010101" pitchFamily="2" charset="-122"/>
            </a:endParaRPr>
          </a:p>
        </p:txBody>
      </p:sp>
      <p:sp>
        <p:nvSpPr>
          <p:cNvPr id="57347" name="Rectangle 2"/>
          <p:cNvSpPr>
            <a:spLocks noGrp="1"/>
          </p:cNvSpPr>
          <p:nvPr>
            <p:ph type="title"/>
          </p:nvPr>
        </p:nvSpPr>
        <p:spPr/>
        <p:txBody>
          <a:bodyPr vert="horz" wrap="square" lIns="91440" tIns="45720" rIns="91440" bIns="45720" anchor="ctr"/>
          <a:lstStyle/>
          <a:p>
            <a:pPr lvl="0" eaLnBrk="1" hangingPunct="1"/>
            <a:r>
              <a:rPr lang="en-US" altLang="zh-CN" dirty="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sp>
        <p:nvSpPr>
          <p:cNvPr id="57348" name="Rectangle 3"/>
          <p:cNvSpPr>
            <a:spLocks noGrp="1"/>
          </p:cNvSpPr>
          <p:nvPr>
            <p:ph type="body"/>
          </p:nvPr>
        </p:nvSpPr>
        <p:spPr>
          <a:xfrm>
            <a:off x="250825" y="1342390"/>
            <a:ext cx="8704263" cy="4287838"/>
          </a:xfrm>
        </p:spPr>
        <p:txBody>
          <a:bodyPr vert="horz" wrap="square" lIns="91440" tIns="45720" rIns="91440" bIns="45720" anchor="t"/>
          <a:lstStyle/>
          <a:p>
            <a:pPr lvl="0" eaLnBrk="1" hangingPunct="1"/>
            <a:r>
              <a:rPr lang="zh-CN" altLang="en-US" dirty="0"/>
              <a:t>依据媒介时空特性划分，电波传播主要方式：</a:t>
            </a:r>
          </a:p>
          <a:p>
            <a:pPr lvl="1" eaLnBrk="1" hangingPunct="1"/>
            <a:r>
              <a:rPr lang="zh-CN" altLang="en-US" dirty="0"/>
              <a:t>地面波传播</a:t>
            </a:r>
          </a:p>
          <a:p>
            <a:pPr lvl="1" eaLnBrk="1" hangingPunct="1"/>
            <a:r>
              <a:rPr lang="zh-CN" altLang="en-US" dirty="0"/>
              <a:t>天波传播</a:t>
            </a:r>
          </a:p>
          <a:p>
            <a:pPr lvl="1" eaLnBrk="1" hangingPunct="1"/>
            <a:r>
              <a:rPr lang="zh-CN" altLang="en-US" dirty="0"/>
              <a:t>视距传播</a:t>
            </a:r>
          </a:p>
          <a:p>
            <a:pPr lvl="1" eaLnBrk="1" hangingPunct="1"/>
            <a:r>
              <a:rPr lang="zh-CN" altLang="en-US" dirty="0"/>
              <a:t>对流层散射传播</a:t>
            </a:r>
          </a:p>
          <a:p>
            <a:pPr lvl="1" eaLnBrk="1" hangingPunct="1"/>
            <a:r>
              <a:rPr lang="zh-CN" altLang="en-US" dirty="0"/>
              <a:t>波导传播</a:t>
            </a:r>
          </a:p>
        </p:txBody>
      </p:sp>
      <p:sp>
        <p:nvSpPr>
          <p:cNvPr id="2" name="矩形 1">
            <a:extLst>
              <a:ext uri="{FF2B5EF4-FFF2-40B4-BE49-F238E27FC236}">
                <a16:creationId xmlns:a16="http://schemas.microsoft.com/office/drawing/2014/main" id="{53F4771C-5837-443D-B612-F09275DF4DCA}"/>
              </a:ext>
            </a:extLst>
          </p:cNvPr>
          <p:cNvSpPr/>
          <p:nvPr/>
        </p:nvSpPr>
        <p:spPr>
          <a:xfrm>
            <a:off x="309115" y="469127"/>
            <a:ext cx="4134465"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电磁波传播特点</a:t>
            </a:r>
            <a:endParaRPr lang="zh-CN" alt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2"/>
          <p:cNvSpPr>
            <a:spLocks noGrp="1"/>
          </p:cNvSpPr>
          <p:nvPr>
            <p:ph idx="1"/>
          </p:nvPr>
        </p:nvSpPr>
        <p:spPr>
          <a:xfrm>
            <a:off x="250825" y="692150"/>
            <a:ext cx="8704263" cy="5440363"/>
          </a:xfrm>
        </p:spPr>
        <p:txBody>
          <a:bodyPr/>
          <a:lstStyle/>
          <a:p>
            <a:pPr lvl="1"/>
            <a:r>
              <a:rPr lang="zh-CN" altLang="en-US"/>
              <a:t>实际上，由于</a:t>
            </a:r>
            <a:r>
              <a:rPr lang="zh-CN" altLang="en-US" b="1"/>
              <a:t>折射</a:t>
            </a:r>
            <a:r>
              <a:rPr lang="zh-CN" altLang="en-US"/>
              <a:t>，电磁波在视距传输过程中一定程度上沿地表弯曲</a:t>
            </a:r>
            <a:endParaRPr lang="en-US" altLang="zh-CN"/>
          </a:p>
          <a:p>
            <a:pPr lvl="2"/>
            <a:r>
              <a:rPr lang="zh-CN" altLang="en-US"/>
              <a:t>电磁波在不同的介质中传输速度不同</a:t>
            </a:r>
            <a:endParaRPr lang="en-US" altLang="zh-CN"/>
          </a:p>
          <a:p>
            <a:pPr lvl="2"/>
            <a:r>
              <a:rPr lang="zh-CN" altLang="en-US"/>
              <a:t>在不同介质的临界面，传输方向发生变化，折射角度偏向密度更大的介质</a:t>
            </a:r>
            <a:endParaRPr lang="en-US" altLang="zh-CN"/>
          </a:p>
          <a:p>
            <a:pPr lvl="2"/>
            <a:r>
              <a:rPr lang="zh-CN" altLang="en-US"/>
              <a:t>大气层的密度随高度变小，因此电磁波在传输中会一定程度上向地表弯曲</a:t>
            </a:r>
          </a:p>
          <a:p>
            <a:pPr lvl="1"/>
            <a:r>
              <a:rPr lang="zh-CN" altLang="en-US" sz="2400">
                <a:sym typeface="+mn-ea"/>
              </a:rPr>
              <a:t>考虑折射的因素，</a:t>
            </a:r>
            <a:r>
              <a:rPr lang="en-US" altLang="zh-CN" sz="2400" i="1">
                <a:sym typeface="+mn-ea"/>
              </a:rPr>
              <a:t>d</a:t>
            </a:r>
            <a:r>
              <a:rPr lang="zh-CN" altLang="en-US" sz="2400">
                <a:sym typeface="+mn-ea"/>
              </a:rPr>
              <a:t>和</a:t>
            </a:r>
            <a:r>
              <a:rPr lang="en-US" altLang="zh-CN" sz="2400" i="1">
                <a:sym typeface="+mn-ea"/>
              </a:rPr>
              <a:t>h</a:t>
            </a:r>
            <a:r>
              <a:rPr lang="zh-CN" altLang="en-US" sz="2400">
                <a:sym typeface="+mn-ea"/>
              </a:rPr>
              <a:t>的关系</a:t>
            </a:r>
            <a:endParaRPr lang="en-US" altLang="zh-CN" sz="2400"/>
          </a:p>
          <a:p>
            <a:pPr lvl="2"/>
            <a:r>
              <a:rPr lang="en-US" altLang="zh-CN" sz="2400" i="1">
                <a:sym typeface="+mn-ea"/>
              </a:rPr>
              <a:t>K</a:t>
            </a:r>
            <a:r>
              <a:rPr lang="zh-CN" altLang="en-US" sz="2400">
                <a:sym typeface="+mn-ea"/>
              </a:rPr>
              <a:t>是考虑折射后的调整参数，是常数，</a:t>
            </a:r>
            <a:r>
              <a:rPr lang="en-US" altLang="zh-CN" sz="2400" i="1">
                <a:sym typeface="+mn-ea"/>
              </a:rPr>
              <a:t>K</a:t>
            </a:r>
            <a:r>
              <a:rPr lang="en-US" altLang="zh-CN" sz="2400">
                <a:sym typeface="+mn-ea"/>
              </a:rPr>
              <a:t>=4/3</a:t>
            </a:r>
            <a:endParaRPr lang="en-US" altLang="zh-CN" sz="2400"/>
          </a:p>
          <a:p>
            <a:pPr lvl="2"/>
            <a:endParaRPr lang="en-US" altLang="zh-CN"/>
          </a:p>
        </p:txBody>
      </p:sp>
      <p:sp>
        <p:nvSpPr>
          <p:cNvPr id="4" name="灯片编号占位符 3"/>
          <p:cNvSpPr>
            <a:spLocks noGrp="1"/>
          </p:cNvSpPr>
          <p:nvPr>
            <p:ph type="sldNum" sz="quarter" idx="12"/>
          </p:nvPr>
        </p:nvSpPr>
        <p:spPr/>
        <p:txBody>
          <a:bodyPr/>
          <a:lstStyle/>
          <a:p>
            <a:pPr>
              <a:defRPr/>
            </a:pPr>
            <a:fld id="{D14EF7D8-DB3A-45E7-A802-DDC8EA573B31}" type="slidenum">
              <a:rPr lang="zh-CN" altLang="en-US" smtClean="0"/>
              <a:t>60</a:t>
            </a:fld>
            <a:endParaRPr lang="zh-CN" altLang="en-US"/>
          </a:p>
        </p:txBody>
      </p:sp>
      <p:graphicFrame>
        <p:nvGraphicFramePr>
          <p:cNvPr id="2051" name="Object 4"/>
          <p:cNvGraphicFramePr>
            <a:graphicFrameLocks noChangeAspect="1"/>
          </p:cNvGraphicFramePr>
          <p:nvPr/>
        </p:nvGraphicFramePr>
        <p:xfrm>
          <a:off x="5207318" y="3542030"/>
          <a:ext cx="1906587" cy="508000"/>
        </p:xfrm>
        <a:graphic>
          <a:graphicData uri="http://schemas.openxmlformats.org/presentationml/2006/ole">
            <mc:AlternateContent xmlns:mc="http://schemas.openxmlformats.org/markup-compatibility/2006">
              <mc:Choice xmlns:v="urn:schemas-microsoft-com:vml" Requires="v">
                <p:oleObj spid="_x0000_s49369" name="Equation" r:id="rId3" imgW="18288000" imgH="4876800" progId="Equation.DSMT4">
                  <p:embed/>
                </p:oleObj>
              </mc:Choice>
              <mc:Fallback>
                <p:oleObj name="Equation" r:id="rId3" imgW="18288000" imgH="4876800" progId="Equation.DSMT4">
                  <p:embed/>
                  <p:pic>
                    <p:nvPicPr>
                      <p:cNvPr id="0" name="Object 4"/>
                      <p:cNvPicPr>
                        <a:picLocks noChangeAspect="1"/>
                      </p:cNvPicPr>
                      <p:nvPr/>
                    </p:nvPicPr>
                    <p:blipFill>
                      <a:blip r:embed="rId4"/>
                      <a:stretch>
                        <a:fillRect/>
                      </a:stretch>
                    </p:blipFill>
                    <p:spPr>
                      <a:xfrm>
                        <a:off x="5207318" y="3542030"/>
                        <a:ext cx="1906587" cy="508000"/>
                      </a:xfrm>
                      <a:prstGeom prst="rect">
                        <a:avLst/>
                      </a:prstGeom>
                      <a:noFill/>
                      <a:ln w="9525">
                        <a:noFill/>
                      </a:ln>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内容占位符 2"/>
          <p:cNvSpPr>
            <a:spLocks noGrp="1"/>
          </p:cNvSpPr>
          <p:nvPr>
            <p:ph idx="1"/>
          </p:nvPr>
        </p:nvSpPr>
        <p:spPr>
          <a:xfrm>
            <a:off x="250825" y="692150"/>
            <a:ext cx="8704263" cy="5440363"/>
          </a:xfrm>
        </p:spPr>
        <p:txBody>
          <a:bodyPr/>
          <a:lstStyle/>
          <a:p>
            <a:pPr lvl="1"/>
            <a:r>
              <a:rPr lang="zh-CN" altLang="en-US"/>
              <a:t>两个天线的</a:t>
            </a:r>
            <a:r>
              <a:rPr lang="en-US" altLang="zh-CN"/>
              <a:t>LOS</a:t>
            </a:r>
            <a:r>
              <a:rPr lang="zh-CN" altLang="en-US"/>
              <a:t>传输距离</a:t>
            </a:r>
            <a:endParaRPr lang="en-US" altLang="zh-CN"/>
          </a:p>
          <a:p>
            <a:pPr lvl="2"/>
            <a:r>
              <a:rPr lang="en-US" altLang="zh-CN" i="1"/>
              <a:t>h</a:t>
            </a:r>
            <a:r>
              <a:rPr lang="en-US" altLang="zh-CN" i="1" baseline="-25000"/>
              <a:t>1</a:t>
            </a:r>
            <a:r>
              <a:rPr lang="zh-CN" altLang="en-US"/>
              <a:t>和</a:t>
            </a:r>
            <a:r>
              <a:rPr lang="en-US" altLang="zh-CN" i="1"/>
              <a:t>h</a:t>
            </a:r>
            <a:r>
              <a:rPr lang="en-US" altLang="zh-CN" i="1" baseline="-25000"/>
              <a:t>2</a:t>
            </a:r>
            <a:r>
              <a:rPr lang="zh-CN" altLang="en-US"/>
              <a:t>分别是两个天线的高度</a:t>
            </a:r>
          </a:p>
          <a:p>
            <a:r>
              <a:rPr lang="zh-CN" altLang="en-US"/>
              <a:t>例：两个天线，发射天线</a:t>
            </a:r>
            <a:r>
              <a:rPr lang="en-US" altLang="zh-CN"/>
              <a:t>100</a:t>
            </a:r>
            <a:r>
              <a:rPr lang="zh-CN" altLang="en-US"/>
              <a:t>米高，接收天线位于地面，它们之间的最大通信距离满足</a:t>
            </a:r>
            <a:br>
              <a:rPr lang="en-US" altLang="zh-CN"/>
            </a:br>
            <a:br>
              <a:rPr lang="en-US" altLang="zh-CN"/>
            </a:br>
            <a:br>
              <a:rPr lang="en-US" altLang="zh-CN"/>
            </a:br>
            <a:r>
              <a:rPr lang="zh-CN" altLang="en-US"/>
              <a:t>如果接收天线</a:t>
            </a:r>
            <a:r>
              <a:rPr lang="en-US" altLang="zh-CN"/>
              <a:t>10</a:t>
            </a:r>
            <a:r>
              <a:rPr lang="zh-CN" altLang="en-US"/>
              <a:t>米高，要实现相同的最大通信距离，发射天线应为多高</a:t>
            </a:r>
          </a:p>
        </p:txBody>
      </p:sp>
      <p:sp>
        <p:nvSpPr>
          <p:cNvPr id="4" name="灯片编号占位符 3"/>
          <p:cNvSpPr>
            <a:spLocks noGrp="1"/>
          </p:cNvSpPr>
          <p:nvPr>
            <p:ph type="sldNum" sz="quarter" idx="12"/>
          </p:nvPr>
        </p:nvSpPr>
        <p:spPr/>
        <p:txBody>
          <a:bodyPr/>
          <a:lstStyle/>
          <a:p>
            <a:pPr>
              <a:defRPr/>
            </a:pPr>
            <a:fld id="{2B7D0589-9155-4324-AE9F-12DB6503D595}" type="slidenum">
              <a:rPr lang="zh-CN" altLang="en-US" smtClean="0"/>
              <a:t>61</a:t>
            </a:fld>
            <a:endParaRPr lang="zh-CN" altLang="en-US"/>
          </a:p>
        </p:txBody>
      </p:sp>
      <p:graphicFrame>
        <p:nvGraphicFramePr>
          <p:cNvPr id="3074" name="Object 2"/>
          <p:cNvGraphicFramePr>
            <a:graphicFrameLocks noChangeAspect="1"/>
          </p:cNvGraphicFramePr>
          <p:nvPr/>
        </p:nvGraphicFramePr>
        <p:xfrm>
          <a:off x="774700" y="2783523"/>
          <a:ext cx="4059238" cy="649287"/>
        </p:xfrm>
        <a:graphic>
          <a:graphicData uri="http://schemas.openxmlformats.org/presentationml/2006/ole">
            <mc:AlternateContent xmlns:mc="http://schemas.openxmlformats.org/markup-compatibility/2006">
              <mc:Choice xmlns:v="urn:schemas-microsoft-com:vml" Requires="v">
                <p:oleObj spid="_x0000_s50825" name="Equation" r:id="rId3" imgW="30480000" imgH="4876800" progId="Equation.DSMT4">
                  <p:embed/>
                </p:oleObj>
              </mc:Choice>
              <mc:Fallback>
                <p:oleObj name="Equation" r:id="rId3" imgW="30480000" imgH="4876800" progId="Equation.DSMT4">
                  <p:embed/>
                  <p:pic>
                    <p:nvPicPr>
                      <p:cNvPr id="0" name="Object 2"/>
                      <p:cNvPicPr>
                        <a:picLocks noChangeAspect="1"/>
                      </p:cNvPicPr>
                      <p:nvPr/>
                    </p:nvPicPr>
                    <p:blipFill>
                      <a:blip r:embed="rId4"/>
                      <a:stretch>
                        <a:fillRect/>
                      </a:stretch>
                    </p:blipFill>
                    <p:spPr>
                      <a:xfrm>
                        <a:off x="774700" y="2783523"/>
                        <a:ext cx="4059238" cy="649287"/>
                      </a:xfrm>
                      <a:prstGeom prst="rect">
                        <a:avLst/>
                      </a:prstGeom>
                      <a:noFill/>
                      <a:ln w="9525">
                        <a:noFill/>
                      </a:ln>
                    </p:spPr>
                  </p:pic>
                </p:oleObj>
              </mc:Fallback>
            </mc:AlternateContent>
          </a:graphicData>
        </a:graphic>
      </p:graphicFrame>
      <p:graphicFrame>
        <p:nvGraphicFramePr>
          <p:cNvPr id="3075" name="Object 3"/>
          <p:cNvGraphicFramePr>
            <a:graphicFrameLocks noChangeAspect="1"/>
          </p:cNvGraphicFramePr>
          <p:nvPr/>
        </p:nvGraphicFramePr>
        <p:xfrm>
          <a:off x="722313" y="4710748"/>
          <a:ext cx="3994150" cy="1241425"/>
        </p:xfrm>
        <a:graphic>
          <a:graphicData uri="http://schemas.openxmlformats.org/presentationml/2006/ole">
            <mc:AlternateContent xmlns:mc="http://schemas.openxmlformats.org/markup-compatibility/2006">
              <mc:Choice xmlns:v="urn:schemas-microsoft-com:vml" Requires="v">
                <p:oleObj spid="_x0000_s50826" name="Equation" r:id="rId5" imgW="38100000" imgH="11887200" progId="Equation.DSMT4">
                  <p:embed/>
                </p:oleObj>
              </mc:Choice>
              <mc:Fallback>
                <p:oleObj name="Equation" r:id="rId5" imgW="38100000" imgH="11887200" progId="Equation.DSMT4">
                  <p:embed/>
                  <p:pic>
                    <p:nvPicPr>
                      <p:cNvPr id="0" name="Object 3"/>
                      <p:cNvPicPr>
                        <a:picLocks noChangeAspect="1"/>
                      </p:cNvPicPr>
                      <p:nvPr/>
                    </p:nvPicPr>
                    <p:blipFill>
                      <a:blip r:embed="rId6"/>
                      <a:stretch>
                        <a:fillRect/>
                      </a:stretch>
                    </p:blipFill>
                    <p:spPr>
                      <a:xfrm>
                        <a:off x="722313" y="4710748"/>
                        <a:ext cx="3994150" cy="1241425"/>
                      </a:xfrm>
                      <a:prstGeom prst="rect">
                        <a:avLst/>
                      </a:prstGeom>
                      <a:noFill/>
                      <a:ln w="9525">
                        <a:noFill/>
                      </a:ln>
                    </p:spPr>
                  </p:pic>
                </p:oleObj>
              </mc:Fallback>
            </mc:AlternateContent>
          </a:graphicData>
        </a:graphic>
      </p:graphicFrame>
      <p:graphicFrame>
        <p:nvGraphicFramePr>
          <p:cNvPr id="3076" name="Object 5"/>
          <p:cNvGraphicFramePr>
            <a:graphicFrameLocks noChangeAspect="1"/>
          </p:cNvGraphicFramePr>
          <p:nvPr/>
        </p:nvGraphicFramePr>
        <p:xfrm>
          <a:off x="5003800" y="641350"/>
          <a:ext cx="3386138" cy="700088"/>
        </p:xfrm>
        <a:graphic>
          <a:graphicData uri="http://schemas.openxmlformats.org/presentationml/2006/ole">
            <mc:AlternateContent xmlns:mc="http://schemas.openxmlformats.org/markup-compatibility/2006">
              <mc:Choice xmlns:v="urn:schemas-microsoft-com:vml" Requires="v">
                <p:oleObj spid="_x0000_s50827" name="Equation" r:id="rId7" imgW="32308800" imgH="6705600" progId="Equation.DSMT4">
                  <p:embed/>
                </p:oleObj>
              </mc:Choice>
              <mc:Fallback>
                <p:oleObj name="Equation" r:id="rId7" imgW="32308800" imgH="6705600" progId="Equation.DSMT4">
                  <p:embed/>
                  <p:pic>
                    <p:nvPicPr>
                      <p:cNvPr id="0" name="Object 5"/>
                      <p:cNvPicPr>
                        <a:picLocks noChangeAspect="1"/>
                      </p:cNvPicPr>
                      <p:nvPr/>
                    </p:nvPicPr>
                    <p:blipFill>
                      <a:blip r:embed="rId8"/>
                      <a:stretch>
                        <a:fillRect/>
                      </a:stretch>
                    </p:blipFill>
                    <p:spPr>
                      <a:xfrm>
                        <a:off x="5003800" y="641350"/>
                        <a:ext cx="3386138" cy="700088"/>
                      </a:xfrm>
                      <a:prstGeom prst="rect">
                        <a:avLst/>
                      </a:prstGeom>
                      <a:noFill/>
                      <a:ln w="9525">
                        <a:noFill/>
                      </a:ln>
                    </p:spPr>
                  </p:pic>
                </p:oleObj>
              </mc:Fallback>
            </mc:AlternateContent>
          </a:graphicData>
        </a:graphic>
      </p:graphicFrame>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1029"/>
          <p:cNvGraphicFramePr/>
          <p:nvPr/>
        </p:nvGraphicFramePr>
        <p:xfrm>
          <a:off x="2051050" y="2852738"/>
          <a:ext cx="5316538" cy="3619500"/>
        </p:xfrm>
        <a:graphic>
          <a:graphicData uri="http://schemas.openxmlformats.org/presentationml/2006/ole">
            <mc:AlternateContent xmlns:mc="http://schemas.openxmlformats.org/markup-compatibility/2006">
              <mc:Choice xmlns:v="urn:schemas-microsoft-com:vml" Requires="v">
                <p:oleObj spid="_x0000_s51633" r:id="rId3" imgW="2583180" imgH="1760220" progId="Visio.Drawing.4">
                  <p:embed/>
                </p:oleObj>
              </mc:Choice>
              <mc:Fallback>
                <p:oleObj r:id="rId3" imgW="2583180" imgH="1760220" progId="Visio.Drawing.4">
                  <p:embed/>
                  <p:pic>
                    <p:nvPicPr>
                      <p:cNvPr id="0" name="图片 3118"/>
                      <p:cNvPicPr/>
                      <p:nvPr/>
                    </p:nvPicPr>
                    <p:blipFill>
                      <a:blip r:embed="rId4"/>
                      <a:stretch>
                        <a:fillRect/>
                      </a:stretch>
                    </p:blipFill>
                    <p:spPr>
                      <a:xfrm>
                        <a:off x="2051050" y="2852738"/>
                        <a:ext cx="5316538" cy="3619500"/>
                      </a:xfrm>
                      <a:prstGeom prst="rect">
                        <a:avLst/>
                      </a:prstGeom>
                      <a:noFill/>
                      <a:ln w="38100">
                        <a:noFill/>
                        <a:miter/>
                      </a:ln>
                    </p:spPr>
                  </p:pic>
                </p:oleObj>
              </mc:Fallback>
            </mc:AlternateContent>
          </a:graphicData>
        </a:graphic>
      </p:graphicFrame>
      <p:sp>
        <p:nvSpPr>
          <p:cNvPr id="24580" name="Rectangle 1030"/>
          <p:cNvSpPr/>
          <p:nvPr/>
        </p:nvSpPr>
        <p:spPr>
          <a:xfrm>
            <a:off x="684213" y="692150"/>
            <a:ext cx="7559675" cy="519113"/>
          </a:xfrm>
          <a:prstGeom prst="rect">
            <a:avLst/>
          </a:prstGeom>
          <a:noFill/>
          <a:ln w="9525">
            <a:noFill/>
          </a:ln>
        </p:spPr>
        <p:txBody>
          <a:bodyPr>
            <a:spAutoFit/>
          </a:bodyPr>
          <a:lstStyle/>
          <a:p>
            <a:pPr lvl="0" eaLnBrk="1" hangingPunct="1"/>
            <a:r>
              <a:rPr lang="zh-CN" altLang="en-US" sz="2800" b="1">
                <a:solidFill>
                  <a:srgbClr val="FF0000"/>
                </a:solidFill>
                <a:latin typeface="Times New Roman" panose="02020603050405020304" pitchFamily="18" charset="0"/>
                <a:ea typeface="宋体" panose="02010600030101010101" pitchFamily="2" charset="-122"/>
              </a:rPr>
              <a:t>视线距离－－视线所能达到的最远距离</a:t>
            </a:r>
            <a:r>
              <a:rPr lang="zh-CN" altLang="en-US" sz="2800" b="1">
                <a:solidFill>
                  <a:srgbClr val="009900"/>
                </a:solidFill>
                <a:latin typeface="Times New Roman" panose="02020603050405020304" pitchFamily="18" charset="0"/>
                <a:ea typeface="宋体" panose="02010600030101010101" pitchFamily="2" charset="-122"/>
              </a:rPr>
              <a:t>  </a:t>
            </a:r>
          </a:p>
        </p:txBody>
      </p:sp>
      <p:sp>
        <p:nvSpPr>
          <p:cNvPr id="24581" name="Rectangle 1031"/>
          <p:cNvSpPr/>
          <p:nvPr/>
        </p:nvSpPr>
        <p:spPr>
          <a:xfrm>
            <a:off x="611188" y="1484313"/>
            <a:ext cx="8532812" cy="519112"/>
          </a:xfrm>
          <a:prstGeom prst="rect">
            <a:avLst/>
          </a:prstGeom>
          <a:noFill/>
          <a:ln w="9525">
            <a:noFill/>
          </a:ln>
        </p:spPr>
        <p:txBody>
          <a:bodyPr>
            <a:spAutoFit/>
          </a:bodyPr>
          <a:lstStyle/>
          <a:p>
            <a:pPr lvl="0" eaLnBrk="1" hangingPunct="1"/>
            <a:r>
              <a:rPr lang="en-US" altLang="zh-CN" sz="2800" b="1">
                <a:solidFill>
                  <a:srgbClr val="000000"/>
                </a:solidFill>
                <a:latin typeface="Times New Roman" panose="02020603050405020304" pitchFamily="18" charset="0"/>
                <a:ea typeface="楷体_GB2312" pitchFamily="49" charset="-122"/>
              </a:rPr>
              <a:t>        </a:t>
            </a:r>
            <a:r>
              <a:rPr lang="zh-CN" altLang="en-US" sz="2800" b="1">
                <a:solidFill>
                  <a:srgbClr val="000000"/>
                </a:solidFill>
                <a:latin typeface="Times New Roman" panose="02020603050405020304" pitchFamily="18" charset="0"/>
                <a:ea typeface="楷体_GB2312" pitchFamily="49" charset="-122"/>
              </a:rPr>
              <a:t>在通信工程中常常把由</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1</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2</a:t>
            </a:r>
            <a:r>
              <a:rPr lang="zh-CN" altLang="en-US" sz="2800" b="1">
                <a:solidFill>
                  <a:srgbClr val="000000"/>
                </a:solidFill>
                <a:latin typeface="Times New Roman" panose="02020603050405020304" pitchFamily="18" charset="0"/>
                <a:ea typeface="楷体_GB2312" pitchFamily="49" charset="-122"/>
              </a:rPr>
              <a:t>限定的极限地面 </a:t>
            </a:r>
          </a:p>
        </p:txBody>
      </p:sp>
      <p:graphicFrame>
        <p:nvGraphicFramePr>
          <p:cNvPr id="24579" name="Object 1032"/>
          <p:cNvGraphicFramePr/>
          <p:nvPr/>
        </p:nvGraphicFramePr>
        <p:xfrm>
          <a:off x="1547813" y="2133600"/>
          <a:ext cx="1512887" cy="612775"/>
        </p:xfrm>
        <a:graphic>
          <a:graphicData uri="http://schemas.openxmlformats.org/presentationml/2006/ole">
            <mc:AlternateContent xmlns:mc="http://schemas.openxmlformats.org/markup-compatibility/2006">
              <mc:Choice xmlns:v="urn:schemas-microsoft-com:vml" Requires="v">
                <p:oleObj spid="_x0000_s51634" r:id="rId5" imgW="596900" imgH="241300" progId="Equation.3">
                  <p:embed/>
                </p:oleObj>
              </mc:Choice>
              <mc:Fallback>
                <p:oleObj r:id="rId5" imgW="596900" imgH="241300" progId="Equation.3">
                  <p:embed/>
                  <p:pic>
                    <p:nvPicPr>
                      <p:cNvPr id="0" name="图片 3119"/>
                      <p:cNvPicPr/>
                      <p:nvPr/>
                    </p:nvPicPr>
                    <p:blipFill>
                      <a:blip r:embed="rId6"/>
                      <a:stretch>
                        <a:fillRect/>
                      </a:stretch>
                    </p:blipFill>
                    <p:spPr>
                      <a:xfrm>
                        <a:off x="1547813" y="2133600"/>
                        <a:ext cx="1512887" cy="612775"/>
                      </a:xfrm>
                      <a:prstGeom prst="rect">
                        <a:avLst/>
                      </a:prstGeom>
                      <a:noFill/>
                      <a:ln w="38100">
                        <a:noFill/>
                        <a:miter/>
                      </a:ln>
                    </p:spPr>
                  </p:pic>
                </p:oleObj>
              </mc:Fallback>
            </mc:AlternateContent>
          </a:graphicData>
        </a:graphic>
      </p:graphicFrame>
      <p:sp>
        <p:nvSpPr>
          <p:cNvPr id="24582" name="Arc 1034"/>
          <p:cNvSpPr/>
          <p:nvPr/>
        </p:nvSpPr>
        <p:spPr>
          <a:xfrm>
            <a:off x="1692275" y="2060575"/>
            <a:ext cx="596900" cy="430213"/>
          </a:xfrm>
          <a:custGeom>
            <a:avLst/>
            <a:gdLst>
              <a:gd name="txL" fmla="*/ 0 w 34196"/>
              <a:gd name="txT" fmla="*/ 0 h 21600"/>
              <a:gd name="txR" fmla="*/ 34196 w 34196"/>
              <a:gd name="txB" fmla="*/ 21600 h 21600"/>
            </a:gdLst>
            <a:ahLst/>
            <a:cxnLst>
              <a:cxn ang="0">
                <a:pos x="0" y="158402"/>
              </a:cxn>
              <a:cxn ang="0">
                <a:pos x="596900" y="176746"/>
              </a:cxn>
              <a:cxn ang="0">
                <a:pos x="292253" y="430213"/>
              </a:cxn>
            </a:cxnLst>
            <a:rect l="txL" t="txT" r="txR" b="txB"/>
            <a:pathLst>
              <a:path w="34196" h="21600" fill="none">
                <a:moveTo>
                  <a:pt x="0" y="7953"/>
                </a:moveTo>
                <a:cubicBezTo>
                  <a:pt x="4102" y="2920"/>
                  <a:pt x="10250" y="-1"/>
                  <a:pt x="16743" y="0"/>
                </a:cubicBezTo>
                <a:cubicBezTo>
                  <a:pt x="23644" y="0"/>
                  <a:pt x="30130" y="3297"/>
                  <a:pt x="34196" y="8873"/>
                </a:cubicBezTo>
              </a:path>
              <a:path w="34196" h="21600" stroke="0">
                <a:moveTo>
                  <a:pt x="0" y="7953"/>
                </a:moveTo>
                <a:cubicBezTo>
                  <a:pt x="4102" y="2920"/>
                  <a:pt x="10250" y="-1"/>
                  <a:pt x="16743" y="0"/>
                </a:cubicBezTo>
                <a:cubicBezTo>
                  <a:pt x="23644" y="0"/>
                  <a:pt x="30130" y="3297"/>
                  <a:pt x="34196" y="8873"/>
                </a:cubicBezTo>
                <a:lnTo>
                  <a:pt x="16743" y="21600"/>
                </a:lnTo>
                <a:close/>
              </a:path>
            </a:pathLst>
          </a:custGeom>
          <a:noFill/>
          <a:ln w="9525" cap="flat" cmpd="sng">
            <a:solidFill>
              <a:srgbClr val="000000"/>
            </a:solidFill>
            <a:prstDash val="solid"/>
            <a:round/>
            <a:headEnd type="none" w="med" len="med"/>
            <a:tailEnd type="none" w="med" len="med"/>
          </a:ln>
        </p:spPr>
        <p:txBody>
          <a:bodyPr wrap="none" anchor="ctr"/>
          <a:lstStyle/>
          <a:p>
            <a:pPr lvl="0" eaLnBrk="1" hangingPunct="1"/>
            <a:endParaRPr lang="zh-CN" altLang="en-US">
              <a:latin typeface="Arial" panose="020B0604020202020204" pitchFamily="34" charset="0"/>
              <a:ea typeface="宋体" panose="02010600030101010101" pitchFamily="2" charset="-122"/>
            </a:endParaRPr>
          </a:p>
        </p:txBody>
      </p:sp>
      <p:sp>
        <p:nvSpPr>
          <p:cNvPr id="24583" name="Rectangle 1035" descr="窄竖线"/>
          <p:cNvSpPr/>
          <p:nvPr/>
        </p:nvSpPr>
        <p:spPr>
          <a:xfrm>
            <a:off x="539750" y="2133600"/>
            <a:ext cx="1079500" cy="519113"/>
          </a:xfrm>
          <a:prstGeom prst="rect">
            <a:avLst/>
          </a:prstGeom>
          <a:noFill/>
          <a:ln w="12700">
            <a:noFill/>
          </a:ln>
        </p:spPr>
        <p:txBody>
          <a:bodyPr>
            <a:spAutoFit/>
          </a:bodyPr>
          <a:lstStyle/>
          <a:p>
            <a:pPr lvl="0" eaLnBrk="1" hangingPunct="1"/>
            <a:r>
              <a:rPr lang="zh-CN" altLang="en-US" sz="2800" b="1">
                <a:solidFill>
                  <a:srgbClr val="000000"/>
                </a:solidFill>
                <a:latin typeface="Arial" panose="020B0604020202020204" pitchFamily="34" charset="0"/>
                <a:ea typeface="楷体_GB2312" pitchFamily="49" charset="-122"/>
              </a:rPr>
              <a:t>距离 </a:t>
            </a:r>
          </a:p>
        </p:txBody>
      </p:sp>
      <p:sp>
        <p:nvSpPr>
          <p:cNvPr id="24584" name="Rectangle 1036" descr="窄竖线"/>
          <p:cNvSpPr/>
          <p:nvPr/>
        </p:nvSpPr>
        <p:spPr>
          <a:xfrm>
            <a:off x="3068638" y="2192338"/>
            <a:ext cx="2782887" cy="519112"/>
          </a:xfrm>
          <a:prstGeom prst="rect">
            <a:avLst/>
          </a:prstGeom>
          <a:noFill/>
          <a:ln w="12700">
            <a:noFill/>
          </a:ln>
        </p:spPr>
        <p:txBody>
          <a:bodyPr wrap="none">
            <a:spAutoFit/>
          </a:bodyPr>
          <a:lstStyle/>
          <a:p>
            <a:pPr lvl="0" eaLnBrk="1" hangingPunct="1"/>
            <a:r>
              <a:rPr lang="zh-CN" altLang="en-US" sz="2800" b="1">
                <a:solidFill>
                  <a:srgbClr val="000000"/>
                </a:solidFill>
                <a:latin typeface="Arial" panose="020B0604020202020204" pitchFamily="34" charset="0"/>
                <a:ea typeface="楷体_GB2312" pitchFamily="49" charset="-122"/>
              </a:rPr>
              <a:t>称为视线距离。 </a:t>
            </a:r>
          </a:p>
        </p:txBody>
      </p:sp>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4"/>
          <p:cNvGraphicFramePr/>
          <p:nvPr/>
        </p:nvGraphicFramePr>
        <p:xfrm>
          <a:off x="827088" y="3352800"/>
          <a:ext cx="5638800" cy="1409700"/>
        </p:xfrm>
        <a:graphic>
          <a:graphicData uri="http://schemas.openxmlformats.org/presentationml/2006/ole">
            <mc:AlternateContent xmlns:mc="http://schemas.openxmlformats.org/markup-compatibility/2006">
              <mc:Choice xmlns:v="urn:schemas-microsoft-com:vml" Requires="v">
                <p:oleObj spid="_x0000_s53089" r:id="rId3" imgW="2335530" imgH="584200" progId="Equation.DSMT4">
                  <p:embed/>
                </p:oleObj>
              </mc:Choice>
              <mc:Fallback>
                <p:oleObj r:id="rId3" imgW="2335530" imgH="584200" progId="Equation.DSMT4">
                  <p:embed/>
                  <p:pic>
                    <p:nvPicPr>
                      <p:cNvPr id="0" name="图片 3114"/>
                      <p:cNvPicPr/>
                      <p:nvPr/>
                    </p:nvPicPr>
                    <p:blipFill>
                      <a:blip r:embed="rId4"/>
                      <a:stretch>
                        <a:fillRect/>
                      </a:stretch>
                    </p:blipFill>
                    <p:spPr>
                      <a:xfrm>
                        <a:off x="827088" y="3352800"/>
                        <a:ext cx="5638800" cy="1409700"/>
                      </a:xfrm>
                      <a:prstGeom prst="rect">
                        <a:avLst/>
                      </a:prstGeom>
                      <a:noFill/>
                      <a:ln w="38100">
                        <a:noFill/>
                        <a:miter/>
                      </a:ln>
                    </p:spPr>
                  </p:pic>
                </p:oleObj>
              </mc:Fallback>
            </mc:AlternateContent>
          </a:graphicData>
        </a:graphic>
      </p:graphicFrame>
      <p:sp>
        <p:nvSpPr>
          <p:cNvPr id="25605" name="Text Box 5"/>
          <p:cNvSpPr txBox="1"/>
          <p:nvPr/>
        </p:nvSpPr>
        <p:spPr>
          <a:xfrm>
            <a:off x="6876733" y="3497580"/>
            <a:ext cx="1981200" cy="457200"/>
          </a:xfrm>
          <a:prstGeom prst="rect">
            <a:avLst/>
          </a:prstGeom>
          <a:noFill/>
          <a:ln w="9525">
            <a:noFill/>
          </a:ln>
        </p:spPr>
        <p:txBody>
          <a:bodyPr>
            <a:spAutoFit/>
          </a:bodyPr>
          <a:lstStyle/>
          <a:p>
            <a:pPr lvl="0" eaLnBrk="1" hangingPunct="1">
              <a:spcBef>
                <a:spcPct val="50000"/>
              </a:spcBef>
            </a:pPr>
            <a:r>
              <a:rPr lang="en-US" altLang="zh-CN" sz="2400" b="1">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华文彩云" pitchFamily="2" charset="-122"/>
              </a:rPr>
              <a:t> </a:t>
            </a:r>
          </a:p>
        </p:txBody>
      </p:sp>
      <p:sp>
        <p:nvSpPr>
          <p:cNvPr id="25606" name="Text Box 6"/>
          <p:cNvSpPr txBox="1"/>
          <p:nvPr/>
        </p:nvSpPr>
        <p:spPr>
          <a:xfrm>
            <a:off x="6876733" y="4216718"/>
            <a:ext cx="1752600" cy="457200"/>
          </a:xfrm>
          <a:prstGeom prst="rect">
            <a:avLst/>
          </a:prstGeom>
          <a:noFill/>
          <a:ln w="9525">
            <a:noFill/>
          </a:ln>
        </p:spPr>
        <p:txBody>
          <a:bodyPr>
            <a:spAutoFit/>
          </a:bodyPr>
          <a:lstStyle/>
          <a:p>
            <a:pPr lvl="0" algn="just" eaLnBrk="1" hangingPunct="1">
              <a:spcBef>
                <a:spcPct val="50000"/>
              </a:spcBef>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华文彩云" pitchFamily="2" charset="-122"/>
            </a:endParaRPr>
          </a:p>
        </p:txBody>
      </p:sp>
      <p:sp>
        <p:nvSpPr>
          <p:cNvPr id="25607" name="Text Box 7"/>
          <p:cNvSpPr txBox="1"/>
          <p:nvPr/>
        </p:nvSpPr>
        <p:spPr>
          <a:xfrm>
            <a:off x="684213" y="4866640"/>
            <a:ext cx="8135937" cy="519113"/>
          </a:xfrm>
          <a:prstGeom prst="rect">
            <a:avLst/>
          </a:prstGeom>
          <a:noFill/>
          <a:ln w="9525">
            <a:noFill/>
          </a:ln>
        </p:spPr>
        <p:txBody>
          <a:bodyPr>
            <a:spAutoFit/>
          </a:bodyPr>
          <a:lstStyle/>
          <a:p>
            <a:pPr lvl="0" algn="just" eaLnBrk="1" hangingPunct="1">
              <a:spcBef>
                <a:spcPct val="50000"/>
              </a:spcBef>
            </a:pPr>
            <a:r>
              <a:rPr lang="zh-CN" altLang="en-US" sz="2800" b="1">
                <a:solidFill>
                  <a:srgbClr val="000000"/>
                </a:solidFill>
                <a:latin typeface="Times New Roman" panose="02020603050405020304" pitchFamily="18" charset="0"/>
                <a:ea typeface="楷体_GB2312" pitchFamily="49" charset="-122"/>
              </a:rPr>
              <a:t>由于常满足</a:t>
            </a:r>
            <a:r>
              <a:rPr lang="en-US" altLang="zh-CN" sz="2800" b="1" i="1">
                <a:solidFill>
                  <a:srgbClr val="000000"/>
                </a:solidFill>
                <a:latin typeface="Times New Roman" panose="02020603050405020304" pitchFamily="18" charset="0"/>
                <a:ea typeface="楷体_GB2312" pitchFamily="49" charset="-122"/>
              </a:rPr>
              <a:t>R</a:t>
            </a:r>
            <a:r>
              <a:rPr lang="en-US" altLang="zh-CN" sz="2800" b="1">
                <a:solidFill>
                  <a:srgbClr val="000000"/>
                </a:solidFill>
                <a:latin typeface="Times New Roman" panose="02020603050405020304" pitchFamily="18" charset="0"/>
                <a:ea typeface="楷体_GB2312" pitchFamily="49" charset="-122"/>
              </a:rPr>
              <a:t>&gt;&gt;</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1</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R</a:t>
            </a:r>
            <a:r>
              <a:rPr lang="en-US" altLang="zh-CN" sz="2800" b="1">
                <a:solidFill>
                  <a:srgbClr val="000000"/>
                </a:solidFill>
                <a:latin typeface="Times New Roman" panose="02020603050405020304" pitchFamily="18" charset="0"/>
                <a:ea typeface="楷体_GB2312" pitchFamily="49" charset="-122"/>
              </a:rPr>
              <a:t>&gt;&gt;</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2</a:t>
            </a:r>
            <a:r>
              <a:rPr lang="zh-CN" altLang="en-US" sz="2800" b="1">
                <a:solidFill>
                  <a:srgbClr val="000000"/>
                </a:solidFill>
                <a:latin typeface="Times New Roman" panose="02020603050405020304" pitchFamily="18" charset="0"/>
                <a:ea typeface="楷体_GB2312" pitchFamily="49" charset="-122"/>
              </a:rPr>
              <a:t>，因此视线距离可写为</a:t>
            </a:r>
          </a:p>
        </p:txBody>
      </p:sp>
      <p:graphicFrame>
        <p:nvGraphicFramePr>
          <p:cNvPr id="25603" name="Object 8"/>
          <p:cNvGraphicFramePr/>
          <p:nvPr/>
        </p:nvGraphicFramePr>
        <p:xfrm>
          <a:off x="827088" y="5515928"/>
          <a:ext cx="5334000" cy="704850"/>
        </p:xfrm>
        <a:graphic>
          <a:graphicData uri="http://schemas.openxmlformats.org/presentationml/2006/ole">
            <mc:AlternateContent xmlns:mc="http://schemas.openxmlformats.org/markup-compatibility/2006">
              <mc:Choice xmlns:v="urn:schemas-microsoft-com:vml" Requires="v">
                <p:oleObj spid="_x0000_s53090" r:id="rId5" imgW="2016760" imgH="266065" progId="Equation.DSMT4">
                  <p:embed/>
                </p:oleObj>
              </mc:Choice>
              <mc:Fallback>
                <p:oleObj r:id="rId5" imgW="2016760" imgH="266065" progId="Equation.DSMT4">
                  <p:embed/>
                  <p:pic>
                    <p:nvPicPr>
                      <p:cNvPr id="0" name="图片 3115"/>
                      <p:cNvPicPr/>
                      <p:nvPr/>
                    </p:nvPicPr>
                    <p:blipFill>
                      <a:blip r:embed="rId6"/>
                      <a:stretch>
                        <a:fillRect/>
                      </a:stretch>
                    </p:blipFill>
                    <p:spPr>
                      <a:xfrm>
                        <a:off x="827088" y="5515928"/>
                        <a:ext cx="5334000" cy="704850"/>
                      </a:xfrm>
                      <a:prstGeom prst="rect">
                        <a:avLst/>
                      </a:prstGeom>
                      <a:noFill/>
                      <a:ln w="38100">
                        <a:noFill/>
                        <a:miter/>
                      </a:ln>
                    </p:spPr>
                  </p:pic>
                </p:oleObj>
              </mc:Fallback>
            </mc:AlternateContent>
          </a:graphicData>
        </a:graphic>
      </p:graphicFrame>
      <p:sp>
        <p:nvSpPr>
          <p:cNvPr id="25608" name="Text Box 9"/>
          <p:cNvSpPr txBox="1"/>
          <p:nvPr/>
        </p:nvSpPr>
        <p:spPr>
          <a:xfrm>
            <a:off x="6534150" y="5588953"/>
            <a:ext cx="2286000" cy="457200"/>
          </a:xfrm>
          <a:prstGeom prst="rect">
            <a:avLst/>
          </a:prstGeom>
          <a:noFill/>
          <a:ln w="9525">
            <a:noFill/>
          </a:ln>
        </p:spPr>
        <p:txBody>
          <a:bodyPr>
            <a:spAutoFit/>
          </a:bodyPr>
          <a:lstStyle/>
          <a:p>
            <a:pPr lvl="0" algn="just" eaLnBrk="1" hangingPunct="1">
              <a:spcBef>
                <a:spcPct val="50000"/>
              </a:spcBef>
            </a:pPr>
            <a:r>
              <a:rPr lang="en-US" altLang="zh-CN" sz="2400" b="1">
                <a:latin typeface="Times New Roman" panose="02020603050405020304" pitchFamily="18" charset="0"/>
                <a:ea typeface="宋体" panose="02010600030101010101" pitchFamily="2" charset="-122"/>
              </a:rPr>
              <a:t>     (3)  </a:t>
            </a:r>
            <a:endParaRPr lang="en-US" altLang="zh-CN" sz="2400" b="1">
              <a:latin typeface="Times New Roman" panose="02020603050405020304" pitchFamily="18" charset="0"/>
              <a:ea typeface="华文彩云" pitchFamily="2" charset="-122"/>
            </a:endParaRPr>
          </a:p>
        </p:txBody>
      </p:sp>
      <p:graphicFrame>
        <p:nvGraphicFramePr>
          <p:cNvPr id="25604" name="Object 10"/>
          <p:cNvGraphicFramePr/>
          <p:nvPr/>
        </p:nvGraphicFramePr>
        <p:xfrm>
          <a:off x="0" y="0"/>
          <a:ext cx="914400" cy="179388"/>
        </p:xfrm>
        <a:graphic>
          <a:graphicData uri="http://schemas.openxmlformats.org/presentationml/2006/ole">
            <mc:AlternateContent xmlns:mc="http://schemas.openxmlformats.org/markup-compatibility/2006">
              <mc:Choice xmlns:v="urn:schemas-microsoft-com:vml" Requires="v">
                <p:oleObj spid="_x0000_s53091" r:id="rId7" imgW="115570" imgH="179705" progId="Equation.DSMT4">
                  <p:embed/>
                </p:oleObj>
              </mc:Choice>
              <mc:Fallback>
                <p:oleObj r:id="rId7" imgW="115570" imgH="179705" progId="Equation.DSMT4">
                  <p:embed/>
                  <p:pic>
                    <p:nvPicPr>
                      <p:cNvPr id="0" name="图片 3113"/>
                      <p:cNvPicPr/>
                      <p:nvPr/>
                    </p:nvPicPr>
                    <p:blipFill>
                      <a:blip r:embed="rId8"/>
                      <a:stretch>
                        <a:fillRect/>
                      </a:stretch>
                    </p:blipFill>
                    <p:spPr>
                      <a:xfrm>
                        <a:off x="0" y="0"/>
                        <a:ext cx="914400" cy="179388"/>
                      </a:xfrm>
                      <a:prstGeom prst="rect">
                        <a:avLst/>
                      </a:prstGeom>
                      <a:noFill/>
                      <a:ln w="38100">
                        <a:noFill/>
                        <a:miter/>
                      </a:ln>
                    </p:spPr>
                  </p:pic>
                </p:oleObj>
              </mc:Fallback>
            </mc:AlternateContent>
          </a:graphicData>
        </a:graphic>
      </p:graphicFrame>
      <p:sp>
        <p:nvSpPr>
          <p:cNvPr id="25609" name="Rectangle 11" descr="窄竖线"/>
          <p:cNvSpPr/>
          <p:nvPr/>
        </p:nvSpPr>
        <p:spPr>
          <a:xfrm>
            <a:off x="827088" y="2706370"/>
            <a:ext cx="6985000" cy="604838"/>
          </a:xfrm>
          <a:prstGeom prst="rect">
            <a:avLst/>
          </a:prstGeom>
          <a:noFill/>
          <a:ln w="12700">
            <a:noFill/>
          </a:ln>
        </p:spPr>
        <p:txBody>
          <a:bodyPr>
            <a:spAutoFit/>
          </a:bodyPr>
          <a:lstStyle/>
          <a:p>
            <a:pPr lvl="0" eaLnBrk="1" hangingPunct="1">
              <a:lnSpc>
                <a:spcPct val="120000"/>
              </a:lnSpc>
            </a:pPr>
            <a:r>
              <a:rPr lang="zh-CN" altLang="en-US" sz="2800" b="1">
                <a:solidFill>
                  <a:srgbClr val="000000"/>
                </a:solidFill>
                <a:latin typeface="Times New Roman" panose="02020603050405020304" pitchFamily="18" charset="0"/>
                <a:ea typeface="楷体_GB2312" pitchFamily="49" charset="-122"/>
              </a:rPr>
              <a:t>若</a:t>
            </a:r>
            <a:r>
              <a:rPr lang="en-US" altLang="zh-CN" sz="2800" b="1">
                <a:solidFill>
                  <a:srgbClr val="000000"/>
                </a:solidFill>
                <a:latin typeface="Times New Roman" panose="02020603050405020304" pitchFamily="18" charset="0"/>
                <a:ea typeface="楷体_GB2312" pitchFamily="49" charset="-122"/>
              </a:rPr>
              <a:t>C</a:t>
            </a:r>
            <a:r>
              <a:rPr lang="zh-CN" altLang="en-US" sz="2800" b="1">
                <a:solidFill>
                  <a:srgbClr val="000000"/>
                </a:solidFill>
                <a:latin typeface="Times New Roman" panose="02020603050405020304" pitchFamily="18" charset="0"/>
                <a:ea typeface="楷体_GB2312" pitchFamily="49" charset="-122"/>
              </a:rPr>
              <a:t>点为</a:t>
            </a:r>
            <a:r>
              <a:rPr lang="en-US" altLang="zh-CN" sz="2800" b="1">
                <a:solidFill>
                  <a:srgbClr val="000000"/>
                </a:solidFill>
                <a:latin typeface="Times New Roman" panose="02020603050405020304" pitchFamily="18" charset="0"/>
                <a:ea typeface="楷体_GB2312" pitchFamily="49" charset="-122"/>
              </a:rPr>
              <a:t>A</a:t>
            </a:r>
            <a:r>
              <a:rPr lang="en-US" altLang="zh-CN" sz="2800" b="1" i="1">
                <a:solidFill>
                  <a:srgbClr val="000000"/>
                </a:solidFill>
                <a:latin typeface="Times New Roman" panose="02020603050405020304" pitchFamily="18" charset="0"/>
                <a:ea typeface="楷体_GB2312" pitchFamily="49" charset="-122"/>
              </a:rPr>
              <a:t>B</a:t>
            </a:r>
            <a:r>
              <a:rPr lang="zh-CN" altLang="en-US" sz="2800" b="1">
                <a:solidFill>
                  <a:srgbClr val="000000"/>
                </a:solidFill>
                <a:latin typeface="Times New Roman" panose="02020603050405020304" pitchFamily="18" charset="0"/>
                <a:ea typeface="楷体_GB2312" pitchFamily="49" charset="-122"/>
              </a:rPr>
              <a:t>与地球的切点，则有</a:t>
            </a:r>
          </a:p>
        </p:txBody>
      </p:sp>
      <p:graphicFrame>
        <p:nvGraphicFramePr>
          <p:cNvPr id="24578" name="Object 1029"/>
          <p:cNvGraphicFramePr>
            <a:graphicFrameLocks noGrp="1"/>
          </p:cNvGraphicFramePr>
          <p:nvPr>
            <p:ph idx="1"/>
          </p:nvPr>
        </p:nvGraphicFramePr>
        <p:xfrm>
          <a:off x="2486025" y="126365"/>
          <a:ext cx="4708525" cy="2920365"/>
        </p:xfrm>
        <a:graphic>
          <a:graphicData uri="http://schemas.openxmlformats.org/presentationml/2006/ole">
            <mc:AlternateContent xmlns:mc="http://schemas.openxmlformats.org/markup-compatibility/2006">
              <mc:Choice xmlns:v="urn:schemas-microsoft-com:vml" Requires="v">
                <p:oleObj spid="_x0000_s53092" r:id="rId9" imgW="2583180" imgH="1760220" progId="Visio.Drawing.4">
                  <p:embed/>
                </p:oleObj>
              </mc:Choice>
              <mc:Fallback>
                <p:oleObj r:id="rId9" imgW="2583180" imgH="1760220" progId="Visio.Drawing.4">
                  <p:embed/>
                  <p:pic>
                    <p:nvPicPr>
                      <p:cNvPr id="0" name="图片 3118"/>
                      <p:cNvPicPr/>
                      <p:nvPr/>
                    </p:nvPicPr>
                    <p:blipFill>
                      <a:blip r:embed="rId10"/>
                      <a:stretch>
                        <a:fillRect/>
                      </a:stretch>
                    </p:blipFill>
                    <p:spPr>
                      <a:xfrm>
                        <a:off x="2486025" y="126365"/>
                        <a:ext cx="4708525" cy="292036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p:cNvSpPr>
          <p:nvPr>
            <p:ph idx="1"/>
          </p:nvPr>
        </p:nvSpPr>
        <p:spPr>
          <a:xfrm>
            <a:off x="457200" y="1435100"/>
            <a:ext cx="8147050" cy="1066800"/>
          </a:xfrm>
        </p:spPr>
        <p:txBody>
          <a:bodyPr vert="horz" wrap="square" lIns="91440" tIns="45720" rIns="91440" bIns="45720" anchor="t"/>
          <a:lstStyle/>
          <a:p>
            <a:pPr algn="just" eaLnBrk="1" hangingPunct="1">
              <a:buNone/>
            </a:pPr>
            <a:r>
              <a:rPr lang="zh-CN" altLang="en-US"/>
              <a:t>将地球半径</a:t>
            </a:r>
            <a:r>
              <a:rPr lang="en-US" altLang="zh-CN" i="1"/>
              <a:t>R</a:t>
            </a:r>
            <a:r>
              <a:rPr lang="en-US" altLang="zh-CN"/>
              <a:t>=6370km</a:t>
            </a:r>
            <a:r>
              <a:rPr lang="zh-CN" altLang="en-US"/>
              <a:t>代入上式并且</a:t>
            </a:r>
            <a:r>
              <a:rPr lang="en-US" altLang="zh-CN" i="1"/>
              <a:t>H</a:t>
            </a:r>
            <a:r>
              <a:rPr lang="en-US" altLang="zh-CN" baseline="-25000"/>
              <a:t>1</a:t>
            </a:r>
            <a:r>
              <a:rPr lang="zh-CN" altLang="en-US"/>
              <a:t>、</a:t>
            </a:r>
            <a:r>
              <a:rPr lang="en-US" altLang="zh-CN" i="1"/>
              <a:t>H</a:t>
            </a:r>
            <a:r>
              <a:rPr lang="en-US" altLang="zh-CN" baseline="-25000"/>
              <a:t>2</a:t>
            </a:r>
            <a:r>
              <a:rPr lang="zh-CN" altLang="en-US"/>
              <a:t>均以米为单位时，</a:t>
            </a:r>
          </a:p>
        </p:txBody>
      </p:sp>
      <p:graphicFrame>
        <p:nvGraphicFramePr>
          <p:cNvPr id="26626" name="Object 1024"/>
          <p:cNvGraphicFramePr/>
          <p:nvPr/>
        </p:nvGraphicFramePr>
        <p:xfrm>
          <a:off x="1171575" y="2654300"/>
          <a:ext cx="5202238" cy="682625"/>
        </p:xfrm>
        <a:graphic>
          <a:graphicData uri="http://schemas.openxmlformats.org/presentationml/2006/ole">
            <mc:AlternateContent xmlns:mc="http://schemas.openxmlformats.org/markup-compatibility/2006">
              <mc:Choice xmlns:v="urn:schemas-microsoft-com:vml" Requires="v">
                <p:oleObj spid="_x0000_s53681" r:id="rId3" imgW="2029460" imgH="266065" progId="Equation.DSMT4">
                  <p:embed/>
                </p:oleObj>
              </mc:Choice>
              <mc:Fallback>
                <p:oleObj r:id="rId3" imgW="2029460" imgH="266065" progId="Equation.DSMT4">
                  <p:embed/>
                  <p:pic>
                    <p:nvPicPr>
                      <p:cNvPr id="0" name="图片 3117"/>
                      <p:cNvPicPr/>
                      <p:nvPr/>
                    </p:nvPicPr>
                    <p:blipFill>
                      <a:blip r:embed="rId4"/>
                      <a:stretch>
                        <a:fillRect/>
                      </a:stretch>
                    </p:blipFill>
                    <p:spPr>
                      <a:xfrm>
                        <a:off x="1171575" y="2654300"/>
                        <a:ext cx="5202238" cy="682625"/>
                      </a:xfrm>
                      <a:prstGeom prst="rect">
                        <a:avLst/>
                      </a:prstGeom>
                      <a:noFill/>
                      <a:ln w="38100">
                        <a:noFill/>
                        <a:miter/>
                      </a:ln>
                    </p:spPr>
                  </p:pic>
                </p:oleObj>
              </mc:Fallback>
            </mc:AlternateContent>
          </a:graphicData>
        </a:graphic>
      </p:graphicFrame>
      <p:sp>
        <p:nvSpPr>
          <p:cNvPr id="26629" name="Text Box 5"/>
          <p:cNvSpPr txBox="1"/>
          <p:nvPr/>
        </p:nvSpPr>
        <p:spPr>
          <a:xfrm>
            <a:off x="6934200" y="2730500"/>
            <a:ext cx="1981200" cy="457200"/>
          </a:xfrm>
          <a:prstGeom prst="rect">
            <a:avLst/>
          </a:prstGeom>
          <a:noFill/>
          <a:ln w="9525">
            <a:noFill/>
          </a:ln>
        </p:spPr>
        <p:txBody>
          <a:bodyPr>
            <a:spAutoFit/>
          </a:bodyPr>
          <a:lstStyle/>
          <a:p>
            <a:pPr lvl="0" algn="just" eaLnBrk="1" hangingPunct="1">
              <a:spcBef>
                <a:spcPct val="50000"/>
              </a:spcBef>
            </a:pPr>
            <a:r>
              <a:rPr lang="en-US" altLang="zh-CN" sz="2400">
                <a:latin typeface="Times New Roman" panose="02020603050405020304" pitchFamily="18" charset="0"/>
                <a:ea typeface="宋体" panose="02010600030101010101" pitchFamily="2" charset="-122"/>
              </a:rPr>
              <a:t>(4)</a:t>
            </a:r>
            <a:endParaRPr lang="en-US" altLang="zh-CN" sz="2400">
              <a:latin typeface="Times New Roman" panose="02020603050405020304" pitchFamily="18" charset="0"/>
              <a:ea typeface="华文彩云" pitchFamily="2" charset="-122"/>
            </a:endParaRPr>
          </a:p>
        </p:txBody>
      </p:sp>
      <p:sp>
        <p:nvSpPr>
          <p:cNvPr id="26630" name="Text Box 6"/>
          <p:cNvSpPr txBox="1"/>
          <p:nvPr/>
        </p:nvSpPr>
        <p:spPr>
          <a:xfrm>
            <a:off x="838200" y="3568700"/>
            <a:ext cx="5638800" cy="457200"/>
          </a:xfrm>
          <a:prstGeom prst="rect">
            <a:avLst/>
          </a:prstGeom>
          <a:noFill/>
          <a:ln w="9525">
            <a:noFill/>
          </a:ln>
        </p:spPr>
        <p:txBody>
          <a:bodyPr>
            <a:spAutoFit/>
          </a:bodyPr>
          <a:lstStyle/>
          <a:p>
            <a:pPr lvl="0" algn="just" eaLnBrk="1" hangingPunct="1">
              <a:spcBef>
                <a:spcPct val="50000"/>
              </a:spcBef>
            </a:pPr>
            <a:r>
              <a:rPr lang="zh-CN" altLang="en-US" sz="2400">
                <a:latin typeface="Times New Roman" panose="02020603050405020304" pitchFamily="18" charset="0"/>
                <a:ea typeface="宋体" panose="02010600030101010101" pitchFamily="2" charset="-122"/>
              </a:rPr>
              <a:t>在标准大气折射时，视线距离将增加到</a:t>
            </a:r>
            <a:endParaRPr lang="zh-CN" altLang="en-US" sz="2400">
              <a:latin typeface="Times New Roman" panose="02020603050405020304" pitchFamily="18" charset="0"/>
              <a:ea typeface="华文彩云" pitchFamily="2" charset="-122"/>
            </a:endParaRPr>
          </a:p>
        </p:txBody>
      </p:sp>
      <p:graphicFrame>
        <p:nvGraphicFramePr>
          <p:cNvPr id="26627" name="Object 1025"/>
          <p:cNvGraphicFramePr/>
          <p:nvPr/>
        </p:nvGraphicFramePr>
        <p:xfrm>
          <a:off x="1171575" y="4330700"/>
          <a:ext cx="5202238" cy="682625"/>
        </p:xfrm>
        <a:graphic>
          <a:graphicData uri="http://schemas.openxmlformats.org/presentationml/2006/ole">
            <mc:AlternateContent xmlns:mc="http://schemas.openxmlformats.org/markup-compatibility/2006">
              <mc:Choice xmlns:v="urn:schemas-microsoft-com:vml" Requires="v">
                <p:oleObj spid="_x0000_s53682" r:id="rId5" imgW="2029460" imgH="266065" progId="Equation.DSMT4">
                  <p:embed/>
                </p:oleObj>
              </mc:Choice>
              <mc:Fallback>
                <p:oleObj r:id="rId5" imgW="2029460" imgH="266065" progId="Equation.DSMT4">
                  <p:embed/>
                  <p:pic>
                    <p:nvPicPr>
                      <p:cNvPr id="0" name="图片 3116"/>
                      <p:cNvPicPr/>
                      <p:nvPr/>
                    </p:nvPicPr>
                    <p:blipFill>
                      <a:blip r:embed="rId6"/>
                      <a:stretch>
                        <a:fillRect/>
                      </a:stretch>
                    </p:blipFill>
                    <p:spPr>
                      <a:xfrm>
                        <a:off x="1171575" y="4330700"/>
                        <a:ext cx="5202238" cy="682625"/>
                      </a:xfrm>
                      <a:prstGeom prst="rect">
                        <a:avLst/>
                      </a:prstGeom>
                      <a:noFill/>
                      <a:ln w="38100">
                        <a:noFill/>
                        <a:miter/>
                      </a:ln>
                    </p:spPr>
                  </p:pic>
                </p:oleObj>
              </mc:Fallback>
            </mc:AlternateContent>
          </a:graphicData>
        </a:graphic>
      </p:graphicFrame>
      <p:sp>
        <p:nvSpPr>
          <p:cNvPr id="26631" name="Text Box 8"/>
          <p:cNvSpPr txBox="1"/>
          <p:nvPr/>
        </p:nvSpPr>
        <p:spPr>
          <a:xfrm>
            <a:off x="6705600" y="4406900"/>
            <a:ext cx="2438400" cy="457200"/>
          </a:xfrm>
          <a:prstGeom prst="rect">
            <a:avLst/>
          </a:prstGeom>
          <a:noFill/>
          <a:ln w="9525">
            <a:noFill/>
          </a:ln>
        </p:spPr>
        <p:txBody>
          <a:bodyPr>
            <a:spAutoFit/>
          </a:bodyPr>
          <a:lstStyle/>
          <a:p>
            <a:pPr lvl="0" algn="just" eaLnBrk="1" hangingPunct="1">
              <a:spcBef>
                <a:spcPct val="50000"/>
              </a:spcBef>
            </a:pPr>
            <a:r>
              <a:rPr lang="en-US" altLang="zh-CN" sz="2400">
                <a:latin typeface="Times New Roman" panose="02020603050405020304" pitchFamily="18" charset="0"/>
                <a:ea typeface="宋体" panose="02010600030101010101" pitchFamily="2" charset="-122"/>
              </a:rPr>
              <a:t>    (5)</a:t>
            </a:r>
            <a:endParaRPr lang="en-US" altLang="zh-CN" sz="2400">
              <a:latin typeface="Times New Roman" panose="02020603050405020304" pitchFamily="18" charset="0"/>
              <a:ea typeface="华文彩云" pitchFamily="2" charset="-122"/>
            </a:endParaRPr>
          </a:p>
        </p:txBody>
      </p:sp>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p:nvPr/>
        </p:nvSpPr>
        <p:spPr>
          <a:xfrm>
            <a:off x="900113" y="6092825"/>
            <a:ext cx="4495800" cy="519113"/>
          </a:xfrm>
          <a:prstGeom prst="rect">
            <a:avLst/>
          </a:prstGeom>
          <a:noFill/>
          <a:ln w="9525">
            <a:noFill/>
          </a:ln>
        </p:spPr>
        <p:txBody>
          <a:bodyPr>
            <a:spAutoFit/>
          </a:bodyPr>
          <a:lstStyle/>
          <a:p>
            <a:pPr lvl="0" eaLnBrk="1" hangingPunct="1">
              <a:spcBef>
                <a:spcPct val="50000"/>
              </a:spcBef>
            </a:pPr>
            <a:r>
              <a:rPr lang="zh-CN" altLang="en-US" sz="2800" b="1">
                <a:latin typeface="Times New Roman" panose="02020603050405020304" pitchFamily="18" charset="0"/>
                <a:ea typeface="宋体" panose="02010600030101010101" pitchFamily="2" charset="-122"/>
              </a:rPr>
              <a:t>天线的等效高度</a:t>
            </a:r>
            <a:r>
              <a:rPr lang="zh-CN" altLang="en-US" sz="2800" b="1">
                <a:latin typeface="Times New Roman" panose="02020603050405020304" pitchFamily="18" charset="0"/>
                <a:ea typeface="华文彩云" pitchFamily="2" charset="-122"/>
              </a:rPr>
              <a:t> </a:t>
            </a:r>
          </a:p>
        </p:txBody>
      </p:sp>
      <p:graphicFrame>
        <p:nvGraphicFramePr>
          <p:cNvPr id="27650" name="Object 5"/>
          <p:cNvGraphicFramePr/>
          <p:nvPr/>
        </p:nvGraphicFramePr>
        <p:xfrm>
          <a:off x="1547813" y="2997200"/>
          <a:ext cx="4967287" cy="3565525"/>
        </p:xfrm>
        <a:graphic>
          <a:graphicData uri="http://schemas.openxmlformats.org/presentationml/2006/ole">
            <mc:AlternateContent xmlns:mc="http://schemas.openxmlformats.org/markup-compatibility/2006">
              <mc:Choice xmlns:v="urn:schemas-microsoft-com:vml" Requires="v">
                <p:oleObj spid="_x0000_s54489" r:id="rId3" imgW="2727960" imgH="1958340" progId="Visio.Drawing.4">
                  <p:embed/>
                </p:oleObj>
              </mc:Choice>
              <mc:Fallback>
                <p:oleObj r:id="rId3" imgW="2727960" imgH="1958340" progId="Visio.Drawing.4">
                  <p:embed/>
                  <p:pic>
                    <p:nvPicPr>
                      <p:cNvPr id="0" name="图片 3126"/>
                      <p:cNvPicPr/>
                      <p:nvPr/>
                    </p:nvPicPr>
                    <p:blipFill>
                      <a:blip r:embed="rId4"/>
                      <a:stretch>
                        <a:fillRect/>
                      </a:stretch>
                    </p:blipFill>
                    <p:spPr>
                      <a:xfrm>
                        <a:off x="1547813" y="2997200"/>
                        <a:ext cx="4967287" cy="3565525"/>
                      </a:xfrm>
                      <a:prstGeom prst="rect">
                        <a:avLst/>
                      </a:prstGeom>
                      <a:noFill/>
                      <a:ln w="38100">
                        <a:noFill/>
                        <a:miter/>
                      </a:ln>
                    </p:spPr>
                  </p:pic>
                </p:oleObj>
              </mc:Fallback>
            </mc:AlternateContent>
          </a:graphicData>
        </a:graphic>
      </p:graphicFrame>
      <p:sp>
        <p:nvSpPr>
          <p:cNvPr id="27652" name="Rectangle 6"/>
          <p:cNvSpPr/>
          <p:nvPr/>
        </p:nvSpPr>
        <p:spPr>
          <a:xfrm>
            <a:off x="611188" y="620713"/>
            <a:ext cx="4032250" cy="579437"/>
          </a:xfrm>
          <a:prstGeom prst="rect">
            <a:avLst/>
          </a:prstGeom>
          <a:noFill/>
          <a:ln w="9525">
            <a:noFill/>
          </a:ln>
        </p:spPr>
        <p:txBody>
          <a:bodyPr>
            <a:spAutoFit/>
          </a:bodyPr>
          <a:lstStyle/>
          <a:p>
            <a:pPr lvl="0" eaLnBrk="1" hangingPunct="1"/>
            <a:r>
              <a:rPr lang="zh-CN" altLang="en-US" sz="3200" b="1">
                <a:solidFill>
                  <a:srgbClr val="FF0000"/>
                </a:solidFill>
                <a:latin typeface="Times New Roman" panose="02020603050405020304" pitchFamily="18" charset="0"/>
                <a:ea typeface="宋体" panose="02010600030101010101" pitchFamily="2" charset="-122"/>
              </a:rPr>
              <a:t>天线的等效高度</a:t>
            </a:r>
            <a:r>
              <a:rPr lang="zh-CN" altLang="en-US" sz="3200" b="1">
                <a:latin typeface="Times New Roman" panose="02020603050405020304" pitchFamily="18" charset="0"/>
                <a:ea typeface="宋体" panose="02010600030101010101" pitchFamily="2" charset="-122"/>
              </a:rPr>
              <a:t> </a:t>
            </a:r>
          </a:p>
        </p:txBody>
      </p:sp>
      <p:sp>
        <p:nvSpPr>
          <p:cNvPr id="27653" name="Rectangle 7"/>
          <p:cNvSpPr/>
          <p:nvPr/>
        </p:nvSpPr>
        <p:spPr>
          <a:xfrm>
            <a:off x="539750" y="1293813"/>
            <a:ext cx="7939088" cy="1630362"/>
          </a:xfrm>
          <a:prstGeom prst="rect">
            <a:avLst/>
          </a:prstGeom>
          <a:noFill/>
          <a:ln w="9525">
            <a:noFill/>
          </a:ln>
        </p:spPr>
        <p:txBody>
          <a:bodyPr wrap="none">
            <a:spAutoFit/>
          </a:bodyPr>
          <a:lstStyle/>
          <a:p>
            <a:pPr lvl="0" eaLnBrk="1" hangingPunct="1">
              <a:lnSpc>
                <a:spcPct val="120000"/>
              </a:lnSpc>
            </a:pPr>
            <a:r>
              <a:rPr lang="en-US" altLang="zh-CN" sz="2800" b="1">
                <a:solidFill>
                  <a:srgbClr val="000000"/>
                </a:solidFill>
                <a:latin typeface="Times New Roman" panose="02020603050405020304" pitchFamily="18" charset="0"/>
                <a:ea typeface="楷体_GB2312" pitchFamily="49" charset="-122"/>
              </a:rPr>
              <a:t>        </a:t>
            </a:r>
            <a:r>
              <a:rPr lang="zh-CN" altLang="en-US" sz="2800" b="1">
                <a:solidFill>
                  <a:srgbClr val="000000"/>
                </a:solidFill>
                <a:latin typeface="Times New Roman" panose="02020603050405020304" pitchFamily="18" charset="0"/>
                <a:ea typeface="楷体_GB2312" pitchFamily="49" charset="-122"/>
              </a:rPr>
              <a:t>过反射点</a:t>
            </a:r>
            <a:r>
              <a:rPr lang="en-US" altLang="zh-CN" sz="2800" b="1">
                <a:solidFill>
                  <a:srgbClr val="000000"/>
                </a:solidFill>
                <a:latin typeface="Times New Roman" panose="02020603050405020304" pitchFamily="18" charset="0"/>
                <a:ea typeface="楷体_GB2312" pitchFamily="49" charset="-122"/>
              </a:rPr>
              <a:t>C</a:t>
            </a:r>
            <a:r>
              <a:rPr lang="zh-CN" altLang="en-US" sz="2800" b="1">
                <a:solidFill>
                  <a:srgbClr val="000000"/>
                </a:solidFill>
                <a:latin typeface="Times New Roman" panose="02020603050405020304" pitchFamily="18" charset="0"/>
                <a:ea typeface="楷体_GB2312" pitchFamily="49" charset="-122"/>
              </a:rPr>
              <a:t>作地球的切面，把球面的几何关系</a:t>
            </a:r>
          </a:p>
          <a:p>
            <a:pPr lvl="0" eaLnBrk="1" hangingPunct="1">
              <a:lnSpc>
                <a:spcPct val="120000"/>
              </a:lnSpc>
            </a:pPr>
            <a:r>
              <a:rPr lang="zh-CN" altLang="en-US" sz="2800" b="1">
                <a:solidFill>
                  <a:srgbClr val="000000"/>
                </a:solidFill>
                <a:latin typeface="Times New Roman" panose="02020603050405020304" pitchFamily="18" charset="0"/>
                <a:ea typeface="楷体_GB2312" pitchFamily="49" charset="-122"/>
              </a:rPr>
              <a:t>换成平面地，此时由</a:t>
            </a:r>
            <a:r>
              <a:rPr lang="en-US" altLang="zh-CN" sz="2800" b="1">
                <a:solidFill>
                  <a:srgbClr val="000000"/>
                </a:solidFill>
                <a:latin typeface="Times New Roman" panose="02020603050405020304" pitchFamily="18" charset="0"/>
                <a:ea typeface="楷体_GB2312" pitchFamily="49" charset="-122"/>
              </a:rPr>
              <a:t>A</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B </a:t>
            </a:r>
            <a:r>
              <a:rPr lang="zh-CN" altLang="en-US" sz="2800" b="1">
                <a:solidFill>
                  <a:srgbClr val="000000"/>
                </a:solidFill>
                <a:latin typeface="Times New Roman" panose="02020603050405020304" pitchFamily="18" charset="0"/>
                <a:ea typeface="楷体_GB2312" pitchFamily="49" charset="-122"/>
              </a:rPr>
              <a:t>向切平面作垂线所得的</a:t>
            </a:r>
          </a:p>
          <a:p>
            <a:pPr lvl="0" eaLnBrk="1" hangingPunct="1">
              <a:lnSpc>
                <a:spcPct val="120000"/>
              </a:lnSpc>
            </a:pPr>
            <a:r>
              <a:rPr lang="en-US" altLang="zh-CN" sz="2800" b="1" i="1">
                <a:solidFill>
                  <a:srgbClr val="000000"/>
                </a:solidFill>
                <a:latin typeface="Times New Roman" panose="02020603050405020304" pitchFamily="18" charset="0"/>
                <a:ea typeface="楷体_GB2312" pitchFamily="49" charset="-122"/>
              </a:rPr>
              <a:t>H</a:t>
            </a:r>
            <a:r>
              <a:rPr lang="en-US" altLang="zh-CN" sz="2800" b="1">
                <a:solidFill>
                  <a:srgbClr val="000000"/>
                </a:solidFill>
                <a:latin typeface="Times New Roman" panose="02020603050405020304" pitchFamily="18" charset="0"/>
                <a:ea typeface="楷体_GB2312" pitchFamily="49" charset="-122"/>
              </a:rPr>
              <a:t>′</a:t>
            </a:r>
            <a:r>
              <a:rPr lang="en-US" altLang="zh-CN" sz="2800" b="1" baseline="-25000">
                <a:solidFill>
                  <a:srgbClr val="000000"/>
                </a:solidFill>
                <a:latin typeface="Times New Roman" panose="02020603050405020304" pitchFamily="18" charset="0"/>
                <a:ea typeface="楷体_GB2312" pitchFamily="49" charset="-122"/>
              </a:rPr>
              <a:t>1</a:t>
            </a:r>
            <a:r>
              <a:rPr lang="en-US" altLang="zh-CN" sz="2800" b="1">
                <a:solidFill>
                  <a:srgbClr val="000000"/>
                </a:solidFill>
                <a:latin typeface="Times New Roman" panose="02020603050405020304" pitchFamily="18" charset="0"/>
                <a:ea typeface="楷体_GB2312" pitchFamily="49" charset="-122"/>
              </a:rPr>
              <a:t> </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H</a:t>
            </a:r>
            <a:r>
              <a:rPr lang="en-US" altLang="zh-CN" sz="2800" b="1">
                <a:solidFill>
                  <a:srgbClr val="000000"/>
                </a:solidFill>
                <a:latin typeface="Times New Roman" panose="02020603050405020304" pitchFamily="18" charset="0"/>
                <a:ea typeface="楷体_GB2312" pitchFamily="49" charset="-122"/>
              </a:rPr>
              <a:t>′</a:t>
            </a:r>
            <a:r>
              <a:rPr lang="en-US" altLang="zh-CN" sz="2800" b="1" baseline="-25000">
                <a:solidFill>
                  <a:srgbClr val="000000"/>
                </a:solidFill>
                <a:latin typeface="Times New Roman" panose="02020603050405020304" pitchFamily="18" charset="0"/>
                <a:ea typeface="楷体_GB2312" pitchFamily="49" charset="-122"/>
              </a:rPr>
              <a:t>2</a:t>
            </a:r>
            <a:r>
              <a:rPr lang="zh-CN" altLang="en-US" sz="2800" b="1">
                <a:solidFill>
                  <a:srgbClr val="000000"/>
                </a:solidFill>
                <a:latin typeface="Times New Roman" panose="02020603050405020304" pitchFamily="18" charset="0"/>
                <a:ea typeface="楷体_GB2312" pitchFamily="49" charset="-122"/>
              </a:rPr>
              <a:t>就称为天线的</a:t>
            </a:r>
            <a:r>
              <a:rPr lang="zh-CN" altLang="en-US" sz="2800" b="1">
                <a:solidFill>
                  <a:srgbClr val="FF3300"/>
                </a:solidFill>
                <a:latin typeface="Times New Roman" panose="02020603050405020304" pitchFamily="18" charset="0"/>
                <a:ea typeface="楷体_GB2312" pitchFamily="49" charset="-122"/>
              </a:rPr>
              <a:t>等效高度</a:t>
            </a:r>
            <a:r>
              <a:rPr lang="zh-CN" altLang="en-US" sz="2800" b="1">
                <a:solidFill>
                  <a:srgbClr val="000000"/>
                </a:solidFill>
                <a:latin typeface="Times New Roman" panose="02020603050405020304" pitchFamily="18" charset="0"/>
                <a:ea typeface="楷体_GB2312" pitchFamily="49" charset="-122"/>
              </a:rPr>
              <a:t>或折合高度。</a:t>
            </a:r>
          </a:p>
        </p:txBody>
      </p:sp>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13"/>
          <p:cNvGraphicFramePr/>
          <p:nvPr/>
        </p:nvGraphicFramePr>
        <p:xfrm>
          <a:off x="4787900" y="4076700"/>
          <a:ext cx="1935163" cy="2362200"/>
        </p:xfrm>
        <a:graphic>
          <a:graphicData uri="http://schemas.openxmlformats.org/presentationml/2006/ole">
            <mc:AlternateContent xmlns:mc="http://schemas.openxmlformats.org/markup-compatibility/2006">
              <mc:Choice xmlns:v="urn:schemas-microsoft-com:vml" Requires="v">
                <p:oleObj spid="_x0000_s55729" r:id="rId3" imgW="685800" imgH="838200" progId="Equation.DSMT4">
                  <p:embed/>
                </p:oleObj>
              </mc:Choice>
              <mc:Fallback>
                <p:oleObj r:id="rId3" imgW="685800" imgH="838200" progId="Equation.DSMT4">
                  <p:embed/>
                  <p:pic>
                    <p:nvPicPr>
                      <p:cNvPr id="0" name="图片 3123"/>
                      <p:cNvPicPr/>
                      <p:nvPr/>
                    </p:nvPicPr>
                    <p:blipFill>
                      <a:blip r:embed="rId4"/>
                      <a:stretch>
                        <a:fillRect/>
                      </a:stretch>
                    </p:blipFill>
                    <p:spPr>
                      <a:xfrm>
                        <a:off x="4787900" y="4076700"/>
                        <a:ext cx="1935163" cy="2362200"/>
                      </a:xfrm>
                      <a:prstGeom prst="rect">
                        <a:avLst/>
                      </a:prstGeom>
                      <a:noFill/>
                      <a:ln w="38100">
                        <a:noFill/>
                        <a:miter/>
                      </a:ln>
                    </p:spPr>
                  </p:pic>
                </p:oleObj>
              </mc:Fallback>
            </mc:AlternateContent>
          </a:graphicData>
        </a:graphic>
      </p:graphicFrame>
      <p:sp>
        <p:nvSpPr>
          <p:cNvPr id="28676" name="Text Box 14"/>
          <p:cNvSpPr txBox="1"/>
          <p:nvPr/>
        </p:nvSpPr>
        <p:spPr>
          <a:xfrm>
            <a:off x="7019925" y="4437063"/>
            <a:ext cx="1752600" cy="457200"/>
          </a:xfrm>
          <a:prstGeom prst="rect">
            <a:avLst/>
          </a:prstGeom>
          <a:noFill/>
          <a:ln w="9525">
            <a:noFill/>
          </a:ln>
        </p:spPr>
        <p:txBody>
          <a:bodyPr>
            <a:spAutoFit/>
          </a:bodyPr>
          <a:lstStyle/>
          <a:p>
            <a:pPr lvl="0" eaLnBrk="1" hangingPunct="1">
              <a:spcBef>
                <a:spcPct val="50000"/>
              </a:spcBef>
            </a:pPr>
            <a:r>
              <a:rPr lang="en-US" altLang="zh-CN" sz="2400" b="1">
                <a:latin typeface="Times New Roman" panose="02020603050405020304" pitchFamily="18" charset="0"/>
                <a:ea typeface="宋体" panose="02010600030101010101" pitchFamily="2" charset="-122"/>
              </a:rPr>
              <a:t> (6)</a:t>
            </a:r>
            <a:r>
              <a:rPr lang="en-US" altLang="zh-CN" sz="2400" b="1">
                <a:latin typeface="Times New Roman" panose="02020603050405020304" pitchFamily="18" charset="0"/>
                <a:ea typeface="华文彩云" pitchFamily="2" charset="-122"/>
              </a:rPr>
              <a:t> </a:t>
            </a:r>
          </a:p>
        </p:txBody>
      </p:sp>
      <p:sp>
        <p:nvSpPr>
          <p:cNvPr id="28677" name="Text Box 15"/>
          <p:cNvSpPr txBox="1"/>
          <p:nvPr/>
        </p:nvSpPr>
        <p:spPr>
          <a:xfrm>
            <a:off x="7019925" y="5661025"/>
            <a:ext cx="1878013" cy="457200"/>
          </a:xfrm>
          <a:prstGeom prst="rect">
            <a:avLst/>
          </a:prstGeom>
          <a:noFill/>
          <a:ln w="9525">
            <a:noFill/>
          </a:ln>
        </p:spPr>
        <p:txBody>
          <a:bodyPr>
            <a:spAutoFit/>
          </a:bodyPr>
          <a:lstStyle/>
          <a:p>
            <a:pPr lvl="0" eaLnBrk="1" hangingPunct="1">
              <a:spcBef>
                <a:spcPct val="50000"/>
              </a:spcBef>
            </a:pPr>
            <a:r>
              <a:rPr lang="en-US" altLang="zh-CN" sz="2400" b="1">
                <a:latin typeface="Times New Roman" panose="02020603050405020304" pitchFamily="18" charset="0"/>
                <a:ea typeface="宋体" panose="02010600030101010101" pitchFamily="2" charset="-122"/>
              </a:rPr>
              <a:t>(7)</a:t>
            </a:r>
            <a:r>
              <a:rPr lang="en-US" altLang="zh-CN" sz="2400" b="1">
                <a:latin typeface="Times New Roman" panose="02020603050405020304" pitchFamily="18" charset="0"/>
                <a:ea typeface="华文彩云" pitchFamily="2" charset="-122"/>
              </a:rPr>
              <a:t> </a:t>
            </a:r>
          </a:p>
        </p:txBody>
      </p:sp>
      <p:sp>
        <p:nvSpPr>
          <p:cNvPr id="28678" name="Rectangle 16" descr="窄竖线"/>
          <p:cNvSpPr/>
          <p:nvPr/>
        </p:nvSpPr>
        <p:spPr>
          <a:xfrm>
            <a:off x="684213" y="549275"/>
            <a:ext cx="7920037" cy="1630363"/>
          </a:xfrm>
          <a:prstGeom prst="rect">
            <a:avLst/>
          </a:prstGeom>
          <a:noFill/>
          <a:ln w="12700">
            <a:noFill/>
          </a:ln>
        </p:spPr>
        <p:txBody>
          <a:bodyPr>
            <a:spAutoFit/>
          </a:bodyPr>
          <a:lstStyle/>
          <a:p>
            <a:pPr lvl="0" eaLnBrk="1" hangingPunct="1">
              <a:lnSpc>
                <a:spcPct val="120000"/>
              </a:lnSpc>
            </a:pPr>
            <a:r>
              <a:rPr lang="en-US" altLang="zh-CN" sz="2800" b="1">
                <a:solidFill>
                  <a:srgbClr val="000000"/>
                </a:solidFill>
                <a:latin typeface="Times New Roman" panose="02020603050405020304" pitchFamily="18" charset="0"/>
                <a:ea typeface="楷体_GB2312" pitchFamily="49" charset="-122"/>
              </a:rPr>
              <a:t>        </a:t>
            </a:r>
            <a:r>
              <a:rPr lang="zh-CN" altLang="en-US" sz="2800" b="1">
                <a:solidFill>
                  <a:srgbClr val="000000"/>
                </a:solidFill>
                <a:latin typeface="Times New Roman" panose="02020603050405020304" pitchFamily="18" charset="0"/>
                <a:ea typeface="楷体_GB2312" pitchFamily="49" charset="-122"/>
              </a:rPr>
              <a:t>假定反射点</a:t>
            </a:r>
            <a:r>
              <a:rPr lang="en-US" altLang="zh-CN" sz="2800" b="1">
                <a:solidFill>
                  <a:srgbClr val="000000"/>
                </a:solidFill>
                <a:latin typeface="Times New Roman" panose="02020603050405020304" pitchFamily="18" charset="0"/>
                <a:ea typeface="楷体_GB2312" pitchFamily="49" charset="-122"/>
              </a:rPr>
              <a:t>C</a:t>
            </a:r>
            <a:r>
              <a:rPr lang="zh-CN" altLang="en-US" sz="2800" b="1">
                <a:solidFill>
                  <a:srgbClr val="000000"/>
                </a:solidFill>
                <a:latin typeface="Times New Roman" panose="02020603050405020304" pitchFamily="18" charset="0"/>
                <a:ea typeface="楷体_GB2312" pitchFamily="49" charset="-122"/>
              </a:rPr>
              <a:t>的位置已经确定，沿地面距离</a:t>
            </a:r>
          </a:p>
          <a:p>
            <a:pPr lvl="0" eaLnBrk="1" hangingPunct="1">
              <a:lnSpc>
                <a:spcPct val="120000"/>
              </a:lnSpc>
            </a:pPr>
            <a:r>
              <a:rPr lang="en-US" altLang="zh-CN" sz="2800" b="1" i="1">
                <a:solidFill>
                  <a:srgbClr val="000000"/>
                </a:solidFill>
                <a:latin typeface="Times New Roman" panose="02020603050405020304" pitchFamily="18" charset="0"/>
                <a:ea typeface="楷体_GB2312" pitchFamily="49" charset="-122"/>
              </a:rPr>
              <a:t>d</a:t>
            </a:r>
            <a:r>
              <a:rPr lang="en-US" altLang="zh-CN"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d</a:t>
            </a:r>
            <a:r>
              <a:rPr lang="en-US" altLang="zh-CN" sz="2800" b="1" baseline="-25000">
                <a:solidFill>
                  <a:srgbClr val="000000"/>
                </a:solidFill>
                <a:latin typeface="Times New Roman" panose="02020603050405020304" pitchFamily="18" charset="0"/>
                <a:ea typeface="楷体_GB2312" pitchFamily="49" charset="-122"/>
              </a:rPr>
              <a:t>1</a:t>
            </a:r>
            <a:r>
              <a:rPr lang="en-US" altLang="zh-CN"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d</a:t>
            </a:r>
            <a:r>
              <a:rPr lang="en-US" altLang="zh-CN" sz="2800" b="1" baseline="-25000">
                <a:solidFill>
                  <a:srgbClr val="000000"/>
                </a:solidFill>
                <a:latin typeface="Times New Roman" panose="02020603050405020304" pitchFamily="18" charset="0"/>
                <a:ea typeface="楷体_GB2312" pitchFamily="49" charset="-122"/>
              </a:rPr>
              <a:t>2</a:t>
            </a:r>
            <a:r>
              <a:rPr lang="en-US" altLang="zh-CN"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r</a:t>
            </a:r>
            <a:r>
              <a:rPr lang="en-US" altLang="zh-CN" sz="2800" b="1" baseline="-25000">
                <a:solidFill>
                  <a:srgbClr val="000000"/>
                </a:solidFill>
                <a:latin typeface="Times New Roman" panose="02020603050405020304" pitchFamily="18" charset="0"/>
                <a:ea typeface="楷体_GB2312" pitchFamily="49" charset="-122"/>
              </a:rPr>
              <a:t>10</a:t>
            </a:r>
            <a:r>
              <a:rPr lang="en-US" altLang="zh-CN"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r</a:t>
            </a:r>
            <a:r>
              <a:rPr lang="en-US" altLang="zh-CN" sz="2800" b="1" baseline="-25000">
                <a:solidFill>
                  <a:srgbClr val="000000"/>
                </a:solidFill>
                <a:latin typeface="Times New Roman" panose="02020603050405020304" pitchFamily="18" charset="0"/>
                <a:ea typeface="楷体_GB2312" pitchFamily="49" charset="-122"/>
              </a:rPr>
              <a:t>20</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r</a:t>
            </a:r>
            <a:r>
              <a:rPr lang="en-US" altLang="zh-CN" sz="2800" b="1" baseline="-25000">
                <a:solidFill>
                  <a:srgbClr val="000000"/>
                </a:solidFill>
                <a:latin typeface="Times New Roman" panose="02020603050405020304" pitchFamily="18" charset="0"/>
                <a:ea typeface="楷体_GB2312" pitchFamily="49" charset="-122"/>
              </a:rPr>
              <a:t>10</a:t>
            </a:r>
            <a:r>
              <a:rPr lang="zh-CN" altLang="en-US" sz="2800" b="1">
                <a:solidFill>
                  <a:srgbClr val="000000"/>
                </a:solidFill>
                <a:latin typeface="Times New Roman" panose="02020603050405020304" pitchFamily="18" charset="0"/>
                <a:ea typeface="楷体_GB2312" pitchFamily="49" charset="-122"/>
              </a:rPr>
              <a:t>、</a:t>
            </a:r>
            <a:r>
              <a:rPr lang="en-US" altLang="zh-CN" sz="2800" b="1" i="1">
                <a:solidFill>
                  <a:srgbClr val="000000"/>
                </a:solidFill>
                <a:latin typeface="Times New Roman" panose="02020603050405020304" pitchFamily="18" charset="0"/>
                <a:ea typeface="楷体_GB2312" pitchFamily="49" charset="-122"/>
              </a:rPr>
              <a:t>r</a:t>
            </a:r>
            <a:r>
              <a:rPr lang="en-US" altLang="zh-CN" sz="2800" b="1" baseline="-25000">
                <a:solidFill>
                  <a:srgbClr val="000000"/>
                </a:solidFill>
                <a:latin typeface="Times New Roman" panose="02020603050405020304" pitchFamily="18" charset="0"/>
                <a:ea typeface="楷体_GB2312" pitchFamily="49" charset="-122"/>
              </a:rPr>
              <a:t>20</a:t>
            </a:r>
            <a:r>
              <a:rPr lang="zh-CN" altLang="en-US" sz="2800" b="1">
                <a:solidFill>
                  <a:srgbClr val="000000"/>
                </a:solidFill>
                <a:latin typeface="Times New Roman" panose="02020603050405020304" pitchFamily="18" charset="0"/>
                <a:ea typeface="楷体_GB2312" pitchFamily="49" charset="-122"/>
              </a:rPr>
              <a:t>就是天线架高为</a:t>
            </a:r>
            <a:r>
              <a:rPr lang="en-US" altLang="zh-CN" sz="2800" b="1">
                <a:solidFill>
                  <a:srgbClr val="000000"/>
                </a:solidFill>
                <a:latin typeface="Times New Roman" panose="02020603050405020304" pitchFamily="18" charset="0"/>
                <a:ea typeface="楷体_GB2312" pitchFamily="49" charset="-122"/>
              </a:rPr>
              <a:t>Δ</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1</a:t>
            </a:r>
            <a:r>
              <a:rPr lang="zh-CN" altLang="en-US" sz="2800" b="1">
                <a:solidFill>
                  <a:srgbClr val="000000"/>
                </a:solidFill>
                <a:latin typeface="Times New Roman" panose="02020603050405020304" pitchFamily="18" charset="0"/>
                <a:ea typeface="楷体_GB2312" pitchFamily="49" charset="-122"/>
              </a:rPr>
              <a:t>、</a:t>
            </a:r>
            <a:r>
              <a:rPr lang="en-US" altLang="zh-CN" sz="2800" b="1">
                <a:solidFill>
                  <a:srgbClr val="000000"/>
                </a:solidFill>
                <a:latin typeface="Times New Roman" panose="02020603050405020304" pitchFamily="18" charset="0"/>
                <a:ea typeface="楷体_GB2312" pitchFamily="49" charset="-122"/>
              </a:rPr>
              <a:t>Δ</a:t>
            </a:r>
            <a:r>
              <a:rPr lang="en-US" altLang="zh-CN" sz="2800" b="1" i="1">
                <a:solidFill>
                  <a:srgbClr val="000000"/>
                </a:solidFill>
                <a:latin typeface="Times New Roman" panose="02020603050405020304" pitchFamily="18" charset="0"/>
                <a:ea typeface="楷体_GB2312" pitchFamily="49" charset="-122"/>
              </a:rPr>
              <a:t>H</a:t>
            </a:r>
            <a:r>
              <a:rPr lang="en-US" altLang="zh-CN" sz="2800" b="1" baseline="-25000">
                <a:solidFill>
                  <a:srgbClr val="000000"/>
                </a:solidFill>
                <a:latin typeface="Times New Roman" panose="02020603050405020304" pitchFamily="18" charset="0"/>
                <a:ea typeface="楷体_GB2312" pitchFamily="49" charset="-122"/>
              </a:rPr>
              <a:t>2</a:t>
            </a:r>
            <a:r>
              <a:rPr lang="zh-CN" altLang="en-US" sz="2800" b="1">
                <a:solidFill>
                  <a:srgbClr val="000000"/>
                </a:solidFill>
                <a:latin typeface="Times New Roman" panose="02020603050405020304" pitchFamily="18" charset="0"/>
                <a:ea typeface="楷体_GB2312" pitchFamily="49" charset="-122"/>
              </a:rPr>
              <a:t>时的极限距离。</a:t>
            </a:r>
          </a:p>
        </p:txBody>
      </p:sp>
      <p:graphicFrame>
        <p:nvGraphicFramePr>
          <p:cNvPr id="28675" name="Object 17"/>
          <p:cNvGraphicFramePr/>
          <p:nvPr/>
        </p:nvGraphicFramePr>
        <p:xfrm>
          <a:off x="323850" y="2276475"/>
          <a:ext cx="5327650" cy="3625850"/>
        </p:xfrm>
        <a:graphic>
          <a:graphicData uri="http://schemas.openxmlformats.org/presentationml/2006/ole">
            <mc:AlternateContent xmlns:mc="http://schemas.openxmlformats.org/markup-compatibility/2006">
              <mc:Choice xmlns:v="urn:schemas-microsoft-com:vml" Requires="v">
                <p:oleObj spid="_x0000_s55730" r:id="rId5" imgW="2583180" imgH="1760220" progId="Visio.Drawing.4">
                  <p:embed/>
                </p:oleObj>
              </mc:Choice>
              <mc:Fallback>
                <p:oleObj r:id="rId5" imgW="2583180" imgH="1760220" progId="Visio.Drawing.4">
                  <p:embed/>
                  <p:pic>
                    <p:nvPicPr>
                      <p:cNvPr id="0" name="图片 3124"/>
                      <p:cNvPicPr/>
                      <p:nvPr/>
                    </p:nvPicPr>
                    <p:blipFill>
                      <a:blip r:embed="rId6"/>
                      <a:stretch>
                        <a:fillRect/>
                      </a:stretch>
                    </p:blipFill>
                    <p:spPr>
                      <a:xfrm>
                        <a:off x="323850" y="2276475"/>
                        <a:ext cx="5327650" cy="36258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p:nvPr/>
        </p:nvGraphicFramePr>
        <p:xfrm>
          <a:off x="1763713" y="1916113"/>
          <a:ext cx="3962400" cy="2058987"/>
        </p:xfrm>
        <a:graphic>
          <a:graphicData uri="http://schemas.openxmlformats.org/presentationml/2006/ole">
            <mc:AlternateContent xmlns:mc="http://schemas.openxmlformats.org/markup-compatibility/2006">
              <mc:Choice xmlns:v="urn:schemas-microsoft-com:vml" Requires="v">
                <p:oleObj spid="_x0000_s56537" r:id="rId3" imgW="1612900" imgH="838200" progId="Equation.DSMT4">
                  <p:embed/>
                </p:oleObj>
              </mc:Choice>
              <mc:Fallback>
                <p:oleObj r:id="rId3" imgW="1612900" imgH="838200" progId="Equation.DSMT4">
                  <p:embed/>
                  <p:pic>
                    <p:nvPicPr>
                      <p:cNvPr id="0" name="图片 3122"/>
                      <p:cNvPicPr/>
                      <p:nvPr/>
                    </p:nvPicPr>
                    <p:blipFill>
                      <a:blip r:embed="rId4"/>
                      <a:stretch>
                        <a:fillRect/>
                      </a:stretch>
                    </p:blipFill>
                    <p:spPr>
                      <a:xfrm>
                        <a:off x="1763713" y="1916113"/>
                        <a:ext cx="3962400" cy="2058987"/>
                      </a:xfrm>
                      <a:prstGeom prst="rect">
                        <a:avLst/>
                      </a:prstGeom>
                      <a:noFill/>
                      <a:ln w="38100">
                        <a:noFill/>
                        <a:miter/>
                      </a:ln>
                    </p:spPr>
                  </p:pic>
                </p:oleObj>
              </mc:Fallback>
            </mc:AlternateContent>
          </a:graphicData>
        </a:graphic>
      </p:graphicFrame>
      <p:sp>
        <p:nvSpPr>
          <p:cNvPr id="29699" name="Text Box 5"/>
          <p:cNvSpPr txBox="1"/>
          <p:nvPr/>
        </p:nvSpPr>
        <p:spPr>
          <a:xfrm>
            <a:off x="6443663" y="2179638"/>
            <a:ext cx="1905000" cy="457200"/>
          </a:xfrm>
          <a:prstGeom prst="rect">
            <a:avLst/>
          </a:prstGeom>
          <a:noFill/>
          <a:ln w="9525">
            <a:noFill/>
          </a:ln>
        </p:spPr>
        <p:txBody>
          <a:bodyPr>
            <a:spAutoFit/>
          </a:bodyPr>
          <a:lstStyle/>
          <a:p>
            <a:pPr lvl="0" algn="just" eaLnBrk="1" hangingPunct="1">
              <a:spcBef>
                <a:spcPct val="50000"/>
              </a:spcBef>
            </a:pPr>
            <a:r>
              <a:rPr lang="en-US" altLang="zh-CN" sz="2400" b="1">
                <a:latin typeface="Times New Roman" panose="02020603050405020304" pitchFamily="18" charset="0"/>
                <a:ea typeface="宋体" panose="02010600030101010101" pitchFamily="2" charset="-122"/>
              </a:rPr>
              <a:t> (8)</a:t>
            </a:r>
            <a:endParaRPr lang="en-US" altLang="zh-CN" sz="2400" b="1">
              <a:latin typeface="Times New Roman" panose="02020603050405020304" pitchFamily="18" charset="0"/>
              <a:ea typeface="华文彩云" pitchFamily="2" charset="-122"/>
            </a:endParaRPr>
          </a:p>
        </p:txBody>
      </p:sp>
      <p:sp>
        <p:nvSpPr>
          <p:cNvPr id="29700" name="Text Box 6"/>
          <p:cNvSpPr txBox="1"/>
          <p:nvPr/>
        </p:nvSpPr>
        <p:spPr>
          <a:xfrm>
            <a:off x="6516688" y="3187700"/>
            <a:ext cx="1905000" cy="457200"/>
          </a:xfrm>
          <a:prstGeom prst="rect">
            <a:avLst/>
          </a:prstGeom>
          <a:noFill/>
          <a:ln w="9525">
            <a:noFill/>
          </a:ln>
        </p:spPr>
        <p:txBody>
          <a:bodyPr>
            <a:spAutoFit/>
          </a:bodyPr>
          <a:lstStyle/>
          <a:p>
            <a:pPr lvl="0" algn="just" eaLnBrk="1" hangingPunct="1">
              <a:spcBef>
                <a:spcPct val="50000"/>
              </a:spcBef>
            </a:pPr>
            <a:r>
              <a:rPr lang="en-US" altLang="zh-CN" sz="2400" b="1">
                <a:latin typeface="Times New Roman" panose="02020603050405020304" pitchFamily="18" charset="0"/>
                <a:ea typeface="宋体" panose="02010600030101010101" pitchFamily="2" charset="-122"/>
              </a:rPr>
              <a:t> (9)</a:t>
            </a:r>
            <a:endParaRPr lang="en-US" altLang="zh-CN" sz="2400" b="1">
              <a:latin typeface="Times New Roman" panose="02020603050405020304" pitchFamily="18" charset="0"/>
              <a:ea typeface="华文彩云" pitchFamily="2" charset="-122"/>
            </a:endParaRPr>
          </a:p>
        </p:txBody>
      </p:sp>
      <p:sp>
        <p:nvSpPr>
          <p:cNvPr id="29701" name="Rectangle 8"/>
          <p:cNvSpPr/>
          <p:nvPr/>
        </p:nvSpPr>
        <p:spPr>
          <a:xfrm>
            <a:off x="971550" y="928688"/>
            <a:ext cx="4113213" cy="519112"/>
          </a:xfrm>
          <a:prstGeom prst="rect">
            <a:avLst/>
          </a:prstGeom>
          <a:noFill/>
          <a:ln w="9525">
            <a:noFill/>
          </a:ln>
        </p:spPr>
        <p:txBody>
          <a:bodyPr wrap="none">
            <a:spAutoFit/>
          </a:bodyPr>
          <a:lstStyle/>
          <a:p>
            <a:pPr lvl="0" eaLnBrk="1" hangingPunct="1"/>
            <a:r>
              <a:rPr lang="zh-CN" altLang="en-US" sz="2800" b="1">
                <a:solidFill>
                  <a:srgbClr val="000000"/>
                </a:solidFill>
                <a:latin typeface="Times New Roman" panose="02020603050405020304" pitchFamily="18" charset="0"/>
                <a:ea typeface="楷体_GB2312" pitchFamily="49" charset="-122"/>
              </a:rPr>
              <a:t>因此，天线的等效高度为</a:t>
            </a:r>
          </a:p>
        </p:txBody>
      </p:sp>
      <p:sp>
        <p:nvSpPr>
          <p:cNvPr id="29702" name="Rectangle 9"/>
          <p:cNvSpPr/>
          <p:nvPr/>
        </p:nvSpPr>
        <p:spPr>
          <a:xfrm>
            <a:off x="611188" y="4149725"/>
            <a:ext cx="8045450" cy="1630363"/>
          </a:xfrm>
          <a:prstGeom prst="rect">
            <a:avLst/>
          </a:prstGeom>
          <a:noFill/>
          <a:ln w="9525">
            <a:noFill/>
          </a:ln>
        </p:spPr>
        <p:txBody>
          <a:bodyPr wrap="none">
            <a:spAutoFit/>
          </a:bodyPr>
          <a:lstStyle/>
          <a:p>
            <a:pPr lvl="0" eaLnBrk="1" hangingPunct="1">
              <a:lnSpc>
                <a:spcPct val="120000"/>
              </a:lnSpc>
            </a:pPr>
            <a:r>
              <a:rPr lang="en-US" altLang="zh-CN" sz="2800" b="1">
                <a:solidFill>
                  <a:srgbClr val="000000"/>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在视距传播的有关计算公式中，若将天线的实</a:t>
            </a:r>
          </a:p>
          <a:p>
            <a:pPr lvl="0" eaLnBrk="1" hangingPunct="1">
              <a:lnSpc>
                <a:spcPct val="120000"/>
              </a:lnSpc>
            </a:pPr>
            <a:r>
              <a:rPr lang="zh-CN" altLang="en-US" sz="2800" b="1">
                <a:solidFill>
                  <a:srgbClr val="000000"/>
                </a:solidFill>
                <a:latin typeface="楷体_GB2312" pitchFamily="49" charset="-122"/>
                <a:ea typeface="楷体_GB2312" pitchFamily="49" charset="-122"/>
              </a:rPr>
              <a:t>际高度置换成等效高度，就是对球面地条件下的修</a:t>
            </a:r>
          </a:p>
          <a:p>
            <a:pPr lvl="0" eaLnBrk="1" hangingPunct="1">
              <a:lnSpc>
                <a:spcPct val="120000"/>
              </a:lnSpc>
            </a:pPr>
            <a:r>
              <a:rPr lang="zh-CN" altLang="en-US" sz="2800" b="1">
                <a:solidFill>
                  <a:srgbClr val="000000"/>
                </a:solidFill>
                <a:latin typeface="楷体_GB2312" pitchFamily="49" charset="-122"/>
                <a:ea typeface="楷体_GB2312" pitchFamily="49" charset="-122"/>
              </a:rPr>
              <a:t>正之一。</a:t>
            </a:r>
          </a:p>
        </p:txBody>
      </p:sp>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en-US" altLang="zh-CN"/>
              <a:t>LOS</a:t>
            </a:r>
            <a:r>
              <a:rPr lang="zh-CN" altLang="en-US"/>
              <a:t>传输中的损耗</a:t>
            </a:r>
          </a:p>
        </p:txBody>
      </p:sp>
      <p:sp>
        <p:nvSpPr>
          <p:cNvPr id="40962" name="内容占位符 2"/>
          <p:cNvSpPr>
            <a:spLocks noGrp="1"/>
          </p:cNvSpPr>
          <p:nvPr>
            <p:ph idx="1"/>
          </p:nvPr>
        </p:nvSpPr>
        <p:spPr/>
        <p:txBody>
          <a:bodyPr/>
          <a:lstStyle/>
          <a:p>
            <a:r>
              <a:rPr lang="zh-CN" altLang="en-US" dirty="0"/>
              <a:t>视距传输中，要考虑</a:t>
            </a:r>
            <a:endParaRPr lang="en-US" altLang="zh-CN" dirty="0"/>
          </a:p>
          <a:p>
            <a:pPr lvl="1"/>
            <a:r>
              <a:rPr lang="zh-CN" altLang="en-US" dirty="0"/>
              <a:t>衰减（</a:t>
            </a:r>
            <a:r>
              <a:rPr lang="en-US" altLang="zh-CN" dirty="0"/>
              <a:t>Attenuation</a:t>
            </a:r>
            <a:r>
              <a:rPr lang="zh-CN" altLang="en-US" dirty="0"/>
              <a:t>）和衰减造成的信号失真</a:t>
            </a:r>
            <a:endParaRPr lang="en-US" altLang="zh-CN" dirty="0"/>
          </a:p>
          <a:p>
            <a:pPr lvl="1"/>
            <a:r>
              <a:rPr lang="zh-CN" altLang="en-US" dirty="0"/>
              <a:t>自由空间损耗</a:t>
            </a:r>
            <a:endParaRPr lang="en-US" altLang="zh-CN" dirty="0"/>
          </a:p>
          <a:p>
            <a:pPr lvl="1"/>
            <a:r>
              <a:rPr lang="zh-CN" altLang="en-US" dirty="0"/>
              <a:t>多路径因素</a:t>
            </a:r>
            <a:endParaRPr lang="en-US" altLang="zh-CN" dirty="0"/>
          </a:p>
          <a:p>
            <a:pPr lvl="1"/>
            <a:r>
              <a:rPr lang="zh-CN" altLang="en-US" dirty="0"/>
              <a:t>大气层吸收</a:t>
            </a:r>
            <a:endParaRPr lang="en-US" altLang="zh-CN" dirty="0"/>
          </a:p>
          <a:p>
            <a:pPr lvl="1"/>
            <a:r>
              <a:rPr lang="zh-CN" altLang="en-US" dirty="0"/>
              <a:t>噪声</a:t>
            </a:r>
            <a:endParaRPr lang="en-US" altLang="zh-CN" dirty="0"/>
          </a:p>
        </p:txBody>
      </p:sp>
      <p:sp>
        <p:nvSpPr>
          <p:cNvPr id="4" name="灯片编号占位符 3"/>
          <p:cNvSpPr>
            <a:spLocks noGrp="1"/>
          </p:cNvSpPr>
          <p:nvPr>
            <p:ph type="sldNum" sz="quarter" idx="12"/>
          </p:nvPr>
        </p:nvSpPr>
        <p:spPr/>
        <p:txBody>
          <a:bodyPr/>
          <a:lstStyle/>
          <a:p>
            <a:pPr>
              <a:defRPr/>
            </a:pPr>
            <a:fld id="{6F15516C-D07F-4279-AF15-13DD64094D32}" type="slidenum">
              <a:rPr lang="zh-CN" altLang="en-US" smtClean="0"/>
              <a:t>68</a:t>
            </a:fld>
            <a:endParaRPr lang="zh-CN" alt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250825" y="214630"/>
            <a:ext cx="8693150" cy="1066165"/>
          </a:xfrm>
        </p:spPr>
        <p:txBody>
          <a:bodyPr/>
          <a:lstStyle/>
          <a:p>
            <a:r>
              <a:rPr lang="zh-CN" altLang="en-US"/>
              <a:t>衰减</a:t>
            </a:r>
          </a:p>
        </p:txBody>
      </p:sp>
      <p:sp>
        <p:nvSpPr>
          <p:cNvPr id="41986" name="内容占位符 2"/>
          <p:cNvSpPr>
            <a:spLocks noGrp="1"/>
          </p:cNvSpPr>
          <p:nvPr>
            <p:ph idx="1"/>
          </p:nvPr>
        </p:nvSpPr>
        <p:spPr>
          <a:xfrm>
            <a:off x="306070" y="1137285"/>
            <a:ext cx="8704263" cy="4287838"/>
          </a:xfrm>
        </p:spPr>
        <p:txBody>
          <a:bodyPr/>
          <a:lstStyle/>
          <a:p>
            <a:r>
              <a:rPr lang="zh-CN" altLang="en-US"/>
              <a:t>电磁波能量在介质中随着传输距离而减小</a:t>
            </a:r>
            <a:endParaRPr lang="en-US" altLang="zh-CN"/>
          </a:p>
          <a:p>
            <a:pPr lvl="1"/>
            <a:r>
              <a:rPr lang="zh-CN" altLang="en-US"/>
              <a:t>有向介质中，与传输距离的指数呈正比</a:t>
            </a:r>
            <a:endParaRPr lang="en-US" altLang="zh-CN"/>
          </a:p>
          <a:p>
            <a:pPr lvl="1"/>
            <a:r>
              <a:rPr lang="zh-CN" altLang="en-US"/>
              <a:t>无向介质，较为复杂</a:t>
            </a:r>
            <a:endParaRPr lang="en-US" altLang="zh-CN"/>
          </a:p>
          <a:p>
            <a:pPr lvl="2"/>
            <a:r>
              <a:rPr lang="zh-CN" altLang="en-US"/>
              <a:t>接收到的信号必须有足够的能量水平，使得信号能够被正确识别</a:t>
            </a:r>
            <a:endParaRPr lang="en-US" altLang="zh-CN"/>
          </a:p>
          <a:p>
            <a:pPr lvl="2"/>
            <a:r>
              <a:rPr lang="zh-CN" altLang="en-US"/>
              <a:t>信号的功率必须能够压制噪声，满足一定信噪比</a:t>
            </a:r>
          </a:p>
          <a:p>
            <a:pPr lvl="2"/>
            <a:r>
              <a:rPr lang="zh-CN" altLang="en-US"/>
              <a:t>频率越高，衰减越大，因此信号经过衰减后会一定程度失真</a:t>
            </a:r>
          </a:p>
          <a:p>
            <a:pPr lvl="2"/>
            <a:r>
              <a:rPr lang="zh-CN" altLang="en-US" sz="2400">
                <a:sym typeface="+mn-ea"/>
              </a:rPr>
              <a:t>应对措施</a:t>
            </a:r>
            <a:endParaRPr lang="en-US" altLang="zh-CN" sz="2400"/>
          </a:p>
          <a:p>
            <a:pPr lvl="3"/>
            <a:r>
              <a:rPr lang="zh-CN" altLang="en-US" sz="1710">
                <a:sym typeface="+mn-ea"/>
              </a:rPr>
              <a:t>每隔一段距离放置放大器。重复信号并放大信号能量再发射</a:t>
            </a:r>
            <a:endParaRPr lang="en-US" altLang="zh-CN" sz="1710"/>
          </a:p>
          <a:p>
            <a:pPr lvl="3"/>
            <a:r>
              <a:rPr lang="zh-CN" altLang="en-US" sz="1710">
                <a:sym typeface="+mn-ea"/>
              </a:rPr>
              <a:t>放大器应较多地放大高频部分的能量，以抵消衰减造成的失真</a:t>
            </a:r>
            <a:endParaRPr lang="zh-CN" altLang="en-US" sz="1710"/>
          </a:p>
          <a:p>
            <a:pPr lvl="2"/>
            <a:endParaRPr lang="zh-CN" altLang="en-US"/>
          </a:p>
        </p:txBody>
      </p:sp>
      <p:sp>
        <p:nvSpPr>
          <p:cNvPr id="4" name="灯片编号占位符 3"/>
          <p:cNvSpPr>
            <a:spLocks noGrp="1"/>
          </p:cNvSpPr>
          <p:nvPr>
            <p:ph type="sldNum" sz="quarter" idx="12"/>
          </p:nvPr>
        </p:nvSpPr>
        <p:spPr/>
        <p:txBody>
          <a:bodyPr/>
          <a:lstStyle/>
          <a:p>
            <a:pPr>
              <a:defRPr/>
            </a:pPr>
            <a:fld id="{4860212E-88BB-4EE3-9807-0E52E6AAD623}" type="slidenum">
              <a:rPr lang="zh-CN" altLang="en-US" smtClean="0"/>
              <a:t>69</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7</a:t>
            </a:fld>
            <a:endParaRPr lang="en-US" altLang="zh-CN" sz="1200" dirty="0">
              <a:latin typeface="Arial Black" panose="020B0A04020102020204" pitchFamily="34" charset="0"/>
              <a:ea typeface="宋体" panose="02010600030101010101" pitchFamily="2" charset="-122"/>
            </a:endParaRPr>
          </a:p>
        </p:txBody>
      </p:sp>
      <p:sp>
        <p:nvSpPr>
          <p:cNvPr id="57347" name="Rectangle 2"/>
          <p:cNvSpPr>
            <a:spLocks noGrp="1"/>
          </p:cNvSpPr>
          <p:nvPr>
            <p:ph type="title"/>
          </p:nvPr>
        </p:nvSpPr>
        <p:spPr/>
        <p:txBody>
          <a:bodyPr vert="horz" wrap="square" lIns="91440" tIns="45720" rIns="91440" bIns="45720" anchor="ctr"/>
          <a:lstStyle/>
          <a:p>
            <a:pPr lvl="0" eaLnBrk="1" hangingPunct="1"/>
            <a:r>
              <a:rPr lang="en-US" altLang="zh-CN" dirty="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sp>
        <p:nvSpPr>
          <p:cNvPr id="14" name="Rectangle 3">
            <a:extLst>
              <a:ext uri="{FF2B5EF4-FFF2-40B4-BE49-F238E27FC236}">
                <a16:creationId xmlns:a16="http://schemas.microsoft.com/office/drawing/2014/main" id="{65F29DD8-F685-4CFC-BF9C-CBA8A84781D5}"/>
              </a:ext>
            </a:extLst>
          </p:cNvPr>
          <p:cNvSpPr txBox="1">
            <a:spLocks/>
          </p:cNvSpPr>
          <p:nvPr/>
        </p:nvSpPr>
        <p:spPr>
          <a:xfrm>
            <a:off x="457200" y="1407160"/>
            <a:ext cx="8534400" cy="3886200"/>
          </a:xfrm>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r>
              <a:rPr lang="zh-CN" altLang="en-US" kern="0"/>
              <a:t>地面波传播</a:t>
            </a:r>
          </a:p>
          <a:p>
            <a:pPr lvl="1" eaLnBrk="1" hangingPunct="1"/>
            <a:r>
              <a:rPr lang="zh-CN" altLang="en-US" kern="0"/>
              <a:t>电波沿着地球表面传播，特点是信号比较稳定，但电波频率愈高，地面波随距离的增加衰减愈快</a:t>
            </a:r>
          </a:p>
          <a:p>
            <a:pPr lvl="1" eaLnBrk="1" hangingPunct="1"/>
            <a:r>
              <a:rPr lang="zh-CN" altLang="en-US" kern="0"/>
              <a:t>只适用于</a:t>
            </a:r>
            <a:r>
              <a:rPr lang="zh-CN" altLang="en-US" kern="0">
                <a:solidFill>
                  <a:srgbClr val="FF0000"/>
                </a:solidFill>
              </a:rPr>
              <a:t>长波和中波</a:t>
            </a:r>
            <a:r>
              <a:rPr lang="zh-CN" altLang="en-US" kern="0"/>
              <a:t>波段</a:t>
            </a:r>
          </a:p>
          <a:p>
            <a:pPr eaLnBrk="1" hangingPunct="1"/>
            <a:r>
              <a:rPr lang="zh-CN" altLang="en-US" kern="0"/>
              <a:t>天波传播</a:t>
            </a:r>
          </a:p>
          <a:p>
            <a:pPr lvl="1" eaLnBrk="1" hangingPunct="1"/>
            <a:r>
              <a:rPr lang="zh-CN" altLang="en-US" kern="0"/>
              <a:t>电波经高空电离层反射回来而到达地面接收点</a:t>
            </a:r>
          </a:p>
          <a:p>
            <a:pPr lvl="1" eaLnBrk="1" hangingPunct="1"/>
            <a:r>
              <a:rPr lang="zh-CN" altLang="en-US" kern="0">
                <a:solidFill>
                  <a:srgbClr val="FF0000"/>
                </a:solidFill>
              </a:rPr>
              <a:t>长，中，短波</a:t>
            </a:r>
            <a:r>
              <a:rPr lang="zh-CN" altLang="en-US" kern="0"/>
              <a:t>都可以利用天波进行远距离通信</a:t>
            </a:r>
            <a:endParaRPr lang="zh-CN" altLang="en-US" kern="0" dirty="0"/>
          </a:p>
        </p:txBody>
      </p:sp>
      <p:sp>
        <p:nvSpPr>
          <p:cNvPr id="15" name="矩形 14">
            <a:extLst>
              <a:ext uri="{FF2B5EF4-FFF2-40B4-BE49-F238E27FC236}">
                <a16:creationId xmlns:a16="http://schemas.microsoft.com/office/drawing/2014/main" id="{A295A294-593F-49A3-BC4A-3AF95A324D3B}"/>
              </a:ext>
            </a:extLst>
          </p:cNvPr>
          <p:cNvSpPr/>
          <p:nvPr/>
        </p:nvSpPr>
        <p:spPr>
          <a:xfrm>
            <a:off x="309115" y="469127"/>
            <a:ext cx="4134465"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电磁波传播特点</a:t>
            </a:r>
            <a:endParaRPr lang="zh-CN" altLang="en-US" dirty="0"/>
          </a:p>
        </p:txBody>
      </p:sp>
    </p:spTree>
    <p:extLst>
      <p:ext uri="{BB962C8B-B14F-4D97-AF65-F5344CB8AC3E}">
        <p14:creationId xmlns:p14="http://schemas.microsoft.com/office/powerpoint/2010/main" val="390756625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250825" y="214630"/>
            <a:ext cx="8693150" cy="1278255"/>
          </a:xfrm>
        </p:spPr>
        <p:txBody>
          <a:bodyPr/>
          <a:lstStyle/>
          <a:p>
            <a:r>
              <a:rPr lang="zh-CN" altLang="en-US"/>
              <a:t>自由空间损耗，如前所述</a:t>
            </a:r>
            <a:endParaRPr lang="en-US" altLang="zh-CN"/>
          </a:p>
        </p:txBody>
      </p:sp>
      <p:sp>
        <p:nvSpPr>
          <p:cNvPr id="4100" name="内容占位符 2"/>
          <p:cNvSpPr>
            <a:spLocks noGrp="1"/>
          </p:cNvSpPr>
          <p:nvPr>
            <p:ph idx="1"/>
          </p:nvPr>
        </p:nvSpPr>
        <p:spPr>
          <a:xfrm>
            <a:off x="250825" y="1414145"/>
            <a:ext cx="8704263" cy="4287838"/>
          </a:xfrm>
        </p:spPr>
        <p:txBody>
          <a:bodyPr/>
          <a:lstStyle/>
          <a:p>
            <a:pPr>
              <a:defRPr/>
            </a:pPr>
            <a:r>
              <a:rPr lang="zh-CN" altLang="en-US" dirty="0"/>
              <a:t>信号随传输距离散射，对理想的各向同性天线</a:t>
            </a:r>
            <a:endParaRPr lang="en-US" altLang="zh-CN" dirty="0"/>
          </a:p>
          <a:p>
            <a:pPr>
              <a:defRPr/>
            </a:pPr>
            <a:endParaRPr lang="en-US" altLang="zh-CN" dirty="0"/>
          </a:p>
          <a:p>
            <a:pPr lvl="1">
              <a:defRPr/>
            </a:pPr>
            <a:endParaRPr lang="en-US" altLang="zh-CN" i="1" dirty="0"/>
          </a:p>
          <a:p>
            <a:pPr lvl="1">
              <a:defRPr/>
            </a:pPr>
            <a:r>
              <a:rPr lang="en-US" altLang="zh-CN" i="1" dirty="0"/>
              <a:t>P</a:t>
            </a:r>
            <a:r>
              <a:rPr lang="en-US" altLang="zh-CN" i="1" baseline="-25000" dirty="0"/>
              <a:t>t</a:t>
            </a:r>
            <a:r>
              <a:rPr lang="zh-CN" altLang="en-US" dirty="0"/>
              <a:t>，信号发送功率</a:t>
            </a:r>
            <a:endParaRPr lang="en-US" altLang="zh-CN" dirty="0"/>
          </a:p>
          <a:p>
            <a:pPr lvl="1">
              <a:defRPr/>
            </a:pPr>
            <a:r>
              <a:rPr lang="en-US" altLang="zh-CN" i="1" dirty="0"/>
              <a:t>P</a:t>
            </a:r>
            <a:r>
              <a:rPr lang="en-US" altLang="zh-CN" i="1" baseline="-25000" dirty="0"/>
              <a:t>r</a:t>
            </a:r>
            <a:r>
              <a:rPr lang="zh-CN" altLang="en-US" dirty="0"/>
              <a:t>，接收到的信号功率</a:t>
            </a:r>
            <a:endParaRPr lang="en-US" altLang="zh-CN" dirty="0"/>
          </a:p>
          <a:p>
            <a:pPr lvl="1">
              <a:defRPr/>
            </a:pPr>
            <a:r>
              <a:rPr lang="el-GR" altLang="zh-CN" i="1" dirty="0"/>
              <a:t>λ</a:t>
            </a:r>
            <a:r>
              <a:rPr lang="zh-CN" altLang="en-US" dirty="0"/>
              <a:t>，波长</a:t>
            </a:r>
            <a:endParaRPr lang="en-US" altLang="zh-CN" dirty="0"/>
          </a:p>
          <a:p>
            <a:pPr lvl="1">
              <a:defRPr/>
            </a:pPr>
            <a:r>
              <a:rPr lang="en-US" altLang="zh-CN" i="1" dirty="0"/>
              <a:t>d</a:t>
            </a:r>
            <a:r>
              <a:rPr lang="zh-CN" altLang="en-US" dirty="0"/>
              <a:t>，传输距离</a:t>
            </a:r>
            <a:endParaRPr lang="en-US" altLang="zh-CN" dirty="0"/>
          </a:p>
          <a:p>
            <a:pPr lvl="1">
              <a:defRPr/>
            </a:pPr>
            <a:r>
              <a:rPr lang="en-US" altLang="zh-CN" i="1" dirty="0"/>
              <a:t>c</a:t>
            </a:r>
            <a:r>
              <a:rPr lang="zh-CN" altLang="en-US" dirty="0"/>
              <a:t>，光速</a:t>
            </a:r>
            <a:endParaRPr lang="en-US" altLang="zh-CN" dirty="0"/>
          </a:p>
          <a:p>
            <a:pPr marL="342900" lvl="1" indent="-342900">
              <a:buClr>
                <a:schemeClr val="folHlink"/>
              </a:buClr>
              <a:buSzPct val="60000"/>
              <a:defRPr/>
            </a:pPr>
            <a:r>
              <a:rPr lang="zh-CN" altLang="en-US" dirty="0"/>
              <a:t>自由空间损耗是所有无线信号都面临的衰减</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0B1FE11D-442F-4501-ACD7-03DCE65CC0CD}" type="slidenum">
              <a:rPr lang="zh-CN" altLang="en-US" smtClean="0"/>
              <a:t>70</a:t>
            </a:fld>
            <a:endParaRPr lang="zh-CN" altLang="en-US" dirty="0"/>
          </a:p>
        </p:txBody>
      </p:sp>
      <p:graphicFrame>
        <p:nvGraphicFramePr>
          <p:cNvPr id="4098" name="Object 3"/>
          <p:cNvGraphicFramePr>
            <a:graphicFrameLocks noChangeAspect="1"/>
          </p:cNvGraphicFramePr>
          <p:nvPr/>
        </p:nvGraphicFramePr>
        <p:xfrm>
          <a:off x="971868" y="1918970"/>
          <a:ext cx="3671887" cy="1225550"/>
        </p:xfrm>
        <a:graphic>
          <a:graphicData uri="http://schemas.openxmlformats.org/presentationml/2006/ole">
            <mc:AlternateContent xmlns:mc="http://schemas.openxmlformats.org/markup-compatibility/2006">
              <mc:Choice xmlns:v="urn:schemas-microsoft-com:vml" Requires="v">
                <p:oleObj spid="_x0000_s57561" name="Equation" r:id="rId3" imgW="33832800" imgH="11277600" progId="Equation.3">
                  <p:embed/>
                </p:oleObj>
              </mc:Choice>
              <mc:Fallback>
                <p:oleObj name="Equation" r:id="rId3" imgW="33832800" imgH="11277600" progId="Equation.3">
                  <p:embed/>
                  <p:pic>
                    <p:nvPicPr>
                      <p:cNvPr id="0" name="Object 3"/>
                      <p:cNvPicPr>
                        <a:picLocks noChangeAspect="1"/>
                      </p:cNvPicPr>
                      <p:nvPr/>
                    </p:nvPicPr>
                    <p:blipFill>
                      <a:blip r:embed="rId4"/>
                      <a:stretch>
                        <a:fillRect/>
                      </a:stretch>
                    </p:blipFill>
                    <p:spPr>
                      <a:xfrm>
                        <a:off x="971868" y="1918970"/>
                        <a:ext cx="3671887" cy="1225550"/>
                      </a:xfrm>
                      <a:prstGeom prst="rect">
                        <a:avLst/>
                      </a:prstGeom>
                      <a:noFill/>
                      <a:ln w="9525">
                        <a:noFill/>
                      </a:ln>
                    </p:spPr>
                  </p:pic>
                </p:oleObj>
              </mc:Fallback>
            </mc:AlternateContent>
          </a:graphicData>
        </a:graphic>
      </p:graphicFrame>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内容占位符 2"/>
          <p:cNvSpPr>
            <a:spLocks noGrp="1"/>
          </p:cNvSpPr>
          <p:nvPr>
            <p:ph idx="1"/>
          </p:nvPr>
        </p:nvSpPr>
        <p:spPr>
          <a:xfrm>
            <a:off x="250825" y="692150"/>
            <a:ext cx="8704263" cy="5440363"/>
          </a:xfrm>
        </p:spPr>
        <p:txBody>
          <a:bodyPr/>
          <a:lstStyle/>
          <a:p>
            <a:r>
              <a:rPr lang="zh-CN" altLang="en-US" sz="2800"/>
              <a:t>各向同性天线的自由空间损耗（以</a:t>
            </a:r>
            <a:r>
              <a:rPr lang="en-US" altLang="zh-CN" sz="2800"/>
              <a:t>dB</a:t>
            </a:r>
            <a:r>
              <a:rPr lang="zh-CN" altLang="en-US" sz="2800"/>
              <a:t>为单位）</a:t>
            </a:r>
            <a:endParaRPr lang="en-US" altLang="zh-CN" sz="2800"/>
          </a:p>
          <a:p>
            <a:endParaRPr lang="en-US" altLang="zh-CN" sz="2800"/>
          </a:p>
          <a:p>
            <a:endParaRPr lang="en-US" altLang="zh-CN" sz="2800"/>
          </a:p>
          <a:p>
            <a:endParaRPr lang="en-US" altLang="zh-CN" sz="2800"/>
          </a:p>
          <a:p>
            <a:endParaRPr lang="en-US" altLang="zh-CN" sz="2800"/>
          </a:p>
          <a:p>
            <a:endParaRPr lang="en-US" altLang="zh-CN" sz="2800"/>
          </a:p>
          <a:p>
            <a:r>
              <a:rPr lang="zh-CN" altLang="en-US" sz="2800"/>
              <a:t>对其它天线</a:t>
            </a:r>
            <a:endParaRPr lang="en-US" altLang="zh-CN" sz="2800"/>
          </a:p>
          <a:p>
            <a:endParaRPr lang="en-US" altLang="zh-CN" sz="2800"/>
          </a:p>
          <a:p>
            <a:pPr lvl="1"/>
            <a:endParaRPr lang="en-US" altLang="zh-CN" sz="2400"/>
          </a:p>
          <a:p>
            <a:pPr lvl="1"/>
            <a:r>
              <a:rPr lang="en-US" altLang="zh-CN" sz="2400" i="1"/>
              <a:t>G</a:t>
            </a:r>
            <a:r>
              <a:rPr lang="en-US" altLang="zh-CN" sz="2400" i="1" baseline="-25000"/>
              <a:t>t</a:t>
            </a:r>
            <a:r>
              <a:rPr lang="zh-CN" altLang="en-US" sz="2400"/>
              <a:t>，发送天线的增益；</a:t>
            </a:r>
            <a:r>
              <a:rPr lang="en-US" altLang="zh-CN" sz="2400" i="1"/>
              <a:t>G</a:t>
            </a:r>
            <a:r>
              <a:rPr lang="en-US" altLang="zh-CN" sz="2400" i="1" baseline="-25000"/>
              <a:t>r</a:t>
            </a:r>
            <a:r>
              <a:rPr lang="zh-CN" altLang="en-US" sz="2400"/>
              <a:t>，接收天线的增益</a:t>
            </a:r>
            <a:endParaRPr lang="en-US" altLang="zh-CN" sz="2400"/>
          </a:p>
          <a:p>
            <a:pPr lvl="1"/>
            <a:r>
              <a:rPr lang="en-US" altLang="zh-CN" sz="2400" i="1"/>
              <a:t>A</a:t>
            </a:r>
            <a:r>
              <a:rPr lang="en-US" altLang="zh-CN" sz="2400" i="1" baseline="-25000"/>
              <a:t>t</a:t>
            </a:r>
            <a:r>
              <a:rPr lang="zh-CN" altLang="en-US" sz="2400"/>
              <a:t>，发送天线的有效面积；</a:t>
            </a:r>
            <a:r>
              <a:rPr lang="en-US" altLang="zh-CN" sz="2400" i="1"/>
              <a:t>A</a:t>
            </a:r>
            <a:r>
              <a:rPr lang="en-US" altLang="zh-CN" sz="2400" i="1" baseline="-25000"/>
              <a:t>r</a:t>
            </a:r>
            <a:r>
              <a:rPr lang="zh-CN" altLang="en-US" sz="2400"/>
              <a:t>，接收天线的有效面积</a:t>
            </a:r>
          </a:p>
        </p:txBody>
      </p:sp>
      <p:sp>
        <p:nvSpPr>
          <p:cNvPr id="4" name="灯片编号占位符 3"/>
          <p:cNvSpPr>
            <a:spLocks noGrp="1"/>
          </p:cNvSpPr>
          <p:nvPr>
            <p:ph type="sldNum" sz="quarter" idx="12"/>
          </p:nvPr>
        </p:nvSpPr>
        <p:spPr/>
        <p:txBody>
          <a:bodyPr/>
          <a:lstStyle/>
          <a:p>
            <a:pPr>
              <a:defRPr/>
            </a:pPr>
            <a:fld id="{8D738C2F-C2A0-46A0-A50A-C938B0AB109F}" type="slidenum">
              <a:rPr lang="zh-CN" altLang="en-US" smtClean="0"/>
              <a:t>71</a:t>
            </a:fld>
            <a:endParaRPr lang="zh-CN" altLang="en-US"/>
          </a:p>
        </p:txBody>
      </p:sp>
      <p:graphicFrame>
        <p:nvGraphicFramePr>
          <p:cNvPr id="5122" name="Object 2"/>
          <p:cNvGraphicFramePr>
            <a:graphicFrameLocks noChangeAspect="1"/>
          </p:cNvGraphicFramePr>
          <p:nvPr/>
        </p:nvGraphicFramePr>
        <p:xfrm>
          <a:off x="758825" y="1200150"/>
          <a:ext cx="3913188" cy="933450"/>
        </p:xfrm>
        <a:graphic>
          <a:graphicData uri="http://schemas.openxmlformats.org/presentationml/2006/ole">
            <mc:AlternateContent xmlns:mc="http://schemas.openxmlformats.org/markup-compatibility/2006">
              <mc:Choice xmlns:v="urn:schemas-microsoft-com:vml" Requires="v">
                <p:oleObj spid="_x0000_s59233" name="Equation" r:id="rId3" imgW="44805600" imgH="10668000" progId="Equation.3">
                  <p:embed/>
                </p:oleObj>
              </mc:Choice>
              <mc:Fallback>
                <p:oleObj name="Equation" r:id="rId3" imgW="44805600" imgH="10668000" progId="Equation.3">
                  <p:embed/>
                  <p:pic>
                    <p:nvPicPr>
                      <p:cNvPr id="0" name="Object 2"/>
                      <p:cNvPicPr>
                        <a:picLocks noChangeAspect="1"/>
                      </p:cNvPicPr>
                      <p:nvPr/>
                    </p:nvPicPr>
                    <p:blipFill>
                      <a:blip r:embed="rId4"/>
                      <a:stretch>
                        <a:fillRect/>
                      </a:stretch>
                    </p:blipFill>
                    <p:spPr>
                      <a:xfrm>
                        <a:off x="758825" y="1200150"/>
                        <a:ext cx="3913188" cy="933450"/>
                      </a:xfrm>
                      <a:prstGeom prst="rect">
                        <a:avLst/>
                      </a:prstGeom>
                      <a:noFill/>
                      <a:ln w="9525">
                        <a:noFill/>
                      </a:ln>
                    </p:spPr>
                  </p:pic>
                </p:oleObj>
              </mc:Fallback>
            </mc:AlternateContent>
          </a:graphicData>
        </a:graphic>
      </p:graphicFrame>
      <p:graphicFrame>
        <p:nvGraphicFramePr>
          <p:cNvPr id="5123" name="Object 3"/>
          <p:cNvGraphicFramePr>
            <a:graphicFrameLocks noChangeAspect="1"/>
          </p:cNvGraphicFramePr>
          <p:nvPr/>
        </p:nvGraphicFramePr>
        <p:xfrm>
          <a:off x="1262063" y="2133600"/>
          <a:ext cx="4552950" cy="454025"/>
        </p:xfrm>
        <a:graphic>
          <a:graphicData uri="http://schemas.openxmlformats.org/presentationml/2006/ole">
            <mc:AlternateContent xmlns:mc="http://schemas.openxmlformats.org/markup-compatibility/2006">
              <mc:Choice xmlns:v="urn:schemas-microsoft-com:vml" Requires="v">
                <p:oleObj spid="_x0000_s59234" name="Equation" r:id="rId5" imgW="52120800" imgH="5181600" progId="Equation.3">
                  <p:embed/>
                </p:oleObj>
              </mc:Choice>
              <mc:Fallback>
                <p:oleObj name="Equation" r:id="rId5" imgW="52120800" imgH="5181600" progId="Equation.3">
                  <p:embed/>
                  <p:pic>
                    <p:nvPicPr>
                      <p:cNvPr id="0" name="Object 3"/>
                      <p:cNvPicPr>
                        <a:picLocks noChangeAspect="1"/>
                      </p:cNvPicPr>
                      <p:nvPr/>
                    </p:nvPicPr>
                    <p:blipFill>
                      <a:blip r:embed="rId6"/>
                      <a:stretch>
                        <a:fillRect/>
                      </a:stretch>
                    </p:blipFill>
                    <p:spPr>
                      <a:xfrm>
                        <a:off x="1262063" y="2133600"/>
                        <a:ext cx="4552950" cy="454025"/>
                      </a:xfrm>
                      <a:prstGeom prst="rect">
                        <a:avLst/>
                      </a:prstGeom>
                      <a:noFill/>
                      <a:ln w="9525">
                        <a:noFill/>
                      </a:ln>
                    </p:spPr>
                  </p:pic>
                </p:oleObj>
              </mc:Fallback>
            </mc:AlternateContent>
          </a:graphicData>
        </a:graphic>
      </p:graphicFrame>
      <p:graphicFrame>
        <p:nvGraphicFramePr>
          <p:cNvPr id="5124" name="Object 4"/>
          <p:cNvGraphicFramePr>
            <a:graphicFrameLocks noChangeAspect="1"/>
          </p:cNvGraphicFramePr>
          <p:nvPr/>
        </p:nvGraphicFramePr>
        <p:xfrm>
          <a:off x="1262063" y="2781300"/>
          <a:ext cx="6550025" cy="908050"/>
        </p:xfrm>
        <a:graphic>
          <a:graphicData uri="http://schemas.openxmlformats.org/presentationml/2006/ole">
            <mc:AlternateContent xmlns:mc="http://schemas.openxmlformats.org/markup-compatibility/2006">
              <mc:Choice xmlns:v="urn:schemas-microsoft-com:vml" Requires="v">
                <p:oleObj spid="_x0000_s59235" name="Equation" r:id="rId7" imgW="74980800" imgH="10363200" progId="Equation.3">
                  <p:embed/>
                </p:oleObj>
              </mc:Choice>
              <mc:Fallback>
                <p:oleObj name="Equation" r:id="rId7" imgW="74980800" imgH="10363200" progId="Equation.3">
                  <p:embed/>
                  <p:pic>
                    <p:nvPicPr>
                      <p:cNvPr id="0" name="Object 4"/>
                      <p:cNvPicPr>
                        <a:picLocks noChangeAspect="1"/>
                      </p:cNvPicPr>
                      <p:nvPr/>
                    </p:nvPicPr>
                    <p:blipFill>
                      <a:blip r:embed="rId8"/>
                      <a:stretch>
                        <a:fillRect/>
                      </a:stretch>
                    </p:blipFill>
                    <p:spPr>
                      <a:xfrm>
                        <a:off x="1262063" y="2781300"/>
                        <a:ext cx="6550025" cy="908050"/>
                      </a:xfrm>
                      <a:prstGeom prst="rect">
                        <a:avLst/>
                      </a:prstGeom>
                      <a:noFill/>
                      <a:ln w="9525">
                        <a:noFill/>
                      </a:ln>
                    </p:spPr>
                  </p:pic>
                </p:oleObj>
              </mc:Fallback>
            </mc:AlternateContent>
          </a:graphicData>
        </a:graphic>
      </p:graphicFrame>
      <p:graphicFrame>
        <p:nvGraphicFramePr>
          <p:cNvPr id="5125" name="Object 5"/>
          <p:cNvGraphicFramePr>
            <a:graphicFrameLocks noChangeAspect="1"/>
          </p:cNvGraphicFramePr>
          <p:nvPr/>
        </p:nvGraphicFramePr>
        <p:xfrm>
          <a:off x="900113" y="4149725"/>
          <a:ext cx="5040312" cy="1125538"/>
        </p:xfrm>
        <a:graphic>
          <a:graphicData uri="http://schemas.openxmlformats.org/presentationml/2006/ole">
            <mc:AlternateContent xmlns:mc="http://schemas.openxmlformats.org/markup-compatibility/2006">
              <mc:Choice xmlns:v="urn:schemas-microsoft-com:vml" Requires="v">
                <p:oleObj spid="_x0000_s59236" name="Equation" r:id="rId9" imgW="50596800" imgH="11277600" progId="Equation.3">
                  <p:embed/>
                </p:oleObj>
              </mc:Choice>
              <mc:Fallback>
                <p:oleObj name="Equation" r:id="rId9" imgW="50596800" imgH="11277600" progId="Equation.3">
                  <p:embed/>
                  <p:pic>
                    <p:nvPicPr>
                      <p:cNvPr id="0" name="Object 5"/>
                      <p:cNvPicPr>
                        <a:picLocks noChangeAspect="1"/>
                      </p:cNvPicPr>
                      <p:nvPr/>
                    </p:nvPicPr>
                    <p:blipFill>
                      <a:blip r:embed="rId10"/>
                      <a:stretch>
                        <a:fillRect/>
                      </a:stretch>
                    </p:blipFill>
                    <p:spPr>
                      <a:xfrm>
                        <a:off x="900113" y="4149725"/>
                        <a:ext cx="5040312" cy="1125538"/>
                      </a:xfrm>
                      <a:prstGeom prst="rect">
                        <a:avLst/>
                      </a:prstGeom>
                      <a:noFill/>
                      <a:ln w="9525">
                        <a:noFill/>
                      </a:ln>
                    </p:spPr>
                  </p:pic>
                </p:oleObj>
              </mc:Fallback>
            </mc:AlternateContent>
          </a:graphicData>
        </a:graphic>
      </p:graphicFrame>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2"/>
          <p:cNvSpPr>
            <a:spLocks noGrp="1"/>
          </p:cNvSpPr>
          <p:nvPr>
            <p:ph idx="1"/>
          </p:nvPr>
        </p:nvSpPr>
        <p:spPr>
          <a:xfrm>
            <a:off x="250825" y="692150"/>
            <a:ext cx="8704263" cy="5440363"/>
          </a:xfrm>
        </p:spPr>
        <p:txBody>
          <a:bodyPr/>
          <a:lstStyle/>
          <a:p>
            <a:r>
              <a:rPr lang="zh-CN" altLang="en-US"/>
              <a:t>其它天线的自由空间损耗（以</a:t>
            </a:r>
            <a:r>
              <a:rPr lang="en-US" altLang="zh-CN"/>
              <a:t>dB</a:t>
            </a:r>
            <a:r>
              <a:rPr lang="zh-CN" altLang="en-US"/>
              <a:t>为单位）</a:t>
            </a:r>
            <a:endParaRPr lang="en-US" altLang="zh-CN"/>
          </a:p>
          <a:p>
            <a:endParaRPr lang="en-US" altLang="zh-CN"/>
          </a:p>
          <a:p>
            <a:endParaRPr lang="en-US" altLang="zh-CN"/>
          </a:p>
          <a:p>
            <a:r>
              <a:rPr lang="zh-CN" altLang="en-US"/>
              <a:t>讨论</a:t>
            </a:r>
            <a:endParaRPr lang="en-US" altLang="zh-CN"/>
          </a:p>
          <a:p>
            <a:pPr lvl="1"/>
            <a:r>
              <a:rPr lang="zh-CN" altLang="en-US"/>
              <a:t>频率越高，损耗越多</a:t>
            </a:r>
            <a:endParaRPr lang="en-US" altLang="zh-CN"/>
          </a:p>
          <a:p>
            <a:pPr lvl="1"/>
            <a:r>
              <a:rPr lang="zh-CN" altLang="en-US"/>
              <a:t>通过提高天线增益弥补损耗</a:t>
            </a:r>
            <a:endParaRPr lang="en-US" altLang="zh-CN"/>
          </a:p>
          <a:p>
            <a:pPr lvl="2"/>
            <a:r>
              <a:rPr lang="zh-CN" altLang="en-US"/>
              <a:t>大天线比小天线好</a:t>
            </a:r>
            <a:endParaRPr lang="en-US" altLang="zh-CN"/>
          </a:p>
          <a:p>
            <a:endParaRPr lang="en-US" altLang="zh-CN"/>
          </a:p>
          <a:p>
            <a:endParaRPr lang="en-US" altLang="zh-CN"/>
          </a:p>
        </p:txBody>
      </p:sp>
      <p:sp>
        <p:nvSpPr>
          <p:cNvPr id="4" name="灯片编号占位符 3"/>
          <p:cNvSpPr>
            <a:spLocks noGrp="1"/>
          </p:cNvSpPr>
          <p:nvPr>
            <p:ph type="sldNum" sz="quarter" idx="12"/>
          </p:nvPr>
        </p:nvSpPr>
        <p:spPr/>
        <p:txBody>
          <a:bodyPr/>
          <a:lstStyle/>
          <a:p>
            <a:pPr>
              <a:defRPr/>
            </a:pPr>
            <a:fld id="{96E4451E-2035-452B-8713-D6CB94F20953}" type="slidenum">
              <a:rPr lang="zh-CN" altLang="en-US" smtClean="0"/>
              <a:t>72</a:t>
            </a:fld>
            <a:endParaRPr lang="zh-CN" altLang="en-US"/>
          </a:p>
        </p:txBody>
      </p:sp>
      <p:graphicFrame>
        <p:nvGraphicFramePr>
          <p:cNvPr id="6146" name="Object 2"/>
          <p:cNvGraphicFramePr>
            <a:graphicFrameLocks noChangeAspect="1"/>
          </p:cNvGraphicFramePr>
          <p:nvPr/>
        </p:nvGraphicFramePr>
        <p:xfrm>
          <a:off x="827088" y="1268413"/>
          <a:ext cx="5245100" cy="479425"/>
        </p:xfrm>
        <a:graphic>
          <a:graphicData uri="http://schemas.openxmlformats.org/presentationml/2006/ole">
            <mc:AlternateContent xmlns:mc="http://schemas.openxmlformats.org/markup-compatibility/2006">
              <mc:Choice xmlns:v="urn:schemas-microsoft-com:vml" Requires="v">
                <p:oleObj spid="_x0000_s59825" name="Equation" r:id="rId3" imgW="60045600" imgH="5486400" progId="Equation.DSMT4">
                  <p:embed/>
                </p:oleObj>
              </mc:Choice>
              <mc:Fallback>
                <p:oleObj name="Equation" r:id="rId3" imgW="60045600" imgH="5486400" progId="Equation.DSMT4">
                  <p:embed/>
                  <p:pic>
                    <p:nvPicPr>
                      <p:cNvPr id="0" name="Object 2"/>
                      <p:cNvPicPr>
                        <a:picLocks noChangeAspect="1"/>
                      </p:cNvPicPr>
                      <p:nvPr/>
                    </p:nvPicPr>
                    <p:blipFill>
                      <a:blip r:embed="rId4"/>
                      <a:stretch>
                        <a:fillRect/>
                      </a:stretch>
                    </p:blipFill>
                    <p:spPr>
                      <a:xfrm>
                        <a:off x="827088" y="1268413"/>
                        <a:ext cx="5245100" cy="479425"/>
                      </a:xfrm>
                      <a:prstGeom prst="rect">
                        <a:avLst/>
                      </a:prstGeom>
                      <a:noFill/>
                      <a:ln w="9525">
                        <a:noFill/>
                      </a:ln>
                    </p:spPr>
                  </p:pic>
                </p:oleObj>
              </mc:Fallback>
            </mc:AlternateContent>
          </a:graphicData>
        </a:graphic>
      </p:graphicFrame>
      <p:graphicFrame>
        <p:nvGraphicFramePr>
          <p:cNvPr id="6147" name="Object 3"/>
          <p:cNvGraphicFramePr>
            <a:graphicFrameLocks noChangeAspect="1"/>
          </p:cNvGraphicFramePr>
          <p:nvPr/>
        </p:nvGraphicFramePr>
        <p:xfrm>
          <a:off x="1360488" y="1844675"/>
          <a:ext cx="6443662" cy="479425"/>
        </p:xfrm>
        <a:graphic>
          <a:graphicData uri="http://schemas.openxmlformats.org/presentationml/2006/ole">
            <mc:AlternateContent xmlns:mc="http://schemas.openxmlformats.org/markup-compatibility/2006">
              <mc:Choice xmlns:v="urn:schemas-microsoft-com:vml" Requires="v">
                <p:oleObj spid="_x0000_s59826" name="Equation" r:id="rId5" imgW="73761600" imgH="5486400" progId="Equation.3">
                  <p:embed/>
                </p:oleObj>
              </mc:Choice>
              <mc:Fallback>
                <p:oleObj name="Equation" r:id="rId5" imgW="73761600" imgH="5486400" progId="Equation.3">
                  <p:embed/>
                  <p:pic>
                    <p:nvPicPr>
                      <p:cNvPr id="0" name="Object 3"/>
                      <p:cNvPicPr>
                        <a:picLocks noChangeAspect="1"/>
                      </p:cNvPicPr>
                      <p:nvPr/>
                    </p:nvPicPr>
                    <p:blipFill>
                      <a:blip r:embed="rId6"/>
                      <a:stretch>
                        <a:fillRect/>
                      </a:stretch>
                    </p:blipFill>
                    <p:spPr>
                      <a:xfrm>
                        <a:off x="1360488" y="1844675"/>
                        <a:ext cx="6443662" cy="479425"/>
                      </a:xfrm>
                      <a:prstGeom prst="rect">
                        <a:avLst/>
                      </a:prstGeom>
                      <a:noFill/>
                      <a:ln w="9525">
                        <a:noFill/>
                      </a:ln>
                    </p:spPr>
                  </p:pic>
                </p:oleObj>
              </mc:Fallback>
            </mc:AlternateContent>
          </a:graphicData>
        </a:graphic>
      </p:graphicFrame>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2"/>
          <p:cNvPicPr>
            <a:picLocks noChangeAspect="1" noChangeArrowheads="1"/>
          </p:cNvPicPr>
          <p:nvPr/>
        </p:nvPicPr>
        <p:blipFill>
          <a:blip r:embed="rId2"/>
          <a:srcRect/>
          <a:stretch>
            <a:fillRect/>
          </a:stretch>
        </p:blipFill>
        <p:spPr bwMode="auto">
          <a:xfrm>
            <a:off x="2051050" y="11113"/>
            <a:ext cx="7092950" cy="684688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86F2A267-248C-4F9A-92B0-B0223DE45F53}" type="slidenum">
              <a:rPr lang="zh-CN" altLang="en-US" smtClean="0"/>
              <a:t>73</a:t>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2"/>
          <p:cNvSpPr>
            <a:spLocks noGrp="1"/>
          </p:cNvSpPr>
          <p:nvPr>
            <p:ph idx="1"/>
          </p:nvPr>
        </p:nvSpPr>
        <p:spPr>
          <a:xfrm>
            <a:off x="250825" y="620713"/>
            <a:ext cx="8704263" cy="5511800"/>
          </a:xfrm>
        </p:spPr>
        <p:txBody>
          <a:bodyPr/>
          <a:lstStyle/>
          <a:p>
            <a:r>
              <a:rPr lang="zh-CN" altLang="en-US" sz="2800"/>
              <a:t>例：一颗卫星使用各向同性天线距离</a:t>
            </a:r>
            <a:r>
              <a:rPr lang="en-US" altLang="zh-CN" sz="2800"/>
              <a:t>35863</a:t>
            </a:r>
            <a:r>
              <a:rPr lang="zh-CN" altLang="en-US" sz="2800"/>
              <a:t>公里向地球发射信号。载波频率是</a:t>
            </a:r>
            <a:r>
              <a:rPr lang="en-US" altLang="zh-CN" sz="2800"/>
              <a:t>4GHz</a:t>
            </a:r>
            <a:r>
              <a:rPr lang="zh-CN" altLang="en-US" sz="2800"/>
              <a:t>。其自由空间损耗是多少？</a:t>
            </a:r>
            <a:br>
              <a:rPr lang="en-US" altLang="zh-CN" sz="2800"/>
            </a:br>
            <a:r>
              <a:rPr lang="el-GR" altLang="zh-CN" sz="2800" i="1"/>
              <a:t>λ</a:t>
            </a:r>
            <a:r>
              <a:rPr lang="en-US" altLang="zh-CN" sz="2800"/>
              <a:t>=</a:t>
            </a:r>
            <a:r>
              <a:rPr lang="en-US" altLang="zh-CN" sz="2800" i="1"/>
              <a:t>c</a:t>
            </a:r>
            <a:r>
              <a:rPr lang="en-US" altLang="zh-CN" sz="2800"/>
              <a:t>/</a:t>
            </a:r>
            <a:r>
              <a:rPr lang="en-US" altLang="zh-CN" sz="2800" i="1"/>
              <a:t>f</a:t>
            </a:r>
            <a:r>
              <a:rPr lang="en-US" altLang="zh-CN" sz="2800"/>
              <a:t>=0.075</a:t>
            </a:r>
            <a:r>
              <a:rPr lang="zh-CN" altLang="en-US" sz="2800"/>
              <a:t>米</a:t>
            </a:r>
            <a:br>
              <a:rPr lang="en-US" altLang="zh-CN" sz="2800"/>
            </a:br>
            <a:br>
              <a:rPr lang="en-US" altLang="zh-CN" sz="2800"/>
            </a:br>
            <a:br>
              <a:rPr lang="en-US" altLang="zh-CN" sz="2800"/>
            </a:br>
            <a:r>
              <a:rPr lang="zh-CN" altLang="en-US" sz="2800"/>
              <a:t>如果发射和接收天线的增益分别是</a:t>
            </a:r>
            <a:r>
              <a:rPr lang="en-US" altLang="zh-CN" sz="2800"/>
              <a:t>44dB</a:t>
            </a:r>
            <a:r>
              <a:rPr lang="zh-CN" altLang="en-US" sz="2800"/>
              <a:t>和</a:t>
            </a:r>
            <a:r>
              <a:rPr lang="en-US" altLang="zh-CN" sz="2800"/>
              <a:t>48dB</a:t>
            </a:r>
            <a:r>
              <a:rPr lang="zh-CN" altLang="en-US" sz="2800"/>
              <a:t>，损耗是</a:t>
            </a:r>
            <a:br>
              <a:rPr lang="en-US" altLang="zh-CN" sz="2800"/>
            </a:br>
            <a:r>
              <a:rPr lang="zh-CN" altLang="en-US" sz="2800"/>
              <a:t>如果卫星的发射功率是</a:t>
            </a:r>
            <a:r>
              <a:rPr lang="en-US" altLang="zh-CN" sz="2800"/>
              <a:t>250W</a:t>
            </a:r>
            <a:r>
              <a:rPr lang="zh-CN" altLang="en-US" sz="2800"/>
              <a:t>，接收到的信号功率是多少？</a:t>
            </a:r>
            <a:br>
              <a:rPr lang="en-US" altLang="zh-CN" sz="2800"/>
            </a:br>
            <a:r>
              <a:rPr lang="en-US" altLang="zh-CN" sz="2800"/>
              <a:t>250W=24dBW</a:t>
            </a:r>
            <a:br>
              <a:rPr lang="en-US" altLang="zh-CN" sz="2800"/>
            </a:br>
            <a:r>
              <a:rPr lang="en-US" altLang="zh-CN" sz="2800"/>
              <a:t>24-103.6=-79.6dBW=1.1</a:t>
            </a:r>
            <a:r>
              <a:rPr lang="zh-CN" altLang="en-US" sz="2800"/>
              <a:t>*</a:t>
            </a:r>
            <a:r>
              <a:rPr lang="en-US" altLang="zh-CN" sz="2800"/>
              <a:t>10^(-8)W</a:t>
            </a:r>
          </a:p>
          <a:p>
            <a:endParaRPr lang="zh-CN" altLang="en-US" sz="2800"/>
          </a:p>
        </p:txBody>
      </p:sp>
      <p:sp>
        <p:nvSpPr>
          <p:cNvPr id="4" name="灯片编号占位符 3"/>
          <p:cNvSpPr>
            <a:spLocks noGrp="1"/>
          </p:cNvSpPr>
          <p:nvPr>
            <p:ph type="sldNum" sz="quarter" idx="12"/>
          </p:nvPr>
        </p:nvSpPr>
        <p:spPr/>
        <p:txBody>
          <a:bodyPr/>
          <a:lstStyle/>
          <a:p>
            <a:pPr>
              <a:defRPr/>
            </a:pPr>
            <a:fld id="{478F24DB-A191-44BE-A240-5B507D17A4CC}" type="slidenum">
              <a:rPr lang="zh-CN" altLang="en-US" smtClean="0"/>
              <a:t>74</a:t>
            </a:fld>
            <a:endParaRPr lang="zh-CN" altLang="en-US"/>
          </a:p>
        </p:txBody>
      </p:sp>
      <p:graphicFrame>
        <p:nvGraphicFramePr>
          <p:cNvPr id="7170" name="Object 2"/>
          <p:cNvGraphicFramePr>
            <a:graphicFrameLocks noChangeAspect="1"/>
          </p:cNvGraphicFramePr>
          <p:nvPr/>
        </p:nvGraphicFramePr>
        <p:xfrm>
          <a:off x="684213" y="2420938"/>
          <a:ext cx="6794500" cy="536575"/>
        </p:xfrm>
        <a:graphic>
          <a:graphicData uri="http://schemas.openxmlformats.org/presentationml/2006/ole">
            <mc:AlternateContent xmlns:mc="http://schemas.openxmlformats.org/markup-compatibility/2006">
              <mc:Choice xmlns:v="urn:schemas-microsoft-com:vml" Requires="v">
                <p:oleObj spid="_x0000_s60849" name="Equation" r:id="rId3" imgW="65836800" imgH="5181600" progId="Equation.DSMT4">
                  <p:embed/>
                </p:oleObj>
              </mc:Choice>
              <mc:Fallback>
                <p:oleObj name="Equation" r:id="rId3" imgW="65836800" imgH="5181600" progId="Equation.DSMT4">
                  <p:embed/>
                  <p:pic>
                    <p:nvPicPr>
                      <p:cNvPr id="0" name="Object 2"/>
                      <p:cNvPicPr>
                        <a:picLocks noChangeAspect="1"/>
                      </p:cNvPicPr>
                      <p:nvPr/>
                    </p:nvPicPr>
                    <p:blipFill>
                      <a:blip r:embed="rId4"/>
                      <a:stretch>
                        <a:fillRect/>
                      </a:stretch>
                    </p:blipFill>
                    <p:spPr>
                      <a:xfrm>
                        <a:off x="684213" y="2420938"/>
                        <a:ext cx="6794500" cy="536575"/>
                      </a:xfrm>
                      <a:prstGeom prst="rect">
                        <a:avLst/>
                      </a:prstGeom>
                      <a:noFill/>
                      <a:ln w="9525">
                        <a:noFill/>
                      </a:ln>
                    </p:spPr>
                  </p:pic>
                </p:oleObj>
              </mc:Fallback>
            </mc:AlternateContent>
          </a:graphicData>
        </a:graphic>
      </p:graphicFrame>
      <p:graphicFrame>
        <p:nvGraphicFramePr>
          <p:cNvPr id="7171" name="Object 3"/>
          <p:cNvGraphicFramePr>
            <a:graphicFrameLocks noChangeAspect="1"/>
          </p:cNvGraphicFramePr>
          <p:nvPr/>
        </p:nvGraphicFramePr>
        <p:xfrm>
          <a:off x="1539875" y="3644900"/>
          <a:ext cx="3679825" cy="504825"/>
        </p:xfrm>
        <a:graphic>
          <a:graphicData uri="http://schemas.openxmlformats.org/presentationml/2006/ole">
            <mc:AlternateContent xmlns:mc="http://schemas.openxmlformats.org/markup-compatibility/2006">
              <mc:Choice xmlns:v="urn:schemas-microsoft-com:vml" Requires="v">
                <p:oleObj spid="_x0000_s60850" name="Equation" r:id="rId5" imgW="35661600" imgH="4876800" progId="Equation.DSMT4">
                  <p:embed/>
                </p:oleObj>
              </mc:Choice>
              <mc:Fallback>
                <p:oleObj name="Equation" r:id="rId5" imgW="35661600" imgH="4876800" progId="Equation.DSMT4">
                  <p:embed/>
                  <p:pic>
                    <p:nvPicPr>
                      <p:cNvPr id="0" name="Object 3"/>
                      <p:cNvPicPr>
                        <a:picLocks noChangeAspect="1"/>
                      </p:cNvPicPr>
                      <p:nvPr/>
                    </p:nvPicPr>
                    <p:blipFill>
                      <a:blip r:embed="rId6"/>
                      <a:stretch>
                        <a:fillRect/>
                      </a:stretch>
                    </p:blipFill>
                    <p:spPr>
                      <a:xfrm>
                        <a:off x="1539875" y="3644900"/>
                        <a:ext cx="3679825" cy="504825"/>
                      </a:xfrm>
                      <a:prstGeom prst="rect">
                        <a:avLst/>
                      </a:prstGeom>
                      <a:noFill/>
                      <a:ln w="9525">
                        <a:noFill/>
                      </a:ln>
                    </p:spPr>
                  </p:pic>
                </p:oleObj>
              </mc:Fallback>
            </mc:AlternateContent>
          </a:graphicData>
        </a:graphic>
      </p:graphicFrame>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250825" y="692150"/>
            <a:ext cx="8704263" cy="5440363"/>
          </a:xfrm>
        </p:spPr>
        <p:txBody>
          <a:bodyPr/>
          <a:lstStyle/>
          <a:p>
            <a:r>
              <a:rPr lang="zh-CN" altLang="en-US" sz="2800" b="1"/>
              <a:t>多径</a:t>
            </a:r>
            <a:r>
              <a:rPr lang="zh-CN" altLang="en-US" sz="2800"/>
              <a:t>（</a:t>
            </a:r>
            <a:r>
              <a:rPr lang="en-US" altLang="zh-CN" sz="2800"/>
              <a:t>Multipath</a:t>
            </a:r>
            <a:r>
              <a:rPr lang="zh-CN" altLang="en-US" sz="2800"/>
              <a:t>）：信号可能通过不同的路径到达接收天线，时延不同，从而相互干扰</a:t>
            </a:r>
            <a:endParaRPr lang="en-US" altLang="zh-CN" sz="2800"/>
          </a:p>
          <a:p>
            <a:pPr lvl="1"/>
            <a:r>
              <a:rPr lang="zh-CN" altLang="en-US" sz="2400"/>
              <a:t>加强一些相位的信号能量，又抵消另外一些相位的</a:t>
            </a:r>
            <a:endParaRPr lang="en-US" altLang="zh-CN" sz="2400"/>
          </a:p>
          <a:p>
            <a:pPr lvl="1"/>
            <a:r>
              <a:rPr lang="zh-CN" altLang="en-US" sz="2400"/>
              <a:t>在卫星通信和点到点通信中很普遍</a:t>
            </a:r>
            <a:endParaRPr lang="en-US" altLang="zh-CN" sz="2400"/>
          </a:p>
          <a:p>
            <a:pPr lvl="1"/>
            <a:r>
              <a:rPr lang="zh-CN" altLang="en-US" sz="2400"/>
              <a:t>移动电话很常见</a:t>
            </a:r>
          </a:p>
        </p:txBody>
      </p:sp>
      <p:sp>
        <p:nvSpPr>
          <p:cNvPr id="4" name="灯片编号占位符 3"/>
          <p:cNvSpPr>
            <a:spLocks noGrp="1"/>
          </p:cNvSpPr>
          <p:nvPr>
            <p:ph type="sldNum" sz="quarter" idx="12"/>
          </p:nvPr>
        </p:nvSpPr>
        <p:spPr/>
        <p:txBody>
          <a:bodyPr/>
          <a:lstStyle/>
          <a:p>
            <a:pPr>
              <a:defRPr/>
            </a:pPr>
            <a:fld id="{A355A54B-1F66-4D90-A408-F4B7228B105A}" type="slidenum">
              <a:rPr lang="zh-CN" altLang="en-US" smtClean="0"/>
              <a:t>75</a:t>
            </a:fld>
            <a:endParaRPr lang="zh-CN" altLang="en-US"/>
          </a:p>
        </p:txBody>
      </p:sp>
      <p:pic>
        <p:nvPicPr>
          <p:cNvPr id="67587" name="Picture 2"/>
          <p:cNvPicPr>
            <a:picLocks noChangeAspect="1" noChangeArrowheads="1"/>
          </p:cNvPicPr>
          <p:nvPr/>
        </p:nvPicPr>
        <p:blipFill>
          <a:blip r:embed="rId2"/>
          <a:srcRect/>
          <a:stretch>
            <a:fillRect/>
          </a:stretch>
        </p:blipFill>
        <p:spPr bwMode="auto">
          <a:xfrm>
            <a:off x="827088" y="3521075"/>
            <a:ext cx="6661150" cy="2932113"/>
          </a:xfrm>
          <a:prstGeom prst="rect">
            <a:avLst/>
          </a:prstGeom>
          <a:noFill/>
          <a:ln w="9525">
            <a:noFill/>
            <a:miter lim="800000"/>
            <a:headEnd/>
            <a:tailEnd/>
          </a:ln>
        </p:spPr>
      </p:pic>
    </p:spTree>
    <p:extLst>
      <p:ext uri="{BB962C8B-B14F-4D97-AF65-F5344CB8AC3E}">
        <p14:creationId xmlns:p14="http://schemas.microsoft.com/office/powerpoint/2010/main" val="57410132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12A8332-5EA0-4F2A-B976-7797C8F33B40}" type="slidenum">
              <a:rPr lang="zh-CN" altLang="en-US" smtClean="0"/>
              <a:t>76</a:t>
            </a:fld>
            <a:endParaRPr lang="zh-CN" altLang="en-US"/>
          </a:p>
        </p:txBody>
      </p:sp>
      <p:pic>
        <p:nvPicPr>
          <p:cNvPr id="69634" name="Picture 2"/>
          <p:cNvPicPr>
            <a:picLocks noChangeAspect="1" noChangeArrowheads="1"/>
          </p:cNvPicPr>
          <p:nvPr/>
        </p:nvPicPr>
        <p:blipFill>
          <a:blip r:embed="rId3"/>
          <a:srcRect/>
          <a:stretch>
            <a:fillRect/>
          </a:stretch>
        </p:blipFill>
        <p:spPr bwMode="auto">
          <a:xfrm>
            <a:off x="971550" y="1268413"/>
            <a:ext cx="7080250" cy="5157787"/>
          </a:xfrm>
          <a:prstGeom prst="rect">
            <a:avLst/>
          </a:prstGeom>
          <a:noFill/>
          <a:ln w="9525">
            <a:noFill/>
            <a:miter lim="800000"/>
            <a:headEnd/>
            <a:tailEnd/>
          </a:ln>
        </p:spPr>
      </p:pic>
    </p:spTree>
    <p:extLst>
      <p:ext uri="{BB962C8B-B14F-4D97-AF65-F5344CB8AC3E}">
        <p14:creationId xmlns:p14="http://schemas.microsoft.com/office/powerpoint/2010/main" val="207057755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zh-CN" altLang="en-US"/>
              <a:t>其它损耗来源</a:t>
            </a:r>
          </a:p>
        </p:txBody>
      </p:sp>
      <p:sp>
        <p:nvSpPr>
          <p:cNvPr id="66562" name="内容占位符 2"/>
          <p:cNvSpPr>
            <a:spLocks noGrp="1"/>
          </p:cNvSpPr>
          <p:nvPr>
            <p:ph idx="1"/>
          </p:nvPr>
        </p:nvSpPr>
        <p:spPr/>
        <p:txBody>
          <a:bodyPr/>
          <a:lstStyle/>
          <a:p>
            <a:r>
              <a:rPr lang="zh-CN" altLang="en-US"/>
              <a:t>大气层吸收</a:t>
            </a:r>
            <a:endParaRPr lang="en-US" altLang="zh-CN"/>
          </a:p>
          <a:p>
            <a:pPr lvl="1"/>
            <a:r>
              <a:rPr lang="zh-CN" altLang="en-US"/>
              <a:t>水蒸气吸收，</a:t>
            </a:r>
            <a:r>
              <a:rPr lang="en-US" altLang="zh-CN"/>
              <a:t>22GHz</a:t>
            </a:r>
            <a:r>
              <a:rPr lang="zh-CN" altLang="en-US"/>
              <a:t>附近最高，</a:t>
            </a:r>
            <a:r>
              <a:rPr lang="en-US" altLang="zh-CN"/>
              <a:t>15GHz</a:t>
            </a:r>
            <a:r>
              <a:rPr lang="zh-CN" altLang="en-US"/>
              <a:t>以下衰减减少</a:t>
            </a:r>
            <a:endParaRPr lang="en-US" altLang="zh-CN"/>
          </a:p>
          <a:p>
            <a:pPr lvl="1"/>
            <a:r>
              <a:rPr lang="zh-CN" altLang="en-US"/>
              <a:t>氧气吸收，</a:t>
            </a:r>
            <a:r>
              <a:rPr lang="en-US" altLang="zh-CN"/>
              <a:t>60GHz</a:t>
            </a:r>
            <a:r>
              <a:rPr lang="zh-CN" altLang="en-US"/>
              <a:t>附近最高，</a:t>
            </a:r>
            <a:r>
              <a:rPr lang="en-US" altLang="zh-CN"/>
              <a:t>30GHz</a:t>
            </a:r>
            <a:r>
              <a:rPr lang="zh-CN" altLang="en-US"/>
              <a:t>以下衰减减少</a:t>
            </a:r>
            <a:endParaRPr lang="en-US" altLang="zh-CN"/>
          </a:p>
          <a:p>
            <a:r>
              <a:rPr lang="zh-CN" altLang="en-US"/>
              <a:t>折射</a:t>
            </a:r>
            <a:endParaRPr lang="en-US" altLang="zh-CN"/>
          </a:p>
          <a:p>
            <a:pPr lvl="1"/>
            <a:r>
              <a:rPr lang="zh-CN" altLang="en-US"/>
              <a:t>大气层越稀薄，信号传播速度越快，信号在大气层中向地表弯折</a:t>
            </a:r>
            <a:endParaRPr lang="en-US" altLang="zh-CN"/>
          </a:p>
          <a:p>
            <a:pPr lvl="1"/>
            <a:r>
              <a:rPr lang="zh-CN" altLang="en-US"/>
              <a:t>只有部分</a:t>
            </a:r>
            <a:r>
              <a:rPr lang="en-US" altLang="zh-CN"/>
              <a:t>LOS</a:t>
            </a:r>
            <a:r>
              <a:rPr lang="zh-CN" altLang="en-US"/>
              <a:t>信号能量到达接收天线</a:t>
            </a:r>
            <a:endParaRPr lang="en-US" altLang="zh-CN"/>
          </a:p>
          <a:p>
            <a:endParaRPr lang="en-US" altLang="zh-CN"/>
          </a:p>
          <a:p>
            <a:pPr lvl="1"/>
            <a:endParaRPr lang="zh-CN" altLang="en-US"/>
          </a:p>
        </p:txBody>
      </p:sp>
      <p:sp>
        <p:nvSpPr>
          <p:cNvPr id="4" name="灯片编号占位符 3"/>
          <p:cNvSpPr>
            <a:spLocks noGrp="1"/>
          </p:cNvSpPr>
          <p:nvPr>
            <p:ph type="sldNum" sz="quarter" idx="12"/>
          </p:nvPr>
        </p:nvSpPr>
        <p:spPr/>
        <p:txBody>
          <a:bodyPr/>
          <a:lstStyle/>
          <a:p>
            <a:pPr>
              <a:defRPr/>
            </a:pPr>
            <a:fld id="{D0EE3F95-33AA-42CC-BF13-E8235A87680C}" type="slidenum">
              <a:rPr lang="zh-CN" altLang="en-US" smtClean="0"/>
              <a:t>77</a:t>
            </a:fld>
            <a:endParaRPr lang="zh-CN" altLang="en-US"/>
          </a:p>
        </p:txBody>
      </p:sp>
    </p:spTree>
    <p:extLst>
      <p:ext uri="{BB962C8B-B14F-4D97-AF65-F5344CB8AC3E}">
        <p14:creationId xmlns:p14="http://schemas.microsoft.com/office/powerpoint/2010/main" val="256757089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en-US" altLang="zh-CN"/>
              <a:t>LOS</a:t>
            </a:r>
            <a:r>
              <a:rPr lang="zh-CN" altLang="en-US"/>
              <a:t>传输中的损耗</a:t>
            </a:r>
          </a:p>
        </p:txBody>
      </p:sp>
      <p:sp>
        <p:nvSpPr>
          <p:cNvPr id="40962" name="内容占位符 2"/>
          <p:cNvSpPr>
            <a:spLocks noGrp="1"/>
          </p:cNvSpPr>
          <p:nvPr>
            <p:ph idx="1"/>
          </p:nvPr>
        </p:nvSpPr>
        <p:spPr/>
        <p:txBody>
          <a:bodyPr/>
          <a:lstStyle/>
          <a:p>
            <a:r>
              <a:rPr lang="zh-CN" altLang="en-US" dirty="0"/>
              <a:t>视距传输中，要考虑</a:t>
            </a:r>
            <a:endParaRPr lang="en-US" altLang="zh-CN" dirty="0"/>
          </a:p>
          <a:p>
            <a:pPr lvl="1"/>
            <a:r>
              <a:rPr lang="zh-CN" altLang="en-US" dirty="0">
                <a:solidFill>
                  <a:schemeClr val="bg1">
                    <a:lumMod val="65000"/>
                  </a:schemeClr>
                </a:solidFill>
              </a:rPr>
              <a:t>衰减（</a:t>
            </a:r>
            <a:r>
              <a:rPr lang="en-US" altLang="zh-CN" dirty="0">
                <a:solidFill>
                  <a:schemeClr val="bg1">
                    <a:lumMod val="65000"/>
                  </a:schemeClr>
                </a:solidFill>
              </a:rPr>
              <a:t>Attenuation</a:t>
            </a:r>
            <a:r>
              <a:rPr lang="zh-CN" altLang="en-US" dirty="0">
                <a:solidFill>
                  <a:schemeClr val="bg1">
                    <a:lumMod val="65000"/>
                  </a:schemeClr>
                </a:solidFill>
              </a:rPr>
              <a:t>）和衰减造成的信号失真</a:t>
            </a:r>
            <a:endParaRPr lang="en-US" altLang="zh-CN" dirty="0">
              <a:solidFill>
                <a:schemeClr val="bg1">
                  <a:lumMod val="65000"/>
                </a:schemeClr>
              </a:solidFill>
            </a:endParaRPr>
          </a:p>
          <a:p>
            <a:pPr lvl="1"/>
            <a:r>
              <a:rPr lang="zh-CN" altLang="en-US" dirty="0">
                <a:solidFill>
                  <a:schemeClr val="bg1">
                    <a:lumMod val="65000"/>
                  </a:schemeClr>
                </a:solidFill>
              </a:rPr>
              <a:t>自由空间损耗</a:t>
            </a:r>
            <a:endParaRPr lang="en-US" altLang="zh-CN" dirty="0">
              <a:solidFill>
                <a:schemeClr val="bg1">
                  <a:lumMod val="65000"/>
                </a:schemeClr>
              </a:solidFill>
            </a:endParaRPr>
          </a:p>
          <a:p>
            <a:pPr lvl="1"/>
            <a:r>
              <a:rPr lang="zh-CN" altLang="en-US" dirty="0">
                <a:solidFill>
                  <a:schemeClr val="bg1">
                    <a:lumMod val="65000"/>
                  </a:schemeClr>
                </a:solidFill>
              </a:rPr>
              <a:t>多路径因素</a:t>
            </a:r>
            <a:endParaRPr lang="en-US" altLang="zh-CN" dirty="0">
              <a:solidFill>
                <a:schemeClr val="bg1">
                  <a:lumMod val="65000"/>
                </a:schemeClr>
              </a:solidFill>
            </a:endParaRPr>
          </a:p>
          <a:p>
            <a:pPr lvl="1"/>
            <a:r>
              <a:rPr lang="zh-CN" altLang="en-US" dirty="0">
                <a:solidFill>
                  <a:schemeClr val="bg1">
                    <a:lumMod val="65000"/>
                  </a:schemeClr>
                </a:solidFill>
              </a:rPr>
              <a:t>大气层吸收</a:t>
            </a:r>
            <a:endParaRPr lang="en-US" altLang="zh-CN" dirty="0">
              <a:solidFill>
                <a:schemeClr val="bg1">
                  <a:lumMod val="65000"/>
                </a:schemeClr>
              </a:solidFill>
            </a:endParaRPr>
          </a:p>
          <a:p>
            <a:pPr lvl="1"/>
            <a:r>
              <a:rPr lang="zh-CN" altLang="en-US" dirty="0"/>
              <a:t>噪声</a:t>
            </a:r>
            <a:endParaRPr lang="en-US" altLang="zh-CN" dirty="0"/>
          </a:p>
        </p:txBody>
      </p:sp>
      <p:sp>
        <p:nvSpPr>
          <p:cNvPr id="4" name="灯片编号占位符 3"/>
          <p:cNvSpPr>
            <a:spLocks noGrp="1"/>
          </p:cNvSpPr>
          <p:nvPr>
            <p:ph type="sldNum" sz="quarter" idx="12"/>
          </p:nvPr>
        </p:nvSpPr>
        <p:spPr/>
        <p:txBody>
          <a:bodyPr/>
          <a:lstStyle/>
          <a:p>
            <a:pPr>
              <a:defRPr/>
            </a:pPr>
            <a:fld id="{6F15516C-D07F-4279-AF15-13DD64094D32}" type="slidenum">
              <a:rPr lang="zh-CN" altLang="en-US" smtClean="0"/>
              <a:t>78</a:t>
            </a:fld>
            <a:endParaRPr lang="zh-CN" altLang="en-US"/>
          </a:p>
        </p:txBody>
      </p:sp>
    </p:spTree>
    <p:extLst>
      <p:ext uri="{BB962C8B-B14F-4D97-AF65-F5344CB8AC3E}">
        <p14:creationId xmlns:p14="http://schemas.microsoft.com/office/powerpoint/2010/main" val="7622427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lang="zh-CN" altLang="en-US"/>
              <a:t>噪声</a:t>
            </a:r>
          </a:p>
        </p:txBody>
      </p:sp>
      <p:sp>
        <p:nvSpPr>
          <p:cNvPr id="53250" name="内容占位符 2"/>
          <p:cNvSpPr>
            <a:spLocks noGrp="1"/>
          </p:cNvSpPr>
          <p:nvPr>
            <p:ph idx="1"/>
          </p:nvPr>
        </p:nvSpPr>
        <p:spPr/>
        <p:txBody>
          <a:bodyPr/>
          <a:lstStyle/>
          <a:p>
            <a:r>
              <a:rPr lang="zh-CN" altLang="en-US"/>
              <a:t>噪声是影响通信系统的主要因素</a:t>
            </a:r>
            <a:endParaRPr lang="en-US" altLang="zh-CN"/>
          </a:p>
          <a:p>
            <a:pPr lvl="1"/>
            <a:r>
              <a:rPr lang="zh-CN" altLang="en-US"/>
              <a:t>热噪声（又称白噪声）</a:t>
            </a:r>
            <a:endParaRPr lang="en-US" altLang="zh-CN"/>
          </a:p>
          <a:p>
            <a:pPr lvl="1"/>
            <a:r>
              <a:rPr lang="zh-CN" altLang="en-US"/>
              <a:t>交调噪声</a:t>
            </a:r>
            <a:endParaRPr lang="en-US" altLang="zh-CN"/>
          </a:p>
          <a:p>
            <a:pPr lvl="1"/>
            <a:r>
              <a:rPr lang="zh-CN" altLang="en-US"/>
              <a:t>串扰噪声</a:t>
            </a:r>
            <a:endParaRPr lang="en-US" altLang="zh-CN"/>
          </a:p>
          <a:p>
            <a:pPr lvl="1"/>
            <a:r>
              <a:rPr lang="zh-CN" altLang="en-US"/>
              <a:t>脉冲噪声</a:t>
            </a:r>
          </a:p>
          <a:p>
            <a:endParaRPr lang="en-US" altLang="zh-CN"/>
          </a:p>
        </p:txBody>
      </p:sp>
      <p:sp>
        <p:nvSpPr>
          <p:cNvPr id="4" name="灯片编号占位符 3"/>
          <p:cNvSpPr>
            <a:spLocks noGrp="1"/>
          </p:cNvSpPr>
          <p:nvPr>
            <p:ph type="sldNum" sz="quarter" idx="12"/>
          </p:nvPr>
        </p:nvSpPr>
        <p:spPr/>
        <p:txBody>
          <a:bodyPr/>
          <a:lstStyle/>
          <a:p>
            <a:pPr>
              <a:defRPr/>
            </a:pPr>
            <a:fld id="{EAD92482-B3C9-40DE-B620-A04CC7A6E09B}" type="slidenum">
              <a:rPr lang="zh-CN" altLang="en-US" smtClean="0"/>
              <a:t>79</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8</a:t>
            </a:fld>
            <a:endParaRPr lang="en-US" altLang="zh-CN" sz="1200" dirty="0">
              <a:latin typeface="Arial Black" panose="020B0A04020102020204" pitchFamily="34" charset="0"/>
              <a:ea typeface="宋体" panose="02010600030101010101" pitchFamily="2" charset="-122"/>
            </a:endParaRPr>
          </a:p>
        </p:txBody>
      </p:sp>
      <p:sp>
        <p:nvSpPr>
          <p:cNvPr id="57347" name="Rectangle 2"/>
          <p:cNvSpPr>
            <a:spLocks noGrp="1"/>
          </p:cNvSpPr>
          <p:nvPr>
            <p:ph type="title"/>
          </p:nvPr>
        </p:nvSpPr>
        <p:spPr/>
        <p:txBody>
          <a:bodyPr vert="horz" wrap="square" lIns="91440" tIns="45720" rIns="91440" bIns="45720" anchor="ctr"/>
          <a:lstStyle/>
          <a:p>
            <a:pPr lvl="0" eaLnBrk="1" hangingPunct="1"/>
            <a:r>
              <a:rPr lang="en-US" altLang="zh-CN" dirty="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sp>
        <p:nvSpPr>
          <p:cNvPr id="6" name="Rectangle 3">
            <a:extLst>
              <a:ext uri="{FF2B5EF4-FFF2-40B4-BE49-F238E27FC236}">
                <a16:creationId xmlns:a16="http://schemas.microsoft.com/office/drawing/2014/main" id="{5209877C-8991-4D88-821B-BE42CEED2863}"/>
              </a:ext>
            </a:extLst>
          </p:cNvPr>
          <p:cNvSpPr txBox="1">
            <a:spLocks/>
          </p:cNvSpPr>
          <p:nvPr/>
        </p:nvSpPr>
        <p:spPr>
          <a:xfrm>
            <a:off x="457200" y="949960"/>
            <a:ext cx="8458200" cy="4953000"/>
          </a:xfrm>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lnSpc>
                <a:spcPct val="80000"/>
              </a:lnSpc>
              <a:buFont typeface="Wingdings" panose="05000000000000000000" pitchFamily="2" charset="2"/>
              <a:buNone/>
            </a:pPr>
            <a:endParaRPr lang="en-US" altLang="zh-CN" sz="2600" kern="0"/>
          </a:p>
          <a:p>
            <a:pPr eaLnBrk="1" hangingPunct="1">
              <a:lnSpc>
                <a:spcPct val="80000"/>
              </a:lnSpc>
            </a:pPr>
            <a:r>
              <a:rPr lang="zh-CN" altLang="en-US" kern="0"/>
              <a:t>视距传播</a:t>
            </a:r>
          </a:p>
          <a:p>
            <a:pPr lvl="1" eaLnBrk="1" hangingPunct="1"/>
            <a:r>
              <a:rPr lang="zh-CN" altLang="en-US" kern="0"/>
              <a:t>收、发天线离地面高度远大于波长，电波直接从发射天线传到接收地点</a:t>
            </a:r>
          </a:p>
          <a:p>
            <a:pPr lvl="1" eaLnBrk="1" hangingPunct="1"/>
            <a:r>
              <a:rPr lang="zh-CN" altLang="en-US" kern="0">
                <a:solidFill>
                  <a:srgbClr val="FF0000"/>
                </a:solidFill>
              </a:rPr>
              <a:t>微波接力电路和卫星通信电路</a:t>
            </a:r>
            <a:r>
              <a:rPr lang="zh-CN" altLang="en-US" kern="0"/>
              <a:t>均属这种传播方式</a:t>
            </a:r>
          </a:p>
          <a:p>
            <a:pPr eaLnBrk="1" hangingPunct="1">
              <a:lnSpc>
                <a:spcPct val="80000"/>
              </a:lnSpc>
            </a:pPr>
            <a:r>
              <a:rPr lang="zh-CN" altLang="en-US" kern="0"/>
              <a:t>对流层散射传播</a:t>
            </a:r>
          </a:p>
          <a:p>
            <a:pPr lvl="1" eaLnBrk="1" hangingPunct="1"/>
            <a:r>
              <a:rPr lang="zh-CN" altLang="en-US" kern="0"/>
              <a:t>利用对流层和电离层中介质的不均匀性或流星通过大气时的电离余迹对电磁波的散射作用实现超视距传播</a:t>
            </a:r>
          </a:p>
          <a:p>
            <a:pPr lvl="1" eaLnBrk="1" hangingPunct="1"/>
            <a:r>
              <a:rPr lang="zh-CN" altLang="en-US" kern="0"/>
              <a:t>主要用于</a:t>
            </a:r>
            <a:r>
              <a:rPr lang="zh-CN" altLang="en-US" kern="0">
                <a:solidFill>
                  <a:srgbClr val="FF0000"/>
                </a:solidFill>
              </a:rPr>
              <a:t>超短波和微波远距离通信</a:t>
            </a:r>
            <a:endParaRPr lang="zh-CN" altLang="en-US" kern="0" dirty="0">
              <a:solidFill>
                <a:srgbClr val="FF0000"/>
              </a:solidFill>
            </a:endParaRPr>
          </a:p>
        </p:txBody>
      </p:sp>
      <p:sp>
        <p:nvSpPr>
          <p:cNvPr id="7" name="矩形 6">
            <a:extLst>
              <a:ext uri="{FF2B5EF4-FFF2-40B4-BE49-F238E27FC236}">
                <a16:creationId xmlns:a16="http://schemas.microsoft.com/office/drawing/2014/main" id="{2E24EBD0-4E01-48CB-8F07-D50FA81F30A5}"/>
              </a:ext>
            </a:extLst>
          </p:cNvPr>
          <p:cNvSpPr/>
          <p:nvPr/>
        </p:nvSpPr>
        <p:spPr>
          <a:xfrm>
            <a:off x="323528" y="476672"/>
            <a:ext cx="4134465"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电磁波传播特点</a:t>
            </a:r>
            <a:endParaRPr lang="zh-CN" altLang="en-US" dirty="0"/>
          </a:p>
        </p:txBody>
      </p:sp>
    </p:spTree>
    <p:extLst>
      <p:ext uri="{BB962C8B-B14F-4D97-AF65-F5344CB8AC3E}">
        <p14:creationId xmlns:p14="http://schemas.microsoft.com/office/powerpoint/2010/main" val="309034686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50825" y="692150"/>
            <a:ext cx="8704263" cy="5440363"/>
          </a:xfrm>
        </p:spPr>
        <p:txBody>
          <a:bodyPr/>
          <a:lstStyle/>
          <a:p>
            <a:r>
              <a:rPr lang="zh-CN" altLang="en-US"/>
              <a:t>热噪声</a:t>
            </a:r>
            <a:endParaRPr lang="en-US" altLang="zh-CN"/>
          </a:p>
          <a:p>
            <a:pPr lvl="1"/>
            <a:r>
              <a:rPr lang="zh-CN" altLang="en-US"/>
              <a:t>由电子的扰动产生，在所有的电子设备和传输介质中都存在，无法消除</a:t>
            </a:r>
            <a:endParaRPr lang="en-US" altLang="zh-CN"/>
          </a:p>
          <a:p>
            <a:pPr lvl="1"/>
            <a:r>
              <a:rPr lang="zh-CN" altLang="en-US"/>
              <a:t>温度越高，噪声越大</a:t>
            </a:r>
            <a:endParaRPr lang="en-US" altLang="zh-CN"/>
          </a:p>
          <a:p>
            <a:pPr lvl="1"/>
            <a:r>
              <a:rPr lang="zh-CN" altLang="en-US"/>
              <a:t>在卫星通信中很关键，长距离传输，信号能量低</a:t>
            </a:r>
            <a:endParaRPr lang="en-US" altLang="zh-CN"/>
          </a:p>
          <a:p>
            <a:pPr lvl="1"/>
            <a:r>
              <a:rPr lang="en-US" altLang="zh-CN"/>
              <a:t>1Hz</a:t>
            </a:r>
            <a:r>
              <a:rPr lang="zh-CN" altLang="en-US"/>
              <a:t>带宽中热噪声功率表示为</a:t>
            </a:r>
            <a:endParaRPr lang="en-US" altLang="zh-CN"/>
          </a:p>
          <a:p>
            <a:endParaRPr lang="en-US" altLang="zh-CN"/>
          </a:p>
          <a:p>
            <a:pPr lvl="2"/>
            <a:r>
              <a:rPr lang="en-US" altLang="zh-CN"/>
              <a:t>k</a:t>
            </a:r>
            <a:r>
              <a:rPr lang="zh-CN" altLang="en-US"/>
              <a:t>，玻尔兹曼（</a:t>
            </a:r>
            <a:r>
              <a:rPr lang="en-US" altLang="zh-CN"/>
              <a:t>Boltzman</a:t>
            </a:r>
            <a:r>
              <a:rPr lang="zh-CN" altLang="en-US"/>
              <a:t>）常数，</a:t>
            </a:r>
            <a:r>
              <a:rPr lang="en-US" altLang="zh-CN"/>
              <a:t>k=1.38×10</a:t>
            </a:r>
            <a:r>
              <a:rPr lang="en-US" altLang="zh-CN" baseline="30000"/>
              <a:t>-23</a:t>
            </a:r>
            <a:r>
              <a:rPr lang="en-US" altLang="zh-CN"/>
              <a:t>J/K</a:t>
            </a:r>
          </a:p>
          <a:p>
            <a:pPr lvl="2"/>
            <a:r>
              <a:rPr lang="en-US" altLang="zh-CN" i="1"/>
              <a:t>T</a:t>
            </a:r>
            <a:r>
              <a:rPr lang="zh-CN" altLang="en-US"/>
              <a:t>，开尔文温度</a:t>
            </a:r>
            <a:endParaRPr lang="en-US" altLang="zh-CN"/>
          </a:p>
          <a:p>
            <a:pPr lvl="1"/>
            <a:r>
              <a:rPr lang="zh-CN" altLang="en-US"/>
              <a:t>热噪声被认为与频率无关</a:t>
            </a:r>
          </a:p>
        </p:txBody>
      </p:sp>
      <p:sp>
        <p:nvSpPr>
          <p:cNvPr id="4" name="灯片编号占位符 3"/>
          <p:cNvSpPr>
            <a:spLocks noGrp="1"/>
          </p:cNvSpPr>
          <p:nvPr>
            <p:ph type="sldNum" sz="quarter" idx="12"/>
          </p:nvPr>
        </p:nvSpPr>
        <p:spPr/>
        <p:txBody>
          <a:bodyPr/>
          <a:lstStyle/>
          <a:p>
            <a:pPr>
              <a:defRPr/>
            </a:pPr>
            <a:fld id="{C25C02A5-24B8-4266-A59A-CAC439B98CA2}" type="slidenum">
              <a:rPr lang="zh-CN" altLang="en-US" smtClean="0"/>
              <a:t>80</a:t>
            </a:fld>
            <a:endParaRPr lang="zh-CN" altLang="en-US"/>
          </a:p>
        </p:txBody>
      </p:sp>
      <p:graphicFrame>
        <p:nvGraphicFramePr>
          <p:cNvPr id="8194" name="Object 2"/>
          <p:cNvGraphicFramePr>
            <a:graphicFrameLocks noChangeAspect="1"/>
          </p:cNvGraphicFramePr>
          <p:nvPr/>
        </p:nvGraphicFramePr>
        <p:xfrm>
          <a:off x="1187450" y="3716338"/>
          <a:ext cx="2736850" cy="601662"/>
        </p:xfrm>
        <a:graphic>
          <a:graphicData uri="http://schemas.openxmlformats.org/presentationml/2006/ole">
            <mc:AlternateContent xmlns:mc="http://schemas.openxmlformats.org/markup-compatibility/2006">
              <mc:Choice xmlns:v="urn:schemas-microsoft-com:vml" Requires="v">
                <p:oleObj spid="_x0000_s61657" name="Equation" r:id="rId3" imgW="24993600" imgH="5486400" progId="Equation.3">
                  <p:embed/>
                </p:oleObj>
              </mc:Choice>
              <mc:Fallback>
                <p:oleObj name="Equation" r:id="rId3" imgW="24993600" imgH="5486400" progId="Equation.3">
                  <p:embed/>
                  <p:pic>
                    <p:nvPicPr>
                      <p:cNvPr id="0" name="Object 2"/>
                      <p:cNvPicPr>
                        <a:picLocks noChangeAspect="1"/>
                      </p:cNvPicPr>
                      <p:nvPr/>
                    </p:nvPicPr>
                    <p:blipFill>
                      <a:blip r:embed="rId4"/>
                      <a:stretch>
                        <a:fillRect/>
                      </a:stretch>
                    </p:blipFill>
                    <p:spPr>
                      <a:xfrm>
                        <a:off x="1187450" y="3716338"/>
                        <a:ext cx="2736850" cy="601662"/>
                      </a:xfrm>
                      <a:prstGeom prst="rect">
                        <a:avLst/>
                      </a:prstGeom>
                      <a:noFill/>
                      <a:ln w="9525">
                        <a:noFill/>
                      </a:ln>
                    </p:spPr>
                  </p:pic>
                </p:oleObj>
              </mc:Fallback>
            </mc:AlternateContent>
          </a:graphicData>
        </a:graphic>
      </p:graphicFrame>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内容占位符 2"/>
          <p:cNvSpPr>
            <a:spLocks noGrp="1"/>
          </p:cNvSpPr>
          <p:nvPr>
            <p:ph idx="1"/>
          </p:nvPr>
        </p:nvSpPr>
        <p:spPr>
          <a:xfrm>
            <a:off x="250825" y="765175"/>
            <a:ext cx="8704263" cy="5367338"/>
          </a:xfrm>
        </p:spPr>
        <p:txBody>
          <a:bodyPr/>
          <a:lstStyle/>
          <a:p>
            <a:pPr lvl="1"/>
            <a:r>
              <a:rPr lang="en-US" altLang="zh-CN" i="1"/>
              <a:t>B</a:t>
            </a:r>
            <a:r>
              <a:rPr lang="en-US" altLang="zh-CN"/>
              <a:t>Hz</a:t>
            </a:r>
            <a:r>
              <a:rPr lang="zh-CN" altLang="en-US"/>
              <a:t>带宽中热噪声                ，表示为</a:t>
            </a:r>
            <a:r>
              <a:rPr lang="en-US" altLang="zh-CN"/>
              <a:t>dB</a:t>
            </a:r>
            <a:r>
              <a:rPr lang="zh-CN" altLang="en-US"/>
              <a:t>，则有</a:t>
            </a:r>
            <a:endParaRPr lang="en-US" altLang="zh-CN"/>
          </a:p>
          <a:p>
            <a:endParaRPr lang="en-US" altLang="zh-CN"/>
          </a:p>
          <a:p>
            <a:endParaRPr lang="en-US" altLang="zh-CN"/>
          </a:p>
          <a:p>
            <a:pPr lvl="1"/>
            <a:r>
              <a:rPr lang="zh-CN" altLang="en-US"/>
              <a:t>例，室内温度</a:t>
            </a:r>
            <a:r>
              <a:rPr lang="en-US" altLang="zh-CN"/>
              <a:t>17</a:t>
            </a:r>
            <a:r>
              <a:rPr lang="zh-CN" altLang="en-US"/>
              <a:t>摄氏度（</a:t>
            </a:r>
            <a:r>
              <a:rPr lang="en-US" altLang="zh-CN"/>
              <a:t>290K</a:t>
            </a:r>
            <a:r>
              <a:rPr lang="zh-CN" altLang="en-US"/>
              <a:t>），热噪声的功率是多少？</a:t>
            </a:r>
            <a:endParaRPr lang="en-US" altLang="zh-CN"/>
          </a:p>
          <a:p>
            <a:pPr lvl="1">
              <a:buFont typeface="Wingdings" panose="05000000000000000000" pitchFamily="2" charset="2"/>
              <a:buNone/>
            </a:pPr>
            <a:endParaRPr lang="en-US" altLang="zh-CN"/>
          </a:p>
          <a:p>
            <a:pPr lvl="1"/>
            <a:r>
              <a:rPr lang="zh-CN" altLang="en-US"/>
              <a:t>例，</a:t>
            </a:r>
            <a:r>
              <a:rPr lang="en-US" altLang="zh-CN"/>
              <a:t>294K</a:t>
            </a:r>
            <a:r>
              <a:rPr lang="zh-CN" altLang="en-US"/>
              <a:t>温度下，</a:t>
            </a:r>
            <a:r>
              <a:rPr lang="en-US" altLang="zh-CN"/>
              <a:t>10MHz</a:t>
            </a:r>
            <a:r>
              <a:rPr lang="zh-CN" altLang="en-US"/>
              <a:t>带宽的信道中噪声功率是多少？</a:t>
            </a:r>
            <a:r>
              <a:rPr lang="en-US" altLang="zh-CN"/>
              <a:t> </a:t>
            </a:r>
            <a:br>
              <a:rPr lang="en-US" altLang="zh-CN"/>
            </a:br>
            <a:endParaRPr lang="en-US" altLang="zh-CN"/>
          </a:p>
        </p:txBody>
      </p:sp>
      <p:sp>
        <p:nvSpPr>
          <p:cNvPr id="4" name="灯片编号占位符 3"/>
          <p:cNvSpPr>
            <a:spLocks noGrp="1"/>
          </p:cNvSpPr>
          <p:nvPr>
            <p:ph type="sldNum" sz="quarter" idx="12"/>
          </p:nvPr>
        </p:nvSpPr>
        <p:spPr/>
        <p:txBody>
          <a:bodyPr/>
          <a:lstStyle/>
          <a:p>
            <a:pPr>
              <a:defRPr/>
            </a:pPr>
            <a:fld id="{8FBB0581-C9B1-4C65-BAF7-D221DCC68DC7}" type="slidenum">
              <a:rPr lang="zh-CN" altLang="en-US" smtClean="0"/>
              <a:t>81</a:t>
            </a:fld>
            <a:endParaRPr lang="zh-CN" altLang="en-US"/>
          </a:p>
        </p:txBody>
      </p:sp>
      <p:graphicFrame>
        <p:nvGraphicFramePr>
          <p:cNvPr id="9218" name="Object 3"/>
          <p:cNvGraphicFramePr>
            <a:graphicFrameLocks noChangeAspect="1"/>
          </p:cNvGraphicFramePr>
          <p:nvPr/>
        </p:nvGraphicFramePr>
        <p:xfrm>
          <a:off x="3779838" y="836613"/>
          <a:ext cx="1439862" cy="438150"/>
        </p:xfrm>
        <a:graphic>
          <a:graphicData uri="http://schemas.openxmlformats.org/presentationml/2006/ole">
            <mc:AlternateContent xmlns:mc="http://schemas.openxmlformats.org/markup-compatibility/2006">
              <mc:Choice xmlns:v="urn:schemas-microsoft-com:vml" Requires="v">
                <p:oleObj spid="_x0000_s84025" name="Equation" r:id="rId3" imgW="14020800" imgH="4267200" progId="Equation.3">
                  <p:embed/>
                </p:oleObj>
              </mc:Choice>
              <mc:Fallback>
                <p:oleObj name="Equation" r:id="rId3" imgW="14020800" imgH="4267200" progId="Equation.3">
                  <p:embed/>
                  <p:pic>
                    <p:nvPicPr>
                      <p:cNvPr id="0" name="Object 3"/>
                      <p:cNvPicPr>
                        <a:picLocks noChangeAspect="1"/>
                      </p:cNvPicPr>
                      <p:nvPr/>
                    </p:nvPicPr>
                    <p:blipFill>
                      <a:blip r:embed="rId4"/>
                      <a:stretch>
                        <a:fillRect/>
                      </a:stretch>
                    </p:blipFill>
                    <p:spPr>
                      <a:xfrm>
                        <a:off x="3779838" y="836613"/>
                        <a:ext cx="1439862" cy="438150"/>
                      </a:xfrm>
                      <a:prstGeom prst="rect">
                        <a:avLst/>
                      </a:prstGeom>
                      <a:noFill/>
                      <a:ln w="9525">
                        <a:noFill/>
                      </a:ln>
                    </p:spPr>
                  </p:pic>
                </p:oleObj>
              </mc:Fallback>
            </mc:AlternateContent>
          </a:graphicData>
        </a:graphic>
      </p:graphicFrame>
      <p:graphicFrame>
        <p:nvGraphicFramePr>
          <p:cNvPr id="9219" name="Object 4"/>
          <p:cNvGraphicFramePr>
            <a:graphicFrameLocks noChangeAspect="1"/>
          </p:cNvGraphicFramePr>
          <p:nvPr/>
        </p:nvGraphicFramePr>
        <p:xfrm>
          <a:off x="1042988" y="1341438"/>
          <a:ext cx="5000625" cy="508000"/>
        </p:xfrm>
        <a:graphic>
          <a:graphicData uri="http://schemas.openxmlformats.org/presentationml/2006/ole">
            <mc:AlternateContent xmlns:mc="http://schemas.openxmlformats.org/markup-compatibility/2006">
              <mc:Choice xmlns:v="urn:schemas-microsoft-com:vml" Requires="v">
                <p:oleObj spid="_x0000_s84026" name="Equation" r:id="rId5" imgW="48158400" imgH="4876800" progId="Equation.3">
                  <p:embed/>
                </p:oleObj>
              </mc:Choice>
              <mc:Fallback>
                <p:oleObj name="Equation" r:id="rId5" imgW="48158400" imgH="4876800" progId="Equation.3">
                  <p:embed/>
                  <p:pic>
                    <p:nvPicPr>
                      <p:cNvPr id="0" name="Object 4"/>
                      <p:cNvPicPr>
                        <a:picLocks noChangeAspect="1"/>
                      </p:cNvPicPr>
                      <p:nvPr/>
                    </p:nvPicPr>
                    <p:blipFill>
                      <a:blip r:embed="rId6"/>
                      <a:stretch>
                        <a:fillRect/>
                      </a:stretch>
                    </p:blipFill>
                    <p:spPr>
                      <a:xfrm>
                        <a:off x="1042988" y="1341438"/>
                        <a:ext cx="5000625" cy="508000"/>
                      </a:xfrm>
                      <a:prstGeom prst="rect">
                        <a:avLst/>
                      </a:prstGeom>
                      <a:noFill/>
                      <a:ln w="9525">
                        <a:noFill/>
                      </a:ln>
                    </p:spPr>
                  </p:pic>
                </p:oleObj>
              </mc:Fallback>
            </mc:AlternateContent>
          </a:graphicData>
        </a:graphic>
      </p:graphicFrame>
      <p:graphicFrame>
        <p:nvGraphicFramePr>
          <p:cNvPr id="9220" name="Object 5"/>
          <p:cNvGraphicFramePr>
            <a:graphicFrameLocks noChangeAspect="1"/>
          </p:cNvGraphicFramePr>
          <p:nvPr/>
        </p:nvGraphicFramePr>
        <p:xfrm>
          <a:off x="1463675" y="1882775"/>
          <a:ext cx="5411788" cy="508000"/>
        </p:xfrm>
        <a:graphic>
          <a:graphicData uri="http://schemas.openxmlformats.org/presentationml/2006/ole">
            <mc:AlternateContent xmlns:mc="http://schemas.openxmlformats.org/markup-compatibility/2006">
              <mc:Choice xmlns:v="urn:schemas-microsoft-com:vml" Requires="v">
                <p:oleObj spid="_x0000_s84027" name="Equation" r:id="rId7" imgW="52120800" imgH="4876800" progId="Equation.3">
                  <p:embed/>
                </p:oleObj>
              </mc:Choice>
              <mc:Fallback>
                <p:oleObj name="Equation" r:id="rId7" imgW="52120800" imgH="4876800" progId="Equation.3">
                  <p:embed/>
                  <p:pic>
                    <p:nvPicPr>
                      <p:cNvPr id="0" name="Object 5"/>
                      <p:cNvPicPr>
                        <a:picLocks noChangeAspect="1"/>
                      </p:cNvPicPr>
                      <p:nvPr/>
                    </p:nvPicPr>
                    <p:blipFill>
                      <a:blip r:embed="rId8"/>
                      <a:stretch>
                        <a:fillRect/>
                      </a:stretch>
                    </p:blipFill>
                    <p:spPr>
                      <a:xfrm>
                        <a:off x="1463675" y="1882775"/>
                        <a:ext cx="5411788" cy="508000"/>
                      </a:xfrm>
                      <a:prstGeom prst="rect">
                        <a:avLst/>
                      </a:prstGeom>
                      <a:noFill/>
                      <a:ln w="9525">
                        <a:noFill/>
                      </a:ln>
                    </p:spPr>
                  </p:pic>
                </p:oleObj>
              </mc:Fallback>
            </mc:AlternateContent>
          </a:graphicData>
        </a:graphic>
      </p:graphicFrame>
      <p:graphicFrame>
        <p:nvGraphicFramePr>
          <p:cNvPr id="9221" name="Object 6"/>
          <p:cNvGraphicFramePr>
            <a:graphicFrameLocks noChangeAspect="1"/>
          </p:cNvGraphicFramePr>
          <p:nvPr/>
        </p:nvGraphicFramePr>
        <p:xfrm>
          <a:off x="1187450" y="3332163"/>
          <a:ext cx="3838575" cy="601662"/>
        </p:xfrm>
        <a:graphic>
          <a:graphicData uri="http://schemas.openxmlformats.org/presentationml/2006/ole">
            <mc:AlternateContent xmlns:mc="http://schemas.openxmlformats.org/markup-compatibility/2006">
              <mc:Choice xmlns:v="urn:schemas-microsoft-com:vml" Requires="v">
                <p:oleObj spid="_x0000_s84028" name="Equation" r:id="rId9" imgW="35052000" imgH="5486400" progId="Equation.DSMT4">
                  <p:embed/>
                </p:oleObj>
              </mc:Choice>
              <mc:Fallback>
                <p:oleObj name="Equation" r:id="rId9" imgW="35052000" imgH="5486400" progId="Equation.DSMT4">
                  <p:embed/>
                  <p:pic>
                    <p:nvPicPr>
                      <p:cNvPr id="0" name="Object 6"/>
                      <p:cNvPicPr>
                        <a:picLocks noChangeAspect="1"/>
                      </p:cNvPicPr>
                      <p:nvPr/>
                    </p:nvPicPr>
                    <p:blipFill>
                      <a:blip r:embed="rId10"/>
                      <a:stretch>
                        <a:fillRect/>
                      </a:stretch>
                    </p:blipFill>
                    <p:spPr>
                      <a:xfrm>
                        <a:off x="1187450" y="3332163"/>
                        <a:ext cx="3838575" cy="601662"/>
                      </a:xfrm>
                      <a:prstGeom prst="rect">
                        <a:avLst/>
                      </a:prstGeom>
                      <a:noFill/>
                      <a:ln w="9525">
                        <a:noFill/>
                      </a:ln>
                    </p:spPr>
                  </p:pic>
                </p:oleObj>
              </mc:Fallback>
            </mc:AlternateContent>
          </a:graphicData>
        </a:graphic>
      </p:graphicFrame>
      <p:graphicFrame>
        <p:nvGraphicFramePr>
          <p:cNvPr id="9222" name="Object 7"/>
          <p:cNvGraphicFramePr>
            <a:graphicFrameLocks noChangeAspect="1"/>
          </p:cNvGraphicFramePr>
          <p:nvPr/>
        </p:nvGraphicFramePr>
        <p:xfrm>
          <a:off x="1187450" y="4824413"/>
          <a:ext cx="7215188" cy="476250"/>
        </p:xfrm>
        <a:graphic>
          <a:graphicData uri="http://schemas.openxmlformats.org/presentationml/2006/ole">
            <mc:AlternateContent xmlns:mc="http://schemas.openxmlformats.org/markup-compatibility/2006">
              <mc:Choice xmlns:v="urn:schemas-microsoft-com:vml" Requires="v">
                <p:oleObj spid="_x0000_s84029" name="Equation" r:id="rId11" imgW="69494400" imgH="4572000" progId="Equation.DSMT4">
                  <p:embed/>
                </p:oleObj>
              </mc:Choice>
              <mc:Fallback>
                <p:oleObj name="Equation" r:id="rId11" imgW="69494400" imgH="4572000" progId="Equation.DSMT4">
                  <p:embed/>
                  <p:pic>
                    <p:nvPicPr>
                      <p:cNvPr id="0" name="Object 7"/>
                      <p:cNvPicPr>
                        <a:picLocks noChangeAspect="1"/>
                      </p:cNvPicPr>
                      <p:nvPr/>
                    </p:nvPicPr>
                    <p:blipFill>
                      <a:blip r:embed="rId12"/>
                      <a:stretch>
                        <a:fillRect/>
                      </a:stretch>
                    </p:blipFill>
                    <p:spPr>
                      <a:xfrm>
                        <a:off x="1187450" y="4824413"/>
                        <a:ext cx="7215188" cy="476250"/>
                      </a:xfrm>
                      <a:prstGeom prst="rect">
                        <a:avLst/>
                      </a:prstGeom>
                      <a:noFill/>
                      <a:ln w="9525">
                        <a:noFill/>
                      </a:ln>
                    </p:spPr>
                  </p:pic>
                </p:oleObj>
              </mc:Fallback>
            </mc:AlternateContent>
          </a:graphicData>
        </a:graphic>
      </p:graphicFrame>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250825" y="692150"/>
            <a:ext cx="8704263" cy="5440363"/>
          </a:xfrm>
        </p:spPr>
        <p:txBody>
          <a:bodyPr/>
          <a:lstStyle/>
          <a:p>
            <a:r>
              <a:rPr lang="zh-CN" altLang="en-US"/>
              <a:t>其它噪声</a:t>
            </a:r>
            <a:endParaRPr lang="en-US" altLang="zh-CN"/>
          </a:p>
          <a:p>
            <a:pPr lvl="1"/>
            <a:r>
              <a:rPr lang="zh-CN" altLang="en-US"/>
              <a:t>交调噪声（</a:t>
            </a:r>
            <a:r>
              <a:rPr lang="en-US" altLang="zh-CN"/>
              <a:t>intermodulation</a:t>
            </a:r>
            <a:r>
              <a:rPr lang="zh-CN" altLang="en-US"/>
              <a:t>）：当一个介质传输多个频率的信号时，产生交调噪声</a:t>
            </a:r>
            <a:endParaRPr lang="en-US" altLang="zh-CN"/>
          </a:p>
          <a:p>
            <a:pPr lvl="2"/>
            <a:r>
              <a:rPr lang="zh-CN" altLang="en-US"/>
              <a:t>会有一个频率是信号频率之和或者之差的干扰信号存在</a:t>
            </a:r>
            <a:endParaRPr lang="en-US" altLang="zh-CN"/>
          </a:p>
          <a:p>
            <a:pPr lvl="1"/>
            <a:r>
              <a:rPr lang="zh-CN" altLang="en-US"/>
              <a:t>串扰噪声（</a:t>
            </a:r>
            <a:r>
              <a:rPr lang="en-US" altLang="zh-CN"/>
              <a:t>crosstalk</a:t>
            </a:r>
            <a:r>
              <a:rPr lang="zh-CN" altLang="en-US"/>
              <a:t>）：不同的信号通道之间出现耦合</a:t>
            </a:r>
            <a:endParaRPr lang="en-US" altLang="zh-CN"/>
          </a:p>
          <a:p>
            <a:pPr lvl="2"/>
            <a:r>
              <a:rPr lang="zh-CN" altLang="en-US"/>
              <a:t>复用同一信道的信号之间相互干扰</a:t>
            </a:r>
            <a:endParaRPr lang="en-US" altLang="zh-CN"/>
          </a:p>
          <a:p>
            <a:pPr lvl="2"/>
            <a:r>
              <a:rPr lang="zh-CN" altLang="en-US"/>
              <a:t>在无序使用的频段上较常见</a:t>
            </a:r>
            <a:endParaRPr lang="en-US" altLang="zh-CN"/>
          </a:p>
          <a:p>
            <a:pPr lvl="1"/>
            <a:endParaRPr lang="en-US" altLang="zh-CN"/>
          </a:p>
        </p:txBody>
      </p:sp>
      <p:sp>
        <p:nvSpPr>
          <p:cNvPr id="4" name="灯片编号占位符 3"/>
          <p:cNvSpPr>
            <a:spLocks noGrp="1"/>
          </p:cNvSpPr>
          <p:nvPr>
            <p:ph type="sldNum" sz="quarter" idx="12"/>
          </p:nvPr>
        </p:nvSpPr>
        <p:spPr/>
        <p:txBody>
          <a:bodyPr/>
          <a:lstStyle/>
          <a:p>
            <a:pPr>
              <a:defRPr/>
            </a:pPr>
            <a:fld id="{63D7D57F-7E70-480D-B147-1E726E9CE273}" type="slidenum">
              <a:rPr lang="zh-CN" altLang="en-US" smtClean="0"/>
              <a:t>82</a:t>
            </a:fld>
            <a:endParaRPr lang="zh-CN" altLang="en-US"/>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endParaRPr lang="zh-CN" altLang="en-US"/>
          </a:p>
        </p:txBody>
      </p:sp>
      <p:sp>
        <p:nvSpPr>
          <p:cNvPr id="59394" name="内容占位符 2"/>
          <p:cNvSpPr>
            <a:spLocks noGrp="1"/>
          </p:cNvSpPr>
          <p:nvPr>
            <p:ph idx="1"/>
          </p:nvPr>
        </p:nvSpPr>
        <p:spPr/>
        <p:txBody>
          <a:bodyPr/>
          <a:lstStyle/>
          <a:p>
            <a:pPr lvl="1"/>
            <a:r>
              <a:rPr lang="zh-CN" altLang="en-US"/>
              <a:t>脉冲噪声（</a:t>
            </a:r>
            <a:r>
              <a:rPr lang="en-US" altLang="zh-CN"/>
              <a:t>impulse</a:t>
            </a:r>
            <a:r>
              <a:rPr lang="zh-CN" altLang="en-US"/>
              <a:t>）：不规则的、突发的脉冲</a:t>
            </a:r>
            <a:endParaRPr lang="en-US" altLang="zh-CN"/>
          </a:p>
          <a:p>
            <a:pPr lvl="2"/>
            <a:r>
              <a:rPr lang="zh-CN" altLang="en-US"/>
              <a:t>时间短、强度高</a:t>
            </a:r>
            <a:endParaRPr lang="en-US" altLang="zh-CN"/>
          </a:p>
          <a:p>
            <a:pPr lvl="2"/>
            <a:r>
              <a:rPr lang="zh-CN" altLang="en-US"/>
              <a:t>电磁场不稳定，通信系统故障引起</a:t>
            </a:r>
            <a:endParaRPr lang="en-US" altLang="zh-CN"/>
          </a:p>
          <a:p>
            <a:pPr lvl="2"/>
            <a:r>
              <a:rPr lang="zh-CN" altLang="en-US"/>
              <a:t>对模拟信号影响不大，但是对数字信号有很大影响，例如，在</a:t>
            </a:r>
            <a:r>
              <a:rPr lang="en-US" altLang="zh-CN"/>
              <a:t>56kbps </a:t>
            </a:r>
            <a:r>
              <a:rPr lang="zh-CN" altLang="en-US"/>
              <a:t>数字信号传输中，持续</a:t>
            </a:r>
            <a:r>
              <a:rPr lang="en-US" altLang="zh-CN"/>
              <a:t>0.01</a:t>
            </a:r>
            <a:r>
              <a:rPr lang="zh-CN" altLang="en-US"/>
              <a:t>秒的脉冲可以影响</a:t>
            </a:r>
            <a:r>
              <a:rPr lang="en-US" altLang="zh-CN"/>
              <a:t>560</a:t>
            </a:r>
            <a:r>
              <a:rPr lang="zh-CN" altLang="en-US"/>
              <a:t>个连续的</a:t>
            </a:r>
            <a:r>
              <a:rPr lang="en-US" altLang="zh-CN"/>
              <a:t>bit</a:t>
            </a:r>
            <a:endParaRPr lang="zh-CN" altLang="en-US"/>
          </a:p>
        </p:txBody>
      </p:sp>
      <p:sp>
        <p:nvSpPr>
          <p:cNvPr id="4" name="灯片编号占位符 3"/>
          <p:cNvSpPr>
            <a:spLocks noGrp="1"/>
          </p:cNvSpPr>
          <p:nvPr>
            <p:ph type="sldNum" sz="quarter" idx="12"/>
          </p:nvPr>
        </p:nvSpPr>
        <p:spPr/>
        <p:txBody>
          <a:bodyPr/>
          <a:lstStyle/>
          <a:p>
            <a:pPr>
              <a:defRPr/>
            </a:pPr>
            <a:fld id="{184BF865-B9F3-4550-8476-83DDD3615285}" type="slidenum">
              <a:rPr lang="zh-CN" altLang="en-US" smtClean="0"/>
              <a:t>83</a:t>
            </a:fld>
            <a:endParaRPr lang="zh-CN" altLang="en-US"/>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p:txBody>
          <a:bodyPr/>
          <a:lstStyle/>
          <a:p>
            <a:r>
              <a:rPr lang="zh-CN" altLang="en-US" i="1">
                <a:latin typeface="Times New Roman" panose="02020603050405020304" pitchFamily="18" charset="0"/>
                <a:ea typeface="宋体" panose="02010600030101010101" pitchFamily="2" charset="-122"/>
              </a:rPr>
              <a:t>信噪能流比  </a:t>
            </a:r>
            <a:r>
              <a:rPr lang="en-US" altLang="zh-CN" i="1">
                <a:latin typeface="Times New Roman" panose="02020603050405020304" pitchFamily="18" charset="0"/>
                <a:ea typeface="宋体" panose="02010600030101010101" pitchFamily="2" charset="-122"/>
              </a:rPr>
              <a:t>E</a:t>
            </a:r>
            <a:r>
              <a:rPr lang="en-US" altLang="zh-CN" i="1" baseline="-25000">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a:t>
            </a:r>
            <a:r>
              <a:rPr lang="en-US" altLang="zh-CN" i="1" baseline="-25000">
                <a:latin typeface="Times New Roman" panose="02020603050405020304" pitchFamily="18" charset="0"/>
                <a:ea typeface="宋体" panose="02010600030101010101" pitchFamily="2" charset="-122"/>
              </a:rPr>
              <a:t>0 </a:t>
            </a:r>
            <a:endParaRPr lang="zh-CN" altLang="en-US"/>
          </a:p>
        </p:txBody>
      </p:sp>
      <p:sp>
        <p:nvSpPr>
          <p:cNvPr id="10245" name="内容占位符 2"/>
          <p:cNvSpPr>
            <a:spLocks noGrp="1"/>
          </p:cNvSpPr>
          <p:nvPr>
            <p:ph idx="1"/>
          </p:nvPr>
        </p:nvSpPr>
        <p:spPr/>
        <p:txBody>
          <a:bodyPr/>
          <a:lstStyle/>
          <a:p>
            <a:r>
              <a:rPr lang="zh-CN" altLang="en-US" sz="2800"/>
              <a:t>每</a:t>
            </a:r>
            <a:r>
              <a:rPr lang="en-US" altLang="zh-CN" sz="2800"/>
              <a:t>bit</a:t>
            </a:r>
            <a:r>
              <a:rPr lang="zh-CN" altLang="en-US" sz="2800"/>
              <a:t>信号功率和每</a:t>
            </a:r>
            <a:r>
              <a:rPr lang="en-US" altLang="zh-CN" sz="2800"/>
              <a:t>Hz</a:t>
            </a:r>
            <a:r>
              <a:rPr lang="zh-CN" altLang="en-US" sz="2800"/>
              <a:t>噪声功率之比：</a:t>
            </a:r>
            <a:r>
              <a:rPr lang="en-US" altLang="zh-CN" sz="2800" i="1"/>
              <a:t>E</a:t>
            </a:r>
            <a:r>
              <a:rPr lang="en-US" altLang="zh-CN" sz="2800" i="1" baseline="-25000"/>
              <a:t>b</a:t>
            </a:r>
            <a:r>
              <a:rPr lang="en-US" altLang="zh-CN" sz="2800"/>
              <a:t>/</a:t>
            </a:r>
            <a:r>
              <a:rPr lang="en-US" altLang="zh-CN" sz="2800" i="1"/>
              <a:t>N</a:t>
            </a:r>
            <a:r>
              <a:rPr lang="en-US" altLang="zh-CN" sz="2800" i="1" baseline="-25000"/>
              <a:t>0</a:t>
            </a:r>
          </a:p>
          <a:p>
            <a:pPr lvl="1"/>
            <a:r>
              <a:rPr lang="en-US" altLang="zh-CN" sz="2400" i="1"/>
              <a:t>E</a:t>
            </a:r>
            <a:r>
              <a:rPr lang="en-US" altLang="zh-CN" sz="2400" i="1" baseline="-25000"/>
              <a:t>b</a:t>
            </a:r>
            <a:r>
              <a:rPr lang="en-US" altLang="zh-CN" sz="2400"/>
              <a:t>=</a:t>
            </a:r>
            <a:r>
              <a:rPr lang="en-US" altLang="zh-CN" sz="2400" i="1"/>
              <a:t>ST</a:t>
            </a:r>
            <a:r>
              <a:rPr lang="en-US" altLang="zh-CN" sz="2400" i="1" baseline="-25000"/>
              <a:t>b</a:t>
            </a:r>
            <a:r>
              <a:rPr lang="zh-CN" altLang="en-US" sz="2400"/>
              <a:t>，</a:t>
            </a:r>
            <a:r>
              <a:rPr lang="en-US" altLang="zh-CN" sz="2400" i="1"/>
              <a:t>S</a:t>
            </a:r>
            <a:r>
              <a:rPr lang="zh-CN" altLang="en-US" sz="2400"/>
              <a:t>是信号功率，</a:t>
            </a:r>
            <a:r>
              <a:rPr lang="en-US" altLang="zh-CN" sz="2400" i="1"/>
              <a:t>T</a:t>
            </a:r>
            <a:r>
              <a:rPr lang="en-US" altLang="zh-CN" sz="2400" i="1" baseline="-25000"/>
              <a:t>b</a:t>
            </a:r>
            <a:r>
              <a:rPr lang="zh-CN" altLang="en-US" sz="2400"/>
              <a:t>是传输一个</a:t>
            </a:r>
            <a:r>
              <a:rPr lang="en-US" altLang="zh-CN" sz="2400"/>
              <a:t>bit</a:t>
            </a:r>
            <a:r>
              <a:rPr lang="zh-CN" altLang="en-US" sz="2400"/>
              <a:t>的时间，传输速率</a:t>
            </a:r>
            <a:r>
              <a:rPr lang="en-US" altLang="zh-CN" sz="2400" i="1"/>
              <a:t>R</a:t>
            </a:r>
            <a:r>
              <a:rPr lang="en-US" altLang="zh-CN" sz="2400"/>
              <a:t>=1/</a:t>
            </a:r>
            <a:r>
              <a:rPr lang="en-US" altLang="zh-CN" sz="2400" i="1"/>
              <a:t>T</a:t>
            </a:r>
            <a:r>
              <a:rPr lang="en-US" altLang="zh-CN" sz="2400" i="1" baseline="-25000"/>
              <a:t>b</a:t>
            </a:r>
            <a:r>
              <a:rPr lang="zh-CN" altLang="en-US" sz="2400"/>
              <a:t>。</a:t>
            </a:r>
            <a:endParaRPr lang="en-US" altLang="zh-CN" sz="2400"/>
          </a:p>
          <a:p>
            <a:pPr lvl="1"/>
            <a:endParaRPr lang="en-US" altLang="zh-CN" sz="2400"/>
          </a:p>
          <a:p>
            <a:pPr lvl="1"/>
            <a:endParaRPr lang="en-US" altLang="zh-CN" sz="2400"/>
          </a:p>
          <a:p>
            <a:endParaRPr lang="en-US" altLang="zh-CN" sz="2800"/>
          </a:p>
          <a:p>
            <a:endParaRPr lang="en-US" altLang="zh-CN" sz="2800"/>
          </a:p>
          <a:p>
            <a:r>
              <a:rPr lang="zh-CN" altLang="en-US" sz="2800"/>
              <a:t>误码率（单位时间错误</a:t>
            </a:r>
            <a:r>
              <a:rPr lang="en-US" altLang="zh-CN" sz="2800"/>
              <a:t>bit</a:t>
            </a:r>
            <a:r>
              <a:rPr lang="zh-CN" altLang="en-US" sz="2800"/>
              <a:t>数量）</a:t>
            </a:r>
            <a:r>
              <a:rPr lang="en-US" altLang="zh-CN" sz="2800"/>
              <a:t>BER</a:t>
            </a:r>
            <a:r>
              <a:rPr lang="zh-CN" altLang="en-US" sz="2800"/>
              <a:t>取决于</a:t>
            </a:r>
            <a:r>
              <a:rPr lang="en-US" altLang="zh-CN" sz="2800" i="1"/>
              <a:t>E</a:t>
            </a:r>
            <a:r>
              <a:rPr lang="en-US" altLang="zh-CN" sz="2800" i="1" baseline="-25000"/>
              <a:t>b</a:t>
            </a:r>
            <a:r>
              <a:rPr lang="en-US" altLang="zh-CN" sz="2800"/>
              <a:t>/</a:t>
            </a:r>
            <a:r>
              <a:rPr lang="en-US" altLang="zh-CN" sz="2800" i="1"/>
              <a:t>N</a:t>
            </a:r>
            <a:r>
              <a:rPr lang="en-US" altLang="zh-CN" sz="2800" i="1" baseline="-25000"/>
              <a:t>0</a:t>
            </a:r>
          </a:p>
          <a:p>
            <a:pPr lvl="1"/>
            <a:r>
              <a:rPr lang="zh-CN" altLang="en-US" sz="2400"/>
              <a:t>选取合适的</a:t>
            </a:r>
            <a:r>
              <a:rPr lang="en-US" altLang="zh-CN" sz="2400" i="1"/>
              <a:t>S</a:t>
            </a:r>
            <a:r>
              <a:rPr lang="zh-CN" altLang="en-US" sz="2400"/>
              <a:t>和</a:t>
            </a:r>
            <a:r>
              <a:rPr lang="en-US" altLang="zh-CN" sz="2400" i="1"/>
              <a:t>R</a:t>
            </a:r>
            <a:r>
              <a:rPr lang="zh-CN" altLang="en-US" sz="2400"/>
              <a:t>实现</a:t>
            </a:r>
            <a:r>
              <a:rPr lang="en-US" altLang="zh-CN" sz="2400" i="1"/>
              <a:t>E</a:t>
            </a:r>
            <a:r>
              <a:rPr lang="en-US" altLang="zh-CN" sz="2400" i="1" baseline="-25000"/>
              <a:t>b</a:t>
            </a:r>
            <a:r>
              <a:rPr lang="en-US" altLang="zh-CN" sz="2400"/>
              <a:t>/</a:t>
            </a:r>
            <a:r>
              <a:rPr lang="en-US" altLang="zh-CN" sz="2400" i="1"/>
              <a:t>N</a:t>
            </a:r>
            <a:r>
              <a:rPr lang="en-US" altLang="zh-CN" sz="2400" i="1" baseline="-25000"/>
              <a:t>0 </a:t>
            </a:r>
            <a:r>
              <a:rPr lang="zh-CN" altLang="en-US" sz="2400"/>
              <a:t>。当</a:t>
            </a:r>
            <a:r>
              <a:rPr lang="en-US" altLang="zh-CN" sz="2400" i="1"/>
              <a:t>R</a:t>
            </a:r>
            <a:r>
              <a:rPr lang="zh-CN" altLang="en-US" sz="2400"/>
              <a:t>增大，需要提高信号的能量水平</a:t>
            </a:r>
            <a:r>
              <a:rPr lang="en-US" altLang="zh-CN" sz="2400" i="1"/>
              <a:t>S</a:t>
            </a:r>
            <a:r>
              <a:rPr lang="zh-CN" altLang="en-US" sz="2400"/>
              <a:t>。</a:t>
            </a:r>
          </a:p>
        </p:txBody>
      </p:sp>
      <p:sp>
        <p:nvSpPr>
          <p:cNvPr id="4" name="灯片编号占位符 3"/>
          <p:cNvSpPr>
            <a:spLocks noGrp="1"/>
          </p:cNvSpPr>
          <p:nvPr>
            <p:ph type="sldNum" sz="quarter" idx="12"/>
          </p:nvPr>
        </p:nvSpPr>
        <p:spPr/>
        <p:txBody>
          <a:bodyPr/>
          <a:lstStyle/>
          <a:p>
            <a:pPr>
              <a:defRPr/>
            </a:pPr>
            <a:fld id="{D485B9D1-1F3F-4BA2-AC89-C3292457BB3C}" type="slidenum">
              <a:rPr lang="zh-CN" altLang="en-US" smtClean="0"/>
              <a:t>84</a:t>
            </a:fld>
            <a:endParaRPr lang="zh-CN" altLang="en-US"/>
          </a:p>
        </p:txBody>
      </p:sp>
      <p:graphicFrame>
        <p:nvGraphicFramePr>
          <p:cNvPr id="10242" name="Object 2"/>
          <p:cNvGraphicFramePr>
            <a:graphicFrameLocks noChangeAspect="1"/>
          </p:cNvGraphicFramePr>
          <p:nvPr/>
        </p:nvGraphicFramePr>
        <p:xfrm>
          <a:off x="900113" y="3213100"/>
          <a:ext cx="2303462" cy="860425"/>
        </p:xfrm>
        <a:graphic>
          <a:graphicData uri="http://schemas.openxmlformats.org/presentationml/2006/ole">
            <mc:AlternateContent xmlns:mc="http://schemas.openxmlformats.org/markup-compatibility/2006">
              <mc:Choice xmlns:v="urn:schemas-microsoft-com:vml" Requires="v">
                <p:oleObj spid="_x0000_s63921" name="Equation" r:id="rId3" imgW="27736800" imgH="10363200" progId="Equation.3">
                  <p:embed/>
                </p:oleObj>
              </mc:Choice>
              <mc:Fallback>
                <p:oleObj name="Equation" r:id="rId3" imgW="27736800" imgH="10363200" progId="Equation.3">
                  <p:embed/>
                  <p:pic>
                    <p:nvPicPr>
                      <p:cNvPr id="0" name="Object 2"/>
                      <p:cNvPicPr>
                        <a:picLocks noChangeAspect="1"/>
                      </p:cNvPicPr>
                      <p:nvPr/>
                    </p:nvPicPr>
                    <p:blipFill>
                      <a:blip r:embed="rId4"/>
                      <a:stretch>
                        <a:fillRect/>
                      </a:stretch>
                    </p:blipFill>
                    <p:spPr>
                      <a:xfrm>
                        <a:off x="900113" y="3213100"/>
                        <a:ext cx="2303462" cy="860425"/>
                      </a:xfrm>
                      <a:prstGeom prst="rect">
                        <a:avLst/>
                      </a:prstGeom>
                      <a:noFill/>
                      <a:ln w="9525">
                        <a:noFill/>
                      </a:ln>
                    </p:spPr>
                  </p:pic>
                </p:oleObj>
              </mc:Fallback>
            </mc:AlternateContent>
          </a:graphicData>
        </a:graphic>
      </p:graphicFrame>
      <p:graphicFrame>
        <p:nvGraphicFramePr>
          <p:cNvPr id="10243" name="Object 3"/>
          <p:cNvGraphicFramePr>
            <a:graphicFrameLocks noChangeAspect="1"/>
          </p:cNvGraphicFramePr>
          <p:nvPr/>
        </p:nvGraphicFramePr>
        <p:xfrm>
          <a:off x="828675" y="4005263"/>
          <a:ext cx="5688013" cy="993775"/>
        </p:xfrm>
        <a:graphic>
          <a:graphicData uri="http://schemas.openxmlformats.org/presentationml/2006/ole">
            <mc:AlternateContent xmlns:mc="http://schemas.openxmlformats.org/markup-compatibility/2006">
              <mc:Choice xmlns:v="urn:schemas-microsoft-com:vml" Requires="v">
                <p:oleObj spid="_x0000_s63922" name="Equation" r:id="rId5" imgW="60960000" imgH="10668000" progId="Equation.DSMT4">
                  <p:embed/>
                </p:oleObj>
              </mc:Choice>
              <mc:Fallback>
                <p:oleObj name="Equation" r:id="rId5" imgW="60960000" imgH="10668000" progId="Equation.DSMT4">
                  <p:embed/>
                  <p:pic>
                    <p:nvPicPr>
                      <p:cNvPr id="0" name="Object 3"/>
                      <p:cNvPicPr>
                        <a:picLocks noChangeAspect="1"/>
                      </p:cNvPicPr>
                      <p:nvPr/>
                    </p:nvPicPr>
                    <p:blipFill>
                      <a:blip r:embed="rId6"/>
                      <a:stretch>
                        <a:fillRect/>
                      </a:stretch>
                    </p:blipFill>
                    <p:spPr>
                      <a:xfrm>
                        <a:off x="828675" y="4005263"/>
                        <a:ext cx="5688013" cy="993775"/>
                      </a:xfrm>
                      <a:prstGeom prst="rect">
                        <a:avLst/>
                      </a:prstGeom>
                      <a:noFill/>
                      <a:ln w="9525">
                        <a:noFill/>
                      </a:ln>
                    </p:spPr>
                  </p:pic>
                </p:oleObj>
              </mc:Fallback>
            </mc:AlternateContent>
          </a:graphicData>
        </a:graphic>
      </p:graphicFrame>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srcRect/>
          <a:stretch>
            <a:fillRect/>
          </a:stretch>
        </p:blipFill>
        <p:spPr bwMode="auto">
          <a:xfrm>
            <a:off x="4702175" y="0"/>
            <a:ext cx="4262438" cy="3860800"/>
          </a:xfrm>
          <a:prstGeom prst="rect">
            <a:avLst/>
          </a:prstGeom>
          <a:noFill/>
          <a:ln w="9525">
            <a:noFill/>
            <a:miter lim="800000"/>
            <a:headEnd/>
            <a:tailEnd/>
          </a:ln>
        </p:spPr>
      </p:pic>
      <p:sp>
        <p:nvSpPr>
          <p:cNvPr id="11268" name="内容占位符 2"/>
          <p:cNvSpPr>
            <a:spLocks noGrp="1"/>
          </p:cNvSpPr>
          <p:nvPr>
            <p:ph idx="1"/>
          </p:nvPr>
        </p:nvSpPr>
        <p:spPr>
          <a:xfrm>
            <a:off x="250825" y="765175"/>
            <a:ext cx="8704263" cy="5367338"/>
          </a:xfrm>
        </p:spPr>
        <p:txBody>
          <a:bodyPr/>
          <a:lstStyle/>
          <a:p>
            <a:pPr lvl="1"/>
            <a:r>
              <a:rPr lang="en-US" altLang="zh-CN"/>
              <a:t>BER</a:t>
            </a:r>
            <a:r>
              <a:rPr lang="zh-CN" altLang="en-US"/>
              <a:t>还取决于</a:t>
            </a:r>
            <a:br>
              <a:rPr lang="en-US" altLang="zh-CN"/>
            </a:br>
            <a:r>
              <a:rPr lang="zh-CN" altLang="en-US"/>
              <a:t>编码方案</a:t>
            </a:r>
            <a:br>
              <a:rPr lang="en-US" altLang="zh-CN"/>
            </a:br>
            <a:r>
              <a:rPr lang="zh-CN" altLang="en-US"/>
              <a:t>（两条曲线）</a:t>
            </a:r>
            <a:endParaRPr lang="en-US" altLang="zh-CN"/>
          </a:p>
          <a:p>
            <a:endParaRPr lang="en-US" altLang="zh-CN"/>
          </a:p>
          <a:p>
            <a:endParaRPr lang="en-US" altLang="zh-CN"/>
          </a:p>
          <a:p>
            <a:endParaRPr lang="en-US" altLang="zh-CN"/>
          </a:p>
          <a:p>
            <a:r>
              <a:rPr lang="zh-CN" altLang="en-US" sz="2800"/>
              <a:t>例</a:t>
            </a:r>
            <a:r>
              <a:rPr lang="zh-CN" altLang="en-US"/>
              <a:t>，</a:t>
            </a:r>
            <a:r>
              <a:rPr lang="zh-CN" altLang="en-US" sz="2800"/>
              <a:t>考虑一种编码和调制方案，使得</a:t>
            </a:r>
            <a:r>
              <a:rPr lang="en-US" altLang="zh-CN" sz="2800" i="1"/>
              <a:t>E</a:t>
            </a:r>
            <a:r>
              <a:rPr lang="en-US" altLang="zh-CN" sz="2800" i="1" baseline="-25000"/>
              <a:t>b</a:t>
            </a:r>
            <a:r>
              <a:rPr lang="en-US" altLang="zh-CN" sz="2800"/>
              <a:t>/</a:t>
            </a:r>
            <a:r>
              <a:rPr lang="en-US" altLang="zh-CN" sz="2800" i="1"/>
              <a:t>N</a:t>
            </a:r>
            <a:r>
              <a:rPr lang="en-US" altLang="zh-CN" sz="2800" baseline="-25000"/>
              <a:t>0</a:t>
            </a:r>
            <a:r>
              <a:rPr lang="en-US" altLang="zh-CN" sz="2800"/>
              <a:t>=8.4dB</a:t>
            </a:r>
            <a:r>
              <a:rPr lang="zh-CN" altLang="en-US" sz="2800"/>
              <a:t>并实现误码率</a:t>
            </a:r>
            <a:r>
              <a:rPr lang="en-US" altLang="zh-CN" sz="2800"/>
              <a:t>10</a:t>
            </a:r>
            <a:r>
              <a:rPr lang="en-US" altLang="zh-CN" sz="2800" baseline="30000"/>
              <a:t>-4</a:t>
            </a:r>
            <a:r>
              <a:rPr lang="zh-CN" altLang="en-US" sz="2800"/>
              <a:t>。如果温度</a:t>
            </a:r>
            <a:r>
              <a:rPr lang="en-US" altLang="zh-CN" sz="2800"/>
              <a:t>290K</a:t>
            </a:r>
            <a:r>
              <a:rPr lang="zh-CN" altLang="en-US" sz="2800"/>
              <a:t>，传输速率</a:t>
            </a:r>
            <a:r>
              <a:rPr lang="en-US" altLang="zh-CN" sz="2800"/>
              <a:t>2400bps</a:t>
            </a:r>
            <a:r>
              <a:rPr lang="zh-CN" altLang="en-US" sz="2800"/>
              <a:t>，接收到的信号功率是多少？</a:t>
            </a:r>
            <a:endParaRPr lang="zh-CN" altLang="en-US"/>
          </a:p>
        </p:txBody>
      </p:sp>
      <p:sp>
        <p:nvSpPr>
          <p:cNvPr id="4" name="灯片编号占位符 3"/>
          <p:cNvSpPr>
            <a:spLocks noGrp="1"/>
          </p:cNvSpPr>
          <p:nvPr>
            <p:ph type="sldNum" sz="quarter" idx="12"/>
          </p:nvPr>
        </p:nvSpPr>
        <p:spPr/>
        <p:txBody>
          <a:bodyPr/>
          <a:lstStyle/>
          <a:p>
            <a:pPr>
              <a:defRPr/>
            </a:pPr>
            <a:fld id="{0870756C-6548-4672-9E36-2567CBEA6A91}" type="slidenum">
              <a:rPr lang="zh-CN" altLang="en-US" smtClean="0"/>
              <a:t>85</a:t>
            </a:fld>
            <a:endParaRPr lang="zh-CN" altLang="en-US"/>
          </a:p>
        </p:txBody>
      </p:sp>
      <p:graphicFrame>
        <p:nvGraphicFramePr>
          <p:cNvPr id="11266" name="Object 2"/>
          <p:cNvGraphicFramePr>
            <a:graphicFrameLocks noChangeAspect="1"/>
          </p:cNvGraphicFramePr>
          <p:nvPr/>
        </p:nvGraphicFramePr>
        <p:xfrm>
          <a:off x="611188" y="5445125"/>
          <a:ext cx="7056437" cy="1004888"/>
        </p:xfrm>
        <a:graphic>
          <a:graphicData uri="http://schemas.openxmlformats.org/presentationml/2006/ole">
            <mc:AlternateContent xmlns:mc="http://schemas.openxmlformats.org/markup-compatibility/2006">
              <mc:Choice xmlns:v="urn:schemas-microsoft-com:vml" Requires="v">
                <p:oleObj spid="_x0000_s64729" name="Equation" r:id="rId4" imgW="61874400" imgH="8839200" progId="Equation.DSMT4">
                  <p:embed/>
                </p:oleObj>
              </mc:Choice>
              <mc:Fallback>
                <p:oleObj name="Equation" r:id="rId4" imgW="61874400" imgH="8839200" progId="Equation.DSMT4">
                  <p:embed/>
                  <p:pic>
                    <p:nvPicPr>
                      <p:cNvPr id="0" name="Object 2"/>
                      <p:cNvPicPr>
                        <a:picLocks noChangeAspect="1"/>
                      </p:cNvPicPr>
                      <p:nvPr/>
                    </p:nvPicPr>
                    <p:blipFill>
                      <a:blip r:embed="rId5"/>
                      <a:stretch>
                        <a:fillRect/>
                      </a:stretch>
                    </p:blipFill>
                    <p:spPr>
                      <a:xfrm>
                        <a:off x="611188" y="5445125"/>
                        <a:ext cx="7056437" cy="1004888"/>
                      </a:xfrm>
                      <a:prstGeom prst="rect">
                        <a:avLst/>
                      </a:prstGeom>
                      <a:noFill/>
                      <a:ln w="9525">
                        <a:noFill/>
                      </a:ln>
                    </p:spPr>
                  </p:pic>
                </p:oleObj>
              </mc:Fallback>
            </mc:AlternateContent>
          </a:graphicData>
        </a:graphic>
      </p:graphicFrame>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内容占位符 2"/>
          <p:cNvSpPr>
            <a:spLocks noGrp="1"/>
          </p:cNvSpPr>
          <p:nvPr>
            <p:ph idx="1"/>
          </p:nvPr>
        </p:nvSpPr>
        <p:spPr>
          <a:xfrm>
            <a:off x="250825" y="692150"/>
            <a:ext cx="8704263" cy="5440363"/>
          </a:xfrm>
        </p:spPr>
        <p:txBody>
          <a:bodyPr/>
          <a:lstStyle/>
          <a:p>
            <a:r>
              <a:rPr lang="en-US" altLang="zh-CN" i="1"/>
              <a:t>E</a:t>
            </a:r>
            <a:r>
              <a:rPr lang="en-US" altLang="zh-CN" i="1" baseline="-25000"/>
              <a:t>b</a:t>
            </a:r>
            <a:r>
              <a:rPr lang="en-US" altLang="zh-CN"/>
              <a:t>/</a:t>
            </a:r>
            <a:r>
              <a:rPr lang="en-US" altLang="zh-CN" i="1"/>
              <a:t>N</a:t>
            </a:r>
            <a:r>
              <a:rPr lang="en-US" altLang="zh-CN" i="1" baseline="-25000"/>
              <a:t>0</a:t>
            </a:r>
            <a:r>
              <a:rPr lang="zh-CN" altLang="en-US"/>
              <a:t>和</a:t>
            </a:r>
            <a:r>
              <a:rPr lang="en-US" altLang="zh-CN"/>
              <a:t>SNR</a:t>
            </a:r>
            <a:r>
              <a:rPr lang="zh-CN" altLang="en-US"/>
              <a:t>的关系</a:t>
            </a:r>
            <a:endParaRPr lang="en-US" altLang="zh-CN"/>
          </a:p>
          <a:p>
            <a:pPr lvl="1"/>
            <a:r>
              <a:rPr lang="zh-CN" altLang="en-US"/>
              <a:t>在带宽</a:t>
            </a:r>
            <a:r>
              <a:rPr lang="en-US" altLang="zh-CN" i="1"/>
              <a:t>B</a:t>
            </a:r>
            <a:r>
              <a:rPr lang="en-US" altLang="zh-CN" i="1" baseline="-25000"/>
              <a:t>T</a:t>
            </a:r>
            <a:r>
              <a:rPr lang="zh-CN" altLang="en-US"/>
              <a:t>中的噪音功率</a:t>
            </a:r>
            <a:r>
              <a:rPr lang="en-US" altLang="zh-CN" i="1"/>
              <a:t>N</a:t>
            </a:r>
            <a:r>
              <a:rPr lang="en-US" altLang="zh-CN"/>
              <a:t>=</a:t>
            </a:r>
            <a:r>
              <a:rPr lang="en-US" altLang="zh-CN" i="1"/>
              <a:t>N</a:t>
            </a:r>
            <a:r>
              <a:rPr lang="en-US" altLang="zh-CN" i="1" baseline="-25000"/>
              <a:t>0</a:t>
            </a:r>
            <a:r>
              <a:rPr lang="en-US" altLang="zh-CN" i="1"/>
              <a:t>B</a:t>
            </a:r>
            <a:r>
              <a:rPr lang="en-US" altLang="zh-CN" i="1" baseline="-25000"/>
              <a:t>T</a:t>
            </a:r>
            <a:r>
              <a:rPr lang="zh-CN" altLang="en-US"/>
              <a:t>，因此</a:t>
            </a:r>
            <a:endParaRPr lang="en-US" altLang="zh-CN"/>
          </a:p>
          <a:p>
            <a:pPr lvl="1"/>
            <a:endParaRPr lang="en-US" altLang="zh-CN"/>
          </a:p>
          <a:p>
            <a:pPr lvl="1"/>
            <a:endParaRPr lang="en-US" altLang="zh-CN"/>
          </a:p>
          <a:p>
            <a:pPr lvl="1"/>
            <a:r>
              <a:rPr lang="zh-CN" altLang="en-US"/>
              <a:t>根据香农定理</a:t>
            </a:r>
            <a:r>
              <a:rPr lang="en-US" altLang="zh-CN" i="1"/>
              <a:t>C</a:t>
            </a:r>
            <a:r>
              <a:rPr lang="en-US" altLang="zh-CN"/>
              <a:t>=</a:t>
            </a:r>
            <a:r>
              <a:rPr lang="en-US" altLang="zh-CN" i="1"/>
              <a:t>B</a:t>
            </a:r>
            <a:r>
              <a:rPr lang="en-US" altLang="zh-CN"/>
              <a:t>log</a:t>
            </a:r>
            <a:r>
              <a:rPr lang="en-US" altLang="zh-CN" baseline="-25000"/>
              <a:t>2</a:t>
            </a:r>
            <a:r>
              <a:rPr lang="en-US" altLang="zh-CN"/>
              <a:t>(1+</a:t>
            </a:r>
            <a:r>
              <a:rPr lang="en-US" altLang="zh-CN" i="1"/>
              <a:t>S/N</a:t>
            </a:r>
            <a:r>
              <a:rPr lang="en-US" altLang="zh-CN"/>
              <a:t>)</a:t>
            </a:r>
            <a:r>
              <a:rPr lang="zh-CN" altLang="en-US"/>
              <a:t>，用</a:t>
            </a:r>
            <a:r>
              <a:rPr lang="en-US" altLang="zh-CN" i="1">
                <a:sym typeface="+mn-ea"/>
              </a:rPr>
              <a:t>B</a:t>
            </a:r>
            <a:r>
              <a:rPr lang="zh-CN" altLang="en-US"/>
              <a:t>替换上式中</a:t>
            </a:r>
            <a:r>
              <a:rPr lang="en-US" altLang="zh-CN" i="1">
                <a:sym typeface="+mn-ea"/>
              </a:rPr>
              <a:t>B</a:t>
            </a:r>
            <a:r>
              <a:rPr lang="en-US" altLang="zh-CN" i="1" baseline="-25000">
                <a:sym typeface="+mn-ea"/>
              </a:rPr>
              <a:t>T</a:t>
            </a:r>
            <a:r>
              <a:rPr lang="zh-CN" altLang="en-US"/>
              <a:t>，</a:t>
            </a:r>
            <a:r>
              <a:rPr lang="en-US" altLang="zh-CN"/>
              <a:t>C</a:t>
            </a:r>
            <a:r>
              <a:rPr lang="zh-CN" altLang="en-US"/>
              <a:t>替换</a:t>
            </a:r>
            <a:r>
              <a:rPr lang="en-US" altLang="zh-CN"/>
              <a:t>R</a:t>
            </a:r>
            <a:r>
              <a:rPr lang="zh-CN" altLang="en-US"/>
              <a:t>，有</a:t>
            </a:r>
            <a:endParaRPr lang="en-US" altLang="zh-CN"/>
          </a:p>
          <a:p>
            <a:pPr lvl="1"/>
            <a:endParaRPr lang="en-US" altLang="zh-CN"/>
          </a:p>
          <a:p>
            <a:pPr lvl="1"/>
            <a:endParaRPr lang="en-US" altLang="zh-CN"/>
          </a:p>
          <a:p>
            <a:pPr lvl="2"/>
            <a:r>
              <a:rPr lang="zh-CN" altLang="en-US"/>
              <a:t>其中</a:t>
            </a:r>
            <a:r>
              <a:rPr lang="en-US" altLang="zh-CN" i="1"/>
              <a:t>C/B</a:t>
            </a:r>
            <a:r>
              <a:rPr lang="zh-CN" altLang="en-US"/>
              <a:t>表示带宽的利用效率。</a:t>
            </a:r>
            <a:endParaRPr lang="en-US" altLang="zh-CN"/>
          </a:p>
          <a:p>
            <a:r>
              <a:rPr lang="zh-CN" altLang="en-US"/>
              <a:t>例，欲实现</a:t>
            </a:r>
            <a:r>
              <a:rPr lang="en-US" altLang="zh-CN"/>
              <a:t>6bps/Hz</a:t>
            </a:r>
            <a:r>
              <a:rPr lang="zh-CN" altLang="en-US"/>
              <a:t>的带宽利用效率，最小的</a:t>
            </a:r>
            <a:r>
              <a:rPr lang="en-US" altLang="zh-CN" i="1"/>
              <a:t>E</a:t>
            </a:r>
            <a:r>
              <a:rPr lang="en-US" altLang="zh-CN" i="1" baseline="-25000"/>
              <a:t>b</a:t>
            </a:r>
            <a:r>
              <a:rPr lang="en-US" altLang="zh-CN"/>
              <a:t>/</a:t>
            </a:r>
            <a:r>
              <a:rPr lang="en-US" altLang="zh-CN" i="1"/>
              <a:t>N</a:t>
            </a:r>
            <a:r>
              <a:rPr lang="en-US" altLang="zh-CN" i="1" baseline="-25000"/>
              <a:t>0</a:t>
            </a:r>
            <a:r>
              <a:rPr lang="en-US" altLang="zh-CN"/>
              <a:t>=(1/6)(2</a:t>
            </a:r>
            <a:r>
              <a:rPr lang="en-US" altLang="zh-CN" baseline="30000"/>
              <a:t>6</a:t>
            </a:r>
            <a:r>
              <a:rPr lang="en-US" altLang="zh-CN"/>
              <a:t>-1)=10.21dB</a:t>
            </a:r>
            <a:endParaRPr lang="zh-CN" altLang="en-US"/>
          </a:p>
        </p:txBody>
      </p:sp>
      <p:sp>
        <p:nvSpPr>
          <p:cNvPr id="4" name="灯片编号占位符 3"/>
          <p:cNvSpPr>
            <a:spLocks noGrp="1"/>
          </p:cNvSpPr>
          <p:nvPr>
            <p:ph type="sldNum" sz="quarter" idx="12"/>
          </p:nvPr>
        </p:nvSpPr>
        <p:spPr/>
        <p:txBody>
          <a:bodyPr/>
          <a:lstStyle/>
          <a:p>
            <a:pPr>
              <a:defRPr/>
            </a:pPr>
            <a:fld id="{D08BA3E5-A8E3-4E68-93B2-C28945157A1D}" type="slidenum">
              <a:rPr lang="zh-CN" altLang="en-US" smtClean="0"/>
              <a:t>86</a:t>
            </a:fld>
            <a:endParaRPr lang="zh-CN" altLang="en-US"/>
          </a:p>
        </p:txBody>
      </p:sp>
      <p:graphicFrame>
        <p:nvGraphicFramePr>
          <p:cNvPr id="12290" name="Object 2"/>
          <p:cNvGraphicFramePr>
            <a:graphicFrameLocks noChangeAspect="1"/>
          </p:cNvGraphicFramePr>
          <p:nvPr/>
        </p:nvGraphicFramePr>
        <p:xfrm>
          <a:off x="647700" y="1844675"/>
          <a:ext cx="2593975" cy="957263"/>
        </p:xfrm>
        <a:graphic>
          <a:graphicData uri="http://schemas.openxmlformats.org/presentationml/2006/ole">
            <mc:AlternateContent xmlns:mc="http://schemas.openxmlformats.org/markup-compatibility/2006">
              <mc:Choice xmlns:v="urn:schemas-microsoft-com:vml" Requires="v">
                <p:oleObj spid="_x0000_s65969" name="Equation" r:id="rId3" imgW="25603200" imgH="9448800" progId="Equation.DSMT4">
                  <p:embed/>
                </p:oleObj>
              </mc:Choice>
              <mc:Fallback>
                <p:oleObj name="Equation" r:id="rId3" imgW="25603200" imgH="9448800" progId="Equation.DSMT4">
                  <p:embed/>
                  <p:pic>
                    <p:nvPicPr>
                      <p:cNvPr id="0" name="Object 2"/>
                      <p:cNvPicPr>
                        <a:picLocks noChangeAspect="1"/>
                      </p:cNvPicPr>
                      <p:nvPr/>
                    </p:nvPicPr>
                    <p:blipFill>
                      <a:blip r:embed="rId4"/>
                      <a:stretch>
                        <a:fillRect/>
                      </a:stretch>
                    </p:blipFill>
                    <p:spPr>
                      <a:xfrm>
                        <a:off x="647700" y="1844675"/>
                        <a:ext cx="2593975" cy="957263"/>
                      </a:xfrm>
                      <a:prstGeom prst="rect">
                        <a:avLst/>
                      </a:prstGeom>
                      <a:noFill/>
                      <a:ln w="9525">
                        <a:noFill/>
                      </a:ln>
                    </p:spPr>
                  </p:pic>
                </p:oleObj>
              </mc:Fallback>
            </mc:AlternateContent>
          </a:graphicData>
        </a:graphic>
      </p:graphicFrame>
      <p:graphicFrame>
        <p:nvGraphicFramePr>
          <p:cNvPr id="12291" name="Object 5"/>
          <p:cNvGraphicFramePr>
            <a:graphicFrameLocks noChangeAspect="1"/>
          </p:cNvGraphicFramePr>
          <p:nvPr/>
        </p:nvGraphicFramePr>
        <p:xfrm>
          <a:off x="1187450" y="3716338"/>
          <a:ext cx="2408238" cy="955675"/>
        </p:xfrm>
        <a:graphic>
          <a:graphicData uri="http://schemas.openxmlformats.org/presentationml/2006/ole">
            <mc:AlternateContent xmlns:mc="http://schemas.openxmlformats.org/markup-compatibility/2006">
              <mc:Choice xmlns:v="urn:schemas-microsoft-com:vml" Requires="v">
                <p:oleObj spid="_x0000_s65970" name="Equation" r:id="rId5" imgW="23774400" imgH="9448800" progId="Equation.DSMT4">
                  <p:embed/>
                </p:oleObj>
              </mc:Choice>
              <mc:Fallback>
                <p:oleObj name="Equation" r:id="rId5" imgW="23774400" imgH="9448800" progId="Equation.DSMT4">
                  <p:embed/>
                  <p:pic>
                    <p:nvPicPr>
                      <p:cNvPr id="0" name="Object 5"/>
                      <p:cNvPicPr>
                        <a:picLocks noChangeAspect="1"/>
                      </p:cNvPicPr>
                      <p:nvPr/>
                    </p:nvPicPr>
                    <p:blipFill>
                      <a:blip r:embed="rId6"/>
                      <a:stretch>
                        <a:fillRect/>
                      </a:stretch>
                    </p:blipFill>
                    <p:spPr>
                      <a:xfrm>
                        <a:off x="1187450" y="3716338"/>
                        <a:ext cx="2408238" cy="955675"/>
                      </a:xfrm>
                      <a:prstGeom prst="rect">
                        <a:avLst/>
                      </a:prstGeom>
                      <a:noFill/>
                      <a:ln w="9525">
                        <a:noFill/>
                      </a:ln>
                    </p:spPr>
                  </p:pic>
                </p:oleObj>
              </mc:Fallback>
            </mc:AlternateContent>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en-US" altLang="zh-CN"/>
              <a:t>LOS</a:t>
            </a:r>
            <a:r>
              <a:rPr lang="zh-CN" altLang="en-US"/>
              <a:t>传输中的损耗</a:t>
            </a:r>
          </a:p>
        </p:txBody>
      </p:sp>
      <p:sp>
        <p:nvSpPr>
          <p:cNvPr id="40962" name="内容占位符 2"/>
          <p:cNvSpPr>
            <a:spLocks noGrp="1"/>
          </p:cNvSpPr>
          <p:nvPr>
            <p:ph idx="1"/>
          </p:nvPr>
        </p:nvSpPr>
        <p:spPr/>
        <p:txBody>
          <a:bodyPr/>
          <a:lstStyle/>
          <a:p>
            <a:r>
              <a:rPr lang="zh-CN" altLang="en-US" dirty="0"/>
              <a:t>视距传输中，要考虑</a:t>
            </a:r>
            <a:endParaRPr lang="en-US" altLang="zh-CN" dirty="0"/>
          </a:p>
          <a:p>
            <a:pPr lvl="1"/>
            <a:r>
              <a:rPr lang="zh-CN" altLang="en-US" dirty="0">
                <a:solidFill>
                  <a:schemeClr val="bg1">
                    <a:lumMod val="65000"/>
                  </a:schemeClr>
                </a:solidFill>
              </a:rPr>
              <a:t>衰减（</a:t>
            </a:r>
            <a:r>
              <a:rPr lang="en-US" altLang="zh-CN" dirty="0">
                <a:solidFill>
                  <a:schemeClr val="bg1">
                    <a:lumMod val="65000"/>
                  </a:schemeClr>
                </a:solidFill>
              </a:rPr>
              <a:t>Attenuation</a:t>
            </a:r>
            <a:r>
              <a:rPr lang="zh-CN" altLang="en-US" dirty="0">
                <a:solidFill>
                  <a:schemeClr val="bg1">
                    <a:lumMod val="65000"/>
                  </a:schemeClr>
                </a:solidFill>
              </a:rPr>
              <a:t>）和衰减造成的信号失真</a:t>
            </a:r>
            <a:endParaRPr lang="en-US" altLang="zh-CN" dirty="0">
              <a:solidFill>
                <a:schemeClr val="bg1">
                  <a:lumMod val="65000"/>
                </a:schemeClr>
              </a:solidFill>
            </a:endParaRPr>
          </a:p>
          <a:p>
            <a:pPr lvl="1"/>
            <a:r>
              <a:rPr lang="zh-CN" altLang="en-US" dirty="0">
                <a:solidFill>
                  <a:schemeClr val="bg1">
                    <a:lumMod val="65000"/>
                  </a:schemeClr>
                </a:solidFill>
              </a:rPr>
              <a:t>自由空间损耗</a:t>
            </a:r>
            <a:endParaRPr lang="en-US" altLang="zh-CN" dirty="0">
              <a:solidFill>
                <a:schemeClr val="bg1">
                  <a:lumMod val="65000"/>
                </a:schemeClr>
              </a:solidFill>
            </a:endParaRPr>
          </a:p>
          <a:p>
            <a:pPr lvl="1"/>
            <a:r>
              <a:rPr lang="zh-CN" altLang="en-US" dirty="0">
                <a:solidFill>
                  <a:schemeClr val="bg1">
                    <a:lumMod val="65000"/>
                  </a:schemeClr>
                </a:solidFill>
              </a:rPr>
              <a:t>多路径因素</a:t>
            </a:r>
            <a:endParaRPr lang="en-US" altLang="zh-CN" dirty="0">
              <a:solidFill>
                <a:schemeClr val="bg1">
                  <a:lumMod val="65000"/>
                </a:schemeClr>
              </a:solidFill>
            </a:endParaRPr>
          </a:p>
          <a:p>
            <a:pPr lvl="1"/>
            <a:r>
              <a:rPr lang="zh-CN" altLang="en-US" dirty="0">
                <a:solidFill>
                  <a:schemeClr val="bg1">
                    <a:lumMod val="65000"/>
                  </a:schemeClr>
                </a:solidFill>
              </a:rPr>
              <a:t>大气层吸收</a:t>
            </a:r>
            <a:endParaRPr lang="en-US" altLang="zh-CN" dirty="0">
              <a:solidFill>
                <a:schemeClr val="bg1">
                  <a:lumMod val="65000"/>
                </a:schemeClr>
              </a:solidFill>
            </a:endParaRPr>
          </a:p>
          <a:p>
            <a:pPr lvl="1"/>
            <a:r>
              <a:rPr lang="zh-CN" altLang="en-US" dirty="0">
                <a:solidFill>
                  <a:schemeClr val="bg1">
                    <a:lumMod val="65000"/>
                  </a:schemeClr>
                </a:solidFill>
              </a:rPr>
              <a:t>噪声</a:t>
            </a:r>
            <a:endParaRPr lang="en-US" altLang="zh-CN" dirty="0">
              <a:solidFill>
                <a:schemeClr val="bg1">
                  <a:lumMod val="65000"/>
                </a:schemeClr>
              </a:solidFill>
            </a:endParaRPr>
          </a:p>
        </p:txBody>
      </p:sp>
      <p:sp>
        <p:nvSpPr>
          <p:cNvPr id="4" name="灯片编号占位符 3"/>
          <p:cNvSpPr>
            <a:spLocks noGrp="1"/>
          </p:cNvSpPr>
          <p:nvPr>
            <p:ph type="sldNum" sz="quarter" idx="12"/>
          </p:nvPr>
        </p:nvSpPr>
        <p:spPr/>
        <p:txBody>
          <a:bodyPr/>
          <a:lstStyle/>
          <a:p>
            <a:pPr>
              <a:defRPr/>
            </a:pPr>
            <a:fld id="{6F15516C-D07F-4279-AF15-13DD64094D32}" type="slidenum">
              <a:rPr lang="zh-CN" altLang="en-US" smtClean="0"/>
              <a:t>87</a:t>
            </a:fld>
            <a:endParaRPr lang="zh-CN" altLang="en-US"/>
          </a:p>
        </p:txBody>
      </p:sp>
    </p:spTree>
    <p:extLst>
      <p:ext uri="{BB962C8B-B14F-4D97-AF65-F5344CB8AC3E}">
        <p14:creationId xmlns:p14="http://schemas.microsoft.com/office/powerpoint/2010/main" val="3268059678"/>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a:t>本章内容</a:t>
            </a:r>
          </a:p>
        </p:txBody>
      </p:sp>
      <p:sp>
        <p:nvSpPr>
          <p:cNvPr id="15362" name="内容占位符 2"/>
          <p:cNvSpPr>
            <a:spLocks noGrp="1"/>
          </p:cNvSpPr>
          <p:nvPr>
            <p:ph idx="1"/>
          </p:nvPr>
        </p:nvSpPr>
        <p:spPr>
          <a:xfrm>
            <a:off x="250825" y="983615"/>
            <a:ext cx="8704263" cy="4287838"/>
          </a:xfrm>
        </p:spPr>
        <p:txBody>
          <a:bodyPr/>
          <a:lstStyle/>
          <a:p>
            <a:r>
              <a:rPr lang="zh-CN" altLang="en-US" sz="2800" dirty="0">
                <a:solidFill>
                  <a:schemeClr val="bg1">
                    <a:lumMod val="65000"/>
                  </a:schemeClr>
                </a:solidFill>
              </a:rPr>
              <a:t>天线</a:t>
            </a:r>
          </a:p>
          <a:p>
            <a:pPr lvl="1"/>
            <a:r>
              <a:rPr lang="zh-CN" altLang="en-US" sz="2450" dirty="0">
                <a:solidFill>
                  <a:schemeClr val="bg1">
                    <a:lumMod val="65000"/>
                  </a:schemeClr>
                </a:solidFill>
              </a:rPr>
              <a:t>电磁波辐射与天线参数</a:t>
            </a:r>
          </a:p>
          <a:p>
            <a:pPr lvl="1"/>
            <a:r>
              <a:rPr lang="zh-CN" altLang="en-US" sz="2450" dirty="0">
                <a:solidFill>
                  <a:schemeClr val="bg1">
                    <a:lumMod val="65000"/>
                  </a:schemeClr>
                </a:solidFill>
              </a:rPr>
              <a:t>天线类型</a:t>
            </a:r>
          </a:p>
          <a:p>
            <a:pPr lvl="1"/>
            <a:r>
              <a:rPr lang="zh-CN" altLang="en-US" sz="2450" dirty="0">
                <a:solidFill>
                  <a:schemeClr val="bg1">
                    <a:lumMod val="65000"/>
                  </a:schemeClr>
                </a:solidFill>
              </a:rPr>
              <a:t>天线极化、增益</a:t>
            </a:r>
            <a:endParaRPr lang="en-US" altLang="zh-CN" sz="2450" dirty="0">
              <a:solidFill>
                <a:schemeClr val="bg1">
                  <a:lumMod val="65000"/>
                </a:schemeClr>
              </a:solidFill>
            </a:endParaRPr>
          </a:p>
          <a:p>
            <a:pPr lvl="1"/>
            <a:r>
              <a:rPr lang="zh-CN" altLang="en-US" sz="2450" dirty="0">
                <a:solidFill>
                  <a:schemeClr val="bg1">
                    <a:lumMod val="65000"/>
                  </a:schemeClr>
                </a:solidFill>
              </a:rPr>
              <a:t>辐射方向图和有效面积</a:t>
            </a:r>
          </a:p>
          <a:p>
            <a:r>
              <a:rPr lang="zh-CN" sz="2800" dirty="0">
                <a:solidFill>
                  <a:schemeClr val="bg1">
                    <a:lumMod val="65000"/>
                  </a:schemeClr>
                </a:solidFill>
              </a:rPr>
              <a:t>电磁波的传输方式</a:t>
            </a:r>
          </a:p>
          <a:p>
            <a:pPr lvl="1"/>
            <a:r>
              <a:rPr lang="zh-CN" sz="2400" dirty="0">
                <a:solidFill>
                  <a:schemeClr val="bg1">
                    <a:lumMod val="65000"/>
                  </a:schemeClr>
                </a:solidFill>
                <a:sym typeface="+mn-ea"/>
              </a:rPr>
              <a:t>电磁波传播特点</a:t>
            </a:r>
          </a:p>
          <a:p>
            <a:pPr lvl="2"/>
            <a:r>
              <a:rPr lang="zh-CN" sz="2450" dirty="0">
                <a:solidFill>
                  <a:schemeClr val="bg1">
                    <a:lumMod val="65000"/>
                  </a:schemeClr>
                </a:solidFill>
                <a:sym typeface="+mn-ea"/>
              </a:rPr>
              <a:t>理想模型</a:t>
            </a:r>
            <a:r>
              <a:rPr lang="en-US" altLang="zh-CN" sz="2450" dirty="0">
                <a:solidFill>
                  <a:schemeClr val="bg1">
                    <a:lumMod val="65000"/>
                  </a:schemeClr>
                </a:solidFill>
                <a:sym typeface="+mn-ea"/>
              </a:rPr>
              <a:t>-</a:t>
            </a:r>
            <a:r>
              <a:rPr lang="zh-CN" altLang="en-US" sz="2450" dirty="0">
                <a:solidFill>
                  <a:schemeClr val="bg1">
                    <a:lumMod val="65000"/>
                  </a:schemeClr>
                </a:solidFill>
                <a:sym typeface="+mn-ea"/>
              </a:rPr>
              <a:t>自由空间衰落</a:t>
            </a:r>
          </a:p>
          <a:p>
            <a:pPr lvl="2"/>
            <a:r>
              <a:rPr lang="zh-CN" altLang="en-US" sz="2450" dirty="0">
                <a:solidFill>
                  <a:schemeClr val="bg1">
                    <a:lumMod val="65000"/>
                  </a:schemeClr>
                </a:solidFill>
                <a:sym typeface="+mn-ea"/>
              </a:rPr>
              <a:t>媒介因素</a:t>
            </a:r>
          </a:p>
          <a:p>
            <a:pPr lvl="1"/>
            <a:r>
              <a:rPr lang="zh-CN" altLang="en-US" sz="2400" dirty="0">
                <a:solidFill>
                  <a:schemeClr val="bg1">
                    <a:lumMod val="65000"/>
                  </a:schemeClr>
                </a:solidFill>
                <a:sym typeface="+mn-ea"/>
              </a:rPr>
              <a:t>地波</a:t>
            </a:r>
            <a:endParaRPr lang="zh-CN" altLang="en-US" sz="2400" dirty="0">
              <a:solidFill>
                <a:schemeClr val="bg1">
                  <a:lumMod val="65000"/>
                </a:schemeClr>
              </a:solidFill>
            </a:endParaRPr>
          </a:p>
          <a:p>
            <a:pPr lvl="1"/>
            <a:r>
              <a:rPr lang="zh-CN" altLang="en-US" sz="2400" dirty="0">
                <a:solidFill>
                  <a:schemeClr val="bg1">
                    <a:lumMod val="65000"/>
                  </a:schemeClr>
                </a:solidFill>
                <a:sym typeface="+mn-ea"/>
              </a:rPr>
              <a:t>天波</a:t>
            </a:r>
            <a:endParaRPr lang="zh-CN" altLang="en-US" sz="2400" dirty="0">
              <a:solidFill>
                <a:schemeClr val="bg1">
                  <a:lumMod val="65000"/>
                </a:schemeClr>
              </a:solidFill>
            </a:endParaRPr>
          </a:p>
          <a:p>
            <a:pPr lvl="1"/>
            <a:r>
              <a:rPr lang="zh-CN" altLang="en-US" sz="2400" dirty="0">
                <a:solidFill>
                  <a:schemeClr val="bg1">
                    <a:lumMod val="65000"/>
                  </a:schemeClr>
                </a:solidFill>
                <a:sym typeface="+mn-ea"/>
              </a:rPr>
              <a:t>视距传输</a:t>
            </a:r>
            <a:endParaRPr lang="en-US" altLang="zh-CN" sz="2400" dirty="0">
              <a:solidFill>
                <a:schemeClr val="bg1">
                  <a:lumMod val="65000"/>
                </a:schemeClr>
              </a:solidFill>
            </a:endParaRPr>
          </a:p>
          <a:p>
            <a:pPr lvl="0"/>
            <a:r>
              <a:rPr lang="zh-CN" sz="2800" dirty="0"/>
              <a:t>信道衰落与差错补偿机制</a:t>
            </a:r>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88</a:t>
            </a:fld>
            <a:endParaRPr lang="zh-CN" altLang="en-US"/>
          </a:p>
        </p:txBody>
      </p:sp>
    </p:spTree>
    <p:extLst>
      <p:ext uri="{BB962C8B-B14F-4D97-AF65-F5344CB8AC3E}">
        <p14:creationId xmlns:p14="http://schemas.microsoft.com/office/powerpoint/2010/main" val="2368242794"/>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zh-CN" altLang="en-US"/>
              <a:t>移动通信中的衰落（</a:t>
            </a:r>
            <a:r>
              <a:rPr lang="en-US" altLang="zh-CN"/>
              <a:t>Fading</a:t>
            </a:r>
            <a:r>
              <a:rPr lang="zh-CN" altLang="en-US"/>
              <a:t>）</a:t>
            </a:r>
          </a:p>
        </p:txBody>
      </p:sp>
      <p:sp>
        <p:nvSpPr>
          <p:cNvPr id="68610" name="内容占位符 2"/>
          <p:cNvSpPr>
            <a:spLocks noGrp="1"/>
          </p:cNvSpPr>
          <p:nvPr>
            <p:ph idx="1"/>
          </p:nvPr>
        </p:nvSpPr>
        <p:spPr/>
        <p:txBody>
          <a:bodyPr/>
          <a:lstStyle/>
          <a:p>
            <a:r>
              <a:rPr lang="zh-CN" altLang="en-US" sz="2800"/>
              <a:t>在移动环境下，由于信号电波不断改变传输的路径和介质，因此接收到的信号功率随时间不断变化</a:t>
            </a:r>
            <a:endParaRPr lang="en-US" altLang="zh-CN" sz="2800"/>
          </a:p>
          <a:p>
            <a:pPr lvl="1"/>
            <a:r>
              <a:rPr lang="zh-CN" altLang="en-US" sz="2400"/>
              <a:t>发送接收端的相对位置变化</a:t>
            </a:r>
            <a:endParaRPr lang="en-US" altLang="zh-CN" sz="2400"/>
          </a:p>
          <a:p>
            <a:pPr lvl="1"/>
            <a:r>
              <a:rPr lang="zh-CN" altLang="en-US" sz="2400"/>
              <a:t>障碍物位置变化</a:t>
            </a:r>
            <a:endParaRPr lang="en-US" altLang="zh-CN" sz="2400"/>
          </a:p>
          <a:p>
            <a:r>
              <a:rPr lang="zh-CN" altLang="en-US" sz="2800"/>
              <a:t>移动环境下多路衰减</a:t>
            </a:r>
            <a:endParaRPr lang="en-US" altLang="zh-CN" sz="2800"/>
          </a:p>
          <a:p>
            <a:pPr lvl="1"/>
            <a:r>
              <a:rPr lang="zh-CN" altLang="en-US" sz="2400"/>
              <a:t>反射（</a:t>
            </a:r>
            <a:r>
              <a:rPr lang="en-US" altLang="zh-CN" sz="2400"/>
              <a:t>reflection</a:t>
            </a:r>
            <a:r>
              <a:rPr lang="zh-CN" altLang="en-US" sz="2400"/>
              <a:t>）：当电磁波遇到</a:t>
            </a:r>
            <a:r>
              <a:rPr lang="zh-CN" altLang="en-US" sz="2400">
                <a:solidFill>
                  <a:srgbClr val="FF0000"/>
                </a:solidFill>
              </a:rPr>
              <a:t>远大于其波长的物体</a:t>
            </a:r>
            <a:r>
              <a:rPr lang="zh-CN" altLang="en-US" sz="2400"/>
              <a:t>表面，发生发射</a:t>
            </a:r>
            <a:endParaRPr lang="en-US" altLang="zh-CN" sz="2400"/>
          </a:p>
          <a:p>
            <a:pPr lvl="1"/>
            <a:r>
              <a:rPr lang="zh-CN" altLang="en-US" sz="2400"/>
              <a:t>衍射（</a:t>
            </a:r>
            <a:r>
              <a:rPr lang="en-US" altLang="zh-CN" sz="2400"/>
              <a:t>diffraction</a:t>
            </a:r>
            <a:r>
              <a:rPr lang="zh-CN" altLang="en-US" sz="2400"/>
              <a:t>）：障碍物不能被穿透，且大于电磁波波长，以</a:t>
            </a:r>
            <a:r>
              <a:rPr lang="zh-CN" altLang="en-US" sz="2400">
                <a:solidFill>
                  <a:srgbClr val="FF0000"/>
                </a:solidFill>
              </a:rPr>
              <a:t>该障碍物的尖利边缘</a:t>
            </a:r>
            <a:r>
              <a:rPr lang="zh-CN" altLang="en-US" sz="2400"/>
              <a:t>为源点传播</a:t>
            </a:r>
            <a:endParaRPr lang="en-US" altLang="zh-CN" sz="2400"/>
          </a:p>
          <a:p>
            <a:pPr lvl="1"/>
            <a:r>
              <a:rPr lang="zh-CN" altLang="en-US" sz="2400"/>
              <a:t>散射（</a:t>
            </a:r>
            <a:r>
              <a:rPr lang="en-US" altLang="zh-CN" sz="2400"/>
              <a:t>scattering</a:t>
            </a:r>
            <a:r>
              <a:rPr lang="zh-CN" altLang="en-US" sz="2400"/>
              <a:t>）：当</a:t>
            </a:r>
            <a:r>
              <a:rPr lang="zh-CN" altLang="en-US" sz="2400">
                <a:solidFill>
                  <a:srgbClr val="FF0000"/>
                </a:solidFill>
              </a:rPr>
              <a:t>障碍物大小和波长相近或粗糙表面</a:t>
            </a:r>
            <a:r>
              <a:rPr lang="zh-CN" altLang="en-US" sz="2400"/>
              <a:t>，形成几个较弱的电磁波向周围传播</a:t>
            </a:r>
            <a:endParaRPr lang="zh-CN" altLang="en-US"/>
          </a:p>
          <a:p>
            <a:endParaRPr lang="zh-CN" altLang="en-US" sz="2800"/>
          </a:p>
        </p:txBody>
      </p:sp>
      <p:sp>
        <p:nvSpPr>
          <p:cNvPr id="4" name="灯片编号占位符 3"/>
          <p:cNvSpPr>
            <a:spLocks noGrp="1"/>
          </p:cNvSpPr>
          <p:nvPr>
            <p:ph type="sldNum" sz="quarter" idx="12"/>
          </p:nvPr>
        </p:nvSpPr>
        <p:spPr/>
        <p:txBody>
          <a:bodyPr/>
          <a:lstStyle/>
          <a:p>
            <a:pPr>
              <a:defRPr/>
            </a:pPr>
            <a:fld id="{BFC813F3-34B9-402E-9935-F30FC33510F1}" type="slidenum">
              <a:rPr lang="zh-CN" altLang="en-US" smtClean="0"/>
              <a:t>89</a:t>
            </a:fld>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p:cNvSpPr>
          <p:nvPr/>
        </p:nvSpPr>
        <p:spPr>
          <a:xfrm>
            <a:off x="6553200" y="6248400"/>
            <a:ext cx="2133600" cy="457200"/>
          </a:xfrm>
          <a:prstGeom prst="rect">
            <a:avLst/>
          </a:prstGeom>
          <a:noFill/>
          <a:ln w="9525">
            <a:noFill/>
          </a:ln>
        </p:spPr>
        <p:txBody>
          <a:bodyPr anchor="b"/>
          <a:lstStyle/>
          <a:p>
            <a:pPr lvl="0" algn="r" eaLnBrk="1" hangingPunct="1"/>
            <a:fld id="{9A0DB2DC-4C9A-4742-B13C-FB6460FD3503}" type="slidenum">
              <a:rPr lang="en-US" altLang="zh-CN" sz="1200" dirty="0">
                <a:latin typeface="Arial Black" panose="020B0A04020102020204" pitchFamily="34" charset="0"/>
                <a:ea typeface="宋体" panose="02010600030101010101" pitchFamily="2" charset="-122"/>
              </a:rPr>
              <a:t>9</a:t>
            </a:fld>
            <a:endParaRPr lang="en-US" altLang="zh-CN" sz="1200" dirty="0">
              <a:latin typeface="Arial Black" panose="020B0A04020102020204" pitchFamily="34" charset="0"/>
              <a:ea typeface="宋体" panose="02010600030101010101" pitchFamily="2" charset="-122"/>
            </a:endParaRPr>
          </a:p>
        </p:txBody>
      </p:sp>
      <p:sp>
        <p:nvSpPr>
          <p:cNvPr id="57347" name="Rectangle 2"/>
          <p:cNvSpPr>
            <a:spLocks noGrp="1"/>
          </p:cNvSpPr>
          <p:nvPr>
            <p:ph type="title"/>
          </p:nvPr>
        </p:nvSpPr>
        <p:spPr/>
        <p:txBody>
          <a:bodyPr vert="horz" wrap="square" lIns="91440" tIns="45720" rIns="91440" bIns="45720" anchor="ctr"/>
          <a:lstStyle/>
          <a:p>
            <a:pPr lvl="0" eaLnBrk="1" hangingPunct="1"/>
            <a:r>
              <a:rPr lang="en-US" altLang="zh-CN" dirty="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sp>
        <p:nvSpPr>
          <p:cNvPr id="7" name="矩形 6">
            <a:extLst>
              <a:ext uri="{FF2B5EF4-FFF2-40B4-BE49-F238E27FC236}">
                <a16:creationId xmlns:a16="http://schemas.microsoft.com/office/drawing/2014/main" id="{2E24EBD0-4E01-48CB-8F07-D50FA81F30A5}"/>
              </a:ext>
            </a:extLst>
          </p:cNvPr>
          <p:cNvSpPr/>
          <p:nvPr/>
        </p:nvSpPr>
        <p:spPr>
          <a:xfrm>
            <a:off x="323528" y="476672"/>
            <a:ext cx="4134465" cy="769441"/>
          </a:xfrm>
          <a:prstGeom prst="rect">
            <a:avLst/>
          </a:prstGeom>
        </p:spPr>
        <p:txBody>
          <a:bodyPr wrap="none">
            <a:spAutoFit/>
          </a:bodyPr>
          <a:lstStyle/>
          <a:p>
            <a:r>
              <a:rPr lang="zh-CN" altLang="en-US" sz="4400" kern="0" dirty="0">
                <a:solidFill>
                  <a:srgbClr val="CC0099"/>
                </a:solidFill>
                <a:latin typeface="华文中宋" pitchFamily="2" charset="-122"/>
                <a:ea typeface="华文中宋" pitchFamily="2" charset="-122"/>
                <a:cs typeface="+mj-cs"/>
              </a:rPr>
              <a:t>电磁波传播特点</a:t>
            </a:r>
            <a:endParaRPr lang="zh-CN" altLang="en-US" dirty="0"/>
          </a:p>
        </p:txBody>
      </p:sp>
      <p:sp>
        <p:nvSpPr>
          <p:cNvPr id="8" name="Rectangle 3">
            <a:extLst>
              <a:ext uri="{FF2B5EF4-FFF2-40B4-BE49-F238E27FC236}">
                <a16:creationId xmlns:a16="http://schemas.microsoft.com/office/drawing/2014/main" id="{099BC93C-8D98-4363-A1FE-071888F850A6}"/>
              </a:ext>
            </a:extLst>
          </p:cNvPr>
          <p:cNvSpPr txBox="1">
            <a:spLocks/>
          </p:cNvSpPr>
          <p:nvPr/>
        </p:nvSpPr>
        <p:spPr>
          <a:xfrm>
            <a:off x="250825" y="1485900"/>
            <a:ext cx="8704263" cy="4287838"/>
          </a:xfrm>
        </p:spPr>
        <p:txBody>
          <a:bodyPr vert="horz" wrap="square" lIns="91440" tIns="45720" rIns="91440" bIns="45720" ancho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r>
              <a:rPr lang="zh-CN" altLang="en-US" kern="0"/>
              <a:t>波导传播</a:t>
            </a:r>
          </a:p>
          <a:p>
            <a:pPr lvl="1" eaLnBrk="1" hangingPunct="1"/>
            <a:r>
              <a:rPr lang="zh-CN" altLang="en-US" kern="0"/>
              <a:t>电波在电离层下缘和地面所组成的同心球壳形波导内的传播。</a:t>
            </a:r>
            <a:r>
              <a:rPr lang="zh-CN" altLang="en-US" kern="0">
                <a:solidFill>
                  <a:srgbClr val="FF0000"/>
                </a:solidFill>
              </a:rPr>
              <a:t>长波，超长波或极长波</a:t>
            </a:r>
            <a:r>
              <a:rPr lang="zh-CN" altLang="en-US" kern="0"/>
              <a:t>利用这种传播方式能以较小的衰减进行远距离通信</a:t>
            </a:r>
          </a:p>
          <a:p>
            <a:pPr eaLnBrk="1" hangingPunct="1"/>
            <a:endParaRPr lang="zh-CN" altLang="en-US" sz="2800" kern="0"/>
          </a:p>
          <a:p>
            <a:pPr eaLnBrk="1" hangingPunct="1"/>
            <a:r>
              <a:rPr lang="zh-CN" altLang="en-US" sz="2800" kern="0"/>
              <a:t>在实际通信中往往取其一种作为主要的传播途径，但并不排除某些条件下几种传播途径并存的可能性</a:t>
            </a:r>
            <a:endParaRPr lang="zh-CN" altLang="en-US" sz="2800" kern="0" dirty="0"/>
          </a:p>
        </p:txBody>
      </p:sp>
    </p:spTree>
    <p:extLst>
      <p:ext uri="{BB962C8B-B14F-4D97-AF65-F5344CB8AC3E}">
        <p14:creationId xmlns:p14="http://schemas.microsoft.com/office/powerpoint/2010/main" val="542447515"/>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a:lstStyle/>
          <a:p>
            <a:r>
              <a:rPr lang="zh-CN" altLang="en-US"/>
              <a:t>多径形成的衰落</a:t>
            </a:r>
          </a:p>
        </p:txBody>
      </p:sp>
      <p:sp>
        <p:nvSpPr>
          <p:cNvPr id="70658" name="内容占位符 2"/>
          <p:cNvSpPr>
            <a:spLocks noGrp="1"/>
          </p:cNvSpPr>
          <p:nvPr>
            <p:ph idx="1"/>
          </p:nvPr>
        </p:nvSpPr>
        <p:spPr/>
        <p:txBody>
          <a:bodyPr/>
          <a:lstStyle/>
          <a:p>
            <a:r>
              <a:rPr lang="zh-CN" altLang="en-US" sz="2800"/>
              <a:t>具有不同相位的多路信号到达接收天线</a:t>
            </a:r>
            <a:endParaRPr lang="en-US" altLang="zh-CN" sz="2800"/>
          </a:p>
          <a:p>
            <a:pPr lvl="1"/>
            <a:r>
              <a:rPr lang="zh-CN" altLang="en-US" sz="2400"/>
              <a:t>如果不同相位的多路信号相加，信号的信噪比降低，正确识别信号更困难</a:t>
            </a:r>
            <a:endParaRPr lang="en-US" altLang="zh-CN" sz="2400"/>
          </a:p>
          <a:p>
            <a:r>
              <a:rPr lang="zh-CN" altLang="en-US" sz="2800"/>
              <a:t>如果有</a:t>
            </a:r>
            <a:r>
              <a:rPr lang="en-US" altLang="zh-CN" sz="2800"/>
              <a:t>LOS</a:t>
            </a:r>
            <a:r>
              <a:rPr lang="zh-CN" altLang="en-US" sz="2800"/>
              <a:t>路径，则</a:t>
            </a:r>
            <a:r>
              <a:rPr lang="en-US" altLang="zh-CN" sz="2800"/>
              <a:t>LOS</a:t>
            </a:r>
            <a:r>
              <a:rPr lang="zh-CN" altLang="en-US" sz="2800"/>
              <a:t>传输包含大部分信号能量，散射和衍射造成的衰落不明显；如果没有</a:t>
            </a:r>
            <a:r>
              <a:rPr lang="en-US" altLang="zh-CN" sz="2800"/>
              <a:t>LOS</a:t>
            </a:r>
            <a:r>
              <a:rPr lang="zh-CN" altLang="en-US" sz="2800"/>
              <a:t>路径，例如在城市地区，散射和衍射构成主要的信号传输路径，衰落明显。</a:t>
            </a:r>
            <a:endParaRPr lang="en-US" altLang="zh-CN"/>
          </a:p>
          <a:p>
            <a:r>
              <a:rPr lang="zh-CN" altLang="en-US" sz="2800" b="1"/>
              <a:t>码间干扰</a:t>
            </a:r>
            <a:r>
              <a:rPr lang="zh-CN" altLang="en-US" sz="2800"/>
              <a:t>（</a:t>
            </a:r>
            <a:r>
              <a:rPr lang="en-US" altLang="zh-CN" sz="2800">
                <a:ea typeface="宋体" panose="02010600030101010101" pitchFamily="2" charset="-122"/>
              </a:rPr>
              <a:t>Intersymbol interference</a:t>
            </a:r>
            <a:r>
              <a:rPr lang="zh-CN" altLang="en-US" sz="2800">
                <a:ea typeface="宋体" panose="02010600030101010101" pitchFamily="2" charset="-122"/>
              </a:rPr>
              <a:t>，</a:t>
            </a:r>
            <a:r>
              <a:rPr lang="en-US" altLang="zh-CN" sz="2800">
                <a:ea typeface="宋体" panose="02010600030101010101" pitchFamily="2" charset="-122"/>
              </a:rPr>
              <a:t>ISI</a:t>
            </a:r>
            <a:r>
              <a:rPr lang="zh-CN" altLang="en-US" sz="2800"/>
              <a:t>）</a:t>
            </a:r>
            <a:endParaRPr lang="en-US" altLang="zh-CN" sz="2800"/>
          </a:p>
          <a:p>
            <a:pPr lvl="1"/>
            <a:r>
              <a:rPr lang="zh-CN" altLang="en-US" sz="2400"/>
              <a:t>一个或者多个具有不同延迟的信号同时到达接收天线</a:t>
            </a:r>
            <a:endParaRPr lang="en-US" altLang="zh-CN" sz="2400"/>
          </a:p>
          <a:p>
            <a:pPr lvl="1"/>
            <a:endParaRPr lang="en-US" altLang="zh-CN" sz="2400"/>
          </a:p>
          <a:p>
            <a:endParaRPr lang="zh-CN" altLang="en-US" sz="2800"/>
          </a:p>
        </p:txBody>
      </p:sp>
      <p:sp>
        <p:nvSpPr>
          <p:cNvPr id="4" name="灯片编号占位符 3"/>
          <p:cNvSpPr>
            <a:spLocks noGrp="1"/>
          </p:cNvSpPr>
          <p:nvPr>
            <p:ph type="sldNum" sz="quarter" idx="12"/>
          </p:nvPr>
        </p:nvSpPr>
        <p:spPr/>
        <p:txBody>
          <a:bodyPr/>
          <a:lstStyle/>
          <a:p>
            <a:pPr>
              <a:defRPr/>
            </a:pPr>
            <a:fld id="{5BEF2E1B-ABE0-458D-ABC0-E5E47A366233}" type="slidenum">
              <a:rPr lang="zh-CN" altLang="en-US" smtClean="0"/>
              <a:t>90</a:t>
            </a:fld>
            <a:endParaRPr lang="zh-CN" altLang="en-US"/>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2BE8C6BA-32E3-44EA-AA91-306C1FE63C7E}" type="slidenum">
              <a:rPr lang="zh-CN" altLang="en-US" smtClean="0"/>
              <a:t>91</a:t>
            </a:fld>
            <a:endParaRPr lang="zh-CN" altLang="en-US"/>
          </a:p>
        </p:txBody>
      </p:sp>
      <p:pic>
        <p:nvPicPr>
          <p:cNvPr id="71683" name="Picture 4"/>
          <p:cNvPicPr>
            <a:picLocks noChangeAspect="1" noChangeArrowheads="1"/>
          </p:cNvPicPr>
          <p:nvPr/>
        </p:nvPicPr>
        <p:blipFill>
          <a:blip r:embed="rId2"/>
          <a:srcRect/>
          <a:stretch>
            <a:fillRect/>
          </a:stretch>
        </p:blipFill>
        <p:spPr bwMode="auto">
          <a:xfrm>
            <a:off x="0" y="1341438"/>
            <a:ext cx="9144000" cy="4806950"/>
          </a:xfrm>
          <a:prstGeom prst="rect">
            <a:avLst/>
          </a:prstGeom>
          <a:noFill/>
          <a:ln w="9525">
            <a:noFill/>
            <a:miter lim="800000"/>
            <a:headEnd/>
            <a:tailEnd/>
          </a:ln>
        </p:spPr>
      </p:pic>
      <p:sp>
        <p:nvSpPr>
          <p:cNvPr id="2" name="圆角矩形标注 1"/>
          <p:cNvSpPr/>
          <p:nvPr/>
        </p:nvSpPr>
        <p:spPr>
          <a:xfrm>
            <a:off x="3780155" y="5949315"/>
            <a:ext cx="1584325" cy="791845"/>
          </a:xfrm>
          <a:prstGeom prst="wedgeRoundRectCallout">
            <a:avLst>
              <a:gd name="adj1" fmla="val 3547"/>
              <a:gd name="adj2" fmla="val -83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Intersymbol</a:t>
            </a:r>
          </a:p>
          <a:p>
            <a:pPr algn="ctr"/>
            <a:r>
              <a:rPr lang="en-US" altLang="zh-CN"/>
              <a:t>interference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zh-CN" altLang="en-US"/>
              <a:t>衰落的类型</a:t>
            </a:r>
          </a:p>
        </p:txBody>
      </p:sp>
      <p:sp>
        <p:nvSpPr>
          <p:cNvPr id="72706" name="内容占位符 2"/>
          <p:cNvSpPr>
            <a:spLocks noGrp="1"/>
          </p:cNvSpPr>
          <p:nvPr>
            <p:ph idx="1"/>
          </p:nvPr>
        </p:nvSpPr>
        <p:spPr/>
        <p:txBody>
          <a:bodyPr/>
          <a:lstStyle/>
          <a:p>
            <a:r>
              <a:rPr lang="zh-CN" altLang="en-US"/>
              <a:t>快衰落和慢衰落</a:t>
            </a:r>
            <a:endParaRPr lang="en-US" altLang="zh-CN"/>
          </a:p>
          <a:p>
            <a:pPr lvl="1"/>
            <a:r>
              <a:rPr lang="zh-CN" altLang="en-US"/>
              <a:t>快衰落：在半个波长的移动距离内信号能量水平剧烈变化</a:t>
            </a:r>
            <a:endParaRPr lang="en-US" altLang="zh-CN"/>
          </a:p>
          <a:p>
            <a:pPr lvl="2"/>
            <a:r>
              <a:rPr lang="en-US" altLang="zh-CN"/>
              <a:t>GSM </a:t>
            </a:r>
            <a:r>
              <a:rPr lang="zh-CN" altLang="en-US"/>
              <a:t>蜂窝电话，</a:t>
            </a:r>
            <a:r>
              <a:rPr lang="en-US" altLang="zh-CN"/>
              <a:t>900MHz</a:t>
            </a:r>
            <a:r>
              <a:rPr lang="zh-CN" altLang="en-US"/>
              <a:t>，</a:t>
            </a:r>
            <a:r>
              <a:rPr lang="en-US" altLang="zh-CN"/>
              <a:t>0.33m</a:t>
            </a:r>
            <a:r>
              <a:rPr lang="zh-CN" altLang="en-US"/>
              <a:t>波长</a:t>
            </a:r>
            <a:endParaRPr lang="en-US" altLang="zh-CN"/>
          </a:p>
          <a:p>
            <a:pPr lvl="1"/>
            <a:r>
              <a:rPr lang="zh-CN" altLang="en-US"/>
              <a:t>慢衰落：用户移动造成的环境变化（经过大楼、停车场等）产生慢衰落</a:t>
            </a:r>
            <a:endParaRPr lang="en-US" altLang="zh-CN"/>
          </a:p>
          <a:p>
            <a:r>
              <a:rPr lang="zh-CN" altLang="en-US"/>
              <a:t>平衰落和选择性衰落</a:t>
            </a:r>
            <a:endParaRPr lang="en-US" altLang="zh-CN"/>
          </a:p>
          <a:p>
            <a:pPr lvl="1"/>
            <a:r>
              <a:rPr lang="zh-CN" altLang="en-US"/>
              <a:t>平衰落：信号在所有频率上衰落</a:t>
            </a:r>
            <a:endParaRPr lang="en-US" altLang="zh-CN"/>
          </a:p>
          <a:p>
            <a:pPr lvl="1"/>
            <a:r>
              <a:rPr lang="zh-CN" altLang="en-US"/>
              <a:t>选择性衰落：在特定带宽有显著衰落</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5DF8E843-29B6-4054-AE0C-E9AF59AF5AAB}" type="slidenum">
              <a:rPr lang="zh-CN" altLang="en-US" smtClean="0"/>
              <a:t>92</a:t>
            </a:fld>
            <a:endParaRPr lang="zh-CN" altLang="en-US"/>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5E76D37-C5A1-4D16-9883-84DD9B58843A}" type="slidenum">
              <a:rPr lang="zh-CN" altLang="en-US" smtClean="0"/>
              <a:t>93</a:t>
            </a:fld>
            <a:endParaRPr lang="zh-CN" altLang="en-US"/>
          </a:p>
        </p:txBody>
      </p:sp>
      <p:pic>
        <p:nvPicPr>
          <p:cNvPr id="73732" name="Picture 2"/>
          <p:cNvPicPr>
            <a:picLocks noChangeAspect="1" noChangeArrowheads="1"/>
          </p:cNvPicPr>
          <p:nvPr/>
        </p:nvPicPr>
        <p:blipFill>
          <a:blip r:embed="rId2"/>
          <a:srcRect/>
          <a:stretch>
            <a:fillRect/>
          </a:stretch>
        </p:blipFill>
        <p:spPr bwMode="auto">
          <a:xfrm>
            <a:off x="0" y="1196975"/>
            <a:ext cx="9099550" cy="4176713"/>
          </a:xfrm>
          <a:prstGeom prst="rect">
            <a:avLst/>
          </a:prstGeom>
          <a:noFill/>
          <a:ln w="9525">
            <a:noFill/>
            <a:miter lim="800000"/>
            <a:headEnd/>
            <a:tailEnd/>
          </a:ln>
        </p:spPr>
      </p:pic>
      <p:sp>
        <p:nvSpPr>
          <p:cNvPr id="73733" name="矩形 5"/>
          <p:cNvSpPr>
            <a:spLocks noChangeArrowheads="1"/>
          </p:cNvSpPr>
          <p:nvPr/>
        </p:nvSpPr>
        <p:spPr bwMode="auto">
          <a:xfrm>
            <a:off x="3924300" y="5661025"/>
            <a:ext cx="2697163" cy="523875"/>
          </a:xfrm>
          <a:prstGeom prst="rect">
            <a:avLst/>
          </a:prstGeom>
          <a:noFill/>
          <a:ln w="9525">
            <a:noFill/>
            <a:miter lim="800000"/>
          </a:ln>
        </p:spPr>
        <p:txBody>
          <a:bodyPr wrap="none">
            <a:spAutoFit/>
          </a:bodyPr>
          <a:lstStyle/>
          <a:p>
            <a:r>
              <a:rPr lang="zh-CN" altLang="en-US" sz="2800"/>
              <a:t>快衰落和慢衰落</a:t>
            </a:r>
            <a:endParaRPr lang="en-US" altLang="zh-CN" sz="280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zh-CN" altLang="en-US"/>
              <a:t>衰落信道模型</a:t>
            </a:r>
          </a:p>
        </p:txBody>
      </p:sp>
      <p:sp>
        <p:nvSpPr>
          <p:cNvPr id="74754" name="内容占位符 2"/>
          <p:cNvSpPr>
            <a:spLocks noGrp="1"/>
          </p:cNvSpPr>
          <p:nvPr>
            <p:ph idx="1"/>
          </p:nvPr>
        </p:nvSpPr>
        <p:spPr/>
        <p:txBody>
          <a:bodyPr/>
          <a:lstStyle/>
          <a:p>
            <a:r>
              <a:rPr lang="en-US" altLang="zh-CN" sz="2800" dirty="0"/>
              <a:t>AWGN</a:t>
            </a:r>
            <a:r>
              <a:rPr lang="zh-CN" altLang="en-US" sz="2800" dirty="0"/>
              <a:t>（</a:t>
            </a:r>
            <a:r>
              <a:rPr lang="en-US" altLang="zh-CN" sz="2800" dirty="0"/>
              <a:t>additive white Gaussian noise</a:t>
            </a:r>
            <a:r>
              <a:rPr lang="zh-CN" altLang="en-US" sz="2800" dirty="0"/>
              <a:t>）衰落信道：信号受到信道热噪声的影响产生衰落</a:t>
            </a:r>
            <a:endParaRPr lang="en-US" altLang="zh-CN" sz="2800" dirty="0"/>
          </a:p>
          <a:p>
            <a:pPr lvl="1"/>
            <a:r>
              <a:rPr lang="zh-CN" altLang="en-US" sz="2400" dirty="0"/>
              <a:t>对空间通信和有线通信较为准确，对地面无线通信不准确</a:t>
            </a:r>
            <a:endParaRPr lang="en-US" altLang="zh-CN" sz="2400" dirty="0"/>
          </a:p>
          <a:p>
            <a:pPr lvl="1"/>
            <a:endParaRPr lang="en-US" altLang="zh-CN" sz="2400" dirty="0"/>
          </a:p>
          <a:p>
            <a:r>
              <a:rPr lang="en-US" altLang="zh-CN" sz="2800" dirty="0"/>
              <a:t>Rayleigh</a:t>
            </a:r>
            <a:r>
              <a:rPr lang="zh-CN" altLang="en-US" sz="2800" dirty="0"/>
              <a:t>衰落信道：发射和接收天线之间没有显著的传输路径（如</a:t>
            </a:r>
            <a:r>
              <a:rPr lang="en-US" altLang="zh-CN" sz="2800" dirty="0"/>
              <a:t>LOS</a:t>
            </a:r>
            <a:r>
              <a:rPr lang="zh-CN" altLang="en-US" sz="2800" dirty="0"/>
              <a:t>路径），但是有多个非显著传输路径</a:t>
            </a:r>
            <a:endParaRPr lang="en-US" altLang="zh-CN" sz="2800" dirty="0"/>
          </a:p>
          <a:p>
            <a:pPr lvl="1"/>
            <a:r>
              <a:rPr lang="zh-CN" altLang="en-US" sz="2400" dirty="0"/>
              <a:t>便于分析</a:t>
            </a:r>
            <a:endParaRPr lang="en-US" altLang="zh-CN" sz="2400" dirty="0"/>
          </a:p>
          <a:p>
            <a:pPr lvl="1"/>
            <a:r>
              <a:rPr lang="zh-CN" altLang="en-US" sz="2400" dirty="0"/>
              <a:t>适用于户外无线环境</a:t>
            </a:r>
            <a:endParaRPr lang="en-US" altLang="zh-CN" sz="2400" dirty="0"/>
          </a:p>
          <a:p>
            <a:endParaRPr lang="en-US" altLang="zh-CN" dirty="0"/>
          </a:p>
          <a:p>
            <a:pPr lvl="1"/>
            <a:endParaRPr lang="en-US" altLang="zh-CN" sz="2400" dirty="0"/>
          </a:p>
        </p:txBody>
      </p:sp>
      <p:sp>
        <p:nvSpPr>
          <p:cNvPr id="4" name="灯片编号占位符 3"/>
          <p:cNvSpPr>
            <a:spLocks noGrp="1"/>
          </p:cNvSpPr>
          <p:nvPr>
            <p:ph type="sldNum" sz="quarter" idx="12"/>
          </p:nvPr>
        </p:nvSpPr>
        <p:spPr/>
        <p:txBody>
          <a:bodyPr/>
          <a:lstStyle/>
          <a:p>
            <a:pPr>
              <a:defRPr/>
            </a:pPr>
            <a:fld id="{19D449ED-5916-4BCB-813D-68FCB6CE436F}" type="slidenum">
              <a:rPr lang="zh-CN" altLang="en-US" smtClean="0"/>
              <a:t>94</a:t>
            </a:fld>
            <a:endParaRPr lang="zh-CN" altLang="en-US"/>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250825" y="692150"/>
            <a:ext cx="8704263" cy="5440363"/>
          </a:xfrm>
        </p:spPr>
        <p:txBody>
          <a:bodyPr/>
          <a:lstStyle/>
          <a:p>
            <a:r>
              <a:rPr lang="en-US" altLang="zh-CN" sz="2800"/>
              <a:t>Rican</a:t>
            </a:r>
            <a:r>
              <a:rPr lang="zh-CN" altLang="en-US" sz="2800"/>
              <a:t>衰落信道：发射和接收天线之间有显著的</a:t>
            </a:r>
            <a:r>
              <a:rPr lang="en-US" altLang="zh-CN" sz="2800"/>
              <a:t>LOS</a:t>
            </a:r>
            <a:r>
              <a:rPr lang="zh-CN" altLang="en-US" sz="2800"/>
              <a:t>传输路径，并有多个非显著传输路径</a:t>
            </a:r>
            <a:endParaRPr lang="en-US" altLang="zh-CN" sz="2800"/>
          </a:p>
          <a:p>
            <a:pPr lvl="1"/>
            <a:r>
              <a:rPr lang="zh-CN" altLang="en-US" sz="2400"/>
              <a:t>适用于室内环境</a:t>
            </a:r>
            <a:endParaRPr lang="en-US" altLang="zh-CN" sz="2400"/>
          </a:p>
          <a:p>
            <a:pPr lvl="1"/>
            <a:r>
              <a:rPr lang="zh-CN" altLang="en-US" sz="2400"/>
              <a:t>信道参数</a:t>
            </a:r>
            <a:endParaRPr lang="en-US" altLang="zh-CN" sz="2400"/>
          </a:p>
          <a:p>
            <a:pPr lvl="1"/>
            <a:endParaRPr lang="en-US" altLang="zh-CN" sz="2400"/>
          </a:p>
          <a:p>
            <a:pPr lvl="1"/>
            <a:r>
              <a:rPr lang="en-US" altLang="zh-CN" sz="2400" i="1"/>
              <a:t>K</a:t>
            </a:r>
            <a:r>
              <a:rPr lang="en-US" altLang="zh-CN" sz="2400"/>
              <a:t>=0</a:t>
            </a:r>
            <a:r>
              <a:rPr lang="zh-CN" altLang="en-US" sz="2400"/>
              <a:t>，</a:t>
            </a:r>
            <a:r>
              <a:rPr lang="en-US" altLang="zh-CN" sz="2400"/>
              <a:t>Rayleigh</a:t>
            </a:r>
            <a:r>
              <a:rPr lang="zh-CN" altLang="en-US" sz="2400"/>
              <a:t>信道；</a:t>
            </a:r>
            <a:r>
              <a:rPr lang="en-US" altLang="zh-CN" sz="2400" i="1"/>
              <a:t>K</a:t>
            </a:r>
            <a:r>
              <a:rPr lang="en-US" altLang="zh-CN" sz="2400"/>
              <a:t>= ∞</a:t>
            </a:r>
            <a:r>
              <a:rPr lang="zh-CN" altLang="en-US" sz="2400"/>
              <a:t>，</a:t>
            </a:r>
            <a:r>
              <a:rPr lang="en-US" altLang="zh-CN" sz="2400"/>
              <a:t>AWGN</a:t>
            </a:r>
            <a:r>
              <a:rPr lang="zh-CN" altLang="en-US" sz="2400"/>
              <a:t>信道</a:t>
            </a:r>
          </a:p>
          <a:p>
            <a:endParaRPr lang="zh-CN" altLang="en-US"/>
          </a:p>
        </p:txBody>
      </p:sp>
      <p:sp>
        <p:nvSpPr>
          <p:cNvPr id="4" name="灯片编号占位符 3"/>
          <p:cNvSpPr>
            <a:spLocks noGrp="1"/>
          </p:cNvSpPr>
          <p:nvPr>
            <p:ph type="sldNum" sz="quarter" idx="12"/>
          </p:nvPr>
        </p:nvSpPr>
        <p:spPr/>
        <p:txBody>
          <a:bodyPr/>
          <a:lstStyle/>
          <a:p>
            <a:pPr>
              <a:defRPr/>
            </a:pPr>
            <a:fld id="{46DE7142-6EB0-4908-8F7D-85A03011480A}" type="slidenum">
              <a:rPr lang="zh-CN" altLang="en-US" smtClean="0"/>
              <a:t>95</a:t>
            </a:fld>
            <a:endParaRPr lang="zh-CN" altLang="en-US"/>
          </a:p>
        </p:txBody>
      </p:sp>
      <p:graphicFrame>
        <p:nvGraphicFramePr>
          <p:cNvPr id="13314" name="Object 2"/>
          <p:cNvGraphicFramePr>
            <a:graphicFrameLocks noChangeAspect="1"/>
          </p:cNvGraphicFramePr>
          <p:nvPr/>
        </p:nvGraphicFramePr>
        <p:xfrm>
          <a:off x="2555875" y="1989138"/>
          <a:ext cx="3086100" cy="777875"/>
        </p:xfrm>
        <a:graphic>
          <a:graphicData uri="http://schemas.openxmlformats.org/presentationml/2006/ole">
            <mc:AlternateContent xmlns:mc="http://schemas.openxmlformats.org/markup-compatibility/2006">
              <mc:Choice xmlns:v="urn:schemas-microsoft-com:vml" Requires="v">
                <p:oleObj spid="_x0000_s72921" name="Equation" r:id="rId4" imgW="36271200" imgH="9144000" progId="Equation.DSMT4">
                  <p:embed/>
                </p:oleObj>
              </mc:Choice>
              <mc:Fallback>
                <p:oleObj name="Equation" r:id="rId4" imgW="36271200" imgH="9144000" progId="Equation.DSMT4">
                  <p:embed/>
                  <p:pic>
                    <p:nvPicPr>
                      <p:cNvPr id="0" name="Object 2"/>
                      <p:cNvPicPr>
                        <a:picLocks noChangeAspect="1"/>
                      </p:cNvPicPr>
                      <p:nvPr/>
                    </p:nvPicPr>
                    <p:blipFill>
                      <a:blip r:embed="rId5"/>
                      <a:stretch>
                        <a:fillRect/>
                      </a:stretch>
                    </p:blipFill>
                    <p:spPr>
                      <a:xfrm>
                        <a:off x="2555875" y="1989138"/>
                        <a:ext cx="3086100" cy="777875"/>
                      </a:xfrm>
                      <a:prstGeom prst="rect">
                        <a:avLst/>
                      </a:prstGeom>
                      <a:noFill/>
                      <a:ln w="9525">
                        <a:noFill/>
                      </a:ln>
                    </p:spPr>
                  </p:pic>
                </p:oleObj>
              </mc:Fallback>
            </mc:AlternateContent>
          </a:graphicData>
        </a:graphic>
      </p:graphicFrame>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EE77DEB-78D3-4156-BDD8-037142161CBD}" type="slidenum">
              <a:rPr lang="zh-CN" altLang="en-US" smtClean="0"/>
              <a:t>96</a:t>
            </a:fld>
            <a:endParaRPr lang="zh-CN" altLang="en-US"/>
          </a:p>
        </p:txBody>
      </p:sp>
      <p:pic>
        <p:nvPicPr>
          <p:cNvPr id="77826" name="Picture 2"/>
          <p:cNvPicPr>
            <a:picLocks noChangeAspect="1" noChangeArrowheads="1"/>
          </p:cNvPicPr>
          <p:nvPr/>
        </p:nvPicPr>
        <p:blipFill>
          <a:blip r:embed="rId2"/>
          <a:srcRect/>
          <a:stretch>
            <a:fillRect/>
          </a:stretch>
        </p:blipFill>
        <p:spPr bwMode="auto">
          <a:xfrm>
            <a:off x="3816350" y="0"/>
            <a:ext cx="5292725" cy="6842125"/>
          </a:xfrm>
          <a:prstGeom prst="rect">
            <a:avLst/>
          </a:prstGeom>
          <a:noFill/>
          <a:ln w="9525">
            <a:noFill/>
            <a:miter lim="800000"/>
            <a:headEnd/>
            <a:tailEnd/>
          </a:ln>
        </p:spPr>
      </p:pic>
      <p:sp>
        <p:nvSpPr>
          <p:cNvPr id="77827" name="内容占位符 2"/>
          <p:cNvSpPr>
            <a:spLocks noGrp="1"/>
          </p:cNvSpPr>
          <p:nvPr>
            <p:ph idx="1"/>
          </p:nvPr>
        </p:nvSpPr>
        <p:spPr>
          <a:xfrm>
            <a:off x="250825" y="692150"/>
            <a:ext cx="3529013" cy="5440363"/>
          </a:xfrm>
        </p:spPr>
        <p:txBody>
          <a:bodyPr/>
          <a:lstStyle/>
          <a:p>
            <a:r>
              <a:rPr lang="zh-CN" altLang="en-US" sz="2400"/>
              <a:t>当</a:t>
            </a:r>
            <a:r>
              <a:rPr lang="en-US" altLang="zh-CN" sz="2400"/>
              <a:t>E</a:t>
            </a:r>
            <a:r>
              <a:rPr lang="en-US" altLang="zh-CN" sz="2400" baseline="-25000"/>
              <a:t>b</a:t>
            </a:r>
            <a:r>
              <a:rPr lang="en-US" altLang="zh-CN" sz="2400"/>
              <a:t>/N</a:t>
            </a:r>
            <a:r>
              <a:rPr lang="en-US" altLang="zh-CN" sz="2400" baseline="-25000"/>
              <a:t>0</a:t>
            </a:r>
            <a:r>
              <a:rPr lang="zh-CN" altLang="en-US" sz="2400"/>
              <a:t>增大，</a:t>
            </a:r>
            <a:r>
              <a:rPr lang="en-US" altLang="zh-CN" sz="2400"/>
              <a:t>BER</a:t>
            </a:r>
            <a:r>
              <a:rPr lang="zh-CN" altLang="en-US" sz="2400"/>
              <a:t>降低</a:t>
            </a:r>
            <a:endParaRPr lang="en-US" altLang="zh-CN" sz="2400"/>
          </a:p>
          <a:p>
            <a:r>
              <a:rPr lang="en-US" altLang="zh-CN" sz="2400"/>
              <a:t>Richan</a:t>
            </a:r>
            <a:r>
              <a:rPr lang="zh-CN" altLang="en-US" sz="2400"/>
              <a:t>模型中</a:t>
            </a:r>
            <a:r>
              <a:rPr lang="en-US" altLang="zh-CN" sz="2400"/>
              <a:t>LOS</a:t>
            </a:r>
            <a:r>
              <a:rPr lang="zh-CN" altLang="en-US" sz="2400"/>
              <a:t>路径能量越大，性能越好。</a:t>
            </a:r>
            <a:endParaRPr lang="en-US" altLang="zh-CN" sz="2400"/>
          </a:p>
          <a:p>
            <a:r>
              <a:rPr lang="en-US" altLang="zh-CN" sz="2400"/>
              <a:t>Rayleigh</a:t>
            </a:r>
            <a:r>
              <a:rPr lang="zh-CN" altLang="en-US" sz="2400"/>
              <a:t>模型下，平衰落和慢衰落时依赖检错和纠错机制</a:t>
            </a:r>
            <a:endParaRPr lang="en-US" altLang="zh-CN" sz="2400"/>
          </a:p>
          <a:p>
            <a:r>
              <a:rPr lang="zh-CN" altLang="en-US" sz="2400"/>
              <a:t>快衰落或者有选择衰落时，任何</a:t>
            </a:r>
            <a:r>
              <a:rPr lang="en-US" altLang="zh-CN" sz="2400"/>
              <a:t>E</a:t>
            </a:r>
            <a:r>
              <a:rPr lang="en-US" altLang="zh-CN" sz="2400" baseline="-25000"/>
              <a:t>b</a:t>
            </a:r>
            <a:r>
              <a:rPr lang="en-US" altLang="zh-CN" sz="2400"/>
              <a:t>/N</a:t>
            </a:r>
            <a:r>
              <a:rPr lang="en-US" altLang="zh-CN" sz="2400" baseline="-25000"/>
              <a:t>0</a:t>
            </a:r>
            <a:r>
              <a:rPr lang="zh-CN" altLang="en-US" sz="2400"/>
              <a:t>都无法实现好的通信效果。</a:t>
            </a: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36193"/>
          <p:cNvSpPr>
            <a:spLocks noGrp="1"/>
          </p:cNvSpPr>
          <p:nvPr>
            <p:ph type="title"/>
          </p:nvPr>
        </p:nvSpPr>
        <p:spPr>
          <a:xfrm>
            <a:off x="1372235" y="699453"/>
            <a:ext cx="7272338" cy="792162"/>
          </a:xfrm>
        </p:spPr>
        <p:txBody>
          <a:bodyPr lIns="92075" tIns="46038" rIns="92075" bIns="46038" anchor="ctr"/>
          <a:lstStyle/>
          <a:p>
            <a:pPr marL="838200" indent="-838200"/>
            <a:r>
              <a:rPr lang="zh-CN" altLang="en-US" sz="3600" b="1" dirty="0">
                <a:effectLst>
                  <a:outerShdw blurRad="38100" dist="38100" dir="2700000">
                    <a:srgbClr val="C0C0C0"/>
                  </a:outerShdw>
                </a:effectLst>
              </a:rPr>
              <a:t>工程设计</a:t>
            </a:r>
            <a:r>
              <a:rPr lang="en-US" altLang="zh-CN" sz="3600" b="1" dirty="0">
                <a:effectLst>
                  <a:outerShdw blurRad="38100" dist="38100" dir="2700000">
                    <a:srgbClr val="C0C0C0"/>
                  </a:outerShdw>
                </a:effectLst>
              </a:rPr>
              <a:t>: </a:t>
            </a:r>
            <a:r>
              <a:rPr lang="zh-CN" altLang="en-US" sz="3600" b="1" dirty="0">
                <a:effectLst>
                  <a:outerShdw blurRad="38100" dist="38100" dir="2700000">
                    <a:srgbClr val="C0C0C0"/>
                  </a:outerShdw>
                </a:effectLst>
              </a:rPr>
              <a:t>电波传播损耗预测模型</a:t>
            </a:r>
          </a:p>
        </p:txBody>
      </p:sp>
      <p:sp>
        <p:nvSpPr>
          <p:cNvPr id="136195" name="文本占位符 136194"/>
          <p:cNvSpPr>
            <a:spLocks noGrp="1"/>
          </p:cNvSpPr>
          <p:nvPr>
            <p:ph type="body" idx="1"/>
          </p:nvPr>
        </p:nvSpPr>
        <p:spPr>
          <a:xfrm>
            <a:off x="179388" y="1413193"/>
            <a:ext cx="8713787" cy="5184775"/>
          </a:xfrm>
        </p:spPr>
        <p:txBody>
          <a:bodyPr lIns="92075" tIns="46038" rIns="92075" bIns="46038"/>
          <a:lstStyle/>
          <a:p>
            <a:pPr>
              <a:lnSpc>
                <a:spcPct val="110000"/>
              </a:lnSpc>
              <a:spcBef>
                <a:spcPct val="0"/>
              </a:spcBef>
              <a:buBlip>
                <a:blip r:embed="rId2"/>
              </a:buBlip>
            </a:pPr>
            <a:r>
              <a:rPr lang="zh-CN" altLang="en-US" sz="2400" b="1" dirty="0">
                <a:solidFill>
                  <a:srgbClr val="003300"/>
                </a:solidFill>
              </a:rPr>
              <a:t>目的：</a:t>
            </a:r>
            <a:r>
              <a:rPr lang="zh-CN" altLang="en-US" sz="2400" b="1" dirty="0"/>
              <a:t>掌握通信基站周围所有地点处</a:t>
            </a:r>
            <a:r>
              <a:rPr lang="zh-CN" altLang="en-US" sz="2400" b="1" dirty="0">
                <a:solidFill>
                  <a:srgbClr val="FF0000"/>
                </a:solidFill>
              </a:rPr>
              <a:t>接收信号的平均强度</a:t>
            </a:r>
            <a:r>
              <a:rPr lang="zh-CN" altLang="en-US" sz="2400" b="1" dirty="0"/>
              <a:t>及变化特点，以便为网络覆盖的研究以及整个网络设计提供基础。</a:t>
            </a:r>
          </a:p>
          <a:p>
            <a:pPr>
              <a:lnSpc>
                <a:spcPct val="110000"/>
              </a:lnSpc>
              <a:spcBef>
                <a:spcPct val="0"/>
              </a:spcBef>
              <a:buBlip>
                <a:blip r:embed="rId2"/>
              </a:buBlip>
            </a:pPr>
            <a:r>
              <a:rPr lang="zh-CN" altLang="en-US" sz="2400" b="1" dirty="0">
                <a:solidFill>
                  <a:srgbClr val="003300"/>
                </a:solidFill>
              </a:rPr>
              <a:t>方法：</a:t>
            </a:r>
            <a:r>
              <a:rPr lang="zh-CN" altLang="en-US" sz="2400" b="1" dirty="0"/>
              <a:t>根据测试数据</a:t>
            </a:r>
            <a:r>
              <a:rPr lang="zh-CN" altLang="en-US" sz="2400" b="1" dirty="0">
                <a:solidFill>
                  <a:srgbClr val="FF0000"/>
                </a:solidFill>
              </a:rPr>
              <a:t>分析归纳</a:t>
            </a:r>
            <a:r>
              <a:rPr lang="zh-CN" altLang="en-US" sz="2400" b="1" dirty="0"/>
              <a:t>出基于不同环境的经验模型，在此基础上对模型进行校正，使其更加接近实际，更准确</a:t>
            </a:r>
          </a:p>
          <a:p>
            <a:pPr>
              <a:lnSpc>
                <a:spcPct val="110000"/>
              </a:lnSpc>
              <a:spcBef>
                <a:spcPct val="0"/>
              </a:spcBef>
              <a:buBlip>
                <a:blip r:embed="rId2"/>
              </a:buBlip>
            </a:pPr>
            <a:r>
              <a:rPr lang="zh-CN" altLang="en-US" sz="2400" b="1" dirty="0">
                <a:solidFill>
                  <a:srgbClr val="003300"/>
                </a:solidFill>
              </a:rPr>
              <a:t>确定传播环境的主要因素</a:t>
            </a:r>
          </a:p>
          <a:p>
            <a:pPr lvl="1">
              <a:lnSpc>
                <a:spcPct val="110000"/>
              </a:lnSpc>
              <a:spcBef>
                <a:spcPct val="0"/>
              </a:spcBef>
              <a:buBlip>
                <a:blip r:embed="rId3"/>
              </a:buBlip>
            </a:pPr>
            <a:r>
              <a:rPr lang="zh-CN" altLang="en-US" sz="2400" b="1" dirty="0"/>
              <a:t>自然地形（高山、丘陵、平原、水域等）、该地区的植被特征</a:t>
            </a:r>
          </a:p>
          <a:p>
            <a:pPr lvl="1">
              <a:lnSpc>
                <a:spcPct val="110000"/>
              </a:lnSpc>
              <a:spcBef>
                <a:spcPct val="0"/>
              </a:spcBef>
              <a:buBlip>
                <a:blip r:embed="rId3"/>
              </a:buBlip>
            </a:pPr>
            <a:r>
              <a:rPr lang="zh-CN" altLang="en-US" sz="2400" b="1" dirty="0"/>
              <a:t>人工建筑的数量、高度、分布和材料特性</a:t>
            </a:r>
          </a:p>
          <a:p>
            <a:pPr lvl="1">
              <a:lnSpc>
                <a:spcPct val="110000"/>
              </a:lnSpc>
              <a:spcBef>
                <a:spcPct val="0"/>
              </a:spcBef>
              <a:buBlip>
                <a:blip r:embed="rId3"/>
              </a:buBlip>
            </a:pPr>
            <a:r>
              <a:rPr lang="zh-CN" altLang="en-US" sz="2400" b="1" dirty="0"/>
              <a:t>天气状况</a:t>
            </a:r>
          </a:p>
          <a:p>
            <a:pPr lvl="1">
              <a:lnSpc>
                <a:spcPct val="110000"/>
              </a:lnSpc>
              <a:spcBef>
                <a:spcPct val="0"/>
              </a:spcBef>
              <a:buBlip>
                <a:blip r:embed="rId3"/>
              </a:buBlip>
            </a:pPr>
            <a:r>
              <a:rPr lang="zh-CN" altLang="en-US" sz="2400" b="1" dirty="0"/>
              <a:t>自然和人为的电磁噪声状况</a:t>
            </a:r>
          </a:p>
          <a:p>
            <a:pPr lvl="1">
              <a:lnSpc>
                <a:spcPct val="110000"/>
              </a:lnSpc>
              <a:spcBef>
                <a:spcPct val="0"/>
              </a:spcBef>
              <a:buBlip>
                <a:blip r:embed="rId3"/>
              </a:buBlip>
            </a:pPr>
            <a:r>
              <a:rPr lang="zh-CN" altLang="en-US" sz="2400" b="1" dirty="0"/>
              <a:t>系统的工作频率和移动台运动等因素</a:t>
            </a:r>
          </a:p>
          <a:p>
            <a:pPr>
              <a:lnSpc>
                <a:spcPct val="110000"/>
              </a:lnSpc>
              <a:spcBef>
                <a:spcPct val="0"/>
              </a:spcBef>
              <a:buBlip>
                <a:blip r:embed="rId2"/>
              </a:buBlip>
            </a:pPr>
            <a:r>
              <a:rPr lang="zh-CN" altLang="en-US" sz="2400" b="1" dirty="0">
                <a:solidFill>
                  <a:srgbClr val="003300"/>
                </a:solidFill>
              </a:rPr>
              <a:t>涉及内容：</a:t>
            </a:r>
            <a:r>
              <a:rPr lang="zh-CN" altLang="en-US" sz="2400" b="1" dirty="0"/>
              <a:t>室外传播模型、室内传播模型、传播模型校正</a:t>
            </a:r>
          </a:p>
        </p:txBody>
      </p:sp>
      <p:sp>
        <p:nvSpPr>
          <p:cNvPr id="2" name="灯片编号占位符 1"/>
          <p:cNvSpPr>
            <a:spLocks noGrp="1"/>
          </p:cNvSpPr>
          <p:nvPr>
            <p:ph type="sldNum" sz="quarter" idx="12"/>
          </p:nvPr>
        </p:nvSpPr>
        <p:spPr/>
        <p:txBody>
          <a:bodyPr/>
          <a:lstStyle/>
          <a:p>
            <a:pPr lvl="0" eaLnBrk="0" hangingPunct="0">
              <a:buClrTx/>
            </a:pPr>
            <a:fld id="{9A0DB2DC-4C9A-4742-B13C-FB6460FD3503}" type="slidenum">
              <a:rPr lang="en-US" altLang="zh-CN" dirty="0"/>
              <a:t>97</a:t>
            </a:fld>
            <a:endParaRPr lang="zh-CN"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37217"/>
          <p:cNvSpPr>
            <a:spLocks noGrp="1"/>
          </p:cNvSpPr>
          <p:nvPr>
            <p:ph type="title"/>
          </p:nvPr>
        </p:nvSpPr>
        <p:spPr>
          <a:xfrm>
            <a:off x="1835150" y="342900"/>
            <a:ext cx="5445125" cy="1143000"/>
          </a:xfrm>
        </p:spPr>
        <p:txBody>
          <a:bodyPr lIns="92075" tIns="46038" rIns="92075" bIns="46038" anchor="ctr"/>
          <a:lstStyle/>
          <a:p>
            <a:pPr algn="ctr"/>
            <a:r>
              <a:rPr lang="zh-CN" altLang="en-US" sz="4000" b="1" dirty="0">
                <a:effectLst>
                  <a:outerShdw blurRad="38100" dist="38100" dir="2700000">
                    <a:srgbClr val="C0C0C0"/>
                  </a:outerShdw>
                </a:effectLst>
              </a:rPr>
              <a:t>室外传播模型</a:t>
            </a:r>
          </a:p>
        </p:txBody>
      </p:sp>
      <p:sp>
        <p:nvSpPr>
          <p:cNvPr id="137219" name="文本占位符 137218"/>
          <p:cNvSpPr>
            <a:spLocks noGrp="1"/>
          </p:cNvSpPr>
          <p:nvPr>
            <p:ph type="body" idx="1"/>
          </p:nvPr>
        </p:nvSpPr>
        <p:spPr>
          <a:xfrm>
            <a:off x="323850" y="1189355"/>
            <a:ext cx="8640763" cy="4618038"/>
          </a:xfrm>
        </p:spPr>
        <p:txBody>
          <a:bodyPr lIns="92075" tIns="46038" rIns="92075" bIns="46038"/>
          <a:lstStyle/>
          <a:p>
            <a:pPr>
              <a:lnSpc>
                <a:spcPct val="130000"/>
              </a:lnSpc>
              <a:spcBef>
                <a:spcPct val="0"/>
              </a:spcBef>
              <a:buNone/>
            </a:pPr>
            <a:r>
              <a:rPr lang="zh-CN" altLang="en-US" sz="2800" b="1" dirty="0"/>
              <a:t>常用的几种室外电波传播损耗预测模型</a:t>
            </a:r>
          </a:p>
          <a:p>
            <a:pPr>
              <a:lnSpc>
                <a:spcPct val="130000"/>
              </a:lnSpc>
              <a:spcBef>
                <a:spcPct val="0"/>
              </a:spcBef>
              <a:buBlip>
                <a:blip r:embed="rId2"/>
              </a:buBlip>
            </a:pPr>
            <a:r>
              <a:rPr lang="en-US" altLang="zh-CN" sz="2800" b="1" dirty="0">
                <a:solidFill>
                  <a:schemeClr val="tx2"/>
                </a:solidFill>
              </a:rPr>
              <a:t>Hata</a:t>
            </a:r>
            <a:r>
              <a:rPr lang="zh-CN" altLang="en-US" sz="2800" b="1" dirty="0">
                <a:solidFill>
                  <a:schemeClr val="tx2"/>
                </a:solidFill>
              </a:rPr>
              <a:t>模型</a:t>
            </a:r>
          </a:p>
          <a:p>
            <a:pPr>
              <a:lnSpc>
                <a:spcPct val="130000"/>
              </a:lnSpc>
              <a:spcBef>
                <a:spcPct val="0"/>
              </a:spcBef>
              <a:buNone/>
            </a:pPr>
            <a:r>
              <a:rPr lang="zh-CN" altLang="en-US" sz="2800" b="1" dirty="0"/>
              <a:t>            广泛使用的一种适用于宏蜂窝的中值路径损耗预测的传播模型。根据应用频率的不同，又分为</a:t>
            </a:r>
          </a:p>
          <a:p>
            <a:pPr lvl="1">
              <a:lnSpc>
                <a:spcPct val="130000"/>
              </a:lnSpc>
              <a:spcBef>
                <a:spcPct val="0"/>
              </a:spcBef>
              <a:buClr>
                <a:schemeClr val="tx2"/>
              </a:buClr>
              <a:buFont typeface="Wingdings" panose="05000000000000000000" pitchFamily="2" charset="2"/>
              <a:buChar char="Ø"/>
            </a:pPr>
            <a:r>
              <a:rPr lang="en-US" altLang="zh-CN" sz="2800" b="1">
                <a:solidFill>
                  <a:schemeClr val="tx2"/>
                </a:solidFill>
              </a:rPr>
              <a:t>Okumura-</a:t>
            </a:r>
            <a:r>
              <a:rPr lang="en-US" altLang="zh-CN" sz="2800" b="1" dirty="0">
                <a:solidFill>
                  <a:schemeClr val="tx2"/>
                </a:solidFill>
              </a:rPr>
              <a:t>Hata</a:t>
            </a:r>
            <a:r>
              <a:rPr lang="zh-CN" altLang="en-US" sz="2800" b="1" dirty="0">
                <a:solidFill>
                  <a:schemeClr val="tx2"/>
                </a:solidFill>
              </a:rPr>
              <a:t>模型</a:t>
            </a:r>
          </a:p>
          <a:p>
            <a:pPr lvl="1">
              <a:lnSpc>
                <a:spcPct val="130000"/>
              </a:lnSpc>
              <a:spcBef>
                <a:spcPct val="0"/>
              </a:spcBef>
              <a:buClr>
                <a:schemeClr val="tx2"/>
              </a:buClr>
              <a:buFont typeface="Wingdings" panose="05000000000000000000" pitchFamily="2" charset="2"/>
              <a:buChar char="Ø"/>
            </a:pPr>
            <a:r>
              <a:rPr lang="en-US" altLang="zh-CN" sz="2800" b="1">
                <a:solidFill>
                  <a:schemeClr val="tx2"/>
                </a:solidFill>
              </a:rPr>
              <a:t>COST-</a:t>
            </a:r>
            <a:r>
              <a:rPr lang="en-US" altLang="zh-CN" sz="2800" b="1" dirty="0">
                <a:solidFill>
                  <a:schemeClr val="tx2"/>
                </a:solidFill>
              </a:rPr>
              <a:t>231 Hata</a:t>
            </a:r>
            <a:r>
              <a:rPr lang="zh-CN" altLang="en-US" sz="2800" b="1" dirty="0">
                <a:solidFill>
                  <a:schemeClr val="tx2"/>
                </a:solidFill>
              </a:rPr>
              <a:t>模型</a:t>
            </a:r>
          </a:p>
          <a:p>
            <a:pPr>
              <a:lnSpc>
                <a:spcPct val="130000"/>
              </a:lnSpc>
              <a:spcBef>
                <a:spcPct val="0"/>
              </a:spcBef>
              <a:buBlip>
                <a:blip r:embed="rId2"/>
              </a:buBlip>
            </a:pPr>
            <a:r>
              <a:rPr lang="en-US" altLang="zh-CN" sz="2800" b="1" dirty="0">
                <a:solidFill>
                  <a:schemeClr val="tx2"/>
                </a:solidFill>
              </a:rPr>
              <a:t>CCIR</a:t>
            </a:r>
            <a:r>
              <a:rPr lang="zh-CN" altLang="en-US" sz="2800" b="1" dirty="0">
                <a:solidFill>
                  <a:schemeClr val="tx2"/>
                </a:solidFill>
              </a:rPr>
              <a:t>模型</a:t>
            </a:r>
          </a:p>
          <a:p>
            <a:pPr>
              <a:lnSpc>
                <a:spcPct val="130000"/>
              </a:lnSpc>
              <a:spcBef>
                <a:spcPct val="0"/>
              </a:spcBef>
              <a:buBlip>
                <a:blip r:embed="rId2"/>
              </a:buBlip>
            </a:pPr>
            <a:r>
              <a:rPr lang="en-US" altLang="zh-CN" sz="2800" b="1">
                <a:solidFill>
                  <a:schemeClr val="tx2"/>
                </a:solidFill>
              </a:rPr>
              <a:t>COST-</a:t>
            </a:r>
            <a:r>
              <a:rPr lang="en-US" altLang="zh-CN" sz="2800" b="1" err="1">
                <a:solidFill>
                  <a:schemeClr val="tx2"/>
                </a:solidFill>
              </a:rPr>
              <a:t>231 Walfisch</a:t>
            </a:r>
            <a:r>
              <a:rPr lang="en-US" altLang="zh-CN" sz="2800" b="1" dirty="0">
                <a:solidFill>
                  <a:schemeClr val="tx2"/>
                </a:solidFill>
              </a:rPr>
              <a:t>-Ikegami </a:t>
            </a:r>
            <a:r>
              <a:rPr lang="zh-CN" altLang="en-US" sz="2800" b="1" dirty="0">
                <a:solidFill>
                  <a:schemeClr val="tx2"/>
                </a:solidFill>
              </a:rPr>
              <a:t>模型</a:t>
            </a:r>
            <a:r>
              <a:rPr lang="zh-CN" altLang="en-US" sz="2800" b="1" dirty="0"/>
              <a:t> </a:t>
            </a:r>
          </a:p>
        </p:txBody>
      </p:sp>
      <p:sp>
        <p:nvSpPr>
          <p:cNvPr id="2" name="灯片编号占位符 1"/>
          <p:cNvSpPr>
            <a:spLocks noGrp="1"/>
          </p:cNvSpPr>
          <p:nvPr>
            <p:ph type="sldNum" sz="quarter" idx="12"/>
          </p:nvPr>
        </p:nvSpPr>
        <p:spPr/>
        <p:txBody>
          <a:bodyPr/>
          <a:lstStyle/>
          <a:p>
            <a:pPr lvl="0" eaLnBrk="0" hangingPunct="0">
              <a:buClrTx/>
            </a:pPr>
            <a:fld id="{9A0DB2DC-4C9A-4742-B13C-FB6460FD3503}" type="slidenum">
              <a:rPr lang="en-US" altLang="zh-CN" dirty="0"/>
              <a:t>98</a:t>
            </a:fld>
            <a:endParaRPr lang="zh-CN" dirty="0"/>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1835150" y="260350"/>
            <a:ext cx="5302250" cy="1143000"/>
          </a:xfrm>
        </p:spPr>
        <p:txBody>
          <a:bodyPr lIns="92075" tIns="46038" rIns="92075" bIns="46038" anchor="ctr"/>
          <a:lstStyle/>
          <a:p>
            <a:pPr algn="ctr"/>
            <a:r>
              <a:rPr lang="zh-CN" altLang="en-US" b="1" dirty="0">
                <a:effectLst>
                  <a:outerShdw blurRad="38100" dist="38100" dir="2700000">
                    <a:srgbClr val="C0C0C0"/>
                  </a:outerShdw>
                </a:effectLst>
              </a:rPr>
              <a:t>室内传播模型</a:t>
            </a:r>
            <a:r>
              <a:rPr lang="zh-CN" altLang="en-US" sz="5400" dirty="0"/>
              <a:t> </a:t>
            </a:r>
          </a:p>
        </p:txBody>
      </p:sp>
      <p:sp>
        <p:nvSpPr>
          <p:cNvPr id="171011" name="文本占位符 171010"/>
          <p:cNvSpPr>
            <a:spLocks noGrp="1"/>
          </p:cNvSpPr>
          <p:nvPr>
            <p:ph type="body" idx="1"/>
          </p:nvPr>
        </p:nvSpPr>
        <p:spPr>
          <a:xfrm>
            <a:off x="395288" y="1197928"/>
            <a:ext cx="7705725" cy="4897437"/>
          </a:xfrm>
        </p:spPr>
        <p:txBody>
          <a:bodyPr lIns="92075" tIns="46038" rIns="92075" bIns="46038"/>
          <a:lstStyle/>
          <a:p>
            <a:pPr>
              <a:lnSpc>
                <a:spcPct val="120000"/>
              </a:lnSpc>
              <a:spcBef>
                <a:spcPct val="0"/>
              </a:spcBef>
              <a:buBlip>
                <a:blip r:embed="rId2"/>
              </a:buBlip>
            </a:pPr>
            <a:r>
              <a:rPr lang="zh-CN" altLang="en-US" sz="2400" b="1" dirty="0">
                <a:solidFill>
                  <a:srgbClr val="003300"/>
                </a:solidFill>
              </a:rPr>
              <a:t>显著特点</a:t>
            </a:r>
          </a:p>
          <a:p>
            <a:pPr lvl="1">
              <a:lnSpc>
                <a:spcPct val="120000"/>
              </a:lnSpc>
              <a:spcBef>
                <a:spcPct val="0"/>
              </a:spcBef>
              <a:buBlip>
                <a:blip r:embed="rId3"/>
              </a:buBlip>
            </a:pPr>
            <a:r>
              <a:rPr lang="zh-CN" altLang="en-US" sz="2400" b="1" dirty="0"/>
              <a:t>室内覆盖面积小得多</a:t>
            </a:r>
          </a:p>
          <a:p>
            <a:pPr lvl="1">
              <a:lnSpc>
                <a:spcPct val="120000"/>
              </a:lnSpc>
              <a:spcBef>
                <a:spcPct val="0"/>
              </a:spcBef>
              <a:buBlip>
                <a:blip r:embed="rId3"/>
              </a:buBlip>
            </a:pPr>
            <a:r>
              <a:rPr lang="zh-CN" altLang="en-US" sz="2400" b="1" dirty="0"/>
              <a:t>收发机间的传播环境变化更大</a:t>
            </a:r>
          </a:p>
          <a:p>
            <a:pPr>
              <a:lnSpc>
                <a:spcPct val="120000"/>
              </a:lnSpc>
              <a:spcBef>
                <a:spcPct val="0"/>
              </a:spcBef>
              <a:buBlip>
                <a:blip r:embed="rId2"/>
              </a:buBlip>
            </a:pPr>
            <a:r>
              <a:rPr lang="zh-CN" altLang="en-US" sz="2400" b="1" dirty="0">
                <a:solidFill>
                  <a:srgbClr val="003300"/>
                </a:solidFill>
              </a:rPr>
              <a:t>影响因素</a:t>
            </a:r>
          </a:p>
          <a:p>
            <a:pPr lvl="1">
              <a:lnSpc>
                <a:spcPct val="120000"/>
              </a:lnSpc>
              <a:spcBef>
                <a:spcPct val="0"/>
              </a:spcBef>
              <a:buBlip>
                <a:blip r:embed="rId3"/>
              </a:buBlip>
            </a:pPr>
            <a:r>
              <a:rPr lang="zh-CN" altLang="en-US" sz="2400" b="1" dirty="0"/>
              <a:t>建筑物的布局</a:t>
            </a:r>
          </a:p>
          <a:p>
            <a:pPr lvl="1">
              <a:lnSpc>
                <a:spcPct val="120000"/>
              </a:lnSpc>
              <a:spcBef>
                <a:spcPct val="0"/>
              </a:spcBef>
              <a:buBlip>
                <a:blip r:embed="rId3"/>
              </a:buBlip>
            </a:pPr>
            <a:r>
              <a:rPr lang="zh-CN" altLang="en-US" sz="2400" b="1" dirty="0"/>
              <a:t>建筑材料</a:t>
            </a:r>
          </a:p>
          <a:p>
            <a:pPr lvl="1">
              <a:lnSpc>
                <a:spcPct val="120000"/>
              </a:lnSpc>
              <a:spcBef>
                <a:spcPct val="0"/>
              </a:spcBef>
              <a:buBlip>
                <a:blip r:embed="rId3"/>
              </a:buBlip>
            </a:pPr>
            <a:r>
              <a:rPr lang="zh-CN" altLang="en-US" sz="2400" b="1" dirty="0"/>
              <a:t>建筑类型</a:t>
            </a:r>
          </a:p>
          <a:p>
            <a:pPr>
              <a:lnSpc>
                <a:spcPct val="120000"/>
              </a:lnSpc>
              <a:spcBef>
                <a:spcPct val="0"/>
              </a:spcBef>
              <a:buBlip>
                <a:blip r:embed="rId2"/>
              </a:buBlip>
            </a:pPr>
            <a:r>
              <a:rPr lang="zh-CN" altLang="en-US" sz="2400" b="1" dirty="0">
                <a:solidFill>
                  <a:srgbClr val="003300"/>
                </a:solidFill>
              </a:rPr>
              <a:t>常用的几种室内传播模型</a:t>
            </a:r>
          </a:p>
          <a:p>
            <a:pPr lvl="1">
              <a:lnSpc>
                <a:spcPct val="120000"/>
              </a:lnSpc>
              <a:spcBef>
                <a:spcPct val="0"/>
              </a:spcBef>
              <a:buBlip>
                <a:blip r:embed="rId3"/>
              </a:buBlip>
            </a:pPr>
            <a:r>
              <a:rPr lang="zh-CN" altLang="en-US" sz="2400" b="1" dirty="0"/>
              <a:t>对数距离路径损耗模型</a:t>
            </a:r>
          </a:p>
          <a:p>
            <a:pPr lvl="1">
              <a:lnSpc>
                <a:spcPct val="120000"/>
              </a:lnSpc>
              <a:spcBef>
                <a:spcPct val="0"/>
              </a:spcBef>
              <a:buBlip>
                <a:blip r:embed="rId3"/>
              </a:buBlip>
            </a:pPr>
            <a:r>
              <a:rPr lang="en-US" altLang="zh-CN" sz="2400" b="1" dirty="0"/>
              <a:t>Ericsson</a:t>
            </a:r>
            <a:r>
              <a:rPr lang="zh-CN" altLang="en-US" sz="2400" b="1" dirty="0"/>
              <a:t>多重断点模型</a:t>
            </a:r>
          </a:p>
          <a:p>
            <a:pPr lvl="1">
              <a:lnSpc>
                <a:spcPct val="120000"/>
              </a:lnSpc>
              <a:spcBef>
                <a:spcPct val="0"/>
              </a:spcBef>
              <a:buBlip>
                <a:blip r:embed="rId3"/>
              </a:buBlip>
            </a:pPr>
            <a:r>
              <a:rPr lang="zh-CN" altLang="en-US" sz="2400" b="1" dirty="0"/>
              <a:t>衰减因子模型</a:t>
            </a:r>
          </a:p>
        </p:txBody>
      </p:sp>
      <p:sp>
        <p:nvSpPr>
          <p:cNvPr id="2" name="灯片编号占位符 1"/>
          <p:cNvSpPr>
            <a:spLocks noGrp="1"/>
          </p:cNvSpPr>
          <p:nvPr>
            <p:ph type="sldNum" sz="quarter" idx="12"/>
          </p:nvPr>
        </p:nvSpPr>
        <p:spPr/>
        <p:txBody>
          <a:bodyPr/>
          <a:lstStyle/>
          <a:p>
            <a:pPr lvl="0" eaLnBrk="0" hangingPunct="0">
              <a:buClrTx/>
            </a:pPr>
            <a:fld id="{9A0DB2DC-4C9A-4742-B13C-FB6460FD3503}" type="slidenum">
              <a:rPr lang="en-US" altLang="zh-CN" dirty="0"/>
              <a:t>99</a:t>
            </a:fld>
            <a:endParaRPr lang="zh-CN"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Lec1</Template>
  <TotalTime>1601</TotalTime>
  <Words>6883</Words>
  <Application>Microsoft Office PowerPoint</Application>
  <PresentationFormat>全屏显示(4:3)</PresentationFormat>
  <Paragraphs>810</Paragraphs>
  <Slides>110</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110</vt:i4>
      </vt:variant>
    </vt:vector>
  </HeadingPairs>
  <TitlesOfParts>
    <vt:vector size="130" baseType="lpstr">
      <vt:lpstr>黑体</vt:lpstr>
      <vt:lpstr>华文行楷</vt:lpstr>
      <vt:lpstr>华文新魏</vt:lpstr>
      <vt:lpstr>华文中宋</vt:lpstr>
      <vt:lpstr>楷体_GB2312</vt:lpstr>
      <vt:lpstr>宋体</vt:lpstr>
      <vt:lpstr>Arial</vt:lpstr>
      <vt:lpstr>Arial Black</vt:lpstr>
      <vt:lpstr>Calibri</vt:lpstr>
      <vt:lpstr>Garamond</vt:lpstr>
      <vt:lpstr>Tahoma</vt:lpstr>
      <vt:lpstr>Times New Roman</vt:lpstr>
      <vt:lpstr>Wingdings</vt:lpstr>
      <vt:lpstr>Lec0</vt:lpstr>
      <vt:lpstr>Equation.3</vt:lpstr>
      <vt:lpstr>Bitmap Image</vt:lpstr>
      <vt:lpstr>Equation.DSMT4</vt:lpstr>
      <vt:lpstr>VISIO 4 Drawing</vt:lpstr>
      <vt:lpstr>Microsoft Visio 绘图</vt:lpstr>
      <vt:lpstr>Equation</vt:lpstr>
      <vt:lpstr>第五讲  天线与传播</vt:lpstr>
      <vt:lpstr>本章内容</vt:lpstr>
      <vt:lpstr>PowerPoint 演示文稿</vt:lpstr>
      <vt:lpstr>PowerPoint 演示文稿</vt:lpstr>
      <vt:lpstr>电磁波传播的特点</vt:lpstr>
      <vt:lpstr> </vt:lpstr>
      <vt:lpstr> </vt:lpstr>
      <vt:lpstr> </vt:lpstr>
      <vt:lpstr> </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电磁波的传播方式</vt:lpstr>
      <vt:lpstr>PowerPoint 演示文稿</vt:lpstr>
      <vt:lpstr>PowerPoint 演示文稿</vt:lpstr>
      <vt:lpstr>地面波传播</vt:lpstr>
      <vt:lpstr>PowerPoint 演示文稿</vt:lpstr>
      <vt:lpstr>PowerPoint 演示文稿</vt:lpstr>
      <vt:lpstr>PowerPoint 演示文稿</vt:lpstr>
      <vt:lpstr>PowerPoint 演示文稿</vt:lpstr>
      <vt:lpstr>PowerPoint 演示文稿</vt:lpstr>
      <vt:lpstr>TM（垂直极化）</vt:lpstr>
      <vt:lpstr>PowerPoint 演示文稿</vt:lpstr>
      <vt:lpstr>PowerPoint 演示文稿</vt:lpstr>
      <vt:lpstr>PowerPoint 演示文稿</vt:lpstr>
      <vt:lpstr>PowerPoint 演示文稿</vt:lpstr>
      <vt:lpstr>PowerPoint 演示文稿</vt:lpstr>
      <vt:lpstr>PowerPoint 演示文稿</vt:lpstr>
      <vt:lpstr>地、水下波的传播方式</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LOS传输中的损耗</vt:lpstr>
      <vt:lpstr>衰减</vt:lpstr>
      <vt:lpstr>自由空间损耗，如前所述</vt:lpstr>
      <vt:lpstr>PowerPoint 演示文稿</vt:lpstr>
      <vt:lpstr>PowerPoint 演示文稿</vt:lpstr>
      <vt:lpstr>PowerPoint 演示文稿</vt:lpstr>
      <vt:lpstr>PowerPoint 演示文稿</vt:lpstr>
      <vt:lpstr>PowerPoint 演示文稿</vt:lpstr>
      <vt:lpstr>PowerPoint 演示文稿</vt:lpstr>
      <vt:lpstr>其它损耗来源</vt:lpstr>
      <vt:lpstr>LOS传输中的损耗</vt:lpstr>
      <vt:lpstr>噪声</vt:lpstr>
      <vt:lpstr>PowerPoint 演示文稿</vt:lpstr>
      <vt:lpstr>PowerPoint 演示文稿</vt:lpstr>
      <vt:lpstr>PowerPoint 演示文稿</vt:lpstr>
      <vt:lpstr>PowerPoint 演示文稿</vt:lpstr>
      <vt:lpstr>信噪能流比  Eb/N0 </vt:lpstr>
      <vt:lpstr>PowerPoint 演示文稿</vt:lpstr>
      <vt:lpstr>PowerPoint 演示文稿</vt:lpstr>
      <vt:lpstr>LOS传输中的损耗</vt:lpstr>
      <vt:lpstr>本章内容</vt:lpstr>
      <vt:lpstr>移动通信中的衰落（Fading）</vt:lpstr>
      <vt:lpstr>多径形成的衰落</vt:lpstr>
      <vt:lpstr>PowerPoint 演示文稿</vt:lpstr>
      <vt:lpstr>衰落的类型</vt:lpstr>
      <vt:lpstr>PowerPoint 演示文稿</vt:lpstr>
      <vt:lpstr>衰落信道模型</vt:lpstr>
      <vt:lpstr>PowerPoint 演示文稿</vt:lpstr>
      <vt:lpstr>PowerPoint 演示文稿</vt:lpstr>
      <vt:lpstr>工程设计: 电波传播损耗预测模型</vt:lpstr>
      <vt:lpstr>室外传播模型</vt:lpstr>
      <vt:lpstr>室内传播模型 </vt:lpstr>
      <vt:lpstr>差错补偿机制</vt:lpstr>
      <vt:lpstr>PowerPoint 演示文稿</vt:lpstr>
      <vt:lpstr>PowerPoint 演示文稿</vt:lpstr>
      <vt:lpstr>PowerPoint 演示文稿</vt:lpstr>
      <vt:lpstr>PowerPoint 演示文稿</vt:lpstr>
      <vt:lpstr>PowerPoint 演示文稿</vt:lpstr>
      <vt:lpstr>频段划分和传输方式</vt:lpstr>
      <vt:lpstr>PowerPoint 演示文稿</vt:lpstr>
      <vt:lpstr>扩展阅读</vt:lpstr>
      <vt:lpstr>作业3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无线通信简介</dc:title>
  <dc:creator>TianYe</dc:creator>
  <cp:lastModifiedBy>Zhengang Zhao</cp:lastModifiedBy>
  <cp:revision>944</cp:revision>
  <dcterms:created xsi:type="dcterms:W3CDTF">2017-05-03T00:40:00Z</dcterms:created>
  <dcterms:modified xsi:type="dcterms:W3CDTF">2019-03-18T04:09:00Z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