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5"/>
  </p:notesMasterIdLst>
  <p:sldIdLst>
    <p:sldId id="256" r:id="rId2"/>
    <p:sldId id="481" r:id="rId3"/>
    <p:sldId id="503" r:id="rId4"/>
    <p:sldId id="350" r:id="rId5"/>
    <p:sldId id="258" r:id="rId6"/>
    <p:sldId id="257" r:id="rId7"/>
    <p:sldId id="416" r:id="rId8"/>
    <p:sldId id="298" r:id="rId9"/>
    <p:sldId id="259" r:id="rId10"/>
    <p:sldId id="260" r:id="rId11"/>
    <p:sldId id="261" r:id="rId12"/>
    <p:sldId id="351" r:id="rId13"/>
    <p:sldId id="262" r:id="rId14"/>
    <p:sldId id="263" r:id="rId15"/>
    <p:sldId id="409" r:id="rId16"/>
    <p:sldId id="410" r:id="rId17"/>
    <p:sldId id="411" r:id="rId18"/>
    <p:sldId id="505" r:id="rId19"/>
    <p:sldId id="412" r:id="rId20"/>
    <p:sldId id="413" r:id="rId21"/>
    <p:sldId id="414" r:id="rId22"/>
    <p:sldId id="415" r:id="rId23"/>
    <p:sldId id="264" r:id="rId24"/>
    <p:sldId id="265" r:id="rId25"/>
    <p:sldId id="482" r:id="rId26"/>
    <p:sldId id="484" r:id="rId27"/>
    <p:sldId id="485" r:id="rId28"/>
    <p:sldId id="486" r:id="rId29"/>
    <p:sldId id="269" r:id="rId30"/>
    <p:sldId id="266" r:id="rId31"/>
    <p:sldId id="268" r:id="rId32"/>
    <p:sldId id="267" r:id="rId33"/>
    <p:sldId id="270" r:id="rId34"/>
    <p:sldId id="488" r:id="rId35"/>
    <p:sldId id="493" r:id="rId36"/>
    <p:sldId id="271" r:id="rId37"/>
    <p:sldId id="300" r:id="rId38"/>
    <p:sldId id="302" r:id="rId39"/>
    <p:sldId id="491" r:id="rId40"/>
    <p:sldId id="272" r:id="rId41"/>
    <p:sldId id="500" r:id="rId42"/>
    <p:sldId id="492" r:id="rId43"/>
    <p:sldId id="274" r:id="rId44"/>
    <p:sldId id="494" r:id="rId45"/>
    <p:sldId id="312" r:id="rId46"/>
    <p:sldId id="310" r:id="rId47"/>
    <p:sldId id="275" r:id="rId48"/>
    <p:sldId id="276" r:id="rId49"/>
    <p:sldId id="277" r:id="rId50"/>
    <p:sldId id="311" r:id="rId51"/>
    <p:sldId id="495" r:id="rId52"/>
    <p:sldId id="496" r:id="rId53"/>
    <p:sldId id="497" r:id="rId54"/>
    <p:sldId id="498" r:id="rId55"/>
    <p:sldId id="499" r:id="rId56"/>
    <p:sldId id="352" r:id="rId57"/>
    <p:sldId id="278" r:id="rId58"/>
    <p:sldId id="279" r:id="rId59"/>
    <p:sldId id="280" r:id="rId60"/>
    <p:sldId id="281" r:id="rId61"/>
    <p:sldId id="282" r:id="rId62"/>
    <p:sldId id="283" r:id="rId63"/>
    <p:sldId id="303" r:id="rId64"/>
    <p:sldId id="287" r:id="rId65"/>
    <p:sldId id="288" r:id="rId66"/>
    <p:sldId id="504" r:id="rId67"/>
    <p:sldId id="289" r:id="rId68"/>
    <p:sldId id="353" r:id="rId69"/>
    <p:sldId id="290" r:id="rId70"/>
    <p:sldId id="291" r:id="rId71"/>
    <p:sldId id="292" r:id="rId72"/>
    <p:sldId id="293" r:id="rId73"/>
    <p:sldId id="307" r:id="rId74"/>
    <p:sldId id="308" r:id="rId75"/>
    <p:sldId id="309" r:id="rId76"/>
    <p:sldId id="294" r:id="rId77"/>
    <p:sldId id="295" r:id="rId78"/>
    <p:sldId id="304" r:id="rId79"/>
    <p:sldId id="296" r:id="rId80"/>
    <p:sldId id="297" r:id="rId81"/>
    <p:sldId id="305" r:id="rId82"/>
    <p:sldId id="306" r:id="rId83"/>
    <p:sldId id="313" r:id="rId8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06" autoAdjust="0"/>
  </p:normalViewPr>
  <p:slideViewPr>
    <p:cSldViewPr>
      <p:cViewPr varScale="1">
        <p:scale>
          <a:sx n="75" d="100"/>
          <a:sy n="75" d="100"/>
        </p:scale>
        <p:origin x="1666"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8.e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emf"/><Relationship Id="rId9"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7.wmf"/><Relationship Id="rId7" Type="http://schemas.openxmlformats.org/officeDocument/2006/relationships/image" Target="../media/image50.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49.emf"/><Relationship Id="rId5" Type="http://schemas.openxmlformats.org/officeDocument/2006/relationships/image" Target="../media/image37.wmf"/><Relationship Id="rId4" Type="http://schemas.openxmlformats.org/officeDocument/2006/relationships/image" Target="../media/image4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 Id="rId9"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image" Target="../media/image76.emf"/><Relationship Id="rId4" Type="http://schemas.openxmlformats.org/officeDocument/2006/relationships/image" Target="../media/image7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image" Target="../media/image103.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image" Target="../media/image106.emf"/><Relationship Id="rId1" Type="http://schemas.openxmlformats.org/officeDocument/2006/relationships/image" Target="../media/image105.wmf"/><Relationship Id="rId4" Type="http://schemas.openxmlformats.org/officeDocument/2006/relationships/image" Target="../media/image10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1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13.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17.emf"/><Relationship Id="rId1" Type="http://schemas.openxmlformats.org/officeDocument/2006/relationships/image" Target="../media/image116.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19.wmf"/><Relationship Id="rId1" Type="http://schemas.openxmlformats.org/officeDocument/2006/relationships/image" Target="../media/image118.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21.wmf"/><Relationship Id="rId1" Type="http://schemas.openxmlformats.org/officeDocument/2006/relationships/image" Target="../media/image120.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 Id="rId4" Type="http://schemas.openxmlformats.org/officeDocument/2006/relationships/image" Target="../media/image14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9.wmf"/><Relationship Id="rId1" Type="http://schemas.openxmlformats.org/officeDocument/2006/relationships/image" Target="../media/image15.wmf"/><Relationship Id="rId4"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image" Target="../media/image21.wmf"/><Relationship Id="rId4"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emf"/><Relationship Id="rId1" Type="http://schemas.openxmlformats.org/officeDocument/2006/relationships/image" Target="../media/image19.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919D3C8-E960-4C8B-9EF4-C3ADC3F9C05F}" type="datetimeFigureOut">
              <a:rPr lang="zh-CN" altLang="en-US"/>
              <a:t>2019/3/18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EE025C1A-7520-4F5A-B36D-1CB94F0F200B}"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幻灯片图像占位符 278529"/>
          <p:cNvSpPr>
            <a:spLocks noGrp="1" noRot="1" noChangeAspect="1" noTextEdit="1"/>
          </p:cNvSpPr>
          <p:nvPr>
            <p:ph type="sldImg"/>
          </p:nvPr>
        </p:nvSpPr>
        <p:spPr/>
      </p:sp>
      <p:sp>
        <p:nvSpPr>
          <p:cNvPr id="278531" name="文本占位符 278530"/>
          <p:cNvSpPr>
            <a:spLocks noGrp="1"/>
          </p:cNvSpPr>
          <p:nvPr>
            <p:ph type="body" idx="1"/>
          </p:nvPr>
        </p:nvSpPr>
        <p:spPr/>
        <p:txBody>
          <a:bodyPr lIns="81431" tIns="40716" rIns="81431" bIns="40716"/>
          <a:lstStyle/>
          <a:p>
            <a:pPr lvl="0"/>
            <a:endParaRPr dirty="0"/>
          </a:p>
        </p:txBody>
      </p:sp>
      <p:sp>
        <p:nvSpPr>
          <p:cNvPr id="2" name="灯片编号占位符 1"/>
          <p:cNvSpPr>
            <a:spLocks noGrp="1"/>
          </p:cNvSpPr>
          <p:nvPr>
            <p:ph type="sldNum" sz="quarter" idx="2"/>
          </p:nvPr>
        </p:nvSpPr>
        <p:spPr/>
        <p:txBody>
          <a:bodyPr/>
          <a:lstStyle/>
          <a:p>
            <a:pPr lvl="0" algn="r" defTabSz="808355" eaLnBrk="0" hangingPunct="0"/>
            <a:fld id="{9A0DB2DC-4C9A-4742-B13C-FB6460FD3503}" type="slidenum">
              <a:rPr lang="en-US" altLang="zh-CN" sz="900" i="1" dirty="0"/>
              <a:t>3</a:t>
            </a:fld>
            <a:endParaRPr lang="zh-CN" sz="900" i="1" dirty="0"/>
          </a:p>
        </p:txBody>
      </p:sp>
    </p:spTree>
    <p:extLst>
      <p:ext uri="{BB962C8B-B14F-4D97-AF65-F5344CB8AC3E}">
        <p14:creationId xmlns:p14="http://schemas.microsoft.com/office/powerpoint/2010/main" val="3666249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调制是指用模拟信号承载数字或模拟数据;           而编码则是指用数字信号承载数字或模拟数据</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单极性非归零码</a:t>
            </a:r>
            <a:r>
              <a:rPr lang="en-US" altLang="zh-CN" dirty="0"/>
              <a:t>: </a:t>
            </a:r>
            <a:r>
              <a:rPr lang="zh-CN" altLang="en-US" dirty="0"/>
              <a:t>用一种信号电平代表 “</a:t>
            </a:r>
            <a:r>
              <a:rPr lang="en-US" altLang="zh-CN" dirty="0"/>
              <a:t>1”</a:t>
            </a:r>
            <a:r>
              <a:rPr lang="zh-CN" altLang="en-US" dirty="0"/>
              <a:t>码，用另一种信号电平代表“</a:t>
            </a:r>
            <a:r>
              <a:rPr lang="en-US" altLang="zh-CN" dirty="0"/>
              <a:t>0”</a:t>
            </a:r>
            <a:r>
              <a:rPr lang="zh-CN" altLang="en-US" dirty="0"/>
              <a:t>码，在码元持续期间电平保持不变。如用高电平代表“</a:t>
            </a:r>
            <a:r>
              <a:rPr lang="en-US" altLang="zh-CN" dirty="0"/>
              <a:t>1”</a:t>
            </a:r>
            <a:r>
              <a:rPr lang="zh-CN" altLang="en-US" dirty="0"/>
              <a:t>，低电平（一般为零电平）代表“</a:t>
            </a:r>
            <a:r>
              <a:rPr lang="en-US" altLang="zh-CN" dirty="0"/>
              <a:t>0”</a:t>
            </a:r>
            <a:r>
              <a:rPr lang="zh-CN" altLang="en-US" dirty="0"/>
              <a:t>，为正逻辑；反之为负逻辑。</a:t>
            </a:r>
          </a:p>
          <a:p>
            <a:r>
              <a:rPr lang="zh-CN" altLang="en-US" dirty="0"/>
              <a:t>    单极性</a:t>
            </a:r>
            <a:r>
              <a:rPr lang="en-US" altLang="zh-CN" dirty="0"/>
              <a:t>NRZ</a:t>
            </a:r>
            <a:r>
              <a:rPr lang="zh-CN" altLang="en-US" dirty="0"/>
              <a:t>波形的主要特点：（</a:t>
            </a:r>
            <a:r>
              <a:rPr lang="en-US" altLang="zh-CN" dirty="0"/>
              <a:t>1</a:t>
            </a:r>
            <a:r>
              <a:rPr lang="zh-CN" altLang="en-US" dirty="0"/>
              <a:t>）有直流分量，无法使用一些交流耦合的线路和设备；（</a:t>
            </a:r>
            <a:r>
              <a:rPr lang="en-US" altLang="zh-CN" dirty="0"/>
              <a:t>2</a:t>
            </a:r>
            <a:r>
              <a:rPr lang="zh-CN" altLang="en-US" dirty="0"/>
              <a:t>）不能直接提取位同步信息；（</a:t>
            </a:r>
            <a:r>
              <a:rPr lang="en-US" altLang="zh-CN" dirty="0"/>
              <a:t>3</a:t>
            </a:r>
            <a:r>
              <a:rPr lang="zh-CN" altLang="en-US" dirty="0"/>
              <a:t>）判决电平不能稳定在最佳的电平，即抗噪性能差；（</a:t>
            </a:r>
            <a:r>
              <a:rPr lang="en-US" altLang="zh-CN" dirty="0"/>
              <a:t>4</a:t>
            </a:r>
            <a:r>
              <a:rPr lang="zh-CN" altLang="en-US" dirty="0"/>
              <a:t>）传输时需一端接地。不能用两根芯线均不接地的电缆传输线</a:t>
            </a:r>
            <a:endParaRPr lang="en-US" altLang="zh-CN" dirty="0"/>
          </a:p>
          <a:p>
            <a:r>
              <a:rPr lang="zh-CN" altLang="en-US" sz="1200" dirty="0"/>
              <a:t>由于差分码是以</a:t>
            </a:r>
            <a:r>
              <a:rPr lang="zh-CN" altLang="en-US" sz="1200" dirty="0">
                <a:solidFill>
                  <a:srgbClr val="FF3300"/>
                </a:solidFill>
              </a:rPr>
              <a:t>相邻脉冲电平的相对变化</a:t>
            </a:r>
            <a:r>
              <a:rPr lang="zh-CN" altLang="en-US" sz="1200" dirty="0"/>
              <a:t>来表示代码，因此称它为</a:t>
            </a:r>
            <a:r>
              <a:rPr lang="zh-CN" altLang="en-US" sz="1200" dirty="0">
                <a:solidFill>
                  <a:srgbClr val="FF3300"/>
                </a:solidFill>
              </a:rPr>
              <a:t>相对码</a:t>
            </a:r>
            <a:endParaRPr lang="zh-CN" altLang="en-US" dirty="0"/>
          </a:p>
        </p:txBody>
      </p:sp>
      <p:sp>
        <p:nvSpPr>
          <p:cNvPr id="4" name="灯片编号占位符 3"/>
          <p:cNvSpPr>
            <a:spLocks noGrp="1"/>
          </p:cNvSpPr>
          <p:nvPr>
            <p:ph type="sldNum" sz="quarter" idx="10"/>
          </p:nvPr>
        </p:nvSpPr>
        <p:spPr/>
        <p:txBody>
          <a:bodyPr/>
          <a:lstStyle/>
          <a:p>
            <a:pPr>
              <a:defRPr/>
            </a:pPr>
            <a:fld id="{EE025C1A-7520-4F5A-B36D-1CB94F0F200B}" type="slidenum">
              <a:rPr lang="zh-CN" altLang="en-US" smtClean="0"/>
              <a:t>7</a:t>
            </a:fld>
            <a:endParaRPr lang="zh-CN" altLang="en-US"/>
          </a:p>
        </p:txBody>
      </p:sp>
    </p:spTree>
    <p:extLst>
      <p:ext uri="{BB962C8B-B14F-4D97-AF65-F5344CB8AC3E}">
        <p14:creationId xmlns:p14="http://schemas.microsoft.com/office/powerpoint/2010/main" val="1655163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2FSK</a:t>
            </a:r>
            <a:r>
              <a:rPr lang="zh-CN" altLang="en-US" dirty="0"/>
              <a:t>信号频谱不重叠的最小带宽为 </a:t>
            </a:r>
            <a:r>
              <a:rPr lang="en-US" altLang="zh-CN" dirty="0"/>
              <a:t>4fb</a:t>
            </a:r>
            <a:endParaRPr lang="zh-CN" altLang="en-US" dirty="0"/>
          </a:p>
        </p:txBody>
      </p:sp>
      <p:sp>
        <p:nvSpPr>
          <p:cNvPr id="4" name="灯片编号占位符 3"/>
          <p:cNvSpPr>
            <a:spLocks noGrp="1"/>
          </p:cNvSpPr>
          <p:nvPr>
            <p:ph type="sldNum" sz="quarter" idx="10"/>
          </p:nvPr>
        </p:nvSpPr>
        <p:spPr/>
        <p:txBody>
          <a:bodyPr/>
          <a:lstStyle/>
          <a:p>
            <a:pPr>
              <a:defRPr/>
            </a:pPr>
            <a:fld id="{EE025C1A-7520-4F5A-B36D-1CB94F0F200B}" type="slidenum">
              <a:rPr lang="zh-CN" altLang="en-US" smtClean="0"/>
              <a:t>28</a:t>
            </a:fld>
            <a:endParaRPr lang="zh-CN" altLang="en-US"/>
          </a:p>
        </p:txBody>
      </p:sp>
    </p:spTree>
    <p:extLst>
      <p:ext uri="{BB962C8B-B14F-4D97-AF65-F5344CB8AC3E}">
        <p14:creationId xmlns:p14="http://schemas.microsoft.com/office/powerpoint/2010/main" val="2957644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b="1" dirty="0">
                <a:solidFill>
                  <a:schemeClr val="accent2"/>
                </a:solidFill>
                <a:latin typeface="Times New Roman" panose="02020603050405020304" charset="0"/>
                <a:ea typeface="宋体" panose="02010600030101010101" pitchFamily="2" charset="-122"/>
                <a:sym typeface="+mn-ea"/>
              </a:rPr>
              <a:t>2PSK</a:t>
            </a:r>
            <a:r>
              <a:rPr lang="zh-CN" altLang="en-US" b="1" dirty="0">
                <a:solidFill>
                  <a:schemeClr val="accent2"/>
                </a:solidFill>
                <a:latin typeface="Times New Roman" panose="02020603050405020304" charset="0"/>
                <a:ea typeface="宋体" panose="02010600030101010101" pitchFamily="2" charset="-122"/>
                <a:sym typeface="+mn-ea"/>
              </a:rPr>
              <a:t>调制也是</a:t>
            </a:r>
            <a:r>
              <a:rPr lang="en-US" altLang="zh-CN" b="1" dirty="0">
                <a:solidFill>
                  <a:schemeClr val="accent2"/>
                </a:solidFill>
                <a:latin typeface="Times New Roman" panose="02020603050405020304" charset="0"/>
                <a:ea typeface="宋体" panose="02010600030101010101" pitchFamily="2" charset="-122"/>
                <a:sym typeface="+mn-ea"/>
              </a:rPr>
              <a:t>AM</a:t>
            </a:r>
            <a:r>
              <a:rPr lang="zh-CN" altLang="en-US" b="1" dirty="0">
                <a:solidFill>
                  <a:schemeClr val="accent2"/>
                </a:solidFill>
                <a:latin typeface="Times New Roman" panose="02020603050405020304" charset="0"/>
                <a:ea typeface="宋体" panose="02010600030101010101" pitchFamily="2" charset="-122"/>
                <a:sym typeface="+mn-ea"/>
              </a:rPr>
              <a:t>调制？</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幻灯片图像占位符 461825"/>
          <p:cNvSpPr>
            <a:spLocks noGrp="1" noRot="1" noChangeAspect="1" noTextEdit="1"/>
          </p:cNvSpPr>
          <p:nvPr>
            <p:ph type="sldImg"/>
          </p:nvPr>
        </p:nvSpPr>
        <p:spPr/>
      </p:sp>
      <p:sp>
        <p:nvSpPr>
          <p:cNvPr id="461827" name="文本占位符 461826"/>
          <p:cNvSpPr>
            <a:spLocks noGrp="1"/>
          </p:cNvSpPr>
          <p:nvPr>
            <p:ph type="body" idx="1"/>
          </p:nvPr>
        </p:nvSpPr>
        <p:spPr/>
        <p:txBody>
          <a:bodyPr/>
          <a:lstStyle/>
          <a:p>
            <a:pPr lvl="0"/>
            <a:r>
              <a:rPr lang="en-US" altLang="zh-CN" b="1" dirty="0">
                <a:latin typeface="楷体_GB2312" pitchFamily="49" charset="-122"/>
                <a:ea typeface="楷体_GB2312" pitchFamily="49" charset="-122"/>
                <a:sym typeface="+mn-ea"/>
              </a:rPr>
              <a:t>2PSK</a:t>
            </a:r>
            <a:r>
              <a:rPr lang="zh-CN" altLang="en-US" b="1" dirty="0">
                <a:latin typeface="楷体_GB2312" pitchFamily="49" charset="-122"/>
                <a:ea typeface="楷体_GB2312" pitchFamily="49" charset="-122"/>
                <a:sym typeface="+mn-ea"/>
              </a:rPr>
              <a:t>系统存在“相位模糊”问题，而</a:t>
            </a:r>
            <a:r>
              <a:rPr lang="en-US" altLang="zh-CN" b="1" dirty="0">
                <a:latin typeface="楷体_GB2312" pitchFamily="49" charset="-122"/>
                <a:ea typeface="楷体_GB2312" pitchFamily="49" charset="-122"/>
                <a:sym typeface="+mn-ea"/>
              </a:rPr>
              <a:t>2DPSK</a:t>
            </a:r>
            <a:r>
              <a:rPr lang="zh-CN" altLang="en-US" b="1" dirty="0">
                <a:latin typeface="楷体_GB2312" pitchFamily="49" charset="-122"/>
                <a:ea typeface="楷体_GB2312" pitchFamily="49" charset="-122"/>
                <a:sym typeface="+mn-ea"/>
              </a:rPr>
              <a:t>系统不存在“</a:t>
            </a:r>
            <a:r>
              <a:rPr lang="zh-CN" altLang="en-US" b="1" dirty="0">
                <a:latin typeface="Times New Roman" panose="02020603050405020304" charset="0"/>
                <a:ea typeface="楷体_GB2312" pitchFamily="49" charset="-122"/>
                <a:sym typeface="+mn-ea"/>
              </a:rPr>
              <a:t>相位模糊</a:t>
            </a:r>
            <a:r>
              <a:rPr lang="zh-CN" altLang="en-US" b="1" dirty="0">
                <a:latin typeface="楷体_GB2312" pitchFamily="49" charset="-122"/>
                <a:ea typeface="楷体_GB2312" pitchFamily="49" charset="-122"/>
                <a:sym typeface="+mn-ea"/>
              </a:rPr>
              <a:t>”问题。</a:t>
            </a:r>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altLang="zh-CN" sz="1200" dirty="0"/>
              <a:t>41</a:t>
            </a:fld>
            <a:endParaRPr lang="zh-CN"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QAM</a:t>
            </a:r>
            <a:r>
              <a:rPr lang="zh-CN" altLang="en-US" dirty="0"/>
              <a:t>是用两路独立的基带信号对两个相互正交的同频载波进行抑制载波双边带调幅，利用这种已调信号的频谱在同一带宽内的正交性，实现两路并行的数字信息的传输</a:t>
            </a:r>
          </a:p>
        </p:txBody>
      </p:sp>
      <p:sp>
        <p:nvSpPr>
          <p:cNvPr id="4" name="灯片编号占位符 3"/>
          <p:cNvSpPr>
            <a:spLocks noGrp="1"/>
          </p:cNvSpPr>
          <p:nvPr>
            <p:ph type="sldNum" sz="quarter" idx="10"/>
          </p:nvPr>
        </p:nvSpPr>
        <p:spPr/>
        <p:txBody>
          <a:bodyPr/>
          <a:lstStyle/>
          <a:p>
            <a:pPr>
              <a:defRPr/>
            </a:pPr>
            <a:fld id="{EE025C1A-7520-4F5A-B36D-1CB94F0F200B}" type="slidenum">
              <a:rPr lang="zh-CN" altLang="en-US" smtClean="0"/>
              <a:t>49</a:t>
            </a:fld>
            <a:endParaRPr lang="zh-CN" altLang="en-US"/>
          </a:p>
        </p:txBody>
      </p:sp>
    </p:spTree>
    <p:extLst>
      <p:ext uri="{BB962C8B-B14F-4D97-AF65-F5344CB8AC3E}">
        <p14:creationId xmlns:p14="http://schemas.microsoft.com/office/powerpoint/2010/main" val="2835052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E025C1A-7520-4F5A-B36D-1CB94F0F200B}" type="slidenum">
              <a:rPr lang="zh-CN" altLang="en-US" smtClean="0"/>
              <a:t>50</a:t>
            </a:fld>
            <a:endParaRPr lang="zh-CN" altLang="en-US"/>
          </a:p>
        </p:txBody>
      </p:sp>
    </p:spTree>
    <p:extLst>
      <p:ext uri="{BB962C8B-B14F-4D97-AF65-F5344CB8AC3E}">
        <p14:creationId xmlns:p14="http://schemas.microsoft.com/office/powerpoint/2010/main" val="3149589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p:cNvSpPr>
            <a:spLocks noGrp="1" noRot="1" noChangeAspect="1" noTextEdit="1"/>
          </p:cNvSpPr>
          <p:nvPr>
            <p:ph type="sldImg"/>
          </p:nvPr>
        </p:nvSpPr>
        <p:spPr bwMode="auto">
          <a:noFill/>
          <a:ln>
            <a:solidFill>
              <a:srgbClr val="000000"/>
            </a:solidFill>
            <a:miter lim="800000"/>
          </a:ln>
        </p:spPr>
      </p:sp>
      <p:sp>
        <p:nvSpPr>
          <p:cNvPr id="65538"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FCF437A5-E5F2-40FA-AE1D-0109EB96A0BD}" type="slidenum">
              <a:rPr lang="zh-CN" altLang="en-US" smtClean="0"/>
              <a:t>62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未命名"/>
          <p:cNvPicPr>
            <a:picLocks noChangeAspect="1" noChangeArrowheads="1"/>
          </p:cNvPicPr>
          <p:nvPr/>
        </p:nvPicPr>
        <p:blipFill>
          <a:blip r:embed="rId2"/>
          <a:srcRect/>
          <a:stretch>
            <a:fillRect/>
          </a:stretch>
        </p:blipFill>
        <p:spPr bwMode="auto">
          <a:xfrm>
            <a:off x="0" y="5734050"/>
            <a:ext cx="9144000" cy="1123950"/>
          </a:xfrm>
          <a:prstGeom prst="rect">
            <a:avLst/>
          </a:prstGeom>
          <a:noFill/>
          <a:ln w="9525">
            <a:noFill/>
            <a:miter lim="800000"/>
            <a:headEnd/>
            <a:tailEnd/>
          </a:ln>
        </p:spPr>
      </p:pic>
      <p:pic>
        <p:nvPicPr>
          <p:cNvPr id="5" name="Picture 2" descr="index08_01"/>
          <p:cNvPicPr>
            <a:picLocks noChangeAspect="1" noChangeArrowheads="1"/>
          </p:cNvPicPr>
          <p:nvPr/>
        </p:nvPicPr>
        <p:blipFill>
          <a:blip r:embed="rId3"/>
          <a:srcRect/>
          <a:stretch>
            <a:fillRect/>
          </a:stretch>
        </p:blipFill>
        <p:spPr bwMode="auto">
          <a:xfrm>
            <a:off x="0" y="0"/>
            <a:ext cx="2571750" cy="628650"/>
          </a:xfrm>
          <a:prstGeom prst="rect">
            <a:avLst/>
          </a:prstGeom>
          <a:noFill/>
          <a:ln w="9525">
            <a:noFill/>
            <a:miter lim="800000"/>
            <a:headEnd/>
            <a:tailEnd/>
          </a:ln>
        </p:spPr>
      </p:pic>
      <p:pic>
        <p:nvPicPr>
          <p:cNvPr id="6" name="Picture 10" descr="USTC校徽"/>
          <p:cNvPicPr>
            <a:picLocks noChangeAspect="1" noChangeArrowheads="1"/>
          </p:cNvPicPr>
          <p:nvPr/>
        </p:nvPicPr>
        <p:blipFill>
          <a:blip r:embed="rId4"/>
          <a:srcRect/>
          <a:stretch>
            <a:fillRect/>
          </a:stretch>
        </p:blipFill>
        <p:spPr bwMode="auto">
          <a:xfrm>
            <a:off x="827088" y="3786188"/>
            <a:ext cx="2274887" cy="1517650"/>
          </a:xfrm>
          <a:prstGeom prst="rect">
            <a:avLst/>
          </a:prstGeom>
          <a:noFill/>
          <a:ln w="9525">
            <a:noFill/>
            <a:miter lim="800000"/>
            <a:headEnd/>
            <a:tailEnd/>
          </a:ln>
        </p:spPr>
      </p:pic>
      <p:sp>
        <p:nvSpPr>
          <p:cNvPr id="58372" name="Rectangle 4"/>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58373" name="Rectangle 5"/>
          <p:cNvSpPr>
            <a:spLocks noGrp="1" noChangeArrowheads="1"/>
          </p:cNvSpPr>
          <p:nvPr>
            <p:ph type="subTitle" idx="1"/>
          </p:nvPr>
        </p:nvSpPr>
        <p:spPr>
          <a:xfrm>
            <a:off x="2339975" y="3789363"/>
            <a:ext cx="6400800" cy="1752600"/>
          </a:xfrm>
        </p:spPr>
        <p:txBody>
          <a:bodyPr/>
          <a:lstStyle>
            <a:lvl1pPr marL="0" indent="0" algn="ctr">
              <a:buFont typeface="Wingdings" panose="05000000000000000000" pitchFamily="2" charset="2"/>
              <a:buNone/>
              <a:defRPr>
                <a:solidFill>
                  <a:srgbClr val="000099"/>
                </a:solidFill>
              </a:defRPr>
            </a:lvl1pPr>
          </a:lstStyle>
          <a:p>
            <a:r>
              <a:rPr lang="zh-CN" altLang="en-US"/>
              <a:t>单击此处编辑母版副标题样式</a:t>
            </a:r>
          </a:p>
        </p:txBody>
      </p:sp>
      <p:sp>
        <p:nvSpPr>
          <p:cNvPr id="7" name="Rectangle 6"/>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9F3F2787-29C0-4513-A510-721546CEAB58}" type="datetime1">
              <a:rPr lang="zh-CN" altLang="en-US"/>
              <a:t>2019/3/18</a:t>
            </a:fld>
            <a:endParaRPr lang="zh-CN" altLang="en-US"/>
          </a:p>
        </p:txBody>
      </p:sp>
      <p:sp>
        <p:nvSpPr>
          <p:cNvPr id="8" name="Rectangle 7"/>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zh-CN" altLang="en-US"/>
          </a:p>
        </p:txBody>
      </p:sp>
      <p:sp>
        <p:nvSpPr>
          <p:cNvPr id="9" name="Rectangle 8"/>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58BB1B70-78FB-43A1-8E68-4F176E9341FC}" type="slidenum">
              <a:rPr lang="zh-CN" altLang="en-US"/>
              <a:t>‹#›</a:t>
            </a:fld>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A649FAE6-637E-4DFA-809B-69E88A544B1F}" type="datetime1">
              <a:rPr lang="zh-CN" altLang="en-US"/>
              <a:t>2019/3/18</a:t>
            </a:fld>
            <a:endParaRPr lang="zh-CN" altLang="en-US"/>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lvl1pPr>
          </a:lstStyle>
          <a:p>
            <a:pPr>
              <a:defRPr/>
            </a:pPr>
            <a:fld id="{05FF007D-BF0F-4E25-8E6C-C96946976003}" type="slidenum">
              <a:rPr lang="zh-CN" altLang="en-US"/>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0213" y="214313"/>
            <a:ext cx="2174875"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214313"/>
            <a:ext cx="6376988"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p:txBody>
          <a:bodyPr/>
          <a:lstStyle>
            <a:lvl1pPr>
              <a:defRPr/>
            </a:lvl1pPr>
          </a:lstStyle>
          <a:p>
            <a:pPr>
              <a:defRPr/>
            </a:pPr>
            <a:fld id="{DA6ECD83-1461-493A-864F-22042FB69465}" type="datetime1">
              <a:rPr lang="zh-CN" altLang="en-US"/>
              <a:t>2019/3/18</a:t>
            </a:fld>
            <a:endParaRPr lang="zh-CN" altLang="en-US"/>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lvl1pPr>
          </a:lstStyle>
          <a:p>
            <a:pPr>
              <a:defRPr/>
            </a:pPr>
            <a:fld id="{062856A8-296A-4143-9BEE-E2602FC1E8CB}" type="slidenum">
              <a:rPr lang="zh-CN" altLang="en-US"/>
              <a:t>‹#›</a:t>
            </a:fld>
            <a:endParaRPr lang="zh-CN" alt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fld id="{BB962C8B-B14F-4D97-AF65-F5344CB8AC3E}" type="datetime1">
              <a:rPr lang="zh-CN" altLang="en-US" dirty="0"/>
              <a:t>2019/3/18</a:t>
            </a:fld>
            <a:endParaRPr lang="zh-CN" altLang="en-US" dirty="0"/>
          </a:p>
        </p:txBody>
      </p:sp>
      <p:sp>
        <p:nvSpPr>
          <p:cNvPr id="6" name="页脚占位符 5"/>
          <p:cNvSpPr>
            <a:spLocks noGrp="1"/>
          </p:cNvSpPr>
          <p:nvPr>
            <p:ph type="ftr" sz="quarter" idx="11"/>
          </p:nvPr>
        </p:nvSpPr>
        <p:spPr/>
        <p:txBody>
          <a:bodyPr/>
          <a:lstStyle/>
          <a:p>
            <a:pPr lvl="0"/>
            <a:endParaRPr lang="zh-CN" dirty="0"/>
          </a:p>
        </p:txBody>
      </p:sp>
      <p:sp>
        <p:nvSpPr>
          <p:cNvPr id="7" name="灯片编号占位符 6"/>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lvl="0"/>
            <a:fld id="{BB962C8B-B14F-4D97-AF65-F5344CB8AC3E}" type="datetime1">
              <a:rPr lang="zh-CN" altLang="en-US" dirty="0"/>
              <a:t>2019/3/18</a:t>
            </a:fld>
            <a:endParaRPr lang="zh-CN" altLang="en-US" dirty="0"/>
          </a:p>
        </p:txBody>
      </p:sp>
      <p:sp>
        <p:nvSpPr>
          <p:cNvPr id="4" name="页脚占位符 3"/>
          <p:cNvSpPr>
            <a:spLocks noGrp="1"/>
          </p:cNvSpPr>
          <p:nvPr>
            <p:ph type="ftr" sz="quarter" idx="11"/>
          </p:nvPr>
        </p:nvSpPr>
        <p:spPr/>
        <p:txBody>
          <a:bodyPr/>
          <a:lstStyle/>
          <a:p>
            <a:pPr lvl="0"/>
            <a:endParaRPr lang="zh-CN" dirty="0"/>
          </a:p>
        </p:txBody>
      </p:sp>
      <p:sp>
        <p:nvSpPr>
          <p:cNvPr id="5" name="灯片编号占位符 4"/>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29150" y="4076700"/>
            <a:ext cx="3886200" cy="2100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pPr lvl="0"/>
            <a:fld id="{BB962C8B-B14F-4D97-AF65-F5344CB8AC3E}" type="datetime1">
              <a:rPr lang="zh-CN" altLang="en-US" dirty="0"/>
              <a:t>2019/3/18</a:t>
            </a:fld>
            <a:endParaRPr lang="zh-CN" altLang="en-US" dirty="0"/>
          </a:p>
        </p:txBody>
      </p:sp>
      <p:sp>
        <p:nvSpPr>
          <p:cNvPr id="7" name="页脚占位符 6"/>
          <p:cNvSpPr>
            <a:spLocks noGrp="1"/>
          </p:cNvSpPr>
          <p:nvPr>
            <p:ph type="ftr" sz="quarter" idx="11"/>
          </p:nvPr>
        </p:nvSpPr>
        <p:spPr/>
        <p:txBody>
          <a:bodyPr/>
          <a:lstStyle/>
          <a:p>
            <a:pPr lvl="0"/>
            <a:endParaRPr lang="zh-CN" dirty="0"/>
          </a:p>
        </p:txBody>
      </p:sp>
      <p:sp>
        <p:nvSpPr>
          <p:cNvPr id="8" name="灯片编号占位符 7"/>
          <p:cNvSpPr>
            <a:spLocks noGrp="1"/>
          </p:cNvSpPr>
          <p:nvPr>
            <p:ph type="sldNum" sz="quarter" idx="12"/>
          </p:nvPr>
        </p:nvSpPr>
        <p:spPr/>
        <p:txBody>
          <a:bodyPr/>
          <a:lstStyle/>
          <a:p>
            <a:pPr lvl="0"/>
            <a:fld id="{9A0DB2DC-4C9A-4742-B13C-FB6460FD3503}" type="slidenum">
              <a:rPr lang="en-US" altLang="zh-CN" dirty="0"/>
              <a:t>‹#›</a:t>
            </a:fld>
            <a:endParaRPr lang="zh-CN" dirty="0"/>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图表占位符 2"/>
          <p:cNvSpPr>
            <a:spLocks noGrp="1"/>
          </p:cNvSpPr>
          <p:nvPr>
            <p:ph type="chart" idx="1"/>
          </p:nvPr>
        </p:nvSpPr>
        <p:spPr/>
        <p:txBody>
          <a:bodyPr/>
          <a:lstStyle/>
          <a:p>
            <a:endParaRPr lang="zh-CN" altLang="en-US"/>
          </a:p>
        </p:txBody>
      </p:sp>
      <p:sp>
        <p:nvSpPr>
          <p:cNvPr id="4" name="日期占位符 3"/>
          <p:cNvSpPr>
            <a:spLocks noGrp="1"/>
          </p:cNvSpPr>
          <p:nvPr>
            <p:ph type="dt" sz="half" idx="10"/>
          </p:nvPr>
        </p:nvSpPr>
        <p:spPr/>
        <p:txBody>
          <a:bodyPr/>
          <a:lstStyle/>
          <a:p>
            <a:pPr lvl="0" eaLnBrk="0" hangingPunct="0"/>
            <a:endParaRPr lang="zh-CN" altLang="en-US" dirty="0"/>
          </a:p>
        </p:txBody>
      </p:sp>
      <p:sp>
        <p:nvSpPr>
          <p:cNvPr id="5" name="页脚占位符 4"/>
          <p:cNvSpPr>
            <a:spLocks noGrp="1"/>
          </p:cNvSpPr>
          <p:nvPr>
            <p:ph type="ftr" sz="quarter" idx="11"/>
          </p:nvPr>
        </p:nvSpPr>
        <p:spPr/>
        <p:txBody>
          <a:bodyPr/>
          <a:lstStyle/>
          <a:p>
            <a:pPr lvl="0" eaLnBrk="0" hangingPunct="0"/>
            <a:endParaRPr lang="zh-CN" dirty="0"/>
          </a:p>
        </p:txBody>
      </p:sp>
      <p:sp>
        <p:nvSpPr>
          <p:cNvPr id="6" name="灯片编号占位符 5"/>
          <p:cNvSpPr>
            <a:spLocks noGrp="1"/>
          </p:cNvSpPr>
          <p:nvPr>
            <p:ph type="sldNum" sz="quarter" idx="12"/>
          </p:nvPr>
        </p:nvSpPr>
        <p:spPr/>
        <p:txBody>
          <a:bodyPr/>
          <a:lstStyle/>
          <a:p>
            <a:pPr lvl="0" eaLnBrk="0" hangingPunct="0"/>
            <a:fld id="{9A0DB2DC-4C9A-4742-B13C-FB6460FD3503}" type="slidenum">
              <a:rPr lang="en-US" altLang="zh-CN" dirty="0"/>
              <a:t>‹#›</a:t>
            </a:fld>
            <a:endParaRPr lang="zh-CN" dirty="0"/>
          </a:p>
        </p:txBody>
      </p:sp>
    </p:spTree>
    <p:extLst>
      <p:ext uri="{BB962C8B-B14F-4D97-AF65-F5344CB8AC3E}">
        <p14:creationId xmlns:p14="http://schemas.microsoft.com/office/powerpoint/2010/main" val="428424759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eaLnBrk="1">
              <a:defRPr/>
            </a:lvl1pPr>
            <a:lvl2pPr eaLnBrk="1">
              <a:defRPr/>
            </a:lvl2pPr>
            <a:lvl3pPr eaLnBrk="1">
              <a:defRPr/>
            </a:lvl3pPr>
            <a:lvl4pPr eaLnBrk="1">
              <a:defRPr/>
            </a:lvl4pPr>
            <a:lvl5pPr eaLnBrk="1">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dt" sz="half" idx="10"/>
          </p:nvPr>
        </p:nvSpPr>
        <p:spPr/>
        <p:txBody>
          <a:bodyPr/>
          <a:lstStyle>
            <a:lvl1pPr>
              <a:defRPr/>
            </a:lvl1pPr>
          </a:lstStyle>
          <a:p>
            <a:pPr>
              <a:defRPr/>
            </a:pPr>
            <a:fld id="{B29086DC-659F-43C9-9A0D-CD715621601E}" type="datetime1">
              <a:rPr lang="zh-CN" altLang="en-US"/>
              <a:t>2019/3/18</a:t>
            </a:fld>
            <a:endParaRPr lang="zh-CN" altLang="en-US"/>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lvl1pPr>
          </a:lstStyle>
          <a:p>
            <a:pPr>
              <a:defRPr/>
            </a:pPr>
            <a:fld id="{BC47EBFD-D262-4EEA-91E8-61614B27207E}" type="slidenum">
              <a:rPr lang="zh-CN" altLang="en-US"/>
              <a:t>‹#›</a:t>
            </a:fld>
            <a:endParaRPr lang="zh-CN" alt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p:txBody>
          <a:bodyPr/>
          <a:lstStyle>
            <a:lvl1pPr>
              <a:defRPr/>
            </a:lvl1pPr>
          </a:lstStyle>
          <a:p>
            <a:pPr>
              <a:defRPr/>
            </a:pPr>
            <a:fld id="{79226734-DABC-4494-83D3-BFED2D88D944}" type="datetime1">
              <a:rPr lang="zh-CN" altLang="en-US"/>
              <a:t>2019/3/18</a:t>
            </a:fld>
            <a:endParaRPr lang="zh-CN" altLang="en-US"/>
          </a:p>
        </p:txBody>
      </p:sp>
      <p:sp>
        <p:nvSpPr>
          <p:cNvPr id="5" name="Rectangle 7"/>
          <p:cNvSpPr>
            <a:spLocks noGrp="1" noChangeArrowheads="1"/>
          </p:cNvSpPr>
          <p:nvPr>
            <p:ph type="ftr" sz="quarter" idx="11"/>
          </p:nvPr>
        </p:nvSpPr>
        <p:spPr/>
        <p:txBody>
          <a:bodyPr/>
          <a:lstStyle>
            <a:lvl1pPr>
              <a:defRPr/>
            </a:lvl1pPr>
          </a:lstStyle>
          <a:p>
            <a:pPr>
              <a:defRPr/>
            </a:pPr>
            <a:endParaRPr lang="zh-CN" altLang="en-US"/>
          </a:p>
        </p:txBody>
      </p:sp>
      <p:sp>
        <p:nvSpPr>
          <p:cNvPr id="6" name="Rectangle 8"/>
          <p:cNvSpPr>
            <a:spLocks noGrp="1" noChangeArrowheads="1"/>
          </p:cNvSpPr>
          <p:nvPr>
            <p:ph type="sldNum" sz="quarter" idx="12"/>
          </p:nvPr>
        </p:nvSpPr>
        <p:spPr/>
        <p:txBody>
          <a:bodyPr/>
          <a:lstStyle>
            <a:lvl1pPr>
              <a:defRPr/>
            </a:lvl1pPr>
          </a:lstStyle>
          <a:p>
            <a:pPr>
              <a:defRPr/>
            </a:pPr>
            <a:fld id="{6650CDBE-B911-44E0-8DF7-F50E0E13B442}" type="slidenum">
              <a:rPr lang="zh-CN" altLang="en-US"/>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844675"/>
            <a:ext cx="4275138"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8363" y="1844675"/>
            <a:ext cx="4276725"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p:txBody>
          <a:bodyPr/>
          <a:lstStyle>
            <a:lvl1pPr>
              <a:defRPr/>
            </a:lvl1pPr>
          </a:lstStyle>
          <a:p>
            <a:pPr>
              <a:defRPr/>
            </a:pPr>
            <a:fld id="{A6F27D14-B8FD-4B65-B2EF-565546E99E36}" type="datetime1">
              <a:rPr lang="zh-CN" altLang="en-US"/>
              <a:t>2019/3/18</a:t>
            </a:fld>
            <a:endParaRPr lang="zh-CN" altLang="en-US"/>
          </a:p>
        </p:txBody>
      </p:sp>
      <p:sp>
        <p:nvSpPr>
          <p:cNvPr id="6" name="Rectangle 7"/>
          <p:cNvSpPr>
            <a:spLocks noGrp="1" noChangeArrowheads="1"/>
          </p:cNvSpPr>
          <p:nvPr>
            <p:ph type="ftr" sz="quarter" idx="11"/>
          </p:nvPr>
        </p:nvSpPr>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p:txBody>
          <a:bodyPr/>
          <a:lstStyle>
            <a:lvl1pPr>
              <a:defRPr/>
            </a:lvl1pPr>
          </a:lstStyle>
          <a:p>
            <a:pPr>
              <a:defRPr/>
            </a:pPr>
            <a:fld id="{5D5C3430-5546-490E-B842-731C29AA4819}" type="slidenum">
              <a:rPr lang="zh-CN" altLang="en-US"/>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p:txBody>
          <a:bodyPr/>
          <a:lstStyle>
            <a:lvl1pPr>
              <a:defRPr/>
            </a:lvl1pPr>
          </a:lstStyle>
          <a:p>
            <a:pPr>
              <a:defRPr/>
            </a:pPr>
            <a:fld id="{EDB22C66-04EB-4D4E-A27F-40A3F36E6FA9}" type="datetime1">
              <a:rPr lang="zh-CN" altLang="en-US"/>
              <a:t>2019/3/18</a:t>
            </a:fld>
            <a:endParaRPr lang="zh-CN" altLang="en-US"/>
          </a:p>
        </p:txBody>
      </p:sp>
      <p:sp>
        <p:nvSpPr>
          <p:cNvPr id="8" name="Rectangle 7"/>
          <p:cNvSpPr>
            <a:spLocks noGrp="1" noChangeArrowheads="1"/>
          </p:cNvSpPr>
          <p:nvPr>
            <p:ph type="ftr" sz="quarter" idx="11"/>
          </p:nvPr>
        </p:nvSpPr>
        <p:spPr/>
        <p:txBody>
          <a:bodyPr/>
          <a:lstStyle>
            <a:lvl1pPr>
              <a:defRPr/>
            </a:lvl1pPr>
          </a:lstStyle>
          <a:p>
            <a:pPr>
              <a:defRPr/>
            </a:pPr>
            <a:endParaRPr lang="zh-CN" altLang="en-US"/>
          </a:p>
        </p:txBody>
      </p:sp>
      <p:sp>
        <p:nvSpPr>
          <p:cNvPr id="9" name="Rectangle 8"/>
          <p:cNvSpPr>
            <a:spLocks noGrp="1" noChangeArrowheads="1"/>
          </p:cNvSpPr>
          <p:nvPr>
            <p:ph type="sldNum" sz="quarter" idx="12"/>
          </p:nvPr>
        </p:nvSpPr>
        <p:spPr/>
        <p:txBody>
          <a:bodyPr/>
          <a:lstStyle>
            <a:lvl1pPr>
              <a:defRPr/>
            </a:lvl1pPr>
          </a:lstStyle>
          <a:p>
            <a:pPr>
              <a:defRPr/>
            </a:pPr>
            <a:fld id="{AF9280B4-FC42-4BC7-9483-A429C9D45A6E}" type="slidenum">
              <a:rPr lang="zh-CN" altLang="en-US"/>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p:txBody>
          <a:bodyPr/>
          <a:lstStyle>
            <a:lvl1pPr>
              <a:defRPr/>
            </a:lvl1pPr>
          </a:lstStyle>
          <a:p>
            <a:pPr>
              <a:defRPr/>
            </a:pPr>
            <a:fld id="{B9F89E50-6D91-406E-9977-D68F33DCB13C}" type="datetime1">
              <a:rPr lang="zh-CN" altLang="en-US"/>
              <a:t>2019/3/18</a:t>
            </a:fld>
            <a:endParaRPr lang="zh-CN" altLang="en-US"/>
          </a:p>
        </p:txBody>
      </p:sp>
      <p:sp>
        <p:nvSpPr>
          <p:cNvPr id="4" name="Rectangle 7"/>
          <p:cNvSpPr>
            <a:spLocks noGrp="1" noChangeArrowheads="1"/>
          </p:cNvSpPr>
          <p:nvPr>
            <p:ph type="ftr" sz="quarter" idx="11"/>
          </p:nvPr>
        </p:nvSpPr>
        <p:spPr/>
        <p:txBody>
          <a:bodyPr/>
          <a:lstStyle>
            <a:lvl1pPr>
              <a:defRPr/>
            </a:lvl1pPr>
          </a:lstStyle>
          <a:p>
            <a:pPr>
              <a:defRPr/>
            </a:pPr>
            <a:endParaRPr lang="zh-CN" altLang="en-US"/>
          </a:p>
        </p:txBody>
      </p:sp>
      <p:sp>
        <p:nvSpPr>
          <p:cNvPr id="5" name="Rectangle 8"/>
          <p:cNvSpPr>
            <a:spLocks noGrp="1" noChangeArrowheads="1"/>
          </p:cNvSpPr>
          <p:nvPr>
            <p:ph type="sldNum" sz="quarter" idx="12"/>
          </p:nvPr>
        </p:nvSpPr>
        <p:spPr/>
        <p:txBody>
          <a:bodyPr/>
          <a:lstStyle>
            <a:lvl1pPr>
              <a:defRPr/>
            </a:lvl1pPr>
          </a:lstStyle>
          <a:p>
            <a:pPr>
              <a:defRPr/>
            </a:pPr>
            <a:fld id="{27E69746-D96D-47DC-8A2D-403776FA948D}" type="slidenum">
              <a:rPr lang="zh-CN" altLang="en-US"/>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fld id="{FB7F2BF3-0712-44E9-92C8-A5D3E919F2E9}" type="datetime1">
              <a:rPr lang="zh-CN" altLang="en-US"/>
              <a:t>2019/3/18</a:t>
            </a:fld>
            <a:endParaRPr lang="zh-CN" altLang="en-US"/>
          </a:p>
        </p:txBody>
      </p:sp>
      <p:sp>
        <p:nvSpPr>
          <p:cNvPr id="3" name="Rectangle 7"/>
          <p:cNvSpPr>
            <a:spLocks noGrp="1" noChangeArrowheads="1"/>
          </p:cNvSpPr>
          <p:nvPr>
            <p:ph type="ftr" sz="quarter" idx="11"/>
          </p:nvPr>
        </p:nvSpPr>
        <p:spPr/>
        <p:txBody>
          <a:bodyPr/>
          <a:lstStyle>
            <a:lvl1pPr>
              <a:defRPr/>
            </a:lvl1pPr>
          </a:lstStyle>
          <a:p>
            <a:pPr>
              <a:defRPr/>
            </a:pPr>
            <a:endParaRPr lang="zh-CN" altLang="en-US"/>
          </a:p>
        </p:txBody>
      </p:sp>
      <p:sp>
        <p:nvSpPr>
          <p:cNvPr id="4" name="Rectangle 8"/>
          <p:cNvSpPr>
            <a:spLocks noGrp="1" noChangeArrowheads="1"/>
          </p:cNvSpPr>
          <p:nvPr>
            <p:ph type="sldNum" sz="quarter" idx="12"/>
          </p:nvPr>
        </p:nvSpPr>
        <p:spPr/>
        <p:txBody>
          <a:bodyPr/>
          <a:lstStyle>
            <a:lvl1pPr>
              <a:defRPr/>
            </a:lvl1pPr>
          </a:lstStyle>
          <a:p>
            <a:pPr>
              <a:defRPr/>
            </a:pPr>
            <a:fld id="{4CB0D1DE-BDEC-4380-B66E-17F31E33354B}" type="slidenum">
              <a:rPr lang="zh-CN" altLang="en-US"/>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C0E83392-E81D-4A8F-B50E-3C4176ED3926}" type="datetime1">
              <a:rPr lang="zh-CN" altLang="en-US"/>
              <a:t>2019/3/18</a:t>
            </a:fld>
            <a:endParaRPr lang="zh-CN" altLang="en-US"/>
          </a:p>
        </p:txBody>
      </p:sp>
      <p:sp>
        <p:nvSpPr>
          <p:cNvPr id="6" name="Rectangle 7"/>
          <p:cNvSpPr>
            <a:spLocks noGrp="1" noChangeArrowheads="1"/>
          </p:cNvSpPr>
          <p:nvPr>
            <p:ph type="ftr" sz="quarter" idx="11"/>
          </p:nvPr>
        </p:nvSpPr>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p:txBody>
          <a:bodyPr/>
          <a:lstStyle>
            <a:lvl1pPr>
              <a:defRPr/>
            </a:lvl1pPr>
          </a:lstStyle>
          <a:p>
            <a:pPr>
              <a:defRPr/>
            </a:pPr>
            <a:fld id="{FB73526C-2B1E-4133-9F22-EEF8EC45657F}" type="slidenum">
              <a:rPr lang="zh-CN" altLang="en-US"/>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p:txBody>
          <a:bodyPr/>
          <a:lstStyle>
            <a:lvl1pPr>
              <a:defRPr/>
            </a:lvl1pPr>
          </a:lstStyle>
          <a:p>
            <a:pPr>
              <a:defRPr/>
            </a:pPr>
            <a:fld id="{98ED2C42-D47F-49C4-AD4B-AADF45D0EC45}" type="datetime1">
              <a:rPr lang="zh-CN" altLang="en-US"/>
              <a:t>2019/3/18</a:t>
            </a:fld>
            <a:endParaRPr lang="zh-CN" altLang="en-US"/>
          </a:p>
        </p:txBody>
      </p:sp>
      <p:sp>
        <p:nvSpPr>
          <p:cNvPr id="6" name="Rectangle 7"/>
          <p:cNvSpPr>
            <a:spLocks noGrp="1" noChangeArrowheads="1"/>
          </p:cNvSpPr>
          <p:nvPr>
            <p:ph type="ftr" sz="quarter" idx="11"/>
          </p:nvPr>
        </p:nvSpPr>
        <p:spPr/>
        <p:txBody>
          <a:bodyPr/>
          <a:lstStyle>
            <a:lvl1pPr>
              <a:defRPr/>
            </a:lvl1pPr>
          </a:lstStyle>
          <a:p>
            <a:pPr>
              <a:defRPr/>
            </a:pPr>
            <a:endParaRPr lang="zh-CN" altLang="en-US"/>
          </a:p>
        </p:txBody>
      </p:sp>
      <p:sp>
        <p:nvSpPr>
          <p:cNvPr id="7" name="Rectangle 8"/>
          <p:cNvSpPr>
            <a:spLocks noGrp="1" noChangeArrowheads="1"/>
          </p:cNvSpPr>
          <p:nvPr>
            <p:ph type="sldNum" sz="quarter" idx="12"/>
          </p:nvPr>
        </p:nvSpPr>
        <p:spPr/>
        <p:txBody>
          <a:bodyPr/>
          <a:lstStyle>
            <a:lvl1pPr>
              <a:defRPr/>
            </a:lvl1pPr>
          </a:lstStyle>
          <a:p>
            <a:pPr>
              <a:defRPr/>
            </a:pPr>
            <a:fld id="{A7E05DFA-BD5A-4389-8551-B2C402032843}" type="slidenum">
              <a:rPr lang="zh-CN" altLang="en-US"/>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4578" name="Picture 9" descr="未命名"/>
          <p:cNvPicPr>
            <a:picLocks noChangeAspect="1" noChangeArrowheads="1"/>
          </p:cNvPicPr>
          <p:nvPr/>
        </p:nvPicPr>
        <p:blipFill>
          <a:blip r:embed="rId17">
            <a:lum bright="30000" contrast="-36000"/>
          </a:blip>
          <a:srcRect/>
          <a:stretch>
            <a:fillRect/>
          </a:stretch>
        </p:blipFill>
        <p:spPr bwMode="auto">
          <a:xfrm>
            <a:off x="0" y="5734050"/>
            <a:ext cx="9144000" cy="1123950"/>
          </a:xfrm>
          <a:prstGeom prst="rect">
            <a:avLst/>
          </a:prstGeom>
          <a:noFill/>
          <a:ln w="9525">
            <a:noFill/>
            <a:miter lim="800000"/>
            <a:headEnd/>
            <a:tailEnd/>
          </a:ln>
        </p:spPr>
      </p:pic>
      <p:pic>
        <p:nvPicPr>
          <p:cNvPr id="24579" name="Picture 2" descr="index08_01"/>
          <p:cNvPicPr>
            <a:picLocks noChangeAspect="1" noChangeArrowheads="1"/>
          </p:cNvPicPr>
          <p:nvPr/>
        </p:nvPicPr>
        <p:blipFill>
          <a:blip r:embed="rId18"/>
          <a:srcRect/>
          <a:stretch>
            <a:fillRect/>
          </a:stretch>
        </p:blipFill>
        <p:spPr bwMode="auto">
          <a:xfrm>
            <a:off x="0" y="0"/>
            <a:ext cx="2571750" cy="628650"/>
          </a:xfrm>
          <a:prstGeom prst="rect">
            <a:avLst/>
          </a:prstGeom>
          <a:noFill/>
          <a:ln w="9525">
            <a:noFill/>
            <a:miter lim="800000"/>
            <a:headEnd/>
            <a:tailEnd/>
          </a:ln>
        </p:spPr>
      </p:pic>
      <p:sp>
        <p:nvSpPr>
          <p:cNvPr id="24580" name="Rectangle 4"/>
          <p:cNvSpPr>
            <a:spLocks noGrp="1" noChangeArrowheads="1"/>
          </p:cNvSpPr>
          <p:nvPr>
            <p:ph type="title"/>
          </p:nvPr>
        </p:nvSpPr>
        <p:spPr bwMode="auto">
          <a:xfrm>
            <a:off x="250825" y="214313"/>
            <a:ext cx="8693150" cy="1462087"/>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p>
        </p:txBody>
      </p:sp>
      <p:sp>
        <p:nvSpPr>
          <p:cNvPr id="24581" name="Rectangle 5"/>
          <p:cNvSpPr>
            <a:spLocks noGrp="1" noChangeArrowheads="1"/>
          </p:cNvSpPr>
          <p:nvPr>
            <p:ph type="body" idx="1"/>
          </p:nvPr>
        </p:nvSpPr>
        <p:spPr bwMode="auto">
          <a:xfrm>
            <a:off x="250825" y="1844675"/>
            <a:ext cx="8704263" cy="42878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7350" name="Rectangle 6"/>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fontAlgn="auto">
              <a:spcBef>
                <a:spcPts val="0"/>
              </a:spcBef>
              <a:spcAft>
                <a:spcPts val="0"/>
              </a:spcAft>
              <a:defRPr sz="1400">
                <a:latin typeface="+mj-lt"/>
                <a:ea typeface="+mn-ea"/>
              </a:defRPr>
            </a:lvl1pPr>
          </a:lstStyle>
          <a:p>
            <a:pPr>
              <a:defRPr/>
            </a:pPr>
            <a:fld id="{2160A0D0-0CB5-48C8-9038-887967CB8DEF}" type="datetime1">
              <a:rPr lang="zh-CN" altLang="en-US"/>
              <a:t>2019/3/18</a:t>
            </a:fld>
            <a:endParaRPr lang="zh-CN" altLang="en-US"/>
          </a:p>
        </p:txBody>
      </p:sp>
      <p:sp>
        <p:nvSpPr>
          <p:cNvPr id="57351" name="Rectangle 7"/>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fontAlgn="auto">
              <a:spcBef>
                <a:spcPts val="0"/>
              </a:spcBef>
              <a:spcAft>
                <a:spcPts val="0"/>
              </a:spcAft>
              <a:defRPr sz="1400">
                <a:latin typeface="+mj-lt"/>
                <a:ea typeface="+mn-ea"/>
              </a:defRPr>
            </a:lvl1pPr>
          </a:lstStyle>
          <a:p>
            <a:pPr>
              <a:defRPr/>
            </a:pPr>
            <a:endParaRPr lang="zh-CN" altLang="en-US"/>
          </a:p>
        </p:txBody>
      </p:sp>
      <p:sp>
        <p:nvSpPr>
          <p:cNvPr id="57352" name="Rectangle 8"/>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fontAlgn="auto">
              <a:spcBef>
                <a:spcPts val="0"/>
              </a:spcBef>
              <a:spcAft>
                <a:spcPts val="0"/>
              </a:spcAft>
              <a:defRPr sz="1400">
                <a:latin typeface="+mj-lt"/>
                <a:ea typeface="+mn-ea"/>
              </a:defRPr>
            </a:lvl1pPr>
          </a:lstStyle>
          <a:p>
            <a:pPr>
              <a:defRPr/>
            </a:pPr>
            <a:fld id="{BA322E36-8BCE-4933-ADFF-00FEB4245EAE}"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fade/>
  </p:transition>
  <p:hf hdr="0" ftr="0" dt="0"/>
  <p:txStyles>
    <p:titleStyle>
      <a:lvl1pPr algn="l" rtl="0" eaLnBrk="0" fontAlgn="base" hangingPunct="0">
        <a:spcBef>
          <a:spcPct val="0"/>
        </a:spcBef>
        <a:spcAft>
          <a:spcPct val="0"/>
        </a:spcAft>
        <a:defRPr sz="4400">
          <a:solidFill>
            <a:srgbClr val="CC0099"/>
          </a:solidFill>
          <a:latin typeface="+mj-lt"/>
          <a:ea typeface="+mj-ea"/>
          <a:cs typeface="楷体_GB2312"/>
        </a:defRPr>
      </a:lvl1pPr>
      <a:lvl2pPr algn="l" rtl="0" eaLnBrk="0" fontAlgn="base" hangingPunct="0">
        <a:spcBef>
          <a:spcPct val="0"/>
        </a:spcBef>
        <a:spcAft>
          <a:spcPct val="0"/>
        </a:spcAft>
        <a:defRPr sz="4400">
          <a:solidFill>
            <a:srgbClr val="CC0099"/>
          </a:solidFill>
          <a:latin typeface="Tahoma" panose="020B0604030504040204" pitchFamily="34" charset="0"/>
          <a:ea typeface="楷体_GB2312" pitchFamily="49" charset="-122"/>
          <a:cs typeface="楷体_GB2312"/>
        </a:defRPr>
      </a:lvl2pPr>
      <a:lvl3pPr algn="l" rtl="0" eaLnBrk="0" fontAlgn="base" hangingPunct="0">
        <a:spcBef>
          <a:spcPct val="0"/>
        </a:spcBef>
        <a:spcAft>
          <a:spcPct val="0"/>
        </a:spcAft>
        <a:defRPr sz="4400">
          <a:solidFill>
            <a:srgbClr val="CC0099"/>
          </a:solidFill>
          <a:latin typeface="Tahoma" panose="020B0604030504040204" pitchFamily="34" charset="0"/>
          <a:ea typeface="楷体_GB2312" pitchFamily="49" charset="-122"/>
          <a:cs typeface="楷体_GB2312"/>
        </a:defRPr>
      </a:lvl3pPr>
      <a:lvl4pPr algn="l" rtl="0" eaLnBrk="0" fontAlgn="base" hangingPunct="0">
        <a:spcBef>
          <a:spcPct val="0"/>
        </a:spcBef>
        <a:spcAft>
          <a:spcPct val="0"/>
        </a:spcAft>
        <a:defRPr sz="4400">
          <a:solidFill>
            <a:srgbClr val="CC0099"/>
          </a:solidFill>
          <a:latin typeface="Tahoma" panose="020B0604030504040204" pitchFamily="34" charset="0"/>
          <a:ea typeface="楷体_GB2312" pitchFamily="49" charset="-122"/>
          <a:cs typeface="楷体_GB2312"/>
        </a:defRPr>
      </a:lvl4pPr>
      <a:lvl5pPr algn="l" rtl="0" eaLnBrk="0" fontAlgn="base" hangingPunct="0">
        <a:spcBef>
          <a:spcPct val="0"/>
        </a:spcBef>
        <a:spcAft>
          <a:spcPct val="0"/>
        </a:spcAft>
        <a:defRPr sz="4400">
          <a:solidFill>
            <a:srgbClr val="CC0099"/>
          </a:solidFill>
          <a:latin typeface="Tahoma" panose="020B0604030504040204" pitchFamily="34" charset="0"/>
          <a:ea typeface="楷体_GB2312" pitchFamily="49" charset="-122"/>
          <a:cs typeface="楷体_GB2312"/>
        </a:defRPr>
      </a:lvl5pPr>
      <a:lvl6pPr marL="4572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6pPr>
      <a:lvl7pPr marL="9144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7pPr>
      <a:lvl8pPr marL="13716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8pPr>
      <a:lvl9pPr marL="18288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楷体_GB2312"/>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cs typeface="楷体_GB231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cs typeface="楷体_GB231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cs typeface="楷体_GB231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cs typeface="楷体_GB2312"/>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4.bin"/><Relationship Id="rId10" Type="http://schemas.openxmlformats.org/officeDocument/2006/relationships/image" Target="../media/image12.emf"/><Relationship Id="rId4" Type="http://schemas.openxmlformats.org/officeDocument/2006/relationships/image" Target="../media/image9.wmf"/><Relationship Id="rId9"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3.png"/><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4.emf"/><Relationship Id="rId5" Type="http://schemas.openxmlformats.org/officeDocument/2006/relationships/oleObject" Target="../embeddings/oleObject8.bin"/><Relationship Id="rId4" Type="http://schemas.openxmlformats.org/officeDocument/2006/relationships/image" Target="../media/image9.wmf"/></Relationships>
</file>

<file path=ppt/slides/_rels/slide19.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9.wmf"/><Relationship Id="rId5" Type="http://schemas.openxmlformats.org/officeDocument/2006/relationships/oleObject" Target="../embeddings/oleObject10.bin"/><Relationship Id="rId10" Type="http://schemas.openxmlformats.org/officeDocument/2006/relationships/image" Target="../media/image17.emf"/><Relationship Id="rId4" Type="http://schemas.openxmlformats.org/officeDocument/2006/relationships/image" Target="../media/image15.wmf"/><Relationship Id="rId9"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image" Target="../media/image18.wmf"/></Relationships>
</file>

<file path=ppt/slides/_rels/slide21.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9.wmf"/><Relationship Id="rId11" Type="http://schemas.openxmlformats.org/officeDocument/2006/relationships/image" Target="../media/image24.png"/><Relationship Id="rId5" Type="http://schemas.openxmlformats.org/officeDocument/2006/relationships/oleObject" Target="../embeddings/oleObject17.bin"/><Relationship Id="rId10" Type="http://schemas.openxmlformats.org/officeDocument/2006/relationships/image" Target="../media/image23.wmf"/><Relationship Id="rId4" Type="http://schemas.openxmlformats.org/officeDocument/2006/relationships/image" Target="../media/image21.wmf"/><Relationship Id="rId9" Type="http://schemas.openxmlformats.org/officeDocument/2006/relationships/oleObject" Target="../embeddings/oleObject19.bin"/></Relationships>
</file>

<file path=ppt/slides/_rels/slide22.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5.e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7.wmf"/><Relationship Id="rId4" Type="http://schemas.openxmlformats.org/officeDocument/2006/relationships/image" Target="../media/image19.wmf"/><Relationship Id="rId9" Type="http://schemas.openxmlformats.org/officeDocument/2006/relationships/oleObject" Target="../embeddings/oleObject23.bin"/><Relationship Id="rId14" Type="http://schemas.openxmlformats.org/officeDocument/2006/relationships/image" Target="../media/image2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0.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2.emf"/><Relationship Id="rId5" Type="http://schemas.openxmlformats.org/officeDocument/2006/relationships/oleObject" Target="../embeddings/oleObject28.bin"/><Relationship Id="rId4" Type="http://schemas.openxmlformats.org/officeDocument/2006/relationships/image" Target="../media/image31.wmf"/></Relationships>
</file>

<file path=ppt/slides/_rels/slide26.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4.xml"/><Relationship Id="rId1" Type="http://schemas.openxmlformats.org/officeDocument/2006/relationships/vmlDrawing" Target="../drawings/vmlDrawing12.vml"/><Relationship Id="rId6" Type="http://schemas.openxmlformats.org/officeDocument/2006/relationships/image" Target="../media/image34.wmf"/><Relationship Id="rId5" Type="http://schemas.openxmlformats.org/officeDocument/2006/relationships/oleObject" Target="../embeddings/oleObject30.bin"/><Relationship Id="rId4" Type="http://schemas.openxmlformats.org/officeDocument/2006/relationships/image" Target="../media/image33.emf"/></Relationships>
</file>

<file path=ppt/slides/_rels/slide27.xml.rels><?xml version="1.0" encoding="UTF-8" standalone="yes"?>
<Relationships xmlns="http://schemas.openxmlformats.org/package/2006/relationships"><Relationship Id="rId8" Type="http://schemas.openxmlformats.org/officeDocument/2006/relationships/image" Target="../media/image38.emf"/><Relationship Id="rId13" Type="http://schemas.openxmlformats.org/officeDocument/2006/relationships/oleObject" Target="../embeddings/oleObject37.bin"/><Relationship Id="rId18" Type="http://schemas.openxmlformats.org/officeDocument/2006/relationships/image" Target="../media/image43.w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40.wmf"/><Relationship Id="rId17" Type="http://schemas.openxmlformats.org/officeDocument/2006/relationships/oleObject" Target="../embeddings/oleObject39.bin"/><Relationship Id="rId2" Type="http://schemas.openxmlformats.org/officeDocument/2006/relationships/slideLayout" Target="../slideLayouts/slideLayout7.xml"/><Relationship Id="rId16" Type="http://schemas.openxmlformats.org/officeDocument/2006/relationships/image" Target="../media/image42.wmf"/><Relationship Id="rId20" Type="http://schemas.openxmlformats.org/officeDocument/2006/relationships/image" Target="../media/image44.wmf"/><Relationship Id="rId1" Type="http://schemas.openxmlformats.org/officeDocument/2006/relationships/vmlDrawing" Target="../drawings/vmlDrawing13.vml"/><Relationship Id="rId6" Type="http://schemas.openxmlformats.org/officeDocument/2006/relationships/image" Target="../media/image37.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39.emf"/><Relationship Id="rId19" Type="http://schemas.openxmlformats.org/officeDocument/2006/relationships/oleObject" Target="../embeddings/oleObject40.bin"/><Relationship Id="rId4" Type="http://schemas.openxmlformats.org/officeDocument/2006/relationships/image" Target="../media/image36.wmf"/><Relationship Id="rId9" Type="http://schemas.openxmlformats.org/officeDocument/2006/relationships/oleObject" Target="../embeddings/oleObject35.bin"/><Relationship Id="rId14" Type="http://schemas.openxmlformats.org/officeDocument/2006/relationships/image" Target="../media/image41.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37.wmf"/><Relationship Id="rId3" Type="http://schemas.openxmlformats.org/officeDocument/2006/relationships/notesSlide" Target="../notesSlides/notesSlide4.xml"/><Relationship Id="rId7" Type="http://schemas.openxmlformats.org/officeDocument/2006/relationships/image" Target="../media/image46.wmf"/><Relationship Id="rId12" Type="http://schemas.openxmlformats.org/officeDocument/2006/relationships/oleObject" Target="../embeddings/oleObject45.bin"/><Relationship Id="rId17" Type="http://schemas.openxmlformats.org/officeDocument/2006/relationships/image" Target="../media/image50.wmf"/><Relationship Id="rId2" Type="http://schemas.openxmlformats.org/officeDocument/2006/relationships/slideLayout" Target="../slideLayouts/slideLayout7.xml"/><Relationship Id="rId16" Type="http://schemas.openxmlformats.org/officeDocument/2006/relationships/oleObject" Target="../embeddings/oleObject47.bin"/><Relationship Id="rId1" Type="http://schemas.openxmlformats.org/officeDocument/2006/relationships/vmlDrawing" Target="../drawings/vmlDrawing14.vml"/><Relationship Id="rId6" Type="http://schemas.openxmlformats.org/officeDocument/2006/relationships/oleObject" Target="../embeddings/oleObject42.bin"/><Relationship Id="rId11" Type="http://schemas.openxmlformats.org/officeDocument/2006/relationships/image" Target="../media/image48.wmf"/><Relationship Id="rId5" Type="http://schemas.openxmlformats.org/officeDocument/2006/relationships/image" Target="../media/image45.wmf"/><Relationship Id="rId15" Type="http://schemas.openxmlformats.org/officeDocument/2006/relationships/image" Target="../media/image49.e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47.wmf"/><Relationship Id="rId14" Type="http://schemas.openxmlformats.org/officeDocument/2006/relationships/oleObject" Target="../embeddings/oleObject46.bin"/></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2.wmf"/></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56.wmf"/><Relationship Id="rId5" Type="http://schemas.openxmlformats.org/officeDocument/2006/relationships/oleObject" Target="../embeddings/oleObject50.bin"/><Relationship Id="rId4" Type="http://schemas.openxmlformats.org/officeDocument/2006/relationships/image" Target="../media/image55.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notesSlide" Target="../notesSlides/notesSlide5.xml"/><Relationship Id="rId7"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52.bin"/><Relationship Id="rId11" Type="http://schemas.openxmlformats.org/officeDocument/2006/relationships/image" Target="../media/image60.wmf"/><Relationship Id="rId5" Type="http://schemas.openxmlformats.org/officeDocument/2006/relationships/image" Target="../media/image57.w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59.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57.wmf"/></Relationships>
</file>

<file path=ppt/slides/_rels/slide36.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61.bin"/><Relationship Id="rId18" Type="http://schemas.openxmlformats.org/officeDocument/2006/relationships/image" Target="../media/image68.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65.wmf"/><Relationship Id="rId17" Type="http://schemas.openxmlformats.org/officeDocument/2006/relationships/oleObject" Target="../embeddings/oleObject63.bin"/><Relationship Id="rId2" Type="http://schemas.openxmlformats.org/officeDocument/2006/relationships/slideLayout" Target="../slideLayouts/slideLayout2.xml"/><Relationship Id="rId16" Type="http://schemas.openxmlformats.org/officeDocument/2006/relationships/image" Target="../media/image67.wmf"/><Relationship Id="rId20" Type="http://schemas.openxmlformats.org/officeDocument/2006/relationships/image" Target="../media/image69.wmf"/><Relationship Id="rId1" Type="http://schemas.openxmlformats.org/officeDocument/2006/relationships/vmlDrawing" Target="../drawings/vmlDrawing19.vml"/><Relationship Id="rId6" Type="http://schemas.openxmlformats.org/officeDocument/2006/relationships/image" Target="../media/image62.w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oleObject" Target="../embeddings/oleObject62.bin"/><Relationship Id="rId10" Type="http://schemas.openxmlformats.org/officeDocument/2006/relationships/image" Target="../media/image64.wmf"/><Relationship Id="rId19" Type="http://schemas.openxmlformats.org/officeDocument/2006/relationships/oleObject" Target="../embeddings/oleObject64.bin"/><Relationship Id="rId4" Type="http://schemas.openxmlformats.org/officeDocument/2006/relationships/image" Target="../media/image61.wmf"/><Relationship Id="rId9" Type="http://schemas.openxmlformats.org/officeDocument/2006/relationships/oleObject" Target="../embeddings/oleObject59.bin"/><Relationship Id="rId14" Type="http://schemas.openxmlformats.org/officeDocument/2006/relationships/image" Target="../media/image66.wmf"/></Relationships>
</file>

<file path=ppt/slides/_rels/slide37.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71.png"/><Relationship Id="rId7"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3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77.emf"/><Relationship Id="rId3" Type="http://schemas.openxmlformats.org/officeDocument/2006/relationships/image" Target="../media/image80.png"/><Relationship Id="rId7" Type="http://schemas.openxmlformats.org/officeDocument/2006/relationships/oleObject" Target="../embeddings/oleObject67.bin"/><Relationship Id="rId12" Type="http://schemas.openxmlformats.org/officeDocument/2006/relationships/image" Target="../media/image79.e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76.emf"/><Relationship Id="rId11" Type="http://schemas.openxmlformats.org/officeDocument/2006/relationships/oleObject" Target="../embeddings/oleObject69.bin"/><Relationship Id="rId5" Type="http://schemas.openxmlformats.org/officeDocument/2006/relationships/oleObject" Target="../embeddings/oleObject66.bin"/><Relationship Id="rId10" Type="http://schemas.openxmlformats.org/officeDocument/2006/relationships/image" Target="../media/image78.emf"/><Relationship Id="rId4" Type="http://schemas.openxmlformats.org/officeDocument/2006/relationships/image" Target="../media/image81.png"/><Relationship Id="rId9" Type="http://schemas.openxmlformats.org/officeDocument/2006/relationships/oleObject" Target="../embeddings/oleObject6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82.wmf"/></Relationships>
</file>

<file path=ppt/slides/_rels/slide41.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notesSlide" Target="../notesSlides/notesSlide6.xml"/><Relationship Id="rId7" Type="http://schemas.openxmlformats.org/officeDocument/2006/relationships/oleObject" Target="../embeddings/oleObject73.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72.bin"/><Relationship Id="rId5" Type="http://schemas.openxmlformats.org/officeDocument/2006/relationships/image" Target="../media/image83.wmf"/><Relationship Id="rId4" Type="http://schemas.openxmlformats.org/officeDocument/2006/relationships/oleObject" Target="../embeddings/oleObject7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74.bin"/><Relationship Id="rId7"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86.wmf"/><Relationship Id="rId5" Type="http://schemas.openxmlformats.org/officeDocument/2006/relationships/oleObject" Target="../embeddings/oleObject75.bin"/><Relationship Id="rId4" Type="http://schemas.openxmlformats.org/officeDocument/2006/relationships/image" Target="../media/image85.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79.bin"/><Relationship Id="rId13" Type="http://schemas.openxmlformats.org/officeDocument/2006/relationships/image" Target="../media/image92.wmf"/><Relationship Id="rId3" Type="http://schemas.openxmlformats.org/officeDocument/2006/relationships/image" Target="../media/image80.png"/><Relationship Id="rId7" Type="http://schemas.openxmlformats.org/officeDocument/2006/relationships/image" Target="../media/image89.wmf"/><Relationship Id="rId12" Type="http://schemas.openxmlformats.org/officeDocument/2006/relationships/oleObject" Target="../embeddings/oleObject81.bin"/><Relationship Id="rId2" Type="http://schemas.openxmlformats.org/officeDocument/2006/relationships/slideLayout" Target="../slideLayouts/slideLayout7.xml"/><Relationship Id="rId16" Type="http://schemas.openxmlformats.org/officeDocument/2006/relationships/image" Target="../media/image94.png"/><Relationship Id="rId1" Type="http://schemas.openxmlformats.org/officeDocument/2006/relationships/vmlDrawing" Target="../drawings/vmlDrawing25.vml"/><Relationship Id="rId6" Type="http://schemas.openxmlformats.org/officeDocument/2006/relationships/oleObject" Target="../embeddings/oleObject78.bin"/><Relationship Id="rId11" Type="http://schemas.openxmlformats.org/officeDocument/2006/relationships/image" Target="../media/image91.wmf"/><Relationship Id="rId5" Type="http://schemas.openxmlformats.org/officeDocument/2006/relationships/image" Target="../media/image88.wmf"/><Relationship Id="rId15" Type="http://schemas.openxmlformats.org/officeDocument/2006/relationships/image" Target="../media/image93.wmf"/><Relationship Id="rId10" Type="http://schemas.openxmlformats.org/officeDocument/2006/relationships/oleObject" Target="../embeddings/oleObject80.bin"/><Relationship Id="rId4" Type="http://schemas.openxmlformats.org/officeDocument/2006/relationships/oleObject" Target="../embeddings/oleObject77.bin"/><Relationship Id="rId9" Type="http://schemas.openxmlformats.org/officeDocument/2006/relationships/image" Target="../media/image90.wmf"/><Relationship Id="rId14" Type="http://schemas.openxmlformats.org/officeDocument/2006/relationships/oleObject" Target="../embeddings/oleObject82.bin"/></Relationships>
</file>

<file path=ppt/slides/_rels/slide4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99.wmf"/><Relationship Id="rId5" Type="http://schemas.openxmlformats.org/officeDocument/2006/relationships/oleObject" Target="../embeddings/oleObject84.bin"/><Relationship Id="rId4" Type="http://schemas.openxmlformats.org/officeDocument/2006/relationships/image" Target="../media/image98.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01.wmf"/><Relationship Id="rId5" Type="http://schemas.openxmlformats.org/officeDocument/2006/relationships/oleObject" Target="../embeddings/oleObject86.bin"/><Relationship Id="rId4" Type="http://schemas.openxmlformats.org/officeDocument/2006/relationships/image" Target="../media/image102.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04.emf"/><Relationship Id="rId3" Type="http://schemas.openxmlformats.org/officeDocument/2006/relationships/image" Target="../media/image80.png"/><Relationship Id="rId7"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03.emf"/><Relationship Id="rId5" Type="http://schemas.openxmlformats.org/officeDocument/2006/relationships/oleObject" Target="../embeddings/oleObject87.bin"/><Relationship Id="rId4" Type="http://schemas.openxmlformats.org/officeDocument/2006/relationships/image" Target="../media/image81.png"/></Relationships>
</file>

<file path=ppt/slides/_rels/slide52.xml.rels><?xml version="1.0" encoding="UTF-8" standalone="yes"?>
<Relationships xmlns="http://schemas.openxmlformats.org/package/2006/relationships"><Relationship Id="rId8" Type="http://schemas.openxmlformats.org/officeDocument/2006/relationships/image" Target="../media/image106.emf"/><Relationship Id="rId3" Type="http://schemas.openxmlformats.org/officeDocument/2006/relationships/image" Target="../media/image80.png"/><Relationship Id="rId7" Type="http://schemas.openxmlformats.org/officeDocument/2006/relationships/oleObject" Target="../embeddings/oleObject90.bin"/><Relationship Id="rId12" Type="http://schemas.openxmlformats.org/officeDocument/2006/relationships/image" Target="../media/image108.e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05.wmf"/><Relationship Id="rId11" Type="http://schemas.openxmlformats.org/officeDocument/2006/relationships/oleObject" Target="../embeddings/oleObject92.bin"/><Relationship Id="rId5" Type="http://schemas.openxmlformats.org/officeDocument/2006/relationships/oleObject" Target="../embeddings/oleObject89.bin"/><Relationship Id="rId10" Type="http://schemas.openxmlformats.org/officeDocument/2006/relationships/image" Target="../media/image107.emf"/><Relationship Id="rId4" Type="http://schemas.openxmlformats.org/officeDocument/2006/relationships/image" Target="../media/image81.png"/><Relationship Id="rId9" Type="http://schemas.openxmlformats.org/officeDocument/2006/relationships/oleObject" Target="../embeddings/oleObject91.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image" Target="../media/image81.png"/><Relationship Id="rId4" Type="http://schemas.openxmlformats.org/officeDocument/2006/relationships/image" Target="../media/image109.emf"/></Relationships>
</file>

<file path=ppt/slides/_rels/slide5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slideLayout" Target="../slideLayouts/slideLayout7.xml"/><Relationship Id="rId1" Type="http://schemas.openxmlformats.org/officeDocument/2006/relationships/vmlDrawing" Target="../drawings/vmlDrawing31.vml"/><Relationship Id="rId5" Type="http://schemas.openxmlformats.org/officeDocument/2006/relationships/image" Target="../media/image110.emf"/><Relationship Id="rId4" Type="http://schemas.openxmlformats.org/officeDocument/2006/relationships/oleObject" Target="../embeddings/oleObject94.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111.wmf"/></Relationships>
</file>

<file path=ppt/slides/_rels/slide59.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17.emf"/><Relationship Id="rId5" Type="http://schemas.openxmlformats.org/officeDocument/2006/relationships/oleObject" Target="../embeddings/oleObject98.bin"/><Relationship Id="rId4" Type="http://schemas.openxmlformats.org/officeDocument/2006/relationships/image" Target="../media/image116.wm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19.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100.bin"/><Relationship Id="rId5" Type="http://schemas.openxmlformats.org/officeDocument/2006/relationships/image" Target="../media/image118.wmf"/><Relationship Id="rId4" Type="http://schemas.openxmlformats.org/officeDocument/2006/relationships/oleObject" Target="../embeddings/oleObject99.bin"/></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21.wmf"/><Relationship Id="rId5" Type="http://schemas.openxmlformats.org/officeDocument/2006/relationships/oleObject" Target="../embeddings/oleObject102.bin"/><Relationship Id="rId4" Type="http://schemas.openxmlformats.org/officeDocument/2006/relationships/image" Target="../media/image120.wmf"/></Relationships>
</file>

<file path=ppt/slides/_rels/slide64.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28.wmf"/><Relationship Id="rId5" Type="http://schemas.openxmlformats.org/officeDocument/2006/relationships/oleObject" Target="../embeddings/oleObject104.bin"/><Relationship Id="rId4" Type="http://schemas.openxmlformats.org/officeDocument/2006/relationships/image" Target="../media/image127.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132.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image" Target="../media/image142.png"/><Relationship Id="rId7" Type="http://schemas.openxmlformats.org/officeDocument/2006/relationships/image" Target="../media/image139.w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108.bin"/><Relationship Id="rId11" Type="http://schemas.openxmlformats.org/officeDocument/2006/relationships/image" Target="../media/image141.wmf"/><Relationship Id="rId5" Type="http://schemas.openxmlformats.org/officeDocument/2006/relationships/image" Target="../media/image138.wmf"/><Relationship Id="rId10" Type="http://schemas.openxmlformats.org/officeDocument/2006/relationships/oleObject" Target="../embeddings/oleObject110.bin"/><Relationship Id="rId4" Type="http://schemas.openxmlformats.org/officeDocument/2006/relationships/oleObject" Target="../embeddings/oleObject107.bin"/><Relationship Id="rId9" Type="http://schemas.openxmlformats.org/officeDocument/2006/relationships/image" Target="../media/image140.wmf"/></Relationships>
</file>

<file path=ppt/slides/_rels/slide83.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2.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ctrTitle"/>
          </p:nvPr>
        </p:nvSpPr>
        <p:spPr/>
        <p:txBody>
          <a:bodyPr/>
          <a:lstStyle/>
          <a:p>
            <a:pPr eaLnBrk="1" hangingPunct="1"/>
            <a:r>
              <a:rPr lang="zh-CN" altLang="en-US"/>
              <a:t>第六讲</a:t>
            </a:r>
            <a:r>
              <a:rPr lang="en-US" altLang="zh-CN"/>
              <a:t>		</a:t>
            </a:r>
            <a:r>
              <a:rPr lang="zh-CN" altLang="en-US"/>
              <a:t>信号编码技术</a:t>
            </a:r>
          </a:p>
        </p:txBody>
      </p:sp>
      <p:sp>
        <p:nvSpPr>
          <p:cNvPr id="4" name="灯片编号占位符 3"/>
          <p:cNvSpPr>
            <a:spLocks noGrp="1"/>
          </p:cNvSpPr>
          <p:nvPr>
            <p:ph type="sldNum" sz="quarter" idx="12"/>
          </p:nvPr>
        </p:nvSpPr>
        <p:spPr/>
        <p:txBody>
          <a:bodyPr/>
          <a:lstStyle/>
          <a:p>
            <a:pPr>
              <a:defRPr/>
            </a:pPr>
            <a:fld id="{B1F2B976-B4E9-4958-9364-DD5E33430A70}" type="slidenum">
              <a:rPr lang="zh-CN" altLang="en-US"/>
              <a:t>1</a:t>
            </a:fld>
            <a:endParaRPr lang="zh-CN" altLang="en-US"/>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内容占位符 2"/>
          <p:cNvSpPr>
            <a:spLocks noGrp="1"/>
          </p:cNvSpPr>
          <p:nvPr>
            <p:ph idx="1"/>
          </p:nvPr>
        </p:nvSpPr>
        <p:spPr>
          <a:xfrm>
            <a:off x="250825" y="692150"/>
            <a:ext cx="8704263" cy="5440363"/>
          </a:xfrm>
        </p:spPr>
        <p:txBody>
          <a:bodyPr/>
          <a:lstStyle/>
          <a:p>
            <a:r>
              <a:rPr lang="zh-CN" altLang="en-US"/>
              <a:t>为正确解码，接收端必须：</a:t>
            </a:r>
            <a:endParaRPr lang="en-US" altLang="zh-CN"/>
          </a:p>
          <a:p>
            <a:pPr lvl="1"/>
            <a:r>
              <a:rPr lang="zh-CN" altLang="en-US"/>
              <a:t>精确地知道信号何时开始、何时结束？</a:t>
            </a:r>
            <a:endParaRPr lang="en-US" altLang="zh-CN"/>
          </a:p>
          <a:p>
            <a:pPr lvl="1"/>
            <a:r>
              <a:rPr lang="zh-CN" altLang="en-US"/>
              <a:t>信号代表什么？</a:t>
            </a:r>
            <a:endParaRPr lang="en-US" altLang="zh-CN"/>
          </a:p>
          <a:p>
            <a:r>
              <a:rPr lang="zh-CN" altLang="en-US"/>
              <a:t>以下因素决定信号解调</a:t>
            </a:r>
            <a:r>
              <a:rPr lang="en-US" altLang="zh-CN"/>
              <a:t>/</a:t>
            </a:r>
            <a:r>
              <a:rPr lang="zh-CN" altLang="en-US"/>
              <a:t>解码的成功率，或者误码率</a:t>
            </a:r>
            <a:endParaRPr lang="en-US" altLang="zh-CN"/>
          </a:p>
          <a:p>
            <a:pPr lvl="1"/>
            <a:r>
              <a:rPr lang="zh-CN" altLang="en-US">
                <a:solidFill>
                  <a:srgbClr val="0070C0"/>
                </a:solidFill>
              </a:rPr>
              <a:t>信号噪声比</a:t>
            </a:r>
            <a:r>
              <a:rPr lang="zh-CN" altLang="en-US"/>
              <a:t>，</a:t>
            </a:r>
            <a:r>
              <a:rPr lang="en-US" altLang="zh-CN" i="1"/>
              <a:t>E</a:t>
            </a:r>
            <a:r>
              <a:rPr lang="en-US" altLang="zh-CN" i="1" baseline="-25000"/>
              <a:t>b</a:t>
            </a:r>
            <a:r>
              <a:rPr lang="en-US" altLang="zh-CN"/>
              <a:t>/</a:t>
            </a:r>
            <a:r>
              <a:rPr lang="en-US" altLang="zh-CN" i="1"/>
              <a:t>N</a:t>
            </a:r>
            <a:r>
              <a:rPr lang="en-US" altLang="zh-CN" i="1" baseline="-25000"/>
              <a:t>0</a:t>
            </a:r>
            <a:r>
              <a:rPr lang="zh-CN" altLang="en-US"/>
              <a:t>，信噪比越高，误码率越小</a:t>
            </a:r>
            <a:endParaRPr lang="en-US" altLang="zh-CN" baseline="-25000"/>
          </a:p>
          <a:p>
            <a:pPr lvl="1"/>
            <a:r>
              <a:rPr lang="zh-CN" altLang="en-US">
                <a:solidFill>
                  <a:srgbClr val="0070C0"/>
                </a:solidFill>
              </a:rPr>
              <a:t>传输速率</a:t>
            </a:r>
            <a:r>
              <a:rPr lang="zh-CN" altLang="en-US"/>
              <a:t>越高，误码率越大</a:t>
            </a:r>
            <a:endParaRPr lang="en-US" altLang="zh-CN"/>
          </a:p>
          <a:p>
            <a:pPr lvl="1"/>
            <a:r>
              <a:rPr lang="zh-CN" altLang="en-US">
                <a:solidFill>
                  <a:srgbClr val="0070C0"/>
                </a:solidFill>
              </a:rPr>
              <a:t>带宽</a:t>
            </a:r>
            <a:r>
              <a:rPr lang="zh-CN" altLang="en-US"/>
              <a:t>越大，传输速率越高，误码率越大（引入更多噪声）</a:t>
            </a:r>
            <a:endParaRPr lang="en-US" altLang="zh-CN"/>
          </a:p>
          <a:p>
            <a:endParaRPr lang="zh-CN" altLang="en-US"/>
          </a:p>
        </p:txBody>
      </p:sp>
      <p:sp>
        <p:nvSpPr>
          <p:cNvPr id="4" name="灯片编号占位符 3"/>
          <p:cNvSpPr>
            <a:spLocks noGrp="1"/>
          </p:cNvSpPr>
          <p:nvPr>
            <p:ph type="sldNum" sz="quarter" idx="12"/>
          </p:nvPr>
        </p:nvSpPr>
        <p:spPr/>
        <p:txBody>
          <a:bodyPr/>
          <a:lstStyle/>
          <a:p>
            <a:pPr>
              <a:defRPr/>
            </a:pPr>
            <a:fld id="{83DF311D-8D8A-4673-B292-D3F951FF5F07}" type="slidenum">
              <a:rPr lang="zh-CN" altLang="en-US" smtClean="0"/>
              <a:t>10</a:t>
            </a:fld>
            <a:endParaRPr lang="zh-CN" altLang="en-US"/>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内容占位符 2"/>
          <p:cNvSpPr>
            <a:spLocks noGrp="1"/>
          </p:cNvSpPr>
          <p:nvPr>
            <p:ph idx="1"/>
          </p:nvPr>
        </p:nvSpPr>
        <p:spPr>
          <a:xfrm>
            <a:off x="250825" y="692150"/>
            <a:ext cx="8704263" cy="5440363"/>
          </a:xfrm>
        </p:spPr>
        <p:txBody>
          <a:bodyPr/>
          <a:lstStyle/>
          <a:p>
            <a:r>
              <a:rPr lang="zh-CN" altLang="en-US"/>
              <a:t>通常从以下几个方面评价一项编码（调制）技术</a:t>
            </a:r>
            <a:endParaRPr lang="en-US" altLang="zh-CN"/>
          </a:p>
          <a:p>
            <a:pPr lvl="1"/>
            <a:r>
              <a:rPr lang="zh-CN" altLang="en-US"/>
              <a:t>所用频段</a:t>
            </a:r>
            <a:endParaRPr lang="en-US" altLang="zh-CN"/>
          </a:p>
          <a:p>
            <a:pPr lvl="2"/>
            <a:r>
              <a:rPr lang="zh-CN" altLang="en-US"/>
              <a:t>倾向于不使用高频</a:t>
            </a:r>
            <a:endParaRPr lang="en-US" altLang="zh-CN"/>
          </a:p>
          <a:p>
            <a:pPr lvl="2"/>
            <a:r>
              <a:rPr lang="zh-CN" altLang="en-US"/>
              <a:t>倾向于不使用直流电模块</a:t>
            </a:r>
            <a:endParaRPr lang="en-US" altLang="zh-CN"/>
          </a:p>
          <a:p>
            <a:pPr lvl="2"/>
            <a:r>
              <a:rPr lang="zh-CN" altLang="en-US"/>
              <a:t>信号能量应集中于频段中央，信号在频段边缘质量差</a:t>
            </a:r>
            <a:endParaRPr lang="en-US" altLang="zh-CN"/>
          </a:p>
          <a:p>
            <a:pPr lvl="1"/>
            <a:r>
              <a:rPr lang="zh-CN" altLang="en-US"/>
              <a:t>同步</a:t>
            </a:r>
            <a:endParaRPr lang="en-US" altLang="zh-CN"/>
          </a:p>
          <a:p>
            <a:pPr lvl="2"/>
            <a:r>
              <a:rPr lang="zh-CN" altLang="en-US"/>
              <a:t>接收方应能识别一个</a:t>
            </a:r>
            <a:r>
              <a:rPr lang="en-US" altLang="zh-CN"/>
              <a:t>bit</a:t>
            </a:r>
            <a:r>
              <a:rPr lang="zh-CN" altLang="en-US"/>
              <a:t>信号的开始和结束</a:t>
            </a:r>
            <a:endParaRPr lang="en-US" altLang="zh-CN"/>
          </a:p>
          <a:p>
            <a:pPr lvl="2"/>
            <a:r>
              <a:rPr lang="zh-CN" altLang="en-US"/>
              <a:t>提供独立的时钟信道，昂贵</a:t>
            </a:r>
            <a:endParaRPr lang="en-US" altLang="zh-CN"/>
          </a:p>
          <a:p>
            <a:pPr lvl="2"/>
            <a:r>
              <a:rPr lang="zh-CN" altLang="en-US"/>
              <a:t>提供某种同步机制</a:t>
            </a:r>
            <a:endParaRPr lang="en-US" altLang="zh-CN"/>
          </a:p>
          <a:p>
            <a:pPr lvl="1"/>
            <a:r>
              <a:rPr lang="zh-CN" altLang="en-US"/>
              <a:t>抗干扰、抗噪声</a:t>
            </a:r>
            <a:endParaRPr lang="en-US" altLang="zh-CN"/>
          </a:p>
          <a:p>
            <a:pPr lvl="1"/>
            <a:r>
              <a:rPr lang="zh-CN" altLang="en-US"/>
              <a:t>成本和复杂度，信号速率越高，越复杂</a:t>
            </a:r>
          </a:p>
        </p:txBody>
      </p:sp>
      <p:sp>
        <p:nvSpPr>
          <p:cNvPr id="4" name="灯片编号占位符 3"/>
          <p:cNvSpPr>
            <a:spLocks noGrp="1"/>
          </p:cNvSpPr>
          <p:nvPr>
            <p:ph type="sldNum" sz="quarter" idx="12"/>
          </p:nvPr>
        </p:nvSpPr>
        <p:spPr/>
        <p:txBody>
          <a:bodyPr/>
          <a:lstStyle/>
          <a:p>
            <a:pPr>
              <a:defRPr/>
            </a:pPr>
            <a:fld id="{98EDD8E0-516D-477B-AFE6-A5EA9252B6FD}" type="slidenum">
              <a:rPr lang="zh-CN" altLang="en-US" smtClean="0"/>
              <a:t>11</a:t>
            </a:fld>
            <a:endParaRPr lang="zh-CN" altLang="en-US"/>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214630"/>
            <a:ext cx="8693150" cy="1019810"/>
          </a:xfrm>
        </p:spPr>
        <p:txBody>
          <a:bodyPr/>
          <a:lstStyle/>
          <a:p>
            <a:r>
              <a:rPr lang="zh-CN" altLang="en-US"/>
              <a:t>信号编码技术</a:t>
            </a:r>
          </a:p>
        </p:txBody>
      </p:sp>
      <p:sp>
        <p:nvSpPr>
          <p:cNvPr id="3" name="内容占位符 2"/>
          <p:cNvSpPr>
            <a:spLocks noGrp="1"/>
          </p:cNvSpPr>
          <p:nvPr>
            <p:ph idx="1"/>
          </p:nvPr>
        </p:nvSpPr>
        <p:spPr>
          <a:xfrm>
            <a:off x="250825" y="1090295"/>
            <a:ext cx="8704580" cy="4683760"/>
          </a:xfrm>
        </p:spPr>
        <p:txBody>
          <a:bodyPr/>
          <a:lstStyle/>
          <a:p>
            <a:r>
              <a:rPr lang="zh-CN" altLang="en-US" sz="2400">
                <a:solidFill>
                  <a:schemeClr val="bg1">
                    <a:lumMod val="75000"/>
                  </a:schemeClr>
                </a:solidFill>
              </a:rPr>
              <a:t>数字信号和模拟信号</a:t>
            </a:r>
          </a:p>
          <a:p>
            <a:r>
              <a:rPr lang="zh-CN" altLang="en-US" sz="2400">
                <a:solidFill>
                  <a:schemeClr val="bg1">
                    <a:lumMod val="75000"/>
                  </a:schemeClr>
                </a:solidFill>
              </a:rPr>
              <a:t>信号编码准则</a:t>
            </a:r>
          </a:p>
          <a:p>
            <a:r>
              <a:rPr lang="zh-CN" altLang="en-US" sz="2400"/>
              <a:t>数字信号调制为模拟信号</a:t>
            </a:r>
          </a:p>
          <a:p>
            <a:pPr lvl="1"/>
            <a:r>
              <a:rPr lang="en-US" altLang="zh-CN" sz="2100"/>
              <a:t>ASK</a:t>
            </a:r>
          </a:p>
          <a:p>
            <a:pPr lvl="1"/>
            <a:r>
              <a:rPr lang="en-US" altLang="zh-CN" sz="2100"/>
              <a:t>FSK</a:t>
            </a:r>
          </a:p>
          <a:p>
            <a:pPr lvl="1"/>
            <a:r>
              <a:rPr lang="en-US" altLang="zh-CN" sz="2100"/>
              <a:t>MFSK</a:t>
            </a:r>
          </a:p>
          <a:p>
            <a:pPr lvl="1"/>
            <a:r>
              <a:rPr lang="en-US" altLang="zh-CN" sz="2100"/>
              <a:t>PSK</a:t>
            </a:r>
          </a:p>
          <a:p>
            <a:pPr lvl="1"/>
            <a:r>
              <a:rPr lang="zh-CN" altLang="en-US" sz="2100"/>
              <a:t>调制技术性能量化</a:t>
            </a:r>
          </a:p>
          <a:p>
            <a:r>
              <a:rPr lang="zh-CN" altLang="en-US" sz="2400"/>
              <a:t>模拟信号调制为高频模拟信号</a:t>
            </a:r>
          </a:p>
          <a:p>
            <a:pPr lvl="1"/>
            <a:r>
              <a:rPr lang="en-US" altLang="zh-CN" sz="2100"/>
              <a:t>AM FM PM</a:t>
            </a:r>
          </a:p>
          <a:p>
            <a:r>
              <a:rPr lang="zh-CN" altLang="en-US" sz="2400">
                <a:sym typeface="+mn-ea"/>
              </a:rPr>
              <a:t>模拟信号编码为数字信号</a:t>
            </a:r>
          </a:p>
          <a:p>
            <a:pPr lvl="1"/>
            <a:r>
              <a:rPr lang="zh-CN" altLang="en-US" sz="2100">
                <a:sym typeface="+mn-ea"/>
              </a:rPr>
              <a:t>脉码调制</a:t>
            </a:r>
            <a:r>
              <a:rPr lang="en-US" altLang="zh-CN" sz="2100">
                <a:sym typeface="+mn-ea"/>
              </a:rPr>
              <a:t>PCM</a:t>
            </a:r>
          </a:p>
          <a:p>
            <a:pPr lvl="1"/>
            <a:r>
              <a:rPr lang="en-US" altLang="zh-CN" sz="2100">
                <a:sym typeface="+mn-ea"/>
              </a:rPr>
              <a:t>Delta</a:t>
            </a:r>
            <a:r>
              <a:rPr lang="zh-CN" altLang="en-US" sz="2100">
                <a:sym typeface="+mn-ea"/>
              </a:rPr>
              <a:t>调制</a:t>
            </a:r>
          </a:p>
          <a:p>
            <a:endParaRPr lang="en-US" altLang="zh-CN" sz="2400"/>
          </a:p>
        </p:txBody>
      </p:sp>
      <p:sp>
        <p:nvSpPr>
          <p:cNvPr id="4" name="灯片编号占位符 3"/>
          <p:cNvSpPr>
            <a:spLocks noGrp="1"/>
          </p:cNvSpPr>
          <p:nvPr>
            <p:ph type="sldNum" sz="quarter" idx="12"/>
          </p:nvPr>
        </p:nvSpPr>
        <p:spPr/>
        <p:txBody>
          <a:bodyPr/>
          <a:lstStyle/>
          <a:p>
            <a:pPr>
              <a:defRPr/>
            </a:pPr>
            <a:fld id="{BC47EBFD-D262-4EEA-91E8-61614B27207E}" type="slidenum">
              <a:rPr lang="zh-CN" altLang="en-US"/>
              <a:t>12</a:t>
            </a:fld>
            <a:endParaRPr lang="zh-CN" altLang="en-US"/>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xfrm>
            <a:off x="250825" y="214630"/>
            <a:ext cx="8693150" cy="1210945"/>
          </a:xfrm>
        </p:spPr>
        <p:txBody>
          <a:bodyPr/>
          <a:lstStyle/>
          <a:p>
            <a:r>
              <a:rPr lang="zh-CN" altLang="en-US"/>
              <a:t>调制技术基础</a:t>
            </a:r>
          </a:p>
        </p:txBody>
      </p:sp>
      <p:sp>
        <p:nvSpPr>
          <p:cNvPr id="21506" name="内容占位符 2"/>
          <p:cNvSpPr>
            <a:spLocks noGrp="1"/>
          </p:cNvSpPr>
          <p:nvPr>
            <p:ph idx="1"/>
          </p:nvPr>
        </p:nvSpPr>
        <p:spPr>
          <a:xfrm>
            <a:off x="250825" y="1414145"/>
            <a:ext cx="8704263" cy="4287838"/>
          </a:xfrm>
        </p:spPr>
        <p:txBody>
          <a:bodyPr/>
          <a:lstStyle/>
          <a:p>
            <a:r>
              <a:rPr lang="zh-CN" altLang="en-US" sz="2800"/>
              <a:t>应用</a:t>
            </a:r>
            <a:endParaRPr lang="en-US" altLang="zh-CN" sz="2800"/>
          </a:p>
          <a:p>
            <a:pPr lvl="1"/>
            <a:r>
              <a:rPr lang="en-US" altLang="zh-CN" sz="2400"/>
              <a:t>Modem</a:t>
            </a:r>
            <a:r>
              <a:rPr lang="zh-CN" altLang="en-US" sz="2400"/>
              <a:t>将数字信号调制为适合在电话网络上传输的模拟信号</a:t>
            </a:r>
            <a:endParaRPr lang="en-US" altLang="zh-CN" sz="2400"/>
          </a:p>
          <a:p>
            <a:pPr lvl="1"/>
            <a:r>
              <a:rPr lang="zh-CN" altLang="en-US" sz="2400"/>
              <a:t>无线数字通信</a:t>
            </a:r>
            <a:endParaRPr lang="en-US" altLang="zh-CN" sz="2400"/>
          </a:p>
          <a:p>
            <a:r>
              <a:rPr lang="zh-CN" altLang="en-US" sz="2800"/>
              <a:t>数字内容到模拟信号的基本调制方法</a:t>
            </a:r>
            <a:endParaRPr lang="en-US" altLang="zh-CN" sz="2800"/>
          </a:p>
          <a:p>
            <a:pPr lvl="1"/>
            <a:r>
              <a:rPr lang="zh-CN" altLang="en-US" sz="2400"/>
              <a:t>振幅键控（</a:t>
            </a:r>
            <a:r>
              <a:rPr lang="en-US" altLang="zh-CN" sz="2400">
                <a:ea typeface="宋体" panose="02010600030101010101" pitchFamily="2" charset="-122"/>
              </a:rPr>
              <a:t>Amplitude-shift keying </a:t>
            </a:r>
            <a:r>
              <a:rPr lang="zh-CN" altLang="en-US" sz="2400">
                <a:ea typeface="宋体" panose="02010600030101010101" pitchFamily="2" charset="-122"/>
              </a:rPr>
              <a:t>，</a:t>
            </a:r>
            <a:r>
              <a:rPr lang="en-US" altLang="zh-CN" sz="2400">
                <a:ea typeface="宋体" panose="02010600030101010101" pitchFamily="2" charset="-122"/>
              </a:rPr>
              <a:t>ASK</a:t>
            </a:r>
            <a:r>
              <a:rPr lang="zh-CN" altLang="en-US" sz="2400"/>
              <a:t>），通过调整载波的振幅调制</a:t>
            </a:r>
            <a:endParaRPr lang="en-US" altLang="zh-CN" sz="2400"/>
          </a:p>
          <a:p>
            <a:pPr lvl="1"/>
            <a:r>
              <a:rPr lang="zh-CN" altLang="en-US" sz="2400"/>
              <a:t>频移键控（</a:t>
            </a:r>
            <a:r>
              <a:rPr lang="en-US" altLang="zh-CN" sz="2400"/>
              <a:t>Frequency-shift keying</a:t>
            </a:r>
            <a:r>
              <a:rPr lang="zh-CN" altLang="en-US" sz="2400"/>
              <a:t>，</a:t>
            </a:r>
            <a:r>
              <a:rPr lang="en-US" altLang="zh-CN" sz="2400"/>
              <a:t>FSK</a:t>
            </a:r>
            <a:r>
              <a:rPr lang="zh-CN" altLang="en-US" sz="2400"/>
              <a:t>），通过调整载波的频率调制</a:t>
            </a:r>
            <a:endParaRPr lang="en-US" altLang="zh-CN" sz="2400"/>
          </a:p>
          <a:p>
            <a:pPr lvl="1"/>
            <a:r>
              <a:rPr lang="zh-CN" altLang="en-US" sz="2400"/>
              <a:t>相移键控（</a:t>
            </a:r>
            <a:r>
              <a:rPr lang="en-US" altLang="zh-CN" sz="2400"/>
              <a:t>Phase-shift keying</a:t>
            </a:r>
            <a:r>
              <a:rPr lang="zh-CN" altLang="en-US" sz="2400"/>
              <a:t>，</a:t>
            </a:r>
            <a:r>
              <a:rPr lang="en-US" altLang="zh-CN" sz="2400"/>
              <a:t>PSK</a:t>
            </a:r>
            <a:r>
              <a:rPr lang="zh-CN" altLang="en-US" sz="2400"/>
              <a:t>），通过调整载波的相位调制</a:t>
            </a:r>
          </a:p>
          <a:p>
            <a:pPr lvl="1">
              <a:buFont typeface="Wingdings" panose="05000000000000000000" charset="0"/>
              <a:buChar char="ü"/>
            </a:pPr>
            <a:r>
              <a:rPr lang="zh-CN" altLang="en-US" sz="2000" dirty="0">
                <a:latin typeface="Times New Roman" panose="02020603050405020304" charset="0"/>
                <a:ea typeface="宋体" panose="02010600030101010101" pitchFamily="2" charset="-122"/>
                <a:sym typeface="+mn-ea"/>
              </a:rPr>
              <a:t>分别对应于用正弦波的幅度、频率和相位来传递数字基带信号。</a:t>
            </a:r>
            <a:endParaRPr lang="zh-CN" altLang="en-US" sz="2000"/>
          </a:p>
        </p:txBody>
      </p:sp>
      <p:sp>
        <p:nvSpPr>
          <p:cNvPr id="4" name="灯片编号占位符 3"/>
          <p:cNvSpPr>
            <a:spLocks noGrp="1"/>
          </p:cNvSpPr>
          <p:nvPr>
            <p:ph type="sldNum" sz="quarter" idx="12"/>
          </p:nvPr>
        </p:nvSpPr>
        <p:spPr/>
        <p:txBody>
          <a:bodyPr/>
          <a:lstStyle/>
          <a:p>
            <a:pPr>
              <a:defRPr/>
            </a:pPr>
            <a:fld id="{C66C3086-63A2-4078-BD33-72E8286FCD9B}" type="slidenum">
              <a:rPr lang="zh-CN" altLang="en-US" smtClean="0"/>
              <a:t>13</a:t>
            </a:fld>
            <a:endParaRPr lang="zh-CN" altLang="en-US"/>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7BECDE9E-CB1B-43B2-9CA5-4429AE58A933}" type="slidenum">
              <a:rPr lang="zh-CN" altLang="en-US" smtClean="0"/>
              <a:t>14</a:t>
            </a:fld>
            <a:endParaRPr lang="zh-CN" altLang="en-US"/>
          </a:p>
        </p:txBody>
      </p:sp>
      <p:pic>
        <p:nvPicPr>
          <p:cNvPr id="22531" name="Picture 2"/>
          <p:cNvPicPr>
            <a:picLocks noChangeAspect="1" noChangeArrowheads="1"/>
          </p:cNvPicPr>
          <p:nvPr/>
        </p:nvPicPr>
        <p:blipFill>
          <a:blip r:embed="rId2"/>
          <a:srcRect/>
          <a:stretch>
            <a:fillRect/>
          </a:stretch>
        </p:blipFill>
        <p:spPr bwMode="auto">
          <a:xfrm>
            <a:off x="576263" y="742950"/>
            <a:ext cx="6372225" cy="6115050"/>
          </a:xfrm>
          <a:prstGeom prst="rect">
            <a:avLst/>
          </a:prstGeom>
          <a:noFill/>
          <a:ln w="9525">
            <a:noFill/>
            <a:miter lim="800000"/>
            <a:headEnd/>
            <a:tailEnd/>
          </a:ln>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标题 282625"/>
          <p:cNvSpPr>
            <a:spLocks noGrp="1"/>
          </p:cNvSpPr>
          <p:nvPr>
            <p:ph type="title"/>
          </p:nvPr>
        </p:nvSpPr>
        <p:spPr>
          <a:xfrm>
            <a:off x="398780" y="476250"/>
            <a:ext cx="7772400" cy="658813"/>
          </a:xfrm>
        </p:spPr>
        <p:txBody>
          <a:bodyPr anchor="ctr"/>
          <a:lstStyle/>
          <a:p>
            <a:pPr algn="l"/>
            <a:r>
              <a:rPr lang="zh-CN" altLang="en-US" sz="3600"/>
              <a:t>二进制幅度键控（2ASK）</a:t>
            </a:r>
          </a:p>
        </p:txBody>
      </p:sp>
      <p:sp>
        <p:nvSpPr>
          <p:cNvPr id="282627" name="文本占位符 282626"/>
          <p:cNvSpPr>
            <a:spLocks noGrp="1"/>
          </p:cNvSpPr>
          <p:nvPr>
            <p:ph type="body" sz="half" idx="1"/>
          </p:nvPr>
        </p:nvSpPr>
        <p:spPr>
          <a:xfrm>
            <a:off x="398463" y="1052513"/>
            <a:ext cx="8421687" cy="3529012"/>
          </a:xfrm>
        </p:spPr>
        <p:txBody>
          <a:bodyPr/>
          <a:lstStyle/>
          <a:p>
            <a:pPr marL="0" indent="0">
              <a:lnSpc>
                <a:spcPct val="125000"/>
              </a:lnSpc>
              <a:spcBef>
                <a:spcPct val="5000"/>
              </a:spcBef>
              <a:buNone/>
            </a:pPr>
            <a:r>
              <a:rPr lang="zh-CN" altLang="en-US" sz="2600" b="1" dirty="0">
                <a:solidFill>
                  <a:srgbClr val="FF0000"/>
                </a:solidFill>
                <a:latin typeface="黑体" panose="02010609060101010101" pitchFamily="49" charset="-122"/>
                <a:ea typeface="黑体" panose="02010609060101010101" pitchFamily="49" charset="-122"/>
              </a:rPr>
              <a:t>一般原理与实现方法</a:t>
            </a:r>
            <a:r>
              <a:rPr lang="zh-CN" altLang="en-US" sz="2400" b="1" dirty="0">
                <a:latin typeface="黑体" panose="02010609060101010101" pitchFamily="49" charset="-122"/>
                <a:ea typeface="黑体" panose="02010609060101010101" pitchFamily="49" charset="-122"/>
              </a:rPr>
              <a:t> </a:t>
            </a:r>
          </a:p>
          <a:p>
            <a:pPr marL="0" indent="0">
              <a:lnSpc>
                <a:spcPct val="125000"/>
              </a:lnSpc>
              <a:spcBef>
                <a:spcPct val="5000"/>
              </a:spcBef>
              <a:buNone/>
            </a:pPr>
            <a:r>
              <a:rPr lang="zh-CN" altLang="en-US" sz="2400" b="1" dirty="0">
                <a:latin typeface="宋体" panose="02010600030101010101" pitchFamily="2" charset="-122"/>
              </a:rPr>
              <a:t>  幅度键控（</a:t>
            </a:r>
            <a:r>
              <a:rPr lang="en-US" altLang="zh-CN" sz="2400" b="1"/>
              <a:t>ASK</a:t>
            </a:r>
            <a:r>
              <a:rPr lang="zh-CN" altLang="en-US" sz="2400" b="1" dirty="0">
                <a:latin typeface="宋体" panose="02010600030101010101" pitchFamily="2" charset="-122"/>
              </a:rPr>
              <a:t>）属于数字幅度调制，二进制调制时记作</a:t>
            </a:r>
            <a:r>
              <a:rPr lang="en-US" altLang="zh-CN" sz="2400" b="1"/>
              <a:t>2ASK</a:t>
            </a:r>
            <a:r>
              <a:rPr lang="zh-CN" altLang="en-US" sz="2400" b="1">
                <a:latin typeface="宋体" panose="02010600030101010101" pitchFamily="2" charset="-122"/>
              </a:rPr>
              <a:t>。</a:t>
            </a:r>
            <a:r>
              <a:rPr lang="zh-CN" altLang="en-US" sz="2400" b="1" dirty="0"/>
              <a:t> </a:t>
            </a:r>
          </a:p>
          <a:p>
            <a:pPr marL="0" indent="0">
              <a:lnSpc>
                <a:spcPct val="125000"/>
              </a:lnSpc>
              <a:spcBef>
                <a:spcPct val="5000"/>
              </a:spcBef>
              <a:buNone/>
            </a:pPr>
            <a:r>
              <a:rPr lang="en-US" altLang="zh-CN" sz="2400" b="1" dirty="0">
                <a:solidFill>
                  <a:srgbClr val="CC3300"/>
                </a:solidFill>
                <a:ea typeface="黑体" panose="02010609060101010101" pitchFamily="49" charset="-122"/>
              </a:rPr>
              <a:t>1. </a:t>
            </a:r>
            <a:r>
              <a:rPr lang="zh-CN" altLang="en-US" sz="2400" b="1" dirty="0">
                <a:solidFill>
                  <a:srgbClr val="CC3300"/>
                </a:solidFill>
                <a:ea typeface="黑体" panose="02010609060101010101" pitchFamily="49" charset="-122"/>
              </a:rPr>
              <a:t>定义：</a:t>
            </a:r>
            <a:r>
              <a:rPr lang="en-US" altLang="zh-CN" sz="2400" b="1" dirty="0"/>
              <a:t>2ASK</a:t>
            </a:r>
            <a:r>
              <a:rPr lang="zh-CN" altLang="en-US" sz="2400" b="1" dirty="0"/>
              <a:t>是利用代表数字信息“</a:t>
            </a:r>
            <a:r>
              <a:rPr lang="en-US" altLang="zh-CN" sz="2400" b="1" dirty="0"/>
              <a:t>0”</a:t>
            </a:r>
            <a:r>
              <a:rPr lang="zh-CN" altLang="en-US" sz="2400" b="1" dirty="0"/>
              <a:t>或“</a:t>
            </a:r>
            <a:r>
              <a:rPr lang="en-US" altLang="zh-CN" sz="2400" b="1" dirty="0"/>
              <a:t>1”</a:t>
            </a:r>
            <a:r>
              <a:rPr lang="zh-CN" altLang="en-US" sz="2400" b="1" dirty="0"/>
              <a:t>的基带矩形脉冲去键控一个连续的载波，使载波</a:t>
            </a:r>
            <a:r>
              <a:rPr lang="zh-CN" altLang="en-US" sz="2400" b="1" dirty="0">
                <a:solidFill>
                  <a:srgbClr val="FF0000"/>
                </a:solidFill>
              </a:rPr>
              <a:t>时断时续</a:t>
            </a:r>
            <a:r>
              <a:rPr lang="zh-CN" altLang="en-US" sz="2400" b="1" dirty="0"/>
              <a:t>地输出。有载波输出时表示发送“</a:t>
            </a:r>
            <a:r>
              <a:rPr lang="en-US" altLang="zh-CN" sz="2400" b="1" dirty="0"/>
              <a:t>1”</a:t>
            </a:r>
            <a:r>
              <a:rPr lang="zh-CN" altLang="en-US" sz="2400" b="1" dirty="0"/>
              <a:t>，无载波输出时表示发送“</a:t>
            </a:r>
            <a:r>
              <a:rPr lang="en-US" altLang="zh-CN" sz="2400" b="1" dirty="0"/>
              <a:t>0”</a:t>
            </a:r>
            <a:r>
              <a:rPr lang="zh-CN" altLang="en-US" sz="2400" b="1" dirty="0"/>
              <a:t>。</a:t>
            </a:r>
          </a:p>
          <a:p>
            <a:pPr marL="0" indent="0">
              <a:lnSpc>
                <a:spcPct val="125000"/>
              </a:lnSpc>
              <a:spcBef>
                <a:spcPct val="5000"/>
              </a:spcBef>
              <a:buNone/>
            </a:pPr>
            <a:r>
              <a:rPr lang="zh-CN" altLang="en-US" sz="2400" b="1" dirty="0">
                <a:solidFill>
                  <a:srgbClr val="FF0000"/>
                </a:solidFill>
                <a:ea typeface="黑体" panose="02010609060101010101" pitchFamily="49" charset="-122"/>
              </a:rPr>
              <a:t>波形：</a:t>
            </a:r>
          </a:p>
        </p:txBody>
      </p:sp>
      <p:sp>
        <p:nvSpPr>
          <p:cNvPr id="282634" name="矩形 282633"/>
          <p:cNvSpPr/>
          <p:nvPr/>
        </p:nvSpPr>
        <p:spPr>
          <a:xfrm>
            <a:off x="0" y="2724150"/>
            <a:ext cx="9144000" cy="0"/>
          </a:xfrm>
          <a:prstGeom prst="rect">
            <a:avLst/>
          </a:prstGeom>
          <a:noFill/>
          <a:ln w="9525">
            <a:noFill/>
          </a:ln>
        </p:spPr>
        <p:txBody>
          <a:bodyPr/>
          <a:lstStyle/>
          <a:p>
            <a:endParaRPr lang="zh-CN" altLang="en-US"/>
          </a:p>
        </p:txBody>
      </p:sp>
      <p:graphicFrame>
        <p:nvGraphicFramePr>
          <p:cNvPr id="282635" name="内容占位符 282634"/>
          <p:cNvGraphicFramePr>
            <a:graphicFrameLocks noGrp="1"/>
          </p:cNvGraphicFramePr>
          <p:nvPr>
            <p:ph sz="half" idx="2"/>
          </p:nvPr>
        </p:nvGraphicFramePr>
        <p:xfrm>
          <a:off x="1692275" y="4365625"/>
          <a:ext cx="3311525" cy="1492250"/>
        </p:xfrm>
        <a:graphic>
          <a:graphicData uri="http://schemas.openxmlformats.org/presentationml/2006/ole">
            <mc:AlternateContent xmlns:mc="http://schemas.openxmlformats.org/markup-compatibility/2006">
              <mc:Choice xmlns:v="urn:schemas-microsoft-com:vml" Requires="v">
                <p:oleObj spid="_x0000_s4166" r:id="rId3" imgW="2088515" imgH="945515" progId="Visio.Drawing.11">
                  <p:embed/>
                </p:oleObj>
              </mc:Choice>
              <mc:Fallback>
                <p:oleObj r:id="rId3" imgW="2088515" imgH="945515" progId="Visio.Drawing.11">
                  <p:embed/>
                  <p:pic>
                    <p:nvPicPr>
                      <p:cNvPr id="0" name="图片 3075"/>
                      <p:cNvPicPr/>
                      <p:nvPr/>
                    </p:nvPicPr>
                    <p:blipFill>
                      <a:blip r:embed="rId4"/>
                      <a:stretch>
                        <a:fillRect/>
                      </a:stretch>
                    </p:blipFill>
                    <p:spPr>
                      <a:xfrm>
                        <a:off x="1692275" y="4365625"/>
                        <a:ext cx="3311525" cy="1492250"/>
                      </a:xfrm>
                      <a:prstGeom prst="rect">
                        <a:avLst/>
                      </a:prstGeom>
                      <a:solidFill>
                        <a:srgbClr val="CCFFFF"/>
                      </a:solidFill>
                      <a:ln w="38100">
                        <a:miter/>
                      </a:ln>
                    </p:spPr>
                  </p:pic>
                </p:oleObj>
              </mc:Fallback>
            </mc:AlternateContent>
          </a:graphicData>
        </a:graphic>
      </p:graphicFrame>
      <p:sp>
        <p:nvSpPr>
          <p:cNvPr id="282637" name="矩形 282636"/>
          <p:cNvSpPr/>
          <p:nvPr/>
        </p:nvSpPr>
        <p:spPr>
          <a:xfrm>
            <a:off x="5435600" y="4365625"/>
            <a:ext cx="2520950" cy="1427163"/>
          </a:xfrm>
          <a:prstGeom prst="rect">
            <a:avLst/>
          </a:prstGeom>
          <a:noFill/>
          <a:ln w="9525">
            <a:noFill/>
          </a:ln>
        </p:spPr>
        <p:txBody>
          <a:bodyPr wrap="none" anchor="t">
            <a:spAutoFit/>
          </a:bodyPr>
          <a:lstStyle/>
          <a:p>
            <a:pPr lvl="0">
              <a:lnSpc>
                <a:spcPct val="115000"/>
              </a:lnSpc>
              <a:spcBef>
                <a:spcPct val="10000"/>
              </a:spcBef>
            </a:pPr>
            <a:r>
              <a:rPr lang="en-US" altLang="zh-CN" b="1" dirty="0">
                <a:latin typeface="Times New Roman" panose="02020603050405020304" charset="0"/>
                <a:ea typeface="宋体" panose="02010600030101010101" pitchFamily="2" charset="-122"/>
              </a:rPr>
              <a:t>“1”</a:t>
            </a:r>
            <a:r>
              <a:rPr lang="zh-CN" altLang="en-US" b="1" dirty="0">
                <a:latin typeface="Times New Roman" panose="02020603050405020304" charset="0"/>
                <a:ea typeface="宋体" panose="02010600030101010101" pitchFamily="2" charset="-122"/>
              </a:rPr>
              <a:t>－－通</a:t>
            </a:r>
            <a:r>
              <a:rPr lang="en-US" altLang="zh-CN" b="1">
                <a:latin typeface="宋体" panose="02010600030101010101" pitchFamily="2" charset="-122"/>
                <a:ea typeface="宋体" panose="02010600030101010101" pitchFamily="2" charset="-122"/>
              </a:rPr>
              <a:t>/</a:t>
            </a:r>
            <a:r>
              <a:rPr lang="en-US" altLang="zh-CN" b="1" i="1" err="1">
                <a:latin typeface="Times New Roman" panose="02020603050405020304" charset="0"/>
                <a:ea typeface="宋体" panose="02010600030101010101" pitchFamily="2" charset="-122"/>
              </a:rPr>
              <a:t>f</a:t>
            </a:r>
            <a:r>
              <a:rPr lang="en-US" altLang="zh-CN" b="1" baseline="-25000" err="1">
                <a:latin typeface="Times New Roman" panose="02020603050405020304" charset="0"/>
                <a:ea typeface="宋体" panose="02010600030101010101" pitchFamily="2" charset="-122"/>
              </a:rPr>
              <a:t>c</a:t>
            </a:r>
            <a:r>
              <a:rPr lang="zh-CN" altLang="en-US" b="1" dirty="0">
                <a:latin typeface="Times New Roman" panose="02020603050405020304" charset="0"/>
                <a:ea typeface="宋体" panose="02010600030101010101" pitchFamily="2" charset="-122"/>
              </a:rPr>
              <a:t>，</a:t>
            </a:r>
          </a:p>
          <a:p>
            <a:pPr lvl="0">
              <a:lnSpc>
                <a:spcPct val="115000"/>
              </a:lnSpc>
              <a:spcBef>
                <a:spcPct val="10000"/>
              </a:spcBef>
            </a:pPr>
            <a:r>
              <a:rPr lang="zh-CN" altLang="en-US" b="1"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0”</a:t>
            </a:r>
            <a:r>
              <a:rPr lang="zh-CN" altLang="en-US" b="1" dirty="0">
                <a:latin typeface="Times New Roman" panose="02020603050405020304" charset="0"/>
                <a:ea typeface="宋体" panose="02010600030101010101" pitchFamily="2" charset="-122"/>
              </a:rPr>
              <a:t>－－断</a:t>
            </a:r>
            <a:r>
              <a:rPr lang="en-US" altLang="zh-CN" b="1">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0</a:t>
            </a:r>
            <a:r>
              <a:rPr lang="zh-CN" altLang="en-US" b="1" dirty="0">
                <a:latin typeface="Times New Roman" panose="02020603050405020304" charset="0"/>
                <a:ea typeface="宋体" panose="02010600030101010101" pitchFamily="2" charset="-122"/>
              </a:rPr>
              <a:t>。</a:t>
            </a:r>
          </a:p>
          <a:p>
            <a:pPr lvl="0">
              <a:lnSpc>
                <a:spcPct val="115000"/>
              </a:lnSpc>
              <a:spcBef>
                <a:spcPct val="10000"/>
              </a:spcBef>
            </a:pPr>
            <a:r>
              <a:rPr lang="en-US" altLang="zh-CN" b="1" dirty="0">
                <a:solidFill>
                  <a:srgbClr val="0000CC"/>
                </a:solidFill>
                <a:latin typeface="Times New Roman" panose="02020603050405020304" charset="0"/>
                <a:ea typeface="宋体" panose="02010600030101010101" pitchFamily="2" charset="-122"/>
              </a:rPr>
              <a:t>OOK</a:t>
            </a:r>
            <a:r>
              <a:rPr lang="zh-CN" altLang="en-US" b="1" dirty="0">
                <a:solidFill>
                  <a:srgbClr val="0000CC"/>
                </a:solidFill>
                <a:latin typeface="Times New Roman" panose="02020603050405020304" charset="0"/>
                <a:ea typeface="宋体" panose="02010600030101010101" pitchFamily="2" charset="-122"/>
              </a:rPr>
              <a:t>信号</a:t>
            </a:r>
          </a:p>
        </p:txBody>
      </p:sp>
      <p:sp>
        <p:nvSpPr>
          <p:cNvPr id="3" name="灯片编号占位符 2"/>
          <p:cNvSpPr>
            <a:spLocks noGrp="1"/>
          </p:cNvSpPr>
          <p:nvPr>
            <p:ph type="sldNum" sz="quarter" idx="12"/>
          </p:nvPr>
        </p:nvSpPr>
        <p:spPr/>
        <p:txBody>
          <a:bodyPr/>
          <a:lstStyle/>
          <a:p>
            <a:pPr lvl="0"/>
            <a:fld id="{9A0DB2DC-4C9A-4742-B13C-FB6460FD3503}" type="slidenum">
              <a:rPr lang="en-US" altLang="zh-CN" dirty="0"/>
              <a:t>15</a:t>
            </a:fld>
            <a:endParaRPr lang="zh-CN" dirty="0"/>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矩形 247809"/>
          <p:cNvSpPr/>
          <p:nvPr/>
        </p:nvSpPr>
        <p:spPr>
          <a:xfrm>
            <a:off x="250825" y="476250"/>
            <a:ext cx="8153400" cy="420370"/>
          </a:xfrm>
          <a:prstGeom prst="rect">
            <a:avLst/>
          </a:prstGeom>
          <a:noFill/>
          <a:ln w="9525">
            <a:noFill/>
          </a:ln>
        </p:spPr>
        <p:txBody>
          <a:bodyPr>
            <a:spAutoFit/>
          </a:bodyPr>
          <a:lstStyle/>
          <a:p>
            <a:pPr lvl="0">
              <a:lnSpc>
                <a:spcPct val="120000"/>
              </a:lnSpc>
              <a:spcBef>
                <a:spcPct val="40000"/>
              </a:spcBef>
            </a:pPr>
            <a:r>
              <a:rPr lang="en-US" altLang="zh-CN" b="1" dirty="0">
                <a:solidFill>
                  <a:srgbClr val="FF0000"/>
                </a:solidFill>
                <a:latin typeface="Times New Roman" panose="02020603050405020304" charset="0"/>
                <a:ea typeface="黑体" panose="02010609060101010101" pitchFamily="49" charset="-122"/>
              </a:rPr>
              <a:t>   2ASK</a:t>
            </a:r>
            <a:r>
              <a:rPr lang="zh-CN" altLang="en-US" b="1" dirty="0">
                <a:solidFill>
                  <a:srgbClr val="FF0000"/>
                </a:solidFill>
                <a:latin typeface="Times New Roman" panose="02020603050405020304" charset="0"/>
                <a:ea typeface="黑体" panose="02010609060101010101" pitchFamily="49" charset="-122"/>
              </a:rPr>
              <a:t>信号时域表达式：</a:t>
            </a:r>
          </a:p>
        </p:txBody>
      </p:sp>
      <p:graphicFrame>
        <p:nvGraphicFramePr>
          <p:cNvPr id="247812" name="对象 247811"/>
          <p:cNvGraphicFramePr/>
          <p:nvPr/>
        </p:nvGraphicFramePr>
        <p:xfrm>
          <a:off x="2736850" y="1108075"/>
          <a:ext cx="3563938" cy="592138"/>
        </p:xfrm>
        <a:graphic>
          <a:graphicData uri="http://schemas.openxmlformats.org/presentationml/2006/ole">
            <mc:AlternateContent xmlns:mc="http://schemas.openxmlformats.org/markup-compatibility/2006">
              <mc:Choice xmlns:v="urn:schemas-microsoft-com:vml" Requires="v">
                <p:oleObj spid="_x0000_s5397" r:id="rId3" imgW="1205230" imgH="203200" progId="Equation.DSMT4">
                  <p:embed/>
                </p:oleObj>
              </mc:Choice>
              <mc:Fallback>
                <p:oleObj r:id="rId3" imgW="1205230" imgH="203200" progId="Equation.DSMT4">
                  <p:embed/>
                  <p:pic>
                    <p:nvPicPr>
                      <p:cNvPr id="0" name="图片 3078"/>
                      <p:cNvPicPr/>
                      <p:nvPr/>
                    </p:nvPicPr>
                    <p:blipFill>
                      <a:blip r:embed="rId4"/>
                      <a:stretch>
                        <a:fillRect/>
                      </a:stretch>
                    </p:blipFill>
                    <p:spPr>
                      <a:xfrm>
                        <a:off x="2736850" y="1108075"/>
                        <a:ext cx="3563938" cy="592138"/>
                      </a:xfrm>
                      <a:prstGeom prst="rect">
                        <a:avLst/>
                      </a:prstGeom>
                      <a:solidFill>
                        <a:srgbClr val="CCFFFF"/>
                      </a:solidFill>
                      <a:ln w="38100">
                        <a:noFill/>
                        <a:miter/>
                      </a:ln>
                    </p:spPr>
                  </p:pic>
                </p:oleObj>
              </mc:Fallback>
            </mc:AlternateContent>
          </a:graphicData>
        </a:graphic>
      </p:graphicFrame>
      <p:graphicFrame>
        <p:nvGraphicFramePr>
          <p:cNvPr id="247814" name="对象 247813"/>
          <p:cNvGraphicFramePr/>
          <p:nvPr/>
        </p:nvGraphicFramePr>
        <p:xfrm>
          <a:off x="1547178" y="2420620"/>
          <a:ext cx="2808287" cy="696913"/>
        </p:xfrm>
        <a:graphic>
          <a:graphicData uri="http://schemas.openxmlformats.org/presentationml/2006/ole">
            <mc:AlternateContent xmlns:mc="http://schemas.openxmlformats.org/markup-compatibility/2006">
              <mc:Choice xmlns:v="urn:schemas-microsoft-com:vml" Requires="v">
                <p:oleObj spid="_x0000_s5398" r:id="rId5" imgW="1269365" imgH="317500" progId="Equation.3">
                  <p:embed/>
                </p:oleObj>
              </mc:Choice>
              <mc:Fallback>
                <p:oleObj r:id="rId5" imgW="1269365" imgH="317500" progId="Equation.3">
                  <p:embed/>
                  <p:pic>
                    <p:nvPicPr>
                      <p:cNvPr id="0" name="图片 3076"/>
                      <p:cNvPicPr/>
                      <p:nvPr/>
                    </p:nvPicPr>
                    <p:blipFill>
                      <a:blip r:embed="rId6"/>
                      <a:stretch>
                        <a:fillRect/>
                      </a:stretch>
                    </p:blipFill>
                    <p:spPr>
                      <a:xfrm>
                        <a:off x="1547178" y="2420620"/>
                        <a:ext cx="2808287" cy="696913"/>
                      </a:xfrm>
                      <a:prstGeom prst="rect">
                        <a:avLst/>
                      </a:prstGeom>
                      <a:solidFill>
                        <a:srgbClr val="CCFFFF"/>
                      </a:solidFill>
                      <a:ln w="38100">
                        <a:noFill/>
                        <a:miter/>
                      </a:ln>
                    </p:spPr>
                  </p:pic>
                </p:oleObj>
              </mc:Fallback>
            </mc:AlternateContent>
          </a:graphicData>
        </a:graphic>
      </p:graphicFrame>
      <p:graphicFrame>
        <p:nvGraphicFramePr>
          <p:cNvPr id="247816" name="对象 247815"/>
          <p:cNvGraphicFramePr/>
          <p:nvPr/>
        </p:nvGraphicFramePr>
        <p:xfrm>
          <a:off x="4284663" y="2243138"/>
          <a:ext cx="3959225" cy="1016000"/>
        </p:xfrm>
        <a:graphic>
          <a:graphicData uri="http://schemas.openxmlformats.org/presentationml/2006/ole">
            <mc:AlternateContent xmlns:mc="http://schemas.openxmlformats.org/markup-compatibility/2006">
              <mc:Choice xmlns:v="urn:schemas-microsoft-com:vml" Requires="v">
                <p:oleObj spid="_x0000_s5399" r:id="rId7" imgW="1751965" imgH="482600" progId="Equation.DSMT4">
                  <p:embed/>
                </p:oleObj>
              </mc:Choice>
              <mc:Fallback>
                <p:oleObj r:id="rId7" imgW="1751965" imgH="482600" progId="Equation.DSMT4">
                  <p:embed/>
                  <p:pic>
                    <p:nvPicPr>
                      <p:cNvPr id="0" name="图片 3077"/>
                      <p:cNvPicPr/>
                      <p:nvPr/>
                    </p:nvPicPr>
                    <p:blipFill>
                      <a:blip r:embed="rId8"/>
                      <a:stretch>
                        <a:fillRect/>
                      </a:stretch>
                    </p:blipFill>
                    <p:spPr>
                      <a:xfrm>
                        <a:off x="4284663" y="2243138"/>
                        <a:ext cx="3959225" cy="1016000"/>
                      </a:xfrm>
                      <a:prstGeom prst="rect">
                        <a:avLst/>
                      </a:prstGeom>
                      <a:solidFill>
                        <a:srgbClr val="CCFFFF"/>
                      </a:solidFill>
                      <a:ln w="38100">
                        <a:noFill/>
                        <a:miter/>
                      </a:ln>
                    </p:spPr>
                  </p:pic>
                </p:oleObj>
              </mc:Fallback>
            </mc:AlternateContent>
          </a:graphicData>
        </a:graphic>
      </p:graphicFrame>
      <p:sp>
        <p:nvSpPr>
          <p:cNvPr id="247820" name="矩形 247819"/>
          <p:cNvSpPr/>
          <p:nvPr/>
        </p:nvSpPr>
        <p:spPr>
          <a:xfrm>
            <a:off x="611188" y="1773238"/>
            <a:ext cx="6408737" cy="457200"/>
          </a:xfrm>
          <a:prstGeom prst="rect">
            <a:avLst/>
          </a:prstGeom>
          <a:noFill/>
          <a:ln w="9525">
            <a:noFill/>
          </a:ln>
        </p:spPr>
        <p:txBody>
          <a:bodyPr>
            <a:spAutoFit/>
          </a:bodyPr>
          <a:lstStyle/>
          <a:p>
            <a:pPr lvl="0"/>
            <a:r>
              <a:rPr lang="zh-CN" altLang="en-US" b="1" dirty="0">
                <a:solidFill>
                  <a:srgbClr val="FF0000"/>
                </a:solidFill>
                <a:latin typeface="Times New Roman" panose="02020603050405020304" charset="0"/>
                <a:ea typeface="宋体" panose="02010600030101010101" pitchFamily="2" charset="-122"/>
              </a:rPr>
              <a:t>其中，</a:t>
            </a:r>
            <a:r>
              <a:rPr lang="en-US" altLang="zh-CN" b="1" i="1" err="1">
                <a:solidFill>
                  <a:srgbClr val="FF0000"/>
                </a:solidFill>
                <a:latin typeface="Times New Roman" panose="02020603050405020304" charset="0"/>
                <a:ea typeface="宋体" panose="02010600030101010101" pitchFamily="2" charset="-122"/>
              </a:rPr>
              <a:t>s</a:t>
            </a:r>
            <a:r>
              <a:rPr lang="en-US" altLang="zh-CN" b="1" err="1">
                <a:solidFill>
                  <a:srgbClr val="FF0000"/>
                </a:solidFill>
                <a:latin typeface="Times New Roman" panose="02020603050405020304" charset="0"/>
                <a:ea typeface="宋体" panose="02010600030101010101" pitchFamily="2" charset="-122"/>
              </a:rPr>
              <a:t>(</a:t>
            </a:r>
            <a:r>
              <a:rPr lang="en-US" altLang="zh-CN" b="1" i="1" err="1">
                <a:solidFill>
                  <a:srgbClr val="FF0000"/>
                </a:solidFill>
                <a:latin typeface="Times New Roman" panose="02020603050405020304" charset="0"/>
                <a:ea typeface="宋体" panose="02010600030101010101" pitchFamily="2" charset="-122"/>
              </a:rPr>
              <a:t>t</a:t>
            </a:r>
            <a:r>
              <a:rPr lang="en-US" altLang="zh-CN" b="1" dirty="0">
                <a:solidFill>
                  <a:srgbClr val="FF0000"/>
                </a:solidFill>
                <a:latin typeface="Times New Roman" panose="02020603050405020304" charset="0"/>
                <a:ea typeface="宋体" panose="02010600030101010101" pitchFamily="2" charset="-122"/>
              </a:rPr>
              <a:t>)</a:t>
            </a:r>
            <a:r>
              <a:rPr lang="zh-CN" altLang="en-US" b="1" dirty="0">
                <a:solidFill>
                  <a:srgbClr val="FF0000"/>
                </a:solidFill>
                <a:latin typeface="Times New Roman" panose="02020603050405020304" charset="0"/>
                <a:ea typeface="宋体" panose="02010600030101010101" pitchFamily="2" charset="-122"/>
              </a:rPr>
              <a:t>为单极性</a:t>
            </a:r>
            <a:r>
              <a:rPr lang="en-US" altLang="zh-CN" b="1" dirty="0">
                <a:solidFill>
                  <a:srgbClr val="FF0000"/>
                </a:solidFill>
                <a:latin typeface="Times New Roman" panose="02020603050405020304" charset="0"/>
                <a:ea typeface="宋体" panose="02010600030101010101" pitchFamily="2" charset="-122"/>
              </a:rPr>
              <a:t>NRZ</a:t>
            </a:r>
            <a:r>
              <a:rPr lang="zh-CN" altLang="en-US" b="1" dirty="0">
                <a:solidFill>
                  <a:srgbClr val="FF0000"/>
                </a:solidFill>
                <a:latin typeface="Times New Roman" panose="02020603050405020304" charset="0"/>
                <a:ea typeface="宋体" panose="02010600030101010101" pitchFamily="2" charset="-122"/>
              </a:rPr>
              <a:t>矩形脉冲序列：</a:t>
            </a:r>
          </a:p>
        </p:txBody>
      </p:sp>
      <p:sp>
        <p:nvSpPr>
          <p:cNvPr id="247821" name="矩形 247820"/>
          <p:cNvSpPr/>
          <p:nvPr/>
        </p:nvSpPr>
        <p:spPr>
          <a:xfrm>
            <a:off x="323850" y="3213100"/>
            <a:ext cx="5545138" cy="968375"/>
          </a:xfrm>
          <a:prstGeom prst="rect">
            <a:avLst/>
          </a:prstGeom>
          <a:noFill/>
          <a:ln w="9525">
            <a:noFill/>
          </a:ln>
        </p:spPr>
        <p:txBody>
          <a:bodyPr>
            <a:spAutoFit/>
          </a:bodyPr>
          <a:lstStyle/>
          <a:p>
            <a:pPr lvl="0">
              <a:lnSpc>
                <a:spcPct val="120000"/>
              </a:lnSpc>
            </a:pPr>
            <a:r>
              <a:rPr lang="en-US" altLang="zh-CN" b="1" dirty="0">
                <a:solidFill>
                  <a:srgbClr val="FF0000"/>
                </a:solidFill>
                <a:latin typeface="Times New Roman" panose="02020603050405020304" charset="0"/>
                <a:ea typeface="宋体" panose="02010600030101010101" pitchFamily="2" charset="-122"/>
              </a:rPr>
              <a:t> </a:t>
            </a:r>
            <a:r>
              <a:rPr lang="en-US" altLang="zh-CN" b="1">
                <a:solidFill>
                  <a:srgbClr val="FF0000"/>
                </a:solidFill>
                <a:latin typeface="Times New Roman" panose="02020603050405020304" charset="0"/>
                <a:ea typeface="宋体" panose="02010600030101010101" pitchFamily="2" charset="-122"/>
              </a:rPr>
              <a:t>3. 2ASK</a:t>
            </a:r>
            <a:r>
              <a:rPr lang="zh-CN" altLang="en-US" b="1" dirty="0">
                <a:solidFill>
                  <a:srgbClr val="FF0000"/>
                </a:solidFill>
                <a:latin typeface="黑体" panose="02010609060101010101" pitchFamily="49" charset="-122"/>
                <a:ea typeface="黑体" panose="02010609060101010101" pitchFamily="49" charset="-122"/>
              </a:rPr>
              <a:t>信号的产生方法（调制方法）</a:t>
            </a:r>
          </a:p>
          <a:p>
            <a:pPr lvl="0">
              <a:lnSpc>
                <a:spcPct val="120000"/>
              </a:lnSpc>
            </a:pPr>
            <a:r>
              <a:rPr lang="zh-CN" altLang="en-US" b="1" dirty="0">
                <a:solidFill>
                  <a:srgbClr val="FF0000"/>
                </a:solidFill>
                <a:latin typeface="宋体" panose="02010600030101010101" pitchFamily="2" charset="-122"/>
                <a:ea typeface="宋体" panose="02010600030101010101" pitchFamily="2" charset="-122"/>
              </a:rPr>
              <a:t>－－模拟法；键控法。</a:t>
            </a:r>
            <a:r>
              <a:rPr lang="zh-CN" altLang="en-US" dirty="0">
                <a:solidFill>
                  <a:srgbClr val="FF0000"/>
                </a:solidFill>
                <a:latin typeface="宋体" panose="02010600030101010101" pitchFamily="2" charset="-122"/>
                <a:ea typeface="宋体" panose="02010600030101010101" pitchFamily="2" charset="-122"/>
              </a:rPr>
              <a:t> </a:t>
            </a:r>
          </a:p>
        </p:txBody>
      </p:sp>
      <p:sp>
        <p:nvSpPr>
          <p:cNvPr id="247823" name="矩形 247822"/>
          <p:cNvSpPr/>
          <p:nvPr/>
        </p:nvSpPr>
        <p:spPr>
          <a:xfrm>
            <a:off x="8027988" y="4846638"/>
            <a:ext cx="774700" cy="396875"/>
          </a:xfrm>
          <a:prstGeom prst="rect">
            <a:avLst/>
          </a:prstGeom>
          <a:noFill/>
          <a:ln w="9525">
            <a:noFill/>
          </a:ln>
        </p:spPr>
        <p:txBody>
          <a:bodyPr wrap="none" anchor="t">
            <a:spAutoFit/>
          </a:bodyPr>
          <a:lstStyle/>
          <a:p>
            <a:pPr lvl="0"/>
            <a:r>
              <a:rPr lang="en-US" altLang="zh-CN" sz="2000" b="1">
                <a:solidFill>
                  <a:srgbClr val="FF0000"/>
                </a:solidFill>
                <a:latin typeface="Times New Roman" panose="02020603050405020304" charset="0"/>
                <a:ea typeface="宋体" panose="02010600030101010101" pitchFamily="2" charset="-122"/>
              </a:rPr>
              <a:t>OOK</a:t>
            </a:r>
          </a:p>
        </p:txBody>
      </p:sp>
      <p:graphicFrame>
        <p:nvGraphicFramePr>
          <p:cNvPr id="247827" name="对象 247826"/>
          <p:cNvGraphicFramePr/>
          <p:nvPr/>
        </p:nvGraphicFramePr>
        <p:xfrm>
          <a:off x="684213" y="4221163"/>
          <a:ext cx="7272337" cy="1562100"/>
        </p:xfrm>
        <a:graphic>
          <a:graphicData uri="http://schemas.openxmlformats.org/presentationml/2006/ole">
            <mc:AlternateContent xmlns:mc="http://schemas.openxmlformats.org/markup-compatibility/2006">
              <mc:Choice xmlns:v="urn:schemas-microsoft-com:vml" Requires="v">
                <p:oleObj spid="_x0000_s5400" r:id="rId9" imgW="5330825" imgH="1153160" progId="Visio.Drawing.11">
                  <p:embed/>
                </p:oleObj>
              </mc:Choice>
              <mc:Fallback>
                <p:oleObj r:id="rId9" imgW="5330825" imgH="1153160" progId="Visio.Drawing.11">
                  <p:embed/>
                  <p:pic>
                    <p:nvPicPr>
                      <p:cNvPr id="0" name="图片 3087"/>
                      <p:cNvPicPr/>
                      <p:nvPr/>
                    </p:nvPicPr>
                    <p:blipFill>
                      <a:blip r:embed="rId10"/>
                      <a:stretch>
                        <a:fillRect/>
                      </a:stretch>
                    </p:blipFill>
                    <p:spPr>
                      <a:xfrm>
                        <a:off x="684213" y="4221163"/>
                        <a:ext cx="7272337" cy="1562100"/>
                      </a:xfrm>
                      <a:prstGeom prst="rect">
                        <a:avLst/>
                      </a:prstGeom>
                      <a:solidFill>
                        <a:srgbClr val="CCFFFF"/>
                      </a:solidFill>
                      <a:ln w="38100">
                        <a:noFill/>
                        <a:miter/>
                      </a:ln>
                    </p:spPr>
                  </p:pic>
                </p:oleObj>
              </mc:Fallback>
            </mc:AlternateContent>
          </a:graphicData>
        </a:graphic>
      </p:graphicFrame>
      <p:sp>
        <p:nvSpPr>
          <p:cNvPr id="3" name="灯片编号占位符 2"/>
          <p:cNvSpPr>
            <a:spLocks noGrp="1"/>
          </p:cNvSpPr>
          <p:nvPr>
            <p:ph type="sldNum" sz="quarter" idx="12"/>
          </p:nvPr>
        </p:nvSpPr>
        <p:spPr/>
        <p:txBody>
          <a:bodyPr/>
          <a:lstStyle/>
          <a:p>
            <a:pPr lvl="0"/>
            <a:fld id="{9A0DB2DC-4C9A-4742-B13C-FB6460FD3503}" type="slidenum">
              <a:rPr lang="en-US" altLang="zh-CN" dirty="0"/>
              <a:t>16</a:t>
            </a:fld>
            <a:endParaRPr lang="zh-CN" dirty="0"/>
          </a:p>
        </p:txBody>
      </p:sp>
      <p:sp>
        <p:nvSpPr>
          <p:cNvPr id="353317" name="Text Box 37"/>
          <p:cNvSpPr txBox="1"/>
          <p:nvPr/>
        </p:nvSpPr>
        <p:spPr>
          <a:xfrm>
            <a:off x="2736850" y="5775325"/>
            <a:ext cx="3419475" cy="396240"/>
          </a:xfrm>
          <a:prstGeom prst="rect">
            <a:avLst/>
          </a:prstGeom>
          <a:noFill/>
          <a:ln w="9525">
            <a:noFill/>
          </a:ln>
        </p:spPr>
        <p:txBody>
          <a:bodyPr>
            <a:spAutoFit/>
          </a:bodyPr>
          <a:lstStyle/>
          <a:p>
            <a:pPr lvl="0" eaLnBrk="1" hangingPunct="1">
              <a:spcBef>
                <a:spcPct val="50000"/>
              </a:spcBef>
            </a:pPr>
            <a:r>
              <a:rPr lang="en-US" altLang="zh-CN" sz="2000" dirty="0">
                <a:solidFill>
                  <a:srgbClr val="000000"/>
                </a:solidFill>
                <a:latin typeface="Times New Roman" panose="02020603050405020304" charset="0"/>
                <a:ea typeface="仿宋_GB2312" pitchFamily="49" charset="-122"/>
              </a:rPr>
              <a:t> </a:t>
            </a:r>
            <a:r>
              <a:rPr lang="zh-CN" altLang="en-US" sz="2000" dirty="0">
                <a:solidFill>
                  <a:srgbClr val="000000"/>
                </a:solidFill>
                <a:latin typeface="Times New Roman" panose="02020603050405020304" charset="0"/>
                <a:ea typeface="仿宋_GB2312" pitchFamily="49" charset="-122"/>
              </a:rPr>
              <a:t>开关</a:t>
            </a:r>
            <a:r>
              <a:rPr lang="en-US" altLang="zh-CN" sz="2000" i="1" dirty="0">
                <a:solidFill>
                  <a:srgbClr val="000000"/>
                </a:solidFill>
                <a:latin typeface="Times New Roman" panose="02020603050405020304" charset="0"/>
                <a:ea typeface="仿宋_GB2312" pitchFamily="49" charset="-122"/>
              </a:rPr>
              <a:t>S </a:t>
            </a:r>
            <a:r>
              <a:rPr lang="zh-CN" altLang="en-US" sz="2000" dirty="0">
                <a:solidFill>
                  <a:srgbClr val="000000"/>
                </a:solidFill>
                <a:latin typeface="Times New Roman" panose="02020603050405020304" charset="0"/>
                <a:ea typeface="仿宋_GB2312" pitchFamily="49" charset="-122"/>
              </a:rPr>
              <a:t>的动作由</a:t>
            </a:r>
            <a:r>
              <a:rPr lang="en-US" altLang="zh-CN" sz="2000" i="1" dirty="0">
                <a:solidFill>
                  <a:srgbClr val="000000"/>
                </a:solidFill>
                <a:latin typeface="Times New Roman" panose="02020603050405020304" charset="0"/>
                <a:ea typeface="仿宋_GB2312" pitchFamily="49" charset="-122"/>
              </a:rPr>
              <a:t>S( t ) </a:t>
            </a:r>
            <a:r>
              <a:rPr lang="zh-CN" altLang="en-US" sz="2000" dirty="0">
                <a:solidFill>
                  <a:srgbClr val="000000"/>
                </a:solidFill>
                <a:latin typeface="Times New Roman" panose="02020603050405020304" charset="0"/>
                <a:ea typeface="仿宋_GB2312" pitchFamily="49" charset="-122"/>
              </a:rPr>
              <a:t>决定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53317"/>
                                        </p:tgtEl>
                                        <p:attrNameLst>
                                          <p:attrName>style.visibility</p:attrName>
                                        </p:attrNameLst>
                                      </p:cBhvr>
                                      <p:to>
                                        <p:strVal val="visible"/>
                                      </p:to>
                                    </p:set>
                                    <p:animEffect transition="in" filter="circle(in)">
                                      <p:cBhvr>
                                        <p:cTn id="7" dur="2000"/>
                                        <p:tgtEl>
                                          <p:spTgt spid="35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3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6" name="矩形 430085"/>
          <p:cNvSpPr/>
          <p:nvPr/>
        </p:nvSpPr>
        <p:spPr>
          <a:xfrm>
            <a:off x="250825" y="476568"/>
            <a:ext cx="8153400" cy="1104900"/>
          </a:xfrm>
          <a:prstGeom prst="rect">
            <a:avLst/>
          </a:prstGeom>
          <a:noFill/>
          <a:ln w="9525">
            <a:noFill/>
          </a:ln>
        </p:spPr>
        <p:txBody>
          <a:bodyPr>
            <a:spAutoFit/>
          </a:bodyPr>
          <a:lstStyle/>
          <a:p>
            <a:pPr lvl="0">
              <a:lnSpc>
                <a:spcPct val="120000"/>
              </a:lnSpc>
              <a:spcBef>
                <a:spcPct val="5000"/>
              </a:spcBef>
            </a:pPr>
            <a:r>
              <a:rPr lang="en-US" altLang="zh-CN" b="1" dirty="0">
                <a:solidFill>
                  <a:srgbClr val="CC3300"/>
                </a:solidFill>
                <a:latin typeface="Times New Roman" panose="02020603050405020304" charset="0"/>
                <a:ea typeface="黑体" panose="02010609060101010101" pitchFamily="49" charset="-122"/>
              </a:rPr>
              <a:t> 2ASK</a:t>
            </a:r>
            <a:r>
              <a:rPr lang="zh-CN" altLang="en-US" b="1" dirty="0">
                <a:solidFill>
                  <a:srgbClr val="CC3300"/>
                </a:solidFill>
                <a:latin typeface="Times New Roman" panose="02020603050405020304" charset="0"/>
                <a:ea typeface="黑体" panose="02010609060101010101" pitchFamily="49" charset="-122"/>
              </a:rPr>
              <a:t>信号解调</a:t>
            </a:r>
            <a:r>
              <a:rPr lang="en-US" altLang="zh-CN" b="1">
                <a:solidFill>
                  <a:srgbClr val="FF0000"/>
                </a:solidFill>
                <a:latin typeface="Times New Roman" panose="02020603050405020304" charset="0"/>
                <a:ea typeface="黑体" panose="02010609060101010101" pitchFamily="49" charset="-122"/>
              </a:rPr>
              <a:t>----</a:t>
            </a:r>
            <a:r>
              <a:rPr lang="en-US" altLang="zh-CN" b="1" dirty="0">
                <a:solidFill>
                  <a:srgbClr val="FF0000"/>
                </a:solidFill>
                <a:latin typeface="Times New Roman" panose="02020603050405020304" charset="0"/>
                <a:ea typeface="宋体" panose="02010600030101010101" pitchFamily="2" charset="-122"/>
              </a:rPr>
              <a:t>2ASK</a:t>
            </a:r>
            <a:r>
              <a:rPr lang="zh-CN" altLang="en-US" b="1" dirty="0">
                <a:solidFill>
                  <a:srgbClr val="FF0000"/>
                </a:solidFill>
                <a:latin typeface="Times New Roman" panose="02020603050405020304" charset="0"/>
                <a:ea typeface="宋体" panose="02010600030101010101" pitchFamily="2" charset="-122"/>
              </a:rPr>
              <a:t>属于</a:t>
            </a:r>
            <a:r>
              <a:rPr lang="en-US" altLang="zh-CN" b="1" dirty="0">
                <a:solidFill>
                  <a:srgbClr val="FF0000"/>
                </a:solidFill>
                <a:latin typeface="Times New Roman" panose="02020603050405020304" charset="0"/>
                <a:ea typeface="宋体" panose="02010600030101010101" pitchFamily="2" charset="-122"/>
              </a:rPr>
              <a:t>100%</a:t>
            </a:r>
            <a:r>
              <a:rPr lang="zh-CN" altLang="en-US" b="1" dirty="0">
                <a:solidFill>
                  <a:srgbClr val="FF0000"/>
                </a:solidFill>
                <a:latin typeface="Times New Roman" panose="02020603050405020304" charset="0"/>
                <a:ea typeface="宋体" panose="02010600030101010101" pitchFamily="2" charset="-122"/>
              </a:rPr>
              <a:t>的</a:t>
            </a:r>
            <a:r>
              <a:rPr lang="en-US" altLang="zh-CN" b="1" dirty="0">
                <a:solidFill>
                  <a:srgbClr val="FF0000"/>
                </a:solidFill>
                <a:latin typeface="Times New Roman" panose="02020603050405020304" charset="0"/>
                <a:ea typeface="宋体" panose="02010600030101010101" pitchFamily="2" charset="-122"/>
              </a:rPr>
              <a:t>AM</a:t>
            </a:r>
            <a:r>
              <a:rPr lang="zh-CN" altLang="en-US" b="1" dirty="0">
                <a:solidFill>
                  <a:srgbClr val="FF0000"/>
                </a:solidFill>
                <a:latin typeface="Times New Roman" panose="02020603050405020304" charset="0"/>
                <a:ea typeface="宋体" panose="02010600030101010101" pitchFamily="2" charset="-122"/>
              </a:rPr>
              <a:t>调制</a:t>
            </a:r>
            <a:r>
              <a:rPr lang="en-US" altLang="zh-CN" b="1">
                <a:solidFill>
                  <a:srgbClr val="FF0000"/>
                </a:solidFill>
                <a:latin typeface="Times New Roman" panose="02020603050405020304" charset="0"/>
                <a:ea typeface="宋体" panose="02010600030101010101" pitchFamily="2" charset="-122"/>
              </a:rPr>
              <a:t>!</a:t>
            </a:r>
            <a:r>
              <a:rPr lang="en-US" altLang="zh-CN">
                <a:solidFill>
                  <a:srgbClr val="FF0000"/>
                </a:solidFill>
                <a:latin typeface="Times New Roman" panose="02020603050405020304" charset="0"/>
                <a:ea typeface="宋体" panose="02010600030101010101" pitchFamily="2" charset="-122"/>
              </a:rPr>
              <a:t> </a:t>
            </a:r>
          </a:p>
          <a:p>
            <a:pPr lvl="0">
              <a:lnSpc>
                <a:spcPct val="120000"/>
              </a:lnSpc>
              <a:spcBef>
                <a:spcPct val="5000"/>
              </a:spcBef>
            </a:pPr>
            <a:r>
              <a:rPr lang="en-US" altLang="zh-CN" b="1" dirty="0">
                <a:latin typeface="Times New Roman" panose="02020603050405020304" charset="0"/>
                <a:ea typeface="宋体" panose="02010600030101010101" pitchFamily="2" charset="-122"/>
              </a:rPr>
              <a:t>    </a:t>
            </a:r>
            <a:r>
              <a:rPr lang="zh-CN" altLang="en-US" b="1"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常用方法主要有两种：</a:t>
            </a:r>
          </a:p>
          <a:p>
            <a:pPr lvl="0">
              <a:lnSpc>
                <a:spcPct val="120000"/>
              </a:lnSpc>
              <a:spcBef>
                <a:spcPct val="5000"/>
              </a:spcBef>
            </a:pPr>
            <a:r>
              <a:rPr lang="zh-CN" altLang="en-US" b="1" dirty="0">
                <a:solidFill>
                  <a:srgbClr val="FF0000"/>
                </a:solidFill>
                <a:latin typeface="宋体" panose="02010600030101010101" pitchFamily="2" charset="-122"/>
                <a:ea typeface="宋体" panose="02010600030101010101" pitchFamily="2" charset="-122"/>
              </a:rPr>
              <a:t>（</a:t>
            </a:r>
            <a:r>
              <a:rPr lang="en-US" altLang="zh-CN" b="1" dirty="0">
                <a:solidFill>
                  <a:srgbClr val="FF0000"/>
                </a:solidFill>
                <a:latin typeface="宋体" panose="02010600030101010101" pitchFamily="2" charset="-122"/>
                <a:ea typeface="宋体" panose="02010600030101010101" pitchFamily="2" charset="-122"/>
              </a:rPr>
              <a:t>1</a:t>
            </a:r>
            <a:r>
              <a:rPr lang="zh-CN" altLang="en-US" b="1" dirty="0">
                <a:solidFill>
                  <a:srgbClr val="FF0000"/>
                </a:solidFill>
                <a:latin typeface="宋体" panose="02010600030101010101" pitchFamily="2" charset="-122"/>
                <a:ea typeface="宋体" panose="02010600030101010101" pitchFamily="2" charset="-122"/>
              </a:rPr>
              <a:t>）包络检波法</a:t>
            </a:r>
          </a:p>
        </p:txBody>
      </p:sp>
      <p:graphicFrame>
        <p:nvGraphicFramePr>
          <p:cNvPr id="430087" name="对象 430086"/>
          <p:cNvGraphicFramePr/>
          <p:nvPr/>
        </p:nvGraphicFramePr>
        <p:xfrm>
          <a:off x="5867400" y="1052513"/>
          <a:ext cx="2952750" cy="490537"/>
        </p:xfrm>
        <a:graphic>
          <a:graphicData uri="http://schemas.openxmlformats.org/presentationml/2006/ole">
            <mc:AlternateContent xmlns:mc="http://schemas.openxmlformats.org/markup-compatibility/2006">
              <mc:Choice xmlns:v="urn:schemas-microsoft-com:vml" Requires="v">
                <p:oleObj spid="_x0000_s6284" r:id="rId3" imgW="1205230" imgH="203200" progId="Equation.DSMT4">
                  <p:embed/>
                </p:oleObj>
              </mc:Choice>
              <mc:Fallback>
                <p:oleObj r:id="rId3" imgW="1205230" imgH="203200" progId="Equation.DSMT4">
                  <p:embed/>
                  <p:pic>
                    <p:nvPicPr>
                      <p:cNvPr id="0" name="图片 3086"/>
                      <p:cNvPicPr/>
                      <p:nvPr/>
                    </p:nvPicPr>
                    <p:blipFill>
                      <a:blip r:embed="rId4"/>
                      <a:stretch>
                        <a:fillRect/>
                      </a:stretch>
                    </p:blipFill>
                    <p:spPr>
                      <a:xfrm>
                        <a:off x="5867400" y="1052513"/>
                        <a:ext cx="2952750" cy="490537"/>
                      </a:xfrm>
                      <a:prstGeom prst="rect">
                        <a:avLst/>
                      </a:prstGeom>
                      <a:solidFill>
                        <a:srgbClr val="CCFFFF"/>
                      </a:solidFill>
                      <a:ln w="38100">
                        <a:noFill/>
                        <a:miter/>
                      </a:ln>
                    </p:spPr>
                  </p:pic>
                </p:oleObj>
              </mc:Fallback>
            </mc:AlternateContent>
          </a:graphicData>
        </a:graphic>
      </p:graphicFrame>
      <p:pic>
        <p:nvPicPr>
          <p:cNvPr id="6282" name="Picture 138" descr="https://ss3.bdstatic.com/70cFv8Sh_Q1YnxGkpoWK1HF6hhy/it/u=657798187,2390164370&amp;fm=26&amp;gp=0.jpg">
            <a:extLst>
              <a:ext uri="{FF2B5EF4-FFF2-40B4-BE49-F238E27FC236}">
                <a16:creationId xmlns:a16="http://schemas.microsoft.com/office/drawing/2014/main" id="{6E5953B3-655E-4C36-9254-C23CA3D66D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12" y="2157413"/>
            <a:ext cx="9034668" cy="31746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6" name="矩形 430085"/>
          <p:cNvSpPr/>
          <p:nvPr/>
        </p:nvSpPr>
        <p:spPr>
          <a:xfrm>
            <a:off x="250825" y="476568"/>
            <a:ext cx="8153400" cy="1104900"/>
          </a:xfrm>
          <a:prstGeom prst="rect">
            <a:avLst/>
          </a:prstGeom>
          <a:noFill/>
          <a:ln w="9525">
            <a:noFill/>
          </a:ln>
        </p:spPr>
        <p:txBody>
          <a:bodyPr>
            <a:spAutoFit/>
          </a:bodyPr>
          <a:lstStyle/>
          <a:p>
            <a:pPr lvl="0">
              <a:lnSpc>
                <a:spcPct val="120000"/>
              </a:lnSpc>
              <a:spcBef>
                <a:spcPct val="5000"/>
              </a:spcBef>
            </a:pPr>
            <a:r>
              <a:rPr lang="en-US" altLang="zh-CN" b="1" dirty="0">
                <a:solidFill>
                  <a:srgbClr val="CC3300"/>
                </a:solidFill>
                <a:latin typeface="Times New Roman" panose="02020603050405020304" charset="0"/>
                <a:ea typeface="黑体" panose="02010609060101010101" pitchFamily="49" charset="-122"/>
              </a:rPr>
              <a:t> 2ASK</a:t>
            </a:r>
            <a:r>
              <a:rPr lang="zh-CN" altLang="en-US" b="1" dirty="0">
                <a:solidFill>
                  <a:srgbClr val="CC3300"/>
                </a:solidFill>
                <a:latin typeface="Times New Roman" panose="02020603050405020304" charset="0"/>
                <a:ea typeface="黑体" panose="02010609060101010101" pitchFamily="49" charset="-122"/>
              </a:rPr>
              <a:t>信号解调</a:t>
            </a:r>
            <a:r>
              <a:rPr lang="en-US" altLang="zh-CN" b="1">
                <a:solidFill>
                  <a:srgbClr val="FF0000"/>
                </a:solidFill>
                <a:latin typeface="Times New Roman" panose="02020603050405020304" charset="0"/>
                <a:ea typeface="黑体" panose="02010609060101010101" pitchFamily="49" charset="-122"/>
              </a:rPr>
              <a:t>----</a:t>
            </a:r>
            <a:r>
              <a:rPr lang="en-US" altLang="zh-CN" b="1" dirty="0">
                <a:solidFill>
                  <a:srgbClr val="FF0000"/>
                </a:solidFill>
                <a:latin typeface="Times New Roman" panose="02020603050405020304" charset="0"/>
                <a:ea typeface="宋体" panose="02010600030101010101" pitchFamily="2" charset="-122"/>
              </a:rPr>
              <a:t>2ASK</a:t>
            </a:r>
            <a:r>
              <a:rPr lang="zh-CN" altLang="en-US" b="1" dirty="0">
                <a:solidFill>
                  <a:srgbClr val="FF0000"/>
                </a:solidFill>
                <a:latin typeface="Times New Roman" panose="02020603050405020304" charset="0"/>
                <a:ea typeface="宋体" panose="02010600030101010101" pitchFamily="2" charset="-122"/>
              </a:rPr>
              <a:t>属于</a:t>
            </a:r>
            <a:r>
              <a:rPr lang="en-US" altLang="zh-CN" b="1" dirty="0">
                <a:solidFill>
                  <a:srgbClr val="FF0000"/>
                </a:solidFill>
                <a:latin typeface="Times New Roman" panose="02020603050405020304" charset="0"/>
                <a:ea typeface="宋体" panose="02010600030101010101" pitchFamily="2" charset="-122"/>
              </a:rPr>
              <a:t>100%</a:t>
            </a:r>
            <a:r>
              <a:rPr lang="zh-CN" altLang="en-US" b="1" dirty="0">
                <a:solidFill>
                  <a:srgbClr val="FF0000"/>
                </a:solidFill>
                <a:latin typeface="Times New Roman" panose="02020603050405020304" charset="0"/>
                <a:ea typeface="宋体" panose="02010600030101010101" pitchFamily="2" charset="-122"/>
              </a:rPr>
              <a:t>的</a:t>
            </a:r>
            <a:r>
              <a:rPr lang="en-US" altLang="zh-CN" b="1" dirty="0">
                <a:solidFill>
                  <a:srgbClr val="FF0000"/>
                </a:solidFill>
                <a:latin typeface="Times New Roman" panose="02020603050405020304" charset="0"/>
                <a:ea typeface="宋体" panose="02010600030101010101" pitchFamily="2" charset="-122"/>
              </a:rPr>
              <a:t>AM</a:t>
            </a:r>
            <a:r>
              <a:rPr lang="zh-CN" altLang="en-US" b="1" dirty="0">
                <a:solidFill>
                  <a:srgbClr val="FF0000"/>
                </a:solidFill>
                <a:latin typeface="Times New Roman" panose="02020603050405020304" charset="0"/>
                <a:ea typeface="宋体" panose="02010600030101010101" pitchFamily="2" charset="-122"/>
              </a:rPr>
              <a:t>调制</a:t>
            </a:r>
            <a:r>
              <a:rPr lang="en-US" altLang="zh-CN" b="1">
                <a:solidFill>
                  <a:srgbClr val="FF0000"/>
                </a:solidFill>
                <a:latin typeface="Times New Roman" panose="02020603050405020304" charset="0"/>
                <a:ea typeface="宋体" panose="02010600030101010101" pitchFamily="2" charset="-122"/>
              </a:rPr>
              <a:t>!</a:t>
            </a:r>
            <a:r>
              <a:rPr lang="en-US" altLang="zh-CN">
                <a:solidFill>
                  <a:srgbClr val="FF0000"/>
                </a:solidFill>
                <a:latin typeface="Times New Roman" panose="02020603050405020304" charset="0"/>
                <a:ea typeface="宋体" panose="02010600030101010101" pitchFamily="2" charset="-122"/>
              </a:rPr>
              <a:t> </a:t>
            </a:r>
          </a:p>
          <a:p>
            <a:pPr lvl="0">
              <a:lnSpc>
                <a:spcPct val="120000"/>
              </a:lnSpc>
              <a:spcBef>
                <a:spcPct val="5000"/>
              </a:spcBef>
            </a:pPr>
            <a:r>
              <a:rPr lang="en-US" altLang="zh-CN" b="1" dirty="0">
                <a:latin typeface="Times New Roman" panose="02020603050405020304" charset="0"/>
                <a:ea typeface="宋体" panose="02010600030101010101" pitchFamily="2" charset="-122"/>
              </a:rPr>
              <a:t>    </a:t>
            </a:r>
            <a:r>
              <a:rPr lang="zh-CN" altLang="en-US" b="1"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常用方法主要有两种：</a:t>
            </a:r>
          </a:p>
          <a:p>
            <a:pPr lvl="0">
              <a:lnSpc>
                <a:spcPct val="120000"/>
              </a:lnSpc>
              <a:spcBef>
                <a:spcPct val="5000"/>
              </a:spcBef>
            </a:pPr>
            <a:r>
              <a:rPr lang="zh-CN" altLang="en-US" b="1" dirty="0">
                <a:solidFill>
                  <a:srgbClr val="FF0000"/>
                </a:solidFill>
                <a:latin typeface="宋体" panose="02010600030101010101" pitchFamily="2" charset="-122"/>
                <a:ea typeface="宋体" panose="02010600030101010101" pitchFamily="2" charset="-122"/>
              </a:rPr>
              <a:t>（</a:t>
            </a:r>
            <a:r>
              <a:rPr lang="en-US" altLang="zh-CN" b="1" dirty="0">
                <a:solidFill>
                  <a:srgbClr val="FF0000"/>
                </a:solidFill>
                <a:latin typeface="宋体" panose="02010600030101010101" pitchFamily="2" charset="-122"/>
                <a:ea typeface="宋体" panose="02010600030101010101" pitchFamily="2" charset="-122"/>
              </a:rPr>
              <a:t>1</a:t>
            </a:r>
            <a:r>
              <a:rPr lang="zh-CN" altLang="en-US" b="1" dirty="0">
                <a:solidFill>
                  <a:srgbClr val="FF0000"/>
                </a:solidFill>
                <a:latin typeface="宋体" panose="02010600030101010101" pitchFamily="2" charset="-122"/>
                <a:ea typeface="宋体" panose="02010600030101010101" pitchFamily="2" charset="-122"/>
              </a:rPr>
              <a:t>）包络检波法</a:t>
            </a:r>
          </a:p>
        </p:txBody>
      </p:sp>
      <p:graphicFrame>
        <p:nvGraphicFramePr>
          <p:cNvPr id="430087" name="对象 430086"/>
          <p:cNvGraphicFramePr/>
          <p:nvPr/>
        </p:nvGraphicFramePr>
        <p:xfrm>
          <a:off x="5867400" y="1052513"/>
          <a:ext cx="2952750" cy="490537"/>
        </p:xfrm>
        <a:graphic>
          <a:graphicData uri="http://schemas.openxmlformats.org/presentationml/2006/ole">
            <mc:AlternateContent xmlns:mc="http://schemas.openxmlformats.org/markup-compatibility/2006">
              <mc:Choice xmlns:v="urn:schemas-microsoft-com:vml" Requires="v">
                <p:oleObj spid="_x0000_s44035" r:id="rId3" imgW="1205230" imgH="203200" progId="Equation.DSMT4">
                  <p:embed/>
                </p:oleObj>
              </mc:Choice>
              <mc:Fallback>
                <p:oleObj r:id="rId3" imgW="1205230" imgH="203200" progId="Equation.DSMT4">
                  <p:embed/>
                  <p:pic>
                    <p:nvPicPr>
                      <p:cNvPr id="430087" name="对象 430086"/>
                      <p:cNvPicPr/>
                      <p:nvPr/>
                    </p:nvPicPr>
                    <p:blipFill>
                      <a:blip r:embed="rId4"/>
                      <a:stretch>
                        <a:fillRect/>
                      </a:stretch>
                    </p:blipFill>
                    <p:spPr>
                      <a:xfrm>
                        <a:off x="5867400" y="1052513"/>
                        <a:ext cx="2952750" cy="490537"/>
                      </a:xfrm>
                      <a:prstGeom prst="rect">
                        <a:avLst/>
                      </a:prstGeom>
                      <a:solidFill>
                        <a:srgbClr val="CCFFFF"/>
                      </a:solidFill>
                      <a:ln w="38100">
                        <a:noFill/>
                        <a:miter/>
                      </a:ln>
                    </p:spPr>
                  </p:pic>
                </p:oleObj>
              </mc:Fallback>
            </mc:AlternateContent>
          </a:graphicData>
        </a:graphic>
      </p:graphicFrame>
      <p:graphicFrame>
        <p:nvGraphicFramePr>
          <p:cNvPr id="430089" name="对象 430088"/>
          <p:cNvGraphicFramePr/>
          <p:nvPr/>
        </p:nvGraphicFramePr>
        <p:xfrm>
          <a:off x="1331913" y="1844675"/>
          <a:ext cx="6337300" cy="2049463"/>
        </p:xfrm>
        <a:graphic>
          <a:graphicData uri="http://schemas.openxmlformats.org/presentationml/2006/ole">
            <mc:AlternateContent xmlns:mc="http://schemas.openxmlformats.org/markup-compatibility/2006">
              <mc:Choice xmlns:v="urn:schemas-microsoft-com:vml" Requires="v">
                <p:oleObj spid="_x0000_s44036" r:id="rId5" imgW="3771900" imgH="1226185" progId="Visio.Drawing.11">
                  <p:embed/>
                </p:oleObj>
              </mc:Choice>
              <mc:Fallback>
                <p:oleObj r:id="rId5" imgW="3771900" imgH="1226185" progId="Visio.Drawing.11">
                  <p:embed/>
                  <p:pic>
                    <p:nvPicPr>
                      <p:cNvPr id="430089" name="对象 430088"/>
                      <p:cNvPicPr/>
                      <p:nvPr/>
                    </p:nvPicPr>
                    <p:blipFill>
                      <a:blip r:embed="rId6"/>
                      <a:stretch>
                        <a:fillRect/>
                      </a:stretch>
                    </p:blipFill>
                    <p:spPr>
                      <a:xfrm>
                        <a:off x="1331913" y="1844675"/>
                        <a:ext cx="6337300" cy="2049463"/>
                      </a:xfrm>
                      <a:prstGeom prst="rect">
                        <a:avLst/>
                      </a:prstGeom>
                      <a:solidFill>
                        <a:srgbClr val="CCFFFF"/>
                      </a:solidFill>
                      <a:ln w="38100">
                        <a:noFill/>
                        <a:miter/>
                      </a:ln>
                    </p:spPr>
                  </p:pic>
                </p:oleObj>
              </mc:Fallback>
            </mc:AlternateContent>
          </a:graphicData>
        </a:graphic>
      </p:graphicFrame>
      <p:sp>
        <p:nvSpPr>
          <p:cNvPr id="430088" name="矩形 430087"/>
          <p:cNvSpPr/>
          <p:nvPr/>
        </p:nvSpPr>
        <p:spPr>
          <a:xfrm>
            <a:off x="468630" y="3357880"/>
            <a:ext cx="8497570" cy="2628265"/>
          </a:xfrm>
          <a:prstGeom prst="rect">
            <a:avLst/>
          </a:prstGeom>
          <a:solidFill>
            <a:schemeClr val="bg1"/>
          </a:solid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lnSpc>
                <a:spcPct val="125000"/>
              </a:lnSpc>
              <a:spcBef>
                <a:spcPct val="5000"/>
              </a:spcBef>
              <a:buNone/>
            </a:pPr>
            <a:r>
              <a:rPr lang="en-US" altLang="zh-CN" sz="2200" b="1">
                <a:solidFill>
                  <a:srgbClr val="FF0000"/>
                </a:solidFill>
              </a:rPr>
              <a:t>BPF</a:t>
            </a:r>
            <a:r>
              <a:rPr lang="zh-CN" altLang="en-US" sz="2200" b="1" dirty="0"/>
              <a:t>（带通滤波器）</a:t>
            </a:r>
            <a:r>
              <a:rPr lang="en-US" altLang="zh-CN" sz="2200" b="1" dirty="0"/>
              <a:t>----</a:t>
            </a:r>
            <a:r>
              <a:rPr lang="zh-CN" altLang="en-US" sz="2200" b="1" dirty="0"/>
              <a:t>保证信号顺利通过，滤除带外噪声。恰好使</a:t>
            </a:r>
            <a:r>
              <a:rPr lang="en-US" altLang="zh-CN" sz="2200" b="1" dirty="0"/>
              <a:t>2ASK</a:t>
            </a:r>
            <a:r>
              <a:rPr lang="zh-CN" altLang="en-US" sz="2200" b="1" dirty="0"/>
              <a:t>信号完整地通过，输出：</a:t>
            </a:r>
            <a:r>
              <a:rPr lang="en-US" altLang="zh-CN" sz="2200" b="1" i="1">
                <a:solidFill>
                  <a:srgbClr val="FF0000"/>
                </a:solidFill>
              </a:rPr>
              <a:t>s</a:t>
            </a:r>
            <a:r>
              <a:rPr lang="en-US" altLang="zh-CN" sz="2200" b="1" baseline="-25000">
                <a:solidFill>
                  <a:srgbClr val="FF0000"/>
                </a:solidFill>
              </a:rPr>
              <a:t>2ASK</a:t>
            </a:r>
            <a:r>
              <a:rPr lang="en-US" altLang="zh-CN" sz="2200" b="1">
                <a:solidFill>
                  <a:srgbClr val="FF0000"/>
                </a:solidFill>
              </a:rPr>
              <a:t>(</a:t>
            </a:r>
            <a:r>
              <a:rPr lang="en-US" altLang="zh-CN" sz="2200" b="1" i="1">
                <a:solidFill>
                  <a:srgbClr val="FF0000"/>
                </a:solidFill>
              </a:rPr>
              <a:t>t</a:t>
            </a:r>
            <a:r>
              <a:rPr lang="en-US" altLang="zh-CN" sz="2200" b="1">
                <a:solidFill>
                  <a:srgbClr val="FF0000"/>
                </a:solidFill>
              </a:rPr>
              <a:t>)</a:t>
            </a:r>
            <a:r>
              <a:rPr lang="zh-CN" altLang="en-US" sz="2200" b="1" dirty="0"/>
              <a:t>。</a:t>
            </a:r>
          </a:p>
          <a:p>
            <a:pPr lvl="0">
              <a:lnSpc>
                <a:spcPct val="125000"/>
              </a:lnSpc>
              <a:spcBef>
                <a:spcPct val="5000"/>
              </a:spcBef>
              <a:buNone/>
            </a:pPr>
            <a:r>
              <a:rPr lang="zh-CN" altLang="en-US" sz="2200" b="1" dirty="0">
                <a:solidFill>
                  <a:srgbClr val="FF0000"/>
                </a:solidFill>
                <a:ea typeface="黑体" panose="02010609060101010101" pitchFamily="49" charset="-122"/>
              </a:rPr>
              <a:t>包检器：</a:t>
            </a:r>
            <a:r>
              <a:rPr lang="zh-CN" altLang="en-US" sz="2200" b="1" dirty="0"/>
              <a:t>检测已调信号，输出其包络：</a:t>
            </a:r>
            <a:r>
              <a:rPr lang="en-US" altLang="zh-CN" sz="2200" b="1" i="1">
                <a:solidFill>
                  <a:srgbClr val="FF0000"/>
                </a:solidFill>
              </a:rPr>
              <a:t>s</a:t>
            </a:r>
            <a:r>
              <a:rPr lang="en-US" altLang="zh-CN" sz="2200" b="1" baseline="-25000">
                <a:solidFill>
                  <a:srgbClr val="FF0000"/>
                </a:solidFill>
              </a:rPr>
              <a:t> </a:t>
            </a:r>
            <a:r>
              <a:rPr lang="en-US" altLang="zh-CN" sz="2200" b="1">
                <a:solidFill>
                  <a:srgbClr val="FF0000"/>
                </a:solidFill>
              </a:rPr>
              <a:t>(</a:t>
            </a:r>
            <a:r>
              <a:rPr lang="en-US" altLang="zh-CN" sz="2200" b="1" i="1">
                <a:solidFill>
                  <a:srgbClr val="FF0000"/>
                </a:solidFill>
              </a:rPr>
              <a:t>t</a:t>
            </a:r>
            <a:r>
              <a:rPr lang="en-US" altLang="zh-CN" sz="2200" b="1">
                <a:solidFill>
                  <a:srgbClr val="FF0000"/>
                </a:solidFill>
              </a:rPr>
              <a:t>)</a:t>
            </a:r>
            <a:r>
              <a:rPr lang="en-US" altLang="zh-CN" sz="2200" b="1" dirty="0"/>
              <a:t> </a:t>
            </a:r>
            <a:r>
              <a:rPr lang="zh-CN" altLang="en-US" sz="2200" b="1" dirty="0"/>
              <a:t>。</a:t>
            </a:r>
          </a:p>
          <a:p>
            <a:pPr lvl="0">
              <a:lnSpc>
                <a:spcPct val="125000"/>
              </a:lnSpc>
              <a:spcBef>
                <a:spcPct val="5000"/>
              </a:spcBef>
              <a:buNone/>
            </a:pPr>
            <a:r>
              <a:rPr lang="en-US" altLang="zh-CN" sz="2200" b="1">
                <a:solidFill>
                  <a:srgbClr val="FF0000"/>
                </a:solidFill>
              </a:rPr>
              <a:t>LPF</a:t>
            </a:r>
            <a:r>
              <a:rPr lang="zh-CN" altLang="en-US" sz="2200" b="1" dirty="0"/>
              <a:t>（低通滤波器）</a:t>
            </a:r>
            <a:r>
              <a:rPr lang="en-US" altLang="zh-CN" sz="2200" b="1" dirty="0"/>
              <a:t>----</a:t>
            </a:r>
            <a:r>
              <a:rPr lang="zh-CN" altLang="en-US" sz="2200" b="1" dirty="0"/>
              <a:t>滤除高频杂波，使基带信号（包络）通过。</a:t>
            </a:r>
          </a:p>
          <a:p>
            <a:pPr lvl="0">
              <a:lnSpc>
                <a:spcPct val="125000"/>
              </a:lnSpc>
              <a:spcBef>
                <a:spcPct val="5000"/>
              </a:spcBef>
              <a:buNone/>
            </a:pPr>
            <a:r>
              <a:rPr lang="zh-CN" altLang="en-US" sz="2200" b="1" dirty="0">
                <a:solidFill>
                  <a:srgbClr val="FF0000"/>
                </a:solidFill>
                <a:ea typeface="黑体" panose="02010609060101010101" pitchFamily="49" charset="-122"/>
              </a:rPr>
              <a:t>抽样判决器：</a:t>
            </a:r>
            <a:r>
              <a:rPr lang="zh-CN" altLang="en-US" sz="2200" b="1" dirty="0"/>
              <a:t>包括抽样、判决及码元形成器。抽样脉冲（位同步）通常位于每个码元的中央位置，重复周期等于码元的宽度</a:t>
            </a:r>
            <a:r>
              <a:rPr lang="en-US" altLang="zh-CN" sz="2200" b="1" i="1">
                <a:solidFill>
                  <a:srgbClr val="FF0000"/>
                </a:solidFill>
              </a:rPr>
              <a:t>T</a:t>
            </a:r>
            <a:r>
              <a:rPr lang="en-US" altLang="zh-CN" sz="2200" b="1" i="1" baseline="-25000">
                <a:solidFill>
                  <a:srgbClr val="FF0000"/>
                </a:solidFill>
              </a:rPr>
              <a:t>b</a:t>
            </a:r>
            <a:r>
              <a:rPr lang="zh-CN" altLang="en-US" sz="2200" b="1" dirty="0"/>
              <a:t>。</a:t>
            </a:r>
            <a:endParaRPr lang="zh-CN" altLang="en-US" sz="2200" dirty="0"/>
          </a:p>
        </p:txBody>
      </p:sp>
    </p:spTree>
    <p:extLst>
      <p:ext uri="{BB962C8B-B14F-4D97-AF65-F5344CB8AC3E}">
        <p14:creationId xmlns:p14="http://schemas.microsoft.com/office/powerpoint/2010/main" val="544924561"/>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68" name="对象 296967"/>
          <p:cNvGraphicFramePr/>
          <p:nvPr/>
        </p:nvGraphicFramePr>
        <p:xfrm>
          <a:off x="1042988" y="2781300"/>
          <a:ext cx="1549400" cy="790575"/>
        </p:xfrm>
        <a:graphic>
          <a:graphicData uri="http://schemas.openxmlformats.org/presentationml/2006/ole">
            <mc:AlternateContent xmlns:mc="http://schemas.openxmlformats.org/markup-compatibility/2006">
              <mc:Choice xmlns:v="urn:schemas-microsoft-com:vml" Requires="v">
                <p:oleObj spid="_x0000_s7445" r:id="rId3" imgW="774065" imgH="393700" progId="Equation.DSMT4">
                  <p:embed/>
                </p:oleObj>
              </mc:Choice>
              <mc:Fallback>
                <p:oleObj r:id="rId3" imgW="774065" imgH="393700" progId="Equation.DSMT4">
                  <p:embed/>
                  <p:pic>
                    <p:nvPicPr>
                      <p:cNvPr id="0" name="图片 3082"/>
                      <p:cNvPicPr/>
                      <p:nvPr/>
                    </p:nvPicPr>
                    <p:blipFill>
                      <a:blip r:embed="rId4"/>
                      <a:stretch>
                        <a:fillRect/>
                      </a:stretch>
                    </p:blipFill>
                    <p:spPr>
                      <a:xfrm>
                        <a:off x="1042988" y="2781300"/>
                        <a:ext cx="1549400" cy="790575"/>
                      </a:xfrm>
                      <a:prstGeom prst="rect">
                        <a:avLst/>
                      </a:prstGeom>
                      <a:noFill/>
                      <a:ln w="38100">
                        <a:noFill/>
                        <a:miter/>
                      </a:ln>
                    </p:spPr>
                  </p:pic>
                </p:oleObj>
              </mc:Fallback>
            </mc:AlternateContent>
          </a:graphicData>
        </a:graphic>
      </p:graphicFrame>
      <p:sp>
        <p:nvSpPr>
          <p:cNvPr id="296971" name="矩形 296970"/>
          <p:cNvSpPr/>
          <p:nvPr/>
        </p:nvSpPr>
        <p:spPr>
          <a:xfrm>
            <a:off x="323850" y="619760"/>
            <a:ext cx="2582863" cy="457200"/>
          </a:xfrm>
          <a:prstGeom prst="rect">
            <a:avLst/>
          </a:prstGeom>
          <a:noFill/>
          <a:ln w="9525">
            <a:noFill/>
          </a:ln>
        </p:spPr>
        <p:txBody>
          <a:bodyPr wrap="none" anchor="t">
            <a:spAutoFit/>
          </a:bodyPr>
          <a:lstStyle/>
          <a:p>
            <a:pPr lvl="0"/>
            <a:r>
              <a:rPr lang="zh-CN" altLang="en-US" b="1" dirty="0">
                <a:solidFill>
                  <a:srgbClr val="FF0000"/>
                </a:solidFill>
                <a:latin typeface="Times New Roman" panose="02020603050405020304" charset="0"/>
                <a:ea typeface="宋体" panose="02010600030101010101" pitchFamily="2" charset="-122"/>
              </a:rPr>
              <a:t>（</a:t>
            </a:r>
            <a:r>
              <a:rPr lang="en-US" altLang="zh-CN" b="1" dirty="0">
                <a:solidFill>
                  <a:srgbClr val="FF0000"/>
                </a:solidFill>
                <a:latin typeface="Times New Roman" panose="02020603050405020304" charset="0"/>
                <a:ea typeface="宋体" panose="02010600030101010101" pitchFamily="2" charset="-122"/>
              </a:rPr>
              <a:t>2</a:t>
            </a:r>
            <a:r>
              <a:rPr lang="zh-CN" altLang="en-US" b="1" dirty="0">
                <a:solidFill>
                  <a:srgbClr val="FF0000"/>
                </a:solidFill>
                <a:latin typeface="Times New Roman" panose="02020603050405020304" charset="0"/>
                <a:ea typeface="宋体" panose="02010600030101010101" pitchFamily="2" charset="-122"/>
              </a:rPr>
              <a:t>）相干检测法</a:t>
            </a:r>
            <a:r>
              <a:rPr lang="en-US" altLang="zh-CN" b="1">
                <a:solidFill>
                  <a:srgbClr val="FF0000"/>
                </a:solidFill>
                <a:latin typeface="Times New Roman" panose="02020603050405020304" charset="0"/>
                <a:ea typeface="宋体" panose="02010600030101010101" pitchFamily="2" charset="-122"/>
              </a:rPr>
              <a:t>:</a:t>
            </a:r>
          </a:p>
        </p:txBody>
      </p:sp>
      <p:graphicFrame>
        <p:nvGraphicFramePr>
          <p:cNvPr id="296972" name="对象 296971"/>
          <p:cNvGraphicFramePr/>
          <p:nvPr/>
        </p:nvGraphicFramePr>
        <p:xfrm>
          <a:off x="4932363" y="188913"/>
          <a:ext cx="3097212" cy="514350"/>
        </p:xfrm>
        <a:graphic>
          <a:graphicData uri="http://schemas.openxmlformats.org/presentationml/2006/ole">
            <mc:AlternateContent xmlns:mc="http://schemas.openxmlformats.org/markup-compatibility/2006">
              <mc:Choice xmlns:v="urn:schemas-microsoft-com:vml" Requires="v">
                <p:oleObj spid="_x0000_s7446" r:id="rId5" imgW="1205230" imgH="203200" progId="Equation.DSMT4">
                  <p:embed/>
                </p:oleObj>
              </mc:Choice>
              <mc:Fallback>
                <p:oleObj r:id="rId5" imgW="1205230" imgH="203200" progId="Equation.DSMT4">
                  <p:embed/>
                  <p:pic>
                    <p:nvPicPr>
                      <p:cNvPr id="0" name="图片 3081"/>
                      <p:cNvPicPr/>
                      <p:nvPr/>
                    </p:nvPicPr>
                    <p:blipFill>
                      <a:blip r:embed="rId6"/>
                      <a:stretch>
                        <a:fillRect/>
                      </a:stretch>
                    </p:blipFill>
                    <p:spPr>
                      <a:xfrm>
                        <a:off x="4932363" y="188913"/>
                        <a:ext cx="3097212" cy="514350"/>
                      </a:xfrm>
                      <a:prstGeom prst="rect">
                        <a:avLst/>
                      </a:prstGeom>
                      <a:solidFill>
                        <a:srgbClr val="CCFFFF"/>
                      </a:solidFill>
                      <a:ln w="38100">
                        <a:noFill/>
                        <a:miter/>
                      </a:ln>
                    </p:spPr>
                  </p:pic>
                </p:oleObj>
              </mc:Fallback>
            </mc:AlternateContent>
          </a:graphicData>
        </a:graphic>
      </p:graphicFrame>
      <p:graphicFrame>
        <p:nvGraphicFramePr>
          <p:cNvPr id="296973" name="对象 296972"/>
          <p:cNvGraphicFramePr/>
          <p:nvPr/>
        </p:nvGraphicFramePr>
        <p:xfrm>
          <a:off x="1404938" y="1046163"/>
          <a:ext cx="5761037" cy="1636712"/>
        </p:xfrm>
        <a:graphic>
          <a:graphicData uri="http://schemas.openxmlformats.org/presentationml/2006/ole">
            <mc:AlternateContent xmlns:mc="http://schemas.openxmlformats.org/markup-compatibility/2006">
              <mc:Choice xmlns:v="urn:schemas-microsoft-com:vml" Requires="v">
                <p:oleObj spid="_x0000_s7447" r:id="rId7" imgW="3169285" imgH="955675" progId="Visio.Drawing.11">
                  <p:embed/>
                </p:oleObj>
              </mc:Choice>
              <mc:Fallback>
                <p:oleObj r:id="rId7" imgW="3169285" imgH="955675" progId="Visio.Drawing.11">
                  <p:embed/>
                  <p:pic>
                    <p:nvPicPr>
                      <p:cNvPr id="0" name="图片 3079"/>
                      <p:cNvPicPr/>
                      <p:nvPr/>
                    </p:nvPicPr>
                    <p:blipFill>
                      <a:blip r:embed="rId8"/>
                      <a:stretch>
                        <a:fillRect/>
                      </a:stretch>
                    </p:blipFill>
                    <p:spPr>
                      <a:xfrm>
                        <a:off x="1404938" y="1046163"/>
                        <a:ext cx="5761037" cy="1636712"/>
                      </a:xfrm>
                      <a:prstGeom prst="rect">
                        <a:avLst/>
                      </a:prstGeom>
                      <a:solidFill>
                        <a:srgbClr val="CCFFFF"/>
                      </a:solidFill>
                      <a:ln w="38100">
                        <a:noFill/>
                        <a:miter/>
                      </a:ln>
                    </p:spPr>
                  </p:pic>
                </p:oleObj>
              </mc:Fallback>
            </mc:AlternateContent>
          </a:graphicData>
        </a:graphic>
      </p:graphicFrame>
      <p:sp>
        <p:nvSpPr>
          <p:cNvPr id="296974" name="矩形 296973"/>
          <p:cNvSpPr/>
          <p:nvPr/>
        </p:nvSpPr>
        <p:spPr>
          <a:xfrm>
            <a:off x="971550" y="3933825"/>
            <a:ext cx="1728788" cy="50482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lvl="0">
              <a:buNone/>
            </a:pPr>
            <a:r>
              <a:rPr lang="zh-CN" altLang="en-US" sz="2400" b="1" dirty="0">
                <a:solidFill>
                  <a:srgbClr val="CC3300"/>
                </a:solidFill>
                <a:ea typeface="黑体" panose="02010609060101010101" pitchFamily="49" charset="-122"/>
              </a:rPr>
              <a:t>各点波形：</a:t>
            </a:r>
            <a:endParaRPr lang="zh-CN" altLang="en-US" sz="2400" b="1">
              <a:solidFill>
                <a:srgbClr val="CC3300"/>
              </a:solidFill>
              <a:latin typeface="宋体" panose="02010600030101010101" pitchFamily="2" charset="-122"/>
              <a:ea typeface="黑体" panose="02010609060101010101" pitchFamily="49" charset="-122"/>
            </a:endParaRPr>
          </a:p>
        </p:txBody>
      </p:sp>
      <p:graphicFrame>
        <p:nvGraphicFramePr>
          <p:cNvPr id="296975" name="对象 296974"/>
          <p:cNvGraphicFramePr/>
          <p:nvPr/>
        </p:nvGraphicFramePr>
        <p:xfrm>
          <a:off x="2916238" y="2781300"/>
          <a:ext cx="4392612" cy="3822700"/>
        </p:xfrm>
        <a:graphic>
          <a:graphicData uri="http://schemas.openxmlformats.org/presentationml/2006/ole">
            <mc:AlternateContent xmlns:mc="http://schemas.openxmlformats.org/markup-compatibility/2006">
              <mc:Choice xmlns:v="urn:schemas-microsoft-com:vml" Requires="v">
                <p:oleObj spid="_x0000_s7448" r:id="rId9" imgW="3025140" imgH="3138170" progId="Visio.Drawing.11">
                  <p:embed/>
                </p:oleObj>
              </mc:Choice>
              <mc:Fallback>
                <p:oleObj r:id="rId9" imgW="3025140" imgH="3138170" progId="Visio.Drawing.11">
                  <p:embed/>
                  <p:pic>
                    <p:nvPicPr>
                      <p:cNvPr id="0" name="图片 3080"/>
                      <p:cNvPicPr/>
                      <p:nvPr/>
                    </p:nvPicPr>
                    <p:blipFill>
                      <a:blip r:embed="rId10"/>
                      <a:stretch>
                        <a:fillRect/>
                      </a:stretch>
                    </p:blipFill>
                    <p:spPr>
                      <a:xfrm>
                        <a:off x="2916238" y="2781300"/>
                        <a:ext cx="4392612" cy="3822700"/>
                      </a:xfrm>
                      <a:prstGeom prst="rect">
                        <a:avLst/>
                      </a:prstGeom>
                      <a:solidFill>
                        <a:srgbClr val="CCFFCC"/>
                      </a:solidFill>
                      <a:ln w="38100">
                        <a:noFill/>
                        <a:miter/>
                      </a:ln>
                    </p:spPr>
                  </p:pic>
                </p:oleObj>
              </mc:Fallback>
            </mc:AlternateContent>
          </a:graphicData>
        </a:graphic>
      </p:graphicFrame>
      <p:sp>
        <p:nvSpPr>
          <p:cNvPr id="3" name="灯片编号占位符 2"/>
          <p:cNvSpPr>
            <a:spLocks noGrp="1"/>
          </p:cNvSpPr>
          <p:nvPr>
            <p:ph type="sldNum" sz="quarter" idx="12"/>
          </p:nvPr>
        </p:nvSpPr>
        <p:spPr/>
        <p:txBody>
          <a:bodyPr/>
          <a:lstStyle/>
          <a:p>
            <a:pPr lvl="0"/>
            <a:fld id="{9A0DB2DC-4C9A-4742-B13C-FB6460FD3503}" type="slidenum">
              <a:rPr lang="en-US" altLang="zh-CN" dirty="0"/>
              <a:t>19</a:t>
            </a:fld>
            <a:endParaRPr lang="zh-CN" dirty="0"/>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
          <p:cNvSpPr>
            <a:spLocks noGrp="1"/>
          </p:cNvSpPr>
          <p:nvPr>
            <p:ph type="title"/>
          </p:nvPr>
        </p:nvSpPr>
        <p:spPr>
          <a:xfrm>
            <a:off x="250825" y="214630"/>
            <a:ext cx="8693150" cy="986790"/>
          </a:xfrm>
        </p:spPr>
        <p:txBody>
          <a:bodyPr/>
          <a:lstStyle/>
          <a:p>
            <a:r>
              <a:rPr lang="zh-CN" altLang="en-US" dirty="0"/>
              <a:t>前节回顾</a:t>
            </a:r>
          </a:p>
        </p:txBody>
      </p:sp>
      <p:sp>
        <p:nvSpPr>
          <p:cNvPr id="15362" name="内容占位符 2"/>
          <p:cNvSpPr>
            <a:spLocks noGrp="1"/>
          </p:cNvSpPr>
          <p:nvPr>
            <p:ph idx="1"/>
          </p:nvPr>
        </p:nvSpPr>
        <p:spPr>
          <a:xfrm>
            <a:off x="250825" y="1055370"/>
            <a:ext cx="8704263" cy="4287838"/>
          </a:xfrm>
        </p:spPr>
        <p:txBody>
          <a:bodyPr/>
          <a:lstStyle/>
          <a:p>
            <a:r>
              <a:rPr lang="zh-CN" altLang="en-US" sz="2800" dirty="0"/>
              <a:t>天线</a:t>
            </a:r>
          </a:p>
          <a:p>
            <a:pPr lvl="1"/>
            <a:r>
              <a:rPr lang="zh-CN" altLang="en-US" sz="2450" dirty="0"/>
              <a:t>电磁波辐射与天线参数</a:t>
            </a:r>
          </a:p>
          <a:p>
            <a:pPr lvl="1"/>
            <a:r>
              <a:rPr lang="zh-CN" altLang="en-US" sz="2450" dirty="0"/>
              <a:t>天线类型</a:t>
            </a:r>
          </a:p>
          <a:p>
            <a:pPr lvl="1"/>
            <a:r>
              <a:rPr lang="zh-CN" altLang="en-US" sz="2450" dirty="0"/>
              <a:t>天线极化、增益</a:t>
            </a:r>
          </a:p>
          <a:p>
            <a:pPr lvl="1"/>
            <a:r>
              <a:rPr lang="zh-CN" altLang="en-US" sz="2450" dirty="0"/>
              <a:t>辐射方向图和有效面积</a:t>
            </a:r>
          </a:p>
          <a:p>
            <a:r>
              <a:rPr lang="zh-CN" sz="2800" dirty="0"/>
              <a:t>电磁波的传输方式</a:t>
            </a:r>
          </a:p>
          <a:p>
            <a:pPr lvl="1"/>
            <a:r>
              <a:rPr lang="zh-CN" sz="2450" dirty="0">
                <a:sym typeface="+mn-ea"/>
              </a:rPr>
              <a:t>电磁波传播特点</a:t>
            </a:r>
          </a:p>
          <a:p>
            <a:pPr lvl="2"/>
            <a:r>
              <a:rPr lang="zh-CN" sz="2100" dirty="0">
                <a:sym typeface="+mn-ea"/>
              </a:rPr>
              <a:t>理想模型</a:t>
            </a:r>
            <a:r>
              <a:rPr lang="en-US" altLang="zh-CN" sz="2100" dirty="0">
                <a:sym typeface="+mn-ea"/>
              </a:rPr>
              <a:t>-</a:t>
            </a:r>
            <a:r>
              <a:rPr lang="zh-CN" altLang="en-US" sz="2100" dirty="0">
                <a:sym typeface="+mn-ea"/>
              </a:rPr>
              <a:t>自由空间衰落</a:t>
            </a:r>
          </a:p>
          <a:p>
            <a:pPr lvl="2"/>
            <a:r>
              <a:rPr lang="zh-CN" altLang="en-US" sz="2100" dirty="0">
                <a:sym typeface="+mn-ea"/>
              </a:rPr>
              <a:t>媒介因素</a:t>
            </a:r>
          </a:p>
          <a:p>
            <a:pPr lvl="1"/>
            <a:r>
              <a:rPr lang="zh-CN" altLang="en-US" sz="2450" dirty="0">
                <a:sym typeface="+mn-ea"/>
              </a:rPr>
              <a:t>地波</a:t>
            </a:r>
            <a:endParaRPr lang="zh-CN" altLang="en-US" sz="2450" dirty="0"/>
          </a:p>
          <a:p>
            <a:pPr lvl="1"/>
            <a:r>
              <a:rPr lang="zh-CN" altLang="en-US" sz="2450" dirty="0">
                <a:sym typeface="+mn-ea"/>
              </a:rPr>
              <a:t>天波</a:t>
            </a:r>
            <a:endParaRPr lang="zh-CN" altLang="en-US" sz="2450" dirty="0"/>
          </a:p>
          <a:p>
            <a:pPr lvl="1"/>
            <a:r>
              <a:rPr lang="zh-CN" altLang="en-US" sz="2450" dirty="0">
                <a:sym typeface="+mn-ea"/>
              </a:rPr>
              <a:t>视距传输</a:t>
            </a:r>
            <a:endParaRPr lang="en-US" altLang="zh-CN" sz="2450" dirty="0"/>
          </a:p>
          <a:p>
            <a:pPr lvl="0"/>
            <a:r>
              <a:rPr lang="zh-CN" sz="2450" dirty="0">
                <a:sym typeface="+mn-ea"/>
              </a:rPr>
              <a:t>信道衰落与差错补偿机制</a:t>
            </a:r>
            <a:endParaRPr lang="zh-CN" sz="2740" dirty="0"/>
          </a:p>
        </p:txBody>
      </p:sp>
      <p:sp>
        <p:nvSpPr>
          <p:cNvPr id="4" name="灯片编号占位符 3"/>
          <p:cNvSpPr>
            <a:spLocks noGrp="1"/>
          </p:cNvSpPr>
          <p:nvPr>
            <p:ph type="sldNum" sz="quarter" idx="12"/>
          </p:nvPr>
        </p:nvSpPr>
        <p:spPr/>
        <p:txBody>
          <a:bodyPr/>
          <a:lstStyle/>
          <a:p>
            <a:pPr>
              <a:defRPr/>
            </a:pPr>
            <a:fld id="{73F6F858-3D07-46A9-A4F4-65D9DC97926D}" type="slidenum">
              <a:rPr lang="zh-CN" altLang="en-US" smtClean="0"/>
              <a:t>2</a:t>
            </a:fld>
            <a:endParaRPr lang="zh-CN" altLang="en-US"/>
          </a:p>
        </p:txBody>
      </p:sp>
    </p:spTree>
    <p:extLst>
      <p:ext uri="{BB962C8B-B14F-4D97-AF65-F5344CB8AC3E}">
        <p14:creationId xmlns:p14="http://schemas.microsoft.com/office/powerpoint/2010/main" val="19644914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矩形 431105"/>
          <p:cNvSpPr/>
          <p:nvPr/>
        </p:nvSpPr>
        <p:spPr>
          <a:xfrm>
            <a:off x="323850" y="404813"/>
            <a:ext cx="8153400" cy="566420"/>
          </a:xfrm>
          <a:prstGeom prst="rect">
            <a:avLst/>
          </a:prstGeom>
          <a:noFill/>
          <a:ln w="9525">
            <a:noFill/>
          </a:ln>
        </p:spPr>
        <p:txBody>
          <a:bodyPr>
            <a:spAutoFit/>
          </a:bodyPr>
          <a:lstStyle/>
          <a:p>
            <a:pPr lvl="0">
              <a:lnSpc>
                <a:spcPct val="120000"/>
              </a:lnSpc>
            </a:pPr>
            <a:r>
              <a:rPr lang="en-US" altLang="zh-CN" sz="2600" b="1">
                <a:solidFill>
                  <a:srgbClr val="FF0000"/>
                </a:solidFill>
                <a:latin typeface="Times New Roman" panose="02020603050405020304" charset="0"/>
                <a:ea typeface="宋体" panose="02010600030101010101" pitchFamily="2" charset="-122"/>
              </a:rPr>
              <a:t>2ASK</a:t>
            </a:r>
            <a:r>
              <a:rPr lang="zh-CN" altLang="en-US" sz="2600" b="1" dirty="0">
                <a:solidFill>
                  <a:srgbClr val="FF0000"/>
                </a:solidFill>
                <a:latin typeface="Times New Roman" panose="02020603050405020304" charset="0"/>
                <a:ea typeface="黑体" panose="02010609060101010101" pitchFamily="49" charset="-122"/>
              </a:rPr>
              <a:t>信号的功率谱及带宽</a:t>
            </a:r>
            <a:endParaRPr lang="zh-CN" altLang="en-US" b="1">
              <a:latin typeface="Times New Roman" panose="02020603050405020304" charset="0"/>
              <a:ea typeface="宋体" panose="02010600030101010101" pitchFamily="2" charset="-122"/>
            </a:endParaRPr>
          </a:p>
        </p:txBody>
      </p:sp>
      <p:graphicFrame>
        <p:nvGraphicFramePr>
          <p:cNvPr id="431107" name="对象 431106"/>
          <p:cNvGraphicFramePr/>
          <p:nvPr/>
        </p:nvGraphicFramePr>
        <p:xfrm>
          <a:off x="2644458" y="3243580"/>
          <a:ext cx="2819400" cy="560388"/>
        </p:xfrm>
        <a:graphic>
          <a:graphicData uri="http://schemas.openxmlformats.org/presentationml/2006/ole">
            <mc:AlternateContent xmlns:mc="http://schemas.openxmlformats.org/markup-compatibility/2006">
              <mc:Choice xmlns:v="urn:schemas-microsoft-com:vml" Requires="v">
                <p:oleObj spid="_x0000_s8400" r:id="rId3" imgW="1155700" imgH="228600" progId="Equation.3">
                  <p:embed/>
                </p:oleObj>
              </mc:Choice>
              <mc:Fallback>
                <p:oleObj r:id="rId3" imgW="1155700" imgH="228600" progId="Equation.3">
                  <p:embed/>
                  <p:pic>
                    <p:nvPicPr>
                      <p:cNvPr id="0" name="图片 3083"/>
                      <p:cNvPicPr/>
                      <p:nvPr/>
                    </p:nvPicPr>
                    <p:blipFill>
                      <a:blip r:embed="rId4"/>
                      <a:stretch>
                        <a:fillRect/>
                      </a:stretch>
                    </p:blipFill>
                    <p:spPr>
                      <a:xfrm>
                        <a:off x="2644458" y="3243580"/>
                        <a:ext cx="2819400" cy="560388"/>
                      </a:xfrm>
                      <a:prstGeom prst="rect">
                        <a:avLst/>
                      </a:prstGeom>
                      <a:noFill/>
                      <a:ln w="38100">
                        <a:noFill/>
                        <a:miter/>
                      </a:ln>
                    </p:spPr>
                  </p:pic>
                </p:oleObj>
              </mc:Fallback>
            </mc:AlternateContent>
          </a:graphicData>
        </a:graphic>
      </p:graphicFrame>
      <p:graphicFrame>
        <p:nvGraphicFramePr>
          <p:cNvPr id="431108" name="对象 431107"/>
          <p:cNvGraphicFramePr/>
          <p:nvPr/>
        </p:nvGraphicFramePr>
        <p:xfrm>
          <a:off x="2484438" y="4652645"/>
          <a:ext cx="4343400" cy="766763"/>
        </p:xfrm>
        <a:graphic>
          <a:graphicData uri="http://schemas.openxmlformats.org/presentationml/2006/ole">
            <mc:AlternateContent xmlns:mc="http://schemas.openxmlformats.org/markup-compatibility/2006">
              <mc:Choice xmlns:v="urn:schemas-microsoft-com:vml" Requires="v">
                <p:oleObj spid="_x0000_s8401" r:id="rId5" imgW="2108200" imgH="368300" progId="Equation.DSMT4">
                  <p:embed/>
                </p:oleObj>
              </mc:Choice>
              <mc:Fallback>
                <p:oleObj r:id="rId5" imgW="2108200" imgH="368300" progId="Equation.DSMT4">
                  <p:embed/>
                  <p:pic>
                    <p:nvPicPr>
                      <p:cNvPr id="0" name="图片 3084"/>
                      <p:cNvPicPr/>
                      <p:nvPr/>
                    </p:nvPicPr>
                    <p:blipFill>
                      <a:blip r:embed="rId6"/>
                      <a:stretch>
                        <a:fillRect/>
                      </a:stretch>
                    </p:blipFill>
                    <p:spPr>
                      <a:xfrm>
                        <a:off x="2484438" y="4652645"/>
                        <a:ext cx="4343400" cy="766763"/>
                      </a:xfrm>
                      <a:prstGeom prst="rect">
                        <a:avLst/>
                      </a:prstGeom>
                      <a:solidFill>
                        <a:srgbClr val="CCFFFF"/>
                      </a:solidFill>
                      <a:ln w="38100">
                        <a:noFill/>
                        <a:miter/>
                      </a:ln>
                    </p:spPr>
                  </p:pic>
                </p:oleObj>
              </mc:Fallback>
            </mc:AlternateContent>
          </a:graphicData>
        </a:graphic>
      </p:graphicFrame>
      <p:sp>
        <p:nvSpPr>
          <p:cNvPr id="431109" name="矩形 431108"/>
          <p:cNvSpPr/>
          <p:nvPr/>
        </p:nvSpPr>
        <p:spPr>
          <a:xfrm>
            <a:off x="684213" y="4035108"/>
            <a:ext cx="6335712" cy="457200"/>
          </a:xfrm>
          <a:prstGeom prst="rect">
            <a:avLst/>
          </a:prstGeom>
          <a:noFill/>
          <a:ln w="9525">
            <a:noFill/>
          </a:ln>
        </p:spPr>
        <p:txBody>
          <a:bodyPr>
            <a:spAutoFit/>
          </a:bodyPr>
          <a:lstStyle/>
          <a:p>
            <a:pPr lvl="0"/>
            <a:r>
              <a:rPr lang="zh-CN" altLang="en-US" b="1" dirty="0">
                <a:solidFill>
                  <a:srgbClr val="FF0000"/>
                </a:solidFill>
                <a:latin typeface="Times New Roman" panose="02020603050405020304" charset="0"/>
                <a:ea typeface="黑体" panose="02010609060101010101" pitchFamily="49" charset="-122"/>
              </a:rPr>
              <a:t>则</a:t>
            </a:r>
            <a:r>
              <a:rPr lang="zh-CN" altLang="en-US" b="1" dirty="0">
                <a:latin typeface="Times New Roman" panose="02020603050405020304" charset="0"/>
                <a:ea typeface="宋体" panose="02010600030101010101" pitchFamily="2" charset="-122"/>
              </a:rPr>
              <a:t>已调信号的功率谱为</a:t>
            </a:r>
            <a:r>
              <a:rPr lang="en-US" altLang="zh-CN" b="1" i="1" err="1">
                <a:latin typeface="Times New Roman" panose="02020603050405020304" charset="0"/>
                <a:ea typeface="宋体" panose="02010600030101010101" pitchFamily="2" charset="-122"/>
              </a:rPr>
              <a:t>P</a:t>
            </a:r>
            <a:r>
              <a:rPr lang="en-US" altLang="zh-CN" b="1" i="1" baseline="-25000" err="1">
                <a:latin typeface="Times New Roman" panose="02020603050405020304" charset="0"/>
                <a:ea typeface="宋体" panose="02010600030101010101" pitchFamily="2" charset="-122"/>
              </a:rPr>
              <a:t>e</a:t>
            </a:r>
            <a:r>
              <a:rPr lang="en-US" altLang="zh-CN" b="1">
                <a:latin typeface="Times New Roman" panose="02020603050405020304" charset="0"/>
                <a:ea typeface="宋体" panose="02010600030101010101" pitchFamily="2" charset="-122"/>
              </a:rPr>
              <a:t>( </a:t>
            </a:r>
            <a:r>
              <a:rPr lang="en-US" altLang="zh-CN" b="1" i="1">
                <a:latin typeface="Times New Roman" panose="02020603050405020304" charset="0"/>
                <a:ea typeface="宋体" panose="02010600030101010101" pitchFamily="2" charset="-122"/>
              </a:rPr>
              <a:t>f </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        </a:t>
            </a:r>
            <a:endParaRPr lang="zh-CN" altLang="en-US" dirty="0">
              <a:latin typeface="Times New Roman" panose="02020603050405020304" charset="0"/>
              <a:ea typeface="宋体" panose="02010600030101010101" pitchFamily="2" charset="-122"/>
            </a:endParaRPr>
          </a:p>
        </p:txBody>
      </p:sp>
      <p:sp>
        <p:nvSpPr>
          <p:cNvPr id="431111" name="矩形 431110"/>
          <p:cNvSpPr/>
          <p:nvPr/>
        </p:nvSpPr>
        <p:spPr>
          <a:xfrm>
            <a:off x="0" y="3243263"/>
            <a:ext cx="9144000" cy="0"/>
          </a:xfrm>
          <a:prstGeom prst="rect">
            <a:avLst/>
          </a:prstGeom>
          <a:noFill/>
          <a:ln w="9525">
            <a:noFill/>
          </a:ln>
        </p:spPr>
        <p:txBody>
          <a:bodyPr/>
          <a:lstStyle/>
          <a:p>
            <a:endParaRPr lang="zh-CN" altLang="en-US"/>
          </a:p>
        </p:txBody>
      </p:sp>
      <p:sp>
        <p:nvSpPr>
          <p:cNvPr id="431115" name="文本框 431114"/>
          <p:cNvSpPr txBox="1"/>
          <p:nvPr/>
        </p:nvSpPr>
        <p:spPr>
          <a:xfrm>
            <a:off x="395288" y="908050"/>
            <a:ext cx="8281987" cy="2730500"/>
          </a:xfrm>
          <a:prstGeom prst="rect">
            <a:avLst/>
          </a:prstGeom>
          <a:noFill/>
          <a:ln w="9525">
            <a:noFill/>
          </a:ln>
        </p:spPr>
        <p:txBody>
          <a:bodyPr>
            <a:spAutoFit/>
          </a:bodyPr>
          <a:lstStyle/>
          <a:p>
            <a:pPr lvl="0">
              <a:lnSpc>
                <a:spcPct val="125000"/>
              </a:lnSpc>
              <a:spcBef>
                <a:spcPct val="10000"/>
              </a:spcBef>
            </a:pPr>
            <a:r>
              <a:rPr lang="zh-CN" altLang="en-US" b="1" dirty="0">
                <a:solidFill>
                  <a:srgbClr val="CC3300"/>
                </a:solidFill>
                <a:latin typeface="Times New Roman" panose="02020603050405020304" charset="0"/>
                <a:ea typeface="黑体" panose="02010609060101010101" pitchFamily="49" charset="-122"/>
              </a:rPr>
              <a:t>研究信号功率谱的目的：</a:t>
            </a:r>
          </a:p>
          <a:p>
            <a:pPr lvl="0">
              <a:lnSpc>
                <a:spcPct val="125000"/>
              </a:lnSpc>
              <a:spcBef>
                <a:spcPct val="10000"/>
              </a:spcBef>
            </a:pPr>
            <a:r>
              <a:rPr lang="zh-CN" altLang="en-US" b="1" dirty="0">
                <a:latin typeface="Times New Roman" panose="02020603050405020304" charset="0"/>
                <a:ea typeface="宋体" panose="02010600030101010101" pitchFamily="2" charset="-122"/>
              </a:rPr>
              <a:t>       确定信号的传输带宽</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由连续谱</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，选择或设计传输信道；</a:t>
            </a:r>
          </a:p>
          <a:p>
            <a:pPr lvl="0">
              <a:lnSpc>
                <a:spcPct val="125000"/>
              </a:lnSpc>
              <a:spcBef>
                <a:spcPct val="10000"/>
              </a:spcBef>
            </a:pPr>
            <a:r>
              <a:rPr lang="zh-CN" altLang="en-US" b="1" dirty="0">
                <a:latin typeface="Times New Roman" panose="02020603050405020304" charset="0"/>
                <a:ea typeface="宋体" panose="02010600030101010101" pitchFamily="2" charset="-122"/>
              </a:rPr>
              <a:t>       观察有无所需的频率分量</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由离散谱</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a:t>
            </a:r>
          </a:p>
          <a:p>
            <a:pPr lvl="0">
              <a:lnSpc>
                <a:spcPct val="125000"/>
              </a:lnSpc>
              <a:spcBef>
                <a:spcPct val="10000"/>
              </a:spcBef>
            </a:pPr>
            <a:endParaRPr lang="zh-CN" altLang="en-US" sz="1000" b="1" dirty="0">
              <a:solidFill>
                <a:srgbClr val="CC3300"/>
              </a:solidFill>
              <a:latin typeface="Times New Roman" panose="02020603050405020304" charset="0"/>
              <a:ea typeface="黑体" panose="02010609060101010101" pitchFamily="49" charset="-122"/>
            </a:endParaRPr>
          </a:p>
          <a:p>
            <a:pPr lvl="0">
              <a:lnSpc>
                <a:spcPct val="125000"/>
              </a:lnSpc>
              <a:spcBef>
                <a:spcPct val="10000"/>
              </a:spcBef>
            </a:pPr>
            <a:r>
              <a:rPr lang="zh-CN" altLang="en-US" b="1" dirty="0">
                <a:solidFill>
                  <a:srgbClr val="CC3300"/>
                </a:solidFill>
                <a:latin typeface="Times New Roman" panose="02020603050405020304" charset="0"/>
                <a:ea typeface="黑体" panose="02010609060101010101" pitchFamily="49" charset="-122"/>
              </a:rPr>
              <a:t>重要公式（可以证明）：</a:t>
            </a:r>
          </a:p>
          <a:p>
            <a:pPr lvl="0">
              <a:lnSpc>
                <a:spcPct val="125000"/>
              </a:lnSpc>
              <a:spcBef>
                <a:spcPct val="10000"/>
              </a:spcBef>
            </a:pPr>
            <a:r>
              <a:rPr lang="zh-CN" altLang="en-US" b="1" dirty="0">
                <a:latin typeface="Times New Roman" panose="02020603050405020304" charset="0"/>
                <a:ea typeface="宋体" panose="02010600030101010101" pitchFamily="2" charset="-122"/>
              </a:rPr>
              <a:t>    </a:t>
            </a:r>
            <a:r>
              <a:rPr lang="zh-CN" altLang="en-US" b="1" dirty="0">
                <a:solidFill>
                  <a:srgbClr val="FF0000"/>
                </a:solidFill>
                <a:latin typeface="Times New Roman" panose="02020603050405020304" charset="0"/>
                <a:ea typeface="黑体" panose="02010609060101010101" pitchFamily="49" charset="-122"/>
              </a:rPr>
              <a:t>若</a:t>
            </a:r>
            <a:r>
              <a:rPr lang="zh-CN" altLang="en-US" b="1" dirty="0">
                <a:latin typeface="Times New Roman" panose="02020603050405020304" charset="0"/>
                <a:ea typeface="宋体" panose="02010600030101010101" pitchFamily="2" charset="-122"/>
              </a:rPr>
              <a:t>已调信号可以表示成：</a:t>
            </a:r>
          </a:p>
        </p:txBody>
      </p:sp>
      <p:sp>
        <p:nvSpPr>
          <p:cNvPr id="431116" name="矩形 431115"/>
          <p:cNvSpPr/>
          <p:nvPr/>
        </p:nvSpPr>
        <p:spPr>
          <a:xfrm>
            <a:off x="684213" y="5516563"/>
            <a:ext cx="5065712" cy="457200"/>
          </a:xfrm>
          <a:prstGeom prst="rect">
            <a:avLst/>
          </a:prstGeom>
          <a:noFill/>
          <a:ln w="9525">
            <a:noFill/>
          </a:ln>
        </p:spPr>
        <p:txBody>
          <a:bodyPr wrap="none" anchor="t">
            <a:spAutoFit/>
          </a:bodyPr>
          <a:lstStyle/>
          <a:p>
            <a:pPr lvl="0"/>
            <a:r>
              <a:rPr lang="zh-CN" altLang="en-US" b="1" dirty="0">
                <a:solidFill>
                  <a:srgbClr val="FF0000"/>
                </a:solidFill>
                <a:latin typeface="Times New Roman" panose="02020603050405020304" charset="0"/>
                <a:ea typeface="宋体" panose="02010600030101010101" pitchFamily="2" charset="-122"/>
              </a:rPr>
              <a:t>其中</a:t>
            </a:r>
            <a:r>
              <a:rPr lang="en-US" altLang="zh-CN" b="1" i="1">
                <a:latin typeface="Times New Roman" panose="02020603050405020304" charset="0"/>
                <a:ea typeface="宋体" panose="02010600030101010101" pitchFamily="2" charset="-122"/>
              </a:rPr>
              <a:t>P</a:t>
            </a:r>
            <a:r>
              <a:rPr lang="en-US" altLang="zh-CN" b="1" i="1" baseline="-25000">
                <a:latin typeface="Times New Roman" panose="02020603050405020304" charset="0"/>
                <a:ea typeface="宋体" panose="02010600030101010101" pitchFamily="2" charset="-122"/>
              </a:rPr>
              <a:t>s</a:t>
            </a:r>
            <a:r>
              <a:rPr lang="en-US" altLang="zh-CN" b="1">
                <a:latin typeface="Times New Roman" panose="02020603050405020304" charset="0"/>
                <a:ea typeface="宋体" panose="02010600030101010101" pitchFamily="2" charset="-122"/>
              </a:rPr>
              <a:t>( </a:t>
            </a:r>
            <a:r>
              <a:rPr lang="en-US" altLang="zh-CN" b="1" i="1">
                <a:latin typeface="Times New Roman" panose="02020603050405020304" charset="0"/>
                <a:ea typeface="宋体" panose="02010600030101010101" pitchFamily="2" charset="-122"/>
              </a:rPr>
              <a:t>f </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为调制信号</a:t>
            </a:r>
            <a:r>
              <a:rPr lang="en-US" altLang="zh-CN" b="1" i="1">
                <a:latin typeface="Times New Roman" panose="02020603050405020304" charset="0"/>
                <a:ea typeface="宋体" panose="02010600030101010101" pitchFamily="2" charset="-122"/>
              </a:rPr>
              <a:t>s</a:t>
            </a:r>
            <a:r>
              <a:rPr lang="en-US" altLang="zh-CN" b="1">
                <a:latin typeface="Times New Roman" panose="02020603050405020304" charset="0"/>
                <a:ea typeface="宋体" panose="02010600030101010101" pitchFamily="2" charset="-122"/>
              </a:rPr>
              <a:t> (</a:t>
            </a:r>
            <a:r>
              <a:rPr lang="en-US" altLang="zh-CN" b="1" i="1">
                <a:latin typeface="Times New Roman" panose="02020603050405020304" charset="0"/>
                <a:ea typeface="宋体" panose="02010600030101010101" pitchFamily="2" charset="-122"/>
              </a:rPr>
              <a:t>t</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的功率谱。</a:t>
            </a:r>
          </a:p>
        </p:txBody>
      </p:sp>
      <p:sp>
        <p:nvSpPr>
          <p:cNvPr id="3" name="灯片编号占位符 2"/>
          <p:cNvSpPr>
            <a:spLocks noGrp="1"/>
          </p:cNvSpPr>
          <p:nvPr>
            <p:ph type="sldNum" sz="quarter" idx="12"/>
          </p:nvPr>
        </p:nvSpPr>
        <p:spPr/>
        <p:txBody>
          <a:bodyPr/>
          <a:lstStyle/>
          <a:p>
            <a:pPr lvl="0"/>
            <a:fld id="{9A0DB2DC-4C9A-4742-B13C-FB6460FD3503}" type="slidenum">
              <a:rPr lang="en-US" altLang="zh-CN" dirty="0"/>
              <a:t>20</a:t>
            </a:fld>
            <a:endParaRPr lang="zh-CN" dirty="0"/>
          </a:p>
        </p:txBody>
      </p:sp>
      <p:graphicFrame>
        <p:nvGraphicFramePr>
          <p:cNvPr id="20487" name="对象 70663"/>
          <p:cNvGraphicFramePr/>
          <p:nvPr/>
        </p:nvGraphicFramePr>
        <p:xfrm>
          <a:off x="4512945" y="2282825"/>
          <a:ext cx="4551045" cy="889000"/>
        </p:xfrm>
        <a:graphic>
          <a:graphicData uri="http://schemas.openxmlformats.org/presentationml/2006/ole">
            <mc:AlternateContent xmlns:mc="http://schemas.openxmlformats.org/markup-compatibility/2006">
              <mc:Choice xmlns:v="urn:schemas-microsoft-com:vml" Requires="v">
                <p:oleObj spid="_x0000_s8402" r:id="rId7" imgW="3136900" imgH="635000" progId="Equation.3">
                  <p:embed/>
                </p:oleObj>
              </mc:Choice>
              <mc:Fallback>
                <p:oleObj r:id="rId7" imgW="3136900" imgH="635000" progId="Equation.3">
                  <p:embed/>
                  <p:pic>
                    <p:nvPicPr>
                      <p:cNvPr id="0" name="图片 3080"/>
                      <p:cNvPicPr/>
                      <p:nvPr/>
                    </p:nvPicPr>
                    <p:blipFill>
                      <a:blip r:embed="rId8"/>
                      <a:stretch>
                        <a:fillRect/>
                      </a:stretch>
                    </p:blipFill>
                    <p:spPr>
                      <a:xfrm>
                        <a:off x="4512945" y="2282825"/>
                        <a:ext cx="4551045" cy="889000"/>
                      </a:xfrm>
                      <a:prstGeom prst="rect">
                        <a:avLst/>
                      </a:prstGeom>
                      <a:solidFill>
                        <a:schemeClr val="accent6">
                          <a:lumMod val="20000"/>
                          <a:lumOff val="80000"/>
                        </a:schemeClr>
                      </a:solidFill>
                      <a:ln w="38100">
                        <a:noFill/>
                        <a:miter/>
                      </a:ln>
                    </p:spPr>
                  </p:pic>
                </p:oleObj>
              </mc:Fallback>
            </mc:AlternateContent>
          </a:graphicData>
        </a:graphic>
      </p:graphicFrame>
      <p:sp>
        <p:nvSpPr>
          <p:cNvPr id="4" name="下弧形箭头 3"/>
          <p:cNvSpPr/>
          <p:nvPr/>
        </p:nvSpPr>
        <p:spPr>
          <a:xfrm rot="16980000">
            <a:off x="6932295" y="3723005"/>
            <a:ext cx="1990090" cy="108013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7"/>
                                        </p:tgtEl>
                                        <p:attrNameLst>
                                          <p:attrName>style.visibility</p:attrName>
                                        </p:attrNameLst>
                                      </p:cBhvr>
                                      <p:to>
                                        <p:strVal val="visible"/>
                                      </p:to>
                                    </p:set>
                                    <p:animEffect transition="in" filter="blinds(horizontal)">
                                      <p:cBhvr>
                                        <p:cTn id="7" dur="500"/>
                                        <p:tgtEl>
                                          <p:spTgt spid="2048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矩形 344065"/>
          <p:cNvSpPr/>
          <p:nvPr/>
        </p:nvSpPr>
        <p:spPr>
          <a:xfrm>
            <a:off x="323850" y="1098550"/>
            <a:ext cx="8153400" cy="530225"/>
          </a:xfrm>
          <a:prstGeom prst="rect">
            <a:avLst/>
          </a:prstGeom>
          <a:noFill/>
          <a:ln w="9525">
            <a:noFill/>
          </a:ln>
        </p:spPr>
        <p:txBody>
          <a:bodyPr>
            <a:spAutoFit/>
          </a:bodyPr>
          <a:lstStyle/>
          <a:p>
            <a:pPr lvl="0">
              <a:lnSpc>
                <a:spcPct val="120000"/>
              </a:lnSpc>
            </a:pPr>
            <a:r>
              <a:rPr lang="en-US" altLang="zh-CN" b="1">
                <a:solidFill>
                  <a:srgbClr val="CC3300"/>
                </a:solidFill>
                <a:latin typeface="Times New Roman" panose="02020603050405020304" charset="0"/>
                <a:ea typeface="宋体" panose="02010600030101010101" pitchFamily="2" charset="-122"/>
              </a:rPr>
              <a:t>2ASK</a:t>
            </a:r>
            <a:r>
              <a:rPr lang="zh-CN" altLang="en-US" b="1" dirty="0">
                <a:solidFill>
                  <a:srgbClr val="CC3300"/>
                </a:solidFill>
                <a:latin typeface="Times New Roman" panose="02020603050405020304" charset="0"/>
                <a:ea typeface="黑体" panose="02010609060101010101" pitchFamily="49" charset="-122"/>
              </a:rPr>
              <a:t>信号的功率谱：</a:t>
            </a:r>
            <a:endParaRPr lang="zh-CN" altLang="en-US" b="1">
              <a:latin typeface="Times New Roman" panose="02020603050405020304" charset="0"/>
              <a:ea typeface="宋体" panose="02010600030101010101" pitchFamily="2" charset="-122"/>
            </a:endParaRPr>
          </a:p>
        </p:txBody>
      </p:sp>
      <p:graphicFrame>
        <p:nvGraphicFramePr>
          <p:cNvPr id="344067" name="对象 344066"/>
          <p:cNvGraphicFramePr/>
          <p:nvPr/>
        </p:nvGraphicFramePr>
        <p:xfrm>
          <a:off x="2987675" y="1556703"/>
          <a:ext cx="2943225" cy="498475"/>
        </p:xfrm>
        <a:graphic>
          <a:graphicData uri="http://schemas.openxmlformats.org/presentationml/2006/ole">
            <mc:AlternateContent xmlns:mc="http://schemas.openxmlformats.org/markup-compatibility/2006">
              <mc:Choice xmlns:v="urn:schemas-microsoft-com:vml" Requires="v">
                <p:oleObj spid="_x0000_s9493" r:id="rId3" imgW="1205230" imgH="203200" progId="Equation.DSMT4">
                  <p:embed/>
                </p:oleObj>
              </mc:Choice>
              <mc:Fallback>
                <p:oleObj r:id="rId3" imgW="1205230" imgH="203200" progId="Equation.DSMT4">
                  <p:embed/>
                  <p:pic>
                    <p:nvPicPr>
                      <p:cNvPr id="0" name="图片 3095"/>
                      <p:cNvPicPr/>
                      <p:nvPr/>
                    </p:nvPicPr>
                    <p:blipFill>
                      <a:blip r:embed="rId4"/>
                      <a:stretch>
                        <a:fillRect/>
                      </a:stretch>
                    </p:blipFill>
                    <p:spPr>
                      <a:xfrm>
                        <a:off x="2987675" y="1556703"/>
                        <a:ext cx="2943225" cy="498475"/>
                      </a:xfrm>
                      <a:prstGeom prst="rect">
                        <a:avLst/>
                      </a:prstGeom>
                      <a:noFill/>
                      <a:ln w="38100">
                        <a:noFill/>
                        <a:miter/>
                      </a:ln>
                    </p:spPr>
                  </p:pic>
                </p:oleObj>
              </mc:Fallback>
            </mc:AlternateContent>
          </a:graphicData>
        </a:graphic>
      </p:graphicFrame>
      <p:graphicFrame>
        <p:nvGraphicFramePr>
          <p:cNvPr id="344068" name="对象 344067"/>
          <p:cNvGraphicFramePr/>
          <p:nvPr/>
        </p:nvGraphicFramePr>
        <p:xfrm>
          <a:off x="2411413" y="404813"/>
          <a:ext cx="4176712" cy="736600"/>
        </p:xfrm>
        <a:graphic>
          <a:graphicData uri="http://schemas.openxmlformats.org/presentationml/2006/ole">
            <mc:AlternateContent xmlns:mc="http://schemas.openxmlformats.org/markup-compatibility/2006">
              <mc:Choice xmlns:v="urn:schemas-microsoft-com:vml" Requires="v">
                <p:oleObj spid="_x0000_s9494" r:id="rId5" imgW="2108200" imgH="368300" progId="Equation.DSMT4">
                  <p:embed/>
                </p:oleObj>
              </mc:Choice>
              <mc:Fallback>
                <p:oleObj r:id="rId5" imgW="2108200" imgH="368300" progId="Equation.DSMT4">
                  <p:embed/>
                  <p:pic>
                    <p:nvPicPr>
                      <p:cNvPr id="0" name="图片 3097"/>
                      <p:cNvPicPr/>
                      <p:nvPr/>
                    </p:nvPicPr>
                    <p:blipFill>
                      <a:blip r:embed="rId6"/>
                      <a:stretch>
                        <a:fillRect/>
                      </a:stretch>
                    </p:blipFill>
                    <p:spPr>
                      <a:xfrm>
                        <a:off x="2411413" y="404813"/>
                        <a:ext cx="4176712" cy="736600"/>
                      </a:xfrm>
                      <a:prstGeom prst="rect">
                        <a:avLst/>
                      </a:prstGeom>
                      <a:solidFill>
                        <a:srgbClr val="CCFFFF"/>
                      </a:solidFill>
                      <a:ln w="38100">
                        <a:noFill/>
                        <a:miter/>
                      </a:ln>
                    </p:spPr>
                  </p:pic>
                </p:oleObj>
              </mc:Fallback>
            </mc:AlternateContent>
          </a:graphicData>
        </a:graphic>
      </p:graphicFrame>
      <p:sp>
        <p:nvSpPr>
          <p:cNvPr id="344073" name="矩形 344072"/>
          <p:cNvSpPr/>
          <p:nvPr/>
        </p:nvSpPr>
        <p:spPr>
          <a:xfrm>
            <a:off x="539750" y="2179955"/>
            <a:ext cx="4532630" cy="365760"/>
          </a:xfrm>
          <a:prstGeom prst="rect">
            <a:avLst/>
          </a:prstGeom>
          <a:noFill/>
          <a:ln w="9525">
            <a:noFill/>
          </a:ln>
        </p:spPr>
        <p:txBody>
          <a:bodyPr wrap="none" anchor="ctr">
            <a:spAutoFit/>
          </a:bodyPr>
          <a:lstStyle/>
          <a:p>
            <a:pPr lvl="0"/>
            <a:r>
              <a:rPr lang="zh-CN" altLang="en-US" b="1" dirty="0">
                <a:latin typeface="Times New Roman" panose="02020603050405020304" charset="0"/>
                <a:ea typeface="宋体" panose="02010600030101010101" pitchFamily="2" charset="-122"/>
              </a:rPr>
              <a:t>其中， </a:t>
            </a:r>
            <a:r>
              <a:rPr lang="en-US" altLang="zh-CN" b="1" i="1">
                <a:latin typeface="Times New Roman" panose="02020603050405020304" charset="0"/>
                <a:ea typeface="宋体" panose="02010600030101010101" pitchFamily="2" charset="-122"/>
              </a:rPr>
              <a:t>s</a:t>
            </a:r>
            <a:r>
              <a:rPr lang="en-US" altLang="zh-CN" b="1">
                <a:latin typeface="Times New Roman" panose="02020603050405020304" charset="0"/>
                <a:ea typeface="宋体" panose="02010600030101010101" pitchFamily="2" charset="-122"/>
              </a:rPr>
              <a:t> (</a:t>
            </a:r>
            <a:r>
              <a:rPr lang="en-US" altLang="zh-CN" b="1" i="1">
                <a:latin typeface="Times New Roman" panose="02020603050405020304" charset="0"/>
                <a:ea typeface="宋体" panose="02010600030101010101" pitchFamily="2" charset="-122"/>
              </a:rPr>
              <a:t>t</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为单极性</a:t>
            </a:r>
            <a:r>
              <a:rPr lang="en-US" altLang="zh-CN" b="1" dirty="0">
                <a:latin typeface="Times New Roman" panose="02020603050405020304" charset="0"/>
                <a:ea typeface="宋体" panose="02010600030101010101" pitchFamily="2" charset="-122"/>
              </a:rPr>
              <a:t>NRZ</a:t>
            </a:r>
            <a:r>
              <a:rPr lang="zh-CN" altLang="en-US" b="1" dirty="0">
                <a:latin typeface="Times New Roman" panose="02020603050405020304" charset="0"/>
                <a:ea typeface="宋体" panose="02010600030101010101" pitchFamily="2" charset="-122"/>
              </a:rPr>
              <a:t>信号，</a:t>
            </a:r>
            <a:r>
              <a:rPr lang="zh-CN" b="1" dirty="0">
                <a:latin typeface="Times New Roman" panose="02020603050405020304" charset="0"/>
                <a:ea typeface="宋体" panose="02010600030101010101" pitchFamily="2" charset="-122"/>
              </a:rPr>
              <a:t>其功率谱为</a:t>
            </a:r>
          </a:p>
        </p:txBody>
      </p:sp>
      <p:graphicFrame>
        <p:nvGraphicFramePr>
          <p:cNvPr id="344074" name="对象 344073"/>
          <p:cNvGraphicFramePr/>
          <p:nvPr/>
        </p:nvGraphicFramePr>
        <p:xfrm>
          <a:off x="2312988" y="2638425"/>
          <a:ext cx="3870325" cy="792163"/>
        </p:xfrm>
        <a:graphic>
          <a:graphicData uri="http://schemas.openxmlformats.org/presentationml/2006/ole">
            <mc:AlternateContent xmlns:mc="http://schemas.openxmlformats.org/markup-compatibility/2006">
              <mc:Choice xmlns:v="urn:schemas-microsoft-com:vml" Requires="v">
                <p:oleObj spid="_x0000_s9495" r:id="rId7" imgW="1816100" imgH="368300" progId="Equation.DSMT4">
                  <p:embed/>
                </p:oleObj>
              </mc:Choice>
              <mc:Fallback>
                <p:oleObj r:id="rId7" imgW="1816100" imgH="368300" progId="Equation.DSMT4">
                  <p:embed/>
                  <p:pic>
                    <p:nvPicPr>
                      <p:cNvPr id="0" name="图片 3093"/>
                      <p:cNvPicPr/>
                      <p:nvPr/>
                    </p:nvPicPr>
                    <p:blipFill>
                      <a:blip r:embed="rId8"/>
                      <a:stretch>
                        <a:fillRect/>
                      </a:stretch>
                    </p:blipFill>
                    <p:spPr>
                      <a:xfrm>
                        <a:off x="2312988" y="2638425"/>
                        <a:ext cx="3870325" cy="792163"/>
                      </a:xfrm>
                      <a:prstGeom prst="rect">
                        <a:avLst/>
                      </a:prstGeom>
                      <a:noFill/>
                      <a:ln w="38100">
                        <a:noFill/>
                        <a:miter/>
                      </a:ln>
                    </p:spPr>
                  </p:pic>
                </p:oleObj>
              </mc:Fallback>
            </mc:AlternateContent>
          </a:graphicData>
        </a:graphic>
      </p:graphicFrame>
      <p:sp>
        <p:nvSpPr>
          <p:cNvPr id="344078" name="矩形 344077"/>
          <p:cNvSpPr/>
          <p:nvPr/>
        </p:nvSpPr>
        <p:spPr>
          <a:xfrm>
            <a:off x="395288" y="4923155"/>
            <a:ext cx="4058920" cy="365760"/>
          </a:xfrm>
          <a:prstGeom prst="rect">
            <a:avLst/>
          </a:prstGeom>
          <a:noFill/>
          <a:ln w="9525">
            <a:noFill/>
          </a:ln>
        </p:spPr>
        <p:txBody>
          <a:bodyPr wrap="none" anchor="ctr">
            <a:spAutoFit/>
          </a:bodyPr>
          <a:lstStyle/>
          <a:p>
            <a:pPr lvl="0"/>
            <a:r>
              <a:rPr lang="zh-CN" altLang="en-US" b="1" dirty="0">
                <a:latin typeface="Times New Roman" panose="02020603050405020304" charset="0"/>
                <a:ea typeface="宋体" panose="02010600030101010101" pitchFamily="2" charset="-122"/>
              </a:rPr>
              <a:t>代入式（</a:t>
            </a:r>
            <a:r>
              <a:rPr lang="en-US" altLang="zh-CN" b="1" dirty="0">
                <a:latin typeface="Times New Roman" panose="02020603050405020304" charset="0"/>
                <a:ea typeface="宋体" panose="02010600030101010101" pitchFamily="2" charset="-122"/>
              </a:rPr>
              <a:t>6.2-1</a:t>
            </a:r>
            <a:r>
              <a:rPr lang="zh-CN" altLang="en-US" b="1" dirty="0">
                <a:latin typeface="Times New Roman" panose="02020603050405020304" charset="0"/>
                <a:ea typeface="宋体" panose="02010600030101010101" pitchFamily="2" charset="-122"/>
              </a:rPr>
              <a:t>）得，</a:t>
            </a:r>
            <a:r>
              <a:rPr lang="en-US" altLang="zh-CN" b="1" dirty="0">
                <a:solidFill>
                  <a:srgbClr val="FF0000"/>
                </a:solidFill>
                <a:latin typeface="Times New Roman" panose="02020603050405020304" charset="0"/>
                <a:ea typeface="宋体" panose="02010600030101010101" pitchFamily="2" charset="-122"/>
              </a:rPr>
              <a:t>2ASK</a:t>
            </a:r>
            <a:r>
              <a:rPr lang="zh-CN" altLang="en-US" b="1" dirty="0">
                <a:solidFill>
                  <a:srgbClr val="FF0000"/>
                </a:solidFill>
                <a:latin typeface="Times New Roman" panose="02020603050405020304" charset="0"/>
                <a:ea typeface="宋体" panose="02010600030101010101" pitchFamily="2" charset="-122"/>
              </a:rPr>
              <a:t>信号功率谱 </a:t>
            </a:r>
          </a:p>
        </p:txBody>
      </p:sp>
      <p:sp>
        <p:nvSpPr>
          <p:cNvPr id="344079" name="矩形 344078"/>
          <p:cNvSpPr/>
          <p:nvPr/>
        </p:nvSpPr>
        <p:spPr>
          <a:xfrm>
            <a:off x="6659563" y="594995"/>
            <a:ext cx="1176020" cy="365760"/>
          </a:xfrm>
          <a:prstGeom prst="rect">
            <a:avLst/>
          </a:prstGeom>
          <a:noFill/>
          <a:ln w="9525">
            <a:noFill/>
          </a:ln>
        </p:spPr>
        <p:txBody>
          <a:bodyPr wrap="none" anchor="ctr">
            <a:spAutoFit/>
          </a:bodyPr>
          <a:lstStyle/>
          <a:p>
            <a:pPr lvl="0"/>
            <a:r>
              <a:rPr lang="zh-CN" altLang="en-US" b="1" dirty="0">
                <a:solidFill>
                  <a:srgbClr val="FF0000"/>
                </a:solidFill>
                <a:latin typeface="Times New Roman" panose="02020603050405020304" charset="0"/>
                <a:ea typeface="宋体" panose="02010600030101010101" pitchFamily="2" charset="-122"/>
              </a:rPr>
              <a:t>（</a:t>
            </a:r>
            <a:r>
              <a:rPr lang="en-US" altLang="zh-CN" b="1" dirty="0">
                <a:solidFill>
                  <a:srgbClr val="FF0000"/>
                </a:solidFill>
                <a:latin typeface="Times New Roman" panose="02020603050405020304" charset="0"/>
                <a:ea typeface="宋体" panose="02010600030101010101" pitchFamily="2" charset="-122"/>
              </a:rPr>
              <a:t>6.2-1</a:t>
            </a:r>
            <a:r>
              <a:rPr lang="zh-CN" altLang="en-US" b="1" dirty="0">
                <a:solidFill>
                  <a:srgbClr val="FF0000"/>
                </a:solidFill>
                <a:latin typeface="Times New Roman" panose="02020603050405020304" charset="0"/>
                <a:ea typeface="宋体" panose="02010600030101010101" pitchFamily="2" charset="-122"/>
              </a:rPr>
              <a:t>） </a:t>
            </a:r>
          </a:p>
        </p:txBody>
      </p:sp>
      <p:sp>
        <p:nvSpPr>
          <p:cNvPr id="344081" name="矩形 344080"/>
          <p:cNvSpPr/>
          <p:nvPr/>
        </p:nvSpPr>
        <p:spPr>
          <a:xfrm>
            <a:off x="0" y="3052763"/>
            <a:ext cx="9144000" cy="0"/>
          </a:xfrm>
          <a:prstGeom prst="rect">
            <a:avLst/>
          </a:prstGeom>
          <a:noFill/>
          <a:ln w="9525">
            <a:noFill/>
          </a:ln>
        </p:spPr>
        <p:txBody>
          <a:bodyPr/>
          <a:lstStyle/>
          <a:p>
            <a:endParaRPr lang="zh-CN" altLang="en-US"/>
          </a:p>
        </p:txBody>
      </p:sp>
      <p:graphicFrame>
        <p:nvGraphicFramePr>
          <p:cNvPr id="344080" name="对象 344079"/>
          <p:cNvGraphicFramePr/>
          <p:nvPr/>
        </p:nvGraphicFramePr>
        <p:xfrm>
          <a:off x="1692275" y="5369560"/>
          <a:ext cx="5543550" cy="1492250"/>
        </p:xfrm>
        <a:graphic>
          <a:graphicData uri="http://schemas.openxmlformats.org/presentationml/2006/ole">
            <mc:AlternateContent xmlns:mc="http://schemas.openxmlformats.org/markup-compatibility/2006">
              <mc:Choice xmlns:v="urn:schemas-microsoft-com:vml" Requires="v">
                <p:oleObj spid="_x0000_s9496" r:id="rId9" imgW="2794000" imgH="749300" progId="Equation.DSMT4">
                  <p:embed/>
                </p:oleObj>
              </mc:Choice>
              <mc:Fallback>
                <p:oleObj r:id="rId9" imgW="2794000" imgH="749300" progId="Equation.DSMT4">
                  <p:embed/>
                  <p:pic>
                    <p:nvPicPr>
                      <p:cNvPr id="0" name="图片 3096"/>
                      <p:cNvPicPr/>
                      <p:nvPr/>
                    </p:nvPicPr>
                    <p:blipFill>
                      <a:blip r:embed="rId10"/>
                      <a:stretch>
                        <a:fillRect/>
                      </a:stretch>
                    </p:blipFill>
                    <p:spPr>
                      <a:xfrm>
                        <a:off x="1692275" y="5369560"/>
                        <a:ext cx="5543550" cy="1492250"/>
                      </a:xfrm>
                      <a:prstGeom prst="rect">
                        <a:avLst/>
                      </a:prstGeom>
                      <a:solidFill>
                        <a:srgbClr val="CCFFFF"/>
                      </a:solidFill>
                      <a:ln w="38100">
                        <a:noFill/>
                        <a:miter/>
                      </a:ln>
                    </p:spPr>
                  </p:pic>
                </p:oleObj>
              </mc:Fallback>
            </mc:AlternateContent>
          </a:graphicData>
        </a:graphic>
      </p:graphicFrame>
      <p:sp>
        <p:nvSpPr>
          <p:cNvPr id="344082" name="矩形 344081"/>
          <p:cNvSpPr/>
          <p:nvPr/>
        </p:nvSpPr>
        <p:spPr>
          <a:xfrm>
            <a:off x="7301230" y="6000433"/>
            <a:ext cx="1176020" cy="365760"/>
          </a:xfrm>
          <a:prstGeom prst="rect">
            <a:avLst/>
          </a:prstGeom>
          <a:noFill/>
          <a:ln w="9525">
            <a:noFill/>
          </a:ln>
        </p:spPr>
        <p:txBody>
          <a:bodyPr wrap="none" anchor="ctr">
            <a:spAutoFit/>
          </a:bodyPr>
          <a:lstStyle/>
          <a:p>
            <a:pPr lvl="0"/>
            <a:r>
              <a:rPr lang="zh-CN" altLang="en-US" b="1" dirty="0">
                <a:solidFill>
                  <a:srgbClr val="FF0000"/>
                </a:solidFill>
                <a:latin typeface="Times New Roman" panose="02020603050405020304" charset="0"/>
                <a:ea typeface="宋体" panose="02010600030101010101" pitchFamily="2" charset="-122"/>
              </a:rPr>
              <a:t>（</a:t>
            </a:r>
            <a:r>
              <a:rPr lang="en-US" altLang="zh-CN" b="1" dirty="0">
                <a:solidFill>
                  <a:srgbClr val="FF0000"/>
                </a:solidFill>
                <a:latin typeface="Times New Roman" panose="02020603050405020304" charset="0"/>
                <a:ea typeface="宋体" panose="02010600030101010101" pitchFamily="2" charset="-122"/>
              </a:rPr>
              <a:t>6.2-2</a:t>
            </a:r>
            <a:r>
              <a:rPr lang="zh-CN" altLang="en-US" b="1" dirty="0">
                <a:solidFill>
                  <a:srgbClr val="FF0000"/>
                </a:solidFill>
                <a:latin typeface="Times New Roman" panose="02020603050405020304" charset="0"/>
                <a:ea typeface="宋体" panose="02010600030101010101" pitchFamily="2" charset="-122"/>
              </a:rPr>
              <a:t>） </a:t>
            </a:r>
          </a:p>
        </p:txBody>
      </p:sp>
      <p:sp>
        <p:nvSpPr>
          <p:cNvPr id="3" name="灯片编号占位符 2"/>
          <p:cNvSpPr>
            <a:spLocks noGrp="1"/>
          </p:cNvSpPr>
          <p:nvPr>
            <p:ph type="sldNum" sz="quarter" idx="12"/>
          </p:nvPr>
        </p:nvSpPr>
        <p:spPr/>
        <p:txBody>
          <a:bodyPr/>
          <a:lstStyle/>
          <a:p>
            <a:pPr lvl="0"/>
            <a:fld id="{9A0DB2DC-4C9A-4742-B13C-FB6460FD3503}" type="slidenum">
              <a:rPr lang="en-US" altLang="zh-CN" dirty="0"/>
              <a:t>21</a:t>
            </a:fld>
            <a:endParaRPr lang="zh-CN" dirty="0"/>
          </a:p>
        </p:txBody>
      </p:sp>
      <p:sp>
        <p:nvSpPr>
          <p:cNvPr id="4" name="下弧形箭头 3"/>
          <p:cNvSpPr/>
          <p:nvPr/>
        </p:nvSpPr>
        <p:spPr>
          <a:xfrm rot="16200000">
            <a:off x="6182995" y="1481455"/>
            <a:ext cx="2225040" cy="108013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5" name="图片 4"/>
          <p:cNvPicPr>
            <a:picLocks noChangeAspect="1"/>
          </p:cNvPicPr>
          <p:nvPr/>
        </p:nvPicPr>
        <p:blipFill>
          <a:blip r:embed="rId11"/>
          <a:stretch>
            <a:fillRect/>
          </a:stretch>
        </p:blipFill>
        <p:spPr>
          <a:xfrm>
            <a:off x="2313305" y="3430905"/>
            <a:ext cx="3440430" cy="1373505"/>
          </a:xfrm>
          <a:prstGeom prst="rect">
            <a:avLst/>
          </a:prstGeom>
        </p:spPr>
      </p:pic>
      <p:sp>
        <p:nvSpPr>
          <p:cNvPr id="2" name="矩形 1"/>
          <p:cNvSpPr/>
          <p:nvPr/>
        </p:nvSpPr>
        <p:spPr>
          <a:xfrm>
            <a:off x="5825490" y="3934460"/>
            <a:ext cx="2941320" cy="365760"/>
          </a:xfrm>
          <a:prstGeom prst="rect">
            <a:avLst/>
          </a:prstGeom>
          <a:noFill/>
          <a:ln w="9525">
            <a:noFill/>
          </a:ln>
        </p:spPr>
        <p:txBody>
          <a:bodyPr wrap="none" anchor="ctr">
            <a:spAutoFit/>
          </a:bodyPr>
          <a:lstStyle/>
          <a:p>
            <a:pPr lvl="0"/>
            <a:r>
              <a:rPr lang="zh-CN" b="1" dirty="0">
                <a:latin typeface="Times New Roman" panose="02020603050405020304" charset="0"/>
                <a:ea typeface="宋体" panose="02010600030101010101" pitchFamily="2" charset="-122"/>
              </a:rPr>
              <a:t>参见基带信号功率谱材料页</a:t>
            </a:r>
          </a:p>
        </p:txBody>
      </p:sp>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5093" name="对象 345092"/>
          <p:cNvGraphicFramePr/>
          <p:nvPr/>
        </p:nvGraphicFramePr>
        <p:xfrm>
          <a:off x="323850" y="404813"/>
          <a:ext cx="4343400" cy="766762"/>
        </p:xfrm>
        <a:graphic>
          <a:graphicData uri="http://schemas.openxmlformats.org/presentationml/2006/ole">
            <mc:AlternateContent xmlns:mc="http://schemas.openxmlformats.org/markup-compatibility/2006">
              <mc:Choice xmlns:v="urn:schemas-microsoft-com:vml" Requires="v">
                <p:oleObj spid="_x0000_s10655" r:id="rId3" imgW="2108200" imgH="368300" progId="Equation.DSMT4">
                  <p:embed/>
                </p:oleObj>
              </mc:Choice>
              <mc:Fallback>
                <p:oleObj r:id="rId3" imgW="2108200" imgH="368300" progId="Equation.DSMT4">
                  <p:embed/>
                  <p:pic>
                    <p:nvPicPr>
                      <p:cNvPr id="0" name="图片 3098"/>
                      <p:cNvPicPr/>
                      <p:nvPr/>
                    </p:nvPicPr>
                    <p:blipFill>
                      <a:blip r:embed="rId4"/>
                      <a:stretch>
                        <a:fillRect/>
                      </a:stretch>
                    </p:blipFill>
                    <p:spPr>
                      <a:xfrm>
                        <a:off x="323850" y="404813"/>
                        <a:ext cx="4343400" cy="766762"/>
                      </a:xfrm>
                      <a:prstGeom prst="rect">
                        <a:avLst/>
                      </a:prstGeom>
                      <a:solidFill>
                        <a:srgbClr val="CCFFFF"/>
                      </a:solidFill>
                      <a:ln w="38100">
                        <a:noFill/>
                        <a:miter/>
                      </a:ln>
                    </p:spPr>
                  </p:pic>
                </p:oleObj>
              </mc:Fallback>
            </mc:AlternateContent>
          </a:graphicData>
        </a:graphic>
      </p:graphicFrame>
      <p:graphicFrame>
        <p:nvGraphicFramePr>
          <p:cNvPr id="345095" name="对象 345094"/>
          <p:cNvGraphicFramePr/>
          <p:nvPr/>
        </p:nvGraphicFramePr>
        <p:xfrm>
          <a:off x="323850" y="2565400"/>
          <a:ext cx="4824413" cy="3440113"/>
        </p:xfrm>
        <a:graphic>
          <a:graphicData uri="http://schemas.openxmlformats.org/presentationml/2006/ole">
            <mc:AlternateContent xmlns:mc="http://schemas.openxmlformats.org/markup-compatibility/2006">
              <mc:Choice xmlns:v="urn:schemas-microsoft-com:vml" Requires="v">
                <p:oleObj spid="_x0000_s10656" r:id="rId5" imgW="2235200" imgH="1817370" progId="Visio.Drawing.6">
                  <p:embed/>
                </p:oleObj>
              </mc:Choice>
              <mc:Fallback>
                <p:oleObj r:id="rId5" imgW="2235200" imgH="1817370" progId="Visio.Drawing.6">
                  <p:embed/>
                  <p:pic>
                    <p:nvPicPr>
                      <p:cNvPr id="0" name="图片 3094"/>
                      <p:cNvPicPr/>
                      <p:nvPr/>
                    </p:nvPicPr>
                    <p:blipFill>
                      <a:blip r:embed="rId6"/>
                      <a:stretch>
                        <a:fillRect/>
                      </a:stretch>
                    </p:blipFill>
                    <p:spPr>
                      <a:xfrm>
                        <a:off x="323850" y="2565400"/>
                        <a:ext cx="4824413" cy="3440113"/>
                      </a:xfrm>
                      <a:prstGeom prst="rect">
                        <a:avLst/>
                      </a:prstGeom>
                      <a:solidFill>
                        <a:srgbClr val="FFFF99"/>
                      </a:solidFill>
                      <a:ln w="38100">
                        <a:noFill/>
                        <a:miter/>
                      </a:ln>
                    </p:spPr>
                  </p:pic>
                </p:oleObj>
              </mc:Fallback>
            </mc:AlternateContent>
          </a:graphicData>
        </a:graphic>
      </p:graphicFrame>
      <p:sp>
        <p:nvSpPr>
          <p:cNvPr id="345098" name="矩形 345097"/>
          <p:cNvSpPr/>
          <p:nvPr/>
        </p:nvSpPr>
        <p:spPr>
          <a:xfrm>
            <a:off x="5219700" y="2205038"/>
            <a:ext cx="2663825" cy="549275"/>
          </a:xfrm>
          <a:prstGeom prst="rect">
            <a:avLst/>
          </a:prstGeom>
          <a:noFill/>
          <a:ln w="9525">
            <a:noFill/>
          </a:ln>
        </p:spPr>
        <p:txBody>
          <a:bodyPr>
            <a:spAutoFit/>
          </a:bodyPr>
          <a:lstStyle/>
          <a:p>
            <a:pPr lvl="0">
              <a:lnSpc>
                <a:spcPct val="125000"/>
              </a:lnSpc>
              <a:spcBef>
                <a:spcPct val="35000"/>
              </a:spcBef>
            </a:pPr>
            <a:r>
              <a:rPr lang="zh-CN" altLang="en-US" b="1" dirty="0">
                <a:solidFill>
                  <a:srgbClr val="CC3300"/>
                </a:solidFill>
                <a:latin typeface="Times New Roman" panose="02020603050405020304" charset="0"/>
                <a:ea typeface="黑体" panose="02010609060101010101" pitchFamily="49" charset="-122"/>
              </a:rPr>
              <a:t>带宽为：</a:t>
            </a:r>
          </a:p>
        </p:txBody>
      </p:sp>
      <p:sp>
        <p:nvSpPr>
          <p:cNvPr id="345099" name="矩形 345098"/>
          <p:cNvSpPr/>
          <p:nvPr/>
        </p:nvSpPr>
        <p:spPr>
          <a:xfrm>
            <a:off x="5292725" y="4365625"/>
            <a:ext cx="2328863" cy="457200"/>
          </a:xfrm>
          <a:prstGeom prst="rect">
            <a:avLst/>
          </a:prstGeom>
          <a:noFill/>
          <a:ln w="9525">
            <a:noFill/>
          </a:ln>
        </p:spPr>
        <p:txBody>
          <a:bodyPr wrap="none" anchor="t">
            <a:spAutoFit/>
          </a:bodyPr>
          <a:lstStyle/>
          <a:p>
            <a:pPr lvl="0"/>
            <a:r>
              <a:rPr lang="zh-CN" altLang="en-US" b="1" dirty="0">
                <a:solidFill>
                  <a:srgbClr val="CC3300"/>
                </a:solidFill>
                <a:latin typeface="Times New Roman" panose="02020603050405020304" charset="0"/>
                <a:ea typeface="黑体" panose="02010609060101010101" pitchFamily="49" charset="-122"/>
              </a:rPr>
              <a:t>频带利用率为：</a:t>
            </a:r>
          </a:p>
        </p:txBody>
      </p:sp>
      <p:sp>
        <p:nvSpPr>
          <p:cNvPr id="345100" name="矩形 345099"/>
          <p:cNvSpPr/>
          <p:nvPr/>
        </p:nvSpPr>
        <p:spPr>
          <a:xfrm>
            <a:off x="179388" y="2016125"/>
            <a:ext cx="2663825" cy="549275"/>
          </a:xfrm>
          <a:prstGeom prst="rect">
            <a:avLst/>
          </a:prstGeom>
          <a:noFill/>
          <a:ln w="9525">
            <a:noFill/>
          </a:ln>
        </p:spPr>
        <p:txBody>
          <a:bodyPr>
            <a:spAutoFit/>
          </a:bodyPr>
          <a:lstStyle/>
          <a:p>
            <a:pPr lvl="0">
              <a:lnSpc>
                <a:spcPct val="125000"/>
              </a:lnSpc>
              <a:spcBef>
                <a:spcPct val="35000"/>
              </a:spcBef>
            </a:pPr>
            <a:r>
              <a:rPr lang="zh-CN" altLang="en-US" b="1" dirty="0">
                <a:solidFill>
                  <a:srgbClr val="CC3300"/>
                </a:solidFill>
                <a:latin typeface="Times New Roman" panose="02020603050405020304" charset="0"/>
                <a:ea typeface="黑体" panose="02010609060101010101" pitchFamily="49" charset="-122"/>
              </a:rPr>
              <a:t>功率谱：</a:t>
            </a:r>
          </a:p>
        </p:txBody>
      </p:sp>
      <p:graphicFrame>
        <p:nvGraphicFramePr>
          <p:cNvPr id="345101" name="对象 345100"/>
          <p:cNvGraphicFramePr/>
          <p:nvPr/>
        </p:nvGraphicFramePr>
        <p:xfrm>
          <a:off x="323850" y="1268413"/>
          <a:ext cx="8569325" cy="733425"/>
        </p:xfrm>
        <a:graphic>
          <a:graphicData uri="http://schemas.openxmlformats.org/presentationml/2006/ole">
            <mc:AlternateContent xmlns:mc="http://schemas.openxmlformats.org/markup-compatibility/2006">
              <mc:Choice xmlns:v="urn:schemas-microsoft-com:vml" Requires="v">
                <p:oleObj spid="_x0000_s10657" r:id="rId7" imgW="4368800" imgH="368300" progId="Equation.DSMT4">
                  <p:embed/>
                </p:oleObj>
              </mc:Choice>
              <mc:Fallback>
                <p:oleObj r:id="rId7" imgW="4368800" imgH="368300" progId="Equation.DSMT4">
                  <p:embed/>
                  <p:pic>
                    <p:nvPicPr>
                      <p:cNvPr id="0" name="图片 3089"/>
                      <p:cNvPicPr/>
                      <p:nvPr/>
                    </p:nvPicPr>
                    <p:blipFill>
                      <a:blip r:embed="rId8"/>
                      <a:stretch>
                        <a:fillRect/>
                      </a:stretch>
                    </p:blipFill>
                    <p:spPr>
                      <a:xfrm>
                        <a:off x="323850" y="1268413"/>
                        <a:ext cx="8569325" cy="733425"/>
                      </a:xfrm>
                      <a:prstGeom prst="rect">
                        <a:avLst/>
                      </a:prstGeom>
                      <a:solidFill>
                        <a:srgbClr val="CCFFFF"/>
                      </a:solidFill>
                      <a:ln w="38100">
                        <a:noFill/>
                        <a:miter/>
                      </a:ln>
                    </p:spPr>
                  </p:pic>
                </p:oleObj>
              </mc:Fallback>
            </mc:AlternateContent>
          </a:graphicData>
        </a:graphic>
      </p:graphicFrame>
      <p:graphicFrame>
        <p:nvGraphicFramePr>
          <p:cNvPr id="345102" name="对象 345101"/>
          <p:cNvGraphicFramePr/>
          <p:nvPr/>
        </p:nvGraphicFramePr>
        <p:xfrm>
          <a:off x="5508625" y="4941888"/>
          <a:ext cx="3024188" cy="860425"/>
        </p:xfrm>
        <a:graphic>
          <a:graphicData uri="http://schemas.openxmlformats.org/presentationml/2006/ole">
            <mc:AlternateContent xmlns:mc="http://schemas.openxmlformats.org/markup-compatibility/2006">
              <mc:Choice xmlns:v="urn:schemas-microsoft-com:vml" Requires="v">
                <p:oleObj spid="_x0000_s10658" r:id="rId9" imgW="1434465" imgH="406400" progId="Equation.DSMT4">
                  <p:embed/>
                </p:oleObj>
              </mc:Choice>
              <mc:Fallback>
                <p:oleObj r:id="rId9" imgW="1434465" imgH="406400" progId="Equation.DSMT4">
                  <p:embed/>
                  <p:pic>
                    <p:nvPicPr>
                      <p:cNvPr id="0" name="图片 3091"/>
                      <p:cNvPicPr/>
                      <p:nvPr/>
                    </p:nvPicPr>
                    <p:blipFill>
                      <a:blip r:embed="rId10"/>
                      <a:stretch>
                        <a:fillRect/>
                      </a:stretch>
                    </p:blipFill>
                    <p:spPr>
                      <a:xfrm>
                        <a:off x="5508625" y="4941888"/>
                        <a:ext cx="3024188" cy="860425"/>
                      </a:xfrm>
                      <a:prstGeom prst="rect">
                        <a:avLst/>
                      </a:prstGeom>
                      <a:solidFill>
                        <a:srgbClr val="CCFFFF"/>
                      </a:solidFill>
                      <a:ln w="38100">
                        <a:noFill/>
                        <a:miter/>
                      </a:ln>
                    </p:spPr>
                  </p:pic>
                </p:oleObj>
              </mc:Fallback>
            </mc:AlternateContent>
          </a:graphicData>
        </a:graphic>
      </p:graphicFrame>
      <p:sp>
        <p:nvSpPr>
          <p:cNvPr id="345105" name="矩形 345104"/>
          <p:cNvSpPr/>
          <p:nvPr/>
        </p:nvSpPr>
        <p:spPr>
          <a:xfrm>
            <a:off x="0" y="3224213"/>
            <a:ext cx="9144000" cy="0"/>
          </a:xfrm>
          <a:prstGeom prst="rect">
            <a:avLst/>
          </a:prstGeom>
          <a:noFill/>
          <a:ln w="9525">
            <a:noFill/>
          </a:ln>
        </p:spPr>
        <p:txBody>
          <a:bodyPr/>
          <a:lstStyle/>
          <a:p>
            <a:endParaRPr lang="zh-CN" altLang="en-US"/>
          </a:p>
        </p:txBody>
      </p:sp>
      <p:graphicFrame>
        <p:nvGraphicFramePr>
          <p:cNvPr id="345104" name="对象 345103"/>
          <p:cNvGraphicFramePr/>
          <p:nvPr/>
        </p:nvGraphicFramePr>
        <p:xfrm>
          <a:off x="5435600" y="2852738"/>
          <a:ext cx="2736850" cy="847725"/>
        </p:xfrm>
        <a:graphic>
          <a:graphicData uri="http://schemas.openxmlformats.org/presentationml/2006/ole">
            <mc:AlternateContent xmlns:mc="http://schemas.openxmlformats.org/markup-compatibility/2006">
              <mc:Choice xmlns:v="urn:schemas-microsoft-com:vml" Requires="v">
                <p:oleObj spid="_x0000_s10659" r:id="rId11" imgW="1320165" imgH="406400" progId="Equation.DSMT4">
                  <p:embed/>
                </p:oleObj>
              </mc:Choice>
              <mc:Fallback>
                <p:oleObj r:id="rId11" imgW="1320165" imgH="406400" progId="Equation.DSMT4">
                  <p:embed/>
                  <p:pic>
                    <p:nvPicPr>
                      <p:cNvPr id="0" name="图片 3090"/>
                      <p:cNvPicPr/>
                      <p:nvPr/>
                    </p:nvPicPr>
                    <p:blipFill>
                      <a:blip r:embed="rId12"/>
                      <a:stretch>
                        <a:fillRect/>
                      </a:stretch>
                    </p:blipFill>
                    <p:spPr>
                      <a:xfrm>
                        <a:off x="5435600" y="2852738"/>
                        <a:ext cx="2736850" cy="847725"/>
                      </a:xfrm>
                      <a:prstGeom prst="rect">
                        <a:avLst/>
                      </a:prstGeom>
                      <a:solidFill>
                        <a:srgbClr val="CCFFFF"/>
                      </a:solidFill>
                      <a:ln w="38100">
                        <a:noFill/>
                        <a:miter/>
                      </a:ln>
                    </p:spPr>
                  </p:pic>
                </p:oleObj>
              </mc:Fallback>
            </mc:AlternateContent>
          </a:graphicData>
        </a:graphic>
      </p:graphicFrame>
      <p:graphicFrame>
        <p:nvGraphicFramePr>
          <p:cNvPr id="345106" name="对象 345105"/>
          <p:cNvGraphicFramePr/>
          <p:nvPr/>
        </p:nvGraphicFramePr>
        <p:xfrm>
          <a:off x="5651500" y="3933825"/>
          <a:ext cx="865188" cy="303213"/>
        </p:xfrm>
        <a:graphic>
          <a:graphicData uri="http://schemas.openxmlformats.org/presentationml/2006/ole">
            <mc:AlternateContent xmlns:mc="http://schemas.openxmlformats.org/markup-compatibility/2006">
              <mc:Choice xmlns:v="urn:schemas-microsoft-com:vml" Requires="v">
                <p:oleObj spid="_x0000_s10660" r:id="rId13" imgW="571500" imgH="203200" progId="Equation.DSMT4">
                  <p:embed/>
                </p:oleObj>
              </mc:Choice>
              <mc:Fallback>
                <p:oleObj r:id="rId13" imgW="571500" imgH="203200" progId="Equation.DSMT4">
                  <p:embed/>
                  <p:pic>
                    <p:nvPicPr>
                      <p:cNvPr id="0" name="图片 3092"/>
                      <p:cNvPicPr/>
                      <p:nvPr/>
                    </p:nvPicPr>
                    <p:blipFill>
                      <a:blip r:embed="rId14"/>
                      <a:stretch>
                        <a:fillRect/>
                      </a:stretch>
                    </p:blipFill>
                    <p:spPr>
                      <a:xfrm>
                        <a:off x="5651500" y="3933825"/>
                        <a:ext cx="865188" cy="303213"/>
                      </a:xfrm>
                      <a:prstGeom prst="rect">
                        <a:avLst/>
                      </a:prstGeom>
                      <a:solidFill>
                        <a:srgbClr val="CCFFCC"/>
                      </a:solidFill>
                      <a:ln w="38100">
                        <a:noFill/>
                        <a:miter/>
                      </a:ln>
                    </p:spPr>
                  </p:pic>
                </p:oleObj>
              </mc:Fallback>
            </mc:AlternateContent>
          </a:graphicData>
        </a:graphic>
      </p:graphicFrame>
      <p:sp>
        <p:nvSpPr>
          <p:cNvPr id="345108" name="矩形 345107"/>
          <p:cNvSpPr/>
          <p:nvPr/>
        </p:nvSpPr>
        <p:spPr>
          <a:xfrm>
            <a:off x="6443663" y="3860800"/>
            <a:ext cx="2292350" cy="396875"/>
          </a:xfrm>
          <a:prstGeom prst="rect">
            <a:avLst/>
          </a:prstGeom>
          <a:noFill/>
          <a:ln w="9525">
            <a:noFill/>
          </a:ln>
        </p:spPr>
        <p:txBody>
          <a:bodyPr wrap="none" anchor="ctr">
            <a:spAutoFit/>
          </a:bodyPr>
          <a:lstStyle/>
          <a:p>
            <a:pPr lvl="0"/>
            <a:r>
              <a:rPr lang="zh-CN" altLang="en-US" sz="2000" b="1" dirty="0">
                <a:latin typeface="Times New Roman" panose="02020603050405020304" charset="0"/>
                <a:ea typeface="Times New Roman" panose="02020603050405020304" charset="0"/>
              </a:rPr>
              <a:t>为码元传输速率。</a:t>
            </a:r>
            <a:r>
              <a:rPr lang="zh-CN" altLang="en-US" sz="2000" b="1" dirty="0">
                <a:latin typeface="Times New Roman" panose="02020603050405020304" charset="0"/>
                <a:ea typeface="宋体" panose="02010600030101010101" pitchFamily="2" charset="-122"/>
              </a:rPr>
              <a:t> </a:t>
            </a:r>
          </a:p>
        </p:txBody>
      </p:sp>
      <p:sp>
        <p:nvSpPr>
          <p:cNvPr id="3" name="灯片编号占位符 2"/>
          <p:cNvSpPr>
            <a:spLocks noGrp="1"/>
          </p:cNvSpPr>
          <p:nvPr>
            <p:ph type="sldNum" sz="quarter" idx="12"/>
          </p:nvPr>
        </p:nvSpPr>
        <p:spPr/>
        <p:txBody>
          <a:bodyPr/>
          <a:lstStyle/>
          <a:p>
            <a:pPr lvl="0"/>
            <a:fld id="{9A0DB2DC-4C9A-4742-B13C-FB6460FD3503}" type="slidenum">
              <a:rPr lang="en-US" altLang="zh-CN" dirty="0"/>
              <a:t>22</a:t>
            </a:fld>
            <a:endParaRPr lang="zh-CN" dirty="0"/>
          </a:p>
        </p:txBody>
      </p:sp>
      <p:sp>
        <p:nvSpPr>
          <p:cNvPr id="4" name="圆角矩形标注 3"/>
          <p:cNvSpPr/>
          <p:nvPr/>
        </p:nvSpPr>
        <p:spPr>
          <a:xfrm>
            <a:off x="4857115" y="404495"/>
            <a:ext cx="1226820" cy="648335"/>
          </a:xfrm>
          <a:prstGeom prst="wedgeRoundRectCallout">
            <a:avLst>
              <a:gd name="adj1" fmla="val -31246"/>
              <a:gd name="adj2" fmla="val 826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solidFill>
                  <a:srgbClr val="FF0000"/>
                </a:solidFill>
              </a:rPr>
              <a:t>连续谱</a:t>
            </a:r>
          </a:p>
        </p:txBody>
      </p:sp>
      <p:sp>
        <p:nvSpPr>
          <p:cNvPr id="5" name="圆角矩形标注 4"/>
          <p:cNvSpPr/>
          <p:nvPr/>
        </p:nvSpPr>
        <p:spPr>
          <a:xfrm>
            <a:off x="7042150" y="404495"/>
            <a:ext cx="1226820" cy="648335"/>
          </a:xfrm>
          <a:prstGeom prst="wedgeRoundRectCallout">
            <a:avLst>
              <a:gd name="adj1" fmla="val -31246"/>
              <a:gd name="adj2" fmla="val 826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solidFill>
                  <a:srgbClr val="FF0000"/>
                </a:solidFill>
              </a:rPr>
              <a:t>离散谱</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a:xfrm>
            <a:off x="405765" y="214630"/>
            <a:ext cx="8538210" cy="890905"/>
          </a:xfrm>
        </p:spPr>
        <p:txBody>
          <a:bodyPr/>
          <a:lstStyle/>
          <a:p>
            <a:r>
              <a:rPr lang="zh-CN" altLang="en-US" sz="2800"/>
              <a:t>振幅键控</a:t>
            </a:r>
            <a:r>
              <a:rPr lang="en-US" altLang="zh-CN" sz="2800"/>
              <a:t>ASK</a:t>
            </a:r>
            <a:r>
              <a:rPr lang="zh-CN" altLang="en-US" sz="2800"/>
              <a:t>的应用</a:t>
            </a:r>
          </a:p>
        </p:txBody>
      </p:sp>
      <p:sp>
        <p:nvSpPr>
          <p:cNvPr id="1028" name="内容占位符 2"/>
          <p:cNvSpPr>
            <a:spLocks noGrp="1"/>
          </p:cNvSpPr>
          <p:nvPr>
            <p:ph idx="1"/>
          </p:nvPr>
        </p:nvSpPr>
        <p:spPr>
          <a:xfrm>
            <a:off x="250825" y="1414145"/>
            <a:ext cx="8704263" cy="4287838"/>
          </a:xfrm>
        </p:spPr>
        <p:txBody>
          <a:bodyPr/>
          <a:lstStyle/>
          <a:p>
            <a:r>
              <a:rPr lang="zh-CN" altLang="en-US" sz="2800" dirty="0"/>
              <a:t>特点：</a:t>
            </a:r>
            <a:endParaRPr lang="en-US" altLang="zh-CN" sz="2800" dirty="0"/>
          </a:p>
          <a:p>
            <a:pPr lvl="1"/>
            <a:r>
              <a:rPr lang="zh-CN" altLang="en-US" sz="2400" dirty="0"/>
              <a:t>振幅键控易受增益变化影响</a:t>
            </a:r>
            <a:endParaRPr lang="en-US" altLang="zh-CN" sz="2400" dirty="0"/>
          </a:p>
          <a:p>
            <a:pPr lvl="1"/>
            <a:r>
              <a:rPr lang="zh-CN" altLang="en-US" sz="2400" dirty="0"/>
              <a:t>效率不高     </a:t>
            </a:r>
            <a:r>
              <a:rPr lang="en-US" altLang="zh-CN" sz="2400" dirty="0"/>
              <a:t>1/2  Baud/Hz</a:t>
            </a:r>
            <a:endParaRPr lang="zh-CN" altLang="en-US" sz="2400" dirty="0"/>
          </a:p>
          <a:p>
            <a:pPr lvl="1"/>
            <a:r>
              <a:rPr lang="zh-CN" altLang="en-US" sz="2400" dirty="0"/>
              <a:t>在语音线路上传输速率不超过</a:t>
            </a:r>
            <a:r>
              <a:rPr lang="en-US" altLang="zh-CN" sz="2400" dirty="0"/>
              <a:t>1200bps</a:t>
            </a:r>
          </a:p>
        </p:txBody>
      </p:sp>
      <p:sp>
        <p:nvSpPr>
          <p:cNvPr id="4" name="灯片编号占位符 3"/>
          <p:cNvSpPr>
            <a:spLocks noGrp="1"/>
          </p:cNvSpPr>
          <p:nvPr>
            <p:ph type="sldNum" sz="quarter" idx="12"/>
          </p:nvPr>
        </p:nvSpPr>
        <p:spPr/>
        <p:txBody>
          <a:bodyPr/>
          <a:lstStyle/>
          <a:p>
            <a:pPr>
              <a:defRPr/>
            </a:pPr>
            <a:fld id="{38D335D0-6129-4EAF-A524-05E690E4B9DF}" type="slidenum">
              <a:rPr lang="zh-CN" altLang="en-US" smtClean="0"/>
              <a:t>23</a:t>
            </a:fld>
            <a:endParaRPr lang="zh-CN" altLang="en-US"/>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p:txBody>
          <a:bodyPr/>
          <a:lstStyle/>
          <a:p>
            <a:r>
              <a:rPr lang="zh-CN" altLang="en-US"/>
              <a:t>二进制频移键控（</a:t>
            </a:r>
            <a:r>
              <a:rPr lang="en-US" altLang="zh-CN"/>
              <a:t>BFSK</a:t>
            </a:r>
            <a:r>
              <a:rPr lang="zh-CN" altLang="en-US"/>
              <a:t>）</a:t>
            </a:r>
          </a:p>
        </p:txBody>
      </p:sp>
      <p:sp>
        <p:nvSpPr>
          <p:cNvPr id="2052" name="内容占位符 2"/>
          <p:cNvSpPr>
            <a:spLocks noGrp="1"/>
          </p:cNvSpPr>
          <p:nvPr>
            <p:ph idx="1"/>
          </p:nvPr>
        </p:nvSpPr>
        <p:spPr/>
        <p:txBody>
          <a:bodyPr/>
          <a:lstStyle/>
          <a:p>
            <a:r>
              <a:rPr lang="zh-CN" altLang="en-US" sz="2800" dirty="0"/>
              <a:t>用载波频率</a:t>
            </a:r>
            <a:r>
              <a:rPr lang="en-US" altLang="zh-CN" sz="2800" i="1" dirty="0"/>
              <a:t>f</a:t>
            </a:r>
            <a:r>
              <a:rPr lang="en-US" altLang="zh-CN" sz="2800" baseline="-25000" dirty="0"/>
              <a:t>c</a:t>
            </a:r>
            <a:r>
              <a:rPr lang="zh-CN" altLang="en-US" sz="2800" dirty="0"/>
              <a:t>附近的两个频率表示两个二进制数字</a:t>
            </a:r>
            <a:endParaRPr lang="en-US" altLang="zh-CN" sz="2800" dirty="0"/>
          </a:p>
          <a:p>
            <a:endParaRPr lang="en-US" altLang="zh-CN" sz="2800" dirty="0"/>
          </a:p>
          <a:p>
            <a:endParaRPr lang="en-US" altLang="zh-CN" sz="2800" dirty="0"/>
          </a:p>
          <a:p>
            <a:pPr lvl="1"/>
            <a:endParaRPr lang="en-US" altLang="zh-CN" sz="2400" dirty="0"/>
          </a:p>
          <a:p>
            <a:pPr lvl="1"/>
            <a:r>
              <a:rPr lang="zh-CN" altLang="en-US" sz="2400" dirty="0"/>
              <a:t>其中</a:t>
            </a:r>
            <a:r>
              <a:rPr lang="en-US" altLang="zh-CN" sz="2400" i="1" dirty="0"/>
              <a:t>f</a:t>
            </a:r>
            <a:r>
              <a:rPr lang="en-US" altLang="zh-CN" sz="2400" baseline="-25000" dirty="0"/>
              <a:t>1</a:t>
            </a:r>
            <a:r>
              <a:rPr lang="zh-CN" altLang="en-US" sz="2400" dirty="0"/>
              <a:t>和</a:t>
            </a:r>
            <a:r>
              <a:rPr lang="en-US" altLang="zh-CN" sz="2400" i="1" dirty="0"/>
              <a:t>f</a:t>
            </a:r>
            <a:r>
              <a:rPr lang="en-US" altLang="zh-CN" sz="2400" baseline="-25000" dirty="0"/>
              <a:t>2</a:t>
            </a:r>
            <a:r>
              <a:rPr lang="zh-CN" altLang="en-US" sz="2400" dirty="0"/>
              <a:t>距离</a:t>
            </a:r>
            <a:r>
              <a:rPr lang="en-US" altLang="zh-CN" sz="2400" i="1" dirty="0"/>
              <a:t>f</a:t>
            </a:r>
            <a:r>
              <a:rPr lang="en-US" altLang="zh-CN" sz="2400" baseline="-25000" dirty="0"/>
              <a:t>c</a:t>
            </a:r>
            <a:r>
              <a:rPr lang="zh-CN" altLang="en-US" sz="2400" dirty="0"/>
              <a:t>相同，但是方向相反</a:t>
            </a:r>
            <a:endParaRPr lang="en-US" altLang="zh-CN" sz="2400" dirty="0"/>
          </a:p>
          <a:p>
            <a:r>
              <a:rPr lang="zh-CN" altLang="en-US" sz="2800" dirty="0"/>
              <a:t>特点</a:t>
            </a:r>
            <a:endParaRPr lang="en-US" altLang="zh-CN" sz="2800" dirty="0"/>
          </a:p>
          <a:p>
            <a:pPr lvl="1"/>
            <a:r>
              <a:rPr lang="zh-CN" altLang="en-US" sz="2400" dirty="0"/>
              <a:t>比</a:t>
            </a:r>
            <a:r>
              <a:rPr lang="en-US" altLang="zh-CN" sz="2400" dirty="0"/>
              <a:t>ASK</a:t>
            </a:r>
            <a:r>
              <a:rPr lang="zh-CN" altLang="en-US" sz="2400" dirty="0"/>
              <a:t>更可靠，不易受错误影响</a:t>
            </a:r>
            <a:endParaRPr lang="en-US" altLang="zh-CN" sz="2400" dirty="0"/>
          </a:p>
          <a:p>
            <a:pPr lvl="1"/>
            <a:r>
              <a:rPr lang="zh-CN" altLang="en-US" sz="2400" dirty="0"/>
              <a:t>常在高频（</a:t>
            </a:r>
            <a:r>
              <a:rPr lang="en-US" altLang="zh-CN" sz="2400" dirty="0"/>
              <a:t>3-30MHz</a:t>
            </a:r>
            <a:r>
              <a:rPr lang="zh-CN" altLang="en-US" sz="2400" dirty="0"/>
              <a:t>）上使用</a:t>
            </a:r>
          </a:p>
        </p:txBody>
      </p:sp>
      <p:sp>
        <p:nvSpPr>
          <p:cNvPr id="4" name="灯片编号占位符 3"/>
          <p:cNvSpPr>
            <a:spLocks noGrp="1"/>
          </p:cNvSpPr>
          <p:nvPr>
            <p:ph type="sldNum" sz="quarter" idx="12"/>
          </p:nvPr>
        </p:nvSpPr>
        <p:spPr/>
        <p:txBody>
          <a:bodyPr/>
          <a:lstStyle/>
          <a:p>
            <a:pPr>
              <a:defRPr/>
            </a:pPr>
            <a:fld id="{63D31291-1350-40B5-8D9C-AAA56274372B}" type="slidenum">
              <a:rPr lang="zh-CN" altLang="en-US" smtClean="0"/>
              <a:t>24</a:t>
            </a:fld>
            <a:endParaRPr lang="zh-CN" altLang="en-US"/>
          </a:p>
        </p:txBody>
      </p:sp>
      <p:graphicFrame>
        <p:nvGraphicFramePr>
          <p:cNvPr id="2050" name="Object 2"/>
          <p:cNvGraphicFramePr>
            <a:graphicFrameLocks noChangeAspect="1"/>
          </p:cNvGraphicFramePr>
          <p:nvPr/>
        </p:nvGraphicFramePr>
        <p:xfrm>
          <a:off x="755650" y="2636838"/>
          <a:ext cx="4418013" cy="1079500"/>
        </p:xfrm>
        <a:graphic>
          <a:graphicData uri="http://schemas.openxmlformats.org/presentationml/2006/ole">
            <mc:AlternateContent xmlns:mc="http://schemas.openxmlformats.org/markup-compatibility/2006">
              <mc:Choice xmlns:v="urn:schemas-microsoft-com:vml" Requires="v">
                <p:oleObj spid="_x0000_s2120" name="Equation" r:id="rId3" imgW="41148000" imgH="10058400" progId="Equation.DSMT4">
                  <p:embed/>
                </p:oleObj>
              </mc:Choice>
              <mc:Fallback>
                <p:oleObj name="Equation" r:id="rId3" imgW="41148000" imgH="10058400" progId="Equation.DSMT4">
                  <p:embed/>
                  <p:pic>
                    <p:nvPicPr>
                      <p:cNvPr id="0" name="Object 2"/>
                      <p:cNvPicPr>
                        <a:picLocks noChangeAspect="1"/>
                      </p:cNvPicPr>
                      <p:nvPr/>
                    </p:nvPicPr>
                    <p:blipFill>
                      <a:blip r:embed="rId4"/>
                      <a:stretch>
                        <a:fillRect/>
                      </a:stretch>
                    </p:blipFill>
                    <p:spPr>
                      <a:xfrm>
                        <a:off x="755650" y="2636838"/>
                        <a:ext cx="4418013" cy="1079500"/>
                      </a:xfrm>
                      <a:prstGeom prst="rect">
                        <a:avLst/>
                      </a:prstGeom>
                      <a:noFill/>
                      <a:ln w="9525">
                        <a:noFill/>
                      </a:ln>
                    </p:spPr>
                  </p:pic>
                </p:oleObj>
              </mc:Fallback>
            </mc:AlternateContent>
          </a:graphicData>
        </a:graphic>
      </p:graphicFrame>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文本占位符 350210"/>
          <p:cNvSpPr>
            <a:spLocks noGrp="1"/>
          </p:cNvSpPr>
          <p:nvPr>
            <p:ph type="body" idx="1"/>
          </p:nvPr>
        </p:nvSpPr>
        <p:spPr>
          <a:xfrm>
            <a:off x="395605" y="1322705"/>
            <a:ext cx="8280400" cy="1933575"/>
          </a:xfrm>
        </p:spPr>
        <p:txBody>
          <a:bodyPr/>
          <a:lstStyle/>
          <a:p>
            <a:pPr marL="0" indent="0">
              <a:lnSpc>
                <a:spcPct val="115000"/>
              </a:lnSpc>
              <a:spcBef>
                <a:spcPct val="25000"/>
              </a:spcBef>
              <a:buNone/>
            </a:pPr>
            <a:r>
              <a:rPr lang="zh-CN" altLang="en-US" sz="2400" b="1" dirty="0">
                <a:solidFill>
                  <a:srgbClr val="CC3300"/>
                </a:solidFill>
                <a:latin typeface="黑体" panose="02010609060101010101" pitchFamily="49" charset="-122"/>
                <a:ea typeface="黑体" panose="02010609060101010101" pitchFamily="49" charset="-122"/>
              </a:rPr>
              <a:t> </a:t>
            </a:r>
            <a:r>
              <a:rPr lang="en-US" altLang="zh-CN" sz="2400" b="1" dirty="0">
                <a:solidFill>
                  <a:srgbClr val="CC3300"/>
                </a:solidFill>
                <a:latin typeface="黑体" panose="02010609060101010101" pitchFamily="49" charset="-122"/>
                <a:ea typeface="黑体" panose="02010609060101010101" pitchFamily="49" charset="-122"/>
              </a:rPr>
              <a:t>1.</a:t>
            </a:r>
            <a:r>
              <a:rPr lang="zh-CN" altLang="en-US" sz="2400" b="1" dirty="0">
                <a:solidFill>
                  <a:srgbClr val="CC3300"/>
                </a:solidFill>
                <a:latin typeface="黑体" panose="02010609060101010101" pitchFamily="49" charset="-122"/>
                <a:ea typeface="黑体" panose="02010609060101010101" pitchFamily="49" charset="-122"/>
              </a:rPr>
              <a:t>定义：</a:t>
            </a:r>
            <a:r>
              <a:rPr lang="zh-CN" altLang="en-US" sz="2400" b="1" dirty="0"/>
              <a:t>频移键控（</a:t>
            </a:r>
            <a:r>
              <a:rPr lang="en-US" altLang="zh-CN" sz="2400" b="1" dirty="0"/>
              <a:t>FSK</a:t>
            </a:r>
            <a:r>
              <a:rPr lang="zh-CN" altLang="en-US" sz="2400" b="1" dirty="0"/>
              <a:t>）属于数字频率调制，是用载波的频率不同来传送数字消息，即用所传送的数字消息控制载波的频率。</a:t>
            </a:r>
          </a:p>
          <a:p>
            <a:pPr marL="0" indent="0">
              <a:lnSpc>
                <a:spcPct val="115000"/>
              </a:lnSpc>
              <a:spcBef>
                <a:spcPct val="25000"/>
              </a:spcBef>
              <a:buNone/>
            </a:pPr>
            <a:r>
              <a:rPr lang="zh-CN" altLang="en-US" sz="2400" b="1" dirty="0"/>
              <a:t>       </a:t>
            </a:r>
            <a:endParaRPr lang="en-US" altLang="zh-CN" sz="2400" b="1" baseline="-25000"/>
          </a:p>
        </p:txBody>
      </p:sp>
      <p:sp>
        <p:nvSpPr>
          <p:cNvPr id="350212" name="矩形 350211"/>
          <p:cNvSpPr/>
          <p:nvPr/>
        </p:nvSpPr>
        <p:spPr>
          <a:xfrm>
            <a:off x="0" y="0"/>
            <a:ext cx="9144000" cy="0"/>
          </a:xfrm>
          <a:prstGeom prst="rect">
            <a:avLst/>
          </a:prstGeom>
          <a:noFill/>
          <a:ln w="9525">
            <a:noFill/>
          </a:ln>
        </p:spPr>
        <p:txBody>
          <a:bodyPr/>
          <a:lstStyle/>
          <a:p>
            <a:endParaRPr lang="zh-CN" altLang="en-US"/>
          </a:p>
        </p:txBody>
      </p:sp>
      <p:graphicFrame>
        <p:nvGraphicFramePr>
          <p:cNvPr id="350213" name="对象 350212"/>
          <p:cNvGraphicFramePr/>
          <p:nvPr/>
        </p:nvGraphicFramePr>
        <p:xfrm>
          <a:off x="0" y="0"/>
          <a:ext cx="152400" cy="200025"/>
        </p:xfrm>
        <a:graphic>
          <a:graphicData uri="http://schemas.openxmlformats.org/presentationml/2006/ole">
            <mc:AlternateContent xmlns:mc="http://schemas.openxmlformats.org/markup-compatibility/2006">
              <mc:Choice xmlns:v="urn:schemas-microsoft-com:vml" Requires="v">
                <p:oleObj spid="_x0000_s11403" r:id="rId3" imgW="152400" imgH="203200" progId="Equation.DSMT4">
                  <p:embed/>
                </p:oleObj>
              </mc:Choice>
              <mc:Fallback>
                <p:oleObj r:id="rId3" imgW="152400" imgH="203200" progId="Equation.DSMT4">
                  <p:embed/>
                  <p:pic>
                    <p:nvPicPr>
                      <p:cNvPr id="0" name="图片 3157"/>
                      <p:cNvPicPr/>
                      <p:nvPr/>
                    </p:nvPicPr>
                    <p:blipFill>
                      <a:blip r:embed="rId4"/>
                      <a:stretch>
                        <a:fillRect/>
                      </a:stretch>
                    </p:blipFill>
                    <p:spPr>
                      <a:xfrm>
                        <a:off x="0" y="0"/>
                        <a:ext cx="152400" cy="200025"/>
                      </a:xfrm>
                      <a:prstGeom prst="rect">
                        <a:avLst/>
                      </a:prstGeom>
                      <a:noFill/>
                      <a:ln w="38100">
                        <a:noFill/>
                        <a:miter/>
                      </a:ln>
                    </p:spPr>
                  </p:pic>
                </p:oleObj>
              </mc:Fallback>
            </mc:AlternateContent>
          </a:graphicData>
        </a:graphic>
      </p:graphicFrame>
      <p:sp>
        <p:nvSpPr>
          <p:cNvPr id="3" name="灯片编号占位符 2"/>
          <p:cNvSpPr>
            <a:spLocks noGrp="1"/>
          </p:cNvSpPr>
          <p:nvPr>
            <p:ph type="sldNum" sz="quarter" idx="12"/>
          </p:nvPr>
        </p:nvSpPr>
        <p:spPr/>
        <p:txBody>
          <a:bodyPr/>
          <a:lstStyle/>
          <a:p>
            <a:pPr lvl="0"/>
            <a:fld id="{9A0DB2DC-4C9A-4742-B13C-FB6460FD3503}" type="slidenum">
              <a:rPr lang="en-US" altLang="zh-CN" dirty="0"/>
              <a:t>25</a:t>
            </a:fld>
            <a:endParaRPr lang="zh-CN" dirty="0"/>
          </a:p>
        </p:txBody>
      </p:sp>
      <p:sp>
        <p:nvSpPr>
          <p:cNvPr id="2051" name="标题 1"/>
          <p:cNvSpPr>
            <a:spLocks noGrp="1"/>
          </p:cNvSpPr>
          <p:nvPr/>
        </p:nvSpPr>
        <p:spPr>
          <a:xfrm>
            <a:off x="377825" y="341630"/>
            <a:ext cx="8693150" cy="959485"/>
          </a:xfrm>
          <a:prstGeom prst="rect">
            <a:avLst/>
          </a:prstGeom>
          <a:noFill/>
          <a:ln w="9525">
            <a:noFill/>
            <a:miter lim="800000"/>
          </a:ln>
        </p:spPr>
        <p:txBody>
          <a:bodyPr vert="horz" wrap="square" lIns="91440" tIns="45720" rIns="91440" bIns="45720" numCol="1" anchor="b" anchorCtr="0" compatLnSpc="1"/>
          <a:lstStyle>
            <a:lvl1pPr algn="l" rtl="0" eaLnBrk="0" fontAlgn="base" hangingPunct="0">
              <a:spcBef>
                <a:spcPct val="0"/>
              </a:spcBef>
              <a:spcAft>
                <a:spcPct val="0"/>
              </a:spcAft>
              <a:defRPr sz="4400">
                <a:solidFill>
                  <a:srgbClr val="CC0099"/>
                </a:solidFill>
                <a:latin typeface="+mj-lt"/>
                <a:ea typeface="+mj-ea"/>
                <a:cs typeface="楷体_GB2312"/>
              </a:defRPr>
            </a:lvl1pPr>
            <a:lvl2pPr algn="l" rtl="0" eaLnBrk="0" fontAlgn="base" hangingPunct="0">
              <a:spcBef>
                <a:spcPct val="0"/>
              </a:spcBef>
              <a:spcAft>
                <a:spcPct val="0"/>
              </a:spcAft>
              <a:defRPr sz="4400">
                <a:solidFill>
                  <a:srgbClr val="CC0099"/>
                </a:solidFill>
                <a:latin typeface="Tahoma" panose="020B0604030504040204" pitchFamily="34" charset="0"/>
                <a:ea typeface="楷体_GB2312" pitchFamily="49" charset="-122"/>
                <a:cs typeface="楷体_GB2312"/>
              </a:defRPr>
            </a:lvl2pPr>
            <a:lvl3pPr algn="l" rtl="0" eaLnBrk="0" fontAlgn="base" hangingPunct="0">
              <a:spcBef>
                <a:spcPct val="0"/>
              </a:spcBef>
              <a:spcAft>
                <a:spcPct val="0"/>
              </a:spcAft>
              <a:defRPr sz="4400">
                <a:solidFill>
                  <a:srgbClr val="CC0099"/>
                </a:solidFill>
                <a:latin typeface="Tahoma" panose="020B0604030504040204" pitchFamily="34" charset="0"/>
                <a:ea typeface="楷体_GB2312" pitchFamily="49" charset="-122"/>
                <a:cs typeface="楷体_GB2312"/>
              </a:defRPr>
            </a:lvl3pPr>
            <a:lvl4pPr algn="l" rtl="0" eaLnBrk="0" fontAlgn="base" hangingPunct="0">
              <a:spcBef>
                <a:spcPct val="0"/>
              </a:spcBef>
              <a:spcAft>
                <a:spcPct val="0"/>
              </a:spcAft>
              <a:defRPr sz="4400">
                <a:solidFill>
                  <a:srgbClr val="CC0099"/>
                </a:solidFill>
                <a:latin typeface="Tahoma" panose="020B0604030504040204" pitchFamily="34" charset="0"/>
                <a:ea typeface="楷体_GB2312" pitchFamily="49" charset="-122"/>
                <a:cs typeface="楷体_GB2312"/>
              </a:defRPr>
            </a:lvl4pPr>
            <a:lvl5pPr algn="l" rtl="0" eaLnBrk="0" fontAlgn="base" hangingPunct="0">
              <a:spcBef>
                <a:spcPct val="0"/>
              </a:spcBef>
              <a:spcAft>
                <a:spcPct val="0"/>
              </a:spcAft>
              <a:defRPr sz="4400">
                <a:solidFill>
                  <a:srgbClr val="CC0099"/>
                </a:solidFill>
                <a:latin typeface="Tahoma" panose="020B0604030504040204" pitchFamily="34" charset="0"/>
                <a:ea typeface="楷体_GB2312" pitchFamily="49" charset="-122"/>
                <a:cs typeface="楷体_GB2312"/>
              </a:defRPr>
            </a:lvl5pPr>
            <a:lvl6pPr marL="4572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6pPr>
            <a:lvl7pPr marL="9144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7pPr>
            <a:lvl8pPr marL="13716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8pPr>
            <a:lvl9pPr marL="1828800" algn="l" rtl="0" eaLnBrk="1" fontAlgn="base" hangingPunct="1">
              <a:spcBef>
                <a:spcPct val="0"/>
              </a:spcBef>
              <a:spcAft>
                <a:spcPct val="0"/>
              </a:spcAft>
              <a:defRPr sz="4400">
                <a:solidFill>
                  <a:srgbClr val="CC0099"/>
                </a:solidFill>
                <a:latin typeface="Tahoma" panose="020B0604030504040204" pitchFamily="34" charset="0"/>
                <a:ea typeface="楷体_GB2312" pitchFamily="49" charset="-122"/>
              </a:defRPr>
            </a:lvl9pPr>
          </a:lstStyle>
          <a:p>
            <a:r>
              <a:rPr lang="zh-CN" altLang="en-US"/>
              <a:t>二进制频移键控（</a:t>
            </a:r>
            <a:r>
              <a:rPr lang="en-US" altLang="zh-CN"/>
              <a:t>BFSK</a:t>
            </a:r>
            <a:r>
              <a:rPr lang="zh-CN" altLang="en-US"/>
              <a:t>）</a:t>
            </a:r>
          </a:p>
        </p:txBody>
      </p:sp>
      <p:sp>
        <p:nvSpPr>
          <p:cNvPr id="354313" name="矩形 354312"/>
          <p:cNvSpPr/>
          <p:nvPr/>
        </p:nvSpPr>
        <p:spPr>
          <a:xfrm>
            <a:off x="0" y="3929698"/>
            <a:ext cx="9144000" cy="0"/>
          </a:xfrm>
          <a:prstGeom prst="rect">
            <a:avLst/>
          </a:prstGeom>
          <a:noFill/>
          <a:ln w="9525">
            <a:noFill/>
          </a:ln>
        </p:spPr>
        <p:txBody>
          <a:bodyPr/>
          <a:lstStyle/>
          <a:p>
            <a:endParaRPr lang="zh-CN" altLang="en-US"/>
          </a:p>
        </p:txBody>
      </p:sp>
      <p:graphicFrame>
        <p:nvGraphicFramePr>
          <p:cNvPr id="354315" name="内容占位符 354314"/>
          <p:cNvGraphicFramePr>
            <a:graphicFrameLocks noGrp="1"/>
          </p:cNvGraphicFramePr>
          <p:nvPr>
            <p:ph/>
          </p:nvPr>
        </p:nvGraphicFramePr>
        <p:xfrm>
          <a:off x="1051243" y="2756535"/>
          <a:ext cx="7345362" cy="1844675"/>
        </p:xfrm>
        <a:graphic>
          <a:graphicData uri="http://schemas.openxmlformats.org/presentationml/2006/ole">
            <mc:AlternateContent xmlns:mc="http://schemas.openxmlformats.org/markup-compatibility/2006">
              <mc:Choice xmlns:v="urn:schemas-microsoft-com:vml" Requires="v">
                <p:oleObj spid="_x0000_s11404" r:id="rId5" imgW="4395470" imgH="1111885" progId="Visio.Drawing.11">
                  <p:embed/>
                </p:oleObj>
              </mc:Choice>
              <mc:Fallback>
                <p:oleObj r:id="rId5" imgW="4395470" imgH="1111885" progId="Visio.Drawing.11">
                  <p:embed/>
                  <p:pic>
                    <p:nvPicPr>
                      <p:cNvPr id="0" name="图片 3156"/>
                      <p:cNvPicPr/>
                      <p:nvPr/>
                    </p:nvPicPr>
                    <p:blipFill>
                      <a:blip r:embed="rId6"/>
                      <a:stretch>
                        <a:fillRect/>
                      </a:stretch>
                    </p:blipFill>
                    <p:spPr>
                      <a:xfrm>
                        <a:off x="1051243" y="2756535"/>
                        <a:ext cx="7345362" cy="1844675"/>
                      </a:xfrm>
                      <a:prstGeom prst="rect">
                        <a:avLst/>
                      </a:prstGeom>
                      <a:solidFill>
                        <a:srgbClr val="CCFFFF">
                          <a:alpha val="100000"/>
                        </a:srgbClr>
                      </a:solidFill>
                      <a:ln w="38100">
                        <a:miter/>
                      </a:ln>
                    </p:spPr>
                  </p:pic>
                </p:oleObj>
              </mc:Fallback>
            </mc:AlternateContent>
          </a:graphicData>
        </a:graphic>
      </p:graphicFrame>
      <p:sp>
        <p:nvSpPr>
          <p:cNvPr id="354318" name="矩形 354317"/>
          <p:cNvSpPr/>
          <p:nvPr/>
        </p:nvSpPr>
        <p:spPr>
          <a:xfrm>
            <a:off x="468313" y="4254500"/>
            <a:ext cx="8280400" cy="1993900"/>
          </a:xfrm>
          <a:prstGeom prst="rect">
            <a:avLst/>
          </a:prstGeom>
          <a:noFill/>
          <a:ln w="9525">
            <a:noFill/>
          </a:ln>
        </p:spPr>
        <p:txBody>
          <a:bodyPr anchor="ctr">
            <a:spAutoFit/>
          </a:bodyPr>
          <a:lstStyle/>
          <a:p>
            <a:pPr lvl="0">
              <a:lnSpc>
                <a:spcPct val="125000"/>
              </a:lnSpc>
              <a:spcBef>
                <a:spcPct val="10000"/>
              </a:spcBef>
            </a:pPr>
            <a:r>
              <a:rPr lang="zh-CN" altLang="en-US" b="1" dirty="0">
                <a:latin typeface="Times New Roman" panose="02020603050405020304" charset="0"/>
                <a:ea typeface="Times New Roman" panose="02020603050405020304" charset="0"/>
              </a:rPr>
              <a:t>图中，</a:t>
            </a:r>
            <a:r>
              <a:rPr lang="en-US" altLang="zh-CN" b="1" i="1" err="1">
                <a:latin typeface="Times New Roman" panose="02020603050405020304" charset="0"/>
                <a:ea typeface="Times New Roman" panose="02020603050405020304" charset="0"/>
              </a:rPr>
              <a:t>s</a:t>
            </a:r>
            <a:r>
              <a:rPr lang="en-US" altLang="zh-CN" b="1" err="1">
                <a:latin typeface="Times New Roman" panose="02020603050405020304" charset="0"/>
                <a:ea typeface="Times New Roman" panose="02020603050405020304" charset="0"/>
              </a:rPr>
              <a:t>(</a:t>
            </a:r>
            <a:r>
              <a:rPr lang="en-US" altLang="zh-CN" b="1" i="1" err="1">
                <a:latin typeface="Times New Roman" panose="02020603050405020304" charset="0"/>
                <a:ea typeface="Times New Roman" panose="02020603050405020304" charset="0"/>
              </a:rPr>
              <a:t>t</a:t>
            </a:r>
            <a:r>
              <a:rPr lang="en-US" altLang="zh-CN" b="1">
                <a:latin typeface="Times New Roman" panose="02020603050405020304" charset="0"/>
                <a:ea typeface="Times New Roman" panose="02020603050405020304" charset="0"/>
              </a:rPr>
              <a:t>)</a:t>
            </a:r>
            <a:r>
              <a:rPr lang="zh-CN" altLang="en-US" b="1" dirty="0">
                <a:latin typeface="Times New Roman" panose="02020603050405020304" charset="0"/>
                <a:ea typeface="宋体" panose="02010600030101010101" pitchFamily="2" charset="-122"/>
              </a:rPr>
              <a:t>为二进制矩形脉冲序列。</a:t>
            </a:r>
          </a:p>
          <a:p>
            <a:pPr lvl="0">
              <a:lnSpc>
                <a:spcPct val="125000"/>
              </a:lnSpc>
              <a:spcBef>
                <a:spcPct val="10000"/>
              </a:spcBef>
            </a:pPr>
            <a:r>
              <a:rPr lang="zh-CN" altLang="en-US" b="1" dirty="0">
                <a:solidFill>
                  <a:srgbClr val="FF0000"/>
                </a:solidFill>
                <a:latin typeface="Times New Roman" panose="02020603050405020304" charset="0"/>
                <a:ea typeface="宋体" panose="02010600030101010101" pitchFamily="2" charset="-122"/>
              </a:rPr>
              <a:t>模拟调频法：</a:t>
            </a:r>
            <a:r>
              <a:rPr lang="zh-CN" altLang="en-US" b="1" dirty="0">
                <a:latin typeface="Times New Roman" panose="02020603050405020304" charset="0"/>
                <a:ea typeface="宋体" panose="02010600030101010101" pitchFamily="2" charset="-122"/>
              </a:rPr>
              <a:t>利用矩形脉冲序列对载波进行调频。</a:t>
            </a:r>
            <a:r>
              <a:rPr lang="en-US" altLang="zh-CN" sz="2000" b="1">
                <a:solidFill>
                  <a:srgbClr val="FF0000"/>
                </a:solidFill>
                <a:latin typeface="Times New Roman" panose="02020603050405020304" charset="0"/>
                <a:ea typeface="宋体" panose="02010600030101010101" pitchFamily="2" charset="-122"/>
              </a:rPr>
              <a:t>VCO</a:t>
            </a:r>
          </a:p>
          <a:p>
            <a:pPr lvl="0">
              <a:lnSpc>
                <a:spcPct val="125000"/>
              </a:lnSpc>
              <a:spcBef>
                <a:spcPct val="10000"/>
              </a:spcBef>
            </a:pPr>
            <a:r>
              <a:rPr lang="zh-CN" altLang="en-US" b="1" dirty="0">
                <a:solidFill>
                  <a:srgbClr val="FF0000"/>
                </a:solidFill>
                <a:latin typeface="Times New Roman" panose="02020603050405020304" charset="0"/>
                <a:ea typeface="宋体" panose="02010600030101010101" pitchFamily="2" charset="-122"/>
              </a:rPr>
              <a:t>键控法：</a:t>
            </a:r>
            <a:r>
              <a:rPr lang="zh-CN" altLang="en-US" b="1" dirty="0">
                <a:latin typeface="Times New Roman" panose="02020603050405020304" charset="0"/>
                <a:ea typeface="宋体" panose="02010600030101010101" pitchFamily="2" charset="-122"/>
              </a:rPr>
              <a:t>利用受矩形脉冲序列控制的开关电路对两个不同的独立频率源进行选通。</a:t>
            </a:r>
            <a:r>
              <a:rPr lang="zh-CN" altLang="en-US" dirty="0">
                <a:latin typeface="Times New Roman" panose="02020603050405020304" charset="0"/>
                <a:ea typeface="宋体" panose="02010600030101010101" pitchFamily="2" charset="-122"/>
              </a:rPr>
              <a:t> </a:t>
            </a:r>
            <a:endParaRPr lang="zh-CN" altLang="en-US">
              <a:latin typeface="Times New Roman" panose="02020603050405020304" charset="0"/>
              <a:ea typeface="宋体" panose="02010600030101010101" pitchFamily="2" charset="-122"/>
            </a:endParaRPr>
          </a:p>
        </p:txBody>
      </p:sp>
      <p:sp>
        <p:nvSpPr>
          <p:cNvPr id="354320" name="矩形 354319"/>
          <p:cNvSpPr/>
          <p:nvPr/>
        </p:nvSpPr>
        <p:spPr>
          <a:xfrm>
            <a:off x="3484880" y="5872163"/>
            <a:ext cx="2994660" cy="603250"/>
          </a:xfrm>
          <a:prstGeom prst="rect">
            <a:avLst/>
          </a:prstGeom>
          <a:noFill/>
          <a:ln w="9525">
            <a:noFill/>
          </a:ln>
        </p:spPr>
        <p:txBody>
          <a:bodyPr wrap="none" anchor="t">
            <a:spAutoFit/>
          </a:bodyPr>
          <a:lstStyle/>
          <a:p>
            <a:pPr lvl="0">
              <a:lnSpc>
                <a:spcPct val="120000"/>
              </a:lnSpc>
              <a:spcBef>
                <a:spcPct val="5000"/>
              </a:spcBef>
            </a:pPr>
            <a:r>
              <a:rPr lang="en-US" altLang="zh-CN" sz="2800" b="1" dirty="0">
                <a:solidFill>
                  <a:srgbClr val="FF0000"/>
                </a:solidFill>
                <a:latin typeface="Times New Roman" panose="02020603050405020304" charset="0"/>
                <a:ea typeface="宋体" panose="02010600030101010101" pitchFamily="2" charset="-122"/>
              </a:rPr>
              <a:t>“1”</a:t>
            </a:r>
            <a:r>
              <a:rPr lang="zh-CN" altLang="en-US" sz="2800" b="1" dirty="0">
                <a:solidFill>
                  <a:srgbClr val="FF0000"/>
                </a:solidFill>
                <a:latin typeface="Times New Roman" panose="02020603050405020304" charset="0"/>
                <a:ea typeface="宋体" panose="02010600030101010101" pitchFamily="2" charset="-122"/>
              </a:rPr>
              <a:t>－ </a:t>
            </a:r>
            <a:r>
              <a:rPr lang="en-US" altLang="zh-CN" sz="2800" b="1" i="1">
                <a:solidFill>
                  <a:srgbClr val="FF0000"/>
                </a:solidFill>
                <a:latin typeface="Times New Roman" panose="02020603050405020304" charset="0"/>
                <a:ea typeface="宋体" panose="02010600030101010101" pitchFamily="2" charset="-122"/>
              </a:rPr>
              <a:t>f</a:t>
            </a:r>
            <a:r>
              <a:rPr lang="en-US" altLang="zh-CN" sz="2800" b="1" baseline="-25000">
                <a:solidFill>
                  <a:srgbClr val="FF0000"/>
                </a:solidFill>
                <a:latin typeface="Times New Roman" panose="02020603050405020304" charset="0"/>
                <a:ea typeface="宋体" panose="02010600030101010101" pitchFamily="2" charset="-122"/>
              </a:rPr>
              <a:t>1</a:t>
            </a:r>
            <a:r>
              <a:rPr lang="en-US" altLang="zh-CN" sz="2800" b="1" dirty="0">
                <a:solidFill>
                  <a:srgbClr val="FF0000"/>
                </a:solidFill>
                <a:latin typeface="Times New Roman" panose="02020603050405020304" charset="0"/>
                <a:ea typeface="宋体" panose="02010600030101010101" pitchFamily="2" charset="-122"/>
              </a:rPr>
              <a:t>  ; “0”</a:t>
            </a:r>
            <a:r>
              <a:rPr lang="zh-CN" altLang="en-US" sz="2800" b="1" dirty="0">
                <a:solidFill>
                  <a:srgbClr val="FF0000"/>
                </a:solidFill>
                <a:latin typeface="Times New Roman" panose="02020603050405020304" charset="0"/>
                <a:ea typeface="宋体" panose="02010600030101010101" pitchFamily="2" charset="-122"/>
              </a:rPr>
              <a:t>－ </a:t>
            </a:r>
            <a:r>
              <a:rPr lang="en-US" altLang="zh-CN" sz="2800" b="1" i="1">
                <a:solidFill>
                  <a:srgbClr val="FF0000"/>
                </a:solidFill>
                <a:latin typeface="Times New Roman" panose="02020603050405020304" charset="0"/>
                <a:ea typeface="宋体" panose="02010600030101010101" pitchFamily="2" charset="-122"/>
              </a:rPr>
              <a:t>f</a:t>
            </a:r>
            <a:r>
              <a:rPr lang="en-US" altLang="zh-CN" sz="2800" b="1" baseline="-25000">
                <a:solidFill>
                  <a:srgbClr val="FF0000"/>
                </a:solidFill>
                <a:latin typeface="Times New Roman" panose="02020603050405020304" charset="0"/>
                <a:ea typeface="宋体" panose="02010600030101010101" pitchFamily="2" charset="-122"/>
              </a:rPr>
              <a:t>2</a:t>
            </a:r>
          </a:p>
        </p:txBody>
      </p:sp>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文本占位符 352257"/>
          <p:cNvSpPr>
            <a:spLocks noGrp="1"/>
          </p:cNvSpPr>
          <p:nvPr>
            <p:ph type="body" sz="half" idx="1"/>
          </p:nvPr>
        </p:nvSpPr>
        <p:spPr>
          <a:xfrm>
            <a:off x="539750" y="1052513"/>
            <a:ext cx="4221163" cy="3311525"/>
          </a:xfrm>
        </p:spPr>
        <p:txBody>
          <a:bodyPr/>
          <a:lstStyle/>
          <a:p>
            <a:pPr marL="0" indent="0">
              <a:lnSpc>
                <a:spcPct val="120000"/>
              </a:lnSpc>
              <a:spcBef>
                <a:spcPct val="0"/>
              </a:spcBef>
              <a:buNone/>
            </a:pPr>
            <a:r>
              <a:rPr lang="zh-CN" altLang="en-US" sz="2400" b="1" dirty="0">
                <a:solidFill>
                  <a:srgbClr val="3333CC"/>
                </a:solidFill>
              </a:rPr>
              <a:t>（</a:t>
            </a:r>
            <a:r>
              <a:rPr lang="en-US" altLang="zh-CN" sz="2400" b="1" dirty="0">
                <a:solidFill>
                  <a:srgbClr val="3333CC"/>
                </a:solidFill>
              </a:rPr>
              <a:t>1</a:t>
            </a:r>
            <a:r>
              <a:rPr lang="zh-CN" altLang="en-US" sz="2400" b="1" dirty="0">
                <a:solidFill>
                  <a:srgbClr val="3333CC"/>
                </a:solidFill>
              </a:rPr>
              <a:t>）波形特点  </a:t>
            </a:r>
          </a:p>
          <a:p>
            <a:pPr marL="0" indent="0">
              <a:lnSpc>
                <a:spcPct val="120000"/>
              </a:lnSpc>
              <a:spcBef>
                <a:spcPct val="5000"/>
              </a:spcBef>
              <a:buNone/>
            </a:pPr>
            <a:r>
              <a:rPr lang="zh-CN" altLang="en-US" sz="2400" b="1">
                <a:solidFill>
                  <a:srgbClr val="3333CC"/>
                </a:solidFill>
              </a:rPr>
              <a:t>       </a:t>
            </a:r>
            <a:r>
              <a:rPr lang="zh-CN" altLang="en-US" sz="2200" b="1" dirty="0"/>
              <a:t>“</a:t>
            </a:r>
            <a:r>
              <a:rPr lang="en-US" altLang="zh-CN" sz="2200" b="1" dirty="0"/>
              <a:t>1”</a:t>
            </a:r>
            <a:r>
              <a:rPr lang="zh-CN" altLang="en-US" sz="2200" b="1" dirty="0"/>
              <a:t>－ </a:t>
            </a:r>
            <a:r>
              <a:rPr lang="en-US" altLang="zh-CN" sz="2200" b="1" i="1"/>
              <a:t>f</a:t>
            </a:r>
            <a:r>
              <a:rPr lang="en-US" altLang="zh-CN" sz="2200" b="1" baseline="-25000"/>
              <a:t>1</a:t>
            </a:r>
            <a:r>
              <a:rPr lang="en-US" altLang="zh-CN" sz="2200" b="1" dirty="0"/>
              <a:t>  ; “0”</a:t>
            </a:r>
            <a:r>
              <a:rPr lang="zh-CN" altLang="en-US" sz="2200" b="1" dirty="0"/>
              <a:t>－ </a:t>
            </a:r>
            <a:r>
              <a:rPr lang="en-US" altLang="zh-CN" sz="2200" b="1" i="1"/>
              <a:t>f</a:t>
            </a:r>
            <a:r>
              <a:rPr lang="en-US" altLang="zh-CN" sz="2200" b="1" baseline="-25000"/>
              <a:t>2</a:t>
            </a:r>
          </a:p>
          <a:p>
            <a:pPr marL="0" indent="0">
              <a:lnSpc>
                <a:spcPct val="120000"/>
              </a:lnSpc>
              <a:spcBef>
                <a:spcPct val="5000"/>
              </a:spcBef>
              <a:buNone/>
            </a:pPr>
            <a:r>
              <a:rPr lang="zh-CN" altLang="en-US" sz="2400" b="1" dirty="0">
                <a:solidFill>
                  <a:srgbClr val="FF0000"/>
                </a:solidFill>
                <a:ea typeface="黑体" panose="02010609060101010101" pitchFamily="49" charset="-122"/>
              </a:rPr>
              <a:t>特点：</a:t>
            </a:r>
          </a:p>
          <a:p>
            <a:pPr marL="0" indent="0">
              <a:lnSpc>
                <a:spcPct val="120000"/>
              </a:lnSpc>
              <a:spcBef>
                <a:spcPct val="5000"/>
              </a:spcBef>
              <a:buNone/>
            </a:pPr>
            <a:r>
              <a:rPr lang="en-US" altLang="zh-CN" sz="2400" b="1" dirty="0">
                <a:solidFill>
                  <a:srgbClr val="FF0000"/>
                </a:solidFill>
                <a:ea typeface="黑体" panose="02010609060101010101" pitchFamily="49" charset="-122"/>
              </a:rPr>
              <a:t>●</a:t>
            </a:r>
            <a:r>
              <a:rPr lang="zh-CN" altLang="en-US" sz="2400" b="1" dirty="0"/>
              <a:t>基带信号</a:t>
            </a:r>
            <a:r>
              <a:rPr lang="en-US" altLang="zh-CN" sz="2400" b="1" i="1" err="1"/>
              <a:t>s</a:t>
            </a:r>
            <a:r>
              <a:rPr lang="en-US" altLang="zh-CN" sz="2400" b="1" err="1"/>
              <a:t>(</a:t>
            </a:r>
            <a:r>
              <a:rPr lang="en-US" altLang="zh-CN" sz="2400" b="1" i="1" err="1"/>
              <a:t>t</a:t>
            </a:r>
            <a:r>
              <a:rPr lang="en-US" altLang="zh-CN" sz="2400" b="1" dirty="0"/>
              <a:t>)</a:t>
            </a:r>
            <a:r>
              <a:rPr lang="zh-CN" altLang="en-US" sz="2400" b="1" dirty="0"/>
              <a:t>为单极性</a:t>
            </a:r>
            <a:r>
              <a:rPr lang="en-US" altLang="zh-CN" sz="2400" b="1" dirty="0"/>
              <a:t>NRZ</a:t>
            </a:r>
            <a:r>
              <a:rPr lang="zh-CN" altLang="en-US" sz="2400" b="1" dirty="0"/>
              <a:t>信号；</a:t>
            </a:r>
          </a:p>
          <a:p>
            <a:pPr marL="0" indent="0">
              <a:lnSpc>
                <a:spcPct val="120000"/>
              </a:lnSpc>
              <a:spcBef>
                <a:spcPct val="5000"/>
              </a:spcBef>
              <a:buNone/>
            </a:pPr>
            <a:r>
              <a:rPr lang="en-US" altLang="zh-CN" sz="2400" b="1" dirty="0">
                <a:solidFill>
                  <a:srgbClr val="FF0000"/>
                </a:solidFill>
                <a:ea typeface="黑体" panose="02010609060101010101" pitchFamily="49" charset="-122"/>
              </a:rPr>
              <a:t>●</a:t>
            </a:r>
            <a:r>
              <a:rPr lang="zh-CN" altLang="en-US" sz="2400" b="1" dirty="0">
                <a:solidFill>
                  <a:srgbClr val="0070C0"/>
                </a:solidFill>
              </a:rPr>
              <a:t>一路</a:t>
            </a:r>
            <a:r>
              <a:rPr lang="en-US" altLang="zh-CN" sz="2400" b="1" dirty="0">
                <a:solidFill>
                  <a:srgbClr val="0070C0"/>
                </a:solidFill>
              </a:rPr>
              <a:t>2FSK</a:t>
            </a:r>
            <a:r>
              <a:rPr lang="zh-CN" altLang="en-US" sz="2400" b="1" dirty="0">
                <a:solidFill>
                  <a:srgbClr val="0070C0"/>
                </a:solidFill>
              </a:rPr>
              <a:t>信号可视为两路</a:t>
            </a:r>
            <a:r>
              <a:rPr lang="en-US" altLang="zh-CN" sz="2400" b="1" dirty="0">
                <a:solidFill>
                  <a:srgbClr val="0070C0"/>
                </a:solidFill>
              </a:rPr>
              <a:t>2ASK</a:t>
            </a:r>
            <a:r>
              <a:rPr lang="zh-CN" altLang="en-US" sz="2400" b="1" dirty="0">
                <a:solidFill>
                  <a:srgbClr val="0070C0"/>
                </a:solidFill>
              </a:rPr>
              <a:t>信号的合成！</a:t>
            </a:r>
          </a:p>
        </p:txBody>
      </p:sp>
      <p:graphicFrame>
        <p:nvGraphicFramePr>
          <p:cNvPr id="352259" name="内容占位符 352258"/>
          <p:cNvGraphicFramePr>
            <a:graphicFrameLocks noGrp="1"/>
          </p:cNvGraphicFramePr>
          <p:nvPr>
            <p:ph sz="quarter" idx="2"/>
          </p:nvPr>
        </p:nvGraphicFramePr>
        <p:xfrm>
          <a:off x="4932363" y="1125538"/>
          <a:ext cx="3259137" cy="4148137"/>
        </p:xfrm>
        <a:graphic>
          <a:graphicData uri="http://schemas.openxmlformats.org/presentationml/2006/ole">
            <mc:AlternateContent xmlns:mc="http://schemas.openxmlformats.org/markup-compatibility/2006">
              <mc:Choice xmlns:v="urn:schemas-microsoft-com:vml" Requires="v">
                <p:oleObj spid="_x0000_s12496" r:id="rId3" imgW="1641475" imgH="2088515" progId="Visio.Drawing.11">
                  <p:embed/>
                </p:oleObj>
              </mc:Choice>
              <mc:Fallback>
                <p:oleObj r:id="rId3" imgW="1641475" imgH="2088515" progId="Visio.Drawing.11">
                  <p:embed/>
                  <p:pic>
                    <p:nvPicPr>
                      <p:cNvPr id="0" name="图片 3164"/>
                      <p:cNvPicPr/>
                      <p:nvPr/>
                    </p:nvPicPr>
                    <p:blipFill>
                      <a:blip r:embed="rId4"/>
                      <a:stretch>
                        <a:fillRect/>
                      </a:stretch>
                    </p:blipFill>
                    <p:spPr>
                      <a:xfrm>
                        <a:off x="4932363" y="1125538"/>
                        <a:ext cx="3259137" cy="4148137"/>
                      </a:xfrm>
                      <a:prstGeom prst="rect">
                        <a:avLst/>
                      </a:prstGeom>
                      <a:solidFill>
                        <a:srgbClr val="CCFFFF">
                          <a:alpha val="100000"/>
                        </a:srgbClr>
                      </a:solidFill>
                      <a:ln w="38100">
                        <a:miter/>
                      </a:ln>
                    </p:spPr>
                  </p:pic>
                </p:oleObj>
              </mc:Fallback>
            </mc:AlternateContent>
          </a:graphicData>
        </a:graphic>
      </p:graphicFrame>
      <p:graphicFrame>
        <p:nvGraphicFramePr>
          <p:cNvPr id="352261" name="内容占位符 352260"/>
          <p:cNvGraphicFramePr>
            <a:graphicFrameLocks noGrp="1"/>
          </p:cNvGraphicFramePr>
          <p:nvPr>
            <p:ph sz="quarter" idx="3"/>
          </p:nvPr>
        </p:nvGraphicFramePr>
        <p:xfrm>
          <a:off x="971550" y="4508500"/>
          <a:ext cx="3384550" cy="1068388"/>
        </p:xfrm>
        <a:graphic>
          <a:graphicData uri="http://schemas.openxmlformats.org/presentationml/2006/ole">
            <mc:AlternateContent xmlns:mc="http://schemas.openxmlformats.org/markup-compatibility/2006">
              <mc:Choice xmlns:v="urn:schemas-microsoft-com:vml" Requires="v">
                <p:oleObj spid="_x0000_s12497" r:id="rId5" imgW="1688465" imgH="482600" progId="Equation.DSMT4">
                  <p:embed/>
                </p:oleObj>
              </mc:Choice>
              <mc:Fallback>
                <p:oleObj r:id="rId5" imgW="1688465" imgH="482600" progId="Equation.DSMT4">
                  <p:embed/>
                  <p:pic>
                    <p:nvPicPr>
                      <p:cNvPr id="0" name="图片 3165"/>
                      <p:cNvPicPr/>
                      <p:nvPr/>
                    </p:nvPicPr>
                    <p:blipFill>
                      <a:blip r:embed="rId6"/>
                      <a:stretch>
                        <a:fillRect/>
                      </a:stretch>
                    </p:blipFill>
                    <p:spPr>
                      <a:xfrm>
                        <a:off x="971550" y="4508500"/>
                        <a:ext cx="3384550" cy="1068388"/>
                      </a:xfrm>
                      <a:prstGeom prst="rect">
                        <a:avLst/>
                      </a:prstGeom>
                      <a:noFill/>
                      <a:ln w="38100">
                        <a:miter/>
                      </a:ln>
                    </p:spPr>
                  </p:pic>
                </p:oleObj>
              </mc:Fallback>
            </mc:AlternateContent>
          </a:graphicData>
        </a:graphic>
      </p:graphicFrame>
      <p:sp>
        <p:nvSpPr>
          <p:cNvPr id="352262" name="矩形 352261"/>
          <p:cNvSpPr/>
          <p:nvPr/>
        </p:nvSpPr>
        <p:spPr>
          <a:xfrm>
            <a:off x="468313" y="476250"/>
            <a:ext cx="4221162" cy="503238"/>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nSpc>
                <a:spcPct val="120000"/>
              </a:lnSpc>
              <a:spcBef>
                <a:spcPct val="0"/>
              </a:spcBef>
              <a:buNone/>
            </a:pPr>
            <a:r>
              <a:rPr lang="en-US" altLang="zh-CN" sz="2400" b="1">
                <a:solidFill>
                  <a:srgbClr val="CC3300"/>
                </a:solidFill>
                <a:ea typeface="黑体" panose="02010609060101010101" pitchFamily="49" charset="-122"/>
              </a:rPr>
              <a:t>2FSK</a:t>
            </a:r>
            <a:r>
              <a:rPr lang="zh-CN" altLang="en-US" sz="2400" b="1" dirty="0">
                <a:solidFill>
                  <a:srgbClr val="CC3300"/>
                </a:solidFill>
                <a:latin typeface="黑体" panose="02010609060101010101" pitchFamily="49" charset="-122"/>
                <a:ea typeface="黑体" panose="02010609060101010101" pitchFamily="49" charset="-122"/>
              </a:rPr>
              <a:t>信号表达式</a:t>
            </a:r>
          </a:p>
        </p:txBody>
      </p:sp>
      <p:sp>
        <p:nvSpPr>
          <p:cNvPr id="3" name="灯片编号占位符 2"/>
          <p:cNvSpPr>
            <a:spLocks noGrp="1"/>
          </p:cNvSpPr>
          <p:nvPr>
            <p:ph type="sldNum" sz="quarter" idx="12"/>
          </p:nvPr>
        </p:nvSpPr>
        <p:spPr/>
        <p:txBody>
          <a:bodyPr/>
          <a:lstStyle/>
          <a:p>
            <a:pPr lvl="0"/>
            <a:fld id="{9A0DB2DC-4C9A-4742-B13C-FB6460FD3503}" type="slidenum">
              <a:rPr lang="en-US" altLang="zh-CN" dirty="0"/>
              <a:t>26</a:t>
            </a:fld>
            <a:endParaRPr lang="zh-CN" dirty="0"/>
          </a:p>
        </p:txBody>
      </p:sp>
      <p:graphicFrame>
        <p:nvGraphicFramePr>
          <p:cNvPr id="355335" name="对象 355334"/>
          <p:cNvGraphicFramePr/>
          <p:nvPr/>
        </p:nvGraphicFramePr>
        <p:xfrm>
          <a:off x="971550" y="5615305"/>
          <a:ext cx="6921500" cy="628650"/>
        </p:xfrm>
        <a:graphic>
          <a:graphicData uri="http://schemas.openxmlformats.org/presentationml/2006/ole">
            <mc:AlternateContent xmlns:mc="http://schemas.openxmlformats.org/markup-compatibility/2006">
              <mc:Choice xmlns:v="urn:schemas-microsoft-com:vml" Requires="v">
                <p:oleObj spid="_x0000_s12498" r:id="rId7" imgW="2804160" imgH="254000" progId="Equation.DSMT4">
                  <p:embed/>
                </p:oleObj>
              </mc:Choice>
              <mc:Fallback>
                <p:oleObj r:id="rId7" imgW="2804160" imgH="254000" progId="Equation.DSMT4">
                  <p:embed/>
                  <p:pic>
                    <p:nvPicPr>
                      <p:cNvPr id="0" name="图片 3171"/>
                      <p:cNvPicPr/>
                      <p:nvPr/>
                    </p:nvPicPr>
                    <p:blipFill>
                      <a:blip r:embed="rId8"/>
                      <a:stretch>
                        <a:fillRect/>
                      </a:stretch>
                    </p:blipFill>
                    <p:spPr>
                      <a:xfrm>
                        <a:off x="971550" y="5615305"/>
                        <a:ext cx="6921500" cy="628650"/>
                      </a:xfrm>
                      <a:prstGeom prst="rect">
                        <a:avLst/>
                      </a:prstGeom>
                      <a:solidFill>
                        <a:srgbClr val="CCFFFF"/>
                      </a:solidFill>
                      <a:ln w="38100">
                        <a:noFill/>
                        <a:miter/>
                      </a:ln>
                    </p:spPr>
                  </p:pic>
                </p:oleObj>
              </mc:Fallback>
            </mc:AlternateContent>
          </a:graphicData>
        </a:graphic>
      </p:graphicFrame>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矩形 365569"/>
          <p:cNvSpPr/>
          <p:nvPr/>
        </p:nvSpPr>
        <p:spPr>
          <a:xfrm>
            <a:off x="468313" y="404813"/>
            <a:ext cx="8153400" cy="546735"/>
          </a:xfrm>
          <a:prstGeom prst="rect">
            <a:avLst/>
          </a:prstGeom>
          <a:noFill/>
          <a:ln w="9525">
            <a:noFill/>
          </a:ln>
        </p:spPr>
        <p:txBody>
          <a:bodyPr>
            <a:spAutoFit/>
          </a:bodyPr>
          <a:lstStyle/>
          <a:p>
            <a:pPr lvl="0">
              <a:lnSpc>
                <a:spcPct val="115000"/>
              </a:lnSpc>
              <a:spcBef>
                <a:spcPct val="25000"/>
              </a:spcBef>
            </a:pPr>
            <a:r>
              <a:rPr lang="en-US" altLang="zh-CN" sz="2600" b="1">
                <a:solidFill>
                  <a:srgbClr val="FF0000"/>
                </a:solidFill>
                <a:latin typeface="Times New Roman" panose="02020603050405020304" charset="0"/>
                <a:ea typeface="宋体" panose="02010600030101010101" pitchFamily="2" charset="-122"/>
              </a:rPr>
              <a:t> 2FSK</a:t>
            </a:r>
            <a:r>
              <a:rPr lang="zh-CN" altLang="en-US" sz="2600" b="1" dirty="0">
                <a:solidFill>
                  <a:srgbClr val="FF0000"/>
                </a:solidFill>
                <a:latin typeface="Times New Roman" panose="02020603050405020304" charset="0"/>
                <a:ea typeface="黑体" panose="02010609060101010101" pitchFamily="49" charset="-122"/>
              </a:rPr>
              <a:t>信号的功率谱及带宽</a:t>
            </a:r>
            <a:r>
              <a:rPr lang="zh-CN" altLang="en-US" sz="2600" b="1" dirty="0">
                <a:solidFill>
                  <a:srgbClr val="FF0000"/>
                </a:solidFill>
                <a:latin typeface="Times New Roman" panose="02020603050405020304" charset="0"/>
                <a:ea typeface="宋体" panose="02010600030101010101" pitchFamily="2" charset="-122"/>
              </a:rPr>
              <a:t> </a:t>
            </a:r>
            <a:endParaRPr lang="zh-CN" altLang="en-US" sz="2600" b="1">
              <a:latin typeface="Times New Roman" panose="02020603050405020304" charset="0"/>
              <a:ea typeface="宋体" panose="02010600030101010101" pitchFamily="2" charset="-122"/>
            </a:endParaRPr>
          </a:p>
        </p:txBody>
      </p:sp>
      <p:graphicFrame>
        <p:nvGraphicFramePr>
          <p:cNvPr id="365571" name="对象 365570"/>
          <p:cNvGraphicFramePr/>
          <p:nvPr/>
        </p:nvGraphicFramePr>
        <p:xfrm>
          <a:off x="827088" y="1702118"/>
          <a:ext cx="6624637" cy="585787"/>
        </p:xfrm>
        <a:graphic>
          <a:graphicData uri="http://schemas.openxmlformats.org/presentationml/2006/ole">
            <mc:AlternateContent xmlns:mc="http://schemas.openxmlformats.org/markup-compatibility/2006">
              <mc:Choice xmlns:v="urn:schemas-microsoft-com:vml" Requires="v">
                <p:oleObj spid="_x0000_s13934" r:id="rId3" imgW="2590800" imgH="228600" progId="Equation.DSMT4">
                  <p:embed/>
                </p:oleObj>
              </mc:Choice>
              <mc:Fallback>
                <p:oleObj r:id="rId3" imgW="2590800" imgH="228600" progId="Equation.DSMT4">
                  <p:embed/>
                  <p:pic>
                    <p:nvPicPr>
                      <p:cNvPr id="0" name="图片 3145"/>
                      <p:cNvPicPr/>
                      <p:nvPr/>
                    </p:nvPicPr>
                    <p:blipFill>
                      <a:blip r:embed="rId4"/>
                      <a:stretch>
                        <a:fillRect/>
                      </a:stretch>
                    </p:blipFill>
                    <p:spPr>
                      <a:xfrm>
                        <a:off x="827088" y="1702118"/>
                        <a:ext cx="6624637" cy="585787"/>
                      </a:xfrm>
                      <a:prstGeom prst="rect">
                        <a:avLst/>
                      </a:prstGeom>
                      <a:noFill/>
                      <a:ln w="38100">
                        <a:noFill/>
                        <a:miter/>
                      </a:ln>
                    </p:spPr>
                  </p:pic>
                </p:oleObj>
              </mc:Fallback>
            </mc:AlternateContent>
          </a:graphicData>
        </a:graphic>
      </p:graphicFrame>
      <p:graphicFrame>
        <p:nvGraphicFramePr>
          <p:cNvPr id="365572" name="对象 365571"/>
          <p:cNvGraphicFramePr/>
          <p:nvPr/>
        </p:nvGraphicFramePr>
        <p:xfrm>
          <a:off x="827088" y="2493328"/>
          <a:ext cx="7058025" cy="811212"/>
        </p:xfrm>
        <a:graphic>
          <a:graphicData uri="http://schemas.openxmlformats.org/presentationml/2006/ole">
            <mc:AlternateContent xmlns:mc="http://schemas.openxmlformats.org/markup-compatibility/2006">
              <mc:Choice xmlns:v="urn:schemas-microsoft-com:vml" Requires="v">
                <p:oleObj spid="_x0000_s13935" r:id="rId5" imgW="3795395" imgH="393700" progId="Equation.DSMT4">
                  <p:embed/>
                </p:oleObj>
              </mc:Choice>
              <mc:Fallback>
                <p:oleObj r:id="rId5" imgW="3795395" imgH="393700" progId="Equation.DSMT4">
                  <p:embed/>
                  <p:pic>
                    <p:nvPicPr>
                      <p:cNvPr id="0" name="图片 3142"/>
                      <p:cNvPicPr/>
                      <p:nvPr/>
                    </p:nvPicPr>
                    <p:blipFill>
                      <a:blip r:embed="rId6"/>
                      <a:stretch>
                        <a:fillRect/>
                      </a:stretch>
                    </p:blipFill>
                    <p:spPr>
                      <a:xfrm>
                        <a:off x="827088" y="2493328"/>
                        <a:ext cx="7058025" cy="811212"/>
                      </a:xfrm>
                      <a:prstGeom prst="rect">
                        <a:avLst/>
                      </a:prstGeom>
                      <a:solidFill>
                        <a:srgbClr val="CCFFFF"/>
                      </a:solidFill>
                      <a:ln w="38100">
                        <a:noFill/>
                        <a:miter/>
                      </a:ln>
                    </p:spPr>
                  </p:pic>
                </p:oleObj>
              </mc:Fallback>
            </mc:AlternateContent>
          </a:graphicData>
        </a:graphic>
      </p:graphicFrame>
      <p:sp>
        <p:nvSpPr>
          <p:cNvPr id="365573" name="矩形 365572"/>
          <p:cNvSpPr/>
          <p:nvPr/>
        </p:nvSpPr>
        <p:spPr>
          <a:xfrm>
            <a:off x="395288" y="879475"/>
            <a:ext cx="7223125" cy="1025525"/>
          </a:xfrm>
          <a:prstGeom prst="rect">
            <a:avLst/>
          </a:prstGeom>
          <a:noFill/>
          <a:ln w="9525">
            <a:noFill/>
          </a:ln>
        </p:spPr>
        <p:txBody>
          <a:bodyPr wrap="none" anchor="t">
            <a:spAutoFit/>
          </a:bodyPr>
          <a:lstStyle/>
          <a:p>
            <a:pPr lvl="0">
              <a:lnSpc>
                <a:spcPct val="125000"/>
              </a:lnSpc>
              <a:spcBef>
                <a:spcPct val="5000"/>
              </a:spcBef>
            </a:pPr>
            <a:r>
              <a:rPr lang="zh-CN" altLang="en-US" b="1" dirty="0">
                <a:solidFill>
                  <a:srgbClr val="CC3300"/>
                </a:solidFill>
                <a:latin typeface="Times New Roman" panose="02020603050405020304" charset="0"/>
                <a:ea typeface="宋体" panose="02010600030101010101" pitchFamily="2" charset="-122"/>
              </a:rPr>
              <a:t>核心思想：</a:t>
            </a:r>
            <a:r>
              <a:rPr lang="en-US" altLang="zh-CN" b="1" dirty="0">
                <a:latin typeface="Times New Roman" panose="02020603050405020304" charset="0"/>
                <a:ea typeface="宋体" panose="02010600030101010101" pitchFamily="2" charset="-122"/>
              </a:rPr>
              <a:t>2FSK</a:t>
            </a:r>
            <a:r>
              <a:rPr lang="zh-CN" altLang="en-US" b="1" dirty="0">
                <a:latin typeface="Times New Roman" panose="02020603050405020304" charset="0"/>
                <a:ea typeface="宋体" panose="02010600030101010101" pitchFamily="2" charset="-122"/>
              </a:rPr>
              <a:t>信号可视为两个</a:t>
            </a:r>
            <a:r>
              <a:rPr lang="en-US" altLang="zh-CN" b="1" dirty="0">
                <a:latin typeface="Times New Roman" panose="02020603050405020304" charset="0"/>
                <a:ea typeface="宋体" panose="02010600030101010101" pitchFamily="2" charset="-122"/>
              </a:rPr>
              <a:t>2ASK</a:t>
            </a:r>
            <a:r>
              <a:rPr lang="zh-CN" altLang="en-US" b="1" dirty="0">
                <a:latin typeface="Times New Roman" panose="02020603050405020304" charset="0"/>
                <a:ea typeface="宋体" panose="02010600030101010101" pitchFamily="2" charset="-122"/>
              </a:rPr>
              <a:t>信号的合成。</a:t>
            </a:r>
          </a:p>
          <a:p>
            <a:pPr lvl="0">
              <a:lnSpc>
                <a:spcPct val="125000"/>
              </a:lnSpc>
              <a:spcBef>
                <a:spcPct val="5000"/>
              </a:spcBef>
            </a:pPr>
            <a:r>
              <a:rPr lang="zh-CN" altLang="en-US" b="1" dirty="0">
                <a:latin typeface="Times New Roman" panose="02020603050405020304" charset="0"/>
                <a:ea typeface="宋体" panose="02010600030101010101" pitchFamily="2" charset="-122"/>
              </a:rPr>
              <a:t>所以：</a:t>
            </a:r>
            <a:r>
              <a:rPr lang="en-US" altLang="zh-CN" b="1" dirty="0">
                <a:solidFill>
                  <a:srgbClr val="0070C0"/>
                </a:solidFill>
                <a:latin typeface="Times New Roman" panose="02020603050405020304" charset="0"/>
                <a:ea typeface="宋体" panose="02010600030101010101" pitchFamily="2" charset="-122"/>
              </a:rPr>
              <a:t>2FSK</a:t>
            </a:r>
            <a:r>
              <a:rPr lang="zh-CN" altLang="en-US" b="1" dirty="0">
                <a:solidFill>
                  <a:srgbClr val="0070C0"/>
                </a:solidFill>
                <a:latin typeface="Times New Roman" panose="02020603050405020304" charset="0"/>
                <a:ea typeface="宋体" panose="02010600030101010101" pitchFamily="2" charset="-122"/>
              </a:rPr>
              <a:t>信号功率谱为两个</a:t>
            </a:r>
            <a:r>
              <a:rPr lang="en-US" altLang="zh-CN" b="1" dirty="0">
                <a:solidFill>
                  <a:srgbClr val="0070C0"/>
                </a:solidFill>
                <a:latin typeface="Times New Roman" panose="02020603050405020304" charset="0"/>
                <a:ea typeface="宋体" panose="02010600030101010101" pitchFamily="2" charset="-122"/>
              </a:rPr>
              <a:t>2ASK</a:t>
            </a:r>
            <a:r>
              <a:rPr lang="zh-CN" altLang="en-US" b="1" dirty="0">
                <a:solidFill>
                  <a:srgbClr val="0070C0"/>
                </a:solidFill>
                <a:latin typeface="Times New Roman" panose="02020603050405020304" charset="0"/>
                <a:ea typeface="宋体" panose="02010600030101010101" pitchFamily="2" charset="-122"/>
              </a:rPr>
              <a:t>功率谱之和。 </a:t>
            </a:r>
          </a:p>
        </p:txBody>
      </p:sp>
      <p:graphicFrame>
        <p:nvGraphicFramePr>
          <p:cNvPr id="365575" name="对象 365574"/>
          <p:cNvGraphicFramePr/>
          <p:nvPr/>
        </p:nvGraphicFramePr>
        <p:xfrm>
          <a:off x="4427538" y="4652963"/>
          <a:ext cx="3887787" cy="1701800"/>
        </p:xfrm>
        <a:graphic>
          <a:graphicData uri="http://schemas.openxmlformats.org/presentationml/2006/ole">
            <mc:AlternateContent xmlns:mc="http://schemas.openxmlformats.org/markup-compatibility/2006">
              <mc:Choice xmlns:v="urn:schemas-microsoft-com:vml" Requires="v">
                <p:oleObj spid="_x0000_s13936" r:id="rId7" imgW="2119630" imgH="935355" progId="Visio.Drawing.11">
                  <p:embed/>
                </p:oleObj>
              </mc:Choice>
              <mc:Fallback>
                <p:oleObj r:id="rId7" imgW="2119630" imgH="935355" progId="Visio.Drawing.11">
                  <p:embed/>
                  <p:pic>
                    <p:nvPicPr>
                      <p:cNvPr id="0" name="图片 3144"/>
                      <p:cNvPicPr/>
                      <p:nvPr/>
                    </p:nvPicPr>
                    <p:blipFill>
                      <a:blip r:embed="rId8"/>
                      <a:stretch>
                        <a:fillRect/>
                      </a:stretch>
                    </p:blipFill>
                    <p:spPr>
                      <a:xfrm>
                        <a:off x="4427538" y="4652963"/>
                        <a:ext cx="3887787" cy="1701800"/>
                      </a:xfrm>
                      <a:prstGeom prst="rect">
                        <a:avLst/>
                      </a:prstGeom>
                      <a:solidFill>
                        <a:srgbClr val="CCFFFF"/>
                      </a:solidFill>
                      <a:ln w="38100">
                        <a:noFill/>
                        <a:miter/>
                      </a:ln>
                    </p:spPr>
                  </p:pic>
                </p:oleObj>
              </mc:Fallback>
            </mc:AlternateContent>
          </a:graphicData>
        </a:graphic>
      </p:graphicFrame>
      <p:graphicFrame>
        <p:nvGraphicFramePr>
          <p:cNvPr id="365576" name="对象 365575"/>
          <p:cNvGraphicFramePr/>
          <p:nvPr/>
        </p:nvGraphicFramePr>
        <p:xfrm>
          <a:off x="1116013" y="4652963"/>
          <a:ext cx="2520950" cy="1652587"/>
        </p:xfrm>
        <a:graphic>
          <a:graphicData uri="http://schemas.openxmlformats.org/presentationml/2006/ole">
            <mc:AlternateContent xmlns:mc="http://schemas.openxmlformats.org/markup-compatibility/2006">
              <mc:Choice xmlns:v="urn:schemas-microsoft-com:vml" Requires="v">
                <p:oleObj spid="_x0000_s13937" r:id="rId9" imgW="1083945" imgH="722630" progId="Visio.Drawing.6">
                  <p:embed/>
                </p:oleObj>
              </mc:Choice>
              <mc:Fallback>
                <p:oleObj r:id="rId9" imgW="1083945" imgH="722630" progId="Visio.Drawing.6">
                  <p:embed/>
                  <p:pic>
                    <p:nvPicPr>
                      <p:cNvPr id="0" name="图片 3143"/>
                      <p:cNvPicPr/>
                      <p:nvPr/>
                    </p:nvPicPr>
                    <p:blipFill>
                      <a:blip r:embed="rId10"/>
                      <a:stretch>
                        <a:fillRect/>
                      </a:stretch>
                    </p:blipFill>
                    <p:spPr>
                      <a:xfrm>
                        <a:off x="1116013" y="4652963"/>
                        <a:ext cx="2520950" cy="1652587"/>
                      </a:xfrm>
                      <a:prstGeom prst="rect">
                        <a:avLst/>
                      </a:prstGeom>
                      <a:solidFill>
                        <a:srgbClr val="CCFFFF"/>
                      </a:solidFill>
                      <a:ln w="38100">
                        <a:noFill/>
                        <a:miter/>
                      </a:ln>
                    </p:spPr>
                  </p:pic>
                </p:oleObj>
              </mc:Fallback>
            </mc:AlternateContent>
          </a:graphicData>
        </a:graphic>
      </p:graphicFrame>
      <p:sp>
        <p:nvSpPr>
          <p:cNvPr id="365581" name="矩形 365580"/>
          <p:cNvSpPr/>
          <p:nvPr/>
        </p:nvSpPr>
        <p:spPr>
          <a:xfrm>
            <a:off x="0" y="0"/>
            <a:ext cx="9144000" cy="0"/>
          </a:xfrm>
          <a:prstGeom prst="rect">
            <a:avLst/>
          </a:prstGeom>
          <a:noFill/>
          <a:ln w="9525">
            <a:noFill/>
          </a:ln>
        </p:spPr>
        <p:txBody>
          <a:bodyPr/>
          <a:lstStyle/>
          <a:p>
            <a:endParaRPr lang="zh-CN" altLang="en-US"/>
          </a:p>
        </p:txBody>
      </p:sp>
      <p:sp>
        <p:nvSpPr>
          <p:cNvPr id="365583" name="矩形 365582"/>
          <p:cNvSpPr/>
          <p:nvPr/>
        </p:nvSpPr>
        <p:spPr>
          <a:xfrm>
            <a:off x="0" y="3314700"/>
            <a:ext cx="9144000" cy="0"/>
          </a:xfrm>
          <a:prstGeom prst="rect">
            <a:avLst/>
          </a:prstGeom>
          <a:noFill/>
          <a:ln w="9525">
            <a:noFill/>
          </a:ln>
        </p:spPr>
        <p:txBody>
          <a:bodyPr/>
          <a:lstStyle/>
          <a:p>
            <a:endParaRPr lang="zh-CN" altLang="en-US"/>
          </a:p>
        </p:txBody>
      </p:sp>
      <p:grpSp>
        <p:nvGrpSpPr>
          <p:cNvPr id="365588" name="组合 365587"/>
          <p:cNvGrpSpPr/>
          <p:nvPr/>
        </p:nvGrpSpPr>
        <p:grpSpPr>
          <a:xfrm>
            <a:off x="395288" y="3396933"/>
            <a:ext cx="8280400" cy="898525"/>
            <a:chOff x="340" y="2185"/>
            <a:chExt cx="5216" cy="566"/>
          </a:xfrm>
        </p:grpSpPr>
        <p:graphicFrame>
          <p:nvGraphicFramePr>
            <p:cNvPr id="365577" name="对象 365576"/>
            <p:cNvGraphicFramePr/>
            <p:nvPr/>
          </p:nvGraphicFramePr>
          <p:xfrm>
            <a:off x="1944" y="2445"/>
            <a:ext cx="1043" cy="306"/>
          </p:xfrm>
          <a:graphic>
            <a:graphicData uri="http://schemas.openxmlformats.org/presentationml/2006/ole">
              <mc:AlternateContent xmlns:mc="http://schemas.openxmlformats.org/markup-compatibility/2006">
                <mc:Choice xmlns:v="urn:schemas-microsoft-com:vml" Requires="v">
                  <p:oleObj spid="_x0000_s13938" r:id="rId11" imgW="913765" imgH="241300" progId="Equation.DSMT4">
                    <p:embed/>
                  </p:oleObj>
                </mc:Choice>
                <mc:Fallback>
                  <p:oleObj r:id="rId11" imgW="913765" imgH="241300" progId="Equation.DSMT4">
                    <p:embed/>
                    <p:pic>
                      <p:nvPicPr>
                        <p:cNvPr id="0" name="图片 3219"/>
                        <p:cNvPicPr/>
                        <p:nvPr/>
                      </p:nvPicPr>
                      <p:blipFill>
                        <a:blip r:embed="rId12"/>
                        <a:stretch>
                          <a:fillRect/>
                        </a:stretch>
                      </p:blipFill>
                      <p:spPr>
                        <a:xfrm>
                          <a:off x="1944" y="2445"/>
                          <a:ext cx="1043" cy="306"/>
                        </a:xfrm>
                        <a:prstGeom prst="rect">
                          <a:avLst/>
                        </a:prstGeom>
                        <a:solidFill>
                          <a:srgbClr val="FFFF99"/>
                        </a:solidFill>
                        <a:ln w="38100">
                          <a:noFill/>
                          <a:miter/>
                        </a:ln>
                      </p:spPr>
                    </p:pic>
                  </p:oleObj>
                </mc:Fallback>
              </mc:AlternateContent>
            </a:graphicData>
          </a:graphic>
        </p:graphicFrame>
        <p:sp>
          <p:nvSpPr>
            <p:cNvPr id="365579" name="矩形 365578"/>
            <p:cNvSpPr/>
            <p:nvPr/>
          </p:nvSpPr>
          <p:spPr>
            <a:xfrm>
              <a:off x="340" y="2185"/>
              <a:ext cx="5216" cy="524"/>
            </a:xfrm>
            <a:prstGeom prst="rect">
              <a:avLst/>
            </a:prstGeom>
            <a:noFill/>
            <a:ln w="9525">
              <a:noFill/>
            </a:ln>
          </p:spPr>
          <p:txBody>
            <a:bodyPr>
              <a:spAutoFit/>
            </a:bodyPr>
            <a:lstStyle/>
            <a:p>
              <a:pPr lvl="0">
                <a:lnSpc>
                  <a:spcPct val="135000"/>
                </a:lnSpc>
              </a:pPr>
              <a:r>
                <a:rPr lang="zh-CN" altLang="en-US" b="1" dirty="0">
                  <a:latin typeface="Times New Roman" panose="02020603050405020304" charset="0"/>
                  <a:ea typeface="宋体" panose="02010600030101010101" pitchFamily="2" charset="-122"/>
                </a:rPr>
                <a:t>其中，      、         分别为基带信号       、     的功率谱，当</a:t>
              </a:r>
              <a:r>
                <a:rPr lang="en-US" altLang="zh-CN" b="1" i="1" err="1">
                  <a:latin typeface="Times New Roman" panose="02020603050405020304" charset="0"/>
                  <a:ea typeface="宋体" panose="02010600030101010101" pitchFamily="2" charset="-122"/>
                </a:rPr>
                <a:t>s</a:t>
              </a:r>
              <a:r>
                <a:rPr lang="en-US" altLang="zh-CN" b="1" err="1">
                  <a:latin typeface="Times New Roman" panose="02020603050405020304" charset="0"/>
                  <a:ea typeface="宋体" panose="02010600030101010101" pitchFamily="2" charset="-122"/>
                </a:rPr>
                <a:t>(</a:t>
              </a:r>
              <a:r>
                <a:rPr lang="en-US" altLang="zh-CN" b="1" i="1" err="1">
                  <a:latin typeface="Times New Roman" panose="02020603050405020304" charset="0"/>
                  <a:ea typeface="宋体" panose="02010600030101010101" pitchFamily="2" charset="-122"/>
                </a:rPr>
                <a:t>t</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是单极性</a:t>
              </a:r>
              <a:r>
                <a:rPr lang="en-US" altLang="zh-CN" b="1" dirty="0">
                  <a:latin typeface="Times New Roman" panose="02020603050405020304" charset="0"/>
                  <a:ea typeface="宋体" panose="02010600030101010101" pitchFamily="2" charset="-122"/>
                </a:rPr>
                <a:t>NRZ</a:t>
              </a:r>
              <a:r>
                <a:rPr lang="zh-CN" altLang="en-US" b="1" dirty="0">
                  <a:latin typeface="Times New Roman" panose="02020603050405020304" charset="0"/>
                  <a:ea typeface="宋体" panose="02010600030101010101" pitchFamily="2" charset="-122"/>
                </a:rPr>
                <a:t>波形且“</a:t>
              </a:r>
              <a:r>
                <a:rPr lang="en-US" altLang="zh-CN" b="1" dirty="0">
                  <a:latin typeface="Times New Roman" panose="02020603050405020304" charset="0"/>
                  <a:ea typeface="宋体" panose="02010600030101010101" pitchFamily="2" charset="-122"/>
                </a:rPr>
                <a:t>0”</a:t>
              </a:r>
              <a:r>
                <a:rPr lang="zh-CN" altLang="en-US" b="1"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1”</a:t>
              </a:r>
              <a:r>
                <a:rPr lang="zh-CN" altLang="en-US" b="1" dirty="0">
                  <a:latin typeface="Times New Roman" panose="02020603050405020304" charset="0"/>
                  <a:ea typeface="宋体" panose="02010600030101010101" pitchFamily="2" charset="-122"/>
                </a:rPr>
                <a:t>等概出现时，                             。</a:t>
              </a:r>
              <a:r>
                <a:rPr lang="zh-CN" altLang="en-US" dirty="0">
                  <a:latin typeface="Times New Roman" panose="02020603050405020304" charset="0"/>
                  <a:ea typeface="宋体" panose="02010600030101010101" pitchFamily="2" charset="-122"/>
                </a:rPr>
                <a:t> </a:t>
              </a:r>
            </a:p>
          </p:txBody>
        </p:sp>
        <p:graphicFrame>
          <p:nvGraphicFramePr>
            <p:cNvPr id="365580" name="对象 365579"/>
            <p:cNvGraphicFramePr/>
            <p:nvPr/>
          </p:nvGraphicFramePr>
          <p:xfrm>
            <a:off x="756" y="2229"/>
            <a:ext cx="349" cy="249"/>
          </p:xfrm>
          <a:graphic>
            <a:graphicData uri="http://schemas.openxmlformats.org/presentationml/2006/ole">
              <mc:AlternateContent xmlns:mc="http://schemas.openxmlformats.org/markup-compatibility/2006">
                <mc:Choice xmlns:v="urn:schemas-microsoft-com:vml" Requires="v">
                  <p:oleObj spid="_x0000_s13939" r:id="rId13" imgW="367665" imgH="203200" progId="Equation.DSMT4">
                    <p:embed/>
                  </p:oleObj>
                </mc:Choice>
                <mc:Fallback>
                  <p:oleObj r:id="rId13" imgW="367665" imgH="203200" progId="Equation.DSMT4">
                    <p:embed/>
                    <p:pic>
                      <p:nvPicPr>
                        <p:cNvPr id="0" name="图片 3216"/>
                        <p:cNvPicPr/>
                        <p:nvPr/>
                      </p:nvPicPr>
                      <p:blipFill>
                        <a:blip r:embed="rId14"/>
                        <a:stretch>
                          <a:fillRect/>
                        </a:stretch>
                      </p:blipFill>
                      <p:spPr>
                        <a:xfrm>
                          <a:off x="756" y="2229"/>
                          <a:ext cx="349" cy="249"/>
                        </a:xfrm>
                        <a:prstGeom prst="rect">
                          <a:avLst/>
                        </a:prstGeom>
                        <a:solidFill>
                          <a:srgbClr val="CCFFFF"/>
                        </a:solidFill>
                        <a:ln w="38100">
                          <a:noFill/>
                          <a:miter/>
                        </a:ln>
                      </p:spPr>
                    </p:pic>
                  </p:oleObj>
                </mc:Fallback>
              </mc:AlternateContent>
            </a:graphicData>
          </a:graphic>
        </p:graphicFrame>
        <p:graphicFrame>
          <p:nvGraphicFramePr>
            <p:cNvPr id="365582" name="对象 365581"/>
            <p:cNvGraphicFramePr/>
            <p:nvPr/>
          </p:nvGraphicFramePr>
          <p:xfrm>
            <a:off x="1113" y="2226"/>
            <a:ext cx="400" cy="252"/>
          </p:xfrm>
          <a:graphic>
            <a:graphicData uri="http://schemas.openxmlformats.org/presentationml/2006/ole">
              <mc:AlternateContent xmlns:mc="http://schemas.openxmlformats.org/markup-compatibility/2006">
                <mc:Choice xmlns:v="urn:schemas-microsoft-com:vml" Requires="v">
                  <p:oleObj spid="_x0000_s13940" r:id="rId15" imgW="368300" imgH="228600" progId="Equation.DSMT4">
                    <p:embed/>
                  </p:oleObj>
                </mc:Choice>
                <mc:Fallback>
                  <p:oleObj r:id="rId15" imgW="368300" imgH="228600" progId="Equation.DSMT4">
                    <p:embed/>
                    <p:pic>
                      <p:nvPicPr>
                        <p:cNvPr id="0" name="图片 3223"/>
                        <p:cNvPicPr/>
                        <p:nvPr/>
                      </p:nvPicPr>
                      <p:blipFill>
                        <a:blip r:embed="rId16"/>
                        <a:stretch>
                          <a:fillRect/>
                        </a:stretch>
                      </p:blipFill>
                      <p:spPr>
                        <a:xfrm>
                          <a:off x="1113" y="2226"/>
                          <a:ext cx="400" cy="252"/>
                        </a:xfrm>
                        <a:prstGeom prst="rect">
                          <a:avLst/>
                        </a:prstGeom>
                        <a:solidFill>
                          <a:srgbClr val="CCFFFF"/>
                        </a:solidFill>
                        <a:ln w="38100">
                          <a:noFill/>
                          <a:miter/>
                        </a:ln>
                      </p:spPr>
                    </p:pic>
                  </p:oleObj>
                </mc:Fallback>
              </mc:AlternateContent>
            </a:graphicData>
          </a:graphic>
        </p:graphicFrame>
        <p:graphicFrame>
          <p:nvGraphicFramePr>
            <p:cNvPr id="365584" name="对象 365583"/>
            <p:cNvGraphicFramePr/>
            <p:nvPr/>
          </p:nvGraphicFramePr>
          <p:xfrm>
            <a:off x="2835" y="2185"/>
            <a:ext cx="340" cy="302"/>
          </p:xfrm>
          <a:graphic>
            <a:graphicData uri="http://schemas.openxmlformats.org/presentationml/2006/ole">
              <mc:AlternateContent xmlns:mc="http://schemas.openxmlformats.org/markup-compatibility/2006">
                <mc:Choice xmlns:v="urn:schemas-microsoft-com:vml" Requires="v">
                  <p:oleObj spid="_x0000_s13941" r:id="rId17" imgW="254000" imgH="228600" progId="Equation.DSMT4">
                    <p:embed/>
                  </p:oleObj>
                </mc:Choice>
                <mc:Fallback>
                  <p:oleObj r:id="rId17" imgW="254000" imgH="228600" progId="Equation.DSMT4">
                    <p:embed/>
                    <p:pic>
                      <p:nvPicPr>
                        <p:cNvPr id="0" name="图片 3221"/>
                        <p:cNvPicPr/>
                        <p:nvPr/>
                      </p:nvPicPr>
                      <p:blipFill>
                        <a:blip r:embed="rId18"/>
                        <a:stretch>
                          <a:fillRect/>
                        </a:stretch>
                      </p:blipFill>
                      <p:spPr>
                        <a:xfrm>
                          <a:off x="2835" y="2185"/>
                          <a:ext cx="340" cy="302"/>
                        </a:xfrm>
                        <a:prstGeom prst="rect">
                          <a:avLst/>
                        </a:prstGeom>
                        <a:noFill/>
                        <a:ln w="38100">
                          <a:noFill/>
                          <a:miter/>
                        </a:ln>
                      </p:spPr>
                    </p:pic>
                  </p:oleObj>
                </mc:Fallback>
              </mc:AlternateContent>
            </a:graphicData>
          </a:graphic>
        </p:graphicFrame>
        <p:graphicFrame>
          <p:nvGraphicFramePr>
            <p:cNvPr id="365586" name="对象 365585"/>
            <p:cNvGraphicFramePr/>
            <p:nvPr/>
          </p:nvGraphicFramePr>
          <p:xfrm>
            <a:off x="2495" y="2251"/>
            <a:ext cx="316" cy="234"/>
          </p:xfrm>
          <a:graphic>
            <a:graphicData uri="http://schemas.openxmlformats.org/presentationml/2006/ole">
              <mc:AlternateContent xmlns:mc="http://schemas.openxmlformats.org/markup-compatibility/2006">
                <mc:Choice xmlns:v="urn:schemas-microsoft-com:vml" Requires="v">
                  <p:oleObj spid="_x0000_s13942" r:id="rId19" imgW="254000" imgH="190500" progId="Equation.DSMT4">
                    <p:embed/>
                  </p:oleObj>
                </mc:Choice>
                <mc:Fallback>
                  <p:oleObj r:id="rId19" imgW="254000" imgH="190500" progId="Equation.DSMT4">
                    <p:embed/>
                    <p:pic>
                      <p:nvPicPr>
                        <p:cNvPr id="0" name="图片 3220"/>
                        <p:cNvPicPr/>
                        <p:nvPr/>
                      </p:nvPicPr>
                      <p:blipFill>
                        <a:blip r:embed="rId20"/>
                        <a:stretch>
                          <a:fillRect/>
                        </a:stretch>
                      </p:blipFill>
                      <p:spPr>
                        <a:xfrm>
                          <a:off x="2495" y="2251"/>
                          <a:ext cx="316" cy="234"/>
                        </a:xfrm>
                        <a:prstGeom prst="rect">
                          <a:avLst/>
                        </a:prstGeom>
                        <a:noFill/>
                        <a:ln w="38100">
                          <a:noFill/>
                          <a:miter/>
                        </a:ln>
                      </p:spPr>
                    </p:pic>
                  </p:oleObj>
                </mc:Fallback>
              </mc:AlternateContent>
            </a:graphicData>
          </a:graphic>
        </p:graphicFrame>
      </p:grpSp>
      <p:sp>
        <p:nvSpPr>
          <p:cNvPr id="3" name="灯片编号占位符 2"/>
          <p:cNvSpPr>
            <a:spLocks noGrp="1"/>
          </p:cNvSpPr>
          <p:nvPr>
            <p:ph type="sldNum" sz="quarter" idx="12"/>
          </p:nvPr>
        </p:nvSpPr>
        <p:spPr/>
        <p:txBody>
          <a:bodyPr/>
          <a:lstStyle/>
          <a:p>
            <a:pPr lvl="0"/>
            <a:fld id="{9A0DB2DC-4C9A-4742-B13C-FB6460FD3503}" type="slidenum">
              <a:rPr lang="en-US" altLang="zh-CN" dirty="0"/>
              <a:t>27</a:t>
            </a:fld>
            <a:endParaRPr lang="zh-CN" dirty="0"/>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矩形 366593"/>
          <p:cNvSpPr/>
          <p:nvPr/>
        </p:nvSpPr>
        <p:spPr>
          <a:xfrm>
            <a:off x="468630" y="3429000"/>
            <a:ext cx="8008620" cy="406400"/>
          </a:xfrm>
          <a:prstGeom prst="rect">
            <a:avLst/>
          </a:prstGeom>
          <a:noFill/>
          <a:ln w="9525">
            <a:noFill/>
          </a:ln>
        </p:spPr>
        <p:txBody>
          <a:bodyPr wrap="square">
            <a:spAutoFit/>
          </a:bodyPr>
          <a:lstStyle/>
          <a:p>
            <a:pPr lvl="0">
              <a:lnSpc>
                <a:spcPct val="115000"/>
              </a:lnSpc>
              <a:spcBef>
                <a:spcPct val="25000"/>
              </a:spcBef>
            </a:pP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）连续谱的形状随着       的大小而异：</a:t>
            </a:r>
          </a:p>
        </p:txBody>
      </p:sp>
      <p:graphicFrame>
        <p:nvGraphicFramePr>
          <p:cNvPr id="366595" name="对象 366594"/>
          <p:cNvGraphicFramePr/>
          <p:nvPr>
            <p:extLst>
              <p:ext uri="{D42A27DB-BD31-4B8C-83A1-F6EECF244321}">
                <p14:modId xmlns:p14="http://schemas.microsoft.com/office/powerpoint/2010/main" val="909511690"/>
              </p:ext>
            </p:extLst>
          </p:nvPr>
        </p:nvGraphicFramePr>
        <p:xfrm>
          <a:off x="2925763" y="3429000"/>
          <a:ext cx="930275" cy="428625"/>
        </p:xfrm>
        <a:graphic>
          <a:graphicData uri="http://schemas.openxmlformats.org/presentationml/2006/ole">
            <mc:AlternateContent xmlns:mc="http://schemas.openxmlformats.org/markup-compatibility/2006">
              <mc:Choice xmlns:v="urn:schemas-microsoft-com:vml" Requires="v">
                <p:oleObj spid="_x0000_s14815" r:id="rId4" imgW="495300" imgH="228600" progId="Equation.3">
                  <p:embed/>
                </p:oleObj>
              </mc:Choice>
              <mc:Fallback>
                <p:oleObj r:id="rId4" imgW="495300" imgH="228600" progId="Equation.3">
                  <p:embed/>
                  <p:pic>
                    <p:nvPicPr>
                      <p:cNvPr id="0" name="图片 3217"/>
                      <p:cNvPicPr/>
                      <p:nvPr/>
                    </p:nvPicPr>
                    <p:blipFill>
                      <a:blip r:embed="rId5"/>
                      <a:stretch>
                        <a:fillRect/>
                      </a:stretch>
                    </p:blipFill>
                    <p:spPr>
                      <a:xfrm>
                        <a:off x="2925763" y="3429000"/>
                        <a:ext cx="930275" cy="428625"/>
                      </a:xfrm>
                      <a:prstGeom prst="rect">
                        <a:avLst/>
                      </a:prstGeom>
                      <a:noFill/>
                      <a:ln w="38100">
                        <a:noFill/>
                        <a:miter/>
                      </a:ln>
                    </p:spPr>
                  </p:pic>
                </p:oleObj>
              </mc:Fallback>
            </mc:AlternateContent>
          </a:graphicData>
        </a:graphic>
      </p:graphicFrame>
      <p:graphicFrame>
        <p:nvGraphicFramePr>
          <p:cNvPr id="366596" name="对象 366595"/>
          <p:cNvGraphicFramePr/>
          <p:nvPr>
            <p:extLst>
              <p:ext uri="{D42A27DB-BD31-4B8C-83A1-F6EECF244321}">
                <p14:modId xmlns:p14="http://schemas.microsoft.com/office/powerpoint/2010/main" val="2559024209"/>
              </p:ext>
            </p:extLst>
          </p:nvPr>
        </p:nvGraphicFramePr>
        <p:xfrm>
          <a:off x="4070985" y="5018405"/>
          <a:ext cx="2952750" cy="574675"/>
        </p:xfrm>
        <a:graphic>
          <a:graphicData uri="http://schemas.openxmlformats.org/presentationml/2006/ole">
            <mc:AlternateContent xmlns:mc="http://schemas.openxmlformats.org/markup-compatibility/2006">
              <mc:Choice xmlns:v="urn:schemas-microsoft-com:vml" Requires="v">
                <p:oleObj spid="_x0000_s14816" r:id="rId6" imgW="1306830" imgH="254000" progId="Equation.DSMT4">
                  <p:embed/>
                </p:oleObj>
              </mc:Choice>
              <mc:Fallback>
                <p:oleObj r:id="rId6" imgW="1306830" imgH="254000" progId="Equation.DSMT4">
                  <p:embed/>
                  <p:pic>
                    <p:nvPicPr>
                      <p:cNvPr id="0" name="图片 3218"/>
                      <p:cNvPicPr/>
                      <p:nvPr/>
                    </p:nvPicPr>
                    <p:blipFill>
                      <a:blip r:embed="rId7"/>
                      <a:stretch>
                        <a:fillRect/>
                      </a:stretch>
                    </p:blipFill>
                    <p:spPr>
                      <a:xfrm>
                        <a:off x="4070985" y="5018405"/>
                        <a:ext cx="2952750" cy="574675"/>
                      </a:xfrm>
                      <a:prstGeom prst="rect">
                        <a:avLst/>
                      </a:prstGeom>
                      <a:solidFill>
                        <a:srgbClr val="CCFFFF"/>
                      </a:solidFill>
                      <a:ln w="38100">
                        <a:noFill/>
                        <a:miter/>
                      </a:ln>
                    </p:spPr>
                  </p:pic>
                </p:oleObj>
              </mc:Fallback>
            </mc:AlternateContent>
          </a:graphicData>
        </a:graphic>
      </p:graphicFrame>
      <p:sp>
        <p:nvSpPr>
          <p:cNvPr id="366597" name="矩形 366596"/>
          <p:cNvSpPr/>
          <p:nvPr/>
        </p:nvSpPr>
        <p:spPr>
          <a:xfrm>
            <a:off x="257175" y="1341755"/>
            <a:ext cx="3594100" cy="1463040"/>
          </a:xfrm>
          <a:prstGeom prst="rect">
            <a:avLst/>
          </a:prstGeom>
          <a:noFill/>
          <a:ln w="9525">
            <a:noFill/>
          </a:ln>
        </p:spPr>
        <p:txBody>
          <a:bodyPr wrap="square">
            <a:spAutoFit/>
          </a:bodyPr>
          <a:lstStyle/>
          <a:p>
            <a:pPr lvl="0">
              <a:lnSpc>
                <a:spcPct val="125000"/>
              </a:lnSpc>
              <a:buClrTx/>
            </a:pPr>
            <a:r>
              <a:rPr lang="zh-CN" altLang="en-US" b="1" dirty="0">
                <a:solidFill>
                  <a:srgbClr val="0000FF"/>
                </a:solidFill>
                <a:latin typeface="Times New Roman" panose="02020603050405020304" charset="0"/>
                <a:ea typeface="宋体" panose="02010600030101010101" pitchFamily="2" charset="-122"/>
              </a:rPr>
              <a:t>讨论：</a:t>
            </a:r>
          </a:p>
          <a:p>
            <a:pPr lvl="0">
              <a:lnSpc>
                <a:spcPct val="125000"/>
              </a:lnSpc>
              <a:buClrTx/>
            </a:pPr>
            <a:r>
              <a:rPr lang="zh-CN" altLang="en-US" b="1" dirty="0">
                <a:latin typeface="Times New Roman" panose="02020603050405020304" charset="0"/>
                <a:ea typeface="宋体" panose="02010600030101010101" pitchFamily="2" charset="-122"/>
              </a:rPr>
              <a:t>   （</a:t>
            </a:r>
            <a:r>
              <a:rPr lang="en-US" altLang="zh-CN" b="1" dirty="0">
                <a:latin typeface="Times New Roman" panose="02020603050405020304" charset="0"/>
                <a:ea typeface="宋体" panose="02010600030101010101" pitchFamily="2" charset="-122"/>
              </a:rPr>
              <a:t>1</a:t>
            </a:r>
            <a:r>
              <a:rPr lang="zh-CN" altLang="en-US" b="1"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2FSK</a:t>
            </a:r>
            <a:r>
              <a:rPr lang="zh-CN" altLang="en-US" b="1" dirty="0">
                <a:latin typeface="Times New Roman" panose="02020603050405020304" charset="0"/>
                <a:ea typeface="宋体" panose="02010600030101010101" pitchFamily="2" charset="-122"/>
              </a:rPr>
              <a:t>信号的功率谱与</a:t>
            </a:r>
            <a:r>
              <a:rPr lang="en-US" altLang="zh-CN" b="1" dirty="0">
                <a:latin typeface="Times New Roman" panose="02020603050405020304" charset="0"/>
                <a:ea typeface="宋体" panose="02010600030101010101" pitchFamily="2" charset="-122"/>
              </a:rPr>
              <a:t>2ASK</a:t>
            </a:r>
            <a:r>
              <a:rPr lang="zh-CN" altLang="en-US" b="1" dirty="0">
                <a:latin typeface="Times New Roman" panose="02020603050405020304" charset="0"/>
                <a:ea typeface="宋体" panose="02010600030101010101" pitchFamily="2" charset="-122"/>
              </a:rPr>
              <a:t>信号的功率谱相似，由离散谱和连续谱两部分组成。</a:t>
            </a:r>
          </a:p>
        </p:txBody>
      </p:sp>
      <p:grpSp>
        <p:nvGrpSpPr>
          <p:cNvPr id="366598" name="组合 366597"/>
          <p:cNvGrpSpPr/>
          <p:nvPr/>
        </p:nvGrpSpPr>
        <p:grpSpPr>
          <a:xfrm>
            <a:off x="1835150" y="3938587"/>
            <a:ext cx="4032250" cy="1077913"/>
            <a:chOff x="1156" y="2704"/>
            <a:chExt cx="2632" cy="679"/>
          </a:xfrm>
        </p:grpSpPr>
        <p:graphicFrame>
          <p:nvGraphicFramePr>
            <p:cNvPr id="366599" name="对象 366598"/>
            <p:cNvGraphicFramePr/>
            <p:nvPr/>
          </p:nvGraphicFramePr>
          <p:xfrm>
            <a:off x="1156" y="2704"/>
            <a:ext cx="1056" cy="317"/>
          </p:xfrm>
          <a:graphic>
            <a:graphicData uri="http://schemas.openxmlformats.org/presentationml/2006/ole">
              <mc:AlternateContent xmlns:mc="http://schemas.openxmlformats.org/markup-compatibility/2006">
                <mc:Choice xmlns:v="urn:schemas-microsoft-com:vml" Requires="v">
                  <p:oleObj spid="_x0000_s14817" r:id="rId8" imgW="761365" imgH="228600" progId="Equation.3">
                    <p:embed/>
                  </p:oleObj>
                </mc:Choice>
                <mc:Fallback>
                  <p:oleObj r:id="rId8" imgW="761365" imgH="228600" progId="Equation.3">
                    <p:embed/>
                    <p:pic>
                      <p:nvPicPr>
                        <p:cNvPr id="0" name="图片 3225"/>
                        <p:cNvPicPr/>
                        <p:nvPr/>
                      </p:nvPicPr>
                      <p:blipFill>
                        <a:blip r:embed="rId9"/>
                        <a:stretch>
                          <a:fillRect/>
                        </a:stretch>
                      </p:blipFill>
                      <p:spPr>
                        <a:xfrm>
                          <a:off x="1156" y="2704"/>
                          <a:ext cx="1056" cy="317"/>
                        </a:xfrm>
                        <a:prstGeom prst="rect">
                          <a:avLst/>
                        </a:prstGeom>
                        <a:noFill/>
                        <a:ln w="38100">
                          <a:noFill/>
                          <a:miter/>
                        </a:ln>
                      </p:spPr>
                    </p:pic>
                  </p:oleObj>
                </mc:Fallback>
              </mc:AlternateContent>
            </a:graphicData>
          </a:graphic>
        </p:graphicFrame>
        <p:graphicFrame>
          <p:nvGraphicFramePr>
            <p:cNvPr id="366600" name="对象 366599"/>
            <p:cNvGraphicFramePr/>
            <p:nvPr/>
          </p:nvGraphicFramePr>
          <p:xfrm>
            <a:off x="1156" y="3022"/>
            <a:ext cx="1056" cy="317"/>
          </p:xfrm>
          <a:graphic>
            <a:graphicData uri="http://schemas.openxmlformats.org/presentationml/2006/ole">
              <mc:AlternateContent xmlns:mc="http://schemas.openxmlformats.org/markup-compatibility/2006">
                <mc:Choice xmlns:v="urn:schemas-microsoft-com:vml" Requires="v">
                  <p:oleObj spid="_x0000_s14818" r:id="rId10" imgW="761365" imgH="228600" progId="Equation.3">
                    <p:embed/>
                  </p:oleObj>
                </mc:Choice>
                <mc:Fallback>
                  <p:oleObj r:id="rId10" imgW="761365" imgH="228600" progId="Equation.3">
                    <p:embed/>
                    <p:pic>
                      <p:nvPicPr>
                        <p:cNvPr id="0" name="图片 3224"/>
                        <p:cNvPicPr/>
                        <p:nvPr/>
                      </p:nvPicPr>
                      <p:blipFill>
                        <a:blip r:embed="rId11"/>
                        <a:stretch>
                          <a:fillRect/>
                        </a:stretch>
                      </p:blipFill>
                      <p:spPr>
                        <a:xfrm>
                          <a:off x="1156" y="3022"/>
                          <a:ext cx="1056" cy="317"/>
                        </a:xfrm>
                        <a:prstGeom prst="rect">
                          <a:avLst/>
                        </a:prstGeom>
                        <a:noFill/>
                        <a:ln w="38100">
                          <a:noFill/>
                          <a:miter/>
                        </a:ln>
                      </p:spPr>
                    </p:pic>
                  </p:oleObj>
                </mc:Fallback>
              </mc:AlternateContent>
            </a:graphicData>
          </a:graphic>
        </p:graphicFrame>
        <p:sp>
          <p:nvSpPr>
            <p:cNvPr id="366601" name="矩形 366600"/>
            <p:cNvSpPr/>
            <p:nvPr/>
          </p:nvSpPr>
          <p:spPr>
            <a:xfrm>
              <a:off x="2336" y="2704"/>
              <a:ext cx="1452" cy="679"/>
            </a:xfrm>
            <a:prstGeom prst="rect">
              <a:avLst/>
            </a:prstGeom>
            <a:noFill/>
            <a:ln w="9525">
              <a:noFill/>
            </a:ln>
          </p:spPr>
          <p:txBody>
            <a:bodyPr>
              <a:spAutoFit/>
            </a:bodyPr>
            <a:lstStyle/>
            <a:p>
              <a:pPr lvl="0">
                <a:lnSpc>
                  <a:spcPct val="120000"/>
                </a:lnSpc>
                <a:buClrTx/>
              </a:pPr>
              <a:r>
                <a:rPr lang="zh-CN" altLang="en-US" b="1" dirty="0">
                  <a:latin typeface="Verdana" panose="020B0604030504040204" pitchFamily="34" charset="0"/>
                  <a:ea typeface="宋体" panose="02010600030101010101" pitchFamily="2" charset="-122"/>
                </a:rPr>
                <a:t>，出现双峰；</a:t>
              </a:r>
            </a:p>
            <a:p>
              <a:pPr lvl="0">
                <a:lnSpc>
                  <a:spcPct val="120000"/>
                </a:lnSpc>
                <a:buClrTx/>
              </a:pPr>
              <a:endParaRPr lang="zh-CN" altLang="en-US" b="1" dirty="0">
                <a:latin typeface="Verdana" panose="020B0604030504040204" pitchFamily="34" charset="0"/>
                <a:ea typeface="宋体" panose="02010600030101010101" pitchFamily="2" charset="-122"/>
              </a:endParaRPr>
            </a:p>
            <a:p>
              <a:pPr lvl="0">
                <a:lnSpc>
                  <a:spcPct val="120000"/>
                </a:lnSpc>
                <a:buClrTx/>
              </a:pPr>
              <a:r>
                <a:rPr lang="zh-CN" altLang="en-US" b="1" dirty="0">
                  <a:latin typeface="Verdana" panose="020B0604030504040204" pitchFamily="34" charset="0"/>
                  <a:ea typeface="宋体" panose="02010600030101010101" pitchFamily="2" charset="-122"/>
                </a:rPr>
                <a:t>，出现单峰。</a:t>
              </a:r>
            </a:p>
          </p:txBody>
        </p:sp>
      </p:grpSp>
      <p:sp>
        <p:nvSpPr>
          <p:cNvPr id="366602" name="矩形 366601"/>
          <p:cNvSpPr/>
          <p:nvPr/>
        </p:nvSpPr>
        <p:spPr>
          <a:xfrm>
            <a:off x="539750" y="5018405"/>
            <a:ext cx="4225925" cy="512762"/>
          </a:xfrm>
          <a:prstGeom prst="rect">
            <a:avLst/>
          </a:prstGeom>
          <a:noFill/>
          <a:ln w="9525">
            <a:noFill/>
          </a:ln>
        </p:spPr>
        <p:txBody>
          <a:bodyPr wrap="none" anchor="t">
            <a:spAutoFit/>
          </a:bodyPr>
          <a:lstStyle/>
          <a:p>
            <a:pPr lvl="0">
              <a:lnSpc>
                <a:spcPct val="115000"/>
              </a:lnSpc>
              <a:spcBef>
                <a:spcPct val="25000"/>
              </a:spcBef>
            </a:pPr>
            <a:r>
              <a:rPr lang="zh-CN" altLang="en-US" b="1"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3</a:t>
            </a:r>
            <a:r>
              <a:rPr lang="zh-CN" altLang="en-US" b="1"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2FSK</a:t>
            </a:r>
            <a:r>
              <a:rPr lang="zh-CN" altLang="en-US" b="1" dirty="0">
                <a:latin typeface="Times New Roman" panose="02020603050405020304" charset="0"/>
                <a:ea typeface="宋体" panose="02010600030101010101" pitchFamily="2" charset="-122"/>
              </a:rPr>
              <a:t>信号的</a:t>
            </a:r>
            <a:r>
              <a:rPr lang="zh-CN" altLang="en-US" b="1" dirty="0">
                <a:solidFill>
                  <a:srgbClr val="CC3300"/>
                </a:solidFill>
                <a:latin typeface="Times New Roman" panose="02020603050405020304" charset="0"/>
                <a:ea typeface="黑体" panose="02010609060101010101" pitchFamily="49" charset="-122"/>
              </a:rPr>
              <a:t>频带宽度</a:t>
            </a:r>
            <a:r>
              <a:rPr lang="zh-CN" altLang="en-US" b="1" dirty="0">
                <a:latin typeface="Times New Roman" panose="02020603050405020304" charset="0"/>
                <a:ea typeface="宋体" panose="02010600030101010101" pitchFamily="2" charset="-122"/>
              </a:rPr>
              <a:t>为</a:t>
            </a:r>
            <a:r>
              <a:rPr lang="zh-CN" altLang="en-US" sz="1800" dirty="0">
                <a:latin typeface="Verdana" panose="020B0604030504040204" pitchFamily="34" charset="0"/>
                <a:ea typeface="宋体" panose="02010600030101010101" pitchFamily="2" charset="-122"/>
              </a:rPr>
              <a:t> </a:t>
            </a:r>
          </a:p>
        </p:txBody>
      </p:sp>
      <p:graphicFrame>
        <p:nvGraphicFramePr>
          <p:cNvPr id="366605" name="对象 366604"/>
          <p:cNvGraphicFramePr/>
          <p:nvPr/>
        </p:nvGraphicFramePr>
        <p:xfrm>
          <a:off x="1187450" y="549275"/>
          <a:ext cx="6553200" cy="752475"/>
        </p:xfrm>
        <a:graphic>
          <a:graphicData uri="http://schemas.openxmlformats.org/presentationml/2006/ole">
            <mc:AlternateContent xmlns:mc="http://schemas.openxmlformats.org/markup-compatibility/2006">
              <mc:Choice xmlns:v="urn:schemas-microsoft-com:vml" Requires="v">
                <p:oleObj spid="_x0000_s14819" r:id="rId12" imgW="3795395" imgH="393700" progId="Equation.DSMT4">
                  <p:embed/>
                </p:oleObj>
              </mc:Choice>
              <mc:Fallback>
                <p:oleObj r:id="rId12" imgW="3795395" imgH="393700" progId="Equation.DSMT4">
                  <p:embed/>
                  <p:pic>
                    <p:nvPicPr>
                      <p:cNvPr id="0" name="图片 3222"/>
                      <p:cNvPicPr/>
                      <p:nvPr/>
                    </p:nvPicPr>
                    <p:blipFill>
                      <a:blip r:embed="rId13"/>
                      <a:stretch>
                        <a:fillRect/>
                      </a:stretch>
                    </p:blipFill>
                    <p:spPr>
                      <a:xfrm>
                        <a:off x="1187450" y="549275"/>
                        <a:ext cx="6553200" cy="752475"/>
                      </a:xfrm>
                      <a:prstGeom prst="rect">
                        <a:avLst/>
                      </a:prstGeom>
                      <a:solidFill>
                        <a:srgbClr val="CCFFFF"/>
                      </a:solidFill>
                      <a:ln w="38100">
                        <a:noFill/>
                        <a:miter/>
                      </a:ln>
                    </p:spPr>
                  </p:pic>
                </p:oleObj>
              </mc:Fallback>
            </mc:AlternateContent>
          </a:graphicData>
        </a:graphic>
      </p:graphicFrame>
      <p:sp>
        <p:nvSpPr>
          <p:cNvPr id="366607" name="矩形 366606"/>
          <p:cNvSpPr/>
          <p:nvPr/>
        </p:nvSpPr>
        <p:spPr>
          <a:xfrm>
            <a:off x="0" y="2528888"/>
            <a:ext cx="9144000" cy="0"/>
          </a:xfrm>
          <a:prstGeom prst="rect">
            <a:avLst/>
          </a:prstGeom>
          <a:noFill/>
          <a:ln w="9525">
            <a:noFill/>
          </a:ln>
        </p:spPr>
        <p:txBody>
          <a:bodyPr/>
          <a:lstStyle/>
          <a:p>
            <a:endParaRPr lang="zh-CN" altLang="en-US"/>
          </a:p>
        </p:txBody>
      </p:sp>
      <p:graphicFrame>
        <p:nvGraphicFramePr>
          <p:cNvPr id="366609" name="对象 366608"/>
          <p:cNvGraphicFramePr/>
          <p:nvPr>
            <p:extLst>
              <p:ext uri="{D42A27DB-BD31-4B8C-83A1-F6EECF244321}">
                <p14:modId xmlns:p14="http://schemas.microsoft.com/office/powerpoint/2010/main" val="3629650045"/>
              </p:ext>
            </p:extLst>
          </p:nvPr>
        </p:nvGraphicFramePr>
        <p:xfrm>
          <a:off x="3995738" y="1268760"/>
          <a:ext cx="4176712" cy="2139950"/>
        </p:xfrm>
        <a:graphic>
          <a:graphicData uri="http://schemas.openxmlformats.org/presentationml/2006/ole">
            <mc:AlternateContent xmlns:mc="http://schemas.openxmlformats.org/markup-compatibility/2006">
              <mc:Choice xmlns:v="urn:schemas-microsoft-com:vml" Requires="v">
                <p:oleObj spid="_x0000_s14820" r:id="rId14" imgW="1936115" imgH="1003935" progId="Visio.Drawing.11">
                  <p:embed/>
                </p:oleObj>
              </mc:Choice>
              <mc:Fallback>
                <p:oleObj r:id="rId14" imgW="1936115" imgH="1003935" progId="Visio.Drawing.11">
                  <p:embed/>
                  <p:pic>
                    <p:nvPicPr>
                      <p:cNvPr id="0" name="图片 3214"/>
                      <p:cNvPicPr/>
                      <p:nvPr/>
                    </p:nvPicPr>
                    <p:blipFill>
                      <a:blip r:embed="rId15"/>
                      <a:stretch>
                        <a:fillRect/>
                      </a:stretch>
                    </p:blipFill>
                    <p:spPr>
                      <a:xfrm>
                        <a:off x="3995738" y="1268760"/>
                        <a:ext cx="4176712" cy="2139950"/>
                      </a:xfrm>
                      <a:prstGeom prst="rect">
                        <a:avLst/>
                      </a:prstGeom>
                      <a:solidFill>
                        <a:srgbClr val="CCFFFF"/>
                      </a:solidFill>
                      <a:ln w="38100">
                        <a:noFill/>
                        <a:miter/>
                      </a:ln>
                    </p:spPr>
                  </p:pic>
                </p:oleObj>
              </mc:Fallback>
            </mc:AlternateContent>
          </a:graphicData>
        </a:graphic>
      </p:graphicFrame>
      <p:sp>
        <p:nvSpPr>
          <p:cNvPr id="366608" name="矩形 366607"/>
          <p:cNvSpPr/>
          <p:nvPr/>
        </p:nvSpPr>
        <p:spPr>
          <a:xfrm>
            <a:off x="7524750" y="1844675"/>
            <a:ext cx="1081088" cy="1006475"/>
          </a:xfrm>
          <a:prstGeom prst="rect">
            <a:avLst/>
          </a:prstGeom>
          <a:noFill/>
          <a:ln w="9525">
            <a:noFill/>
          </a:ln>
        </p:spPr>
        <p:txBody>
          <a:bodyPr anchor="ctr">
            <a:spAutoFit/>
          </a:bodyPr>
          <a:lstStyle/>
          <a:p>
            <a:pPr lvl="0"/>
            <a:r>
              <a:rPr lang="zh-CN" altLang="en-US" sz="2000" b="1" dirty="0">
                <a:solidFill>
                  <a:schemeClr val="accent2"/>
                </a:solidFill>
                <a:latin typeface="Times New Roman" panose="02020603050405020304" charset="0"/>
                <a:ea typeface="宋体" panose="02010600030101010101" pitchFamily="2" charset="-122"/>
              </a:rPr>
              <a:t>仅画出正频率部分 </a:t>
            </a:r>
          </a:p>
        </p:txBody>
      </p:sp>
      <p:sp>
        <p:nvSpPr>
          <p:cNvPr id="3" name="灯片编号占位符 2"/>
          <p:cNvSpPr>
            <a:spLocks noGrp="1"/>
          </p:cNvSpPr>
          <p:nvPr>
            <p:ph type="sldNum" sz="quarter" idx="12"/>
          </p:nvPr>
        </p:nvSpPr>
        <p:spPr/>
        <p:txBody>
          <a:bodyPr/>
          <a:lstStyle/>
          <a:p>
            <a:pPr lvl="0"/>
            <a:fld id="{9A0DB2DC-4C9A-4742-B13C-FB6460FD3503}" type="slidenum">
              <a:rPr lang="en-US" altLang="zh-CN" dirty="0"/>
              <a:t>28</a:t>
            </a:fld>
            <a:endParaRPr lang="zh-CN" dirty="0"/>
          </a:p>
        </p:txBody>
      </p:sp>
      <p:graphicFrame>
        <p:nvGraphicFramePr>
          <p:cNvPr id="16" name="对象 15">
            <a:extLst>
              <a:ext uri="{FF2B5EF4-FFF2-40B4-BE49-F238E27FC236}">
                <a16:creationId xmlns:a16="http://schemas.microsoft.com/office/drawing/2014/main" id="{5144E1EC-68D3-43F9-816F-30617479C974}"/>
              </a:ext>
            </a:extLst>
          </p:cNvPr>
          <p:cNvGraphicFramePr/>
          <p:nvPr>
            <p:extLst>
              <p:ext uri="{D42A27DB-BD31-4B8C-83A1-F6EECF244321}">
                <p14:modId xmlns:p14="http://schemas.microsoft.com/office/powerpoint/2010/main" val="2652940013"/>
              </p:ext>
            </p:extLst>
          </p:nvPr>
        </p:nvGraphicFramePr>
        <p:xfrm>
          <a:off x="2843808" y="5710555"/>
          <a:ext cx="4486275" cy="933450"/>
        </p:xfrm>
        <a:graphic>
          <a:graphicData uri="http://schemas.openxmlformats.org/presentationml/2006/ole">
            <mc:AlternateContent xmlns:mc="http://schemas.openxmlformats.org/markup-compatibility/2006">
              <mc:Choice xmlns:v="urn:schemas-microsoft-com:vml" Requires="v">
                <p:oleObj spid="_x0000_s14821" r:id="rId16" imgW="2082165" imgH="431800" progId="Equation.DSMT4">
                  <p:embed/>
                </p:oleObj>
              </mc:Choice>
              <mc:Fallback>
                <p:oleObj r:id="rId16" imgW="2082165" imgH="431800" progId="Equation.DSMT4">
                  <p:embed/>
                  <p:pic>
                    <p:nvPicPr>
                      <p:cNvPr id="367626" name="对象 367625"/>
                      <p:cNvPicPr/>
                      <p:nvPr/>
                    </p:nvPicPr>
                    <p:blipFill>
                      <a:blip r:embed="rId17"/>
                      <a:stretch>
                        <a:fillRect/>
                      </a:stretch>
                    </p:blipFill>
                    <p:spPr>
                      <a:xfrm>
                        <a:off x="2843808" y="5710555"/>
                        <a:ext cx="4486275" cy="933450"/>
                      </a:xfrm>
                      <a:prstGeom prst="rect">
                        <a:avLst/>
                      </a:prstGeom>
                      <a:noFill/>
                      <a:ln w="38100">
                        <a:noFill/>
                        <a:miter/>
                      </a:ln>
                    </p:spPr>
                  </p:pic>
                </p:oleObj>
              </mc:Fallback>
            </mc:AlternateContent>
          </a:graphicData>
        </a:graphic>
      </p:graphicFrame>
      <p:sp>
        <p:nvSpPr>
          <p:cNvPr id="2" name="矩形 1">
            <a:extLst>
              <a:ext uri="{FF2B5EF4-FFF2-40B4-BE49-F238E27FC236}">
                <a16:creationId xmlns:a16="http://schemas.microsoft.com/office/drawing/2014/main" id="{36CD4845-3D42-463A-ACD8-1CD8975659D6}"/>
              </a:ext>
            </a:extLst>
          </p:cNvPr>
          <p:cNvSpPr/>
          <p:nvPr/>
        </p:nvSpPr>
        <p:spPr>
          <a:xfrm>
            <a:off x="634748" y="5992614"/>
            <a:ext cx="2358338" cy="369332"/>
          </a:xfrm>
          <a:prstGeom prst="rect">
            <a:avLst/>
          </a:prstGeom>
        </p:spPr>
        <p:txBody>
          <a:bodyPr wrap="none">
            <a:spAutoFit/>
          </a:bodyPr>
          <a:lstStyle/>
          <a:p>
            <a:r>
              <a:rPr lang="zh-CN" altLang="en-US" b="1" dirty="0">
                <a:latin typeface="Times New Roman" panose="02020603050405020304" charset="0"/>
              </a:rPr>
              <a:t>系统的</a:t>
            </a:r>
            <a:r>
              <a:rPr lang="zh-CN" altLang="en-US" b="1" dirty="0">
                <a:solidFill>
                  <a:srgbClr val="CC3300"/>
                </a:solidFill>
                <a:latin typeface="Times New Roman" panose="02020603050405020304" charset="0"/>
              </a:rPr>
              <a:t>频带利用率</a:t>
            </a:r>
            <a:r>
              <a:rPr lang="zh-CN" altLang="en-US" b="1" dirty="0">
                <a:latin typeface="Times New Roman" panose="02020603050405020304" charset="0"/>
              </a:rPr>
              <a:t>为</a:t>
            </a:r>
            <a:r>
              <a:rPr lang="zh-CN" altLang="en-US" dirty="0">
                <a:latin typeface="Verdana" panose="020B0604030504040204" pitchFamily="34" charset="0"/>
              </a:rPr>
              <a:t> </a:t>
            </a:r>
            <a:endParaRPr lang="zh-CN" altLang="en-US" dirty="0"/>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内容占位符 2"/>
          <p:cNvSpPr>
            <a:spLocks noGrp="1"/>
          </p:cNvSpPr>
          <p:nvPr>
            <p:ph idx="1"/>
          </p:nvPr>
        </p:nvSpPr>
        <p:spPr>
          <a:xfrm>
            <a:off x="250825" y="692150"/>
            <a:ext cx="8704263" cy="5440363"/>
          </a:xfrm>
        </p:spPr>
        <p:txBody>
          <a:bodyPr/>
          <a:lstStyle/>
          <a:p>
            <a:r>
              <a:rPr lang="en-US" altLang="zh-CN" sz="2800"/>
              <a:t>Bell 108 modem</a:t>
            </a:r>
            <a:r>
              <a:rPr lang="zh-CN" altLang="en-US" sz="2800"/>
              <a:t>：使用</a:t>
            </a:r>
            <a:r>
              <a:rPr lang="en-US" altLang="zh-CN" sz="2800"/>
              <a:t>BFSK</a:t>
            </a:r>
            <a:r>
              <a:rPr lang="zh-CN" altLang="en-US" sz="2800"/>
              <a:t>调制，全双工方式</a:t>
            </a:r>
            <a:endParaRPr lang="en-US" altLang="zh-CN" sz="2800"/>
          </a:p>
          <a:p>
            <a:pPr lvl="1"/>
            <a:r>
              <a:rPr lang="zh-CN" altLang="en-US" sz="2400"/>
              <a:t>一路载波频率是</a:t>
            </a:r>
            <a:r>
              <a:rPr lang="en-US" altLang="zh-CN" sz="2400"/>
              <a:t>1170Hz</a:t>
            </a:r>
            <a:r>
              <a:rPr lang="zh-CN" altLang="en-US" sz="2400"/>
              <a:t>，频移</a:t>
            </a:r>
            <a:r>
              <a:rPr lang="en-US" altLang="zh-CN" sz="2400"/>
              <a:t>100Hz</a:t>
            </a:r>
          </a:p>
          <a:p>
            <a:pPr lvl="1"/>
            <a:r>
              <a:rPr lang="zh-CN" altLang="en-US" sz="2400"/>
              <a:t>另一路载波频率是</a:t>
            </a:r>
            <a:r>
              <a:rPr lang="en-US" altLang="zh-CN" sz="2400"/>
              <a:t>2125Hz</a:t>
            </a:r>
            <a:r>
              <a:rPr lang="zh-CN" altLang="en-US" sz="2400"/>
              <a:t>，频移</a:t>
            </a:r>
            <a:r>
              <a:rPr lang="en-US" altLang="zh-CN" sz="2400"/>
              <a:t>100Hz</a:t>
            </a:r>
            <a:endParaRPr lang="zh-CN" altLang="en-US" sz="2400"/>
          </a:p>
        </p:txBody>
      </p:sp>
      <p:sp>
        <p:nvSpPr>
          <p:cNvPr id="4" name="灯片编号占位符 3"/>
          <p:cNvSpPr>
            <a:spLocks noGrp="1"/>
          </p:cNvSpPr>
          <p:nvPr>
            <p:ph type="sldNum" sz="quarter" idx="12"/>
          </p:nvPr>
        </p:nvSpPr>
        <p:spPr/>
        <p:txBody>
          <a:bodyPr/>
          <a:lstStyle/>
          <a:p>
            <a:pPr>
              <a:defRPr/>
            </a:pPr>
            <a:fld id="{B64CFEA3-6A9D-4210-9262-A98DEDA3D74C}" type="slidenum">
              <a:rPr lang="zh-CN" altLang="en-US" smtClean="0"/>
              <a:t>29</a:t>
            </a:fld>
            <a:endParaRPr lang="zh-CN" altLang="en-US"/>
          </a:p>
        </p:txBody>
      </p:sp>
      <p:pic>
        <p:nvPicPr>
          <p:cNvPr id="27651" name="Picture 2"/>
          <p:cNvPicPr>
            <a:picLocks noChangeAspect="1" noChangeArrowheads="1"/>
          </p:cNvPicPr>
          <p:nvPr/>
        </p:nvPicPr>
        <p:blipFill>
          <a:blip r:embed="rId2"/>
          <a:srcRect/>
          <a:stretch>
            <a:fillRect/>
          </a:stretch>
        </p:blipFill>
        <p:spPr bwMode="auto">
          <a:xfrm>
            <a:off x="217488" y="2852738"/>
            <a:ext cx="8891587" cy="4003675"/>
          </a:xfrm>
          <a:prstGeom prst="rect">
            <a:avLst/>
          </a:prstGeom>
          <a:noFill/>
          <a:ln w="9525">
            <a:noFill/>
            <a:miter lim="800000"/>
            <a:headEnd/>
            <a:tailEnd/>
          </a:ln>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19809"/>
          <p:cNvSpPr>
            <a:spLocks noGrp="1"/>
          </p:cNvSpPr>
          <p:nvPr>
            <p:ph type="title"/>
          </p:nvPr>
        </p:nvSpPr>
        <p:spPr>
          <a:xfrm>
            <a:off x="250825" y="214630"/>
            <a:ext cx="8693150" cy="1047115"/>
          </a:xfrm>
        </p:spPr>
        <p:txBody>
          <a:bodyPr lIns="92075" tIns="46038" rIns="92075" bIns="46038" anchor="b"/>
          <a:lstStyle/>
          <a:p>
            <a:r>
              <a:rPr lang="zh-CN" altLang="en-US" dirty="0"/>
              <a:t>数字通信</a:t>
            </a:r>
          </a:p>
        </p:txBody>
      </p:sp>
      <p:grpSp>
        <p:nvGrpSpPr>
          <p:cNvPr id="119915" name="组合 119914"/>
          <p:cNvGrpSpPr/>
          <p:nvPr/>
        </p:nvGrpSpPr>
        <p:grpSpPr>
          <a:xfrm>
            <a:off x="230188" y="1900238"/>
            <a:ext cx="8210550" cy="2638425"/>
            <a:chOff x="145" y="1197"/>
            <a:chExt cx="5172" cy="1662"/>
          </a:xfrm>
        </p:grpSpPr>
        <p:sp>
          <p:nvSpPr>
            <p:cNvPr id="119816" name="矩形 119815"/>
            <p:cNvSpPr/>
            <p:nvPr/>
          </p:nvSpPr>
          <p:spPr>
            <a:xfrm>
              <a:off x="145" y="1197"/>
              <a:ext cx="18" cy="86"/>
            </a:xfrm>
            <a:prstGeom prst="rect">
              <a:avLst/>
            </a:prstGeom>
            <a:noFill/>
            <a:ln w="19050">
              <a:noFill/>
            </a:ln>
          </p:spPr>
          <p:txBody>
            <a:bodyPr wrap="none" lIns="0" tIns="0" rIns="0" bIns="0">
              <a:spAutoFit/>
            </a:bodyPr>
            <a:lstStyle/>
            <a:p>
              <a:pPr lvl="0" eaLnBrk="0" hangingPunct="0"/>
              <a:r>
                <a:rPr lang="en-US" altLang="zh-CN" sz="900" dirty="0">
                  <a:solidFill>
                    <a:srgbClr val="000000"/>
                  </a:solidFill>
                  <a:latin typeface="Times New Roman" panose="02020603050405020304" charset="0"/>
                  <a:ea typeface="宋体" panose="02010600030101010101" pitchFamily="2" charset="-122"/>
                </a:rPr>
                <a:t> </a:t>
              </a:r>
              <a:endParaRPr lang="en-US" altLang="zh-CN" sz="3200" dirty="0">
                <a:latin typeface="Arial" panose="020B0604020202020204" pitchFamily="34" charset="0"/>
                <a:ea typeface="宋体" panose="02010600030101010101" pitchFamily="2" charset="-122"/>
              </a:endParaRPr>
            </a:p>
          </p:txBody>
        </p:sp>
        <p:sp>
          <p:nvSpPr>
            <p:cNvPr id="119817" name="矩形 119816"/>
            <p:cNvSpPr/>
            <p:nvPr/>
          </p:nvSpPr>
          <p:spPr>
            <a:xfrm>
              <a:off x="1086" y="1339"/>
              <a:ext cx="267" cy="1005"/>
            </a:xfrm>
            <a:prstGeom prst="rect">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a:p>
          </p:txBody>
        </p:sp>
        <p:sp>
          <p:nvSpPr>
            <p:cNvPr id="119818" name="矩形 119817"/>
            <p:cNvSpPr/>
            <p:nvPr/>
          </p:nvSpPr>
          <p:spPr>
            <a:xfrm>
              <a:off x="1155" y="1459"/>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信</a:t>
              </a:r>
              <a:endParaRPr lang="zh-CN" altLang="en-US" sz="3200" dirty="0">
                <a:latin typeface="Arial" panose="020B0604020202020204" pitchFamily="34" charset="0"/>
                <a:ea typeface="宋体" panose="02010600030101010101" pitchFamily="2" charset="-122"/>
              </a:endParaRPr>
            </a:p>
          </p:txBody>
        </p:sp>
        <p:sp>
          <p:nvSpPr>
            <p:cNvPr id="119819" name="矩形 119818"/>
            <p:cNvSpPr/>
            <p:nvPr/>
          </p:nvSpPr>
          <p:spPr>
            <a:xfrm>
              <a:off x="1155" y="1623"/>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源</a:t>
              </a:r>
              <a:endParaRPr lang="zh-CN" altLang="en-US" sz="3200" dirty="0">
                <a:latin typeface="Arial" panose="020B0604020202020204" pitchFamily="34" charset="0"/>
                <a:ea typeface="宋体" panose="02010600030101010101" pitchFamily="2" charset="-122"/>
              </a:endParaRPr>
            </a:p>
          </p:txBody>
        </p:sp>
        <p:sp>
          <p:nvSpPr>
            <p:cNvPr id="119820" name="矩形 119819"/>
            <p:cNvSpPr/>
            <p:nvPr/>
          </p:nvSpPr>
          <p:spPr>
            <a:xfrm>
              <a:off x="1155" y="1785"/>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编</a:t>
              </a:r>
              <a:endParaRPr lang="zh-CN" altLang="en-US" sz="3200" dirty="0">
                <a:latin typeface="Arial" panose="020B0604020202020204" pitchFamily="34" charset="0"/>
                <a:ea typeface="宋体" panose="02010600030101010101" pitchFamily="2" charset="-122"/>
              </a:endParaRPr>
            </a:p>
          </p:txBody>
        </p:sp>
        <p:sp>
          <p:nvSpPr>
            <p:cNvPr id="119821" name="矩形 119820"/>
            <p:cNvSpPr/>
            <p:nvPr/>
          </p:nvSpPr>
          <p:spPr>
            <a:xfrm>
              <a:off x="1155" y="1949"/>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码</a:t>
              </a:r>
              <a:endParaRPr lang="zh-CN" altLang="en-US" sz="3200" dirty="0">
                <a:latin typeface="Arial" panose="020B0604020202020204" pitchFamily="34" charset="0"/>
                <a:ea typeface="宋体" panose="02010600030101010101" pitchFamily="2" charset="-122"/>
              </a:endParaRPr>
            </a:p>
          </p:txBody>
        </p:sp>
        <p:sp>
          <p:nvSpPr>
            <p:cNvPr id="119822" name="矩形 119821"/>
            <p:cNvSpPr/>
            <p:nvPr/>
          </p:nvSpPr>
          <p:spPr>
            <a:xfrm>
              <a:off x="1155" y="2110"/>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器</a:t>
              </a:r>
              <a:endParaRPr lang="zh-CN" altLang="en-US" sz="3200" dirty="0">
                <a:latin typeface="Arial" panose="020B0604020202020204" pitchFamily="34" charset="0"/>
                <a:ea typeface="宋体" panose="02010600030101010101" pitchFamily="2" charset="-122"/>
              </a:endParaRPr>
            </a:p>
          </p:txBody>
        </p:sp>
        <p:sp>
          <p:nvSpPr>
            <p:cNvPr id="119823" name="矩形 119822"/>
            <p:cNvSpPr/>
            <p:nvPr/>
          </p:nvSpPr>
          <p:spPr>
            <a:xfrm>
              <a:off x="1281" y="2105"/>
              <a:ext cx="32" cy="154"/>
            </a:xfrm>
            <a:prstGeom prst="rect">
              <a:avLst/>
            </a:prstGeom>
            <a:noFill/>
            <a:ln w="19050">
              <a:noFill/>
            </a:ln>
          </p:spPr>
          <p:txBody>
            <a:bodyPr wrap="none" lIns="0" tIns="0" rIns="0" bIns="0">
              <a:spAutoFit/>
            </a:bodyPr>
            <a:lstStyle/>
            <a:p>
              <a:pPr lvl="0" eaLnBrk="0" hangingPunct="0"/>
              <a:r>
                <a:rPr lang="en-US" altLang="zh-CN" sz="1600" dirty="0">
                  <a:solidFill>
                    <a:srgbClr val="000000"/>
                  </a:solidFill>
                  <a:latin typeface="Times New Roman" panose="02020603050405020304" charset="0"/>
                  <a:ea typeface="宋体" panose="02010600030101010101" pitchFamily="2" charset="-122"/>
                </a:rPr>
                <a:t> </a:t>
              </a:r>
              <a:endParaRPr lang="en-US" altLang="zh-CN" sz="3200" dirty="0">
                <a:latin typeface="Arial" panose="020B0604020202020204" pitchFamily="34" charset="0"/>
                <a:ea typeface="宋体" panose="02010600030101010101" pitchFamily="2" charset="-122"/>
              </a:endParaRPr>
            </a:p>
          </p:txBody>
        </p:sp>
        <p:grpSp>
          <p:nvGrpSpPr>
            <p:cNvPr id="119826" name="组合 119825"/>
            <p:cNvGrpSpPr/>
            <p:nvPr/>
          </p:nvGrpSpPr>
          <p:grpSpPr>
            <a:xfrm>
              <a:off x="2325" y="1871"/>
              <a:ext cx="169" cy="75"/>
              <a:chOff x="2325" y="1871"/>
              <a:chExt cx="169" cy="75"/>
            </a:xfrm>
          </p:grpSpPr>
          <p:sp>
            <p:nvSpPr>
              <p:cNvPr id="119824" name="直接连接符 119823"/>
              <p:cNvSpPr/>
              <p:nvPr/>
            </p:nvSpPr>
            <p:spPr>
              <a:xfrm>
                <a:off x="2325" y="1907"/>
                <a:ext cx="167" cy="1"/>
              </a:xfrm>
              <a:prstGeom prst="line">
                <a:avLst/>
              </a:prstGeom>
              <a:ln w="19050" cap="flat" cmpd="sng">
                <a:solidFill>
                  <a:srgbClr val="000000"/>
                </a:solidFill>
                <a:prstDash val="solid"/>
                <a:headEnd type="none" w="med" len="med"/>
                <a:tailEnd type="none" w="med" len="med"/>
              </a:ln>
            </p:spPr>
          </p:sp>
          <p:sp>
            <p:nvSpPr>
              <p:cNvPr id="119825" name="任意多边形 119824"/>
              <p:cNvSpPr/>
              <p:nvPr/>
            </p:nvSpPr>
            <p:spPr>
              <a:xfrm>
                <a:off x="2416" y="1871"/>
                <a:ext cx="78" cy="75"/>
              </a:xfrm>
              <a:custGeom>
                <a:avLst/>
                <a:gdLst/>
                <a:ahLst/>
                <a:cxnLst/>
                <a:rect l="0" t="0" r="0" b="0"/>
                <a:pathLst>
                  <a:path w="78" h="75">
                    <a:moveTo>
                      <a:pt x="0" y="75"/>
                    </a:moveTo>
                    <a:lnTo>
                      <a:pt x="78" y="36"/>
                    </a:lnTo>
                    <a:lnTo>
                      <a:pt x="0" y="0"/>
                    </a:lnTo>
                  </a:path>
                </a:pathLst>
              </a:custGeom>
              <a:noFill/>
              <a:ln w="19050" cap="flat" cmpd="sng">
                <a:solidFill>
                  <a:srgbClr val="000000"/>
                </a:solidFill>
                <a:prstDash val="solid"/>
                <a:headEnd type="none" w="med" len="med"/>
                <a:tailEnd type="none" w="med" len="med"/>
              </a:ln>
            </p:spPr>
            <p:txBody>
              <a:bodyPr/>
              <a:lstStyle/>
              <a:p>
                <a:endParaRPr lang="zh-CN" altLang="en-US"/>
              </a:p>
            </p:txBody>
          </p:sp>
        </p:grpSp>
        <p:sp>
          <p:nvSpPr>
            <p:cNvPr id="119827" name="矩形 119826"/>
            <p:cNvSpPr/>
            <p:nvPr/>
          </p:nvSpPr>
          <p:spPr>
            <a:xfrm>
              <a:off x="2770" y="2661"/>
              <a:ext cx="309" cy="198"/>
            </a:xfrm>
            <a:prstGeom prst="rect">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a:p>
          </p:txBody>
        </p:sp>
        <p:sp>
          <p:nvSpPr>
            <p:cNvPr id="119828" name="矩形 119827"/>
            <p:cNvSpPr/>
            <p:nvPr/>
          </p:nvSpPr>
          <p:spPr>
            <a:xfrm>
              <a:off x="2790" y="2698"/>
              <a:ext cx="256"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噪声</a:t>
              </a:r>
              <a:endParaRPr lang="zh-CN" altLang="en-US" sz="3200" dirty="0">
                <a:latin typeface="Arial" panose="020B0604020202020204" pitchFamily="34" charset="0"/>
                <a:ea typeface="宋体" panose="02010600030101010101" pitchFamily="2" charset="-122"/>
              </a:endParaRPr>
            </a:p>
          </p:txBody>
        </p:sp>
        <p:sp>
          <p:nvSpPr>
            <p:cNvPr id="119829" name="矩形 119828"/>
            <p:cNvSpPr/>
            <p:nvPr/>
          </p:nvSpPr>
          <p:spPr>
            <a:xfrm>
              <a:off x="3040" y="2672"/>
              <a:ext cx="38" cy="182"/>
            </a:xfrm>
            <a:prstGeom prst="rect">
              <a:avLst/>
            </a:prstGeom>
            <a:noFill/>
            <a:ln w="19050">
              <a:noFill/>
            </a:ln>
          </p:spPr>
          <p:txBody>
            <a:bodyPr wrap="none" lIns="0" tIns="0" rIns="0" bIns="0">
              <a:spAutoFit/>
            </a:bodyPr>
            <a:lstStyle/>
            <a:p>
              <a:pPr lvl="0" eaLnBrk="0" hangingPunct="0"/>
              <a:r>
                <a:rPr lang="en-US" altLang="zh-CN" sz="1900" dirty="0">
                  <a:solidFill>
                    <a:srgbClr val="000000"/>
                  </a:solidFill>
                  <a:latin typeface="Times New Roman" panose="02020603050405020304" charset="0"/>
                  <a:ea typeface="宋体" panose="02010600030101010101" pitchFamily="2" charset="-122"/>
                </a:rPr>
                <a:t> </a:t>
              </a:r>
              <a:endParaRPr lang="en-US" altLang="zh-CN" sz="3200" dirty="0">
                <a:latin typeface="Arial" panose="020B0604020202020204" pitchFamily="34" charset="0"/>
                <a:ea typeface="宋体" panose="02010600030101010101" pitchFamily="2" charset="-122"/>
              </a:endParaRPr>
            </a:p>
          </p:txBody>
        </p:sp>
        <p:sp>
          <p:nvSpPr>
            <p:cNvPr id="119830" name="矩形 119829"/>
            <p:cNvSpPr/>
            <p:nvPr/>
          </p:nvSpPr>
          <p:spPr>
            <a:xfrm>
              <a:off x="529" y="2494"/>
              <a:ext cx="1420" cy="195"/>
            </a:xfrm>
            <a:prstGeom prst="rect">
              <a:avLst/>
            </a:prstGeom>
            <a:solidFill>
              <a:srgbClr val="FFFFFF"/>
            </a:solidFill>
            <a:ln w="19050" cap="flat" cmpd="sng">
              <a:solidFill>
                <a:schemeClr val="bg2"/>
              </a:solidFill>
              <a:prstDash val="solid"/>
              <a:miter/>
              <a:headEnd type="none" w="med" len="med"/>
              <a:tailEnd type="none" w="med" len="med"/>
            </a:ln>
          </p:spPr>
          <p:txBody>
            <a:bodyPr/>
            <a:lstStyle/>
            <a:p>
              <a:endParaRPr lang="zh-CN" altLang="en-US"/>
            </a:p>
          </p:txBody>
        </p:sp>
        <p:sp>
          <p:nvSpPr>
            <p:cNvPr id="119831" name="矩形 119830"/>
            <p:cNvSpPr/>
            <p:nvPr/>
          </p:nvSpPr>
          <p:spPr>
            <a:xfrm>
              <a:off x="924" y="2528"/>
              <a:ext cx="640"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发送端时钟</a:t>
              </a:r>
              <a:endParaRPr lang="zh-CN" altLang="en-US" sz="3200" dirty="0">
                <a:latin typeface="Arial" panose="020B0604020202020204" pitchFamily="34" charset="0"/>
                <a:ea typeface="宋体" panose="02010600030101010101" pitchFamily="2" charset="-122"/>
              </a:endParaRPr>
            </a:p>
          </p:txBody>
        </p:sp>
        <p:sp>
          <p:nvSpPr>
            <p:cNvPr id="119832" name="矩形 119831"/>
            <p:cNvSpPr/>
            <p:nvPr/>
          </p:nvSpPr>
          <p:spPr>
            <a:xfrm>
              <a:off x="1551" y="2503"/>
              <a:ext cx="38" cy="182"/>
            </a:xfrm>
            <a:prstGeom prst="rect">
              <a:avLst/>
            </a:prstGeom>
            <a:noFill/>
            <a:ln w="19050">
              <a:noFill/>
            </a:ln>
          </p:spPr>
          <p:txBody>
            <a:bodyPr wrap="none" lIns="0" tIns="0" rIns="0" bIns="0">
              <a:spAutoFit/>
            </a:bodyPr>
            <a:lstStyle/>
            <a:p>
              <a:pPr lvl="0" eaLnBrk="0" hangingPunct="0"/>
              <a:r>
                <a:rPr lang="en-US" altLang="zh-CN" sz="1900" dirty="0">
                  <a:solidFill>
                    <a:srgbClr val="000000"/>
                  </a:solidFill>
                  <a:latin typeface="Times New Roman" panose="02020603050405020304" charset="0"/>
                  <a:ea typeface="宋体" panose="02010600030101010101" pitchFamily="2" charset="-122"/>
                </a:rPr>
                <a:t> </a:t>
              </a:r>
              <a:endParaRPr lang="en-US" altLang="zh-CN" sz="3200" dirty="0">
                <a:latin typeface="Arial" panose="020B0604020202020204" pitchFamily="34" charset="0"/>
                <a:ea typeface="宋体" panose="02010600030101010101" pitchFamily="2" charset="-122"/>
              </a:endParaRPr>
            </a:p>
          </p:txBody>
        </p:sp>
        <p:sp>
          <p:nvSpPr>
            <p:cNvPr id="119833" name="矩形 119832"/>
            <p:cNvSpPr/>
            <p:nvPr/>
          </p:nvSpPr>
          <p:spPr>
            <a:xfrm>
              <a:off x="529" y="1325"/>
              <a:ext cx="267" cy="1005"/>
            </a:xfrm>
            <a:prstGeom prst="rect">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a:p>
          </p:txBody>
        </p:sp>
        <p:sp>
          <p:nvSpPr>
            <p:cNvPr id="119834" name="矩形 119833"/>
            <p:cNvSpPr/>
            <p:nvPr/>
          </p:nvSpPr>
          <p:spPr>
            <a:xfrm>
              <a:off x="660" y="1425"/>
              <a:ext cx="32" cy="154"/>
            </a:xfrm>
            <a:prstGeom prst="rect">
              <a:avLst/>
            </a:prstGeom>
            <a:noFill/>
            <a:ln w="19050">
              <a:noFill/>
            </a:ln>
          </p:spPr>
          <p:txBody>
            <a:bodyPr wrap="none" lIns="0" tIns="0" rIns="0" bIns="0">
              <a:spAutoFit/>
            </a:bodyPr>
            <a:lstStyle/>
            <a:p>
              <a:pPr lvl="0" eaLnBrk="0" hangingPunct="0"/>
              <a:r>
                <a:rPr lang="en-US" altLang="zh-CN" sz="1600" dirty="0">
                  <a:solidFill>
                    <a:srgbClr val="000000"/>
                  </a:solidFill>
                  <a:latin typeface="Times New Roman" panose="02020603050405020304" charset="0"/>
                  <a:ea typeface="宋体" panose="02010600030101010101" pitchFamily="2" charset="-122"/>
                </a:rPr>
                <a:t> </a:t>
              </a:r>
              <a:endParaRPr lang="en-US" altLang="zh-CN" sz="3200" dirty="0">
                <a:latin typeface="Arial" panose="020B0604020202020204" pitchFamily="34" charset="0"/>
                <a:ea typeface="宋体" panose="02010600030101010101" pitchFamily="2" charset="-122"/>
              </a:endParaRPr>
            </a:p>
          </p:txBody>
        </p:sp>
        <p:sp>
          <p:nvSpPr>
            <p:cNvPr id="119835" name="矩形 119834"/>
            <p:cNvSpPr/>
            <p:nvPr/>
          </p:nvSpPr>
          <p:spPr>
            <a:xfrm>
              <a:off x="599" y="1673"/>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信</a:t>
              </a:r>
              <a:endParaRPr lang="zh-CN" altLang="en-US" sz="3200" dirty="0">
                <a:latin typeface="Arial" panose="020B0604020202020204" pitchFamily="34" charset="0"/>
                <a:ea typeface="宋体" panose="02010600030101010101" pitchFamily="2" charset="-122"/>
              </a:endParaRPr>
            </a:p>
          </p:txBody>
        </p:sp>
        <p:sp>
          <p:nvSpPr>
            <p:cNvPr id="119836" name="矩形 119835"/>
            <p:cNvSpPr/>
            <p:nvPr/>
          </p:nvSpPr>
          <p:spPr>
            <a:xfrm>
              <a:off x="724" y="1668"/>
              <a:ext cx="32" cy="154"/>
            </a:xfrm>
            <a:prstGeom prst="rect">
              <a:avLst/>
            </a:prstGeom>
            <a:noFill/>
            <a:ln w="19050">
              <a:noFill/>
            </a:ln>
          </p:spPr>
          <p:txBody>
            <a:bodyPr wrap="none" lIns="0" tIns="0" rIns="0" bIns="0">
              <a:spAutoFit/>
            </a:bodyPr>
            <a:lstStyle/>
            <a:p>
              <a:pPr lvl="0" eaLnBrk="0" hangingPunct="0"/>
              <a:r>
                <a:rPr lang="en-US" altLang="zh-CN" sz="1600" dirty="0">
                  <a:solidFill>
                    <a:srgbClr val="000000"/>
                  </a:solidFill>
                  <a:latin typeface="Times New Roman" panose="02020603050405020304" charset="0"/>
                  <a:ea typeface="宋体" panose="02010600030101010101" pitchFamily="2" charset="-122"/>
                </a:rPr>
                <a:t> </a:t>
              </a:r>
              <a:endParaRPr lang="en-US" altLang="zh-CN" sz="3200" dirty="0">
                <a:latin typeface="Arial" panose="020B0604020202020204" pitchFamily="34" charset="0"/>
                <a:ea typeface="宋体" panose="02010600030101010101" pitchFamily="2" charset="-122"/>
              </a:endParaRPr>
            </a:p>
          </p:txBody>
        </p:sp>
        <p:sp>
          <p:nvSpPr>
            <p:cNvPr id="119837" name="矩形 119836"/>
            <p:cNvSpPr/>
            <p:nvPr/>
          </p:nvSpPr>
          <p:spPr>
            <a:xfrm>
              <a:off x="599" y="1918"/>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源</a:t>
              </a:r>
              <a:endParaRPr lang="zh-CN" altLang="en-US" sz="3200" dirty="0">
                <a:latin typeface="Arial" panose="020B0604020202020204" pitchFamily="34" charset="0"/>
                <a:ea typeface="宋体" panose="02010600030101010101" pitchFamily="2" charset="-122"/>
              </a:endParaRPr>
            </a:p>
          </p:txBody>
        </p:sp>
        <p:sp>
          <p:nvSpPr>
            <p:cNvPr id="119838" name="矩形 119837"/>
            <p:cNvSpPr/>
            <p:nvPr/>
          </p:nvSpPr>
          <p:spPr>
            <a:xfrm>
              <a:off x="724" y="1913"/>
              <a:ext cx="32" cy="154"/>
            </a:xfrm>
            <a:prstGeom prst="rect">
              <a:avLst/>
            </a:prstGeom>
            <a:noFill/>
            <a:ln w="19050">
              <a:noFill/>
            </a:ln>
          </p:spPr>
          <p:txBody>
            <a:bodyPr wrap="none" lIns="0" tIns="0" rIns="0" bIns="0">
              <a:spAutoFit/>
            </a:bodyPr>
            <a:lstStyle/>
            <a:p>
              <a:pPr lvl="0" eaLnBrk="0" hangingPunct="0"/>
              <a:r>
                <a:rPr lang="en-US" altLang="zh-CN" sz="1600" dirty="0">
                  <a:solidFill>
                    <a:srgbClr val="000000"/>
                  </a:solidFill>
                  <a:latin typeface="Times New Roman" panose="02020603050405020304" charset="0"/>
                  <a:ea typeface="宋体" panose="02010600030101010101" pitchFamily="2" charset="-122"/>
                </a:rPr>
                <a:t> </a:t>
              </a:r>
              <a:endParaRPr lang="en-US" altLang="zh-CN" sz="3200" dirty="0">
                <a:latin typeface="Arial" panose="020B0604020202020204" pitchFamily="34" charset="0"/>
                <a:ea typeface="宋体" panose="02010600030101010101" pitchFamily="2" charset="-122"/>
              </a:endParaRPr>
            </a:p>
          </p:txBody>
        </p:sp>
        <p:grpSp>
          <p:nvGrpSpPr>
            <p:cNvPr id="119841" name="组合 119840"/>
            <p:cNvGrpSpPr/>
            <p:nvPr/>
          </p:nvGrpSpPr>
          <p:grpSpPr>
            <a:xfrm>
              <a:off x="793" y="1807"/>
              <a:ext cx="309" cy="69"/>
              <a:chOff x="793" y="1807"/>
              <a:chExt cx="309" cy="69"/>
            </a:xfrm>
          </p:grpSpPr>
          <p:sp>
            <p:nvSpPr>
              <p:cNvPr id="119839" name="直接连接符 119838"/>
              <p:cNvSpPr/>
              <p:nvPr/>
            </p:nvSpPr>
            <p:spPr>
              <a:xfrm>
                <a:off x="793" y="1840"/>
                <a:ext cx="204" cy="1"/>
              </a:xfrm>
              <a:prstGeom prst="line">
                <a:avLst/>
              </a:prstGeom>
              <a:ln w="19050" cap="flat" cmpd="sng">
                <a:solidFill>
                  <a:srgbClr val="000000"/>
                </a:solidFill>
                <a:prstDash val="solid"/>
                <a:headEnd type="none" w="med" len="med"/>
                <a:tailEnd type="none" w="med" len="med"/>
              </a:ln>
            </p:spPr>
          </p:sp>
          <p:sp>
            <p:nvSpPr>
              <p:cNvPr id="119840" name="任意多边形 119839"/>
              <p:cNvSpPr/>
              <p:nvPr/>
            </p:nvSpPr>
            <p:spPr>
              <a:xfrm>
                <a:off x="991" y="1807"/>
                <a:ext cx="111" cy="69"/>
              </a:xfrm>
              <a:custGeom>
                <a:avLst/>
                <a:gdLst/>
                <a:ahLst/>
                <a:cxnLst/>
                <a:rect l="0" t="0" r="0" b="0"/>
                <a:pathLst>
                  <a:path w="111" h="69">
                    <a:moveTo>
                      <a:pt x="0" y="69"/>
                    </a:moveTo>
                    <a:lnTo>
                      <a:pt x="111" y="33"/>
                    </a:lnTo>
                    <a:lnTo>
                      <a:pt x="0" y="0"/>
                    </a:lnTo>
                    <a:lnTo>
                      <a:pt x="0" y="69"/>
                    </a:lnTo>
                    <a:close/>
                  </a:path>
                </a:pathLst>
              </a:custGeom>
              <a:solidFill>
                <a:srgbClr val="000000"/>
              </a:solidFill>
              <a:ln w="19050">
                <a:noFill/>
              </a:ln>
            </p:spPr>
            <p:txBody>
              <a:bodyPr/>
              <a:lstStyle/>
              <a:p>
                <a:endParaRPr lang="zh-CN" altLang="en-US"/>
              </a:p>
            </p:txBody>
          </p:sp>
        </p:grpSp>
        <p:sp>
          <p:nvSpPr>
            <p:cNvPr id="119842" name="矩形 119841"/>
            <p:cNvSpPr/>
            <p:nvPr/>
          </p:nvSpPr>
          <p:spPr>
            <a:xfrm>
              <a:off x="1656" y="1353"/>
              <a:ext cx="268" cy="1005"/>
            </a:xfrm>
            <a:prstGeom prst="rect">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a:p>
          </p:txBody>
        </p:sp>
        <p:sp>
          <p:nvSpPr>
            <p:cNvPr id="119843" name="矩形 119842"/>
            <p:cNvSpPr/>
            <p:nvPr/>
          </p:nvSpPr>
          <p:spPr>
            <a:xfrm>
              <a:off x="1726" y="1473"/>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信</a:t>
              </a:r>
              <a:endParaRPr lang="zh-CN" altLang="en-US" sz="3200" dirty="0">
                <a:latin typeface="Arial" panose="020B0604020202020204" pitchFamily="34" charset="0"/>
                <a:ea typeface="宋体" panose="02010600030101010101" pitchFamily="2" charset="-122"/>
              </a:endParaRPr>
            </a:p>
          </p:txBody>
        </p:sp>
        <p:sp>
          <p:nvSpPr>
            <p:cNvPr id="119844" name="矩形 119843"/>
            <p:cNvSpPr/>
            <p:nvPr/>
          </p:nvSpPr>
          <p:spPr>
            <a:xfrm>
              <a:off x="1726" y="1637"/>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道</a:t>
              </a:r>
              <a:endParaRPr lang="zh-CN" altLang="en-US" sz="3200" dirty="0">
                <a:latin typeface="Arial" panose="020B0604020202020204" pitchFamily="34" charset="0"/>
                <a:ea typeface="宋体" panose="02010600030101010101" pitchFamily="2" charset="-122"/>
              </a:endParaRPr>
            </a:p>
          </p:txBody>
        </p:sp>
        <p:sp>
          <p:nvSpPr>
            <p:cNvPr id="119845" name="矩形 119844"/>
            <p:cNvSpPr/>
            <p:nvPr/>
          </p:nvSpPr>
          <p:spPr>
            <a:xfrm>
              <a:off x="1726" y="1798"/>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编</a:t>
              </a:r>
              <a:endParaRPr lang="zh-CN" altLang="en-US" sz="3200" dirty="0">
                <a:latin typeface="Arial" panose="020B0604020202020204" pitchFamily="34" charset="0"/>
                <a:ea typeface="宋体" panose="02010600030101010101" pitchFamily="2" charset="-122"/>
              </a:endParaRPr>
            </a:p>
          </p:txBody>
        </p:sp>
        <p:sp>
          <p:nvSpPr>
            <p:cNvPr id="119846" name="矩形 119845"/>
            <p:cNvSpPr/>
            <p:nvPr/>
          </p:nvSpPr>
          <p:spPr>
            <a:xfrm>
              <a:off x="1726" y="1963"/>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码</a:t>
              </a:r>
              <a:endParaRPr lang="zh-CN" altLang="en-US" sz="3200" dirty="0">
                <a:latin typeface="Arial" panose="020B0604020202020204" pitchFamily="34" charset="0"/>
                <a:ea typeface="宋体" panose="02010600030101010101" pitchFamily="2" charset="-122"/>
              </a:endParaRPr>
            </a:p>
          </p:txBody>
        </p:sp>
        <p:sp>
          <p:nvSpPr>
            <p:cNvPr id="119847" name="矩形 119846"/>
            <p:cNvSpPr/>
            <p:nvPr/>
          </p:nvSpPr>
          <p:spPr>
            <a:xfrm>
              <a:off x="1726" y="2124"/>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器</a:t>
              </a:r>
              <a:endParaRPr lang="zh-CN" altLang="en-US" sz="3200" dirty="0">
                <a:latin typeface="Arial" panose="020B0604020202020204" pitchFamily="34" charset="0"/>
                <a:ea typeface="宋体" panose="02010600030101010101" pitchFamily="2" charset="-122"/>
              </a:endParaRPr>
            </a:p>
          </p:txBody>
        </p:sp>
        <p:sp>
          <p:nvSpPr>
            <p:cNvPr id="119848" name="矩形 119847"/>
            <p:cNvSpPr/>
            <p:nvPr/>
          </p:nvSpPr>
          <p:spPr>
            <a:xfrm>
              <a:off x="1851" y="2119"/>
              <a:ext cx="32" cy="154"/>
            </a:xfrm>
            <a:prstGeom prst="rect">
              <a:avLst/>
            </a:prstGeom>
            <a:noFill/>
            <a:ln w="19050">
              <a:noFill/>
            </a:ln>
          </p:spPr>
          <p:txBody>
            <a:bodyPr wrap="none" lIns="0" tIns="0" rIns="0" bIns="0">
              <a:spAutoFit/>
            </a:bodyPr>
            <a:lstStyle/>
            <a:p>
              <a:pPr lvl="0" eaLnBrk="0" hangingPunct="0"/>
              <a:r>
                <a:rPr lang="en-US" altLang="zh-CN" sz="1600" dirty="0">
                  <a:solidFill>
                    <a:srgbClr val="000000"/>
                  </a:solidFill>
                  <a:latin typeface="Times New Roman" panose="02020603050405020304" charset="0"/>
                  <a:ea typeface="宋体" panose="02010600030101010101" pitchFamily="2" charset="-122"/>
                </a:rPr>
                <a:t> </a:t>
              </a:r>
              <a:endParaRPr lang="en-US" altLang="zh-CN" sz="3200" dirty="0">
                <a:latin typeface="Arial" panose="020B0604020202020204" pitchFamily="34" charset="0"/>
                <a:ea typeface="宋体" panose="02010600030101010101" pitchFamily="2" charset="-122"/>
              </a:endParaRPr>
            </a:p>
          </p:txBody>
        </p:sp>
        <p:grpSp>
          <p:nvGrpSpPr>
            <p:cNvPr id="119851" name="组合 119850"/>
            <p:cNvGrpSpPr/>
            <p:nvPr/>
          </p:nvGrpSpPr>
          <p:grpSpPr>
            <a:xfrm>
              <a:off x="1350" y="1821"/>
              <a:ext cx="309" cy="69"/>
              <a:chOff x="1350" y="1821"/>
              <a:chExt cx="309" cy="69"/>
            </a:xfrm>
          </p:grpSpPr>
          <p:sp>
            <p:nvSpPr>
              <p:cNvPr id="119849" name="直接连接符 119848"/>
              <p:cNvSpPr/>
              <p:nvPr/>
            </p:nvSpPr>
            <p:spPr>
              <a:xfrm>
                <a:off x="1350" y="1854"/>
                <a:ext cx="203" cy="1"/>
              </a:xfrm>
              <a:prstGeom prst="line">
                <a:avLst/>
              </a:prstGeom>
              <a:ln w="19050" cap="flat" cmpd="sng">
                <a:solidFill>
                  <a:srgbClr val="000000"/>
                </a:solidFill>
                <a:prstDash val="solid"/>
                <a:headEnd type="none" w="med" len="med"/>
                <a:tailEnd type="none" w="med" len="med"/>
              </a:ln>
            </p:spPr>
          </p:sp>
          <p:sp>
            <p:nvSpPr>
              <p:cNvPr id="119850" name="任意多边形 119849"/>
              <p:cNvSpPr/>
              <p:nvPr/>
            </p:nvSpPr>
            <p:spPr>
              <a:xfrm>
                <a:off x="1548" y="1821"/>
                <a:ext cx="111" cy="69"/>
              </a:xfrm>
              <a:custGeom>
                <a:avLst/>
                <a:gdLst/>
                <a:ahLst/>
                <a:cxnLst/>
                <a:rect l="0" t="0" r="0" b="0"/>
                <a:pathLst>
                  <a:path w="111" h="69">
                    <a:moveTo>
                      <a:pt x="0" y="69"/>
                    </a:moveTo>
                    <a:lnTo>
                      <a:pt x="111" y="36"/>
                    </a:lnTo>
                    <a:lnTo>
                      <a:pt x="0" y="0"/>
                    </a:lnTo>
                    <a:lnTo>
                      <a:pt x="0" y="69"/>
                    </a:lnTo>
                    <a:close/>
                  </a:path>
                </a:pathLst>
              </a:custGeom>
              <a:solidFill>
                <a:srgbClr val="000000"/>
              </a:solidFill>
              <a:ln w="19050">
                <a:noFill/>
              </a:ln>
            </p:spPr>
            <p:txBody>
              <a:bodyPr/>
              <a:lstStyle/>
              <a:p>
                <a:endParaRPr lang="zh-CN" altLang="en-US"/>
              </a:p>
            </p:txBody>
          </p:sp>
        </p:grpSp>
        <p:sp>
          <p:nvSpPr>
            <p:cNvPr id="119852" name="矩形 119851"/>
            <p:cNvSpPr/>
            <p:nvPr/>
          </p:nvSpPr>
          <p:spPr>
            <a:xfrm>
              <a:off x="5011" y="1325"/>
              <a:ext cx="267" cy="1005"/>
            </a:xfrm>
            <a:prstGeom prst="rect">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a:p>
          </p:txBody>
        </p:sp>
        <p:sp>
          <p:nvSpPr>
            <p:cNvPr id="119853" name="矩形 119852"/>
            <p:cNvSpPr/>
            <p:nvPr/>
          </p:nvSpPr>
          <p:spPr>
            <a:xfrm>
              <a:off x="5142" y="1425"/>
              <a:ext cx="32" cy="154"/>
            </a:xfrm>
            <a:prstGeom prst="rect">
              <a:avLst/>
            </a:prstGeom>
            <a:noFill/>
            <a:ln w="19050">
              <a:noFill/>
            </a:ln>
          </p:spPr>
          <p:txBody>
            <a:bodyPr wrap="none" lIns="0" tIns="0" rIns="0" bIns="0">
              <a:spAutoFit/>
            </a:bodyPr>
            <a:lstStyle/>
            <a:p>
              <a:pPr lvl="0" eaLnBrk="0" hangingPunct="0"/>
              <a:r>
                <a:rPr lang="en-US" altLang="zh-CN" sz="1600" dirty="0">
                  <a:solidFill>
                    <a:srgbClr val="000000"/>
                  </a:solidFill>
                  <a:latin typeface="Times New Roman" panose="02020603050405020304" charset="0"/>
                  <a:ea typeface="宋体" panose="02010600030101010101" pitchFamily="2" charset="-122"/>
                </a:rPr>
                <a:t> </a:t>
              </a:r>
              <a:endParaRPr lang="en-US" altLang="zh-CN" sz="3200" dirty="0">
                <a:latin typeface="Arial" panose="020B0604020202020204" pitchFamily="34" charset="0"/>
                <a:ea typeface="宋体" panose="02010600030101010101" pitchFamily="2" charset="-122"/>
              </a:endParaRPr>
            </a:p>
          </p:txBody>
        </p:sp>
        <p:sp>
          <p:nvSpPr>
            <p:cNvPr id="119854" name="矩形 119853"/>
            <p:cNvSpPr/>
            <p:nvPr/>
          </p:nvSpPr>
          <p:spPr>
            <a:xfrm>
              <a:off x="5081" y="1673"/>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信</a:t>
              </a:r>
              <a:endParaRPr lang="zh-CN" altLang="en-US" sz="3200" dirty="0">
                <a:latin typeface="Arial" panose="020B0604020202020204" pitchFamily="34" charset="0"/>
                <a:ea typeface="宋体" panose="02010600030101010101" pitchFamily="2" charset="-122"/>
              </a:endParaRPr>
            </a:p>
          </p:txBody>
        </p:sp>
        <p:sp>
          <p:nvSpPr>
            <p:cNvPr id="119855" name="矩形 119854"/>
            <p:cNvSpPr/>
            <p:nvPr/>
          </p:nvSpPr>
          <p:spPr>
            <a:xfrm>
              <a:off x="5206" y="1668"/>
              <a:ext cx="32" cy="154"/>
            </a:xfrm>
            <a:prstGeom prst="rect">
              <a:avLst/>
            </a:prstGeom>
            <a:noFill/>
            <a:ln w="19050">
              <a:noFill/>
            </a:ln>
          </p:spPr>
          <p:txBody>
            <a:bodyPr wrap="none" lIns="0" tIns="0" rIns="0" bIns="0">
              <a:spAutoFit/>
            </a:bodyPr>
            <a:lstStyle/>
            <a:p>
              <a:pPr lvl="0" eaLnBrk="0" hangingPunct="0"/>
              <a:r>
                <a:rPr lang="en-US" altLang="zh-CN" sz="1600" dirty="0">
                  <a:solidFill>
                    <a:srgbClr val="000000"/>
                  </a:solidFill>
                  <a:latin typeface="Times New Roman" panose="02020603050405020304" charset="0"/>
                  <a:ea typeface="宋体" panose="02010600030101010101" pitchFamily="2" charset="-122"/>
                </a:rPr>
                <a:t> </a:t>
              </a:r>
              <a:endParaRPr lang="en-US" altLang="zh-CN" sz="3200" dirty="0">
                <a:latin typeface="Arial" panose="020B0604020202020204" pitchFamily="34" charset="0"/>
                <a:ea typeface="宋体" panose="02010600030101010101" pitchFamily="2" charset="-122"/>
              </a:endParaRPr>
            </a:p>
          </p:txBody>
        </p:sp>
        <p:sp>
          <p:nvSpPr>
            <p:cNvPr id="119856" name="矩形 119855"/>
            <p:cNvSpPr/>
            <p:nvPr/>
          </p:nvSpPr>
          <p:spPr>
            <a:xfrm>
              <a:off x="5081" y="1918"/>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宿</a:t>
              </a:r>
              <a:endParaRPr lang="zh-CN" altLang="en-US" sz="3200" dirty="0">
                <a:latin typeface="Arial" panose="020B0604020202020204" pitchFamily="34" charset="0"/>
                <a:ea typeface="宋体" panose="02010600030101010101" pitchFamily="2" charset="-122"/>
              </a:endParaRPr>
            </a:p>
          </p:txBody>
        </p:sp>
        <p:sp>
          <p:nvSpPr>
            <p:cNvPr id="119857" name="矩形 119856"/>
            <p:cNvSpPr/>
            <p:nvPr/>
          </p:nvSpPr>
          <p:spPr>
            <a:xfrm>
              <a:off x="5206" y="1913"/>
              <a:ext cx="32" cy="154"/>
            </a:xfrm>
            <a:prstGeom prst="rect">
              <a:avLst/>
            </a:prstGeom>
            <a:noFill/>
            <a:ln w="19050">
              <a:noFill/>
            </a:ln>
          </p:spPr>
          <p:txBody>
            <a:bodyPr wrap="none" lIns="0" tIns="0" rIns="0" bIns="0">
              <a:spAutoFit/>
            </a:bodyPr>
            <a:lstStyle/>
            <a:p>
              <a:pPr lvl="0" eaLnBrk="0" hangingPunct="0"/>
              <a:r>
                <a:rPr lang="en-US" altLang="zh-CN" sz="1600" dirty="0">
                  <a:solidFill>
                    <a:srgbClr val="000000"/>
                  </a:solidFill>
                  <a:latin typeface="Times New Roman" panose="02020603050405020304" charset="0"/>
                  <a:ea typeface="宋体" panose="02010600030101010101" pitchFamily="2" charset="-122"/>
                </a:rPr>
                <a:t> </a:t>
              </a:r>
              <a:endParaRPr lang="en-US" altLang="zh-CN" sz="3200" dirty="0">
                <a:latin typeface="Arial" panose="020B0604020202020204" pitchFamily="34" charset="0"/>
                <a:ea typeface="宋体" panose="02010600030101010101" pitchFamily="2" charset="-122"/>
              </a:endParaRPr>
            </a:p>
          </p:txBody>
        </p:sp>
        <p:grpSp>
          <p:nvGrpSpPr>
            <p:cNvPr id="119860" name="组合 119859"/>
            <p:cNvGrpSpPr/>
            <p:nvPr/>
          </p:nvGrpSpPr>
          <p:grpSpPr>
            <a:xfrm>
              <a:off x="4719" y="1807"/>
              <a:ext cx="309" cy="69"/>
              <a:chOff x="4719" y="1807"/>
              <a:chExt cx="309" cy="69"/>
            </a:xfrm>
          </p:grpSpPr>
          <p:sp>
            <p:nvSpPr>
              <p:cNvPr id="119858" name="直接连接符 119857"/>
              <p:cNvSpPr/>
              <p:nvPr/>
            </p:nvSpPr>
            <p:spPr>
              <a:xfrm>
                <a:off x="4719" y="1840"/>
                <a:ext cx="203" cy="1"/>
              </a:xfrm>
              <a:prstGeom prst="line">
                <a:avLst/>
              </a:prstGeom>
              <a:ln w="19050" cap="flat" cmpd="sng">
                <a:solidFill>
                  <a:srgbClr val="000000"/>
                </a:solidFill>
                <a:prstDash val="solid"/>
                <a:headEnd type="none" w="med" len="med"/>
                <a:tailEnd type="none" w="med" len="med"/>
              </a:ln>
            </p:spPr>
          </p:sp>
          <p:sp>
            <p:nvSpPr>
              <p:cNvPr id="119859" name="任意多边形 119858"/>
              <p:cNvSpPr/>
              <p:nvPr/>
            </p:nvSpPr>
            <p:spPr>
              <a:xfrm>
                <a:off x="4916" y="1807"/>
                <a:ext cx="112" cy="69"/>
              </a:xfrm>
              <a:custGeom>
                <a:avLst/>
                <a:gdLst/>
                <a:ahLst/>
                <a:cxnLst/>
                <a:rect l="0" t="0" r="0" b="0"/>
                <a:pathLst>
                  <a:path w="112" h="69">
                    <a:moveTo>
                      <a:pt x="0" y="69"/>
                    </a:moveTo>
                    <a:lnTo>
                      <a:pt x="112" y="33"/>
                    </a:lnTo>
                    <a:lnTo>
                      <a:pt x="0" y="0"/>
                    </a:lnTo>
                    <a:lnTo>
                      <a:pt x="0" y="69"/>
                    </a:lnTo>
                    <a:close/>
                  </a:path>
                </a:pathLst>
              </a:custGeom>
              <a:solidFill>
                <a:srgbClr val="000000"/>
              </a:solidFill>
              <a:ln w="19050">
                <a:noFill/>
              </a:ln>
            </p:spPr>
            <p:txBody>
              <a:bodyPr/>
              <a:lstStyle/>
              <a:p>
                <a:endParaRPr lang="zh-CN" altLang="en-US"/>
              </a:p>
            </p:txBody>
          </p:sp>
        </p:grpSp>
        <p:sp>
          <p:nvSpPr>
            <p:cNvPr id="119861" name="矩形 119860"/>
            <p:cNvSpPr/>
            <p:nvPr/>
          </p:nvSpPr>
          <p:spPr>
            <a:xfrm>
              <a:off x="2227" y="1325"/>
              <a:ext cx="267" cy="1005"/>
            </a:xfrm>
            <a:prstGeom prst="rect">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a:p>
          </p:txBody>
        </p:sp>
        <p:sp>
          <p:nvSpPr>
            <p:cNvPr id="119862" name="矩形 119861"/>
            <p:cNvSpPr/>
            <p:nvPr/>
          </p:nvSpPr>
          <p:spPr>
            <a:xfrm>
              <a:off x="2358" y="1425"/>
              <a:ext cx="32" cy="154"/>
            </a:xfrm>
            <a:prstGeom prst="rect">
              <a:avLst/>
            </a:prstGeom>
            <a:noFill/>
            <a:ln w="19050">
              <a:noFill/>
            </a:ln>
          </p:spPr>
          <p:txBody>
            <a:bodyPr wrap="none" lIns="0" tIns="0" rIns="0" bIns="0">
              <a:spAutoFit/>
            </a:bodyPr>
            <a:lstStyle/>
            <a:p>
              <a:pPr lvl="0" eaLnBrk="0" hangingPunct="0"/>
              <a:r>
                <a:rPr lang="en-US" altLang="zh-CN" sz="1600" dirty="0">
                  <a:solidFill>
                    <a:srgbClr val="000000"/>
                  </a:solidFill>
                  <a:latin typeface="Times New Roman" panose="02020603050405020304" charset="0"/>
                  <a:ea typeface="宋体" panose="02010600030101010101" pitchFamily="2" charset="-122"/>
                </a:rPr>
                <a:t> </a:t>
              </a:r>
              <a:endParaRPr lang="en-US" altLang="zh-CN" sz="3200" dirty="0">
                <a:latin typeface="Arial" panose="020B0604020202020204" pitchFamily="34" charset="0"/>
                <a:ea typeface="宋体" panose="02010600030101010101" pitchFamily="2" charset="-122"/>
              </a:endParaRPr>
            </a:p>
          </p:txBody>
        </p:sp>
        <p:sp>
          <p:nvSpPr>
            <p:cNvPr id="119863" name="矩形 119862"/>
            <p:cNvSpPr/>
            <p:nvPr/>
          </p:nvSpPr>
          <p:spPr>
            <a:xfrm>
              <a:off x="2297" y="1673"/>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调</a:t>
              </a:r>
              <a:endParaRPr lang="zh-CN" altLang="en-US" sz="3200" dirty="0">
                <a:latin typeface="Arial" panose="020B0604020202020204" pitchFamily="34" charset="0"/>
                <a:ea typeface="宋体" panose="02010600030101010101" pitchFamily="2" charset="-122"/>
              </a:endParaRPr>
            </a:p>
          </p:txBody>
        </p:sp>
        <p:sp>
          <p:nvSpPr>
            <p:cNvPr id="119864" name="矩形 119863"/>
            <p:cNvSpPr/>
            <p:nvPr/>
          </p:nvSpPr>
          <p:spPr>
            <a:xfrm>
              <a:off x="2422" y="1668"/>
              <a:ext cx="32" cy="154"/>
            </a:xfrm>
            <a:prstGeom prst="rect">
              <a:avLst/>
            </a:prstGeom>
            <a:noFill/>
            <a:ln w="19050">
              <a:noFill/>
            </a:ln>
          </p:spPr>
          <p:txBody>
            <a:bodyPr wrap="none" lIns="0" tIns="0" rIns="0" bIns="0">
              <a:spAutoFit/>
            </a:bodyPr>
            <a:lstStyle/>
            <a:p>
              <a:pPr lvl="0" eaLnBrk="0" hangingPunct="0"/>
              <a:r>
                <a:rPr lang="en-US" altLang="zh-CN" sz="1600" dirty="0">
                  <a:solidFill>
                    <a:srgbClr val="000000"/>
                  </a:solidFill>
                  <a:latin typeface="Times New Roman" panose="02020603050405020304" charset="0"/>
                  <a:ea typeface="宋体" panose="02010600030101010101" pitchFamily="2" charset="-122"/>
                </a:rPr>
                <a:t> </a:t>
              </a:r>
              <a:endParaRPr lang="en-US" altLang="zh-CN" sz="3200" dirty="0">
                <a:latin typeface="Arial" panose="020B0604020202020204" pitchFamily="34" charset="0"/>
                <a:ea typeface="宋体" panose="02010600030101010101" pitchFamily="2" charset="-122"/>
              </a:endParaRPr>
            </a:p>
          </p:txBody>
        </p:sp>
        <p:sp>
          <p:nvSpPr>
            <p:cNvPr id="119865" name="矩形 119864"/>
            <p:cNvSpPr/>
            <p:nvPr/>
          </p:nvSpPr>
          <p:spPr>
            <a:xfrm>
              <a:off x="2297" y="1918"/>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制</a:t>
              </a:r>
              <a:endParaRPr lang="zh-CN" altLang="en-US" sz="3200" dirty="0">
                <a:latin typeface="Arial" panose="020B0604020202020204" pitchFamily="34" charset="0"/>
                <a:ea typeface="宋体" panose="02010600030101010101" pitchFamily="2" charset="-122"/>
              </a:endParaRPr>
            </a:p>
          </p:txBody>
        </p:sp>
        <p:sp>
          <p:nvSpPr>
            <p:cNvPr id="119866" name="矩形 119865"/>
            <p:cNvSpPr/>
            <p:nvPr/>
          </p:nvSpPr>
          <p:spPr>
            <a:xfrm>
              <a:off x="2422" y="1913"/>
              <a:ext cx="32" cy="154"/>
            </a:xfrm>
            <a:prstGeom prst="rect">
              <a:avLst/>
            </a:prstGeom>
            <a:noFill/>
            <a:ln w="19050">
              <a:noFill/>
            </a:ln>
          </p:spPr>
          <p:txBody>
            <a:bodyPr wrap="none" lIns="0" tIns="0" rIns="0" bIns="0">
              <a:spAutoFit/>
            </a:bodyPr>
            <a:lstStyle/>
            <a:p>
              <a:pPr lvl="0" eaLnBrk="0" hangingPunct="0"/>
              <a:r>
                <a:rPr lang="en-US" altLang="zh-CN" sz="1600" dirty="0">
                  <a:solidFill>
                    <a:srgbClr val="000000"/>
                  </a:solidFill>
                  <a:latin typeface="Times New Roman" panose="02020603050405020304" charset="0"/>
                  <a:ea typeface="宋体" panose="02010600030101010101" pitchFamily="2" charset="-122"/>
                </a:rPr>
                <a:t> </a:t>
              </a:r>
              <a:endParaRPr lang="en-US" altLang="zh-CN" sz="3200" dirty="0">
                <a:latin typeface="Arial" panose="020B0604020202020204" pitchFamily="34" charset="0"/>
                <a:ea typeface="宋体" panose="02010600030101010101" pitchFamily="2" charset="-122"/>
              </a:endParaRPr>
            </a:p>
          </p:txBody>
        </p:sp>
        <p:grpSp>
          <p:nvGrpSpPr>
            <p:cNvPr id="119869" name="组合 119868"/>
            <p:cNvGrpSpPr/>
            <p:nvPr/>
          </p:nvGrpSpPr>
          <p:grpSpPr>
            <a:xfrm>
              <a:off x="1935" y="1807"/>
              <a:ext cx="309" cy="69"/>
              <a:chOff x="1935" y="1807"/>
              <a:chExt cx="309" cy="69"/>
            </a:xfrm>
          </p:grpSpPr>
          <p:sp>
            <p:nvSpPr>
              <p:cNvPr id="119867" name="直接连接符 119866"/>
              <p:cNvSpPr/>
              <p:nvPr/>
            </p:nvSpPr>
            <p:spPr>
              <a:xfrm>
                <a:off x="1935" y="1840"/>
                <a:ext cx="203" cy="1"/>
              </a:xfrm>
              <a:prstGeom prst="line">
                <a:avLst/>
              </a:prstGeom>
              <a:ln w="19050" cap="flat" cmpd="sng">
                <a:solidFill>
                  <a:srgbClr val="000000"/>
                </a:solidFill>
                <a:prstDash val="solid"/>
                <a:headEnd type="none" w="med" len="med"/>
                <a:tailEnd type="none" w="med" len="med"/>
              </a:ln>
            </p:spPr>
          </p:sp>
          <p:sp>
            <p:nvSpPr>
              <p:cNvPr id="119868" name="任意多边形 119867"/>
              <p:cNvSpPr/>
              <p:nvPr/>
            </p:nvSpPr>
            <p:spPr>
              <a:xfrm>
                <a:off x="2133" y="1807"/>
                <a:ext cx="111" cy="69"/>
              </a:xfrm>
              <a:custGeom>
                <a:avLst/>
                <a:gdLst/>
                <a:ahLst/>
                <a:cxnLst/>
                <a:rect l="0" t="0" r="0" b="0"/>
                <a:pathLst>
                  <a:path w="111" h="69">
                    <a:moveTo>
                      <a:pt x="0" y="69"/>
                    </a:moveTo>
                    <a:lnTo>
                      <a:pt x="111" y="33"/>
                    </a:lnTo>
                    <a:lnTo>
                      <a:pt x="0" y="0"/>
                    </a:lnTo>
                    <a:lnTo>
                      <a:pt x="0" y="69"/>
                    </a:lnTo>
                    <a:close/>
                  </a:path>
                </a:pathLst>
              </a:custGeom>
              <a:solidFill>
                <a:srgbClr val="000000"/>
              </a:solidFill>
              <a:ln w="19050">
                <a:noFill/>
              </a:ln>
            </p:spPr>
            <p:txBody>
              <a:bodyPr/>
              <a:lstStyle/>
              <a:p>
                <a:endParaRPr lang="zh-CN" altLang="en-US"/>
              </a:p>
            </p:txBody>
          </p:sp>
        </p:grpSp>
        <p:sp>
          <p:nvSpPr>
            <p:cNvPr id="119870" name="矩形 119869"/>
            <p:cNvSpPr/>
            <p:nvPr/>
          </p:nvSpPr>
          <p:spPr>
            <a:xfrm>
              <a:off x="2798" y="1339"/>
              <a:ext cx="267" cy="1005"/>
            </a:xfrm>
            <a:prstGeom prst="rect">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a:p>
          </p:txBody>
        </p:sp>
        <p:sp>
          <p:nvSpPr>
            <p:cNvPr id="119871" name="矩形 119870"/>
            <p:cNvSpPr/>
            <p:nvPr/>
          </p:nvSpPr>
          <p:spPr>
            <a:xfrm>
              <a:off x="2929" y="1439"/>
              <a:ext cx="32" cy="154"/>
            </a:xfrm>
            <a:prstGeom prst="rect">
              <a:avLst/>
            </a:prstGeom>
            <a:noFill/>
            <a:ln w="19050">
              <a:noFill/>
            </a:ln>
          </p:spPr>
          <p:txBody>
            <a:bodyPr wrap="none" lIns="0" tIns="0" rIns="0" bIns="0">
              <a:spAutoFit/>
            </a:bodyPr>
            <a:lstStyle/>
            <a:p>
              <a:pPr lvl="0" eaLnBrk="0" hangingPunct="0"/>
              <a:r>
                <a:rPr lang="en-US" altLang="zh-CN" sz="1600" dirty="0">
                  <a:solidFill>
                    <a:srgbClr val="000000"/>
                  </a:solidFill>
                  <a:latin typeface="Times New Roman" panose="02020603050405020304" charset="0"/>
                  <a:ea typeface="宋体" panose="02010600030101010101" pitchFamily="2" charset="-122"/>
                </a:rPr>
                <a:t> </a:t>
              </a:r>
              <a:endParaRPr lang="en-US" altLang="zh-CN" sz="3200" dirty="0">
                <a:latin typeface="Arial" panose="020B0604020202020204" pitchFamily="34" charset="0"/>
                <a:ea typeface="宋体" panose="02010600030101010101" pitchFamily="2" charset="-122"/>
              </a:endParaRPr>
            </a:p>
          </p:txBody>
        </p:sp>
        <p:sp>
          <p:nvSpPr>
            <p:cNvPr id="119872" name="矩形 119871"/>
            <p:cNvSpPr/>
            <p:nvPr/>
          </p:nvSpPr>
          <p:spPr>
            <a:xfrm>
              <a:off x="2867" y="1687"/>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信</a:t>
              </a:r>
              <a:endParaRPr lang="zh-CN" altLang="en-US" sz="3200" dirty="0">
                <a:latin typeface="Arial" panose="020B0604020202020204" pitchFamily="34" charset="0"/>
                <a:ea typeface="宋体" panose="02010600030101010101" pitchFamily="2" charset="-122"/>
              </a:endParaRPr>
            </a:p>
          </p:txBody>
        </p:sp>
        <p:sp>
          <p:nvSpPr>
            <p:cNvPr id="119873" name="矩形 119872"/>
            <p:cNvSpPr/>
            <p:nvPr/>
          </p:nvSpPr>
          <p:spPr>
            <a:xfrm>
              <a:off x="2993" y="1682"/>
              <a:ext cx="32" cy="154"/>
            </a:xfrm>
            <a:prstGeom prst="rect">
              <a:avLst/>
            </a:prstGeom>
            <a:noFill/>
            <a:ln w="19050">
              <a:noFill/>
            </a:ln>
          </p:spPr>
          <p:txBody>
            <a:bodyPr wrap="none" lIns="0" tIns="0" rIns="0" bIns="0">
              <a:spAutoFit/>
            </a:bodyPr>
            <a:lstStyle/>
            <a:p>
              <a:pPr lvl="0" eaLnBrk="0" hangingPunct="0"/>
              <a:r>
                <a:rPr lang="en-US" altLang="zh-CN" sz="1600" dirty="0">
                  <a:solidFill>
                    <a:srgbClr val="000000"/>
                  </a:solidFill>
                  <a:latin typeface="Times New Roman" panose="02020603050405020304" charset="0"/>
                  <a:ea typeface="宋体" panose="02010600030101010101" pitchFamily="2" charset="-122"/>
                </a:rPr>
                <a:t> </a:t>
              </a:r>
              <a:endParaRPr lang="en-US" altLang="zh-CN" sz="3200" dirty="0">
                <a:latin typeface="Arial" panose="020B0604020202020204" pitchFamily="34" charset="0"/>
                <a:ea typeface="宋体" panose="02010600030101010101" pitchFamily="2" charset="-122"/>
              </a:endParaRPr>
            </a:p>
          </p:txBody>
        </p:sp>
        <p:sp>
          <p:nvSpPr>
            <p:cNvPr id="119874" name="矩形 119873"/>
            <p:cNvSpPr/>
            <p:nvPr/>
          </p:nvSpPr>
          <p:spPr>
            <a:xfrm>
              <a:off x="2867" y="1932"/>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道</a:t>
              </a:r>
              <a:endParaRPr lang="zh-CN" altLang="en-US" sz="3200" dirty="0">
                <a:latin typeface="Arial" panose="020B0604020202020204" pitchFamily="34" charset="0"/>
                <a:ea typeface="宋体" panose="02010600030101010101" pitchFamily="2" charset="-122"/>
              </a:endParaRPr>
            </a:p>
          </p:txBody>
        </p:sp>
        <p:sp>
          <p:nvSpPr>
            <p:cNvPr id="119875" name="矩形 119874"/>
            <p:cNvSpPr/>
            <p:nvPr/>
          </p:nvSpPr>
          <p:spPr>
            <a:xfrm>
              <a:off x="2993" y="1926"/>
              <a:ext cx="32" cy="154"/>
            </a:xfrm>
            <a:prstGeom prst="rect">
              <a:avLst/>
            </a:prstGeom>
            <a:noFill/>
            <a:ln w="19050">
              <a:noFill/>
            </a:ln>
          </p:spPr>
          <p:txBody>
            <a:bodyPr wrap="none" lIns="0" tIns="0" rIns="0" bIns="0">
              <a:spAutoFit/>
            </a:bodyPr>
            <a:lstStyle/>
            <a:p>
              <a:pPr lvl="0" eaLnBrk="0" hangingPunct="0"/>
              <a:r>
                <a:rPr lang="en-US" altLang="zh-CN" sz="1600" dirty="0">
                  <a:solidFill>
                    <a:srgbClr val="000000"/>
                  </a:solidFill>
                  <a:latin typeface="Times New Roman" panose="02020603050405020304" charset="0"/>
                  <a:ea typeface="宋体" panose="02010600030101010101" pitchFamily="2" charset="-122"/>
                </a:rPr>
                <a:t> </a:t>
              </a:r>
              <a:endParaRPr lang="en-US" altLang="zh-CN" sz="3200" dirty="0">
                <a:latin typeface="Arial" panose="020B0604020202020204" pitchFamily="34" charset="0"/>
                <a:ea typeface="宋体" panose="02010600030101010101" pitchFamily="2" charset="-122"/>
              </a:endParaRPr>
            </a:p>
          </p:txBody>
        </p:sp>
        <p:grpSp>
          <p:nvGrpSpPr>
            <p:cNvPr id="119878" name="组合 119877"/>
            <p:cNvGrpSpPr/>
            <p:nvPr/>
          </p:nvGrpSpPr>
          <p:grpSpPr>
            <a:xfrm>
              <a:off x="2506" y="1821"/>
              <a:ext cx="306" cy="69"/>
              <a:chOff x="2506" y="1821"/>
              <a:chExt cx="306" cy="69"/>
            </a:xfrm>
          </p:grpSpPr>
          <p:sp>
            <p:nvSpPr>
              <p:cNvPr id="119876" name="直接连接符 119875"/>
              <p:cNvSpPr/>
              <p:nvPr/>
            </p:nvSpPr>
            <p:spPr>
              <a:xfrm>
                <a:off x="2506" y="1854"/>
                <a:ext cx="203" cy="1"/>
              </a:xfrm>
              <a:prstGeom prst="line">
                <a:avLst/>
              </a:prstGeom>
              <a:ln w="19050" cap="flat" cmpd="sng">
                <a:solidFill>
                  <a:srgbClr val="000000"/>
                </a:solidFill>
                <a:prstDash val="solid"/>
                <a:headEnd type="none" w="med" len="med"/>
                <a:tailEnd type="none" w="med" len="med"/>
              </a:ln>
            </p:spPr>
          </p:sp>
          <p:sp>
            <p:nvSpPr>
              <p:cNvPr id="119877" name="任意多边形 119876"/>
              <p:cNvSpPr/>
              <p:nvPr/>
            </p:nvSpPr>
            <p:spPr>
              <a:xfrm>
                <a:off x="2703" y="1821"/>
                <a:ext cx="109" cy="69"/>
              </a:xfrm>
              <a:custGeom>
                <a:avLst/>
                <a:gdLst/>
                <a:ahLst/>
                <a:cxnLst/>
                <a:rect l="0" t="0" r="0" b="0"/>
                <a:pathLst>
                  <a:path w="109" h="69">
                    <a:moveTo>
                      <a:pt x="0" y="69"/>
                    </a:moveTo>
                    <a:lnTo>
                      <a:pt x="109" y="36"/>
                    </a:lnTo>
                    <a:lnTo>
                      <a:pt x="0" y="0"/>
                    </a:lnTo>
                    <a:lnTo>
                      <a:pt x="0" y="69"/>
                    </a:lnTo>
                    <a:close/>
                  </a:path>
                </a:pathLst>
              </a:custGeom>
              <a:solidFill>
                <a:srgbClr val="000000"/>
              </a:solidFill>
              <a:ln w="19050">
                <a:noFill/>
              </a:ln>
            </p:spPr>
            <p:txBody>
              <a:bodyPr/>
              <a:lstStyle/>
              <a:p>
                <a:endParaRPr lang="zh-CN" altLang="en-US"/>
              </a:p>
            </p:txBody>
          </p:sp>
        </p:grpSp>
        <p:sp>
          <p:nvSpPr>
            <p:cNvPr id="119879" name="矩形 119878"/>
            <p:cNvSpPr/>
            <p:nvPr/>
          </p:nvSpPr>
          <p:spPr>
            <a:xfrm>
              <a:off x="3355" y="1353"/>
              <a:ext cx="267" cy="1005"/>
            </a:xfrm>
            <a:prstGeom prst="rect">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a:p>
          </p:txBody>
        </p:sp>
        <p:sp>
          <p:nvSpPr>
            <p:cNvPr id="119880" name="矩形 119879"/>
            <p:cNvSpPr/>
            <p:nvPr/>
          </p:nvSpPr>
          <p:spPr>
            <a:xfrm>
              <a:off x="3486" y="1453"/>
              <a:ext cx="32" cy="154"/>
            </a:xfrm>
            <a:prstGeom prst="rect">
              <a:avLst/>
            </a:prstGeom>
            <a:noFill/>
            <a:ln w="19050">
              <a:noFill/>
            </a:ln>
          </p:spPr>
          <p:txBody>
            <a:bodyPr wrap="none" lIns="0" tIns="0" rIns="0" bIns="0">
              <a:spAutoFit/>
            </a:bodyPr>
            <a:lstStyle/>
            <a:p>
              <a:pPr lvl="0" eaLnBrk="0" hangingPunct="0"/>
              <a:r>
                <a:rPr lang="en-US" altLang="zh-CN" sz="1600" dirty="0">
                  <a:solidFill>
                    <a:srgbClr val="000000"/>
                  </a:solidFill>
                  <a:latin typeface="Times New Roman" panose="02020603050405020304" charset="0"/>
                  <a:ea typeface="宋体" panose="02010600030101010101" pitchFamily="2" charset="-122"/>
                </a:rPr>
                <a:t> </a:t>
              </a:r>
              <a:endParaRPr lang="en-US" altLang="zh-CN" sz="3200" dirty="0">
                <a:latin typeface="Arial" panose="020B0604020202020204" pitchFamily="34" charset="0"/>
                <a:ea typeface="宋体" panose="02010600030101010101" pitchFamily="2" charset="-122"/>
              </a:endParaRPr>
            </a:p>
          </p:txBody>
        </p:sp>
        <p:sp>
          <p:nvSpPr>
            <p:cNvPr id="119881" name="矩形 119880"/>
            <p:cNvSpPr/>
            <p:nvPr/>
          </p:nvSpPr>
          <p:spPr>
            <a:xfrm>
              <a:off x="3424" y="1701"/>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解</a:t>
              </a:r>
              <a:endParaRPr lang="zh-CN" altLang="en-US" sz="3200" dirty="0">
                <a:latin typeface="Arial" panose="020B0604020202020204" pitchFamily="34" charset="0"/>
                <a:ea typeface="宋体" panose="02010600030101010101" pitchFamily="2" charset="-122"/>
              </a:endParaRPr>
            </a:p>
          </p:txBody>
        </p:sp>
        <p:sp>
          <p:nvSpPr>
            <p:cNvPr id="119882" name="矩形 119881"/>
            <p:cNvSpPr/>
            <p:nvPr/>
          </p:nvSpPr>
          <p:spPr>
            <a:xfrm>
              <a:off x="3550" y="1695"/>
              <a:ext cx="32" cy="154"/>
            </a:xfrm>
            <a:prstGeom prst="rect">
              <a:avLst/>
            </a:prstGeom>
            <a:noFill/>
            <a:ln w="19050">
              <a:noFill/>
            </a:ln>
          </p:spPr>
          <p:txBody>
            <a:bodyPr wrap="none" lIns="0" tIns="0" rIns="0" bIns="0">
              <a:spAutoFit/>
            </a:bodyPr>
            <a:lstStyle/>
            <a:p>
              <a:pPr lvl="0" eaLnBrk="0" hangingPunct="0"/>
              <a:r>
                <a:rPr lang="en-US" altLang="zh-CN" sz="1600" dirty="0">
                  <a:solidFill>
                    <a:srgbClr val="000000"/>
                  </a:solidFill>
                  <a:latin typeface="Times New Roman" panose="02020603050405020304" charset="0"/>
                  <a:ea typeface="宋体" panose="02010600030101010101" pitchFamily="2" charset="-122"/>
                </a:rPr>
                <a:t> </a:t>
              </a:r>
              <a:endParaRPr lang="en-US" altLang="zh-CN" sz="3200" dirty="0">
                <a:latin typeface="Arial" panose="020B0604020202020204" pitchFamily="34" charset="0"/>
                <a:ea typeface="宋体" panose="02010600030101010101" pitchFamily="2" charset="-122"/>
              </a:endParaRPr>
            </a:p>
          </p:txBody>
        </p:sp>
        <p:sp>
          <p:nvSpPr>
            <p:cNvPr id="119883" name="矩形 119882"/>
            <p:cNvSpPr/>
            <p:nvPr/>
          </p:nvSpPr>
          <p:spPr>
            <a:xfrm>
              <a:off x="3424" y="1946"/>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调</a:t>
              </a:r>
              <a:endParaRPr lang="zh-CN" altLang="en-US" sz="3200" dirty="0">
                <a:latin typeface="Arial" panose="020B0604020202020204" pitchFamily="34" charset="0"/>
                <a:ea typeface="宋体" panose="02010600030101010101" pitchFamily="2" charset="-122"/>
              </a:endParaRPr>
            </a:p>
          </p:txBody>
        </p:sp>
        <p:sp>
          <p:nvSpPr>
            <p:cNvPr id="119884" name="矩形 119883"/>
            <p:cNvSpPr/>
            <p:nvPr/>
          </p:nvSpPr>
          <p:spPr>
            <a:xfrm>
              <a:off x="3550" y="1940"/>
              <a:ext cx="32" cy="154"/>
            </a:xfrm>
            <a:prstGeom prst="rect">
              <a:avLst/>
            </a:prstGeom>
            <a:noFill/>
            <a:ln w="19050">
              <a:noFill/>
            </a:ln>
          </p:spPr>
          <p:txBody>
            <a:bodyPr wrap="none" lIns="0" tIns="0" rIns="0" bIns="0">
              <a:spAutoFit/>
            </a:bodyPr>
            <a:lstStyle/>
            <a:p>
              <a:pPr lvl="0" eaLnBrk="0" hangingPunct="0"/>
              <a:r>
                <a:rPr lang="en-US" altLang="zh-CN" sz="1600" dirty="0">
                  <a:solidFill>
                    <a:srgbClr val="000000"/>
                  </a:solidFill>
                  <a:latin typeface="Times New Roman" panose="02020603050405020304" charset="0"/>
                  <a:ea typeface="宋体" panose="02010600030101010101" pitchFamily="2" charset="-122"/>
                </a:rPr>
                <a:t> </a:t>
              </a:r>
              <a:endParaRPr lang="en-US" altLang="zh-CN" sz="3200" dirty="0">
                <a:latin typeface="Arial" panose="020B0604020202020204" pitchFamily="34" charset="0"/>
                <a:ea typeface="宋体" panose="02010600030101010101" pitchFamily="2" charset="-122"/>
              </a:endParaRPr>
            </a:p>
          </p:txBody>
        </p:sp>
        <p:grpSp>
          <p:nvGrpSpPr>
            <p:cNvPr id="119887" name="组合 119886"/>
            <p:cNvGrpSpPr/>
            <p:nvPr/>
          </p:nvGrpSpPr>
          <p:grpSpPr>
            <a:xfrm>
              <a:off x="3062" y="1835"/>
              <a:ext cx="307" cy="69"/>
              <a:chOff x="3062" y="1835"/>
              <a:chExt cx="307" cy="69"/>
            </a:xfrm>
          </p:grpSpPr>
          <p:sp>
            <p:nvSpPr>
              <p:cNvPr id="119885" name="直接连接符 119884"/>
              <p:cNvSpPr/>
              <p:nvPr/>
            </p:nvSpPr>
            <p:spPr>
              <a:xfrm>
                <a:off x="3062" y="1868"/>
                <a:ext cx="204" cy="1"/>
              </a:xfrm>
              <a:prstGeom prst="line">
                <a:avLst/>
              </a:prstGeom>
              <a:ln w="19050" cap="flat" cmpd="sng">
                <a:solidFill>
                  <a:srgbClr val="000000"/>
                </a:solidFill>
                <a:prstDash val="solid"/>
                <a:headEnd type="none" w="med" len="med"/>
                <a:tailEnd type="none" w="med" len="med"/>
              </a:ln>
            </p:spPr>
          </p:sp>
          <p:sp>
            <p:nvSpPr>
              <p:cNvPr id="119886" name="任意多边形 119885"/>
              <p:cNvSpPr/>
              <p:nvPr/>
            </p:nvSpPr>
            <p:spPr>
              <a:xfrm>
                <a:off x="3260" y="1835"/>
                <a:ext cx="109" cy="69"/>
              </a:xfrm>
              <a:custGeom>
                <a:avLst/>
                <a:gdLst/>
                <a:ahLst/>
                <a:cxnLst/>
                <a:rect l="0" t="0" r="0" b="0"/>
                <a:pathLst>
                  <a:path w="109" h="69">
                    <a:moveTo>
                      <a:pt x="0" y="69"/>
                    </a:moveTo>
                    <a:lnTo>
                      <a:pt x="109" y="33"/>
                    </a:lnTo>
                    <a:lnTo>
                      <a:pt x="0" y="0"/>
                    </a:lnTo>
                    <a:lnTo>
                      <a:pt x="0" y="69"/>
                    </a:lnTo>
                    <a:close/>
                  </a:path>
                </a:pathLst>
              </a:custGeom>
              <a:solidFill>
                <a:srgbClr val="000000"/>
              </a:solidFill>
              <a:ln w="19050">
                <a:noFill/>
              </a:ln>
            </p:spPr>
            <p:txBody>
              <a:bodyPr/>
              <a:lstStyle/>
              <a:p>
                <a:endParaRPr lang="zh-CN" altLang="en-US"/>
              </a:p>
            </p:txBody>
          </p:sp>
        </p:grpSp>
        <p:sp>
          <p:nvSpPr>
            <p:cNvPr id="119888" name="矩形 119887"/>
            <p:cNvSpPr/>
            <p:nvPr/>
          </p:nvSpPr>
          <p:spPr>
            <a:xfrm>
              <a:off x="3911" y="1353"/>
              <a:ext cx="268" cy="1005"/>
            </a:xfrm>
            <a:prstGeom prst="rect">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a:p>
          </p:txBody>
        </p:sp>
        <p:sp>
          <p:nvSpPr>
            <p:cNvPr id="119889" name="矩形 119888"/>
            <p:cNvSpPr/>
            <p:nvPr/>
          </p:nvSpPr>
          <p:spPr>
            <a:xfrm>
              <a:off x="3981" y="1473"/>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信</a:t>
              </a:r>
              <a:endParaRPr lang="zh-CN" altLang="en-US" sz="3200" dirty="0">
                <a:latin typeface="Arial" panose="020B0604020202020204" pitchFamily="34" charset="0"/>
                <a:ea typeface="宋体" panose="02010600030101010101" pitchFamily="2" charset="-122"/>
              </a:endParaRPr>
            </a:p>
          </p:txBody>
        </p:sp>
        <p:sp>
          <p:nvSpPr>
            <p:cNvPr id="119890" name="矩形 119889"/>
            <p:cNvSpPr/>
            <p:nvPr/>
          </p:nvSpPr>
          <p:spPr>
            <a:xfrm>
              <a:off x="3981" y="1637"/>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道</a:t>
              </a:r>
              <a:endParaRPr lang="zh-CN" altLang="en-US" sz="3200" dirty="0">
                <a:latin typeface="Arial" panose="020B0604020202020204" pitchFamily="34" charset="0"/>
                <a:ea typeface="宋体" panose="02010600030101010101" pitchFamily="2" charset="-122"/>
              </a:endParaRPr>
            </a:p>
          </p:txBody>
        </p:sp>
        <p:sp>
          <p:nvSpPr>
            <p:cNvPr id="119891" name="矩形 119890"/>
            <p:cNvSpPr/>
            <p:nvPr/>
          </p:nvSpPr>
          <p:spPr>
            <a:xfrm>
              <a:off x="3981" y="1798"/>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译</a:t>
              </a:r>
              <a:endParaRPr lang="zh-CN" altLang="en-US" sz="3200" dirty="0">
                <a:latin typeface="Arial" panose="020B0604020202020204" pitchFamily="34" charset="0"/>
                <a:ea typeface="宋体" panose="02010600030101010101" pitchFamily="2" charset="-122"/>
              </a:endParaRPr>
            </a:p>
          </p:txBody>
        </p:sp>
        <p:sp>
          <p:nvSpPr>
            <p:cNvPr id="119892" name="矩形 119891"/>
            <p:cNvSpPr/>
            <p:nvPr/>
          </p:nvSpPr>
          <p:spPr>
            <a:xfrm>
              <a:off x="3981" y="1963"/>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码</a:t>
              </a:r>
              <a:endParaRPr lang="zh-CN" altLang="en-US" sz="3200" dirty="0">
                <a:latin typeface="Arial" panose="020B0604020202020204" pitchFamily="34" charset="0"/>
                <a:ea typeface="宋体" panose="02010600030101010101" pitchFamily="2" charset="-122"/>
              </a:endParaRPr>
            </a:p>
          </p:txBody>
        </p:sp>
        <p:sp>
          <p:nvSpPr>
            <p:cNvPr id="119893" name="矩形 119892"/>
            <p:cNvSpPr/>
            <p:nvPr/>
          </p:nvSpPr>
          <p:spPr>
            <a:xfrm>
              <a:off x="3981" y="2124"/>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器</a:t>
              </a:r>
              <a:endParaRPr lang="zh-CN" altLang="en-US" sz="3200" dirty="0">
                <a:latin typeface="Arial" panose="020B0604020202020204" pitchFamily="34" charset="0"/>
                <a:ea typeface="宋体" panose="02010600030101010101" pitchFamily="2" charset="-122"/>
              </a:endParaRPr>
            </a:p>
          </p:txBody>
        </p:sp>
        <p:sp>
          <p:nvSpPr>
            <p:cNvPr id="119894" name="矩形 119893"/>
            <p:cNvSpPr/>
            <p:nvPr/>
          </p:nvSpPr>
          <p:spPr>
            <a:xfrm>
              <a:off x="4106" y="2119"/>
              <a:ext cx="32" cy="154"/>
            </a:xfrm>
            <a:prstGeom prst="rect">
              <a:avLst/>
            </a:prstGeom>
            <a:noFill/>
            <a:ln w="19050">
              <a:noFill/>
            </a:ln>
          </p:spPr>
          <p:txBody>
            <a:bodyPr wrap="none" lIns="0" tIns="0" rIns="0" bIns="0">
              <a:spAutoFit/>
            </a:bodyPr>
            <a:lstStyle/>
            <a:p>
              <a:pPr lvl="0" eaLnBrk="0" hangingPunct="0"/>
              <a:r>
                <a:rPr lang="en-US" altLang="zh-CN" sz="1600" dirty="0">
                  <a:solidFill>
                    <a:srgbClr val="000000"/>
                  </a:solidFill>
                  <a:latin typeface="Times New Roman" panose="02020603050405020304" charset="0"/>
                  <a:ea typeface="宋体" panose="02010600030101010101" pitchFamily="2" charset="-122"/>
                </a:rPr>
                <a:t> </a:t>
              </a:r>
              <a:endParaRPr lang="en-US" altLang="zh-CN" sz="3200" dirty="0">
                <a:latin typeface="Arial" panose="020B0604020202020204" pitchFamily="34" charset="0"/>
                <a:ea typeface="宋体" panose="02010600030101010101" pitchFamily="2" charset="-122"/>
              </a:endParaRPr>
            </a:p>
          </p:txBody>
        </p:sp>
        <p:grpSp>
          <p:nvGrpSpPr>
            <p:cNvPr id="119897" name="组合 119896"/>
            <p:cNvGrpSpPr/>
            <p:nvPr/>
          </p:nvGrpSpPr>
          <p:grpSpPr>
            <a:xfrm>
              <a:off x="3619" y="1835"/>
              <a:ext cx="306" cy="69"/>
              <a:chOff x="3619" y="1835"/>
              <a:chExt cx="306" cy="69"/>
            </a:xfrm>
          </p:grpSpPr>
          <p:sp>
            <p:nvSpPr>
              <p:cNvPr id="119895" name="直接连接符 119894"/>
              <p:cNvSpPr/>
              <p:nvPr/>
            </p:nvSpPr>
            <p:spPr>
              <a:xfrm>
                <a:off x="3619" y="1868"/>
                <a:ext cx="203" cy="1"/>
              </a:xfrm>
              <a:prstGeom prst="line">
                <a:avLst/>
              </a:prstGeom>
              <a:ln w="19050" cap="flat" cmpd="sng">
                <a:solidFill>
                  <a:srgbClr val="000000"/>
                </a:solidFill>
                <a:prstDash val="solid"/>
                <a:headEnd type="none" w="med" len="med"/>
                <a:tailEnd type="none" w="med" len="med"/>
              </a:ln>
            </p:spPr>
          </p:sp>
          <p:sp>
            <p:nvSpPr>
              <p:cNvPr id="119896" name="任意多边形 119895"/>
              <p:cNvSpPr/>
              <p:nvPr/>
            </p:nvSpPr>
            <p:spPr>
              <a:xfrm>
                <a:off x="3817" y="1835"/>
                <a:ext cx="108" cy="69"/>
              </a:xfrm>
              <a:custGeom>
                <a:avLst/>
                <a:gdLst/>
                <a:ahLst/>
                <a:cxnLst/>
                <a:rect l="0" t="0" r="0" b="0"/>
                <a:pathLst>
                  <a:path w="108" h="69">
                    <a:moveTo>
                      <a:pt x="0" y="69"/>
                    </a:moveTo>
                    <a:lnTo>
                      <a:pt x="108" y="33"/>
                    </a:lnTo>
                    <a:lnTo>
                      <a:pt x="0" y="0"/>
                    </a:lnTo>
                    <a:lnTo>
                      <a:pt x="0" y="69"/>
                    </a:lnTo>
                    <a:close/>
                  </a:path>
                </a:pathLst>
              </a:custGeom>
              <a:solidFill>
                <a:srgbClr val="000000"/>
              </a:solidFill>
              <a:ln w="19050">
                <a:noFill/>
              </a:ln>
            </p:spPr>
            <p:txBody>
              <a:bodyPr/>
              <a:lstStyle/>
              <a:p>
                <a:endParaRPr lang="zh-CN" altLang="en-US"/>
              </a:p>
            </p:txBody>
          </p:sp>
        </p:grpSp>
        <p:sp>
          <p:nvSpPr>
            <p:cNvPr id="119898" name="矩形 119897"/>
            <p:cNvSpPr/>
            <p:nvPr/>
          </p:nvSpPr>
          <p:spPr>
            <a:xfrm>
              <a:off x="4468" y="1325"/>
              <a:ext cx="268" cy="1005"/>
            </a:xfrm>
            <a:prstGeom prst="rect">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a:p>
          </p:txBody>
        </p:sp>
        <p:sp>
          <p:nvSpPr>
            <p:cNvPr id="119899" name="矩形 119898"/>
            <p:cNvSpPr/>
            <p:nvPr/>
          </p:nvSpPr>
          <p:spPr>
            <a:xfrm>
              <a:off x="4538" y="1445"/>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信</a:t>
              </a:r>
              <a:endParaRPr lang="zh-CN" altLang="en-US" sz="3200" dirty="0">
                <a:latin typeface="Arial" panose="020B0604020202020204" pitchFamily="34" charset="0"/>
                <a:ea typeface="宋体" panose="02010600030101010101" pitchFamily="2" charset="-122"/>
              </a:endParaRPr>
            </a:p>
          </p:txBody>
        </p:sp>
        <p:sp>
          <p:nvSpPr>
            <p:cNvPr id="119900" name="矩形 119899"/>
            <p:cNvSpPr/>
            <p:nvPr/>
          </p:nvSpPr>
          <p:spPr>
            <a:xfrm>
              <a:off x="4538" y="1609"/>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源</a:t>
              </a:r>
              <a:endParaRPr lang="zh-CN" altLang="en-US" sz="3200" dirty="0">
                <a:latin typeface="Arial" panose="020B0604020202020204" pitchFamily="34" charset="0"/>
                <a:ea typeface="宋体" panose="02010600030101010101" pitchFamily="2" charset="-122"/>
              </a:endParaRPr>
            </a:p>
          </p:txBody>
        </p:sp>
        <p:sp>
          <p:nvSpPr>
            <p:cNvPr id="119901" name="矩形 119900"/>
            <p:cNvSpPr/>
            <p:nvPr/>
          </p:nvSpPr>
          <p:spPr>
            <a:xfrm>
              <a:off x="4538" y="1771"/>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译</a:t>
              </a:r>
              <a:endParaRPr lang="zh-CN" altLang="en-US" sz="3200" dirty="0">
                <a:latin typeface="Arial" panose="020B0604020202020204" pitchFamily="34" charset="0"/>
                <a:ea typeface="宋体" panose="02010600030101010101" pitchFamily="2" charset="-122"/>
              </a:endParaRPr>
            </a:p>
          </p:txBody>
        </p:sp>
        <p:sp>
          <p:nvSpPr>
            <p:cNvPr id="119902" name="矩形 119901"/>
            <p:cNvSpPr/>
            <p:nvPr/>
          </p:nvSpPr>
          <p:spPr>
            <a:xfrm>
              <a:off x="4538" y="1935"/>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码</a:t>
              </a:r>
              <a:endParaRPr lang="zh-CN" altLang="en-US" sz="3200" dirty="0">
                <a:latin typeface="Arial" panose="020B0604020202020204" pitchFamily="34" charset="0"/>
                <a:ea typeface="宋体" panose="02010600030101010101" pitchFamily="2" charset="-122"/>
              </a:endParaRPr>
            </a:p>
          </p:txBody>
        </p:sp>
        <p:sp>
          <p:nvSpPr>
            <p:cNvPr id="119903" name="矩形 119902"/>
            <p:cNvSpPr/>
            <p:nvPr/>
          </p:nvSpPr>
          <p:spPr>
            <a:xfrm>
              <a:off x="4538" y="2096"/>
              <a:ext cx="128"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器</a:t>
              </a:r>
              <a:endParaRPr lang="zh-CN" altLang="en-US" sz="3200" dirty="0">
                <a:latin typeface="Arial" panose="020B0604020202020204" pitchFamily="34" charset="0"/>
                <a:ea typeface="宋体" panose="02010600030101010101" pitchFamily="2" charset="-122"/>
              </a:endParaRPr>
            </a:p>
          </p:txBody>
        </p:sp>
        <p:sp>
          <p:nvSpPr>
            <p:cNvPr id="119904" name="矩形 119903"/>
            <p:cNvSpPr/>
            <p:nvPr/>
          </p:nvSpPr>
          <p:spPr>
            <a:xfrm>
              <a:off x="4663" y="2091"/>
              <a:ext cx="32" cy="154"/>
            </a:xfrm>
            <a:prstGeom prst="rect">
              <a:avLst/>
            </a:prstGeom>
            <a:noFill/>
            <a:ln w="19050">
              <a:noFill/>
            </a:ln>
          </p:spPr>
          <p:txBody>
            <a:bodyPr wrap="none" lIns="0" tIns="0" rIns="0" bIns="0">
              <a:spAutoFit/>
            </a:bodyPr>
            <a:lstStyle/>
            <a:p>
              <a:pPr lvl="0" eaLnBrk="0" hangingPunct="0"/>
              <a:r>
                <a:rPr lang="en-US" altLang="zh-CN" sz="1600" dirty="0">
                  <a:solidFill>
                    <a:srgbClr val="000000"/>
                  </a:solidFill>
                  <a:latin typeface="Times New Roman" panose="02020603050405020304" charset="0"/>
                  <a:ea typeface="宋体" panose="02010600030101010101" pitchFamily="2" charset="-122"/>
                </a:rPr>
                <a:t> </a:t>
              </a:r>
              <a:endParaRPr lang="en-US" altLang="zh-CN" sz="3200" dirty="0">
                <a:latin typeface="Arial" panose="020B0604020202020204" pitchFamily="34" charset="0"/>
                <a:ea typeface="宋体" panose="02010600030101010101" pitchFamily="2" charset="-122"/>
              </a:endParaRPr>
            </a:p>
          </p:txBody>
        </p:sp>
        <p:grpSp>
          <p:nvGrpSpPr>
            <p:cNvPr id="119907" name="组合 119906"/>
            <p:cNvGrpSpPr/>
            <p:nvPr/>
          </p:nvGrpSpPr>
          <p:grpSpPr>
            <a:xfrm>
              <a:off x="4176" y="1807"/>
              <a:ext cx="306" cy="69"/>
              <a:chOff x="4176" y="1807"/>
              <a:chExt cx="306" cy="69"/>
            </a:xfrm>
          </p:grpSpPr>
          <p:sp>
            <p:nvSpPr>
              <p:cNvPr id="119905" name="直接连接符 119904"/>
              <p:cNvSpPr/>
              <p:nvPr/>
            </p:nvSpPr>
            <p:spPr>
              <a:xfrm>
                <a:off x="4176" y="1840"/>
                <a:ext cx="203" cy="1"/>
              </a:xfrm>
              <a:prstGeom prst="line">
                <a:avLst/>
              </a:prstGeom>
              <a:ln w="19050" cap="flat" cmpd="sng">
                <a:solidFill>
                  <a:srgbClr val="000000"/>
                </a:solidFill>
                <a:prstDash val="solid"/>
                <a:headEnd type="none" w="med" len="med"/>
                <a:tailEnd type="none" w="med" len="med"/>
              </a:ln>
            </p:spPr>
          </p:sp>
          <p:sp>
            <p:nvSpPr>
              <p:cNvPr id="119906" name="任意多边形 119905"/>
              <p:cNvSpPr/>
              <p:nvPr/>
            </p:nvSpPr>
            <p:spPr>
              <a:xfrm>
                <a:off x="4374" y="1807"/>
                <a:ext cx="108" cy="69"/>
              </a:xfrm>
              <a:custGeom>
                <a:avLst/>
                <a:gdLst/>
                <a:ahLst/>
                <a:cxnLst/>
                <a:rect l="0" t="0" r="0" b="0"/>
                <a:pathLst>
                  <a:path w="108" h="69">
                    <a:moveTo>
                      <a:pt x="0" y="69"/>
                    </a:moveTo>
                    <a:lnTo>
                      <a:pt x="108" y="33"/>
                    </a:lnTo>
                    <a:lnTo>
                      <a:pt x="0" y="0"/>
                    </a:lnTo>
                    <a:lnTo>
                      <a:pt x="0" y="69"/>
                    </a:lnTo>
                    <a:close/>
                  </a:path>
                </a:pathLst>
              </a:custGeom>
              <a:solidFill>
                <a:srgbClr val="000000"/>
              </a:solidFill>
              <a:ln w="19050">
                <a:noFill/>
              </a:ln>
            </p:spPr>
            <p:txBody>
              <a:bodyPr/>
              <a:lstStyle/>
              <a:p>
                <a:endParaRPr lang="zh-CN" altLang="en-US"/>
              </a:p>
            </p:txBody>
          </p:sp>
        </p:grpSp>
        <p:sp>
          <p:nvSpPr>
            <p:cNvPr id="119908" name="矩形 119907"/>
            <p:cNvSpPr/>
            <p:nvPr/>
          </p:nvSpPr>
          <p:spPr>
            <a:xfrm>
              <a:off x="3884" y="2550"/>
              <a:ext cx="1433" cy="181"/>
            </a:xfrm>
            <a:prstGeom prst="rect">
              <a:avLst/>
            </a:prstGeom>
            <a:solidFill>
              <a:srgbClr val="FFFFFF"/>
            </a:solidFill>
            <a:ln w="19050" cap="flat" cmpd="sng">
              <a:solidFill>
                <a:schemeClr val="bg2"/>
              </a:solidFill>
              <a:prstDash val="solid"/>
              <a:miter/>
              <a:headEnd type="none" w="med" len="med"/>
              <a:tailEnd type="none" w="med" len="med"/>
            </a:ln>
          </p:spPr>
          <p:txBody>
            <a:bodyPr/>
            <a:lstStyle/>
            <a:p>
              <a:endParaRPr lang="zh-CN" altLang="en-US"/>
            </a:p>
          </p:txBody>
        </p:sp>
        <p:sp>
          <p:nvSpPr>
            <p:cNvPr id="119909" name="矩形 119908"/>
            <p:cNvSpPr/>
            <p:nvPr/>
          </p:nvSpPr>
          <p:spPr>
            <a:xfrm>
              <a:off x="4287" y="2581"/>
              <a:ext cx="640" cy="154"/>
            </a:xfrm>
            <a:prstGeom prst="rect">
              <a:avLst/>
            </a:prstGeom>
            <a:noFill/>
            <a:ln w="19050">
              <a:noFill/>
            </a:ln>
          </p:spPr>
          <p:txBody>
            <a:bodyPr wrap="none" lIns="0" tIns="0" rIns="0" bIns="0">
              <a:spAutoFit/>
            </a:bodyPr>
            <a:lstStyle/>
            <a:p>
              <a:pPr lvl="0" eaLnBrk="0" hangingPunct="0"/>
              <a:r>
                <a:rPr lang="zh-CN" altLang="en-US" sz="1600" dirty="0">
                  <a:solidFill>
                    <a:srgbClr val="000000"/>
                  </a:solidFill>
                  <a:latin typeface="宋体" panose="02010600030101010101" pitchFamily="2" charset="-122"/>
                  <a:ea typeface="宋体" panose="02010600030101010101" pitchFamily="2" charset="-122"/>
                </a:rPr>
                <a:t>接收端时钟</a:t>
              </a:r>
              <a:endParaRPr lang="zh-CN" altLang="en-US" sz="3200" dirty="0">
                <a:latin typeface="Arial" panose="020B0604020202020204" pitchFamily="34" charset="0"/>
                <a:ea typeface="宋体" panose="02010600030101010101" pitchFamily="2" charset="-122"/>
              </a:endParaRPr>
            </a:p>
          </p:txBody>
        </p:sp>
        <p:sp>
          <p:nvSpPr>
            <p:cNvPr id="119910" name="矩形 119909"/>
            <p:cNvSpPr/>
            <p:nvPr/>
          </p:nvSpPr>
          <p:spPr>
            <a:xfrm>
              <a:off x="4914" y="2556"/>
              <a:ext cx="38" cy="182"/>
            </a:xfrm>
            <a:prstGeom prst="rect">
              <a:avLst/>
            </a:prstGeom>
            <a:noFill/>
            <a:ln w="19050">
              <a:noFill/>
            </a:ln>
          </p:spPr>
          <p:txBody>
            <a:bodyPr wrap="none" lIns="0" tIns="0" rIns="0" bIns="0">
              <a:spAutoFit/>
            </a:bodyPr>
            <a:lstStyle/>
            <a:p>
              <a:pPr lvl="0" eaLnBrk="0" hangingPunct="0"/>
              <a:r>
                <a:rPr lang="en-US" altLang="zh-CN" sz="1900" dirty="0">
                  <a:solidFill>
                    <a:srgbClr val="000000"/>
                  </a:solidFill>
                  <a:latin typeface="Times New Roman" panose="02020603050405020304" charset="0"/>
                  <a:ea typeface="宋体" panose="02010600030101010101" pitchFamily="2" charset="-122"/>
                </a:rPr>
                <a:t> </a:t>
              </a:r>
              <a:endParaRPr lang="en-US" altLang="zh-CN" sz="3200" dirty="0">
                <a:latin typeface="Arial" panose="020B0604020202020204" pitchFamily="34" charset="0"/>
                <a:ea typeface="宋体" panose="02010600030101010101" pitchFamily="2" charset="-122"/>
              </a:endParaRPr>
            </a:p>
          </p:txBody>
        </p:sp>
        <p:grpSp>
          <p:nvGrpSpPr>
            <p:cNvPr id="119913" name="组合 119912"/>
            <p:cNvGrpSpPr/>
            <p:nvPr/>
          </p:nvGrpSpPr>
          <p:grpSpPr>
            <a:xfrm>
              <a:off x="2890" y="2341"/>
              <a:ext cx="69" cy="265"/>
              <a:chOff x="2890" y="2341"/>
              <a:chExt cx="69" cy="265"/>
            </a:xfrm>
          </p:grpSpPr>
          <p:sp>
            <p:nvSpPr>
              <p:cNvPr id="119911" name="直接连接符 119910"/>
              <p:cNvSpPr/>
              <p:nvPr/>
            </p:nvSpPr>
            <p:spPr>
              <a:xfrm flipV="1">
                <a:off x="2923" y="2444"/>
                <a:ext cx="1" cy="162"/>
              </a:xfrm>
              <a:prstGeom prst="line">
                <a:avLst/>
              </a:prstGeom>
              <a:ln w="19050" cap="flat" cmpd="sng">
                <a:solidFill>
                  <a:srgbClr val="000000"/>
                </a:solidFill>
                <a:prstDash val="solid"/>
                <a:headEnd type="none" w="med" len="med"/>
                <a:tailEnd type="none" w="med" len="med"/>
              </a:ln>
            </p:spPr>
          </p:sp>
          <p:sp>
            <p:nvSpPr>
              <p:cNvPr id="119912" name="任意多边形 119911"/>
              <p:cNvSpPr/>
              <p:nvPr/>
            </p:nvSpPr>
            <p:spPr>
              <a:xfrm>
                <a:off x="2890" y="2341"/>
                <a:ext cx="69" cy="112"/>
              </a:xfrm>
              <a:custGeom>
                <a:avLst/>
                <a:gdLst/>
                <a:ahLst/>
                <a:cxnLst/>
                <a:rect l="0" t="0" r="0" b="0"/>
                <a:pathLst>
                  <a:path w="69" h="112">
                    <a:moveTo>
                      <a:pt x="69" y="112"/>
                    </a:moveTo>
                    <a:lnTo>
                      <a:pt x="33" y="0"/>
                    </a:lnTo>
                    <a:lnTo>
                      <a:pt x="0" y="112"/>
                    </a:lnTo>
                    <a:lnTo>
                      <a:pt x="69" y="112"/>
                    </a:lnTo>
                    <a:close/>
                  </a:path>
                </a:pathLst>
              </a:custGeom>
              <a:solidFill>
                <a:srgbClr val="000000"/>
              </a:solidFill>
              <a:ln w="19050">
                <a:noFill/>
              </a:ln>
            </p:spPr>
            <p:txBody>
              <a:bodyPr/>
              <a:lstStyle/>
              <a:p>
                <a:endParaRPr lang="zh-CN" altLang="en-US"/>
              </a:p>
            </p:txBody>
          </p:sp>
        </p:grpSp>
      </p:grpSp>
      <p:sp>
        <p:nvSpPr>
          <p:cNvPr id="119812" name="文本框 119811"/>
          <p:cNvSpPr txBox="1"/>
          <p:nvPr/>
        </p:nvSpPr>
        <p:spPr>
          <a:xfrm>
            <a:off x="228600" y="1295400"/>
            <a:ext cx="8305800" cy="579438"/>
          </a:xfrm>
          <a:prstGeom prst="rect">
            <a:avLst/>
          </a:prstGeom>
          <a:noFill/>
          <a:ln w="12700">
            <a:noFill/>
          </a:ln>
        </p:spPr>
        <p:txBody>
          <a:bodyPr>
            <a:spAutoFit/>
          </a:bodyPr>
          <a:lstStyle/>
          <a:p>
            <a:pPr lvl="0" eaLnBrk="0" hangingPunct="0">
              <a:spcBef>
                <a:spcPct val="50000"/>
              </a:spcBef>
              <a:buClrTx/>
              <a:buSzPct val="140000"/>
              <a:buFont typeface="Wingdings" panose="05000000000000000000" pitchFamily="2" charset="2"/>
              <a:buChar char="§"/>
            </a:pPr>
            <a:r>
              <a:rPr lang="en-US" altLang="zh-CN" sz="3200" dirty="0">
                <a:latin typeface="Arial" panose="020B0604020202020204" pitchFamily="34" charset="0"/>
                <a:ea typeface="宋体" panose="02010600030101010101" pitchFamily="2" charset="-122"/>
              </a:rPr>
              <a:t> </a:t>
            </a:r>
            <a:r>
              <a:rPr lang="zh-CN" altLang="en-US" sz="3200" dirty="0">
                <a:latin typeface="Arial" panose="020B0604020202020204" pitchFamily="34" charset="0"/>
                <a:ea typeface="宋体" panose="02010600030101010101" pitchFamily="2" charset="-122"/>
              </a:rPr>
              <a:t>数字通信：利用数字信号来传递消息。</a:t>
            </a:r>
            <a:endParaRPr lang="zh-CN" altLang="en-US" sz="3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29390869"/>
      </p:ext>
    </p:ext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1"/>
          <p:cNvSpPr>
            <a:spLocks noGrp="1"/>
          </p:cNvSpPr>
          <p:nvPr>
            <p:ph type="title"/>
          </p:nvPr>
        </p:nvSpPr>
        <p:spPr/>
        <p:txBody>
          <a:bodyPr/>
          <a:lstStyle/>
          <a:p>
            <a:r>
              <a:rPr lang="zh-CN" altLang="en-US"/>
              <a:t>多进制频移键控（</a:t>
            </a:r>
            <a:r>
              <a:rPr lang="en-US" altLang="zh-CN"/>
              <a:t>MFSK</a:t>
            </a:r>
            <a:r>
              <a:rPr lang="zh-CN" altLang="en-US"/>
              <a:t>）</a:t>
            </a:r>
          </a:p>
        </p:txBody>
      </p:sp>
      <p:sp>
        <p:nvSpPr>
          <p:cNvPr id="3076" name="内容占位符 2"/>
          <p:cNvSpPr>
            <a:spLocks noGrp="1"/>
          </p:cNvSpPr>
          <p:nvPr>
            <p:ph idx="1"/>
          </p:nvPr>
        </p:nvSpPr>
        <p:spPr/>
        <p:txBody>
          <a:bodyPr/>
          <a:lstStyle/>
          <a:p>
            <a:r>
              <a:rPr lang="zh-CN" altLang="en-US" dirty="0"/>
              <a:t>使用</a:t>
            </a:r>
            <a:r>
              <a:rPr lang="en-US" altLang="zh-CN" i="1" dirty="0"/>
              <a:t>M</a:t>
            </a:r>
            <a:r>
              <a:rPr lang="zh-CN" altLang="en-US" dirty="0"/>
              <a:t>个频率传输</a:t>
            </a:r>
            <a:r>
              <a:rPr lang="en-US" altLang="zh-CN" i="1" dirty="0"/>
              <a:t>M</a:t>
            </a:r>
            <a:r>
              <a:rPr lang="zh-CN" altLang="en-US" dirty="0"/>
              <a:t>个信号单元</a:t>
            </a:r>
            <a:endParaRPr lang="en-US" altLang="zh-CN" dirty="0"/>
          </a:p>
          <a:p>
            <a:endParaRPr lang="en-US" altLang="zh-CN" dirty="0"/>
          </a:p>
          <a:p>
            <a:pPr lvl="1"/>
            <a:r>
              <a:rPr lang="en-US" altLang="zh-CN" i="1" dirty="0"/>
              <a:t>f</a:t>
            </a:r>
            <a:r>
              <a:rPr lang="en-US" altLang="zh-CN" i="1" baseline="-25000" dirty="0"/>
              <a:t>i</a:t>
            </a:r>
            <a:r>
              <a:rPr lang="en-US" altLang="zh-CN" dirty="0"/>
              <a:t> =</a:t>
            </a:r>
            <a:r>
              <a:rPr lang="en-US" altLang="zh-CN" i="1" dirty="0"/>
              <a:t>f</a:t>
            </a:r>
            <a:r>
              <a:rPr lang="en-US" altLang="zh-CN" i="1" baseline="-25000" dirty="0"/>
              <a:t>c</a:t>
            </a:r>
            <a:r>
              <a:rPr lang="en-US" altLang="zh-CN" dirty="0"/>
              <a:t>+(2</a:t>
            </a:r>
            <a:r>
              <a:rPr lang="en-US" altLang="zh-CN" i="1" dirty="0"/>
              <a:t>i</a:t>
            </a:r>
            <a:r>
              <a:rPr lang="en-US" altLang="zh-CN" dirty="0"/>
              <a:t>-1-</a:t>
            </a:r>
            <a:r>
              <a:rPr lang="en-US" altLang="zh-CN" i="1" dirty="0"/>
              <a:t>M</a:t>
            </a:r>
            <a:r>
              <a:rPr lang="en-US" altLang="zh-CN" dirty="0"/>
              <a:t>)</a:t>
            </a:r>
            <a:r>
              <a:rPr lang="en-US" altLang="zh-CN" i="1" dirty="0" err="1"/>
              <a:t>f</a:t>
            </a:r>
            <a:r>
              <a:rPr lang="en-US" altLang="zh-CN" i="1" baseline="-25000" dirty="0" err="1"/>
              <a:t>d</a:t>
            </a:r>
            <a:endParaRPr lang="en-US" altLang="zh-CN" i="1" baseline="-25000" dirty="0"/>
          </a:p>
          <a:p>
            <a:pPr lvl="1"/>
            <a:r>
              <a:rPr lang="en-US" altLang="zh-CN" i="1" dirty="0"/>
              <a:t>f</a:t>
            </a:r>
            <a:r>
              <a:rPr lang="en-US" altLang="zh-CN" i="1" baseline="-25000" dirty="0"/>
              <a:t>c</a:t>
            </a:r>
            <a:r>
              <a:rPr lang="en-US" altLang="zh-CN" dirty="0"/>
              <a:t> =</a:t>
            </a:r>
            <a:r>
              <a:rPr lang="zh-CN" altLang="en-US" dirty="0"/>
              <a:t>载波频率</a:t>
            </a:r>
            <a:endParaRPr lang="en-US" altLang="zh-CN" dirty="0"/>
          </a:p>
          <a:p>
            <a:pPr lvl="1"/>
            <a:r>
              <a:rPr lang="en-US" altLang="zh-CN" i="1" dirty="0" err="1"/>
              <a:t>f</a:t>
            </a:r>
            <a:r>
              <a:rPr lang="en-US" altLang="zh-CN" i="1" baseline="-25000" dirty="0" err="1"/>
              <a:t>d</a:t>
            </a:r>
            <a:r>
              <a:rPr lang="en-US" altLang="zh-CN" i="1" baseline="-25000" dirty="0"/>
              <a:t> </a:t>
            </a:r>
            <a:r>
              <a:rPr lang="en-US" altLang="zh-CN" dirty="0"/>
              <a:t> =</a:t>
            </a:r>
            <a:r>
              <a:rPr lang="zh-CN" altLang="en-US" dirty="0"/>
              <a:t>频移距离</a:t>
            </a:r>
            <a:endParaRPr lang="en-US" altLang="zh-CN" dirty="0"/>
          </a:p>
          <a:p>
            <a:pPr lvl="1"/>
            <a:r>
              <a:rPr lang="en-US" altLang="zh-CN" i="1" dirty="0"/>
              <a:t>M </a:t>
            </a:r>
            <a:r>
              <a:rPr lang="en-US" altLang="zh-CN" dirty="0"/>
              <a:t>=</a:t>
            </a:r>
            <a:r>
              <a:rPr lang="zh-CN" altLang="en-US" dirty="0"/>
              <a:t>不同的信号单元个数</a:t>
            </a:r>
            <a:endParaRPr lang="en-US" altLang="zh-CN" dirty="0"/>
          </a:p>
          <a:p>
            <a:pPr lvl="1"/>
            <a:r>
              <a:rPr lang="en-US" altLang="zh-CN" dirty="0"/>
              <a:t>L=log</a:t>
            </a:r>
            <a:r>
              <a:rPr lang="en-US" altLang="zh-CN" sz="2400" dirty="0"/>
              <a:t>2</a:t>
            </a:r>
            <a:r>
              <a:rPr lang="en-US" altLang="zh-CN" dirty="0"/>
              <a:t>M </a:t>
            </a:r>
            <a:r>
              <a:rPr lang="zh-CN" altLang="en-US" dirty="0"/>
              <a:t>每个信号单元包含的</a:t>
            </a:r>
            <a:r>
              <a:rPr lang="en-US" altLang="zh-CN" dirty="0"/>
              <a:t>bit</a:t>
            </a:r>
            <a:r>
              <a:rPr lang="zh-CN" altLang="en-US" dirty="0"/>
              <a:t>数</a:t>
            </a:r>
          </a:p>
          <a:p>
            <a:pPr lvl="1"/>
            <a:endParaRPr lang="en-US" altLang="zh-CN" dirty="0"/>
          </a:p>
          <a:p>
            <a:endParaRPr lang="en-US" altLang="zh-CN" sz="2800" dirty="0"/>
          </a:p>
          <a:p>
            <a:pPr lvl="1"/>
            <a:endParaRPr lang="zh-CN" altLang="en-US" dirty="0"/>
          </a:p>
        </p:txBody>
      </p:sp>
      <p:sp>
        <p:nvSpPr>
          <p:cNvPr id="4" name="灯片编号占位符 3"/>
          <p:cNvSpPr>
            <a:spLocks noGrp="1"/>
          </p:cNvSpPr>
          <p:nvPr>
            <p:ph type="sldNum" sz="quarter" idx="12"/>
          </p:nvPr>
        </p:nvSpPr>
        <p:spPr/>
        <p:txBody>
          <a:bodyPr/>
          <a:lstStyle/>
          <a:p>
            <a:pPr>
              <a:defRPr/>
            </a:pPr>
            <a:fld id="{861A8CAB-A033-42B0-B74B-483B36DC659C}" type="slidenum">
              <a:rPr lang="zh-CN" altLang="en-US" smtClean="0"/>
              <a:t>30</a:t>
            </a:fld>
            <a:endParaRPr lang="zh-CN" altLang="en-US"/>
          </a:p>
        </p:txBody>
      </p:sp>
      <p:graphicFrame>
        <p:nvGraphicFramePr>
          <p:cNvPr id="3074" name="Object 2"/>
          <p:cNvGraphicFramePr>
            <a:graphicFrameLocks noChangeAspect="1"/>
          </p:cNvGraphicFramePr>
          <p:nvPr/>
        </p:nvGraphicFramePr>
        <p:xfrm>
          <a:off x="1042988" y="2474913"/>
          <a:ext cx="4189412" cy="522287"/>
        </p:xfrm>
        <a:graphic>
          <a:graphicData uri="http://schemas.openxmlformats.org/presentationml/2006/ole">
            <mc:AlternateContent xmlns:mc="http://schemas.openxmlformats.org/markup-compatibility/2006">
              <mc:Choice xmlns:v="urn:schemas-microsoft-com:vml" Requires="v">
                <p:oleObj spid="_x0000_s16454" name="Equation" r:id="rId3" imgW="39014400" imgH="4876800" progId="Equation.DSMT4">
                  <p:embed/>
                </p:oleObj>
              </mc:Choice>
              <mc:Fallback>
                <p:oleObj name="Equation" r:id="rId3" imgW="39014400" imgH="4876800" progId="Equation.DSMT4">
                  <p:embed/>
                  <p:pic>
                    <p:nvPicPr>
                      <p:cNvPr id="0" name="Object 2"/>
                      <p:cNvPicPr>
                        <a:picLocks noChangeAspect="1"/>
                      </p:cNvPicPr>
                      <p:nvPr/>
                    </p:nvPicPr>
                    <p:blipFill>
                      <a:blip r:embed="rId4"/>
                      <a:stretch>
                        <a:fillRect/>
                      </a:stretch>
                    </p:blipFill>
                    <p:spPr>
                      <a:xfrm>
                        <a:off x="1042988" y="2474913"/>
                        <a:ext cx="4189412" cy="522287"/>
                      </a:xfrm>
                      <a:prstGeom prst="rect">
                        <a:avLst/>
                      </a:prstGeom>
                      <a:noFill/>
                      <a:ln w="9525">
                        <a:noFill/>
                      </a:ln>
                    </p:spPr>
                  </p:pic>
                </p:oleObj>
              </mc:Fallback>
            </mc:AlternateContent>
          </a:graphicData>
        </a:graphic>
      </p:graphicFrame>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内容占位符 2"/>
          <p:cNvSpPr>
            <a:spLocks noGrp="1"/>
          </p:cNvSpPr>
          <p:nvPr>
            <p:ph idx="1"/>
          </p:nvPr>
        </p:nvSpPr>
        <p:spPr>
          <a:xfrm>
            <a:off x="250825" y="692150"/>
            <a:ext cx="8704263" cy="5440363"/>
          </a:xfrm>
        </p:spPr>
        <p:txBody>
          <a:bodyPr/>
          <a:lstStyle/>
          <a:p>
            <a:r>
              <a:rPr lang="zh-CN" altLang="en-US" dirty="0"/>
              <a:t>例</a:t>
            </a:r>
            <a:r>
              <a:rPr lang="en-US" altLang="zh-CN" dirty="0"/>
              <a:t>1</a:t>
            </a:r>
            <a:r>
              <a:rPr lang="zh-CN" altLang="en-US" dirty="0"/>
              <a:t>，</a:t>
            </a:r>
            <a:r>
              <a:rPr lang="en-US" altLang="zh-CN" i="1" dirty="0"/>
              <a:t>f</a:t>
            </a:r>
            <a:r>
              <a:rPr lang="en-US" altLang="zh-CN" i="1" baseline="-25000" dirty="0"/>
              <a:t>c</a:t>
            </a:r>
            <a:r>
              <a:rPr lang="en-US" altLang="zh-CN" dirty="0"/>
              <a:t>=250kHz</a:t>
            </a:r>
            <a:r>
              <a:rPr lang="zh-CN" altLang="en-US" dirty="0"/>
              <a:t>，</a:t>
            </a:r>
            <a:r>
              <a:rPr lang="en-US" altLang="zh-CN" i="1" dirty="0" err="1"/>
              <a:t>f</a:t>
            </a:r>
            <a:r>
              <a:rPr lang="en-US" altLang="zh-CN" i="1" baseline="-25000" dirty="0" err="1"/>
              <a:t>d</a:t>
            </a:r>
            <a:r>
              <a:rPr lang="en-US" altLang="zh-CN" dirty="0"/>
              <a:t>=25kHz</a:t>
            </a:r>
            <a:r>
              <a:rPr lang="zh-CN" altLang="en-US" dirty="0"/>
              <a:t>，</a:t>
            </a:r>
            <a:r>
              <a:rPr lang="en-US" altLang="zh-CN" i="1" dirty="0"/>
              <a:t>M</a:t>
            </a:r>
            <a:r>
              <a:rPr lang="en-US" altLang="zh-CN" dirty="0"/>
              <a:t>=8</a:t>
            </a:r>
            <a:r>
              <a:rPr lang="zh-CN" altLang="en-US" dirty="0"/>
              <a:t>，所有的信号频率是多少？</a:t>
            </a:r>
            <a:endParaRPr lang="en-US" altLang="zh-CN" dirty="0"/>
          </a:p>
          <a:p>
            <a:pPr lvl="1"/>
            <a:r>
              <a:rPr lang="en-US" altLang="zh-CN" i="1" dirty="0"/>
              <a:t>f</a:t>
            </a:r>
            <a:r>
              <a:rPr lang="en-US" altLang="zh-CN" baseline="-25000" dirty="0"/>
              <a:t>1</a:t>
            </a:r>
            <a:r>
              <a:rPr lang="en-US" altLang="zh-CN" dirty="0"/>
              <a:t>=75kHz</a:t>
            </a:r>
            <a:r>
              <a:rPr lang="zh-CN" altLang="en-US" dirty="0"/>
              <a:t>，</a:t>
            </a:r>
            <a:r>
              <a:rPr lang="en-US" altLang="zh-CN" i="1" dirty="0"/>
              <a:t>f</a:t>
            </a:r>
            <a:r>
              <a:rPr lang="en-US" altLang="zh-CN" baseline="-25000" dirty="0"/>
              <a:t>2</a:t>
            </a:r>
            <a:r>
              <a:rPr lang="en-US" altLang="zh-CN" dirty="0"/>
              <a:t>=125kHz</a:t>
            </a:r>
            <a:r>
              <a:rPr lang="zh-CN" altLang="en-US" dirty="0"/>
              <a:t>，</a:t>
            </a:r>
            <a:r>
              <a:rPr lang="en-US" altLang="zh-CN" i="1" dirty="0"/>
              <a:t>f</a:t>
            </a:r>
            <a:r>
              <a:rPr lang="en-US" altLang="zh-CN" baseline="-25000" dirty="0"/>
              <a:t>3</a:t>
            </a:r>
            <a:r>
              <a:rPr lang="en-US" altLang="zh-CN" dirty="0"/>
              <a:t>=175kHz</a:t>
            </a:r>
            <a:r>
              <a:rPr lang="zh-CN" altLang="en-US" dirty="0"/>
              <a:t>，</a:t>
            </a:r>
            <a:r>
              <a:rPr lang="en-US" altLang="zh-CN" i="1" dirty="0"/>
              <a:t>f</a:t>
            </a:r>
            <a:r>
              <a:rPr lang="en-US" altLang="zh-CN" baseline="-25000" dirty="0"/>
              <a:t>4</a:t>
            </a:r>
            <a:r>
              <a:rPr lang="en-US" altLang="zh-CN" dirty="0"/>
              <a:t>=225kHz</a:t>
            </a:r>
            <a:br>
              <a:rPr lang="en-US" altLang="zh-CN" dirty="0"/>
            </a:br>
            <a:r>
              <a:rPr lang="en-US" altLang="zh-CN" i="1" dirty="0"/>
              <a:t>f</a:t>
            </a:r>
            <a:r>
              <a:rPr lang="en-US" altLang="zh-CN" baseline="-25000" dirty="0"/>
              <a:t>5</a:t>
            </a:r>
            <a:r>
              <a:rPr lang="en-US" altLang="zh-CN" dirty="0"/>
              <a:t>=275kHz</a:t>
            </a:r>
            <a:r>
              <a:rPr lang="zh-CN" altLang="en-US" dirty="0"/>
              <a:t>，</a:t>
            </a:r>
            <a:r>
              <a:rPr lang="en-US" altLang="zh-CN" i="1" dirty="0"/>
              <a:t>f</a:t>
            </a:r>
            <a:r>
              <a:rPr lang="en-US" altLang="zh-CN" baseline="-25000" dirty="0"/>
              <a:t>6</a:t>
            </a:r>
            <a:r>
              <a:rPr lang="en-US" altLang="zh-CN" dirty="0"/>
              <a:t>=325kHz</a:t>
            </a:r>
            <a:r>
              <a:rPr lang="zh-CN" altLang="en-US" dirty="0"/>
              <a:t>，</a:t>
            </a:r>
            <a:r>
              <a:rPr lang="en-US" altLang="zh-CN" i="1" dirty="0"/>
              <a:t>f</a:t>
            </a:r>
            <a:r>
              <a:rPr lang="en-US" altLang="zh-CN" baseline="-25000" dirty="0"/>
              <a:t>7</a:t>
            </a:r>
            <a:r>
              <a:rPr lang="en-US" altLang="zh-CN" dirty="0"/>
              <a:t>=375kHz</a:t>
            </a:r>
            <a:r>
              <a:rPr lang="zh-CN" altLang="en-US" dirty="0"/>
              <a:t>，</a:t>
            </a:r>
            <a:r>
              <a:rPr lang="en-US" altLang="zh-CN" i="1" dirty="0"/>
              <a:t>f</a:t>
            </a:r>
            <a:r>
              <a:rPr lang="en-US" altLang="zh-CN" baseline="-25000" dirty="0"/>
              <a:t>8</a:t>
            </a:r>
            <a:r>
              <a:rPr lang="en-US" altLang="zh-CN" dirty="0"/>
              <a:t>=425kHz</a:t>
            </a:r>
          </a:p>
          <a:p>
            <a:endParaRPr lang="en-US" altLang="zh-CN" dirty="0"/>
          </a:p>
          <a:p>
            <a:r>
              <a:rPr lang="zh-CN" altLang="en-US" dirty="0"/>
              <a:t>例</a:t>
            </a:r>
            <a:r>
              <a:rPr lang="en-US" altLang="zh-CN" dirty="0"/>
              <a:t>2</a:t>
            </a:r>
            <a:r>
              <a:rPr lang="zh-CN" altLang="en-US" dirty="0"/>
              <a:t>，</a:t>
            </a:r>
            <a:r>
              <a:rPr lang="en-US" altLang="zh-CN" dirty="0"/>
              <a:t>MFSK</a:t>
            </a:r>
            <a:r>
              <a:rPr lang="zh-CN" altLang="en-US" dirty="0"/>
              <a:t>调制，</a:t>
            </a:r>
            <a:r>
              <a:rPr lang="en-US" altLang="zh-CN" i="1" dirty="0"/>
              <a:t>M</a:t>
            </a:r>
            <a:r>
              <a:rPr lang="en-US" altLang="zh-CN" dirty="0"/>
              <a:t>=4</a:t>
            </a:r>
            <a:r>
              <a:rPr lang="zh-CN" altLang="en-US" dirty="0"/>
              <a:t>。</a:t>
            </a:r>
            <a:br>
              <a:rPr lang="en-US" altLang="zh-CN" dirty="0"/>
            </a:br>
            <a:endParaRPr lang="zh-CN" altLang="en-US" dirty="0"/>
          </a:p>
        </p:txBody>
      </p:sp>
      <p:sp>
        <p:nvSpPr>
          <p:cNvPr id="4" name="灯片编号占位符 3"/>
          <p:cNvSpPr>
            <a:spLocks noGrp="1"/>
          </p:cNvSpPr>
          <p:nvPr>
            <p:ph type="sldNum" sz="quarter" idx="12"/>
          </p:nvPr>
        </p:nvSpPr>
        <p:spPr/>
        <p:txBody>
          <a:bodyPr/>
          <a:lstStyle/>
          <a:p>
            <a:pPr>
              <a:defRPr/>
            </a:pPr>
            <a:fld id="{69F796B9-8774-4D3F-9764-6F5CDA3B9CEE}" type="slidenum">
              <a:rPr lang="zh-CN" altLang="en-US" smtClean="0"/>
              <a:t>31</a:t>
            </a:fld>
            <a:endParaRPr lang="zh-CN" altLang="en-US"/>
          </a:p>
        </p:txBody>
      </p:sp>
      <p:pic>
        <p:nvPicPr>
          <p:cNvPr id="31747" name="Picture 2"/>
          <p:cNvPicPr>
            <a:picLocks noChangeAspect="1" noChangeArrowheads="1"/>
          </p:cNvPicPr>
          <p:nvPr/>
        </p:nvPicPr>
        <p:blipFill>
          <a:blip r:embed="rId2"/>
          <a:srcRect/>
          <a:stretch>
            <a:fillRect/>
          </a:stretch>
        </p:blipFill>
        <p:spPr bwMode="auto">
          <a:xfrm>
            <a:off x="4455" y="4407244"/>
            <a:ext cx="9140825" cy="2376487"/>
          </a:xfrm>
          <a:prstGeom prst="rect">
            <a:avLst/>
          </a:prstGeom>
          <a:noFill/>
          <a:ln w="9525">
            <a:noFill/>
            <a:miter lim="800000"/>
            <a:headEnd/>
            <a:tailEnd/>
          </a:ln>
        </p:spPr>
      </p:pic>
      <p:sp>
        <p:nvSpPr>
          <p:cNvPr id="2" name="矩形 1">
            <a:extLst>
              <a:ext uri="{FF2B5EF4-FFF2-40B4-BE49-F238E27FC236}">
                <a16:creationId xmlns:a16="http://schemas.microsoft.com/office/drawing/2014/main" id="{B439F4E8-1548-4821-ABB4-3D2CEACFB1D3}"/>
              </a:ext>
            </a:extLst>
          </p:cNvPr>
          <p:cNvSpPr/>
          <p:nvPr/>
        </p:nvSpPr>
        <p:spPr>
          <a:xfrm>
            <a:off x="3203848" y="1268760"/>
            <a:ext cx="2685351" cy="461665"/>
          </a:xfrm>
          <a:prstGeom prst="rect">
            <a:avLst/>
          </a:prstGeom>
        </p:spPr>
        <p:txBody>
          <a:bodyPr wrap="none">
            <a:spAutoFit/>
          </a:bodyPr>
          <a:lstStyle/>
          <a:p>
            <a:pPr lvl="1"/>
            <a:r>
              <a:rPr lang="en-US" altLang="zh-CN" sz="2400" i="1" dirty="0"/>
              <a:t>f</a:t>
            </a:r>
            <a:r>
              <a:rPr lang="en-US" altLang="zh-CN" sz="2400" i="1" baseline="-25000" dirty="0"/>
              <a:t>i</a:t>
            </a:r>
            <a:r>
              <a:rPr lang="en-US" altLang="zh-CN" sz="2400" dirty="0"/>
              <a:t> =</a:t>
            </a:r>
            <a:r>
              <a:rPr lang="en-US" altLang="zh-CN" sz="2400" i="1" dirty="0"/>
              <a:t>f</a:t>
            </a:r>
            <a:r>
              <a:rPr lang="en-US" altLang="zh-CN" sz="2400" i="1" baseline="-25000" dirty="0"/>
              <a:t>c</a:t>
            </a:r>
            <a:r>
              <a:rPr lang="en-US" altLang="zh-CN" sz="2400" dirty="0"/>
              <a:t>+(2</a:t>
            </a:r>
            <a:r>
              <a:rPr lang="en-US" altLang="zh-CN" sz="2400" i="1" dirty="0"/>
              <a:t>i</a:t>
            </a:r>
            <a:r>
              <a:rPr lang="en-US" altLang="zh-CN" sz="2400" dirty="0"/>
              <a:t>-1-</a:t>
            </a:r>
            <a:r>
              <a:rPr lang="en-US" altLang="zh-CN" sz="2400" i="1" dirty="0"/>
              <a:t>M</a:t>
            </a:r>
            <a:r>
              <a:rPr lang="en-US" altLang="zh-CN" sz="2400" dirty="0"/>
              <a:t>)</a:t>
            </a:r>
            <a:r>
              <a:rPr lang="en-US" altLang="zh-CN" sz="2400" i="1" dirty="0" err="1"/>
              <a:t>f</a:t>
            </a:r>
            <a:r>
              <a:rPr lang="en-US" altLang="zh-CN" sz="2400" i="1" baseline="-25000" dirty="0" err="1"/>
              <a:t>d</a:t>
            </a:r>
            <a:endParaRPr lang="en-US" altLang="zh-CN" sz="2400" i="1" baseline="-25000" dirty="0"/>
          </a:p>
        </p:txBody>
      </p:sp>
      <p:pic>
        <p:nvPicPr>
          <p:cNvPr id="3" name="图片 2">
            <a:extLst>
              <a:ext uri="{FF2B5EF4-FFF2-40B4-BE49-F238E27FC236}">
                <a16:creationId xmlns:a16="http://schemas.microsoft.com/office/drawing/2014/main" id="{453664D3-A426-41D8-B30A-EC6F4D979437}"/>
              </a:ext>
            </a:extLst>
          </p:cNvPr>
          <p:cNvPicPr>
            <a:picLocks noChangeAspect="1"/>
          </p:cNvPicPr>
          <p:nvPr/>
        </p:nvPicPr>
        <p:blipFill>
          <a:blip r:embed="rId3"/>
          <a:stretch>
            <a:fillRect/>
          </a:stretch>
        </p:blipFill>
        <p:spPr>
          <a:xfrm>
            <a:off x="6114966" y="1343368"/>
            <a:ext cx="967824" cy="312447"/>
          </a:xfrm>
          <a:prstGeom prst="rect">
            <a:avLst/>
          </a:prstGeom>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内容占位符 2"/>
          <p:cNvSpPr>
            <a:spLocks noGrp="1"/>
          </p:cNvSpPr>
          <p:nvPr>
            <p:ph idx="1"/>
          </p:nvPr>
        </p:nvSpPr>
        <p:spPr>
          <a:xfrm>
            <a:off x="250825" y="765175"/>
            <a:ext cx="8704263" cy="5367338"/>
          </a:xfrm>
        </p:spPr>
        <p:txBody>
          <a:bodyPr/>
          <a:lstStyle/>
          <a:p>
            <a:r>
              <a:rPr lang="en-US" altLang="zh-CN" dirty="0"/>
              <a:t>MFSK</a:t>
            </a:r>
            <a:r>
              <a:rPr lang="zh-CN" altLang="en-US" dirty="0"/>
              <a:t>中</a:t>
            </a:r>
            <a:endParaRPr lang="en-US" altLang="zh-CN" dirty="0"/>
          </a:p>
          <a:p>
            <a:pPr lvl="1"/>
            <a:r>
              <a:rPr lang="zh-CN" altLang="en-US" dirty="0"/>
              <a:t>每个频率的信号维持</a:t>
            </a:r>
            <a:r>
              <a:rPr lang="en-US" altLang="zh-CN" i="1" dirty="0" err="1"/>
              <a:t>T</a:t>
            </a:r>
            <a:r>
              <a:rPr lang="en-US" altLang="zh-CN" i="1" baseline="-25000" dirty="0" err="1"/>
              <a:t>s</a:t>
            </a:r>
            <a:r>
              <a:rPr lang="zh-CN" altLang="en-US" dirty="0"/>
              <a:t>，</a:t>
            </a:r>
            <a:endParaRPr lang="en-US" altLang="zh-CN" dirty="0"/>
          </a:p>
          <a:p>
            <a:pPr lvl="1"/>
            <a:r>
              <a:rPr lang="en-US" altLang="zh-CN" i="1" dirty="0" err="1"/>
              <a:t>T</a:t>
            </a:r>
            <a:r>
              <a:rPr lang="en-US" altLang="zh-CN" i="1" baseline="-25000" dirty="0" err="1"/>
              <a:t>s</a:t>
            </a:r>
            <a:r>
              <a:rPr lang="en-US" altLang="zh-CN" dirty="0"/>
              <a:t>=</a:t>
            </a:r>
            <a:r>
              <a:rPr lang="en-US" altLang="zh-CN" i="1" dirty="0"/>
              <a:t>LT</a:t>
            </a:r>
            <a:r>
              <a:rPr lang="zh-CN" altLang="en-US" dirty="0"/>
              <a:t>，其中</a:t>
            </a:r>
            <a:r>
              <a:rPr lang="en-US" altLang="zh-CN" i="1" dirty="0"/>
              <a:t>T</a:t>
            </a:r>
            <a:r>
              <a:rPr lang="zh-CN" altLang="en-US" dirty="0"/>
              <a:t>是一个</a:t>
            </a:r>
            <a:r>
              <a:rPr lang="en-US" altLang="zh-CN" dirty="0"/>
              <a:t>bit</a:t>
            </a:r>
            <a:r>
              <a:rPr lang="zh-CN" altLang="en-US" dirty="0"/>
              <a:t>的传输时间</a:t>
            </a:r>
            <a:endParaRPr lang="en-US" altLang="zh-CN" dirty="0"/>
          </a:p>
          <a:p>
            <a:pPr lvl="1"/>
            <a:r>
              <a:rPr lang="zh-CN" altLang="en-US" dirty="0"/>
              <a:t>每个信号包含</a:t>
            </a:r>
            <a:r>
              <a:rPr lang="en-US" altLang="zh-CN" i="1" dirty="0" err="1"/>
              <a:t>L</a:t>
            </a:r>
            <a:r>
              <a:rPr lang="en-US" altLang="zh-CN" dirty="0" err="1"/>
              <a:t>bit</a:t>
            </a:r>
            <a:endParaRPr lang="en-US" altLang="zh-CN" dirty="0"/>
          </a:p>
          <a:p>
            <a:pPr lvl="1"/>
            <a:r>
              <a:rPr lang="en-US" altLang="zh-CN" i="1" dirty="0"/>
              <a:t>M</a:t>
            </a:r>
            <a:r>
              <a:rPr lang="en-US" altLang="zh-CN" dirty="0"/>
              <a:t>=2</a:t>
            </a:r>
            <a:r>
              <a:rPr lang="en-US" altLang="zh-CN" i="1" baseline="30000" dirty="0"/>
              <a:t>L</a:t>
            </a:r>
            <a:r>
              <a:rPr lang="zh-CN" altLang="en-US" dirty="0"/>
              <a:t>，</a:t>
            </a:r>
            <a:r>
              <a:rPr lang="en-US" altLang="zh-CN" dirty="0"/>
              <a:t>2</a:t>
            </a:r>
            <a:r>
              <a:rPr lang="en-US" altLang="zh-CN" i="1" dirty="0"/>
              <a:t>f</a:t>
            </a:r>
            <a:r>
              <a:rPr lang="en-US" altLang="zh-CN" i="1" baseline="-25000" dirty="0"/>
              <a:t>d</a:t>
            </a:r>
            <a:r>
              <a:rPr lang="en-US" altLang="zh-CN" dirty="0"/>
              <a:t>=1/</a:t>
            </a:r>
            <a:r>
              <a:rPr lang="en-US" altLang="zh-CN" i="1" dirty="0" err="1"/>
              <a:t>T</a:t>
            </a:r>
            <a:r>
              <a:rPr lang="en-US" altLang="zh-CN" i="1" baseline="-25000" dirty="0" err="1"/>
              <a:t>s</a:t>
            </a:r>
            <a:r>
              <a:rPr lang="zh-CN" altLang="en-US" dirty="0"/>
              <a:t>，</a:t>
            </a:r>
            <a:endParaRPr lang="en-US" altLang="zh-CN" dirty="0"/>
          </a:p>
          <a:p>
            <a:pPr lvl="1"/>
            <a:r>
              <a:rPr lang="zh-CN" altLang="en-US" dirty="0"/>
              <a:t>需要带宽，</a:t>
            </a:r>
            <a:r>
              <a:rPr lang="en-US" altLang="zh-CN" i="1" dirty="0" err="1"/>
              <a:t>W</a:t>
            </a:r>
            <a:r>
              <a:rPr lang="en-US" altLang="zh-CN" i="1" baseline="-25000" dirty="0" err="1"/>
              <a:t>d</a:t>
            </a:r>
            <a:r>
              <a:rPr lang="en-US" altLang="zh-CN" dirty="0"/>
              <a:t>=2</a:t>
            </a:r>
            <a:r>
              <a:rPr lang="en-US" altLang="zh-CN" i="1" dirty="0"/>
              <a:t>Mf</a:t>
            </a:r>
            <a:r>
              <a:rPr lang="en-US" altLang="zh-CN" i="1" baseline="-25000" dirty="0"/>
              <a:t>d</a:t>
            </a:r>
            <a:r>
              <a:rPr lang="en-US" altLang="zh-CN" dirty="0"/>
              <a:t>=2</a:t>
            </a:r>
            <a:r>
              <a:rPr lang="en-US" altLang="zh-CN" i="1" baseline="30000" dirty="0"/>
              <a:t>L</a:t>
            </a:r>
            <a:r>
              <a:rPr lang="en-US" altLang="zh-CN" dirty="0"/>
              <a:t>/</a:t>
            </a:r>
            <a:r>
              <a:rPr lang="en-US" altLang="zh-CN" i="1" dirty="0"/>
              <a:t>LT</a:t>
            </a:r>
            <a:r>
              <a:rPr lang="en-US" altLang="zh-CN" dirty="0"/>
              <a:t>=</a:t>
            </a:r>
            <a:r>
              <a:rPr lang="en-US" altLang="zh-CN" i="1" dirty="0"/>
              <a:t>M</a:t>
            </a:r>
            <a:r>
              <a:rPr lang="en-US" altLang="zh-CN" dirty="0"/>
              <a:t>/</a:t>
            </a:r>
            <a:r>
              <a:rPr lang="en-US" altLang="zh-CN" i="1" dirty="0" err="1"/>
              <a:t>T</a:t>
            </a:r>
            <a:r>
              <a:rPr lang="en-US" altLang="zh-CN" i="1" baseline="-25000" dirty="0" err="1"/>
              <a:t>s</a:t>
            </a:r>
            <a:br>
              <a:rPr lang="en-US" altLang="zh-CN" dirty="0"/>
            </a:br>
            <a:endParaRPr lang="en-US" altLang="zh-CN" dirty="0"/>
          </a:p>
        </p:txBody>
      </p:sp>
      <p:sp>
        <p:nvSpPr>
          <p:cNvPr id="4" name="灯片编号占位符 3"/>
          <p:cNvSpPr>
            <a:spLocks noGrp="1"/>
          </p:cNvSpPr>
          <p:nvPr>
            <p:ph type="sldNum" sz="quarter" idx="12"/>
          </p:nvPr>
        </p:nvSpPr>
        <p:spPr/>
        <p:txBody>
          <a:bodyPr/>
          <a:lstStyle/>
          <a:p>
            <a:pPr>
              <a:defRPr/>
            </a:pPr>
            <a:fld id="{76EE1DFE-38D1-4459-AB32-2558D478E67C}" type="slidenum">
              <a:rPr lang="zh-CN" altLang="en-US" smtClean="0"/>
              <a:t>32</a:t>
            </a:fld>
            <a:endParaRPr lang="zh-CN" altLang="en-US"/>
          </a:p>
        </p:txBody>
      </p:sp>
      <p:sp>
        <p:nvSpPr>
          <p:cNvPr id="2" name="矩形 1">
            <a:extLst>
              <a:ext uri="{FF2B5EF4-FFF2-40B4-BE49-F238E27FC236}">
                <a16:creationId xmlns:a16="http://schemas.microsoft.com/office/drawing/2014/main" id="{27517E2B-69B4-41E4-9320-36D7393AD6E5}"/>
              </a:ext>
            </a:extLst>
          </p:cNvPr>
          <p:cNvSpPr/>
          <p:nvPr/>
        </p:nvSpPr>
        <p:spPr>
          <a:xfrm>
            <a:off x="254376" y="4365104"/>
            <a:ext cx="7197943" cy="523220"/>
          </a:xfrm>
          <a:prstGeom prst="rect">
            <a:avLst/>
          </a:prstGeom>
        </p:spPr>
        <p:txBody>
          <a:bodyPr wrap="square">
            <a:spAutoFit/>
          </a:bodyPr>
          <a:lstStyle/>
          <a:p>
            <a:pPr marL="742950" lvl="1" indent="-285750" hangingPunct="0">
              <a:spcBef>
                <a:spcPct val="20000"/>
              </a:spcBef>
              <a:buClr>
                <a:srgbClr val="FF0000"/>
              </a:buClr>
              <a:buSzPct val="55000"/>
              <a:buFont typeface="Wingdings" panose="05000000000000000000" pitchFamily="2" charset="2"/>
              <a:buChar char="n"/>
            </a:pPr>
            <a:r>
              <a:rPr lang="zh-CN" altLang="en-US" sz="2800" kern="0" dirty="0">
                <a:solidFill>
                  <a:srgbClr val="000000"/>
                </a:solidFill>
                <a:latin typeface="Times New Roman"/>
              </a:rPr>
              <a:t>例</a:t>
            </a:r>
            <a:r>
              <a:rPr lang="en-US" altLang="zh-CN" sz="2800" kern="0" dirty="0">
                <a:solidFill>
                  <a:srgbClr val="000000"/>
                </a:solidFill>
                <a:latin typeface="Times New Roman"/>
              </a:rPr>
              <a:t>1</a:t>
            </a:r>
            <a:r>
              <a:rPr lang="zh-CN" altLang="en-US" sz="2800" kern="0" dirty="0">
                <a:solidFill>
                  <a:srgbClr val="000000"/>
                </a:solidFill>
                <a:latin typeface="Times New Roman"/>
              </a:rPr>
              <a:t>中，传输速率</a:t>
            </a:r>
            <a:r>
              <a:rPr lang="en-US" altLang="zh-CN" sz="2800" kern="0" dirty="0">
                <a:solidFill>
                  <a:srgbClr val="000000"/>
                </a:solidFill>
                <a:latin typeface="Times New Roman"/>
              </a:rPr>
              <a:t>1/</a:t>
            </a:r>
            <a:r>
              <a:rPr lang="en-US" altLang="zh-CN" sz="2800" i="1" kern="0" dirty="0">
                <a:solidFill>
                  <a:srgbClr val="000000"/>
                </a:solidFill>
                <a:latin typeface="Times New Roman"/>
              </a:rPr>
              <a:t>T</a:t>
            </a:r>
            <a:r>
              <a:rPr lang="en-US" altLang="zh-CN" sz="2800" kern="0" dirty="0">
                <a:solidFill>
                  <a:srgbClr val="000000"/>
                </a:solidFill>
                <a:latin typeface="Times New Roman"/>
              </a:rPr>
              <a:t>=2</a:t>
            </a:r>
            <a:r>
              <a:rPr lang="en-US" altLang="zh-CN" sz="2800" i="1" kern="0" dirty="0">
                <a:solidFill>
                  <a:srgbClr val="000000"/>
                </a:solidFill>
                <a:latin typeface="Times New Roman"/>
              </a:rPr>
              <a:t>Lf</a:t>
            </a:r>
            <a:r>
              <a:rPr lang="en-US" altLang="zh-CN" sz="2800" i="1" kern="0" baseline="-25000" dirty="0">
                <a:solidFill>
                  <a:srgbClr val="000000"/>
                </a:solidFill>
                <a:latin typeface="Times New Roman"/>
              </a:rPr>
              <a:t>d</a:t>
            </a:r>
            <a:r>
              <a:rPr lang="en-US" altLang="zh-CN" sz="2800" kern="0" dirty="0">
                <a:solidFill>
                  <a:srgbClr val="000000"/>
                </a:solidFill>
                <a:latin typeface="Times New Roman"/>
              </a:rPr>
              <a:t>=150kbps</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标题 1"/>
          <p:cNvSpPr>
            <a:spLocks noGrp="1"/>
          </p:cNvSpPr>
          <p:nvPr>
            <p:ph type="title"/>
          </p:nvPr>
        </p:nvSpPr>
        <p:spPr>
          <a:xfrm>
            <a:off x="250825" y="214630"/>
            <a:ext cx="8693150" cy="1176020"/>
          </a:xfrm>
        </p:spPr>
        <p:txBody>
          <a:bodyPr/>
          <a:lstStyle/>
          <a:p>
            <a:r>
              <a:rPr lang="zh-CN" altLang="en-US"/>
              <a:t>相移键控</a:t>
            </a:r>
            <a:r>
              <a:rPr lang="en-US" altLang="zh-CN"/>
              <a:t>PSK</a:t>
            </a:r>
            <a:endParaRPr lang="zh-CN" altLang="en-US"/>
          </a:p>
        </p:txBody>
      </p:sp>
      <p:sp>
        <p:nvSpPr>
          <p:cNvPr id="4101" name="内容占位符 2"/>
          <p:cNvSpPr>
            <a:spLocks noGrp="1"/>
          </p:cNvSpPr>
          <p:nvPr>
            <p:ph idx="1"/>
          </p:nvPr>
        </p:nvSpPr>
        <p:spPr>
          <a:xfrm>
            <a:off x="250825" y="1323975"/>
            <a:ext cx="8704580" cy="4521835"/>
          </a:xfrm>
        </p:spPr>
        <p:txBody>
          <a:bodyPr/>
          <a:lstStyle/>
          <a:p>
            <a:r>
              <a:rPr lang="zh-CN" altLang="en-US"/>
              <a:t>两相相移键控（</a:t>
            </a:r>
            <a:r>
              <a:rPr lang="en-US" altLang="zh-CN"/>
              <a:t>BPSK</a:t>
            </a:r>
            <a:r>
              <a:rPr lang="zh-CN" altLang="en-US"/>
              <a:t>）</a:t>
            </a:r>
            <a:endParaRPr lang="en-US" altLang="zh-CN"/>
          </a:p>
          <a:p>
            <a:pPr lvl="1"/>
            <a:r>
              <a:rPr lang="zh-CN" altLang="en-US"/>
              <a:t>使用两个相位</a:t>
            </a:r>
            <a:r>
              <a:rPr lang="en-US" altLang="zh-CN"/>
              <a:t>(</a:t>
            </a:r>
            <a:r>
              <a:rPr lang="zh-CN" altLang="en-US" b="1" dirty="0">
                <a:sym typeface="+mn-ea"/>
              </a:rPr>
              <a:t>初相</a:t>
            </a:r>
            <a:r>
              <a:rPr lang="en-US" altLang="zh-CN" b="1" dirty="0">
                <a:sym typeface="+mn-ea"/>
              </a:rPr>
              <a:t>)</a:t>
            </a:r>
            <a:r>
              <a:rPr lang="zh-CN" altLang="en-US"/>
              <a:t>表示二进制数字</a:t>
            </a:r>
            <a:endParaRPr lang="en-US" altLang="zh-CN"/>
          </a:p>
          <a:p>
            <a:pPr lvl="1"/>
            <a:endParaRPr lang="en-US" altLang="zh-CN"/>
          </a:p>
          <a:p>
            <a:pPr lvl="1"/>
            <a:endParaRPr lang="en-US" altLang="zh-CN"/>
          </a:p>
          <a:p>
            <a:pPr lvl="1"/>
            <a:r>
              <a:rPr lang="zh-CN" altLang="en-US"/>
              <a:t>如果定义</a:t>
            </a:r>
            <a:r>
              <a:rPr lang="en-US" altLang="zh-CN" i="1"/>
              <a:t>d</a:t>
            </a:r>
            <a:r>
              <a:rPr lang="en-US" altLang="zh-CN"/>
              <a:t>(</a:t>
            </a:r>
            <a:r>
              <a:rPr lang="en-US" altLang="zh-CN" i="1"/>
              <a:t>t</a:t>
            </a:r>
            <a:r>
              <a:rPr lang="en-US" altLang="zh-CN"/>
              <a:t>)</a:t>
            </a:r>
            <a:r>
              <a:rPr lang="zh-CN" altLang="en-US"/>
              <a:t>为</a:t>
            </a:r>
            <a:r>
              <a:rPr lang="en-US" altLang="zh-CN"/>
              <a:t>+1</a:t>
            </a:r>
            <a:r>
              <a:rPr lang="zh-CN" altLang="en-US"/>
              <a:t>表示</a:t>
            </a:r>
            <a:r>
              <a:rPr lang="en-US" altLang="zh-CN"/>
              <a:t>1</a:t>
            </a:r>
            <a:r>
              <a:rPr lang="zh-CN" altLang="en-US"/>
              <a:t>，</a:t>
            </a:r>
            <a:r>
              <a:rPr lang="en-US" altLang="zh-CN"/>
              <a:t>-1</a:t>
            </a:r>
            <a:r>
              <a:rPr lang="zh-CN" altLang="en-US"/>
              <a:t>表示</a:t>
            </a:r>
            <a:r>
              <a:rPr lang="en-US" altLang="zh-CN"/>
              <a:t>0</a:t>
            </a:r>
            <a:r>
              <a:rPr lang="zh-CN" altLang="en-US"/>
              <a:t>，则</a:t>
            </a:r>
          </a:p>
          <a:p>
            <a:pPr lvl="1"/>
            <a:endParaRPr lang="zh-CN" altLang="en-US"/>
          </a:p>
          <a:p>
            <a:pPr lvl="1"/>
            <a:r>
              <a:rPr lang="zh-CN" altLang="en-US" b="1" dirty="0">
                <a:solidFill>
                  <a:srgbClr val="CC3300"/>
                </a:solidFill>
                <a:latin typeface="黑体" panose="02010609060101010101" pitchFamily="49" charset="-122"/>
                <a:ea typeface="黑体" panose="02010609060101010101" pitchFamily="49" charset="-122"/>
                <a:sym typeface="+mn-ea"/>
              </a:rPr>
              <a:t>相位选择原则：</a:t>
            </a:r>
            <a:r>
              <a:rPr lang="zh-CN" altLang="en-US" b="1" dirty="0">
                <a:sym typeface="+mn-ea"/>
              </a:rPr>
              <a:t>易于实现；相位间距尽可能大。二进制相移键控中：  </a:t>
            </a:r>
          </a:p>
          <a:p>
            <a:pPr marL="457200" lvl="1" indent="0">
              <a:buNone/>
            </a:pPr>
            <a:r>
              <a:rPr lang="zh-CN" altLang="en-US" b="1" dirty="0">
                <a:sym typeface="+mn-ea"/>
              </a:rPr>
              <a:t>     </a:t>
            </a:r>
            <a:r>
              <a:rPr lang="en-US" altLang="zh-CN" b="1" dirty="0">
                <a:solidFill>
                  <a:srgbClr val="0070C0"/>
                </a:solidFill>
                <a:sym typeface="+mn-ea"/>
              </a:rPr>
              <a:t>A</a:t>
            </a:r>
            <a:r>
              <a:rPr lang="zh-CN" altLang="en-US" b="1" dirty="0">
                <a:solidFill>
                  <a:srgbClr val="0070C0"/>
                </a:solidFill>
                <a:sym typeface="+mn-ea"/>
              </a:rPr>
              <a:t>方式：</a:t>
            </a:r>
            <a:r>
              <a:rPr lang="en-US" altLang="zh-CN" b="1" dirty="0">
                <a:sym typeface="+mn-ea"/>
              </a:rPr>
              <a:t>0</a:t>
            </a:r>
            <a:r>
              <a:rPr lang="zh-CN" altLang="en-US" b="1" dirty="0">
                <a:sym typeface="+mn-ea"/>
              </a:rPr>
              <a:t>和</a:t>
            </a:r>
            <a:r>
              <a:rPr lang="el-GR" altLang="zh-CN" b="1" i="1" dirty="0">
                <a:ea typeface="Times New Roman" panose="02020603050405020304" charset="0"/>
                <a:sym typeface="+mn-ea"/>
              </a:rPr>
              <a:t>π</a:t>
            </a:r>
            <a:r>
              <a:rPr lang="zh-CN" altLang="en-US" b="1" dirty="0">
                <a:ea typeface="Times New Roman" panose="02020603050405020304" charset="0"/>
                <a:sym typeface="+mn-ea"/>
              </a:rPr>
              <a:t>；    </a:t>
            </a:r>
          </a:p>
          <a:p>
            <a:pPr marL="457200" lvl="1" indent="0">
              <a:buNone/>
            </a:pPr>
            <a:r>
              <a:rPr lang="zh-CN" altLang="en-US" b="1" dirty="0">
                <a:ea typeface="Times New Roman" panose="02020603050405020304" charset="0"/>
                <a:sym typeface="+mn-ea"/>
              </a:rPr>
              <a:t>     </a:t>
            </a:r>
            <a:r>
              <a:rPr lang="en-US" altLang="zh-CN" b="1" dirty="0">
                <a:solidFill>
                  <a:srgbClr val="0070C0"/>
                </a:solidFill>
                <a:ea typeface="Times New Roman" panose="02020603050405020304" charset="0"/>
                <a:sym typeface="+mn-ea"/>
              </a:rPr>
              <a:t>B</a:t>
            </a:r>
            <a:r>
              <a:rPr lang="zh-CN" altLang="en-US" b="1" dirty="0">
                <a:solidFill>
                  <a:srgbClr val="0070C0"/>
                </a:solidFill>
                <a:ea typeface="Times New Roman" panose="02020603050405020304" charset="0"/>
                <a:sym typeface="+mn-ea"/>
              </a:rPr>
              <a:t>方式：</a:t>
            </a:r>
            <a:r>
              <a:rPr lang="el-GR" altLang="zh-CN" b="1" i="1" dirty="0">
                <a:ea typeface="Times New Roman" panose="02020603050405020304" charset="0"/>
                <a:sym typeface="+mn-ea"/>
              </a:rPr>
              <a:t>π</a:t>
            </a:r>
            <a:r>
              <a:rPr lang="en-US" altLang="zh-CN" b="1" dirty="0">
                <a:ea typeface="Times New Roman" panose="02020603050405020304" charset="0"/>
                <a:sym typeface="+mn-ea"/>
              </a:rPr>
              <a:t>/2</a:t>
            </a:r>
            <a:r>
              <a:rPr lang="zh-CN" altLang="en-US" b="1" dirty="0">
                <a:ea typeface="Times New Roman" panose="02020603050405020304" charset="0"/>
                <a:sym typeface="+mn-ea"/>
              </a:rPr>
              <a:t>和</a:t>
            </a:r>
            <a:r>
              <a:rPr lang="en-US" altLang="zh-CN" b="1">
                <a:ea typeface="Times New Roman" panose="02020603050405020304" charset="0"/>
                <a:sym typeface="+mn-ea"/>
              </a:rPr>
              <a:t>-</a:t>
            </a:r>
            <a:r>
              <a:rPr lang="el-GR" altLang="zh-CN" b="1" i="1" dirty="0">
                <a:ea typeface="Times New Roman" panose="02020603050405020304" charset="0"/>
                <a:sym typeface="+mn-ea"/>
              </a:rPr>
              <a:t>π</a:t>
            </a:r>
            <a:r>
              <a:rPr lang="en-US" altLang="zh-CN" b="1" dirty="0">
                <a:ea typeface="Times New Roman" panose="02020603050405020304" charset="0"/>
                <a:sym typeface="+mn-ea"/>
              </a:rPr>
              <a:t>/2</a:t>
            </a:r>
            <a:r>
              <a:rPr lang="zh-CN" altLang="en-US" b="1" dirty="0">
                <a:ea typeface="Times New Roman" panose="02020603050405020304" charset="0"/>
                <a:sym typeface="+mn-ea"/>
              </a:rPr>
              <a:t>。</a:t>
            </a:r>
            <a:endParaRPr lang="en-US" altLang="zh-CN"/>
          </a:p>
        </p:txBody>
      </p:sp>
      <p:sp>
        <p:nvSpPr>
          <p:cNvPr id="4" name="灯片编号占位符 3"/>
          <p:cNvSpPr>
            <a:spLocks noGrp="1"/>
          </p:cNvSpPr>
          <p:nvPr>
            <p:ph type="sldNum" sz="quarter" idx="12"/>
          </p:nvPr>
        </p:nvSpPr>
        <p:spPr/>
        <p:txBody>
          <a:bodyPr/>
          <a:lstStyle/>
          <a:p>
            <a:pPr>
              <a:defRPr/>
            </a:pPr>
            <a:fld id="{297BC1A5-4335-4FF2-AA7B-424E9C2D15E7}" type="slidenum">
              <a:rPr lang="zh-CN" altLang="en-US" smtClean="0"/>
              <a:t>33</a:t>
            </a:fld>
            <a:endParaRPr lang="zh-CN" altLang="en-US"/>
          </a:p>
        </p:txBody>
      </p:sp>
      <p:graphicFrame>
        <p:nvGraphicFramePr>
          <p:cNvPr id="4098" name="Object 2"/>
          <p:cNvGraphicFramePr>
            <a:graphicFrameLocks noChangeAspect="1"/>
          </p:cNvGraphicFramePr>
          <p:nvPr/>
        </p:nvGraphicFramePr>
        <p:xfrm>
          <a:off x="1043305" y="2423160"/>
          <a:ext cx="7083425" cy="1029335"/>
        </p:xfrm>
        <a:graphic>
          <a:graphicData uri="http://schemas.openxmlformats.org/presentationml/2006/ole">
            <mc:AlternateContent xmlns:mc="http://schemas.openxmlformats.org/markup-compatibility/2006">
              <mc:Choice xmlns:v="urn:schemas-microsoft-com:vml" Requires="v">
                <p:oleObj spid="_x0000_s17547" name="Equation" r:id="rId3" imgW="69189600" imgH="10058400" progId="Equation.DSMT4">
                  <p:embed/>
                </p:oleObj>
              </mc:Choice>
              <mc:Fallback>
                <p:oleObj name="Equation" r:id="rId3" imgW="69189600" imgH="10058400" progId="Equation.DSMT4">
                  <p:embed/>
                  <p:pic>
                    <p:nvPicPr>
                      <p:cNvPr id="0" name="Object 2"/>
                      <p:cNvPicPr>
                        <a:picLocks noChangeAspect="1"/>
                      </p:cNvPicPr>
                      <p:nvPr/>
                    </p:nvPicPr>
                    <p:blipFill>
                      <a:blip r:embed="rId4"/>
                      <a:stretch>
                        <a:fillRect/>
                      </a:stretch>
                    </p:blipFill>
                    <p:spPr>
                      <a:xfrm>
                        <a:off x="1043305" y="2423160"/>
                        <a:ext cx="7083425" cy="1029335"/>
                      </a:xfrm>
                      <a:prstGeom prst="rect">
                        <a:avLst/>
                      </a:prstGeom>
                      <a:noFill/>
                      <a:ln w="9525">
                        <a:noFill/>
                      </a:ln>
                    </p:spPr>
                  </p:pic>
                </p:oleObj>
              </mc:Fallback>
            </mc:AlternateContent>
          </a:graphicData>
        </a:graphic>
      </p:graphicFrame>
      <p:graphicFrame>
        <p:nvGraphicFramePr>
          <p:cNvPr id="4099" name="Object 6"/>
          <p:cNvGraphicFramePr>
            <a:graphicFrameLocks noChangeAspect="1"/>
          </p:cNvGraphicFramePr>
          <p:nvPr/>
        </p:nvGraphicFramePr>
        <p:xfrm>
          <a:off x="1331913" y="3936683"/>
          <a:ext cx="3436937" cy="523875"/>
        </p:xfrm>
        <a:graphic>
          <a:graphicData uri="http://schemas.openxmlformats.org/presentationml/2006/ole">
            <mc:AlternateContent xmlns:mc="http://schemas.openxmlformats.org/markup-compatibility/2006">
              <mc:Choice xmlns:v="urn:schemas-microsoft-com:vml" Requires="v">
                <p:oleObj spid="_x0000_s17548" name="Equation" r:id="rId5" imgW="32004000" imgH="4876800" progId="Equation.DSMT4">
                  <p:embed/>
                </p:oleObj>
              </mc:Choice>
              <mc:Fallback>
                <p:oleObj name="Equation" r:id="rId5" imgW="32004000" imgH="4876800" progId="Equation.DSMT4">
                  <p:embed/>
                  <p:pic>
                    <p:nvPicPr>
                      <p:cNvPr id="0" name="Object 6"/>
                      <p:cNvPicPr>
                        <a:picLocks noChangeAspect="1"/>
                      </p:cNvPicPr>
                      <p:nvPr/>
                    </p:nvPicPr>
                    <p:blipFill>
                      <a:blip r:embed="rId6"/>
                      <a:stretch>
                        <a:fillRect/>
                      </a:stretch>
                    </p:blipFill>
                    <p:spPr>
                      <a:xfrm>
                        <a:off x="1331913" y="3936683"/>
                        <a:ext cx="3436937" cy="523875"/>
                      </a:xfrm>
                      <a:prstGeom prst="rect">
                        <a:avLst/>
                      </a:prstGeom>
                      <a:noFill/>
                      <a:ln w="9525">
                        <a:noFill/>
                      </a:ln>
                    </p:spPr>
                  </p:pic>
                </p:oleObj>
              </mc:Fallback>
            </mc:AlternateContent>
          </a:graphicData>
        </a:graphic>
      </p:graphicFrame>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文本占位符 445441"/>
          <p:cNvSpPr>
            <a:spLocks noGrp="1"/>
          </p:cNvSpPr>
          <p:nvPr>
            <p:ph type="body" idx="1"/>
          </p:nvPr>
        </p:nvSpPr>
        <p:spPr>
          <a:xfrm>
            <a:off x="395288" y="476568"/>
            <a:ext cx="8424862" cy="935037"/>
          </a:xfrm>
        </p:spPr>
        <p:txBody>
          <a:bodyPr/>
          <a:lstStyle/>
          <a:p>
            <a:pPr marL="0" indent="0">
              <a:lnSpc>
                <a:spcPct val="120000"/>
              </a:lnSpc>
              <a:spcBef>
                <a:spcPct val="5000"/>
              </a:spcBef>
              <a:buNone/>
            </a:pPr>
            <a:r>
              <a:rPr lang="zh-CN" altLang="en-US" sz="2400" b="1" dirty="0">
                <a:solidFill>
                  <a:srgbClr val="C00000"/>
                </a:solidFill>
                <a:ea typeface="黑体" panose="02010609060101010101" pitchFamily="49" charset="-122"/>
              </a:rPr>
              <a:t>时域表达式</a:t>
            </a:r>
          </a:p>
          <a:p>
            <a:pPr marL="0" indent="0">
              <a:lnSpc>
                <a:spcPct val="120000"/>
              </a:lnSpc>
              <a:spcBef>
                <a:spcPct val="5000"/>
              </a:spcBef>
              <a:buNone/>
            </a:pPr>
            <a:r>
              <a:rPr lang="en-US" altLang="zh-CN" sz="2400" b="1" dirty="0"/>
              <a:t>A</a:t>
            </a:r>
            <a:r>
              <a:rPr lang="zh-CN" altLang="en-US" sz="2400" b="1" dirty="0"/>
              <a:t>方式</a:t>
            </a:r>
            <a:r>
              <a:rPr lang="en-US" altLang="zh-CN" sz="2400" b="1" dirty="0"/>
              <a:t>2PSK</a:t>
            </a:r>
            <a:r>
              <a:rPr lang="zh-CN" altLang="en-US" sz="2400" b="1" dirty="0"/>
              <a:t>已调信号的</a:t>
            </a:r>
            <a:r>
              <a:rPr lang="zh-CN" altLang="en-US" sz="2400" b="1" dirty="0">
                <a:solidFill>
                  <a:srgbClr val="CC3300"/>
                </a:solidFill>
                <a:ea typeface="黑体" panose="02010609060101010101" pitchFamily="49" charset="-122"/>
              </a:rPr>
              <a:t>时域表达式</a:t>
            </a:r>
            <a:r>
              <a:rPr lang="zh-CN" altLang="en-US" sz="2400" b="1" dirty="0"/>
              <a:t>为</a:t>
            </a:r>
            <a:endParaRPr lang="zh-CN" altLang="en-US" sz="2400" b="1"/>
          </a:p>
        </p:txBody>
      </p:sp>
      <p:graphicFrame>
        <p:nvGraphicFramePr>
          <p:cNvPr id="445443" name="对象 445442"/>
          <p:cNvGraphicFramePr/>
          <p:nvPr/>
        </p:nvGraphicFramePr>
        <p:xfrm>
          <a:off x="2249488" y="1412875"/>
          <a:ext cx="3108325" cy="530225"/>
        </p:xfrm>
        <a:graphic>
          <a:graphicData uri="http://schemas.openxmlformats.org/presentationml/2006/ole">
            <mc:AlternateContent xmlns:mc="http://schemas.openxmlformats.org/markup-compatibility/2006">
              <mc:Choice xmlns:v="urn:schemas-microsoft-com:vml" Requires="v">
                <p:oleObj spid="_x0000_s18709" r:id="rId4" imgW="1192530" imgH="203200" progId="Equation.DSMT4">
                  <p:embed/>
                </p:oleObj>
              </mc:Choice>
              <mc:Fallback>
                <p:oleObj r:id="rId4" imgW="1192530" imgH="203200" progId="Equation.DSMT4">
                  <p:embed/>
                  <p:pic>
                    <p:nvPicPr>
                      <p:cNvPr id="0" name="图片 3280"/>
                      <p:cNvPicPr/>
                      <p:nvPr/>
                    </p:nvPicPr>
                    <p:blipFill>
                      <a:blip r:embed="rId5"/>
                      <a:stretch>
                        <a:fillRect/>
                      </a:stretch>
                    </p:blipFill>
                    <p:spPr>
                      <a:xfrm>
                        <a:off x="2249488" y="1412875"/>
                        <a:ext cx="3108325" cy="530225"/>
                      </a:xfrm>
                      <a:prstGeom prst="rect">
                        <a:avLst/>
                      </a:prstGeom>
                      <a:solidFill>
                        <a:srgbClr val="CCFFFF"/>
                      </a:solidFill>
                      <a:ln w="38100">
                        <a:noFill/>
                        <a:miter/>
                      </a:ln>
                    </p:spPr>
                  </p:pic>
                </p:oleObj>
              </mc:Fallback>
            </mc:AlternateContent>
          </a:graphicData>
        </a:graphic>
      </p:graphicFrame>
      <p:graphicFrame>
        <p:nvGraphicFramePr>
          <p:cNvPr id="445444" name="对象 445443"/>
          <p:cNvGraphicFramePr/>
          <p:nvPr/>
        </p:nvGraphicFramePr>
        <p:xfrm>
          <a:off x="971550" y="2747963"/>
          <a:ext cx="3363913" cy="685800"/>
        </p:xfrm>
        <a:graphic>
          <a:graphicData uri="http://schemas.openxmlformats.org/presentationml/2006/ole">
            <mc:AlternateContent xmlns:mc="http://schemas.openxmlformats.org/markup-compatibility/2006">
              <mc:Choice xmlns:v="urn:schemas-microsoft-com:vml" Requires="v">
                <p:oleObj spid="_x0000_s18710" r:id="rId6" imgW="1344930" imgH="317500" progId="Equation.DSMT4">
                  <p:embed/>
                </p:oleObj>
              </mc:Choice>
              <mc:Fallback>
                <p:oleObj r:id="rId6" imgW="1344930" imgH="317500" progId="Equation.DSMT4">
                  <p:embed/>
                  <p:pic>
                    <p:nvPicPr>
                      <p:cNvPr id="0" name="图片 3282"/>
                      <p:cNvPicPr/>
                      <p:nvPr/>
                    </p:nvPicPr>
                    <p:blipFill>
                      <a:blip r:embed="rId7"/>
                      <a:stretch>
                        <a:fillRect/>
                      </a:stretch>
                    </p:blipFill>
                    <p:spPr>
                      <a:xfrm>
                        <a:off x="971550" y="2747963"/>
                        <a:ext cx="3363913" cy="685800"/>
                      </a:xfrm>
                      <a:prstGeom prst="rect">
                        <a:avLst/>
                      </a:prstGeom>
                      <a:noFill/>
                      <a:ln w="38100">
                        <a:noFill/>
                        <a:miter/>
                      </a:ln>
                    </p:spPr>
                  </p:pic>
                </p:oleObj>
              </mc:Fallback>
            </mc:AlternateContent>
          </a:graphicData>
        </a:graphic>
      </p:graphicFrame>
      <p:graphicFrame>
        <p:nvGraphicFramePr>
          <p:cNvPr id="445445" name="对象 445444"/>
          <p:cNvGraphicFramePr/>
          <p:nvPr/>
        </p:nvGraphicFramePr>
        <p:xfrm>
          <a:off x="4643438" y="2603500"/>
          <a:ext cx="3313112" cy="903288"/>
        </p:xfrm>
        <a:graphic>
          <a:graphicData uri="http://schemas.openxmlformats.org/presentationml/2006/ole">
            <mc:AlternateContent xmlns:mc="http://schemas.openxmlformats.org/markup-compatibility/2006">
              <mc:Choice xmlns:v="urn:schemas-microsoft-com:vml" Requires="v">
                <p:oleObj spid="_x0000_s18711" r:id="rId8" imgW="1421765" imgH="444500" progId="Equation.DSMT4">
                  <p:embed/>
                </p:oleObj>
              </mc:Choice>
              <mc:Fallback>
                <p:oleObj r:id="rId8" imgW="1421765" imgH="444500" progId="Equation.DSMT4">
                  <p:embed/>
                  <p:pic>
                    <p:nvPicPr>
                      <p:cNvPr id="0" name="图片 3278"/>
                      <p:cNvPicPr/>
                      <p:nvPr/>
                    </p:nvPicPr>
                    <p:blipFill>
                      <a:blip r:embed="rId9"/>
                      <a:stretch>
                        <a:fillRect/>
                      </a:stretch>
                    </p:blipFill>
                    <p:spPr>
                      <a:xfrm>
                        <a:off x="4643438" y="2603500"/>
                        <a:ext cx="3313112" cy="903288"/>
                      </a:xfrm>
                      <a:prstGeom prst="rect">
                        <a:avLst/>
                      </a:prstGeom>
                      <a:noFill/>
                      <a:ln w="38100">
                        <a:noFill/>
                        <a:miter/>
                      </a:ln>
                    </p:spPr>
                  </p:pic>
                </p:oleObj>
              </mc:Fallback>
            </mc:AlternateContent>
          </a:graphicData>
        </a:graphic>
      </p:graphicFrame>
      <p:sp>
        <p:nvSpPr>
          <p:cNvPr id="445446" name="矩形 445445"/>
          <p:cNvSpPr/>
          <p:nvPr/>
        </p:nvSpPr>
        <p:spPr>
          <a:xfrm>
            <a:off x="395288" y="2027238"/>
            <a:ext cx="8350250" cy="457200"/>
          </a:xfrm>
          <a:prstGeom prst="rect">
            <a:avLst/>
          </a:prstGeom>
          <a:noFill/>
          <a:ln w="9525">
            <a:noFill/>
          </a:ln>
        </p:spPr>
        <p:txBody>
          <a:bodyPr wrap="none" anchor="ctr">
            <a:spAutoFit/>
          </a:bodyPr>
          <a:lstStyle/>
          <a:p>
            <a:pPr lvl="0"/>
            <a:r>
              <a:rPr lang="zh-CN" altLang="en-US" b="1" dirty="0">
                <a:latin typeface="Times New Roman" panose="02020603050405020304" charset="0"/>
                <a:ea typeface="宋体" panose="02010600030101010101" pitchFamily="2" charset="-122"/>
              </a:rPr>
              <a:t>其中：与</a:t>
            </a:r>
            <a:r>
              <a:rPr lang="en-US" altLang="zh-CN" b="1" dirty="0">
                <a:latin typeface="Times New Roman" panose="02020603050405020304" charset="0"/>
                <a:ea typeface="宋体" panose="02010600030101010101" pitchFamily="2" charset="-122"/>
              </a:rPr>
              <a:t>2ASK</a:t>
            </a:r>
            <a:r>
              <a:rPr lang="zh-CN" altLang="en-US" b="1" dirty="0">
                <a:latin typeface="Times New Roman" panose="02020603050405020304" charset="0"/>
                <a:ea typeface="宋体" panose="02010600030101010101" pitchFamily="2" charset="-122"/>
              </a:rPr>
              <a:t>及</a:t>
            </a:r>
            <a:r>
              <a:rPr lang="en-US" altLang="zh-CN" b="1" dirty="0">
                <a:latin typeface="Times New Roman" panose="02020603050405020304" charset="0"/>
                <a:ea typeface="宋体" panose="02010600030101010101" pitchFamily="2" charset="-122"/>
              </a:rPr>
              <a:t>2FSK</a:t>
            </a:r>
            <a:r>
              <a:rPr lang="zh-CN" altLang="en-US" b="1" dirty="0">
                <a:latin typeface="Times New Roman" panose="02020603050405020304" charset="0"/>
                <a:ea typeface="宋体" panose="02010600030101010101" pitchFamily="2" charset="-122"/>
              </a:rPr>
              <a:t>时不同，</a:t>
            </a:r>
            <a:r>
              <a:rPr lang="zh-CN" altLang="en-US" b="1" dirty="0">
                <a:solidFill>
                  <a:srgbClr val="C00000"/>
                </a:solidFill>
                <a:latin typeface="Times New Roman" panose="02020603050405020304" charset="0"/>
                <a:ea typeface="宋体" panose="02010600030101010101" pitchFamily="2" charset="-122"/>
              </a:rPr>
              <a:t> </a:t>
            </a:r>
            <a:r>
              <a:rPr lang="en-US" altLang="zh-CN" b="1" i="1" err="1">
                <a:solidFill>
                  <a:srgbClr val="C00000"/>
                </a:solidFill>
                <a:latin typeface="Times New Roman" panose="02020603050405020304" charset="0"/>
                <a:ea typeface="宋体" panose="02010600030101010101" pitchFamily="2" charset="-122"/>
              </a:rPr>
              <a:t>s</a:t>
            </a:r>
            <a:r>
              <a:rPr lang="en-US" altLang="zh-CN" b="1" err="1">
                <a:solidFill>
                  <a:srgbClr val="C00000"/>
                </a:solidFill>
                <a:latin typeface="Times New Roman" panose="02020603050405020304" charset="0"/>
                <a:ea typeface="宋体" panose="02010600030101010101" pitchFamily="2" charset="-122"/>
              </a:rPr>
              <a:t>(</a:t>
            </a:r>
            <a:r>
              <a:rPr lang="en-US" altLang="zh-CN" b="1" i="1" err="1">
                <a:solidFill>
                  <a:srgbClr val="C00000"/>
                </a:solidFill>
                <a:latin typeface="Times New Roman" panose="02020603050405020304" charset="0"/>
                <a:ea typeface="宋体" panose="02010600030101010101" pitchFamily="2" charset="-122"/>
              </a:rPr>
              <a:t>t</a:t>
            </a:r>
            <a:r>
              <a:rPr lang="en-US" altLang="zh-CN" b="1" dirty="0">
                <a:solidFill>
                  <a:srgbClr val="C00000"/>
                </a:solidFill>
                <a:latin typeface="Times New Roman" panose="02020603050405020304" charset="0"/>
                <a:ea typeface="宋体" panose="02010600030101010101" pitchFamily="2" charset="-122"/>
              </a:rPr>
              <a:t>)</a:t>
            </a:r>
            <a:r>
              <a:rPr lang="zh-CN" altLang="en-US" b="1" dirty="0">
                <a:solidFill>
                  <a:srgbClr val="C00000"/>
                </a:solidFill>
                <a:latin typeface="Times New Roman" panose="02020603050405020304" charset="0"/>
                <a:ea typeface="宋体" panose="02010600030101010101" pitchFamily="2" charset="-122"/>
              </a:rPr>
              <a:t>为双极性</a:t>
            </a:r>
            <a:r>
              <a:rPr lang="en-US" altLang="zh-CN" b="1" dirty="0">
                <a:solidFill>
                  <a:srgbClr val="C00000"/>
                </a:solidFill>
                <a:latin typeface="Times New Roman" panose="02020603050405020304" charset="0"/>
                <a:ea typeface="宋体" panose="02010600030101010101" pitchFamily="2" charset="-122"/>
              </a:rPr>
              <a:t>NRZ</a:t>
            </a:r>
            <a:r>
              <a:rPr lang="zh-CN" altLang="en-US" b="1" dirty="0">
                <a:solidFill>
                  <a:srgbClr val="C00000"/>
                </a:solidFill>
                <a:latin typeface="Times New Roman" panose="02020603050405020304" charset="0"/>
                <a:ea typeface="宋体" panose="02010600030101010101" pitchFamily="2" charset="-122"/>
              </a:rPr>
              <a:t>基带信号：</a:t>
            </a:r>
          </a:p>
        </p:txBody>
      </p:sp>
      <p:sp>
        <p:nvSpPr>
          <p:cNvPr id="445447" name="矩形 445446"/>
          <p:cNvSpPr/>
          <p:nvPr/>
        </p:nvSpPr>
        <p:spPr>
          <a:xfrm>
            <a:off x="323850" y="3540125"/>
            <a:ext cx="8569325" cy="968375"/>
          </a:xfrm>
          <a:prstGeom prst="rect">
            <a:avLst/>
          </a:prstGeom>
          <a:noFill/>
          <a:ln w="9525">
            <a:noFill/>
          </a:ln>
        </p:spPr>
        <p:txBody>
          <a:bodyPr anchor="ctr">
            <a:spAutoFit/>
          </a:bodyPr>
          <a:lstStyle/>
          <a:p>
            <a:pPr lvl="0">
              <a:lnSpc>
                <a:spcPct val="120000"/>
              </a:lnSpc>
            </a:pPr>
            <a:r>
              <a:rPr lang="zh-CN" altLang="en-US" b="1" dirty="0">
                <a:solidFill>
                  <a:srgbClr val="FF0000"/>
                </a:solidFill>
                <a:latin typeface="Times New Roman" panose="02020603050405020304" charset="0"/>
                <a:ea typeface="黑体" panose="02010609060101010101" pitchFamily="49" charset="-122"/>
              </a:rPr>
              <a:t>注：</a:t>
            </a:r>
            <a:r>
              <a:rPr lang="zh-CN" altLang="en-US" b="1" dirty="0">
                <a:latin typeface="Times New Roman" panose="02020603050405020304" charset="0"/>
                <a:ea typeface="宋体" panose="02010600030101010101" pitchFamily="2" charset="-122"/>
              </a:rPr>
              <a:t>此处之所以可以把相位携带信息的</a:t>
            </a:r>
            <a:r>
              <a:rPr lang="en-US" altLang="zh-CN" b="1" dirty="0">
                <a:latin typeface="Times New Roman" panose="02020603050405020304" charset="0"/>
                <a:ea typeface="宋体" panose="02010600030101010101" pitchFamily="2" charset="-122"/>
              </a:rPr>
              <a:t>2PSK</a:t>
            </a:r>
            <a:r>
              <a:rPr lang="zh-CN" altLang="en-US" b="1" dirty="0">
                <a:latin typeface="Times New Roman" panose="02020603050405020304" charset="0"/>
                <a:ea typeface="宋体" panose="02010600030101010101" pitchFamily="2" charset="-122"/>
              </a:rPr>
              <a:t>信号写成式</a:t>
            </a:r>
            <a:r>
              <a:rPr lang="zh-CN" altLang="en-US" sz="2000" b="1" dirty="0">
                <a:latin typeface="Times New Roman" panose="02020603050405020304" charset="0"/>
                <a:ea typeface="宋体" panose="02010600030101010101" pitchFamily="2" charset="-122"/>
              </a:rPr>
              <a:t>（</a:t>
            </a:r>
            <a:r>
              <a:rPr lang="en-US" altLang="zh-CN" sz="2000" b="1" dirty="0">
                <a:latin typeface="Times New Roman" panose="02020603050405020304" charset="0"/>
                <a:ea typeface="宋体" panose="02010600030101010101" pitchFamily="2" charset="-122"/>
              </a:rPr>
              <a:t>6.4-1</a:t>
            </a:r>
            <a:r>
              <a:rPr lang="zh-CN" altLang="en-US" sz="2000"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所示的幅度调制形式，是因为在任一个码元持续时间</a:t>
            </a:r>
            <a:r>
              <a:rPr lang="en-US" altLang="zh-CN" b="1" i="1">
                <a:latin typeface="Times New Roman" panose="02020603050405020304" charset="0"/>
                <a:ea typeface="宋体" panose="02010600030101010101" pitchFamily="2" charset="-122"/>
              </a:rPr>
              <a:t>T</a:t>
            </a:r>
            <a:r>
              <a:rPr lang="en-US" altLang="zh-CN" b="1" baseline="-25000">
                <a:latin typeface="Times New Roman" panose="02020603050405020304" charset="0"/>
                <a:ea typeface="宋体" panose="02010600030101010101" pitchFamily="2" charset="-122"/>
              </a:rPr>
              <a:t>b</a:t>
            </a:r>
            <a:r>
              <a:rPr lang="zh-CN" altLang="en-US" b="1" dirty="0">
                <a:latin typeface="Times New Roman" panose="02020603050405020304" charset="0"/>
                <a:ea typeface="宋体" panose="02010600030101010101" pitchFamily="2" charset="-122"/>
              </a:rPr>
              <a:t>内，有</a:t>
            </a:r>
          </a:p>
        </p:txBody>
      </p:sp>
      <p:sp>
        <p:nvSpPr>
          <p:cNvPr id="445449" name="矩形 445448"/>
          <p:cNvSpPr/>
          <p:nvPr/>
        </p:nvSpPr>
        <p:spPr>
          <a:xfrm>
            <a:off x="6156325" y="1466850"/>
            <a:ext cx="1398588" cy="427038"/>
          </a:xfrm>
          <a:prstGeom prst="rect">
            <a:avLst/>
          </a:prstGeom>
          <a:noFill/>
          <a:ln w="9525">
            <a:noFill/>
          </a:ln>
        </p:spPr>
        <p:txBody>
          <a:bodyPr wrap="none" anchor="ctr">
            <a:spAutoFit/>
          </a:bodyPr>
          <a:lstStyle/>
          <a:p>
            <a:pPr lvl="0"/>
            <a:r>
              <a:rPr lang="zh-CN" altLang="en-US" sz="2200" b="1" dirty="0">
                <a:solidFill>
                  <a:srgbClr val="FF0000"/>
                </a:solidFill>
                <a:latin typeface="Times New Roman" panose="02020603050405020304" charset="0"/>
                <a:ea typeface="宋体" panose="02010600030101010101" pitchFamily="2" charset="-122"/>
              </a:rPr>
              <a:t>（</a:t>
            </a:r>
            <a:r>
              <a:rPr lang="en-US" altLang="zh-CN" sz="2200" b="1" dirty="0">
                <a:solidFill>
                  <a:srgbClr val="FF0000"/>
                </a:solidFill>
                <a:latin typeface="Times New Roman" panose="02020603050405020304" charset="0"/>
                <a:ea typeface="宋体" panose="02010600030101010101" pitchFamily="2" charset="-122"/>
              </a:rPr>
              <a:t>6.4-1</a:t>
            </a:r>
            <a:r>
              <a:rPr lang="zh-CN" altLang="en-US" sz="2200" b="1" dirty="0">
                <a:solidFill>
                  <a:srgbClr val="FF0000"/>
                </a:solidFill>
                <a:latin typeface="Times New Roman" panose="02020603050405020304" charset="0"/>
                <a:ea typeface="宋体" panose="02010600030101010101" pitchFamily="2" charset="-122"/>
              </a:rPr>
              <a:t>） </a:t>
            </a:r>
          </a:p>
        </p:txBody>
      </p:sp>
      <p:graphicFrame>
        <p:nvGraphicFramePr>
          <p:cNvPr id="445450" name="对象 445449"/>
          <p:cNvGraphicFramePr/>
          <p:nvPr/>
        </p:nvGraphicFramePr>
        <p:xfrm>
          <a:off x="900113" y="4483100"/>
          <a:ext cx="7129462" cy="1538288"/>
        </p:xfrm>
        <a:graphic>
          <a:graphicData uri="http://schemas.openxmlformats.org/presentationml/2006/ole">
            <mc:AlternateContent xmlns:mc="http://schemas.openxmlformats.org/markup-compatibility/2006">
              <mc:Choice xmlns:v="urn:schemas-microsoft-com:vml" Requires="v">
                <p:oleObj spid="_x0000_s18712" r:id="rId10" imgW="3136900" imgH="673100" progId="Equation.DSMT4">
                  <p:embed/>
                </p:oleObj>
              </mc:Choice>
              <mc:Fallback>
                <p:oleObj r:id="rId10" imgW="3136900" imgH="673100" progId="Equation.DSMT4">
                  <p:embed/>
                  <p:pic>
                    <p:nvPicPr>
                      <p:cNvPr id="0" name="图片 3281"/>
                      <p:cNvPicPr/>
                      <p:nvPr/>
                    </p:nvPicPr>
                    <p:blipFill>
                      <a:blip r:embed="rId11"/>
                      <a:stretch>
                        <a:fillRect/>
                      </a:stretch>
                    </p:blipFill>
                    <p:spPr>
                      <a:xfrm>
                        <a:off x="900113" y="4483100"/>
                        <a:ext cx="7129462" cy="1538288"/>
                      </a:xfrm>
                      <a:prstGeom prst="rect">
                        <a:avLst/>
                      </a:prstGeom>
                      <a:solidFill>
                        <a:srgbClr val="CCFFFF"/>
                      </a:solidFill>
                      <a:ln w="38100">
                        <a:noFill/>
                        <a:miter/>
                      </a:ln>
                    </p:spPr>
                  </p:pic>
                </p:oleObj>
              </mc:Fallback>
            </mc:AlternateContent>
          </a:graphicData>
        </a:graphic>
      </p:graphicFrame>
      <p:sp>
        <p:nvSpPr>
          <p:cNvPr id="3" name="灯片编号占位符 2"/>
          <p:cNvSpPr>
            <a:spLocks noGrp="1"/>
          </p:cNvSpPr>
          <p:nvPr>
            <p:ph type="sldNum" sz="quarter" idx="12"/>
          </p:nvPr>
        </p:nvSpPr>
        <p:spPr/>
        <p:txBody>
          <a:bodyPr/>
          <a:lstStyle/>
          <a:p>
            <a:pPr lvl="0"/>
            <a:fld id="{9A0DB2DC-4C9A-4742-B13C-FB6460FD3503}" type="slidenum">
              <a:rPr lang="en-US" altLang="zh-CN" dirty="0"/>
              <a:t>34</a:t>
            </a:fld>
            <a:endParaRPr lang="zh-CN" dirty="0"/>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4676" name="对象 284675"/>
          <p:cNvGraphicFramePr/>
          <p:nvPr/>
        </p:nvGraphicFramePr>
        <p:xfrm>
          <a:off x="2339975" y="1266508"/>
          <a:ext cx="3108325" cy="530225"/>
        </p:xfrm>
        <a:graphic>
          <a:graphicData uri="http://schemas.openxmlformats.org/presentationml/2006/ole">
            <mc:AlternateContent xmlns:mc="http://schemas.openxmlformats.org/markup-compatibility/2006">
              <mc:Choice xmlns:v="urn:schemas-microsoft-com:vml" Requires="v">
                <p:oleObj spid="_x0000_s19526" r:id="rId3" imgW="1192530" imgH="203200" progId="Equation.DSMT4">
                  <p:embed/>
                </p:oleObj>
              </mc:Choice>
              <mc:Fallback>
                <p:oleObj r:id="rId3" imgW="1192530" imgH="203200" progId="Equation.DSMT4">
                  <p:embed/>
                  <p:pic>
                    <p:nvPicPr>
                      <p:cNvPr id="0" name="图片 3279"/>
                      <p:cNvPicPr/>
                      <p:nvPr/>
                    </p:nvPicPr>
                    <p:blipFill>
                      <a:blip r:embed="rId4"/>
                      <a:stretch>
                        <a:fillRect/>
                      </a:stretch>
                    </p:blipFill>
                    <p:spPr>
                      <a:xfrm>
                        <a:off x="2339975" y="1266508"/>
                        <a:ext cx="3108325" cy="530225"/>
                      </a:xfrm>
                      <a:prstGeom prst="rect">
                        <a:avLst/>
                      </a:prstGeom>
                      <a:solidFill>
                        <a:srgbClr val="CCFFFF"/>
                      </a:solidFill>
                      <a:ln w="38100">
                        <a:noFill/>
                        <a:miter/>
                      </a:ln>
                    </p:spPr>
                  </p:pic>
                </p:oleObj>
              </mc:Fallback>
            </mc:AlternateContent>
          </a:graphicData>
        </a:graphic>
      </p:graphicFrame>
      <p:sp>
        <p:nvSpPr>
          <p:cNvPr id="284692" name="矩形 284691"/>
          <p:cNvSpPr/>
          <p:nvPr/>
        </p:nvSpPr>
        <p:spPr>
          <a:xfrm>
            <a:off x="5940425" y="1338263"/>
            <a:ext cx="1398588" cy="427037"/>
          </a:xfrm>
          <a:prstGeom prst="rect">
            <a:avLst/>
          </a:prstGeom>
          <a:noFill/>
          <a:ln w="9525">
            <a:noFill/>
          </a:ln>
        </p:spPr>
        <p:txBody>
          <a:bodyPr wrap="none" anchor="ctr">
            <a:spAutoFit/>
          </a:bodyPr>
          <a:lstStyle/>
          <a:p>
            <a:pPr lvl="0"/>
            <a:r>
              <a:rPr lang="zh-CN" altLang="en-US" sz="2200" b="1" dirty="0">
                <a:solidFill>
                  <a:srgbClr val="FF0000"/>
                </a:solidFill>
                <a:latin typeface="Times New Roman" panose="02020603050405020304" charset="0"/>
                <a:ea typeface="宋体" panose="02010600030101010101" pitchFamily="2" charset="-122"/>
              </a:rPr>
              <a:t>（</a:t>
            </a:r>
            <a:r>
              <a:rPr lang="en-US" altLang="zh-CN" sz="2200" b="1" dirty="0">
                <a:solidFill>
                  <a:srgbClr val="FF0000"/>
                </a:solidFill>
                <a:latin typeface="Times New Roman" panose="02020603050405020304" charset="0"/>
                <a:ea typeface="宋体" panose="02010600030101010101" pitchFamily="2" charset="-122"/>
              </a:rPr>
              <a:t>6.4-1</a:t>
            </a:r>
            <a:r>
              <a:rPr lang="zh-CN" altLang="en-US" sz="2200" b="1" dirty="0">
                <a:solidFill>
                  <a:srgbClr val="FF0000"/>
                </a:solidFill>
                <a:latin typeface="Times New Roman" panose="02020603050405020304" charset="0"/>
                <a:ea typeface="宋体" panose="02010600030101010101" pitchFamily="2" charset="-122"/>
              </a:rPr>
              <a:t>） </a:t>
            </a:r>
          </a:p>
        </p:txBody>
      </p:sp>
      <p:sp>
        <p:nvSpPr>
          <p:cNvPr id="284695" name="矩形 284694"/>
          <p:cNvSpPr/>
          <p:nvPr/>
        </p:nvSpPr>
        <p:spPr>
          <a:xfrm>
            <a:off x="468313" y="1914843"/>
            <a:ext cx="8153400" cy="2532380"/>
          </a:xfrm>
          <a:prstGeom prst="rect">
            <a:avLst/>
          </a:prstGeom>
          <a:noFill/>
          <a:ln w="9525">
            <a:noFill/>
          </a:ln>
        </p:spPr>
        <p:txBody>
          <a:bodyPr>
            <a:spAutoFit/>
          </a:bodyPr>
          <a:lstStyle/>
          <a:p>
            <a:pPr lvl="0" algn="just">
              <a:lnSpc>
                <a:spcPct val="125000"/>
              </a:lnSpc>
              <a:spcBef>
                <a:spcPct val="15000"/>
              </a:spcBef>
            </a:pPr>
            <a:r>
              <a:rPr lang="zh-CN" altLang="en-US" b="1" dirty="0">
                <a:solidFill>
                  <a:srgbClr val="CC3300"/>
                </a:solidFill>
                <a:latin typeface="Times New Roman" panose="02020603050405020304" charset="0"/>
                <a:ea typeface="黑体" panose="02010609060101010101" pitchFamily="49" charset="-122"/>
              </a:rPr>
              <a:t>讨论：</a:t>
            </a:r>
          </a:p>
          <a:p>
            <a:pPr lvl="0">
              <a:lnSpc>
                <a:spcPct val="125000"/>
              </a:lnSpc>
            </a:pPr>
            <a:r>
              <a:rPr lang="zh-CN" altLang="en-US" b="1" dirty="0">
                <a:latin typeface="Times New Roman" panose="02020603050405020304" charset="0"/>
                <a:ea typeface="宋体" panose="02010600030101010101" pitchFamily="2" charset="-122"/>
              </a:rPr>
              <a:t> </a:t>
            </a:r>
            <a:r>
              <a:rPr lang="en-US" altLang="zh-CN" b="1" dirty="0">
                <a:latin typeface="Times New Roman" panose="02020603050405020304" charset="0"/>
                <a:ea typeface="宋体" panose="02010600030101010101" pitchFamily="2" charset="-122"/>
              </a:rPr>
              <a:t>1.    </a:t>
            </a:r>
            <a:r>
              <a:rPr lang="zh-CN" altLang="en-US" b="1" dirty="0">
                <a:latin typeface="Times New Roman" panose="02020603050405020304" charset="0"/>
                <a:ea typeface="宋体" panose="02010600030101010101" pitchFamily="2" charset="-122"/>
              </a:rPr>
              <a:t>由于</a:t>
            </a:r>
            <a:r>
              <a:rPr lang="en-US" altLang="zh-CN" b="1" i="1" err="1">
                <a:latin typeface="Times New Roman" panose="02020603050405020304" charset="0"/>
                <a:ea typeface="宋体" panose="02010600030101010101" pitchFamily="2" charset="-122"/>
              </a:rPr>
              <a:t>s</a:t>
            </a:r>
            <a:r>
              <a:rPr lang="en-US" altLang="zh-CN" b="1" err="1">
                <a:latin typeface="Times New Roman" panose="02020603050405020304" charset="0"/>
                <a:ea typeface="宋体" panose="02010600030101010101" pitchFamily="2" charset="-122"/>
              </a:rPr>
              <a:t>(</a:t>
            </a:r>
            <a:r>
              <a:rPr lang="en-US" altLang="zh-CN" b="1" i="1" err="1">
                <a:latin typeface="Times New Roman" panose="02020603050405020304" charset="0"/>
                <a:ea typeface="宋体" panose="02010600030101010101" pitchFamily="2" charset="-122"/>
              </a:rPr>
              <a:t>t</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采用双极性基带信号，均值为</a:t>
            </a:r>
            <a:r>
              <a:rPr lang="en-US" altLang="zh-CN" b="1" dirty="0">
                <a:latin typeface="Times New Roman" panose="02020603050405020304" charset="0"/>
                <a:ea typeface="宋体" panose="02010600030101010101" pitchFamily="2" charset="-122"/>
              </a:rPr>
              <a:t>0</a:t>
            </a:r>
            <a:r>
              <a:rPr lang="zh-CN" altLang="en-US" b="1" dirty="0">
                <a:latin typeface="Times New Roman" panose="02020603050405020304" charset="0"/>
                <a:ea typeface="宋体" panose="02010600030101010101" pitchFamily="2" charset="-122"/>
              </a:rPr>
              <a:t>，所以</a:t>
            </a:r>
            <a:r>
              <a:rPr lang="en-US" altLang="zh-CN" b="1" dirty="0">
                <a:solidFill>
                  <a:srgbClr val="C00000"/>
                </a:solidFill>
                <a:latin typeface="Times New Roman" panose="02020603050405020304" charset="0"/>
                <a:ea typeface="宋体" panose="02010600030101010101" pitchFamily="2" charset="-122"/>
              </a:rPr>
              <a:t>2PSK</a:t>
            </a:r>
            <a:r>
              <a:rPr lang="zh-CN" altLang="en-US" b="1" dirty="0">
                <a:solidFill>
                  <a:srgbClr val="C00000"/>
                </a:solidFill>
                <a:latin typeface="Times New Roman" panose="02020603050405020304" charset="0"/>
                <a:ea typeface="宋体" panose="02010600030101010101" pitchFamily="2" charset="-122"/>
              </a:rPr>
              <a:t>属于</a:t>
            </a:r>
            <a:r>
              <a:rPr lang="en-US" altLang="zh-CN" b="1" dirty="0">
                <a:solidFill>
                  <a:srgbClr val="C00000"/>
                </a:solidFill>
                <a:latin typeface="Times New Roman" panose="02020603050405020304" charset="0"/>
                <a:ea typeface="宋体" panose="02010600030101010101" pitchFamily="2" charset="-122"/>
              </a:rPr>
              <a:t>DSB</a:t>
            </a:r>
            <a:r>
              <a:rPr lang="zh-CN" altLang="en-US" b="1" dirty="0">
                <a:solidFill>
                  <a:srgbClr val="C00000"/>
                </a:solidFill>
                <a:latin typeface="Times New Roman" panose="02020603050405020304" charset="0"/>
                <a:ea typeface="宋体" panose="02010600030101010101" pitchFamily="2" charset="-122"/>
              </a:rPr>
              <a:t>调制</a:t>
            </a:r>
            <a:r>
              <a:rPr lang="en-US" altLang="zh-CN" b="1">
                <a:solidFill>
                  <a:srgbClr val="C00000"/>
                </a:solidFill>
                <a:latin typeface="Times New Roman" panose="02020603050405020304" charset="0"/>
                <a:ea typeface="宋体" panose="02010600030101010101" pitchFamily="2" charset="-122"/>
              </a:rPr>
              <a:t>!</a:t>
            </a:r>
            <a:r>
              <a:rPr lang="en-US" altLang="zh-CN">
                <a:solidFill>
                  <a:srgbClr val="C00000"/>
                </a:solidFill>
                <a:latin typeface="Times New Roman" panose="02020603050405020304" charset="0"/>
                <a:ea typeface="宋体" panose="02010600030101010101" pitchFamily="2" charset="-122"/>
              </a:rPr>
              <a:t> </a:t>
            </a:r>
          </a:p>
          <a:p>
            <a:pPr lvl="0">
              <a:lnSpc>
                <a:spcPct val="125000"/>
              </a:lnSpc>
            </a:pPr>
            <a:r>
              <a:rPr lang="en-US" altLang="zh-CN" b="1">
                <a:solidFill>
                  <a:srgbClr val="CC3300"/>
                </a:solidFill>
                <a:latin typeface="Times New Roman" panose="02020603050405020304" charset="0"/>
                <a:ea typeface="黑体" panose="02010609060101010101" pitchFamily="49" charset="-122"/>
              </a:rPr>
              <a:t> </a:t>
            </a:r>
            <a:r>
              <a:rPr lang="en-US" altLang="zh-CN" b="1">
                <a:solidFill>
                  <a:schemeClr val="tx1"/>
                </a:solidFill>
                <a:latin typeface="Times New Roman" panose="02020603050405020304" charset="0"/>
                <a:ea typeface="黑体" panose="02010609060101010101" pitchFamily="49" charset="-122"/>
              </a:rPr>
              <a:t>2.    </a:t>
            </a:r>
            <a:r>
              <a:rPr lang="zh-CN" altLang="en-US" b="1" dirty="0">
                <a:latin typeface="Times New Roman" panose="02020603050405020304" charset="0"/>
                <a:ea typeface="宋体" panose="02010600030101010101" pitchFamily="2" charset="-122"/>
              </a:rPr>
              <a:t>相位调制本质上是一种非线性调制，但在数字调相中，由于表征信息的相位变化只有有限的离散取值，因此，可以把相位变化归结为幅度变化－－</a:t>
            </a:r>
            <a:r>
              <a:rPr lang="zh-CN" altLang="en-US" b="1" dirty="0">
                <a:solidFill>
                  <a:srgbClr val="C00000"/>
                </a:solidFill>
                <a:latin typeface="Times New Roman" panose="02020603050405020304" charset="0"/>
                <a:ea typeface="宋体" panose="02010600030101010101" pitchFamily="2" charset="-122"/>
              </a:rPr>
              <a:t>数字调相同线性调制的数字调幅就联系起来了</a:t>
            </a:r>
            <a:r>
              <a:rPr lang="zh-CN" altLang="en-US" b="1" dirty="0">
                <a:latin typeface="Times New Roman" panose="02020603050405020304" charset="0"/>
                <a:ea typeface="宋体" panose="02010600030101010101" pitchFamily="2" charset="-122"/>
              </a:rPr>
              <a:t>，为此可以把数字调相信号当作线性调制信号来处理了。</a:t>
            </a:r>
          </a:p>
          <a:p>
            <a:pPr lvl="0" algn="just">
              <a:lnSpc>
                <a:spcPct val="125000"/>
              </a:lnSpc>
              <a:spcBef>
                <a:spcPct val="15000"/>
              </a:spcBef>
            </a:pPr>
            <a:endParaRPr lang="zh-CN" altLang="en-US" b="1" dirty="0">
              <a:latin typeface="Times New Roman" panose="02020603050405020304" charset="0"/>
              <a:ea typeface="宋体" panose="02010600030101010101" pitchFamily="2" charset="-122"/>
            </a:endParaRPr>
          </a:p>
        </p:txBody>
      </p:sp>
      <p:sp>
        <p:nvSpPr>
          <p:cNvPr id="3" name="灯片编号占位符 2"/>
          <p:cNvSpPr>
            <a:spLocks noGrp="1"/>
          </p:cNvSpPr>
          <p:nvPr>
            <p:ph type="sldNum" sz="quarter" idx="12"/>
          </p:nvPr>
        </p:nvSpPr>
        <p:spPr/>
        <p:txBody>
          <a:bodyPr/>
          <a:lstStyle/>
          <a:p>
            <a:pPr lvl="0"/>
            <a:fld id="{9A0DB2DC-4C9A-4742-B13C-FB6460FD3503}" type="slidenum">
              <a:rPr lang="en-US" altLang="zh-CN" dirty="0"/>
              <a:t>35</a:t>
            </a:fld>
            <a:endParaRPr lang="zh-CN" dirty="0"/>
          </a:p>
        </p:txBody>
      </p:sp>
      <p:sp>
        <p:nvSpPr>
          <p:cNvPr id="4" name="文本框 3"/>
          <p:cNvSpPr txBox="1"/>
          <p:nvPr/>
        </p:nvSpPr>
        <p:spPr>
          <a:xfrm>
            <a:off x="567055" y="4523740"/>
            <a:ext cx="8054975" cy="1737360"/>
          </a:xfrm>
          <a:prstGeom prst="rect">
            <a:avLst/>
          </a:prstGeom>
          <a:noFill/>
        </p:spPr>
        <p:txBody>
          <a:bodyPr wrap="square" rtlCol="0" anchor="t">
            <a:spAutoFit/>
          </a:bodyPr>
          <a:lstStyle/>
          <a:p>
            <a:pPr lvl="0" eaLnBrk="1" hangingPunct="1">
              <a:spcBef>
                <a:spcPct val="50000"/>
              </a:spcBef>
            </a:pPr>
            <a:r>
              <a:rPr lang="zh-CN" altLang="en-US" dirty="0">
                <a:latin typeface="Times New Roman" panose="02020603050405020304" charset="0"/>
                <a:sym typeface="+mn-ea"/>
              </a:rPr>
              <a:t>注：</a:t>
            </a:r>
          </a:p>
          <a:p>
            <a:pPr lvl="0" eaLnBrk="1" hangingPunct="1">
              <a:spcBef>
                <a:spcPct val="50000"/>
              </a:spcBef>
            </a:pPr>
            <a:r>
              <a:rPr lang="zh-CN" altLang="en-US" dirty="0">
                <a:latin typeface="Times New Roman" panose="02020603050405020304" charset="0"/>
                <a:sym typeface="+mn-ea"/>
              </a:rPr>
              <a:t>线性调制：已调信号和基带信号的频谱结构相同，只是搬移了一个位置。已调信号可以表示成基带信号和载波信号的乘积（</a:t>
            </a:r>
            <a:r>
              <a:rPr lang="en-US" altLang="zh-CN" dirty="0">
                <a:latin typeface="Times New Roman" panose="02020603050405020304" charset="0"/>
                <a:sym typeface="+mn-ea"/>
              </a:rPr>
              <a:t>ASK</a:t>
            </a:r>
            <a:r>
              <a:rPr lang="zh-CN" altLang="en-US" dirty="0">
                <a:latin typeface="Times New Roman" panose="02020603050405020304" charset="0"/>
                <a:sym typeface="+mn-ea"/>
              </a:rPr>
              <a:t>）。</a:t>
            </a:r>
            <a:endParaRPr lang="zh-CN" altLang="en-US" b="0" dirty="0">
              <a:latin typeface="Times New Roman" panose="02020603050405020304" charset="0"/>
              <a:ea typeface="宋体" panose="02010600030101010101" pitchFamily="2" charset="-122"/>
            </a:endParaRPr>
          </a:p>
          <a:p>
            <a:pPr lvl="0" eaLnBrk="1" hangingPunct="1">
              <a:spcBef>
                <a:spcPct val="50000"/>
              </a:spcBef>
            </a:pPr>
            <a:r>
              <a:rPr lang="zh-CN" altLang="en-US" dirty="0">
                <a:latin typeface="Times New Roman" panose="02020603050405020304" charset="0"/>
                <a:sym typeface="+mn-ea"/>
              </a:rPr>
              <a:t>非线性调制：已调信号和基带信号的频谱结构不同，有新的频率成分出现，不能表示成基带信号和载波的简单乘积（</a:t>
            </a:r>
            <a:r>
              <a:rPr lang="en-US" altLang="zh-CN" dirty="0">
                <a:latin typeface="Times New Roman" panose="02020603050405020304" charset="0"/>
                <a:sym typeface="+mn-ea"/>
              </a:rPr>
              <a:t>FSK</a:t>
            </a:r>
            <a:r>
              <a:rPr lang="zh-CN" altLang="en-US" dirty="0">
                <a:latin typeface="Times New Roman" panose="02020603050405020304" charset="0"/>
                <a:sym typeface="+mn-ea"/>
              </a:rPr>
              <a:t>、</a:t>
            </a:r>
            <a:r>
              <a:rPr lang="en-US" altLang="zh-CN" dirty="0">
                <a:latin typeface="Times New Roman" panose="02020603050405020304" charset="0"/>
                <a:sym typeface="+mn-ea"/>
              </a:rPr>
              <a:t>PSK</a:t>
            </a:r>
            <a:r>
              <a:rPr lang="zh-CN" altLang="en-US" dirty="0">
                <a:latin typeface="Times New Roman" panose="02020603050405020304" charset="0"/>
                <a:sym typeface="+mn-ea"/>
              </a:rPr>
              <a:t>）。</a:t>
            </a:r>
            <a:endParaRPr lang="zh-CN" altLang="en-US"/>
          </a:p>
        </p:txBody>
      </p:sp>
      <p:cxnSp>
        <p:nvCxnSpPr>
          <p:cNvPr id="5" name="肘形连接符 4"/>
          <p:cNvCxnSpPr/>
          <p:nvPr/>
        </p:nvCxnSpPr>
        <p:spPr>
          <a:xfrm flipV="1">
            <a:off x="16510" y="4507865"/>
            <a:ext cx="9091930" cy="8890"/>
          </a:xfrm>
          <a:prstGeom prst="bentConnector3">
            <a:avLst>
              <a:gd name="adj1" fmla="val 50007"/>
            </a:avLst>
          </a:prstGeom>
          <a:ln w="28575" cmpd="sng">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44033" name="标题 1"/>
          <p:cNvSpPr>
            <a:spLocks noGrp="1"/>
          </p:cNvSpPr>
          <p:nvPr>
            <p:ph type="title"/>
          </p:nvPr>
        </p:nvSpPr>
        <p:spPr>
          <a:xfrm>
            <a:off x="250825" y="214630"/>
            <a:ext cx="8693150" cy="1132840"/>
          </a:xfrm>
        </p:spPr>
        <p:txBody>
          <a:bodyPr/>
          <a:lstStyle/>
          <a:p>
            <a:endParaRPr lang="zh-CN" altLang="en-US"/>
          </a:p>
        </p:txBody>
      </p:sp>
    </p:spTree>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内容占位符 2"/>
          <p:cNvSpPr>
            <a:spLocks noGrp="1"/>
          </p:cNvSpPr>
          <p:nvPr>
            <p:ph idx="1"/>
          </p:nvPr>
        </p:nvSpPr>
        <p:spPr>
          <a:xfrm>
            <a:off x="250825" y="692150"/>
            <a:ext cx="8704263" cy="5440363"/>
          </a:xfrm>
        </p:spPr>
        <p:txBody>
          <a:bodyPr/>
          <a:lstStyle/>
          <a:p>
            <a:r>
              <a:rPr lang="zh-CN" altLang="en-US"/>
              <a:t>四相相移键控 </a:t>
            </a:r>
            <a:r>
              <a:rPr lang="en-US" altLang="zh-CN"/>
              <a:t>- QPSK</a:t>
            </a:r>
          </a:p>
          <a:p>
            <a:pPr lvl="1"/>
            <a:r>
              <a:rPr lang="zh-CN" altLang="en-US"/>
              <a:t>每个信号代表两个</a:t>
            </a:r>
            <a:r>
              <a:rPr lang="en-US" altLang="zh-CN"/>
              <a:t>bit</a:t>
            </a:r>
            <a:endParaRPr lang="zh-CN" altLang="en-US"/>
          </a:p>
        </p:txBody>
      </p:sp>
      <p:sp>
        <p:nvSpPr>
          <p:cNvPr id="4" name="灯片编号占位符 3"/>
          <p:cNvSpPr>
            <a:spLocks noGrp="1"/>
          </p:cNvSpPr>
          <p:nvPr>
            <p:ph type="sldNum" sz="quarter" idx="12"/>
          </p:nvPr>
        </p:nvSpPr>
        <p:spPr/>
        <p:txBody>
          <a:bodyPr/>
          <a:lstStyle/>
          <a:p>
            <a:pPr>
              <a:defRPr/>
            </a:pPr>
            <a:fld id="{9E5F5BB3-A1C5-4912-B031-F65C33AA3979}" type="slidenum">
              <a:rPr lang="zh-CN" altLang="en-US" smtClean="0"/>
              <a:t>36</a:t>
            </a:fld>
            <a:endParaRPr lang="zh-CN" altLang="en-US"/>
          </a:p>
        </p:txBody>
      </p:sp>
      <p:graphicFrame>
        <p:nvGraphicFramePr>
          <p:cNvPr id="5122" name="Object 2"/>
          <p:cNvGraphicFramePr>
            <a:graphicFrameLocks noChangeAspect="1"/>
          </p:cNvGraphicFramePr>
          <p:nvPr/>
        </p:nvGraphicFramePr>
        <p:xfrm>
          <a:off x="930275" y="1803400"/>
          <a:ext cx="2438400" cy="3581400"/>
        </p:xfrm>
        <a:graphic>
          <a:graphicData uri="http://schemas.openxmlformats.org/presentationml/2006/ole">
            <mc:AlternateContent xmlns:mc="http://schemas.openxmlformats.org/markup-compatibility/2006">
              <mc:Choice xmlns:v="urn:schemas-microsoft-com:vml" Requires="v">
                <p:oleObj spid="_x0000_s23150" name="Equation" r:id="rId3" imgW="14020800" imgH="19507200" progId="Equation.3">
                  <p:embed/>
                </p:oleObj>
              </mc:Choice>
              <mc:Fallback>
                <p:oleObj name="Equation" r:id="rId3" imgW="14020800" imgH="19507200" progId="Equation.3">
                  <p:embed/>
                  <p:pic>
                    <p:nvPicPr>
                      <p:cNvPr id="0" name="Object 2"/>
                      <p:cNvPicPr>
                        <a:picLocks noChangeAspect="1"/>
                      </p:cNvPicPr>
                      <p:nvPr/>
                    </p:nvPicPr>
                    <p:blipFill>
                      <a:blip r:embed="rId4"/>
                      <a:stretch>
                        <a:fillRect/>
                      </a:stretch>
                    </p:blipFill>
                    <p:spPr>
                      <a:xfrm>
                        <a:off x="930275" y="1803400"/>
                        <a:ext cx="2438400" cy="3581400"/>
                      </a:xfrm>
                      <a:prstGeom prst="rect">
                        <a:avLst/>
                      </a:prstGeom>
                      <a:noFill/>
                      <a:ln w="9525">
                        <a:noFill/>
                      </a:ln>
                    </p:spPr>
                  </p:pic>
                </p:oleObj>
              </mc:Fallback>
            </mc:AlternateContent>
          </a:graphicData>
        </a:graphic>
      </p:graphicFrame>
      <p:graphicFrame>
        <p:nvGraphicFramePr>
          <p:cNvPr id="5123" name="Object 3"/>
          <p:cNvGraphicFramePr>
            <a:graphicFrameLocks noChangeAspect="1"/>
          </p:cNvGraphicFramePr>
          <p:nvPr/>
        </p:nvGraphicFramePr>
        <p:xfrm>
          <a:off x="2987675" y="1651000"/>
          <a:ext cx="2438400" cy="989013"/>
        </p:xfrm>
        <a:graphic>
          <a:graphicData uri="http://schemas.openxmlformats.org/presentationml/2006/ole">
            <mc:AlternateContent xmlns:mc="http://schemas.openxmlformats.org/markup-compatibility/2006">
              <mc:Choice xmlns:v="urn:schemas-microsoft-com:vml" Requires="v">
                <p:oleObj spid="_x0000_s23151" name="Equation" r:id="rId5" imgW="25603200" imgH="10363200" progId="Equation.3">
                  <p:embed/>
                </p:oleObj>
              </mc:Choice>
              <mc:Fallback>
                <p:oleObj name="Equation" r:id="rId5" imgW="25603200" imgH="10363200" progId="Equation.3">
                  <p:embed/>
                  <p:pic>
                    <p:nvPicPr>
                      <p:cNvPr id="0" name="Object 3"/>
                      <p:cNvPicPr>
                        <a:picLocks noChangeAspect="1"/>
                      </p:cNvPicPr>
                      <p:nvPr/>
                    </p:nvPicPr>
                    <p:blipFill>
                      <a:blip r:embed="rId6"/>
                      <a:stretch>
                        <a:fillRect/>
                      </a:stretch>
                    </p:blipFill>
                    <p:spPr>
                      <a:xfrm>
                        <a:off x="2987675" y="1651000"/>
                        <a:ext cx="2438400" cy="989013"/>
                      </a:xfrm>
                      <a:prstGeom prst="rect">
                        <a:avLst/>
                      </a:prstGeom>
                      <a:noFill/>
                      <a:ln w="9525">
                        <a:noFill/>
                      </a:ln>
                    </p:spPr>
                  </p:pic>
                </p:oleObj>
              </mc:Fallback>
            </mc:AlternateContent>
          </a:graphicData>
        </a:graphic>
      </p:graphicFrame>
      <p:graphicFrame>
        <p:nvGraphicFramePr>
          <p:cNvPr id="5124" name="Object 4"/>
          <p:cNvGraphicFramePr>
            <a:graphicFrameLocks noChangeAspect="1"/>
          </p:cNvGraphicFramePr>
          <p:nvPr/>
        </p:nvGraphicFramePr>
        <p:xfrm>
          <a:off x="6492875" y="1955800"/>
          <a:ext cx="403225" cy="403225"/>
        </p:xfrm>
        <a:graphic>
          <a:graphicData uri="http://schemas.openxmlformats.org/presentationml/2006/ole">
            <mc:AlternateContent xmlns:mc="http://schemas.openxmlformats.org/markup-compatibility/2006">
              <mc:Choice xmlns:v="urn:schemas-microsoft-com:vml" Requires="v">
                <p:oleObj spid="_x0000_s23152" name="Equation" r:id="rId7" imgW="3962400" imgH="3962400" progId="Equation.3">
                  <p:embed/>
                </p:oleObj>
              </mc:Choice>
              <mc:Fallback>
                <p:oleObj name="Equation" r:id="rId7" imgW="3962400" imgH="3962400" progId="Equation.3">
                  <p:embed/>
                  <p:pic>
                    <p:nvPicPr>
                      <p:cNvPr id="0" name="Object 4"/>
                      <p:cNvPicPr>
                        <a:picLocks noChangeAspect="1"/>
                      </p:cNvPicPr>
                      <p:nvPr/>
                    </p:nvPicPr>
                    <p:blipFill>
                      <a:blip r:embed="rId8"/>
                      <a:stretch>
                        <a:fillRect/>
                      </a:stretch>
                    </p:blipFill>
                    <p:spPr>
                      <a:xfrm>
                        <a:off x="6492875" y="1955800"/>
                        <a:ext cx="403225" cy="403225"/>
                      </a:xfrm>
                      <a:prstGeom prst="rect">
                        <a:avLst/>
                      </a:prstGeom>
                      <a:noFill/>
                      <a:ln w="9525">
                        <a:noFill/>
                      </a:ln>
                    </p:spPr>
                  </p:pic>
                </p:oleObj>
              </mc:Fallback>
            </mc:AlternateContent>
          </a:graphicData>
        </a:graphic>
      </p:graphicFrame>
      <p:graphicFrame>
        <p:nvGraphicFramePr>
          <p:cNvPr id="5125" name="Object 5"/>
          <p:cNvGraphicFramePr>
            <a:graphicFrameLocks noChangeAspect="1"/>
          </p:cNvGraphicFramePr>
          <p:nvPr/>
        </p:nvGraphicFramePr>
        <p:xfrm>
          <a:off x="2987675" y="2565400"/>
          <a:ext cx="2667000" cy="1009650"/>
        </p:xfrm>
        <a:graphic>
          <a:graphicData uri="http://schemas.openxmlformats.org/presentationml/2006/ole">
            <mc:AlternateContent xmlns:mc="http://schemas.openxmlformats.org/markup-compatibility/2006">
              <mc:Choice xmlns:v="urn:schemas-microsoft-com:vml" Requires="v">
                <p:oleObj spid="_x0000_s23153" name="Equation" r:id="rId9" imgW="27432000" imgH="10363200" progId="Equation.3">
                  <p:embed/>
                </p:oleObj>
              </mc:Choice>
              <mc:Fallback>
                <p:oleObj name="Equation" r:id="rId9" imgW="27432000" imgH="10363200" progId="Equation.3">
                  <p:embed/>
                  <p:pic>
                    <p:nvPicPr>
                      <p:cNvPr id="0" name="Object 5"/>
                      <p:cNvPicPr>
                        <a:picLocks noChangeAspect="1"/>
                      </p:cNvPicPr>
                      <p:nvPr/>
                    </p:nvPicPr>
                    <p:blipFill>
                      <a:blip r:embed="rId10"/>
                      <a:stretch>
                        <a:fillRect/>
                      </a:stretch>
                    </p:blipFill>
                    <p:spPr>
                      <a:xfrm>
                        <a:off x="2987675" y="2565400"/>
                        <a:ext cx="2667000" cy="1009650"/>
                      </a:xfrm>
                      <a:prstGeom prst="rect">
                        <a:avLst/>
                      </a:prstGeom>
                      <a:noFill/>
                      <a:ln w="9525">
                        <a:noFill/>
                      </a:ln>
                    </p:spPr>
                  </p:pic>
                </p:oleObj>
              </mc:Fallback>
            </mc:AlternateContent>
          </a:graphicData>
        </a:graphic>
      </p:graphicFrame>
      <p:graphicFrame>
        <p:nvGraphicFramePr>
          <p:cNvPr id="5126" name="Object 6"/>
          <p:cNvGraphicFramePr>
            <a:graphicFrameLocks noChangeAspect="1"/>
          </p:cNvGraphicFramePr>
          <p:nvPr/>
        </p:nvGraphicFramePr>
        <p:xfrm>
          <a:off x="2987675" y="3556000"/>
          <a:ext cx="2667000" cy="1009650"/>
        </p:xfrm>
        <a:graphic>
          <a:graphicData uri="http://schemas.openxmlformats.org/presentationml/2006/ole">
            <mc:AlternateContent xmlns:mc="http://schemas.openxmlformats.org/markup-compatibility/2006">
              <mc:Choice xmlns:v="urn:schemas-microsoft-com:vml" Requires="v">
                <p:oleObj spid="_x0000_s23154" name="Equation" r:id="rId11" imgW="27432000" imgH="10363200" progId="Equation.3">
                  <p:embed/>
                </p:oleObj>
              </mc:Choice>
              <mc:Fallback>
                <p:oleObj name="Equation" r:id="rId11" imgW="27432000" imgH="10363200" progId="Equation.3">
                  <p:embed/>
                  <p:pic>
                    <p:nvPicPr>
                      <p:cNvPr id="0" name="Object 6"/>
                      <p:cNvPicPr>
                        <a:picLocks noChangeAspect="1"/>
                      </p:cNvPicPr>
                      <p:nvPr/>
                    </p:nvPicPr>
                    <p:blipFill>
                      <a:blip r:embed="rId12"/>
                      <a:stretch>
                        <a:fillRect/>
                      </a:stretch>
                    </p:blipFill>
                    <p:spPr>
                      <a:xfrm>
                        <a:off x="2987675" y="3556000"/>
                        <a:ext cx="2667000" cy="1009650"/>
                      </a:xfrm>
                      <a:prstGeom prst="rect">
                        <a:avLst/>
                      </a:prstGeom>
                      <a:noFill/>
                      <a:ln w="9525">
                        <a:noFill/>
                      </a:ln>
                    </p:spPr>
                  </p:pic>
                </p:oleObj>
              </mc:Fallback>
            </mc:AlternateContent>
          </a:graphicData>
        </a:graphic>
      </p:graphicFrame>
      <p:graphicFrame>
        <p:nvGraphicFramePr>
          <p:cNvPr id="5127" name="Object 7"/>
          <p:cNvGraphicFramePr>
            <a:graphicFrameLocks noChangeAspect="1"/>
          </p:cNvGraphicFramePr>
          <p:nvPr/>
        </p:nvGraphicFramePr>
        <p:xfrm>
          <a:off x="2987675" y="4470400"/>
          <a:ext cx="2667000" cy="1000125"/>
        </p:xfrm>
        <a:graphic>
          <a:graphicData uri="http://schemas.openxmlformats.org/presentationml/2006/ole">
            <mc:AlternateContent xmlns:mc="http://schemas.openxmlformats.org/markup-compatibility/2006">
              <mc:Choice xmlns:v="urn:schemas-microsoft-com:vml" Requires="v">
                <p:oleObj spid="_x0000_s23155" name="Equation" r:id="rId13" imgW="25603200" imgH="10363200" progId="Equation.3">
                  <p:embed/>
                </p:oleObj>
              </mc:Choice>
              <mc:Fallback>
                <p:oleObj name="Equation" r:id="rId13" imgW="25603200" imgH="10363200" progId="Equation.3">
                  <p:embed/>
                  <p:pic>
                    <p:nvPicPr>
                      <p:cNvPr id="0" name="Object 7"/>
                      <p:cNvPicPr>
                        <a:picLocks noChangeAspect="1"/>
                      </p:cNvPicPr>
                      <p:nvPr/>
                    </p:nvPicPr>
                    <p:blipFill>
                      <a:blip r:embed="rId14"/>
                      <a:stretch>
                        <a:fillRect/>
                      </a:stretch>
                    </p:blipFill>
                    <p:spPr>
                      <a:xfrm>
                        <a:off x="2987675" y="4470400"/>
                        <a:ext cx="2667000" cy="1000125"/>
                      </a:xfrm>
                      <a:prstGeom prst="rect">
                        <a:avLst/>
                      </a:prstGeom>
                      <a:noFill/>
                      <a:ln w="9525">
                        <a:noFill/>
                      </a:ln>
                    </p:spPr>
                  </p:pic>
                </p:oleObj>
              </mc:Fallback>
            </mc:AlternateContent>
          </a:graphicData>
        </a:graphic>
      </p:graphicFrame>
      <p:graphicFrame>
        <p:nvGraphicFramePr>
          <p:cNvPr id="5128" name="Object 8"/>
          <p:cNvGraphicFramePr>
            <a:graphicFrameLocks noChangeAspect="1"/>
          </p:cNvGraphicFramePr>
          <p:nvPr/>
        </p:nvGraphicFramePr>
        <p:xfrm>
          <a:off x="6492875" y="2855913"/>
          <a:ext cx="465138" cy="433387"/>
        </p:xfrm>
        <a:graphic>
          <a:graphicData uri="http://schemas.openxmlformats.org/presentationml/2006/ole">
            <mc:AlternateContent xmlns:mc="http://schemas.openxmlformats.org/markup-compatibility/2006">
              <mc:Choice xmlns:v="urn:schemas-microsoft-com:vml" Requires="v">
                <p:oleObj spid="_x0000_s23156" name="Equation" r:id="rId15" imgW="4572000" imgH="4267200" progId="Equation.3">
                  <p:embed/>
                </p:oleObj>
              </mc:Choice>
              <mc:Fallback>
                <p:oleObj name="Equation" r:id="rId15" imgW="4572000" imgH="4267200" progId="Equation.3">
                  <p:embed/>
                  <p:pic>
                    <p:nvPicPr>
                      <p:cNvPr id="0" name="Object 8"/>
                      <p:cNvPicPr>
                        <a:picLocks noChangeAspect="1"/>
                      </p:cNvPicPr>
                      <p:nvPr/>
                    </p:nvPicPr>
                    <p:blipFill>
                      <a:blip r:embed="rId16"/>
                      <a:stretch>
                        <a:fillRect/>
                      </a:stretch>
                    </p:blipFill>
                    <p:spPr>
                      <a:xfrm>
                        <a:off x="6492875" y="2855913"/>
                        <a:ext cx="465138" cy="433387"/>
                      </a:xfrm>
                      <a:prstGeom prst="rect">
                        <a:avLst/>
                      </a:prstGeom>
                      <a:noFill/>
                      <a:ln w="9525">
                        <a:noFill/>
                      </a:ln>
                    </p:spPr>
                  </p:pic>
                </p:oleObj>
              </mc:Fallback>
            </mc:AlternateContent>
          </a:graphicData>
        </a:graphic>
      </p:graphicFrame>
      <p:graphicFrame>
        <p:nvGraphicFramePr>
          <p:cNvPr id="5129" name="Object 9"/>
          <p:cNvGraphicFramePr>
            <a:graphicFrameLocks noChangeAspect="1"/>
          </p:cNvGraphicFramePr>
          <p:nvPr/>
        </p:nvGraphicFramePr>
        <p:xfrm>
          <a:off x="6492875" y="3770313"/>
          <a:ext cx="495300" cy="433387"/>
        </p:xfrm>
        <a:graphic>
          <a:graphicData uri="http://schemas.openxmlformats.org/presentationml/2006/ole">
            <mc:AlternateContent xmlns:mc="http://schemas.openxmlformats.org/markup-compatibility/2006">
              <mc:Choice xmlns:v="urn:schemas-microsoft-com:vml" Requires="v">
                <p:oleObj spid="_x0000_s23157" name="Equation" r:id="rId17" imgW="4876800" imgH="4267200" progId="Equation.3">
                  <p:embed/>
                </p:oleObj>
              </mc:Choice>
              <mc:Fallback>
                <p:oleObj name="Equation" r:id="rId17" imgW="4876800" imgH="4267200" progId="Equation.3">
                  <p:embed/>
                  <p:pic>
                    <p:nvPicPr>
                      <p:cNvPr id="0" name="Object 9"/>
                      <p:cNvPicPr>
                        <a:picLocks noChangeAspect="1"/>
                      </p:cNvPicPr>
                      <p:nvPr/>
                    </p:nvPicPr>
                    <p:blipFill>
                      <a:blip r:embed="rId18"/>
                      <a:stretch>
                        <a:fillRect/>
                      </a:stretch>
                    </p:blipFill>
                    <p:spPr>
                      <a:xfrm>
                        <a:off x="6492875" y="3770313"/>
                        <a:ext cx="495300" cy="433387"/>
                      </a:xfrm>
                      <a:prstGeom prst="rect">
                        <a:avLst/>
                      </a:prstGeom>
                      <a:noFill/>
                      <a:ln w="9525">
                        <a:noFill/>
                      </a:ln>
                    </p:spPr>
                  </p:pic>
                </p:oleObj>
              </mc:Fallback>
            </mc:AlternateContent>
          </a:graphicData>
        </a:graphic>
      </p:graphicFrame>
      <p:graphicFrame>
        <p:nvGraphicFramePr>
          <p:cNvPr id="5130" name="Object 10"/>
          <p:cNvGraphicFramePr>
            <a:graphicFrameLocks noChangeAspect="1"/>
          </p:cNvGraphicFramePr>
          <p:nvPr/>
        </p:nvGraphicFramePr>
        <p:xfrm>
          <a:off x="6492875" y="4608513"/>
          <a:ext cx="434975" cy="433387"/>
        </p:xfrm>
        <a:graphic>
          <a:graphicData uri="http://schemas.openxmlformats.org/presentationml/2006/ole">
            <mc:AlternateContent xmlns:mc="http://schemas.openxmlformats.org/markup-compatibility/2006">
              <mc:Choice xmlns:v="urn:schemas-microsoft-com:vml" Requires="v">
                <p:oleObj spid="_x0000_s23158" name="Equation" r:id="rId19" imgW="4267200" imgH="4267200" progId="Equation.3">
                  <p:embed/>
                </p:oleObj>
              </mc:Choice>
              <mc:Fallback>
                <p:oleObj name="Equation" r:id="rId19" imgW="4267200" imgH="4267200" progId="Equation.3">
                  <p:embed/>
                  <p:pic>
                    <p:nvPicPr>
                      <p:cNvPr id="0" name="Object 10"/>
                      <p:cNvPicPr>
                        <a:picLocks noChangeAspect="1"/>
                      </p:cNvPicPr>
                      <p:nvPr/>
                    </p:nvPicPr>
                    <p:blipFill>
                      <a:blip r:embed="rId20"/>
                      <a:stretch>
                        <a:fillRect/>
                      </a:stretch>
                    </p:blipFill>
                    <p:spPr>
                      <a:xfrm>
                        <a:off x="6492875" y="4608513"/>
                        <a:ext cx="434975" cy="433387"/>
                      </a:xfrm>
                      <a:prstGeom prst="rect">
                        <a:avLst/>
                      </a:prstGeom>
                      <a:noFill/>
                      <a:ln w="9525">
                        <a:noFill/>
                      </a:ln>
                    </p:spPr>
                  </p:pic>
                </p:oleObj>
              </mc:Fallback>
            </mc:AlternateContent>
          </a:graphicData>
        </a:graphic>
      </p:graphicFrame>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2"/>
          <p:cNvPicPr>
            <a:picLocks noChangeAspect="1" noChangeArrowheads="1"/>
          </p:cNvPicPr>
          <p:nvPr/>
        </p:nvPicPr>
        <p:blipFill>
          <a:blip r:embed="rId3"/>
          <a:srcRect/>
          <a:stretch>
            <a:fillRect/>
          </a:stretch>
        </p:blipFill>
        <p:spPr bwMode="auto">
          <a:xfrm>
            <a:off x="38735" y="549910"/>
            <a:ext cx="7964805" cy="4176395"/>
          </a:xfrm>
          <a:prstGeom prst="rect">
            <a:avLst/>
          </a:prstGeom>
          <a:noFill/>
          <a:ln w="9525">
            <a:noFill/>
            <a:miter lim="800000"/>
            <a:headEnd/>
            <a:tailEnd/>
          </a:ln>
        </p:spPr>
      </p:pic>
      <p:sp>
        <p:nvSpPr>
          <p:cNvPr id="37890" name="内容占位符 2"/>
          <p:cNvSpPr>
            <a:spLocks noGrp="1"/>
          </p:cNvSpPr>
          <p:nvPr>
            <p:ph idx="1"/>
          </p:nvPr>
        </p:nvSpPr>
        <p:spPr>
          <a:xfrm>
            <a:off x="250825" y="476885"/>
            <a:ext cx="8704263" cy="5440363"/>
          </a:xfrm>
        </p:spPr>
        <p:txBody>
          <a:bodyPr/>
          <a:lstStyle/>
          <a:p>
            <a:r>
              <a:rPr lang="zh-CN" altLang="en-US" dirty="0"/>
              <a:t>调制过程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r>
              <a:rPr lang="zh-CN" altLang="en-US" sz="2000" dirty="0"/>
              <a:t>初始的二进制信号被分为两路（</a:t>
            </a:r>
            <a:r>
              <a:rPr lang="en-US" altLang="zh-CN" sz="2000" i="1" dirty="0"/>
              <a:t>I</a:t>
            </a:r>
            <a:r>
              <a:rPr lang="en-US" altLang="zh-CN" sz="2000" dirty="0"/>
              <a:t>(</a:t>
            </a:r>
            <a:r>
              <a:rPr lang="en-US" altLang="zh-CN" sz="2000" i="1" dirty="0"/>
              <a:t>t</a:t>
            </a:r>
            <a:r>
              <a:rPr lang="en-US" altLang="zh-CN" sz="2000" dirty="0"/>
              <a:t>)</a:t>
            </a:r>
            <a:r>
              <a:rPr lang="zh-CN" altLang="en-US" sz="2000" dirty="0"/>
              <a:t>和</a:t>
            </a:r>
            <a:r>
              <a:rPr lang="en-US" altLang="zh-CN" sz="2000" i="1" dirty="0"/>
              <a:t>Q</a:t>
            </a:r>
            <a:r>
              <a:rPr lang="en-US" altLang="zh-CN" sz="2000" dirty="0"/>
              <a:t>(</a:t>
            </a:r>
            <a:r>
              <a:rPr lang="en-US" altLang="zh-CN" sz="2000" i="1" dirty="0"/>
              <a:t>t</a:t>
            </a:r>
            <a:r>
              <a:rPr lang="en-US" altLang="zh-CN" sz="2000" dirty="0"/>
              <a:t>)</a:t>
            </a:r>
            <a:r>
              <a:rPr lang="zh-CN" altLang="en-US" sz="2000" dirty="0"/>
              <a:t>），每一路速率</a:t>
            </a:r>
            <a:r>
              <a:rPr lang="en-US" altLang="zh-CN" sz="2000" i="1" dirty="0"/>
              <a:t>R</a:t>
            </a:r>
            <a:r>
              <a:rPr lang="en-US" altLang="zh-CN" sz="2000" dirty="0"/>
              <a:t>/2</a:t>
            </a:r>
          </a:p>
          <a:p>
            <a:pPr lvl="1"/>
            <a:r>
              <a:rPr lang="en-US" altLang="zh-CN" sz="2000" i="1" dirty="0">
                <a:sym typeface="+mn-ea"/>
              </a:rPr>
              <a:t>I</a:t>
            </a:r>
            <a:r>
              <a:rPr lang="en-US" altLang="zh-CN" sz="2000" dirty="0">
                <a:sym typeface="+mn-ea"/>
              </a:rPr>
              <a:t>(</a:t>
            </a:r>
            <a:r>
              <a:rPr lang="en-US" altLang="zh-CN" sz="2000" i="1" dirty="0">
                <a:sym typeface="+mn-ea"/>
              </a:rPr>
              <a:t>t</a:t>
            </a:r>
            <a:r>
              <a:rPr lang="en-US" altLang="zh-CN" sz="2000" dirty="0">
                <a:sym typeface="+mn-ea"/>
              </a:rPr>
              <a:t>)</a:t>
            </a:r>
            <a:r>
              <a:rPr lang="zh-CN" altLang="en-US" sz="2000" dirty="0">
                <a:sym typeface="+mn-ea"/>
              </a:rPr>
              <a:t>直接和载波信号相乘（</a:t>
            </a:r>
            <a:r>
              <a:rPr lang="en-US" altLang="zh-CN" sz="2000" dirty="0">
                <a:sym typeface="+mn-ea"/>
              </a:rPr>
              <a:t>1</a:t>
            </a:r>
            <a:r>
              <a:rPr lang="zh-CN" altLang="en-US" sz="2000" dirty="0">
                <a:sym typeface="+mn-ea"/>
              </a:rPr>
              <a:t>对应振幅为正，</a:t>
            </a:r>
            <a:r>
              <a:rPr lang="en-US" altLang="zh-CN" sz="2000" dirty="0">
                <a:sym typeface="+mn-ea"/>
              </a:rPr>
              <a:t>0</a:t>
            </a:r>
            <a:r>
              <a:rPr lang="zh-CN" altLang="en-US" sz="2000" dirty="0">
                <a:sym typeface="+mn-ea"/>
              </a:rPr>
              <a:t>对应振幅为负）</a:t>
            </a:r>
            <a:endParaRPr lang="en-US" altLang="zh-CN" sz="2000" dirty="0"/>
          </a:p>
          <a:p>
            <a:pPr lvl="1"/>
            <a:r>
              <a:rPr lang="en-US" altLang="zh-CN" sz="2000" i="1" dirty="0">
                <a:sym typeface="+mn-ea"/>
              </a:rPr>
              <a:t>Q</a:t>
            </a:r>
            <a:r>
              <a:rPr lang="en-US" altLang="zh-CN" sz="2000" dirty="0">
                <a:sym typeface="+mn-ea"/>
              </a:rPr>
              <a:t>(t)</a:t>
            </a:r>
            <a:r>
              <a:rPr lang="zh-CN" altLang="en-US" sz="2000" dirty="0">
                <a:sym typeface="+mn-ea"/>
              </a:rPr>
              <a:t>和相位延迟</a:t>
            </a:r>
            <a:r>
              <a:rPr lang="en-US" altLang="zh-CN" sz="2000" dirty="0">
                <a:sym typeface="+mn-ea"/>
              </a:rPr>
              <a:t>90</a:t>
            </a:r>
            <a:r>
              <a:rPr lang="zh-CN" altLang="en-US" sz="2000" dirty="0">
                <a:sym typeface="+mn-ea"/>
              </a:rPr>
              <a:t>度的载波信号相乘</a:t>
            </a:r>
            <a:endParaRPr lang="en-US" altLang="zh-CN" sz="2000" dirty="0"/>
          </a:p>
          <a:p>
            <a:pPr lvl="1"/>
            <a:r>
              <a:rPr lang="zh-CN" altLang="en-US" sz="2000" dirty="0">
                <a:sym typeface="+mn-ea"/>
              </a:rPr>
              <a:t>两路信号相加</a:t>
            </a:r>
            <a:endParaRPr lang="zh-CN" altLang="en-US" dirty="0"/>
          </a:p>
        </p:txBody>
      </p:sp>
      <p:sp>
        <p:nvSpPr>
          <p:cNvPr id="4" name="灯片编号占位符 3"/>
          <p:cNvSpPr>
            <a:spLocks noGrp="1"/>
          </p:cNvSpPr>
          <p:nvPr>
            <p:ph type="sldNum" sz="quarter" idx="12"/>
          </p:nvPr>
        </p:nvSpPr>
        <p:spPr/>
        <p:txBody>
          <a:bodyPr/>
          <a:lstStyle/>
          <a:p>
            <a:pPr>
              <a:defRPr/>
            </a:pPr>
            <a:fld id="{37C22320-D993-48DA-943B-A06D63173C30}" type="slidenum">
              <a:rPr lang="zh-CN" altLang="en-US" smtClean="0"/>
              <a:t>37</a:t>
            </a:fld>
            <a:endParaRPr lang="zh-CN" altLang="en-US"/>
          </a:p>
        </p:txBody>
      </p:sp>
      <p:pic>
        <p:nvPicPr>
          <p:cNvPr id="2" name="图片 1"/>
          <p:cNvPicPr>
            <a:picLocks noChangeAspect="1"/>
          </p:cNvPicPr>
          <p:nvPr/>
        </p:nvPicPr>
        <p:blipFill>
          <a:blip r:embed="rId4"/>
          <a:stretch>
            <a:fillRect/>
          </a:stretch>
        </p:blipFill>
        <p:spPr>
          <a:xfrm>
            <a:off x="6925945" y="962025"/>
            <a:ext cx="975360" cy="632460"/>
          </a:xfrm>
          <a:prstGeom prst="rect">
            <a:avLst/>
          </a:prstGeom>
        </p:spPr>
      </p:pic>
      <p:pic>
        <p:nvPicPr>
          <p:cNvPr id="5" name="图片 4"/>
          <p:cNvPicPr>
            <a:picLocks noChangeAspect="1"/>
          </p:cNvPicPr>
          <p:nvPr/>
        </p:nvPicPr>
        <p:blipFill>
          <a:blip r:embed="rId5"/>
          <a:stretch>
            <a:fillRect/>
          </a:stretch>
        </p:blipFill>
        <p:spPr>
          <a:xfrm>
            <a:off x="6926580" y="3158490"/>
            <a:ext cx="967740" cy="784860"/>
          </a:xfrm>
          <a:prstGeom prst="rect">
            <a:avLst/>
          </a:prstGeom>
        </p:spPr>
      </p:pic>
      <p:pic>
        <p:nvPicPr>
          <p:cNvPr id="7" name="图片 6"/>
          <p:cNvPicPr>
            <a:picLocks noChangeAspect="1"/>
          </p:cNvPicPr>
          <p:nvPr/>
        </p:nvPicPr>
        <p:blipFill>
          <a:blip r:embed="rId6"/>
          <a:stretch>
            <a:fillRect/>
          </a:stretch>
        </p:blipFill>
        <p:spPr>
          <a:xfrm>
            <a:off x="7797800" y="1803400"/>
            <a:ext cx="1341120" cy="1242060"/>
          </a:xfrm>
          <a:prstGeom prst="rect">
            <a:avLst/>
          </a:prstGeom>
        </p:spPr>
      </p:pic>
      <p:graphicFrame>
        <p:nvGraphicFramePr>
          <p:cNvPr id="6146" name="Object 2"/>
          <p:cNvGraphicFramePr>
            <a:graphicFrameLocks noChangeAspect="1"/>
          </p:cNvGraphicFramePr>
          <p:nvPr/>
        </p:nvGraphicFramePr>
        <p:xfrm>
          <a:off x="2656840" y="5640070"/>
          <a:ext cx="5499735" cy="861695"/>
        </p:xfrm>
        <a:graphic>
          <a:graphicData uri="http://schemas.openxmlformats.org/presentationml/2006/ole">
            <mc:AlternateContent xmlns:mc="http://schemas.openxmlformats.org/markup-compatibility/2006">
              <mc:Choice xmlns:v="urn:schemas-microsoft-com:vml" Requires="v">
                <p:oleObj spid="_x0000_s23622" name="Equation" r:id="rId7" imgW="56388000" imgH="8839200" progId="Equation.DSMT4">
                  <p:embed/>
                </p:oleObj>
              </mc:Choice>
              <mc:Fallback>
                <p:oleObj name="Equation" r:id="rId7" imgW="56388000" imgH="8839200" progId="Equation.DSMT4">
                  <p:embed/>
                  <p:pic>
                    <p:nvPicPr>
                      <p:cNvPr id="0" name="Object 2"/>
                      <p:cNvPicPr>
                        <a:picLocks noChangeAspect="1"/>
                      </p:cNvPicPr>
                      <p:nvPr/>
                    </p:nvPicPr>
                    <p:blipFill>
                      <a:blip r:embed="rId8"/>
                      <a:stretch>
                        <a:fillRect/>
                      </a:stretch>
                    </p:blipFill>
                    <p:spPr>
                      <a:xfrm>
                        <a:off x="2656840" y="5640070"/>
                        <a:ext cx="5499735" cy="861695"/>
                      </a:xfrm>
                      <a:prstGeom prst="rect">
                        <a:avLst/>
                      </a:prstGeom>
                      <a:noFill/>
                      <a:ln w="9525">
                        <a:noFill/>
                      </a:ln>
                    </p:spPr>
                  </p:pic>
                </p:oleObj>
              </mc:Fallback>
            </mc:AlternateContent>
          </a:graphicData>
        </a:graphic>
      </p:graphicFrame>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p:txBody>
          <a:bodyPr/>
          <a:lstStyle/>
          <a:p>
            <a:endParaRPr lang="zh-CN" altLang="en-US"/>
          </a:p>
        </p:txBody>
      </p:sp>
      <p:sp>
        <p:nvSpPr>
          <p:cNvPr id="40962"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FDA55B97-5FED-43E9-85FB-4248FD471B9E}" type="slidenum">
              <a:rPr lang="zh-CN" altLang="en-US" smtClean="0"/>
              <a:t>38</a:t>
            </a:fld>
            <a:endParaRPr lang="zh-CN" altLang="en-US"/>
          </a:p>
        </p:txBody>
      </p:sp>
      <p:pic>
        <p:nvPicPr>
          <p:cNvPr id="40964" name="Picture 3"/>
          <p:cNvPicPr>
            <a:picLocks noChangeAspect="1" noChangeArrowheads="1"/>
          </p:cNvPicPr>
          <p:nvPr/>
        </p:nvPicPr>
        <p:blipFill>
          <a:blip r:embed="rId2"/>
          <a:srcRect/>
          <a:stretch>
            <a:fillRect/>
          </a:stretch>
        </p:blipFill>
        <p:spPr bwMode="auto">
          <a:xfrm>
            <a:off x="250825" y="981075"/>
            <a:ext cx="8482013" cy="4895850"/>
          </a:xfrm>
          <a:prstGeom prst="rect">
            <a:avLst/>
          </a:prstGeom>
          <a:noFill/>
          <a:ln w="9525">
            <a:noFill/>
            <a:miter lim="800000"/>
            <a:headEnd/>
            <a:tailEnd/>
          </a:ln>
        </p:spPr>
      </p:pic>
      <p:sp>
        <p:nvSpPr>
          <p:cNvPr id="2" name="矩形 1">
            <a:extLst>
              <a:ext uri="{FF2B5EF4-FFF2-40B4-BE49-F238E27FC236}">
                <a16:creationId xmlns:a16="http://schemas.microsoft.com/office/drawing/2014/main" id="{12A14952-5007-40C7-970F-6ACFE00AB257}"/>
              </a:ext>
            </a:extLst>
          </p:cNvPr>
          <p:cNvSpPr/>
          <p:nvPr/>
        </p:nvSpPr>
        <p:spPr>
          <a:xfrm>
            <a:off x="1691680" y="6272183"/>
            <a:ext cx="6474849" cy="400110"/>
          </a:xfrm>
          <a:prstGeom prst="rect">
            <a:avLst/>
          </a:prstGeom>
        </p:spPr>
        <p:txBody>
          <a:bodyPr wrap="none">
            <a:spAutoFit/>
          </a:bodyPr>
          <a:lstStyle/>
          <a:p>
            <a:pPr lvl="1"/>
            <a:r>
              <a:rPr lang="zh-CN" altLang="en-US" sz="2000" dirty="0"/>
              <a:t>每一路速率</a:t>
            </a:r>
            <a:r>
              <a:rPr lang="en-US" altLang="zh-CN" sz="2000" i="1" dirty="0"/>
              <a:t>R</a:t>
            </a:r>
            <a:r>
              <a:rPr lang="en-US" altLang="zh-CN" sz="2000" dirty="0"/>
              <a:t>/2</a:t>
            </a:r>
            <a:r>
              <a:rPr lang="zh-CN" altLang="en-US" sz="2000" dirty="0"/>
              <a:t>，一个码元周期是</a:t>
            </a:r>
            <a:r>
              <a:rPr lang="en-US" altLang="zh-CN" sz="2000" dirty="0"/>
              <a:t>1bit</a:t>
            </a:r>
            <a:r>
              <a:rPr lang="zh-CN" altLang="en-US" sz="2000" dirty="0"/>
              <a:t>信号周期的</a:t>
            </a:r>
            <a:r>
              <a:rPr lang="en-US" altLang="zh-CN" sz="2000" dirty="0"/>
              <a:t>2</a:t>
            </a:r>
            <a:r>
              <a:rPr lang="zh-CN" altLang="en-US" sz="2000" dirty="0"/>
              <a:t>倍</a:t>
            </a:r>
            <a:endParaRPr lang="en-US" altLang="zh-CN" sz="2000" dirty="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矩形 34820"/>
          <p:cNvSpPr/>
          <p:nvPr/>
        </p:nvSpPr>
        <p:spPr>
          <a:xfrm>
            <a:off x="769938" y="688658"/>
            <a:ext cx="2774950" cy="396875"/>
          </a:xfrm>
          <a:prstGeom prst="rect">
            <a:avLst/>
          </a:prstGeom>
          <a:noFill/>
          <a:ln w="9525">
            <a:noFill/>
          </a:ln>
        </p:spPr>
        <p:txBody>
          <a:bodyPr wrap="none" anchor="ctr">
            <a:spAutoFit/>
          </a:bodyPr>
          <a:lstStyle/>
          <a:p>
            <a:pPr lvl="0" eaLnBrk="1" hangingPunct="1">
              <a:buClrTx/>
              <a:buBlip>
                <a:blip r:embed="rId3"/>
              </a:buBlip>
            </a:pPr>
            <a:r>
              <a:rPr lang="en-US" altLang="zh-CN" sz="2000" dirty="0">
                <a:solidFill>
                  <a:schemeClr val="accent2"/>
                </a:solidFill>
                <a:latin typeface="Times New Roman" panose="02020603050405020304" charset="0"/>
                <a:ea typeface="隶书" pitchFamily="49" charset="-122"/>
              </a:rPr>
              <a:t> </a:t>
            </a:r>
            <a:r>
              <a:rPr lang="zh-CN" altLang="en-US" sz="2000" dirty="0">
                <a:solidFill>
                  <a:srgbClr val="C00000"/>
                </a:solidFill>
                <a:latin typeface="Times New Roman" panose="02020603050405020304" charset="0"/>
                <a:ea typeface="隶书" pitchFamily="49" charset="-122"/>
              </a:rPr>
              <a:t>多相调相信号矢量图</a:t>
            </a:r>
            <a:r>
              <a:rPr lang="zh-CN" altLang="en-US" sz="2000" dirty="0">
                <a:solidFill>
                  <a:schemeClr val="accent2"/>
                </a:solidFill>
                <a:latin typeface="Times New Roman" panose="02020603050405020304" charset="0"/>
                <a:ea typeface="隶书" pitchFamily="49" charset="-122"/>
              </a:rPr>
              <a:t> </a:t>
            </a:r>
            <a:endParaRPr lang="zh-CN" altLang="en-US" sz="2000">
              <a:solidFill>
                <a:schemeClr val="accent2"/>
              </a:solidFill>
              <a:latin typeface="Times New Roman" panose="02020603050405020304" charset="0"/>
              <a:ea typeface="隶书" pitchFamily="49" charset="-122"/>
            </a:endParaRPr>
          </a:p>
        </p:txBody>
      </p:sp>
      <p:sp>
        <p:nvSpPr>
          <p:cNvPr id="34822" name="文本框 34821"/>
          <p:cNvSpPr txBox="1"/>
          <p:nvPr/>
        </p:nvSpPr>
        <p:spPr>
          <a:xfrm>
            <a:off x="1187450" y="1199198"/>
            <a:ext cx="2879725" cy="320675"/>
          </a:xfrm>
          <a:prstGeom prst="rect">
            <a:avLst/>
          </a:prstGeom>
          <a:noFill/>
          <a:ln w="9525">
            <a:noFill/>
          </a:ln>
        </p:spPr>
        <p:txBody>
          <a:bodyPr>
            <a:spAutoFit/>
          </a:bodyPr>
          <a:lstStyle/>
          <a:p>
            <a:pPr lvl="0" eaLnBrk="1" hangingPunct="1">
              <a:lnSpc>
                <a:spcPct val="75000"/>
              </a:lnSpc>
              <a:spcBef>
                <a:spcPct val="50000"/>
              </a:spcBef>
              <a:buClrTx/>
              <a:buBlip>
                <a:blip r:embed="rId4"/>
              </a:buBlip>
            </a:pPr>
            <a:r>
              <a:rPr lang="en-US" altLang="zh-CN" sz="2000" dirty="0">
                <a:latin typeface="Times New Roman" panose="02020603050405020304" charset="0"/>
                <a:ea typeface="隶书" pitchFamily="49" charset="-122"/>
              </a:rPr>
              <a:t> </a:t>
            </a:r>
            <a:r>
              <a:rPr lang="zh-CN" altLang="en-US" sz="2000" dirty="0">
                <a:latin typeface="Times New Roman" panose="02020603050405020304" charset="0"/>
                <a:ea typeface="隶书" pitchFamily="49" charset="-122"/>
              </a:rPr>
              <a:t>四相调相</a:t>
            </a:r>
            <a:r>
              <a:rPr lang="en-US" altLang="zh-CN" sz="2000" dirty="0">
                <a:latin typeface="Times New Roman" panose="02020603050405020304" charset="0"/>
                <a:ea typeface="隶书" pitchFamily="49" charset="-122"/>
              </a:rPr>
              <a:t>A</a:t>
            </a:r>
            <a:r>
              <a:rPr lang="zh-CN" altLang="en-US" sz="2000" dirty="0">
                <a:latin typeface="Times New Roman" panose="02020603050405020304" charset="0"/>
                <a:ea typeface="隶书" pitchFamily="49" charset="-122"/>
              </a:rPr>
              <a:t>方式 </a:t>
            </a:r>
          </a:p>
        </p:txBody>
      </p:sp>
      <p:sp>
        <p:nvSpPr>
          <p:cNvPr id="34823" name="文本框 34822"/>
          <p:cNvSpPr txBox="1"/>
          <p:nvPr/>
        </p:nvSpPr>
        <p:spPr>
          <a:xfrm>
            <a:off x="4572000" y="1199198"/>
            <a:ext cx="2879725" cy="320675"/>
          </a:xfrm>
          <a:prstGeom prst="rect">
            <a:avLst/>
          </a:prstGeom>
          <a:noFill/>
          <a:ln w="9525">
            <a:noFill/>
          </a:ln>
        </p:spPr>
        <p:txBody>
          <a:bodyPr>
            <a:spAutoFit/>
          </a:bodyPr>
          <a:lstStyle/>
          <a:p>
            <a:pPr lvl="0" eaLnBrk="1" hangingPunct="1">
              <a:lnSpc>
                <a:spcPct val="75000"/>
              </a:lnSpc>
              <a:spcBef>
                <a:spcPct val="50000"/>
              </a:spcBef>
              <a:buClrTx/>
              <a:buBlip>
                <a:blip r:embed="rId4"/>
              </a:buBlip>
            </a:pPr>
            <a:r>
              <a:rPr lang="en-US" altLang="zh-CN" sz="2000" dirty="0">
                <a:latin typeface="Times New Roman" panose="02020603050405020304" charset="0"/>
                <a:ea typeface="隶书" pitchFamily="49" charset="-122"/>
              </a:rPr>
              <a:t> </a:t>
            </a:r>
            <a:r>
              <a:rPr lang="zh-CN" altLang="en-US" sz="2000" dirty="0">
                <a:latin typeface="Times New Roman" panose="02020603050405020304" charset="0"/>
                <a:ea typeface="隶书" pitchFamily="49" charset="-122"/>
              </a:rPr>
              <a:t>四相调相</a:t>
            </a:r>
            <a:r>
              <a:rPr lang="en-US" altLang="zh-CN" sz="2000" dirty="0">
                <a:latin typeface="Times New Roman" panose="02020603050405020304" charset="0"/>
                <a:ea typeface="隶书" pitchFamily="49" charset="-122"/>
              </a:rPr>
              <a:t>B</a:t>
            </a:r>
            <a:r>
              <a:rPr lang="zh-CN" altLang="en-US" sz="2000" dirty="0">
                <a:latin typeface="Times New Roman" panose="02020603050405020304" charset="0"/>
                <a:ea typeface="隶书" pitchFamily="49" charset="-122"/>
              </a:rPr>
              <a:t>方式 </a:t>
            </a:r>
          </a:p>
        </p:txBody>
      </p:sp>
      <p:sp>
        <p:nvSpPr>
          <p:cNvPr id="34824" name="文本框 34823"/>
          <p:cNvSpPr txBox="1"/>
          <p:nvPr/>
        </p:nvSpPr>
        <p:spPr>
          <a:xfrm>
            <a:off x="1187450" y="3431223"/>
            <a:ext cx="2879725" cy="320675"/>
          </a:xfrm>
          <a:prstGeom prst="rect">
            <a:avLst/>
          </a:prstGeom>
          <a:noFill/>
          <a:ln w="9525">
            <a:noFill/>
          </a:ln>
        </p:spPr>
        <p:txBody>
          <a:bodyPr>
            <a:spAutoFit/>
          </a:bodyPr>
          <a:lstStyle/>
          <a:p>
            <a:pPr lvl="0" eaLnBrk="1" hangingPunct="1">
              <a:lnSpc>
                <a:spcPct val="75000"/>
              </a:lnSpc>
              <a:spcBef>
                <a:spcPct val="50000"/>
              </a:spcBef>
              <a:buClrTx/>
              <a:buBlip>
                <a:blip r:embed="rId4"/>
              </a:buBlip>
            </a:pPr>
            <a:r>
              <a:rPr lang="en-US" altLang="zh-CN" sz="2000" dirty="0">
                <a:latin typeface="Times New Roman" panose="02020603050405020304" charset="0"/>
                <a:ea typeface="隶书" pitchFamily="49" charset="-122"/>
              </a:rPr>
              <a:t> </a:t>
            </a:r>
            <a:r>
              <a:rPr lang="zh-CN" altLang="en-US" sz="2000" dirty="0">
                <a:latin typeface="Times New Roman" panose="02020603050405020304" charset="0"/>
                <a:ea typeface="隶书" pitchFamily="49" charset="-122"/>
              </a:rPr>
              <a:t>八相调相</a:t>
            </a:r>
            <a:r>
              <a:rPr lang="en-US" altLang="zh-CN" sz="2000" dirty="0">
                <a:latin typeface="Times New Roman" panose="02020603050405020304" charset="0"/>
                <a:ea typeface="隶书" pitchFamily="49" charset="-122"/>
              </a:rPr>
              <a:t>A</a:t>
            </a:r>
            <a:r>
              <a:rPr lang="zh-CN" altLang="en-US" sz="2000" dirty="0">
                <a:latin typeface="Times New Roman" panose="02020603050405020304" charset="0"/>
                <a:ea typeface="隶书" pitchFamily="49" charset="-122"/>
              </a:rPr>
              <a:t>方式 </a:t>
            </a:r>
          </a:p>
        </p:txBody>
      </p:sp>
      <p:sp>
        <p:nvSpPr>
          <p:cNvPr id="34825" name="文本框 34824"/>
          <p:cNvSpPr txBox="1"/>
          <p:nvPr/>
        </p:nvSpPr>
        <p:spPr>
          <a:xfrm>
            <a:off x="4572000" y="3431223"/>
            <a:ext cx="2879725" cy="320675"/>
          </a:xfrm>
          <a:prstGeom prst="rect">
            <a:avLst/>
          </a:prstGeom>
          <a:noFill/>
          <a:ln w="9525">
            <a:noFill/>
          </a:ln>
        </p:spPr>
        <p:txBody>
          <a:bodyPr>
            <a:spAutoFit/>
          </a:bodyPr>
          <a:lstStyle/>
          <a:p>
            <a:pPr lvl="0" eaLnBrk="1" hangingPunct="1">
              <a:lnSpc>
                <a:spcPct val="75000"/>
              </a:lnSpc>
              <a:spcBef>
                <a:spcPct val="50000"/>
              </a:spcBef>
              <a:buClrTx/>
              <a:buBlip>
                <a:blip r:embed="rId4"/>
              </a:buBlip>
            </a:pPr>
            <a:r>
              <a:rPr lang="en-US" altLang="zh-CN" sz="2000" dirty="0">
                <a:latin typeface="Times New Roman" panose="02020603050405020304" charset="0"/>
                <a:ea typeface="隶书" pitchFamily="49" charset="-122"/>
              </a:rPr>
              <a:t> </a:t>
            </a:r>
            <a:r>
              <a:rPr lang="zh-CN" altLang="en-US" sz="2000" dirty="0">
                <a:latin typeface="Times New Roman" panose="02020603050405020304" charset="0"/>
                <a:ea typeface="隶书" pitchFamily="49" charset="-122"/>
              </a:rPr>
              <a:t>八相调相</a:t>
            </a:r>
            <a:r>
              <a:rPr lang="en-US" altLang="zh-CN" sz="2000" dirty="0">
                <a:latin typeface="Times New Roman" panose="02020603050405020304" charset="0"/>
                <a:ea typeface="隶书" pitchFamily="49" charset="-122"/>
              </a:rPr>
              <a:t>B</a:t>
            </a:r>
            <a:r>
              <a:rPr lang="zh-CN" altLang="en-US" sz="2000" dirty="0">
                <a:latin typeface="Times New Roman" panose="02020603050405020304" charset="0"/>
                <a:ea typeface="隶书" pitchFamily="49" charset="-122"/>
              </a:rPr>
              <a:t>方式 </a:t>
            </a:r>
          </a:p>
        </p:txBody>
      </p:sp>
      <p:graphicFrame>
        <p:nvGraphicFramePr>
          <p:cNvPr id="34826" name="对象 34825"/>
          <p:cNvGraphicFramePr/>
          <p:nvPr/>
        </p:nvGraphicFramePr>
        <p:xfrm>
          <a:off x="1547813" y="1548448"/>
          <a:ext cx="2087562" cy="1811337"/>
        </p:xfrm>
        <a:graphic>
          <a:graphicData uri="http://schemas.openxmlformats.org/presentationml/2006/ole">
            <mc:AlternateContent xmlns:mc="http://schemas.openxmlformats.org/markup-compatibility/2006">
              <mc:Choice xmlns:v="urn:schemas-microsoft-com:vml" Requires="v">
                <p:oleObj spid="_x0000_s24853" r:id="rId5" imgW="1343025" imgH="1162050" progId="Visio.Drawing.11">
                  <p:embed/>
                </p:oleObj>
              </mc:Choice>
              <mc:Fallback>
                <p:oleObj r:id="rId5" imgW="1343025" imgH="1162050" progId="Visio.Drawing.11">
                  <p:embed/>
                  <p:pic>
                    <p:nvPicPr>
                      <p:cNvPr id="0" name="图片 3117"/>
                      <p:cNvPicPr/>
                      <p:nvPr/>
                    </p:nvPicPr>
                    <p:blipFill>
                      <a:blip r:embed="rId6"/>
                      <a:stretch>
                        <a:fillRect/>
                      </a:stretch>
                    </p:blipFill>
                    <p:spPr>
                      <a:xfrm>
                        <a:off x="1547813" y="1548448"/>
                        <a:ext cx="2087562" cy="1811337"/>
                      </a:xfrm>
                      <a:prstGeom prst="rect">
                        <a:avLst/>
                      </a:prstGeom>
                      <a:noFill/>
                      <a:ln w="38100">
                        <a:noFill/>
                        <a:miter/>
                      </a:ln>
                    </p:spPr>
                  </p:pic>
                </p:oleObj>
              </mc:Fallback>
            </mc:AlternateContent>
          </a:graphicData>
        </a:graphic>
      </p:graphicFrame>
      <p:graphicFrame>
        <p:nvGraphicFramePr>
          <p:cNvPr id="34827" name="对象 34826"/>
          <p:cNvGraphicFramePr/>
          <p:nvPr/>
        </p:nvGraphicFramePr>
        <p:xfrm>
          <a:off x="4746625" y="1488123"/>
          <a:ext cx="1841500" cy="1871662"/>
        </p:xfrm>
        <a:graphic>
          <a:graphicData uri="http://schemas.openxmlformats.org/presentationml/2006/ole">
            <mc:AlternateContent xmlns:mc="http://schemas.openxmlformats.org/markup-compatibility/2006">
              <mc:Choice xmlns:v="urn:schemas-microsoft-com:vml" Requires="v">
                <p:oleObj spid="_x0000_s24854" r:id="rId7" imgW="1162050" imgH="1181100" progId="Visio.Drawing.11">
                  <p:embed/>
                </p:oleObj>
              </mc:Choice>
              <mc:Fallback>
                <p:oleObj r:id="rId7" imgW="1162050" imgH="1181100" progId="Visio.Drawing.11">
                  <p:embed/>
                  <p:pic>
                    <p:nvPicPr>
                      <p:cNvPr id="0" name="图片 3115"/>
                      <p:cNvPicPr/>
                      <p:nvPr/>
                    </p:nvPicPr>
                    <p:blipFill>
                      <a:blip r:embed="rId8"/>
                      <a:stretch>
                        <a:fillRect/>
                      </a:stretch>
                    </p:blipFill>
                    <p:spPr>
                      <a:xfrm>
                        <a:off x="4746625" y="1488123"/>
                        <a:ext cx="1841500" cy="1871662"/>
                      </a:xfrm>
                      <a:prstGeom prst="rect">
                        <a:avLst/>
                      </a:prstGeom>
                      <a:noFill/>
                      <a:ln w="38100">
                        <a:noFill/>
                        <a:miter/>
                      </a:ln>
                    </p:spPr>
                  </p:pic>
                </p:oleObj>
              </mc:Fallback>
            </mc:AlternateContent>
          </a:graphicData>
        </a:graphic>
      </p:graphicFrame>
      <p:graphicFrame>
        <p:nvGraphicFramePr>
          <p:cNvPr id="34828" name="对象 34827"/>
          <p:cNvGraphicFramePr/>
          <p:nvPr/>
        </p:nvGraphicFramePr>
        <p:xfrm>
          <a:off x="1619250" y="3718560"/>
          <a:ext cx="1925638" cy="2089150"/>
        </p:xfrm>
        <a:graphic>
          <a:graphicData uri="http://schemas.openxmlformats.org/presentationml/2006/ole">
            <mc:AlternateContent xmlns:mc="http://schemas.openxmlformats.org/markup-compatibility/2006">
              <mc:Choice xmlns:v="urn:schemas-microsoft-com:vml" Requires="v">
                <p:oleObj spid="_x0000_s24855" r:id="rId9" imgW="1323975" imgH="1428750" progId="Visio.Drawing.11">
                  <p:embed/>
                </p:oleObj>
              </mc:Choice>
              <mc:Fallback>
                <p:oleObj r:id="rId9" imgW="1323975" imgH="1428750" progId="Visio.Drawing.11">
                  <p:embed/>
                  <p:pic>
                    <p:nvPicPr>
                      <p:cNvPr id="0" name="图片 3124"/>
                      <p:cNvPicPr/>
                      <p:nvPr/>
                    </p:nvPicPr>
                    <p:blipFill>
                      <a:blip r:embed="rId10"/>
                      <a:stretch>
                        <a:fillRect/>
                      </a:stretch>
                    </p:blipFill>
                    <p:spPr>
                      <a:xfrm>
                        <a:off x="1619250" y="3718560"/>
                        <a:ext cx="1925638" cy="2089150"/>
                      </a:xfrm>
                      <a:prstGeom prst="rect">
                        <a:avLst/>
                      </a:prstGeom>
                      <a:noFill/>
                      <a:ln w="38100">
                        <a:noFill/>
                        <a:miter/>
                      </a:ln>
                    </p:spPr>
                  </p:pic>
                </p:oleObj>
              </mc:Fallback>
            </mc:AlternateContent>
          </a:graphicData>
        </a:graphic>
      </p:graphicFrame>
      <p:graphicFrame>
        <p:nvGraphicFramePr>
          <p:cNvPr id="34829" name="对象 34828"/>
          <p:cNvGraphicFramePr/>
          <p:nvPr/>
        </p:nvGraphicFramePr>
        <p:xfrm>
          <a:off x="4787900" y="3718560"/>
          <a:ext cx="2087563" cy="2024063"/>
        </p:xfrm>
        <a:graphic>
          <a:graphicData uri="http://schemas.openxmlformats.org/presentationml/2006/ole">
            <mc:AlternateContent xmlns:mc="http://schemas.openxmlformats.org/markup-compatibility/2006">
              <mc:Choice xmlns:v="urn:schemas-microsoft-com:vml" Requires="v">
                <p:oleObj spid="_x0000_s24856" r:id="rId11" imgW="1409700" imgH="1371600" progId="Visio.Drawing.11">
                  <p:embed/>
                </p:oleObj>
              </mc:Choice>
              <mc:Fallback>
                <p:oleObj r:id="rId11" imgW="1409700" imgH="1371600" progId="Visio.Drawing.11">
                  <p:embed/>
                  <p:pic>
                    <p:nvPicPr>
                      <p:cNvPr id="0" name="图片 3116"/>
                      <p:cNvPicPr/>
                      <p:nvPr/>
                    </p:nvPicPr>
                    <p:blipFill>
                      <a:blip r:embed="rId12"/>
                      <a:stretch>
                        <a:fillRect/>
                      </a:stretch>
                    </p:blipFill>
                    <p:spPr>
                      <a:xfrm>
                        <a:off x="4787900" y="3718560"/>
                        <a:ext cx="2087563" cy="2024063"/>
                      </a:xfrm>
                      <a:prstGeom prst="rect">
                        <a:avLst/>
                      </a:prstGeom>
                      <a:noFill/>
                      <a:ln w="38100">
                        <a:noFill/>
                        <a:miter/>
                      </a:ln>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fade">
                                      <p:cBhvr>
                                        <p:cTn id="7" dur="1000"/>
                                        <p:tgtEl>
                                          <p:spTgt spid="3482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4822"/>
                                        </p:tgtEl>
                                        <p:attrNameLst>
                                          <p:attrName>style.visibility</p:attrName>
                                        </p:attrNameLst>
                                      </p:cBhvr>
                                      <p:to>
                                        <p:strVal val="visible"/>
                                      </p:to>
                                    </p:set>
                                    <p:animEffect transition="in" filter="randombar(horizontal)">
                                      <p:cBhvr>
                                        <p:cTn id="12" dur="500"/>
                                        <p:tgtEl>
                                          <p:spTgt spid="34822"/>
                                        </p:tgtEl>
                                      </p:cBhvr>
                                    </p:animEffec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34826"/>
                                        </p:tgtEl>
                                        <p:attrNameLst>
                                          <p:attrName>style.visibility</p:attrName>
                                        </p:attrNameLst>
                                      </p:cBhvr>
                                      <p:to>
                                        <p:strVal val="visible"/>
                                      </p:to>
                                    </p:set>
                                    <p:animEffect transition="in" filter="randombar(horizontal)">
                                      <p:cBhvr>
                                        <p:cTn id="16" dur="500"/>
                                        <p:tgtEl>
                                          <p:spTgt spid="34826"/>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4823"/>
                                        </p:tgtEl>
                                        <p:attrNameLst>
                                          <p:attrName>style.visibility</p:attrName>
                                        </p:attrNameLst>
                                      </p:cBhvr>
                                      <p:to>
                                        <p:strVal val="visible"/>
                                      </p:to>
                                    </p:set>
                                    <p:animEffect transition="in" filter="randombar(horizontal)">
                                      <p:cBhvr>
                                        <p:cTn id="21" dur="500"/>
                                        <p:tgtEl>
                                          <p:spTgt spid="34823"/>
                                        </p:tgtEl>
                                      </p:cBhvr>
                                    </p:animEffect>
                                  </p:childTnLst>
                                </p:cTn>
                              </p:par>
                            </p:childTnLst>
                          </p:cTn>
                        </p:par>
                        <p:par>
                          <p:cTn id="22" fill="hold">
                            <p:stCondLst>
                              <p:cond delay="500"/>
                            </p:stCondLst>
                            <p:childTnLst>
                              <p:par>
                                <p:cTn id="23" presetID="14" presetClass="entr" presetSubtype="10" fill="hold" nodeType="afterEffect">
                                  <p:stCondLst>
                                    <p:cond delay="0"/>
                                  </p:stCondLst>
                                  <p:childTnLst>
                                    <p:set>
                                      <p:cBhvr>
                                        <p:cTn id="24" dur="1" fill="hold">
                                          <p:stCondLst>
                                            <p:cond delay="0"/>
                                          </p:stCondLst>
                                        </p:cTn>
                                        <p:tgtEl>
                                          <p:spTgt spid="34827"/>
                                        </p:tgtEl>
                                        <p:attrNameLst>
                                          <p:attrName>style.visibility</p:attrName>
                                        </p:attrNameLst>
                                      </p:cBhvr>
                                      <p:to>
                                        <p:strVal val="visible"/>
                                      </p:to>
                                    </p:set>
                                    <p:animEffect transition="in" filter="randombar(horizontal)">
                                      <p:cBhvr>
                                        <p:cTn id="25" dur="500"/>
                                        <p:tgtEl>
                                          <p:spTgt spid="34827"/>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4824"/>
                                        </p:tgtEl>
                                        <p:attrNameLst>
                                          <p:attrName>style.visibility</p:attrName>
                                        </p:attrNameLst>
                                      </p:cBhvr>
                                      <p:to>
                                        <p:strVal val="visible"/>
                                      </p:to>
                                    </p:set>
                                    <p:animEffect transition="in" filter="randombar(horizontal)">
                                      <p:cBhvr>
                                        <p:cTn id="30" dur="500"/>
                                        <p:tgtEl>
                                          <p:spTgt spid="34824"/>
                                        </p:tgtEl>
                                      </p:cBhvr>
                                    </p:animEffect>
                                  </p:childTnLst>
                                </p:cTn>
                              </p:par>
                            </p:childTnLst>
                          </p:cTn>
                        </p:par>
                        <p:par>
                          <p:cTn id="31" fill="hold">
                            <p:stCondLst>
                              <p:cond delay="500"/>
                            </p:stCondLst>
                            <p:childTnLst>
                              <p:par>
                                <p:cTn id="32" presetID="14" presetClass="entr" presetSubtype="10" fill="hold" nodeType="afterEffect">
                                  <p:stCondLst>
                                    <p:cond delay="0"/>
                                  </p:stCondLst>
                                  <p:childTnLst>
                                    <p:set>
                                      <p:cBhvr>
                                        <p:cTn id="33" dur="1" fill="hold">
                                          <p:stCondLst>
                                            <p:cond delay="0"/>
                                          </p:stCondLst>
                                        </p:cTn>
                                        <p:tgtEl>
                                          <p:spTgt spid="34828"/>
                                        </p:tgtEl>
                                        <p:attrNameLst>
                                          <p:attrName>style.visibility</p:attrName>
                                        </p:attrNameLst>
                                      </p:cBhvr>
                                      <p:to>
                                        <p:strVal val="visible"/>
                                      </p:to>
                                    </p:set>
                                    <p:animEffect transition="in" filter="randombar(horizontal)">
                                      <p:cBhvr>
                                        <p:cTn id="34" dur="500"/>
                                        <p:tgtEl>
                                          <p:spTgt spid="34828"/>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4825"/>
                                        </p:tgtEl>
                                        <p:attrNameLst>
                                          <p:attrName>style.visibility</p:attrName>
                                        </p:attrNameLst>
                                      </p:cBhvr>
                                      <p:to>
                                        <p:strVal val="visible"/>
                                      </p:to>
                                    </p:set>
                                    <p:animEffect transition="in" filter="randombar(horizontal)">
                                      <p:cBhvr>
                                        <p:cTn id="39" dur="500"/>
                                        <p:tgtEl>
                                          <p:spTgt spid="34825"/>
                                        </p:tgtEl>
                                      </p:cBhvr>
                                    </p:animEffect>
                                  </p:childTnLst>
                                </p:cTn>
                              </p:par>
                            </p:childTnLst>
                          </p:cTn>
                        </p:par>
                        <p:par>
                          <p:cTn id="40" fill="hold">
                            <p:stCondLst>
                              <p:cond delay="500"/>
                            </p:stCondLst>
                            <p:childTnLst>
                              <p:par>
                                <p:cTn id="41" presetID="14" presetClass="entr" presetSubtype="10" fill="hold" nodeType="afterEffect">
                                  <p:stCondLst>
                                    <p:cond delay="0"/>
                                  </p:stCondLst>
                                  <p:childTnLst>
                                    <p:set>
                                      <p:cBhvr>
                                        <p:cTn id="42" dur="1" fill="hold">
                                          <p:stCondLst>
                                            <p:cond delay="0"/>
                                          </p:stCondLst>
                                        </p:cTn>
                                        <p:tgtEl>
                                          <p:spTgt spid="34829"/>
                                        </p:tgtEl>
                                        <p:attrNameLst>
                                          <p:attrName>style.visibility</p:attrName>
                                        </p:attrNameLst>
                                      </p:cBhvr>
                                      <p:to>
                                        <p:strVal val="visible"/>
                                      </p:to>
                                    </p:set>
                                    <p:animEffect transition="in" filter="randombar(horizontal)">
                                      <p:cBhvr>
                                        <p:cTn id="43" dur="500"/>
                                        <p:tgtEl>
                                          <p:spTgt spid="34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p:bldP spid="34822" grpId="0"/>
      <p:bldP spid="34823" grpId="0"/>
      <p:bldP spid="34824" grpId="0"/>
      <p:bldP spid="348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214630"/>
            <a:ext cx="8693150" cy="1019810"/>
          </a:xfrm>
        </p:spPr>
        <p:txBody>
          <a:bodyPr/>
          <a:lstStyle/>
          <a:p>
            <a:r>
              <a:rPr lang="zh-CN" altLang="en-US"/>
              <a:t>信号编码技术</a:t>
            </a:r>
          </a:p>
        </p:txBody>
      </p:sp>
      <p:sp>
        <p:nvSpPr>
          <p:cNvPr id="3" name="内容占位符 2"/>
          <p:cNvSpPr>
            <a:spLocks noGrp="1"/>
          </p:cNvSpPr>
          <p:nvPr>
            <p:ph idx="1"/>
          </p:nvPr>
        </p:nvSpPr>
        <p:spPr>
          <a:xfrm>
            <a:off x="250825" y="1090295"/>
            <a:ext cx="8704580" cy="4683760"/>
          </a:xfrm>
        </p:spPr>
        <p:txBody>
          <a:bodyPr/>
          <a:lstStyle/>
          <a:p>
            <a:r>
              <a:rPr lang="zh-CN" altLang="en-US" sz="2400"/>
              <a:t>调制和编码</a:t>
            </a:r>
          </a:p>
          <a:p>
            <a:r>
              <a:rPr lang="zh-CN" altLang="en-US" sz="2400"/>
              <a:t>信号编码准则</a:t>
            </a:r>
          </a:p>
          <a:p>
            <a:r>
              <a:rPr lang="zh-CN" altLang="en-US" sz="2400"/>
              <a:t>数字信号调制为模拟信号</a:t>
            </a:r>
          </a:p>
          <a:p>
            <a:pPr lvl="1"/>
            <a:r>
              <a:rPr lang="en-US" altLang="zh-CN" sz="2100"/>
              <a:t>ASK</a:t>
            </a:r>
          </a:p>
          <a:p>
            <a:pPr lvl="1"/>
            <a:r>
              <a:rPr lang="en-US" altLang="zh-CN" sz="2100"/>
              <a:t>FSK</a:t>
            </a:r>
          </a:p>
          <a:p>
            <a:pPr lvl="1"/>
            <a:r>
              <a:rPr lang="en-US" altLang="zh-CN" sz="2100"/>
              <a:t>MFSK</a:t>
            </a:r>
          </a:p>
          <a:p>
            <a:pPr lvl="1"/>
            <a:r>
              <a:rPr lang="en-US" altLang="zh-CN" sz="2100"/>
              <a:t>PSK</a:t>
            </a:r>
          </a:p>
          <a:p>
            <a:pPr lvl="1"/>
            <a:r>
              <a:rPr lang="zh-CN" altLang="en-US" sz="2100"/>
              <a:t>调制技术性能量化</a:t>
            </a:r>
          </a:p>
          <a:p>
            <a:r>
              <a:rPr lang="zh-CN" altLang="en-US" sz="2400"/>
              <a:t>模拟信号调制为高频模拟信号</a:t>
            </a:r>
          </a:p>
          <a:p>
            <a:pPr lvl="1"/>
            <a:r>
              <a:rPr lang="en-US" altLang="zh-CN" sz="2100"/>
              <a:t>AM FM PM</a:t>
            </a:r>
          </a:p>
          <a:p>
            <a:r>
              <a:rPr lang="zh-CN" altLang="en-US" sz="2400">
                <a:sym typeface="+mn-ea"/>
              </a:rPr>
              <a:t>模拟信号编码为数字信号</a:t>
            </a:r>
          </a:p>
          <a:p>
            <a:pPr lvl="1"/>
            <a:r>
              <a:rPr lang="zh-CN" altLang="en-US" sz="2100">
                <a:sym typeface="+mn-ea"/>
              </a:rPr>
              <a:t>脉码调制</a:t>
            </a:r>
            <a:r>
              <a:rPr lang="en-US" altLang="zh-CN" sz="2100">
                <a:sym typeface="+mn-ea"/>
              </a:rPr>
              <a:t>PCM</a:t>
            </a:r>
          </a:p>
          <a:p>
            <a:pPr lvl="1"/>
            <a:r>
              <a:rPr lang="en-US" altLang="zh-CN" sz="2100">
                <a:sym typeface="+mn-ea"/>
              </a:rPr>
              <a:t>Delta</a:t>
            </a:r>
            <a:r>
              <a:rPr lang="zh-CN" altLang="en-US" sz="2100">
                <a:sym typeface="+mn-ea"/>
              </a:rPr>
              <a:t>调制</a:t>
            </a:r>
          </a:p>
          <a:p>
            <a:endParaRPr lang="en-US" altLang="zh-CN" sz="2400"/>
          </a:p>
        </p:txBody>
      </p:sp>
      <p:sp>
        <p:nvSpPr>
          <p:cNvPr id="4" name="灯片编号占位符 3"/>
          <p:cNvSpPr>
            <a:spLocks noGrp="1"/>
          </p:cNvSpPr>
          <p:nvPr>
            <p:ph type="sldNum" sz="quarter" idx="12"/>
          </p:nvPr>
        </p:nvSpPr>
        <p:spPr/>
        <p:txBody>
          <a:bodyPr/>
          <a:lstStyle/>
          <a:p>
            <a:pPr>
              <a:defRPr/>
            </a:pPr>
            <a:fld id="{BC47EBFD-D262-4EEA-91E8-61614B27207E}" type="slidenum">
              <a:rPr lang="zh-CN" altLang="en-US"/>
              <a:t>4</a:t>
            </a:fld>
            <a:endParaRPr lang="zh-CN" altLang="en-US"/>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250825" y="692150"/>
            <a:ext cx="8704263" cy="5440363"/>
          </a:xfrm>
        </p:spPr>
        <p:txBody>
          <a:bodyPr/>
          <a:lstStyle/>
          <a:p>
            <a:r>
              <a:rPr lang="zh-CN" altLang="en-US" sz="2800"/>
              <a:t>多相位相移键控</a:t>
            </a:r>
            <a:endParaRPr lang="en-US" altLang="zh-CN" sz="2800"/>
          </a:p>
          <a:p>
            <a:pPr lvl="1"/>
            <a:r>
              <a:rPr lang="zh-CN" altLang="en-US" sz="2400"/>
              <a:t>使用多个相位的信号传输超过一个</a:t>
            </a:r>
            <a:r>
              <a:rPr lang="en-US" altLang="zh-CN" sz="2400"/>
              <a:t>bit</a:t>
            </a:r>
            <a:r>
              <a:rPr lang="zh-CN" altLang="en-US" sz="2400"/>
              <a:t>，例如，用</a:t>
            </a:r>
            <a:r>
              <a:rPr lang="en-US" altLang="zh-CN" sz="2400"/>
              <a:t>8</a:t>
            </a:r>
            <a:r>
              <a:rPr lang="zh-CN" altLang="en-US" sz="2400"/>
              <a:t>个相位传输</a:t>
            </a:r>
            <a:r>
              <a:rPr lang="en-US" altLang="zh-CN" sz="2400"/>
              <a:t>3bit</a:t>
            </a:r>
            <a:r>
              <a:rPr lang="zh-CN" altLang="en-US" sz="2400"/>
              <a:t>的信号</a:t>
            </a:r>
            <a:endParaRPr lang="en-US" altLang="zh-CN" sz="2400"/>
          </a:p>
          <a:p>
            <a:r>
              <a:rPr lang="zh-CN" altLang="en-US" sz="2800"/>
              <a:t>信号传输速率（比特率）和调制速率（波特率）的关系</a:t>
            </a:r>
            <a:endParaRPr lang="en-US" altLang="zh-CN" sz="2800"/>
          </a:p>
          <a:p>
            <a:pPr lvl="1"/>
            <a:endParaRPr lang="en-US" altLang="zh-CN" sz="2400"/>
          </a:p>
          <a:p>
            <a:pPr lvl="1"/>
            <a:endParaRPr lang="en-US" altLang="zh-CN" sz="2400"/>
          </a:p>
          <a:p>
            <a:pPr lvl="1"/>
            <a:r>
              <a:rPr lang="en-US" altLang="zh-CN" sz="2400" i="1"/>
              <a:t>D</a:t>
            </a:r>
            <a:r>
              <a:rPr lang="zh-CN" altLang="en-US" sz="2400"/>
              <a:t>，波特率</a:t>
            </a:r>
            <a:endParaRPr lang="en-US" altLang="zh-CN" sz="2400"/>
          </a:p>
          <a:p>
            <a:pPr lvl="1"/>
            <a:r>
              <a:rPr lang="en-US" altLang="zh-CN" sz="2400" i="1"/>
              <a:t>R</a:t>
            </a:r>
            <a:r>
              <a:rPr lang="zh-CN" altLang="en-US" sz="2400"/>
              <a:t>，传输速率（比特率，</a:t>
            </a:r>
            <a:r>
              <a:rPr lang="en-US" altLang="zh-CN" sz="2400"/>
              <a:t>bps</a:t>
            </a:r>
            <a:r>
              <a:rPr lang="zh-CN" altLang="en-US" sz="2400"/>
              <a:t>），</a:t>
            </a:r>
            <a:r>
              <a:rPr lang="en-US" altLang="zh-CN" sz="2400" i="1"/>
              <a:t>R</a:t>
            </a:r>
            <a:r>
              <a:rPr lang="en-US" altLang="zh-CN" sz="2400"/>
              <a:t>=1/</a:t>
            </a:r>
            <a:r>
              <a:rPr lang="en-US" altLang="zh-CN" sz="2400" i="1"/>
              <a:t>T</a:t>
            </a:r>
            <a:r>
              <a:rPr lang="en-US" altLang="zh-CN" sz="2400" i="1" baseline="-25000"/>
              <a:t>b</a:t>
            </a:r>
          </a:p>
          <a:p>
            <a:pPr lvl="1"/>
            <a:r>
              <a:rPr lang="en-US" altLang="zh-CN" sz="2400" i="1"/>
              <a:t>M</a:t>
            </a:r>
            <a:r>
              <a:rPr lang="zh-CN" altLang="en-US" sz="2400"/>
              <a:t>，不同的信号单元个数，</a:t>
            </a:r>
            <a:r>
              <a:rPr lang="en-US" altLang="zh-CN" sz="2400" i="1"/>
              <a:t>M</a:t>
            </a:r>
            <a:r>
              <a:rPr lang="en-US" altLang="zh-CN" sz="2400"/>
              <a:t>=2</a:t>
            </a:r>
            <a:r>
              <a:rPr lang="en-US" altLang="zh-CN" sz="2400" i="1" baseline="30000"/>
              <a:t>L</a:t>
            </a:r>
          </a:p>
          <a:p>
            <a:pPr lvl="1"/>
            <a:r>
              <a:rPr lang="en-US" altLang="zh-CN" sz="2400" i="1"/>
              <a:t>L</a:t>
            </a:r>
            <a:r>
              <a:rPr lang="zh-CN" altLang="en-US" sz="2400"/>
              <a:t>，一个信号单元包含的比特数</a:t>
            </a:r>
            <a:endParaRPr lang="en-US" altLang="zh-CN" sz="2400"/>
          </a:p>
          <a:p>
            <a:r>
              <a:rPr lang="zh-CN" altLang="en-US" sz="2800"/>
              <a:t>例如，一条线路每秒传输</a:t>
            </a:r>
            <a:r>
              <a:rPr lang="en-US" altLang="zh-CN" sz="2800"/>
              <a:t>2400</a:t>
            </a:r>
            <a:r>
              <a:rPr lang="zh-CN" altLang="en-US" sz="2800"/>
              <a:t>个信号，波特率</a:t>
            </a:r>
            <a:r>
              <a:rPr lang="en-US" altLang="zh-CN" sz="2800"/>
              <a:t>=2400</a:t>
            </a:r>
            <a:r>
              <a:rPr lang="zh-CN" altLang="en-US" sz="2800"/>
              <a:t>，每个信号包含</a:t>
            </a:r>
            <a:r>
              <a:rPr lang="en-US" altLang="zh-CN" sz="2800" i="1"/>
              <a:t>L</a:t>
            </a:r>
            <a:r>
              <a:rPr lang="en-US" altLang="zh-CN" sz="2800"/>
              <a:t>=4bit</a:t>
            </a:r>
            <a:r>
              <a:rPr lang="zh-CN" altLang="en-US" sz="2800"/>
              <a:t>，则传输速率</a:t>
            </a:r>
            <a:r>
              <a:rPr lang="en-US" altLang="zh-CN" sz="2800"/>
              <a:t>=9600bps</a:t>
            </a:r>
            <a:endParaRPr lang="zh-CN" altLang="en-US" sz="2800"/>
          </a:p>
        </p:txBody>
      </p:sp>
      <p:sp>
        <p:nvSpPr>
          <p:cNvPr id="4" name="灯片编号占位符 3"/>
          <p:cNvSpPr>
            <a:spLocks noGrp="1"/>
          </p:cNvSpPr>
          <p:nvPr>
            <p:ph type="sldNum" sz="quarter" idx="12"/>
          </p:nvPr>
        </p:nvSpPr>
        <p:spPr/>
        <p:txBody>
          <a:bodyPr/>
          <a:lstStyle/>
          <a:p>
            <a:pPr>
              <a:defRPr/>
            </a:pPr>
            <a:fld id="{9E0704B7-3102-465F-A192-28C309B590BF}" type="slidenum">
              <a:rPr lang="zh-CN" altLang="en-US" smtClean="0"/>
              <a:t>40</a:t>
            </a:fld>
            <a:endParaRPr lang="zh-CN" altLang="en-US"/>
          </a:p>
        </p:txBody>
      </p:sp>
      <p:graphicFrame>
        <p:nvGraphicFramePr>
          <p:cNvPr id="7170" name="Object 2"/>
          <p:cNvGraphicFramePr>
            <a:graphicFrameLocks noChangeAspect="1"/>
          </p:cNvGraphicFramePr>
          <p:nvPr/>
        </p:nvGraphicFramePr>
        <p:xfrm>
          <a:off x="1042988" y="2781300"/>
          <a:ext cx="2068512" cy="849313"/>
        </p:xfrm>
        <a:graphic>
          <a:graphicData uri="http://schemas.openxmlformats.org/presentationml/2006/ole">
            <mc:AlternateContent xmlns:mc="http://schemas.openxmlformats.org/markup-compatibility/2006">
              <mc:Choice xmlns:v="urn:schemas-microsoft-com:vml" Requires="v">
                <p:oleObj spid="_x0000_s25670" name="Equation" r:id="rId3" imgW="22250400" imgH="9144000" progId="Equation.DSMT4">
                  <p:embed/>
                </p:oleObj>
              </mc:Choice>
              <mc:Fallback>
                <p:oleObj name="Equation" r:id="rId3" imgW="22250400" imgH="9144000" progId="Equation.DSMT4">
                  <p:embed/>
                  <p:pic>
                    <p:nvPicPr>
                      <p:cNvPr id="0" name="Object 2"/>
                      <p:cNvPicPr>
                        <a:picLocks noChangeAspect="1"/>
                      </p:cNvPicPr>
                      <p:nvPr/>
                    </p:nvPicPr>
                    <p:blipFill>
                      <a:blip r:embed="rId4"/>
                      <a:stretch>
                        <a:fillRect/>
                      </a:stretch>
                    </p:blipFill>
                    <p:spPr>
                      <a:xfrm>
                        <a:off x="1042988" y="2781300"/>
                        <a:ext cx="2068512" cy="849313"/>
                      </a:xfrm>
                      <a:prstGeom prst="rect">
                        <a:avLst/>
                      </a:prstGeom>
                      <a:noFill/>
                      <a:ln w="9525">
                        <a:noFill/>
                      </a:ln>
                    </p:spPr>
                  </p:pic>
                </p:oleObj>
              </mc:Fallback>
            </mc:AlternateContent>
          </a:graphicData>
        </a:graphic>
      </p:graphicFrame>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02" name="组合 460801"/>
          <p:cNvGrpSpPr/>
          <p:nvPr/>
        </p:nvGrpSpPr>
        <p:grpSpPr>
          <a:xfrm>
            <a:off x="422275" y="1600200"/>
            <a:ext cx="5902325" cy="407988"/>
            <a:chOff x="384" y="768"/>
            <a:chExt cx="4608" cy="576"/>
          </a:xfrm>
        </p:grpSpPr>
        <p:grpSp>
          <p:nvGrpSpPr>
            <p:cNvPr id="460803" name="组合 460802"/>
            <p:cNvGrpSpPr/>
            <p:nvPr/>
          </p:nvGrpSpPr>
          <p:grpSpPr>
            <a:xfrm>
              <a:off x="384" y="768"/>
              <a:ext cx="2304" cy="560"/>
              <a:chOff x="576" y="1689"/>
              <a:chExt cx="2305" cy="560"/>
            </a:xfrm>
          </p:grpSpPr>
          <p:sp>
            <p:nvSpPr>
              <p:cNvPr id="460804" name="直接连接符 460803"/>
              <p:cNvSpPr/>
              <p:nvPr/>
            </p:nvSpPr>
            <p:spPr>
              <a:xfrm>
                <a:off x="576" y="1689"/>
                <a:ext cx="576" cy="1"/>
              </a:xfrm>
              <a:prstGeom prst="line">
                <a:avLst/>
              </a:prstGeom>
              <a:ln w="57150" cap="flat" cmpd="sng">
                <a:solidFill>
                  <a:srgbClr val="FF00FF"/>
                </a:solidFill>
                <a:prstDash val="solid"/>
                <a:miter/>
                <a:headEnd type="none" w="med" len="med"/>
                <a:tailEnd type="none" w="med" len="med"/>
              </a:ln>
            </p:spPr>
          </p:sp>
          <p:sp>
            <p:nvSpPr>
              <p:cNvPr id="460805" name="直接连接符 460804"/>
              <p:cNvSpPr/>
              <p:nvPr/>
            </p:nvSpPr>
            <p:spPr>
              <a:xfrm>
                <a:off x="1152" y="1689"/>
                <a:ext cx="1" cy="558"/>
              </a:xfrm>
              <a:prstGeom prst="line">
                <a:avLst/>
              </a:prstGeom>
              <a:ln w="57150" cap="flat" cmpd="sng">
                <a:solidFill>
                  <a:srgbClr val="FF00FF"/>
                </a:solidFill>
                <a:prstDash val="solid"/>
                <a:miter/>
                <a:headEnd type="none" w="med" len="med"/>
                <a:tailEnd type="none" w="med" len="med"/>
              </a:ln>
            </p:spPr>
          </p:sp>
          <p:sp>
            <p:nvSpPr>
              <p:cNvPr id="460806" name="直接连接符 460805"/>
              <p:cNvSpPr/>
              <p:nvPr/>
            </p:nvSpPr>
            <p:spPr>
              <a:xfrm>
                <a:off x="1152" y="2247"/>
                <a:ext cx="576" cy="2"/>
              </a:xfrm>
              <a:prstGeom prst="line">
                <a:avLst/>
              </a:prstGeom>
              <a:ln w="57150" cap="flat" cmpd="sng">
                <a:solidFill>
                  <a:srgbClr val="FF00FF"/>
                </a:solidFill>
                <a:prstDash val="solid"/>
                <a:miter/>
                <a:headEnd type="none" w="med" len="med"/>
                <a:tailEnd type="none" w="med" len="med"/>
              </a:ln>
            </p:spPr>
          </p:sp>
          <p:sp>
            <p:nvSpPr>
              <p:cNvPr id="460807" name="直接连接符 460806"/>
              <p:cNvSpPr/>
              <p:nvPr/>
            </p:nvSpPr>
            <p:spPr>
              <a:xfrm>
                <a:off x="1728" y="2247"/>
                <a:ext cx="576" cy="2"/>
              </a:xfrm>
              <a:prstGeom prst="line">
                <a:avLst/>
              </a:prstGeom>
              <a:ln w="57150" cap="flat" cmpd="sng">
                <a:solidFill>
                  <a:srgbClr val="FF00FF"/>
                </a:solidFill>
                <a:prstDash val="solid"/>
                <a:miter/>
                <a:headEnd type="none" w="med" len="med"/>
                <a:tailEnd type="none" w="med" len="med"/>
              </a:ln>
            </p:spPr>
          </p:sp>
          <p:sp>
            <p:nvSpPr>
              <p:cNvPr id="460808" name="直接连接符 460807"/>
              <p:cNvSpPr/>
              <p:nvPr/>
            </p:nvSpPr>
            <p:spPr>
              <a:xfrm flipV="1">
                <a:off x="2304" y="1689"/>
                <a:ext cx="1" cy="558"/>
              </a:xfrm>
              <a:prstGeom prst="line">
                <a:avLst/>
              </a:prstGeom>
              <a:ln w="57150" cap="flat" cmpd="sng">
                <a:solidFill>
                  <a:srgbClr val="FF00FF"/>
                </a:solidFill>
                <a:prstDash val="solid"/>
                <a:miter/>
                <a:headEnd type="none" w="med" len="med"/>
                <a:tailEnd type="none" w="med" len="med"/>
              </a:ln>
            </p:spPr>
          </p:sp>
          <p:sp>
            <p:nvSpPr>
              <p:cNvPr id="460809" name="直接连接符 460808"/>
              <p:cNvSpPr/>
              <p:nvPr/>
            </p:nvSpPr>
            <p:spPr>
              <a:xfrm>
                <a:off x="2304" y="1689"/>
                <a:ext cx="576" cy="1"/>
              </a:xfrm>
              <a:prstGeom prst="line">
                <a:avLst/>
              </a:prstGeom>
              <a:ln w="57150" cap="flat" cmpd="sng">
                <a:solidFill>
                  <a:srgbClr val="FF00FF"/>
                </a:solidFill>
                <a:prstDash val="solid"/>
                <a:miter/>
                <a:headEnd type="none" w="med" len="med"/>
                <a:tailEnd type="none" w="med" len="med"/>
              </a:ln>
            </p:spPr>
          </p:sp>
          <p:sp>
            <p:nvSpPr>
              <p:cNvPr id="460810" name="直接连接符 460809"/>
              <p:cNvSpPr/>
              <p:nvPr/>
            </p:nvSpPr>
            <p:spPr>
              <a:xfrm>
                <a:off x="2880" y="1689"/>
                <a:ext cx="1" cy="558"/>
              </a:xfrm>
              <a:prstGeom prst="line">
                <a:avLst/>
              </a:prstGeom>
              <a:ln w="57150" cap="flat" cmpd="sng">
                <a:solidFill>
                  <a:srgbClr val="FF00FF"/>
                </a:solidFill>
                <a:prstDash val="solid"/>
                <a:miter/>
                <a:headEnd type="none" w="med" len="med"/>
                <a:tailEnd type="none" w="med" len="med"/>
              </a:ln>
            </p:spPr>
          </p:sp>
        </p:grpSp>
        <p:sp>
          <p:nvSpPr>
            <p:cNvPr id="460811" name="直接连接符 460810"/>
            <p:cNvSpPr/>
            <p:nvPr/>
          </p:nvSpPr>
          <p:spPr>
            <a:xfrm>
              <a:off x="2688" y="1344"/>
              <a:ext cx="576" cy="0"/>
            </a:xfrm>
            <a:prstGeom prst="line">
              <a:avLst/>
            </a:prstGeom>
            <a:ln w="57150" cap="flat" cmpd="sng">
              <a:solidFill>
                <a:srgbClr val="FF00FF"/>
              </a:solidFill>
              <a:prstDash val="solid"/>
              <a:miter/>
              <a:headEnd type="none" w="med" len="med"/>
              <a:tailEnd type="none" w="med" len="med"/>
            </a:ln>
          </p:spPr>
        </p:sp>
        <p:sp>
          <p:nvSpPr>
            <p:cNvPr id="460812" name="直接连接符 460811"/>
            <p:cNvSpPr/>
            <p:nvPr/>
          </p:nvSpPr>
          <p:spPr>
            <a:xfrm>
              <a:off x="3264" y="768"/>
              <a:ext cx="0" cy="576"/>
            </a:xfrm>
            <a:prstGeom prst="line">
              <a:avLst/>
            </a:prstGeom>
            <a:ln w="57150" cap="flat" cmpd="sng">
              <a:solidFill>
                <a:srgbClr val="FF00FF"/>
              </a:solidFill>
              <a:prstDash val="solid"/>
              <a:miter/>
              <a:headEnd type="none" w="med" len="med"/>
              <a:tailEnd type="none" w="med" len="med"/>
            </a:ln>
          </p:spPr>
        </p:sp>
        <p:sp>
          <p:nvSpPr>
            <p:cNvPr id="460813" name="直接连接符 460812"/>
            <p:cNvSpPr/>
            <p:nvPr/>
          </p:nvSpPr>
          <p:spPr>
            <a:xfrm>
              <a:off x="3264" y="768"/>
              <a:ext cx="1152" cy="0"/>
            </a:xfrm>
            <a:prstGeom prst="line">
              <a:avLst/>
            </a:prstGeom>
            <a:ln w="57150" cap="flat" cmpd="sng">
              <a:solidFill>
                <a:srgbClr val="FF00FF"/>
              </a:solidFill>
              <a:prstDash val="solid"/>
              <a:miter/>
              <a:headEnd type="none" w="med" len="med"/>
              <a:tailEnd type="none" w="med" len="med"/>
            </a:ln>
          </p:spPr>
        </p:sp>
        <p:sp>
          <p:nvSpPr>
            <p:cNvPr id="460814" name="直接连接符 460813"/>
            <p:cNvSpPr/>
            <p:nvPr/>
          </p:nvSpPr>
          <p:spPr>
            <a:xfrm>
              <a:off x="4416" y="768"/>
              <a:ext cx="0" cy="576"/>
            </a:xfrm>
            <a:prstGeom prst="line">
              <a:avLst/>
            </a:prstGeom>
            <a:ln w="57150" cap="flat" cmpd="sng">
              <a:solidFill>
                <a:srgbClr val="FF00FF"/>
              </a:solidFill>
              <a:prstDash val="solid"/>
              <a:miter/>
              <a:headEnd type="none" w="med" len="med"/>
              <a:tailEnd type="none" w="med" len="med"/>
            </a:ln>
          </p:spPr>
        </p:sp>
        <p:sp>
          <p:nvSpPr>
            <p:cNvPr id="460815" name="直接连接符 460814"/>
            <p:cNvSpPr/>
            <p:nvPr/>
          </p:nvSpPr>
          <p:spPr>
            <a:xfrm>
              <a:off x="4416" y="1344"/>
              <a:ext cx="576" cy="0"/>
            </a:xfrm>
            <a:prstGeom prst="line">
              <a:avLst/>
            </a:prstGeom>
            <a:ln w="57150" cap="flat" cmpd="sng">
              <a:solidFill>
                <a:srgbClr val="FF00FF"/>
              </a:solidFill>
              <a:prstDash val="solid"/>
              <a:miter/>
              <a:headEnd type="none" w="med" len="med"/>
              <a:tailEnd type="none" w="med" len="med"/>
            </a:ln>
          </p:spPr>
        </p:sp>
      </p:grpSp>
      <p:grpSp>
        <p:nvGrpSpPr>
          <p:cNvPr id="460816" name="组合 460815"/>
          <p:cNvGrpSpPr/>
          <p:nvPr/>
        </p:nvGrpSpPr>
        <p:grpSpPr>
          <a:xfrm>
            <a:off x="338138" y="2514600"/>
            <a:ext cx="5834062" cy="368300"/>
            <a:chOff x="384" y="2208"/>
            <a:chExt cx="4608" cy="528"/>
          </a:xfrm>
        </p:grpSpPr>
        <p:sp>
          <p:nvSpPr>
            <p:cNvPr id="460817" name="直接连接符 460816"/>
            <p:cNvSpPr/>
            <p:nvPr/>
          </p:nvSpPr>
          <p:spPr>
            <a:xfrm>
              <a:off x="384" y="2208"/>
              <a:ext cx="1728" cy="0"/>
            </a:xfrm>
            <a:prstGeom prst="line">
              <a:avLst/>
            </a:prstGeom>
            <a:ln w="57150" cap="flat" cmpd="sng">
              <a:solidFill>
                <a:srgbClr val="FF0000"/>
              </a:solidFill>
              <a:prstDash val="solid"/>
              <a:miter/>
              <a:headEnd type="none" w="med" len="med"/>
              <a:tailEnd type="none" w="med" len="med"/>
            </a:ln>
          </p:spPr>
        </p:sp>
        <p:sp>
          <p:nvSpPr>
            <p:cNvPr id="460818" name="直接连接符 460817"/>
            <p:cNvSpPr/>
            <p:nvPr/>
          </p:nvSpPr>
          <p:spPr>
            <a:xfrm>
              <a:off x="2112" y="2208"/>
              <a:ext cx="0" cy="528"/>
            </a:xfrm>
            <a:prstGeom prst="line">
              <a:avLst/>
            </a:prstGeom>
            <a:ln w="57150" cap="flat" cmpd="sng">
              <a:solidFill>
                <a:srgbClr val="FF0000"/>
              </a:solidFill>
              <a:prstDash val="solid"/>
              <a:miter/>
              <a:headEnd type="none" w="med" len="med"/>
              <a:tailEnd type="none" w="med" len="med"/>
            </a:ln>
          </p:spPr>
        </p:sp>
        <p:sp>
          <p:nvSpPr>
            <p:cNvPr id="460819" name="直接连接符 460818"/>
            <p:cNvSpPr/>
            <p:nvPr/>
          </p:nvSpPr>
          <p:spPr>
            <a:xfrm>
              <a:off x="2112" y="2736"/>
              <a:ext cx="1152" cy="0"/>
            </a:xfrm>
            <a:prstGeom prst="line">
              <a:avLst/>
            </a:prstGeom>
            <a:ln w="57150" cap="flat" cmpd="sng">
              <a:solidFill>
                <a:srgbClr val="FF0000"/>
              </a:solidFill>
              <a:prstDash val="solid"/>
              <a:miter/>
              <a:headEnd type="none" w="med" len="med"/>
              <a:tailEnd type="none" w="med" len="med"/>
            </a:ln>
          </p:spPr>
        </p:sp>
        <p:sp>
          <p:nvSpPr>
            <p:cNvPr id="460820" name="直接连接符 460819"/>
            <p:cNvSpPr/>
            <p:nvPr/>
          </p:nvSpPr>
          <p:spPr>
            <a:xfrm>
              <a:off x="3264" y="2208"/>
              <a:ext cx="0" cy="528"/>
            </a:xfrm>
            <a:prstGeom prst="line">
              <a:avLst/>
            </a:prstGeom>
            <a:ln w="57150" cap="flat" cmpd="sng">
              <a:solidFill>
                <a:srgbClr val="FF0000"/>
              </a:solidFill>
              <a:prstDash val="solid"/>
              <a:miter/>
              <a:headEnd type="none" w="med" len="med"/>
              <a:tailEnd type="none" w="med" len="med"/>
            </a:ln>
          </p:spPr>
        </p:sp>
        <p:sp>
          <p:nvSpPr>
            <p:cNvPr id="460821" name="直接连接符 460820"/>
            <p:cNvSpPr/>
            <p:nvPr/>
          </p:nvSpPr>
          <p:spPr>
            <a:xfrm>
              <a:off x="3264" y="2208"/>
              <a:ext cx="576" cy="0"/>
            </a:xfrm>
            <a:prstGeom prst="line">
              <a:avLst/>
            </a:prstGeom>
            <a:ln w="57150" cap="flat" cmpd="sng">
              <a:solidFill>
                <a:srgbClr val="FF0000"/>
              </a:solidFill>
              <a:prstDash val="solid"/>
              <a:miter/>
              <a:headEnd type="none" w="med" len="med"/>
              <a:tailEnd type="none" w="med" len="med"/>
            </a:ln>
          </p:spPr>
        </p:sp>
        <p:sp>
          <p:nvSpPr>
            <p:cNvPr id="460822" name="直接连接符 460821"/>
            <p:cNvSpPr/>
            <p:nvPr/>
          </p:nvSpPr>
          <p:spPr>
            <a:xfrm>
              <a:off x="3840" y="2208"/>
              <a:ext cx="0" cy="528"/>
            </a:xfrm>
            <a:prstGeom prst="line">
              <a:avLst/>
            </a:prstGeom>
            <a:ln w="57150" cap="flat" cmpd="sng">
              <a:solidFill>
                <a:srgbClr val="FF0000"/>
              </a:solidFill>
              <a:prstDash val="solid"/>
              <a:miter/>
              <a:headEnd type="none" w="med" len="med"/>
              <a:tailEnd type="none" w="med" len="med"/>
            </a:ln>
          </p:spPr>
        </p:sp>
        <p:sp>
          <p:nvSpPr>
            <p:cNvPr id="460823" name="直接连接符 460822"/>
            <p:cNvSpPr/>
            <p:nvPr/>
          </p:nvSpPr>
          <p:spPr>
            <a:xfrm>
              <a:off x="3840" y="2736"/>
              <a:ext cx="1152" cy="0"/>
            </a:xfrm>
            <a:prstGeom prst="line">
              <a:avLst/>
            </a:prstGeom>
            <a:ln w="57150" cap="flat" cmpd="sng">
              <a:solidFill>
                <a:srgbClr val="FF0000"/>
              </a:solidFill>
              <a:prstDash val="solid"/>
              <a:miter/>
              <a:headEnd type="none" w="med" len="med"/>
              <a:tailEnd type="none" w="med" len="med"/>
            </a:ln>
          </p:spPr>
        </p:sp>
      </p:grpSp>
      <p:grpSp>
        <p:nvGrpSpPr>
          <p:cNvPr id="460824" name="组合 460823"/>
          <p:cNvGrpSpPr/>
          <p:nvPr/>
        </p:nvGrpSpPr>
        <p:grpSpPr>
          <a:xfrm>
            <a:off x="379413" y="4211638"/>
            <a:ext cx="6249987" cy="1350962"/>
            <a:chOff x="240" y="2795"/>
            <a:chExt cx="4955" cy="985"/>
          </a:xfrm>
        </p:grpSpPr>
        <p:grpSp>
          <p:nvGrpSpPr>
            <p:cNvPr id="460825" name="组合 460824"/>
            <p:cNvGrpSpPr/>
            <p:nvPr/>
          </p:nvGrpSpPr>
          <p:grpSpPr>
            <a:xfrm>
              <a:off x="240" y="2880"/>
              <a:ext cx="1152" cy="824"/>
              <a:chOff x="384" y="2880"/>
              <a:chExt cx="1152" cy="824"/>
            </a:xfrm>
          </p:grpSpPr>
          <p:sp>
            <p:nvSpPr>
              <p:cNvPr id="460826" name="任意多边形 460825"/>
              <p:cNvSpPr/>
              <p:nvPr/>
            </p:nvSpPr>
            <p:spPr>
              <a:xfrm>
                <a:off x="384" y="2880"/>
                <a:ext cx="576" cy="824"/>
              </a:xfrm>
              <a:custGeom>
                <a:avLst/>
                <a:gdLst/>
                <a:ahLst/>
                <a:cxnLst/>
                <a:rect l="0" t="0" r="0" b="0"/>
                <a:pathLst>
                  <a:path w="576" h="824">
                    <a:moveTo>
                      <a:pt x="0" y="432"/>
                    </a:moveTo>
                    <a:cubicBezTo>
                      <a:pt x="48" y="216"/>
                      <a:pt x="96" y="0"/>
                      <a:pt x="144" y="0"/>
                    </a:cubicBezTo>
                    <a:cubicBezTo>
                      <a:pt x="192" y="0"/>
                      <a:pt x="241" y="295"/>
                      <a:pt x="288" y="432"/>
                    </a:cubicBezTo>
                    <a:cubicBezTo>
                      <a:pt x="335" y="569"/>
                      <a:pt x="381" y="824"/>
                      <a:pt x="429" y="824"/>
                    </a:cubicBezTo>
                    <a:cubicBezTo>
                      <a:pt x="477" y="824"/>
                      <a:pt x="546" y="514"/>
                      <a:pt x="576" y="432"/>
                    </a:cubicBezTo>
                  </a:path>
                </a:pathLst>
              </a:custGeom>
              <a:noFill/>
              <a:ln w="57150" cap="flat" cmpd="sng">
                <a:solidFill>
                  <a:srgbClr val="008000">
                    <a:alpha val="100000"/>
                  </a:srgbClr>
                </a:solidFill>
                <a:prstDash val="solid"/>
                <a:miter lim="800000"/>
                <a:headEnd type="none" w="med" len="med"/>
                <a:tailEnd type="none" w="med" len="med"/>
              </a:ln>
            </p:spPr>
            <p:txBody>
              <a:bodyPr/>
              <a:lstStyle/>
              <a:p>
                <a:endParaRPr lang="zh-CN" altLang="en-US"/>
              </a:p>
            </p:txBody>
          </p:sp>
          <p:sp>
            <p:nvSpPr>
              <p:cNvPr id="460827" name="任意多边形 460826"/>
              <p:cNvSpPr/>
              <p:nvPr/>
            </p:nvSpPr>
            <p:spPr>
              <a:xfrm>
                <a:off x="960" y="2880"/>
                <a:ext cx="576" cy="824"/>
              </a:xfrm>
              <a:custGeom>
                <a:avLst/>
                <a:gdLst/>
                <a:ahLst/>
                <a:cxnLst/>
                <a:rect l="0" t="0" r="0" b="0"/>
                <a:pathLst>
                  <a:path w="576" h="824">
                    <a:moveTo>
                      <a:pt x="0" y="432"/>
                    </a:moveTo>
                    <a:cubicBezTo>
                      <a:pt x="48" y="216"/>
                      <a:pt x="96" y="0"/>
                      <a:pt x="144" y="0"/>
                    </a:cubicBezTo>
                    <a:cubicBezTo>
                      <a:pt x="192" y="0"/>
                      <a:pt x="241" y="295"/>
                      <a:pt x="288" y="432"/>
                    </a:cubicBezTo>
                    <a:cubicBezTo>
                      <a:pt x="335" y="569"/>
                      <a:pt x="381" y="824"/>
                      <a:pt x="429" y="824"/>
                    </a:cubicBezTo>
                    <a:cubicBezTo>
                      <a:pt x="477" y="824"/>
                      <a:pt x="546" y="514"/>
                      <a:pt x="576" y="432"/>
                    </a:cubicBezTo>
                  </a:path>
                </a:pathLst>
              </a:custGeom>
              <a:noFill/>
              <a:ln w="57150" cap="flat" cmpd="sng">
                <a:solidFill>
                  <a:srgbClr val="008000">
                    <a:alpha val="100000"/>
                  </a:srgbClr>
                </a:solidFill>
                <a:prstDash val="solid"/>
                <a:miter lim="800000"/>
                <a:headEnd type="none" w="med" len="med"/>
                <a:tailEnd type="none" w="med" len="med"/>
              </a:ln>
            </p:spPr>
            <p:txBody>
              <a:bodyPr/>
              <a:lstStyle/>
              <a:p>
                <a:endParaRPr lang="zh-CN" altLang="en-US"/>
              </a:p>
            </p:txBody>
          </p:sp>
        </p:grpSp>
        <p:grpSp>
          <p:nvGrpSpPr>
            <p:cNvPr id="460828" name="组合 460827"/>
            <p:cNvGrpSpPr/>
            <p:nvPr/>
          </p:nvGrpSpPr>
          <p:grpSpPr>
            <a:xfrm>
              <a:off x="1392" y="2880"/>
              <a:ext cx="1152" cy="824"/>
              <a:chOff x="384" y="2880"/>
              <a:chExt cx="1152" cy="824"/>
            </a:xfrm>
          </p:grpSpPr>
          <p:sp>
            <p:nvSpPr>
              <p:cNvPr id="460829" name="任意多边形 460828"/>
              <p:cNvSpPr/>
              <p:nvPr/>
            </p:nvSpPr>
            <p:spPr>
              <a:xfrm>
                <a:off x="384" y="2880"/>
                <a:ext cx="576" cy="824"/>
              </a:xfrm>
              <a:custGeom>
                <a:avLst/>
                <a:gdLst/>
                <a:ahLst/>
                <a:cxnLst/>
                <a:rect l="0" t="0" r="0" b="0"/>
                <a:pathLst>
                  <a:path w="576" h="824">
                    <a:moveTo>
                      <a:pt x="0" y="432"/>
                    </a:moveTo>
                    <a:cubicBezTo>
                      <a:pt x="48" y="216"/>
                      <a:pt x="96" y="0"/>
                      <a:pt x="144" y="0"/>
                    </a:cubicBezTo>
                    <a:cubicBezTo>
                      <a:pt x="192" y="0"/>
                      <a:pt x="241" y="295"/>
                      <a:pt x="288" y="432"/>
                    </a:cubicBezTo>
                    <a:cubicBezTo>
                      <a:pt x="335" y="569"/>
                      <a:pt x="381" y="824"/>
                      <a:pt x="429" y="824"/>
                    </a:cubicBezTo>
                    <a:cubicBezTo>
                      <a:pt x="477" y="824"/>
                      <a:pt x="546" y="514"/>
                      <a:pt x="576" y="432"/>
                    </a:cubicBezTo>
                  </a:path>
                </a:pathLst>
              </a:custGeom>
              <a:noFill/>
              <a:ln w="57150" cap="flat" cmpd="sng">
                <a:solidFill>
                  <a:srgbClr val="008000">
                    <a:alpha val="100000"/>
                  </a:srgbClr>
                </a:solidFill>
                <a:prstDash val="solid"/>
                <a:miter lim="800000"/>
                <a:headEnd type="none" w="med" len="med"/>
                <a:tailEnd type="none" w="med" len="med"/>
              </a:ln>
            </p:spPr>
            <p:txBody>
              <a:bodyPr/>
              <a:lstStyle/>
              <a:p>
                <a:endParaRPr lang="zh-CN" altLang="en-US"/>
              </a:p>
            </p:txBody>
          </p:sp>
          <p:sp>
            <p:nvSpPr>
              <p:cNvPr id="460830" name="任意多边形 460829"/>
              <p:cNvSpPr/>
              <p:nvPr/>
            </p:nvSpPr>
            <p:spPr>
              <a:xfrm>
                <a:off x="960" y="2880"/>
                <a:ext cx="576" cy="824"/>
              </a:xfrm>
              <a:custGeom>
                <a:avLst/>
                <a:gdLst/>
                <a:ahLst/>
                <a:cxnLst/>
                <a:rect l="0" t="0" r="0" b="0"/>
                <a:pathLst>
                  <a:path w="576" h="824">
                    <a:moveTo>
                      <a:pt x="0" y="432"/>
                    </a:moveTo>
                    <a:cubicBezTo>
                      <a:pt x="48" y="216"/>
                      <a:pt x="96" y="0"/>
                      <a:pt x="144" y="0"/>
                    </a:cubicBezTo>
                    <a:cubicBezTo>
                      <a:pt x="192" y="0"/>
                      <a:pt x="241" y="295"/>
                      <a:pt x="288" y="432"/>
                    </a:cubicBezTo>
                    <a:cubicBezTo>
                      <a:pt x="335" y="569"/>
                      <a:pt x="381" y="824"/>
                      <a:pt x="429" y="824"/>
                    </a:cubicBezTo>
                    <a:cubicBezTo>
                      <a:pt x="477" y="824"/>
                      <a:pt x="546" y="514"/>
                      <a:pt x="576" y="432"/>
                    </a:cubicBezTo>
                  </a:path>
                </a:pathLst>
              </a:custGeom>
              <a:noFill/>
              <a:ln w="57150" cap="flat" cmpd="sng">
                <a:solidFill>
                  <a:srgbClr val="008000">
                    <a:alpha val="100000"/>
                  </a:srgbClr>
                </a:solidFill>
                <a:prstDash val="solid"/>
                <a:miter lim="800000"/>
                <a:headEnd type="none" w="med" len="med"/>
                <a:tailEnd type="none" w="med" len="med"/>
              </a:ln>
            </p:spPr>
            <p:txBody>
              <a:bodyPr/>
              <a:lstStyle/>
              <a:p>
                <a:endParaRPr lang="zh-CN" altLang="en-US"/>
              </a:p>
            </p:txBody>
          </p:sp>
        </p:grpSp>
        <p:grpSp>
          <p:nvGrpSpPr>
            <p:cNvPr id="460831" name="组合 460830"/>
            <p:cNvGrpSpPr/>
            <p:nvPr/>
          </p:nvGrpSpPr>
          <p:grpSpPr>
            <a:xfrm>
              <a:off x="2544" y="2880"/>
              <a:ext cx="1152" cy="824"/>
              <a:chOff x="384" y="2880"/>
              <a:chExt cx="1152" cy="824"/>
            </a:xfrm>
          </p:grpSpPr>
          <p:sp>
            <p:nvSpPr>
              <p:cNvPr id="460832" name="任意多边形 460831"/>
              <p:cNvSpPr/>
              <p:nvPr/>
            </p:nvSpPr>
            <p:spPr>
              <a:xfrm>
                <a:off x="384" y="2880"/>
                <a:ext cx="576" cy="824"/>
              </a:xfrm>
              <a:custGeom>
                <a:avLst/>
                <a:gdLst/>
                <a:ahLst/>
                <a:cxnLst/>
                <a:rect l="0" t="0" r="0" b="0"/>
                <a:pathLst>
                  <a:path w="576" h="824">
                    <a:moveTo>
                      <a:pt x="0" y="432"/>
                    </a:moveTo>
                    <a:cubicBezTo>
                      <a:pt x="48" y="216"/>
                      <a:pt x="96" y="0"/>
                      <a:pt x="144" y="0"/>
                    </a:cubicBezTo>
                    <a:cubicBezTo>
                      <a:pt x="192" y="0"/>
                      <a:pt x="241" y="295"/>
                      <a:pt x="288" y="432"/>
                    </a:cubicBezTo>
                    <a:cubicBezTo>
                      <a:pt x="335" y="569"/>
                      <a:pt x="381" y="824"/>
                      <a:pt x="429" y="824"/>
                    </a:cubicBezTo>
                    <a:cubicBezTo>
                      <a:pt x="477" y="824"/>
                      <a:pt x="546" y="514"/>
                      <a:pt x="576" y="432"/>
                    </a:cubicBezTo>
                  </a:path>
                </a:pathLst>
              </a:custGeom>
              <a:noFill/>
              <a:ln w="57150" cap="flat" cmpd="sng">
                <a:solidFill>
                  <a:srgbClr val="008000">
                    <a:alpha val="100000"/>
                  </a:srgbClr>
                </a:solidFill>
                <a:prstDash val="solid"/>
                <a:miter lim="800000"/>
                <a:headEnd type="none" w="med" len="med"/>
                <a:tailEnd type="none" w="med" len="med"/>
              </a:ln>
            </p:spPr>
            <p:txBody>
              <a:bodyPr/>
              <a:lstStyle/>
              <a:p>
                <a:endParaRPr lang="zh-CN" altLang="en-US"/>
              </a:p>
            </p:txBody>
          </p:sp>
          <p:sp>
            <p:nvSpPr>
              <p:cNvPr id="460833" name="任意多边形 460832"/>
              <p:cNvSpPr/>
              <p:nvPr/>
            </p:nvSpPr>
            <p:spPr>
              <a:xfrm>
                <a:off x="960" y="2880"/>
                <a:ext cx="576" cy="824"/>
              </a:xfrm>
              <a:custGeom>
                <a:avLst/>
                <a:gdLst/>
                <a:ahLst/>
                <a:cxnLst/>
                <a:rect l="0" t="0" r="0" b="0"/>
                <a:pathLst>
                  <a:path w="576" h="824">
                    <a:moveTo>
                      <a:pt x="0" y="432"/>
                    </a:moveTo>
                    <a:cubicBezTo>
                      <a:pt x="48" y="216"/>
                      <a:pt x="96" y="0"/>
                      <a:pt x="144" y="0"/>
                    </a:cubicBezTo>
                    <a:cubicBezTo>
                      <a:pt x="192" y="0"/>
                      <a:pt x="241" y="295"/>
                      <a:pt x="288" y="432"/>
                    </a:cubicBezTo>
                    <a:cubicBezTo>
                      <a:pt x="335" y="569"/>
                      <a:pt x="381" y="824"/>
                      <a:pt x="429" y="824"/>
                    </a:cubicBezTo>
                    <a:cubicBezTo>
                      <a:pt x="477" y="824"/>
                      <a:pt x="546" y="514"/>
                      <a:pt x="576" y="432"/>
                    </a:cubicBezTo>
                  </a:path>
                </a:pathLst>
              </a:custGeom>
              <a:noFill/>
              <a:ln w="57150" cap="flat" cmpd="sng">
                <a:solidFill>
                  <a:srgbClr val="008000">
                    <a:alpha val="100000"/>
                  </a:srgbClr>
                </a:solidFill>
                <a:prstDash val="solid"/>
                <a:miter lim="800000"/>
                <a:headEnd type="none" w="med" len="med"/>
                <a:tailEnd type="none" w="med" len="med"/>
              </a:ln>
            </p:spPr>
            <p:txBody>
              <a:bodyPr/>
              <a:lstStyle/>
              <a:p>
                <a:endParaRPr lang="zh-CN" altLang="en-US"/>
              </a:p>
            </p:txBody>
          </p:sp>
        </p:grpSp>
        <p:sp>
          <p:nvSpPr>
            <p:cNvPr id="460834" name="任意多边形 460833"/>
            <p:cNvSpPr/>
            <p:nvPr/>
          </p:nvSpPr>
          <p:spPr>
            <a:xfrm>
              <a:off x="3696" y="2880"/>
              <a:ext cx="576" cy="824"/>
            </a:xfrm>
            <a:custGeom>
              <a:avLst/>
              <a:gdLst/>
              <a:ahLst/>
              <a:cxnLst/>
              <a:rect l="0" t="0" r="0" b="0"/>
              <a:pathLst>
                <a:path w="576" h="824">
                  <a:moveTo>
                    <a:pt x="0" y="432"/>
                  </a:moveTo>
                  <a:cubicBezTo>
                    <a:pt x="48" y="216"/>
                    <a:pt x="96" y="0"/>
                    <a:pt x="144" y="0"/>
                  </a:cubicBezTo>
                  <a:cubicBezTo>
                    <a:pt x="192" y="0"/>
                    <a:pt x="241" y="295"/>
                    <a:pt x="288" y="432"/>
                  </a:cubicBezTo>
                  <a:cubicBezTo>
                    <a:pt x="335" y="569"/>
                    <a:pt x="381" y="824"/>
                    <a:pt x="429" y="824"/>
                  </a:cubicBezTo>
                  <a:cubicBezTo>
                    <a:pt x="477" y="824"/>
                    <a:pt x="546" y="514"/>
                    <a:pt x="576" y="432"/>
                  </a:cubicBezTo>
                </a:path>
              </a:pathLst>
            </a:custGeom>
            <a:noFill/>
            <a:ln w="57150" cap="flat" cmpd="sng">
              <a:solidFill>
                <a:srgbClr val="008000">
                  <a:alpha val="100000"/>
                </a:srgbClr>
              </a:solidFill>
              <a:prstDash val="solid"/>
              <a:miter lim="800000"/>
              <a:headEnd type="none" w="med" len="med"/>
              <a:tailEnd type="none" w="med" len="med"/>
            </a:ln>
          </p:spPr>
          <p:txBody>
            <a:bodyPr/>
            <a:lstStyle/>
            <a:p>
              <a:endParaRPr lang="zh-CN" altLang="en-US"/>
            </a:p>
          </p:txBody>
        </p:sp>
        <p:sp>
          <p:nvSpPr>
            <p:cNvPr id="460835" name="任意多边形 460834"/>
            <p:cNvSpPr/>
            <p:nvPr/>
          </p:nvSpPr>
          <p:spPr>
            <a:xfrm>
              <a:off x="4272" y="2795"/>
              <a:ext cx="923" cy="985"/>
            </a:xfrm>
            <a:custGeom>
              <a:avLst/>
              <a:gdLst/>
              <a:ahLst/>
              <a:cxnLst/>
              <a:rect l="0" t="0" r="0" b="0"/>
              <a:pathLst>
                <a:path w="923" h="985">
                  <a:moveTo>
                    <a:pt x="0" y="517"/>
                  </a:moveTo>
                  <a:cubicBezTo>
                    <a:pt x="48" y="301"/>
                    <a:pt x="96" y="85"/>
                    <a:pt x="144" y="85"/>
                  </a:cubicBezTo>
                  <a:cubicBezTo>
                    <a:pt x="192" y="85"/>
                    <a:pt x="241" y="380"/>
                    <a:pt x="288" y="517"/>
                  </a:cubicBezTo>
                  <a:cubicBezTo>
                    <a:pt x="335" y="654"/>
                    <a:pt x="353" y="985"/>
                    <a:pt x="429" y="909"/>
                  </a:cubicBezTo>
                  <a:cubicBezTo>
                    <a:pt x="505" y="833"/>
                    <a:pt x="661" y="124"/>
                    <a:pt x="743" y="62"/>
                  </a:cubicBezTo>
                  <a:cubicBezTo>
                    <a:pt x="825" y="0"/>
                    <a:pt x="885" y="438"/>
                    <a:pt x="923" y="537"/>
                  </a:cubicBezTo>
                </a:path>
              </a:pathLst>
            </a:custGeom>
            <a:noFill/>
            <a:ln w="57150" cap="flat" cmpd="sng">
              <a:solidFill>
                <a:srgbClr val="008000">
                  <a:alpha val="100000"/>
                </a:srgbClr>
              </a:solidFill>
              <a:prstDash val="solid"/>
              <a:miter lim="800000"/>
              <a:headEnd type="none" w="med" len="med"/>
              <a:tailEnd type="none" w="med" len="med"/>
            </a:ln>
          </p:spPr>
          <p:txBody>
            <a:bodyPr/>
            <a:lstStyle/>
            <a:p>
              <a:endParaRPr lang="zh-CN" altLang="en-US"/>
            </a:p>
          </p:txBody>
        </p:sp>
      </p:grpSp>
      <p:grpSp>
        <p:nvGrpSpPr>
          <p:cNvPr id="460836" name="组合 460835"/>
          <p:cNvGrpSpPr/>
          <p:nvPr/>
        </p:nvGrpSpPr>
        <p:grpSpPr>
          <a:xfrm>
            <a:off x="2560638" y="5486400"/>
            <a:ext cx="3611562" cy="1130300"/>
            <a:chOff x="2112" y="3360"/>
            <a:chExt cx="2869" cy="824"/>
          </a:xfrm>
        </p:grpSpPr>
        <p:sp>
          <p:nvSpPr>
            <p:cNvPr id="460837" name="任意多边形 460836"/>
            <p:cNvSpPr/>
            <p:nvPr/>
          </p:nvSpPr>
          <p:spPr>
            <a:xfrm flipV="1">
              <a:off x="2112" y="3360"/>
              <a:ext cx="576" cy="824"/>
            </a:xfrm>
            <a:custGeom>
              <a:avLst/>
              <a:gdLst/>
              <a:ahLst/>
              <a:cxnLst/>
              <a:rect l="0" t="0" r="0" b="0"/>
              <a:pathLst>
                <a:path w="576" h="824">
                  <a:moveTo>
                    <a:pt x="0" y="432"/>
                  </a:moveTo>
                  <a:cubicBezTo>
                    <a:pt x="48" y="216"/>
                    <a:pt x="96" y="0"/>
                    <a:pt x="144" y="0"/>
                  </a:cubicBezTo>
                  <a:cubicBezTo>
                    <a:pt x="192" y="0"/>
                    <a:pt x="241" y="295"/>
                    <a:pt x="288" y="432"/>
                  </a:cubicBezTo>
                  <a:cubicBezTo>
                    <a:pt x="335" y="569"/>
                    <a:pt x="381" y="824"/>
                    <a:pt x="429" y="824"/>
                  </a:cubicBezTo>
                  <a:cubicBezTo>
                    <a:pt x="477" y="824"/>
                    <a:pt x="546" y="514"/>
                    <a:pt x="576" y="432"/>
                  </a:cubicBezTo>
                </a:path>
              </a:pathLst>
            </a:custGeom>
            <a:noFill/>
            <a:ln w="57150" cap="flat" cmpd="sng">
              <a:solidFill>
                <a:srgbClr val="FF6600">
                  <a:alpha val="100000"/>
                </a:srgbClr>
              </a:solidFill>
              <a:prstDash val="solid"/>
              <a:miter lim="800000"/>
              <a:headEnd type="none" w="med" len="med"/>
              <a:tailEnd type="none" w="med" len="med"/>
            </a:ln>
          </p:spPr>
          <p:txBody>
            <a:bodyPr/>
            <a:lstStyle/>
            <a:p>
              <a:endParaRPr lang="zh-CN" altLang="en-US"/>
            </a:p>
          </p:txBody>
        </p:sp>
        <p:sp>
          <p:nvSpPr>
            <p:cNvPr id="460838" name="任意多边形 460837"/>
            <p:cNvSpPr/>
            <p:nvPr/>
          </p:nvSpPr>
          <p:spPr>
            <a:xfrm flipV="1">
              <a:off x="2688" y="3360"/>
              <a:ext cx="576" cy="824"/>
            </a:xfrm>
            <a:custGeom>
              <a:avLst/>
              <a:gdLst/>
              <a:ahLst/>
              <a:cxnLst/>
              <a:rect l="0" t="0" r="0" b="0"/>
              <a:pathLst>
                <a:path w="576" h="824">
                  <a:moveTo>
                    <a:pt x="0" y="432"/>
                  </a:moveTo>
                  <a:cubicBezTo>
                    <a:pt x="48" y="216"/>
                    <a:pt x="96" y="0"/>
                    <a:pt x="144" y="0"/>
                  </a:cubicBezTo>
                  <a:cubicBezTo>
                    <a:pt x="192" y="0"/>
                    <a:pt x="241" y="295"/>
                    <a:pt x="288" y="432"/>
                  </a:cubicBezTo>
                  <a:cubicBezTo>
                    <a:pt x="335" y="569"/>
                    <a:pt x="381" y="824"/>
                    <a:pt x="429" y="824"/>
                  </a:cubicBezTo>
                  <a:cubicBezTo>
                    <a:pt x="477" y="824"/>
                    <a:pt x="546" y="514"/>
                    <a:pt x="576" y="432"/>
                  </a:cubicBezTo>
                </a:path>
              </a:pathLst>
            </a:custGeom>
            <a:noFill/>
            <a:ln w="57150" cap="flat" cmpd="sng">
              <a:solidFill>
                <a:srgbClr val="FF6600">
                  <a:alpha val="100000"/>
                </a:srgbClr>
              </a:solidFill>
              <a:prstDash val="solid"/>
              <a:miter lim="800000"/>
              <a:headEnd type="none" w="med" len="med"/>
              <a:tailEnd type="none" w="med" len="med"/>
            </a:ln>
          </p:spPr>
          <p:txBody>
            <a:bodyPr/>
            <a:lstStyle/>
            <a:p>
              <a:endParaRPr lang="zh-CN" altLang="en-US"/>
            </a:p>
          </p:txBody>
        </p:sp>
        <p:sp>
          <p:nvSpPr>
            <p:cNvPr id="460839" name="任意多边形 460838"/>
            <p:cNvSpPr/>
            <p:nvPr/>
          </p:nvSpPr>
          <p:spPr>
            <a:xfrm flipV="1">
              <a:off x="3840" y="3360"/>
              <a:ext cx="576" cy="824"/>
            </a:xfrm>
            <a:custGeom>
              <a:avLst/>
              <a:gdLst/>
              <a:ahLst/>
              <a:cxnLst/>
              <a:rect l="0" t="0" r="0" b="0"/>
              <a:pathLst>
                <a:path w="576" h="824">
                  <a:moveTo>
                    <a:pt x="0" y="432"/>
                  </a:moveTo>
                  <a:cubicBezTo>
                    <a:pt x="48" y="216"/>
                    <a:pt x="96" y="0"/>
                    <a:pt x="144" y="0"/>
                  </a:cubicBezTo>
                  <a:cubicBezTo>
                    <a:pt x="192" y="0"/>
                    <a:pt x="241" y="295"/>
                    <a:pt x="288" y="432"/>
                  </a:cubicBezTo>
                  <a:cubicBezTo>
                    <a:pt x="335" y="569"/>
                    <a:pt x="381" y="824"/>
                    <a:pt x="429" y="824"/>
                  </a:cubicBezTo>
                  <a:cubicBezTo>
                    <a:pt x="477" y="824"/>
                    <a:pt x="546" y="514"/>
                    <a:pt x="576" y="432"/>
                  </a:cubicBezTo>
                </a:path>
              </a:pathLst>
            </a:custGeom>
            <a:noFill/>
            <a:ln w="57150" cap="flat" cmpd="sng">
              <a:solidFill>
                <a:srgbClr val="FF6600">
                  <a:alpha val="100000"/>
                </a:srgbClr>
              </a:solidFill>
              <a:prstDash val="solid"/>
              <a:miter lim="800000"/>
              <a:headEnd type="none" w="med" len="med"/>
              <a:tailEnd type="none" w="med" len="med"/>
            </a:ln>
          </p:spPr>
          <p:txBody>
            <a:bodyPr/>
            <a:lstStyle/>
            <a:p>
              <a:endParaRPr lang="zh-CN" altLang="en-US"/>
            </a:p>
          </p:txBody>
        </p:sp>
        <p:sp>
          <p:nvSpPr>
            <p:cNvPr id="460840" name="任意多边形 460839"/>
            <p:cNvSpPr/>
            <p:nvPr/>
          </p:nvSpPr>
          <p:spPr>
            <a:xfrm flipV="1">
              <a:off x="4416" y="3360"/>
              <a:ext cx="565" cy="824"/>
            </a:xfrm>
            <a:custGeom>
              <a:avLst/>
              <a:gdLst/>
              <a:ahLst/>
              <a:cxnLst/>
              <a:rect l="0" t="0" r="0" b="0"/>
              <a:pathLst>
                <a:path w="565" h="824">
                  <a:moveTo>
                    <a:pt x="0" y="432"/>
                  </a:moveTo>
                  <a:cubicBezTo>
                    <a:pt x="48" y="216"/>
                    <a:pt x="96" y="0"/>
                    <a:pt x="144" y="0"/>
                  </a:cubicBezTo>
                  <a:cubicBezTo>
                    <a:pt x="192" y="0"/>
                    <a:pt x="241" y="295"/>
                    <a:pt x="288" y="432"/>
                  </a:cubicBezTo>
                  <a:cubicBezTo>
                    <a:pt x="335" y="569"/>
                    <a:pt x="383" y="824"/>
                    <a:pt x="429" y="824"/>
                  </a:cubicBezTo>
                  <a:cubicBezTo>
                    <a:pt x="475" y="824"/>
                    <a:pt x="537" y="516"/>
                    <a:pt x="565" y="435"/>
                  </a:cubicBezTo>
                </a:path>
              </a:pathLst>
            </a:custGeom>
            <a:noFill/>
            <a:ln w="57150" cap="flat" cmpd="sng">
              <a:solidFill>
                <a:srgbClr val="FF6600">
                  <a:alpha val="100000"/>
                </a:srgbClr>
              </a:solidFill>
              <a:prstDash val="solid"/>
              <a:miter lim="800000"/>
              <a:headEnd type="none" w="med" len="med"/>
              <a:tailEnd type="none" w="med" len="med"/>
            </a:ln>
          </p:spPr>
          <p:txBody>
            <a:bodyPr/>
            <a:lstStyle/>
            <a:p>
              <a:endParaRPr lang="zh-CN" altLang="en-US"/>
            </a:p>
          </p:txBody>
        </p:sp>
      </p:grpSp>
      <p:grpSp>
        <p:nvGrpSpPr>
          <p:cNvPr id="460841" name="组合 460840"/>
          <p:cNvGrpSpPr/>
          <p:nvPr/>
        </p:nvGrpSpPr>
        <p:grpSpPr>
          <a:xfrm>
            <a:off x="381000" y="5410200"/>
            <a:ext cx="4305300" cy="1130300"/>
            <a:chOff x="384" y="3360"/>
            <a:chExt cx="3456" cy="824"/>
          </a:xfrm>
        </p:grpSpPr>
        <p:sp>
          <p:nvSpPr>
            <p:cNvPr id="460842" name="任意多边形 460841"/>
            <p:cNvSpPr/>
            <p:nvPr/>
          </p:nvSpPr>
          <p:spPr>
            <a:xfrm>
              <a:off x="960" y="3360"/>
              <a:ext cx="576" cy="824"/>
            </a:xfrm>
            <a:custGeom>
              <a:avLst/>
              <a:gdLst/>
              <a:ahLst/>
              <a:cxnLst/>
              <a:rect l="0" t="0" r="0" b="0"/>
              <a:pathLst>
                <a:path w="576" h="824">
                  <a:moveTo>
                    <a:pt x="0" y="432"/>
                  </a:moveTo>
                  <a:cubicBezTo>
                    <a:pt x="48" y="216"/>
                    <a:pt x="96" y="0"/>
                    <a:pt x="144" y="0"/>
                  </a:cubicBezTo>
                  <a:cubicBezTo>
                    <a:pt x="192" y="0"/>
                    <a:pt x="241" y="295"/>
                    <a:pt x="288" y="432"/>
                  </a:cubicBezTo>
                  <a:cubicBezTo>
                    <a:pt x="335" y="569"/>
                    <a:pt x="381" y="824"/>
                    <a:pt x="429" y="824"/>
                  </a:cubicBezTo>
                  <a:cubicBezTo>
                    <a:pt x="477" y="824"/>
                    <a:pt x="546" y="514"/>
                    <a:pt x="576" y="432"/>
                  </a:cubicBezTo>
                </a:path>
              </a:pathLst>
            </a:custGeom>
            <a:noFill/>
            <a:ln w="57150" cap="flat" cmpd="sng">
              <a:solidFill>
                <a:srgbClr val="0000FF">
                  <a:alpha val="100000"/>
                </a:srgbClr>
              </a:solidFill>
              <a:prstDash val="solid"/>
              <a:miter lim="800000"/>
              <a:headEnd type="none" w="med" len="med"/>
              <a:tailEnd type="none" w="med" len="med"/>
            </a:ln>
          </p:spPr>
          <p:txBody>
            <a:bodyPr/>
            <a:lstStyle/>
            <a:p>
              <a:endParaRPr lang="zh-CN" altLang="en-US"/>
            </a:p>
          </p:txBody>
        </p:sp>
        <p:sp>
          <p:nvSpPr>
            <p:cNvPr id="460843" name="任意多边形 460842"/>
            <p:cNvSpPr/>
            <p:nvPr/>
          </p:nvSpPr>
          <p:spPr>
            <a:xfrm>
              <a:off x="1536" y="3360"/>
              <a:ext cx="576" cy="824"/>
            </a:xfrm>
            <a:custGeom>
              <a:avLst/>
              <a:gdLst/>
              <a:ahLst/>
              <a:cxnLst/>
              <a:rect l="0" t="0" r="0" b="0"/>
              <a:pathLst>
                <a:path w="576" h="824">
                  <a:moveTo>
                    <a:pt x="0" y="432"/>
                  </a:moveTo>
                  <a:cubicBezTo>
                    <a:pt x="48" y="216"/>
                    <a:pt x="96" y="0"/>
                    <a:pt x="144" y="0"/>
                  </a:cubicBezTo>
                  <a:cubicBezTo>
                    <a:pt x="192" y="0"/>
                    <a:pt x="241" y="295"/>
                    <a:pt x="288" y="432"/>
                  </a:cubicBezTo>
                  <a:cubicBezTo>
                    <a:pt x="335" y="569"/>
                    <a:pt x="381" y="824"/>
                    <a:pt x="429" y="824"/>
                  </a:cubicBezTo>
                  <a:cubicBezTo>
                    <a:pt x="477" y="824"/>
                    <a:pt x="546" y="514"/>
                    <a:pt x="576" y="432"/>
                  </a:cubicBezTo>
                </a:path>
              </a:pathLst>
            </a:custGeom>
            <a:noFill/>
            <a:ln w="57150" cap="flat" cmpd="sng">
              <a:solidFill>
                <a:srgbClr val="0000FF">
                  <a:alpha val="100000"/>
                </a:srgbClr>
              </a:solidFill>
              <a:prstDash val="solid"/>
              <a:miter lim="800000"/>
              <a:headEnd type="none" w="med" len="med"/>
              <a:tailEnd type="none" w="med" len="med"/>
            </a:ln>
          </p:spPr>
          <p:txBody>
            <a:bodyPr/>
            <a:lstStyle/>
            <a:p>
              <a:endParaRPr lang="zh-CN" altLang="en-US"/>
            </a:p>
          </p:txBody>
        </p:sp>
        <p:sp>
          <p:nvSpPr>
            <p:cNvPr id="460844" name="任意多边形 460843"/>
            <p:cNvSpPr/>
            <p:nvPr/>
          </p:nvSpPr>
          <p:spPr>
            <a:xfrm>
              <a:off x="3264" y="3360"/>
              <a:ext cx="576" cy="824"/>
            </a:xfrm>
            <a:custGeom>
              <a:avLst/>
              <a:gdLst/>
              <a:ahLst/>
              <a:cxnLst/>
              <a:rect l="0" t="0" r="0" b="0"/>
              <a:pathLst>
                <a:path w="576" h="824">
                  <a:moveTo>
                    <a:pt x="0" y="432"/>
                  </a:moveTo>
                  <a:cubicBezTo>
                    <a:pt x="48" y="216"/>
                    <a:pt x="96" y="0"/>
                    <a:pt x="144" y="0"/>
                  </a:cubicBezTo>
                  <a:cubicBezTo>
                    <a:pt x="192" y="0"/>
                    <a:pt x="241" y="295"/>
                    <a:pt x="288" y="432"/>
                  </a:cubicBezTo>
                  <a:cubicBezTo>
                    <a:pt x="335" y="569"/>
                    <a:pt x="381" y="824"/>
                    <a:pt x="429" y="824"/>
                  </a:cubicBezTo>
                  <a:cubicBezTo>
                    <a:pt x="477" y="824"/>
                    <a:pt x="546" y="514"/>
                    <a:pt x="576" y="432"/>
                  </a:cubicBezTo>
                </a:path>
              </a:pathLst>
            </a:custGeom>
            <a:noFill/>
            <a:ln w="57150" cap="flat" cmpd="sng">
              <a:solidFill>
                <a:srgbClr val="0000FF">
                  <a:alpha val="100000"/>
                </a:srgbClr>
              </a:solidFill>
              <a:prstDash val="solid"/>
              <a:miter lim="800000"/>
              <a:headEnd type="none" w="med" len="med"/>
              <a:tailEnd type="none" w="med" len="med"/>
            </a:ln>
          </p:spPr>
          <p:txBody>
            <a:bodyPr/>
            <a:lstStyle/>
            <a:p>
              <a:endParaRPr lang="zh-CN" altLang="en-US"/>
            </a:p>
          </p:txBody>
        </p:sp>
        <p:sp>
          <p:nvSpPr>
            <p:cNvPr id="460845" name="任意多边形 460844"/>
            <p:cNvSpPr/>
            <p:nvPr/>
          </p:nvSpPr>
          <p:spPr>
            <a:xfrm>
              <a:off x="384" y="3360"/>
              <a:ext cx="576" cy="824"/>
            </a:xfrm>
            <a:custGeom>
              <a:avLst/>
              <a:gdLst/>
              <a:ahLst/>
              <a:cxnLst/>
              <a:rect l="0" t="0" r="0" b="0"/>
              <a:pathLst>
                <a:path w="576" h="824">
                  <a:moveTo>
                    <a:pt x="0" y="432"/>
                  </a:moveTo>
                  <a:cubicBezTo>
                    <a:pt x="48" y="216"/>
                    <a:pt x="96" y="0"/>
                    <a:pt x="144" y="0"/>
                  </a:cubicBezTo>
                  <a:cubicBezTo>
                    <a:pt x="192" y="0"/>
                    <a:pt x="241" y="295"/>
                    <a:pt x="288" y="432"/>
                  </a:cubicBezTo>
                  <a:cubicBezTo>
                    <a:pt x="335" y="569"/>
                    <a:pt x="381" y="824"/>
                    <a:pt x="429" y="824"/>
                  </a:cubicBezTo>
                  <a:cubicBezTo>
                    <a:pt x="477" y="824"/>
                    <a:pt x="546" y="514"/>
                    <a:pt x="576" y="432"/>
                  </a:cubicBezTo>
                </a:path>
              </a:pathLst>
            </a:custGeom>
            <a:noFill/>
            <a:ln w="57150" cap="flat" cmpd="sng">
              <a:solidFill>
                <a:srgbClr val="0000FF">
                  <a:alpha val="100000"/>
                </a:srgbClr>
              </a:solidFill>
              <a:prstDash val="solid"/>
              <a:miter lim="800000"/>
              <a:headEnd type="none" w="med" len="med"/>
              <a:tailEnd type="none" w="med" len="med"/>
            </a:ln>
          </p:spPr>
          <p:txBody>
            <a:bodyPr/>
            <a:lstStyle/>
            <a:p>
              <a:endParaRPr lang="zh-CN" altLang="en-US"/>
            </a:p>
          </p:txBody>
        </p:sp>
      </p:grpSp>
      <p:sp>
        <p:nvSpPr>
          <p:cNvPr id="460846" name="文本框 460845"/>
          <p:cNvSpPr txBox="1"/>
          <p:nvPr/>
        </p:nvSpPr>
        <p:spPr>
          <a:xfrm>
            <a:off x="6659563" y="1125538"/>
            <a:ext cx="1828800" cy="519112"/>
          </a:xfrm>
          <a:prstGeom prst="rect">
            <a:avLst/>
          </a:prstGeom>
          <a:noFill/>
          <a:ln w="9525">
            <a:noFill/>
          </a:ln>
        </p:spPr>
        <p:txBody>
          <a:bodyPr>
            <a:spAutoFit/>
          </a:bodyPr>
          <a:lstStyle/>
          <a:p>
            <a:pPr lvl="0">
              <a:spcBef>
                <a:spcPct val="50000"/>
              </a:spcBef>
            </a:pPr>
            <a:r>
              <a:rPr lang="zh-CN" altLang="en-US" sz="2800" dirty="0">
                <a:latin typeface="Tahoma" panose="020B0604030504040204" pitchFamily="34" charset="0"/>
                <a:ea typeface="华文行楷" pitchFamily="2" charset="-122"/>
              </a:rPr>
              <a:t>绝对码</a:t>
            </a:r>
          </a:p>
        </p:txBody>
      </p:sp>
      <p:sp>
        <p:nvSpPr>
          <p:cNvPr id="460847" name="文本框 460846"/>
          <p:cNvSpPr txBox="1"/>
          <p:nvPr/>
        </p:nvSpPr>
        <p:spPr>
          <a:xfrm>
            <a:off x="6858000" y="4525963"/>
            <a:ext cx="1828800" cy="519112"/>
          </a:xfrm>
          <a:prstGeom prst="rect">
            <a:avLst/>
          </a:prstGeom>
          <a:noFill/>
          <a:ln w="9525">
            <a:noFill/>
          </a:ln>
        </p:spPr>
        <p:txBody>
          <a:bodyPr>
            <a:spAutoFit/>
          </a:bodyPr>
          <a:lstStyle/>
          <a:p>
            <a:pPr lvl="0">
              <a:spcBef>
                <a:spcPct val="50000"/>
              </a:spcBef>
            </a:pPr>
            <a:r>
              <a:rPr lang="zh-CN" altLang="en-US" sz="2800" dirty="0">
                <a:latin typeface="Tahoma" panose="020B0604030504040204" pitchFamily="34" charset="0"/>
                <a:ea typeface="华文行楷" pitchFamily="2" charset="-122"/>
              </a:rPr>
              <a:t>载波信号</a:t>
            </a:r>
          </a:p>
        </p:txBody>
      </p:sp>
      <p:sp>
        <p:nvSpPr>
          <p:cNvPr id="460848" name="文本框 460847"/>
          <p:cNvSpPr txBox="1"/>
          <p:nvPr/>
        </p:nvSpPr>
        <p:spPr>
          <a:xfrm>
            <a:off x="6781800" y="5821363"/>
            <a:ext cx="2360613" cy="519112"/>
          </a:xfrm>
          <a:prstGeom prst="rect">
            <a:avLst/>
          </a:prstGeom>
          <a:noFill/>
          <a:ln w="9525">
            <a:noFill/>
          </a:ln>
        </p:spPr>
        <p:txBody>
          <a:bodyPr>
            <a:spAutoFit/>
          </a:bodyPr>
          <a:lstStyle/>
          <a:p>
            <a:pPr lvl="0">
              <a:spcBef>
                <a:spcPct val="50000"/>
              </a:spcBef>
            </a:pPr>
            <a:r>
              <a:rPr lang="en-US" altLang="zh-CN" sz="2800" dirty="0">
                <a:latin typeface="Tahoma" panose="020B0604030504040204" pitchFamily="34" charset="0"/>
                <a:ea typeface="华文行楷" pitchFamily="2" charset="-122"/>
              </a:rPr>
              <a:t>2DPSK</a:t>
            </a:r>
            <a:r>
              <a:rPr lang="zh-CN" altLang="en-US" sz="2800" dirty="0">
                <a:latin typeface="Tahoma" panose="020B0604030504040204" pitchFamily="34" charset="0"/>
                <a:ea typeface="华文行楷" pitchFamily="2" charset="-122"/>
              </a:rPr>
              <a:t>信号</a:t>
            </a:r>
          </a:p>
        </p:txBody>
      </p:sp>
      <p:sp>
        <p:nvSpPr>
          <p:cNvPr id="460850" name="文本框 460849"/>
          <p:cNvSpPr txBox="1"/>
          <p:nvPr/>
        </p:nvSpPr>
        <p:spPr>
          <a:xfrm>
            <a:off x="251520" y="1027584"/>
            <a:ext cx="5643563" cy="369332"/>
          </a:xfrm>
          <a:prstGeom prst="rect">
            <a:avLst/>
          </a:prstGeom>
          <a:noFill/>
          <a:ln w="9525">
            <a:noFill/>
          </a:ln>
        </p:spPr>
        <p:txBody>
          <a:bodyPr>
            <a:spAutoFit/>
          </a:bodyPr>
          <a:lstStyle/>
          <a:p>
            <a:pPr lvl="0">
              <a:spcBef>
                <a:spcPct val="50000"/>
              </a:spcBef>
            </a:pPr>
            <a:r>
              <a:rPr lang="en-US" altLang="zh-CN" dirty="0">
                <a:latin typeface="Tahoma" panose="020B0604030504040204" pitchFamily="34" charset="0"/>
                <a:ea typeface="宋体" panose="02010600030101010101" pitchFamily="2" charset="-122"/>
              </a:rPr>
              <a:t>    1           0      0          1        0         1       1      0</a:t>
            </a:r>
          </a:p>
        </p:txBody>
      </p:sp>
      <p:sp>
        <p:nvSpPr>
          <p:cNvPr id="460851" name="直接连接符 460850"/>
          <p:cNvSpPr/>
          <p:nvPr/>
        </p:nvSpPr>
        <p:spPr>
          <a:xfrm flipV="1">
            <a:off x="311150" y="2057400"/>
            <a:ext cx="6350000" cy="0"/>
          </a:xfrm>
          <a:prstGeom prst="line">
            <a:avLst/>
          </a:prstGeom>
          <a:ln w="28575" cap="flat" cmpd="sng">
            <a:solidFill>
              <a:schemeClr val="tx1"/>
            </a:solidFill>
            <a:prstDash val="solid"/>
            <a:miter/>
            <a:headEnd type="none" w="med" len="med"/>
            <a:tailEnd type="triangle" w="med" len="med"/>
          </a:ln>
        </p:spPr>
      </p:sp>
      <p:sp>
        <p:nvSpPr>
          <p:cNvPr id="460852" name="直接连接符 460851"/>
          <p:cNvSpPr/>
          <p:nvPr/>
        </p:nvSpPr>
        <p:spPr>
          <a:xfrm>
            <a:off x="381000" y="1143000"/>
            <a:ext cx="0" cy="914400"/>
          </a:xfrm>
          <a:prstGeom prst="line">
            <a:avLst/>
          </a:prstGeom>
          <a:ln w="28575" cap="flat" cmpd="sng">
            <a:solidFill>
              <a:schemeClr val="tx1"/>
            </a:solidFill>
            <a:prstDash val="solid"/>
            <a:miter/>
            <a:headEnd type="triangle" w="med" len="lg"/>
            <a:tailEnd type="none" w="med" len="med"/>
          </a:ln>
        </p:spPr>
      </p:sp>
      <p:sp>
        <p:nvSpPr>
          <p:cNvPr id="460853" name="文本框 460852"/>
          <p:cNvSpPr txBox="1"/>
          <p:nvPr/>
        </p:nvSpPr>
        <p:spPr>
          <a:xfrm>
            <a:off x="-76200" y="1187450"/>
            <a:ext cx="628650" cy="455613"/>
          </a:xfrm>
          <a:prstGeom prst="rect">
            <a:avLst/>
          </a:prstGeom>
          <a:noFill/>
          <a:ln w="28575">
            <a:noFill/>
          </a:ln>
        </p:spPr>
        <p:txBody>
          <a:bodyPr>
            <a:spAutoFit/>
          </a:bodyPr>
          <a:lstStyle/>
          <a:p>
            <a:pPr lvl="0">
              <a:spcBef>
                <a:spcPct val="50000"/>
              </a:spcBef>
            </a:pPr>
            <a:r>
              <a:rPr lang="en-US" altLang="zh-CN" err="1">
                <a:latin typeface="Tahoma" panose="020B0604030504040204" pitchFamily="34" charset="0"/>
                <a:ea typeface="宋体" panose="02010600030101010101" pitchFamily="2" charset="-122"/>
              </a:rPr>
              <a:t>f(t</a:t>
            </a:r>
            <a:r>
              <a:rPr lang="en-US" altLang="zh-CN">
                <a:latin typeface="Tahoma" panose="020B0604030504040204" pitchFamily="34" charset="0"/>
                <a:ea typeface="宋体" panose="02010600030101010101" pitchFamily="2" charset="-122"/>
              </a:rPr>
              <a:t>)</a:t>
            </a:r>
          </a:p>
        </p:txBody>
      </p:sp>
      <p:sp>
        <p:nvSpPr>
          <p:cNvPr id="460854" name="文本框 460853"/>
          <p:cNvSpPr txBox="1"/>
          <p:nvPr/>
        </p:nvSpPr>
        <p:spPr>
          <a:xfrm>
            <a:off x="6478588" y="2238375"/>
            <a:ext cx="485775" cy="458788"/>
          </a:xfrm>
          <a:prstGeom prst="rect">
            <a:avLst/>
          </a:prstGeom>
          <a:noFill/>
          <a:ln w="9525">
            <a:noFill/>
          </a:ln>
        </p:spPr>
        <p:txBody>
          <a:bodyPr>
            <a:spAutoFit/>
          </a:bodyPr>
          <a:lstStyle/>
          <a:p>
            <a:pPr lvl="0">
              <a:spcBef>
                <a:spcPct val="50000"/>
              </a:spcBef>
            </a:pPr>
            <a:r>
              <a:rPr lang="en-US" altLang="zh-CN">
                <a:latin typeface="Tahoma" panose="020B0604030504040204" pitchFamily="34" charset="0"/>
                <a:ea typeface="宋体" panose="02010600030101010101" pitchFamily="2" charset="-122"/>
              </a:rPr>
              <a:t>t</a:t>
            </a:r>
          </a:p>
        </p:txBody>
      </p:sp>
      <p:grpSp>
        <p:nvGrpSpPr>
          <p:cNvPr id="460855" name="组合 460854"/>
          <p:cNvGrpSpPr/>
          <p:nvPr/>
        </p:nvGrpSpPr>
        <p:grpSpPr>
          <a:xfrm>
            <a:off x="-76200" y="2133600"/>
            <a:ext cx="6942138" cy="1223963"/>
            <a:chOff x="-1" y="1378"/>
            <a:chExt cx="5569" cy="1356"/>
          </a:xfrm>
        </p:grpSpPr>
        <p:sp>
          <p:nvSpPr>
            <p:cNvPr id="460856" name="直接连接符 460855"/>
            <p:cNvSpPr/>
            <p:nvPr/>
          </p:nvSpPr>
          <p:spPr>
            <a:xfrm>
              <a:off x="275" y="2220"/>
              <a:ext cx="5053" cy="8"/>
            </a:xfrm>
            <a:prstGeom prst="line">
              <a:avLst/>
            </a:prstGeom>
            <a:ln w="28575" cap="flat" cmpd="sng">
              <a:solidFill>
                <a:schemeClr val="tx1"/>
              </a:solidFill>
              <a:prstDash val="solid"/>
              <a:miter/>
              <a:headEnd type="none" w="med" len="med"/>
              <a:tailEnd type="triangle" w="med" len="med"/>
            </a:ln>
          </p:spPr>
        </p:sp>
        <p:sp>
          <p:nvSpPr>
            <p:cNvPr id="460857" name="直接连接符 460856"/>
            <p:cNvSpPr/>
            <p:nvPr/>
          </p:nvSpPr>
          <p:spPr>
            <a:xfrm>
              <a:off x="384" y="1378"/>
              <a:ext cx="0" cy="842"/>
            </a:xfrm>
            <a:prstGeom prst="line">
              <a:avLst/>
            </a:prstGeom>
            <a:ln w="28575" cap="flat" cmpd="sng">
              <a:solidFill>
                <a:schemeClr val="tx1"/>
              </a:solidFill>
              <a:prstDash val="solid"/>
              <a:miter/>
              <a:headEnd type="triangle" w="med" len="lg"/>
              <a:tailEnd type="none" w="med" len="med"/>
            </a:ln>
          </p:spPr>
        </p:sp>
        <p:sp>
          <p:nvSpPr>
            <p:cNvPr id="460858" name="文本框 460857"/>
            <p:cNvSpPr txBox="1"/>
            <p:nvPr/>
          </p:nvSpPr>
          <p:spPr>
            <a:xfrm>
              <a:off x="-1" y="1392"/>
              <a:ext cx="500" cy="507"/>
            </a:xfrm>
            <a:prstGeom prst="rect">
              <a:avLst/>
            </a:prstGeom>
            <a:noFill/>
            <a:ln w="28575">
              <a:noFill/>
            </a:ln>
          </p:spPr>
          <p:txBody>
            <a:bodyPr>
              <a:spAutoFit/>
            </a:bodyPr>
            <a:lstStyle/>
            <a:p>
              <a:pPr lvl="0">
                <a:spcBef>
                  <a:spcPct val="50000"/>
                </a:spcBef>
              </a:pPr>
              <a:r>
                <a:rPr lang="en-US" altLang="zh-CN" err="1">
                  <a:latin typeface="Tahoma" panose="020B0604030504040204" pitchFamily="34" charset="0"/>
                  <a:ea typeface="宋体" panose="02010600030101010101" pitchFamily="2" charset="-122"/>
                </a:rPr>
                <a:t>f(t</a:t>
              </a:r>
              <a:r>
                <a:rPr lang="en-US" altLang="zh-CN">
                  <a:latin typeface="Tahoma" panose="020B0604030504040204" pitchFamily="34" charset="0"/>
                  <a:ea typeface="宋体" panose="02010600030101010101" pitchFamily="2" charset="-122"/>
                </a:rPr>
                <a:t>)</a:t>
              </a:r>
            </a:p>
          </p:txBody>
        </p:sp>
        <p:sp>
          <p:nvSpPr>
            <p:cNvPr id="460859" name="文本框 460858"/>
            <p:cNvSpPr txBox="1"/>
            <p:nvPr/>
          </p:nvSpPr>
          <p:spPr>
            <a:xfrm>
              <a:off x="5183" y="2228"/>
              <a:ext cx="385" cy="506"/>
            </a:xfrm>
            <a:prstGeom prst="rect">
              <a:avLst/>
            </a:prstGeom>
            <a:noFill/>
            <a:ln w="9525">
              <a:noFill/>
            </a:ln>
          </p:spPr>
          <p:txBody>
            <a:bodyPr>
              <a:spAutoFit/>
            </a:bodyPr>
            <a:lstStyle/>
            <a:p>
              <a:pPr lvl="0">
                <a:spcBef>
                  <a:spcPct val="50000"/>
                </a:spcBef>
              </a:pPr>
              <a:r>
                <a:rPr lang="en-US" altLang="zh-CN">
                  <a:latin typeface="Tahoma" panose="020B0604030504040204" pitchFamily="34" charset="0"/>
                  <a:ea typeface="宋体" panose="02010600030101010101" pitchFamily="2" charset="-122"/>
                </a:rPr>
                <a:t>t</a:t>
              </a:r>
            </a:p>
          </p:txBody>
        </p:sp>
      </p:grpSp>
      <p:grpSp>
        <p:nvGrpSpPr>
          <p:cNvPr id="460860" name="组合 460859"/>
          <p:cNvGrpSpPr/>
          <p:nvPr/>
        </p:nvGrpSpPr>
        <p:grpSpPr>
          <a:xfrm>
            <a:off x="-22225" y="4049713"/>
            <a:ext cx="6956425" cy="1436687"/>
            <a:chOff x="48" y="3072"/>
            <a:chExt cx="5520" cy="1047"/>
          </a:xfrm>
        </p:grpSpPr>
        <p:sp>
          <p:nvSpPr>
            <p:cNvPr id="460861" name="直接连接符 460860"/>
            <p:cNvSpPr/>
            <p:nvPr/>
          </p:nvSpPr>
          <p:spPr>
            <a:xfrm>
              <a:off x="275" y="3687"/>
              <a:ext cx="5053" cy="9"/>
            </a:xfrm>
            <a:prstGeom prst="line">
              <a:avLst/>
            </a:prstGeom>
            <a:ln w="28575" cap="flat" cmpd="sng">
              <a:solidFill>
                <a:schemeClr val="tx1"/>
              </a:solidFill>
              <a:prstDash val="solid"/>
              <a:miter/>
              <a:headEnd type="none" w="med" len="med"/>
              <a:tailEnd type="triangle" w="med" len="med"/>
            </a:ln>
          </p:spPr>
        </p:sp>
        <p:sp>
          <p:nvSpPr>
            <p:cNvPr id="460862" name="直接连接符 460861"/>
            <p:cNvSpPr/>
            <p:nvPr/>
          </p:nvSpPr>
          <p:spPr>
            <a:xfrm>
              <a:off x="384" y="3212"/>
              <a:ext cx="0" cy="907"/>
            </a:xfrm>
            <a:prstGeom prst="line">
              <a:avLst/>
            </a:prstGeom>
            <a:ln w="28575" cap="flat" cmpd="sng">
              <a:solidFill>
                <a:schemeClr val="tx1"/>
              </a:solidFill>
              <a:prstDash val="solid"/>
              <a:miter/>
              <a:headEnd type="triangle" w="med" len="lg"/>
              <a:tailEnd type="none" w="med" len="med"/>
            </a:ln>
          </p:spPr>
        </p:sp>
        <p:sp>
          <p:nvSpPr>
            <p:cNvPr id="460863" name="文本框 460862"/>
            <p:cNvSpPr txBox="1"/>
            <p:nvPr/>
          </p:nvSpPr>
          <p:spPr>
            <a:xfrm>
              <a:off x="48" y="3072"/>
              <a:ext cx="499" cy="334"/>
            </a:xfrm>
            <a:prstGeom prst="rect">
              <a:avLst/>
            </a:prstGeom>
            <a:noFill/>
            <a:ln w="28575">
              <a:noFill/>
            </a:ln>
          </p:spPr>
          <p:txBody>
            <a:bodyPr>
              <a:spAutoFit/>
            </a:bodyPr>
            <a:lstStyle/>
            <a:p>
              <a:pPr lvl="0">
                <a:spcBef>
                  <a:spcPct val="50000"/>
                </a:spcBef>
              </a:pPr>
              <a:r>
                <a:rPr lang="en-US" altLang="zh-CN" err="1">
                  <a:latin typeface="Tahoma" panose="020B0604030504040204" pitchFamily="34" charset="0"/>
                  <a:ea typeface="宋体" panose="02010600030101010101" pitchFamily="2" charset="-122"/>
                </a:rPr>
                <a:t>f(t</a:t>
              </a:r>
              <a:r>
                <a:rPr lang="en-US" altLang="zh-CN">
                  <a:latin typeface="Tahoma" panose="020B0604030504040204" pitchFamily="34" charset="0"/>
                  <a:ea typeface="宋体" panose="02010600030101010101" pitchFamily="2" charset="-122"/>
                </a:rPr>
                <a:t>)</a:t>
              </a:r>
            </a:p>
          </p:txBody>
        </p:sp>
        <p:sp>
          <p:nvSpPr>
            <p:cNvPr id="460864" name="文本框 460863"/>
            <p:cNvSpPr txBox="1"/>
            <p:nvPr/>
          </p:nvSpPr>
          <p:spPr>
            <a:xfrm>
              <a:off x="5183" y="3696"/>
              <a:ext cx="385" cy="333"/>
            </a:xfrm>
            <a:prstGeom prst="rect">
              <a:avLst/>
            </a:prstGeom>
            <a:noFill/>
            <a:ln w="9525">
              <a:noFill/>
            </a:ln>
          </p:spPr>
          <p:txBody>
            <a:bodyPr>
              <a:spAutoFit/>
            </a:bodyPr>
            <a:lstStyle/>
            <a:p>
              <a:pPr lvl="0">
                <a:spcBef>
                  <a:spcPct val="50000"/>
                </a:spcBef>
              </a:pPr>
              <a:r>
                <a:rPr lang="en-US" altLang="zh-CN">
                  <a:latin typeface="Tahoma" panose="020B0604030504040204" pitchFamily="34" charset="0"/>
                  <a:ea typeface="宋体" panose="02010600030101010101" pitchFamily="2" charset="-122"/>
                </a:rPr>
                <a:t>t</a:t>
              </a:r>
            </a:p>
          </p:txBody>
        </p:sp>
      </p:grpSp>
      <p:grpSp>
        <p:nvGrpSpPr>
          <p:cNvPr id="460865" name="组合 460864"/>
          <p:cNvGrpSpPr/>
          <p:nvPr/>
        </p:nvGrpSpPr>
        <p:grpSpPr>
          <a:xfrm>
            <a:off x="-76200" y="5181600"/>
            <a:ext cx="7040563" cy="1438275"/>
            <a:chOff x="48" y="3071"/>
            <a:chExt cx="5520" cy="1048"/>
          </a:xfrm>
        </p:grpSpPr>
        <p:sp>
          <p:nvSpPr>
            <p:cNvPr id="460866" name="直接连接符 460865"/>
            <p:cNvSpPr/>
            <p:nvPr/>
          </p:nvSpPr>
          <p:spPr>
            <a:xfrm>
              <a:off x="275" y="3687"/>
              <a:ext cx="5053" cy="9"/>
            </a:xfrm>
            <a:prstGeom prst="line">
              <a:avLst/>
            </a:prstGeom>
            <a:ln w="28575" cap="flat" cmpd="sng">
              <a:solidFill>
                <a:schemeClr val="tx1"/>
              </a:solidFill>
              <a:prstDash val="solid"/>
              <a:miter/>
              <a:headEnd type="none" w="med" len="med"/>
              <a:tailEnd type="triangle" w="med" len="med"/>
            </a:ln>
          </p:spPr>
        </p:sp>
        <p:sp>
          <p:nvSpPr>
            <p:cNvPr id="460867" name="直接连接符 460866"/>
            <p:cNvSpPr/>
            <p:nvPr/>
          </p:nvSpPr>
          <p:spPr>
            <a:xfrm>
              <a:off x="384" y="3212"/>
              <a:ext cx="0" cy="907"/>
            </a:xfrm>
            <a:prstGeom prst="line">
              <a:avLst/>
            </a:prstGeom>
            <a:ln w="28575" cap="flat" cmpd="sng">
              <a:solidFill>
                <a:schemeClr val="tx1"/>
              </a:solidFill>
              <a:prstDash val="solid"/>
              <a:miter/>
              <a:headEnd type="triangle" w="med" len="lg"/>
              <a:tailEnd type="none" w="med" len="med"/>
            </a:ln>
          </p:spPr>
        </p:sp>
        <p:sp>
          <p:nvSpPr>
            <p:cNvPr id="460868" name="文本框 460867"/>
            <p:cNvSpPr txBox="1"/>
            <p:nvPr/>
          </p:nvSpPr>
          <p:spPr>
            <a:xfrm>
              <a:off x="48" y="3071"/>
              <a:ext cx="499" cy="333"/>
            </a:xfrm>
            <a:prstGeom prst="rect">
              <a:avLst/>
            </a:prstGeom>
            <a:noFill/>
            <a:ln w="28575">
              <a:noFill/>
            </a:ln>
          </p:spPr>
          <p:txBody>
            <a:bodyPr>
              <a:spAutoFit/>
            </a:bodyPr>
            <a:lstStyle/>
            <a:p>
              <a:pPr lvl="0">
                <a:spcBef>
                  <a:spcPct val="50000"/>
                </a:spcBef>
              </a:pPr>
              <a:r>
                <a:rPr lang="en-US" altLang="zh-CN" err="1">
                  <a:latin typeface="Tahoma" panose="020B0604030504040204" pitchFamily="34" charset="0"/>
                  <a:ea typeface="宋体" panose="02010600030101010101" pitchFamily="2" charset="-122"/>
                </a:rPr>
                <a:t>f(t</a:t>
              </a:r>
              <a:r>
                <a:rPr lang="en-US" altLang="zh-CN">
                  <a:latin typeface="Tahoma" panose="020B0604030504040204" pitchFamily="34" charset="0"/>
                  <a:ea typeface="宋体" panose="02010600030101010101" pitchFamily="2" charset="-122"/>
                </a:rPr>
                <a:t>)</a:t>
              </a:r>
            </a:p>
          </p:txBody>
        </p:sp>
        <p:sp>
          <p:nvSpPr>
            <p:cNvPr id="460869" name="文本框 460868"/>
            <p:cNvSpPr txBox="1"/>
            <p:nvPr/>
          </p:nvSpPr>
          <p:spPr>
            <a:xfrm>
              <a:off x="5183" y="3694"/>
              <a:ext cx="385" cy="334"/>
            </a:xfrm>
            <a:prstGeom prst="rect">
              <a:avLst/>
            </a:prstGeom>
            <a:noFill/>
            <a:ln w="9525">
              <a:noFill/>
            </a:ln>
          </p:spPr>
          <p:txBody>
            <a:bodyPr>
              <a:spAutoFit/>
            </a:bodyPr>
            <a:lstStyle/>
            <a:p>
              <a:pPr lvl="0">
                <a:spcBef>
                  <a:spcPct val="50000"/>
                </a:spcBef>
              </a:pPr>
              <a:r>
                <a:rPr lang="en-US" altLang="zh-CN">
                  <a:latin typeface="Tahoma" panose="020B0604030504040204" pitchFamily="34" charset="0"/>
                  <a:ea typeface="宋体" panose="02010600030101010101" pitchFamily="2" charset="-122"/>
                </a:rPr>
                <a:t>t</a:t>
              </a:r>
            </a:p>
          </p:txBody>
        </p:sp>
      </p:grpSp>
      <p:grpSp>
        <p:nvGrpSpPr>
          <p:cNvPr id="460870" name="组合 460869"/>
          <p:cNvGrpSpPr/>
          <p:nvPr/>
        </p:nvGrpSpPr>
        <p:grpSpPr>
          <a:xfrm>
            <a:off x="1090613" y="1143000"/>
            <a:ext cx="5081587" cy="5211763"/>
            <a:chOff x="960" y="522"/>
            <a:chExt cx="4032" cy="3798"/>
          </a:xfrm>
        </p:grpSpPr>
        <p:sp>
          <p:nvSpPr>
            <p:cNvPr id="460871" name="直接连接符 460870"/>
            <p:cNvSpPr/>
            <p:nvPr/>
          </p:nvSpPr>
          <p:spPr>
            <a:xfrm>
              <a:off x="960" y="528"/>
              <a:ext cx="0" cy="3792"/>
            </a:xfrm>
            <a:prstGeom prst="line">
              <a:avLst/>
            </a:prstGeom>
            <a:ln w="28575" cap="flat" cmpd="sng">
              <a:solidFill>
                <a:srgbClr val="0033CC"/>
              </a:solidFill>
              <a:prstDash val="dashDot"/>
              <a:miter/>
              <a:headEnd type="none" w="med" len="med"/>
              <a:tailEnd type="none" w="med" len="med"/>
            </a:ln>
          </p:spPr>
        </p:sp>
        <p:sp>
          <p:nvSpPr>
            <p:cNvPr id="460872" name="直接连接符 460871"/>
            <p:cNvSpPr/>
            <p:nvPr/>
          </p:nvSpPr>
          <p:spPr>
            <a:xfrm>
              <a:off x="1536" y="522"/>
              <a:ext cx="0" cy="3792"/>
            </a:xfrm>
            <a:prstGeom prst="line">
              <a:avLst/>
            </a:prstGeom>
            <a:ln w="28575" cap="flat" cmpd="sng">
              <a:solidFill>
                <a:srgbClr val="0033CC"/>
              </a:solidFill>
              <a:prstDash val="dashDot"/>
              <a:miter/>
              <a:headEnd type="none" w="med" len="med"/>
              <a:tailEnd type="none" w="med" len="med"/>
            </a:ln>
          </p:spPr>
        </p:sp>
        <p:sp>
          <p:nvSpPr>
            <p:cNvPr id="460873" name="直接连接符 460872"/>
            <p:cNvSpPr/>
            <p:nvPr/>
          </p:nvSpPr>
          <p:spPr>
            <a:xfrm>
              <a:off x="2112" y="522"/>
              <a:ext cx="0" cy="3792"/>
            </a:xfrm>
            <a:prstGeom prst="line">
              <a:avLst/>
            </a:prstGeom>
            <a:ln w="28575" cap="flat" cmpd="sng">
              <a:solidFill>
                <a:srgbClr val="0033CC"/>
              </a:solidFill>
              <a:prstDash val="dashDot"/>
              <a:miter/>
              <a:headEnd type="none" w="med" len="med"/>
              <a:tailEnd type="none" w="med" len="med"/>
            </a:ln>
          </p:spPr>
        </p:sp>
        <p:sp>
          <p:nvSpPr>
            <p:cNvPr id="460874" name="直接连接符 460873"/>
            <p:cNvSpPr/>
            <p:nvPr/>
          </p:nvSpPr>
          <p:spPr>
            <a:xfrm>
              <a:off x="2688" y="522"/>
              <a:ext cx="0" cy="3792"/>
            </a:xfrm>
            <a:prstGeom prst="line">
              <a:avLst/>
            </a:prstGeom>
            <a:ln w="28575" cap="flat" cmpd="sng">
              <a:solidFill>
                <a:srgbClr val="0033CC"/>
              </a:solidFill>
              <a:prstDash val="dashDot"/>
              <a:miter/>
              <a:headEnd type="none" w="med" len="med"/>
              <a:tailEnd type="none" w="med" len="med"/>
            </a:ln>
          </p:spPr>
        </p:sp>
        <p:sp>
          <p:nvSpPr>
            <p:cNvPr id="460875" name="直接连接符 460874"/>
            <p:cNvSpPr/>
            <p:nvPr/>
          </p:nvSpPr>
          <p:spPr>
            <a:xfrm>
              <a:off x="3264" y="522"/>
              <a:ext cx="0" cy="3792"/>
            </a:xfrm>
            <a:prstGeom prst="line">
              <a:avLst/>
            </a:prstGeom>
            <a:ln w="28575" cap="flat" cmpd="sng">
              <a:solidFill>
                <a:srgbClr val="0033CC"/>
              </a:solidFill>
              <a:prstDash val="dashDot"/>
              <a:miter/>
              <a:headEnd type="none" w="med" len="med"/>
              <a:tailEnd type="none" w="med" len="med"/>
            </a:ln>
          </p:spPr>
        </p:sp>
        <p:sp>
          <p:nvSpPr>
            <p:cNvPr id="460876" name="直接连接符 460875"/>
            <p:cNvSpPr/>
            <p:nvPr/>
          </p:nvSpPr>
          <p:spPr>
            <a:xfrm>
              <a:off x="3840" y="522"/>
              <a:ext cx="0" cy="3792"/>
            </a:xfrm>
            <a:prstGeom prst="line">
              <a:avLst/>
            </a:prstGeom>
            <a:ln w="28575" cap="flat" cmpd="sng">
              <a:solidFill>
                <a:srgbClr val="0033CC"/>
              </a:solidFill>
              <a:prstDash val="dashDot"/>
              <a:miter/>
              <a:headEnd type="none" w="med" len="med"/>
              <a:tailEnd type="none" w="med" len="med"/>
            </a:ln>
          </p:spPr>
        </p:sp>
        <p:sp>
          <p:nvSpPr>
            <p:cNvPr id="460877" name="直接连接符 460876"/>
            <p:cNvSpPr/>
            <p:nvPr/>
          </p:nvSpPr>
          <p:spPr>
            <a:xfrm>
              <a:off x="4416" y="522"/>
              <a:ext cx="0" cy="3792"/>
            </a:xfrm>
            <a:prstGeom prst="line">
              <a:avLst/>
            </a:prstGeom>
            <a:ln w="28575" cap="flat" cmpd="sng">
              <a:solidFill>
                <a:srgbClr val="0033CC"/>
              </a:solidFill>
              <a:prstDash val="dashDot"/>
              <a:miter/>
              <a:headEnd type="none" w="med" len="med"/>
              <a:tailEnd type="none" w="med" len="med"/>
            </a:ln>
          </p:spPr>
        </p:sp>
        <p:sp>
          <p:nvSpPr>
            <p:cNvPr id="460878" name="直接连接符 460877"/>
            <p:cNvSpPr/>
            <p:nvPr/>
          </p:nvSpPr>
          <p:spPr>
            <a:xfrm>
              <a:off x="4992" y="522"/>
              <a:ext cx="0" cy="3792"/>
            </a:xfrm>
            <a:prstGeom prst="line">
              <a:avLst/>
            </a:prstGeom>
            <a:ln w="28575" cap="flat" cmpd="sng">
              <a:solidFill>
                <a:srgbClr val="0033CC"/>
              </a:solidFill>
              <a:prstDash val="dashDot"/>
              <a:miter/>
              <a:headEnd type="none" w="med" len="med"/>
              <a:tailEnd type="none" w="med" len="med"/>
            </a:ln>
          </p:spPr>
        </p:sp>
      </p:grpSp>
      <p:grpSp>
        <p:nvGrpSpPr>
          <p:cNvPr id="460879" name="组合 460878"/>
          <p:cNvGrpSpPr/>
          <p:nvPr/>
        </p:nvGrpSpPr>
        <p:grpSpPr>
          <a:xfrm>
            <a:off x="-76200" y="2890838"/>
            <a:ext cx="6942138" cy="1223962"/>
            <a:chOff x="-1" y="1378"/>
            <a:chExt cx="5569" cy="1356"/>
          </a:xfrm>
        </p:grpSpPr>
        <p:sp>
          <p:nvSpPr>
            <p:cNvPr id="460880" name="直接连接符 460879"/>
            <p:cNvSpPr/>
            <p:nvPr/>
          </p:nvSpPr>
          <p:spPr>
            <a:xfrm>
              <a:off x="275" y="2220"/>
              <a:ext cx="5053" cy="8"/>
            </a:xfrm>
            <a:prstGeom prst="line">
              <a:avLst/>
            </a:prstGeom>
            <a:ln w="28575" cap="flat" cmpd="sng">
              <a:solidFill>
                <a:schemeClr val="tx1"/>
              </a:solidFill>
              <a:prstDash val="solid"/>
              <a:miter/>
              <a:headEnd type="none" w="med" len="med"/>
              <a:tailEnd type="triangle" w="med" len="med"/>
            </a:ln>
          </p:spPr>
        </p:sp>
        <p:sp>
          <p:nvSpPr>
            <p:cNvPr id="460881" name="直接连接符 460880"/>
            <p:cNvSpPr/>
            <p:nvPr/>
          </p:nvSpPr>
          <p:spPr>
            <a:xfrm>
              <a:off x="384" y="1378"/>
              <a:ext cx="0" cy="842"/>
            </a:xfrm>
            <a:prstGeom prst="line">
              <a:avLst/>
            </a:prstGeom>
            <a:ln w="28575" cap="flat" cmpd="sng">
              <a:solidFill>
                <a:schemeClr val="tx1"/>
              </a:solidFill>
              <a:prstDash val="solid"/>
              <a:miter/>
              <a:headEnd type="triangle" w="med" len="lg"/>
              <a:tailEnd type="none" w="med" len="med"/>
            </a:ln>
          </p:spPr>
        </p:sp>
        <p:sp>
          <p:nvSpPr>
            <p:cNvPr id="460882" name="文本框 460881"/>
            <p:cNvSpPr txBox="1"/>
            <p:nvPr/>
          </p:nvSpPr>
          <p:spPr>
            <a:xfrm>
              <a:off x="-1" y="1392"/>
              <a:ext cx="500" cy="507"/>
            </a:xfrm>
            <a:prstGeom prst="rect">
              <a:avLst/>
            </a:prstGeom>
            <a:noFill/>
            <a:ln w="28575">
              <a:noFill/>
            </a:ln>
          </p:spPr>
          <p:txBody>
            <a:bodyPr>
              <a:spAutoFit/>
            </a:bodyPr>
            <a:lstStyle/>
            <a:p>
              <a:pPr lvl="0">
                <a:spcBef>
                  <a:spcPct val="50000"/>
                </a:spcBef>
              </a:pPr>
              <a:r>
                <a:rPr lang="en-US" altLang="zh-CN" err="1">
                  <a:latin typeface="Tahoma" panose="020B0604030504040204" pitchFamily="34" charset="0"/>
                  <a:ea typeface="宋体" panose="02010600030101010101" pitchFamily="2" charset="-122"/>
                </a:rPr>
                <a:t>f(t</a:t>
              </a:r>
              <a:r>
                <a:rPr lang="en-US" altLang="zh-CN">
                  <a:latin typeface="Tahoma" panose="020B0604030504040204" pitchFamily="34" charset="0"/>
                  <a:ea typeface="宋体" panose="02010600030101010101" pitchFamily="2" charset="-122"/>
                </a:rPr>
                <a:t>)</a:t>
              </a:r>
            </a:p>
          </p:txBody>
        </p:sp>
        <p:sp>
          <p:nvSpPr>
            <p:cNvPr id="460883" name="文本框 460882"/>
            <p:cNvSpPr txBox="1"/>
            <p:nvPr/>
          </p:nvSpPr>
          <p:spPr>
            <a:xfrm>
              <a:off x="5183" y="2228"/>
              <a:ext cx="385" cy="506"/>
            </a:xfrm>
            <a:prstGeom prst="rect">
              <a:avLst/>
            </a:prstGeom>
            <a:noFill/>
            <a:ln w="9525">
              <a:noFill/>
            </a:ln>
          </p:spPr>
          <p:txBody>
            <a:bodyPr>
              <a:spAutoFit/>
            </a:bodyPr>
            <a:lstStyle/>
            <a:p>
              <a:pPr lvl="0">
                <a:spcBef>
                  <a:spcPct val="50000"/>
                </a:spcBef>
              </a:pPr>
              <a:r>
                <a:rPr lang="en-US" altLang="zh-CN">
                  <a:latin typeface="Tahoma" panose="020B0604030504040204" pitchFamily="34" charset="0"/>
                  <a:ea typeface="宋体" panose="02010600030101010101" pitchFamily="2" charset="-122"/>
                </a:rPr>
                <a:t>t</a:t>
              </a:r>
            </a:p>
          </p:txBody>
        </p:sp>
      </p:grpSp>
      <p:grpSp>
        <p:nvGrpSpPr>
          <p:cNvPr id="460884" name="组合 460883"/>
          <p:cNvGrpSpPr/>
          <p:nvPr/>
        </p:nvGrpSpPr>
        <p:grpSpPr>
          <a:xfrm>
            <a:off x="338138" y="3289300"/>
            <a:ext cx="5834062" cy="749300"/>
            <a:chOff x="384" y="2208"/>
            <a:chExt cx="4608" cy="528"/>
          </a:xfrm>
        </p:grpSpPr>
        <p:sp>
          <p:nvSpPr>
            <p:cNvPr id="460885" name="直接连接符 460884"/>
            <p:cNvSpPr/>
            <p:nvPr/>
          </p:nvSpPr>
          <p:spPr>
            <a:xfrm>
              <a:off x="384" y="2208"/>
              <a:ext cx="1728" cy="0"/>
            </a:xfrm>
            <a:prstGeom prst="line">
              <a:avLst/>
            </a:prstGeom>
            <a:ln w="57150" cap="flat" cmpd="sng">
              <a:solidFill>
                <a:srgbClr val="FF0000"/>
              </a:solidFill>
              <a:prstDash val="solid"/>
              <a:miter/>
              <a:headEnd type="none" w="med" len="med"/>
              <a:tailEnd type="none" w="med" len="med"/>
            </a:ln>
          </p:spPr>
        </p:sp>
        <p:sp>
          <p:nvSpPr>
            <p:cNvPr id="460886" name="直接连接符 460885"/>
            <p:cNvSpPr/>
            <p:nvPr/>
          </p:nvSpPr>
          <p:spPr>
            <a:xfrm>
              <a:off x="2112" y="2208"/>
              <a:ext cx="0" cy="528"/>
            </a:xfrm>
            <a:prstGeom prst="line">
              <a:avLst/>
            </a:prstGeom>
            <a:ln w="57150" cap="flat" cmpd="sng">
              <a:solidFill>
                <a:srgbClr val="FF0000"/>
              </a:solidFill>
              <a:prstDash val="solid"/>
              <a:miter/>
              <a:headEnd type="none" w="med" len="med"/>
              <a:tailEnd type="none" w="med" len="med"/>
            </a:ln>
          </p:spPr>
        </p:sp>
        <p:sp>
          <p:nvSpPr>
            <p:cNvPr id="460887" name="直接连接符 460886"/>
            <p:cNvSpPr/>
            <p:nvPr/>
          </p:nvSpPr>
          <p:spPr>
            <a:xfrm>
              <a:off x="2112" y="2736"/>
              <a:ext cx="1152" cy="0"/>
            </a:xfrm>
            <a:prstGeom prst="line">
              <a:avLst/>
            </a:prstGeom>
            <a:ln w="57150" cap="flat" cmpd="sng">
              <a:solidFill>
                <a:srgbClr val="FF0000"/>
              </a:solidFill>
              <a:prstDash val="solid"/>
              <a:miter/>
              <a:headEnd type="none" w="med" len="med"/>
              <a:tailEnd type="none" w="med" len="med"/>
            </a:ln>
          </p:spPr>
        </p:sp>
        <p:sp>
          <p:nvSpPr>
            <p:cNvPr id="460888" name="直接连接符 460887"/>
            <p:cNvSpPr/>
            <p:nvPr/>
          </p:nvSpPr>
          <p:spPr>
            <a:xfrm>
              <a:off x="3264" y="2208"/>
              <a:ext cx="0" cy="528"/>
            </a:xfrm>
            <a:prstGeom prst="line">
              <a:avLst/>
            </a:prstGeom>
            <a:ln w="57150" cap="flat" cmpd="sng">
              <a:solidFill>
                <a:srgbClr val="FF0000"/>
              </a:solidFill>
              <a:prstDash val="solid"/>
              <a:miter/>
              <a:headEnd type="none" w="med" len="med"/>
              <a:tailEnd type="none" w="med" len="med"/>
            </a:ln>
          </p:spPr>
        </p:sp>
        <p:sp>
          <p:nvSpPr>
            <p:cNvPr id="460889" name="直接连接符 460888"/>
            <p:cNvSpPr/>
            <p:nvPr/>
          </p:nvSpPr>
          <p:spPr>
            <a:xfrm>
              <a:off x="3264" y="2208"/>
              <a:ext cx="576" cy="0"/>
            </a:xfrm>
            <a:prstGeom prst="line">
              <a:avLst/>
            </a:prstGeom>
            <a:ln w="57150" cap="flat" cmpd="sng">
              <a:solidFill>
                <a:srgbClr val="FF0000"/>
              </a:solidFill>
              <a:prstDash val="solid"/>
              <a:miter/>
              <a:headEnd type="none" w="med" len="med"/>
              <a:tailEnd type="none" w="med" len="med"/>
            </a:ln>
          </p:spPr>
        </p:sp>
        <p:sp>
          <p:nvSpPr>
            <p:cNvPr id="460890" name="直接连接符 460889"/>
            <p:cNvSpPr/>
            <p:nvPr/>
          </p:nvSpPr>
          <p:spPr>
            <a:xfrm>
              <a:off x="3840" y="2208"/>
              <a:ext cx="0" cy="528"/>
            </a:xfrm>
            <a:prstGeom prst="line">
              <a:avLst/>
            </a:prstGeom>
            <a:ln w="57150" cap="flat" cmpd="sng">
              <a:solidFill>
                <a:srgbClr val="FF0000"/>
              </a:solidFill>
              <a:prstDash val="solid"/>
              <a:miter/>
              <a:headEnd type="none" w="med" len="med"/>
              <a:tailEnd type="none" w="med" len="med"/>
            </a:ln>
          </p:spPr>
        </p:sp>
        <p:sp>
          <p:nvSpPr>
            <p:cNvPr id="460891" name="直接连接符 460890"/>
            <p:cNvSpPr/>
            <p:nvPr/>
          </p:nvSpPr>
          <p:spPr>
            <a:xfrm>
              <a:off x="3840" y="2736"/>
              <a:ext cx="1152" cy="0"/>
            </a:xfrm>
            <a:prstGeom prst="line">
              <a:avLst/>
            </a:prstGeom>
            <a:ln w="57150" cap="flat" cmpd="sng">
              <a:solidFill>
                <a:srgbClr val="FF0000"/>
              </a:solidFill>
              <a:prstDash val="solid"/>
              <a:miter/>
              <a:headEnd type="none" w="med" len="med"/>
              <a:tailEnd type="none" w="med" len="med"/>
            </a:ln>
          </p:spPr>
        </p:sp>
      </p:grpSp>
      <p:sp>
        <p:nvSpPr>
          <p:cNvPr id="460892" name="文本框 460891"/>
          <p:cNvSpPr txBox="1"/>
          <p:nvPr/>
        </p:nvSpPr>
        <p:spPr>
          <a:xfrm>
            <a:off x="6402388" y="2590800"/>
            <a:ext cx="2894012" cy="519113"/>
          </a:xfrm>
          <a:prstGeom prst="rect">
            <a:avLst/>
          </a:prstGeom>
          <a:noFill/>
          <a:ln w="9525">
            <a:noFill/>
          </a:ln>
        </p:spPr>
        <p:txBody>
          <a:bodyPr>
            <a:spAutoFit/>
          </a:bodyPr>
          <a:lstStyle/>
          <a:p>
            <a:pPr lvl="0">
              <a:spcBef>
                <a:spcPct val="50000"/>
              </a:spcBef>
            </a:pPr>
            <a:r>
              <a:rPr lang="zh-CN" altLang="en-US" sz="2800" dirty="0">
                <a:latin typeface="Tahoma" panose="020B0604030504040204" pitchFamily="34" charset="0"/>
                <a:ea typeface="华文行楷" pitchFamily="2" charset="-122"/>
              </a:rPr>
              <a:t>差分码</a:t>
            </a:r>
            <a:r>
              <a:rPr lang="en-US" altLang="zh-CN" sz="2800" dirty="0">
                <a:latin typeface="Tahoma" panose="020B0604030504040204" pitchFamily="34" charset="0"/>
                <a:ea typeface="华文行楷" pitchFamily="2" charset="-122"/>
              </a:rPr>
              <a:t>(</a:t>
            </a:r>
            <a:r>
              <a:rPr lang="zh-CN" altLang="en-US" sz="2800" dirty="0">
                <a:latin typeface="Tahoma" panose="020B0604030504040204" pitchFamily="34" charset="0"/>
                <a:ea typeface="华文行楷" pitchFamily="2" charset="-122"/>
              </a:rPr>
              <a:t>单极性</a:t>
            </a:r>
            <a:r>
              <a:rPr lang="en-US" altLang="zh-CN" sz="2800">
                <a:latin typeface="Tahoma" panose="020B0604030504040204" pitchFamily="34" charset="0"/>
                <a:ea typeface="华文行楷" pitchFamily="2" charset="-122"/>
              </a:rPr>
              <a:t>)</a:t>
            </a:r>
          </a:p>
        </p:txBody>
      </p:sp>
      <p:sp>
        <p:nvSpPr>
          <p:cNvPr id="460893" name="文本框 460892"/>
          <p:cNvSpPr txBox="1"/>
          <p:nvPr/>
        </p:nvSpPr>
        <p:spPr>
          <a:xfrm>
            <a:off x="6402388" y="3429000"/>
            <a:ext cx="2894012" cy="519113"/>
          </a:xfrm>
          <a:prstGeom prst="rect">
            <a:avLst/>
          </a:prstGeom>
          <a:noFill/>
          <a:ln w="9525">
            <a:noFill/>
          </a:ln>
        </p:spPr>
        <p:txBody>
          <a:bodyPr>
            <a:spAutoFit/>
          </a:bodyPr>
          <a:lstStyle/>
          <a:p>
            <a:pPr lvl="0">
              <a:spcBef>
                <a:spcPct val="50000"/>
              </a:spcBef>
            </a:pPr>
            <a:r>
              <a:rPr lang="zh-CN" altLang="en-US" sz="2800" dirty="0">
                <a:latin typeface="Tahoma" panose="020B0604030504040204" pitchFamily="34" charset="0"/>
                <a:ea typeface="华文行楷" pitchFamily="2" charset="-122"/>
              </a:rPr>
              <a:t>差分码</a:t>
            </a:r>
            <a:r>
              <a:rPr lang="en-US" altLang="zh-CN" sz="2800" dirty="0">
                <a:latin typeface="Tahoma" panose="020B0604030504040204" pitchFamily="34" charset="0"/>
                <a:ea typeface="华文行楷" pitchFamily="2" charset="-122"/>
              </a:rPr>
              <a:t>(</a:t>
            </a:r>
            <a:r>
              <a:rPr lang="zh-CN" altLang="en-US" sz="2800" dirty="0">
                <a:latin typeface="Tahoma" panose="020B0604030504040204" pitchFamily="34" charset="0"/>
                <a:ea typeface="华文行楷" pitchFamily="2" charset="-122"/>
              </a:rPr>
              <a:t>双极性</a:t>
            </a:r>
            <a:r>
              <a:rPr lang="en-US" altLang="zh-CN" sz="2800">
                <a:latin typeface="Tahoma" panose="020B0604030504040204" pitchFamily="34" charset="0"/>
                <a:ea typeface="华文行楷" pitchFamily="2" charset="-122"/>
              </a:rPr>
              <a:t>)</a:t>
            </a:r>
          </a:p>
        </p:txBody>
      </p:sp>
      <p:sp>
        <p:nvSpPr>
          <p:cNvPr id="34865" name="Text Box 76"/>
          <p:cNvSpPr txBox="1"/>
          <p:nvPr/>
        </p:nvSpPr>
        <p:spPr>
          <a:xfrm>
            <a:off x="323850" y="534035"/>
            <a:ext cx="5022850" cy="518160"/>
          </a:xfrm>
          <a:prstGeom prst="rect">
            <a:avLst/>
          </a:prstGeom>
          <a:noFill/>
          <a:ln w="9525">
            <a:noFill/>
          </a:ln>
        </p:spPr>
        <p:txBody>
          <a:bodyPr wrap="none">
            <a:spAutoFit/>
          </a:bodyPr>
          <a:lstStyle/>
          <a:p>
            <a:pPr lvl="0" algn="l" eaLnBrk="1" hangingPunct="1"/>
            <a:r>
              <a:rPr lang="zh-CN" altLang="en-US" sz="2800">
                <a:sym typeface="+mn-ea"/>
              </a:rPr>
              <a:t>差分相移键控  </a:t>
            </a:r>
            <a:r>
              <a:rPr lang="en-US" altLang="zh-CN" sz="2800" dirty="0">
                <a:latin typeface="Times New Roman" panose="02020603050405020304" charset="0"/>
                <a:ea typeface="宋体" panose="02010600030101010101" pitchFamily="2" charset="-122"/>
              </a:rPr>
              <a:t>2DPSK</a:t>
            </a:r>
            <a:r>
              <a:rPr lang="zh-CN" altLang="en-US" sz="2800" dirty="0">
                <a:latin typeface="Times New Roman" panose="02020603050405020304" charset="0"/>
                <a:ea typeface="宋体" panose="02010600030101010101" pitchFamily="2" charset="-122"/>
              </a:rPr>
              <a:t>信号波形</a:t>
            </a:r>
          </a:p>
        </p:txBody>
      </p:sp>
      <p:graphicFrame>
        <p:nvGraphicFramePr>
          <p:cNvPr id="431143" name="Object 39"/>
          <p:cNvGraphicFramePr/>
          <p:nvPr/>
        </p:nvGraphicFramePr>
        <p:xfrm>
          <a:off x="2630488" y="5674995"/>
          <a:ext cx="204787" cy="239713"/>
        </p:xfrm>
        <a:graphic>
          <a:graphicData uri="http://schemas.openxmlformats.org/presentationml/2006/ole">
            <mc:AlternateContent xmlns:mc="http://schemas.openxmlformats.org/markup-compatibility/2006">
              <mc:Choice xmlns:v="urn:schemas-microsoft-com:vml" Requires="v">
                <p:oleObj spid="_x0000_s26832" r:id="rId4" imgW="152400" imgH="139700" progId="Equation.3">
                  <p:embed/>
                </p:oleObj>
              </mc:Choice>
              <mc:Fallback>
                <p:oleObj r:id="rId4" imgW="152400" imgH="139700" progId="Equation.3">
                  <p:embed/>
                  <p:pic>
                    <p:nvPicPr>
                      <p:cNvPr id="0" name="图片 3145"/>
                      <p:cNvPicPr/>
                      <p:nvPr/>
                    </p:nvPicPr>
                    <p:blipFill>
                      <a:blip r:embed="rId5"/>
                      <a:stretch>
                        <a:fillRect/>
                      </a:stretch>
                    </p:blipFill>
                    <p:spPr>
                      <a:xfrm>
                        <a:off x="2630488" y="5674995"/>
                        <a:ext cx="204787" cy="239713"/>
                      </a:xfrm>
                      <a:prstGeom prst="rect">
                        <a:avLst/>
                      </a:prstGeom>
                      <a:noFill/>
                      <a:ln w="38100">
                        <a:noFill/>
                        <a:miter/>
                      </a:ln>
                    </p:spPr>
                  </p:pic>
                </p:oleObj>
              </mc:Fallback>
            </mc:AlternateContent>
          </a:graphicData>
        </a:graphic>
      </p:graphicFrame>
      <p:sp>
        <p:nvSpPr>
          <p:cNvPr id="431145" name="Text Box 41"/>
          <p:cNvSpPr txBox="1"/>
          <p:nvPr/>
        </p:nvSpPr>
        <p:spPr>
          <a:xfrm>
            <a:off x="421958" y="5674995"/>
            <a:ext cx="431800" cy="457200"/>
          </a:xfrm>
          <a:prstGeom prst="rect">
            <a:avLst/>
          </a:prstGeom>
          <a:noFill/>
          <a:ln w="9525">
            <a:noFill/>
          </a:ln>
        </p:spPr>
        <p:txBody>
          <a:bodyPr>
            <a:spAutoFit/>
          </a:bodyPr>
          <a:lstStyle/>
          <a:p>
            <a:pPr lvl="0" eaLnBrk="1" hangingPunct="1">
              <a:spcBef>
                <a:spcPct val="50000"/>
              </a:spcBef>
            </a:pPr>
            <a:r>
              <a:rPr lang="en-US" altLang="zh-CN" i="1" dirty="0">
                <a:solidFill>
                  <a:srgbClr val="FF0000"/>
                </a:solidFill>
                <a:latin typeface="Times New Roman" panose="02020603050405020304" charset="0"/>
                <a:ea typeface="仿宋_GB2312" pitchFamily="49" charset="-122"/>
              </a:rPr>
              <a:t>0</a:t>
            </a:r>
          </a:p>
        </p:txBody>
      </p:sp>
      <p:graphicFrame>
        <p:nvGraphicFramePr>
          <p:cNvPr id="431149" name="Object 45"/>
          <p:cNvGraphicFramePr/>
          <p:nvPr/>
        </p:nvGraphicFramePr>
        <p:xfrm>
          <a:off x="4817110" y="5674995"/>
          <a:ext cx="204788" cy="239713"/>
        </p:xfrm>
        <a:graphic>
          <a:graphicData uri="http://schemas.openxmlformats.org/presentationml/2006/ole">
            <mc:AlternateContent xmlns:mc="http://schemas.openxmlformats.org/markup-compatibility/2006">
              <mc:Choice xmlns:v="urn:schemas-microsoft-com:vml" Requires="v">
                <p:oleObj spid="_x0000_s26833" r:id="rId6" imgW="152400" imgH="139700" progId="Equation.3">
                  <p:embed/>
                </p:oleObj>
              </mc:Choice>
              <mc:Fallback>
                <p:oleObj r:id="rId6" imgW="152400" imgH="139700" progId="Equation.3">
                  <p:embed/>
                  <p:pic>
                    <p:nvPicPr>
                      <p:cNvPr id="0" name="图片 3148"/>
                      <p:cNvPicPr/>
                      <p:nvPr/>
                    </p:nvPicPr>
                    <p:blipFill>
                      <a:blip r:embed="rId5"/>
                      <a:stretch>
                        <a:fillRect/>
                      </a:stretch>
                    </p:blipFill>
                    <p:spPr>
                      <a:xfrm>
                        <a:off x="4817110" y="5674995"/>
                        <a:ext cx="204788" cy="239713"/>
                      </a:xfrm>
                      <a:prstGeom prst="rect">
                        <a:avLst/>
                      </a:prstGeom>
                      <a:noFill/>
                      <a:ln w="38100">
                        <a:noFill/>
                        <a:miter/>
                      </a:ln>
                    </p:spPr>
                  </p:pic>
                </p:oleObj>
              </mc:Fallback>
            </mc:AlternateContent>
          </a:graphicData>
        </a:graphic>
      </p:graphicFrame>
      <p:graphicFrame>
        <p:nvGraphicFramePr>
          <p:cNvPr id="431150" name="Object 46"/>
          <p:cNvGraphicFramePr/>
          <p:nvPr/>
        </p:nvGraphicFramePr>
        <p:xfrm>
          <a:off x="4022725" y="5674995"/>
          <a:ext cx="217488" cy="293688"/>
        </p:xfrm>
        <a:graphic>
          <a:graphicData uri="http://schemas.openxmlformats.org/presentationml/2006/ole">
            <mc:AlternateContent xmlns:mc="http://schemas.openxmlformats.org/markup-compatibility/2006">
              <mc:Choice xmlns:v="urn:schemas-microsoft-com:vml" Requires="v">
                <p:oleObj spid="_x0000_s26834" r:id="rId7" imgW="127000" imgH="177165" progId="Equation.3">
                  <p:embed/>
                </p:oleObj>
              </mc:Choice>
              <mc:Fallback>
                <p:oleObj r:id="rId7" imgW="127000" imgH="177165" progId="Equation.3">
                  <p:embed/>
                  <p:pic>
                    <p:nvPicPr>
                      <p:cNvPr id="0" name="图片 3141"/>
                      <p:cNvPicPr/>
                      <p:nvPr/>
                    </p:nvPicPr>
                    <p:blipFill>
                      <a:blip r:embed="rId8"/>
                      <a:stretch>
                        <a:fillRect/>
                      </a:stretch>
                    </p:blipFill>
                    <p:spPr>
                      <a:xfrm>
                        <a:off x="4022725" y="5674995"/>
                        <a:ext cx="217488" cy="293688"/>
                      </a:xfrm>
                      <a:prstGeom prst="rect">
                        <a:avLst/>
                      </a:prstGeom>
                      <a:noFill/>
                      <a:ln w="38100">
                        <a:noFill/>
                        <a:miter/>
                      </a:ln>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0802"/>
                                        </p:tgtEl>
                                        <p:attrNameLst>
                                          <p:attrName>style.visibility</p:attrName>
                                        </p:attrNameLst>
                                      </p:cBhvr>
                                      <p:to>
                                        <p:strVal val="visible"/>
                                      </p:to>
                                    </p:set>
                                    <p:animEffect transition="in" filter="wipe(left)">
                                      <p:cBhvr>
                                        <p:cTn id="7" dur="500"/>
                                        <p:tgtEl>
                                          <p:spTgt spid="4608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0816"/>
                                        </p:tgtEl>
                                        <p:attrNameLst>
                                          <p:attrName>style.visibility</p:attrName>
                                        </p:attrNameLst>
                                      </p:cBhvr>
                                      <p:to>
                                        <p:strVal val="visible"/>
                                      </p:to>
                                    </p:set>
                                    <p:animEffect transition="in" filter="wipe(left)">
                                      <p:cBhvr>
                                        <p:cTn id="12" dur="500"/>
                                        <p:tgtEl>
                                          <p:spTgt spid="4608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0884"/>
                                        </p:tgtEl>
                                        <p:attrNameLst>
                                          <p:attrName>style.visibility</p:attrName>
                                        </p:attrNameLst>
                                      </p:cBhvr>
                                      <p:to>
                                        <p:strVal val="visible"/>
                                      </p:to>
                                    </p:set>
                                    <p:animEffect transition="in" filter="wipe(left)">
                                      <p:cBhvr>
                                        <p:cTn id="17" dur="500"/>
                                        <p:tgtEl>
                                          <p:spTgt spid="4608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0824"/>
                                        </p:tgtEl>
                                        <p:attrNameLst>
                                          <p:attrName>style.visibility</p:attrName>
                                        </p:attrNameLst>
                                      </p:cBhvr>
                                      <p:to>
                                        <p:strVal val="visible"/>
                                      </p:to>
                                    </p:set>
                                    <p:animEffect transition="in" filter="wipe(left)">
                                      <p:cBhvr>
                                        <p:cTn id="22" dur="500"/>
                                        <p:tgtEl>
                                          <p:spTgt spid="4608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60841"/>
                                        </p:tgtEl>
                                        <p:attrNameLst>
                                          <p:attrName>style.visibility</p:attrName>
                                        </p:attrNameLst>
                                      </p:cBhvr>
                                      <p:to>
                                        <p:strVal val="visible"/>
                                      </p:to>
                                    </p:set>
                                    <p:animEffect transition="in" filter="wipe(left)">
                                      <p:cBhvr>
                                        <p:cTn id="27" dur="500"/>
                                        <p:tgtEl>
                                          <p:spTgt spid="4608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60836"/>
                                        </p:tgtEl>
                                        <p:attrNameLst>
                                          <p:attrName>style.visibility</p:attrName>
                                        </p:attrNameLst>
                                      </p:cBhvr>
                                      <p:to>
                                        <p:strVal val="visible"/>
                                      </p:to>
                                    </p:set>
                                    <p:animEffect transition="in" filter="wipe(left)">
                                      <p:cBhvr>
                                        <p:cTn id="32" dur="500"/>
                                        <p:tgtEl>
                                          <p:spTgt spid="46083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431145"/>
                                        </p:tgtEl>
                                        <p:attrNameLst>
                                          <p:attrName>style.visibility</p:attrName>
                                        </p:attrNameLst>
                                      </p:cBhvr>
                                      <p:to>
                                        <p:strVal val="visible"/>
                                      </p:to>
                                    </p:set>
                                    <p:anim calcmode="lin" valueType="num">
                                      <p:cBhvr additive="base">
                                        <p:cTn id="37" dur="2000" fill="hold"/>
                                        <p:tgtEl>
                                          <p:spTgt spid="431145"/>
                                        </p:tgtEl>
                                        <p:attrNameLst>
                                          <p:attrName>ppt_x</p:attrName>
                                        </p:attrNameLst>
                                      </p:cBhvr>
                                      <p:tavLst>
                                        <p:tav tm="0">
                                          <p:val>
                                            <p:strVal val="1+#ppt_w/2"/>
                                          </p:val>
                                        </p:tav>
                                        <p:tav tm="100000">
                                          <p:val>
                                            <p:strVal val="#ppt_x"/>
                                          </p:val>
                                        </p:tav>
                                      </p:tavLst>
                                    </p:anim>
                                    <p:anim calcmode="lin" valueType="num">
                                      <p:cBhvr additive="base">
                                        <p:cTn id="38" dur="2000" fill="hold"/>
                                        <p:tgtEl>
                                          <p:spTgt spid="43114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431143"/>
                                        </p:tgtEl>
                                        <p:attrNameLst>
                                          <p:attrName>style.visibility</p:attrName>
                                        </p:attrNameLst>
                                      </p:cBhvr>
                                      <p:to>
                                        <p:strVal val="visible"/>
                                      </p:to>
                                    </p:set>
                                    <p:anim calcmode="lin" valueType="num">
                                      <p:cBhvr additive="base">
                                        <p:cTn id="43" dur="2000" fill="hold"/>
                                        <p:tgtEl>
                                          <p:spTgt spid="431143"/>
                                        </p:tgtEl>
                                        <p:attrNameLst>
                                          <p:attrName>ppt_x</p:attrName>
                                        </p:attrNameLst>
                                      </p:cBhvr>
                                      <p:tavLst>
                                        <p:tav tm="0">
                                          <p:val>
                                            <p:strVal val="1+#ppt_w/2"/>
                                          </p:val>
                                        </p:tav>
                                        <p:tav tm="100000">
                                          <p:val>
                                            <p:strVal val="#ppt_x"/>
                                          </p:val>
                                        </p:tav>
                                      </p:tavLst>
                                    </p:anim>
                                    <p:anim calcmode="lin" valueType="num">
                                      <p:cBhvr additive="base">
                                        <p:cTn id="44" dur="2000" fill="hold"/>
                                        <p:tgtEl>
                                          <p:spTgt spid="43114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431149"/>
                                        </p:tgtEl>
                                        <p:attrNameLst>
                                          <p:attrName>style.visibility</p:attrName>
                                        </p:attrNameLst>
                                      </p:cBhvr>
                                      <p:to>
                                        <p:strVal val="visible"/>
                                      </p:to>
                                    </p:set>
                                    <p:anim calcmode="lin" valueType="num">
                                      <p:cBhvr additive="base">
                                        <p:cTn id="49" dur="2000" fill="hold"/>
                                        <p:tgtEl>
                                          <p:spTgt spid="431149"/>
                                        </p:tgtEl>
                                        <p:attrNameLst>
                                          <p:attrName>ppt_x</p:attrName>
                                        </p:attrNameLst>
                                      </p:cBhvr>
                                      <p:tavLst>
                                        <p:tav tm="0">
                                          <p:val>
                                            <p:strVal val="1+#ppt_w/2"/>
                                          </p:val>
                                        </p:tav>
                                        <p:tav tm="100000">
                                          <p:val>
                                            <p:strVal val="#ppt_x"/>
                                          </p:val>
                                        </p:tav>
                                      </p:tavLst>
                                    </p:anim>
                                    <p:anim calcmode="lin" valueType="num">
                                      <p:cBhvr additive="base">
                                        <p:cTn id="50" dur="2000" fill="hold"/>
                                        <p:tgtEl>
                                          <p:spTgt spid="43114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nodeType="clickEffect">
                                  <p:stCondLst>
                                    <p:cond delay="0"/>
                                  </p:stCondLst>
                                  <p:childTnLst>
                                    <p:set>
                                      <p:cBhvr>
                                        <p:cTn id="54" dur="1" fill="hold">
                                          <p:stCondLst>
                                            <p:cond delay="0"/>
                                          </p:stCondLst>
                                        </p:cTn>
                                        <p:tgtEl>
                                          <p:spTgt spid="431150"/>
                                        </p:tgtEl>
                                        <p:attrNameLst>
                                          <p:attrName>style.visibility</p:attrName>
                                        </p:attrNameLst>
                                      </p:cBhvr>
                                      <p:to>
                                        <p:strVal val="visible"/>
                                      </p:to>
                                    </p:set>
                                    <p:anim calcmode="lin" valueType="num">
                                      <p:cBhvr additive="base">
                                        <p:cTn id="55" dur="2000" fill="hold"/>
                                        <p:tgtEl>
                                          <p:spTgt spid="431150"/>
                                        </p:tgtEl>
                                        <p:attrNameLst>
                                          <p:attrName>ppt_x</p:attrName>
                                        </p:attrNameLst>
                                      </p:cBhvr>
                                      <p:tavLst>
                                        <p:tav tm="0">
                                          <p:val>
                                            <p:strVal val="1+#ppt_w/2"/>
                                          </p:val>
                                        </p:tav>
                                        <p:tav tm="100000">
                                          <p:val>
                                            <p:strVal val="#ppt_x"/>
                                          </p:val>
                                        </p:tav>
                                      </p:tavLst>
                                    </p:anim>
                                    <p:anim calcmode="lin" valueType="num">
                                      <p:cBhvr additive="base">
                                        <p:cTn id="56" dur="2000" fill="hold"/>
                                        <p:tgtEl>
                                          <p:spTgt spid="4311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4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250825" y="214630"/>
            <a:ext cx="8693150" cy="1132840"/>
          </a:xfrm>
        </p:spPr>
        <p:txBody>
          <a:bodyPr/>
          <a:lstStyle/>
          <a:p>
            <a:r>
              <a:rPr lang="zh-CN" altLang="en-US"/>
              <a:t>调制技术的性能比较</a:t>
            </a:r>
          </a:p>
        </p:txBody>
      </p:sp>
      <p:sp>
        <p:nvSpPr>
          <p:cNvPr id="44034" name="内容占位符 2"/>
          <p:cNvSpPr>
            <a:spLocks noGrp="1"/>
          </p:cNvSpPr>
          <p:nvPr>
            <p:ph idx="1"/>
          </p:nvPr>
        </p:nvSpPr>
        <p:spPr>
          <a:xfrm>
            <a:off x="250825" y="1342390"/>
            <a:ext cx="8704263" cy="4287838"/>
          </a:xfrm>
        </p:spPr>
        <p:txBody>
          <a:bodyPr/>
          <a:lstStyle/>
          <a:p>
            <a:pPr marL="0" lvl="1"/>
            <a:r>
              <a:rPr lang="zh-CN" altLang="en-US" dirty="0"/>
              <a:t>调制信号的带宽（</a:t>
            </a:r>
            <a:r>
              <a:rPr lang="en-US" altLang="zh-CN" i="1" dirty="0"/>
              <a:t>B</a:t>
            </a:r>
            <a:r>
              <a:rPr lang="en-US" altLang="zh-CN" i="1" baseline="-25000" dirty="0"/>
              <a:t>T</a:t>
            </a:r>
            <a:r>
              <a:rPr lang="zh-CN" altLang="en-US" dirty="0"/>
              <a:t>），考虑滤波器下降沿包含的旁瓣冗余率</a:t>
            </a:r>
            <a:r>
              <a:rPr lang="en-US" altLang="zh-CN" dirty="0">
                <a:sym typeface="+mn-ea"/>
              </a:rPr>
              <a:t> </a:t>
            </a:r>
            <a:r>
              <a:rPr lang="en-US" altLang="zh-CN" i="1" dirty="0">
                <a:sym typeface="+mn-ea"/>
              </a:rPr>
              <a:t>r</a:t>
            </a:r>
            <a:r>
              <a:rPr lang="zh-CN" altLang="en-US" dirty="0"/>
              <a:t>，</a:t>
            </a:r>
            <a:r>
              <a:rPr lang="en-US" altLang="zh-CN" sz="3200" dirty="0">
                <a:sym typeface="+mn-ea"/>
              </a:rPr>
              <a:t>0&lt; </a:t>
            </a:r>
            <a:r>
              <a:rPr lang="en-US" altLang="zh-CN" sz="3200" i="1" dirty="0">
                <a:sym typeface="+mn-ea"/>
              </a:rPr>
              <a:t>r </a:t>
            </a:r>
            <a:r>
              <a:rPr lang="en-US" altLang="zh-CN" sz="3200" dirty="0">
                <a:sym typeface="+mn-ea"/>
              </a:rPr>
              <a:t>&lt;1</a:t>
            </a:r>
            <a:r>
              <a:rPr lang="zh-CN" altLang="en-US" sz="3200" dirty="0">
                <a:sym typeface="+mn-ea"/>
              </a:rPr>
              <a:t>，</a:t>
            </a:r>
            <a:r>
              <a:rPr lang="zh-CN" altLang="en-US" sz="2400" dirty="0">
                <a:sym typeface="+mn-ea"/>
              </a:rPr>
              <a:t>和信号的滤波技术有关</a:t>
            </a:r>
            <a:endParaRPr lang="en-US" altLang="zh-CN" sz="2400" dirty="0"/>
          </a:p>
          <a:p>
            <a:pPr marL="0" indent="0">
              <a:buNone/>
            </a:pPr>
            <a:endParaRPr lang="en-US" altLang="zh-CN" sz="2400" dirty="0"/>
          </a:p>
          <a:p>
            <a:pPr lvl="1"/>
            <a:r>
              <a:rPr lang="zh-CN" altLang="en-US" dirty="0"/>
              <a:t>对</a:t>
            </a:r>
            <a:r>
              <a:rPr lang="en-US" altLang="zh-CN" dirty="0"/>
              <a:t>ASK, PSK	</a:t>
            </a:r>
            <a:r>
              <a:rPr lang="en-US" altLang="zh-CN" i="1" dirty="0"/>
              <a:t>B</a:t>
            </a:r>
            <a:r>
              <a:rPr lang="en-US" altLang="zh-CN" i="1" baseline="-25000" dirty="0"/>
              <a:t>T </a:t>
            </a:r>
            <a:r>
              <a:rPr lang="en-US" altLang="zh-CN" dirty="0"/>
              <a:t>= (1+</a:t>
            </a:r>
            <a:r>
              <a:rPr lang="en-US" altLang="zh-CN" i="1" dirty="0"/>
              <a:t>r</a:t>
            </a:r>
            <a:r>
              <a:rPr lang="en-US" altLang="zh-CN" dirty="0"/>
              <a:t>)</a:t>
            </a:r>
            <a:r>
              <a:rPr lang="en-US" altLang="zh-CN" i="1" dirty="0"/>
              <a:t>R</a:t>
            </a:r>
          </a:p>
          <a:p>
            <a:pPr lvl="1"/>
            <a:r>
              <a:rPr lang="zh-CN" altLang="en-US" dirty="0"/>
              <a:t>对</a:t>
            </a:r>
            <a:r>
              <a:rPr lang="en-US" altLang="zh-CN" dirty="0"/>
              <a:t>FSK		</a:t>
            </a:r>
            <a:r>
              <a:rPr lang="en-US" altLang="zh-CN" i="1" dirty="0"/>
              <a:t>B</a:t>
            </a:r>
            <a:r>
              <a:rPr lang="en-US" altLang="zh-CN" i="1" baseline="-25000" dirty="0"/>
              <a:t>T </a:t>
            </a:r>
            <a:r>
              <a:rPr lang="en-US" altLang="zh-CN" dirty="0"/>
              <a:t>= 2</a:t>
            </a:r>
            <a:r>
              <a:rPr lang="en-US" altLang="zh-CN" i="1" dirty="0">
                <a:cs typeface="Times New Roman" panose="02020603050405020304" charset="0"/>
              </a:rPr>
              <a:t>D</a:t>
            </a:r>
            <a:r>
              <a:rPr lang="en-US" altLang="zh-CN" i="1" dirty="0"/>
              <a:t>F+</a:t>
            </a:r>
            <a:r>
              <a:rPr lang="en-US" altLang="zh-CN" dirty="0"/>
              <a:t>(1+</a:t>
            </a:r>
            <a:r>
              <a:rPr lang="en-US" altLang="zh-CN" i="1" dirty="0"/>
              <a:t>r</a:t>
            </a:r>
            <a:r>
              <a:rPr lang="en-US" altLang="zh-CN" dirty="0"/>
              <a:t>)</a:t>
            </a:r>
            <a:r>
              <a:rPr lang="en-US" altLang="zh-CN" i="1" dirty="0"/>
              <a:t>R</a:t>
            </a:r>
          </a:p>
          <a:p>
            <a:pPr lvl="2"/>
            <a:r>
              <a:rPr lang="en-US" altLang="zh-CN" i="1" dirty="0"/>
              <a:t>R</a:t>
            </a:r>
            <a:r>
              <a:rPr lang="zh-CN" altLang="en-US" dirty="0"/>
              <a:t>，比特率</a:t>
            </a:r>
            <a:endParaRPr lang="en-US" altLang="zh-CN" dirty="0"/>
          </a:p>
          <a:p>
            <a:pPr lvl="2"/>
            <a:r>
              <a:rPr lang="en-US" altLang="zh-CN" i="1" dirty="0"/>
              <a:t>DF </a:t>
            </a:r>
            <a:r>
              <a:rPr lang="en-US" altLang="zh-CN" dirty="0"/>
              <a:t>= </a:t>
            </a:r>
            <a:r>
              <a:rPr lang="en-US" altLang="zh-CN" i="1" dirty="0"/>
              <a:t>f</a:t>
            </a:r>
            <a:r>
              <a:rPr lang="en-US" altLang="zh-CN" i="1" baseline="-25000" dirty="0"/>
              <a:t>c</a:t>
            </a:r>
            <a:r>
              <a:rPr lang="en-US" altLang="zh-CN" i="1" dirty="0"/>
              <a:t>-f</a:t>
            </a:r>
            <a:r>
              <a:rPr lang="en-US" altLang="zh-CN" baseline="-25000" dirty="0"/>
              <a:t>1 </a:t>
            </a:r>
            <a:r>
              <a:rPr lang="en-US" altLang="zh-CN" dirty="0"/>
              <a:t>= </a:t>
            </a:r>
            <a:r>
              <a:rPr lang="en-US" altLang="zh-CN" i="1" dirty="0"/>
              <a:t>f</a:t>
            </a:r>
            <a:r>
              <a:rPr lang="en-US" altLang="zh-CN" baseline="-25000" dirty="0"/>
              <a:t>2</a:t>
            </a:r>
            <a:r>
              <a:rPr lang="en-US" altLang="zh-CN" dirty="0"/>
              <a:t>-</a:t>
            </a:r>
            <a:r>
              <a:rPr lang="en-US" altLang="zh-CN" i="1" dirty="0"/>
              <a:t>f</a:t>
            </a:r>
            <a:r>
              <a:rPr lang="en-US" altLang="zh-CN" i="1" baseline="-25000" dirty="0"/>
              <a:t>c</a:t>
            </a:r>
          </a:p>
          <a:p>
            <a:pPr lvl="2"/>
            <a:r>
              <a:rPr lang="zh-CN" altLang="en-US" dirty="0">
                <a:sym typeface="+mn-ea"/>
              </a:rPr>
              <a:t>前面推导中</a:t>
            </a:r>
            <a:r>
              <a:rPr lang="en-US" altLang="zh-CN" dirty="0">
                <a:sym typeface="+mn-ea"/>
              </a:rPr>
              <a:t> </a:t>
            </a:r>
            <a:r>
              <a:rPr lang="en-US" altLang="zh-CN" i="1" dirty="0">
                <a:sym typeface="+mn-ea"/>
              </a:rPr>
              <a:t>r</a:t>
            </a:r>
            <a:r>
              <a:rPr lang="en-US" altLang="zh-CN" dirty="0">
                <a:sym typeface="+mn-ea"/>
              </a:rPr>
              <a:t>=1</a:t>
            </a:r>
            <a:r>
              <a:rPr lang="zh-CN" altLang="en-US" dirty="0">
                <a:sym typeface="+mn-ea"/>
              </a:rPr>
              <a:t>，故</a:t>
            </a:r>
            <a:r>
              <a:rPr lang="en-US" altLang="zh-CN" dirty="0">
                <a:sym typeface="+mn-ea"/>
              </a:rPr>
              <a:t>ASK =2R</a:t>
            </a:r>
            <a:r>
              <a:rPr lang="zh-CN" altLang="en-US" dirty="0">
                <a:sym typeface="+mn-ea"/>
              </a:rPr>
              <a:t>， </a:t>
            </a:r>
            <a:r>
              <a:rPr lang="en-US" altLang="zh-CN" dirty="0">
                <a:sym typeface="+mn-ea"/>
              </a:rPr>
              <a:t>FSK =4R</a:t>
            </a:r>
          </a:p>
          <a:p>
            <a:pPr lvl="2"/>
            <a:endParaRPr lang="en-US" altLang="zh-CN" i="1" dirty="0"/>
          </a:p>
          <a:p>
            <a:pPr lvl="2"/>
            <a:endParaRPr lang="zh-CN" altLang="en-US" dirty="0"/>
          </a:p>
        </p:txBody>
      </p:sp>
      <p:sp>
        <p:nvSpPr>
          <p:cNvPr id="4" name="灯片编号占位符 3"/>
          <p:cNvSpPr>
            <a:spLocks noGrp="1"/>
          </p:cNvSpPr>
          <p:nvPr>
            <p:ph type="sldNum" sz="quarter" idx="12"/>
          </p:nvPr>
        </p:nvSpPr>
        <p:spPr/>
        <p:txBody>
          <a:bodyPr/>
          <a:lstStyle/>
          <a:p>
            <a:pPr>
              <a:defRPr/>
            </a:pPr>
            <a:fld id="{4CE821DB-57EF-4197-9ABD-090A1088DD43}" type="slidenum">
              <a:rPr lang="zh-CN" altLang="en-US" smtClean="0"/>
              <a:t>42</a:t>
            </a:fld>
            <a:endParaRPr lang="zh-CN" altLang="en-US"/>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内容占位符 2"/>
          <p:cNvSpPr>
            <a:spLocks noGrp="1"/>
          </p:cNvSpPr>
          <p:nvPr>
            <p:ph idx="1"/>
          </p:nvPr>
        </p:nvSpPr>
        <p:spPr>
          <a:xfrm>
            <a:off x="250825" y="692150"/>
            <a:ext cx="8704263" cy="5440363"/>
          </a:xfrm>
        </p:spPr>
        <p:txBody>
          <a:bodyPr/>
          <a:lstStyle/>
          <a:p>
            <a:pPr lvl="1"/>
            <a:r>
              <a:rPr lang="zh-CN" altLang="en-US" dirty="0"/>
              <a:t>对</a:t>
            </a:r>
            <a:r>
              <a:rPr lang="en-US" altLang="zh-CN" dirty="0"/>
              <a:t>MPSK</a:t>
            </a:r>
            <a:r>
              <a:rPr lang="zh-CN" altLang="en-US" dirty="0"/>
              <a:t>，</a:t>
            </a:r>
            <a:endParaRPr lang="en-US" altLang="zh-CN" dirty="0"/>
          </a:p>
          <a:p>
            <a:pPr lvl="1"/>
            <a:endParaRPr lang="en-US" altLang="zh-CN" dirty="0"/>
          </a:p>
          <a:p>
            <a:pPr lvl="1"/>
            <a:r>
              <a:rPr lang="en-US" altLang="zh-CN" dirty="0"/>
              <a:t>MFSK</a:t>
            </a:r>
            <a:r>
              <a:rPr lang="zh-CN" altLang="en-US" dirty="0"/>
              <a:t>，</a:t>
            </a:r>
            <a:endParaRPr lang="en-US" altLang="zh-CN" dirty="0"/>
          </a:p>
          <a:p>
            <a:pPr lvl="1"/>
            <a:endParaRPr lang="en-US" altLang="zh-CN" dirty="0"/>
          </a:p>
          <a:p>
            <a:pPr lvl="2"/>
            <a:r>
              <a:rPr lang="en-US" altLang="zh-CN" i="1" dirty="0"/>
              <a:t>L</a:t>
            </a:r>
            <a:r>
              <a:rPr lang="zh-CN" altLang="en-US" dirty="0"/>
              <a:t>，单个信号包含的</a:t>
            </a:r>
            <a:r>
              <a:rPr lang="en-US" altLang="zh-CN" dirty="0"/>
              <a:t>bit</a:t>
            </a:r>
            <a:r>
              <a:rPr lang="zh-CN" altLang="en-US" dirty="0"/>
              <a:t>数</a:t>
            </a:r>
            <a:endParaRPr lang="en-US" altLang="zh-CN" dirty="0"/>
          </a:p>
          <a:p>
            <a:pPr lvl="2"/>
            <a:r>
              <a:rPr lang="en-US" altLang="zh-CN" i="1" dirty="0"/>
              <a:t>M</a:t>
            </a:r>
            <a:r>
              <a:rPr lang="zh-CN" altLang="en-US" dirty="0"/>
              <a:t>，不同信号个数</a:t>
            </a:r>
            <a:endParaRPr lang="en-US" altLang="zh-CN" dirty="0"/>
          </a:p>
          <a:p>
            <a:pPr lvl="1"/>
            <a:r>
              <a:rPr lang="zh-CN" altLang="en-US" dirty="0"/>
              <a:t>带宽利用率</a:t>
            </a:r>
            <a:r>
              <a:rPr lang="en-US" altLang="zh-CN" dirty="0"/>
              <a:t>R/B</a:t>
            </a:r>
            <a:r>
              <a:rPr lang="en-US" altLang="zh-CN" baseline="-25000" dirty="0"/>
              <a:t>T</a:t>
            </a:r>
            <a:endParaRPr lang="en-US" altLang="zh-CN" dirty="0"/>
          </a:p>
          <a:p>
            <a:pPr lvl="2"/>
            <a:r>
              <a:rPr lang="en-US" altLang="zh-CN" dirty="0"/>
              <a:t>MFSK</a:t>
            </a:r>
            <a:r>
              <a:rPr lang="zh-CN" altLang="en-US" dirty="0"/>
              <a:t>：</a:t>
            </a:r>
            <a:r>
              <a:rPr lang="en-US" altLang="zh-CN" dirty="0"/>
              <a:t>M</a:t>
            </a:r>
            <a:r>
              <a:rPr lang="zh-CN" altLang="en-US" dirty="0"/>
              <a:t>越大 利用率越低，设</a:t>
            </a:r>
            <a:r>
              <a:rPr lang="en-US" altLang="zh-CN" dirty="0"/>
              <a:t>r =1</a:t>
            </a:r>
            <a:r>
              <a:rPr lang="zh-CN" altLang="en-US" dirty="0"/>
              <a:t>，则</a:t>
            </a:r>
          </a:p>
          <a:p>
            <a:pPr lvl="2"/>
            <a:endParaRPr lang="zh-CN" altLang="en-US" dirty="0"/>
          </a:p>
          <a:p>
            <a:pPr lvl="2"/>
            <a:endParaRPr lang="zh-CN" altLang="en-US" dirty="0"/>
          </a:p>
          <a:p>
            <a:pPr lvl="2"/>
            <a:r>
              <a:rPr lang="en-US" altLang="zh-CN" dirty="0"/>
              <a:t>MPSK</a:t>
            </a:r>
            <a:r>
              <a:rPr lang="zh-CN" altLang="en-US" dirty="0"/>
              <a:t>：</a:t>
            </a:r>
            <a:r>
              <a:rPr lang="en-US" altLang="zh-CN" dirty="0"/>
              <a:t>M</a:t>
            </a:r>
            <a:r>
              <a:rPr lang="zh-CN" altLang="en-US" dirty="0"/>
              <a:t>越大 利用率越高</a:t>
            </a:r>
          </a:p>
        </p:txBody>
      </p:sp>
      <p:sp>
        <p:nvSpPr>
          <p:cNvPr id="4" name="灯片编号占位符 3"/>
          <p:cNvSpPr>
            <a:spLocks noGrp="1"/>
          </p:cNvSpPr>
          <p:nvPr>
            <p:ph type="sldNum" sz="quarter" idx="12"/>
          </p:nvPr>
        </p:nvSpPr>
        <p:spPr/>
        <p:txBody>
          <a:bodyPr/>
          <a:lstStyle/>
          <a:p>
            <a:pPr>
              <a:defRPr/>
            </a:pPr>
            <a:fld id="{748B7854-3490-42AE-842B-554255994428}" type="slidenum">
              <a:rPr lang="zh-CN" altLang="en-US" smtClean="0"/>
              <a:t>43</a:t>
            </a:fld>
            <a:endParaRPr lang="zh-CN" altLang="en-US"/>
          </a:p>
        </p:txBody>
      </p:sp>
      <p:graphicFrame>
        <p:nvGraphicFramePr>
          <p:cNvPr id="8194" name="Object 2"/>
          <p:cNvGraphicFramePr>
            <a:graphicFrameLocks noChangeAspect="1"/>
          </p:cNvGraphicFramePr>
          <p:nvPr/>
        </p:nvGraphicFramePr>
        <p:xfrm>
          <a:off x="2700338" y="333375"/>
          <a:ext cx="4343400" cy="1235075"/>
        </p:xfrm>
        <a:graphic>
          <a:graphicData uri="http://schemas.openxmlformats.org/presentationml/2006/ole">
            <mc:AlternateContent xmlns:mc="http://schemas.openxmlformats.org/markup-compatibility/2006">
              <mc:Choice xmlns:v="urn:schemas-microsoft-com:vml" Requires="v">
                <p:oleObj spid="_x0000_s27856" name="Equation" r:id="rId3" imgW="42062400" imgH="11582400" progId="Equation.3">
                  <p:embed/>
                </p:oleObj>
              </mc:Choice>
              <mc:Fallback>
                <p:oleObj name="Equation" r:id="rId3" imgW="42062400" imgH="11582400" progId="Equation.3">
                  <p:embed/>
                  <p:pic>
                    <p:nvPicPr>
                      <p:cNvPr id="0" name="Object 2"/>
                      <p:cNvPicPr>
                        <a:picLocks noChangeAspect="1"/>
                      </p:cNvPicPr>
                      <p:nvPr/>
                    </p:nvPicPr>
                    <p:blipFill>
                      <a:blip r:embed="rId4"/>
                      <a:stretch>
                        <a:fillRect/>
                      </a:stretch>
                    </p:blipFill>
                    <p:spPr>
                      <a:xfrm>
                        <a:off x="2700338" y="333375"/>
                        <a:ext cx="4343400" cy="1235075"/>
                      </a:xfrm>
                      <a:prstGeom prst="rect">
                        <a:avLst/>
                      </a:prstGeom>
                      <a:noFill/>
                      <a:ln w="9525">
                        <a:noFill/>
                      </a:ln>
                    </p:spPr>
                  </p:pic>
                </p:oleObj>
              </mc:Fallback>
            </mc:AlternateContent>
          </a:graphicData>
        </a:graphic>
      </p:graphicFrame>
      <p:graphicFrame>
        <p:nvGraphicFramePr>
          <p:cNvPr id="8195" name="Object 4"/>
          <p:cNvGraphicFramePr>
            <a:graphicFrameLocks noChangeAspect="1"/>
          </p:cNvGraphicFramePr>
          <p:nvPr/>
        </p:nvGraphicFramePr>
        <p:xfrm>
          <a:off x="2339975" y="1412875"/>
          <a:ext cx="2743200" cy="1196975"/>
        </p:xfrm>
        <a:graphic>
          <a:graphicData uri="http://schemas.openxmlformats.org/presentationml/2006/ole">
            <mc:AlternateContent xmlns:mc="http://schemas.openxmlformats.org/markup-compatibility/2006">
              <mc:Choice xmlns:v="urn:schemas-microsoft-com:vml" Requires="v">
                <p:oleObj spid="_x0000_s27857" name="Equation" r:id="rId5" imgW="27432000" imgH="11582400" progId="Equation.3">
                  <p:embed/>
                </p:oleObj>
              </mc:Choice>
              <mc:Fallback>
                <p:oleObj name="Equation" r:id="rId5" imgW="27432000" imgH="11582400" progId="Equation.3">
                  <p:embed/>
                  <p:pic>
                    <p:nvPicPr>
                      <p:cNvPr id="0" name="Object 4"/>
                      <p:cNvPicPr>
                        <a:picLocks noChangeAspect="1"/>
                      </p:cNvPicPr>
                      <p:nvPr/>
                    </p:nvPicPr>
                    <p:blipFill>
                      <a:blip r:embed="rId6"/>
                      <a:stretch>
                        <a:fillRect/>
                      </a:stretch>
                    </p:blipFill>
                    <p:spPr>
                      <a:xfrm>
                        <a:off x="2339975" y="1412875"/>
                        <a:ext cx="2743200" cy="1196975"/>
                      </a:xfrm>
                      <a:prstGeom prst="rect">
                        <a:avLst/>
                      </a:prstGeom>
                      <a:noFill/>
                      <a:ln w="9525">
                        <a:noFill/>
                      </a:ln>
                    </p:spPr>
                  </p:pic>
                </p:oleObj>
              </mc:Fallback>
            </mc:AlternateContent>
          </a:graphicData>
        </a:graphic>
      </p:graphicFrame>
      <p:graphicFrame>
        <p:nvGraphicFramePr>
          <p:cNvPr id="32784" name="对象 32783"/>
          <p:cNvGraphicFramePr/>
          <p:nvPr/>
        </p:nvGraphicFramePr>
        <p:xfrm>
          <a:off x="1261745" y="4592320"/>
          <a:ext cx="6005830" cy="893445"/>
        </p:xfrm>
        <a:graphic>
          <a:graphicData uri="http://schemas.openxmlformats.org/presentationml/2006/ole">
            <mc:AlternateContent xmlns:mc="http://schemas.openxmlformats.org/markup-compatibility/2006">
              <mc:Choice xmlns:v="urn:schemas-microsoft-com:vml" Requires="v">
                <p:oleObj spid="_x0000_s27858" r:id="rId7" imgW="7421880" imgH="936625" progId="Equation.3">
                  <p:embed/>
                </p:oleObj>
              </mc:Choice>
              <mc:Fallback>
                <p:oleObj r:id="rId7" imgW="7421880" imgH="936625" progId="Equation.3">
                  <p:embed/>
                  <p:pic>
                    <p:nvPicPr>
                      <p:cNvPr id="0" name="图片 3106"/>
                      <p:cNvPicPr/>
                      <p:nvPr/>
                    </p:nvPicPr>
                    <p:blipFill>
                      <a:blip r:embed="rId8"/>
                      <a:stretch>
                        <a:fillRect/>
                      </a:stretch>
                    </p:blipFill>
                    <p:spPr>
                      <a:xfrm>
                        <a:off x="1261745" y="4592320"/>
                        <a:ext cx="6005830" cy="893445"/>
                      </a:xfrm>
                      <a:prstGeom prst="rect">
                        <a:avLst/>
                      </a:prstGeom>
                      <a:noFill/>
                      <a:ln w="38100">
                        <a:noFill/>
                        <a:miter/>
                      </a:ln>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2784"/>
                                        </p:tgtEl>
                                        <p:attrNameLst>
                                          <p:attrName>style.visibility</p:attrName>
                                        </p:attrNameLst>
                                      </p:cBhvr>
                                      <p:to>
                                        <p:strVal val="visible"/>
                                      </p:to>
                                    </p:set>
                                    <p:animEffect transition="in" filter="randombar(horizontal)">
                                      <p:cBhvr>
                                        <p:cTn id="7" dur="500"/>
                                        <p:tgtEl>
                                          <p:spTgt spid="32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矩形 29698"/>
          <p:cNvSpPr/>
          <p:nvPr/>
        </p:nvSpPr>
        <p:spPr>
          <a:xfrm>
            <a:off x="0" y="3328988"/>
            <a:ext cx="9144000" cy="0"/>
          </a:xfrm>
          <a:prstGeom prst="rect">
            <a:avLst/>
          </a:prstGeom>
          <a:noFill/>
          <a:ln w="9525">
            <a:noFill/>
          </a:ln>
        </p:spPr>
        <p:txBody>
          <a:bodyPr/>
          <a:lstStyle/>
          <a:p>
            <a:endParaRPr lang="zh-CN" altLang="en-US"/>
          </a:p>
        </p:txBody>
      </p:sp>
      <p:sp>
        <p:nvSpPr>
          <p:cNvPr id="29700" name="矩形 29699"/>
          <p:cNvSpPr/>
          <p:nvPr/>
        </p:nvSpPr>
        <p:spPr>
          <a:xfrm>
            <a:off x="0" y="3243263"/>
            <a:ext cx="9144000" cy="0"/>
          </a:xfrm>
          <a:prstGeom prst="rect">
            <a:avLst/>
          </a:prstGeom>
          <a:noFill/>
          <a:ln w="9525">
            <a:noFill/>
          </a:ln>
        </p:spPr>
        <p:txBody>
          <a:bodyPr/>
          <a:lstStyle/>
          <a:p>
            <a:endParaRPr lang="zh-CN" altLang="en-US"/>
          </a:p>
        </p:txBody>
      </p:sp>
      <p:graphicFrame>
        <p:nvGraphicFramePr>
          <p:cNvPr id="29703" name="表格 29702"/>
          <p:cNvGraphicFramePr/>
          <p:nvPr/>
        </p:nvGraphicFramePr>
        <p:xfrm>
          <a:off x="971550" y="1631315"/>
          <a:ext cx="7129463" cy="3690302"/>
        </p:xfrm>
        <a:graphic>
          <a:graphicData uri="http://schemas.openxmlformats.org/drawingml/2006/table">
            <a:tbl>
              <a:tblPr/>
              <a:tblGrid>
                <a:gridCol w="1770063">
                  <a:extLst>
                    <a:ext uri="{9D8B030D-6E8A-4147-A177-3AD203B41FA5}">
                      <a16:colId xmlns:a16="http://schemas.microsoft.com/office/drawing/2014/main" val="20000"/>
                    </a:ext>
                  </a:extLst>
                </a:gridCol>
                <a:gridCol w="2014537">
                  <a:extLst>
                    <a:ext uri="{9D8B030D-6E8A-4147-A177-3AD203B41FA5}">
                      <a16:colId xmlns:a16="http://schemas.microsoft.com/office/drawing/2014/main" val="20001"/>
                    </a:ext>
                  </a:extLst>
                </a:gridCol>
                <a:gridCol w="3344863">
                  <a:extLst>
                    <a:ext uri="{9D8B030D-6E8A-4147-A177-3AD203B41FA5}">
                      <a16:colId xmlns:a16="http://schemas.microsoft.com/office/drawing/2014/main" val="20002"/>
                    </a:ext>
                  </a:extLst>
                </a:gridCol>
              </a:tblGrid>
              <a:tr h="3952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2000" dirty="0">
                          <a:ea typeface="隶书" pitchFamily="49" charset="-122"/>
                        </a:rPr>
                        <a:t>调制方式</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2000" dirty="0">
                          <a:ea typeface="隶书" pitchFamily="49" charset="-122"/>
                        </a:rPr>
                        <a:t>解调方式</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2000" dirty="0">
                          <a:ea typeface="隶书" pitchFamily="49" charset="-122"/>
                        </a:rPr>
                        <a:t>误码率公式</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4987">
                <a:tc rowSpan="2">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000">
                          <a:ea typeface="隶书" pitchFamily="49" charset="-122"/>
                        </a:rPr>
                        <a:t>2ASK</a:t>
                      </a:r>
                      <a:endParaRPr lang="zh-CN" altLang="en-US" sz="2000">
                        <a:ea typeface="隶书"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2000" dirty="0">
                          <a:ea typeface="隶书" pitchFamily="49" charset="-122"/>
                        </a:rPr>
                        <a:t>非相干检测</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dirty="0">
                        <a:ea typeface="隶书"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4988">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2000" dirty="0">
                          <a:ea typeface="隶书" pitchFamily="49" charset="-122"/>
                        </a:rPr>
                        <a:t>相干检测</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dirty="0">
                        <a:ea typeface="隶书"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9125">
                <a:tc rowSpan="2">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000">
                          <a:ea typeface="隶书" pitchFamily="49" charset="-122"/>
                        </a:rPr>
                        <a:t>2FSK</a:t>
                      </a:r>
                      <a:endParaRPr lang="zh-CN" altLang="en-US" sz="2000">
                        <a:ea typeface="隶书"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2000" dirty="0">
                          <a:ea typeface="隶书" pitchFamily="49" charset="-122"/>
                        </a:rPr>
                        <a:t>非相干检测</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dirty="0">
                        <a:ea typeface="隶书"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4987">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2000" dirty="0">
                          <a:ea typeface="隶书" pitchFamily="49" charset="-122"/>
                        </a:rPr>
                        <a:t>相干检测</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dirty="0">
                        <a:ea typeface="隶书"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4988">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000">
                          <a:ea typeface="隶书" pitchFamily="49" charset="-122"/>
                        </a:rPr>
                        <a:t>2PSK</a:t>
                      </a:r>
                      <a:endParaRPr lang="zh-CN" altLang="en-US" sz="2000">
                        <a:ea typeface="隶书"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2000" dirty="0">
                          <a:ea typeface="隶书" pitchFamily="49" charset="-122"/>
                        </a:rPr>
                        <a:t>相干检测</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dirty="0">
                        <a:ea typeface="隶书"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49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en-US" altLang="zh-CN" sz="2000">
                          <a:ea typeface="隶书" pitchFamily="49" charset="-122"/>
                        </a:rPr>
                        <a:t>2DPSK</a:t>
                      </a:r>
                      <a:endParaRPr lang="zh-CN" altLang="en-US" sz="2000">
                        <a:ea typeface="隶书" pitchFamily="49" charset="-122"/>
                      </a:endParaRP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spcBef>
                          <a:spcPct val="0"/>
                        </a:spcBef>
                        <a:buNone/>
                      </a:pPr>
                      <a:r>
                        <a:rPr lang="zh-CN" altLang="en-US" sz="2000" dirty="0">
                          <a:ea typeface="隶书" pitchFamily="49" charset="-122"/>
                        </a:rPr>
                        <a:t>差分检测</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Times New Roman" panose="0202060305040502030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sz="2000" dirty="0">
                        <a:ea typeface="隶书" pitchFamily="49" charset="-122"/>
                      </a:endParaRP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9735" name="矩形 29734"/>
          <p:cNvSpPr/>
          <p:nvPr/>
        </p:nvSpPr>
        <p:spPr>
          <a:xfrm>
            <a:off x="868363" y="1006475"/>
            <a:ext cx="7246620" cy="417830"/>
          </a:xfrm>
          <a:prstGeom prst="rect">
            <a:avLst/>
          </a:prstGeom>
          <a:noFill/>
          <a:ln w="9525">
            <a:noFill/>
          </a:ln>
        </p:spPr>
        <p:txBody>
          <a:bodyPr wrap="none" anchor="ctr">
            <a:spAutoFit/>
          </a:bodyPr>
          <a:lstStyle/>
          <a:p>
            <a:pPr lvl="0" eaLnBrk="1" hangingPunct="1">
              <a:buClrTx/>
              <a:buBlip>
                <a:blip r:embed="rId3"/>
              </a:buBlip>
            </a:pPr>
            <a:r>
              <a:rPr lang="en-US" altLang="zh-CN" sz="2000" dirty="0">
                <a:solidFill>
                  <a:srgbClr val="C00000"/>
                </a:solidFill>
                <a:latin typeface="隶书" pitchFamily="49" charset="-122"/>
                <a:ea typeface="隶书" pitchFamily="49" charset="-122"/>
              </a:rPr>
              <a:t> </a:t>
            </a:r>
            <a:r>
              <a:rPr lang="zh-CN" altLang="en-US" sz="2000" dirty="0">
                <a:solidFill>
                  <a:srgbClr val="C00000"/>
                </a:solidFill>
                <a:latin typeface="隶书" pitchFamily="49" charset="-122"/>
                <a:ea typeface="隶书" pitchFamily="49" charset="-122"/>
              </a:rPr>
              <a:t>误码率</a:t>
            </a:r>
            <a:r>
              <a:rPr lang="en-US" altLang="zh-CN" sz="2000" dirty="0">
                <a:solidFill>
                  <a:srgbClr val="C00000"/>
                </a:solidFill>
                <a:latin typeface="隶书" pitchFamily="49" charset="-122"/>
                <a:ea typeface="隶书" pitchFamily="49" charset="-122"/>
              </a:rPr>
              <a:t>: </a:t>
            </a:r>
            <a:r>
              <a:rPr lang="zh-CN" altLang="en-US" sz="2000" dirty="0">
                <a:solidFill>
                  <a:srgbClr val="C00000"/>
                </a:solidFill>
                <a:latin typeface="隶书" pitchFamily="49" charset="-122"/>
                <a:ea typeface="隶书" pitchFamily="49" charset="-122"/>
              </a:rPr>
              <a:t>引入信道噪声后 解调时误判率，可根据信号频谱推导</a:t>
            </a:r>
          </a:p>
        </p:txBody>
      </p:sp>
      <p:graphicFrame>
        <p:nvGraphicFramePr>
          <p:cNvPr id="29736" name="对象 29735"/>
          <p:cNvGraphicFramePr/>
          <p:nvPr/>
        </p:nvGraphicFramePr>
        <p:xfrm>
          <a:off x="5053013" y="2063115"/>
          <a:ext cx="2057400" cy="557213"/>
        </p:xfrm>
        <a:graphic>
          <a:graphicData uri="http://schemas.openxmlformats.org/presentationml/2006/ole">
            <mc:AlternateContent xmlns:mc="http://schemas.openxmlformats.org/markup-compatibility/2006">
              <mc:Choice xmlns:v="urn:schemas-microsoft-com:vml" Requires="v">
                <p:oleObj spid="_x0000_s29087" r:id="rId4" imgW="862965" imgH="330200" progId="Equation.3">
                  <p:embed/>
                </p:oleObj>
              </mc:Choice>
              <mc:Fallback>
                <p:oleObj r:id="rId4" imgW="862965" imgH="330200" progId="Equation.3">
                  <p:embed/>
                  <p:pic>
                    <p:nvPicPr>
                      <p:cNvPr id="0" name="图片 3092"/>
                      <p:cNvPicPr/>
                      <p:nvPr/>
                    </p:nvPicPr>
                    <p:blipFill>
                      <a:blip r:embed="rId5"/>
                      <a:stretch>
                        <a:fillRect/>
                      </a:stretch>
                    </p:blipFill>
                    <p:spPr>
                      <a:xfrm>
                        <a:off x="5053013" y="2063115"/>
                        <a:ext cx="2057400" cy="557213"/>
                      </a:xfrm>
                      <a:prstGeom prst="rect">
                        <a:avLst/>
                      </a:prstGeom>
                      <a:noFill/>
                      <a:ln w="38100">
                        <a:noFill/>
                        <a:miter/>
                      </a:ln>
                    </p:spPr>
                  </p:pic>
                </p:oleObj>
              </mc:Fallback>
            </mc:AlternateContent>
          </a:graphicData>
        </a:graphic>
      </p:graphicFrame>
      <p:graphicFrame>
        <p:nvGraphicFramePr>
          <p:cNvPr id="29737" name="对象 29736"/>
          <p:cNvGraphicFramePr/>
          <p:nvPr/>
        </p:nvGraphicFramePr>
        <p:xfrm>
          <a:off x="5053013" y="2566353"/>
          <a:ext cx="2171700" cy="509587"/>
        </p:xfrm>
        <a:graphic>
          <a:graphicData uri="http://schemas.openxmlformats.org/presentationml/2006/ole">
            <mc:AlternateContent xmlns:mc="http://schemas.openxmlformats.org/markup-compatibility/2006">
              <mc:Choice xmlns:v="urn:schemas-microsoft-com:vml" Requires="v">
                <p:oleObj spid="_x0000_s29088" r:id="rId6" imgW="1002665" imgH="330200" progId="Equation.3">
                  <p:embed/>
                </p:oleObj>
              </mc:Choice>
              <mc:Fallback>
                <p:oleObj r:id="rId6" imgW="1002665" imgH="330200" progId="Equation.3">
                  <p:embed/>
                  <p:pic>
                    <p:nvPicPr>
                      <p:cNvPr id="0" name="图片 3095"/>
                      <p:cNvPicPr/>
                      <p:nvPr/>
                    </p:nvPicPr>
                    <p:blipFill>
                      <a:blip r:embed="rId7"/>
                      <a:stretch>
                        <a:fillRect/>
                      </a:stretch>
                    </p:blipFill>
                    <p:spPr>
                      <a:xfrm>
                        <a:off x="5053013" y="2566353"/>
                        <a:ext cx="2171700" cy="509587"/>
                      </a:xfrm>
                      <a:prstGeom prst="rect">
                        <a:avLst/>
                      </a:prstGeom>
                      <a:noFill/>
                      <a:ln w="38100">
                        <a:noFill/>
                        <a:miter/>
                      </a:ln>
                    </p:spPr>
                  </p:pic>
                </p:oleObj>
              </mc:Fallback>
            </mc:AlternateContent>
          </a:graphicData>
        </a:graphic>
      </p:graphicFrame>
      <p:graphicFrame>
        <p:nvGraphicFramePr>
          <p:cNvPr id="29738" name="对象 29737"/>
          <p:cNvGraphicFramePr/>
          <p:nvPr/>
        </p:nvGraphicFramePr>
        <p:xfrm>
          <a:off x="5053013" y="3142615"/>
          <a:ext cx="2055812" cy="557213"/>
        </p:xfrm>
        <a:graphic>
          <a:graphicData uri="http://schemas.openxmlformats.org/presentationml/2006/ole">
            <mc:AlternateContent xmlns:mc="http://schemas.openxmlformats.org/markup-compatibility/2006">
              <mc:Choice xmlns:v="urn:schemas-microsoft-com:vml" Requires="v">
                <p:oleObj spid="_x0000_s29089" r:id="rId8" imgW="862965" imgH="330200" progId="Equation.3">
                  <p:embed/>
                </p:oleObj>
              </mc:Choice>
              <mc:Fallback>
                <p:oleObj r:id="rId8" imgW="862965" imgH="330200" progId="Equation.3">
                  <p:embed/>
                  <p:pic>
                    <p:nvPicPr>
                      <p:cNvPr id="0" name="图片 3098"/>
                      <p:cNvPicPr/>
                      <p:nvPr/>
                    </p:nvPicPr>
                    <p:blipFill>
                      <a:blip r:embed="rId9"/>
                      <a:stretch>
                        <a:fillRect/>
                      </a:stretch>
                    </p:blipFill>
                    <p:spPr>
                      <a:xfrm>
                        <a:off x="5053013" y="3142615"/>
                        <a:ext cx="2055812" cy="557213"/>
                      </a:xfrm>
                      <a:prstGeom prst="rect">
                        <a:avLst/>
                      </a:prstGeom>
                      <a:noFill/>
                      <a:ln w="38100">
                        <a:noFill/>
                        <a:miter/>
                      </a:ln>
                    </p:spPr>
                  </p:pic>
                </p:oleObj>
              </mc:Fallback>
            </mc:AlternateContent>
          </a:graphicData>
        </a:graphic>
      </p:graphicFrame>
      <p:graphicFrame>
        <p:nvGraphicFramePr>
          <p:cNvPr id="29739" name="对象 29738"/>
          <p:cNvGraphicFramePr/>
          <p:nvPr/>
        </p:nvGraphicFramePr>
        <p:xfrm>
          <a:off x="4981575" y="3647440"/>
          <a:ext cx="2398713" cy="561975"/>
        </p:xfrm>
        <a:graphic>
          <a:graphicData uri="http://schemas.openxmlformats.org/presentationml/2006/ole">
            <mc:AlternateContent xmlns:mc="http://schemas.openxmlformats.org/markup-compatibility/2006">
              <mc:Choice xmlns:v="urn:schemas-microsoft-com:vml" Requires="v">
                <p:oleObj spid="_x0000_s29090" r:id="rId10" imgW="1002665" imgH="330200" progId="Equation.3">
                  <p:embed/>
                </p:oleObj>
              </mc:Choice>
              <mc:Fallback>
                <p:oleObj r:id="rId10" imgW="1002665" imgH="330200" progId="Equation.3">
                  <p:embed/>
                  <p:pic>
                    <p:nvPicPr>
                      <p:cNvPr id="0" name="图片 3093"/>
                      <p:cNvPicPr/>
                      <p:nvPr/>
                    </p:nvPicPr>
                    <p:blipFill>
                      <a:blip r:embed="rId11"/>
                      <a:stretch>
                        <a:fillRect/>
                      </a:stretch>
                    </p:blipFill>
                    <p:spPr>
                      <a:xfrm>
                        <a:off x="4981575" y="3647440"/>
                        <a:ext cx="2398713" cy="561975"/>
                      </a:xfrm>
                      <a:prstGeom prst="rect">
                        <a:avLst/>
                      </a:prstGeom>
                      <a:noFill/>
                      <a:ln w="38100">
                        <a:noFill/>
                        <a:miter/>
                      </a:ln>
                    </p:spPr>
                  </p:pic>
                </p:oleObj>
              </mc:Fallback>
            </mc:AlternateContent>
          </a:graphicData>
        </a:graphic>
      </p:graphicFrame>
      <p:graphicFrame>
        <p:nvGraphicFramePr>
          <p:cNvPr id="29740" name="对象 29739"/>
          <p:cNvGraphicFramePr/>
          <p:nvPr/>
        </p:nvGraphicFramePr>
        <p:xfrm>
          <a:off x="4981575" y="4222115"/>
          <a:ext cx="2171700" cy="588963"/>
        </p:xfrm>
        <a:graphic>
          <a:graphicData uri="http://schemas.openxmlformats.org/presentationml/2006/ole">
            <mc:AlternateContent xmlns:mc="http://schemas.openxmlformats.org/markup-compatibility/2006">
              <mc:Choice xmlns:v="urn:schemas-microsoft-com:vml" Requires="v">
                <p:oleObj spid="_x0000_s29091" r:id="rId12" imgW="862965" imgH="330200" progId="Equation.3">
                  <p:embed/>
                </p:oleObj>
              </mc:Choice>
              <mc:Fallback>
                <p:oleObj r:id="rId12" imgW="862965" imgH="330200" progId="Equation.3">
                  <p:embed/>
                  <p:pic>
                    <p:nvPicPr>
                      <p:cNvPr id="0" name="图片 3089"/>
                      <p:cNvPicPr/>
                      <p:nvPr/>
                    </p:nvPicPr>
                    <p:blipFill>
                      <a:blip r:embed="rId13"/>
                      <a:stretch>
                        <a:fillRect/>
                      </a:stretch>
                    </p:blipFill>
                    <p:spPr>
                      <a:xfrm>
                        <a:off x="4981575" y="4222115"/>
                        <a:ext cx="2171700" cy="588963"/>
                      </a:xfrm>
                      <a:prstGeom prst="rect">
                        <a:avLst/>
                      </a:prstGeom>
                      <a:noFill/>
                      <a:ln w="38100">
                        <a:noFill/>
                        <a:miter/>
                      </a:ln>
                    </p:spPr>
                  </p:pic>
                </p:oleObj>
              </mc:Fallback>
            </mc:AlternateContent>
          </a:graphicData>
        </a:graphic>
      </p:graphicFrame>
      <p:graphicFrame>
        <p:nvGraphicFramePr>
          <p:cNvPr id="29741" name="对象 29740"/>
          <p:cNvGraphicFramePr/>
          <p:nvPr/>
        </p:nvGraphicFramePr>
        <p:xfrm>
          <a:off x="5053013" y="4798378"/>
          <a:ext cx="1944687" cy="550862"/>
        </p:xfrm>
        <a:graphic>
          <a:graphicData uri="http://schemas.openxmlformats.org/presentationml/2006/ole">
            <mc:AlternateContent xmlns:mc="http://schemas.openxmlformats.org/markup-compatibility/2006">
              <mc:Choice xmlns:v="urn:schemas-microsoft-com:vml" Requires="v">
                <p:oleObj spid="_x0000_s29092" r:id="rId14" imgW="825500" imgH="330200" progId="Equation.3">
                  <p:embed/>
                </p:oleObj>
              </mc:Choice>
              <mc:Fallback>
                <p:oleObj r:id="rId14" imgW="825500" imgH="330200" progId="Equation.3">
                  <p:embed/>
                  <p:pic>
                    <p:nvPicPr>
                      <p:cNvPr id="0" name="图片 3091"/>
                      <p:cNvPicPr/>
                      <p:nvPr/>
                    </p:nvPicPr>
                    <p:blipFill>
                      <a:blip r:embed="rId15"/>
                      <a:stretch>
                        <a:fillRect/>
                      </a:stretch>
                    </p:blipFill>
                    <p:spPr>
                      <a:xfrm>
                        <a:off x="5053013" y="4798378"/>
                        <a:ext cx="1944687" cy="550862"/>
                      </a:xfrm>
                      <a:prstGeom prst="rect">
                        <a:avLst/>
                      </a:prstGeom>
                      <a:noFill/>
                      <a:ln w="38100">
                        <a:noFill/>
                        <a:miter/>
                      </a:ln>
                    </p:spPr>
                  </p:pic>
                </p:oleObj>
              </mc:Fallback>
            </mc:AlternateContent>
          </a:graphicData>
        </a:graphic>
      </p:graphicFrame>
      <p:pic>
        <p:nvPicPr>
          <p:cNvPr id="2" name="图片 1"/>
          <p:cNvPicPr>
            <a:picLocks noChangeAspect="1"/>
          </p:cNvPicPr>
          <p:nvPr/>
        </p:nvPicPr>
        <p:blipFill>
          <a:blip r:embed="rId16"/>
          <a:stretch>
            <a:fillRect/>
          </a:stretch>
        </p:blipFill>
        <p:spPr>
          <a:xfrm>
            <a:off x="2621915" y="6238240"/>
            <a:ext cx="1508760" cy="358140"/>
          </a:xfrm>
          <a:prstGeom prst="rect">
            <a:avLst/>
          </a:prstGeom>
        </p:spPr>
      </p:pic>
      <p:sp>
        <p:nvSpPr>
          <p:cNvPr id="3" name="文本框 2"/>
          <p:cNvSpPr txBox="1"/>
          <p:nvPr/>
        </p:nvSpPr>
        <p:spPr>
          <a:xfrm>
            <a:off x="971550" y="6238240"/>
            <a:ext cx="2540000" cy="365760"/>
          </a:xfrm>
          <a:prstGeom prst="rect">
            <a:avLst/>
          </a:prstGeom>
          <a:noFill/>
        </p:spPr>
        <p:txBody>
          <a:bodyPr wrap="square" rtlCol="0" anchor="t">
            <a:spAutoFit/>
          </a:bodyPr>
          <a:lstStyle/>
          <a:p>
            <a:r>
              <a:rPr lang="zh-CN" altLang="en-US"/>
              <a:t>高斯误差函数</a:t>
            </a: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p:txBody>
          <a:bodyPr/>
          <a:lstStyle/>
          <a:p>
            <a:endParaRPr lang="zh-CN" altLang="en-US"/>
          </a:p>
        </p:txBody>
      </p:sp>
      <p:sp>
        <p:nvSpPr>
          <p:cNvPr id="47106" name="内容占位符 2"/>
          <p:cNvSpPr>
            <a:spLocks noGrp="1"/>
          </p:cNvSpPr>
          <p:nvPr>
            <p:ph idx="1"/>
          </p:nvPr>
        </p:nvSpPr>
        <p:spPr/>
        <p:txBody>
          <a:bodyPr/>
          <a:lstStyle/>
          <a:p>
            <a:endParaRPr lang="en-US" altLang="zh-CN"/>
          </a:p>
          <a:p>
            <a:endParaRPr lang="en-US" altLang="zh-CN"/>
          </a:p>
          <a:p>
            <a:endParaRPr lang="en-US" altLang="zh-CN"/>
          </a:p>
          <a:p>
            <a:endParaRPr lang="en-US" altLang="zh-CN"/>
          </a:p>
          <a:p>
            <a:endParaRPr lang="en-US" altLang="zh-CN"/>
          </a:p>
          <a:p>
            <a:endParaRPr lang="en-US" altLang="zh-CN"/>
          </a:p>
          <a:p>
            <a:r>
              <a:rPr lang="en-US" altLang="zh-CN" sz="2400"/>
              <a:t>MFSK</a:t>
            </a:r>
            <a:r>
              <a:rPr lang="zh-CN" altLang="en-US" sz="2400"/>
              <a:t>：</a:t>
            </a:r>
            <a:r>
              <a:rPr lang="en-US" altLang="zh-CN" sz="2400"/>
              <a:t>M</a:t>
            </a:r>
            <a:r>
              <a:rPr lang="zh-CN" altLang="en-US" sz="2400"/>
              <a:t>越大，误码率越低，带宽利用率越低</a:t>
            </a:r>
            <a:endParaRPr lang="en-US" altLang="zh-CN" sz="2400"/>
          </a:p>
          <a:p>
            <a:r>
              <a:rPr lang="en-US" altLang="zh-CN" sz="2400"/>
              <a:t>MPSK</a:t>
            </a:r>
            <a:r>
              <a:rPr lang="zh-CN" altLang="en-US" sz="2400"/>
              <a:t>：</a:t>
            </a:r>
            <a:r>
              <a:rPr lang="en-US" altLang="zh-CN" sz="2400"/>
              <a:t>M</a:t>
            </a:r>
            <a:r>
              <a:rPr lang="zh-CN" altLang="en-US" sz="2400"/>
              <a:t>越大，误码率越高，带宽利用率越高</a:t>
            </a:r>
          </a:p>
        </p:txBody>
      </p:sp>
      <p:sp>
        <p:nvSpPr>
          <p:cNvPr id="4" name="灯片编号占位符 3"/>
          <p:cNvSpPr>
            <a:spLocks noGrp="1"/>
          </p:cNvSpPr>
          <p:nvPr>
            <p:ph type="sldNum" sz="quarter" idx="12"/>
          </p:nvPr>
        </p:nvSpPr>
        <p:spPr/>
        <p:txBody>
          <a:bodyPr/>
          <a:lstStyle/>
          <a:p>
            <a:pPr>
              <a:defRPr/>
            </a:pPr>
            <a:fld id="{586C66C2-E846-412E-B884-2E864ABA01AC}" type="slidenum">
              <a:rPr lang="zh-CN" altLang="en-US" smtClean="0"/>
              <a:t>45</a:t>
            </a:fld>
            <a:endParaRPr lang="zh-CN" altLang="en-US"/>
          </a:p>
        </p:txBody>
      </p:sp>
      <p:pic>
        <p:nvPicPr>
          <p:cNvPr id="47108" name="Picture 2"/>
          <p:cNvPicPr>
            <a:picLocks noChangeAspect="1" noChangeArrowheads="1"/>
          </p:cNvPicPr>
          <p:nvPr/>
        </p:nvPicPr>
        <p:blipFill>
          <a:blip r:embed="rId2"/>
          <a:srcRect/>
          <a:stretch>
            <a:fillRect/>
          </a:stretch>
        </p:blipFill>
        <p:spPr bwMode="auto">
          <a:xfrm>
            <a:off x="250825" y="620713"/>
            <a:ext cx="8642350" cy="4462462"/>
          </a:xfrm>
          <a:prstGeom prst="rect">
            <a:avLst/>
          </a:prstGeom>
          <a:noFill/>
          <a:ln w="9525">
            <a:noFill/>
            <a:miter lim="800000"/>
            <a:headEnd/>
            <a:tailEnd/>
          </a:ln>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AC8075FE-A9BA-4DDD-89A2-58A19DF6C016}" type="slidenum">
              <a:rPr lang="zh-CN" altLang="en-US" smtClean="0"/>
              <a:t>46</a:t>
            </a:fld>
            <a:endParaRPr lang="zh-CN" altLang="en-US"/>
          </a:p>
        </p:txBody>
      </p:sp>
      <p:pic>
        <p:nvPicPr>
          <p:cNvPr id="48132" name="Picture 2"/>
          <p:cNvPicPr>
            <a:picLocks noChangeAspect="1" noChangeArrowheads="1"/>
          </p:cNvPicPr>
          <p:nvPr/>
        </p:nvPicPr>
        <p:blipFill>
          <a:blip r:embed="rId2"/>
          <a:srcRect/>
          <a:stretch>
            <a:fillRect/>
          </a:stretch>
        </p:blipFill>
        <p:spPr bwMode="auto">
          <a:xfrm>
            <a:off x="1042988" y="881063"/>
            <a:ext cx="7777162" cy="5976937"/>
          </a:xfrm>
          <a:prstGeom prst="rect">
            <a:avLst/>
          </a:prstGeom>
          <a:noFill/>
          <a:ln w="9525">
            <a:noFill/>
            <a:miter lim="800000"/>
            <a:headEnd/>
            <a:tailEnd/>
          </a:ln>
        </p:spPr>
      </p:pic>
      <p:sp>
        <p:nvSpPr>
          <p:cNvPr id="48133" name="TextBox 5"/>
          <p:cNvSpPr txBox="1">
            <a:spLocks noChangeArrowheads="1"/>
          </p:cNvSpPr>
          <p:nvPr/>
        </p:nvSpPr>
        <p:spPr bwMode="auto">
          <a:xfrm>
            <a:off x="3203575" y="260350"/>
            <a:ext cx="4681538" cy="369888"/>
          </a:xfrm>
          <a:prstGeom prst="rect">
            <a:avLst/>
          </a:prstGeom>
          <a:noFill/>
          <a:ln w="9525">
            <a:noFill/>
            <a:miter lim="800000"/>
          </a:ln>
        </p:spPr>
        <p:txBody>
          <a:bodyPr>
            <a:spAutoFit/>
          </a:bodyPr>
          <a:lstStyle/>
          <a:p>
            <a:r>
              <a:rPr lang="zh-CN" altLang="en-US"/>
              <a:t>发送速率与传输带宽之比 </a:t>
            </a:r>
            <a:r>
              <a:rPr lang="en-US" altLang="zh-CN" i="1"/>
              <a:t>R</a:t>
            </a:r>
            <a:r>
              <a:rPr lang="en-US" altLang="zh-CN"/>
              <a:t>/</a:t>
            </a:r>
            <a:r>
              <a:rPr lang="en-US" altLang="zh-CN" i="1"/>
              <a:t>B</a:t>
            </a:r>
            <a:r>
              <a:rPr lang="en-US" altLang="zh-CN" i="1" baseline="-25000"/>
              <a:t>T</a:t>
            </a:r>
            <a:endParaRPr lang="zh-CN" altLang="en-US" i="1" baseline="-25000"/>
          </a:p>
        </p:txBody>
      </p:sp>
      <p:sp>
        <p:nvSpPr>
          <p:cNvPr id="2" name="圆角矩形标注 1"/>
          <p:cNvSpPr/>
          <p:nvPr/>
        </p:nvSpPr>
        <p:spPr>
          <a:xfrm>
            <a:off x="7740967" y="1844824"/>
            <a:ext cx="720090" cy="4318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0.25</a:t>
            </a:r>
          </a:p>
        </p:txBody>
      </p:sp>
      <p:sp>
        <p:nvSpPr>
          <p:cNvPr id="6" name="圆角矩形标注 1">
            <a:extLst>
              <a:ext uri="{FF2B5EF4-FFF2-40B4-BE49-F238E27FC236}">
                <a16:creationId xmlns:a16="http://schemas.microsoft.com/office/drawing/2014/main" id="{FD0186E2-D034-4817-887A-CE29EC3F27AC}"/>
              </a:ext>
            </a:extLst>
          </p:cNvPr>
          <p:cNvSpPr/>
          <p:nvPr/>
        </p:nvSpPr>
        <p:spPr>
          <a:xfrm>
            <a:off x="6012160" y="1844824"/>
            <a:ext cx="720090" cy="4318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0.33</a:t>
            </a:r>
          </a:p>
        </p:txBody>
      </p:sp>
      <p:sp>
        <p:nvSpPr>
          <p:cNvPr id="3" name="矩形 2">
            <a:extLst>
              <a:ext uri="{FF2B5EF4-FFF2-40B4-BE49-F238E27FC236}">
                <a16:creationId xmlns:a16="http://schemas.microsoft.com/office/drawing/2014/main" id="{C766EBB9-F993-420E-896D-E354257BA9C5}"/>
              </a:ext>
            </a:extLst>
          </p:cNvPr>
          <p:cNvSpPr/>
          <p:nvPr/>
        </p:nvSpPr>
        <p:spPr>
          <a:xfrm>
            <a:off x="1691680" y="1907292"/>
            <a:ext cx="2367956" cy="369332"/>
          </a:xfrm>
          <a:prstGeom prst="rect">
            <a:avLst/>
          </a:prstGeom>
        </p:spPr>
        <p:txBody>
          <a:bodyPr wrap="none">
            <a:spAutoFit/>
          </a:bodyPr>
          <a:lstStyle/>
          <a:p>
            <a:pPr lvl="1"/>
            <a:r>
              <a:rPr lang="en-US" altLang="zh-CN" i="1" dirty="0"/>
              <a:t>B</a:t>
            </a:r>
            <a:r>
              <a:rPr lang="en-US" altLang="zh-CN" i="1" baseline="-25000" dirty="0"/>
              <a:t>T </a:t>
            </a:r>
            <a:r>
              <a:rPr lang="en-US" altLang="zh-CN" dirty="0"/>
              <a:t>= 2</a:t>
            </a:r>
            <a:r>
              <a:rPr lang="en-US" altLang="zh-CN" i="1" dirty="0">
                <a:cs typeface="Times New Roman" panose="02020603050405020304" charset="0"/>
              </a:rPr>
              <a:t>D</a:t>
            </a:r>
            <a:r>
              <a:rPr lang="en-US" altLang="zh-CN" i="1" dirty="0"/>
              <a:t>F+</a:t>
            </a:r>
            <a:r>
              <a:rPr lang="en-US" altLang="zh-CN" dirty="0"/>
              <a:t>(1+</a:t>
            </a:r>
            <a:r>
              <a:rPr lang="en-US" altLang="zh-CN" i="1" dirty="0"/>
              <a:t>r</a:t>
            </a:r>
            <a:r>
              <a:rPr lang="en-US" altLang="zh-CN" dirty="0"/>
              <a:t>)</a:t>
            </a:r>
            <a:r>
              <a:rPr lang="en-US" altLang="zh-CN" i="1" dirty="0"/>
              <a:t>R</a:t>
            </a: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内容占位符 2"/>
          <p:cNvSpPr>
            <a:spLocks noGrp="1"/>
          </p:cNvSpPr>
          <p:nvPr>
            <p:ph idx="1"/>
          </p:nvPr>
        </p:nvSpPr>
        <p:spPr>
          <a:xfrm>
            <a:off x="250825" y="765175"/>
            <a:ext cx="8704263" cy="5367338"/>
          </a:xfrm>
        </p:spPr>
        <p:txBody>
          <a:bodyPr/>
          <a:lstStyle/>
          <a:p>
            <a:r>
              <a:rPr lang="zh-CN" altLang="en-US"/>
              <a:t>不同调制下，误码率和</a:t>
            </a:r>
            <a:r>
              <a:rPr lang="en-US" altLang="zh-CN" i="1"/>
              <a:t>E</a:t>
            </a:r>
            <a:r>
              <a:rPr lang="en-US" altLang="zh-CN" i="1" baseline="-25000"/>
              <a:t>b</a:t>
            </a:r>
            <a:r>
              <a:rPr lang="en-US" altLang="zh-CN"/>
              <a:t>/</a:t>
            </a:r>
            <a:r>
              <a:rPr lang="en-US" altLang="zh-CN" i="1"/>
              <a:t>N</a:t>
            </a:r>
            <a:r>
              <a:rPr lang="en-US" altLang="zh-CN" baseline="-25000"/>
              <a:t>0</a:t>
            </a:r>
            <a:r>
              <a:rPr lang="zh-CN" altLang="en-US"/>
              <a:t>的关系</a:t>
            </a:r>
          </a:p>
        </p:txBody>
      </p:sp>
      <p:sp>
        <p:nvSpPr>
          <p:cNvPr id="4" name="灯片编号占位符 3"/>
          <p:cNvSpPr>
            <a:spLocks noGrp="1"/>
          </p:cNvSpPr>
          <p:nvPr>
            <p:ph type="sldNum" sz="quarter" idx="12"/>
          </p:nvPr>
        </p:nvSpPr>
        <p:spPr/>
        <p:txBody>
          <a:bodyPr/>
          <a:lstStyle/>
          <a:p>
            <a:pPr>
              <a:defRPr/>
            </a:pPr>
            <a:fld id="{F5EF0AC3-1D9E-4806-B59F-2E38FA0A3CA4}" type="slidenum">
              <a:rPr lang="zh-CN" altLang="en-US" smtClean="0"/>
              <a:t>47</a:t>
            </a:fld>
            <a:endParaRPr lang="zh-CN" altLang="en-US"/>
          </a:p>
        </p:txBody>
      </p:sp>
      <p:pic>
        <p:nvPicPr>
          <p:cNvPr id="49155" name="Picture 3"/>
          <p:cNvPicPr>
            <a:picLocks noChangeAspect="1" noChangeArrowheads="1"/>
          </p:cNvPicPr>
          <p:nvPr/>
        </p:nvPicPr>
        <p:blipFill>
          <a:blip r:embed="rId2"/>
          <a:srcRect/>
          <a:stretch>
            <a:fillRect/>
          </a:stretch>
        </p:blipFill>
        <p:spPr bwMode="auto">
          <a:xfrm>
            <a:off x="179388" y="1341438"/>
            <a:ext cx="5986462" cy="5256212"/>
          </a:xfrm>
          <a:prstGeom prst="rect">
            <a:avLst/>
          </a:prstGeom>
          <a:noFill/>
          <a:ln w="9525">
            <a:noFill/>
            <a:miter lim="800000"/>
            <a:headEnd/>
            <a:tailEnd/>
          </a:ln>
        </p:spPr>
      </p:pic>
      <p:sp>
        <p:nvSpPr>
          <p:cNvPr id="49156" name="TextBox 4"/>
          <p:cNvSpPr txBox="1">
            <a:spLocks noChangeArrowheads="1"/>
          </p:cNvSpPr>
          <p:nvPr/>
        </p:nvSpPr>
        <p:spPr bwMode="auto">
          <a:xfrm>
            <a:off x="6011863" y="1557338"/>
            <a:ext cx="3132137" cy="830262"/>
          </a:xfrm>
          <a:prstGeom prst="rect">
            <a:avLst/>
          </a:prstGeom>
          <a:noFill/>
          <a:ln w="9525">
            <a:noFill/>
            <a:miter lim="800000"/>
          </a:ln>
        </p:spPr>
        <p:txBody>
          <a:bodyPr>
            <a:spAutoFit/>
          </a:bodyPr>
          <a:lstStyle/>
          <a:p>
            <a:r>
              <a:rPr lang="en-US" altLang="zh-CN" sz="2400" dirty="0"/>
              <a:t>BPSK</a:t>
            </a:r>
            <a:r>
              <a:rPr lang="zh-CN" altLang="en-US" sz="2400" dirty="0"/>
              <a:t>优于</a:t>
            </a:r>
            <a:r>
              <a:rPr lang="en-US" altLang="zh-CN" sz="2400" dirty="0"/>
              <a:t>ASK</a:t>
            </a:r>
            <a:r>
              <a:rPr lang="zh-CN" altLang="en-US" sz="2400" dirty="0"/>
              <a:t>和</a:t>
            </a:r>
            <a:r>
              <a:rPr lang="en-US" altLang="zh-CN" sz="2400" dirty="0"/>
              <a:t>BFSK 3-4dB</a:t>
            </a:r>
            <a:r>
              <a:rPr lang="zh-CN" altLang="en-US" sz="2400" dirty="0"/>
              <a:t>。</a:t>
            </a: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内容占位符 2"/>
          <p:cNvSpPr>
            <a:spLocks noGrp="1"/>
          </p:cNvSpPr>
          <p:nvPr>
            <p:ph idx="1"/>
          </p:nvPr>
        </p:nvSpPr>
        <p:spPr>
          <a:xfrm>
            <a:off x="250825" y="692150"/>
            <a:ext cx="8704263" cy="5440363"/>
          </a:xfrm>
        </p:spPr>
        <p:txBody>
          <a:bodyPr/>
          <a:lstStyle/>
          <a:p>
            <a:r>
              <a:rPr lang="zh-CN" altLang="en-US"/>
              <a:t>最小频移键控（</a:t>
            </a:r>
            <a:r>
              <a:rPr lang="en-US" altLang="zh-CN"/>
              <a:t>MSK</a:t>
            </a:r>
            <a:r>
              <a:rPr lang="zh-CN" altLang="en-US"/>
              <a:t>）</a:t>
            </a:r>
            <a:endParaRPr lang="en-US" altLang="zh-CN"/>
          </a:p>
          <a:p>
            <a:pPr lvl="1"/>
            <a:r>
              <a:rPr lang="zh-CN" altLang="en-US"/>
              <a:t>一种</a:t>
            </a:r>
            <a:r>
              <a:rPr lang="en-US" altLang="zh-CN"/>
              <a:t>BFSK</a:t>
            </a:r>
          </a:p>
          <a:p>
            <a:pPr lvl="1"/>
            <a:endParaRPr lang="en-US" altLang="zh-CN"/>
          </a:p>
          <a:p>
            <a:pPr lvl="1"/>
            <a:endParaRPr lang="en-US" altLang="zh-CN"/>
          </a:p>
          <a:p>
            <a:pPr lvl="1"/>
            <a:endParaRPr lang="en-US" altLang="zh-CN"/>
          </a:p>
          <a:p>
            <a:pPr lvl="1"/>
            <a:endParaRPr lang="en-US" altLang="zh-CN"/>
          </a:p>
          <a:p>
            <a:pPr lvl="2"/>
            <a:r>
              <a:rPr lang="en-US" altLang="zh-CN" i="1"/>
              <a:t>E</a:t>
            </a:r>
            <a:r>
              <a:rPr lang="en-US" altLang="zh-CN" i="1" baseline="-25000"/>
              <a:t>b</a:t>
            </a:r>
            <a:r>
              <a:rPr lang="zh-CN" altLang="en-US"/>
              <a:t>是传输一个</a:t>
            </a:r>
            <a:r>
              <a:rPr lang="en-US" altLang="zh-CN"/>
              <a:t>bit</a:t>
            </a:r>
            <a:r>
              <a:rPr lang="zh-CN" altLang="en-US"/>
              <a:t>所用功率</a:t>
            </a:r>
            <a:endParaRPr lang="en-US" altLang="zh-CN"/>
          </a:p>
          <a:p>
            <a:pPr lvl="2"/>
            <a:r>
              <a:rPr lang="en-US" altLang="zh-CN" i="1"/>
              <a:t>T</a:t>
            </a:r>
            <a:r>
              <a:rPr lang="en-US" altLang="zh-CN" i="1" baseline="-25000"/>
              <a:t>b</a:t>
            </a:r>
            <a:r>
              <a:rPr lang="zh-CN" altLang="en-US"/>
              <a:t>是传输一个</a:t>
            </a:r>
            <a:r>
              <a:rPr lang="en-US" altLang="zh-CN"/>
              <a:t>bit</a:t>
            </a:r>
            <a:r>
              <a:rPr lang="zh-CN" altLang="en-US"/>
              <a:t>的时间</a:t>
            </a:r>
            <a:endParaRPr lang="en-US" altLang="zh-CN"/>
          </a:p>
          <a:p>
            <a:pPr lvl="2"/>
            <a:endParaRPr lang="en-US" altLang="zh-CN"/>
          </a:p>
          <a:p>
            <a:pPr lvl="2"/>
            <a:endParaRPr lang="en-US" altLang="zh-CN"/>
          </a:p>
          <a:p>
            <a:pPr lvl="2"/>
            <a:r>
              <a:rPr lang="en-US" altLang="zh-CN"/>
              <a:t>           </a:t>
            </a:r>
            <a:r>
              <a:rPr lang="zh-CN" altLang="en-US"/>
              <a:t>是</a:t>
            </a:r>
            <a:r>
              <a:rPr lang="en-US" altLang="zh-CN" i="1"/>
              <a:t>t</a:t>
            </a:r>
            <a:r>
              <a:rPr lang="en-US" altLang="zh-CN"/>
              <a:t>=0</a:t>
            </a:r>
            <a:r>
              <a:rPr lang="zh-CN" altLang="en-US"/>
              <a:t>时的相位</a:t>
            </a:r>
            <a:endParaRPr lang="en-US" altLang="zh-CN"/>
          </a:p>
          <a:p>
            <a:pPr lvl="2"/>
            <a:endParaRPr lang="zh-CN" altLang="en-US"/>
          </a:p>
        </p:txBody>
      </p:sp>
      <p:sp>
        <p:nvSpPr>
          <p:cNvPr id="4" name="灯片编号占位符 3"/>
          <p:cNvSpPr>
            <a:spLocks noGrp="1"/>
          </p:cNvSpPr>
          <p:nvPr>
            <p:ph type="sldNum" sz="quarter" idx="12"/>
          </p:nvPr>
        </p:nvSpPr>
        <p:spPr/>
        <p:txBody>
          <a:bodyPr/>
          <a:lstStyle/>
          <a:p>
            <a:pPr>
              <a:defRPr/>
            </a:pPr>
            <a:fld id="{4CBC9A2C-C45F-4002-8A9A-EF2622AB5376}" type="slidenum">
              <a:rPr lang="zh-CN" altLang="en-US" smtClean="0"/>
              <a:t>48</a:t>
            </a:fld>
            <a:endParaRPr lang="zh-CN" altLang="en-US"/>
          </a:p>
        </p:txBody>
      </p:sp>
      <p:graphicFrame>
        <p:nvGraphicFramePr>
          <p:cNvPr id="9218" name="Object 2"/>
          <p:cNvGraphicFramePr>
            <a:graphicFrameLocks noChangeAspect="1"/>
          </p:cNvGraphicFramePr>
          <p:nvPr/>
        </p:nvGraphicFramePr>
        <p:xfrm>
          <a:off x="1116171" y="1700213"/>
          <a:ext cx="5471795" cy="2105025"/>
        </p:xfrm>
        <a:graphic>
          <a:graphicData uri="http://schemas.openxmlformats.org/presentationml/2006/ole">
            <mc:AlternateContent xmlns:mc="http://schemas.openxmlformats.org/markup-compatibility/2006">
              <mc:Choice xmlns:v="urn:schemas-microsoft-com:vml" Requires="v">
                <p:oleObj spid="_x0000_s29904" name="Equation" r:id="rId3" imgW="55473600" imgH="21336000" progId="Equation.DSMT4">
                  <p:embed/>
                </p:oleObj>
              </mc:Choice>
              <mc:Fallback>
                <p:oleObj name="Equation" r:id="rId3" imgW="55473600" imgH="21336000" progId="Equation.DSMT4">
                  <p:embed/>
                  <p:pic>
                    <p:nvPicPr>
                      <p:cNvPr id="0" name="Object 2"/>
                      <p:cNvPicPr>
                        <a:picLocks noChangeAspect="1"/>
                      </p:cNvPicPr>
                      <p:nvPr/>
                    </p:nvPicPr>
                    <p:blipFill>
                      <a:blip r:embed="rId4"/>
                      <a:stretch>
                        <a:fillRect/>
                      </a:stretch>
                    </p:blipFill>
                    <p:spPr>
                      <a:xfrm>
                        <a:off x="1116171" y="1700213"/>
                        <a:ext cx="5471795" cy="2105025"/>
                      </a:xfrm>
                      <a:prstGeom prst="rect">
                        <a:avLst/>
                      </a:prstGeom>
                      <a:noFill/>
                      <a:ln w="9525">
                        <a:noFill/>
                      </a:ln>
                    </p:spPr>
                  </p:pic>
                </p:oleObj>
              </mc:Fallback>
            </mc:AlternateContent>
          </a:graphicData>
        </a:graphic>
      </p:graphicFrame>
      <p:graphicFrame>
        <p:nvGraphicFramePr>
          <p:cNvPr id="9219" name="Object 3"/>
          <p:cNvGraphicFramePr>
            <a:graphicFrameLocks noChangeAspect="1"/>
          </p:cNvGraphicFramePr>
          <p:nvPr/>
        </p:nvGraphicFramePr>
        <p:xfrm>
          <a:off x="1403350" y="4583113"/>
          <a:ext cx="3960813" cy="1006475"/>
        </p:xfrm>
        <a:graphic>
          <a:graphicData uri="http://schemas.openxmlformats.org/presentationml/2006/ole">
            <mc:AlternateContent xmlns:mc="http://schemas.openxmlformats.org/markup-compatibility/2006">
              <mc:Choice xmlns:v="urn:schemas-microsoft-com:vml" Requires="v">
                <p:oleObj spid="_x0000_s29905" name="Equation" r:id="rId5" imgW="37185600" imgH="9448800" progId="Equation.DSMT4">
                  <p:embed/>
                </p:oleObj>
              </mc:Choice>
              <mc:Fallback>
                <p:oleObj name="Equation" r:id="rId5" imgW="37185600" imgH="9448800" progId="Equation.DSMT4">
                  <p:embed/>
                  <p:pic>
                    <p:nvPicPr>
                      <p:cNvPr id="0" name="Object 3"/>
                      <p:cNvPicPr>
                        <a:picLocks noChangeAspect="1"/>
                      </p:cNvPicPr>
                      <p:nvPr/>
                    </p:nvPicPr>
                    <p:blipFill>
                      <a:blip r:embed="rId6"/>
                      <a:stretch>
                        <a:fillRect/>
                      </a:stretch>
                    </p:blipFill>
                    <p:spPr>
                      <a:xfrm>
                        <a:off x="1403350" y="4583113"/>
                        <a:ext cx="3960813" cy="1006475"/>
                      </a:xfrm>
                      <a:prstGeom prst="rect">
                        <a:avLst/>
                      </a:prstGeom>
                      <a:noFill/>
                      <a:ln w="9525">
                        <a:noFill/>
                      </a:ln>
                    </p:spPr>
                  </p:pic>
                </p:oleObj>
              </mc:Fallback>
            </mc:AlternateContent>
          </a:graphicData>
        </a:graphic>
      </p:graphicFrame>
      <p:graphicFrame>
        <p:nvGraphicFramePr>
          <p:cNvPr id="9220" name="Object 6"/>
          <p:cNvGraphicFramePr>
            <a:graphicFrameLocks noChangeAspect="1"/>
          </p:cNvGraphicFramePr>
          <p:nvPr/>
        </p:nvGraphicFramePr>
        <p:xfrm>
          <a:off x="1476375" y="5589588"/>
          <a:ext cx="738188" cy="503237"/>
        </p:xfrm>
        <a:graphic>
          <a:graphicData uri="http://schemas.openxmlformats.org/presentationml/2006/ole">
            <mc:AlternateContent xmlns:mc="http://schemas.openxmlformats.org/markup-compatibility/2006">
              <mc:Choice xmlns:v="urn:schemas-microsoft-com:vml" Requires="v">
                <p:oleObj spid="_x0000_s29906" name="Equation" r:id="rId7" imgW="6705600" imgH="4572000" progId="Equation.DSMT4">
                  <p:embed/>
                </p:oleObj>
              </mc:Choice>
              <mc:Fallback>
                <p:oleObj name="Equation" r:id="rId7" imgW="6705600" imgH="4572000" progId="Equation.DSMT4">
                  <p:embed/>
                  <p:pic>
                    <p:nvPicPr>
                      <p:cNvPr id="0" name="Object 6"/>
                      <p:cNvPicPr>
                        <a:picLocks noChangeAspect="1"/>
                      </p:cNvPicPr>
                      <p:nvPr/>
                    </p:nvPicPr>
                    <p:blipFill>
                      <a:blip r:embed="rId8"/>
                      <a:stretch>
                        <a:fillRect/>
                      </a:stretch>
                    </p:blipFill>
                    <p:spPr>
                      <a:xfrm>
                        <a:off x="1476375" y="5589588"/>
                        <a:ext cx="738188" cy="503237"/>
                      </a:xfrm>
                      <a:prstGeom prst="rect">
                        <a:avLst/>
                      </a:prstGeom>
                      <a:noFill/>
                      <a:ln w="9525">
                        <a:noFill/>
                      </a:ln>
                    </p:spPr>
                  </p:pic>
                </p:oleObj>
              </mc:Fallback>
            </mc:AlternateContent>
          </a:graphicData>
        </a:graphic>
      </p:graphicFrame>
      <p:sp>
        <p:nvSpPr>
          <p:cNvPr id="9223" name="TextBox 6"/>
          <p:cNvSpPr txBox="1">
            <a:spLocks noChangeArrowheads="1"/>
          </p:cNvSpPr>
          <p:nvPr/>
        </p:nvSpPr>
        <p:spPr bwMode="auto">
          <a:xfrm>
            <a:off x="5795963" y="4797425"/>
            <a:ext cx="2736850" cy="708025"/>
          </a:xfrm>
          <a:prstGeom prst="rect">
            <a:avLst/>
          </a:prstGeom>
          <a:noFill/>
          <a:ln w="9525">
            <a:noFill/>
            <a:miter lim="800000"/>
          </a:ln>
        </p:spPr>
        <p:txBody>
          <a:bodyPr>
            <a:spAutoFit/>
          </a:bodyPr>
          <a:lstStyle/>
          <a:p>
            <a:r>
              <a:rPr lang="zh-CN" altLang="en-US" sz="2000"/>
              <a:t>这是接收方可以检测到的最小频移</a:t>
            </a: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5"/>
          <p:cNvPicPr>
            <a:picLocks noChangeAspect="1" noChangeArrowheads="1"/>
          </p:cNvPicPr>
          <p:nvPr/>
        </p:nvPicPr>
        <p:blipFill>
          <a:blip r:embed="rId4"/>
          <a:srcRect/>
          <a:stretch>
            <a:fillRect/>
          </a:stretch>
        </p:blipFill>
        <p:spPr bwMode="auto">
          <a:xfrm>
            <a:off x="2563813" y="3500438"/>
            <a:ext cx="6580187" cy="3357562"/>
          </a:xfrm>
          <a:prstGeom prst="rect">
            <a:avLst/>
          </a:prstGeom>
          <a:noFill/>
          <a:ln w="9525">
            <a:noFill/>
            <a:miter lim="800000"/>
            <a:headEnd/>
            <a:tailEnd/>
          </a:ln>
        </p:spPr>
      </p:pic>
      <p:sp>
        <p:nvSpPr>
          <p:cNvPr id="10244" name="内容占位符 2"/>
          <p:cNvSpPr>
            <a:spLocks noGrp="1"/>
          </p:cNvSpPr>
          <p:nvPr>
            <p:ph idx="1"/>
          </p:nvPr>
        </p:nvSpPr>
        <p:spPr>
          <a:xfrm>
            <a:off x="250825" y="692150"/>
            <a:ext cx="8704263" cy="5440363"/>
          </a:xfrm>
        </p:spPr>
        <p:txBody>
          <a:bodyPr/>
          <a:lstStyle/>
          <a:p>
            <a:r>
              <a:rPr lang="en-US" altLang="zh-CN" sz="2800"/>
              <a:t>QAM </a:t>
            </a:r>
            <a:r>
              <a:rPr lang="zh-CN" altLang="en-US" sz="2800"/>
              <a:t>（</a:t>
            </a:r>
            <a:r>
              <a:rPr lang="en-US" altLang="zh-CN" sz="2800"/>
              <a:t> 正交幅度调制</a:t>
            </a:r>
            <a:r>
              <a:rPr lang="zh-CN" altLang="en-US" sz="2800"/>
              <a:t>）</a:t>
            </a:r>
            <a:endParaRPr lang="en-US" altLang="zh-CN" sz="2800"/>
          </a:p>
          <a:p>
            <a:pPr lvl="1"/>
            <a:r>
              <a:rPr lang="zh-CN" altLang="en-US" sz="2400"/>
              <a:t>可以视为</a:t>
            </a:r>
            <a:r>
              <a:rPr lang="en-US" altLang="zh-CN" sz="2400"/>
              <a:t>ASK</a:t>
            </a:r>
            <a:r>
              <a:rPr lang="zh-CN" altLang="en-US" sz="2400"/>
              <a:t>和</a:t>
            </a:r>
            <a:r>
              <a:rPr lang="en-US" altLang="zh-CN" sz="2400"/>
              <a:t>PSK</a:t>
            </a:r>
            <a:r>
              <a:rPr lang="zh-CN" altLang="en-US" sz="2400"/>
              <a:t>的结合</a:t>
            </a:r>
            <a:endParaRPr lang="en-US" altLang="zh-CN" sz="2400"/>
          </a:p>
          <a:p>
            <a:pPr lvl="1"/>
            <a:r>
              <a:rPr lang="zh-CN" altLang="en-US" sz="2400"/>
              <a:t>初始的二进制信号被分为两路（</a:t>
            </a:r>
            <a:r>
              <a:rPr lang="en-US" altLang="zh-CN" sz="2400" i="1"/>
              <a:t>d</a:t>
            </a:r>
            <a:r>
              <a:rPr lang="en-US" altLang="zh-CN" sz="2400" baseline="-25000"/>
              <a:t>1</a:t>
            </a:r>
            <a:r>
              <a:rPr lang="en-US" altLang="zh-CN" sz="2400"/>
              <a:t>(</a:t>
            </a:r>
            <a:r>
              <a:rPr lang="en-US" altLang="zh-CN" sz="2400" i="1"/>
              <a:t>t</a:t>
            </a:r>
            <a:r>
              <a:rPr lang="en-US" altLang="zh-CN" sz="2400"/>
              <a:t>)</a:t>
            </a:r>
            <a:r>
              <a:rPr lang="zh-CN" altLang="en-US" sz="2400"/>
              <a:t>和</a:t>
            </a:r>
            <a:r>
              <a:rPr lang="en-US" altLang="zh-CN" sz="2400" i="1"/>
              <a:t>d</a:t>
            </a:r>
            <a:r>
              <a:rPr lang="en-US" altLang="zh-CN" sz="2400" baseline="-25000"/>
              <a:t>2</a:t>
            </a:r>
            <a:r>
              <a:rPr lang="en-US" altLang="zh-CN" sz="2400"/>
              <a:t>(</a:t>
            </a:r>
            <a:r>
              <a:rPr lang="en-US" altLang="zh-CN" sz="2400" i="1"/>
              <a:t>t</a:t>
            </a:r>
            <a:r>
              <a:rPr lang="en-US" altLang="zh-CN" sz="2400"/>
              <a:t>)</a:t>
            </a:r>
            <a:r>
              <a:rPr lang="zh-CN" altLang="en-US" sz="2400"/>
              <a:t>），每一路速率</a:t>
            </a:r>
            <a:r>
              <a:rPr lang="en-US" altLang="zh-CN" sz="2400" i="1"/>
              <a:t>R</a:t>
            </a:r>
            <a:r>
              <a:rPr lang="en-US" altLang="zh-CN" sz="2400"/>
              <a:t>/2</a:t>
            </a:r>
          </a:p>
          <a:p>
            <a:pPr lvl="1"/>
            <a:r>
              <a:rPr lang="zh-CN" altLang="en-US" sz="2400"/>
              <a:t>同时在载波频率</a:t>
            </a:r>
            <a:r>
              <a:rPr lang="en-US" altLang="zh-CN" sz="2400" i="1"/>
              <a:t>f</a:t>
            </a:r>
            <a:r>
              <a:rPr lang="en-US" altLang="zh-CN" sz="2400" baseline="-25000"/>
              <a:t>c</a:t>
            </a:r>
            <a:r>
              <a:rPr lang="zh-CN" altLang="en-US" sz="2400"/>
              <a:t>上传输两个</a:t>
            </a:r>
            <a:r>
              <a:rPr lang="en-US" altLang="zh-CN" sz="2400"/>
              <a:t>ASK</a:t>
            </a:r>
            <a:r>
              <a:rPr lang="zh-CN" altLang="en-US" sz="2400"/>
              <a:t>信号</a:t>
            </a:r>
            <a:endParaRPr lang="en-US" altLang="zh-CN" sz="2400"/>
          </a:p>
          <a:p>
            <a:pPr lvl="1"/>
            <a:endParaRPr lang="en-US" altLang="zh-CN" sz="2400"/>
          </a:p>
          <a:p>
            <a:pPr lvl="1"/>
            <a:endParaRPr lang="en-US" altLang="zh-CN" sz="2400"/>
          </a:p>
          <a:p>
            <a:pPr lvl="1"/>
            <a:r>
              <a:rPr lang="zh-CN" altLang="en-US" sz="2400"/>
              <a:t>相位相差</a:t>
            </a:r>
            <a:r>
              <a:rPr lang="en-US" altLang="zh-CN" sz="2400"/>
              <a:t>90</a:t>
            </a:r>
            <a:r>
              <a:rPr lang="zh-CN" altLang="en-US" sz="2400"/>
              <a:t>度</a:t>
            </a:r>
          </a:p>
        </p:txBody>
      </p:sp>
      <p:sp>
        <p:nvSpPr>
          <p:cNvPr id="4" name="灯片编号占位符 3"/>
          <p:cNvSpPr>
            <a:spLocks noGrp="1"/>
          </p:cNvSpPr>
          <p:nvPr>
            <p:ph type="sldNum" sz="quarter" idx="12"/>
          </p:nvPr>
        </p:nvSpPr>
        <p:spPr/>
        <p:txBody>
          <a:bodyPr/>
          <a:lstStyle/>
          <a:p>
            <a:pPr>
              <a:defRPr/>
            </a:pPr>
            <a:fld id="{1A2682AB-7563-44E0-8851-8630163EDDE6}" type="slidenum">
              <a:rPr lang="zh-CN" altLang="en-US" smtClean="0"/>
              <a:t>49</a:t>
            </a:fld>
            <a:endParaRPr lang="zh-CN" altLang="en-US"/>
          </a:p>
        </p:txBody>
      </p:sp>
      <p:graphicFrame>
        <p:nvGraphicFramePr>
          <p:cNvPr id="10242" name="Object 3"/>
          <p:cNvGraphicFramePr>
            <a:graphicFrameLocks noChangeAspect="1"/>
          </p:cNvGraphicFramePr>
          <p:nvPr/>
        </p:nvGraphicFramePr>
        <p:xfrm>
          <a:off x="1331913" y="3054350"/>
          <a:ext cx="5545137" cy="590550"/>
        </p:xfrm>
        <a:graphic>
          <a:graphicData uri="http://schemas.openxmlformats.org/presentationml/2006/ole">
            <mc:AlternateContent xmlns:mc="http://schemas.openxmlformats.org/markup-compatibility/2006">
              <mc:Choice xmlns:v="urn:schemas-microsoft-com:vml" Requires="v">
                <p:oleObj spid="_x0000_s30790" name="Equation" r:id="rId5" imgW="51511200" imgH="5486400" progId="Equation.3">
                  <p:embed/>
                </p:oleObj>
              </mc:Choice>
              <mc:Fallback>
                <p:oleObj name="Equation" r:id="rId5" imgW="51511200" imgH="5486400" progId="Equation.3">
                  <p:embed/>
                  <p:pic>
                    <p:nvPicPr>
                      <p:cNvPr id="0" name="Object 3"/>
                      <p:cNvPicPr>
                        <a:picLocks noChangeAspect="1"/>
                      </p:cNvPicPr>
                      <p:nvPr/>
                    </p:nvPicPr>
                    <p:blipFill>
                      <a:blip r:embed="rId6"/>
                      <a:stretch>
                        <a:fillRect/>
                      </a:stretch>
                    </p:blipFill>
                    <p:spPr>
                      <a:xfrm>
                        <a:off x="1331913" y="3054350"/>
                        <a:ext cx="5545137" cy="590550"/>
                      </a:xfrm>
                      <a:prstGeom prst="rect">
                        <a:avLst/>
                      </a:prstGeom>
                      <a:noFill/>
                      <a:ln w="9525">
                        <a:noFill/>
                      </a:ln>
                    </p:spPr>
                  </p:pic>
                </p:oleObj>
              </mc:Fallback>
            </mc:AlternateContent>
          </a:graphicData>
        </a:graphic>
      </p:graphicFrame>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内容占位符 2"/>
          <p:cNvSpPr>
            <a:spLocks noGrp="1"/>
          </p:cNvSpPr>
          <p:nvPr>
            <p:ph idx="1"/>
          </p:nvPr>
        </p:nvSpPr>
        <p:spPr>
          <a:xfrm>
            <a:off x="250825" y="1592580"/>
            <a:ext cx="8704580" cy="4540250"/>
          </a:xfrm>
        </p:spPr>
        <p:txBody>
          <a:bodyPr/>
          <a:lstStyle/>
          <a:p>
            <a:endParaRPr lang="en-US" altLang="zh-CN" sz="2800" dirty="0"/>
          </a:p>
          <a:p>
            <a:endParaRPr lang="en-US" altLang="zh-CN" sz="2800" dirty="0"/>
          </a:p>
          <a:p>
            <a:endParaRPr lang="en-US" altLang="zh-CN" sz="2800" dirty="0"/>
          </a:p>
          <a:p>
            <a:endParaRPr lang="en-US" altLang="zh-CN" sz="2800" dirty="0"/>
          </a:p>
          <a:p>
            <a:pPr lvl="1"/>
            <a:r>
              <a:rPr lang="en-US" altLang="zh-CN" i="1" dirty="0"/>
              <a:t>m</a:t>
            </a:r>
            <a:r>
              <a:rPr lang="en-US" altLang="zh-CN" dirty="0"/>
              <a:t>(</a:t>
            </a:r>
            <a:r>
              <a:rPr lang="en-US" altLang="zh-CN" i="1" dirty="0"/>
              <a:t>t</a:t>
            </a:r>
            <a:r>
              <a:rPr lang="en-US" altLang="zh-CN" dirty="0"/>
              <a:t>)</a:t>
            </a:r>
            <a:r>
              <a:rPr lang="zh-CN" altLang="en-US" dirty="0"/>
              <a:t>：数字或模拟</a:t>
            </a:r>
            <a:endParaRPr lang="en-US" altLang="zh-CN" dirty="0"/>
          </a:p>
          <a:p>
            <a:pPr lvl="1"/>
            <a:r>
              <a:rPr lang="en-US" altLang="zh-CN" i="1" dirty="0"/>
              <a:t>f</a:t>
            </a:r>
            <a:r>
              <a:rPr lang="en-US" altLang="zh-CN" baseline="-25000" dirty="0"/>
              <a:t>c</a:t>
            </a:r>
            <a:r>
              <a:rPr lang="en-US" altLang="zh-CN" dirty="0"/>
              <a:t>(</a:t>
            </a:r>
            <a:r>
              <a:rPr lang="en-US" altLang="zh-CN" i="1" dirty="0"/>
              <a:t>t</a:t>
            </a:r>
            <a:r>
              <a:rPr lang="en-US" altLang="zh-CN" dirty="0"/>
              <a:t>)</a:t>
            </a:r>
            <a:r>
              <a:rPr lang="zh-CN" altLang="en-US" dirty="0"/>
              <a:t>：</a:t>
            </a:r>
            <a:r>
              <a:rPr lang="zh-CN" altLang="en-US" b="1" dirty="0"/>
              <a:t>载波（</a:t>
            </a:r>
            <a:r>
              <a:rPr lang="en-US" altLang="zh-CN" dirty="0"/>
              <a:t>carrier</a:t>
            </a:r>
            <a:r>
              <a:rPr lang="zh-CN" altLang="en-US" b="1" dirty="0"/>
              <a:t>）</a:t>
            </a:r>
            <a:r>
              <a:rPr lang="zh-CN" altLang="en-US" dirty="0"/>
              <a:t>信号，频率为</a:t>
            </a:r>
            <a:r>
              <a:rPr lang="en-US" altLang="zh-CN" i="1" dirty="0"/>
              <a:t>f</a:t>
            </a:r>
            <a:r>
              <a:rPr lang="en-US" altLang="zh-CN" i="1" baseline="-25000" dirty="0"/>
              <a:t>c</a:t>
            </a:r>
          </a:p>
          <a:p>
            <a:pPr lvl="1"/>
            <a:r>
              <a:rPr lang="zh-CN" altLang="en-US" dirty="0"/>
              <a:t>调制：将源数据编码为以频率</a:t>
            </a:r>
            <a:r>
              <a:rPr lang="en-US" altLang="zh-CN" i="1" dirty="0"/>
              <a:t>f</a:t>
            </a:r>
            <a:r>
              <a:rPr lang="en-US" altLang="zh-CN" i="1" baseline="-25000" dirty="0"/>
              <a:t>c</a:t>
            </a:r>
            <a:r>
              <a:rPr lang="zh-CN" altLang="en-US" dirty="0"/>
              <a:t>为中心的模拟信号。</a:t>
            </a:r>
            <a:endParaRPr lang="en-US" altLang="zh-CN" dirty="0"/>
          </a:p>
          <a:p>
            <a:pPr lvl="1"/>
            <a:r>
              <a:rPr lang="zh-CN" altLang="en-US" dirty="0"/>
              <a:t>解调：反向过程</a:t>
            </a:r>
            <a:endParaRPr lang="en-US" altLang="zh-CN" dirty="0"/>
          </a:p>
        </p:txBody>
      </p:sp>
      <p:sp>
        <p:nvSpPr>
          <p:cNvPr id="4" name="灯片编号占位符 3"/>
          <p:cNvSpPr>
            <a:spLocks noGrp="1"/>
          </p:cNvSpPr>
          <p:nvPr>
            <p:ph type="sldNum" sz="quarter" idx="12"/>
          </p:nvPr>
        </p:nvSpPr>
        <p:spPr/>
        <p:txBody>
          <a:bodyPr/>
          <a:lstStyle/>
          <a:p>
            <a:pPr>
              <a:defRPr/>
            </a:pPr>
            <a:fld id="{570CFD5D-9390-4C12-B7A6-CF6EA2A258E9}" type="slidenum">
              <a:rPr lang="zh-CN" altLang="en-US" smtClean="0"/>
              <a:t>5</a:t>
            </a:fld>
            <a:endParaRPr lang="zh-CN" altLang="en-US"/>
          </a:p>
        </p:txBody>
      </p:sp>
      <p:pic>
        <p:nvPicPr>
          <p:cNvPr id="71683" name="Picture 3"/>
          <p:cNvPicPr>
            <a:picLocks noChangeAspect="1" noChangeArrowheads="1"/>
          </p:cNvPicPr>
          <p:nvPr/>
        </p:nvPicPr>
        <p:blipFill>
          <a:blip r:embed="rId2"/>
          <a:srcRect/>
          <a:stretch>
            <a:fillRect/>
          </a:stretch>
        </p:blipFill>
        <p:spPr bwMode="auto">
          <a:xfrm>
            <a:off x="250825" y="1624965"/>
            <a:ext cx="8834438" cy="2016125"/>
          </a:xfrm>
          <a:prstGeom prst="rect">
            <a:avLst/>
          </a:prstGeom>
          <a:noFill/>
          <a:ln w="9525">
            <a:noFill/>
            <a:miter lim="800000"/>
            <a:headEnd/>
            <a:tailEnd/>
          </a:ln>
        </p:spPr>
      </p:pic>
      <p:sp>
        <p:nvSpPr>
          <p:cNvPr id="67585" name="标题 1"/>
          <p:cNvSpPr>
            <a:spLocks noGrp="1"/>
          </p:cNvSpPr>
          <p:nvPr>
            <p:ph type="title"/>
          </p:nvPr>
        </p:nvSpPr>
        <p:spPr>
          <a:xfrm>
            <a:off x="250825" y="214630"/>
            <a:ext cx="8693150" cy="1097915"/>
          </a:xfrm>
        </p:spPr>
        <p:txBody>
          <a:bodyPr/>
          <a:lstStyle/>
          <a:p>
            <a:r>
              <a:rPr lang="zh-CN" altLang="en-US"/>
              <a:t>调制</a:t>
            </a: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内容占位符 2"/>
          <p:cNvSpPr>
            <a:spLocks noGrp="1"/>
          </p:cNvSpPr>
          <p:nvPr>
            <p:ph idx="1"/>
          </p:nvPr>
        </p:nvSpPr>
        <p:spPr>
          <a:xfrm>
            <a:off x="250825" y="692150"/>
            <a:ext cx="8704263" cy="5440363"/>
          </a:xfrm>
        </p:spPr>
        <p:txBody>
          <a:bodyPr/>
          <a:lstStyle/>
          <a:p>
            <a:pPr lvl="1"/>
            <a:r>
              <a:rPr lang="zh-CN" altLang="en-US" dirty="0"/>
              <a:t>如果</a:t>
            </a:r>
            <a:r>
              <a:rPr lang="en-US" altLang="zh-CN" dirty="0"/>
              <a:t>ASK</a:t>
            </a:r>
            <a:r>
              <a:rPr lang="zh-CN" altLang="en-US" dirty="0"/>
              <a:t>使用两种电平，</a:t>
            </a:r>
            <a:r>
              <a:rPr lang="en-US" altLang="zh-CN" dirty="0"/>
              <a:t>2</a:t>
            </a:r>
            <a:r>
              <a:rPr lang="zh-CN" altLang="en-US" dirty="0"/>
              <a:t>路数据两两结合，分别进入</a:t>
            </a:r>
            <a:r>
              <a:rPr lang="en-US" altLang="zh-CN" dirty="0"/>
              <a:t>2</a:t>
            </a:r>
            <a:r>
              <a:rPr lang="zh-CN" altLang="en-US" dirty="0"/>
              <a:t>个电平转换器，转换成两路</a:t>
            </a:r>
            <a:r>
              <a:rPr lang="en-US" altLang="zh-CN" dirty="0"/>
              <a:t>4</a:t>
            </a:r>
            <a:r>
              <a:rPr lang="zh-CN" altLang="en-US" dirty="0"/>
              <a:t>电平数据。例如，</a:t>
            </a:r>
            <a:r>
              <a:rPr lang="en-US" altLang="zh-CN" dirty="0"/>
              <a:t>00</a:t>
            </a:r>
            <a:r>
              <a:rPr lang="zh-CN" altLang="en-US" dirty="0"/>
              <a:t>转换成</a:t>
            </a:r>
            <a:r>
              <a:rPr lang="en-US" altLang="zh-CN" dirty="0"/>
              <a:t>-3</a:t>
            </a:r>
            <a:r>
              <a:rPr lang="zh-CN" altLang="en-US" dirty="0"/>
              <a:t>，</a:t>
            </a:r>
            <a:r>
              <a:rPr lang="en-US" altLang="zh-CN" dirty="0"/>
              <a:t>01</a:t>
            </a:r>
            <a:r>
              <a:rPr lang="zh-CN" altLang="en-US" dirty="0"/>
              <a:t>转换成</a:t>
            </a:r>
            <a:r>
              <a:rPr lang="en-US" altLang="zh-CN" dirty="0"/>
              <a:t>-1</a:t>
            </a:r>
            <a:r>
              <a:rPr lang="zh-CN" altLang="en-US" dirty="0"/>
              <a:t>，</a:t>
            </a:r>
            <a:r>
              <a:rPr lang="en-US" altLang="zh-CN" dirty="0"/>
              <a:t>10</a:t>
            </a:r>
            <a:r>
              <a:rPr lang="zh-CN" altLang="en-US" dirty="0"/>
              <a:t>转换成</a:t>
            </a:r>
            <a:r>
              <a:rPr lang="en-US" altLang="zh-CN" dirty="0"/>
              <a:t>1</a:t>
            </a:r>
            <a:r>
              <a:rPr lang="zh-CN" altLang="en-US" dirty="0"/>
              <a:t>，</a:t>
            </a:r>
            <a:r>
              <a:rPr lang="en-US" altLang="zh-CN" dirty="0"/>
              <a:t>11</a:t>
            </a:r>
            <a:r>
              <a:rPr lang="zh-CN" altLang="en-US" dirty="0"/>
              <a:t>转换成</a:t>
            </a:r>
            <a:r>
              <a:rPr lang="en-US" altLang="zh-CN" dirty="0"/>
              <a:t>3</a:t>
            </a:r>
            <a:r>
              <a:rPr lang="zh-CN" altLang="en-US" dirty="0"/>
              <a:t>，则最终的信号存在</a:t>
            </a:r>
            <a:r>
              <a:rPr lang="en-US" altLang="zh-CN" dirty="0"/>
              <a:t>2×2=4</a:t>
            </a:r>
            <a:r>
              <a:rPr lang="zh-CN" altLang="en-US" dirty="0"/>
              <a:t>种状态</a:t>
            </a:r>
            <a:endParaRPr lang="en-US" altLang="zh-CN" dirty="0"/>
          </a:p>
          <a:p>
            <a:pPr lvl="1"/>
            <a:endParaRPr lang="en-US" altLang="zh-CN" dirty="0"/>
          </a:p>
          <a:p>
            <a:pPr lvl="1"/>
            <a:r>
              <a:rPr lang="zh-CN" altLang="en-US" dirty="0"/>
              <a:t>如果</a:t>
            </a:r>
            <a:r>
              <a:rPr lang="en-US" altLang="zh-CN" dirty="0"/>
              <a:t>ASK</a:t>
            </a:r>
            <a:r>
              <a:rPr lang="zh-CN" altLang="en-US" dirty="0"/>
              <a:t>使用</a:t>
            </a:r>
            <a:r>
              <a:rPr lang="en-US" altLang="zh-CN" dirty="0"/>
              <a:t>4</a:t>
            </a:r>
            <a:r>
              <a:rPr lang="zh-CN" altLang="en-US" dirty="0"/>
              <a:t>种电平，则最终的信号存在</a:t>
            </a:r>
            <a:r>
              <a:rPr lang="en-US" altLang="zh-CN" dirty="0"/>
              <a:t>4×4=16</a:t>
            </a:r>
            <a:r>
              <a:rPr lang="zh-CN" altLang="en-US" dirty="0"/>
              <a:t>种状态</a:t>
            </a:r>
            <a:endParaRPr lang="en-US" altLang="zh-CN" dirty="0"/>
          </a:p>
          <a:p>
            <a:pPr lvl="1"/>
            <a:r>
              <a:rPr lang="zh-CN" altLang="en-US" dirty="0"/>
              <a:t>目前，包含</a:t>
            </a:r>
            <a:r>
              <a:rPr lang="en-US" altLang="zh-CN" dirty="0"/>
              <a:t>64</a:t>
            </a:r>
            <a:r>
              <a:rPr lang="zh-CN" altLang="en-US" dirty="0"/>
              <a:t>甚至</a:t>
            </a:r>
            <a:r>
              <a:rPr lang="en-US" altLang="zh-CN" dirty="0"/>
              <a:t>256</a:t>
            </a:r>
            <a:r>
              <a:rPr lang="zh-CN" altLang="en-US" dirty="0"/>
              <a:t>种状态的</a:t>
            </a:r>
            <a:r>
              <a:rPr lang="en-US" altLang="zh-CN" dirty="0"/>
              <a:t>QAM</a:t>
            </a:r>
            <a:r>
              <a:rPr lang="zh-CN" altLang="en-US" dirty="0"/>
              <a:t>已经被实现。</a:t>
            </a:r>
            <a:endParaRPr lang="en-US" altLang="zh-CN" dirty="0"/>
          </a:p>
          <a:p>
            <a:endParaRPr lang="en-US" altLang="zh-CN" dirty="0"/>
          </a:p>
        </p:txBody>
      </p:sp>
      <p:sp>
        <p:nvSpPr>
          <p:cNvPr id="4" name="灯片编号占位符 3"/>
          <p:cNvSpPr>
            <a:spLocks noGrp="1"/>
          </p:cNvSpPr>
          <p:nvPr>
            <p:ph type="sldNum" sz="quarter" idx="12"/>
          </p:nvPr>
        </p:nvSpPr>
        <p:spPr/>
        <p:txBody>
          <a:bodyPr/>
          <a:lstStyle/>
          <a:p>
            <a:pPr>
              <a:defRPr/>
            </a:pPr>
            <a:fld id="{02A8EE6A-4540-4892-AFFF-CC6CB61EA6EF}" type="slidenum">
              <a:rPr lang="zh-CN" altLang="en-US" smtClean="0"/>
              <a:t>50</a:t>
            </a:fld>
            <a:endParaRPr lang="zh-CN" altLang="en-US"/>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矩形 36868"/>
          <p:cNvSpPr/>
          <p:nvPr/>
        </p:nvSpPr>
        <p:spPr>
          <a:xfrm>
            <a:off x="614363" y="787083"/>
            <a:ext cx="3163570" cy="483235"/>
          </a:xfrm>
          <a:prstGeom prst="rect">
            <a:avLst/>
          </a:prstGeom>
          <a:noFill/>
          <a:ln w="9525">
            <a:noFill/>
          </a:ln>
        </p:spPr>
        <p:txBody>
          <a:bodyPr wrap="none" anchor="ctr">
            <a:spAutoFit/>
          </a:bodyPr>
          <a:lstStyle/>
          <a:p>
            <a:pPr lvl="0" eaLnBrk="1" hangingPunct="1">
              <a:buClrTx/>
              <a:buBlip>
                <a:blip r:embed="rId3"/>
              </a:buBlip>
            </a:pPr>
            <a:r>
              <a:rPr lang="en-US" altLang="zh-CN" sz="2000" dirty="0">
                <a:solidFill>
                  <a:schemeClr val="accent2"/>
                </a:solidFill>
                <a:latin typeface="Times New Roman" panose="02020603050405020304" charset="0"/>
                <a:ea typeface="隶书" pitchFamily="49" charset="-122"/>
              </a:rPr>
              <a:t> </a:t>
            </a:r>
            <a:r>
              <a:rPr lang="zh-CN" altLang="en-US" sz="2400" dirty="0">
                <a:solidFill>
                  <a:srgbClr val="C00000"/>
                </a:solidFill>
                <a:latin typeface="Times New Roman" panose="02020603050405020304" charset="0"/>
                <a:ea typeface="隶书" pitchFamily="49" charset="-122"/>
              </a:rPr>
              <a:t>幅相联合调制的优势</a:t>
            </a:r>
          </a:p>
        </p:txBody>
      </p:sp>
      <p:sp>
        <p:nvSpPr>
          <p:cNvPr id="36870" name="文本框 36869"/>
          <p:cNvSpPr txBox="1"/>
          <p:nvPr/>
        </p:nvSpPr>
        <p:spPr>
          <a:xfrm>
            <a:off x="971868" y="1884680"/>
            <a:ext cx="2519362" cy="320675"/>
          </a:xfrm>
          <a:prstGeom prst="rect">
            <a:avLst/>
          </a:prstGeom>
          <a:noFill/>
          <a:ln w="9525">
            <a:noFill/>
          </a:ln>
        </p:spPr>
        <p:txBody>
          <a:bodyPr>
            <a:spAutoFit/>
          </a:bodyPr>
          <a:lstStyle/>
          <a:p>
            <a:pPr lvl="0" eaLnBrk="1" hangingPunct="1">
              <a:lnSpc>
                <a:spcPct val="75000"/>
              </a:lnSpc>
              <a:spcBef>
                <a:spcPct val="50000"/>
              </a:spcBef>
              <a:buClrTx/>
              <a:buBlip>
                <a:blip r:embed="rId4"/>
              </a:buBlip>
            </a:pPr>
            <a:r>
              <a:rPr lang="en-US" altLang="zh-CN" sz="2000" dirty="0">
                <a:latin typeface="Times New Roman" panose="02020603050405020304" charset="0"/>
                <a:ea typeface="隶书" pitchFamily="49" charset="-122"/>
              </a:rPr>
              <a:t>  MASK</a:t>
            </a:r>
            <a:r>
              <a:rPr lang="zh-CN" altLang="en-US" sz="2000" dirty="0">
                <a:latin typeface="Times New Roman" panose="02020603050405020304" charset="0"/>
                <a:ea typeface="隶书" pitchFamily="49" charset="-122"/>
              </a:rPr>
              <a:t>星座图 </a:t>
            </a:r>
          </a:p>
        </p:txBody>
      </p:sp>
      <p:graphicFrame>
        <p:nvGraphicFramePr>
          <p:cNvPr id="36871" name="对象 36870"/>
          <p:cNvGraphicFramePr/>
          <p:nvPr/>
        </p:nvGraphicFramePr>
        <p:xfrm>
          <a:off x="755968" y="2494280"/>
          <a:ext cx="4103687" cy="2493963"/>
        </p:xfrm>
        <a:graphic>
          <a:graphicData uri="http://schemas.openxmlformats.org/presentationml/2006/ole">
            <mc:AlternateContent xmlns:mc="http://schemas.openxmlformats.org/markup-compatibility/2006">
              <mc:Choice xmlns:v="urn:schemas-microsoft-com:vml" Requires="v">
                <p:oleObj spid="_x0000_s31883" r:id="rId5" imgW="2724150" imgH="1657350" progId="Visio.Drawing.11">
                  <p:embed/>
                </p:oleObj>
              </mc:Choice>
              <mc:Fallback>
                <p:oleObj r:id="rId5" imgW="2724150" imgH="1657350" progId="Visio.Drawing.11">
                  <p:embed/>
                  <p:pic>
                    <p:nvPicPr>
                      <p:cNvPr id="0" name="图片 3134"/>
                      <p:cNvPicPr/>
                      <p:nvPr/>
                    </p:nvPicPr>
                    <p:blipFill>
                      <a:blip r:embed="rId6"/>
                      <a:stretch>
                        <a:fillRect/>
                      </a:stretch>
                    </p:blipFill>
                    <p:spPr>
                      <a:xfrm>
                        <a:off x="755968" y="2494280"/>
                        <a:ext cx="4103687" cy="2493963"/>
                      </a:xfrm>
                      <a:prstGeom prst="rect">
                        <a:avLst/>
                      </a:prstGeom>
                      <a:noFill/>
                      <a:ln w="38100">
                        <a:noFill/>
                        <a:miter/>
                      </a:ln>
                    </p:spPr>
                  </p:pic>
                </p:oleObj>
              </mc:Fallback>
            </mc:AlternateContent>
          </a:graphicData>
        </a:graphic>
      </p:graphicFrame>
      <p:sp>
        <p:nvSpPr>
          <p:cNvPr id="36872" name="文本框 36871"/>
          <p:cNvSpPr txBox="1"/>
          <p:nvPr/>
        </p:nvSpPr>
        <p:spPr>
          <a:xfrm>
            <a:off x="5293043" y="1918018"/>
            <a:ext cx="3168650" cy="320675"/>
          </a:xfrm>
          <a:prstGeom prst="rect">
            <a:avLst/>
          </a:prstGeom>
          <a:noFill/>
          <a:ln w="9525">
            <a:noFill/>
          </a:ln>
        </p:spPr>
        <p:txBody>
          <a:bodyPr>
            <a:spAutoFit/>
          </a:bodyPr>
          <a:lstStyle/>
          <a:p>
            <a:pPr lvl="0" eaLnBrk="1" hangingPunct="1">
              <a:lnSpc>
                <a:spcPct val="75000"/>
              </a:lnSpc>
              <a:spcBef>
                <a:spcPct val="50000"/>
              </a:spcBef>
              <a:buClrTx/>
              <a:buBlip>
                <a:blip r:embed="rId4"/>
              </a:buBlip>
            </a:pPr>
            <a:r>
              <a:rPr lang="en-US" altLang="zh-CN" sz="2000" dirty="0">
                <a:latin typeface="Times New Roman" panose="02020603050405020304" charset="0"/>
                <a:ea typeface="隶书" pitchFamily="49" charset="-122"/>
              </a:rPr>
              <a:t>  8PSK</a:t>
            </a:r>
            <a:r>
              <a:rPr lang="zh-CN" altLang="en-US" sz="2000" dirty="0">
                <a:latin typeface="Times New Roman" panose="02020603050405020304" charset="0"/>
                <a:ea typeface="隶书" pitchFamily="49" charset="-122"/>
              </a:rPr>
              <a:t>星座图（</a:t>
            </a:r>
            <a:r>
              <a:rPr lang="en-US" altLang="zh-CN" sz="2000" dirty="0">
                <a:latin typeface="Times New Roman" panose="02020603050405020304" charset="0"/>
                <a:ea typeface="隶书" pitchFamily="49" charset="-122"/>
              </a:rPr>
              <a:t>A</a:t>
            </a:r>
            <a:r>
              <a:rPr lang="zh-CN" altLang="en-US" sz="2000" dirty="0">
                <a:latin typeface="Times New Roman" panose="02020603050405020304" charset="0"/>
                <a:ea typeface="隶书" pitchFamily="49" charset="-122"/>
              </a:rPr>
              <a:t>方式） </a:t>
            </a:r>
          </a:p>
        </p:txBody>
      </p:sp>
      <p:graphicFrame>
        <p:nvGraphicFramePr>
          <p:cNvPr id="36873" name="对象 36872"/>
          <p:cNvGraphicFramePr/>
          <p:nvPr/>
        </p:nvGraphicFramePr>
        <p:xfrm>
          <a:off x="5508943" y="2618105"/>
          <a:ext cx="2338387" cy="2108200"/>
        </p:xfrm>
        <a:graphic>
          <a:graphicData uri="http://schemas.openxmlformats.org/presentationml/2006/ole">
            <mc:AlternateContent xmlns:mc="http://schemas.openxmlformats.org/markup-compatibility/2006">
              <mc:Choice xmlns:v="urn:schemas-microsoft-com:vml" Requires="v">
                <p:oleObj spid="_x0000_s31884" r:id="rId7" imgW="1838325" imgH="1666875" progId="Visio.Drawing.11">
                  <p:embed/>
                </p:oleObj>
              </mc:Choice>
              <mc:Fallback>
                <p:oleObj r:id="rId7" imgW="1838325" imgH="1666875" progId="Visio.Drawing.11">
                  <p:embed/>
                  <p:pic>
                    <p:nvPicPr>
                      <p:cNvPr id="0" name="图片 3138"/>
                      <p:cNvPicPr/>
                      <p:nvPr/>
                    </p:nvPicPr>
                    <p:blipFill>
                      <a:blip r:embed="rId8"/>
                      <a:stretch>
                        <a:fillRect/>
                      </a:stretch>
                    </p:blipFill>
                    <p:spPr>
                      <a:xfrm>
                        <a:off x="5508943" y="2618105"/>
                        <a:ext cx="2338387" cy="2108200"/>
                      </a:xfrm>
                      <a:prstGeom prst="rect">
                        <a:avLst/>
                      </a:prstGeom>
                      <a:noFill/>
                      <a:ln w="38100">
                        <a:noFill/>
                        <a:miter/>
                      </a:ln>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869"/>
                                        </p:tgtEl>
                                        <p:attrNameLst>
                                          <p:attrName>style.visibility</p:attrName>
                                        </p:attrNameLst>
                                      </p:cBhvr>
                                      <p:to>
                                        <p:strVal val="visible"/>
                                      </p:to>
                                    </p:set>
                                    <p:animEffect transition="in" filter="fade">
                                      <p:cBhvr>
                                        <p:cTn id="7" dur="1000"/>
                                        <p:tgtEl>
                                          <p:spTgt spid="3686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6870"/>
                                        </p:tgtEl>
                                        <p:attrNameLst>
                                          <p:attrName>style.visibility</p:attrName>
                                        </p:attrNameLst>
                                      </p:cBhvr>
                                      <p:to>
                                        <p:strVal val="visible"/>
                                      </p:to>
                                    </p:set>
                                    <p:animEffect transition="in" filter="randombar(horizontal)">
                                      <p:cBhvr>
                                        <p:cTn id="12" dur="500"/>
                                        <p:tgtEl>
                                          <p:spTgt spid="36870"/>
                                        </p:tgtEl>
                                      </p:cBhvr>
                                    </p:animEffec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36871"/>
                                        </p:tgtEl>
                                        <p:attrNameLst>
                                          <p:attrName>style.visibility</p:attrName>
                                        </p:attrNameLst>
                                      </p:cBhvr>
                                      <p:to>
                                        <p:strVal val="visible"/>
                                      </p:to>
                                    </p:set>
                                    <p:animEffect transition="in" filter="randombar(horizontal)">
                                      <p:cBhvr>
                                        <p:cTn id="16" dur="500"/>
                                        <p:tgtEl>
                                          <p:spTgt spid="36871"/>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6872"/>
                                        </p:tgtEl>
                                        <p:attrNameLst>
                                          <p:attrName>style.visibility</p:attrName>
                                        </p:attrNameLst>
                                      </p:cBhvr>
                                      <p:to>
                                        <p:strVal val="visible"/>
                                      </p:to>
                                    </p:set>
                                    <p:animEffect transition="in" filter="randombar(horizontal)">
                                      <p:cBhvr>
                                        <p:cTn id="21" dur="500"/>
                                        <p:tgtEl>
                                          <p:spTgt spid="36872"/>
                                        </p:tgtEl>
                                      </p:cBhvr>
                                    </p:animEffect>
                                  </p:childTnLst>
                                </p:cTn>
                              </p:par>
                            </p:childTnLst>
                          </p:cTn>
                        </p:par>
                        <p:par>
                          <p:cTn id="22" fill="hold">
                            <p:stCondLst>
                              <p:cond delay="500"/>
                            </p:stCondLst>
                            <p:childTnLst>
                              <p:par>
                                <p:cTn id="23" presetID="14" presetClass="entr" presetSubtype="10" fill="hold" nodeType="afterEffect">
                                  <p:stCondLst>
                                    <p:cond delay="0"/>
                                  </p:stCondLst>
                                  <p:childTnLst>
                                    <p:set>
                                      <p:cBhvr>
                                        <p:cTn id="24" dur="1" fill="hold">
                                          <p:stCondLst>
                                            <p:cond delay="0"/>
                                          </p:stCondLst>
                                        </p:cTn>
                                        <p:tgtEl>
                                          <p:spTgt spid="36873"/>
                                        </p:tgtEl>
                                        <p:attrNameLst>
                                          <p:attrName>style.visibility</p:attrName>
                                        </p:attrNameLst>
                                      </p:cBhvr>
                                      <p:to>
                                        <p:strVal val="visible"/>
                                      </p:to>
                                    </p:set>
                                    <p:animEffect transition="in" filter="randombar(horizontal)">
                                      <p:cBhvr>
                                        <p:cTn id="25" dur="500"/>
                                        <p:tgtEl>
                                          <p:spTgt spid="36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P spid="36870" grpId="0"/>
      <p:bldP spid="3687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框 38913"/>
          <p:cNvSpPr txBox="1"/>
          <p:nvPr/>
        </p:nvSpPr>
        <p:spPr>
          <a:xfrm>
            <a:off x="0" y="606425"/>
            <a:ext cx="9144000" cy="483235"/>
          </a:xfrm>
          <a:prstGeom prst="rect">
            <a:avLst/>
          </a:prstGeom>
          <a:noFill/>
          <a:ln w="9525">
            <a:noFill/>
          </a:ln>
        </p:spPr>
        <p:txBody>
          <a:bodyPr>
            <a:spAutoFit/>
          </a:bodyPr>
          <a:lstStyle/>
          <a:p>
            <a:pPr lvl="0" algn="l" eaLnBrk="1" hangingPunct="1">
              <a:spcBef>
                <a:spcPct val="50000"/>
              </a:spcBef>
              <a:buClrTx/>
            </a:pPr>
            <a:r>
              <a:rPr lang="en-US" altLang="zh-CN" sz="2000">
                <a:solidFill>
                  <a:srgbClr val="C00000"/>
                </a:solidFill>
                <a:latin typeface="Times New Roman" panose="02020603050405020304" charset="0"/>
                <a:ea typeface="华文隶书" pitchFamily="2" charset="-122"/>
              </a:rPr>
              <a:t>            </a:t>
            </a:r>
            <a:r>
              <a:rPr lang="zh-CN" altLang="en-US" sz="2400" dirty="0">
                <a:solidFill>
                  <a:srgbClr val="C00000"/>
                </a:solidFill>
                <a:latin typeface="隶书" pitchFamily="49" charset="-122"/>
                <a:ea typeface="隶书" pitchFamily="49" charset="-122"/>
              </a:rPr>
              <a:t>幅相联合调制</a:t>
            </a:r>
          </a:p>
        </p:txBody>
      </p:sp>
      <p:sp>
        <p:nvSpPr>
          <p:cNvPr id="38917" name="矩形 38916"/>
          <p:cNvSpPr/>
          <p:nvPr/>
        </p:nvSpPr>
        <p:spPr>
          <a:xfrm>
            <a:off x="812800" y="1376363"/>
            <a:ext cx="2641600" cy="396875"/>
          </a:xfrm>
          <a:prstGeom prst="rect">
            <a:avLst/>
          </a:prstGeom>
          <a:noFill/>
          <a:ln w="9525">
            <a:noFill/>
          </a:ln>
        </p:spPr>
        <p:txBody>
          <a:bodyPr wrap="none" anchor="ctr">
            <a:spAutoFit/>
          </a:bodyPr>
          <a:lstStyle/>
          <a:p>
            <a:pPr lvl="0" eaLnBrk="1" hangingPunct="1">
              <a:buClrTx/>
              <a:buBlip>
                <a:blip r:embed="rId3"/>
              </a:buBlip>
            </a:pPr>
            <a:r>
              <a:rPr lang="en-US" altLang="zh-CN" sz="2000" dirty="0">
                <a:solidFill>
                  <a:srgbClr val="C00000"/>
                </a:solidFill>
                <a:latin typeface="Times New Roman" panose="02020603050405020304" charset="0"/>
                <a:ea typeface="隶书" pitchFamily="49" charset="-122"/>
              </a:rPr>
              <a:t>  MQAM</a:t>
            </a:r>
            <a:r>
              <a:rPr lang="zh-CN" altLang="en-US" sz="2000" dirty="0">
                <a:solidFill>
                  <a:srgbClr val="C00000"/>
                </a:solidFill>
                <a:latin typeface="Times New Roman" panose="02020603050405020304" charset="0"/>
                <a:ea typeface="隶书" pitchFamily="49" charset="-122"/>
              </a:rPr>
              <a:t>频带利用率 </a:t>
            </a:r>
          </a:p>
        </p:txBody>
      </p:sp>
      <p:sp>
        <p:nvSpPr>
          <p:cNvPr id="38918" name="文本框 38917"/>
          <p:cNvSpPr txBox="1"/>
          <p:nvPr/>
        </p:nvSpPr>
        <p:spPr>
          <a:xfrm>
            <a:off x="973138" y="3068638"/>
            <a:ext cx="2519362" cy="320675"/>
          </a:xfrm>
          <a:prstGeom prst="rect">
            <a:avLst/>
          </a:prstGeom>
          <a:noFill/>
          <a:ln w="9525">
            <a:noFill/>
          </a:ln>
        </p:spPr>
        <p:txBody>
          <a:bodyPr>
            <a:spAutoFit/>
          </a:bodyPr>
          <a:lstStyle/>
          <a:p>
            <a:pPr lvl="0" eaLnBrk="1" hangingPunct="1">
              <a:lnSpc>
                <a:spcPct val="75000"/>
              </a:lnSpc>
              <a:spcBef>
                <a:spcPct val="50000"/>
              </a:spcBef>
              <a:buClrTx/>
              <a:buBlip>
                <a:blip r:embed="rId4"/>
              </a:buBlip>
            </a:pPr>
            <a:r>
              <a:rPr lang="en-US" altLang="zh-CN" sz="2000" dirty="0">
                <a:latin typeface="Times New Roman" panose="02020603050405020304" charset="0"/>
                <a:ea typeface="隶书" pitchFamily="49" charset="-122"/>
              </a:rPr>
              <a:t> 16PSK</a:t>
            </a:r>
            <a:r>
              <a:rPr lang="zh-CN" altLang="en-US" sz="2000" dirty="0">
                <a:latin typeface="Times New Roman" panose="02020603050405020304" charset="0"/>
                <a:ea typeface="隶书" pitchFamily="49" charset="-122"/>
              </a:rPr>
              <a:t>星座图 </a:t>
            </a:r>
          </a:p>
        </p:txBody>
      </p:sp>
      <p:sp>
        <p:nvSpPr>
          <p:cNvPr id="38919" name="文本框 38918"/>
          <p:cNvSpPr txBox="1"/>
          <p:nvPr/>
        </p:nvSpPr>
        <p:spPr>
          <a:xfrm>
            <a:off x="3419475" y="3068638"/>
            <a:ext cx="2519363" cy="320675"/>
          </a:xfrm>
          <a:prstGeom prst="rect">
            <a:avLst/>
          </a:prstGeom>
          <a:noFill/>
          <a:ln w="9525">
            <a:noFill/>
          </a:ln>
        </p:spPr>
        <p:txBody>
          <a:bodyPr>
            <a:spAutoFit/>
          </a:bodyPr>
          <a:lstStyle/>
          <a:p>
            <a:pPr lvl="0" eaLnBrk="1" hangingPunct="1">
              <a:lnSpc>
                <a:spcPct val="75000"/>
              </a:lnSpc>
              <a:spcBef>
                <a:spcPct val="50000"/>
              </a:spcBef>
              <a:buClrTx/>
              <a:buBlip>
                <a:blip r:embed="rId4"/>
              </a:buBlip>
            </a:pPr>
            <a:r>
              <a:rPr lang="en-US" altLang="zh-CN" sz="2000" dirty="0">
                <a:latin typeface="Times New Roman" panose="02020603050405020304" charset="0"/>
                <a:ea typeface="隶书" pitchFamily="49" charset="-122"/>
              </a:rPr>
              <a:t> 16QAM</a:t>
            </a:r>
            <a:r>
              <a:rPr lang="zh-CN" altLang="en-US" sz="2000" dirty="0">
                <a:latin typeface="Times New Roman" panose="02020603050405020304" charset="0"/>
                <a:ea typeface="隶书" pitchFamily="49" charset="-122"/>
              </a:rPr>
              <a:t>星座图 </a:t>
            </a:r>
          </a:p>
        </p:txBody>
      </p:sp>
      <p:graphicFrame>
        <p:nvGraphicFramePr>
          <p:cNvPr id="38920" name="对象 38919"/>
          <p:cNvGraphicFramePr/>
          <p:nvPr/>
        </p:nvGraphicFramePr>
        <p:xfrm>
          <a:off x="1692275" y="1970088"/>
          <a:ext cx="5472113" cy="882650"/>
        </p:xfrm>
        <a:graphic>
          <a:graphicData uri="http://schemas.openxmlformats.org/presentationml/2006/ole">
            <mc:AlternateContent xmlns:mc="http://schemas.openxmlformats.org/markup-compatibility/2006">
              <mc:Choice xmlns:v="urn:schemas-microsoft-com:vml" Requires="v">
                <p:oleObj spid="_x0000_s33045" r:id="rId5" imgW="2540000" imgH="406400" progId="Equation.3">
                  <p:embed/>
                </p:oleObj>
              </mc:Choice>
              <mc:Fallback>
                <p:oleObj r:id="rId5" imgW="2540000" imgH="406400" progId="Equation.3">
                  <p:embed/>
                  <p:pic>
                    <p:nvPicPr>
                      <p:cNvPr id="0" name="图片 3149"/>
                      <p:cNvPicPr/>
                      <p:nvPr/>
                    </p:nvPicPr>
                    <p:blipFill>
                      <a:blip r:embed="rId6"/>
                      <a:stretch>
                        <a:fillRect/>
                      </a:stretch>
                    </p:blipFill>
                    <p:spPr>
                      <a:xfrm>
                        <a:off x="1692275" y="1970088"/>
                        <a:ext cx="5472113" cy="882650"/>
                      </a:xfrm>
                      <a:prstGeom prst="rect">
                        <a:avLst/>
                      </a:prstGeom>
                      <a:noFill/>
                      <a:ln w="38100">
                        <a:noFill/>
                        <a:miter/>
                      </a:ln>
                    </p:spPr>
                  </p:pic>
                </p:oleObj>
              </mc:Fallback>
            </mc:AlternateContent>
          </a:graphicData>
        </a:graphic>
      </p:graphicFrame>
      <p:graphicFrame>
        <p:nvGraphicFramePr>
          <p:cNvPr id="38921" name="对象 38920"/>
          <p:cNvGraphicFramePr/>
          <p:nvPr/>
        </p:nvGraphicFramePr>
        <p:xfrm>
          <a:off x="715963" y="3429000"/>
          <a:ext cx="2674937" cy="2736850"/>
        </p:xfrm>
        <a:graphic>
          <a:graphicData uri="http://schemas.openxmlformats.org/presentationml/2006/ole">
            <mc:AlternateContent xmlns:mc="http://schemas.openxmlformats.org/markup-compatibility/2006">
              <mc:Choice xmlns:v="urn:schemas-microsoft-com:vml" Requires="v">
                <p:oleObj spid="_x0000_s33046" r:id="rId7" imgW="1838325" imgH="1933575" progId="Visio.Drawing.11">
                  <p:embed/>
                </p:oleObj>
              </mc:Choice>
              <mc:Fallback>
                <p:oleObj r:id="rId7" imgW="1838325" imgH="1933575" progId="Visio.Drawing.11">
                  <p:embed/>
                  <p:pic>
                    <p:nvPicPr>
                      <p:cNvPr id="0" name="图片 3154"/>
                      <p:cNvPicPr/>
                      <p:nvPr/>
                    </p:nvPicPr>
                    <p:blipFill>
                      <a:blip r:embed="rId8"/>
                      <a:stretch>
                        <a:fillRect/>
                      </a:stretch>
                    </p:blipFill>
                    <p:spPr>
                      <a:xfrm>
                        <a:off x="715963" y="3429000"/>
                        <a:ext cx="2674937" cy="2736850"/>
                      </a:xfrm>
                      <a:prstGeom prst="rect">
                        <a:avLst/>
                      </a:prstGeom>
                      <a:noFill/>
                      <a:ln w="38100">
                        <a:noFill/>
                        <a:miter/>
                      </a:ln>
                    </p:spPr>
                  </p:pic>
                </p:oleObj>
              </mc:Fallback>
            </mc:AlternateContent>
          </a:graphicData>
        </a:graphic>
      </p:graphicFrame>
      <p:graphicFrame>
        <p:nvGraphicFramePr>
          <p:cNvPr id="38922" name="对象 38921"/>
          <p:cNvGraphicFramePr/>
          <p:nvPr/>
        </p:nvGraphicFramePr>
        <p:xfrm>
          <a:off x="3348038" y="3357563"/>
          <a:ext cx="2538412" cy="2879725"/>
        </p:xfrm>
        <a:graphic>
          <a:graphicData uri="http://schemas.openxmlformats.org/presentationml/2006/ole">
            <mc:AlternateContent xmlns:mc="http://schemas.openxmlformats.org/markup-compatibility/2006">
              <mc:Choice xmlns:v="urn:schemas-microsoft-com:vml" Requires="v">
                <p:oleObj spid="_x0000_s33047" r:id="rId9" imgW="1714500" imgH="1933575" progId="Visio.Drawing.11">
                  <p:embed/>
                </p:oleObj>
              </mc:Choice>
              <mc:Fallback>
                <p:oleObj r:id="rId9" imgW="1714500" imgH="1933575" progId="Visio.Drawing.11">
                  <p:embed/>
                  <p:pic>
                    <p:nvPicPr>
                      <p:cNvPr id="0" name="图片 3143"/>
                      <p:cNvPicPr/>
                      <p:nvPr/>
                    </p:nvPicPr>
                    <p:blipFill>
                      <a:blip r:embed="rId10"/>
                      <a:stretch>
                        <a:fillRect/>
                      </a:stretch>
                    </p:blipFill>
                    <p:spPr>
                      <a:xfrm>
                        <a:off x="3348038" y="3357563"/>
                        <a:ext cx="2538412" cy="2879725"/>
                      </a:xfrm>
                      <a:prstGeom prst="rect">
                        <a:avLst/>
                      </a:prstGeom>
                      <a:noFill/>
                      <a:ln w="38100">
                        <a:noFill/>
                        <a:miter/>
                      </a:ln>
                    </p:spPr>
                  </p:pic>
                </p:oleObj>
              </mc:Fallback>
            </mc:AlternateContent>
          </a:graphicData>
        </a:graphic>
      </p:graphicFrame>
      <p:graphicFrame>
        <p:nvGraphicFramePr>
          <p:cNvPr id="38923" name="对象 38922"/>
          <p:cNvGraphicFramePr/>
          <p:nvPr/>
        </p:nvGraphicFramePr>
        <p:xfrm>
          <a:off x="5753100" y="3429000"/>
          <a:ext cx="3067050" cy="2736850"/>
        </p:xfrm>
        <a:graphic>
          <a:graphicData uri="http://schemas.openxmlformats.org/presentationml/2006/ole">
            <mc:AlternateContent xmlns:mc="http://schemas.openxmlformats.org/markup-compatibility/2006">
              <mc:Choice xmlns:v="urn:schemas-microsoft-com:vml" Requires="v">
                <p:oleObj spid="_x0000_s33048" r:id="rId11" imgW="1971675" imgH="1762125" progId="Visio.Drawing.11">
                  <p:embed/>
                </p:oleObj>
              </mc:Choice>
              <mc:Fallback>
                <p:oleObj r:id="rId11" imgW="1971675" imgH="1762125" progId="Visio.Drawing.11">
                  <p:embed/>
                  <p:pic>
                    <p:nvPicPr>
                      <p:cNvPr id="0" name="图片 3151"/>
                      <p:cNvPicPr/>
                      <p:nvPr/>
                    </p:nvPicPr>
                    <p:blipFill>
                      <a:blip r:embed="rId12"/>
                      <a:stretch>
                        <a:fillRect/>
                      </a:stretch>
                    </p:blipFill>
                    <p:spPr>
                      <a:xfrm>
                        <a:off x="5753100" y="3429000"/>
                        <a:ext cx="3067050" cy="2736850"/>
                      </a:xfrm>
                      <a:prstGeom prst="rect">
                        <a:avLst/>
                      </a:prstGeom>
                      <a:noFill/>
                      <a:ln w="38100">
                        <a:noFill/>
                        <a:miter/>
                      </a:ln>
                    </p:spPr>
                  </p:pic>
                </p:oleObj>
              </mc:Fallback>
            </mc:AlternateContent>
          </a:graphicData>
        </a:graphic>
      </p:graphicFrame>
      <p:sp>
        <p:nvSpPr>
          <p:cNvPr id="38924" name="文本框 38923"/>
          <p:cNvSpPr txBox="1"/>
          <p:nvPr/>
        </p:nvSpPr>
        <p:spPr>
          <a:xfrm>
            <a:off x="6156325" y="3036888"/>
            <a:ext cx="2519363" cy="320675"/>
          </a:xfrm>
          <a:prstGeom prst="rect">
            <a:avLst/>
          </a:prstGeom>
          <a:noFill/>
          <a:ln w="9525">
            <a:noFill/>
          </a:ln>
        </p:spPr>
        <p:txBody>
          <a:bodyPr>
            <a:spAutoFit/>
          </a:bodyPr>
          <a:lstStyle/>
          <a:p>
            <a:pPr lvl="0" eaLnBrk="1" hangingPunct="1">
              <a:lnSpc>
                <a:spcPct val="75000"/>
              </a:lnSpc>
              <a:spcBef>
                <a:spcPct val="50000"/>
              </a:spcBef>
              <a:buClrTx/>
              <a:buBlip>
                <a:blip r:embed="rId4"/>
              </a:buBlip>
            </a:pPr>
            <a:r>
              <a:rPr lang="en-US" altLang="zh-CN" sz="2000" dirty="0">
                <a:latin typeface="Times New Roman" panose="02020603050405020304" charset="0"/>
                <a:ea typeface="隶书" pitchFamily="49" charset="-122"/>
              </a:rPr>
              <a:t> 16APK</a:t>
            </a:r>
            <a:r>
              <a:rPr lang="zh-CN" altLang="en-US" sz="2000" dirty="0">
                <a:latin typeface="Times New Roman" panose="02020603050405020304" charset="0"/>
                <a:ea typeface="隶书" pitchFamily="49" charset="-122"/>
              </a:rPr>
              <a:t>星座图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917"/>
                                        </p:tgtEl>
                                        <p:attrNameLst>
                                          <p:attrName>style.visibility</p:attrName>
                                        </p:attrNameLst>
                                      </p:cBhvr>
                                      <p:to>
                                        <p:strVal val="visible"/>
                                      </p:to>
                                    </p:set>
                                    <p:animEffect transition="in" filter="fade">
                                      <p:cBhvr>
                                        <p:cTn id="7" dur="1000"/>
                                        <p:tgtEl>
                                          <p:spTgt spid="3891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8920"/>
                                        </p:tgtEl>
                                        <p:attrNameLst>
                                          <p:attrName>style.visibility</p:attrName>
                                        </p:attrNameLst>
                                      </p:cBhvr>
                                      <p:to>
                                        <p:strVal val="visible"/>
                                      </p:to>
                                    </p:set>
                                    <p:animEffect transition="in" filter="randombar(horizontal)">
                                      <p:cBhvr>
                                        <p:cTn id="12" dur="500"/>
                                        <p:tgtEl>
                                          <p:spTgt spid="3892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8918"/>
                                        </p:tgtEl>
                                        <p:attrNameLst>
                                          <p:attrName>style.visibility</p:attrName>
                                        </p:attrNameLst>
                                      </p:cBhvr>
                                      <p:to>
                                        <p:strVal val="visible"/>
                                      </p:to>
                                    </p:set>
                                    <p:animEffect transition="in" filter="randombar(horizontal)">
                                      <p:cBhvr>
                                        <p:cTn id="17" dur="500"/>
                                        <p:tgtEl>
                                          <p:spTgt spid="38918"/>
                                        </p:tgtEl>
                                      </p:cBhvr>
                                    </p:animEffect>
                                  </p:childTnLst>
                                </p:cTn>
                              </p:par>
                            </p:childTnLst>
                          </p:cTn>
                        </p:par>
                        <p:par>
                          <p:cTn id="18" fill="hold">
                            <p:stCondLst>
                              <p:cond delay="500"/>
                            </p:stCondLst>
                            <p:childTnLst>
                              <p:par>
                                <p:cTn id="19" presetID="14" presetClass="entr" presetSubtype="10" fill="hold" nodeType="afterEffect">
                                  <p:stCondLst>
                                    <p:cond delay="0"/>
                                  </p:stCondLst>
                                  <p:childTnLst>
                                    <p:set>
                                      <p:cBhvr>
                                        <p:cTn id="20" dur="1" fill="hold">
                                          <p:stCondLst>
                                            <p:cond delay="0"/>
                                          </p:stCondLst>
                                        </p:cTn>
                                        <p:tgtEl>
                                          <p:spTgt spid="38921"/>
                                        </p:tgtEl>
                                        <p:attrNameLst>
                                          <p:attrName>style.visibility</p:attrName>
                                        </p:attrNameLst>
                                      </p:cBhvr>
                                      <p:to>
                                        <p:strVal val="visible"/>
                                      </p:to>
                                    </p:set>
                                    <p:animEffect transition="in" filter="randombar(horizontal)">
                                      <p:cBhvr>
                                        <p:cTn id="21" dur="500"/>
                                        <p:tgtEl>
                                          <p:spTgt spid="38921"/>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38919"/>
                                        </p:tgtEl>
                                        <p:attrNameLst>
                                          <p:attrName>style.visibility</p:attrName>
                                        </p:attrNameLst>
                                      </p:cBhvr>
                                      <p:to>
                                        <p:strVal val="visible"/>
                                      </p:to>
                                    </p:set>
                                    <p:animEffect transition="in" filter="randombar(horizontal)">
                                      <p:cBhvr>
                                        <p:cTn id="26" dur="500"/>
                                        <p:tgtEl>
                                          <p:spTgt spid="38919"/>
                                        </p:tgtEl>
                                      </p:cBhvr>
                                    </p:animEffect>
                                  </p:childTnLst>
                                </p:cTn>
                              </p:par>
                            </p:childTnLst>
                          </p:cTn>
                        </p:par>
                        <p:par>
                          <p:cTn id="27" fill="hold">
                            <p:stCondLst>
                              <p:cond delay="500"/>
                            </p:stCondLst>
                            <p:childTnLst>
                              <p:par>
                                <p:cTn id="28" presetID="14" presetClass="entr" presetSubtype="10" fill="hold" nodeType="afterEffect">
                                  <p:stCondLst>
                                    <p:cond delay="0"/>
                                  </p:stCondLst>
                                  <p:childTnLst>
                                    <p:set>
                                      <p:cBhvr>
                                        <p:cTn id="29" dur="1" fill="hold">
                                          <p:stCondLst>
                                            <p:cond delay="0"/>
                                          </p:stCondLst>
                                        </p:cTn>
                                        <p:tgtEl>
                                          <p:spTgt spid="38922"/>
                                        </p:tgtEl>
                                        <p:attrNameLst>
                                          <p:attrName>style.visibility</p:attrName>
                                        </p:attrNameLst>
                                      </p:cBhvr>
                                      <p:to>
                                        <p:strVal val="visible"/>
                                      </p:to>
                                    </p:set>
                                    <p:animEffect transition="in" filter="randombar(horizontal)">
                                      <p:cBhvr>
                                        <p:cTn id="30" dur="500"/>
                                        <p:tgtEl>
                                          <p:spTgt spid="38922"/>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38924"/>
                                        </p:tgtEl>
                                        <p:attrNameLst>
                                          <p:attrName>style.visibility</p:attrName>
                                        </p:attrNameLst>
                                      </p:cBhvr>
                                      <p:to>
                                        <p:strVal val="visible"/>
                                      </p:to>
                                    </p:set>
                                    <p:animEffect transition="in" filter="randombar(horizontal)">
                                      <p:cBhvr>
                                        <p:cTn id="35" dur="500"/>
                                        <p:tgtEl>
                                          <p:spTgt spid="38924"/>
                                        </p:tgtEl>
                                      </p:cBhvr>
                                    </p:animEffect>
                                  </p:childTnLst>
                                </p:cTn>
                              </p:par>
                            </p:childTnLst>
                          </p:cTn>
                        </p:par>
                        <p:par>
                          <p:cTn id="36" fill="hold">
                            <p:stCondLst>
                              <p:cond delay="500"/>
                            </p:stCondLst>
                            <p:childTnLst>
                              <p:par>
                                <p:cTn id="37" presetID="14" presetClass="entr" presetSubtype="10" fill="hold" nodeType="afterEffect">
                                  <p:stCondLst>
                                    <p:cond delay="0"/>
                                  </p:stCondLst>
                                  <p:childTnLst>
                                    <p:set>
                                      <p:cBhvr>
                                        <p:cTn id="38" dur="1" fill="hold">
                                          <p:stCondLst>
                                            <p:cond delay="0"/>
                                          </p:stCondLst>
                                        </p:cTn>
                                        <p:tgtEl>
                                          <p:spTgt spid="38923"/>
                                        </p:tgtEl>
                                        <p:attrNameLst>
                                          <p:attrName>style.visibility</p:attrName>
                                        </p:attrNameLst>
                                      </p:cBhvr>
                                      <p:to>
                                        <p:strVal val="visible"/>
                                      </p:to>
                                    </p:set>
                                    <p:animEffect transition="in" filter="randombar(horizontal)">
                                      <p:cBhvr>
                                        <p:cTn id="39" dur="500"/>
                                        <p:tgtEl>
                                          <p:spTgt spid="38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p:bldP spid="38918" grpId="0"/>
      <p:bldP spid="38919" grpId="0"/>
      <p:bldP spid="3892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42" name="对象 39941"/>
          <p:cNvGraphicFramePr/>
          <p:nvPr/>
        </p:nvGraphicFramePr>
        <p:xfrm>
          <a:off x="1763713" y="1341438"/>
          <a:ext cx="5545137" cy="5013325"/>
        </p:xfrm>
        <a:graphic>
          <a:graphicData uri="http://schemas.openxmlformats.org/presentationml/2006/ole">
            <mc:AlternateContent xmlns:mc="http://schemas.openxmlformats.org/markup-compatibility/2006">
              <mc:Choice xmlns:v="urn:schemas-microsoft-com:vml" Requires="v">
                <p:oleObj spid="_x0000_s33862" r:id="rId3" imgW="2867025" imgH="2590800" progId="Visio.Drawing.11">
                  <p:embed/>
                </p:oleObj>
              </mc:Choice>
              <mc:Fallback>
                <p:oleObj r:id="rId3" imgW="2867025" imgH="2590800" progId="Visio.Drawing.11">
                  <p:embed/>
                  <p:pic>
                    <p:nvPicPr>
                      <p:cNvPr id="0" name="图片 3150"/>
                      <p:cNvPicPr/>
                      <p:nvPr/>
                    </p:nvPicPr>
                    <p:blipFill>
                      <a:blip r:embed="rId4"/>
                      <a:stretch>
                        <a:fillRect/>
                      </a:stretch>
                    </p:blipFill>
                    <p:spPr>
                      <a:xfrm>
                        <a:off x="1763713" y="1341438"/>
                        <a:ext cx="5545137" cy="5013325"/>
                      </a:xfrm>
                      <a:prstGeom prst="rect">
                        <a:avLst/>
                      </a:prstGeom>
                      <a:noFill/>
                      <a:ln w="38100">
                        <a:noFill/>
                        <a:miter/>
                      </a:ln>
                    </p:spPr>
                  </p:pic>
                </p:oleObj>
              </mc:Fallback>
            </mc:AlternateContent>
          </a:graphicData>
        </a:graphic>
      </p:graphicFrame>
      <p:sp>
        <p:nvSpPr>
          <p:cNvPr id="39943" name="文本框 39942"/>
          <p:cNvSpPr txBox="1"/>
          <p:nvPr/>
        </p:nvSpPr>
        <p:spPr>
          <a:xfrm>
            <a:off x="655955" y="739140"/>
            <a:ext cx="2766060" cy="402590"/>
          </a:xfrm>
          <a:prstGeom prst="rect">
            <a:avLst/>
          </a:prstGeom>
          <a:noFill/>
          <a:ln w="9525">
            <a:noFill/>
          </a:ln>
        </p:spPr>
        <p:txBody>
          <a:bodyPr wrap="square">
            <a:spAutoFit/>
          </a:bodyPr>
          <a:lstStyle/>
          <a:p>
            <a:pPr lvl="0" eaLnBrk="1" hangingPunct="1">
              <a:lnSpc>
                <a:spcPct val="70000"/>
              </a:lnSpc>
              <a:spcBef>
                <a:spcPct val="50000"/>
              </a:spcBef>
              <a:buClrTx/>
              <a:buBlip>
                <a:blip r:embed="rId5"/>
              </a:buBlip>
            </a:pPr>
            <a:r>
              <a:rPr lang="en-US" altLang="zh-CN" sz="2000" dirty="0">
                <a:latin typeface="Times New Roman" panose="02020603050405020304" charset="0"/>
                <a:ea typeface="隶书" pitchFamily="49" charset="-122"/>
              </a:rPr>
              <a:t> </a:t>
            </a:r>
            <a:r>
              <a:rPr lang="en-US" altLang="zh-CN" sz="2000">
                <a:latin typeface="Times New Roman" panose="02020603050405020304" charset="0"/>
                <a:ea typeface="隶书" pitchFamily="49" charset="-122"/>
              </a:rPr>
              <a:t>64QAM</a:t>
            </a:r>
            <a:r>
              <a:rPr lang="zh-CN" altLang="en-US" sz="2000" dirty="0">
                <a:latin typeface="Times New Roman" panose="02020603050405020304" charset="0"/>
                <a:ea typeface="隶书" pitchFamily="49" charset="-122"/>
              </a:rPr>
              <a:t>星座图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randombar(horizontal)">
                                      <p:cBhvr>
                                        <p:cTn id="7" dur="500"/>
                                        <p:tgtEl>
                                          <p:spTgt spid="3994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9942"/>
                                        </p:tgtEl>
                                        <p:attrNameLst>
                                          <p:attrName>style.visibility</p:attrName>
                                        </p:attrNameLst>
                                      </p:cBhvr>
                                      <p:to>
                                        <p:strVal val="visible"/>
                                      </p:to>
                                    </p:set>
                                    <p:animEffect transition="in" filter="randombar(horizontal)">
                                      <p:cBhvr>
                                        <p:cTn id="12"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文本框 40964"/>
          <p:cNvSpPr txBox="1"/>
          <p:nvPr/>
        </p:nvSpPr>
        <p:spPr>
          <a:xfrm>
            <a:off x="690880" y="752475"/>
            <a:ext cx="2952750" cy="304800"/>
          </a:xfrm>
          <a:prstGeom prst="rect">
            <a:avLst/>
          </a:prstGeom>
          <a:noFill/>
          <a:ln w="9525">
            <a:noFill/>
          </a:ln>
        </p:spPr>
        <p:txBody>
          <a:bodyPr>
            <a:spAutoFit/>
          </a:bodyPr>
          <a:lstStyle/>
          <a:p>
            <a:pPr lvl="0" eaLnBrk="1" hangingPunct="1">
              <a:lnSpc>
                <a:spcPct val="70000"/>
              </a:lnSpc>
              <a:spcBef>
                <a:spcPct val="50000"/>
              </a:spcBef>
              <a:buClrTx/>
              <a:buBlip>
                <a:blip r:embed="rId3"/>
              </a:buBlip>
            </a:pPr>
            <a:r>
              <a:rPr lang="en-US" altLang="zh-CN" sz="2000" dirty="0">
                <a:latin typeface="Times New Roman" panose="02020603050405020304" charset="0"/>
                <a:ea typeface="隶书" pitchFamily="49" charset="-122"/>
              </a:rPr>
              <a:t> 128QAM</a:t>
            </a:r>
            <a:r>
              <a:rPr lang="zh-CN" altLang="en-US" sz="2000" dirty="0">
                <a:latin typeface="Times New Roman" panose="02020603050405020304" charset="0"/>
                <a:ea typeface="隶书" pitchFamily="49" charset="-122"/>
              </a:rPr>
              <a:t>星座图 </a:t>
            </a:r>
          </a:p>
        </p:txBody>
      </p:sp>
      <p:graphicFrame>
        <p:nvGraphicFramePr>
          <p:cNvPr id="40966" name="对象 40965"/>
          <p:cNvGraphicFramePr/>
          <p:nvPr/>
        </p:nvGraphicFramePr>
        <p:xfrm>
          <a:off x="611188" y="1484313"/>
          <a:ext cx="8208962" cy="5040312"/>
        </p:xfrm>
        <a:graphic>
          <a:graphicData uri="http://schemas.openxmlformats.org/presentationml/2006/ole">
            <mc:AlternateContent xmlns:mc="http://schemas.openxmlformats.org/markup-compatibility/2006">
              <mc:Choice xmlns:v="urn:schemas-microsoft-com:vml" Requires="v">
                <p:oleObj spid="_x0000_s34886" r:id="rId4" imgW="4781550" imgH="2695575" progId="Visio.Drawing.11">
                  <p:embed/>
                </p:oleObj>
              </mc:Choice>
              <mc:Fallback>
                <p:oleObj r:id="rId4" imgW="4781550" imgH="2695575" progId="Visio.Drawing.11">
                  <p:embed/>
                  <p:pic>
                    <p:nvPicPr>
                      <p:cNvPr id="0" name="图片 3147"/>
                      <p:cNvPicPr/>
                      <p:nvPr/>
                    </p:nvPicPr>
                    <p:blipFill>
                      <a:blip r:embed="rId5"/>
                      <a:stretch>
                        <a:fillRect/>
                      </a:stretch>
                    </p:blipFill>
                    <p:spPr>
                      <a:xfrm>
                        <a:off x="611188" y="1484313"/>
                        <a:ext cx="8208962" cy="5040312"/>
                      </a:xfrm>
                      <a:prstGeom prst="rect">
                        <a:avLst/>
                      </a:prstGeom>
                      <a:noFill/>
                      <a:ln w="38100">
                        <a:noFill/>
                        <a:miter/>
                      </a:ln>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0965"/>
                                        </p:tgtEl>
                                        <p:attrNameLst>
                                          <p:attrName>style.visibility</p:attrName>
                                        </p:attrNameLst>
                                      </p:cBhvr>
                                      <p:to>
                                        <p:strVal val="visible"/>
                                      </p:to>
                                    </p:set>
                                    <p:animEffect transition="in" filter="randombar(horizontal)">
                                      <p:cBhvr>
                                        <p:cTn id="7" dur="500"/>
                                        <p:tgtEl>
                                          <p:spTgt spid="4096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0966"/>
                                        </p:tgtEl>
                                        <p:attrNameLst>
                                          <p:attrName>style.visibility</p:attrName>
                                        </p:attrNameLst>
                                      </p:cBhvr>
                                      <p:to>
                                        <p:strVal val="visible"/>
                                      </p:to>
                                    </p:set>
                                    <p:animEffect transition="in" filter="randombar(horizontal)">
                                      <p:cBhvr>
                                        <p:cTn id="12" dur="500"/>
                                        <p:tgtEl>
                                          <p:spTgt spid="4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CB0D1DE-BDEC-4380-B66E-17F31E33354B}" type="slidenum">
              <a:rPr lang="zh-CN" altLang="en-US"/>
              <a:t>55</a:t>
            </a:fld>
            <a:endParaRPr lang="zh-CN" altLang="en-US"/>
          </a:p>
        </p:txBody>
      </p:sp>
      <p:sp>
        <p:nvSpPr>
          <p:cNvPr id="3" name="文本框 2"/>
          <p:cNvSpPr txBox="1"/>
          <p:nvPr/>
        </p:nvSpPr>
        <p:spPr>
          <a:xfrm>
            <a:off x="800100" y="1320165"/>
            <a:ext cx="6756400" cy="2981325"/>
          </a:xfrm>
          <a:prstGeom prst="rect">
            <a:avLst/>
          </a:prstGeom>
          <a:noFill/>
        </p:spPr>
        <p:txBody>
          <a:bodyPr wrap="square" rtlCol="0" anchor="t">
            <a:spAutoFit/>
          </a:bodyPr>
          <a:lstStyle/>
          <a:p>
            <a:pPr marL="171450" indent="-171450">
              <a:lnSpc>
                <a:spcPct val="130000"/>
              </a:lnSpc>
              <a:buFont typeface="Wingdings" panose="05000000000000000000" charset="0"/>
              <a:buChar char="n"/>
            </a:pPr>
            <a:r>
              <a:rPr lang="en-US" altLang="zh-CN" sz="2800">
                <a:solidFill>
                  <a:srgbClr val="0070C0"/>
                </a:solidFill>
                <a:sym typeface="+mn-ea"/>
              </a:rPr>
              <a:t>  </a:t>
            </a:r>
            <a:r>
              <a:rPr lang="en-US" altLang="zh-CN" sz="2800">
                <a:solidFill>
                  <a:schemeClr val="tx1"/>
                </a:solidFill>
                <a:sym typeface="+mn-ea"/>
              </a:rPr>
              <a:t>3G</a:t>
            </a:r>
            <a:r>
              <a:rPr lang="zh-CN" altLang="en-US" sz="2800">
                <a:sym typeface="+mn-ea"/>
              </a:rPr>
              <a:t>的调制方式</a:t>
            </a:r>
            <a:endParaRPr lang="en-US" altLang="zh-CN" sz="2800"/>
          </a:p>
          <a:p>
            <a:pPr marL="628650" lvl="1" indent="-171450">
              <a:lnSpc>
                <a:spcPct val="130000"/>
              </a:lnSpc>
              <a:buFont typeface="Wingdings" panose="05000000000000000000" charset="0"/>
              <a:buChar char="ü"/>
            </a:pPr>
            <a:r>
              <a:rPr lang="en-US" altLang="zh-CN">
                <a:sym typeface="+mn-ea"/>
              </a:rPr>
              <a:t>WCDMA</a:t>
            </a:r>
            <a:r>
              <a:rPr lang="zh-CN" altLang="en-US">
                <a:sym typeface="+mn-ea"/>
              </a:rPr>
              <a:t>：</a:t>
            </a:r>
            <a:r>
              <a:rPr lang="en-US" altLang="zh-CN">
                <a:sym typeface="+mn-ea"/>
              </a:rPr>
              <a:t>QPSK</a:t>
            </a:r>
            <a:r>
              <a:rPr lang="zh-CN" altLang="en-US">
                <a:sym typeface="+mn-ea"/>
              </a:rPr>
              <a:t>、</a:t>
            </a:r>
            <a:r>
              <a:rPr lang="en-US" altLang="zh-CN">
                <a:sym typeface="+mn-ea"/>
              </a:rPr>
              <a:t>16QAM</a:t>
            </a:r>
            <a:r>
              <a:rPr lang="zh-CN" altLang="en-US">
                <a:sym typeface="+mn-ea"/>
              </a:rPr>
              <a:t>、</a:t>
            </a:r>
            <a:r>
              <a:rPr lang="en-US" altLang="zh-CN">
                <a:sym typeface="+mn-ea"/>
              </a:rPr>
              <a:t>64QAM</a:t>
            </a:r>
            <a:endParaRPr lang="en-US" altLang="zh-CN"/>
          </a:p>
          <a:p>
            <a:pPr marL="628650" lvl="1" indent="-171450">
              <a:lnSpc>
                <a:spcPct val="130000"/>
              </a:lnSpc>
              <a:buFont typeface="Wingdings" panose="05000000000000000000" charset="0"/>
              <a:buChar char="ü"/>
            </a:pPr>
            <a:r>
              <a:rPr lang="en-US" altLang="zh-CN">
                <a:sym typeface="+mn-ea"/>
              </a:rPr>
              <a:t>TD-SCDMA</a:t>
            </a:r>
            <a:r>
              <a:rPr lang="zh-CN" altLang="en-US">
                <a:sym typeface="+mn-ea"/>
              </a:rPr>
              <a:t>：</a:t>
            </a:r>
            <a:r>
              <a:rPr lang="en-US" altLang="zh-CN">
                <a:sym typeface="+mn-ea"/>
              </a:rPr>
              <a:t>QPSK</a:t>
            </a:r>
            <a:r>
              <a:rPr lang="zh-CN" altLang="en-US">
                <a:sym typeface="+mn-ea"/>
              </a:rPr>
              <a:t>、</a:t>
            </a:r>
            <a:r>
              <a:rPr lang="en-US" altLang="zh-CN">
                <a:sym typeface="+mn-ea"/>
              </a:rPr>
              <a:t>16QAM</a:t>
            </a:r>
            <a:r>
              <a:rPr lang="zh-CN" altLang="en-US">
                <a:sym typeface="+mn-ea"/>
              </a:rPr>
              <a:t>、</a:t>
            </a:r>
            <a:r>
              <a:rPr lang="en-US" altLang="zh-CN">
                <a:sym typeface="+mn-ea"/>
              </a:rPr>
              <a:t>64QAM</a:t>
            </a:r>
            <a:endParaRPr lang="en-US" altLang="zh-CN"/>
          </a:p>
          <a:p>
            <a:pPr marL="628650" lvl="1" indent="-171450">
              <a:lnSpc>
                <a:spcPct val="130000"/>
              </a:lnSpc>
              <a:buFont typeface="Wingdings" panose="05000000000000000000" charset="0"/>
              <a:buChar char="ü"/>
            </a:pPr>
            <a:r>
              <a:rPr lang="en-US" altLang="zh-CN">
                <a:sym typeface="+mn-ea"/>
              </a:rPr>
              <a:t>CDMA200</a:t>
            </a:r>
            <a:r>
              <a:rPr lang="zh-CN" altLang="en-US">
                <a:sym typeface="+mn-ea"/>
              </a:rPr>
              <a:t>：</a:t>
            </a:r>
            <a:r>
              <a:rPr lang="en-US" altLang="zh-CN">
                <a:sym typeface="+mn-ea"/>
              </a:rPr>
              <a:t>QPSK</a:t>
            </a:r>
            <a:r>
              <a:rPr lang="zh-CN" altLang="en-US">
                <a:sym typeface="+mn-ea"/>
              </a:rPr>
              <a:t>、</a:t>
            </a:r>
            <a:r>
              <a:rPr lang="en-US" altLang="zh-CN">
                <a:sym typeface="+mn-ea"/>
              </a:rPr>
              <a:t>16QAM</a:t>
            </a:r>
            <a:r>
              <a:rPr lang="zh-CN" altLang="en-US">
                <a:sym typeface="+mn-ea"/>
              </a:rPr>
              <a:t>、</a:t>
            </a:r>
            <a:r>
              <a:rPr lang="en-US" altLang="zh-CN">
                <a:sym typeface="+mn-ea"/>
              </a:rPr>
              <a:t>64QAM</a:t>
            </a:r>
          </a:p>
          <a:p>
            <a:pPr marL="628650" lvl="1" indent="-171450">
              <a:lnSpc>
                <a:spcPct val="130000"/>
              </a:lnSpc>
              <a:buFont typeface="Wingdings" panose="05000000000000000000" charset="0"/>
              <a:buChar char="ü"/>
            </a:pPr>
            <a:endParaRPr lang="en-US" altLang="zh-CN"/>
          </a:p>
          <a:p>
            <a:pPr marL="457200" indent="-457200">
              <a:lnSpc>
                <a:spcPct val="130000"/>
              </a:lnSpc>
              <a:buFont typeface="Wingdings" panose="05000000000000000000" charset="0"/>
              <a:buChar char="n"/>
            </a:pPr>
            <a:r>
              <a:rPr lang="en-US" altLang="zh-CN" sz="2800">
                <a:solidFill>
                  <a:srgbClr val="0070C0"/>
                </a:solidFill>
                <a:sym typeface="+mn-ea"/>
              </a:rPr>
              <a:t> </a:t>
            </a:r>
            <a:r>
              <a:rPr lang="en-US" altLang="zh-CN" sz="2800">
                <a:solidFill>
                  <a:schemeClr val="tx1"/>
                </a:solidFill>
                <a:sym typeface="+mn-ea"/>
              </a:rPr>
              <a:t>4G</a:t>
            </a:r>
            <a:endParaRPr lang="en-US" altLang="zh-CN" sz="2800"/>
          </a:p>
          <a:p>
            <a:pPr lvl="1">
              <a:lnSpc>
                <a:spcPct val="130000"/>
              </a:lnSpc>
            </a:pPr>
            <a:r>
              <a:rPr lang="zh-CN" altLang="en-US">
                <a:sym typeface="+mn-ea"/>
              </a:rPr>
              <a:t>高达</a:t>
            </a:r>
            <a:r>
              <a:rPr lang="en-US" altLang="zh-CN">
                <a:sym typeface="+mn-ea"/>
              </a:rPr>
              <a:t>256QAM</a:t>
            </a:r>
            <a:endParaRPr lang="zh-CN" altLang="en-US"/>
          </a:p>
        </p:txBody>
      </p:sp>
      <p:sp>
        <p:nvSpPr>
          <p:cNvPr id="38914" name="文本框 38913"/>
          <p:cNvSpPr txBox="1"/>
          <p:nvPr/>
        </p:nvSpPr>
        <p:spPr>
          <a:xfrm>
            <a:off x="0" y="606425"/>
            <a:ext cx="9144000" cy="483235"/>
          </a:xfrm>
          <a:prstGeom prst="rect">
            <a:avLst/>
          </a:prstGeom>
          <a:noFill/>
          <a:ln w="9525">
            <a:noFill/>
          </a:ln>
        </p:spPr>
        <p:txBody>
          <a:bodyPr>
            <a:spAutoFit/>
          </a:bodyPr>
          <a:lstStyle/>
          <a:p>
            <a:pPr lvl="0" algn="l" eaLnBrk="1" hangingPunct="1">
              <a:spcBef>
                <a:spcPct val="50000"/>
              </a:spcBef>
              <a:buClrTx/>
            </a:pPr>
            <a:r>
              <a:rPr lang="en-US" altLang="zh-CN" sz="2000">
                <a:solidFill>
                  <a:srgbClr val="C00000"/>
                </a:solidFill>
                <a:latin typeface="Times New Roman" panose="02020603050405020304" charset="0"/>
                <a:ea typeface="华文隶书" pitchFamily="2" charset="-122"/>
              </a:rPr>
              <a:t>            </a:t>
            </a:r>
            <a:r>
              <a:rPr lang="zh-CN" altLang="en-US" sz="2400" dirty="0">
                <a:solidFill>
                  <a:srgbClr val="C00000"/>
                </a:solidFill>
                <a:latin typeface="隶书" pitchFamily="49" charset="-122"/>
                <a:ea typeface="隶书" pitchFamily="49" charset="-122"/>
              </a:rPr>
              <a:t>幅相联合调制的应用</a:t>
            </a: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214630"/>
            <a:ext cx="8693150" cy="1019810"/>
          </a:xfrm>
        </p:spPr>
        <p:txBody>
          <a:bodyPr/>
          <a:lstStyle/>
          <a:p>
            <a:r>
              <a:rPr lang="zh-CN" altLang="en-US"/>
              <a:t>信号编码技术</a:t>
            </a:r>
          </a:p>
        </p:txBody>
      </p:sp>
      <p:sp>
        <p:nvSpPr>
          <p:cNvPr id="3" name="内容占位符 2"/>
          <p:cNvSpPr>
            <a:spLocks noGrp="1"/>
          </p:cNvSpPr>
          <p:nvPr>
            <p:ph idx="1"/>
          </p:nvPr>
        </p:nvSpPr>
        <p:spPr>
          <a:xfrm>
            <a:off x="250825" y="1090295"/>
            <a:ext cx="8704580" cy="4683760"/>
          </a:xfrm>
        </p:spPr>
        <p:txBody>
          <a:bodyPr/>
          <a:lstStyle/>
          <a:p>
            <a:r>
              <a:rPr lang="zh-CN" altLang="en-US" sz="2400">
                <a:solidFill>
                  <a:schemeClr val="bg1">
                    <a:lumMod val="75000"/>
                  </a:schemeClr>
                </a:solidFill>
              </a:rPr>
              <a:t>数字信号和模拟信号</a:t>
            </a:r>
          </a:p>
          <a:p>
            <a:r>
              <a:rPr lang="zh-CN" altLang="en-US" sz="2400">
                <a:solidFill>
                  <a:schemeClr val="bg1">
                    <a:lumMod val="75000"/>
                  </a:schemeClr>
                </a:solidFill>
              </a:rPr>
              <a:t>信号编码准则</a:t>
            </a:r>
          </a:p>
          <a:p>
            <a:r>
              <a:rPr lang="zh-CN" altLang="en-US" sz="2400">
                <a:solidFill>
                  <a:schemeClr val="bg1">
                    <a:lumMod val="75000"/>
                  </a:schemeClr>
                </a:solidFill>
              </a:rPr>
              <a:t>数字信号调制为模拟信号</a:t>
            </a:r>
          </a:p>
          <a:p>
            <a:pPr lvl="1"/>
            <a:r>
              <a:rPr lang="en-US" altLang="zh-CN" sz="2100">
                <a:solidFill>
                  <a:schemeClr val="bg1">
                    <a:lumMod val="75000"/>
                  </a:schemeClr>
                </a:solidFill>
              </a:rPr>
              <a:t>ASK</a:t>
            </a:r>
          </a:p>
          <a:p>
            <a:pPr lvl="1"/>
            <a:r>
              <a:rPr lang="en-US" altLang="zh-CN" sz="2100">
                <a:solidFill>
                  <a:schemeClr val="bg1">
                    <a:lumMod val="75000"/>
                  </a:schemeClr>
                </a:solidFill>
              </a:rPr>
              <a:t>FSK</a:t>
            </a:r>
          </a:p>
          <a:p>
            <a:pPr lvl="1"/>
            <a:r>
              <a:rPr lang="en-US" altLang="zh-CN" sz="2100">
                <a:solidFill>
                  <a:schemeClr val="bg1">
                    <a:lumMod val="75000"/>
                  </a:schemeClr>
                </a:solidFill>
              </a:rPr>
              <a:t>MFSK</a:t>
            </a:r>
          </a:p>
          <a:p>
            <a:pPr lvl="1"/>
            <a:r>
              <a:rPr lang="en-US" altLang="zh-CN" sz="2100">
                <a:solidFill>
                  <a:schemeClr val="bg1">
                    <a:lumMod val="75000"/>
                  </a:schemeClr>
                </a:solidFill>
              </a:rPr>
              <a:t>PSK</a:t>
            </a:r>
          </a:p>
          <a:p>
            <a:pPr lvl="1"/>
            <a:r>
              <a:rPr lang="zh-CN" altLang="en-US" sz="2100">
                <a:solidFill>
                  <a:schemeClr val="bg1">
                    <a:lumMod val="75000"/>
                  </a:schemeClr>
                </a:solidFill>
              </a:rPr>
              <a:t>调制技术性能量化</a:t>
            </a:r>
          </a:p>
          <a:p>
            <a:r>
              <a:rPr lang="zh-CN" altLang="en-US" sz="2400"/>
              <a:t>模拟信号调制为高频模拟信号</a:t>
            </a:r>
          </a:p>
          <a:p>
            <a:pPr lvl="1"/>
            <a:r>
              <a:rPr lang="en-US" altLang="zh-CN" sz="2100"/>
              <a:t>AM FM PM</a:t>
            </a:r>
          </a:p>
          <a:p>
            <a:r>
              <a:rPr lang="zh-CN" altLang="en-US" sz="2400">
                <a:sym typeface="+mn-ea"/>
              </a:rPr>
              <a:t>模拟信号调制为数字信号</a:t>
            </a:r>
          </a:p>
          <a:p>
            <a:pPr lvl="1"/>
            <a:r>
              <a:rPr lang="zh-CN" altLang="en-US" sz="2100">
                <a:sym typeface="+mn-ea"/>
              </a:rPr>
              <a:t>脉码调制</a:t>
            </a:r>
            <a:r>
              <a:rPr lang="en-US" altLang="zh-CN" sz="2100">
                <a:sym typeface="+mn-ea"/>
              </a:rPr>
              <a:t>PCM</a:t>
            </a:r>
          </a:p>
          <a:p>
            <a:pPr lvl="1"/>
            <a:r>
              <a:rPr lang="en-US" altLang="zh-CN" sz="2100">
                <a:sym typeface="+mn-ea"/>
              </a:rPr>
              <a:t>Delta</a:t>
            </a:r>
            <a:r>
              <a:rPr lang="zh-CN" altLang="en-US" sz="2100">
                <a:sym typeface="+mn-ea"/>
              </a:rPr>
              <a:t>调制</a:t>
            </a:r>
          </a:p>
          <a:p>
            <a:endParaRPr lang="en-US" altLang="zh-CN" sz="2400"/>
          </a:p>
        </p:txBody>
      </p:sp>
      <p:sp>
        <p:nvSpPr>
          <p:cNvPr id="4" name="灯片编号占位符 3"/>
          <p:cNvSpPr>
            <a:spLocks noGrp="1"/>
          </p:cNvSpPr>
          <p:nvPr>
            <p:ph type="sldNum" sz="quarter" idx="12"/>
          </p:nvPr>
        </p:nvSpPr>
        <p:spPr/>
        <p:txBody>
          <a:bodyPr/>
          <a:lstStyle/>
          <a:p>
            <a:pPr>
              <a:defRPr/>
            </a:pPr>
            <a:fld id="{BC47EBFD-D262-4EEA-91E8-61614B27207E}" type="slidenum">
              <a:rPr lang="zh-CN" altLang="en-US"/>
              <a:t>56</a:t>
            </a:fld>
            <a:endParaRPr lang="zh-CN" altLang="en-US"/>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p:txBody>
          <a:bodyPr/>
          <a:lstStyle/>
          <a:p>
            <a:r>
              <a:rPr lang="zh-CN" altLang="en-US"/>
              <a:t>模拟信号调制的必要性</a:t>
            </a:r>
          </a:p>
        </p:txBody>
      </p:sp>
      <p:sp>
        <p:nvSpPr>
          <p:cNvPr id="55298" name="内容占位符 2"/>
          <p:cNvSpPr>
            <a:spLocks noGrp="1"/>
          </p:cNvSpPr>
          <p:nvPr>
            <p:ph idx="1"/>
          </p:nvPr>
        </p:nvSpPr>
        <p:spPr/>
        <p:txBody>
          <a:bodyPr/>
          <a:lstStyle/>
          <a:p>
            <a:r>
              <a:rPr lang="zh-CN" altLang="en-US" sz="2800"/>
              <a:t>数字信号调制为模拟信号</a:t>
            </a:r>
            <a:endParaRPr lang="en-US" altLang="zh-CN" sz="2800"/>
          </a:p>
          <a:p>
            <a:pPr lvl="1"/>
            <a:r>
              <a:rPr lang="zh-CN" altLang="en-US" sz="2400"/>
              <a:t>很多介质（空气、太空）只能传输模拟电波信号</a:t>
            </a:r>
            <a:endParaRPr lang="en-US" altLang="zh-CN" sz="2400"/>
          </a:p>
          <a:p>
            <a:r>
              <a:rPr lang="zh-CN" altLang="en-US" sz="2800"/>
              <a:t>模拟信号调制为模拟信号</a:t>
            </a:r>
            <a:endParaRPr lang="en-US" altLang="zh-CN" sz="2800"/>
          </a:p>
          <a:p>
            <a:pPr lvl="1"/>
            <a:r>
              <a:rPr lang="zh-CN" altLang="en-US" sz="2400"/>
              <a:t>将低频信号转化为高频信号，低频基带信号无法直接传输</a:t>
            </a:r>
            <a:endParaRPr lang="en-US" altLang="zh-CN" sz="2400"/>
          </a:p>
          <a:p>
            <a:pPr lvl="1"/>
            <a:r>
              <a:rPr lang="zh-CN" altLang="en-US" sz="2400"/>
              <a:t>调制过程中可以频分复用</a:t>
            </a:r>
            <a:endParaRPr lang="en-US" altLang="zh-CN" sz="2400"/>
          </a:p>
          <a:p>
            <a:r>
              <a:rPr lang="zh-CN" altLang="en-US" sz="2800"/>
              <a:t>模拟信号调制</a:t>
            </a:r>
            <a:endParaRPr lang="en-US" altLang="zh-CN" sz="2800"/>
          </a:p>
          <a:p>
            <a:pPr lvl="1"/>
            <a:r>
              <a:rPr lang="zh-CN" altLang="en-US" sz="2400"/>
              <a:t>调幅</a:t>
            </a:r>
            <a:endParaRPr lang="en-US" altLang="zh-CN" sz="2400"/>
          </a:p>
          <a:p>
            <a:pPr lvl="1"/>
            <a:r>
              <a:rPr lang="zh-CN" altLang="en-US" sz="2400"/>
              <a:t>角度调制</a:t>
            </a:r>
            <a:endParaRPr lang="en-US" altLang="zh-CN" sz="2400"/>
          </a:p>
          <a:p>
            <a:pPr lvl="2"/>
            <a:r>
              <a:rPr lang="zh-CN" altLang="en-US" sz="2000"/>
              <a:t>调频</a:t>
            </a:r>
            <a:endParaRPr lang="en-US" altLang="zh-CN" sz="2000"/>
          </a:p>
          <a:p>
            <a:pPr lvl="2"/>
            <a:r>
              <a:rPr lang="zh-CN" altLang="en-US" sz="2000"/>
              <a:t>调相</a:t>
            </a:r>
          </a:p>
        </p:txBody>
      </p:sp>
      <p:sp>
        <p:nvSpPr>
          <p:cNvPr id="4" name="灯片编号占位符 3"/>
          <p:cNvSpPr>
            <a:spLocks noGrp="1"/>
          </p:cNvSpPr>
          <p:nvPr>
            <p:ph type="sldNum" sz="quarter" idx="12"/>
          </p:nvPr>
        </p:nvSpPr>
        <p:spPr/>
        <p:txBody>
          <a:bodyPr/>
          <a:lstStyle/>
          <a:p>
            <a:pPr>
              <a:defRPr/>
            </a:pPr>
            <a:fld id="{8617EC47-AB6A-4C67-8B02-FA4FDE06D013}" type="slidenum">
              <a:rPr lang="zh-CN" altLang="en-US" smtClean="0"/>
              <a:t>57</a:t>
            </a:fld>
            <a:endParaRPr lang="zh-CN" altLang="en-US"/>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p:cNvSpPr>
            <a:spLocks noGrp="1"/>
          </p:cNvSpPr>
          <p:nvPr>
            <p:ph type="title"/>
          </p:nvPr>
        </p:nvSpPr>
        <p:spPr/>
        <p:txBody>
          <a:bodyPr/>
          <a:lstStyle/>
          <a:p>
            <a:r>
              <a:rPr lang="zh-CN" altLang="en-US" sz="4000"/>
              <a:t>调幅（</a:t>
            </a:r>
            <a:r>
              <a:rPr lang="en-US" altLang="zh-CN" sz="4000"/>
              <a:t>Amplitude Modulation</a:t>
            </a:r>
            <a:r>
              <a:rPr lang="zh-CN" altLang="en-US" sz="4000"/>
              <a:t>，</a:t>
            </a:r>
            <a:r>
              <a:rPr lang="en-US" altLang="zh-CN" sz="4000"/>
              <a:t>AM</a:t>
            </a:r>
            <a:r>
              <a:rPr lang="zh-CN" altLang="en-US" sz="4000"/>
              <a:t>）</a:t>
            </a:r>
          </a:p>
        </p:txBody>
      </p:sp>
      <p:sp>
        <p:nvSpPr>
          <p:cNvPr id="11268" name="内容占位符 2"/>
          <p:cNvSpPr>
            <a:spLocks noGrp="1"/>
          </p:cNvSpPr>
          <p:nvPr>
            <p:ph idx="1"/>
          </p:nvPr>
        </p:nvSpPr>
        <p:spPr/>
        <p:txBody>
          <a:bodyPr/>
          <a:lstStyle/>
          <a:p>
            <a:endParaRPr lang="en-US" altLang="zh-CN"/>
          </a:p>
          <a:p>
            <a:pPr lvl="1"/>
            <a:endParaRPr lang="en-US" altLang="zh-CN"/>
          </a:p>
          <a:p>
            <a:pPr lvl="1"/>
            <a:r>
              <a:rPr lang="zh-CN" altLang="en-US"/>
              <a:t>载波，</a:t>
            </a:r>
            <a:r>
              <a:rPr lang="en-US" altLang="zh-CN"/>
              <a:t>cos2</a:t>
            </a:r>
            <a:r>
              <a:rPr lang="el-GR" altLang="zh-CN" i="1"/>
              <a:t>π</a:t>
            </a:r>
            <a:r>
              <a:rPr lang="en-US" altLang="zh-CN" i="1"/>
              <a:t>f</a:t>
            </a:r>
            <a:r>
              <a:rPr lang="en-US" altLang="zh-CN" i="1" baseline="-25000"/>
              <a:t>c</a:t>
            </a:r>
            <a:r>
              <a:rPr lang="en-US" altLang="zh-CN" i="1"/>
              <a:t>t</a:t>
            </a:r>
          </a:p>
          <a:p>
            <a:pPr lvl="1"/>
            <a:r>
              <a:rPr lang="en-US" altLang="zh-CN" i="1"/>
              <a:t>x</a:t>
            </a:r>
            <a:r>
              <a:rPr lang="en-US" altLang="zh-CN"/>
              <a:t>(</a:t>
            </a:r>
            <a:r>
              <a:rPr lang="en-US" altLang="zh-CN" i="1"/>
              <a:t>t</a:t>
            </a:r>
            <a:r>
              <a:rPr lang="en-US" altLang="zh-CN"/>
              <a:t>)</a:t>
            </a:r>
            <a:r>
              <a:rPr lang="zh-CN" altLang="en-US"/>
              <a:t>，待调制信号</a:t>
            </a:r>
            <a:endParaRPr lang="en-US" altLang="zh-CN"/>
          </a:p>
          <a:p>
            <a:pPr lvl="1"/>
            <a:r>
              <a:rPr lang="en-US" altLang="zh-CN" i="1"/>
              <a:t>n</a:t>
            </a:r>
            <a:r>
              <a:rPr lang="en-US" altLang="zh-CN" i="1" baseline="-25000"/>
              <a:t>a</a:t>
            </a:r>
            <a:r>
              <a:rPr lang="zh-CN" altLang="en-US"/>
              <a:t>，调制指数，待调制信号和载波信号的振幅之比</a:t>
            </a:r>
            <a:endParaRPr lang="en-US" altLang="zh-CN"/>
          </a:p>
          <a:p>
            <a:r>
              <a:rPr lang="zh-CN" altLang="en-US"/>
              <a:t>又称</a:t>
            </a:r>
            <a:r>
              <a:rPr lang="zh-CN" altLang="en-US" b="1"/>
              <a:t>双边带传送载波，</a:t>
            </a:r>
            <a:r>
              <a:rPr lang="en-US" altLang="zh-CN" b="1"/>
              <a:t>DSBTC</a:t>
            </a:r>
            <a:endParaRPr lang="zh-CN" altLang="en-US" b="1"/>
          </a:p>
        </p:txBody>
      </p:sp>
      <p:sp>
        <p:nvSpPr>
          <p:cNvPr id="4" name="灯片编号占位符 3"/>
          <p:cNvSpPr>
            <a:spLocks noGrp="1"/>
          </p:cNvSpPr>
          <p:nvPr>
            <p:ph type="sldNum" sz="quarter" idx="12"/>
          </p:nvPr>
        </p:nvSpPr>
        <p:spPr/>
        <p:txBody>
          <a:bodyPr/>
          <a:lstStyle/>
          <a:p>
            <a:pPr>
              <a:defRPr/>
            </a:pPr>
            <a:fld id="{27E11CD0-A604-4CB2-9EFD-D6A9A178735F}" type="slidenum">
              <a:rPr lang="zh-CN" altLang="en-US" smtClean="0"/>
              <a:t>58</a:t>
            </a:fld>
            <a:endParaRPr lang="zh-CN" altLang="en-US"/>
          </a:p>
        </p:txBody>
      </p:sp>
      <p:graphicFrame>
        <p:nvGraphicFramePr>
          <p:cNvPr id="11266" name="Object 3"/>
          <p:cNvGraphicFramePr>
            <a:graphicFrameLocks noChangeAspect="1"/>
          </p:cNvGraphicFramePr>
          <p:nvPr/>
        </p:nvGraphicFramePr>
        <p:xfrm>
          <a:off x="900113" y="1957388"/>
          <a:ext cx="4908550" cy="608012"/>
        </p:xfrm>
        <a:graphic>
          <a:graphicData uri="http://schemas.openxmlformats.org/presentationml/2006/ole">
            <mc:AlternateContent xmlns:mc="http://schemas.openxmlformats.org/markup-compatibility/2006">
              <mc:Choice xmlns:v="urn:schemas-microsoft-com:vml" Requires="v">
                <p:oleObj spid="_x0000_s35910" name="Equation" r:id="rId3" imgW="37185600" imgH="5486400" progId="Equation.DSMT4">
                  <p:embed/>
                </p:oleObj>
              </mc:Choice>
              <mc:Fallback>
                <p:oleObj name="Equation" r:id="rId3" imgW="37185600" imgH="5486400" progId="Equation.DSMT4">
                  <p:embed/>
                  <p:pic>
                    <p:nvPicPr>
                      <p:cNvPr id="0" name="Object 3"/>
                      <p:cNvPicPr>
                        <a:picLocks noChangeAspect="1"/>
                      </p:cNvPicPr>
                      <p:nvPr/>
                    </p:nvPicPr>
                    <p:blipFill>
                      <a:blip r:embed="rId4"/>
                      <a:stretch>
                        <a:fillRect/>
                      </a:stretch>
                    </p:blipFill>
                    <p:spPr>
                      <a:xfrm>
                        <a:off x="900113" y="1957388"/>
                        <a:ext cx="4908550" cy="608012"/>
                      </a:xfrm>
                      <a:prstGeom prst="rect">
                        <a:avLst/>
                      </a:prstGeom>
                      <a:noFill/>
                      <a:ln w="9525">
                        <a:noFill/>
                      </a:ln>
                    </p:spPr>
                  </p:pic>
                </p:oleObj>
              </mc:Fallback>
            </mc:AlternateContent>
          </a:graphicData>
        </a:graphic>
      </p:graphicFrame>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内容占位符 2"/>
          <p:cNvSpPr>
            <a:spLocks noGrp="1"/>
          </p:cNvSpPr>
          <p:nvPr>
            <p:ph idx="1"/>
          </p:nvPr>
        </p:nvSpPr>
        <p:spPr>
          <a:xfrm>
            <a:off x="250825" y="765175"/>
            <a:ext cx="8704263" cy="5367338"/>
          </a:xfrm>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B6B21AD2-EA9C-4BE4-B75A-5362A03A90A9}" type="slidenum">
              <a:rPr lang="zh-CN" altLang="en-US" smtClean="0"/>
              <a:t>59</a:t>
            </a:fld>
            <a:endParaRPr lang="zh-CN" altLang="en-US"/>
          </a:p>
        </p:txBody>
      </p:sp>
      <p:pic>
        <p:nvPicPr>
          <p:cNvPr id="58371" name="Picture 2"/>
          <p:cNvPicPr>
            <a:picLocks noChangeAspect="1" noChangeArrowheads="1"/>
          </p:cNvPicPr>
          <p:nvPr/>
        </p:nvPicPr>
        <p:blipFill>
          <a:blip r:embed="rId2"/>
          <a:srcRect/>
          <a:stretch>
            <a:fillRect/>
          </a:stretch>
        </p:blipFill>
        <p:spPr bwMode="auto">
          <a:xfrm>
            <a:off x="0" y="1844675"/>
            <a:ext cx="6943725" cy="4610100"/>
          </a:xfrm>
          <a:prstGeom prst="rect">
            <a:avLst/>
          </a:prstGeom>
          <a:noFill/>
          <a:ln w="9525">
            <a:noFill/>
            <a:miter lim="800000"/>
            <a:headEnd/>
            <a:tailEnd/>
          </a:ln>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a:xfrm>
            <a:off x="250825" y="214630"/>
            <a:ext cx="8693150" cy="1097915"/>
          </a:xfrm>
        </p:spPr>
        <p:txBody>
          <a:bodyPr/>
          <a:lstStyle/>
          <a:p>
            <a:r>
              <a:rPr lang="zh-CN" altLang="en-US"/>
              <a:t>编码</a:t>
            </a:r>
          </a:p>
        </p:txBody>
      </p:sp>
      <p:sp>
        <p:nvSpPr>
          <p:cNvPr id="67586" name="内容占位符 2"/>
          <p:cNvSpPr>
            <a:spLocks noGrp="1"/>
          </p:cNvSpPr>
          <p:nvPr>
            <p:ph idx="1"/>
          </p:nvPr>
        </p:nvSpPr>
        <p:spPr/>
        <p:txBody>
          <a:bodyPr/>
          <a:lstStyle/>
          <a:p>
            <a:endParaRPr lang="en-US" altLang="zh-CN" sz="2800"/>
          </a:p>
          <a:p>
            <a:endParaRPr lang="en-US" altLang="zh-CN" sz="2800"/>
          </a:p>
          <a:p>
            <a:endParaRPr lang="en-US" altLang="zh-CN" sz="2800"/>
          </a:p>
          <a:p>
            <a:pPr lvl="1"/>
            <a:endParaRPr lang="en-US" altLang="zh-CN" i="1"/>
          </a:p>
          <a:p>
            <a:pPr lvl="1"/>
            <a:r>
              <a:rPr lang="en-US" altLang="zh-CN" i="1"/>
              <a:t>g</a:t>
            </a:r>
            <a:r>
              <a:rPr lang="en-US" altLang="zh-CN"/>
              <a:t>(</a:t>
            </a:r>
            <a:r>
              <a:rPr lang="en-US" altLang="zh-CN" i="1"/>
              <a:t>t</a:t>
            </a:r>
            <a:r>
              <a:rPr lang="en-US" altLang="zh-CN"/>
              <a:t>)</a:t>
            </a:r>
            <a:r>
              <a:rPr lang="zh-CN" altLang="en-US"/>
              <a:t>：模拟或者数字，称为基带信号（</a:t>
            </a:r>
            <a:r>
              <a:rPr lang="en-US" altLang="zh-CN"/>
              <a:t>base band</a:t>
            </a:r>
            <a:r>
              <a:rPr lang="zh-CN" altLang="en-US"/>
              <a:t>）</a:t>
            </a:r>
            <a:endParaRPr lang="en-US" altLang="zh-CN"/>
          </a:p>
          <a:p>
            <a:pPr lvl="1"/>
            <a:r>
              <a:rPr lang="en-US" altLang="zh-CN" i="1"/>
              <a:t>x</a:t>
            </a:r>
            <a:r>
              <a:rPr lang="en-US" altLang="zh-CN"/>
              <a:t>(</a:t>
            </a:r>
            <a:r>
              <a:rPr lang="en-US" altLang="zh-CN" i="1"/>
              <a:t>t</a:t>
            </a:r>
            <a:r>
              <a:rPr lang="en-US" altLang="zh-CN"/>
              <a:t>)</a:t>
            </a:r>
            <a:r>
              <a:rPr lang="zh-CN" altLang="en-US"/>
              <a:t>：数字信号</a:t>
            </a:r>
            <a:endParaRPr lang="en-US" altLang="zh-CN"/>
          </a:p>
          <a:p>
            <a:pPr lvl="1"/>
            <a:r>
              <a:rPr lang="zh-CN" altLang="en-US"/>
              <a:t>编码和解码主要涉及采样技术</a:t>
            </a:r>
          </a:p>
        </p:txBody>
      </p:sp>
      <p:sp>
        <p:nvSpPr>
          <p:cNvPr id="4" name="灯片编号占位符 3"/>
          <p:cNvSpPr>
            <a:spLocks noGrp="1"/>
          </p:cNvSpPr>
          <p:nvPr>
            <p:ph type="sldNum" sz="quarter" idx="12"/>
          </p:nvPr>
        </p:nvSpPr>
        <p:spPr/>
        <p:txBody>
          <a:bodyPr/>
          <a:lstStyle/>
          <a:p>
            <a:pPr>
              <a:defRPr/>
            </a:pPr>
            <a:fld id="{873002B6-59A8-4071-86CA-5E28E50F70AC}" type="slidenum">
              <a:rPr lang="zh-CN" altLang="en-US" smtClean="0"/>
              <a:t>6</a:t>
            </a:fld>
            <a:endParaRPr lang="zh-CN" altLang="en-US"/>
          </a:p>
        </p:txBody>
      </p:sp>
      <p:pic>
        <p:nvPicPr>
          <p:cNvPr id="67588" name="Picture 2"/>
          <p:cNvPicPr>
            <a:picLocks noChangeAspect="1" noChangeArrowheads="1"/>
          </p:cNvPicPr>
          <p:nvPr/>
        </p:nvPicPr>
        <p:blipFill>
          <a:blip r:embed="rId3"/>
          <a:srcRect/>
          <a:stretch>
            <a:fillRect/>
          </a:stretch>
        </p:blipFill>
        <p:spPr bwMode="auto">
          <a:xfrm>
            <a:off x="107950" y="1630363"/>
            <a:ext cx="8921750" cy="1943100"/>
          </a:xfrm>
          <a:prstGeom prst="rect">
            <a:avLst/>
          </a:prstGeom>
          <a:noFill/>
          <a:ln w="9525">
            <a:noFill/>
            <a:miter lim="800000"/>
            <a:headEnd/>
            <a:tailEnd/>
          </a:ln>
        </p:spPr>
      </p:pic>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2"/>
          <p:cNvSpPr>
            <a:spLocks noGrp="1"/>
          </p:cNvSpPr>
          <p:nvPr>
            <p:ph idx="1"/>
          </p:nvPr>
        </p:nvSpPr>
        <p:spPr>
          <a:xfrm>
            <a:off x="250825" y="692150"/>
            <a:ext cx="8704263" cy="5440363"/>
          </a:xfrm>
        </p:spPr>
        <p:txBody>
          <a:bodyPr/>
          <a:lstStyle/>
          <a:p>
            <a:r>
              <a:rPr lang="zh-CN" altLang="en-US"/>
              <a:t>例，</a:t>
            </a:r>
            <a:r>
              <a:rPr lang="en-US" altLang="zh-CN"/>
              <a:t>DSBTC</a:t>
            </a:r>
            <a:r>
              <a:rPr lang="zh-CN" altLang="en-US"/>
              <a:t>中，</a:t>
            </a:r>
            <a:r>
              <a:rPr lang="en-US" altLang="zh-CN" i="1"/>
              <a:t>x</a:t>
            </a:r>
            <a:r>
              <a:rPr lang="en-US" altLang="zh-CN"/>
              <a:t>(</a:t>
            </a:r>
            <a:r>
              <a:rPr lang="en-US" altLang="zh-CN" i="1"/>
              <a:t>t</a:t>
            </a:r>
            <a:r>
              <a:rPr lang="en-US" altLang="zh-CN"/>
              <a:t>)</a:t>
            </a:r>
            <a:r>
              <a:rPr lang="zh-CN" altLang="en-US"/>
              <a:t>是</a:t>
            </a:r>
            <a:r>
              <a:rPr lang="en-US" altLang="zh-CN"/>
              <a:t>cos2</a:t>
            </a:r>
            <a:r>
              <a:rPr lang="el-GR" altLang="zh-CN" i="1"/>
              <a:t>π</a:t>
            </a:r>
            <a:r>
              <a:rPr lang="en-US" altLang="zh-CN" i="1"/>
              <a:t>f</a:t>
            </a:r>
            <a:r>
              <a:rPr lang="en-US" altLang="zh-CN" i="1" baseline="-25000"/>
              <a:t>m</a:t>
            </a:r>
            <a:r>
              <a:rPr lang="en-US" altLang="zh-CN" i="1"/>
              <a:t>t</a:t>
            </a:r>
            <a:r>
              <a:rPr lang="zh-CN" altLang="en-US"/>
              <a:t>，调制后的信号</a:t>
            </a:r>
            <a:endParaRPr lang="en-US" altLang="zh-CN"/>
          </a:p>
          <a:p>
            <a:endParaRPr lang="en-US" altLang="zh-CN"/>
          </a:p>
          <a:p>
            <a:endParaRPr lang="en-US" altLang="zh-CN"/>
          </a:p>
          <a:p>
            <a:pPr lvl="1"/>
            <a:r>
              <a:rPr lang="zh-CN" altLang="en-US"/>
              <a:t>调制后的信号包含三个频率</a:t>
            </a:r>
            <a:endParaRPr lang="en-US" altLang="zh-CN"/>
          </a:p>
          <a:p>
            <a:pPr lvl="2"/>
            <a:r>
              <a:rPr lang="en-US" altLang="zh-CN"/>
              <a:t>|</a:t>
            </a:r>
            <a:r>
              <a:rPr lang="en-US" altLang="zh-CN" i="1"/>
              <a:t>f </a:t>
            </a:r>
            <a:r>
              <a:rPr lang="en-US" altLang="zh-CN"/>
              <a:t>| &gt; |</a:t>
            </a:r>
            <a:r>
              <a:rPr lang="en-US" altLang="zh-CN" i="1"/>
              <a:t>f</a:t>
            </a:r>
            <a:r>
              <a:rPr lang="en-US" altLang="zh-CN" i="1" baseline="-25000"/>
              <a:t>c</a:t>
            </a:r>
            <a:r>
              <a:rPr lang="en-US" altLang="zh-CN"/>
              <a:t>|</a:t>
            </a:r>
            <a:r>
              <a:rPr lang="zh-CN" altLang="en-US"/>
              <a:t>，被称为上边带</a:t>
            </a:r>
            <a:endParaRPr lang="en-US" altLang="zh-CN"/>
          </a:p>
          <a:p>
            <a:pPr lvl="2"/>
            <a:r>
              <a:rPr lang="en-US" altLang="zh-CN"/>
              <a:t>|</a:t>
            </a:r>
            <a:r>
              <a:rPr lang="en-US" altLang="zh-CN" i="1"/>
              <a:t>f </a:t>
            </a:r>
            <a:r>
              <a:rPr lang="en-US" altLang="zh-CN"/>
              <a:t>| &lt; |</a:t>
            </a:r>
            <a:r>
              <a:rPr lang="en-US" altLang="zh-CN" i="1"/>
              <a:t>f</a:t>
            </a:r>
            <a:r>
              <a:rPr lang="en-US" altLang="zh-CN" i="1" baseline="-25000"/>
              <a:t>c</a:t>
            </a:r>
            <a:r>
              <a:rPr lang="en-US" altLang="zh-CN"/>
              <a:t>|</a:t>
            </a:r>
            <a:r>
              <a:rPr lang="zh-CN" altLang="en-US"/>
              <a:t>，被称为下边带</a:t>
            </a:r>
            <a:endParaRPr lang="en-US" altLang="zh-CN"/>
          </a:p>
          <a:p>
            <a:pPr lvl="2"/>
            <a:r>
              <a:rPr lang="zh-CN" altLang="en-US"/>
              <a:t>上、下边带都是原信号</a:t>
            </a:r>
            <a:r>
              <a:rPr lang="en-US" altLang="zh-CN" i="1"/>
              <a:t>x</a:t>
            </a:r>
            <a:r>
              <a:rPr lang="en-US" altLang="zh-CN"/>
              <a:t>(</a:t>
            </a:r>
            <a:r>
              <a:rPr lang="en-US" altLang="zh-CN" i="1"/>
              <a:t>t</a:t>
            </a:r>
            <a:r>
              <a:rPr lang="en-US" altLang="zh-CN"/>
              <a:t>)</a:t>
            </a:r>
            <a:r>
              <a:rPr lang="zh-CN" altLang="en-US"/>
              <a:t>频谱的一个副本</a:t>
            </a:r>
            <a:endParaRPr lang="en-US" altLang="zh-CN"/>
          </a:p>
          <a:p>
            <a:pPr lvl="2"/>
            <a:endParaRPr lang="zh-CN" altLang="en-US"/>
          </a:p>
        </p:txBody>
      </p:sp>
      <p:sp>
        <p:nvSpPr>
          <p:cNvPr id="4" name="灯片编号占位符 3"/>
          <p:cNvSpPr>
            <a:spLocks noGrp="1"/>
          </p:cNvSpPr>
          <p:nvPr>
            <p:ph type="sldNum" sz="quarter" idx="12"/>
          </p:nvPr>
        </p:nvSpPr>
        <p:spPr/>
        <p:txBody>
          <a:bodyPr/>
          <a:lstStyle/>
          <a:p>
            <a:pPr>
              <a:defRPr/>
            </a:pPr>
            <a:fld id="{B9A3D75D-E903-46DF-9783-8DE32580FB72}" type="slidenum">
              <a:rPr lang="zh-CN" altLang="en-US" smtClean="0"/>
              <a:t>60</a:t>
            </a:fld>
            <a:endParaRPr lang="zh-CN" altLang="en-US"/>
          </a:p>
        </p:txBody>
      </p:sp>
      <p:graphicFrame>
        <p:nvGraphicFramePr>
          <p:cNvPr id="12290" name="Object 2"/>
          <p:cNvGraphicFramePr>
            <a:graphicFrameLocks noChangeAspect="1"/>
          </p:cNvGraphicFramePr>
          <p:nvPr/>
        </p:nvGraphicFramePr>
        <p:xfrm>
          <a:off x="468313" y="1196975"/>
          <a:ext cx="8329612" cy="1409700"/>
        </p:xfrm>
        <a:graphic>
          <a:graphicData uri="http://schemas.openxmlformats.org/presentationml/2006/ole">
            <mc:AlternateContent xmlns:mc="http://schemas.openxmlformats.org/markup-compatibility/2006">
              <mc:Choice xmlns:v="urn:schemas-microsoft-com:vml" Requires="v">
                <p:oleObj spid="_x0000_s36934" name="Equation" r:id="rId3" imgW="71018400" imgH="14325600" progId="Equation.DSMT4">
                  <p:embed/>
                </p:oleObj>
              </mc:Choice>
              <mc:Fallback>
                <p:oleObj name="Equation" r:id="rId3" imgW="71018400" imgH="14325600" progId="Equation.DSMT4">
                  <p:embed/>
                  <p:pic>
                    <p:nvPicPr>
                      <p:cNvPr id="0" name="Object 2"/>
                      <p:cNvPicPr>
                        <a:picLocks noChangeAspect="1"/>
                      </p:cNvPicPr>
                      <p:nvPr/>
                    </p:nvPicPr>
                    <p:blipFill>
                      <a:blip r:embed="rId4"/>
                      <a:stretch>
                        <a:fillRect/>
                      </a:stretch>
                    </p:blipFill>
                    <p:spPr>
                      <a:xfrm>
                        <a:off x="468313" y="1196975"/>
                        <a:ext cx="8329612" cy="1409700"/>
                      </a:xfrm>
                      <a:prstGeom prst="rect">
                        <a:avLst/>
                      </a:prstGeom>
                      <a:noFill/>
                      <a:ln w="9525">
                        <a:noFill/>
                      </a:ln>
                    </p:spPr>
                  </p:pic>
                </p:oleObj>
              </mc:Fallback>
            </mc:AlternateContent>
          </a:graphicData>
        </a:graphic>
      </p:graphicFrame>
      <p:pic>
        <p:nvPicPr>
          <p:cNvPr id="12293" name="Picture 3"/>
          <p:cNvPicPr>
            <a:picLocks noChangeAspect="1" noChangeArrowheads="1"/>
          </p:cNvPicPr>
          <p:nvPr/>
        </p:nvPicPr>
        <p:blipFill>
          <a:blip r:embed="rId5"/>
          <a:srcRect/>
          <a:stretch>
            <a:fillRect/>
          </a:stretch>
        </p:blipFill>
        <p:spPr bwMode="auto">
          <a:xfrm>
            <a:off x="0" y="4284663"/>
            <a:ext cx="3867150" cy="2573337"/>
          </a:xfrm>
          <a:prstGeom prst="rect">
            <a:avLst/>
          </a:prstGeom>
          <a:noFill/>
          <a:ln w="9525">
            <a:noFill/>
            <a:miter lim="800000"/>
            <a:headEnd/>
            <a:tailEnd/>
          </a:ln>
        </p:spPr>
      </p:pic>
      <p:pic>
        <p:nvPicPr>
          <p:cNvPr id="12294" name="Picture 4"/>
          <p:cNvPicPr>
            <a:picLocks noChangeAspect="1" noChangeArrowheads="1"/>
          </p:cNvPicPr>
          <p:nvPr/>
        </p:nvPicPr>
        <p:blipFill>
          <a:blip r:embed="rId6"/>
          <a:srcRect/>
          <a:stretch>
            <a:fillRect/>
          </a:stretch>
        </p:blipFill>
        <p:spPr bwMode="auto">
          <a:xfrm>
            <a:off x="4211638" y="4292600"/>
            <a:ext cx="4252912" cy="2565400"/>
          </a:xfrm>
          <a:prstGeom prst="rect">
            <a:avLst/>
          </a:prstGeom>
          <a:noFill/>
          <a:ln w="9525">
            <a:noFill/>
            <a:miter lim="800000"/>
            <a:headEnd/>
            <a:tailEnd/>
          </a:ln>
        </p:spPr>
      </p:pic>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2"/>
          <p:cNvSpPr>
            <a:spLocks noGrp="1"/>
          </p:cNvSpPr>
          <p:nvPr>
            <p:ph idx="1"/>
          </p:nvPr>
        </p:nvSpPr>
        <p:spPr>
          <a:xfrm>
            <a:off x="250825" y="692150"/>
            <a:ext cx="8704580" cy="4116070"/>
          </a:xfrm>
        </p:spPr>
        <p:txBody>
          <a:bodyPr/>
          <a:lstStyle/>
          <a:p>
            <a:r>
              <a:rPr lang="en-US" altLang="zh-CN"/>
              <a:t>DSBTC</a:t>
            </a:r>
            <a:r>
              <a:rPr lang="zh-CN" altLang="en-US"/>
              <a:t>信号传输功率</a:t>
            </a:r>
            <a:endParaRPr lang="en-US" altLang="zh-CN"/>
          </a:p>
          <a:p>
            <a:pPr lvl="1"/>
            <a:r>
              <a:rPr lang="en-US" altLang="zh-CN" i="1"/>
              <a:t>P</a:t>
            </a:r>
            <a:r>
              <a:rPr lang="en-US" altLang="zh-CN" i="1" baseline="-25000"/>
              <a:t>t</a:t>
            </a:r>
            <a:r>
              <a:rPr lang="zh-CN" altLang="en-US"/>
              <a:t>，</a:t>
            </a:r>
            <a:r>
              <a:rPr lang="en-US" altLang="zh-CN" i="1"/>
              <a:t>s</a:t>
            </a:r>
            <a:r>
              <a:rPr lang="en-US" altLang="zh-CN"/>
              <a:t>(</a:t>
            </a:r>
            <a:r>
              <a:rPr lang="en-US" altLang="zh-CN" i="1"/>
              <a:t>t</a:t>
            </a:r>
            <a:r>
              <a:rPr lang="en-US" altLang="zh-CN"/>
              <a:t>)</a:t>
            </a:r>
            <a:r>
              <a:rPr lang="zh-CN" altLang="en-US"/>
              <a:t>信号传输功率</a:t>
            </a:r>
            <a:endParaRPr lang="en-US" altLang="zh-CN"/>
          </a:p>
          <a:p>
            <a:pPr lvl="1"/>
            <a:r>
              <a:rPr lang="en-US" altLang="zh-CN" i="1"/>
              <a:t>P</a:t>
            </a:r>
            <a:r>
              <a:rPr lang="en-US" altLang="zh-CN" i="1" baseline="-25000"/>
              <a:t>c</a:t>
            </a:r>
            <a:r>
              <a:rPr lang="zh-CN" altLang="en-US"/>
              <a:t>，载波传输功率</a:t>
            </a:r>
            <a:endParaRPr lang="en-US" altLang="zh-CN"/>
          </a:p>
          <a:p>
            <a:r>
              <a:rPr lang="zh-CN" altLang="en-US"/>
              <a:t>单边带（</a:t>
            </a:r>
            <a:r>
              <a:rPr lang="en-US" altLang="zh-CN"/>
              <a:t>SSB</a:t>
            </a:r>
            <a:r>
              <a:rPr lang="zh-CN" altLang="en-US"/>
              <a:t>）</a:t>
            </a:r>
            <a:endParaRPr lang="en-US" altLang="zh-CN"/>
          </a:p>
          <a:p>
            <a:pPr lvl="1"/>
            <a:r>
              <a:rPr lang="zh-CN" altLang="en-US"/>
              <a:t>只传输一个边带的信号，不传输载波信号和另一边带的信号</a:t>
            </a:r>
            <a:endParaRPr lang="en-US" altLang="zh-CN"/>
          </a:p>
          <a:p>
            <a:pPr lvl="1"/>
            <a:r>
              <a:rPr lang="zh-CN" altLang="en-US"/>
              <a:t>和双边带相比，仅需要一半带宽，且无需传送载波，能量消耗少</a:t>
            </a:r>
          </a:p>
        </p:txBody>
      </p:sp>
      <p:sp>
        <p:nvSpPr>
          <p:cNvPr id="4" name="灯片编号占位符 3"/>
          <p:cNvSpPr>
            <a:spLocks noGrp="1"/>
          </p:cNvSpPr>
          <p:nvPr>
            <p:ph type="sldNum" sz="quarter" idx="12"/>
          </p:nvPr>
        </p:nvSpPr>
        <p:spPr/>
        <p:txBody>
          <a:bodyPr/>
          <a:lstStyle/>
          <a:p>
            <a:pPr>
              <a:defRPr/>
            </a:pPr>
            <a:fld id="{8BB688C9-8154-4160-A9F6-4C960C818616}" type="slidenum">
              <a:rPr lang="zh-CN" altLang="en-US" smtClean="0"/>
              <a:t>61</a:t>
            </a:fld>
            <a:endParaRPr lang="zh-CN" altLang="en-US"/>
          </a:p>
        </p:txBody>
      </p:sp>
      <p:graphicFrame>
        <p:nvGraphicFramePr>
          <p:cNvPr id="13314" name="Object 3"/>
          <p:cNvGraphicFramePr>
            <a:graphicFrameLocks noChangeAspect="1"/>
          </p:cNvGraphicFramePr>
          <p:nvPr/>
        </p:nvGraphicFramePr>
        <p:xfrm>
          <a:off x="4643438" y="404813"/>
          <a:ext cx="2376487" cy="1201737"/>
        </p:xfrm>
        <a:graphic>
          <a:graphicData uri="http://schemas.openxmlformats.org/presentationml/2006/ole">
            <mc:AlternateContent xmlns:mc="http://schemas.openxmlformats.org/markup-compatibility/2006">
              <mc:Choice xmlns:v="urn:schemas-microsoft-com:vml" Requires="v">
                <p:oleObj spid="_x0000_s38027" name="Equation" r:id="rId3" imgW="24079200" imgH="12192000" progId="Equation.3">
                  <p:embed/>
                </p:oleObj>
              </mc:Choice>
              <mc:Fallback>
                <p:oleObj name="Equation" r:id="rId3" imgW="24079200" imgH="12192000" progId="Equation.3">
                  <p:embed/>
                  <p:pic>
                    <p:nvPicPr>
                      <p:cNvPr id="0" name="Object 3"/>
                      <p:cNvPicPr>
                        <a:picLocks noChangeAspect="1"/>
                      </p:cNvPicPr>
                      <p:nvPr/>
                    </p:nvPicPr>
                    <p:blipFill>
                      <a:blip r:embed="rId4"/>
                      <a:stretch>
                        <a:fillRect/>
                      </a:stretch>
                    </p:blipFill>
                    <p:spPr>
                      <a:xfrm>
                        <a:off x="4643438" y="404813"/>
                        <a:ext cx="2376487" cy="1201737"/>
                      </a:xfrm>
                      <a:prstGeom prst="rect">
                        <a:avLst/>
                      </a:prstGeom>
                      <a:noFill/>
                      <a:ln w="9525">
                        <a:noFill/>
                      </a:ln>
                    </p:spPr>
                  </p:pic>
                </p:oleObj>
              </mc:Fallback>
            </mc:AlternateContent>
          </a:graphicData>
        </a:graphic>
      </p:graphicFrame>
      <p:graphicFrame>
        <p:nvGraphicFramePr>
          <p:cNvPr id="16387" name="对象 61443"/>
          <p:cNvGraphicFramePr/>
          <p:nvPr/>
        </p:nvGraphicFramePr>
        <p:xfrm>
          <a:off x="2927985" y="4676140"/>
          <a:ext cx="3074670" cy="2155825"/>
        </p:xfrm>
        <a:graphic>
          <a:graphicData uri="http://schemas.openxmlformats.org/presentationml/2006/ole">
            <mc:AlternateContent xmlns:mc="http://schemas.openxmlformats.org/markup-compatibility/2006">
              <mc:Choice xmlns:v="urn:schemas-microsoft-com:vml" Requires="v">
                <p:oleObj spid="_x0000_s38028" r:id="rId5" imgW="6123940" imgH="5246370" progId="Visio.Drawing.11">
                  <p:embed/>
                </p:oleObj>
              </mc:Choice>
              <mc:Fallback>
                <p:oleObj r:id="rId5" imgW="6123940" imgH="5246370" progId="Visio.Drawing.11">
                  <p:embed/>
                  <p:pic>
                    <p:nvPicPr>
                      <p:cNvPr id="0" name="图片 3077"/>
                      <p:cNvPicPr/>
                      <p:nvPr/>
                    </p:nvPicPr>
                    <p:blipFill>
                      <a:blip r:embed="rId6"/>
                      <a:stretch>
                        <a:fillRect/>
                      </a:stretch>
                    </p:blipFill>
                    <p:spPr>
                      <a:xfrm>
                        <a:off x="2927985" y="4676140"/>
                        <a:ext cx="3074670" cy="2155825"/>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标题 1"/>
          <p:cNvSpPr>
            <a:spLocks noGrp="1"/>
          </p:cNvSpPr>
          <p:nvPr>
            <p:ph type="title"/>
          </p:nvPr>
        </p:nvSpPr>
        <p:spPr/>
        <p:txBody>
          <a:bodyPr/>
          <a:lstStyle/>
          <a:p>
            <a:r>
              <a:rPr lang="zh-CN" altLang="en-US"/>
              <a:t>角度调制（</a:t>
            </a:r>
            <a:r>
              <a:rPr lang="en-US" altLang="zh-CN"/>
              <a:t>Angle Modulation</a:t>
            </a:r>
            <a:r>
              <a:rPr lang="zh-CN" altLang="en-US"/>
              <a:t>）</a:t>
            </a:r>
          </a:p>
        </p:txBody>
      </p:sp>
      <p:sp>
        <p:nvSpPr>
          <p:cNvPr id="14341" name="内容占位符 2"/>
          <p:cNvSpPr>
            <a:spLocks noGrp="1"/>
          </p:cNvSpPr>
          <p:nvPr>
            <p:ph idx="1"/>
          </p:nvPr>
        </p:nvSpPr>
        <p:spPr/>
        <p:txBody>
          <a:bodyPr/>
          <a:lstStyle/>
          <a:p>
            <a:r>
              <a:rPr lang="en-US" altLang="zh-CN"/>
              <a:t> </a:t>
            </a:r>
          </a:p>
          <a:p>
            <a:r>
              <a:rPr lang="zh-CN" altLang="en-US"/>
              <a:t>调相（</a:t>
            </a:r>
            <a:r>
              <a:rPr lang="en-US" altLang="zh-CN"/>
              <a:t>PM</a:t>
            </a:r>
            <a:r>
              <a:rPr lang="zh-CN" altLang="en-US"/>
              <a:t>），相位和待调制信号成正比</a:t>
            </a:r>
            <a:r>
              <a:rPr lang="en-US" altLang="zh-CN"/>
              <a:t> </a:t>
            </a:r>
          </a:p>
          <a:p>
            <a:pPr lvl="1"/>
            <a:r>
              <a:rPr lang="en-US" altLang="zh-CN" i="1"/>
              <a:t>n</a:t>
            </a:r>
            <a:r>
              <a:rPr lang="en-US" altLang="zh-CN" i="1" baseline="-25000"/>
              <a:t>p</a:t>
            </a:r>
            <a:r>
              <a:rPr lang="zh-CN" altLang="en-US"/>
              <a:t>被称为调相指数</a:t>
            </a:r>
          </a:p>
        </p:txBody>
      </p:sp>
      <p:sp>
        <p:nvSpPr>
          <p:cNvPr id="4" name="灯片编号占位符 3"/>
          <p:cNvSpPr>
            <a:spLocks noGrp="1"/>
          </p:cNvSpPr>
          <p:nvPr>
            <p:ph type="sldNum" sz="quarter" idx="12"/>
          </p:nvPr>
        </p:nvSpPr>
        <p:spPr/>
        <p:txBody>
          <a:bodyPr/>
          <a:lstStyle/>
          <a:p>
            <a:pPr>
              <a:defRPr/>
            </a:pPr>
            <a:fld id="{779F9661-C084-4E9F-8234-33B9D6584FC7}" type="slidenum">
              <a:rPr lang="zh-CN" altLang="en-US" smtClean="0"/>
              <a:t>62</a:t>
            </a:fld>
            <a:endParaRPr lang="zh-CN" altLang="en-US"/>
          </a:p>
        </p:txBody>
      </p:sp>
      <p:graphicFrame>
        <p:nvGraphicFramePr>
          <p:cNvPr id="14338" name="Object 2"/>
          <p:cNvGraphicFramePr>
            <a:graphicFrameLocks noChangeAspect="1"/>
          </p:cNvGraphicFramePr>
          <p:nvPr/>
        </p:nvGraphicFramePr>
        <p:xfrm>
          <a:off x="684213" y="1773238"/>
          <a:ext cx="4114800" cy="622300"/>
        </p:xfrm>
        <a:graphic>
          <a:graphicData uri="http://schemas.openxmlformats.org/presentationml/2006/ole">
            <mc:AlternateContent xmlns:mc="http://schemas.openxmlformats.org/markup-compatibility/2006">
              <mc:Choice xmlns:v="urn:schemas-microsoft-com:vml" Requires="v">
                <p:oleObj spid="_x0000_s39051" name="Equation" r:id="rId4" imgW="36271200" imgH="5486400" progId="Equation.3">
                  <p:embed/>
                </p:oleObj>
              </mc:Choice>
              <mc:Fallback>
                <p:oleObj name="Equation" r:id="rId4" imgW="36271200" imgH="5486400" progId="Equation.3">
                  <p:embed/>
                  <p:pic>
                    <p:nvPicPr>
                      <p:cNvPr id="0" name="Object 2"/>
                      <p:cNvPicPr>
                        <a:picLocks noChangeAspect="1"/>
                      </p:cNvPicPr>
                      <p:nvPr/>
                    </p:nvPicPr>
                    <p:blipFill>
                      <a:blip r:embed="rId5"/>
                      <a:stretch>
                        <a:fillRect/>
                      </a:stretch>
                    </p:blipFill>
                    <p:spPr>
                      <a:xfrm>
                        <a:off x="684213" y="1773238"/>
                        <a:ext cx="4114800" cy="622300"/>
                      </a:xfrm>
                      <a:prstGeom prst="rect">
                        <a:avLst/>
                      </a:prstGeom>
                      <a:noFill/>
                      <a:ln w="9525">
                        <a:noFill/>
                      </a:ln>
                    </p:spPr>
                  </p:pic>
                </p:oleObj>
              </mc:Fallback>
            </mc:AlternateContent>
          </a:graphicData>
        </a:graphic>
      </p:graphicFrame>
      <p:graphicFrame>
        <p:nvGraphicFramePr>
          <p:cNvPr id="14339" name="Object 3"/>
          <p:cNvGraphicFramePr>
            <a:graphicFrameLocks noChangeAspect="1"/>
          </p:cNvGraphicFramePr>
          <p:nvPr/>
        </p:nvGraphicFramePr>
        <p:xfrm>
          <a:off x="3924300" y="2997200"/>
          <a:ext cx="2212975" cy="655638"/>
        </p:xfrm>
        <a:graphic>
          <a:graphicData uri="http://schemas.openxmlformats.org/presentationml/2006/ole">
            <mc:AlternateContent xmlns:mc="http://schemas.openxmlformats.org/markup-compatibility/2006">
              <mc:Choice xmlns:v="urn:schemas-microsoft-com:vml" Requires="v">
                <p:oleObj spid="_x0000_s39052" name="Equation" r:id="rId6" imgW="19507200" imgH="5791200" progId="Equation.3">
                  <p:embed/>
                </p:oleObj>
              </mc:Choice>
              <mc:Fallback>
                <p:oleObj name="Equation" r:id="rId6" imgW="19507200" imgH="5791200" progId="Equation.3">
                  <p:embed/>
                  <p:pic>
                    <p:nvPicPr>
                      <p:cNvPr id="0" name="Object 3"/>
                      <p:cNvPicPr>
                        <a:picLocks noChangeAspect="1"/>
                      </p:cNvPicPr>
                      <p:nvPr/>
                    </p:nvPicPr>
                    <p:blipFill>
                      <a:blip r:embed="rId7"/>
                      <a:stretch>
                        <a:fillRect/>
                      </a:stretch>
                    </p:blipFill>
                    <p:spPr>
                      <a:xfrm>
                        <a:off x="3924300" y="2997200"/>
                        <a:ext cx="2212975" cy="655638"/>
                      </a:xfrm>
                      <a:prstGeom prst="rect">
                        <a:avLst/>
                      </a:prstGeom>
                      <a:noFill/>
                      <a:ln w="9525">
                        <a:noFill/>
                      </a:ln>
                    </p:spPr>
                  </p:pic>
                </p:oleObj>
              </mc:Fallback>
            </mc:AlternateContent>
          </a:graphicData>
        </a:graphic>
      </p:graphicFrame>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内容占位符 2"/>
          <p:cNvSpPr>
            <a:spLocks noGrp="1"/>
          </p:cNvSpPr>
          <p:nvPr>
            <p:ph idx="1"/>
          </p:nvPr>
        </p:nvSpPr>
        <p:spPr>
          <a:xfrm>
            <a:off x="250825" y="692150"/>
            <a:ext cx="8704263" cy="5440363"/>
          </a:xfrm>
        </p:spPr>
        <p:txBody>
          <a:bodyPr/>
          <a:lstStyle/>
          <a:p>
            <a:r>
              <a:rPr lang="zh-CN" altLang="en-US" dirty="0"/>
              <a:t>调频（</a:t>
            </a:r>
            <a:r>
              <a:rPr lang="en-US" altLang="zh-CN" dirty="0"/>
              <a:t>FM</a:t>
            </a:r>
            <a:r>
              <a:rPr lang="zh-CN" altLang="en-US" dirty="0"/>
              <a:t>），相位的导数正比于待调制信号</a:t>
            </a:r>
            <a:endParaRPr lang="en-US" altLang="zh-CN" dirty="0"/>
          </a:p>
          <a:p>
            <a:endParaRPr lang="en-US" altLang="zh-CN" dirty="0"/>
          </a:p>
          <a:p>
            <a:pPr lvl="1"/>
            <a:r>
              <a:rPr lang="en-US" altLang="zh-CN" i="1" dirty="0" err="1"/>
              <a:t>n</a:t>
            </a:r>
            <a:r>
              <a:rPr lang="en-US" altLang="zh-CN" i="1" baseline="-25000" dirty="0" err="1"/>
              <a:t>f</a:t>
            </a:r>
            <a:r>
              <a:rPr lang="zh-CN" altLang="en-US" dirty="0"/>
              <a:t>被称为调频指数</a:t>
            </a:r>
            <a:endParaRPr lang="en-US" altLang="zh-CN" dirty="0"/>
          </a:p>
          <a:p>
            <a:pPr lvl="1"/>
            <a:r>
              <a:rPr lang="zh-CN" altLang="en-US" dirty="0"/>
              <a:t>最大频率偏移</a:t>
            </a:r>
            <a:endParaRPr lang="en-US" altLang="zh-CN" dirty="0"/>
          </a:p>
          <a:p>
            <a:pPr lvl="2"/>
            <a:endParaRPr lang="en-US" altLang="zh-CN" dirty="0"/>
          </a:p>
          <a:p>
            <a:pPr lvl="2"/>
            <a:endParaRPr lang="en-US" altLang="zh-CN" dirty="0"/>
          </a:p>
          <a:p>
            <a:pPr lvl="2"/>
            <a:r>
              <a:rPr lang="zh-CN" altLang="en-US" dirty="0"/>
              <a:t>其中</a:t>
            </a:r>
            <a:r>
              <a:rPr lang="en-US" altLang="zh-CN" i="1" dirty="0"/>
              <a:t>A</a:t>
            </a:r>
            <a:r>
              <a:rPr lang="en-US" altLang="zh-CN" i="1" baseline="-25000" dirty="0"/>
              <a:t>m</a:t>
            </a:r>
            <a:r>
              <a:rPr lang="zh-CN" altLang="en-US" dirty="0"/>
              <a:t>是</a:t>
            </a:r>
            <a:r>
              <a:rPr lang="en-US" altLang="zh-CN" i="1" dirty="0"/>
              <a:t>m</a:t>
            </a:r>
            <a:r>
              <a:rPr lang="en-US" altLang="zh-CN" dirty="0"/>
              <a:t>(</a:t>
            </a:r>
            <a:r>
              <a:rPr lang="en-US" altLang="zh-CN" i="1" dirty="0"/>
              <a:t>t</a:t>
            </a:r>
            <a:r>
              <a:rPr lang="en-US" altLang="zh-CN" dirty="0"/>
              <a:t>)</a:t>
            </a:r>
            <a:r>
              <a:rPr lang="zh-CN" altLang="en-US" dirty="0"/>
              <a:t>的最大幅度，增大</a:t>
            </a:r>
            <a:r>
              <a:rPr lang="en-US" altLang="zh-CN" i="1" dirty="0"/>
              <a:t>A</a:t>
            </a:r>
            <a:r>
              <a:rPr lang="en-US" altLang="zh-CN" i="1" baseline="-25000" dirty="0"/>
              <a:t>m</a:t>
            </a:r>
            <a:r>
              <a:rPr lang="zh-CN" altLang="en-US" dirty="0"/>
              <a:t>，频偏相应增大</a:t>
            </a:r>
            <a:endParaRPr lang="en-US" altLang="zh-CN" dirty="0"/>
          </a:p>
          <a:p>
            <a:pPr lvl="1"/>
            <a:r>
              <a:rPr lang="zh-CN" altLang="en-US" dirty="0"/>
              <a:t>调频信号的带宽正比于</a:t>
            </a:r>
            <a:r>
              <a:rPr lang="en-US" altLang="zh-CN" i="1" dirty="0"/>
              <a:t>A</a:t>
            </a:r>
            <a:r>
              <a:rPr lang="en-US" altLang="zh-CN" i="1" baseline="-25000" dirty="0"/>
              <a:t>m </a:t>
            </a:r>
            <a:r>
              <a:rPr lang="zh-CN" altLang="en-US" dirty="0"/>
              <a:t>，但是信号的功率是恒定的</a:t>
            </a:r>
            <a:r>
              <a:rPr lang="en-US" altLang="zh-CN" i="1" dirty="0"/>
              <a:t>A</a:t>
            </a:r>
            <a:r>
              <a:rPr lang="en-US" altLang="zh-CN" i="1" baseline="-25000" dirty="0"/>
              <a:t>c</a:t>
            </a:r>
            <a:r>
              <a:rPr lang="en-US" altLang="zh-CN" baseline="30000" dirty="0"/>
              <a:t>2</a:t>
            </a:r>
            <a:r>
              <a:rPr lang="en-US" altLang="zh-CN" dirty="0"/>
              <a:t>/2</a:t>
            </a:r>
            <a:r>
              <a:rPr lang="zh-CN" altLang="en-US" dirty="0"/>
              <a:t>。</a:t>
            </a:r>
            <a:endParaRPr lang="en-US" altLang="zh-CN" dirty="0"/>
          </a:p>
          <a:p>
            <a:endParaRPr lang="zh-CN" altLang="en-US" sz="3600" dirty="0"/>
          </a:p>
        </p:txBody>
      </p:sp>
      <p:sp>
        <p:nvSpPr>
          <p:cNvPr id="4" name="灯片编号占位符 3"/>
          <p:cNvSpPr>
            <a:spLocks noGrp="1"/>
          </p:cNvSpPr>
          <p:nvPr>
            <p:ph type="sldNum" sz="quarter" idx="12"/>
          </p:nvPr>
        </p:nvSpPr>
        <p:spPr/>
        <p:txBody>
          <a:bodyPr/>
          <a:lstStyle/>
          <a:p>
            <a:pPr>
              <a:defRPr/>
            </a:pPr>
            <a:fld id="{8B9ABB67-B6EB-48BD-B5EC-6D76FFC1ECE1}" type="slidenum">
              <a:rPr lang="zh-CN" altLang="en-US" smtClean="0"/>
              <a:t>63</a:t>
            </a:fld>
            <a:endParaRPr lang="zh-CN" altLang="en-US"/>
          </a:p>
        </p:txBody>
      </p:sp>
      <p:graphicFrame>
        <p:nvGraphicFramePr>
          <p:cNvPr id="15362" name="Object 4"/>
          <p:cNvGraphicFramePr>
            <a:graphicFrameLocks noChangeAspect="1"/>
          </p:cNvGraphicFramePr>
          <p:nvPr/>
        </p:nvGraphicFramePr>
        <p:xfrm>
          <a:off x="900113" y="1260475"/>
          <a:ext cx="2351087" cy="655638"/>
        </p:xfrm>
        <a:graphic>
          <a:graphicData uri="http://schemas.openxmlformats.org/presentationml/2006/ole">
            <mc:AlternateContent xmlns:mc="http://schemas.openxmlformats.org/markup-compatibility/2006">
              <mc:Choice xmlns:v="urn:schemas-microsoft-com:vml" Requires="v">
                <p:oleObj spid="_x0000_s40075" name="Equation" r:id="rId3" imgW="20726400" imgH="5791200" progId="Equation.3">
                  <p:embed/>
                </p:oleObj>
              </mc:Choice>
              <mc:Fallback>
                <p:oleObj name="Equation" r:id="rId3" imgW="20726400" imgH="5791200" progId="Equation.3">
                  <p:embed/>
                  <p:pic>
                    <p:nvPicPr>
                      <p:cNvPr id="0" name="Object 4"/>
                      <p:cNvPicPr>
                        <a:picLocks noChangeAspect="1"/>
                      </p:cNvPicPr>
                      <p:nvPr/>
                    </p:nvPicPr>
                    <p:blipFill>
                      <a:blip r:embed="rId4"/>
                      <a:stretch>
                        <a:fillRect/>
                      </a:stretch>
                    </p:blipFill>
                    <p:spPr>
                      <a:xfrm>
                        <a:off x="900113" y="1260475"/>
                        <a:ext cx="2351087" cy="655638"/>
                      </a:xfrm>
                      <a:prstGeom prst="rect">
                        <a:avLst/>
                      </a:prstGeom>
                      <a:noFill/>
                      <a:ln w="9525">
                        <a:noFill/>
                      </a:ln>
                    </p:spPr>
                  </p:pic>
                </p:oleObj>
              </mc:Fallback>
            </mc:AlternateContent>
          </a:graphicData>
        </a:graphic>
      </p:graphicFrame>
      <p:graphicFrame>
        <p:nvGraphicFramePr>
          <p:cNvPr id="15363" name="Object 5"/>
          <p:cNvGraphicFramePr>
            <a:graphicFrameLocks noChangeAspect="1"/>
          </p:cNvGraphicFramePr>
          <p:nvPr/>
        </p:nvGraphicFramePr>
        <p:xfrm>
          <a:off x="1187450" y="2781300"/>
          <a:ext cx="2374900" cy="863600"/>
        </p:xfrm>
        <a:graphic>
          <a:graphicData uri="http://schemas.openxmlformats.org/presentationml/2006/ole">
            <mc:AlternateContent xmlns:mc="http://schemas.openxmlformats.org/markup-compatibility/2006">
              <mc:Choice xmlns:v="urn:schemas-microsoft-com:vml" Requires="v">
                <p:oleObj spid="_x0000_s40076" name="Equation" r:id="rId5" imgW="23469600" imgH="8534400" progId="Equation.DSMT4">
                  <p:embed/>
                </p:oleObj>
              </mc:Choice>
              <mc:Fallback>
                <p:oleObj name="Equation" r:id="rId5" imgW="23469600" imgH="8534400" progId="Equation.DSMT4">
                  <p:embed/>
                  <p:pic>
                    <p:nvPicPr>
                      <p:cNvPr id="0" name="Object 5"/>
                      <p:cNvPicPr>
                        <a:picLocks noChangeAspect="1"/>
                      </p:cNvPicPr>
                      <p:nvPr/>
                    </p:nvPicPr>
                    <p:blipFill>
                      <a:blip r:embed="rId6"/>
                      <a:stretch>
                        <a:fillRect/>
                      </a:stretch>
                    </p:blipFill>
                    <p:spPr>
                      <a:xfrm>
                        <a:off x="1187450" y="2781300"/>
                        <a:ext cx="2374900" cy="863600"/>
                      </a:xfrm>
                      <a:prstGeom prst="rect">
                        <a:avLst/>
                      </a:prstGeom>
                      <a:noFill/>
                      <a:ln w="9525">
                        <a:noFill/>
                      </a:ln>
                    </p:spPr>
                  </p:pic>
                </p:oleObj>
              </mc:Fallback>
            </mc:AlternateContent>
          </a:graphicData>
        </a:graphic>
      </p:graphicFrame>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内容占位符 2"/>
          <p:cNvSpPr>
            <a:spLocks noGrp="1"/>
          </p:cNvSpPr>
          <p:nvPr>
            <p:ph idx="1"/>
          </p:nvPr>
        </p:nvSpPr>
        <p:spPr>
          <a:xfrm>
            <a:off x="250825" y="692150"/>
            <a:ext cx="8704263" cy="5440363"/>
          </a:xfrm>
        </p:spPr>
        <p:txBody>
          <a:bodyPr/>
          <a:lstStyle/>
          <a:p>
            <a:pPr>
              <a:buFont typeface="Wingdings" panose="05000000000000000000" pitchFamily="2" charset="2"/>
              <a:buNone/>
            </a:pPr>
            <a:r>
              <a:rPr lang="en-US" altLang="zh-CN"/>
              <a:t> </a:t>
            </a:r>
            <a:endParaRPr lang="zh-CN" altLang="en-US"/>
          </a:p>
        </p:txBody>
      </p:sp>
      <p:sp>
        <p:nvSpPr>
          <p:cNvPr id="4" name="灯片编号占位符 3"/>
          <p:cNvSpPr>
            <a:spLocks noGrp="1"/>
          </p:cNvSpPr>
          <p:nvPr>
            <p:ph type="sldNum" sz="quarter" idx="12"/>
          </p:nvPr>
        </p:nvSpPr>
        <p:spPr/>
        <p:txBody>
          <a:bodyPr/>
          <a:lstStyle/>
          <a:p>
            <a:pPr>
              <a:defRPr/>
            </a:pPr>
            <a:fld id="{4BDE3CB0-8F6E-44CB-A641-AF5F4BD0FDAE}" type="slidenum">
              <a:rPr lang="zh-CN" altLang="en-US" smtClean="0"/>
              <a:t>64</a:t>
            </a:fld>
            <a:endParaRPr lang="zh-CN" altLang="en-US"/>
          </a:p>
        </p:txBody>
      </p:sp>
      <p:pic>
        <p:nvPicPr>
          <p:cNvPr id="68611" name="Picture 2"/>
          <p:cNvPicPr>
            <a:picLocks noChangeAspect="1" noChangeArrowheads="1"/>
          </p:cNvPicPr>
          <p:nvPr/>
        </p:nvPicPr>
        <p:blipFill>
          <a:blip r:embed="rId2"/>
          <a:srcRect/>
          <a:stretch>
            <a:fillRect/>
          </a:stretch>
        </p:blipFill>
        <p:spPr bwMode="auto">
          <a:xfrm>
            <a:off x="971550" y="476250"/>
            <a:ext cx="7272338" cy="3636963"/>
          </a:xfrm>
          <a:prstGeom prst="rect">
            <a:avLst/>
          </a:prstGeom>
          <a:noFill/>
          <a:ln w="9525">
            <a:noFill/>
            <a:miter lim="800000"/>
            <a:headEnd/>
            <a:tailEnd/>
          </a:ln>
        </p:spPr>
      </p:pic>
      <p:pic>
        <p:nvPicPr>
          <p:cNvPr id="68612" name="Picture 3"/>
          <p:cNvPicPr>
            <a:picLocks noChangeAspect="1" noChangeArrowheads="1"/>
          </p:cNvPicPr>
          <p:nvPr/>
        </p:nvPicPr>
        <p:blipFill>
          <a:blip r:embed="rId3"/>
          <a:srcRect/>
          <a:stretch>
            <a:fillRect/>
          </a:stretch>
        </p:blipFill>
        <p:spPr bwMode="auto">
          <a:xfrm>
            <a:off x="928688" y="4076700"/>
            <a:ext cx="7099300" cy="2738438"/>
          </a:xfrm>
          <a:prstGeom prst="rect">
            <a:avLst/>
          </a:prstGeom>
          <a:noFill/>
          <a:ln w="9525">
            <a:noFill/>
            <a:miter lim="800000"/>
            <a:headEnd/>
            <a:tailEnd/>
          </a:ln>
        </p:spPr>
      </p:pic>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4D3B275-CDD6-410A-BF7B-F40099BA242F}" type="slidenum">
              <a:rPr lang="zh-CN" altLang="en-US" smtClean="0"/>
              <a:t>65</a:t>
            </a:fld>
            <a:endParaRPr lang="zh-CN" altLang="en-US"/>
          </a:p>
        </p:txBody>
      </p:sp>
      <p:pic>
        <p:nvPicPr>
          <p:cNvPr id="2" name="图片 1">
            <a:extLst>
              <a:ext uri="{FF2B5EF4-FFF2-40B4-BE49-F238E27FC236}">
                <a16:creationId xmlns:a16="http://schemas.microsoft.com/office/drawing/2014/main" id="{EE3936A2-6DFE-40FC-92C0-49F88049F456}"/>
              </a:ext>
            </a:extLst>
          </p:cNvPr>
          <p:cNvPicPr>
            <a:picLocks noChangeAspect="1"/>
          </p:cNvPicPr>
          <p:nvPr/>
        </p:nvPicPr>
        <p:blipFill>
          <a:blip r:embed="rId2"/>
          <a:stretch>
            <a:fillRect/>
          </a:stretch>
        </p:blipFill>
        <p:spPr>
          <a:xfrm>
            <a:off x="971600" y="692696"/>
            <a:ext cx="7344816" cy="1831876"/>
          </a:xfrm>
          <a:prstGeom prst="rect">
            <a:avLst/>
          </a:prstGeom>
        </p:spPr>
      </p:pic>
      <p:pic>
        <p:nvPicPr>
          <p:cNvPr id="3" name="图片 2">
            <a:extLst>
              <a:ext uri="{FF2B5EF4-FFF2-40B4-BE49-F238E27FC236}">
                <a16:creationId xmlns:a16="http://schemas.microsoft.com/office/drawing/2014/main" id="{226C3700-83A8-43A0-983B-7EB6B0688F3B}"/>
              </a:ext>
            </a:extLst>
          </p:cNvPr>
          <p:cNvPicPr>
            <a:picLocks noChangeAspect="1"/>
          </p:cNvPicPr>
          <p:nvPr/>
        </p:nvPicPr>
        <p:blipFill>
          <a:blip r:embed="rId3"/>
          <a:stretch>
            <a:fillRect/>
          </a:stretch>
        </p:blipFill>
        <p:spPr>
          <a:xfrm>
            <a:off x="971600" y="2996952"/>
            <a:ext cx="7344816" cy="1615580"/>
          </a:xfrm>
          <a:prstGeom prst="rect">
            <a:avLst/>
          </a:prstGeom>
        </p:spPr>
      </p:pic>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44D3B275-CDD6-410A-BF7B-F40099BA242F}" type="slidenum">
              <a:rPr lang="zh-CN" altLang="en-US" smtClean="0"/>
              <a:t>66</a:t>
            </a:fld>
            <a:endParaRPr lang="zh-CN" altLang="en-US"/>
          </a:p>
        </p:txBody>
      </p:sp>
      <p:pic>
        <p:nvPicPr>
          <p:cNvPr id="6" name="图片 5">
            <a:extLst>
              <a:ext uri="{FF2B5EF4-FFF2-40B4-BE49-F238E27FC236}">
                <a16:creationId xmlns:a16="http://schemas.microsoft.com/office/drawing/2014/main" id="{3D0F8D09-737B-442A-8DC8-2B0DEE191B06}"/>
              </a:ext>
            </a:extLst>
          </p:cNvPr>
          <p:cNvPicPr>
            <a:picLocks noChangeAspect="1"/>
          </p:cNvPicPr>
          <p:nvPr/>
        </p:nvPicPr>
        <p:blipFill>
          <a:blip r:embed="rId2"/>
          <a:stretch>
            <a:fillRect/>
          </a:stretch>
        </p:blipFill>
        <p:spPr>
          <a:xfrm>
            <a:off x="872276" y="1052736"/>
            <a:ext cx="7399447" cy="4536504"/>
          </a:xfrm>
          <a:prstGeom prst="rect">
            <a:avLst/>
          </a:prstGeom>
        </p:spPr>
      </p:pic>
    </p:spTree>
    <p:extLst>
      <p:ext uri="{BB962C8B-B14F-4D97-AF65-F5344CB8AC3E}">
        <p14:creationId xmlns:p14="http://schemas.microsoft.com/office/powerpoint/2010/main" val="50756453"/>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标题 1"/>
          <p:cNvSpPr>
            <a:spLocks noGrp="1"/>
          </p:cNvSpPr>
          <p:nvPr>
            <p:ph type="title"/>
          </p:nvPr>
        </p:nvSpPr>
        <p:spPr/>
        <p:txBody>
          <a:bodyPr/>
          <a:lstStyle/>
          <a:p>
            <a:r>
              <a:rPr lang="zh-CN" altLang="en-US"/>
              <a:t>比较</a:t>
            </a:r>
            <a:r>
              <a:rPr lang="en-US" altLang="zh-CN"/>
              <a:t>AM</a:t>
            </a:r>
            <a:r>
              <a:rPr lang="zh-CN" altLang="en-US"/>
              <a:t>、</a:t>
            </a:r>
            <a:r>
              <a:rPr lang="en-US" altLang="zh-CN"/>
              <a:t>PM</a:t>
            </a:r>
            <a:r>
              <a:rPr lang="zh-CN" altLang="en-US"/>
              <a:t>、</a:t>
            </a:r>
            <a:r>
              <a:rPr lang="en-US" altLang="zh-CN"/>
              <a:t>FM</a:t>
            </a:r>
            <a:endParaRPr lang="zh-CN" altLang="en-US"/>
          </a:p>
        </p:txBody>
      </p:sp>
      <p:sp>
        <p:nvSpPr>
          <p:cNvPr id="16390" name="内容占位符 2"/>
          <p:cNvSpPr>
            <a:spLocks noGrp="1"/>
          </p:cNvSpPr>
          <p:nvPr>
            <p:ph idx="1"/>
          </p:nvPr>
        </p:nvSpPr>
        <p:spPr/>
        <p:txBody>
          <a:bodyPr/>
          <a:lstStyle/>
          <a:p>
            <a:r>
              <a:rPr lang="zh-CN" altLang="en-US" sz="2800"/>
              <a:t>调制后的信号频率在载波 </a:t>
            </a:r>
            <a:r>
              <a:rPr lang="en-US" altLang="zh-CN" sz="2800" i="1"/>
              <a:t>f</a:t>
            </a:r>
            <a:r>
              <a:rPr lang="en-US" altLang="zh-CN" sz="2800" i="1" baseline="-25000"/>
              <a:t>c </a:t>
            </a:r>
            <a:r>
              <a:rPr lang="zh-CN" altLang="en-US" sz="2800"/>
              <a:t>附近</a:t>
            </a:r>
            <a:endParaRPr lang="en-US" altLang="zh-CN" sz="2800"/>
          </a:p>
          <a:p>
            <a:r>
              <a:rPr lang="en-US" altLang="zh-CN" sz="2800"/>
              <a:t>AM</a:t>
            </a:r>
            <a:r>
              <a:rPr lang="zh-CN" altLang="en-US" sz="2800"/>
              <a:t>是一个线性过程，调制后带宽</a:t>
            </a:r>
            <a:r>
              <a:rPr lang="en-US" altLang="zh-CN" sz="2800" i="1"/>
              <a:t>B</a:t>
            </a:r>
            <a:r>
              <a:rPr lang="en-US" altLang="zh-CN" sz="2800" i="1" baseline="-25000"/>
              <a:t>T</a:t>
            </a:r>
            <a:r>
              <a:rPr lang="en-US" altLang="zh-CN" sz="2800"/>
              <a:t>=2</a:t>
            </a:r>
            <a:r>
              <a:rPr lang="en-US" altLang="zh-CN" sz="2800" i="1"/>
              <a:t>B</a:t>
            </a:r>
            <a:r>
              <a:rPr lang="zh-CN" altLang="en-US" sz="2800"/>
              <a:t>，即</a:t>
            </a:r>
            <a:r>
              <a:rPr lang="en-US" altLang="zh-CN" sz="2800"/>
              <a:t>2</a:t>
            </a:r>
            <a:r>
              <a:rPr lang="zh-CN" altLang="en-US" sz="2800"/>
              <a:t>倍基带带宽</a:t>
            </a:r>
            <a:endParaRPr lang="en-US" altLang="zh-CN" sz="2800"/>
          </a:p>
          <a:p>
            <a:r>
              <a:rPr lang="zh-CN" altLang="en-US" sz="2800"/>
              <a:t>对</a:t>
            </a:r>
            <a:r>
              <a:rPr lang="en-US" altLang="zh-CN" sz="2800"/>
              <a:t>PM</a:t>
            </a:r>
            <a:r>
              <a:rPr lang="zh-CN" altLang="en-US" sz="2800"/>
              <a:t>和</a:t>
            </a:r>
            <a:r>
              <a:rPr lang="en-US" altLang="zh-CN" sz="2800"/>
              <a:t>FM</a:t>
            </a:r>
            <a:r>
              <a:rPr lang="zh-CN" altLang="en-US" sz="2800"/>
              <a:t>，根据</a:t>
            </a:r>
            <a:r>
              <a:rPr lang="en-US" altLang="zh-CN" sz="2800"/>
              <a:t>Carson</a:t>
            </a:r>
            <a:r>
              <a:rPr lang="zh-CN" altLang="en-US" sz="2800"/>
              <a:t>定律，</a:t>
            </a:r>
            <a:endParaRPr lang="en-US" altLang="zh-CN" sz="2800"/>
          </a:p>
          <a:p>
            <a:endParaRPr lang="en-US" altLang="zh-CN" sz="2800"/>
          </a:p>
          <a:p>
            <a:endParaRPr lang="en-US" altLang="zh-CN" sz="2800"/>
          </a:p>
          <a:p>
            <a:endParaRPr lang="en-US" altLang="zh-CN" sz="2800"/>
          </a:p>
          <a:p>
            <a:pPr lvl="1"/>
            <a:r>
              <a:rPr lang="zh-CN" altLang="en-US" sz="2400"/>
              <a:t>对</a:t>
            </a:r>
            <a:r>
              <a:rPr lang="en-US" altLang="zh-CN" sz="2400"/>
              <a:t>FM</a:t>
            </a:r>
            <a:r>
              <a:rPr lang="zh-CN" altLang="en-US" sz="2400"/>
              <a:t>，</a:t>
            </a:r>
            <a:endParaRPr lang="en-US" altLang="zh-CN" sz="2400"/>
          </a:p>
          <a:p>
            <a:r>
              <a:rPr lang="zh-CN" altLang="en-US" sz="2800"/>
              <a:t>相同的基带信号，</a:t>
            </a:r>
            <a:r>
              <a:rPr lang="en-US" altLang="zh-CN" sz="2800"/>
              <a:t>PM</a:t>
            </a:r>
            <a:r>
              <a:rPr lang="zh-CN" altLang="en-US" sz="2800"/>
              <a:t>和</a:t>
            </a:r>
            <a:r>
              <a:rPr lang="en-US" altLang="zh-CN" sz="2800"/>
              <a:t>FM</a:t>
            </a:r>
            <a:r>
              <a:rPr lang="zh-CN" altLang="en-US" sz="2800"/>
              <a:t>比</a:t>
            </a:r>
            <a:r>
              <a:rPr lang="en-US" altLang="zh-CN" sz="2800"/>
              <a:t>AM</a:t>
            </a:r>
            <a:r>
              <a:rPr lang="zh-CN" altLang="en-US" sz="2800"/>
              <a:t>需要更多的带宽</a:t>
            </a:r>
          </a:p>
        </p:txBody>
      </p:sp>
      <p:sp>
        <p:nvSpPr>
          <p:cNvPr id="4" name="灯片编号占位符 3"/>
          <p:cNvSpPr>
            <a:spLocks noGrp="1"/>
          </p:cNvSpPr>
          <p:nvPr>
            <p:ph type="sldNum" sz="quarter" idx="12"/>
          </p:nvPr>
        </p:nvSpPr>
        <p:spPr/>
        <p:txBody>
          <a:bodyPr/>
          <a:lstStyle/>
          <a:p>
            <a:pPr>
              <a:defRPr/>
            </a:pPr>
            <a:fld id="{876E5B4B-D5E4-43F5-A5B6-046E767BC383}" type="slidenum">
              <a:rPr lang="zh-CN" altLang="en-US" smtClean="0"/>
              <a:t>67</a:t>
            </a:fld>
            <a:endParaRPr lang="zh-CN" altLang="en-US"/>
          </a:p>
        </p:txBody>
      </p:sp>
      <p:graphicFrame>
        <p:nvGraphicFramePr>
          <p:cNvPr id="16386" name="Object 2"/>
          <p:cNvGraphicFramePr>
            <a:graphicFrameLocks noChangeAspect="1"/>
          </p:cNvGraphicFramePr>
          <p:nvPr/>
        </p:nvGraphicFramePr>
        <p:xfrm>
          <a:off x="733425" y="4149725"/>
          <a:ext cx="1966913" cy="450850"/>
        </p:xfrm>
        <a:graphic>
          <a:graphicData uri="http://schemas.openxmlformats.org/presentationml/2006/ole">
            <mc:AlternateContent xmlns:mc="http://schemas.openxmlformats.org/markup-compatibility/2006">
              <mc:Choice xmlns:v="urn:schemas-microsoft-com:vml" Requires="v">
                <p:oleObj spid="_x0000_s41168" name="Equation" r:id="rId3" imgW="22555200" imgH="5181600" progId="Equation.3">
                  <p:embed/>
                </p:oleObj>
              </mc:Choice>
              <mc:Fallback>
                <p:oleObj name="Equation" r:id="rId3" imgW="22555200" imgH="5181600" progId="Equation.3">
                  <p:embed/>
                  <p:pic>
                    <p:nvPicPr>
                      <p:cNvPr id="0" name="Object 2"/>
                      <p:cNvPicPr>
                        <a:picLocks noChangeAspect="1"/>
                      </p:cNvPicPr>
                      <p:nvPr/>
                    </p:nvPicPr>
                    <p:blipFill>
                      <a:blip r:embed="rId4"/>
                      <a:stretch>
                        <a:fillRect/>
                      </a:stretch>
                    </p:blipFill>
                    <p:spPr>
                      <a:xfrm>
                        <a:off x="733425" y="4149725"/>
                        <a:ext cx="1966913" cy="450850"/>
                      </a:xfrm>
                      <a:prstGeom prst="rect">
                        <a:avLst/>
                      </a:prstGeom>
                      <a:noFill/>
                      <a:ln w="9525">
                        <a:noFill/>
                      </a:ln>
                    </p:spPr>
                  </p:pic>
                </p:oleObj>
              </mc:Fallback>
            </mc:AlternateContent>
          </a:graphicData>
        </a:graphic>
      </p:graphicFrame>
      <p:graphicFrame>
        <p:nvGraphicFramePr>
          <p:cNvPr id="16387" name="Object 3"/>
          <p:cNvGraphicFramePr>
            <a:graphicFrameLocks noChangeAspect="1"/>
          </p:cNvGraphicFramePr>
          <p:nvPr/>
        </p:nvGraphicFramePr>
        <p:xfrm>
          <a:off x="2916238" y="3716338"/>
          <a:ext cx="3722687" cy="1327150"/>
        </p:xfrm>
        <a:graphic>
          <a:graphicData uri="http://schemas.openxmlformats.org/presentationml/2006/ole">
            <mc:AlternateContent xmlns:mc="http://schemas.openxmlformats.org/markup-compatibility/2006">
              <mc:Choice xmlns:v="urn:schemas-microsoft-com:vml" Requires="v">
                <p:oleObj spid="_x0000_s41169" name="Equation" r:id="rId5" imgW="42672000" imgH="15240000" progId="Equation.3">
                  <p:embed/>
                </p:oleObj>
              </mc:Choice>
              <mc:Fallback>
                <p:oleObj name="Equation" r:id="rId5" imgW="42672000" imgH="15240000" progId="Equation.3">
                  <p:embed/>
                  <p:pic>
                    <p:nvPicPr>
                      <p:cNvPr id="0" name="Object 3"/>
                      <p:cNvPicPr>
                        <a:picLocks noChangeAspect="1"/>
                      </p:cNvPicPr>
                      <p:nvPr/>
                    </p:nvPicPr>
                    <p:blipFill>
                      <a:blip r:embed="rId6"/>
                      <a:stretch>
                        <a:fillRect/>
                      </a:stretch>
                    </p:blipFill>
                    <p:spPr>
                      <a:xfrm>
                        <a:off x="2916238" y="3716338"/>
                        <a:ext cx="3722687" cy="1327150"/>
                      </a:xfrm>
                      <a:prstGeom prst="rect">
                        <a:avLst/>
                      </a:prstGeom>
                      <a:noFill/>
                      <a:ln w="9525">
                        <a:noFill/>
                      </a:ln>
                    </p:spPr>
                  </p:pic>
                </p:oleObj>
              </mc:Fallback>
            </mc:AlternateContent>
          </a:graphicData>
        </a:graphic>
      </p:graphicFrame>
      <p:graphicFrame>
        <p:nvGraphicFramePr>
          <p:cNvPr id="16388" name="Object 5"/>
          <p:cNvGraphicFramePr>
            <a:graphicFrameLocks noChangeAspect="1"/>
          </p:cNvGraphicFramePr>
          <p:nvPr/>
        </p:nvGraphicFramePr>
        <p:xfrm>
          <a:off x="2149475" y="5343525"/>
          <a:ext cx="2062163" cy="461963"/>
        </p:xfrm>
        <a:graphic>
          <a:graphicData uri="http://schemas.openxmlformats.org/presentationml/2006/ole">
            <mc:AlternateContent xmlns:mc="http://schemas.openxmlformats.org/markup-compatibility/2006">
              <mc:Choice xmlns:v="urn:schemas-microsoft-com:vml" Requires="v">
                <p:oleObj spid="_x0000_s41170" name="Equation" r:id="rId7" imgW="23164800" imgH="5181600" progId="Equation.3">
                  <p:embed/>
                </p:oleObj>
              </mc:Choice>
              <mc:Fallback>
                <p:oleObj name="Equation" r:id="rId7" imgW="23164800" imgH="5181600" progId="Equation.3">
                  <p:embed/>
                  <p:pic>
                    <p:nvPicPr>
                      <p:cNvPr id="0" name="Object 5"/>
                      <p:cNvPicPr>
                        <a:picLocks noChangeAspect="1"/>
                      </p:cNvPicPr>
                      <p:nvPr/>
                    </p:nvPicPr>
                    <p:blipFill>
                      <a:blip r:embed="rId8"/>
                      <a:stretch>
                        <a:fillRect/>
                      </a:stretch>
                    </p:blipFill>
                    <p:spPr>
                      <a:xfrm>
                        <a:off x="2149475" y="5343525"/>
                        <a:ext cx="2062163" cy="461963"/>
                      </a:xfrm>
                      <a:prstGeom prst="rect">
                        <a:avLst/>
                      </a:prstGeom>
                      <a:noFill/>
                      <a:ln w="9525">
                        <a:noFill/>
                      </a:ln>
                    </p:spPr>
                  </p:pic>
                </p:oleObj>
              </mc:Fallback>
            </mc:AlternateContent>
          </a:graphicData>
        </a:graphic>
      </p:graphicFrame>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214630"/>
            <a:ext cx="8693150" cy="1019810"/>
          </a:xfrm>
        </p:spPr>
        <p:txBody>
          <a:bodyPr/>
          <a:lstStyle/>
          <a:p>
            <a:r>
              <a:rPr lang="zh-CN" altLang="en-US"/>
              <a:t>信号编码技术</a:t>
            </a:r>
          </a:p>
        </p:txBody>
      </p:sp>
      <p:sp>
        <p:nvSpPr>
          <p:cNvPr id="3" name="内容占位符 2"/>
          <p:cNvSpPr>
            <a:spLocks noGrp="1"/>
          </p:cNvSpPr>
          <p:nvPr>
            <p:ph idx="1"/>
          </p:nvPr>
        </p:nvSpPr>
        <p:spPr>
          <a:xfrm>
            <a:off x="250825" y="1090295"/>
            <a:ext cx="8704580" cy="4683760"/>
          </a:xfrm>
        </p:spPr>
        <p:txBody>
          <a:bodyPr/>
          <a:lstStyle/>
          <a:p>
            <a:r>
              <a:rPr lang="zh-CN" altLang="en-US" sz="2400">
                <a:solidFill>
                  <a:schemeClr val="bg1">
                    <a:lumMod val="75000"/>
                  </a:schemeClr>
                </a:solidFill>
              </a:rPr>
              <a:t>数字信号和模拟信号</a:t>
            </a:r>
          </a:p>
          <a:p>
            <a:r>
              <a:rPr lang="zh-CN" altLang="en-US" sz="2400">
                <a:solidFill>
                  <a:schemeClr val="bg1">
                    <a:lumMod val="75000"/>
                  </a:schemeClr>
                </a:solidFill>
              </a:rPr>
              <a:t>信号编码准则</a:t>
            </a:r>
          </a:p>
          <a:p>
            <a:r>
              <a:rPr lang="zh-CN" altLang="en-US" sz="2400">
                <a:solidFill>
                  <a:schemeClr val="bg1">
                    <a:lumMod val="75000"/>
                  </a:schemeClr>
                </a:solidFill>
              </a:rPr>
              <a:t>数字信号调制为模拟信号</a:t>
            </a:r>
          </a:p>
          <a:p>
            <a:pPr lvl="1"/>
            <a:r>
              <a:rPr lang="en-US" altLang="zh-CN" sz="2100">
                <a:solidFill>
                  <a:schemeClr val="bg1">
                    <a:lumMod val="75000"/>
                  </a:schemeClr>
                </a:solidFill>
              </a:rPr>
              <a:t>ASK</a:t>
            </a:r>
          </a:p>
          <a:p>
            <a:pPr lvl="1"/>
            <a:r>
              <a:rPr lang="en-US" altLang="zh-CN" sz="2100">
                <a:solidFill>
                  <a:schemeClr val="bg1">
                    <a:lumMod val="75000"/>
                  </a:schemeClr>
                </a:solidFill>
              </a:rPr>
              <a:t>FSK</a:t>
            </a:r>
          </a:p>
          <a:p>
            <a:pPr lvl="1"/>
            <a:r>
              <a:rPr lang="en-US" altLang="zh-CN" sz="2100">
                <a:solidFill>
                  <a:schemeClr val="bg1">
                    <a:lumMod val="75000"/>
                  </a:schemeClr>
                </a:solidFill>
              </a:rPr>
              <a:t>MFSK</a:t>
            </a:r>
          </a:p>
          <a:p>
            <a:pPr lvl="1"/>
            <a:r>
              <a:rPr lang="en-US" altLang="zh-CN" sz="2100">
                <a:solidFill>
                  <a:schemeClr val="bg1">
                    <a:lumMod val="75000"/>
                  </a:schemeClr>
                </a:solidFill>
              </a:rPr>
              <a:t>PSK</a:t>
            </a:r>
          </a:p>
          <a:p>
            <a:pPr lvl="1"/>
            <a:r>
              <a:rPr lang="zh-CN" altLang="en-US" sz="2100">
                <a:solidFill>
                  <a:schemeClr val="bg1">
                    <a:lumMod val="75000"/>
                  </a:schemeClr>
                </a:solidFill>
              </a:rPr>
              <a:t>调制技术性能量化</a:t>
            </a:r>
          </a:p>
          <a:p>
            <a:r>
              <a:rPr lang="zh-CN" altLang="en-US" sz="2400">
                <a:solidFill>
                  <a:schemeClr val="bg1">
                    <a:lumMod val="75000"/>
                  </a:schemeClr>
                </a:solidFill>
              </a:rPr>
              <a:t>模拟信号调制为高频模拟信号</a:t>
            </a:r>
          </a:p>
          <a:p>
            <a:pPr lvl="1"/>
            <a:r>
              <a:rPr lang="en-US" altLang="zh-CN" sz="2100">
                <a:solidFill>
                  <a:schemeClr val="bg1">
                    <a:lumMod val="75000"/>
                  </a:schemeClr>
                </a:solidFill>
              </a:rPr>
              <a:t>AM FM PM</a:t>
            </a:r>
          </a:p>
          <a:p>
            <a:r>
              <a:rPr lang="zh-CN" altLang="en-US" sz="2400">
                <a:sym typeface="+mn-ea"/>
              </a:rPr>
              <a:t>模拟信号调制为数字信号</a:t>
            </a:r>
          </a:p>
          <a:p>
            <a:pPr lvl="1"/>
            <a:r>
              <a:rPr lang="zh-CN" altLang="en-US" sz="2100">
                <a:sym typeface="+mn-ea"/>
              </a:rPr>
              <a:t>脉码调制</a:t>
            </a:r>
            <a:r>
              <a:rPr lang="en-US" altLang="zh-CN" sz="2100">
                <a:sym typeface="+mn-ea"/>
              </a:rPr>
              <a:t>PCM</a:t>
            </a:r>
          </a:p>
          <a:p>
            <a:pPr lvl="1"/>
            <a:r>
              <a:rPr lang="en-US" altLang="zh-CN" sz="2100">
                <a:sym typeface="+mn-ea"/>
              </a:rPr>
              <a:t>Delta</a:t>
            </a:r>
            <a:r>
              <a:rPr lang="zh-CN" altLang="en-US" sz="2100">
                <a:sym typeface="+mn-ea"/>
              </a:rPr>
              <a:t>调制</a:t>
            </a:r>
          </a:p>
          <a:p>
            <a:endParaRPr lang="en-US" altLang="zh-CN" sz="2400"/>
          </a:p>
        </p:txBody>
      </p:sp>
      <p:sp>
        <p:nvSpPr>
          <p:cNvPr id="4" name="灯片编号占位符 3"/>
          <p:cNvSpPr>
            <a:spLocks noGrp="1"/>
          </p:cNvSpPr>
          <p:nvPr>
            <p:ph type="sldNum" sz="quarter" idx="12"/>
          </p:nvPr>
        </p:nvSpPr>
        <p:spPr/>
        <p:txBody>
          <a:bodyPr/>
          <a:lstStyle/>
          <a:p>
            <a:pPr>
              <a:defRPr/>
            </a:pPr>
            <a:fld id="{BC47EBFD-D262-4EEA-91E8-61614B27207E}" type="slidenum">
              <a:rPr lang="zh-CN" altLang="en-US"/>
              <a:t>68</a:t>
            </a:fld>
            <a:endParaRPr lang="zh-CN" altLang="en-US"/>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p:txBody>
          <a:bodyPr/>
          <a:lstStyle/>
          <a:p>
            <a:r>
              <a:rPr lang="zh-CN" altLang="en-US"/>
              <a:t>模拟数据调制为数字信号</a:t>
            </a:r>
          </a:p>
        </p:txBody>
      </p:sp>
      <p:sp>
        <p:nvSpPr>
          <p:cNvPr id="72706" name="内容占位符 2"/>
          <p:cNvSpPr>
            <a:spLocks noGrp="1"/>
          </p:cNvSpPr>
          <p:nvPr>
            <p:ph idx="1"/>
          </p:nvPr>
        </p:nvSpPr>
        <p:spPr/>
        <p:txBody>
          <a:bodyPr/>
          <a:lstStyle/>
          <a:p>
            <a:endParaRPr lang="en-US" altLang="zh-CN"/>
          </a:p>
          <a:p>
            <a:endParaRPr lang="en-US" altLang="zh-CN"/>
          </a:p>
          <a:p>
            <a:endParaRPr lang="en-US" altLang="zh-CN"/>
          </a:p>
          <a:p>
            <a:pPr lvl="1"/>
            <a:r>
              <a:rPr lang="zh-CN" altLang="en-US"/>
              <a:t>脉冲编码调制（</a:t>
            </a:r>
            <a:r>
              <a:rPr lang="en-US" altLang="zh-CN"/>
              <a:t>PCM</a:t>
            </a:r>
            <a:r>
              <a:rPr lang="zh-CN" altLang="en-US"/>
              <a:t>）</a:t>
            </a:r>
            <a:endParaRPr lang="en-US" altLang="zh-CN"/>
          </a:p>
          <a:p>
            <a:pPr lvl="1"/>
            <a:r>
              <a:rPr lang="en-US" altLang="zh-CN"/>
              <a:t>Delta</a:t>
            </a:r>
            <a:r>
              <a:rPr lang="zh-CN" altLang="en-US"/>
              <a:t>调制</a:t>
            </a:r>
            <a:endParaRPr lang="en-US" altLang="zh-CN"/>
          </a:p>
          <a:p>
            <a:pPr lvl="1"/>
            <a:r>
              <a:rPr lang="zh-CN" altLang="en-US"/>
              <a:t>用于将模拟数据调制为数字信号，并将数字信号恢复为模拟数据的设备被称为编解码器（</a:t>
            </a:r>
            <a:r>
              <a:rPr lang="en-US" altLang="zh-CN"/>
              <a:t>codec</a:t>
            </a:r>
            <a:r>
              <a:rPr lang="zh-CN" altLang="en-US"/>
              <a:t>，</a:t>
            </a:r>
            <a:r>
              <a:rPr lang="en-US" altLang="zh-CN"/>
              <a:t>coder-decoder</a:t>
            </a:r>
            <a:r>
              <a:rPr lang="zh-CN" altLang="en-US"/>
              <a:t>）</a:t>
            </a:r>
            <a:endParaRPr lang="en-US" altLang="zh-CN"/>
          </a:p>
          <a:p>
            <a:pPr lvl="1"/>
            <a:r>
              <a:rPr lang="zh-CN" altLang="en-US"/>
              <a:t>数字信号便于纠错、检错、</a:t>
            </a:r>
            <a:r>
              <a:rPr lang="en-US" altLang="zh-CN"/>
              <a:t>TDM</a:t>
            </a:r>
            <a:r>
              <a:rPr lang="zh-CN" altLang="en-US"/>
              <a:t>、</a:t>
            </a:r>
            <a:r>
              <a:rPr lang="en-US" altLang="zh-CN"/>
              <a:t>CDMA</a:t>
            </a:r>
            <a:r>
              <a:rPr lang="zh-CN" altLang="en-US"/>
              <a:t>等等</a:t>
            </a:r>
          </a:p>
        </p:txBody>
      </p:sp>
      <p:sp>
        <p:nvSpPr>
          <p:cNvPr id="4" name="灯片编号占位符 3"/>
          <p:cNvSpPr>
            <a:spLocks noGrp="1"/>
          </p:cNvSpPr>
          <p:nvPr>
            <p:ph type="sldNum" sz="quarter" idx="12"/>
          </p:nvPr>
        </p:nvSpPr>
        <p:spPr/>
        <p:txBody>
          <a:bodyPr/>
          <a:lstStyle/>
          <a:p>
            <a:pPr>
              <a:defRPr/>
            </a:pPr>
            <a:fld id="{2C4BFFAA-AD21-4BB6-ADA9-B6A4CA88568A}" type="slidenum">
              <a:rPr lang="zh-CN" altLang="en-US" smtClean="0"/>
              <a:t>69</a:t>
            </a:fld>
            <a:endParaRPr lang="zh-CN" altLang="en-US"/>
          </a:p>
        </p:txBody>
      </p:sp>
      <p:pic>
        <p:nvPicPr>
          <p:cNvPr id="72708" name="Picture 2"/>
          <p:cNvPicPr>
            <a:picLocks noChangeAspect="1" noChangeArrowheads="1"/>
          </p:cNvPicPr>
          <p:nvPr/>
        </p:nvPicPr>
        <p:blipFill>
          <a:blip r:embed="rId2"/>
          <a:srcRect/>
          <a:stretch>
            <a:fillRect/>
          </a:stretch>
        </p:blipFill>
        <p:spPr bwMode="auto">
          <a:xfrm>
            <a:off x="468313" y="1989138"/>
            <a:ext cx="7612062" cy="1439862"/>
          </a:xfrm>
          <a:prstGeom prst="rect">
            <a:avLst/>
          </a:prstGeom>
          <a:noFill/>
          <a:ln w="9525">
            <a:noFill/>
            <a:miter lim="800000"/>
            <a:headEnd/>
            <a:tailEnd/>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1" name="对象 12290"/>
          <p:cNvGraphicFramePr/>
          <p:nvPr/>
        </p:nvGraphicFramePr>
        <p:xfrm>
          <a:off x="838200" y="982663"/>
          <a:ext cx="7696200" cy="4303712"/>
        </p:xfrm>
        <a:graphic>
          <a:graphicData uri="http://schemas.openxmlformats.org/presentationml/2006/ole">
            <mc:AlternateContent xmlns:mc="http://schemas.openxmlformats.org/markup-compatibility/2006">
              <mc:Choice xmlns:v="urn:schemas-microsoft-com:vml" Requires="v">
                <p:oleObj spid="_x0000_s3147" r:id="rId4" imgW="3081655" imgH="2969260" progId="Visio.Drawing.6">
                  <p:embed/>
                </p:oleObj>
              </mc:Choice>
              <mc:Fallback>
                <p:oleObj r:id="rId4" imgW="3081655" imgH="2969260" progId="Visio.Drawing.6">
                  <p:embed/>
                  <p:pic>
                    <p:nvPicPr>
                      <p:cNvPr id="0" name="图片 3075"/>
                      <p:cNvPicPr/>
                      <p:nvPr/>
                    </p:nvPicPr>
                    <p:blipFill>
                      <a:blip r:embed="rId5"/>
                      <a:srcRect b="34911"/>
                      <a:stretch>
                        <a:fillRect/>
                      </a:stretch>
                    </p:blipFill>
                    <p:spPr>
                      <a:xfrm>
                        <a:off x="838200" y="982663"/>
                        <a:ext cx="7696200" cy="4303712"/>
                      </a:xfrm>
                      <a:prstGeom prst="rect">
                        <a:avLst/>
                      </a:prstGeom>
                      <a:noFill/>
                      <a:ln w="38100">
                        <a:noFill/>
                        <a:miter/>
                      </a:ln>
                    </p:spPr>
                  </p:pic>
                </p:oleObj>
              </mc:Fallback>
            </mc:AlternateContent>
          </a:graphicData>
        </a:graphic>
      </p:graphicFrame>
      <p:sp>
        <p:nvSpPr>
          <p:cNvPr id="12292" name="文本框 12291"/>
          <p:cNvSpPr txBox="1"/>
          <p:nvPr/>
        </p:nvSpPr>
        <p:spPr>
          <a:xfrm>
            <a:off x="1969135" y="5440045"/>
            <a:ext cx="5622925" cy="365760"/>
          </a:xfrm>
          <a:prstGeom prst="rect">
            <a:avLst/>
          </a:prstGeom>
          <a:noFill/>
          <a:ln w="9525">
            <a:noFill/>
          </a:ln>
        </p:spPr>
        <p:txBody>
          <a:bodyPr>
            <a:spAutoFit/>
          </a:bodyPr>
          <a:lstStyle/>
          <a:p>
            <a:pPr lvl="0">
              <a:spcBef>
                <a:spcPct val="50000"/>
              </a:spcBef>
            </a:pPr>
            <a:r>
              <a:rPr lang="zh-CN" altLang="en-US" dirty="0">
                <a:latin typeface="Times New Roman" panose="02020603050405020304" charset="0"/>
                <a:ea typeface="楷体_GB2312" pitchFamily="49" charset="-122"/>
              </a:rPr>
              <a:t>图</a:t>
            </a:r>
            <a:r>
              <a:rPr lang="en-US" altLang="zh-CN" dirty="0">
                <a:latin typeface="Times New Roman" panose="02020603050405020304" charset="0"/>
                <a:ea typeface="楷体_GB2312" pitchFamily="49" charset="-122"/>
              </a:rPr>
              <a:t>6-1  </a:t>
            </a:r>
            <a:r>
              <a:rPr lang="zh-CN" altLang="en-US" dirty="0">
                <a:latin typeface="Times New Roman" panose="02020603050405020304" charset="0"/>
                <a:ea typeface="楷体_GB2312" pitchFamily="49" charset="-122"/>
              </a:rPr>
              <a:t>几种基本的基带信号二元码波形</a:t>
            </a:r>
            <a:endParaRPr lang="zh-CN" altLang="en-US">
              <a:latin typeface="Times New Roman" panose="02020603050405020304" charset="0"/>
              <a:ea typeface="楷体_GB2312" pitchFamily="49" charset="-122"/>
            </a:endParaRPr>
          </a:p>
        </p:txBody>
      </p:sp>
    </p:spTree>
  </p:cSld>
  <p:clrMapOvr>
    <a:masterClrMapping/>
  </p:clrMapOvr>
  <p:transition>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p:txBody>
          <a:bodyPr/>
          <a:lstStyle/>
          <a:p>
            <a:r>
              <a:rPr lang="zh-CN" altLang="en-US"/>
              <a:t>脉冲编码调制</a:t>
            </a:r>
          </a:p>
        </p:txBody>
      </p:sp>
      <p:sp>
        <p:nvSpPr>
          <p:cNvPr id="73730" name="内容占位符 2"/>
          <p:cNvSpPr>
            <a:spLocks noGrp="1"/>
          </p:cNvSpPr>
          <p:nvPr>
            <p:ph idx="1"/>
          </p:nvPr>
        </p:nvSpPr>
        <p:spPr/>
        <p:txBody>
          <a:bodyPr/>
          <a:lstStyle/>
          <a:p>
            <a:r>
              <a:rPr lang="zh-CN" altLang="en-US" dirty="0"/>
              <a:t>基于</a:t>
            </a:r>
            <a:r>
              <a:rPr lang="zh-CN" altLang="en-US" dirty="0">
                <a:solidFill>
                  <a:srgbClr val="FF0000"/>
                </a:solidFill>
              </a:rPr>
              <a:t>采样定理</a:t>
            </a:r>
            <a:endParaRPr lang="en-US" altLang="zh-CN" dirty="0">
              <a:solidFill>
                <a:srgbClr val="FF0000"/>
              </a:solidFill>
            </a:endParaRPr>
          </a:p>
          <a:p>
            <a:pPr lvl="1"/>
            <a:r>
              <a:rPr lang="zh-CN" altLang="en-US" dirty="0"/>
              <a:t>如果采样的频率大于信号</a:t>
            </a:r>
            <a:r>
              <a:rPr lang="en-US" altLang="zh-CN" i="1" dirty="0"/>
              <a:t>f</a:t>
            </a:r>
            <a:r>
              <a:rPr lang="en-US" altLang="zh-CN" dirty="0"/>
              <a:t>(</a:t>
            </a:r>
            <a:r>
              <a:rPr lang="en-US" altLang="zh-CN" i="1" dirty="0"/>
              <a:t>t</a:t>
            </a:r>
            <a:r>
              <a:rPr lang="en-US" altLang="zh-CN" dirty="0"/>
              <a:t>)</a:t>
            </a:r>
            <a:r>
              <a:rPr lang="zh-CN" altLang="en-US" dirty="0"/>
              <a:t>最高频率的两倍，则采样包含</a:t>
            </a:r>
            <a:r>
              <a:rPr lang="en-US" altLang="zh-CN" i="1" dirty="0"/>
              <a:t>f</a:t>
            </a:r>
            <a:r>
              <a:rPr lang="en-US" altLang="zh-CN" dirty="0"/>
              <a:t>(</a:t>
            </a:r>
            <a:r>
              <a:rPr lang="en-US" altLang="zh-CN" i="1" dirty="0"/>
              <a:t>t</a:t>
            </a:r>
            <a:r>
              <a:rPr lang="en-US" altLang="zh-CN" dirty="0"/>
              <a:t>)</a:t>
            </a:r>
            <a:r>
              <a:rPr lang="zh-CN" altLang="en-US" dirty="0"/>
              <a:t>的所有信息</a:t>
            </a:r>
            <a:endParaRPr lang="en-US" altLang="zh-CN" dirty="0"/>
          </a:p>
          <a:p>
            <a:r>
              <a:rPr lang="zh-CN" altLang="en-US" dirty="0"/>
              <a:t>通过采样，获得一系列模拟信号强度，被称为脉冲幅值调制（</a:t>
            </a:r>
            <a:r>
              <a:rPr lang="en-US" altLang="zh-CN" dirty="0"/>
              <a:t>PAM</a:t>
            </a:r>
            <a:r>
              <a:rPr lang="zh-CN" altLang="en-US" dirty="0"/>
              <a:t>）</a:t>
            </a:r>
            <a:endParaRPr lang="en-US" altLang="zh-CN" dirty="0"/>
          </a:p>
          <a:p>
            <a:pPr lvl="1"/>
            <a:r>
              <a:rPr lang="zh-CN" altLang="en-US" dirty="0"/>
              <a:t>仍然是模拟信号</a:t>
            </a:r>
            <a:endParaRPr lang="en-US" altLang="zh-CN" dirty="0"/>
          </a:p>
          <a:p>
            <a:r>
              <a:rPr lang="zh-CN" altLang="en-US" dirty="0"/>
              <a:t>将每个</a:t>
            </a:r>
            <a:r>
              <a:rPr lang="en-US" altLang="zh-CN" dirty="0"/>
              <a:t>PAM</a:t>
            </a:r>
            <a:r>
              <a:rPr lang="zh-CN" altLang="en-US" dirty="0"/>
              <a:t>值用</a:t>
            </a:r>
            <a:r>
              <a:rPr lang="en-US" altLang="zh-CN" i="1" dirty="0" err="1"/>
              <a:t>n</a:t>
            </a:r>
            <a:r>
              <a:rPr lang="en-US" altLang="zh-CN" dirty="0" err="1"/>
              <a:t>bit</a:t>
            </a:r>
            <a:r>
              <a:rPr lang="zh-CN" altLang="en-US" dirty="0"/>
              <a:t>数字量化表示，获得</a:t>
            </a:r>
            <a:r>
              <a:rPr lang="en-US" altLang="zh-CN" i="1" dirty="0" err="1"/>
              <a:t>n</a:t>
            </a:r>
            <a:r>
              <a:rPr lang="en-US" altLang="zh-CN" dirty="0" err="1"/>
              <a:t>bit</a:t>
            </a:r>
            <a:r>
              <a:rPr lang="zh-CN" altLang="en-US" dirty="0"/>
              <a:t>数字信号，被称为</a:t>
            </a:r>
            <a:r>
              <a:rPr lang="zh-CN" altLang="en-US" b="1" dirty="0"/>
              <a:t>脉冲编码调制</a:t>
            </a:r>
            <a:r>
              <a:rPr lang="zh-CN" altLang="en-US" dirty="0"/>
              <a:t>（</a:t>
            </a:r>
            <a:r>
              <a:rPr lang="en-US" altLang="zh-CN" dirty="0"/>
              <a:t>PCM</a:t>
            </a:r>
            <a:r>
              <a:rPr lang="zh-CN" altLang="en-US" dirty="0"/>
              <a:t>）</a:t>
            </a:r>
          </a:p>
        </p:txBody>
      </p:sp>
      <p:sp>
        <p:nvSpPr>
          <p:cNvPr id="4" name="灯片编号占位符 3"/>
          <p:cNvSpPr>
            <a:spLocks noGrp="1"/>
          </p:cNvSpPr>
          <p:nvPr>
            <p:ph type="sldNum" sz="quarter" idx="12"/>
          </p:nvPr>
        </p:nvSpPr>
        <p:spPr/>
        <p:txBody>
          <a:bodyPr/>
          <a:lstStyle/>
          <a:p>
            <a:pPr>
              <a:defRPr/>
            </a:pPr>
            <a:fld id="{C516F45F-4F73-4914-A982-12C2C2CC7B43}" type="slidenum">
              <a:rPr lang="zh-CN" altLang="en-US" smtClean="0"/>
              <a:t>70</a:t>
            </a:fld>
            <a:endParaRPr lang="zh-CN" altLang="en-US"/>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3ADA4EBE-97B6-458B-99ED-5964C7A386B2}" type="slidenum">
              <a:rPr lang="zh-CN" altLang="en-US" smtClean="0"/>
              <a:t>71</a:t>
            </a:fld>
            <a:endParaRPr lang="zh-CN" altLang="en-US"/>
          </a:p>
        </p:txBody>
      </p:sp>
      <p:pic>
        <p:nvPicPr>
          <p:cNvPr id="74755" name="Picture 2"/>
          <p:cNvPicPr>
            <a:picLocks noChangeAspect="1" noChangeArrowheads="1"/>
          </p:cNvPicPr>
          <p:nvPr/>
        </p:nvPicPr>
        <p:blipFill>
          <a:blip r:embed="rId2"/>
          <a:srcRect/>
          <a:stretch>
            <a:fillRect/>
          </a:stretch>
        </p:blipFill>
        <p:spPr bwMode="auto">
          <a:xfrm>
            <a:off x="69850" y="692150"/>
            <a:ext cx="9039225" cy="5976938"/>
          </a:xfrm>
          <a:prstGeom prst="rect">
            <a:avLst/>
          </a:prstGeom>
          <a:noFill/>
          <a:ln w="9525">
            <a:noFill/>
            <a:miter lim="800000"/>
            <a:headEnd/>
            <a:tailEnd/>
          </a:ln>
        </p:spPr>
      </p:pic>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idx="1"/>
          </p:nvPr>
        </p:nvSpPr>
        <p:spPr>
          <a:xfrm>
            <a:off x="250825" y="765175"/>
            <a:ext cx="8704263" cy="5367338"/>
          </a:xfrm>
        </p:spPr>
        <p:txBody>
          <a:bodyPr/>
          <a:lstStyle/>
          <a:p>
            <a:r>
              <a:rPr lang="zh-CN" altLang="en-US"/>
              <a:t>使用</a:t>
            </a:r>
            <a:r>
              <a:rPr lang="en-US" altLang="zh-CN" i="1"/>
              <a:t>n</a:t>
            </a:r>
            <a:r>
              <a:rPr lang="en-US" altLang="zh-CN"/>
              <a:t>bit</a:t>
            </a:r>
            <a:r>
              <a:rPr lang="zh-CN" altLang="en-US"/>
              <a:t>数字表示一个模拟信号幅值，会产生误差，被称为量化噪声</a:t>
            </a:r>
            <a:endParaRPr lang="en-US" altLang="zh-CN"/>
          </a:p>
          <a:p>
            <a:r>
              <a:rPr lang="en-US" altLang="zh-CN"/>
              <a:t>PCM</a:t>
            </a:r>
            <a:r>
              <a:rPr lang="zh-CN" altLang="en-US"/>
              <a:t>的信噪比（噪声仅限于量化噪声）</a:t>
            </a:r>
            <a:endParaRPr lang="en-US" altLang="zh-CN"/>
          </a:p>
          <a:p>
            <a:endParaRPr lang="en-US" altLang="zh-CN"/>
          </a:p>
          <a:p>
            <a:pPr lvl="1"/>
            <a:r>
              <a:rPr lang="zh-CN" altLang="en-US"/>
              <a:t>每当多使用一个</a:t>
            </a:r>
            <a:r>
              <a:rPr lang="en-US" altLang="zh-CN"/>
              <a:t>bit</a:t>
            </a:r>
            <a:r>
              <a:rPr lang="zh-CN" altLang="en-US"/>
              <a:t>量化，信噪比提高</a:t>
            </a:r>
            <a:r>
              <a:rPr lang="en-US" altLang="zh-CN"/>
              <a:t>6dB</a:t>
            </a:r>
          </a:p>
          <a:p>
            <a:r>
              <a:rPr lang="zh-CN" altLang="en-US">
                <a:solidFill>
                  <a:srgbClr val="C00000"/>
                </a:solidFill>
              </a:rPr>
              <a:t>例 </a:t>
            </a:r>
            <a:r>
              <a:rPr lang="zh-CN" altLang="en-US"/>
              <a:t> </a:t>
            </a:r>
            <a:r>
              <a:rPr lang="en-US" altLang="zh-CN"/>
              <a:t>T1</a:t>
            </a:r>
            <a:r>
              <a:rPr lang="zh-CN" altLang="en-US"/>
              <a:t>语音线路中，采样率</a:t>
            </a:r>
            <a:r>
              <a:rPr lang="en-US" altLang="zh-CN"/>
              <a:t>8000Hz</a:t>
            </a:r>
            <a:r>
              <a:rPr lang="zh-CN" altLang="en-US"/>
              <a:t>（语音频率不超过</a:t>
            </a:r>
            <a:r>
              <a:rPr lang="en-US" altLang="zh-CN"/>
              <a:t>4kHz</a:t>
            </a:r>
            <a:r>
              <a:rPr lang="zh-CN" altLang="en-US"/>
              <a:t>）。用</a:t>
            </a:r>
            <a:r>
              <a:rPr lang="en-US" altLang="zh-CN"/>
              <a:t>8bit</a:t>
            </a:r>
            <a:r>
              <a:rPr lang="zh-CN" altLang="en-US"/>
              <a:t>量化，</a:t>
            </a:r>
            <a:r>
              <a:rPr lang="en-US" altLang="zh-CN"/>
              <a:t>T1</a:t>
            </a:r>
            <a:r>
              <a:rPr lang="zh-CN" altLang="en-US"/>
              <a:t>的速率为</a:t>
            </a:r>
            <a:r>
              <a:rPr lang="en-US" altLang="zh-CN"/>
              <a:t>8000</a:t>
            </a:r>
            <a:r>
              <a:rPr lang="zh-CN" altLang="en-US"/>
              <a:t>（样本</a:t>
            </a:r>
            <a:r>
              <a:rPr lang="en-US" altLang="zh-CN"/>
              <a:t>/</a:t>
            </a:r>
            <a:r>
              <a:rPr lang="zh-CN" altLang="en-US"/>
              <a:t>秒）</a:t>
            </a:r>
            <a:r>
              <a:rPr lang="en-US" altLang="zh-CN"/>
              <a:t>×8</a:t>
            </a:r>
            <a:r>
              <a:rPr lang="zh-CN" altLang="en-US"/>
              <a:t>（</a:t>
            </a:r>
            <a:r>
              <a:rPr lang="en-US" altLang="zh-CN"/>
              <a:t>bit/</a:t>
            </a:r>
            <a:r>
              <a:rPr lang="zh-CN" altLang="en-US"/>
              <a:t>样本）</a:t>
            </a:r>
            <a:r>
              <a:rPr lang="en-US" altLang="zh-CN"/>
              <a:t>=64kbps</a:t>
            </a:r>
            <a:endParaRPr lang="zh-CN" altLang="en-US"/>
          </a:p>
        </p:txBody>
      </p:sp>
      <p:sp>
        <p:nvSpPr>
          <p:cNvPr id="4" name="灯片编号占位符 3"/>
          <p:cNvSpPr>
            <a:spLocks noGrp="1"/>
          </p:cNvSpPr>
          <p:nvPr>
            <p:ph type="sldNum" sz="quarter" idx="12"/>
          </p:nvPr>
        </p:nvSpPr>
        <p:spPr/>
        <p:txBody>
          <a:bodyPr/>
          <a:lstStyle/>
          <a:p>
            <a:pPr>
              <a:defRPr/>
            </a:pPr>
            <a:fld id="{F9EFD55B-8A86-4A48-9F13-F535AF1C0498}" type="slidenum">
              <a:rPr lang="zh-CN" altLang="en-US" smtClean="0"/>
              <a:t>72</a:t>
            </a:fld>
            <a:endParaRPr lang="zh-CN" altLang="en-US"/>
          </a:p>
        </p:txBody>
      </p:sp>
      <p:graphicFrame>
        <p:nvGraphicFramePr>
          <p:cNvPr id="17410" name="Object 2"/>
          <p:cNvGraphicFramePr>
            <a:graphicFrameLocks noChangeAspect="1"/>
          </p:cNvGraphicFramePr>
          <p:nvPr/>
        </p:nvGraphicFramePr>
        <p:xfrm>
          <a:off x="684213" y="2420938"/>
          <a:ext cx="6629400" cy="563562"/>
        </p:xfrm>
        <a:graphic>
          <a:graphicData uri="http://schemas.openxmlformats.org/presentationml/2006/ole">
            <mc:AlternateContent xmlns:mc="http://schemas.openxmlformats.org/markup-compatibility/2006">
              <mc:Choice xmlns:v="urn:schemas-microsoft-com:vml" Requires="v">
                <p:oleObj spid="_x0000_s42054" name="Equation" r:id="rId3" imgW="67970400" imgH="5791200" progId="Equation.3">
                  <p:embed/>
                </p:oleObj>
              </mc:Choice>
              <mc:Fallback>
                <p:oleObj name="Equation" r:id="rId3" imgW="67970400" imgH="5791200" progId="Equation.3">
                  <p:embed/>
                  <p:pic>
                    <p:nvPicPr>
                      <p:cNvPr id="0" name="Object 2"/>
                      <p:cNvPicPr>
                        <a:picLocks noChangeAspect="1"/>
                      </p:cNvPicPr>
                      <p:nvPr/>
                    </p:nvPicPr>
                    <p:blipFill>
                      <a:blip r:embed="rId4"/>
                      <a:stretch>
                        <a:fillRect/>
                      </a:stretch>
                    </p:blipFill>
                    <p:spPr>
                      <a:xfrm>
                        <a:off x="684213" y="2420938"/>
                        <a:ext cx="6629400" cy="563562"/>
                      </a:xfrm>
                      <a:prstGeom prst="rect">
                        <a:avLst/>
                      </a:prstGeom>
                      <a:noFill/>
                      <a:ln w="9525">
                        <a:noFill/>
                      </a:ln>
                    </p:spPr>
                  </p:pic>
                </p:oleObj>
              </mc:Fallback>
            </mc:AlternateContent>
          </a:graphicData>
        </a:graphic>
      </p:graphicFrame>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内容占位符 2"/>
          <p:cNvSpPr>
            <a:spLocks noGrp="1"/>
          </p:cNvSpPr>
          <p:nvPr>
            <p:ph idx="1"/>
          </p:nvPr>
        </p:nvSpPr>
        <p:spPr>
          <a:xfrm>
            <a:off x="250825" y="692150"/>
            <a:ext cx="8704263" cy="5440363"/>
          </a:xfrm>
        </p:spPr>
        <p:txBody>
          <a:bodyPr/>
          <a:lstStyle/>
          <a:p>
            <a:r>
              <a:rPr lang="zh-CN" altLang="en-US"/>
              <a:t>使用非线性编码技术</a:t>
            </a:r>
            <a:endParaRPr lang="en-US" altLang="zh-CN"/>
          </a:p>
          <a:p>
            <a:pPr lvl="1"/>
            <a:r>
              <a:rPr lang="zh-CN" altLang="en-US"/>
              <a:t>量化阶梯并非均匀划分的</a:t>
            </a:r>
            <a:endParaRPr lang="en-US" altLang="zh-CN"/>
          </a:p>
          <a:p>
            <a:pPr lvl="1"/>
            <a:r>
              <a:rPr lang="zh-CN" altLang="en-US"/>
              <a:t>低振幅信号容易失真</a:t>
            </a:r>
            <a:endParaRPr lang="en-US" altLang="zh-CN"/>
          </a:p>
          <a:p>
            <a:pPr lvl="1"/>
            <a:r>
              <a:rPr lang="zh-CN" altLang="en-US"/>
              <a:t>对于低振幅信号，使用较小的量化阶梯（更精细的量化）；对高振幅信号，使用较大的量化阶梯（较粗的量化）</a:t>
            </a:r>
            <a:endParaRPr lang="en-US" altLang="zh-CN"/>
          </a:p>
          <a:p>
            <a:r>
              <a:rPr lang="zh-CN" altLang="en-US"/>
              <a:t>信号补偿（</a:t>
            </a:r>
            <a:r>
              <a:rPr lang="en-US" altLang="zh-CN"/>
              <a:t>companding</a:t>
            </a:r>
            <a:r>
              <a:rPr lang="zh-CN" altLang="en-US"/>
              <a:t>）</a:t>
            </a:r>
            <a:endParaRPr lang="en-US" altLang="zh-CN"/>
          </a:p>
          <a:p>
            <a:pPr lvl="1"/>
            <a:r>
              <a:rPr lang="zh-CN" altLang="en-US"/>
              <a:t>基于相同的原因，对低振幅信号进行补偿</a:t>
            </a:r>
          </a:p>
        </p:txBody>
      </p:sp>
      <p:sp>
        <p:nvSpPr>
          <p:cNvPr id="4" name="灯片编号占位符 3"/>
          <p:cNvSpPr>
            <a:spLocks noGrp="1"/>
          </p:cNvSpPr>
          <p:nvPr>
            <p:ph type="sldNum" sz="quarter" idx="12"/>
          </p:nvPr>
        </p:nvSpPr>
        <p:spPr/>
        <p:txBody>
          <a:bodyPr/>
          <a:lstStyle/>
          <a:p>
            <a:pPr>
              <a:defRPr/>
            </a:pPr>
            <a:fld id="{D4A21C71-66B3-4684-B91D-8B6ACB80624A}" type="slidenum">
              <a:rPr lang="zh-CN" altLang="en-US" smtClean="0"/>
              <a:t>73</a:t>
            </a:fld>
            <a:endParaRPr lang="zh-CN" altLang="en-US"/>
          </a:p>
        </p:txBody>
      </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p:txBody>
          <a:bodyPr/>
          <a:lstStyle/>
          <a:p>
            <a:endParaRPr lang="zh-CN" altLang="en-US"/>
          </a:p>
        </p:txBody>
      </p:sp>
      <p:sp>
        <p:nvSpPr>
          <p:cNvPr id="78850"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D9320AAC-34EC-4043-A511-EA855496F413}" type="slidenum">
              <a:rPr lang="zh-CN" altLang="en-US" smtClean="0"/>
              <a:t>74</a:t>
            </a:fld>
            <a:endParaRPr lang="zh-CN" altLang="en-US"/>
          </a:p>
        </p:txBody>
      </p:sp>
      <p:pic>
        <p:nvPicPr>
          <p:cNvPr id="78852" name="Picture 2"/>
          <p:cNvPicPr>
            <a:picLocks noChangeAspect="1" noChangeArrowheads="1"/>
          </p:cNvPicPr>
          <p:nvPr/>
        </p:nvPicPr>
        <p:blipFill>
          <a:blip r:embed="rId2"/>
          <a:srcRect/>
          <a:stretch>
            <a:fillRect/>
          </a:stretch>
        </p:blipFill>
        <p:spPr bwMode="auto">
          <a:xfrm>
            <a:off x="0" y="765175"/>
            <a:ext cx="9109075" cy="4618038"/>
          </a:xfrm>
          <a:prstGeom prst="rect">
            <a:avLst/>
          </a:prstGeom>
          <a:noFill/>
          <a:ln w="9525">
            <a:noFill/>
            <a:miter lim="800000"/>
            <a:headEnd/>
            <a:tailEnd/>
          </a:ln>
        </p:spPr>
      </p:pic>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5E06DB4-02FE-4B26-9721-BD6129BD1264}" type="slidenum">
              <a:rPr lang="zh-CN" altLang="en-US" smtClean="0"/>
              <a:t>75</a:t>
            </a:fld>
            <a:endParaRPr lang="zh-CN" altLang="en-US"/>
          </a:p>
        </p:txBody>
      </p:sp>
      <p:pic>
        <p:nvPicPr>
          <p:cNvPr id="79876" name="Picture 2"/>
          <p:cNvPicPr>
            <a:picLocks noChangeAspect="1" noChangeArrowheads="1"/>
          </p:cNvPicPr>
          <p:nvPr/>
        </p:nvPicPr>
        <p:blipFill>
          <a:blip r:embed="rId2"/>
          <a:srcRect/>
          <a:stretch>
            <a:fillRect/>
          </a:stretch>
        </p:blipFill>
        <p:spPr bwMode="auto">
          <a:xfrm>
            <a:off x="3059113" y="692150"/>
            <a:ext cx="5724525" cy="5076825"/>
          </a:xfrm>
          <a:prstGeom prst="rect">
            <a:avLst/>
          </a:prstGeom>
          <a:noFill/>
          <a:ln w="9525">
            <a:noFill/>
            <a:miter lim="800000"/>
            <a:headEnd/>
            <a:tailEnd/>
          </a:ln>
        </p:spPr>
      </p:pic>
      <p:sp>
        <p:nvSpPr>
          <p:cNvPr id="79877" name="矩形 5"/>
          <p:cNvSpPr>
            <a:spLocks noChangeArrowheads="1"/>
          </p:cNvSpPr>
          <p:nvPr/>
        </p:nvSpPr>
        <p:spPr bwMode="auto">
          <a:xfrm>
            <a:off x="827088" y="2924175"/>
            <a:ext cx="2032000" cy="461963"/>
          </a:xfrm>
          <a:prstGeom prst="rect">
            <a:avLst/>
          </a:prstGeom>
          <a:noFill/>
          <a:ln w="9525">
            <a:noFill/>
            <a:miter lim="800000"/>
          </a:ln>
        </p:spPr>
        <p:txBody>
          <a:bodyPr wrap="none">
            <a:spAutoFit/>
          </a:bodyPr>
          <a:lstStyle/>
          <a:p>
            <a:r>
              <a:rPr lang="zh-CN" altLang="en-US" sz="2400" b="1"/>
              <a:t>信号补偿方式</a:t>
            </a:r>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p:txBody>
          <a:bodyPr/>
          <a:lstStyle/>
          <a:p>
            <a:r>
              <a:rPr lang="en-US" altLang="zh-CN"/>
              <a:t>Delta</a:t>
            </a:r>
            <a:r>
              <a:rPr lang="zh-CN" altLang="en-US"/>
              <a:t>调制</a:t>
            </a:r>
          </a:p>
        </p:txBody>
      </p:sp>
      <p:sp>
        <p:nvSpPr>
          <p:cNvPr id="3" name="内容占位符 2"/>
          <p:cNvSpPr>
            <a:spLocks noGrp="1"/>
          </p:cNvSpPr>
          <p:nvPr>
            <p:ph idx="1"/>
          </p:nvPr>
        </p:nvSpPr>
        <p:spPr/>
        <p:txBody>
          <a:bodyPr/>
          <a:lstStyle/>
          <a:p>
            <a:pPr>
              <a:defRPr/>
            </a:pPr>
            <a:r>
              <a:rPr lang="zh-CN" altLang="en-US" dirty="0">
                <a:cs typeface="+mn-cs"/>
              </a:rPr>
              <a:t>用一个“阶梯函数”近似模拟信号</a:t>
            </a:r>
            <a:endParaRPr lang="en-US" altLang="zh-CN" dirty="0">
              <a:cs typeface="+mn-cs"/>
            </a:endParaRPr>
          </a:p>
          <a:p>
            <a:pPr lvl="1">
              <a:defRPr/>
            </a:pPr>
            <a:r>
              <a:rPr lang="zh-CN" altLang="en-US" dirty="0"/>
              <a:t>阶梯函数在每个采样周期中上升或者下降</a:t>
            </a:r>
            <a:r>
              <a:rPr lang="en-US" altLang="zh-CN" dirty="0">
                <a:ea typeface="宋体" panose="02010600030101010101" pitchFamily="2" charset="-122"/>
                <a:cs typeface="Times New Roman" panose="02020603050405020304" charset="0"/>
                <a:sym typeface="Symbol" panose="05050102010706020507" pitchFamily="18" charset="2"/>
              </a:rPr>
              <a:t></a:t>
            </a:r>
          </a:p>
          <a:p>
            <a:pPr>
              <a:defRPr/>
            </a:pPr>
            <a:r>
              <a:rPr lang="zh-CN" altLang="en-US" dirty="0">
                <a:latin typeface="+mn-ea"/>
                <a:cs typeface="Times New Roman" panose="02020603050405020304" charset="0"/>
                <a:sym typeface="Symbol" panose="05050102010706020507" pitchFamily="18" charset="2"/>
              </a:rPr>
              <a:t>使用数字信号表示阶梯函数的上升和下降</a:t>
            </a:r>
            <a:endParaRPr lang="en-US" altLang="zh-CN" dirty="0">
              <a:latin typeface="+mn-ea"/>
              <a:cs typeface="Times New Roman" panose="02020603050405020304" charset="0"/>
              <a:sym typeface="Symbol" panose="05050102010706020507" pitchFamily="18" charset="2"/>
            </a:endParaRPr>
          </a:p>
          <a:p>
            <a:pPr lvl="1">
              <a:defRPr/>
            </a:pPr>
            <a:r>
              <a:rPr lang="en-US" altLang="zh-CN" dirty="0">
                <a:latin typeface="+mn-ea"/>
                <a:cs typeface="Times New Roman" panose="02020603050405020304" charset="0"/>
                <a:sym typeface="Symbol" panose="05050102010706020507" pitchFamily="18" charset="2"/>
              </a:rPr>
              <a:t>1</a:t>
            </a:r>
            <a:r>
              <a:rPr lang="zh-CN" altLang="en-US" dirty="0">
                <a:latin typeface="+mn-ea"/>
                <a:cs typeface="Times New Roman" panose="02020603050405020304" charset="0"/>
                <a:sym typeface="Symbol" panose="05050102010706020507" pitchFamily="18" charset="2"/>
              </a:rPr>
              <a:t>表示上升</a:t>
            </a:r>
            <a:endParaRPr lang="en-US" altLang="zh-CN" dirty="0">
              <a:latin typeface="+mn-ea"/>
              <a:cs typeface="Times New Roman" panose="02020603050405020304" charset="0"/>
              <a:sym typeface="Symbol" panose="05050102010706020507" pitchFamily="18" charset="2"/>
            </a:endParaRPr>
          </a:p>
          <a:p>
            <a:pPr lvl="1">
              <a:defRPr/>
            </a:pPr>
            <a:r>
              <a:rPr lang="en-US" altLang="zh-CN" dirty="0">
                <a:latin typeface="+mn-ea"/>
                <a:cs typeface="Times New Roman" panose="02020603050405020304" charset="0"/>
                <a:sym typeface="Symbol" panose="05050102010706020507" pitchFamily="18" charset="2"/>
              </a:rPr>
              <a:t>0</a:t>
            </a:r>
            <a:r>
              <a:rPr lang="zh-CN" altLang="en-US" dirty="0">
                <a:latin typeface="+mn-ea"/>
                <a:cs typeface="Times New Roman" panose="02020603050405020304" charset="0"/>
                <a:sym typeface="Symbol" panose="05050102010706020507" pitchFamily="18" charset="2"/>
              </a:rPr>
              <a:t>表示下降</a:t>
            </a:r>
            <a:endParaRPr lang="zh-CN" altLang="en-US" dirty="0">
              <a:latin typeface="+mn-ea"/>
            </a:endParaRPr>
          </a:p>
        </p:txBody>
      </p:sp>
      <p:sp>
        <p:nvSpPr>
          <p:cNvPr id="4" name="灯片编号占位符 3"/>
          <p:cNvSpPr>
            <a:spLocks noGrp="1"/>
          </p:cNvSpPr>
          <p:nvPr>
            <p:ph type="sldNum" sz="quarter" idx="12"/>
          </p:nvPr>
        </p:nvSpPr>
        <p:spPr/>
        <p:txBody>
          <a:bodyPr/>
          <a:lstStyle/>
          <a:p>
            <a:pPr>
              <a:defRPr/>
            </a:pPr>
            <a:fld id="{8A7CD8C7-17F2-48EC-AD57-9314927131FF}" type="slidenum">
              <a:rPr lang="zh-CN" altLang="en-US" smtClean="0"/>
              <a:t>76</a:t>
            </a:fld>
            <a:endParaRPr lang="zh-CN" altLang="en-US"/>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内容占位符 2"/>
          <p:cNvSpPr>
            <a:spLocks noGrp="1"/>
          </p:cNvSpPr>
          <p:nvPr>
            <p:ph idx="1"/>
          </p:nvPr>
        </p:nvSpPr>
        <p:spPr>
          <a:xfrm>
            <a:off x="250825" y="692150"/>
            <a:ext cx="8704263" cy="5440363"/>
          </a:xfrm>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6373FAB5-E1BC-4AE6-BE8D-80632ED2996A}" type="slidenum">
              <a:rPr lang="zh-CN" altLang="en-US" smtClean="0"/>
              <a:t>77</a:t>
            </a:fld>
            <a:endParaRPr lang="zh-CN" altLang="en-US"/>
          </a:p>
        </p:txBody>
      </p:sp>
      <p:pic>
        <p:nvPicPr>
          <p:cNvPr id="81923" name="Picture 2"/>
          <p:cNvPicPr>
            <a:picLocks noChangeAspect="1" noChangeArrowheads="1"/>
          </p:cNvPicPr>
          <p:nvPr/>
        </p:nvPicPr>
        <p:blipFill>
          <a:blip r:embed="rId2"/>
          <a:srcRect/>
          <a:stretch>
            <a:fillRect/>
          </a:stretch>
        </p:blipFill>
        <p:spPr bwMode="auto">
          <a:xfrm>
            <a:off x="323850" y="674688"/>
            <a:ext cx="7848600" cy="5994400"/>
          </a:xfrm>
          <a:prstGeom prst="rect">
            <a:avLst/>
          </a:prstGeom>
          <a:noFill/>
          <a:ln w="9525">
            <a:noFill/>
            <a:miter lim="800000"/>
            <a:headEnd/>
            <a:tailEnd/>
          </a:ln>
        </p:spPr>
      </p:pic>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内容占位符 2"/>
          <p:cNvSpPr>
            <a:spLocks noGrp="1"/>
          </p:cNvSpPr>
          <p:nvPr>
            <p:ph idx="1"/>
          </p:nvPr>
        </p:nvSpPr>
        <p:spPr>
          <a:xfrm>
            <a:off x="250825" y="765175"/>
            <a:ext cx="8704263" cy="5367338"/>
          </a:xfrm>
        </p:spPr>
        <p:txBody>
          <a:bodyPr/>
          <a:lstStyle/>
          <a:p>
            <a:r>
              <a:rPr lang="zh-CN" altLang="en-US"/>
              <a:t>发送端</a:t>
            </a:r>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pPr lvl="1"/>
            <a:endParaRPr lang="en-US" altLang="zh-CN"/>
          </a:p>
          <a:p>
            <a:r>
              <a:rPr lang="zh-CN" altLang="en-US"/>
              <a:t>接收端</a:t>
            </a:r>
          </a:p>
        </p:txBody>
      </p:sp>
      <p:sp>
        <p:nvSpPr>
          <p:cNvPr id="4" name="灯片编号占位符 3"/>
          <p:cNvSpPr>
            <a:spLocks noGrp="1"/>
          </p:cNvSpPr>
          <p:nvPr>
            <p:ph type="sldNum" sz="quarter" idx="12"/>
          </p:nvPr>
        </p:nvSpPr>
        <p:spPr/>
        <p:txBody>
          <a:bodyPr/>
          <a:lstStyle/>
          <a:p>
            <a:pPr>
              <a:defRPr/>
            </a:pPr>
            <a:fld id="{60C89B7B-372C-4261-9662-7D0E5DAB2D14}" type="slidenum">
              <a:rPr lang="zh-CN" altLang="en-US" smtClean="0"/>
              <a:t>78</a:t>
            </a:fld>
            <a:endParaRPr lang="zh-CN" altLang="en-US"/>
          </a:p>
        </p:txBody>
      </p:sp>
      <p:pic>
        <p:nvPicPr>
          <p:cNvPr id="82947" name="Picture 2"/>
          <p:cNvPicPr>
            <a:picLocks noChangeAspect="1" noChangeArrowheads="1"/>
          </p:cNvPicPr>
          <p:nvPr/>
        </p:nvPicPr>
        <p:blipFill>
          <a:blip r:embed="rId2"/>
          <a:srcRect/>
          <a:stretch>
            <a:fillRect/>
          </a:stretch>
        </p:blipFill>
        <p:spPr bwMode="auto">
          <a:xfrm>
            <a:off x="2555875" y="476250"/>
            <a:ext cx="6337300" cy="6337300"/>
          </a:xfrm>
          <a:prstGeom prst="rect">
            <a:avLst/>
          </a:prstGeom>
          <a:noFill/>
          <a:ln w="9525">
            <a:noFill/>
            <a:miter lim="800000"/>
            <a:headEnd/>
            <a:tailEnd/>
          </a:ln>
        </p:spPr>
      </p:pic>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内容占位符 2"/>
          <p:cNvSpPr>
            <a:spLocks noGrp="1"/>
          </p:cNvSpPr>
          <p:nvPr>
            <p:ph idx="1"/>
          </p:nvPr>
        </p:nvSpPr>
        <p:spPr>
          <a:xfrm>
            <a:off x="250825" y="692150"/>
            <a:ext cx="8704263" cy="5440363"/>
          </a:xfrm>
        </p:spPr>
        <p:txBody>
          <a:bodyPr/>
          <a:lstStyle/>
          <a:p>
            <a:r>
              <a:rPr lang="zh-CN" altLang="en-US" sz="2800"/>
              <a:t>两个关键参数</a:t>
            </a:r>
            <a:endParaRPr lang="en-US" altLang="zh-CN" sz="2800"/>
          </a:p>
          <a:p>
            <a:pPr lvl="1"/>
            <a:r>
              <a:rPr lang="zh-CN" altLang="en-US" sz="2400"/>
              <a:t>阶梯函数提高或者降低的幅度</a:t>
            </a:r>
            <a:r>
              <a:rPr lang="en-US" altLang="zh-CN" sz="2400">
                <a:ea typeface="宋体" panose="02010600030101010101" pitchFamily="2" charset="-122"/>
                <a:cs typeface="Times New Roman" panose="02020603050405020304" charset="0"/>
                <a:sym typeface="Symbol" panose="05050102010706020507" pitchFamily="18" charset="2"/>
              </a:rPr>
              <a:t></a:t>
            </a:r>
            <a:endParaRPr lang="en-US" altLang="zh-CN" sz="2400"/>
          </a:p>
          <a:p>
            <a:pPr lvl="1"/>
            <a:r>
              <a:rPr lang="zh-CN" altLang="en-US" sz="2400"/>
              <a:t>采样率</a:t>
            </a:r>
            <a:endParaRPr lang="en-US" altLang="zh-CN" sz="2400"/>
          </a:p>
          <a:p>
            <a:r>
              <a:rPr lang="zh-CN" altLang="en-US" sz="2800"/>
              <a:t>提高采样率，采样更加准确，信号质量高</a:t>
            </a:r>
            <a:endParaRPr lang="en-US" altLang="zh-CN" sz="2800"/>
          </a:p>
          <a:p>
            <a:pPr lvl="1"/>
            <a:r>
              <a:rPr lang="zh-CN" altLang="en-US" sz="2400"/>
              <a:t>传输速率相应提高，能“跟上”快速变化的模拟信号波形</a:t>
            </a:r>
            <a:endParaRPr lang="en-US" altLang="zh-CN" sz="2400"/>
          </a:p>
          <a:p>
            <a:pPr lvl="1"/>
            <a:r>
              <a:rPr lang="zh-CN" altLang="en-US" sz="2400"/>
              <a:t>但是会产生量化噪声</a:t>
            </a:r>
            <a:endParaRPr lang="en-US" altLang="zh-CN" sz="2400"/>
          </a:p>
          <a:p>
            <a:r>
              <a:rPr lang="en-US" altLang="zh-CN" sz="2800"/>
              <a:t>PCM</a:t>
            </a:r>
            <a:r>
              <a:rPr lang="zh-CN" altLang="en-US" sz="2800"/>
              <a:t>和</a:t>
            </a:r>
            <a:r>
              <a:rPr lang="en-US" altLang="zh-CN" sz="2800"/>
              <a:t>Delta</a:t>
            </a:r>
            <a:r>
              <a:rPr lang="zh-CN" altLang="en-US" sz="2800"/>
              <a:t>调制都很容易实现，这是它们的最大优势</a:t>
            </a:r>
            <a:endParaRPr lang="en-US" altLang="zh-CN" sz="2800"/>
          </a:p>
          <a:p>
            <a:endParaRPr lang="zh-CN" altLang="en-US" sz="2800"/>
          </a:p>
        </p:txBody>
      </p:sp>
      <p:sp>
        <p:nvSpPr>
          <p:cNvPr id="4" name="灯片编号占位符 3"/>
          <p:cNvSpPr>
            <a:spLocks noGrp="1"/>
          </p:cNvSpPr>
          <p:nvPr>
            <p:ph type="sldNum" sz="quarter" idx="12"/>
          </p:nvPr>
        </p:nvSpPr>
        <p:spPr/>
        <p:txBody>
          <a:bodyPr/>
          <a:lstStyle/>
          <a:p>
            <a:pPr>
              <a:defRPr/>
            </a:pPr>
            <a:fld id="{A5ACFA8D-D8A6-4D6E-B639-2146FDB90243}" type="slidenum">
              <a:rPr lang="zh-CN" altLang="en-US" smtClean="0"/>
              <a:t>79</a:t>
            </a:fld>
            <a:endParaRPr lang="zh-CN" alt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内容占位符 2"/>
          <p:cNvSpPr>
            <a:spLocks noGrp="1"/>
          </p:cNvSpPr>
          <p:nvPr>
            <p:ph idx="1"/>
          </p:nvPr>
        </p:nvSpPr>
        <p:spPr>
          <a:xfrm>
            <a:off x="250825" y="692150"/>
            <a:ext cx="8704263" cy="5440363"/>
          </a:xfrm>
        </p:spPr>
        <p:txBody>
          <a:bodyPr/>
          <a:lstStyle/>
          <a:p>
            <a:r>
              <a:rPr lang="zh-CN" altLang="en-US"/>
              <a:t>和无线通信相关的</a:t>
            </a:r>
            <a:endParaRPr lang="en-US" altLang="zh-CN"/>
          </a:p>
          <a:p>
            <a:pPr lvl="1"/>
            <a:r>
              <a:rPr lang="zh-CN" altLang="en-US"/>
              <a:t>数字内容调制为模拟信号：适合无线传输</a:t>
            </a:r>
            <a:endParaRPr lang="en-US" altLang="zh-CN"/>
          </a:p>
          <a:p>
            <a:pPr lvl="1"/>
            <a:r>
              <a:rPr lang="zh-CN" altLang="en-US"/>
              <a:t>模拟内容调制为模拟信号：基带低频信号</a:t>
            </a:r>
            <a:r>
              <a:rPr lang="en-US" altLang="zh-CN">
                <a:sym typeface="Wingdings" panose="05000000000000000000" pitchFamily="2" charset="2"/>
              </a:rPr>
              <a:t></a:t>
            </a:r>
            <a:r>
              <a:rPr lang="zh-CN" altLang="en-US">
                <a:sym typeface="Wingdings" panose="05000000000000000000" pitchFamily="2" charset="2"/>
              </a:rPr>
              <a:t>较高频段信号</a:t>
            </a:r>
            <a:endParaRPr lang="en-US" altLang="zh-CN">
              <a:sym typeface="Wingdings" panose="05000000000000000000" pitchFamily="2" charset="2"/>
            </a:endParaRPr>
          </a:p>
          <a:p>
            <a:pPr lvl="2"/>
            <a:r>
              <a:rPr lang="zh-CN" altLang="en-US">
                <a:sym typeface="Wingdings" panose="05000000000000000000" pitchFamily="2" charset="2"/>
              </a:rPr>
              <a:t>回顾前节，虽然低频信号的地空媒介衰减更小，但低频信号需要大天线</a:t>
            </a:r>
          </a:p>
          <a:p>
            <a:pPr lvl="2"/>
            <a:endParaRPr lang="en-US" altLang="zh-CN"/>
          </a:p>
          <a:p>
            <a:pPr lvl="1"/>
            <a:r>
              <a:rPr lang="zh-CN" altLang="en-US"/>
              <a:t>模拟内容编码为数字信号：传输之前，提高信号质量</a:t>
            </a:r>
            <a:endParaRPr lang="en-US" altLang="zh-CN"/>
          </a:p>
          <a:p>
            <a:pPr lvl="2"/>
            <a:r>
              <a:rPr lang="zh-CN" altLang="en-US"/>
              <a:t>容错</a:t>
            </a:r>
            <a:endParaRPr lang="en-US" altLang="zh-CN"/>
          </a:p>
          <a:p>
            <a:pPr lvl="2"/>
            <a:r>
              <a:rPr lang="en-US" altLang="zh-CN"/>
              <a:t>TDM</a:t>
            </a:r>
            <a:endParaRPr lang="zh-CN" altLang="en-US"/>
          </a:p>
          <a:p>
            <a:endParaRPr lang="zh-CN" altLang="en-US"/>
          </a:p>
        </p:txBody>
      </p:sp>
      <p:sp>
        <p:nvSpPr>
          <p:cNvPr id="4" name="灯片编号占位符 3"/>
          <p:cNvSpPr>
            <a:spLocks noGrp="1"/>
          </p:cNvSpPr>
          <p:nvPr>
            <p:ph type="sldNum" sz="quarter" idx="12"/>
          </p:nvPr>
        </p:nvSpPr>
        <p:spPr/>
        <p:txBody>
          <a:bodyPr/>
          <a:lstStyle/>
          <a:p>
            <a:pPr>
              <a:defRPr/>
            </a:pPr>
            <a:fld id="{11874C3D-6727-454B-94AC-B9D309EA1D05}" type="slidenum">
              <a:rPr lang="zh-CN" altLang="en-US" smtClean="0"/>
              <a:t>8</a:t>
            </a:fld>
            <a:endParaRPr lang="zh-CN" altLang="en-US"/>
          </a:p>
        </p:txBody>
      </p:sp>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p:cNvSpPr>
          <p:nvPr>
            <p:ph type="title"/>
          </p:nvPr>
        </p:nvSpPr>
        <p:spPr/>
        <p:txBody>
          <a:bodyPr/>
          <a:lstStyle/>
          <a:p>
            <a:r>
              <a:rPr lang="zh-CN" altLang="en-US"/>
              <a:t>为什么要调制为数字信号</a:t>
            </a:r>
          </a:p>
        </p:txBody>
      </p:sp>
      <p:sp>
        <p:nvSpPr>
          <p:cNvPr id="84994" name="内容占位符 2"/>
          <p:cNvSpPr>
            <a:spLocks noGrp="1"/>
          </p:cNvSpPr>
          <p:nvPr>
            <p:ph idx="1"/>
          </p:nvPr>
        </p:nvSpPr>
        <p:spPr>
          <a:xfrm>
            <a:off x="250825" y="1733550"/>
            <a:ext cx="8704263" cy="4287838"/>
          </a:xfrm>
        </p:spPr>
        <p:txBody>
          <a:bodyPr/>
          <a:lstStyle/>
          <a:p>
            <a:r>
              <a:rPr lang="zh-CN" altLang="en-US" sz="2400"/>
              <a:t>语音信号</a:t>
            </a:r>
            <a:r>
              <a:rPr lang="en-US" altLang="zh-CN" sz="2400"/>
              <a:t>PCM</a:t>
            </a:r>
            <a:r>
              <a:rPr lang="zh-CN" altLang="en-US" sz="2400"/>
              <a:t>，</a:t>
            </a:r>
            <a:r>
              <a:rPr lang="en-US" altLang="zh-CN" sz="2400"/>
              <a:t>7bit</a:t>
            </a:r>
            <a:r>
              <a:rPr lang="zh-CN" altLang="en-US" sz="2400"/>
              <a:t>，采样率每秒</a:t>
            </a:r>
            <a:r>
              <a:rPr lang="en-US" altLang="zh-CN" sz="2400"/>
              <a:t>8000</a:t>
            </a:r>
            <a:r>
              <a:rPr lang="zh-CN" altLang="en-US" sz="2400"/>
              <a:t>，调制后是</a:t>
            </a:r>
            <a:r>
              <a:rPr lang="en-US" altLang="zh-CN" sz="2400"/>
              <a:t>56kbps</a:t>
            </a:r>
            <a:r>
              <a:rPr lang="zh-CN" altLang="en-US" sz="2400"/>
              <a:t>。根据奈奎斯特公式，</a:t>
            </a:r>
            <a:r>
              <a:rPr lang="en-US" altLang="zh-CN" sz="2400"/>
              <a:t>56kbps</a:t>
            </a:r>
            <a:r>
              <a:rPr lang="zh-CN" altLang="en-US" sz="2400"/>
              <a:t>的传输速率需要</a:t>
            </a:r>
            <a:r>
              <a:rPr lang="en-US" altLang="zh-CN" sz="2400"/>
              <a:t>28kHz</a:t>
            </a:r>
            <a:r>
              <a:rPr lang="zh-CN" altLang="en-US" sz="2400"/>
              <a:t>（</a:t>
            </a:r>
            <a:r>
              <a:rPr lang="en-US" altLang="zh-CN" sz="2400"/>
              <a:t>4kHz</a:t>
            </a:r>
            <a:r>
              <a:rPr lang="zh-CN" altLang="en-US" sz="2400"/>
              <a:t>带宽足以传输模拟语音信号）。那为什么还要调制为数字信号？</a:t>
            </a:r>
            <a:endParaRPr lang="en-US" altLang="zh-CN" sz="2400"/>
          </a:p>
          <a:p>
            <a:r>
              <a:rPr lang="zh-CN" altLang="en-US" sz="2400"/>
              <a:t>理由</a:t>
            </a:r>
            <a:endParaRPr lang="en-US" altLang="zh-CN" sz="2400"/>
          </a:p>
          <a:p>
            <a:pPr lvl="1"/>
            <a:r>
              <a:rPr lang="zh-CN" altLang="en-US" sz="2000"/>
              <a:t>数字中继器取代模拟信号放大器，不会引入新的噪声</a:t>
            </a:r>
            <a:endParaRPr lang="en-US" altLang="zh-CN" sz="2000"/>
          </a:p>
          <a:p>
            <a:pPr lvl="1"/>
            <a:r>
              <a:rPr lang="zh-CN" altLang="en-US" sz="2000"/>
              <a:t>使用</a:t>
            </a:r>
            <a:r>
              <a:rPr lang="en-US" altLang="zh-CN" sz="2000"/>
              <a:t>TDM</a:t>
            </a:r>
            <a:r>
              <a:rPr lang="zh-CN" altLang="en-US" sz="2000"/>
              <a:t>而非</a:t>
            </a:r>
            <a:r>
              <a:rPr lang="en-US" altLang="zh-CN" sz="2000"/>
              <a:t>FDM</a:t>
            </a:r>
            <a:r>
              <a:rPr lang="zh-CN" altLang="en-US" sz="2000"/>
              <a:t>，不会引入交调噪声</a:t>
            </a:r>
            <a:endParaRPr lang="en-US" altLang="zh-CN" sz="2000"/>
          </a:p>
          <a:p>
            <a:pPr lvl="1"/>
            <a:r>
              <a:rPr lang="zh-CN" altLang="en-US" sz="2000"/>
              <a:t>便于在各类数字交换网络中使用</a:t>
            </a:r>
            <a:endParaRPr lang="en-US" altLang="zh-CN" sz="2000"/>
          </a:p>
          <a:p>
            <a:r>
              <a:rPr lang="zh-CN" altLang="en-US" sz="2400"/>
              <a:t>今天，更先进的编解码技术</a:t>
            </a:r>
            <a:endParaRPr lang="en-US" altLang="zh-CN" sz="2400"/>
          </a:p>
          <a:p>
            <a:pPr lvl="1"/>
            <a:r>
              <a:rPr lang="zh-CN" altLang="en-US" sz="2000"/>
              <a:t>语音：</a:t>
            </a:r>
            <a:r>
              <a:rPr lang="en-US" altLang="zh-CN" sz="2000"/>
              <a:t>4kbps</a:t>
            </a:r>
          </a:p>
          <a:p>
            <a:pPr lvl="1"/>
            <a:r>
              <a:rPr lang="zh-CN" altLang="en-US" sz="2000"/>
              <a:t>视频：</a:t>
            </a:r>
            <a:r>
              <a:rPr lang="en-US" altLang="zh-CN" sz="2000"/>
              <a:t>15Mbps</a:t>
            </a:r>
            <a:r>
              <a:rPr lang="zh-CN" altLang="en-US" sz="2000"/>
              <a:t>，较为静态的场景下</a:t>
            </a:r>
            <a:r>
              <a:rPr lang="en-US" altLang="zh-CN" sz="2000"/>
              <a:t>64kbps</a:t>
            </a:r>
          </a:p>
          <a:p>
            <a:endParaRPr lang="zh-CN" altLang="en-US" sz="2400"/>
          </a:p>
        </p:txBody>
      </p:sp>
      <p:sp>
        <p:nvSpPr>
          <p:cNvPr id="4" name="灯片编号占位符 3"/>
          <p:cNvSpPr>
            <a:spLocks noGrp="1"/>
          </p:cNvSpPr>
          <p:nvPr>
            <p:ph type="sldNum" sz="quarter" idx="12"/>
          </p:nvPr>
        </p:nvSpPr>
        <p:spPr/>
        <p:txBody>
          <a:bodyPr/>
          <a:lstStyle/>
          <a:p>
            <a:pPr>
              <a:defRPr/>
            </a:pPr>
            <a:fld id="{CF1EC736-FCD4-4525-8000-4EA16AA65560}" type="slidenum">
              <a:rPr lang="zh-CN" altLang="en-US" smtClean="0"/>
              <a:t>80</a:t>
            </a:fld>
            <a:endParaRPr lang="zh-CN" altLang="en-US"/>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p:txBody>
          <a:bodyPr/>
          <a:lstStyle/>
          <a:p>
            <a:r>
              <a:rPr lang="zh-CN" altLang="en-US"/>
              <a:t>合成语音编码技术</a:t>
            </a:r>
          </a:p>
        </p:txBody>
      </p:sp>
      <p:sp>
        <p:nvSpPr>
          <p:cNvPr id="86018" name="内容占位符 2"/>
          <p:cNvSpPr>
            <a:spLocks noGrp="1"/>
          </p:cNvSpPr>
          <p:nvPr>
            <p:ph idx="1"/>
          </p:nvPr>
        </p:nvSpPr>
        <p:spPr/>
        <p:txBody>
          <a:bodyPr/>
          <a:lstStyle/>
          <a:p>
            <a:r>
              <a:rPr lang="zh-CN" altLang="en-US"/>
              <a:t>原理：将人的声音模型化为一个气流激发源流过气管与嘴型变化后的变化</a:t>
            </a:r>
            <a:endParaRPr lang="en-US" altLang="zh-CN"/>
          </a:p>
          <a:p>
            <a:pPr lvl="1"/>
            <a:r>
              <a:rPr lang="zh-CN" altLang="en-US"/>
              <a:t>通过预测模拟“气流”</a:t>
            </a:r>
            <a:br>
              <a:rPr lang="en-US" altLang="zh-CN"/>
            </a:br>
            <a:r>
              <a:rPr lang="zh-CN" altLang="en-US"/>
              <a:t>“声带”“气管”等</a:t>
            </a:r>
            <a:br>
              <a:rPr lang="en-US" altLang="zh-CN"/>
            </a:br>
            <a:r>
              <a:rPr lang="zh-CN" altLang="en-US"/>
              <a:t>滤波器的参数，对语音</a:t>
            </a:r>
            <a:br>
              <a:rPr lang="en-US" altLang="zh-CN"/>
            </a:br>
            <a:r>
              <a:rPr lang="zh-CN" altLang="en-US"/>
              <a:t>编码</a:t>
            </a:r>
            <a:endParaRPr lang="en-US" altLang="zh-CN"/>
          </a:p>
          <a:p>
            <a:pPr lvl="1"/>
            <a:r>
              <a:rPr lang="zh-CN" altLang="en-US"/>
              <a:t>仅针对语音，压缩率高</a:t>
            </a:r>
          </a:p>
        </p:txBody>
      </p:sp>
      <p:sp>
        <p:nvSpPr>
          <p:cNvPr id="4" name="灯片编号占位符 3"/>
          <p:cNvSpPr>
            <a:spLocks noGrp="1"/>
          </p:cNvSpPr>
          <p:nvPr>
            <p:ph type="sldNum" sz="quarter" idx="12"/>
          </p:nvPr>
        </p:nvSpPr>
        <p:spPr/>
        <p:txBody>
          <a:bodyPr/>
          <a:lstStyle/>
          <a:p>
            <a:pPr>
              <a:defRPr/>
            </a:pPr>
            <a:fld id="{32BA71E2-E609-448C-8FFD-BECA24ED0FFE}" type="slidenum">
              <a:rPr lang="zh-CN" altLang="en-US" smtClean="0"/>
              <a:t>81</a:t>
            </a:fld>
            <a:endParaRPr lang="zh-CN" altLang="en-US"/>
          </a:p>
        </p:txBody>
      </p:sp>
      <p:pic>
        <p:nvPicPr>
          <p:cNvPr id="86020" name="Picture 2" descr="Physical Model of Speech Production"/>
          <p:cNvPicPr>
            <a:picLocks noChangeAspect="1" noChangeArrowheads="1"/>
          </p:cNvPicPr>
          <p:nvPr/>
        </p:nvPicPr>
        <p:blipFill>
          <a:blip r:embed="rId2"/>
          <a:srcRect/>
          <a:stretch>
            <a:fillRect/>
          </a:stretch>
        </p:blipFill>
        <p:spPr bwMode="auto">
          <a:xfrm>
            <a:off x="5580063" y="3141663"/>
            <a:ext cx="3362325" cy="2659062"/>
          </a:xfrm>
          <a:prstGeom prst="rect">
            <a:avLst/>
          </a:prstGeom>
          <a:noFill/>
          <a:ln w="9525">
            <a:noFill/>
            <a:miter lim="800000"/>
            <a:headEnd/>
            <a:tailEnd/>
          </a:ln>
        </p:spPr>
      </p:pic>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标题 1"/>
          <p:cNvSpPr>
            <a:spLocks noGrp="1"/>
          </p:cNvSpPr>
          <p:nvPr>
            <p:ph type="title"/>
          </p:nvPr>
        </p:nvSpPr>
        <p:spPr/>
        <p:txBody>
          <a:bodyPr/>
          <a:lstStyle/>
          <a:p>
            <a:endParaRPr lang="zh-CN" altLang="en-US"/>
          </a:p>
        </p:txBody>
      </p:sp>
      <p:sp>
        <p:nvSpPr>
          <p:cNvPr id="60423" name="内容占位符 2"/>
          <p:cNvSpPr>
            <a:spLocks noGrp="1"/>
          </p:cNvSpPr>
          <p:nvPr>
            <p:ph idx="1"/>
          </p:nvPr>
        </p:nvSpPr>
        <p:spPr/>
        <p:txBody>
          <a:bodyPr/>
          <a:lstStyle/>
          <a:p>
            <a:endParaRPr lang="en-US" altLang="zh-CN"/>
          </a:p>
          <a:p>
            <a:endParaRPr lang="en-US" altLang="zh-CN"/>
          </a:p>
          <a:p>
            <a:endParaRPr lang="en-US" altLang="zh-CN"/>
          </a:p>
          <a:p>
            <a:endParaRPr lang="en-US" altLang="zh-CN"/>
          </a:p>
          <a:p>
            <a:r>
              <a:rPr lang="en-US" altLang="zh-CN" sz="2400"/>
              <a:t>MOS</a:t>
            </a:r>
            <a:r>
              <a:rPr lang="zh-CN" altLang="en-US" sz="2400"/>
              <a:t>：长话质量的语音平均意见得分</a:t>
            </a:r>
            <a:endParaRPr lang="zh-CN" altLang="en-US"/>
          </a:p>
        </p:txBody>
      </p:sp>
      <p:sp>
        <p:nvSpPr>
          <p:cNvPr id="4" name="灯片编号占位符 3"/>
          <p:cNvSpPr>
            <a:spLocks noGrp="1"/>
          </p:cNvSpPr>
          <p:nvPr>
            <p:ph type="sldNum" sz="quarter" idx="12"/>
          </p:nvPr>
        </p:nvSpPr>
        <p:spPr/>
        <p:txBody>
          <a:bodyPr/>
          <a:lstStyle/>
          <a:p>
            <a:pPr>
              <a:defRPr/>
            </a:pPr>
            <a:fld id="{69EC3DAF-CF26-4900-9B41-B0E477647F92}" type="slidenum">
              <a:rPr lang="zh-CN" altLang="en-US" smtClean="0"/>
              <a:t>82</a:t>
            </a:fld>
            <a:endParaRPr lang="zh-CN" altLang="en-US"/>
          </a:p>
        </p:txBody>
      </p:sp>
      <p:pic>
        <p:nvPicPr>
          <p:cNvPr id="60425" name="Picture 2" descr="http://www.ctiforum.com/technology/Voip/2004/09/voip0919t-3.gif"/>
          <p:cNvPicPr>
            <a:picLocks noChangeAspect="1" noChangeArrowheads="1"/>
          </p:cNvPicPr>
          <p:nvPr/>
        </p:nvPicPr>
        <p:blipFill>
          <a:blip r:embed="rId3"/>
          <a:srcRect/>
          <a:stretch>
            <a:fillRect/>
          </a:stretch>
        </p:blipFill>
        <p:spPr bwMode="auto">
          <a:xfrm>
            <a:off x="141288" y="704850"/>
            <a:ext cx="8678862" cy="3371850"/>
          </a:xfrm>
          <a:prstGeom prst="rect">
            <a:avLst/>
          </a:prstGeom>
          <a:noFill/>
          <a:ln w="9525">
            <a:noFill/>
            <a:miter lim="800000"/>
            <a:headEnd/>
            <a:tailEnd/>
          </a:ln>
        </p:spPr>
      </p:pic>
      <p:graphicFrame>
        <p:nvGraphicFramePr>
          <p:cNvPr id="60418" name="Object 2"/>
          <p:cNvGraphicFramePr>
            <a:graphicFrameLocks noChangeAspect="1"/>
          </p:cNvGraphicFramePr>
          <p:nvPr/>
        </p:nvGraphicFramePr>
        <p:xfrm>
          <a:off x="323850" y="4868863"/>
          <a:ext cx="1154113" cy="801687"/>
        </p:xfrm>
        <a:graphic>
          <a:graphicData uri="http://schemas.openxmlformats.org/presentationml/2006/ole">
            <mc:AlternateContent xmlns:mc="http://schemas.openxmlformats.org/markup-compatibility/2006">
              <mc:Choice xmlns:v="urn:schemas-microsoft-com:vml" Requires="v">
                <p:oleObj spid="_x0000_s43285" name="包装程序外壳对象" showAsIcon="1" r:id="rId4" imgW="857250" imgH="590550" progId="Package">
                  <p:embed/>
                </p:oleObj>
              </mc:Choice>
              <mc:Fallback>
                <p:oleObj name="包装程序外壳对象" showAsIcon="1" r:id="rId4" imgW="857250" imgH="590550" progId="Package">
                  <p:embed/>
                  <p:pic>
                    <p:nvPicPr>
                      <p:cNvPr id="0" name="图片 18432"/>
                      <p:cNvPicPr>
                        <a:picLocks noChangeAspect="1"/>
                      </p:cNvPicPr>
                      <p:nvPr/>
                    </p:nvPicPr>
                    <p:blipFill>
                      <a:blip r:embed="rId5"/>
                      <a:stretch>
                        <a:fillRect/>
                      </a:stretch>
                    </p:blipFill>
                    <p:spPr>
                      <a:xfrm>
                        <a:off x="323850" y="4868863"/>
                        <a:ext cx="1154113" cy="801687"/>
                      </a:xfrm>
                      <a:prstGeom prst="rect">
                        <a:avLst/>
                      </a:prstGeom>
                      <a:noFill/>
                      <a:ln w="9525">
                        <a:noFill/>
                      </a:ln>
                    </p:spPr>
                  </p:pic>
                </p:oleObj>
              </mc:Fallback>
            </mc:AlternateContent>
          </a:graphicData>
        </a:graphic>
      </p:graphicFrame>
      <p:graphicFrame>
        <p:nvGraphicFramePr>
          <p:cNvPr id="60419" name="Object 3"/>
          <p:cNvGraphicFramePr>
            <a:graphicFrameLocks noChangeAspect="1"/>
          </p:cNvGraphicFramePr>
          <p:nvPr/>
        </p:nvGraphicFramePr>
        <p:xfrm>
          <a:off x="2051050" y="4797425"/>
          <a:ext cx="1916113" cy="801688"/>
        </p:xfrm>
        <a:graphic>
          <a:graphicData uri="http://schemas.openxmlformats.org/presentationml/2006/ole">
            <mc:AlternateContent xmlns:mc="http://schemas.openxmlformats.org/markup-compatibility/2006">
              <mc:Choice xmlns:v="urn:schemas-microsoft-com:vml" Requires="v">
                <p:oleObj spid="_x0000_s43286" name="包装程序外壳对象" showAsIcon="1" r:id="rId6" imgW="1428750" imgH="590550" progId="Package">
                  <p:embed/>
                </p:oleObj>
              </mc:Choice>
              <mc:Fallback>
                <p:oleObj name="包装程序外壳对象" showAsIcon="1" r:id="rId6" imgW="1428750" imgH="590550" progId="Package">
                  <p:embed/>
                  <p:pic>
                    <p:nvPicPr>
                      <p:cNvPr id="0" name="图片 18433"/>
                      <p:cNvPicPr>
                        <a:picLocks noChangeAspect="1"/>
                      </p:cNvPicPr>
                      <p:nvPr/>
                    </p:nvPicPr>
                    <p:blipFill>
                      <a:blip r:embed="rId7"/>
                      <a:stretch>
                        <a:fillRect/>
                      </a:stretch>
                    </p:blipFill>
                    <p:spPr>
                      <a:xfrm>
                        <a:off x="2051050" y="4797425"/>
                        <a:ext cx="1916113" cy="801688"/>
                      </a:xfrm>
                      <a:prstGeom prst="rect">
                        <a:avLst/>
                      </a:prstGeom>
                      <a:noFill/>
                      <a:ln w="9525">
                        <a:noFill/>
                      </a:ln>
                    </p:spPr>
                  </p:pic>
                </p:oleObj>
              </mc:Fallback>
            </mc:AlternateContent>
          </a:graphicData>
        </a:graphic>
      </p:graphicFrame>
      <p:graphicFrame>
        <p:nvGraphicFramePr>
          <p:cNvPr id="60420" name="Object 4"/>
          <p:cNvGraphicFramePr>
            <a:graphicFrameLocks noChangeAspect="1"/>
          </p:cNvGraphicFramePr>
          <p:nvPr/>
        </p:nvGraphicFramePr>
        <p:xfrm>
          <a:off x="4500563" y="4868863"/>
          <a:ext cx="1789112" cy="801687"/>
        </p:xfrm>
        <a:graphic>
          <a:graphicData uri="http://schemas.openxmlformats.org/presentationml/2006/ole">
            <mc:AlternateContent xmlns:mc="http://schemas.openxmlformats.org/markup-compatibility/2006">
              <mc:Choice xmlns:v="urn:schemas-microsoft-com:vml" Requires="v">
                <p:oleObj spid="_x0000_s43287" name="包装程序外壳对象" showAsIcon="1" r:id="rId8" imgW="1333500" imgH="590550" progId="Package">
                  <p:embed/>
                </p:oleObj>
              </mc:Choice>
              <mc:Fallback>
                <p:oleObj name="包装程序外壳对象" showAsIcon="1" r:id="rId8" imgW="1333500" imgH="590550" progId="Package">
                  <p:embed/>
                  <p:pic>
                    <p:nvPicPr>
                      <p:cNvPr id="0" name="图片 18434"/>
                      <p:cNvPicPr>
                        <a:picLocks noChangeAspect="1"/>
                      </p:cNvPicPr>
                      <p:nvPr/>
                    </p:nvPicPr>
                    <p:blipFill>
                      <a:blip r:embed="rId9"/>
                      <a:stretch>
                        <a:fillRect/>
                      </a:stretch>
                    </p:blipFill>
                    <p:spPr>
                      <a:xfrm>
                        <a:off x="4500563" y="4868863"/>
                        <a:ext cx="1789112" cy="801687"/>
                      </a:xfrm>
                      <a:prstGeom prst="rect">
                        <a:avLst/>
                      </a:prstGeom>
                      <a:noFill/>
                      <a:ln w="9525">
                        <a:noFill/>
                      </a:ln>
                    </p:spPr>
                  </p:pic>
                </p:oleObj>
              </mc:Fallback>
            </mc:AlternateContent>
          </a:graphicData>
        </a:graphic>
      </p:graphicFrame>
      <p:graphicFrame>
        <p:nvGraphicFramePr>
          <p:cNvPr id="60421" name="Object 5"/>
          <p:cNvGraphicFramePr>
            <a:graphicFrameLocks noChangeAspect="1"/>
          </p:cNvGraphicFramePr>
          <p:nvPr/>
        </p:nvGraphicFramePr>
        <p:xfrm>
          <a:off x="6659563" y="4797425"/>
          <a:ext cx="1916112" cy="801688"/>
        </p:xfrm>
        <a:graphic>
          <a:graphicData uri="http://schemas.openxmlformats.org/presentationml/2006/ole">
            <mc:AlternateContent xmlns:mc="http://schemas.openxmlformats.org/markup-compatibility/2006">
              <mc:Choice xmlns:v="urn:schemas-microsoft-com:vml" Requires="v">
                <p:oleObj spid="_x0000_s43288" name="包装程序外壳对象" showAsIcon="1" r:id="rId10" imgW="1428750" imgH="590550" progId="Package">
                  <p:embed/>
                </p:oleObj>
              </mc:Choice>
              <mc:Fallback>
                <p:oleObj name="包装程序外壳对象" showAsIcon="1" r:id="rId10" imgW="1428750" imgH="590550" progId="Package">
                  <p:embed/>
                  <p:pic>
                    <p:nvPicPr>
                      <p:cNvPr id="0" name="图片 18435"/>
                      <p:cNvPicPr>
                        <a:picLocks noChangeAspect="1"/>
                      </p:cNvPicPr>
                      <p:nvPr/>
                    </p:nvPicPr>
                    <p:blipFill>
                      <a:blip r:embed="rId11"/>
                      <a:stretch>
                        <a:fillRect/>
                      </a:stretch>
                    </p:blipFill>
                    <p:spPr>
                      <a:xfrm>
                        <a:off x="6659563" y="4797425"/>
                        <a:ext cx="1916112" cy="801688"/>
                      </a:xfrm>
                      <a:prstGeom prst="rect">
                        <a:avLst/>
                      </a:prstGeom>
                      <a:noFill/>
                      <a:ln w="9525">
                        <a:noFill/>
                      </a:ln>
                    </p:spPr>
                  </p:pic>
                </p:oleObj>
              </mc:Fallback>
            </mc:AlternateContent>
          </a:graphicData>
        </a:graphic>
      </p:graphicFrame>
      <p:sp>
        <p:nvSpPr>
          <p:cNvPr id="60426" name="TextBox 9"/>
          <p:cNvSpPr txBox="1">
            <a:spLocks noChangeArrowheads="1"/>
          </p:cNvSpPr>
          <p:nvPr/>
        </p:nvSpPr>
        <p:spPr bwMode="auto">
          <a:xfrm>
            <a:off x="395288" y="5732463"/>
            <a:ext cx="1296987" cy="647700"/>
          </a:xfrm>
          <a:prstGeom prst="rect">
            <a:avLst/>
          </a:prstGeom>
          <a:noFill/>
          <a:ln w="9525">
            <a:noFill/>
            <a:miter lim="800000"/>
          </a:ln>
        </p:spPr>
        <p:txBody>
          <a:bodyPr>
            <a:spAutoFit/>
          </a:bodyPr>
          <a:lstStyle/>
          <a:p>
            <a:r>
              <a:rPr lang="en-US" altLang="zh-CN"/>
              <a:t>PCM</a:t>
            </a:r>
            <a:br>
              <a:rPr lang="en-US" altLang="zh-CN"/>
            </a:br>
            <a:r>
              <a:rPr lang="en-US" altLang="zh-CN"/>
              <a:t>64kbps</a:t>
            </a:r>
            <a:endParaRPr lang="zh-CN" altLang="en-US"/>
          </a:p>
        </p:txBody>
      </p:sp>
      <p:sp>
        <p:nvSpPr>
          <p:cNvPr id="60427" name="TextBox 10"/>
          <p:cNvSpPr txBox="1">
            <a:spLocks noChangeArrowheads="1"/>
          </p:cNvSpPr>
          <p:nvPr/>
        </p:nvSpPr>
        <p:spPr bwMode="auto">
          <a:xfrm>
            <a:off x="2411413" y="5732463"/>
            <a:ext cx="1296987" cy="647700"/>
          </a:xfrm>
          <a:prstGeom prst="rect">
            <a:avLst/>
          </a:prstGeom>
          <a:noFill/>
          <a:ln w="9525">
            <a:noFill/>
            <a:miter lim="800000"/>
          </a:ln>
        </p:spPr>
        <p:txBody>
          <a:bodyPr>
            <a:spAutoFit/>
          </a:bodyPr>
          <a:lstStyle/>
          <a:p>
            <a:r>
              <a:rPr lang="en-US" altLang="zh-CN"/>
              <a:t>ADPCM</a:t>
            </a:r>
          </a:p>
          <a:p>
            <a:r>
              <a:rPr lang="en-US" altLang="zh-CN"/>
              <a:t>32kbps</a:t>
            </a:r>
            <a:endParaRPr lang="zh-CN" altLang="en-US"/>
          </a:p>
        </p:txBody>
      </p:sp>
      <p:sp>
        <p:nvSpPr>
          <p:cNvPr id="60428" name="TextBox 11"/>
          <p:cNvSpPr txBox="1">
            <a:spLocks noChangeArrowheads="1"/>
          </p:cNvSpPr>
          <p:nvPr/>
        </p:nvSpPr>
        <p:spPr bwMode="auto">
          <a:xfrm>
            <a:off x="4787900" y="5732463"/>
            <a:ext cx="1296988" cy="647700"/>
          </a:xfrm>
          <a:prstGeom prst="rect">
            <a:avLst/>
          </a:prstGeom>
          <a:noFill/>
          <a:ln w="9525">
            <a:noFill/>
            <a:miter lim="800000"/>
          </a:ln>
        </p:spPr>
        <p:txBody>
          <a:bodyPr>
            <a:spAutoFit/>
          </a:bodyPr>
          <a:lstStyle/>
          <a:p>
            <a:r>
              <a:rPr lang="en-US" altLang="zh-CN"/>
              <a:t>CELP</a:t>
            </a:r>
          </a:p>
          <a:p>
            <a:r>
              <a:rPr lang="en-US" altLang="zh-CN"/>
              <a:t>4.8kbps</a:t>
            </a:r>
            <a:endParaRPr lang="zh-CN" altLang="en-US"/>
          </a:p>
        </p:txBody>
      </p:sp>
      <p:sp>
        <p:nvSpPr>
          <p:cNvPr id="60429" name="TextBox 12"/>
          <p:cNvSpPr txBox="1">
            <a:spLocks noChangeArrowheads="1"/>
          </p:cNvSpPr>
          <p:nvPr/>
        </p:nvSpPr>
        <p:spPr bwMode="auto">
          <a:xfrm>
            <a:off x="7092950" y="5735638"/>
            <a:ext cx="1295400" cy="646112"/>
          </a:xfrm>
          <a:prstGeom prst="rect">
            <a:avLst/>
          </a:prstGeom>
          <a:noFill/>
          <a:ln w="9525">
            <a:noFill/>
            <a:miter lim="800000"/>
          </a:ln>
        </p:spPr>
        <p:txBody>
          <a:bodyPr>
            <a:spAutoFit/>
          </a:bodyPr>
          <a:lstStyle/>
          <a:p>
            <a:r>
              <a:rPr lang="en-US" altLang="zh-CN"/>
              <a:t>LPC-10</a:t>
            </a:r>
          </a:p>
          <a:p>
            <a:r>
              <a:rPr lang="en-US" altLang="zh-CN"/>
              <a:t>2.4kbps</a:t>
            </a:r>
            <a:endParaRPr lang="zh-CN" altLang="en-US"/>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50825" y="214630"/>
            <a:ext cx="8693150" cy="1045845"/>
          </a:xfrm>
        </p:spPr>
        <p:txBody>
          <a:bodyPr/>
          <a:lstStyle/>
          <a:p>
            <a:r>
              <a:rPr lang="zh-CN" altLang="en-US" dirty="0"/>
              <a:t>第</a:t>
            </a:r>
            <a:r>
              <a:rPr lang="en-US" altLang="zh-CN" dirty="0"/>
              <a:t>4</a:t>
            </a:r>
            <a:r>
              <a:rPr lang="zh-CN" altLang="en-US" dirty="0"/>
              <a:t>次作业</a:t>
            </a:r>
            <a:endParaRPr lang="en-US" altLang="zh-CN" dirty="0"/>
          </a:p>
        </p:txBody>
      </p:sp>
      <p:sp>
        <p:nvSpPr>
          <p:cNvPr id="2" name="内容占位符 1"/>
          <p:cNvSpPr>
            <a:spLocks noGrp="1"/>
          </p:cNvSpPr>
          <p:nvPr>
            <p:ph idx="1"/>
          </p:nvPr>
        </p:nvSpPr>
        <p:spPr>
          <a:xfrm>
            <a:off x="250825" y="1259840"/>
            <a:ext cx="8704580" cy="4872990"/>
          </a:xfrm>
        </p:spPr>
        <p:txBody>
          <a:bodyPr/>
          <a:lstStyle/>
          <a:p>
            <a:r>
              <a:rPr lang="en-US" altLang="zh-CN"/>
              <a:t>Problems </a:t>
            </a:r>
          </a:p>
          <a:p>
            <a:pPr marL="0" indent="0">
              <a:buNone/>
            </a:pPr>
            <a:r>
              <a:rPr lang="en-US" altLang="zh-CN"/>
              <a:t> 6.2  </a:t>
            </a:r>
            <a:endParaRPr lang="zh-CN" altLang="en-US" sz="1800"/>
          </a:p>
          <a:p>
            <a:pPr marL="0" indent="0">
              <a:buNone/>
            </a:pPr>
            <a:endParaRPr lang="en-US" altLang="zh-CN"/>
          </a:p>
          <a:p>
            <a:pPr marL="0" indent="0">
              <a:buNone/>
            </a:pPr>
            <a:endParaRPr lang="en-US" altLang="zh-CN"/>
          </a:p>
          <a:p>
            <a:pPr marL="0" indent="0">
              <a:buNone/>
            </a:pPr>
            <a:endParaRPr lang="en-US" altLang="zh-CN"/>
          </a:p>
          <a:p>
            <a:pPr marL="0" indent="0">
              <a:buNone/>
            </a:pPr>
            <a:r>
              <a:rPr lang="en-US" altLang="zh-CN" sz="2000"/>
              <a:t> (</a:t>
            </a:r>
            <a:r>
              <a:rPr lang="zh-CN" altLang="en-US" sz="2000"/>
              <a:t>提示</a:t>
            </a:r>
            <a:r>
              <a:rPr lang="en-US" altLang="zh-CN" sz="2000"/>
              <a:t>:</a:t>
            </a:r>
            <a:r>
              <a:rPr lang="zh-CN" altLang="en-US" sz="2000"/>
              <a:t>对单位码元周期的功率谱积分得到功率值                               </a:t>
            </a:r>
            <a:r>
              <a:rPr lang="en-US" altLang="zh-CN" sz="2000"/>
              <a:t>)</a:t>
            </a:r>
          </a:p>
          <a:p>
            <a:pPr marL="0" indent="0">
              <a:buNone/>
            </a:pPr>
            <a:r>
              <a:rPr lang="en-US" altLang="zh-CN"/>
              <a:t>6.4</a:t>
            </a:r>
          </a:p>
          <a:p>
            <a:pPr marL="0" indent="0">
              <a:buNone/>
            </a:pPr>
            <a:endParaRPr lang="en-US" altLang="zh-CN"/>
          </a:p>
          <a:p>
            <a:pPr marL="0" indent="0">
              <a:buNone/>
            </a:pPr>
            <a:r>
              <a:rPr lang="en-US" altLang="zh-CN"/>
              <a:t> 6.6       6.10 </a:t>
            </a:r>
          </a:p>
        </p:txBody>
      </p:sp>
      <p:pic>
        <p:nvPicPr>
          <p:cNvPr id="90116" name="Picture 4" descr="L(9_6$Y`NR_IHUK`}K5GGCI"/>
          <p:cNvPicPr>
            <a:picLocks noChangeAspect="1" noChangeArrowheads="1"/>
          </p:cNvPicPr>
          <p:nvPr/>
        </p:nvPicPr>
        <p:blipFill>
          <a:blip r:embed="rId2"/>
          <a:srcRect/>
          <a:stretch>
            <a:fillRect/>
          </a:stretch>
        </p:blipFill>
        <p:spPr bwMode="auto">
          <a:xfrm>
            <a:off x="395605" y="2471738"/>
            <a:ext cx="8640763" cy="1649412"/>
          </a:xfrm>
          <a:prstGeom prst="rect">
            <a:avLst/>
          </a:prstGeom>
          <a:noFill/>
        </p:spPr>
      </p:pic>
      <p:pic>
        <p:nvPicPr>
          <p:cNvPr id="3" name="图片 2"/>
          <p:cNvPicPr>
            <a:picLocks noChangeAspect="1"/>
          </p:cNvPicPr>
          <p:nvPr/>
        </p:nvPicPr>
        <p:blipFill>
          <a:blip r:embed="rId3"/>
          <a:stretch>
            <a:fillRect/>
          </a:stretch>
        </p:blipFill>
        <p:spPr>
          <a:xfrm>
            <a:off x="5788660" y="4022725"/>
            <a:ext cx="1272540" cy="579120"/>
          </a:xfrm>
          <a:prstGeom prst="rect">
            <a:avLst/>
          </a:prstGeom>
        </p:spPr>
      </p:pic>
      <p:grpSp>
        <p:nvGrpSpPr>
          <p:cNvPr id="6" name="组合 5"/>
          <p:cNvGrpSpPr/>
          <p:nvPr/>
        </p:nvGrpSpPr>
        <p:grpSpPr>
          <a:xfrm>
            <a:off x="395605" y="5076190"/>
            <a:ext cx="8713470" cy="698500"/>
            <a:chOff x="623" y="7994"/>
            <a:chExt cx="13722" cy="1100"/>
          </a:xfrm>
        </p:grpSpPr>
        <p:pic>
          <p:nvPicPr>
            <p:cNvPr id="90117" name="Picture 5" descr="Q7K}RG%AASYID8GX$QR$~O6"/>
            <p:cNvPicPr>
              <a:picLocks noChangeAspect="1" noChangeArrowheads="1"/>
            </p:cNvPicPr>
            <p:nvPr/>
          </p:nvPicPr>
          <p:blipFill>
            <a:blip r:embed="rId4"/>
            <a:srcRect/>
            <a:stretch>
              <a:fillRect/>
            </a:stretch>
          </p:blipFill>
          <p:spPr bwMode="auto">
            <a:xfrm>
              <a:off x="623" y="7994"/>
              <a:ext cx="13723" cy="1100"/>
            </a:xfrm>
            <a:prstGeom prst="rect">
              <a:avLst/>
            </a:prstGeom>
            <a:noFill/>
          </p:spPr>
        </p:pic>
        <p:pic>
          <p:nvPicPr>
            <p:cNvPr id="4" name="图片 3"/>
            <p:cNvPicPr>
              <a:picLocks noChangeAspect="1"/>
            </p:cNvPicPr>
            <p:nvPr/>
          </p:nvPicPr>
          <p:blipFill>
            <a:blip r:embed="rId5"/>
            <a:stretch>
              <a:fillRect/>
            </a:stretch>
          </p:blipFill>
          <p:spPr>
            <a:xfrm>
              <a:off x="7122" y="8538"/>
              <a:ext cx="2448" cy="432"/>
            </a:xfrm>
            <a:prstGeom prst="rect">
              <a:avLst/>
            </a:prstGeom>
          </p:spPr>
        </p:pic>
        <p:pic>
          <p:nvPicPr>
            <p:cNvPr id="5" name="图片 4"/>
            <p:cNvPicPr>
              <a:picLocks noChangeAspect="1"/>
            </p:cNvPicPr>
            <p:nvPr/>
          </p:nvPicPr>
          <p:blipFill>
            <a:blip r:embed="rId6"/>
            <a:stretch>
              <a:fillRect/>
            </a:stretch>
          </p:blipFill>
          <p:spPr>
            <a:xfrm>
              <a:off x="9615" y="8538"/>
              <a:ext cx="1392" cy="432"/>
            </a:xfrm>
            <a:prstGeom prst="rect">
              <a:avLst/>
            </a:prstGeom>
          </p:spPr>
        </p:pic>
      </p:gr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lstStyle/>
          <a:p>
            <a:r>
              <a:rPr lang="zh-CN" altLang="en-US"/>
              <a:t>信号编码的准则</a:t>
            </a:r>
          </a:p>
        </p:txBody>
      </p:sp>
      <p:sp>
        <p:nvSpPr>
          <p:cNvPr id="18434" name="内容占位符 2"/>
          <p:cNvSpPr>
            <a:spLocks noGrp="1"/>
          </p:cNvSpPr>
          <p:nvPr>
            <p:ph idx="1"/>
          </p:nvPr>
        </p:nvSpPr>
        <p:spPr/>
        <p:txBody>
          <a:bodyPr/>
          <a:lstStyle/>
          <a:p>
            <a:r>
              <a:rPr lang="zh-CN" altLang="en-US"/>
              <a:t>一些术语</a:t>
            </a:r>
            <a:endParaRPr lang="en-US" altLang="zh-CN"/>
          </a:p>
          <a:p>
            <a:pPr lvl="1"/>
            <a:r>
              <a:rPr lang="zh-CN" altLang="en-US"/>
              <a:t>数据单元（</a:t>
            </a:r>
            <a:r>
              <a:rPr lang="en-US" altLang="zh-CN"/>
              <a:t>bit</a:t>
            </a:r>
            <a:r>
              <a:rPr lang="zh-CN" altLang="en-US"/>
              <a:t>），</a:t>
            </a:r>
            <a:r>
              <a:rPr lang="en-US" altLang="zh-CN"/>
              <a:t>0</a:t>
            </a:r>
            <a:r>
              <a:rPr lang="zh-CN" altLang="en-US"/>
              <a:t>或者</a:t>
            </a:r>
            <a:r>
              <a:rPr lang="en-US" altLang="zh-CN"/>
              <a:t>1</a:t>
            </a:r>
          </a:p>
          <a:p>
            <a:pPr lvl="1"/>
            <a:r>
              <a:rPr lang="zh-CN" altLang="en-US"/>
              <a:t>数据传输速率（</a:t>
            </a:r>
            <a:r>
              <a:rPr lang="en-US" altLang="zh-CN"/>
              <a:t>bps</a:t>
            </a:r>
            <a:r>
              <a:rPr lang="zh-CN" altLang="en-US"/>
              <a:t>），每秒传输的</a:t>
            </a:r>
            <a:r>
              <a:rPr lang="en-US" altLang="zh-CN"/>
              <a:t>bit</a:t>
            </a:r>
            <a:r>
              <a:rPr lang="zh-CN" altLang="en-US"/>
              <a:t>数</a:t>
            </a:r>
            <a:endParaRPr lang="en-US" altLang="zh-CN"/>
          </a:p>
          <a:p>
            <a:pPr lvl="1"/>
            <a:r>
              <a:rPr lang="zh-CN" altLang="en-US"/>
              <a:t>信号单元</a:t>
            </a:r>
            <a:endParaRPr lang="en-US" altLang="zh-CN"/>
          </a:p>
          <a:p>
            <a:pPr lvl="2"/>
            <a:r>
              <a:rPr lang="zh-CN" altLang="en-US"/>
              <a:t>数字信号，一个固定电平的脉冲</a:t>
            </a:r>
            <a:endParaRPr lang="en-US" altLang="zh-CN"/>
          </a:p>
          <a:p>
            <a:pPr lvl="2"/>
            <a:r>
              <a:rPr lang="zh-CN" altLang="en-US"/>
              <a:t>模拟信号，一个固定频率、振幅和相位的脉冲</a:t>
            </a:r>
            <a:endParaRPr lang="en-US" altLang="zh-CN"/>
          </a:p>
          <a:p>
            <a:pPr lvl="1"/>
            <a:r>
              <a:rPr lang="zh-CN" altLang="en-US"/>
              <a:t>信号速率或者调制速率，每秒钟传输的信号单元数量，单位是</a:t>
            </a:r>
            <a:r>
              <a:rPr lang="zh-CN" altLang="en-US" b="1"/>
              <a:t>波特</a:t>
            </a:r>
            <a:r>
              <a:rPr lang="zh-CN" altLang="en-US"/>
              <a:t>（</a:t>
            </a:r>
            <a:r>
              <a:rPr lang="en-US" altLang="zh-CN"/>
              <a:t>baud</a:t>
            </a:r>
            <a:r>
              <a:rPr lang="zh-CN" altLang="en-US"/>
              <a:t>）</a:t>
            </a:r>
          </a:p>
        </p:txBody>
      </p:sp>
      <p:sp>
        <p:nvSpPr>
          <p:cNvPr id="4" name="灯片编号占位符 3"/>
          <p:cNvSpPr>
            <a:spLocks noGrp="1"/>
          </p:cNvSpPr>
          <p:nvPr>
            <p:ph type="sldNum" sz="quarter" idx="12"/>
          </p:nvPr>
        </p:nvSpPr>
        <p:spPr/>
        <p:txBody>
          <a:bodyPr/>
          <a:lstStyle/>
          <a:p>
            <a:pPr>
              <a:defRPr/>
            </a:pPr>
            <a:fld id="{23302677-0D5C-4415-94EE-3E19C84AF041}" type="slidenum">
              <a:rPr lang="zh-CN" altLang="en-US" smtClean="0"/>
              <a:t>9</a:t>
            </a:fld>
            <a:endParaRPr lang="zh-CN" altLang="en-US"/>
          </a:p>
        </p:txBody>
      </p:sp>
    </p:spTree>
  </p:cSld>
  <p:clrMapOvr>
    <a:masterClrMapping/>
  </p:clrMapOvr>
  <p:transition>
    <p:fade/>
  </p:transition>
</p:sld>
</file>

<file path=ppt/theme/theme1.xml><?xml version="1.0" encoding="utf-8"?>
<a:theme xmlns:a="http://schemas.openxmlformats.org/drawingml/2006/main" name="Lec0">
  <a:themeElements>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STC">
      <a:majorFont>
        <a:latin typeface="Tahoma"/>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STC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STC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STC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USTC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STC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Lec1</Template>
  <TotalTime>316</TotalTime>
  <Words>3896</Words>
  <Application>Microsoft Office PowerPoint</Application>
  <PresentationFormat>全屏显示(4:3)</PresentationFormat>
  <Paragraphs>680</Paragraphs>
  <Slides>83</Slides>
  <Notes>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6</vt:i4>
      </vt:variant>
      <vt:variant>
        <vt:lpstr>幻灯片标题</vt:lpstr>
      </vt:variant>
      <vt:variant>
        <vt:i4>83</vt:i4>
      </vt:variant>
    </vt:vector>
  </HeadingPairs>
  <TitlesOfParts>
    <vt:vector size="100" baseType="lpstr">
      <vt:lpstr>黑体</vt:lpstr>
      <vt:lpstr>楷体_GB2312</vt:lpstr>
      <vt:lpstr>隶书</vt:lpstr>
      <vt:lpstr>宋体</vt:lpstr>
      <vt:lpstr>Arial</vt:lpstr>
      <vt:lpstr>Calibri</vt:lpstr>
      <vt:lpstr>Tahoma</vt:lpstr>
      <vt:lpstr>Times New Roman</vt:lpstr>
      <vt:lpstr>Verdana</vt:lpstr>
      <vt:lpstr>Wingdings</vt:lpstr>
      <vt:lpstr>Lec0</vt:lpstr>
      <vt:lpstr>Microsoft Visio 2000/2002 Drawing</vt:lpstr>
      <vt:lpstr>Microsoft Visio 绘图</vt:lpstr>
      <vt:lpstr>Equation.DSMT4</vt:lpstr>
      <vt:lpstr>Equation.3</vt:lpstr>
      <vt:lpstr>Equation</vt:lpstr>
      <vt:lpstr>包装程序外壳对象</vt:lpstr>
      <vt:lpstr>第六讲  信号编码技术</vt:lpstr>
      <vt:lpstr>前节回顾</vt:lpstr>
      <vt:lpstr>数字通信</vt:lpstr>
      <vt:lpstr>信号编码技术</vt:lpstr>
      <vt:lpstr>调制</vt:lpstr>
      <vt:lpstr>编码</vt:lpstr>
      <vt:lpstr>PowerPoint 演示文稿</vt:lpstr>
      <vt:lpstr>PowerPoint 演示文稿</vt:lpstr>
      <vt:lpstr>信号编码的准则</vt:lpstr>
      <vt:lpstr>PowerPoint 演示文稿</vt:lpstr>
      <vt:lpstr>PowerPoint 演示文稿</vt:lpstr>
      <vt:lpstr>信号编码技术</vt:lpstr>
      <vt:lpstr>调制技术基础</vt:lpstr>
      <vt:lpstr>PowerPoint 演示文稿</vt:lpstr>
      <vt:lpstr>二进制幅度键控（2ASK）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振幅键控ASK的应用</vt:lpstr>
      <vt:lpstr>二进制频移键控（BFSK）</vt:lpstr>
      <vt:lpstr>PowerPoint 演示文稿</vt:lpstr>
      <vt:lpstr>PowerPoint 演示文稿</vt:lpstr>
      <vt:lpstr>PowerPoint 演示文稿</vt:lpstr>
      <vt:lpstr>PowerPoint 演示文稿</vt:lpstr>
      <vt:lpstr>PowerPoint 演示文稿</vt:lpstr>
      <vt:lpstr>多进制频移键控（MFSK）</vt:lpstr>
      <vt:lpstr>PowerPoint 演示文稿</vt:lpstr>
      <vt:lpstr>PowerPoint 演示文稿</vt:lpstr>
      <vt:lpstr>相移键控PSK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调制技术的性能比较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信号编码技术</vt:lpstr>
      <vt:lpstr>模拟信号调制的必要性</vt:lpstr>
      <vt:lpstr>调幅（Amplitude Modulation，AM）</vt:lpstr>
      <vt:lpstr>PowerPoint 演示文稿</vt:lpstr>
      <vt:lpstr>PowerPoint 演示文稿</vt:lpstr>
      <vt:lpstr>PowerPoint 演示文稿</vt:lpstr>
      <vt:lpstr>角度调制（Angle Modulation）</vt:lpstr>
      <vt:lpstr>PowerPoint 演示文稿</vt:lpstr>
      <vt:lpstr>PowerPoint 演示文稿</vt:lpstr>
      <vt:lpstr>PowerPoint 演示文稿</vt:lpstr>
      <vt:lpstr>PowerPoint 演示文稿</vt:lpstr>
      <vt:lpstr>比较AM、PM、FM</vt:lpstr>
      <vt:lpstr>信号编码技术</vt:lpstr>
      <vt:lpstr>模拟数据调制为数字信号</vt:lpstr>
      <vt:lpstr>脉冲编码调制</vt:lpstr>
      <vt:lpstr>PowerPoint 演示文稿</vt:lpstr>
      <vt:lpstr>PowerPoint 演示文稿</vt:lpstr>
      <vt:lpstr>PowerPoint 演示文稿</vt:lpstr>
      <vt:lpstr>PowerPoint 演示文稿</vt:lpstr>
      <vt:lpstr>PowerPoint 演示文稿</vt:lpstr>
      <vt:lpstr>Delta调制</vt:lpstr>
      <vt:lpstr>PowerPoint 演示文稿</vt:lpstr>
      <vt:lpstr>PowerPoint 演示文稿</vt:lpstr>
      <vt:lpstr>PowerPoint 演示文稿</vt:lpstr>
      <vt:lpstr>为什么要调制为数字信号</vt:lpstr>
      <vt:lpstr>合成语音编码技术</vt:lpstr>
      <vt:lpstr>PowerPoint 演示文稿</vt:lpstr>
      <vt:lpstr>第4次作业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第六讲 调制</dc:title>
  <dc:creator>Gavin</dc:creator>
  <cp:lastModifiedBy>Zhengang Zhao</cp:lastModifiedBy>
  <cp:revision>418</cp:revision>
  <dcterms:created xsi:type="dcterms:W3CDTF">2017-05-21T10:28:00Z</dcterms:created>
  <dcterms:modified xsi:type="dcterms:W3CDTF">2019-03-18T14:18:22Z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