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handoutMasterIdLst>
    <p:handoutMasterId r:id="rId80"/>
  </p:handoutMasterIdLst>
  <p:sldIdLst>
    <p:sldId id="256" r:id="rId2"/>
    <p:sldId id="393" r:id="rId3"/>
    <p:sldId id="257" r:id="rId4"/>
    <p:sldId id="258" r:id="rId5"/>
    <p:sldId id="293" r:id="rId6"/>
    <p:sldId id="466" r:id="rId7"/>
    <p:sldId id="259" r:id="rId8"/>
    <p:sldId id="260" r:id="rId9"/>
    <p:sldId id="261" r:id="rId10"/>
    <p:sldId id="262" r:id="rId11"/>
    <p:sldId id="263" r:id="rId12"/>
    <p:sldId id="329" r:id="rId13"/>
    <p:sldId id="264" r:id="rId14"/>
    <p:sldId id="265" r:id="rId15"/>
    <p:sldId id="292" r:id="rId16"/>
    <p:sldId id="294" r:id="rId17"/>
    <p:sldId id="266" r:id="rId18"/>
    <p:sldId id="324" r:id="rId19"/>
    <p:sldId id="297" r:id="rId20"/>
    <p:sldId id="296" r:id="rId21"/>
    <p:sldId id="295" r:id="rId22"/>
    <p:sldId id="325" r:id="rId23"/>
    <p:sldId id="267" r:id="rId24"/>
    <p:sldId id="536" r:id="rId25"/>
    <p:sldId id="270" r:id="rId26"/>
    <p:sldId id="271" r:id="rId27"/>
    <p:sldId id="272" r:id="rId28"/>
    <p:sldId id="273" r:id="rId29"/>
    <p:sldId id="274" r:id="rId30"/>
    <p:sldId id="327" r:id="rId31"/>
    <p:sldId id="326" r:id="rId32"/>
    <p:sldId id="298" r:id="rId33"/>
    <p:sldId id="275" r:id="rId34"/>
    <p:sldId id="299" r:id="rId35"/>
    <p:sldId id="276" r:id="rId36"/>
    <p:sldId id="277" r:id="rId37"/>
    <p:sldId id="278" r:id="rId38"/>
    <p:sldId id="279" r:id="rId39"/>
    <p:sldId id="300" r:id="rId40"/>
    <p:sldId id="280" r:id="rId41"/>
    <p:sldId id="281" r:id="rId42"/>
    <p:sldId id="592" r:id="rId43"/>
    <p:sldId id="301" r:id="rId44"/>
    <p:sldId id="302" r:id="rId45"/>
    <p:sldId id="303" r:id="rId46"/>
    <p:sldId id="304" r:id="rId47"/>
    <p:sldId id="305" r:id="rId48"/>
    <p:sldId id="306" r:id="rId49"/>
    <p:sldId id="311" r:id="rId50"/>
    <p:sldId id="312" r:id="rId51"/>
    <p:sldId id="593" r:id="rId52"/>
    <p:sldId id="314" r:id="rId53"/>
    <p:sldId id="315" r:id="rId54"/>
    <p:sldId id="316" r:id="rId55"/>
    <p:sldId id="317" r:id="rId56"/>
    <p:sldId id="318" r:id="rId57"/>
    <p:sldId id="319" r:id="rId58"/>
    <p:sldId id="320" r:id="rId59"/>
    <p:sldId id="321" r:id="rId60"/>
    <p:sldId id="589" r:id="rId61"/>
    <p:sldId id="590" r:id="rId62"/>
    <p:sldId id="322" r:id="rId63"/>
    <p:sldId id="591" r:id="rId64"/>
    <p:sldId id="282" r:id="rId65"/>
    <p:sldId id="283" r:id="rId66"/>
    <p:sldId id="284" r:id="rId67"/>
    <p:sldId id="285" r:id="rId68"/>
    <p:sldId id="313" r:id="rId69"/>
    <p:sldId id="287" r:id="rId70"/>
    <p:sldId id="286" r:id="rId71"/>
    <p:sldId id="328" r:id="rId72"/>
    <p:sldId id="288" r:id="rId73"/>
    <p:sldId id="289" r:id="rId74"/>
    <p:sldId id="291" r:id="rId75"/>
    <p:sldId id="323" r:id="rId76"/>
    <p:sldId id="290" r:id="rId77"/>
    <p:sldId id="330" r:id="rId78"/>
  </p:sldIdLst>
  <p:sldSz cx="9144000" cy="6858000" type="screen4x3"/>
  <p:notesSz cx="9928225" cy="679767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7">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27"/>
        <p:guide pos="289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4302125" cy="339725"/>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zh-CN" altLang="en-US"/>
          </a:p>
        </p:txBody>
      </p:sp>
      <p:sp>
        <p:nvSpPr>
          <p:cNvPr id="97283" name="Rectangle 3"/>
          <p:cNvSpPr>
            <a:spLocks noGrp="1" noChangeArrowheads="1"/>
          </p:cNvSpPr>
          <p:nvPr>
            <p:ph type="dt" sz="quarter" idx="1"/>
          </p:nvPr>
        </p:nvSpPr>
        <p:spPr bwMode="auto">
          <a:xfrm>
            <a:off x="5622925" y="0"/>
            <a:ext cx="4303713" cy="339725"/>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fld id="{BE55D8E7-3689-46DE-9AB7-5F93FAD228F7}" type="datetimeFigureOut">
              <a:rPr lang="zh-CN" altLang="en-US"/>
              <a:t>2019/4/1</a:t>
            </a:fld>
            <a:endParaRPr lang="en-US" altLang="zh-CN"/>
          </a:p>
        </p:txBody>
      </p:sp>
      <p:sp>
        <p:nvSpPr>
          <p:cNvPr id="97284" name="Rectangle 4"/>
          <p:cNvSpPr>
            <a:spLocks noGrp="1" noChangeArrowheads="1"/>
          </p:cNvSpPr>
          <p:nvPr>
            <p:ph type="ftr" sz="quarter" idx="2"/>
          </p:nvPr>
        </p:nvSpPr>
        <p:spPr bwMode="auto">
          <a:xfrm>
            <a:off x="0" y="6456363"/>
            <a:ext cx="4302125" cy="339725"/>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97285" name="Rectangle 5"/>
          <p:cNvSpPr>
            <a:spLocks noGrp="1" noChangeArrowheads="1"/>
          </p:cNvSpPr>
          <p:nvPr>
            <p:ph type="sldNum" sz="quarter" idx="3"/>
          </p:nvPr>
        </p:nvSpPr>
        <p:spPr bwMode="auto">
          <a:xfrm>
            <a:off x="5622925" y="6456363"/>
            <a:ext cx="4303713" cy="339725"/>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2A0D5390-A565-4B1E-8F58-69BAEA0DCD0D}"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9725"/>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9725"/>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D804730-4179-48A0-9002-97E3D462B93C}" type="datetimeFigureOut">
              <a:rPr lang="zh-CN" altLang="en-US"/>
              <a:t>2019/4/1</a:t>
            </a:fld>
            <a:endParaRPr lang="zh-CN" altLang="en-US"/>
          </a:p>
        </p:txBody>
      </p:sp>
      <p:sp>
        <p:nvSpPr>
          <p:cNvPr id="4" name="幻灯片图像占位符 3"/>
          <p:cNvSpPr>
            <a:spLocks noGrp="1" noRot="1" noChangeAspect="1"/>
          </p:cNvSpPr>
          <p:nvPr>
            <p:ph type="sldImg" idx="2"/>
          </p:nvPr>
        </p:nvSpPr>
        <p:spPr>
          <a:xfrm>
            <a:off x="3265488" y="509588"/>
            <a:ext cx="3398837" cy="25495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92188" y="3228975"/>
            <a:ext cx="7943850" cy="3059113"/>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456363"/>
            <a:ext cx="4302125" cy="33972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456363"/>
            <a:ext cx="4302125" cy="339725"/>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DB4DEE04-8E64-47FC-95F8-E794BA51ACF5}"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a:srcRect/>
          <a:stretch>
            <a:fillRect/>
          </a:stretch>
        </p:blipFill>
        <p:spPr bwMode="auto">
          <a:xfrm>
            <a:off x="0" y="5734050"/>
            <a:ext cx="9144000" cy="1123950"/>
          </a:xfrm>
          <a:prstGeom prst="rect">
            <a:avLst/>
          </a:prstGeom>
          <a:noFill/>
          <a:ln w="9525">
            <a:noFill/>
            <a:miter lim="800000"/>
            <a:headEnd/>
            <a:tailEnd/>
          </a:ln>
        </p:spPr>
      </p:pic>
      <p:pic>
        <p:nvPicPr>
          <p:cNvPr id="5" name="Picture 2" descr="index08_01"/>
          <p:cNvPicPr>
            <a:picLocks noChangeAspect="1" noChangeArrowheads="1"/>
          </p:cNvPicPr>
          <p:nvPr/>
        </p:nvPicPr>
        <p:blipFill>
          <a:blip r:embed="rId3"/>
          <a:srcRect/>
          <a:stretch>
            <a:fillRect/>
          </a:stretch>
        </p:blipFill>
        <p:spPr bwMode="auto">
          <a:xfrm>
            <a:off x="0" y="0"/>
            <a:ext cx="2571750" cy="628650"/>
          </a:xfrm>
          <a:prstGeom prst="rect">
            <a:avLst/>
          </a:prstGeom>
          <a:noFill/>
          <a:ln w="9525">
            <a:noFill/>
            <a:miter lim="800000"/>
            <a:headEnd/>
            <a:tailEnd/>
          </a:ln>
        </p:spPr>
      </p:pic>
      <p:pic>
        <p:nvPicPr>
          <p:cNvPr id="6" name="Picture 10" descr="USTC校徽"/>
          <p:cNvPicPr>
            <a:picLocks noChangeAspect="1" noChangeArrowheads="1"/>
          </p:cNvPicPr>
          <p:nvPr/>
        </p:nvPicPr>
        <p:blipFill>
          <a:blip r:embed="rId4"/>
          <a:srcRect/>
          <a:stretch>
            <a:fillRect/>
          </a:stretch>
        </p:blipFill>
        <p:spPr bwMode="auto">
          <a:xfrm>
            <a:off x="827088" y="3786188"/>
            <a:ext cx="2274887" cy="1517650"/>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anose="05000000000000000000" pitchFamily="2" charset="2"/>
              <a:buNone/>
              <a:defRPr>
                <a:solidFill>
                  <a:srgbClr val="000099"/>
                </a:solidFill>
              </a:defRPr>
            </a:lvl1pPr>
          </a:lstStyle>
          <a:p>
            <a:r>
              <a:rPr lang="zh-CN" altLang="en-US"/>
              <a:t>单击此处编辑母版副标题样式</a:t>
            </a:r>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AB784E0D-8DD9-441B-B920-02C7E4DFE222}" type="datetime1">
              <a:rPr lang="zh-CN" altLang="en-US"/>
              <a:t>2019/4/1</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zh-CN" altLang="en-US"/>
          </a:p>
        </p:txBody>
      </p:sp>
      <p:sp>
        <p:nvSpPr>
          <p:cNvPr id="9" name="Rectangle 8"/>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4DAF208-2ADA-4460-8C73-EDED8867EBF9}" type="slidenum">
              <a:rPr lang="zh-CN" altLang="en-US"/>
              <a:t>‹#›</a:t>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B37845AE-2901-43BE-A054-FDCB8FDC4D8C}" type="datetime1">
              <a:rPr lang="zh-CN" altLang="en-US"/>
              <a:t>2019/4/1</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2F5902FA-F9BE-4B99-B5F1-6D9CF80C796A}" type="slidenum">
              <a:rPr lang="zh-CN" altLang="en-US"/>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7661C4FF-6E6A-47E3-A408-72CF72327E6E}" type="datetime1">
              <a:rPr lang="zh-CN" altLang="en-US"/>
              <a:t>2019/4/1</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272CA35B-EBFC-4F77-9E51-82CBE5C6BE64}" type="slidenum">
              <a:rPr lang="zh-CN" altLang="en-US"/>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dt" sz="half" idx="10"/>
          </p:nvPr>
        </p:nvSpPr>
        <p:spPr/>
        <p:txBody>
          <a:bodyPr/>
          <a:lstStyle>
            <a:lvl1pPr>
              <a:defRPr/>
            </a:lvl1pPr>
          </a:lstStyle>
          <a:p>
            <a:pPr>
              <a:defRPr/>
            </a:pPr>
            <a:fld id="{2F67DD0C-9655-4B22-9C35-52F07C79C058}" type="datetime1">
              <a:rPr lang="zh-CN" altLang="en-US"/>
              <a:t>2019/4/1</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A4BD23EE-878F-4211-9AFD-E057CA95343B}" type="slidenum">
              <a:rPr lang="zh-CN" altLang="en-US"/>
              <a:t>‹#›</a:t>
            </a:fld>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fld id="{1E2E3952-73B5-4A51-87E4-F073A75B785B}" type="datetime1">
              <a:rPr lang="zh-CN" altLang="en-US"/>
              <a:t>2019/4/1</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B1492BEF-34EB-463A-B7E2-AF4944976B58}" type="slidenum">
              <a:rPr lang="zh-CN" altLang="en-US"/>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A9CEBD53-C638-4E51-850C-8BE7157A0ED3}" type="datetime1">
              <a:rPr lang="zh-CN" altLang="en-US"/>
              <a:t>2019/4/1</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pPr>
              <a:defRPr/>
            </a:pPr>
            <a:fld id="{75096DE1-39C7-4576-A534-B65F12F8FAE7}" type="slidenum">
              <a:rPr lang="zh-CN" altLang="en-US"/>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1291DEAF-33E3-46DC-ADB6-7A2FCE691377}" type="datetime1">
              <a:rPr lang="zh-CN" altLang="en-US"/>
              <a:t>2019/4/1</a:t>
            </a:fld>
            <a:endParaRPr lang="zh-CN" altLang="en-US"/>
          </a:p>
        </p:txBody>
      </p:sp>
      <p:sp>
        <p:nvSpPr>
          <p:cNvPr id="8" name="Rectangle 7"/>
          <p:cNvSpPr>
            <a:spLocks noGrp="1" noChangeArrowheads="1"/>
          </p:cNvSpPr>
          <p:nvPr>
            <p:ph type="ftr" sz="quarter" idx="11"/>
          </p:nvPr>
        </p:nvSpPr>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p:txBody>
          <a:bodyPr/>
          <a:lstStyle>
            <a:lvl1pPr>
              <a:defRPr/>
            </a:lvl1pPr>
          </a:lstStyle>
          <a:p>
            <a:pPr>
              <a:defRPr/>
            </a:pPr>
            <a:fld id="{8D29C98E-6FD5-4EB9-B472-558CAF0BEF79}" type="slidenum">
              <a:rPr lang="zh-CN" altLang="en-US"/>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fld id="{D20BA278-DEB3-4CFD-9499-9276FC2497D7}" type="datetime1">
              <a:rPr lang="zh-CN" altLang="en-US"/>
              <a:t>2019/4/1</a:t>
            </a:fld>
            <a:endParaRPr lang="zh-CN" altLang="en-US"/>
          </a:p>
        </p:txBody>
      </p:sp>
      <p:sp>
        <p:nvSpPr>
          <p:cNvPr id="4" name="Rectangle 7"/>
          <p:cNvSpPr>
            <a:spLocks noGrp="1" noChangeArrowheads="1"/>
          </p:cNvSpPr>
          <p:nvPr>
            <p:ph type="ftr" sz="quarter" idx="11"/>
          </p:nvPr>
        </p:nvSpPr>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p:txBody>
          <a:bodyPr/>
          <a:lstStyle>
            <a:lvl1pPr>
              <a:defRPr/>
            </a:lvl1pPr>
          </a:lstStyle>
          <a:p>
            <a:pPr>
              <a:defRPr/>
            </a:pPr>
            <a:fld id="{86AE5A3F-6EBB-4FCA-BE0F-5958982B7625}" type="slidenum">
              <a:rPr lang="zh-CN" altLang="en-US"/>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2E3C51B2-7802-4FD2-B884-3885891FF531}" type="datetime1">
              <a:rPr lang="zh-CN" altLang="en-US"/>
              <a:t>2019/4/1</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
        <p:nvSpPr>
          <p:cNvPr id="4" name="Rectangle 8"/>
          <p:cNvSpPr>
            <a:spLocks noGrp="1" noChangeArrowheads="1"/>
          </p:cNvSpPr>
          <p:nvPr>
            <p:ph type="sldNum" sz="quarter" idx="12"/>
          </p:nvPr>
        </p:nvSpPr>
        <p:spPr/>
        <p:txBody>
          <a:bodyPr/>
          <a:lstStyle>
            <a:lvl1pPr>
              <a:defRPr/>
            </a:lvl1pPr>
          </a:lstStyle>
          <a:p>
            <a:pPr>
              <a:defRPr/>
            </a:pPr>
            <a:fld id="{878BD463-964B-4629-8E0E-C2DD7CDE1682}" type="slidenum">
              <a:rPr lang="zh-CN" altLang="en-US"/>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3987C8EC-E38D-40FD-9E0C-28C6E5A8E710}" type="datetime1">
              <a:rPr lang="zh-CN" altLang="en-US"/>
              <a:t>2019/4/1</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pPr>
              <a:defRPr/>
            </a:pPr>
            <a:fld id="{CE53733C-F84D-4A74-924B-7117BD0F47A0}" type="slidenum">
              <a:rPr lang="zh-CN" altLang="en-US"/>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76A52CED-FE3E-4926-BD0D-CB0611F78C59}" type="datetime1">
              <a:rPr lang="zh-CN" altLang="en-US"/>
              <a:t>2019/4/1</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pPr>
              <a:defRPr/>
            </a:pPr>
            <a:fld id="{96DC10AF-C166-4D8D-8201-5058C8EB4144}" type="slidenum">
              <a:rPr lang="zh-CN" altLang="en-US"/>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434" name="Picture 9" descr="未命名"/>
          <p:cNvPicPr>
            <a:picLocks noChangeAspect="1" noChangeArrowheads="1"/>
          </p:cNvPicPr>
          <p:nvPr/>
        </p:nvPicPr>
        <p:blipFill>
          <a:blip r:embed="rId13">
            <a:lum bright="30000" contrast="-36000"/>
          </a:blip>
          <a:srcRect/>
          <a:stretch>
            <a:fillRect/>
          </a:stretch>
        </p:blipFill>
        <p:spPr bwMode="auto">
          <a:xfrm>
            <a:off x="0" y="5734050"/>
            <a:ext cx="9144000" cy="1123950"/>
          </a:xfrm>
          <a:prstGeom prst="rect">
            <a:avLst/>
          </a:prstGeom>
          <a:noFill/>
          <a:ln w="9525">
            <a:noFill/>
            <a:miter lim="800000"/>
            <a:headEnd/>
            <a:tailEnd/>
          </a:ln>
        </p:spPr>
      </p:pic>
      <p:pic>
        <p:nvPicPr>
          <p:cNvPr id="18435" name="Picture 2" descr="index08_01"/>
          <p:cNvPicPr>
            <a:picLocks noChangeAspect="1" noChangeArrowheads="1"/>
          </p:cNvPicPr>
          <p:nvPr/>
        </p:nvPicPr>
        <p:blipFill>
          <a:blip r:embed="rId14"/>
          <a:srcRect/>
          <a:stretch>
            <a:fillRect/>
          </a:stretch>
        </p:blipFill>
        <p:spPr bwMode="auto">
          <a:xfrm>
            <a:off x="0" y="0"/>
            <a:ext cx="2571750" cy="628650"/>
          </a:xfrm>
          <a:prstGeom prst="rect">
            <a:avLst/>
          </a:prstGeom>
          <a:noFill/>
          <a:ln w="9525">
            <a:noFill/>
            <a:miter lim="800000"/>
            <a:headEnd/>
            <a:tailEnd/>
          </a:ln>
        </p:spPr>
      </p:pic>
      <p:sp>
        <p:nvSpPr>
          <p:cNvPr id="18436" name="Rectangle 4"/>
          <p:cNvSpPr>
            <a:spLocks noGrp="1" noChangeArrowheads="1"/>
          </p:cNvSpPr>
          <p:nvPr>
            <p:ph type="title"/>
          </p:nvPr>
        </p:nvSpPr>
        <p:spPr bwMode="auto">
          <a:xfrm>
            <a:off x="250825" y="214313"/>
            <a:ext cx="8693150" cy="1462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18437" name="Rectangle 5"/>
          <p:cNvSpPr>
            <a:spLocks noGrp="1" noChangeArrowheads="1"/>
          </p:cNvSpPr>
          <p:nvPr>
            <p:ph type="body" idx="1"/>
          </p:nvPr>
        </p:nvSpPr>
        <p:spPr bwMode="auto">
          <a:xfrm>
            <a:off x="250825" y="1844675"/>
            <a:ext cx="8704263" cy="42878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sz="1400">
                <a:latin typeface="+mj-lt"/>
                <a:ea typeface="+mn-ea"/>
              </a:defRPr>
            </a:lvl1pPr>
          </a:lstStyle>
          <a:p>
            <a:pPr>
              <a:defRPr/>
            </a:pPr>
            <a:fld id="{EF337287-8111-455E-B52F-1313829CFD15}" type="datetime1">
              <a:rPr lang="zh-CN" altLang="en-US"/>
              <a:t>2019/4/1</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fontAlgn="auto">
              <a:spcBef>
                <a:spcPts val="0"/>
              </a:spcBef>
              <a:spcAft>
                <a:spcPts val="0"/>
              </a:spcAft>
              <a:defRPr sz="1400">
                <a:latin typeface="+mj-lt"/>
                <a:ea typeface="+mn-ea"/>
              </a:defRPr>
            </a:lvl1pPr>
          </a:lstStyle>
          <a:p>
            <a:pPr>
              <a:defRPr/>
            </a:pPr>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fontAlgn="auto">
              <a:spcBef>
                <a:spcPts val="0"/>
              </a:spcBef>
              <a:spcAft>
                <a:spcPts val="0"/>
              </a:spcAft>
              <a:defRPr sz="1400">
                <a:latin typeface="+mj-lt"/>
                <a:ea typeface="+mn-ea"/>
              </a:defRPr>
            </a:lvl1pPr>
          </a:lstStyle>
          <a:p>
            <a:pPr>
              <a:defRPr/>
            </a:pPr>
            <a:fld id="{7096A050-BFC7-4959-AA59-D14C0EC84EB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rtl="0" eaLnBrk="0" fontAlgn="base" hangingPunct="0">
        <a:spcBef>
          <a:spcPct val="0"/>
        </a:spcBef>
        <a:spcAft>
          <a:spcPct val="0"/>
        </a:spcAft>
        <a:defRPr sz="4400">
          <a:solidFill>
            <a:srgbClr val="CC0099"/>
          </a:solidFill>
          <a:latin typeface="+mj-lt"/>
          <a:ea typeface="+mj-ea"/>
          <a:cs typeface="楷体_GB2312"/>
        </a:defRPr>
      </a:lvl1pPr>
      <a:lvl2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2pPr>
      <a:lvl3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3pPr>
      <a:lvl4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4pPr>
      <a:lvl5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5pPr>
      <a:lvl6pPr marL="4572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cs typeface="楷体_GB231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cs typeface="楷体_GB231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cs typeface="楷体_GB2312"/>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3.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12.bin"/><Relationship Id="rId4" Type="http://schemas.openxmlformats.org/officeDocument/2006/relationships/image" Target="../media/image2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2.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ctrTitle"/>
          </p:nvPr>
        </p:nvSpPr>
        <p:spPr/>
        <p:txBody>
          <a:bodyPr/>
          <a:lstStyle/>
          <a:p>
            <a:pPr eaLnBrk="1" hangingPunct="1"/>
            <a:r>
              <a:rPr lang="zh-CN" altLang="en-US"/>
              <a:t>第八讲</a:t>
            </a:r>
            <a:r>
              <a:rPr lang="en-US" altLang="zh-CN"/>
              <a:t>		</a:t>
            </a:r>
            <a:r>
              <a:rPr lang="zh-CN" altLang="en-US"/>
              <a:t>编码和差错控制</a:t>
            </a:r>
          </a:p>
        </p:txBody>
      </p:sp>
      <p:sp>
        <p:nvSpPr>
          <p:cNvPr id="15362" name="副标题 2"/>
          <p:cNvSpPr>
            <a:spLocks noGrp="1"/>
          </p:cNvSpPr>
          <p:nvPr>
            <p:ph type="subTitle" idx="1"/>
          </p:nvPr>
        </p:nvSpPr>
        <p:spPr/>
        <p:txBody>
          <a:bodyPr/>
          <a:lstStyle/>
          <a:p>
            <a:pPr eaLnBrk="1" hangingPunct="1"/>
            <a:r>
              <a:rPr lang="en-US" altLang="zh-CN"/>
              <a:t>                 </a:t>
            </a:r>
            <a:r>
              <a:rPr lang="en-US" altLang="zh-CN">
                <a:solidFill>
                  <a:srgbClr val="7030A0"/>
                </a:solidFill>
              </a:rPr>
              <a:t>--</a:t>
            </a:r>
            <a:r>
              <a:rPr lang="zh-CN" altLang="en-US">
                <a:solidFill>
                  <a:srgbClr val="7030A0"/>
                </a:solidFill>
              </a:rPr>
              <a:t>信道编码</a:t>
            </a:r>
          </a:p>
        </p:txBody>
      </p:sp>
      <p:sp>
        <p:nvSpPr>
          <p:cNvPr id="4" name="灯片编号占位符 3"/>
          <p:cNvSpPr>
            <a:spLocks noGrp="1"/>
          </p:cNvSpPr>
          <p:nvPr>
            <p:ph type="sldNum" sz="quarter" idx="12"/>
          </p:nvPr>
        </p:nvSpPr>
        <p:spPr/>
        <p:txBody>
          <a:bodyPr/>
          <a:lstStyle/>
          <a:p>
            <a:pPr>
              <a:defRPr/>
            </a:pPr>
            <a:fld id="{DC981B65-B3D3-4595-8EB4-B1C268D4357F}" type="slidenum">
              <a:rPr lang="zh-CN" altLang="en-US"/>
              <a:t>1</a:t>
            </a:fld>
            <a:endParaRPr lang="zh-CN" alt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r>
              <a:rPr lang="zh-CN" altLang="en-US"/>
              <a:t>循环冗余校验（</a:t>
            </a:r>
            <a:r>
              <a:rPr lang="en-US" altLang="zh-CN"/>
              <a:t>CRC</a:t>
            </a:r>
            <a:r>
              <a:rPr lang="zh-CN" altLang="en-US"/>
              <a:t>）</a:t>
            </a:r>
          </a:p>
        </p:txBody>
      </p:sp>
      <p:sp>
        <p:nvSpPr>
          <p:cNvPr id="23554" name="内容占位符 2"/>
          <p:cNvSpPr>
            <a:spLocks noGrp="1"/>
          </p:cNvSpPr>
          <p:nvPr>
            <p:ph idx="1"/>
          </p:nvPr>
        </p:nvSpPr>
        <p:spPr/>
        <p:txBody>
          <a:bodyPr/>
          <a:lstStyle/>
          <a:p>
            <a:r>
              <a:rPr lang="zh-CN" altLang="en-US"/>
              <a:t>发送端</a:t>
            </a:r>
            <a:endParaRPr lang="en-US" altLang="zh-CN"/>
          </a:p>
          <a:p>
            <a:pPr lvl="1"/>
            <a:r>
              <a:rPr lang="zh-CN" altLang="en-US"/>
              <a:t>对</a:t>
            </a:r>
            <a:r>
              <a:rPr lang="en-US" altLang="zh-CN" i="1"/>
              <a:t>k-</a:t>
            </a:r>
            <a:r>
              <a:rPr lang="en-US" altLang="zh-CN"/>
              <a:t>bit</a:t>
            </a:r>
            <a:r>
              <a:rPr lang="zh-CN" altLang="en-US"/>
              <a:t>的数据块，计算</a:t>
            </a:r>
            <a:r>
              <a:rPr lang="en-US" altLang="zh-CN"/>
              <a:t>(</a:t>
            </a:r>
            <a:r>
              <a:rPr lang="en-US" altLang="zh-CN" i="1"/>
              <a:t>n</a:t>
            </a:r>
            <a:r>
              <a:rPr lang="en-US" altLang="zh-CN"/>
              <a:t>-</a:t>
            </a:r>
            <a:r>
              <a:rPr lang="en-US" altLang="zh-CN" i="1"/>
              <a:t>k</a:t>
            </a:r>
            <a:r>
              <a:rPr lang="en-US" altLang="zh-CN"/>
              <a:t>)-bit</a:t>
            </a:r>
            <a:r>
              <a:rPr lang="zh-CN" altLang="en-US"/>
              <a:t>的校验码（称为</a:t>
            </a:r>
            <a:r>
              <a:rPr lang="en-US" altLang="zh-CN"/>
              <a:t>frame checksum sequence, FCS</a:t>
            </a:r>
            <a:r>
              <a:rPr lang="zh-CN" altLang="en-US"/>
              <a:t>）</a:t>
            </a:r>
            <a:endParaRPr lang="en-US" altLang="zh-CN"/>
          </a:p>
          <a:p>
            <a:pPr lvl="1"/>
            <a:r>
              <a:rPr lang="zh-CN" altLang="en-US"/>
              <a:t>将</a:t>
            </a:r>
            <a:r>
              <a:rPr lang="en-US" altLang="zh-CN"/>
              <a:t>FCS</a:t>
            </a:r>
            <a:r>
              <a:rPr lang="zh-CN" altLang="en-US"/>
              <a:t>附加到数据块后形成</a:t>
            </a:r>
            <a:r>
              <a:rPr lang="en-US" altLang="zh-CN" i="1"/>
              <a:t>n</a:t>
            </a:r>
            <a:r>
              <a:rPr lang="en-US" altLang="zh-CN"/>
              <a:t>-bit</a:t>
            </a:r>
            <a:r>
              <a:rPr lang="zh-CN" altLang="en-US"/>
              <a:t>帧，使其可以被某个预先设定的数整除</a:t>
            </a:r>
            <a:endParaRPr lang="en-US" altLang="zh-CN"/>
          </a:p>
          <a:p>
            <a:r>
              <a:rPr lang="zh-CN" altLang="en-US"/>
              <a:t>接收端</a:t>
            </a:r>
            <a:endParaRPr lang="en-US" altLang="zh-CN"/>
          </a:p>
          <a:p>
            <a:pPr lvl="1"/>
            <a:r>
              <a:rPr lang="zh-CN" altLang="en-US"/>
              <a:t>将接收到的</a:t>
            </a:r>
            <a:r>
              <a:rPr lang="en-US" altLang="zh-CN" i="1"/>
              <a:t>n</a:t>
            </a:r>
            <a:r>
              <a:rPr lang="en-US" altLang="zh-CN"/>
              <a:t>-bit</a:t>
            </a:r>
            <a:r>
              <a:rPr lang="zh-CN" altLang="en-US"/>
              <a:t>帧除以预先设定的整数</a:t>
            </a:r>
            <a:endParaRPr lang="en-US" altLang="zh-CN"/>
          </a:p>
          <a:p>
            <a:pPr lvl="1"/>
            <a:r>
              <a:rPr lang="zh-CN" altLang="en-US"/>
              <a:t>如果产生余数，则认为帧包含错误</a:t>
            </a:r>
          </a:p>
        </p:txBody>
      </p:sp>
      <p:sp>
        <p:nvSpPr>
          <p:cNvPr id="4" name="灯片编号占位符 3"/>
          <p:cNvSpPr>
            <a:spLocks noGrp="1"/>
          </p:cNvSpPr>
          <p:nvPr>
            <p:ph type="sldNum" sz="quarter" idx="12"/>
          </p:nvPr>
        </p:nvSpPr>
        <p:spPr/>
        <p:txBody>
          <a:bodyPr/>
          <a:lstStyle/>
          <a:p>
            <a:pPr>
              <a:defRPr/>
            </a:pPr>
            <a:fld id="{1487BEBD-32AC-4909-8FA7-B8342D076BEB}" type="slidenum">
              <a:rPr lang="zh-CN" altLang="en-US" smtClean="0"/>
              <a:t>10</a:t>
            </a:fld>
            <a:endParaRPr lang="zh-CN" altLang="en-US"/>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lang="zh-CN" altLang="en-US"/>
              <a:t>基于模</a:t>
            </a:r>
            <a:r>
              <a:rPr lang="en-US" altLang="zh-CN"/>
              <a:t>2</a:t>
            </a:r>
            <a:r>
              <a:rPr lang="zh-CN" altLang="en-US"/>
              <a:t>运算的</a:t>
            </a:r>
            <a:r>
              <a:rPr lang="en-US" altLang="zh-CN"/>
              <a:t>CRC</a:t>
            </a:r>
            <a:endParaRPr lang="zh-CN" altLang="en-US"/>
          </a:p>
        </p:txBody>
      </p:sp>
      <p:sp>
        <p:nvSpPr>
          <p:cNvPr id="24578" name="内容占位符 2"/>
          <p:cNvSpPr>
            <a:spLocks noGrp="1"/>
          </p:cNvSpPr>
          <p:nvPr>
            <p:ph idx="1"/>
          </p:nvPr>
        </p:nvSpPr>
        <p:spPr/>
        <p:txBody>
          <a:bodyPr/>
          <a:lstStyle/>
          <a:p>
            <a:r>
              <a:rPr lang="zh-CN" altLang="en-US"/>
              <a:t>模</a:t>
            </a:r>
            <a:r>
              <a:rPr lang="en-US" altLang="zh-CN"/>
              <a:t>2</a:t>
            </a:r>
            <a:r>
              <a:rPr lang="zh-CN" altLang="en-US"/>
              <a:t>运算</a:t>
            </a:r>
            <a:endParaRPr lang="en-US" altLang="zh-CN"/>
          </a:p>
          <a:p>
            <a:pPr lvl="1"/>
            <a:r>
              <a:rPr lang="zh-CN" altLang="en-US"/>
              <a:t>加和减都是异或，不产生进位和借位</a:t>
            </a:r>
            <a:endParaRPr lang="en-US" altLang="zh-CN"/>
          </a:p>
        </p:txBody>
      </p:sp>
      <p:sp>
        <p:nvSpPr>
          <p:cNvPr id="4" name="灯片编号占位符 3"/>
          <p:cNvSpPr>
            <a:spLocks noGrp="1"/>
          </p:cNvSpPr>
          <p:nvPr>
            <p:ph type="sldNum" sz="quarter" idx="12"/>
          </p:nvPr>
        </p:nvSpPr>
        <p:spPr/>
        <p:txBody>
          <a:bodyPr/>
          <a:lstStyle/>
          <a:p>
            <a:pPr>
              <a:defRPr/>
            </a:pPr>
            <a:fld id="{89C27A58-F11F-4679-A821-B613116C4FF0}" type="slidenum">
              <a:rPr lang="zh-CN" altLang="en-US" smtClean="0"/>
              <a:t>11</a:t>
            </a:fld>
            <a:endParaRPr lang="zh-CN" altLang="en-US"/>
          </a:p>
        </p:txBody>
      </p:sp>
      <p:pic>
        <p:nvPicPr>
          <p:cNvPr id="24580" name="Picture 6"/>
          <p:cNvPicPr>
            <a:picLocks noChangeAspect="1" noChangeArrowheads="1"/>
          </p:cNvPicPr>
          <p:nvPr/>
        </p:nvPicPr>
        <p:blipFill>
          <a:blip r:embed="rId2"/>
          <a:srcRect/>
          <a:stretch>
            <a:fillRect/>
          </a:stretch>
        </p:blipFill>
        <p:spPr bwMode="auto">
          <a:xfrm>
            <a:off x="882650" y="3429000"/>
            <a:ext cx="5418138" cy="2581275"/>
          </a:xfrm>
          <a:prstGeom prst="rect">
            <a:avLst/>
          </a:prstGeom>
          <a:noFill/>
          <a:ln w="9525">
            <a:noFill/>
            <a:miter lim="800000"/>
            <a:headEnd/>
            <a:tailEnd/>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内容占位符 2"/>
          <p:cNvSpPr>
            <a:spLocks noGrp="1"/>
          </p:cNvSpPr>
          <p:nvPr>
            <p:ph idx="1"/>
          </p:nvPr>
        </p:nvSpPr>
        <p:spPr>
          <a:xfrm>
            <a:off x="250825" y="692150"/>
            <a:ext cx="8704263" cy="5440363"/>
          </a:xfrm>
        </p:spPr>
        <p:txBody>
          <a:bodyPr/>
          <a:lstStyle/>
          <a:p>
            <a:r>
              <a:rPr lang="zh-CN" altLang="en-US"/>
              <a:t>基于模</a:t>
            </a:r>
            <a:r>
              <a:rPr lang="en-US" altLang="zh-CN"/>
              <a:t>2</a:t>
            </a:r>
            <a:r>
              <a:rPr lang="zh-CN" altLang="en-US"/>
              <a:t>运算的</a:t>
            </a:r>
            <a:r>
              <a:rPr lang="en-US" altLang="zh-CN"/>
              <a:t>CRC</a:t>
            </a:r>
          </a:p>
          <a:p>
            <a:pPr lvl="1">
              <a:lnSpc>
                <a:spcPct val="90000"/>
              </a:lnSpc>
            </a:pPr>
            <a:r>
              <a:rPr lang="en-US" altLang="zh-CN" i="1"/>
              <a:t>T </a:t>
            </a:r>
            <a:r>
              <a:rPr lang="en-US" altLang="zh-CN"/>
              <a:t>= </a:t>
            </a:r>
            <a:r>
              <a:rPr lang="en-US" altLang="zh-CN" i="1"/>
              <a:t>n</a:t>
            </a:r>
            <a:r>
              <a:rPr lang="en-US" altLang="zh-CN"/>
              <a:t>-bit</a:t>
            </a:r>
            <a:r>
              <a:rPr lang="zh-CN" altLang="en-US"/>
              <a:t>帧</a:t>
            </a:r>
            <a:endParaRPr lang="en-US" altLang="zh-CN"/>
          </a:p>
          <a:p>
            <a:pPr lvl="1">
              <a:lnSpc>
                <a:spcPct val="90000"/>
              </a:lnSpc>
            </a:pPr>
            <a:r>
              <a:rPr lang="en-US" altLang="zh-CN" i="1"/>
              <a:t>D </a:t>
            </a:r>
            <a:r>
              <a:rPr lang="en-US" altLang="zh-CN"/>
              <a:t>= </a:t>
            </a:r>
            <a:r>
              <a:rPr lang="en-US" altLang="zh-CN" i="1"/>
              <a:t>k</a:t>
            </a:r>
            <a:r>
              <a:rPr lang="en-US" altLang="zh-CN"/>
              <a:t>-bit</a:t>
            </a:r>
            <a:r>
              <a:rPr lang="zh-CN" altLang="en-US"/>
              <a:t>内容数据；是</a:t>
            </a:r>
            <a:r>
              <a:rPr lang="en-US" altLang="zh-CN" i="1"/>
              <a:t>T</a:t>
            </a:r>
            <a:r>
              <a:rPr lang="zh-CN" altLang="en-US"/>
              <a:t>的前</a:t>
            </a:r>
            <a:r>
              <a:rPr lang="en-US" altLang="zh-CN" i="1"/>
              <a:t>k</a:t>
            </a:r>
            <a:r>
              <a:rPr lang="zh-CN" altLang="en-US"/>
              <a:t>个</a:t>
            </a:r>
            <a:r>
              <a:rPr lang="en-US" altLang="zh-CN"/>
              <a:t>bit</a:t>
            </a:r>
          </a:p>
          <a:p>
            <a:pPr lvl="1">
              <a:lnSpc>
                <a:spcPct val="90000"/>
              </a:lnSpc>
            </a:pPr>
            <a:r>
              <a:rPr lang="en-US" altLang="zh-CN" i="1"/>
              <a:t>F </a:t>
            </a:r>
            <a:r>
              <a:rPr lang="en-US" altLang="zh-CN"/>
              <a:t>= (</a:t>
            </a:r>
            <a:r>
              <a:rPr lang="en-US" altLang="zh-CN" i="1"/>
              <a:t>n </a:t>
            </a:r>
            <a:r>
              <a:rPr lang="en-US" altLang="zh-CN"/>
              <a:t>– </a:t>
            </a:r>
            <a:r>
              <a:rPr lang="en-US" altLang="zh-CN" i="1"/>
              <a:t>k</a:t>
            </a:r>
            <a:r>
              <a:rPr lang="en-US" altLang="zh-CN"/>
              <a:t>)-bit</a:t>
            </a:r>
            <a:r>
              <a:rPr lang="zh-CN" altLang="en-US"/>
              <a:t>的</a:t>
            </a:r>
            <a:r>
              <a:rPr lang="en-US" altLang="zh-CN"/>
              <a:t>FCS</a:t>
            </a:r>
            <a:r>
              <a:rPr lang="zh-CN" altLang="en-US"/>
              <a:t>；是</a:t>
            </a:r>
            <a:r>
              <a:rPr lang="en-US" altLang="zh-CN" i="1"/>
              <a:t>T</a:t>
            </a:r>
            <a:r>
              <a:rPr lang="zh-CN" altLang="en-US"/>
              <a:t>的最后</a:t>
            </a:r>
            <a:r>
              <a:rPr lang="en-US" altLang="zh-CN"/>
              <a:t>(</a:t>
            </a:r>
            <a:r>
              <a:rPr lang="en-US" altLang="zh-CN" i="1"/>
              <a:t>n </a:t>
            </a:r>
            <a:r>
              <a:rPr lang="en-US" altLang="zh-CN"/>
              <a:t>– </a:t>
            </a:r>
            <a:r>
              <a:rPr lang="en-US" altLang="zh-CN" i="1"/>
              <a:t>k</a:t>
            </a:r>
            <a:r>
              <a:rPr lang="en-US" altLang="zh-CN"/>
              <a:t>)</a:t>
            </a:r>
            <a:r>
              <a:rPr lang="zh-CN" altLang="en-US"/>
              <a:t>个</a:t>
            </a:r>
            <a:r>
              <a:rPr lang="en-US" altLang="zh-CN"/>
              <a:t>bit</a:t>
            </a:r>
          </a:p>
          <a:p>
            <a:pPr lvl="1">
              <a:lnSpc>
                <a:spcPct val="90000"/>
              </a:lnSpc>
            </a:pPr>
            <a:r>
              <a:rPr lang="en-US" altLang="zh-CN" i="1"/>
              <a:t>P </a:t>
            </a:r>
            <a:r>
              <a:rPr lang="en-US" altLang="zh-CN"/>
              <a:t>= </a:t>
            </a:r>
            <a:r>
              <a:rPr lang="zh-CN" altLang="en-US"/>
              <a:t>预先设定的除数，包含</a:t>
            </a:r>
            <a:r>
              <a:rPr lang="en-US" altLang="zh-CN" i="1"/>
              <a:t>n</a:t>
            </a:r>
            <a:r>
              <a:rPr lang="en-US" altLang="zh-CN"/>
              <a:t>–</a:t>
            </a:r>
            <a:r>
              <a:rPr lang="en-US" altLang="zh-CN" i="1"/>
              <a:t>k</a:t>
            </a:r>
            <a:r>
              <a:rPr lang="en-US" altLang="zh-CN"/>
              <a:t>+1</a:t>
            </a:r>
            <a:r>
              <a:rPr lang="zh-CN" altLang="en-US"/>
              <a:t>个</a:t>
            </a:r>
            <a:r>
              <a:rPr lang="en-US" altLang="zh-CN"/>
              <a:t>bit</a:t>
            </a:r>
          </a:p>
          <a:p>
            <a:pPr lvl="1">
              <a:lnSpc>
                <a:spcPct val="90000"/>
              </a:lnSpc>
            </a:pPr>
            <a:r>
              <a:rPr lang="en-US" altLang="zh-CN" i="1"/>
              <a:t>Q</a:t>
            </a:r>
            <a:r>
              <a:rPr lang="en-US" altLang="zh-CN"/>
              <a:t> = </a:t>
            </a:r>
            <a:r>
              <a:rPr lang="zh-CN" altLang="en-US"/>
              <a:t>商数</a:t>
            </a:r>
            <a:endParaRPr lang="en-US" altLang="zh-CN"/>
          </a:p>
          <a:p>
            <a:pPr lvl="1">
              <a:lnSpc>
                <a:spcPct val="90000"/>
              </a:lnSpc>
            </a:pPr>
            <a:r>
              <a:rPr lang="en-US" altLang="zh-CN" i="1"/>
              <a:t>R</a:t>
            </a:r>
            <a:r>
              <a:rPr lang="en-US" altLang="zh-CN"/>
              <a:t> = </a:t>
            </a:r>
            <a:r>
              <a:rPr lang="zh-CN" altLang="en-US"/>
              <a:t>余数</a:t>
            </a:r>
          </a:p>
          <a:p>
            <a:endParaRPr lang="zh-CN" altLang="en-US"/>
          </a:p>
        </p:txBody>
      </p:sp>
      <p:sp>
        <p:nvSpPr>
          <p:cNvPr id="4" name="灯片编号占位符 3"/>
          <p:cNvSpPr>
            <a:spLocks noGrp="1"/>
          </p:cNvSpPr>
          <p:nvPr>
            <p:ph type="sldNum" sz="quarter" idx="12"/>
          </p:nvPr>
        </p:nvSpPr>
        <p:spPr/>
        <p:txBody>
          <a:bodyPr/>
          <a:lstStyle/>
          <a:p>
            <a:pPr>
              <a:defRPr/>
            </a:pPr>
            <a:fld id="{D2AA77AC-A3BA-4604-9C2A-6D5748B60966}" type="slidenum">
              <a:rPr lang="zh-CN" altLang="en-US" smtClean="0"/>
              <a:t>12</a:t>
            </a:fld>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内容占位符 2"/>
          <p:cNvSpPr>
            <a:spLocks noGrp="1"/>
          </p:cNvSpPr>
          <p:nvPr>
            <p:ph idx="1"/>
          </p:nvPr>
        </p:nvSpPr>
        <p:spPr>
          <a:xfrm>
            <a:off x="250825" y="692150"/>
            <a:ext cx="8704263" cy="5440363"/>
          </a:xfrm>
        </p:spPr>
        <p:txBody>
          <a:bodyPr/>
          <a:lstStyle/>
          <a:p>
            <a:r>
              <a:rPr lang="en-US" altLang="zh-CN" sz="2800" i="1"/>
              <a:t>T</a:t>
            </a:r>
            <a:r>
              <a:rPr lang="zh-CN" altLang="en-US" sz="2800"/>
              <a:t>可以表示为</a:t>
            </a:r>
            <a:endParaRPr lang="en-US" altLang="zh-CN" sz="2800"/>
          </a:p>
          <a:p>
            <a:r>
              <a:rPr lang="zh-CN" altLang="en-US" sz="2800"/>
              <a:t>将</a:t>
            </a:r>
            <a:r>
              <a:rPr lang="en-US" altLang="zh-CN" sz="2800"/>
              <a:t>2</a:t>
            </a:r>
            <a:r>
              <a:rPr lang="en-US" altLang="zh-CN" sz="2800" i="1" baseline="30000"/>
              <a:t>n</a:t>
            </a:r>
            <a:r>
              <a:rPr lang="en-US" altLang="zh-CN" sz="2800" baseline="30000"/>
              <a:t>-</a:t>
            </a:r>
            <a:r>
              <a:rPr lang="en-US" altLang="zh-CN" sz="2800" i="1" baseline="30000"/>
              <a:t>k</a:t>
            </a:r>
            <a:r>
              <a:rPr lang="en-US" altLang="zh-CN" sz="2800" i="1"/>
              <a:t>D</a:t>
            </a:r>
            <a:r>
              <a:rPr lang="zh-CN" altLang="en-US" sz="2800"/>
              <a:t>除以</a:t>
            </a:r>
            <a:r>
              <a:rPr lang="en-US" altLang="zh-CN" sz="2800" i="1"/>
              <a:t>P</a:t>
            </a:r>
            <a:r>
              <a:rPr lang="zh-CN" altLang="en-US" sz="2800"/>
              <a:t>，得到</a:t>
            </a:r>
            <a:endParaRPr lang="en-US" altLang="zh-CN" sz="2800"/>
          </a:p>
          <a:p>
            <a:endParaRPr lang="en-US" altLang="zh-CN" sz="2800"/>
          </a:p>
          <a:p>
            <a:endParaRPr lang="en-US" altLang="zh-CN" sz="2800"/>
          </a:p>
          <a:p>
            <a:r>
              <a:rPr lang="zh-CN" altLang="en-US" sz="2800"/>
              <a:t>将</a:t>
            </a:r>
            <a:r>
              <a:rPr lang="en-US" altLang="zh-CN" sz="2800" i="1"/>
              <a:t>R</a:t>
            </a:r>
            <a:r>
              <a:rPr lang="zh-CN" altLang="en-US" sz="2800"/>
              <a:t>作为</a:t>
            </a:r>
            <a:r>
              <a:rPr lang="en-US" altLang="zh-CN" sz="2800"/>
              <a:t>FCS</a:t>
            </a:r>
            <a:r>
              <a:rPr lang="zh-CN" altLang="en-US" sz="2800"/>
              <a:t>，</a:t>
            </a:r>
            <a:r>
              <a:rPr lang="en-US" altLang="zh-CN" sz="2800" i="1"/>
              <a:t>F</a:t>
            </a:r>
            <a:r>
              <a:rPr lang="en-US" altLang="zh-CN" sz="2800"/>
              <a:t>=</a:t>
            </a:r>
            <a:r>
              <a:rPr lang="en-US" altLang="zh-CN" sz="2800" i="1"/>
              <a:t>R</a:t>
            </a:r>
            <a:r>
              <a:rPr lang="zh-CN" altLang="en-US" sz="2800"/>
              <a:t>，                    ，</a:t>
            </a:r>
            <a:r>
              <a:rPr lang="en-US" altLang="zh-CN" sz="2800" i="1"/>
              <a:t>T</a:t>
            </a:r>
            <a:r>
              <a:rPr lang="zh-CN" altLang="en-US" sz="2800"/>
              <a:t>能否被</a:t>
            </a:r>
            <a:r>
              <a:rPr lang="en-US" altLang="zh-CN" sz="2800" i="1"/>
              <a:t>P</a:t>
            </a:r>
            <a:r>
              <a:rPr lang="zh-CN" altLang="en-US" sz="2800"/>
              <a:t>整除？</a:t>
            </a:r>
            <a:endParaRPr lang="en-US" altLang="zh-CN" sz="2800"/>
          </a:p>
          <a:p>
            <a:endParaRPr lang="en-US" altLang="zh-CN" sz="2800"/>
          </a:p>
          <a:p>
            <a:endParaRPr lang="en-US" altLang="zh-CN" sz="2800"/>
          </a:p>
          <a:p>
            <a:endParaRPr lang="en-US" altLang="zh-CN" sz="2800"/>
          </a:p>
          <a:p>
            <a:pPr lvl="1"/>
            <a:endParaRPr lang="en-US" altLang="zh-CN" sz="2400"/>
          </a:p>
          <a:p>
            <a:pPr lvl="1"/>
            <a:r>
              <a:rPr lang="zh-CN" altLang="en-US" sz="2400"/>
              <a:t>由于是模</a:t>
            </a:r>
            <a:r>
              <a:rPr lang="en-US" altLang="zh-CN" sz="2400"/>
              <a:t>2</a:t>
            </a:r>
            <a:r>
              <a:rPr lang="zh-CN" altLang="en-US" sz="2400"/>
              <a:t>运算，所以</a:t>
            </a:r>
            <a:r>
              <a:rPr lang="en-US" altLang="zh-CN" sz="2400" i="1"/>
              <a:t>R</a:t>
            </a:r>
            <a:r>
              <a:rPr lang="en-US" altLang="zh-CN" sz="2400"/>
              <a:t>+</a:t>
            </a:r>
            <a:r>
              <a:rPr lang="en-US" altLang="zh-CN" sz="2400" i="1"/>
              <a:t>R</a:t>
            </a:r>
            <a:r>
              <a:rPr lang="en-US" altLang="zh-CN" sz="2400"/>
              <a:t>=0</a:t>
            </a:r>
          </a:p>
          <a:p>
            <a:r>
              <a:rPr lang="zh-CN" altLang="en-US" sz="2800"/>
              <a:t>如何获得</a:t>
            </a:r>
            <a:r>
              <a:rPr lang="en-US" altLang="zh-CN" sz="2800"/>
              <a:t>FCS</a:t>
            </a:r>
            <a:r>
              <a:rPr lang="zh-CN" altLang="en-US" sz="2800"/>
              <a:t>？</a:t>
            </a:r>
            <a:r>
              <a:rPr lang="zh-CN" altLang="en-US" sz="2800" b="1"/>
              <a:t>将</a:t>
            </a:r>
            <a:r>
              <a:rPr lang="en-US" altLang="zh-CN" sz="2800" b="1"/>
              <a:t>2</a:t>
            </a:r>
            <a:r>
              <a:rPr lang="en-US" altLang="zh-CN" sz="2800" b="1" i="1" baseline="30000"/>
              <a:t>n</a:t>
            </a:r>
            <a:r>
              <a:rPr lang="en-US" altLang="zh-CN" sz="2800" b="1" baseline="30000"/>
              <a:t>-</a:t>
            </a:r>
            <a:r>
              <a:rPr lang="en-US" altLang="zh-CN" sz="2800" b="1" i="1" baseline="30000"/>
              <a:t>k</a:t>
            </a:r>
            <a:r>
              <a:rPr lang="en-US" altLang="zh-CN" sz="2800" b="1" i="1"/>
              <a:t>D</a:t>
            </a:r>
            <a:r>
              <a:rPr lang="zh-CN" altLang="en-US" sz="2800" b="1"/>
              <a:t>除以</a:t>
            </a:r>
            <a:r>
              <a:rPr lang="en-US" altLang="zh-CN" sz="2800" b="1" i="1"/>
              <a:t>P</a:t>
            </a:r>
            <a:r>
              <a:rPr lang="zh-CN" altLang="en-US" sz="2800" b="1"/>
              <a:t>，得到的余数作为</a:t>
            </a:r>
            <a:r>
              <a:rPr lang="en-US" altLang="zh-CN" sz="2800" b="1"/>
              <a:t>FCS</a:t>
            </a:r>
            <a:r>
              <a:rPr lang="zh-CN" altLang="en-US" sz="2800" b="1"/>
              <a:t>即可。</a:t>
            </a:r>
            <a:endParaRPr lang="en-US" altLang="zh-CN" sz="2800"/>
          </a:p>
        </p:txBody>
      </p:sp>
      <p:sp>
        <p:nvSpPr>
          <p:cNvPr id="4" name="灯片编号占位符 3"/>
          <p:cNvSpPr>
            <a:spLocks noGrp="1"/>
          </p:cNvSpPr>
          <p:nvPr>
            <p:ph type="sldNum" sz="quarter" idx="12"/>
          </p:nvPr>
        </p:nvSpPr>
        <p:spPr/>
        <p:txBody>
          <a:bodyPr/>
          <a:lstStyle/>
          <a:p>
            <a:pPr>
              <a:defRPr/>
            </a:pPr>
            <a:fld id="{AF4A64E8-9DD5-4479-91D7-49F411E6B2BE}" type="slidenum">
              <a:rPr lang="zh-CN" altLang="en-US" smtClean="0"/>
              <a:t>13</a:t>
            </a:fld>
            <a:endParaRPr lang="zh-CN" altLang="en-US"/>
          </a:p>
        </p:txBody>
      </p:sp>
      <p:graphicFrame>
        <p:nvGraphicFramePr>
          <p:cNvPr id="2050" name="Object 3"/>
          <p:cNvGraphicFramePr>
            <a:graphicFrameLocks noChangeAspect="1"/>
          </p:cNvGraphicFramePr>
          <p:nvPr/>
        </p:nvGraphicFramePr>
        <p:xfrm>
          <a:off x="2771775" y="692150"/>
          <a:ext cx="2222500" cy="463550"/>
        </p:xfrm>
        <a:graphic>
          <a:graphicData uri="http://schemas.openxmlformats.org/presentationml/2006/ole">
            <mc:AlternateContent xmlns:mc="http://schemas.openxmlformats.org/markup-compatibility/2006">
              <mc:Choice xmlns:v="urn:schemas-microsoft-com:vml" Requires="v">
                <p:oleObj spid="_x0000_s2131" name="Equation" r:id="rId3" imgW="21945600" imgH="4572000" progId="Equation.3">
                  <p:embed/>
                </p:oleObj>
              </mc:Choice>
              <mc:Fallback>
                <p:oleObj name="Equation" r:id="rId3" imgW="21945600" imgH="4572000" progId="Equation.3">
                  <p:embed/>
                  <p:pic>
                    <p:nvPicPr>
                      <p:cNvPr id="0" name="Object 3"/>
                      <p:cNvPicPr>
                        <a:picLocks noChangeAspect="1"/>
                      </p:cNvPicPr>
                      <p:nvPr/>
                    </p:nvPicPr>
                    <p:blipFill>
                      <a:blip r:embed="rId4"/>
                      <a:stretch>
                        <a:fillRect/>
                      </a:stretch>
                    </p:blipFill>
                    <p:spPr>
                      <a:xfrm>
                        <a:off x="2771775" y="692150"/>
                        <a:ext cx="2222500" cy="463550"/>
                      </a:xfrm>
                      <a:prstGeom prst="rect">
                        <a:avLst/>
                      </a:prstGeom>
                      <a:noFill/>
                      <a:ln w="9525">
                        <a:noFill/>
                      </a:ln>
                    </p:spPr>
                  </p:pic>
                </p:oleObj>
              </mc:Fallback>
            </mc:AlternateContent>
          </a:graphicData>
        </a:graphic>
      </p:graphicFrame>
      <p:graphicFrame>
        <p:nvGraphicFramePr>
          <p:cNvPr id="2051" name="Object 4"/>
          <p:cNvGraphicFramePr>
            <a:graphicFrameLocks noChangeAspect="1"/>
          </p:cNvGraphicFramePr>
          <p:nvPr/>
        </p:nvGraphicFramePr>
        <p:xfrm>
          <a:off x="2908300" y="1781175"/>
          <a:ext cx="2808288" cy="927100"/>
        </p:xfrm>
        <a:graphic>
          <a:graphicData uri="http://schemas.openxmlformats.org/presentationml/2006/ole">
            <mc:AlternateContent xmlns:mc="http://schemas.openxmlformats.org/markup-compatibility/2006">
              <mc:Choice xmlns:v="urn:schemas-microsoft-com:vml" Requires="v">
                <p:oleObj spid="_x0000_s2132" name="Equation" r:id="rId5" imgW="23164800" imgH="10058400" progId="Equation.3">
                  <p:embed/>
                </p:oleObj>
              </mc:Choice>
              <mc:Fallback>
                <p:oleObj name="Equation" r:id="rId5" imgW="23164800" imgH="10058400" progId="Equation.3">
                  <p:embed/>
                  <p:pic>
                    <p:nvPicPr>
                      <p:cNvPr id="0" name="Object 4"/>
                      <p:cNvPicPr>
                        <a:picLocks noChangeAspect="1"/>
                      </p:cNvPicPr>
                      <p:nvPr/>
                    </p:nvPicPr>
                    <p:blipFill>
                      <a:blip r:embed="rId6"/>
                      <a:stretch>
                        <a:fillRect/>
                      </a:stretch>
                    </p:blipFill>
                    <p:spPr>
                      <a:xfrm>
                        <a:off x="2908300" y="1781175"/>
                        <a:ext cx="2808288" cy="927100"/>
                      </a:xfrm>
                      <a:prstGeom prst="rect">
                        <a:avLst/>
                      </a:prstGeom>
                      <a:noFill/>
                      <a:ln w="9525">
                        <a:noFill/>
                      </a:ln>
                    </p:spPr>
                  </p:pic>
                </p:oleObj>
              </mc:Fallback>
            </mc:AlternateContent>
          </a:graphicData>
        </a:graphic>
      </p:graphicFrame>
      <p:graphicFrame>
        <p:nvGraphicFramePr>
          <p:cNvPr id="2052" name="Object 5"/>
          <p:cNvGraphicFramePr>
            <a:graphicFrameLocks noChangeAspect="1"/>
          </p:cNvGraphicFramePr>
          <p:nvPr/>
        </p:nvGraphicFramePr>
        <p:xfrm>
          <a:off x="3781425" y="2801938"/>
          <a:ext cx="1943100" cy="411162"/>
        </p:xfrm>
        <a:graphic>
          <a:graphicData uri="http://schemas.openxmlformats.org/presentationml/2006/ole">
            <mc:AlternateContent xmlns:mc="http://schemas.openxmlformats.org/markup-compatibility/2006">
              <mc:Choice xmlns:v="urn:schemas-microsoft-com:vml" Requires="v">
                <p:oleObj spid="_x0000_s2133" name="Equation" r:id="rId7" imgW="21640800" imgH="4572000" progId="Equation.3">
                  <p:embed/>
                </p:oleObj>
              </mc:Choice>
              <mc:Fallback>
                <p:oleObj name="Equation" r:id="rId7" imgW="21640800" imgH="4572000" progId="Equation.3">
                  <p:embed/>
                  <p:pic>
                    <p:nvPicPr>
                      <p:cNvPr id="0" name="Object 5"/>
                      <p:cNvPicPr>
                        <a:picLocks noChangeAspect="1"/>
                      </p:cNvPicPr>
                      <p:nvPr/>
                    </p:nvPicPr>
                    <p:blipFill>
                      <a:blip r:embed="rId8"/>
                      <a:stretch>
                        <a:fillRect/>
                      </a:stretch>
                    </p:blipFill>
                    <p:spPr>
                      <a:xfrm>
                        <a:off x="3781425" y="2801938"/>
                        <a:ext cx="1943100" cy="411162"/>
                      </a:xfrm>
                      <a:prstGeom prst="rect">
                        <a:avLst/>
                      </a:prstGeom>
                      <a:noFill/>
                      <a:ln w="9525">
                        <a:noFill/>
                      </a:ln>
                    </p:spPr>
                  </p:pic>
                </p:oleObj>
              </mc:Fallback>
            </mc:AlternateContent>
          </a:graphicData>
        </a:graphic>
      </p:graphicFrame>
      <p:graphicFrame>
        <p:nvGraphicFramePr>
          <p:cNvPr id="2053" name="Object 6"/>
          <p:cNvGraphicFramePr>
            <a:graphicFrameLocks noChangeAspect="1"/>
          </p:cNvGraphicFramePr>
          <p:nvPr/>
        </p:nvGraphicFramePr>
        <p:xfrm>
          <a:off x="684213" y="3213100"/>
          <a:ext cx="3979862" cy="1760538"/>
        </p:xfrm>
        <a:graphic>
          <a:graphicData uri="http://schemas.openxmlformats.org/presentationml/2006/ole">
            <mc:AlternateContent xmlns:mc="http://schemas.openxmlformats.org/markup-compatibility/2006">
              <mc:Choice xmlns:v="urn:schemas-microsoft-com:vml" Requires="v">
                <p:oleObj spid="_x0000_s2134" name="Equation" r:id="rId9" imgW="39319200" imgH="17373600" progId="Equation.DSMT4">
                  <p:embed/>
                </p:oleObj>
              </mc:Choice>
              <mc:Fallback>
                <p:oleObj name="Equation" r:id="rId9" imgW="39319200" imgH="17373600" progId="Equation.DSMT4">
                  <p:embed/>
                  <p:pic>
                    <p:nvPicPr>
                      <p:cNvPr id="0" name="Object 6"/>
                      <p:cNvPicPr>
                        <a:picLocks noChangeAspect="1"/>
                      </p:cNvPicPr>
                      <p:nvPr/>
                    </p:nvPicPr>
                    <p:blipFill>
                      <a:blip r:embed="rId10"/>
                      <a:stretch>
                        <a:fillRect/>
                      </a:stretch>
                    </p:blipFill>
                    <p:spPr>
                      <a:xfrm>
                        <a:off x="684213" y="3213100"/>
                        <a:ext cx="3979862" cy="1760538"/>
                      </a:xfrm>
                      <a:prstGeom prst="rect">
                        <a:avLst/>
                      </a:prstGeom>
                      <a:noFill/>
                      <a:ln w="9525">
                        <a:noFill/>
                      </a:ln>
                    </p:spPr>
                  </p:pic>
                </p:oleObj>
              </mc:Fallback>
            </mc:AlternateContent>
          </a:graphicData>
        </a:graphic>
      </p:graphicFrame>
      <p:sp>
        <p:nvSpPr>
          <p:cNvPr id="6" name="椭圆 5"/>
          <p:cNvSpPr/>
          <p:nvPr/>
        </p:nvSpPr>
        <p:spPr>
          <a:xfrm>
            <a:off x="1679575" y="2292350"/>
            <a:ext cx="1674495"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指定除数</a:t>
            </a:r>
          </a:p>
        </p:txBody>
      </p:sp>
      <p:sp>
        <p:nvSpPr>
          <p:cNvPr id="7" name="椭圆 6"/>
          <p:cNvSpPr/>
          <p:nvPr/>
        </p:nvSpPr>
        <p:spPr>
          <a:xfrm>
            <a:off x="1356360" y="1781175"/>
            <a:ext cx="1674495"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实际发送</a:t>
            </a:r>
          </a:p>
        </p:txBody>
      </p:sp>
      <p:sp>
        <p:nvSpPr>
          <p:cNvPr id="8" name="椭圆 7"/>
          <p:cNvSpPr/>
          <p:nvPr/>
        </p:nvSpPr>
        <p:spPr>
          <a:xfrm>
            <a:off x="4375785" y="1709420"/>
            <a:ext cx="61849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商</a:t>
            </a:r>
          </a:p>
        </p:txBody>
      </p:sp>
      <p:sp>
        <p:nvSpPr>
          <p:cNvPr id="9" name="椭圆 8"/>
          <p:cNvSpPr/>
          <p:nvPr/>
        </p:nvSpPr>
        <p:spPr>
          <a:xfrm>
            <a:off x="5560060" y="1837690"/>
            <a:ext cx="1872615" cy="360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余数 </a:t>
            </a:r>
            <a:r>
              <a:rPr lang="en-US" altLang="zh-CN" b="1"/>
              <a:t>FCS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ldLvl="0" animBg="1"/>
      <p:bldP spid="8" grpId="0" bldLvl="0" animBg="1"/>
      <p:bldP spid="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内容占位符 2"/>
          <p:cNvSpPr>
            <a:spLocks noGrp="1"/>
          </p:cNvSpPr>
          <p:nvPr>
            <p:ph idx="1"/>
          </p:nvPr>
        </p:nvSpPr>
        <p:spPr>
          <a:xfrm>
            <a:off x="250825" y="765175"/>
            <a:ext cx="8704263" cy="5367338"/>
          </a:xfrm>
        </p:spPr>
        <p:txBody>
          <a:bodyPr/>
          <a:lstStyle/>
          <a:p>
            <a:r>
              <a:rPr lang="zh-CN" altLang="en-US" sz="2800"/>
              <a:t>例，</a:t>
            </a:r>
            <a:r>
              <a:rPr lang="en-US" altLang="zh-CN" sz="2800" i="1"/>
              <a:t>D</a:t>
            </a:r>
            <a:r>
              <a:rPr lang="en-US" altLang="zh-CN" sz="2800"/>
              <a:t>=10100 01101</a:t>
            </a:r>
            <a:r>
              <a:rPr lang="zh-CN" altLang="en-US" sz="2800"/>
              <a:t>，</a:t>
            </a:r>
            <a:r>
              <a:rPr lang="en-US" altLang="zh-CN" sz="2800" i="1"/>
              <a:t>P</a:t>
            </a:r>
            <a:r>
              <a:rPr lang="en-US" altLang="zh-CN" sz="2800"/>
              <a:t>=110101</a:t>
            </a:r>
            <a:r>
              <a:rPr lang="zh-CN" altLang="en-US" sz="2800"/>
              <a:t>，计算</a:t>
            </a:r>
            <a:r>
              <a:rPr lang="en-US" altLang="zh-CN" sz="2800"/>
              <a:t>FCS</a:t>
            </a:r>
            <a:r>
              <a:rPr lang="zh-CN" altLang="en-US" sz="2800"/>
              <a:t>。</a:t>
            </a:r>
            <a:endParaRPr lang="en-US" altLang="zh-CN" sz="2800"/>
          </a:p>
          <a:p>
            <a:pPr lvl="1"/>
            <a:r>
              <a:rPr lang="en-US" altLang="zh-CN" sz="2400"/>
              <a:t> </a:t>
            </a:r>
            <a:r>
              <a:rPr lang="zh-CN" altLang="en-US" sz="2400"/>
              <a:t>这里</a:t>
            </a:r>
            <a:r>
              <a:rPr lang="en-US" altLang="zh-CN" sz="2400" i="1"/>
              <a:t>k</a:t>
            </a:r>
            <a:r>
              <a:rPr lang="en-US" altLang="zh-CN" sz="2400"/>
              <a:t>=10</a:t>
            </a:r>
            <a:r>
              <a:rPr lang="zh-CN" altLang="en-US" sz="2400"/>
              <a:t>，</a:t>
            </a:r>
            <a:r>
              <a:rPr lang="en-US" altLang="zh-CN" sz="2400"/>
              <a:t>(</a:t>
            </a:r>
            <a:r>
              <a:rPr lang="en-US" altLang="zh-CN" sz="2400" i="1"/>
              <a:t>n</a:t>
            </a:r>
            <a:r>
              <a:rPr lang="en-US" altLang="zh-CN" sz="2400"/>
              <a:t>-</a:t>
            </a:r>
            <a:r>
              <a:rPr lang="en-US" altLang="zh-CN" sz="2400" i="1"/>
              <a:t>k</a:t>
            </a:r>
            <a:r>
              <a:rPr lang="en-US" altLang="zh-CN" sz="2400"/>
              <a:t>)=5</a:t>
            </a:r>
            <a:r>
              <a:rPr lang="zh-CN" altLang="en-US" sz="2400"/>
              <a:t>，</a:t>
            </a:r>
            <a:r>
              <a:rPr lang="en-US" altLang="zh-CN" sz="2400" i="1"/>
              <a:t>n</a:t>
            </a:r>
            <a:r>
              <a:rPr lang="en-US" altLang="zh-CN" sz="2400"/>
              <a:t>=15</a:t>
            </a:r>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i="1"/>
          </a:p>
          <a:p>
            <a:pPr lvl="1"/>
            <a:r>
              <a:rPr lang="en-US" altLang="zh-CN" sz="2400" i="1"/>
              <a:t>R</a:t>
            </a:r>
            <a:r>
              <a:rPr lang="en-US" altLang="zh-CN" sz="2400"/>
              <a:t>=01110</a:t>
            </a:r>
            <a:br>
              <a:rPr lang="en-US" altLang="zh-CN" sz="2400"/>
            </a:br>
            <a:endParaRPr lang="en-US" altLang="zh-CN" sz="2400"/>
          </a:p>
        </p:txBody>
      </p:sp>
      <p:sp>
        <p:nvSpPr>
          <p:cNvPr id="4" name="灯片编号占位符 3"/>
          <p:cNvSpPr>
            <a:spLocks noGrp="1"/>
          </p:cNvSpPr>
          <p:nvPr>
            <p:ph type="sldNum" sz="quarter" idx="12"/>
          </p:nvPr>
        </p:nvSpPr>
        <p:spPr/>
        <p:txBody>
          <a:bodyPr/>
          <a:lstStyle/>
          <a:p>
            <a:pPr>
              <a:defRPr/>
            </a:pPr>
            <a:fld id="{C4E36392-5674-4ECC-A9AB-47D26F733D83}" type="slidenum">
              <a:rPr lang="zh-CN" altLang="en-US" smtClean="0"/>
              <a:t>14</a:t>
            </a:fld>
            <a:endParaRPr lang="zh-CN" altLang="en-US"/>
          </a:p>
        </p:txBody>
      </p:sp>
      <p:pic>
        <p:nvPicPr>
          <p:cNvPr id="28675" name="Picture 2"/>
          <p:cNvPicPr>
            <a:picLocks noChangeAspect="1" noChangeArrowheads="1"/>
          </p:cNvPicPr>
          <p:nvPr/>
        </p:nvPicPr>
        <p:blipFill>
          <a:blip r:embed="rId2">
            <a:lum bright="-10000" contrast="40000"/>
          </a:blip>
          <a:srcRect/>
          <a:stretch>
            <a:fillRect/>
          </a:stretch>
        </p:blipFill>
        <p:spPr bwMode="auto">
          <a:xfrm>
            <a:off x="1187450" y="1773238"/>
            <a:ext cx="7346950" cy="4319587"/>
          </a:xfrm>
          <a:prstGeom prst="rect">
            <a:avLst/>
          </a:prstGeom>
          <a:noFill/>
          <a:ln w="9525">
            <a:noFill/>
            <a:miter lim="800000"/>
            <a:headEnd/>
            <a:tailEnd/>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内容占位符 2"/>
          <p:cNvSpPr>
            <a:spLocks noGrp="1"/>
          </p:cNvSpPr>
          <p:nvPr>
            <p:ph idx="1"/>
          </p:nvPr>
        </p:nvSpPr>
        <p:spPr>
          <a:xfrm>
            <a:off x="250825" y="692150"/>
            <a:ext cx="8704263" cy="5440363"/>
          </a:xfrm>
        </p:spPr>
        <p:txBody>
          <a:bodyPr/>
          <a:lstStyle/>
          <a:p>
            <a:r>
              <a:rPr lang="en-US" altLang="zh-CN" sz="2800"/>
              <a:t>2</a:t>
            </a:r>
            <a:r>
              <a:rPr lang="en-US" altLang="zh-CN" sz="2800" i="1" baseline="30000"/>
              <a:t>n</a:t>
            </a:r>
            <a:r>
              <a:rPr lang="en-US" altLang="zh-CN" sz="2800" baseline="30000"/>
              <a:t>-</a:t>
            </a:r>
            <a:r>
              <a:rPr lang="en-US" altLang="zh-CN" sz="2800" i="1" baseline="30000"/>
              <a:t>k</a:t>
            </a:r>
            <a:r>
              <a:rPr lang="en-US" altLang="zh-CN" sz="2800" i="1"/>
              <a:t>D+R=T=</a:t>
            </a:r>
            <a:r>
              <a:rPr lang="en-US" altLang="zh-CN" sz="2800"/>
              <a:t>101000110101110</a:t>
            </a:r>
          </a:p>
          <a:p>
            <a:r>
              <a:rPr lang="zh-CN" altLang="en-US" sz="2800"/>
              <a:t>如果传输中无差错，则</a:t>
            </a:r>
            <a:r>
              <a:rPr lang="en-US" altLang="zh-CN" sz="2800" i="1"/>
              <a:t>T</a:t>
            </a:r>
            <a:r>
              <a:rPr lang="zh-CN" altLang="en-US" sz="2800"/>
              <a:t>可以被</a:t>
            </a:r>
            <a:r>
              <a:rPr lang="en-US" altLang="zh-CN" sz="2800" i="1"/>
              <a:t>P</a:t>
            </a:r>
            <a:r>
              <a:rPr lang="zh-CN" altLang="en-US" sz="2800"/>
              <a:t>整除</a:t>
            </a:r>
          </a:p>
        </p:txBody>
      </p:sp>
      <p:sp>
        <p:nvSpPr>
          <p:cNvPr id="4" name="灯片编号占位符 3"/>
          <p:cNvSpPr>
            <a:spLocks noGrp="1"/>
          </p:cNvSpPr>
          <p:nvPr>
            <p:ph type="sldNum" sz="quarter" idx="12"/>
          </p:nvPr>
        </p:nvSpPr>
        <p:spPr/>
        <p:txBody>
          <a:bodyPr/>
          <a:lstStyle/>
          <a:p>
            <a:pPr>
              <a:defRPr/>
            </a:pPr>
            <a:fld id="{43114F9C-A9BC-4E6E-986A-BCEBB2ECD732}" type="slidenum">
              <a:rPr lang="zh-CN" altLang="en-US" smtClean="0"/>
              <a:t>15</a:t>
            </a:fld>
            <a:endParaRPr lang="zh-CN" altLang="en-US"/>
          </a:p>
        </p:txBody>
      </p:sp>
      <p:pic>
        <p:nvPicPr>
          <p:cNvPr id="29699" name="Picture 2"/>
          <p:cNvPicPr>
            <a:picLocks noChangeAspect="1" noChangeArrowheads="1"/>
          </p:cNvPicPr>
          <p:nvPr/>
        </p:nvPicPr>
        <p:blipFill>
          <a:blip r:embed="rId2">
            <a:lum bright="-10000" contrast="40000"/>
          </a:blip>
          <a:srcRect/>
          <a:stretch>
            <a:fillRect/>
          </a:stretch>
        </p:blipFill>
        <p:spPr bwMode="auto">
          <a:xfrm>
            <a:off x="971550" y="1989138"/>
            <a:ext cx="6872288" cy="4392612"/>
          </a:xfrm>
          <a:prstGeom prst="rect">
            <a:avLst/>
          </a:prstGeom>
          <a:noFill/>
          <a:ln w="9525">
            <a:noFill/>
            <a:miter lim="800000"/>
            <a:headEnd/>
            <a:tailEnd/>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p:cNvSpPr>
            <a:spLocks noGrp="1"/>
          </p:cNvSpPr>
          <p:nvPr>
            <p:ph idx="1"/>
          </p:nvPr>
        </p:nvSpPr>
        <p:spPr>
          <a:xfrm>
            <a:off x="250825" y="692150"/>
            <a:ext cx="8704263" cy="5440363"/>
          </a:xfrm>
        </p:spPr>
        <p:txBody>
          <a:bodyPr/>
          <a:lstStyle/>
          <a:p>
            <a:r>
              <a:rPr lang="en-US" altLang="zh-CN" i="1"/>
              <a:t>P</a:t>
            </a:r>
            <a:r>
              <a:rPr lang="zh-CN" altLang="en-US"/>
              <a:t>的长度是所设计的</a:t>
            </a:r>
            <a:r>
              <a:rPr lang="en-US" altLang="zh-CN"/>
              <a:t>FCS</a:t>
            </a:r>
            <a:r>
              <a:rPr lang="zh-CN" altLang="en-US"/>
              <a:t>的长度</a:t>
            </a:r>
            <a:r>
              <a:rPr lang="en-US" altLang="zh-CN"/>
              <a:t>+1</a:t>
            </a:r>
            <a:r>
              <a:rPr lang="zh-CN" altLang="en-US"/>
              <a:t>。通常，</a:t>
            </a:r>
            <a:r>
              <a:rPr lang="en-US" altLang="zh-CN" i="1"/>
              <a:t>P</a:t>
            </a:r>
            <a:r>
              <a:rPr lang="zh-CN" altLang="en-US"/>
              <a:t>的第一个和最后一个</a:t>
            </a:r>
            <a:r>
              <a:rPr lang="en-US" altLang="zh-CN"/>
              <a:t>bit</a:t>
            </a:r>
            <a:r>
              <a:rPr lang="zh-CN" altLang="en-US"/>
              <a:t>是</a:t>
            </a:r>
            <a:r>
              <a:rPr lang="en-US" altLang="zh-CN"/>
              <a:t>1</a:t>
            </a:r>
            <a:r>
              <a:rPr lang="zh-CN" altLang="en-US"/>
              <a:t>。</a:t>
            </a:r>
            <a:endParaRPr lang="en-US" altLang="zh-CN"/>
          </a:p>
          <a:p>
            <a:r>
              <a:rPr lang="zh-CN" altLang="en-US"/>
              <a:t>如果接收到的</a:t>
            </a:r>
            <a:r>
              <a:rPr lang="en-US" altLang="zh-CN" i="1"/>
              <a:t>T</a:t>
            </a:r>
            <a:r>
              <a:rPr lang="zh-CN" altLang="en-US"/>
              <a:t>中某个</a:t>
            </a:r>
            <a:r>
              <a:rPr lang="en-US" altLang="zh-CN"/>
              <a:t>bit</a:t>
            </a:r>
            <a:r>
              <a:rPr lang="zh-CN" altLang="en-US"/>
              <a:t>翻转，可以在一个</a:t>
            </a:r>
            <a:r>
              <a:rPr lang="en-US" altLang="zh-CN" i="1"/>
              <a:t>n</a:t>
            </a:r>
            <a:r>
              <a:rPr lang="en-US" altLang="zh-CN"/>
              <a:t>-bit</a:t>
            </a:r>
            <a:r>
              <a:rPr lang="zh-CN" altLang="en-US"/>
              <a:t>的帧</a:t>
            </a:r>
            <a:r>
              <a:rPr lang="en-US" altLang="zh-CN" i="1"/>
              <a:t>E</a:t>
            </a:r>
            <a:r>
              <a:rPr lang="zh-CN" altLang="en-US"/>
              <a:t>中把对应</a:t>
            </a:r>
            <a:r>
              <a:rPr lang="en-US" altLang="zh-CN"/>
              <a:t>bit</a:t>
            </a:r>
            <a:r>
              <a:rPr lang="zh-CN" altLang="en-US"/>
              <a:t>设为</a:t>
            </a:r>
            <a:r>
              <a:rPr lang="en-US" altLang="zh-CN"/>
              <a:t>1</a:t>
            </a:r>
            <a:r>
              <a:rPr lang="zh-CN" altLang="en-US"/>
              <a:t>，否则设为</a:t>
            </a:r>
            <a:r>
              <a:rPr lang="en-US" altLang="zh-CN"/>
              <a:t>0</a:t>
            </a:r>
            <a:r>
              <a:rPr lang="zh-CN" altLang="en-US"/>
              <a:t>。</a:t>
            </a:r>
            <a:endParaRPr lang="en-US" altLang="zh-CN"/>
          </a:p>
          <a:p>
            <a:r>
              <a:rPr lang="zh-CN" altLang="en-US"/>
              <a:t>则正确的帧应该是</a:t>
            </a:r>
            <a:r>
              <a:rPr lang="en-US" altLang="zh-CN" i="1"/>
              <a:t>T</a:t>
            </a:r>
            <a:r>
              <a:rPr lang="en-US" altLang="zh-CN" i="1" baseline="-25000"/>
              <a:t>r</a:t>
            </a:r>
            <a:r>
              <a:rPr lang="en-US" altLang="zh-CN"/>
              <a:t>=</a:t>
            </a:r>
            <a:r>
              <a:rPr lang="en-US" altLang="zh-CN" i="1"/>
              <a:t>T  </a:t>
            </a:r>
            <a:r>
              <a:rPr lang="en-US" altLang="zh-CN"/>
              <a:t>⊕</a:t>
            </a:r>
            <a:r>
              <a:rPr lang="en-US" altLang="zh-CN" i="1"/>
              <a:t>E</a:t>
            </a:r>
            <a:r>
              <a:rPr lang="zh-CN" altLang="en-US"/>
              <a:t>。如果</a:t>
            </a:r>
            <a:r>
              <a:rPr lang="en-US" altLang="zh-CN" i="1"/>
              <a:t>T</a:t>
            </a:r>
            <a:r>
              <a:rPr lang="zh-CN" altLang="en-US"/>
              <a:t>在传输中出错，但是</a:t>
            </a:r>
            <a:r>
              <a:rPr lang="en-US" altLang="zh-CN" i="1"/>
              <a:t>T</a:t>
            </a:r>
            <a:r>
              <a:rPr lang="zh-CN" altLang="en-US"/>
              <a:t>能够被</a:t>
            </a:r>
            <a:r>
              <a:rPr lang="en-US" altLang="zh-CN" i="1"/>
              <a:t>P</a:t>
            </a:r>
            <a:r>
              <a:rPr lang="zh-CN" altLang="en-US"/>
              <a:t>整除，表示</a:t>
            </a:r>
            <a:r>
              <a:rPr lang="en-US" altLang="zh-CN" i="1"/>
              <a:t>E</a:t>
            </a:r>
            <a:r>
              <a:rPr lang="zh-CN" altLang="en-US"/>
              <a:t>能够被</a:t>
            </a:r>
            <a:r>
              <a:rPr lang="en-US" altLang="zh-CN" i="1"/>
              <a:t>P</a:t>
            </a:r>
            <a:r>
              <a:rPr lang="zh-CN" altLang="en-US"/>
              <a:t>整除，这种情况的可能性很小。</a:t>
            </a:r>
          </a:p>
        </p:txBody>
      </p:sp>
      <p:sp>
        <p:nvSpPr>
          <p:cNvPr id="4" name="灯片编号占位符 3"/>
          <p:cNvSpPr>
            <a:spLocks noGrp="1"/>
          </p:cNvSpPr>
          <p:nvPr>
            <p:ph type="sldNum" sz="quarter" idx="12"/>
          </p:nvPr>
        </p:nvSpPr>
        <p:spPr/>
        <p:txBody>
          <a:bodyPr/>
          <a:lstStyle/>
          <a:p>
            <a:pPr>
              <a:defRPr/>
            </a:pPr>
            <a:fld id="{9D47B60F-6752-4B0D-BB83-88501A7C7BFA}" type="slidenum">
              <a:rPr lang="zh-CN" altLang="en-US" smtClean="0"/>
              <a:t>16</a:t>
            </a:fld>
            <a:endParaRPr lang="zh-CN"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zh-CN" altLang="en-US"/>
              <a:t>用多项式表示</a:t>
            </a:r>
          </a:p>
        </p:txBody>
      </p:sp>
      <p:sp>
        <p:nvSpPr>
          <p:cNvPr id="3076" name="内容占位符 2"/>
          <p:cNvSpPr>
            <a:spLocks noGrp="1"/>
          </p:cNvSpPr>
          <p:nvPr>
            <p:ph idx="1"/>
          </p:nvPr>
        </p:nvSpPr>
        <p:spPr/>
        <p:txBody>
          <a:bodyPr/>
          <a:lstStyle/>
          <a:p>
            <a:r>
              <a:rPr lang="zh-CN" altLang="en-US" sz="2800"/>
              <a:t>将</a:t>
            </a:r>
            <a:r>
              <a:rPr lang="en-US" altLang="zh-CN" sz="2800" i="1"/>
              <a:t>T</a:t>
            </a:r>
            <a:r>
              <a:rPr lang="zh-CN" altLang="en-US" sz="2800"/>
              <a:t>，</a:t>
            </a:r>
            <a:r>
              <a:rPr lang="en-US" altLang="zh-CN" sz="2800" i="1"/>
              <a:t>D</a:t>
            </a:r>
            <a:r>
              <a:rPr lang="zh-CN" altLang="en-US" sz="2800"/>
              <a:t>，</a:t>
            </a:r>
            <a:r>
              <a:rPr lang="en-US" altLang="zh-CN" sz="2800" i="1"/>
              <a:t>P</a:t>
            </a:r>
            <a:r>
              <a:rPr lang="zh-CN" altLang="en-US" sz="2800"/>
              <a:t>，</a:t>
            </a:r>
            <a:r>
              <a:rPr lang="en-US" altLang="zh-CN" sz="2800" i="1"/>
              <a:t>R</a:t>
            </a:r>
            <a:r>
              <a:rPr lang="zh-CN" altLang="en-US" sz="2800"/>
              <a:t>视为某个变量</a:t>
            </a:r>
            <a:r>
              <a:rPr lang="en-US" altLang="zh-CN" sz="2800" i="1"/>
              <a:t>X</a:t>
            </a:r>
            <a:r>
              <a:rPr lang="zh-CN" altLang="en-US" sz="2800"/>
              <a:t>的多项式，多项式的系数对应相应位置上的二进制数</a:t>
            </a:r>
            <a:endParaRPr lang="en-US" altLang="zh-CN" sz="2800"/>
          </a:p>
          <a:p>
            <a:endParaRPr lang="en-US" altLang="zh-CN" sz="2800"/>
          </a:p>
          <a:p>
            <a:endParaRPr lang="en-US" altLang="zh-CN" sz="2800"/>
          </a:p>
          <a:p>
            <a:endParaRPr lang="en-US" altLang="zh-CN" sz="2800"/>
          </a:p>
          <a:p>
            <a:r>
              <a:rPr lang="zh-CN" altLang="en-US" sz="2800"/>
              <a:t>例，上例中</a:t>
            </a:r>
            <a:r>
              <a:rPr lang="en-US" altLang="zh-CN" sz="2800" i="1"/>
              <a:t>D</a:t>
            </a:r>
            <a:r>
              <a:rPr lang="en-US" altLang="zh-CN" sz="2800"/>
              <a:t>=1010001101</a:t>
            </a:r>
            <a:r>
              <a:rPr lang="zh-CN" altLang="en-US" sz="2800"/>
              <a:t>，</a:t>
            </a:r>
            <a:r>
              <a:rPr lang="en-US" altLang="zh-CN" sz="2800" i="1"/>
              <a:t>P</a:t>
            </a:r>
            <a:r>
              <a:rPr lang="en-US" altLang="zh-CN" sz="2800"/>
              <a:t>=110101</a:t>
            </a:r>
            <a:r>
              <a:rPr lang="zh-CN" altLang="en-US" sz="2800"/>
              <a:t>，即</a:t>
            </a:r>
            <a:r>
              <a:rPr lang="en-US" altLang="zh-CN" sz="2800" i="1"/>
              <a:t>D</a:t>
            </a:r>
            <a:r>
              <a:rPr lang="en-US" altLang="zh-CN" sz="2800"/>
              <a:t>(</a:t>
            </a:r>
            <a:r>
              <a:rPr lang="en-US" altLang="zh-CN" sz="2800" i="1"/>
              <a:t>X</a:t>
            </a:r>
            <a:r>
              <a:rPr lang="en-US" altLang="zh-CN" sz="2800"/>
              <a:t>)=</a:t>
            </a:r>
            <a:r>
              <a:rPr lang="en-US" altLang="zh-CN" sz="2800" i="1"/>
              <a:t>X</a:t>
            </a:r>
            <a:r>
              <a:rPr lang="en-US" altLang="zh-CN" sz="2800" baseline="30000"/>
              <a:t>9</a:t>
            </a:r>
            <a:r>
              <a:rPr lang="en-US" altLang="zh-CN" sz="2800"/>
              <a:t>+</a:t>
            </a:r>
            <a:r>
              <a:rPr lang="en-US" altLang="zh-CN" sz="2800" i="1"/>
              <a:t>X</a:t>
            </a:r>
            <a:r>
              <a:rPr lang="en-US" altLang="zh-CN" sz="2800" baseline="30000"/>
              <a:t>7</a:t>
            </a:r>
            <a:r>
              <a:rPr lang="en-US" altLang="zh-CN" sz="2800"/>
              <a:t>+</a:t>
            </a:r>
            <a:r>
              <a:rPr lang="en-US" altLang="zh-CN" sz="2800" i="1"/>
              <a:t>X</a:t>
            </a:r>
            <a:r>
              <a:rPr lang="en-US" altLang="zh-CN" sz="2800" baseline="30000"/>
              <a:t>3</a:t>
            </a:r>
            <a:r>
              <a:rPr lang="en-US" altLang="zh-CN" sz="2800"/>
              <a:t>+</a:t>
            </a:r>
            <a:r>
              <a:rPr lang="en-US" altLang="zh-CN" sz="2800" i="1"/>
              <a:t>X</a:t>
            </a:r>
            <a:r>
              <a:rPr lang="en-US" altLang="zh-CN" sz="2800" baseline="30000"/>
              <a:t>2</a:t>
            </a:r>
            <a:r>
              <a:rPr lang="en-US" altLang="zh-CN" sz="2800"/>
              <a:t>+1</a:t>
            </a:r>
            <a:r>
              <a:rPr lang="zh-CN" altLang="en-US" sz="2800"/>
              <a:t>，</a:t>
            </a:r>
            <a:r>
              <a:rPr lang="en-US" altLang="zh-CN" sz="2800" i="1"/>
              <a:t>P</a:t>
            </a:r>
            <a:r>
              <a:rPr lang="en-US" altLang="zh-CN" sz="2800"/>
              <a:t>(</a:t>
            </a:r>
            <a:r>
              <a:rPr lang="en-US" altLang="zh-CN" sz="2800" i="1"/>
              <a:t>X</a:t>
            </a:r>
            <a:r>
              <a:rPr lang="en-US" altLang="zh-CN" sz="2800"/>
              <a:t>)=</a:t>
            </a:r>
            <a:r>
              <a:rPr lang="en-US" altLang="zh-CN" sz="2800" i="1"/>
              <a:t>X</a:t>
            </a:r>
            <a:r>
              <a:rPr lang="en-US" altLang="zh-CN" sz="2800" baseline="30000"/>
              <a:t>5</a:t>
            </a:r>
            <a:r>
              <a:rPr lang="en-US" altLang="zh-CN" sz="2800"/>
              <a:t>+</a:t>
            </a:r>
            <a:r>
              <a:rPr lang="en-US" altLang="zh-CN" sz="2800" i="1"/>
              <a:t>X</a:t>
            </a:r>
            <a:r>
              <a:rPr lang="en-US" altLang="zh-CN" sz="2800" baseline="30000"/>
              <a:t>4</a:t>
            </a:r>
            <a:r>
              <a:rPr lang="en-US" altLang="zh-CN" sz="2800"/>
              <a:t>+</a:t>
            </a:r>
            <a:r>
              <a:rPr lang="en-US" altLang="zh-CN" sz="2800" i="1"/>
              <a:t>X</a:t>
            </a:r>
            <a:r>
              <a:rPr lang="en-US" altLang="zh-CN" sz="2800" baseline="30000"/>
              <a:t>2</a:t>
            </a:r>
            <a:r>
              <a:rPr lang="en-US" altLang="zh-CN" sz="2800"/>
              <a:t>+1</a:t>
            </a:r>
            <a:r>
              <a:rPr lang="zh-CN" altLang="en-US" sz="2800"/>
              <a:t>，多项式相除，得到</a:t>
            </a:r>
            <a:r>
              <a:rPr lang="en-US" altLang="zh-CN" sz="2800" i="1"/>
              <a:t>R</a:t>
            </a:r>
            <a:r>
              <a:rPr lang="en-US" altLang="zh-CN" sz="2800"/>
              <a:t>(</a:t>
            </a:r>
            <a:r>
              <a:rPr lang="en-US" altLang="zh-CN" sz="2800" i="1"/>
              <a:t>X</a:t>
            </a:r>
            <a:r>
              <a:rPr lang="en-US" altLang="zh-CN" sz="2800"/>
              <a:t>)=</a:t>
            </a:r>
            <a:r>
              <a:rPr lang="en-US" altLang="zh-CN" sz="2800" i="1"/>
              <a:t>X</a:t>
            </a:r>
            <a:r>
              <a:rPr lang="en-US" altLang="zh-CN" sz="2800" baseline="30000"/>
              <a:t>3</a:t>
            </a:r>
            <a:r>
              <a:rPr lang="en-US" altLang="zh-CN" sz="2800"/>
              <a:t>+</a:t>
            </a:r>
            <a:r>
              <a:rPr lang="en-US" altLang="zh-CN" sz="2800" i="1"/>
              <a:t>X</a:t>
            </a:r>
            <a:r>
              <a:rPr lang="en-US" altLang="zh-CN" sz="2800" baseline="30000"/>
              <a:t>2</a:t>
            </a:r>
            <a:r>
              <a:rPr lang="en-US" altLang="zh-CN" sz="2800"/>
              <a:t>+</a:t>
            </a:r>
            <a:r>
              <a:rPr lang="en-US" altLang="zh-CN" sz="2800" i="1"/>
              <a:t>X</a:t>
            </a:r>
          </a:p>
          <a:p>
            <a:r>
              <a:rPr lang="zh-CN" altLang="en-US" sz="2800"/>
              <a:t>可以用一个多项式</a:t>
            </a:r>
            <a:r>
              <a:rPr lang="en-US" altLang="zh-CN" sz="2800" i="1"/>
              <a:t>P</a:t>
            </a:r>
            <a:r>
              <a:rPr lang="en-US" altLang="zh-CN" sz="2800"/>
              <a:t>(</a:t>
            </a:r>
            <a:r>
              <a:rPr lang="en-US" altLang="zh-CN" sz="2800" i="1"/>
              <a:t>X</a:t>
            </a:r>
            <a:r>
              <a:rPr lang="en-US" altLang="zh-CN" sz="2800"/>
              <a:t>)</a:t>
            </a:r>
            <a:r>
              <a:rPr lang="zh-CN" altLang="en-US" sz="2800"/>
              <a:t>表示一种</a:t>
            </a:r>
            <a:r>
              <a:rPr lang="en-US" altLang="zh-CN" sz="2800"/>
              <a:t>CRC</a:t>
            </a:r>
            <a:endParaRPr lang="zh-CN" altLang="en-US" sz="2800"/>
          </a:p>
        </p:txBody>
      </p:sp>
      <p:sp>
        <p:nvSpPr>
          <p:cNvPr id="4" name="灯片编号占位符 3"/>
          <p:cNvSpPr>
            <a:spLocks noGrp="1"/>
          </p:cNvSpPr>
          <p:nvPr>
            <p:ph type="sldNum" sz="quarter" idx="12"/>
          </p:nvPr>
        </p:nvSpPr>
        <p:spPr/>
        <p:txBody>
          <a:bodyPr/>
          <a:lstStyle/>
          <a:p>
            <a:pPr>
              <a:defRPr/>
            </a:pPr>
            <a:fld id="{CA4732C3-6D78-4130-B5EB-CC7DFB2F4DFE}" type="slidenum">
              <a:rPr lang="zh-CN" altLang="en-US" smtClean="0"/>
              <a:t>17</a:t>
            </a:fld>
            <a:endParaRPr lang="zh-CN" altLang="en-US"/>
          </a:p>
        </p:txBody>
      </p:sp>
      <p:graphicFrame>
        <p:nvGraphicFramePr>
          <p:cNvPr id="3074" name="Object 2"/>
          <p:cNvGraphicFramePr>
            <a:graphicFrameLocks noChangeAspect="1"/>
          </p:cNvGraphicFramePr>
          <p:nvPr/>
        </p:nvGraphicFramePr>
        <p:xfrm>
          <a:off x="611188" y="2781300"/>
          <a:ext cx="3600450" cy="1471613"/>
        </p:xfrm>
        <a:graphic>
          <a:graphicData uri="http://schemas.openxmlformats.org/presentationml/2006/ole">
            <mc:AlternateContent xmlns:mc="http://schemas.openxmlformats.org/markup-compatibility/2006">
              <mc:Choice xmlns:v="urn:schemas-microsoft-com:vml" Requires="v">
                <p:oleObj spid="_x0000_s3095" name="Equation" r:id="rId3" imgW="40233600" imgH="16459200" progId="Equation.3">
                  <p:embed/>
                </p:oleObj>
              </mc:Choice>
              <mc:Fallback>
                <p:oleObj name="Equation" r:id="rId3" imgW="40233600" imgH="16459200" progId="Equation.3">
                  <p:embed/>
                  <p:pic>
                    <p:nvPicPr>
                      <p:cNvPr id="0" name="Object 2"/>
                      <p:cNvPicPr>
                        <a:picLocks noChangeAspect="1"/>
                      </p:cNvPicPr>
                      <p:nvPr/>
                    </p:nvPicPr>
                    <p:blipFill>
                      <a:blip r:embed="rId4"/>
                      <a:stretch>
                        <a:fillRect/>
                      </a:stretch>
                    </p:blipFill>
                    <p:spPr>
                      <a:xfrm>
                        <a:off x="611188" y="2781300"/>
                        <a:ext cx="3600450" cy="1471613"/>
                      </a:xfrm>
                      <a:prstGeom prst="rect">
                        <a:avLst/>
                      </a:prstGeom>
                      <a:noFill/>
                      <a:ln w="9525">
                        <a:noFill/>
                      </a:ln>
                    </p:spPr>
                  </p:pic>
                </p:oleObj>
              </mc:Fallback>
            </mc:AlternateContent>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endParaRPr lang="zh-CN" altLang="en-US"/>
          </a:p>
        </p:txBody>
      </p:sp>
      <p:sp>
        <p:nvSpPr>
          <p:cNvPr id="33794"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3C3BA62-EB66-4C3F-B1B3-250412EBAFA4}" type="slidenum">
              <a:rPr lang="zh-CN" altLang="en-US" smtClean="0"/>
              <a:t>18</a:t>
            </a:fld>
            <a:endParaRPr lang="zh-CN" altLang="en-US"/>
          </a:p>
        </p:txBody>
      </p:sp>
      <p:pic>
        <p:nvPicPr>
          <p:cNvPr id="33796" name="Picture 2"/>
          <p:cNvPicPr>
            <a:picLocks noChangeAspect="1" noChangeArrowheads="1"/>
          </p:cNvPicPr>
          <p:nvPr/>
        </p:nvPicPr>
        <p:blipFill>
          <a:blip r:embed="rId2"/>
          <a:srcRect/>
          <a:stretch>
            <a:fillRect/>
          </a:stretch>
        </p:blipFill>
        <p:spPr bwMode="auto">
          <a:xfrm>
            <a:off x="0" y="1412875"/>
            <a:ext cx="9144000" cy="4778375"/>
          </a:xfrm>
          <a:prstGeom prst="rect">
            <a:avLst/>
          </a:prstGeom>
          <a:noFill/>
          <a:ln w="9525">
            <a:noFill/>
            <a:miter lim="800000"/>
            <a:headEnd/>
            <a:tailEnd/>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en-US" altLang="zh-CN"/>
              <a:t>CRC</a:t>
            </a:r>
            <a:r>
              <a:rPr lang="zh-CN" altLang="en-US"/>
              <a:t>的数字逻辑电路实现</a:t>
            </a:r>
          </a:p>
        </p:txBody>
      </p:sp>
      <p:sp>
        <p:nvSpPr>
          <p:cNvPr id="34818" name="内容占位符 2"/>
          <p:cNvSpPr>
            <a:spLocks noGrp="1"/>
          </p:cNvSpPr>
          <p:nvPr>
            <p:ph idx="1"/>
          </p:nvPr>
        </p:nvSpPr>
        <p:spPr/>
        <p:txBody>
          <a:bodyPr/>
          <a:lstStyle/>
          <a:p>
            <a:r>
              <a:rPr lang="zh-CN" altLang="en-US"/>
              <a:t>电路包括</a:t>
            </a:r>
            <a:endParaRPr lang="en-US" altLang="zh-CN"/>
          </a:p>
          <a:p>
            <a:pPr lvl="1"/>
            <a:r>
              <a:rPr lang="zh-CN" altLang="en-US"/>
              <a:t>异或门</a:t>
            </a:r>
            <a:endParaRPr lang="en-US" altLang="zh-CN"/>
          </a:p>
          <a:p>
            <a:pPr lvl="2"/>
            <a:r>
              <a:rPr lang="zh-CN" altLang="en-US"/>
              <a:t>最多</a:t>
            </a:r>
            <a:r>
              <a:rPr lang="en-US" altLang="zh-CN" i="1"/>
              <a:t>n-k</a:t>
            </a:r>
            <a:r>
              <a:rPr lang="zh-CN" altLang="en-US"/>
              <a:t>个异或门</a:t>
            </a:r>
            <a:endParaRPr lang="en-US" altLang="zh-CN"/>
          </a:p>
          <a:p>
            <a:pPr lvl="2"/>
            <a:r>
              <a:rPr lang="zh-CN" altLang="en-US"/>
              <a:t>每个位置异或门的存在与否对应</a:t>
            </a:r>
            <a:r>
              <a:rPr lang="en-US" altLang="zh-CN" i="1"/>
              <a:t>P</a:t>
            </a:r>
            <a:r>
              <a:rPr lang="en-US" altLang="zh-CN"/>
              <a:t>(</a:t>
            </a:r>
            <a:r>
              <a:rPr lang="en-US" altLang="zh-CN" i="1"/>
              <a:t>X</a:t>
            </a:r>
            <a:r>
              <a:rPr lang="en-US" altLang="zh-CN"/>
              <a:t>)</a:t>
            </a:r>
            <a:r>
              <a:rPr lang="zh-CN" altLang="en-US"/>
              <a:t>中相应位置的系数（</a:t>
            </a:r>
            <a:r>
              <a:rPr lang="en-US" altLang="zh-CN"/>
              <a:t>0</a:t>
            </a:r>
            <a:r>
              <a:rPr lang="zh-CN" altLang="en-US"/>
              <a:t>或</a:t>
            </a:r>
            <a:r>
              <a:rPr lang="en-US" altLang="zh-CN"/>
              <a:t>1</a:t>
            </a:r>
            <a:r>
              <a:rPr lang="zh-CN" altLang="en-US"/>
              <a:t>）</a:t>
            </a:r>
            <a:endParaRPr lang="en-US" altLang="zh-CN"/>
          </a:p>
          <a:p>
            <a:pPr lvl="1"/>
            <a:r>
              <a:rPr lang="zh-CN" altLang="en-US"/>
              <a:t>移位寄存器</a:t>
            </a:r>
            <a:endParaRPr lang="en-US" altLang="zh-CN"/>
          </a:p>
          <a:p>
            <a:pPr lvl="2"/>
            <a:r>
              <a:rPr lang="zh-CN" altLang="en-US"/>
              <a:t>存储一个</a:t>
            </a:r>
            <a:r>
              <a:rPr lang="en-US" altLang="zh-CN"/>
              <a:t>bit</a:t>
            </a:r>
            <a:r>
              <a:rPr lang="zh-CN" altLang="en-US"/>
              <a:t>的数据</a:t>
            </a:r>
            <a:endParaRPr lang="en-US" altLang="zh-CN"/>
          </a:p>
          <a:p>
            <a:pPr lvl="2"/>
            <a:r>
              <a:rPr lang="zh-CN" altLang="en-US"/>
              <a:t>一开始设为</a:t>
            </a:r>
            <a:r>
              <a:rPr lang="en-US" altLang="zh-CN"/>
              <a:t>0</a:t>
            </a:r>
          </a:p>
          <a:p>
            <a:pPr lvl="2"/>
            <a:r>
              <a:rPr lang="en-US" altLang="zh-CN" i="1"/>
              <a:t>n-k</a:t>
            </a:r>
            <a:r>
              <a:rPr lang="zh-CN" altLang="en-US"/>
              <a:t>个移位寄存器表示</a:t>
            </a:r>
            <a:r>
              <a:rPr lang="en-US" altLang="zh-CN"/>
              <a:t>FCS</a:t>
            </a:r>
          </a:p>
          <a:p>
            <a:pPr lvl="2"/>
            <a:endParaRPr lang="zh-CN" altLang="en-US"/>
          </a:p>
        </p:txBody>
      </p:sp>
      <p:sp>
        <p:nvSpPr>
          <p:cNvPr id="4" name="灯片编号占位符 3"/>
          <p:cNvSpPr>
            <a:spLocks noGrp="1"/>
          </p:cNvSpPr>
          <p:nvPr>
            <p:ph type="sldNum" sz="quarter" idx="12"/>
          </p:nvPr>
        </p:nvSpPr>
        <p:spPr/>
        <p:txBody>
          <a:bodyPr/>
          <a:lstStyle/>
          <a:p>
            <a:pPr>
              <a:defRPr/>
            </a:pPr>
            <a:fld id="{D4B3CBD0-CC87-41DB-B1AE-37C561FF4285}" type="slidenum">
              <a:rPr lang="zh-CN" altLang="en-US" smtClean="0"/>
              <a:t>19</a:t>
            </a:fld>
            <a:endParaRPr lang="zh-CN" alt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848995"/>
          </a:xfrm>
        </p:spPr>
        <p:txBody>
          <a:bodyPr/>
          <a:lstStyle/>
          <a:p>
            <a:r>
              <a:rPr lang="zh-CN" altLang="en-US" sz="3600"/>
              <a:t>本章内容</a:t>
            </a:r>
          </a:p>
        </p:txBody>
      </p:sp>
      <p:sp>
        <p:nvSpPr>
          <p:cNvPr id="3" name="内容占位符 2"/>
          <p:cNvSpPr>
            <a:spLocks noGrp="1"/>
          </p:cNvSpPr>
          <p:nvPr>
            <p:ph idx="1"/>
          </p:nvPr>
        </p:nvSpPr>
        <p:spPr>
          <a:xfrm>
            <a:off x="250825" y="923290"/>
            <a:ext cx="8704580" cy="4922520"/>
          </a:xfrm>
        </p:spPr>
        <p:txBody>
          <a:bodyPr/>
          <a:lstStyle/>
          <a:p>
            <a:r>
              <a:rPr lang="zh-CN" altLang="en-US" sz="2800"/>
              <a:t>差错检测</a:t>
            </a:r>
          </a:p>
          <a:p>
            <a:pPr lvl="1"/>
            <a:r>
              <a:rPr lang="zh-CN" altLang="en-US" sz="2400"/>
              <a:t>奇偶校验</a:t>
            </a:r>
          </a:p>
          <a:p>
            <a:pPr lvl="1"/>
            <a:r>
              <a:rPr lang="zh-CN" altLang="en-US" sz="2400"/>
              <a:t>循环冗余校验</a:t>
            </a:r>
          </a:p>
          <a:p>
            <a:r>
              <a:rPr lang="zh-CN" altLang="en-US" sz="2800"/>
              <a:t>纠错码</a:t>
            </a:r>
          </a:p>
          <a:p>
            <a:pPr lvl="1"/>
            <a:r>
              <a:rPr lang="en-US" altLang="zh-CN" sz="2400">
                <a:sym typeface="+mn-ea"/>
              </a:rPr>
              <a:t>hamming</a:t>
            </a:r>
            <a:r>
              <a:rPr lang="zh-CN" altLang="en-US" sz="2400"/>
              <a:t>码</a:t>
            </a:r>
          </a:p>
          <a:p>
            <a:pPr lvl="1"/>
            <a:r>
              <a:rPr lang="zh-CN" altLang="en-US" sz="2400"/>
              <a:t>循环码</a:t>
            </a:r>
          </a:p>
          <a:p>
            <a:pPr lvl="2"/>
            <a:r>
              <a:rPr lang="en-US" altLang="zh-CN" sz="2055"/>
              <a:t>BCH</a:t>
            </a:r>
            <a:r>
              <a:rPr lang="zh-CN" altLang="en-US" sz="2055"/>
              <a:t>码</a:t>
            </a:r>
          </a:p>
          <a:p>
            <a:pPr lvl="2"/>
            <a:r>
              <a:rPr lang="en-US" altLang="zh-CN" sz="2055"/>
              <a:t>Reed-Solomon codes</a:t>
            </a:r>
          </a:p>
          <a:p>
            <a:pPr lvl="1"/>
            <a:r>
              <a:rPr lang="zh-CN" altLang="en-US" sz="2400"/>
              <a:t>块交错</a:t>
            </a:r>
          </a:p>
          <a:p>
            <a:r>
              <a:rPr lang="zh-CN" altLang="en-US" sz="2800"/>
              <a:t>卷积码</a:t>
            </a:r>
          </a:p>
          <a:p>
            <a:pPr lvl="1"/>
            <a:r>
              <a:rPr lang="en-US" altLang="zh-CN" sz="2450"/>
              <a:t>decoding</a:t>
            </a:r>
          </a:p>
          <a:p>
            <a:pPr lvl="1"/>
            <a:r>
              <a:rPr lang="en-US" altLang="zh-CN" sz="2450"/>
              <a:t>Turbo coding</a:t>
            </a:r>
          </a:p>
          <a:p>
            <a:r>
              <a:rPr lang="zh-CN" altLang="en-US" sz="2800"/>
              <a:t>自动重传协议</a:t>
            </a:r>
          </a:p>
        </p:txBody>
      </p:sp>
      <p:sp>
        <p:nvSpPr>
          <p:cNvPr id="4" name="灯片编号占位符 3"/>
          <p:cNvSpPr>
            <a:spLocks noGrp="1"/>
          </p:cNvSpPr>
          <p:nvPr>
            <p:ph type="sldNum" sz="quarter" idx="12"/>
          </p:nvPr>
        </p:nvSpPr>
        <p:spPr/>
        <p:txBody>
          <a:bodyPr/>
          <a:lstStyle/>
          <a:p>
            <a:pPr>
              <a:defRPr/>
            </a:pPr>
            <a:fld id="{A4BD23EE-878F-4211-9AFD-E057CA95343B}" type="slidenum">
              <a:rPr lang="zh-CN" altLang="en-US"/>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内容占位符 2"/>
          <p:cNvSpPr>
            <a:spLocks noGrp="1"/>
          </p:cNvSpPr>
          <p:nvPr>
            <p:ph idx="1"/>
          </p:nvPr>
        </p:nvSpPr>
        <p:spPr>
          <a:xfrm>
            <a:off x="250825" y="692150"/>
            <a:ext cx="8704263" cy="5440363"/>
          </a:xfrm>
        </p:spPr>
        <p:txBody>
          <a:bodyPr/>
          <a:lstStyle/>
          <a:p>
            <a:r>
              <a:rPr lang="zh-CN" altLang="en-US"/>
              <a:t>一般形式的移位寄存电路</a:t>
            </a:r>
          </a:p>
        </p:txBody>
      </p:sp>
      <p:sp>
        <p:nvSpPr>
          <p:cNvPr id="4" name="灯片编号占位符 3"/>
          <p:cNvSpPr>
            <a:spLocks noGrp="1"/>
          </p:cNvSpPr>
          <p:nvPr>
            <p:ph type="sldNum" sz="quarter" idx="12"/>
          </p:nvPr>
        </p:nvSpPr>
        <p:spPr/>
        <p:txBody>
          <a:bodyPr/>
          <a:lstStyle/>
          <a:p>
            <a:pPr>
              <a:defRPr/>
            </a:pPr>
            <a:fld id="{F5B74CC8-38B7-4C9C-A536-0DD81CF9A55D}" type="slidenum">
              <a:rPr lang="zh-CN" altLang="en-US" smtClean="0"/>
              <a:t>20</a:t>
            </a:fld>
            <a:endParaRPr lang="zh-CN" altLang="en-US"/>
          </a:p>
        </p:txBody>
      </p:sp>
      <p:pic>
        <p:nvPicPr>
          <p:cNvPr id="35843" name="Picture 5"/>
          <p:cNvPicPr>
            <a:picLocks noChangeAspect="1" noChangeArrowheads="1"/>
          </p:cNvPicPr>
          <p:nvPr/>
        </p:nvPicPr>
        <p:blipFill>
          <a:blip r:embed="rId2">
            <a:lum bright="-20000" contrast="40000"/>
          </a:blip>
          <a:srcRect/>
          <a:stretch>
            <a:fillRect/>
          </a:stretch>
        </p:blipFill>
        <p:spPr bwMode="auto">
          <a:xfrm>
            <a:off x="0" y="1484313"/>
            <a:ext cx="9042400" cy="5040312"/>
          </a:xfrm>
          <a:prstGeom prst="rect">
            <a:avLst/>
          </a:prstGeom>
          <a:noFill/>
          <a:ln w="9525">
            <a:noFill/>
            <a:miter lim="800000"/>
            <a:headEnd/>
            <a:tailEnd/>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内容占位符 2"/>
          <p:cNvSpPr>
            <a:spLocks noGrp="1"/>
          </p:cNvSpPr>
          <p:nvPr>
            <p:ph idx="1"/>
          </p:nvPr>
        </p:nvSpPr>
        <p:spPr>
          <a:xfrm>
            <a:off x="250825" y="692150"/>
            <a:ext cx="8704263" cy="5440363"/>
          </a:xfrm>
        </p:spPr>
        <p:txBody>
          <a:bodyPr/>
          <a:lstStyle/>
          <a:p>
            <a:r>
              <a:rPr lang="en-US" altLang="zh-CN" i="1"/>
              <a:t>D</a:t>
            </a:r>
            <a:r>
              <a:rPr lang="en-US" altLang="zh-CN"/>
              <a:t>(</a:t>
            </a:r>
            <a:r>
              <a:rPr lang="en-US" altLang="zh-CN" i="1"/>
              <a:t>X</a:t>
            </a:r>
            <a:r>
              <a:rPr lang="en-US" altLang="zh-CN"/>
              <a:t>)=</a:t>
            </a:r>
            <a:r>
              <a:rPr lang="en-US" altLang="zh-CN" i="1"/>
              <a:t>X</a:t>
            </a:r>
            <a:r>
              <a:rPr lang="en-US" altLang="zh-CN" baseline="30000"/>
              <a:t>9</a:t>
            </a:r>
            <a:r>
              <a:rPr lang="en-US" altLang="zh-CN"/>
              <a:t>+</a:t>
            </a:r>
            <a:r>
              <a:rPr lang="en-US" altLang="zh-CN" i="1"/>
              <a:t>X</a:t>
            </a:r>
            <a:r>
              <a:rPr lang="en-US" altLang="zh-CN" baseline="30000"/>
              <a:t>7</a:t>
            </a:r>
            <a:r>
              <a:rPr lang="en-US" altLang="zh-CN"/>
              <a:t>+</a:t>
            </a:r>
            <a:r>
              <a:rPr lang="en-US" altLang="zh-CN" i="1"/>
              <a:t>X</a:t>
            </a:r>
            <a:r>
              <a:rPr lang="en-US" altLang="zh-CN" baseline="30000"/>
              <a:t>3</a:t>
            </a:r>
            <a:r>
              <a:rPr lang="en-US" altLang="zh-CN"/>
              <a:t>+</a:t>
            </a:r>
            <a:r>
              <a:rPr lang="en-US" altLang="zh-CN" i="1"/>
              <a:t>X</a:t>
            </a:r>
            <a:r>
              <a:rPr lang="en-US" altLang="zh-CN" baseline="30000"/>
              <a:t>2</a:t>
            </a:r>
            <a:r>
              <a:rPr lang="en-US" altLang="zh-CN"/>
              <a:t>+1</a:t>
            </a:r>
            <a:r>
              <a:rPr lang="zh-CN" altLang="en-US"/>
              <a:t>，</a:t>
            </a:r>
            <a:r>
              <a:rPr lang="en-US" altLang="zh-CN" i="1"/>
              <a:t>P</a:t>
            </a:r>
            <a:r>
              <a:rPr lang="en-US" altLang="zh-CN"/>
              <a:t>(</a:t>
            </a:r>
            <a:r>
              <a:rPr lang="en-US" altLang="zh-CN" i="1"/>
              <a:t>X</a:t>
            </a:r>
            <a:r>
              <a:rPr lang="en-US" altLang="zh-CN"/>
              <a:t>)=</a:t>
            </a:r>
            <a:r>
              <a:rPr lang="en-US" altLang="zh-CN" i="1"/>
              <a:t>X</a:t>
            </a:r>
            <a:r>
              <a:rPr lang="en-US" altLang="zh-CN" baseline="30000"/>
              <a:t>5</a:t>
            </a:r>
            <a:r>
              <a:rPr lang="en-US" altLang="zh-CN"/>
              <a:t>+</a:t>
            </a:r>
            <a:r>
              <a:rPr lang="en-US" altLang="zh-CN" i="1"/>
              <a:t>X</a:t>
            </a:r>
            <a:r>
              <a:rPr lang="en-US" altLang="zh-CN" baseline="30000"/>
              <a:t>4</a:t>
            </a:r>
            <a:r>
              <a:rPr lang="en-US" altLang="zh-CN"/>
              <a:t>+</a:t>
            </a:r>
            <a:r>
              <a:rPr lang="en-US" altLang="zh-CN" i="1"/>
              <a:t>X</a:t>
            </a:r>
            <a:r>
              <a:rPr lang="en-US" altLang="zh-CN" baseline="30000"/>
              <a:t>2</a:t>
            </a:r>
            <a:r>
              <a:rPr lang="en-US" altLang="zh-CN"/>
              <a:t>+1,</a:t>
            </a:r>
            <a:r>
              <a:rPr lang="zh-CN" altLang="en-US"/>
              <a:t>用移位寄存电路实现</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pPr lvl="1"/>
            <a:r>
              <a:rPr lang="zh-CN" altLang="en-US"/>
              <a:t>两个</a:t>
            </a:r>
            <a:r>
              <a:rPr lang="en-US" altLang="zh-CN"/>
              <a:t>switch</a:t>
            </a:r>
            <a:r>
              <a:rPr lang="zh-CN" altLang="en-US"/>
              <a:t>：在第</a:t>
            </a:r>
            <a:r>
              <a:rPr lang="en-US" altLang="zh-CN"/>
              <a:t>10</a:t>
            </a:r>
            <a:r>
              <a:rPr lang="zh-CN" altLang="en-US"/>
              <a:t>步输入</a:t>
            </a:r>
            <a:r>
              <a:rPr lang="en-US" altLang="zh-CN" i="1"/>
              <a:t>D</a:t>
            </a:r>
            <a:r>
              <a:rPr lang="zh-CN" altLang="en-US"/>
              <a:t>的最后一个</a:t>
            </a:r>
            <a:r>
              <a:rPr lang="en-US" altLang="zh-CN"/>
              <a:t>bit</a:t>
            </a:r>
            <a:r>
              <a:rPr lang="zh-CN" altLang="en-US"/>
              <a:t>后，从</a:t>
            </a:r>
            <a:r>
              <a:rPr lang="en-US" altLang="zh-CN" i="1"/>
              <a:t>A</a:t>
            </a:r>
            <a:r>
              <a:rPr lang="zh-CN" altLang="en-US"/>
              <a:t>切换到</a:t>
            </a:r>
            <a:r>
              <a:rPr lang="en-US" altLang="zh-CN" i="1"/>
              <a:t>B</a:t>
            </a:r>
            <a:r>
              <a:rPr lang="zh-CN" altLang="en-US"/>
              <a:t>，此后</a:t>
            </a:r>
            <a:r>
              <a:rPr lang="en-US" altLang="zh-CN"/>
              <a:t>5</a:t>
            </a:r>
            <a:r>
              <a:rPr lang="zh-CN" altLang="en-US"/>
              <a:t>步输出</a:t>
            </a:r>
            <a:r>
              <a:rPr lang="en-US" altLang="zh-CN"/>
              <a:t>5</a:t>
            </a:r>
            <a:r>
              <a:rPr lang="zh-CN" altLang="en-US"/>
              <a:t>为</a:t>
            </a:r>
            <a:r>
              <a:rPr lang="en-US" altLang="zh-CN"/>
              <a:t>CRC</a:t>
            </a:r>
            <a:r>
              <a:rPr lang="zh-CN" altLang="en-US"/>
              <a:t>校验码</a:t>
            </a:r>
            <a:r>
              <a:rPr lang="en-US" altLang="zh-CN" i="1"/>
              <a:t>R</a:t>
            </a:r>
            <a:endParaRPr lang="zh-CN" altLang="en-US" i="1"/>
          </a:p>
        </p:txBody>
      </p:sp>
      <p:sp>
        <p:nvSpPr>
          <p:cNvPr id="4" name="灯片编号占位符 3"/>
          <p:cNvSpPr>
            <a:spLocks noGrp="1"/>
          </p:cNvSpPr>
          <p:nvPr>
            <p:ph type="sldNum" sz="quarter" idx="12"/>
          </p:nvPr>
        </p:nvSpPr>
        <p:spPr/>
        <p:txBody>
          <a:bodyPr/>
          <a:lstStyle/>
          <a:p>
            <a:pPr>
              <a:defRPr/>
            </a:pPr>
            <a:fld id="{E0C38B4C-41CD-44A4-96DC-AA1819586E04}" type="slidenum">
              <a:rPr lang="zh-CN" altLang="en-US" smtClean="0"/>
              <a:t>21</a:t>
            </a:fld>
            <a:endParaRPr lang="zh-CN" altLang="en-US"/>
          </a:p>
        </p:txBody>
      </p:sp>
      <p:pic>
        <p:nvPicPr>
          <p:cNvPr id="36867" name="Picture 2"/>
          <p:cNvPicPr>
            <a:picLocks noChangeAspect="1" noChangeArrowheads="1"/>
          </p:cNvPicPr>
          <p:nvPr/>
        </p:nvPicPr>
        <p:blipFill>
          <a:blip r:embed="rId2"/>
          <a:srcRect/>
          <a:stretch>
            <a:fillRect/>
          </a:stretch>
        </p:blipFill>
        <p:spPr bwMode="auto">
          <a:xfrm>
            <a:off x="361950" y="1819275"/>
            <a:ext cx="8458200" cy="3409950"/>
          </a:xfrm>
          <a:prstGeom prst="rect">
            <a:avLst/>
          </a:prstGeom>
          <a:noFill/>
          <a:ln w="9525">
            <a:noFill/>
            <a:miter lim="800000"/>
            <a:headEnd/>
            <a:tailEnd/>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E9801B0D-981C-43D6-921C-1E061729DF6F}" type="slidenum">
              <a:rPr lang="zh-CN" altLang="en-US" smtClean="0"/>
              <a:t>22</a:t>
            </a:fld>
            <a:endParaRPr lang="zh-CN" altLang="en-US"/>
          </a:p>
        </p:txBody>
      </p:sp>
      <p:pic>
        <p:nvPicPr>
          <p:cNvPr id="37892" name="Picture 2"/>
          <p:cNvPicPr>
            <a:picLocks noChangeAspect="1" noChangeArrowheads="1"/>
          </p:cNvPicPr>
          <p:nvPr/>
        </p:nvPicPr>
        <p:blipFill>
          <a:blip r:embed="rId2"/>
          <a:srcRect/>
          <a:stretch>
            <a:fillRect/>
          </a:stretch>
        </p:blipFill>
        <p:spPr bwMode="auto">
          <a:xfrm>
            <a:off x="0" y="1371600"/>
            <a:ext cx="9144000" cy="3911600"/>
          </a:xfrm>
          <a:prstGeom prst="rect">
            <a:avLst/>
          </a:prstGeom>
          <a:noFill/>
          <a:ln w="9525">
            <a:noFill/>
            <a:miter lim="800000"/>
            <a:headEnd/>
            <a:tailEnd/>
          </a:ln>
        </p:spPr>
      </p:pic>
      <p:cxnSp>
        <p:nvCxnSpPr>
          <p:cNvPr id="2" name="直接箭头连接符 1"/>
          <p:cNvCxnSpPr/>
          <p:nvPr/>
        </p:nvCxnSpPr>
        <p:spPr>
          <a:xfrm flipH="1">
            <a:off x="1115695" y="2061210"/>
            <a:ext cx="3312160" cy="2159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1764030" y="2061210"/>
            <a:ext cx="575945" cy="28765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2339975" y="2061210"/>
            <a:ext cx="3240405" cy="35115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3000375" y="2061210"/>
            <a:ext cx="563880" cy="35115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564255" y="2132965"/>
            <a:ext cx="3096260" cy="279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250825" y="692150"/>
            <a:ext cx="8704263" cy="5440363"/>
          </a:xfrm>
        </p:spPr>
        <p:txBody>
          <a:bodyPr/>
          <a:lstStyle/>
          <a:p>
            <a:r>
              <a:rPr lang="zh-CN" altLang="en-US" sz="2800"/>
              <a:t>一些常用的</a:t>
            </a:r>
            <a:r>
              <a:rPr lang="en-US" altLang="zh-CN" sz="2800"/>
              <a:t>CRC</a:t>
            </a:r>
            <a:r>
              <a:rPr lang="zh-CN" altLang="en-US" sz="2800"/>
              <a:t>校验</a:t>
            </a:r>
            <a:r>
              <a:rPr lang="en-US" altLang="zh-CN" sz="2800" i="1"/>
              <a:t>P</a:t>
            </a:r>
            <a:r>
              <a:rPr lang="en-US" altLang="zh-CN" sz="2800"/>
              <a:t>(</a:t>
            </a:r>
            <a:r>
              <a:rPr lang="en-US" altLang="zh-CN" sz="2800" i="1"/>
              <a:t>X</a:t>
            </a:r>
            <a:r>
              <a:rPr lang="en-US" altLang="zh-CN" sz="2800"/>
              <a:t>)</a:t>
            </a:r>
          </a:p>
          <a:p>
            <a:pPr lvl="1"/>
            <a:r>
              <a:rPr lang="en-US" altLang="zh-CN" sz="2400"/>
              <a:t>CRC–12 </a:t>
            </a:r>
          </a:p>
          <a:p>
            <a:pPr lvl="2"/>
            <a:r>
              <a:rPr lang="en-US" altLang="zh-CN" sz="2000" i="1"/>
              <a:t>X</a:t>
            </a:r>
            <a:r>
              <a:rPr lang="en-US" altLang="zh-CN" sz="2000" baseline="30000"/>
              <a:t>12 </a:t>
            </a:r>
            <a:r>
              <a:rPr lang="en-US" altLang="zh-CN" sz="2000"/>
              <a:t>+ </a:t>
            </a:r>
            <a:r>
              <a:rPr lang="en-US" altLang="zh-CN" sz="2000" i="1"/>
              <a:t>X</a:t>
            </a:r>
            <a:r>
              <a:rPr lang="en-US" altLang="zh-CN" sz="2000" baseline="30000"/>
              <a:t>11 </a:t>
            </a:r>
            <a:r>
              <a:rPr lang="en-US" altLang="zh-CN" sz="2000"/>
              <a:t>+ </a:t>
            </a:r>
            <a:r>
              <a:rPr lang="en-US" altLang="zh-CN" sz="2000" i="1"/>
              <a:t>X</a:t>
            </a:r>
            <a:r>
              <a:rPr lang="en-US" altLang="zh-CN" sz="2000" baseline="30000"/>
              <a:t>3 </a:t>
            </a:r>
            <a:r>
              <a:rPr lang="en-US" altLang="zh-CN" sz="2000"/>
              <a:t>+ </a:t>
            </a:r>
            <a:r>
              <a:rPr lang="en-US" altLang="zh-CN" sz="2000" i="1"/>
              <a:t>X</a:t>
            </a:r>
            <a:r>
              <a:rPr lang="en-US" altLang="zh-CN" sz="2000" baseline="30000"/>
              <a:t>2 </a:t>
            </a:r>
            <a:r>
              <a:rPr lang="en-US" altLang="zh-CN" sz="2000"/>
              <a:t>+ </a:t>
            </a:r>
            <a:r>
              <a:rPr lang="en-US" altLang="zh-CN" sz="2000" i="1"/>
              <a:t>X</a:t>
            </a:r>
            <a:r>
              <a:rPr lang="en-US" altLang="zh-CN" sz="2000"/>
              <a:t> + 1</a:t>
            </a:r>
          </a:p>
          <a:p>
            <a:pPr lvl="2"/>
            <a:r>
              <a:rPr lang="zh-CN" altLang="en-US" sz="2000"/>
              <a:t>用于传输</a:t>
            </a:r>
            <a:r>
              <a:rPr lang="en-US" altLang="zh-CN" sz="2000"/>
              <a:t>6-bit</a:t>
            </a:r>
            <a:r>
              <a:rPr lang="zh-CN" altLang="en-US" sz="2000"/>
              <a:t>字符串，产生</a:t>
            </a:r>
            <a:r>
              <a:rPr lang="en-US" altLang="zh-CN" sz="2000"/>
              <a:t>12</a:t>
            </a:r>
            <a:r>
              <a:rPr lang="zh-CN" altLang="en-US" sz="2000"/>
              <a:t>位</a:t>
            </a:r>
            <a:r>
              <a:rPr lang="en-US" altLang="zh-CN" sz="2000"/>
              <a:t>FCS</a:t>
            </a:r>
          </a:p>
          <a:p>
            <a:pPr lvl="1"/>
            <a:r>
              <a:rPr lang="en-US" altLang="zh-CN" sz="2400"/>
              <a:t>CRC–16 </a:t>
            </a:r>
          </a:p>
          <a:p>
            <a:pPr lvl="2"/>
            <a:r>
              <a:rPr lang="en-US" altLang="zh-CN" sz="2000" i="1"/>
              <a:t>X</a:t>
            </a:r>
            <a:r>
              <a:rPr lang="en-US" altLang="zh-CN" sz="2000" baseline="30000"/>
              <a:t>16 </a:t>
            </a:r>
            <a:r>
              <a:rPr lang="en-US" altLang="zh-CN" sz="2000"/>
              <a:t>+ </a:t>
            </a:r>
            <a:r>
              <a:rPr lang="en-US" altLang="zh-CN" sz="2000" i="1"/>
              <a:t>X</a:t>
            </a:r>
            <a:r>
              <a:rPr lang="en-US" altLang="zh-CN" sz="2000" baseline="30000"/>
              <a:t>15 </a:t>
            </a:r>
            <a:r>
              <a:rPr lang="en-US" altLang="zh-CN" sz="2000"/>
              <a:t>+ </a:t>
            </a:r>
            <a:r>
              <a:rPr lang="en-US" altLang="zh-CN" sz="2000" i="1"/>
              <a:t>X</a:t>
            </a:r>
            <a:r>
              <a:rPr lang="en-US" altLang="zh-CN" sz="2000" baseline="30000"/>
              <a:t>2 </a:t>
            </a:r>
            <a:r>
              <a:rPr lang="en-US" altLang="zh-CN" sz="2000"/>
              <a:t>+ 1</a:t>
            </a:r>
          </a:p>
          <a:p>
            <a:pPr lvl="2"/>
            <a:r>
              <a:rPr lang="zh-CN" altLang="en-US" sz="2000"/>
              <a:t>用于传输</a:t>
            </a:r>
            <a:r>
              <a:rPr lang="en-US" altLang="zh-CN" sz="2000"/>
              <a:t>8-bit</a:t>
            </a:r>
            <a:r>
              <a:rPr lang="zh-CN" altLang="en-US" sz="2000"/>
              <a:t>字符串，产生</a:t>
            </a:r>
            <a:r>
              <a:rPr lang="en-US" altLang="zh-CN" sz="2000"/>
              <a:t>16</a:t>
            </a:r>
            <a:r>
              <a:rPr lang="zh-CN" altLang="en-US" sz="2000"/>
              <a:t>位</a:t>
            </a:r>
            <a:r>
              <a:rPr lang="en-US" altLang="zh-CN" sz="2000"/>
              <a:t>FCS</a:t>
            </a:r>
          </a:p>
          <a:p>
            <a:pPr lvl="1"/>
            <a:r>
              <a:rPr lang="en-US" altLang="zh-CN" sz="2400"/>
              <a:t>CRC – CCITT </a:t>
            </a:r>
          </a:p>
          <a:p>
            <a:pPr lvl="2"/>
            <a:r>
              <a:rPr lang="en-US" altLang="zh-CN" sz="2000" i="1"/>
              <a:t>X</a:t>
            </a:r>
            <a:r>
              <a:rPr lang="en-US" altLang="zh-CN" sz="2000" baseline="30000"/>
              <a:t>16 </a:t>
            </a:r>
            <a:r>
              <a:rPr lang="en-US" altLang="zh-CN" sz="2000"/>
              <a:t>+ </a:t>
            </a:r>
            <a:r>
              <a:rPr lang="en-US" altLang="zh-CN" sz="2000" i="1"/>
              <a:t>X</a:t>
            </a:r>
            <a:r>
              <a:rPr lang="en-US" altLang="zh-CN" sz="2000" baseline="30000"/>
              <a:t>12 </a:t>
            </a:r>
            <a:r>
              <a:rPr lang="en-US" altLang="zh-CN" sz="2000"/>
              <a:t>+ </a:t>
            </a:r>
            <a:r>
              <a:rPr lang="en-US" altLang="zh-CN" sz="2000" i="1"/>
              <a:t>X</a:t>
            </a:r>
            <a:r>
              <a:rPr lang="en-US" altLang="zh-CN" sz="2000" baseline="30000"/>
              <a:t>5 </a:t>
            </a:r>
            <a:r>
              <a:rPr lang="en-US" altLang="zh-CN" sz="2000"/>
              <a:t>+ 1</a:t>
            </a:r>
          </a:p>
          <a:p>
            <a:pPr lvl="2"/>
            <a:r>
              <a:rPr lang="zh-CN" altLang="en-US" sz="2000"/>
              <a:t>用于传输</a:t>
            </a:r>
            <a:r>
              <a:rPr lang="en-US" altLang="zh-CN" sz="2000"/>
              <a:t>8-bit</a:t>
            </a:r>
            <a:r>
              <a:rPr lang="zh-CN" altLang="en-US" sz="2000"/>
              <a:t>字符串，产生</a:t>
            </a:r>
            <a:r>
              <a:rPr lang="en-US" altLang="zh-CN" sz="2000"/>
              <a:t>16</a:t>
            </a:r>
            <a:r>
              <a:rPr lang="zh-CN" altLang="en-US" sz="2000"/>
              <a:t>位</a:t>
            </a:r>
            <a:r>
              <a:rPr lang="en-US" altLang="zh-CN" sz="2000"/>
              <a:t>FCS</a:t>
            </a:r>
          </a:p>
          <a:p>
            <a:pPr lvl="1"/>
            <a:r>
              <a:rPr lang="en-US" altLang="zh-CN" sz="2400"/>
              <a:t>CRC – 32 </a:t>
            </a:r>
          </a:p>
          <a:p>
            <a:pPr lvl="2"/>
            <a:r>
              <a:rPr lang="en-US" altLang="zh-CN" sz="2000" i="1"/>
              <a:t>X</a:t>
            </a:r>
            <a:r>
              <a:rPr lang="en-US" altLang="zh-CN" sz="2000" baseline="30000"/>
              <a:t>32 </a:t>
            </a:r>
            <a:r>
              <a:rPr lang="en-US" altLang="zh-CN" sz="2000"/>
              <a:t>+ </a:t>
            </a:r>
            <a:r>
              <a:rPr lang="en-US" altLang="zh-CN" sz="2000" i="1"/>
              <a:t>X</a:t>
            </a:r>
            <a:r>
              <a:rPr lang="en-US" altLang="zh-CN" sz="2000" baseline="30000"/>
              <a:t>26 </a:t>
            </a:r>
            <a:r>
              <a:rPr lang="en-US" altLang="zh-CN" sz="2000"/>
              <a:t>+ </a:t>
            </a:r>
            <a:r>
              <a:rPr lang="en-US" altLang="zh-CN" sz="2000" i="1"/>
              <a:t>X</a:t>
            </a:r>
            <a:r>
              <a:rPr lang="en-US" altLang="zh-CN" sz="2000" baseline="30000"/>
              <a:t>23 </a:t>
            </a:r>
            <a:r>
              <a:rPr lang="en-US" altLang="zh-CN" sz="2000"/>
              <a:t>+ </a:t>
            </a:r>
            <a:r>
              <a:rPr lang="en-US" altLang="zh-CN" sz="2000" i="1"/>
              <a:t>X</a:t>
            </a:r>
            <a:r>
              <a:rPr lang="en-US" altLang="zh-CN" sz="2000" baseline="30000"/>
              <a:t>22</a:t>
            </a:r>
            <a:r>
              <a:rPr lang="en-US" altLang="zh-CN" sz="2000"/>
              <a:t> + </a:t>
            </a:r>
            <a:r>
              <a:rPr lang="en-US" altLang="zh-CN" sz="2000" i="1"/>
              <a:t>X</a:t>
            </a:r>
            <a:r>
              <a:rPr lang="en-US" altLang="zh-CN" sz="2000" baseline="30000"/>
              <a:t>16 </a:t>
            </a:r>
            <a:r>
              <a:rPr lang="en-US" altLang="zh-CN" sz="2000"/>
              <a:t>+ </a:t>
            </a:r>
            <a:r>
              <a:rPr lang="en-US" altLang="zh-CN" sz="2000" i="1"/>
              <a:t>X</a:t>
            </a:r>
            <a:r>
              <a:rPr lang="en-US" altLang="zh-CN" sz="2000" baseline="30000"/>
              <a:t>12 </a:t>
            </a:r>
            <a:r>
              <a:rPr lang="en-US" altLang="zh-CN" sz="2000"/>
              <a:t>+ </a:t>
            </a:r>
            <a:r>
              <a:rPr lang="en-US" altLang="zh-CN" sz="2000" i="1"/>
              <a:t>X</a:t>
            </a:r>
            <a:r>
              <a:rPr lang="en-US" altLang="zh-CN" sz="2000" baseline="30000"/>
              <a:t>11 </a:t>
            </a:r>
            <a:r>
              <a:rPr lang="en-US" altLang="zh-CN" sz="2000"/>
              <a:t>+ </a:t>
            </a:r>
            <a:r>
              <a:rPr lang="en-US" altLang="zh-CN" sz="2000" i="1"/>
              <a:t>X</a:t>
            </a:r>
            <a:r>
              <a:rPr lang="en-US" altLang="zh-CN" sz="2000" baseline="30000"/>
              <a:t>10 </a:t>
            </a:r>
            <a:r>
              <a:rPr lang="en-US" altLang="zh-CN" sz="2000"/>
              <a:t>+</a:t>
            </a:r>
            <a:r>
              <a:rPr lang="en-US" altLang="zh-CN" sz="2000" baseline="30000"/>
              <a:t> </a:t>
            </a:r>
            <a:r>
              <a:rPr lang="en-US" altLang="zh-CN" sz="2000" i="1"/>
              <a:t>X</a:t>
            </a:r>
            <a:r>
              <a:rPr lang="en-US" altLang="zh-CN" sz="2000" baseline="30000"/>
              <a:t>8 </a:t>
            </a:r>
            <a:r>
              <a:rPr lang="en-US" altLang="zh-CN" sz="2000"/>
              <a:t>+ </a:t>
            </a:r>
            <a:r>
              <a:rPr lang="en-US" altLang="zh-CN" sz="2000" i="1"/>
              <a:t>X</a:t>
            </a:r>
            <a:r>
              <a:rPr lang="en-US" altLang="zh-CN" sz="2000" baseline="30000"/>
              <a:t>7 </a:t>
            </a:r>
            <a:r>
              <a:rPr lang="en-US" altLang="zh-CN" sz="2000"/>
              <a:t>+ </a:t>
            </a:r>
            <a:r>
              <a:rPr lang="en-US" altLang="zh-CN" sz="2000" i="1"/>
              <a:t>X</a:t>
            </a:r>
            <a:r>
              <a:rPr lang="en-US" altLang="zh-CN" sz="2000" baseline="30000"/>
              <a:t>5 </a:t>
            </a:r>
            <a:r>
              <a:rPr lang="en-US" altLang="zh-CN" sz="2000"/>
              <a:t>+</a:t>
            </a:r>
            <a:r>
              <a:rPr lang="en-US" altLang="zh-CN" sz="2000" baseline="30000"/>
              <a:t> </a:t>
            </a:r>
            <a:r>
              <a:rPr lang="en-US" altLang="zh-CN" sz="2000" i="1"/>
              <a:t>X</a:t>
            </a:r>
            <a:r>
              <a:rPr lang="en-US" altLang="zh-CN" sz="2000" baseline="30000"/>
              <a:t>4 </a:t>
            </a:r>
            <a:r>
              <a:rPr lang="en-US" altLang="zh-CN" sz="2000"/>
              <a:t>+ </a:t>
            </a:r>
            <a:r>
              <a:rPr lang="en-US" altLang="zh-CN" sz="2000" i="1"/>
              <a:t>X</a:t>
            </a:r>
            <a:r>
              <a:rPr lang="en-US" altLang="zh-CN" sz="2000" baseline="30000"/>
              <a:t>2 </a:t>
            </a:r>
            <a:r>
              <a:rPr lang="en-US" altLang="zh-CN" sz="2000"/>
              <a:t>+ </a:t>
            </a:r>
            <a:r>
              <a:rPr lang="en-US" altLang="zh-CN" sz="2000" i="1"/>
              <a:t>X</a:t>
            </a:r>
            <a:r>
              <a:rPr lang="en-US" altLang="zh-CN" sz="2000"/>
              <a:t> + 1</a:t>
            </a:r>
          </a:p>
          <a:p>
            <a:pPr lvl="2"/>
            <a:r>
              <a:rPr lang="zh-CN" altLang="en-US" sz="1800"/>
              <a:t>产生</a:t>
            </a:r>
            <a:r>
              <a:rPr lang="en-US" altLang="zh-CN" sz="1800"/>
              <a:t>32</a:t>
            </a:r>
            <a:r>
              <a:rPr lang="zh-CN" altLang="en-US" sz="1800"/>
              <a:t>位</a:t>
            </a:r>
            <a:r>
              <a:rPr lang="en-US" altLang="zh-CN" sz="1800"/>
              <a:t>FCS</a:t>
            </a:r>
          </a:p>
        </p:txBody>
      </p:sp>
      <p:sp>
        <p:nvSpPr>
          <p:cNvPr id="4" name="灯片编号占位符 3"/>
          <p:cNvSpPr>
            <a:spLocks noGrp="1"/>
          </p:cNvSpPr>
          <p:nvPr>
            <p:ph type="sldNum" sz="quarter" idx="12"/>
          </p:nvPr>
        </p:nvSpPr>
        <p:spPr/>
        <p:txBody>
          <a:bodyPr/>
          <a:lstStyle/>
          <a:p>
            <a:pPr>
              <a:defRPr/>
            </a:pPr>
            <a:fld id="{1420A878-A526-427C-A816-DC25B30C529A}" type="slidenum">
              <a:rPr lang="zh-CN" altLang="en-US" smtClean="0"/>
              <a:t>23</a:t>
            </a:fld>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848995"/>
          </a:xfrm>
        </p:spPr>
        <p:txBody>
          <a:bodyPr/>
          <a:lstStyle/>
          <a:p>
            <a:r>
              <a:rPr lang="zh-CN" altLang="en-US" sz="3600"/>
              <a:t>本章内容</a:t>
            </a:r>
          </a:p>
        </p:txBody>
      </p:sp>
      <p:sp>
        <p:nvSpPr>
          <p:cNvPr id="3" name="内容占位符 2"/>
          <p:cNvSpPr>
            <a:spLocks noGrp="1"/>
          </p:cNvSpPr>
          <p:nvPr>
            <p:ph idx="1"/>
          </p:nvPr>
        </p:nvSpPr>
        <p:spPr>
          <a:xfrm>
            <a:off x="250825" y="923290"/>
            <a:ext cx="8704580" cy="4922520"/>
          </a:xfrm>
        </p:spPr>
        <p:txBody>
          <a:bodyPr/>
          <a:lstStyle/>
          <a:p>
            <a:r>
              <a:rPr lang="zh-CN" altLang="en-US" sz="2800">
                <a:solidFill>
                  <a:schemeClr val="bg1">
                    <a:lumMod val="65000"/>
                  </a:schemeClr>
                </a:solidFill>
              </a:rPr>
              <a:t>差错检测</a:t>
            </a:r>
          </a:p>
          <a:p>
            <a:pPr lvl="1"/>
            <a:r>
              <a:rPr lang="zh-CN" altLang="en-US" sz="2400">
                <a:solidFill>
                  <a:schemeClr val="bg1">
                    <a:lumMod val="65000"/>
                  </a:schemeClr>
                </a:solidFill>
              </a:rPr>
              <a:t>奇偶校验</a:t>
            </a:r>
          </a:p>
          <a:p>
            <a:pPr lvl="1"/>
            <a:r>
              <a:rPr lang="zh-CN" altLang="en-US" sz="2400">
                <a:solidFill>
                  <a:schemeClr val="bg1">
                    <a:lumMod val="65000"/>
                  </a:schemeClr>
                </a:solidFill>
              </a:rPr>
              <a:t>循环冗余校验</a:t>
            </a:r>
            <a:r>
              <a:rPr lang="en-US" altLang="zh-CN" sz="2400">
                <a:solidFill>
                  <a:schemeClr val="bg1">
                    <a:lumMod val="65000"/>
                  </a:schemeClr>
                </a:solidFill>
              </a:rPr>
              <a:t>CRC</a:t>
            </a:r>
          </a:p>
          <a:p>
            <a:r>
              <a:rPr lang="zh-CN" altLang="en-US" sz="2800"/>
              <a:t>纠错码</a:t>
            </a:r>
          </a:p>
          <a:p>
            <a:pPr lvl="1"/>
            <a:r>
              <a:rPr lang="en-US" altLang="zh-CN" sz="2400"/>
              <a:t>hamming</a:t>
            </a:r>
            <a:r>
              <a:rPr lang="zh-CN" altLang="en-US" sz="2400"/>
              <a:t>码</a:t>
            </a:r>
          </a:p>
          <a:p>
            <a:pPr lvl="1"/>
            <a:r>
              <a:rPr lang="zh-CN" altLang="en-US" sz="2400"/>
              <a:t>循环码</a:t>
            </a:r>
          </a:p>
          <a:p>
            <a:pPr lvl="2"/>
            <a:r>
              <a:rPr lang="en-US" altLang="zh-CN" sz="2055"/>
              <a:t>BCH</a:t>
            </a:r>
            <a:r>
              <a:rPr lang="zh-CN" altLang="en-US" sz="2055"/>
              <a:t>码</a:t>
            </a:r>
          </a:p>
          <a:p>
            <a:pPr lvl="2"/>
            <a:r>
              <a:rPr lang="en-US" altLang="zh-CN" sz="2055"/>
              <a:t>Reed-Solomon codes</a:t>
            </a:r>
          </a:p>
          <a:p>
            <a:pPr lvl="1"/>
            <a:r>
              <a:rPr lang="zh-CN" altLang="en-US" sz="2400"/>
              <a:t>块交错</a:t>
            </a:r>
          </a:p>
          <a:p>
            <a:r>
              <a:rPr lang="zh-CN" altLang="en-US" sz="2800"/>
              <a:t>卷积码</a:t>
            </a:r>
          </a:p>
          <a:p>
            <a:pPr lvl="1"/>
            <a:r>
              <a:rPr lang="en-US" altLang="zh-CN" sz="2450"/>
              <a:t>decoding</a:t>
            </a:r>
          </a:p>
          <a:p>
            <a:pPr lvl="1"/>
            <a:r>
              <a:rPr lang="en-US" altLang="zh-CN" sz="2450"/>
              <a:t>Turbo coding</a:t>
            </a:r>
          </a:p>
          <a:p>
            <a:r>
              <a:rPr lang="zh-CN" altLang="en-US" sz="2800"/>
              <a:t>自动重传协议</a:t>
            </a:r>
          </a:p>
        </p:txBody>
      </p:sp>
      <p:sp>
        <p:nvSpPr>
          <p:cNvPr id="4" name="灯片编号占位符 3"/>
          <p:cNvSpPr>
            <a:spLocks noGrp="1"/>
          </p:cNvSpPr>
          <p:nvPr>
            <p:ph type="sldNum" sz="quarter" idx="12"/>
          </p:nvPr>
        </p:nvSpPr>
        <p:spPr/>
        <p:txBody>
          <a:bodyPr/>
          <a:lstStyle/>
          <a:p>
            <a:pPr>
              <a:defRPr/>
            </a:pPr>
            <a:fld id="{A4BD23EE-878F-4211-9AFD-E057CA95343B}" type="slidenum">
              <a:rPr lang="zh-CN" altLang="en-US"/>
              <a:t>24</a:t>
            </a:fld>
            <a:endParaRPr lang="zh-CN" altLang="en-U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a:t>为什么需要纠错</a:t>
            </a:r>
          </a:p>
        </p:txBody>
      </p:sp>
      <p:sp>
        <p:nvSpPr>
          <p:cNvPr id="39938" name="内容占位符 2"/>
          <p:cNvSpPr>
            <a:spLocks noGrp="1"/>
          </p:cNvSpPr>
          <p:nvPr>
            <p:ph idx="1"/>
          </p:nvPr>
        </p:nvSpPr>
        <p:spPr/>
        <p:txBody>
          <a:bodyPr/>
          <a:lstStyle/>
          <a:p>
            <a:r>
              <a:rPr lang="zh-CN" altLang="en-US"/>
              <a:t>检错技术通常和数据重传机制一起使用，然而在无线网络环境下，“检错</a:t>
            </a:r>
            <a:r>
              <a:rPr lang="en-US" altLang="zh-CN"/>
              <a:t>+</a:t>
            </a:r>
            <a:r>
              <a:rPr lang="zh-CN" altLang="en-US"/>
              <a:t>重传”是不够的</a:t>
            </a:r>
            <a:endParaRPr lang="en-US" altLang="zh-CN"/>
          </a:p>
          <a:p>
            <a:pPr lvl="1"/>
            <a:r>
              <a:rPr lang="zh-CN" altLang="en-US"/>
              <a:t>无线信道通常具有较高的</a:t>
            </a:r>
            <a:r>
              <a:rPr lang="en-US" altLang="zh-CN"/>
              <a:t>BER</a:t>
            </a:r>
            <a:r>
              <a:rPr lang="zh-CN" altLang="en-US"/>
              <a:t>，引发大量数据重传，严重影响通信效率</a:t>
            </a:r>
            <a:endParaRPr lang="en-US" altLang="zh-CN"/>
          </a:p>
          <a:p>
            <a:pPr lvl="1"/>
            <a:r>
              <a:rPr lang="zh-CN" altLang="en-US"/>
              <a:t>在远距离的无线传输（如卫星通信）中，信号的传播延迟很大，不适合重传。</a:t>
            </a:r>
            <a:endParaRPr lang="en-US" altLang="zh-CN"/>
          </a:p>
        </p:txBody>
      </p:sp>
      <p:sp>
        <p:nvSpPr>
          <p:cNvPr id="4" name="灯片编号占位符 3"/>
          <p:cNvSpPr>
            <a:spLocks noGrp="1"/>
          </p:cNvSpPr>
          <p:nvPr>
            <p:ph type="sldNum" sz="quarter" idx="12"/>
          </p:nvPr>
        </p:nvSpPr>
        <p:spPr/>
        <p:txBody>
          <a:bodyPr/>
          <a:lstStyle/>
          <a:p>
            <a:pPr>
              <a:defRPr/>
            </a:pPr>
            <a:fld id="{5B995327-A7B7-478B-9AAF-9B1DE454C7F4}" type="slidenum">
              <a:rPr lang="zh-CN" altLang="en-US" smtClean="0"/>
              <a:t>25</a:t>
            </a:fld>
            <a:endParaRPr lang="zh-CN" alt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r>
              <a:rPr lang="zh-CN" altLang="en-US"/>
              <a:t>数据块纠错编码</a:t>
            </a:r>
          </a:p>
        </p:txBody>
      </p:sp>
      <p:sp>
        <p:nvSpPr>
          <p:cNvPr id="40962" name="内容占位符 2"/>
          <p:cNvSpPr>
            <a:spLocks noGrp="1"/>
          </p:cNvSpPr>
          <p:nvPr>
            <p:ph idx="1"/>
          </p:nvPr>
        </p:nvSpPr>
        <p:spPr>
          <a:xfrm>
            <a:off x="250825" y="1844675"/>
            <a:ext cx="8893175" cy="4287838"/>
          </a:xfrm>
        </p:spPr>
        <p:txBody>
          <a:bodyPr/>
          <a:lstStyle/>
          <a:p>
            <a:r>
              <a:rPr lang="zh-CN" altLang="en-US" sz="2800"/>
              <a:t>发送端</a:t>
            </a:r>
            <a:endParaRPr lang="en-US" altLang="zh-CN" sz="2800"/>
          </a:p>
          <a:p>
            <a:pPr lvl="1"/>
            <a:r>
              <a:rPr lang="zh-CN" altLang="en-US" sz="2400"/>
              <a:t>对</a:t>
            </a:r>
            <a:r>
              <a:rPr lang="en-US" altLang="zh-CN" sz="2400" i="1"/>
              <a:t>k</a:t>
            </a:r>
            <a:r>
              <a:rPr lang="en-US" altLang="zh-CN" sz="2400"/>
              <a:t>-bit</a:t>
            </a:r>
            <a:r>
              <a:rPr lang="zh-CN" altLang="en-US" sz="2400"/>
              <a:t>的数据内容，使用前向纠错编码（</a:t>
            </a:r>
            <a:r>
              <a:rPr lang="en-US" altLang="zh-CN" sz="2400"/>
              <a:t>FEC</a:t>
            </a:r>
            <a:r>
              <a:rPr lang="zh-CN" altLang="en-US" sz="2400"/>
              <a:t>）产生</a:t>
            </a:r>
            <a:r>
              <a:rPr lang="en-US" altLang="zh-CN" sz="2400" i="1"/>
              <a:t>n</a:t>
            </a:r>
            <a:r>
              <a:rPr lang="en-US" altLang="zh-CN" sz="2400"/>
              <a:t>-bit</a:t>
            </a:r>
            <a:r>
              <a:rPr lang="zh-CN" altLang="en-US" sz="2400"/>
              <a:t>的</a:t>
            </a:r>
            <a:r>
              <a:rPr lang="zh-CN" altLang="en-US" sz="2400" b="1"/>
              <a:t>码字（</a:t>
            </a:r>
            <a:r>
              <a:rPr lang="en-US" altLang="zh-CN" sz="2400" b="1"/>
              <a:t>codeword</a:t>
            </a:r>
            <a:r>
              <a:rPr lang="zh-CN" altLang="en-US" sz="2400"/>
              <a:t>）；将</a:t>
            </a:r>
            <a:r>
              <a:rPr lang="en-US" altLang="zh-CN" sz="2400"/>
              <a:t>FEC</a:t>
            </a:r>
            <a:r>
              <a:rPr lang="zh-CN" altLang="en-US" sz="2400"/>
              <a:t>码字调制为模拟信号，无线传输</a:t>
            </a:r>
            <a:endParaRPr lang="en-US" altLang="zh-CN" sz="2400"/>
          </a:p>
          <a:p>
            <a:r>
              <a:rPr lang="zh-CN" altLang="en-US" sz="2800"/>
              <a:t>接收端</a:t>
            </a:r>
            <a:endParaRPr lang="en-US" altLang="zh-CN" sz="2800"/>
          </a:p>
          <a:p>
            <a:pPr lvl="1"/>
            <a:r>
              <a:rPr lang="zh-CN" altLang="en-US" sz="2400"/>
              <a:t>解调无线信号获得</a:t>
            </a:r>
            <a:r>
              <a:rPr lang="en-US" altLang="zh-CN" sz="2400" i="1"/>
              <a:t>n</a:t>
            </a:r>
            <a:r>
              <a:rPr lang="en-US" altLang="zh-CN" sz="2400"/>
              <a:t>-bit</a:t>
            </a:r>
            <a:r>
              <a:rPr lang="zh-CN" altLang="en-US" sz="2400"/>
              <a:t>码字；使用</a:t>
            </a:r>
            <a:r>
              <a:rPr lang="en-US" altLang="zh-CN" sz="2400"/>
              <a:t>FEC</a:t>
            </a:r>
            <a:r>
              <a:rPr lang="zh-CN" altLang="en-US" sz="2400"/>
              <a:t>解码器解码</a:t>
            </a:r>
            <a:endParaRPr lang="en-US" altLang="zh-CN" sz="2400"/>
          </a:p>
          <a:p>
            <a:r>
              <a:rPr lang="en-US" altLang="zh-CN" sz="2800"/>
              <a:t>FEC</a:t>
            </a:r>
            <a:r>
              <a:rPr lang="zh-CN" altLang="en-US" sz="2800"/>
              <a:t>解码可能出现的结果</a:t>
            </a:r>
            <a:endParaRPr lang="en-US" altLang="zh-CN" sz="2800"/>
          </a:p>
          <a:p>
            <a:pPr lvl="1"/>
            <a:r>
              <a:rPr lang="zh-CN" altLang="en-US" sz="2400"/>
              <a:t>码字在传输过程中没有</a:t>
            </a:r>
            <a:r>
              <a:rPr lang="en-US" altLang="zh-CN" sz="2400"/>
              <a:t>bit</a:t>
            </a:r>
            <a:r>
              <a:rPr lang="zh-CN" altLang="en-US" sz="2400"/>
              <a:t>错误，解码正确获得数据</a:t>
            </a:r>
            <a:endParaRPr lang="en-US" altLang="zh-CN" sz="2400"/>
          </a:p>
          <a:p>
            <a:pPr lvl="1"/>
            <a:r>
              <a:rPr lang="en-US" altLang="zh-CN" sz="2400"/>
              <a:t>FEC</a:t>
            </a:r>
            <a:r>
              <a:rPr lang="zh-CN" altLang="en-US" sz="2400"/>
              <a:t>检测并纠正若干</a:t>
            </a:r>
            <a:r>
              <a:rPr lang="en-US" altLang="zh-CN" sz="2400"/>
              <a:t>bit</a:t>
            </a:r>
            <a:r>
              <a:rPr lang="zh-CN" altLang="en-US" sz="2400"/>
              <a:t>的错误</a:t>
            </a:r>
            <a:endParaRPr lang="en-US" altLang="zh-CN" sz="2400"/>
          </a:p>
          <a:p>
            <a:pPr lvl="1"/>
            <a:r>
              <a:rPr lang="en-US" altLang="zh-CN" sz="2400"/>
              <a:t>FEC</a:t>
            </a:r>
            <a:r>
              <a:rPr lang="zh-CN" altLang="en-US" sz="2400"/>
              <a:t>检测出错误但是无法纠正</a:t>
            </a:r>
            <a:endParaRPr lang="en-US" altLang="zh-CN" sz="2400"/>
          </a:p>
          <a:p>
            <a:pPr lvl="1"/>
            <a:r>
              <a:rPr lang="zh-CN" altLang="en-US" sz="2400"/>
              <a:t>存在错误，但是</a:t>
            </a:r>
            <a:r>
              <a:rPr lang="en-US" altLang="zh-CN" sz="2400"/>
              <a:t>FEC</a:t>
            </a:r>
            <a:r>
              <a:rPr lang="zh-CN" altLang="en-US" sz="2400"/>
              <a:t>没有检测到</a:t>
            </a:r>
          </a:p>
          <a:p>
            <a:pPr>
              <a:buFont typeface="Wingdings" panose="05000000000000000000" pitchFamily="2" charset="2"/>
              <a:buNone/>
            </a:pPr>
            <a:endParaRPr lang="zh-CN" altLang="en-US"/>
          </a:p>
        </p:txBody>
      </p:sp>
      <p:sp>
        <p:nvSpPr>
          <p:cNvPr id="4" name="灯片编号占位符 3"/>
          <p:cNvSpPr>
            <a:spLocks noGrp="1"/>
          </p:cNvSpPr>
          <p:nvPr>
            <p:ph type="sldNum" sz="quarter" idx="12"/>
          </p:nvPr>
        </p:nvSpPr>
        <p:spPr/>
        <p:txBody>
          <a:bodyPr/>
          <a:lstStyle/>
          <a:p>
            <a:pPr>
              <a:defRPr/>
            </a:pPr>
            <a:fld id="{9CF9BF37-DFD0-41C6-B0EC-3378983A30B9}" type="slidenum">
              <a:rPr lang="zh-CN" altLang="en-US" smtClean="0"/>
              <a:t>26</a:t>
            </a:fld>
            <a:endParaRPr lang="zh-CN" altLang="en-US"/>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内容占位符 2"/>
          <p:cNvSpPr>
            <a:spLocks noGrp="1"/>
          </p:cNvSpPr>
          <p:nvPr>
            <p:ph idx="1"/>
          </p:nvPr>
        </p:nvSpPr>
        <p:spPr>
          <a:xfrm>
            <a:off x="250825" y="620713"/>
            <a:ext cx="8704263" cy="5511800"/>
          </a:xfrm>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9206AC80-6661-4B58-BBB3-2841A686D277}" type="slidenum">
              <a:rPr lang="zh-CN" altLang="en-US" smtClean="0"/>
              <a:t>27</a:t>
            </a:fld>
            <a:endParaRPr lang="zh-CN" altLang="en-US"/>
          </a:p>
        </p:txBody>
      </p:sp>
      <p:pic>
        <p:nvPicPr>
          <p:cNvPr id="41987" name="Picture 2"/>
          <p:cNvPicPr>
            <a:picLocks noChangeAspect="1" noChangeArrowheads="1"/>
          </p:cNvPicPr>
          <p:nvPr/>
        </p:nvPicPr>
        <p:blipFill>
          <a:blip r:embed="rId2"/>
          <a:srcRect/>
          <a:stretch>
            <a:fillRect/>
          </a:stretch>
        </p:blipFill>
        <p:spPr bwMode="auto">
          <a:xfrm>
            <a:off x="0" y="620713"/>
            <a:ext cx="8820150" cy="5718175"/>
          </a:xfrm>
          <a:prstGeom prst="rect">
            <a:avLst/>
          </a:prstGeom>
          <a:noFill/>
          <a:ln w="9525">
            <a:noFill/>
            <a:miter lim="800000"/>
            <a:headEnd/>
            <a:tailEnd/>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r>
              <a:rPr lang="zh-CN" altLang="en-US"/>
              <a:t>数据块编码原则</a:t>
            </a:r>
          </a:p>
        </p:txBody>
      </p:sp>
      <p:sp>
        <p:nvSpPr>
          <p:cNvPr id="43010" name="内容占位符 2"/>
          <p:cNvSpPr>
            <a:spLocks noGrp="1"/>
          </p:cNvSpPr>
          <p:nvPr>
            <p:ph idx="1"/>
          </p:nvPr>
        </p:nvSpPr>
        <p:spPr/>
        <p:txBody>
          <a:bodyPr/>
          <a:lstStyle/>
          <a:p>
            <a:r>
              <a:rPr lang="zh-CN" altLang="en-US" sz="2800"/>
              <a:t>海明（</a:t>
            </a:r>
            <a:r>
              <a:rPr lang="en-US" altLang="zh-CN" sz="2800"/>
              <a:t>Hamming</a:t>
            </a:r>
            <a:r>
              <a:rPr lang="zh-CN" altLang="en-US" sz="2800"/>
              <a:t>）距离</a:t>
            </a:r>
            <a:endParaRPr lang="en-US" altLang="zh-CN" sz="2800"/>
          </a:p>
          <a:p>
            <a:pPr lvl="1"/>
            <a:r>
              <a:rPr lang="zh-CN" altLang="en-US" sz="2400"/>
              <a:t>两个</a:t>
            </a:r>
            <a:r>
              <a:rPr lang="en-US" altLang="zh-CN" sz="2400" i="1"/>
              <a:t>n</a:t>
            </a:r>
            <a:r>
              <a:rPr lang="en-US" altLang="zh-CN" sz="2400"/>
              <a:t>-bit</a:t>
            </a:r>
            <a:r>
              <a:rPr lang="zh-CN" altLang="en-US" sz="2400"/>
              <a:t>的串，</a:t>
            </a:r>
            <a:r>
              <a:rPr lang="en-US" altLang="zh-CN" sz="2400" i="1"/>
              <a:t>v</a:t>
            </a:r>
            <a:r>
              <a:rPr lang="en-US" altLang="zh-CN" sz="2400" baseline="-25000"/>
              <a:t>1</a:t>
            </a:r>
            <a:r>
              <a:rPr lang="zh-CN" altLang="en-US" sz="2400"/>
              <a:t>和</a:t>
            </a:r>
            <a:r>
              <a:rPr lang="en-US" altLang="zh-CN" sz="2400" i="1"/>
              <a:t>v</a:t>
            </a:r>
            <a:r>
              <a:rPr lang="en-US" altLang="zh-CN" sz="2400" baseline="-25000"/>
              <a:t>2</a:t>
            </a:r>
            <a:r>
              <a:rPr lang="zh-CN" altLang="en-US" sz="2400"/>
              <a:t>，其海明距离</a:t>
            </a:r>
            <a:r>
              <a:rPr lang="en-US" altLang="zh-CN" sz="2400" i="1"/>
              <a:t>d</a:t>
            </a:r>
            <a:r>
              <a:rPr lang="en-US" altLang="zh-CN" sz="2400"/>
              <a:t>(</a:t>
            </a:r>
            <a:r>
              <a:rPr lang="en-US" altLang="zh-CN" sz="2400" i="1"/>
              <a:t>v</a:t>
            </a:r>
            <a:r>
              <a:rPr lang="en-US" altLang="zh-CN" sz="2400" baseline="-25000"/>
              <a:t>1</a:t>
            </a:r>
            <a:r>
              <a:rPr lang="en-US" altLang="zh-CN" sz="2400"/>
              <a:t>, </a:t>
            </a:r>
            <a:r>
              <a:rPr lang="en-US" altLang="zh-CN" sz="2400" i="1"/>
              <a:t>v</a:t>
            </a:r>
            <a:r>
              <a:rPr lang="en-US" altLang="zh-CN" sz="2400" baseline="-25000"/>
              <a:t>2</a:t>
            </a:r>
            <a:r>
              <a:rPr lang="en-US" altLang="zh-CN" sz="2400"/>
              <a:t>)</a:t>
            </a:r>
            <a:r>
              <a:rPr lang="zh-CN" altLang="en-US" sz="2400"/>
              <a:t>是</a:t>
            </a:r>
            <a:r>
              <a:rPr lang="en-US" altLang="zh-CN" sz="2400" i="1"/>
              <a:t>v</a:t>
            </a:r>
            <a:r>
              <a:rPr lang="en-US" altLang="zh-CN" sz="2400" baseline="-25000"/>
              <a:t>1</a:t>
            </a:r>
            <a:r>
              <a:rPr lang="zh-CN" altLang="en-US" sz="2400"/>
              <a:t>和</a:t>
            </a:r>
            <a:r>
              <a:rPr lang="en-US" altLang="zh-CN" sz="2400" i="1"/>
              <a:t>v</a:t>
            </a:r>
            <a:r>
              <a:rPr lang="en-US" altLang="zh-CN" sz="2400" baseline="-25000"/>
              <a:t>2</a:t>
            </a:r>
            <a:r>
              <a:rPr lang="zh-CN" altLang="en-US" sz="2400"/>
              <a:t>不一致的</a:t>
            </a:r>
            <a:r>
              <a:rPr lang="en-US" altLang="zh-CN" sz="2400"/>
              <a:t>bit</a:t>
            </a:r>
            <a:r>
              <a:rPr lang="zh-CN" altLang="en-US" sz="2400"/>
              <a:t>数</a:t>
            </a:r>
            <a:endParaRPr lang="en-US" altLang="zh-CN" sz="2400"/>
          </a:p>
          <a:p>
            <a:pPr lvl="1"/>
            <a:r>
              <a:rPr lang="zh-CN" altLang="en-US" sz="2400"/>
              <a:t>例如，</a:t>
            </a:r>
            <a:r>
              <a:rPr lang="en-US" altLang="zh-CN" sz="2400" i="1"/>
              <a:t>v</a:t>
            </a:r>
            <a:r>
              <a:rPr lang="en-US" altLang="zh-CN" sz="2400" baseline="-25000"/>
              <a:t>1</a:t>
            </a:r>
            <a:r>
              <a:rPr lang="en-US" altLang="zh-CN" sz="2400"/>
              <a:t>=011011</a:t>
            </a:r>
            <a:r>
              <a:rPr lang="zh-CN" altLang="en-US" sz="2400"/>
              <a:t>，</a:t>
            </a:r>
            <a:r>
              <a:rPr lang="en-US" altLang="zh-CN" sz="2400" i="1"/>
              <a:t>v</a:t>
            </a:r>
            <a:r>
              <a:rPr lang="en-US" altLang="zh-CN" sz="2400" baseline="-25000"/>
              <a:t>2</a:t>
            </a:r>
            <a:r>
              <a:rPr lang="en-US" altLang="zh-CN" sz="2400"/>
              <a:t>=110001</a:t>
            </a:r>
            <a:r>
              <a:rPr lang="zh-CN" altLang="en-US" sz="2400"/>
              <a:t>，</a:t>
            </a:r>
            <a:r>
              <a:rPr lang="en-US" altLang="zh-CN" sz="2400" i="1"/>
              <a:t> d</a:t>
            </a:r>
            <a:r>
              <a:rPr lang="en-US" altLang="zh-CN" sz="2400"/>
              <a:t>(</a:t>
            </a:r>
            <a:r>
              <a:rPr lang="en-US" altLang="zh-CN" sz="2400" i="1"/>
              <a:t>v</a:t>
            </a:r>
            <a:r>
              <a:rPr lang="en-US" altLang="zh-CN" sz="2400" baseline="-25000"/>
              <a:t>1</a:t>
            </a:r>
            <a:r>
              <a:rPr lang="en-US" altLang="zh-CN" sz="2400"/>
              <a:t>, </a:t>
            </a:r>
            <a:r>
              <a:rPr lang="en-US" altLang="zh-CN" sz="2400" i="1"/>
              <a:t>v</a:t>
            </a:r>
            <a:r>
              <a:rPr lang="en-US" altLang="zh-CN" sz="2400" baseline="-25000"/>
              <a:t>2</a:t>
            </a:r>
            <a:r>
              <a:rPr lang="en-US" altLang="zh-CN" sz="2400"/>
              <a:t>)=3</a:t>
            </a:r>
          </a:p>
          <a:p>
            <a:r>
              <a:rPr lang="zh-CN" altLang="en-US" sz="2800"/>
              <a:t>先看一个例子，考虑</a:t>
            </a:r>
            <a:r>
              <a:rPr lang="en-US" altLang="zh-CN" sz="2800" i="1"/>
              <a:t>k</a:t>
            </a:r>
            <a:r>
              <a:rPr lang="en-US" altLang="zh-CN" sz="2800"/>
              <a:t>=2</a:t>
            </a:r>
            <a:r>
              <a:rPr lang="zh-CN" altLang="en-US" sz="2800"/>
              <a:t>，</a:t>
            </a:r>
            <a:r>
              <a:rPr lang="en-US" altLang="zh-CN" sz="2800" i="1"/>
              <a:t>n</a:t>
            </a:r>
            <a:r>
              <a:rPr lang="en-US" altLang="zh-CN" sz="2800"/>
              <a:t>=5</a:t>
            </a:r>
            <a:r>
              <a:rPr lang="zh-CN" altLang="en-US" sz="2800"/>
              <a:t>的一种编码。</a:t>
            </a:r>
            <a:endParaRPr lang="en-US" altLang="zh-CN" sz="2800"/>
          </a:p>
          <a:p>
            <a:pPr lvl="1"/>
            <a:r>
              <a:rPr lang="zh-CN" altLang="en-US" sz="2400"/>
              <a:t>数据</a:t>
            </a:r>
            <a:r>
              <a:rPr lang="en-US" altLang="zh-CN" sz="2400"/>
              <a:t>		</a:t>
            </a:r>
            <a:r>
              <a:rPr lang="zh-CN" altLang="en-US" sz="2400"/>
              <a:t>码字</a:t>
            </a:r>
            <a:br>
              <a:rPr lang="en-US" altLang="zh-CN" sz="2400"/>
            </a:br>
            <a:r>
              <a:rPr lang="en-US" altLang="zh-CN" sz="2400"/>
              <a:t>00		00000</a:t>
            </a:r>
            <a:br>
              <a:rPr lang="en-US" altLang="zh-CN" sz="2400"/>
            </a:br>
            <a:r>
              <a:rPr lang="en-US" altLang="zh-CN" sz="2400"/>
              <a:t>01		00111</a:t>
            </a:r>
            <a:br>
              <a:rPr lang="en-US" altLang="zh-CN" sz="2400"/>
            </a:br>
            <a:r>
              <a:rPr lang="en-US" altLang="zh-CN" sz="2400"/>
              <a:t>10		11001</a:t>
            </a:r>
            <a:br>
              <a:rPr lang="en-US" altLang="zh-CN" sz="2400"/>
            </a:br>
            <a:r>
              <a:rPr lang="en-US" altLang="zh-CN" sz="2400"/>
              <a:t>11		11110</a:t>
            </a:r>
          </a:p>
        </p:txBody>
      </p:sp>
      <p:sp>
        <p:nvSpPr>
          <p:cNvPr id="4" name="灯片编号占位符 3"/>
          <p:cNvSpPr>
            <a:spLocks noGrp="1"/>
          </p:cNvSpPr>
          <p:nvPr>
            <p:ph type="sldNum" sz="quarter" idx="12"/>
          </p:nvPr>
        </p:nvSpPr>
        <p:spPr/>
        <p:txBody>
          <a:bodyPr/>
          <a:lstStyle/>
          <a:p>
            <a:pPr>
              <a:defRPr/>
            </a:pPr>
            <a:fld id="{2DEA31AF-5A80-41B2-9FD9-FA2802991690}" type="slidenum">
              <a:rPr lang="zh-CN" altLang="en-US" smtClean="0"/>
              <a:t>28</a:t>
            </a:fld>
            <a:endParaRPr lang="zh-CN" altLang="en-U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2"/>
          <p:cNvSpPr>
            <a:spLocks noGrp="1"/>
          </p:cNvSpPr>
          <p:nvPr>
            <p:ph idx="1"/>
          </p:nvPr>
        </p:nvSpPr>
        <p:spPr>
          <a:xfrm>
            <a:off x="250825" y="692150"/>
            <a:ext cx="8704263" cy="5440363"/>
          </a:xfrm>
        </p:spPr>
        <p:txBody>
          <a:bodyPr/>
          <a:lstStyle/>
          <a:p>
            <a:pPr lvl="1" algn="l"/>
            <a:r>
              <a:rPr lang="zh-CN" altLang="en-US" sz="2400">
                <a:sym typeface="+mn-ea"/>
              </a:rPr>
              <a:t>数据</a:t>
            </a:r>
            <a:r>
              <a:rPr lang="en-US" altLang="zh-CN" sz="2400">
                <a:sym typeface="+mn-ea"/>
              </a:rPr>
              <a:t>		</a:t>
            </a:r>
            <a:r>
              <a:rPr lang="zh-CN" altLang="en-US" sz="2400">
                <a:sym typeface="+mn-ea"/>
              </a:rPr>
              <a:t>码字</a:t>
            </a:r>
            <a:br>
              <a:rPr lang="en-US" altLang="zh-CN" sz="2400">
                <a:sym typeface="+mn-ea"/>
              </a:rPr>
            </a:br>
            <a:r>
              <a:rPr lang="en-US" altLang="zh-CN" sz="2400">
                <a:sym typeface="+mn-ea"/>
              </a:rPr>
              <a:t>00		00000</a:t>
            </a:r>
            <a:br>
              <a:rPr lang="en-US" altLang="zh-CN" sz="2400">
                <a:sym typeface="+mn-ea"/>
              </a:rPr>
            </a:br>
            <a:r>
              <a:rPr lang="en-US" altLang="zh-CN" sz="2400">
                <a:sym typeface="+mn-ea"/>
              </a:rPr>
              <a:t>01		00111</a:t>
            </a:r>
            <a:br>
              <a:rPr lang="en-US" altLang="zh-CN" sz="2400">
                <a:sym typeface="+mn-ea"/>
              </a:rPr>
            </a:br>
            <a:r>
              <a:rPr lang="en-US" altLang="zh-CN" sz="2400">
                <a:sym typeface="+mn-ea"/>
              </a:rPr>
              <a:t>10		11001</a:t>
            </a:r>
            <a:br>
              <a:rPr lang="en-US" altLang="zh-CN" sz="2400">
                <a:sym typeface="+mn-ea"/>
              </a:rPr>
            </a:br>
            <a:r>
              <a:rPr lang="en-US" altLang="zh-CN" sz="2400">
                <a:sym typeface="+mn-ea"/>
              </a:rPr>
              <a:t>11		11110</a:t>
            </a:r>
            <a:endParaRPr lang="en-US" altLang="zh-CN" sz="2400"/>
          </a:p>
          <a:p>
            <a:pPr lvl="1"/>
            <a:r>
              <a:rPr lang="zh-CN" altLang="en-US"/>
              <a:t>如果接收端收到</a:t>
            </a:r>
            <a:r>
              <a:rPr lang="en-US" altLang="zh-CN"/>
              <a:t>00100</a:t>
            </a:r>
            <a:r>
              <a:rPr lang="zh-CN" altLang="en-US"/>
              <a:t>，不是一个合法的码字，一定发生了错误。</a:t>
            </a:r>
            <a:endParaRPr lang="en-US" altLang="zh-CN"/>
          </a:p>
          <a:p>
            <a:pPr lvl="1"/>
            <a:r>
              <a:rPr lang="en-US" altLang="zh-CN"/>
              <a:t>00100</a:t>
            </a:r>
            <a:r>
              <a:rPr lang="zh-CN" altLang="en-US"/>
              <a:t>和</a:t>
            </a:r>
            <a:r>
              <a:rPr lang="en-US" altLang="zh-CN"/>
              <a:t>00000</a:t>
            </a:r>
            <a:r>
              <a:rPr lang="zh-CN" altLang="en-US"/>
              <a:t>的海明距离是</a:t>
            </a:r>
            <a:r>
              <a:rPr lang="en-US" altLang="zh-CN"/>
              <a:t>1</a:t>
            </a:r>
            <a:r>
              <a:rPr lang="zh-CN" altLang="en-US"/>
              <a:t>，和其它码字的海明距离都大于</a:t>
            </a:r>
            <a:r>
              <a:rPr lang="en-US" altLang="zh-CN"/>
              <a:t>1</a:t>
            </a:r>
            <a:r>
              <a:rPr lang="zh-CN" altLang="en-US"/>
              <a:t>，因此可以认为发送端发送的码字是</a:t>
            </a:r>
            <a:r>
              <a:rPr lang="en-US" altLang="zh-CN"/>
              <a:t>00000</a:t>
            </a:r>
            <a:r>
              <a:rPr lang="zh-CN" altLang="en-US"/>
              <a:t>，编码前的数据是</a:t>
            </a:r>
            <a:r>
              <a:rPr lang="en-US" altLang="zh-CN"/>
              <a:t>00</a:t>
            </a:r>
            <a:r>
              <a:rPr lang="zh-CN" altLang="en-US"/>
              <a:t>。</a:t>
            </a:r>
            <a:endParaRPr lang="en-US" altLang="zh-CN"/>
          </a:p>
          <a:p>
            <a:pPr lvl="1"/>
            <a:r>
              <a:rPr lang="zh-CN" altLang="en-US"/>
              <a:t>纠错：选择</a:t>
            </a:r>
            <a:r>
              <a:rPr lang="zh-CN" altLang="en-US">
                <a:solidFill>
                  <a:srgbClr val="C00000"/>
                </a:solidFill>
              </a:rPr>
              <a:t>与接收到的错误码字海明距离最短的</a:t>
            </a:r>
            <a:r>
              <a:rPr lang="zh-CN" altLang="en-US"/>
              <a:t>码字</a:t>
            </a:r>
            <a:endParaRPr lang="en-US" altLang="zh-CN"/>
          </a:p>
        </p:txBody>
      </p:sp>
      <p:sp>
        <p:nvSpPr>
          <p:cNvPr id="4" name="灯片编号占位符 3"/>
          <p:cNvSpPr>
            <a:spLocks noGrp="1"/>
          </p:cNvSpPr>
          <p:nvPr>
            <p:ph type="sldNum" sz="quarter" idx="12"/>
          </p:nvPr>
        </p:nvSpPr>
        <p:spPr/>
        <p:txBody>
          <a:bodyPr/>
          <a:lstStyle/>
          <a:p>
            <a:pPr>
              <a:defRPr/>
            </a:pPr>
            <a:fld id="{B435CF26-1948-4BDA-8993-23D4D0C603B8}" type="slidenum">
              <a:rPr lang="zh-CN" altLang="en-US" smtClean="0"/>
              <a:t>29</a:t>
            </a:fld>
            <a:endParaRPr lang="zh-CN" altLang="en-US"/>
          </a:p>
        </p:txBody>
      </p:sp>
      <p:sp>
        <p:nvSpPr>
          <p:cNvPr id="2" name="椭圆 1"/>
          <p:cNvSpPr/>
          <p:nvPr/>
        </p:nvSpPr>
        <p:spPr>
          <a:xfrm>
            <a:off x="4175125" y="982980"/>
            <a:ext cx="1678305" cy="690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t>00100</a:t>
            </a:r>
          </a:p>
        </p:txBody>
      </p:sp>
      <p:sp>
        <p:nvSpPr>
          <p:cNvPr id="3" name="文本框 2"/>
          <p:cNvSpPr txBox="1"/>
          <p:nvPr/>
        </p:nvSpPr>
        <p:spPr>
          <a:xfrm>
            <a:off x="6071235" y="1089025"/>
            <a:ext cx="1764030" cy="368300"/>
          </a:xfrm>
          <a:prstGeom prst="rect">
            <a:avLst/>
          </a:prstGeom>
          <a:noFill/>
        </p:spPr>
        <p:txBody>
          <a:bodyPr wrap="none" rtlCol="0" anchor="t">
            <a:spAutoFit/>
          </a:bodyPr>
          <a:lstStyle/>
          <a:p>
            <a:pPr lvl="1" algn="l"/>
            <a:r>
              <a:rPr lang="en-US" altLang="zh-CN" i="1">
                <a:sym typeface="+mn-ea"/>
              </a:rPr>
              <a:t> d</a:t>
            </a:r>
            <a:r>
              <a:rPr lang="en-US" altLang="zh-CN">
                <a:sym typeface="+mn-ea"/>
              </a:rPr>
              <a:t>(</a:t>
            </a:r>
            <a:r>
              <a:rPr lang="en-US" altLang="zh-CN" i="1">
                <a:sym typeface="+mn-ea"/>
              </a:rPr>
              <a:t>v</a:t>
            </a:r>
            <a:r>
              <a:rPr lang="en-US" altLang="zh-CN" baseline="-25000">
                <a:sym typeface="+mn-ea"/>
              </a:rPr>
              <a:t>1</a:t>
            </a:r>
            <a:r>
              <a:rPr lang="en-US" altLang="zh-CN">
                <a:sym typeface="+mn-ea"/>
              </a:rPr>
              <a:t>, </a:t>
            </a:r>
            <a:r>
              <a:rPr lang="en-US" altLang="zh-CN" i="1">
                <a:sym typeface="+mn-ea"/>
              </a:rPr>
              <a:t>v</a:t>
            </a:r>
            <a:r>
              <a:rPr lang="en-US" altLang="zh-CN" baseline="-25000">
                <a:sym typeface="+mn-ea"/>
              </a:rPr>
              <a:t>2</a:t>
            </a:r>
            <a:r>
              <a:rPr lang="en-US" altLang="zh-CN">
                <a:sym typeface="+mn-ea"/>
              </a:rPr>
              <a:t>)=1</a:t>
            </a:r>
            <a:endParaRPr lang="zh-CN" altLang="en-US"/>
          </a:p>
        </p:txBody>
      </p:sp>
      <p:sp>
        <p:nvSpPr>
          <p:cNvPr id="5" name="文本框 4"/>
          <p:cNvSpPr txBox="1"/>
          <p:nvPr/>
        </p:nvSpPr>
        <p:spPr>
          <a:xfrm>
            <a:off x="6109335" y="1385570"/>
            <a:ext cx="1764030" cy="368300"/>
          </a:xfrm>
          <a:prstGeom prst="rect">
            <a:avLst/>
          </a:prstGeom>
          <a:noFill/>
        </p:spPr>
        <p:txBody>
          <a:bodyPr wrap="none" rtlCol="0" anchor="t">
            <a:spAutoFit/>
          </a:bodyPr>
          <a:lstStyle/>
          <a:p>
            <a:pPr lvl="1" algn="l"/>
            <a:r>
              <a:rPr lang="en-US" altLang="zh-CN" i="1">
                <a:sym typeface="+mn-ea"/>
              </a:rPr>
              <a:t> d</a:t>
            </a:r>
            <a:r>
              <a:rPr lang="en-US" altLang="zh-CN">
                <a:sym typeface="+mn-ea"/>
              </a:rPr>
              <a:t>(</a:t>
            </a:r>
            <a:r>
              <a:rPr lang="en-US" altLang="zh-CN" i="1">
                <a:sym typeface="+mn-ea"/>
              </a:rPr>
              <a:t>v</a:t>
            </a:r>
            <a:r>
              <a:rPr lang="en-US" altLang="zh-CN" baseline="-25000">
                <a:sym typeface="+mn-ea"/>
              </a:rPr>
              <a:t>1</a:t>
            </a:r>
            <a:r>
              <a:rPr lang="en-US" altLang="zh-CN">
                <a:sym typeface="+mn-ea"/>
              </a:rPr>
              <a:t>, </a:t>
            </a:r>
            <a:r>
              <a:rPr lang="en-US" altLang="zh-CN" i="1">
                <a:sym typeface="+mn-ea"/>
              </a:rPr>
              <a:t>v</a:t>
            </a:r>
            <a:r>
              <a:rPr lang="en-US" altLang="zh-CN" baseline="-25000">
                <a:sym typeface="+mn-ea"/>
              </a:rPr>
              <a:t>2</a:t>
            </a:r>
            <a:r>
              <a:rPr lang="en-US" altLang="zh-CN">
                <a:sym typeface="+mn-ea"/>
              </a:rPr>
              <a:t>)=</a:t>
            </a:r>
            <a:r>
              <a:rPr lang="en-US">
                <a:sym typeface="+mn-ea"/>
              </a:rPr>
              <a:t>2</a:t>
            </a:r>
            <a:endParaRPr lang="en-US"/>
          </a:p>
        </p:txBody>
      </p:sp>
      <p:sp>
        <p:nvSpPr>
          <p:cNvPr id="6" name="文本框 5"/>
          <p:cNvSpPr txBox="1"/>
          <p:nvPr/>
        </p:nvSpPr>
        <p:spPr>
          <a:xfrm>
            <a:off x="6054725" y="1718310"/>
            <a:ext cx="1764030" cy="368300"/>
          </a:xfrm>
          <a:prstGeom prst="rect">
            <a:avLst/>
          </a:prstGeom>
          <a:noFill/>
        </p:spPr>
        <p:txBody>
          <a:bodyPr wrap="none" rtlCol="0" anchor="t">
            <a:spAutoFit/>
          </a:bodyPr>
          <a:lstStyle/>
          <a:p>
            <a:pPr lvl="1" algn="l"/>
            <a:r>
              <a:rPr lang="en-US" altLang="zh-CN" i="1">
                <a:sym typeface="+mn-ea"/>
              </a:rPr>
              <a:t> d</a:t>
            </a:r>
            <a:r>
              <a:rPr lang="en-US" altLang="zh-CN">
                <a:sym typeface="+mn-ea"/>
              </a:rPr>
              <a:t>(</a:t>
            </a:r>
            <a:r>
              <a:rPr lang="en-US" altLang="zh-CN" i="1">
                <a:sym typeface="+mn-ea"/>
              </a:rPr>
              <a:t>v</a:t>
            </a:r>
            <a:r>
              <a:rPr lang="en-US" altLang="zh-CN" baseline="-25000">
                <a:sym typeface="+mn-ea"/>
              </a:rPr>
              <a:t>1</a:t>
            </a:r>
            <a:r>
              <a:rPr lang="en-US" altLang="zh-CN">
                <a:sym typeface="+mn-ea"/>
              </a:rPr>
              <a:t>, </a:t>
            </a:r>
            <a:r>
              <a:rPr lang="en-US" altLang="zh-CN" i="1">
                <a:sym typeface="+mn-ea"/>
              </a:rPr>
              <a:t>v</a:t>
            </a:r>
            <a:r>
              <a:rPr lang="en-US" altLang="zh-CN" baseline="-25000">
                <a:sym typeface="+mn-ea"/>
              </a:rPr>
              <a:t>2</a:t>
            </a:r>
            <a:r>
              <a:rPr lang="en-US" altLang="zh-CN">
                <a:sym typeface="+mn-ea"/>
              </a:rPr>
              <a:t>)=4</a:t>
            </a:r>
            <a:endParaRPr lang="zh-CN" altLang="en-US"/>
          </a:p>
        </p:txBody>
      </p:sp>
      <p:sp>
        <p:nvSpPr>
          <p:cNvPr id="7" name="文本框 6"/>
          <p:cNvSpPr txBox="1"/>
          <p:nvPr/>
        </p:nvSpPr>
        <p:spPr>
          <a:xfrm>
            <a:off x="6054725" y="2077085"/>
            <a:ext cx="1764030" cy="368300"/>
          </a:xfrm>
          <a:prstGeom prst="rect">
            <a:avLst/>
          </a:prstGeom>
          <a:noFill/>
        </p:spPr>
        <p:txBody>
          <a:bodyPr wrap="none" rtlCol="0" anchor="t">
            <a:spAutoFit/>
          </a:bodyPr>
          <a:lstStyle/>
          <a:p>
            <a:pPr lvl="1" algn="l"/>
            <a:r>
              <a:rPr lang="en-US" altLang="zh-CN" i="1">
                <a:sym typeface="+mn-ea"/>
              </a:rPr>
              <a:t> d</a:t>
            </a:r>
            <a:r>
              <a:rPr lang="en-US" altLang="zh-CN">
                <a:sym typeface="+mn-ea"/>
              </a:rPr>
              <a:t>(</a:t>
            </a:r>
            <a:r>
              <a:rPr lang="en-US" altLang="zh-CN" i="1">
                <a:sym typeface="+mn-ea"/>
              </a:rPr>
              <a:t>v</a:t>
            </a:r>
            <a:r>
              <a:rPr lang="en-US" altLang="zh-CN" baseline="-25000">
                <a:sym typeface="+mn-ea"/>
              </a:rPr>
              <a:t>1</a:t>
            </a:r>
            <a:r>
              <a:rPr lang="en-US" altLang="zh-CN">
                <a:sym typeface="+mn-ea"/>
              </a:rPr>
              <a:t>, </a:t>
            </a:r>
            <a:r>
              <a:rPr lang="en-US" altLang="zh-CN" i="1">
                <a:sym typeface="+mn-ea"/>
              </a:rPr>
              <a:t>v</a:t>
            </a:r>
            <a:r>
              <a:rPr lang="en-US" altLang="zh-CN" baseline="-25000">
                <a:sym typeface="+mn-ea"/>
              </a:rPr>
              <a:t>2</a:t>
            </a:r>
            <a:r>
              <a:rPr lang="en-US" altLang="zh-CN">
                <a:sym typeface="+mn-ea"/>
              </a:rPr>
              <a:t>)=3</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250825" y="214630"/>
            <a:ext cx="8693150" cy="1219835"/>
          </a:xfrm>
        </p:spPr>
        <p:txBody>
          <a:bodyPr/>
          <a:lstStyle/>
          <a:p>
            <a:r>
              <a:rPr lang="zh-CN" altLang="en-US"/>
              <a:t>处理差错概念</a:t>
            </a:r>
          </a:p>
        </p:txBody>
      </p:sp>
      <p:sp>
        <p:nvSpPr>
          <p:cNvPr id="16386" name="内容占位符 2"/>
          <p:cNvSpPr>
            <a:spLocks noGrp="1"/>
          </p:cNvSpPr>
          <p:nvPr>
            <p:ph idx="1"/>
          </p:nvPr>
        </p:nvSpPr>
        <p:spPr>
          <a:xfrm>
            <a:off x="250825" y="1557655"/>
            <a:ext cx="8704263" cy="4287838"/>
          </a:xfrm>
        </p:spPr>
        <p:txBody>
          <a:bodyPr/>
          <a:lstStyle/>
          <a:p>
            <a:r>
              <a:rPr lang="zh-CN" altLang="en-US"/>
              <a:t>信号在传输过程中的损耗、噪声等都可能造成</a:t>
            </a:r>
            <a:r>
              <a:rPr lang="en-US" altLang="zh-CN"/>
              <a:t>bit</a:t>
            </a:r>
            <a:r>
              <a:rPr lang="zh-CN" altLang="en-US"/>
              <a:t>差错</a:t>
            </a:r>
            <a:endParaRPr lang="en-US" altLang="zh-CN"/>
          </a:p>
          <a:p>
            <a:r>
              <a:rPr lang="zh-CN" altLang="en-US"/>
              <a:t>常用的处理差错的手段</a:t>
            </a:r>
            <a:endParaRPr lang="en-US" altLang="zh-CN"/>
          </a:p>
          <a:p>
            <a:pPr lvl="1"/>
            <a:r>
              <a:rPr lang="zh-CN" altLang="en-US"/>
              <a:t>检错码：检测接收到的数据是否存在错误</a:t>
            </a:r>
            <a:endParaRPr lang="en-US" altLang="zh-CN"/>
          </a:p>
          <a:p>
            <a:pPr lvl="1"/>
            <a:r>
              <a:rPr lang="zh-CN" altLang="en-US"/>
              <a:t>纠错码，或者前向纠错码（</a:t>
            </a:r>
            <a:r>
              <a:rPr lang="en-US" altLang="zh-CN"/>
              <a:t>FEC</a:t>
            </a:r>
            <a:r>
              <a:rPr lang="zh-CN" altLang="en-US"/>
              <a:t>）：检测并且修正数据中存在的错误</a:t>
            </a:r>
            <a:endParaRPr lang="en-US" altLang="zh-CN"/>
          </a:p>
          <a:p>
            <a:pPr lvl="1"/>
            <a:r>
              <a:rPr lang="zh-CN" altLang="en-US"/>
              <a:t>自动重传请求（</a:t>
            </a:r>
            <a:r>
              <a:rPr lang="en-US" altLang="zh-CN"/>
              <a:t>ARQ</a:t>
            </a:r>
            <a:r>
              <a:rPr lang="zh-CN" altLang="en-US"/>
              <a:t>）协议：</a:t>
            </a:r>
            <a:endParaRPr lang="en-US" altLang="zh-CN"/>
          </a:p>
          <a:p>
            <a:pPr lvl="2"/>
            <a:r>
              <a:rPr lang="zh-CN" altLang="en-US"/>
              <a:t>自动丢弃存在错误的数据</a:t>
            </a:r>
            <a:endParaRPr lang="en-US" altLang="zh-CN"/>
          </a:p>
          <a:p>
            <a:pPr lvl="2"/>
            <a:r>
              <a:rPr lang="zh-CN" altLang="en-US"/>
              <a:t>要求发送端重新传输</a:t>
            </a:r>
          </a:p>
        </p:txBody>
      </p:sp>
      <p:sp>
        <p:nvSpPr>
          <p:cNvPr id="4" name="灯片编号占位符 3"/>
          <p:cNvSpPr>
            <a:spLocks noGrp="1"/>
          </p:cNvSpPr>
          <p:nvPr>
            <p:ph type="sldNum" sz="quarter" idx="12"/>
          </p:nvPr>
        </p:nvSpPr>
        <p:spPr/>
        <p:txBody>
          <a:bodyPr/>
          <a:lstStyle/>
          <a:p>
            <a:pPr>
              <a:defRPr/>
            </a:pPr>
            <a:fld id="{1A6A9583-8BC0-45D1-B120-896EB0D1F617}" type="slidenum">
              <a:rPr lang="zh-CN" altLang="en-US" smtClean="0"/>
              <a:t>3</a:t>
            </a:fld>
            <a:endParaRPr lang="zh-CN" altLang="en-US"/>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endParaRPr lang="zh-CN" altLang="en-US"/>
          </a:p>
        </p:txBody>
      </p:sp>
      <p:sp>
        <p:nvSpPr>
          <p:cNvPr id="45058"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A9FD7F73-070E-46AD-ABB1-A07D2ADF062C}" type="slidenum">
              <a:rPr lang="zh-CN" altLang="en-US" smtClean="0"/>
              <a:t>30</a:t>
            </a:fld>
            <a:endParaRPr lang="zh-CN" altLang="en-US"/>
          </a:p>
        </p:txBody>
      </p:sp>
      <p:pic>
        <p:nvPicPr>
          <p:cNvPr id="45060" name="Picture 2"/>
          <p:cNvPicPr>
            <a:picLocks noChangeAspect="1" noChangeArrowheads="1"/>
          </p:cNvPicPr>
          <p:nvPr/>
        </p:nvPicPr>
        <p:blipFill>
          <a:blip r:embed="rId2">
            <a:lum bright="-10000" contrast="40000"/>
          </a:blip>
          <a:srcRect/>
          <a:stretch>
            <a:fillRect/>
          </a:stretch>
        </p:blipFill>
        <p:spPr bwMode="auto">
          <a:xfrm>
            <a:off x="250825" y="765175"/>
            <a:ext cx="8713788" cy="5451475"/>
          </a:xfrm>
          <a:prstGeom prst="rect">
            <a:avLst/>
          </a:prstGeom>
          <a:noFill/>
          <a:ln w="9525">
            <a:noFill/>
            <a:miter lim="800000"/>
            <a:headEnd/>
            <a:tailEnd/>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2"/>
          <p:cNvSpPr>
            <a:spLocks noGrp="1"/>
          </p:cNvSpPr>
          <p:nvPr>
            <p:ph idx="1"/>
          </p:nvPr>
        </p:nvSpPr>
        <p:spPr>
          <a:xfrm>
            <a:off x="250825" y="692150"/>
            <a:ext cx="8704263" cy="5440363"/>
          </a:xfrm>
        </p:spPr>
        <p:txBody>
          <a:bodyPr/>
          <a:lstStyle/>
          <a:p>
            <a:r>
              <a:rPr lang="zh-CN" altLang="en-US" sz="2800"/>
              <a:t>一个</a:t>
            </a:r>
            <a:r>
              <a:rPr lang="en-US" altLang="zh-CN" sz="2800"/>
              <a:t>(</a:t>
            </a:r>
            <a:r>
              <a:rPr lang="en-US" altLang="zh-CN" sz="2800" i="1"/>
              <a:t>n</a:t>
            </a:r>
            <a:r>
              <a:rPr lang="en-US" altLang="zh-CN" sz="2800"/>
              <a:t>,</a:t>
            </a:r>
            <a:r>
              <a:rPr lang="en-US" altLang="zh-CN" sz="2800" i="1"/>
              <a:t>k</a:t>
            </a:r>
            <a:r>
              <a:rPr lang="en-US" altLang="zh-CN" sz="2800"/>
              <a:t>)</a:t>
            </a:r>
            <a:r>
              <a:rPr lang="zh-CN" altLang="en-US" sz="2800"/>
              <a:t>编码方案将</a:t>
            </a:r>
            <a:r>
              <a:rPr lang="en-US" altLang="zh-CN" sz="2800" i="1"/>
              <a:t>k</a:t>
            </a:r>
            <a:r>
              <a:rPr lang="en-US" altLang="zh-CN" sz="2800"/>
              <a:t>-bit</a:t>
            </a:r>
            <a:r>
              <a:rPr lang="zh-CN" altLang="en-US" sz="2800"/>
              <a:t>的数据编码为</a:t>
            </a:r>
            <a:r>
              <a:rPr lang="en-US" altLang="zh-CN" sz="2800" i="1"/>
              <a:t>n</a:t>
            </a:r>
            <a:r>
              <a:rPr lang="en-US" altLang="zh-CN" sz="2800"/>
              <a:t>-bit</a:t>
            </a:r>
            <a:r>
              <a:rPr lang="zh-CN" altLang="en-US" sz="2800"/>
              <a:t>的码字，</a:t>
            </a:r>
            <a:endParaRPr lang="en-US" altLang="zh-CN" sz="2800" b="1"/>
          </a:p>
          <a:p>
            <a:pPr lvl="1"/>
            <a:r>
              <a:rPr lang="zh-CN" altLang="en-US" sz="2400" b="1"/>
              <a:t>编码冗余率</a:t>
            </a:r>
            <a:r>
              <a:rPr lang="zh-CN" altLang="en-US" sz="2400"/>
              <a:t>是</a:t>
            </a:r>
            <a:r>
              <a:rPr lang="en-US" altLang="zh-CN" sz="2400"/>
              <a:t>(</a:t>
            </a:r>
            <a:r>
              <a:rPr lang="en-US" altLang="zh-CN" sz="2400" i="1"/>
              <a:t>n</a:t>
            </a:r>
            <a:r>
              <a:rPr lang="en-US" altLang="zh-CN" sz="2400"/>
              <a:t>-</a:t>
            </a:r>
            <a:r>
              <a:rPr lang="en-US" altLang="zh-CN" sz="2400" i="1"/>
              <a:t>k</a:t>
            </a:r>
            <a:r>
              <a:rPr lang="en-US" altLang="zh-CN" sz="2400"/>
              <a:t>)/</a:t>
            </a:r>
            <a:r>
              <a:rPr lang="en-US" altLang="zh-CN" sz="2400" i="1"/>
              <a:t>k</a:t>
            </a:r>
            <a:endParaRPr lang="en-US" altLang="zh-CN" sz="2400"/>
          </a:p>
          <a:p>
            <a:pPr lvl="1"/>
            <a:r>
              <a:rPr lang="zh-CN" altLang="en-US" sz="2400" b="1"/>
              <a:t>编码率</a:t>
            </a:r>
            <a:r>
              <a:rPr lang="zh-CN" altLang="en-US" sz="2400"/>
              <a:t>是</a:t>
            </a:r>
            <a:r>
              <a:rPr lang="en-US" altLang="zh-CN" sz="2400" i="1"/>
              <a:t>k</a:t>
            </a:r>
            <a:r>
              <a:rPr lang="en-US" altLang="zh-CN" sz="2400"/>
              <a:t>/</a:t>
            </a:r>
            <a:r>
              <a:rPr lang="en-US" altLang="zh-CN" sz="2400" i="1"/>
              <a:t>n</a:t>
            </a:r>
            <a:r>
              <a:rPr lang="zh-CN" altLang="en-US" sz="2400"/>
              <a:t>，即</a:t>
            </a:r>
            <a:r>
              <a:rPr lang="en-US" altLang="zh-CN" sz="2400" i="1"/>
              <a:t>n</a:t>
            </a:r>
            <a:r>
              <a:rPr lang="zh-CN" altLang="en-US" sz="2400"/>
              <a:t>个</a:t>
            </a:r>
            <a:r>
              <a:rPr lang="en-US" altLang="zh-CN" sz="2400"/>
              <a:t>bit</a:t>
            </a:r>
            <a:r>
              <a:rPr lang="zh-CN" altLang="en-US" sz="2400"/>
              <a:t>中包含</a:t>
            </a:r>
            <a:r>
              <a:rPr lang="en-US" altLang="zh-CN" sz="2400" i="1"/>
              <a:t>k</a:t>
            </a:r>
            <a:r>
              <a:rPr lang="en-US" altLang="zh-CN" sz="2400"/>
              <a:t>-bit</a:t>
            </a:r>
            <a:r>
              <a:rPr lang="zh-CN" altLang="en-US" sz="2400"/>
              <a:t>的源数据信息</a:t>
            </a:r>
            <a:endParaRPr lang="en-US" altLang="zh-CN" sz="2400"/>
          </a:p>
          <a:p>
            <a:pPr lvl="1"/>
            <a:r>
              <a:rPr lang="zh-CN" altLang="en-US" sz="2400"/>
              <a:t>某个编码方案使用</a:t>
            </a:r>
            <a:r>
              <a:rPr lang="en-US" altLang="zh-CN" sz="2400" i="1"/>
              <a:t>s</a:t>
            </a:r>
            <a:r>
              <a:rPr lang="zh-CN" altLang="en-US" sz="2400"/>
              <a:t>个合法码字</a:t>
            </a:r>
            <a:r>
              <a:rPr lang="en-US" altLang="zh-CN" sz="2400" i="1"/>
              <a:t>w</a:t>
            </a:r>
            <a:r>
              <a:rPr lang="en-US" altLang="zh-CN" sz="2400" baseline="-25000"/>
              <a:t>1</a:t>
            </a:r>
            <a:r>
              <a:rPr lang="zh-CN" altLang="en-US" sz="2400"/>
              <a:t>，</a:t>
            </a:r>
            <a:r>
              <a:rPr lang="en-US" altLang="zh-CN" sz="2400" i="1"/>
              <a:t>w</a:t>
            </a:r>
            <a:r>
              <a:rPr lang="en-US" altLang="zh-CN" sz="2400" baseline="-25000"/>
              <a:t>2</a:t>
            </a:r>
            <a:r>
              <a:rPr lang="zh-CN" altLang="en-US" sz="2400"/>
              <a:t>，</a:t>
            </a:r>
            <a:r>
              <a:rPr lang="en-US" altLang="zh-CN" sz="2400"/>
              <a:t>…</a:t>
            </a:r>
            <a:r>
              <a:rPr lang="zh-CN" altLang="en-US" sz="2400"/>
              <a:t>，</a:t>
            </a:r>
            <a:r>
              <a:rPr lang="en-US" altLang="zh-CN" sz="2400" i="1"/>
              <a:t>w</a:t>
            </a:r>
            <a:r>
              <a:rPr lang="en-US" altLang="zh-CN" sz="2400" i="1" baseline="-25000"/>
              <a:t>s</a:t>
            </a:r>
            <a:r>
              <a:rPr lang="zh-CN" altLang="en-US" sz="2400"/>
              <a:t>，</a:t>
            </a:r>
            <a:r>
              <a:rPr lang="en-US" altLang="zh-CN" sz="2400" i="1"/>
              <a:t>s</a:t>
            </a:r>
            <a:r>
              <a:rPr lang="en-US" altLang="zh-CN" sz="2400"/>
              <a:t>=2</a:t>
            </a:r>
            <a:r>
              <a:rPr lang="en-US" altLang="zh-CN" sz="2400" i="1" baseline="30000"/>
              <a:t>k</a:t>
            </a:r>
            <a:r>
              <a:rPr lang="zh-CN" altLang="en-US" sz="2400"/>
              <a:t>，它们的</a:t>
            </a:r>
            <a:r>
              <a:rPr lang="zh-CN" altLang="en-US" sz="2400" b="1"/>
              <a:t>最小距离</a:t>
            </a:r>
            <a:r>
              <a:rPr lang="zh-CN" altLang="en-US" sz="2400"/>
              <a:t>是</a:t>
            </a:r>
            <a:br>
              <a:rPr lang="en-US" altLang="zh-CN" sz="2400"/>
            </a:br>
            <a:br>
              <a:rPr lang="en-US" altLang="zh-CN" sz="2400"/>
            </a:br>
            <a:r>
              <a:rPr lang="zh-CN" altLang="en-US" sz="2400"/>
              <a:t>对整数</a:t>
            </a:r>
            <a:r>
              <a:rPr lang="en-US" altLang="zh-CN" sz="2400" i="1"/>
              <a:t>t</a:t>
            </a:r>
            <a:r>
              <a:rPr lang="zh-CN" altLang="en-US" sz="2400"/>
              <a:t>，如果</a:t>
            </a:r>
            <a:r>
              <a:rPr lang="en-US" altLang="zh-CN" sz="2400" i="1"/>
              <a:t>d</a:t>
            </a:r>
            <a:r>
              <a:rPr lang="en-US" altLang="zh-CN" sz="2400" baseline="-25000"/>
              <a:t>min</a:t>
            </a:r>
            <a:r>
              <a:rPr lang="zh-CN" altLang="en-US" sz="2400"/>
              <a:t>≥</a:t>
            </a:r>
            <a:r>
              <a:rPr lang="en-US" altLang="zh-CN" sz="2400"/>
              <a:t>2</a:t>
            </a:r>
            <a:r>
              <a:rPr lang="en-US" altLang="zh-CN" sz="2400" i="1"/>
              <a:t>t</a:t>
            </a:r>
            <a:r>
              <a:rPr lang="en-US" altLang="zh-CN" sz="2400"/>
              <a:t>+1</a:t>
            </a:r>
            <a:r>
              <a:rPr lang="zh-CN" altLang="en-US" sz="2400"/>
              <a:t>，则该编码方案可以对包含</a:t>
            </a:r>
            <a:r>
              <a:rPr lang="en-US" altLang="zh-CN" sz="2400" i="1"/>
              <a:t>t</a:t>
            </a:r>
            <a:r>
              <a:rPr lang="zh-CN" altLang="en-US" sz="2400"/>
              <a:t>个</a:t>
            </a:r>
            <a:r>
              <a:rPr lang="en-US" altLang="zh-CN" sz="2400"/>
              <a:t>bit</a:t>
            </a:r>
            <a:r>
              <a:rPr lang="zh-CN" altLang="en-US" sz="2400"/>
              <a:t>错误的码字正确纠错。</a:t>
            </a:r>
            <a:endParaRPr lang="en-US" altLang="zh-CN" sz="2400"/>
          </a:p>
          <a:p>
            <a:pPr lvl="1"/>
            <a:r>
              <a:rPr lang="zh-CN" altLang="en-US" sz="2400"/>
              <a:t>如果仅考虑检错，则</a:t>
            </a:r>
            <a:r>
              <a:rPr lang="en-US" altLang="zh-CN" sz="2400" i="1"/>
              <a:t>t</a:t>
            </a:r>
            <a:r>
              <a:rPr lang="en-US" altLang="zh-CN" sz="2400"/>
              <a:t>=</a:t>
            </a:r>
            <a:r>
              <a:rPr lang="en-US" altLang="zh-CN" sz="2400" i="1"/>
              <a:t>d</a:t>
            </a:r>
            <a:r>
              <a:rPr lang="en-US" altLang="zh-CN" sz="2400" baseline="-25000"/>
              <a:t>min</a:t>
            </a:r>
            <a:r>
              <a:rPr lang="en-US" altLang="zh-CN" sz="2400"/>
              <a:t>-1</a:t>
            </a:r>
            <a:r>
              <a:rPr lang="zh-CN" altLang="en-US" sz="2400"/>
              <a:t>，不超过</a:t>
            </a:r>
            <a:r>
              <a:rPr lang="en-US" altLang="zh-CN" sz="2400" i="1"/>
              <a:t>t</a:t>
            </a:r>
            <a:r>
              <a:rPr lang="zh-CN" altLang="en-US" sz="2400"/>
              <a:t>个</a:t>
            </a:r>
            <a:r>
              <a:rPr lang="en-US" altLang="zh-CN" sz="2400"/>
              <a:t>bit</a:t>
            </a:r>
            <a:r>
              <a:rPr lang="zh-CN" altLang="en-US" sz="2400"/>
              <a:t>的错误都可以检出</a:t>
            </a:r>
            <a:endParaRPr lang="en-US" altLang="zh-CN" sz="2400"/>
          </a:p>
          <a:p>
            <a:r>
              <a:rPr lang="zh-CN" altLang="en-US" sz="2800"/>
              <a:t>之前的例子，</a:t>
            </a:r>
            <a:r>
              <a:rPr lang="en-US" altLang="zh-CN" sz="2800" i="1"/>
              <a:t>d</a:t>
            </a:r>
            <a:r>
              <a:rPr lang="en-US" altLang="zh-CN" sz="2800" baseline="-25000"/>
              <a:t>min</a:t>
            </a:r>
            <a:r>
              <a:rPr lang="zh-CN" altLang="en-US" sz="2800"/>
              <a:t>、</a:t>
            </a:r>
            <a:r>
              <a:rPr lang="en-US" altLang="zh-CN" sz="2800" i="1"/>
              <a:t>t</a:t>
            </a:r>
            <a:r>
              <a:rPr lang="zh-CN" altLang="en-US" sz="2800"/>
              <a:t>分别是多少？</a:t>
            </a:r>
          </a:p>
        </p:txBody>
      </p:sp>
      <p:sp>
        <p:nvSpPr>
          <p:cNvPr id="4" name="灯片编号占位符 3"/>
          <p:cNvSpPr>
            <a:spLocks noGrp="1"/>
          </p:cNvSpPr>
          <p:nvPr>
            <p:ph type="sldNum" sz="quarter" idx="12"/>
          </p:nvPr>
        </p:nvSpPr>
        <p:spPr/>
        <p:txBody>
          <a:bodyPr/>
          <a:lstStyle/>
          <a:p>
            <a:pPr>
              <a:defRPr/>
            </a:pPr>
            <a:fld id="{E1C7C537-5178-4205-BB33-935637326C87}" type="slidenum">
              <a:rPr lang="zh-CN" altLang="en-US" smtClean="0"/>
              <a:t>31</a:t>
            </a:fld>
            <a:endParaRPr lang="zh-CN" altLang="en-US"/>
          </a:p>
        </p:txBody>
      </p:sp>
      <p:graphicFrame>
        <p:nvGraphicFramePr>
          <p:cNvPr id="4098" name="Object 2"/>
          <p:cNvGraphicFramePr>
            <a:graphicFrameLocks noChangeAspect="1"/>
          </p:cNvGraphicFramePr>
          <p:nvPr/>
        </p:nvGraphicFramePr>
        <p:xfrm>
          <a:off x="3492500" y="2492375"/>
          <a:ext cx="2840038" cy="647700"/>
        </p:xfrm>
        <a:graphic>
          <a:graphicData uri="http://schemas.openxmlformats.org/presentationml/2006/ole">
            <mc:AlternateContent xmlns:mc="http://schemas.openxmlformats.org/markup-compatibility/2006">
              <mc:Choice xmlns:v="urn:schemas-microsoft-com:vml" Requires="v">
                <p:oleObj spid="_x0000_s4119" name="Equation" r:id="rId3" imgW="28041600" imgH="6400800" progId="Equation.DSMT4">
                  <p:embed/>
                </p:oleObj>
              </mc:Choice>
              <mc:Fallback>
                <p:oleObj name="Equation" r:id="rId3" imgW="28041600" imgH="6400800" progId="Equation.DSMT4">
                  <p:embed/>
                  <p:pic>
                    <p:nvPicPr>
                      <p:cNvPr id="0" name="Object 2"/>
                      <p:cNvPicPr>
                        <a:picLocks noChangeAspect="1"/>
                      </p:cNvPicPr>
                      <p:nvPr/>
                    </p:nvPicPr>
                    <p:blipFill>
                      <a:blip r:embed="rId4"/>
                      <a:stretch>
                        <a:fillRect/>
                      </a:stretch>
                    </p:blipFill>
                    <p:spPr>
                      <a:xfrm>
                        <a:off x="3492500" y="2492375"/>
                        <a:ext cx="2840038" cy="647700"/>
                      </a:xfrm>
                      <a:prstGeom prst="rect">
                        <a:avLst/>
                      </a:prstGeom>
                      <a:noFill/>
                      <a:ln w="9525">
                        <a:noFill/>
                      </a:ln>
                    </p:spPr>
                  </p:pic>
                </p:oleObj>
              </mc:Fallback>
            </mc:AlternateContent>
          </a:graphicData>
        </a:graphic>
      </p:graphicFrame>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内容占位符 2"/>
          <p:cNvSpPr>
            <a:spLocks noGrp="1"/>
          </p:cNvSpPr>
          <p:nvPr>
            <p:ph idx="1"/>
          </p:nvPr>
        </p:nvSpPr>
        <p:spPr>
          <a:xfrm>
            <a:off x="250825" y="692150"/>
            <a:ext cx="8704263" cy="5440363"/>
          </a:xfrm>
        </p:spPr>
        <p:txBody>
          <a:bodyPr/>
          <a:lstStyle/>
          <a:p>
            <a:r>
              <a:rPr lang="zh-CN" altLang="en-US"/>
              <a:t>块编码的原则</a:t>
            </a:r>
            <a:endParaRPr lang="en-US" altLang="zh-CN"/>
          </a:p>
          <a:p>
            <a:pPr lvl="1"/>
            <a:r>
              <a:rPr lang="zh-CN" altLang="en-US"/>
              <a:t>给定</a:t>
            </a:r>
            <a:r>
              <a:rPr lang="en-US" altLang="zh-CN" i="1"/>
              <a:t>n</a:t>
            </a:r>
            <a:r>
              <a:rPr lang="zh-CN" altLang="en-US"/>
              <a:t>和</a:t>
            </a:r>
            <a:r>
              <a:rPr lang="en-US" altLang="zh-CN" i="1"/>
              <a:t>k</a:t>
            </a:r>
            <a:r>
              <a:rPr lang="zh-CN" altLang="en-US"/>
              <a:t>，</a:t>
            </a:r>
            <a:r>
              <a:rPr lang="en-US" altLang="zh-CN" i="1"/>
              <a:t>d</a:t>
            </a:r>
            <a:r>
              <a:rPr lang="en-US" altLang="zh-CN" baseline="-25000"/>
              <a:t>min</a:t>
            </a:r>
            <a:r>
              <a:rPr lang="zh-CN" altLang="en-US"/>
              <a:t>越大越好</a:t>
            </a:r>
            <a:endParaRPr lang="en-US" altLang="zh-CN"/>
          </a:p>
          <a:p>
            <a:pPr lvl="1"/>
            <a:r>
              <a:rPr lang="zh-CN" altLang="en-US"/>
              <a:t>编码和解码容易高效实现</a:t>
            </a:r>
          </a:p>
          <a:p>
            <a:pPr lvl="1"/>
            <a:endParaRPr lang="en-US" altLang="zh-CN"/>
          </a:p>
          <a:p>
            <a:pPr lvl="0"/>
            <a:r>
              <a:rPr lang="en-US" altLang="zh-CN"/>
              <a:t>tradeoff</a:t>
            </a:r>
          </a:p>
          <a:p>
            <a:pPr lvl="1"/>
            <a:r>
              <a:rPr lang="zh-CN" altLang="en-US">
                <a:sym typeface="+mn-ea"/>
              </a:rPr>
              <a:t>从节省带宽角度，</a:t>
            </a:r>
            <a:r>
              <a:rPr lang="zh-CN" altLang="en-US"/>
              <a:t>希望</a:t>
            </a:r>
            <a:r>
              <a:rPr lang="en-US" altLang="zh-CN"/>
              <a:t>(</a:t>
            </a:r>
            <a:r>
              <a:rPr lang="en-US" altLang="zh-CN" i="1"/>
              <a:t>n</a:t>
            </a:r>
            <a:r>
              <a:rPr lang="en-US" altLang="zh-CN"/>
              <a:t>-</a:t>
            </a:r>
            <a:r>
              <a:rPr lang="en-US" altLang="zh-CN" i="1"/>
              <a:t>k</a:t>
            </a:r>
            <a:r>
              <a:rPr lang="en-US" altLang="zh-CN"/>
              <a:t>)</a:t>
            </a:r>
            <a:r>
              <a:rPr lang="zh-CN" altLang="en-US"/>
              <a:t>越小越好</a:t>
            </a:r>
            <a:endParaRPr lang="en-US" altLang="zh-CN"/>
          </a:p>
          <a:p>
            <a:pPr lvl="1"/>
            <a:r>
              <a:rPr lang="zh-CN" altLang="en-US">
                <a:sym typeface="+mn-ea"/>
              </a:rPr>
              <a:t>从提高纠错效果角度，</a:t>
            </a:r>
            <a:r>
              <a:rPr lang="zh-CN" altLang="en-US"/>
              <a:t>希望</a:t>
            </a:r>
            <a:r>
              <a:rPr lang="en-US" altLang="zh-CN"/>
              <a:t>(</a:t>
            </a:r>
            <a:r>
              <a:rPr lang="en-US" altLang="zh-CN" i="1"/>
              <a:t>n</a:t>
            </a:r>
            <a:r>
              <a:rPr lang="en-US" altLang="zh-CN"/>
              <a:t>-</a:t>
            </a:r>
            <a:r>
              <a:rPr lang="en-US" altLang="zh-CN" i="1"/>
              <a:t>k</a:t>
            </a:r>
            <a:r>
              <a:rPr lang="en-US" altLang="zh-CN"/>
              <a:t>)</a:t>
            </a:r>
            <a:r>
              <a:rPr lang="zh-CN" altLang="en-US"/>
              <a:t>越大越好</a:t>
            </a:r>
          </a:p>
        </p:txBody>
      </p:sp>
      <p:sp>
        <p:nvSpPr>
          <p:cNvPr id="4" name="灯片编号占位符 3"/>
          <p:cNvSpPr>
            <a:spLocks noGrp="1"/>
          </p:cNvSpPr>
          <p:nvPr>
            <p:ph type="sldNum" sz="quarter" idx="12"/>
          </p:nvPr>
        </p:nvSpPr>
        <p:spPr/>
        <p:txBody>
          <a:bodyPr/>
          <a:lstStyle/>
          <a:p>
            <a:pPr>
              <a:defRPr/>
            </a:pPr>
            <a:fld id="{2BECC685-59B3-4534-9A32-D6EC7BFB38F3}" type="slidenum">
              <a:rPr lang="zh-CN" altLang="en-US" smtClean="0"/>
              <a:t>32</a:t>
            </a:fld>
            <a:endParaRPr lang="zh-CN" altLang="en-US"/>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250825" y="692150"/>
            <a:ext cx="8704263" cy="5440363"/>
          </a:xfrm>
        </p:spPr>
        <p:txBody>
          <a:bodyPr/>
          <a:lstStyle/>
          <a:p>
            <a:pPr lvl="1"/>
            <a:endParaRPr lang="zh-CN" altLang="en-US" sz="2400"/>
          </a:p>
        </p:txBody>
      </p:sp>
      <p:pic>
        <p:nvPicPr>
          <p:cNvPr id="49154" name="Picture 2"/>
          <p:cNvPicPr>
            <a:picLocks noChangeAspect="1" noChangeArrowheads="1"/>
          </p:cNvPicPr>
          <p:nvPr/>
        </p:nvPicPr>
        <p:blipFill>
          <a:blip r:embed="rId2"/>
          <a:srcRect/>
          <a:stretch>
            <a:fillRect/>
          </a:stretch>
        </p:blipFill>
        <p:spPr bwMode="auto">
          <a:xfrm>
            <a:off x="0" y="1169988"/>
            <a:ext cx="6900863" cy="5688012"/>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2776A580-2E58-4D86-BF59-2492BB098DB3}" type="slidenum">
              <a:rPr lang="zh-CN" altLang="en-US" smtClean="0"/>
              <a:t>33</a:t>
            </a:fld>
            <a:endParaRPr lang="zh-CN" altLang="en-US"/>
          </a:p>
        </p:txBody>
      </p:sp>
      <p:sp>
        <p:nvSpPr>
          <p:cNvPr id="49156" name="TextBox 4"/>
          <p:cNvSpPr txBox="1">
            <a:spLocks noChangeArrowheads="1"/>
          </p:cNvSpPr>
          <p:nvPr/>
        </p:nvSpPr>
        <p:spPr bwMode="auto">
          <a:xfrm>
            <a:off x="6840538" y="1484313"/>
            <a:ext cx="2124075" cy="1200150"/>
          </a:xfrm>
          <a:prstGeom prst="rect">
            <a:avLst/>
          </a:prstGeom>
          <a:noFill/>
          <a:ln w="9525">
            <a:noFill/>
            <a:miter lim="800000"/>
          </a:ln>
        </p:spPr>
        <p:txBody>
          <a:bodyPr>
            <a:spAutoFit/>
          </a:bodyPr>
          <a:lstStyle/>
          <a:p>
            <a:r>
              <a:rPr lang="zh-CN" altLang="en-US" sz="2400"/>
              <a:t>注意这里</a:t>
            </a:r>
            <a:r>
              <a:rPr lang="en-US" altLang="zh-CN" sz="2400" i="1"/>
              <a:t>E</a:t>
            </a:r>
            <a:r>
              <a:rPr lang="en-US" altLang="zh-CN" sz="2400" baseline="-25000"/>
              <a:t>b</a:t>
            </a:r>
            <a:r>
              <a:rPr lang="zh-CN" altLang="en-US" sz="2400"/>
              <a:t>是传输每个数据</a:t>
            </a:r>
            <a:r>
              <a:rPr lang="en-US" altLang="zh-CN" sz="2400"/>
              <a:t>bit</a:t>
            </a:r>
            <a:r>
              <a:rPr lang="zh-CN" altLang="en-US" sz="2400"/>
              <a:t>的能量</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内容占位符 2"/>
          <p:cNvSpPr>
            <a:spLocks noGrp="1"/>
          </p:cNvSpPr>
          <p:nvPr>
            <p:ph idx="1"/>
          </p:nvPr>
        </p:nvSpPr>
        <p:spPr>
          <a:xfrm>
            <a:off x="250825" y="692150"/>
            <a:ext cx="8704263" cy="5440363"/>
          </a:xfrm>
        </p:spPr>
        <p:txBody>
          <a:bodyPr/>
          <a:lstStyle/>
          <a:p>
            <a:r>
              <a:rPr lang="zh-CN" altLang="en-US"/>
              <a:t>编码增益</a:t>
            </a:r>
            <a:endParaRPr lang="en-US" altLang="zh-CN"/>
          </a:p>
          <a:p>
            <a:pPr lvl="1"/>
            <a:r>
              <a:rPr lang="zh-CN" altLang="en-US"/>
              <a:t>在相同的</a:t>
            </a:r>
            <a:r>
              <a:rPr lang="en-US" altLang="zh-CN" i="1"/>
              <a:t>E</a:t>
            </a:r>
            <a:r>
              <a:rPr lang="en-US" altLang="zh-CN" i="1" baseline="-25000"/>
              <a:t>b</a:t>
            </a:r>
            <a:r>
              <a:rPr lang="en-US" altLang="zh-CN"/>
              <a:t>/</a:t>
            </a:r>
            <a:r>
              <a:rPr lang="en-US" altLang="zh-CN" i="1"/>
              <a:t>N</a:t>
            </a:r>
            <a:r>
              <a:rPr lang="en-US" altLang="zh-CN" baseline="-25000"/>
              <a:t>0</a:t>
            </a:r>
            <a:r>
              <a:rPr lang="zh-CN" altLang="en-US"/>
              <a:t>下，编码传输的</a:t>
            </a:r>
            <a:r>
              <a:rPr lang="en-US" altLang="zh-CN"/>
              <a:t>BER</a:t>
            </a:r>
            <a:r>
              <a:rPr lang="zh-CN" altLang="en-US"/>
              <a:t>更低。</a:t>
            </a:r>
            <a:endParaRPr lang="en-US" altLang="zh-CN"/>
          </a:p>
          <a:p>
            <a:pPr marL="914400" lvl="2" indent="0">
              <a:buNone/>
            </a:pPr>
            <a:r>
              <a:rPr lang="zh-CN" altLang="en-US"/>
              <a:t>       例如为实现</a:t>
            </a:r>
            <a:r>
              <a:rPr lang="en-US" altLang="zh-CN"/>
              <a:t>10</a:t>
            </a:r>
            <a:r>
              <a:rPr lang="en-US" altLang="zh-CN" baseline="30000"/>
              <a:t>-5</a:t>
            </a:r>
            <a:r>
              <a:rPr lang="zh-CN" altLang="en-US"/>
              <a:t>的</a:t>
            </a:r>
            <a:r>
              <a:rPr lang="en-US" altLang="zh-CN"/>
              <a:t>BER</a:t>
            </a:r>
            <a:r>
              <a:rPr lang="zh-CN" altLang="en-US"/>
              <a:t>，使用</a:t>
            </a:r>
            <a:r>
              <a:rPr lang="en-US" altLang="zh-CN"/>
              <a:t>FEC</a:t>
            </a:r>
            <a:r>
              <a:rPr lang="zh-CN" altLang="en-US"/>
              <a:t>允许的</a:t>
            </a:r>
            <a:r>
              <a:rPr lang="en-US" altLang="zh-CN" i="1"/>
              <a:t>E</a:t>
            </a:r>
            <a:r>
              <a:rPr lang="en-US" altLang="zh-CN" i="1" baseline="-25000"/>
              <a:t>b</a:t>
            </a:r>
            <a:r>
              <a:rPr lang="en-US" altLang="zh-CN"/>
              <a:t>/</a:t>
            </a:r>
            <a:r>
              <a:rPr lang="en-US" altLang="zh-CN" i="1"/>
              <a:t>N</a:t>
            </a:r>
            <a:r>
              <a:rPr lang="en-US" altLang="zh-CN" baseline="-25000"/>
              <a:t>0</a:t>
            </a:r>
            <a:r>
              <a:rPr lang="zh-CN" altLang="en-US"/>
              <a:t>比不使用</a:t>
            </a:r>
            <a:r>
              <a:rPr lang="en-US" altLang="zh-CN"/>
              <a:t>FEC</a:t>
            </a:r>
            <a:r>
              <a:rPr lang="zh-CN" altLang="en-US"/>
              <a:t>降低了</a:t>
            </a:r>
            <a:r>
              <a:rPr lang="en-US" altLang="zh-CN"/>
              <a:t>2.77dB</a:t>
            </a:r>
            <a:r>
              <a:rPr lang="zh-CN" altLang="en-US"/>
              <a:t>，这个增益被称为</a:t>
            </a:r>
            <a:r>
              <a:rPr lang="zh-CN" altLang="en-US" b="1"/>
              <a:t>编码增益</a:t>
            </a:r>
            <a:endParaRPr lang="en-US" altLang="zh-CN" b="1"/>
          </a:p>
          <a:p>
            <a:pPr lvl="1"/>
            <a:endParaRPr lang="zh-CN" altLang="en-US"/>
          </a:p>
          <a:p>
            <a:pPr lvl="1"/>
            <a:r>
              <a:rPr lang="zh-CN" altLang="en-US"/>
              <a:t>在小于</a:t>
            </a:r>
            <a:r>
              <a:rPr lang="en-US" altLang="zh-CN"/>
              <a:t>5.4dB</a:t>
            </a:r>
            <a:r>
              <a:rPr lang="zh-CN" altLang="en-US"/>
              <a:t>的信噪比上，编码反而造成更大的</a:t>
            </a:r>
            <a:r>
              <a:rPr lang="en-US" altLang="zh-CN"/>
              <a:t>BER</a:t>
            </a:r>
            <a:r>
              <a:rPr lang="zh-CN" altLang="en-US"/>
              <a:t>，这是因为此时编码引入更多的</a:t>
            </a:r>
            <a:r>
              <a:rPr lang="en-US" altLang="zh-CN"/>
              <a:t>bit</a:t>
            </a:r>
            <a:r>
              <a:rPr lang="zh-CN" altLang="en-US"/>
              <a:t>，传输每个</a:t>
            </a:r>
            <a:r>
              <a:rPr lang="en-US" altLang="zh-CN"/>
              <a:t>bit</a:t>
            </a:r>
            <a:r>
              <a:rPr lang="zh-CN" altLang="en-US"/>
              <a:t>的实际功率降低。</a:t>
            </a:r>
            <a:endParaRPr lang="en-US" altLang="zh-CN"/>
          </a:p>
          <a:p>
            <a:endParaRPr lang="zh-CN" altLang="en-US" sz="3600"/>
          </a:p>
        </p:txBody>
      </p:sp>
      <p:sp>
        <p:nvSpPr>
          <p:cNvPr id="4" name="灯片编号占位符 3"/>
          <p:cNvSpPr>
            <a:spLocks noGrp="1"/>
          </p:cNvSpPr>
          <p:nvPr>
            <p:ph type="sldNum" sz="quarter" idx="12"/>
          </p:nvPr>
        </p:nvSpPr>
        <p:spPr/>
        <p:txBody>
          <a:bodyPr/>
          <a:lstStyle/>
          <a:p>
            <a:pPr>
              <a:defRPr/>
            </a:pPr>
            <a:fld id="{31D352C0-BE38-4D45-AF7F-ECD5DF00B341}" type="slidenum">
              <a:rPr lang="zh-CN" altLang="en-US" smtClean="0"/>
              <a:t>34</a:t>
            </a:fld>
            <a:endParaRPr lang="zh-CN" altLang="en-US"/>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a:lstStyle/>
          <a:p>
            <a:r>
              <a:rPr lang="zh-CN" altLang="en-US"/>
              <a:t>海明编码</a:t>
            </a:r>
          </a:p>
        </p:txBody>
      </p:sp>
      <p:sp>
        <p:nvSpPr>
          <p:cNvPr id="51202" name="内容占位符 2"/>
          <p:cNvSpPr>
            <a:spLocks noGrp="1"/>
          </p:cNvSpPr>
          <p:nvPr>
            <p:ph idx="1"/>
          </p:nvPr>
        </p:nvSpPr>
        <p:spPr/>
        <p:txBody>
          <a:bodyPr/>
          <a:lstStyle/>
          <a:p>
            <a:r>
              <a:rPr lang="zh-CN" altLang="en-US"/>
              <a:t>用于纠正单个</a:t>
            </a:r>
            <a:r>
              <a:rPr lang="en-US" altLang="zh-CN"/>
              <a:t>bit</a:t>
            </a:r>
            <a:r>
              <a:rPr lang="zh-CN" altLang="en-US"/>
              <a:t>的错误</a:t>
            </a:r>
            <a:endParaRPr lang="en-US" altLang="zh-CN"/>
          </a:p>
          <a:p>
            <a:r>
              <a:rPr lang="zh-CN" altLang="en-US"/>
              <a:t>关键参数（</a:t>
            </a:r>
            <a:r>
              <a:rPr lang="en-US" altLang="zh-CN" i="1"/>
              <a:t>m</a:t>
            </a:r>
            <a:r>
              <a:rPr lang="en-US" altLang="zh-CN"/>
              <a:t> ≥ 3</a:t>
            </a:r>
            <a:r>
              <a:rPr lang="zh-CN" altLang="en-US"/>
              <a:t>）</a:t>
            </a:r>
            <a:endParaRPr lang="en-US" altLang="zh-CN"/>
          </a:p>
          <a:p>
            <a:pPr lvl="1">
              <a:lnSpc>
                <a:spcPct val="90000"/>
              </a:lnSpc>
            </a:pPr>
            <a:r>
              <a:rPr lang="zh-CN" altLang="en-US"/>
              <a:t>数据块大小：</a:t>
            </a:r>
            <a:r>
              <a:rPr lang="en-US" altLang="zh-CN" i="1"/>
              <a:t>n </a:t>
            </a:r>
            <a:r>
              <a:rPr lang="en-US" altLang="zh-CN"/>
              <a:t>= 2</a:t>
            </a:r>
            <a:r>
              <a:rPr lang="en-US" altLang="zh-CN" i="1" baseline="30000"/>
              <a:t>m </a:t>
            </a:r>
            <a:r>
              <a:rPr lang="en-US" altLang="zh-CN"/>
              <a:t>– 1</a:t>
            </a:r>
          </a:p>
          <a:p>
            <a:pPr lvl="1">
              <a:lnSpc>
                <a:spcPct val="90000"/>
              </a:lnSpc>
            </a:pPr>
            <a:r>
              <a:rPr lang="zh-CN" altLang="en-US"/>
              <a:t>源数据长度：</a:t>
            </a:r>
            <a:r>
              <a:rPr lang="en-US" altLang="zh-CN" i="1"/>
              <a:t>k </a:t>
            </a:r>
            <a:r>
              <a:rPr lang="en-US" altLang="zh-CN"/>
              <a:t>= 2</a:t>
            </a:r>
            <a:r>
              <a:rPr lang="en-US" altLang="zh-CN" i="1" baseline="30000"/>
              <a:t>m </a:t>
            </a:r>
            <a:r>
              <a:rPr lang="en-US" altLang="zh-CN"/>
              <a:t>– </a:t>
            </a:r>
            <a:r>
              <a:rPr lang="en-US" altLang="zh-CN" i="1"/>
              <a:t>m </a:t>
            </a:r>
            <a:r>
              <a:rPr lang="en-US" altLang="zh-CN"/>
              <a:t>– 1</a:t>
            </a:r>
          </a:p>
          <a:p>
            <a:pPr lvl="1">
              <a:lnSpc>
                <a:spcPct val="90000"/>
              </a:lnSpc>
            </a:pPr>
            <a:r>
              <a:rPr lang="zh-CN" altLang="en-US"/>
              <a:t>校验位：</a:t>
            </a:r>
            <a:r>
              <a:rPr lang="en-US" altLang="zh-CN" i="1"/>
              <a:t>n </a:t>
            </a:r>
            <a:r>
              <a:rPr lang="en-US" altLang="zh-CN"/>
              <a:t>– </a:t>
            </a:r>
            <a:r>
              <a:rPr lang="en-US" altLang="zh-CN" i="1"/>
              <a:t>k </a:t>
            </a:r>
            <a:r>
              <a:rPr lang="en-US" altLang="zh-CN"/>
              <a:t>= </a:t>
            </a:r>
            <a:r>
              <a:rPr lang="en-US" altLang="zh-CN" i="1"/>
              <a:t>m</a:t>
            </a:r>
          </a:p>
          <a:p>
            <a:pPr lvl="1">
              <a:lnSpc>
                <a:spcPct val="90000"/>
              </a:lnSpc>
            </a:pPr>
            <a:r>
              <a:rPr lang="zh-CN" altLang="en-US"/>
              <a:t>最小海明距离：</a:t>
            </a:r>
            <a:r>
              <a:rPr lang="en-US" altLang="zh-CN" i="1"/>
              <a:t>d</a:t>
            </a:r>
            <a:r>
              <a:rPr lang="en-US" altLang="zh-CN" baseline="-25000"/>
              <a:t>min </a:t>
            </a:r>
            <a:r>
              <a:rPr lang="en-US" altLang="zh-CN"/>
              <a:t>= 3</a:t>
            </a:r>
          </a:p>
          <a:p>
            <a:pPr>
              <a:lnSpc>
                <a:spcPct val="90000"/>
              </a:lnSpc>
            </a:pPr>
            <a:endParaRPr lang="en-US" altLang="zh-CN"/>
          </a:p>
          <a:p>
            <a:pPr lvl="1">
              <a:lnSpc>
                <a:spcPct val="90000"/>
              </a:lnSpc>
            </a:pPr>
            <a:endParaRPr lang="en-US" altLang="zh-CN"/>
          </a:p>
        </p:txBody>
      </p:sp>
      <p:sp>
        <p:nvSpPr>
          <p:cNvPr id="4" name="灯片编号占位符 3"/>
          <p:cNvSpPr>
            <a:spLocks noGrp="1"/>
          </p:cNvSpPr>
          <p:nvPr>
            <p:ph type="sldNum" sz="quarter" idx="12"/>
          </p:nvPr>
        </p:nvSpPr>
        <p:spPr/>
        <p:txBody>
          <a:bodyPr/>
          <a:lstStyle/>
          <a:p>
            <a:pPr>
              <a:defRPr/>
            </a:pPr>
            <a:fld id="{E0EB3598-042E-42A3-9BE2-3B1BDC890E18}" type="slidenum">
              <a:rPr lang="zh-CN" altLang="en-US" smtClean="0"/>
              <a:t>35</a:t>
            </a:fld>
            <a:endParaRPr lang="zh-CN" altLang="en-US"/>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250825" y="620713"/>
            <a:ext cx="8704263" cy="5511800"/>
          </a:xfrm>
        </p:spPr>
        <p:txBody>
          <a:bodyPr/>
          <a:lstStyle/>
          <a:p>
            <a:pPr>
              <a:lnSpc>
                <a:spcPct val="90000"/>
              </a:lnSpc>
            </a:pPr>
            <a:r>
              <a:rPr lang="zh-CN" altLang="en-US"/>
              <a:t>发送端：</a:t>
            </a:r>
            <a:endParaRPr lang="en-US" altLang="zh-CN"/>
          </a:p>
          <a:p>
            <a:pPr lvl="1">
              <a:lnSpc>
                <a:spcPct val="90000"/>
              </a:lnSpc>
            </a:pPr>
            <a:r>
              <a:rPr lang="zh-CN" altLang="en-US"/>
              <a:t>从</a:t>
            </a:r>
            <a:r>
              <a:rPr lang="en-US" altLang="zh-CN" i="1"/>
              <a:t>k</a:t>
            </a:r>
            <a:r>
              <a:rPr lang="en-US" altLang="zh-CN"/>
              <a:t>-bit</a:t>
            </a:r>
            <a:r>
              <a:rPr lang="zh-CN" altLang="en-US"/>
              <a:t>数据位中计算</a:t>
            </a:r>
            <a:r>
              <a:rPr lang="en-US" altLang="zh-CN"/>
              <a:t>(</a:t>
            </a:r>
            <a:r>
              <a:rPr lang="en-US" altLang="zh-CN" i="1"/>
              <a:t>n-k</a:t>
            </a:r>
            <a:r>
              <a:rPr lang="en-US" altLang="zh-CN"/>
              <a:t>)</a:t>
            </a:r>
            <a:r>
              <a:rPr lang="en-US" altLang="zh-CN" i="1"/>
              <a:t>-</a:t>
            </a:r>
            <a:r>
              <a:rPr lang="en-US" altLang="zh-CN"/>
              <a:t>bit</a:t>
            </a:r>
            <a:r>
              <a:rPr lang="zh-CN" altLang="en-US"/>
              <a:t>校验位，将其插入数据位中，获得</a:t>
            </a:r>
            <a:r>
              <a:rPr lang="en-US" altLang="zh-CN" i="1"/>
              <a:t>n</a:t>
            </a:r>
            <a:r>
              <a:rPr lang="en-US" altLang="zh-CN"/>
              <a:t>-bit</a:t>
            </a:r>
            <a:r>
              <a:rPr lang="zh-CN" altLang="en-US"/>
              <a:t>的块</a:t>
            </a:r>
            <a:endParaRPr lang="en-US" altLang="zh-CN"/>
          </a:p>
          <a:p>
            <a:pPr>
              <a:lnSpc>
                <a:spcPct val="90000"/>
              </a:lnSpc>
            </a:pPr>
            <a:r>
              <a:rPr lang="zh-CN" altLang="en-US"/>
              <a:t>接收端：</a:t>
            </a:r>
            <a:endParaRPr lang="en-US" altLang="zh-CN"/>
          </a:p>
          <a:p>
            <a:pPr lvl="1">
              <a:lnSpc>
                <a:spcPct val="90000"/>
              </a:lnSpc>
            </a:pPr>
            <a:r>
              <a:rPr lang="zh-CN" altLang="en-US"/>
              <a:t>从接收到的</a:t>
            </a:r>
            <a:r>
              <a:rPr lang="en-US" altLang="zh-CN" i="1"/>
              <a:t>n</a:t>
            </a:r>
            <a:r>
              <a:rPr lang="en-US" altLang="zh-CN"/>
              <a:t>-bit</a:t>
            </a:r>
            <a:r>
              <a:rPr lang="zh-CN" altLang="en-US"/>
              <a:t>块中分别计算获得和抽取</a:t>
            </a:r>
            <a:r>
              <a:rPr lang="en-US" altLang="zh-CN"/>
              <a:t>(</a:t>
            </a:r>
            <a:r>
              <a:rPr lang="en-US" altLang="zh-CN" i="1"/>
              <a:t>n</a:t>
            </a:r>
            <a:r>
              <a:rPr lang="en-US" altLang="zh-CN"/>
              <a:t>-</a:t>
            </a:r>
            <a:r>
              <a:rPr lang="en-US" altLang="zh-CN" i="1"/>
              <a:t>k</a:t>
            </a:r>
            <a:r>
              <a:rPr lang="en-US" altLang="zh-CN"/>
              <a:t>)-bit</a:t>
            </a:r>
            <a:r>
              <a:rPr lang="zh-CN" altLang="en-US"/>
              <a:t>校验位，将它们异或，获得错误字（</a:t>
            </a:r>
            <a:r>
              <a:rPr lang="en-US" altLang="zh-CN"/>
              <a:t>syndrome word</a:t>
            </a:r>
            <a:r>
              <a:rPr lang="zh-CN" altLang="en-US"/>
              <a:t>）</a:t>
            </a:r>
            <a:endParaRPr lang="en-US" altLang="zh-CN"/>
          </a:p>
          <a:p>
            <a:pPr lvl="2">
              <a:lnSpc>
                <a:spcPct val="90000"/>
              </a:lnSpc>
            </a:pPr>
            <a:r>
              <a:rPr lang="zh-CN" altLang="en-US"/>
              <a:t>错误字范围</a:t>
            </a:r>
            <a:r>
              <a:rPr lang="en-US" altLang="zh-CN"/>
              <a:t>0 ~ 2</a:t>
            </a:r>
            <a:r>
              <a:rPr lang="en-US" altLang="zh-CN" baseline="30000"/>
              <a:t>(</a:t>
            </a:r>
            <a:r>
              <a:rPr lang="en-US" altLang="zh-CN" i="1" baseline="30000"/>
              <a:t>n</a:t>
            </a:r>
            <a:r>
              <a:rPr lang="en-US" altLang="zh-CN" baseline="30000"/>
              <a:t>-</a:t>
            </a:r>
            <a:r>
              <a:rPr lang="en-US" altLang="zh-CN" i="1" baseline="30000"/>
              <a:t>k</a:t>
            </a:r>
            <a:r>
              <a:rPr lang="en-US" altLang="zh-CN" baseline="30000"/>
              <a:t>)</a:t>
            </a:r>
            <a:r>
              <a:rPr lang="zh-CN" altLang="en-US"/>
              <a:t>，因此应该有</a:t>
            </a:r>
            <a:r>
              <a:rPr lang="en-US" altLang="zh-CN"/>
              <a:t>2</a:t>
            </a:r>
            <a:r>
              <a:rPr lang="en-US" altLang="zh-CN" baseline="30000"/>
              <a:t>(</a:t>
            </a:r>
            <a:r>
              <a:rPr lang="en-US" altLang="zh-CN" i="1" baseline="30000"/>
              <a:t>n</a:t>
            </a:r>
            <a:r>
              <a:rPr lang="en-US" altLang="zh-CN" baseline="30000"/>
              <a:t>-</a:t>
            </a:r>
            <a:r>
              <a:rPr lang="en-US" altLang="zh-CN" i="1" baseline="30000"/>
              <a:t>k</a:t>
            </a:r>
            <a:r>
              <a:rPr lang="en-US" altLang="zh-CN" baseline="30000"/>
              <a:t>)</a:t>
            </a:r>
            <a:r>
              <a:rPr lang="en-US" altLang="zh-CN"/>
              <a:t>-1 ≥ </a:t>
            </a:r>
            <a:r>
              <a:rPr lang="en-US" altLang="zh-CN" i="1"/>
              <a:t>n</a:t>
            </a:r>
          </a:p>
          <a:p>
            <a:pPr lvl="1">
              <a:lnSpc>
                <a:spcPct val="90000"/>
              </a:lnSpc>
            </a:pPr>
            <a:r>
              <a:rPr lang="zh-CN" altLang="en-US"/>
              <a:t>如果错误字全‘</a:t>
            </a:r>
            <a:r>
              <a:rPr lang="en-US" altLang="zh-CN"/>
              <a:t>0</a:t>
            </a:r>
            <a:r>
              <a:rPr lang="zh-CN" altLang="en-US"/>
              <a:t>’，没有检测到错误</a:t>
            </a:r>
            <a:endParaRPr lang="en-US" altLang="zh-CN"/>
          </a:p>
          <a:p>
            <a:pPr lvl="1">
              <a:lnSpc>
                <a:spcPct val="90000"/>
              </a:lnSpc>
            </a:pPr>
            <a:r>
              <a:rPr lang="zh-CN" altLang="en-US"/>
              <a:t>如果错误字仅有一个‘</a:t>
            </a:r>
            <a:r>
              <a:rPr lang="en-US" altLang="zh-CN"/>
              <a:t>1</a:t>
            </a:r>
            <a:r>
              <a:rPr lang="zh-CN" altLang="en-US"/>
              <a:t>’，则某一个校验位发生翻转，无须纠错</a:t>
            </a:r>
            <a:endParaRPr lang="en-US" altLang="zh-CN"/>
          </a:p>
          <a:p>
            <a:pPr lvl="1">
              <a:lnSpc>
                <a:spcPct val="90000"/>
              </a:lnSpc>
            </a:pPr>
            <a:r>
              <a:rPr lang="zh-CN" altLang="en-US"/>
              <a:t>如果错误字中有一个以上</a:t>
            </a:r>
            <a:r>
              <a:rPr lang="en-US" altLang="zh-CN"/>
              <a:t>bit</a:t>
            </a:r>
            <a:r>
              <a:rPr lang="zh-CN" altLang="en-US"/>
              <a:t>是‘</a:t>
            </a:r>
            <a:r>
              <a:rPr lang="en-US" altLang="zh-CN"/>
              <a:t>1</a:t>
            </a:r>
            <a:r>
              <a:rPr lang="zh-CN" altLang="en-US"/>
              <a:t>’，则接收到的</a:t>
            </a:r>
            <a:r>
              <a:rPr lang="en-US" altLang="zh-CN" i="1"/>
              <a:t>n</a:t>
            </a:r>
            <a:r>
              <a:rPr lang="en-US" altLang="zh-CN"/>
              <a:t>-bit</a:t>
            </a:r>
            <a:r>
              <a:rPr lang="zh-CN" altLang="en-US"/>
              <a:t>块中在错误字表示的位置</a:t>
            </a:r>
            <a:r>
              <a:rPr lang="en-US" altLang="zh-CN"/>
              <a:t>bit</a:t>
            </a:r>
            <a:r>
              <a:rPr lang="zh-CN" altLang="en-US"/>
              <a:t>发生翻转</a:t>
            </a:r>
          </a:p>
        </p:txBody>
      </p:sp>
      <p:sp>
        <p:nvSpPr>
          <p:cNvPr id="4" name="灯片编号占位符 3"/>
          <p:cNvSpPr>
            <a:spLocks noGrp="1"/>
          </p:cNvSpPr>
          <p:nvPr>
            <p:ph type="sldNum" sz="quarter" idx="12"/>
          </p:nvPr>
        </p:nvSpPr>
        <p:spPr/>
        <p:txBody>
          <a:bodyPr/>
          <a:lstStyle/>
          <a:p>
            <a:pPr>
              <a:defRPr/>
            </a:pPr>
            <a:fld id="{10C94878-8E6B-4C00-8C8C-58D34903E6A6}" type="slidenum">
              <a:rPr lang="zh-CN" altLang="en-US" smtClean="0"/>
              <a:t>36</a:t>
            </a:fld>
            <a:endParaRPr lang="zh-CN" altLang="en-US"/>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250825" y="692150"/>
            <a:ext cx="8704263" cy="5440363"/>
          </a:xfrm>
        </p:spPr>
        <p:txBody>
          <a:bodyPr/>
          <a:lstStyle/>
          <a:p>
            <a:r>
              <a:rPr lang="zh-CN" altLang="en-US"/>
              <a:t>具体的编码方案</a:t>
            </a:r>
            <a:endParaRPr lang="en-US" altLang="zh-CN"/>
          </a:p>
          <a:p>
            <a:pPr lvl="1"/>
            <a:r>
              <a:rPr lang="zh-CN" altLang="en-US"/>
              <a:t>列出数据位置：对每一个数据位，如果其为‘</a:t>
            </a:r>
            <a:r>
              <a:rPr lang="en-US" altLang="zh-CN"/>
              <a:t>1</a:t>
            </a:r>
            <a:r>
              <a:rPr lang="zh-CN" altLang="en-US"/>
              <a:t>’，则用一个数字表示其位置。</a:t>
            </a:r>
            <a:endParaRPr lang="en-US" altLang="zh-CN"/>
          </a:p>
          <a:p>
            <a:pPr lvl="2"/>
            <a:r>
              <a:rPr lang="zh-CN" altLang="en-US"/>
              <a:t>例如在第</a:t>
            </a:r>
            <a:r>
              <a:rPr lang="en-US" altLang="zh-CN"/>
              <a:t>9</a:t>
            </a:r>
            <a:r>
              <a:rPr lang="zh-CN" altLang="en-US"/>
              <a:t>位上，则其位置数为</a:t>
            </a:r>
            <a:r>
              <a:rPr lang="en-US" altLang="zh-CN"/>
              <a:t>1001</a:t>
            </a:r>
          </a:p>
          <a:p>
            <a:pPr lvl="2"/>
            <a:endParaRPr lang="en-US" altLang="zh-CN"/>
          </a:p>
          <a:p>
            <a:pPr lvl="1" algn="l"/>
            <a:r>
              <a:rPr lang="zh-CN" altLang="en-US">
                <a:sym typeface="+mn-ea"/>
              </a:rPr>
              <a:t>将所有数据位上为‘</a:t>
            </a:r>
            <a:r>
              <a:rPr lang="en-US" altLang="zh-CN">
                <a:sym typeface="+mn-ea"/>
              </a:rPr>
              <a:t>1</a:t>
            </a:r>
            <a:r>
              <a:rPr lang="zh-CN" altLang="en-US">
                <a:sym typeface="+mn-ea"/>
              </a:rPr>
              <a:t>’的位置数异或，得到</a:t>
            </a:r>
            <a:r>
              <a:rPr lang="en-US" altLang="zh-CN">
                <a:sym typeface="+mn-ea"/>
              </a:rPr>
              <a:t>(</a:t>
            </a:r>
            <a:r>
              <a:rPr lang="en-US" altLang="zh-CN" i="1">
                <a:sym typeface="+mn-ea"/>
              </a:rPr>
              <a:t>n</a:t>
            </a:r>
            <a:r>
              <a:rPr lang="en-US" altLang="zh-CN">
                <a:sym typeface="+mn-ea"/>
              </a:rPr>
              <a:t>-</a:t>
            </a:r>
            <a:r>
              <a:rPr lang="en-US" altLang="zh-CN" i="1">
                <a:sym typeface="+mn-ea"/>
              </a:rPr>
              <a:t>k</a:t>
            </a:r>
            <a:r>
              <a:rPr lang="en-US" altLang="zh-CN">
                <a:sym typeface="+mn-ea"/>
              </a:rPr>
              <a:t>)</a:t>
            </a:r>
            <a:r>
              <a:rPr lang="zh-CN" altLang="en-US">
                <a:sym typeface="+mn-ea"/>
              </a:rPr>
              <a:t>位数，作为校验位。</a:t>
            </a:r>
          </a:p>
          <a:p>
            <a:pPr lvl="1" algn="l"/>
            <a:endParaRPr lang="zh-CN" altLang="en-US" sz="2800">
              <a:sym typeface="+mn-ea"/>
            </a:endParaRPr>
          </a:p>
          <a:p>
            <a:pPr lvl="1" algn="l"/>
            <a:r>
              <a:rPr lang="zh-CN" altLang="en-US" sz="2800">
                <a:sym typeface="+mn-ea"/>
              </a:rPr>
              <a:t>从左到右，在</a:t>
            </a:r>
            <a:r>
              <a:rPr lang="en-US" altLang="zh-CN" sz="2800" i="1">
                <a:sym typeface="+mn-ea"/>
              </a:rPr>
              <a:t>k</a:t>
            </a:r>
            <a:r>
              <a:rPr lang="en-US" altLang="zh-CN" sz="2800">
                <a:sym typeface="+mn-ea"/>
              </a:rPr>
              <a:t>-bit</a:t>
            </a:r>
            <a:r>
              <a:rPr lang="zh-CN" altLang="en-US" sz="2800">
                <a:sym typeface="+mn-ea"/>
              </a:rPr>
              <a:t>数据的基础上，在</a:t>
            </a:r>
            <a:r>
              <a:rPr lang="en-US" altLang="zh-CN" sz="2800">
                <a:solidFill>
                  <a:srgbClr val="C00000"/>
                </a:solidFill>
                <a:sym typeface="+mn-ea"/>
              </a:rPr>
              <a:t>2</a:t>
            </a:r>
            <a:r>
              <a:rPr lang="zh-CN" altLang="en-US" sz="2800">
                <a:solidFill>
                  <a:srgbClr val="C00000"/>
                </a:solidFill>
                <a:sym typeface="+mn-ea"/>
              </a:rPr>
              <a:t>的指数次方位置</a:t>
            </a:r>
            <a:r>
              <a:rPr lang="zh-CN" altLang="en-US" sz="2800">
                <a:sym typeface="+mn-ea"/>
              </a:rPr>
              <a:t>，即在</a:t>
            </a:r>
            <a:r>
              <a:rPr lang="en-US" altLang="zh-CN" sz="2800">
                <a:sym typeface="+mn-ea"/>
              </a:rPr>
              <a:t>1, 2, 4, …, 2</a:t>
            </a:r>
            <a:r>
              <a:rPr lang="en-US" altLang="zh-CN" sz="2800" baseline="30000">
                <a:sym typeface="+mn-ea"/>
              </a:rPr>
              <a:t>(</a:t>
            </a:r>
            <a:r>
              <a:rPr lang="en-US" altLang="zh-CN" sz="2800" i="1" baseline="30000">
                <a:sym typeface="+mn-ea"/>
              </a:rPr>
              <a:t>n-k</a:t>
            </a:r>
            <a:r>
              <a:rPr lang="en-US" altLang="zh-CN" sz="2800" baseline="30000">
                <a:sym typeface="+mn-ea"/>
              </a:rPr>
              <a:t>)</a:t>
            </a:r>
            <a:r>
              <a:rPr lang="zh-CN" altLang="en-US" sz="2800">
                <a:sym typeface="+mn-ea"/>
              </a:rPr>
              <a:t>位上插入校验位。</a:t>
            </a:r>
            <a:endParaRPr lang="en-US" altLang="zh-CN"/>
          </a:p>
          <a:p>
            <a:pPr lvl="2"/>
            <a:endParaRPr lang="en-US" altLang="zh-CN"/>
          </a:p>
          <a:p>
            <a:endParaRPr lang="en-US" altLang="zh-CN" sz="2800"/>
          </a:p>
        </p:txBody>
      </p:sp>
      <p:sp>
        <p:nvSpPr>
          <p:cNvPr id="4" name="灯片编号占位符 3"/>
          <p:cNvSpPr>
            <a:spLocks noGrp="1"/>
          </p:cNvSpPr>
          <p:nvPr>
            <p:ph type="sldNum" sz="quarter" idx="12"/>
          </p:nvPr>
        </p:nvSpPr>
        <p:spPr/>
        <p:txBody>
          <a:bodyPr/>
          <a:lstStyle/>
          <a:p>
            <a:pPr>
              <a:defRPr/>
            </a:pPr>
            <a:fld id="{AF8162E8-FA79-4FB4-9BAA-91F61D5D93E2}" type="slidenum">
              <a:rPr lang="zh-CN" altLang="en-US" smtClean="0"/>
              <a:t>37</a:t>
            </a:fld>
            <a:endParaRPr lang="zh-CN" altLang="en-US"/>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250825" y="549275"/>
            <a:ext cx="8704263" cy="5583238"/>
          </a:xfrm>
        </p:spPr>
        <p:txBody>
          <a:bodyPr/>
          <a:lstStyle/>
          <a:p>
            <a:r>
              <a:rPr lang="zh-CN" altLang="en-US" sz="2400"/>
              <a:t>例，欲传输</a:t>
            </a:r>
            <a:r>
              <a:rPr lang="en-US" altLang="zh-CN" sz="2400"/>
              <a:t>8-bit</a:t>
            </a:r>
            <a:r>
              <a:rPr lang="zh-CN" altLang="en-US" sz="2400"/>
              <a:t>数据</a:t>
            </a:r>
            <a:r>
              <a:rPr lang="en-US" altLang="zh-CN" sz="2400"/>
              <a:t>00111001</a:t>
            </a:r>
            <a:r>
              <a:rPr lang="zh-CN" altLang="en-US" sz="2400"/>
              <a:t>，</a:t>
            </a:r>
            <a:r>
              <a:rPr lang="en-US" altLang="zh-CN" sz="2400"/>
              <a:t>(12, 8)</a:t>
            </a:r>
            <a:r>
              <a:rPr lang="zh-CN" altLang="en-US" sz="2400"/>
              <a:t>海明码编码过程</a:t>
            </a:r>
          </a:p>
          <a:p>
            <a:endParaRPr lang="zh-CN" altLang="en-US" sz="2400"/>
          </a:p>
        </p:txBody>
      </p:sp>
      <p:sp>
        <p:nvSpPr>
          <p:cNvPr id="4" name="灯片编号占位符 3"/>
          <p:cNvSpPr>
            <a:spLocks noGrp="1"/>
          </p:cNvSpPr>
          <p:nvPr>
            <p:ph type="sldNum" sz="quarter" idx="12"/>
          </p:nvPr>
        </p:nvSpPr>
        <p:spPr/>
        <p:txBody>
          <a:bodyPr/>
          <a:lstStyle/>
          <a:p>
            <a:pPr>
              <a:defRPr/>
            </a:pPr>
            <a:fld id="{2B3A20BA-0671-4CD7-B0B5-83AE3F0B15FD}" type="slidenum">
              <a:rPr lang="zh-CN" altLang="en-US" smtClean="0"/>
              <a:t>38</a:t>
            </a:fld>
            <a:endParaRPr lang="zh-CN" altLang="en-US"/>
          </a:p>
        </p:txBody>
      </p:sp>
      <p:graphicFrame>
        <p:nvGraphicFramePr>
          <p:cNvPr id="7" name="表格 6"/>
          <p:cNvGraphicFramePr>
            <a:graphicFrameLocks noGrp="1"/>
          </p:cNvGraphicFramePr>
          <p:nvPr/>
        </p:nvGraphicFramePr>
        <p:xfrm>
          <a:off x="0" y="1000125"/>
          <a:ext cx="9144005" cy="3200400"/>
        </p:xfrm>
        <a:graphic>
          <a:graphicData uri="http://schemas.openxmlformats.org/drawingml/2006/table">
            <a:tbl>
              <a:tblPr firstRow="1" bandRow="1">
                <a:tableStyleId>{5940675A-B579-460E-94D1-54222C63F5DA}</a:tableStyleId>
              </a:tblPr>
              <a:tblGrid>
                <a:gridCol w="703385">
                  <a:extLst>
                    <a:ext uri="{9D8B030D-6E8A-4147-A177-3AD203B41FA5}">
                      <a16:colId xmlns:a16="http://schemas.microsoft.com/office/drawing/2014/main" val="20000"/>
                    </a:ext>
                  </a:extLst>
                </a:gridCol>
                <a:gridCol w="703385">
                  <a:extLst>
                    <a:ext uri="{9D8B030D-6E8A-4147-A177-3AD203B41FA5}">
                      <a16:colId xmlns:a16="http://schemas.microsoft.com/office/drawing/2014/main" val="20001"/>
                    </a:ext>
                  </a:extLst>
                </a:gridCol>
                <a:gridCol w="703385">
                  <a:extLst>
                    <a:ext uri="{9D8B030D-6E8A-4147-A177-3AD203B41FA5}">
                      <a16:colId xmlns:a16="http://schemas.microsoft.com/office/drawing/2014/main" val="20002"/>
                    </a:ext>
                  </a:extLst>
                </a:gridCol>
                <a:gridCol w="703385">
                  <a:extLst>
                    <a:ext uri="{9D8B030D-6E8A-4147-A177-3AD203B41FA5}">
                      <a16:colId xmlns:a16="http://schemas.microsoft.com/office/drawing/2014/main" val="20003"/>
                    </a:ext>
                  </a:extLst>
                </a:gridCol>
                <a:gridCol w="703385">
                  <a:extLst>
                    <a:ext uri="{9D8B030D-6E8A-4147-A177-3AD203B41FA5}">
                      <a16:colId xmlns:a16="http://schemas.microsoft.com/office/drawing/2014/main" val="20004"/>
                    </a:ext>
                  </a:extLst>
                </a:gridCol>
                <a:gridCol w="703385">
                  <a:extLst>
                    <a:ext uri="{9D8B030D-6E8A-4147-A177-3AD203B41FA5}">
                      <a16:colId xmlns:a16="http://schemas.microsoft.com/office/drawing/2014/main" val="20005"/>
                    </a:ext>
                  </a:extLst>
                </a:gridCol>
                <a:gridCol w="703385">
                  <a:extLst>
                    <a:ext uri="{9D8B030D-6E8A-4147-A177-3AD203B41FA5}">
                      <a16:colId xmlns:a16="http://schemas.microsoft.com/office/drawing/2014/main" val="20006"/>
                    </a:ext>
                  </a:extLst>
                </a:gridCol>
                <a:gridCol w="703385">
                  <a:extLst>
                    <a:ext uri="{9D8B030D-6E8A-4147-A177-3AD203B41FA5}">
                      <a16:colId xmlns:a16="http://schemas.microsoft.com/office/drawing/2014/main" val="20007"/>
                    </a:ext>
                  </a:extLst>
                </a:gridCol>
                <a:gridCol w="703385">
                  <a:extLst>
                    <a:ext uri="{9D8B030D-6E8A-4147-A177-3AD203B41FA5}">
                      <a16:colId xmlns:a16="http://schemas.microsoft.com/office/drawing/2014/main" val="20008"/>
                    </a:ext>
                  </a:extLst>
                </a:gridCol>
                <a:gridCol w="703385">
                  <a:extLst>
                    <a:ext uri="{9D8B030D-6E8A-4147-A177-3AD203B41FA5}">
                      <a16:colId xmlns:a16="http://schemas.microsoft.com/office/drawing/2014/main" val="20009"/>
                    </a:ext>
                  </a:extLst>
                </a:gridCol>
                <a:gridCol w="703385">
                  <a:extLst>
                    <a:ext uri="{9D8B030D-6E8A-4147-A177-3AD203B41FA5}">
                      <a16:colId xmlns:a16="http://schemas.microsoft.com/office/drawing/2014/main" val="20010"/>
                    </a:ext>
                  </a:extLst>
                </a:gridCol>
                <a:gridCol w="703385">
                  <a:extLst>
                    <a:ext uri="{9D8B030D-6E8A-4147-A177-3AD203B41FA5}">
                      <a16:colId xmlns:a16="http://schemas.microsoft.com/office/drawing/2014/main" val="20011"/>
                    </a:ext>
                  </a:extLst>
                </a:gridCol>
                <a:gridCol w="703385">
                  <a:extLst>
                    <a:ext uri="{9D8B030D-6E8A-4147-A177-3AD203B41FA5}">
                      <a16:colId xmlns:a16="http://schemas.microsoft.com/office/drawing/2014/main" val="20012"/>
                    </a:ext>
                  </a:extLst>
                </a:gridCol>
              </a:tblGrid>
              <a:tr h="370840">
                <a:tc>
                  <a:txBody>
                    <a:bodyPr/>
                    <a:lstStyle/>
                    <a:p>
                      <a:r>
                        <a:rPr lang="en-US" altLang="zh-CN" sz="1800" b="1" dirty="0"/>
                        <a:t>Bit</a:t>
                      </a:r>
                      <a:r>
                        <a:rPr lang="zh-CN" altLang="en-US" sz="1800" b="1" dirty="0"/>
                        <a:t>位置</a:t>
                      </a:r>
                    </a:p>
                  </a:txBody>
                  <a:tcPr/>
                </a:tc>
                <a:tc>
                  <a:txBody>
                    <a:bodyPr/>
                    <a:lstStyle/>
                    <a:p>
                      <a:r>
                        <a:rPr lang="en-US" altLang="zh-CN" sz="1800" b="1" dirty="0">
                          <a:solidFill>
                            <a:srgbClr val="00B050"/>
                          </a:solidFill>
                        </a:rPr>
                        <a:t>12</a:t>
                      </a:r>
                    </a:p>
                  </a:txBody>
                  <a:tcPr/>
                </a:tc>
                <a:tc>
                  <a:txBody>
                    <a:bodyPr/>
                    <a:lstStyle/>
                    <a:p>
                      <a:r>
                        <a:rPr lang="en-US" altLang="zh-CN" sz="1800" b="1" dirty="0">
                          <a:solidFill>
                            <a:srgbClr val="00B050"/>
                          </a:solidFill>
                        </a:rPr>
                        <a:t>11</a:t>
                      </a:r>
                    </a:p>
                  </a:txBody>
                  <a:tcPr/>
                </a:tc>
                <a:tc>
                  <a:txBody>
                    <a:bodyPr/>
                    <a:lstStyle/>
                    <a:p>
                      <a:r>
                        <a:rPr lang="en-US" altLang="zh-CN" sz="1800" b="1" dirty="0">
                          <a:solidFill>
                            <a:srgbClr val="FF0000"/>
                          </a:solidFill>
                        </a:rPr>
                        <a:t>10</a:t>
                      </a:r>
                      <a:endParaRPr lang="zh-CN" altLang="en-US" sz="1800" b="1" dirty="0">
                        <a:solidFill>
                          <a:srgbClr val="FF0000"/>
                        </a:solidFill>
                      </a:endParaRPr>
                    </a:p>
                  </a:txBody>
                  <a:tcPr/>
                </a:tc>
                <a:tc>
                  <a:txBody>
                    <a:bodyPr/>
                    <a:lstStyle/>
                    <a:p>
                      <a:r>
                        <a:rPr lang="en-US" altLang="zh-CN" sz="1800" b="1" dirty="0">
                          <a:solidFill>
                            <a:srgbClr val="FF0000"/>
                          </a:solidFill>
                        </a:rPr>
                        <a:t>9</a:t>
                      </a:r>
                      <a:endParaRPr lang="zh-CN" altLang="en-US" sz="1800" b="1" dirty="0">
                        <a:solidFill>
                          <a:srgbClr val="FF0000"/>
                        </a:solidFill>
                      </a:endParaRPr>
                    </a:p>
                  </a:txBody>
                  <a:tcPr/>
                </a:tc>
                <a:tc>
                  <a:txBody>
                    <a:bodyPr/>
                    <a:lstStyle/>
                    <a:p>
                      <a:r>
                        <a:rPr lang="en-US" altLang="zh-CN" sz="1800" b="1" dirty="0">
                          <a:solidFill>
                            <a:srgbClr val="0070C0"/>
                          </a:solidFill>
                        </a:rPr>
                        <a:t>8</a:t>
                      </a:r>
                      <a:endParaRPr lang="zh-CN" altLang="en-US" sz="1800" b="1" dirty="0">
                        <a:solidFill>
                          <a:srgbClr val="0070C0"/>
                        </a:solidFill>
                      </a:endParaRPr>
                    </a:p>
                  </a:txBody>
                  <a:tcPr/>
                </a:tc>
                <a:tc>
                  <a:txBody>
                    <a:bodyPr/>
                    <a:lstStyle/>
                    <a:p>
                      <a:r>
                        <a:rPr lang="en-US" altLang="zh-CN" sz="1800" b="1" dirty="0">
                          <a:solidFill>
                            <a:srgbClr val="FF0000"/>
                          </a:solidFill>
                        </a:rPr>
                        <a:t>7</a:t>
                      </a:r>
                      <a:endParaRPr lang="zh-CN" altLang="en-US" sz="1800" b="1" dirty="0">
                        <a:solidFill>
                          <a:srgbClr val="FF0000"/>
                        </a:solidFill>
                      </a:endParaRPr>
                    </a:p>
                  </a:txBody>
                  <a:tcPr/>
                </a:tc>
                <a:tc>
                  <a:txBody>
                    <a:bodyPr/>
                    <a:lstStyle/>
                    <a:p>
                      <a:r>
                        <a:rPr lang="en-US" altLang="zh-CN" sz="1800" b="1" dirty="0">
                          <a:solidFill>
                            <a:srgbClr val="00B050"/>
                          </a:solidFill>
                        </a:rPr>
                        <a:t>6</a:t>
                      </a:r>
                    </a:p>
                  </a:txBody>
                  <a:tcPr/>
                </a:tc>
                <a:tc>
                  <a:txBody>
                    <a:bodyPr/>
                    <a:lstStyle/>
                    <a:p>
                      <a:r>
                        <a:rPr lang="en-US" altLang="zh-CN" sz="1800" b="1" dirty="0">
                          <a:solidFill>
                            <a:srgbClr val="00B050"/>
                          </a:solidFill>
                        </a:rPr>
                        <a:t>5</a:t>
                      </a:r>
                    </a:p>
                  </a:txBody>
                  <a:tcPr/>
                </a:tc>
                <a:tc>
                  <a:txBody>
                    <a:bodyPr/>
                    <a:lstStyle/>
                    <a:p>
                      <a:r>
                        <a:rPr lang="en-US" altLang="zh-CN" sz="1800" b="1" dirty="0">
                          <a:solidFill>
                            <a:srgbClr val="0070C0"/>
                          </a:solidFill>
                        </a:rPr>
                        <a:t>4</a:t>
                      </a:r>
                      <a:endParaRPr lang="zh-CN" altLang="en-US" sz="1800" b="1" dirty="0">
                        <a:solidFill>
                          <a:srgbClr val="0070C0"/>
                        </a:solidFill>
                      </a:endParaRPr>
                    </a:p>
                  </a:txBody>
                  <a:tcPr/>
                </a:tc>
                <a:tc>
                  <a:txBody>
                    <a:bodyPr/>
                    <a:lstStyle/>
                    <a:p>
                      <a:r>
                        <a:rPr lang="en-US" altLang="zh-CN" sz="1800" b="1" dirty="0">
                          <a:solidFill>
                            <a:srgbClr val="FF0000"/>
                          </a:solidFill>
                        </a:rPr>
                        <a:t>3</a:t>
                      </a:r>
                      <a:endParaRPr lang="zh-CN" altLang="en-US" sz="1800" b="1" dirty="0">
                        <a:solidFill>
                          <a:srgbClr val="FF0000"/>
                        </a:solidFill>
                      </a:endParaRPr>
                    </a:p>
                  </a:txBody>
                  <a:tcPr/>
                </a:tc>
                <a:tc>
                  <a:txBody>
                    <a:bodyPr/>
                    <a:lstStyle/>
                    <a:p>
                      <a:r>
                        <a:rPr lang="en-US" altLang="zh-CN" sz="1800" b="1" dirty="0">
                          <a:solidFill>
                            <a:srgbClr val="0070C0"/>
                          </a:solidFill>
                        </a:rPr>
                        <a:t>2</a:t>
                      </a:r>
                      <a:endParaRPr lang="zh-CN" altLang="en-US" sz="1800" b="1" dirty="0">
                        <a:solidFill>
                          <a:srgbClr val="0070C0"/>
                        </a:solidFill>
                      </a:endParaRPr>
                    </a:p>
                  </a:txBody>
                  <a:tcPr/>
                </a:tc>
                <a:tc>
                  <a:txBody>
                    <a:bodyPr/>
                    <a:lstStyle/>
                    <a:p>
                      <a:r>
                        <a:rPr lang="en-US" altLang="zh-CN" sz="1800" b="1" dirty="0">
                          <a:solidFill>
                            <a:srgbClr val="0070C0"/>
                          </a:solidFill>
                        </a:rPr>
                        <a:t>1</a:t>
                      </a:r>
                      <a:endParaRPr lang="zh-CN" altLang="en-US" sz="1800" b="1" dirty="0">
                        <a:solidFill>
                          <a:srgbClr val="0070C0"/>
                        </a:solidFill>
                      </a:endParaRPr>
                    </a:p>
                  </a:txBody>
                  <a:tcPr/>
                </a:tc>
                <a:extLst>
                  <a:ext uri="{0D108BD9-81ED-4DB2-BD59-A6C34878D82A}">
                    <a16:rowId xmlns:a16="http://schemas.microsoft.com/office/drawing/2014/main" val="10000"/>
                  </a:ext>
                </a:extLst>
              </a:tr>
              <a:tr h="370840">
                <a:tc>
                  <a:txBody>
                    <a:bodyPr/>
                    <a:lstStyle/>
                    <a:p>
                      <a:r>
                        <a:rPr lang="zh-CN" altLang="en-US" sz="1800" b="1" dirty="0"/>
                        <a:t>位置数</a:t>
                      </a:r>
                    </a:p>
                  </a:txBody>
                  <a:tcPr/>
                </a:tc>
                <a:tc>
                  <a:txBody>
                    <a:bodyPr/>
                    <a:lstStyle/>
                    <a:p>
                      <a:r>
                        <a:rPr lang="en-US" altLang="zh-CN" sz="1800" b="1" dirty="0">
                          <a:solidFill>
                            <a:srgbClr val="00B050"/>
                          </a:solidFill>
                        </a:rPr>
                        <a:t>1100</a:t>
                      </a:r>
                    </a:p>
                  </a:txBody>
                  <a:tcPr/>
                </a:tc>
                <a:tc>
                  <a:txBody>
                    <a:bodyPr/>
                    <a:lstStyle/>
                    <a:p>
                      <a:r>
                        <a:rPr lang="en-US" altLang="zh-CN" sz="1800" b="1" dirty="0">
                          <a:solidFill>
                            <a:srgbClr val="00B050"/>
                          </a:solidFill>
                        </a:rPr>
                        <a:t>1011</a:t>
                      </a:r>
                    </a:p>
                  </a:txBody>
                  <a:tcPr/>
                </a:tc>
                <a:tc>
                  <a:txBody>
                    <a:bodyPr/>
                    <a:lstStyle/>
                    <a:p>
                      <a:r>
                        <a:rPr lang="en-US" altLang="zh-CN" sz="1800" b="1" dirty="0">
                          <a:solidFill>
                            <a:srgbClr val="FF0000"/>
                          </a:solidFill>
                        </a:rPr>
                        <a:t>1010</a:t>
                      </a:r>
                      <a:endParaRPr lang="zh-CN" altLang="en-US" sz="1800" b="1" dirty="0">
                        <a:solidFill>
                          <a:srgbClr val="FF0000"/>
                        </a:solidFill>
                      </a:endParaRPr>
                    </a:p>
                  </a:txBody>
                  <a:tcPr/>
                </a:tc>
                <a:tc>
                  <a:txBody>
                    <a:bodyPr/>
                    <a:lstStyle/>
                    <a:p>
                      <a:r>
                        <a:rPr lang="en-US" altLang="zh-CN" sz="1800" b="1" dirty="0">
                          <a:solidFill>
                            <a:srgbClr val="FF0000"/>
                          </a:solidFill>
                        </a:rPr>
                        <a:t>1001</a:t>
                      </a:r>
                      <a:endParaRPr lang="zh-CN" altLang="en-US" sz="1800" b="1" dirty="0">
                        <a:solidFill>
                          <a:srgbClr val="FF0000"/>
                        </a:solidFill>
                      </a:endParaRPr>
                    </a:p>
                  </a:txBody>
                  <a:tcPr/>
                </a:tc>
                <a:tc>
                  <a:txBody>
                    <a:bodyPr/>
                    <a:lstStyle/>
                    <a:p>
                      <a:r>
                        <a:rPr lang="en-US" altLang="zh-CN" sz="1800" b="1" dirty="0">
                          <a:solidFill>
                            <a:srgbClr val="0070C0"/>
                          </a:solidFill>
                        </a:rPr>
                        <a:t>1000</a:t>
                      </a:r>
                      <a:endParaRPr lang="zh-CN" altLang="en-US" sz="1800" b="1" dirty="0">
                        <a:solidFill>
                          <a:srgbClr val="0070C0"/>
                        </a:solidFill>
                      </a:endParaRPr>
                    </a:p>
                  </a:txBody>
                  <a:tcPr/>
                </a:tc>
                <a:tc>
                  <a:txBody>
                    <a:bodyPr/>
                    <a:lstStyle/>
                    <a:p>
                      <a:r>
                        <a:rPr lang="en-US" altLang="zh-CN" sz="1800" b="1" dirty="0">
                          <a:solidFill>
                            <a:srgbClr val="FF0000"/>
                          </a:solidFill>
                        </a:rPr>
                        <a:t>0111</a:t>
                      </a:r>
                      <a:endParaRPr lang="zh-CN" altLang="en-US" sz="1800" b="1" dirty="0">
                        <a:solidFill>
                          <a:srgbClr val="FF0000"/>
                        </a:solidFill>
                      </a:endParaRPr>
                    </a:p>
                  </a:txBody>
                  <a:tcPr/>
                </a:tc>
                <a:tc>
                  <a:txBody>
                    <a:bodyPr/>
                    <a:lstStyle/>
                    <a:p>
                      <a:r>
                        <a:rPr lang="en-US" altLang="zh-CN" sz="1800" b="1" dirty="0">
                          <a:solidFill>
                            <a:srgbClr val="00B050"/>
                          </a:solidFill>
                        </a:rPr>
                        <a:t>0110</a:t>
                      </a:r>
                    </a:p>
                  </a:txBody>
                  <a:tcPr/>
                </a:tc>
                <a:tc>
                  <a:txBody>
                    <a:bodyPr/>
                    <a:lstStyle/>
                    <a:p>
                      <a:r>
                        <a:rPr lang="en-US" altLang="zh-CN" sz="1800" b="1" dirty="0">
                          <a:solidFill>
                            <a:srgbClr val="00B050"/>
                          </a:solidFill>
                        </a:rPr>
                        <a:t>0101</a:t>
                      </a:r>
                    </a:p>
                  </a:txBody>
                  <a:tcPr/>
                </a:tc>
                <a:tc>
                  <a:txBody>
                    <a:bodyPr/>
                    <a:lstStyle/>
                    <a:p>
                      <a:r>
                        <a:rPr lang="en-US" altLang="zh-CN" sz="1800" b="1" dirty="0">
                          <a:solidFill>
                            <a:srgbClr val="0070C0"/>
                          </a:solidFill>
                        </a:rPr>
                        <a:t>0100</a:t>
                      </a:r>
                      <a:endParaRPr lang="zh-CN" altLang="en-US" sz="1800" b="1" dirty="0">
                        <a:solidFill>
                          <a:srgbClr val="0070C0"/>
                        </a:solidFill>
                      </a:endParaRPr>
                    </a:p>
                  </a:txBody>
                  <a:tcPr/>
                </a:tc>
                <a:tc>
                  <a:txBody>
                    <a:bodyPr/>
                    <a:lstStyle/>
                    <a:p>
                      <a:r>
                        <a:rPr lang="en-US" altLang="zh-CN" sz="1800" b="1" dirty="0">
                          <a:solidFill>
                            <a:srgbClr val="FF0000"/>
                          </a:solidFill>
                        </a:rPr>
                        <a:t>0011</a:t>
                      </a:r>
                      <a:endParaRPr lang="zh-CN" altLang="en-US" sz="1800" b="1" dirty="0">
                        <a:solidFill>
                          <a:srgbClr val="FF0000"/>
                        </a:solidFill>
                      </a:endParaRPr>
                    </a:p>
                  </a:txBody>
                  <a:tcPr/>
                </a:tc>
                <a:tc>
                  <a:txBody>
                    <a:bodyPr/>
                    <a:lstStyle/>
                    <a:p>
                      <a:r>
                        <a:rPr lang="en-US" altLang="zh-CN" sz="1800" b="1" dirty="0">
                          <a:solidFill>
                            <a:srgbClr val="0070C0"/>
                          </a:solidFill>
                        </a:rPr>
                        <a:t>0010</a:t>
                      </a:r>
                      <a:endParaRPr lang="zh-CN" altLang="en-US" sz="1800" b="1" dirty="0">
                        <a:solidFill>
                          <a:srgbClr val="0070C0"/>
                        </a:solidFill>
                      </a:endParaRPr>
                    </a:p>
                  </a:txBody>
                  <a:tcPr/>
                </a:tc>
                <a:tc>
                  <a:txBody>
                    <a:bodyPr/>
                    <a:lstStyle/>
                    <a:p>
                      <a:r>
                        <a:rPr lang="en-US" altLang="zh-CN" sz="1800" b="1" dirty="0">
                          <a:solidFill>
                            <a:srgbClr val="0070C0"/>
                          </a:solidFill>
                        </a:rPr>
                        <a:t>0001</a:t>
                      </a:r>
                      <a:endParaRPr lang="zh-CN" altLang="en-US" sz="1800" b="1" dirty="0">
                        <a:solidFill>
                          <a:srgbClr val="0070C0"/>
                        </a:solidFill>
                      </a:endParaRPr>
                    </a:p>
                  </a:txBody>
                  <a:tcPr/>
                </a:tc>
                <a:extLst>
                  <a:ext uri="{0D108BD9-81ED-4DB2-BD59-A6C34878D82A}">
                    <a16:rowId xmlns:a16="http://schemas.microsoft.com/office/drawing/2014/main" val="10001"/>
                  </a:ext>
                </a:extLst>
              </a:tr>
              <a:tr h="370840">
                <a:tc>
                  <a:txBody>
                    <a:bodyPr/>
                    <a:lstStyle/>
                    <a:p>
                      <a:r>
                        <a:rPr lang="zh-CN" altLang="en-US" sz="1800" b="1" dirty="0"/>
                        <a:t>数据位</a:t>
                      </a:r>
                    </a:p>
                  </a:txBody>
                  <a:tcPr/>
                </a:tc>
                <a:tc>
                  <a:txBody>
                    <a:bodyPr/>
                    <a:lstStyle/>
                    <a:p>
                      <a:r>
                        <a:rPr lang="en-US" altLang="zh-CN" sz="1800" b="1" dirty="0">
                          <a:solidFill>
                            <a:srgbClr val="00B050"/>
                          </a:solidFill>
                        </a:rPr>
                        <a:t>D8</a:t>
                      </a:r>
                    </a:p>
                  </a:txBody>
                  <a:tcPr/>
                </a:tc>
                <a:tc>
                  <a:txBody>
                    <a:bodyPr/>
                    <a:lstStyle/>
                    <a:p>
                      <a:r>
                        <a:rPr lang="en-US" altLang="zh-CN" sz="1800" b="1" dirty="0">
                          <a:solidFill>
                            <a:srgbClr val="00B050"/>
                          </a:solidFill>
                        </a:rPr>
                        <a:t>D7</a:t>
                      </a:r>
                    </a:p>
                  </a:txBody>
                  <a:tcPr/>
                </a:tc>
                <a:tc>
                  <a:txBody>
                    <a:bodyPr/>
                    <a:lstStyle/>
                    <a:p>
                      <a:r>
                        <a:rPr lang="en-US" altLang="zh-CN" sz="1800" b="1" dirty="0">
                          <a:solidFill>
                            <a:srgbClr val="FF0000"/>
                          </a:solidFill>
                        </a:rPr>
                        <a:t>D6</a:t>
                      </a:r>
                      <a:endParaRPr lang="zh-CN" altLang="en-US" sz="1800" b="1" dirty="0">
                        <a:solidFill>
                          <a:srgbClr val="FF0000"/>
                        </a:solidFill>
                      </a:endParaRPr>
                    </a:p>
                  </a:txBody>
                  <a:tcPr/>
                </a:tc>
                <a:tc>
                  <a:txBody>
                    <a:bodyPr/>
                    <a:lstStyle/>
                    <a:p>
                      <a:r>
                        <a:rPr lang="en-US" altLang="zh-CN" sz="1800" b="1" dirty="0">
                          <a:solidFill>
                            <a:srgbClr val="FF0000"/>
                          </a:solidFill>
                        </a:rPr>
                        <a:t>D5</a:t>
                      </a:r>
                      <a:endParaRPr lang="zh-CN" altLang="en-US" sz="1800" b="1" dirty="0">
                        <a:solidFill>
                          <a:srgbClr val="FF0000"/>
                        </a:solidFill>
                      </a:endParaRPr>
                    </a:p>
                  </a:txBody>
                  <a:tcPr/>
                </a:tc>
                <a:tc>
                  <a:txBody>
                    <a:bodyPr/>
                    <a:lstStyle/>
                    <a:p>
                      <a:endParaRPr lang="zh-CN" altLang="en-US" sz="1800" b="1" dirty="0">
                        <a:solidFill>
                          <a:srgbClr val="0070C0"/>
                        </a:solidFill>
                      </a:endParaRPr>
                    </a:p>
                  </a:txBody>
                  <a:tcPr/>
                </a:tc>
                <a:tc>
                  <a:txBody>
                    <a:bodyPr/>
                    <a:lstStyle/>
                    <a:p>
                      <a:r>
                        <a:rPr lang="en-US" altLang="zh-CN" sz="1800" b="1" dirty="0">
                          <a:solidFill>
                            <a:srgbClr val="FF0000"/>
                          </a:solidFill>
                        </a:rPr>
                        <a:t>D4</a:t>
                      </a:r>
                      <a:endParaRPr lang="zh-CN" altLang="en-US" sz="1800" b="1" dirty="0">
                        <a:solidFill>
                          <a:srgbClr val="FF0000"/>
                        </a:solidFill>
                      </a:endParaRPr>
                    </a:p>
                  </a:txBody>
                  <a:tcPr/>
                </a:tc>
                <a:tc>
                  <a:txBody>
                    <a:bodyPr/>
                    <a:lstStyle/>
                    <a:p>
                      <a:r>
                        <a:rPr lang="en-US" altLang="zh-CN" sz="1800" b="1" dirty="0">
                          <a:solidFill>
                            <a:srgbClr val="00B050"/>
                          </a:solidFill>
                        </a:rPr>
                        <a:t>D3</a:t>
                      </a:r>
                    </a:p>
                  </a:txBody>
                  <a:tcPr/>
                </a:tc>
                <a:tc>
                  <a:txBody>
                    <a:bodyPr/>
                    <a:lstStyle/>
                    <a:p>
                      <a:r>
                        <a:rPr lang="en-US" altLang="zh-CN" sz="1800" b="1" dirty="0">
                          <a:solidFill>
                            <a:srgbClr val="00B050"/>
                          </a:solidFill>
                        </a:rPr>
                        <a:t>D2</a:t>
                      </a:r>
                    </a:p>
                  </a:txBody>
                  <a:tcPr/>
                </a:tc>
                <a:tc>
                  <a:txBody>
                    <a:bodyPr/>
                    <a:lstStyle/>
                    <a:p>
                      <a:endParaRPr lang="zh-CN" altLang="en-US" sz="1800" b="1">
                        <a:solidFill>
                          <a:srgbClr val="0070C0"/>
                        </a:solidFill>
                      </a:endParaRPr>
                    </a:p>
                  </a:txBody>
                  <a:tcPr/>
                </a:tc>
                <a:tc>
                  <a:txBody>
                    <a:bodyPr/>
                    <a:lstStyle/>
                    <a:p>
                      <a:r>
                        <a:rPr lang="en-US" altLang="zh-CN" sz="1800" b="1" dirty="0">
                          <a:solidFill>
                            <a:srgbClr val="FF0000"/>
                          </a:solidFill>
                        </a:rPr>
                        <a:t>D1</a:t>
                      </a:r>
                      <a:endParaRPr lang="zh-CN" altLang="en-US" sz="1800" b="1" dirty="0">
                        <a:solidFill>
                          <a:srgbClr val="FF0000"/>
                        </a:solidFill>
                      </a:endParaRPr>
                    </a:p>
                  </a:txBody>
                  <a:tcPr/>
                </a:tc>
                <a:tc>
                  <a:txBody>
                    <a:bodyPr/>
                    <a:lstStyle/>
                    <a:p>
                      <a:endParaRPr lang="zh-CN" altLang="en-US" sz="1800" b="1">
                        <a:solidFill>
                          <a:srgbClr val="0070C0"/>
                        </a:solidFill>
                      </a:endParaRPr>
                    </a:p>
                  </a:txBody>
                  <a:tcPr/>
                </a:tc>
                <a:tc>
                  <a:txBody>
                    <a:bodyPr/>
                    <a:lstStyle/>
                    <a:p>
                      <a:endParaRPr lang="zh-CN" altLang="en-US" sz="1800" b="1" dirty="0">
                        <a:solidFill>
                          <a:srgbClr val="0070C0"/>
                        </a:solidFill>
                      </a:endParaRPr>
                    </a:p>
                  </a:txBody>
                  <a:tcPr/>
                </a:tc>
                <a:extLst>
                  <a:ext uri="{0D108BD9-81ED-4DB2-BD59-A6C34878D82A}">
                    <a16:rowId xmlns:a16="http://schemas.microsoft.com/office/drawing/2014/main" val="10002"/>
                  </a:ext>
                </a:extLst>
              </a:tr>
              <a:tr h="370840">
                <a:tc>
                  <a:txBody>
                    <a:bodyPr/>
                    <a:lstStyle/>
                    <a:p>
                      <a:r>
                        <a:rPr lang="zh-CN" altLang="en-US" sz="1800" b="1" dirty="0"/>
                        <a:t>校验位</a:t>
                      </a:r>
                    </a:p>
                  </a:txBody>
                  <a:tcPr/>
                </a:tc>
                <a:tc>
                  <a:txBody>
                    <a:bodyPr/>
                    <a:lstStyle/>
                    <a:p>
                      <a:endParaRPr lang="zh-CN" altLang="en-US" sz="1800" b="1" dirty="0">
                        <a:solidFill>
                          <a:srgbClr val="00B050"/>
                        </a:solidFill>
                      </a:endParaRPr>
                    </a:p>
                  </a:txBody>
                  <a:tcPr/>
                </a:tc>
                <a:tc>
                  <a:txBody>
                    <a:bodyPr/>
                    <a:lstStyle/>
                    <a:p>
                      <a:endParaRPr lang="zh-CN" altLang="en-US" sz="1800" b="1">
                        <a:solidFill>
                          <a:srgbClr val="00B050"/>
                        </a:solidFill>
                      </a:endParaRPr>
                    </a:p>
                  </a:txBody>
                  <a:tcPr/>
                </a:tc>
                <a:tc>
                  <a:txBody>
                    <a:bodyPr/>
                    <a:lstStyle/>
                    <a:p>
                      <a:endParaRPr lang="zh-CN" altLang="en-US" sz="1800" b="1" dirty="0">
                        <a:solidFill>
                          <a:srgbClr val="FF0000"/>
                        </a:solidFill>
                      </a:endParaRPr>
                    </a:p>
                  </a:txBody>
                  <a:tcPr/>
                </a:tc>
                <a:tc>
                  <a:txBody>
                    <a:bodyPr/>
                    <a:lstStyle/>
                    <a:p>
                      <a:endParaRPr lang="zh-CN" altLang="en-US" sz="1800" b="1" dirty="0">
                        <a:solidFill>
                          <a:srgbClr val="FF0000"/>
                        </a:solidFill>
                      </a:endParaRPr>
                    </a:p>
                  </a:txBody>
                  <a:tcPr/>
                </a:tc>
                <a:tc>
                  <a:txBody>
                    <a:bodyPr/>
                    <a:lstStyle/>
                    <a:p>
                      <a:r>
                        <a:rPr lang="en-US" altLang="zh-CN" sz="1800" b="1" dirty="0">
                          <a:solidFill>
                            <a:srgbClr val="0070C0"/>
                          </a:solidFill>
                        </a:rPr>
                        <a:t>C8</a:t>
                      </a:r>
                      <a:endParaRPr lang="zh-CN" altLang="en-US" sz="1800" b="1" dirty="0">
                        <a:solidFill>
                          <a:srgbClr val="0070C0"/>
                        </a:solidFill>
                      </a:endParaRPr>
                    </a:p>
                  </a:txBody>
                  <a:tcPr/>
                </a:tc>
                <a:tc>
                  <a:txBody>
                    <a:bodyPr/>
                    <a:lstStyle/>
                    <a:p>
                      <a:endParaRPr lang="zh-CN" altLang="en-US" sz="1800" b="1" dirty="0">
                        <a:solidFill>
                          <a:srgbClr val="FF0000"/>
                        </a:solidFill>
                      </a:endParaRPr>
                    </a:p>
                  </a:txBody>
                  <a:tcPr/>
                </a:tc>
                <a:tc>
                  <a:txBody>
                    <a:bodyPr/>
                    <a:lstStyle/>
                    <a:p>
                      <a:endParaRPr lang="zh-CN" altLang="en-US" sz="1800" b="1">
                        <a:solidFill>
                          <a:srgbClr val="00B050"/>
                        </a:solidFill>
                      </a:endParaRPr>
                    </a:p>
                  </a:txBody>
                  <a:tcPr/>
                </a:tc>
                <a:tc>
                  <a:txBody>
                    <a:bodyPr/>
                    <a:lstStyle/>
                    <a:p>
                      <a:endParaRPr lang="zh-CN" altLang="en-US" sz="1800" b="1" dirty="0">
                        <a:solidFill>
                          <a:srgbClr val="00B050"/>
                        </a:solidFill>
                      </a:endParaRPr>
                    </a:p>
                  </a:txBody>
                  <a:tcPr/>
                </a:tc>
                <a:tc>
                  <a:txBody>
                    <a:bodyPr/>
                    <a:lstStyle/>
                    <a:p>
                      <a:r>
                        <a:rPr lang="en-US" altLang="zh-CN" sz="1800" b="1" dirty="0">
                          <a:solidFill>
                            <a:srgbClr val="0070C0"/>
                          </a:solidFill>
                        </a:rPr>
                        <a:t>C4</a:t>
                      </a:r>
                      <a:endParaRPr lang="zh-CN" altLang="en-US" sz="1800" b="1" dirty="0">
                        <a:solidFill>
                          <a:srgbClr val="0070C0"/>
                        </a:solidFill>
                      </a:endParaRPr>
                    </a:p>
                  </a:txBody>
                  <a:tcPr/>
                </a:tc>
                <a:tc>
                  <a:txBody>
                    <a:bodyPr/>
                    <a:lstStyle/>
                    <a:p>
                      <a:endParaRPr lang="zh-CN" altLang="en-US" sz="1800" b="1" dirty="0">
                        <a:solidFill>
                          <a:srgbClr val="FF0000"/>
                        </a:solidFill>
                      </a:endParaRPr>
                    </a:p>
                  </a:txBody>
                  <a:tcPr/>
                </a:tc>
                <a:tc>
                  <a:txBody>
                    <a:bodyPr/>
                    <a:lstStyle/>
                    <a:p>
                      <a:r>
                        <a:rPr lang="en-US" altLang="zh-CN" sz="1800" b="1" dirty="0">
                          <a:solidFill>
                            <a:srgbClr val="0070C0"/>
                          </a:solidFill>
                        </a:rPr>
                        <a:t>C2</a:t>
                      </a:r>
                      <a:endParaRPr lang="zh-CN" altLang="en-US" sz="1800" b="1" dirty="0">
                        <a:solidFill>
                          <a:srgbClr val="0070C0"/>
                        </a:solidFill>
                      </a:endParaRPr>
                    </a:p>
                  </a:txBody>
                  <a:tcPr/>
                </a:tc>
                <a:tc>
                  <a:txBody>
                    <a:bodyPr/>
                    <a:lstStyle/>
                    <a:p>
                      <a:r>
                        <a:rPr lang="en-US" altLang="zh-CN" sz="1800" b="1" dirty="0">
                          <a:solidFill>
                            <a:srgbClr val="0070C0"/>
                          </a:solidFill>
                        </a:rPr>
                        <a:t>C1</a:t>
                      </a:r>
                      <a:endParaRPr lang="zh-CN" altLang="en-US" sz="1800" b="1" dirty="0">
                        <a:solidFill>
                          <a:srgbClr val="0070C0"/>
                        </a:solidFill>
                      </a:endParaRPr>
                    </a:p>
                  </a:txBody>
                  <a:tcPr/>
                </a:tc>
                <a:extLst>
                  <a:ext uri="{0D108BD9-81ED-4DB2-BD59-A6C34878D82A}">
                    <a16:rowId xmlns:a16="http://schemas.microsoft.com/office/drawing/2014/main" val="10003"/>
                  </a:ext>
                </a:extLst>
              </a:tr>
              <a:tr h="370840">
                <a:tc>
                  <a:txBody>
                    <a:bodyPr/>
                    <a:lstStyle/>
                    <a:p>
                      <a:r>
                        <a:rPr lang="zh-CN" altLang="en-US" sz="1800" b="1" dirty="0"/>
                        <a:t>实际发送</a:t>
                      </a:r>
                    </a:p>
                  </a:txBody>
                  <a:tcPr/>
                </a:tc>
                <a:tc>
                  <a:txBody>
                    <a:bodyPr/>
                    <a:lstStyle/>
                    <a:p>
                      <a:r>
                        <a:rPr lang="en-US" altLang="zh-CN" sz="1800" b="1" dirty="0">
                          <a:solidFill>
                            <a:srgbClr val="00B050"/>
                          </a:solidFill>
                        </a:rPr>
                        <a:t>0</a:t>
                      </a:r>
                    </a:p>
                  </a:txBody>
                  <a:tcPr/>
                </a:tc>
                <a:tc>
                  <a:txBody>
                    <a:bodyPr/>
                    <a:lstStyle/>
                    <a:p>
                      <a:r>
                        <a:rPr lang="en-US" altLang="zh-CN" sz="1800" b="1" dirty="0">
                          <a:solidFill>
                            <a:srgbClr val="00B050"/>
                          </a:solidFill>
                        </a:rPr>
                        <a:t>0</a:t>
                      </a:r>
                    </a:p>
                  </a:txBody>
                  <a:tcPr/>
                </a:tc>
                <a:tc>
                  <a:txBody>
                    <a:bodyPr/>
                    <a:lstStyle/>
                    <a:p>
                      <a:r>
                        <a:rPr lang="en-US" altLang="zh-CN" sz="1800" b="1" dirty="0">
                          <a:solidFill>
                            <a:srgbClr val="FF0000"/>
                          </a:solidFill>
                        </a:rPr>
                        <a:t>1</a:t>
                      </a:r>
                      <a:endParaRPr lang="zh-CN" altLang="en-US" sz="1800" b="1" dirty="0">
                        <a:solidFill>
                          <a:srgbClr val="FF0000"/>
                        </a:solidFill>
                      </a:endParaRPr>
                    </a:p>
                  </a:txBody>
                  <a:tcPr/>
                </a:tc>
                <a:tc>
                  <a:txBody>
                    <a:bodyPr/>
                    <a:lstStyle/>
                    <a:p>
                      <a:r>
                        <a:rPr lang="en-US" altLang="zh-CN" sz="1800" b="1" dirty="0">
                          <a:solidFill>
                            <a:srgbClr val="FF0000"/>
                          </a:solidFill>
                        </a:rPr>
                        <a:t>1</a:t>
                      </a:r>
                      <a:endParaRPr lang="zh-CN" altLang="en-US" sz="1800" b="1" dirty="0">
                        <a:solidFill>
                          <a:srgbClr val="FF0000"/>
                        </a:solidFill>
                      </a:endParaRPr>
                    </a:p>
                  </a:txBody>
                  <a:tcPr/>
                </a:tc>
                <a:tc>
                  <a:txBody>
                    <a:bodyPr/>
                    <a:lstStyle/>
                    <a:p>
                      <a:r>
                        <a:rPr lang="en-US" altLang="zh-CN" sz="1800" b="1" dirty="0">
                          <a:solidFill>
                            <a:srgbClr val="0070C0"/>
                          </a:solidFill>
                        </a:rPr>
                        <a:t>0</a:t>
                      </a:r>
                      <a:endParaRPr lang="zh-CN" altLang="en-US" sz="1800" b="1" dirty="0">
                        <a:solidFill>
                          <a:srgbClr val="0070C0"/>
                        </a:solidFill>
                      </a:endParaRPr>
                    </a:p>
                  </a:txBody>
                  <a:tcPr/>
                </a:tc>
                <a:tc>
                  <a:txBody>
                    <a:bodyPr/>
                    <a:lstStyle/>
                    <a:p>
                      <a:r>
                        <a:rPr lang="en-US" altLang="zh-CN" sz="1800" b="1" dirty="0">
                          <a:solidFill>
                            <a:srgbClr val="FF0000"/>
                          </a:solidFill>
                        </a:rPr>
                        <a:t>1</a:t>
                      </a:r>
                      <a:endParaRPr lang="zh-CN" altLang="en-US" sz="1800" b="1" dirty="0">
                        <a:solidFill>
                          <a:srgbClr val="FF0000"/>
                        </a:solidFill>
                      </a:endParaRPr>
                    </a:p>
                  </a:txBody>
                  <a:tcPr/>
                </a:tc>
                <a:tc>
                  <a:txBody>
                    <a:bodyPr/>
                    <a:lstStyle/>
                    <a:p>
                      <a:r>
                        <a:rPr lang="en-US" altLang="zh-CN" sz="1800" b="1" dirty="0">
                          <a:solidFill>
                            <a:srgbClr val="00B050"/>
                          </a:solidFill>
                        </a:rPr>
                        <a:t>0</a:t>
                      </a:r>
                    </a:p>
                  </a:txBody>
                  <a:tcPr/>
                </a:tc>
                <a:tc>
                  <a:txBody>
                    <a:bodyPr/>
                    <a:lstStyle/>
                    <a:p>
                      <a:r>
                        <a:rPr lang="en-US" altLang="zh-CN" sz="1800" b="1" dirty="0">
                          <a:solidFill>
                            <a:srgbClr val="00B050"/>
                          </a:solidFill>
                        </a:rPr>
                        <a:t>0</a:t>
                      </a:r>
                    </a:p>
                  </a:txBody>
                  <a:tcPr/>
                </a:tc>
                <a:tc>
                  <a:txBody>
                    <a:bodyPr/>
                    <a:lstStyle/>
                    <a:p>
                      <a:r>
                        <a:rPr lang="en-US" altLang="zh-CN" sz="1800" b="1" dirty="0">
                          <a:solidFill>
                            <a:srgbClr val="0070C0"/>
                          </a:solidFill>
                        </a:rPr>
                        <a:t>1</a:t>
                      </a:r>
                      <a:endParaRPr lang="zh-CN" altLang="en-US" sz="1800" b="1" dirty="0">
                        <a:solidFill>
                          <a:srgbClr val="0070C0"/>
                        </a:solidFill>
                      </a:endParaRPr>
                    </a:p>
                  </a:txBody>
                  <a:tcPr/>
                </a:tc>
                <a:tc>
                  <a:txBody>
                    <a:bodyPr/>
                    <a:lstStyle/>
                    <a:p>
                      <a:r>
                        <a:rPr lang="en-US" altLang="zh-CN" sz="1800" b="1" dirty="0">
                          <a:solidFill>
                            <a:srgbClr val="FF0000"/>
                          </a:solidFill>
                        </a:rPr>
                        <a:t>1</a:t>
                      </a:r>
                      <a:endParaRPr lang="zh-CN" altLang="en-US" sz="1800" b="1" dirty="0">
                        <a:solidFill>
                          <a:srgbClr val="FF0000"/>
                        </a:solidFill>
                      </a:endParaRPr>
                    </a:p>
                  </a:txBody>
                  <a:tcPr/>
                </a:tc>
                <a:tc>
                  <a:txBody>
                    <a:bodyPr/>
                    <a:lstStyle/>
                    <a:p>
                      <a:r>
                        <a:rPr lang="en-US" altLang="zh-CN" sz="1800" b="1" dirty="0">
                          <a:solidFill>
                            <a:srgbClr val="0070C0"/>
                          </a:solidFill>
                        </a:rPr>
                        <a:t>1</a:t>
                      </a:r>
                      <a:endParaRPr lang="zh-CN" altLang="en-US" sz="1800" b="1" dirty="0">
                        <a:solidFill>
                          <a:srgbClr val="0070C0"/>
                        </a:solidFill>
                      </a:endParaRPr>
                    </a:p>
                  </a:txBody>
                  <a:tcPr/>
                </a:tc>
                <a:tc>
                  <a:txBody>
                    <a:bodyPr/>
                    <a:lstStyle/>
                    <a:p>
                      <a:r>
                        <a:rPr lang="en-US" altLang="zh-CN" sz="1800" b="1" dirty="0">
                          <a:solidFill>
                            <a:srgbClr val="0070C0"/>
                          </a:solidFill>
                        </a:rPr>
                        <a:t>1</a:t>
                      </a:r>
                      <a:endParaRPr lang="zh-CN" altLang="en-US" sz="1800" b="1" dirty="0">
                        <a:solidFill>
                          <a:srgbClr val="0070C0"/>
                        </a:solidFill>
                      </a:endParaRPr>
                    </a:p>
                  </a:txBody>
                  <a:tcPr/>
                </a:tc>
                <a:extLst>
                  <a:ext uri="{0D108BD9-81ED-4DB2-BD59-A6C34878D82A}">
                    <a16:rowId xmlns:a16="http://schemas.microsoft.com/office/drawing/2014/main" val="10004"/>
                  </a:ext>
                </a:extLst>
              </a:tr>
            </a:tbl>
          </a:graphicData>
        </a:graphic>
      </p:graphicFrame>
      <p:graphicFrame>
        <p:nvGraphicFramePr>
          <p:cNvPr id="8" name="表格 7"/>
          <p:cNvGraphicFramePr>
            <a:graphicFrameLocks noGrp="1"/>
          </p:cNvGraphicFramePr>
          <p:nvPr/>
        </p:nvGraphicFramePr>
        <p:xfrm>
          <a:off x="1258888" y="4445000"/>
          <a:ext cx="6096000" cy="222504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zh-CN" altLang="en-US" sz="1800" b="1" dirty="0"/>
                        <a:t>位置</a:t>
                      </a:r>
                    </a:p>
                  </a:txBody>
                  <a:tcPr/>
                </a:tc>
                <a:tc>
                  <a:txBody>
                    <a:bodyPr/>
                    <a:lstStyle/>
                    <a:p>
                      <a:r>
                        <a:rPr lang="zh-CN" altLang="en-US" sz="1800" b="1" dirty="0"/>
                        <a:t>位置数</a:t>
                      </a:r>
                    </a:p>
                  </a:txBody>
                  <a:tcPr/>
                </a:tc>
                <a:extLst>
                  <a:ext uri="{0D108BD9-81ED-4DB2-BD59-A6C34878D82A}">
                    <a16:rowId xmlns:a16="http://schemas.microsoft.com/office/drawing/2014/main" val="10000"/>
                  </a:ext>
                </a:extLst>
              </a:tr>
              <a:tr h="370840">
                <a:tc>
                  <a:txBody>
                    <a:bodyPr/>
                    <a:lstStyle/>
                    <a:p>
                      <a:r>
                        <a:rPr lang="en-US" altLang="zh-CN" sz="1800" b="1" dirty="0"/>
                        <a:t>10</a:t>
                      </a:r>
                      <a:endParaRPr lang="zh-CN" altLang="en-US" sz="1800" b="1" dirty="0"/>
                    </a:p>
                  </a:txBody>
                  <a:tcPr/>
                </a:tc>
                <a:tc>
                  <a:txBody>
                    <a:bodyPr/>
                    <a:lstStyle/>
                    <a:p>
                      <a:r>
                        <a:rPr lang="en-US" altLang="zh-CN" sz="1800" b="1" dirty="0"/>
                        <a:t>1010</a:t>
                      </a:r>
                      <a:endParaRPr lang="zh-CN" altLang="en-US" sz="1800" b="1" dirty="0"/>
                    </a:p>
                  </a:txBody>
                  <a:tcPr/>
                </a:tc>
                <a:extLst>
                  <a:ext uri="{0D108BD9-81ED-4DB2-BD59-A6C34878D82A}">
                    <a16:rowId xmlns:a16="http://schemas.microsoft.com/office/drawing/2014/main" val="10001"/>
                  </a:ext>
                </a:extLst>
              </a:tr>
              <a:tr h="370840">
                <a:tc>
                  <a:txBody>
                    <a:bodyPr/>
                    <a:lstStyle/>
                    <a:p>
                      <a:r>
                        <a:rPr lang="en-US" altLang="zh-CN" sz="1800" b="1" dirty="0"/>
                        <a:t>9</a:t>
                      </a:r>
                      <a:endParaRPr lang="zh-CN" altLang="en-US" sz="1800" b="1" dirty="0"/>
                    </a:p>
                  </a:txBody>
                  <a:tcPr/>
                </a:tc>
                <a:tc>
                  <a:txBody>
                    <a:bodyPr/>
                    <a:lstStyle/>
                    <a:p>
                      <a:r>
                        <a:rPr lang="en-US" altLang="zh-CN" sz="1800" b="1" dirty="0"/>
                        <a:t>1001</a:t>
                      </a:r>
                      <a:endParaRPr lang="zh-CN" altLang="en-US" sz="1800" b="1" dirty="0"/>
                    </a:p>
                  </a:txBody>
                  <a:tcPr/>
                </a:tc>
                <a:extLst>
                  <a:ext uri="{0D108BD9-81ED-4DB2-BD59-A6C34878D82A}">
                    <a16:rowId xmlns:a16="http://schemas.microsoft.com/office/drawing/2014/main" val="10002"/>
                  </a:ext>
                </a:extLst>
              </a:tr>
              <a:tr h="370840">
                <a:tc>
                  <a:txBody>
                    <a:bodyPr/>
                    <a:lstStyle/>
                    <a:p>
                      <a:r>
                        <a:rPr lang="en-US" altLang="zh-CN" sz="1800" b="1" dirty="0"/>
                        <a:t>7</a:t>
                      </a:r>
                      <a:endParaRPr lang="zh-CN" altLang="en-US" sz="1800" b="1" dirty="0"/>
                    </a:p>
                  </a:txBody>
                  <a:tcPr/>
                </a:tc>
                <a:tc>
                  <a:txBody>
                    <a:bodyPr/>
                    <a:lstStyle/>
                    <a:p>
                      <a:r>
                        <a:rPr lang="en-US" altLang="zh-CN" sz="1800" b="1" dirty="0"/>
                        <a:t>0111</a:t>
                      </a:r>
                      <a:endParaRPr lang="zh-CN" altLang="en-US" sz="1800" b="1" dirty="0"/>
                    </a:p>
                  </a:txBody>
                  <a:tcPr/>
                </a:tc>
                <a:extLst>
                  <a:ext uri="{0D108BD9-81ED-4DB2-BD59-A6C34878D82A}">
                    <a16:rowId xmlns:a16="http://schemas.microsoft.com/office/drawing/2014/main" val="10003"/>
                  </a:ext>
                </a:extLst>
              </a:tr>
              <a:tr h="370840">
                <a:tc>
                  <a:txBody>
                    <a:bodyPr/>
                    <a:lstStyle/>
                    <a:p>
                      <a:r>
                        <a:rPr lang="en-US" altLang="zh-CN" sz="1800" b="1" dirty="0"/>
                        <a:t>3</a:t>
                      </a:r>
                      <a:endParaRPr lang="zh-CN" altLang="en-US" sz="1800" b="1" dirty="0"/>
                    </a:p>
                  </a:txBody>
                  <a:tcPr/>
                </a:tc>
                <a:tc>
                  <a:txBody>
                    <a:bodyPr/>
                    <a:lstStyle/>
                    <a:p>
                      <a:r>
                        <a:rPr lang="en-US" altLang="zh-CN" sz="1800" b="1" dirty="0"/>
                        <a:t>0011</a:t>
                      </a:r>
                      <a:endParaRPr lang="zh-CN" altLang="en-US" sz="1800" b="1" dirty="0"/>
                    </a:p>
                  </a:txBody>
                  <a:tcPr/>
                </a:tc>
                <a:extLst>
                  <a:ext uri="{0D108BD9-81ED-4DB2-BD59-A6C34878D82A}">
                    <a16:rowId xmlns:a16="http://schemas.microsoft.com/office/drawing/2014/main" val="10004"/>
                  </a:ext>
                </a:extLst>
              </a:tr>
              <a:tr h="370840">
                <a:tc>
                  <a:txBody>
                    <a:bodyPr/>
                    <a:lstStyle/>
                    <a:p>
                      <a:r>
                        <a:rPr lang="en-US" altLang="zh-CN" sz="1800" b="1" dirty="0"/>
                        <a:t>XOR=C8 C4 C2 C1</a:t>
                      </a:r>
                      <a:endParaRPr lang="zh-CN" altLang="en-US" sz="1800" b="1" dirty="0"/>
                    </a:p>
                  </a:txBody>
                  <a:tcPr/>
                </a:tc>
                <a:tc>
                  <a:txBody>
                    <a:bodyPr/>
                    <a:lstStyle/>
                    <a:p>
                      <a:r>
                        <a:rPr lang="en-US" altLang="zh-CN" sz="1800" b="1" dirty="0"/>
                        <a:t>0111</a:t>
                      </a:r>
                      <a:endParaRPr lang="zh-CN" altLang="en-US" sz="1800" b="1" dirty="0"/>
                    </a:p>
                  </a:txBody>
                  <a:tcPr/>
                </a:tc>
                <a:extLst>
                  <a:ext uri="{0D108BD9-81ED-4DB2-BD59-A6C34878D82A}">
                    <a16:rowId xmlns:a16="http://schemas.microsoft.com/office/drawing/2014/main" val="10005"/>
                  </a:ext>
                </a:extLst>
              </a:tr>
            </a:tbl>
          </a:graphicData>
        </a:graphic>
      </p:graphicFrame>
      <p:sp>
        <p:nvSpPr>
          <p:cNvPr id="2" name="矩形 1"/>
          <p:cNvSpPr/>
          <p:nvPr/>
        </p:nvSpPr>
        <p:spPr>
          <a:xfrm>
            <a:off x="683895" y="981075"/>
            <a:ext cx="842454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83895" y="1628775"/>
            <a:ext cx="842454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83895" y="2276475"/>
            <a:ext cx="842454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83895" y="2924175"/>
            <a:ext cx="842454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3895" y="3552825"/>
            <a:ext cx="842454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xit" presetSubtype="10" fill="hold" grpId="1" nodeType="clickEffect">
                                  <p:stCondLst>
                                    <p:cond delay="0"/>
                                  </p:stCondLst>
                                  <p:childTnLst>
                                    <p:animEffect transition="out" filter="checkerboard(across)">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xit" presetSubtype="10" fill="hold" grpId="1" nodeType="clickEffect">
                                  <p:stCondLst>
                                    <p:cond delay="0"/>
                                  </p:stCondLst>
                                  <p:childTnLst>
                                    <p:animEffect transition="out" filter="checkerboard(across)">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1" animBg="1"/>
      <p:bldP spid="5" grpId="1" animBg="1"/>
      <p:bldP spid="6" grpId="1" animBg="1"/>
      <p:bldP spid="9"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内容占位符 2"/>
          <p:cNvSpPr>
            <a:spLocks noGrp="1"/>
          </p:cNvSpPr>
          <p:nvPr>
            <p:ph idx="1"/>
          </p:nvPr>
        </p:nvSpPr>
        <p:spPr>
          <a:xfrm>
            <a:off x="250825" y="692150"/>
            <a:ext cx="8704263" cy="5440363"/>
          </a:xfrm>
        </p:spPr>
        <p:txBody>
          <a:bodyPr/>
          <a:lstStyle/>
          <a:p>
            <a:r>
              <a:rPr lang="zh-CN" altLang="en-US"/>
              <a:t>具体的解码方案</a:t>
            </a:r>
            <a:endParaRPr lang="en-US" altLang="zh-CN"/>
          </a:p>
          <a:p>
            <a:pPr lvl="1"/>
            <a:r>
              <a:rPr lang="zh-CN" altLang="en-US"/>
              <a:t>从接收到的</a:t>
            </a:r>
            <a:r>
              <a:rPr lang="en-US" altLang="zh-CN" i="1"/>
              <a:t>n</a:t>
            </a:r>
            <a:r>
              <a:rPr lang="en-US" altLang="zh-CN"/>
              <a:t>-bit</a:t>
            </a:r>
            <a:r>
              <a:rPr lang="zh-CN" altLang="en-US"/>
              <a:t>数据中抽取</a:t>
            </a:r>
            <a:r>
              <a:rPr lang="en-US" altLang="zh-CN"/>
              <a:t>2</a:t>
            </a:r>
            <a:r>
              <a:rPr lang="zh-CN" altLang="en-US"/>
              <a:t>的指数次方位置上的</a:t>
            </a:r>
            <a:r>
              <a:rPr lang="en-US" altLang="zh-CN"/>
              <a:t>bit</a:t>
            </a:r>
            <a:r>
              <a:rPr lang="zh-CN" altLang="en-US"/>
              <a:t>，获得</a:t>
            </a:r>
            <a:r>
              <a:rPr lang="en-US" altLang="zh-CN" i="1"/>
              <a:t>k</a:t>
            </a:r>
            <a:r>
              <a:rPr lang="en-US" altLang="zh-CN"/>
              <a:t>-bit</a:t>
            </a:r>
            <a:r>
              <a:rPr lang="zh-CN" altLang="en-US"/>
              <a:t>校验码  </a:t>
            </a:r>
            <a:r>
              <a:rPr lang="en-US" altLang="zh-CN">
                <a:solidFill>
                  <a:srgbClr val="00B050"/>
                </a:solidFill>
              </a:rPr>
              <a:t>M1</a:t>
            </a:r>
          </a:p>
          <a:p>
            <a:pPr lvl="1"/>
            <a:r>
              <a:rPr lang="zh-CN" altLang="en-US"/>
              <a:t>对接收到的</a:t>
            </a:r>
            <a:r>
              <a:rPr lang="en-US" altLang="zh-CN" i="1"/>
              <a:t>n</a:t>
            </a:r>
            <a:r>
              <a:rPr lang="en-US" altLang="zh-CN"/>
              <a:t>-bit</a:t>
            </a:r>
            <a:r>
              <a:rPr lang="zh-CN" altLang="en-US"/>
              <a:t>数据中每一个为‘</a:t>
            </a:r>
            <a:r>
              <a:rPr lang="en-US" altLang="zh-CN"/>
              <a:t>1</a:t>
            </a:r>
            <a:r>
              <a:rPr lang="zh-CN" altLang="en-US"/>
              <a:t>’的数据位，用</a:t>
            </a:r>
            <a:r>
              <a:rPr lang="en-US" altLang="zh-CN" i="1"/>
              <a:t>k</a:t>
            </a:r>
            <a:r>
              <a:rPr lang="en-US" altLang="zh-CN"/>
              <a:t>-bit</a:t>
            </a:r>
            <a:r>
              <a:rPr lang="zh-CN" altLang="en-US"/>
              <a:t>数表示其位置，然后异或得到 </a:t>
            </a:r>
            <a:r>
              <a:rPr lang="en-US" altLang="zh-CN">
                <a:solidFill>
                  <a:srgbClr val="00B050"/>
                </a:solidFill>
              </a:rPr>
              <a:t>M2</a:t>
            </a:r>
          </a:p>
          <a:p>
            <a:pPr lvl="1"/>
            <a:endParaRPr lang="en-US" altLang="zh-CN">
              <a:solidFill>
                <a:srgbClr val="00B050"/>
              </a:solidFill>
            </a:endParaRPr>
          </a:p>
          <a:p>
            <a:pPr lvl="1"/>
            <a:r>
              <a:rPr lang="zh-CN" altLang="en-US"/>
              <a:t>将上面两个步骤获得的</a:t>
            </a:r>
            <a:r>
              <a:rPr lang="en-US" altLang="zh-CN" i="1"/>
              <a:t>k</a:t>
            </a:r>
            <a:r>
              <a:rPr lang="en-US" altLang="zh-CN"/>
              <a:t>-bit</a:t>
            </a:r>
            <a:r>
              <a:rPr lang="zh-CN" altLang="en-US"/>
              <a:t>数</a:t>
            </a:r>
            <a:r>
              <a:rPr lang="en-US" altLang="zh-CN"/>
              <a:t>M1 M2</a:t>
            </a:r>
            <a:r>
              <a:rPr lang="zh-CN" altLang="en-US"/>
              <a:t>异或并检验</a:t>
            </a:r>
            <a:endParaRPr lang="en-US" altLang="zh-CN"/>
          </a:p>
          <a:p>
            <a:pPr lvl="2"/>
            <a:r>
              <a:rPr lang="zh-CN" altLang="en-US" sz="2800"/>
              <a:t>全为</a:t>
            </a:r>
            <a:r>
              <a:rPr lang="en-US" altLang="zh-CN" sz="2800"/>
              <a:t>0</a:t>
            </a:r>
            <a:r>
              <a:rPr lang="zh-CN" altLang="en-US" sz="2800"/>
              <a:t>，表示没有错</a:t>
            </a:r>
            <a:endParaRPr lang="en-US" altLang="zh-CN" sz="2800"/>
          </a:p>
          <a:p>
            <a:pPr lvl="2"/>
            <a:r>
              <a:rPr lang="zh-CN" altLang="en-US" sz="2800"/>
              <a:t>如果非</a:t>
            </a:r>
            <a:r>
              <a:rPr lang="en-US" altLang="zh-CN" sz="2800"/>
              <a:t>0</a:t>
            </a:r>
            <a:r>
              <a:rPr lang="zh-CN" altLang="en-US" sz="2800"/>
              <a:t>，则异或结果的值指示发生错误的位置</a:t>
            </a:r>
          </a:p>
        </p:txBody>
      </p:sp>
      <p:sp>
        <p:nvSpPr>
          <p:cNvPr id="4" name="灯片编号占位符 3"/>
          <p:cNvSpPr>
            <a:spLocks noGrp="1"/>
          </p:cNvSpPr>
          <p:nvPr>
            <p:ph type="sldNum" sz="quarter" idx="12"/>
          </p:nvPr>
        </p:nvSpPr>
        <p:spPr/>
        <p:txBody>
          <a:bodyPr/>
          <a:lstStyle/>
          <a:p>
            <a:pPr>
              <a:defRPr/>
            </a:pPr>
            <a:fld id="{D6047819-9537-4A93-9388-F83C07A20359}" type="slidenum">
              <a:rPr lang="zh-CN" altLang="en-US" smtClean="0"/>
              <a:t>39</a:t>
            </a:fld>
            <a:endParaRPr lang="zh-CN" alt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250825" y="214630"/>
            <a:ext cx="8693150" cy="1142365"/>
          </a:xfrm>
        </p:spPr>
        <p:txBody>
          <a:bodyPr/>
          <a:lstStyle/>
          <a:p>
            <a:r>
              <a:rPr lang="zh-CN" altLang="en-US"/>
              <a:t>检错概率</a:t>
            </a:r>
          </a:p>
        </p:txBody>
      </p:sp>
      <p:sp>
        <p:nvSpPr>
          <p:cNvPr id="1028" name="内容占位符 2"/>
          <p:cNvSpPr>
            <a:spLocks noGrp="1"/>
          </p:cNvSpPr>
          <p:nvPr>
            <p:ph idx="1"/>
          </p:nvPr>
        </p:nvSpPr>
        <p:spPr>
          <a:xfrm>
            <a:off x="250825" y="1414145"/>
            <a:ext cx="8704263" cy="4287838"/>
          </a:xfrm>
        </p:spPr>
        <p:txBody>
          <a:bodyPr/>
          <a:lstStyle/>
          <a:p>
            <a:r>
              <a:rPr lang="zh-CN" altLang="en-US" sz="2800" dirty="0"/>
              <a:t>一些定义</a:t>
            </a:r>
            <a:endParaRPr lang="en-US" altLang="zh-CN" sz="2800" dirty="0"/>
          </a:p>
          <a:p>
            <a:pPr lvl="1"/>
            <a:r>
              <a:rPr lang="en-US" altLang="zh-CN" sz="2400" i="1" dirty="0" err="1"/>
              <a:t>P</a:t>
            </a:r>
            <a:r>
              <a:rPr lang="en-US" altLang="zh-CN" sz="2400" i="1" baseline="-25000" dirty="0" err="1"/>
              <a:t>b</a:t>
            </a:r>
            <a:r>
              <a:rPr lang="zh-CN" altLang="en-US" sz="2400" dirty="0"/>
              <a:t>：一帧中存在一个</a:t>
            </a:r>
            <a:r>
              <a:rPr lang="en-US" altLang="zh-CN" sz="2400" dirty="0"/>
              <a:t>bit</a:t>
            </a:r>
            <a:r>
              <a:rPr lang="zh-CN" altLang="en-US" sz="2400" dirty="0"/>
              <a:t>错的概率（</a:t>
            </a:r>
            <a:r>
              <a:rPr lang="en-US" altLang="zh-CN" sz="2400" dirty="0"/>
              <a:t>BER</a:t>
            </a:r>
            <a:r>
              <a:rPr lang="zh-CN" altLang="en-US" sz="2400" dirty="0"/>
              <a:t>）</a:t>
            </a:r>
            <a:endParaRPr lang="en-US" altLang="zh-CN" sz="2400" dirty="0"/>
          </a:p>
          <a:p>
            <a:pPr lvl="1"/>
            <a:r>
              <a:rPr lang="en-US" altLang="zh-CN" sz="2400" i="1" dirty="0"/>
              <a:t>P</a:t>
            </a:r>
            <a:r>
              <a:rPr lang="en-US" altLang="zh-CN" sz="2400" baseline="-25000" dirty="0"/>
              <a:t>1</a:t>
            </a:r>
            <a:r>
              <a:rPr lang="zh-CN" altLang="en-US" sz="2400" dirty="0"/>
              <a:t>：一帧中没有错误的概率</a:t>
            </a:r>
            <a:endParaRPr lang="en-US" altLang="zh-CN" sz="2400" dirty="0"/>
          </a:p>
          <a:p>
            <a:pPr lvl="1"/>
            <a:r>
              <a:rPr lang="en-US" altLang="zh-CN" sz="2400" i="1" dirty="0"/>
              <a:t>P</a:t>
            </a:r>
            <a:r>
              <a:rPr lang="en-US" altLang="zh-CN" sz="2400" baseline="-25000" dirty="0"/>
              <a:t>2</a:t>
            </a:r>
            <a:r>
              <a:rPr lang="zh-CN" altLang="en-US" sz="2400" dirty="0"/>
              <a:t>：使用检错码后，存在未检出一个或者多个</a:t>
            </a:r>
            <a:r>
              <a:rPr lang="en-US" altLang="zh-CN" sz="2400" dirty="0"/>
              <a:t>bit</a:t>
            </a:r>
            <a:r>
              <a:rPr lang="zh-CN" altLang="en-US" sz="2400" dirty="0"/>
              <a:t>错误的帧到达的概率</a:t>
            </a:r>
            <a:endParaRPr lang="en-US" altLang="zh-CN" sz="2400" dirty="0"/>
          </a:p>
          <a:p>
            <a:pPr lvl="1"/>
            <a:r>
              <a:rPr lang="en-US" altLang="zh-CN" sz="2400" i="1" dirty="0"/>
              <a:t>P</a:t>
            </a:r>
            <a:r>
              <a:rPr lang="en-US" altLang="zh-CN" sz="2400" baseline="-25000" dirty="0"/>
              <a:t>3</a:t>
            </a:r>
            <a:r>
              <a:rPr lang="zh-CN" altLang="en-US" sz="2400" dirty="0"/>
              <a:t>：使用检错码后，一帧中存在的一个或者多个</a:t>
            </a:r>
            <a:r>
              <a:rPr lang="en-US" altLang="zh-CN" sz="2400" dirty="0"/>
              <a:t>bit</a:t>
            </a:r>
            <a:r>
              <a:rPr lang="zh-CN" altLang="en-US" sz="2400" dirty="0"/>
              <a:t>差错被检出，并没有未检出错误的帧达到的概率</a:t>
            </a:r>
            <a:endParaRPr lang="en-US" altLang="zh-CN" sz="2400" dirty="0"/>
          </a:p>
          <a:p>
            <a:r>
              <a:rPr lang="zh-CN" altLang="en-US" sz="2800" dirty="0"/>
              <a:t>如果不使用检错码</a:t>
            </a:r>
            <a:endParaRPr lang="en-US" altLang="zh-CN" sz="2800" dirty="0"/>
          </a:p>
          <a:p>
            <a:pPr lvl="1"/>
            <a:endParaRPr lang="zh-CN" altLang="en-US" dirty="0"/>
          </a:p>
        </p:txBody>
      </p:sp>
      <p:sp>
        <p:nvSpPr>
          <p:cNvPr id="4" name="灯片编号占位符 3"/>
          <p:cNvSpPr>
            <a:spLocks noGrp="1"/>
          </p:cNvSpPr>
          <p:nvPr>
            <p:ph type="sldNum" sz="quarter" idx="12"/>
          </p:nvPr>
        </p:nvSpPr>
        <p:spPr/>
        <p:txBody>
          <a:bodyPr/>
          <a:lstStyle/>
          <a:p>
            <a:pPr>
              <a:defRPr/>
            </a:pPr>
            <a:fld id="{AE5BEC7C-8ABB-4837-9CDD-E19E4E379EA1}" type="slidenum">
              <a:rPr lang="zh-CN" altLang="en-US" smtClean="0"/>
              <a:t>4</a:t>
            </a:fld>
            <a:endParaRPr lang="zh-CN" altLang="en-US"/>
          </a:p>
        </p:txBody>
      </p:sp>
      <p:graphicFrame>
        <p:nvGraphicFramePr>
          <p:cNvPr id="1026" name="Object 2"/>
          <p:cNvGraphicFramePr>
            <a:graphicFrameLocks noChangeAspect="1"/>
          </p:cNvGraphicFramePr>
          <p:nvPr/>
        </p:nvGraphicFramePr>
        <p:xfrm>
          <a:off x="977900" y="5014913"/>
          <a:ext cx="1827213" cy="987425"/>
        </p:xfrm>
        <a:graphic>
          <a:graphicData uri="http://schemas.openxmlformats.org/presentationml/2006/ole">
            <mc:AlternateContent xmlns:mc="http://schemas.openxmlformats.org/markup-compatibility/2006">
              <mc:Choice xmlns:v="urn:schemas-microsoft-com:vml" Requires="v">
                <p:oleObj spid="_x0000_s1047" name="Equation" r:id="rId3" imgW="17678400" imgH="10668000" progId="Equation.DSMT4">
                  <p:embed/>
                </p:oleObj>
              </mc:Choice>
              <mc:Fallback>
                <p:oleObj name="Equation" r:id="rId3" imgW="17678400" imgH="10668000" progId="Equation.DSMT4">
                  <p:embed/>
                  <p:pic>
                    <p:nvPicPr>
                      <p:cNvPr id="0" name="Object 2"/>
                      <p:cNvPicPr>
                        <a:picLocks noChangeAspect="1"/>
                      </p:cNvPicPr>
                      <p:nvPr/>
                    </p:nvPicPr>
                    <p:blipFill>
                      <a:blip r:embed="rId4"/>
                      <a:stretch>
                        <a:fillRect/>
                      </a:stretch>
                    </p:blipFill>
                    <p:spPr>
                      <a:xfrm>
                        <a:off x="977900" y="5014913"/>
                        <a:ext cx="1827213" cy="987425"/>
                      </a:xfrm>
                      <a:prstGeom prst="rect">
                        <a:avLst/>
                      </a:prstGeom>
                      <a:noFill/>
                      <a:ln w="9525">
                        <a:noFill/>
                      </a:ln>
                    </p:spPr>
                  </p:pic>
                </p:oleObj>
              </mc:Fallback>
            </mc:AlternateContent>
          </a:graphicData>
        </a:graphic>
      </p:graphicFrame>
      <p:sp>
        <p:nvSpPr>
          <p:cNvPr id="6" name="TextBox 5"/>
          <p:cNvSpPr txBox="1"/>
          <p:nvPr/>
        </p:nvSpPr>
        <p:spPr>
          <a:xfrm>
            <a:off x="3995738" y="5014913"/>
            <a:ext cx="4752975" cy="1198880"/>
          </a:xfrm>
          <a:prstGeom prst="rect">
            <a:avLst/>
          </a:prstGeom>
          <a:noFill/>
        </p:spPr>
        <p:txBody>
          <a:bodyPr>
            <a:spAutoFit/>
          </a:bodyPr>
          <a:lstStyle/>
          <a:p>
            <a:pPr>
              <a:defRPr/>
            </a:pPr>
            <a:r>
              <a:rPr lang="en-US" altLang="zh-CN" sz="2400" dirty="0">
                <a:latin typeface="+mn-ea"/>
                <a:ea typeface="+mn-ea"/>
              </a:rPr>
              <a:t>F</a:t>
            </a:r>
            <a:r>
              <a:rPr lang="zh-CN" altLang="en-US" sz="2400" dirty="0">
                <a:latin typeface="+mn-ea"/>
                <a:ea typeface="+mn-ea"/>
              </a:rPr>
              <a:t>为一帧中</a:t>
            </a:r>
            <a:r>
              <a:rPr lang="en-US" altLang="zh-CN" sz="2400" dirty="0">
                <a:latin typeface="+mn-ea"/>
                <a:ea typeface="+mn-ea"/>
              </a:rPr>
              <a:t>bit</a:t>
            </a:r>
            <a:r>
              <a:rPr lang="zh-CN" altLang="en-US" sz="2400" dirty="0">
                <a:latin typeface="+mn-ea"/>
                <a:ea typeface="+mn-ea"/>
              </a:rPr>
              <a:t>位数，即使</a:t>
            </a:r>
            <a:r>
              <a:rPr lang="en-US" altLang="zh-CN" sz="2400" i="1" dirty="0" err="1">
                <a:latin typeface="+mn-ea"/>
                <a:ea typeface="+mn-ea"/>
              </a:rPr>
              <a:t>P</a:t>
            </a:r>
            <a:r>
              <a:rPr lang="en-US" altLang="zh-CN" sz="2400" i="1" baseline="-25000" dirty="0" err="1">
                <a:latin typeface="+mn-ea"/>
                <a:ea typeface="+mn-ea"/>
              </a:rPr>
              <a:t>b</a:t>
            </a:r>
            <a:r>
              <a:rPr lang="zh-CN" altLang="en-US" sz="2400" dirty="0">
                <a:latin typeface="+mn-ea"/>
                <a:ea typeface="+mn-ea"/>
              </a:rPr>
              <a:t>很小，当一帧中包含较多</a:t>
            </a:r>
            <a:r>
              <a:rPr lang="en-US" altLang="zh-CN" sz="2400" dirty="0">
                <a:latin typeface="+mn-ea"/>
                <a:ea typeface="+mn-ea"/>
              </a:rPr>
              <a:t>bit</a:t>
            </a:r>
            <a:r>
              <a:rPr lang="zh-CN" altLang="en-US" sz="2400" dirty="0">
                <a:latin typeface="+mn-ea"/>
                <a:ea typeface="+mn-ea"/>
              </a:rPr>
              <a:t>的时候，</a:t>
            </a:r>
            <a:r>
              <a:rPr lang="en-US" altLang="zh-CN" sz="2400" i="1" dirty="0">
                <a:latin typeface="+mn-ea"/>
                <a:ea typeface="+mn-ea"/>
              </a:rPr>
              <a:t>P</a:t>
            </a:r>
            <a:r>
              <a:rPr lang="en-US" altLang="zh-CN" sz="2400" baseline="-25000" dirty="0">
                <a:latin typeface="+mn-ea"/>
                <a:ea typeface="+mn-ea"/>
              </a:rPr>
              <a:t>2</a:t>
            </a:r>
            <a:r>
              <a:rPr lang="zh-CN" altLang="en-US" sz="2400" dirty="0">
                <a:latin typeface="+mn-ea"/>
                <a:ea typeface="+mn-ea"/>
              </a:rPr>
              <a:t>仍然可能较大</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内容占位符 2"/>
          <p:cNvSpPr>
            <a:spLocks noGrp="1"/>
          </p:cNvSpPr>
          <p:nvPr>
            <p:ph idx="1"/>
          </p:nvPr>
        </p:nvSpPr>
        <p:spPr>
          <a:xfrm>
            <a:off x="250825" y="620713"/>
            <a:ext cx="8704263" cy="5511800"/>
          </a:xfrm>
        </p:spPr>
        <p:txBody>
          <a:bodyPr/>
          <a:lstStyle/>
          <a:p>
            <a:r>
              <a:rPr lang="zh-CN" altLang="en-US" sz="2800"/>
              <a:t>例，解码过程</a:t>
            </a:r>
          </a:p>
        </p:txBody>
      </p:sp>
      <p:sp>
        <p:nvSpPr>
          <p:cNvPr id="4" name="灯片编号占位符 3"/>
          <p:cNvSpPr>
            <a:spLocks noGrp="1"/>
          </p:cNvSpPr>
          <p:nvPr>
            <p:ph type="sldNum" sz="quarter" idx="12"/>
          </p:nvPr>
        </p:nvSpPr>
        <p:spPr/>
        <p:txBody>
          <a:bodyPr/>
          <a:lstStyle/>
          <a:p>
            <a:pPr>
              <a:defRPr/>
            </a:pPr>
            <a:fld id="{34129C1D-57EC-450B-BF78-A0097BFE22FB}" type="slidenum">
              <a:rPr lang="zh-CN" altLang="en-US" smtClean="0"/>
              <a:t>40</a:t>
            </a:fld>
            <a:endParaRPr lang="zh-CN" altLang="en-US"/>
          </a:p>
        </p:txBody>
      </p:sp>
      <p:graphicFrame>
        <p:nvGraphicFramePr>
          <p:cNvPr id="5" name="表格 4"/>
          <p:cNvGraphicFramePr>
            <a:graphicFrameLocks noGrp="1"/>
          </p:cNvGraphicFramePr>
          <p:nvPr/>
        </p:nvGraphicFramePr>
        <p:xfrm>
          <a:off x="0" y="1412875"/>
          <a:ext cx="9144005" cy="3200400"/>
        </p:xfrm>
        <a:graphic>
          <a:graphicData uri="http://schemas.openxmlformats.org/drawingml/2006/table">
            <a:tbl>
              <a:tblPr firstRow="1" bandRow="1">
                <a:tableStyleId>{5940675A-B579-460E-94D1-54222C63F5DA}</a:tableStyleId>
              </a:tblPr>
              <a:tblGrid>
                <a:gridCol w="703385">
                  <a:extLst>
                    <a:ext uri="{9D8B030D-6E8A-4147-A177-3AD203B41FA5}">
                      <a16:colId xmlns:a16="http://schemas.microsoft.com/office/drawing/2014/main" val="20000"/>
                    </a:ext>
                  </a:extLst>
                </a:gridCol>
                <a:gridCol w="703385">
                  <a:extLst>
                    <a:ext uri="{9D8B030D-6E8A-4147-A177-3AD203B41FA5}">
                      <a16:colId xmlns:a16="http://schemas.microsoft.com/office/drawing/2014/main" val="20001"/>
                    </a:ext>
                  </a:extLst>
                </a:gridCol>
                <a:gridCol w="703385">
                  <a:extLst>
                    <a:ext uri="{9D8B030D-6E8A-4147-A177-3AD203B41FA5}">
                      <a16:colId xmlns:a16="http://schemas.microsoft.com/office/drawing/2014/main" val="20002"/>
                    </a:ext>
                  </a:extLst>
                </a:gridCol>
                <a:gridCol w="703385">
                  <a:extLst>
                    <a:ext uri="{9D8B030D-6E8A-4147-A177-3AD203B41FA5}">
                      <a16:colId xmlns:a16="http://schemas.microsoft.com/office/drawing/2014/main" val="20003"/>
                    </a:ext>
                  </a:extLst>
                </a:gridCol>
                <a:gridCol w="703385">
                  <a:extLst>
                    <a:ext uri="{9D8B030D-6E8A-4147-A177-3AD203B41FA5}">
                      <a16:colId xmlns:a16="http://schemas.microsoft.com/office/drawing/2014/main" val="20004"/>
                    </a:ext>
                  </a:extLst>
                </a:gridCol>
                <a:gridCol w="703385">
                  <a:extLst>
                    <a:ext uri="{9D8B030D-6E8A-4147-A177-3AD203B41FA5}">
                      <a16:colId xmlns:a16="http://schemas.microsoft.com/office/drawing/2014/main" val="20005"/>
                    </a:ext>
                  </a:extLst>
                </a:gridCol>
                <a:gridCol w="703385">
                  <a:extLst>
                    <a:ext uri="{9D8B030D-6E8A-4147-A177-3AD203B41FA5}">
                      <a16:colId xmlns:a16="http://schemas.microsoft.com/office/drawing/2014/main" val="20006"/>
                    </a:ext>
                  </a:extLst>
                </a:gridCol>
                <a:gridCol w="703385">
                  <a:extLst>
                    <a:ext uri="{9D8B030D-6E8A-4147-A177-3AD203B41FA5}">
                      <a16:colId xmlns:a16="http://schemas.microsoft.com/office/drawing/2014/main" val="20007"/>
                    </a:ext>
                  </a:extLst>
                </a:gridCol>
                <a:gridCol w="703385">
                  <a:extLst>
                    <a:ext uri="{9D8B030D-6E8A-4147-A177-3AD203B41FA5}">
                      <a16:colId xmlns:a16="http://schemas.microsoft.com/office/drawing/2014/main" val="20008"/>
                    </a:ext>
                  </a:extLst>
                </a:gridCol>
                <a:gridCol w="703385">
                  <a:extLst>
                    <a:ext uri="{9D8B030D-6E8A-4147-A177-3AD203B41FA5}">
                      <a16:colId xmlns:a16="http://schemas.microsoft.com/office/drawing/2014/main" val="20009"/>
                    </a:ext>
                  </a:extLst>
                </a:gridCol>
                <a:gridCol w="703385">
                  <a:extLst>
                    <a:ext uri="{9D8B030D-6E8A-4147-A177-3AD203B41FA5}">
                      <a16:colId xmlns:a16="http://schemas.microsoft.com/office/drawing/2014/main" val="20010"/>
                    </a:ext>
                  </a:extLst>
                </a:gridCol>
                <a:gridCol w="703385">
                  <a:extLst>
                    <a:ext uri="{9D8B030D-6E8A-4147-A177-3AD203B41FA5}">
                      <a16:colId xmlns:a16="http://schemas.microsoft.com/office/drawing/2014/main" val="20011"/>
                    </a:ext>
                  </a:extLst>
                </a:gridCol>
                <a:gridCol w="703385">
                  <a:extLst>
                    <a:ext uri="{9D8B030D-6E8A-4147-A177-3AD203B41FA5}">
                      <a16:colId xmlns:a16="http://schemas.microsoft.com/office/drawing/2014/main" val="20012"/>
                    </a:ext>
                  </a:extLst>
                </a:gridCol>
              </a:tblGrid>
              <a:tr h="370840">
                <a:tc>
                  <a:txBody>
                    <a:bodyPr/>
                    <a:lstStyle/>
                    <a:p>
                      <a:r>
                        <a:rPr lang="en-US" altLang="zh-CN" sz="1800" b="1" dirty="0">
                          <a:solidFill>
                            <a:schemeClr val="tx1"/>
                          </a:solidFill>
                        </a:rPr>
                        <a:t>Bit</a:t>
                      </a:r>
                      <a:r>
                        <a:rPr lang="zh-CN" altLang="en-US" sz="1800" b="1" dirty="0">
                          <a:solidFill>
                            <a:schemeClr val="tx1"/>
                          </a:solidFill>
                        </a:rPr>
                        <a:t>位置</a:t>
                      </a:r>
                    </a:p>
                  </a:txBody>
                  <a:tcPr/>
                </a:tc>
                <a:tc>
                  <a:txBody>
                    <a:bodyPr/>
                    <a:lstStyle/>
                    <a:p>
                      <a:r>
                        <a:rPr lang="en-US" altLang="zh-CN" sz="1800" b="1" dirty="0">
                          <a:solidFill>
                            <a:schemeClr val="tx1"/>
                          </a:solidFill>
                        </a:rPr>
                        <a:t>12</a:t>
                      </a:r>
                      <a:endParaRPr lang="zh-CN" altLang="en-US" sz="1800" b="1" dirty="0">
                        <a:solidFill>
                          <a:schemeClr val="tx1"/>
                        </a:solidFill>
                      </a:endParaRPr>
                    </a:p>
                  </a:txBody>
                  <a:tcPr/>
                </a:tc>
                <a:tc>
                  <a:txBody>
                    <a:bodyPr/>
                    <a:lstStyle/>
                    <a:p>
                      <a:r>
                        <a:rPr lang="en-US" altLang="zh-CN" sz="1800" b="1" dirty="0">
                          <a:solidFill>
                            <a:schemeClr val="tx1"/>
                          </a:solidFill>
                        </a:rPr>
                        <a:t>11</a:t>
                      </a:r>
                      <a:endParaRPr lang="zh-CN" altLang="en-US" sz="1800" b="1" dirty="0">
                        <a:solidFill>
                          <a:schemeClr val="tx1"/>
                        </a:solidFill>
                      </a:endParaRPr>
                    </a:p>
                  </a:txBody>
                  <a:tcPr/>
                </a:tc>
                <a:tc>
                  <a:txBody>
                    <a:bodyPr/>
                    <a:lstStyle/>
                    <a:p>
                      <a:r>
                        <a:rPr lang="en-US" altLang="zh-CN" sz="1800" b="1" dirty="0">
                          <a:solidFill>
                            <a:srgbClr val="FF0000"/>
                          </a:solidFill>
                        </a:rPr>
                        <a:t>10</a:t>
                      </a:r>
                      <a:endParaRPr lang="zh-CN" altLang="en-US" sz="1800" b="1" dirty="0">
                        <a:solidFill>
                          <a:srgbClr val="FF0000"/>
                        </a:solidFill>
                      </a:endParaRPr>
                    </a:p>
                  </a:txBody>
                  <a:tcPr/>
                </a:tc>
                <a:tc>
                  <a:txBody>
                    <a:bodyPr/>
                    <a:lstStyle/>
                    <a:p>
                      <a:r>
                        <a:rPr lang="en-US" altLang="zh-CN" sz="1800" b="1" dirty="0">
                          <a:solidFill>
                            <a:srgbClr val="FF0000"/>
                          </a:solidFill>
                        </a:rPr>
                        <a:t>9</a:t>
                      </a:r>
                      <a:endParaRPr lang="zh-CN" altLang="en-US" sz="1800" b="1" dirty="0">
                        <a:solidFill>
                          <a:srgbClr val="FF0000"/>
                        </a:solidFill>
                      </a:endParaRPr>
                    </a:p>
                  </a:txBody>
                  <a:tcPr/>
                </a:tc>
                <a:tc>
                  <a:txBody>
                    <a:bodyPr/>
                    <a:lstStyle/>
                    <a:p>
                      <a:r>
                        <a:rPr lang="en-US" altLang="zh-CN" sz="1800" b="1" dirty="0">
                          <a:solidFill>
                            <a:srgbClr val="0070C0"/>
                          </a:solidFill>
                        </a:rPr>
                        <a:t>8</a:t>
                      </a:r>
                      <a:endParaRPr lang="zh-CN" altLang="en-US" sz="1800" b="1" dirty="0">
                        <a:solidFill>
                          <a:srgbClr val="0070C0"/>
                        </a:solidFill>
                      </a:endParaRPr>
                    </a:p>
                  </a:txBody>
                  <a:tcPr/>
                </a:tc>
                <a:tc>
                  <a:txBody>
                    <a:bodyPr/>
                    <a:lstStyle/>
                    <a:p>
                      <a:r>
                        <a:rPr lang="en-US" altLang="zh-CN" sz="1800" b="1" dirty="0">
                          <a:solidFill>
                            <a:srgbClr val="FF0000"/>
                          </a:solidFill>
                        </a:rPr>
                        <a:t>7</a:t>
                      </a:r>
                      <a:endParaRPr lang="zh-CN" altLang="en-US" sz="1800" b="1" dirty="0">
                        <a:solidFill>
                          <a:srgbClr val="FF0000"/>
                        </a:solidFill>
                      </a:endParaRPr>
                    </a:p>
                  </a:txBody>
                  <a:tcPr/>
                </a:tc>
                <a:tc>
                  <a:txBody>
                    <a:bodyPr/>
                    <a:lstStyle/>
                    <a:p>
                      <a:r>
                        <a:rPr lang="en-US" altLang="zh-CN" sz="1800" b="1" dirty="0">
                          <a:solidFill>
                            <a:srgbClr val="FF0000"/>
                          </a:solidFill>
                        </a:rPr>
                        <a:t>6</a:t>
                      </a:r>
                      <a:endParaRPr lang="zh-CN" altLang="en-US" sz="1800" b="1" dirty="0">
                        <a:solidFill>
                          <a:srgbClr val="FF0000"/>
                        </a:solidFill>
                      </a:endParaRPr>
                    </a:p>
                  </a:txBody>
                  <a:tcPr/>
                </a:tc>
                <a:tc>
                  <a:txBody>
                    <a:bodyPr/>
                    <a:lstStyle/>
                    <a:p>
                      <a:r>
                        <a:rPr lang="en-US" altLang="zh-CN" sz="1800" b="1" dirty="0">
                          <a:solidFill>
                            <a:schemeClr val="tx1"/>
                          </a:solidFill>
                        </a:rPr>
                        <a:t>5</a:t>
                      </a:r>
                      <a:endParaRPr lang="zh-CN" altLang="en-US" sz="1800" b="1" dirty="0">
                        <a:solidFill>
                          <a:schemeClr val="tx1"/>
                        </a:solidFill>
                      </a:endParaRPr>
                    </a:p>
                  </a:txBody>
                  <a:tcPr/>
                </a:tc>
                <a:tc>
                  <a:txBody>
                    <a:bodyPr/>
                    <a:lstStyle/>
                    <a:p>
                      <a:r>
                        <a:rPr lang="en-US" altLang="zh-CN" sz="1800" b="1" dirty="0">
                          <a:solidFill>
                            <a:srgbClr val="0070C0"/>
                          </a:solidFill>
                        </a:rPr>
                        <a:t>4</a:t>
                      </a:r>
                      <a:endParaRPr lang="zh-CN" altLang="en-US" sz="1800" b="1" dirty="0">
                        <a:solidFill>
                          <a:srgbClr val="0070C0"/>
                        </a:solidFill>
                      </a:endParaRPr>
                    </a:p>
                  </a:txBody>
                  <a:tcPr/>
                </a:tc>
                <a:tc>
                  <a:txBody>
                    <a:bodyPr/>
                    <a:lstStyle/>
                    <a:p>
                      <a:r>
                        <a:rPr lang="en-US" altLang="zh-CN" sz="1800" b="1" dirty="0">
                          <a:solidFill>
                            <a:srgbClr val="FF0000"/>
                          </a:solidFill>
                        </a:rPr>
                        <a:t>3</a:t>
                      </a:r>
                      <a:endParaRPr lang="zh-CN" altLang="en-US" sz="1800" b="1" dirty="0">
                        <a:solidFill>
                          <a:srgbClr val="FF0000"/>
                        </a:solidFill>
                      </a:endParaRPr>
                    </a:p>
                  </a:txBody>
                  <a:tcPr/>
                </a:tc>
                <a:tc>
                  <a:txBody>
                    <a:bodyPr/>
                    <a:lstStyle/>
                    <a:p>
                      <a:r>
                        <a:rPr lang="en-US" altLang="zh-CN" sz="1800" b="1" dirty="0">
                          <a:solidFill>
                            <a:srgbClr val="0070C0"/>
                          </a:solidFill>
                        </a:rPr>
                        <a:t>2</a:t>
                      </a:r>
                      <a:endParaRPr lang="zh-CN" altLang="en-US" sz="1800" b="1" dirty="0">
                        <a:solidFill>
                          <a:srgbClr val="0070C0"/>
                        </a:solidFill>
                      </a:endParaRPr>
                    </a:p>
                  </a:txBody>
                  <a:tcPr/>
                </a:tc>
                <a:tc>
                  <a:txBody>
                    <a:bodyPr/>
                    <a:lstStyle/>
                    <a:p>
                      <a:r>
                        <a:rPr lang="en-US" altLang="zh-CN" sz="1800" b="1" dirty="0">
                          <a:solidFill>
                            <a:srgbClr val="0070C0"/>
                          </a:solidFill>
                        </a:rPr>
                        <a:t>1</a:t>
                      </a:r>
                      <a:endParaRPr lang="zh-CN" altLang="en-US" sz="1800" b="1" dirty="0">
                        <a:solidFill>
                          <a:srgbClr val="0070C0"/>
                        </a:solidFill>
                      </a:endParaRPr>
                    </a:p>
                  </a:txBody>
                  <a:tcPr/>
                </a:tc>
                <a:extLst>
                  <a:ext uri="{0D108BD9-81ED-4DB2-BD59-A6C34878D82A}">
                    <a16:rowId xmlns:a16="http://schemas.microsoft.com/office/drawing/2014/main" val="10000"/>
                  </a:ext>
                </a:extLst>
              </a:tr>
              <a:tr h="370840">
                <a:tc>
                  <a:txBody>
                    <a:bodyPr/>
                    <a:lstStyle/>
                    <a:p>
                      <a:r>
                        <a:rPr lang="zh-CN" altLang="en-US" sz="1800" b="1" dirty="0">
                          <a:solidFill>
                            <a:schemeClr val="tx1"/>
                          </a:solidFill>
                        </a:rPr>
                        <a:t>位置数</a:t>
                      </a:r>
                    </a:p>
                  </a:txBody>
                  <a:tcPr/>
                </a:tc>
                <a:tc>
                  <a:txBody>
                    <a:bodyPr/>
                    <a:lstStyle/>
                    <a:p>
                      <a:r>
                        <a:rPr lang="en-US" altLang="zh-CN" sz="1800" b="1" dirty="0">
                          <a:solidFill>
                            <a:schemeClr val="tx1"/>
                          </a:solidFill>
                        </a:rPr>
                        <a:t>1100</a:t>
                      </a:r>
                      <a:endParaRPr lang="zh-CN" altLang="en-US" sz="1800" b="1" dirty="0">
                        <a:solidFill>
                          <a:schemeClr val="tx1"/>
                        </a:solidFill>
                      </a:endParaRPr>
                    </a:p>
                  </a:txBody>
                  <a:tcPr/>
                </a:tc>
                <a:tc>
                  <a:txBody>
                    <a:bodyPr/>
                    <a:lstStyle/>
                    <a:p>
                      <a:r>
                        <a:rPr lang="en-US" altLang="zh-CN" sz="1800" b="1" dirty="0">
                          <a:solidFill>
                            <a:schemeClr val="tx1"/>
                          </a:solidFill>
                        </a:rPr>
                        <a:t>1011</a:t>
                      </a:r>
                      <a:endParaRPr lang="zh-CN" altLang="en-US" sz="1800" b="1" dirty="0">
                        <a:solidFill>
                          <a:schemeClr val="tx1"/>
                        </a:solidFill>
                      </a:endParaRPr>
                    </a:p>
                  </a:txBody>
                  <a:tcPr/>
                </a:tc>
                <a:tc>
                  <a:txBody>
                    <a:bodyPr/>
                    <a:lstStyle/>
                    <a:p>
                      <a:r>
                        <a:rPr lang="en-US" altLang="zh-CN" sz="1800" b="1" dirty="0">
                          <a:solidFill>
                            <a:srgbClr val="FF0000"/>
                          </a:solidFill>
                        </a:rPr>
                        <a:t>1010</a:t>
                      </a:r>
                      <a:endParaRPr lang="zh-CN" altLang="en-US" sz="1800" b="1" dirty="0">
                        <a:solidFill>
                          <a:srgbClr val="FF0000"/>
                        </a:solidFill>
                      </a:endParaRPr>
                    </a:p>
                  </a:txBody>
                  <a:tcPr/>
                </a:tc>
                <a:tc>
                  <a:txBody>
                    <a:bodyPr/>
                    <a:lstStyle/>
                    <a:p>
                      <a:r>
                        <a:rPr lang="en-US" altLang="zh-CN" sz="1800" b="1" dirty="0">
                          <a:solidFill>
                            <a:srgbClr val="FF0000"/>
                          </a:solidFill>
                        </a:rPr>
                        <a:t>1001</a:t>
                      </a:r>
                      <a:endParaRPr lang="zh-CN" altLang="en-US" sz="1800" b="1" dirty="0">
                        <a:solidFill>
                          <a:srgbClr val="FF0000"/>
                        </a:solidFill>
                      </a:endParaRPr>
                    </a:p>
                  </a:txBody>
                  <a:tcPr/>
                </a:tc>
                <a:tc>
                  <a:txBody>
                    <a:bodyPr/>
                    <a:lstStyle/>
                    <a:p>
                      <a:r>
                        <a:rPr lang="en-US" altLang="zh-CN" sz="1800" b="1" dirty="0">
                          <a:solidFill>
                            <a:srgbClr val="0070C0"/>
                          </a:solidFill>
                        </a:rPr>
                        <a:t>1000</a:t>
                      </a:r>
                      <a:endParaRPr lang="zh-CN" altLang="en-US" sz="1800" b="1" dirty="0">
                        <a:solidFill>
                          <a:srgbClr val="0070C0"/>
                        </a:solidFill>
                      </a:endParaRPr>
                    </a:p>
                  </a:txBody>
                  <a:tcPr/>
                </a:tc>
                <a:tc>
                  <a:txBody>
                    <a:bodyPr/>
                    <a:lstStyle/>
                    <a:p>
                      <a:r>
                        <a:rPr lang="en-US" altLang="zh-CN" sz="1800" b="1" dirty="0">
                          <a:solidFill>
                            <a:srgbClr val="FF0000"/>
                          </a:solidFill>
                        </a:rPr>
                        <a:t>0111</a:t>
                      </a:r>
                      <a:endParaRPr lang="zh-CN" altLang="en-US" sz="1800" b="1" dirty="0">
                        <a:solidFill>
                          <a:srgbClr val="FF0000"/>
                        </a:solidFill>
                      </a:endParaRPr>
                    </a:p>
                  </a:txBody>
                  <a:tcPr/>
                </a:tc>
                <a:tc>
                  <a:txBody>
                    <a:bodyPr/>
                    <a:lstStyle/>
                    <a:p>
                      <a:r>
                        <a:rPr lang="en-US" altLang="zh-CN" sz="1800" b="1" dirty="0">
                          <a:solidFill>
                            <a:srgbClr val="FF0000"/>
                          </a:solidFill>
                        </a:rPr>
                        <a:t>0110</a:t>
                      </a:r>
                      <a:endParaRPr lang="zh-CN" altLang="en-US" sz="1800" b="1" dirty="0">
                        <a:solidFill>
                          <a:srgbClr val="FF0000"/>
                        </a:solidFill>
                      </a:endParaRPr>
                    </a:p>
                  </a:txBody>
                  <a:tcPr/>
                </a:tc>
                <a:tc>
                  <a:txBody>
                    <a:bodyPr/>
                    <a:lstStyle/>
                    <a:p>
                      <a:r>
                        <a:rPr lang="en-US" altLang="zh-CN" sz="1800" b="1" dirty="0">
                          <a:solidFill>
                            <a:schemeClr val="tx1"/>
                          </a:solidFill>
                        </a:rPr>
                        <a:t>0101</a:t>
                      </a:r>
                      <a:endParaRPr lang="zh-CN" altLang="en-US" sz="1800" b="1" dirty="0">
                        <a:solidFill>
                          <a:schemeClr val="tx1"/>
                        </a:solidFill>
                      </a:endParaRPr>
                    </a:p>
                  </a:txBody>
                  <a:tcPr/>
                </a:tc>
                <a:tc>
                  <a:txBody>
                    <a:bodyPr/>
                    <a:lstStyle/>
                    <a:p>
                      <a:r>
                        <a:rPr lang="en-US" altLang="zh-CN" sz="1800" b="1" dirty="0">
                          <a:solidFill>
                            <a:srgbClr val="0070C0"/>
                          </a:solidFill>
                        </a:rPr>
                        <a:t>0100</a:t>
                      </a:r>
                      <a:endParaRPr lang="zh-CN" altLang="en-US" sz="1800" b="1" dirty="0">
                        <a:solidFill>
                          <a:srgbClr val="0070C0"/>
                        </a:solidFill>
                      </a:endParaRPr>
                    </a:p>
                  </a:txBody>
                  <a:tcPr/>
                </a:tc>
                <a:tc>
                  <a:txBody>
                    <a:bodyPr/>
                    <a:lstStyle/>
                    <a:p>
                      <a:r>
                        <a:rPr lang="en-US" altLang="zh-CN" sz="1800" b="1" dirty="0">
                          <a:solidFill>
                            <a:srgbClr val="FF0000"/>
                          </a:solidFill>
                        </a:rPr>
                        <a:t>0011</a:t>
                      </a:r>
                      <a:endParaRPr lang="zh-CN" altLang="en-US" sz="1800" b="1" dirty="0">
                        <a:solidFill>
                          <a:srgbClr val="FF0000"/>
                        </a:solidFill>
                      </a:endParaRPr>
                    </a:p>
                  </a:txBody>
                  <a:tcPr/>
                </a:tc>
                <a:tc>
                  <a:txBody>
                    <a:bodyPr/>
                    <a:lstStyle/>
                    <a:p>
                      <a:r>
                        <a:rPr lang="en-US" altLang="zh-CN" sz="1800" b="1" dirty="0">
                          <a:solidFill>
                            <a:srgbClr val="0070C0"/>
                          </a:solidFill>
                        </a:rPr>
                        <a:t>0010</a:t>
                      </a:r>
                      <a:endParaRPr lang="zh-CN" altLang="en-US" sz="1800" b="1" dirty="0">
                        <a:solidFill>
                          <a:srgbClr val="0070C0"/>
                        </a:solidFill>
                      </a:endParaRPr>
                    </a:p>
                  </a:txBody>
                  <a:tcPr/>
                </a:tc>
                <a:tc>
                  <a:txBody>
                    <a:bodyPr/>
                    <a:lstStyle/>
                    <a:p>
                      <a:r>
                        <a:rPr lang="en-US" altLang="zh-CN" sz="1800" b="1" dirty="0">
                          <a:solidFill>
                            <a:srgbClr val="0070C0"/>
                          </a:solidFill>
                        </a:rPr>
                        <a:t>0001</a:t>
                      </a:r>
                      <a:endParaRPr lang="zh-CN" altLang="en-US" sz="1800" b="1" dirty="0">
                        <a:solidFill>
                          <a:srgbClr val="0070C0"/>
                        </a:solidFill>
                      </a:endParaRPr>
                    </a:p>
                  </a:txBody>
                  <a:tcPr/>
                </a:tc>
                <a:extLst>
                  <a:ext uri="{0D108BD9-81ED-4DB2-BD59-A6C34878D82A}">
                    <a16:rowId xmlns:a16="http://schemas.microsoft.com/office/drawing/2014/main" val="10001"/>
                  </a:ext>
                </a:extLst>
              </a:tr>
              <a:tr h="370840">
                <a:tc>
                  <a:txBody>
                    <a:bodyPr/>
                    <a:lstStyle/>
                    <a:p>
                      <a:r>
                        <a:rPr lang="zh-CN" altLang="en-US" sz="1800" b="1" dirty="0">
                          <a:solidFill>
                            <a:schemeClr val="tx1"/>
                          </a:solidFill>
                        </a:rPr>
                        <a:t>数据位</a:t>
                      </a:r>
                    </a:p>
                  </a:txBody>
                  <a:tcPr/>
                </a:tc>
                <a:tc>
                  <a:txBody>
                    <a:bodyPr/>
                    <a:lstStyle/>
                    <a:p>
                      <a:r>
                        <a:rPr lang="en-US" altLang="zh-CN" sz="1800" b="1" dirty="0">
                          <a:solidFill>
                            <a:schemeClr val="tx1"/>
                          </a:solidFill>
                        </a:rPr>
                        <a:t>D8</a:t>
                      </a:r>
                      <a:endParaRPr lang="zh-CN" altLang="en-US" sz="1800" b="1" dirty="0">
                        <a:solidFill>
                          <a:schemeClr val="tx1"/>
                        </a:solidFill>
                      </a:endParaRPr>
                    </a:p>
                  </a:txBody>
                  <a:tcPr/>
                </a:tc>
                <a:tc>
                  <a:txBody>
                    <a:bodyPr/>
                    <a:lstStyle/>
                    <a:p>
                      <a:r>
                        <a:rPr lang="en-US" altLang="zh-CN" sz="1800" b="1" dirty="0">
                          <a:solidFill>
                            <a:schemeClr val="tx1"/>
                          </a:solidFill>
                        </a:rPr>
                        <a:t>D7</a:t>
                      </a:r>
                      <a:endParaRPr lang="zh-CN" altLang="en-US" sz="1800" b="1" dirty="0">
                        <a:solidFill>
                          <a:schemeClr val="tx1"/>
                        </a:solidFill>
                      </a:endParaRPr>
                    </a:p>
                  </a:txBody>
                  <a:tcPr/>
                </a:tc>
                <a:tc>
                  <a:txBody>
                    <a:bodyPr/>
                    <a:lstStyle/>
                    <a:p>
                      <a:r>
                        <a:rPr lang="en-US" altLang="zh-CN" sz="1800" b="1" dirty="0">
                          <a:solidFill>
                            <a:srgbClr val="FF0000"/>
                          </a:solidFill>
                        </a:rPr>
                        <a:t>D6</a:t>
                      </a:r>
                      <a:endParaRPr lang="zh-CN" altLang="en-US" sz="1800" b="1" dirty="0">
                        <a:solidFill>
                          <a:srgbClr val="FF0000"/>
                        </a:solidFill>
                      </a:endParaRPr>
                    </a:p>
                  </a:txBody>
                  <a:tcPr/>
                </a:tc>
                <a:tc>
                  <a:txBody>
                    <a:bodyPr/>
                    <a:lstStyle/>
                    <a:p>
                      <a:r>
                        <a:rPr lang="en-US" altLang="zh-CN" sz="1800" b="1" dirty="0">
                          <a:solidFill>
                            <a:srgbClr val="FF0000"/>
                          </a:solidFill>
                        </a:rPr>
                        <a:t>D5</a:t>
                      </a:r>
                      <a:endParaRPr lang="zh-CN" altLang="en-US" sz="1800" b="1" dirty="0">
                        <a:solidFill>
                          <a:srgbClr val="FF0000"/>
                        </a:solidFill>
                      </a:endParaRPr>
                    </a:p>
                  </a:txBody>
                  <a:tcPr/>
                </a:tc>
                <a:tc>
                  <a:txBody>
                    <a:bodyPr/>
                    <a:lstStyle/>
                    <a:p>
                      <a:endParaRPr lang="zh-CN" altLang="en-US" sz="1800" b="1" dirty="0">
                        <a:solidFill>
                          <a:srgbClr val="0070C0"/>
                        </a:solidFill>
                      </a:endParaRPr>
                    </a:p>
                  </a:txBody>
                  <a:tcPr/>
                </a:tc>
                <a:tc>
                  <a:txBody>
                    <a:bodyPr/>
                    <a:lstStyle/>
                    <a:p>
                      <a:r>
                        <a:rPr lang="en-US" altLang="zh-CN" sz="1800" b="1" dirty="0">
                          <a:solidFill>
                            <a:srgbClr val="FF0000"/>
                          </a:solidFill>
                        </a:rPr>
                        <a:t>D4</a:t>
                      </a:r>
                      <a:endParaRPr lang="zh-CN" altLang="en-US" sz="1800" b="1" dirty="0">
                        <a:solidFill>
                          <a:srgbClr val="FF0000"/>
                        </a:solidFill>
                      </a:endParaRPr>
                    </a:p>
                  </a:txBody>
                  <a:tcPr/>
                </a:tc>
                <a:tc>
                  <a:txBody>
                    <a:bodyPr/>
                    <a:lstStyle/>
                    <a:p>
                      <a:r>
                        <a:rPr lang="en-US" altLang="zh-CN" sz="1800" b="1" dirty="0">
                          <a:solidFill>
                            <a:srgbClr val="FF0000"/>
                          </a:solidFill>
                        </a:rPr>
                        <a:t>D3</a:t>
                      </a:r>
                      <a:endParaRPr lang="zh-CN" altLang="en-US" sz="1800" b="1" dirty="0">
                        <a:solidFill>
                          <a:srgbClr val="FF0000"/>
                        </a:solidFill>
                      </a:endParaRPr>
                    </a:p>
                  </a:txBody>
                  <a:tcPr/>
                </a:tc>
                <a:tc>
                  <a:txBody>
                    <a:bodyPr/>
                    <a:lstStyle/>
                    <a:p>
                      <a:r>
                        <a:rPr lang="en-US" altLang="zh-CN" sz="1800" b="1" dirty="0">
                          <a:solidFill>
                            <a:schemeClr val="tx1"/>
                          </a:solidFill>
                        </a:rPr>
                        <a:t>D2</a:t>
                      </a:r>
                      <a:endParaRPr lang="zh-CN" altLang="en-US" sz="1800" b="1" dirty="0">
                        <a:solidFill>
                          <a:schemeClr val="tx1"/>
                        </a:solidFill>
                      </a:endParaRPr>
                    </a:p>
                  </a:txBody>
                  <a:tcPr/>
                </a:tc>
                <a:tc>
                  <a:txBody>
                    <a:bodyPr/>
                    <a:lstStyle/>
                    <a:p>
                      <a:endParaRPr lang="zh-CN" altLang="en-US" sz="1800" b="1" dirty="0">
                        <a:solidFill>
                          <a:srgbClr val="0070C0"/>
                        </a:solidFill>
                      </a:endParaRPr>
                    </a:p>
                  </a:txBody>
                  <a:tcPr/>
                </a:tc>
                <a:tc>
                  <a:txBody>
                    <a:bodyPr/>
                    <a:lstStyle/>
                    <a:p>
                      <a:r>
                        <a:rPr lang="en-US" altLang="zh-CN" sz="1800" b="1" dirty="0">
                          <a:solidFill>
                            <a:srgbClr val="FF0000"/>
                          </a:solidFill>
                        </a:rPr>
                        <a:t>D1</a:t>
                      </a:r>
                      <a:endParaRPr lang="zh-CN" altLang="en-US" sz="1800" b="1" dirty="0">
                        <a:solidFill>
                          <a:srgbClr val="FF0000"/>
                        </a:solidFill>
                      </a:endParaRPr>
                    </a:p>
                  </a:txBody>
                  <a:tcPr/>
                </a:tc>
                <a:tc>
                  <a:txBody>
                    <a:bodyPr/>
                    <a:lstStyle/>
                    <a:p>
                      <a:endParaRPr lang="zh-CN" altLang="en-US" sz="1800" b="1">
                        <a:solidFill>
                          <a:srgbClr val="0070C0"/>
                        </a:solidFill>
                      </a:endParaRPr>
                    </a:p>
                  </a:txBody>
                  <a:tcPr/>
                </a:tc>
                <a:tc>
                  <a:txBody>
                    <a:bodyPr/>
                    <a:lstStyle/>
                    <a:p>
                      <a:endParaRPr lang="zh-CN" altLang="en-US" sz="1800" b="1">
                        <a:solidFill>
                          <a:srgbClr val="0070C0"/>
                        </a:solidFill>
                      </a:endParaRPr>
                    </a:p>
                  </a:txBody>
                  <a:tcPr/>
                </a:tc>
                <a:extLst>
                  <a:ext uri="{0D108BD9-81ED-4DB2-BD59-A6C34878D82A}">
                    <a16:rowId xmlns:a16="http://schemas.microsoft.com/office/drawing/2014/main" val="10002"/>
                  </a:ext>
                </a:extLst>
              </a:tr>
              <a:tr h="370840">
                <a:tc>
                  <a:txBody>
                    <a:bodyPr/>
                    <a:lstStyle/>
                    <a:p>
                      <a:r>
                        <a:rPr lang="zh-CN" altLang="en-US" sz="1800" b="1" dirty="0">
                          <a:solidFill>
                            <a:schemeClr val="tx1"/>
                          </a:solidFill>
                        </a:rPr>
                        <a:t>校验位</a:t>
                      </a:r>
                    </a:p>
                  </a:txBody>
                  <a:tcPr/>
                </a:tc>
                <a:tc>
                  <a:txBody>
                    <a:bodyPr/>
                    <a:lstStyle/>
                    <a:p>
                      <a:endParaRPr lang="zh-CN" altLang="en-US" sz="1800" b="1" dirty="0">
                        <a:solidFill>
                          <a:schemeClr val="tx1"/>
                        </a:solidFill>
                      </a:endParaRPr>
                    </a:p>
                  </a:txBody>
                  <a:tcPr/>
                </a:tc>
                <a:tc>
                  <a:txBody>
                    <a:bodyPr/>
                    <a:lstStyle/>
                    <a:p>
                      <a:endParaRPr lang="zh-CN" altLang="en-US" sz="1800" b="1">
                        <a:solidFill>
                          <a:schemeClr val="tx1"/>
                        </a:solidFill>
                      </a:endParaRPr>
                    </a:p>
                  </a:txBody>
                  <a:tcPr/>
                </a:tc>
                <a:tc>
                  <a:txBody>
                    <a:bodyPr/>
                    <a:lstStyle/>
                    <a:p>
                      <a:endParaRPr lang="zh-CN" altLang="en-US" sz="1800" b="1" dirty="0">
                        <a:solidFill>
                          <a:srgbClr val="FF0000"/>
                        </a:solidFill>
                      </a:endParaRPr>
                    </a:p>
                  </a:txBody>
                  <a:tcPr/>
                </a:tc>
                <a:tc>
                  <a:txBody>
                    <a:bodyPr/>
                    <a:lstStyle/>
                    <a:p>
                      <a:endParaRPr lang="zh-CN" altLang="en-US" sz="1800" b="1" dirty="0">
                        <a:solidFill>
                          <a:srgbClr val="FF0000"/>
                        </a:solidFill>
                      </a:endParaRPr>
                    </a:p>
                  </a:txBody>
                  <a:tcPr/>
                </a:tc>
                <a:tc>
                  <a:txBody>
                    <a:bodyPr/>
                    <a:lstStyle/>
                    <a:p>
                      <a:r>
                        <a:rPr lang="en-US" altLang="zh-CN" sz="1800" b="1" dirty="0">
                          <a:solidFill>
                            <a:srgbClr val="0070C0"/>
                          </a:solidFill>
                        </a:rPr>
                        <a:t>C8</a:t>
                      </a:r>
                      <a:endParaRPr lang="zh-CN" altLang="en-US" sz="1800" b="1" dirty="0">
                        <a:solidFill>
                          <a:srgbClr val="0070C0"/>
                        </a:solidFill>
                      </a:endParaRPr>
                    </a:p>
                  </a:txBody>
                  <a:tcPr/>
                </a:tc>
                <a:tc>
                  <a:txBody>
                    <a:bodyPr/>
                    <a:lstStyle/>
                    <a:p>
                      <a:endParaRPr lang="zh-CN" altLang="en-US" sz="1800" b="1" dirty="0">
                        <a:solidFill>
                          <a:srgbClr val="FF0000"/>
                        </a:solidFill>
                      </a:endParaRPr>
                    </a:p>
                  </a:txBody>
                  <a:tcPr/>
                </a:tc>
                <a:tc>
                  <a:txBody>
                    <a:bodyPr/>
                    <a:lstStyle/>
                    <a:p>
                      <a:endParaRPr lang="zh-CN" altLang="en-US" sz="1800" b="1" dirty="0">
                        <a:solidFill>
                          <a:srgbClr val="FF0000"/>
                        </a:solidFill>
                      </a:endParaRPr>
                    </a:p>
                  </a:txBody>
                  <a:tcPr/>
                </a:tc>
                <a:tc>
                  <a:txBody>
                    <a:bodyPr/>
                    <a:lstStyle/>
                    <a:p>
                      <a:endParaRPr lang="zh-CN" altLang="en-US" sz="1800" b="1" dirty="0">
                        <a:solidFill>
                          <a:schemeClr val="tx1"/>
                        </a:solidFill>
                      </a:endParaRPr>
                    </a:p>
                  </a:txBody>
                  <a:tcPr/>
                </a:tc>
                <a:tc>
                  <a:txBody>
                    <a:bodyPr/>
                    <a:lstStyle/>
                    <a:p>
                      <a:r>
                        <a:rPr lang="en-US" altLang="zh-CN" sz="1800" b="1" dirty="0">
                          <a:solidFill>
                            <a:srgbClr val="0070C0"/>
                          </a:solidFill>
                        </a:rPr>
                        <a:t>C4</a:t>
                      </a:r>
                      <a:endParaRPr lang="zh-CN" altLang="en-US" sz="1800" b="1" dirty="0">
                        <a:solidFill>
                          <a:srgbClr val="0070C0"/>
                        </a:solidFill>
                      </a:endParaRPr>
                    </a:p>
                  </a:txBody>
                  <a:tcPr/>
                </a:tc>
                <a:tc>
                  <a:txBody>
                    <a:bodyPr/>
                    <a:lstStyle/>
                    <a:p>
                      <a:endParaRPr lang="zh-CN" altLang="en-US" sz="1800" b="1" dirty="0">
                        <a:solidFill>
                          <a:srgbClr val="FF0000"/>
                        </a:solidFill>
                      </a:endParaRPr>
                    </a:p>
                  </a:txBody>
                  <a:tcPr/>
                </a:tc>
                <a:tc>
                  <a:txBody>
                    <a:bodyPr/>
                    <a:lstStyle/>
                    <a:p>
                      <a:r>
                        <a:rPr lang="en-US" altLang="zh-CN" sz="1800" b="1" dirty="0">
                          <a:solidFill>
                            <a:srgbClr val="0070C0"/>
                          </a:solidFill>
                        </a:rPr>
                        <a:t>C2</a:t>
                      </a:r>
                      <a:endParaRPr lang="zh-CN" altLang="en-US" sz="1800" b="1" dirty="0">
                        <a:solidFill>
                          <a:srgbClr val="0070C0"/>
                        </a:solidFill>
                      </a:endParaRPr>
                    </a:p>
                  </a:txBody>
                  <a:tcPr/>
                </a:tc>
                <a:tc>
                  <a:txBody>
                    <a:bodyPr/>
                    <a:lstStyle/>
                    <a:p>
                      <a:r>
                        <a:rPr lang="en-US" altLang="zh-CN" sz="1800" b="1" dirty="0">
                          <a:solidFill>
                            <a:srgbClr val="0070C0"/>
                          </a:solidFill>
                        </a:rPr>
                        <a:t>C1</a:t>
                      </a:r>
                      <a:endParaRPr lang="zh-CN" altLang="en-US" sz="1800" b="1" dirty="0">
                        <a:solidFill>
                          <a:srgbClr val="0070C0"/>
                        </a:solidFill>
                      </a:endParaRPr>
                    </a:p>
                  </a:txBody>
                  <a:tcPr/>
                </a:tc>
                <a:extLst>
                  <a:ext uri="{0D108BD9-81ED-4DB2-BD59-A6C34878D82A}">
                    <a16:rowId xmlns:a16="http://schemas.microsoft.com/office/drawing/2014/main" val="10003"/>
                  </a:ext>
                </a:extLst>
              </a:tr>
              <a:tr h="370840">
                <a:tc>
                  <a:txBody>
                    <a:bodyPr/>
                    <a:lstStyle/>
                    <a:p>
                      <a:r>
                        <a:rPr lang="zh-CN" altLang="en-US" sz="1800" b="1" dirty="0">
                          <a:solidFill>
                            <a:schemeClr val="tx1"/>
                          </a:solidFill>
                        </a:rPr>
                        <a:t>实际接收</a:t>
                      </a:r>
                    </a:p>
                  </a:txBody>
                  <a:tcPr/>
                </a:tc>
                <a:tc>
                  <a:txBody>
                    <a:bodyPr/>
                    <a:lstStyle/>
                    <a:p>
                      <a:r>
                        <a:rPr lang="en-US" altLang="zh-CN" sz="1800" b="1" dirty="0">
                          <a:solidFill>
                            <a:schemeClr val="tx1"/>
                          </a:solidFill>
                        </a:rPr>
                        <a:t>0</a:t>
                      </a:r>
                      <a:endParaRPr lang="zh-CN" altLang="en-US" sz="1800" b="1" dirty="0">
                        <a:solidFill>
                          <a:schemeClr val="tx1"/>
                        </a:solidFill>
                      </a:endParaRPr>
                    </a:p>
                  </a:txBody>
                  <a:tcPr/>
                </a:tc>
                <a:tc>
                  <a:txBody>
                    <a:bodyPr/>
                    <a:lstStyle/>
                    <a:p>
                      <a:r>
                        <a:rPr lang="en-US" altLang="zh-CN" sz="1800" b="1" dirty="0">
                          <a:solidFill>
                            <a:schemeClr val="tx1"/>
                          </a:solidFill>
                        </a:rPr>
                        <a:t>0</a:t>
                      </a:r>
                      <a:endParaRPr lang="zh-CN" altLang="en-US" sz="1800" b="1" dirty="0">
                        <a:solidFill>
                          <a:schemeClr val="tx1"/>
                        </a:solidFill>
                      </a:endParaRPr>
                    </a:p>
                  </a:txBody>
                  <a:tcPr/>
                </a:tc>
                <a:tc>
                  <a:txBody>
                    <a:bodyPr/>
                    <a:lstStyle/>
                    <a:p>
                      <a:r>
                        <a:rPr lang="en-US" altLang="zh-CN" sz="1800" b="1" dirty="0">
                          <a:solidFill>
                            <a:srgbClr val="FF0000"/>
                          </a:solidFill>
                        </a:rPr>
                        <a:t>1</a:t>
                      </a:r>
                      <a:endParaRPr lang="zh-CN" altLang="en-US" sz="1800" b="1" dirty="0">
                        <a:solidFill>
                          <a:srgbClr val="FF0000"/>
                        </a:solidFill>
                      </a:endParaRPr>
                    </a:p>
                  </a:txBody>
                  <a:tcPr/>
                </a:tc>
                <a:tc>
                  <a:txBody>
                    <a:bodyPr/>
                    <a:lstStyle/>
                    <a:p>
                      <a:r>
                        <a:rPr lang="en-US" altLang="zh-CN" sz="1800" b="1" dirty="0">
                          <a:solidFill>
                            <a:srgbClr val="FF0000"/>
                          </a:solidFill>
                        </a:rPr>
                        <a:t>1</a:t>
                      </a:r>
                      <a:endParaRPr lang="zh-CN" altLang="en-US" sz="1800" b="1" dirty="0">
                        <a:solidFill>
                          <a:srgbClr val="FF0000"/>
                        </a:solidFill>
                      </a:endParaRPr>
                    </a:p>
                  </a:txBody>
                  <a:tcPr/>
                </a:tc>
                <a:tc>
                  <a:txBody>
                    <a:bodyPr/>
                    <a:lstStyle/>
                    <a:p>
                      <a:r>
                        <a:rPr lang="en-US" altLang="zh-CN" sz="1800" b="1" dirty="0">
                          <a:solidFill>
                            <a:srgbClr val="0070C0"/>
                          </a:solidFill>
                        </a:rPr>
                        <a:t>0</a:t>
                      </a:r>
                      <a:endParaRPr lang="zh-CN" altLang="en-US" sz="1800" b="1" dirty="0">
                        <a:solidFill>
                          <a:srgbClr val="0070C0"/>
                        </a:solidFill>
                      </a:endParaRPr>
                    </a:p>
                  </a:txBody>
                  <a:tcPr/>
                </a:tc>
                <a:tc>
                  <a:txBody>
                    <a:bodyPr/>
                    <a:lstStyle/>
                    <a:p>
                      <a:r>
                        <a:rPr lang="en-US" altLang="zh-CN" sz="1800" b="1" dirty="0">
                          <a:solidFill>
                            <a:srgbClr val="FF0000"/>
                          </a:solidFill>
                        </a:rPr>
                        <a:t>1</a:t>
                      </a:r>
                      <a:endParaRPr lang="zh-CN" altLang="en-US" sz="1800" b="1" dirty="0">
                        <a:solidFill>
                          <a:srgbClr val="FF0000"/>
                        </a:solidFill>
                      </a:endParaRPr>
                    </a:p>
                  </a:txBody>
                  <a:tcPr/>
                </a:tc>
                <a:tc>
                  <a:txBody>
                    <a:bodyPr/>
                    <a:lstStyle/>
                    <a:p>
                      <a:r>
                        <a:rPr lang="en-US" altLang="zh-CN" sz="1800" b="1" dirty="0">
                          <a:solidFill>
                            <a:srgbClr val="FF0000"/>
                          </a:solidFill>
                        </a:rPr>
                        <a:t>1</a:t>
                      </a:r>
                      <a:endParaRPr lang="zh-CN" altLang="en-US" sz="1800" b="1" dirty="0">
                        <a:solidFill>
                          <a:srgbClr val="FF0000"/>
                        </a:solidFill>
                      </a:endParaRPr>
                    </a:p>
                  </a:txBody>
                  <a:tcPr/>
                </a:tc>
                <a:tc>
                  <a:txBody>
                    <a:bodyPr/>
                    <a:lstStyle/>
                    <a:p>
                      <a:r>
                        <a:rPr lang="en-US" altLang="zh-CN" sz="1800" b="1" dirty="0">
                          <a:solidFill>
                            <a:schemeClr val="tx1"/>
                          </a:solidFill>
                        </a:rPr>
                        <a:t>0</a:t>
                      </a:r>
                      <a:endParaRPr lang="zh-CN" altLang="en-US" sz="1800" b="1" dirty="0">
                        <a:solidFill>
                          <a:schemeClr val="tx1"/>
                        </a:solidFill>
                      </a:endParaRPr>
                    </a:p>
                  </a:txBody>
                  <a:tcPr/>
                </a:tc>
                <a:tc>
                  <a:txBody>
                    <a:bodyPr/>
                    <a:lstStyle/>
                    <a:p>
                      <a:r>
                        <a:rPr lang="en-US" altLang="zh-CN" sz="1800" b="1" dirty="0">
                          <a:solidFill>
                            <a:srgbClr val="0070C0"/>
                          </a:solidFill>
                        </a:rPr>
                        <a:t>1</a:t>
                      </a:r>
                      <a:endParaRPr lang="zh-CN" altLang="en-US" sz="1800" b="1" dirty="0">
                        <a:solidFill>
                          <a:srgbClr val="0070C0"/>
                        </a:solidFill>
                      </a:endParaRPr>
                    </a:p>
                  </a:txBody>
                  <a:tcPr/>
                </a:tc>
                <a:tc>
                  <a:txBody>
                    <a:bodyPr/>
                    <a:lstStyle/>
                    <a:p>
                      <a:r>
                        <a:rPr lang="en-US" altLang="zh-CN" sz="1800" b="1" dirty="0">
                          <a:solidFill>
                            <a:srgbClr val="FF0000"/>
                          </a:solidFill>
                        </a:rPr>
                        <a:t>1</a:t>
                      </a:r>
                      <a:endParaRPr lang="zh-CN" altLang="en-US" sz="1800" b="1" dirty="0">
                        <a:solidFill>
                          <a:srgbClr val="FF0000"/>
                        </a:solidFill>
                      </a:endParaRPr>
                    </a:p>
                  </a:txBody>
                  <a:tcPr/>
                </a:tc>
                <a:tc>
                  <a:txBody>
                    <a:bodyPr/>
                    <a:lstStyle/>
                    <a:p>
                      <a:r>
                        <a:rPr lang="en-US" altLang="zh-CN" sz="1800" b="1" dirty="0">
                          <a:solidFill>
                            <a:srgbClr val="0070C0"/>
                          </a:solidFill>
                        </a:rPr>
                        <a:t>1</a:t>
                      </a:r>
                      <a:endParaRPr lang="zh-CN" altLang="en-US" sz="1800" b="1" dirty="0">
                        <a:solidFill>
                          <a:srgbClr val="0070C0"/>
                        </a:solidFill>
                      </a:endParaRPr>
                    </a:p>
                  </a:txBody>
                  <a:tcPr/>
                </a:tc>
                <a:tc>
                  <a:txBody>
                    <a:bodyPr/>
                    <a:lstStyle/>
                    <a:p>
                      <a:r>
                        <a:rPr lang="en-US" altLang="zh-CN" sz="1800" b="1" dirty="0">
                          <a:solidFill>
                            <a:srgbClr val="0070C0"/>
                          </a:solidFill>
                        </a:rPr>
                        <a:t>1</a:t>
                      </a:r>
                      <a:endParaRPr lang="zh-CN" altLang="en-US" sz="1800" b="1" dirty="0">
                        <a:solidFill>
                          <a:srgbClr val="0070C0"/>
                        </a:solidFill>
                      </a:endParaRPr>
                    </a:p>
                  </a:txBody>
                  <a:tcPr/>
                </a:tc>
                <a:extLst>
                  <a:ext uri="{0D108BD9-81ED-4DB2-BD59-A6C34878D82A}">
                    <a16:rowId xmlns:a16="http://schemas.microsoft.com/office/drawing/2014/main" val="10004"/>
                  </a:ext>
                </a:extLst>
              </a:tr>
            </a:tbl>
          </a:graphicData>
        </a:graphic>
      </p:graphicFrame>
      <p:sp>
        <p:nvSpPr>
          <p:cNvPr id="56409" name="TextBox 5"/>
          <p:cNvSpPr txBox="1">
            <a:spLocks noChangeArrowheads="1"/>
          </p:cNvSpPr>
          <p:nvPr/>
        </p:nvSpPr>
        <p:spPr bwMode="auto">
          <a:xfrm>
            <a:off x="2771775" y="1052513"/>
            <a:ext cx="3673475" cy="400050"/>
          </a:xfrm>
          <a:prstGeom prst="rect">
            <a:avLst/>
          </a:prstGeom>
          <a:noFill/>
          <a:ln w="9525">
            <a:noFill/>
            <a:miter lim="800000"/>
          </a:ln>
        </p:spPr>
        <p:txBody>
          <a:bodyPr>
            <a:spAutoFit/>
          </a:bodyPr>
          <a:lstStyle/>
          <a:p>
            <a:r>
              <a:rPr lang="zh-CN" altLang="en-US" sz="2000"/>
              <a:t>接收到数据块</a:t>
            </a:r>
            <a:r>
              <a:rPr lang="en-US" altLang="zh-CN" sz="2000"/>
              <a:t>(</a:t>
            </a:r>
            <a:r>
              <a:rPr lang="zh-CN" altLang="en-US" sz="2000"/>
              <a:t>第</a:t>
            </a:r>
            <a:r>
              <a:rPr lang="en-US" altLang="zh-CN" sz="2000"/>
              <a:t>6</a:t>
            </a:r>
            <a:r>
              <a:rPr lang="zh-CN" altLang="en-US" sz="2000"/>
              <a:t>位发生错误</a:t>
            </a:r>
            <a:r>
              <a:rPr lang="en-US" altLang="zh-CN" sz="2000"/>
              <a:t>)</a:t>
            </a:r>
            <a:endParaRPr lang="zh-CN" altLang="en-US" sz="2000"/>
          </a:p>
        </p:txBody>
      </p:sp>
      <p:sp>
        <p:nvSpPr>
          <p:cNvPr id="2" name="矩形 1"/>
          <p:cNvSpPr/>
          <p:nvPr/>
        </p:nvSpPr>
        <p:spPr>
          <a:xfrm>
            <a:off x="683895" y="1411605"/>
            <a:ext cx="842454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83895" y="2059305"/>
            <a:ext cx="842454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83895" y="2707005"/>
            <a:ext cx="842454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3895" y="3354705"/>
            <a:ext cx="842454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3895" y="3983355"/>
            <a:ext cx="842454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xit" presetSubtype="10" fill="hold" grpId="1" nodeType="clickEffect">
                                  <p:stCondLst>
                                    <p:cond delay="0"/>
                                  </p:stCondLst>
                                  <p:childTnLst>
                                    <p:animEffect transition="out" filter="checkerboard(across)">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xit" presetSubtype="10" fill="hold" grpId="1" nodeType="clickEffect">
                                  <p:stCondLst>
                                    <p:cond delay="0"/>
                                  </p:stCondLst>
                                  <p:childTnLst>
                                    <p:animEffect transition="out" filter="checkerboard(across)">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1" bldLvl="0" animBg="1"/>
      <p:bldP spid="6" grpId="1" bldLvl="0" animBg="1"/>
      <p:bldP spid="7" grpId="1" bldLvl="0" animBg="1"/>
      <p:bldP spid="9" grpId="1"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00FC3E5-8262-49B1-8E7E-B8741A6F42F2}" type="slidenum">
              <a:rPr lang="zh-CN" altLang="en-US" smtClean="0"/>
              <a:t>41</a:t>
            </a:fld>
            <a:endParaRPr lang="zh-CN" altLang="en-US"/>
          </a:p>
        </p:txBody>
      </p:sp>
      <p:graphicFrame>
        <p:nvGraphicFramePr>
          <p:cNvPr id="5" name="表格 4"/>
          <p:cNvGraphicFramePr>
            <a:graphicFrameLocks noGrp="1"/>
          </p:cNvGraphicFramePr>
          <p:nvPr/>
        </p:nvGraphicFramePr>
        <p:xfrm>
          <a:off x="1042988" y="908050"/>
          <a:ext cx="6096000" cy="296672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zh-CN" altLang="en-US" sz="1800" b="1" dirty="0"/>
                        <a:t>位置</a:t>
                      </a:r>
                    </a:p>
                  </a:txBody>
                  <a:tcPr/>
                </a:tc>
                <a:tc>
                  <a:txBody>
                    <a:bodyPr/>
                    <a:lstStyle/>
                    <a:p>
                      <a:r>
                        <a:rPr lang="zh-CN" altLang="en-US" sz="1800" b="1" dirty="0"/>
                        <a:t>位置数</a:t>
                      </a:r>
                    </a:p>
                  </a:txBody>
                  <a:tcPr/>
                </a:tc>
                <a:extLst>
                  <a:ext uri="{0D108BD9-81ED-4DB2-BD59-A6C34878D82A}">
                    <a16:rowId xmlns:a16="http://schemas.microsoft.com/office/drawing/2014/main" val="10000"/>
                  </a:ext>
                </a:extLst>
              </a:tr>
              <a:tr h="370840">
                <a:tc>
                  <a:txBody>
                    <a:bodyPr/>
                    <a:lstStyle/>
                    <a:p>
                      <a:r>
                        <a:rPr lang="zh-CN" altLang="en-US" sz="1800" b="1" dirty="0"/>
                        <a:t>海明编码 </a:t>
                      </a:r>
                      <a:r>
                        <a:rPr lang="en-US" altLang="zh-CN" sz="1800" b="1" dirty="0"/>
                        <a:t>M1</a:t>
                      </a:r>
                    </a:p>
                  </a:txBody>
                  <a:tcPr/>
                </a:tc>
                <a:tc>
                  <a:txBody>
                    <a:bodyPr/>
                    <a:lstStyle/>
                    <a:p>
                      <a:r>
                        <a:rPr lang="en-US" altLang="zh-CN" sz="1800" b="1" dirty="0"/>
                        <a:t>0111</a:t>
                      </a:r>
                      <a:endParaRPr lang="zh-CN" altLang="en-US" sz="1800" b="1" dirty="0"/>
                    </a:p>
                  </a:txBody>
                  <a:tcPr/>
                </a:tc>
                <a:extLst>
                  <a:ext uri="{0D108BD9-81ED-4DB2-BD59-A6C34878D82A}">
                    <a16:rowId xmlns:a16="http://schemas.microsoft.com/office/drawing/2014/main" val="10001"/>
                  </a:ext>
                </a:extLst>
              </a:tr>
              <a:tr h="370840">
                <a:tc>
                  <a:txBody>
                    <a:bodyPr/>
                    <a:lstStyle/>
                    <a:p>
                      <a:r>
                        <a:rPr lang="en-US" altLang="zh-CN" sz="1800" b="1" dirty="0"/>
                        <a:t>10</a:t>
                      </a:r>
                      <a:endParaRPr lang="zh-CN" altLang="en-US" sz="1800" b="1" dirty="0"/>
                    </a:p>
                  </a:txBody>
                  <a:tcPr/>
                </a:tc>
                <a:tc>
                  <a:txBody>
                    <a:bodyPr/>
                    <a:lstStyle/>
                    <a:p>
                      <a:r>
                        <a:rPr lang="en-US" altLang="zh-CN" sz="1800" b="1" dirty="0"/>
                        <a:t>1010</a:t>
                      </a:r>
                      <a:endParaRPr lang="zh-CN" altLang="en-US" sz="1800" b="1" dirty="0"/>
                    </a:p>
                  </a:txBody>
                  <a:tcPr/>
                </a:tc>
                <a:extLst>
                  <a:ext uri="{0D108BD9-81ED-4DB2-BD59-A6C34878D82A}">
                    <a16:rowId xmlns:a16="http://schemas.microsoft.com/office/drawing/2014/main" val="10002"/>
                  </a:ext>
                </a:extLst>
              </a:tr>
              <a:tr h="370840">
                <a:tc>
                  <a:txBody>
                    <a:bodyPr/>
                    <a:lstStyle/>
                    <a:p>
                      <a:r>
                        <a:rPr lang="en-US" altLang="zh-CN" sz="1800" b="1" dirty="0"/>
                        <a:t>9</a:t>
                      </a:r>
                      <a:endParaRPr lang="zh-CN" altLang="en-US" sz="1800" b="1" dirty="0"/>
                    </a:p>
                  </a:txBody>
                  <a:tcPr/>
                </a:tc>
                <a:tc>
                  <a:txBody>
                    <a:bodyPr/>
                    <a:lstStyle/>
                    <a:p>
                      <a:r>
                        <a:rPr lang="en-US" altLang="zh-CN" sz="1800" b="1" dirty="0"/>
                        <a:t>1001</a:t>
                      </a:r>
                      <a:endParaRPr lang="zh-CN" altLang="en-US" sz="1800" b="1" dirty="0"/>
                    </a:p>
                  </a:txBody>
                  <a:tcPr/>
                </a:tc>
                <a:extLst>
                  <a:ext uri="{0D108BD9-81ED-4DB2-BD59-A6C34878D82A}">
                    <a16:rowId xmlns:a16="http://schemas.microsoft.com/office/drawing/2014/main" val="10003"/>
                  </a:ext>
                </a:extLst>
              </a:tr>
              <a:tr h="370840">
                <a:tc>
                  <a:txBody>
                    <a:bodyPr/>
                    <a:lstStyle/>
                    <a:p>
                      <a:r>
                        <a:rPr lang="en-US" altLang="zh-CN" sz="1800" b="1" dirty="0"/>
                        <a:t>7</a:t>
                      </a:r>
                      <a:endParaRPr lang="zh-CN" altLang="en-US" sz="1800" b="1" dirty="0"/>
                    </a:p>
                  </a:txBody>
                  <a:tcPr/>
                </a:tc>
                <a:tc>
                  <a:txBody>
                    <a:bodyPr/>
                    <a:lstStyle/>
                    <a:p>
                      <a:r>
                        <a:rPr lang="en-US" altLang="zh-CN" sz="1800" b="1" dirty="0"/>
                        <a:t>0111</a:t>
                      </a:r>
                      <a:endParaRPr lang="zh-CN" altLang="en-US" sz="1800" b="1" dirty="0"/>
                    </a:p>
                  </a:txBody>
                  <a:tcPr/>
                </a:tc>
                <a:extLst>
                  <a:ext uri="{0D108BD9-81ED-4DB2-BD59-A6C34878D82A}">
                    <a16:rowId xmlns:a16="http://schemas.microsoft.com/office/drawing/2014/main" val="10004"/>
                  </a:ext>
                </a:extLst>
              </a:tr>
              <a:tr h="370840">
                <a:tc>
                  <a:txBody>
                    <a:bodyPr/>
                    <a:lstStyle/>
                    <a:p>
                      <a:r>
                        <a:rPr lang="en-US" altLang="zh-CN" sz="1800" b="1" dirty="0"/>
                        <a:t>6</a:t>
                      </a:r>
                      <a:endParaRPr lang="zh-CN" altLang="en-US" sz="1800" b="1" dirty="0"/>
                    </a:p>
                  </a:txBody>
                  <a:tcPr/>
                </a:tc>
                <a:tc>
                  <a:txBody>
                    <a:bodyPr/>
                    <a:lstStyle/>
                    <a:p>
                      <a:r>
                        <a:rPr lang="en-US" altLang="zh-CN" sz="1800" b="1" dirty="0"/>
                        <a:t>0110</a:t>
                      </a:r>
                      <a:endParaRPr lang="zh-CN" altLang="en-US" sz="1800" b="1" dirty="0"/>
                    </a:p>
                  </a:txBody>
                  <a:tcPr/>
                </a:tc>
                <a:extLst>
                  <a:ext uri="{0D108BD9-81ED-4DB2-BD59-A6C34878D82A}">
                    <a16:rowId xmlns:a16="http://schemas.microsoft.com/office/drawing/2014/main" val="10005"/>
                  </a:ext>
                </a:extLst>
              </a:tr>
              <a:tr h="370840">
                <a:tc>
                  <a:txBody>
                    <a:bodyPr/>
                    <a:lstStyle/>
                    <a:p>
                      <a:r>
                        <a:rPr lang="en-US" altLang="zh-CN" sz="1800" b="1" dirty="0"/>
                        <a:t>3</a:t>
                      </a:r>
                      <a:endParaRPr lang="zh-CN" altLang="en-US" sz="1800" b="1" dirty="0"/>
                    </a:p>
                  </a:txBody>
                  <a:tcPr/>
                </a:tc>
                <a:tc>
                  <a:txBody>
                    <a:bodyPr/>
                    <a:lstStyle/>
                    <a:p>
                      <a:r>
                        <a:rPr lang="en-US" altLang="zh-CN" sz="1800" b="1" dirty="0"/>
                        <a:t>0011</a:t>
                      </a:r>
                      <a:endParaRPr lang="zh-CN" altLang="en-US" sz="1800" b="1" dirty="0"/>
                    </a:p>
                  </a:txBody>
                  <a:tcPr/>
                </a:tc>
                <a:extLst>
                  <a:ext uri="{0D108BD9-81ED-4DB2-BD59-A6C34878D82A}">
                    <a16:rowId xmlns:a16="http://schemas.microsoft.com/office/drawing/2014/main" val="10006"/>
                  </a:ext>
                </a:extLst>
              </a:tr>
              <a:tr h="370840">
                <a:tc>
                  <a:txBody>
                    <a:bodyPr/>
                    <a:lstStyle/>
                    <a:p>
                      <a:r>
                        <a:rPr lang="en-US" altLang="zh-CN" sz="1800" b="1" dirty="0"/>
                        <a:t>XOR=</a:t>
                      </a:r>
                      <a:r>
                        <a:rPr lang="zh-CN" altLang="en-US" sz="1800" b="1" dirty="0"/>
                        <a:t>错误字</a:t>
                      </a:r>
                    </a:p>
                  </a:txBody>
                  <a:tcPr/>
                </a:tc>
                <a:tc>
                  <a:txBody>
                    <a:bodyPr/>
                    <a:lstStyle/>
                    <a:p>
                      <a:r>
                        <a:rPr lang="en-US" altLang="zh-CN" sz="1800" b="1" dirty="0"/>
                        <a:t>0110</a:t>
                      </a:r>
                      <a:endParaRPr lang="zh-CN" altLang="en-US" sz="1800" b="1" dirty="0"/>
                    </a:p>
                  </a:txBody>
                  <a:tcPr/>
                </a:tc>
                <a:extLst>
                  <a:ext uri="{0D108BD9-81ED-4DB2-BD59-A6C34878D82A}">
                    <a16:rowId xmlns:a16="http://schemas.microsoft.com/office/drawing/2014/main" val="10007"/>
                  </a:ext>
                </a:extLst>
              </a:tr>
            </a:tbl>
          </a:graphicData>
        </a:graphic>
      </p:graphicFrame>
      <p:sp>
        <p:nvSpPr>
          <p:cNvPr id="57375" name="TextBox 5"/>
          <p:cNvSpPr txBox="1">
            <a:spLocks noChangeArrowheads="1"/>
          </p:cNvSpPr>
          <p:nvPr/>
        </p:nvSpPr>
        <p:spPr bwMode="auto">
          <a:xfrm>
            <a:off x="1476375" y="3975100"/>
            <a:ext cx="5399088" cy="461963"/>
          </a:xfrm>
          <a:prstGeom prst="rect">
            <a:avLst/>
          </a:prstGeom>
          <a:noFill/>
          <a:ln w="9525">
            <a:noFill/>
            <a:miter lim="800000"/>
          </a:ln>
        </p:spPr>
        <p:txBody>
          <a:bodyPr>
            <a:spAutoFit/>
          </a:bodyPr>
          <a:lstStyle/>
          <a:p>
            <a:r>
              <a:rPr lang="zh-CN" altLang="en-US" sz="2400"/>
              <a:t>包含</a:t>
            </a:r>
            <a:r>
              <a:rPr lang="en-US" altLang="zh-CN" sz="2400"/>
              <a:t>2</a:t>
            </a:r>
            <a:r>
              <a:rPr lang="zh-CN" altLang="en-US" sz="2400"/>
              <a:t>位‘</a:t>
            </a:r>
            <a:r>
              <a:rPr lang="en-US" altLang="zh-CN" sz="2400"/>
              <a:t>1</a:t>
            </a:r>
            <a:r>
              <a:rPr lang="zh-CN" altLang="en-US" sz="2400"/>
              <a:t>’，在第</a:t>
            </a:r>
            <a:r>
              <a:rPr lang="en-US" altLang="zh-CN" sz="2400"/>
              <a:t>6</a:t>
            </a:r>
            <a:r>
              <a:rPr lang="zh-CN" altLang="en-US" sz="2400"/>
              <a:t>位上发生翻转</a:t>
            </a:r>
          </a:p>
        </p:txBody>
      </p:sp>
      <p:sp>
        <p:nvSpPr>
          <p:cNvPr id="57376" name="内容占位符 2"/>
          <p:cNvSpPr>
            <a:spLocks noGrp="1"/>
          </p:cNvSpPr>
          <p:nvPr>
            <p:ph idx="1"/>
          </p:nvPr>
        </p:nvSpPr>
        <p:spPr>
          <a:xfrm>
            <a:off x="250825" y="4437063"/>
            <a:ext cx="8704263" cy="1695450"/>
          </a:xfrm>
        </p:spPr>
        <p:txBody>
          <a:bodyPr/>
          <a:lstStyle/>
          <a:p>
            <a:r>
              <a:rPr lang="zh-CN" altLang="en-US" sz="2800"/>
              <a:t>上述编码被称为“一位纠错码”（</a:t>
            </a:r>
            <a:r>
              <a:rPr lang="en-US" altLang="zh-CN" sz="2800"/>
              <a:t>SEC</a:t>
            </a:r>
            <a:r>
              <a:rPr lang="zh-CN" altLang="en-US" sz="2800"/>
              <a:t>），如果在整个编码的基础上再加上一个奇偶校验位，则获得具有“一位纠错、两位检错”能力的编码方案</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848995"/>
          </a:xfrm>
        </p:spPr>
        <p:txBody>
          <a:bodyPr/>
          <a:lstStyle/>
          <a:p>
            <a:r>
              <a:rPr lang="zh-CN" altLang="en-US" sz="3600"/>
              <a:t>本章内容</a:t>
            </a:r>
          </a:p>
        </p:txBody>
      </p:sp>
      <p:sp>
        <p:nvSpPr>
          <p:cNvPr id="3" name="内容占位符 2"/>
          <p:cNvSpPr>
            <a:spLocks noGrp="1"/>
          </p:cNvSpPr>
          <p:nvPr>
            <p:ph idx="1"/>
          </p:nvPr>
        </p:nvSpPr>
        <p:spPr>
          <a:xfrm>
            <a:off x="250825" y="923290"/>
            <a:ext cx="8704580" cy="4922520"/>
          </a:xfrm>
        </p:spPr>
        <p:txBody>
          <a:bodyPr/>
          <a:lstStyle/>
          <a:p>
            <a:r>
              <a:rPr lang="zh-CN" altLang="en-US" sz="2800">
                <a:solidFill>
                  <a:schemeClr val="bg1">
                    <a:lumMod val="65000"/>
                  </a:schemeClr>
                </a:solidFill>
              </a:rPr>
              <a:t>差错检测</a:t>
            </a:r>
          </a:p>
          <a:p>
            <a:pPr lvl="1"/>
            <a:r>
              <a:rPr lang="zh-CN" altLang="en-US" sz="2400">
                <a:solidFill>
                  <a:schemeClr val="bg1">
                    <a:lumMod val="65000"/>
                  </a:schemeClr>
                </a:solidFill>
              </a:rPr>
              <a:t>奇偶校验</a:t>
            </a:r>
          </a:p>
          <a:p>
            <a:pPr lvl="1"/>
            <a:r>
              <a:rPr lang="zh-CN" altLang="en-US" sz="2400">
                <a:solidFill>
                  <a:schemeClr val="bg1">
                    <a:lumMod val="65000"/>
                  </a:schemeClr>
                </a:solidFill>
              </a:rPr>
              <a:t>循环冗余校验</a:t>
            </a:r>
            <a:r>
              <a:rPr lang="en-US" altLang="zh-CN" sz="2400">
                <a:solidFill>
                  <a:schemeClr val="bg1">
                    <a:lumMod val="65000"/>
                  </a:schemeClr>
                </a:solidFill>
              </a:rPr>
              <a:t>CRC</a:t>
            </a:r>
          </a:p>
          <a:p>
            <a:r>
              <a:rPr lang="zh-CN" altLang="en-US" sz="2800">
                <a:solidFill>
                  <a:schemeClr val="bg1">
                    <a:lumMod val="75000"/>
                  </a:schemeClr>
                </a:solidFill>
              </a:rPr>
              <a:t>纠错码</a:t>
            </a:r>
          </a:p>
          <a:p>
            <a:pPr lvl="1"/>
            <a:r>
              <a:rPr lang="en-US" altLang="zh-CN" sz="2400">
                <a:solidFill>
                  <a:schemeClr val="bg1">
                    <a:lumMod val="75000"/>
                  </a:schemeClr>
                </a:solidFill>
              </a:rPr>
              <a:t>hamming</a:t>
            </a:r>
            <a:r>
              <a:rPr lang="zh-CN" altLang="en-US" sz="2400">
                <a:solidFill>
                  <a:schemeClr val="bg1">
                    <a:lumMod val="75000"/>
                  </a:schemeClr>
                </a:solidFill>
              </a:rPr>
              <a:t>码</a:t>
            </a:r>
          </a:p>
          <a:p>
            <a:pPr lvl="1"/>
            <a:r>
              <a:rPr lang="zh-CN" altLang="en-US" sz="2400"/>
              <a:t>循环码</a:t>
            </a:r>
          </a:p>
          <a:p>
            <a:pPr lvl="2"/>
            <a:r>
              <a:rPr lang="en-US" altLang="zh-CN" sz="2055"/>
              <a:t>BCH</a:t>
            </a:r>
            <a:r>
              <a:rPr lang="zh-CN" altLang="en-US" sz="2055"/>
              <a:t>码</a:t>
            </a:r>
          </a:p>
          <a:p>
            <a:pPr lvl="2"/>
            <a:r>
              <a:rPr lang="en-US" altLang="zh-CN" sz="2055"/>
              <a:t>Reed-Solomon codes</a:t>
            </a:r>
          </a:p>
          <a:p>
            <a:pPr lvl="1"/>
            <a:r>
              <a:rPr lang="zh-CN" altLang="en-US" sz="2400"/>
              <a:t>块交错</a:t>
            </a:r>
          </a:p>
          <a:p>
            <a:r>
              <a:rPr lang="zh-CN" altLang="en-US" sz="2800"/>
              <a:t>卷积码</a:t>
            </a:r>
          </a:p>
          <a:p>
            <a:pPr lvl="1"/>
            <a:r>
              <a:rPr lang="en-US" altLang="zh-CN" sz="2450"/>
              <a:t>decoding</a:t>
            </a:r>
          </a:p>
          <a:p>
            <a:pPr lvl="1"/>
            <a:r>
              <a:rPr lang="en-US" altLang="zh-CN" sz="2450"/>
              <a:t>Turbo coding</a:t>
            </a:r>
          </a:p>
          <a:p>
            <a:r>
              <a:rPr lang="zh-CN" altLang="en-US" sz="2800"/>
              <a:t>自动重传协议</a:t>
            </a:r>
          </a:p>
        </p:txBody>
      </p:sp>
      <p:sp>
        <p:nvSpPr>
          <p:cNvPr id="4" name="灯片编号占位符 3"/>
          <p:cNvSpPr>
            <a:spLocks noGrp="1"/>
          </p:cNvSpPr>
          <p:nvPr>
            <p:ph type="sldNum" sz="quarter" idx="12"/>
          </p:nvPr>
        </p:nvSpPr>
        <p:spPr/>
        <p:txBody>
          <a:bodyPr/>
          <a:lstStyle/>
          <a:p>
            <a:pPr>
              <a:defRPr/>
            </a:pPr>
            <a:fld id="{A4BD23EE-878F-4211-9AFD-E057CA95343B}" type="slidenum">
              <a:rPr lang="zh-CN" altLang="en-US"/>
              <a:t>42</a:t>
            </a:fld>
            <a:endParaRPr lang="zh-CN" altLang="en-US"/>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p:txBody>
          <a:bodyPr/>
          <a:lstStyle/>
          <a:p>
            <a:r>
              <a:rPr lang="zh-CN" altLang="en-US"/>
              <a:t>循环码</a:t>
            </a:r>
          </a:p>
        </p:txBody>
      </p:sp>
      <p:sp>
        <p:nvSpPr>
          <p:cNvPr id="58370" name="内容占位符 2"/>
          <p:cNvSpPr>
            <a:spLocks noGrp="1"/>
          </p:cNvSpPr>
          <p:nvPr>
            <p:ph idx="1"/>
          </p:nvPr>
        </p:nvSpPr>
        <p:spPr/>
        <p:txBody>
          <a:bodyPr/>
          <a:lstStyle/>
          <a:p>
            <a:r>
              <a:rPr lang="zh-CN" altLang="en-US"/>
              <a:t>循环码</a:t>
            </a:r>
            <a:endParaRPr lang="en-US" altLang="zh-CN"/>
          </a:p>
          <a:p>
            <a:pPr lvl="1"/>
            <a:r>
              <a:rPr lang="zh-CN" altLang="en-US"/>
              <a:t>一个</a:t>
            </a:r>
            <a:r>
              <a:rPr lang="en-US" altLang="zh-CN" i="1"/>
              <a:t>n</a:t>
            </a:r>
            <a:r>
              <a:rPr lang="en-US" altLang="zh-CN"/>
              <a:t>-bit</a:t>
            </a:r>
            <a:r>
              <a:rPr lang="zh-CN" altLang="en-US"/>
              <a:t>的序列</a:t>
            </a:r>
            <a:r>
              <a:rPr lang="en-US" altLang="zh-CN" i="1"/>
              <a:t>c</a:t>
            </a:r>
            <a:r>
              <a:rPr lang="en-US" altLang="zh-CN"/>
              <a:t>=(</a:t>
            </a:r>
            <a:r>
              <a:rPr lang="en-US" altLang="zh-CN" i="1"/>
              <a:t>c</a:t>
            </a:r>
            <a:r>
              <a:rPr lang="en-US" altLang="zh-CN" baseline="-25000"/>
              <a:t>0</a:t>
            </a:r>
            <a:r>
              <a:rPr lang="en-US" altLang="zh-CN"/>
              <a:t>, </a:t>
            </a:r>
            <a:r>
              <a:rPr lang="en-US" altLang="zh-CN" i="1"/>
              <a:t>c</a:t>
            </a:r>
            <a:r>
              <a:rPr lang="en-US" altLang="zh-CN" baseline="-25000"/>
              <a:t>1</a:t>
            </a:r>
            <a:r>
              <a:rPr lang="en-US" altLang="zh-CN"/>
              <a:t>, …, </a:t>
            </a:r>
            <a:r>
              <a:rPr lang="en-US" altLang="zh-CN" i="1"/>
              <a:t>c</a:t>
            </a:r>
            <a:r>
              <a:rPr lang="en-US" altLang="zh-CN" i="1" baseline="-25000"/>
              <a:t>n</a:t>
            </a:r>
            <a:r>
              <a:rPr lang="en-US" altLang="zh-CN" baseline="-25000"/>
              <a:t>-1</a:t>
            </a:r>
            <a:r>
              <a:rPr lang="en-US" altLang="zh-CN"/>
              <a:t>)</a:t>
            </a:r>
            <a:r>
              <a:rPr lang="zh-CN" altLang="en-US"/>
              <a:t>是合法的，则对它移位得到的序列</a:t>
            </a:r>
            <a:r>
              <a:rPr lang="en-US" altLang="zh-CN"/>
              <a:t>(</a:t>
            </a:r>
            <a:r>
              <a:rPr lang="en-US" altLang="zh-CN" i="1"/>
              <a:t>c</a:t>
            </a:r>
            <a:r>
              <a:rPr lang="en-US" altLang="zh-CN" i="1" baseline="-25000"/>
              <a:t>n</a:t>
            </a:r>
            <a:r>
              <a:rPr lang="en-US" altLang="zh-CN" baseline="-25000"/>
              <a:t>-1</a:t>
            </a:r>
            <a:r>
              <a:rPr lang="en-US" altLang="zh-CN"/>
              <a:t>,</a:t>
            </a:r>
            <a:r>
              <a:rPr lang="en-US" altLang="zh-CN" baseline="-25000"/>
              <a:t> </a:t>
            </a:r>
            <a:r>
              <a:rPr lang="en-US" altLang="zh-CN" i="1"/>
              <a:t>c</a:t>
            </a:r>
            <a:r>
              <a:rPr lang="en-US" altLang="zh-CN" baseline="-25000"/>
              <a:t>0</a:t>
            </a:r>
            <a:r>
              <a:rPr lang="en-US" altLang="zh-CN"/>
              <a:t>, …, </a:t>
            </a:r>
            <a:r>
              <a:rPr lang="en-US" altLang="zh-CN" i="1"/>
              <a:t>c</a:t>
            </a:r>
            <a:r>
              <a:rPr lang="en-US" altLang="zh-CN" i="1" baseline="-25000"/>
              <a:t>n</a:t>
            </a:r>
            <a:r>
              <a:rPr lang="en-US" altLang="zh-CN" baseline="-25000"/>
              <a:t>-2</a:t>
            </a:r>
            <a:r>
              <a:rPr lang="en-US" altLang="zh-CN"/>
              <a:t>)</a:t>
            </a:r>
            <a:r>
              <a:rPr lang="zh-CN" altLang="en-US"/>
              <a:t>也是合法的</a:t>
            </a:r>
            <a:endParaRPr lang="en-US" altLang="zh-CN"/>
          </a:p>
          <a:p>
            <a:pPr lvl="1"/>
            <a:r>
              <a:rPr lang="en-US" altLang="zh-CN"/>
              <a:t>BCH</a:t>
            </a:r>
            <a:r>
              <a:rPr lang="zh-CN" altLang="en-US"/>
              <a:t>码和</a:t>
            </a:r>
            <a:r>
              <a:rPr lang="en-US" altLang="zh-CN"/>
              <a:t>Reed-Solomon</a:t>
            </a:r>
            <a:r>
              <a:rPr lang="zh-CN" altLang="en-US"/>
              <a:t>码（</a:t>
            </a:r>
            <a:r>
              <a:rPr lang="en-US" altLang="zh-CN"/>
              <a:t>RS</a:t>
            </a:r>
            <a:r>
              <a:rPr lang="zh-CN" altLang="en-US"/>
              <a:t>码）</a:t>
            </a:r>
            <a:endParaRPr lang="en-US" altLang="zh-CN"/>
          </a:p>
          <a:p>
            <a:r>
              <a:rPr lang="zh-CN" altLang="en-US"/>
              <a:t>类似于</a:t>
            </a:r>
            <a:r>
              <a:rPr lang="en-US" altLang="zh-CN"/>
              <a:t>CRC</a:t>
            </a:r>
            <a:r>
              <a:rPr lang="zh-CN" altLang="en-US"/>
              <a:t>，适合采用</a:t>
            </a:r>
            <a:r>
              <a:rPr lang="en-US" altLang="zh-CN"/>
              <a:t>LFSR</a:t>
            </a:r>
            <a:r>
              <a:rPr lang="zh-CN" altLang="en-US"/>
              <a:t>实现</a:t>
            </a:r>
            <a:endParaRPr lang="en-US" altLang="zh-CN"/>
          </a:p>
          <a:p>
            <a:pPr lvl="1"/>
            <a:r>
              <a:rPr lang="zh-CN" altLang="en-US"/>
              <a:t>编码：输入</a:t>
            </a:r>
            <a:r>
              <a:rPr lang="en-US" altLang="zh-CN" i="1"/>
              <a:t>k </a:t>
            </a:r>
            <a:r>
              <a:rPr lang="en-US" altLang="zh-CN"/>
              <a:t>bit</a:t>
            </a:r>
            <a:r>
              <a:rPr lang="zh-CN" altLang="en-US"/>
              <a:t>数据，得到</a:t>
            </a:r>
            <a:r>
              <a:rPr lang="en-US" altLang="zh-CN" i="1"/>
              <a:t>n</a:t>
            </a:r>
            <a:r>
              <a:rPr lang="en-US" altLang="zh-CN"/>
              <a:t>-</a:t>
            </a:r>
            <a:r>
              <a:rPr lang="en-US" altLang="zh-CN" i="1"/>
              <a:t>k </a:t>
            </a:r>
            <a:r>
              <a:rPr lang="en-US" altLang="zh-CN"/>
              <a:t>bit</a:t>
            </a:r>
            <a:r>
              <a:rPr lang="zh-CN" altLang="en-US"/>
              <a:t>的校验码</a:t>
            </a:r>
            <a:endParaRPr lang="en-US" altLang="zh-CN"/>
          </a:p>
          <a:p>
            <a:pPr lvl="1"/>
            <a:r>
              <a:rPr lang="zh-CN" altLang="en-US"/>
              <a:t>解码：接收</a:t>
            </a:r>
            <a:r>
              <a:rPr lang="en-US" altLang="zh-CN" i="1"/>
              <a:t>n </a:t>
            </a:r>
            <a:r>
              <a:rPr lang="en-US" altLang="zh-CN"/>
              <a:t>bit</a:t>
            </a:r>
            <a:r>
              <a:rPr lang="zh-CN" altLang="en-US"/>
              <a:t>，前</a:t>
            </a:r>
            <a:r>
              <a:rPr lang="en-US" altLang="zh-CN" i="1"/>
              <a:t>k</a:t>
            </a:r>
            <a:r>
              <a:rPr lang="zh-CN" altLang="en-US"/>
              <a:t>个时钟后寄存器保存</a:t>
            </a:r>
            <a:r>
              <a:rPr lang="en-US" altLang="zh-CN"/>
              <a:t>(</a:t>
            </a:r>
            <a:r>
              <a:rPr lang="en-US" altLang="zh-CN" i="1"/>
              <a:t>n</a:t>
            </a:r>
            <a:r>
              <a:rPr lang="en-US" altLang="zh-CN"/>
              <a:t>-</a:t>
            </a:r>
            <a:r>
              <a:rPr lang="en-US" altLang="zh-CN" i="1"/>
              <a:t>k</a:t>
            </a:r>
            <a:r>
              <a:rPr lang="en-US" altLang="zh-CN"/>
              <a:t>)bit</a:t>
            </a:r>
            <a:r>
              <a:rPr lang="zh-CN" altLang="en-US"/>
              <a:t>校验码，再经过</a:t>
            </a:r>
            <a:r>
              <a:rPr lang="en-US" altLang="zh-CN"/>
              <a:t>(</a:t>
            </a:r>
            <a:r>
              <a:rPr lang="en-US" altLang="zh-CN" i="1"/>
              <a:t>n</a:t>
            </a:r>
            <a:r>
              <a:rPr lang="en-US" altLang="zh-CN"/>
              <a:t>-</a:t>
            </a:r>
            <a:r>
              <a:rPr lang="en-US" altLang="zh-CN" i="1"/>
              <a:t>k</a:t>
            </a:r>
            <a:r>
              <a:rPr lang="en-US" altLang="zh-CN"/>
              <a:t>)</a:t>
            </a:r>
            <a:r>
              <a:rPr lang="zh-CN" altLang="en-US"/>
              <a:t>个时钟后，寄存器保存错误字。</a:t>
            </a:r>
          </a:p>
        </p:txBody>
      </p:sp>
      <p:sp>
        <p:nvSpPr>
          <p:cNvPr id="4" name="灯片编号占位符 3"/>
          <p:cNvSpPr>
            <a:spLocks noGrp="1"/>
          </p:cNvSpPr>
          <p:nvPr>
            <p:ph type="sldNum" sz="quarter" idx="12"/>
          </p:nvPr>
        </p:nvSpPr>
        <p:spPr/>
        <p:txBody>
          <a:bodyPr/>
          <a:lstStyle/>
          <a:p>
            <a:pPr>
              <a:defRPr/>
            </a:pPr>
            <a:fld id="{8B4A9D3B-B67B-441A-8CE9-4FC4627803F3}" type="slidenum">
              <a:rPr lang="zh-CN" altLang="en-US" smtClean="0"/>
              <a:t>43</a:t>
            </a:fld>
            <a:endParaRPr lang="zh-CN" altLang="en-US"/>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内容占位符 2"/>
          <p:cNvSpPr>
            <a:spLocks noGrp="1"/>
          </p:cNvSpPr>
          <p:nvPr>
            <p:ph idx="1"/>
          </p:nvPr>
        </p:nvSpPr>
        <p:spPr>
          <a:xfrm>
            <a:off x="250825" y="642938"/>
            <a:ext cx="8704263" cy="5489575"/>
          </a:xfrm>
        </p:spPr>
        <p:txBody>
          <a:bodyPr/>
          <a:lstStyle/>
          <a:p>
            <a:endParaRPr lang="en-US" altLang="zh-CN"/>
          </a:p>
          <a:p>
            <a:endParaRPr lang="en-US" altLang="zh-CN"/>
          </a:p>
          <a:p>
            <a:endParaRPr lang="en-US" altLang="zh-CN"/>
          </a:p>
          <a:p>
            <a:endParaRPr lang="en-US" altLang="zh-CN"/>
          </a:p>
          <a:p>
            <a:endParaRPr lang="en-US" altLang="zh-CN"/>
          </a:p>
          <a:p>
            <a:endParaRPr lang="en-US" altLang="zh-CN"/>
          </a:p>
          <a:p>
            <a:r>
              <a:rPr lang="zh-CN" altLang="en-US"/>
              <a:t>循环码解码过程</a:t>
            </a:r>
            <a:endParaRPr lang="en-US" altLang="zh-CN"/>
          </a:p>
          <a:p>
            <a:pPr lvl="1"/>
            <a:r>
              <a:rPr lang="zh-CN" altLang="en-US"/>
              <a:t>处理接收的</a:t>
            </a:r>
            <a:r>
              <a:rPr lang="en-US" altLang="zh-CN"/>
              <a:t>bit</a:t>
            </a:r>
            <a:r>
              <a:rPr lang="zh-CN" altLang="en-US"/>
              <a:t>，计算错误字</a:t>
            </a:r>
            <a:endParaRPr lang="en-US" altLang="zh-CN"/>
          </a:p>
          <a:p>
            <a:pPr lvl="1"/>
            <a:r>
              <a:rPr lang="zh-CN" altLang="en-US"/>
              <a:t>如果错误字全为</a:t>
            </a:r>
            <a:r>
              <a:rPr lang="en-US" altLang="zh-CN"/>
              <a:t>0</a:t>
            </a:r>
            <a:r>
              <a:rPr lang="zh-CN" altLang="en-US"/>
              <a:t>，表示没有错误</a:t>
            </a:r>
            <a:endParaRPr lang="en-US" altLang="zh-CN"/>
          </a:p>
          <a:p>
            <a:pPr lvl="1"/>
            <a:r>
              <a:rPr lang="zh-CN" altLang="en-US"/>
              <a:t>否则通过特定的程序定位错误位置并纠错</a:t>
            </a:r>
          </a:p>
        </p:txBody>
      </p:sp>
      <p:sp>
        <p:nvSpPr>
          <p:cNvPr id="4" name="灯片编号占位符 3"/>
          <p:cNvSpPr>
            <a:spLocks noGrp="1"/>
          </p:cNvSpPr>
          <p:nvPr>
            <p:ph type="sldNum" sz="quarter" idx="12"/>
          </p:nvPr>
        </p:nvSpPr>
        <p:spPr/>
        <p:txBody>
          <a:bodyPr/>
          <a:lstStyle/>
          <a:p>
            <a:pPr>
              <a:defRPr/>
            </a:pPr>
            <a:fld id="{9AF957B4-21D1-4FDA-A4A0-FA115EF728F0}" type="slidenum">
              <a:rPr lang="zh-CN" altLang="en-US" smtClean="0"/>
              <a:t>44</a:t>
            </a:fld>
            <a:endParaRPr lang="zh-CN" altLang="en-US"/>
          </a:p>
        </p:txBody>
      </p:sp>
      <p:pic>
        <p:nvPicPr>
          <p:cNvPr id="59395" name="Picture 2"/>
          <p:cNvPicPr>
            <a:picLocks noChangeAspect="1" noChangeArrowheads="1"/>
          </p:cNvPicPr>
          <p:nvPr/>
        </p:nvPicPr>
        <p:blipFill>
          <a:blip r:embed="rId2"/>
          <a:srcRect/>
          <a:stretch>
            <a:fillRect/>
          </a:stretch>
        </p:blipFill>
        <p:spPr bwMode="auto">
          <a:xfrm>
            <a:off x="285750" y="642938"/>
            <a:ext cx="8813800" cy="3571875"/>
          </a:xfrm>
          <a:prstGeom prst="rect">
            <a:avLst/>
          </a:prstGeom>
          <a:noFill/>
          <a:ln w="9525">
            <a:noFill/>
            <a:miter lim="800000"/>
            <a:headEnd/>
            <a:tailEnd/>
          </a:ln>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p:cNvSpPr>
          <p:nvPr>
            <p:ph idx="1"/>
          </p:nvPr>
        </p:nvSpPr>
        <p:spPr>
          <a:xfrm>
            <a:off x="250825" y="714375"/>
            <a:ext cx="8704263" cy="5418138"/>
          </a:xfrm>
        </p:spPr>
        <p:txBody>
          <a:bodyPr/>
          <a:lstStyle/>
          <a:p>
            <a:r>
              <a:rPr lang="zh-CN" altLang="en-US"/>
              <a:t>循环码工作原理</a:t>
            </a:r>
            <a:endParaRPr lang="en-US" altLang="zh-CN"/>
          </a:p>
          <a:p>
            <a:pPr lvl="1"/>
            <a:r>
              <a:rPr lang="zh-CN" altLang="en-US"/>
              <a:t>对一个</a:t>
            </a:r>
            <a:r>
              <a:rPr lang="en-US" altLang="zh-CN"/>
              <a:t>(</a:t>
            </a:r>
            <a:r>
              <a:rPr lang="en-US" altLang="zh-CN" i="1"/>
              <a:t>n</a:t>
            </a:r>
            <a:r>
              <a:rPr lang="en-US" altLang="zh-CN"/>
              <a:t>,</a:t>
            </a:r>
            <a:r>
              <a:rPr lang="en-US" altLang="zh-CN" i="1"/>
              <a:t>k</a:t>
            </a:r>
            <a:r>
              <a:rPr lang="en-US" altLang="zh-CN"/>
              <a:t>)</a:t>
            </a:r>
            <a:r>
              <a:rPr lang="zh-CN" altLang="en-US"/>
              <a:t>循环码，其除数多项式（称为生成多项式）是</a:t>
            </a:r>
            <a:br>
              <a:rPr lang="en-US" altLang="zh-CN"/>
            </a:br>
            <a:br>
              <a:rPr lang="en-US" altLang="zh-CN"/>
            </a:br>
            <a:br>
              <a:rPr lang="en-US" altLang="zh-CN"/>
            </a:br>
            <a:r>
              <a:rPr lang="zh-CN" altLang="en-US"/>
              <a:t>例如，对</a:t>
            </a:r>
            <a:r>
              <a:rPr lang="en-US" altLang="zh-CN"/>
              <a:t>11001</a:t>
            </a:r>
            <a:r>
              <a:rPr lang="zh-CN" altLang="en-US"/>
              <a:t>，</a:t>
            </a:r>
            <a:r>
              <a:rPr lang="en-US" altLang="zh-CN" i="1"/>
              <a:t>P</a:t>
            </a:r>
            <a:r>
              <a:rPr lang="en-US" altLang="zh-CN"/>
              <a:t>(</a:t>
            </a:r>
            <a:r>
              <a:rPr lang="en-US" altLang="zh-CN" i="1"/>
              <a:t>X</a:t>
            </a:r>
            <a:r>
              <a:rPr lang="en-US" altLang="zh-CN"/>
              <a:t>)=</a:t>
            </a:r>
            <a:r>
              <a:rPr lang="en-US" altLang="zh-CN" i="1"/>
              <a:t>X</a:t>
            </a:r>
            <a:r>
              <a:rPr lang="en-US" altLang="zh-CN" baseline="30000"/>
              <a:t>4</a:t>
            </a:r>
            <a:r>
              <a:rPr lang="en-US" altLang="zh-CN"/>
              <a:t>+</a:t>
            </a:r>
            <a:r>
              <a:rPr lang="en-US" altLang="zh-CN" i="1"/>
              <a:t>X</a:t>
            </a:r>
            <a:r>
              <a:rPr lang="en-US" altLang="zh-CN" baseline="30000"/>
              <a:t>3</a:t>
            </a:r>
            <a:r>
              <a:rPr lang="en-US" altLang="zh-CN"/>
              <a:t>+1</a:t>
            </a:r>
            <a:r>
              <a:rPr lang="zh-CN" altLang="en-US"/>
              <a:t>。</a:t>
            </a:r>
            <a:endParaRPr lang="en-US" altLang="zh-CN"/>
          </a:p>
          <a:p>
            <a:pPr lvl="1"/>
            <a:r>
              <a:rPr lang="zh-CN" altLang="en-US"/>
              <a:t>计算</a:t>
            </a:r>
            <a:endParaRPr lang="en-US" altLang="zh-CN"/>
          </a:p>
          <a:p>
            <a:pPr lvl="1"/>
            <a:endParaRPr lang="en-US" altLang="zh-CN"/>
          </a:p>
          <a:p>
            <a:pPr lvl="1"/>
            <a:endParaRPr lang="en-US" altLang="zh-CN"/>
          </a:p>
          <a:p>
            <a:pPr lvl="1"/>
            <a:r>
              <a:rPr lang="zh-CN" altLang="en-US"/>
              <a:t>因此，实际传输的帧是</a:t>
            </a:r>
            <a:endParaRPr lang="en-US" altLang="zh-CN"/>
          </a:p>
          <a:p>
            <a:pPr lvl="1"/>
            <a:endParaRPr lang="en-US" altLang="zh-CN"/>
          </a:p>
          <a:p>
            <a:pPr lvl="1"/>
            <a:r>
              <a:rPr lang="zh-CN" altLang="en-US"/>
              <a:t>如果传输中没有错误，</a:t>
            </a:r>
            <a:r>
              <a:rPr lang="en-US" altLang="zh-CN" i="1"/>
              <a:t>T</a:t>
            </a:r>
            <a:r>
              <a:rPr lang="en-US" altLang="zh-CN"/>
              <a:t>(</a:t>
            </a:r>
            <a:r>
              <a:rPr lang="en-US" altLang="zh-CN" i="1"/>
              <a:t>X</a:t>
            </a:r>
            <a:r>
              <a:rPr lang="en-US" altLang="zh-CN"/>
              <a:t>)</a:t>
            </a:r>
            <a:r>
              <a:rPr lang="zh-CN" altLang="en-US"/>
              <a:t>将被</a:t>
            </a:r>
            <a:r>
              <a:rPr lang="en-US" altLang="zh-CN" i="1"/>
              <a:t>P</a:t>
            </a:r>
            <a:r>
              <a:rPr lang="en-US" altLang="zh-CN"/>
              <a:t>(</a:t>
            </a:r>
            <a:r>
              <a:rPr lang="en-US" altLang="zh-CN" i="1"/>
              <a:t>X</a:t>
            </a:r>
            <a:r>
              <a:rPr lang="en-US" altLang="zh-CN"/>
              <a:t>)</a:t>
            </a:r>
            <a:r>
              <a:rPr lang="zh-CN" altLang="en-US"/>
              <a:t>整除</a:t>
            </a:r>
          </a:p>
        </p:txBody>
      </p:sp>
      <p:sp>
        <p:nvSpPr>
          <p:cNvPr id="4" name="灯片编号占位符 3"/>
          <p:cNvSpPr>
            <a:spLocks noGrp="1"/>
          </p:cNvSpPr>
          <p:nvPr>
            <p:ph type="sldNum" sz="quarter" idx="12"/>
          </p:nvPr>
        </p:nvSpPr>
        <p:spPr/>
        <p:txBody>
          <a:bodyPr/>
          <a:lstStyle/>
          <a:p>
            <a:pPr>
              <a:defRPr/>
            </a:pPr>
            <a:fld id="{B2F4BF96-F28A-4A80-BA45-076D6E648B6B}" type="slidenum">
              <a:rPr lang="zh-CN" altLang="en-US" smtClean="0"/>
              <a:t>45</a:t>
            </a:fld>
            <a:endParaRPr lang="zh-CN" altLang="en-US"/>
          </a:p>
        </p:txBody>
      </p:sp>
      <p:graphicFrame>
        <p:nvGraphicFramePr>
          <p:cNvPr id="5122" name="Object 4"/>
          <p:cNvGraphicFramePr>
            <a:graphicFrameLocks noChangeAspect="1"/>
          </p:cNvGraphicFramePr>
          <p:nvPr/>
        </p:nvGraphicFramePr>
        <p:xfrm>
          <a:off x="1012825" y="2008188"/>
          <a:ext cx="3271838" cy="844550"/>
        </p:xfrm>
        <a:graphic>
          <a:graphicData uri="http://schemas.openxmlformats.org/presentationml/2006/ole">
            <mc:AlternateContent xmlns:mc="http://schemas.openxmlformats.org/markup-compatibility/2006">
              <mc:Choice xmlns:v="urn:schemas-microsoft-com:vml" Requires="v">
                <p:oleObj spid="_x0000_s5183" name="Equation" r:id="rId3" imgW="36576000" imgH="9448800" progId="Equation.DSMT4">
                  <p:embed/>
                </p:oleObj>
              </mc:Choice>
              <mc:Fallback>
                <p:oleObj name="Equation" r:id="rId3" imgW="36576000" imgH="9448800" progId="Equation.DSMT4">
                  <p:embed/>
                  <p:pic>
                    <p:nvPicPr>
                      <p:cNvPr id="0" name="Object 4"/>
                      <p:cNvPicPr>
                        <a:picLocks noChangeAspect="1"/>
                      </p:cNvPicPr>
                      <p:nvPr/>
                    </p:nvPicPr>
                    <p:blipFill>
                      <a:blip r:embed="rId4"/>
                      <a:stretch>
                        <a:fillRect/>
                      </a:stretch>
                    </p:blipFill>
                    <p:spPr>
                      <a:xfrm>
                        <a:off x="1012825" y="2008188"/>
                        <a:ext cx="3271838" cy="844550"/>
                      </a:xfrm>
                      <a:prstGeom prst="rect">
                        <a:avLst/>
                      </a:prstGeom>
                      <a:noFill/>
                      <a:ln w="9525">
                        <a:noFill/>
                      </a:ln>
                    </p:spPr>
                  </p:pic>
                </p:oleObj>
              </mc:Fallback>
            </mc:AlternateContent>
          </a:graphicData>
        </a:graphic>
      </p:graphicFrame>
      <p:graphicFrame>
        <p:nvGraphicFramePr>
          <p:cNvPr id="5123" name="Object 5"/>
          <p:cNvGraphicFramePr>
            <a:graphicFrameLocks noChangeAspect="1"/>
          </p:cNvGraphicFramePr>
          <p:nvPr/>
        </p:nvGraphicFramePr>
        <p:xfrm>
          <a:off x="1042988" y="3933825"/>
          <a:ext cx="3898900" cy="1008063"/>
        </p:xfrm>
        <a:graphic>
          <a:graphicData uri="http://schemas.openxmlformats.org/presentationml/2006/ole">
            <mc:AlternateContent xmlns:mc="http://schemas.openxmlformats.org/markup-compatibility/2006">
              <mc:Choice xmlns:v="urn:schemas-microsoft-com:vml" Requires="v">
                <p:oleObj spid="_x0000_s5184" name="Equation" r:id="rId5" imgW="36576000" imgH="9448800" progId="Equation.DSMT4">
                  <p:embed/>
                </p:oleObj>
              </mc:Choice>
              <mc:Fallback>
                <p:oleObj name="Equation" r:id="rId5" imgW="36576000" imgH="9448800" progId="Equation.DSMT4">
                  <p:embed/>
                  <p:pic>
                    <p:nvPicPr>
                      <p:cNvPr id="0" name="Object 5"/>
                      <p:cNvPicPr>
                        <a:picLocks noChangeAspect="1"/>
                      </p:cNvPicPr>
                      <p:nvPr/>
                    </p:nvPicPr>
                    <p:blipFill>
                      <a:blip r:embed="rId6"/>
                      <a:stretch>
                        <a:fillRect/>
                      </a:stretch>
                    </p:blipFill>
                    <p:spPr>
                      <a:xfrm>
                        <a:off x="1042988" y="3933825"/>
                        <a:ext cx="3898900" cy="1008063"/>
                      </a:xfrm>
                      <a:prstGeom prst="rect">
                        <a:avLst/>
                      </a:prstGeom>
                      <a:noFill/>
                      <a:ln w="9525">
                        <a:noFill/>
                      </a:ln>
                    </p:spPr>
                  </p:pic>
                </p:oleObj>
              </mc:Fallback>
            </mc:AlternateContent>
          </a:graphicData>
        </a:graphic>
      </p:graphicFrame>
      <p:graphicFrame>
        <p:nvGraphicFramePr>
          <p:cNvPr id="5124" name="Object 6"/>
          <p:cNvGraphicFramePr>
            <a:graphicFrameLocks noChangeAspect="1"/>
          </p:cNvGraphicFramePr>
          <p:nvPr/>
        </p:nvGraphicFramePr>
        <p:xfrm>
          <a:off x="1169988" y="5516563"/>
          <a:ext cx="3427412" cy="504825"/>
        </p:xfrm>
        <a:graphic>
          <a:graphicData uri="http://schemas.openxmlformats.org/presentationml/2006/ole">
            <mc:AlternateContent xmlns:mc="http://schemas.openxmlformats.org/markup-compatibility/2006">
              <mc:Choice xmlns:v="urn:schemas-microsoft-com:vml" Requires="v">
                <p:oleObj spid="_x0000_s5185" name="Equation" r:id="rId7" imgW="35356800" imgH="5181600" progId="Equation.DSMT4">
                  <p:embed/>
                </p:oleObj>
              </mc:Choice>
              <mc:Fallback>
                <p:oleObj name="Equation" r:id="rId7" imgW="35356800" imgH="5181600" progId="Equation.DSMT4">
                  <p:embed/>
                  <p:pic>
                    <p:nvPicPr>
                      <p:cNvPr id="0" name="Object 6"/>
                      <p:cNvPicPr>
                        <a:picLocks noChangeAspect="1"/>
                      </p:cNvPicPr>
                      <p:nvPr/>
                    </p:nvPicPr>
                    <p:blipFill>
                      <a:blip r:embed="rId8"/>
                      <a:stretch>
                        <a:fillRect/>
                      </a:stretch>
                    </p:blipFill>
                    <p:spPr>
                      <a:xfrm>
                        <a:off x="1169988" y="5516563"/>
                        <a:ext cx="3427412" cy="504825"/>
                      </a:xfrm>
                      <a:prstGeom prst="rect">
                        <a:avLst/>
                      </a:prstGeom>
                      <a:noFill/>
                      <a:ln w="9525">
                        <a:noFill/>
                      </a:ln>
                    </p:spPr>
                  </p:pic>
                </p:oleObj>
              </mc:Fallback>
            </mc:AlternateContent>
          </a:graphicData>
        </a:graphic>
      </p:graphicFrame>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内容占位符 2"/>
          <p:cNvSpPr>
            <a:spLocks noGrp="1"/>
          </p:cNvSpPr>
          <p:nvPr>
            <p:ph idx="1"/>
          </p:nvPr>
        </p:nvSpPr>
        <p:spPr>
          <a:xfrm>
            <a:off x="250825" y="692150"/>
            <a:ext cx="8704263" cy="5440363"/>
          </a:xfrm>
        </p:spPr>
        <p:txBody>
          <a:bodyPr/>
          <a:lstStyle/>
          <a:p>
            <a:pPr lvl="1"/>
            <a:r>
              <a:rPr lang="zh-CN" altLang="en-US"/>
              <a:t>如果发生错误，收到的帧</a:t>
            </a:r>
            <a:r>
              <a:rPr lang="en-US" altLang="zh-CN" i="1"/>
              <a:t>Z</a:t>
            </a:r>
            <a:r>
              <a:rPr lang="en-US" altLang="zh-CN"/>
              <a:t>(</a:t>
            </a:r>
            <a:r>
              <a:rPr lang="en-US" altLang="zh-CN" i="1"/>
              <a:t>X</a:t>
            </a:r>
            <a:r>
              <a:rPr lang="en-US" altLang="zh-CN"/>
              <a:t>)</a:t>
            </a:r>
            <a:r>
              <a:rPr lang="zh-CN" altLang="en-US"/>
              <a:t>是</a:t>
            </a:r>
            <a:br>
              <a:rPr lang="en-US" altLang="zh-CN"/>
            </a:br>
            <a:r>
              <a:rPr lang="en-US" altLang="zh-CN" i="1"/>
              <a:t>Z</a:t>
            </a:r>
            <a:r>
              <a:rPr lang="en-US" altLang="zh-CN"/>
              <a:t>(</a:t>
            </a:r>
            <a:r>
              <a:rPr lang="en-US" altLang="zh-CN" i="1"/>
              <a:t>X</a:t>
            </a:r>
            <a:r>
              <a:rPr lang="en-US" altLang="zh-CN"/>
              <a:t>)=</a:t>
            </a:r>
            <a:r>
              <a:rPr lang="en-US" altLang="zh-CN" i="1"/>
              <a:t>T</a:t>
            </a:r>
            <a:r>
              <a:rPr lang="en-US" altLang="zh-CN"/>
              <a:t>(</a:t>
            </a:r>
            <a:r>
              <a:rPr lang="en-US" altLang="zh-CN" i="1"/>
              <a:t>X</a:t>
            </a:r>
            <a:r>
              <a:rPr lang="en-US" altLang="zh-CN"/>
              <a:t>)+</a:t>
            </a:r>
            <a:r>
              <a:rPr lang="en-US" altLang="zh-CN" i="1"/>
              <a:t>E</a:t>
            </a:r>
            <a:r>
              <a:rPr lang="en-US" altLang="zh-CN"/>
              <a:t>(</a:t>
            </a:r>
            <a:r>
              <a:rPr lang="en-US" altLang="zh-CN" i="1"/>
              <a:t>X</a:t>
            </a:r>
            <a:r>
              <a:rPr lang="en-US" altLang="zh-CN"/>
              <a:t>)</a:t>
            </a:r>
            <a:br>
              <a:rPr lang="en-US" altLang="zh-CN"/>
            </a:br>
            <a:r>
              <a:rPr lang="zh-CN" altLang="en-US"/>
              <a:t>其中</a:t>
            </a:r>
            <a:r>
              <a:rPr lang="en-US" altLang="zh-CN" i="1"/>
              <a:t>E</a:t>
            </a:r>
            <a:r>
              <a:rPr lang="en-US" altLang="zh-CN"/>
              <a:t>(</a:t>
            </a:r>
            <a:r>
              <a:rPr lang="en-US" altLang="zh-CN" i="1"/>
              <a:t>X</a:t>
            </a:r>
            <a:r>
              <a:rPr lang="en-US" altLang="zh-CN"/>
              <a:t>)</a:t>
            </a:r>
            <a:r>
              <a:rPr lang="zh-CN" altLang="en-US"/>
              <a:t>是一个</a:t>
            </a:r>
            <a:r>
              <a:rPr lang="en-US" altLang="zh-CN" i="1"/>
              <a:t>n</a:t>
            </a:r>
            <a:r>
              <a:rPr lang="en-US" altLang="zh-CN"/>
              <a:t>-bit</a:t>
            </a:r>
            <a:r>
              <a:rPr lang="zh-CN" altLang="en-US"/>
              <a:t>的多项式，表示错误发生的位置</a:t>
            </a:r>
            <a:endParaRPr lang="en-US" altLang="zh-CN"/>
          </a:p>
          <a:p>
            <a:pPr lvl="1"/>
            <a:r>
              <a:rPr lang="zh-CN" altLang="en-US"/>
              <a:t>将</a:t>
            </a:r>
            <a:r>
              <a:rPr lang="en-US" altLang="zh-CN" i="1"/>
              <a:t>Z</a:t>
            </a:r>
            <a:r>
              <a:rPr lang="en-US" altLang="zh-CN"/>
              <a:t>(</a:t>
            </a:r>
            <a:r>
              <a:rPr lang="en-US" altLang="zh-CN" i="1"/>
              <a:t>X</a:t>
            </a:r>
            <a:r>
              <a:rPr lang="en-US" altLang="zh-CN"/>
              <a:t>)</a:t>
            </a:r>
            <a:r>
              <a:rPr lang="zh-CN" altLang="en-US"/>
              <a:t>作为</a:t>
            </a:r>
            <a:r>
              <a:rPr lang="en-US" altLang="zh-CN"/>
              <a:t>LFSR</a:t>
            </a:r>
            <a:r>
              <a:rPr lang="zh-CN" altLang="en-US"/>
              <a:t>的输入，得到</a:t>
            </a:r>
            <a:br>
              <a:rPr lang="en-US" altLang="zh-CN"/>
            </a:br>
            <a:br>
              <a:rPr lang="en-US" altLang="zh-CN"/>
            </a:br>
            <a:r>
              <a:rPr lang="en-US" altLang="zh-CN" i="1"/>
              <a:t>S</a:t>
            </a:r>
            <a:r>
              <a:rPr lang="en-US" altLang="zh-CN"/>
              <a:t>(</a:t>
            </a:r>
            <a:r>
              <a:rPr lang="en-US" altLang="zh-CN" i="1"/>
              <a:t>X</a:t>
            </a:r>
            <a:r>
              <a:rPr lang="en-US" altLang="zh-CN"/>
              <a:t>)</a:t>
            </a:r>
            <a:r>
              <a:rPr lang="zh-CN" altLang="en-US"/>
              <a:t>是错误字</a:t>
            </a:r>
            <a:endParaRPr lang="en-US" altLang="zh-CN"/>
          </a:p>
          <a:p>
            <a:pPr lvl="1"/>
            <a:r>
              <a:rPr lang="zh-CN" altLang="en-US"/>
              <a:t>如何从</a:t>
            </a:r>
            <a:r>
              <a:rPr lang="en-US" altLang="zh-CN" i="1"/>
              <a:t>S</a:t>
            </a:r>
            <a:r>
              <a:rPr lang="en-US" altLang="zh-CN"/>
              <a:t>(</a:t>
            </a:r>
            <a:r>
              <a:rPr lang="en-US" altLang="zh-CN" i="1"/>
              <a:t>X</a:t>
            </a:r>
            <a:r>
              <a:rPr lang="en-US" altLang="zh-CN"/>
              <a:t>)</a:t>
            </a:r>
            <a:r>
              <a:rPr lang="zh-CN" altLang="en-US"/>
              <a:t>纠错？注意到</a:t>
            </a:r>
            <a:br>
              <a:rPr lang="en-US" altLang="zh-CN"/>
            </a:br>
            <a:br>
              <a:rPr lang="en-US" altLang="zh-CN"/>
            </a:br>
            <a:r>
              <a:rPr lang="en-US" altLang="zh-CN" i="1"/>
              <a:t>S</a:t>
            </a:r>
            <a:r>
              <a:rPr lang="en-US" altLang="zh-CN"/>
              <a:t>(</a:t>
            </a:r>
            <a:r>
              <a:rPr lang="en-US" altLang="zh-CN" i="1"/>
              <a:t>X</a:t>
            </a:r>
            <a:r>
              <a:rPr lang="en-US" altLang="zh-CN"/>
              <a:t>)</a:t>
            </a:r>
            <a:r>
              <a:rPr lang="zh-CN" altLang="en-US"/>
              <a:t>由</a:t>
            </a:r>
            <a:r>
              <a:rPr lang="en-US" altLang="zh-CN" i="1"/>
              <a:t>E</a:t>
            </a:r>
            <a:r>
              <a:rPr lang="en-US" altLang="zh-CN"/>
              <a:t>(</a:t>
            </a:r>
            <a:r>
              <a:rPr lang="en-US" altLang="zh-CN" i="1"/>
              <a:t>X</a:t>
            </a:r>
            <a:r>
              <a:rPr lang="en-US" altLang="zh-CN"/>
              <a:t>)</a:t>
            </a:r>
            <a:r>
              <a:rPr lang="zh-CN" altLang="en-US"/>
              <a:t>唯一决定</a:t>
            </a:r>
            <a:endParaRPr lang="en-US" altLang="zh-CN"/>
          </a:p>
          <a:p>
            <a:pPr lvl="1"/>
            <a:r>
              <a:rPr lang="zh-CN" altLang="en-US"/>
              <a:t>如何从</a:t>
            </a:r>
            <a:r>
              <a:rPr lang="en-US" altLang="zh-CN" i="1"/>
              <a:t>S</a:t>
            </a:r>
            <a:r>
              <a:rPr lang="en-US" altLang="zh-CN"/>
              <a:t>(</a:t>
            </a:r>
            <a:r>
              <a:rPr lang="en-US" altLang="zh-CN" i="1"/>
              <a:t>X</a:t>
            </a:r>
            <a:r>
              <a:rPr lang="en-US" altLang="zh-CN"/>
              <a:t>)</a:t>
            </a:r>
            <a:r>
              <a:rPr lang="zh-CN" altLang="en-US"/>
              <a:t>得到</a:t>
            </a:r>
            <a:r>
              <a:rPr lang="en-US" altLang="zh-CN" i="1"/>
              <a:t>E</a:t>
            </a:r>
            <a:r>
              <a:rPr lang="en-US" altLang="zh-CN"/>
              <a:t>(</a:t>
            </a:r>
            <a:r>
              <a:rPr lang="en-US" altLang="zh-CN" i="1"/>
              <a:t>X</a:t>
            </a:r>
            <a:r>
              <a:rPr lang="en-US" altLang="zh-CN"/>
              <a:t>)</a:t>
            </a:r>
            <a:r>
              <a:rPr lang="zh-CN" altLang="en-US"/>
              <a:t>取决于具体的编码算法？</a:t>
            </a:r>
            <a:endParaRPr lang="en-US" altLang="zh-CN"/>
          </a:p>
        </p:txBody>
      </p:sp>
      <p:sp>
        <p:nvSpPr>
          <p:cNvPr id="4" name="灯片编号占位符 3"/>
          <p:cNvSpPr>
            <a:spLocks noGrp="1"/>
          </p:cNvSpPr>
          <p:nvPr>
            <p:ph type="sldNum" sz="quarter" idx="12"/>
          </p:nvPr>
        </p:nvSpPr>
        <p:spPr/>
        <p:txBody>
          <a:bodyPr/>
          <a:lstStyle/>
          <a:p>
            <a:pPr>
              <a:defRPr/>
            </a:pPr>
            <a:fld id="{0ADF4175-55FE-4884-9683-44C149CF21CA}" type="slidenum">
              <a:rPr lang="zh-CN" altLang="en-US" smtClean="0"/>
              <a:t>46</a:t>
            </a:fld>
            <a:endParaRPr lang="zh-CN" altLang="en-US"/>
          </a:p>
        </p:txBody>
      </p:sp>
      <p:graphicFrame>
        <p:nvGraphicFramePr>
          <p:cNvPr id="6146" name="Object 2"/>
          <p:cNvGraphicFramePr>
            <a:graphicFrameLocks noChangeAspect="1"/>
          </p:cNvGraphicFramePr>
          <p:nvPr/>
        </p:nvGraphicFramePr>
        <p:xfrm>
          <a:off x="5795963" y="2492375"/>
          <a:ext cx="3057525" cy="936625"/>
        </p:xfrm>
        <a:graphic>
          <a:graphicData uri="http://schemas.openxmlformats.org/presentationml/2006/ole">
            <mc:AlternateContent xmlns:mc="http://schemas.openxmlformats.org/markup-compatibility/2006">
              <mc:Choice xmlns:v="urn:schemas-microsoft-com:vml" Requires="v">
                <p:oleObj spid="_x0000_s6187" name="Equation" r:id="rId3" imgW="29870400" imgH="9144000" progId="Equation.DSMT4">
                  <p:embed/>
                </p:oleObj>
              </mc:Choice>
              <mc:Fallback>
                <p:oleObj name="Equation" r:id="rId3" imgW="29870400" imgH="9144000" progId="Equation.DSMT4">
                  <p:embed/>
                  <p:pic>
                    <p:nvPicPr>
                      <p:cNvPr id="0" name="Object 2"/>
                      <p:cNvPicPr>
                        <a:picLocks noChangeAspect="1"/>
                      </p:cNvPicPr>
                      <p:nvPr/>
                    </p:nvPicPr>
                    <p:blipFill>
                      <a:blip r:embed="rId4"/>
                      <a:stretch>
                        <a:fillRect/>
                      </a:stretch>
                    </p:blipFill>
                    <p:spPr>
                      <a:xfrm>
                        <a:off x="5795963" y="2492375"/>
                        <a:ext cx="3057525" cy="936625"/>
                      </a:xfrm>
                      <a:prstGeom prst="rect">
                        <a:avLst/>
                      </a:prstGeom>
                      <a:noFill/>
                      <a:ln w="9525">
                        <a:noFill/>
                      </a:ln>
                    </p:spPr>
                  </p:pic>
                </p:oleObj>
              </mc:Fallback>
            </mc:AlternateContent>
          </a:graphicData>
        </a:graphic>
      </p:graphicFrame>
      <p:graphicFrame>
        <p:nvGraphicFramePr>
          <p:cNvPr id="6147" name="Object 3"/>
          <p:cNvGraphicFramePr>
            <a:graphicFrameLocks noChangeAspect="1"/>
          </p:cNvGraphicFramePr>
          <p:nvPr/>
        </p:nvGraphicFramePr>
        <p:xfrm>
          <a:off x="4932363" y="3860800"/>
          <a:ext cx="2028825" cy="936625"/>
        </p:xfrm>
        <a:graphic>
          <a:graphicData uri="http://schemas.openxmlformats.org/presentationml/2006/ole">
            <mc:AlternateContent xmlns:mc="http://schemas.openxmlformats.org/markup-compatibility/2006">
              <mc:Choice xmlns:v="urn:schemas-microsoft-com:vml" Requires="v">
                <p:oleObj spid="_x0000_s6188" name="Equation" r:id="rId5" imgW="19812000" imgH="9144000" progId="Equation.DSMT4">
                  <p:embed/>
                </p:oleObj>
              </mc:Choice>
              <mc:Fallback>
                <p:oleObj name="Equation" r:id="rId5" imgW="19812000" imgH="9144000" progId="Equation.DSMT4">
                  <p:embed/>
                  <p:pic>
                    <p:nvPicPr>
                      <p:cNvPr id="0" name="Object 3"/>
                      <p:cNvPicPr>
                        <a:picLocks noChangeAspect="1"/>
                      </p:cNvPicPr>
                      <p:nvPr/>
                    </p:nvPicPr>
                    <p:blipFill>
                      <a:blip r:embed="rId6"/>
                      <a:stretch>
                        <a:fillRect/>
                      </a:stretch>
                    </p:blipFill>
                    <p:spPr>
                      <a:xfrm>
                        <a:off x="4932363" y="3860800"/>
                        <a:ext cx="2028825" cy="936625"/>
                      </a:xfrm>
                      <a:prstGeom prst="rect">
                        <a:avLst/>
                      </a:prstGeom>
                      <a:noFill/>
                      <a:ln w="9525">
                        <a:noFill/>
                      </a:ln>
                    </p:spPr>
                  </p:pic>
                </p:oleObj>
              </mc:Fallback>
            </mc:AlternateContent>
          </a:graphicData>
        </a:graphic>
      </p:graphicFrame>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内容占位符 2"/>
          <p:cNvSpPr>
            <a:spLocks noGrp="1"/>
          </p:cNvSpPr>
          <p:nvPr>
            <p:ph idx="1"/>
          </p:nvPr>
        </p:nvSpPr>
        <p:spPr>
          <a:xfrm>
            <a:off x="250825" y="549275"/>
            <a:ext cx="8704263" cy="5583238"/>
          </a:xfrm>
        </p:spPr>
        <p:txBody>
          <a:bodyPr/>
          <a:lstStyle/>
          <a:p>
            <a:r>
              <a:rPr lang="zh-CN" altLang="en-US" sz="2800"/>
              <a:t>例，考虑一个</a:t>
            </a:r>
            <a:r>
              <a:rPr lang="en-US" altLang="zh-CN" sz="2800"/>
              <a:t>(7, 4)</a:t>
            </a:r>
            <a:r>
              <a:rPr lang="zh-CN" altLang="en-US" sz="2800"/>
              <a:t>循环码。</a:t>
            </a:r>
            <a:r>
              <a:rPr lang="en-US" altLang="zh-CN" sz="2800" i="1"/>
              <a:t>P</a:t>
            </a:r>
            <a:r>
              <a:rPr lang="en-US" altLang="zh-CN" sz="2800"/>
              <a:t>(</a:t>
            </a:r>
            <a:r>
              <a:rPr lang="en-US" altLang="zh-CN" sz="2800" i="1"/>
              <a:t>X</a:t>
            </a:r>
            <a:r>
              <a:rPr lang="en-US" altLang="zh-CN" sz="2800"/>
              <a:t>)=</a:t>
            </a:r>
            <a:r>
              <a:rPr lang="en-US" altLang="zh-CN" sz="2800" i="1"/>
              <a:t>X</a:t>
            </a:r>
            <a:r>
              <a:rPr lang="en-US" altLang="zh-CN" sz="2800" baseline="30000"/>
              <a:t>3</a:t>
            </a:r>
            <a:r>
              <a:rPr lang="en-US" altLang="zh-CN" sz="2800"/>
              <a:t>+</a:t>
            </a:r>
            <a:r>
              <a:rPr lang="en-US" altLang="zh-CN" sz="2800" i="1"/>
              <a:t>X</a:t>
            </a:r>
            <a:r>
              <a:rPr lang="en-US" altLang="zh-CN" sz="2800" baseline="30000"/>
              <a:t>2</a:t>
            </a:r>
            <a:r>
              <a:rPr lang="en-US" altLang="zh-CN" sz="2800"/>
              <a:t>+1</a:t>
            </a:r>
            <a:r>
              <a:rPr lang="zh-CN" altLang="en-US" sz="2800"/>
              <a:t>。编码方案如表格，如果欲传</a:t>
            </a:r>
            <a:br>
              <a:rPr lang="en-US" altLang="zh-CN" sz="2800"/>
            </a:br>
            <a:r>
              <a:rPr lang="zh-CN" altLang="en-US" sz="2800"/>
              <a:t>输</a:t>
            </a:r>
            <a:r>
              <a:rPr lang="en-US" altLang="zh-CN" sz="2800"/>
              <a:t>1010</a:t>
            </a:r>
            <a:r>
              <a:rPr lang="zh-CN" altLang="en-US" sz="2800"/>
              <a:t>，则</a:t>
            </a:r>
            <a:r>
              <a:rPr lang="en-US" altLang="zh-CN" sz="2800" i="1"/>
              <a:t>D</a:t>
            </a:r>
            <a:r>
              <a:rPr lang="en-US" altLang="zh-CN" sz="2800"/>
              <a:t>(</a:t>
            </a:r>
            <a:r>
              <a:rPr lang="en-US" altLang="zh-CN" sz="2800" i="1"/>
              <a:t>X</a:t>
            </a:r>
            <a:r>
              <a:rPr lang="en-US" altLang="zh-CN" sz="2800"/>
              <a:t>)=</a:t>
            </a:r>
            <a:r>
              <a:rPr lang="en-US" altLang="zh-CN" sz="2800" i="1"/>
              <a:t>X</a:t>
            </a:r>
            <a:r>
              <a:rPr lang="en-US" altLang="zh-CN" sz="2800" baseline="30000"/>
              <a:t>3</a:t>
            </a:r>
            <a:r>
              <a:rPr lang="en-US" altLang="zh-CN" sz="2800"/>
              <a:t>+</a:t>
            </a:r>
            <a:r>
              <a:rPr lang="en-US" altLang="zh-CN" sz="2800" i="1"/>
              <a:t>X</a:t>
            </a:r>
            <a:r>
              <a:rPr lang="zh-CN" altLang="en-US" sz="2800"/>
              <a:t>，</a:t>
            </a:r>
            <a:br>
              <a:rPr lang="en-US" altLang="zh-CN" sz="2800"/>
            </a:br>
            <a:r>
              <a:rPr lang="en-US" altLang="zh-CN" sz="2800" i="1"/>
              <a:t>X</a:t>
            </a:r>
            <a:r>
              <a:rPr lang="en-US" altLang="zh-CN" sz="2800" baseline="30000"/>
              <a:t>3</a:t>
            </a:r>
            <a:r>
              <a:rPr lang="en-US" altLang="zh-CN" sz="2800" i="1"/>
              <a:t>D</a:t>
            </a:r>
            <a:r>
              <a:rPr lang="en-US" altLang="zh-CN" sz="2800"/>
              <a:t>(</a:t>
            </a:r>
            <a:r>
              <a:rPr lang="en-US" altLang="zh-CN" sz="2800" i="1"/>
              <a:t>X</a:t>
            </a:r>
            <a:r>
              <a:rPr lang="en-US" altLang="zh-CN" sz="2800"/>
              <a:t>)</a:t>
            </a:r>
            <a:r>
              <a:rPr lang="zh-CN" altLang="en-US" sz="2800"/>
              <a:t>除以</a:t>
            </a:r>
            <a:r>
              <a:rPr lang="en-US" altLang="zh-CN" sz="2800" i="1"/>
              <a:t>P</a:t>
            </a:r>
            <a:r>
              <a:rPr lang="en-US" altLang="zh-CN" sz="2800"/>
              <a:t>(</a:t>
            </a:r>
            <a:r>
              <a:rPr lang="en-US" altLang="zh-CN" sz="2800" i="1"/>
              <a:t>X</a:t>
            </a:r>
            <a:r>
              <a:rPr lang="en-US" altLang="zh-CN" sz="2800"/>
              <a:t>)</a:t>
            </a:r>
            <a:r>
              <a:rPr lang="zh-CN" altLang="en-US" sz="2800"/>
              <a:t>，</a:t>
            </a:r>
            <a:r>
              <a:rPr lang="en-US" altLang="zh-CN" sz="2800" i="1"/>
              <a:t>C</a:t>
            </a:r>
            <a:r>
              <a:rPr lang="en-US" altLang="zh-CN" sz="2800"/>
              <a:t>(</a:t>
            </a:r>
            <a:r>
              <a:rPr lang="en-US" altLang="zh-CN" sz="2800" i="1"/>
              <a:t>X</a:t>
            </a:r>
            <a:r>
              <a:rPr lang="en-US" altLang="zh-CN" sz="2800"/>
              <a:t>)=1</a:t>
            </a:r>
            <a:r>
              <a:rPr lang="zh-CN" altLang="en-US" sz="2800"/>
              <a:t>，</a:t>
            </a:r>
            <a:br>
              <a:rPr lang="en-US" altLang="zh-CN" sz="2800"/>
            </a:br>
            <a:r>
              <a:rPr lang="zh-CN" altLang="en-US" sz="2800"/>
              <a:t>因此</a:t>
            </a:r>
            <a:r>
              <a:rPr lang="en-US" altLang="zh-CN" sz="2800" i="1"/>
              <a:t>T</a:t>
            </a:r>
            <a:r>
              <a:rPr lang="en-US" altLang="zh-CN" sz="2800"/>
              <a:t>(</a:t>
            </a:r>
            <a:r>
              <a:rPr lang="en-US" altLang="zh-CN" sz="2800" i="1"/>
              <a:t>X</a:t>
            </a:r>
            <a:r>
              <a:rPr lang="en-US" altLang="zh-CN" sz="2800"/>
              <a:t>)=</a:t>
            </a:r>
            <a:r>
              <a:rPr lang="en-US" altLang="zh-CN" sz="2800" i="1"/>
              <a:t>X</a:t>
            </a:r>
            <a:r>
              <a:rPr lang="en-US" altLang="zh-CN" sz="2800" baseline="30000"/>
              <a:t>6</a:t>
            </a:r>
            <a:r>
              <a:rPr lang="en-US" altLang="zh-CN" sz="2800"/>
              <a:t>+</a:t>
            </a:r>
            <a:r>
              <a:rPr lang="en-US" altLang="zh-CN" sz="2800" i="1"/>
              <a:t>X</a:t>
            </a:r>
            <a:r>
              <a:rPr lang="en-US" altLang="zh-CN" sz="2800" baseline="30000"/>
              <a:t>4</a:t>
            </a:r>
            <a:r>
              <a:rPr lang="en-US" altLang="zh-CN" sz="2800"/>
              <a:t>+1</a:t>
            </a:r>
            <a:r>
              <a:rPr lang="zh-CN" altLang="en-US" sz="2800"/>
              <a:t>，帧为</a:t>
            </a:r>
            <a:br>
              <a:rPr lang="en-US" altLang="zh-CN" sz="2800"/>
            </a:br>
            <a:r>
              <a:rPr lang="en-US" altLang="zh-CN" sz="2800"/>
              <a:t>1010001</a:t>
            </a:r>
            <a:r>
              <a:rPr lang="zh-CN" altLang="en-US" sz="2800"/>
              <a:t>。单</a:t>
            </a:r>
            <a:r>
              <a:rPr lang="en-US" altLang="zh-CN" sz="2800"/>
              <a:t>bit</a:t>
            </a:r>
            <a:r>
              <a:rPr lang="zh-CN" altLang="en-US" sz="2800"/>
              <a:t>错误和错误字</a:t>
            </a:r>
            <a:br>
              <a:rPr lang="en-US" altLang="zh-CN" sz="2800"/>
            </a:br>
            <a:r>
              <a:rPr lang="zh-CN" altLang="en-US" sz="2800"/>
              <a:t>的对应关系如下</a:t>
            </a:r>
            <a:br>
              <a:rPr lang="en-US" altLang="zh-CN" sz="2800"/>
            </a:br>
            <a:endParaRPr lang="zh-CN" altLang="en-US" sz="2800"/>
          </a:p>
        </p:txBody>
      </p:sp>
      <p:sp>
        <p:nvSpPr>
          <p:cNvPr id="4" name="灯片编号占位符 3"/>
          <p:cNvSpPr>
            <a:spLocks noGrp="1"/>
          </p:cNvSpPr>
          <p:nvPr>
            <p:ph type="sldNum" sz="quarter" idx="12"/>
          </p:nvPr>
        </p:nvSpPr>
        <p:spPr/>
        <p:txBody>
          <a:bodyPr/>
          <a:lstStyle/>
          <a:p>
            <a:pPr>
              <a:defRPr/>
            </a:pPr>
            <a:fld id="{314889B2-79AD-4662-8E6E-6FDDFB77027E}" type="slidenum">
              <a:rPr lang="zh-CN" altLang="en-US" smtClean="0"/>
              <a:t>47</a:t>
            </a:fld>
            <a:endParaRPr lang="zh-CN" altLang="en-US"/>
          </a:p>
        </p:txBody>
      </p:sp>
      <p:graphicFrame>
        <p:nvGraphicFramePr>
          <p:cNvPr id="5" name="表格 4"/>
          <p:cNvGraphicFramePr>
            <a:graphicFrameLocks noGrp="1"/>
          </p:cNvGraphicFramePr>
          <p:nvPr/>
        </p:nvGraphicFramePr>
        <p:xfrm>
          <a:off x="5867400" y="1052513"/>
          <a:ext cx="3024336" cy="569976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tblGrid>
              <a:tr h="277745">
                <a:tc>
                  <a:txBody>
                    <a:bodyPr/>
                    <a:lstStyle/>
                    <a:p>
                      <a:r>
                        <a:rPr lang="en-US" altLang="zh-CN" sz="1600" dirty="0"/>
                        <a:t>Data block</a:t>
                      </a:r>
                      <a:endParaRPr lang="zh-CN" altLang="en-US" sz="1600" dirty="0"/>
                    </a:p>
                  </a:txBody>
                  <a:tcPr/>
                </a:tc>
                <a:tc>
                  <a:txBody>
                    <a:bodyPr/>
                    <a:lstStyle/>
                    <a:p>
                      <a:r>
                        <a:rPr lang="en-US" altLang="zh-CN" sz="1600" dirty="0"/>
                        <a:t>Codeword</a:t>
                      </a:r>
                      <a:endParaRPr lang="zh-CN" altLang="en-US" sz="1600" dirty="0"/>
                    </a:p>
                  </a:txBody>
                  <a:tcPr/>
                </a:tc>
                <a:extLst>
                  <a:ext uri="{0D108BD9-81ED-4DB2-BD59-A6C34878D82A}">
                    <a16:rowId xmlns:a16="http://schemas.microsoft.com/office/drawing/2014/main" val="10000"/>
                  </a:ext>
                </a:extLst>
              </a:tr>
              <a:tr h="277745">
                <a:tc>
                  <a:txBody>
                    <a:bodyPr/>
                    <a:lstStyle/>
                    <a:p>
                      <a:r>
                        <a:rPr lang="en-US" altLang="zh-CN" sz="1600" dirty="0"/>
                        <a:t>0000</a:t>
                      </a:r>
                      <a:endParaRPr lang="zh-CN" altLang="en-US" sz="1600" dirty="0"/>
                    </a:p>
                  </a:txBody>
                  <a:tcPr/>
                </a:tc>
                <a:tc>
                  <a:txBody>
                    <a:bodyPr/>
                    <a:lstStyle/>
                    <a:p>
                      <a:r>
                        <a:rPr lang="en-US" altLang="zh-CN" sz="1600" dirty="0"/>
                        <a:t>0000000</a:t>
                      </a:r>
                      <a:endParaRPr lang="zh-CN" altLang="en-US" sz="1600" dirty="0"/>
                    </a:p>
                  </a:txBody>
                  <a:tcPr/>
                </a:tc>
                <a:extLst>
                  <a:ext uri="{0D108BD9-81ED-4DB2-BD59-A6C34878D82A}">
                    <a16:rowId xmlns:a16="http://schemas.microsoft.com/office/drawing/2014/main" val="10001"/>
                  </a:ext>
                </a:extLst>
              </a:tr>
              <a:tr h="277745">
                <a:tc>
                  <a:txBody>
                    <a:bodyPr/>
                    <a:lstStyle/>
                    <a:p>
                      <a:r>
                        <a:rPr lang="en-US" altLang="zh-CN" sz="1600" dirty="0"/>
                        <a:t>0001</a:t>
                      </a:r>
                      <a:endParaRPr lang="zh-CN" altLang="en-US" sz="1600" dirty="0"/>
                    </a:p>
                  </a:txBody>
                  <a:tcPr/>
                </a:tc>
                <a:tc>
                  <a:txBody>
                    <a:bodyPr/>
                    <a:lstStyle/>
                    <a:p>
                      <a:r>
                        <a:rPr lang="en-US" altLang="zh-CN" sz="1600" dirty="0"/>
                        <a:t>0001101</a:t>
                      </a:r>
                      <a:endParaRPr lang="zh-CN" altLang="en-US" sz="1600" dirty="0"/>
                    </a:p>
                  </a:txBody>
                  <a:tcPr/>
                </a:tc>
                <a:extLst>
                  <a:ext uri="{0D108BD9-81ED-4DB2-BD59-A6C34878D82A}">
                    <a16:rowId xmlns:a16="http://schemas.microsoft.com/office/drawing/2014/main" val="10002"/>
                  </a:ext>
                </a:extLst>
              </a:tr>
              <a:tr h="277745">
                <a:tc>
                  <a:txBody>
                    <a:bodyPr/>
                    <a:lstStyle/>
                    <a:p>
                      <a:r>
                        <a:rPr lang="en-US" altLang="zh-CN" sz="1600" dirty="0"/>
                        <a:t>0010</a:t>
                      </a:r>
                    </a:p>
                  </a:txBody>
                  <a:tcPr/>
                </a:tc>
                <a:tc>
                  <a:txBody>
                    <a:bodyPr/>
                    <a:lstStyle/>
                    <a:p>
                      <a:r>
                        <a:rPr lang="en-US" altLang="zh-CN" sz="1600" dirty="0"/>
                        <a:t>0010111</a:t>
                      </a:r>
                      <a:endParaRPr lang="zh-CN" altLang="en-US" sz="1600" dirty="0"/>
                    </a:p>
                  </a:txBody>
                  <a:tcPr/>
                </a:tc>
                <a:extLst>
                  <a:ext uri="{0D108BD9-81ED-4DB2-BD59-A6C34878D82A}">
                    <a16:rowId xmlns:a16="http://schemas.microsoft.com/office/drawing/2014/main" val="10003"/>
                  </a:ext>
                </a:extLst>
              </a:tr>
              <a:tr h="277745">
                <a:tc>
                  <a:txBody>
                    <a:bodyPr/>
                    <a:lstStyle/>
                    <a:p>
                      <a:r>
                        <a:rPr lang="en-US" altLang="zh-CN" sz="1600" dirty="0"/>
                        <a:t>0011</a:t>
                      </a:r>
                      <a:endParaRPr lang="zh-CN" altLang="en-US" sz="1600" dirty="0"/>
                    </a:p>
                  </a:txBody>
                  <a:tcPr/>
                </a:tc>
                <a:tc>
                  <a:txBody>
                    <a:bodyPr/>
                    <a:lstStyle/>
                    <a:p>
                      <a:r>
                        <a:rPr lang="en-US" altLang="zh-CN" sz="1600" dirty="0"/>
                        <a:t>0011010</a:t>
                      </a:r>
                      <a:endParaRPr lang="zh-CN" altLang="en-US" sz="1600" dirty="0"/>
                    </a:p>
                  </a:txBody>
                  <a:tcPr/>
                </a:tc>
                <a:extLst>
                  <a:ext uri="{0D108BD9-81ED-4DB2-BD59-A6C34878D82A}">
                    <a16:rowId xmlns:a16="http://schemas.microsoft.com/office/drawing/2014/main" val="10004"/>
                  </a:ext>
                </a:extLst>
              </a:tr>
              <a:tr h="277745">
                <a:tc>
                  <a:txBody>
                    <a:bodyPr/>
                    <a:lstStyle/>
                    <a:p>
                      <a:r>
                        <a:rPr lang="en-US" altLang="zh-CN" sz="1600" dirty="0"/>
                        <a:t>0100</a:t>
                      </a:r>
                      <a:endParaRPr lang="zh-CN" altLang="en-US" sz="1600" dirty="0"/>
                    </a:p>
                  </a:txBody>
                  <a:tcPr/>
                </a:tc>
                <a:tc>
                  <a:txBody>
                    <a:bodyPr/>
                    <a:lstStyle/>
                    <a:p>
                      <a:r>
                        <a:rPr lang="en-US" altLang="zh-CN" sz="1600" dirty="0"/>
                        <a:t>0100011</a:t>
                      </a:r>
                      <a:endParaRPr lang="zh-CN" altLang="en-US" sz="1600" dirty="0"/>
                    </a:p>
                  </a:txBody>
                  <a:tcPr/>
                </a:tc>
                <a:extLst>
                  <a:ext uri="{0D108BD9-81ED-4DB2-BD59-A6C34878D82A}">
                    <a16:rowId xmlns:a16="http://schemas.microsoft.com/office/drawing/2014/main" val="10005"/>
                  </a:ext>
                </a:extLst>
              </a:tr>
              <a:tr h="277745">
                <a:tc>
                  <a:txBody>
                    <a:bodyPr/>
                    <a:lstStyle/>
                    <a:p>
                      <a:r>
                        <a:rPr lang="en-US" altLang="zh-CN" sz="1600" dirty="0"/>
                        <a:t>0101</a:t>
                      </a:r>
                      <a:endParaRPr lang="zh-CN" altLang="en-US" sz="1600" dirty="0"/>
                    </a:p>
                  </a:txBody>
                  <a:tcPr/>
                </a:tc>
                <a:tc>
                  <a:txBody>
                    <a:bodyPr/>
                    <a:lstStyle/>
                    <a:p>
                      <a:r>
                        <a:rPr lang="en-US" altLang="zh-CN" sz="1600" dirty="0"/>
                        <a:t>0101110</a:t>
                      </a:r>
                      <a:endParaRPr lang="zh-CN" altLang="en-US" sz="1600" dirty="0"/>
                    </a:p>
                  </a:txBody>
                  <a:tcPr/>
                </a:tc>
                <a:extLst>
                  <a:ext uri="{0D108BD9-81ED-4DB2-BD59-A6C34878D82A}">
                    <a16:rowId xmlns:a16="http://schemas.microsoft.com/office/drawing/2014/main" val="10006"/>
                  </a:ext>
                </a:extLst>
              </a:tr>
              <a:tr h="277745">
                <a:tc>
                  <a:txBody>
                    <a:bodyPr/>
                    <a:lstStyle/>
                    <a:p>
                      <a:r>
                        <a:rPr lang="en-US" altLang="zh-CN" sz="1600" dirty="0"/>
                        <a:t>0110</a:t>
                      </a:r>
                      <a:endParaRPr lang="zh-CN" altLang="en-US" sz="1600" dirty="0"/>
                    </a:p>
                  </a:txBody>
                  <a:tcPr/>
                </a:tc>
                <a:tc>
                  <a:txBody>
                    <a:bodyPr/>
                    <a:lstStyle/>
                    <a:p>
                      <a:r>
                        <a:rPr lang="en-US" altLang="zh-CN" sz="1600" dirty="0"/>
                        <a:t>0110100</a:t>
                      </a:r>
                      <a:endParaRPr lang="zh-CN" altLang="en-US" sz="1600" dirty="0"/>
                    </a:p>
                  </a:txBody>
                  <a:tcPr/>
                </a:tc>
                <a:extLst>
                  <a:ext uri="{0D108BD9-81ED-4DB2-BD59-A6C34878D82A}">
                    <a16:rowId xmlns:a16="http://schemas.microsoft.com/office/drawing/2014/main" val="10007"/>
                  </a:ext>
                </a:extLst>
              </a:tr>
              <a:tr h="277745">
                <a:tc>
                  <a:txBody>
                    <a:bodyPr/>
                    <a:lstStyle/>
                    <a:p>
                      <a:r>
                        <a:rPr lang="en-US" altLang="zh-CN" sz="1600" dirty="0"/>
                        <a:t>0111</a:t>
                      </a:r>
                      <a:endParaRPr lang="zh-CN" altLang="en-US" sz="1600" dirty="0"/>
                    </a:p>
                  </a:txBody>
                  <a:tcPr/>
                </a:tc>
                <a:tc>
                  <a:txBody>
                    <a:bodyPr/>
                    <a:lstStyle/>
                    <a:p>
                      <a:r>
                        <a:rPr lang="en-US" altLang="zh-CN" sz="1600" dirty="0"/>
                        <a:t>0111011</a:t>
                      </a:r>
                      <a:endParaRPr lang="zh-CN" altLang="en-US" sz="1600" dirty="0"/>
                    </a:p>
                  </a:txBody>
                  <a:tcPr/>
                </a:tc>
                <a:extLst>
                  <a:ext uri="{0D108BD9-81ED-4DB2-BD59-A6C34878D82A}">
                    <a16:rowId xmlns:a16="http://schemas.microsoft.com/office/drawing/2014/main" val="10008"/>
                  </a:ext>
                </a:extLst>
              </a:tr>
              <a:tr h="277745">
                <a:tc>
                  <a:txBody>
                    <a:bodyPr/>
                    <a:lstStyle/>
                    <a:p>
                      <a:r>
                        <a:rPr lang="en-US" altLang="zh-CN" sz="1600" dirty="0"/>
                        <a:t>1000</a:t>
                      </a:r>
                      <a:endParaRPr lang="zh-CN" altLang="en-US" sz="1600" dirty="0"/>
                    </a:p>
                  </a:txBody>
                  <a:tcPr/>
                </a:tc>
                <a:tc>
                  <a:txBody>
                    <a:bodyPr/>
                    <a:lstStyle/>
                    <a:p>
                      <a:r>
                        <a:rPr lang="en-US" altLang="zh-CN" sz="1600" dirty="0"/>
                        <a:t>1000110</a:t>
                      </a:r>
                      <a:endParaRPr lang="zh-CN" altLang="en-US" sz="1600" dirty="0"/>
                    </a:p>
                  </a:txBody>
                  <a:tcPr/>
                </a:tc>
                <a:extLst>
                  <a:ext uri="{0D108BD9-81ED-4DB2-BD59-A6C34878D82A}">
                    <a16:rowId xmlns:a16="http://schemas.microsoft.com/office/drawing/2014/main" val="10009"/>
                  </a:ext>
                </a:extLst>
              </a:tr>
              <a:tr h="277745">
                <a:tc>
                  <a:txBody>
                    <a:bodyPr/>
                    <a:lstStyle/>
                    <a:p>
                      <a:r>
                        <a:rPr lang="en-US" altLang="zh-CN" sz="1600" dirty="0"/>
                        <a:t>1001</a:t>
                      </a:r>
                      <a:endParaRPr lang="zh-CN" altLang="en-US" sz="1600" dirty="0"/>
                    </a:p>
                  </a:txBody>
                  <a:tcPr/>
                </a:tc>
                <a:tc>
                  <a:txBody>
                    <a:bodyPr/>
                    <a:lstStyle/>
                    <a:p>
                      <a:r>
                        <a:rPr lang="en-US" altLang="zh-CN" sz="1600" dirty="0"/>
                        <a:t>1001011</a:t>
                      </a:r>
                      <a:endParaRPr lang="zh-CN" altLang="en-US" sz="1600" dirty="0"/>
                    </a:p>
                  </a:txBody>
                  <a:tcPr/>
                </a:tc>
                <a:extLst>
                  <a:ext uri="{0D108BD9-81ED-4DB2-BD59-A6C34878D82A}">
                    <a16:rowId xmlns:a16="http://schemas.microsoft.com/office/drawing/2014/main" val="10010"/>
                  </a:ext>
                </a:extLst>
              </a:tr>
              <a:tr h="277745">
                <a:tc>
                  <a:txBody>
                    <a:bodyPr/>
                    <a:lstStyle/>
                    <a:p>
                      <a:r>
                        <a:rPr lang="en-US" altLang="zh-CN" sz="1600" dirty="0">
                          <a:solidFill>
                            <a:srgbClr val="FF0000"/>
                          </a:solidFill>
                        </a:rPr>
                        <a:t>1010</a:t>
                      </a:r>
                      <a:endParaRPr lang="zh-CN" altLang="en-US" sz="1600" dirty="0">
                        <a:solidFill>
                          <a:srgbClr val="FF0000"/>
                        </a:solidFill>
                      </a:endParaRPr>
                    </a:p>
                  </a:txBody>
                  <a:tcPr/>
                </a:tc>
                <a:tc>
                  <a:txBody>
                    <a:bodyPr/>
                    <a:lstStyle/>
                    <a:p>
                      <a:r>
                        <a:rPr lang="en-US" altLang="zh-CN" sz="1600" dirty="0">
                          <a:solidFill>
                            <a:srgbClr val="FF0000"/>
                          </a:solidFill>
                        </a:rPr>
                        <a:t>1010001</a:t>
                      </a:r>
                      <a:endParaRPr lang="zh-CN" altLang="en-US" sz="1600" dirty="0">
                        <a:solidFill>
                          <a:srgbClr val="FF0000"/>
                        </a:solidFill>
                      </a:endParaRPr>
                    </a:p>
                  </a:txBody>
                  <a:tcPr/>
                </a:tc>
                <a:extLst>
                  <a:ext uri="{0D108BD9-81ED-4DB2-BD59-A6C34878D82A}">
                    <a16:rowId xmlns:a16="http://schemas.microsoft.com/office/drawing/2014/main" val="10011"/>
                  </a:ext>
                </a:extLst>
              </a:tr>
              <a:tr h="277745">
                <a:tc>
                  <a:txBody>
                    <a:bodyPr/>
                    <a:lstStyle/>
                    <a:p>
                      <a:r>
                        <a:rPr lang="en-US" altLang="zh-CN" sz="1600" dirty="0"/>
                        <a:t>1011</a:t>
                      </a:r>
                      <a:endParaRPr lang="zh-CN" altLang="en-US" sz="1600" dirty="0"/>
                    </a:p>
                  </a:txBody>
                  <a:tcPr/>
                </a:tc>
                <a:tc>
                  <a:txBody>
                    <a:bodyPr/>
                    <a:lstStyle/>
                    <a:p>
                      <a:r>
                        <a:rPr lang="en-US" altLang="zh-CN" sz="1600" dirty="0"/>
                        <a:t>1011100</a:t>
                      </a:r>
                      <a:endParaRPr lang="zh-CN" altLang="en-US" sz="1600" dirty="0"/>
                    </a:p>
                  </a:txBody>
                  <a:tcPr/>
                </a:tc>
                <a:extLst>
                  <a:ext uri="{0D108BD9-81ED-4DB2-BD59-A6C34878D82A}">
                    <a16:rowId xmlns:a16="http://schemas.microsoft.com/office/drawing/2014/main" val="10012"/>
                  </a:ext>
                </a:extLst>
              </a:tr>
              <a:tr h="277745">
                <a:tc>
                  <a:txBody>
                    <a:bodyPr/>
                    <a:lstStyle/>
                    <a:p>
                      <a:r>
                        <a:rPr lang="en-US" altLang="zh-CN" sz="1600" dirty="0"/>
                        <a:t>1100</a:t>
                      </a:r>
                      <a:endParaRPr lang="zh-CN" altLang="en-US" sz="1600" dirty="0"/>
                    </a:p>
                  </a:txBody>
                  <a:tcPr/>
                </a:tc>
                <a:tc>
                  <a:txBody>
                    <a:bodyPr/>
                    <a:lstStyle/>
                    <a:p>
                      <a:r>
                        <a:rPr lang="en-US" altLang="zh-CN" sz="1600" dirty="0"/>
                        <a:t>1100101</a:t>
                      </a:r>
                      <a:endParaRPr lang="zh-CN" altLang="en-US" sz="1600" dirty="0"/>
                    </a:p>
                  </a:txBody>
                  <a:tcPr/>
                </a:tc>
                <a:extLst>
                  <a:ext uri="{0D108BD9-81ED-4DB2-BD59-A6C34878D82A}">
                    <a16:rowId xmlns:a16="http://schemas.microsoft.com/office/drawing/2014/main" val="10013"/>
                  </a:ext>
                </a:extLst>
              </a:tr>
              <a:tr h="277745">
                <a:tc>
                  <a:txBody>
                    <a:bodyPr/>
                    <a:lstStyle/>
                    <a:p>
                      <a:r>
                        <a:rPr lang="en-US" altLang="zh-CN" sz="1600" dirty="0"/>
                        <a:t>1101</a:t>
                      </a:r>
                      <a:endParaRPr lang="zh-CN" altLang="en-US" sz="1600" dirty="0"/>
                    </a:p>
                  </a:txBody>
                  <a:tcPr/>
                </a:tc>
                <a:tc>
                  <a:txBody>
                    <a:bodyPr/>
                    <a:lstStyle/>
                    <a:p>
                      <a:r>
                        <a:rPr lang="en-US" altLang="zh-CN" sz="1600" dirty="0"/>
                        <a:t>1101000</a:t>
                      </a:r>
                      <a:endParaRPr lang="zh-CN" altLang="en-US" sz="1600" dirty="0"/>
                    </a:p>
                  </a:txBody>
                  <a:tcPr/>
                </a:tc>
                <a:extLst>
                  <a:ext uri="{0D108BD9-81ED-4DB2-BD59-A6C34878D82A}">
                    <a16:rowId xmlns:a16="http://schemas.microsoft.com/office/drawing/2014/main" val="10014"/>
                  </a:ext>
                </a:extLst>
              </a:tr>
              <a:tr h="277745">
                <a:tc>
                  <a:txBody>
                    <a:bodyPr/>
                    <a:lstStyle/>
                    <a:p>
                      <a:r>
                        <a:rPr lang="en-US" altLang="zh-CN" sz="1600" dirty="0"/>
                        <a:t>1110</a:t>
                      </a:r>
                      <a:endParaRPr lang="zh-CN" altLang="en-US" sz="1600" dirty="0"/>
                    </a:p>
                  </a:txBody>
                  <a:tcPr/>
                </a:tc>
                <a:tc>
                  <a:txBody>
                    <a:bodyPr/>
                    <a:lstStyle/>
                    <a:p>
                      <a:r>
                        <a:rPr lang="en-US" altLang="zh-CN" sz="1600" dirty="0"/>
                        <a:t>1110010</a:t>
                      </a:r>
                      <a:endParaRPr lang="zh-CN" altLang="en-US" sz="1600" dirty="0"/>
                    </a:p>
                  </a:txBody>
                  <a:tcPr/>
                </a:tc>
                <a:extLst>
                  <a:ext uri="{0D108BD9-81ED-4DB2-BD59-A6C34878D82A}">
                    <a16:rowId xmlns:a16="http://schemas.microsoft.com/office/drawing/2014/main" val="10015"/>
                  </a:ext>
                </a:extLst>
              </a:tr>
              <a:tr h="0">
                <a:tc>
                  <a:txBody>
                    <a:bodyPr/>
                    <a:lstStyle/>
                    <a:p>
                      <a:r>
                        <a:rPr lang="en-US" altLang="zh-CN" sz="1600" dirty="0"/>
                        <a:t>1111</a:t>
                      </a:r>
                      <a:endParaRPr lang="zh-CN" altLang="en-US" sz="1600" dirty="0"/>
                    </a:p>
                  </a:txBody>
                  <a:tcPr/>
                </a:tc>
                <a:tc>
                  <a:txBody>
                    <a:bodyPr/>
                    <a:lstStyle/>
                    <a:p>
                      <a:r>
                        <a:rPr lang="en-US" altLang="zh-CN" sz="1600" dirty="0"/>
                        <a:t>1111111</a:t>
                      </a:r>
                      <a:endParaRPr lang="zh-CN" altLang="en-US" sz="1600" dirty="0"/>
                    </a:p>
                  </a:txBody>
                  <a:tcPr/>
                </a:tc>
                <a:extLst>
                  <a:ext uri="{0D108BD9-81ED-4DB2-BD59-A6C34878D82A}">
                    <a16:rowId xmlns:a16="http://schemas.microsoft.com/office/drawing/2014/main" val="10016"/>
                  </a:ext>
                </a:extLst>
              </a:tr>
            </a:tbl>
          </a:graphicData>
        </a:graphic>
      </p:graphicFrame>
      <p:graphicFrame>
        <p:nvGraphicFramePr>
          <p:cNvPr id="6" name="表格 5"/>
          <p:cNvGraphicFramePr>
            <a:graphicFrameLocks noGrp="1"/>
          </p:cNvGraphicFramePr>
          <p:nvPr/>
        </p:nvGraphicFramePr>
        <p:xfrm>
          <a:off x="684213" y="3644900"/>
          <a:ext cx="4932040" cy="2966720"/>
        </p:xfrm>
        <a:graphic>
          <a:graphicData uri="http://schemas.openxmlformats.org/drawingml/2006/table">
            <a:tbl>
              <a:tblPr firstRow="1" bandRow="1">
                <a:tableStyleId>{5C22544A-7EE6-4342-B048-85BDC9FD1C3A}</a:tableStyleId>
              </a:tblPr>
              <a:tblGrid>
                <a:gridCol w="2466020">
                  <a:extLst>
                    <a:ext uri="{9D8B030D-6E8A-4147-A177-3AD203B41FA5}">
                      <a16:colId xmlns:a16="http://schemas.microsoft.com/office/drawing/2014/main" val="20000"/>
                    </a:ext>
                  </a:extLst>
                </a:gridCol>
                <a:gridCol w="2466020">
                  <a:extLst>
                    <a:ext uri="{9D8B030D-6E8A-4147-A177-3AD203B41FA5}">
                      <a16:colId xmlns:a16="http://schemas.microsoft.com/office/drawing/2014/main" val="20001"/>
                    </a:ext>
                  </a:extLst>
                </a:gridCol>
              </a:tblGrid>
              <a:tr h="370840">
                <a:tc>
                  <a:txBody>
                    <a:bodyPr/>
                    <a:lstStyle/>
                    <a:p>
                      <a:r>
                        <a:rPr lang="en-US" altLang="zh-CN" dirty="0"/>
                        <a:t>Error Pattern </a:t>
                      </a:r>
                      <a:r>
                        <a:rPr lang="en-US" altLang="zh-CN" i="1" dirty="0"/>
                        <a:t>E</a:t>
                      </a:r>
                      <a:endParaRPr lang="zh-CN" altLang="en-US" i="1" dirty="0"/>
                    </a:p>
                  </a:txBody>
                  <a:tcPr/>
                </a:tc>
                <a:tc>
                  <a:txBody>
                    <a:bodyPr/>
                    <a:lstStyle/>
                    <a:p>
                      <a:r>
                        <a:rPr lang="zh-CN" altLang="en-US" dirty="0"/>
                        <a:t>错误字</a:t>
                      </a:r>
                      <a:r>
                        <a:rPr lang="en-US" altLang="zh-CN" i="1" dirty="0"/>
                        <a:t>S</a:t>
                      </a:r>
                      <a:endParaRPr lang="zh-CN" altLang="en-US" i="1" dirty="0"/>
                    </a:p>
                  </a:txBody>
                  <a:tcPr/>
                </a:tc>
                <a:extLst>
                  <a:ext uri="{0D108BD9-81ED-4DB2-BD59-A6C34878D82A}">
                    <a16:rowId xmlns:a16="http://schemas.microsoft.com/office/drawing/2014/main" val="10000"/>
                  </a:ext>
                </a:extLst>
              </a:tr>
              <a:tr h="370840">
                <a:tc>
                  <a:txBody>
                    <a:bodyPr/>
                    <a:lstStyle/>
                    <a:p>
                      <a:r>
                        <a:rPr lang="en-US" altLang="zh-CN" dirty="0"/>
                        <a:t>0000001</a:t>
                      </a:r>
                      <a:endParaRPr lang="zh-CN" altLang="en-US" dirty="0"/>
                    </a:p>
                  </a:txBody>
                  <a:tcPr/>
                </a:tc>
                <a:tc>
                  <a:txBody>
                    <a:bodyPr/>
                    <a:lstStyle/>
                    <a:p>
                      <a:r>
                        <a:rPr lang="en-US" altLang="zh-CN" dirty="0"/>
                        <a:t>001</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0000010</a:t>
                      </a:r>
                      <a:endParaRPr lang="zh-CN" altLang="en-US" dirty="0"/>
                    </a:p>
                  </a:txBody>
                  <a:tcPr/>
                </a:tc>
                <a:tc>
                  <a:txBody>
                    <a:bodyPr/>
                    <a:lstStyle/>
                    <a:p>
                      <a:r>
                        <a:rPr lang="en-US" altLang="zh-CN" dirty="0"/>
                        <a:t>010</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0000100</a:t>
                      </a:r>
                      <a:endParaRPr lang="zh-CN" altLang="en-US" dirty="0"/>
                    </a:p>
                  </a:txBody>
                  <a:tcPr/>
                </a:tc>
                <a:tc>
                  <a:txBody>
                    <a:bodyPr/>
                    <a:lstStyle/>
                    <a:p>
                      <a:r>
                        <a:rPr lang="en-US" altLang="zh-CN" dirty="0"/>
                        <a:t>100</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0001000</a:t>
                      </a:r>
                      <a:endParaRPr lang="zh-CN" altLang="en-US" dirty="0"/>
                    </a:p>
                  </a:txBody>
                  <a:tcPr/>
                </a:tc>
                <a:tc>
                  <a:txBody>
                    <a:bodyPr/>
                    <a:lstStyle/>
                    <a:p>
                      <a:r>
                        <a:rPr lang="en-US" altLang="zh-CN" dirty="0"/>
                        <a:t>101</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0010000</a:t>
                      </a:r>
                      <a:endParaRPr lang="zh-CN" altLang="en-US" dirty="0"/>
                    </a:p>
                  </a:txBody>
                  <a:tcPr/>
                </a:tc>
                <a:tc>
                  <a:txBody>
                    <a:bodyPr/>
                    <a:lstStyle/>
                    <a:p>
                      <a:r>
                        <a:rPr lang="en-US" altLang="zh-CN" dirty="0"/>
                        <a:t>111</a:t>
                      </a:r>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a:t>0100000</a:t>
                      </a:r>
                      <a:endParaRPr lang="zh-CN" altLang="en-US" dirty="0"/>
                    </a:p>
                  </a:txBody>
                  <a:tcPr/>
                </a:tc>
                <a:tc>
                  <a:txBody>
                    <a:bodyPr/>
                    <a:lstStyle/>
                    <a:p>
                      <a:r>
                        <a:rPr lang="en-US" altLang="zh-CN" dirty="0"/>
                        <a:t>011</a:t>
                      </a:r>
                      <a:endParaRPr lang="zh-CN" altLang="en-US" dirty="0"/>
                    </a:p>
                  </a:txBody>
                  <a:tcPr/>
                </a:tc>
                <a:extLst>
                  <a:ext uri="{0D108BD9-81ED-4DB2-BD59-A6C34878D82A}">
                    <a16:rowId xmlns:a16="http://schemas.microsoft.com/office/drawing/2014/main" val="10006"/>
                  </a:ext>
                </a:extLst>
              </a:tr>
              <a:tr h="370840">
                <a:tc>
                  <a:txBody>
                    <a:bodyPr/>
                    <a:lstStyle/>
                    <a:p>
                      <a:r>
                        <a:rPr lang="en-US" altLang="zh-CN" dirty="0"/>
                        <a:t>1000000</a:t>
                      </a:r>
                      <a:endParaRPr lang="zh-CN" altLang="en-US" dirty="0"/>
                    </a:p>
                  </a:txBody>
                  <a:tcPr/>
                </a:tc>
                <a:tc>
                  <a:txBody>
                    <a:bodyPr/>
                    <a:lstStyle/>
                    <a:p>
                      <a:r>
                        <a:rPr lang="en-US" altLang="zh-CN" dirty="0"/>
                        <a:t>110</a:t>
                      </a:r>
                      <a:endParaRPr lang="zh-CN" altLang="en-US" dirty="0"/>
                    </a:p>
                  </a:txBody>
                  <a:tcPr/>
                </a:tc>
                <a:extLst>
                  <a:ext uri="{0D108BD9-81ED-4DB2-BD59-A6C34878D82A}">
                    <a16:rowId xmlns:a16="http://schemas.microsoft.com/office/drawing/2014/main" val="10007"/>
                  </a:ext>
                </a:extLst>
              </a:tr>
            </a:tbl>
          </a:graphicData>
        </a:graphic>
      </p:graphicFrame>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内容占位符 2"/>
          <p:cNvSpPr>
            <a:spLocks noGrp="1"/>
          </p:cNvSpPr>
          <p:nvPr>
            <p:ph idx="1"/>
          </p:nvPr>
        </p:nvSpPr>
        <p:spPr>
          <a:xfrm>
            <a:off x="250825" y="620713"/>
            <a:ext cx="8704263" cy="5511800"/>
          </a:xfrm>
        </p:spPr>
        <p:txBody>
          <a:bodyPr/>
          <a:lstStyle/>
          <a:p>
            <a:r>
              <a:rPr lang="zh-CN" altLang="en-US" sz="2800"/>
              <a:t>例（续），假设错误模式为</a:t>
            </a:r>
            <a:r>
              <a:rPr lang="en-US" altLang="zh-CN" sz="2800"/>
              <a:t>1000000</a:t>
            </a:r>
            <a:r>
              <a:rPr lang="zh-CN" altLang="en-US" sz="2800"/>
              <a:t>，即</a:t>
            </a:r>
            <a:r>
              <a:rPr lang="en-US" altLang="zh-CN" sz="2800" i="1"/>
              <a:t>E</a:t>
            </a:r>
            <a:r>
              <a:rPr lang="en-US" altLang="zh-CN" sz="2800"/>
              <a:t>(</a:t>
            </a:r>
            <a:r>
              <a:rPr lang="en-US" altLang="zh-CN" sz="2800" i="1"/>
              <a:t>X</a:t>
            </a:r>
            <a:r>
              <a:rPr lang="en-US" altLang="zh-CN" sz="2800"/>
              <a:t>)=</a:t>
            </a:r>
            <a:r>
              <a:rPr lang="en-US" altLang="zh-CN" sz="2800" i="1"/>
              <a:t>X</a:t>
            </a:r>
            <a:r>
              <a:rPr lang="en-US" altLang="zh-CN" sz="2800" baseline="30000"/>
              <a:t>6</a:t>
            </a:r>
            <a:r>
              <a:rPr lang="zh-CN" altLang="en-US" sz="2800"/>
              <a:t>，计算错误字</a:t>
            </a:r>
            <a:r>
              <a:rPr lang="en-US" altLang="zh-CN" sz="2800" i="1"/>
              <a:t>X</a:t>
            </a:r>
            <a:r>
              <a:rPr lang="en-US" altLang="zh-CN" sz="2800" baseline="30000"/>
              <a:t>6</a:t>
            </a:r>
            <a:r>
              <a:rPr lang="en-US" altLang="zh-CN" sz="2800"/>
              <a:t>/</a:t>
            </a:r>
            <a:r>
              <a:rPr lang="en-US" altLang="zh-CN" sz="2800" i="1"/>
              <a:t>P</a:t>
            </a:r>
            <a:r>
              <a:rPr lang="en-US" altLang="zh-CN" sz="2800"/>
              <a:t>(</a:t>
            </a:r>
            <a:r>
              <a:rPr lang="en-US" altLang="zh-CN" sz="2800" i="1"/>
              <a:t>X</a:t>
            </a:r>
            <a:r>
              <a:rPr lang="en-US" altLang="zh-CN" sz="2800"/>
              <a:t>)</a:t>
            </a:r>
            <a:r>
              <a:rPr lang="zh-CN" altLang="en-US" sz="2800"/>
              <a:t>，余数为</a:t>
            </a:r>
            <a:r>
              <a:rPr lang="en-US" altLang="zh-CN" sz="2800" i="1"/>
              <a:t>X</a:t>
            </a:r>
            <a:r>
              <a:rPr lang="en-US" altLang="zh-CN" sz="2800" baseline="30000"/>
              <a:t>2</a:t>
            </a:r>
            <a:r>
              <a:rPr lang="en-US" altLang="zh-CN" sz="2800"/>
              <a:t>+</a:t>
            </a:r>
            <a:r>
              <a:rPr lang="en-US" altLang="zh-CN" sz="2800" i="1"/>
              <a:t>X</a:t>
            </a:r>
            <a:r>
              <a:rPr lang="zh-CN" altLang="en-US" sz="2800"/>
              <a:t>，</a:t>
            </a:r>
            <a:r>
              <a:rPr lang="en-US" altLang="zh-CN" sz="2800" i="1"/>
              <a:t>S</a:t>
            </a:r>
            <a:r>
              <a:rPr lang="en-US" altLang="zh-CN" sz="2800"/>
              <a:t>=110</a:t>
            </a:r>
            <a:r>
              <a:rPr lang="zh-CN" altLang="en-US" sz="2800"/>
              <a:t>。</a:t>
            </a:r>
            <a:br>
              <a:rPr lang="en-US" altLang="zh-CN" sz="2800"/>
            </a:br>
            <a:r>
              <a:rPr lang="zh-CN" altLang="en-US" sz="2800"/>
              <a:t>假设收到的帧为</a:t>
            </a:r>
            <a:r>
              <a:rPr lang="en-US" altLang="zh-CN" sz="2800"/>
              <a:t>1101101</a:t>
            </a:r>
            <a:r>
              <a:rPr lang="zh-CN" altLang="en-US" sz="2800"/>
              <a:t>，即</a:t>
            </a:r>
            <a:r>
              <a:rPr lang="en-US" altLang="zh-CN" sz="2800" i="1"/>
              <a:t>Z</a:t>
            </a:r>
            <a:r>
              <a:rPr lang="en-US" altLang="zh-CN" sz="2800"/>
              <a:t>(</a:t>
            </a:r>
            <a:r>
              <a:rPr lang="en-US" altLang="zh-CN" sz="2800" i="1"/>
              <a:t>X</a:t>
            </a:r>
            <a:r>
              <a:rPr lang="en-US" altLang="zh-CN" sz="2800"/>
              <a:t>)=</a:t>
            </a:r>
            <a:r>
              <a:rPr lang="en-US" altLang="zh-CN" sz="2800" i="1"/>
              <a:t>X</a:t>
            </a:r>
            <a:r>
              <a:rPr lang="en-US" altLang="zh-CN" sz="2800" baseline="30000"/>
              <a:t>6</a:t>
            </a:r>
            <a:r>
              <a:rPr lang="en-US" altLang="zh-CN" sz="2800"/>
              <a:t>+</a:t>
            </a:r>
            <a:r>
              <a:rPr lang="en-US" altLang="zh-CN" sz="2800" i="1"/>
              <a:t>X</a:t>
            </a:r>
            <a:r>
              <a:rPr lang="en-US" altLang="zh-CN" sz="2800" baseline="30000"/>
              <a:t>5</a:t>
            </a:r>
            <a:r>
              <a:rPr lang="en-US" altLang="zh-CN" sz="2800"/>
              <a:t>+</a:t>
            </a:r>
            <a:r>
              <a:rPr lang="en-US" altLang="zh-CN" sz="2800" i="1"/>
              <a:t>X</a:t>
            </a:r>
            <a:r>
              <a:rPr lang="en-US" altLang="zh-CN" sz="2800" baseline="30000"/>
              <a:t>3</a:t>
            </a:r>
            <a:r>
              <a:rPr lang="en-US" altLang="zh-CN" sz="2800"/>
              <a:t>+</a:t>
            </a:r>
            <a:r>
              <a:rPr lang="en-US" altLang="zh-CN" sz="2800" i="1"/>
              <a:t>X</a:t>
            </a:r>
            <a:r>
              <a:rPr lang="en-US" altLang="zh-CN" sz="2800" baseline="30000"/>
              <a:t>2</a:t>
            </a:r>
            <a:r>
              <a:rPr lang="en-US" altLang="zh-CN" sz="2800"/>
              <a:t>+1</a:t>
            </a:r>
            <a:r>
              <a:rPr lang="zh-CN" altLang="en-US" sz="2800"/>
              <a:t>，</a:t>
            </a:r>
            <a:r>
              <a:rPr lang="en-US" altLang="zh-CN" sz="2800" i="1"/>
              <a:t>Z</a:t>
            </a:r>
            <a:r>
              <a:rPr lang="en-US" altLang="zh-CN" sz="2800"/>
              <a:t>(</a:t>
            </a:r>
            <a:r>
              <a:rPr lang="en-US" altLang="zh-CN" sz="2800" i="1"/>
              <a:t>X</a:t>
            </a:r>
            <a:r>
              <a:rPr lang="en-US" altLang="zh-CN" sz="2800"/>
              <a:t>)/</a:t>
            </a:r>
            <a:r>
              <a:rPr lang="en-US" altLang="zh-CN" sz="2800" i="1"/>
              <a:t>P</a:t>
            </a:r>
            <a:r>
              <a:rPr lang="en-US" altLang="zh-CN" sz="2800"/>
              <a:t>(</a:t>
            </a:r>
            <a:r>
              <a:rPr lang="en-US" altLang="zh-CN" sz="2800" i="1"/>
              <a:t>X</a:t>
            </a:r>
            <a:r>
              <a:rPr lang="en-US" altLang="zh-CN" sz="2800"/>
              <a:t>)</a:t>
            </a:r>
            <a:r>
              <a:rPr lang="zh-CN" altLang="en-US" sz="2800"/>
              <a:t>得到余数</a:t>
            </a:r>
            <a:r>
              <a:rPr lang="en-US" altLang="zh-CN" sz="2800" i="1"/>
              <a:t>X</a:t>
            </a:r>
            <a:r>
              <a:rPr lang="en-US" altLang="zh-CN" sz="2800" baseline="30000"/>
              <a:t>2</a:t>
            </a:r>
            <a:r>
              <a:rPr lang="en-US" altLang="zh-CN" sz="2800"/>
              <a:t>+1</a:t>
            </a:r>
            <a:r>
              <a:rPr lang="zh-CN" altLang="en-US" sz="2800"/>
              <a:t>，</a:t>
            </a:r>
            <a:r>
              <a:rPr lang="en-US" altLang="zh-CN" sz="2800" i="1"/>
              <a:t>S</a:t>
            </a:r>
            <a:r>
              <a:rPr lang="en-US" altLang="zh-CN" sz="2800"/>
              <a:t>=101</a:t>
            </a:r>
            <a:r>
              <a:rPr lang="zh-CN" altLang="en-US" sz="2800"/>
              <a:t>，查表得到，</a:t>
            </a:r>
            <a:r>
              <a:rPr lang="en-US" altLang="zh-CN" sz="2800" i="1"/>
              <a:t>E</a:t>
            </a:r>
            <a:r>
              <a:rPr lang="en-US" altLang="zh-CN" sz="2800"/>
              <a:t>=0001000</a:t>
            </a:r>
            <a:r>
              <a:rPr lang="zh-CN" altLang="en-US" sz="2800"/>
              <a:t>，纠错后</a:t>
            </a:r>
            <a:r>
              <a:rPr lang="en-US" altLang="zh-CN" sz="2800" i="1"/>
              <a:t>T</a:t>
            </a:r>
            <a:r>
              <a:rPr lang="en-US" altLang="zh-CN" sz="2800"/>
              <a:t>=1101101⊕0001000=1100101</a:t>
            </a:r>
            <a:endParaRPr lang="zh-CN" altLang="en-US" sz="2800"/>
          </a:p>
        </p:txBody>
      </p:sp>
      <p:sp>
        <p:nvSpPr>
          <p:cNvPr id="4" name="灯片编号占位符 3"/>
          <p:cNvSpPr>
            <a:spLocks noGrp="1"/>
          </p:cNvSpPr>
          <p:nvPr>
            <p:ph type="sldNum" sz="quarter" idx="12"/>
          </p:nvPr>
        </p:nvSpPr>
        <p:spPr/>
        <p:txBody>
          <a:bodyPr/>
          <a:lstStyle/>
          <a:p>
            <a:pPr>
              <a:defRPr/>
            </a:pPr>
            <a:fld id="{A3B39D79-2971-477D-8341-42FE86866477}" type="slidenum">
              <a:rPr lang="zh-CN" altLang="en-US" smtClean="0"/>
              <a:t>48</a:t>
            </a:fld>
            <a:endParaRPr lang="zh-CN" altLang="en-US"/>
          </a:p>
        </p:txBody>
      </p:sp>
      <p:graphicFrame>
        <p:nvGraphicFramePr>
          <p:cNvPr id="6" name="表格 5"/>
          <p:cNvGraphicFramePr>
            <a:graphicFrameLocks noGrp="1"/>
          </p:cNvGraphicFramePr>
          <p:nvPr/>
        </p:nvGraphicFramePr>
        <p:xfrm>
          <a:off x="684213" y="2978150"/>
          <a:ext cx="4932040" cy="2966720"/>
        </p:xfrm>
        <a:graphic>
          <a:graphicData uri="http://schemas.openxmlformats.org/drawingml/2006/table">
            <a:tbl>
              <a:tblPr firstRow="1" bandRow="1">
                <a:tableStyleId>{5C22544A-7EE6-4342-B048-85BDC9FD1C3A}</a:tableStyleId>
              </a:tblPr>
              <a:tblGrid>
                <a:gridCol w="2466020">
                  <a:extLst>
                    <a:ext uri="{9D8B030D-6E8A-4147-A177-3AD203B41FA5}">
                      <a16:colId xmlns:a16="http://schemas.microsoft.com/office/drawing/2014/main" val="20000"/>
                    </a:ext>
                  </a:extLst>
                </a:gridCol>
                <a:gridCol w="2466020">
                  <a:extLst>
                    <a:ext uri="{9D8B030D-6E8A-4147-A177-3AD203B41FA5}">
                      <a16:colId xmlns:a16="http://schemas.microsoft.com/office/drawing/2014/main" val="20001"/>
                    </a:ext>
                  </a:extLst>
                </a:gridCol>
              </a:tblGrid>
              <a:tr h="370840">
                <a:tc>
                  <a:txBody>
                    <a:bodyPr/>
                    <a:lstStyle/>
                    <a:p>
                      <a:r>
                        <a:rPr lang="en-US" altLang="zh-CN" dirty="0"/>
                        <a:t>Error Pattern </a:t>
                      </a:r>
                      <a:r>
                        <a:rPr lang="en-US" altLang="zh-CN" i="1" dirty="0"/>
                        <a:t>E</a:t>
                      </a:r>
                      <a:endParaRPr lang="zh-CN" altLang="en-US" i="1" dirty="0"/>
                    </a:p>
                  </a:txBody>
                  <a:tcPr/>
                </a:tc>
                <a:tc>
                  <a:txBody>
                    <a:bodyPr/>
                    <a:lstStyle/>
                    <a:p>
                      <a:r>
                        <a:rPr lang="zh-CN" altLang="en-US" dirty="0"/>
                        <a:t>错误字</a:t>
                      </a:r>
                      <a:r>
                        <a:rPr lang="en-US" altLang="zh-CN" i="1" dirty="0"/>
                        <a:t>S</a:t>
                      </a:r>
                      <a:endParaRPr lang="zh-CN" altLang="en-US" i="1" dirty="0"/>
                    </a:p>
                  </a:txBody>
                  <a:tcPr/>
                </a:tc>
                <a:extLst>
                  <a:ext uri="{0D108BD9-81ED-4DB2-BD59-A6C34878D82A}">
                    <a16:rowId xmlns:a16="http://schemas.microsoft.com/office/drawing/2014/main" val="10000"/>
                  </a:ext>
                </a:extLst>
              </a:tr>
              <a:tr h="370840">
                <a:tc>
                  <a:txBody>
                    <a:bodyPr/>
                    <a:lstStyle/>
                    <a:p>
                      <a:r>
                        <a:rPr lang="en-US" altLang="zh-CN" dirty="0"/>
                        <a:t>0000001</a:t>
                      </a:r>
                      <a:endParaRPr lang="zh-CN" altLang="en-US" dirty="0"/>
                    </a:p>
                  </a:txBody>
                  <a:tcPr/>
                </a:tc>
                <a:tc>
                  <a:txBody>
                    <a:bodyPr/>
                    <a:lstStyle/>
                    <a:p>
                      <a:r>
                        <a:rPr lang="en-US" altLang="zh-CN" dirty="0"/>
                        <a:t>001</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0000010</a:t>
                      </a:r>
                      <a:endParaRPr lang="zh-CN" altLang="en-US" dirty="0"/>
                    </a:p>
                  </a:txBody>
                  <a:tcPr/>
                </a:tc>
                <a:tc>
                  <a:txBody>
                    <a:bodyPr/>
                    <a:lstStyle/>
                    <a:p>
                      <a:r>
                        <a:rPr lang="en-US" altLang="zh-CN" dirty="0"/>
                        <a:t>010</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0000100</a:t>
                      </a:r>
                      <a:endParaRPr lang="zh-CN" altLang="en-US" dirty="0"/>
                    </a:p>
                  </a:txBody>
                  <a:tcPr/>
                </a:tc>
                <a:tc>
                  <a:txBody>
                    <a:bodyPr/>
                    <a:lstStyle/>
                    <a:p>
                      <a:r>
                        <a:rPr lang="en-US" altLang="zh-CN" dirty="0"/>
                        <a:t>100</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0001000</a:t>
                      </a:r>
                      <a:endParaRPr lang="zh-CN" altLang="en-US" dirty="0"/>
                    </a:p>
                  </a:txBody>
                  <a:tcPr/>
                </a:tc>
                <a:tc>
                  <a:txBody>
                    <a:bodyPr/>
                    <a:lstStyle/>
                    <a:p>
                      <a:r>
                        <a:rPr lang="en-US" altLang="zh-CN" dirty="0"/>
                        <a:t>101</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0010000</a:t>
                      </a:r>
                      <a:endParaRPr lang="zh-CN" altLang="en-US" dirty="0"/>
                    </a:p>
                  </a:txBody>
                  <a:tcPr/>
                </a:tc>
                <a:tc>
                  <a:txBody>
                    <a:bodyPr/>
                    <a:lstStyle/>
                    <a:p>
                      <a:r>
                        <a:rPr lang="en-US" altLang="zh-CN" dirty="0"/>
                        <a:t>111</a:t>
                      </a:r>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a:t>0100000</a:t>
                      </a:r>
                      <a:endParaRPr lang="zh-CN" altLang="en-US" dirty="0"/>
                    </a:p>
                  </a:txBody>
                  <a:tcPr/>
                </a:tc>
                <a:tc>
                  <a:txBody>
                    <a:bodyPr/>
                    <a:lstStyle/>
                    <a:p>
                      <a:r>
                        <a:rPr lang="en-US" altLang="zh-CN" dirty="0"/>
                        <a:t>011</a:t>
                      </a:r>
                      <a:endParaRPr lang="zh-CN" altLang="en-US" dirty="0"/>
                    </a:p>
                  </a:txBody>
                  <a:tcPr/>
                </a:tc>
                <a:extLst>
                  <a:ext uri="{0D108BD9-81ED-4DB2-BD59-A6C34878D82A}">
                    <a16:rowId xmlns:a16="http://schemas.microsoft.com/office/drawing/2014/main" val="10006"/>
                  </a:ext>
                </a:extLst>
              </a:tr>
              <a:tr h="370840">
                <a:tc>
                  <a:txBody>
                    <a:bodyPr/>
                    <a:lstStyle/>
                    <a:p>
                      <a:r>
                        <a:rPr lang="en-US" altLang="zh-CN" dirty="0"/>
                        <a:t>1000000</a:t>
                      </a:r>
                      <a:endParaRPr lang="zh-CN" altLang="en-US" dirty="0"/>
                    </a:p>
                  </a:txBody>
                  <a:tcPr/>
                </a:tc>
                <a:tc>
                  <a:txBody>
                    <a:bodyPr/>
                    <a:lstStyle/>
                    <a:p>
                      <a:r>
                        <a:rPr lang="en-US" altLang="zh-CN" dirty="0"/>
                        <a:t>110</a:t>
                      </a:r>
                      <a:endParaRPr lang="zh-CN" altLang="en-US" dirty="0"/>
                    </a:p>
                  </a:txBody>
                  <a:tcPr/>
                </a:tc>
                <a:extLst>
                  <a:ext uri="{0D108BD9-81ED-4DB2-BD59-A6C34878D82A}">
                    <a16:rowId xmlns:a16="http://schemas.microsoft.com/office/drawing/2014/main" val="10007"/>
                  </a:ext>
                </a:extLst>
              </a:tr>
            </a:tbl>
          </a:graphicData>
        </a:graphic>
      </p:graphicFrame>
      <p:cxnSp>
        <p:nvCxnSpPr>
          <p:cNvPr id="3" name="直接箭头连接符 2"/>
          <p:cNvCxnSpPr/>
          <p:nvPr/>
        </p:nvCxnSpPr>
        <p:spPr>
          <a:xfrm flipH="1">
            <a:off x="3636010" y="2285365"/>
            <a:ext cx="1031875" cy="236791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p:txBody>
          <a:bodyPr/>
          <a:lstStyle/>
          <a:p>
            <a:r>
              <a:rPr lang="zh-CN" altLang="en-US"/>
              <a:t>块交错（</a:t>
            </a:r>
            <a:r>
              <a:rPr lang="en-US" altLang="zh-CN"/>
              <a:t>block interleaving</a:t>
            </a:r>
            <a:r>
              <a:rPr lang="zh-CN" altLang="en-US"/>
              <a:t>）</a:t>
            </a:r>
          </a:p>
        </p:txBody>
      </p:sp>
      <p:sp>
        <p:nvSpPr>
          <p:cNvPr id="71682"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63265742-2ECA-4DE0-B32F-131A7473C01A}" type="slidenum">
              <a:rPr lang="zh-CN" altLang="en-US" smtClean="0"/>
              <a:t>49</a:t>
            </a:fld>
            <a:endParaRPr lang="zh-CN" altLang="en-US"/>
          </a:p>
        </p:txBody>
      </p:sp>
      <p:pic>
        <p:nvPicPr>
          <p:cNvPr id="71684" name="Picture 2"/>
          <p:cNvPicPr>
            <a:picLocks noChangeAspect="1" noChangeArrowheads="1"/>
          </p:cNvPicPr>
          <p:nvPr/>
        </p:nvPicPr>
        <p:blipFill>
          <a:blip r:embed="rId2"/>
          <a:srcRect/>
          <a:stretch>
            <a:fillRect/>
          </a:stretch>
        </p:blipFill>
        <p:spPr bwMode="auto">
          <a:xfrm>
            <a:off x="250825" y="1557338"/>
            <a:ext cx="8893175" cy="3971925"/>
          </a:xfrm>
          <a:prstGeom prst="rect">
            <a:avLst/>
          </a:prstGeom>
          <a:noFill/>
          <a:ln w="9525">
            <a:noFill/>
            <a:miter lim="800000"/>
            <a:headEnd/>
            <a:tailEnd/>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内容占位符 2"/>
          <p:cNvSpPr>
            <a:spLocks noGrp="1"/>
          </p:cNvSpPr>
          <p:nvPr>
            <p:ph idx="1"/>
          </p:nvPr>
        </p:nvSpPr>
        <p:spPr>
          <a:xfrm>
            <a:off x="242887" y="1333500"/>
            <a:ext cx="8704263" cy="5367338"/>
          </a:xfrm>
        </p:spPr>
        <p:txBody>
          <a:bodyPr/>
          <a:lstStyle/>
          <a:p>
            <a:r>
              <a:rPr lang="zh-CN" altLang="en-US" dirty="0"/>
              <a:t>例，对于一个不停传输数据的</a:t>
            </a:r>
            <a:r>
              <a:rPr lang="en-US" altLang="zh-CN" dirty="0"/>
              <a:t>64k-bps</a:t>
            </a:r>
            <a:r>
              <a:rPr lang="zh-CN" altLang="en-US" dirty="0"/>
              <a:t>信道，每个帧的大小是</a:t>
            </a:r>
            <a:r>
              <a:rPr lang="en-US" altLang="zh-CN" dirty="0"/>
              <a:t>1000bit</a:t>
            </a:r>
            <a:r>
              <a:rPr lang="zh-CN" altLang="en-US" dirty="0"/>
              <a:t>，则一天传输</a:t>
            </a:r>
            <a:r>
              <a:rPr lang="en-US" altLang="zh-CN" dirty="0"/>
              <a:t>5.529×10</a:t>
            </a:r>
            <a:r>
              <a:rPr lang="en-US" altLang="zh-CN" baseline="30000" dirty="0"/>
              <a:t>6</a:t>
            </a:r>
            <a:r>
              <a:rPr lang="zh-CN" altLang="en-US" dirty="0"/>
              <a:t>帧。</a:t>
            </a:r>
          </a:p>
          <a:p>
            <a:pPr>
              <a:buFont typeface="Wingdings" panose="05000000000000000000" charset="0"/>
              <a:buChar char="u"/>
            </a:pPr>
            <a:r>
              <a:rPr lang="zh-CN" altLang="en-US" dirty="0"/>
              <a:t>如果每天只有一个帧出错，则有</a:t>
            </a:r>
            <a:r>
              <a:rPr lang="zh-CN" altLang="en-US" dirty="0">
                <a:sym typeface="+mn-ea"/>
              </a:rPr>
              <a:t>错误</a:t>
            </a:r>
            <a:r>
              <a:rPr lang="en-US" altLang="zh-CN" dirty="0">
                <a:sym typeface="+mn-ea"/>
              </a:rPr>
              <a:t>bit</a:t>
            </a:r>
            <a:r>
              <a:rPr lang="zh-CN" altLang="en-US" dirty="0">
                <a:sym typeface="+mn-ea"/>
              </a:rPr>
              <a:t>的帧到达的概率</a:t>
            </a:r>
            <a:r>
              <a:rPr lang="en-US" altLang="zh-CN" i="1" dirty="0"/>
              <a:t>P</a:t>
            </a:r>
            <a:r>
              <a:rPr lang="en-US" altLang="zh-CN" baseline="-25000" dirty="0"/>
              <a:t>2</a:t>
            </a:r>
            <a:r>
              <a:rPr lang="en-US" altLang="zh-CN" dirty="0"/>
              <a:t>=1/5.529×10</a:t>
            </a:r>
            <a:r>
              <a:rPr lang="en-US" altLang="zh-CN" baseline="30000" dirty="0"/>
              <a:t>6</a:t>
            </a:r>
            <a:r>
              <a:rPr lang="en-US" altLang="zh-CN" dirty="0"/>
              <a:t>= 0.18×10</a:t>
            </a:r>
            <a:r>
              <a:rPr lang="en-US" altLang="zh-CN" baseline="30000" dirty="0"/>
              <a:t>-6</a:t>
            </a:r>
            <a:r>
              <a:rPr lang="zh-CN" altLang="en-US" dirty="0"/>
              <a:t>。</a:t>
            </a:r>
          </a:p>
          <a:p>
            <a:pPr>
              <a:buFont typeface="Wingdings" panose="05000000000000000000" charset="0"/>
              <a:buChar char="u"/>
            </a:pPr>
            <a:r>
              <a:rPr lang="zh-CN" altLang="en-US" dirty="0"/>
              <a:t>如果假设</a:t>
            </a:r>
            <a:r>
              <a:rPr lang="en-US" altLang="zh-CN" i="1" dirty="0" err="1"/>
              <a:t>P</a:t>
            </a:r>
            <a:r>
              <a:rPr lang="en-US" altLang="zh-CN" i="1" baseline="-25000" dirty="0" err="1"/>
              <a:t>b</a:t>
            </a:r>
            <a:r>
              <a:rPr lang="en-US" altLang="zh-CN" dirty="0"/>
              <a:t>=10</a:t>
            </a:r>
            <a:r>
              <a:rPr lang="en-US" altLang="zh-CN" baseline="30000" dirty="0"/>
              <a:t>-6</a:t>
            </a:r>
            <a:r>
              <a:rPr lang="zh-CN" altLang="en-US" dirty="0"/>
              <a:t>，则</a:t>
            </a:r>
            <a:r>
              <a:rPr lang="en-US" altLang="zh-CN" i="1" dirty="0"/>
              <a:t>P</a:t>
            </a:r>
            <a:r>
              <a:rPr lang="en-US" altLang="zh-CN" baseline="-25000" dirty="0"/>
              <a:t>1</a:t>
            </a:r>
            <a:r>
              <a:rPr lang="en-US" altLang="zh-CN" dirty="0"/>
              <a:t>=(1-</a:t>
            </a:r>
            <a:r>
              <a:rPr lang="en-US" altLang="zh-CN" dirty="0">
                <a:sym typeface="+mn-ea"/>
              </a:rPr>
              <a:t>10</a:t>
            </a:r>
            <a:r>
              <a:rPr lang="en-US" altLang="zh-CN" baseline="30000" dirty="0">
                <a:sym typeface="+mn-ea"/>
              </a:rPr>
              <a:t>-6</a:t>
            </a:r>
            <a:r>
              <a:rPr lang="en-US" altLang="zh-CN" dirty="0"/>
              <a:t>)</a:t>
            </a:r>
            <a:r>
              <a:rPr lang="en-US" altLang="zh-CN" baseline="30000" dirty="0"/>
              <a:t>1000</a:t>
            </a:r>
            <a:r>
              <a:rPr lang="en-US" altLang="zh-CN" dirty="0"/>
              <a:t>=0.999</a:t>
            </a:r>
            <a:r>
              <a:rPr lang="zh-CN" altLang="en-US" dirty="0"/>
              <a:t>，</a:t>
            </a:r>
            <a:r>
              <a:rPr lang="en-US" altLang="zh-CN" i="1" dirty="0"/>
              <a:t>P</a:t>
            </a:r>
            <a:r>
              <a:rPr lang="en-US" altLang="zh-CN" baseline="-25000" dirty="0"/>
              <a:t>2</a:t>
            </a:r>
            <a:r>
              <a:rPr lang="en-US" altLang="zh-CN" dirty="0"/>
              <a:t>=10</a:t>
            </a:r>
            <a:r>
              <a:rPr lang="en-US" altLang="zh-CN" baseline="30000" dirty="0"/>
              <a:t>-3</a:t>
            </a:r>
            <a:r>
              <a:rPr lang="zh-CN" altLang="en-US" dirty="0"/>
              <a:t>，远远大于希望的帧出错率</a:t>
            </a:r>
          </a:p>
          <a:p>
            <a:pPr>
              <a:buFont typeface="Wingdings" panose="05000000000000000000" charset="0"/>
              <a:buChar char="u"/>
            </a:pPr>
            <a:r>
              <a:rPr lang="en-US" altLang="zh-CN" dirty="0"/>
              <a:t>F</a:t>
            </a:r>
            <a:r>
              <a:rPr lang="zh-CN" altLang="en-US" dirty="0"/>
              <a:t>越大，则正确帧概率越小，信道速率</a:t>
            </a:r>
            <a:r>
              <a:rPr lang="en-US" altLang="zh-CN" dirty="0"/>
              <a:t>R</a:t>
            </a:r>
            <a:r>
              <a:rPr lang="zh-CN" altLang="en-US" dirty="0"/>
              <a:t>越大，接收到的错误帧越多</a:t>
            </a:r>
          </a:p>
        </p:txBody>
      </p:sp>
      <p:sp>
        <p:nvSpPr>
          <p:cNvPr id="4" name="灯片编号占位符 3"/>
          <p:cNvSpPr>
            <a:spLocks noGrp="1"/>
          </p:cNvSpPr>
          <p:nvPr>
            <p:ph type="sldNum" sz="quarter" idx="12"/>
          </p:nvPr>
        </p:nvSpPr>
        <p:spPr/>
        <p:txBody>
          <a:bodyPr/>
          <a:lstStyle/>
          <a:p>
            <a:pPr>
              <a:defRPr/>
            </a:pPr>
            <a:fld id="{778EFA04-6BAA-46EB-BDB7-68E75D00DE71}" type="slidenum">
              <a:rPr lang="zh-CN" altLang="en-US" smtClean="0"/>
              <a:t>5</a:t>
            </a:fld>
            <a:endParaRPr lang="zh-CN" altLang="en-US"/>
          </a:p>
        </p:txBody>
      </p:sp>
      <p:graphicFrame>
        <p:nvGraphicFramePr>
          <p:cNvPr id="5" name="Object 2">
            <a:extLst>
              <a:ext uri="{FF2B5EF4-FFF2-40B4-BE49-F238E27FC236}">
                <a16:creationId xmlns:a16="http://schemas.microsoft.com/office/drawing/2014/main" id="{A230072B-C657-4A9F-B232-F8DF8F27C0C0}"/>
              </a:ext>
            </a:extLst>
          </p:cNvPr>
          <p:cNvGraphicFramePr>
            <a:graphicFrameLocks noChangeAspect="1"/>
          </p:cNvGraphicFramePr>
          <p:nvPr>
            <p:extLst>
              <p:ext uri="{D42A27DB-BD31-4B8C-83A1-F6EECF244321}">
                <p14:modId xmlns:p14="http://schemas.microsoft.com/office/powerpoint/2010/main" val="1109288355"/>
              </p:ext>
            </p:extLst>
          </p:nvPr>
        </p:nvGraphicFramePr>
        <p:xfrm>
          <a:off x="4932040" y="333701"/>
          <a:ext cx="1827213" cy="987425"/>
        </p:xfrm>
        <a:graphic>
          <a:graphicData uri="http://schemas.openxmlformats.org/presentationml/2006/ole">
            <mc:AlternateContent xmlns:mc="http://schemas.openxmlformats.org/markup-compatibility/2006">
              <mc:Choice xmlns:v="urn:schemas-microsoft-com:vml" Requires="v">
                <p:oleObj spid="_x0000_s9233" name="Equation" r:id="rId3" imgW="17678400" imgH="10668000" progId="Equation.DSMT4">
                  <p:embed/>
                </p:oleObj>
              </mc:Choice>
              <mc:Fallback>
                <p:oleObj name="Equation" r:id="rId3" imgW="17678400" imgH="10668000" progId="Equation.DSMT4">
                  <p:embed/>
                  <p:pic>
                    <p:nvPicPr>
                      <p:cNvPr id="1026" name="Object 2"/>
                      <p:cNvPicPr>
                        <a:picLocks noChangeAspect="1"/>
                      </p:cNvPicPr>
                      <p:nvPr/>
                    </p:nvPicPr>
                    <p:blipFill>
                      <a:blip r:embed="rId4"/>
                      <a:stretch>
                        <a:fillRect/>
                      </a:stretch>
                    </p:blipFill>
                    <p:spPr>
                      <a:xfrm>
                        <a:off x="4932040" y="333701"/>
                        <a:ext cx="1827213" cy="987425"/>
                      </a:xfrm>
                      <a:prstGeom prst="rect">
                        <a:avLst/>
                      </a:prstGeom>
                      <a:noFill/>
                      <a:ln w="9525">
                        <a:noFill/>
                      </a:ln>
                    </p:spPr>
                  </p:pic>
                </p:oleObj>
              </mc:Fallback>
            </mc:AlternateContent>
          </a:graphicData>
        </a:graphic>
      </p:graphicFrame>
      <p:sp>
        <p:nvSpPr>
          <p:cNvPr id="2" name="矩形 1">
            <a:extLst>
              <a:ext uri="{FF2B5EF4-FFF2-40B4-BE49-F238E27FC236}">
                <a16:creationId xmlns:a16="http://schemas.microsoft.com/office/drawing/2014/main" id="{4A6FC074-3957-4EA4-B5DA-980A8557B6A3}"/>
              </a:ext>
            </a:extLst>
          </p:cNvPr>
          <p:cNvSpPr/>
          <p:nvPr/>
        </p:nvSpPr>
        <p:spPr>
          <a:xfrm>
            <a:off x="2439050" y="458081"/>
            <a:ext cx="2492990" cy="369332"/>
          </a:xfrm>
          <a:prstGeom prst="rect">
            <a:avLst/>
          </a:prstGeom>
        </p:spPr>
        <p:txBody>
          <a:bodyPr wrap="none">
            <a:spAutoFit/>
          </a:bodyPr>
          <a:lstStyle/>
          <a:p>
            <a:r>
              <a:rPr lang="zh-CN" altLang="en-US" dirty="0"/>
              <a:t>一帧中没有错误的概率</a:t>
            </a:r>
          </a:p>
        </p:txBody>
      </p:sp>
      <p:sp>
        <p:nvSpPr>
          <p:cNvPr id="6" name="矩形 5">
            <a:extLst>
              <a:ext uri="{FF2B5EF4-FFF2-40B4-BE49-F238E27FC236}">
                <a16:creationId xmlns:a16="http://schemas.microsoft.com/office/drawing/2014/main" id="{29E27CE6-AFAB-421C-8207-2AA566A45EF3}"/>
              </a:ext>
            </a:extLst>
          </p:cNvPr>
          <p:cNvSpPr/>
          <p:nvPr/>
        </p:nvSpPr>
        <p:spPr>
          <a:xfrm>
            <a:off x="2459942" y="839787"/>
            <a:ext cx="1800493" cy="369332"/>
          </a:xfrm>
          <a:prstGeom prst="rect">
            <a:avLst/>
          </a:prstGeom>
        </p:spPr>
        <p:txBody>
          <a:bodyPr wrap="none">
            <a:spAutoFit/>
          </a:bodyPr>
          <a:lstStyle/>
          <a:p>
            <a:r>
              <a:rPr lang="zh-CN" altLang="en-US" dirty="0"/>
              <a:t>有错误帧的概率</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内容占位符 2"/>
          <p:cNvSpPr>
            <a:spLocks noGrp="1"/>
          </p:cNvSpPr>
          <p:nvPr>
            <p:ph idx="1"/>
          </p:nvPr>
        </p:nvSpPr>
        <p:spPr>
          <a:xfrm>
            <a:off x="250825" y="692150"/>
            <a:ext cx="8704263" cy="5440363"/>
          </a:xfrm>
        </p:spPr>
        <p:txBody>
          <a:bodyPr/>
          <a:lstStyle/>
          <a:p>
            <a:r>
              <a:rPr lang="zh-CN" altLang="en-US">
                <a:solidFill>
                  <a:srgbClr val="C00000"/>
                </a:solidFill>
              </a:rPr>
              <a:t>每行</a:t>
            </a:r>
            <a:r>
              <a:rPr lang="zh-CN" altLang="en-US"/>
              <a:t>包含</a:t>
            </a:r>
            <a:r>
              <a:rPr lang="en-US" altLang="zh-CN" i="1"/>
              <a:t>n</a:t>
            </a:r>
            <a:r>
              <a:rPr lang="zh-CN" altLang="en-US"/>
              <a:t>个</a:t>
            </a:r>
            <a:r>
              <a:rPr lang="en-US" altLang="zh-CN"/>
              <a:t>bit</a:t>
            </a:r>
            <a:r>
              <a:rPr lang="zh-CN" altLang="en-US"/>
              <a:t>，</a:t>
            </a:r>
            <a:r>
              <a:rPr lang="en-US" altLang="zh-CN" i="1"/>
              <a:t>k-</a:t>
            </a:r>
            <a:r>
              <a:rPr lang="en-US" altLang="zh-CN"/>
              <a:t>bit</a:t>
            </a:r>
            <a:r>
              <a:rPr lang="zh-CN" altLang="en-US"/>
              <a:t>的数据和</a:t>
            </a:r>
            <a:r>
              <a:rPr lang="en-US" altLang="zh-CN"/>
              <a:t>(</a:t>
            </a:r>
            <a:r>
              <a:rPr lang="en-US" altLang="zh-CN" i="1"/>
              <a:t>n</a:t>
            </a:r>
            <a:r>
              <a:rPr lang="en-US" altLang="zh-CN"/>
              <a:t>-</a:t>
            </a:r>
            <a:r>
              <a:rPr lang="en-US" altLang="zh-CN" i="1"/>
              <a:t>k</a:t>
            </a:r>
            <a:r>
              <a:rPr lang="en-US" altLang="zh-CN"/>
              <a:t>)-bit</a:t>
            </a:r>
            <a:r>
              <a:rPr lang="zh-CN" altLang="en-US"/>
              <a:t>的校验</a:t>
            </a:r>
            <a:endParaRPr lang="en-US" altLang="zh-CN"/>
          </a:p>
          <a:p>
            <a:r>
              <a:rPr lang="zh-CN" altLang="en-US"/>
              <a:t>数据</a:t>
            </a:r>
            <a:r>
              <a:rPr lang="zh-CN" altLang="en-US">
                <a:solidFill>
                  <a:srgbClr val="C00000"/>
                </a:solidFill>
              </a:rPr>
              <a:t>以列为单位</a:t>
            </a:r>
            <a:r>
              <a:rPr lang="en-US" altLang="zh-CN"/>
              <a:t>“</a:t>
            </a:r>
            <a:r>
              <a:rPr lang="zh-CN" altLang="en-US"/>
              <a:t>交错</a:t>
            </a:r>
            <a:r>
              <a:rPr lang="en-US" altLang="zh-CN"/>
              <a:t>”</a:t>
            </a:r>
            <a:r>
              <a:rPr lang="zh-CN" altLang="en-US"/>
              <a:t>传输</a:t>
            </a:r>
            <a:endParaRPr lang="en-US" altLang="zh-CN"/>
          </a:p>
          <a:p>
            <a:r>
              <a:rPr lang="zh-CN" altLang="en-US"/>
              <a:t>接收端收到所有列后才能</a:t>
            </a:r>
            <a:r>
              <a:rPr lang="en-US" altLang="zh-CN"/>
              <a:t>“</a:t>
            </a:r>
            <a:r>
              <a:rPr lang="zh-CN" altLang="en-US">
                <a:solidFill>
                  <a:srgbClr val="C00000"/>
                </a:solidFill>
              </a:rPr>
              <a:t>去交错</a:t>
            </a:r>
            <a:r>
              <a:rPr lang="en-US" altLang="zh-CN"/>
              <a:t>”</a:t>
            </a:r>
            <a:r>
              <a:rPr lang="zh-CN" altLang="en-US"/>
              <a:t>，得到数据</a:t>
            </a:r>
            <a:endParaRPr lang="en-US" altLang="zh-CN"/>
          </a:p>
          <a:p>
            <a:r>
              <a:rPr lang="zh-CN" altLang="en-US"/>
              <a:t>防止突发的噪声等干扰</a:t>
            </a:r>
          </a:p>
        </p:txBody>
      </p:sp>
      <p:sp>
        <p:nvSpPr>
          <p:cNvPr id="4" name="灯片编号占位符 3"/>
          <p:cNvSpPr>
            <a:spLocks noGrp="1"/>
          </p:cNvSpPr>
          <p:nvPr>
            <p:ph type="sldNum" sz="quarter" idx="12"/>
          </p:nvPr>
        </p:nvSpPr>
        <p:spPr/>
        <p:txBody>
          <a:bodyPr/>
          <a:lstStyle/>
          <a:p>
            <a:pPr>
              <a:defRPr/>
            </a:pPr>
            <a:fld id="{EEA60410-C581-480B-B91D-6538355178C3}" type="slidenum">
              <a:rPr lang="zh-CN" altLang="en-US" smtClean="0"/>
              <a:t>50</a:t>
            </a:fld>
            <a:endParaRPr lang="zh-CN" altLang="en-US"/>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848995"/>
          </a:xfrm>
        </p:spPr>
        <p:txBody>
          <a:bodyPr/>
          <a:lstStyle/>
          <a:p>
            <a:r>
              <a:rPr lang="zh-CN" altLang="en-US" sz="3600"/>
              <a:t>本章内容</a:t>
            </a:r>
          </a:p>
        </p:txBody>
      </p:sp>
      <p:sp>
        <p:nvSpPr>
          <p:cNvPr id="3" name="内容占位符 2"/>
          <p:cNvSpPr>
            <a:spLocks noGrp="1"/>
          </p:cNvSpPr>
          <p:nvPr>
            <p:ph idx="1"/>
          </p:nvPr>
        </p:nvSpPr>
        <p:spPr>
          <a:xfrm>
            <a:off x="250825" y="923290"/>
            <a:ext cx="8704580" cy="4922520"/>
          </a:xfrm>
        </p:spPr>
        <p:txBody>
          <a:bodyPr/>
          <a:lstStyle/>
          <a:p>
            <a:r>
              <a:rPr lang="zh-CN" altLang="en-US" sz="2800">
                <a:solidFill>
                  <a:schemeClr val="bg1">
                    <a:lumMod val="65000"/>
                  </a:schemeClr>
                </a:solidFill>
              </a:rPr>
              <a:t>差错检测</a:t>
            </a:r>
          </a:p>
          <a:p>
            <a:pPr lvl="1"/>
            <a:r>
              <a:rPr lang="zh-CN" altLang="en-US" sz="2400">
                <a:solidFill>
                  <a:schemeClr val="bg1">
                    <a:lumMod val="65000"/>
                  </a:schemeClr>
                </a:solidFill>
              </a:rPr>
              <a:t>奇偶校验</a:t>
            </a:r>
          </a:p>
          <a:p>
            <a:pPr lvl="1"/>
            <a:r>
              <a:rPr lang="zh-CN" altLang="en-US" sz="2400">
                <a:solidFill>
                  <a:schemeClr val="bg1">
                    <a:lumMod val="65000"/>
                  </a:schemeClr>
                </a:solidFill>
              </a:rPr>
              <a:t>循环冗余校验</a:t>
            </a:r>
            <a:r>
              <a:rPr lang="en-US" altLang="zh-CN" sz="2400">
                <a:solidFill>
                  <a:schemeClr val="bg1">
                    <a:lumMod val="65000"/>
                  </a:schemeClr>
                </a:solidFill>
              </a:rPr>
              <a:t>CRC</a:t>
            </a:r>
          </a:p>
          <a:p>
            <a:r>
              <a:rPr lang="zh-CN" altLang="en-US" sz="2800">
                <a:solidFill>
                  <a:schemeClr val="bg1">
                    <a:lumMod val="75000"/>
                  </a:schemeClr>
                </a:solidFill>
              </a:rPr>
              <a:t>纠错码</a:t>
            </a:r>
          </a:p>
          <a:p>
            <a:pPr lvl="1"/>
            <a:r>
              <a:rPr lang="en-US" altLang="zh-CN" sz="2400">
                <a:solidFill>
                  <a:schemeClr val="bg1">
                    <a:lumMod val="75000"/>
                  </a:schemeClr>
                </a:solidFill>
              </a:rPr>
              <a:t>hamming</a:t>
            </a:r>
            <a:r>
              <a:rPr lang="zh-CN" altLang="en-US" sz="2400">
                <a:solidFill>
                  <a:schemeClr val="bg1">
                    <a:lumMod val="75000"/>
                  </a:schemeClr>
                </a:solidFill>
              </a:rPr>
              <a:t>码</a:t>
            </a:r>
          </a:p>
          <a:p>
            <a:pPr lvl="1"/>
            <a:r>
              <a:rPr lang="zh-CN" altLang="en-US" sz="2395">
                <a:solidFill>
                  <a:schemeClr val="bg1">
                    <a:lumMod val="75000"/>
                  </a:schemeClr>
                </a:solidFill>
              </a:rPr>
              <a:t>循环码</a:t>
            </a:r>
          </a:p>
          <a:p>
            <a:pPr lvl="2"/>
            <a:r>
              <a:rPr lang="en-US" altLang="zh-CN" sz="2055">
                <a:solidFill>
                  <a:schemeClr val="bg1">
                    <a:lumMod val="75000"/>
                  </a:schemeClr>
                </a:solidFill>
              </a:rPr>
              <a:t>BCH</a:t>
            </a:r>
            <a:r>
              <a:rPr lang="zh-CN" altLang="en-US" sz="2055">
                <a:solidFill>
                  <a:schemeClr val="bg1">
                    <a:lumMod val="75000"/>
                  </a:schemeClr>
                </a:solidFill>
              </a:rPr>
              <a:t>码</a:t>
            </a:r>
          </a:p>
          <a:p>
            <a:pPr lvl="2"/>
            <a:r>
              <a:rPr lang="en-US" altLang="zh-CN" sz="2055">
                <a:solidFill>
                  <a:schemeClr val="bg1">
                    <a:lumMod val="75000"/>
                  </a:schemeClr>
                </a:solidFill>
              </a:rPr>
              <a:t>Reed-Solomon codes</a:t>
            </a:r>
          </a:p>
          <a:p>
            <a:pPr lvl="1"/>
            <a:r>
              <a:rPr lang="zh-CN" altLang="en-US" sz="2400">
                <a:solidFill>
                  <a:schemeClr val="bg1">
                    <a:lumMod val="75000"/>
                  </a:schemeClr>
                </a:solidFill>
              </a:rPr>
              <a:t>块交错</a:t>
            </a:r>
          </a:p>
          <a:p>
            <a:r>
              <a:rPr lang="zh-CN" altLang="en-US" sz="2800"/>
              <a:t>卷积码</a:t>
            </a:r>
          </a:p>
          <a:p>
            <a:pPr lvl="1"/>
            <a:r>
              <a:rPr lang="en-US" altLang="zh-CN" sz="2450"/>
              <a:t>decoding</a:t>
            </a:r>
          </a:p>
          <a:p>
            <a:pPr lvl="1"/>
            <a:r>
              <a:rPr lang="en-US" altLang="zh-CN" sz="2450"/>
              <a:t>Turbo coding</a:t>
            </a:r>
          </a:p>
          <a:p>
            <a:r>
              <a:rPr lang="zh-CN" altLang="en-US" sz="2800"/>
              <a:t>自动重传协议</a:t>
            </a:r>
          </a:p>
        </p:txBody>
      </p:sp>
      <p:sp>
        <p:nvSpPr>
          <p:cNvPr id="4" name="灯片编号占位符 3"/>
          <p:cNvSpPr>
            <a:spLocks noGrp="1"/>
          </p:cNvSpPr>
          <p:nvPr>
            <p:ph type="sldNum" sz="quarter" idx="12"/>
          </p:nvPr>
        </p:nvSpPr>
        <p:spPr/>
        <p:txBody>
          <a:bodyPr/>
          <a:lstStyle/>
          <a:p>
            <a:pPr>
              <a:defRPr/>
            </a:pPr>
            <a:fld id="{A4BD23EE-878F-4211-9AFD-E057CA95343B}" type="slidenum">
              <a:rPr lang="zh-CN" altLang="en-US"/>
              <a:t>51</a:t>
            </a:fld>
            <a:endParaRPr lang="zh-CN" altLang="en-US"/>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p:txBody>
          <a:bodyPr/>
          <a:lstStyle/>
          <a:p>
            <a:r>
              <a:rPr lang="zh-CN" altLang="en-US"/>
              <a:t>卷积码</a:t>
            </a:r>
          </a:p>
        </p:txBody>
      </p:sp>
      <p:sp>
        <p:nvSpPr>
          <p:cNvPr id="73730" name="内容占位符 2"/>
          <p:cNvSpPr>
            <a:spLocks noGrp="1"/>
          </p:cNvSpPr>
          <p:nvPr>
            <p:ph idx="1"/>
          </p:nvPr>
        </p:nvSpPr>
        <p:spPr/>
        <p:txBody>
          <a:bodyPr/>
          <a:lstStyle/>
          <a:p>
            <a:r>
              <a:rPr lang="zh-CN" altLang="en-US"/>
              <a:t>卷积码由三个参数控制：</a:t>
            </a:r>
            <a:r>
              <a:rPr lang="en-US" altLang="zh-CN" i="1"/>
              <a:t>n</a:t>
            </a:r>
            <a:r>
              <a:rPr lang="zh-CN" altLang="en-US"/>
              <a:t>，</a:t>
            </a:r>
            <a:r>
              <a:rPr lang="en-US" altLang="zh-CN" i="1"/>
              <a:t>k</a:t>
            </a:r>
            <a:r>
              <a:rPr lang="zh-CN" altLang="en-US"/>
              <a:t>，</a:t>
            </a:r>
            <a:r>
              <a:rPr lang="en-US" altLang="zh-CN" i="1"/>
              <a:t>K</a:t>
            </a:r>
            <a:r>
              <a:rPr lang="zh-CN" altLang="en-US"/>
              <a:t>。输入</a:t>
            </a:r>
            <a:r>
              <a:rPr lang="en-US" altLang="zh-CN" i="1"/>
              <a:t>k</a:t>
            </a:r>
            <a:r>
              <a:rPr lang="zh-CN" altLang="en-US"/>
              <a:t>个</a:t>
            </a:r>
            <a:r>
              <a:rPr lang="en-US" altLang="zh-CN"/>
              <a:t>bit</a:t>
            </a:r>
            <a:r>
              <a:rPr lang="zh-CN" altLang="en-US"/>
              <a:t>，输出编码结果</a:t>
            </a:r>
            <a:r>
              <a:rPr lang="en-US" altLang="zh-CN" i="1"/>
              <a:t>n</a:t>
            </a:r>
            <a:r>
              <a:rPr lang="zh-CN" altLang="en-US"/>
              <a:t>个</a:t>
            </a:r>
            <a:r>
              <a:rPr lang="en-US" altLang="zh-CN"/>
              <a:t>bit</a:t>
            </a:r>
            <a:r>
              <a:rPr lang="zh-CN" altLang="en-US"/>
              <a:t>。</a:t>
            </a:r>
            <a:endParaRPr lang="en-US" altLang="zh-CN"/>
          </a:p>
          <a:p>
            <a:r>
              <a:rPr lang="zh-CN" altLang="en-US"/>
              <a:t>和块编码的区别在于：卷积码存储了之前</a:t>
            </a:r>
            <a:r>
              <a:rPr lang="en-US" altLang="zh-CN" i="1"/>
              <a:t>K</a:t>
            </a:r>
            <a:r>
              <a:rPr lang="en-US" altLang="zh-CN"/>
              <a:t>-1</a:t>
            </a:r>
            <a:r>
              <a:rPr lang="zh-CN" altLang="en-US"/>
              <a:t>个输入，从所有</a:t>
            </a:r>
            <a:r>
              <a:rPr lang="en-US" altLang="zh-CN" i="1"/>
              <a:t>K</a:t>
            </a:r>
            <a:r>
              <a:rPr lang="zh-CN" altLang="en-US"/>
              <a:t>个</a:t>
            </a:r>
            <a:r>
              <a:rPr lang="en-US" altLang="zh-CN" i="1"/>
              <a:t>k</a:t>
            </a:r>
            <a:r>
              <a:rPr lang="en-US" altLang="zh-CN"/>
              <a:t>-bit</a:t>
            </a:r>
            <a:r>
              <a:rPr lang="zh-CN" altLang="en-US"/>
              <a:t>的输入计算一个</a:t>
            </a:r>
            <a:r>
              <a:rPr lang="en-US" altLang="zh-CN" i="1"/>
              <a:t>n</a:t>
            </a:r>
            <a:r>
              <a:rPr lang="en-US" altLang="zh-CN"/>
              <a:t>-bit</a:t>
            </a:r>
            <a:r>
              <a:rPr lang="zh-CN" altLang="en-US"/>
              <a:t>输出。记为</a:t>
            </a:r>
            <a:r>
              <a:rPr lang="en-US" altLang="zh-CN"/>
              <a:t>(</a:t>
            </a:r>
            <a:r>
              <a:rPr lang="en-US" altLang="zh-CN" i="1"/>
              <a:t>n</a:t>
            </a:r>
            <a:r>
              <a:rPr lang="en-US" altLang="zh-CN"/>
              <a:t>, </a:t>
            </a:r>
            <a:r>
              <a:rPr lang="en-US" altLang="zh-CN" i="1"/>
              <a:t>k</a:t>
            </a:r>
            <a:r>
              <a:rPr lang="en-US" altLang="zh-CN"/>
              <a:t>, </a:t>
            </a:r>
            <a:r>
              <a:rPr lang="en-US" altLang="zh-CN" i="1"/>
              <a:t>K</a:t>
            </a:r>
            <a:r>
              <a:rPr lang="en-US" altLang="zh-CN"/>
              <a:t>)</a:t>
            </a:r>
            <a:r>
              <a:rPr lang="zh-CN" altLang="en-US"/>
              <a:t>卷积码</a:t>
            </a:r>
            <a:endParaRPr lang="en-US" altLang="zh-CN"/>
          </a:p>
          <a:p>
            <a:pPr lvl="1"/>
            <a:r>
              <a:rPr lang="zh-CN" altLang="en-US"/>
              <a:t>编码冗余率仍是</a:t>
            </a:r>
            <a:r>
              <a:rPr lang="en-US" altLang="zh-CN"/>
              <a:t>(</a:t>
            </a:r>
            <a:r>
              <a:rPr lang="en-US" altLang="zh-CN" i="1"/>
              <a:t>n</a:t>
            </a:r>
            <a:r>
              <a:rPr lang="en-US" altLang="zh-CN"/>
              <a:t>-</a:t>
            </a:r>
            <a:r>
              <a:rPr lang="en-US" altLang="zh-CN" i="1"/>
              <a:t>k</a:t>
            </a:r>
            <a:r>
              <a:rPr lang="en-US" altLang="zh-CN"/>
              <a:t>)/</a:t>
            </a:r>
            <a:r>
              <a:rPr lang="en-US" altLang="zh-CN" i="1"/>
              <a:t>k</a:t>
            </a:r>
            <a:endParaRPr lang="en-US" altLang="zh-CN"/>
          </a:p>
          <a:p>
            <a:pPr lvl="1"/>
            <a:r>
              <a:rPr lang="zh-CN" altLang="en-US"/>
              <a:t>编码率是</a:t>
            </a:r>
            <a:r>
              <a:rPr lang="en-US" altLang="zh-CN" i="1"/>
              <a:t>k</a:t>
            </a:r>
            <a:r>
              <a:rPr lang="en-US" altLang="zh-CN"/>
              <a:t>/</a:t>
            </a:r>
            <a:r>
              <a:rPr lang="en-US" altLang="zh-CN" i="1"/>
              <a:t>n</a:t>
            </a:r>
            <a:endParaRPr lang="zh-CN" altLang="en-US"/>
          </a:p>
        </p:txBody>
      </p:sp>
      <p:sp>
        <p:nvSpPr>
          <p:cNvPr id="4" name="灯片编号占位符 3"/>
          <p:cNvSpPr>
            <a:spLocks noGrp="1"/>
          </p:cNvSpPr>
          <p:nvPr>
            <p:ph type="sldNum" sz="quarter" idx="12"/>
          </p:nvPr>
        </p:nvSpPr>
        <p:spPr/>
        <p:txBody>
          <a:bodyPr/>
          <a:lstStyle/>
          <a:p>
            <a:pPr>
              <a:defRPr/>
            </a:pPr>
            <a:fld id="{428EBA93-E785-4DBB-B44B-69033F35819A}" type="slidenum">
              <a:rPr lang="zh-CN" altLang="en-US" smtClean="0"/>
              <a:t>52</a:t>
            </a:fld>
            <a:endParaRPr lang="zh-CN" altLang="en-US"/>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内容占位符 2"/>
          <p:cNvSpPr>
            <a:spLocks noGrp="1"/>
          </p:cNvSpPr>
          <p:nvPr>
            <p:ph idx="1"/>
          </p:nvPr>
        </p:nvSpPr>
        <p:spPr>
          <a:xfrm>
            <a:off x="250825" y="692150"/>
            <a:ext cx="8704263" cy="5440363"/>
          </a:xfrm>
        </p:spPr>
        <p:txBody>
          <a:bodyPr/>
          <a:lstStyle/>
          <a:p>
            <a:r>
              <a:rPr lang="zh-CN" altLang="en-US"/>
              <a:t>一个</a:t>
            </a:r>
            <a:r>
              <a:rPr lang="en-US" altLang="zh-CN"/>
              <a:t>(2, 1, 3)</a:t>
            </a:r>
            <a:r>
              <a:rPr lang="zh-CN" altLang="en-US"/>
              <a:t>卷积码</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pPr lvl="1"/>
            <a:endParaRPr lang="en-US" altLang="zh-CN"/>
          </a:p>
          <a:p>
            <a:pPr lvl="1"/>
            <a:r>
              <a:rPr lang="zh-CN" altLang="en-US"/>
              <a:t>输入一个</a:t>
            </a:r>
            <a:r>
              <a:rPr lang="en-US" altLang="zh-CN"/>
              <a:t>bit</a:t>
            </a:r>
            <a:r>
              <a:rPr lang="zh-CN" altLang="en-US"/>
              <a:t>，</a:t>
            </a:r>
            <a:r>
              <a:rPr lang="en-US" altLang="zh-CN" i="1"/>
              <a:t>u</a:t>
            </a:r>
            <a:r>
              <a:rPr lang="en-US" altLang="zh-CN" i="1" baseline="-25000"/>
              <a:t>n</a:t>
            </a:r>
          </a:p>
          <a:p>
            <a:pPr lvl="1"/>
            <a:r>
              <a:rPr lang="zh-CN" altLang="en-US"/>
              <a:t>输出两个</a:t>
            </a:r>
            <a:r>
              <a:rPr lang="en-US" altLang="zh-CN"/>
              <a:t>bit</a:t>
            </a:r>
            <a:r>
              <a:rPr lang="zh-CN" altLang="en-US"/>
              <a:t>，</a:t>
            </a:r>
            <a:r>
              <a:rPr lang="en-US" altLang="zh-CN" i="1"/>
              <a:t>v</a:t>
            </a:r>
            <a:r>
              <a:rPr lang="en-US" altLang="zh-CN" i="1" baseline="-25000"/>
              <a:t>n</a:t>
            </a:r>
            <a:r>
              <a:rPr lang="en-US" altLang="zh-CN" baseline="-25000"/>
              <a:t>1</a:t>
            </a:r>
            <a:r>
              <a:rPr lang="zh-CN" altLang="en-US"/>
              <a:t>，</a:t>
            </a:r>
            <a:r>
              <a:rPr lang="en-US" altLang="zh-CN" i="1"/>
              <a:t>v</a:t>
            </a:r>
            <a:r>
              <a:rPr lang="en-US" altLang="zh-CN" i="1" baseline="-25000"/>
              <a:t>n</a:t>
            </a:r>
            <a:r>
              <a:rPr lang="en-US" altLang="zh-CN" baseline="-25000"/>
              <a:t>2</a:t>
            </a:r>
            <a:endParaRPr lang="zh-CN" altLang="en-US" baseline="-25000"/>
          </a:p>
        </p:txBody>
      </p:sp>
      <p:sp>
        <p:nvSpPr>
          <p:cNvPr id="4" name="灯片编号占位符 3"/>
          <p:cNvSpPr>
            <a:spLocks noGrp="1"/>
          </p:cNvSpPr>
          <p:nvPr>
            <p:ph type="sldNum" sz="quarter" idx="12"/>
          </p:nvPr>
        </p:nvSpPr>
        <p:spPr/>
        <p:txBody>
          <a:bodyPr/>
          <a:lstStyle/>
          <a:p>
            <a:pPr>
              <a:defRPr/>
            </a:pPr>
            <a:fld id="{36698633-345D-4E1D-B0D5-310B5E835B06}" type="slidenum">
              <a:rPr lang="zh-CN" altLang="en-US" smtClean="0"/>
              <a:t>53</a:t>
            </a:fld>
            <a:endParaRPr lang="zh-CN" altLang="en-US"/>
          </a:p>
        </p:txBody>
      </p:sp>
      <p:pic>
        <p:nvPicPr>
          <p:cNvPr id="74755" name="Picture 2"/>
          <p:cNvPicPr>
            <a:picLocks noChangeAspect="1" noChangeArrowheads="1"/>
          </p:cNvPicPr>
          <p:nvPr/>
        </p:nvPicPr>
        <p:blipFill>
          <a:blip r:embed="rId2"/>
          <a:srcRect/>
          <a:stretch>
            <a:fillRect/>
          </a:stretch>
        </p:blipFill>
        <p:spPr bwMode="auto">
          <a:xfrm>
            <a:off x="655638" y="1346200"/>
            <a:ext cx="7797800" cy="3667125"/>
          </a:xfrm>
          <a:prstGeom prst="rect">
            <a:avLst/>
          </a:prstGeom>
          <a:noFill/>
          <a:ln w="9525">
            <a:noFill/>
            <a:miter lim="800000"/>
            <a:headEnd/>
            <a:tailEnd/>
          </a:ln>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内容占位符 2"/>
          <p:cNvSpPr>
            <a:spLocks noGrp="1"/>
          </p:cNvSpPr>
          <p:nvPr>
            <p:ph idx="1"/>
          </p:nvPr>
        </p:nvSpPr>
        <p:spPr>
          <a:xfrm>
            <a:off x="250825" y="692150"/>
            <a:ext cx="5329238" cy="5440363"/>
          </a:xfrm>
        </p:spPr>
        <p:txBody>
          <a:bodyPr/>
          <a:lstStyle/>
          <a:p>
            <a:r>
              <a:rPr lang="zh-CN" altLang="en-US" sz="2800"/>
              <a:t>状态图表示，每个状态表示前</a:t>
            </a:r>
            <a:r>
              <a:rPr lang="en-US" altLang="zh-CN" sz="2800" i="1"/>
              <a:t>K</a:t>
            </a:r>
            <a:r>
              <a:rPr lang="en-US" altLang="zh-CN" sz="2800"/>
              <a:t>-1</a:t>
            </a:r>
            <a:r>
              <a:rPr lang="zh-CN" altLang="en-US" sz="2800"/>
              <a:t>个</a:t>
            </a:r>
            <a:r>
              <a:rPr lang="en-US" altLang="zh-CN" sz="2800" i="1"/>
              <a:t>k</a:t>
            </a:r>
            <a:r>
              <a:rPr lang="en-US" altLang="zh-CN" sz="2800"/>
              <a:t>-bit</a:t>
            </a:r>
            <a:r>
              <a:rPr lang="zh-CN" altLang="en-US" sz="2800"/>
              <a:t>不同组合</a:t>
            </a:r>
            <a:endParaRPr lang="en-US" altLang="zh-CN" sz="2800"/>
          </a:p>
          <a:p>
            <a:pPr lvl="1"/>
            <a:r>
              <a:rPr lang="zh-CN" altLang="en-US" sz="2400"/>
              <a:t>例如对上例，前两个</a:t>
            </a:r>
            <a:r>
              <a:rPr lang="en-US" altLang="zh-CN" sz="2400"/>
              <a:t>1-bit</a:t>
            </a:r>
            <a:r>
              <a:rPr lang="zh-CN" altLang="en-US" sz="2400"/>
              <a:t>的输入（</a:t>
            </a:r>
            <a:r>
              <a:rPr lang="en-US" altLang="zh-CN" sz="2400" i="1"/>
              <a:t>u</a:t>
            </a:r>
            <a:r>
              <a:rPr lang="en-US" altLang="zh-CN" sz="2400" i="1" baseline="-25000"/>
              <a:t>n</a:t>
            </a:r>
            <a:r>
              <a:rPr lang="en-US" altLang="zh-CN" sz="2400" baseline="-25000"/>
              <a:t>-1</a:t>
            </a:r>
            <a:r>
              <a:rPr lang="zh-CN" altLang="en-US" sz="2400"/>
              <a:t>，</a:t>
            </a:r>
            <a:r>
              <a:rPr lang="en-US" altLang="zh-CN" sz="2400" i="1"/>
              <a:t>u</a:t>
            </a:r>
            <a:r>
              <a:rPr lang="en-US" altLang="zh-CN" sz="2400" i="1" baseline="-25000"/>
              <a:t>n</a:t>
            </a:r>
            <a:r>
              <a:rPr lang="en-US" altLang="zh-CN" sz="2400" baseline="-25000"/>
              <a:t>-2</a:t>
            </a:r>
            <a:r>
              <a:rPr lang="zh-CN" altLang="en-US" sz="2400"/>
              <a:t>）总共有</a:t>
            </a:r>
            <a:r>
              <a:rPr lang="en-US" altLang="zh-CN" sz="2400"/>
              <a:t>4</a:t>
            </a:r>
            <a:r>
              <a:rPr lang="zh-CN" altLang="en-US" sz="2400"/>
              <a:t>种组合：</a:t>
            </a:r>
            <a:r>
              <a:rPr lang="en-US" altLang="zh-CN" sz="2400"/>
              <a:t>00</a:t>
            </a:r>
            <a:r>
              <a:rPr lang="zh-CN" altLang="en-US" sz="2400"/>
              <a:t>、</a:t>
            </a:r>
            <a:r>
              <a:rPr lang="en-US" altLang="zh-CN" sz="2400"/>
              <a:t>01</a:t>
            </a:r>
            <a:r>
              <a:rPr lang="zh-CN" altLang="en-US" sz="2400"/>
              <a:t>、</a:t>
            </a:r>
            <a:r>
              <a:rPr lang="en-US" altLang="zh-CN" sz="2400"/>
              <a:t>10</a:t>
            </a:r>
            <a:r>
              <a:rPr lang="zh-CN" altLang="en-US" sz="2400"/>
              <a:t>、</a:t>
            </a:r>
            <a:r>
              <a:rPr lang="en-US" altLang="zh-CN" sz="2400"/>
              <a:t>11</a:t>
            </a:r>
            <a:r>
              <a:rPr lang="zh-CN" altLang="en-US" sz="2400"/>
              <a:t>，对应</a:t>
            </a:r>
            <a:r>
              <a:rPr lang="en-US" altLang="zh-CN" sz="2400"/>
              <a:t>4</a:t>
            </a:r>
            <a:r>
              <a:rPr lang="zh-CN" altLang="en-US" sz="2400"/>
              <a:t>个状态（</a:t>
            </a:r>
            <a:r>
              <a:rPr lang="en-US" altLang="zh-CN" sz="2400"/>
              <a:t>a, b, c, d</a:t>
            </a:r>
            <a:r>
              <a:rPr lang="zh-CN" altLang="en-US" sz="2400"/>
              <a:t>）</a:t>
            </a:r>
            <a:endParaRPr lang="en-US" altLang="zh-CN" sz="2400"/>
          </a:p>
          <a:p>
            <a:r>
              <a:rPr lang="zh-CN" altLang="en-US" sz="2800"/>
              <a:t>每一个</a:t>
            </a:r>
            <a:r>
              <a:rPr lang="en-US" altLang="zh-CN" sz="2800" i="1"/>
              <a:t>k</a:t>
            </a:r>
            <a:r>
              <a:rPr lang="en-US" altLang="zh-CN" sz="2800"/>
              <a:t>-bit</a:t>
            </a:r>
            <a:r>
              <a:rPr lang="zh-CN" altLang="en-US" sz="2800"/>
              <a:t>输入，产生状态迁移，并导致</a:t>
            </a:r>
            <a:r>
              <a:rPr lang="en-US" altLang="zh-CN" sz="2800" i="1"/>
              <a:t>n</a:t>
            </a:r>
            <a:r>
              <a:rPr lang="en-US" altLang="zh-CN" sz="2800"/>
              <a:t>-bit</a:t>
            </a:r>
            <a:r>
              <a:rPr lang="zh-CN" altLang="en-US" sz="2800"/>
              <a:t>输出</a:t>
            </a:r>
            <a:endParaRPr lang="en-US" altLang="zh-CN" sz="2800"/>
          </a:p>
          <a:p>
            <a:pPr lvl="1"/>
            <a:r>
              <a:rPr lang="zh-CN" altLang="en-US" sz="2400"/>
              <a:t>例如对上例，如果当前状态是“</a:t>
            </a:r>
            <a:r>
              <a:rPr lang="en-US" altLang="zh-CN" sz="2400"/>
              <a:t>00</a:t>
            </a:r>
            <a:r>
              <a:rPr lang="zh-CN" altLang="en-US" sz="2400"/>
              <a:t>”，输入为‘</a:t>
            </a:r>
            <a:r>
              <a:rPr lang="en-US" altLang="zh-CN" sz="2400"/>
              <a:t>1</a:t>
            </a:r>
            <a:r>
              <a:rPr lang="zh-CN" altLang="en-US" sz="2400"/>
              <a:t>’，则迁移到状态“</a:t>
            </a:r>
            <a:r>
              <a:rPr lang="en-US" altLang="zh-CN" sz="2400"/>
              <a:t>10</a:t>
            </a:r>
            <a:r>
              <a:rPr lang="zh-CN" altLang="en-US" sz="2400"/>
              <a:t>”，产生输出</a:t>
            </a:r>
            <a:r>
              <a:rPr lang="en-US" altLang="zh-CN" sz="2400"/>
              <a:t>“11</a:t>
            </a:r>
            <a:r>
              <a:rPr lang="zh-CN" altLang="en-US" sz="2400"/>
              <a:t>”</a:t>
            </a:r>
            <a:endParaRPr lang="en-US" altLang="zh-CN" sz="2400"/>
          </a:p>
          <a:p>
            <a:r>
              <a:rPr lang="zh-CN" altLang="en-US" sz="2800"/>
              <a:t>可以用一个包含</a:t>
            </a:r>
            <a:r>
              <a:rPr lang="en-US" altLang="zh-CN" sz="2800"/>
              <a:t>2</a:t>
            </a:r>
            <a:r>
              <a:rPr lang="en-US" altLang="zh-CN" sz="2800" i="1" baseline="30000"/>
              <a:t>k</a:t>
            </a:r>
            <a:r>
              <a:rPr lang="en-US" altLang="zh-CN" sz="2800" baseline="30000"/>
              <a:t>(</a:t>
            </a:r>
            <a:r>
              <a:rPr lang="en-US" altLang="zh-CN" sz="2800" i="1" baseline="30000"/>
              <a:t>K</a:t>
            </a:r>
            <a:r>
              <a:rPr lang="en-US" altLang="zh-CN" sz="2800" baseline="30000"/>
              <a:t>-1)</a:t>
            </a:r>
            <a:r>
              <a:rPr lang="zh-CN" altLang="en-US" sz="2800"/>
              <a:t>个状态的状态迁移图表示卷积码</a:t>
            </a:r>
            <a:endParaRPr lang="en-US" altLang="zh-CN"/>
          </a:p>
        </p:txBody>
      </p:sp>
      <p:sp>
        <p:nvSpPr>
          <p:cNvPr id="4" name="灯片编号占位符 3"/>
          <p:cNvSpPr>
            <a:spLocks noGrp="1"/>
          </p:cNvSpPr>
          <p:nvPr>
            <p:ph type="sldNum" sz="quarter" idx="12"/>
          </p:nvPr>
        </p:nvSpPr>
        <p:spPr/>
        <p:txBody>
          <a:bodyPr/>
          <a:lstStyle/>
          <a:p>
            <a:pPr>
              <a:defRPr/>
            </a:pPr>
            <a:fld id="{669D6B93-B76C-4860-A8E1-C2769B00C090}" type="slidenum">
              <a:rPr lang="zh-CN" altLang="en-US" smtClean="0"/>
              <a:t>54</a:t>
            </a:fld>
            <a:endParaRPr lang="zh-CN" altLang="en-US"/>
          </a:p>
        </p:txBody>
      </p:sp>
      <p:pic>
        <p:nvPicPr>
          <p:cNvPr id="75779" name="Picture 2"/>
          <p:cNvPicPr>
            <a:picLocks noChangeAspect="1" noChangeArrowheads="1"/>
          </p:cNvPicPr>
          <p:nvPr/>
        </p:nvPicPr>
        <p:blipFill>
          <a:blip r:embed="rId2"/>
          <a:srcRect/>
          <a:stretch>
            <a:fillRect/>
          </a:stretch>
        </p:blipFill>
        <p:spPr bwMode="auto">
          <a:xfrm>
            <a:off x="5580063" y="908050"/>
            <a:ext cx="3314700" cy="5545138"/>
          </a:xfrm>
          <a:prstGeom prst="rect">
            <a:avLst/>
          </a:prstGeom>
          <a:noFill/>
          <a:ln w="9525">
            <a:noFill/>
            <a:miter lim="800000"/>
            <a:headEnd/>
            <a:tailEnd/>
          </a:ln>
        </p:spPr>
      </p:pic>
      <p:sp>
        <p:nvSpPr>
          <p:cNvPr id="2" name="对话气泡: 椭圆形 1">
            <a:extLst>
              <a:ext uri="{FF2B5EF4-FFF2-40B4-BE49-F238E27FC236}">
                <a16:creationId xmlns:a16="http://schemas.microsoft.com/office/drawing/2014/main" id="{26A3C169-F57E-412B-BB71-C782D0088E42}"/>
              </a:ext>
            </a:extLst>
          </p:cNvPr>
          <p:cNvSpPr/>
          <p:nvPr/>
        </p:nvSpPr>
        <p:spPr>
          <a:xfrm>
            <a:off x="7884368" y="836712"/>
            <a:ext cx="1259632" cy="612648"/>
          </a:xfrm>
          <a:prstGeom prst="wedgeEllipseCallout">
            <a:avLst>
              <a:gd name="adj1" fmla="val -45323"/>
              <a:gd name="adj2" fmla="val 701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过去</a:t>
            </a:r>
            <a:r>
              <a:rPr lang="en-US" altLang="zh-CN" dirty="0"/>
              <a:t>2</a:t>
            </a:r>
            <a:r>
              <a:rPr lang="zh-CN" altLang="en-US" dirty="0"/>
              <a:t>时刻</a:t>
            </a:r>
          </a:p>
        </p:txBody>
      </p:sp>
      <p:sp>
        <p:nvSpPr>
          <p:cNvPr id="6" name="对话气泡: 椭圆形 5">
            <a:extLst>
              <a:ext uri="{FF2B5EF4-FFF2-40B4-BE49-F238E27FC236}">
                <a16:creationId xmlns:a16="http://schemas.microsoft.com/office/drawing/2014/main" id="{4DB3CE2A-890A-4794-B91D-3B3C88E2E5DB}"/>
              </a:ext>
            </a:extLst>
          </p:cNvPr>
          <p:cNvSpPr/>
          <p:nvPr/>
        </p:nvSpPr>
        <p:spPr>
          <a:xfrm>
            <a:off x="6102399" y="132380"/>
            <a:ext cx="1259632" cy="612648"/>
          </a:xfrm>
          <a:prstGeom prst="wedgeEllipseCallout">
            <a:avLst>
              <a:gd name="adj1" fmla="val 33936"/>
              <a:gd name="adj2" fmla="val 792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a:t>
            </a:r>
            <a:r>
              <a:rPr lang="en-US" altLang="zh-CN" dirty="0"/>
              <a:t>  0</a:t>
            </a:r>
            <a:endParaRPr lang="zh-CN" altLang="en-US" dirty="0"/>
          </a:p>
        </p:txBody>
      </p:sp>
      <p:sp>
        <p:nvSpPr>
          <p:cNvPr id="7" name="对话气泡: 椭圆形 6">
            <a:extLst>
              <a:ext uri="{FF2B5EF4-FFF2-40B4-BE49-F238E27FC236}">
                <a16:creationId xmlns:a16="http://schemas.microsoft.com/office/drawing/2014/main" id="{528DECD4-4F88-4D5C-9985-34C6E252C595}"/>
              </a:ext>
            </a:extLst>
          </p:cNvPr>
          <p:cNvSpPr/>
          <p:nvPr/>
        </p:nvSpPr>
        <p:spPr>
          <a:xfrm>
            <a:off x="7994650" y="1772816"/>
            <a:ext cx="1149350" cy="612648"/>
          </a:xfrm>
          <a:prstGeom prst="wedgeEllipseCallout">
            <a:avLst>
              <a:gd name="adj1" fmla="val -63482"/>
              <a:gd name="adj2" fmla="val 31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a:t>
            </a:r>
            <a:r>
              <a:rPr lang="en-US" altLang="zh-CN" dirty="0"/>
              <a:t>  1</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内容占位符 2"/>
          <p:cNvSpPr>
            <a:spLocks noGrp="1"/>
          </p:cNvSpPr>
          <p:nvPr>
            <p:ph idx="1"/>
          </p:nvPr>
        </p:nvSpPr>
        <p:spPr>
          <a:xfrm>
            <a:off x="250825" y="1773238"/>
            <a:ext cx="8704263" cy="4359275"/>
          </a:xfrm>
        </p:spPr>
        <p:txBody>
          <a:bodyPr/>
          <a:lstStyle/>
          <a:p>
            <a:r>
              <a:rPr lang="zh-CN" altLang="en-US"/>
              <a:t>如果在上述状态迁移图上添加时间，将不同时间的状态考虑为不同的状态，则可以得到一个图，称为</a:t>
            </a:r>
            <a:r>
              <a:rPr lang="en-US" altLang="zh-CN"/>
              <a:t>trellis</a:t>
            </a:r>
            <a:r>
              <a:rPr lang="zh-CN" altLang="en-US"/>
              <a:t>（格子）图</a:t>
            </a:r>
            <a:endParaRPr lang="en-US" altLang="zh-CN"/>
          </a:p>
          <a:p>
            <a:r>
              <a:rPr lang="zh-CN" altLang="en-US"/>
              <a:t>一串输入序列对应</a:t>
            </a:r>
            <a:r>
              <a:rPr lang="en-US" altLang="zh-CN"/>
              <a:t>trellis</a:t>
            </a:r>
            <a:r>
              <a:rPr lang="zh-CN" altLang="en-US"/>
              <a:t>图上的一条路径，</a:t>
            </a:r>
            <a:endParaRPr lang="en-US" altLang="zh-CN"/>
          </a:p>
          <a:p>
            <a:pPr lvl="1"/>
            <a:r>
              <a:rPr lang="zh-CN" altLang="en-US"/>
              <a:t>路径</a:t>
            </a:r>
            <a:r>
              <a:rPr lang="en-US" altLang="zh-CN"/>
              <a:t>a-b-c-b-d-c-a-a</a:t>
            </a:r>
            <a:r>
              <a:rPr lang="zh-CN" altLang="en-US"/>
              <a:t>产生输出</a:t>
            </a:r>
            <a:r>
              <a:rPr lang="en-US" altLang="zh-CN"/>
              <a:t>11 10 00 01 01 11 00</a:t>
            </a:r>
            <a:endParaRPr lang="zh-CN" altLang="en-US"/>
          </a:p>
        </p:txBody>
      </p:sp>
      <p:sp>
        <p:nvSpPr>
          <p:cNvPr id="4" name="灯片编号占位符 3"/>
          <p:cNvSpPr>
            <a:spLocks noGrp="1"/>
          </p:cNvSpPr>
          <p:nvPr>
            <p:ph type="sldNum" sz="quarter" idx="12"/>
          </p:nvPr>
        </p:nvSpPr>
        <p:spPr/>
        <p:txBody>
          <a:bodyPr/>
          <a:lstStyle/>
          <a:p>
            <a:pPr>
              <a:defRPr/>
            </a:pPr>
            <a:fld id="{C960FC86-F29F-44C9-8FE5-187D0072FC21}" type="slidenum">
              <a:rPr lang="zh-CN" altLang="en-US" smtClean="0"/>
              <a:t>55</a:t>
            </a:fld>
            <a:endParaRPr lang="zh-CN" altLang="en-US"/>
          </a:p>
        </p:txBody>
      </p:sp>
      <p:sp>
        <p:nvSpPr>
          <p:cNvPr id="76803" name="标题 1"/>
          <p:cNvSpPr>
            <a:spLocks noGrp="1"/>
          </p:cNvSpPr>
          <p:nvPr>
            <p:ph type="title"/>
          </p:nvPr>
        </p:nvSpPr>
        <p:spPr/>
        <p:txBody>
          <a:bodyPr/>
          <a:lstStyle/>
          <a:p>
            <a:r>
              <a:rPr lang="zh-CN" altLang="en-US"/>
              <a:t>卷积码的解码</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25B0424-68F0-4D38-B3F3-A603E59C7C70}" type="slidenum">
              <a:rPr lang="zh-CN" altLang="en-US" smtClean="0"/>
              <a:t>56</a:t>
            </a:fld>
            <a:endParaRPr lang="zh-CN" altLang="en-US"/>
          </a:p>
        </p:txBody>
      </p:sp>
      <p:pic>
        <p:nvPicPr>
          <p:cNvPr id="77828" name="Picture 2"/>
          <p:cNvPicPr>
            <a:picLocks noChangeAspect="1" noChangeArrowheads="1"/>
          </p:cNvPicPr>
          <p:nvPr/>
        </p:nvPicPr>
        <p:blipFill>
          <a:blip r:embed="rId2"/>
          <a:srcRect/>
          <a:stretch>
            <a:fillRect/>
          </a:stretch>
        </p:blipFill>
        <p:spPr bwMode="auto">
          <a:xfrm>
            <a:off x="250825" y="1052513"/>
            <a:ext cx="8353425" cy="4953000"/>
          </a:xfrm>
          <a:prstGeom prst="rect">
            <a:avLst/>
          </a:prstGeom>
          <a:noFill/>
          <a:ln w="9525">
            <a:noFill/>
            <a:miter lim="800000"/>
            <a:headEnd/>
            <a:tailEnd/>
          </a:ln>
        </p:spPr>
      </p:pic>
      <p:sp>
        <p:nvSpPr>
          <p:cNvPr id="77829" name="矩形 6"/>
          <p:cNvSpPr>
            <a:spLocks noChangeArrowheads="1"/>
          </p:cNvSpPr>
          <p:nvPr/>
        </p:nvSpPr>
        <p:spPr bwMode="auto">
          <a:xfrm>
            <a:off x="3781425" y="5157788"/>
            <a:ext cx="4572000" cy="1014730"/>
          </a:xfrm>
          <a:prstGeom prst="rect">
            <a:avLst/>
          </a:prstGeom>
          <a:noFill/>
          <a:ln w="9525">
            <a:noFill/>
            <a:miter lim="800000"/>
          </a:ln>
        </p:spPr>
        <p:txBody>
          <a:bodyPr>
            <a:spAutoFit/>
          </a:bodyPr>
          <a:lstStyle/>
          <a:p>
            <a:pPr lvl="1"/>
            <a:endParaRPr lang="en-US" altLang="zh-CN" sz="2000" b="1"/>
          </a:p>
          <a:p>
            <a:pPr lvl="1"/>
            <a:r>
              <a:rPr lang="zh-CN" altLang="en-US" sz="2000" b="1"/>
              <a:t>路径</a:t>
            </a:r>
            <a:r>
              <a:rPr lang="en-US" altLang="zh-CN" sz="2000" b="1"/>
              <a:t>a-b-c-b-d-c-a-a</a:t>
            </a:r>
            <a:r>
              <a:rPr lang="zh-CN" altLang="en-US" sz="2000" b="1"/>
              <a:t>产生输出</a:t>
            </a:r>
            <a:br>
              <a:rPr lang="en-US" altLang="zh-CN" sz="2000" b="1"/>
            </a:br>
            <a:r>
              <a:rPr lang="en-US" altLang="zh-CN" sz="2000" b="1"/>
              <a:t>11 10 00 01 01 11 00</a:t>
            </a:r>
            <a:endParaRPr lang="zh-CN" altLang="en-US" sz="2000" b="1"/>
          </a:p>
        </p:txBody>
      </p:sp>
      <p:cxnSp>
        <p:nvCxnSpPr>
          <p:cNvPr id="2" name="直接箭头连接符 1"/>
          <p:cNvCxnSpPr/>
          <p:nvPr/>
        </p:nvCxnSpPr>
        <p:spPr>
          <a:xfrm flipH="1">
            <a:off x="2267585" y="981075"/>
            <a:ext cx="144145" cy="151193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791335" y="684530"/>
            <a:ext cx="6561455" cy="368300"/>
          </a:xfrm>
          <a:prstGeom prst="rect">
            <a:avLst/>
          </a:prstGeom>
          <a:noFill/>
        </p:spPr>
        <p:txBody>
          <a:bodyPr wrap="square" rtlCol="0" anchor="t">
            <a:spAutoFit/>
          </a:bodyPr>
          <a:lstStyle/>
          <a:p>
            <a:r>
              <a:rPr lang="zh-CN" altLang="en-US" b="1">
                <a:sym typeface="+mn-ea"/>
              </a:rPr>
              <a:t>输入</a:t>
            </a:r>
            <a:r>
              <a:rPr lang="en-US" altLang="zh-CN" b="1">
                <a:sym typeface="+mn-ea"/>
              </a:rPr>
              <a:t>1           0             1              1         0                0             0</a:t>
            </a:r>
            <a:endParaRPr lang="zh-CN" altLang="en-US"/>
          </a:p>
        </p:txBody>
      </p:sp>
      <p:cxnSp>
        <p:nvCxnSpPr>
          <p:cNvPr id="5" name="直接箭头连接符 4"/>
          <p:cNvCxnSpPr/>
          <p:nvPr/>
        </p:nvCxnSpPr>
        <p:spPr>
          <a:xfrm flipH="1">
            <a:off x="3131820" y="981075"/>
            <a:ext cx="81915" cy="237617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157980" y="1052830"/>
            <a:ext cx="198120" cy="194437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5003800" y="1052830"/>
            <a:ext cx="210820" cy="259207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872480" y="981075"/>
            <a:ext cx="67310" cy="324040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7042150" y="981075"/>
            <a:ext cx="50165" cy="165608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8002905" y="981075"/>
            <a:ext cx="241300" cy="79184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907540" y="2061210"/>
            <a:ext cx="57594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131820" y="3213100"/>
            <a:ext cx="57594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968750" y="2854960"/>
            <a:ext cx="57594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82540" y="4067175"/>
            <a:ext cx="57594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617845" y="4145280"/>
            <a:ext cx="57594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632575" y="2493010"/>
            <a:ext cx="57594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776845" y="1520825"/>
            <a:ext cx="57594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ldLvl="0" animBg="1"/>
      <p:bldP spid="13" grpId="0" bldLvl="0" animBg="1"/>
      <p:bldP spid="14" grpId="0" bldLvl="0" animBg="1"/>
      <p:bldP spid="15" grpId="0" bldLvl="0" animBg="1"/>
      <p:bldP spid="16" grpId="0" bldLvl="0" animBg="1"/>
      <p:bldP spid="17"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250825" y="620713"/>
            <a:ext cx="8704263" cy="5511800"/>
          </a:xfrm>
        </p:spPr>
        <p:txBody>
          <a:bodyPr/>
          <a:lstStyle/>
          <a:p>
            <a:r>
              <a:rPr lang="zh-CN" altLang="en-US" dirty="0"/>
              <a:t>解码过程</a:t>
            </a:r>
            <a:r>
              <a:rPr lang="en-US" altLang="zh-CN" dirty="0"/>
              <a:t>(Viterbi</a:t>
            </a:r>
            <a:r>
              <a:rPr lang="zh-CN" altLang="en-US" dirty="0"/>
              <a:t>技术</a:t>
            </a:r>
            <a:r>
              <a:rPr lang="en-US" altLang="zh-CN" dirty="0"/>
              <a:t>)</a:t>
            </a:r>
          </a:p>
          <a:p>
            <a:pPr lvl="1"/>
            <a:r>
              <a:rPr lang="zh-CN" altLang="en-US" dirty="0"/>
              <a:t>定义：如果接收到编码后的字串</a:t>
            </a:r>
            <a:r>
              <a:rPr lang="en-US" altLang="zh-CN" b="1" dirty="0"/>
              <a:t>w</a:t>
            </a:r>
            <a:r>
              <a:rPr lang="en-US" altLang="zh-CN" dirty="0"/>
              <a:t>=</a:t>
            </a:r>
            <a:r>
              <a:rPr lang="en-US" altLang="zh-CN" i="1" dirty="0"/>
              <a:t>w</a:t>
            </a:r>
            <a:r>
              <a:rPr lang="en-US" altLang="zh-CN" baseline="-25000" dirty="0"/>
              <a:t>0</a:t>
            </a:r>
            <a:r>
              <a:rPr lang="en-US" altLang="zh-CN" i="1" dirty="0"/>
              <a:t>w</a:t>
            </a:r>
            <a:r>
              <a:rPr lang="en-US" altLang="zh-CN" baseline="-25000" dirty="0"/>
              <a:t>1</a:t>
            </a:r>
            <a:r>
              <a:rPr lang="en-US" altLang="zh-CN" dirty="0"/>
              <a:t>…</a:t>
            </a:r>
            <a:r>
              <a:rPr lang="zh-CN" altLang="en-US" dirty="0"/>
              <a:t>，对每个时刻</a:t>
            </a:r>
            <a:r>
              <a:rPr lang="en-US" altLang="zh-CN" i="1" dirty="0" err="1"/>
              <a:t>i</a:t>
            </a:r>
            <a:r>
              <a:rPr lang="zh-CN" altLang="en-US" dirty="0"/>
              <a:t>和每个状态</a:t>
            </a:r>
            <a:r>
              <a:rPr lang="en-US" altLang="zh-CN" dirty="0"/>
              <a:t>s</a:t>
            </a:r>
            <a:r>
              <a:rPr lang="zh-CN" altLang="en-US" dirty="0"/>
              <a:t>，列出所有到这个状态的</a:t>
            </a:r>
            <a:r>
              <a:rPr lang="zh-CN" altLang="en-US" b="1" dirty="0"/>
              <a:t>活跃</a:t>
            </a:r>
            <a:r>
              <a:rPr lang="zh-CN" altLang="en-US" dirty="0"/>
              <a:t>路径。</a:t>
            </a:r>
            <a:endParaRPr lang="en-US" altLang="zh-CN" dirty="0"/>
          </a:p>
          <a:p>
            <a:pPr lvl="1"/>
            <a:endParaRPr lang="zh-CN" altLang="en-US" dirty="0"/>
          </a:p>
          <a:p>
            <a:pPr lvl="1"/>
            <a:r>
              <a:rPr lang="zh-CN" altLang="en-US" dirty="0"/>
              <a:t>状态上一条路径是活跃路径的条件：其对应的输出和接收到的字串</a:t>
            </a:r>
            <a:r>
              <a:rPr lang="en-US" altLang="zh-CN" b="1" dirty="0"/>
              <a:t>w</a:t>
            </a:r>
            <a:r>
              <a:rPr lang="zh-CN" altLang="en-US" dirty="0"/>
              <a:t>的海明距离（称为路径距离）最小</a:t>
            </a:r>
            <a:endParaRPr lang="en-US" altLang="zh-CN" dirty="0"/>
          </a:p>
          <a:p>
            <a:pPr lvl="1"/>
            <a:r>
              <a:rPr lang="zh-CN" altLang="en-US" dirty="0">
                <a:sym typeface="+mn-ea"/>
              </a:rPr>
              <a:t>方法：</a:t>
            </a:r>
            <a:r>
              <a:rPr lang="zh-CN" altLang="en-US" dirty="0"/>
              <a:t>对每个状态，标识其活跃路径的距离，路径距离的计算方式</a:t>
            </a:r>
            <a:br>
              <a:rPr lang="en-US" altLang="zh-CN" dirty="0"/>
            </a:br>
            <a:endParaRPr lang="zh-CN" altLang="en-US" dirty="0"/>
          </a:p>
        </p:txBody>
      </p:sp>
      <p:sp>
        <p:nvSpPr>
          <p:cNvPr id="4" name="灯片编号占位符 3"/>
          <p:cNvSpPr>
            <a:spLocks noGrp="1"/>
          </p:cNvSpPr>
          <p:nvPr>
            <p:ph type="sldNum" sz="quarter" idx="12"/>
          </p:nvPr>
        </p:nvSpPr>
        <p:spPr/>
        <p:txBody>
          <a:bodyPr/>
          <a:lstStyle/>
          <a:p>
            <a:pPr>
              <a:defRPr/>
            </a:pPr>
            <a:fld id="{53346EE9-4C34-4DB3-AC6A-077AD929C4DF}" type="slidenum">
              <a:rPr lang="zh-CN" altLang="en-US" smtClean="0"/>
              <a:t>57</a:t>
            </a:fld>
            <a:endParaRPr lang="zh-CN" altLang="en-US"/>
          </a:p>
        </p:txBody>
      </p:sp>
      <p:graphicFrame>
        <p:nvGraphicFramePr>
          <p:cNvPr id="8194" name="Object 2"/>
          <p:cNvGraphicFramePr>
            <a:graphicFrameLocks noChangeAspect="1"/>
          </p:cNvGraphicFramePr>
          <p:nvPr/>
        </p:nvGraphicFramePr>
        <p:xfrm>
          <a:off x="1042988" y="5370830"/>
          <a:ext cx="6477000" cy="989013"/>
        </p:xfrm>
        <a:graphic>
          <a:graphicData uri="http://schemas.openxmlformats.org/presentationml/2006/ole">
            <mc:AlternateContent xmlns:mc="http://schemas.openxmlformats.org/markup-compatibility/2006">
              <mc:Choice xmlns:v="urn:schemas-microsoft-com:vml" Requires="v">
                <p:oleObj spid="_x0000_s8215" name="Equation" r:id="rId3" imgW="61874400" imgH="9448800" progId="Equation.DSMT4">
                  <p:embed/>
                </p:oleObj>
              </mc:Choice>
              <mc:Fallback>
                <p:oleObj name="Equation" r:id="rId3" imgW="61874400" imgH="9448800" progId="Equation.DSMT4">
                  <p:embed/>
                  <p:pic>
                    <p:nvPicPr>
                      <p:cNvPr id="0" name="Object 2"/>
                      <p:cNvPicPr>
                        <a:picLocks noChangeAspect="1"/>
                      </p:cNvPicPr>
                      <p:nvPr/>
                    </p:nvPicPr>
                    <p:blipFill>
                      <a:blip r:embed="rId4"/>
                      <a:stretch>
                        <a:fillRect/>
                      </a:stretch>
                    </p:blipFill>
                    <p:spPr>
                      <a:xfrm>
                        <a:off x="1042988" y="5370830"/>
                        <a:ext cx="6477000" cy="989013"/>
                      </a:xfrm>
                      <a:prstGeom prst="rect">
                        <a:avLst/>
                      </a:prstGeom>
                      <a:noFill/>
                      <a:ln w="9525">
                        <a:noFill/>
                      </a:ln>
                    </p:spPr>
                  </p:pic>
                </p:oleObj>
              </mc:Fallback>
            </mc:AlternateContent>
          </a:graphicData>
        </a:graphic>
      </p:graphicFrame>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内容占位符 2"/>
          <p:cNvSpPr>
            <a:spLocks noGrp="1"/>
          </p:cNvSpPr>
          <p:nvPr>
            <p:ph idx="1"/>
          </p:nvPr>
        </p:nvSpPr>
        <p:spPr>
          <a:xfrm>
            <a:off x="250825" y="765175"/>
            <a:ext cx="8704263" cy="5367338"/>
          </a:xfrm>
        </p:spPr>
        <p:txBody>
          <a:bodyPr/>
          <a:lstStyle/>
          <a:p>
            <a:r>
              <a:rPr lang="zh-CN" altLang="en-US"/>
              <a:t>完整解码算法包含</a:t>
            </a:r>
            <a:r>
              <a:rPr lang="en-US" altLang="zh-CN" i="1"/>
              <a:t>b</a:t>
            </a:r>
            <a:r>
              <a:rPr lang="en-US" altLang="zh-CN"/>
              <a:t>+1</a:t>
            </a:r>
            <a:r>
              <a:rPr lang="zh-CN" altLang="en-US"/>
              <a:t>步，</a:t>
            </a:r>
            <a:r>
              <a:rPr lang="en-US" altLang="zh-CN" i="1"/>
              <a:t>b</a:t>
            </a:r>
            <a:r>
              <a:rPr lang="zh-CN" altLang="en-US"/>
              <a:t>是一个预先设定的窗口值。对一个</a:t>
            </a:r>
            <a:r>
              <a:rPr lang="en-US" altLang="zh-CN"/>
              <a:t>(</a:t>
            </a:r>
            <a:r>
              <a:rPr lang="en-US" altLang="zh-CN" i="1"/>
              <a:t>n</a:t>
            </a:r>
            <a:r>
              <a:rPr lang="en-US" altLang="zh-CN"/>
              <a:t>, </a:t>
            </a:r>
            <a:r>
              <a:rPr lang="en-US" altLang="zh-CN" i="1"/>
              <a:t>k</a:t>
            </a:r>
            <a:r>
              <a:rPr lang="en-US" altLang="zh-CN"/>
              <a:t>, </a:t>
            </a:r>
            <a:r>
              <a:rPr lang="en-US" altLang="zh-CN" i="1"/>
              <a:t>K</a:t>
            </a:r>
            <a:r>
              <a:rPr lang="en-US" altLang="zh-CN"/>
              <a:t>)</a:t>
            </a:r>
            <a:r>
              <a:rPr lang="zh-CN" altLang="en-US"/>
              <a:t>卷积码，其首</a:t>
            </a:r>
            <a:r>
              <a:rPr lang="en-US" altLang="zh-CN" i="1"/>
              <a:t>n</a:t>
            </a:r>
            <a:r>
              <a:rPr lang="zh-CN" altLang="en-US"/>
              <a:t>个</a:t>
            </a:r>
            <a:r>
              <a:rPr lang="en-US" altLang="zh-CN"/>
              <a:t>bit</a:t>
            </a:r>
            <a:r>
              <a:rPr lang="zh-CN" altLang="en-US"/>
              <a:t>的输出（一个码字）是</a:t>
            </a:r>
            <a:r>
              <a:rPr lang="en-US" altLang="zh-CN" i="1"/>
              <a:t>w</a:t>
            </a:r>
            <a:r>
              <a:rPr lang="en-US" altLang="zh-CN" baseline="-25000"/>
              <a:t>0</a:t>
            </a:r>
            <a:r>
              <a:rPr lang="en-US" altLang="zh-CN" i="1"/>
              <a:t>w</a:t>
            </a:r>
            <a:r>
              <a:rPr lang="en-US" altLang="zh-CN" baseline="-25000"/>
              <a:t>1</a:t>
            </a:r>
            <a:r>
              <a:rPr lang="en-US" altLang="zh-CN" i="1"/>
              <a:t>w</a:t>
            </a:r>
            <a:r>
              <a:rPr lang="en-US" altLang="zh-CN" baseline="-25000"/>
              <a:t>2</a:t>
            </a:r>
            <a:r>
              <a:rPr lang="en-US" altLang="zh-CN"/>
              <a:t>…</a:t>
            </a:r>
            <a:r>
              <a:rPr lang="en-US" altLang="zh-CN" i="1"/>
              <a:t>w</a:t>
            </a:r>
            <a:r>
              <a:rPr lang="en-US" altLang="zh-CN" i="1" baseline="-25000"/>
              <a:t>n</a:t>
            </a:r>
            <a:r>
              <a:rPr lang="en-US" altLang="zh-CN" baseline="-25000"/>
              <a:t>-1</a:t>
            </a:r>
            <a:r>
              <a:rPr lang="zh-CN" altLang="en-US"/>
              <a:t>，</a:t>
            </a:r>
            <a:endParaRPr lang="en-US" altLang="zh-CN"/>
          </a:p>
          <a:p>
            <a:pPr lvl="1"/>
            <a:r>
              <a:rPr lang="zh-CN" altLang="en-US"/>
              <a:t>第</a:t>
            </a:r>
            <a:r>
              <a:rPr lang="en-US" altLang="zh-CN"/>
              <a:t>0</a:t>
            </a:r>
            <a:r>
              <a:rPr lang="zh-CN" altLang="en-US"/>
              <a:t>步，在</a:t>
            </a:r>
            <a:r>
              <a:rPr lang="en-US" altLang="zh-CN"/>
              <a:t>0</a:t>
            </a:r>
            <a:r>
              <a:rPr lang="zh-CN" altLang="en-US"/>
              <a:t>时刻，初始状态为</a:t>
            </a:r>
            <a:r>
              <a:rPr lang="en-US" altLang="zh-CN"/>
              <a:t>0</a:t>
            </a:r>
          </a:p>
          <a:p>
            <a:pPr lvl="1"/>
            <a:r>
              <a:rPr lang="zh-CN" altLang="en-US"/>
              <a:t>第</a:t>
            </a:r>
            <a:r>
              <a:rPr lang="en-US" altLang="zh-CN" i="1"/>
              <a:t>i</a:t>
            </a:r>
            <a:r>
              <a:rPr lang="en-US" altLang="zh-CN"/>
              <a:t>+1</a:t>
            </a:r>
            <a:r>
              <a:rPr lang="zh-CN" altLang="en-US"/>
              <a:t>步，对时刻</a:t>
            </a:r>
            <a:r>
              <a:rPr lang="en-US" altLang="zh-CN" i="1"/>
              <a:t>i</a:t>
            </a:r>
            <a:r>
              <a:rPr lang="en-US" altLang="zh-CN"/>
              <a:t>+1</a:t>
            </a:r>
            <a:r>
              <a:rPr lang="zh-CN" altLang="en-US"/>
              <a:t>的每个状态</a:t>
            </a:r>
            <a:r>
              <a:rPr lang="en-US" altLang="zh-CN" i="1"/>
              <a:t>S</a:t>
            </a:r>
            <a:r>
              <a:rPr lang="zh-CN" altLang="en-US"/>
              <a:t>，寻找所有的到</a:t>
            </a:r>
            <a:r>
              <a:rPr lang="en-US" altLang="zh-CN"/>
              <a:t>S</a:t>
            </a:r>
            <a:r>
              <a:rPr lang="zh-CN" altLang="en-US"/>
              <a:t>的活跃路径，将</a:t>
            </a:r>
            <a:r>
              <a:rPr lang="en-US" altLang="zh-CN" i="1"/>
              <a:t>S</a:t>
            </a:r>
            <a:r>
              <a:rPr lang="zh-CN" altLang="en-US"/>
              <a:t>的距离标记为找到的路径的距离。</a:t>
            </a:r>
            <a:endParaRPr lang="en-US" altLang="zh-CN"/>
          </a:p>
          <a:p>
            <a:pPr lvl="1"/>
            <a:r>
              <a:rPr lang="zh-CN" altLang="en-US"/>
              <a:t>第</a:t>
            </a:r>
            <a:r>
              <a:rPr lang="en-US" altLang="zh-CN" i="1"/>
              <a:t>b</a:t>
            </a:r>
            <a:r>
              <a:rPr lang="zh-CN" altLang="en-US"/>
              <a:t>步，如果此时所有活跃路径的第一条边都相同，并且该条边路径对应的输出为</a:t>
            </a:r>
            <a:r>
              <a:rPr lang="en-US" altLang="zh-CN" i="1"/>
              <a:t>x</a:t>
            </a:r>
            <a:r>
              <a:rPr lang="en-US" altLang="zh-CN" baseline="-25000"/>
              <a:t>0</a:t>
            </a:r>
            <a:r>
              <a:rPr lang="en-US" altLang="zh-CN" i="1"/>
              <a:t>x</a:t>
            </a:r>
            <a:r>
              <a:rPr lang="en-US" altLang="zh-CN" baseline="-25000"/>
              <a:t>1</a:t>
            </a:r>
            <a:r>
              <a:rPr lang="en-US" altLang="zh-CN" i="1"/>
              <a:t>x</a:t>
            </a:r>
            <a:r>
              <a:rPr lang="en-US" altLang="zh-CN" baseline="-25000"/>
              <a:t>2</a:t>
            </a:r>
            <a:r>
              <a:rPr lang="en-US" altLang="zh-CN"/>
              <a:t>…</a:t>
            </a:r>
            <a:r>
              <a:rPr lang="en-US" altLang="zh-CN" i="1"/>
              <a:t>x</a:t>
            </a:r>
            <a:r>
              <a:rPr lang="en-US" altLang="zh-CN" i="1" baseline="-25000"/>
              <a:t>n</a:t>
            </a:r>
            <a:r>
              <a:rPr lang="en-US" altLang="zh-CN" baseline="-25000"/>
              <a:t>-1</a:t>
            </a:r>
            <a:r>
              <a:rPr lang="zh-CN" altLang="en-US"/>
              <a:t>，则将</a:t>
            </a:r>
            <a:r>
              <a:rPr lang="en-US" altLang="zh-CN" i="1"/>
              <a:t>w</a:t>
            </a:r>
            <a:r>
              <a:rPr lang="en-US" altLang="zh-CN" baseline="-25000"/>
              <a:t>0</a:t>
            </a:r>
            <a:r>
              <a:rPr lang="en-US" altLang="zh-CN" i="1"/>
              <a:t>w</a:t>
            </a:r>
            <a:r>
              <a:rPr lang="en-US" altLang="zh-CN" baseline="-25000"/>
              <a:t>1</a:t>
            </a:r>
            <a:r>
              <a:rPr lang="en-US" altLang="zh-CN" i="1"/>
              <a:t>w</a:t>
            </a:r>
            <a:r>
              <a:rPr lang="en-US" altLang="zh-CN" baseline="-25000"/>
              <a:t>2</a:t>
            </a:r>
            <a:r>
              <a:rPr lang="en-US" altLang="zh-CN"/>
              <a:t>…</a:t>
            </a:r>
            <a:r>
              <a:rPr lang="en-US" altLang="zh-CN" i="1"/>
              <a:t>w</a:t>
            </a:r>
            <a:r>
              <a:rPr lang="en-US" altLang="zh-CN" i="1" baseline="-25000"/>
              <a:t>n</a:t>
            </a:r>
            <a:r>
              <a:rPr lang="en-US" altLang="zh-CN" baseline="-25000"/>
              <a:t>-1</a:t>
            </a:r>
            <a:r>
              <a:rPr lang="zh-CN" altLang="en-US"/>
              <a:t>更改为</a:t>
            </a:r>
            <a:r>
              <a:rPr lang="en-US" altLang="zh-CN" i="1"/>
              <a:t>x</a:t>
            </a:r>
            <a:r>
              <a:rPr lang="en-US" altLang="zh-CN" baseline="-25000"/>
              <a:t>0</a:t>
            </a:r>
            <a:r>
              <a:rPr lang="en-US" altLang="zh-CN" i="1"/>
              <a:t>x</a:t>
            </a:r>
            <a:r>
              <a:rPr lang="en-US" altLang="zh-CN" baseline="-25000"/>
              <a:t>1</a:t>
            </a:r>
            <a:r>
              <a:rPr lang="en-US" altLang="zh-CN" i="1"/>
              <a:t>x</a:t>
            </a:r>
            <a:r>
              <a:rPr lang="en-US" altLang="zh-CN" baseline="-25000"/>
              <a:t>2</a:t>
            </a:r>
            <a:r>
              <a:rPr lang="en-US" altLang="zh-CN"/>
              <a:t>…</a:t>
            </a:r>
            <a:r>
              <a:rPr lang="en-US" altLang="zh-CN" i="1"/>
              <a:t>x</a:t>
            </a:r>
            <a:r>
              <a:rPr lang="en-US" altLang="zh-CN" i="1" baseline="-25000"/>
              <a:t>n</a:t>
            </a:r>
            <a:r>
              <a:rPr lang="en-US" altLang="zh-CN" baseline="-25000"/>
              <a:t>-1</a:t>
            </a:r>
            <a:r>
              <a:rPr lang="zh-CN" altLang="en-US"/>
              <a:t>。否则，无法纠错</a:t>
            </a:r>
          </a:p>
        </p:txBody>
      </p:sp>
      <p:sp>
        <p:nvSpPr>
          <p:cNvPr id="4" name="灯片编号占位符 3"/>
          <p:cNvSpPr>
            <a:spLocks noGrp="1"/>
          </p:cNvSpPr>
          <p:nvPr>
            <p:ph type="sldNum" sz="quarter" idx="12"/>
          </p:nvPr>
        </p:nvSpPr>
        <p:spPr/>
        <p:txBody>
          <a:bodyPr/>
          <a:lstStyle/>
          <a:p>
            <a:pPr>
              <a:defRPr/>
            </a:pPr>
            <a:fld id="{E4FBC604-456D-4913-BF9C-523DE3B01454}" type="slidenum">
              <a:rPr lang="zh-CN" altLang="en-US" smtClean="0"/>
              <a:t>58</a:t>
            </a:fld>
            <a:endParaRPr lang="zh-CN" altLang="en-US"/>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p:cNvSpPr>
            <a:spLocks noGrp="1"/>
          </p:cNvSpPr>
          <p:nvPr>
            <p:ph idx="1"/>
          </p:nvPr>
        </p:nvSpPr>
        <p:spPr>
          <a:xfrm>
            <a:off x="250825" y="620713"/>
            <a:ext cx="8704263" cy="5511800"/>
          </a:xfrm>
        </p:spPr>
        <p:txBody>
          <a:bodyPr/>
          <a:lstStyle/>
          <a:p>
            <a:r>
              <a:rPr lang="zh-CN" altLang="en-US" sz="2800"/>
              <a:t>例子，利用上图的</a:t>
            </a:r>
            <a:r>
              <a:rPr lang="en-US" altLang="zh-CN" sz="2800"/>
              <a:t>(2, 1, 3)</a:t>
            </a:r>
            <a:r>
              <a:rPr lang="zh-CN" altLang="en-US" sz="2800"/>
              <a:t>卷积码，收到的串是</a:t>
            </a:r>
            <a:r>
              <a:rPr lang="en-US" altLang="zh-CN" sz="2800"/>
              <a:t>10 01 01 00 10 11 00…</a:t>
            </a:r>
            <a:r>
              <a:rPr lang="zh-CN" altLang="en-US" sz="2800"/>
              <a:t>，</a:t>
            </a:r>
            <a:r>
              <a:rPr lang="en-US" altLang="zh-CN" sz="2800" i="1"/>
              <a:t>b</a:t>
            </a:r>
            <a:r>
              <a:rPr lang="en-US" altLang="zh-CN" sz="2800"/>
              <a:t>=7</a:t>
            </a:r>
            <a:r>
              <a:rPr lang="zh-CN" altLang="en-US" sz="2800"/>
              <a:t>。初始状态在</a:t>
            </a:r>
            <a:r>
              <a:rPr lang="en-US" altLang="zh-CN" sz="2800"/>
              <a:t>a</a:t>
            </a:r>
            <a:r>
              <a:rPr lang="zh-CN" altLang="en-US" sz="2800"/>
              <a:t>。</a:t>
            </a:r>
            <a:endParaRPr lang="en-US" altLang="zh-CN" sz="2800"/>
          </a:p>
          <a:p>
            <a:pPr lvl="1"/>
            <a:r>
              <a:rPr lang="zh-CN" altLang="en-US" sz="2400"/>
              <a:t>第一步有码字</a:t>
            </a:r>
            <a:r>
              <a:rPr lang="en-US" altLang="zh-CN" sz="2400" i="1"/>
              <a:t>w</a:t>
            </a:r>
            <a:r>
              <a:rPr lang="en-US" altLang="zh-CN" sz="2400" baseline="-25000"/>
              <a:t>0</a:t>
            </a:r>
            <a:r>
              <a:rPr lang="en-US" altLang="zh-CN" sz="2400" i="1"/>
              <a:t>w</a:t>
            </a:r>
            <a:r>
              <a:rPr lang="en-US" altLang="zh-CN" sz="2400" baseline="-25000"/>
              <a:t>1</a:t>
            </a:r>
            <a:r>
              <a:rPr lang="en-US" altLang="zh-CN" sz="2400"/>
              <a:t>=10</a:t>
            </a:r>
            <a:r>
              <a:rPr lang="zh-CN" altLang="en-US" sz="2400"/>
              <a:t>，无论从状态</a:t>
            </a:r>
            <a:r>
              <a:rPr lang="en-US" altLang="zh-CN" sz="2400"/>
              <a:t>a</a:t>
            </a:r>
            <a:r>
              <a:rPr lang="zh-CN" altLang="en-US" sz="2400"/>
              <a:t>到状态</a:t>
            </a:r>
            <a:r>
              <a:rPr lang="en-US" altLang="zh-CN" sz="2400"/>
              <a:t>a</a:t>
            </a:r>
            <a:r>
              <a:rPr lang="zh-CN" altLang="en-US" sz="2400"/>
              <a:t>还是</a:t>
            </a:r>
            <a:r>
              <a:rPr lang="en-US" altLang="zh-CN" sz="2400"/>
              <a:t>b</a:t>
            </a:r>
            <a:r>
              <a:rPr lang="zh-CN" altLang="en-US" sz="2400"/>
              <a:t>，产生的输出</a:t>
            </a:r>
            <a:r>
              <a:rPr lang="en-US" altLang="zh-CN" sz="2400"/>
              <a:t>00</a:t>
            </a:r>
            <a:r>
              <a:rPr lang="zh-CN" altLang="en-US" sz="2400"/>
              <a:t>或</a:t>
            </a:r>
            <a:r>
              <a:rPr lang="en-US" altLang="zh-CN" sz="2400"/>
              <a:t>11</a:t>
            </a:r>
            <a:r>
              <a:rPr lang="zh-CN" altLang="en-US" sz="2400"/>
              <a:t>，都存在</a:t>
            </a:r>
            <a:r>
              <a:rPr lang="en-US" altLang="zh-CN" sz="2400"/>
              <a:t>1</a:t>
            </a:r>
            <a:r>
              <a:rPr lang="zh-CN" altLang="en-US" sz="2400"/>
              <a:t>个海明距离，因此活跃路径是</a:t>
            </a:r>
            <a:r>
              <a:rPr lang="en-US" altLang="zh-CN" sz="2400"/>
              <a:t>2</a:t>
            </a:r>
            <a:r>
              <a:rPr lang="zh-CN" altLang="en-US" sz="2400"/>
              <a:t>条</a:t>
            </a:r>
            <a:endParaRPr lang="en-US" altLang="zh-CN" sz="2400"/>
          </a:p>
          <a:p>
            <a:pPr lvl="1"/>
            <a:endParaRPr lang="en-US" altLang="zh-CN" sz="2400"/>
          </a:p>
        </p:txBody>
      </p:sp>
      <p:sp>
        <p:nvSpPr>
          <p:cNvPr id="4" name="灯片编号占位符 3"/>
          <p:cNvSpPr>
            <a:spLocks noGrp="1"/>
          </p:cNvSpPr>
          <p:nvPr>
            <p:ph type="sldNum" sz="quarter" idx="12"/>
          </p:nvPr>
        </p:nvSpPr>
        <p:spPr/>
        <p:txBody>
          <a:bodyPr/>
          <a:lstStyle/>
          <a:p>
            <a:pPr>
              <a:defRPr/>
            </a:pPr>
            <a:fld id="{10744CE1-7954-46E0-9950-59423E35C912}" type="slidenum">
              <a:rPr lang="zh-CN" altLang="en-US" smtClean="0"/>
              <a:t>59</a:t>
            </a:fld>
            <a:endParaRPr lang="zh-CN" altLang="en-US"/>
          </a:p>
        </p:txBody>
      </p:sp>
      <p:pic>
        <p:nvPicPr>
          <p:cNvPr id="77828" name="Picture 2"/>
          <p:cNvPicPr>
            <a:picLocks noChangeAspect="1" noChangeArrowheads="1"/>
          </p:cNvPicPr>
          <p:nvPr/>
        </p:nvPicPr>
        <p:blipFill>
          <a:blip r:embed="rId2"/>
          <a:srcRect/>
          <a:stretch>
            <a:fillRect/>
          </a:stretch>
        </p:blipFill>
        <p:spPr bwMode="auto">
          <a:xfrm>
            <a:off x="1125855" y="2348865"/>
            <a:ext cx="6690995" cy="3966845"/>
          </a:xfrm>
          <a:prstGeom prst="rect">
            <a:avLst/>
          </a:prstGeom>
          <a:noFill/>
          <a:ln w="9525">
            <a:noFill/>
            <a:miter lim="800000"/>
            <a:headEnd/>
            <a:tailEnd/>
          </a:ln>
        </p:spPr>
      </p:pic>
      <p:sp>
        <p:nvSpPr>
          <p:cNvPr id="11" name="椭圆 10"/>
          <p:cNvSpPr/>
          <p:nvPr/>
        </p:nvSpPr>
        <p:spPr>
          <a:xfrm>
            <a:off x="2332355" y="2640965"/>
            <a:ext cx="57594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400935" y="3072765"/>
            <a:ext cx="57594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848995"/>
          </a:xfrm>
        </p:spPr>
        <p:txBody>
          <a:bodyPr/>
          <a:lstStyle/>
          <a:p>
            <a:r>
              <a:rPr lang="zh-CN" altLang="en-US" sz="3600"/>
              <a:t>本章内容</a:t>
            </a:r>
          </a:p>
        </p:txBody>
      </p:sp>
      <p:sp>
        <p:nvSpPr>
          <p:cNvPr id="3" name="内容占位符 2"/>
          <p:cNvSpPr>
            <a:spLocks noGrp="1"/>
          </p:cNvSpPr>
          <p:nvPr>
            <p:ph idx="1"/>
          </p:nvPr>
        </p:nvSpPr>
        <p:spPr>
          <a:xfrm>
            <a:off x="250825" y="923290"/>
            <a:ext cx="8704580" cy="4922520"/>
          </a:xfrm>
        </p:spPr>
        <p:txBody>
          <a:bodyPr/>
          <a:lstStyle/>
          <a:p>
            <a:r>
              <a:rPr lang="zh-CN" altLang="en-US" sz="2800"/>
              <a:t>差错检测</a:t>
            </a:r>
          </a:p>
          <a:p>
            <a:pPr lvl="1"/>
            <a:r>
              <a:rPr lang="zh-CN" altLang="en-US" sz="2400"/>
              <a:t>奇偶校验</a:t>
            </a:r>
          </a:p>
          <a:p>
            <a:pPr lvl="1"/>
            <a:r>
              <a:rPr lang="zh-CN" altLang="en-US" sz="2400"/>
              <a:t>循环冗余校验</a:t>
            </a:r>
          </a:p>
          <a:p>
            <a:r>
              <a:rPr lang="zh-CN" altLang="en-US" sz="2800"/>
              <a:t>纠错码</a:t>
            </a:r>
          </a:p>
          <a:p>
            <a:pPr lvl="1"/>
            <a:r>
              <a:rPr lang="en-US" altLang="zh-CN" sz="2400">
                <a:sym typeface="+mn-ea"/>
              </a:rPr>
              <a:t>hamming</a:t>
            </a:r>
            <a:r>
              <a:rPr lang="zh-CN" altLang="en-US" sz="2400"/>
              <a:t>码</a:t>
            </a:r>
          </a:p>
          <a:p>
            <a:pPr lvl="1"/>
            <a:r>
              <a:rPr lang="zh-CN" altLang="en-US" sz="2400"/>
              <a:t>循环码</a:t>
            </a:r>
          </a:p>
          <a:p>
            <a:pPr lvl="2"/>
            <a:r>
              <a:rPr lang="en-US" altLang="zh-CN" sz="2055"/>
              <a:t>BCH</a:t>
            </a:r>
            <a:r>
              <a:rPr lang="zh-CN" altLang="en-US" sz="2055"/>
              <a:t>码</a:t>
            </a:r>
          </a:p>
          <a:p>
            <a:pPr lvl="2"/>
            <a:r>
              <a:rPr lang="en-US" altLang="zh-CN" sz="2055"/>
              <a:t>Reed-Solomon codes</a:t>
            </a:r>
          </a:p>
          <a:p>
            <a:pPr lvl="1"/>
            <a:r>
              <a:rPr lang="zh-CN" altLang="en-US" sz="2400"/>
              <a:t>块交错</a:t>
            </a:r>
          </a:p>
          <a:p>
            <a:r>
              <a:rPr lang="zh-CN" altLang="en-US" sz="2800"/>
              <a:t>卷积码</a:t>
            </a:r>
          </a:p>
          <a:p>
            <a:pPr lvl="1"/>
            <a:r>
              <a:rPr lang="en-US" altLang="zh-CN" sz="2450"/>
              <a:t>decoding</a:t>
            </a:r>
          </a:p>
          <a:p>
            <a:pPr lvl="1"/>
            <a:r>
              <a:rPr lang="en-US" altLang="zh-CN" sz="2450"/>
              <a:t>Turbo coding</a:t>
            </a:r>
          </a:p>
          <a:p>
            <a:r>
              <a:rPr lang="zh-CN" altLang="en-US" sz="2800"/>
              <a:t>自动重传协议</a:t>
            </a:r>
          </a:p>
        </p:txBody>
      </p:sp>
      <p:sp>
        <p:nvSpPr>
          <p:cNvPr id="4" name="灯片编号占位符 3"/>
          <p:cNvSpPr>
            <a:spLocks noGrp="1"/>
          </p:cNvSpPr>
          <p:nvPr>
            <p:ph type="sldNum" sz="quarter" idx="12"/>
          </p:nvPr>
        </p:nvSpPr>
        <p:spPr/>
        <p:txBody>
          <a:bodyPr/>
          <a:lstStyle/>
          <a:p>
            <a:pPr>
              <a:defRPr/>
            </a:pPr>
            <a:fld id="{A4BD23EE-878F-4211-9AFD-E057CA95343B}" type="slidenum">
              <a:rPr lang="zh-CN" altLang="en-US"/>
              <a:t>6</a:t>
            </a:fld>
            <a:endParaRPr lang="zh-CN" altLang="en-US"/>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25855" y="2348865"/>
            <a:ext cx="6690360" cy="3966210"/>
            <a:chOff x="1773" y="3699"/>
            <a:chExt cx="10536" cy="6246"/>
          </a:xfrm>
        </p:grpSpPr>
        <p:pic>
          <p:nvPicPr>
            <p:cNvPr id="77828" name="Picture 2"/>
            <p:cNvPicPr>
              <a:picLocks noChangeAspect="1" noChangeArrowheads="1"/>
            </p:cNvPicPr>
            <p:nvPr/>
          </p:nvPicPr>
          <p:blipFill>
            <a:blip r:embed="rId2"/>
            <a:srcRect/>
            <a:stretch>
              <a:fillRect/>
            </a:stretch>
          </p:blipFill>
          <p:spPr bwMode="auto">
            <a:xfrm>
              <a:off x="1773" y="3699"/>
              <a:ext cx="10537" cy="6247"/>
            </a:xfrm>
            <a:prstGeom prst="rect">
              <a:avLst/>
            </a:prstGeom>
            <a:noFill/>
            <a:ln w="9525">
              <a:noFill/>
              <a:miter lim="800000"/>
              <a:headEnd/>
              <a:tailEnd/>
            </a:ln>
          </p:spPr>
        </p:pic>
        <p:cxnSp>
          <p:nvCxnSpPr>
            <p:cNvPr id="7" name="直接连接符 6"/>
            <p:cNvCxnSpPr/>
            <p:nvPr/>
          </p:nvCxnSpPr>
          <p:spPr>
            <a:xfrm>
              <a:off x="3478" y="4717"/>
              <a:ext cx="1114" cy="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458" y="4720"/>
              <a:ext cx="1247" cy="124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2945" name="内容占位符 2"/>
          <p:cNvSpPr>
            <a:spLocks noGrp="1"/>
          </p:cNvSpPr>
          <p:nvPr>
            <p:ph idx="1"/>
          </p:nvPr>
        </p:nvSpPr>
        <p:spPr>
          <a:xfrm>
            <a:off x="250825" y="620713"/>
            <a:ext cx="8704263" cy="5511800"/>
          </a:xfrm>
        </p:spPr>
        <p:txBody>
          <a:bodyPr/>
          <a:lstStyle/>
          <a:p>
            <a:r>
              <a:rPr lang="zh-CN" altLang="en-US" sz="2800"/>
              <a:t>例子，利用上图的</a:t>
            </a:r>
            <a:r>
              <a:rPr lang="en-US" altLang="zh-CN" sz="2800"/>
              <a:t>(2, 1, 3)</a:t>
            </a:r>
            <a:r>
              <a:rPr lang="zh-CN" altLang="en-US" sz="2800"/>
              <a:t>卷积码，收到的串是</a:t>
            </a:r>
            <a:r>
              <a:rPr lang="en-US" altLang="zh-CN" sz="2800"/>
              <a:t>10 01 01 00 10 11 00…</a:t>
            </a:r>
            <a:r>
              <a:rPr lang="zh-CN" altLang="en-US" sz="2800"/>
              <a:t>，</a:t>
            </a:r>
            <a:r>
              <a:rPr lang="en-US" altLang="zh-CN" sz="2800" i="1"/>
              <a:t>b</a:t>
            </a:r>
            <a:r>
              <a:rPr lang="en-US" altLang="zh-CN" sz="2800"/>
              <a:t>=7</a:t>
            </a:r>
            <a:r>
              <a:rPr lang="zh-CN" altLang="en-US" sz="2800"/>
              <a:t>。初始状态在</a:t>
            </a:r>
            <a:r>
              <a:rPr lang="en-US" altLang="zh-CN" sz="2800"/>
              <a:t>a</a:t>
            </a:r>
            <a:r>
              <a:rPr lang="zh-CN" altLang="en-US" sz="2800"/>
              <a:t>。</a:t>
            </a:r>
            <a:endParaRPr lang="en-US" altLang="zh-CN" sz="2800"/>
          </a:p>
          <a:p>
            <a:pPr lvl="1"/>
            <a:r>
              <a:rPr lang="zh-CN" altLang="en-US" sz="2400"/>
              <a:t>在第二步，有码字</a:t>
            </a:r>
            <a:r>
              <a:rPr lang="en-US" altLang="zh-CN" sz="2400" i="1"/>
              <a:t>w</a:t>
            </a:r>
            <a:r>
              <a:rPr lang="en-US" altLang="zh-CN" sz="2400" baseline="-25000"/>
              <a:t>2</a:t>
            </a:r>
            <a:r>
              <a:rPr lang="en-US" altLang="zh-CN" sz="2400" i="1"/>
              <a:t>w</a:t>
            </a:r>
            <a:r>
              <a:rPr lang="en-US" altLang="zh-CN" sz="2400" baseline="-25000"/>
              <a:t>3</a:t>
            </a:r>
            <a:r>
              <a:rPr lang="en-US" altLang="zh-CN" sz="2400"/>
              <a:t>=01</a:t>
            </a:r>
            <a:r>
              <a:rPr lang="zh-CN" altLang="en-US" sz="2400"/>
              <a:t>，计算</a:t>
            </a:r>
            <a:r>
              <a:rPr lang="en-US" altLang="zh-CN" sz="2400"/>
              <a:t>4</a:t>
            </a:r>
            <a:r>
              <a:rPr lang="zh-CN" altLang="en-US" sz="2400"/>
              <a:t>条可能的路径，距离分别为</a:t>
            </a:r>
            <a:r>
              <a:rPr lang="en-US" altLang="zh-CN" sz="2400"/>
              <a:t>2</a:t>
            </a:r>
            <a:r>
              <a:rPr lang="zh-CN" altLang="en-US" sz="2400"/>
              <a:t>、</a:t>
            </a:r>
            <a:r>
              <a:rPr lang="en-US" altLang="zh-CN" sz="2400"/>
              <a:t>2</a:t>
            </a:r>
            <a:r>
              <a:rPr lang="zh-CN" altLang="en-US" sz="2400"/>
              <a:t>、</a:t>
            </a:r>
            <a:r>
              <a:rPr lang="en-US" altLang="zh-CN" sz="2400"/>
              <a:t>3</a:t>
            </a:r>
            <a:r>
              <a:rPr lang="zh-CN" altLang="en-US" sz="2400"/>
              <a:t>、</a:t>
            </a:r>
            <a:r>
              <a:rPr lang="en-US" altLang="zh-CN" sz="2400"/>
              <a:t>1</a:t>
            </a:r>
            <a:r>
              <a:rPr lang="zh-CN" altLang="en-US" sz="2400"/>
              <a:t>，有</a:t>
            </a:r>
            <a:r>
              <a:rPr lang="en-US" altLang="zh-CN" sz="2400"/>
              <a:t>4</a:t>
            </a:r>
            <a:r>
              <a:rPr lang="zh-CN" altLang="en-US" sz="2400"/>
              <a:t>条活跃路径；</a:t>
            </a:r>
            <a:endParaRPr lang="en-US" altLang="zh-CN" sz="2400"/>
          </a:p>
        </p:txBody>
      </p:sp>
      <p:sp>
        <p:nvSpPr>
          <p:cNvPr id="4" name="灯片编号占位符 3"/>
          <p:cNvSpPr>
            <a:spLocks noGrp="1"/>
          </p:cNvSpPr>
          <p:nvPr>
            <p:ph type="sldNum" sz="quarter" idx="12"/>
          </p:nvPr>
        </p:nvSpPr>
        <p:spPr/>
        <p:txBody>
          <a:bodyPr/>
          <a:lstStyle/>
          <a:p>
            <a:pPr>
              <a:defRPr/>
            </a:pPr>
            <a:fld id="{10744CE1-7954-46E0-9950-59423E35C912}" type="slidenum">
              <a:rPr lang="zh-CN" altLang="en-US" smtClean="0"/>
              <a:t>60</a:t>
            </a:fld>
            <a:endParaRPr lang="zh-CN" altLang="en-US"/>
          </a:p>
        </p:txBody>
      </p:sp>
      <p:sp>
        <p:nvSpPr>
          <p:cNvPr id="11" name="椭圆 10"/>
          <p:cNvSpPr/>
          <p:nvPr/>
        </p:nvSpPr>
        <p:spPr>
          <a:xfrm>
            <a:off x="3120390" y="2649855"/>
            <a:ext cx="57594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6445" y="4709795"/>
            <a:ext cx="57594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306445" y="4014470"/>
            <a:ext cx="57594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199765" y="3161030"/>
            <a:ext cx="57594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6300" y="2621280"/>
            <a:ext cx="619125" cy="460375"/>
          </a:xfrm>
          <a:prstGeom prst="rect">
            <a:avLst/>
          </a:prstGeom>
          <a:noFill/>
        </p:spPr>
        <p:txBody>
          <a:bodyPr wrap="square" rtlCol="0">
            <a:spAutoFit/>
          </a:bodyPr>
          <a:lstStyle/>
          <a:p>
            <a:r>
              <a:rPr lang="en-US" altLang="zh-CN" sz="2400">
                <a:solidFill>
                  <a:srgbClr val="C00000"/>
                </a:solidFill>
              </a:rPr>
              <a:t>2</a:t>
            </a:r>
          </a:p>
        </p:txBody>
      </p:sp>
      <p:sp>
        <p:nvSpPr>
          <p:cNvPr id="12" name="文本框 11"/>
          <p:cNvSpPr txBox="1"/>
          <p:nvPr/>
        </p:nvSpPr>
        <p:spPr>
          <a:xfrm>
            <a:off x="3416300" y="3198495"/>
            <a:ext cx="619125" cy="460375"/>
          </a:xfrm>
          <a:prstGeom prst="rect">
            <a:avLst/>
          </a:prstGeom>
          <a:noFill/>
        </p:spPr>
        <p:txBody>
          <a:bodyPr wrap="square" rtlCol="0">
            <a:spAutoFit/>
          </a:bodyPr>
          <a:lstStyle/>
          <a:p>
            <a:r>
              <a:rPr lang="en-US" altLang="zh-CN" sz="2400">
                <a:solidFill>
                  <a:srgbClr val="C00000"/>
                </a:solidFill>
              </a:rPr>
              <a:t>2</a:t>
            </a:r>
          </a:p>
        </p:txBody>
      </p:sp>
      <p:sp>
        <p:nvSpPr>
          <p:cNvPr id="13" name="文本框 12"/>
          <p:cNvSpPr txBox="1"/>
          <p:nvPr/>
        </p:nvSpPr>
        <p:spPr>
          <a:xfrm>
            <a:off x="3540125" y="4000500"/>
            <a:ext cx="619125" cy="460375"/>
          </a:xfrm>
          <a:prstGeom prst="rect">
            <a:avLst/>
          </a:prstGeom>
          <a:noFill/>
        </p:spPr>
        <p:txBody>
          <a:bodyPr wrap="square" rtlCol="0">
            <a:spAutoFit/>
          </a:bodyPr>
          <a:lstStyle/>
          <a:p>
            <a:r>
              <a:rPr lang="en-US" altLang="zh-CN" sz="2400">
                <a:solidFill>
                  <a:srgbClr val="C00000"/>
                </a:solidFill>
              </a:rPr>
              <a:t>3</a:t>
            </a:r>
          </a:p>
        </p:txBody>
      </p:sp>
      <p:sp>
        <p:nvSpPr>
          <p:cNvPr id="14" name="文本框 13"/>
          <p:cNvSpPr txBox="1"/>
          <p:nvPr/>
        </p:nvSpPr>
        <p:spPr>
          <a:xfrm>
            <a:off x="3284855" y="4709795"/>
            <a:ext cx="619125" cy="460375"/>
          </a:xfrm>
          <a:prstGeom prst="rect">
            <a:avLst/>
          </a:prstGeom>
          <a:noFill/>
        </p:spPr>
        <p:txBody>
          <a:bodyPr wrap="square" rtlCol="0">
            <a:spAutoFit/>
          </a:bodyPr>
          <a:lstStyle/>
          <a:p>
            <a:r>
              <a:rPr lang="en-US" altLang="zh-CN" sz="2400">
                <a:solidFill>
                  <a:srgbClr val="C00000"/>
                </a:solidFill>
              </a:rPr>
              <a:t>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bldLvl="0" animBg="1"/>
      <p:bldP spid="5" grpId="0" bldLvl="0" animBg="1"/>
      <p:bldP spid="6" grpId="0" bldLvl="0" animBg="1"/>
      <p:bldP spid="10" grpId="0"/>
      <p:bldP spid="12" grpId="0"/>
      <p:bldP spid="13" grpId="0"/>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p:cNvSpPr>
            <a:spLocks noGrp="1"/>
          </p:cNvSpPr>
          <p:nvPr>
            <p:ph idx="1"/>
          </p:nvPr>
        </p:nvSpPr>
        <p:spPr>
          <a:xfrm>
            <a:off x="250825" y="620713"/>
            <a:ext cx="8704263" cy="5511800"/>
          </a:xfrm>
        </p:spPr>
        <p:txBody>
          <a:bodyPr/>
          <a:lstStyle/>
          <a:p>
            <a:r>
              <a:rPr lang="zh-CN" altLang="en-US" sz="2800"/>
              <a:t>例子，利用上图的</a:t>
            </a:r>
            <a:r>
              <a:rPr lang="en-US" altLang="zh-CN" sz="2800"/>
              <a:t>(2, 1, 3)</a:t>
            </a:r>
            <a:r>
              <a:rPr lang="zh-CN" altLang="en-US" sz="2800"/>
              <a:t>卷积码，收到的串是</a:t>
            </a:r>
            <a:r>
              <a:rPr lang="en-US" altLang="zh-CN" sz="2800"/>
              <a:t>10 01 </a:t>
            </a:r>
            <a:r>
              <a:rPr lang="en-US" altLang="zh-CN" sz="2800">
                <a:solidFill>
                  <a:srgbClr val="C00000"/>
                </a:solidFill>
              </a:rPr>
              <a:t>01</a:t>
            </a:r>
            <a:r>
              <a:rPr lang="en-US" altLang="zh-CN" sz="2800"/>
              <a:t> 00 10 11 00…</a:t>
            </a:r>
            <a:r>
              <a:rPr lang="zh-CN" altLang="en-US" sz="2800"/>
              <a:t>，</a:t>
            </a:r>
            <a:r>
              <a:rPr lang="en-US" altLang="zh-CN" sz="2800" i="1"/>
              <a:t>b</a:t>
            </a:r>
            <a:r>
              <a:rPr lang="en-US" altLang="zh-CN" sz="2800"/>
              <a:t>=7</a:t>
            </a:r>
            <a:r>
              <a:rPr lang="zh-CN" altLang="en-US" sz="2800"/>
              <a:t>。初始状态在</a:t>
            </a:r>
            <a:r>
              <a:rPr lang="en-US" altLang="zh-CN" sz="2800"/>
              <a:t>a</a:t>
            </a:r>
            <a:r>
              <a:rPr lang="zh-CN" altLang="en-US" sz="2800"/>
              <a:t>。</a:t>
            </a:r>
            <a:endParaRPr lang="en-US" altLang="zh-CN" sz="2800"/>
          </a:p>
          <a:p>
            <a:pPr lvl="1"/>
            <a:r>
              <a:rPr lang="zh-CN" altLang="en-US" sz="2400"/>
              <a:t>在第三步，一些路径不再活跃，因为有距离更短的路径经过相同的状态，例如，路径</a:t>
            </a:r>
            <a:r>
              <a:rPr lang="en-US" altLang="zh-CN" sz="2400"/>
              <a:t>a-a-a-a</a:t>
            </a:r>
            <a:r>
              <a:rPr lang="zh-CN" altLang="en-US" sz="2400"/>
              <a:t>的距离是</a:t>
            </a:r>
            <a:r>
              <a:rPr lang="en-US" altLang="zh-CN" sz="2400"/>
              <a:t>3</a:t>
            </a:r>
            <a:r>
              <a:rPr lang="zh-CN" altLang="en-US" sz="2400"/>
              <a:t>，而</a:t>
            </a:r>
            <a:r>
              <a:rPr lang="en-US" altLang="zh-CN" sz="2400"/>
              <a:t>a-b-c-a</a:t>
            </a:r>
            <a:r>
              <a:rPr lang="zh-CN" altLang="en-US" sz="2400"/>
              <a:t>的距离是</a:t>
            </a:r>
            <a:r>
              <a:rPr lang="en-US" altLang="zh-CN" sz="2400"/>
              <a:t>4</a:t>
            </a:r>
            <a:r>
              <a:rPr lang="zh-CN" altLang="en-US" sz="2400"/>
              <a:t>，因此状态</a:t>
            </a:r>
            <a:r>
              <a:rPr lang="en-US" altLang="zh-CN" sz="2400"/>
              <a:t>a</a:t>
            </a:r>
            <a:r>
              <a:rPr lang="zh-CN" altLang="en-US" sz="2400"/>
              <a:t>上的合法路径是</a:t>
            </a:r>
            <a:r>
              <a:rPr lang="en-US" altLang="zh-CN" sz="2400"/>
              <a:t>a-a-a-a</a:t>
            </a:r>
            <a:r>
              <a:rPr lang="zh-CN" altLang="en-US" sz="2400"/>
              <a:t>，非</a:t>
            </a:r>
            <a:r>
              <a:rPr lang="en-US" altLang="zh-CN" sz="2400"/>
              <a:t> a-b-c-a</a:t>
            </a:r>
          </a:p>
        </p:txBody>
      </p:sp>
      <p:sp>
        <p:nvSpPr>
          <p:cNvPr id="4" name="灯片编号占位符 3"/>
          <p:cNvSpPr>
            <a:spLocks noGrp="1"/>
          </p:cNvSpPr>
          <p:nvPr>
            <p:ph type="sldNum" sz="quarter" idx="12"/>
          </p:nvPr>
        </p:nvSpPr>
        <p:spPr/>
        <p:txBody>
          <a:bodyPr/>
          <a:lstStyle/>
          <a:p>
            <a:pPr>
              <a:defRPr/>
            </a:pPr>
            <a:fld id="{10744CE1-7954-46E0-9950-59423E35C912}" type="slidenum">
              <a:rPr lang="zh-CN" altLang="en-US" smtClean="0"/>
              <a:t>61</a:t>
            </a:fld>
            <a:endParaRPr lang="zh-CN" altLang="en-US"/>
          </a:p>
        </p:txBody>
      </p:sp>
      <p:grpSp>
        <p:nvGrpSpPr>
          <p:cNvPr id="9" name="组合 8"/>
          <p:cNvGrpSpPr/>
          <p:nvPr/>
        </p:nvGrpSpPr>
        <p:grpSpPr>
          <a:xfrm>
            <a:off x="1257935" y="2750820"/>
            <a:ext cx="6690360" cy="3966210"/>
            <a:chOff x="1773" y="3699"/>
            <a:chExt cx="10536" cy="6246"/>
          </a:xfrm>
        </p:grpSpPr>
        <p:pic>
          <p:nvPicPr>
            <p:cNvPr id="77828" name="Picture 2"/>
            <p:cNvPicPr>
              <a:picLocks noChangeAspect="1" noChangeArrowheads="1"/>
            </p:cNvPicPr>
            <p:nvPr/>
          </p:nvPicPr>
          <p:blipFill>
            <a:blip r:embed="rId2"/>
            <a:srcRect/>
            <a:stretch>
              <a:fillRect/>
            </a:stretch>
          </p:blipFill>
          <p:spPr bwMode="auto">
            <a:xfrm>
              <a:off x="1773" y="3699"/>
              <a:ext cx="10537" cy="6247"/>
            </a:xfrm>
            <a:prstGeom prst="rect">
              <a:avLst/>
            </a:prstGeom>
            <a:noFill/>
            <a:ln w="9525">
              <a:noFill/>
              <a:miter lim="800000"/>
              <a:headEnd/>
              <a:tailEnd/>
            </a:ln>
          </p:spPr>
        </p:pic>
        <p:cxnSp>
          <p:nvCxnSpPr>
            <p:cNvPr id="7" name="直接连接符 6"/>
            <p:cNvCxnSpPr/>
            <p:nvPr/>
          </p:nvCxnSpPr>
          <p:spPr>
            <a:xfrm>
              <a:off x="3478" y="4717"/>
              <a:ext cx="1114" cy="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458" y="4720"/>
              <a:ext cx="1247" cy="124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3204210" y="3419475"/>
            <a:ext cx="647700" cy="952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3131820" y="3429000"/>
            <a:ext cx="791845" cy="79248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3119755" y="4211955"/>
            <a:ext cx="803910" cy="80137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119755" y="4221480"/>
            <a:ext cx="803910" cy="158369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020820" y="3056890"/>
            <a:ext cx="57594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020820" y="3888105"/>
            <a:ext cx="455295" cy="431800"/>
          </a:xfrm>
          <a:prstGeom prst="ellipse">
            <a:avLst/>
          </a:prstGeom>
          <a:solidFill>
            <a:schemeClr val="accent1">
              <a:alpha val="15000"/>
            </a:schemeClr>
          </a:solid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3985260" y="3409950"/>
            <a:ext cx="647700" cy="952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rot="240000">
            <a:off x="4293235" y="2915920"/>
            <a:ext cx="619125" cy="460375"/>
          </a:xfrm>
          <a:prstGeom prst="rect">
            <a:avLst/>
          </a:prstGeom>
          <a:noFill/>
        </p:spPr>
        <p:txBody>
          <a:bodyPr wrap="square" rtlCol="0">
            <a:spAutoFit/>
          </a:bodyPr>
          <a:lstStyle/>
          <a:p>
            <a:r>
              <a:rPr lang="en-US" altLang="zh-CN" sz="2400">
                <a:solidFill>
                  <a:srgbClr val="C00000"/>
                </a:solidFill>
              </a:rPr>
              <a:t>3</a:t>
            </a:r>
          </a:p>
        </p:txBody>
      </p:sp>
      <p:sp>
        <p:nvSpPr>
          <p:cNvPr id="14" name="文本框 13"/>
          <p:cNvSpPr txBox="1"/>
          <p:nvPr/>
        </p:nvSpPr>
        <p:spPr>
          <a:xfrm>
            <a:off x="4157980" y="3761105"/>
            <a:ext cx="619125" cy="460375"/>
          </a:xfrm>
          <a:prstGeom prst="rect">
            <a:avLst/>
          </a:prstGeom>
          <a:noFill/>
        </p:spPr>
        <p:txBody>
          <a:bodyPr wrap="square" rtlCol="0">
            <a:spAutoFit/>
          </a:bodyPr>
          <a:lstStyle/>
          <a:p>
            <a:r>
              <a:rPr lang="en-US" altLang="zh-CN" sz="2400">
                <a:solidFill>
                  <a:srgbClr val="C00000"/>
                </a:solidFill>
              </a:rPr>
              <a:t>4</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10"/>
                                        </p:tgtEl>
                                        <p:attrNameLst>
                                          <p:attrName>ppt_x</p:attrName>
                                        </p:attrNameLst>
                                      </p:cBhvr>
                                      <p:tavLst>
                                        <p:tav tm="0">
                                          <p:val>
                                            <p:strVal val="ppt_x"/>
                                          </p:val>
                                        </p:tav>
                                        <p:tav tm="100000">
                                          <p:val>
                                            <p:strVal val="ppt_x"/>
                                          </p:val>
                                        </p:tav>
                                      </p:tavLst>
                                    </p:anim>
                                    <p:anim calcmode="lin" valueType="num">
                                      <p:cBhvr additive="base">
                                        <p:cTn id="31" dur="500"/>
                                        <p:tgtEl>
                                          <p:spTgt spid="10"/>
                                        </p:tgtEl>
                                        <p:attrNameLst>
                                          <p:attrName>ppt_y</p:attrName>
                                        </p:attrNameLst>
                                      </p:cBhvr>
                                      <p:tavLst>
                                        <p:tav tm="0">
                                          <p:val>
                                            <p:strVal val="ppt_y"/>
                                          </p:val>
                                        </p:tav>
                                        <p:tav tm="100000">
                                          <p:val>
                                            <p:strVal val="1+ppt_h/2"/>
                                          </p:val>
                                        </p:tav>
                                      </p:tavLst>
                                    </p:anim>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0" grpId="0" bldLvl="0" animBg="1"/>
      <p:bldP spid="10" grpId="1" animBg="1"/>
      <p:bldP spid="13" grpId="0"/>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p:txBody>
          <a:bodyPr/>
          <a:lstStyle/>
          <a:p>
            <a:endParaRPr lang="zh-CN" altLang="en-US"/>
          </a:p>
        </p:txBody>
      </p:sp>
      <p:sp>
        <p:nvSpPr>
          <p:cNvPr id="81922"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7A2F9AB-2948-4395-A1B7-5D11DF655992}" type="slidenum">
              <a:rPr lang="zh-CN" altLang="en-US" smtClean="0"/>
              <a:t>62</a:t>
            </a:fld>
            <a:endParaRPr lang="zh-CN" altLang="en-US"/>
          </a:p>
        </p:txBody>
      </p:sp>
      <p:pic>
        <p:nvPicPr>
          <p:cNvPr id="81924" name="Picture 2"/>
          <p:cNvPicPr>
            <a:picLocks noChangeAspect="1" noChangeArrowheads="1"/>
          </p:cNvPicPr>
          <p:nvPr/>
        </p:nvPicPr>
        <p:blipFill>
          <a:blip r:embed="rId2"/>
          <a:srcRect/>
          <a:stretch>
            <a:fillRect/>
          </a:stretch>
        </p:blipFill>
        <p:spPr bwMode="auto">
          <a:xfrm>
            <a:off x="0" y="0"/>
            <a:ext cx="8674100" cy="6858000"/>
          </a:xfrm>
          <a:prstGeom prst="rect">
            <a:avLst/>
          </a:prstGeom>
          <a:noFill/>
          <a:ln w="9525">
            <a:noFill/>
            <a:miter lim="800000"/>
            <a:headEnd/>
            <a:tailEnd/>
          </a:ln>
        </p:spPr>
      </p:pic>
    </p:spTree>
    <p:extLst>
      <p:ext uri="{BB962C8B-B14F-4D97-AF65-F5344CB8AC3E}">
        <p14:creationId xmlns:p14="http://schemas.microsoft.com/office/powerpoint/2010/main" val="258216767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p:cNvSpPr>
            <a:spLocks noGrp="1"/>
          </p:cNvSpPr>
          <p:nvPr>
            <p:ph idx="1"/>
          </p:nvPr>
        </p:nvSpPr>
        <p:spPr>
          <a:xfrm>
            <a:off x="250825" y="620713"/>
            <a:ext cx="8704263" cy="5511800"/>
          </a:xfrm>
        </p:spPr>
        <p:txBody>
          <a:bodyPr/>
          <a:lstStyle/>
          <a:p>
            <a:r>
              <a:rPr lang="zh-CN" altLang="en-US" sz="2800"/>
              <a:t>例子，利用上图的</a:t>
            </a:r>
            <a:r>
              <a:rPr lang="en-US" altLang="zh-CN" sz="2800"/>
              <a:t>(2, 1, 3)</a:t>
            </a:r>
            <a:r>
              <a:rPr lang="zh-CN" altLang="en-US" sz="2800"/>
              <a:t>卷积码，收到的串是</a:t>
            </a:r>
            <a:r>
              <a:rPr lang="en-US" altLang="zh-CN" sz="2800"/>
              <a:t>10 01 01 00 10 11 00…</a:t>
            </a:r>
            <a:r>
              <a:rPr lang="zh-CN" altLang="en-US" sz="2800"/>
              <a:t>，</a:t>
            </a:r>
            <a:r>
              <a:rPr lang="en-US" altLang="zh-CN" sz="2800" i="1"/>
              <a:t>b</a:t>
            </a:r>
            <a:r>
              <a:rPr lang="en-US" altLang="zh-CN" sz="2800"/>
              <a:t>=7</a:t>
            </a:r>
            <a:r>
              <a:rPr lang="zh-CN" altLang="en-US" sz="2800"/>
              <a:t>。初始状态在</a:t>
            </a:r>
            <a:r>
              <a:rPr lang="en-US" altLang="zh-CN" sz="2800"/>
              <a:t>a</a:t>
            </a:r>
            <a:r>
              <a:rPr lang="zh-CN" altLang="en-US" sz="2800"/>
              <a:t>。</a:t>
            </a:r>
            <a:endParaRPr lang="en-US" altLang="zh-CN" sz="2800"/>
          </a:p>
          <a:p>
            <a:pPr lvl="1"/>
            <a:r>
              <a:rPr lang="zh-CN" altLang="en-US" sz="2400"/>
              <a:t>第</a:t>
            </a:r>
            <a:r>
              <a:rPr lang="en-US" altLang="zh-CN" sz="2400"/>
              <a:t>7</a:t>
            </a:r>
            <a:r>
              <a:rPr lang="zh-CN" altLang="en-US" sz="2400"/>
              <a:t>步，所有的活跃路径第一条边</a:t>
            </a:r>
            <a:r>
              <a:rPr lang="en-US" altLang="zh-CN" sz="2400"/>
              <a:t>a-b</a:t>
            </a:r>
            <a:r>
              <a:rPr lang="zh-CN" altLang="en-US" sz="2400"/>
              <a:t>都对应输出</a:t>
            </a:r>
            <a:r>
              <a:rPr lang="en-US" altLang="zh-CN" sz="2400"/>
              <a:t>11</a:t>
            </a:r>
            <a:r>
              <a:rPr lang="zh-CN" altLang="en-US" sz="2400"/>
              <a:t>，则可以把接收到的第一个码字</a:t>
            </a:r>
            <a:r>
              <a:rPr lang="en-US" altLang="zh-CN" sz="2400" i="1"/>
              <a:t>w</a:t>
            </a:r>
            <a:r>
              <a:rPr lang="en-US" altLang="zh-CN" sz="2400" baseline="-25000"/>
              <a:t>0</a:t>
            </a:r>
            <a:r>
              <a:rPr lang="en-US" altLang="zh-CN" sz="2400" i="1"/>
              <a:t>w</a:t>
            </a:r>
            <a:r>
              <a:rPr lang="en-US" altLang="zh-CN" sz="2400" baseline="-25000"/>
              <a:t>1</a:t>
            </a:r>
            <a:r>
              <a:rPr lang="zh-CN" altLang="en-US" sz="2400"/>
              <a:t>更正为</a:t>
            </a:r>
            <a:r>
              <a:rPr lang="en-US" altLang="zh-CN" sz="2400"/>
              <a:t>11</a:t>
            </a:r>
            <a:r>
              <a:rPr lang="zh-CN" altLang="en-US" sz="2400"/>
              <a:t>。</a:t>
            </a:r>
            <a:endParaRPr lang="en-US" altLang="zh-CN" sz="2400"/>
          </a:p>
          <a:p>
            <a:pPr lvl="1"/>
            <a:endParaRPr lang="en-US" altLang="zh-CN" sz="2400"/>
          </a:p>
        </p:txBody>
      </p:sp>
      <p:sp>
        <p:nvSpPr>
          <p:cNvPr id="4" name="灯片编号占位符 3"/>
          <p:cNvSpPr>
            <a:spLocks noGrp="1"/>
          </p:cNvSpPr>
          <p:nvPr>
            <p:ph type="sldNum" sz="quarter" idx="12"/>
          </p:nvPr>
        </p:nvSpPr>
        <p:spPr/>
        <p:txBody>
          <a:bodyPr/>
          <a:lstStyle/>
          <a:p>
            <a:pPr>
              <a:defRPr/>
            </a:pPr>
            <a:fld id="{10744CE1-7954-46E0-9950-59423E35C912}" type="slidenum">
              <a:rPr lang="zh-CN" altLang="en-US" smtClean="0"/>
              <a:t>63</a:t>
            </a:fld>
            <a:endParaRPr lang="zh-CN" altLang="en-US"/>
          </a:p>
        </p:txBody>
      </p:sp>
      <p:pic>
        <p:nvPicPr>
          <p:cNvPr id="77828" name="Picture 2"/>
          <p:cNvPicPr>
            <a:picLocks noChangeAspect="1" noChangeArrowheads="1"/>
          </p:cNvPicPr>
          <p:nvPr/>
        </p:nvPicPr>
        <p:blipFill>
          <a:blip r:embed="rId2"/>
          <a:srcRect/>
          <a:stretch>
            <a:fillRect/>
          </a:stretch>
        </p:blipFill>
        <p:spPr bwMode="auto">
          <a:xfrm>
            <a:off x="1125855" y="2348865"/>
            <a:ext cx="6690995" cy="3966845"/>
          </a:xfrm>
          <a:prstGeom prst="rect">
            <a:avLst/>
          </a:prstGeom>
          <a:noFill/>
          <a:ln w="9525">
            <a:noFill/>
            <a:miter lim="800000"/>
            <a:headEnd/>
            <a:tailEnd/>
          </a:ln>
        </p:spPr>
      </p:pic>
      <p:cxnSp>
        <p:nvCxnSpPr>
          <p:cNvPr id="12" name="直接连接符 11"/>
          <p:cNvCxnSpPr/>
          <p:nvPr/>
        </p:nvCxnSpPr>
        <p:spPr>
          <a:xfrm>
            <a:off x="2184400" y="3011805"/>
            <a:ext cx="803275" cy="77724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2987675" y="3789045"/>
            <a:ext cx="792480" cy="158432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780155" y="4581525"/>
            <a:ext cx="791845" cy="7740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572000" y="3789045"/>
            <a:ext cx="791845" cy="79248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363845" y="3789045"/>
            <a:ext cx="803275" cy="77724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167120" y="3068955"/>
            <a:ext cx="709295" cy="14973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961505" y="2988310"/>
            <a:ext cx="778510" cy="889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182485" y="2369820"/>
            <a:ext cx="619125" cy="460375"/>
          </a:xfrm>
          <a:prstGeom prst="rect">
            <a:avLst/>
          </a:prstGeom>
          <a:noFill/>
        </p:spPr>
        <p:txBody>
          <a:bodyPr wrap="square" rtlCol="0">
            <a:spAutoFit/>
          </a:bodyPr>
          <a:lstStyle/>
          <a:p>
            <a:r>
              <a:rPr lang="en-US" altLang="zh-CN" sz="2400">
                <a:solidFill>
                  <a:srgbClr val="C00000"/>
                </a:solidFill>
              </a:rPr>
              <a:t>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p:txBody>
          <a:bodyPr/>
          <a:lstStyle/>
          <a:p>
            <a:r>
              <a:rPr lang="zh-CN" altLang="en-US"/>
              <a:t>自动重传请求（</a:t>
            </a:r>
            <a:r>
              <a:rPr lang="en-US" altLang="zh-CN"/>
              <a:t>ARQ</a:t>
            </a:r>
            <a:r>
              <a:rPr lang="zh-CN" altLang="en-US"/>
              <a:t>）</a:t>
            </a:r>
          </a:p>
        </p:txBody>
      </p:sp>
      <p:sp>
        <p:nvSpPr>
          <p:cNvPr id="83970" name="内容占位符 2"/>
          <p:cNvSpPr>
            <a:spLocks noGrp="1"/>
          </p:cNvSpPr>
          <p:nvPr>
            <p:ph idx="1"/>
          </p:nvPr>
        </p:nvSpPr>
        <p:spPr/>
        <p:txBody>
          <a:bodyPr/>
          <a:lstStyle/>
          <a:p>
            <a:r>
              <a:rPr lang="zh-CN" altLang="en-US"/>
              <a:t>当检错码（例如</a:t>
            </a:r>
            <a:r>
              <a:rPr lang="en-US" altLang="zh-CN"/>
              <a:t>CRC</a:t>
            </a:r>
            <a:r>
              <a:rPr lang="zh-CN" altLang="en-US"/>
              <a:t>）检测到错误后，</a:t>
            </a:r>
            <a:r>
              <a:rPr lang="en-US" altLang="zh-CN"/>
              <a:t>ARQ</a:t>
            </a:r>
            <a:r>
              <a:rPr lang="zh-CN" altLang="en-US"/>
              <a:t>机制确保发送端重新发送出现错误的数据</a:t>
            </a:r>
            <a:endParaRPr lang="en-US" altLang="zh-CN"/>
          </a:p>
          <a:p>
            <a:pPr lvl="1"/>
            <a:r>
              <a:rPr lang="zh-CN" altLang="en-US"/>
              <a:t>通常和流量控制（</a:t>
            </a:r>
            <a:r>
              <a:rPr lang="en-US" altLang="zh-CN"/>
              <a:t>flow control</a:t>
            </a:r>
            <a:r>
              <a:rPr lang="zh-CN" altLang="en-US"/>
              <a:t>）机制配合使用</a:t>
            </a:r>
            <a:endParaRPr lang="en-US" altLang="zh-CN"/>
          </a:p>
          <a:p>
            <a:pPr lvl="1"/>
            <a:r>
              <a:rPr lang="zh-CN" altLang="en-US"/>
              <a:t>用于传输层和数据链路层</a:t>
            </a:r>
            <a:endParaRPr lang="en-US" altLang="zh-CN"/>
          </a:p>
          <a:p>
            <a:pPr lvl="2"/>
            <a:r>
              <a:rPr lang="zh-CN" altLang="en-US"/>
              <a:t>在协议中，将传输的数据单元称为</a:t>
            </a:r>
            <a:r>
              <a:rPr lang="en-US" altLang="zh-CN"/>
              <a:t>PDU</a:t>
            </a:r>
            <a:endParaRPr lang="zh-CN" altLang="en-US"/>
          </a:p>
        </p:txBody>
      </p:sp>
      <p:sp>
        <p:nvSpPr>
          <p:cNvPr id="4" name="灯片编号占位符 3"/>
          <p:cNvSpPr>
            <a:spLocks noGrp="1"/>
          </p:cNvSpPr>
          <p:nvPr>
            <p:ph type="sldNum" sz="quarter" idx="12"/>
          </p:nvPr>
        </p:nvSpPr>
        <p:spPr/>
        <p:txBody>
          <a:bodyPr/>
          <a:lstStyle/>
          <a:p>
            <a:pPr>
              <a:defRPr/>
            </a:pPr>
            <a:fld id="{EAD83847-43A1-4129-843B-AC335D878BF5}" type="slidenum">
              <a:rPr lang="zh-CN" altLang="en-US" smtClean="0"/>
              <a:t>64</a:t>
            </a:fld>
            <a:endParaRPr lang="zh-CN" altLang="en-US"/>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p:txBody>
          <a:bodyPr/>
          <a:lstStyle/>
          <a:p>
            <a:r>
              <a:rPr lang="zh-CN" altLang="en-US"/>
              <a:t>流量控制（无差错时）</a:t>
            </a:r>
          </a:p>
        </p:txBody>
      </p:sp>
      <p:sp>
        <p:nvSpPr>
          <p:cNvPr id="84994" name="内容占位符 2"/>
          <p:cNvSpPr>
            <a:spLocks noGrp="1"/>
          </p:cNvSpPr>
          <p:nvPr>
            <p:ph idx="1"/>
          </p:nvPr>
        </p:nvSpPr>
        <p:spPr/>
        <p:txBody>
          <a:bodyPr/>
          <a:lstStyle/>
          <a:p>
            <a:r>
              <a:rPr lang="zh-CN" altLang="en-US" sz="3600"/>
              <a:t>流量控制确保在通信中发送端不会以超过接收端接受能力的速率发送数据</a:t>
            </a:r>
            <a:endParaRPr lang="en-US" altLang="zh-CN" sz="3600"/>
          </a:p>
          <a:p>
            <a:pPr lvl="1"/>
            <a:r>
              <a:rPr lang="zh-CN" altLang="en-US" sz="3200"/>
              <a:t>通常发送端和接收端使用一定大小的存储空间缓存待发送和已接收（但尚未处理）的</a:t>
            </a:r>
            <a:r>
              <a:rPr lang="en-US" altLang="zh-CN" sz="3200"/>
              <a:t>PDU</a:t>
            </a:r>
          </a:p>
          <a:p>
            <a:pPr lvl="1"/>
            <a:r>
              <a:rPr lang="zh-CN" altLang="en-US" sz="3200"/>
              <a:t>接收端需要一定时间处理接收到的</a:t>
            </a:r>
            <a:r>
              <a:rPr lang="en-US" altLang="zh-CN" sz="3200"/>
              <a:t>PDU</a:t>
            </a:r>
          </a:p>
          <a:p>
            <a:pPr lvl="2"/>
            <a:r>
              <a:rPr lang="zh-CN" altLang="en-US" sz="2800"/>
              <a:t>处理控制信息、检错</a:t>
            </a:r>
            <a:endParaRPr lang="en-US" altLang="zh-CN" sz="2800"/>
          </a:p>
          <a:p>
            <a:pPr lvl="1"/>
            <a:r>
              <a:rPr lang="zh-CN" altLang="en-US" sz="3200"/>
              <a:t>发送端和接收端在速率上有差异</a:t>
            </a:r>
            <a:endParaRPr lang="en-US" altLang="zh-CN" sz="3200"/>
          </a:p>
        </p:txBody>
      </p:sp>
      <p:sp>
        <p:nvSpPr>
          <p:cNvPr id="4" name="灯片编号占位符 3"/>
          <p:cNvSpPr>
            <a:spLocks noGrp="1"/>
          </p:cNvSpPr>
          <p:nvPr>
            <p:ph type="sldNum" sz="quarter" idx="12"/>
          </p:nvPr>
        </p:nvSpPr>
        <p:spPr/>
        <p:txBody>
          <a:bodyPr/>
          <a:lstStyle/>
          <a:p>
            <a:pPr>
              <a:defRPr/>
            </a:pPr>
            <a:fld id="{612B3FF0-6AE6-4BAE-80EC-4650566255B0}" type="slidenum">
              <a:rPr lang="zh-CN" altLang="en-US" smtClean="0"/>
              <a:t>65</a:t>
            </a:fld>
            <a:endParaRPr lang="zh-CN" altLang="en-US"/>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内容占位符 2"/>
          <p:cNvSpPr>
            <a:spLocks noGrp="1"/>
          </p:cNvSpPr>
          <p:nvPr>
            <p:ph idx="1"/>
          </p:nvPr>
        </p:nvSpPr>
        <p:spPr>
          <a:xfrm>
            <a:off x="250825" y="692150"/>
            <a:ext cx="8704263" cy="5440363"/>
          </a:xfrm>
        </p:spPr>
        <p:txBody>
          <a:bodyPr/>
          <a:lstStyle/>
          <a:p>
            <a:pPr lvl="1"/>
            <a:r>
              <a:rPr lang="zh-CN" altLang="en-US" sz="3200"/>
              <a:t>发送端往往使用很多个</a:t>
            </a:r>
            <a:r>
              <a:rPr lang="en-US" altLang="zh-CN" sz="3200"/>
              <a:t>PDU</a:t>
            </a:r>
            <a:r>
              <a:rPr lang="zh-CN" altLang="en-US" sz="3200"/>
              <a:t>传输数据，不会一次传输一大块数据，因为</a:t>
            </a:r>
            <a:endParaRPr lang="en-US" altLang="zh-CN" sz="3200"/>
          </a:p>
          <a:p>
            <a:pPr lvl="2"/>
            <a:r>
              <a:rPr lang="zh-CN" altLang="en-US" sz="2800"/>
              <a:t>接收端缓存有限</a:t>
            </a:r>
            <a:endParaRPr lang="en-US" altLang="zh-CN" sz="2800"/>
          </a:p>
          <a:p>
            <a:pPr lvl="2"/>
            <a:r>
              <a:rPr lang="en-US" altLang="zh-CN" sz="2800"/>
              <a:t>PDU</a:t>
            </a:r>
            <a:r>
              <a:rPr lang="zh-CN" altLang="en-US" sz="2800"/>
              <a:t>越大，传输中越容易发生错误</a:t>
            </a:r>
            <a:endParaRPr lang="en-US" altLang="zh-CN" sz="2800"/>
          </a:p>
          <a:p>
            <a:pPr lvl="2"/>
            <a:r>
              <a:rPr lang="zh-CN" altLang="en-US" sz="2800"/>
              <a:t>在共享介质中（例如</a:t>
            </a:r>
            <a:r>
              <a:rPr lang="en-US" altLang="zh-CN" sz="2800"/>
              <a:t>LAN</a:t>
            </a:r>
            <a:r>
              <a:rPr lang="zh-CN" altLang="en-US" sz="2800"/>
              <a:t>），只能够短时间占用信道</a:t>
            </a:r>
            <a:endParaRPr lang="en-US" altLang="zh-CN" sz="2800"/>
          </a:p>
        </p:txBody>
      </p:sp>
      <p:sp>
        <p:nvSpPr>
          <p:cNvPr id="4" name="灯片编号占位符 3"/>
          <p:cNvSpPr>
            <a:spLocks noGrp="1"/>
          </p:cNvSpPr>
          <p:nvPr>
            <p:ph type="sldNum" sz="quarter" idx="12"/>
          </p:nvPr>
        </p:nvSpPr>
        <p:spPr/>
        <p:txBody>
          <a:bodyPr/>
          <a:lstStyle/>
          <a:p>
            <a:pPr>
              <a:defRPr/>
            </a:pPr>
            <a:fld id="{8D94DF15-4C5B-42E5-810C-5D137635010E}" type="slidenum">
              <a:rPr lang="zh-CN" altLang="en-US" smtClean="0"/>
              <a:t>66</a:t>
            </a:fld>
            <a:endParaRPr lang="zh-CN" altLang="en-US" dirty="0"/>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内容占位符 2"/>
          <p:cNvSpPr>
            <a:spLocks noGrp="1"/>
          </p:cNvSpPr>
          <p:nvPr>
            <p:ph idx="1"/>
          </p:nvPr>
        </p:nvSpPr>
        <p:spPr>
          <a:xfrm>
            <a:off x="250825" y="692150"/>
            <a:ext cx="8704263" cy="5440363"/>
          </a:xfrm>
        </p:spPr>
        <p:txBody>
          <a:bodyPr/>
          <a:lstStyle/>
          <a:p>
            <a:r>
              <a:rPr lang="zh-CN" altLang="en-US"/>
              <a:t>滑动窗口流量控制机制</a:t>
            </a:r>
            <a:endParaRPr lang="en-US" altLang="zh-CN"/>
          </a:p>
          <a:p>
            <a:pPr lvl="1"/>
            <a:r>
              <a:rPr lang="zh-CN" altLang="en-US"/>
              <a:t>将</a:t>
            </a:r>
            <a:r>
              <a:rPr lang="en-US" altLang="zh-CN"/>
              <a:t>PDU</a:t>
            </a:r>
            <a:r>
              <a:rPr lang="zh-CN" altLang="en-US"/>
              <a:t>从左到右排列，通常使用某大数的模编号</a:t>
            </a:r>
            <a:endParaRPr lang="en-US" altLang="zh-CN"/>
          </a:p>
          <a:p>
            <a:pPr lvl="2"/>
            <a:r>
              <a:rPr lang="zh-CN" altLang="en-US"/>
              <a:t>模</a:t>
            </a:r>
            <a:r>
              <a:rPr lang="en-US" altLang="zh-CN"/>
              <a:t>8</a:t>
            </a:r>
            <a:r>
              <a:rPr lang="zh-CN" altLang="en-US"/>
              <a:t>编号，</a:t>
            </a:r>
            <a:r>
              <a:rPr lang="en-US" altLang="zh-CN"/>
              <a:t>0,1,2,3,4,5,6,7,0,1,2,…</a:t>
            </a:r>
          </a:p>
          <a:p>
            <a:pPr lvl="1"/>
            <a:r>
              <a:rPr lang="zh-CN" altLang="en-US"/>
              <a:t>发送端和接收端各维持一个</a:t>
            </a:r>
            <a:r>
              <a:rPr lang="en-US" altLang="zh-CN"/>
              <a:t>PDU</a:t>
            </a:r>
            <a:r>
              <a:rPr lang="zh-CN" altLang="en-US"/>
              <a:t>窗口</a:t>
            </a:r>
            <a:endParaRPr lang="en-US" altLang="zh-CN"/>
          </a:p>
          <a:p>
            <a:pPr lvl="2"/>
            <a:r>
              <a:rPr lang="zh-CN" altLang="en-US"/>
              <a:t>发送端：窗口包含当前可以发送的</a:t>
            </a:r>
            <a:r>
              <a:rPr lang="en-US" altLang="zh-CN"/>
              <a:t>PDU</a:t>
            </a:r>
            <a:r>
              <a:rPr lang="zh-CN" altLang="en-US"/>
              <a:t>的序号</a:t>
            </a:r>
            <a:endParaRPr lang="en-US" altLang="zh-CN"/>
          </a:p>
          <a:p>
            <a:pPr lvl="2"/>
            <a:r>
              <a:rPr lang="zh-CN" altLang="en-US"/>
              <a:t>接收端：窗口包含当前准备好接收的</a:t>
            </a:r>
            <a:r>
              <a:rPr lang="en-US" altLang="zh-CN"/>
              <a:t>PDU</a:t>
            </a:r>
            <a:r>
              <a:rPr lang="zh-CN" altLang="en-US"/>
              <a:t>的序号</a:t>
            </a:r>
            <a:endParaRPr lang="en-US" altLang="zh-CN"/>
          </a:p>
          <a:p>
            <a:pPr lvl="2"/>
            <a:r>
              <a:rPr lang="zh-CN" altLang="en-US"/>
              <a:t>接收端每接收到一个</a:t>
            </a:r>
            <a:r>
              <a:rPr lang="en-US" altLang="zh-CN"/>
              <a:t>PDU</a:t>
            </a:r>
            <a:r>
              <a:rPr lang="zh-CN" altLang="en-US"/>
              <a:t>，向发送端发送一个</a:t>
            </a:r>
            <a:r>
              <a:rPr lang="en-US" altLang="zh-CN"/>
              <a:t>ACK</a:t>
            </a:r>
            <a:r>
              <a:rPr lang="zh-CN" altLang="en-US"/>
              <a:t>，并将窗口向右滑动一个</a:t>
            </a:r>
            <a:r>
              <a:rPr lang="en-US" altLang="zh-CN"/>
              <a:t>PDU</a:t>
            </a:r>
          </a:p>
          <a:p>
            <a:pPr lvl="3"/>
            <a:r>
              <a:rPr lang="zh-CN" altLang="en-US"/>
              <a:t>每接受一个</a:t>
            </a:r>
            <a:r>
              <a:rPr lang="en-US" altLang="zh-CN"/>
              <a:t>PDU</a:t>
            </a:r>
            <a:r>
              <a:rPr lang="zh-CN" altLang="en-US"/>
              <a:t>，窗口左边向右缩进一个</a:t>
            </a:r>
            <a:r>
              <a:rPr lang="en-US" altLang="zh-CN"/>
              <a:t>PDU</a:t>
            </a:r>
          </a:p>
          <a:p>
            <a:pPr lvl="3"/>
            <a:r>
              <a:rPr lang="zh-CN" altLang="en-US"/>
              <a:t>每发送一个</a:t>
            </a:r>
            <a:r>
              <a:rPr lang="en-US" altLang="zh-CN"/>
              <a:t>ACK</a:t>
            </a:r>
            <a:r>
              <a:rPr lang="zh-CN" altLang="en-US"/>
              <a:t>，窗口右边向右扩展一个</a:t>
            </a:r>
            <a:r>
              <a:rPr lang="en-US" altLang="zh-CN"/>
              <a:t>PDU</a:t>
            </a:r>
            <a:endParaRPr lang="zh-CN" altLang="en-US"/>
          </a:p>
          <a:p>
            <a:pPr lvl="2"/>
            <a:r>
              <a:rPr lang="zh-CN" altLang="en-US"/>
              <a:t>发送端每发送一个</a:t>
            </a:r>
            <a:r>
              <a:rPr lang="en-US" altLang="zh-CN"/>
              <a:t>PDU</a:t>
            </a:r>
            <a:r>
              <a:rPr lang="zh-CN" altLang="en-US"/>
              <a:t>，窗口左边向右缩进一个</a:t>
            </a:r>
            <a:r>
              <a:rPr lang="en-US" altLang="zh-CN"/>
              <a:t>PDU</a:t>
            </a:r>
          </a:p>
          <a:p>
            <a:pPr lvl="2"/>
            <a:r>
              <a:rPr lang="zh-CN" altLang="en-US"/>
              <a:t>发送端每收到一个</a:t>
            </a:r>
            <a:r>
              <a:rPr lang="en-US" altLang="zh-CN"/>
              <a:t>ACK</a:t>
            </a:r>
            <a:r>
              <a:rPr lang="zh-CN" altLang="en-US"/>
              <a:t>，窗口右边向右扩展一个</a:t>
            </a:r>
            <a:r>
              <a:rPr lang="en-US" altLang="zh-CN"/>
              <a:t>PDU</a:t>
            </a:r>
          </a:p>
          <a:p>
            <a:endParaRPr lang="zh-CN" altLang="en-US"/>
          </a:p>
          <a:p>
            <a:pPr lvl="1"/>
            <a:endParaRPr lang="zh-CN" altLang="en-US"/>
          </a:p>
        </p:txBody>
      </p:sp>
      <p:sp>
        <p:nvSpPr>
          <p:cNvPr id="4" name="灯片编号占位符 3"/>
          <p:cNvSpPr>
            <a:spLocks noGrp="1"/>
          </p:cNvSpPr>
          <p:nvPr>
            <p:ph type="sldNum" sz="quarter" idx="12"/>
          </p:nvPr>
        </p:nvSpPr>
        <p:spPr/>
        <p:txBody>
          <a:bodyPr/>
          <a:lstStyle/>
          <a:p>
            <a:pPr>
              <a:defRPr/>
            </a:pPr>
            <a:fld id="{A35B5DD3-7F7C-464E-B558-B961170AE1FA}" type="slidenum">
              <a:rPr lang="zh-CN" altLang="en-US" smtClean="0"/>
              <a:t>67</a:t>
            </a:fld>
            <a:endParaRPr lang="zh-CN" altLang="en-US"/>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A97DEC1-8970-4ED3-A1FC-EECB32EB3CFF}" type="slidenum">
              <a:rPr lang="zh-CN" altLang="en-US" smtClean="0"/>
              <a:t>68</a:t>
            </a:fld>
            <a:endParaRPr lang="zh-CN" altLang="en-US"/>
          </a:p>
        </p:txBody>
      </p:sp>
      <p:pic>
        <p:nvPicPr>
          <p:cNvPr id="88067" name="Picture 2"/>
          <p:cNvPicPr>
            <a:picLocks noChangeAspect="1" noChangeArrowheads="1"/>
          </p:cNvPicPr>
          <p:nvPr/>
        </p:nvPicPr>
        <p:blipFill>
          <a:blip r:embed="rId2"/>
          <a:srcRect/>
          <a:stretch>
            <a:fillRect/>
          </a:stretch>
        </p:blipFill>
        <p:spPr bwMode="auto">
          <a:xfrm>
            <a:off x="125413" y="188913"/>
            <a:ext cx="9032875" cy="6669087"/>
          </a:xfrm>
          <a:prstGeom prst="rect">
            <a:avLst/>
          </a:prstGeom>
          <a:noFill/>
          <a:ln w="9525">
            <a:noFill/>
            <a:miter lim="800000"/>
            <a:headEnd/>
            <a:tailEnd/>
          </a:ln>
        </p:spPr>
      </p:pic>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内容占位符 2"/>
          <p:cNvSpPr>
            <a:spLocks noGrp="1"/>
          </p:cNvSpPr>
          <p:nvPr>
            <p:ph idx="1"/>
          </p:nvPr>
        </p:nvSpPr>
        <p:spPr>
          <a:xfrm>
            <a:off x="250825" y="692150"/>
            <a:ext cx="8704263" cy="5440363"/>
          </a:xfrm>
        </p:spPr>
        <p:txBody>
          <a:bodyPr/>
          <a:lstStyle/>
          <a:p>
            <a:r>
              <a:rPr lang="zh-CN" altLang="en-US" sz="2800"/>
              <a:t>例</a:t>
            </a:r>
          </a:p>
          <a:p>
            <a:pPr lvl="1"/>
            <a:r>
              <a:rPr lang="en-US" altLang="zh-CN" sz="2400"/>
              <a:t>A</a:t>
            </a:r>
            <a:r>
              <a:rPr lang="zh-CN" altLang="en-US" sz="2400"/>
              <a:t>发送</a:t>
            </a:r>
            <a:r>
              <a:rPr lang="en-US" altLang="zh-CN" sz="2400"/>
              <a:t>P0</a:t>
            </a:r>
            <a:r>
              <a:rPr lang="zh-CN" altLang="en-US" sz="2400"/>
              <a:t>，</a:t>
            </a:r>
            <a:r>
              <a:rPr lang="en-US" altLang="zh-CN" sz="2400"/>
              <a:t>P1</a:t>
            </a:r>
            <a:r>
              <a:rPr lang="zh-CN" altLang="en-US" sz="2400"/>
              <a:t>，</a:t>
            </a:r>
            <a:r>
              <a:rPr lang="en-US" altLang="zh-CN" sz="2400"/>
              <a:t>P2</a:t>
            </a:r>
            <a:r>
              <a:rPr lang="zh-CN" altLang="en-US" sz="2400"/>
              <a:t>，并将</a:t>
            </a:r>
            <a:r>
              <a:rPr lang="en-US" altLang="zh-CN" sz="2400"/>
              <a:t>P0-2</a:t>
            </a:r>
            <a:r>
              <a:rPr lang="zh-CN" altLang="en-US" sz="2400"/>
              <a:t>备份（以便重传）</a:t>
            </a:r>
            <a:endParaRPr lang="en-US" altLang="zh-CN" sz="2400"/>
          </a:p>
          <a:p>
            <a:pPr lvl="2"/>
            <a:r>
              <a:rPr lang="en-US" altLang="zh-CN" sz="2000"/>
              <a:t>A</a:t>
            </a:r>
            <a:r>
              <a:rPr lang="zh-CN" altLang="en-US" sz="2000"/>
              <a:t>的滑动窗口由</a:t>
            </a:r>
            <a:r>
              <a:rPr lang="en-US" altLang="zh-CN" sz="2000"/>
              <a:t>[0</a:t>
            </a:r>
            <a:r>
              <a:rPr lang="zh-CN" altLang="en-US" sz="2000"/>
              <a:t>，</a:t>
            </a:r>
            <a:r>
              <a:rPr lang="en-US" altLang="zh-CN" sz="2000"/>
              <a:t>6]</a:t>
            </a:r>
            <a:r>
              <a:rPr lang="zh-CN" altLang="en-US" sz="2000"/>
              <a:t>变为</a:t>
            </a:r>
            <a:r>
              <a:rPr lang="en-US" altLang="zh-CN" sz="2000"/>
              <a:t>[3</a:t>
            </a:r>
            <a:r>
              <a:rPr lang="zh-CN" altLang="en-US" sz="2000"/>
              <a:t>，</a:t>
            </a:r>
            <a:r>
              <a:rPr lang="en-US" altLang="zh-CN" sz="2000"/>
              <a:t>6]</a:t>
            </a:r>
          </a:p>
          <a:p>
            <a:pPr lvl="2"/>
            <a:r>
              <a:rPr lang="en-US" altLang="zh-CN" sz="2000"/>
              <a:t>B</a:t>
            </a:r>
            <a:r>
              <a:rPr lang="zh-CN" altLang="en-US" sz="2000"/>
              <a:t>的滑动窗口由</a:t>
            </a:r>
            <a:r>
              <a:rPr lang="en-US" altLang="zh-CN" sz="2000"/>
              <a:t>[0</a:t>
            </a:r>
            <a:r>
              <a:rPr lang="zh-CN" altLang="en-US" sz="2000"/>
              <a:t>，</a:t>
            </a:r>
            <a:r>
              <a:rPr lang="en-US" altLang="zh-CN" sz="2000"/>
              <a:t>6]</a:t>
            </a:r>
            <a:r>
              <a:rPr lang="zh-CN" altLang="en-US" sz="2000"/>
              <a:t>变为</a:t>
            </a:r>
            <a:r>
              <a:rPr lang="en-US" altLang="zh-CN" sz="2000"/>
              <a:t>[3</a:t>
            </a:r>
            <a:r>
              <a:rPr lang="zh-CN" altLang="en-US" sz="2000"/>
              <a:t>，</a:t>
            </a:r>
            <a:r>
              <a:rPr lang="en-US" altLang="zh-CN" sz="2000"/>
              <a:t>6]</a:t>
            </a:r>
          </a:p>
          <a:p>
            <a:pPr lvl="1"/>
            <a:r>
              <a:rPr lang="en-US" altLang="zh-CN" sz="2400"/>
              <a:t>B</a:t>
            </a:r>
            <a:r>
              <a:rPr lang="zh-CN" altLang="en-US" sz="2400"/>
              <a:t>回应</a:t>
            </a:r>
            <a:r>
              <a:rPr lang="en-US" altLang="zh-CN" sz="2400"/>
              <a:t>RR3</a:t>
            </a:r>
            <a:r>
              <a:rPr lang="zh-CN" altLang="en-US" sz="2400"/>
              <a:t>（</a:t>
            </a:r>
            <a:r>
              <a:rPr lang="en-US" altLang="zh-CN" sz="2400"/>
              <a:t>receive ready</a:t>
            </a:r>
            <a:r>
              <a:rPr lang="zh-CN" altLang="en-US" sz="2400"/>
              <a:t>），表示</a:t>
            </a:r>
            <a:r>
              <a:rPr lang="en-US" altLang="zh-CN" sz="2400"/>
              <a:t>P0-2</a:t>
            </a:r>
            <a:r>
              <a:rPr lang="zh-CN" altLang="en-US" sz="2400"/>
              <a:t>已接收，准备好接收</a:t>
            </a:r>
            <a:r>
              <a:rPr lang="en-US" altLang="zh-CN" sz="2400"/>
              <a:t>P3</a:t>
            </a:r>
          </a:p>
          <a:p>
            <a:pPr lvl="2"/>
            <a:r>
              <a:rPr lang="en-US" altLang="zh-CN" sz="2000"/>
              <a:t>B</a:t>
            </a:r>
            <a:r>
              <a:rPr lang="zh-CN" altLang="en-US" sz="2000"/>
              <a:t>的滑动窗口变为</a:t>
            </a:r>
            <a:r>
              <a:rPr lang="en-US" altLang="zh-CN" sz="2000"/>
              <a:t>[3</a:t>
            </a:r>
            <a:r>
              <a:rPr lang="zh-CN" altLang="en-US" sz="2000"/>
              <a:t>，</a:t>
            </a:r>
            <a:r>
              <a:rPr lang="en-US" altLang="zh-CN" sz="2000"/>
              <a:t>1]</a:t>
            </a:r>
          </a:p>
          <a:p>
            <a:pPr lvl="2"/>
            <a:r>
              <a:rPr lang="en-US" altLang="zh-CN" sz="2000"/>
              <a:t>A</a:t>
            </a:r>
            <a:r>
              <a:rPr lang="zh-CN" altLang="en-US" sz="2000"/>
              <a:t>的滑动窗口变为</a:t>
            </a:r>
            <a:r>
              <a:rPr lang="en-US" altLang="zh-CN" sz="2000"/>
              <a:t>[3</a:t>
            </a:r>
            <a:r>
              <a:rPr lang="zh-CN" altLang="en-US" sz="2000"/>
              <a:t>，</a:t>
            </a:r>
            <a:r>
              <a:rPr lang="en-US" altLang="zh-CN" sz="2000"/>
              <a:t>1]</a:t>
            </a:r>
          </a:p>
          <a:p>
            <a:pPr lvl="1"/>
            <a:r>
              <a:rPr lang="en-US" altLang="zh-CN" sz="2400"/>
              <a:t>A</a:t>
            </a:r>
            <a:r>
              <a:rPr lang="zh-CN" altLang="en-US" sz="2400"/>
              <a:t>丢弃</a:t>
            </a:r>
            <a:r>
              <a:rPr lang="en-US" altLang="zh-CN" sz="2400"/>
              <a:t>P0-2</a:t>
            </a:r>
            <a:r>
              <a:rPr lang="zh-CN" altLang="en-US" sz="2400"/>
              <a:t>的备份，传输</a:t>
            </a:r>
            <a:r>
              <a:rPr lang="en-US" altLang="zh-CN" sz="2400"/>
              <a:t>P3</a:t>
            </a:r>
            <a:r>
              <a:rPr lang="zh-CN" altLang="en-US" sz="2400"/>
              <a:t>，</a:t>
            </a:r>
            <a:r>
              <a:rPr lang="en-US" altLang="zh-CN" sz="2400"/>
              <a:t>P4</a:t>
            </a:r>
            <a:r>
              <a:rPr lang="zh-CN" altLang="en-US" sz="2400"/>
              <a:t>，</a:t>
            </a:r>
            <a:r>
              <a:rPr lang="en-US" altLang="zh-CN" sz="2400"/>
              <a:t>P5</a:t>
            </a:r>
            <a:r>
              <a:rPr lang="zh-CN" altLang="en-US" sz="2400"/>
              <a:t>和</a:t>
            </a:r>
            <a:r>
              <a:rPr lang="en-US" altLang="zh-CN" sz="2400"/>
              <a:t>P6</a:t>
            </a:r>
            <a:r>
              <a:rPr lang="zh-CN" altLang="en-US" sz="2400"/>
              <a:t>，并备份</a:t>
            </a:r>
            <a:endParaRPr lang="en-US" altLang="zh-CN" sz="2400"/>
          </a:p>
          <a:p>
            <a:pPr lvl="2"/>
            <a:r>
              <a:rPr lang="en-US" altLang="zh-CN" sz="2000"/>
              <a:t>A</a:t>
            </a:r>
            <a:r>
              <a:rPr lang="zh-CN" altLang="en-US" sz="2000"/>
              <a:t>的滑动窗口变为</a:t>
            </a:r>
            <a:r>
              <a:rPr lang="en-US" altLang="zh-CN" sz="2000"/>
              <a:t>[7</a:t>
            </a:r>
            <a:r>
              <a:rPr lang="zh-CN" altLang="en-US" sz="2000"/>
              <a:t>，</a:t>
            </a:r>
            <a:r>
              <a:rPr lang="en-US" altLang="zh-CN" sz="2000"/>
              <a:t>1]</a:t>
            </a:r>
          </a:p>
          <a:p>
            <a:pPr lvl="1"/>
            <a:r>
              <a:rPr lang="en-US" altLang="zh-CN" sz="2400"/>
              <a:t>B</a:t>
            </a:r>
            <a:r>
              <a:rPr lang="zh-CN" altLang="en-US" sz="2400"/>
              <a:t>收到</a:t>
            </a:r>
            <a:r>
              <a:rPr lang="en-US" altLang="zh-CN" sz="2400"/>
              <a:t>P3</a:t>
            </a:r>
            <a:r>
              <a:rPr lang="zh-CN" altLang="en-US" sz="2400"/>
              <a:t>后回应</a:t>
            </a:r>
            <a:r>
              <a:rPr lang="en-US" altLang="zh-CN" sz="2400"/>
              <a:t>RR4</a:t>
            </a:r>
            <a:r>
              <a:rPr lang="zh-CN" altLang="en-US" sz="2400"/>
              <a:t>。</a:t>
            </a:r>
            <a:endParaRPr lang="en-US" altLang="zh-CN" sz="2400"/>
          </a:p>
          <a:p>
            <a:pPr lvl="2"/>
            <a:r>
              <a:rPr lang="en-US" altLang="zh-CN" sz="2000"/>
              <a:t>B</a:t>
            </a:r>
            <a:r>
              <a:rPr lang="zh-CN" altLang="en-US" sz="2000"/>
              <a:t>的滑动窗口变为</a:t>
            </a:r>
            <a:r>
              <a:rPr lang="en-US" altLang="zh-CN" sz="2000"/>
              <a:t>[4</a:t>
            </a:r>
            <a:r>
              <a:rPr lang="zh-CN" altLang="en-US" sz="2000"/>
              <a:t>，</a:t>
            </a:r>
            <a:r>
              <a:rPr lang="en-US" altLang="zh-CN" sz="2000"/>
              <a:t>2]</a:t>
            </a:r>
          </a:p>
          <a:p>
            <a:pPr lvl="2"/>
            <a:r>
              <a:rPr lang="en-US" altLang="zh-CN" sz="2000"/>
              <a:t>A</a:t>
            </a:r>
            <a:r>
              <a:rPr lang="zh-CN" altLang="en-US" sz="2000"/>
              <a:t>的滑动窗口变为</a:t>
            </a:r>
            <a:r>
              <a:rPr lang="en-US" altLang="zh-CN" sz="2000"/>
              <a:t>[7</a:t>
            </a:r>
            <a:r>
              <a:rPr lang="zh-CN" altLang="en-US" sz="2000"/>
              <a:t>，</a:t>
            </a:r>
            <a:r>
              <a:rPr lang="en-US" altLang="zh-CN" sz="2000"/>
              <a:t>2]</a:t>
            </a:r>
          </a:p>
          <a:p>
            <a:pPr lvl="1"/>
            <a:r>
              <a:rPr lang="en-US" altLang="zh-CN" sz="2400"/>
              <a:t>B</a:t>
            </a:r>
            <a:r>
              <a:rPr lang="zh-CN" altLang="en-US" sz="2400"/>
              <a:t>继续收到</a:t>
            </a:r>
            <a:r>
              <a:rPr lang="en-US" altLang="zh-CN" sz="2400"/>
              <a:t>P4-6</a:t>
            </a:r>
          </a:p>
          <a:p>
            <a:pPr lvl="2"/>
            <a:r>
              <a:rPr lang="en-US" altLang="zh-CN" sz="2000"/>
              <a:t>B</a:t>
            </a:r>
            <a:r>
              <a:rPr lang="zh-CN" altLang="en-US" sz="2000"/>
              <a:t>的滑动窗口变为</a:t>
            </a:r>
            <a:r>
              <a:rPr lang="en-US" altLang="zh-CN" sz="2000"/>
              <a:t>[7</a:t>
            </a:r>
            <a:r>
              <a:rPr lang="zh-CN" altLang="en-US" sz="2000"/>
              <a:t>，</a:t>
            </a:r>
            <a:r>
              <a:rPr lang="en-US" altLang="zh-CN" sz="2000"/>
              <a:t>2]</a:t>
            </a:r>
          </a:p>
          <a:p>
            <a:pPr lvl="1"/>
            <a:endParaRPr lang="en-US" altLang="zh-CN" sz="2400"/>
          </a:p>
        </p:txBody>
      </p:sp>
      <p:sp>
        <p:nvSpPr>
          <p:cNvPr id="4" name="灯片编号占位符 3"/>
          <p:cNvSpPr>
            <a:spLocks noGrp="1"/>
          </p:cNvSpPr>
          <p:nvPr>
            <p:ph type="sldNum" sz="quarter" idx="12"/>
          </p:nvPr>
        </p:nvSpPr>
        <p:spPr/>
        <p:txBody>
          <a:bodyPr/>
          <a:lstStyle/>
          <a:p>
            <a:pPr>
              <a:defRPr/>
            </a:pPr>
            <a:fld id="{540B3519-5FB2-4627-9C1B-A3FE6C7226EC}" type="slidenum">
              <a:rPr lang="zh-CN" altLang="en-US" smtClean="0"/>
              <a:t>69</a:t>
            </a:fld>
            <a:endParaRPr lang="zh-CN"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250825" y="214630"/>
            <a:ext cx="8693150" cy="1158875"/>
          </a:xfrm>
        </p:spPr>
        <p:txBody>
          <a:bodyPr/>
          <a:lstStyle/>
          <a:p>
            <a:r>
              <a:rPr lang="zh-CN" altLang="en-US"/>
              <a:t>检错码的工作方式</a:t>
            </a:r>
          </a:p>
        </p:txBody>
      </p:sp>
      <p:sp>
        <p:nvSpPr>
          <p:cNvPr id="20482" name="内容占位符 2"/>
          <p:cNvSpPr>
            <a:spLocks noGrp="1"/>
          </p:cNvSpPr>
          <p:nvPr>
            <p:ph idx="1"/>
          </p:nvPr>
        </p:nvSpPr>
        <p:spPr>
          <a:xfrm>
            <a:off x="250825" y="1342390"/>
            <a:ext cx="8704263" cy="4287838"/>
          </a:xfrm>
        </p:spPr>
        <p:txBody>
          <a:bodyPr/>
          <a:lstStyle/>
          <a:p>
            <a:r>
              <a:rPr lang="zh-CN" altLang="en-US" sz="2800"/>
              <a:t>发送端</a:t>
            </a:r>
            <a:endParaRPr lang="en-US" altLang="zh-CN" sz="2800"/>
          </a:p>
          <a:p>
            <a:pPr lvl="1"/>
            <a:r>
              <a:rPr lang="zh-CN" altLang="en-US" sz="2400"/>
              <a:t>待发送数据包含</a:t>
            </a:r>
            <a:r>
              <a:rPr lang="en-US" altLang="zh-CN" sz="2400" i="1"/>
              <a:t>k</a:t>
            </a:r>
            <a:r>
              <a:rPr lang="zh-CN" altLang="en-US" sz="2400"/>
              <a:t>个</a:t>
            </a:r>
            <a:r>
              <a:rPr lang="en-US" altLang="zh-CN" sz="2400"/>
              <a:t>bit</a:t>
            </a:r>
            <a:r>
              <a:rPr lang="zh-CN" altLang="en-US" sz="2400"/>
              <a:t>，发送端从</a:t>
            </a:r>
            <a:r>
              <a:rPr lang="en-US" altLang="zh-CN" sz="2400" i="1"/>
              <a:t>k-</a:t>
            </a:r>
            <a:r>
              <a:rPr lang="en-US" altLang="zh-CN" sz="2400"/>
              <a:t>bit</a:t>
            </a:r>
            <a:r>
              <a:rPr lang="zh-CN" altLang="en-US" sz="2400"/>
              <a:t>数据内容中计算</a:t>
            </a:r>
            <a:br>
              <a:rPr lang="en-US" altLang="zh-CN" sz="2400"/>
            </a:br>
            <a:r>
              <a:rPr lang="en-US" altLang="zh-CN" sz="2400"/>
              <a:t>(</a:t>
            </a:r>
            <a:r>
              <a:rPr lang="en-US" altLang="zh-CN" sz="2400" i="1"/>
              <a:t>n</a:t>
            </a:r>
            <a:r>
              <a:rPr lang="en-US" altLang="zh-CN" sz="2400"/>
              <a:t>-</a:t>
            </a:r>
            <a:r>
              <a:rPr lang="en-US" altLang="zh-CN" sz="2400" i="1"/>
              <a:t>k</a:t>
            </a:r>
            <a:r>
              <a:rPr lang="en-US" altLang="zh-CN" sz="2400"/>
              <a:t>)-bit</a:t>
            </a:r>
            <a:r>
              <a:rPr lang="zh-CN" altLang="en-US" sz="2400"/>
              <a:t>的检错码，</a:t>
            </a:r>
            <a:r>
              <a:rPr lang="en-US" altLang="zh-CN" sz="2400"/>
              <a:t>n</a:t>
            </a:r>
            <a:r>
              <a:rPr lang="zh-CN" altLang="en-US" sz="2400"/>
              <a:t>为实际发送的数据帧长度</a:t>
            </a:r>
          </a:p>
          <a:p>
            <a:pPr lvl="1"/>
            <a:r>
              <a:rPr lang="zh-CN" altLang="en-US" sz="2400"/>
              <a:t>将检错码附加到内容数据后，形成</a:t>
            </a:r>
            <a:r>
              <a:rPr lang="en-US" altLang="zh-CN" sz="2400" i="1"/>
              <a:t>n-</a:t>
            </a:r>
            <a:r>
              <a:rPr lang="en-US" altLang="zh-CN" sz="2400"/>
              <a:t>bit</a:t>
            </a:r>
            <a:r>
              <a:rPr lang="zh-CN" altLang="en-US" sz="2400"/>
              <a:t>的帧，传输</a:t>
            </a:r>
            <a:endParaRPr lang="en-US" altLang="zh-CN" sz="2400"/>
          </a:p>
          <a:p>
            <a:r>
              <a:rPr lang="zh-CN" altLang="en-US" sz="2800"/>
              <a:t>接收端</a:t>
            </a:r>
            <a:endParaRPr lang="en-US" altLang="zh-CN" sz="2800"/>
          </a:p>
          <a:p>
            <a:pPr lvl="1"/>
            <a:r>
              <a:rPr lang="zh-CN" altLang="en-US" sz="2400"/>
              <a:t>将接收到的帧分为</a:t>
            </a:r>
            <a:r>
              <a:rPr lang="zh-CN" altLang="en-US" sz="2400">
                <a:solidFill>
                  <a:srgbClr val="C00000"/>
                </a:solidFill>
              </a:rPr>
              <a:t>数据</a:t>
            </a:r>
            <a:r>
              <a:rPr lang="zh-CN" altLang="en-US" sz="2400">
                <a:solidFill>
                  <a:schemeClr val="tx1"/>
                </a:solidFill>
              </a:rPr>
              <a:t>部分</a:t>
            </a:r>
            <a:r>
              <a:rPr lang="zh-CN" altLang="en-US" sz="2400"/>
              <a:t>和</a:t>
            </a:r>
            <a:r>
              <a:rPr lang="zh-CN" altLang="en-US" sz="2400">
                <a:solidFill>
                  <a:srgbClr val="C00000"/>
                </a:solidFill>
              </a:rPr>
              <a:t>检错码</a:t>
            </a:r>
            <a:r>
              <a:rPr lang="zh-CN" altLang="en-US" sz="2400"/>
              <a:t>部分</a:t>
            </a:r>
            <a:endParaRPr lang="en-US" altLang="zh-CN" sz="2400"/>
          </a:p>
          <a:p>
            <a:pPr lvl="1"/>
            <a:r>
              <a:rPr lang="zh-CN" altLang="en-US" sz="2400"/>
              <a:t>使用</a:t>
            </a:r>
            <a:r>
              <a:rPr lang="zh-CN" altLang="en-US" sz="2400">
                <a:solidFill>
                  <a:srgbClr val="C00000"/>
                </a:solidFill>
              </a:rPr>
              <a:t>同样的算法</a:t>
            </a:r>
            <a:r>
              <a:rPr lang="zh-CN" altLang="en-US" sz="2400"/>
              <a:t>从</a:t>
            </a:r>
            <a:r>
              <a:rPr lang="en-US" altLang="zh-CN" sz="2400" i="1"/>
              <a:t>k-</a:t>
            </a:r>
            <a:r>
              <a:rPr lang="en-US" altLang="zh-CN" sz="2400"/>
              <a:t>bit</a:t>
            </a:r>
            <a:r>
              <a:rPr lang="zh-CN" altLang="en-US" sz="2400"/>
              <a:t>数据内容中计算</a:t>
            </a:r>
            <a:r>
              <a:rPr lang="en-US" altLang="zh-CN" sz="2400"/>
              <a:t>(</a:t>
            </a:r>
            <a:r>
              <a:rPr lang="en-US" altLang="zh-CN" sz="2400" i="1"/>
              <a:t>n</a:t>
            </a:r>
            <a:r>
              <a:rPr lang="en-US" altLang="zh-CN" sz="2400"/>
              <a:t>-</a:t>
            </a:r>
            <a:r>
              <a:rPr lang="en-US" altLang="zh-CN" sz="2400" i="1"/>
              <a:t>k</a:t>
            </a:r>
            <a:r>
              <a:rPr lang="en-US" altLang="zh-CN" sz="2400"/>
              <a:t>)-bit</a:t>
            </a:r>
            <a:r>
              <a:rPr lang="zh-CN" altLang="en-US" sz="2400"/>
              <a:t>的检错码</a:t>
            </a:r>
            <a:endParaRPr lang="en-US" altLang="zh-CN" sz="2400"/>
          </a:p>
          <a:p>
            <a:pPr lvl="1"/>
            <a:r>
              <a:rPr lang="zh-CN" altLang="en-US" sz="2400"/>
              <a:t>比较计算所得的检错码和收到的检错码</a:t>
            </a:r>
            <a:endParaRPr lang="en-US" altLang="zh-CN" sz="2400"/>
          </a:p>
          <a:p>
            <a:pPr lvl="1"/>
            <a:r>
              <a:rPr lang="zh-CN" altLang="en-US" sz="2400"/>
              <a:t>如不匹配，则认为数据中包含错误</a:t>
            </a:r>
          </a:p>
        </p:txBody>
      </p:sp>
      <p:sp>
        <p:nvSpPr>
          <p:cNvPr id="4" name="灯片编号占位符 3"/>
          <p:cNvSpPr>
            <a:spLocks noGrp="1"/>
          </p:cNvSpPr>
          <p:nvPr>
            <p:ph type="sldNum" sz="quarter" idx="12"/>
          </p:nvPr>
        </p:nvSpPr>
        <p:spPr/>
        <p:txBody>
          <a:bodyPr/>
          <a:lstStyle/>
          <a:p>
            <a:pPr>
              <a:defRPr/>
            </a:pPr>
            <a:fld id="{115C06AD-49B2-4F0D-A914-7E2579A0697F}" type="slidenum">
              <a:rPr lang="zh-CN" altLang="en-US" smtClean="0"/>
              <a:t>7</a:t>
            </a:fld>
            <a:endParaRPr lang="zh-CN" altLang="en-US"/>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3" name="Picture 2"/>
          <p:cNvPicPr>
            <a:picLocks noChangeAspect="1" noChangeArrowheads="1"/>
          </p:cNvPicPr>
          <p:nvPr/>
        </p:nvPicPr>
        <p:blipFill>
          <a:blip r:embed="rId2"/>
          <a:srcRect/>
          <a:stretch>
            <a:fillRect/>
          </a:stretch>
        </p:blipFill>
        <p:spPr bwMode="auto">
          <a:xfrm>
            <a:off x="95250" y="404813"/>
            <a:ext cx="9002713" cy="6453187"/>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3E1EEEEA-1C7A-40DE-BFA2-566743C6676E}" type="slidenum">
              <a:rPr lang="zh-CN" altLang="en-US" smtClean="0"/>
              <a:t>70</a:t>
            </a:fld>
            <a:endParaRPr lang="zh-CN" altLang="en-US"/>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内容占位符 2"/>
          <p:cNvSpPr>
            <a:spLocks noGrp="1"/>
          </p:cNvSpPr>
          <p:nvPr>
            <p:ph idx="1"/>
          </p:nvPr>
        </p:nvSpPr>
        <p:spPr>
          <a:xfrm>
            <a:off x="250825" y="692150"/>
            <a:ext cx="8704263" cy="5440363"/>
          </a:xfrm>
        </p:spPr>
        <p:txBody>
          <a:bodyPr/>
          <a:lstStyle/>
          <a:p>
            <a:r>
              <a:rPr lang="zh-CN" altLang="en-US"/>
              <a:t>如果是双向传输</a:t>
            </a:r>
            <a:endParaRPr lang="en-US" altLang="zh-CN"/>
          </a:p>
          <a:p>
            <a:pPr lvl="1"/>
            <a:r>
              <a:rPr lang="en-US" altLang="zh-CN"/>
              <a:t>A</a:t>
            </a:r>
            <a:r>
              <a:rPr lang="zh-CN" altLang="en-US"/>
              <a:t>和</a:t>
            </a:r>
            <a:r>
              <a:rPr lang="en-US" altLang="zh-CN"/>
              <a:t>B</a:t>
            </a:r>
            <a:r>
              <a:rPr lang="zh-CN" altLang="en-US"/>
              <a:t>都需要维持一个发送端滑动窗口和一个接收端滑动窗口</a:t>
            </a:r>
            <a:endParaRPr lang="en-US" altLang="zh-CN"/>
          </a:p>
          <a:p>
            <a:pPr lvl="1"/>
            <a:r>
              <a:rPr lang="zh-CN" altLang="en-US"/>
              <a:t>应答</a:t>
            </a:r>
            <a:r>
              <a:rPr lang="en-US" altLang="zh-CN"/>
              <a:t>PDU</a:t>
            </a:r>
            <a:r>
              <a:rPr lang="zh-CN" altLang="en-US"/>
              <a:t>可以附在反向的数据包传输，称为“</a:t>
            </a:r>
            <a:r>
              <a:rPr lang="en-US" altLang="zh-CN"/>
              <a:t>piggybacking</a:t>
            </a:r>
            <a:r>
              <a:rPr lang="zh-CN" altLang="en-US"/>
              <a:t>”</a:t>
            </a:r>
          </a:p>
        </p:txBody>
      </p:sp>
      <p:sp>
        <p:nvSpPr>
          <p:cNvPr id="4" name="灯片编号占位符 3"/>
          <p:cNvSpPr>
            <a:spLocks noGrp="1"/>
          </p:cNvSpPr>
          <p:nvPr>
            <p:ph type="sldNum" sz="quarter" idx="12"/>
          </p:nvPr>
        </p:nvSpPr>
        <p:spPr/>
        <p:txBody>
          <a:bodyPr/>
          <a:lstStyle/>
          <a:p>
            <a:pPr>
              <a:defRPr/>
            </a:pPr>
            <a:fld id="{AA2ABCA4-E7FA-4014-BF80-985F1F23FE8E}" type="slidenum">
              <a:rPr lang="zh-CN" altLang="en-US" smtClean="0"/>
              <a:t>71</a:t>
            </a:fld>
            <a:endParaRPr lang="zh-CN" altLang="en-US"/>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p:txBody>
          <a:bodyPr/>
          <a:lstStyle/>
          <a:p>
            <a:r>
              <a:rPr lang="zh-CN" altLang="en-US"/>
              <a:t>流量控制中的差错控制</a:t>
            </a:r>
          </a:p>
        </p:txBody>
      </p:sp>
      <p:sp>
        <p:nvSpPr>
          <p:cNvPr id="92162" name="内容占位符 2"/>
          <p:cNvSpPr>
            <a:spLocks noGrp="1"/>
          </p:cNvSpPr>
          <p:nvPr>
            <p:ph idx="1"/>
          </p:nvPr>
        </p:nvSpPr>
        <p:spPr/>
        <p:txBody>
          <a:bodyPr/>
          <a:lstStyle/>
          <a:p>
            <a:r>
              <a:rPr lang="zh-CN" altLang="en-US" sz="2800"/>
              <a:t>可能发生的差错</a:t>
            </a:r>
            <a:endParaRPr lang="en-US" altLang="zh-CN" sz="2800"/>
          </a:p>
          <a:p>
            <a:pPr lvl="1"/>
            <a:r>
              <a:rPr lang="en-US" altLang="zh-CN" sz="2400"/>
              <a:t>PDU</a:t>
            </a:r>
            <a:r>
              <a:rPr lang="zh-CN" altLang="en-US" sz="2400"/>
              <a:t>丢失</a:t>
            </a:r>
            <a:endParaRPr lang="en-US" altLang="zh-CN" sz="2400"/>
          </a:p>
          <a:p>
            <a:pPr lvl="1"/>
            <a:r>
              <a:rPr lang="en-US" altLang="zh-CN" sz="2400"/>
              <a:t>PDU</a:t>
            </a:r>
            <a:r>
              <a:rPr lang="zh-CN" altLang="en-US" sz="2400"/>
              <a:t>损坏：检错机制发现传输的</a:t>
            </a:r>
            <a:r>
              <a:rPr lang="en-US" altLang="zh-CN" sz="2400"/>
              <a:t>PDU</a:t>
            </a:r>
            <a:r>
              <a:rPr lang="zh-CN" altLang="en-US" sz="2400"/>
              <a:t>数据损坏</a:t>
            </a:r>
            <a:endParaRPr lang="en-US" altLang="zh-CN" sz="2400"/>
          </a:p>
          <a:p>
            <a:r>
              <a:rPr lang="zh-CN" altLang="en-US" sz="2800"/>
              <a:t>流量控制中的错误处理技术（统称</a:t>
            </a:r>
            <a:r>
              <a:rPr lang="en-US" altLang="zh-CN" sz="2800"/>
              <a:t>ARQ</a:t>
            </a:r>
            <a:r>
              <a:rPr lang="zh-CN" altLang="en-US" sz="2800"/>
              <a:t>）</a:t>
            </a:r>
            <a:endParaRPr lang="en-US" altLang="zh-CN" sz="2800"/>
          </a:p>
          <a:p>
            <a:pPr lvl="1"/>
            <a:r>
              <a:rPr lang="zh-CN" altLang="en-US" sz="2400"/>
              <a:t>检错：使用检错技术（例如</a:t>
            </a:r>
            <a:r>
              <a:rPr lang="en-US" altLang="zh-CN" sz="2400"/>
              <a:t>CRC</a:t>
            </a:r>
            <a:r>
              <a:rPr lang="zh-CN" altLang="en-US" sz="2400"/>
              <a:t>）检测错误</a:t>
            </a:r>
            <a:endParaRPr lang="en-US" altLang="zh-CN" sz="2400"/>
          </a:p>
          <a:p>
            <a:pPr lvl="1"/>
            <a:r>
              <a:rPr lang="zh-CN" altLang="en-US" sz="2400"/>
              <a:t>正面确认（</a:t>
            </a:r>
            <a:r>
              <a:rPr lang="en-US" altLang="zh-CN" sz="2400"/>
              <a:t>positive ack</a:t>
            </a:r>
            <a:r>
              <a:rPr lang="zh-CN" altLang="en-US" sz="2400"/>
              <a:t>），接收端确认已正确接收的</a:t>
            </a:r>
            <a:r>
              <a:rPr lang="en-US" altLang="zh-CN" sz="2400"/>
              <a:t>PDU</a:t>
            </a:r>
          </a:p>
          <a:p>
            <a:pPr lvl="1"/>
            <a:r>
              <a:rPr lang="zh-CN" altLang="en-US" sz="2400"/>
              <a:t>超时重传，发送端重新传输逾时没有收到</a:t>
            </a:r>
            <a:r>
              <a:rPr lang="en-US" altLang="zh-CN" sz="2400"/>
              <a:t>ACK</a:t>
            </a:r>
            <a:r>
              <a:rPr lang="zh-CN" altLang="en-US" sz="2400"/>
              <a:t>的</a:t>
            </a:r>
            <a:r>
              <a:rPr lang="en-US" altLang="zh-CN" sz="2400"/>
              <a:t>PDU</a:t>
            </a:r>
          </a:p>
          <a:p>
            <a:pPr lvl="1"/>
            <a:r>
              <a:rPr lang="zh-CN" altLang="en-US" sz="2400"/>
              <a:t>负面确认（</a:t>
            </a:r>
            <a:r>
              <a:rPr lang="en-US" altLang="zh-CN" sz="2400"/>
              <a:t>negative ack</a:t>
            </a:r>
            <a:r>
              <a:rPr lang="zh-CN" altLang="en-US" sz="2400"/>
              <a:t>），接收端指示接收到损坏的</a:t>
            </a:r>
            <a:r>
              <a:rPr lang="en-US" altLang="zh-CN" sz="2400"/>
              <a:t>PDU</a:t>
            </a:r>
          </a:p>
        </p:txBody>
      </p:sp>
      <p:sp>
        <p:nvSpPr>
          <p:cNvPr id="4" name="灯片编号占位符 3"/>
          <p:cNvSpPr>
            <a:spLocks noGrp="1"/>
          </p:cNvSpPr>
          <p:nvPr>
            <p:ph type="sldNum" sz="quarter" idx="12"/>
          </p:nvPr>
        </p:nvSpPr>
        <p:spPr/>
        <p:txBody>
          <a:bodyPr/>
          <a:lstStyle/>
          <a:p>
            <a:pPr>
              <a:defRPr/>
            </a:pPr>
            <a:fld id="{EDAEFF1E-6560-4F4D-BEF5-BFBA2297E019}" type="slidenum">
              <a:rPr lang="zh-CN" altLang="en-US" smtClean="0"/>
              <a:t>72</a:t>
            </a:fld>
            <a:endParaRPr lang="zh-CN" altLang="en-US"/>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p:txBody>
          <a:bodyPr/>
          <a:lstStyle/>
          <a:p>
            <a:r>
              <a:rPr lang="en-US" altLang="zh-CN"/>
              <a:t>Go-back-N ARQ</a:t>
            </a:r>
            <a:endParaRPr lang="zh-CN" altLang="en-US"/>
          </a:p>
        </p:txBody>
      </p:sp>
      <p:sp>
        <p:nvSpPr>
          <p:cNvPr id="93186" name="内容占位符 2"/>
          <p:cNvSpPr>
            <a:spLocks noGrp="1"/>
          </p:cNvSpPr>
          <p:nvPr>
            <p:ph idx="1"/>
          </p:nvPr>
        </p:nvSpPr>
        <p:spPr/>
        <p:txBody>
          <a:bodyPr/>
          <a:lstStyle/>
          <a:p>
            <a:r>
              <a:rPr lang="en-US" altLang="zh-CN" sz="2800"/>
              <a:t>ARQ</a:t>
            </a:r>
            <a:r>
              <a:rPr lang="zh-CN" altLang="en-US" sz="2800"/>
              <a:t>最流行的一种方式</a:t>
            </a:r>
            <a:endParaRPr lang="en-US" altLang="zh-CN" sz="2800"/>
          </a:p>
          <a:p>
            <a:pPr lvl="1"/>
            <a:r>
              <a:rPr lang="zh-CN" altLang="en-US" sz="2400"/>
              <a:t>发送端一次顺序传输多个</a:t>
            </a:r>
            <a:r>
              <a:rPr lang="en-US" altLang="zh-CN" sz="2400"/>
              <a:t>PDU</a:t>
            </a:r>
          </a:p>
          <a:p>
            <a:pPr lvl="1"/>
            <a:r>
              <a:rPr lang="zh-CN" altLang="en-US" sz="2400"/>
              <a:t>接收端使用</a:t>
            </a:r>
            <a:r>
              <a:rPr lang="en-US" altLang="zh-CN" sz="2400"/>
              <a:t>RR</a:t>
            </a:r>
            <a:r>
              <a:rPr lang="zh-CN" altLang="en-US" sz="2400"/>
              <a:t>表示正确接收</a:t>
            </a:r>
            <a:r>
              <a:rPr lang="en-US" altLang="zh-CN" sz="2400"/>
              <a:t>PDU</a:t>
            </a:r>
            <a:r>
              <a:rPr lang="zh-CN" altLang="en-US" sz="2400"/>
              <a:t>，</a:t>
            </a:r>
            <a:r>
              <a:rPr lang="en-US" altLang="zh-CN" sz="2400"/>
              <a:t>REJ</a:t>
            </a:r>
            <a:r>
              <a:rPr lang="zh-CN" altLang="en-US" sz="2400"/>
              <a:t>表示</a:t>
            </a:r>
            <a:r>
              <a:rPr lang="en-US" altLang="zh-CN" sz="2400"/>
              <a:t>PDU</a:t>
            </a:r>
            <a:r>
              <a:rPr lang="zh-CN" altLang="en-US" sz="2400"/>
              <a:t>损坏</a:t>
            </a:r>
            <a:endParaRPr lang="en-US" altLang="zh-CN" sz="2400"/>
          </a:p>
          <a:p>
            <a:pPr lvl="1"/>
            <a:r>
              <a:rPr lang="zh-CN" altLang="en-US" sz="2400"/>
              <a:t>当错误发生后，接收端会丢弃错误</a:t>
            </a:r>
            <a:r>
              <a:rPr lang="en-US" altLang="zh-CN" sz="2400"/>
              <a:t>PDU</a:t>
            </a:r>
            <a:r>
              <a:rPr lang="zh-CN" altLang="en-US" sz="2400"/>
              <a:t>和后续所有接收到的</a:t>
            </a:r>
            <a:r>
              <a:rPr lang="en-US" altLang="zh-CN" sz="2400"/>
              <a:t>PDU</a:t>
            </a:r>
            <a:r>
              <a:rPr lang="zh-CN" altLang="en-US" sz="2400"/>
              <a:t>；发送端会重传错误</a:t>
            </a:r>
            <a:r>
              <a:rPr lang="en-US" altLang="zh-CN" sz="2400"/>
              <a:t>PDU</a:t>
            </a:r>
            <a:r>
              <a:rPr lang="zh-CN" altLang="en-US" sz="2400"/>
              <a:t>和所有后续</a:t>
            </a:r>
            <a:r>
              <a:rPr lang="en-US" altLang="zh-CN" sz="2400"/>
              <a:t>PDU</a:t>
            </a:r>
          </a:p>
          <a:p>
            <a:endParaRPr lang="en-US" altLang="zh-CN" sz="2400"/>
          </a:p>
          <a:p>
            <a:endParaRPr lang="en-US" altLang="zh-CN"/>
          </a:p>
        </p:txBody>
      </p:sp>
      <p:sp>
        <p:nvSpPr>
          <p:cNvPr id="4" name="灯片编号占位符 3"/>
          <p:cNvSpPr>
            <a:spLocks noGrp="1"/>
          </p:cNvSpPr>
          <p:nvPr>
            <p:ph type="sldNum" sz="quarter" idx="12"/>
          </p:nvPr>
        </p:nvSpPr>
        <p:spPr/>
        <p:txBody>
          <a:bodyPr/>
          <a:lstStyle/>
          <a:p>
            <a:pPr>
              <a:defRPr/>
            </a:pPr>
            <a:fld id="{56957A55-EB4F-4B4E-A5BC-3D54091D626F}" type="slidenum">
              <a:rPr lang="zh-CN" altLang="en-US" smtClean="0"/>
              <a:t>73</a:t>
            </a:fld>
            <a:endParaRPr lang="zh-CN" altLang="en-US"/>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内容占位符 2"/>
          <p:cNvSpPr>
            <a:spLocks noGrp="1"/>
          </p:cNvSpPr>
          <p:nvPr>
            <p:ph idx="1"/>
          </p:nvPr>
        </p:nvSpPr>
        <p:spPr>
          <a:xfrm>
            <a:off x="250825" y="620713"/>
            <a:ext cx="8704263" cy="5511800"/>
          </a:xfrm>
        </p:spPr>
        <p:txBody>
          <a:bodyPr/>
          <a:lstStyle/>
          <a:p>
            <a:r>
              <a:rPr lang="en-US" altLang="zh-CN" sz="2800" dirty="0"/>
              <a:t>Error1</a:t>
            </a:r>
          </a:p>
          <a:p>
            <a:pPr marL="0" indent="0">
              <a:buNone/>
            </a:pPr>
            <a:r>
              <a:rPr lang="en-US" altLang="zh-CN" sz="2800" dirty="0"/>
              <a:t>    PDU</a:t>
            </a:r>
            <a:r>
              <a:rPr lang="zh-CN" altLang="en-US" sz="2800" dirty="0"/>
              <a:t>损坏的处理方法（</a:t>
            </a:r>
            <a:r>
              <a:rPr lang="en-US" altLang="zh-CN" sz="2800" dirty="0"/>
              <a:t>A</a:t>
            </a:r>
            <a:r>
              <a:rPr lang="zh-CN" altLang="en-US" sz="2800" dirty="0"/>
              <a:t>，发送端；</a:t>
            </a:r>
            <a:r>
              <a:rPr lang="en-US" altLang="zh-CN" sz="2800" dirty="0"/>
              <a:t>B</a:t>
            </a:r>
            <a:r>
              <a:rPr lang="zh-CN" altLang="en-US" sz="2800" dirty="0"/>
              <a:t>，接收端，假设第</a:t>
            </a:r>
            <a:r>
              <a:rPr lang="en-US" altLang="zh-CN" sz="2800" i="1" dirty="0" err="1"/>
              <a:t>i</a:t>
            </a:r>
            <a:r>
              <a:rPr lang="zh-CN" altLang="en-US" sz="2800" dirty="0"/>
              <a:t>个</a:t>
            </a:r>
            <a:r>
              <a:rPr lang="en-US" altLang="zh-CN" sz="2800" dirty="0"/>
              <a:t>PDU</a:t>
            </a:r>
            <a:r>
              <a:rPr lang="zh-CN" altLang="en-US" sz="2800" dirty="0"/>
              <a:t>损坏）</a:t>
            </a:r>
            <a:r>
              <a:rPr lang="en-US" altLang="zh-CN" sz="2800" dirty="0"/>
              <a:t>B</a:t>
            </a:r>
            <a:r>
              <a:rPr lang="zh-CN" altLang="en-US" sz="2800" dirty="0"/>
              <a:t>丢弃损坏的</a:t>
            </a:r>
            <a:r>
              <a:rPr lang="en-US" altLang="zh-CN" sz="2800" dirty="0"/>
              <a:t>PDU</a:t>
            </a:r>
            <a:r>
              <a:rPr lang="zh-CN" altLang="en-US" sz="2800" dirty="0"/>
              <a:t>，并采用下面方式之一</a:t>
            </a:r>
            <a:endParaRPr lang="en-US" altLang="zh-CN" sz="2400" dirty="0"/>
          </a:p>
          <a:p>
            <a:pPr lvl="1"/>
            <a:r>
              <a:rPr lang="zh-CN" altLang="en-US" sz="2400" dirty="0"/>
              <a:t>过一段时间，</a:t>
            </a:r>
            <a:r>
              <a:rPr lang="en-US" altLang="zh-CN" sz="2400" dirty="0"/>
              <a:t>A</a:t>
            </a:r>
            <a:r>
              <a:rPr lang="zh-CN" altLang="en-US" sz="2400" dirty="0"/>
              <a:t>继续发送</a:t>
            </a:r>
            <a:r>
              <a:rPr lang="en-US" altLang="zh-CN" sz="2400" dirty="0"/>
              <a:t>PDU(</a:t>
            </a:r>
            <a:r>
              <a:rPr lang="en-US" altLang="zh-CN" sz="2400" i="1" dirty="0"/>
              <a:t>i</a:t>
            </a:r>
            <a:r>
              <a:rPr lang="en-US" altLang="zh-CN" sz="2400" dirty="0"/>
              <a:t>+1)</a:t>
            </a:r>
            <a:r>
              <a:rPr lang="zh-CN" altLang="en-US" sz="2400" dirty="0"/>
              <a:t>，</a:t>
            </a:r>
            <a:r>
              <a:rPr lang="en-US" altLang="zh-CN" sz="2400" dirty="0"/>
              <a:t>B</a:t>
            </a:r>
            <a:r>
              <a:rPr lang="zh-CN" altLang="en-US" sz="2400" dirty="0"/>
              <a:t>收到后发送</a:t>
            </a:r>
            <a:r>
              <a:rPr lang="en-US" altLang="zh-CN" sz="2400" dirty="0"/>
              <a:t>REJ </a:t>
            </a:r>
            <a:r>
              <a:rPr lang="en-US" altLang="zh-CN" sz="2400" i="1" dirty="0" err="1"/>
              <a:t>i</a:t>
            </a:r>
            <a:r>
              <a:rPr lang="zh-CN" altLang="en-US" sz="2400" dirty="0"/>
              <a:t>，</a:t>
            </a:r>
            <a:r>
              <a:rPr lang="en-US" altLang="zh-CN" sz="2400" dirty="0"/>
              <a:t>A</a:t>
            </a:r>
            <a:r>
              <a:rPr lang="zh-CN" altLang="en-US" sz="2400" dirty="0"/>
              <a:t>重传</a:t>
            </a:r>
            <a:r>
              <a:rPr lang="en-US" altLang="zh-CN" sz="2400" dirty="0"/>
              <a:t>PDU </a:t>
            </a:r>
            <a:r>
              <a:rPr lang="en-US" altLang="zh-CN" sz="2400" i="1" dirty="0" err="1"/>
              <a:t>i</a:t>
            </a:r>
            <a:r>
              <a:rPr lang="zh-CN" altLang="en-US" sz="2400" dirty="0"/>
              <a:t>和后续所有</a:t>
            </a:r>
            <a:r>
              <a:rPr lang="en-US" altLang="zh-CN" sz="2400" dirty="0"/>
              <a:t>PDU</a:t>
            </a:r>
            <a:r>
              <a:rPr lang="zh-CN" altLang="en-US" sz="2400" dirty="0"/>
              <a:t>。</a:t>
            </a:r>
            <a:endParaRPr lang="en-US" altLang="zh-CN" sz="2400" dirty="0"/>
          </a:p>
          <a:p>
            <a:pPr lvl="1"/>
            <a:r>
              <a:rPr lang="en-US" altLang="zh-CN" sz="2400" dirty="0"/>
              <a:t>A</a:t>
            </a:r>
            <a:r>
              <a:rPr lang="zh-CN" altLang="en-US" sz="2400" dirty="0"/>
              <a:t>不继续发送</a:t>
            </a:r>
            <a:r>
              <a:rPr lang="en-US" altLang="zh-CN" sz="2400" dirty="0"/>
              <a:t>PDU</a:t>
            </a:r>
            <a:r>
              <a:rPr lang="zh-CN" altLang="en-US" sz="2400" dirty="0"/>
              <a:t>，</a:t>
            </a:r>
            <a:r>
              <a:rPr lang="en-US" altLang="zh-CN" sz="2400" dirty="0"/>
              <a:t>B</a:t>
            </a:r>
            <a:r>
              <a:rPr lang="zh-CN" altLang="en-US" sz="2400" dirty="0"/>
              <a:t>既不发送</a:t>
            </a:r>
            <a:r>
              <a:rPr lang="en-US" altLang="zh-CN" sz="2400" dirty="0"/>
              <a:t>RR</a:t>
            </a:r>
            <a:r>
              <a:rPr lang="zh-CN" altLang="en-US" sz="2400" dirty="0"/>
              <a:t>也不发送</a:t>
            </a:r>
            <a:r>
              <a:rPr lang="en-US" altLang="zh-CN" sz="2400" dirty="0"/>
              <a:t>REJ</a:t>
            </a:r>
            <a:r>
              <a:rPr lang="zh-CN" altLang="en-US" sz="2400" dirty="0"/>
              <a:t>。</a:t>
            </a:r>
            <a:r>
              <a:rPr lang="en-US" altLang="zh-CN" sz="2400" dirty="0"/>
              <a:t>A</a:t>
            </a:r>
            <a:r>
              <a:rPr lang="zh-CN" altLang="en-US" sz="2400" dirty="0"/>
              <a:t>等待超时，向</a:t>
            </a:r>
            <a:r>
              <a:rPr lang="en-US" altLang="zh-CN" sz="2400" dirty="0"/>
              <a:t>B</a:t>
            </a:r>
            <a:r>
              <a:rPr lang="zh-CN" altLang="en-US" sz="2400" dirty="0"/>
              <a:t>传输</a:t>
            </a:r>
            <a:r>
              <a:rPr lang="en-US" altLang="zh-CN" sz="2400" dirty="0"/>
              <a:t>RR PDU</a:t>
            </a:r>
            <a:r>
              <a:rPr lang="zh-CN" altLang="en-US" sz="2400" dirty="0"/>
              <a:t>（设置</a:t>
            </a:r>
            <a:r>
              <a:rPr lang="en-US" altLang="zh-CN" sz="2400" dirty="0"/>
              <a:t>P bit</a:t>
            </a:r>
            <a:r>
              <a:rPr lang="zh-CN" altLang="en-US" sz="2400" dirty="0"/>
              <a:t>位为</a:t>
            </a:r>
            <a:r>
              <a:rPr lang="en-US" altLang="zh-CN" sz="2400" dirty="0"/>
              <a:t>1</a:t>
            </a:r>
            <a:r>
              <a:rPr lang="zh-CN" altLang="en-US" sz="2400" dirty="0"/>
              <a:t>），指示</a:t>
            </a:r>
            <a:r>
              <a:rPr lang="en-US" altLang="zh-CN" sz="2400" dirty="0"/>
              <a:t>B</a:t>
            </a:r>
            <a:r>
              <a:rPr lang="zh-CN" altLang="en-US" sz="2400" dirty="0"/>
              <a:t>发送</a:t>
            </a:r>
            <a:r>
              <a:rPr lang="en-US" altLang="zh-CN" sz="2400" dirty="0"/>
              <a:t>RR</a:t>
            </a:r>
            <a:r>
              <a:rPr lang="zh-CN" altLang="en-US" sz="2400" dirty="0"/>
              <a:t>，表示其希望接受的下一</a:t>
            </a:r>
            <a:r>
              <a:rPr lang="en-US" altLang="zh-CN" sz="2400" dirty="0"/>
              <a:t>PDU</a:t>
            </a:r>
            <a:r>
              <a:rPr lang="zh-CN" altLang="en-US" sz="2400" dirty="0"/>
              <a:t>；</a:t>
            </a:r>
            <a:r>
              <a:rPr lang="en-US" altLang="zh-CN" sz="2400" dirty="0"/>
              <a:t>A</a:t>
            </a:r>
            <a:r>
              <a:rPr lang="zh-CN" altLang="en-US" sz="2400" dirty="0"/>
              <a:t>重设</a:t>
            </a:r>
            <a:r>
              <a:rPr lang="en-US" altLang="zh-CN" sz="2400" dirty="0"/>
              <a:t>P-bit</a:t>
            </a:r>
            <a:r>
              <a:rPr lang="zh-CN" altLang="en-US" sz="2400" dirty="0"/>
              <a:t>定时器等待。</a:t>
            </a:r>
            <a:endParaRPr lang="en-US" altLang="zh-CN" sz="2400" dirty="0"/>
          </a:p>
          <a:p>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pPr>
              <a:defRPr/>
            </a:pPr>
            <a:fld id="{16DE4F2E-7A6F-4FAA-86B2-9616EAB96A7A}" type="slidenum">
              <a:rPr lang="zh-CN" altLang="en-US" smtClean="0"/>
              <a:t>74</a:t>
            </a:fld>
            <a:endParaRPr lang="zh-CN" altLang="en-US"/>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内容占位符 2"/>
          <p:cNvSpPr>
            <a:spLocks noGrp="1"/>
          </p:cNvSpPr>
          <p:nvPr>
            <p:ph idx="1"/>
          </p:nvPr>
        </p:nvSpPr>
        <p:spPr>
          <a:xfrm>
            <a:off x="250825" y="620713"/>
            <a:ext cx="8704263" cy="5511800"/>
          </a:xfrm>
        </p:spPr>
        <p:txBody>
          <a:bodyPr/>
          <a:lstStyle/>
          <a:p>
            <a:r>
              <a:rPr lang="en-US" altLang="zh-CN" sz="2800" dirty="0"/>
              <a:t>Error2</a:t>
            </a:r>
          </a:p>
          <a:p>
            <a:pPr marL="0" indent="0">
              <a:buNone/>
            </a:pPr>
            <a:r>
              <a:rPr lang="en-US" altLang="zh-CN" sz="2800" dirty="0"/>
              <a:t>    RR</a:t>
            </a:r>
            <a:r>
              <a:rPr lang="zh-CN" altLang="en-US" sz="2800" dirty="0"/>
              <a:t>损坏的处理方法</a:t>
            </a:r>
            <a:endParaRPr lang="en-US" altLang="zh-CN" sz="2800" dirty="0"/>
          </a:p>
          <a:p>
            <a:pPr lvl="1"/>
            <a:r>
              <a:rPr lang="en-US" altLang="zh-CN" sz="2400" dirty="0"/>
              <a:t>B</a:t>
            </a:r>
            <a:r>
              <a:rPr lang="zh-CN" altLang="en-US" sz="2400" dirty="0"/>
              <a:t>发送</a:t>
            </a:r>
            <a:r>
              <a:rPr lang="en-US" altLang="zh-CN" sz="2400" dirty="0"/>
              <a:t>RR(</a:t>
            </a:r>
            <a:r>
              <a:rPr lang="en-US" altLang="zh-CN" sz="2400" i="1" dirty="0"/>
              <a:t>i</a:t>
            </a:r>
            <a:r>
              <a:rPr lang="en-US" altLang="zh-CN" sz="2400" dirty="0"/>
              <a:t>+1)</a:t>
            </a:r>
            <a:r>
              <a:rPr lang="zh-CN" altLang="en-US" sz="2400" dirty="0"/>
              <a:t>，传输过程中损坏，</a:t>
            </a:r>
            <a:r>
              <a:rPr lang="en-US" altLang="zh-CN" sz="2400" dirty="0"/>
              <a:t>B</a:t>
            </a:r>
            <a:r>
              <a:rPr lang="zh-CN" altLang="en-US" sz="2400" dirty="0"/>
              <a:t>继续发送</a:t>
            </a:r>
            <a:r>
              <a:rPr lang="en-US" altLang="zh-CN" sz="2400" dirty="0"/>
              <a:t>RR</a:t>
            </a:r>
            <a:r>
              <a:rPr lang="zh-CN" altLang="en-US" sz="2400" dirty="0"/>
              <a:t>，</a:t>
            </a:r>
            <a:r>
              <a:rPr lang="en-US" altLang="zh-CN" sz="2400" dirty="0"/>
              <a:t>A</a:t>
            </a:r>
            <a:r>
              <a:rPr lang="zh-CN" altLang="en-US" sz="2400" dirty="0"/>
              <a:t>收到更靠后的</a:t>
            </a:r>
            <a:r>
              <a:rPr lang="en-US" altLang="zh-CN" sz="2400" dirty="0"/>
              <a:t>RR</a:t>
            </a:r>
            <a:r>
              <a:rPr lang="zh-CN" altLang="en-US" sz="2400" dirty="0"/>
              <a:t>，显示之前发送的</a:t>
            </a:r>
            <a:r>
              <a:rPr lang="en-US" altLang="zh-CN" sz="2400" dirty="0"/>
              <a:t>PDU</a:t>
            </a:r>
            <a:r>
              <a:rPr lang="zh-CN" altLang="en-US" sz="2400" dirty="0"/>
              <a:t>已被正确接收</a:t>
            </a:r>
            <a:endParaRPr lang="en-US" altLang="zh-CN" sz="2400" dirty="0"/>
          </a:p>
          <a:p>
            <a:pPr lvl="1"/>
            <a:r>
              <a:rPr lang="zh-CN" altLang="en-US" sz="2400" dirty="0"/>
              <a:t>和</a:t>
            </a:r>
            <a:r>
              <a:rPr lang="en-US" altLang="zh-CN" sz="2400" dirty="0"/>
              <a:t>PDU</a:t>
            </a:r>
            <a:r>
              <a:rPr lang="zh-CN" altLang="en-US" sz="2400" dirty="0"/>
              <a:t>损坏的第二种处理方式一样，</a:t>
            </a:r>
            <a:r>
              <a:rPr lang="en-US" altLang="zh-CN" sz="2400" dirty="0"/>
              <a:t>A</a:t>
            </a:r>
            <a:r>
              <a:rPr lang="zh-CN" altLang="en-US" sz="2400" dirty="0"/>
              <a:t>等待超时，向</a:t>
            </a:r>
            <a:r>
              <a:rPr lang="en-US" altLang="zh-CN" sz="2400" dirty="0"/>
              <a:t>B</a:t>
            </a:r>
            <a:r>
              <a:rPr lang="zh-CN" altLang="en-US" sz="2400" dirty="0"/>
              <a:t>传输</a:t>
            </a:r>
            <a:r>
              <a:rPr lang="en-US" altLang="zh-CN" sz="2400" dirty="0"/>
              <a:t>RR PDU</a:t>
            </a:r>
            <a:r>
              <a:rPr lang="zh-CN" altLang="en-US" sz="2400" dirty="0"/>
              <a:t>，指示</a:t>
            </a:r>
            <a:r>
              <a:rPr lang="en-US" altLang="zh-CN" sz="2400" dirty="0"/>
              <a:t>B</a:t>
            </a:r>
            <a:r>
              <a:rPr lang="zh-CN" altLang="en-US" sz="2400" dirty="0"/>
              <a:t>发送</a:t>
            </a:r>
            <a:r>
              <a:rPr lang="en-US" altLang="zh-CN" sz="2400" dirty="0"/>
              <a:t>RR</a:t>
            </a:r>
            <a:r>
              <a:rPr lang="zh-CN" altLang="en-US" sz="2400" dirty="0"/>
              <a:t>。</a:t>
            </a:r>
            <a:endParaRPr lang="en-US" altLang="zh-CN" sz="2400" dirty="0"/>
          </a:p>
          <a:p>
            <a:r>
              <a:rPr lang="en-US" altLang="zh-CN" sz="2800" dirty="0"/>
              <a:t>Error</a:t>
            </a:r>
          </a:p>
          <a:p>
            <a:pPr marL="0" indent="0">
              <a:buNone/>
            </a:pPr>
            <a:r>
              <a:rPr lang="en-US" altLang="zh-CN" sz="2800" dirty="0"/>
              <a:t>    REJ</a:t>
            </a:r>
            <a:r>
              <a:rPr lang="zh-CN" altLang="en-US" sz="2800" dirty="0"/>
              <a:t>损坏的情况，和</a:t>
            </a:r>
            <a:r>
              <a:rPr lang="en-US" altLang="zh-CN" sz="2800" dirty="0"/>
              <a:t>PDU</a:t>
            </a:r>
            <a:r>
              <a:rPr lang="zh-CN" altLang="en-US" sz="2800" dirty="0"/>
              <a:t>损坏的第二种情况一样</a:t>
            </a:r>
            <a:endParaRPr lang="en-US" altLang="zh-CN" sz="2800" dirty="0"/>
          </a:p>
        </p:txBody>
      </p:sp>
      <p:sp>
        <p:nvSpPr>
          <p:cNvPr id="4" name="灯片编号占位符 3"/>
          <p:cNvSpPr>
            <a:spLocks noGrp="1"/>
          </p:cNvSpPr>
          <p:nvPr>
            <p:ph type="sldNum" sz="quarter" idx="12"/>
          </p:nvPr>
        </p:nvSpPr>
        <p:spPr/>
        <p:txBody>
          <a:bodyPr/>
          <a:lstStyle/>
          <a:p>
            <a:pPr>
              <a:defRPr/>
            </a:pPr>
            <a:fld id="{F731D3E2-A4B8-4571-9FEE-5A54C4046951}" type="slidenum">
              <a:rPr lang="zh-CN" altLang="en-US" smtClean="0"/>
              <a:t>75</a:t>
            </a:fld>
            <a:endParaRPr lang="zh-CN" altLang="en-US"/>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内容占位符 2"/>
          <p:cNvSpPr>
            <a:spLocks noGrp="1"/>
          </p:cNvSpPr>
          <p:nvPr>
            <p:ph idx="1"/>
          </p:nvPr>
        </p:nvSpPr>
        <p:spPr>
          <a:xfrm>
            <a:off x="250825" y="692150"/>
            <a:ext cx="4033838" cy="5440363"/>
          </a:xfrm>
        </p:spPr>
        <p:txBody>
          <a:bodyPr/>
          <a:lstStyle/>
          <a:p>
            <a:endParaRPr lang="zh-CN" altLang="en-US" sz="2400"/>
          </a:p>
        </p:txBody>
      </p:sp>
      <p:sp>
        <p:nvSpPr>
          <p:cNvPr id="4" name="灯片编号占位符 3"/>
          <p:cNvSpPr>
            <a:spLocks noGrp="1"/>
          </p:cNvSpPr>
          <p:nvPr>
            <p:ph type="sldNum" sz="quarter" idx="12"/>
          </p:nvPr>
        </p:nvSpPr>
        <p:spPr/>
        <p:txBody>
          <a:bodyPr/>
          <a:lstStyle/>
          <a:p>
            <a:pPr>
              <a:defRPr/>
            </a:pPr>
            <a:fld id="{35C58A99-1378-4B39-AEEA-CBD842559BF5}" type="slidenum">
              <a:rPr lang="zh-CN" altLang="en-US" smtClean="0"/>
              <a:t>76</a:t>
            </a:fld>
            <a:endParaRPr lang="zh-CN" altLang="en-US"/>
          </a:p>
        </p:txBody>
      </p:sp>
      <p:pic>
        <p:nvPicPr>
          <p:cNvPr id="96259" name="Picture 4"/>
          <p:cNvPicPr>
            <a:picLocks noChangeAspect="1" noChangeArrowheads="1"/>
          </p:cNvPicPr>
          <p:nvPr/>
        </p:nvPicPr>
        <p:blipFill>
          <a:blip r:embed="rId2"/>
          <a:srcRect/>
          <a:stretch>
            <a:fillRect/>
          </a:stretch>
        </p:blipFill>
        <p:spPr bwMode="auto">
          <a:xfrm>
            <a:off x="2195513" y="0"/>
            <a:ext cx="5565775" cy="6858000"/>
          </a:xfrm>
          <a:prstGeom prst="rect">
            <a:avLst/>
          </a:prstGeom>
          <a:noFill/>
          <a:ln w="9525">
            <a:noFill/>
            <a:miter lim="800000"/>
            <a:headEnd/>
            <a:tailEnd/>
          </a:ln>
        </p:spPr>
      </p:pic>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1045845"/>
          </a:xfrm>
        </p:spPr>
        <p:txBody>
          <a:bodyPr/>
          <a:lstStyle/>
          <a:p>
            <a:r>
              <a:rPr lang="zh-CN" altLang="en-US" dirty="0"/>
              <a:t>第</a:t>
            </a:r>
            <a:r>
              <a:rPr lang="en-US" altLang="zh-CN" dirty="0"/>
              <a:t>6</a:t>
            </a:r>
            <a:r>
              <a:rPr lang="zh-CN" altLang="en-US" dirty="0"/>
              <a:t>次作业</a:t>
            </a:r>
            <a:endParaRPr lang="en-US" altLang="zh-CN" dirty="0"/>
          </a:p>
        </p:txBody>
      </p:sp>
      <p:sp>
        <p:nvSpPr>
          <p:cNvPr id="3" name="内容占位符 2"/>
          <p:cNvSpPr>
            <a:spLocks noGrp="1"/>
          </p:cNvSpPr>
          <p:nvPr>
            <p:ph idx="1"/>
          </p:nvPr>
        </p:nvSpPr>
        <p:spPr>
          <a:xfrm>
            <a:off x="250825" y="1360805"/>
            <a:ext cx="8704580" cy="3360420"/>
          </a:xfrm>
        </p:spPr>
        <p:txBody>
          <a:bodyPr/>
          <a:lstStyle/>
          <a:p>
            <a:r>
              <a:rPr lang="en-US" altLang="zh-CN" dirty="0"/>
              <a:t>Problems 8.20</a:t>
            </a:r>
          </a:p>
          <a:p>
            <a:endParaRPr lang="en-US" altLang="zh-CN" dirty="0"/>
          </a:p>
          <a:p>
            <a:endParaRPr lang="en-US" altLang="zh-CN" dirty="0"/>
          </a:p>
          <a:p>
            <a:endParaRPr lang="en-US" altLang="zh-CN" dirty="0"/>
          </a:p>
        </p:txBody>
      </p:sp>
      <p:pic>
        <p:nvPicPr>
          <p:cNvPr id="98309" name="Picture 5" descr="O@P}GTA~_M)RQ@$6E7ZK(CU"/>
          <p:cNvPicPr>
            <a:picLocks noChangeAspect="1" noChangeArrowheads="1"/>
          </p:cNvPicPr>
          <p:nvPr/>
        </p:nvPicPr>
        <p:blipFill>
          <a:blip r:embed="rId2"/>
          <a:srcRect/>
          <a:stretch>
            <a:fillRect/>
          </a:stretch>
        </p:blipFill>
        <p:spPr bwMode="auto">
          <a:xfrm>
            <a:off x="250825" y="1904683"/>
            <a:ext cx="8496300" cy="976312"/>
          </a:xfrm>
          <a:prstGeom prst="rect">
            <a:avLst/>
          </a:prstGeom>
          <a:noFill/>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59930CF-8498-43DA-82BE-C195C82BFA10}" type="slidenum">
              <a:rPr lang="zh-CN" altLang="en-US" smtClean="0"/>
              <a:t>8</a:t>
            </a:fld>
            <a:endParaRPr lang="zh-CN" altLang="en-US"/>
          </a:p>
        </p:txBody>
      </p:sp>
      <p:pic>
        <p:nvPicPr>
          <p:cNvPr id="21507" name="Picture 2"/>
          <p:cNvPicPr>
            <a:picLocks noChangeAspect="1" noChangeArrowheads="1"/>
          </p:cNvPicPr>
          <p:nvPr/>
        </p:nvPicPr>
        <p:blipFill>
          <a:blip r:embed="rId2"/>
          <a:srcRect/>
          <a:stretch>
            <a:fillRect/>
          </a:stretch>
        </p:blipFill>
        <p:spPr bwMode="auto">
          <a:xfrm>
            <a:off x="179388" y="836613"/>
            <a:ext cx="8386762" cy="5472112"/>
          </a:xfrm>
          <a:prstGeom prst="rect">
            <a:avLst/>
          </a:prstGeom>
          <a:noFill/>
          <a:ln w="9525">
            <a:noFill/>
            <a:miter lim="800000"/>
            <a:headEnd/>
            <a:tailEnd/>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r>
              <a:rPr lang="zh-CN" altLang="en-US"/>
              <a:t>奇偶校验</a:t>
            </a:r>
          </a:p>
        </p:txBody>
      </p:sp>
      <p:sp>
        <p:nvSpPr>
          <p:cNvPr id="22530" name="内容占位符 2"/>
          <p:cNvSpPr>
            <a:spLocks noGrp="1"/>
          </p:cNvSpPr>
          <p:nvPr>
            <p:ph idx="1"/>
          </p:nvPr>
        </p:nvSpPr>
        <p:spPr>
          <a:xfrm>
            <a:off x="250825" y="1628775"/>
            <a:ext cx="8704263" cy="4503738"/>
          </a:xfrm>
        </p:spPr>
        <p:txBody>
          <a:bodyPr/>
          <a:lstStyle/>
          <a:p>
            <a:r>
              <a:rPr lang="zh-CN" altLang="en-US" sz="2800"/>
              <a:t>在数据内容后添加一个奇偶校验</a:t>
            </a:r>
            <a:r>
              <a:rPr lang="en-US" altLang="zh-CN" sz="2800"/>
              <a:t>bit</a:t>
            </a:r>
          </a:p>
          <a:p>
            <a:r>
              <a:rPr lang="zh-CN" altLang="en-US" sz="2800"/>
              <a:t>偶数奇偶校验</a:t>
            </a:r>
            <a:endParaRPr lang="en-US" altLang="zh-CN" sz="2800"/>
          </a:p>
          <a:p>
            <a:pPr lvl="1"/>
            <a:r>
              <a:rPr lang="zh-CN" altLang="en-US" sz="2400"/>
              <a:t>添加一个</a:t>
            </a:r>
            <a:r>
              <a:rPr lang="en-US" altLang="zh-CN" sz="2400"/>
              <a:t>bit</a:t>
            </a:r>
            <a:r>
              <a:rPr lang="zh-CN" altLang="en-US" sz="2400"/>
              <a:t>使得一帧中‘</a:t>
            </a:r>
            <a:r>
              <a:rPr lang="en-US" altLang="zh-CN" sz="2400"/>
              <a:t>1</a:t>
            </a:r>
            <a:r>
              <a:rPr lang="zh-CN" altLang="en-US" sz="2400"/>
              <a:t>’的个数为偶数</a:t>
            </a:r>
            <a:endParaRPr lang="en-US" altLang="zh-CN" sz="2400"/>
          </a:p>
          <a:p>
            <a:r>
              <a:rPr lang="zh-CN" altLang="en-US" sz="2800"/>
              <a:t>奇数奇偶校验</a:t>
            </a:r>
            <a:endParaRPr lang="en-US" altLang="zh-CN" sz="2800"/>
          </a:p>
          <a:p>
            <a:pPr lvl="1"/>
            <a:r>
              <a:rPr lang="zh-CN" altLang="en-US" sz="2400"/>
              <a:t>添加一个</a:t>
            </a:r>
            <a:r>
              <a:rPr lang="en-US" altLang="zh-CN" sz="2400"/>
              <a:t>bit</a:t>
            </a:r>
            <a:r>
              <a:rPr lang="zh-CN" altLang="en-US" sz="2400"/>
              <a:t>使得一帧中‘</a:t>
            </a:r>
            <a:r>
              <a:rPr lang="en-US" altLang="zh-CN" sz="2400"/>
              <a:t>1</a:t>
            </a:r>
            <a:r>
              <a:rPr lang="zh-CN" altLang="en-US" sz="2400"/>
              <a:t>’的个数为奇数</a:t>
            </a:r>
            <a:endParaRPr lang="en-US" altLang="zh-CN" sz="2400"/>
          </a:p>
          <a:p>
            <a:r>
              <a:rPr lang="zh-CN" altLang="en-US" sz="2800"/>
              <a:t>例：</a:t>
            </a:r>
            <a:r>
              <a:rPr lang="en-US" altLang="zh-CN" sz="2800"/>
              <a:t>7-bit</a:t>
            </a:r>
            <a:r>
              <a:rPr lang="zh-CN" altLang="en-US" sz="2800"/>
              <a:t>数据</a:t>
            </a:r>
            <a:r>
              <a:rPr lang="en-US" altLang="zh-CN" sz="2800"/>
              <a:t>[</a:t>
            </a:r>
            <a:r>
              <a:rPr lang="en-US" altLang="zh-CN" sz="2800">
                <a:ea typeface="宋体" panose="02010600030101010101" pitchFamily="2" charset="-122"/>
              </a:rPr>
              <a:t>1110001</a:t>
            </a:r>
            <a:r>
              <a:rPr lang="en-US" altLang="zh-CN" sz="2800"/>
              <a:t>]</a:t>
            </a:r>
          </a:p>
          <a:p>
            <a:pPr lvl="1"/>
            <a:r>
              <a:rPr lang="zh-CN" altLang="en-US" sz="2400"/>
              <a:t>偶数奇偶校验</a:t>
            </a:r>
            <a:r>
              <a:rPr lang="en-US" altLang="zh-CN" sz="2400"/>
              <a:t>[</a:t>
            </a:r>
            <a:r>
              <a:rPr lang="en-US" altLang="zh-CN" sz="2400">
                <a:ea typeface="宋体" panose="02010600030101010101" pitchFamily="2" charset="-122"/>
              </a:rPr>
              <a:t>11100010</a:t>
            </a:r>
            <a:r>
              <a:rPr lang="en-US" altLang="zh-CN" sz="2400"/>
              <a:t>]</a:t>
            </a:r>
          </a:p>
          <a:p>
            <a:pPr lvl="1"/>
            <a:r>
              <a:rPr lang="zh-CN" altLang="en-US" sz="2400"/>
              <a:t>奇数奇偶校验</a:t>
            </a:r>
            <a:r>
              <a:rPr lang="en-US" altLang="zh-CN" sz="2400"/>
              <a:t>[</a:t>
            </a:r>
            <a:r>
              <a:rPr lang="en-US" altLang="zh-CN" sz="2400">
                <a:ea typeface="宋体" panose="02010600030101010101" pitchFamily="2" charset="-122"/>
              </a:rPr>
              <a:t>11100011</a:t>
            </a:r>
            <a:r>
              <a:rPr lang="en-US" altLang="zh-CN" sz="2400"/>
              <a:t>]</a:t>
            </a:r>
          </a:p>
          <a:p>
            <a:r>
              <a:rPr lang="zh-CN" altLang="en-US" sz="2800"/>
              <a:t>如果两个（或者偶数个）</a:t>
            </a:r>
            <a:r>
              <a:rPr lang="en-US" altLang="zh-CN" sz="2800"/>
              <a:t>bit</a:t>
            </a:r>
            <a:r>
              <a:rPr lang="zh-CN" altLang="en-US" sz="2800"/>
              <a:t>同时发生翻转，则奇偶校验失效</a:t>
            </a:r>
            <a:endParaRPr lang="en-US" altLang="zh-CN" sz="2800"/>
          </a:p>
          <a:p>
            <a:pPr lvl="1"/>
            <a:r>
              <a:rPr lang="zh-CN" altLang="en-US" sz="2400"/>
              <a:t>突发的噪声脉冲往往影响多个</a:t>
            </a:r>
            <a:r>
              <a:rPr lang="en-US" altLang="zh-CN" sz="2400"/>
              <a:t>bit</a:t>
            </a:r>
            <a:endParaRPr lang="zh-CN" altLang="en-US" sz="2400"/>
          </a:p>
        </p:txBody>
      </p:sp>
      <p:sp>
        <p:nvSpPr>
          <p:cNvPr id="4" name="灯片编号占位符 3"/>
          <p:cNvSpPr>
            <a:spLocks noGrp="1"/>
          </p:cNvSpPr>
          <p:nvPr>
            <p:ph type="sldNum" sz="quarter" idx="12"/>
          </p:nvPr>
        </p:nvSpPr>
        <p:spPr/>
        <p:txBody>
          <a:bodyPr/>
          <a:lstStyle/>
          <a:p>
            <a:pPr>
              <a:defRPr/>
            </a:pPr>
            <a:fld id="{C7439803-E716-4EAB-8C80-B1DB043FD068}" type="slidenum">
              <a:rPr lang="zh-CN" altLang="en-US" smtClean="0"/>
              <a:t>9</a:t>
            </a:fld>
            <a:endParaRPr lang="zh-CN" altLang="en-US"/>
          </a:p>
        </p:txBody>
      </p:sp>
    </p:spTree>
  </p:cSld>
  <p:clrMapOvr>
    <a:masterClrMapping/>
  </p:clrMapOvr>
  <p:transition>
    <p:fade/>
  </p:transition>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Lec1</Template>
  <TotalTime>126</TotalTime>
  <Words>4372</Words>
  <Application>Microsoft Office PowerPoint</Application>
  <PresentationFormat>全屏显示(4:3)</PresentationFormat>
  <Paragraphs>720</Paragraphs>
  <Slides>77</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85" baseType="lpstr">
      <vt:lpstr>楷体_GB2312</vt:lpstr>
      <vt:lpstr>Arial</vt:lpstr>
      <vt:lpstr>Calibri</vt:lpstr>
      <vt:lpstr>Tahoma</vt:lpstr>
      <vt:lpstr>Times New Roman</vt:lpstr>
      <vt:lpstr>Wingdings</vt:lpstr>
      <vt:lpstr>Lec0</vt:lpstr>
      <vt:lpstr>Equation</vt:lpstr>
      <vt:lpstr>第八讲  编码和差错控制</vt:lpstr>
      <vt:lpstr>本章内容</vt:lpstr>
      <vt:lpstr>处理差错概念</vt:lpstr>
      <vt:lpstr>检错概率</vt:lpstr>
      <vt:lpstr>PowerPoint 演示文稿</vt:lpstr>
      <vt:lpstr>本章内容</vt:lpstr>
      <vt:lpstr>检错码的工作方式</vt:lpstr>
      <vt:lpstr>PowerPoint 演示文稿</vt:lpstr>
      <vt:lpstr>奇偶校验</vt:lpstr>
      <vt:lpstr>循环冗余校验（CRC）</vt:lpstr>
      <vt:lpstr>基于模2运算的CRC</vt:lpstr>
      <vt:lpstr>PowerPoint 演示文稿</vt:lpstr>
      <vt:lpstr>PowerPoint 演示文稿</vt:lpstr>
      <vt:lpstr>PowerPoint 演示文稿</vt:lpstr>
      <vt:lpstr>PowerPoint 演示文稿</vt:lpstr>
      <vt:lpstr>PowerPoint 演示文稿</vt:lpstr>
      <vt:lpstr>用多项式表示</vt:lpstr>
      <vt:lpstr>PowerPoint 演示文稿</vt:lpstr>
      <vt:lpstr>CRC的数字逻辑电路实现</vt:lpstr>
      <vt:lpstr>PowerPoint 演示文稿</vt:lpstr>
      <vt:lpstr>PowerPoint 演示文稿</vt:lpstr>
      <vt:lpstr>PowerPoint 演示文稿</vt:lpstr>
      <vt:lpstr>PowerPoint 演示文稿</vt:lpstr>
      <vt:lpstr>本章内容</vt:lpstr>
      <vt:lpstr>为什么需要纠错</vt:lpstr>
      <vt:lpstr>数据块纠错编码</vt:lpstr>
      <vt:lpstr>PowerPoint 演示文稿</vt:lpstr>
      <vt:lpstr>数据块编码原则</vt:lpstr>
      <vt:lpstr>PowerPoint 演示文稿</vt:lpstr>
      <vt:lpstr>PowerPoint 演示文稿</vt:lpstr>
      <vt:lpstr>PowerPoint 演示文稿</vt:lpstr>
      <vt:lpstr>PowerPoint 演示文稿</vt:lpstr>
      <vt:lpstr>PowerPoint 演示文稿</vt:lpstr>
      <vt:lpstr>PowerPoint 演示文稿</vt:lpstr>
      <vt:lpstr>海明编码</vt:lpstr>
      <vt:lpstr>PowerPoint 演示文稿</vt:lpstr>
      <vt:lpstr>PowerPoint 演示文稿</vt:lpstr>
      <vt:lpstr>PowerPoint 演示文稿</vt:lpstr>
      <vt:lpstr>PowerPoint 演示文稿</vt:lpstr>
      <vt:lpstr>PowerPoint 演示文稿</vt:lpstr>
      <vt:lpstr>PowerPoint 演示文稿</vt:lpstr>
      <vt:lpstr>本章内容</vt:lpstr>
      <vt:lpstr>循环码</vt:lpstr>
      <vt:lpstr>PowerPoint 演示文稿</vt:lpstr>
      <vt:lpstr>PowerPoint 演示文稿</vt:lpstr>
      <vt:lpstr>PowerPoint 演示文稿</vt:lpstr>
      <vt:lpstr>PowerPoint 演示文稿</vt:lpstr>
      <vt:lpstr>PowerPoint 演示文稿</vt:lpstr>
      <vt:lpstr>块交错（block interleaving）</vt:lpstr>
      <vt:lpstr>PowerPoint 演示文稿</vt:lpstr>
      <vt:lpstr>本章内容</vt:lpstr>
      <vt:lpstr>卷积码</vt:lpstr>
      <vt:lpstr>PowerPoint 演示文稿</vt:lpstr>
      <vt:lpstr>PowerPoint 演示文稿</vt:lpstr>
      <vt:lpstr>卷积码的解码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自动重传请求（ARQ）</vt:lpstr>
      <vt:lpstr>流量控制（无差错时）</vt:lpstr>
      <vt:lpstr>PowerPoint 演示文稿</vt:lpstr>
      <vt:lpstr>PowerPoint 演示文稿</vt:lpstr>
      <vt:lpstr>PowerPoint 演示文稿</vt:lpstr>
      <vt:lpstr>PowerPoint 演示文稿</vt:lpstr>
      <vt:lpstr>PowerPoint 演示文稿</vt:lpstr>
      <vt:lpstr>PowerPoint 演示文稿</vt:lpstr>
      <vt:lpstr>流量控制中的差错控制</vt:lpstr>
      <vt:lpstr>Go-back-N ARQ</vt:lpstr>
      <vt:lpstr>PowerPoint 演示文稿</vt:lpstr>
      <vt:lpstr>PowerPoint 演示文稿</vt:lpstr>
      <vt:lpstr>PowerPoint 演示文稿</vt:lpstr>
      <vt:lpstr>第6次作业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第一讲  无线通信简介</dc:title>
  <dc:creator>TianYe</dc:creator>
  <cp:lastModifiedBy>Zhengang Zhao</cp:lastModifiedBy>
  <cp:revision>304</cp:revision>
  <dcterms:created xsi:type="dcterms:W3CDTF">2017-05-29T15:38:00Z</dcterms:created>
  <dcterms:modified xsi:type="dcterms:W3CDTF">2019-04-01T05:15:06Z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